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50"/>
  </p:notesMasterIdLst>
  <p:sldIdLst>
    <p:sldId id="343" r:id="rId2"/>
    <p:sldId id="274" r:id="rId3"/>
    <p:sldId id="428" r:id="rId4"/>
    <p:sldId id="466" r:id="rId5"/>
    <p:sldId id="467" r:id="rId6"/>
    <p:sldId id="468" r:id="rId7"/>
    <p:sldId id="469" r:id="rId8"/>
    <p:sldId id="470" r:id="rId9"/>
    <p:sldId id="471" r:id="rId10"/>
    <p:sldId id="472" r:id="rId11"/>
    <p:sldId id="473" r:id="rId12"/>
    <p:sldId id="474" r:id="rId13"/>
    <p:sldId id="475" r:id="rId14"/>
    <p:sldId id="476" r:id="rId15"/>
    <p:sldId id="477" r:id="rId16"/>
    <p:sldId id="479" r:id="rId17"/>
    <p:sldId id="478" r:id="rId18"/>
    <p:sldId id="481" r:id="rId19"/>
    <p:sldId id="480" r:id="rId20"/>
    <p:sldId id="482" r:id="rId21"/>
    <p:sldId id="483" r:id="rId22"/>
    <p:sldId id="484" r:id="rId23"/>
    <p:sldId id="485" r:id="rId24"/>
    <p:sldId id="486" r:id="rId25"/>
    <p:sldId id="487" r:id="rId26"/>
    <p:sldId id="488" r:id="rId27"/>
    <p:sldId id="489" r:id="rId28"/>
    <p:sldId id="490" r:id="rId29"/>
    <p:sldId id="491" r:id="rId30"/>
    <p:sldId id="492" r:id="rId31"/>
    <p:sldId id="515" r:id="rId32"/>
    <p:sldId id="511" r:id="rId33"/>
    <p:sldId id="430" r:id="rId34"/>
    <p:sldId id="503" r:id="rId35"/>
    <p:sldId id="497" r:id="rId36"/>
    <p:sldId id="501" r:id="rId37"/>
    <p:sldId id="500" r:id="rId38"/>
    <p:sldId id="502" r:id="rId39"/>
    <p:sldId id="512" r:id="rId40"/>
    <p:sldId id="494" r:id="rId41"/>
    <p:sldId id="498" r:id="rId42"/>
    <p:sldId id="493" r:id="rId43"/>
    <p:sldId id="495" r:id="rId44"/>
    <p:sldId id="504" r:id="rId45"/>
    <p:sldId id="513" r:id="rId46"/>
    <p:sldId id="514" r:id="rId47"/>
    <p:sldId id="505" r:id="rId48"/>
    <p:sldId id="506" r:id="rId49"/>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9">
          <p15:clr>
            <a:srgbClr val="A4A3A4"/>
          </p15:clr>
        </p15:guide>
        <p15:guide id="2" pos="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00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91166" autoAdjust="0"/>
  </p:normalViewPr>
  <p:slideViewPr>
    <p:cSldViewPr snapToGrid="0">
      <p:cViewPr varScale="1">
        <p:scale>
          <a:sx n="82" d="100"/>
          <a:sy n="82" d="100"/>
        </p:scale>
        <p:origin x="1350" y="102"/>
      </p:cViewPr>
      <p:guideLst>
        <p:guide orient="horz" pos="4209"/>
        <p:guide pos="18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3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2458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C607B3F-045A-48FB-84E4-F73E8A936352}"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181C8-3C32-460D-8C19-4FD3FCE5C83B}"/>
              </a:ext>
            </a:extLst>
          </p:cNvPr>
          <p:cNvSpPr>
            <a:spLocks noGrp="1"/>
          </p:cNvSpPr>
          <p:nvPr>
            <p:ph type="ctrTitle"/>
          </p:nvPr>
        </p:nvSpPr>
        <p:spPr>
          <a:xfrm>
            <a:off x="1238250" y="1122363"/>
            <a:ext cx="7429500" cy="2387600"/>
          </a:xfrm>
        </p:spPr>
        <p:txBody>
          <a:bodyPr anchor="b"/>
          <a:lstStyle>
            <a:lvl1pPr algn="ctr">
              <a:defRPr sz="4875"/>
            </a:lvl1pPr>
          </a:lstStyle>
          <a:p>
            <a:r>
              <a:rPr lang="de-DE"/>
              <a:t>Mastertitelformat bearbeiten</a:t>
            </a:r>
          </a:p>
        </p:txBody>
      </p:sp>
      <p:sp>
        <p:nvSpPr>
          <p:cNvPr id="3" name="Untertitel 2">
            <a:extLst>
              <a:ext uri="{FF2B5EF4-FFF2-40B4-BE49-F238E27FC236}">
                <a16:creationId xmlns:a16="http://schemas.microsoft.com/office/drawing/2014/main" id="{274AB0CF-BD21-4959-BBF8-B0B58732150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de-DE"/>
              <a:t>Master-Untertitelformat bearbeiten</a:t>
            </a:r>
          </a:p>
        </p:txBody>
      </p:sp>
      <p:sp>
        <p:nvSpPr>
          <p:cNvPr id="4" name="Datumsplatzhalter 3">
            <a:extLst>
              <a:ext uri="{FF2B5EF4-FFF2-40B4-BE49-F238E27FC236}">
                <a16:creationId xmlns:a16="http://schemas.microsoft.com/office/drawing/2014/main" id="{5CB73C6F-3280-428C-BD12-5E6981964D7F}"/>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5" name="Fußzeilenplatzhalter 4">
            <a:extLst>
              <a:ext uri="{FF2B5EF4-FFF2-40B4-BE49-F238E27FC236}">
                <a16:creationId xmlns:a16="http://schemas.microsoft.com/office/drawing/2014/main" id="{31C3DFA5-E442-4050-9223-A39D2BC71BB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E0C4ECED-1E44-4ED9-9DC8-A643C519E2B6}"/>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93409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B38FB-9B3C-41C7-9D7F-7E30ECCCC0C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3C744C5-F7B0-40CC-B140-A979298076A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AAC2749-F30C-4FE1-B7FC-9E226D959AC5}"/>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5" name="Fußzeilenplatzhalter 4">
            <a:extLst>
              <a:ext uri="{FF2B5EF4-FFF2-40B4-BE49-F238E27FC236}">
                <a16:creationId xmlns:a16="http://schemas.microsoft.com/office/drawing/2014/main" id="{E813EDCC-18C5-425C-BC91-C96C28C92285}"/>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4897356-CC1A-46BC-8590-9F1FA70AE6F8}"/>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37045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AEFAB58-B751-4743-A666-7AC4850FA83E}"/>
              </a:ext>
            </a:extLst>
          </p:cNvPr>
          <p:cNvSpPr>
            <a:spLocks noGrp="1"/>
          </p:cNvSpPr>
          <p:nvPr>
            <p:ph type="title" orient="vert"/>
          </p:nvPr>
        </p:nvSpPr>
        <p:spPr>
          <a:xfrm>
            <a:off x="7088981" y="365125"/>
            <a:ext cx="2135981"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251AC86-D54F-490B-9208-1ECF49EC99C8}"/>
              </a:ext>
            </a:extLst>
          </p:cNvPr>
          <p:cNvSpPr>
            <a:spLocks noGrp="1"/>
          </p:cNvSpPr>
          <p:nvPr>
            <p:ph type="body" orient="vert" idx="1"/>
          </p:nvPr>
        </p:nvSpPr>
        <p:spPr>
          <a:xfrm>
            <a:off x="681037" y="365125"/>
            <a:ext cx="6284119"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FB1247-B079-420B-9121-01D176962DBC}"/>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5" name="Fußzeilenplatzhalter 4">
            <a:extLst>
              <a:ext uri="{FF2B5EF4-FFF2-40B4-BE49-F238E27FC236}">
                <a16:creationId xmlns:a16="http://schemas.microsoft.com/office/drawing/2014/main" id="{BCD0132B-3132-4639-A845-38CF6A9B3861}"/>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FF68A66E-F064-43F2-96CC-AFBC70E1801A}"/>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103494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45770-D867-4086-BE3F-6BFC0FA8CAB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8951A42-D89E-49C4-929D-FB26E4F6A0F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D21EC79-B9A5-4E56-8DF8-253513B24E00}"/>
              </a:ext>
            </a:extLst>
          </p:cNvPr>
          <p:cNvSpPr>
            <a:spLocks noGrp="1"/>
          </p:cNvSpPr>
          <p:nvPr>
            <p:ph type="dt" sz="half" idx="10"/>
          </p:nvPr>
        </p:nvSpPr>
        <p:spPr/>
        <p:txBody>
          <a:bodyPr/>
          <a:lstStyle/>
          <a:p>
            <a:fld id="{A3E28D29-1ECB-41DF-951B-2A23F95AD026}" type="datetimeFigureOut">
              <a:rPr lang="en-US" smtClean="0"/>
              <a:t>5/15/2023</a:t>
            </a:fld>
            <a:endParaRPr lang="en-US" dirty="0"/>
          </a:p>
        </p:txBody>
      </p:sp>
      <p:sp>
        <p:nvSpPr>
          <p:cNvPr id="5" name="Fußzeilenplatzhalter 4">
            <a:extLst>
              <a:ext uri="{FF2B5EF4-FFF2-40B4-BE49-F238E27FC236}">
                <a16:creationId xmlns:a16="http://schemas.microsoft.com/office/drawing/2014/main" id="{AC1A67F2-5738-4C7F-A57A-96A9EDA5E97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BD1E93B8-866D-42FD-8161-E478828E87CE}"/>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163587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046DA-F9B0-4EF0-9A83-252A0E3DB3FB}"/>
              </a:ext>
            </a:extLst>
          </p:cNvPr>
          <p:cNvSpPr>
            <a:spLocks noGrp="1"/>
          </p:cNvSpPr>
          <p:nvPr>
            <p:ph type="title"/>
          </p:nvPr>
        </p:nvSpPr>
        <p:spPr>
          <a:xfrm>
            <a:off x="675878" y="1709739"/>
            <a:ext cx="8543925" cy="2852737"/>
          </a:xfrm>
        </p:spPr>
        <p:txBody>
          <a:bodyPr anchor="b"/>
          <a:lstStyle>
            <a:lvl1pPr>
              <a:defRPr sz="4875"/>
            </a:lvl1pPr>
          </a:lstStyle>
          <a:p>
            <a:r>
              <a:rPr lang="de-DE"/>
              <a:t>Mastertitelformat bearbeiten</a:t>
            </a:r>
          </a:p>
        </p:txBody>
      </p:sp>
      <p:sp>
        <p:nvSpPr>
          <p:cNvPr id="3" name="Textplatzhalter 2">
            <a:extLst>
              <a:ext uri="{FF2B5EF4-FFF2-40B4-BE49-F238E27FC236}">
                <a16:creationId xmlns:a16="http://schemas.microsoft.com/office/drawing/2014/main" id="{D5C2B019-75C4-4335-ADC2-60A60AE1601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C8AEF2-D389-497D-AFDC-9427B307B4B6}"/>
              </a:ext>
            </a:extLst>
          </p:cNvPr>
          <p:cNvSpPr>
            <a:spLocks noGrp="1"/>
          </p:cNvSpPr>
          <p:nvPr>
            <p:ph type="dt" sz="half" idx="10"/>
          </p:nvPr>
        </p:nvSpPr>
        <p:spPr/>
        <p:txBody>
          <a:bodyPr/>
          <a:lstStyle/>
          <a:p>
            <a:fld id="{96DFF08F-DC6B-4601-B491-B0F83F6DD2DA}" type="datetimeFigureOut">
              <a:rPr lang="en-US" smtClean="0"/>
              <a:t>5/15/2023</a:t>
            </a:fld>
            <a:endParaRPr lang="en-US" dirty="0"/>
          </a:p>
        </p:txBody>
      </p:sp>
      <p:sp>
        <p:nvSpPr>
          <p:cNvPr id="5" name="Fußzeilenplatzhalter 4">
            <a:extLst>
              <a:ext uri="{FF2B5EF4-FFF2-40B4-BE49-F238E27FC236}">
                <a16:creationId xmlns:a16="http://schemas.microsoft.com/office/drawing/2014/main" id="{F6FD8F48-E9F4-4371-B2BB-B2C3E3DA719A}"/>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97D3747D-4E60-4CA8-B0AB-8675D4E53FDA}"/>
              </a:ext>
            </a:extLst>
          </p:cNvPr>
          <p:cNvSpPr>
            <a:spLocks noGrp="1"/>
          </p:cNvSpPr>
          <p:nvPr>
            <p:ph type="sldNum" sz="quarter" idx="12"/>
          </p:nvPr>
        </p:nvSpPr>
        <p:spPr/>
        <p:txBody>
          <a:bodyPr/>
          <a:lstStyle/>
          <a:p>
            <a:fld id="{8E69E788-8BCF-4189-85ED-687340EF9B0E}" type="slidenum">
              <a:rPr lang="en-US" smtClean="0"/>
              <a:pPr/>
              <a:t>‹Nr.›</a:t>
            </a:fld>
            <a:endParaRPr lang="en-US" sz="1400" dirty="0">
              <a:solidFill>
                <a:schemeClr val="tx2">
                  <a:shade val="50000"/>
                </a:schemeClr>
              </a:solidFill>
            </a:endParaRPr>
          </a:p>
        </p:txBody>
      </p:sp>
    </p:spTree>
    <p:extLst>
      <p:ext uri="{BB962C8B-B14F-4D97-AF65-F5344CB8AC3E}">
        <p14:creationId xmlns:p14="http://schemas.microsoft.com/office/powerpoint/2010/main" val="858533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32EB5-8740-4110-8AD6-F0E0235D981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6E6E67E-8461-441A-959B-FB5575AB8322}"/>
              </a:ext>
            </a:extLst>
          </p:cNvPr>
          <p:cNvSpPr>
            <a:spLocks noGrp="1"/>
          </p:cNvSpPr>
          <p:nvPr>
            <p:ph sz="half" idx="1"/>
          </p:nvPr>
        </p:nvSpPr>
        <p:spPr>
          <a:xfrm>
            <a:off x="681038"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06499E0-486F-4AAD-BD8A-8D942B8B019C}"/>
              </a:ext>
            </a:extLst>
          </p:cNvPr>
          <p:cNvSpPr>
            <a:spLocks noGrp="1"/>
          </p:cNvSpPr>
          <p:nvPr>
            <p:ph sz="half" idx="2"/>
          </p:nvPr>
        </p:nvSpPr>
        <p:spPr>
          <a:xfrm>
            <a:off x="5014913" y="1825625"/>
            <a:ext cx="42100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0D0F9F9-9923-40D4-911D-2982A16777AB}"/>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6" name="Fußzeilenplatzhalter 5">
            <a:extLst>
              <a:ext uri="{FF2B5EF4-FFF2-40B4-BE49-F238E27FC236}">
                <a16:creationId xmlns:a16="http://schemas.microsoft.com/office/drawing/2014/main" id="{FF61BD1A-C902-4553-8890-CFF775307A08}"/>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D06E757-CF33-4F5A-94C6-3DE47BDBF047}"/>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137130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C4B92-479B-46D4-AD48-06DE90BB57F3}"/>
              </a:ext>
            </a:extLst>
          </p:cNvPr>
          <p:cNvSpPr>
            <a:spLocks noGrp="1"/>
          </p:cNvSpPr>
          <p:nvPr>
            <p:ph type="title"/>
          </p:nvPr>
        </p:nvSpPr>
        <p:spPr>
          <a:xfrm>
            <a:off x="682328" y="365126"/>
            <a:ext cx="8543925"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4E08518-E56C-43CE-A5E3-75D1C6F6E7D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de-DE"/>
              <a:t>Mastertextformat bearbeiten</a:t>
            </a:r>
          </a:p>
        </p:txBody>
      </p:sp>
      <p:sp>
        <p:nvSpPr>
          <p:cNvPr id="4" name="Inhaltsplatzhalter 3">
            <a:extLst>
              <a:ext uri="{FF2B5EF4-FFF2-40B4-BE49-F238E27FC236}">
                <a16:creationId xmlns:a16="http://schemas.microsoft.com/office/drawing/2014/main" id="{203241B0-8189-4365-83AC-1F955E4C6A41}"/>
              </a:ext>
            </a:extLst>
          </p:cNvPr>
          <p:cNvSpPr>
            <a:spLocks noGrp="1"/>
          </p:cNvSpPr>
          <p:nvPr>
            <p:ph sz="half" idx="2"/>
          </p:nvPr>
        </p:nvSpPr>
        <p:spPr>
          <a:xfrm>
            <a:off x="682328" y="2505075"/>
            <a:ext cx="419070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0308068-176D-494C-8594-674B10F1125E}"/>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de-DE"/>
              <a:t>Mastertextformat bearbeiten</a:t>
            </a:r>
          </a:p>
        </p:txBody>
      </p:sp>
      <p:sp>
        <p:nvSpPr>
          <p:cNvPr id="6" name="Inhaltsplatzhalter 5">
            <a:extLst>
              <a:ext uri="{FF2B5EF4-FFF2-40B4-BE49-F238E27FC236}">
                <a16:creationId xmlns:a16="http://schemas.microsoft.com/office/drawing/2014/main" id="{11C42E00-5250-4E93-BB5F-ED6D020B57F3}"/>
              </a:ext>
            </a:extLst>
          </p:cNvPr>
          <p:cNvSpPr>
            <a:spLocks noGrp="1"/>
          </p:cNvSpPr>
          <p:nvPr>
            <p:ph sz="quarter" idx="4"/>
          </p:nvPr>
        </p:nvSpPr>
        <p:spPr>
          <a:xfrm>
            <a:off x="5014913" y="2505075"/>
            <a:ext cx="4211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8CF9A44-FF4C-41DA-9491-53CADBFFC47A}"/>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8" name="Fußzeilenplatzhalter 7">
            <a:extLst>
              <a:ext uri="{FF2B5EF4-FFF2-40B4-BE49-F238E27FC236}">
                <a16:creationId xmlns:a16="http://schemas.microsoft.com/office/drawing/2014/main" id="{E2F58684-3EE0-44C2-A857-04E14EDB7D37}"/>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814DBBB0-2843-4FEF-A8C4-30322A2FF553}"/>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88371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0DB8E-8B16-4439-9D4E-F89EEF6E23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DAC94DF-4420-43DA-918F-3DA5A64AD729}"/>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4" name="Fußzeilenplatzhalter 3">
            <a:extLst>
              <a:ext uri="{FF2B5EF4-FFF2-40B4-BE49-F238E27FC236}">
                <a16:creationId xmlns:a16="http://schemas.microsoft.com/office/drawing/2014/main" id="{EF037660-F45C-4CDF-A015-DCC2B835C5C5}"/>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727B11FC-E926-4549-B57B-55750DE4EAF9}"/>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348684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0AC4649-0764-4D6F-AB66-347280C2A426}"/>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3" name="Fußzeilenplatzhalter 2">
            <a:extLst>
              <a:ext uri="{FF2B5EF4-FFF2-40B4-BE49-F238E27FC236}">
                <a16:creationId xmlns:a16="http://schemas.microsoft.com/office/drawing/2014/main" id="{73067771-7BA5-4BF3-A367-57528B5376A4}"/>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EA6D5585-06AB-458D-91E0-84CDE2EFDE9B}"/>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29940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12D71-FA7D-49EE-843F-4F6D3A3A1039}"/>
              </a:ext>
            </a:extLst>
          </p:cNvPr>
          <p:cNvSpPr>
            <a:spLocks noGrp="1"/>
          </p:cNvSpPr>
          <p:nvPr>
            <p:ph type="title"/>
          </p:nvPr>
        </p:nvSpPr>
        <p:spPr>
          <a:xfrm>
            <a:off x="682328" y="457200"/>
            <a:ext cx="3194943" cy="1600200"/>
          </a:xfrm>
        </p:spPr>
        <p:txBody>
          <a:bodyPr anchor="b"/>
          <a:lstStyle>
            <a:lvl1pPr>
              <a:defRPr sz="2600"/>
            </a:lvl1pPr>
          </a:lstStyle>
          <a:p>
            <a:r>
              <a:rPr lang="de-DE"/>
              <a:t>Mastertitelformat bearbeiten</a:t>
            </a:r>
          </a:p>
        </p:txBody>
      </p:sp>
      <p:sp>
        <p:nvSpPr>
          <p:cNvPr id="3" name="Inhaltsplatzhalter 2">
            <a:extLst>
              <a:ext uri="{FF2B5EF4-FFF2-40B4-BE49-F238E27FC236}">
                <a16:creationId xmlns:a16="http://schemas.microsoft.com/office/drawing/2014/main" id="{FB4D61D0-F921-4960-B7EB-7F6776D639D0}"/>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EC89711-7531-4E64-9EC7-978294D37C4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de-DE"/>
              <a:t>Mastertextformat bearbeiten</a:t>
            </a:r>
          </a:p>
        </p:txBody>
      </p:sp>
      <p:sp>
        <p:nvSpPr>
          <p:cNvPr id="5" name="Datumsplatzhalter 4">
            <a:extLst>
              <a:ext uri="{FF2B5EF4-FFF2-40B4-BE49-F238E27FC236}">
                <a16:creationId xmlns:a16="http://schemas.microsoft.com/office/drawing/2014/main" id="{BFBDFA98-0799-4E1E-BB56-DF29AFD18D7F}"/>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6" name="Fußzeilenplatzhalter 5">
            <a:extLst>
              <a:ext uri="{FF2B5EF4-FFF2-40B4-BE49-F238E27FC236}">
                <a16:creationId xmlns:a16="http://schemas.microsoft.com/office/drawing/2014/main" id="{4447AC5F-8EF9-4C7F-9920-F668FA1FBCC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451991D8-5C0D-4F39-A96A-E2E95D3C5F7E}"/>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112009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606B-6BF1-46BF-9346-182604A9F924}"/>
              </a:ext>
            </a:extLst>
          </p:cNvPr>
          <p:cNvSpPr>
            <a:spLocks noGrp="1"/>
          </p:cNvSpPr>
          <p:nvPr>
            <p:ph type="title"/>
          </p:nvPr>
        </p:nvSpPr>
        <p:spPr>
          <a:xfrm>
            <a:off x="682328" y="457200"/>
            <a:ext cx="3194943" cy="1600200"/>
          </a:xfrm>
        </p:spPr>
        <p:txBody>
          <a:bodyPr anchor="b"/>
          <a:lstStyle>
            <a:lvl1pPr>
              <a:defRPr sz="2600"/>
            </a:lvl1pPr>
          </a:lstStyle>
          <a:p>
            <a:r>
              <a:rPr lang="de-DE"/>
              <a:t>Mastertitelformat bearbeiten</a:t>
            </a:r>
          </a:p>
        </p:txBody>
      </p:sp>
      <p:sp>
        <p:nvSpPr>
          <p:cNvPr id="3" name="Bildplatzhalter 2">
            <a:extLst>
              <a:ext uri="{FF2B5EF4-FFF2-40B4-BE49-F238E27FC236}">
                <a16:creationId xmlns:a16="http://schemas.microsoft.com/office/drawing/2014/main" id="{F0EF0DB4-6B10-418F-B4EB-4F14B44AD08A}"/>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de-DE"/>
          </a:p>
        </p:txBody>
      </p:sp>
      <p:sp>
        <p:nvSpPr>
          <p:cNvPr id="4" name="Textplatzhalter 3">
            <a:extLst>
              <a:ext uri="{FF2B5EF4-FFF2-40B4-BE49-F238E27FC236}">
                <a16:creationId xmlns:a16="http://schemas.microsoft.com/office/drawing/2014/main" id="{5EF87C28-E96F-4F46-8FC2-6682B77F702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de-DE"/>
              <a:t>Mastertextformat bearbeiten</a:t>
            </a:r>
          </a:p>
        </p:txBody>
      </p:sp>
      <p:sp>
        <p:nvSpPr>
          <p:cNvPr id="5" name="Datumsplatzhalter 4">
            <a:extLst>
              <a:ext uri="{FF2B5EF4-FFF2-40B4-BE49-F238E27FC236}">
                <a16:creationId xmlns:a16="http://schemas.microsoft.com/office/drawing/2014/main" id="{59026467-F1B4-4349-8F2E-CA759A5A39D5}"/>
              </a:ext>
            </a:extLst>
          </p:cNvPr>
          <p:cNvSpPr>
            <a:spLocks noGrp="1"/>
          </p:cNvSpPr>
          <p:nvPr>
            <p:ph type="dt" sz="half" idx="10"/>
          </p:nvPr>
        </p:nvSpPr>
        <p:spPr/>
        <p:txBody>
          <a:bodyPr/>
          <a:lstStyle/>
          <a:p>
            <a:fld id="{25A51C10-CF7B-48C3-BCB3-1B551865B0A0}" type="datetimeFigureOut">
              <a:rPr lang="en-US" smtClean="0"/>
              <a:pPr/>
              <a:t>5/15/2023</a:t>
            </a:fld>
            <a:endParaRPr lang="en-US"/>
          </a:p>
        </p:txBody>
      </p:sp>
      <p:sp>
        <p:nvSpPr>
          <p:cNvPr id="6" name="Fußzeilenplatzhalter 5">
            <a:extLst>
              <a:ext uri="{FF2B5EF4-FFF2-40B4-BE49-F238E27FC236}">
                <a16:creationId xmlns:a16="http://schemas.microsoft.com/office/drawing/2014/main" id="{95C8A674-0919-4041-813D-BBEFB6411392}"/>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7C7B085E-2B3F-45A6-86E0-B9829B6DD386}"/>
              </a:ext>
            </a:extLst>
          </p:cNvPr>
          <p:cNvSpPr>
            <a:spLocks noGrp="1"/>
          </p:cNvSpPr>
          <p:nvPr>
            <p:ph type="sldNum" sz="quarter" idx="12"/>
          </p:nvPr>
        </p:nvSpPr>
        <p:spPr/>
        <p:txBody>
          <a:bodyPr/>
          <a:lstStyle/>
          <a:p>
            <a:fld id="{8E69E788-8BCF-4189-85ED-687340EF9B0E}" type="slidenum">
              <a:rPr lang="en-US" smtClean="0"/>
              <a:pPr/>
              <a:t>‹Nr.›</a:t>
            </a:fld>
            <a:endParaRPr lang="en-US"/>
          </a:p>
        </p:txBody>
      </p:sp>
    </p:spTree>
    <p:extLst>
      <p:ext uri="{BB962C8B-B14F-4D97-AF65-F5344CB8AC3E}">
        <p14:creationId xmlns:p14="http://schemas.microsoft.com/office/powerpoint/2010/main" val="3631455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0813E5C-C543-4555-9692-A9106ED86ABE}"/>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2D13EA4-F641-48C7-9336-C1DC2A0B712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1438A7-3E2E-4A27-A73D-7F4393512D70}"/>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6DFF08F-DC6B-4601-B491-B0F83F6DD2DA}" type="datetimeFigureOut">
              <a:rPr lang="en-US" smtClean="0"/>
              <a:pPr/>
              <a:t>5/15/2023</a:t>
            </a:fld>
            <a:endParaRPr lang="en-US" dirty="0"/>
          </a:p>
        </p:txBody>
      </p:sp>
      <p:sp>
        <p:nvSpPr>
          <p:cNvPr id="5" name="Fußzeilenplatzhalter 4">
            <a:extLst>
              <a:ext uri="{FF2B5EF4-FFF2-40B4-BE49-F238E27FC236}">
                <a16:creationId xmlns:a16="http://schemas.microsoft.com/office/drawing/2014/main" id="{B64ABB41-2808-4F62-8915-E637F638C2D7}"/>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756AADA1-C671-492E-AF84-2136123DD6B0}"/>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E69E788-8BCF-4189-85ED-687340EF9B0E}" type="slidenum">
              <a:rPr lang="en-US" smtClean="0"/>
              <a:pPr/>
              <a:t>‹Nr.›</a:t>
            </a:fld>
            <a:endParaRPr lang="en-US" sz="1400" dirty="0">
              <a:solidFill>
                <a:schemeClr val="tx2">
                  <a:shade val="50000"/>
                </a:schemeClr>
              </a:solidFill>
            </a:endParaRPr>
          </a:p>
        </p:txBody>
      </p:sp>
      <p:sp>
        <p:nvSpPr>
          <p:cNvPr id="7" name="Text Box 7">
            <a:extLst>
              <a:ext uri="{FF2B5EF4-FFF2-40B4-BE49-F238E27FC236}">
                <a16:creationId xmlns:a16="http://schemas.microsoft.com/office/drawing/2014/main" id="{2C655BCA-C82B-4192-90D1-82F7D9BFE93D}"/>
              </a:ext>
            </a:extLst>
          </p:cNvPr>
          <p:cNvSpPr txBox="1">
            <a:spLocks noChangeArrowheads="1"/>
          </p:cNvSpPr>
          <p:nvPr userDrawn="1"/>
        </p:nvSpPr>
        <p:spPr bwMode="auto">
          <a:xfrm>
            <a:off x="6686550" y="6613529"/>
            <a:ext cx="3219450" cy="244475"/>
          </a:xfrm>
          <a:prstGeom prst="rect">
            <a:avLst/>
          </a:prstGeom>
          <a:noFill/>
          <a:ln w="9525">
            <a:noFill/>
            <a:miter lim="800000"/>
            <a:headEnd/>
            <a:tailEnd/>
          </a:ln>
          <a:effectLst/>
        </p:spPr>
        <p:txBody>
          <a:bodyPr>
            <a:spAutoFit/>
          </a:bodyPr>
          <a:lstStyle/>
          <a:p>
            <a:pPr algn="r"/>
            <a:r>
              <a:rPr lang="de-DE" sz="1000" b="0" dirty="0">
                <a:solidFill>
                  <a:srgbClr val="FF0000"/>
                </a:solidFill>
                <a:latin typeface="Times New Roman" pitchFamily="18" charset="0"/>
              </a:rPr>
              <a:t>Folie: </a:t>
            </a:r>
            <a:fld id="{23174287-F83E-4A4B-A226-917BB8E17B55}" type="slidenum">
              <a:rPr lang="de-DE" sz="1000" b="0">
                <a:solidFill>
                  <a:srgbClr val="FF0000"/>
                </a:solidFill>
                <a:latin typeface="Times New Roman" pitchFamily="18" charset="0"/>
              </a:rPr>
              <a:pPr algn="r"/>
              <a:t>‹Nr.›</a:t>
            </a:fld>
            <a:endParaRPr lang="de-DE" sz="1000" b="0" dirty="0">
              <a:solidFill>
                <a:srgbClr val="FF0000"/>
              </a:solidFill>
              <a:latin typeface="Times New Roman" pitchFamily="18" charset="0"/>
            </a:endParaRPr>
          </a:p>
        </p:txBody>
      </p:sp>
      <p:pic>
        <p:nvPicPr>
          <p:cNvPr id="8" name="Picture 11" descr="Die Grafik &quot;http://www.fhw-berlin.de/fileadmin/am_template/grfx/all/fhw_logo.gif&quot; kann nicht angezeigt werden, weil sie Fehler enthält.">
            <a:extLst>
              <a:ext uri="{FF2B5EF4-FFF2-40B4-BE49-F238E27FC236}">
                <a16:creationId xmlns:a16="http://schemas.microsoft.com/office/drawing/2014/main" id="{98C65929-652F-4276-BF26-AA287B4C71F5}"/>
              </a:ext>
            </a:extLst>
          </p:cNvPr>
          <p:cNvPicPr>
            <a:picLocks noChangeAspect="1" noChangeArrowheads="1"/>
          </p:cNvPicPr>
          <p:nvPr userDrawn="1"/>
        </p:nvPicPr>
        <p:blipFill>
          <a:blip r:embed="rId13" cstate="print"/>
          <a:srcRect r="76572"/>
          <a:stretch>
            <a:fillRect/>
          </a:stretch>
        </p:blipFill>
        <p:spPr bwMode="auto">
          <a:xfrm>
            <a:off x="51" y="4131"/>
            <a:ext cx="122" cy="143"/>
          </a:xfrm>
          <a:prstGeom prst="rect">
            <a:avLst/>
          </a:prstGeom>
          <a:noFill/>
        </p:spPr>
      </p:pic>
      <p:pic>
        <p:nvPicPr>
          <p:cNvPr id="9" name="Grafik 8">
            <a:extLst>
              <a:ext uri="{FF2B5EF4-FFF2-40B4-BE49-F238E27FC236}">
                <a16:creationId xmlns:a16="http://schemas.microsoft.com/office/drawing/2014/main" id="{D2A6B0A3-11DE-4C81-871D-5A400488890F}"/>
              </a:ext>
            </a:extLst>
          </p:cNvPr>
          <p:cNvPicPr>
            <a:picLocks noChangeAspect="1"/>
          </p:cNvPicPr>
          <p:nvPr userDrawn="1"/>
        </p:nvPicPr>
        <p:blipFill>
          <a:blip r:embed="rId14"/>
          <a:stretch>
            <a:fillRect/>
          </a:stretch>
        </p:blipFill>
        <p:spPr>
          <a:xfrm>
            <a:off x="-50104" y="-126892"/>
            <a:ext cx="10146082" cy="923925"/>
          </a:xfrm>
          <a:prstGeom prst="rect">
            <a:avLst/>
          </a:prstGeom>
        </p:spPr>
      </p:pic>
    </p:spTree>
    <p:extLst>
      <p:ext uri="{BB962C8B-B14F-4D97-AF65-F5344CB8AC3E}">
        <p14:creationId xmlns:p14="http://schemas.microsoft.com/office/powerpoint/2010/main" val="337033590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de-DE"/>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b="1" dirty="0"/>
              <a:t>Traditional vs.</a:t>
            </a:r>
            <a:br>
              <a:rPr lang="en-US" b="1" dirty="0"/>
            </a:br>
            <a:r>
              <a:rPr lang="en-US" b="1" dirty="0"/>
              <a:t>Activity-Based Costing (ABC)</a:t>
            </a:r>
            <a:br>
              <a:rPr lang="en-US" b="1" dirty="0"/>
            </a:br>
            <a:r>
              <a:rPr lang="de-DE" b="1" dirty="0"/>
              <a:t>International Management Accounting</a:t>
            </a:r>
            <a:endParaRPr lang="de-DE" sz="2200" b="1" dirty="0"/>
          </a:p>
        </p:txBody>
      </p:sp>
      <p:sp>
        <p:nvSpPr>
          <p:cNvPr id="3" name="Untertitel 2"/>
          <p:cNvSpPr>
            <a:spLocks noGrp="1"/>
          </p:cNvSpPr>
          <p:nvPr>
            <p:ph type="subTitle" idx="1"/>
          </p:nvPr>
        </p:nvSpPr>
        <p:spPr>
          <a:xfrm>
            <a:off x="577850" y="4068376"/>
            <a:ext cx="8509254" cy="2387600"/>
          </a:xfrm>
        </p:spPr>
        <p:txBody>
          <a:bodyPr>
            <a:normAutofit/>
          </a:bodyPr>
          <a:lstStyle/>
          <a:p>
            <a:pPr marL="342900" indent="-342900">
              <a:lnSpc>
                <a:spcPct val="85000"/>
              </a:lnSpc>
              <a:spcBef>
                <a:spcPct val="5000"/>
              </a:spcBef>
            </a:pPr>
            <a:r>
              <a:rPr lang="de-DE" sz="3200" dirty="0"/>
              <a:t>Prof. Dr. Marc Beutner</a:t>
            </a:r>
          </a:p>
          <a:p>
            <a:pPr marL="342900" indent="-342900">
              <a:lnSpc>
                <a:spcPct val="85000"/>
              </a:lnSpc>
              <a:spcBef>
                <a:spcPct val="5000"/>
              </a:spcBef>
            </a:pPr>
            <a:r>
              <a:rPr lang="de-DE" sz="3200" dirty="0"/>
              <a:t>TH Köln</a:t>
            </a:r>
          </a:p>
          <a:p>
            <a:r>
              <a:rPr lang="de-DE" sz="1900" dirty="0"/>
              <a:t>4th</a:t>
            </a:r>
            <a:r>
              <a:rPr lang="de-DE" dirty="0"/>
              <a:t> </a:t>
            </a:r>
            <a:r>
              <a:rPr lang="de-DE" dirty="0" err="1"/>
              <a:t>Lecture</a:t>
            </a:r>
            <a:endParaRPr lang="de-DE" dirty="0"/>
          </a:p>
          <a:p>
            <a:br>
              <a:rPr lang="de-DE" dirty="0"/>
            </a:br>
            <a:r>
              <a:rPr lang="de-DE" dirty="0" err="1"/>
              <a:t>SoSe</a:t>
            </a:r>
            <a:r>
              <a:rPr lang="de-DE" dirty="0"/>
              <a:t>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endParaRPr lang="de-DE" dirty="0"/>
          </a:p>
        </p:txBody>
      </p:sp>
      <p:pic>
        <p:nvPicPr>
          <p:cNvPr id="6" name="Grafik 5">
            <a:extLst>
              <a:ext uri="{FF2B5EF4-FFF2-40B4-BE49-F238E27FC236}">
                <a16:creationId xmlns:a16="http://schemas.microsoft.com/office/drawing/2014/main" id="{361606CC-3679-4989-82F5-E66A385EB533}"/>
              </a:ext>
            </a:extLst>
          </p:cNvPr>
          <p:cNvPicPr>
            <a:picLocks noChangeAspect="1"/>
          </p:cNvPicPr>
          <p:nvPr/>
        </p:nvPicPr>
        <p:blipFill>
          <a:blip r:embed="rId2"/>
          <a:stretch>
            <a:fillRect/>
          </a:stretch>
        </p:blipFill>
        <p:spPr>
          <a:xfrm>
            <a:off x="681038" y="1204382"/>
            <a:ext cx="8448057" cy="5653617"/>
          </a:xfrm>
          <a:prstGeom prst="rect">
            <a:avLst/>
          </a:prstGeom>
        </p:spPr>
      </p:pic>
    </p:spTree>
    <p:extLst>
      <p:ext uri="{BB962C8B-B14F-4D97-AF65-F5344CB8AC3E}">
        <p14:creationId xmlns:p14="http://schemas.microsoft.com/office/powerpoint/2010/main" val="35575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endParaRPr lang="de-DE" dirty="0"/>
          </a:p>
        </p:txBody>
      </p:sp>
      <p:pic>
        <p:nvPicPr>
          <p:cNvPr id="6" name="Grafik 5">
            <a:extLst>
              <a:ext uri="{FF2B5EF4-FFF2-40B4-BE49-F238E27FC236}">
                <a16:creationId xmlns:a16="http://schemas.microsoft.com/office/drawing/2014/main" id="{F84DAEE9-9C61-461E-804E-BAB869833C76}"/>
              </a:ext>
            </a:extLst>
          </p:cNvPr>
          <p:cNvPicPr>
            <a:picLocks noChangeAspect="1"/>
          </p:cNvPicPr>
          <p:nvPr/>
        </p:nvPicPr>
        <p:blipFill>
          <a:blip r:embed="rId2"/>
          <a:stretch>
            <a:fillRect/>
          </a:stretch>
        </p:blipFill>
        <p:spPr>
          <a:xfrm>
            <a:off x="254000" y="1378425"/>
            <a:ext cx="9452443" cy="4124907"/>
          </a:xfrm>
          <a:prstGeom prst="rect">
            <a:avLst/>
          </a:prstGeom>
        </p:spPr>
      </p:pic>
    </p:spTree>
    <p:extLst>
      <p:ext uri="{BB962C8B-B14F-4D97-AF65-F5344CB8AC3E}">
        <p14:creationId xmlns:p14="http://schemas.microsoft.com/office/powerpoint/2010/main" val="410030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r>
              <a:rPr lang="de-DE" dirty="0"/>
              <a:t> </a:t>
            </a:r>
            <a:r>
              <a:rPr lang="de-DE" dirty="0" err="1"/>
              <a:t>Step</a:t>
            </a:r>
            <a:r>
              <a:rPr lang="de-DE" dirty="0"/>
              <a:t> 1</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sz="2400" b="1" dirty="0"/>
              <a:t>Step 1: </a:t>
            </a:r>
            <a:r>
              <a:rPr lang="en-US" sz="2400" dirty="0"/>
              <a:t>	</a:t>
            </a:r>
            <a:r>
              <a:rPr lang="en-US" dirty="0"/>
              <a:t>Overhead costs identified by department</a:t>
            </a:r>
            <a:endParaRPr lang="de-DE" sz="2400" dirty="0"/>
          </a:p>
        </p:txBody>
      </p:sp>
      <p:pic>
        <p:nvPicPr>
          <p:cNvPr id="4" name="Grafik 3">
            <a:extLst>
              <a:ext uri="{FF2B5EF4-FFF2-40B4-BE49-F238E27FC236}">
                <a16:creationId xmlns:a16="http://schemas.microsoft.com/office/drawing/2014/main" id="{BE8627F2-CA15-490F-ABC3-F2CC55B1E5AD}"/>
              </a:ext>
            </a:extLst>
          </p:cNvPr>
          <p:cNvPicPr>
            <a:picLocks noChangeAspect="1"/>
          </p:cNvPicPr>
          <p:nvPr/>
        </p:nvPicPr>
        <p:blipFill>
          <a:blip r:embed="rId2"/>
          <a:stretch>
            <a:fillRect/>
          </a:stretch>
        </p:blipFill>
        <p:spPr>
          <a:xfrm>
            <a:off x="34612" y="2516188"/>
            <a:ext cx="9836776" cy="3660775"/>
          </a:xfrm>
          <a:prstGeom prst="rect">
            <a:avLst/>
          </a:prstGeom>
        </p:spPr>
      </p:pic>
    </p:spTree>
    <p:extLst>
      <p:ext uri="{BB962C8B-B14F-4D97-AF65-F5344CB8AC3E}">
        <p14:creationId xmlns:p14="http://schemas.microsoft.com/office/powerpoint/2010/main" val="319760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r>
              <a:rPr lang="de-DE" dirty="0"/>
              <a:t> </a:t>
            </a:r>
            <a:r>
              <a:rPr lang="de-DE" dirty="0" err="1"/>
              <a:t>Step</a:t>
            </a:r>
            <a:r>
              <a:rPr lang="de-DE" dirty="0"/>
              <a:t> 2 and 3</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2" y="1628246"/>
            <a:ext cx="9414934" cy="4351338"/>
          </a:xfrm>
        </p:spPr>
        <p:txBody>
          <a:bodyPr>
            <a:normAutofit/>
          </a:bodyPr>
          <a:lstStyle/>
          <a:p>
            <a:r>
              <a:rPr lang="en-US" b="1" dirty="0"/>
              <a:t>Step 2: </a:t>
            </a:r>
            <a:r>
              <a:rPr lang="en-US" dirty="0"/>
              <a:t>	Cost of support departments allocated to</a:t>
            </a:r>
            <a:br>
              <a:rPr lang="en-US" dirty="0"/>
            </a:br>
            <a:r>
              <a:rPr lang="en-US" dirty="0"/>
              <a:t>		productive cost </a:t>
            </a:r>
            <a:r>
              <a:rPr lang="de-DE" dirty="0" err="1"/>
              <a:t>centres</a:t>
            </a:r>
            <a:endParaRPr lang="de-DE" dirty="0"/>
          </a:p>
          <a:p>
            <a:endParaRPr lang="de-DE" sz="2400" dirty="0"/>
          </a:p>
          <a:p>
            <a:endParaRPr lang="de-DE" sz="2400" dirty="0"/>
          </a:p>
          <a:p>
            <a:endParaRPr lang="de-DE" sz="2400" dirty="0"/>
          </a:p>
          <a:p>
            <a:r>
              <a:rPr lang="en-US" sz="2400" b="1" dirty="0"/>
              <a:t>Step 3: </a:t>
            </a:r>
            <a:r>
              <a:rPr lang="en-US" sz="2400" dirty="0"/>
              <a:t>	</a:t>
            </a:r>
            <a:r>
              <a:rPr lang="en-US" dirty="0"/>
              <a:t>Calculate rate for each cost </a:t>
            </a:r>
            <a:r>
              <a:rPr lang="en-US" dirty="0" err="1"/>
              <a:t>centre</a:t>
            </a:r>
            <a:r>
              <a:rPr lang="en-US" dirty="0"/>
              <a:t> for assigning</a:t>
            </a:r>
            <a:br>
              <a:rPr lang="en-US" dirty="0"/>
            </a:br>
            <a:r>
              <a:rPr lang="en-US" dirty="0"/>
              <a:t>		overheads to </a:t>
            </a:r>
            <a:r>
              <a:rPr lang="de-DE" dirty="0" err="1"/>
              <a:t>products</a:t>
            </a:r>
            <a:endParaRPr lang="de-DE" sz="2800" dirty="0"/>
          </a:p>
          <a:p>
            <a:endParaRPr lang="de-DE" sz="2400" dirty="0"/>
          </a:p>
        </p:txBody>
      </p:sp>
      <p:pic>
        <p:nvPicPr>
          <p:cNvPr id="5" name="Grafik 4">
            <a:extLst>
              <a:ext uri="{FF2B5EF4-FFF2-40B4-BE49-F238E27FC236}">
                <a16:creationId xmlns:a16="http://schemas.microsoft.com/office/drawing/2014/main" id="{43BF080A-E48C-478E-B2D5-4C3BF8913403}"/>
              </a:ext>
            </a:extLst>
          </p:cNvPr>
          <p:cNvPicPr>
            <a:picLocks noChangeAspect="1"/>
          </p:cNvPicPr>
          <p:nvPr/>
        </p:nvPicPr>
        <p:blipFill>
          <a:blip r:embed="rId2"/>
          <a:stretch>
            <a:fillRect/>
          </a:stretch>
        </p:blipFill>
        <p:spPr>
          <a:xfrm>
            <a:off x="1776412" y="2234407"/>
            <a:ext cx="6276975" cy="1266825"/>
          </a:xfrm>
          <a:prstGeom prst="rect">
            <a:avLst/>
          </a:prstGeom>
        </p:spPr>
      </p:pic>
      <p:pic>
        <p:nvPicPr>
          <p:cNvPr id="6" name="Grafik 5">
            <a:extLst>
              <a:ext uri="{FF2B5EF4-FFF2-40B4-BE49-F238E27FC236}">
                <a16:creationId xmlns:a16="http://schemas.microsoft.com/office/drawing/2014/main" id="{3F3696C1-461F-4FD0-8C57-304F24CC5527}"/>
              </a:ext>
            </a:extLst>
          </p:cNvPr>
          <p:cNvPicPr>
            <a:picLocks noChangeAspect="1"/>
          </p:cNvPicPr>
          <p:nvPr/>
        </p:nvPicPr>
        <p:blipFill>
          <a:blip r:embed="rId3"/>
          <a:stretch>
            <a:fillRect/>
          </a:stretch>
        </p:blipFill>
        <p:spPr>
          <a:xfrm>
            <a:off x="1852611" y="4504002"/>
            <a:ext cx="6200775" cy="2019300"/>
          </a:xfrm>
          <a:prstGeom prst="rect">
            <a:avLst/>
          </a:prstGeom>
        </p:spPr>
      </p:pic>
      <p:sp>
        <p:nvSpPr>
          <p:cNvPr id="4" name="Rechteck: abgerundete Ecken 3">
            <a:extLst>
              <a:ext uri="{FF2B5EF4-FFF2-40B4-BE49-F238E27FC236}">
                <a16:creationId xmlns:a16="http://schemas.microsoft.com/office/drawing/2014/main" id="{5EB2F862-FF15-4E00-BA9F-060B118B0FA8}"/>
              </a:ext>
            </a:extLst>
          </p:cNvPr>
          <p:cNvSpPr/>
          <p:nvPr/>
        </p:nvSpPr>
        <p:spPr>
          <a:xfrm>
            <a:off x="8264769" y="2234407"/>
            <a:ext cx="1395697" cy="7194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35.341 </a:t>
            </a:r>
            <a:r>
              <a:rPr lang="de-DE" dirty="0" err="1"/>
              <a:t>from</a:t>
            </a:r>
            <a:r>
              <a:rPr lang="de-DE" dirty="0"/>
              <a:t> Stores</a:t>
            </a:r>
          </a:p>
        </p:txBody>
      </p:sp>
      <p:sp>
        <p:nvSpPr>
          <p:cNvPr id="7" name="Rechteck: abgerundete Ecken 6">
            <a:extLst>
              <a:ext uri="{FF2B5EF4-FFF2-40B4-BE49-F238E27FC236}">
                <a16:creationId xmlns:a16="http://schemas.microsoft.com/office/drawing/2014/main" id="{ACD9A989-0682-4036-8D5B-69BBC7EA97C4}"/>
              </a:ext>
            </a:extLst>
          </p:cNvPr>
          <p:cNvSpPr/>
          <p:nvPr/>
        </p:nvSpPr>
        <p:spPr>
          <a:xfrm>
            <a:off x="5990493" y="2009802"/>
            <a:ext cx="1066800" cy="402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80%</a:t>
            </a:r>
          </a:p>
        </p:txBody>
      </p:sp>
      <p:sp>
        <p:nvSpPr>
          <p:cNvPr id="8" name="Rechteck: abgerundete Ecken 7">
            <a:extLst>
              <a:ext uri="{FF2B5EF4-FFF2-40B4-BE49-F238E27FC236}">
                <a16:creationId xmlns:a16="http://schemas.microsoft.com/office/drawing/2014/main" id="{A103E32F-6ACD-455D-88F7-9209591F7E6A}"/>
              </a:ext>
            </a:extLst>
          </p:cNvPr>
          <p:cNvSpPr/>
          <p:nvPr/>
        </p:nvSpPr>
        <p:spPr>
          <a:xfrm>
            <a:off x="7157263" y="1991057"/>
            <a:ext cx="1066800" cy="402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20%</a:t>
            </a:r>
          </a:p>
        </p:txBody>
      </p:sp>
      <p:sp>
        <p:nvSpPr>
          <p:cNvPr id="9" name="Rechteck: abgerundete Ecken 8">
            <a:extLst>
              <a:ext uri="{FF2B5EF4-FFF2-40B4-BE49-F238E27FC236}">
                <a16:creationId xmlns:a16="http://schemas.microsoft.com/office/drawing/2014/main" id="{FCC5A423-EFDF-45CD-8206-BC31A04FFE8B}"/>
              </a:ext>
            </a:extLst>
          </p:cNvPr>
          <p:cNvSpPr/>
          <p:nvPr/>
        </p:nvSpPr>
        <p:spPr>
          <a:xfrm>
            <a:off x="4722580" y="2393091"/>
            <a:ext cx="358428" cy="402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t>
            </a:r>
          </a:p>
        </p:txBody>
      </p:sp>
      <p:sp>
        <p:nvSpPr>
          <p:cNvPr id="10" name="Rechteck: abgerundete Ecken 9">
            <a:extLst>
              <a:ext uri="{FF2B5EF4-FFF2-40B4-BE49-F238E27FC236}">
                <a16:creationId xmlns:a16="http://schemas.microsoft.com/office/drawing/2014/main" id="{F9AAF46D-E639-4374-8BA8-5B26A690247B}"/>
              </a:ext>
            </a:extLst>
          </p:cNvPr>
          <p:cNvSpPr/>
          <p:nvPr/>
        </p:nvSpPr>
        <p:spPr>
          <a:xfrm>
            <a:off x="6878079" y="4797583"/>
            <a:ext cx="2638454" cy="402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Labour </a:t>
            </a:r>
            <a:r>
              <a:rPr lang="de-DE" dirty="0" err="1"/>
              <a:t>hours</a:t>
            </a:r>
            <a:r>
              <a:rPr lang="de-DE" dirty="0"/>
              <a:t> Slide 11!</a:t>
            </a:r>
          </a:p>
        </p:txBody>
      </p:sp>
      <p:sp>
        <p:nvSpPr>
          <p:cNvPr id="11" name="Rechteck: abgerundete Ecken 10">
            <a:extLst>
              <a:ext uri="{FF2B5EF4-FFF2-40B4-BE49-F238E27FC236}">
                <a16:creationId xmlns:a16="http://schemas.microsoft.com/office/drawing/2014/main" id="{DB50B26E-867C-4C6B-881D-00C18DF6955C}"/>
              </a:ext>
            </a:extLst>
          </p:cNvPr>
          <p:cNvSpPr/>
          <p:nvPr/>
        </p:nvSpPr>
        <p:spPr>
          <a:xfrm>
            <a:off x="6959773" y="5907669"/>
            <a:ext cx="2638454" cy="402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Labour </a:t>
            </a:r>
            <a:r>
              <a:rPr lang="de-DE" dirty="0" err="1"/>
              <a:t>hours</a:t>
            </a:r>
            <a:r>
              <a:rPr lang="de-DE" dirty="0"/>
              <a:t> Slide 11!</a:t>
            </a:r>
          </a:p>
        </p:txBody>
      </p:sp>
    </p:spTree>
    <p:extLst>
      <p:ext uri="{BB962C8B-B14F-4D97-AF65-F5344CB8AC3E}">
        <p14:creationId xmlns:p14="http://schemas.microsoft.com/office/powerpoint/2010/main" val="422200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r>
              <a:rPr lang="de-DE" dirty="0"/>
              <a:t> </a:t>
            </a:r>
            <a:r>
              <a:rPr lang="de-DE" dirty="0" err="1"/>
              <a:t>Step</a:t>
            </a:r>
            <a:r>
              <a:rPr lang="de-DE" dirty="0"/>
              <a:t> 4</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2" y="1628246"/>
            <a:ext cx="9414934" cy="4351338"/>
          </a:xfrm>
        </p:spPr>
        <p:txBody>
          <a:bodyPr>
            <a:normAutofit lnSpcReduction="10000"/>
          </a:bodyPr>
          <a:lstStyle/>
          <a:p>
            <a:r>
              <a:rPr lang="en-US" b="1" dirty="0"/>
              <a:t>Step 4: </a:t>
            </a:r>
            <a:r>
              <a:rPr lang="en-US" dirty="0"/>
              <a:t>	Assign cost </a:t>
            </a:r>
            <a:r>
              <a:rPr lang="en-US" dirty="0" err="1"/>
              <a:t>centre</a:t>
            </a:r>
            <a:r>
              <a:rPr lang="en-US" dirty="0"/>
              <a:t> costs to individual products</a:t>
            </a:r>
            <a:endParaRPr lang="de-DE" sz="2400" dirty="0"/>
          </a:p>
          <a:p>
            <a:endParaRPr lang="de-DE" sz="2400" dirty="0"/>
          </a:p>
          <a:p>
            <a:pPr marL="0" indent="0">
              <a:buNone/>
            </a:pPr>
            <a:r>
              <a:rPr lang="en-US" b="1" dirty="0"/>
              <a:t>Average full cost to make 1 Alto:</a:t>
            </a:r>
          </a:p>
          <a:p>
            <a:r>
              <a:rPr lang="en-US" dirty="0"/>
              <a:t>Machine shop labor 1,5 </a:t>
            </a:r>
            <a:r>
              <a:rPr lang="en-US" dirty="0" err="1"/>
              <a:t>hrs</a:t>
            </a:r>
            <a:r>
              <a:rPr lang="en-US" dirty="0"/>
              <a:t> @ £6 per hour 		  9,00</a:t>
            </a:r>
          </a:p>
          <a:p>
            <a:r>
              <a:rPr lang="en-US" dirty="0"/>
              <a:t>Welding cost </a:t>
            </a:r>
            <a:r>
              <a:rPr lang="en-US" dirty="0" err="1"/>
              <a:t>centre</a:t>
            </a:r>
            <a:r>
              <a:rPr lang="en-US" dirty="0"/>
              <a:t> labor 2 </a:t>
            </a:r>
            <a:r>
              <a:rPr lang="en-US" dirty="0" err="1"/>
              <a:t>hrs</a:t>
            </a:r>
            <a:r>
              <a:rPr lang="en-US" dirty="0"/>
              <a:t> @ £8 per hour 		16,00</a:t>
            </a:r>
          </a:p>
          <a:p>
            <a:r>
              <a:rPr lang="de-DE" dirty="0"/>
              <a:t>Materials 								50,00</a:t>
            </a:r>
          </a:p>
          <a:p>
            <a:r>
              <a:rPr lang="de-DE" dirty="0" err="1"/>
              <a:t>Direct</a:t>
            </a:r>
            <a:r>
              <a:rPr lang="de-DE" dirty="0"/>
              <a:t> </a:t>
            </a:r>
            <a:r>
              <a:rPr lang="de-DE" dirty="0" err="1"/>
              <a:t>costs</a:t>
            </a:r>
            <a:r>
              <a:rPr lang="de-DE" dirty="0"/>
              <a:t> 									   75,00</a:t>
            </a:r>
          </a:p>
          <a:p>
            <a:r>
              <a:rPr lang="en-US" dirty="0"/>
              <a:t>1.5 </a:t>
            </a:r>
            <a:r>
              <a:rPr lang="en-US" dirty="0" err="1"/>
              <a:t>hrs</a:t>
            </a:r>
            <a:r>
              <a:rPr lang="en-US" dirty="0"/>
              <a:t> in machine shop @ 16,09 per hour			24,03</a:t>
            </a:r>
          </a:p>
          <a:p>
            <a:r>
              <a:rPr lang="en-US" dirty="0"/>
              <a:t>2 </a:t>
            </a:r>
            <a:r>
              <a:rPr lang="en-US" dirty="0" err="1"/>
              <a:t>hrs</a:t>
            </a:r>
            <a:r>
              <a:rPr lang="en-US" dirty="0"/>
              <a:t> in welding department @ 10,22 per hour 		20,44</a:t>
            </a:r>
          </a:p>
          <a:p>
            <a:r>
              <a:rPr lang="de-DE" dirty="0"/>
              <a:t>Overhead </a:t>
            </a:r>
            <a:r>
              <a:rPr lang="de-DE" dirty="0" err="1"/>
              <a:t>cost</a:t>
            </a:r>
            <a:r>
              <a:rPr lang="de-DE" dirty="0"/>
              <a:t> 									   44,47</a:t>
            </a:r>
          </a:p>
          <a:p>
            <a:pPr marL="0" indent="0">
              <a:buNone/>
            </a:pPr>
            <a:r>
              <a:rPr lang="de-DE" b="1" dirty="0"/>
              <a:t>Total </a:t>
            </a:r>
            <a:r>
              <a:rPr lang="de-DE" b="1" dirty="0" err="1"/>
              <a:t>cost</a:t>
            </a:r>
            <a:r>
              <a:rPr lang="de-DE" b="1" dirty="0"/>
              <a:t> 										119,47</a:t>
            </a:r>
          </a:p>
          <a:p>
            <a:pPr marL="0" indent="0">
              <a:buNone/>
            </a:pPr>
            <a:endParaRPr lang="de-DE" sz="2400" dirty="0"/>
          </a:p>
        </p:txBody>
      </p:sp>
      <p:cxnSp>
        <p:nvCxnSpPr>
          <p:cNvPr id="8" name="Gerader Verbinder 7">
            <a:extLst>
              <a:ext uri="{FF2B5EF4-FFF2-40B4-BE49-F238E27FC236}">
                <a16:creationId xmlns:a16="http://schemas.microsoft.com/office/drawing/2014/main" id="{7C19C562-5425-4B60-B679-D2429DF8685B}"/>
              </a:ext>
            </a:extLst>
          </p:cNvPr>
          <p:cNvCxnSpPr/>
          <p:nvPr/>
        </p:nvCxnSpPr>
        <p:spPr>
          <a:xfrm>
            <a:off x="6874933" y="3877734"/>
            <a:ext cx="982134" cy="0"/>
          </a:xfrm>
          <a:prstGeom prst="line">
            <a:avLst/>
          </a:prstGeom>
        </p:spPr>
        <p:style>
          <a:lnRef idx="1">
            <a:schemeClr val="dk1"/>
          </a:lnRef>
          <a:fillRef idx="0">
            <a:schemeClr val="dk1"/>
          </a:fillRef>
          <a:effectRef idx="0">
            <a:schemeClr val="dk1"/>
          </a:effectRef>
          <a:fontRef idx="minor">
            <a:schemeClr val="tx1"/>
          </a:fontRef>
        </p:style>
      </p:cxnSp>
      <p:cxnSp>
        <p:nvCxnSpPr>
          <p:cNvPr id="9" name="Gerader Verbinder 8">
            <a:extLst>
              <a:ext uri="{FF2B5EF4-FFF2-40B4-BE49-F238E27FC236}">
                <a16:creationId xmlns:a16="http://schemas.microsoft.com/office/drawing/2014/main" id="{2B1B2FEB-F388-46A1-B666-863F421D0D3D}"/>
              </a:ext>
            </a:extLst>
          </p:cNvPr>
          <p:cNvCxnSpPr/>
          <p:nvPr/>
        </p:nvCxnSpPr>
        <p:spPr>
          <a:xfrm>
            <a:off x="6874933" y="5012266"/>
            <a:ext cx="982134" cy="0"/>
          </a:xfrm>
          <a:prstGeom prst="line">
            <a:avLst/>
          </a:prstGeom>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7E07462C-6FA3-4802-8F75-F370FA0F9573}"/>
              </a:ext>
            </a:extLst>
          </p:cNvPr>
          <p:cNvCxnSpPr/>
          <p:nvPr/>
        </p:nvCxnSpPr>
        <p:spPr>
          <a:xfrm>
            <a:off x="8365066" y="5401734"/>
            <a:ext cx="9821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791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Example</a:t>
            </a:r>
            <a:r>
              <a:rPr lang="de-DE" dirty="0"/>
              <a:t> </a:t>
            </a:r>
            <a:r>
              <a:rPr lang="de-DE" dirty="0" err="1"/>
              <a:t>Step</a:t>
            </a:r>
            <a:r>
              <a:rPr lang="de-DE" dirty="0"/>
              <a:t> 4</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2" y="1628246"/>
            <a:ext cx="9414934" cy="4351338"/>
          </a:xfrm>
        </p:spPr>
        <p:txBody>
          <a:bodyPr>
            <a:normAutofit lnSpcReduction="10000"/>
          </a:bodyPr>
          <a:lstStyle/>
          <a:p>
            <a:r>
              <a:rPr lang="en-US" b="1" dirty="0"/>
              <a:t>Step 4: </a:t>
            </a:r>
            <a:r>
              <a:rPr lang="en-US" dirty="0"/>
              <a:t>	Assign cost </a:t>
            </a:r>
            <a:r>
              <a:rPr lang="en-US" dirty="0" err="1"/>
              <a:t>centre</a:t>
            </a:r>
            <a:r>
              <a:rPr lang="en-US" dirty="0"/>
              <a:t> costs to individual products</a:t>
            </a:r>
            <a:endParaRPr lang="de-DE" sz="2400" dirty="0"/>
          </a:p>
          <a:p>
            <a:endParaRPr lang="de-DE" sz="2400" dirty="0"/>
          </a:p>
          <a:p>
            <a:pPr marL="0" indent="0">
              <a:buNone/>
            </a:pPr>
            <a:r>
              <a:rPr lang="en-US" b="1" dirty="0"/>
              <a:t>Average full cost to make 1 Special:</a:t>
            </a:r>
          </a:p>
          <a:p>
            <a:r>
              <a:rPr lang="en-US" dirty="0"/>
              <a:t>Machine shop labor 2 </a:t>
            </a:r>
            <a:r>
              <a:rPr lang="en-US" dirty="0" err="1"/>
              <a:t>hrs</a:t>
            </a:r>
            <a:r>
              <a:rPr lang="en-US" dirty="0"/>
              <a:t> @ £6 per hour	 		12,00</a:t>
            </a:r>
          </a:p>
          <a:p>
            <a:r>
              <a:rPr lang="en-US" dirty="0"/>
              <a:t>Welding cost </a:t>
            </a:r>
            <a:r>
              <a:rPr lang="en-US" dirty="0" err="1"/>
              <a:t>centre</a:t>
            </a:r>
            <a:r>
              <a:rPr lang="en-US" dirty="0"/>
              <a:t> labor 3 </a:t>
            </a:r>
            <a:r>
              <a:rPr lang="en-US" dirty="0" err="1"/>
              <a:t>hrs</a:t>
            </a:r>
            <a:r>
              <a:rPr lang="en-US" dirty="0"/>
              <a:t> @ £8 per hour 		24,00</a:t>
            </a:r>
          </a:p>
          <a:p>
            <a:r>
              <a:rPr lang="de-DE" dirty="0"/>
              <a:t>Materials 								60,00</a:t>
            </a:r>
          </a:p>
          <a:p>
            <a:r>
              <a:rPr lang="de-DE" dirty="0" err="1"/>
              <a:t>Direct</a:t>
            </a:r>
            <a:r>
              <a:rPr lang="de-DE" dirty="0"/>
              <a:t> </a:t>
            </a:r>
            <a:r>
              <a:rPr lang="de-DE" dirty="0" err="1"/>
              <a:t>costs</a:t>
            </a:r>
            <a:r>
              <a:rPr lang="de-DE" dirty="0"/>
              <a:t> 									   96,00</a:t>
            </a:r>
          </a:p>
          <a:p>
            <a:r>
              <a:rPr lang="en-US" dirty="0"/>
              <a:t>2 </a:t>
            </a:r>
            <a:r>
              <a:rPr lang="en-US" dirty="0" err="1"/>
              <a:t>hrs</a:t>
            </a:r>
            <a:r>
              <a:rPr lang="en-US" dirty="0"/>
              <a:t> in machine shop @ 16,09 per hour			32,18</a:t>
            </a:r>
          </a:p>
          <a:p>
            <a:r>
              <a:rPr lang="en-US" dirty="0"/>
              <a:t>3 </a:t>
            </a:r>
            <a:r>
              <a:rPr lang="en-US" dirty="0" err="1"/>
              <a:t>hrs</a:t>
            </a:r>
            <a:r>
              <a:rPr lang="en-US" dirty="0"/>
              <a:t> in welding department @ 10,22 per hour 		30,66</a:t>
            </a:r>
          </a:p>
          <a:p>
            <a:r>
              <a:rPr lang="de-DE" dirty="0"/>
              <a:t>Overhead </a:t>
            </a:r>
            <a:r>
              <a:rPr lang="de-DE" dirty="0" err="1"/>
              <a:t>cost</a:t>
            </a:r>
            <a:r>
              <a:rPr lang="de-DE" dirty="0"/>
              <a:t> 									   62,84</a:t>
            </a:r>
          </a:p>
          <a:p>
            <a:pPr marL="0" indent="0">
              <a:buNone/>
            </a:pPr>
            <a:r>
              <a:rPr lang="de-DE" b="1" dirty="0"/>
              <a:t>Total </a:t>
            </a:r>
            <a:r>
              <a:rPr lang="de-DE" b="1" dirty="0" err="1"/>
              <a:t>cost</a:t>
            </a:r>
            <a:r>
              <a:rPr lang="de-DE" b="1" dirty="0"/>
              <a:t> 										158,84</a:t>
            </a:r>
          </a:p>
          <a:p>
            <a:pPr marL="0" indent="0">
              <a:buNone/>
            </a:pPr>
            <a:endParaRPr lang="de-DE" sz="2400" dirty="0"/>
          </a:p>
        </p:txBody>
      </p:sp>
      <p:cxnSp>
        <p:nvCxnSpPr>
          <p:cNvPr id="8" name="Gerader Verbinder 7">
            <a:extLst>
              <a:ext uri="{FF2B5EF4-FFF2-40B4-BE49-F238E27FC236}">
                <a16:creationId xmlns:a16="http://schemas.microsoft.com/office/drawing/2014/main" id="{7C19C562-5425-4B60-B679-D2429DF8685B}"/>
              </a:ext>
            </a:extLst>
          </p:cNvPr>
          <p:cNvCxnSpPr/>
          <p:nvPr/>
        </p:nvCxnSpPr>
        <p:spPr>
          <a:xfrm>
            <a:off x="6874933" y="3877734"/>
            <a:ext cx="982134" cy="0"/>
          </a:xfrm>
          <a:prstGeom prst="line">
            <a:avLst/>
          </a:prstGeom>
        </p:spPr>
        <p:style>
          <a:lnRef idx="1">
            <a:schemeClr val="dk1"/>
          </a:lnRef>
          <a:fillRef idx="0">
            <a:schemeClr val="dk1"/>
          </a:fillRef>
          <a:effectRef idx="0">
            <a:schemeClr val="dk1"/>
          </a:effectRef>
          <a:fontRef idx="minor">
            <a:schemeClr val="tx1"/>
          </a:fontRef>
        </p:style>
      </p:cxnSp>
      <p:cxnSp>
        <p:nvCxnSpPr>
          <p:cNvPr id="9" name="Gerader Verbinder 8">
            <a:extLst>
              <a:ext uri="{FF2B5EF4-FFF2-40B4-BE49-F238E27FC236}">
                <a16:creationId xmlns:a16="http://schemas.microsoft.com/office/drawing/2014/main" id="{2B1B2FEB-F388-46A1-B666-863F421D0D3D}"/>
              </a:ext>
            </a:extLst>
          </p:cNvPr>
          <p:cNvCxnSpPr/>
          <p:nvPr/>
        </p:nvCxnSpPr>
        <p:spPr>
          <a:xfrm>
            <a:off x="6874933" y="5012266"/>
            <a:ext cx="982134" cy="0"/>
          </a:xfrm>
          <a:prstGeom prst="line">
            <a:avLst/>
          </a:prstGeom>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7E07462C-6FA3-4802-8F75-F370FA0F9573}"/>
              </a:ext>
            </a:extLst>
          </p:cNvPr>
          <p:cNvCxnSpPr/>
          <p:nvPr/>
        </p:nvCxnSpPr>
        <p:spPr>
          <a:xfrm>
            <a:off x="8365066" y="5401734"/>
            <a:ext cx="9821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027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365126"/>
            <a:ext cx="9342966" cy="1325563"/>
          </a:xfrm>
        </p:spPr>
        <p:txBody>
          <a:bodyPr/>
          <a:lstStyle/>
          <a:p>
            <a:r>
              <a:rPr lang="de-DE" dirty="0"/>
              <a:t>ABC </a:t>
            </a:r>
            <a:r>
              <a:rPr lang="de-DE" dirty="0" err="1"/>
              <a:t>Costing</a:t>
            </a:r>
            <a:endParaRPr lang="de-DE" dirty="0"/>
          </a:p>
        </p:txBody>
      </p:sp>
      <p:sp>
        <p:nvSpPr>
          <p:cNvPr id="6" name="Rechteck: abgerundete Ecken 5">
            <a:extLst>
              <a:ext uri="{FF2B5EF4-FFF2-40B4-BE49-F238E27FC236}">
                <a16:creationId xmlns:a16="http://schemas.microsoft.com/office/drawing/2014/main" id="{384566B8-772F-400F-BF8E-2DB01CC94A37}"/>
              </a:ext>
            </a:extLst>
          </p:cNvPr>
          <p:cNvSpPr/>
          <p:nvPr/>
        </p:nvSpPr>
        <p:spPr>
          <a:xfrm>
            <a:off x="457200" y="1947333"/>
            <a:ext cx="8788400" cy="264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err="1"/>
              <a:t>Again</a:t>
            </a:r>
            <a:r>
              <a:rPr lang="de-DE" sz="2800" dirty="0"/>
              <a:t> </a:t>
            </a:r>
            <a:r>
              <a:rPr lang="de-DE" sz="2800" dirty="0" err="1"/>
              <a:t>we</a:t>
            </a:r>
            <a:r>
              <a:rPr lang="de-DE" sz="2800" dirty="0"/>
              <a:t> will </a:t>
            </a:r>
            <a:r>
              <a:rPr lang="de-DE" sz="2800" dirty="0" err="1"/>
              <a:t>have</a:t>
            </a:r>
            <a:r>
              <a:rPr lang="de-DE" sz="2800" dirty="0"/>
              <a:t> a </a:t>
            </a:r>
            <a:r>
              <a:rPr lang="de-DE" sz="2800" dirty="0" err="1"/>
              <a:t>look</a:t>
            </a:r>
            <a:r>
              <a:rPr lang="de-DE" sz="2800" dirty="0"/>
              <a:t> at</a:t>
            </a:r>
            <a:br>
              <a:rPr lang="de-DE" sz="2800" dirty="0"/>
            </a:br>
            <a:r>
              <a:rPr lang="de-DE" sz="2800" dirty="0"/>
              <a:t>Milton Ltd.</a:t>
            </a:r>
            <a:br>
              <a:rPr lang="de-DE" sz="2800" dirty="0"/>
            </a:br>
            <a:r>
              <a:rPr lang="de-DE" sz="2800" dirty="0"/>
              <a:t>And </a:t>
            </a:r>
            <a:r>
              <a:rPr lang="de-DE" sz="2800" dirty="0" err="1"/>
              <a:t>the</a:t>
            </a:r>
            <a:r>
              <a:rPr lang="de-DE" sz="2800" dirty="0"/>
              <a:t> </a:t>
            </a:r>
            <a:r>
              <a:rPr lang="de-DE" sz="2800" dirty="0" err="1"/>
              <a:t>bicycle</a:t>
            </a:r>
            <a:r>
              <a:rPr lang="de-DE" sz="2800" dirty="0"/>
              <a:t> </a:t>
            </a:r>
            <a:r>
              <a:rPr lang="de-DE" sz="2800" dirty="0" err="1"/>
              <a:t>frames</a:t>
            </a:r>
            <a:r>
              <a:rPr lang="de-DE" sz="2800" dirty="0"/>
              <a:t> / </a:t>
            </a:r>
            <a:r>
              <a:rPr lang="de-DE" sz="2800" dirty="0" err="1"/>
              <a:t>producs</a:t>
            </a:r>
            <a:r>
              <a:rPr lang="de-DE" sz="2800" dirty="0"/>
              <a:t> Alto and Special</a:t>
            </a:r>
            <a:br>
              <a:rPr lang="de-DE" sz="2800" dirty="0"/>
            </a:br>
            <a:br>
              <a:rPr lang="de-DE" sz="2800" dirty="0"/>
            </a:br>
            <a:r>
              <a:rPr lang="de-DE" sz="2800" dirty="0"/>
              <a:t>But </a:t>
            </a:r>
            <a:r>
              <a:rPr lang="de-DE" sz="2800" dirty="0" err="1"/>
              <a:t>now</a:t>
            </a:r>
            <a:r>
              <a:rPr lang="de-DE" sz="2800" dirty="0"/>
              <a:t>, </a:t>
            </a:r>
            <a:r>
              <a:rPr lang="de-DE" sz="2800" dirty="0" err="1"/>
              <a:t>we</a:t>
            </a:r>
            <a:r>
              <a:rPr lang="de-DE" sz="2800" dirty="0"/>
              <a:t> </a:t>
            </a:r>
            <a:r>
              <a:rPr lang="de-DE" sz="2800" dirty="0" err="1"/>
              <a:t>are</a:t>
            </a:r>
            <a:r>
              <a:rPr lang="de-DE" sz="2800" dirty="0"/>
              <a:t> </a:t>
            </a:r>
            <a:r>
              <a:rPr lang="de-DE" sz="2800" dirty="0" err="1"/>
              <a:t>using</a:t>
            </a:r>
            <a:r>
              <a:rPr lang="de-DE" sz="2800" dirty="0"/>
              <a:t> a different </a:t>
            </a:r>
            <a:r>
              <a:rPr lang="de-DE" sz="2800" dirty="0" err="1"/>
              <a:t>approach</a:t>
            </a:r>
            <a:r>
              <a:rPr lang="de-DE" sz="2800" dirty="0"/>
              <a:t>:</a:t>
            </a:r>
          </a:p>
          <a:p>
            <a:pPr algn="ctr"/>
            <a:r>
              <a:rPr lang="de-DE" sz="2800" dirty="0"/>
              <a:t>ABC </a:t>
            </a:r>
            <a:r>
              <a:rPr lang="de-DE" sz="2800" dirty="0" err="1"/>
              <a:t>Costing</a:t>
            </a:r>
            <a:endParaRPr lang="de-DE" sz="2800" dirty="0"/>
          </a:p>
        </p:txBody>
      </p:sp>
    </p:spTree>
    <p:extLst>
      <p:ext uri="{BB962C8B-B14F-4D97-AF65-F5344CB8AC3E}">
        <p14:creationId xmlns:p14="http://schemas.microsoft.com/office/powerpoint/2010/main" val="176810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365126"/>
            <a:ext cx="9342966" cy="1325563"/>
          </a:xfrm>
        </p:spPr>
        <p:txBody>
          <a:bodyPr/>
          <a:lstStyle/>
          <a:p>
            <a:r>
              <a:rPr lang="de-DE" dirty="0"/>
              <a:t>ABC </a:t>
            </a:r>
            <a:r>
              <a:rPr lang="de-DE" dirty="0" err="1"/>
              <a:t>Steps</a:t>
            </a:r>
            <a:endParaRPr lang="de-DE" dirty="0"/>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0" y="1602846"/>
            <a:ext cx="2602971" cy="4351338"/>
          </a:xfrm>
        </p:spPr>
        <p:txBody>
          <a:bodyPr>
            <a:normAutofit lnSpcReduction="10000"/>
          </a:bodyPr>
          <a:lstStyle/>
          <a:p>
            <a:r>
              <a:rPr lang="de-DE" dirty="0" err="1"/>
              <a:t>Step</a:t>
            </a:r>
            <a:r>
              <a:rPr lang="de-DE" dirty="0"/>
              <a:t> 1</a:t>
            </a:r>
            <a:br>
              <a:rPr lang="de-DE" dirty="0"/>
            </a:br>
            <a:r>
              <a:rPr lang="de-DE" dirty="0" err="1"/>
              <a:t>Identify</a:t>
            </a:r>
            <a:r>
              <a:rPr lang="de-DE" dirty="0"/>
              <a:t> </a:t>
            </a:r>
            <a:r>
              <a:rPr lang="de-DE" dirty="0" err="1"/>
              <a:t>activities</a:t>
            </a:r>
            <a:endParaRPr lang="de-DE" dirty="0"/>
          </a:p>
          <a:p>
            <a:r>
              <a:rPr lang="en-US" dirty="0"/>
              <a:t>Step 2 </a:t>
            </a:r>
            <a:br>
              <a:rPr lang="en-US" dirty="0"/>
            </a:br>
            <a:r>
              <a:rPr lang="en-US" dirty="0"/>
              <a:t>Assign costs to activities</a:t>
            </a:r>
          </a:p>
          <a:p>
            <a:r>
              <a:rPr lang="en-US" dirty="0"/>
              <a:t>Step 3 </a:t>
            </a:r>
            <a:br>
              <a:rPr lang="en-US" dirty="0"/>
            </a:br>
            <a:r>
              <a:rPr lang="en-US" dirty="0"/>
              <a:t>Identify cost drivers and respective cost-driver rates</a:t>
            </a:r>
          </a:p>
          <a:p>
            <a:r>
              <a:rPr lang="en-US" dirty="0"/>
              <a:t>Step 4 </a:t>
            </a:r>
            <a:br>
              <a:rPr lang="en-US" dirty="0"/>
            </a:br>
            <a:r>
              <a:rPr lang="en-US" dirty="0"/>
              <a:t>Compute the cost per unit product or service</a:t>
            </a:r>
            <a:endParaRPr lang="de-DE" sz="2400" dirty="0"/>
          </a:p>
        </p:txBody>
      </p:sp>
      <p:pic>
        <p:nvPicPr>
          <p:cNvPr id="7" name="Picture 4">
            <a:extLst>
              <a:ext uri="{FF2B5EF4-FFF2-40B4-BE49-F238E27FC236}">
                <a16:creationId xmlns:a16="http://schemas.microsoft.com/office/drawing/2014/main" id="{0BC9AFB7-58ED-4D8A-A470-22EEADD826AC}"/>
              </a:ext>
            </a:extLst>
          </p:cNvPr>
          <p:cNvPicPr>
            <a:picLocks noChangeAspect="1" noChangeArrowheads="1"/>
          </p:cNvPicPr>
          <p:nvPr/>
        </p:nvPicPr>
        <p:blipFill>
          <a:blip r:embed="rId2"/>
          <a:srcRect/>
          <a:stretch>
            <a:fillRect/>
          </a:stretch>
        </p:blipFill>
        <p:spPr>
          <a:xfrm>
            <a:off x="2602971" y="878416"/>
            <a:ext cx="7129462" cy="5576888"/>
          </a:xfrm>
          <a:prstGeom prst="rect">
            <a:avLst/>
          </a:prstGeom>
          <a:ln>
            <a:solidFill>
              <a:schemeClr val="accent6">
                <a:lumMod val="50000"/>
              </a:schemeClr>
            </a:solidFill>
          </a:ln>
        </p:spPr>
      </p:pic>
    </p:spTree>
    <p:extLst>
      <p:ext uri="{BB962C8B-B14F-4D97-AF65-F5344CB8AC3E}">
        <p14:creationId xmlns:p14="http://schemas.microsoft.com/office/powerpoint/2010/main" val="252643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1</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2" y="1628246"/>
            <a:ext cx="9414934" cy="4351338"/>
          </a:xfrm>
        </p:spPr>
        <p:txBody>
          <a:bodyPr>
            <a:normAutofit/>
          </a:bodyPr>
          <a:lstStyle/>
          <a:p>
            <a:r>
              <a:rPr lang="en-US" b="1" dirty="0"/>
              <a:t>ABC Step 1: </a:t>
            </a:r>
            <a:r>
              <a:rPr lang="en-US" dirty="0"/>
              <a:t>	Identify activities</a:t>
            </a:r>
          </a:p>
          <a:p>
            <a:endParaRPr lang="en-US" b="1" dirty="0"/>
          </a:p>
          <a:p>
            <a:pPr marL="0" indent="0">
              <a:buNone/>
            </a:pPr>
            <a:endParaRPr lang="de-DE" sz="2400" dirty="0"/>
          </a:p>
        </p:txBody>
      </p:sp>
      <p:pic>
        <p:nvPicPr>
          <p:cNvPr id="5" name="Grafik 4">
            <a:extLst>
              <a:ext uri="{FF2B5EF4-FFF2-40B4-BE49-F238E27FC236}">
                <a16:creationId xmlns:a16="http://schemas.microsoft.com/office/drawing/2014/main" id="{D01B2FF5-7F51-4224-AD76-F1F06E1B70BA}"/>
              </a:ext>
            </a:extLst>
          </p:cNvPr>
          <p:cNvPicPr>
            <a:picLocks noChangeAspect="1"/>
          </p:cNvPicPr>
          <p:nvPr/>
        </p:nvPicPr>
        <p:blipFill>
          <a:blip r:embed="rId2"/>
          <a:stretch>
            <a:fillRect/>
          </a:stretch>
        </p:blipFill>
        <p:spPr>
          <a:xfrm>
            <a:off x="1134534" y="2010162"/>
            <a:ext cx="7001404" cy="4532701"/>
          </a:xfrm>
          <a:prstGeom prst="rect">
            <a:avLst/>
          </a:prstGeom>
        </p:spPr>
      </p:pic>
    </p:spTree>
    <p:extLst>
      <p:ext uri="{BB962C8B-B14F-4D97-AF65-F5344CB8AC3E}">
        <p14:creationId xmlns:p14="http://schemas.microsoft.com/office/powerpoint/2010/main" val="150943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2</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2: </a:t>
            </a:r>
            <a:r>
              <a:rPr lang="en-US" dirty="0"/>
              <a:t>	</a:t>
            </a:r>
            <a:r>
              <a:rPr lang="de-DE" dirty="0" err="1"/>
              <a:t>Assigning</a:t>
            </a:r>
            <a:r>
              <a:rPr lang="de-DE" dirty="0"/>
              <a:t> </a:t>
            </a:r>
            <a:r>
              <a:rPr lang="de-DE" dirty="0" err="1"/>
              <a:t>costs</a:t>
            </a:r>
            <a:r>
              <a:rPr lang="de-DE" dirty="0"/>
              <a:t> to </a:t>
            </a:r>
            <a:r>
              <a:rPr lang="de-DE" dirty="0" err="1"/>
              <a:t>activities</a:t>
            </a:r>
            <a:endParaRPr lang="en-US" dirty="0"/>
          </a:p>
          <a:p>
            <a:endParaRPr lang="en-US" b="1" dirty="0"/>
          </a:p>
          <a:p>
            <a:pPr marL="0" indent="0">
              <a:buNone/>
            </a:pPr>
            <a:endParaRPr lang="de-DE" sz="2400" dirty="0"/>
          </a:p>
        </p:txBody>
      </p:sp>
      <p:pic>
        <p:nvPicPr>
          <p:cNvPr id="5" name="Grafik 4">
            <a:extLst>
              <a:ext uri="{FF2B5EF4-FFF2-40B4-BE49-F238E27FC236}">
                <a16:creationId xmlns:a16="http://schemas.microsoft.com/office/drawing/2014/main" id="{94112160-628A-4EA9-A3CE-1F8136AEADB0}"/>
              </a:ext>
            </a:extLst>
          </p:cNvPr>
          <p:cNvPicPr>
            <a:picLocks noChangeAspect="1"/>
          </p:cNvPicPr>
          <p:nvPr/>
        </p:nvPicPr>
        <p:blipFill>
          <a:blip r:embed="rId2"/>
          <a:stretch>
            <a:fillRect/>
          </a:stretch>
        </p:blipFill>
        <p:spPr>
          <a:xfrm>
            <a:off x="245533" y="2148415"/>
            <a:ext cx="9274117" cy="3913190"/>
          </a:xfrm>
          <a:prstGeom prst="rect">
            <a:avLst/>
          </a:prstGeom>
        </p:spPr>
      </p:pic>
    </p:spTree>
    <p:extLst>
      <p:ext uri="{BB962C8B-B14F-4D97-AF65-F5344CB8AC3E}">
        <p14:creationId xmlns:p14="http://schemas.microsoft.com/office/powerpoint/2010/main" val="153544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84200" y="660544"/>
            <a:ext cx="8915400" cy="1143000"/>
          </a:xfrm>
        </p:spPr>
        <p:txBody>
          <a:bodyPr/>
          <a:lstStyle/>
          <a:p>
            <a:r>
              <a:rPr lang="de-DE" dirty="0" err="1"/>
              <a:t>What</a:t>
            </a:r>
            <a:r>
              <a:rPr lang="de-DE" dirty="0"/>
              <a:t> </a:t>
            </a:r>
            <a:r>
              <a:rPr lang="de-DE" dirty="0" err="1"/>
              <a:t>are</a:t>
            </a:r>
            <a:r>
              <a:rPr lang="de-DE" dirty="0"/>
              <a:t> </a:t>
            </a:r>
            <a:r>
              <a:rPr lang="de-DE" dirty="0" err="1"/>
              <a:t>we</a:t>
            </a:r>
            <a:r>
              <a:rPr lang="de-DE" dirty="0"/>
              <a:t> </a:t>
            </a:r>
            <a:r>
              <a:rPr lang="de-DE" dirty="0" err="1"/>
              <a:t>going</a:t>
            </a:r>
            <a:r>
              <a:rPr lang="de-DE" dirty="0"/>
              <a:t> to do?</a:t>
            </a:r>
          </a:p>
        </p:txBody>
      </p:sp>
      <p:sp>
        <p:nvSpPr>
          <p:cNvPr id="20484" name="Rectangle 4"/>
          <p:cNvSpPr>
            <a:spLocks noGrp="1" noChangeArrowheads="1"/>
          </p:cNvSpPr>
          <p:nvPr>
            <p:ph idx="1"/>
          </p:nvPr>
        </p:nvSpPr>
        <p:spPr bwMode="auto">
          <a:xfrm>
            <a:off x="457202" y="2090057"/>
            <a:ext cx="4966897" cy="4194629"/>
          </a:xfrm>
          <a:noFill/>
          <a:ln>
            <a:miter lim="800000"/>
            <a:headEnd/>
            <a:tailEnd/>
          </a:ln>
        </p:spPr>
        <p:txBody>
          <a:bodyPr vert="horz" wrap="square" lIns="36512" tIns="39688" rIns="36512" bIns="39688" numCol="1" anchor="t" anchorCtr="0" compatLnSpc="1">
            <a:prstTxWarp prst="textNoShape">
              <a:avLst/>
            </a:prstTxWarp>
          </a:bodyPr>
          <a:lstStyle/>
          <a:p>
            <a:pPr>
              <a:lnSpc>
                <a:spcPts val="1400"/>
              </a:lnSpc>
              <a:buNone/>
            </a:pPr>
            <a:endParaRPr lang="de-DE" sz="2800" dirty="0">
              <a:latin typeface="Tahoma" pitchFamily="34" charset="0"/>
            </a:endParaRPr>
          </a:p>
          <a:p>
            <a:pPr>
              <a:spcBef>
                <a:spcPts val="600"/>
              </a:spcBef>
            </a:pPr>
            <a:r>
              <a:rPr lang="de-DE" sz="2800" dirty="0" err="1">
                <a:latin typeface="Tahoma" pitchFamily="34" charset="0"/>
              </a:rPr>
              <a:t>Finishing</a:t>
            </a:r>
            <a:r>
              <a:rPr lang="de-DE" sz="2800" dirty="0">
                <a:latin typeface="Tahoma" pitchFamily="34" charset="0"/>
              </a:rPr>
              <a:t> </a:t>
            </a:r>
            <a:r>
              <a:rPr lang="de-DE" sz="2800" dirty="0" err="1">
                <a:latin typeface="Tahoma" pitchFamily="34" charset="0"/>
              </a:rPr>
              <a:t>the</a:t>
            </a:r>
            <a:r>
              <a:rPr lang="de-DE" sz="2800" dirty="0">
                <a:latin typeface="Tahoma" pitchFamily="34" charset="0"/>
              </a:rPr>
              <a:t> </a:t>
            </a:r>
            <a:r>
              <a:rPr lang="de-DE" sz="2800" dirty="0" err="1">
                <a:latin typeface="Tahoma" pitchFamily="34" charset="0"/>
              </a:rPr>
              <a:t>rest</a:t>
            </a:r>
            <a:r>
              <a:rPr lang="de-DE" sz="2800" dirty="0">
                <a:latin typeface="Tahoma" pitchFamily="34" charset="0"/>
              </a:rPr>
              <a:t> </a:t>
            </a:r>
            <a:r>
              <a:rPr lang="de-DE" sz="2800" dirty="0" err="1">
                <a:latin typeface="Tahoma" pitchFamily="34" charset="0"/>
              </a:rPr>
              <a:t>of</a:t>
            </a:r>
            <a:r>
              <a:rPr lang="de-DE" sz="2800" dirty="0">
                <a:latin typeface="Tahoma" pitchFamily="34" charset="0"/>
              </a:rPr>
              <a:t> </a:t>
            </a:r>
            <a:r>
              <a:rPr lang="de-DE" sz="2800" dirty="0" err="1">
                <a:latin typeface="Tahoma" pitchFamily="34" charset="0"/>
              </a:rPr>
              <a:t>lecture</a:t>
            </a:r>
            <a:r>
              <a:rPr lang="de-DE" sz="2800" dirty="0">
                <a:latin typeface="Tahoma" pitchFamily="34" charset="0"/>
              </a:rPr>
              <a:t> 3 </a:t>
            </a:r>
          </a:p>
          <a:p>
            <a:pPr>
              <a:spcBef>
                <a:spcPts val="600"/>
              </a:spcBef>
            </a:pPr>
            <a:r>
              <a:rPr lang="en-US" sz="2800" dirty="0">
                <a:latin typeface="Tahoma" pitchFamily="34" charset="0"/>
              </a:rPr>
              <a:t>Activity-Based Costing (ABC)</a:t>
            </a:r>
            <a:endParaRPr lang="de-DE" sz="2800" dirty="0">
              <a:latin typeface="Tahoma" pitchFamily="34" charset="0"/>
            </a:endParaRPr>
          </a:p>
          <a:p>
            <a:pPr marL="0" indent="0">
              <a:spcBef>
                <a:spcPts val="600"/>
              </a:spcBef>
              <a:buNone/>
            </a:pPr>
            <a:endParaRPr lang="de-DE" sz="2800" dirty="0">
              <a:latin typeface="Tahoma" pitchFamily="34" charset="0"/>
            </a:endParaRPr>
          </a:p>
          <a:p>
            <a:pPr>
              <a:lnSpc>
                <a:spcPts val="1400"/>
              </a:lnSpc>
              <a:buNone/>
            </a:pPr>
            <a:endParaRPr lang="de-DE" sz="2800" dirty="0">
              <a:latin typeface="Tahoma" pitchFamily="34" charset="0"/>
            </a:endParaRPr>
          </a:p>
          <a:p>
            <a:pPr>
              <a:lnSpc>
                <a:spcPts val="1400"/>
              </a:lnSpc>
              <a:buNone/>
            </a:pPr>
            <a:endParaRPr lang="de-DE" sz="2400" dirty="0">
              <a:latin typeface="Tahoma" pitchFamily="34" charset="0"/>
            </a:endParaRPr>
          </a:p>
        </p:txBody>
      </p:sp>
      <p:grpSp>
        <p:nvGrpSpPr>
          <p:cNvPr id="8" name="Group 17">
            <a:extLst>
              <a:ext uri="{FF2B5EF4-FFF2-40B4-BE49-F238E27FC236}">
                <a16:creationId xmlns:a16="http://schemas.microsoft.com/office/drawing/2014/main" id="{FE5CEBC5-F2E4-403A-82F7-35DFFC9E4F30}"/>
              </a:ext>
            </a:extLst>
          </p:cNvPr>
          <p:cNvGrpSpPr>
            <a:grpSpLocks/>
          </p:cNvGrpSpPr>
          <p:nvPr/>
        </p:nvGrpSpPr>
        <p:grpSpPr bwMode="auto">
          <a:xfrm>
            <a:off x="5419176" y="432641"/>
            <a:ext cx="4481901" cy="2625725"/>
            <a:chOff x="285" y="2102"/>
            <a:chExt cx="2606" cy="1654"/>
          </a:xfrm>
        </p:grpSpPr>
        <p:sp>
          <p:nvSpPr>
            <p:cNvPr id="9" name="Oval 6">
              <a:extLst>
                <a:ext uri="{FF2B5EF4-FFF2-40B4-BE49-F238E27FC236}">
                  <a16:creationId xmlns:a16="http://schemas.microsoft.com/office/drawing/2014/main" id="{2031687D-D84C-46EF-9C13-952C51846B08}"/>
                </a:ext>
              </a:extLst>
            </p:cNvPr>
            <p:cNvSpPr>
              <a:spLocks noChangeArrowheads="1"/>
            </p:cNvSpPr>
            <p:nvPr/>
          </p:nvSpPr>
          <p:spPr bwMode="auto">
            <a:xfrm>
              <a:off x="1279" y="2102"/>
              <a:ext cx="1612" cy="165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spcBef>
                  <a:spcPct val="0"/>
                </a:spcBef>
              </a:pPr>
              <a:r>
                <a:rPr lang="de-DE" dirty="0"/>
                <a:t>Methods </a:t>
              </a:r>
              <a:r>
                <a:rPr lang="de-DE" dirty="0" err="1"/>
                <a:t>of</a:t>
              </a:r>
              <a:br>
                <a:rPr lang="de-DE" dirty="0"/>
              </a:br>
              <a:r>
                <a:rPr lang="de-DE" dirty="0" err="1"/>
                <a:t>assigning</a:t>
              </a:r>
              <a:r>
                <a:rPr lang="de-DE" dirty="0"/>
                <a:t> </a:t>
              </a:r>
              <a:r>
                <a:rPr lang="de-DE" dirty="0" err="1"/>
                <a:t>overheads</a:t>
              </a:r>
              <a:endParaRPr lang="de-DE" dirty="0"/>
            </a:p>
            <a:p>
              <a:pPr eaLnBrk="0" hangingPunct="0">
                <a:spcBef>
                  <a:spcPct val="0"/>
                </a:spcBef>
              </a:pPr>
              <a:r>
                <a:rPr lang="de-DE" dirty="0"/>
                <a:t>ABC </a:t>
              </a:r>
              <a:r>
                <a:rPr lang="de-DE" dirty="0" err="1"/>
                <a:t>steps</a:t>
              </a:r>
              <a:r>
                <a:rPr lang="de-DE" dirty="0"/>
                <a:t> and</a:t>
              </a:r>
              <a:br>
                <a:rPr lang="de-DE" dirty="0"/>
              </a:br>
              <a:r>
                <a:rPr lang="de-DE" dirty="0" err="1"/>
                <a:t>cost</a:t>
              </a:r>
              <a:r>
                <a:rPr lang="de-DE" dirty="0"/>
                <a:t> </a:t>
              </a:r>
              <a:r>
                <a:rPr lang="de-DE" dirty="0" err="1"/>
                <a:t>drivers</a:t>
              </a:r>
              <a:r>
                <a:rPr lang="de-DE" dirty="0"/>
                <a:t>,</a:t>
              </a:r>
              <a:br>
                <a:rPr lang="de-DE" dirty="0"/>
              </a:br>
              <a:r>
                <a:rPr lang="de-DE" dirty="0" err="1"/>
                <a:t>product</a:t>
              </a:r>
              <a:r>
                <a:rPr lang="de-DE" dirty="0"/>
                <a:t> and</a:t>
              </a:r>
              <a:br>
                <a:rPr lang="de-DE" dirty="0"/>
              </a:br>
              <a:r>
                <a:rPr lang="de-DE" dirty="0" err="1"/>
                <a:t>period</a:t>
              </a:r>
              <a:r>
                <a:rPr lang="de-DE" dirty="0"/>
                <a:t> </a:t>
              </a:r>
              <a:r>
                <a:rPr lang="de-DE" dirty="0" err="1"/>
                <a:t>costs</a:t>
              </a:r>
              <a:br>
                <a:rPr lang="de-DE" dirty="0"/>
              </a:br>
              <a:r>
                <a:rPr lang="de-DE" dirty="0" err="1"/>
                <a:t>value</a:t>
              </a:r>
              <a:r>
                <a:rPr lang="de-DE" dirty="0"/>
                <a:t> </a:t>
              </a:r>
              <a:r>
                <a:rPr lang="de-DE" dirty="0" err="1"/>
                <a:t>chain</a:t>
              </a:r>
              <a:r>
                <a:rPr lang="de-DE" dirty="0"/>
                <a:t> </a:t>
              </a:r>
              <a:r>
                <a:rPr lang="de-DE" dirty="0" err="1"/>
                <a:t>analysis</a:t>
              </a:r>
              <a:endParaRPr lang="de-DE" dirty="0"/>
            </a:p>
          </p:txBody>
        </p:sp>
        <p:sp>
          <p:nvSpPr>
            <p:cNvPr id="10" name="AutoShape 11">
              <a:extLst>
                <a:ext uri="{FF2B5EF4-FFF2-40B4-BE49-F238E27FC236}">
                  <a16:creationId xmlns:a16="http://schemas.microsoft.com/office/drawing/2014/main" id="{3CE1923F-44B9-4C5C-A83C-A0298E10DA3E}"/>
                </a:ext>
              </a:extLst>
            </p:cNvPr>
            <p:cNvSpPr>
              <a:spLocks noChangeArrowheads="1"/>
            </p:cNvSpPr>
            <p:nvPr/>
          </p:nvSpPr>
          <p:spPr bwMode="auto">
            <a:xfrm>
              <a:off x="285" y="2485"/>
              <a:ext cx="887" cy="907"/>
            </a:xfrm>
            <a:prstGeom prst="rightArrow">
              <a:avLst>
                <a:gd name="adj1" fmla="val 49944"/>
                <a:gd name="adj2" fmla="val 46222"/>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endParaRPr lang="de-DE" sz="1800"/>
            </a:p>
          </p:txBody>
        </p:sp>
      </p:grpSp>
      <p:sp>
        <p:nvSpPr>
          <p:cNvPr id="11" name="Rectangle 4">
            <a:extLst>
              <a:ext uri="{FF2B5EF4-FFF2-40B4-BE49-F238E27FC236}">
                <a16:creationId xmlns:a16="http://schemas.microsoft.com/office/drawing/2014/main" id="{620A0C31-D99A-4C04-A112-6BCB57B1B289}"/>
              </a:ext>
            </a:extLst>
          </p:cNvPr>
          <p:cNvSpPr txBox="1">
            <a:spLocks noChangeArrowheads="1"/>
          </p:cNvSpPr>
          <p:nvPr/>
        </p:nvSpPr>
        <p:spPr bwMode="auto">
          <a:xfrm>
            <a:off x="482961" y="3594634"/>
            <a:ext cx="5200651" cy="4194629"/>
          </a:xfrm>
          <a:prstGeom prst="rect">
            <a:avLst/>
          </a:prstGeom>
          <a:noFill/>
          <a:ln>
            <a:miter lim="800000"/>
            <a:headEnd/>
            <a:tailEnd/>
          </a:ln>
        </p:spPr>
        <p:txBody>
          <a:bodyPr vert="horz" wrap="square" lIns="36512" tIns="39688" rIns="36512" bIns="39688" numCol="1" rtlCol="0" anchor="t" anchorCtr="0" compatLnSpc="1">
            <a:prstTxWarp prst="textNoShape">
              <a:avLst/>
            </a:prstTxWarp>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a:lnSpc>
                <a:spcPts val="1400"/>
              </a:lnSpc>
              <a:buFont typeface="Arial" panose="020B0604020202020204" pitchFamily="34" charset="0"/>
              <a:buNone/>
            </a:pPr>
            <a:endParaRPr lang="de-DE" sz="2800" dirty="0">
              <a:latin typeface="Tahoma" pitchFamily="34" charset="0"/>
            </a:endParaRPr>
          </a:p>
          <a:p>
            <a:pPr>
              <a:spcBef>
                <a:spcPts val="600"/>
              </a:spcBef>
            </a:pPr>
            <a:r>
              <a:rPr lang="en-US" sz="2800" dirty="0">
                <a:latin typeface="Tahoma" pitchFamily="34" charset="0"/>
              </a:rPr>
              <a:t>Budgetary control systems -</a:t>
            </a:r>
          </a:p>
          <a:p>
            <a:pPr marL="0" indent="0">
              <a:spcBef>
                <a:spcPts val="600"/>
              </a:spcBef>
              <a:buFont typeface="Arial" panose="020B0604020202020204" pitchFamily="34" charset="0"/>
              <a:buNone/>
            </a:pPr>
            <a:r>
              <a:rPr lang="en-US" sz="2800" dirty="0">
                <a:latin typeface="Tahoma" pitchFamily="34" charset="0"/>
              </a:rPr>
              <a:t>  Standard costing and variance</a:t>
            </a:r>
          </a:p>
          <a:p>
            <a:pPr>
              <a:spcBef>
                <a:spcPts val="600"/>
              </a:spcBef>
              <a:buFont typeface="Arial" panose="020B0604020202020204" pitchFamily="34" charset="0"/>
              <a:buNone/>
            </a:pPr>
            <a:endParaRPr lang="de-DE" sz="2800" dirty="0">
              <a:latin typeface="Tahoma" pitchFamily="34" charset="0"/>
            </a:endParaRPr>
          </a:p>
          <a:p>
            <a:pPr>
              <a:lnSpc>
                <a:spcPts val="1400"/>
              </a:lnSpc>
              <a:buFont typeface="Arial" panose="020B0604020202020204" pitchFamily="34" charset="0"/>
              <a:buNone/>
            </a:pPr>
            <a:endParaRPr lang="de-DE" sz="2800" dirty="0">
              <a:latin typeface="Tahoma" pitchFamily="34" charset="0"/>
            </a:endParaRPr>
          </a:p>
          <a:p>
            <a:pPr>
              <a:lnSpc>
                <a:spcPts val="1400"/>
              </a:lnSpc>
              <a:buFont typeface="Arial" panose="020B0604020202020204" pitchFamily="34" charset="0"/>
              <a:buNone/>
            </a:pPr>
            <a:endParaRPr lang="de-DE" sz="2400" dirty="0">
              <a:latin typeface="Tahoma" pitchFamily="34" charset="0"/>
            </a:endParaRPr>
          </a:p>
        </p:txBody>
      </p:sp>
      <p:sp>
        <p:nvSpPr>
          <p:cNvPr id="13" name="Oval 6">
            <a:extLst>
              <a:ext uri="{FF2B5EF4-FFF2-40B4-BE49-F238E27FC236}">
                <a16:creationId xmlns:a16="http://schemas.microsoft.com/office/drawing/2014/main" id="{6976FD80-EA92-4714-8FB1-F2EA2FCCBA55}"/>
              </a:ext>
            </a:extLst>
          </p:cNvPr>
          <p:cNvSpPr>
            <a:spLocks noChangeArrowheads="1"/>
          </p:cNvSpPr>
          <p:nvPr/>
        </p:nvSpPr>
        <p:spPr bwMode="auto">
          <a:xfrm>
            <a:off x="6130344" y="3286269"/>
            <a:ext cx="3741723" cy="34934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de-DE" sz="2000" dirty="0" err="1"/>
              <a:t>Planning</a:t>
            </a:r>
            <a:r>
              <a:rPr lang="de-DE" sz="2000" dirty="0"/>
              <a:t> &amp; </a:t>
            </a:r>
            <a:r>
              <a:rPr lang="de-DE" sz="2000" dirty="0" err="1"/>
              <a:t>controlling</a:t>
            </a:r>
            <a:br>
              <a:rPr lang="de-DE" sz="2000" dirty="0"/>
            </a:br>
            <a:r>
              <a:rPr lang="en-US" sz="2000" dirty="0"/>
              <a:t>Flexible budget,</a:t>
            </a:r>
            <a:br>
              <a:rPr lang="en-US" sz="2000" dirty="0"/>
            </a:br>
            <a:r>
              <a:rPr lang="en-US" sz="2000" dirty="0"/>
              <a:t>variance and controlling</a:t>
            </a:r>
          </a:p>
          <a:p>
            <a:r>
              <a:rPr lang="de-DE" sz="2000" dirty="0"/>
              <a:t>Budgeting </a:t>
            </a:r>
            <a:r>
              <a:rPr lang="de-DE" sz="2000" dirty="0" err="1"/>
              <a:t>techniques</a:t>
            </a:r>
            <a:endParaRPr lang="de-DE" sz="2000" dirty="0"/>
          </a:p>
          <a:p>
            <a:r>
              <a:rPr lang="de-DE" sz="2000" dirty="0"/>
              <a:t>and </a:t>
            </a:r>
            <a:r>
              <a:rPr lang="de-DE" sz="2000" dirty="0" err="1"/>
              <a:t>processes</a:t>
            </a:r>
            <a:endParaRPr lang="de-DE" sz="2000" dirty="0"/>
          </a:p>
          <a:p>
            <a:r>
              <a:rPr lang="en-US" sz="2000" dirty="0"/>
              <a:t>Cash flow budgets</a:t>
            </a:r>
            <a:br>
              <a:rPr lang="en-US" sz="2000" dirty="0"/>
            </a:br>
            <a:r>
              <a:rPr lang="en-US" sz="2000" dirty="0"/>
              <a:t>and company valuation</a:t>
            </a:r>
          </a:p>
          <a:p>
            <a:r>
              <a:rPr lang="de-DE" sz="2000" dirty="0"/>
              <a:t>Standard </a:t>
            </a:r>
            <a:r>
              <a:rPr lang="de-DE" sz="2000" dirty="0" err="1"/>
              <a:t>costing</a:t>
            </a:r>
            <a:r>
              <a:rPr lang="de-DE" sz="2000" dirty="0"/>
              <a:t> </a:t>
            </a:r>
            <a:r>
              <a:rPr lang="de-DE" sz="2000" dirty="0" err="1"/>
              <a:t>method</a:t>
            </a:r>
            <a:endParaRPr lang="de-DE" sz="2000" dirty="0"/>
          </a:p>
        </p:txBody>
      </p:sp>
      <p:sp>
        <p:nvSpPr>
          <p:cNvPr id="15" name="Rechteck 14">
            <a:extLst>
              <a:ext uri="{FF2B5EF4-FFF2-40B4-BE49-F238E27FC236}">
                <a16:creationId xmlns:a16="http://schemas.microsoft.com/office/drawing/2014/main" id="{76F457B4-1945-463F-8E37-A8EBD01EDDEF}"/>
              </a:ext>
            </a:extLst>
          </p:cNvPr>
          <p:cNvSpPr/>
          <p:nvPr/>
        </p:nvSpPr>
        <p:spPr>
          <a:xfrm>
            <a:off x="584200" y="4991116"/>
            <a:ext cx="2739020" cy="584775"/>
          </a:xfrm>
          <a:prstGeom prst="rect">
            <a:avLst/>
          </a:prstGeom>
        </p:spPr>
        <p:txBody>
          <a:bodyPr wrap="none">
            <a:spAutoFit/>
          </a:bodyPr>
          <a:lstStyle/>
          <a:p>
            <a:r>
              <a:rPr lang="de-DE" sz="3200" b="1" dirty="0" err="1">
                <a:latin typeface="Dcss10"/>
              </a:rPr>
              <a:t>Bowhill</a:t>
            </a:r>
            <a:r>
              <a:rPr lang="de-DE" sz="3200" b="1" dirty="0">
                <a:latin typeface="Dcss10"/>
              </a:rPr>
              <a:t> </a:t>
            </a:r>
            <a:r>
              <a:rPr lang="de-DE" sz="3200" b="1" dirty="0" err="1">
                <a:latin typeface="Dcss10"/>
              </a:rPr>
              <a:t>Ch</a:t>
            </a:r>
            <a:r>
              <a:rPr lang="de-DE" sz="3200" b="1" dirty="0">
                <a:latin typeface="Dcss10"/>
              </a:rPr>
              <a:t>. 7-9</a:t>
            </a:r>
            <a:endParaRPr lang="de-DE" sz="3200" b="1" dirty="0"/>
          </a:p>
        </p:txBody>
      </p:sp>
      <p:sp>
        <p:nvSpPr>
          <p:cNvPr id="16" name="AutoShape 11">
            <a:extLst>
              <a:ext uri="{FF2B5EF4-FFF2-40B4-BE49-F238E27FC236}">
                <a16:creationId xmlns:a16="http://schemas.microsoft.com/office/drawing/2014/main" id="{AE52E6C8-78A3-43E0-9983-2EA348D3BAD3}"/>
              </a:ext>
            </a:extLst>
          </p:cNvPr>
          <p:cNvSpPr>
            <a:spLocks noChangeArrowheads="1"/>
          </p:cNvSpPr>
          <p:nvPr/>
        </p:nvSpPr>
        <p:spPr bwMode="auto">
          <a:xfrm>
            <a:off x="4345334" y="4757593"/>
            <a:ext cx="1525497" cy="1439863"/>
          </a:xfrm>
          <a:prstGeom prst="rightArrow">
            <a:avLst>
              <a:gd name="adj1" fmla="val 49944"/>
              <a:gd name="adj2" fmla="val 46222"/>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endParaRPr lang="de-DE"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3</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3: </a:t>
            </a:r>
            <a:r>
              <a:rPr lang="en-US" dirty="0"/>
              <a:t>	Identify cost drivers for each activity and their respective</a:t>
            </a:r>
          </a:p>
          <a:p>
            <a:pPr marL="2235200" indent="0">
              <a:buNone/>
            </a:pPr>
            <a:r>
              <a:rPr lang="de-DE" dirty="0" err="1"/>
              <a:t>cost</a:t>
            </a:r>
            <a:r>
              <a:rPr lang="de-DE" dirty="0"/>
              <a:t>-driver </a:t>
            </a:r>
            <a:r>
              <a:rPr lang="de-DE" dirty="0" err="1"/>
              <a:t>rates</a:t>
            </a:r>
            <a:endParaRPr lang="en-US" dirty="0"/>
          </a:p>
          <a:p>
            <a:endParaRPr lang="en-US" b="1" dirty="0"/>
          </a:p>
          <a:p>
            <a:pPr marL="0" indent="0">
              <a:buNone/>
            </a:pPr>
            <a:endParaRPr lang="de-DE" sz="2400" dirty="0"/>
          </a:p>
        </p:txBody>
      </p:sp>
      <p:pic>
        <p:nvPicPr>
          <p:cNvPr id="4" name="Grafik 3">
            <a:extLst>
              <a:ext uri="{FF2B5EF4-FFF2-40B4-BE49-F238E27FC236}">
                <a16:creationId xmlns:a16="http://schemas.microsoft.com/office/drawing/2014/main" id="{5824E8C5-D4EA-4849-9C50-E55EC6AA9357}"/>
              </a:ext>
            </a:extLst>
          </p:cNvPr>
          <p:cNvPicPr>
            <a:picLocks noChangeAspect="1"/>
          </p:cNvPicPr>
          <p:nvPr/>
        </p:nvPicPr>
        <p:blipFill>
          <a:blip r:embed="rId2"/>
          <a:stretch>
            <a:fillRect/>
          </a:stretch>
        </p:blipFill>
        <p:spPr>
          <a:xfrm>
            <a:off x="1166012" y="3111768"/>
            <a:ext cx="7573975" cy="2930259"/>
          </a:xfrm>
          <a:prstGeom prst="rect">
            <a:avLst/>
          </a:prstGeom>
        </p:spPr>
      </p:pic>
      <p:pic>
        <p:nvPicPr>
          <p:cNvPr id="6" name="Grafik 5">
            <a:extLst>
              <a:ext uri="{FF2B5EF4-FFF2-40B4-BE49-F238E27FC236}">
                <a16:creationId xmlns:a16="http://schemas.microsoft.com/office/drawing/2014/main" id="{3C21B8CC-A568-4F78-A0B3-FA84AAE4AFC9}"/>
              </a:ext>
            </a:extLst>
          </p:cNvPr>
          <p:cNvPicPr>
            <a:picLocks noChangeAspect="1"/>
          </p:cNvPicPr>
          <p:nvPr/>
        </p:nvPicPr>
        <p:blipFill>
          <a:blip r:embed="rId2"/>
          <a:stretch>
            <a:fillRect/>
          </a:stretch>
        </p:blipFill>
        <p:spPr>
          <a:xfrm>
            <a:off x="1318412" y="3264168"/>
            <a:ext cx="7573975" cy="2930259"/>
          </a:xfrm>
          <a:prstGeom prst="rect">
            <a:avLst/>
          </a:prstGeom>
        </p:spPr>
      </p:pic>
    </p:spTree>
    <p:extLst>
      <p:ext uri="{BB962C8B-B14F-4D97-AF65-F5344CB8AC3E}">
        <p14:creationId xmlns:p14="http://schemas.microsoft.com/office/powerpoint/2010/main" val="374118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3</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3: </a:t>
            </a:r>
            <a:r>
              <a:rPr lang="en-US" dirty="0"/>
              <a:t>	Identify cost drivers for each activity and their respective</a:t>
            </a:r>
          </a:p>
          <a:p>
            <a:pPr marL="2235200" indent="0">
              <a:buNone/>
            </a:pPr>
            <a:r>
              <a:rPr lang="de-DE" dirty="0" err="1"/>
              <a:t>cost</a:t>
            </a:r>
            <a:r>
              <a:rPr lang="de-DE" dirty="0"/>
              <a:t>-driver </a:t>
            </a:r>
            <a:r>
              <a:rPr lang="de-DE" dirty="0" err="1"/>
              <a:t>rates</a:t>
            </a:r>
            <a:endParaRPr lang="en-US" dirty="0"/>
          </a:p>
          <a:p>
            <a:endParaRPr lang="en-US" b="1" dirty="0"/>
          </a:p>
          <a:p>
            <a:pPr marL="0" indent="0">
              <a:buNone/>
            </a:pPr>
            <a:endParaRPr lang="de-DE" sz="2400" dirty="0"/>
          </a:p>
        </p:txBody>
      </p:sp>
      <p:pic>
        <p:nvPicPr>
          <p:cNvPr id="4" name="Grafik 3">
            <a:extLst>
              <a:ext uri="{FF2B5EF4-FFF2-40B4-BE49-F238E27FC236}">
                <a16:creationId xmlns:a16="http://schemas.microsoft.com/office/drawing/2014/main" id="{5824E8C5-D4EA-4849-9C50-E55EC6AA9357}"/>
              </a:ext>
            </a:extLst>
          </p:cNvPr>
          <p:cNvPicPr>
            <a:picLocks noChangeAspect="1"/>
          </p:cNvPicPr>
          <p:nvPr/>
        </p:nvPicPr>
        <p:blipFill>
          <a:blip r:embed="rId2"/>
          <a:stretch>
            <a:fillRect/>
          </a:stretch>
        </p:blipFill>
        <p:spPr>
          <a:xfrm>
            <a:off x="1166012" y="3111768"/>
            <a:ext cx="7573975" cy="2930259"/>
          </a:xfrm>
          <a:prstGeom prst="rect">
            <a:avLst/>
          </a:prstGeom>
        </p:spPr>
      </p:pic>
    </p:spTree>
    <p:extLst>
      <p:ext uri="{BB962C8B-B14F-4D97-AF65-F5344CB8AC3E}">
        <p14:creationId xmlns:p14="http://schemas.microsoft.com/office/powerpoint/2010/main" val="2031639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3</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3: </a:t>
            </a:r>
            <a:r>
              <a:rPr lang="en-US" dirty="0"/>
              <a:t>	Identify cost drivers for each activity and their respective</a:t>
            </a:r>
          </a:p>
          <a:p>
            <a:pPr marL="2235200" indent="0">
              <a:buNone/>
            </a:pPr>
            <a:r>
              <a:rPr lang="de-DE" dirty="0" err="1"/>
              <a:t>cost</a:t>
            </a:r>
            <a:r>
              <a:rPr lang="de-DE" dirty="0"/>
              <a:t>-driver </a:t>
            </a:r>
            <a:r>
              <a:rPr lang="de-DE" dirty="0" err="1"/>
              <a:t>rates</a:t>
            </a:r>
            <a:endParaRPr lang="en-US" dirty="0"/>
          </a:p>
          <a:p>
            <a:pPr marL="2235200" indent="0">
              <a:buNone/>
              <a:tabLst>
                <a:tab pos="711200" algn="l"/>
              </a:tabLst>
            </a:pPr>
            <a:r>
              <a:rPr lang="en-US" i="1" dirty="0"/>
              <a:t>Cost-driver usage given 2600 units of product A (Alto) and 400 units </a:t>
            </a:r>
            <a:r>
              <a:rPr lang="de-DE" i="1" dirty="0" err="1"/>
              <a:t>of</a:t>
            </a:r>
            <a:r>
              <a:rPr lang="de-DE" i="1" dirty="0"/>
              <a:t> </a:t>
            </a:r>
            <a:r>
              <a:rPr lang="de-DE" i="1" dirty="0" err="1"/>
              <a:t>product</a:t>
            </a:r>
            <a:r>
              <a:rPr lang="de-DE" i="1" dirty="0"/>
              <a:t> B (Specials)</a:t>
            </a:r>
            <a:endParaRPr lang="de-DE" sz="2400" i="1" dirty="0"/>
          </a:p>
        </p:txBody>
      </p:sp>
      <p:pic>
        <p:nvPicPr>
          <p:cNvPr id="5" name="Grafik 4">
            <a:extLst>
              <a:ext uri="{FF2B5EF4-FFF2-40B4-BE49-F238E27FC236}">
                <a16:creationId xmlns:a16="http://schemas.microsoft.com/office/drawing/2014/main" id="{DED90255-A722-4680-8F2F-C73C0E75CEDA}"/>
              </a:ext>
            </a:extLst>
          </p:cNvPr>
          <p:cNvPicPr>
            <a:picLocks noChangeAspect="1"/>
          </p:cNvPicPr>
          <p:nvPr/>
        </p:nvPicPr>
        <p:blipFill>
          <a:blip r:embed="rId2"/>
          <a:stretch>
            <a:fillRect/>
          </a:stretch>
        </p:blipFill>
        <p:spPr>
          <a:xfrm>
            <a:off x="1541462" y="3141133"/>
            <a:ext cx="5706005" cy="3630063"/>
          </a:xfrm>
          <a:prstGeom prst="rect">
            <a:avLst/>
          </a:prstGeom>
        </p:spPr>
      </p:pic>
    </p:spTree>
    <p:extLst>
      <p:ext uri="{BB962C8B-B14F-4D97-AF65-F5344CB8AC3E}">
        <p14:creationId xmlns:p14="http://schemas.microsoft.com/office/powerpoint/2010/main" val="247067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3</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3: </a:t>
            </a:r>
            <a:r>
              <a:rPr lang="en-US" dirty="0"/>
              <a:t>	</a:t>
            </a:r>
            <a:r>
              <a:rPr lang="de-DE" dirty="0" err="1"/>
              <a:t>Activity</a:t>
            </a:r>
            <a:r>
              <a:rPr lang="de-DE" dirty="0"/>
              <a:t> </a:t>
            </a:r>
            <a:r>
              <a:rPr lang="de-DE" dirty="0" err="1"/>
              <a:t>Cost</a:t>
            </a:r>
            <a:r>
              <a:rPr lang="de-DE" dirty="0"/>
              <a:t> </a:t>
            </a:r>
            <a:r>
              <a:rPr lang="de-DE" dirty="0" err="1"/>
              <a:t>driver</a:t>
            </a:r>
            <a:r>
              <a:rPr lang="de-DE" dirty="0"/>
              <a:t> rate</a:t>
            </a:r>
            <a:endParaRPr lang="de-DE" sz="2400" i="1" dirty="0"/>
          </a:p>
        </p:txBody>
      </p:sp>
      <p:pic>
        <p:nvPicPr>
          <p:cNvPr id="4" name="Grafik 3">
            <a:extLst>
              <a:ext uri="{FF2B5EF4-FFF2-40B4-BE49-F238E27FC236}">
                <a16:creationId xmlns:a16="http://schemas.microsoft.com/office/drawing/2014/main" id="{91DC72B2-12E6-4F83-A596-68F643FFE4FB}"/>
              </a:ext>
            </a:extLst>
          </p:cNvPr>
          <p:cNvPicPr>
            <a:picLocks noChangeAspect="1"/>
          </p:cNvPicPr>
          <p:nvPr/>
        </p:nvPicPr>
        <p:blipFill>
          <a:blip r:embed="rId2"/>
          <a:stretch>
            <a:fillRect/>
          </a:stretch>
        </p:blipFill>
        <p:spPr>
          <a:xfrm>
            <a:off x="392641" y="2815168"/>
            <a:ext cx="8453837" cy="3226859"/>
          </a:xfrm>
          <a:prstGeom prst="rect">
            <a:avLst/>
          </a:prstGeom>
        </p:spPr>
      </p:pic>
    </p:spTree>
    <p:extLst>
      <p:ext uri="{BB962C8B-B14F-4D97-AF65-F5344CB8AC3E}">
        <p14:creationId xmlns:p14="http://schemas.microsoft.com/office/powerpoint/2010/main" val="1778043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4</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a:bodyPr>
          <a:lstStyle/>
          <a:p>
            <a:r>
              <a:rPr lang="en-US" b="1" dirty="0"/>
              <a:t>ABC Step 4: </a:t>
            </a:r>
            <a:r>
              <a:rPr lang="en-US" dirty="0"/>
              <a:t>	Identify cost per unit product/service</a:t>
            </a:r>
            <a:endParaRPr lang="de-DE" sz="2400" i="1" dirty="0"/>
          </a:p>
        </p:txBody>
      </p:sp>
      <p:pic>
        <p:nvPicPr>
          <p:cNvPr id="5" name="Grafik 4">
            <a:extLst>
              <a:ext uri="{FF2B5EF4-FFF2-40B4-BE49-F238E27FC236}">
                <a16:creationId xmlns:a16="http://schemas.microsoft.com/office/drawing/2014/main" id="{7B774999-6E4D-4289-BEF8-BB94E8F76D10}"/>
              </a:ext>
            </a:extLst>
          </p:cNvPr>
          <p:cNvPicPr>
            <a:picLocks noChangeAspect="1"/>
          </p:cNvPicPr>
          <p:nvPr/>
        </p:nvPicPr>
        <p:blipFill>
          <a:blip r:embed="rId2"/>
          <a:stretch>
            <a:fillRect/>
          </a:stretch>
        </p:blipFill>
        <p:spPr>
          <a:xfrm>
            <a:off x="418042" y="2194720"/>
            <a:ext cx="9135108" cy="4298154"/>
          </a:xfrm>
          <a:prstGeom prst="rect">
            <a:avLst/>
          </a:prstGeom>
        </p:spPr>
      </p:pic>
      <p:sp>
        <p:nvSpPr>
          <p:cNvPr id="4" name="Rechteck 3">
            <a:extLst>
              <a:ext uri="{FF2B5EF4-FFF2-40B4-BE49-F238E27FC236}">
                <a16:creationId xmlns:a16="http://schemas.microsoft.com/office/drawing/2014/main" id="{37E8703B-DD79-4832-9483-2B3C9C066152}"/>
              </a:ext>
            </a:extLst>
          </p:cNvPr>
          <p:cNvSpPr/>
          <p:nvPr/>
        </p:nvSpPr>
        <p:spPr>
          <a:xfrm>
            <a:off x="1406769" y="6376573"/>
            <a:ext cx="7514493" cy="369332"/>
          </a:xfrm>
          <a:prstGeom prst="rect">
            <a:avLst/>
          </a:prstGeom>
        </p:spPr>
        <p:txBody>
          <a:bodyPr wrap="square">
            <a:spAutoFit/>
          </a:bodyPr>
          <a:lstStyle/>
          <a:p>
            <a:r>
              <a:rPr lang="en-US" i="1" dirty="0"/>
              <a:t>2600 units of product A (Alto) and 400 units </a:t>
            </a:r>
            <a:r>
              <a:rPr lang="de-DE" i="1" dirty="0" err="1"/>
              <a:t>of</a:t>
            </a:r>
            <a:r>
              <a:rPr lang="de-DE" i="1" dirty="0"/>
              <a:t> </a:t>
            </a:r>
            <a:r>
              <a:rPr lang="de-DE" i="1" dirty="0" err="1"/>
              <a:t>product</a:t>
            </a:r>
            <a:r>
              <a:rPr lang="de-DE" i="1" dirty="0"/>
              <a:t> B (Specials) – </a:t>
            </a:r>
            <a:r>
              <a:rPr lang="de-DE" i="1" dirty="0" err="1"/>
              <a:t>slide</a:t>
            </a:r>
            <a:r>
              <a:rPr lang="de-DE" i="1" dirty="0"/>
              <a:t> 22</a:t>
            </a:r>
            <a:endParaRPr lang="de-DE" dirty="0"/>
          </a:p>
        </p:txBody>
      </p:sp>
    </p:spTree>
    <p:extLst>
      <p:ext uri="{BB962C8B-B14F-4D97-AF65-F5344CB8AC3E}">
        <p14:creationId xmlns:p14="http://schemas.microsoft.com/office/powerpoint/2010/main" val="261867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ABC </a:t>
            </a:r>
            <a:r>
              <a:rPr lang="de-DE" dirty="0" err="1"/>
              <a:t>Costing</a:t>
            </a:r>
            <a:r>
              <a:rPr lang="de-DE" dirty="0"/>
              <a:t> – </a:t>
            </a:r>
            <a:r>
              <a:rPr lang="de-DE" dirty="0" err="1"/>
              <a:t>Example</a:t>
            </a:r>
            <a:r>
              <a:rPr lang="de-DE" dirty="0"/>
              <a:t> </a:t>
            </a:r>
            <a:r>
              <a:rPr lang="de-DE" dirty="0" err="1"/>
              <a:t>Step</a:t>
            </a:r>
            <a:r>
              <a:rPr lang="de-DE" dirty="0"/>
              <a:t> 4</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45533" y="1690689"/>
            <a:ext cx="9414934" cy="4351338"/>
          </a:xfrm>
        </p:spPr>
        <p:txBody>
          <a:bodyPr>
            <a:normAutofit lnSpcReduction="10000"/>
          </a:bodyPr>
          <a:lstStyle/>
          <a:p>
            <a:r>
              <a:rPr lang="en-US" dirty="0"/>
              <a:t>Therefore Alto´s total ABC-calculated unit cost</a:t>
            </a:r>
          </a:p>
          <a:p>
            <a:endParaRPr lang="en-US" sz="2400" i="1" dirty="0"/>
          </a:p>
          <a:p>
            <a:endParaRPr lang="en-US" sz="2400" i="1" dirty="0"/>
          </a:p>
          <a:p>
            <a:endParaRPr lang="en-US" sz="2400" i="1" dirty="0"/>
          </a:p>
          <a:p>
            <a:endParaRPr lang="en-US" sz="2400" i="1" dirty="0"/>
          </a:p>
          <a:p>
            <a:endParaRPr lang="en-US" sz="2400" i="1" dirty="0"/>
          </a:p>
          <a:p>
            <a:endParaRPr lang="en-US" sz="2400" i="1" dirty="0"/>
          </a:p>
          <a:p>
            <a:r>
              <a:rPr lang="en-US" dirty="0"/>
              <a:t>Question 1:</a:t>
            </a:r>
            <a:br>
              <a:rPr lang="en-US" dirty="0"/>
            </a:br>
            <a:r>
              <a:rPr lang="en-US" dirty="0"/>
              <a:t>What about for the bicycle frame Special?</a:t>
            </a:r>
          </a:p>
          <a:p>
            <a:r>
              <a:rPr lang="en-US" dirty="0"/>
              <a:t>Question 2:</a:t>
            </a:r>
            <a:br>
              <a:rPr lang="en-US" dirty="0"/>
            </a:br>
            <a:r>
              <a:rPr lang="en-US" dirty="0"/>
              <a:t>How do the results of ABC analysis differ from traditional </a:t>
            </a:r>
            <a:r>
              <a:rPr lang="de-DE" dirty="0" err="1"/>
              <a:t>full-costing</a:t>
            </a:r>
            <a:r>
              <a:rPr lang="de-DE" dirty="0"/>
              <a:t>?</a:t>
            </a:r>
            <a:br>
              <a:rPr lang="de-DE" dirty="0"/>
            </a:br>
            <a:r>
              <a:rPr lang="de-DE" dirty="0"/>
              <a:t>Please, </a:t>
            </a:r>
            <a:r>
              <a:rPr lang="de-DE" dirty="0" err="1"/>
              <a:t>explain</a:t>
            </a:r>
            <a:r>
              <a:rPr lang="de-DE" dirty="0"/>
              <a:t>.</a:t>
            </a:r>
            <a:endParaRPr lang="de-DE" sz="2400" i="1" dirty="0"/>
          </a:p>
        </p:txBody>
      </p:sp>
      <p:pic>
        <p:nvPicPr>
          <p:cNvPr id="4" name="Grafik 3">
            <a:extLst>
              <a:ext uri="{FF2B5EF4-FFF2-40B4-BE49-F238E27FC236}">
                <a16:creationId xmlns:a16="http://schemas.microsoft.com/office/drawing/2014/main" id="{2504C788-2C91-4850-8E22-7D3F321866AB}"/>
              </a:ext>
            </a:extLst>
          </p:cNvPr>
          <p:cNvPicPr>
            <a:picLocks noChangeAspect="1"/>
          </p:cNvPicPr>
          <p:nvPr/>
        </p:nvPicPr>
        <p:blipFill>
          <a:blip r:embed="rId2"/>
          <a:stretch>
            <a:fillRect/>
          </a:stretch>
        </p:blipFill>
        <p:spPr>
          <a:xfrm>
            <a:off x="2281237" y="2338387"/>
            <a:ext cx="5343525" cy="2181225"/>
          </a:xfrm>
          <a:prstGeom prst="rect">
            <a:avLst/>
          </a:prstGeom>
        </p:spPr>
      </p:pic>
    </p:spTree>
    <p:extLst>
      <p:ext uri="{BB962C8B-B14F-4D97-AF65-F5344CB8AC3E}">
        <p14:creationId xmlns:p14="http://schemas.microsoft.com/office/powerpoint/2010/main" val="99968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365126"/>
            <a:ext cx="9342966" cy="1325563"/>
          </a:xfrm>
        </p:spPr>
        <p:txBody>
          <a:bodyPr/>
          <a:lstStyle/>
          <a:p>
            <a:r>
              <a:rPr lang="en-US" dirty="0"/>
              <a:t>Ideal scenarios for ABC application</a:t>
            </a:r>
            <a:endParaRPr lang="de-DE" dirty="0"/>
          </a:p>
        </p:txBody>
      </p:sp>
      <p:sp>
        <p:nvSpPr>
          <p:cNvPr id="6" name="Rechteck: abgerundete Ecken 5">
            <a:extLst>
              <a:ext uri="{FF2B5EF4-FFF2-40B4-BE49-F238E27FC236}">
                <a16:creationId xmlns:a16="http://schemas.microsoft.com/office/drawing/2014/main" id="{384566B8-772F-400F-BF8E-2DB01CC94A37}"/>
              </a:ext>
            </a:extLst>
          </p:cNvPr>
          <p:cNvSpPr/>
          <p:nvPr/>
        </p:nvSpPr>
        <p:spPr>
          <a:xfrm>
            <a:off x="173568" y="1422399"/>
            <a:ext cx="9342966" cy="50704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Proportionally high indirect costs and majority fixed i.e. do not </a:t>
            </a:r>
            <a:r>
              <a:rPr lang="de-DE" sz="2800" dirty="0" err="1"/>
              <a:t>increase</a:t>
            </a:r>
            <a:r>
              <a:rPr lang="de-DE" sz="2800" dirty="0"/>
              <a:t> </a:t>
            </a:r>
            <a:r>
              <a:rPr lang="de-DE" sz="2800" dirty="0" err="1"/>
              <a:t>directly</a:t>
            </a:r>
            <a:r>
              <a:rPr lang="de-DE" sz="2800" dirty="0"/>
              <a:t> </a:t>
            </a:r>
            <a:r>
              <a:rPr lang="de-DE" sz="2800" dirty="0" err="1"/>
              <a:t>with</a:t>
            </a:r>
            <a:r>
              <a:rPr lang="de-DE" sz="2800" dirty="0"/>
              <a:t> </a:t>
            </a:r>
            <a:r>
              <a:rPr lang="de-DE" sz="2800" dirty="0" err="1"/>
              <a:t>volumes</a:t>
            </a:r>
            <a:endParaRPr lang="de-DE" sz="2800" dirty="0"/>
          </a:p>
          <a:p>
            <a:pPr marL="285750" indent="-285750">
              <a:buFont typeface="Arial" panose="020B0604020202020204" pitchFamily="34" charset="0"/>
              <a:buChar char="•"/>
            </a:pPr>
            <a:r>
              <a:rPr lang="en-US" sz="2800" dirty="0"/>
              <a:t>Diverse range of products, consuming resources in different </a:t>
            </a:r>
            <a:r>
              <a:rPr lang="de-DE" sz="2800" dirty="0" err="1"/>
              <a:t>proportions</a:t>
            </a:r>
            <a:endParaRPr lang="de-DE" sz="2800" dirty="0"/>
          </a:p>
          <a:p>
            <a:pPr marL="285750" indent="-285750">
              <a:buFont typeface="Arial" panose="020B0604020202020204" pitchFamily="34" charset="0"/>
              <a:buChar char="•"/>
            </a:pPr>
            <a:r>
              <a:rPr lang="de-DE" sz="2800" dirty="0" err="1"/>
              <a:t>Intense</a:t>
            </a:r>
            <a:r>
              <a:rPr lang="de-DE" sz="2800" dirty="0"/>
              <a:t> </a:t>
            </a:r>
            <a:r>
              <a:rPr lang="de-DE" sz="2800" dirty="0" err="1"/>
              <a:t>competition</a:t>
            </a:r>
            <a:r>
              <a:rPr lang="de-DE" sz="2800" dirty="0"/>
              <a:t> </a:t>
            </a:r>
            <a:r>
              <a:rPr lang="de-DE" sz="2800" dirty="0" err="1"/>
              <a:t>necessitates</a:t>
            </a:r>
            <a:r>
              <a:rPr lang="de-DE" sz="2800" dirty="0"/>
              <a:t> </a:t>
            </a:r>
            <a:r>
              <a:rPr lang="de-DE" sz="2800" dirty="0" err="1"/>
              <a:t>more</a:t>
            </a:r>
            <a:r>
              <a:rPr lang="de-DE" sz="2800" dirty="0"/>
              <a:t> </a:t>
            </a:r>
            <a:r>
              <a:rPr lang="de-DE" sz="2800" dirty="0" err="1"/>
              <a:t>accurate</a:t>
            </a:r>
            <a:r>
              <a:rPr lang="de-DE" sz="2800" dirty="0"/>
              <a:t> </a:t>
            </a:r>
            <a:r>
              <a:rPr lang="de-DE" sz="2800" dirty="0" err="1"/>
              <a:t>costing</a:t>
            </a:r>
            <a:endParaRPr lang="de-DE" sz="2800" dirty="0"/>
          </a:p>
          <a:p>
            <a:pPr marL="285750" indent="-285750">
              <a:buFont typeface="Arial" panose="020B0604020202020204" pitchFamily="34" charset="0"/>
              <a:buChar char="•"/>
            </a:pPr>
            <a:r>
              <a:rPr lang="en-US" sz="2800" dirty="0"/>
              <a:t>Lastly, ABC is extremely useful for</a:t>
            </a:r>
          </a:p>
          <a:p>
            <a:pPr marL="742950" lvl="1" indent="-285750">
              <a:buFont typeface="Arial" panose="020B0604020202020204" pitchFamily="34" charset="0"/>
              <a:buChar char="•"/>
            </a:pPr>
            <a:r>
              <a:rPr lang="en-US" sz="2400" dirty="0"/>
              <a:t>Analyzing profitability and identifying cost-saving opportunities</a:t>
            </a:r>
          </a:p>
          <a:p>
            <a:pPr marL="742950" lvl="1" indent="-285750">
              <a:buFont typeface="Arial" panose="020B0604020202020204" pitchFamily="34" charset="0"/>
              <a:buChar char="•"/>
            </a:pPr>
            <a:r>
              <a:rPr lang="en-US" sz="2400" dirty="0"/>
              <a:t>For entire company and for separate cost objects e.g. customer </a:t>
            </a:r>
            <a:r>
              <a:rPr lang="de-DE" sz="2400" dirty="0" err="1"/>
              <a:t>account</a:t>
            </a:r>
            <a:r>
              <a:rPr lang="de-DE" sz="2400" dirty="0"/>
              <a:t> </a:t>
            </a:r>
            <a:r>
              <a:rPr lang="de-DE" sz="2400" dirty="0" err="1"/>
              <a:t>profitability</a:t>
            </a:r>
            <a:endParaRPr lang="de-DE" sz="2400" dirty="0"/>
          </a:p>
        </p:txBody>
      </p:sp>
    </p:spTree>
    <p:extLst>
      <p:ext uri="{BB962C8B-B14F-4D97-AF65-F5344CB8AC3E}">
        <p14:creationId xmlns:p14="http://schemas.microsoft.com/office/powerpoint/2010/main" val="3416422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en-US" dirty="0"/>
              <a:t>Costing methods differ by industry</a:t>
            </a:r>
            <a:endParaRPr lang="de-DE" dirty="0"/>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b="1" dirty="0"/>
              <a:t>Job costing:</a:t>
            </a:r>
            <a:br>
              <a:rPr lang="en-US" dirty="0"/>
            </a:br>
            <a:r>
              <a:rPr lang="en-US" dirty="0"/>
              <a:t>each unit of product or service is unique</a:t>
            </a:r>
            <a:br>
              <a:rPr lang="en-US" dirty="0"/>
            </a:br>
            <a:r>
              <a:rPr lang="en-US" dirty="0"/>
              <a:t>(HW1 </a:t>
            </a:r>
            <a:r>
              <a:rPr lang="en-US" dirty="0" err="1"/>
              <a:t>Mr</a:t>
            </a:r>
            <a:r>
              <a:rPr lang="en-US" dirty="0"/>
              <a:t> </a:t>
            </a:r>
            <a:r>
              <a:rPr lang="de-DE" dirty="0"/>
              <a:t>Jones, </a:t>
            </a:r>
            <a:r>
              <a:rPr lang="de-DE" dirty="0" err="1"/>
              <a:t>the</a:t>
            </a:r>
            <a:r>
              <a:rPr lang="de-DE" dirty="0"/>
              <a:t> </a:t>
            </a:r>
            <a:r>
              <a:rPr lang="de-DE" dirty="0" err="1"/>
              <a:t>painter</a:t>
            </a:r>
            <a:r>
              <a:rPr lang="de-DE" dirty="0"/>
              <a:t>)</a:t>
            </a:r>
          </a:p>
          <a:p>
            <a:r>
              <a:rPr lang="en-US" b="1" dirty="0"/>
              <a:t>Batch costing:</a:t>
            </a:r>
            <a:br>
              <a:rPr lang="en-US" dirty="0"/>
            </a:br>
            <a:r>
              <a:rPr lang="en-US" dirty="0"/>
              <a:t>a finite amount of units is produced for each unique </a:t>
            </a:r>
            <a:r>
              <a:rPr lang="de-DE" dirty="0" err="1"/>
              <a:t>product</a:t>
            </a:r>
            <a:br>
              <a:rPr lang="de-DE" dirty="0"/>
            </a:br>
            <a:r>
              <a:rPr lang="de-DE" dirty="0"/>
              <a:t>(e.g. </a:t>
            </a:r>
            <a:r>
              <a:rPr lang="de-DE" dirty="0" err="1"/>
              <a:t>furniture</a:t>
            </a:r>
            <a:r>
              <a:rPr lang="de-DE" dirty="0"/>
              <a:t> </a:t>
            </a:r>
            <a:r>
              <a:rPr lang="de-DE" dirty="0" err="1"/>
              <a:t>production</a:t>
            </a:r>
            <a:r>
              <a:rPr lang="de-DE" dirty="0"/>
              <a:t>)</a:t>
            </a:r>
          </a:p>
          <a:p>
            <a:r>
              <a:rPr lang="en-US" b="1" dirty="0"/>
              <a:t>Contract costing: </a:t>
            </a:r>
            <a:br>
              <a:rPr lang="en-US" b="1" dirty="0"/>
            </a:br>
            <a:r>
              <a:rPr lang="en-US" dirty="0"/>
              <a:t>A system of job costing used for long-term </a:t>
            </a:r>
            <a:r>
              <a:rPr lang="de-DE" dirty="0" err="1"/>
              <a:t>contracts</a:t>
            </a:r>
            <a:br>
              <a:rPr lang="de-DE" dirty="0"/>
            </a:br>
            <a:r>
              <a:rPr lang="de-DE" dirty="0"/>
              <a:t>(e.g. </a:t>
            </a:r>
            <a:r>
              <a:rPr lang="de-DE" dirty="0" err="1"/>
              <a:t>shipbuilding</a:t>
            </a:r>
            <a:r>
              <a:rPr lang="de-DE" dirty="0"/>
              <a:t>)</a:t>
            </a:r>
          </a:p>
          <a:p>
            <a:r>
              <a:rPr lang="en-US" b="1" dirty="0"/>
              <a:t>Process costing:</a:t>
            </a:r>
            <a:br>
              <a:rPr lang="en-US" dirty="0"/>
            </a:br>
            <a:r>
              <a:rPr lang="en-US" dirty="0"/>
              <a:t>when a continuous stream of identical units are produced through the same stages (e.g. oil refineries)</a:t>
            </a:r>
            <a:endParaRPr lang="de-DE" sz="2400" b="1" dirty="0"/>
          </a:p>
        </p:txBody>
      </p:sp>
    </p:spTree>
    <p:extLst>
      <p:ext uri="{BB962C8B-B14F-4D97-AF65-F5344CB8AC3E}">
        <p14:creationId xmlns:p14="http://schemas.microsoft.com/office/powerpoint/2010/main" val="390558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EFB4F-19D7-444A-82A4-C0D3B98A5D72}"/>
              </a:ext>
            </a:extLst>
          </p:cNvPr>
          <p:cNvSpPr>
            <a:spLocks noGrp="1"/>
          </p:cNvSpPr>
          <p:nvPr>
            <p:ph type="title"/>
          </p:nvPr>
        </p:nvSpPr>
        <p:spPr/>
        <p:txBody>
          <a:bodyPr/>
          <a:lstStyle/>
          <a:p>
            <a:r>
              <a:rPr lang="de-DE" dirty="0"/>
              <a:t>Value-</a:t>
            </a:r>
            <a:r>
              <a:rPr lang="de-DE" dirty="0" err="1"/>
              <a:t>chain</a:t>
            </a:r>
            <a:r>
              <a:rPr lang="de-DE" dirty="0"/>
              <a:t> </a:t>
            </a:r>
            <a:r>
              <a:rPr lang="de-DE" dirty="0" err="1"/>
              <a:t>analysis</a:t>
            </a:r>
            <a:endParaRPr lang="de-DE" dirty="0"/>
          </a:p>
        </p:txBody>
      </p:sp>
      <p:sp>
        <p:nvSpPr>
          <p:cNvPr id="3" name="Inhaltsplatzhalter 2">
            <a:extLst>
              <a:ext uri="{FF2B5EF4-FFF2-40B4-BE49-F238E27FC236}">
                <a16:creationId xmlns:a16="http://schemas.microsoft.com/office/drawing/2014/main" id="{0BD36952-6810-454B-A53E-8AF1F330E28A}"/>
              </a:ext>
            </a:extLst>
          </p:cNvPr>
          <p:cNvSpPr>
            <a:spLocks noGrp="1"/>
          </p:cNvSpPr>
          <p:nvPr>
            <p:ph idx="1"/>
          </p:nvPr>
        </p:nvSpPr>
        <p:spPr>
          <a:xfrm>
            <a:off x="681037" y="1317626"/>
            <a:ext cx="8543925" cy="4351338"/>
          </a:xfrm>
        </p:spPr>
        <p:txBody>
          <a:bodyPr/>
          <a:lstStyle/>
          <a:p>
            <a:r>
              <a:rPr lang="en-US" dirty="0"/>
              <a:t>Primary activities:</a:t>
            </a:r>
            <a:br>
              <a:rPr lang="en-US" dirty="0"/>
            </a:br>
            <a:r>
              <a:rPr lang="en-US" dirty="0"/>
              <a:t>Inbound logistics, operations, outbound logistics, </a:t>
            </a:r>
            <a:r>
              <a:rPr lang="de-DE" dirty="0" err="1"/>
              <a:t>marketing</a:t>
            </a:r>
            <a:r>
              <a:rPr lang="de-DE" dirty="0"/>
              <a:t> &amp; </a:t>
            </a:r>
            <a:r>
              <a:rPr lang="de-DE" dirty="0" err="1"/>
              <a:t>sales</a:t>
            </a:r>
            <a:r>
              <a:rPr lang="de-DE" dirty="0"/>
              <a:t>, </a:t>
            </a:r>
            <a:r>
              <a:rPr lang="de-DE" dirty="0" err="1"/>
              <a:t>service</a:t>
            </a:r>
            <a:endParaRPr lang="de-DE" dirty="0"/>
          </a:p>
          <a:p>
            <a:r>
              <a:rPr lang="en-US" dirty="0"/>
              <a:t>Secondary activities: Firm infrastructure, human resource mgt, </a:t>
            </a:r>
            <a:r>
              <a:rPr lang="de-DE" dirty="0"/>
              <a:t>(HRM), </a:t>
            </a:r>
            <a:r>
              <a:rPr lang="de-DE" dirty="0" err="1"/>
              <a:t>procurement</a:t>
            </a:r>
            <a:r>
              <a:rPr lang="de-DE" dirty="0"/>
              <a:t>, </a:t>
            </a:r>
            <a:r>
              <a:rPr lang="de-DE" dirty="0" err="1"/>
              <a:t>technology</a:t>
            </a:r>
            <a:r>
              <a:rPr lang="de-DE" dirty="0"/>
              <a:t>/</a:t>
            </a:r>
            <a:r>
              <a:rPr lang="de-DE" dirty="0" err="1"/>
              <a:t>product</a:t>
            </a:r>
            <a:r>
              <a:rPr lang="de-DE" dirty="0"/>
              <a:t>/</a:t>
            </a:r>
            <a:r>
              <a:rPr lang="de-DE" dirty="0" err="1"/>
              <a:t>service</a:t>
            </a:r>
            <a:r>
              <a:rPr lang="de-DE" dirty="0"/>
              <a:t> </a:t>
            </a:r>
            <a:r>
              <a:rPr lang="de-DE" dirty="0" err="1"/>
              <a:t>development</a:t>
            </a:r>
            <a:endParaRPr lang="de-DE" dirty="0"/>
          </a:p>
        </p:txBody>
      </p:sp>
      <p:pic>
        <p:nvPicPr>
          <p:cNvPr id="4" name="Picture 4">
            <a:extLst>
              <a:ext uri="{FF2B5EF4-FFF2-40B4-BE49-F238E27FC236}">
                <a16:creationId xmlns:a16="http://schemas.microsoft.com/office/drawing/2014/main" id="{64AED588-7B46-416F-879B-1FFCAFEEF73F}"/>
              </a:ext>
            </a:extLst>
          </p:cNvPr>
          <p:cNvPicPr>
            <a:picLocks noChangeAspect="1" noChangeArrowheads="1"/>
          </p:cNvPicPr>
          <p:nvPr/>
        </p:nvPicPr>
        <p:blipFill>
          <a:blip r:embed="rId2"/>
          <a:srcRect/>
          <a:stretch>
            <a:fillRect/>
          </a:stretch>
        </p:blipFill>
        <p:spPr>
          <a:xfrm>
            <a:off x="1964267" y="3113393"/>
            <a:ext cx="5515504" cy="3643535"/>
          </a:xfrm>
          <a:prstGeom prst="rect">
            <a:avLst/>
          </a:prstGeom>
          <a:ln>
            <a:solidFill>
              <a:schemeClr val="accent6">
                <a:lumMod val="50000"/>
              </a:schemeClr>
            </a:solidFill>
          </a:ln>
        </p:spPr>
      </p:pic>
      <p:sp>
        <p:nvSpPr>
          <p:cNvPr id="5" name="TextBox 7">
            <a:extLst>
              <a:ext uri="{FF2B5EF4-FFF2-40B4-BE49-F238E27FC236}">
                <a16:creationId xmlns:a16="http://schemas.microsoft.com/office/drawing/2014/main" id="{0C38CD24-9053-4471-87A6-7A36E789A19A}"/>
              </a:ext>
            </a:extLst>
          </p:cNvPr>
          <p:cNvSpPr txBox="1">
            <a:spLocks noChangeArrowheads="1"/>
          </p:cNvSpPr>
          <p:nvPr/>
        </p:nvSpPr>
        <p:spPr bwMode="auto">
          <a:xfrm>
            <a:off x="6552936" y="-28783"/>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Tree>
    <p:extLst>
      <p:ext uri="{BB962C8B-B14F-4D97-AF65-F5344CB8AC3E}">
        <p14:creationId xmlns:p14="http://schemas.microsoft.com/office/powerpoint/2010/main" val="3266843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en-US" dirty="0"/>
              <a:t>Cost </a:t>
            </a:r>
            <a:r>
              <a:rPr lang="en-US" dirty="0" err="1"/>
              <a:t>behaviour</a:t>
            </a:r>
            <a:r>
              <a:rPr lang="en-US" dirty="0"/>
              <a:t> and value-chain activities</a:t>
            </a:r>
            <a:endParaRPr lang="de-DE" dirty="0"/>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sz="2800" dirty="0"/>
              <a:t>Cost structure of businesses and industries evolved over last few </a:t>
            </a:r>
            <a:r>
              <a:rPr lang="de-DE" sz="2800" dirty="0" err="1"/>
              <a:t>decades</a:t>
            </a:r>
            <a:endParaRPr lang="de-DE" sz="2800" dirty="0"/>
          </a:p>
          <a:p>
            <a:r>
              <a:rPr lang="en-US" sz="2800" dirty="0"/>
              <a:t>Proportion of direct manufacturing an operational costs decreased</a:t>
            </a:r>
          </a:p>
          <a:p>
            <a:r>
              <a:rPr lang="en-US" sz="2800" dirty="0"/>
              <a:t>Increasing importance of indirect costs e.g. research and development (R&amp;D), information technology (IT) to distribution, marketing and </a:t>
            </a:r>
            <a:r>
              <a:rPr lang="de-DE" sz="2800" dirty="0" err="1"/>
              <a:t>customer</a:t>
            </a:r>
            <a:r>
              <a:rPr lang="de-DE" sz="2800" dirty="0"/>
              <a:t> </a:t>
            </a:r>
            <a:r>
              <a:rPr lang="de-DE" sz="2800" dirty="0" err="1"/>
              <a:t>service</a:t>
            </a:r>
            <a:endParaRPr lang="de-DE" sz="2800" dirty="0"/>
          </a:p>
          <a:p>
            <a:r>
              <a:rPr lang="en-US" sz="2800" dirty="0"/>
              <a:t>With the advent of internet and media-oriented activities many costs do not necessarily change in proportion to volume of products or </a:t>
            </a:r>
            <a:r>
              <a:rPr lang="de-DE" sz="2800" dirty="0" err="1"/>
              <a:t>services</a:t>
            </a:r>
            <a:r>
              <a:rPr lang="de-DE" sz="2800" dirty="0"/>
              <a:t> </a:t>
            </a:r>
            <a:r>
              <a:rPr lang="de-DE" sz="2800" dirty="0" err="1"/>
              <a:t>produced</a:t>
            </a:r>
            <a:endParaRPr lang="de-DE" sz="2800" dirty="0"/>
          </a:p>
        </p:txBody>
      </p:sp>
    </p:spTree>
    <p:extLst>
      <p:ext uri="{BB962C8B-B14F-4D97-AF65-F5344CB8AC3E}">
        <p14:creationId xmlns:p14="http://schemas.microsoft.com/office/powerpoint/2010/main" val="131049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DBB3A2BF-06AA-4A32-8886-9109D21CC3A3}"/>
              </a:ext>
            </a:extLst>
          </p:cNvPr>
          <p:cNvSpPr txBox="1">
            <a:spLocks/>
          </p:cNvSpPr>
          <p:nvPr/>
        </p:nvSpPr>
        <p:spPr>
          <a:xfrm>
            <a:off x="584200" y="660544"/>
            <a:ext cx="8915400" cy="114300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r>
              <a:rPr lang="de-DE" dirty="0" err="1"/>
              <a:t>Step</a:t>
            </a:r>
            <a:r>
              <a:rPr lang="de-DE" dirty="0"/>
              <a:t> 1:</a:t>
            </a:r>
          </a:p>
        </p:txBody>
      </p:sp>
      <p:sp>
        <p:nvSpPr>
          <p:cNvPr id="10" name="Rectangle 4">
            <a:extLst>
              <a:ext uri="{FF2B5EF4-FFF2-40B4-BE49-F238E27FC236}">
                <a16:creationId xmlns:a16="http://schemas.microsoft.com/office/drawing/2014/main" id="{1C140C3B-CFA4-4D25-AAF5-556F883917EB}"/>
              </a:ext>
            </a:extLst>
          </p:cNvPr>
          <p:cNvSpPr>
            <a:spLocks noGrp="1" noChangeArrowheads="1"/>
          </p:cNvSpPr>
          <p:nvPr>
            <p:ph idx="1"/>
          </p:nvPr>
        </p:nvSpPr>
        <p:spPr bwMode="auto">
          <a:xfrm>
            <a:off x="457202" y="2090057"/>
            <a:ext cx="4966897" cy="4194629"/>
          </a:xfrm>
          <a:noFill/>
          <a:ln>
            <a:miter lim="800000"/>
            <a:headEnd/>
            <a:tailEnd/>
          </a:ln>
        </p:spPr>
        <p:txBody>
          <a:bodyPr vert="horz" wrap="square" lIns="36512" tIns="39688" rIns="36512" bIns="39688" numCol="1" anchor="t" anchorCtr="0" compatLnSpc="1">
            <a:prstTxWarp prst="textNoShape">
              <a:avLst/>
            </a:prstTxWarp>
          </a:bodyPr>
          <a:lstStyle/>
          <a:p>
            <a:pPr>
              <a:lnSpc>
                <a:spcPts val="1400"/>
              </a:lnSpc>
              <a:buNone/>
            </a:pPr>
            <a:endParaRPr lang="de-DE" sz="2800" dirty="0">
              <a:latin typeface="Tahoma" pitchFamily="34" charset="0"/>
            </a:endParaRPr>
          </a:p>
          <a:p>
            <a:pPr>
              <a:spcBef>
                <a:spcPts val="600"/>
              </a:spcBef>
            </a:pPr>
            <a:r>
              <a:rPr lang="de-DE" sz="2800" dirty="0" err="1">
                <a:latin typeface="Tahoma" pitchFamily="34" charset="0"/>
              </a:rPr>
              <a:t>finishing</a:t>
            </a:r>
            <a:r>
              <a:rPr lang="de-DE" sz="2800" dirty="0">
                <a:latin typeface="Tahoma" pitchFamily="34" charset="0"/>
              </a:rPr>
              <a:t> </a:t>
            </a:r>
            <a:r>
              <a:rPr lang="de-DE" sz="2800" dirty="0" err="1">
                <a:latin typeface="Tahoma" pitchFamily="34" charset="0"/>
              </a:rPr>
              <a:t>the</a:t>
            </a:r>
            <a:r>
              <a:rPr lang="de-DE" sz="2800" dirty="0">
                <a:latin typeface="Tahoma" pitchFamily="34" charset="0"/>
              </a:rPr>
              <a:t> </a:t>
            </a:r>
            <a:r>
              <a:rPr lang="de-DE" sz="2800" dirty="0" err="1">
                <a:latin typeface="Tahoma" pitchFamily="34" charset="0"/>
              </a:rPr>
              <a:t>rest</a:t>
            </a:r>
            <a:r>
              <a:rPr lang="de-DE" sz="2800" dirty="0">
                <a:latin typeface="Tahoma" pitchFamily="34" charset="0"/>
              </a:rPr>
              <a:t> </a:t>
            </a:r>
            <a:r>
              <a:rPr lang="de-DE" sz="2800" dirty="0" err="1">
                <a:latin typeface="Tahoma" pitchFamily="34" charset="0"/>
              </a:rPr>
              <a:t>of</a:t>
            </a:r>
            <a:r>
              <a:rPr lang="de-DE" sz="2800" dirty="0">
                <a:latin typeface="Tahoma" pitchFamily="34" charset="0"/>
              </a:rPr>
              <a:t> </a:t>
            </a:r>
            <a:r>
              <a:rPr lang="de-DE" sz="2800" dirty="0" err="1">
                <a:latin typeface="Tahoma" pitchFamily="34" charset="0"/>
              </a:rPr>
              <a:t>lecture</a:t>
            </a:r>
            <a:r>
              <a:rPr lang="de-DE" sz="2800" dirty="0">
                <a:latin typeface="Tahoma" pitchFamily="34" charset="0"/>
              </a:rPr>
              <a:t> 3 </a:t>
            </a:r>
          </a:p>
          <a:p>
            <a:pPr>
              <a:spcBef>
                <a:spcPts val="600"/>
              </a:spcBef>
            </a:pPr>
            <a:r>
              <a:rPr lang="en-US" sz="2800" dirty="0">
                <a:latin typeface="Tahoma" pitchFamily="34" charset="0"/>
              </a:rPr>
              <a:t>Activity-Based Costing (ABC)</a:t>
            </a:r>
            <a:endParaRPr lang="de-DE" sz="2800" dirty="0">
              <a:latin typeface="Tahoma" pitchFamily="34" charset="0"/>
            </a:endParaRPr>
          </a:p>
          <a:p>
            <a:pPr marL="0" indent="0">
              <a:spcBef>
                <a:spcPts val="600"/>
              </a:spcBef>
              <a:buNone/>
            </a:pPr>
            <a:endParaRPr lang="de-DE" sz="2800" dirty="0">
              <a:latin typeface="Tahoma" pitchFamily="34" charset="0"/>
            </a:endParaRPr>
          </a:p>
          <a:p>
            <a:pPr>
              <a:lnSpc>
                <a:spcPts val="1400"/>
              </a:lnSpc>
              <a:buNone/>
            </a:pPr>
            <a:endParaRPr lang="de-DE" sz="2800" dirty="0">
              <a:latin typeface="Tahoma" pitchFamily="34" charset="0"/>
            </a:endParaRPr>
          </a:p>
          <a:p>
            <a:pPr>
              <a:lnSpc>
                <a:spcPts val="1400"/>
              </a:lnSpc>
              <a:buNone/>
            </a:pPr>
            <a:endParaRPr lang="de-DE" sz="2400" dirty="0">
              <a:latin typeface="Tahoma" pitchFamily="34" charset="0"/>
            </a:endParaRPr>
          </a:p>
        </p:txBody>
      </p:sp>
      <p:grpSp>
        <p:nvGrpSpPr>
          <p:cNvPr id="7" name="Group 17">
            <a:extLst>
              <a:ext uri="{FF2B5EF4-FFF2-40B4-BE49-F238E27FC236}">
                <a16:creationId xmlns:a16="http://schemas.microsoft.com/office/drawing/2014/main" id="{43F5D1CF-FF13-4F19-82AE-B8762BA3DF2E}"/>
              </a:ext>
            </a:extLst>
          </p:cNvPr>
          <p:cNvGrpSpPr>
            <a:grpSpLocks/>
          </p:cNvGrpSpPr>
          <p:nvPr/>
        </p:nvGrpSpPr>
        <p:grpSpPr bwMode="auto">
          <a:xfrm>
            <a:off x="3294954" y="3571731"/>
            <a:ext cx="4481901" cy="2625725"/>
            <a:chOff x="285" y="2102"/>
            <a:chExt cx="2606" cy="1654"/>
          </a:xfrm>
        </p:grpSpPr>
        <p:sp>
          <p:nvSpPr>
            <p:cNvPr id="8" name="Oval 6">
              <a:extLst>
                <a:ext uri="{FF2B5EF4-FFF2-40B4-BE49-F238E27FC236}">
                  <a16:creationId xmlns:a16="http://schemas.microsoft.com/office/drawing/2014/main" id="{6CA23FEF-228C-4CFF-BC6C-9FE3543E35D1}"/>
                </a:ext>
              </a:extLst>
            </p:cNvPr>
            <p:cNvSpPr>
              <a:spLocks noChangeArrowheads="1"/>
            </p:cNvSpPr>
            <p:nvPr/>
          </p:nvSpPr>
          <p:spPr bwMode="auto">
            <a:xfrm>
              <a:off x="1279" y="2102"/>
              <a:ext cx="1612" cy="1654"/>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hangingPunct="0">
                <a:spcBef>
                  <a:spcPct val="0"/>
                </a:spcBef>
              </a:pPr>
              <a:r>
                <a:rPr lang="de-DE" dirty="0"/>
                <a:t>Methods </a:t>
              </a:r>
              <a:r>
                <a:rPr lang="de-DE" dirty="0" err="1"/>
                <a:t>of</a:t>
              </a:r>
              <a:br>
                <a:rPr lang="de-DE" dirty="0"/>
              </a:br>
              <a:r>
                <a:rPr lang="de-DE" dirty="0" err="1"/>
                <a:t>assigning</a:t>
              </a:r>
              <a:r>
                <a:rPr lang="de-DE" dirty="0"/>
                <a:t> </a:t>
              </a:r>
              <a:r>
                <a:rPr lang="de-DE" dirty="0" err="1"/>
                <a:t>overheads</a:t>
              </a:r>
              <a:endParaRPr lang="de-DE" dirty="0"/>
            </a:p>
            <a:p>
              <a:pPr eaLnBrk="0" hangingPunct="0">
                <a:spcBef>
                  <a:spcPct val="0"/>
                </a:spcBef>
              </a:pPr>
              <a:r>
                <a:rPr lang="de-DE" dirty="0"/>
                <a:t>ABC </a:t>
              </a:r>
              <a:r>
                <a:rPr lang="de-DE" dirty="0" err="1"/>
                <a:t>steps</a:t>
              </a:r>
              <a:r>
                <a:rPr lang="de-DE" dirty="0"/>
                <a:t> and</a:t>
              </a:r>
              <a:br>
                <a:rPr lang="de-DE" dirty="0"/>
              </a:br>
              <a:r>
                <a:rPr lang="de-DE" dirty="0" err="1"/>
                <a:t>cost</a:t>
              </a:r>
              <a:r>
                <a:rPr lang="de-DE" dirty="0"/>
                <a:t> </a:t>
              </a:r>
              <a:r>
                <a:rPr lang="de-DE" dirty="0" err="1"/>
                <a:t>drivers</a:t>
              </a:r>
              <a:r>
                <a:rPr lang="de-DE" dirty="0"/>
                <a:t>,</a:t>
              </a:r>
              <a:br>
                <a:rPr lang="de-DE" dirty="0"/>
              </a:br>
              <a:r>
                <a:rPr lang="de-DE" dirty="0" err="1"/>
                <a:t>product</a:t>
              </a:r>
              <a:r>
                <a:rPr lang="de-DE" dirty="0"/>
                <a:t> and</a:t>
              </a:r>
              <a:br>
                <a:rPr lang="de-DE" dirty="0"/>
              </a:br>
              <a:r>
                <a:rPr lang="de-DE" dirty="0" err="1"/>
                <a:t>period</a:t>
              </a:r>
              <a:r>
                <a:rPr lang="de-DE" dirty="0"/>
                <a:t> </a:t>
              </a:r>
              <a:r>
                <a:rPr lang="de-DE" dirty="0" err="1"/>
                <a:t>costs</a:t>
              </a:r>
              <a:br>
                <a:rPr lang="de-DE" dirty="0"/>
              </a:br>
              <a:r>
                <a:rPr lang="de-DE" dirty="0" err="1"/>
                <a:t>value</a:t>
              </a:r>
              <a:r>
                <a:rPr lang="de-DE" dirty="0"/>
                <a:t> </a:t>
              </a:r>
              <a:r>
                <a:rPr lang="de-DE" dirty="0" err="1"/>
                <a:t>chain</a:t>
              </a:r>
              <a:r>
                <a:rPr lang="de-DE" dirty="0"/>
                <a:t> </a:t>
              </a:r>
              <a:r>
                <a:rPr lang="de-DE" dirty="0" err="1"/>
                <a:t>analysis</a:t>
              </a:r>
              <a:endParaRPr lang="de-DE" dirty="0"/>
            </a:p>
          </p:txBody>
        </p:sp>
        <p:sp>
          <p:nvSpPr>
            <p:cNvPr id="14" name="AutoShape 11">
              <a:extLst>
                <a:ext uri="{FF2B5EF4-FFF2-40B4-BE49-F238E27FC236}">
                  <a16:creationId xmlns:a16="http://schemas.microsoft.com/office/drawing/2014/main" id="{C2AC64D5-F380-446C-A99F-FC3154910335}"/>
                </a:ext>
              </a:extLst>
            </p:cNvPr>
            <p:cNvSpPr>
              <a:spLocks noChangeArrowheads="1"/>
            </p:cNvSpPr>
            <p:nvPr/>
          </p:nvSpPr>
          <p:spPr bwMode="auto">
            <a:xfrm>
              <a:off x="285" y="2485"/>
              <a:ext cx="887" cy="907"/>
            </a:xfrm>
            <a:prstGeom prst="rightArrow">
              <a:avLst>
                <a:gd name="adj1" fmla="val 49944"/>
                <a:gd name="adj2" fmla="val 46222"/>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endParaRPr lang="de-DE" sz="1800"/>
            </a:p>
          </p:txBody>
        </p:sp>
      </p:grpSp>
    </p:spTree>
    <p:extLst>
      <p:ext uri="{BB962C8B-B14F-4D97-AF65-F5344CB8AC3E}">
        <p14:creationId xmlns:p14="http://schemas.microsoft.com/office/powerpoint/2010/main" val="37772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normAutofit/>
          </a:bodyPr>
          <a:lstStyle/>
          <a:p>
            <a:r>
              <a:rPr lang="en-US" dirty="0"/>
              <a:t>Competitive benchmarking and cost cutting:</a:t>
            </a:r>
            <a:br>
              <a:rPr lang="en-US" dirty="0"/>
            </a:br>
            <a:r>
              <a:rPr lang="en-US" dirty="0"/>
              <a:t>People </a:t>
            </a:r>
            <a:r>
              <a:rPr lang="de-DE" dirty="0"/>
              <a:t>Express</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sz="2400" dirty="0"/>
              <a:t>Cost per seat mile was $1.35 less than United Airlines due to strategic decisions in the following .</a:t>
            </a:r>
            <a:r>
              <a:rPr lang="en-US" sz="2400" dirty="0" err="1"/>
              <a:t>ve</a:t>
            </a:r>
            <a:r>
              <a:rPr lang="en-US" sz="2400" dirty="0"/>
              <a:t> areas:</a:t>
            </a:r>
          </a:p>
          <a:p>
            <a:r>
              <a:rPr lang="en-US" sz="2400" dirty="0"/>
              <a:t>Pre-arrival and airport operations (ticket counter, gate operations, </a:t>
            </a:r>
            <a:r>
              <a:rPr lang="de-DE" sz="2400" dirty="0" err="1"/>
              <a:t>baggage</a:t>
            </a:r>
            <a:r>
              <a:rPr lang="de-DE" sz="2400" dirty="0"/>
              <a:t> </a:t>
            </a:r>
            <a:r>
              <a:rPr lang="de-DE" sz="2400" dirty="0" err="1"/>
              <a:t>handling</a:t>
            </a:r>
            <a:r>
              <a:rPr lang="de-DE" sz="2400" dirty="0"/>
              <a:t>) ($0.42 per </a:t>
            </a:r>
            <a:r>
              <a:rPr lang="de-DE" sz="2400" dirty="0" err="1"/>
              <a:t>seat</a:t>
            </a:r>
            <a:r>
              <a:rPr lang="de-DE" sz="2400" dirty="0"/>
              <a:t> </a:t>
            </a:r>
            <a:r>
              <a:rPr lang="de-DE" sz="2400" dirty="0" err="1"/>
              <a:t>mile</a:t>
            </a:r>
            <a:r>
              <a:rPr lang="de-DE" sz="2400" dirty="0"/>
              <a:t>)</a:t>
            </a:r>
          </a:p>
          <a:p>
            <a:r>
              <a:rPr lang="en-US" sz="2400" dirty="0"/>
              <a:t>Costs associated with aircraft ($0.18 per seat mile)</a:t>
            </a:r>
          </a:p>
          <a:p>
            <a:r>
              <a:rPr lang="en-US" sz="2400" dirty="0"/>
              <a:t>Flight operations (pilots and .</a:t>
            </a:r>
            <a:r>
              <a:rPr lang="en-US" sz="2400" dirty="0" err="1"/>
              <a:t>ight</a:t>
            </a:r>
            <a:r>
              <a:rPr lang="en-US" sz="2400" dirty="0"/>
              <a:t> crew) ($0.40 per seat mile)</a:t>
            </a:r>
          </a:p>
          <a:p>
            <a:r>
              <a:rPr lang="en-US" sz="2400" dirty="0"/>
              <a:t>Cabin operations ($0.32 per seat mile)</a:t>
            </a:r>
          </a:p>
          <a:p>
            <a:r>
              <a:rPr lang="en-US" sz="2400" dirty="0"/>
              <a:t>Marketing and sales ($0.03 per seat mile)</a:t>
            </a:r>
          </a:p>
          <a:p>
            <a:pPr marL="0" indent="0">
              <a:buNone/>
            </a:pPr>
            <a:endParaRPr lang="en-US" sz="2400" dirty="0"/>
          </a:p>
          <a:p>
            <a:pPr marL="0" indent="0">
              <a:buNone/>
            </a:pPr>
            <a:r>
              <a:rPr lang="en-US" sz="2400" dirty="0"/>
              <a:t>=) Could they have achieved this with traditional full costing?</a:t>
            </a:r>
            <a:endParaRPr lang="de-DE" sz="2400" dirty="0"/>
          </a:p>
        </p:txBody>
      </p:sp>
    </p:spTree>
    <p:extLst>
      <p:ext uri="{BB962C8B-B14F-4D97-AF65-F5344CB8AC3E}">
        <p14:creationId xmlns:p14="http://schemas.microsoft.com/office/powerpoint/2010/main" val="846396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84200" y="660544"/>
            <a:ext cx="8915400" cy="1143000"/>
          </a:xfrm>
        </p:spPr>
        <p:txBody>
          <a:bodyPr/>
          <a:lstStyle/>
          <a:p>
            <a:r>
              <a:rPr lang="de-DE" dirty="0" err="1"/>
              <a:t>What</a:t>
            </a:r>
            <a:r>
              <a:rPr lang="de-DE" dirty="0"/>
              <a:t> </a:t>
            </a:r>
            <a:r>
              <a:rPr lang="de-DE" dirty="0" err="1"/>
              <a:t>are</a:t>
            </a:r>
            <a:r>
              <a:rPr lang="de-DE" dirty="0"/>
              <a:t> </a:t>
            </a:r>
            <a:r>
              <a:rPr lang="de-DE" dirty="0" err="1"/>
              <a:t>we</a:t>
            </a:r>
            <a:r>
              <a:rPr lang="de-DE" dirty="0"/>
              <a:t> </a:t>
            </a:r>
            <a:r>
              <a:rPr lang="de-DE" dirty="0" err="1"/>
              <a:t>going</a:t>
            </a:r>
            <a:r>
              <a:rPr lang="de-DE" dirty="0"/>
              <a:t> to do?</a:t>
            </a:r>
          </a:p>
        </p:txBody>
      </p:sp>
      <p:sp>
        <p:nvSpPr>
          <p:cNvPr id="20484" name="Rectangle 4"/>
          <p:cNvSpPr>
            <a:spLocks noGrp="1" noChangeArrowheads="1"/>
          </p:cNvSpPr>
          <p:nvPr>
            <p:ph idx="1"/>
          </p:nvPr>
        </p:nvSpPr>
        <p:spPr bwMode="auto">
          <a:xfrm>
            <a:off x="342898" y="1931387"/>
            <a:ext cx="5200651" cy="4194629"/>
          </a:xfrm>
          <a:noFill/>
          <a:ln>
            <a:miter lim="800000"/>
            <a:headEnd/>
            <a:tailEnd/>
          </a:ln>
        </p:spPr>
        <p:txBody>
          <a:bodyPr vert="horz" wrap="square" lIns="36512" tIns="39688" rIns="36512" bIns="39688" numCol="1" anchor="t" anchorCtr="0" compatLnSpc="1">
            <a:prstTxWarp prst="textNoShape">
              <a:avLst/>
            </a:prstTxWarp>
          </a:bodyPr>
          <a:lstStyle/>
          <a:p>
            <a:pPr>
              <a:lnSpc>
                <a:spcPts val="1400"/>
              </a:lnSpc>
              <a:buNone/>
            </a:pPr>
            <a:endParaRPr lang="de-DE" sz="2800" dirty="0">
              <a:latin typeface="Tahoma" pitchFamily="34" charset="0"/>
            </a:endParaRPr>
          </a:p>
          <a:p>
            <a:pPr>
              <a:spcBef>
                <a:spcPts val="600"/>
              </a:spcBef>
            </a:pPr>
            <a:r>
              <a:rPr lang="en-US" sz="2800" dirty="0">
                <a:latin typeface="Tahoma" pitchFamily="34" charset="0"/>
              </a:rPr>
              <a:t>Budgetary control systems -</a:t>
            </a:r>
          </a:p>
          <a:p>
            <a:pPr marL="0" indent="0">
              <a:spcBef>
                <a:spcPts val="600"/>
              </a:spcBef>
              <a:buNone/>
            </a:pPr>
            <a:r>
              <a:rPr lang="en-US" sz="2800" dirty="0">
                <a:latin typeface="Tahoma" pitchFamily="34" charset="0"/>
              </a:rPr>
              <a:t>  Standard costing and variance</a:t>
            </a:r>
          </a:p>
          <a:p>
            <a:pPr>
              <a:spcBef>
                <a:spcPts val="600"/>
              </a:spcBef>
              <a:buNone/>
            </a:pPr>
            <a:endParaRPr lang="de-DE" sz="2800" dirty="0">
              <a:latin typeface="Tahoma" pitchFamily="34" charset="0"/>
            </a:endParaRPr>
          </a:p>
          <a:p>
            <a:pPr>
              <a:lnSpc>
                <a:spcPts val="1400"/>
              </a:lnSpc>
              <a:buNone/>
            </a:pPr>
            <a:endParaRPr lang="de-DE" sz="2800" dirty="0">
              <a:latin typeface="Tahoma" pitchFamily="34" charset="0"/>
            </a:endParaRPr>
          </a:p>
          <a:p>
            <a:pPr>
              <a:lnSpc>
                <a:spcPts val="1400"/>
              </a:lnSpc>
              <a:buNone/>
            </a:pPr>
            <a:endParaRPr lang="de-DE" sz="2400" dirty="0">
              <a:latin typeface="Tahoma" pitchFamily="34" charset="0"/>
            </a:endParaRPr>
          </a:p>
        </p:txBody>
      </p:sp>
      <p:grpSp>
        <p:nvGrpSpPr>
          <p:cNvPr id="8" name="Group 17">
            <a:extLst>
              <a:ext uri="{FF2B5EF4-FFF2-40B4-BE49-F238E27FC236}">
                <a16:creationId xmlns:a16="http://schemas.microsoft.com/office/drawing/2014/main" id="{FE5CEBC5-F2E4-403A-82F7-35DFFC9E4F30}"/>
              </a:ext>
            </a:extLst>
          </p:cNvPr>
          <p:cNvGrpSpPr>
            <a:grpSpLocks/>
          </p:cNvGrpSpPr>
          <p:nvPr/>
        </p:nvGrpSpPr>
        <p:grpSpPr bwMode="auto">
          <a:xfrm>
            <a:off x="342898" y="3201049"/>
            <a:ext cx="5498660" cy="3600451"/>
            <a:chOff x="-2669" y="3252"/>
            <a:chExt cx="3152" cy="2268"/>
          </a:xfrm>
        </p:grpSpPr>
        <p:sp>
          <p:nvSpPr>
            <p:cNvPr id="9" name="Oval 6">
              <a:extLst>
                <a:ext uri="{FF2B5EF4-FFF2-40B4-BE49-F238E27FC236}">
                  <a16:creationId xmlns:a16="http://schemas.microsoft.com/office/drawing/2014/main" id="{2031687D-D84C-46EF-9C13-952C51846B08}"/>
                </a:ext>
              </a:extLst>
            </p:cNvPr>
            <p:cNvSpPr>
              <a:spLocks noChangeArrowheads="1"/>
            </p:cNvSpPr>
            <p:nvPr/>
          </p:nvSpPr>
          <p:spPr bwMode="auto">
            <a:xfrm>
              <a:off x="-1713" y="3252"/>
              <a:ext cx="2196" cy="226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de-DE" sz="2000" dirty="0" err="1"/>
                <a:t>Planning</a:t>
              </a:r>
              <a:r>
                <a:rPr lang="de-DE" sz="2000" dirty="0"/>
                <a:t> &amp; </a:t>
              </a:r>
              <a:r>
                <a:rPr lang="de-DE" sz="2000" dirty="0" err="1"/>
                <a:t>controlling</a:t>
              </a:r>
              <a:br>
                <a:rPr lang="de-DE" sz="2000" dirty="0"/>
              </a:br>
              <a:r>
                <a:rPr lang="en-US" sz="2000" dirty="0"/>
                <a:t>Flexible budget,</a:t>
              </a:r>
              <a:br>
                <a:rPr lang="en-US" sz="2000" dirty="0"/>
              </a:br>
              <a:r>
                <a:rPr lang="en-US" sz="2000" dirty="0"/>
                <a:t>variance and controlling</a:t>
              </a:r>
            </a:p>
            <a:p>
              <a:r>
                <a:rPr lang="de-DE" sz="2000" dirty="0"/>
                <a:t>Budgeting </a:t>
              </a:r>
              <a:r>
                <a:rPr lang="de-DE" sz="2000" dirty="0" err="1"/>
                <a:t>techniques</a:t>
              </a:r>
              <a:endParaRPr lang="de-DE" sz="2000" dirty="0"/>
            </a:p>
            <a:p>
              <a:r>
                <a:rPr lang="de-DE" sz="2000" dirty="0"/>
                <a:t>and </a:t>
              </a:r>
              <a:r>
                <a:rPr lang="de-DE" sz="2000" dirty="0" err="1"/>
                <a:t>processes</a:t>
              </a:r>
              <a:endParaRPr lang="de-DE" sz="2000" dirty="0"/>
            </a:p>
            <a:p>
              <a:r>
                <a:rPr lang="en-US" sz="2000" dirty="0"/>
                <a:t>Cash flow budgets</a:t>
              </a:r>
              <a:br>
                <a:rPr lang="en-US" sz="2000" dirty="0"/>
              </a:br>
              <a:r>
                <a:rPr lang="en-US" sz="2000" dirty="0"/>
                <a:t>and company valuation</a:t>
              </a:r>
            </a:p>
            <a:p>
              <a:r>
                <a:rPr lang="de-DE" sz="2000" dirty="0"/>
                <a:t>Standard </a:t>
              </a:r>
              <a:r>
                <a:rPr lang="de-DE" sz="2000" dirty="0" err="1"/>
                <a:t>costing</a:t>
              </a:r>
              <a:r>
                <a:rPr lang="de-DE" sz="2000" dirty="0"/>
                <a:t> </a:t>
              </a:r>
              <a:r>
                <a:rPr lang="de-DE" sz="2000" dirty="0" err="1"/>
                <a:t>method</a:t>
              </a:r>
              <a:endParaRPr lang="de-DE" sz="2000" dirty="0"/>
            </a:p>
          </p:txBody>
        </p:sp>
        <p:sp>
          <p:nvSpPr>
            <p:cNvPr id="10" name="AutoShape 11">
              <a:extLst>
                <a:ext uri="{FF2B5EF4-FFF2-40B4-BE49-F238E27FC236}">
                  <a16:creationId xmlns:a16="http://schemas.microsoft.com/office/drawing/2014/main" id="{3CE1923F-44B9-4C5C-A83C-A0298E10DA3E}"/>
                </a:ext>
              </a:extLst>
            </p:cNvPr>
            <p:cNvSpPr>
              <a:spLocks noChangeArrowheads="1"/>
            </p:cNvSpPr>
            <p:nvPr/>
          </p:nvSpPr>
          <p:spPr bwMode="auto">
            <a:xfrm>
              <a:off x="-2669" y="3940"/>
              <a:ext cx="887" cy="907"/>
            </a:xfrm>
            <a:prstGeom prst="rightArrow">
              <a:avLst>
                <a:gd name="adj1" fmla="val 49944"/>
                <a:gd name="adj2" fmla="val 46222"/>
              </a:avLst>
            </a:prstGeom>
            <a:ln>
              <a:headEnd/>
              <a:tailEnd/>
            </a:ln>
          </p:spPr>
          <p:style>
            <a:lnRef idx="0">
              <a:schemeClr val="accent2"/>
            </a:lnRef>
            <a:fillRef idx="3">
              <a:schemeClr val="accent2"/>
            </a:fillRef>
            <a:effectRef idx="3">
              <a:schemeClr val="accent2"/>
            </a:effectRef>
            <a:fontRef idx="minor">
              <a:schemeClr val="lt1"/>
            </a:fontRef>
          </p:style>
          <p:txBody>
            <a:bodyPr wrap="none" lIns="90000" tIns="46800" rIns="90000" bIns="46800" anchor="ctr"/>
            <a:lstStyle/>
            <a:p>
              <a:endParaRPr lang="de-DE" sz="1800"/>
            </a:p>
          </p:txBody>
        </p:sp>
      </p:grpSp>
      <p:sp>
        <p:nvSpPr>
          <p:cNvPr id="7" name="Rechteck 6">
            <a:extLst>
              <a:ext uri="{FF2B5EF4-FFF2-40B4-BE49-F238E27FC236}">
                <a16:creationId xmlns:a16="http://schemas.microsoft.com/office/drawing/2014/main" id="{58F4F67C-51A0-4464-BCD3-0FFCD33A02C3}"/>
              </a:ext>
            </a:extLst>
          </p:cNvPr>
          <p:cNvSpPr/>
          <p:nvPr/>
        </p:nvSpPr>
        <p:spPr>
          <a:xfrm>
            <a:off x="5841480" y="4676341"/>
            <a:ext cx="2739020" cy="584775"/>
          </a:xfrm>
          <a:prstGeom prst="rect">
            <a:avLst/>
          </a:prstGeom>
        </p:spPr>
        <p:txBody>
          <a:bodyPr wrap="none">
            <a:spAutoFit/>
          </a:bodyPr>
          <a:lstStyle/>
          <a:p>
            <a:r>
              <a:rPr lang="de-DE" sz="3200" b="1" dirty="0" err="1">
                <a:latin typeface="Dcss10"/>
              </a:rPr>
              <a:t>Bowhill</a:t>
            </a:r>
            <a:r>
              <a:rPr lang="de-DE" sz="3200" b="1" dirty="0">
                <a:latin typeface="Dcss10"/>
              </a:rPr>
              <a:t> </a:t>
            </a:r>
            <a:r>
              <a:rPr lang="de-DE" sz="3200" b="1" dirty="0" err="1">
                <a:latin typeface="Dcss10"/>
              </a:rPr>
              <a:t>Ch</a:t>
            </a:r>
            <a:r>
              <a:rPr lang="de-DE" sz="3200" b="1" dirty="0">
                <a:latin typeface="Dcss10"/>
              </a:rPr>
              <a:t>. 7-9</a:t>
            </a:r>
            <a:endParaRPr lang="de-DE"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94419-FAD9-41E7-9C85-A93596EB0409}"/>
              </a:ext>
            </a:extLst>
          </p:cNvPr>
          <p:cNvSpPr>
            <a:spLocks noGrp="1"/>
          </p:cNvSpPr>
          <p:nvPr>
            <p:ph type="title"/>
          </p:nvPr>
        </p:nvSpPr>
        <p:spPr>
          <a:xfrm>
            <a:off x="0" y="2766218"/>
            <a:ext cx="9906000" cy="1325563"/>
          </a:xfrm>
        </p:spPr>
        <p:txBody>
          <a:bodyPr>
            <a:normAutofit fontScale="90000"/>
          </a:bodyPr>
          <a:lstStyle/>
          <a:p>
            <a:pPr algn="ctr"/>
            <a:r>
              <a:rPr lang="de-DE" b="1" dirty="0"/>
              <a:t>Definition:</a:t>
            </a:r>
            <a:br>
              <a:rPr lang="de-DE" b="1" dirty="0"/>
            </a:br>
            <a:r>
              <a:rPr lang="de-DE" b="1" dirty="0"/>
              <a:t>„A </a:t>
            </a:r>
            <a:r>
              <a:rPr lang="de-DE" b="1" dirty="0" err="1"/>
              <a:t>budget</a:t>
            </a:r>
            <a:r>
              <a:rPr lang="de-DE" b="1" dirty="0"/>
              <a:t> </a:t>
            </a:r>
            <a:r>
              <a:rPr lang="de-DE" b="1" dirty="0" err="1"/>
              <a:t>is</a:t>
            </a:r>
            <a:r>
              <a:rPr lang="de-DE" b="1" dirty="0"/>
              <a:t> a </a:t>
            </a:r>
            <a:r>
              <a:rPr lang="de-DE" b="1" dirty="0" err="1"/>
              <a:t>quantification</a:t>
            </a:r>
            <a:r>
              <a:rPr lang="de-DE" b="1" dirty="0"/>
              <a:t> </a:t>
            </a:r>
            <a:r>
              <a:rPr lang="de-DE" b="1" dirty="0" err="1"/>
              <a:t>of</a:t>
            </a:r>
            <a:r>
              <a:rPr lang="de-DE" b="1" dirty="0"/>
              <a:t> a plan,</a:t>
            </a:r>
            <a:br>
              <a:rPr lang="de-DE" b="1" dirty="0"/>
            </a:br>
            <a:r>
              <a:rPr lang="de-DE" b="1" dirty="0" err="1"/>
              <a:t>for</a:t>
            </a:r>
            <a:r>
              <a:rPr lang="de-DE" b="1" dirty="0"/>
              <a:t> a </a:t>
            </a:r>
            <a:r>
              <a:rPr lang="de-DE" b="1" dirty="0" err="1"/>
              <a:t>defined</a:t>
            </a:r>
            <a:r>
              <a:rPr lang="de-DE" b="1" dirty="0"/>
              <a:t> </a:t>
            </a:r>
            <a:r>
              <a:rPr lang="de-DE" b="1" dirty="0" err="1"/>
              <a:t>period</a:t>
            </a:r>
            <a:r>
              <a:rPr lang="de-DE" b="1" dirty="0"/>
              <a:t> </a:t>
            </a:r>
            <a:r>
              <a:rPr lang="de-DE" b="1" dirty="0" err="1"/>
              <a:t>of</a:t>
            </a:r>
            <a:r>
              <a:rPr lang="de-DE" b="1" dirty="0"/>
              <a:t> time“</a:t>
            </a:r>
            <a:br>
              <a:rPr lang="de-DE" b="1" dirty="0"/>
            </a:br>
            <a:r>
              <a:rPr lang="de-DE" sz="2200" b="1" dirty="0" err="1"/>
              <a:t>Bohill</a:t>
            </a:r>
            <a:r>
              <a:rPr lang="de-DE" sz="2200" b="1" dirty="0"/>
              <a:t>, </a:t>
            </a:r>
            <a:r>
              <a:rPr lang="de-DE" sz="2200" b="1" dirty="0" err="1"/>
              <a:t>page</a:t>
            </a:r>
            <a:r>
              <a:rPr lang="de-DE" sz="2200" b="1" dirty="0"/>
              <a:t> 155</a:t>
            </a:r>
          </a:p>
        </p:txBody>
      </p:sp>
    </p:spTree>
    <p:extLst>
      <p:ext uri="{BB962C8B-B14F-4D97-AF65-F5344CB8AC3E}">
        <p14:creationId xmlns:p14="http://schemas.microsoft.com/office/powerpoint/2010/main" val="406526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94419-FAD9-41E7-9C85-A93596EB0409}"/>
              </a:ext>
            </a:extLst>
          </p:cNvPr>
          <p:cNvSpPr>
            <a:spLocks noGrp="1"/>
          </p:cNvSpPr>
          <p:nvPr>
            <p:ph type="title"/>
          </p:nvPr>
        </p:nvSpPr>
        <p:spPr>
          <a:xfrm>
            <a:off x="0" y="2766218"/>
            <a:ext cx="9906000" cy="1325563"/>
          </a:xfrm>
        </p:spPr>
        <p:txBody>
          <a:bodyPr/>
          <a:lstStyle/>
          <a:p>
            <a:pPr algn="ctr"/>
            <a:r>
              <a:rPr lang="de-DE" b="1" dirty="0" err="1"/>
              <a:t>Planning</a:t>
            </a:r>
            <a:r>
              <a:rPr lang="de-DE" b="1" dirty="0"/>
              <a:t> and Controlling</a:t>
            </a:r>
          </a:p>
        </p:txBody>
      </p:sp>
    </p:spTree>
    <p:extLst>
      <p:ext uri="{BB962C8B-B14F-4D97-AF65-F5344CB8AC3E}">
        <p14:creationId xmlns:p14="http://schemas.microsoft.com/office/powerpoint/2010/main" val="222623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94419-FAD9-41E7-9C85-A93596EB0409}"/>
              </a:ext>
            </a:extLst>
          </p:cNvPr>
          <p:cNvSpPr>
            <a:spLocks noGrp="1"/>
          </p:cNvSpPr>
          <p:nvPr>
            <p:ph type="title"/>
          </p:nvPr>
        </p:nvSpPr>
        <p:spPr/>
        <p:txBody>
          <a:bodyPr/>
          <a:lstStyle/>
          <a:p>
            <a:r>
              <a:rPr lang="de-DE" dirty="0"/>
              <a:t>Learning Outcomes</a:t>
            </a:r>
          </a:p>
        </p:txBody>
      </p:sp>
      <p:sp>
        <p:nvSpPr>
          <p:cNvPr id="3" name="Rechteck 2">
            <a:extLst>
              <a:ext uri="{FF2B5EF4-FFF2-40B4-BE49-F238E27FC236}">
                <a16:creationId xmlns:a16="http://schemas.microsoft.com/office/drawing/2014/main" id="{516FD8F4-612E-4BE8-B221-F54CDFF11F4C}"/>
              </a:ext>
            </a:extLst>
          </p:cNvPr>
          <p:cNvSpPr/>
          <p:nvPr/>
        </p:nvSpPr>
        <p:spPr>
          <a:xfrm>
            <a:off x="842963" y="2274837"/>
            <a:ext cx="8658225" cy="2677656"/>
          </a:xfrm>
          <a:prstGeom prst="rect">
            <a:avLst/>
          </a:prstGeom>
        </p:spPr>
        <p:txBody>
          <a:bodyPr wrap="square">
            <a:spAutoFit/>
          </a:bodyPr>
          <a:lstStyle/>
          <a:p>
            <a:pPr marL="285750" indent="-285750">
              <a:buFont typeface="Arial" panose="020B0604020202020204" pitchFamily="34" charset="0"/>
              <a:buChar char="•"/>
            </a:pPr>
            <a:r>
              <a:rPr lang="en-US" sz="2800" dirty="0">
                <a:latin typeface="Dcss10"/>
              </a:rPr>
              <a:t>Understand the objectives of budgeting and controlling</a:t>
            </a:r>
          </a:p>
          <a:p>
            <a:pPr marL="285750" indent="-285750">
              <a:buFont typeface="Arial" panose="020B0604020202020204" pitchFamily="34" charset="0"/>
              <a:buChar char="•"/>
            </a:pPr>
            <a:r>
              <a:rPr lang="en-US" sz="2800" dirty="0">
                <a:latin typeface="Dcss10"/>
              </a:rPr>
              <a:t>Describe and derive various budgeting techniques</a:t>
            </a:r>
          </a:p>
          <a:p>
            <a:pPr marL="285750" indent="-285750">
              <a:buFont typeface="Arial" panose="020B0604020202020204" pitchFamily="34" charset="0"/>
              <a:buChar char="•"/>
            </a:pPr>
            <a:r>
              <a:rPr lang="en-US" sz="2800" dirty="0">
                <a:latin typeface="Dcss10"/>
              </a:rPr>
              <a:t>Calculate and interpret flexible budgets and variances based on </a:t>
            </a:r>
            <a:r>
              <a:rPr lang="de-DE" sz="2800" dirty="0" err="1">
                <a:latin typeface="Dcss10"/>
              </a:rPr>
              <a:t>standard</a:t>
            </a:r>
            <a:r>
              <a:rPr lang="de-DE" sz="2800" dirty="0">
                <a:latin typeface="Dcss10"/>
              </a:rPr>
              <a:t> </a:t>
            </a:r>
            <a:r>
              <a:rPr lang="de-DE" sz="2800" dirty="0" err="1">
                <a:latin typeface="Dcss10"/>
              </a:rPr>
              <a:t>costs</a:t>
            </a:r>
            <a:endParaRPr lang="de-DE" sz="2800" dirty="0">
              <a:latin typeface="Dcss10"/>
            </a:endParaRPr>
          </a:p>
          <a:p>
            <a:pPr marL="285750" indent="-285750">
              <a:buFont typeface="Arial" panose="020B0604020202020204" pitchFamily="34" charset="0"/>
              <a:buChar char="•"/>
            </a:pPr>
            <a:r>
              <a:rPr lang="en-US" sz="2800" dirty="0">
                <a:latin typeface="Dcss10"/>
              </a:rPr>
              <a:t>Describe various production processes and</a:t>
            </a:r>
            <a:br>
              <a:rPr lang="en-US" sz="2800" dirty="0">
                <a:latin typeface="Dcss10"/>
              </a:rPr>
            </a:br>
            <a:r>
              <a:rPr lang="en-US" sz="2800" dirty="0">
                <a:latin typeface="Dcss10"/>
              </a:rPr>
              <a:t>controlling approaches</a:t>
            </a:r>
            <a:endParaRPr lang="de-DE" sz="2800" dirty="0"/>
          </a:p>
        </p:txBody>
      </p:sp>
    </p:spTree>
    <p:extLst>
      <p:ext uri="{BB962C8B-B14F-4D97-AF65-F5344CB8AC3E}">
        <p14:creationId xmlns:p14="http://schemas.microsoft.com/office/powerpoint/2010/main" val="773542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4FAD5-748B-4656-B492-681D0F296690}"/>
              </a:ext>
            </a:extLst>
          </p:cNvPr>
          <p:cNvSpPr>
            <a:spLocks noGrp="1"/>
          </p:cNvSpPr>
          <p:nvPr>
            <p:ph type="title"/>
          </p:nvPr>
        </p:nvSpPr>
        <p:spPr/>
        <p:txBody>
          <a:bodyPr>
            <a:normAutofit/>
          </a:bodyPr>
          <a:lstStyle/>
          <a:p>
            <a:r>
              <a:rPr lang="de-DE" dirty="0" err="1"/>
              <a:t>Planning</a:t>
            </a:r>
            <a:r>
              <a:rPr lang="de-DE" dirty="0"/>
              <a:t> and </a:t>
            </a:r>
            <a:r>
              <a:rPr lang="de-DE" dirty="0" err="1"/>
              <a:t>controlling</a:t>
            </a:r>
            <a:r>
              <a:rPr lang="de-DE" dirty="0"/>
              <a:t> - I</a:t>
            </a:r>
          </a:p>
        </p:txBody>
      </p:sp>
      <p:sp>
        <p:nvSpPr>
          <p:cNvPr id="5" name="TextBox 7">
            <a:extLst>
              <a:ext uri="{FF2B5EF4-FFF2-40B4-BE49-F238E27FC236}">
                <a16:creationId xmlns:a16="http://schemas.microsoft.com/office/drawing/2014/main" id="{9B8252B4-15C1-454E-89C1-9107810EE37A}"/>
              </a:ext>
            </a:extLst>
          </p:cNvPr>
          <p:cNvSpPr txBox="1">
            <a:spLocks noChangeArrowheads="1"/>
          </p:cNvSpPr>
          <p:nvPr/>
        </p:nvSpPr>
        <p:spPr bwMode="auto">
          <a:xfrm>
            <a:off x="6504810" y="75584"/>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
        <p:nvSpPr>
          <p:cNvPr id="3" name="Rechteck 2">
            <a:extLst>
              <a:ext uri="{FF2B5EF4-FFF2-40B4-BE49-F238E27FC236}">
                <a16:creationId xmlns:a16="http://schemas.microsoft.com/office/drawing/2014/main" id="{8B6923B6-3713-47D9-B3EE-007E555D4461}"/>
              </a:ext>
            </a:extLst>
          </p:cNvPr>
          <p:cNvSpPr/>
          <p:nvPr/>
        </p:nvSpPr>
        <p:spPr>
          <a:xfrm>
            <a:off x="371475" y="1490008"/>
            <a:ext cx="9186863" cy="4524315"/>
          </a:xfrm>
          <a:prstGeom prst="rect">
            <a:avLst/>
          </a:prstGeom>
        </p:spPr>
        <p:txBody>
          <a:bodyPr wrap="square">
            <a:spAutoFit/>
          </a:bodyPr>
          <a:lstStyle/>
          <a:p>
            <a:r>
              <a:rPr lang="de-DE" sz="3200" dirty="0">
                <a:latin typeface="Dcss10"/>
              </a:rPr>
              <a:t>Long-term </a:t>
            </a:r>
            <a:r>
              <a:rPr lang="de-DE" sz="3200" dirty="0" err="1">
                <a:latin typeface="Dcss10"/>
              </a:rPr>
              <a:t>planning</a:t>
            </a:r>
            <a:endParaRPr lang="de-DE" sz="3200" dirty="0">
              <a:latin typeface="Dcss10"/>
            </a:endParaRPr>
          </a:p>
          <a:p>
            <a:endParaRPr lang="de-DE" sz="3200" dirty="0">
              <a:latin typeface="Dcss10"/>
            </a:endParaRPr>
          </a:p>
          <a:p>
            <a:r>
              <a:rPr lang="en-US" sz="3200" dirty="0">
                <a:latin typeface="Dcss10"/>
              </a:rPr>
              <a:t>1. Where is the business today?</a:t>
            </a:r>
          </a:p>
          <a:p>
            <a:r>
              <a:rPr lang="de-DE" sz="3200" dirty="0">
                <a:latin typeface="Dcss10"/>
              </a:rPr>
              <a:t>2. </a:t>
            </a:r>
            <a:r>
              <a:rPr lang="de-DE" sz="3200" dirty="0" err="1">
                <a:latin typeface="Dcss10"/>
              </a:rPr>
              <a:t>Establish</a:t>
            </a:r>
            <a:r>
              <a:rPr lang="de-DE" sz="3200" dirty="0">
                <a:latin typeface="Dcss10"/>
              </a:rPr>
              <a:t> </a:t>
            </a:r>
            <a:r>
              <a:rPr lang="de-DE" sz="3200" dirty="0" err="1">
                <a:latin typeface="Dcss10"/>
              </a:rPr>
              <a:t>objectives</a:t>
            </a:r>
            <a:endParaRPr lang="de-DE" sz="3200" dirty="0">
              <a:latin typeface="Dcss10"/>
            </a:endParaRPr>
          </a:p>
          <a:p>
            <a:r>
              <a:rPr lang="en-US" sz="3200" dirty="0">
                <a:latin typeface="Dcss10"/>
              </a:rPr>
              <a:t>3. Search for alternative ways ("strategies") to</a:t>
            </a:r>
            <a:br>
              <a:rPr lang="en-US" sz="3200" dirty="0">
                <a:latin typeface="Dcss10"/>
              </a:rPr>
            </a:br>
            <a:r>
              <a:rPr lang="en-US" sz="3200" dirty="0">
                <a:latin typeface="Dcss10"/>
              </a:rPr>
              <a:t>    achieve objectives</a:t>
            </a:r>
          </a:p>
          <a:p>
            <a:r>
              <a:rPr lang="en-US" sz="3200" dirty="0">
                <a:latin typeface="Dcss10"/>
              </a:rPr>
              <a:t>4. Evaluate options and select appropriate or</a:t>
            </a:r>
            <a:br>
              <a:rPr lang="en-US" sz="3200" dirty="0">
                <a:latin typeface="Dcss10"/>
              </a:rPr>
            </a:br>
            <a:r>
              <a:rPr lang="en-US" sz="3200" dirty="0">
                <a:latin typeface="Dcss10"/>
              </a:rPr>
              <a:t>    optimal one</a:t>
            </a:r>
          </a:p>
          <a:p>
            <a:r>
              <a:rPr lang="en-US" sz="3200" dirty="0">
                <a:latin typeface="Dcss10"/>
              </a:rPr>
              <a:t>5. Prepare </a:t>
            </a:r>
            <a:r>
              <a:rPr lang="en-US" sz="3200" dirty="0">
                <a:latin typeface="Dcssbx10"/>
              </a:rPr>
              <a:t>long-term (multi-year) business plan</a:t>
            </a:r>
          </a:p>
        </p:txBody>
      </p:sp>
    </p:spTree>
    <p:extLst>
      <p:ext uri="{BB962C8B-B14F-4D97-AF65-F5344CB8AC3E}">
        <p14:creationId xmlns:p14="http://schemas.microsoft.com/office/powerpoint/2010/main" val="178372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4FAD5-748B-4656-B492-681D0F296690}"/>
              </a:ext>
            </a:extLst>
          </p:cNvPr>
          <p:cNvSpPr>
            <a:spLocks noGrp="1"/>
          </p:cNvSpPr>
          <p:nvPr>
            <p:ph type="title"/>
          </p:nvPr>
        </p:nvSpPr>
        <p:spPr/>
        <p:txBody>
          <a:bodyPr>
            <a:normAutofit/>
          </a:bodyPr>
          <a:lstStyle/>
          <a:p>
            <a:r>
              <a:rPr lang="de-DE" dirty="0" err="1"/>
              <a:t>Planning</a:t>
            </a:r>
            <a:r>
              <a:rPr lang="de-DE" dirty="0"/>
              <a:t> and </a:t>
            </a:r>
            <a:r>
              <a:rPr lang="de-DE" dirty="0" err="1"/>
              <a:t>controlling</a:t>
            </a:r>
            <a:r>
              <a:rPr lang="de-DE" dirty="0"/>
              <a:t> - I</a:t>
            </a:r>
          </a:p>
        </p:txBody>
      </p:sp>
      <p:sp>
        <p:nvSpPr>
          <p:cNvPr id="5" name="TextBox 7">
            <a:extLst>
              <a:ext uri="{FF2B5EF4-FFF2-40B4-BE49-F238E27FC236}">
                <a16:creationId xmlns:a16="http://schemas.microsoft.com/office/drawing/2014/main" id="{9B8252B4-15C1-454E-89C1-9107810EE37A}"/>
              </a:ext>
            </a:extLst>
          </p:cNvPr>
          <p:cNvSpPr txBox="1">
            <a:spLocks noChangeArrowheads="1"/>
          </p:cNvSpPr>
          <p:nvPr/>
        </p:nvSpPr>
        <p:spPr bwMode="auto">
          <a:xfrm>
            <a:off x="6504810" y="75584"/>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grpSp>
        <p:nvGrpSpPr>
          <p:cNvPr id="39" name="Gruppieren 38">
            <a:extLst>
              <a:ext uri="{FF2B5EF4-FFF2-40B4-BE49-F238E27FC236}">
                <a16:creationId xmlns:a16="http://schemas.microsoft.com/office/drawing/2014/main" id="{9111D051-F7A2-42D1-9F1D-6EDB34CC18CB}"/>
              </a:ext>
            </a:extLst>
          </p:cNvPr>
          <p:cNvGrpSpPr/>
          <p:nvPr/>
        </p:nvGrpSpPr>
        <p:grpSpPr>
          <a:xfrm>
            <a:off x="422148" y="2062380"/>
            <a:ext cx="8965692" cy="3724582"/>
            <a:chOff x="800100" y="2671980"/>
            <a:chExt cx="8965692" cy="3724582"/>
          </a:xfrm>
        </p:grpSpPr>
        <p:cxnSp>
          <p:nvCxnSpPr>
            <p:cNvPr id="6" name="Gerade Verbindung mit Pfeil 5">
              <a:extLst>
                <a:ext uri="{FF2B5EF4-FFF2-40B4-BE49-F238E27FC236}">
                  <a16:creationId xmlns:a16="http://schemas.microsoft.com/office/drawing/2014/main" id="{C8E32A7E-F2A3-475F-977D-FF83404B7E20}"/>
                </a:ext>
              </a:extLst>
            </p:cNvPr>
            <p:cNvCxnSpPr>
              <a:cxnSpLocks/>
            </p:cNvCxnSpPr>
            <p:nvPr/>
          </p:nvCxnSpPr>
          <p:spPr>
            <a:xfrm>
              <a:off x="800100" y="5572125"/>
              <a:ext cx="896569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6F877B0-37B2-4F20-9781-9498EF1FB7F0}"/>
                </a:ext>
              </a:extLst>
            </p:cNvPr>
            <p:cNvCxnSpPr/>
            <p:nvPr/>
          </p:nvCxnSpPr>
          <p:spPr>
            <a:xfrm>
              <a:off x="2171700" y="5557838"/>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D4C465C-1E83-4EA8-8F8F-F1A2F2337CA5}"/>
                </a:ext>
              </a:extLst>
            </p:cNvPr>
            <p:cNvSpPr txBox="1"/>
            <p:nvPr/>
          </p:nvSpPr>
          <p:spPr>
            <a:xfrm>
              <a:off x="1964531" y="6015038"/>
              <a:ext cx="414337" cy="369332"/>
            </a:xfrm>
            <a:prstGeom prst="rect">
              <a:avLst/>
            </a:prstGeom>
            <a:noFill/>
          </p:spPr>
          <p:txBody>
            <a:bodyPr wrap="square" rtlCol="0">
              <a:spAutoFit/>
            </a:bodyPr>
            <a:lstStyle/>
            <a:p>
              <a:r>
                <a:rPr lang="de-DE" dirty="0"/>
                <a:t>t</a:t>
              </a:r>
              <a:r>
                <a:rPr lang="de-DE" baseline="-25000" dirty="0"/>
                <a:t>0</a:t>
              </a:r>
              <a:endParaRPr lang="de-DE" dirty="0"/>
            </a:p>
          </p:txBody>
        </p:sp>
        <p:cxnSp>
          <p:nvCxnSpPr>
            <p:cNvPr id="10" name="Gerader Verbinder 9">
              <a:extLst>
                <a:ext uri="{FF2B5EF4-FFF2-40B4-BE49-F238E27FC236}">
                  <a16:creationId xmlns:a16="http://schemas.microsoft.com/office/drawing/2014/main" id="{A7841F62-86D1-4E36-B0BD-6EDE52B986E2}"/>
                </a:ext>
              </a:extLst>
            </p:cNvPr>
            <p:cNvCxnSpPr/>
            <p:nvPr/>
          </p:nvCxnSpPr>
          <p:spPr>
            <a:xfrm>
              <a:off x="3287268" y="5551742"/>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7769F3F8-4F33-436F-B786-FCD1A5DF377B}"/>
                </a:ext>
              </a:extLst>
            </p:cNvPr>
            <p:cNvSpPr txBox="1"/>
            <p:nvPr/>
          </p:nvSpPr>
          <p:spPr>
            <a:xfrm>
              <a:off x="3080099" y="6008942"/>
              <a:ext cx="414337" cy="369332"/>
            </a:xfrm>
            <a:prstGeom prst="rect">
              <a:avLst/>
            </a:prstGeom>
            <a:noFill/>
          </p:spPr>
          <p:txBody>
            <a:bodyPr wrap="square" rtlCol="0">
              <a:spAutoFit/>
            </a:bodyPr>
            <a:lstStyle/>
            <a:p>
              <a:r>
                <a:rPr lang="de-DE" dirty="0"/>
                <a:t>t</a:t>
              </a:r>
              <a:r>
                <a:rPr lang="de-DE" baseline="-25000" dirty="0"/>
                <a:t>1</a:t>
              </a:r>
              <a:endParaRPr lang="de-DE" dirty="0"/>
            </a:p>
          </p:txBody>
        </p:sp>
        <p:cxnSp>
          <p:nvCxnSpPr>
            <p:cNvPr id="15" name="Gerader Verbinder 14">
              <a:extLst>
                <a:ext uri="{FF2B5EF4-FFF2-40B4-BE49-F238E27FC236}">
                  <a16:creationId xmlns:a16="http://schemas.microsoft.com/office/drawing/2014/main" id="{7F255C1D-99B1-4FB3-BDB2-0657BDA88731}"/>
                </a:ext>
              </a:extLst>
            </p:cNvPr>
            <p:cNvCxnSpPr/>
            <p:nvPr/>
          </p:nvCxnSpPr>
          <p:spPr>
            <a:xfrm>
              <a:off x="4415028" y="5557838"/>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EC51A18-3007-4C42-91B6-9B6DE15AC74B}"/>
                </a:ext>
              </a:extLst>
            </p:cNvPr>
            <p:cNvSpPr txBox="1"/>
            <p:nvPr/>
          </p:nvSpPr>
          <p:spPr>
            <a:xfrm>
              <a:off x="4207859" y="6015038"/>
              <a:ext cx="414337" cy="369332"/>
            </a:xfrm>
            <a:prstGeom prst="rect">
              <a:avLst/>
            </a:prstGeom>
            <a:noFill/>
          </p:spPr>
          <p:txBody>
            <a:bodyPr wrap="square" rtlCol="0">
              <a:spAutoFit/>
            </a:bodyPr>
            <a:lstStyle/>
            <a:p>
              <a:r>
                <a:rPr lang="de-DE" dirty="0"/>
                <a:t>t</a:t>
              </a:r>
              <a:r>
                <a:rPr lang="de-DE" baseline="-25000" dirty="0"/>
                <a:t>2</a:t>
              </a:r>
              <a:endParaRPr lang="de-DE" dirty="0"/>
            </a:p>
          </p:txBody>
        </p:sp>
        <p:cxnSp>
          <p:nvCxnSpPr>
            <p:cNvPr id="21" name="Gerader Verbinder 20">
              <a:extLst>
                <a:ext uri="{FF2B5EF4-FFF2-40B4-BE49-F238E27FC236}">
                  <a16:creationId xmlns:a16="http://schemas.microsoft.com/office/drawing/2014/main" id="{16188A3A-38B0-41DB-BFBF-CC13EFD95516}"/>
                </a:ext>
              </a:extLst>
            </p:cNvPr>
            <p:cNvCxnSpPr/>
            <p:nvPr/>
          </p:nvCxnSpPr>
          <p:spPr>
            <a:xfrm>
              <a:off x="5554980" y="5563934"/>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989684C2-C59A-40E3-ABAE-0AFC0BBFE4FB}"/>
                </a:ext>
              </a:extLst>
            </p:cNvPr>
            <p:cNvSpPr txBox="1"/>
            <p:nvPr/>
          </p:nvSpPr>
          <p:spPr>
            <a:xfrm>
              <a:off x="5347811" y="6021134"/>
              <a:ext cx="414337" cy="369332"/>
            </a:xfrm>
            <a:prstGeom prst="rect">
              <a:avLst/>
            </a:prstGeom>
            <a:noFill/>
          </p:spPr>
          <p:txBody>
            <a:bodyPr wrap="square" rtlCol="0">
              <a:spAutoFit/>
            </a:bodyPr>
            <a:lstStyle/>
            <a:p>
              <a:r>
                <a:rPr lang="de-DE" dirty="0"/>
                <a:t>t</a:t>
              </a:r>
              <a:r>
                <a:rPr lang="de-DE" baseline="-25000" dirty="0"/>
                <a:t>3</a:t>
              </a:r>
              <a:endParaRPr lang="de-DE" dirty="0"/>
            </a:p>
          </p:txBody>
        </p:sp>
        <p:cxnSp>
          <p:nvCxnSpPr>
            <p:cNvPr id="23" name="Gerader Verbinder 22">
              <a:extLst>
                <a:ext uri="{FF2B5EF4-FFF2-40B4-BE49-F238E27FC236}">
                  <a16:creationId xmlns:a16="http://schemas.microsoft.com/office/drawing/2014/main" id="{15260292-3C79-4F14-A066-0AB3422C6A4C}"/>
                </a:ext>
              </a:extLst>
            </p:cNvPr>
            <p:cNvCxnSpPr/>
            <p:nvPr/>
          </p:nvCxnSpPr>
          <p:spPr>
            <a:xfrm>
              <a:off x="6658356" y="557003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1815C651-54CC-4A1A-9737-76F3E073C333}"/>
                </a:ext>
              </a:extLst>
            </p:cNvPr>
            <p:cNvSpPr txBox="1"/>
            <p:nvPr/>
          </p:nvSpPr>
          <p:spPr>
            <a:xfrm>
              <a:off x="6451187" y="6027230"/>
              <a:ext cx="414337" cy="369332"/>
            </a:xfrm>
            <a:prstGeom prst="rect">
              <a:avLst/>
            </a:prstGeom>
            <a:noFill/>
          </p:spPr>
          <p:txBody>
            <a:bodyPr wrap="square" rtlCol="0">
              <a:spAutoFit/>
            </a:bodyPr>
            <a:lstStyle/>
            <a:p>
              <a:r>
                <a:rPr lang="de-DE" dirty="0"/>
                <a:t>t</a:t>
              </a:r>
              <a:r>
                <a:rPr lang="de-DE" baseline="-25000" dirty="0"/>
                <a:t>4</a:t>
              </a:r>
              <a:endParaRPr lang="de-DE" dirty="0"/>
            </a:p>
          </p:txBody>
        </p:sp>
        <p:cxnSp>
          <p:nvCxnSpPr>
            <p:cNvPr id="25" name="Gerader Verbinder 24">
              <a:extLst>
                <a:ext uri="{FF2B5EF4-FFF2-40B4-BE49-F238E27FC236}">
                  <a16:creationId xmlns:a16="http://schemas.microsoft.com/office/drawing/2014/main" id="{EB2C21F6-389A-4EF5-97E7-5C768052F188}"/>
                </a:ext>
              </a:extLst>
            </p:cNvPr>
            <p:cNvCxnSpPr/>
            <p:nvPr/>
          </p:nvCxnSpPr>
          <p:spPr>
            <a:xfrm>
              <a:off x="7773924" y="5551742"/>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FD4A4377-2E84-4438-84B3-24A6E97EAF9C}"/>
                </a:ext>
              </a:extLst>
            </p:cNvPr>
            <p:cNvSpPr txBox="1"/>
            <p:nvPr/>
          </p:nvSpPr>
          <p:spPr>
            <a:xfrm>
              <a:off x="7566755" y="6008942"/>
              <a:ext cx="414337" cy="369332"/>
            </a:xfrm>
            <a:prstGeom prst="rect">
              <a:avLst/>
            </a:prstGeom>
            <a:noFill/>
          </p:spPr>
          <p:txBody>
            <a:bodyPr wrap="square" rtlCol="0">
              <a:spAutoFit/>
            </a:bodyPr>
            <a:lstStyle/>
            <a:p>
              <a:r>
                <a:rPr lang="de-DE" dirty="0"/>
                <a:t>t</a:t>
              </a:r>
              <a:r>
                <a:rPr lang="de-DE" baseline="-25000" dirty="0"/>
                <a:t>5</a:t>
              </a:r>
              <a:endParaRPr lang="de-DE" dirty="0"/>
            </a:p>
          </p:txBody>
        </p:sp>
        <p:cxnSp>
          <p:nvCxnSpPr>
            <p:cNvPr id="30" name="Gerader Verbinder 29">
              <a:extLst>
                <a:ext uri="{FF2B5EF4-FFF2-40B4-BE49-F238E27FC236}">
                  <a16:creationId xmlns:a16="http://schemas.microsoft.com/office/drawing/2014/main" id="{B8C1C34C-4D45-4422-BE28-FFEE5B2C52CA}"/>
                </a:ext>
              </a:extLst>
            </p:cNvPr>
            <p:cNvCxnSpPr/>
            <p:nvPr/>
          </p:nvCxnSpPr>
          <p:spPr>
            <a:xfrm>
              <a:off x="8889492" y="5533454"/>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8325D851-5B48-47CA-B6E3-8143AB453252}"/>
                </a:ext>
              </a:extLst>
            </p:cNvPr>
            <p:cNvSpPr txBox="1"/>
            <p:nvPr/>
          </p:nvSpPr>
          <p:spPr>
            <a:xfrm>
              <a:off x="8682323" y="5990654"/>
              <a:ext cx="414337" cy="369332"/>
            </a:xfrm>
            <a:prstGeom prst="rect">
              <a:avLst/>
            </a:prstGeom>
            <a:noFill/>
          </p:spPr>
          <p:txBody>
            <a:bodyPr wrap="square" rtlCol="0">
              <a:spAutoFit/>
            </a:bodyPr>
            <a:lstStyle/>
            <a:p>
              <a:r>
                <a:rPr lang="de-DE" dirty="0" err="1"/>
                <a:t>t</a:t>
              </a:r>
              <a:r>
                <a:rPr lang="de-DE" baseline="-25000" dirty="0" err="1"/>
                <a:t>n</a:t>
              </a:r>
              <a:endParaRPr lang="de-DE" dirty="0"/>
            </a:p>
          </p:txBody>
        </p:sp>
        <p:grpSp>
          <p:nvGrpSpPr>
            <p:cNvPr id="37" name="Gruppieren 36">
              <a:extLst>
                <a:ext uri="{FF2B5EF4-FFF2-40B4-BE49-F238E27FC236}">
                  <a16:creationId xmlns:a16="http://schemas.microsoft.com/office/drawing/2014/main" id="{328380DF-BAC8-452A-B012-70F724D11E06}"/>
                </a:ext>
              </a:extLst>
            </p:cNvPr>
            <p:cNvGrpSpPr/>
            <p:nvPr/>
          </p:nvGrpSpPr>
          <p:grpSpPr>
            <a:xfrm>
              <a:off x="2171699" y="3791716"/>
              <a:ext cx="6717792" cy="1510090"/>
              <a:chOff x="2171699" y="4612958"/>
              <a:chExt cx="6717792" cy="457200"/>
            </a:xfrm>
          </p:grpSpPr>
          <p:cxnSp>
            <p:nvCxnSpPr>
              <p:cNvPr id="32" name="Gerader Verbinder 31">
                <a:extLst>
                  <a:ext uri="{FF2B5EF4-FFF2-40B4-BE49-F238E27FC236}">
                    <a16:creationId xmlns:a16="http://schemas.microsoft.com/office/drawing/2014/main" id="{7DE5D0DB-9464-4C10-BE01-6FAB51B22B1C}"/>
                  </a:ext>
                </a:extLst>
              </p:cNvPr>
              <p:cNvCxnSpPr/>
              <p:nvPr/>
            </p:nvCxnSpPr>
            <p:spPr>
              <a:xfrm>
                <a:off x="2171699" y="4612958"/>
                <a:ext cx="0" cy="457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3B2F0AB-5072-4368-97BC-D2989E97DB5E}"/>
                  </a:ext>
                </a:extLst>
              </p:cNvPr>
              <p:cNvCxnSpPr>
                <a:cxnSpLocks/>
              </p:cNvCxnSpPr>
              <p:nvPr/>
            </p:nvCxnSpPr>
            <p:spPr>
              <a:xfrm flipH="1">
                <a:off x="2171699" y="4612958"/>
                <a:ext cx="671779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5F55481-1B91-4F84-8976-6603E6E094D4}"/>
                  </a:ext>
                </a:extLst>
              </p:cNvPr>
              <p:cNvCxnSpPr/>
              <p:nvPr/>
            </p:nvCxnSpPr>
            <p:spPr>
              <a:xfrm>
                <a:off x="8889491" y="4612958"/>
                <a:ext cx="0" cy="45720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8" name="Rechteck 37">
              <a:extLst>
                <a:ext uri="{FF2B5EF4-FFF2-40B4-BE49-F238E27FC236}">
                  <a16:creationId xmlns:a16="http://schemas.microsoft.com/office/drawing/2014/main" id="{E05D15AE-93D4-4895-913B-2958A730DBC6}"/>
                </a:ext>
              </a:extLst>
            </p:cNvPr>
            <p:cNvSpPr/>
            <p:nvPr/>
          </p:nvSpPr>
          <p:spPr>
            <a:xfrm>
              <a:off x="3843956" y="2671980"/>
              <a:ext cx="3836384" cy="1569660"/>
            </a:xfrm>
            <a:prstGeom prst="rect">
              <a:avLst/>
            </a:prstGeom>
          </p:spPr>
          <p:txBody>
            <a:bodyPr wrap="square">
              <a:spAutoFit/>
            </a:bodyPr>
            <a:lstStyle/>
            <a:p>
              <a:r>
                <a:rPr lang="de-DE" sz="3200" dirty="0">
                  <a:latin typeface="Dcss10"/>
                </a:rPr>
                <a:t>Long-term </a:t>
              </a:r>
              <a:r>
                <a:rPr lang="de-DE" sz="3200" dirty="0" err="1">
                  <a:latin typeface="Dcss10"/>
                </a:rPr>
                <a:t>planning</a:t>
              </a:r>
              <a:endParaRPr lang="de-DE" sz="3200" dirty="0">
                <a:latin typeface="Dcss10"/>
              </a:endParaRPr>
            </a:p>
            <a:p>
              <a:endParaRPr lang="de-DE" sz="3200" dirty="0">
                <a:latin typeface="Dcss10"/>
              </a:endParaRPr>
            </a:p>
            <a:p>
              <a:endParaRPr lang="en-US" sz="3200" dirty="0">
                <a:latin typeface="Dcssbx10"/>
              </a:endParaRPr>
            </a:p>
          </p:txBody>
        </p:sp>
      </p:grpSp>
    </p:spTree>
    <p:extLst>
      <p:ext uri="{BB962C8B-B14F-4D97-AF65-F5344CB8AC3E}">
        <p14:creationId xmlns:p14="http://schemas.microsoft.com/office/powerpoint/2010/main" val="421309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4FAD5-748B-4656-B492-681D0F296690}"/>
              </a:ext>
            </a:extLst>
          </p:cNvPr>
          <p:cNvSpPr>
            <a:spLocks noGrp="1"/>
          </p:cNvSpPr>
          <p:nvPr>
            <p:ph type="title"/>
          </p:nvPr>
        </p:nvSpPr>
        <p:spPr/>
        <p:txBody>
          <a:bodyPr>
            <a:normAutofit/>
          </a:bodyPr>
          <a:lstStyle/>
          <a:p>
            <a:r>
              <a:rPr lang="de-DE" dirty="0" err="1"/>
              <a:t>Planning</a:t>
            </a:r>
            <a:r>
              <a:rPr lang="de-DE" dirty="0"/>
              <a:t> and </a:t>
            </a:r>
            <a:r>
              <a:rPr lang="de-DE" dirty="0" err="1"/>
              <a:t>controlling</a:t>
            </a:r>
            <a:r>
              <a:rPr lang="de-DE" dirty="0"/>
              <a:t> - II</a:t>
            </a:r>
          </a:p>
        </p:txBody>
      </p:sp>
      <p:sp>
        <p:nvSpPr>
          <p:cNvPr id="5" name="TextBox 7">
            <a:extLst>
              <a:ext uri="{FF2B5EF4-FFF2-40B4-BE49-F238E27FC236}">
                <a16:creationId xmlns:a16="http://schemas.microsoft.com/office/drawing/2014/main" id="{9B8252B4-15C1-454E-89C1-9107810EE37A}"/>
              </a:ext>
            </a:extLst>
          </p:cNvPr>
          <p:cNvSpPr txBox="1">
            <a:spLocks noChangeArrowheads="1"/>
          </p:cNvSpPr>
          <p:nvPr/>
        </p:nvSpPr>
        <p:spPr bwMode="auto">
          <a:xfrm>
            <a:off x="6504810" y="75584"/>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
        <p:nvSpPr>
          <p:cNvPr id="3" name="Rechteck 2">
            <a:extLst>
              <a:ext uri="{FF2B5EF4-FFF2-40B4-BE49-F238E27FC236}">
                <a16:creationId xmlns:a16="http://schemas.microsoft.com/office/drawing/2014/main" id="{8B6923B6-3713-47D9-B3EE-007E555D4461}"/>
              </a:ext>
            </a:extLst>
          </p:cNvPr>
          <p:cNvSpPr/>
          <p:nvPr/>
        </p:nvSpPr>
        <p:spPr>
          <a:xfrm>
            <a:off x="371475" y="1490008"/>
            <a:ext cx="8853487" cy="4031873"/>
          </a:xfrm>
          <a:prstGeom prst="rect">
            <a:avLst/>
          </a:prstGeom>
        </p:spPr>
        <p:txBody>
          <a:bodyPr wrap="square">
            <a:spAutoFit/>
          </a:bodyPr>
          <a:lstStyle/>
          <a:p>
            <a:r>
              <a:rPr lang="de-DE" sz="3200" dirty="0">
                <a:latin typeface="Dcss10"/>
              </a:rPr>
              <a:t>Annual </a:t>
            </a:r>
            <a:r>
              <a:rPr lang="de-DE" sz="3200" dirty="0" err="1">
                <a:latin typeface="Dcss10"/>
              </a:rPr>
              <a:t>planning</a:t>
            </a:r>
            <a:r>
              <a:rPr lang="de-DE" sz="3200" dirty="0">
                <a:latin typeface="Dcss10"/>
              </a:rPr>
              <a:t> and </a:t>
            </a:r>
            <a:r>
              <a:rPr lang="de-DE" sz="3200" dirty="0" err="1">
                <a:latin typeface="Dcss10"/>
              </a:rPr>
              <a:t>controlling</a:t>
            </a:r>
            <a:endParaRPr lang="de-DE" sz="3200" dirty="0">
              <a:latin typeface="Dcss10"/>
            </a:endParaRPr>
          </a:p>
          <a:p>
            <a:endParaRPr lang="en-US" sz="3200" dirty="0">
              <a:latin typeface="Dcss10"/>
            </a:endParaRPr>
          </a:p>
          <a:p>
            <a:r>
              <a:rPr lang="en-US" sz="3200" dirty="0">
                <a:latin typeface="Dcss10"/>
              </a:rPr>
              <a:t>1. Prepare annual plans and</a:t>
            </a:r>
            <a:br>
              <a:rPr lang="en-US" sz="3200" dirty="0">
                <a:latin typeface="Dcss10"/>
              </a:rPr>
            </a:br>
            <a:r>
              <a:rPr lang="en-US" sz="3200" dirty="0">
                <a:latin typeface="Dcss10"/>
              </a:rPr>
              <a:t>    performance targets</a:t>
            </a:r>
          </a:p>
          <a:p>
            <a:r>
              <a:rPr lang="en-US" sz="3200" dirty="0">
                <a:latin typeface="Dcss10"/>
              </a:rPr>
              <a:t>2. Quantify plans in form of budgets</a:t>
            </a:r>
          </a:p>
          <a:p>
            <a:r>
              <a:rPr lang="en-US" sz="3200" dirty="0">
                <a:latin typeface="Dcss10"/>
              </a:rPr>
              <a:t>3. Monitor actual results and identify variances</a:t>
            </a:r>
          </a:p>
          <a:p>
            <a:r>
              <a:rPr lang="en-US" sz="3200" dirty="0">
                <a:latin typeface="Dcss10"/>
              </a:rPr>
              <a:t>4. Respond to variances and</a:t>
            </a:r>
            <a:br>
              <a:rPr lang="en-US" sz="3200" dirty="0">
                <a:latin typeface="Dcss10"/>
              </a:rPr>
            </a:br>
            <a:r>
              <a:rPr lang="en-US" sz="3200" dirty="0">
                <a:latin typeface="Dcss10"/>
              </a:rPr>
              <a:t>     adjust course of action</a:t>
            </a:r>
            <a:endParaRPr lang="de-DE" sz="3200" dirty="0">
              <a:latin typeface="Dcss10"/>
            </a:endParaRPr>
          </a:p>
        </p:txBody>
      </p:sp>
    </p:spTree>
    <p:extLst>
      <p:ext uri="{BB962C8B-B14F-4D97-AF65-F5344CB8AC3E}">
        <p14:creationId xmlns:p14="http://schemas.microsoft.com/office/powerpoint/2010/main" val="2210206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4FAD5-748B-4656-B492-681D0F296690}"/>
              </a:ext>
            </a:extLst>
          </p:cNvPr>
          <p:cNvSpPr>
            <a:spLocks noGrp="1"/>
          </p:cNvSpPr>
          <p:nvPr>
            <p:ph type="title"/>
          </p:nvPr>
        </p:nvSpPr>
        <p:spPr/>
        <p:txBody>
          <a:bodyPr>
            <a:normAutofit/>
          </a:bodyPr>
          <a:lstStyle/>
          <a:p>
            <a:r>
              <a:rPr lang="de-DE" dirty="0" err="1"/>
              <a:t>Planning</a:t>
            </a:r>
            <a:r>
              <a:rPr lang="de-DE" dirty="0"/>
              <a:t> and </a:t>
            </a:r>
            <a:r>
              <a:rPr lang="de-DE" dirty="0" err="1"/>
              <a:t>controlling</a:t>
            </a:r>
            <a:r>
              <a:rPr lang="de-DE" dirty="0"/>
              <a:t> - II</a:t>
            </a:r>
          </a:p>
        </p:txBody>
      </p:sp>
      <p:sp>
        <p:nvSpPr>
          <p:cNvPr id="5" name="TextBox 7">
            <a:extLst>
              <a:ext uri="{FF2B5EF4-FFF2-40B4-BE49-F238E27FC236}">
                <a16:creationId xmlns:a16="http://schemas.microsoft.com/office/drawing/2014/main" id="{9B8252B4-15C1-454E-89C1-9107810EE37A}"/>
              </a:ext>
            </a:extLst>
          </p:cNvPr>
          <p:cNvSpPr txBox="1">
            <a:spLocks noChangeArrowheads="1"/>
          </p:cNvSpPr>
          <p:nvPr/>
        </p:nvSpPr>
        <p:spPr bwMode="auto">
          <a:xfrm>
            <a:off x="6504810" y="75584"/>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
        <p:nvSpPr>
          <p:cNvPr id="38" name="Rechteck 37">
            <a:extLst>
              <a:ext uri="{FF2B5EF4-FFF2-40B4-BE49-F238E27FC236}">
                <a16:creationId xmlns:a16="http://schemas.microsoft.com/office/drawing/2014/main" id="{E05D15AE-93D4-4895-913B-2958A730DBC6}"/>
              </a:ext>
            </a:extLst>
          </p:cNvPr>
          <p:cNvSpPr/>
          <p:nvPr/>
        </p:nvSpPr>
        <p:spPr>
          <a:xfrm>
            <a:off x="3466004" y="2062380"/>
            <a:ext cx="3836384" cy="1569660"/>
          </a:xfrm>
          <a:prstGeom prst="rect">
            <a:avLst/>
          </a:prstGeom>
        </p:spPr>
        <p:txBody>
          <a:bodyPr wrap="square">
            <a:spAutoFit/>
          </a:bodyPr>
          <a:lstStyle/>
          <a:p>
            <a:r>
              <a:rPr lang="de-DE" sz="3200" dirty="0">
                <a:latin typeface="Dcss10"/>
              </a:rPr>
              <a:t>Annual </a:t>
            </a:r>
            <a:r>
              <a:rPr lang="de-DE" sz="3200" dirty="0" err="1">
                <a:latin typeface="Dcss10"/>
              </a:rPr>
              <a:t>planning</a:t>
            </a:r>
            <a:br>
              <a:rPr lang="de-DE" sz="3200" dirty="0">
                <a:latin typeface="Dcss10"/>
              </a:rPr>
            </a:br>
            <a:r>
              <a:rPr lang="de-DE" sz="3200" dirty="0">
                <a:latin typeface="Dcss10"/>
              </a:rPr>
              <a:t>and </a:t>
            </a:r>
            <a:r>
              <a:rPr lang="de-DE" sz="3200" dirty="0" err="1">
                <a:latin typeface="Dcss10"/>
              </a:rPr>
              <a:t>controlling</a:t>
            </a:r>
            <a:endParaRPr lang="de-DE" sz="3200" dirty="0">
              <a:latin typeface="Dcss10"/>
            </a:endParaRPr>
          </a:p>
          <a:p>
            <a:endParaRPr lang="en-US" sz="3200" dirty="0">
              <a:latin typeface="Dcssbx10"/>
            </a:endParaRPr>
          </a:p>
        </p:txBody>
      </p:sp>
      <p:grpSp>
        <p:nvGrpSpPr>
          <p:cNvPr id="17" name="Gruppieren 16">
            <a:extLst>
              <a:ext uri="{FF2B5EF4-FFF2-40B4-BE49-F238E27FC236}">
                <a16:creationId xmlns:a16="http://schemas.microsoft.com/office/drawing/2014/main" id="{EDECC92D-AFED-4BC5-9A5E-B50D53F9AC53}"/>
              </a:ext>
            </a:extLst>
          </p:cNvPr>
          <p:cNvGrpSpPr/>
          <p:nvPr/>
        </p:nvGrpSpPr>
        <p:grpSpPr>
          <a:xfrm>
            <a:off x="422148" y="3144364"/>
            <a:ext cx="8965692" cy="2642598"/>
            <a:chOff x="422148" y="3144364"/>
            <a:chExt cx="8965692" cy="2642598"/>
          </a:xfrm>
        </p:grpSpPr>
        <p:cxnSp>
          <p:nvCxnSpPr>
            <p:cNvPr id="6" name="Gerade Verbindung mit Pfeil 5">
              <a:extLst>
                <a:ext uri="{FF2B5EF4-FFF2-40B4-BE49-F238E27FC236}">
                  <a16:creationId xmlns:a16="http://schemas.microsoft.com/office/drawing/2014/main" id="{C8E32A7E-F2A3-475F-977D-FF83404B7E20}"/>
                </a:ext>
              </a:extLst>
            </p:cNvPr>
            <p:cNvCxnSpPr>
              <a:cxnSpLocks/>
            </p:cNvCxnSpPr>
            <p:nvPr/>
          </p:nvCxnSpPr>
          <p:spPr>
            <a:xfrm>
              <a:off x="422148" y="4962525"/>
              <a:ext cx="896569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6F877B0-37B2-4F20-9781-9498EF1FB7F0}"/>
                </a:ext>
              </a:extLst>
            </p:cNvPr>
            <p:cNvCxnSpPr/>
            <p:nvPr/>
          </p:nvCxnSpPr>
          <p:spPr>
            <a:xfrm>
              <a:off x="1793748" y="4948238"/>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4D4C465C-1E83-4EA8-8F8F-F1A2F2337CA5}"/>
                </a:ext>
              </a:extLst>
            </p:cNvPr>
            <p:cNvSpPr txBox="1"/>
            <p:nvPr/>
          </p:nvSpPr>
          <p:spPr>
            <a:xfrm>
              <a:off x="1586579" y="5405438"/>
              <a:ext cx="414337" cy="369332"/>
            </a:xfrm>
            <a:prstGeom prst="rect">
              <a:avLst/>
            </a:prstGeom>
            <a:noFill/>
          </p:spPr>
          <p:txBody>
            <a:bodyPr wrap="square" rtlCol="0">
              <a:spAutoFit/>
            </a:bodyPr>
            <a:lstStyle/>
            <a:p>
              <a:r>
                <a:rPr lang="de-DE" dirty="0"/>
                <a:t>t</a:t>
              </a:r>
              <a:r>
                <a:rPr lang="de-DE" baseline="-25000" dirty="0"/>
                <a:t>0</a:t>
              </a:r>
              <a:endParaRPr lang="de-DE" dirty="0"/>
            </a:p>
          </p:txBody>
        </p:sp>
        <p:cxnSp>
          <p:nvCxnSpPr>
            <p:cNvPr id="10" name="Gerader Verbinder 9">
              <a:extLst>
                <a:ext uri="{FF2B5EF4-FFF2-40B4-BE49-F238E27FC236}">
                  <a16:creationId xmlns:a16="http://schemas.microsoft.com/office/drawing/2014/main" id="{A7841F62-86D1-4E36-B0BD-6EDE52B986E2}"/>
                </a:ext>
              </a:extLst>
            </p:cNvPr>
            <p:cNvCxnSpPr/>
            <p:nvPr/>
          </p:nvCxnSpPr>
          <p:spPr>
            <a:xfrm>
              <a:off x="2909316" y="4942142"/>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7769F3F8-4F33-436F-B786-FCD1A5DF377B}"/>
                </a:ext>
              </a:extLst>
            </p:cNvPr>
            <p:cNvSpPr txBox="1"/>
            <p:nvPr/>
          </p:nvSpPr>
          <p:spPr>
            <a:xfrm>
              <a:off x="2702147" y="5399342"/>
              <a:ext cx="414337" cy="369332"/>
            </a:xfrm>
            <a:prstGeom prst="rect">
              <a:avLst/>
            </a:prstGeom>
            <a:noFill/>
          </p:spPr>
          <p:txBody>
            <a:bodyPr wrap="square" rtlCol="0">
              <a:spAutoFit/>
            </a:bodyPr>
            <a:lstStyle/>
            <a:p>
              <a:r>
                <a:rPr lang="de-DE" dirty="0"/>
                <a:t>t</a:t>
              </a:r>
              <a:r>
                <a:rPr lang="de-DE" baseline="-25000" dirty="0"/>
                <a:t>1</a:t>
              </a:r>
              <a:endParaRPr lang="de-DE" dirty="0"/>
            </a:p>
          </p:txBody>
        </p:sp>
        <p:cxnSp>
          <p:nvCxnSpPr>
            <p:cNvPr id="15" name="Gerader Verbinder 14">
              <a:extLst>
                <a:ext uri="{FF2B5EF4-FFF2-40B4-BE49-F238E27FC236}">
                  <a16:creationId xmlns:a16="http://schemas.microsoft.com/office/drawing/2014/main" id="{7F255C1D-99B1-4FB3-BDB2-0657BDA88731}"/>
                </a:ext>
              </a:extLst>
            </p:cNvPr>
            <p:cNvCxnSpPr/>
            <p:nvPr/>
          </p:nvCxnSpPr>
          <p:spPr>
            <a:xfrm>
              <a:off x="4037076" y="4948238"/>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CEC51A18-3007-4C42-91B6-9B6DE15AC74B}"/>
                </a:ext>
              </a:extLst>
            </p:cNvPr>
            <p:cNvSpPr txBox="1"/>
            <p:nvPr/>
          </p:nvSpPr>
          <p:spPr>
            <a:xfrm>
              <a:off x="3829907" y="5405438"/>
              <a:ext cx="414337" cy="369332"/>
            </a:xfrm>
            <a:prstGeom prst="rect">
              <a:avLst/>
            </a:prstGeom>
            <a:noFill/>
          </p:spPr>
          <p:txBody>
            <a:bodyPr wrap="square" rtlCol="0">
              <a:spAutoFit/>
            </a:bodyPr>
            <a:lstStyle/>
            <a:p>
              <a:r>
                <a:rPr lang="de-DE" dirty="0"/>
                <a:t>t</a:t>
              </a:r>
              <a:r>
                <a:rPr lang="de-DE" baseline="-25000" dirty="0"/>
                <a:t>2</a:t>
              </a:r>
              <a:endParaRPr lang="de-DE" dirty="0"/>
            </a:p>
          </p:txBody>
        </p:sp>
        <p:cxnSp>
          <p:nvCxnSpPr>
            <p:cNvPr id="21" name="Gerader Verbinder 20">
              <a:extLst>
                <a:ext uri="{FF2B5EF4-FFF2-40B4-BE49-F238E27FC236}">
                  <a16:creationId xmlns:a16="http://schemas.microsoft.com/office/drawing/2014/main" id="{16188A3A-38B0-41DB-BFBF-CC13EFD95516}"/>
                </a:ext>
              </a:extLst>
            </p:cNvPr>
            <p:cNvCxnSpPr/>
            <p:nvPr/>
          </p:nvCxnSpPr>
          <p:spPr>
            <a:xfrm>
              <a:off x="5177028" y="4954334"/>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989684C2-C59A-40E3-ABAE-0AFC0BBFE4FB}"/>
                </a:ext>
              </a:extLst>
            </p:cNvPr>
            <p:cNvSpPr txBox="1"/>
            <p:nvPr/>
          </p:nvSpPr>
          <p:spPr>
            <a:xfrm>
              <a:off x="4969859" y="5411534"/>
              <a:ext cx="414337" cy="369332"/>
            </a:xfrm>
            <a:prstGeom prst="rect">
              <a:avLst/>
            </a:prstGeom>
            <a:noFill/>
          </p:spPr>
          <p:txBody>
            <a:bodyPr wrap="square" rtlCol="0">
              <a:spAutoFit/>
            </a:bodyPr>
            <a:lstStyle/>
            <a:p>
              <a:r>
                <a:rPr lang="de-DE" dirty="0"/>
                <a:t>t</a:t>
              </a:r>
              <a:r>
                <a:rPr lang="de-DE" baseline="-25000" dirty="0"/>
                <a:t>3</a:t>
              </a:r>
              <a:endParaRPr lang="de-DE" dirty="0"/>
            </a:p>
          </p:txBody>
        </p:sp>
        <p:cxnSp>
          <p:nvCxnSpPr>
            <p:cNvPr id="23" name="Gerader Verbinder 22">
              <a:extLst>
                <a:ext uri="{FF2B5EF4-FFF2-40B4-BE49-F238E27FC236}">
                  <a16:creationId xmlns:a16="http://schemas.microsoft.com/office/drawing/2014/main" id="{15260292-3C79-4F14-A066-0AB3422C6A4C}"/>
                </a:ext>
              </a:extLst>
            </p:cNvPr>
            <p:cNvCxnSpPr/>
            <p:nvPr/>
          </p:nvCxnSpPr>
          <p:spPr>
            <a:xfrm>
              <a:off x="6280404" y="496043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1815C651-54CC-4A1A-9737-76F3E073C333}"/>
                </a:ext>
              </a:extLst>
            </p:cNvPr>
            <p:cNvSpPr txBox="1"/>
            <p:nvPr/>
          </p:nvSpPr>
          <p:spPr>
            <a:xfrm>
              <a:off x="6073235" y="5417630"/>
              <a:ext cx="414337" cy="369332"/>
            </a:xfrm>
            <a:prstGeom prst="rect">
              <a:avLst/>
            </a:prstGeom>
            <a:noFill/>
          </p:spPr>
          <p:txBody>
            <a:bodyPr wrap="square" rtlCol="0">
              <a:spAutoFit/>
            </a:bodyPr>
            <a:lstStyle/>
            <a:p>
              <a:r>
                <a:rPr lang="de-DE" dirty="0"/>
                <a:t>t</a:t>
              </a:r>
              <a:r>
                <a:rPr lang="de-DE" baseline="-25000" dirty="0"/>
                <a:t>4</a:t>
              </a:r>
              <a:endParaRPr lang="de-DE" dirty="0"/>
            </a:p>
          </p:txBody>
        </p:sp>
        <p:cxnSp>
          <p:nvCxnSpPr>
            <p:cNvPr id="25" name="Gerader Verbinder 24">
              <a:extLst>
                <a:ext uri="{FF2B5EF4-FFF2-40B4-BE49-F238E27FC236}">
                  <a16:creationId xmlns:a16="http://schemas.microsoft.com/office/drawing/2014/main" id="{EB2C21F6-389A-4EF5-97E7-5C768052F188}"/>
                </a:ext>
              </a:extLst>
            </p:cNvPr>
            <p:cNvCxnSpPr/>
            <p:nvPr/>
          </p:nvCxnSpPr>
          <p:spPr>
            <a:xfrm>
              <a:off x="7395972" y="4942142"/>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FD4A4377-2E84-4438-84B3-24A6E97EAF9C}"/>
                </a:ext>
              </a:extLst>
            </p:cNvPr>
            <p:cNvSpPr txBox="1"/>
            <p:nvPr/>
          </p:nvSpPr>
          <p:spPr>
            <a:xfrm>
              <a:off x="7188803" y="5399342"/>
              <a:ext cx="414337" cy="369332"/>
            </a:xfrm>
            <a:prstGeom prst="rect">
              <a:avLst/>
            </a:prstGeom>
            <a:noFill/>
          </p:spPr>
          <p:txBody>
            <a:bodyPr wrap="square" rtlCol="0">
              <a:spAutoFit/>
            </a:bodyPr>
            <a:lstStyle/>
            <a:p>
              <a:r>
                <a:rPr lang="de-DE" dirty="0"/>
                <a:t>t</a:t>
              </a:r>
              <a:r>
                <a:rPr lang="de-DE" baseline="-25000" dirty="0"/>
                <a:t>5</a:t>
              </a:r>
              <a:endParaRPr lang="de-DE" dirty="0"/>
            </a:p>
          </p:txBody>
        </p:sp>
        <p:cxnSp>
          <p:nvCxnSpPr>
            <p:cNvPr id="30" name="Gerader Verbinder 29">
              <a:extLst>
                <a:ext uri="{FF2B5EF4-FFF2-40B4-BE49-F238E27FC236}">
                  <a16:creationId xmlns:a16="http://schemas.microsoft.com/office/drawing/2014/main" id="{B8C1C34C-4D45-4422-BE28-FFEE5B2C52CA}"/>
                </a:ext>
              </a:extLst>
            </p:cNvPr>
            <p:cNvCxnSpPr/>
            <p:nvPr/>
          </p:nvCxnSpPr>
          <p:spPr>
            <a:xfrm>
              <a:off x="8511540" y="4923854"/>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8325D851-5B48-47CA-B6E3-8143AB453252}"/>
                </a:ext>
              </a:extLst>
            </p:cNvPr>
            <p:cNvSpPr txBox="1"/>
            <p:nvPr/>
          </p:nvSpPr>
          <p:spPr>
            <a:xfrm>
              <a:off x="8304371" y="5381054"/>
              <a:ext cx="414337" cy="369332"/>
            </a:xfrm>
            <a:prstGeom prst="rect">
              <a:avLst/>
            </a:prstGeom>
            <a:noFill/>
          </p:spPr>
          <p:txBody>
            <a:bodyPr wrap="square" rtlCol="0">
              <a:spAutoFit/>
            </a:bodyPr>
            <a:lstStyle/>
            <a:p>
              <a:r>
                <a:rPr lang="de-DE" dirty="0" err="1"/>
                <a:t>t</a:t>
              </a:r>
              <a:r>
                <a:rPr lang="de-DE" baseline="-25000" dirty="0" err="1"/>
                <a:t>n</a:t>
              </a:r>
              <a:endParaRPr lang="de-DE" dirty="0"/>
            </a:p>
          </p:txBody>
        </p:sp>
        <p:cxnSp>
          <p:nvCxnSpPr>
            <p:cNvPr id="32" name="Gerader Verbinder 31">
              <a:extLst>
                <a:ext uri="{FF2B5EF4-FFF2-40B4-BE49-F238E27FC236}">
                  <a16:creationId xmlns:a16="http://schemas.microsoft.com/office/drawing/2014/main" id="{7DE5D0DB-9464-4C10-BE01-6FAB51B22B1C}"/>
                </a:ext>
              </a:extLst>
            </p:cNvPr>
            <p:cNvCxnSpPr>
              <a:cxnSpLocks/>
            </p:cNvCxnSpPr>
            <p:nvPr/>
          </p:nvCxnSpPr>
          <p:spPr>
            <a:xfrm>
              <a:off x="1793747" y="3144364"/>
              <a:ext cx="0" cy="15478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3B2F0AB-5072-4368-97BC-D2989E97DB5E}"/>
                </a:ext>
              </a:extLst>
            </p:cNvPr>
            <p:cNvCxnSpPr>
              <a:cxnSpLocks/>
            </p:cNvCxnSpPr>
            <p:nvPr/>
          </p:nvCxnSpPr>
          <p:spPr>
            <a:xfrm flipH="1">
              <a:off x="1793747" y="3144364"/>
              <a:ext cx="11155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65F55481-1B91-4F84-8976-6603E6E094D4}"/>
                </a:ext>
              </a:extLst>
            </p:cNvPr>
            <p:cNvCxnSpPr>
              <a:cxnSpLocks/>
            </p:cNvCxnSpPr>
            <p:nvPr/>
          </p:nvCxnSpPr>
          <p:spPr>
            <a:xfrm>
              <a:off x="2909316" y="3144364"/>
              <a:ext cx="0" cy="1510090"/>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739F01CB-F186-4679-A0E3-7325F92F7E42}"/>
                </a:ext>
              </a:extLst>
            </p:cNvPr>
            <p:cNvCxnSpPr>
              <a:cxnSpLocks/>
            </p:cNvCxnSpPr>
            <p:nvPr/>
          </p:nvCxnSpPr>
          <p:spPr>
            <a:xfrm flipH="1">
              <a:off x="2921506" y="3321148"/>
              <a:ext cx="11155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06D62FB8-A96F-4952-89A0-E46818D4B38D}"/>
                </a:ext>
              </a:extLst>
            </p:cNvPr>
            <p:cNvCxnSpPr>
              <a:cxnSpLocks/>
            </p:cNvCxnSpPr>
            <p:nvPr/>
          </p:nvCxnSpPr>
          <p:spPr>
            <a:xfrm>
              <a:off x="4037075" y="3321148"/>
              <a:ext cx="0" cy="1333306"/>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CFE26B3-4D47-4261-9A0F-BDA156F7223C}"/>
                </a:ext>
              </a:extLst>
            </p:cNvPr>
            <p:cNvCxnSpPr>
              <a:cxnSpLocks/>
            </p:cNvCxnSpPr>
            <p:nvPr/>
          </p:nvCxnSpPr>
          <p:spPr>
            <a:xfrm flipH="1">
              <a:off x="4044693" y="3547717"/>
              <a:ext cx="11155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90BFA5C-D073-428A-9022-988DA86FB4BA}"/>
                </a:ext>
              </a:extLst>
            </p:cNvPr>
            <p:cNvCxnSpPr>
              <a:cxnSpLocks/>
            </p:cNvCxnSpPr>
            <p:nvPr/>
          </p:nvCxnSpPr>
          <p:spPr>
            <a:xfrm>
              <a:off x="5160262" y="3547717"/>
              <a:ext cx="0" cy="114448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43FBF472-B43C-49BB-A909-B2A53A1F766A}"/>
                </a:ext>
              </a:extLst>
            </p:cNvPr>
            <p:cNvSpPr txBox="1"/>
            <p:nvPr/>
          </p:nvSpPr>
          <p:spPr>
            <a:xfrm>
              <a:off x="5484571" y="4119961"/>
              <a:ext cx="484629" cy="646331"/>
            </a:xfrm>
            <a:prstGeom prst="rect">
              <a:avLst/>
            </a:prstGeom>
            <a:noFill/>
          </p:spPr>
          <p:txBody>
            <a:bodyPr wrap="square" rtlCol="0">
              <a:spAutoFit/>
            </a:bodyPr>
            <a:lstStyle/>
            <a:p>
              <a:r>
                <a:rPr lang="de-DE" sz="3600" dirty="0"/>
                <a:t>…</a:t>
              </a:r>
            </a:p>
          </p:txBody>
        </p:sp>
      </p:grpSp>
    </p:spTree>
    <p:extLst>
      <p:ext uri="{BB962C8B-B14F-4D97-AF65-F5344CB8AC3E}">
        <p14:creationId xmlns:p14="http://schemas.microsoft.com/office/powerpoint/2010/main" val="634964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94419-FAD9-41E7-9C85-A93596EB0409}"/>
              </a:ext>
            </a:extLst>
          </p:cNvPr>
          <p:cNvSpPr>
            <a:spLocks noGrp="1"/>
          </p:cNvSpPr>
          <p:nvPr>
            <p:ph type="title"/>
          </p:nvPr>
        </p:nvSpPr>
        <p:spPr>
          <a:xfrm>
            <a:off x="0" y="2766218"/>
            <a:ext cx="9906000" cy="1325563"/>
          </a:xfrm>
        </p:spPr>
        <p:txBody>
          <a:bodyPr>
            <a:normAutofit fontScale="90000"/>
          </a:bodyPr>
          <a:lstStyle/>
          <a:p>
            <a:pPr algn="ctr"/>
            <a:r>
              <a:rPr lang="de-DE" sz="4900" b="1" dirty="0"/>
              <a:t>Budget </a:t>
            </a:r>
            <a:r>
              <a:rPr lang="de-DE" sz="4900" b="1" dirty="0" err="1"/>
              <a:t>reviews</a:t>
            </a:r>
            <a:r>
              <a:rPr lang="de-DE" sz="4900" b="1" dirty="0"/>
              <a:t>:</a:t>
            </a:r>
            <a:br>
              <a:rPr lang="de-DE" sz="4900" b="1" dirty="0"/>
            </a:br>
            <a:br>
              <a:rPr lang="de-DE" sz="4900" b="1" dirty="0"/>
            </a:br>
            <a:r>
              <a:rPr lang="de-DE" b="1" dirty="0"/>
              <a:t>„On a </a:t>
            </a:r>
            <a:r>
              <a:rPr lang="de-DE" b="1" dirty="0" err="1"/>
              <a:t>regular</a:t>
            </a:r>
            <a:r>
              <a:rPr lang="de-DE" b="1" dirty="0"/>
              <a:t> </a:t>
            </a:r>
            <a:r>
              <a:rPr lang="de-DE" b="1" dirty="0" err="1"/>
              <a:t>basis</a:t>
            </a:r>
            <a:r>
              <a:rPr lang="de-DE" b="1" dirty="0"/>
              <a:t> (</a:t>
            </a:r>
            <a:r>
              <a:rPr lang="de-DE" b="1" dirty="0" err="1"/>
              <a:t>probably</a:t>
            </a:r>
            <a:r>
              <a:rPr lang="de-DE" b="1" dirty="0"/>
              <a:t> </a:t>
            </a:r>
            <a:r>
              <a:rPr lang="de-DE" b="1" dirty="0" err="1"/>
              <a:t>every</a:t>
            </a:r>
            <a:r>
              <a:rPr lang="de-DE" b="1" dirty="0"/>
              <a:t> </a:t>
            </a:r>
            <a:r>
              <a:rPr lang="de-DE" b="1" dirty="0" err="1"/>
              <a:t>three</a:t>
            </a:r>
            <a:r>
              <a:rPr lang="de-DE" b="1" dirty="0"/>
              <a:t> </a:t>
            </a:r>
            <a:r>
              <a:rPr lang="de-DE" b="1" dirty="0" err="1"/>
              <a:t>months</a:t>
            </a:r>
            <a:r>
              <a:rPr lang="de-DE" b="1" dirty="0"/>
              <a:t>) </a:t>
            </a:r>
            <a:r>
              <a:rPr lang="de-DE" b="1" dirty="0" err="1"/>
              <a:t>most</a:t>
            </a:r>
            <a:r>
              <a:rPr lang="de-DE" b="1" dirty="0"/>
              <a:t> </a:t>
            </a:r>
            <a:r>
              <a:rPr lang="de-DE" b="1" dirty="0" err="1"/>
              <a:t>organisations</a:t>
            </a:r>
            <a:r>
              <a:rPr lang="de-DE" b="1" dirty="0"/>
              <a:t> review </a:t>
            </a:r>
            <a:r>
              <a:rPr lang="de-DE" b="1" dirty="0" err="1"/>
              <a:t>the</a:t>
            </a:r>
            <a:r>
              <a:rPr lang="de-DE" b="1" dirty="0"/>
              <a:t> </a:t>
            </a:r>
            <a:r>
              <a:rPr lang="de-DE" b="1" dirty="0" err="1"/>
              <a:t>actual</a:t>
            </a:r>
            <a:r>
              <a:rPr lang="de-DE" b="1" dirty="0"/>
              <a:t> </a:t>
            </a:r>
            <a:r>
              <a:rPr lang="de-DE" b="1" dirty="0" err="1"/>
              <a:t>oucome</a:t>
            </a:r>
            <a:r>
              <a:rPr lang="de-DE" b="1" dirty="0"/>
              <a:t> </a:t>
            </a:r>
            <a:r>
              <a:rPr lang="de-DE" b="1" dirty="0" err="1"/>
              <a:t>for</a:t>
            </a:r>
            <a:r>
              <a:rPr lang="de-DE" b="1" dirty="0"/>
              <a:t> </a:t>
            </a:r>
            <a:r>
              <a:rPr lang="de-DE" b="1" dirty="0" err="1"/>
              <a:t>the</a:t>
            </a:r>
            <a:r>
              <a:rPr lang="de-DE" b="1" dirty="0"/>
              <a:t> </a:t>
            </a:r>
            <a:r>
              <a:rPr lang="de-DE" b="1" dirty="0" err="1"/>
              <a:t>year</a:t>
            </a:r>
            <a:r>
              <a:rPr lang="de-DE" b="1" dirty="0"/>
              <a:t> to date and </a:t>
            </a:r>
            <a:r>
              <a:rPr lang="de-DE" b="1" dirty="0" err="1"/>
              <a:t>the</a:t>
            </a:r>
            <a:r>
              <a:rPr lang="de-DE" b="1" dirty="0"/>
              <a:t> </a:t>
            </a:r>
            <a:r>
              <a:rPr lang="de-DE" b="1" dirty="0" err="1"/>
              <a:t>budget</a:t>
            </a:r>
            <a:r>
              <a:rPr lang="de-DE" b="1" dirty="0"/>
              <a:t> </a:t>
            </a:r>
            <a:r>
              <a:rPr lang="de-DE" b="1" dirty="0" err="1"/>
              <a:t>for</a:t>
            </a:r>
            <a:r>
              <a:rPr lang="de-DE" b="1" dirty="0"/>
              <a:t> </a:t>
            </a:r>
            <a:r>
              <a:rPr lang="de-DE" b="1" dirty="0" err="1"/>
              <a:t>the</a:t>
            </a:r>
            <a:r>
              <a:rPr lang="de-DE" b="1" dirty="0"/>
              <a:t> </a:t>
            </a:r>
            <a:r>
              <a:rPr lang="de-DE" b="1" dirty="0" err="1"/>
              <a:t>remainder</a:t>
            </a:r>
            <a:r>
              <a:rPr lang="de-DE" b="1" dirty="0"/>
              <a:t> </a:t>
            </a:r>
            <a:r>
              <a:rPr lang="de-DE" b="1" dirty="0" err="1"/>
              <a:t>of</a:t>
            </a:r>
            <a:r>
              <a:rPr lang="de-DE" b="1" dirty="0"/>
              <a:t> </a:t>
            </a:r>
            <a:r>
              <a:rPr lang="de-DE" b="1" dirty="0" err="1"/>
              <a:t>the</a:t>
            </a:r>
            <a:r>
              <a:rPr lang="de-DE" b="1" dirty="0"/>
              <a:t> </a:t>
            </a:r>
            <a:r>
              <a:rPr lang="de-DE" b="1" dirty="0" err="1"/>
              <a:t>financial</a:t>
            </a:r>
            <a:r>
              <a:rPr lang="de-DE" b="1" dirty="0"/>
              <a:t> </a:t>
            </a:r>
            <a:r>
              <a:rPr lang="de-DE" b="1" dirty="0" err="1"/>
              <a:t>year</a:t>
            </a:r>
            <a:r>
              <a:rPr lang="de-DE" b="1" dirty="0"/>
              <a:t> in </a:t>
            </a:r>
            <a:r>
              <a:rPr lang="de-DE" b="1" dirty="0" err="1"/>
              <a:t>order</a:t>
            </a:r>
            <a:r>
              <a:rPr lang="de-DE" b="1" dirty="0"/>
              <a:t> to </a:t>
            </a:r>
            <a:r>
              <a:rPr lang="de-DE" b="1" dirty="0" err="1"/>
              <a:t>identify</a:t>
            </a:r>
            <a:r>
              <a:rPr lang="de-DE" b="1" dirty="0"/>
              <a:t> </a:t>
            </a:r>
            <a:r>
              <a:rPr lang="de-DE" b="1" dirty="0" err="1"/>
              <a:t>if</a:t>
            </a:r>
            <a:r>
              <a:rPr lang="de-DE" b="1" dirty="0"/>
              <a:t> </a:t>
            </a:r>
            <a:r>
              <a:rPr lang="de-DE" b="1" dirty="0" err="1"/>
              <a:t>the</a:t>
            </a:r>
            <a:r>
              <a:rPr lang="de-DE" b="1" dirty="0"/>
              <a:t> original </a:t>
            </a:r>
            <a:r>
              <a:rPr lang="de-DE" b="1" dirty="0" err="1"/>
              <a:t>budget</a:t>
            </a:r>
            <a:r>
              <a:rPr lang="de-DE" b="1" dirty="0"/>
              <a:t> will </a:t>
            </a:r>
            <a:r>
              <a:rPr lang="de-DE" b="1" dirty="0" err="1"/>
              <a:t>be</a:t>
            </a:r>
            <a:r>
              <a:rPr lang="de-DE" b="1" dirty="0"/>
              <a:t> </a:t>
            </a:r>
            <a:r>
              <a:rPr lang="de-DE" b="1" dirty="0" err="1"/>
              <a:t>achieved</a:t>
            </a:r>
            <a:r>
              <a:rPr lang="de-DE" b="1" dirty="0"/>
              <a:t>.</a:t>
            </a:r>
            <a:br>
              <a:rPr lang="de-DE" b="1" dirty="0"/>
            </a:br>
            <a:br>
              <a:rPr lang="de-DE" b="1" dirty="0"/>
            </a:br>
            <a:r>
              <a:rPr lang="de-DE" b="1" dirty="0" err="1"/>
              <a:t>If</a:t>
            </a:r>
            <a:r>
              <a:rPr lang="de-DE" b="1" dirty="0"/>
              <a:t> </a:t>
            </a:r>
            <a:r>
              <a:rPr lang="de-DE" b="1" dirty="0" err="1"/>
              <a:t>it</a:t>
            </a:r>
            <a:r>
              <a:rPr lang="de-DE" b="1" dirty="0"/>
              <a:t> </a:t>
            </a:r>
            <a:r>
              <a:rPr lang="de-DE" b="1" dirty="0" err="1"/>
              <a:t>is</a:t>
            </a:r>
            <a:r>
              <a:rPr lang="de-DE" b="1" dirty="0"/>
              <a:t> not </a:t>
            </a:r>
            <a:r>
              <a:rPr lang="de-DE" b="1" dirty="0" err="1"/>
              <a:t>likely</a:t>
            </a:r>
            <a:r>
              <a:rPr lang="de-DE" b="1" dirty="0"/>
              <a:t> to </a:t>
            </a:r>
            <a:r>
              <a:rPr lang="de-DE" b="1" dirty="0" err="1"/>
              <a:t>be</a:t>
            </a:r>
            <a:r>
              <a:rPr lang="de-DE" b="1" dirty="0"/>
              <a:t> </a:t>
            </a:r>
            <a:r>
              <a:rPr lang="de-DE" b="1" dirty="0" err="1"/>
              <a:t>achieved</a:t>
            </a:r>
            <a:r>
              <a:rPr lang="de-DE" b="1" dirty="0"/>
              <a:t> </a:t>
            </a:r>
            <a:r>
              <a:rPr lang="de-DE" b="1" dirty="0" err="1"/>
              <a:t>then</a:t>
            </a:r>
            <a:br>
              <a:rPr lang="de-DE" b="1" dirty="0"/>
            </a:br>
            <a:r>
              <a:rPr lang="de-DE" b="1" dirty="0" err="1"/>
              <a:t>corrections</a:t>
            </a:r>
            <a:r>
              <a:rPr lang="de-DE" b="1" dirty="0"/>
              <a:t> </a:t>
            </a:r>
            <a:r>
              <a:rPr lang="de-DE" b="1" dirty="0" err="1"/>
              <a:t>may</a:t>
            </a:r>
            <a:r>
              <a:rPr lang="de-DE" b="1" dirty="0"/>
              <a:t> </a:t>
            </a:r>
            <a:r>
              <a:rPr lang="de-DE" b="1" dirty="0" err="1"/>
              <a:t>be</a:t>
            </a:r>
            <a:r>
              <a:rPr lang="de-DE" b="1" dirty="0"/>
              <a:t> </a:t>
            </a:r>
            <a:r>
              <a:rPr lang="de-DE" b="1" dirty="0" err="1"/>
              <a:t>taken</a:t>
            </a:r>
            <a:r>
              <a:rPr lang="de-DE" b="1" dirty="0"/>
              <a:t>.</a:t>
            </a:r>
            <a:br>
              <a:rPr lang="de-DE" b="1" dirty="0"/>
            </a:br>
            <a:r>
              <a:rPr lang="de-DE" b="1" dirty="0"/>
              <a:t>This </a:t>
            </a:r>
            <a:r>
              <a:rPr lang="de-DE" b="1" dirty="0" err="1"/>
              <a:t>is</a:t>
            </a:r>
            <a:r>
              <a:rPr lang="de-DE" b="1" dirty="0"/>
              <a:t> </a:t>
            </a:r>
            <a:r>
              <a:rPr lang="de-DE" b="1" dirty="0" err="1"/>
              <a:t>know</a:t>
            </a:r>
            <a:r>
              <a:rPr lang="de-DE" b="1" dirty="0"/>
              <a:t> </a:t>
            </a:r>
            <a:r>
              <a:rPr lang="de-DE" b="1" dirty="0" err="1"/>
              <a:t>as</a:t>
            </a:r>
            <a:r>
              <a:rPr lang="de-DE" b="1" dirty="0"/>
              <a:t> </a:t>
            </a:r>
            <a:r>
              <a:rPr lang="de-DE" sz="4400" b="1" dirty="0" err="1"/>
              <a:t>forward</a:t>
            </a:r>
            <a:r>
              <a:rPr lang="de-DE" sz="4400" b="1" dirty="0"/>
              <a:t> </a:t>
            </a:r>
            <a:r>
              <a:rPr lang="de-DE" sz="4400" b="1" dirty="0" err="1"/>
              <a:t>control</a:t>
            </a:r>
            <a:r>
              <a:rPr lang="de-DE" b="1" dirty="0"/>
              <a:t>.“</a:t>
            </a:r>
            <a:br>
              <a:rPr lang="de-DE" b="1" dirty="0"/>
            </a:br>
            <a:r>
              <a:rPr lang="de-DE" sz="2200" b="1" dirty="0" err="1"/>
              <a:t>Bohill</a:t>
            </a:r>
            <a:r>
              <a:rPr lang="de-DE" sz="2200" b="1" dirty="0"/>
              <a:t>, </a:t>
            </a:r>
            <a:r>
              <a:rPr lang="de-DE" sz="2200" b="1" dirty="0" err="1"/>
              <a:t>page</a:t>
            </a:r>
            <a:r>
              <a:rPr lang="de-DE" sz="2200" b="1" dirty="0"/>
              <a:t> 156</a:t>
            </a:r>
          </a:p>
        </p:txBody>
      </p:sp>
    </p:spTree>
    <p:extLst>
      <p:ext uri="{BB962C8B-B14F-4D97-AF65-F5344CB8AC3E}">
        <p14:creationId xmlns:p14="http://schemas.microsoft.com/office/powerpoint/2010/main" val="351931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A6269-B15D-493A-86CE-88FF959CFDAC}"/>
              </a:ext>
            </a:extLst>
          </p:cNvPr>
          <p:cNvSpPr>
            <a:spLocks noGrp="1"/>
          </p:cNvSpPr>
          <p:nvPr>
            <p:ph type="title"/>
          </p:nvPr>
        </p:nvSpPr>
        <p:spPr>
          <a:xfrm>
            <a:off x="681038" y="745067"/>
            <a:ext cx="8543925" cy="945622"/>
          </a:xfrm>
        </p:spPr>
        <p:txBody>
          <a:bodyPr>
            <a:normAutofit fontScale="90000"/>
          </a:bodyPr>
          <a:lstStyle/>
          <a:p>
            <a:r>
              <a:rPr lang="de-DE" dirty="0" err="1"/>
              <a:t>Full</a:t>
            </a:r>
            <a:r>
              <a:rPr lang="de-DE" dirty="0"/>
              <a:t> </a:t>
            </a:r>
            <a:r>
              <a:rPr lang="de-DE" dirty="0" err="1"/>
              <a:t>or</a:t>
            </a:r>
            <a:r>
              <a:rPr lang="de-DE" dirty="0"/>
              <a:t> total </a:t>
            </a:r>
            <a:r>
              <a:rPr lang="de-DE" dirty="0" err="1"/>
              <a:t>costing</a:t>
            </a:r>
            <a:r>
              <a:rPr lang="de-DE" dirty="0"/>
              <a:t> –</a:t>
            </a:r>
            <a:br>
              <a:rPr lang="de-DE" dirty="0"/>
            </a:br>
            <a:r>
              <a:rPr lang="de-DE" dirty="0"/>
              <a:t> </a:t>
            </a:r>
            <a:r>
              <a:rPr lang="en-GB" altLang="de-DE" dirty="0"/>
              <a:t>Costing of products and services</a:t>
            </a:r>
            <a:br>
              <a:rPr lang="en-US" altLang="de-DE" dirty="0"/>
            </a:br>
            <a:endParaRPr lang="de-DE" dirty="0"/>
          </a:p>
        </p:txBody>
      </p:sp>
      <p:pic>
        <p:nvPicPr>
          <p:cNvPr id="5" name="Picture 7">
            <a:extLst>
              <a:ext uri="{FF2B5EF4-FFF2-40B4-BE49-F238E27FC236}">
                <a16:creationId xmlns:a16="http://schemas.microsoft.com/office/drawing/2014/main" id="{440EF27C-ECB0-46CC-8627-D3BF336EBEDC}"/>
              </a:ext>
            </a:extLst>
          </p:cNvPr>
          <p:cNvPicPr>
            <a:picLocks noChangeAspect="1" noChangeArrowheads="1"/>
          </p:cNvPicPr>
          <p:nvPr/>
        </p:nvPicPr>
        <p:blipFill>
          <a:blip r:embed="rId2"/>
          <a:srcRect/>
          <a:stretch>
            <a:fillRect/>
          </a:stretch>
        </p:blipFill>
        <p:spPr bwMode="auto">
          <a:xfrm>
            <a:off x="681037" y="1457325"/>
            <a:ext cx="7488237" cy="5400675"/>
          </a:xfrm>
          <a:prstGeom prst="rect">
            <a:avLst/>
          </a:prstGeom>
          <a:noFill/>
          <a:ln w="9525">
            <a:solidFill>
              <a:schemeClr val="accent6">
                <a:lumMod val="50000"/>
              </a:schemeClr>
            </a:solidFill>
            <a:miter lim="800000"/>
            <a:headEnd/>
            <a:tailEnd/>
          </a:ln>
          <a:effectLst/>
        </p:spPr>
      </p:pic>
      <p:sp>
        <p:nvSpPr>
          <p:cNvPr id="7" name="TextBox 7">
            <a:extLst>
              <a:ext uri="{FF2B5EF4-FFF2-40B4-BE49-F238E27FC236}">
                <a16:creationId xmlns:a16="http://schemas.microsoft.com/office/drawing/2014/main" id="{1A9D5D8D-49A2-48B0-91C5-D6B7D06E98CD}"/>
              </a:ext>
            </a:extLst>
          </p:cNvPr>
          <p:cNvSpPr txBox="1">
            <a:spLocks noChangeArrowheads="1"/>
          </p:cNvSpPr>
          <p:nvPr/>
        </p:nvSpPr>
        <p:spPr bwMode="auto">
          <a:xfrm>
            <a:off x="6552936" y="479214"/>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Tree>
    <p:extLst>
      <p:ext uri="{BB962C8B-B14F-4D97-AF65-F5344CB8AC3E}">
        <p14:creationId xmlns:p14="http://schemas.microsoft.com/office/powerpoint/2010/main" val="2845467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171AD-6081-4AC6-AE23-C4B96EFAEFC3}"/>
              </a:ext>
            </a:extLst>
          </p:cNvPr>
          <p:cNvSpPr>
            <a:spLocks noGrp="1"/>
          </p:cNvSpPr>
          <p:nvPr>
            <p:ph type="title"/>
          </p:nvPr>
        </p:nvSpPr>
        <p:spPr>
          <a:xfrm>
            <a:off x="681038" y="365126"/>
            <a:ext cx="8543925" cy="1806574"/>
          </a:xfrm>
        </p:spPr>
        <p:txBody>
          <a:bodyPr>
            <a:normAutofit/>
          </a:bodyPr>
          <a:lstStyle/>
          <a:p>
            <a:r>
              <a:rPr lang="en-US" dirty="0"/>
              <a:t>Example:</a:t>
            </a:r>
            <a:br>
              <a:rPr lang="en-US" dirty="0"/>
            </a:br>
            <a:r>
              <a:rPr lang="en-US" dirty="0"/>
              <a:t>Budget P&amp;L for Dundee Bicycles division</a:t>
            </a:r>
            <a:br>
              <a:rPr lang="en-US" dirty="0"/>
            </a:br>
            <a:r>
              <a:rPr lang="en-US" dirty="0"/>
              <a:t>for period April </a:t>
            </a:r>
            <a:r>
              <a:rPr lang="de-DE" dirty="0"/>
              <a:t>20X8 to Mar 20X9</a:t>
            </a:r>
          </a:p>
        </p:txBody>
      </p:sp>
      <p:sp>
        <p:nvSpPr>
          <p:cNvPr id="4" name="TextBox 7">
            <a:extLst>
              <a:ext uri="{FF2B5EF4-FFF2-40B4-BE49-F238E27FC236}">
                <a16:creationId xmlns:a16="http://schemas.microsoft.com/office/drawing/2014/main" id="{CF9A373B-D5DF-4386-AB63-9805D931B4AC}"/>
              </a:ext>
            </a:extLst>
          </p:cNvPr>
          <p:cNvSpPr txBox="1">
            <a:spLocks noChangeArrowheads="1"/>
          </p:cNvSpPr>
          <p:nvPr/>
        </p:nvSpPr>
        <p:spPr bwMode="auto">
          <a:xfrm>
            <a:off x="6536894" y="-132542"/>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Information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pic>
        <p:nvPicPr>
          <p:cNvPr id="7" name="Grafik 6">
            <a:extLst>
              <a:ext uri="{FF2B5EF4-FFF2-40B4-BE49-F238E27FC236}">
                <a16:creationId xmlns:a16="http://schemas.microsoft.com/office/drawing/2014/main" id="{B17A8DD9-AD46-48A1-A7F1-781C93A42BB7}"/>
              </a:ext>
            </a:extLst>
          </p:cNvPr>
          <p:cNvPicPr>
            <a:picLocks noChangeAspect="1"/>
          </p:cNvPicPr>
          <p:nvPr/>
        </p:nvPicPr>
        <p:blipFill>
          <a:blip r:embed="rId2"/>
          <a:stretch>
            <a:fillRect/>
          </a:stretch>
        </p:blipFill>
        <p:spPr>
          <a:xfrm>
            <a:off x="2095500" y="2171699"/>
            <a:ext cx="5476875" cy="4327407"/>
          </a:xfrm>
          <a:prstGeom prst="rect">
            <a:avLst/>
          </a:prstGeom>
        </p:spPr>
      </p:pic>
      <p:sp>
        <p:nvSpPr>
          <p:cNvPr id="3" name="Geschweifte Klammer rechts 2">
            <a:extLst>
              <a:ext uri="{FF2B5EF4-FFF2-40B4-BE49-F238E27FC236}">
                <a16:creationId xmlns:a16="http://schemas.microsoft.com/office/drawing/2014/main" id="{7828D72D-616C-464C-A179-C2837A0BC5F2}"/>
              </a:ext>
            </a:extLst>
          </p:cNvPr>
          <p:cNvSpPr/>
          <p:nvPr/>
        </p:nvSpPr>
        <p:spPr>
          <a:xfrm>
            <a:off x="7433732" y="3048001"/>
            <a:ext cx="376767" cy="114604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feld 4">
            <a:extLst>
              <a:ext uri="{FF2B5EF4-FFF2-40B4-BE49-F238E27FC236}">
                <a16:creationId xmlns:a16="http://schemas.microsoft.com/office/drawing/2014/main" id="{C040B03F-4363-4F13-9DA1-5FA1FFF2A57A}"/>
              </a:ext>
            </a:extLst>
          </p:cNvPr>
          <p:cNvSpPr txBox="1"/>
          <p:nvPr/>
        </p:nvSpPr>
        <p:spPr>
          <a:xfrm flipH="1">
            <a:off x="8278366" y="3159360"/>
            <a:ext cx="1627634" cy="923330"/>
          </a:xfrm>
          <a:prstGeom prst="rect">
            <a:avLst/>
          </a:prstGeom>
          <a:noFill/>
        </p:spPr>
        <p:txBody>
          <a:bodyPr wrap="square" rtlCol="0">
            <a:spAutoFit/>
          </a:bodyPr>
          <a:lstStyle/>
          <a:p>
            <a:r>
              <a:rPr lang="de-DE" dirty="0"/>
              <a:t>= 1851 </a:t>
            </a:r>
            <a:r>
              <a:rPr lang="de-DE" dirty="0" err="1"/>
              <a:t>production</a:t>
            </a:r>
            <a:r>
              <a:rPr lang="de-DE" dirty="0"/>
              <a:t> </a:t>
            </a:r>
            <a:r>
              <a:rPr lang="de-DE" dirty="0" err="1"/>
              <a:t>cost</a:t>
            </a:r>
            <a:endParaRPr lang="de-DE" dirty="0"/>
          </a:p>
        </p:txBody>
      </p:sp>
    </p:spTree>
    <p:extLst>
      <p:ext uri="{BB962C8B-B14F-4D97-AF65-F5344CB8AC3E}">
        <p14:creationId xmlns:p14="http://schemas.microsoft.com/office/powerpoint/2010/main" val="822526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B55327-CE41-4A3F-A45B-199E84C94824}"/>
              </a:ext>
            </a:extLst>
          </p:cNvPr>
          <p:cNvSpPr>
            <a:spLocks noGrp="1"/>
          </p:cNvSpPr>
          <p:nvPr>
            <p:ph type="title"/>
          </p:nvPr>
        </p:nvSpPr>
        <p:spPr/>
        <p:txBody>
          <a:bodyPr/>
          <a:lstStyle/>
          <a:p>
            <a:r>
              <a:rPr lang="en-US" dirty="0"/>
              <a:t>Potential benefits of budgeting</a:t>
            </a:r>
            <a:endParaRPr lang="de-DE" dirty="0"/>
          </a:p>
        </p:txBody>
      </p:sp>
      <p:sp>
        <p:nvSpPr>
          <p:cNvPr id="6" name="Rechteck: abgerundete Ecken 5">
            <a:extLst>
              <a:ext uri="{FF2B5EF4-FFF2-40B4-BE49-F238E27FC236}">
                <a16:creationId xmlns:a16="http://schemas.microsoft.com/office/drawing/2014/main" id="{C5975518-CF6E-470F-9D0A-E2163591B781}"/>
              </a:ext>
            </a:extLst>
          </p:cNvPr>
          <p:cNvSpPr/>
          <p:nvPr/>
        </p:nvSpPr>
        <p:spPr>
          <a:xfrm>
            <a:off x="766763" y="1728776"/>
            <a:ext cx="40767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t>Improved</a:t>
            </a:r>
            <a:r>
              <a:rPr lang="de-DE" sz="2400" dirty="0"/>
              <a:t> </a:t>
            </a:r>
            <a:r>
              <a:rPr lang="de-DE" sz="2400" dirty="0" err="1"/>
              <a:t>planning</a:t>
            </a:r>
            <a:endParaRPr lang="de-DE" sz="2400" dirty="0"/>
          </a:p>
        </p:txBody>
      </p:sp>
      <p:sp>
        <p:nvSpPr>
          <p:cNvPr id="7" name="Rechteck: abgerundete Ecken 6">
            <a:extLst>
              <a:ext uri="{FF2B5EF4-FFF2-40B4-BE49-F238E27FC236}">
                <a16:creationId xmlns:a16="http://schemas.microsoft.com/office/drawing/2014/main" id="{3B5269E7-AEEF-4DC0-B39E-CD9A046C1C92}"/>
              </a:ext>
            </a:extLst>
          </p:cNvPr>
          <p:cNvSpPr/>
          <p:nvPr/>
        </p:nvSpPr>
        <p:spPr>
          <a:xfrm>
            <a:off x="5576888" y="2214551"/>
            <a:ext cx="40767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a:t>Improved</a:t>
            </a:r>
            <a:r>
              <a:rPr lang="de-DE" sz="2400" dirty="0"/>
              <a:t> </a:t>
            </a:r>
            <a:r>
              <a:rPr lang="de-DE" sz="2400" dirty="0" err="1"/>
              <a:t>coordination</a:t>
            </a:r>
            <a:r>
              <a:rPr lang="de-DE" sz="2400" dirty="0"/>
              <a:t> and </a:t>
            </a:r>
            <a:r>
              <a:rPr lang="de-DE" sz="2400" dirty="0" err="1"/>
              <a:t>communication</a:t>
            </a:r>
            <a:endParaRPr lang="de-DE" sz="2400" dirty="0"/>
          </a:p>
        </p:txBody>
      </p:sp>
      <p:sp>
        <p:nvSpPr>
          <p:cNvPr id="8" name="Rechteck: abgerundete Ecken 7">
            <a:extLst>
              <a:ext uri="{FF2B5EF4-FFF2-40B4-BE49-F238E27FC236}">
                <a16:creationId xmlns:a16="http://schemas.microsoft.com/office/drawing/2014/main" id="{563E4259-FBA7-4E0C-AA80-CE73C98F4681}"/>
              </a:ext>
            </a:extLst>
          </p:cNvPr>
          <p:cNvSpPr/>
          <p:nvPr/>
        </p:nvSpPr>
        <p:spPr>
          <a:xfrm>
            <a:off x="242888" y="3324204"/>
            <a:ext cx="40767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Improved control of the actions of organizations</a:t>
            </a:r>
            <a:endParaRPr lang="de-DE" sz="2400" dirty="0"/>
          </a:p>
        </p:txBody>
      </p:sp>
      <p:sp>
        <p:nvSpPr>
          <p:cNvPr id="9" name="Rechteck: abgerundete Ecken 8">
            <a:extLst>
              <a:ext uri="{FF2B5EF4-FFF2-40B4-BE49-F238E27FC236}">
                <a16:creationId xmlns:a16="http://schemas.microsoft.com/office/drawing/2014/main" id="{1BE77DCD-8271-4275-A707-D649DE82448D}"/>
              </a:ext>
            </a:extLst>
          </p:cNvPr>
          <p:cNvSpPr/>
          <p:nvPr/>
        </p:nvSpPr>
        <p:spPr>
          <a:xfrm>
            <a:off x="4843463" y="3809979"/>
            <a:ext cx="40767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Improved evaluation of the performance of managers</a:t>
            </a:r>
            <a:endParaRPr lang="de-DE" sz="2400" dirty="0"/>
          </a:p>
        </p:txBody>
      </p:sp>
      <p:sp>
        <p:nvSpPr>
          <p:cNvPr id="10" name="Rechteck: abgerundete Ecken 9">
            <a:extLst>
              <a:ext uri="{FF2B5EF4-FFF2-40B4-BE49-F238E27FC236}">
                <a16:creationId xmlns:a16="http://schemas.microsoft.com/office/drawing/2014/main" id="{2F5DCE77-CCFD-4EBB-AA01-E1EEE6182F8C}"/>
              </a:ext>
            </a:extLst>
          </p:cNvPr>
          <p:cNvSpPr/>
          <p:nvPr/>
        </p:nvSpPr>
        <p:spPr>
          <a:xfrm>
            <a:off x="2914650" y="5252997"/>
            <a:ext cx="4076700"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Higher motivation of staff¤</a:t>
            </a:r>
            <a:endParaRPr lang="de-DE" sz="2400" dirty="0"/>
          </a:p>
        </p:txBody>
      </p:sp>
    </p:spTree>
    <p:extLst>
      <p:ext uri="{BB962C8B-B14F-4D97-AF65-F5344CB8AC3E}">
        <p14:creationId xmlns:p14="http://schemas.microsoft.com/office/powerpoint/2010/main" val="2912624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FE77C-D4E9-4897-A5D0-750BC5869370}"/>
              </a:ext>
            </a:extLst>
          </p:cNvPr>
          <p:cNvSpPr>
            <a:spLocks noGrp="1"/>
          </p:cNvSpPr>
          <p:nvPr>
            <p:ph type="title"/>
          </p:nvPr>
        </p:nvSpPr>
        <p:spPr/>
        <p:txBody>
          <a:bodyPr/>
          <a:lstStyle/>
          <a:p>
            <a:r>
              <a:rPr lang="en-GB" altLang="de-DE" dirty="0"/>
              <a:t>Recall the</a:t>
            </a:r>
            <a:br>
              <a:rPr lang="en-GB" altLang="de-DE" dirty="0"/>
            </a:br>
            <a:r>
              <a:rPr lang="en-GB" altLang="de-DE" dirty="0"/>
              <a:t>conditions in which ABC may be appropriate</a:t>
            </a:r>
            <a:endParaRPr lang="de-DE" dirty="0"/>
          </a:p>
        </p:txBody>
      </p:sp>
      <p:sp>
        <p:nvSpPr>
          <p:cNvPr id="7" name="Rectangle 3">
            <a:extLst>
              <a:ext uri="{FF2B5EF4-FFF2-40B4-BE49-F238E27FC236}">
                <a16:creationId xmlns:a16="http://schemas.microsoft.com/office/drawing/2014/main" id="{86B3E83D-10CA-452B-BA97-717A2A2472F1}"/>
              </a:ext>
            </a:extLst>
          </p:cNvPr>
          <p:cNvSpPr>
            <a:spLocks noGrp="1" noChangeArrowheads="1"/>
          </p:cNvSpPr>
          <p:nvPr>
            <p:ph idx="1"/>
          </p:nvPr>
        </p:nvSpPr>
        <p:spPr>
          <a:xfrm>
            <a:off x="0" y="1825625"/>
            <a:ext cx="9906000" cy="4351338"/>
          </a:xfrm>
        </p:spPr>
        <p:txBody>
          <a:bodyPr>
            <a:normAutofit/>
          </a:bodyPr>
          <a:lstStyle/>
          <a:p>
            <a:pPr lvl="1" eaLnBrk="1" hangingPunct="1"/>
            <a:r>
              <a:rPr lang="en-GB" altLang="de-DE" sz="3600" dirty="0"/>
              <a:t>Indirect costs are a high proportion of total costs.</a:t>
            </a:r>
          </a:p>
          <a:p>
            <a:pPr lvl="1" eaLnBrk="1" hangingPunct="1"/>
            <a:r>
              <a:rPr lang="en-GB" altLang="de-DE" sz="3600" dirty="0"/>
              <a:t>There is a diverse range of products or services provided.</a:t>
            </a:r>
          </a:p>
          <a:p>
            <a:pPr lvl="1" eaLnBrk="1" hangingPunct="1"/>
            <a:r>
              <a:rPr lang="en-GB" altLang="de-DE" sz="3600" dirty="0"/>
              <a:t>There is competition and accurate costing is needed for pricing and in order to eliminate non-value-adding activities</a:t>
            </a:r>
            <a:endParaRPr lang="en-US" altLang="de-DE" sz="3600" dirty="0"/>
          </a:p>
        </p:txBody>
      </p:sp>
      <p:sp>
        <p:nvSpPr>
          <p:cNvPr id="8" name="TextBox 7">
            <a:extLst>
              <a:ext uri="{FF2B5EF4-FFF2-40B4-BE49-F238E27FC236}">
                <a16:creationId xmlns:a16="http://schemas.microsoft.com/office/drawing/2014/main" id="{E15F54A8-AEDC-4669-B8E5-2E98550970DD}"/>
              </a:ext>
            </a:extLst>
          </p:cNvPr>
          <p:cNvSpPr txBox="1">
            <a:spLocks noChangeArrowheads="1"/>
          </p:cNvSpPr>
          <p:nvPr/>
        </p:nvSpPr>
        <p:spPr bwMode="auto">
          <a:xfrm>
            <a:off x="6536894" y="-4206"/>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Information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
        <p:nvSpPr>
          <p:cNvPr id="3" name="Rechteck 2">
            <a:extLst>
              <a:ext uri="{FF2B5EF4-FFF2-40B4-BE49-F238E27FC236}">
                <a16:creationId xmlns:a16="http://schemas.microsoft.com/office/drawing/2014/main" id="{1BD8F227-8E3E-42EF-8387-DBD0C20345C2}"/>
              </a:ext>
            </a:extLst>
          </p:cNvPr>
          <p:cNvSpPr/>
          <p:nvPr/>
        </p:nvSpPr>
        <p:spPr>
          <a:xfrm>
            <a:off x="2283995" y="5699909"/>
            <a:ext cx="4953000" cy="954107"/>
          </a:xfrm>
          <a:prstGeom prst="rect">
            <a:avLst/>
          </a:prstGeom>
        </p:spPr>
        <p:txBody>
          <a:bodyPr>
            <a:spAutoFit/>
          </a:bodyPr>
          <a:lstStyle/>
          <a:p>
            <a:pPr lvl="1" algn="ctr">
              <a:spcBef>
                <a:spcPts val="600"/>
              </a:spcBef>
            </a:pPr>
            <a:r>
              <a:rPr lang="en-US" sz="2800" dirty="0">
                <a:latin typeface="Tahoma" pitchFamily="34" charset="0"/>
              </a:rPr>
              <a:t>Activity-Based Costing (ABC)</a:t>
            </a:r>
            <a:endParaRPr lang="de-DE" sz="2800" dirty="0">
              <a:latin typeface="Tahoma" pitchFamily="34" charset="0"/>
            </a:endParaRPr>
          </a:p>
        </p:txBody>
      </p:sp>
    </p:spTree>
    <p:extLst>
      <p:ext uri="{BB962C8B-B14F-4D97-AF65-F5344CB8AC3E}">
        <p14:creationId xmlns:p14="http://schemas.microsoft.com/office/powerpoint/2010/main" val="1685686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B7AB2-C791-4B55-B3AB-1745BB9ADAEC}"/>
              </a:ext>
            </a:extLst>
          </p:cNvPr>
          <p:cNvSpPr>
            <a:spLocks noGrp="1"/>
          </p:cNvSpPr>
          <p:nvPr>
            <p:ph type="title"/>
          </p:nvPr>
        </p:nvSpPr>
        <p:spPr/>
        <p:txBody>
          <a:bodyPr/>
          <a:lstStyle/>
          <a:p>
            <a:r>
              <a:rPr lang="en-GB" altLang="de-DE" dirty="0"/>
              <a:t>Administration of a budget</a:t>
            </a:r>
            <a:endParaRPr lang="de-DE" dirty="0"/>
          </a:p>
        </p:txBody>
      </p:sp>
      <p:sp>
        <p:nvSpPr>
          <p:cNvPr id="4" name="TextBox 7">
            <a:extLst>
              <a:ext uri="{FF2B5EF4-FFF2-40B4-BE49-F238E27FC236}">
                <a16:creationId xmlns:a16="http://schemas.microsoft.com/office/drawing/2014/main" id="{569AC9C1-F267-4762-9EE1-39D958088E7C}"/>
              </a:ext>
            </a:extLst>
          </p:cNvPr>
          <p:cNvSpPr txBox="1">
            <a:spLocks noChangeArrowheads="1"/>
          </p:cNvSpPr>
          <p:nvPr/>
        </p:nvSpPr>
        <p:spPr bwMode="auto">
          <a:xfrm>
            <a:off x="6536894" y="-132542"/>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Information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pic>
        <p:nvPicPr>
          <p:cNvPr id="7" name="Picture 4">
            <a:extLst>
              <a:ext uri="{FF2B5EF4-FFF2-40B4-BE49-F238E27FC236}">
                <a16:creationId xmlns:a16="http://schemas.microsoft.com/office/drawing/2014/main" id="{FF9165CB-40D8-44DE-BC56-29E531524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25" y="2757897"/>
            <a:ext cx="5910911" cy="3731441"/>
          </a:xfrm>
          <a:prstGeom prst="rect">
            <a:avLst/>
          </a:prstGeom>
          <a:noFill/>
          <a:ln>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944595E9-C8FF-493A-96DB-4A56FA9C6F44}"/>
              </a:ext>
            </a:extLst>
          </p:cNvPr>
          <p:cNvSpPr/>
          <p:nvPr/>
        </p:nvSpPr>
        <p:spPr>
          <a:xfrm>
            <a:off x="6048361" y="1512936"/>
            <a:ext cx="4953000" cy="2492990"/>
          </a:xfrm>
          <a:prstGeom prst="rect">
            <a:avLst/>
          </a:prstGeom>
        </p:spPr>
        <p:txBody>
          <a:bodyPr>
            <a:spAutoFit/>
          </a:bodyPr>
          <a:lstStyle/>
          <a:p>
            <a:pPr marL="285750" indent="-285750">
              <a:buFont typeface="Arial" panose="020B0604020202020204" pitchFamily="34" charset="0"/>
              <a:buChar char="•"/>
            </a:pPr>
            <a:r>
              <a:rPr lang="de-DE" sz="2600" dirty="0" err="1">
                <a:latin typeface="Dcss10"/>
              </a:rPr>
              <a:t>Responsibility</a:t>
            </a:r>
            <a:r>
              <a:rPr lang="de-DE" sz="2600" dirty="0">
                <a:latin typeface="Dcss10"/>
              </a:rPr>
              <a:t> </a:t>
            </a:r>
            <a:r>
              <a:rPr lang="de-DE" sz="2600" dirty="0" err="1">
                <a:latin typeface="Dcss10"/>
              </a:rPr>
              <a:t>accounting</a:t>
            </a:r>
            <a:endParaRPr lang="de-DE" sz="2600" dirty="0">
              <a:latin typeface="Dcss10"/>
            </a:endParaRPr>
          </a:p>
          <a:p>
            <a:pPr marL="285750" indent="-285750">
              <a:buFont typeface="Arial" panose="020B0604020202020204" pitchFamily="34" charset="0"/>
              <a:buChar char="•"/>
            </a:pPr>
            <a:r>
              <a:rPr lang="de-DE" sz="2600" dirty="0" err="1">
                <a:latin typeface="Dcss10"/>
              </a:rPr>
              <a:t>Responsibility</a:t>
            </a:r>
            <a:r>
              <a:rPr lang="de-DE" sz="2600" dirty="0">
                <a:latin typeface="Dcss10"/>
              </a:rPr>
              <a:t> </a:t>
            </a:r>
            <a:r>
              <a:rPr lang="de-DE" sz="2600" dirty="0" err="1">
                <a:latin typeface="Dcss10"/>
              </a:rPr>
              <a:t>centres</a:t>
            </a:r>
            <a:endParaRPr lang="de-DE" sz="2600" dirty="0">
              <a:latin typeface="Dcss10"/>
            </a:endParaRPr>
          </a:p>
          <a:p>
            <a:pPr marL="742950" lvl="1" indent="-285750">
              <a:buFont typeface="Arial" panose="020B0604020202020204" pitchFamily="34" charset="0"/>
              <a:buChar char="•"/>
            </a:pPr>
            <a:r>
              <a:rPr lang="de-DE" sz="2600" dirty="0">
                <a:latin typeface="Dcss10"/>
              </a:rPr>
              <a:t>Profit</a:t>
            </a:r>
          </a:p>
          <a:p>
            <a:pPr marL="742950" lvl="1" indent="-285750">
              <a:buFont typeface="Arial" panose="020B0604020202020204" pitchFamily="34" charset="0"/>
              <a:buChar char="•"/>
            </a:pPr>
            <a:r>
              <a:rPr lang="de-DE" sz="2600" dirty="0" err="1">
                <a:latin typeface="Dcss10"/>
              </a:rPr>
              <a:t>Cost</a:t>
            </a:r>
            <a:endParaRPr lang="de-DE" sz="2600" dirty="0">
              <a:latin typeface="Dcss10"/>
            </a:endParaRPr>
          </a:p>
          <a:p>
            <a:pPr marL="742950" lvl="1" indent="-285750">
              <a:buFont typeface="Arial" panose="020B0604020202020204" pitchFamily="34" charset="0"/>
              <a:buChar char="•"/>
            </a:pPr>
            <a:r>
              <a:rPr lang="de-DE" sz="2600" dirty="0">
                <a:latin typeface="Dcss10"/>
              </a:rPr>
              <a:t>Revenue</a:t>
            </a:r>
          </a:p>
          <a:p>
            <a:pPr marL="742950" lvl="1" indent="-285750">
              <a:buFont typeface="Arial" panose="020B0604020202020204" pitchFamily="34" charset="0"/>
              <a:buChar char="•"/>
            </a:pPr>
            <a:r>
              <a:rPr lang="de-DE" sz="2600" dirty="0">
                <a:latin typeface="Dcss10"/>
              </a:rPr>
              <a:t>Investment</a:t>
            </a:r>
            <a:endParaRPr lang="de-DE" sz="2600" dirty="0"/>
          </a:p>
        </p:txBody>
      </p:sp>
    </p:spTree>
    <p:extLst>
      <p:ext uri="{BB962C8B-B14F-4D97-AF65-F5344CB8AC3E}">
        <p14:creationId xmlns:p14="http://schemas.microsoft.com/office/powerpoint/2010/main" val="417201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94419-FAD9-41E7-9C85-A93596EB0409}"/>
              </a:ext>
            </a:extLst>
          </p:cNvPr>
          <p:cNvSpPr>
            <a:spLocks noGrp="1"/>
          </p:cNvSpPr>
          <p:nvPr>
            <p:ph type="title"/>
          </p:nvPr>
        </p:nvSpPr>
        <p:spPr>
          <a:xfrm>
            <a:off x="0" y="2766218"/>
            <a:ext cx="9906000" cy="1325563"/>
          </a:xfrm>
        </p:spPr>
        <p:txBody>
          <a:bodyPr>
            <a:normAutofit fontScale="90000"/>
          </a:bodyPr>
          <a:lstStyle/>
          <a:p>
            <a:pPr algn="ctr"/>
            <a:r>
              <a:rPr lang="de-DE" b="1" dirty="0"/>
              <a:t>Flexible Budget</a:t>
            </a:r>
            <a:br>
              <a:rPr lang="de-DE" b="1" dirty="0"/>
            </a:br>
            <a:br>
              <a:rPr lang="de-DE" b="1" dirty="0"/>
            </a:br>
            <a:r>
              <a:rPr lang="de-DE" b="1" dirty="0"/>
              <a:t>A flexible </a:t>
            </a:r>
            <a:r>
              <a:rPr lang="de-DE" b="1" dirty="0" err="1"/>
              <a:t>budget</a:t>
            </a:r>
            <a:r>
              <a:rPr lang="de-DE" b="1" dirty="0"/>
              <a:t> </a:t>
            </a:r>
            <a:r>
              <a:rPr lang="de-DE" b="1" dirty="0" err="1"/>
              <a:t>is</a:t>
            </a:r>
            <a:r>
              <a:rPr lang="de-DE" b="1" dirty="0"/>
              <a:t> </a:t>
            </a:r>
            <a:r>
              <a:rPr lang="de-DE" b="1" dirty="0" err="1"/>
              <a:t>the</a:t>
            </a:r>
            <a:r>
              <a:rPr lang="de-DE" b="1" dirty="0"/>
              <a:t> original </a:t>
            </a:r>
            <a:r>
              <a:rPr lang="de-DE" b="1" dirty="0" err="1"/>
              <a:t>budget</a:t>
            </a:r>
            <a:r>
              <a:rPr lang="de-DE" b="1" dirty="0"/>
              <a:t>  </a:t>
            </a:r>
            <a:r>
              <a:rPr lang="de-DE" b="1" dirty="0" err="1"/>
              <a:t>adjusted</a:t>
            </a:r>
            <a:r>
              <a:rPr lang="de-DE" b="1" dirty="0"/>
              <a:t> </a:t>
            </a:r>
            <a:r>
              <a:rPr lang="de-DE" b="1" dirty="0" err="1"/>
              <a:t>for</a:t>
            </a:r>
            <a:r>
              <a:rPr lang="de-DE" b="1" dirty="0"/>
              <a:t> </a:t>
            </a:r>
            <a:r>
              <a:rPr lang="de-DE" b="1" dirty="0" err="1"/>
              <a:t>the</a:t>
            </a:r>
            <a:r>
              <a:rPr lang="de-DE" b="1" dirty="0"/>
              <a:t> </a:t>
            </a:r>
            <a:r>
              <a:rPr lang="de-DE" b="1" dirty="0" err="1"/>
              <a:t>change</a:t>
            </a:r>
            <a:r>
              <a:rPr lang="de-DE" b="1" dirty="0"/>
              <a:t> in </a:t>
            </a:r>
            <a:r>
              <a:rPr lang="de-DE" b="1" dirty="0" err="1"/>
              <a:t>the</a:t>
            </a:r>
            <a:r>
              <a:rPr lang="de-DE" b="1" dirty="0"/>
              <a:t> </a:t>
            </a:r>
            <a:r>
              <a:rPr lang="de-DE" b="1" dirty="0" err="1"/>
              <a:t>actual</a:t>
            </a:r>
            <a:r>
              <a:rPr lang="de-DE" b="1" dirty="0"/>
              <a:t> </a:t>
            </a:r>
            <a:r>
              <a:rPr lang="de-DE" b="1" dirty="0" err="1"/>
              <a:t>level</a:t>
            </a:r>
            <a:r>
              <a:rPr lang="de-DE" b="1" dirty="0"/>
              <a:t> </a:t>
            </a:r>
            <a:r>
              <a:rPr lang="de-DE" b="1" dirty="0" err="1"/>
              <a:t>of</a:t>
            </a:r>
            <a:r>
              <a:rPr lang="de-DE" b="1" dirty="0"/>
              <a:t> </a:t>
            </a:r>
            <a:r>
              <a:rPr lang="de-DE" b="1" dirty="0" err="1"/>
              <a:t>activity</a:t>
            </a:r>
            <a:r>
              <a:rPr lang="de-DE" b="1"/>
              <a:t>.</a:t>
            </a:r>
            <a:endParaRPr lang="de-DE" b="1" dirty="0"/>
          </a:p>
        </p:txBody>
      </p:sp>
    </p:spTree>
    <p:extLst>
      <p:ext uri="{BB962C8B-B14F-4D97-AF65-F5344CB8AC3E}">
        <p14:creationId xmlns:p14="http://schemas.microsoft.com/office/powerpoint/2010/main" val="2059453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365126"/>
            <a:ext cx="9342966" cy="1325563"/>
          </a:xfrm>
        </p:spPr>
        <p:txBody>
          <a:bodyPr/>
          <a:lstStyle/>
          <a:p>
            <a:r>
              <a:rPr lang="de-DE" dirty="0"/>
              <a:t>Original vs. flexible </a:t>
            </a:r>
            <a:r>
              <a:rPr lang="de-DE" dirty="0" err="1"/>
              <a:t>budget</a:t>
            </a:r>
            <a:endParaRPr lang="de-DE" dirty="0"/>
          </a:p>
        </p:txBody>
      </p:sp>
      <p:pic>
        <p:nvPicPr>
          <p:cNvPr id="3" name="Grafik 2">
            <a:extLst>
              <a:ext uri="{FF2B5EF4-FFF2-40B4-BE49-F238E27FC236}">
                <a16:creationId xmlns:a16="http://schemas.microsoft.com/office/drawing/2014/main" id="{CA012EF0-9ED6-46F9-8CCD-C9A48E732E66}"/>
              </a:ext>
            </a:extLst>
          </p:cNvPr>
          <p:cNvPicPr>
            <a:picLocks noChangeAspect="1"/>
          </p:cNvPicPr>
          <p:nvPr/>
        </p:nvPicPr>
        <p:blipFill>
          <a:blip r:embed="rId2"/>
          <a:stretch>
            <a:fillRect/>
          </a:stretch>
        </p:blipFill>
        <p:spPr>
          <a:xfrm>
            <a:off x="64059" y="1673327"/>
            <a:ext cx="9841941" cy="2527197"/>
          </a:xfrm>
          <a:prstGeom prst="rect">
            <a:avLst/>
          </a:prstGeom>
        </p:spPr>
      </p:pic>
      <p:sp>
        <p:nvSpPr>
          <p:cNvPr id="4" name="Rechteck 3">
            <a:extLst>
              <a:ext uri="{FF2B5EF4-FFF2-40B4-BE49-F238E27FC236}">
                <a16:creationId xmlns:a16="http://schemas.microsoft.com/office/drawing/2014/main" id="{BF9D094F-0F4D-4C19-B362-381501FA4298}"/>
              </a:ext>
            </a:extLst>
          </p:cNvPr>
          <p:cNvSpPr/>
          <p:nvPr/>
        </p:nvSpPr>
        <p:spPr>
          <a:xfrm>
            <a:off x="334769" y="4724382"/>
            <a:ext cx="9082089" cy="2031325"/>
          </a:xfrm>
          <a:prstGeom prst="rect">
            <a:avLst/>
          </a:prstGeom>
        </p:spPr>
        <p:txBody>
          <a:bodyPr wrap="square">
            <a:spAutoFit/>
          </a:bodyPr>
          <a:lstStyle/>
          <a:p>
            <a:r>
              <a:rPr lang="en-US" dirty="0">
                <a:latin typeface="Dcss10"/>
              </a:rPr>
              <a:t>Note: </a:t>
            </a:r>
            <a:br>
              <a:rPr lang="en-US" dirty="0">
                <a:latin typeface="Dcss10"/>
              </a:rPr>
            </a:br>
            <a:r>
              <a:rPr lang="en-US" dirty="0">
                <a:latin typeface="Dcss10"/>
              </a:rPr>
              <a:t>To follow </a:t>
            </a:r>
            <a:r>
              <a:rPr lang="en-US" dirty="0" err="1">
                <a:latin typeface="Dcss10"/>
              </a:rPr>
              <a:t>Bowhill.s</a:t>
            </a:r>
            <a:r>
              <a:rPr lang="en-US" dirty="0">
                <a:latin typeface="Dcss10"/>
              </a:rPr>
              <a:t> terminology, define variances as</a:t>
            </a:r>
            <a:br>
              <a:rPr lang="en-US" dirty="0">
                <a:latin typeface="Dcss10"/>
              </a:rPr>
            </a:br>
            <a:r>
              <a:rPr lang="en-US" dirty="0">
                <a:latin typeface="Dcss10"/>
              </a:rPr>
              <a:t>(-) when they reduce profits</a:t>
            </a:r>
            <a:br>
              <a:rPr lang="en-US" dirty="0">
                <a:latin typeface="Dcss10"/>
              </a:rPr>
            </a:br>
            <a:r>
              <a:rPr lang="en-US" dirty="0">
                <a:latin typeface="Dcss10"/>
              </a:rPr>
              <a:t>(Adverse Variance i.e. when revenue decrease or costs increase)</a:t>
            </a:r>
            <a:br>
              <a:rPr lang="en-US" dirty="0">
                <a:latin typeface="Dcss10"/>
              </a:rPr>
            </a:br>
            <a:r>
              <a:rPr lang="en-US" dirty="0">
                <a:latin typeface="Dcss10"/>
              </a:rPr>
              <a:t>versus</a:t>
            </a:r>
            <a:br>
              <a:rPr lang="en-US" dirty="0">
                <a:latin typeface="Dcss10"/>
              </a:rPr>
            </a:br>
            <a:r>
              <a:rPr lang="en-US" dirty="0">
                <a:latin typeface="Dcss10"/>
              </a:rPr>
              <a:t>(+) when they increase profits</a:t>
            </a:r>
            <a:br>
              <a:rPr lang="en-US" dirty="0">
                <a:latin typeface="Dcss10"/>
              </a:rPr>
            </a:br>
            <a:r>
              <a:rPr lang="en-US" dirty="0">
                <a:latin typeface="Dcss10"/>
              </a:rPr>
              <a:t> (Favorable variance i.e. when revenue increase or costs decrease)</a:t>
            </a:r>
            <a:endParaRPr lang="de-DE" dirty="0"/>
          </a:p>
        </p:txBody>
      </p:sp>
      <p:cxnSp>
        <p:nvCxnSpPr>
          <p:cNvPr id="7" name="Gerade Verbindung mit Pfeil 6">
            <a:extLst>
              <a:ext uri="{FF2B5EF4-FFF2-40B4-BE49-F238E27FC236}">
                <a16:creationId xmlns:a16="http://schemas.microsoft.com/office/drawing/2014/main" id="{51D5C874-1C8E-45B7-AB75-EFDE07DBA518}"/>
              </a:ext>
            </a:extLst>
          </p:cNvPr>
          <p:cNvCxnSpPr>
            <a:cxnSpLocks/>
          </p:cNvCxnSpPr>
          <p:nvPr/>
        </p:nvCxnSpPr>
        <p:spPr>
          <a:xfrm flipV="1">
            <a:off x="7758113" y="3986212"/>
            <a:ext cx="942975" cy="1385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970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B502F-25F6-4D1D-B089-FD3E612415FA}"/>
              </a:ext>
            </a:extLst>
          </p:cNvPr>
          <p:cNvSpPr>
            <a:spLocks noGrp="1"/>
          </p:cNvSpPr>
          <p:nvPr>
            <p:ph type="title"/>
          </p:nvPr>
        </p:nvSpPr>
        <p:spPr/>
        <p:txBody>
          <a:bodyPr/>
          <a:lstStyle/>
          <a:p>
            <a:r>
              <a:rPr lang="de-DE" dirty="0"/>
              <a:t>Adverse and </a:t>
            </a:r>
            <a:r>
              <a:rPr lang="de-DE" dirty="0" err="1"/>
              <a:t>favourable</a:t>
            </a:r>
            <a:r>
              <a:rPr lang="de-DE" dirty="0"/>
              <a:t> </a:t>
            </a:r>
            <a:r>
              <a:rPr lang="de-DE" dirty="0" err="1"/>
              <a:t>variance</a:t>
            </a:r>
            <a:endParaRPr lang="de-DE" dirty="0"/>
          </a:p>
        </p:txBody>
      </p:sp>
      <p:sp>
        <p:nvSpPr>
          <p:cNvPr id="3" name="Inhaltsplatzhalter 2">
            <a:extLst>
              <a:ext uri="{FF2B5EF4-FFF2-40B4-BE49-F238E27FC236}">
                <a16:creationId xmlns:a16="http://schemas.microsoft.com/office/drawing/2014/main" id="{2A08F102-792A-4678-A580-91D660CB15ED}"/>
              </a:ext>
            </a:extLst>
          </p:cNvPr>
          <p:cNvSpPr>
            <a:spLocks noGrp="1"/>
          </p:cNvSpPr>
          <p:nvPr>
            <p:ph idx="1"/>
          </p:nvPr>
        </p:nvSpPr>
        <p:spPr>
          <a:xfrm>
            <a:off x="285750" y="1825625"/>
            <a:ext cx="9329738" cy="4351338"/>
          </a:xfrm>
        </p:spPr>
        <p:txBody>
          <a:bodyPr/>
          <a:lstStyle/>
          <a:p>
            <a:r>
              <a:rPr lang="de-DE" dirty="0" err="1"/>
              <a:t>If</a:t>
            </a:r>
            <a:r>
              <a:rPr lang="de-DE" dirty="0"/>
              <a:t> </a:t>
            </a:r>
            <a:r>
              <a:rPr lang="de-DE" dirty="0" err="1"/>
              <a:t>actual</a:t>
            </a:r>
            <a:r>
              <a:rPr lang="de-DE" dirty="0"/>
              <a:t> </a:t>
            </a:r>
            <a:r>
              <a:rPr lang="de-DE" dirty="0" err="1"/>
              <a:t>revenue</a:t>
            </a:r>
            <a:r>
              <a:rPr lang="de-DE" dirty="0"/>
              <a:t> </a:t>
            </a:r>
            <a:r>
              <a:rPr lang="de-DE" dirty="0" err="1"/>
              <a:t>is</a:t>
            </a:r>
            <a:r>
              <a:rPr lang="de-DE" dirty="0"/>
              <a:t> </a:t>
            </a:r>
            <a:r>
              <a:rPr lang="de-DE" dirty="0" err="1"/>
              <a:t>less</a:t>
            </a:r>
            <a:r>
              <a:rPr lang="de-DE" dirty="0"/>
              <a:t> </a:t>
            </a:r>
            <a:r>
              <a:rPr lang="de-DE" dirty="0" err="1"/>
              <a:t>than</a:t>
            </a:r>
            <a:r>
              <a:rPr lang="de-DE" dirty="0"/>
              <a:t> </a:t>
            </a:r>
            <a:r>
              <a:rPr lang="de-DE" dirty="0" err="1"/>
              <a:t>budget</a:t>
            </a:r>
            <a:r>
              <a:rPr lang="de-DE" dirty="0"/>
              <a:t> </a:t>
            </a:r>
            <a:r>
              <a:rPr lang="de-DE" dirty="0" err="1"/>
              <a:t>then</a:t>
            </a:r>
            <a:r>
              <a:rPr lang="de-DE" dirty="0"/>
              <a:t> </a:t>
            </a:r>
            <a:r>
              <a:rPr lang="de-DE" dirty="0" err="1"/>
              <a:t>this</a:t>
            </a:r>
            <a:r>
              <a:rPr lang="de-DE" dirty="0"/>
              <a:t> </a:t>
            </a:r>
            <a:r>
              <a:rPr lang="de-DE" dirty="0" err="1"/>
              <a:t>is</a:t>
            </a:r>
            <a:r>
              <a:rPr lang="de-DE" dirty="0"/>
              <a:t> an adverse </a:t>
            </a:r>
            <a:r>
              <a:rPr lang="de-DE" dirty="0" err="1"/>
              <a:t>variance</a:t>
            </a:r>
            <a:r>
              <a:rPr lang="de-DE" dirty="0"/>
              <a:t>.</a:t>
            </a:r>
          </a:p>
          <a:p>
            <a:r>
              <a:rPr lang="de-DE" dirty="0" err="1"/>
              <a:t>If</a:t>
            </a:r>
            <a:r>
              <a:rPr lang="de-DE" dirty="0"/>
              <a:t> </a:t>
            </a:r>
            <a:r>
              <a:rPr lang="de-DE" dirty="0" err="1"/>
              <a:t>actual</a:t>
            </a:r>
            <a:r>
              <a:rPr lang="de-DE" dirty="0"/>
              <a:t> </a:t>
            </a:r>
            <a:r>
              <a:rPr lang="de-DE" dirty="0" err="1"/>
              <a:t>revenue</a:t>
            </a:r>
            <a:r>
              <a:rPr lang="de-DE" dirty="0"/>
              <a:t> </a:t>
            </a:r>
            <a:r>
              <a:rPr lang="de-DE" dirty="0" err="1"/>
              <a:t>is</a:t>
            </a:r>
            <a:r>
              <a:rPr lang="de-DE" dirty="0"/>
              <a:t> </a:t>
            </a:r>
            <a:r>
              <a:rPr lang="de-DE" dirty="0" err="1"/>
              <a:t>greater</a:t>
            </a:r>
            <a:r>
              <a:rPr lang="de-DE" dirty="0"/>
              <a:t> </a:t>
            </a:r>
            <a:r>
              <a:rPr lang="de-DE" dirty="0" err="1"/>
              <a:t>than</a:t>
            </a:r>
            <a:r>
              <a:rPr lang="de-DE" dirty="0"/>
              <a:t> </a:t>
            </a:r>
            <a:r>
              <a:rPr lang="de-DE" dirty="0" err="1"/>
              <a:t>budget</a:t>
            </a:r>
            <a:r>
              <a:rPr lang="de-DE" dirty="0"/>
              <a:t> </a:t>
            </a:r>
            <a:r>
              <a:rPr lang="de-DE" dirty="0" err="1"/>
              <a:t>then</a:t>
            </a:r>
            <a:r>
              <a:rPr lang="de-DE" dirty="0"/>
              <a:t> </a:t>
            </a:r>
            <a:r>
              <a:rPr lang="de-DE" dirty="0" err="1"/>
              <a:t>this</a:t>
            </a:r>
            <a:r>
              <a:rPr lang="de-DE" dirty="0"/>
              <a:t> </a:t>
            </a:r>
            <a:r>
              <a:rPr lang="de-DE" dirty="0" err="1"/>
              <a:t>is</a:t>
            </a:r>
            <a:r>
              <a:rPr lang="de-DE" dirty="0"/>
              <a:t> a </a:t>
            </a:r>
            <a:r>
              <a:rPr lang="de-DE" dirty="0" err="1"/>
              <a:t>favourable</a:t>
            </a:r>
            <a:r>
              <a:rPr lang="de-DE" dirty="0"/>
              <a:t> </a:t>
            </a:r>
            <a:r>
              <a:rPr lang="de-DE" dirty="0" err="1"/>
              <a:t>variance</a:t>
            </a:r>
            <a:r>
              <a:rPr lang="de-DE" dirty="0"/>
              <a:t>.</a:t>
            </a:r>
          </a:p>
          <a:p>
            <a:r>
              <a:rPr lang="de-DE" dirty="0" err="1"/>
              <a:t>If</a:t>
            </a:r>
            <a:r>
              <a:rPr lang="de-DE" dirty="0"/>
              <a:t> </a:t>
            </a:r>
            <a:r>
              <a:rPr lang="de-DE" dirty="0" err="1"/>
              <a:t>actual</a:t>
            </a:r>
            <a:r>
              <a:rPr lang="de-DE" dirty="0"/>
              <a:t> </a:t>
            </a:r>
            <a:r>
              <a:rPr lang="de-DE" dirty="0" err="1"/>
              <a:t>cost</a:t>
            </a:r>
            <a:r>
              <a:rPr lang="de-DE" dirty="0"/>
              <a:t> </a:t>
            </a:r>
            <a:r>
              <a:rPr lang="de-DE" dirty="0" err="1"/>
              <a:t>is</a:t>
            </a:r>
            <a:r>
              <a:rPr lang="de-DE" dirty="0"/>
              <a:t> </a:t>
            </a:r>
            <a:r>
              <a:rPr lang="de-DE" dirty="0" err="1"/>
              <a:t>greater</a:t>
            </a:r>
            <a:r>
              <a:rPr lang="de-DE" dirty="0"/>
              <a:t> </a:t>
            </a:r>
            <a:r>
              <a:rPr lang="de-DE" dirty="0" err="1"/>
              <a:t>than</a:t>
            </a:r>
            <a:r>
              <a:rPr lang="de-DE" dirty="0"/>
              <a:t> </a:t>
            </a:r>
            <a:r>
              <a:rPr lang="de-DE" dirty="0" err="1"/>
              <a:t>budget</a:t>
            </a:r>
            <a:r>
              <a:rPr lang="de-DE" dirty="0"/>
              <a:t> </a:t>
            </a:r>
            <a:r>
              <a:rPr lang="de-DE" dirty="0" err="1"/>
              <a:t>then</a:t>
            </a:r>
            <a:r>
              <a:rPr lang="de-DE" dirty="0"/>
              <a:t> </a:t>
            </a:r>
            <a:r>
              <a:rPr lang="de-DE" dirty="0" err="1"/>
              <a:t>this</a:t>
            </a:r>
            <a:r>
              <a:rPr lang="de-DE" dirty="0"/>
              <a:t> </a:t>
            </a:r>
            <a:r>
              <a:rPr lang="de-DE" dirty="0" err="1"/>
              <a:t>is</a:t>
            </a:r>
            <a:r>
              <a:rPr lang="de-DE" dirty="0"/>
              <a:t> an adverse.</a:t>
            </a:r>
          </a:p>
          <a:p>
            <a:r>
              <a:rPr lang="de-DE" dirty="0" err="1"/>
              <a:t>If</a:t>
            </a:r>
            <a:r>
              <a:rPr lang="de-DE" dirty="0"/>
              <a:t> </a:t>
            </a:r>
            <a:r>
              <a:rPr lang="de-DE" dirty="0" err="1"/>
              <a:t>actual</a:t>
            </a:r>
            <a:r>
              <a:rPr lang="de-DE" dirty="0"/>
              <a:t> </a:t>
            </a:r>
            <a:r>
              <a:rPr lang="de-DE" dirty="0" err="1"/>
              <a:t>cost</a:t>
            </a:r>
            <a:r>
              <a:rPr lang="de-DE" dirty="0"/>
              <a:t> </a:t>
            </a:r>
            <a:r>
              <a:rPr lang="de-DE" dirty="0" err="1"/>
              <a:t>is</a:t>
            </a:r>
            <a:r>
              <a:rPr lang="de-DE" dirty="0"/>
              <a:t> </a:t>
            </a:r>
            <a:r>
              <a:rPr lang="de-DE" dirty="0" err="1"/>
              <a:t>less</a:t>
            </a:r>
            <a:r>
              <a:rPr lang="de-DE" dirty="0"/>
              <a:t> </a:t>
            </a:r>
            <a:r>
              <a:rPr lang="de-DE" dirty="0" err="1"/>
              <a:t>than</a:t>
            </a:r>
            <a:r>
              <a:rPr lang="de-DE" dirty="0"/>
              <a:t> </a:t>
            </a:r>
            <a:r>
              <a:rPr lang="de-DE" dirty="0" err="1"/>
              <a:t>budget</a:t>
            </a:r>
            <a:r>
              <a:rPr lang="de-DE" dirty="0"/>
              <a:t> </a:t>
            </a:r>
            <a:r>
              <a:rPr lang="de-DE" dirty="0" err="1"/>
              <a:t>then</a:t>
            </a:r>
            <a:r>
              <a:rPr lang="de-DE" dirty="0"/>
              <a:t> </a:t>
            </a:r>
            <a:r>
              <a:rPr lang="de-DE" dirty="0" err="1"/>
              <a:t>this</a:t>
            </a:r>
            <a:r>
              <a:rPr lang="de-DE" dirty="0"/>
              <a:t> </a:t>
            </a:r>
            <a:r>
              <a:rPr lang="de-DE" dirty="0" err="1"/>
              <a:t>is</a:t>
            </a:r>
            <a:r>
              <a:rPr lang="de-DE" dirty="0"/>
              <a:t> a </a:t>
            </a:r>
            <a:r>
              <a:rPr lang="de-DE" dirty="0" err="1"/>
              <a:t>favourable</a:t>
            </a:r>
            <a:r>
              <a:rPr lang="de-DE" dirty="0"/>
              <a:t> </a:t>
            </a:r>
            <a:r>
              <a:rPr lang="de-DE" dirty="0" err="1"/>
              <a:t>variance</a:t>
            </a:r>
            <a:r>
              <a:rPr lang="de-DE" dirty="0"/>
              <a:t>.</a:t>
            </a:r>
          </a:p>
          <a:p>
            <a:pPr marL="0" indent="0">
              <a:buNone/>
            </a:pPr>
            <a:endParaRPr lang="de-DE" dirty="0"/>
          </a:p>
          <a:p>
            <a:pPr marL="0" indent="0">
              <a:buNone/>
            </a:pPr>
            <a:endParaRPr lang="de-DE" dirty="0"/>
          </a:p>
          <a:p>
            <a:pPr marL="0" indent="0">
              <a:buNone/>
            </a:pPr>
            <a:r>
              <a:rPr lang="de-DE" dirty="0"/>
              <a:t>   (</a:t>
            </a:r>
            <a:r>
              <a:rPr lang="de-DE" dirty="0" err="1"/>
              <a:t>Bohill</a:t>
            </a:r>
            <a:r>
              <a:rPr lang="de-DE" dirty="0"/>
              <a:t>, p. 160)</a:t>
            </a:r>
          </a:p>
          <a:p>
            <a:endParaRPr lang="de-DE" dirty="0"/>
          </a:p>
        </p:txBody>
      </p:sp>
    </p:spTree>
    <p:extLst>
      <p:ext uri="{BB962C8B-B14F-4D97-AF65-F5344CB8AC3E}">
        <p14:creationId xmlns:p14="http://schemas.microsoft.com/office/powerpoint/2010/main" val="393883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522294"/>
            <a:ext cx="9342966" cy="1325563"/>
          </a:xfrm>
        </p:spPr>
        <p:txBody>
          <a:bodyPr/>
          <a:lstStyle/>
          <a:p>
            <a:r>
              <a:rPr lang="de-DE" dirty="0"/>
              <a:t>Just a </a:t>
            </a:r>
            <a:r>
              <a:rPr lang="de-DE" dirty="0" err="1"/>
              <a:t>short</a:t>
            </a:r>
            <a:r>
              <a:rPr lang="de-DE" dirty="0"/>
              <a:t> own </a:t>
            </a:r>
            <a:r>
              <a:rPr lang="de-DE" dirty="0" err="1"/>
              <a:t>calculation</a:t>
            </a:r>
            <a:r>
              <a:rPr lang="de-DE" dirty="0"/>
              <a:t> </a:t>
            </a:r>
            <a:r>
              <a:rPr lang="de-DE" dirty="0" err="1"/>
              <a:t>example</a:t>
            </a:r>
            <a:r>
              <a:rPr lang="de-DE" dirty="0"/>
              <a:t> –</a:t>
            </a:r>
            <a:br>
              <a:rPr lang="de-DE" dirty="0"/>
            </a:br>
            <a:r>
              <a:rPr lang="de-DE" dirty="0" err="1"/>
              <a:t>Calculate</a:t>
            </a:r>
            <a:r>
              <a:rPr lang="de-DE" dirty="0"/>
              <a:t> </a:t>
            </a:r>
            <a:r>
              <a:rPr lang="de-DE" dirty="0" err="1"/>
              <a:t>the</a:t>
            </a:r>
            <a:r>
              <a:rPr lang="de-DE" dirty="0"/>
              <a:t> </a:t>
            </a:r>
            <a:r>
              <a:rPr lang="de-DE" dirty="0" err="1"/>
              <a:t>variance</a:t>
            </a:r>
            <a:endParaRPr lang="de-DE" dirty="0"/>
          </a:p>
        </p:txBody>
      </p:sp>
      <p:sp>
        <p:nvSpPr>
          <p:cNvPr id="5" name="Rechteck 4">
            <a:extLst>
              <a:ext uri="{FF2B5EF4-FFF2-40B4-BE49-F238E27FC236}">
                <a16:creationId xmlns:a16="http://schemas.microsoft.com/office/drawing/2014/main" id="{A71ACDA7-73A4-4F8A-9AAF-4B9487FBB6E4}"/>
              </a:ext>
            </a:extLst>
          </p:cNvPr>
          <p:cNvSpPr/>
          <p:nvPr/>
        </p:nvSpPr>
        <p:spPr>
          <a:xfrm>
            <a:off x="334769" y="2136339"/>
            <a:ext cx="9375969" cy="2031325"/>
          </a:xfrm>
          <a:prstGeom prst="rect">
            <a:avLst/>
          </a:prstGeom>
        </p:spPr>
        <p:txBody>
          <a:bodyPr wrap="square">
            <a:spAutoFit/>
          </a:bodyPr>
          <a:lstStyle/>
          <a:p>
            <a:r>
              <a:rPr lang="de-DE" b="1" dirty="0" err="1">
                <a:latin typeface="Calibri,Bold"/>
              </a:rPr>
              <a:t>Quarter</a:t>
            </a:r>
            <a:r>
              <a:rPr lang="de-DE" b="1" dirty="0">
                <a:latin typeface="Calibri,Bold"/>
              </a:rPr>
              <a:t> Jul Sep 2012 </a:t>
            </a:r>
            <a:r>
              <a:rPr lang="de-DE" b="1" dirty="0" err="1">
                <a:latin typeface="Calibri,Bold"/>
              </a:rPr>
              <a:t>Variance</a:t>
            </a:r>
            <a:r>
              <a:rPr lang="de-DE" b="1" dirty="0">
                <a:latin typeface="Calibri,Bold"/>
              </a:rPr>
              <a:t> </a:t>
            </a:r>
            <a:r>
              <a:rPr lang="de-DE" b="1" dirty="0" err="1">
                <a:latin typeface="Calibri,Bold"/>
              </a:rPr>
              <a:t>summary</a:t>
            </a:r>
            <a:br>
              <a:rPr lang="de-DE" b="1" dirty="0">
                <a:latin typeface="Calibri,Bold"/>
              </a:rPr>
            </a:br>
            <a:endParaRPr lang="de-DE" b="1" dirty="0">
              <a:latin typeface="Calibri,Bold"/>
            </a:endParaRPr>
          </a:p>
          <a:p>
            <a:r>
              <a:rPr lang="de-DE" b="1" dirty="0">
                <a:latin typeface="Calibri,Bold"/>
              </a:rPr>
              <a:t>			Original 		Flexible</a:t>
            </a:r>
          </a:p>
          <a:p>
            <a:r>
              <a:rPr lang="de-DE" dirty="0">
                <a:latin typeface="Calibri,Bold"/>
              </a:rPr>
              <a:t>(1000</a:t>
            </a:r>
            <a:r>
              <a:rPr lang="de-DE" dirty="0"/>
              <a:t>£) 			</a:t>
            </a:r>
            <a:r>
              <a:rPr lang="de-DE" b="1" dirty="0">
                <a:latin typeface="Calibri,Bold"/>
              </a:rPr>
              <a:t>Budget	 	Budget 		</a:t>
            </a:r>
            <a:r>
              <a:rPr lang="de-DE" b="1" dirty="0" err="1">
                <a:latin typeface="Calibri,Bold"/>
              </a:rPr>
              <a:t>Actual</a:t>
            </a:r>
            <a:r>
              <a:rPr lang="de-DE" b="1" dirty="0">
                <a:latin typeface="Calibri,Bold"/>
              </a:rPr>
              <a:t>		 </a:t>
            </a:r>
            <a:r>
              <a:rPr lang="de-DE" b="1" dirty="0" err="1">
                <a:latin typeface="Calibri,Bold"/>
              </a:rPr>
              <a:t>Variance</a:t>
            </a:r>
            <a:endParaRPr lang="de-DE" b="1" dirty="0">
              <a:latin typeface="Calibri,Bold"/>
            </a:endParaRPr>
          </a:p>
          <a:p>
            <a:r>
              <a:rPr lang="de-DE" b="1" dirty="0">
                <a:latin typeface="Calibri,Bold"/>
              </a:rPr>
              <a:t>Units 			</a:t>
            </a:r>
            <a:r>
              <a:rPr lang="de-DE" dirty="0">
                <a:latin typeface="Calibri" panose="020F0502020204030204" pitchFamily="34" charset="0"/>
              </a:rPr>
              <a:t>6500		5800		5800</a:t>
            </a:r>
          </a:p>
          <a:p>
            <a:r>
              <a:rPr lang="en-US" b="1" dirty="0">
                <a:latin typeface="Calibri,Bold"/>
              </a:rPr>
              <a:t>Material Direct Cost 	</a:t>
            </a:r>
            <a:r>
              <a:rPr lang="en-US" dirty="0">
                <a:latin typeface="Calibri" panose="020F0502020204030204" pitchFamily="34" charset="0"/>
              </a:rPr>
              <a:t>164,2 		148,2 		152,1		? </a:t>
            </a:r>
            <a:r>
              <a:rPr lang="de-DE" dirty="0">
                <a:latin typeface="Calibri" panose="020F0502020204030204" pitchFamily="34" charset="0"/>
              </a:rPr>
              <a:t>A</a:t>
            </a:r>
          </a:p>
          <a:p>
            <a:r>
              <a:rPr lang="en-US" b="1" dirty="0">
                <a:latin typeface="Calibri,Bold"/>
              </a:rPr>
              <a:t>Commercial Fixed Cost 	</a:t>
            </a:r>
            <a:r>
              <a:rPr lang="en-US" dirty="0">
                <a:latin typeface="Calibri" panose="020F0502020204030204" pitchFamily="34" charset="0"/>
              </a:rPr>
              <a:t>20,4		20,4 		37,2 		? </a:t>
            </a:r>
            <a:r>
              <a:rPr lang="de-DE" dirty="0">
                <a:latin typeface="Calibri" panose="020F0502020204030204" pitchFamily="34" charset="0"/>
              </a:rPr>
              <a:t>A</a:t>
            </a:r>
            <a:endParaRPr lang="de-DE" dirty="0"/>
          </a:p>
        </p:txBody>
      </p:sp>
    </p:spTree>
    <p:extLst>
      <p:ext uri="{BB962C8B-B14F-4D97-AF65-F5344CB8AC3E}">
        <p14:creationId xmlns:p14="http://schemas.microsoft.com/office/powerpoint/2010/main" val="3564791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173568" y="522294"/>
            <a:ext cx="9342966" cy="1325563"/>
          </a:xfrm>
        </p:spPr>
        <p:txBody>
          <a:bodyPr/>
          <a:lstStyle/>
          <a:p>
            <a:r>
              <a:rPr lang="de-DE" dirty="0"/>
              <a:t>Just a </a:t>
            </a:r>
            <a:r>
              <a:rPr lang="de-DE" dirty="0" err="1"/>
              <a:t>short</a:t>
            </a:r>
            <a:r>
              <a:rPr lang="de-DE" dirty="0"/>
              <a:t> own </a:t>
            </a:r>
            <a:r>
              <a:rPr lang="de-DE" dirty="0" err="1"/>
              <a:t>calculation</a:t>
            </a:r>
            <a:r>
              <a:rPr lang="de-DE" dirty="0"/>
              <a:t> </a:t>
            </a:r>
            <a:r>
              <a:rPr lang="de-DE" dirty="0" err="1"/>
              <a:t>example</a:t>
            </a:r>
            <a:r>
              <a:rPr lang="de-DE" dirty="0"/>
              <a:t> –</a:t>
            </a:r>
            <a:br>
              <a:rPr lang="de-DE" dirty="0"/>
            </a:br>
            <a:r>
              <a:rPr lang="de-DE" dirty="0"/>
              <a:t>Please, check </a:t>
            </a:r>
            <a:r>
              <a:rPr lang="de-DE" dirty="0" err="1"/>
              <a:t>the</a:t>
            </a:r>
            <a:r>
              <a:rPr lang="de-DE" dirty="0"/>
              <a:t> </a:t>
            </a:r>
            <a:r>
              <a:rPr lang="de-DE" dirty="0" err="1"/>
              <a:t>variance</a:t>
            </a:r>
            <a:r>
              <a:rPr lang="de-DE" dirty="0"/>
              <a:t>: +? -?</a:t>
            </a:r>
          </a:p>
        </p:txBody>
      </p:sp>
      <p:sp>
        <p:nvSpPr>
          <p:cNvPr id="5" name="Rechteck 4">
            <a:extLst>
              <a:ext uri="{FF2B5EF4-FFF2-40B4-BE49-F238E27FC236}">
                <a16:creationId xmlns:a16="http://schemas.microsoft.com/office/drawing/2014/main" id="{A71ACDA7-73A4-4F8A-9AAF-4B9487FBB6E4}"/>
              </a:ext>
            </a:extLst>
          </p:cNvPr>
          <p:cNvSpPr/>
          <p:nvPr/>
        </p:nvSpPr>
        <p:spPr>
          <a:xfrm>
            <a:off x="334769" y="2136339"/>
            <a:ext cx="9375969" cy="2031325"/>
          </a:xfrm>
          <a:prstGeom prst="rect">
            <a:avLst/>
          </a:prstGeom>
        </p:spPr>
        <p:txBody>
          <a:bodyPr wrap="square">
            <a:spAutoFit/>
          </a:bodyPr>
          <a:lstStyle/>
          <a:p>
            <a:r>
              <a:rPr lang="de-DE" b="1" dirty="0" err="1">
                <a:latin typeface="Calibri,Bold"/>
              </a:rPr>
              <a:t>Quarter</a:t>
            </a:r>
            <a:r>
              <a:rPr lang="de-DE" b="1" dirty="0">
                <a:latin typeface="Calibri,Bold"/>
              </a:rPr>
              <a:t> Jul Sep 2012 </a:t>
            </a:r>
            <a:r>
              <a:rPr lang="de-DE" b="1" dirty="0" err="1">
                <a:latin typeface="Calibri,Bold"/>
              </a:rPr>
              <a:t>Variance</a:t>
            </a:r>
            <a:r>
              <a:rPr lang="de-DE" b="1" dirty="0">
                <a:latin typeface="Calibri,Bold"/>
              </a:rPr>
              <a:t> </a:t>
            </a:r>
            <a:r>
              <a:rPr lang="de-DE" b="1" dirty="0" err="1">
                <a:latin typeface="Calibri,Bold"/>
              </a:rPr>
              <a:t>summary</a:t>
            </a:r>
            <a:br>
              <a:rPr lang="de-DE" b="1" dirty="0">
                <a:latin typeface="Calibri,Bold"/>
              </a:rPr>
            </a:br>
            <a:endParaRPr lang="de-DE" b="1" dirty="0">
              <a:latin typeface="Calibri,Bold"/>
            </a:endParaRPr>
          </a:p>
          <a:p>
            <a:r>
              <a:rPr lang="de-DE" b="1" dirty="0">
                <a:latin typeface="Calibri,Bold"/>
              </a:rPr>
              <a:t>			Original 		Flexible</a:t>
            </a:r>
          </a:p>
          <a:p>
            <a:r>
              <a:rPr lang="de-DE" dirty="0">
                <a:latin typeface="Calibri,Bold"/>
              </a:rPr>
              <a:t>(1000</a:t>
            </a:r>
            <a:r>
              <a:rPr lang="de-DE" dirty="0"/>
              <a:t>£) 			</a:t>
            </a:r>
            <a:r>
              <a:rPr lang="de-DE" b="1" dirty="0">
                <a:latin typeface="Calibri,Bold"/>
              </a:rPr>
              <a:t>Budget	 	Budget 		</a:t>
            </a:r>
            <a:r>
              <a:rPr lang="de-DE" b="1" dirty="0" err="1">
                <a:latin typeface="Calibri,Bold"/>
              </a:rPr>
              <a:t>Actual</a:t>
            </a:r>
            <a:r>
              <a:rPr lang="de-DE" b="1" dirty="0">
                <a:latin typeface="Calibri,Bold"/>
              </a:rPr>
              <a:t>		 </a:t>
            </a:r>
            <a:r>
              <a:rPr lang="de-DE" b="1" dirty="0" err="1">
                <a:latin typeface="Calibri,Bold"/>
              </a:rPr>
              <a:t>Variance</a:t>
            </a:r>
            <a:endParaRPr lang="de-DE" b="1" dirty="0">
              <a:latin typeface="Calibri,Bold"/>
            </a:endParaRPr>
          </a:p>
          <a:p>
            <a:r>
              <a:rPr lang="de-DE" b="1" dirty="0">
                <a:latin typeface="Calibri,Bold"/>
              </a:rPr>
              <a:t>Units 			</a:t>
            </a:r>
            <a:r>
              <a:rPr lang="de-DE" dirty="0">
                <a:latin typeface="Calibri" panose="020F0502020204030204" pitchFamily="34" charset="0"/>
              </a:rPr>
              <a:t>6500		5800		5800</a:t>
            </a:r>
          </a:p>
          <a:p>
            <a:r>
              <a:rPr lang="en-US" b="1" dirty="0">
                <a:latin typeface="Calibri,Bold"/>
              </a:rPr>
              <a:t>Material Direct Cost 	</a:t>
            </a:r>
            <a:r>
              <a:rPr lang="en-US" dirty="0">
                <a:latin typeface="Calibri" panose="020F0502020204030204" pitchFamily="34" charset="0"/>
              </a:rPr>
              <a:t>164,2 		148,2 		147,1		+1,1 </a:t>
            </a:r>
            <a:r>
              <a:rPr lang="de-DE" dirty="0">
                <a:latin typeface="Calibri" panose="020F0502020204030204" pitchFamily="34" charset="0"/>
              </a:rPr>
              <a:t>A</a:t>
            </a:r>
          </a:p>
          <a:p>
            <a:r>
              <a:rPr lang="en-US" b="1" dirty="0">
                <a:latin typeface="Calibri,Bold"/>
              </a:rPr>
              <a:t>Commercial Fixed Cost 	</a:t>
            </a:r>
            <a:r>
              <a:rPr lang="en-US" dirty="0">
                <a:latin typeface="Calibri" panose="020F0502020204030204" pitchFamily="34" charset="0"/>
              </a:rPr>
              <a:t>20,4		20,4 		37,2 		-16,8 </a:t>
            </a:r>
            <a:r>
              <a:rPr lang="de-DE" dirty="0">
                <a:latin typeface="Calibri" panose="020F0502020204030204" pitchFamily="34" charset="0"/>
              </a:rPr>
              <a:t>A</a:t>
            </a:r>
            <a:endParaRPr lang="de-DE" dirty="0"/>
          </a:p>
        </p:txBody>
      </p:sp>
    </p:spTree>
    <p:extLst>
      <p:ext uri="{BB962C8B-B14F-4D97-AF65-F5344CB8AC3E}">
        <p14:creationId xmlns:p14="http://schemas.microsoft.com/office/powerpoint/2010/main" val="61492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p:txBody>
          <a:bodyPr/>
          <a:lstStyle/>
          <a:p>
            <a:r>
              <a:rPr lang="de-DE" dirty="0"/>
              <a:t>Methods </a:t>
            </a:r>
            <a:r>
              <a:rPr lang="de-DE" dirty="0" err="1"/>
              <a:t>of</a:t>
            </a:r>
            <a:r>
              <a:rPr lang="de-DE" dirty="0"/>
              <a:t> </a:t>
            </a:r>
            <a:r>
              <a:rPr lang="de-DE" dirty="0" err="1"/>
              <a:t>assigning</a:t>
            </a:r>
            <a:r>
              <a:rPr lang="de-DE" dirty="0"/>
              <a:t> </a:t>
            </a:r>
            <a:r>
              <a:rPr lang="de-DE" dirty="0" err="1"/>
              <a:t>overheads</a:t>
            </a:r>
            <a:endParaRPr lang="de-DE" dirty="0"/>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fontScale="92500" lnSpcReduction="10000"/>
          </a:bodyPr>
          <a:lstStyle/>
          <a:p>
            <a:pPr marL="342900" indent="-342900" defTabSz="914400" eaLnBrk="0" fontAlgn="base" hangingPunct="0">
              <a:spcBef>
                <a:spcPct val="20000"/>
              </a:spcBef>
              <a:spcAft>
                <a:spcPct val="0"/>
              </a:spcAft>
            </a:pPr>
            <a:r>
              <a:rPr lang="en-US" sz="3200" b="1" dirty="0"/>
              <a:t>Identifying overheads to be assigned using</a:t>
            </a:r>
          </a:p>
          <a:p>
            <a:pPr marL="714375" lvl="2" indent="-342900" defTabSz="914400" eaLnBrk="0" fontAlgn="base" hangingPunct="0">
              <a:spcBef>
                <a:spcPct val="20000"/>
              </a:spcBef>
              <a:spcAft>
                <a:spcPct val="0"/>
              </a:spcAft>
            </a:pPr>
            <a:r>
              <a:rPr lang="de-DE" sz="2875" dirty="0" err="1"/>
              <a:t>Blanket</a:t>
            </a:r>
            <a:r>
              <a:rPr lang="de-DE" sz="2875" dirty="0"/>
              <a:t> </a:t>
            </a:r>
            <a:r>
              <a:rPr lang="de-DE" sz="2875" dirty="0" err="1"/>
              <a:t>overhead</a:t>
            </a:r>
            <a:r>
              <a:rPr lang="de-DE" sz="2875" dirty="0"/>
              <a:t> rate, </a:t>
            </a:r>
            <a:r>
              <a:rPr lang="de-DE" sz="2875" dirty="0" err="1"/>
              <a:t>or</a:t>
            </a:r>
            <a:endParaRPr lang="de-DE" sz="2875" dirty="0"/>
          </a:p>
          <a:p>
            <a:pPr marL="714375" lvl="2" indent="-342900" defTabSz="914400" eaLnBrk="0" fontAlgn="base" hangingPunct="0">
              <a:spcBef>
                <a:spcPct val="20000"/>
              </a:spcBef>
              <a:spcAft>
                <a:spcPct val="0"/>
              </a:spcAft>
            </a:pPr>
            <a:r>
              <a:rPr lang="en-US" sz="2875" dirty="0"/>
              <a:t>Different cost recovery rate for different areas of organization</a:t>
            </a:r>
          </a:p>
          <a:p>
            <a:pPr marL="342900" indent="-342900" defTabSz="914400" eaLnBrk="0" fontAlgn="base" hangingPunct="0">
              <a:spcBef>
                <a:spcPct val="20000"/>
              </a:spcBef>
              <a:spcAft>
                <a:spcPct val="0"/>
              </a:spcAft>
            </a:pPr>
            <a:r>
              <a:rPr lang="en-US" sz="3200" b="1" dirty="0"/>
              <a:t>Methods of "blanket overhead" cost recovery to product and services</a:t>
            </a:r>
          </a:p>
          <a:p>
            <a:pPr marL="714375" lvl="2" indent="-342900" defTabSz="914400" eaLnBrk="0" fontAlgn="base" hangingPunct="0">
              <a:spcBef>
                <a:spcPct val="20000"/>
              </a:spcBef>
              <a:spcAft>
                <a:spcPct val="0"/>
              </a:spcAft>
            </a:pPr>
            <a:r>
              <a:rPr lang="de-DE" sz="2900" dirty="0" err="1"/>
              <a:t>Cost</a:t>
            </a:r>
            <a:r>
              <a:rPr lang="de-DE" sz="2900" dirty="0"/>
              <a:t> per </a:t>
            </a:r>
            <a:r>
              <a:rPr lang="de-DE" sz="2900" dirty="0" err="1"/>
              <a:t>unit</a:t>
            </a:r>
            <a:endParaRPr lang="de-DE" sz="2900" dirty="0"/>
          </a:p>
          <a:p>
            <a:pPr marL="714375" lvl="2" indent="-342900" defTabSz="914400" eaLnBrk="0" fontAlgn="base" hangingPunct="0">
              <a:spcBef>
                <a:spcPct val="20000"/>
              </a:spcBef>
              <a:spcAft>
                <a:spcPct val="0"/>
              </a:spcAft>
            </a:pPr>
            <a:r>
              <a:rPr lang="de-DE" sz="2900" dirty="0" err="1"/>
              <a:t>Cost</a:t>
            </a:r>
            <a:r>
              <a:rPr lang="de-DE" sz="2900" dirty="0"/>
              <a:t> per </a:t>
            </a:r>
            <a:r>
              <a:rPr lang="de-DE" sz="2900" dirty="0" err="1"/>
              <a:t>labour</a:t>
            </a:r>
            <a:r>
              <a:rPr lang="de-DE" sz="2900" dirty="0"/>
              <a:t> </a:t>
            </a:r>
            <a:r>
              <a:rPr lang="de-DE" sz="2900" dirty="0" err="1"/>
              <a:t>hour</a:t>
            </a:r>
            <a:endParaRPr lang="de-DE" sz="2900" dirty="0"/>
          </a:p>
          <a:p>
            <a:pPr marL="714375" lvl="2" indent="-342900" defTabSz="914400" eaLnBrk="0" fontAlgn="base" hangingPunct="0">
              <a:spcBef>
                <a:spcPct val="20000"/>
              </a:spcBef>
              <a:spcAft>
                <a:spcPct val="0"/>
              </a:spcAft>
            </a:pPr>
            <a:r>
              <a:rPr lang="de-DE" sz="2900" dirty="0" err="1"/>
              <a:t>Cost</a:t>
            </a:r>
            <a:r>
              <a:rPr lang="de-DE" sz="2900" dirty="0"/>
              <a:t> per $ / </a:t>
            </a:r>
            <a:r>
              <a:rPr lang="en-GB" altLang="de-DE" sz="3200" dirty="0"/>
              <a:t>£ / €</a:t>
            </a:r>
            <a:r>
              <a:rPr lang="de-DE" sz="2900" dirty="0"/>
              <a:t> </a:t>
            </a:r>
            <a:r>
              <a:rPr lang="de-DE" sz="2900" dirty="0" err="1"/>
              <a:t>of</a:t>
            </a:r>
            <a:r>
              <a:rPr lang="de-DE" sz="2900" dirty="0"/>
              <a:t> </a:t>
            </a:r>
            <a:r>
              <a:rPr lang="de-DE" sz="2900" dirty="0" err="1"/>
              <a:t>labour</a:t>
            </a:r>
            <a:endParaRPr lang="de-DE" sz="2900" dirty="0"/>
          </a:p>
          <a:p>
            <a:pPr marL="714375" lvl="2" indent="-342900" defTabSz="914400" eaLnBrk="0" fontAlgn="base" hangingPunct="0">
              <a:spcBef>
                <a:spcPct val="20000"/>
              </a:spcBef>
              <a:spcAft>
                <a:spcPct val="0"/>
              </a:spcAft>
            </a:pPr>
            <a:r>
              <a:rPr lang="de-DE" sz="2900" dirty="0" err="1"/>
              <a:t>Cost</a:t>
            </a:r>
            <a:r>
              <a:rPr lang="de-DE" sz="2900" dirty="0"/>
              <a:t> per </a:t>
            </a:r>
            <a:r>
              <a:rPr lang="de-DE" sz="2900" dirty="0" err="1"/>
              <a:t>machine</a:t>
            </a:r>
            <a:r>
              <a:rPr lang="de-DE" sz="2900" dirty="0"/>
              <a:t> </a:t>
            </a:r>
            <a:r>
              <a:rPr lang="de-DE" sz="2900" dirty="0" err="1"/>
              <a:t>hour</a:t>
            </a:r>
            <a:endParaRPr lang="de-DE" sz="2900" dirty="0"/>
          </a:p>
        </p:txBody>
      </p:sp>
    </p:spTree>
    <p:extLst>
      <p:ext uri="{BB962C8B-B14F-4D97-AF65-F5344CB8AC3E}">
        <p14:creationId xmlns:p14="http://schemas.microsoft.com/office/powerpoint/2010/main" val="90118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A6269-B15D-493A-86CE-88FF959CFDAC}"/>
              </a:ext>
            </a:extLst>
          </p:cNvPr>
          <p:cNvSpPr>
            <a:spLocks noGrp="1"/>
          </p:cNvSpPr>
          <p:nvPr>
            <p:ph type="title"/>
          </p:nvPr>
        </p:nvSpPr>
        <p:spPr>
          <a:xfrm>
            <a:off x="516468" y="745067"/>
            <a:ext cx="9533467" cy="945622"/>
          </a:xfrm>
        </p:spPr>
        <p:txBody>
          <a:bodyPr>
            <a:normAutofit fontScale="90000"/>
          </a:bodyPr>
          <a:lstStyle/>
          <a:p>
            <a:r>
              <a:rPr lang="de-DE" dirty="0"/>
              <a:t>Methods </a:t>
            </a:r>
            <a:r>
              <a:rPr lang="de-DE" dirty="0" err="1"/>
              <a:t>of</a:t>
            </a:r>
            <a:r>
              <a:rPr lang="de-DE" dirty="0"/>
              <a:t> </a:t>
            </a:r>
            <a:r>
              <a:rPr lang="de-DE" dirty="0" err="1"/>
              <a:t>assigning</a:t>
            </a:r>
            <a:r>
              <a:rPr lang="de-DE" dirty="0"/>
              <a:t> </a:t>
            </a:r>
            <a:r>
              <a:rPr lang="de-DE" dirty="0" err="1"/>
              <a:t>overheads</a:t>
            </a:r>
            <a:br>
              <a:rPr lang="de-DE" dirty="0"/>
            </a:br>
            <a:r>
              <a:rPr lang="de-DE" dirty="0"/>
              <a:t> </a:t>
            </a:r>
            <a:r>
              <a:rPr lang="en-US" dirty="0"/>
              <a:t>4 steps to overhead cost allocations across departments</a:t>
            </a:r>
            <a:br>
              <a:rPr lang="en-US" altLang="de-DE" dirty="0"/>
            </a:br>
            <a:endParaRPr lang="de-DE" dirty="0"/>
          </a:p>
        </p:txBody>
      </p:sp>
      <p:sp>
        <p:nvSpPr>
          <p:cNvPr id="7" name="TextBox 7">
            <a:extLst>
              <a:ext uri="{FF2B5EF4-FFF2-40B4-BE49-F238E27FC236}">
                <a16:creationId xmlns:a16="http://schemas.microsoft.com/office/drawing/2014/main" id="{1A9D5D8D-49A2-48B0-91C5-D6B7D06E98CD}"/>
              </a:ext>
            </a:extLst>
          </p:cNvPr>
          <p:cNvSpPr txBox="1">
            <a:spLocks noChangeArrowheads="1"/>
          </p:cNvSpPr>
          <p:nvPr/>
        </p:nvSpPr>
        <p:spPr bwMode="auto">
          <a:xfrm>
            <a:off x="6536003" y="6403"/>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pic>
        <p:nvPicPr>
          <p:cNvPr id="6" name="Picture 4">
            <a:extLst>
              <a:ext uri="{FF2B5EF4-FFF2-40B4-BE49-F238E27FC236}">
                <a16:creationId xmlns:a16="http://schemas.microsoft.com/office/drawing/2014/main" id="{3C2010E0-FAFD-469B-9956-78EFE9179BDD}"/>
              </a:ext>
            </a:extLst>
          </p:cNvPr>
          <p:cNvPicPr>
            <a:picLocks noChangeAspect="1" noChangeArrowheads="1"/>
          </p:cNvPicPr>
          <p:nvPr/>
        </p:nvPicPr>
        <p:blipFill>
          <a:blip r:embed="rId2"/>
          <a:srcRect/>
          <a:stretch>
            <a:fillRect/>
          </a:stretch>
        </p:blipFill>
        <p:spPr>
          <a:xfrm>
            <a:off x="1099751" y="1462706"/>
            <a:ext cx="7193218" cy="5395294"/>
          </a:xfrm>
          <a:prstGeom prst="rect">
            <a:avLst/>
          </a:prstGeom>
          <a:ln>
            <a:solidFill>
              <a:schemeClr val="accent6">
                <a:lumMod val="50000"/>
              </a:schemeClr>
            </a:solidFill>
          </a:ln>
        </p:spPr>
      </p:pic>
    </p:spTree>
    <p:extLst>
      <p:ext uri="{BB962C8B-B14F-4D97-AF65-F5344CB8AC3E}">
        <p14:creationId xmlns:p14="http://schemas.microsoft.com/office/powerpoint/2010/main" val="29148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90D0A-CA88-4A8B-8A6A-34D9CB2DDE69}"/>
              </a:ext>
            </a:extLst>
          </p:cNvPr>
          <p:cNvSpPr>
            <a:spLocks noGrp="1"/>
          </p:cNvSpPr>
          <p:nvPr>
            <p:ph type="title"/>
          </p:nvPr>
        </p:nvSpPr>
        <p:spPr/>
        <p:txBody>
          <a:bodyPr>
            <a:normAutofit fontScale="90000"/>
          </a:bodyPr>
          <a:lstStyle/>
          <a:p>
            <a:r>
              <a:rPr lang="de-DE" dirty="0"/>
              <a:t>Methods </a:t>
            </a:r>
            <a:r>
              <a:rPr lang="de-DE" dirty="0" err="1"/>
              <a:t>of</a:t>
            </a:r>
            <a:r>
              <a:rPr lang="de-DE" dirty="0"/>
              <a:t> </a:t>
            </a:r>
            <a:r>
              <a:rPr lang="de-DE" dirty="0" err="1"/>
              <a:t>assigning</a:t>
            </a:r>
            <a:r>
              <a:rPr lang="de-DE" dirty="0"/>
              <a:t> </a:t>
            </a:r>
            <a:r>
              <a:rPr lang="de-DE" dirty="0" err="1"/>
              <a:t>overheads</a:t>
            </a:r>
            <a:br>
              <a:rPr lang="de-DE" dirty="0"/>
            </a:br>
            <a:r>
              <a:rPr lang="de-DE" dirty="0"/>
              <a:t> </a:t>
            </a:r>
            <a:r>
              <a:rPr lang="en-US" dirty="0"/>
              <a:t>Step 1: </a:t>
            </a:r>
            <a:r>
              <a:rPr lang="de-DE" dirty="0" err="1"/>
              <a:t>Calculating</a:t>
            </a:r>
            <a:r>
              <a:rPr lang="de-DE" dirty="0"/>
              <a:t> </a:t>
            </a:r>
            <a:r>
              <a:rPr lang="de-DE" dirty="0" err="1"/>
              <a:t>departmental</a:t>
            </a:r>
            <a:r>
              <a:rPr lang="de-DE" dirty="0"/>
              <a:t> </a:t>
            </a:r>
            <a:r>
              <a:rPr lang="de-DE" dirty="0" err="1"/>
              <a:t>overhead</a:t>
            </a:r>
            <a:r>
              <a:rPr lang="de-DE" dirty="0"/>
              <a:t> rate</a:t>
            </a:r>
            <a:r>
              <a:rPr lang="en-US" dirty="0"/>
              <a:t> </a:t>
            </a:r>
            <a:endParaRPr lang="de-DE" dirty="0"/>
          </a:p>
        </p:txBody>
      </p:sp>
      <p:pic>
        <p:nvPicPr>
          <p:cNvPr id="4" name="Picture 4">
            <a:extLst>
              <a:ext uri="{FF2B5EF4-FFF2-40B4-BE49-F238E27FC236}">
                <a16:creationId xmlns:a16="http://schemas.microsoft.com/office/drawing/2014/main" id="{FD9F31FC-9C74-4213-9D9A-42B89657B3D9}"/>
              </a:ext>
            </a:extLst>
          </p:cNvPr>
          <p:cNvPicPr>
            <a:picLocks noChangeAspect="1" noChangeArrowheads="1"/>
          </p:cNvPicPr>
          <p:nvPr/>
        </p:nvPicPr>
        <p:blipFill>
          <a:blip r:embed="rId2"/>
          <a:srcRect/>
          <a:stretch>
            <a:fillRect/>
          </a:stretch>
        </p:blipFill>
        <p:spPr bwMode="auto">
          <a:xfrm>
            <a:off x="1968594" y="1467909"/>
            <a:ext cx="5968807" cy="3121024"/>
          </a:xfrm>
          <a:prstGeom prst="rect">
            <a:avLst/>
          </a:prstGeom>
          <a:noFill/>
          <a:ln w="9525">
            <a:solidFill>
              <a:schemeClr val="accent6">
                <a:lumMod val="50000"/>
              </a:schemeClr>
            </a:solidFill>
            <a:miter lim="800000"/>
            <a:headEnd/>
            <a:tailEnd/>
          </a:ln>
          <a:effectLst/>
        </p:spPr>
      </p:pic>
      <p:graphicFrame>
        <p:nvGraphicFramePr>
          <p:cNvPr id="5" name="Group 66">
            <a:extLst>
              <a:ext uri="{FF2B5EF4-FFF2-40B4-BE49-F238E27FC236}">
                <a16:creationId xmlns:a16="http://schemas.microsoft.com/office/drawing/2014/main" id="{B5C09A07-E930-4349-A8B7-6D7FC8981751}"/>
              </a:ext>
            </a:extLst>
          </p:cNvPr>
          <p:cNvGraphicFramePr>
            <a:graphicFrameLocks/>
          </p:cNvGraphicFramePr>
          <p:nvPr>
            <p:extLst>
              <p:ext uri="{D42A27DB-BD31-4B8C-83A1-F6EECF244321}">
                <p14:modId xmlns:p14="http://schemas.microsoft.com/office/powerpoint/2010/main" val="2434922163"/>
              </p:ext>
            </p:extLst>
          </p:nvPr>
        </p:nvGraphicFramePr>
        <p:xfrm>
          <a:off x="67732" y="4588933"/>
          <a:ext cx="9770533" cy="2086751"/>
        </p:xfrm>
        <a:graphic>
          <a:graphicData uri="http://schemas.openxmlformats.org/drawingml/2006/table">
            <a:tbl>
              <a:tblPr/>
              <a:tblGrid>
                <a:gridCol w="3570337">
                  <a:extLst>
                    <a:ext uri="{9D8B030D-6E8A-4147-A177-3AD203B41FA5}">
                      <a16:colId xmlns:a16="http://schemas.microsoft.com/office/drawing/2014/main" val="20000"/>
                    </a:ext>
                  </a:extLst>
                </a:gridCol>
                <a:gridCol w="6200196">
                  <a:extLst>
                    <a:ext uri="{9D8B030D-6E8A-4147-A177-3AD203B41FA5}">
                      <a16:colId xmlns:a16="http://schemas.microsoft.com/office/drawing/2014/main" val="20001"/>
                    </a:ext>
                  </a:extLst>
                </a:gridCol>
              </a:tblGrid>
              <a:tr h="6039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tx1"/>
                          </a:solidFill>
                          <a:effectLst/>
                          <a:latin typeface="Times New Roman" pitchFamily="18" charset="0"/>
                          <a:cs typeface="Times New Roman" pitchFamily="18" charset="0"/>
                        </a:rPr>
                        <a:t>Cost</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noFill/>
                          </a:ln>
                          <a:solidFill>
                            <a:schemeClr val="tx1"/>
                          </a:solidFill>
                          <a:effectLst/>
                          <a:latin typeface="Times New Roman" pitchFamily="18" charset="0"/>
                          <a:cs typeface="Times New Roman" pitchFamily="18" charset="0"/>
                        </a:rPr>
                        <a:t>Basis of apportioning costs to cost centres</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63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cs typeface="Times New Roman" pitchFamily="18" charset="0"/>
                        </a:rPr>
                        <a:t>Canteen costs</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cs typeface="Times New Roman" pitchFamily="18" charset="0"/>
                        </a:rPr>
                        <a:t>Number of employees</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cs typeface="Times New Roman" pitchFamily="18" charset="0"/>
                        </a:rPr>
                        <a:t>Rent /Heating and lighting</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Times New Roman" pitchFamily="18" charset="0"/>
                          <a:cs typeface="Times New Roman" pitchFamily="18" charset="0"/>
                        </a:rPr>
                        <a:t>Floor area</a:t>
                      </a:r>
                      <a:endParaRPr kumimoji="0" lang="en-GB"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93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New Roman" pitchFamily="18" charset="0"/>
                          <a:cs typeface="Times New Roman" pitchFamily="18" charset="0"/>
                        </a:rPr>
                        <a:t>Insurance </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New Roman" pitchFamily="18" charset="0"/>
                          <a:cs typeface="Times New Roman" pitchFamily="18" charset="0"/>
                        </a:rPr>
                        <a:t>Cost of assets in the department</a:t>
                      </a:r>
                      <a:endParaRPr kumimoji="0" lang="en-GB" sz="2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Box 7">
            <a:extLst>
              <a:ext uri="{FF2B5EF4-FFF2-40B4-BE49-F238E27FC236}">
                <a16:creationId xmlns:a16="http://schemas.microsoft.com/office/drawing/2014/main" id="{DE796CF3-321F-452B-B290-4448909D6E0D}"/>
              </a:ext>
            </a:extLst>
          </p:cNvPr>
          <p:cNvSpPr txBox="1">
            <a:spLocks noChangeArrowheads="1"/>
          </p:cNvSpPr>
          <p:nvPr/>
        </p:nvSpPr>
        <p:spPr bwMode="auto">
          <a:xfrm>
            <a:off x="6552936" y="-28783"/>
            <a:ext cx="35139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FontTx/>
              <a:buNone/>
            </a:pPr>
            <a:r>
              <a:rPr lang="en-GB" altLang="de-DE" sz="1400" b="1" dirty="0"/>
              <a:t>Graphic according to </a:t>
            </a:r>
            <a:r>
              <a:rPr lang="en-GB" altLang="de-DE" sz="1400" b="1" dirty="0" err="1"/>
              <a:t>Bohill</a:t>
            </a:r>
            <a:br>
              <a:rPr lang="en-GB" altLang="de-DE" sz="1400" b="1" dirty="0"/>
            </a:br>
            <a:r>
              <a:rPr lang="en-GB" altLang="de-DE" sz="1400" b="1" dirty="0"/>
              <a:t> 2008 John Wiley &amp; Sons Ltd.</a:t>
            </a:r>
          </a:p>
          <a:p>
            <a:pPr eaLnBrk="1" hangingPunct="1">
              <a:spcBef>
                <a:spcPct val="0"/>
              </a:spcBef>
              <a:buFontTx/>
              <a:buNone/>
            </a:pPr>
            <a:r>
              <a:rPr lang="en-GB" altLang="de-DE" sz="1400" b="1" dirty="0"/>
              <a:t>www.wileyeurope.com/college/bowhill</a:t>
            </a:r>
          </a:p>
        </p:txBody>
      </p:sp>
    </p:spTree>
    <p:extLst>
      <p:ext uri="{BB962C8B-B14F-4D97-AF65-F5344CB8AC3E}">
        <p14:creationId xmlns:p14="http://schemas.microsoft.com/office/powerpoint/2010/main" val="4283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Methods </a:t>
            </a:r>
            <a:r>
              <a:rPr lang="de-DE" dirty="0" err="1"/>
              <a:t>of</a:t>
            </a:r>
            <a:r>
              <a:rPr lang="de-DE" dirty="0"/>
              <a:t> </a:t>
            </a:r>
            <a:r>
              <a:rPr lang="de-DE" dirty="0" err="1"/>
              <a:t>assigning</a:t>
            </a:r>
            <a:r>
              <a:rPr lang="de-DE" dirty="0"/>
              <a:t> </a:t>
            </a:r>
            <a:r>
              <a:rPr lang="de-DE" dirty="0" err="1"/>
              <a:t>overheads</a:t>
            </a:r>
            <a:r>
              <a:rPr lang="de-DE" dirty="0"/>
              <a:t> – </a:t>
            </a:r>
            <a:r>
              <a:rPr lang="de-DE" dirty="0" err="1"/>
              <a:t>Steps</a:t>
            </a:r>
            <a:r>
              <a:rPr lang="de-DE" dirty="0"/>
              <a:t> 2 to 4</a:t>
            </a:r>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sz="2400" b="1" dirty="0"/>
              <a:t>Step 2: </a:t>
            </a:r>
            <a:r>
              <a:rPr lang="en-US" sz="2400" dirty="0"/>
              <a:t>	Costs of service departments´ needs to be reallocated</a:t>
            </a:r>
            <a:br>
              <a:rPr lang="en-US" sz="2400" dirty="0"/>
            </a:br>
            <a:r>
              <a:rPr lang="en-US" sz="2400" dirty="0"/>
              <a:t>		to ´</a:t>
            </a:r>
            <a:r>
              <a:rPr lang="de-DE" sz="2400" dirty="0" err="1"/>
              <a:t>production</a:t>
            </a:r>
            <a:r>
              <a:rPr lang="de-DE" sz="2400" dirty="0"/>
              <a:t>´ </a:t>
            </a:r>
            <a:r>
              <a:rPr lang="de-DE" sz="2400" dirty="0" err="1"/>
              <a:t>departments</a:t>
            </a:r>
            <a:endParaRPr lang="de-DE" sz="2400" dirty="0"/>
          </a:p>
          <a:p>
            <a:r>
              <a:rPr lang="en-US" sz="2400" b="1" dirty="0"/>
              <a:t>Step 3: </a:t>
            </a:r>
            <a:r>
              <a:rPr lang="en-US" sz="2400" dirty="0"/>
              <a:t>	Calculate separate overhead rate for each</a:t>
            </a:r>
            <a:br>
              <a:rPr lang="en-US" sz="2400" dirty="0"/>
            </a:br>
            <a:r>
              <a:rPr lang="en-US" sz="2400" dirty="0"/>
              <a:t>		´production´ </a:t>
            </a:r>
            <a:r>
              <a:rPr lang="de-DE" sz="2400" dirty="0" err="1"/>
              <a:t>department</a:t>
            </a:r>
            <a:endParaRPr lang="de-DE" sz="2400" dirty="0"/>
          </a:p>
          <a:p>
            <a:pPr marL="1709738" lvl="1"/>
            <a:r>
              <a:rPr lang="en-US" sz="2400" dirty="0"/>
              <a:t>e.g. </a:t>
            </a:r>
            <a:r>
              <a:rPr lang="en-US" sz="2400" dirty="0" err="1"/>
              <a:t>labour</a:t>
            </a:r>
            <a:r>
              <a:rPr lang="en-US" sz="2400" dirty="0"/>
              <a:t> hour rate = Overhead/budgeted </a:t>
            </a:r>
            <a:r>
              <a:rPr lang="en-US" sz="2400" dirty="0" err="1"/>
              <a:t>labour</a:t>
            </a:r>
            <a:r>
              <a:rPr lang="en-US" sz="2400" dirty="0"/>
              <a:t> hours =</a:t>
            </a:r>
            <a:br>
              <a:rPr lang="en-US" sz="2400" dirty="0"/>
            </a:br>
            <a:r>
              <a:rPr lang="de-DE" sz="2400" dirty="0"/>
              <a:t>$10000/1000 = $10/</a:t>
            </a:r>
            <a:r>
              <a:rPr lang="de-DE" sz="2400" dirty="0" err="1"/>
              <a:t>hour</a:t>
            </a:r>
            <a:endParaRPr lang="de-DE" sz="2400" dirty="0"/>
          </a:p>
          <a:p>
            <a:r>
              <a:rPr lang="en-US" sz="2400" b="1" dirty="0"/>
              <a:t>Step 4: 	</a:t>
            </a:r>
            <a:r>
              <a:rPr lang="en-US" sz="2400" dirty="0"/>
              <a:t>Assign overhead rate to each product or service</a:t>
            </a:r>
          </a:p>
          <a:p>
            <a:pPr marL="1608138" lvl="2"/>
            <a:r>
              <a:rPr lang="en-US" sz="2400" dirty="0"/>
              <a:t>e.g. 1,5 hours at $10/hour = $15</a:t>
            </a:r>
            <a:endParaRPr lang="de-DE" sz="2400" b="1" dirty="0"/>
          </a:p>
        </p:txBody>
      </p:sp>
    </p:spTree>
    <p:extLst>
      <p:ext uri="{BB962C8B-B14F-4D97-AF65-F5344CB8AC3E}">
        <p14:creationId xmlns:p14="http://schemas.microsoft.com/office/powerpoint/2010/main" val="53877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7677A-68B3-4A40-8CC0-0105E2FF9BE8}"/>
              </a:ext>
            </a:extLst>
          </p:cNvPr>
          <p:cNvSpPr>
            <a:spLocks noGrp="1"/>
          </p:cNvSpPr>
          <p:nvPr>
            <p:ph type="title"/>
          </p:nvPr>
        </p:nvSpPr>
        <p:spPr>
          <a:xfrm>
            <a:off x="681038" y="365126"/>
            <a:ext cx="8835495" cy="1325563"/>
          </a:xfrm>
        </p:spPr>
        <p:txBody>
          <a:bodyPr/>
          <a:lstStyle/>
          <a:p>
            <a:r>
              <a:rPr lang="de-DE" dirty="0"/>
              <a:t>Overhead </a:t>
            </a:r>
            <a:r>
              <a:rPr lang="de-DE" dirty="0" err="1"/>
              <a:t>allocation</a:t>
            </a:r>
            <a:r>
              <a:rPr lang="de-DE" dirty="0"/>
              <a:t> </a:t>
            </a:r>
            <a:r>
              <a:rPr lang="de-DE" dirty="0" err="1"/>
              <a:t>by</a:t>
            </a:r>
            <a:r>
              <a:rPr lang="de-DE" dirty="0"/>
              <a:t> </a:t>
            </a:r>
            <a:r>
              <a:rPr lang="de-DE" dirty="0" err="1"/>
              <a:t>department</a:t>
            </a:r>
            <a:endParaRPr lang="de-DE" dirty="0"/>
          </a:p>
        </p:txBody>
      </p:sp>
      <p:sp>
        <p:nvSpPr>
          <p:cNvPr id="3" name="Inhaltsplatzhalter 2">
            <a:extLst>
              <a:ext uri="{FF2B5EF4-FFF2-40B4-BE49-F238E27FC236}">
                <a16:creationId xmlns:a16="http://schemas.microsoft.com/office/drawing/2014/main" id="{4F5E73DC-C911-435C-96AC-02CCCEFFDC2C}"/>
              </a:ext>
            </a:extLst>
          </p:cNvPr>
          <p:cNvSpPr>
            <a:spLocks noGrp="1"/>
          </p:cNvSpPr>
          <p:nvPr>
            <p:ph idx="1"/>
          </p:nvPr>
        </p:nvSpPr>
        <p:spPr>
          <a:xfrm>
            <a:off x="220134" y="1825625"/>
            <a:ext cx="9414934" cy="4351338"/>
          </a:xfrm>
        </p:spPr>
        <p:txBody>
          <a:bodyPr>
            <a:normAutofit/>
          </a:bodyPr>
          <a:lstStyle/>
          <a:p>
            <a:r>
              <a:rPr lang="en-US" sz="2400" b="1" dirty="0"/>
              <a:t>Example: </a:t>
            </a:r>
            <a:r>
              <a:rPr lang="en-US" sz="2400" dirty="0"/>
              <a:t>Milton </a:t>
            </a:r>
            <a:r>
              <a:rPr lang="en-US" sz="2400" dirty="0" err="1"/>
              <a:t>Ltd.s</a:t>
            </a:r>
            <a:r>
              <a:rPr lang="en-US" sz="2400" dirty="0"/>
              <a:t> two distinct bicycle frames</a:t>
            </a:r>
          </a:p>
          <a:p>
            <a:pPr marL="1524000" lvl="1"/>
            <a:r>
              <a:rPr lang="en-US" sz="2400" dirty="0"/>
              <a:t>"Alto" requires 1,5 hours in the machine shop and 2 hours in the </a:t>
            </a:r>
            <a:r>
              <a:rPr lang="de-DE" sz="2400" dirty="0" err="1"/>
              <a:t>welding</a:t>
            </a:r>
            <a:r>
              <a:rPr lang="de-DE" sz="2400" dirty="0"/>
              <a:t> </a:t>
            </a:r>
            <a:r>
              <a:rPr lang="de-DE" sz="2400" dirty="0" err="1"/>
              <a:t>department</a:t>
            </a:r>
            <a:endParaRPr lang="de-DE" sz="2400" dirty="0"/>
          </a:p>
          <a:p>
            <a:pPr marL="1524000" lvl="1"/>
            <a:r>
              <a:rPr lang="en-US" sz="2400" dirty="0"/>
              <a:t>"Special" requires 2 hours machine shop and 3 hours in welding</a:t>
            </a:r>
            <a:endParaRPr lang="de-DE" sz="2400" b="1" dirty="0"/>
          </a:p>
        </p:txBody>
      </p:sp>
      <p:pic>
        <p:nvPicPr>
          <p:cNvPr id="4" name="Grafik 3">
            <a:extLst>
              <a:ext uri="{FF2B5EF4-FFF2-40B4-BE49-F238E27FC236}">
                <a16:creationId xmlns:a16="http://schemas.microsoft.com/office/drawing/2014/main" id="{675C8D03-FE24-42DD-92EE-176FCBA51DAB}"/>
              </a:ext>
            </a:extLst>
          </p:cNvPr>
          <p:cNvPicPr>
            <a:picLocks noChangeAspect="1"/>
          </p:cNvPicPr>
          <p:nvPr/>
        </p:nvPicPr>
        <p:blipFill>
          <a:blip r:embed="rId2"/>
          <a:stretch>
            <a:fillRect/>
          </a:stretch>
        </p:blipFill>
        <p:spPr>
          <a:xfrm>
            <a:off x="2196884" y="4001294"/>
            <a:ext cx="5207431" cy="2293749"/>
          </a:xfrm>
          <a:prstGeom prst="rect">
            <a:avLst/>
          </a:prstGeom>
        </p:spPr>
      </p:pic>
    </p:spTree>
    <p:extLst>
      <p:ext uri="{BB962C8B-B14F-4D97-AF65-F5344CB8AC3E}">
        <p14:creationId xmlns:p14="http://schemas.microsoft.com/office/powerpoint/2010/main" val="21738437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2427</Words>
  <Application>Microsoft Office PowerPoint</Application>
  <PresentationFormat>A4-Papier (210 x 297 mm)</PresentationFormat>
  <Paragraphs>285</Paragraphs>
  <Slides>48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48</vt:i4>
      </vt:variant>
    </vt:vector>
  </HeadingPairs>
  <TitlesOfParts>
    <vt:vector size="57" baseType="lpstr">
      <vt:lpstr>Arial</vt:lpstr>
      <vt:lpstr>Calibri</vt:lpstr>
      <vt:lpstr>Calibri Light</vt:lpstr>
      <vt:lpstr>Calibri,Bold</vt:lpstr>
      <vt:lpstr>Dcss10</vt:lpstr>
      <vt:lpstr>Dcssbx10</vt:lpstr>
      <vt:lpstr>Tahoma</vt:lpstr>
      <vt:lpstr>Times New Roman</vt:lpstr>
      <vt:lpstr>Office</vt:lpstr>
      <vt:lpstr>Traditional vs. Activity-Based Costing (ABC) International Management Accounting</vt:lpstr>
      <vt:lpstr>What are we going to do?</vt:lpstr>
      <vt:lpstr>PowerPoint-Präsentation</vt:lpstr>
      <vt:lpstr>Full or total costing –  Costing of products and services </vt:lpstr>
      <vt:lpstr>Methods of assigning overheads</vt:lpstr>
      <vt:lpstr>Methods of assigning overheads  4 steps to overhead cost allocations across departments </vt:lpstr>
      <vt:lpstr>Methods of assigning overheads  Step 1: Calculating departmental overhead rate </vt:lpstr>
      <vt:lpstr>Methods of assigning overheads – Steps 2 to 4</vt:lpstr>
      <vt:lpstr>Overhead allocation by department</vt:lpstr>
      <vt:lpstr>Methods of assigning overheads – Example</vt:lpstr>
      <vt:lpstr>Methods of assigning overheads – Example</vt:lpstr>
      <vt:lpstr>Methods of assigning overheads – Example Step 1</vt:lpstr>
      <vt:lpstr>Methods of assigning overheads – Example Step 2 and 3</vt:lpstr>
      <vt:lpstr>Methods of assigning overheads – Example Step 4</vt:lpstr>
      <vt:lpstr>Methods of assigning overheads – Example Step 4</vt:lpstr>
      <vt:lpstr>ABC Costing</vt:lpstr>
      <vt:lpstr>ABC Steps</vt:lpstr>
      <vt:lpstr>ABC Costing – Example Step 1</vt:lpstr>
      <vt:lpstr>ABC Costing – Example Step 2</vt:lpstr>
      <vt:lpstr>ABC Costing – Example Step 3</vt:lpstr>
      <vt:lpstr>ABC Costing – Example Step 3</vt:lpstr>
      <vt:lpstr>ABC Costing – Example Step 3</vt:lpstr>
      <vt:lpstr>ABC Costing – Example Step 3</vt:lpstr>
      <vt:lpstr>ABC Costing – Example Step 4</vt:lpstr>
      <vt:lpstr>ABC Costing – Example Step 4</vt:lpstr>
      <vt:lpstr>Ideal scenarios for ABC application</vt:lpstr>
      <vt:lpstr>Costing methods differ by industry</vt:lpstr>
      <vt:lpstr>Value-chain analysis</vt:lpstr>
      <vt:lpstr>Cost behaviour and value-chain activities</vt:lpstr>
      <vt:lpstr>Competitive benchmarking and cost cutting: People Express</vt:lpstr>
      <vt:lpstr>What are we going to do?</vt:lpstr>
      <vt:lpstr>Definition: „A budget is a quantification of a plan, for a defined period of time“ Bohill, page 155</vt:lpstr>
      <vt:lpstr>Planning and Controlling</vt:lpstr>
      <vt:lpstr>Learning Outcomes</vt:lpstr>
      <vt:lpstr>Planning and controlling - I</vt:lpstr>
      <vt:lpstr>Planning and controlling - I</vt:lpstr>
      <vt:lpstr>Planning and controlling - II</vt:lpstr>
      <vt:lpstr>Planning and controlling - II</vt:lpstr>
      <vt:lpstr>Budget reviews:  „On a regular basis (probably every three months) most organisations review the actual oucome for the year to date and the budget for the remainder of the financial year in order to identify if the original budget will be achieved.  If it is not likely to be achieved then corrections may be taken. This is know as forward control.“ Bohill, page 156</vt:lpstr>
      <vt:lpstr>Example: Budget P&amp;L for Dundee Bicycles division for period April 20X8 to Mar 20X9</vt:lpstr>
      <vt:lpstr>Potential benefits of budgeting</vt:lpstr>
      <vt:lpstr>Recall the conditions in which ABC may be appropriate</vt:lpstr>
      <vt:lpstr>Administration of a budget</vt:lpstr>
      <vt:lpstr>Flexible Budget  A flexible budget is the original budget  adjusted for the change in the actual level of activity.</vt:lpstr>
      <vt:lpstr>Original vs. flexible budget</vt:lpstr>
      <vt:lpstr>Adverse and favourable variance</vt:lpstr>
      <vt:lpstr>Just a short own calculation example – Calculate the variance</vt:lpstr>
      <vt:lpstr>Just a short own calculation example – Please, check the variance: +? -?</vt:lpstr>
    </vt:vector>
  </TitlesOfParts>
  <Company>Linkedwith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Prof. Dr. Marc Beutner</dc:creator>
  <cp:lastModifiedBy>Marc Beutner</cp:lastModifiedBy>
  <cp:revision>166</cp:revision>
  <dcterms:created xsi:type="dcterms:W3CDTF">2003-09-16T14:39:55Z</dcterms:created>
  <dcterms:modified xsi:type="dcterms:W3CDTF">2023-05-15T07:35:42Z</dcterms:modified>
</cp:coreProperties>
</file>