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62"/>
  </p:notesMasterIdLst>
  <p:sldIdLst>
    <p:sldId id="343" r:id="rId2"/>
    <p:sldId id="274" r:id="rId3"/>
    <p:sldId id="428" r:id="rId4"/>
    <p:sldId id="426" r:id="rId5"/>
    <p:sldId id="496" r:id="rId6"/>
    <p:sldId id="495" r:id="rId7"/>
    <p:sldId id="438" r:id="rId8"/>
    <p:sldId id="439" r:id="rId9"/>
    <p:sldId id="441" r:id="rId10"/>
    <p:sldId id="442" r:id="rId11"/>
    <p:sldId id="463" r:id="rId12"/>
    <p:sldId id="443" r:id="rId13"/>
    <p:sldId id="445" r:id="rId14"/>
    <p:sldId id="446" r:id="rId15"/>
    <p:sldId id="447" r:id="rId16"/>
    <p:sldId id="448" r:id="rId17"/>
    <p:sldId id="493" r:id="rId18"/>
    <p:sldId id="449" r:id="rId19"/>
    <p:sldId id="450" r:id="rId20"/>
    <p:sldId id="451" r:id="rId21"/>
    <p:sldId id="452" r:id="rId22"/>
    <p:sldId id="453" r:id="rId23"/>
    <p:sldId id="454" r:id="rId24"/>
    <p:sldId id="455" r:id="rId25"/>
    <p:sldId id="456" r:id="rId26"/>
    <p:sldId id="457" r:id="rId27"/>
    <p:sldId id="458" r:id="rId28"/>
    <p:sldId id="494" r:id="rId29"/>
    <p:sldId id="459" r:id="rId30"/>
    <p:sldId id="464" r:id="rId31"/>
    <p:sldId id="430" r:id="rId32"/>
    <p:sldId id="431" r:id="rId33"/>
    <p:sldId id="465" r:id="rId34"/>
    <p:sldId id="466" r:id="rId35"/>
    <p:sldId id="467" r:id="rId36"/>
    <p:sldId id="468" r:id="rId37"/>
    <p:sldId id="469" r:id="rId38"/>
    <p:sldId id="470" r:id="rId39"/>
    <p:sldId id="471" r:id="rId40"/>
    <p:sldId id="472" r:id="rId41"/>
    <p:sldId id="473" r:id="rId42"/>
    <p:sldId id="474" r:id="rId43"/>
    <p:sldId id="475" r:id="rId44"/>
    <p:sldId id="476" r:id="rId45"/>
    <p:sldId id="477" r:id="rId46"/>
    <p:sldId id="479" r:id="rId47"/>
    <p:sldId id="478" r:id="rId48"/>
    <p:sldId id="481" r:id="rId49"/>
    <p:sldId id="480" r:id="rId50"/>
    <p:sldId id="482" r:id="rId51"/>
    <p:sldId id="483" r:id="rId52"/>
    <p:sldId id="484" r:id="rId53"/>
    <p:sldId id="485" r:id="rId54"/>
    <p:sldId id="486" r:id="rId55"/>
    <p:sldId id="487" r:id="rId56"/>
    <p:sldId id="488" r:id="rId57"/>
    <p:sldId id="489" r:id="rId58"/>
    <p:sldId id="490" r:id="rId59"/>
    <p:sldId id="491" r:id="rId60"/>
    <p:sldId id="492" r:id="rId61"/>
  </p:sldIdLst>
  <p:sldSz cx="9906000" cy="6858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9">
          <p15:clr>
            <a:srgbClr val="A4A3A4"/>
          </p15:clr>
        </p15:guide>
        <p15:guide id="2" pos="1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00FF"/>
    <a:srgbClr val="00C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9" autoAdjust="0"/>
    <p:restoredTop sz="91166" autoAdjust="0"/>
  </p:normalViewPr>
  <p:slideViewPr>
    <p:cSldViewPr snapToGrid="0">
      <p:cViewPr varScale="1">
        <p:scale>
          <a:sx n="68" d="100"/>
          <a:sy n="68" d="100"/>
        </p:scale>
        <p:origin x="226" y="82"/>
      </p:cViewPr>
      <p:guideLst>
        <p:guide orient="horz" pos="4209"/>
        <p:guide pos="1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33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607B3F-045A-48FB-84E4-F73E8A936352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B181C8-3C32-460D-8C19-4FD3FCE5C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74AB0CF-BD21-4959-BBF8-B0B587321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B73C6F-3280-428C-BD12-5E6981964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C3DFA5-E442-4050-9223-A39D2BC71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C4ECED-1E44-4ED9-9DC8-A643C519E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9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3B38FB-9B3C-41C7-9D7F-7E30ECCCC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3C744C5-F7B0-40CC-B140-A97929807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AC2749-F30C-4FE1-B7FC-9E226D959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13EDCC-18C5-425C-BC91-C96C28C9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897356-CC1A-46BC-8590-9F1FA70AE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AEFAB58-B751-4743-A666-7AC4850FA8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251AC86-D54F-490B-9208-1ECF49EC99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FB1247-B079-420B-9121-01D17696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D0132B-3132-4639-A845-38CF6A9B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68A66E-F064-43F2-96CC-AFBC70E18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4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45770-D867-4086-BE3F-6BFC0FA8C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951A42-D89E-49C4-929D-FB26E4F6A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21EC79-B9A5-4E56-8DF8-253513B24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smtClean="0"/>
              <a:t>4/21/2024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1A67F2-5738-4C7F-A57A-96A9EDA5E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1E93B8-866D-42FD-8161-E478828E8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7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7046DA-F9B0-4EF0-9A83-252A0E3DB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C2B019-75C4-4335-ADC2-60A60AE16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C8AEF2-D389-497D-AFDC-9427B307B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4/21/2024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FD8F48-E9F4-4371-B2BB-B2C3E3DA7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D3747D-4E60-4CA8-B0AB-8675D4E53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‹Nr.›</a:t>
            </a:fld>
            <a:endParaRPr lang="en-US" sz="14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3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32EB5-8740-4110-8AD6-F0E0235D9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E6E67E-8461-441A-959B-FB5575AB8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6499E0-486F-4AAD-BD8A-8D942B8B0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0D0F9F9-9923-40D4-911D-2982A1677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F61BD1A-C902-4553-8890-CFF775307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06E757-CF33-4F5A-94C6-3DE47BDBF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0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3C4B92-479B-46D4-AD48-06DE90BB5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4E08518-E56C-43CE-A5E3-75D1C6F6E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03241B0-8189-4365-83AC-1F955E4C6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0308068-176D-494C-8594-674B10F112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1C42E00-5250-4E93-BB5F-ED6D020B5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8CF9A44-FF4C-41DA-9491-53CADBFFC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2F58684-3EE0-44C2-A857-04E14EDB7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4DBBB0-2843-4FEF-A8C4-30322A2F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1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E0DB8E-8B16-4439-9D4E-F89EEF6E2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DAC94DF-4420-43DA-918F-3DA5A64AD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037660-F45C-4CDF-A015-DCC2B835C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7B11FC-E926-4549-B57B-55750DE4E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4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0AC4649-0764-4D6F-AB66-347280C2A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3067771-7BA5-4BF3-A367-57528B537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6D5585-06AB-458D-91E0-84CDE2EFD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312D71-FA7D-49EE-843F-4F6D3A3A1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4D61D0-F921-4960-B7EB-7F6776D63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EC89711-7531-4E64-9EC7-978294D37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FBDFA98-0799-4E1E-BB56-DF29AFD1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447AC5F-8EF9-4C7F-9920-F668FA1FB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1991D8-5C0D-4F39-A96A-E2E95D3C5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99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41606B-6BF1-46BF-9346-182604A9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0EF0DB4-6B10-418F-B4EB-4F14B44AD0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EF87C28-E96F-4F46-8FC2-6682B77F7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026467-F1B4-4349-8F2E-CA759A5A3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C8A674-0919-4041-813D-BBEFB6411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C7B085E-2B3F-45A6-86E0-B9829B6DD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5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0813E5C-C543-4555-9692-A9106ED86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2D13EA4-F641-48C7-9336-C1DC2A0B7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1438A7-3E2E-4A27-A73D-7F4393512D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4ABB41-2808-4F62-8915-E637F638C2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6AADA1-C671-492E-AF84-2136123DD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9E788-8BCF-4189-85ED-687340EF9B0E}" type="slidenum">
              <a:rPr lang="en-US" smtClean="0"/>
              <a:pPr/>
              <a:t>‹Nr.›</a:t>
            </a:fld>
            <a:endParaRPr lang="en-US" sz="14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2C655BCA-C82B-4192-90D1-82F7D9BFE93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86550" y="6613529"/>
            <a:ext cx="3219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de-DE" sz="1000" b="0" dirty="0">
                <a:solidFill>
                  <a:srgbClr val="FF0000"/>
                </a:solidFill>
                <a:latin typeface="Times New Roman" pitchFamily="18" charset="0"/>
              </a:rPr>
              <a:t>Folie: </a:t>
            </a:r>
            <a:fld id="{23174287-F83E-4A4B-A226-917BB8E17B55}" type="slidenum">
              <a:rPr lang="de-DE" sz="1000" b="0">
                <a:solidFill>
                  <a:srgbClr val="FF0000"/>
                </a:solidFill>
                <a:latin typeface="Times New Roman" pitchFamily="18" charset="0"/>
              </a:rPr>
              <a:pPr algn="r"/>
              <a:t>‹Nr.›</a:t>
            </a:fld>
            <a:endParaRPr lang="de-DE" sz="1000" b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8" name="Picture 11" descr="Die Grafik &quot;http://www.fhw-berlin.de/fileadmin/am_template/grfx/all/fhw_logo.gif&quot; kann nicht angezeigt werden, weil sie Fehler enthält.">
            <a:extLst>
              <a:ext uri="{FF2B5EF4-FFF2-40B4-BE49-F238E27FC236}">
                <a16:creationId xmlns:a16="http://schemas.microsoft.com/office/drawing/2014/main" id="{98C65929-652F-4276-BF26-AA287B4C71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/>
          <a:srcRect r="76572"/>
          <a:stretch>
            <a:fillRect/>
          </a:stretch>
        </p:blipFill>
        <p:spPr bwMode="auto">
          <a:xfrm>
            <a:off x="51" y="4131"/>
            <a:ext cx="122" cy="143"/>
          </a:xfrm>
          <a:prstGeom prst="rect">
            <a:avLst/>
          </a:prstGeom>
          <a:noFill/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2A6B0A3-11DE-4C81-871D-5A400488890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50104" y="-126892"/>
            <a:ext cx="10146082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3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Traditional vs.</a:t>
            </a:r>
            <a:br>
              <a:rPr lang="en-US" b="1" dirty="0"/>
            </a:br>
            <a:r>
              <a:rPr lang="en-US" b="1" dirty="0"/>
              <a:t>Activity-Based Costing (ABC)</a:t>
            </a:r>
            <a:br>
              <a:rPr lang="en-US" b="1" dirty="0"/>
            </a:br>
            <a:r>
              <a:rPr lang="de-DE" b="1" dirty="0"/>
              <a:t>International Management Accounting</a:t>
            </a:r>
            <a:endParaRPr lang="de-DE" sz="2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77850" y="4068376"/>
            <a:ext cx="8509254" cy="23876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5000"/>
              </a:lnSpc>
              <a:spcBef>
                <a:spcPct val="5000"/>
              </a:spcBef>
            </a:pPr>
            <a:r>
              <a:rPr lang="de-DE" sz="3200" dirty="0"/>
              <a:t>Prof. Dr. Marc Beutner</a:t>
            </a:r>
          </a:p>
          <a:p>
            <a:pPr marL="342900" indent="-342900">
              <a:lnSpc>
                <a:spcPct val="85000"/>
              </a:lnSpc>
              <a:spcBef>
                <a:spcPct val="5000"/>
              </a:spcBef>
            </a:pPr>
            <a:r>
              <a:rPr lang="de-DE" sz="3200" dirty="0"/>
              <a:t>TH Köln</a:t>
            </a:r>
          </a:p>
          <a:p>
            <a:r>
              <a:rPr lang="de-DE" sz="1900" dirty="0"/>
              <a:t>3rd</a:t>
            </a:r>
            <a:r>
              <a:rPr lang="de-DE" dirty="0"/>
              <a:t> </a:t>
            </a:r>
            <a:r>
              <a:rPr lang="de-DE" dirty="0" err="1"/>
              <a:t>Lecture</a:t>
            </a:r>
            <a:endParaRPr lang="de-DE" dirty="0"/>
          </a:p>
          <a:p>
            <a:br>
              <a:rPr lang="de-DE" dirty="0"/>
            </a:br>
            <a:r>
              <a:rPr lang="de-DE" dirty="0" err="1"/>
              <a:t>SoSe</a:t>
            </a:r>
            <a:r>
              <a:rPr lang="de-DE" dirty="0"/>
              <a:t> 2024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D062D-1C6A-40CA-AD07-4E5DFF90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Market-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pricing</a:t>
            </a:r>
            <a:r>
              <a:rPr lang="de-DE" dirty="0"/>
              <a:t> –</a:t>
            </a:r>
            <a:br>
              <a:rPr lang="de-DE" dirty="0"/>
            </a:br>
            <a:r>
              <a:rPr lang="de-DE" dirty="0"/>
              <a:t>Demand-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pricing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CBD48F-E12B-4D9D-8B16-7666CB1AC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Product Y, expected sales volume of 4000 and 6000 units per month for £ 40 respectively £ 35 selling prices</a:t>
            </a:r>
          </a:p>
          <a:p>
            <a:r>
              <a:rPr lang="en-US" dirty="0"/>
              <a:t>Variable cost is £ 28 per unit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Questions: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Calculate total contribution at each price and choose the </a:t>
            </a:r>
            <a:r>
              <a:rPr lang="de-DE" dirty="0" err="1"/>
              <a:t>contribution-maximizing</a:t>
            </a:r>
            <a:r>
              <a:rPr lang="de-DE" dirty="0"/>
              <a:t> </a:t>
            </a:r>
            <a:r>
              <a:rPr lang="de-DE" dirty="0" err="1"/>
              <a:t>price</a:t>
            </a:r>
            <a:endParaRPr lang="de-DE" dirty="0"/>
          </a:p>
          <a:p>
            <a:r>
              <a:rPr lang="en-US" dirty="0"/>
              <a:t>Is this result always correct and justifiable?</a:t>
            </a:r>
          </a:p>
          <a:p>
            <a:r>
              <a:rPr lang="en-US" dirty="0"/>
              <a:t>What if management had to hire an additional supervisor at a cost of £ 2000/month, as soon as sales and production volume exceeds 5000 </a:t>
            </a:r>
            <a:r>
              <a:rPr lang="de-DE" dirty="0" err="1"/>
              <a:t>units</a:t>
            </a:r>
            <a:r>
              <a:rPr lang="de-DE" dirty="0"/>
              <a:t>/</a:t>
            </a:r>
            <a:r>
              <a:rPr lang="de-DE" dirty="0" err="1"/>
              <a:t>month</a:t>
            </a:r>
            <a:r>
              <a:rPr lang="de-DE" dirty="0"/>
              <a:t>?</a:t>
            </a:r>
            <a:endParaRPr lang="en-US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5227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12976-AD50-4D5C-A57D-951BAC8E8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Answer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5A4CB1-1177-44B8-AD35-CFD5DB150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40 – 28 = 12 £	</a:t>
            </a:r>
            <a:r>
              <a:rPr lang="de-DE" dirty="0" err="1"/>
              <a:t>Contribution</a:t>
            </a:r>
            <a:r>
              <a:rPr lang="de-DE" dirty="0"/>
              <a:t> at 4,000 </a:t>
            </a:r>
            <a:r>
              <a:rPr lang="de-DE" dirty="0" err="1"/>
              <a:t>units</a:t>
            </a:r>
            <a:br>
              <a:rPr lang="de-DE" dirty="0"/>
            </a:br>
            <a:r>
              <a:rPr lang="de-DE" dirty="0"/>
              <a:t>35 – 28 =   7 £ 	</a:t>
            </a:r>
            <a:r>
              <a:rPr lang="de-DE" dirty="0" err="1"/>
              <a:t>Contribution</a:t>
            </a:r>
            <a:r>
              <a:rPr lang="de-DE" dirty="0"/>
              <a:t> at 6,000 </a:t>
            </a:r>
            <a:r>
              <a:rPr lang="de-DE" dirty="0" err="1"/>
              <a:t>units</a:t>
            </a:r>
            <a:endParaRPr lang="de-DE" dirty="0"/>
          </a:p>
          <a:p>
            <a:r>
              <a:rPr lang="de-DE" dirty="0"/>
              <a:t>4,000 * 12 =</a:t>
            </a:r>
            <a:r>
              <a:rPr lang="de-DE" b="1" dirty="0"/>
              <a:t> 48.000 £</a:t>
            </a:r>
            <a:br>
              <a:rPr lang="de-DE" dirty="0"/>
            </a:br>
            <a:r>
              <a:rPr lang="de-DE" dirty="0"/>
              <a:t>6,000 * 7 = </a:t>
            </a:r>
            <a:r>
              <a:rPr lang="de-DE" b="1" dirty="0"/>
              <a:t>42.000 £</a:t>
            </a:r>
          </a:p>
          <a:p>
            <a:pPr marL="0" indent="0">
              <a:buNone/>
            </a:pPr>
            <a:r>
              <a:rPr lang="de-DE" dirty="0"/>
              <a:t>                    - 2000 £ fix  </a:t>
            </a:r>
          </a:p>
          <a:p>
            <a:pPr marL="0" indent="0">
              <a:buNone/>
            </a:pPr>
            <a:r>
              <a:rPr lang="de-DE" dirty="0"/>
              <a:t>	         = </a:t>
            </a:r>
            <a:r>
              <a:rPr lang="de-DE" b="1" dirty="0"/>
              <a:t>40,000 </a:t>
            </a:r>
            <a:r>
              <a:rPr lang="de-DE" dirty="0"/>
              <a:t>£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444383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D062D-1C6A-40CA-AD07-4E5DFF90D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704087"/>
            <a:ext cx="8915400" cy="1050571"/>
          </a:xfrm>
        </p:spPr>
        <p:txBody>
          <a:bodyPr>
            <a:normAutofit fontScale="90000"/>
          </a:bodyPr>
          <a:lstStyle/>
          <a:p>
            <a:r>
              <a:rPr lang="de-DE" dirty="0"/>
              <a:t>Target </a:t>
            </a:r>
            <a:r>
              <a:rPr lang="de-DE" dirty="0" err="1"/>
              <a:t>pricing</a:t>
            </a:r>
            <a:r>
              <a:rPr lang="de-DE" dirty="0"/>
              <a:t> and Target </a:t>
            </a:r>
            <a:r>
              <a:rPr lang="de-DE" dirty="0" err="1"/>
              <a:t>costing</a:t>
            </a:r>
            <a:r>
              <a:rPr lang="de-DE" dirty="0"/>
              <a:t> –</a:t>
            </a:r>
            <a:br>
              <a:rPr lang="de-DE" dirty="0"/>
            </a:br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traditional </a:t>
            </a:r>
            <a:r>
              <a:rPr lang="de-DE" dirty="0" err="1"/>
              <a:t>costing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89408A9-901F-4346-B79D-7900E53B3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538" y="2289874"/>
            <a:ext cx="6460861" cy="395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12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D062D-1C6A-40CA-AD07-4E5DFF90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Target </a:t>
            </a:r>
            <a:r>
              <a:rPr lang="de-DE" dirty="0" err="1"/>
              <a:t>pricing</a:t>
            </a:r>
            <a:r>
              <a:rPr lang="de-DE" dirty="0"/>
              <a:t> and Target </a:t>
            </a:r>
            <a:r>
              <a:rPr lang="de-DE" dirty="0" err="1"/>
              <a:t>costing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CBD48F-E12B-4D9D-8B16-7666CB1A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53029"/>
            <a:ext cx="8915400" cy="5008409"/>
          </a:xfrm>
        </p:spPr>
        <p:txBody>
          <a:bodyPr>
            <a:normAutofit/>
          </a:bodyPr>
          <a:lstStyle/>
          <a:p>
            <a:r>
              <a:rPr lang="en-US" dirty="0"/>
              <a:t>Target costing</a:t>
            </a:r>
          </a:p>
          <a:p>
            <a:pPr lvl="1"/>
            <a:r>
              <a:rPr lang="en-US" dirty="0"/>
              <a:t>Company XY wishes to sell a new product</a:t>
            </a:r>
          </a:p>
          <a:p>
            <a:pPr lvl="1"/>
            <a:r>
              <a:rPr lang="en-US" dirty="0"/>
              <a:t>Competing or substitute products selling at £ 50</a:t>
            </a:r>
          </a:p>
          <a:p>
            <a:pPr lvl="1"/>
            <a:r>
              <a:rPr lang="en-US" dirty="0"/>
              <a:t>XY estimates it can sell 10K units at £ 50, but not at higher prices</a:t>
            </a:r>
          </a:p>
          <a:p>
            <a:pPr lvl="1"/>
            <a:r>
              <a:rPr lang="en-US" dirty="0"/>
              <a:t>XY targets profit to sales ratio of 20%</a:t>
            </a:r>
          </a:p>
          <a:p>
            <a:pPr lvl="1"/>
            <a:endParaRPr lang="en-US" dirty="0"/>
          </a:p>
          <a:p>
            <a:r>
              <a:rPr lang="en-US" dirty="0"/>
              <a:t>Thus target cost is target revenue £ 500K –</a:t>
            </a:r>
            <a:br>
              <a:rPr lang="en-US" dirty="0"/>
            </a:br>
            <a:r>
              <a:rPr lang="en-US" dirty="0"/>
              <a:t>target profit £ 100K </a:t>
            </a:r>
            <a:r>
              <a:rPr lang="de-DE" dirty="0" err="1"/>
              <a:t>equalling</a:t>
            </a:r>
            <a:r>
              <a:rPr lang="de-DE" dirty="0"/>
              <a:t> £ 400K (20%)</a:t>
            </a:r>
          </a:p>
          <a:p>
            <a:r>
              <a:rPr lang="en-US" dirty="0"/>
              <a:t>If actual cost estimation is higher than this level, XY must find</a:t>
            </a:r>
            <a:br>
              <a:rPr lang="en-US" dirty="0"/>
            </a:br>
            <a:r>
              <a:rPr lang="en-US" b="1" dirty="0"/>
              <a:t>cost </a:t>
            </a:r>
            <a:r>
              <a:rPr lang="de-DE" b="1" dirty="0" err="1"/>
              <a:t>saving</a:t>
            </a:r>
            <a:r>
              <a:rPr lang="de-DE" b="1" dirty="0"/>
              <a:t> potential</a:t>
            </a:r>
          </a:p>
          <a:p>
            <a:pPr lvl="1"/>
            <a:r>
              <a:rPr lang="en-US" dirty="0"/>
              <a:t>Tear-down analysis: of competitor products</a:t>
            </a:r>
          </a:p>
          <a:p>
            <a:pPr lvl="1"/>
            <a:r>
              <a:rPr lang="en-US" dirty="0"/>
              <a:t>Value engineering:</a:t>
            </a:r>
            <a:br>
              <a:rPr lang="en-US" dirty="0"/>
            </a:br>
            <a:r>
              <a:rPr lang="en-US" dirty="0"/>
              <a:t>component-level analysis to reduce cost at </a:t>
            </a:r>
            <a:r>
              <a:rPr lang="de-DE" dirty="0" err="1"/>
              <a:t>minimum</a:t>
            </a:r>
            <a:r>
              <a:rPr lang="de-DE" dirty="0"/>
              <a:t> </a:t>
            </a:r>
            <a:r>
              <a:rPr lang="de-DE" dirty="0" err="1"/>
              <a:t>functionality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4122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D062D-1C6A-40CA-AD07-4E5DFF90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Strategic </a:t>
            </a:r>
            <a:r>
              <a:rPr lang="de-DE" dirty="0" err="1"/>
              <a:t>pricing</a:t>
            </a:r>
            <a:r>
              <a:rPr lang="de-DE" dirty="0"/>
              <a:t> </a:t>
            </a:r>
            <a:r>
              <a:rPr lang="de-DE" dirty="0" err="1"/>
              <a:t>considerations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CBD48F-E12B-4D9D-8B16-7666CB1A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53029"/>
            <a:ext cx="8915400" cy="5008409"/>
          </a:xfrm>
        </p:spPr>
        <p:txBody>
          <a:bodyPr>
            <a:normAutofit/>
          </a:bodyPr>
          <a:lstStyle/>
          <a:p>
            <a:r>
              <a:rPr lang="en-US" b="1" dirty="0"/>
              <a:t>Price leader</a:t>
            </a:r>
            <a:r>
              <a:rPr lang="en-US" dirty="0"/>
              <a:t>, possible when a product is superior in terms of quality,</a:t>
            </a:r>
            <a:br>
              <a:rPr lang="en-US" dirty="0"/>
            </a:br>
            <a:r>
              <a:rPr lang="en-US" dirty="0"/>
              <a:t>features or cost of production</a:t>
            </a:r>
          </a:p>
          <a:p>
            <a:r>
              <a:rPr lang="en-US" b="1" dirty="0"/>
              <a:t>Price taker</a:t>
            </a:r>
            <a:r>
              <a:rPr lang="en-US" dirty="0"/>
              <a:t>, usually the case in competitive markets with many companies producing similar or identical products ("commodity")</a:t>
            </a:r>
          </a:p>
          <a:p>
            <a:r>
              <a:rPr lang="en-US" b="1" dirty="0"/>
              <a:t>Predatory pricing</a:t>
            </a:r>
            <a:r>
              <a:rPr lang="en-US" dirty="0"/>
              <a:t>, where price is lowered to undercut competitors in order to gain market share</a:t>
            </a:r>
          </a:p>
          <a:p>
            <a:pPr lvl="1"/>
            <a:r>
              <a:rPr lang="en-US" dirty="0"/>
              <a:t>Used to gain market share and generate future profit</a:t>
            </a:r>
            <a:br>
              <a:rPr lang="en-US" dirty="0"/>
            </a:br>
            <a:r>
              <a:rPr lang="en-US" dirty="0"/>
              <a:t>(esp. when key </a:t>
            </a:r>
            <a:r>
              <a:rPr lang="de-DE" dirty="0" err="1"/>
              <a:t>competitors</a:t>
            </a:r>
            <a:r>
              <a:rPr lang="de-DE" dirty="0"/>
              <a:t> </a:t>
            </a:r>
            <a:r>
              <a:rPr lang="de-DE" dirty="0" err="1"/>
              <a:t>exit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market</a:t>
            </a:r>
            <a:r>
              <a:rPr lang="de-DE" dirty="0"/>
              <a:t>)</a:t>
            </a:r>
          </a:p>
          <a:p>
            <a:pPr lvl="1"/>
            <a:r>
              <a:rPr lang="en-US" dirty="0"/>
              <a:t>To deter new entrants in the market</a:t>
            </a:r>
          </a:p>
          <a:p>
            <a:pPr lvl="1"/>
            <a:r>
              <a:rPr lang="en-US" dirty="0"/>
              <a:t>Typically not allowed due to anti-trust considerations and abuse of </a:t>
            </a:r>
            <a:r>
              <a:rPr lang="de-DE" dirty="0" err="1"/>
              <a:t>market</a:t>
            </a:r>
            <a:r>
              <a:rPr lang="de-DE" dirty="0"/>
              <a:t> power</a:t>
            </a:r>
          </a:p>
          <a:p>
            <a:r>
              <a:rPr lang="de-DE" b="1" dirty="0" err="1"/>
              <a:t>Tying</a:t>
            </a:r>
            <a:r>
              <a:rPr lang="de-DE" b="1" dirty="0"/>
              <a:t> and </a:t>
            </a:r>
            <a:r>
              <a:rPr lang="de-DE" b="1" dirty="0" err="1"/>
              <a:t>bundling</a:t>
            </a:r>
            <a:endParaRPr lang="de-DE" b="1" dirty="0"/>
          </a:p>
          <a:p>
            <a:pPr lvl="1"/>
            <a:r>
              <a:rPr lang="en-US" dirty="0"/>
              <a:t>Promote sales of one product by selling it only together with another </a:t>
            </a:r>
            <a:r>
              <a:rPr lang="de-DE" dirty="0" err="1"/>
              <a:t>complementary</a:t>
            </a:r>
            <a:r>
              <a:rPr lang="de-DE" dirty="0"/>
              <a:t> </a:t>
            </a:r>
            <a:r>
              <a:rPr lang="de-DE" dirty="0" err="1"/>
              <a:t>product</a:t>
            </a:r>
            <a:endParaRPr lang="de-DE" dirty="0"/>
          </a:p>
          <a:p>
            <a:pPr lvl="1"/>
            <a:r>
              <a:rPr lang="en-US" dirty="0"/>
              <a:t>Microsoft Windows and Internet Explorer, Windows Media Player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6171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D062D-1C6A-40CA-AD07-4E5DFF90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Strategic </a:t>
            </a:r>
            <a:r>
              <a:rPr lang="de-DE" dirty="0" err="1"/>
              <a:t>pricing</a:t>
            </a:r>
            <a:r>
              <a:rPr lang="de-DE" dirty="0"/>
              <a:t> </a:t>
            </a:r>
            <a:r>
              <a:rPr lang="de-DE" dirty="0" err="1"/>
              <a:t>considerations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CBD48F-E12B-4D9D-8B16-7666CB1A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53029"/>
            <a:ext cx="8915400" cy="5008409"/>
          </a:xfrm>
        </p:spPr>
        <p:txBody>
          <a:bodyPr>
            <a:normAutofit/>
          </a:bodyPr>
          <a:lstStyle/>
          <a:p>
            <a:r>
              <a:rPr lang="de-DE" dirty="0"/>
              <a:t>New </a:t>
            </a:r>
            <a:r>
              <a:rPr lang="de-DE" dirty="0" err="1"/>
              <a:t>products</a:t>
            </a:r>
            <a:r>
              <a:rPr lang="de-DE" dirty="0"/>
              <a:t> </a:t>
            </a:r>
            <a:r>
              <a:rPr lang="de-DE" dirty="0" err="1"/>
              <a:t>pricing</a:t>
            </a:r>
            <a:endParaRPr lang="de-DE" dirty="0"/>
          </a:p>
          <a:p>
            <a:r>
              <a:rPr lang="en-US" b="1" dirty="0"/>
              <a:t>Price skimming </a:t>
            </a:r>
            <a:r>
              <a:rPr lang="en-US" dirty="0"/>
              <a:t>when new product is superior and no major competitors have entered (requires innovation and differentiation), usually dynamic as prices decrease over time</a:t>
            </a:r>
          </a:p>
          <a:p>
            <a:r>
              <a:rPr lang="en-US" b="1" dirty="0"/>
              <a:t>Penetration pricing </a:t>
            </a:r>
            <a:r>
              <a:rPr lang="en-US" dirty="0"/>
              <a:t>for new products also undercuts rivals to gain market share</a:t>
            </a:r>
            <a:br>
              <a:rPr lang="en-US" dirty="0"/>
            </a:br>
            <a:r>
              <a:rPr lang="en-US" dirty="0"/>
              <a:t>(parallels predatory pricing for existing products)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0633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D062D-1C6A-40CA-AD07-4E5DFF90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r>
              <a:rPr lang="de-DE" dirty="0"/>
              <a:t>: A </a:t>
            </a:r>
            <a:r>
              <a:rPr lang="de-DE" dirty="0" err="1"/>
              <a:t>self-employed</a:t>
            </a:r>
            <a:r>
              <a:rPr lang="de-DE" dirty="0"/>
              <a:t> </a:t>
            </a:r>
            <a:r>
              <a:rPr lang="de-DE" dirty="0" err="1"/>
              <a:t>painter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CBD48F-E12B-4D9D-8B16-7666CB1A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53029"/>
            <a:ext cx="8915400" cy="5008409"/>
          </a:xfrm>
        </p:spPr>
        <p:txBody>
          <a:bodyPr>
            <a:normAutofit/>
          </a:bodyPr>
          <a:lstStyle/>
          <a:p>
            <a:r>
              <a:rPr lang="en-US" dirty="0" err="1"/>
              <a:t>Mr</a:t>
            </a:r>
            <a:r>
              <a:rPr lang="en-US" dirty="0"/>
              <a:t> Jones is a painter and decorator. His overheads are $200 a week and he expects to work on average 40 hours a week.</a:t>
            </a:r>
            <a:br>
              <a:rPr lang="en-US" dirty="0"/>
            </a:br>
            <a:r>
              <a:rPr lang="en-US" dirty="0"/>
              <a:t>He has been asked to quote for a job which he estimates will take him 20 hours to complete. The material cost for the job will be $100. Assume he includes a pay rate of $10 an hour for himself and builds in a 20% profit margin on full cost.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Question:</a:t>
            </a:r>
          </a:p>
          <a:p>
            <a:pPr marL="0" indent="0">
              <a:buNone/>
            </a:pPr>
            <a:r>
              <a:rPr lang="en-US" dirty="0"/>
              <a:t>Calculate the price for the job that </a:t>
            </a:r>
            <a:r>
              <a:rPr lang="en-US" dirty="0" err="1"/>
              <a:t>Mr</a:t>
            </a:r>
            <a:r>
              <a:rPr lang="en-US" dirty="0"/>
              <a:t> Jones should quote to his </a:t>
            </a:r>
            <a:r>
              <a:rPr lang="de-DE" dirty="0" err="1"/>
              <a:t>customer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5605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D062D-1C6A-40CA-AD07-4E5DFF90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Calculation</a:t>
            </a:r>
            <a:r>
              <a:rPr lang="de-DE" dirty="0"/>
              <a:t>: A </a:t>
            </a:r>
            <a:r>
              <a:rPr lang="de-DE" dirty="0" err="1"/>
              <a:t>self-employed</a:t>
            </a:r>
            <a:r>
              <a:rPr lang="de-DE" dirty="0"/>
              <a:t> </a:t>
            </a:r>
            <a:r>
              <a:rPr lang="de-DE" dirty="0" err="1"/>
              <a:t>painter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CBD48F-E12B-4D9D-8B16-7666CB1A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53029"/>
            <a:ext cx="8915400" cy="5008409"/>
          </a:xfrm>
        </p:spPr>
        <p:txBody>
          <a:bodyPr>
            <a:normAutofit/>
          </a:bodyPr>
          <a:lstStyle/>
          <a:p>
            <a:r>
              <a:rPr lang="en-US" dirty="0"/>
              <a:t>General: overheads are $200 a week - work on average 40 hours a week.</a:t>
            </a:r>
            <a:br>
              <a:rPr lang="en-US" dirty="0"/>
            </a:br>
            <a:r>
              <a:rPr lang="en-US" dirty="0"/>
              <a:t>		 40 hours a week		-	200 $ overheads</a:t>
            </a:r>
          </a:p>
          <a:p>
            <a:endParaRPr lang="en-US" dirty="0"/>
          </a:p>
          <a:p>
            <a:r>
              <a:rPr lang="en-US" dirty="0"/>
              <a:t>Job: 		20 hours to complete	-	100 $ overheads</a:t>
            </a:r>
          </a:p>
          <a:p>
            <a:r>
              <a:rPr lang="en-US" dirty="0"/>
              <a:t>Material cost:					100 $</a:t>
            </a:r>
          </a:p>
          <a:p>
            <a:r>
              <a:rPr lang="en-US" dirty="0"/>
              <a:t>Pay rate:	 $10 an hour * 20 hours =	200 $</a:t>
            </a:r>
          </a:p>
          <a:p>
            <a:r>
              <a:rPr lang="en-US" dirty="0"/>
              <a:t>Full cost						400 $</a:t>
            </a:r>
          </a:p>
          <a:p>
            <a:r>
              <a:rPr lang="en-US" dirty="0"/>
              <a:t>20% profit margin 				  80 $</a:t>
            </a:r>
          </a:p>
          <a:p>
            <a:r>
              <a:rPr lang="en-US" dirty="0"/>
              <a:t>Price						480 $</a:t>
            </a:r>
          </a:p>
          <a:p>
            <a:pPr marL="0" indent="0">
              <a:buNone/>
            </a:pPr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4CD353F9-8859-4652-950F-0C671EF245D3}"/>
              </a:ext>
            </a:extLst>
          </p:cNvPr>
          <p:cNvCxnSpPr/>
          <p:nvPr/>
        </p:nvCxnSpPr>
        <p:spPr>
          <a:xfrm>
            <a:off x="5634681" y="3929449"/>
            <a:ext cx="8526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ED042874-289F-4C5B-A9C0-E570CDF619F2}"/>
              </a:ext>
            </a:extLst>
          </p:cNvPr>
          <p:cNvCxnSpPr/>
          <p:nvPr/>
        </p:nvCxnSpPr>
        <p:spPr>
          <a:xfrm>
            <a:off x="5634681" y="4712044"/>
            <a:ext cx="8526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3F49286-E5EA-42C3-96BC-9B272DA52254}"/>
              </a:ext>
            </a:extLst>
          </p:cNvPr>
          <p:cNvCxnSpPr/>
          <p:nvPr/>
        </p:nvCxnSpPr>
        <p:spPr>
          <a:xfrm>
            <a:off x="5634681" y="5148650"/>
            <a:ext cx="8526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9896394-8AB6-4B3F-AE42-C684D928C6F7}"/>
              </a:ext>
            </a:extLst>
          </p:cNvPr>
          <p:cNvCxnSpPr/>
          <p:nvPr/>
        </p:nvCxnSpPr>
        <p:spPr>
          <a:xfrm>
            <a:off x="5634681" y="5251623"/>
            <a:ext cx="8526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412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D062D-1C6A-40CA-AD07-4E5DFF90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Cost</a:t>
            </a:r>
            <a:r>
              <a:rPr lang="de-DE" dirty="0"/>
              <a:t>-Volume-Profit </a:t>
            </a:r>
            <a:r>
              <a:rPr lang="de-DE" dirty="0" err="1"/>
              <a:t>decisions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CBD48F-E12B-4D9D-8B16-7666CB1A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553029"/>
            <a:ext cx="9192397" cy="5008409"/>
          </a:xfrm>
        </p:spPr>
        <p:txBody>
          <a:bodyPr>
            <a:normAutofit/>
          </a:bodyPr>
          <a:lstStyle/>
          <a:p>
            <a:r>
              <a:rPr lang="de-DE" dirty="0"/>
              <a:t>Approach</a:t>
            </a:r>
          </a:p>
          <a:p>
            <a:pPr lvl="1"/>
            <a:r>
              <a:rPr lang="de-DE" dirty="0" err="1"/>
              <a:t>Identify</a:t>
            </a:r>
            <a:r>
              <a:rPr lang="de-DE" dirty="0"/>
              <a:t> </a:t>
            </a:r>
            <a:r>
              <a:rPr lang="de-DE" dirty="0" err="1"/>
              <a:t>objectives</a:t>
            </a:r>
            <a:r>
              <a:rPr lang="de-DE" dirty="0"/>
              <a:t>, alternative </a:t>
            </a:r>
            <a:r>
              <a:rPr lang="de-DE" dirty="0" err="1"/>
              <a:t>options</a:t>
            </a:r>
            <a:r>
              <a:rPr lang="de-DE" dirty="0"/>
              <a:t>, </a:t>
            </a:r>
            <a:r>
              <a:rPr lang="de-DE" dirty="0" err="1"/>
              <a:t>evaluate</a:t>
            </a:r>
            <a:r>
              <a:rPr lang="de-DE" dirty="0"/>
              <a:t> alternatives</a:t>
            </a:r>
            <a:br>
              <a:rPr lang="de-DE" dirty="0"/>
            </a:br>
            <a:endParaRPr lang="de-DE" dirty="0"/>
          </a:p>
          <a:p>
            <a:r>
              <a:rPr lang="en-US" dirty="0"/>
              <a:t>Short-term decisions to evaluate alternatives</a:t>
            </a:r>
          </a:p>
          <a:p>
            <a:pPr lvl="1"/>
            <a:r>
              <a:rPr lang="en-US" dirty="0"/>
              <a:t>Identify relevant revenues and costs that change with alternative </a:t>
            </a:r>
            <a:r>
              <a:rPr lang="de-DE" dirty="0" err="1"/>
              <a:t>choices</a:t>
            </a:r>
            <a:endParaRPr lang="de-DE" dirty="0"/>
          </a:p>
          <a:p>
            <a:pPr lvl="1"/>
            <a:r>
              <a:rPr lang="en-US" dirty="0"/>
              <a:t>Evaluate these changes, identify non-financial or qualitative factors and </a:t>
            </a:r>
            <a:r>
              <a:rPr lang="de-DE" dirty="0" err="1"/>
              <a:t>constraints</a:t>
            </a:r>
            <a:br>
              <a:rPr lang="de-DE" dirty="0"/>
            </a:br>
            <a:endParaRPr lang="de-DE" dirty="0"/>
          </a:p>
          <a:p>
            <a:r>
              <a:rPr lang="de-DE" dirty="0" err="1"/>
              <a:t>Typical</a:t>
            </a:r>
            <a:r>
              <a:rPr lang="de-DE" dirty="0"/>
              <a:t> </a:t>
            </a:r>
            <a:r>
              <a:rPr lang="de-DE" dirty="0" err="1"/>
              <a:t>short</a:t>
            </a:r>
            <a:r>
              <a:rPr lang="de-DE" dirty="0"/>
              <a:t>-term </a:t>
            </a:r>
            <a:r>
              <a:rPr lang="de-DE" dirty="0" err="1"/>
              <a:t>questions</a:t>
            </a:r>
            <a:endParaRPr lang="de-DE" dirty="0"/>
          </a:p>
          <a:p>
            <a:pPr lvl="1"/>
            <a:r>
              <a:rPr lang="en-US" dirty="0"/>
              <a:t>Whether to withdraw a product/service or close-down a business unit</a:t>
            </a:r>
          </a:p>
          <a:p>
            <a:pPr lvl="1"/>
            <a:r>
              <a:rPr lang="en-US" dirty="0"/>
              <a:t>Choice of pro.t-maximizing sales plan</a:t>
            </a:r>
          </a:p>
          <a:p>
            <a:pPr lvl="1"/>
            <a:r>
              <a:rPr lang="en-US" dirty="0"/>
              <a:t>Make-or-buy decisions for selected components</a:t>
            </a:r>
          </a:p>
          <a:p>
            <a:pPr lvl="1"/>
            <a:r>
              <a:rPr lang="en-US" dirty="0"/>
              <a:t>Choice of optimal sales and production plan as function of resource (e.g. labor, materials, machine) shortage and resource constraints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2413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D062D-1C6A-40CA-AD07-4E5DFF90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r>
              <a:rPr lang="de-DE" dirty="0"/>
              <a:t>: Richmond </a:t>
            </a:r>
            <a:r>
              <a:rPr lang="de-DE" dirty="0" err="1"/>
              <a:t>Plc</a:t>
            </a:r>
            <a:r>
              <a:rPr lang="de-DE" dirty="0"/>
              <a:t> 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CBD48F-E12B-4D9D-8B16-7666CB1A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553029"/>
            <a:ext cx="9192397" cy="5008409"/>
          </a:xfrm>
        </p:spPr>
        <p:txBody>
          <a:bodyPr>
            <a:normAutofit/>
          </a:bodyPr>
          <a:lstStyle/>
          <a:p>
            <a:r>
              <a:rPr lang="en-US" dirty="0"/>
              <a:t>Budgeted Profit and Loss (P&amp;L) account for 20X0</a:t>
            </a:r>
          </a:p>
          <a:p>
            <a:pPr lvl="1"/>
            <a:r>
              <a:rPr lang="en-US" dirty="0"/>
              <a:t>Revenue of £ 1.581.500 minus total costs £ 1.487.750</a:t>
            </a:r>
            <a:br>
              <a:rPr lang="en-US" dirty="0"/>
            </a:br>
            <a:r>
              <a:rPr lang="en-US" dirty="0"/>
              <a:t>yields profit </a:t>
            </a:r>
            <a:r>
              <a:rPr lang="de-DE" dirty="0"/>
              <a:t>£ 93.750</a:t>
            </a:r>
          </a:p>
          <a:p>
            <a:pPr lvl="1"/>
            <a:r>
              <a:rPr lang="en-US" dirty="0"/>
              <a:t>Total cost incl. fixed cost of £ 247.250</a:t>
            </a:r>
          </a:p>
          <a:p>
            <a:r>
              <a:rPr lang="de-DE" dirty="0"/>
              <a:t>Fixed </a:t>
            </a:r>
            <a:r>
              <a:rPr lang="de-DE" dirty="0" err="1"/>
              <a:t>overhead</a:t>
            </a:r>
            <a:r>
              <a:rPr lang="de-DE" dirty="0"/>
              <a:t> per </a:t>
            </a:r>
            <a:r>
              <a:rPr lang="de-DE" dirty="0" err="1"/>
              <a:t>unit</a:t>
            </a:r>
            <a:endParaRPr lang="de-DE" dirty="0"/>
          </a:p>
          <a:p>
            <a:pPr lvl="1"/>
            <a:r>
              <a:rPr lang="de-DE" dirty="0" err="1"/>
              <a:t>Budgeted</a:t>
            </a:r>
            <a:r>
              <a:rPr lang="de-DE" dirty="0"/>
              <a:t> </a:t>
            </a:r>
            <a:r>
              <a:rPr lang="de-DE" dirty="0" err="1"/>
              <a:t>fixed</a:t>
            </a:r>
            <a:r>
              <a:rPr lang="de-DE" dirty="0"/>
              <a:t> </a:t>
            </a:r>
            <a:r>
              <a:rPr lang="de-DE" dirty="0" err="1"/>
              <a:t>overhead</a:t>
            </a:r>
            <a:r>
              <a:rPr lang="de-DE" dirty="0"/>
              <a:t> £ 247.250</a:t>
            </a:r>
          </a:p>
          <a:p>
            <a:pPr lvl="1"/>
            <a:r>
              <a:rPr lang="en-US" dirty="0"/>
              <a:t>Budgeted output 21.500 units (6500 X, 8000 Y, 7000 Z)</a:t>
            </a:r>
          </a:p>
          <a:p>
            <a:pPr lvl="1"/>
            <a:r>
              <a:rPr lang="en-US" dirty="0"/>
              <a:t>Assuming identical overhead allocation across product lines, fixed </a:t>
            </a:r>
            <a:r>
              <a:rPr lang="de-DE" dirty="0" err="1"/>
              <a:t>overhead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£ 11,50/</a:t>
            </a:r>
            <a:r>
              <a:rPr lang="de-DE" dirty="0" err="1"/>
              <a:t>unit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4233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84200" y="660544"/>
            <a:ext cx="8915400" cy="1143000"/>
          </a:xfrm>
        </p:spPr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going</a:t>
            </a:r>
            <a:r>
              <a:rPr lang="de-DE" dirty="0"/>
              <a:t> to do?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57202" y="2090057"/>
            <a:ext cx="4966897" cy="4194629"/>
          </a:xfrm>
          <a:noFill/>
          <a:ln>
            <a:miter lim="800000"/>
            <a:headEnd/>
            <a:tailEnd/>
          </a:ln>
        </p:spPr>
        <p:txBody>
          <a:bodyPr vert="horz" wrap="square" lIns="36512" tIns="39688" rIns="36512" bIns="3968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  <a:buNone/>
            </a:pPr>
            <a:endParaRPr lang="de-DE" sz="2800" dirty="0">
              <a:latin typeface="Tahoma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2800" dirty="0" err="1">
                <a:latin typeface="Tahoma" pitchFamily="34" charset="0"/>
              </a:rPr>
              <a:t>Finishing</a:t>
            </a:r>
            <a:r>
              <a:rPr lang="de-DE" sz="2800" dirty="0">
                <a:latin typeface="Tahoma" pitchFamily="34" charset="0"/>
              </a:rPr>
              <a:t> </a:t>
            </a:r>
            <a:r>
              <a:rPr lang="de-DE" sz="2800" dirty="0" err="1">
                <a:latin typeface="Tahoma" pitchFamily="34" charset="0"/>
              </a:rPr>
              <a:t>the</a:t>
            </a:r>
            <a:r>
              <a:rPr lang="de-DE" sz="2800" dirty="0">
                <a:latin typeface="Tahoma" pitchFamily="34" charset="0"/>
              </a:rPr>
              <a:t> </a:t>
            </a:r>
            <a:r>
              <a:rPr lang="de-DE" sz="2800" dirty="0" err="1">
                <a:latin typeface="Tahoma" pitchFamily="34" charset="0"/>
              </a:rPr>
              <a:t>rest</a:t>
            </a:r>
            <a:r>
              <a:rPr lang="de-DE" sz="2800" dirty="0">
                <a:latin typeface="Tahoma" pitchFamily="34" charset="0"/>
              </a:rPr>
              <a:t> </a:t>
            </a:r>
            <a:r>
              <a:rPr lang="de-DE" sz="2800" dirty="0" err="1">
                <a:latin typeface="Tahoma" pitchFamily="34" charset="0"/>
              </a:rPr>
              <a:t>of</a:t>
            </a:r>
            <a:r>
              <a:rPr lang="de-DE" sz="2800" dirty="0">
                <a:latin typeface="Tahoma" pitchFamily="34" charset="0"/>
              </a:rPr>
              <a:t> </a:t>
            </a:r>
            <a:r>
              <a:rPr lang="de-DE" sz="2800" dirty="0" err="1">
                <a:latin typeface="Tahoma" pitchFamily="34" charset="0"/>
              </a:rPr>
              <a:t>lecture</a:t>
            </a:r>
            <a:r>
              <a:rPr lang="de-DE" sz="2800" dirty="0">
                <a:latin typeface="Tahoma" pitchFamily="34" charset="0"/>
              </a:rPr>
              <a:t> 2 </a:t>
            </a:r>
          </a:p>
          <a:p>
            <a:pPr lvl="1">
              <a:spcBef>
                <a:spcPts val="600"/>
              </a:spcBef>
            </a:pPr>
            <a:r>
              <a:rPr lang="de-DE" sz="2800" dirty="0">
                <a:latin typeface="Tahoma" pitchFamily="34" charset="0"/>
              </a:rPr>
              <a:t>Market-</a:t>
            </a:r>
            <a:r>
              <a:rPr lang="de-DE" sz="2800" dirty="0" err="1">
                <a:latin typeface="Tahoma" pitchFamily="34" charset="0"/>
              </a:rPr>
              <a:t>based</a:t>
            </a:r>
            <a:r>
              <a:rPr lang="de-DE" sz="2800" dirty="0">
                <a:latin typeface="Tahoma" pitchFamily="34" charset="0"/>
              </a:rPr>
              <a:t> </a:t>
            </a:r>
            <a:r>
              <a:rPr lang="de-DE" sz="2800" dirty="0" err="1">
                <a:latin typeface="Tahoma" pitchFamily="34" charset="0"/>
              </a:rPr>
              <a:t>pricing</a:t>
            </a:r>
            <a:endParaRPr lang="de-DE" sz="2800" dirty="0">
              <a:latin typeface="Tahoma" pitchFamily="34" charset="0"/>
            </a:endParaRPr>
          </a:p>
          <a:p>
            <a:pPr lvl="1">
              <a:spcBef>
                <a:spcPts val="600"/>
              </a:spcBef>
            </a:pPr>
            <a:r>
              <a:rPr lang="de-DE" sz="2800" dirty="0" err="1">
                <a:latin typeface="Tahoma" pitchFamily="34" charset="0"/>
              </a:rPr>
              <a:t>Richmont</a:t>
            </a:r>
            <a:r>
              <a:rPr lang="de-DE" sz="2800" dirty="0">
                <a:latin typeface="Tahoma" pitchFamily="34" charset="0"/>
              </a:rPr>
              <a:t> PLC</a:t>
            </a:r>
          </a:p>
          <a:p>
            <a:pPr>
              <a:spcBef>
                <a:spcPts val="600"/>
              </a:spcBef>
            </a:pPr>
            <a:endParaRPr lang="de-DE" sz="2800" dirty="0">
              <a:latin typeface="Tahoma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2800" dirty="0" err="1">
                <a:latin typeface="Tahoma" pitchFamily="34" charset="0"/>
              </a:rPr>
              <a:t>Lecture</a:t>
            </a:r>
            <a:r>
              <a:rPr lang="de-DE" sz="2800" dirty="0">
                <a:latin typeface="Tahoma" pitchFamily="34" charset="0"/>
              </a:rPr>
              <a:t> 3: </a:t>
            </a:r>
            <a:r>
              <a:rPr lang="en-US" sz="2800" dirty="0">
                <a:latin typeface="Tahoma" pitchFamily="34" charset="0"/>
              </a:rPr>
              <a:t>Traditional vs. Activity-Based Costing (ABC)</a:t>
            </a:r>
            <a:endParaRPr lang="de-DE" sz="2800" dirty="0">
              <a:latin typeface="Tahoma" pitchFamily="34" charset="0"/>
            </a:endParaRPr>
          </a:p>
          <a:p>
            <a:pPr>
              <a:spcBef>
                <a:spcPts val="600"/>
              </a:spcBef>
              <a:buNone/>
            </a:pPr>
            <a:endParaRPr lang="de-DE" sz="2800" dirty="0">
              <a:latin typeface="Tahoma" pitchFamily="34" charset="0"/>
            </a:endParaRPr>
          </a:p>
          <a:p>
            <a:pPr>
              <a:lnSpc>
                <a:spcPts val="1400"/>
              </a:lnSpc>
              <a:buNone/>
            </a:pPr>
            <a:endParaRPr lang="de-DE" sz="2800" dirty="0">
              <a:latin typeface="Tahoma" pitchFamily="34" charset="0"/>
            </a:endParaRPr>
          </a:p>
          <a:p>
            <a:pPr>
              <a:lnSpc>
                <a:spcPts val="1400"/>
              </a:lnSpc>
              <a:buNone/>
            </a:pPr>
            <a:endParaRPr lang="de-DE" sz="2400" dirty="0">
              <a:latin typeface="Tahoma" pitchFamily="34" charset="0"/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424099" y="1033236"/>
            <a:ext cx="4481901" cy="2625725"/>
            <a:chOff x="285" y="2102"/>
            <a:chExt cx="2606" cy="1654"/>
          </a:xfrm>
        </p:grpSpPr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1279" y="2102"/>
              <a:ext cx="1612" cy="165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de-DE" sz="1800" dirty="0"/>
                <a:t>Demand</a:t>
              </a:r>
              <a:r>
                <a:rPr lang="de-DE" dirty="0"/>
                <a:t>-</a:t>
              </a:r>
              <a:r>
                <a:rPr lang="de-DE" dirty="0" err="1"/>
                <a:t>based</a:t>
              </a:r>
              <a:r>
                <a:rPr lang="de-DE" dirty="0"/>
                <a:t> </a:t>
              </a:r>
              <a:r>
                <a:rPr lang="de-DE" dirty="0" err="1"/>
                <a:t>pricing</a:t>
              </a:r>
              <a:br>
                <a:rPr lang="de-DE" dirty="0"/>
              </a:br>
              <a:r>
                <a:rPr lang="de-DE" dirty="0"/>
                <a:t>and </a:t>
              </a:r>
              <a:br>
                <a:rPr lang="de-DE" dirty="0"/>
              </a:br>
              <a:r>
                <a:rPr lang="de-DE" dirty="0" err="1"/>
                <a:t>Strategy</a:t>
              </a:r>
              <a:endParaRPr lang="de-DE" sz="1800" dirty="0"/>
            </a:p>
          </p:txBody>
        </p:sp>
        <p:sp>
          <p:nvSpPr>
            <p:cNvPr id="7" name="AutoShape 11"/>
            <p:cNvSpPr>
              <a:spLocks noChangeArrowheads="1"/>
            </p:cNvSpPr>
            <p:nvPr/>
          </p:nvSpPr>
          <p:spPr bwMode="auto">
            <a:xfrm>
              <a:off x="285" y="2485"/>
              <a:ext cx="887" cy="907"/>
            </a:xfrm>
            <a:prstGeom prst="rightArrow">
              <a:avLst>
                <a:gd name="adj1" fmla="val 49944"/>
                <a:gd name="adj2" fmla="val 46222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endParaRPr lang="de-DE" sz="1800"/>
            </a:p>
          </p:txBody>
        </p:sp>
      </p:grpSp>
      <p:grpSp>
        <p:nvGrpSpPr>
          <p:cNvPr id="8" name="Group 17">
            <a:extLst>
              <a:ext uri="{FF2B5EF4-FFF2-40B4-BE49-F238E27FC236}">
                <a16:creationId xmlns:a16="http://schemas.microsoft.com/office/drawing/2014/main" id="{FE5CEBC5-F2E4-403A-82F7-35DFFC9E4F30}"/>
              </a:ext>
            </a:extLst>
          </p:cNvPr>
          <p:cNvGrpSpPr>
            <a:grpSpLocks/>
          </p:cNvGrpSpPr>
          <p:nvPr/>
        </p:nvGrpSpPr>
        <p:grpSpPr bwMode="auto">
          <a:xfrm>
            <a:off x="5424099" y="4021591"/>
            <a:ext cx="4481901" cy="2625725"/>
            <a:chOff x="285" y="2102"/>
            <a:chExt cx="2606" cy="1654"/>
          </a:xfrm>
        </p:grpSpPr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2031687D-D84C-46EF-9C13-952C51846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9" y="2102"/>
              <a:ext cx="1612" cy="165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de-DE" dirty="0"/>
                <a:t>Methods </a:t>
              </a:r>
              <a:r>
                <a:rPr lang="de-DE" dirty="0" err="1"/>
                <a:t>of</a:t>
              </a:r>
              <a:br>
                <a:rPr lang="de-DE" dirty="0"/>
              </a:br>
              <a:r>
                <a:rPr lang="de-DE" dirty="0" err="1"/>
                <a:t>assigning</a:t>
              </a:r>
              <a:r>
                <a:rPr lang="de-DE" dirty="0"/>
                <a:t> </a:t>
              </a:r>
              <a:r>
                <a:rPr lang="de-DE" dirty="0" err="1"/>
                <a:t>overheads</a:t>
              </a:r>
              <a:endParaRPr lang="de-DE" dirty="0"/>
            </a:p>
            <a:p>
              <a:pPr eaLnBrk="0" hangingPunct="0">
                <a:spcBef>
                  <a:spcPct val="0"/>
                </a:spcBef>
              </a:pPr>
              <a:r>
                <a:rPr lang="de-DE" dirty="0"/>
                <a:t>ABC </a:t>
              </a:r>
              <a:r>
                <a:rPr lang="de-DE" dirty="0" err="1"/>
                <a:t>steps</a:t>
              </a:r>
              <a:r>
                <a:rPr lang="de-DE" dirty="0"/>
                <a:t> and</a:t>
              </a:r>
              <a:br>
                <a:rPr lang="de-DE" dirty="0"/>
              </a:br>
              <a:r>
                <a:rPr lang="de-DE" dirty="0" err="1"/>
                <a:t>cost</a:t>
              </a:r>
              <a:r>
                <a:rPr lang="de-DE" dirty="0"/>
                <a:t> </a:t>
              </a:r>
              <a:r>
                <a:rPr lang="de-DE" dirty="0" err="1"/>
                <a:t>drivers</a:t>
              </a:r>
              <a:r>
                <a:rPr lang="de-DE" dirty="0"/>
                <a:t>,</a:t>
              </a:r>
              <a:br>
                <a:rPr lang="de-DE" dirty="0"/>
              </a:br>
              <a:r>
                <a:rPr lang="de-DE" dirty="0" err="1"/>
                <a:t>product</a:t>
              </a:r>
              <a:r>
                <a:rPr lang="de-DE" dirty="0"/>
                <a:t> and</a:t>
              </a:r>
              <a:br>
                <a:rPr lang="de-DE" dirty="0"/>
              </a:br>
              <a:r>
                <a:rPr lang="de-DE" dirty="0" err="1"/>
                <a:t>period</a:t>
              </a:r>
              <a:r>
                <a:rPr lang="de-DE" dirty="0"/>
                <a:t> </a:t>
              </a:r>
              <a:r>
                <a:rPr lang="de-DE" dirty="0" err="1"/>
                <a:t>costs</a:t>
              </a:r>
              <a:br>
                <a:rPr lang="de-DE" dirty="0"/>
              </a:br>
              <a:r>
                <a:rPr lang="de-DE" dirty="0" err="1"/>
                <a:t>value</a:t>
              </a:r>
              <a:r>
                <a:rPr lang="de-DE" dirty="0"/>
                <a:t> </a:t>
              </a:r>
              <a:r>
                <a:rPr lang="de-DE" dirty="0" err="1"/>
                <a:t>chain</a:t>
              </a:r>
              <a:r>
                <a:rPr lang="de-DE" dirty="0"/>
                <a:t> </a:t>
              </a:r>
              <a:r>
                <a:rPr lang="de-DE" dirty="0" err="1"/>
                <a:t>analysis</a:t>
              </a:r>
              <a:endParaRPr lang="de-DE" dirty="0"/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3CE1923F-44B9-4C5C-A83C-A0298E10D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" y="2485"/>
              <a:ext cx="887" cy="907"/>
            </a:xfrm>
            <a:prstGeom prst="rightArrow">
              <a:avLst>
                <a:gd name="adj1" fmla="val 49944"/>
                <a:gd name="adj2" fmla="val 46222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endParaRPr lang="de-DE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D062D-1C6A-40CA-AD07-4E5DFF90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r>
              <a:rPr lang="de-DE" dirty="0"/>
              <a:t>: Richmond </a:t>
            </a:r>
            <a:r>
              <a:rPr lang="de-DE" dirty="0" err="1"/>
              <a:t>Plc</a:t>
            </a:r>
            <a:r>
              <a:rPr lang="de-DE" dirty="0"/>
              <a:t> II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CBD48F-E12B-4D9D-8B16-7666CB1A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553029"/>
            <a:ext cx="9192397" cy="5008409"/>
          </a:xfrm>
        </p:spPr>
        <p:txBody>
          <a:bodyPr>
            <a:normAutofit/>
          </a:bodyPr>
          <a:lstStyle/>
          <a:p>
            <a:r>
              <a:rPr lang="en-US" dirty="0"/>
              <a:t>Profit per unit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Thus product X seems unprofitable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8D784D7-66D1-420A-8DDD-4FBBF037B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07" y="2125362"/>
            <a:ext cx="8378593" cy="375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03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D062D-1C6A-40CA-AD07-4E5DFF90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r>
              <a:rPr lang="de-DE" dirty="0"/>
              <a:t>: Richmond </a:t>
            </a:r>
            <a:r>
              <a:rPr lang="de-DE" dirty="0" err="1"/>
              <a:t>Plc</a:t>
            </a:r>
            <a:r>
              <a:rPr lang="de-DE" dirty="0"/>
              <a:t> III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CBD48F-E12B-4D9D-8B16-7666CB1A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2" y="1553029"/>
            <a:ext cx="9794788" cy="5008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Q1:</a:t>
            </a:r>
            <a:br>
              <a:rPr lang="en-US" b="1" dirty="0"/>
            </a:br>
            <a:r>
              <a:rPr lang="en-US" b="1" dirty="0"/>
              <a:t>Should Richmond Plc stop sales and production of product X?</a:t>
            </a:r>
            <a:br>
              <a:rPr lang="en-US" b="1" dirty="0"/>
            </a:br>
            <a:endParaRPr lang="en-US" b="1" dirty="0"/>
          </a:p>
          <a:p>
            <a:r>
              <a:rPr lang="en-US" dirty="0"/>
              <a:t>Product X.s contribution is 6500 x £ 6/unit </a:t>
            </a:r>
            <a:r>
              <a:rPr lang="en-US" dirty="0" err="1"/>
              <a:t>equalling</a:t>
            </a:r>
            <a:r>
              <a:rPr lang="en-US" dirty="0"/>
              <a:t> £ 39.000</a:t>
            </a:r>
          </a:p>
          <a:p>
            <a:r>
              <a:rPr lang="en-US" dirty="0"/>
              <a:t>Thus X makes positive contribution to helping cover fixed overhead</a:t>
            </a:r>
          </a:p>
          <a:p>
            <a:r>
              <a:rPr lang="en-US" dirty="0"/>
              <a:t>Without other information, the answer may be negative,</a:t>
            </a:r>
            <a:br>
              <a:rPr lang="en-US" dirty="0"/>
            </a:br>
            <a:r>
              <a:rPr lang="en-US" dirty="0"/>
              <a:t>i.e. it is preferable to maintain X in operation</a:t>
            </a:r>
          </a:p>
        </p:txBody>
      </p:sp>
    </p:spTree>
    <p:extLst>
      <p:ext uri="{BB962C8B-B14F-4D97-AF65-F5344CB8AC3E}">
        <p14:creationId xmlns:p14="http://schemas.microsoft.com/office/powerpoint/2010/main" val="2396746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D062D-1C6A-40CA-AD07-4E5DFF90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r>
              <a:rPr lang="de-DE" dirty="0"/>
              <a:t>: Richmond </a:t>
            </a:r>
            <a:r>
              <a:rPr lang="de-DE" dirty="0" err="1"/>
              <a:t>Plc</a:t>
            </a:r>
            <a:r>
              <a:rPr lang="de-DE" dirty="0"/>
              <a:t> IV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CBD48F-E12B-4D9D-8B16-7666CB1A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2" y="1553029"/>
            <a:ext cx="9794788" cy="5304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Q2:</a:t>
            </a:r>
            <a:br>
              <a:rPr lang="en-US" b="1" dirty="0"/>
            </a:br>
            <a:r>
              <a:rPr lang="en-US" b="1" dirty="0"/>
              <a:t>Should Richmond Plc pursue a different marketing strategy?</a:t>
            </a:r>
            <a:br>
              <a:rPr lang="en-US" b="1" dirty="0"/>
            </a:br>
            <a:r>
              <a:rPr lang="en-US" dirty="0"/>
              <a:t>Marketing director suggests an additional £ 120.000 campaign to increase sales of all products by 25%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Profit thus declines from £ 93.750 to £ 59.000</a:t>
            </a:r>
          </a:p>
          <a:p>
            <a:r>
              <a:rPr lang="en-US" dirty="0"/>
              <a:t>New marketing strategy is rejected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030AE05-CBCB-450B-AB27-6780F1F64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108" y="3017647"/>
            <a:ext cx="6166113" cy="271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02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D062D-1C6A-40CA-AD07-4E5DFF90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r>
              <a:rPr lang="de-DE" dirty="0"/>
              <a:t>: Richmond </a:t>
            </a:r>
            <a:r>
              <a:rPr lang="de-DE" dirty="0" err="1"/>
              <a:t>Plc</a:t>
            </a:r>
            <a:r>
              <a:rPr lang="de-DE" dirty="0"/>
              <a:t> V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CBD48F-E12B-4D9D-8B16-7666CB1A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2" y="1553029"/>
            <a:ext cx="9794788" cy="5304971"/>
          </a:xfrm>
        </p:spPr>
        <p:txBody>
          <a:bodyPr>
            <a:normAutofit/>
          </a:bodyPr>
          <a:lstStyle/>
          <a:p>
            <a:r>
              <a:rPr lang="en-US" b="1" dirty="0"/>
              <a:t>Q3:</a:t>
            </a:r>
            <a:br>
              <a:rPr lang="en-US" b="1" dirty="0"/>
            </a:br>
            <a:r>
              <a:rPr lang="en-US" b="1" dirty="0"/>
              <a:t>Should product Z be outsourced i.e. bought for £ 87 instead of </a:t>
            </a:r>
            <a:r>
              <a:rPr lang="de-DE" b="1" dirty="0" err="1"/>
              <a:t>made</a:t>
            </a:r>
            <a:r>
              <a:rPr lang="de-DE" b="1" dirty="0"/>
              <a:t>?</a:t>
            </a:r>
          </a:p>
          <a:p>
            <a:pPr lvl="1"/>
            <a:r>
              <a:rPr lang="en-US" dirty="0"/>
              <a:t>Variable cost is £ 77, lower than outside purchase</a:t>
            </a:r>
          </a:p>
          <a:p>
            <a:pPr lvl="1"/>
            <a:r>
              <a:rPr lang="en-US" dirty="0"/>
              <a:t>However, must consider qualitative factors</a:t>
            </a:r>
          </a:p>
          <a:p>
            <a:pPr lvl="2"/>
            <a:r>
              <a:rPr lang="en-US" dirty="0"/>
              <a:t>Quality, on-time delivery, maintaining core competences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425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D062D-1C6A-40CA-AD07-4E5DFF90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r>
              <a:rPr lang="de-DE" dirty="0"/>
              <a:t>: Richmond </a:t>
            </a:r>
            <a:r>
              <a:rPr lang="de-DE" dirty="0" err="1"/>
              <a:t>Plc</a:t>
            </a:r>
            <a:r>
              <a:rPr lang="de-DE" dirty="0"/>
              <a:t> VI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CBD48F-E12B-4D9D-8B16-7666CB1A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2" y="1553029"/>
            <a:ext cx="9794788" cy="5304971"/>
          </a:xfrm>
        </p:spPr>
        <p:txBody>
          <a:bodyPr>
            <a:normAutofit/>
          </a:bodyPr>
          <a:lstStyle/>
          <a:p>
            <a:r>
              <a:rPr lang="en-US" b="1" dirty="0"/>
              <a:t>Q4:</a:t>
            </a:r>
            <a:br>
              <a:rPr lang="en-US" b="1" dirty="0"/>
            </a:br>
            <a:r>
              <a:rPr lang="en-US" b="1" dirty="0"/>
              <a:t>What is optimum product or service mix given resource constraint of 70,000 labor hours?</a:t>
            </a:r>
          </a:p>
          <a:p>
            <a:r>
              <a:rPr lang="de-DE" dirty="0" err="1"/>
              <a:t>Step</a:t>
            </a:r>
            <a:r>
              <a:rPr lang="de-DE" dirty="0"/>
              <a:t> 1, </a:t>
            </a:r>
            <a:r>
              <a:rPr lang="de-DE" dirty="0" err="1"/>
              <a:t>identify</a:t>
            </a:r>
            <a:r>
              <a:rPr lang="de-DE" dirty="0"/>
              <a:t> </a:t>
            </a:r>
            <a:r>
              <a:rPr lang="de-DE" dirty="0" err="1"/>
              <a:t>constraint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en-US" dirty="0"/>
              <a:t>Thus total cumulative labor hours needed is higher than the available </a:t>
            </a:r>
            <a:r>
              <a:rPr lang="de-DE" dirty="0" err="1"/>
              <a:t>constrained</a:t>
            </a:r>
            <a:r>
              <a:rPr lang="de-DE" dirty="0"/>
              <a:t> </a:t>
            </a:r>
            <a:r>
              <a:rPr lang="de-DE" dirty="0" err="1"/>
              <a:t>resource</a:t>
            </a: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70CB712-32BB-4C9C-9485-D5F76DE00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" y="3429000"/>
            <a:ext cx="6711181" cy="215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38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D062D-1C6A-40CA-AD07-4E5DFF90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r>
              <a:rPr lang="de-DE" dirty="0"/>
              <a:t>: Richmond </a:t>
            </a:r>
            <a:r>
              <a:rPr lang="de-DE" dirty="0" err="1"/>
              <a:t>Plc</a:t>
            </a:r>
            <a:r>
              <a:rPr lang="de-DE" dirty="0"/>
              <a:t> VII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CBD48F-E12B-4D9D-8B16-7666CB1A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2" y="1553029"/>
            <a:ext cx="9794788" cy="5304971"/>
          </a:xfrm>
        </p:spPr>
        <p:txBody>
          <a:bodyPr>
            <a:normAutofit/>
          </a:bodyPr>
          <a:lstStyle/>
          <a:p>
            <a:r>
              <a:rPr lang="en-US" dirty="0"/>
              <a:t>The contribution per labor hour can also be calculated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en-US" dirty="0"/>
              <a:t>Therefore, more of product Y and X must be produced than Z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9579235-2914-4668-AC6A-C76590426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2123074"/>
            <a:ext cx="6738938" cy="195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42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D062D-1C6A-40CA-AD07-4E5DFF90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r>
              <a:rPr lang="de-DE" dirty="0"/>
              <a:t>: Richmond </a:t>
            </a:r>
            <a:r>
              <a:rPr lang="de-DE" dirty="0" err="1"/>
              <a:t>Plc</a:t>
            </a:r>
            <a:r>
              <a:rPr lang="de-DE" dirty="0"/>
              <a:t> VIII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CBD48F-E12B-4D9D-8B16-7666CB1A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2" y="1553029"/>
            <a:ext cx="9794788" cy="5304971"/>
          </a:xfrm>
        </p:spPr>
        <p:txBody>
          <a:bodyPr>
            <a:normAutofit/>
          </a:bodyPr>
          <a:lstStyle/>
          <a:p>
            <a:r>
              <a:rPr lang="en-US" dirty="0"/>
              <a:t>Step 2, determine optimum pro.t-maximizing production plan</a:t>
            </a:r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719A568-04E1-4300-A4DC-D58ED933C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87" y="2624137"/>
            <a:ext cx="8502527" cy="268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49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D062D-1C6A-40CA-AD07-4E5DFF90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r>
              <a:rPr lang="de-DE" dirty="0"/>
              <a:t>: Richmond </a:t>
            </a:r>
            <a:r>
              <a:rPr lang="de-DE" dirty="0" err="1"/>
              <a:t>Plc</a:t>
            </a:r>
            <a:r>
              <a:rPr lang="de-DE" dirty="0"/>
              <a:t> IX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CBD48F-E12B-4D9D-8B16-7666CB1A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2" y="1553029"/>
            <a:ext cx="9794788" cy="5304971"/>
          </a:xfrm>
        </p:spPr>
        <p:txBody>
          <a:bodyPr>
            <a:normAutofit/>
          </a:bodyPr>
          <a:lstStyle/>
          <a:p>
            <a:r>
              <a:rPr lang="en-US" dirty="0"/>
              <a:t>Given limitation on </a:t>
            </a:r>
            <a:r>
              <a:rPr lang="en-US" dirty="0" err="1"/>
              <a:t>labour</a:t>
            </a:r>
            <a:r>
              <a:rPr lang="en-US" dirty="0"/>
              <a:t> hours, only 5076 units of the least profitable product Z can be made</a:t>
            </a:r>
          </a:p>
          <a:p>
            <a:r>
              <a:rPr lang="en-US" dirty="0"/>
              <a:t>Considering the </a:t>
            </a:r>
            <a:r>
              <a:rPr lang="en-US" dirty="0" err="1"/>
              <a:t>labour</a:t>
            </a:r>
            <a:r>
              <a:rPr lang="en-US" dirty="0"/>
              <a:t> hour constraint, total profit declines to</a:t>
            </a:r>
            <a:br>
              <a:rPr lang="en-US" dirty="0"/>
            </a:br>
            <a:r>
              <a:rPr lang="en-US" dirty="0"/>
              <a:t>£ 59.118 (=£ 306.368 - fixed overhead of £ 247.250)</a:t>
            </a:r>
          </a:p>
          <a:p>
            <a:r>
              <a:rPr lang="en-US" dirty="0"/>
              <a:t>Step 3, identify other constraints,</a:t>
            </a:r>
            <a:br>
              <a:rPr lang="en-US" dirty="0"/>
            </a:br>
            <a:r>
              <a:rPr lang="en-US" dirty="0"/>
              <a:t>e.g. bundled customer preferences</a:t>
            </a:r>
          </a:p>
          <a:p>
            <a:endParaRPr lang="en-US" dirty="0"/>
          </a:p>
          <a:p>
            <a:pPr marL="0" indent="0">
              <a:buNone/>
            </a:pPr>
            <a:r>
              <a:rPr lang="de-DE" b="1" dirty="0"/>
              <a:t>Question:</a:t>
            </a:r>
          </a:p>
          <a:p>
            <a:r>
              <a:rPr lang="en-US" dirty="0"/>
              <a:t>What if product X price were to decrease to £ 42?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5810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EAEC9B-FEFA-4427-8CB7-974372B91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Price </a:t>
            </a:r>
            <a:r>
              <a:rPr lang="de-DE" dirty="0" err="1"/>
              <a:t>of</a:t>
            </a:r>
            <a:r>
              <a:rPr lang="de-DE" dirty="0"/>
              <a:t> X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decreasing</a:t>
            </a:r>
            <a:r>
              <a:rPr lang="de-DE" dirty="0"/>
              <a:t> to 42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3ED303EA-94C8-466F-AC97-00FA88923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2" y="3895853"/>
            <a:ext cx="9794788" cy="2847847"/>
          </a:xfrm>
        </p:spPr>
        <p:txBody>
          <a:bodyPr>
            <a:normAutofit/>
          </a:bodyPr>
          <a:lstStyle/>
          <a:p>
            <a:r>
              <a:rPr lang="de-DE" sz="1800" dirty="0" err="1"/>
              <a:t>Budgeted</a:t>
            </a:r>
            <a:r>
              <a:rPr lang="de-DE" sz="1800" dirty="0"/>
              <a:t> Sales			8125 (?) 			Demand-</a:t>
            </a:r>
            <a:r>
              <a:rPr lang="de-DE" sz="1800" dirty="0" err="1"/>
              <a:t>based</a:t>
            </a:r>
            <a:r>
              <a:rPr lang="de-DE" sz="1800" dirty="0"/>
              <a:t>?</a:t>
            </a:r>
          </a:p>
          <a:p>
            <a:r>
              <a:rPr lang="de-DE" sz="1800" dirty="0" err="1"/>
              <a:t>Product</a:t>
            </a:r>
            <a:r>
              <a:rPr lang="de-DE" sz="1800" dirty="0"/>
              <a:t> 				x</a:t>
            </a:r>
          </a:p>
          <a:p>
            <a:r>
              <a:rPr lang="de-DE" sz="1800" dirty="0"/>
              <a:t>Sales </a:t>
            </a:r>
            <a:r>
              <a:rPr lang="de-DE" sz="1800" dirty="0" err="1"/>
              <a:t>price</a:t>
            </a:r>
            <a:r>
              <a:rPr lang="de-DE" sz="1800" dirty="0"/>
              <a:t> per </a:t>
            </a:r>
            <a:r>
              <a:rPr lang="de-DE" sz="1800" dirty="0" err="1"/>
              <a:t>unit</a:t>
            </a:r>
            <a:r>
              <a:rPr lang="de-DE" sz="1800" dirty="0"/>
              <a:t>			42 </a:t>
            </a:r>
            <a:r>
              <a:rPr lang="en-US" sz="1800" dirty="0"/>
              <a:t>£</a:t>
            </a:r>
            <a:endParaRPr lang="de-DE" sz="1800" dirty="0"/>
          </a:p>
          <a:p>
            <a:r>
              <a:rPr lang="de-DE" sz="1800" dirty="0"/>
              <a:t>Variable </a:t>
            </a:r>
            <a:r>
              <a:rPr lang="de-DE" sz="1800" dirty="0" err="1"/>
              <a:t>cost</a:t>
            </a:r>
            <a:r>
              <a:rPr lang="de-DE" sz="1800" dirty="0"/>
              <a:t> per </a:t>
            </a:r>
            <a:r>
              <a:rPr lang="de-DE" sz="1800" dirty="0" err="1"/>
              <a:t>unit</a:t>
            </a:r>
            <a:r>
              <a:rPr lang="de-DE" sz="1800" dirty="0"/>
              <a:t>			39 </a:t>
            </a:r>
            <a:r>
              <a:rPr lang="en-US" sz="1800" dirty="0"/>
              <a:t>£</a:t>
            </a:r>
          </a:p>
          <a:p>
            <a:r>
              <a:rPr lang="en-US" sz="1800" dirty="0"/>
              <a:t>Fixed overhead per unit		11,5 £</a:t>
            </a:r>
            <a:endParaRPr lang="de-DE" sz="1800" dirty="0"/>
          </a:p>
          <a:p>
            <a:r>
              <a:rPr lang="de-DE" sz="1800" dirty="0" err="1"/>
              <a:t>Contribution</a:t>
            </a:r>
            <a:r>
              <a:rPr lang="de-DE" sz="1800" dirty="0"/>
              <a:t> per </a:t>
            </a:r>
            <a:r>
              <a:rPr lang="de-DE" sz="1800" dirty="0" err="1"/>
              <a:t>unit</a:t>
            </a:r>
            <a:r>
              <a:rPr lang="de-DE" sz="1800" dirty="0"/>
              <a:t>			3,0</a:t>
            </a:r>
            <a:r>
              <a:rPr lang="en-US" sz="1800" dirty="0"/>
              <a:t> £</a:t>
            </a:r>
          </a:p>
          <a:p>
            <a:r>
              <a:rPr lang="de-DE" sz="1800" b="1" dirty="0"/>
              <a:t>Profit per </a:t>
            </a:r>
            <a:r>
              <a:rPr lang="de-DE" sz="1800" b="1" dirty="0" err="1"/>
              <a:t>unit</a:t>
            </a:r>
            <a:r>
              <a:rPr lang="de-DE" sz="1800" b="1" dirty="0"/>
              <a:t>			-8,5 </a:t>
            </a:r>
            <a:r>
              <a:rPr lang="en-US" sz="1800" b="1" dirty="0"/>
              <a:t>£</a:t>
            </a:r>
            <a:endParaRPr lang="de-DE" sz="1800" b="1" dirty="0"/>
          </a:p>
          <a:p>
            <a:r>
              <a:rPr lang="de-DE" sz="1800" dirty="0"/>
              <a:t>Total </a:t>
            </a:r>
            <a:r>
              <a:rPr lang="de-DE" sz="1800" dirty="0" err="1"/>
              <a:t>Contribution</a:t>
            </a:r>
            <a:r>
              <a:rPr lang="de-DE" sz="1800" dirty="0"/>
              <a:t> 			3</a:t>
            </a:r>
            <a:r>
              <a:rPr lang="en-US" sz="1800" dirty="0"/>
              <a:t>£</a:t>
            </a:r>
            <a:r>
              <a:rPr lang="de-DE" sz="1800" dirty="0"/>
              <a:t>*8125 = 24375 </a:t>
            </a:r>
            <a:r>
              <a:rPr lang="en-US" sz="1800" dirty="0"/>
              <a:t>£</a:t>
            </a:r>
            <a:endParaRPr lang="de-DE" sz="1800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AB4971F-9C73-4D0B-98F7-6E1DFF359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603"/>
            <a:ext cx="6020550" cy="269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9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3AFA02-389B-4759-B766-A163E3B83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definitions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911BBC-FC24-4BFB-8FDC-725283443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53029"/>
            <a:ext cx="9410700" cy="513197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Incremental costs:</a:t>
            </a:r>
            <a:br>
              <a:rPr lang="en-US" dirty="0"/>
            </a:br>
            <a:r>
              <a:rPr lang="en-US" dirty="0"/>
              <a:t>change as a result of a decision and incl. </a:t>
            </a:r>
            <a:r>
              <a:rPr lang="de-DE" dirty="0" err="1"/>
              <a:t>identifiable</a:t>
            </a:r>
            <a:r>
              <a:rPr lang="de-DE" dirty="0"/>
              <a:t> </a:t>
            </a:r>
            <a:r>
              <a:rPr lang="de-DE" dirty="0" err="1"/>
              <a:t>fixed</a:t>
            </a:r>
            <a:r>
              <a:rPr lang="de-DE" dirty="0"/>
              <a:t> </a:t>
            </a:r>
            <a:r>
              <a:rPr lang="de-DE" dirty="0" err="1"/>
              <a:t>costs</a:t>
            </a:r>
            <a:endParaRPr lang="de-DE" dirty="0"/>
          </a:p>
          <a:p>
            <a:r>
              <a:rPr lang="en-US" b="1" dirty="0"/>
              <a:t>Relevant costs:</a:t>
            </a:r>
            <a:br>
              <a:rPr lang="en-US" b="1" dirty="0"/>
            </a:br>
            <a:r>
              <a:rPr lang="en-US" dirty="0"/>
              <a:t>change as a result of a decision (example replacement cost or resale cost)</a:t>
            </a:r>
          </a:p>
          <a:p>
            <a:r>
              <a:rPr lang="en-US" b="1" dirty="0"/>
              <a:t>Irrelevant costs: </a:t>
            </a:r>
            <a:br>
              <a:rPr lang="en-US" b="1" dirty="0"/>
            </a:br>
            <a:r>
              <a:rPr lang="en-US" dirty="0"/>
              <a:t>fixed general overhead and other costs</a:t>
            </a:r>
          </a:p>
          <a:p>
            <a:r>
              <a:rPr lang="en-US" b="1" dirty="0"/>
              <a:t>Sunk costs:</a:t>
            </a:r>
            <a:br>
              <a:rPr lang="en-US" b="1" dirty="0"/>
            </a:br>
            <a:r>
              <a:rPr lang="en-US" dirty="0"/>
              <a:t>already spent or committed to be spent (no matter </a:t>
            </a:r>
            <a:r>
              <a:rPr lang="de-DE" dirty="0" err="1"/>
              <a:t>what</a:t>
            </a:r>
            <a:r>
              <a:rPr lang="de-DE" dirty="0"/>
              <a:t>),</a:t>
            </a:r>
            <a:br>
              <a:rPr lang="de-DE" dirty="0"/>
            </a:br>
            <a:r>
              <a:rPr lang="de-DE" dirty="0"/>
              <a:t>irrelevant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decision-making</a:t>
            </a:r>
            <a:endParaRPr lang="de-DE" dirty="0"/>
          </a:p>
          <a:p>
            <a:r>
              <a:rPr lang="en-US" b="1" dirty="0"/>
              <a:t>Opportunity cost:</a:t>
            </a:r>
            <a:br>
              <a:rPr lang="en-US" b="1" dirty="0"/>
            </a:br>
            <a:r>
              <a:rPr lang="en-US" dirty="0"/>
              <a:t>value lost or sacrificed when an opportunity is </a:t>
            </a:r>
            <a:r>
              <a:rPr lang="de-DE" dirty="0" err="1"/>
              <a:t>foregone</a:t>
            </a:r>
            <a:endParaRPr lang="de-DE" dirty="0"/>
          </a:p>
          <a:p>
            <a:r>
              <a:rPr lang="en-US" b="1" dirty="0"/>
              <a:t>Avoidable costs:</a:t>
            </a:r>
            <a:br>
              <a:rPr lang="en-US" b="1" dirty="0"/>
            </a:br>
            <a:r>
              <a:rPr lang="en-US" dirty="0"/>
              <a:t>similar to relevant costs, depend on decision made</a:t>
            </a:r>
          </a:p>
          <a:p>
            <a:r>
              <a:rPr lang="en-US" b="1" dirty="0"/>
              <a:t>Unavoidable costs:</a:t>
            </a:r>
            <a:br>
              <a:rPr lang="en-US" b="1" dirty="0"/>
            </a:br>
            <a:r>
              <a:rPr lang="en-US" dirty="0"/>
              <a:t>are irrelevant and sunk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5007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DBB3A2BF-06AA-4A32-8886-9109D21CC3A3}"/>
              </a:ext>
            </a:extLst>
          </p:cNvPr>
          <p:cNvSpPr txBox="1">
            <a:spLocks/>
          </p:cNvSpPr>
          <p:nvPr/>
        </p:nvSpPr>
        <p:spPr>
          <a:xfrm>
            <a:off x="584200" y="660544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Step</a:t>
            </a:r>
            <a:r>
              <a:rPr lang="de-DE" dirty="0"/>
              <a:t> 1: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C140C3B-CFA4-4D25-AAF5-556F883917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2" y="2090057"/>
            <a:ext cx="4966897" cy="4194629"/>
          </a:xfrm>
          <a:noFill/>
          <a:ln>
            <a:miter lim="800000"/>
            <a:headEnd/>
            <a:tailEnd/>
          </a:ln>
        </p:spPr>
        <p:txBody>
          <a:bodyPr vert="horz" wrap="square" lIns="36512" tIns="39688" rIns="36512" bIns="3968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  <a:buNone/>
            </a:pPr>
            <a:endParaRPr lang="de-DE" sz="2800" dirty="0">
              <a:latin typeface="Tahoma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2800" dirty="0" err="1">
                <a:latin typeface="Tahoma" pitchFamily="34" charset="0"/>
              </a:rPr>
              <a:t>Finishing</a:t>
            </a:r>
            <a:r>
              <a:rPr lang="de-DE" sz="2800" dirty="0">
                <a:latin typeface="Tahoma" pitchFamily="34" charset="0"/>
              </a:rPr>
              <a:t> </a:t>
            </a:r>
            <a:r>
              <a:rPr lang="de-DE" sz="2800" dirty="0" err="1">
                <a:latin typeface="Tahoma" pitchFamily="34" charset="0"/>
              </a:rPr>
              <a:t>the</a:t>
            </a:r>
            <a:r>
              <a:rPr lang="de-DE" sz="2800" dirty="0">
                <a:latin typeface="Tahoma" pitchFamily="34" charset="0"/>
              </a:rPr>
              <a:t> </a:t>
            </a:r>
            <a:r>
              <a:rPr lang="de-DE" sz="2800" dirty="0" err="1">
                <a:latin typeface="Tahoma" pitchFamily="34" charset="0"/>
              </a:rPr>
              <a:t>rest</a:t>
            </a:r>
            <a:r>
              <a:rPr lang="de-DE" sz="2800" dirty="0">
                <a:latin typeface="Tahoma" pitchFamily="34" charset="0"/>
              </a:rPr>
              <a:t> </a:t>
            </a:r>
            <a:r>
              <a:rPr lang="de-DE" sz="2800" dirty="0" err="1">
                <a:latin typeface="Tahoma" pitchFamily="34" charset="0"/>
              </a:rPr>
              <a:t>of</a:t>
            </a:r>
            <a:r>
              <a:rPr lang="de-DE" sz="2800" dirty="0">
                <a:latin typeface="Tahoma" pitchFamily="34" charset="0"/>
              </a:rPr>
              <a:t> </a:t>
            </a:r>
            <a:r>
              <a:rPr lang="de-DE" sz="2800" dirty="0" err="1">
                <a:latin typeface="Tahoma" pitchFamily="34" charset="0"/>
              </a:rPr>
              <a:t>lecture</a:t>
            </a:r>
            <a:r>
              <a:rPr lang="de-DE" sz="2800" dirty="0">
                <a:latin typeface="Tahoma" pitchFamily="34" charset="0"/>
              </a:rPr>
              <a:t> 2 </a:t>
            </a:r>
          </a:p>
          <a:p>
            <a:pPr lvl="1">
              <a:spcBef>
                <a:spcPts val="600"/>
              </a:spcBef>
            </a:pPr>
            <a:r>
              <a:rPr lang="de-DE" sz="2800" dirty="0">
                <a:latin typeface="Tahoma" pitchFamily="34" charset="0"/>
              </a:rPr>
              <a:t>Market-</a:t>
            </a:r>
            <a:r>
              <a:rPr lang="de-DE" sz="2800" dirty="0" err="1">
                <a:latin typeface="Tahoma" pitchFamily="34" charset="0"/>
              </a:rPr>
              <a:t>based</a:t>
            </a:r>
            <a:r>
              <a:rPr lang="de-DE" sz="2800" dirty="0">
                <a:latin typeface="Tahoma" pitchFamily="34" charset="0"/>
              </a:rPr>
              <a:t> </a:t>
            </a:r>
            <a:r>
              <a:rPr lang="de-DE" sz="2800" dirty="0" err="1">
                <a:latin typeface="Tahoma" pitchFamily="34" charset="0"/>
              </a:rPr>
              <a:t>pricing</a:t>
            </a:r>
            <a:endParaRPr lang="de-DE" sz="2800" dirty="0">
              <a:latin typeface="Tahoma" pitchFamily="34" charset="0"/>
            </a:endParaRPr>
          </a:p>
          <a:p>
            <a:pPr lvl="1">
              <a:spcBef>
                <a:spcPts val="600"/>
              </a:spcBef>
            </a:pPr>
            <a:r>
              <a:rPr lang="de-DE" sz="2800" dirty="0" err="1">
                <a:latin typeface="Tahoma" pitchFamily="34" charset="0"/>
              </a:rPr>
              <a:t>Richmont</a:t>
            </a:r>
            <a:r>
              <a:rPr lang="de-DE" sz="2800" dirty="0">
                <a:latin typeface="Tahoma" pitchFamily="34" charset="0"/>
              </a:rPr>
              <a:t> PLC</a:t>
            </a:r>
          </a:p>
          <a:p>
            <a:pPr>
              <a:spcBef>
                <a:spcPts val="600"/>
              </a:spcBef>
            </a:pPr>
            <a:endParaRPr lang="de-DE" sz="2800" dirty="0">
              <a:latin typeface="Tahoma" pitchFamily="34" charset="0"/>
            </a:endParaRPr>
          </a:p>
          <a:p>
            <a:pPr>
              <a:lnSpc>
                <a:spcPts val="1400"/>
              </a:lnSpc>
              <a:buNone/>
            </a:pPr>
            <a:endParaRPr lang="de-DE" sz="2800" dirty="0">
              <a:latin typeface="Tahoma" pitchFamily="34" charset="0"/>
            </a:endParaRPr>
          </a:p>
          <a:p>
            <a:pPr>
              <a:lnSpc>
                <a:spcPts val="1400"/>
              </a:lnSpc>
              <a:buNone/>
            </a:pPr>
            <a:endParaRPr lang="de-DE" sz="2400" dirty="0">
              <a:latin typeface="Tahoma" pitchFamily="34" charset="0"/>
            </a:endParaRPr>
          </a:p>
        </p:txBody>
      </p:sp>
      <p:grpSp>
        <p:nvGrpSpPr>
          <p:cNvPr id="11" name="Group 17">
            <a:extLst>
              <a:ext uri="{FF2B5EF4-FFF2-40B4-BE49-F238E27FC236}">
                <a16:creationId xmlns:a16="http://schemas.microsoft.com/office/drawing/2014/main" id="{77F13461-6C90-47E2-8B28-51AFF309C3BC}"/>
              </a:ext>
            </a:extLst>
          </p:cNvPr>
          <p:cNvGrpSpPr>
            <a:grpSpLocks/>
          </p:cNvGrpSpPr>
          <p:nvPr/>
        </p:nvGrpSpPr>
        <p:grpSpPr bwMode="auto">
          <a:xfrm>
            <a:off x="5424099" y="1033236"/>
            <a:ext cx="4481901" cy="2625725"/>
            <a:chOff x="285" y="2102"/>
            <a:chExt cx="2606" cy="1654"/>
          </a:xfrm>
        </p:grpSpPr>
        <p:sp>
          <p:nvSpPr>
            <p:cNvPr id="12" name="Oval 6">
              <a:extLst>
                <a:ext uri="{FF2B5EF4-FFF2-40B4-BE49-F238E27FC236}">
                  <a16:creationId xmlns:a16="http://schemas.microsoft.com/office/drawing/2014/main" id="{EE9ABF81-81E0-485C-B593-0BF9D15DF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9" y="2102"/>
              <a:ext cx="1612" cy="165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de-DE" sz="1800" dirty="0"/>
                <a:t>Demand</a:t>
              </a:r>
              <a:r>
                <a:rPr lang="de-DE" dirty="0"/>
                <a:t>-</a:t>
              </a:r>
              <a:r>
                <a:rPr lang="de-DE" dirty="0" err="1"/>
                <a:t>based</a:t>
              </a:r>
              <a:r>
                <a:rPr lang="de-DE" dirty="0"/>
                <a:t> </a:t>
              </a:r>
              <a:r>
                <a:rPr lang="de-DE" dirty="0" err="1"/>
                <a:t>pricing</a:t>
              </a:r>
              <a:br>
                <a:rPr lang="de-DE" dirty="0"/>
              </a:br>
              <a:r>
                <a:rPr lang="de-DE" dirty="0"/>
                <a:t>and </a:t>
              </a:r>
              <a:br>
                <a:rPr lang="de-DE" dirty="0"/>
              </a:br>
              <a:r>
                <a:rPr lang="de-DE" dirty="0" err="1"/>
                <a:t>Strategy</a:t>
              </a:r>
              <a:endParaRPr lang="de-DE" sz="1800" dirty="0"/>
            </a:p>
          </p:txBody>
        </p:sp>
        <p:sp>
          <p:nvSpPr>
            <p:cNvPr id="13" name="AutoShape 11">
              <a:extLst>
                <a:ext uri="{FF2B5EF4-FFF2-40B4-BE49-F238E27FC236}">
                  <a16:creationId xmlns:a16="http://schemas.microsoft.com/office/drawing/2014/main" id="{E831E7EB-2158-4298-8A23-3D54D1757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" y="2485"/>
              <a:ext cx="887" cy="907"/>
            </a:xfrm>
            <a:prstGeom prst="rightArrow">
              <a:avLst>
                <a:gd name="adj1" fmla="val 49944"/>
                <a:gd name="adj2" fmla="val 46222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endParaRPr lang="de-DE" sz="1800"/>
            </a:p>
          </p:txBody>
        </p:sp>
      </p:grpSp>
    </p:spTree>
    <p:extLst>
      <p:ext uri="{BB962C8B-B14F-4D97-AF65-F5344CB8AC3E}">
        <p14:creationId xmlns:p14="http://schemas.microsoft.com/office/powerpoint/2010/main" val="377722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84200" y="660544"/>
            <a:ext cx="8915400" cy="1143000"/>
          </a:xfrm>
        </p:spPr>
        <p:txBody>
          <a:bodyPr/>
          <a:lstStyle/>
          <a:p>
            <a:r>
              <a:rPr lang="de-DE" dirty="0" err="1"/>
              <a:t>Step</a:t>
            </a:r>
            <a:r>
              <a:rPr lang="de-DE" dirty="0"/>
              <a:t> 2: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57202" y="2090057"/>
            <a:ext cx="4966897" cy="4194629"/>
          </a:xfrm>
          <a:noFill/>
          <a:ln>
            <a:miter lim="800000"/>
            <a:headEnd/>
            <a:tailEnd/>
          </a:ln>
        </p:spPr>
        <p:txBody>
          <a:bodyPr vert="horz" wrap="square" lIns="36512" tIns="39688" rIns="36512" bIns="3968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  <a:buNone/>
            </a:pPr>
            <a:endParaRPr lang="de-DE" sz="2800" dirty="0">
              <a:latin typeface="Tahoma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2800" dirty="0" err="1">
                <a:latin typeface="Tahoma" pitchFamily="34" charset="0"/>
              </a:rPr>
              <a:t>Lecture</a:t>
            </a:r>
            <a:r>
              <a:rPr lang="de-DE" sz="2800" dirty="0">
                <a:latin typeface="Tahoma" pitchFamily="34" charset="0"/>
              </a:rPr>
              <a:t> 3: </a:t>
            </a:r>
            <a:r>
              <a:rPr lang="en-US" sz="2800" dirty="0">
                <a:latin typeface="Tahoma" pitchFamily="34" charset="0"/>
              </a:rPr>
              <a:t>Traditional vs. Activity-Based Costing (ABC)</a:t>
            </a:r>
            <a:endParaRPr lang="de-DE" sz="2800" dirty="0">
              <a:latin typeface="Tahoma" pitchFamily="34" charset="0"/>
            </a:endParaRPr>
          </a:p>
          <a:p>
            <a:pPr>
              <a:spcBef>
                <a:spcPts val="600"/>
              </a:spcBef>
              <a:buNone/>
            </a:pPr>
            <a:endParaRPr lang="de-DE" sz="2800" dirty="0">
              <a:latin typeface="Tahoma" pitchFamily="34" charset="0"/>
            </a:endParaRPr>
          </a:p>
          <a:p>
            <a:pPr>
              <a:lnSpc>
                <a:spcPts val="1400"/>
              </a:lnSpc>
              <a:buNone/>
            </a:pPr>
            <a:endParaRPr lang="de-DE" sz="2800" dirty="0">
              <a:latin typeface="Tahoma" pitchFamily="34" charset="0"/>
            </a:endParaRPr>
          </a:p>
          <a:p>
            <a:pPr>
              <a:lnSpc>
                <a:spcPts val="1400"/>
              </a:lnSpc>
              <a:buNone/>
            </a:pPr>
            <a:endParaRPr lang="de-DE" sz="2400" dirty="0">
              <a:latin typeface="Tahoma" pitchFamily="34" charset="0"/>
            </a:endParaRPr>
          </a:p>
        </p:txBody>
      </p:sp>
      <p:grpSp>
        <p:nvGrpSpPr>
          <p:cNvPr id="8" name="Group 17">
            <a:extLst>
              <a:ext uri="{FF2B5EF4-FFF2-40B4-BE49-F238E27FC236}">
                <a16:creationId xmlns:a16="http://schemas.microsoft.com/office/drawing/2014/main" id="{FE5CEBC5-F2E4-403A-82F7-35DFFC9E4F30}"/>
              </a:ext>
            </a:extLst>
          </p:cNvPr>
          <p:cNvGrpSpPr>
            <a:grpSpLocks/>
          </p:cNvGrpSpPr>
          <p:nvPr/>
        </p:nvGrpSpPr>
        <p:grpSpPr bwMode="auto">
          <a:xfrm>
            <a:off x="5338755" y="1461271"/>
            <a:ext cx="4481901" cy="2625725"/>
            <a:chOff x="285" y="2102"/>
            <a:chExt cx="2606" cy="1654"/>
          </a:xfrm>
        </p:grpSpPr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2031687D-D84C-46EF-9C13-952C51846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9" y="2102"/>
              <a:ext cx="1612" cy="165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de-DE" sz="1800" dirty="0"/>
                <a:t>Methods </a:t>
              </a:r>
              <a:r>
                <a:rPr lang="de-DE" sz="1800" dirty="0" err="1"/>
                <a:t>of</a:t>
              </a:r>
              <a:br>
                <a:rPr lang="de-DE" dirty="0"/>
              </a:br>
              <a:r>
                <a:rPr lang="de-DE" sz="1800" dirty="0" err="1"/>
                <a:t>assigning</a:t>
              </a:r>
              <a:r>
                <a:rPr lang="de-DE" sz="1800" dirty="0"/>
                <a:t> </a:t>
              </a:r>
              <a:r>
                <a:rPr lang="de-DE" sz="1800" dirty="0" err="1"/>
                <a:t>overheads</a:t>
              </a:r>
              <a:endParaRPr lang="de-DE" sz="1800" dirty="0"/>
            </a:p>
            <a:p>
              <a:pPr eaLnBrk="0" hangingPunct="0">
                <a:spcBef>
                  <a:spcPct val="0"/>
                </a:spcBef>
              </a:pPr>
              <a:r>
                <a:rPr lang="de-DE" dirty="0"/>
                <a:t>ABC </a:t>
              </a:r>
              <a:r>
                <a:rPr lang="de-DE" dirty="0" err="1"/>
                <a:t>steps</a:t>
              </a:r>
              <a:r>
                <a:rPr lang="de-DE" dirty="0"/>
                <a:t> and</a:t>
              </a:r>
              <a:br>
                <a:rPr lang="de-DE" dirty="0"/>
              </a:br>
              <a:r>
                <a:rPr lang="de-DE" dirty="0" err="1"/>
                <a:t>cost</a:t>
              </a:r>
              <a:r>
                <a:rPr lang="de-DE" dirty="0"/>
                <a:t> </a:t>
              </a:r>
              <a:r>
                <a:rPr lang="de-DE" dirty="0" err="1"/>
                <a:t>drivers</a:t>
              </a:r>
              <a:r>
                <a:rPr lang="de-DE" dirty="0"/>
                <a:t>,</a:t>
              </a:r>
              <a:br>
                <a:rPr lang="de-DE" dirty="0"/>
              </a:br>
              <a:r>
                <a:rPr lang="de-DE" dirty="0" err="1"/>
                <a:t>product</a:t>
              </a:r>
              <a:r>
                <a:rPr lang="de-DE" dirty="0"/>
                <a:t> and</a:t>
              </a:r>
              <a:br>
                <a:rPr lang="de-DE" dirty="0"/>
              </a:br>
              <a:r>
                <a:rPr lang="de-DE" dirty="0" err="1"/>
                <a:t>period</a:t>
              </a:r>
              <a:r>
                <a:rPr lang="de-DE" dirty="0"/>
                <a:t> </a:t>
              </a:r>
              <a:r>
                <a:rPr lang="de-DE" dirty="0" err="1"/>
                <a:t>costs</a:t>
              </a:r>
              <a:br>
                <a:rPr lang="de-DE" dirty="0"/>
              </a:br>
              <a:r>
                <a:rPr lang="de-DE" dirty="0" err="1"/>
                <a:t>value</a:t>
              </a:r>
              <a:r>
                <a:rPr lang="de-DE" dirty="0"/>
                <a:t> </a:t>
              </a:r>
              <a:r>
                <a:rPr lang="de-DE" dirty="0" err="1"/>
                <a:t>chain</a:t>
              </a:r>
              <a:r>
                <a:rPr lang="de-DE" dirty="0"/>
                <a:t> </a:t>
              </a:r>
              <a:r>
                <a:rPr lang="de-DE" dirty="0" err="1"/>
                <a:t>analysis</a:t>
              </a:r>
              <a:endParaRPr lang="de-DE" sz="1800" dirty="0"/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3CE1923F-44B9-4C5C-A83C-A0298E10D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" y="2485"/>
              <a:ext cx="887" cy="907"/>
            </a:xfrm>
            <a:prstGeom prst="rightArrow">
              <a:avLst>
                <a:gd name="adj1" fmla="val 49944"/>
                <a:gd name="adj2" fmla="val 46222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endParaRPr lang="de-DE" sz="1800"/>
            </a:p>
          </p:txBody>
        </p:sp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E90DB093-3A8D-44B0-94AC-7AF91E6AA66A}"/>
              </a:ext>
            </a:extLst>
          </p:cNvPr>
          <p:cNvSpPr/>
          <p:nvPr/>
        </p:nvSpPr>
        <p:spPr>
          <a:xfrm>
            <a:off x="7048275" y="4595335"/>
            <a:ext cx="2739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 err="1">
                <a:latin typeface="Dcss10"/>
              </a:rPr>
              <a:t>Bowhill</a:t>
            </a:r>
            <a:r>
              <a:rPr lang="de-DE" sz="3200" b="1" dirty="0">
                <a:latin typeface="Dcss10"/>
              </a:rPr>
              <a:t> </a:t>
            </a:r>
            <a:r>
              <a:rPr lang="de-DE" sz="3200" b="1" dirty="0" err="1">
                <a:latin typeface="Dcss10"/>
              </a:rPr>
              <a:t>Ch</a:t>
            </a:r>
            <a:r>
              <a:rPr lang="de-DE" sz="3200" b="1" dirty="0">
                <a:latin typeface="Dcss10"/>
              </a:rPr>
              <a:t>. 5-6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79965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194419-FAD9-41E7-9C85-A93596EB0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Learning Outcomes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EA1F54A-124B-4EA3-AA5E-069949E9B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61" y="1843089"/>
            <a:ext cx="9521677" cy="203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3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EA6269-B15D-493A-86CE-88FF959C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classification</a:t>
            </a:r>
            <a:endParaRPr lang="de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77DCDB-EC97-46DD-B7F8-65F1F407943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95300" y="1857998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dirty="0"/>
              <a:t>Direct costs </a:t>
            </a:r>
            <a:r>
              <a:rPr lang="en-US" dirty="0"/>
              <a:t>can be exclusively identified with a particular cost object</a:t>
            </a:r>
          </a:p>
          <a:p>
            <a:r>
              <a:rPr lang="en-US" b="1" dirty="0"/>
              <a:t>Cost object </a:t>
            </a:r>
            <a:r>
              <a:rPr lang="en-US" dirty="0"/>
              <a:t>is any activity requiring separate measurement of cost</a:t>
            </a:r>
          </a:p>
          <a:p>
            <a:r>
              <a:rPr lang="en-US" b="1" dirty="0"/>
              <a:t>Indirect costs </a:t>
            </a:r>
            <a:r>
              <a:rPr lang="en-US" dirty="0"/>
              <a:t>or overheads cannot be exclusively identified with a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object</a:t>
            </a:r>
            <a:br>
              <a:rPr lang="en-US" altLang="en-US" sz="2400" dirty="0"/>
            </a:br>
            <a:r>
              <a:rPr lang="en-GB" altLang="en-US" sz="2400" dirty="0"/>
              <a:t>                                           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dirty="0"/>
              <a:t>                                           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850056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EA6269-B15D-493A-86CE-88FF959C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total </a:t>
            </a:r>
            <a:r>
              <a:rPr lang="de-DE" dirty="0" err="1"/>
              <a:t>costing</a:t>
            </a:r>
            <a:endParaRPr lang="de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77DCDB-EC97-46DD-B7F8-65F1F407943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95300" y="1857998"/>
            <a:ext cx="9004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Calculate full-cost of single product or service</a:t>
            </a:r>
          </a:p>
          <a:p>
            <a:pPr lvl="1"/>
            <a:r>
              <a:rPr lang="de-DE" dirty="0" err="1"/>
              <a:t>Identify</a:t>
            </a:r>
            <a:r>
              <a:rPr lang="de-DE" dirty="0"/>
              <a:t> </a:t>
            </a:r>
            <a:r>
              <a:rPr lang="de-DE" dirty="0" err="1"/>
              <a:t>direct</a:t>
            </a:r>
            <a:r>
              <a:rPr lang="de-DE" dirty="0"/>
              <a:t> </a:t>
            </a:r>
            <a:r>
              <a:rPr lang="de-DE" dirty="0" err="1"/>
              <a:t>costs</a:t>
            </a:r>
            <a:endParaRPr lang="de-DE" dirty="0"/>
          </a:p>
          <a:p>
            <a:pPr lvl="1"/>
            <a:r>
              <a:rPr lang="en-US" dirty="0"/>
              <a:t>Assign part of indirect costs to each product or service</a:t>
            </a:r>
          </a:p>
          <a:p>
            <a:r>
              <a:rPr lang="de-DE" dirty="0"/>
              <a:t>Purpose</a:t>
            </a:r>
          </a:p>
          <a:p>
            <a:pPr lvl="1"/>
            <a:r>
              <a:rPr lang="de-DE" dirty="0"/>
              <a:t>Profit </a:t>
            </a:r>
            <a:r>
              <a:rPr lang="de-DE" dirty="0" err="1"/>
              <a:t>determination</a:t>
            </a:r>
            <a:endParaRPr lang="de-DE" dirty="0"/>
          </a:p>
          <a:p>
            <a:pPr lvl="1"/>
            <a:r>
              <a:rPr lang="de-DE" dirty="0" err="1"/>
              <a:t>Pricing</a:t>
            </a:r>
            <a:endParaRPr lang="de-DE" dirty="0"/>
          </a:p>
          <a:p>
            <a:pPr lvl="1"/>
            <a:r>
              <a:rPr lang="en-US" dirty="0"/>
              <a:t>Inventory valuation</a:t>
            </a:r>
            <a:br>
              <a:rPr lang="en-US" dirty="0"/>
            </a:br>
            <a:r>
              <a:rPr lang="en-US" dirty="0"/>
              <a:t>(at lower of full manufacturing cost and net sales </a:t>
            </a:r>
            <a:r>
              <a:rPr lang="de-DE" dirty="0" err="1"/>
              <a:t>value</a:t>
            </a:r>
            <a:r>
              <a:rPr lang="de-DE" dirty="0"/>
              <a:t>)</a:t>
            </a:r>
            <a:r>
              <a:rPr lang="en-GB" altLang="en-US" sz="2400" dirty="0"/>
              <a:t>                                           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511227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EA6269-B15D-493A-86CE-88FF959C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745067"/>
            <a:ext cx="8543925" cy="945622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total </a:t>
            </a:r>
            <a:r>
              <a:rPr lang="de-DE" dirty="0" err="1"/>
              <a:t>costing</a:t>
            </a:r>
            <a:r>
              <a:rPr lang="de-DE" dirty="0"/>
              <a:t> –</a:t>
            </a:r>
            <a:br>
              <a:rPr lang="de-DE" dirty="0"/>
            </a:br>
            <a:r>
              <a:rPr lang="de-DE" dirty="0"/>
              <a:t> </a:t>
            </a:r>
            <a:r>
              <a:rPr lang="en-GB" altLang="de-DE" dirty="0"/>
              <a:t>Costing of products and services</a:t>
            </a:r>
            <a:br>
              <a:rPr lang="en-US" altLang="de-DE" dirty="0"/>
            </a:br>
            <a:endParaRPr lang="de-DE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440EF27C-ECB0-46CC-8627-D3BF336EB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7" y="1457325"/>
            <a:ext cx="7488237" cy="5400675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1A9D5D8D-49A2-48B0-91C5-D6B7D06E9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2936" y="479214"/>
            <a:ext cx="351393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b="1" dirty="0"/>
              <a:t>Graphic according to </a:t>
            </a:r>
            <a:r>
              <a:rPr lang="en-GB" altLang="de-DE" sz="1400" b="1" dirty="0" err="1"/>
              <a:t>Bohill</a:t>
            </a:r>
            <a:br>
              <a:rPr lang="en-GB" altLang="de-DE" sz="1400" b="1" dirty="0"/>
            </a:br>
            <a:r>
              <a:rPr lang="en-GB" altLang="de-DE" sz="1400" b="1" dirty="0"/>
              <a:t> 2008 John Wiley &amp; Sons Ltd.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b="1" dirty="0"/>
              <a:t>www.wileyeurope.com/college/bowhill</a:t>
            </a:r>
          </a:p>
        </p:txBody>
      </p:sp>
    </p:spTree>
    <p:extLst>
      <p:ext uri="{BB962C8B-B14F-4D97-AF65-F5344CB8AC3E}">
        <p14:creationId xmlns:p14="http://schemas.microsoft.com/office/powerpoint/2010/main" val="28454670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7677A-68B3-4A40-8CC0-0105E2FF9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Methods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assigning</a:t>
            </a:r>
            <a:r>
              <a:rPr lang="de-DE" dirty="0"/>
              <a:t> </a:t>
            </a:r>
            <a:r>
              <a:rPr lang="de-DE" dirty="0" err="1"/>
              <a:t>overheads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5E73DC-C911-435C-96AC-02CCCEFFD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34" y="1825625"/>
            <a:ext cx="9414934" cy="4351338"/>
          </a:xfrm>
        </p:spPr>
        <p:txBody>
          <a:bodyPr>
            <a:normAutofit fontScale="92500" lnSpcReduction="10000"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b="1" dirty="0"/>
              <a:t>Identifying overheads to be assigned using</a:t>
            </a:r>
          </a:p>
          <a:p>
            <a:pPr marL="714375" lvl="2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de-DE" sz="2875" dirty="0" err="1"/>
              <a:t>Blanket</a:t>
            </a:r>
            <a:r>
              <a:rPr lang="de-DE" sz="2875" dirty="0"/>
              <a:t> </a:t>
            </a:r>
            <a:r>
              <a:rPr lang="de-DE" sz="2875" dirty="0" err="1"/>
              <a:t>overhead</a:t>
            </a:r>
            <a:r>
              <a:rPr lang="de-DE" sz="2875" dirty="0"/>
              <a:t> rate, </a:t>
            </a:r>
            <a:r>
              <a:rPr lang="de-DE" sz="2875" dirty="0" err="1"/>
              <a:t>or</a:t>
            </a:r>
            <a:endParaRPr lang="de-DE" sz="2875" dirty="0"/>
          </a:p>
          <a:p>
            <a:pPr marL="714375" lvl="2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875" dirty="0"/>
              <a:t>Different cost recovery rate for different areas of organization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b="1" dirty="0"/>
              <a:t>Methods of "blanket overhead" cost recovery to product and services</a:t>
            </a:r>
          </a:p>
          <a:p>
            <a:pPr marL="714375" lvl="2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de-DE" sz="2900" dirty="0" err="1"/>
              <a:t>Cost</a:t>
            </a:r>
            <a:r>
              <a:rPr lang="de-DE" sz="2900" dirty="0"/>
              <a:t> per </a:t>
            </a:r>
            <a:r>
              <a:rPr lang="de-DE" sz="2900" dirty="0" err="1"/>
              <a:t>unit</a:t>
            </a:r>
            <a:endParaRPr lang="de-DE" sz="2900" dirty="0"/>
          </a:p>
          <a:p>
            <a:pPr marL="714375" lvl="2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de-DE" sz="2900" dirty="0" err="1"/>
              <a:t>Cost</a:t>
            </a:r>
            <a:r>
              <a:rPr lang="de-DE" sz="2900" dirty="0"/>
              <a:t> per </a:t>
            </a:r>
            <a:r>
              <a:rPr lang="de-DE" sz="2900" dirty="0" err="1"/>
              <a:t>labour</a:t>
            </a:r>
            <a:r>
              <a:rPr lang="de-DE" sz="2900" dirty="0"/>
              <a:t> </a:t>
            </a:r>
            <a:r>
              <a:rPr lang="de-DE" sz="2900" dirty="0" err="1"/>
              <a:t>hour</a:t>
            </a:r>
            <a:endParaRPr lang="de-DE" sz="2900" dirty="0"/>
          </a:p>
          <a:p>
            <a:pPr marL="714375" lvl="2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de-DE" sz="2900" dirty="0" err="1"/>
              <a:t>Cost</a:t>
            </a:r>
            <a:r>
              <a:rPr lang="de-DE" sz="2900" dirty="0"/>
              <a:t> per $ / </a:t>
            </a:r>
            <a:r>
              <a:rPr lang="en-GB" altLang="de-DE" sz="3200" dirty="0"/>
              <a:t>£ / €</a:t>
            </a:r>
            <a:r>
              <a:rPr lang="de-DE" sz="2900" dirty="0"/>
              <a:t> </a:t>
            </a:r>
            <a:r>
              <a:rPr lang="de-DE" sz="2900" dirty="0" err="1"/>
              <a:t>of</a:t>
            </a:r>
            <a:r>
              <a:rPr lang="de-DE" sz="2900" dirty="0"/>
              <a:t> </a:t>
            </a:r>
            <a:r>
              <a:rPr lang="de-DE" sz="2900" dirty="0" err="1"/>
              <a:t>labour</a:t>
            </a:r>
            <a:endParaRPr lang="de-DE" sz="2900" dirty="0"/>
          </a:p>
          <a:p>
            <a:pPr marL="714375" lvl="2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de-DE" sz="2900" dirty="0" err="1"/>
              <a:t>Cost</a:t>
            </a:r>
            <a:r>
              <a:rPr lang="de-DE" sz="2900" dirty="0"/>
              <a:t> per </a:t>
            </a:r>
            <a:r>
              <a:rPr lang="de-DE" sz="2900" dirty="0" err="1"/>
              <a:t>machine</a:t>
            </a:r>
            <a:r>
              <a:rPr lang="de-DE" sz="2900" dirty="0"/>
              <a:t> </a:t>
            </a:r>
            <a:r>
              <a:rPr lang="de-DE" sz="2900" dirty="0" err="1"/>
              <a:t>hour</a:t>
            </a:r>
            <a:endParaRPr lang="de-DE" sz="2900" dirty="0"/>
          </a:p>
        </p:txBody>
      </p:sp>
    </p:spTree>
    <p:extLst>
      <p:ext uri="{BB962C8B-B14F-4D97-AF65-F5344CB8AC3E}">
        <p14:creationId xmlns:p14="http://schemas.microsoft.com/office/powerpoint/2010/main" val="9011863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EA6269-B15D-493A-86CE-88FF959C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68" y="745067"/>
            <a:ext cx="9533467" cy="945622"/>
          </a:xfrm>
        </p:spPr>
        <p:txBody>
          <a:bodyPr>
            <a:normAutofit fontScale="90000"/>
          </a:bodyPr>
          <a:lstStyle/>
          <a:p>
            <a:r>
              <a:rPr lang="de-DE" dirty="0"/>
              <a:t>Methods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assigning</a:t>
            </a:r>
            <a:r>
              <a:rPr lang="de-DE" dirty="0"/>
              <a:t> </a:t>
            </a:r>
            <a:r>
              <a:rPr lang="de-DE" dirty="0" err="1"/>
              <a:t>overheads</a:t>
            </a:r>
            <a:br>
              <a:rPr lang="de-DE" dirty="0"/>
            </a:br>
            <a:r>
              <a:rPr lang="de-DE" dirty="0"/>
              <a:t> </a:t>
            </a:r>
            <a:r>
              <a:rPr lang="en-US" dirty="0"/>
              <a:t>4 steps to overhead cost allocations across departments</a:t>
            </a:r>
            <a:br>
              <a:rPr lang="en-US" altLang="de-DE" dirty="0"/>
            </a:br>
            <a:endParaRPr lang="de-DE" dirty="0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1A9D5D8D-49A2-48B0-91C5-D6B7D06E9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6003" y="6403"/>
            <a:ext cx="351393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b="1" dirty="0"/>
              <a:t>Graphic according to </a:t>
            </a:r>
            <a:r>
              <a:rPr lang="en-GB" altLang="de-DE" sz="1400" b="1" dirty="0" err="1"/>
              <a:t>Bohill</a:t>
            </a:r>
            <a:br>
              <a:rPr lang="en-GB" altLang="de-DE" sz="1400" b="1" dirty="0"/>
            </a:br>
            <a:r>
              <a:rPr lang="en-GB" altLang="de-DE" sz="1400" b="1" dirty="0"/>
              <a:t> 2008 John Wiley &amp; Sons Ltd.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b="1" dirty="0"/>
              <a:t>www.wileyeurope.com/college/bowhill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C2010E0-FAFD-469B-9956-78EFE9179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9751" y="1462706"/>
            <a:ext cx="7193218" cy="539529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148746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90D0A-CA88-4A8B-8A6A-34D9CB2DD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Methods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assigning</a:t>
            </a:r>
            <a:r>
              <a:rPr lang="de-DE" dirty="0"/>
              <a:t> </a:t>
            </a:r>
            <a:r>
              <a:rPr lang="de-DE" dirty="0" err="1"/>
              <a:t>overheads</a:t>
            </a:r>
            <a:br>
              <a:rPr lang="de-DE" dirty="0"/>
            </a:br>
            <a:r>
              <a:rPr lang="de-DE" dirty="0"/>
              <a:t> </a:t>
            </a:r>
            <a:r>
              <a:rPr lang="en-US" dirty="0"/>
              <a:t>Step 1: </a:t>
            </a:r>
            <a:r>
              <a:rPr lang="de-DE" dirty="0" err="1"/>
              <a:t>Calculating</a:t>
            </a:r>
            <a:r>
              <a:rPr lang="de-DE" dirty="0"/>
              <a:t> </a:t>
            </a:r>
            <a:r>
              <a:rPr lang="de-DE" dirty="0" err="1"/>
              <a:t>departmental</a:t>
            </a:r>
            <a:r>
              <a:rPr lang="de-DE" dirty="0"/>
              <a:t> </a:t>
            </a:r>
            <a:r>
              <a:rPr lang="de-DE" dirty="0" err="1"/>
              <a:t>overhead</a:t>
            </a:r>
            <a:r>
              <a:rPr lang="de-DE" dirty="0"/>
              <a:t> rate</a:t>
            </a:r>
            <a:r>
              <a:rPr lang="en-US" dirty="0"/>
              <a:t> </a:t>
            </a:r>
            <a:endParaRPr lang="de-DE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D9F31FC-9C74-4213-9D9A-42B89657B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594" y="1467909"/>
            <a:ext cx="5968807" cy="3121024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graphicFrame>
        <p:nvGraphicFramePr>
          <p:cNvPr id="5" name="Group 66">
            <a:extLst>
              <a:ext uri="{FF2B5EF4-FFF2-40B4-BE49-F238E27FC236}">
                <a16:creationId xmlns:a16="http://schemas.microsoft.com/office/drawing/2014/main" id="{B5C09A07-E930-4349-A8B7-6D7FC89817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922163"/>
              </p:ext>
            </p:extLst>
          </p:nvPr>
        </p:nvGraphicFramePr>
        <p:xfrm>
          <a:off x="67732" y="4588933"/>
          <a:ext cx="9770533" cy="2086751"/>
        </p:xfrm>
        <a:graphic>
          <a:graphicData uri="http://schemas.openxmlformats.org/drawingml/2006/table">
            <a:tbl>
              <a:tblPr/>
              <a:tblGrid>
                <a:gridCol w="3570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0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392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Cost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Basis of apportioning costs to cost centres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30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Canteen costs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 of employees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58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Rent /Heating and lighting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Floor area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31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Insurance 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Cost of assets in the department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7">
            <a:extLst>
              <a:ext uri="{FF2B5EF4-FFF2-40B4-BE49-F238E27FC236}">
                <a16:creationId xmlns:a16="http://schemas.microsoft.com/office/drawing/2014/main" id="{DE796CF3-321F-452B-B290-4448909D6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2936" y="-28783"/>
            <a:ext cx="351393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b="1" dirty="0"/>
              <a:t>Graphic according to </a:t>
            </a:r>
            <a:r>
              <a:rPr lang="en-GB" altLang="de-DE" sz="1400" b="1" dirty="0" err="1"/>
              <a:t>Bohill</a:t>
            </a:r>
            <a:br>
              <a:rPr lang="en-GB" altLang="de-DE" sz="1400" b="1" dirty="0"/>
            </a:br>
            <a:r>
              <a:rPr lang="en-GB" altLang="de-DE" sz="1400" b="1" dirty="0"/>
              <a:t> 2008 John Wiley &amp; Sons Ltd.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b="1" dirty="0"/>
              <a:t>www.wileyeurope.com/college/bowhill</a:t>
            </a:r>
          </a:p>
        </p:txBody>
      </p:sp>
    </p:spTree>
    <p:extLst>
      <p:ext uri="{BB962C8B-B14F-4D97-AF65-F5344CB8AC3E}">
        <p14:creationId xmlns:p14="http://schemas.microsoft.com/office/powerpoint/2010/main" val="428344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7677A-68B3-4A40-8CC0-0105E2FF9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835495" cy="1325563"/>
          </a:xfrm>
        </p:spPr>
        <p:txBody>
          <a:bodyPr/>
          <a:lstStyle/>
          <a:p>
            <a:r>
              <a:rPr lang="de-DE" dirty="0"/>
              <a:t>Methods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assigning</a:t>
            </a:r>
            <a:r>
              <a:rPr lang="de-DE" dirty="0"/>
              <a:t> </a:t>
            </a:r>
            <a:r>
              <a:rPr lang="de-DE" dirty="0" err="1"/>
              <a:t>overheads</a:t>
            </a:r>
            <a:r>
              <a:rPr lang="de-DE" dirty="0"/>
              <a:t> – </a:t>
            </a:r>
            <a:r>
              <a:rPr lang="de-DE" dirty="0" err="1"/>
              <a:t>Steps</a:t>
            </a:r>
            <a:r>
              <a:rPr lang="de-DE" dirty="0"/>
              <a:t> 2 to 4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5E73DC-C911-435C-96AC-02CCCEFFD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34" y="1825625"/>
            <a:ext cx="9414934" cy="4351338"/>
          </a:xfrm>
        </p:spPr>
        <p:txBody>
          <a:bodyPr>
            <a:normAutofit/>
          </a:bodyPr>
          <a:lstStyle/>
          <a:p>
            <a:r>
              <a:rPr lang="en-US" sz="2400" b="1" dirty="0"/>
              <a:t>Step 2: </a:t>
            </a:r>
            <a:r>
              <a:rPr lang="en-US" sz="2400" dirty="0"/>
              <a:t>	Costs of service departments´ needs to be reallocated</a:t>
            </a:r>
            <a:br>
              <a:rPr lang="en-US" sz="2400" dirty="0"/>
            </a:br>
            <a:r>
              <a:rPr lang="en-US" sz="2400" dirty="0"/>
              <a:t>		to ´</a:t>
            </a:r>
            <a:r>
              <a:rPr lang="de-DE" sz="2400" dirty="0" err="1"/>
              <a:t>production</a:t>
            </a:r>
            <a:r>
              <a:rPr lang="de-DE" sz="2400" dirty="0"/>
              <a:t>´ </a:t>
            </a:r>
            <a:r>
              <a:rPr lang="de-DE" sz="2400" dirty="0" err="1"/>
              <a:t>departments</a:t>
            </a:r>
            <a:endParaRPr lang="de-DE" sz="2400" dirty="0"/>
          </a:p>
          <a:p>
            <a:r>
              <a:rPr lang="en-US" sz="2400" b="1" dirty="0"/>
              <a:t>Step 3: </a:t>
            </a:r>
            <a:r>
              <a:rPr lang="en-US" sz="2400" dirty="0"/>
              <a:t>	Calculate separate overhead rate for each</a:t>
            </a:r>
            <a:br>
              <a:rPr lang="en-US" sz="2400" dirty="0"/>
            </a:br>
            <a:r>
              <a:rPr lang="en-US" sz="2400" dirty="0"/>
              <a:t>		´production´ </a:t>
            </a:r>
            <a:r>
              <a:rPr lang="de-DE" sz="2400" dirty="0" err="1"/>
              <a:t>department</a:t>
            </a:r>
            <a:endParaRPr lang="de-DE" sz="2400" dirty="0"/>
          </a:p>
          <a:p>
            <a:pPr marL="1709738" lvl="1"/>
            <a:r>
              <a:rPr lang="en-US" sz="2400" dirty="0"/>
              <a:t>e.g. </a:t>
            </a:r>
            <a:r>
              <a:rPr lang="en-US" sz="2400" dirty="0" err="1"/>
              <a:t>labour</a:t>
            </a:r>
            <a:r>
              <a:rPr lang="en-US" sz="2400" dirty="0"/>
              <a:t> hour rate = Overhead/budgeted </a:t>
            </a:r>
            <a:r>
              <a:rPr lang="en-US" sz="2400" dirty="0" err="1"/>
              <a:t>labour</a:t>
            </a:r>
            <a:r>
              <a:rPr lang="en-US" sz="2400" dirty="0"/>
              <a:t> hours =</a:t>
            </a:r>
            <a:br>
              <a:rPr lang="en-US" sz="2400" dirty="0"/>
            </a:br>
            <a:r>
              <a:rPr lang="de-DE" sz="2400" dirty="0"/>
              <a:t>$10000/1000 = $10/</a:t>
            </a:r>
            <a:r>
              <a:rPr lang="de-DE" sz="2400" dirty="0" err="1"/>
              <a:t>hour</a:t>
            </a:r>
            <a:endParaRPr lang="de-DE" sz="2400" dirty="0"/>
          </a:p>
          <a:p>
            <a:r>
              <a:rPr lang="en-US" sz="2400" b="1" dirty="0"/>
              <a:t>Step 4: 	</a:t>
            </a:r>
            <a:r>
              <a:rPr lang="en-US" sz="2400" dirty="0"/>
              <a:t>Assign overhead rate to each product or service</a:t>
            </a:r>
          </a:p>
          <a:p>
            <a:pPr marL="1608138" lvl="2"/>
            <a:r>
              <a:rPr lang="en-US" sz="2400" dirty="0"/>
              <a:t>e.g. 1,5 hours at $10/hour = $15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5387786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7677A-68B3-4A40-8CC0-0105E2FF9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835495" cy="1325563"/>
          </a:xfrm>
        </p:spPr>
        <p:txBody>
          <a:bodyPr/>
          <a:lstStyle/>
          <a:p>
            <a:r>
              <a:rPr lang="de-DE" dirty="0"/>
              <a:t>Overhead </a:t>
            </a:r>
            <a:r>
              <a:rPr lang="de-DE" dirty="0" err="1"/>
              <a:t>allocation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department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5E73DC-C911-435C-96AC-02CCCEFFD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34" y="1825625"/>
            <a:ext cx="9414934" cy="4351338"/>
          </a:xfrm>
        </p:spPr>
        <p:txBody>
          <a:bodyPr>
            <a:normAutofit/>
          </a:bodyPr>
          <a:lstStyle/>
          <a:p>
            <a:r>
              <a:rPr lang="en-US" sz="2400" b="1" dirty="0"/>
              <a:t>Example: </a:t>
            </a:r>
            <a:r>
              <a:rPr lang="en-US" sz="2400" dirty="0"/>
              <a:t>Milton </a:t>
            </a:r>
            <a:r>
              <a:rPr lang="en-US" sz="2400" dirty="0" err="1"/>
              <a:t>Ltd.s</a:t>
            </a:r>
            <a:r>
              <a:rPr lang="en-US" sz="2400" dirty="0"/>
              <a:t> two distinct bicycle frames</a:t>
            </a:r>
          </a:p>
          <a:p>
            <a:pPr marL="1524000" lvl="1"/>
            <a:r>
              <a:rPr lang="en-US" sz="2400" dirty="0"/>
              <a:t>"Alto" requires 1,5 hours in the machine shop and 2 hours in the </a:t>
            </a:r>
            <a:r>
              <a:rPr lang="de-DE" sz="2400" dirty="0" err="1"/>
              <a:t>welding</a:t>
            </a:r>
            <a:r>
              <a:rPr lang="de-DE" sz="2400" dirty="0"/>
              <a:t> </a:t>
            </a:r>
            <a:r>
              <a:rPr lang="de-DE" sz="2400" dirty="0" err="1"/>
              <a:t>department</a:t>
            </a:r>
            <a:endParaRPr lang="de-DE" sz="2400" dirty="0"/>
          </a:p>
          <a:p>
            <a:pPr marL="1524000" lvl="1"/>
            <a:r>
              <a:rPr lang="en-US" sz="2400" dirty="0"/>
              <a:t>"Special" requires 2 hours machine shop and 3 hours in welding</a:t>
            </a:r>
            <a:endParaRPr lang="de-DE" sz="2400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75C8D03-FE24-42DD-92EE-176FCBA51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884" y="4001294"/>
            <a:ext cx="5207431" cy="229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43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483949-CC6F-4B46-B909-E7FE7AE94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40194"/>
            <a:ext cx="8915400" cy="590922"/>
          </a:xfrm>
        </p:spPr>
        <p:txBody>
          <a:bodyPr>
            <a:normAutofit/>
          </a:bodyPr>
          <a:lstStyle/>
          <a:p>
            <a:r>
              <a:rPr lang="de-DE" dirty="0"/>
              <a:t>Looking Back: Multiple </a:t>
            </a:r>
            <a:r>
              <a:rPr lang="de-DE" dirty="0" err="1"/>
              <a:t>break-even</a:t>
            </a:r>
            <a:r>
              <a:rPr lang="de-DE" dirty="0"/>
              <a:t> </a:t>
            </a:r>
            <a:r>
              <a:rPr lang="de-DE" dirty="0" err="1"/>
              <a:t>points</a:t>
            </a:r>
            <a:endParaRPr lang="de-DE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D5C66538-3A5B-4DF7-B9B5-897899211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869" y="-34576"/>
            <a:ext cx="351393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dirty="0"/>
              <a:t>Graphic according to </a:t>
            </a:r>
            <a:r>
              <a:rPr lang="en-GB" altLang="de-DE" sz="1400" dirty="0" err="1"/>
              <a:t>Bohill</a:t>
            </a:r>
            <a:br>
              <a:rPr lang="en-GB" altLang="de-DE" sz="1400" dirty="0"/>
            </a:br>
            <a:r>
              <a:rPr lang="en-GB" altLang="de-DE" sz="1400" dirty="0"/>
              <a:t> 2008 John Wiley &amp; Sons Ltd.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dirty="0"/>
              <a:t>www.wileyeurope.com/college/bowhill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F8000F2-4FF0-4050-898C-2DC509ACF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176" y="1231116"/>
            <a:ext cx="7621646" cy="2746631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AB4146CB-2F42-4702-B084-E0FBB9F89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2605" y="3830004"/>
            <a:ext cx="4460789" cy="3027996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894664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7677A-68B3-4A40-8CC0-0105E2FF9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835495" cy="1325563"/>
          </a:xfrm>
        </p:spPr>
        <p:txBody>
          <a:bodyPr/>
          <a:lstStyle/>
          <a:p>
            <a:r>
              <a:rPr lang="de-DE" dirty="0"/>
              <a:t>Methods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assigning</a:t>
            </a:r>
            <a:r>
              <a:rPr lang="de-DE" dirty="0"/>
              <a:t> </a:t>
            </a:r>
            <a:r>
              <a:rPr lang="de-DE" dirty="0" err="1"/>
              <a:t>overheads</a:t>
            </a:r>
            <a:r>
              <a:rPr lang="de-DE" dirty="0"/>
              <a:t> – </a:t>
            </a:r>
            <a:r>
              <a:rPr lang="de-DE" dirty="0" err="1"/>
              <a:t>Example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61606CC-3679-4989-82F5-E66A385EB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8" y="1204382"/>
            <a:ext cx="8448057" cy="565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20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7677A-68B3-4A40-8CC0-0105E2FF9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835495" cy="1325563"/>
          </a:xfrm>
        </p:spPr>
        <p:txBody>
          <a:bodyPr/>
          <a:lstStyle/>
          <a:p>
            <a:r>
              <a:rPr lang="de-DE" dirty="0"/>
              <a:t>Methods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assigning</a:t>
            </a:r>
            <a:r>
              <a:rPr lang="de-DE" dirty="0"/>
              <a:t> </a:t>
            </a:r>
            <a:r>
              <a:rPr lang="de-DE" dirty="0" err="1"/>
              <a:t>overheads</a:t>
            </a:r>
            <a:r>
              <a:rPr lang="de-DE" dirty="0"/>
              <a:t> – </a:t>
            </a:r>
            <a:r>
              <a:rPr lang="de-DE" dirty="0" err="1"/>
              <a:t>Example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84DAEE9-9C61-461E-804E-BAB869833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378425"/>
            <a:ext cx="9452443" cy="412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000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7677A-68B3-4A40-8CC0-0105E2FF9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835495" cy="1325563"/>
          </a:xfrm>
        </p:spPr>
        <p:txBody>
          <a:bodyPr/>
          <a:lstStyle/>
          <a:p>
            <a:r>
              <a:rPr lang="de-DE" dirty="0"/>
              <a:t>Methods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assigning</a:t>
            </a:r>
            <a:r>
              <a:rPr lang="de-DE" dirty="0"/>
              <a:t> </a:t>
            </a:r>
            <a:r>
              <a:rPr lang="de-DE" dirty="0" err="1"/>
              <a:t>overheads</a:t>
            </a:r>
            <a:r>
              <a:rPr lang="de-DE" dirty="0"/>
              <a:t> –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5E73DC-C911-435C-96AC-02CCCEFFD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34" y="1825625"/>
            <a:ext cx="9414934" cy="4351338"/>
          </a:xfrm>
        </p:spPr>
        <p:txBody>
          <a:bodyPr>
            <a:normAutofit/>
          </a:bodyPr>
          <a:lstStyle/>
          <a:p>
            <a:r>
              <a:rPr lang="en-US" sz="2400" b="1" dirty="0"/>
              <a:t>Step 1: </a:t>
            </a:r>
            <a:r>
              <a:rPr lang="en-US" sz="2400" dirty="0"/>
              <a:t>	</a:t>
            </a:r>
            <a:r>
              <a:rPr lang="en-US" dirty="0"/>
              <a:t>Overhead costs identified by department</a:t>
            </a:r>
            <a:endParaRPr lang="de-DE" sz="2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E8627F2-CA15-490F-ABC3-F2CC55B1E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2" y="2516188"/>
            <a:ext cx="9836776" cy="36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030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7677A-68B3-4A40-8CC0-0105E2FF9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835495" cy="1325563"/>
          </a:xfrm>
        </p:spPr>
        <p:txBody>
          <a:bodyPr/>
          <a:lstStyle/>
          <a:p>
            <a:r>
              <a:rPr lang="de-DE" dirty="0"/>
              <a:t>Methods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assigning</a:t>
            </a:r>
            <a:r>
              <a:rPr lang="de-DE" dirty="0"/>
              <a:t> </a:t>
            </a:r>
            <a:r>
              <a:rPr lang="de-DE" dirty="0" err="1"/>
              <a:t>overheads</a:t>
            </a:r>
            <a:r>
              <a:rPr lang="de-DE" dirty="0"/>
              <a:t> –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2 and 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5E73DC-C911-435C-96AC-02CCCEFFD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32" y="1628246"/>
            <a:ext cx="9414934" cy="4351338"/>
          </a:xfrm>
        </p:spPr>
        <p:txBody>
          <a:bodyPr>
            <a:normAutofit/>
          </a:bodyPr>
          <a:lstStyle/>
          <a:p>
            <a:r>
              <a:rPr lang="en-US" b="1" dirty="0"/>
              <a:t>Step 2: </a:t>
            </a:r>
            <a:r>
              <a:rPr lang="en-US" dirty="0"/>
              <a:t>	Cost of support departments allocated to</a:t>
            </a:r>
            <a:br>
              <a:rPr lang="en-US" dirty="0"/>
            </a:br>
            <a:r>
              <a:rPr lang="en-US" dirty="0"/>
              <a:t>		productive cost </a:t>
            </a:r>
            <a:r>
              <a:rPr lang="de-DE" dirty="0" err="1"/>
              <a:t>centres</a:t>
            </a:r>
            <a:endParaRPr lang="de-DE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en-US" sz="2400" b="1" dirty="0"/>
              <a:t>Step 3: </a:t>
            </a:r>
            <a:r>
              <a:rPr lang="en-US" sz="2400" dirty="0"/>
              <a:t>	</a:t>
            </a:r>
            <a:r>
              <a:rPr lang="en-US" dirty="0"/>
              <a:t>Calculate rate for each cost </a:t>
            </a:r>
            <a:r>
              <a:rPr lang="en-US" dirty="0" err="1"/>
              <a:t>centre</a:t>
            </a:r>
            <a:r>
              <a:rPr lang="en-US" dirty="0"/>
              <a:t> for assigning</a:t>
            </a:r>
            <a:br>
              <a:rPr lang="en-US" dirty="0"/>
            </a:br>
            <a:r>
              <a:rPr lang="en-US" dirty="0"/>
              <a:t>		overheads to </a:t>
            </a:r>
            <a:r>
              <a:rPr lang="de-DE" dirty="0" err="1"/>
              <a:t>products</a:t>
            </a:r>
            <a:endParaRPr lang="de-DE" sz="2800" dirty="0"/>
          </a:p>
          <a:p>
            <a:endParaRPr lang="de-DE"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3BF080A-E48C-478E-B2D5-4C3BF8913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412" y="2234407"/>
            <a:ext cx="6276975" cy="126682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F3696C1-461F-4FD0-8C57-304F24CC5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611" y="4504002"/>
            <a:ext cx="620077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007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7677A-68B3-4A40-8CC0-0105E2FF9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835495" cy="1325563"/>
          </a:xfrm>
        </p:spPr>
        <p:txBody>
          <a:bodyPr/>
          <a:lstStyle/>
          <a:p>
            <a:r>
              <a:rPr lang="de-DE" dirty="0"/>
              <a:t>Methods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assigning</a:t>
            </a:r>
            <a:r>
              <a:rPr lang="de-DE" dirty="0"/>
              <a:t> </a:t>
            </a:r>
            <a:r>
              <a:rPr lang="de-DE" dirty="0" err="1"/>
              <a:t>overheads</a:t>
            </a:r>
            <a:r>
              <a:rPr lang="de-DE" dirty="0"/>
              <a:t> –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4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5E73DC-C911-435C-96AC-02CCCEFFD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32" y="1628246"/>
            <a:ext cx="9414934" cy="43513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Step 4: </a:t>
            </a:r>
            <a:r>
              <a:rPr lang="en-US" dirty="0"/>
              <a:t>	Assign cost </a:t>
            </a:r>
            <a:r>
              <a:rPr lang="en-US" dirty="0" err="1"/>
              <a:t>centre</a:t>
            </a:r>
            <a:r>
              <a:rPr lang="en-US" dirty="0"/>
              <a:t> costs to individual products</a:t>
            </a:r>
            <a:endParaRPr lang="de-DE" sz="2400" dirty="0"/>
          </a:p>
          <a:p>
            <a:endParaRPr lang="de-DE" sz="2400" dirty="0"/>
          </a:p>
          <a:p>
            <a:pPr marL="0" indent="0">
              <a:buNone/>
            </a:pPr>
            <a:r>
              <a:rPr lang="en-US" b="1" dirty="0"/>
              <a:t>Average full cost to make 1 Alto:</a:t>
            </a:r>
          </a:p>
          <a:p>
            <a:r>
              <a:rPr lang="en-US" dirty="0"/>
              <a:t>Machine shop labor 1,5 </a:t>
            </a:r>
            <a:r>
              <a:rPr lang="en-US" dirty="0" err="1"/>
              <a:t>hrs</a:t>
            </a:r>
            <a:r>
              <a:rPr lang="en-US" dirty="0"/>
              <a:t> @ £6 per hour 		  9,00</a:t>
            </a:r>
          </a:p>
          <a:p>
            <a:r>
              <a:rPr lang="en-US" dirty="0"/>
              <a:t>Welding cost </a:t>
            </a:r>
            <a:r>
              <a:rPr lang="en-US" dirty="0" err="1"/>
              <a:t>centre</a:t>
            </a:r>
            <a:r>
              <a:rPr lang="en-US" dirty="0"/>
              <a:t> labor 2 </a:t>
            </a:r>
            <a:r>
              <a:rPr lang="en-US" dirty="0" err="1"/>
              <a:t>hrs</a:t>
            </a:r>
            <a:r>
              <a:rPr lang="en-US" dirty="0"/>
              <a:t> @ £8 per hour 		16,00</a:t>
            </a:r>
          </a:p>
          <a:p>
            <a:r>
              <a:rPr lang="de-DE" dirty="0"/>
              <a:t>Materials 								50,00</a:t>
            </a:r>
          </a:p>
          <a:p>
            <a:r>
              <a:rPr lang="de-DE" dirty="0" err="1"/>
              <a:t>Direct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 									   75,00</a:t>
            </a:r>
          </a:p>
          <a:p>
            <a:r>
              <a:rPr lang="en-US" dirty="0"/>
              <a:t>1.5 </a:t>
            </a:r>
            <a:r>
              <a:rPr lang="en-US" dirty="0" err="1"/>
              <a:t>hrs</a:t>
            </a:r>
            <a:r>
              <a:rPr lang="en-US" dirty="0"/>
              <a:t> in machine shop @ 16,09 per hour			24,03</a:t>
            </a:r>
          </a:p>
          <a:p>
            <a:r>
              <a:rPr lang="en-US" dirty="0"/>
              <a:t>2 </a:t>
            </a:r>
            <a:r>
              <a:rPr lang="en-US" dirty="0" err="1"/>
              <a:t>hrs</a:t>
            </a:r>
            <a:r>
              <a:rPr lang="en-US" dirty="0"/>
              <a:t> in welding department @ 10,22 per hour 		20,44</a:t>
            </a:r>
          </a:p>
          <a:p>
            <a:r>
              <a:rPr lang="de-DE" dirty="0"/>
              <a:t>Overhead </a:t>
            </a:r>
            <a:r>
              <a:rPr lang="de-DE" dirty="0" err="1"/>
              <a:t>cost</a:t>
            </a:r>
            <a:r>
              <a:rPr lang="de-DE" dirty="0"/>
              <a:t> 									   44,47</a:t>
            </a:r>
          </a:p>
          <a:p>
            <a:pPr marL="0" indent="0">
              <a:buNone/>
            </a:pPr>
            <a:r>
              <a:rPr lang="de-DE" b="1" dirty="0"/>
              <a:t>Total </a:t>
            </a:r>
            <a:r>
              <a:rPr lang="de-DE" b="1" dirty="0" err="1"/>
              <a:t>cost</a:t>
            </a:r>
            <a:r>
              <a:rPr lang="de-DE" b="1" dirty="0"/>
              <a:t> 										119,47</a:t>
            </a:r>
          </a:p>
          <a:p>
            <a:pPr marL="0" indent="0">
              <a:buNone/>
            </a:pPr>
            <a:endParaRPr lang="de-DE" sz="2400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C19C562-5425-4B60-B679-D2429DF8685B}"/>
              </a:ext>
            </a:extLst>
          </p:cNvPr>
          <p:cNvCxnSpPr/>
          <p:nvPr/>
        </p:nvCxnSpPr>
        <p:spPr>
          <a:xfrm>
            <a:off x="6874933" y="3877734"/>
            <a:ext cx="9821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2B1B2FEB-F388-46A1-B666-863F421D0D3D}"/>
              </a:ext>
            </a:extLst>
          </p:cNvPr>
          <p:cNvCxnSpPr/>
          <p:nvPr/>
        </p:nvCxnSpPr>
        <p:spPr>
          <a:xfrm>
            <a:off x="6874933" y="5012266"/>
            <a:ext cx="9821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7E07462C-6FA3-4802-8F75-F370FA0F9573}"/>
              </a:ext>
            </a:extLst>
          </p:cNvPr>
          <p:cNvCxnSpPr/>
          <p:nvPr/>
        </p:nvCxnSpPr>
        <p:spPr>
          <a:xfrm>
            <a:off x="8365066" y="5401734"/>
            <a:ext cx="9821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9110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7677A-68B3-4A40-8CC0-0105E2FF9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835495" cy="1325563"/>
          </a:xfrm>
        </p:spPr>
        <p:txBody>
          <a:bodyPr/>
          <a:lstStyle/>
          <a:p>
            <a:r>
              <a:rPr lang="de-DE" dirty="0"/>
              <a:t>Methods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assigning</a:t>
            </a:r>
            <a:r>
              <a:rPr lang="de-DE" dirty="0"/>
              <a:t> </a:t>
            </a:r>
            <a:r>
              <a:rPr lang="de-DE" dirty="0" err="1"/>
              <a:t>overheads</a:t>
            </a:r>
            <a:r>
              <a:rPr lang="de-DE" dirty="0"/>
              <a:t> –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4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5E73DC-C911-435C-96AC-02CCCEFFD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32" y="1628246"/>
            <a:ext cx="9414934" cy="43513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Step 4: </a:t>
            </a:r>
            <a:r>
              <a:rPr lang="en-US" dirty="0"/>
              <a:t>	Assign cost </a:t>
            </a:r>
            <a:r>
              <a:rPr lang="en-US" dirty="0" err="1"/>
              <a:t>centre</a:t>
            </a:r>
            <a:r>
              <a:rPr lang="en-US" dirty="0"/>
              <a:t> costs to individual products</a:t>
            </a:r>
            <a:endParaRPr lang="de-DE" sz="2400" dirty="0"/>
          </a:p>
          <a:p>
            <a:endParaRPr lang="de-DE" sz="2400" dirty="0"/>
          </a:p>
          <a:p>
            <a:pPr marL="0" indent="0">
              <a:buNone/>
            </a:pPr>
            <a:r>
              <a:rPr lang="en-US" b="1" dirty="0"/>
              <a:t>Average full cost to make 1 Special:</a:t>
            </a:r>
          </a:p>
          <a:p>
            <a:r>
              <a:rPr lang="en-US" dirty="0"/>
              <a:t>Machine shop labor 2 </a:t>
            </a:r>
            <a:r>
              <a:rPr lang="en-US" dirty="0" err="1"/>
              <a:t>hrs</a:t>
            </a:r>
            <a:r>
              <a:rPr lang="en-US" dirty="0"/>
              <a:t> @ £6 per hour	 		12,00</a:t>
            </a:r>
          </a:p>
          <a:p>
            <a:r>
              <a:rPr lang="en-US" dirty="0"/>
              <a:t>Welding cost </a:t>
            </a:r>
            <a:r>
              <a:rPr lang="en-US" dirty="0" err="1"/>
              <a:t>centre</a:t>
            </a:r>
            <a:r>
              <a:rPr lang="en-US" dirty="0"/>
              <a:t> labor 3 </a:t>
            </a:r>
            <a:r>
              <a:rPr lang="en-US" dirty="0" err="1"/>
              <a:t>hrs</a:t>
            </a:r>
            <a:r>
              <a:rPr lang="en-US" dirty="0"/>
              <a:t> @ £8 per hour 		24,00</a:t>
            </a:r>
          </a:p>
          <a:p>
            <a:r>
              <a:rPr lang="de-DE" dirty="0"/>
              <a:t>Materials 								60,00</a:t>
            </a:r>
          </a:p>
          <a:p>
            <a:r>
              <a:rPr lang="de-DE" dirty="0" err="1"/>
              <a:t>Direct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 									   96,00</a:t>
            </a:r>
          </a:p>
          <a:p>
            <a:r>
              <a:rPr lang="en-US" dirty="0"/>
              <a:t>1.5 </a:t>
            </a:r>
            <a:r>
              <a:rPr lang="en-US" dirty="0" err="1"/>
              <a:t>hrs</a:t>
            </a:r>
            <a:r>
              <a:rPr lang="en-US" dirty="0"/>
              <a:t> in machine shop @ 16,09 per hour			32,18</a:t>
            </a:r>
          </a:p>
          <a:p>
            <a:r>
              <a:rPr lang="en-US" dirty="0"/>
              <a:t>2 </a:t>
            </a:r>
            <a:r>
              <a:rPr lang="en-US" dirty="0" err="1"/>
              <a:t>hrs</a:t>
            </a:r>
            <a:r>
              <a:rPr lang="en-US" dirty="0"/>
              <a:t> in welding department @ 10,22 per hour 		30,66</a:t>
            </a:r>
          </a:p>
          <a:p>
            <a:r>
              <a:rPr lang="de-DE" dirty="0"/>
              <a:t>Overhead </a:t>
            </a:r>
            <a:r>
              <a:rPr lang="de-DE" dirty="0" err="1"/>
              <a:t>cost</a:t>
            </a:r>
            <a:r>
              <a:rPr lang="de-DE" dirty="0"/>
              <a:t> 									   62,84</a:t>
            </a:r>
          </a:p>
          <a:p>
            <a:pPr marL="0" indent="0">
              <a:buNone/>
            </a:pPr>
            <a:r>
              <a:rPr lang="de-DE" b="1" dirty="0"/>
              <a:t>Total </a:t>
            </a:r>
            <a:r>
              <a:rPr lang="de-DE" b="1" dirty="0" err="1"/>
              <a:t>cost</a:t>
            </a:r>
            <a:r>
              <a:rPr lang="de-DE" b="1" dirty="0"/>
              <a:t> 										158,84</a:t>
            </a:r>
          </a:p>
          <a:p>
            <a:pPr marL="0" indent="0">
              <a:buNone/>
            </a:pPr>
            <a:endParaRPr lang="de-DE" sz="2400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C19C562-5425-4B60-B679-D2429DF8685B}"/>
              </a:ext>
            </a:extLst>
          </p:cNvPr>
          <p:cNvCxnSpPr/>
          <p:nvPr/>
        </p:nvCxnSpPr>
        <p:spPr>
          <a:xfrm>
            <a:off x="6874933" y="3877734"/>
            <a:ext cx="9821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2B1B2FEB-F388-46A1-B666-863F421D0D3D}"/>
              </a:ext>
            </a:extLst>
          </p:cNvPr>
          <p:cNvCxnSpPr/>
          <p:nvPr/>
        </p:nvCxnSpPr>
        <p:spPr>
          <a:xfrm>
            <a:off x="6874933" y="5012266"/>
            <a:ext cx="9821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7E07462C-6FA3-4802-8F75-F370FA0F9573}"/>
              </a:ext>
            </a:extLst>
          </p:cNvPr>
          <p:cNvCxnSpPr/>
          <p:nvPr/>
        </p:nvCxnSpPr>
        <p:spPr>
          <a:xfrm>
            <a:off x="8365066" y="5401734"/>
            <a:ext cx="9821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2726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7677A-68B3-4A40-8CC0-0105E2FF9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68" y="365126"/>
            <a:ext cx="9342966" cy="1325563"/>
          </a:xfrm>
        </p:spPr>
        <p:txBody>
          <a:bodyPr/>
          <a:lstStyle/>
          <a:p>
            <a:r>
              <a:rPr lang="de-DE" dirty="0"/>
              <a:t>ABC </a:t>
            </a:r>
            <a:r>
              <a:rPr lang="de-DE" dirty="0" err="1"/>
              <a:t>Costing</a:t>
            </a:r>
            <a:endParaRPr lang="de-DE" dirty="0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384566B8-772F-400F-BF8E-2DB01CC94A37}"/>
              </a:ext>
            </a:extLst>
          </p:cNvPr>
          <p:cNvSpPr/>
          <p:nvPr/>
        </p:nvSpPr>
        <p:spPr>
          <a:xfrm>
            <a:off x="457200" y="1947333"/>
            <a:ext cx="8788400" cy="264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/>
              <a:t>Again</a:t>
            </a:r>
            <a:r>
              <a:rPr lang="de-DE" sz="2800" dirty="0"/>
              <a:t> </a:t>
            </a:r>
            <a:r>
              <a:rPr lang="de-DE" sz="2800" dirty="0" err="1"/>
              <a:t>we</a:t>
            </a:r>
            <a:r>
              <a:rPr lang="de-DE" sz="2800" dirty="0"/>
              <a:t> will </a:t>
            </a:r>
            <a:r>
              <a:rPr lang="de-DE" sz="2800" dirty="0" err="1"/>
              <a:t>have</a:t>
            </a:r>
            <a:r>
              <a:rPr lang="de-DE" sz="2800" dirty="0"/>
              <a:t> a </a:t>
            </a:r>
            <a:r>
              <a:rPr lang="de-DE" sz="2800" dirty="0" err="1"/>
              <a:t>look</a:t>
            </a:r>
            <a:r>
              <a:rPr lang="de-DE" sz="2800" dirty="0"/>
              <a:t> at</a:t>
            </a:r>
            <a:br>
              <a:rPr lang="de-DE" sz="2800" dirty="0"/>
            </a:br>
            <a:r>
              <a:rPr lang="de-DE" sz="2800" dirty="0"/>
              <a:t>Milton Ltd.</a:t>
            </a:r>
            <a:br>
              <a:rPr lang="de-DE" sz="2800" dirty="0"/>
            </a:br>
            <a:r>
              <a:rPr lang="de-DE" sz="2800" dirty="0"/>
              <a:t>And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bicycle</a:t>
            </a:r>
            <a:r>
              <a:rPr lang="de-DE" sz="2800" dirty="0"/>
              <a:t> </a:t>
            </a:r>
            <a:r>
              <a:rPr lang="de-DE" sz="2800" dirty="0" err="1"/>
              <a:t>frames</a:t>
            </a:r>
            <a:r>
              <a:rPr lang="de-DE" sz="2800" dirty="0"/>
              <a:t> / </a:t>
            </a:r>
            <a:r>
              <a:rPr lang="de-DE" sz="2800" dirty="0" err="1"/>
              <a:t>producs</a:t>
            </a:r>
            <a:r>
              <a:rPr lang="de-DE" sz="2800" dirty="0"/>
              <a:t> Alto and Special</a:t>
            </a:r>
            <a:br>
              <a:rPr lang="de-DE" sz="2800" dirty="0"/>
            </a:br>
            <a:br>
              <a:rPr lang="de-DE" sz="2800" dirty="0"/>
            </a:br>
            <a:r>
              <a:rPr lang="de-DE" sz="2800" dirty="0"/>
              <a:t>But </a:t>
            </a:r>
            <a:r>
              <a:rPr lang="de-DE" sz="2800" dirty="0" err="1"/>
              <a:t>now</a:t>
            </a:r>
            <a:r>
              <a:rPr lang="de-DE" sz="2800" dirty="0"/>
              <a:t>,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are</a:t>
            </a:r>
            <a:r>
              <a:rPr lang="de-DE" sz="2800" dirty="0"/>
              <a:t> </a:t>
            </a:r>
            <a:r>
              <a:rPr lang="de-DE" sz="2800" dirty="0" err="1"/>
              <a:t>using</a:t>
            </a:r>
            <a:r>
              <a:rPr lang="de-DE" sz="2800" dirty="0"/>
              <a:t> a different </a:t>
            </a:r>
            <a:r>
              <a:rPr lang="de-DE" sz="2800" dirty="0" err="1"/>
              <a:t>approach</a:t>
            </a:r>
            <a:r>
              <a:rPr lang="de-DE" sz="2800" dirty="0"/>
              <a:t>:</a:t>
            </a:r>
          </a:p>
          <a:p>
            <a:pPr algn="ctr"/>
            <a:r>
              <a:rPr lang="de-DE" sz="2800" dirty="0"/>
              <a:t>ABC </a:t>
            </a:r>
            <a:r>
              <a:rPr lang="de-DE" sz="2800" dirty="0" err="1"/>
              <a:t>Costing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7681035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7677A-68B3-4A40-8CC0-0105E2FF9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68" y="365126"/>
            <a:ext cx="9342966" cy="1325563"/>
          </a:xfrm>
        </p:spPr>
        <p:txBody>
          <a:bodyPr/>
          <a:lstStyle/>
          <a:p>
            <a:r>
              <a:rPr lang="de-DE" dirty="0"/>
              <a:t>ABC </a:t>
            </a:r>
            <a:r>
              <a:rPr lang="de-DE" dirty="0" err="1"/>
              <a:t>Steps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5E73DC-C911-435C-96AC-02CCCEFFD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2846"/>
            <a:ext cx="2602971" cy="4351338"/>
          </a:xfrm>
        </p:spPr>
        <p:txBody>
          <a:bodyPr>
            <a:normAutofit lnSpcReduction="10000"/>
          </a:bodyPr>
          <a:lstStyle/>
          <a:p>
            <a:r>
              <a:rPr lang="de-DE" dirty="0" err="1"/>
              <a:t>Step</a:t>
            </a:r>
            <a:r>
              <a:rPr lang="de-DE" dirty="0"/>
              <a:t> 1</a:t>
            </a:r>
            <a:br>
              <a:rPr lang="de-DE" dirty="0"/>
            </a:br>
            <a:r>
              <a:rPr lang="de-DE" dirty="0" err="1"/>
              <a:t>Identify</a:t>
            </a:r>
            <a:r>
              <a:rPr lang="de-DE" dirty="0"/>
              <a:t> </a:t>
            </a:r>
            <a:r>
              <a:rPr lang="de-DE" dirty="0" err="1"/>
              <a:t>activities</a:t>
            </a:r>
            <a:endParaRPr lang="de-DE" dirty="0"/>
          </a:p>
          <a:p>
            <a:r>
              <a:rPr lang="en-US" dirty="0"/>
              <a:t>Step 2 </a:t>
            </a:r>
            <a:br>
              <a:rPr lang="en-US" dirty="0"/>
            </a:br>
            <a:r>
              <a:rPr lang="en-US" dirty="0"/>
              <a:t>Assign costs to activities</a:t>
            </a:r>
          </a:p>
          <a:p>
            <a:r>
              <a:rPr lang="en-US" dirty="0"/>
              <a:t>Step 3 </a:t>
            </a:r>
            <a:br>
              <a:rPr lang="en-US" dirty="0"/>
            </a:br>
            <a:r>
              <a:rPr lang="en-US" dirty="0"/>
              <a:t>Identify cost drivers and respective cost-driver rates</a:t>
            </a:r>
          </a:p>
          <a:p>
            <a:r>
              <a:rPr lang="en-US" dirty="0"/>
              <a:t>Step 4 </a:t>
            </a:r>
            <a:br>
              <a:rPr lang="en-US" dirty="0"/>
            </a:br>
            <a:r>
              <a:rPr lang="en-US" dirty="0"/>
              <a:t>Compute the cost per unit product or service</a:t>
            </a:r>
            <a:endParaRPr lang="de-DE" sz="24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BC9AFB7-58ED-4D8A-A470-22EEADD82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02971" y="878416"/>
            <a:ext cx="7129462" cy="557688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264311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7677A-68B3-4A40-8CC0-0105E2FF9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835495" cy="1325563"/>
          </a:xfrm>
        </p:spPr>
        <p:txBody>
          <a:bodyPr/>
          <a:lstStyle/>
          <a:p>
            <a:r>
              <a:rPr lang="de-DE" dirty="0"/>
              <a:t>ABC </a:t>
            </a:r>
            <a:r>
              <a:rPr lang="de-DE" dirty="0" err="1"/>
              <a:t>Costing</a:t>
            </a:r>
            <a:r>
              <a:rPr lang="de-DE" dirty="0"/>
              <a:t> –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5E73DC-C911-435C-96AC-02CCCEFFD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32" y="1628246"/>
            <a:ext cx="9414934" cy="4351338"/>
          </a:xfrm>
        </p:spPr>
        <p:txBody>
          <a:bodyPr>
            <a:normAutofit/>
          </a:bodyPr>
          <a:lstStyle/>
          <a:p>
            <a:r>
              <a:rPr lang="en-US" b="1" dirty="0"/>
              <a:t>ABC Step 1: </a:t>
            </a:r>
            <a:r>
              <a:rPr lang="en-US" dirty="0"/>
              <a:t>	Identify activities</a:t>
            </a:r>
          </a:p>
          <a:p>
            <a:endParaRPr lang="en-US" b="1" dirty="0"/>
          </a:p>
          <a:p>
            <a:pPr marL="0" indent="0">
              <a:buNone/>
            </a:pPr>
            <a:endParaRPr lang="de-DE"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01B2FF5-7F51-4224-AD76-F1F06E1B7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534" y="2010162"/>
            <a:ext cx="7001404" cy="453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311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7677A-68B3-4A40-8CC0-0105E2FF9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835495" cy="1325563"/>
          </a:xfrm>
        </p:spPr>
        <p:txBody>
          <a:bodyPr/>
          <a:lstStyle/>
          <a:p>
            <a:r>
              <a:rPr lang="de-DE" dirty="0"/>
              <a:t>ABC </a:t>
            </a:r>
            <a:r>
              <a:rPr lang="de-DE" dirty="0" err="1"/>
              <a:t>Costing</a:t>
            </a:r>
            <a:r>
              <a:rPr lang="de-DE" dirty="0"/>
              <a:t> –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5E73DC-C911-435C-96AC-02CCCEFFD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33" y="1690689"/>
            <a:ext cx="9414934" cy="4351338"/>
          </a:xfrm>
        </p:spPr>
        <p:txBody>
          <a:bodyPr>
            <a:normAutofit/>
          </a:bodyPr>
          <a:lstStyle/>
          <a:p>
            <a:r>
              <a:rPr lang="en-US" b="1" dirty="0"/>
              <a:t>ABC Step 2: </a:t>
            </a:r>
            <a:r>
              <a:rPr lang="en-US" dirty="0"/>
              <a:t>	</a:t>
            </a:r>
            <a:r>
              <a:rPr lang="de-DE" dirty="0" err="1"/>
              <a:t>Assigning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 to </a:t>
            </a:r>
            <a:r>
              <a:rPr lang="de-DE" dirty="0" err="1"/>
              <a:t>activities</a:t>
            </a:r>
            <a:endParaRPr lang="en-US" dirty="0"/>
          </a:p>
          <a:p>
            <a:endParaRPr lang="en-US" b="1" dirty="0"/>
          </a:p>
          <a:p>
            <a:pPr marL="0" indent="0">
              <a:buNone/>
            </a:pPr>
            <a:endParaRPr lang="de-DE"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4112160-628A-4EA9-A3CE-1F8136AEA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3" y="2148415"/>
            <a:ext cx="9274117" cy="391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48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483949-CC6F-4B46-B909-E7FE7AE94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40194"/>
            <a:ext cx="8915400" cy="590922"/>
          </a:xfrm>
        </p:spPr>
        <p:txBody>
          <a:bodyPr>
            <a:normAutofit/>
          </a:bodyPr>
          <a:lstStyle/>
          <a:p>
            <a:r>
              <a:rPr lang="de-DE" dirty="0" err="1"/>
              <a:t>Exercise</a:t>
            </a:r>
            <a:r>
              <a:rPr lang="de-DE" dirty="0"/>
              <a:t>: </a:t>
            </a:r>
            <a:r>
              <a:rPr lang="de-DE" dirty="0" err="1"/>
              <a:t>Calculate</a:t>
            </a:r>
            <a:r>
              <a:rPr lang="de-DE" dirty="0"/>
              <a:t> multiple </a:t>
            </a:r>
            <a:r>
              <a:rPr lang="de-DE" dirty="0" err="1"/>
              <a:t>break-even</a:t>
            </a:r>
            <a:r>
              <a:rPr lang="de-DE" dirty="0"/>
              <a:t> </a:t>
            </a:r>
            <a:r>
              <a:rPr lang="de-DE" dirty="0" err="1"/>
              <a:t>points</a:t>
            </a:r>
            <a:endParaRPr lang="de-DE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D5C66538-3A5B-4DF7-B9B5-897899211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869" y="-34576"/>
            <a:ext cx="351393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dirty="0"/>
              <a:t>Graphic according to </a:t>
            </a:r>
            <a:r>
              <a:rPr lang="en-GB" altLang="de-DE" sz="1400" dirty="0" err="1"/>
              <a:t>Bohill</a:t>
            </a:r>
            <a:br>
              <a:rPr lang="en-GB" altLang="de-DE" sz="1400" dirty="0"/>
            </a:br>
            <a:r>
              <a:rPr lang="en-GB" altLang="de-DE" sz="1400" dirty="0"/>
              <a:t> 2008 John Wiley &amp; Sons Ltd.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dirty="0"/>
              <a:t>www.wileyeurope.com/college/bowhill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3D8AA6C-6587-464D-8D70-D1BE80ECB1A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0" y="1691843"/>
            <a:ext cx="1008380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buFontTx/>
              <a:buNone/>
            </a:pPr>
            <a:r>
              <a:rPr lang="en-GB" altLang="de-DE" dirty="0"/>
              <a:t>Units	              	</a:t>
            </a:r>
            <a:r>
              <a:rPr lang="en-GB" altLang="de-DE" sz="2400" u="sng" dirty="0"/>
              <a:t>1  </a:t>
            </a:r>
            <a:r>
              <a:rPr lang="en-GB" altLang="de-DE" sz="2400" dirty="0"/>
              <a:t>     	</a:t>
            </a:r>
            <a:r>
              <a:rPr lang="en-GB" altLang="de-DE" sz="2400" u="sng" dirty="0"/>
              <a:t>1,000  </a:t>
            </a:r>
            <a:r>
              <a:rPr lang="en-GB" altLang="de-DE" sz="2400" dirty="0"/>
              <a:t>          </a:t>
            </a:r>
            <a:r>
              <a:rPr lang="en-GB" altLang="de-DE" sz="2400" u="sng" dirty="0"/>
              <a:t>1,500</a:t>
            </a:r>
            <a:r>
              <a:rPr lang="en-GB" altLang="de-DE" sz="2400" dirty="0"/>
              <a:t>          </a:t>
            </a:r>
            <a:r>
              <a:rPr lang="en-GB" altLang="de-DE" sz="2400" u="sng" dirty="0"/>
              <a:t>2,000</a:t>
            </a:r>
            <a:r>
              <a:rPr lang="en-GB" altLang="de-DE" sz="2400" dirty="0"/>
              <a:t>         </a:t>
            </a:r>
            <a:r>
              <a:rPr lang="en-GB" altLang="de-DE" sz="2400" u="sng" dirty="0"/>
              <a:t>2,500</a:t>
            </a:r>
            <a:endParaRPr lang="en-GB" altLang="de-DE" sz="2400" dirty="0"/>
          </a:p>
          <a:p>
            <a:pPr eaLnBrk="1" hangingPunct="1">
              <a:buNone/>
            </a:pPr>
            <a:r>
              <a:rPr lang="en-GB" altLang="de-DE" sz="2400" dirty="0"/>
              <a:t>        			      	£	      £	             £	       £                £</a:t>
            </a:r>
          </a:p>
          <a:p>
            <a:pPr eaLnBrk="1" hangingPunct="1">
              <a:buNone/>
            </a:pPr>
            <a:r>
              <a:rPr lang="en-GB" altLang="de-DE" sz="2400" dirty="0"/>
              <a:t>Total sales revenue       	</a:t>
            </a:r>
            <a:r>
              <a:rPr lang="en-GB" altLang="de-DE" sz="2400" u="sng" dirty="0"/>
              <a:t>10</a:t>
            </a:r>
            <a:r>
              <a:rPr lang="en-GB" altLang="de-DE" sz="2400" dirty="0"/>
              <a:t> 	</a:t>
            </a:r>
          </a:p>
          <a:p>
            <a:pPr eaLnBrk="1" hangingPunct="1">
              <a:buFontTx/>
              <a:buNone/>
            </a:pPr>
            <a:endParaRPr lang="en-GB" altLang="de-DE" sz="2400" dirty="0"/>
          </a:p>
          <a:p>
            <a:pPr eaLnBrk="1" hangingPunct="1">
              <a:buFontTx/>
              <a:buNone/>
            </a:pPr>
            <a:r>
              <a:rPr lang="en-GB" altLang="de-DE" sz="2400" dirty="0"/>
              <a:t>Variable cost 	      		8	</a:t>
            </a:r>
          </a:p>
          <a:p>
            <a:pPr eaLnBrk="1" hangingPunct="1">
              <a:buFontTx/>
              <a:buNone/>
            </a:pPr>
            <a:endParaRPr lang="en-GB" altLang="de-DE" sz="2400" dirty="0"/>
          </a:p>
          <a:p>
            <a:pPr eaLnBrk="1" hangingPunct="1">
              <a:buNone/>
            </a:pPr>
            <a:r>
              <a:rPr lang="en-GB" altLang="de-DE" sz="2400" dirty="0"/>
              <a:t>Fixed cost               		until 1499 = </a:t>
            </a:r>
            <a:r>
              <a:rPr lang="en-GB" altLang="de-DE" sz="2400" u="sng" dirty="0"/>
              <a:t>2,500</a:t>
            </a:r>
            <a:r>
              <a:rPr lang="en-GB" altLang="de-DE" sz="2400" dirty="0"/>
              <a:t> £ 								over 1500 unit = </a:t>
            </a:r>
            <a:r>
              <a:rPr lang="en-GB" altLang="de-DE" sz="2400" u="sng" dirty="0"/>
              <a:t>3,500</a:t>
            </a:r>
            <a:r>
              <a:rPr lang="en-GB" altLang="de-DE" sz="2400" dirty="0"/>
              <a:t> £ </a:t>
            </a:r>
          </a:p>
          <a:p>
            <a:pPr eaLnBrk="1" hangingPunct="1">
              <a:buNone/>
            </a:pPr>
            <a:endParaRPr lang="en-GB" altLang="de-DE" sz="2400" dirty="0"/>
          </a:p>
          <a:p>
            <a:pPr eaLnBrk="1" hangingPunct="1">
              <a:buNone/>
            </a:pPr>
            <a:r>
              <a:rPr lang="en-GB" altLang="de-DE" sz="2400" dirty="0"/>
              <a:t>Calculate profit and loss and find the multiple BEPs!	</a:t>
            </a:r>
            <a:endParaRPr lang="en-US" altLang="de-DE" sz="2400" dirty="0"/>
          </a:p>
        </p:txBody>
      </p:sp>
    </p:spTree>
    <p:extLst>
      <p:ext uri="{BB962C8B-B14F-4D97-AF65-F5344CB8AC3E}">
        <p14:creationId xmlns:p14="http://schemas.microsoft.com/office/powerpoint/2010/main" val="25443491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7677A-68B3-4A40-8CC0-0105E2FF9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835495" cy="1325563"/>
          </a:xfrm>
        </p:spPr>
        <p:txBody>
          <a:bodyPr/>
          <a:lstStyle/>
          <a:p>
            <a:r>
              <a:rPr lang="de-DE" dirty="0"/>
              <a:t>ABC </a:t>
            </a:r>
            <a:r>
              <a:rPr lang="de-DE" dirty="0" err="1"/>
              <a:t>Costing</a:t>
            </a:r>
            <a:r>
              <a:rPr lang="de-DE" dirty="0"/>
              <a:t> –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5E73DC-C911-435C-96AC-02CCCEFFD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33" y="1690689"/>
            <a:ext cx="9414934" cy="4351338"/>
          </a:xfrm>
        </p:spPr>
        <p:txBody>
          <a:bodyPr>
            <a:normAutofit/>
          </a:bodyPr>
          <a:lstStyle/>
          <a:p>
            <a:r>
              <a:rPr lang="en-US" b="1" dirty="0"/>
              <a:t>ABC Step 3: </a:t>
            </a:r>
            <a:r>
              <a:rPr lang="en-US" dirty="0"/>
              <a:t>	Identify cost drivers for each activity and their respective</a:t>
            </a:r>
          </a:p>
          <a:p>
            <a:pPr marL="2235200" indent="0">
              <a:buNone/>
            </a:pPr>
            <a:r>
              <a:rPr lang="de-DE" dirty="0" err="1"/>
              <a:t>cost</a:t>
            </a:r>
            <a:r>
              <a:rPr lang="de-DE" dirty="0"/>
              <a:t>-driver </a:t>
            </a:r>
            <a:r>
              <a:rPr lang="de-DE" dirty="0" err="1"/>
              <a:t>rates</a:t>
            </a:r>
            <a:endParaRPr lang="en-US" dirty="0"/>
          </a:p>
          <a:p>
            <a:endParaRPr lang="en-US" b="1" dirty="0"/>
          </a:p>
          <a:p>
            <a:pPr marL="0" indent="0">
              <a:buNone/>
            </a:pPr>
            <a:endParaRPr lang="de-DE" sz="2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824E8C5-D4EA-4849-9C50-E55EC6AA9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012" y="3111768"/>
            <a:ext cx="7573975" cy="293025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C21B8CC-A568-4F78-A0B3-FA84AAE4A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412" y="3264168"/>
            <a:ext cx="7573975" cy="293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841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7677A-68B3-4A40-8CC0-0105E2FF9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835495" cy="1325563"/>
          </a:xfrm>
        </p:spPr>
        <p:txBody>
          <a:bodyPr/>
          <a:lstStyle/>
          <a:p>
            <a:r>
              <a:rPr lang="de-DE" dirty="0"/>
              <a:t>ABC </a:t>
            </a:r>
            <a:r>
              <a:rPr lang="de-DE" dirty="0" err="1"/>
              <a:t>Costing</a:t>
            </a:r>
            <a:r>
              <a:rPr lang="de-DE" dirty="0"/>
              <a:t> –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5E73DC-C911-435C-96AC-02CCCEFFD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33" y="1690689"/>
            <a:ext cx="9414934" cy="4351338"/>
          </a:xfrm>
        </p:spPr>
        <p:txBody>
          <a:bodyPr>
            <a:normAutofit/>
          </a:bodyPr>
          <a:lstStyle/>
          <a:p>
            <a:r>
              <a:rPr lang="en-US" b="1" dirty="0"/>
              <a:t>ABC Step 3: </a:t>
            </a:r>
            <a:r>
              <a:rPr lang="en-US" dirty="0"/>
              <a:t>	Identify cost drivers for each activity and their respective</a:t>
            </a:r>
          </a:p>
          <a:p>
            <a:pPr marL="2235200" indent="0">
              <a:buNone/>
            </a:pPr>
            <a:r>
              <a:rPr lang="de-DE" dirty="0" err="1"/>
              <a:t>cost</a:t>
            </a:r>
            <a:r>
              <a:rPr lang="de-DE" dirty="0"/>
              <a:t>-driver </a:t>
            </a:r>
            <a:r>
              <a:rPr lang="de-DE" dirty="0" err="1"/>
              <a:t>rates</a:t>
            </a:r>
            <a:endParaRPr lang="en-US" dirty="0"/>
          </a:p>
          <a:p>
            <a:endParaRPr lang="en-US" b="1" dirty="0"/>
          </a:p>
          <a:p>
            <a:pPr marL="0" indent="0">
              <a:buNone/>
            </a:pPr>
            <a:endParaRPr lang="de-DE" sz="2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824E8C5-D4EA-4849-9C50-E55EC6AA9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012" y="3111768"/>
            <a:ext cx="7573975" cy="293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390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7677A-68B3-4A40-8CC0-0105E2FF9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835495" cy="1325563"/>
          </a:xfrm>
        </p:spPr>
        <p:txBody>
          <a:bodyPr/>
          <a:lstStyle/>
          <a:p>
            <a:r>
              <a:rPr lang="de-DE" dirty="0"/>
              <a:t>ABC </a:t>
            </a:r>
            <a:r>
              <a:rPr lang="de-DE" dirty="0" err="1"/>
              <a:t>Costing</a:t>
            </a:r>
            <a:r>
              <a:rPr lang="de-DE" dirty="0"/>
              <a:t> –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5E73DC-C911-435C-96AC-02CCCEFFD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33" y="1690689"/>
            <a:ext cx="9414934" cy="4351338"/>
          </a:xfrm>
        </p:spPr>
        <p:txBody>
          <a:bodyPr>
            <a:normAutofit/>
          </a:bodyPr>
          <a:lstStyle/>
          <a:p>
            <a:r>
              <a:rPr lang="en-US" b="1" dirty="0"/>
              <a:t>ABC Step 3: </a:t>
            </a:r>
            <a:r>
              <a:rPr lang="en-US" dirty="0"/>
              <a:t>	Identify cost drivers for each activity and their respective</a:t>
            </a:r>
          </a:p>
          <a:p>
            <a:pPr marL="2235200" indent="0">
              <a:buNone/>
            </a:pPr>
            <a:r>
              <a:rPr lang="de-DE" dirty="0" err="1"/>
              <a:t>cost</a:t>
            </a:r>
            <a:r>
              <a:rPr lang="de-DE" dirty="0"/>
              <a:t>-driver </a:t>
            </a:r>
            <a:r>
              <a:rPr lang="de-DE" dirty="0" err="1"/>
              <a:t>rates</a:t>
            </a:r>
            <a:endParaRPr lang="en-US" dirty="0"/>
          </a:p>
          <a:p>
            <a:pPr marL="2235200" indent="0">
              <a:buNone/>
              <a:tabLst>
                <a:tab pos="711200" algn="l"/>
              </a:tabLst>
            </a:pPr>
            <a:r>
              <a:rPr lang="en-US" i="1" dirty="0"/>
              <a:t>Cost-driver usage given 2600 units of product A (Alto) and 400 units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product</a:t>
            </a:r>
            <a:r>
              <a:rPr lang="de-DE" i="1" dirty="0"/>
              <a:t> B (Specials)</a:t>
            </a:r>
            <a:endParaRPr lang="de-DE" sz="2400" i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ED90255-A722-4680-8F2F-C73C0E75C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462" y="3141133"/>
            <a:ext cx="5706005" cy="363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736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7677A-68B3-4A40-8CC0-0105E2FF9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835495" cy="1325563"/>
          </a:xfrm>
        </p:spPr>
        <p:txBody>
          <a:bodyPr/>
          <a:lstStyle/>
          <a:p>
            <a:r>
              <a:rPr lang="de-DE" dirty="0"/>
              <a:t>ABC </a:t>
            </a:r>
            <a:r>
              <a:rPr lang="de-DE" dirty="0" err="1"/>
              <a:t>Costing</a:t>
            </a:r>
            <a:r>
              <a:rPr lang="de-DE" dirty="0"/>
              <a:t> –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5E73DC-C911-435C-96AC-02CCCEFFD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33" y="1690689"/>
            <a:ext cx="9414934" cy="4351338"/>
          </a:xfrm>
        </p:spPr>
        <p:txBody>
          <a:bodyPr>
            <a:normAutofit/>
          </a:bodyPr>
          <a:lstStyle/>
          <a:p>
            <a:r>
              <a:rPr lang="en-US" b="1" dirty="0"/>
              <a:t>ABC Step 3: </a:t>
            </a:r>
            <a:r>
              <a:rPr lang="en-US" dirty="0"/>
              <a:t>	</a:t>
            </a:r>
            <a:r>
              <a:rPr lang="de-DE" dirty="0" err="1"/>
              <a:t>Activity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driver</a:t>
            </a:r>
            <a:r>
              <a:rPr lang="de-DE" dirty="0"/>
              <a:t> rate</a:t>
            </a:r>
            <a:endParaRPr lang="de-DE" sz="2400" i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1DC72B2-12E6-4F83-A596-68F643FFE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41" y="2815168"/>
            <a:ext cx="8453837" cy="322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430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7677A-68B3-4A40-8CC0-0105E2FF9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835495" cy="1325563"/>
          </a:xfrm>
        </p:spPr>
        <p:txBody>
          <a:bodyPr/>
          <a:lstStyle/>
          <a:p>
            <a:r>
              <a:rPr lang="de-DE" dirty="0"/>
              <a:t>ABC </a:t>
            </a:r>
            <a:r>
              <a:rPr lang="de-DE" dirty="0" err="1"/>
              <a:t>Costing</a:t>
            </a:r>
            <a:r>
              <a:rPr lang="de-DE" dirty="0"/>
              <a:t> –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4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5E73DC-C911-435C-96AC-02CCCEFFD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33" y="1690689"/>
            <a:ext cx="9414934" cy="4351338"/>
          </a:xfrm>
        </p:spPr>
        <p:txBody>
          <a:bodyPr>
            <a:normAutofit/>
          </a:bodyPr>
          <a:lstStyle/>
          <a:p>
            <a:r>
              <a:rPr lang="en-US" b="1" dirty="0"/>
              <a:t>ABC Step 4: </a:t>
            </a:r>
            <a:r>
              <a:rPr lang="en-US" dirty="0"/>
              <a:t>	Identify cost per unit product/service</a:t>
            </a:r>
            <a:endParaRPr lang="de-DE" sz="2400" i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B774999-6E4D-4289-BEF8-BB94E8F76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42" y="2194720"/>
            <a:ext cx="9135108" cy="429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732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7677A-68B3-4A40-8CC0-0105E2FF9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835495" cy="1325563"/>
          </a:xfrm>
        </p:spPr>
        <p:txBody>
          <a:bodyPr/>
          <a:lstStyle/>
          <a:p>
            <a:r>
              <a:rPr lang="de-DE" dirty="0"/>
              <a:t>ABC </a:t>
            </a:r>
            <a:r>
              <a:rPr lang="de-DE" dirty="0" err="1"/>
              <a:t>Costing</a:t>
            </a:r>
            <a:r>
              <a:rPr lang="de-DE" dirty="0"/>
              <a:t> –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4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5E73DC-C911-435C-96AC-02CCCEFFD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33" y="1690689"/>
            <a:ext cx="9414934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Therefore Alto´s total ABC-calculated unit cost</a:t>
            </a:r>
          </a:p>
          <a:p>
            <a:endParaRPr lang="en-US" sz="2400" i="1" dirty="0"/>
          </a:p>
          <a:p>
            <a:endParaRPr lang="en-US" sz="2400" i="1" dirty="0"/>
          </a:p>
          <a:p>
            <a:endParaRPr lang="en-US" sz="2400" i="1" dirty="0"/>
          </a:p>
          <a:p>
            <a:endParaRPr lang="en-US" sz="2400" i="1" dirty="0"/>
          </a:p>
          <a:p>
            <a:endParaRPr lang="en-US" sz="2400" i="1" dirty="0"/>
          </a:p>
          <a:p>
            <a:endParaRPr lang="en-US" sz="2400" i="1" dirty="0"/>
          </a:p>
          <a:p>
            <a:r>
              <a:rPr lang="en-US" dirty="0"/>
              <a:t>Question 1:</a:t>
            </a:r>
            <a:br>
              <a:rPr lang="en-US" dirty="0"/>
            </a:br>
            <a:r>
              <a:rPr lang="en-US" dirty="0"/>
              <a:t>What about for the bicycle frame Special?</a:t>
            </a:r>
          </a:p>
          <a:p>
            <a:r>
              <a:rPr lang="en-US" dirty="0"/>
              <a:t>Question 2:</a:t>
            </a:r>
            <a:br>
              <a:rPr lang="en-US" dirty="0"/>
            </a:br>
            <a:r>
              <a:rPr lang="en-US" dirty="0"/>
              <a:t>How do the results of ABC analysis differ from traditional </a:t>
            </a:r>
            <a:r>
              <a:rPr lang="de-DE" dirty="0" err="1"/>
              <a:t>full-costing</a:t>
            </a:r>
            <a:r>
              <a:rPr lang="de-DE" dirty="0"/>
              <a:t>?</a:t>
            </a:r>
            <a:br>
              <a:rPr lang="de-DE" dirty="0"/>
            </a:br>
            <a:r>
              <a:rPr lang="de-DE" dirty="0"/>
              <a:t>Please, </a:t>
            </a:r>
            <a:r>
              <a:rPr lang="de-DE" dirty="0" err="1"/>
              <a:t>explain</a:t>
            </a:r>
            <a:r>
              <a:rPr lang="de-DE" dirty="0"/>
              <a:t>.</a:t>
            </a:r>
            <a:endParaRPr lang="de-DE" sz="2400" i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504C788-2C91-4850-8E22-7D3F32186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7" y="2338387"/>
            <a:ext cx="534352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899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7677A-68B3-4A40-8CC0-0105E2FF9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68" y="365126"/>
            <a:ext cx="9342966" cy="1325563"/>
          </a:xfrm>
        </p:spPr>
        <p:txBody>
          <a:bodyPr/>
          <a:lstStyle/>
          <a:p>
            <a:r>
              <a:rPr lang="en-US" dirty="0"/>
              <a:t>Ideal scenarios for ABC application</a:t>
            </a:r>
            <a:endParaRPr lang="de-DE" dirty="0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384566B8-772F-400F-BF8E-2DB01CC94A37}"/>
              </a:ext>
            </a:extLst>
          </p:cNvPr>
          <p:cNvSpPr/>
          <p:nvPr/>
        </p:nvSpPr>
        <p:spPr>
          <a:xfrm>
            <a:off x="173568" y="1422399"/>
            <a:ext cx="9342966" cy="5070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Proportionally high indirect costs and majority fixed i.e. do not </a:t>
            </a:r>
            <a:r>
              <a:rPr lang="de-DE" sz="2800" dirty="0" err="1"/>
              <a:t>increase</a:t>
            </a:r>
            <a:r>
              <a:rPr lang="de-DE" sz="2800" dirty="0"/>
              <a:t> </a:t>
            </a:r>
            <a:r>
              <a:rPr lang="de-DE" sz="2800" dirty="0" err="1"/>
              <a:t>directly</a:t>
            </a:r>
            <a:r>
              <a:rPr lang="de-DE" sz="2800" dirty="0"/>
              <a:t> </a:t>
            </a:r>
            <a:r>
              <a:rPr lang="de-DE" sz="2800" dirty="0" err="1"/>
              <a:t>with</a:t>
            </a:r>
            <a:r>
              <a:rPr lang="de-DE" sz="2800" dirty="0"/>
              <a:t> </a:t>
            </a:r>
            <a:r>
              <a:rPr lang="de-DE" sz="2800" dirty="0" err="1"/>
              <a:t>volumes</a:t>
            </a: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Diverse range of products, consuming resources in different </a:t>
            </a:r>
            <a:r>
              <a:rPr lang="de-DE" sz="2800" dirty="0" err="1"/>
              <a:t>proportions</a:t>
            </a: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err="1"/>
              <a:t>Intense</a:t>
            </a:r>
            <a:r>
              <a:rPr lang="de-DE" sz="2800" dirty="0"/>
              <a:t> </a:t>
            </a:r>
            <a:r>
              <a:rPr lang="de-DE" sz="2800" dirty="0" err="1"/>
              <a:t>competition</a:t>
            </a:r>
            <a:r>
              <a:rPr lang="de-DE" sz="2800" dirty="0"/>
              <a:t> </a:t>
            </a:r>
            <a:r>
              <a:rPr lang="de-DE" sz="2800" dirty="0" err="1"/>
              <a:t>necessitates</a:t>
            </a:r>
            <a:r>
              <a:rPr lang="de-DE" sz="2800" dirty="0"/>
              <a:t> </a:t>
            </a:r>
            <a:r>
              <a:rPr lang="de-DE" sz="2800" dirty="0" err="1"/>
              <a:t>more</a:t>
            </a:r>
            <a:r>
              <a:rPr lang="de-DE" sz="2800" dirty="0"/>
              <a:t> </a:t>
            </a:r>
            <a:r>
              <a:rPr lang="de-DE" sz="2800" dirty="0" err="1"/>
              <a:t>accurate</a:t>
            </a:r>
            <a:r>
              <a:rPr lang="de-DE" sz="2800" dirty="0"/>
              <a:t> </a:t>
            </a:r>
            <a:r>
              <a:rPr lang="de-DE" sz="2800" dirty="0" err="1"/>
              <a:t>costing</a:t>
            </a: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Lastly, ABC is extremely useful for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Analyzing profitability and identifying cost-saving opportunities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For entire company and for separate cost objects e.g. customer </a:t>
            </a:r>
            <a:r>
              <a:rPr lang="de-DE" sz="2400" dirty="0" err="1"/>
              <a:t>account</a:t>
            </a:r>
            <a:r>
              <a:rPr lang="de-DE" sz="2400" dirty="0"/>
              <a:t> </a:t>
            </a:r>
            <a:r>
              <a:rPr lang="de-DE" sz="2400" dirty="0" err="1"/>
              <a:t>profitability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4164220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7677A-68B3-4A40-8CC0-0105E2FF9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835495" cy="1325563"/>
          </a:xfrm>
        </p:spPr>
        <p:txBody>
          <a:bodyPr/>
          <a:lstStyle/>
          <a:p>
            <a:r>
              <a:rPr lang="en-US" dirty="0"/>
              <a:t>Costing methods differ by industry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5E73DC-C911-435C-96AC-02CCCEFFD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34" y="1825625"/>
            <a:ext cx="9414934" cy="4351338"/>
          </a:xfrm>
        </p:spPr>
        <p:txBody>
          <a:bodyPr>
            <a:normAutofit/>
          </a:bodyPr>
          <a:lstStyle/>
          <a:p>
            <a:r>
              <a:rPr lang="en-US" b="1" dirty="0"/>
              <a:t>Job costing:</a:t>
            </a:r>
            <a:br>
              <a:rPr lang="en-US" dirty="0"/>
            </a:br>
            <a:r>
              <a:rPr lang="en-US" dirty="0"/>
              <a:t>each unit of product or service is unique</a:t>
            </a:r>
            <a:br>
              <a:rPr lang="en-US" dirty="0"/>
            </a:br>
            <a:r>
              <a:rPr lang="en-US" dirty="0"/>
              <a:t>(HW1 </a:t>
            </a:r>
            <a:r>
              <a:rPr lang="en-US" dirty="0" err="1"/>
              <a:t>Mr</a:t>
            </a:r>
            <a:r>
              <a:rPr lang="en-US" dirty="0"/>
              <a:t> </a:t>
            </a:r>
            <a:r>
              <a:rPr lang="de-DE" dirty="0"/>
              <a:t>Jones,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painter</a:t>
            </a:r>
            <a:r>
              <a:rPr lang="de-DE" dirty="0"/>
              <a:t>)</a:t>
            </a:r>
          </a:p>
          <a:p>
            <a:r>
              <a:rPr lang="en-US" b="1" dirty="0"/>
              <a:t>Batch costing:</a:t>
            </a:r>
            <a:br>
              <a:rPr lang="en-US" dirty="0"/>
            </a:br>
            <a:r>
              <a:rPr lang="en-US" dirty="0"/>
              <a:t>a finite amount of units is produced for each unique </a:t>
            </a:r>
            <a:r>
              <a:rPr lang="de-DE" dirty="0" err="1"/>
              <a:t>product</a:t>
            </a:r>
            <a:br>
              <a:rPr lang="de-DE" dirty="0"/>
            </a:br>
            <a:r>
              <a:rPr lang="de-DE" dirty="0"/>
              <a:t>(e.g. </a:t>
            </a:r>
            <a:r>
              <a:rPr lang="de-DE" dirty="0" err="1"/>
              <a:t>furniture</a:t>
            </a:r>
            <a:r>
              <a:rPr lang="de-DE" dirty="0"/>
              <a:t> </a:t>
            </a:r>
            <a:r>
              <a:rPr lang="de-DE" dirty="0" err="1"/>
              <a:t>production</a:t>
            </a:r>
            <a:r>
              <a:rPr lang="de-DE" dirty="0"/>
              <a:t>)</a:t>
            </a:r>
          </a:p>
          <a:p>
            <a:r>
              <a:rPr lang="en-US" b="1" dirty="0"/>
              <a:t>Contract costing: </a:t>
            </a:r>
            <a:br>
              <a:rPr lang="en-US" b="1" dirty="0"/>
            </a:br>
            <a:r>
              <a:rPr lang="en-US" dirty="0"/>
              <a:t>A system of job costing used for long-term </a:t>
            </a:r>
            <a:r>
              <a:rPr lang="de-DE" dirty="0" err="1"/>
              <a:t>contracts</a:t>
            </a:r>
            <a:br>
              <a:rPr lang="de-DE" dirty="0"/>
            </a:br>
            <a:r>
              <a:rPr lang="de-DE" dirty="0"/>
              <a:t>(e.g. </a:t>
            </a:r>
            <a:r>
              <a:rPr lang="de-DE" dirty="0" err="1"/>
              <a:t>shipbuilding</a:t>
            </a:r>
            <a:r>
              <a:rPr lang="de-DE" dirty="0"/>
              <a:t>)</a:t>
            </a:r>
          </a:p>
          <a:p>
            <a:r>
              <a:rPr lang="en-US" b="1" dirty="0"/>
              <a:t>Process costing:</a:t>
            </a:r>
            <a:br>
              <a:rPr lang="en-US" dirty="0"/>
            </a:br>
            <a:r>
              <a:rPr lang="en-US" dirty="0"/>
              <a:t>when a continuous stream of identical units are produced through the same stages (e.g. oil refineries)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9055826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EFB4F-19D7-444A-82A4-C0D3B98A5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Value-</a:t>
            </a:r>
            <a:r>
              <a:rPr lang="de-DE" dirty="0" err="1"/>
              <a:t>chain</a:t>
            </a:r>
            <a:r>
              <a:rPr lang="de-DE" dirty="0"/>
              <a:t> </a:t>
            </a:r>
            <a:r>
              <a:rPr lang="de-DE" dirty="0" err="1"/>
              <a:t>analysis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D36952-6810-454B-A53E-8AF1F330E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317626"/>
            <a:ext cx="8543925" cy="4351338"/>
          </a:xfrm>
        </p:spPr>
        <p:txBody>
          <a:bodyPr/>
          <a:lstStyle/>
          <a:p>
            <a:r>
              <a:rPr lang="en-US" dirty="0"/>
              <a:t>Primary activities:</a:t>
            </a:r>
            <a:br>
              <a:rPr lang="en-US" dirty="0"/>
            </a:br>
            <a:r>
              <a:rPr lang="en-US" dirty="0"/>
              <a:t>Inbound logistics, operations, outbound logistics, </a:t>
            </a:r>
            <a:r>
              <a:rPr lang="de-DE" dirty="0" err="1"/>
              <a:t>marketing</a:t>
            </a:r>
            <a:r>
              <a:rPr lang="de-DE" dirty="0"/>
              <a:t> &amp; </a:t>
            </a:r>
            <a:r>
              <a:rPr lang="de-DE" dirty="0" err="1"/>
              <a:t>sales</a:t>
            </a:r>
            <a:r>
              <a:rPr lang="de-DE" dirty="0"/>
              <a:t>, </a:t>
            </a:r>
            <a:r>
              <a:rPr lang="de-DE" dirty="0" err="1"/>
              <a:t>service</a:t>
            </a:r>
            <a:endParaRPr lang="de-DE" dirty="0"/>
          </a:p>
          <a:p>
            <a:r>
              <a:rPr lang="en-US" dirty="0"/>
              <a:t>Secondary activities: Firm infrastructure, human resource mgt, </a:t>
            </a:r>
            <a:r>
              <a:rPr lang="de-DE" dirty="0"/>
              <a:t>(HRM), </a:t>
            </a:r>
            <a:r>
              <a:rPr lang="de-DE" dirty="0" err="1"/>
              <a:t>procurement</a:t>
            </a:r>
            <a:r>
              <a:rPr lang="de-DE" dirty="0"/>
              <a:t>, </a:t>
            </a:r>
            <a:r>
              <a:rPr lang="de-DE" dirty="0" err="1"/>
              <a:t>technology</a:t>
            </a:r>
            <a:r>
              <a:rPr lang="de-DE" dirty="0"/>
              <a:t>/</a:t>
            </a:r>
            <a:r>
              <a:rPr lang="de-DE" dirty="0" err="1"/>
              <a:t>product</a:t>
            </a:r>
            <a:r>
              <a:rPr lang="de-DE" dirty="0"/>
              <a:t>/</a:t>
            </a:r>
            <a:r>
              <a:rPr lang="de-DE" dirty="0" err="1"/>
              <a:t>service</a:t>
            </a:r>
            <a:r>
              <a:rPr lang="de-DE" dirty="0"/>
              <a:t> </a:t>
            </a:r>
            <a:r>
              <a:rPr lang="de-DE" dirty="0" err="1"/>
              <a:t>development</a:t>
            </a:r>
            <a:endParaRPr lang="de-DE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4AED588-7B46-416F-879B-1FFCAFEEF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64267" y="3113393"/>
            <a:ext cx="5515504" cy="364353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0C38CD24-9053-4471-87A6-7A36E789A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2936" y="-28783"/>
            <a:ext cx="351393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b="1" dirty="0"/>
              <a:t>Graphic according to </a:t>
            </a:r>
            <a:r>
              <a:rPr lang="en-GB" altLang="de-DE" sz="1400" b="1" dirty="0" err="1"/>
              <a:t>Bohill</a:t>
            </a:r>
            <a:br>
              <a:rPr lang="en-GB" altLang="de-DE" sz="1400" b="1" dirty="0"/>
            </a:br>
            <a:r>
              <a:rPr lang="en-GB" altLang="de-DE" sz="1400" b="1" dirty="0"/>
              <a:t> 2008 John Wiley &amp; Sons Ltd.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b="1" dirty="0"/>
              <a:t>www.wileyeurope.com/college/bowhill</a:t>
            </a:r>
          </a:p>
        </p:txBody>
      </p:sp>
    </p:spTree>
    <p:extLst>
      <p:ext uri="{BB962C8B-B14F-4D97-AF65-F5344CB8AC3E}">
        <p14:creationId xmlns:p14="http://schemas.microsoft.com/office/powerpoint/2010/main" val="32668438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7677A-68B3-4A40-8CC0-0105E2FF9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835495" cy="1325563"/>
          </a:xfrm>
        </p:spPr>
        <p:txBody>
          <a:bodyPr/>
          <a:lstStyle/>
          <a:p>
            <a:r>
              <a:rPr lang="en-US" dirty="0"/>
              <a:t>Cost </a:t>
            </a:r>
            <a:r>
              <a:rPr lang="en-US" dirty="0" err="1"/>
              <a:t>behaviour</a:t>
            </a:r>
            <a:r>
              <a:rPr lang="en-US" dirty="0"/>
              <a:t> and value-chain activities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5E73DC-C911-435C-96AC-02CCCEFFD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34" y="1825625"/>
            <a:ext cx="9414934" cy="4351338"/>
          </a:xfrm>
        </p:spPr>
        <p:txBody>
          <a:bodyPr>
            <a:normAutofit/>
          </a:bodyPr>
          <a:lstStyle/>
          <a:p>
            <a:r>
              <a:rPr lang="en-US" sz="2800" dirty="0"/>
              <a:t>Cost structure of businesses and industries evolved over last few </a:t>
            </a:r>
            <a:r>
              <a:rPr lang="de-DE" sz="2800" dirty="0" err="1"/>
              <a:t>decades</a:t>
            </a:r>
            <a:endParaRPr lang="de-DE" sz="2800" dirty="0"/>
          </a:p>
          <a:p>
            <a:r>
              <a:rPr lang="en-US" sz="2800" dirty="0"/>
              <a:t>Proportion of direct manufacturing an operational costs decreased</a:t>
            </a:r>
          </a:p>
          <a:p>
            <a:r>
              <a:rPr lang="en-US" sz="2800" dirty="0"/>
              <a:t>Increasing importance of indirect costs e.g. research and development (R&amp;D), information technology (IT) to distribution, marketing and </a:t>
            </a:r>
            <a:r>
              <a:rPr lang="de-DE" sz="2800" dirty="0" err="1"/>
              <a:t>customer</a:t>
            </a:r>
            <a:r>
              <a:rPr lang="de-DE" sz="2800" dirty="0"/>
              <a:t> </a:t>
            </a:r>
            <a:r>
              <a:rPr lang="de-DE" sz="2800" dirty="0" err="1"/>
              <a:t>service</a:t>
            </a:r>
            <a:endParaRPr lang="de-DE" sz="2800" dirty="0"/>
          </a:p>
          <a:p>
            <a:r>
              <a:rPr lang="en-US" sz="2800" dirty="0"/>
              <a:t>With the advent of internet and media-oriented activities many costs do not necessarily change in proportion to volume of products or </a:t>
            </a:r>
            <a:r>
              <a:rPr lang="de-DE" sz="2800" dirty="0" err="1"/>
              <a:t>services</a:t>
            </a:r>
            <a:r>
              <a:rPr lang="de-DE" sz="2800" dirty="0"/>
              <a:t> </a:t>
            </a:r>
            <a:r>
              <a:rPr lang="de-DE" sz="2800" dirty="0" err="1"/>
              <a:t>produced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310498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640FE493-5D68-4520-82B1-C955F8C12657}"/>
              </a:ext>
            </a:extLst>
          </p:cNvPr>
          <p:cNvSpPr/>
          <p:nvPr/>
        </p:nvSpPr>
        <p:spPr>
          <a:xfrm>
            <a:off x="495300" y="6042453"/>
            <a:ext cx="8574559" cy="788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483949-CC6F-4B46-B909-E7FE7AE94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40194"/>
            <a:ext cx="8915400" cy="590922"/>
          </a:xfrm>
        </p:spPr>
        <p:txBody>
          <a:bodyPr>
            <a:normAutofit/>
          </a:bodyPr>
          <a:lstStyle/>
          <a:p>
            <a:r>
              <a:rPr lang="de-DE" dirty="0"/>
              <a:t>Solution: </a:t>
            </a:r>
            <a:r>
              <a:rPr lang="de-DE" dirty="0" err="1"/>
              <a:t>Calculate</a:t>
            </a:r>
            <a:r>
              <a:rPr lang="de-DE" dirty="0"/>
              <a:t> multiple </a:t>
            </a:r>
            <a:r>
              <a:rPr lang="de-DE" dirty="0" err="1"/>
              <a:t>break-even</a:t>
            </a:r>
            <a:r>
              <a:rPr lang="de-DE" dirty="0"/>
              <a:t> </a:t>
            </a:r>
            <a:r>
              <a:rPr lang="de-DE" dirty="0" err="1"/>
              <a:t>points</a:t>
            </a:r>
            <a:endParaRPr lang="de-DE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D5C66538-3A5B-4DF7-B9B5-897899211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869" y="-34576"/>
            <a:ext cx="351393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dirty="0"/>
              <a:t>Graphic according to </a:t>
            </a:r>
            <a:r>
              <a:rPr lang="en-GB" altLang="de-DE" sz="1400" dirty="0" err="1"/>
              <a:t>Bohill</a:t>
            </a:r>
            <a:br>
              <a:rPr lang="en-GB" altLang="de-DE" sz="1400" dirty="0"/>
            </a:br>
            <a:r>
              <a:rPr lang="en-GB" altLang="de-DE" sz="1400" dirty="0"/>
              <a:t> 2008 John Wiley &amp; Sons Ltd.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dirty="0"/>
              <a:t>www.wileyeurope.com/college/bowhill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3D8AA6C-6587-464D-8D70-D1BE80ECB1A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0" y="1691843"/>
            <a:ext cx="1008380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buFontTx/>
              <a:buNone/>
            </a:pPr>
            <a:r>
              <a:rPr lang="en-GB" altLang="de-DE" dirty="0"/>
              <a:t>Units	              	</a:t>
            </a:r>
            <a:r>
              <a:rPr lang="en-GB" altLang="de-DE" sz="2400" u="sng" dirty="0"/>
              <a:t>1  </a:t>
            </a:r>
            <a:r>
              <a:rPr lang="en-GB" altLang="de-DE" sz="2400" dirty="0"/>
              <a:t>     	</a:t>
            </a:r>
            <a:r>
              <a:rPr lang="en-GB" altLang="de-DE" sz="2400" u="sng" dirty="0"/>
              <a:t>1,000  </a:t>
            </a:r>
            <a:r>
              <a:rPr lang="en-GB" altLang="de-DE" sz="2400" dirty="0"/>
              <a:t>          </a:t>
            </a:r>
            <a:r>
              <a:rPr lang="en-GB" altLang="de-DE" sz="2400" u="sng" dirty="0"/>
              <a:t>1,500</a:t>
            </a:r>
            <a:r>
              <a:rPr lang="en-GB" altLang="de-DE" sz="2400" dirty="0"/>
              <a:t>          </a:t>
            </a:r>
            <a:r>
              <a:rPr lang="en-GB" altLang="de-DE" sz="2400" u="sng" dirty="0"/>
              <a:t>2,000</a:t>
            </a:r>
            <a:r>
              <a:rPr lang="en-GB" altLang="de-DE" sz="2400" dirty="0"/>
              <a:t>         </a:t>
            </a:r>
            <a:r>
              <a:rPr lang="en-GB" altLang="de-DE" sz="2400" u="sng" dirty="0"/>
              <a:t>2,500</a:t>
            </a:r>
            <a:endParaRPr lang="en-GB" altLang="de-DE" sz="2400" dirty="0"/>
          </a:p>
          <a:p>
            <a:pPr eaLnBrk="1" hangingPunct="1">
              <a:buNone/>
            </a:pPr>
            <a:r>
              <a:rPr lang="en-GB" altLang="de-DE" sz="2400" dirty="0"/>
              <a:t>        			      	£	      £	             £	       £                £</a:t>
            </a:r>
          </a:p>
          <a:p>
            <a:pPr eaLnBrk="1" hangingPunct="1">
              <a:buNone/>
            </a:pPr>
            <a:r>
              <a:rPr lang="en-GB" altLang="de-DE" sz="2400" dirty="0"/>
              <a:t>Total sales revenue       	</a:t>
            </a:r>
            <a:r>
              <a:rPr lang="en-GB" altLang="de-DE" sz="2400" u="sng" dirty="0"/>
              <a:t>10</a:t>
            </a:r>
            <a:r>
              <a:rPr lang="en-GB" altLang="de-DE" sz="2400" dirty="0"/>
              <a:t>	  </a:t>
            </a:r>
            <a:r>
              <a:rPr lang="en-GB" altLang="de-DE" sz="2400" u="sng" dirty="0"/>
              <a:t>10,000</a:t>
            </a:r>
            <a:r>
              <a:rPr lang="en-GB" altLang="de-DE" sz="2400" dirty="0"/>
              <a:t>        </a:t>
            </a:r>
            <a:r>
              <a:rPr lang="en-GB" altLang="de-DE" sz="2400" u="sng" dirty="0"/>
              <a:t>15,000</a:t>
            </a:r>
            <a:r>
              <a:rPr lang="en-GB" altLang="de-DE" sz="2400" dirty="0"/>
              <a:t>	    </a:t>
            </a:r>
            <a:r>
              <a:rPr lang="en-GB" altLang="de-DE" sz="2400" u="sng" dirty="0"/>
              <a:t>20,000</a:t>
            </a:r>
            <a:r>
              <a:rPr lang="en-GB" altLang="de-DE" sz="2400" dirty="0"/>
              <a:t>   </a:t>
            </a:r>
            <a:r>
              <a:rPr lang="en-GB" altLang="de-DE" sz="2400" u="sng" dirty="0"/>
              <a:t>25,000</a:t>
            </a:r>
            <a:endParaRPr lang="en-GB" altLang="de-DE" sz="2400" dirty="0"/>
          </a:p>
          <a:p>
            <a:pPr eaLnBrk="1" hangingPunct="1">
              <a:buFontTx/>
              <a:buNone/>
            </a:pPr>
            <a:endParaRPr lang="en-GB" altLang="de-DE" sz="2400" dirty="0"/>
          </a:p>
          <a:p>
            <a:pPr eaLnBrk="1" hangingPunct="1">
              <a:buFontTx/>
              <a:buNone/>
            </a:pPr>
            <a:r>
              <a:rPr lang="en-GB" altLang="de-DE" sz="2400" dirty="0"/>
              <a:t>Variable cost 	      		8	  8,000          12,000	    16,000     20,000</a:t>
            </a:r>
          </a:p>
          <a:p>
            <a:pPr eaLnBrk="1" hangingPunct="1">
              <a:buNone/>
            </a:pPr>
            <a:r>
              <a:rPr lang="en-GB" altLang="de-DE" sz="2400" dirty="0"/>
              <a:t>Fixed cost               		</a:t>
            </a:r>
            <a:r>
              <a:rPr lang="en-GB" altLang="de-DE" sz="2400" u="sng" dirty="0"/>
              <a:t>2,500</a:t>
            </a:r>
            <a:r>
              <a:rPr lang="en-GB" altLang="de-DE" sz="2400" dirty="0"/>
              <a:t>	  </a:t>
            </a:r>
            <a:r>
              <a:rPr lang="en-GB" altLang="de-DE" sz="2400" u="sng" dirty="0"/>
              <a:t>2,500     </a:t>
            </a:r>
            <a:r>
              <a:rPr lang="en-GB" altLang="de-DE" sz="2400" dirty="0"/>
              <a:t>     </a:t>
            </a:r>
            <a:r>
              <a:rPr lang="en-GB" altLang="de-DE" sz="2400" u="sng" dirty="0"/>
              <a:t>3,500</a:t>
            </a:r>
            <a:r>
              <a:rPr lang="en-GB" altLang="de-DE" sz="2400" dirty="0"/>
              <a:t>	    </a:t>
            </a:r>
            <a:r>
              <a:rPr lang="en-GB" altLang="de-DE" sz="2400" u="sng" dirty="0"/>
              <a:t>  3,500</a:t>
            </a:r>
            <a:r>
              <a:rPr lang="en-GB" altLang="de-DE" sz="2400" dirty="0"/>
              <a:t>      </a:t>
            </a:r>
            <a:r>
              <a:rPr lang="en-GB" altLang="de-DE" sz="2400" u="sng" dirty="0"/>
              <a:t>3,500</a:t>
            </a:r>
            <a:endParaRPr lang="en-GB" altLang="de-DE" sz="2400" dirty="0"/>
          </a:p>
          <a:p>
            <a:pPr eaLnBrk="1" hangingPunct="1">
              <a:buFontTx/>
              <a:buNone/>
            </a:pPr>
            <a:endParaRPr lang="en-GB" altLang="de-DE" sz="2400" dirty="0"/>
          </a:p>
          <a:p>
            <a:pPr eaLnBrk="1" hangingPunct="1">
              <a:buFontTx/>
              <a:buNone/>
            </a:pPr>
            <a:r>
              <a:rPr lang="en-GB" altLang="de-DE" sz="2400" dirty="0"/>
              <a:t>Total cost                		2,508	  10,500         15,500        19,500      23,500</a:t>
            </a:r>
          </a:p>
          <a:p>
            <a:pPr eaLnBrk="1" hangingPunct="1">
              <a:buFontTx/>
              <a:buNone/>
            </a:pPr>
            <a:r>
              <a:rPr lang="en-GB" altLang="de-DE" sz="2400" dirty="0"/>
              <a:t>Profit/ (loss)	         		(2,498)	     (500)            (500)	          500       1,500	</a:t>
            </a:r>
            <a:endParaRPr lang="en-US" altLang="de-DE" sz="2400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CD9DA4B7-84E7-49FB-9412-B636EF4439E0}"/>
              </a:ext>
            </a:extLst>
          </p:cNvPr>
          <p:cNvCxnSpPr>
            <a:cxnSpLocks/>
          </p:cNvCxnSpPr>
          <p:nvPr/>
        </p:nvCxnSpPr>
        <p:spPr>
          <a:xfrm>
            <a:off x="1878230" y="6512011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5F3484E8-4075-47E0-A82D-78BF3BCB6B86}"/>
              </a:ext>
            </a:extLst>
          </p:cNvPr>
          <p:cNvSpPr txBox="1"/>
          <p:nvPr/>
        </p:nvSpPr>
        <p:spPr>
          <a:xfrm>
            <a:off x="1729949" y="6217806"/>
            <a:ext cx="1210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2500</a:t>
            </a:r>
          </a:p>
          <a:p>
            <a:pPr algn="ctr"/>
            <a:r>
              <a:rPr lang="de-DE" dirty="0"/>
              <a:t>2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7779A2A-7CBA-43BA-A968-17A6E313C68D}"/>
              </a:ext>
            </a:extLst>
          </p:cNvPr>
          <p:cNvSpPr txBox="1"/>
          <p:nvPr/>
        </p:nvSpPr>
        <p:spPr>
          <a:xfrm>
            <a:off x="2940911" y="6309201"/>
            <a:ext cx="139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= 1250 </a:t>
            </a:r>
            <a:r>
              <a:rPr lang="de-DE" dirty="0" err="1"/>
              <a:t>units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D40C57E-E0D4-401E-BB62-1E8902C86B1A}"/>
              </a:ext>
            </a:extLst>
          </p:cNvPr>
          <p:cNvSpPr txBox="1"/>
          <p:nvPr/>
        </p:nvSpPr>
        <p:spPr>
          <a:xfrm>
            <a:off x="1013258" y="6309201"/>
            <a:ext cx="121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BEP 1: 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30968E40-8722-4000-877C-6DDD10CF8472}"/>
              </a:ext>
            </a:extLst>
          </p:cNvPr>
          <p:cNvCxnSpPr>
            <a:cxnSpLocks/>
          </p:cNvCxnSpPr>
          <p:nvPr/>
        </p:nvCxnSpPr>
        <p:spPr>
          <a:xfrm>
            <a:off x="6260763" y="6479103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C35EA8E7-5A6E-4A8A-8E7E-8E8F375979C0}"/>
              </a:ext>
            </a:extLst>
          </p:cNvPr>
          <p:cNvSpPr txBox="1"/>
          <p:nvPr/>
        </p:nvSpPr>
        <p:spPr>
          <a:xfrm>
            <a:off x="6112482" y="6184898"/>
            <a:ext cx="1210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3500</a:t>
            </a:r>
          </a:p>
          <a:p>
            <a:pPr algn="ctr"/>
            <a:r>
              <a:rPr lang="de-DE" dirty="0"/>
              <a:t>2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322D152-BC87-4D68-B6EA-DD7DC7C1CCA6}"/>
              </a:ext>
            </a:extLst>
          </p:cNvPr>
          <p:cNvSpPr txBox="1"/>
          <p:nvPr/>
        </p:nvSpPr>
        <p:spPr>
          <a:xfrm>
            <a:off x="7323444" y="6276293"/>
            <a:ext cx="139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=  1750 </a:t>
            </a:r>
            <a:r>
              <a:rPr lang="de-DE" dirty="0" err="1"/>
              <a:t>units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12D2D4E-DF2A-426B-8DB5-A1424E40AAD0}"/>
              </a:ext>
            </a:extLst>
          </p:cNvPr>
          <p:cNvSpPr txBox="1"/>
          <p:nvPr/>
        </p:nvSpPr>
        <p:spPr>
          <a:xfrm>
            <a:off x="5395791" y="6276293"/>
            <a:ext cx="121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BEP 2: </a:t>
            </a:r>
          </a:p>
        </p:txBody>
      </p:sp>
    </p:spTree>
    <p:extLst>
      <p:ext uri="{BB962C8B-B14F-4D97-AF65-F5344CB8AC3E}">
        <p14:creationId xmlns:p14="http://schemas.microsoft.com/office/powerpoint/2010/main" val="11054908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7677A-68B3-4A40-8CC0-0105E2FF9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835495" cy="1325563"/>
          </a:xfrm>
        </p:spPr>
        <p:txBody>
          <a:bodyPr>
            <a:normAutofit/>
          </a:bodyPr>
          <a:lstStyle/>
          <a:p>
            <a:r>
              <a:rPr lang="en-US" dirty="0"/>
              <a:t>Competitive benchmarking and cost cutting:</a:t>
            </a:r>
            <a:br>
              <a:rPr lang="en-US" dirty="0"/>
            </a:br>
            <a:r>
              <a:rPr lang="en-US" dirty="0"/>
              <a:t>People </a:t>
            </a:r>
            <a:r>
              <a:rPr lang="de-DE" dirty="0"/>
              <a:t>Express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5E73DC-C911-435C-96AC-02CCCEFFD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34" y="1825625"/>
            <a:ext cx="9414934" cy="4351338"/>
          </a:xfrm>
        </p:spPr>
        <p:txBody>
          <a:bodyPr>
            <a:normAutofit/>
          </a:bodyPr>
          <a:lstStyle/>
          <a:p>
            <a:r>
              <a:rPr lang="en-US" sz="2400" dirty="0"/>
              <a:t>Cost per seat mile was $1.35 less than United Airlines due to strategic decisions in the following .</a:t>
            </a:r>
            <a:r>
              <a:rPr lang="en-US" sz="2400" dirty="0" err="1"/>
              <a:t>ve</a:t>
            </a:r>
            <a:r>
              <a:rPr lang="en-US" sz="2400" dirty="0"/>
              <a:t> areas:</a:t>
            </a:r>
          </a:p>
          <a:p>
            <a:r>
              <a:rPr lang="en-US" sz="2400" dirty="0"/>
              <a:t>Pre-arrival and airport operations (ticket counter, gate operations, </a:t>
            </a:r>
            <a:r>
              <a:rPr lang="de-DE" sz="2400" dirty="0" err="1"/>
              <a:t>baggage</a:t>
            </a:r>
            <a:r>
              <a:rPr lang="de-DE" sz="2400" dirty="0"/>
              <a:t> </a:t>
            </a:r>
            <a:r>
              <a:rPr lang="de-DE" sz="2400" dirty="0" err="1"/>
              <a:t>handling</a:t>
            </a:r>
            <a:r>
              <a:rPr lang="de-DE" sz="2400" dirty="0"/>
              <a:t>) ($0.42 per </a:t>
            </a:r>
            <a:r>
              <a:rPr lang="de-DE" sz="2400" dirty="0" err="1"/>
              <a:t>seat</a:t>
            </a:r>
            <a:r>
              <a:rPr lang="de-DE" sz="2400" dirty="0"/>
              <a:t> </a:t>
            </a:r>
            <a:r>
              <a:rPr lang="de-DE" sz="2400" dirty="0" err="1"/>
              <a:t>mile</a:t>
            </a:r>
            <a:r>
              <a:rPr lang="de-DE" sz="2400" dirty="0"/>
              <a:t>)</a:t>
            </a:r>
          </a:p>
          <a:p>
            <a:r>
              <a:rPr lang="en-US" sz="2400" dirty="0"/>
              <a:t>Costs associated with aircraft ($0.18 per seat mile)</a:t>
            </a:r>
          </a:p>
          <a:p>
            <a:r>
              <a:rPr lang="en-US" sz="2400" dirty="0"/>
              <a:t>Flight operations (pilots and .</a:t>
            </a:r>
            <a:r>
              <a:rPr lang="en-US" sz="2400" dirty="0" err="1"/>
              <a:t>ight</a:t>
            </a:r>
            <a:r>
              <a:rPr lang="en-US" sz="2400" dirty="0"/>
              <a:t> crew) ($0.40 per seat mile)</a:t>
            </a:r>
          </a:p>
          <a:p>
            <a:r>
              <a:rPr lang="en-US" sz="2400" dirty="0"/>
              <a:t>Cabin operations ($0.32 per seat mile)</a:t>
            </a:r>
          </a:p>
          <a:p>
            <a:r>
              <a:rPr lang="en-US" sz="2400" dirty="0"/>
              <a:t>Marketing and sales ($0.03 per seat mile)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=) Could they have achieved this with traditional full costing?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46396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A71715-6055-435C-BABC-E37CF5800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087642"/>
          </a:xfrm>
        </p:spPr>
        <p:txBody>
          <a:bodyPr>
            <a:normAutofit/>
          </a:bodyPr>
          <a:lstStyle/>
          <a:p>
            <a:r>
              <a:rPr lang="de-DE" dirty="0"/>
              <a:t>Market-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pricing</a:t>
            </a:r>
            <a:r>
              <a:rPr lang="de-DE" dirty="0"/>
              <a:t> –</a:t>
            </a:r>
            <a:br>
              <a:rPr lang="de-DE" dirty="0"/>
            </a:br>
            <a:r>
              <a:rPr lang="de-DE" dirty="0" err="1"/>
              <a:t>Overview</a:t>
            </a:r>
            <a:r>
              <a:rPr lang="de-DE" dirty="0"/>
              <a:t> on </a:t>
            </a:r>
            <a:r>
              <a:rPr lang="de-DE" dirty="0" err="1"/>
              <a:t>approaches</a:t>
            </a:r>
            <a:r>
              <a:rPr lang="de-DE" dirty="0"/>
              <a:t> to </a:t>
            </a:r>
            <a:r>
              <a:rPr lang="de-DE" dirty="0" err="1"/>
              <a:t>pricing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CCE9AB2-D5F9-4DCF-A19A-BBBD99987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59" y="1989439"/>
            <a:ext cx="9320112" cy="28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43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A71715-6055-435C-BABC-E37CF5800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Market-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pricing</a:t>
            </a:r>
            <a:r>
              <a:rPr lang="de-DE" dirty="0"/>
              <a:t> –</a:t>
            </a:r>
            <a:br>
              <a:rPr lang="de-DE" dirty="0"/>
            </a:br>
            <a:r>
              <a:rPr lang="de-DE" dirty="0"/>
              <a:t>Demand-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pricing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6BC9F4D-35C2-487A-9553-17D5EFAC7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" y="1660657"/>
            <a:ext cx="8653977" cy="212051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287D12B-0E44-443A-BAA4-14E89B148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99" y="3986420"/>
            <a:ext cx="8676171" cy="212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83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D062D-1C6A-40CA-AD07-4E5DFF90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Market-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pricing</a:t>
            </a:r>
            <a:r>
              <a:rPr lang="de-DE" dirty="0"/>
              <a:t> –</a:t>
            </a:r>
            <a:br>
              <a:rPr lang="de-DE" dirty="0"/>
            </a:br>
            <a:r>
              <a:rPr lang="de-DE" dirty="0"/>
              <a:t>Demand-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pricing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CBD48F-E12B-4D9D-8B16-7666CB1AC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, </a:t>
            </a:r>
            <a:r>
              <a:rPr lang="de-DE" dirty="0" err="1"/>
              <a:t>contribution</a:t>
            </a:r>
            <a:r>
              <a:rPr lang="de-DE" dirty="0"/>
              <a:t> </a:t>
            </a:r>
            <a:r>
              <a:rPr lang="de-DE" dirty="0" err="1"/>
              <a:t>declines</a:t>
            </a:r>
            <a:r>
              <a:rPr lang="de-DE" dirty="0"/>
              <a:t> at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volumes</a:t>
            </a:r>
            <a:br>
              <a:rPr lang="de-DE" dirty="0"/>
            </a:b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 (must) </a:t>
            </a:r>
            <a:r>
              <a:rPr lang="de-DE" dirty="0" err="1"/>
              <a:t>decline</a:t>
            </a:r>
            <a:r>
              <a:rPr lang="de-DE" dirty="0"/>
              <a:t> </a:t>
            </a:r>
            <a:r>
              <a:rPr lang="de-DE" dirty="0" err="1"/>
              <a:t>faster</a:t>
            </a:r>
            <a:r>
              <a:rPr lang="de-DE" dirty="0"/>
              <a:t> at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volumes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036D891-C900-49FE-ADF3-B3E76AC70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2552303"/>
            <a:ext cx="8288040" cy="36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19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3200</Words>
  <Application>Microsoft Office PowerPoint</Application>
  <PresentationFormat>A4-Papier (210 x 297 mm)</PresentationFormat>
  <Paragraphs>369</Paragraphs>
  <Slides>60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60</vt:i4>
      </vt:variant>
    </vt:vector>
  </HeadingPairs>
  <TitlesOfParts>
    <vt:vector size="67" baseType="lpstr">
      <vt:lpstr>Arial</vt:lpstr>
      <vt:lpstr>Calibri</vt:lpstr>
      <vt:lpstr>Calibri Light</vt:lpstr>
      <vt:lpstr>Dcss10</vt:lpstr>
      <vt:lpstr>Tahoma</vt:lpstr>
      <vt:lpstr>Times New Roman</vt:lpstr>
      <vt:lpstr>Office</vt:lpstr>
      <vt:lpstr>Traditional vs. Activity-Based Costing (ABC) International Management Accounting</vt:lpstr>
      <vt:lpstr>What are we going to do?</vt:lpstr>
      <vt:lpstr>PowerPoint-Präsentation</vt:lpstr>
      <vt:lpstr>Looking Back: Multiple break-even points</vt:lpstr>
      <vt:lpstr>Exercise: Calculate multiple break-even points</vt:lpstr>
      <vt:lpstr>Solution: Calculate multiple break-even points</vt:lpstr>
      <vt:lpstr>Market-based pricing – Overview on approaches to pricing</vt:lpstr>
      <vt:lpstr>Market-based pricing – Demand-based pricing</vt:lpstr>
      <vt:lpstr>Market-based pricing – Demand-based pricing</vt:lpstr>
      <vt:lpstr>Market-based pricing – Demand-based pricing</vt:lpstr>
      <vt:lpstr>Answer</vt:lpstr>
      <vt:lpstr>Target pricing and Target costing – Comparison with traditional costing</vt:lpstr>
      <vt:lpstr>Target pricing and Target costing</vt:lpstr>
      <vt:lpstr>Strategic pricing considerations</vt:lpstr>
      <vt:lpstr>Strategic pricing considerations</vt:lpstr>
      <vt:lpstr>Discussion: A self-employed painter</vt:lpstr>
      <vt:lpstr>Calculation: A self-employed painter</vt:lpstr>
      <vt:lpstr>Cost-Volume-Profit decisions</vt:lpstr>
      <vt:lpstr>Discussion: Richmond Plc I</vt:lpstr>
      <vt:lpstr>Discussion: Richmond Plc II</vt:lpstr>
      <vt:lpstr>Discussion: Richmond Plc III</vt:lpstr>
      <vt:lpstr>Discussion: Richmond Plc IV</vt:lpstr>
      <vt:lpstr>Discussion: Richmond Plc V</vt:lpstr>
      <vt:lpstr>Discussion: Richmond Plc VI</vt:lpstr>
      <vt:lpstr>Discussion: Richmond Plc VII</vt:lpstr>
      <vt:lpstr>Discussion: Richmond Plc VIII</vt:lpstr>
      <vt:lpstr>Discussion: Richmond Plc IX</vt:lpstr>
      <vt:lpstr>Price of X is decreasing to 42</vt:lpstr>
      <vt:lpstr>Cost definitions</vt:lpstr>
      <vt:lpstr>Step 2:</vt:lpstr>
      <vt:lpstr>Learning Outcomes</vt:lpstr>
      <vt:lpstr>Cost classification</vt:lpstr>
      <vt:lpstr>Full or total costing</vt:lpstr>
      <vt:lpstr>Full or total costing –  Costing of products and services </vt:lpstr>
      <vt:lpstr>Methods of assigning overheads</vt:lpstr>
      <vt:lpstr>Methods of assigning overheads  4 steps to overhead cost allocations across departments </vt:lpstr>
      <vt:lpstr>Methods of assigning overheads  Step 1: Calculating departmental overhead rate </vt:lpstr>
      <vt:lpstr>Methods of assigning overheads – Steps 2 to 4</vt:lpstr>
      <vt:lpstr>Overhead allocation by department</vt:lpstr>
      <vt:lpstr>Methods of assigning overheads – Example</vt:lpstr>
      <vt:lpstr>Methods of assigning overheads – Example</vt:lpstr>
      <vt:lpstr>Methods of assigning overheads – Example Step 1</vt:lpstr>
      <vt:lpstr>Methods of assigning overheads – Example Step 2 and 3</vt:lpstr>
      <vt:lpstr>Methods of assigning overheads – Example Step 4</vt:lpstr>
      <vt:lpstr>Methods of assigning overheads – Example Step 4</vt:lpstr>
      <vt:lpstr>ABC Costing</vt:lpstr>
      <vt:lpstr>ABC Steps</vt:lpstr>
      <vt:lpstr>ABC Costing – Example Step 1</vt:lpstr>
      <vt:lpstr>ABC Costing – Example Step 2</vt:lpstr>
      <vt:lpstr>ABC Costing – Example Step 3</vt:lpstr>
      <vt:lpstr>ABC Costing – Example Step 3</vt:lpstr>
      <vt:lpstr>ABC Costing – Example Step 3</vt:lpstr>
      <vt:lpstr>ABC Costing – Example Step 3</vt:lpstr>
      <vt:lpstr>ABC Costing – Example Step 4</vt:lpstr>
      <vt:lpstr>ABC Costing – Example Step 4</vt:lpstr>
      <vt:lpstr>Ideal scenarios for ABC application</vt:lpstr>
      <vt:lpstr>Costing methods differ by industry</vt:lpstr>
      <vt:lpstr>Value-chain analysis</vt:lpstr>
      <vt:lpstr>Cost behaviour and value-chain activities</vt:lpstr>
      <vt:lpstr>Competitive benchmarking and cost cutting: People Express</vt:lpstr>
    </vt:vector>
  </TitlesOfParts>
  <Company>Linkedwith G.m.b.H.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Prof. Dr. Marc Beutner</dc:creator>
  <cp:lastModifiedBy>Marc Beutner</cp:lastModifiedBy>
  <cp:revision>161</cp:revision>
  <dcterms:created xsi:type="dcterms:W3CDTF">2003-09-16T14:39:55Z</dcterms:created>
  <dcterms:modified xsi:type="dcterms:W3CDTF">2024-04-21T07:30:40Z</dcterms:modified>
</cp:coreProperties>
</file>