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2" r:id="rId1"/>
  </p:sldMasterIdLst>
  <p:notesMasterIdLst>
    <p:notesMasterId r:id="rId62"/>
  </p:notesMasterIdLst>
  <p:sldIdLst>
    <p:sldId id="343" r:id="rId2"/>
    <p:sldId id="270" r:id="rId3"/>
    <p:sldId id="274" r:id="rId4"/>
    <p:sldId id="428" r:id="rId5"/>
    <p:sldId id="372" r:id="rId6"/>
    <p:sldId id="411" r:id="rId7"/>
    <p:sldId id="464" r:id="rId8"/>
    <p:sldId id="465" r:id="rId9"/>
    <p:sldId id="412" r:id="rId10"/>
    <p:sldId id="413" r:id="rId11"/>
    <p:sldId id="467" r:id="rId12"/>
    <p:sldId id="466" r:id="rId13"/>
    <p:sldId id="414" r:id="rId14"/>
    <p:sldId id="460" r:id="rId15"/>
    <p:sldId id="415" r:id="rId16"/>
    <p:sldId id="416" r:id="rId17"/>
    <p:sldId id="468" r:id="rId18"/>
    <p:sldId id="417" r:id="rId19"/>
    <p:sldId id="419" r:id="rId20"/>
    <p:sldId id="420" r:id="rId21"/>
    <p:sldId id="421" r:id="rId22"/>
    <p:sldId id="422" r:id="rId23"/>
    <p:sldId id="423" r:id="rId24"/>
    <p:sldId id="424" r:id="rId25"/>
    <p:sldId id="461" r:id="rId26"/>
    <p:sldId id="425" r:id="rId27"/>
    <p:sldId id="426" r:id="rId28"/>
    <p:sldId id="427" r:id="rId29"/>
    <p:sldId id="429" r:id="rId30"/>
    <p:sldId id="430" r:id="rId31"/>
    <p:sldId id="431" r:id="rId32"/>
    <p:sldId id="432" r:id="rId33"/>
    <p:sldId id="433" r:id="rId34"/>
    <p:sldId id="434" r:id="rId35"/>
    <p:sldId id="435" r:id="rId36"/>
    <p:sldId id="436" r:id="rId37"/>
    <p:sldId id="462" r:id="rId38"/>
    <p:sldId id="438" r:id="rId39"/>
    <p:sldId id="437" r:id="rId40"/>
    <p:sldId id="439" r:id="rId41"/>
    <p:sldId id="441" r:id="rId42"/>
    <p:sldId id="442" r:id="rId43"/>
    <p:sldId id="463" r:id="rId44"/>
    <p:sldId id="443" r:id="rId45"/>
    <p:sldId id="445" r:id="rId46"/>
    <p:sldId id="446" r:id="rId47"/>
    <p:sldId id="447" r:id="rId48"/>
    <p:sldId id="448" r:id="rId49"/>
    <p:sldId id="493" r:id="rId50"/>
    <p:sldId id="449" r:id="rId51"/>
    <p:sldId id="450" r:id="rId52"/>
    <p:sldId id="451" r:id="rId53"/>
    <p:sldId id="452" r:id="rId54"/>
    <p:sldId id="453" r:id="rId55"/>
    <p:sldId id="454" r:id="rId56"/>
    <p:sldId id="455" r:id="rId57"/>
    <p:sldId id="456" r:id="rId58"/>
    <p:sldId id="457" r:id="rId59"/>
    <p:sldId id="458" r:id="rId60"/>
    <p:sldId id="459" r:id="rId61"/>
  </p:sldIdLst>
  <p:sldSz cx="9906000" cy="6858000" type="A4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09">
          <p15:clr>
            <a:srgbClr val="A4A3A4"/>
          </p15:clr>
        </p15:guide>
        <p15:guide id="2" pos="18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3366FF"/>
    <a:srgbClr val="0000FF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Designformatvorlage 1 - Akz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979" autoAdjust="0"/>
    <p:restoredTop sz="91166" autoAdjust="0"/>
  </p:normalViewPr>
  <p:slideViewPr>
    <p:cSldViewPr snapToGrid="0">
      <p:cViewPr varScale="1">
        <p:scale>
          <a:sx n="75" d="100"/>
          <a:sy n="75" d="100"/>
        </p:scale>
        <p:origin x="134" y="58"/>
      </p:cViewPr>
      <p:guideLst>
        <p:guide orient="horz" pos="4209"/>
        <p:guide pos="18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1337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52500" y="685800"/>
            <a:ext cx="4953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Klicken Sie, um die Formate des Vorlagentextes zu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C607B3F-045A-48FB-84E4-F73E8A936352}" type="slidenum">
              <a:rPr lang="de-DE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B181C8-3C32-460D-8C19-4FD3FCE5C8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4875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74AB0CF-BD21-4959-BBF8-B0B5873215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1950"/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CB73C6F-3280-428C-BD12-5E6981964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51C10-CF7B-48C3-BCB3-1B551865B0A0}" type="datetimeFigureOut">
              <a:rPr lang="en-US" smtClean="0"/>
              <a:pPr/>
              <a:t>4/14/2024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1C3DFA5-E442-4050-9223-A39D2BC71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0C4ECED-1E44-4ED9-9DC8-A643C519E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E788-8BCF-4189-85ED-687340EF9B0E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094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3B38FB-9B3C-41C7-9D7F-7E30ECCCC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F3C744C5-F7B0-40CC-B140-A979298076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AAC2749-F30C-4FE1-B7FC-9E226D959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51C10-CF7B-48C3-BCB3-1B551865B0A0}" type="datetimeFigureOut">
              <a:rPr lang="en-US" smtClean="0"/>
              <a:pPr/>
              <a:t>4/14/2024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813EDCC-18C5-425C-BC91-C96C28C92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4897356-CC1A-46BC-8590-9F1FA70AE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E788-8BCF-4189-85ED-687340EF9B0E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58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CAEFAB58-B751-4743-A666-7AC4850FA8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88981" y="365125"/>
            <a:ext cx="2135981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251AC86-D54F-490B-9208-1ECF49EC99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1037" y="365125"/>
            <a:ext cx="6284119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1FB1247-B079-420B-9121-01D176962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51C10-CF7B-48C3-BCB3-1B551865B0A0}" type="datetimeFigureOut">
              <a:rPr lang="en-US" smtClean="0"/>
              <a:pPr/>
              <a:t>4/14/2024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CD0132B-3132-4639-A845-38CF6A9B3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F68A66E-F064-43F2-96CC-AFBC70E18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E788-8BCF-4189-85ED-687340EF9B0E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940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245770-D867-4086-BE3F-6BFC0FA8C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8951A42-D89E-49C4-929D-FB26E4F6A0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D21EC79-B9A5-4E56-8DF8-253513B24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28D29-1ECB-41DF-951B-2A23F95AD026}" type="datetimeFigureOut">
              <a:rPr lang="en-US" smtClean="0"/>
              <a:t>4/14/2024</a:t>
            </a:fld>
            <a:endParaRPr lang="en-US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C1A67F2-5738-4C7F-A57A-96A9EDA5E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D1E93B8-866D-42FD-8161-E478828E8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E788-8BCF-4189-85ED-687340EF9B0E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873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7046DA-F9B0-4EF0-9A83-252A0E3DB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878" y="1709739"/>
            <a:ext cx="8543925" cy="2852737"/>
          </a:xfrm>
        </p:spPr>
        <p:txBody>
          <a:bodyPr anchor="b"/>
          <a:lstStyle>
            <a:lvl1pPr>
              <a:defRPr sz="4875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5C2B019-75C4-4335-ADC2-60A60AE160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5878" y="4589464"/>
            <a:ext cx="8543925" cy="1500187"/>
          </a:xfr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37147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DC8AEF2-D389-497D-AFDC-9427B307B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4/14/2024</a:t>
            </a:fld>
            <a:endParaRPr lang="en-US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FD8F48-E9F4-4371-B2BB-B2C3E3DA7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7D3747D-4E60-4CA8-B0AB-8675D4E53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E788-8BCF-4189-85ED-687340EF9B0E}" type="slidenum">
              <a:rPr lang="en-US" smtClean="0"/>
              <a:pPr/>
              <a:t>‹Nr.›</a:t>
            </a:fld>
            <a:endParaRPr lang="en-US" sz="1400" dirty="0">
              <a:solidFill>
                <a:schemeClr val="tx2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533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132EB5-8740-4110-8AD6-F0E0235D9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6E6E67E-8461-441A-959B-FB5575AB83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06499E0-486F-4AAD-BD8A-8D942B8B01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0D0F9F9-9923-40D4-911D-2982A1677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51C10-CF7B-48C3-BCB3-1B551865B0A0}" type="datetimeFigureOut">
              <a:rPr lang="en-US" smtClean="0"/>
              <a:pPr/>
              <a:t>4/14/2024</a:t>
            </a:fld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F61BD1A-C902-4553-8890-CFF775307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D06E757-CF33-4F5A-94C6-3DE47BDBF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E788-8BCF-4189-85ED-687340EF9B0E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300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3C4B92-479B-46D4-AD48-06DE90BB5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4E08518-E56C-43CE-A5E3-75D1C6F6E7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03241B0-8189-4365-83AC-1F955E4C6A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0308068-176D-494C-8594-674B10F112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11C42E00-5250-4E93-BB5F-ED6D020B57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C8CF9A44-FF4C-41DA-9491-53CADBFFC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51C10-CF7B-48C3-BCB3-1B551865B0A0}" type="datetimeFigureOut">
              <a:rPr lang="en-US" smtClean="0"/>
              <a:pPr/>
              <a:t>4/14/2024</a:t>
            </a:fld>
            <a:endParaRPr lang="en-US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E2F58684-3EE0-44C2-A857-04E14EDB7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814DBBB0-2843-4FEF-A8C4-30322A2FF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E788-8BCF-4189-85ED-687340EF9B0E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710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E0DB8E-8B16-4439-9D4E-F89EEF6E2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DAC94DF-4420-43DA-918F-3DA5A64AD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51C10-CF7B-48C3-BCB3-1B551865B0A0}" type="datetimeFigureOut">
              <a:rPr lang="en-US" smtClean="0"/>
              <a:pPr/>
              <a:t>4/14/2024</a:t>
            </a:fld>
            <a:endParaRPr lang="en-US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F037660-F45C-4CDF-A015-DCC2B835C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27B11FC-E926-4549-B57B-55750DE4E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E788-8BCF-4189-85ED-687340EF9B0E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848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0AC4649-0764-4D6F-AB66-347280C2A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51C10-CF7B-48C3-BCB3-1B551865B0A0}" type="datetimeFigureOut">
              <a:rPr lang="en-US" smtClean="0"/>
              <a:pPr/>
              <a:t>4/14/2024</a:t>
            </a:fld>
            <a:endParaRPr lang="en-US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3067771-7BA5-4BF3-A367-57528B537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A6D5585-06AB-458D-91E0-84CDE2EFD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E788-8BCF-4189-85ED-687340EF9B0E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02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312D71-FA7D-49EE-843F-4F6D3A3A1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B4D61D0-F921-4960-B7EB-7F6776D639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EC89711-7531-4E64-9EC7-978294D37C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FBDFA98-0799-4E1E-BB56-DF29AFD18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51C10-CF7B-48C3-BCB3-1B551865B0A0}" type="datetimeFigureOut">
              <a:rPr lang="en-US" smtClean="0"/>
              <a:pPr/>
              <a:t>4/14/2024</a:t>
            </a:fld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447AC5F-8EF9-4C7F-9920-F668FA1FB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51991D8-5C0D-4F39-A96A-E2E95D3C5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E788-8BCF-4189-85ED-687340EF9B0E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099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41606B-6BF1-46BF-9346-182604A9F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F0EF0DB4-6B10-418F-B4EB-4F14B44AD0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EF87C28-E96F-4F46-8FC2-6682B77F70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9026467-F1B4-4349-8F2E-CA759A5A3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51C10-CF7B-48C3-BCB3-1B551865B0A0}" type="datetimeFigureOut">
              <a:rPr lang="en-US" smtClean="0"/>
              <a:pPr/>
              <a:t>4/14/2024</a:t>
            </a:fld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5C8A674-0919-4041-813D-BBEFB6411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C7B085E-2B3F-45A6-86E0-B9829B6DD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E788-8BCF-4189-85ED-687340EF9B0E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455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30813E5C-C543-4555-9692-A9106ED86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2D13EA4-F641-48C7-9336-C1DC2A0B7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71438A7-3E2E-4A27-A73D-7F4393512D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4/14/2024</a:t>
            </a:fld>
            <a:endParaRPr lang="en-US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64ABB41-2808-4F62-8915-E637F638C2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56AADA1-C671-492E-AF84-2136123DD6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69E788-8BCF-4189-85ED-687340EF9B0E}" type="slidenum">
              <a:rPr lang="en-US" smtClean="0"/>
              <a:pPr/>
              <a:t>‹Nr.›</a:t>
            </a:fld>
            <a:endParaRPr lang="en-US" sz="1400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7" name="Text Box 7">
            <a:extLst>
              <a:ext uri="{FF2B5EF4-FFF2-40B4-BE49-F238E27FC236}">
                <a16:creationId xmlns:a16="http://schemas.microsoft.com/office/drawing/2014/main" id="{2C655BCA-C82B-4192-90D1-82F7D9BFE93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686550" y="6613529"/>
            <a:ext cx="32194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de-DE" sz="1000" b="0" dirty="0">
                <a:solidFill>
                  <a:srgbClr val="FF0000"/>
                </a:solidFill>
                <a:latin typeface="Times New Roman" pitchFamily="18" charset="0"/>
              </a:rPr>
              <a:t>Folie: </a:t>
            </a:r>
            <a:fld id="{23174287-F83E-4A4B-A226-917BB8E17B55}" type="slidenum">
              <a:rPr lang="de-DE" sz="1000" b="0">
                <a:solidFill>
                  <a:srgbClr val="FF0000"/>
                </a:solidFill>
                <a:latin typeface="Times New Roman" pitchFamily="18" charset="0"/>
              </a:rPr>
              <a:pPr algn="r"/>
              <a:t>‹Nr.›</a:t>
            </a:fld>
            <a:endParaRPr lang="de-DE" sz="1000" b="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8" name="Picture 11" descr="Die Grafik &quot;http://www.fhw-berlin.de/fileadmin/am_template/grfx/all/fhw_logo.gif&quot; kann nicht angezeigt werden, weil sie Fehler enthält.">
            <a:extLst>
              <a:ext uri="{FF2B5EF4-FFF2-40B4-BE49-F238E27FC236}">
                <a16:creationId xmlns:a16="http://schemas.microsoft.com/office/drawing/2014/main" id="{98C65929-652F-4276-BF26-AA287B4C71F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 cstate="print"/>
          <a:srcRect r="76572"/>
          <a:stretch>
            <a:fillRect/>
          </a:stretch>
        </p:blipFill>
        <p:spPr bwMode="auto">
          <a:xfrm>
            <a:off x="51" y="4131"/>
            <a:ext cx="122" cy="143"/>
          </a:xfrm>
          <a:prstGeom prst="rect">
            <a:avLst/>
          </a:prstGeom>
          <a:noFill/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D2A6B0A3-11DE-4C81-871D-5A400488890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-50104" y="-126892"/>
            <a:ext cx="10146082" cy="92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335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</p:sldLayoutIdLst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38" indent="-185738" algn="l" defTabSz="742950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Cost and Profit Decision-Making</a:t>
            </a:r>
            <a:br>
              <a:rPr lang="en-US" b="1" dirty="0"/>
            </a:br>
            <a:r>
              <a:rPr lang="de-DE" b="1" dirty="0"/>
              <a:t>International Management Accounting</a:t>
            </a:r>
            <a:endParaRPr lang="de-DE" sz="2200" b="1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77850" y="4068376"/>
            <a:ext cx="8509254" cy="2387600"/>
          </a:xfrm>
        </p:spPr>
        <p:txBody>
          <a:bodyPr>
            <a:normAutofit/>
          </a:bodyPr>
          <a:lstStyle/>
          <a:p>
            <a:pPr marL="342900" indent="-342900">
              <a:lnSpc>
                <a:spcPct val="85000"/>
              </a:lnSpc>
              <a:spcBef>
                <a:spcPct val="5000"/>
              </a:spcBef>
            </a:pPr>
            <a:r>
              <a:rPr lang="de-DE" sz="3200" dirty="0"/>
              <a:t>Prof. Dr. Marc Beutner</a:t>
            </a:r>
          </a:p>
          <a:p>
            <a:pPr marL="342900" indent="-342900">
              <a:lnSpc>
                <a:spcPct val="85000"/>
              </a:lnSpc>
              <a:spcBef>
                <a:spcPct val="5000"/>
              </a:spcBef>
            </a:pPr>
            <a:r>
              <a:rPr lang="de-DE" sz="3200" dirty="0"/>
              <a:t>TH Köln</a:t>
            </a:r>
          </a:p>
          <a:p>
            <a:r>
              <a:rPr lang="de-DE" sz="1900" dirty="0"/>
              <a:t>2</a:t>
            </a:r>
            <a:r>
              <a:rPr lang="de-DE" dirty="0"/>
              <a:t>nd </a:t>
            </a:r>
            <a:r>
              <a:rPr lang="de-DE" dirty="0" err="1"/>
              <a:t>Lecture</a:t>
            </a:r>
            <a:endParaRPr lang="de-DE" dirty="0"/>
          </a:p>
          <a:p>
            <a:br>
              <a:rPr lang="de-DE" dirty="0"/>
            </a:br>
            <a:r>
              <a:rPr lang="de-DE" dirty="0" err="1"/>
              <a:t>SoSe</a:t>
            </a:r>
            <a:r>
              <a:rPr lang="de-DE" dirty="0"/>
              <a:t> 2024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Looking back – Break-even </a:t>
            </a:r>
            <a:r>
              <a:rPr lang="de-DE" dirty="0" err="1"/>
              <a:t>analysis</a:t>
            </a:r>
            <a:endParaRPr lang="de-DE" dirty="0"/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D61D2BC4-7DD2-468F-8E0E-2308B69F83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9869" y="-34576"/>
            <a:ext cx="351393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de-DE" sz="1400" dirty="0"/>
              <a:t>According to </a:t>
            </a:r>
            <a:r>
              <a:rPr lang="en-GB" altLang="de-DE" sz="1400" dirty="0" err="1"/>
              <a:t>Bohill</a:t>
            </a:r>
            <a:br>
              <a:rPr lang="en-GB" altLang="de-DE" sz="1400" dirty="0"/>
            </a:br>
            <a:r>
              <a:rPr lang="en-GB" altLang="de-DE" sz="1400" dirty="0"/>
              <a:t> 2008 John Wiley &amp; Sons Ltd.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de-DE" sz="1400" dirty="0"/>
              <a:t>www.wileyeurope.com/college/bowhill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D3AF7619-FED4-421A-8566-E277EA9E121F}"/>
              </a:ext>
            </a:extLst>
          </p:cNvPr>
          <p:cNvSpPr txBox="1">
            <a:spLocks noChangeArrowheads="1"/>
          </p:cNvSpPr>
          <p:nvPr/>
        </p:nvSpPr>
        <p:spPr>
          <a:xfrm>
            <a:off x="406400" y="1497012"/>
            <a:ext cx="8229600" cy="536098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GB" altLang="de-DE" b="0" dirty="0"/>
              <a:t>Break-even point (BEP)</a:t>
            </a:r>
          </a:p>
          <a:p>
            <a:pPr fontAlgn="auto">
              <a:spcAft>
                <a:spcPts val="0"/>
              </a:spcAft>
              <a:buFontTx/>
              <a:buNone/>
            </a:pPr>
            <a:endParaRPr lang="en-GB" altLang="de-DE" sz="2400" b="0" dirty="0"/>
          </a:p>
          <a:p>
            <a:pPr fontAlgn="auto">
              <a:spcAft>
                <a:spcPts val="0"/>
              </a:spcAft>
              <a:buFontTx/>
              <a:buNone/>
            </a:pPr>
            <a:r>
              <a:rPr lang="en-GB" altLang="de-DE" sz="2400" b="0" dirty="0"/>
              <a:t>        BEP =       </a:t>
            </a:r>
            <a:r>
              <a:rPr lang="en-GB" altLang="de-DE" sz="2400" b="0" u="sng" dirty="0"/>
              <a:t>Fixed cost</a:t>
            </a:r>
            <a:r>
              <a:rPr lang="en-GB" altLang="de-DE" sz="2400" b="0" dirty="0"/>
              <a:t>      =  	 </a:t>
            </a:r>
            <a:r>
              <a:rPr lang="en-GB" altLang="de-DE" sz="2400" b="0" u="sng" dirty="0"/>
              <a:t>£2,000</a:t>
            </a:r>
            <a:r>
              <a:rPr lang="en-GB" altLang="de-DE" sz="2400" b="0" dirty="0"/>
              <a:t> = 1,000 units</a:t>
            </a:r>
          </a:p>
          <a:p>
            <a:pPr fontAlgn="auto">
              <a:spcAft>
                <a:spcPts val="0"/>
              </a:spcAft>
              <a:buFontTx/>
              <a:buNone/>
            </a:pPr>
            <a:r>
              <a:rPr lang="en-GB" altLang="de-DE" sz="2400" b="0" dirty="0"/>
              <a:t>                Contribution per unit            £2 </a:t>
            </a:r>
          </a:p>
          <a:p>
            <a:pPr fontAlgn="auto">
              <a:spcAft>
                <a:spcPts val="0"/>
              </a:spcAft>
              <a:buFontTx/>
              <a:buNone/>
            </a:pPr>
            <a:endParaRPr lang="en-GB" altLang="de-DE" sz="2400" b="0" dirty="0"/>
          </a:p>
          <a:p>
            <a:pPr fontAlgn="auto">
              <a:spcAft>
                <a:spcPts val="0"/>
              </a:spcAft>
              <a:buFontTx/>
              <a:buNone/>
            </a:pPr>
            <a:r>
              <a:rPr lang="en-GB" altLang="de-DE" sz="2400" b="0" dirty="0"/>
              <a:t>BEP (in units of volume) is where profit is exactly zero</a:t>
            </a:r>
          </a:p>
          <a:p>
            <a:pPr marL="0" indent="0" fontAlgn="auto">
              <a:spcAft>
                <a:spcPts val="0"/>
              </a:spcAft>
              <a:buNone/>
            </a:pPr>
            <a:endParaRPr lang="en-GB" altLang="de-DE" sz="2400" b="0" dirty="0"/>
          </a:p>
          <a:p>
            <a:pPr fontAlgn="auto">
              <a:spcAft>
                <a:spcPts val="0"/>
              </a:spcAft>
            </a:pPr>
            <a:r>
              <a:rPr lang="en-GB" altLang="de-DE" b="0" dirty="0"/>
              <a:t>Sales to earn £1,000 profit</a:t>
            </a:r>
          </a:p>
          <a:p>
            <a:pPr fontAlgn="auto">
              <a:spcAft>
                <a:spcPts val="0"/>
              </a:spcAft>
              <a:buFontTx/>
              <a:buNone/>
            </a:pPr>
            <a:endParaRPr lang="en-GB" altLang="de-DE" b="0" dirty="0"/>
          </a:p>
          <a:p>
            <a:pPr fontAlgn="auto">
              <a:spcAft>
                <a:spcPts val="0"/>
              </a:spcAft>
              <a:buFontTx/>
              <a:buNone/>
            </a:pPr>
            <a:r>
              <a:rPr lang="en-GB" altLang="de-DE" b="0" dirty="0"/>
              <a:t>     </a:t>
            </a:r>
            <a:r>
              <a:rPr lang="en-GB" altLang="de-DE" sz="2400" b="0" dirty="0"/>
              <a:t>=  </a:t>
            </a:r>
            <a:r>
              <a:rPr lang="en-GB" altLang="de-DE" sz="2400" b="0" u="sng" dirty="0"/>
              <a:t>Fixed cost + profit</a:t>
            </a:r>
            <a:r>
              <a:rPr lang="en-GB" altLang="de-DE" sz="2400" b="0" dirty="0"/>
              <a:t>  	= </a:t>
            </a:r>
            <a:r>
              <a:rPr lang="en-GB" altLang="de-DE" sz="2400" b="0" u="sng" dirty="0"/>
              <a:t>(£2,000 + £1,000)</a:t>
            </a:r>
            <a:r>
              <a:rPr lang="en-GB" altLang="de-DE" sz="2400" b="0" dirty="0"/>
              <a:t> = 1500 units</a:t>
            </a:r>
          </a:p>
          <a:p>
            <a:pPr fontAlgn="auto">
              <a:spcAft>
                <a:spcPts val="0"/>
              </a:spcAft>
              <a:buFontTx/>
              <a:buNone/>
            </a:pPr>
            <a:r>
              <a:rPr lang="en-GB" altLang="de-DE" sz="2400" b="0" dirty="0"/>
              <a:t>          Contribution per unit              £2</a:t>
            </a:r>
          </a:p>
          <a:p>
            <a:pPr fontAlgn="auto">
              <a:spcAft>
                <a:spcPts val="0"/>
              </a:spcAft>
            </a:pPr>
            <a:endParaRPr lang="en-US" altLang="de-DE" sz="2400" b="0" dirty="0"/>
          </a:p>
        </p:txBody>
      </p:sp>
    </p:spTree>
    <p:extLst>
      <p:ext uri="{BB962C8B-B14F-4D97-AF65-F5344CB8AC3E}">
        <p14:creationId xmlns:p14="http://schemas.microsoft.com/office/powerpoint/2010/main" val="10909316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ABC86A-F1D2-4502-8FB5-9B24517AB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Where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Break-even-point?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25CEFDE-DFB8-4098-9BE1-C7B1E2300D5E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495300" y="1889919"/>
            <a:ext cx="9067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1" eaLnBrk="1" hangingPunct="1">
              <a:buFontTx/>
              <a:buNone/>
            </a:pPr>
            <a:r>
              <a:rPr lang="en-GB" altLang="de-DE" dirty="0"/>
              <a:t>Units	              	</a:t>
            </a:r>
            <a:r>
              <a:rPr lang="en-GB" altLang="de-DE" sz="2400" u="sng" dirty="0"/>
              <a:t>1  </a:t>
            </a:r>
            <a:r>
              <a:rPr lang="en-GB" altLang="de-DE" sz="2400" dirty="0"/>
              <a:t>     	</a:t>
            </a:r>
            <a:r>
              <a:rPr lang="en-GB" altLang="de-DE" sz="2400" u="sng" dirty="0"/>
              <a:t>1,000  </a:t>
            </a:r>
            <a:r>
              <a:rPr lang="en-GB" altLang="de-DE" sz="2400" dirty="0"/>
              <a:t>        </a:t>
            </a:r>
            <a:r>
              <a:rPr lang="en-GB" altLang="de-DE" sz="2400" u="sng" dirty="0"/>
              <a:t>1,500  </a:t>
            </a:r>
            <a:r>
              <a:rPr lang="en-GB" altLang="de-DE" sz="2400" dirty="0"/>
              <a:t>          2</a:t>
            </a:r>
            <a:r>
              <a:rPr lang="en-GB" altLang="de-DE" sz="2400" u="sng" dirty="0"/>
              <a:t>,000 </a:t>
            </a:r>
            <a:endParaRPr lang="en-GB" altLang="de-DE" sz="2400" dirty="0"/>
          </a:p>
          <a:p>
            <a:pPr eaLnBrk="1" hangingPunct="1">
              <a:buFontTx/>
              <a:buNone/>
            </a:pPr>
            <a:r>
              <a:rPr lang="en-GB" altLang="de-DE" sz="2400" dirty="0"/>
              <a:t>        			      	£	      £	             £	           £</a:t>
            </a:r>
          </a:p>
          <a:p>
            <a:pPr eaLnBrk="1" hangingPunct="1">
              <a:buFontTx/>
              <a:buNone/>
            </a:pPr>
            <a:r>
              <a:rPr lang="en-GB" altLang="de-DE" sz="2400" dirty="0"/>
              <a:t>Total sales revenue       	</a:t>
            </a:r>
            <a:r>
              <a:rPr lang="en-GB" altLang="de-DE" sz="2400" u="sng" dirty="0"/>
              <a:t>9</a:t>
            </a:r>
            <a:r>
              <a:rPr lang="en-GB" altLang="de-DE" sz="2400" dirty="0"/>
              <a:t>	  </a:t>
            </a:r>
            <a:r>
              <a:rPr lang="en-GB" altLang="de-DE" sz="2400" u="sng" dirty="0"/>
              <a:t>9,000</a:t>
            </a:r>
            <a:r>
              <a:rPr lang="en-GB" altLang="de-DE" sz="2400" dirty="0"/>
              <a:t>        </a:t>
            </a:r>
            <a:r>
              <a:rPr lang="en-GB" altLang="de-DE" sz="2400" u="sng" dirty="0"/>
              <a:t>13,500</a:t>
            </a:r>
            <a:r>
              <a:rPr lang="en-GB" altLang="de-DE" sz="2400" dirty="0"/>
              <a:t>	    </a:t>
            </a:r>
            <a:r>
              <a:rPr lang="en-GB" altLang="de-DE" sz="2400" u="sng" dirty="0"/>
              <a:t>18,000</a:t>
            </a:r>
            <a:endParaRPr lang="en-GB" altLang="de-DE" sz="2400" dirty="0"/>
          </a:p>
          <a:p>
            <a:pPr eaLnBrk="1" hangingPunct="1">
              <a:buFontTx/>
              <a:buNone/>
            </a:pPr>
            <a:r>
              <a:rPr lang="en-GB" altLang="de-DE" sz="2400" dirty="0"/>
              <a:t>Variable cost 	      		7	  7,000        10,500	    14,000</a:t>
            </a:r>
          </a:p>
          <a:p>
            <a:pPr eaLnBrk="1" hangingPunct="1">
              <a:buFontTx/>
              <a:buNone/>
            </a:pPr>
            <a:r>
              <a:rPr lang="en-GB" altLang="de-DE" sz="2400" dirty="0"/>
              <a:t>Fixed cost               		</a:t>
            </a:r>
            <a:r>
              <a:rPr lang="en-GB" altLang="de-DE" sz="2400" u="sng" dirty="0"/>
              <a:t>2,100</a:t>
            </a:r>
            <a:r>
              <a:rPr lang="en-GB" altLang="de-DE" sz="2400" dirty="0"/>
              <a:t>	  </a:t>
            </a:r>
            <a:r>
              <a:rPr lang="en-GB" altLang="de-DE" sz="2400" u="sng" dirty="0"/>
              <a:t>2,100     </a:t>
            </a:r>
            <a:r>
              <a:rPr lang="en-GB" altLang="de-DE" sz="2400" dirty="0"/>
              <a:t>     </a:t>
            </a:r>
            <a:r>
              <a:rPr lang="en-GB" altLang="de-DE" sz="2400" u="sng" dirty="0"/>
              <a:t>2,100</a:t>
            </a:r>
            <a:r>
              <a:rPr lang="en-GB" altLang="de-DE" sz="2400" dirty="0"/>
              <a:t>	    </a:t>
            </a:r>
            <a:r>
              <a:rPr lang="en-GB" altLang="de-DE" sz="2400" u="sng" dirty="0"/>
              <a:t>  2,100</a:t>
            </a:r>
            <a:endParaRPr lang="en-GB" altLang="de-DE" sz="2400" dirty="0"/>
          </a:p>
          <a:p>
            <a:pPr eaLnBrk="1" hangingPunct="1">
              <a:buFontTx/>
              <a:buNone/>
            </a:pPr>
            <a:r>
              <a:rPr lang="en-GB" altLang="de-DE" sz="2400" dirty="0"/>
              <a:t>Total cost                		2,107	  9,100         12,600           16,100</a:t>
            </a:r>
          </a:p>
          <a:p>
            <a:pPr eaLnBrk="1" hangingPunct="1">
              <a:buFontTx/>
              <a:buNone/>
            </a:pPr>
            <a:r>
              <a:rPr lang="en-GB" altLang="de-DE" sz="2400" dirty="0"/>
              <a:t>Profit/ (loss)	         		(2,098)	 (100)                900	      1,900	</a:t>
            </a:r>
            <a:endParaRPr lang="en-US" altLang="de-DE" sz="2400" dirty="0"/>
          </a:p>
        </p:txBody>
      </p:sp>
    </p:spTree>
    <p:extLst>
      <p:ext uri="{BB962C8B-B14F-4D97-AF65-F5344CB8AC3E}">
        <p14:creationId xmlns:p14="http://schemas.microsoft.com/office/powerpoint/2010/main" val="18144926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ABC86A-F1D2-4502-8FB5-9B24517AB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Answer - BEP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25CEFDE-DFB8-4098-9BE1-C7B1E2300D5E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281354" y="1369414"/>
            <a:ext cx="962464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fontAlgn="auto">
              <a:spcAft>
                <a:spcPts val="0"/>
              </a:spcAft>
              <a:buFontTx/>
              <a:buNone/>
            </a:pPr>
            <a:r>
              <a:rPr lang="en-GB" altLang="de-DE" sz="2400" dirty="0"/>
              <a:t>BEP =       </a:t>
            </a:r>
            <a:r>
              <a:rPr lang="en-GB" altLang="de-DE" sz="2400" u="sng" dirty="0"/>
              <a:t>Fixed cost</a:t>
            </a:r>
            <a:r>
              <a:rPr lang="en-GB" altLang="de-DE" sz="2400" dirty="0"/>
              <a:t>      =  	 	</a:t>
            </a:r>
            <a:r>
              <a:rPr lang="en-GB" altLang="de-DE" sz="2400" u="sng" dirty="0"/>
              <a:t>£2,100</a:t>
            </a:r>
            <a:r>
              <a:rPr lang="en-GB" altLang="de-DE" sz="2400" dirty="0"/>
              <a:t> = 1,050 units</a:t>
            </a:r>
          </a:p>
          <a:p>
            <a:pPr fontAlgn="auto">
              <a:spcAft>
                <a:spcPts val="0"/>
              </a:spcAft>
              <a:buFontTx/>
              <a:buNone/>
            </a:pPr>
            <a:r>
              <a:rPr lang="en-GB" altLang="de-DE" sz="2400" dirty="0"/>
              <a:t>                Contribution per unit                £2 	</a:t>
            </a:r>
            <a:endParaRPr lang="en-US" altLang="de-DE" sz="2400" dirty="0"/>
          </a:p>
          <a:p>
            <a:pPr lvl="1" eaLnBrk="1" hangingPunct="1">
              <a:buFontTx/>
              <a:buNone/>
            </a:pPr>
            <a:endParaRPr lang="en-GB" altLang="de-DE" dirty="0"/>
          </a:p>
          <a:p>
            <a:pPr lvl="1" eaLnBrk="1" hangingPunct="1">
              <a:buFontTx/>
              <a:buNone/>
            </a:pPr>
            <a:r>
              <a:rPr lang="en-GB" altLang="de-DE" dirty="0"/>
              <a:t>Units	              	</a:t>
            </a:r>
            <a:r>
              <a:rPr lang="en-GB" altLang="de-DE" sz="2400" u="sng" dirty="0"/>
              <a:t>1  </a:t>
            </a:r>
            <a:r>
              <a:rPr lang="en-GB" altLang="de-DE" sz="2400" dirty="0"/>
              <a:t>     	</a:t>
            </a:r>
            <a:r>
              <a:rPr lang="en-GB" altLang="de-DE" sz="2400" u="sng" dirty="0"/>
              <a:t>1,000 </a:t>
            </a:r>
            <a:r>
              <a:rPr lang="en-GB" altLang="de-DE" sz="2400" dirty="0"/>
              <a:t>       </a:t>
            </a:r>
            <a:r>
              <a:rPr lang="en-GB" altLang="de-DE" sz="2400" u="sng" dirty="0"/>
              <a:t>1,050</a:t>
            </a:r>
            <a:r>
              <a:rPr lang="en-GB" altLang="de-DE" sz="2400" dirty="0"/>
              <a:t>     </a:t>
            </a:r>
            <a:r>
              <a:rPr lang="en-GB" altLang="de-DE" sz="2400" u="sng" dirty="0"/>
              <a:t>1,500  </a:t>
            </a:r>
            <a:r>
              <a:rPr lang="en-GB" altLang="de-DE" sz="2400" dirty="0"/>
              <a:t>          2</a:t>
            </a:r>
            <a:r>
              <a:rPr lang="en-GB" altLang="de-DE" sz="2400" u="sng" dirty="0"/>
              <a:t>,000 </a:t>
            </a:r>
            <a:endParaRPr lang="en-GB" altLang="de-DE" sz="2400" dirty="0"/>
          </a:p>
          <a:p>
            <a:pPr eaLnBrk="1" hangingPunct="1">
              <a:buFontTx/>
              <a:buNone/>
            </a:pPr>
            <a:r>
              <a:rPr lang="en-GB" altLang="de-DE" sz="2400" dirty="0"/>
              <a:t>        			      	£	      £	        £             £	                 £</a:t>
            </a:r>
          </a:p>
          <a:p>
            <a:pPr eaLnBrk="1" hangingPunct="1">
              <a:buFontTx/>
              <a:buNone/>
            </a:pPr>
            <a:r>
              <a:rPr lang="en-GB" altLang="de-DE" sz="2400" dirty="0"/>
              <a:t>Total sales revenue       	</a:t>
            </a:r>
            <a:r>
              <a:rPr lang="en-GB" altLang="de-DE" sz="2400" u="sng" dirty="0"/>
              <a:t>9</a:t>
            </a:r>
            <a:r>
              <a:rPr lang="en-GB" altLang="de-DE" sz="2400" dirty="0"/>
              <a:t>	  </a:t>
            </a:r>
            <a:r>
              <a:rPr lang="en-GB" altLang="de-DE" sz="2400" u="sng" dirty="0"/>
              <a:t>9,000</a:t>
            </a:r>
            <a:r>
              <a:rPr lang="en-GB" altLang="de-DE" sz="2400" dirty="0"/>
              <a:t>       </a:t>
            </a:r>
            <a:r>
              <a:rPr lang="en-GB" altLang="de-DE" sz="2400" u="sng" dirty="0"/>
              <a:t>9,450</a:t>
            </a:r>
            <a:r>
              <a:rPr lang="en-GB" altLang="de-DE" sz="2400" dirty="0"/>
              <a:t>   </a:t>
            </a:r>
            <a:r>
              <a:rPr lang="en-GB" altLang="de-DE" sz="2400" u="sng" dirty="0"/>
              <a:t>13,500</a:t>
            </a:r>
            <a:r>
              <a:rPr lang="en-GB" altLang="de-DE" sz="2400" dirty="0"/>
              <a:t>	    </a:t>
            </a:r>
            <a:r>
              <a:rPr lang="en-GB" altLang="de-DE" sz="2400" u="sng" dirty="0"/>
              <a:t>18,000</a:t>
            </a:r>
            <a:endParaRPr lang="en-GB" altLang="de-DE" sz="2400" dirty="0"/>
          </a:p>
          <a:p>
            <a:pPr eaLnBrk="1" hangingPunct="1">
              <a:buFontTx/>
              <a:buNone/>
            </a:pPr>
            <a:r>
              <a:rPr lang="en-GB" altLang="de-DE" sz="2400" dirty="0"/>
              <a:t>Variable cost 	      		7	  7,000       7,350  10,500	    14,000</a:t>
            </a:r>
          </a:p>
          <a:p>
            <a:pPr eaLnBrk="1" hangingPunct="1">
              <a:buFontTx/>
              <a:buNone/>
            </a:pPr>
            <a:r>
              <a:rPr lang="en-GB" altLang="de-DE" sz="2400" dirty="0"/>
              <a:t>Fixed cost               		</a:t>
            </a:r>
            <a:r>
              <a:rPr lang="en-GB" altLang="de-DE" sz="2400" u="sng" dirty="0"/>
              <a:t>2,100</a:t>
            </a:r>
            <a:r>
              <a:rPr lang="en-GB" altLang="de-DE" sz="2400" dirty="0"/>
              <a:t>	  </a:t>
            </a:r>
            <a:r>
              <a:rPr lang="en-GB" altLang="de-DE" sz="2400" u="sng" dirty="0"/>
              <a:t>2,100</a:t>
            </a:r>
            <a:r>
              <a:rPr lang="en-GB" altLang="de-DE" sz="2400" dirty="0"/>
              <a:t>       </a:t>
            </a:r>
            <a:r>
              <a:rPr lang="en-GB" altLang="de-DE" sz="2400" u="sng" dirty="0"/>
              <a:t>2,100</a:t>
            </a:r>
            <a:r>
              <a:rPr lang="en-GB" altLang="de-DE" sz="2400" dirty="0"/>
              <a:t>    </a:t>
            </a:r>
            <a:r>
              <a:rPr lang="en-GB" altLang="de-DE" sz="2400" u="sng" dirty="0"/>
              <a:t>2,100</a:t>
            </a:r>
            <a:r>
              <a:rPr lang="en-GB" altLang="de-DE" sz="2400" dirty="0"/>
              <a:t>	    </a:t>
            </a:r>
            <a:r>
              <a:rPr lang="en-GB" altLang="de-DE" sz="2400" u="sng" dirty="0"/>
              <a:t>  2,100</a:t>
            </a:r>
            <a:endParaRPr lang="en-GB" altLang="de-DE" sz="2400" dirty="0"/>
          </a:p>
          <a:p>
            <a:pPr eaLnBrk="1" hangingPunct="1">
              <a:buFontTx/>
              <a:buNone/>
            </a:pPr>
            <a:r>
              <a:rPr lang="en-GB" altLang="de-DE" sz="2400" dirty="0"/>
              <a:t>Total cost                		2,107	  9,100       9,450  12,600           16,100</a:t>
            </a:r>
          </a:p>
          <a:p>
            <a:pPr eaLnBrk="1" hangingPunct="1">
              <a:buFontTx/>
              <a:buNone/>
            </a:pPr>
            <a:r>
              <a:rPr lang="en-GB" altLang="de-DE" sz="2400" dirty="0"/>
              <a:t>Profit/ (loss)	         		(2,098)	 (100)                0        900	      1,900</a:t>
            </a:r>
          </a:p>
          <a:p>
            <a:pPr eaLnBrk="1" hangingPunct="1">
              <a:buFontTx/>
              <a:buNone/>
            </a:pPr>
            <a:endParaRPr lang="en-GB" altLang="de-DE" sz="2400" dirty="0"/>
          </a:p>
          <a:p>
            <a:pPr fontAlgn="auto">
              <a:spcAft>
                <a:spcPts val="0"/>
              </a:spcAft>
              <a:buFontTx/>
              <a:buNone/>
            </a:pPr>
            <a:r>
              <a:rPr lang="en-GB" altLang="de-DE" sz="2400" dirty="0"/>
              <a:t> </a:t>
            </a:r>
            <a:endParaRPr lang="en-US" altLang="de-DE" sz="2400" dirty="0"/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0F731852-F796-4240-8575-9525C667C37E}"/>
              </a:ext>
            </a:extLst>
          </p:cNvPr>
          <p:cNvSpPr/>
          <p:nvPr/>
        </p:nvSpPr>
        <p:spPr>
          <a:xfrm>
            <a:off x="5894363" y="2560320"/>
            <a:ext cx="1237957" cy="3727938"/>
          </a:xfrm>
          <a:prstGeom prst="ellipse">
            <a:avLst/>
          </a:prstGeom>
          <a:noFill/>
          <a:ln w="2857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65709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704088"/>
            <a:ext cx="8915400" cy="1035812"/>
          </a:xfrm>
        </p:spPr>
        <p:txBody>
          <a:bodyPr>
            <a:normAutofit fontScale="90000"/>
          </a:bodyPr>
          <a:lstStyle/>
          <a:p>
            <a:r>
              <a:rPr lang="de-DE" dirty="0"/>
              <a:t>A </a:t>
            </a:r>
            <a:r>
              <a:rPr lang="de-DE" dirty="0" err="1"/>
              <a:t>fitness</a:t>
            </a:r>
            <a:r>
              <a:rPr lang="de-DE" dirty="0"/>
              <a:t> </a:t>
            </a:r>
            <a:r>
              <a:rPr lang="de-DE" dirty="0" err="1"/>
              <a:t>centre´s</a:t>
            </a:r>
            <a:r>
              <a:rPr lang="de-DE" dirty="0"/>
              <a:t> </a:t>
            </a:r>
            <a:r>
              <a:rPr lang="de-DE" dirty="0" err="1"/>
              <a:t>decision</a:t>
            </a:r>
            <a:br>
              <a:rPr lang="de-DE" dirty="0"/>
            </a:br>
            <a:r>
              <a:rPr lang="de-DE" dirty="0"/>
              <a:t>Solution </a:t>
            </a:r>
            <a:r>
              <a:rPr lang="de-DE" dirty="0" err="1"/>
              <a:t>discussion</a:t>
            </a:r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E72AC48-DFB4-4CB8-B961-7F08057A70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896" y="2127282"/>
            <a:ext cx="8984208" cy="402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204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D5C4B5-5AFE-41E1-99FB-296F20E87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Answer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D514FD0-7AA8-412E-A5F7-7E8C38F5EB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Internal </a:t>
            </a:r>
            <a:r>
              <a:rPr lang="de-DE" dirty="0" err="1"/>
              <a:t>full</a:t>
            </a:r>
            <a:r>
              <a:rPr lang="de-DE" dirty="0"/>
              <a:t>-time </a:t>
            </a:r>
            <a:r>
              <a:rPr lang="de-DE" dirty="0" err="1"/>
              <a:t>trainers</a:t>
            </a:r>
            <a:r>
              <a:rPr lang="de-DE" dirty="0"/>
              <a:t>:</a:t>
            </a:r>
          </a:p>
          <a:p>
            <a:pPr lvl="1"/>
            <a:r>
              <a:rPr lang="de-DE" dirty="0" err="1"/>
              <a:t>Variabe</a:t>
            </a:r>
            <a:r>
              <a:rPr lang="de-DE" dirty="0"/>
              <a:t> </a:t>
            </a:r>
            <a:r>
              <a:rPr lang="de-DE" dirty="0" err="1"/>
              <a:t>cost</a:t>
            </a:r>
            <a:r>
              <a:rPr lang="de-DE" dirty="0"/>
              <a:t>	= 3 x 35,000 € 		= 	105,000 €</a:t>
            </a:r>
          </a:p>
          <a:p>
            <a:pPr lvl="1"/>
            <a:r>
              <a:rPr lang="de-DE" dirty="0"/>
              <a:t>Fix </a:t>
            </a:r>
            <a:r>
              <a:rPr lang="de-DE" dirty="0" err="1"/>
              <a:t>cost</a:t>
            </a:r>
            <a:r>
              <a:rPr lang="de-DE" dirty="0"/>
              <a:t>				  	=	  50,000 €</a:t>
            </a:r>
          </a:p>
          <a:p>
            <a:pPr lvl="1"/>
            <a:r>
              <a:rPr lang="de-DE" dirty="0"/>
              <a:t>Total </a:t>
            </a:r>
            <a:r>
              <a:rPr lang="de-DE" dirty="0" err="1"/>
              <a:t>cost</a:t>
            </a:r>
            <a:r>
              <a:rPr lang="de-DE" dirty="0"/>
              <a:t>			 	= 	155,000 €</a:t>
            </a:r>
          </a:p>
          <a:p>
            <a:pPr marL="393192" lvl="1" indent="0">
              <a:buNone/>
            </a:pPr>
            <a:endParaRPr lang="de-DE" dirty="0"/>
          </a:p>
          <a:p>
            <a:r>
              <a:rPr lang="de-DE" dirty="0"/>
              <a:t>External </a:t>
            </a:r>
            <a:r>
              <a:rPr lang="de-DE" dirty="0" err="1"/>
              <a:t>freelance</a:t>
            </a:r>
            <a:r>
              <a:rPr lang="de-DE" dirty="0"/>
              <a:t> </a:t>
            </a:r>
            <a:r>
              <a:rPr lang="de-DE" dirty="0" err="1"/>
              <a:t>trainers</a:t>
            </a:r>
            <a:r>
              <a:rPr lang="de-DE" dirty="0"/>
              <a:t>:</a:t>
            </a:r>
          </a:p>
          <a:p>
            <a:pPr lvl="1"/>
            <a:r>
              <a:rPr lang="de-DE" dirty="0"/>
              <a:t>Variable </a:t>
            </a:r>
            <a:r>
              <a:rPr lang="de-DE" dirty="0" err="1"/>
              <a:t>cost</a:t>
            </a:r>
            <a:r>
              <a:rPr lang="de-DE" dirty="0"/>
              <a:t>	= 300 x 400 € 		= 	120,000 €</a:t>
            </a:r>
          </a:p>
          <a:p>
            <a:pPr lvl="1"/>
            <a:r>
              <a:rPr lang="de-DE" dirty="0"/>
              <a:t>Fix </a:t>
            </a:r>
            <a:r>
              <a:rPr lang="de-DE" dirty="0" err="1"/>
              <a:t>cost</a:t>
            </a:r>
            <a:r>
              <a:rPr lang="de-DE" dirty="0"/>
              <a:t>				  	=	  30,000 €</a:t>
            </a:r>
          </a:p>
          <a:p>
            <a:pPr lvl="1"/>
            <a:r>
              <a:rPr lang="de-DE" dirty="0"/>
              <a:t>Total </a:t>
            </a:r>
            <a:r>
              <a:rPr lang="de-DE" dirty="0" err="1"/>
              <a:t>cost</a:t>
            </a:r>
            <a:r>
              <a:rPr lang="de-DE" dirty="0"/>
              <a:t>			 	= 	150,000 €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05128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Moving on – Break-even </a:t>
            </a:r>
            <a:r>
              <a:rPr lang="de-DE" dirty="0" err="1"/>
              <a:t>analysis</a:t>
            </a:r>
            <a:endParaRPr lang="de-DE" dirty="0"/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D61D2BC4-7DD2-468F-8E0E-2308B69F83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9869" y="-34576"/>
            <a:ext cx="351393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de-DE" sz="1400" dirty="0"/>
              <a:t>According to </a:t>
            </a:r>
            <a:r>
              <a:rPr lang="en-GB" altLang="de-DE" sz="1400" dirty="0" err="1"/>
              <a:t>Bohill</a:t>
            </a:r>
            <a:br>
              <a:rPr lang="en-GB" altLang="de-DE" sz="1400" dirty="0"/>
            </a:br>
            <a:r>
              <a:rPr lang="en-GB" altLang="de-DE" sz="1400" dirty="0"/>
              <a:t> 2008 John Wiley &amp; Sons Ltd.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de-DE" sz="1400" dirty="0"/>
              <a:t>www.wileyeurope.com/college/bowhill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B050DEBF-9542-426A-97DA-7E9FCE14F3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457" y="1960562"/>
            <a:ext cx="8871086" cy="3901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6368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The </a:t>
            </a:r>
            <a:r>
              <a:rPr lang="de-DE" dirty="0" err="1"/>
              <a:t>margin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safetey</a:t>
            </a:r>
            <a:r>
              <a:rPr lang="de-DE" dirty="0"/>
              <a:t> - Mos</a:t>
            </a:r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D61D2BC4-7DD2-468F-8E0E-2308B69F83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9869" y="-34576"/>
            <a:ext cx="351393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de-DE" sz="1400" dirty="0"/>
              <a:t>According to </a:t>
            </a:r>
            <a:r>
              <a:rPr lang="en-GB" altLang="de-DE" sz="1400" dirty="0" err="1"/>
              <a:t>Bohill</a:t>
            </a:r>
            <a:br>
              <a:rPr lang="en-GB" altLang="de-DE" sz="1400" dirty="0"/>
            </a:br>
            <a:r>
              <a:rPr lang="en-GB" altLang="de-DE" sz="1400" dirty="0"/>
              <a:t> 2008 John Wiley &amp; Sons Ltd.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de-DE" sz="1400" dirty="0"/>
              <a:t>www.wileyeurope.com/college/bowhill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11E52B4-65E9-4253-B0BA-CD93658427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" y="1878228"/>
            <a:ext cx="8515621" cy="2767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693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Looking back – Break-even </a:t>
            </a:r>
            <a:r>
              <a:rPr lang="de-DE" dirty="0" err="1"/>
              <a:t>analysis</a:t>
            </a:r>
            <a:endParaRPr lang="de-DE" dirty="0"/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D61D2BC4-7DD2-468F-8E0E-2308B69F83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9869" y="-34576"/>
            <a:ext cx="351393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de-DE" sz="1400" dirty="0"/>
              <a:t>Graphic according to </a:t>
            </a:r>
            <a:r>
              <a:rPr lang="en-GB" altLang="de-DE" sz="1400" dirty="0" err="1"/>
              <a:t>Bohill</a:t>
            </a:r>
            <a:br>
              <a:rPr lang="en-GB" altLang="de-DE" sz="1400" dirty="0"/>
            </a:br>
            <a:r>
              <a:rPr lang="en-GB" altLang="de-DE" sz="1400" dirty="0"/>
              <a:t> 2008 John Wiley &amp; Sons Ltd.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de-DE" sz="1400" dirty="0"/>
              <a:t>www.wileyeurope.com/college/bowhill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B55985B9-D3EF-469A-93E2-B5459B350C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0568" y="1607344"/>
            <a:ext cx="7993063" cy="5040313"/>
          </a:xfrm>
          <a:prstGeom prst="rect">
            <a:avLst/>
          </a:prstGeom>
          <a:noFill/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7" name="TextBox 7">
            <a:extLst>
              <a:ext uri="{FF2B5EF4-FFF2-40B4-BE49-F238E27FC236}">
                <a16:creationId xmlns:a16="http://schemas.microsoft.com/office/drawing/2014/main" id="{8D2115E6-57C8-41EA-A7E3-2DECCBD44D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2269" y="117824"/>
            <a:ext cx="351393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de-DE" sz="1400" dirty="0"/>
              <a:t>Graphic according to </a:t>
            </a:r>
            <a:r>
              <a:rPr lang="en-GB" altLang="de-DE" sz="1400" dirty="0" err="1"/>
              <a:t>Bohill</a:t>
            </a:r>
            <a:br>
              <a:rPr lang="en-GB" altLang="de-DE" sz="1400" dirty="0"/>
            </a:br>
            <a:r>
              <a:rPr lang="en-GB" altLang="de-DE" sz="1400" dirty="0"/>
              <a:t> 2008 John Wiley &amp; Sons Ltd.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de-DE" sz="1400" dirty="0"/>
              <a:t>www.wileyeurope.com/college/bowhill</a:t>
            </a:r>
          </a:p>
        </p:txBody>
      </p:sp>
      <p:cxnSp>
        <p:nvCxnSpPr>
          <p:cNvPr id="4" name="Gerader Verbinder 3">
            <a:extLst>
              <a:ext uri="{FF2B5EF4-FFF2-40B4-BE49-F238E27FC236}">
                <a16:creationId xmlns:a16="http://schemas.microsoft.com/office/drawing/2014/main" id="{8C3A6254-AB38-4D9E-9328-604EBBBF87AC}"/>
              </a:ext>
            </a:extLst>
          </p:cNvPr>
          <p:cNvCxnSpPr/>
          <p:nvPr/>
        </p:nvCxnSpPr>
        <p:spPr>
          <a:xfrm>
            <a:off x="2170176" y="4486656"/>
            <a:ext cx="55961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Geschweifte Klammer rechts 7">
            <a:extLst>
              <a:ext uri="{FF2B5EF4-FFF2-40B4-BE49-F238E27FC236}">
                <a16:creationId xmlns:a16="http://schemas.microsoft.com/office/drawing/2014/main" id="{5F5EAB0B-68DA-4DD1-876B-800949660BA7}"/>
              </a:ext>
            </a:extLst>
          </p:cNvPr>
          <p:cNvSpPr/>
          <p:nvPr/>
        </p:nvSpPr>
        <p:spPr>
          <a:xfrm>
            <a:off x="5766816" y="3621024"/>
            <a:ext cx="256032" cy="82905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Geschweifte Klammer rechts 8">
            <a:extLst>
              <a:ext uri="{FF2B5EF4-FFF2-40B4-BE49-F238E27FC236}">
                <a16:creationId xmlns:a16="http://schemas.microsoft.com/office/drawing/2014/main" id="{5B6AD060-03A9-4CA4-A2F0-81CAEB85FF44}"/>
              </a:ext>
            </a:extLst>
          </p:cNvPr>
          <p:cNvSpPr/>
          <p:nvPr/>
        </p:nvSpPr>
        <p:spPr>
          <a:xfrm>
            <a:off x="5742432" y="3282171"/>
            <a:ext cx="670560" cy="1167907"/>
          </a:xfrm>
          <a:prstGeom prst="rightBrace">
            <a:avLst>
              <a:gd name="adj1" fmla="val 8333"/>
              <a:gd name="adj2" fmla="val 51471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Geschweifte Klammer rechts 9">
            <a:extLst>
              <a:ext uri="{FF2B5EF4-FFF2-40B4-BE49-F238E27FC236}">
                <a16:creationId xmlns:a16="http://schemas.microsoft.com/office/drawing/2014/main" id="{93CEE967-0ADB-46AC-9AA3-A3B6AE15D2D0}"/>
              </a:ext>
            </a:extLst>
          </p:cNvPr>
          <p:cNvSpPr/>
          <p:nvPr/>
        </p:nvSpPr>
        <p:spPr>
          <a:xfrm>
            <a:off x="5736336" y="3282170"/>
            <a:ext cx="152400" cy="30227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07408A9B-38D8-4A11-81A1-88549CC31F43}"/>
              </a:ext>
            </a:extLst>
          </p:cNvPr>
          <p:cNvCxnSpPr/>
          <p:nvPr/>
        </p:nvCxnSpPr>
        <p:spPr>
          <a:xfrm flipV="1">
            <a:off x="5711952" y="3318746"/>
            <a:ext cx="0" cy="302275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01919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Operational </a:t>
            </a:r>
            <a:r>
              <a:rPr lang="de-DE" dirty="0" err="1"/>
              <a:t>gearing</a:t>
            </a:r>
            <a:endParaRPr lang="de-DE" dirty="0"/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D61D2BC4-7DD2-468F-8E0E-2308B69F83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9869" y="-34576"/>
            <a:ext cx="351393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de-DE" sz="1400" dirty="0"/>
              <a:t>According to </a:t>
            </a:r>
            <a:r>
              <a:rPr lang="en-GB" altLang="de-DE" sz="1400" dirty="0" err="1"/>
              <a:t>Bohill</a:t>
            </a:r>
            <a:br>
              <a:rPr lang="en-GB" altLang="de-DE" sz="1400" dirty="0"/>
            </a:br>
            <a:r>
              <a:rPr lang="en-GB" altLang="de-DE" sz="1400" dirty="0"/>
              <a:t> 2008 John Wiley &amp; Sons Ltd.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de-DE" sz="1400" dirty="0"/>
              <a:t>www.wileyeurope.com/college/bowhill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DF620C0-1365-46E2-A3ED-F03E1DDD5C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" y="2117522"/>
            <a:ext cx="8820313" cy="3135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4310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D6715A-1290-4C6B-9C29-507D40508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704088"/>
            <a:ext cx="8915400" cy="1520514"/>
          </a:xfrm>
        </p:spPr>
        <p:txBody>
          <a:bodyPr>
            <a:normAutofit fontScale="90000"/>
          </a:bodyPr>
          <a:lstStyle/>
          <a:p>
            <a:r>
              <a:rPr lang="de-DE" dirty="0"/>
              <a:t>Operational </a:t>
            </a:r>
            <a:r>
              <a:rPr lang="de-DE" dirty="0" err="1"/>
              <a:t>gearing</a:t>
            </a:r>
            <a:r>
              <a:rPr lang="de-DE" dirty="0"/>
              <a:t> –</a:t>
            </a:r>
            <a:br>
              <a:rPr lang="de-DE" dirty="0"/>
            </a:br>
            <a:r>
              <a:rPr lang="de-DE" dirty="0" err="1"/>
              <a:t>leasing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machines</a:t>
            </a:r>
            <a:r>
              <a:rPr lang="de-DE" dirty="0"/>
              <a:t> to </a:t>
            </a:r>
            <a:r>
              <a:rPr lang="de-DE" dirty="0" err="1"/>
              <a:t>manifacture</a:t>
            </a:r>
            <a:r>
              <a:rPr lang="de-DE" dirty="0"/>
              <a:t> </a:t>
            </a:r>
            <a:r>
              <a:rPr lang="de-DE" dirty="0" err="1"/>
              <a:t>bycylce</a:t>
            </a:r>
            <a:r>
              <a:rPr lang="de-DE" dirty="0"/>
              <a:t> </a:t>
            </a:r>
            <a:r>
              <a:rPr lang="de-DE" dirty="0" err="1"/>
              <a:t>tubes</a:t>
            </a:r>
            <a:br>
              <a:rPr lang="de-DE" dirty="0"/>
            </a:br>
            <a:r>
              <a:rPr lang="de-DE" dirty="0"/>
              <a:t>high operational </a:t>
            </a:r>
            <a:r>
              <a:rPr lang="de-DE" dirty="0" err="1"/>
              <a:t>gearing</a:t>
            </a:r>
            <a:endParaRPr lang="de-DE" dirty="0"/>
          </a:p>
        </p:txBody>
      </p:sp>
      <p:sp>
        <p:nvSpPr>
          <p:cNvPr id="4" name="TextBox 7">
            <a:extLst>
              <a:ext uri="{FF2B5EF4-FFF2-40B4-BE49-F238E27FC236}">
                <a16:creationId xmlns:a16="http://schemas.microsoft.com/office/drawing/2014/main" id="{87BEE0FD-054D-4DD3-94CD-0CE8C78C9C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9869" y="-34576"/>
            <a:ext cx="351393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de-DE" sz="1400" dirty="0"/>
              <a:t>Example according to </a:t>
            </a:r>
            <a:r>
              <a:rPr lang="en-GB" altLang="de-DE" sz="1400" dirty="0" err="1"/>
              <a:t>Bohill</a:t>
            </a:r>
            <a:br>
              <a:rPr lang="en-GB" altLang="de-DE" sz="1400" dirty="0"/>
            </a:br>
            <a:r>
              <a:rPr lang="en-GB" altLang="de-DE" sz="1400" dirty="0"/>
              <a:t> 2008 John Wiley &amp; Sons Ltd.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de-DE" sz="1400" dirty="0"/>
              <a:t>www.wileyeurope.com/college/bowhill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19C5608-6B89-4BEC-BF3A-5FB2751FDF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2579" y="2090490"/>
            <a:ext cx="9671131" cy="3929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612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/>
          <p:cNvSpPr>
            <a:spLocks noGrp="1"/>
          </p:cNvSpPr>
          <p:nvPr>
            <p:ph type="title"/>
          </p:nvPr>
        </p:nvSpPr>
        <p:spPr>
          <a:xfrm>
            <a:off x="495300" y="914152"/>
            <a:ext cx="8915400" cy="674770"/>
          </a:xfrm>
        </p:spPr>
        <p:txBody>
          <a:bodyPr>
            <a:normAutofit fontScale="90000"/>
          </a:bodyPr>
          <a:lstStyle/>
          <a:p>
            <a:r>
              <a:rPr lang="de-DE" i="1" dirty="0"/>
              <a:t>Prof. Dr. Marc Beutner</a:t>
            </a:r>
            <a:br>
              <a:rPr lang="de-DE" i="1" dirty="0"/>
            </a:br>
            <a:r>
              <a:rPr lang="de-DE" sz="1800" dirty="0"/>
              <a:t>Lehrstuhl Wirtschaftspädagogik II</a:t>
            </a:r>
          </a:p>
        </p:txBody>
      </p:sp>
      <p:pic>
        <p:nvPicPr>
          <p:cNvPr id="5123" name="Grafik 3" descr="Marc Beutner - Foto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7769" y="1708708"/>
            <a:ext cx="4224337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206063" y="1981272"/>
            <a:ext cx="3600450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1600" i="1" dirty="0"/>
              <a:t>Prof. Dr. Marc Beutner</a:t>
            </a:r>
          </a:p>
          <a:p>
            <a:endParaRPr lang="de-DE" sz="1600" dirty="0"/>
          </a:p>
          <a:p>
            <a:pPr algn="ctr"/>
            <a:r>
              <a:rPr lang="de-DE" sz="1600" dirty="0"/>
              <a:t>Lehrstuhl</a:t>
            </a:r>
          </a:p>
          <a:p>
            <a:pPr algn="ctr"/>
            <a:r>
              <a:rPr lang="de-DE" sz="1600" dirty="0"/>
              <a:t>Wirtschaftspädagogik II -</a:t>
            </a:r>
          </a:p>
          <a:p>
            <a:pPr algn="ctr"/>
            <a:r>
              <a:rPr lang="de-DE" sz="1600" dirty="0"/>
              <a:t>Wirtschaftspädagogik und Evaluationsforschung</a:t>
            </a:r>
          </a:p>
          <a:p>
            <a:pPr algn="ctr"/>
            <a:endParaRPr lang="de-DE" sz="1600" dirty="0"/>
          </a:p>
          <a:p>
            <a:pPr algn="ctr"/>
            <a:r>
              <a:rPr lang="de-DE" sz="1600" dirty="0"/>
              <a:t>Universität Paderborn</a:t>
            </a:r>
            <a:br>
              <a:rPr lang="de-DE" sz="1600" dirty="0"/>
            </a:br>
            <a:r>
              <a:rPr lang="de-DE" sz="1600" dirty="0"/>
              <a:t>Lehrauftrag an der TH Köln</a:t>
            </a:r>
          </a:p>
          <a:p>
            <a:pPr algn="ctr"/>
            <a:endParaRPr lang="de-DE" sz="1600" dirty="0"/>
          </a:p>
          <a:p>
            <a:pPr algn="ctr"/>
            <a:r>
              <a:rPr lang="de-DE" sz="1600" dirty="0"/>
              <a:t>Email:</a:t>
            </a:r>
            <a:br>
              <a:rPr lang="de-DE" sz="1600" dirty="0"/>
            </a:br>
            <a:r>
              <a:rPr lang="de-DE" sz="1600" dirty="0"/>
              <a:t>Marc.Beutner@uni-paderborn.de</a:t>
            </a:r>
          </a:p>
          <a:p>
            <a:pPr algn="ctr"/>
            <a:endParaRPr lang="de-DE" sz="1600" dirty="0"/>
          </a:p>
          <a:p>
            <a:pPr algn="ctr"/>
            <a:endParaRPr lang="de-DE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D6715A-1290-4C6B-9C29-507D40508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704088"/>
            <a:ext cx="8915400" cy="1520514"/>
          </a:xfrm>
        </p:spPr>
        <p:txBody>
          <a:bodyPr>
            <a:normAutofit fontScale="90000"/>
          </a:bodyPr>
          <a:lstStyle/>
          <a:p>
            <a:r>
              <a:rPr lang="de-DE" dirty="0"/>
              <a:t>Operational </a:t>
            </a:r>
            <a:r>
              <a:rPr lang="de-DE" dirty="0" err="1"/>
              <a:t>gearing</a:t>
            </a:r>
            <a:r>
              <a:rPr lang="de-DE" dirty="0"/>
              <a:t> –</a:t>
            </a:r>
            <a:br>
              <a:rPr lang="de-DE" dirty="0"/>
            </a:br>
            <a:r>
              <a:rPr lang="de-DE" dirty="0" err="1"/>
              <a:t>leasing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machines</a:t>
            </a:r>
            <a:r>
              <a:rPr lang="de-DE" dirty="0"/>
              <a:t> to </a:t>
            </a:r>
            <a:r>
              <a:rPr lang="de-DE" dirty="0" err="1"/>
              <a:t>manifacture</a:t>
            </a:r>
            <a:r>
              <a:rPr lang="de-DE" dirty="0"/>
              <a:t> </a:t>
            </a:r>
            <a:r>
              <a:rPr lang="de-DE" dirty="0" err="1"/>
              <a:t>bycylce</a:t>
            </a:r>
            <a:r>
              <a:rPr lang="de-DE" dirty="0"/>
              <a:t> </a:t>
            </a:r>
            <a:r>
              <a:rPr lang="de-DE" dirty="0" err="1"/>
              <a:t>tubes</a:t>
            </a:r>
            <a:br>
              <a:rPr lang="de-DE" dirty="0"/>
            </a:br>
            <a:r>
              <a:rPr lang="de-DE" dirty="0" err="1"/>
              <a:t>low</a:t>
            </a:r>
            <a:r>
              <a:rPr lang="de-DE" dirty="0"/>
              <a:t> operational </a:t>
            </a:r>
            <a:r>
              <a:rPr lang="de-DE" dirty="0" err="1"/>
              <a:t>gearing</a:t>
            </a:r>
            <a:endParaRPr lang="de-DE" dirty="0"/>
          </a:p>
        </p:txBody>
      </p:sp>
      <p:sp>
        <p:nvSpPr>
          <p:cNvPr id="4" name="TextBox 7">
            <a:extLst>
              <a:ext uri="{FF2B5EF4-FFF2-40B4-BE49-F238E27FC236}">
                <a16:creationId xmlns:a16="http://schemas.microsoft.com/office/drawing/2014/main" id="{87BEE0FD-054D-4DD3-94CD-0CE8C78C9C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9869" y="-34576"/>
            <a:ext cx="351393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de-DE" sz="1400" dirty="0"/>
              <a:t>Example according to </a:t>
            </a:r>
            <a:r>
              <a:rPr lang="en-GB" altLang="de-DE" sz="1400" dirty="0" err="1"/>
              <a:t>Bohill</a:t>
            </a:r>
            <a:br>
              <a:rPr lang="en-GB" altLang="de-DE" sz="1400" dirty="0"/>
            </a:br>
            <a:r>
              <a:rPr lang="en-GB" altLang="de-DE" sz="1400" dirty="0"/>
              <a:t> 2008 John Wiley &amp; Sons Ltd.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de-DE" sz="1400" dirty="0"/>
              <a:t>www.wileyeurope.com/college/bowhill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C4358D2-FCC3-4B37-9998-DFD60D9C89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827" y="2224602"/>
            <a:ext cx="8544962" cy="4507714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1B2E497D-159F-4269-90D2-32BB853EFC3B}"/>
              </a:ext>
            </a:extLst>
          </p:cNvPr>
          <p:cNvSpPr/>
          <p:nvPr/>
        </p:nvSpPr>
        <p:spPr>
          <a:xfrm>
            <a:off x="4547616" y="1870055"/>
            <a:ext cx="52377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buFontTx/>
              <a:buNone/>
            </a:pPr>
            <a:r>
              <a:rPr lang="en-GB" altLang="de-DE" dirty="0"/>
              <a:t>BEP =       </a:t>
            </a:r>
            <a:r>
              <a:rPr lang="en-GB" altLang="de-DE" u="sng" dirty="0"/>
              <a:t>Fixed cost</a:t>
            </a:r>
            <a:r>
              <a:rPr lang="en-GB" altLang="de-DE" dirty="0"/>
              <a:t>      =  	 </a:t>
            </a:r>
            <a:r>
              <a:rPr lang="en-GB" altLang="de-DE" u="sng" dirty="0"/>
              <a:t>£800</a:t>
            </a:r>
            <a:r>
              <a:rPr lang="en-GB" altLang="de-DE" dirty="0"/>
              <a:t> = 	800 units</a:t>
            </a:r>
          </a:p>
          <a:p>
            <a:pPr fontAlgn="auto">
              <a:spcAft>
                <a:spcPts val="0"/>
              </a:spcAft>
              <a:buFontTx/>
              <a:buNone/>
            </a:pPr>
            <a:r>
              <a:rPr lang="en-GB" altLang="de-DE" dirty="0"/>
              <a:t>                Contribution per unit    £1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241781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F4508A-05BB-4A6D-BEDC-93D57862D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Answer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0E9FD8B-DB43-4CB4-8B05-77EB2A6F34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571" y="2371724"/>
            <a:ext cx="9616266" cy="2743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7748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FCAAE7-0AC1-4635-B82E-59E0AAAED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0" dirty="0"/>
              <a:t>Discussion: Sherman </a:t>
            </a:r>
            <a:r>
              <a:rPr lang="en-US" b="0" dirty="0" err="1"/>
              <a:t>Ltd’s</a:t>
            </a:r>
            <a:r>
              <a:rPr lang="en-US" b="0" dirty="0"/>
              <a:t> metal tubes manufacturing</a:t>
            </a: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E5AC5436-822E-4ED2-A9A8-CCE270C9E4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950" y="1505470"/>
            <a:ext cx="7658100" cy="4829175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82AE9165-72D0-402C-AC06-6A74917117B9}"/>
              </a:ext>
            </a:extLst>
          </p:cNvPr>
          <p:cNvSpPr txBox="1"/>
          <p:nvPr/>
        </p:nvSpPr>
        <p:spPr>
          <a:xfrm>
            <a:off x="1019007" y="6335702"/>
            <a:ext cx="78679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0" dirty="0"/>
              <a:t> - </a:t>
            </a:r>
            <a:r>
              <a:rPr lang="de-DE" b="0" dirty="0" err="1"/>
              <a:t>What</a:t>
            </a:r>
            <a:r>
              <a:rPr lang="de-DE" b="0" dirty="0"/>
              <a:t> </a:t>
            </a:r>
            <a:r>
              <a:rPr lang="de-DE" b="0" dirty="0" err="1"/>
              <a:t>assumptions</a:t>
            </a:r>
            <a:r>
              <a:rPr lang="de-DE" b="0" dirty="0"/>
              <a:t> </a:t>
            </a:r>
            <a:r>
              <a:rPr lang="de-DE" b="0" dirty="0" err="1"/>
              <a:t>are</a:t>
            </a:r>
            <a:r>
              <a:rPr lang="de-DE" b="0" dirty="0"/>
              <a:t> </a:t>
            </a:r>
            <a:r>
              <a:rPr lang="de-DE" b="0" dirty="0" err="1"/>
              <a:t>beeing</a:t>
            </a:r>
            <a:r>
              <a:rPr lang="de-DE" b="0" dirty="0"/>
              <a:t> </a:t>
            </a:r>
            <a:r>
              <a:rPr lang="de-DE" b="0" dirty="0" err="1"/>
              <a:t>made</a:t>
            </a:r>
            <a:r>
              <a:rPr lang="de-DE" b="0" dirty="0"/>
              <a:t> in </a:t>
            </a:r>
            <a:r>
              <a:rPr lang="de-DE" b="0" dirty="0" err="1"/>
              <a:t>this</a:t>
            </a:r>
            <a:r>
              <a:rPr lang="de-DE" b="0" dirty="0"/>
              <a:t> </a:t>
            </a:r>
            <a:r>
              <a:rPr lang="de-DE" b="0" dirty="0" err="1"/>
              <a:t>example</a:t>
            </a:r>
            <a:r>
              <a:rPr lang="de-DE" b="0" dirty="0"/>
              <a:t>? -</a:t>
            </a:r>
          </a:p>
        </p:txBody>
      </p:sp>
    </p:spTree>
    <p:extLst>
      <p:ext uri="{BB962C8B-B14F-4D97-AF65-F5344CB8AC3E}">
        <p14:creationId xmlns:p14="http://schemas.microsoft.com/office/powerpoint/2010/main" val="25104661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FCAAE7-0AC1-4635-B82E-59E0AAAED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0" dirty="0"/>
              <a:t>Discussion: Sherman </a:t>
            </a:r>
            <a:r>
              <a:rPr lang="en-US" b="0" dirty="0" err="1"/>
              <a:t>Ltd’s</a:t>
            </a:r>
            <a:r>
              <a:rPr lang="en-US" b="0" dirty="0"/>
              <a:t> metal tubes manufacturing</a:t>
            </a: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E5AC5436-822E-4ED2-A9A8-CCE270C9E4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950" y="1378858"/>
            <a:ext cx="7658100" cy="4829175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82AE9165-72D0-402C-AC06-6A74917117B9}"/>
              </a:ext>
            </a:extLst>
          </p:cNvPr>
          <p:cNvSpPr txBox="1"/>
          <p:nvPr/>
        </p:nvSpPr>
        <p:spPr>
          <a:xfrm>
            <a:off x="1019007" y="6335702"/>
            <a:ext cx="78679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0" dirty="0"/>
              <a:t> - </a:t>
            </a:r>
            <a:r>
              <a:rPr lang="de-DE" b="0" dirty="0" err="1"/>
              <a:t>What</a:t>
            </a:r>
            <a:r>
              <a:rPr lang="de-DE" b="0" dirty="0"/>
              <a:t> </a:t>
            </a:r>
            <a:r>
              <a:rPr lang="de-DE" b="0" dirty="0" err="1"/>
              <a:t>assumptions</a:t>
            </a:r>
            <a:r>
              <a:rPr lang="de-DE" b="0" dirty="0"/>
              <a:t> </a:t>
            </a:r>
            <a:r>
              <a:rPr lang="de-DE" b="0" dirty="0" err="1"/>
              <a:t>are</a:t>
            </a:r>
            <a:r>
              <a:rPr lang="de-DE" b="0" dirty="0"/>
              <a:t> </a:t>
            </a:r>
            <a:r>
              <a:rPr lang="de-DE" b="0" dirty="0" err="1"/>
              <a:t>beeing</a:t>
            </a:r>
            <a:r>
              <a:rPr lang="de-DE" b="0" dirty="0"/>
              <a:t> </a:t>
            </a:r>
            <a:r>
              <a:rPr lang="de-DE" b="0" dirty="0" err="1"/>
              <a:t>made</a:t>
            </a:r>
            <a:r>
              <a:rPr lang="de-DE" b="0" dirty="0"/>
              <a:t> in </a:t>
            </a:r>
            <a:r>
              <a:rPr lang="de-DE" b="0" dirty="0" err="1"/>
              <a:t>this</a:t>
            </a:r>
            <a:r>
              <a:rPr lang="de-DE" b="0" dirty="0"/>
              <a:t> </a:t>
            </a:r>
            <a:r>
              <a:rPr lang="de-DE" b="0" dirty="0" err="1"/>
              <a:t>example</a:t>
            </a:r>
            <a:r>
              <a:rPr lang="de-DE" b="0" dirty="0"/>
              <a:t>? -</a:t>
            </a:r>
          </a:p>
        </p:txBody>
      </p:sp>
    </p:spTree>
    <p:extLst>
      <p:ext uri="{BB962C8B-B14F-4D97-AF65-F5344CB8AC3E}">
        <p14:creationId xmlns:p14="http://schemas.microsoft.com/office/powerpoint/2010/main" val="24449773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483949-CC6F-4B46-B909-E7FE7AE94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err="1"/>
              <a:t>Contribution</a:t>
            </a:r>
            <a:endParaRPr lang="de-DE" dirty="0"/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D5C66538-3A5B-4DF7-B9B5-897899211A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9869" y="-34576"/>
            <a:ext cx="351393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de-DE" sz="1400" dirty="0"/>
              <a:t>Graphic according to </a:t>
            </a:r>
            <a:r>
              <a:rPr lang="en-GB" altLang="de-DE" sz="1400" dirty="0" err="1"/>
              <a:t>Bohill</a:t>
            </a:r>
            <a:br>
              <a:rPr lang="en-GB" altLang="de-DE" sz="1400" dirty="0"/>
            </a:br>
            <a:r>
              <a:rPr lang="en-GB" altLang="de-DE" sz="1400" dirty="0"/>
              <a:t> 2008 John Wiley &amp; Sons Ltd.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de-DE" sz="1400" dirty="0"/>
              <a:t>www.wileyeurope.com/college/bowhill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92E50A30-7A90-44C4-B59D-F3B1FEDD47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870" y="1616402"/>
            <a:ext cx="7905750" cy="4171950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BC41D961-E1C2-4951-8F8F-FF52919BE4F1}"/>
              </a:ext>
            </a:extLst>
          </p:cNvPr>
          <p:cNvSpPr txBox="1"/>
          <p:nvPr/>
        </p:nvSpPr>
        <p:spPr>
          <a:xfrm>
            <a:off x="4192173" y="3059668"/>
            <a:ext cx="1913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500*8 = 4,000</a:t>
            </a:r>
            <a:br>
              <a:rPr lang="de-DE" dirty="0"/>
            </a:br>
            <a:r>
              <a:rPr lang="de-DE" dirty="0"/>
              <a:t>500*6= 3,000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5763546E-A8B7-4FEE-B67B-916C2197A7F7}"/>
              </a:ext>
            </a:extLst>
          </p:cNvPr>
          <p:cNvSpPr txBox="1"/>
          <p:nvPr/>
        </p:nvSpPr>
        <p:spPr>
          <a:xfrm>
            <a:off x="4192173" y="4918432"/>
            <a:ext cx="2897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500*10.50 </a:t>
            </a:r>
            <a:r>
              <a:rPr lang="de-DE"/>
              <a:t>= 5,250</a:t>
            </a:r>
            <a:br>
              <a:rPr lang="de-DE" dirty="0"/>
            </a:br>
            <a:r>
              <a:rPr lang="de-DE" dirty="0"/>
              <a:t>500*7.50 = 3,750</a:t>
            </a:r>
          </a:p>
        </p:txBody>
      </p:sp>
    </p:spTree>
    <p:extLst>
      <p:ext uri="{BB962C8B-B14F-4D97-AF65-F5344CB8AC3E}">
        <p14:creationId xmlns:p14="http://schemas.microsoft.com/office/powerpoint/2010/main" val="6568004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483949-CC6F-4B46-B909-E7FE7AE94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err="1"/>
              <a:t>Let´s</a:t>
            </a:r>
            <a:r>
              <a:rPr lang="de-DE" dirty="0"/>
              <a:t> </a:t>
            </a:r>
            <a:r>
              <a:rPr lang="de-DE" dirty="0" err="1"/>
              <a:t>consider</a:t>
            </a:r>
            <a:r>
              <a:rPr lang="de-DE" dirty="0"/>
              <a:t> </a:t>
            </a:r>
            <a:r>
              <a:rPr lang="de-DE" dirty="0" err="1"/>
              <a:t>both</a:t>
            </a:r>
            <a:r>
              <a:rPr lang="de-DE" dirty="0"/>
              <a:t> </a:t>
            </a:r>
            <a:r>
              <a:rPr lang="de-DE" dirty="0" err="1"/>
              <a:t>tubes</a:t>
            </a:r>
            <a:r>
              <a:rPr lang="de-DE" dirty="0"/>
              <a:t> </a:t>
            </a:r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D5C66538-3A5B-4DF7-B9B5-897899211A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9869" y="-34576"/>
            <a:ext cx="351393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de-DE" sz="1400" dirty="0"/>
              <a:t>Graphic according to </a:t>
            </a:r>
            <a:r>
              <a:rPr lang="en-GB" altLang="de-DE" sz="1400" dirty="0" err="1"/>
              <a:t>Bohill</a:t>
            </a:r>
            <a:br>
              <a:rPr lang="en-GB" altLang="de-DE" sz="1400" dirty="0"/>
            </a:br>
            <a:r>
              <a:rPr lang="en-GB" altLang="de-DE" sz="1400" dirty="0"/>
              <a:t> 2008 John Wiley &amp; Sons Ltd.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de-DE" sz="1400" dirty="0"/>
              <a:t>www.wileyeurope.com/college/bowhill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8A33AA0-2938-452B-8A5C-7D4CC9156A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343" y="1378858"/>
            <a:ext cx="7981950" cy="310515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48121E27-F0EA-44FF-84E0-68BBE6D8C250}"/>
              </a:ext>
            </a:extLst>
          </p:cNvPr>
          <p:cNvSpPr txBox="1"/>
          <p:nvPr/>
        </p:nvSpPr>
        <p:spPr>
          <a:xfrm>
            <a:off x="1625210" y="4689632"/>
            <a:ext cx="54505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err="1"/>
              <a:t>Contribution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dirty="0" err="1"/>
              <a:t>tube</a:t>
            </a:r>
            <a:r>
              <a:rPr lang="de-DE" sz="2000" dirty="0"/>
              <a:t> </a:t>
            </a:r>
            <a:r>
              <a:rPr lang="de-DE" sz="2000" dirty="0" err="1"/>
              <a:t>size</a:t>
            </a:r>
            <a:r>
              <a:rPr lang="de-DE" sz="2000" dirty="0"/>
              <a:t> 1 = 2 £ per </a:t>
            </a:r>
            <a:r>
              <a:rPr lang="de-DE" sz="2000" dirty="0" err="1"/>
              <a:t>unit</a:t>
            </a:r>
            <a:br>
              <a:rPr lang="de-DE" sz="2000" dirty="0"/>
            </a:br>
            <a:r>
              <a:rPr lang="de-DE" sz="2000" dirty="0" err="1"/>
              <a:t>Contribution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dirty="0" err="1"/>
              <a:t>tube</a:t>
            </a:r>
            <a:r>
              <a:rPr lang="de-DE" sz="2000" dirty="0"/>
              <a:t> </a:t>
            </a:r>
            <a:r>
              <a:rPr lang="de-DE" sz="2000" dirty="0" err="1"/>
              <a:t>size</a:t>
            </a:r>
            <a:r>
              <a:rPr lang="de-DE" sz="2000" dirty="0"/>
              <a:t> 2 = 3 £ per </a:t>
            </a:r>
            <a:r>
              <a:rPr lang="de-DE" sz="2000" dirty="0" err="1"/>
              <a:t>unit</a:t>
            </a:r>
            <a:br>
              <a:rPr lang="de-DE" sz="2000" dirty="0"/>
            </a:br>
            <a:r>
              <a:rPr lang="de-DE" sz="2000" dirty="0"/>
              <a:t>2 * 50% + 3 * 50% = 2,50 £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A5A462CD-503B-4E42-B972-4C77B2F14F02}"/>
              </a:ext>
            </a:extLst>
          </p:cNvPr>
          <p:cNvSpPr txBox="1"/>
          <p:nvPr/>
        </p:nvSpPr>
        <p:spPr>
          <a:xfrm>
            <a:off x="1625210" y="5705295"/>
            <a:ext cx="54505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err="1"/>
              <a:t>Contribution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dirty="0" err="1"/>
              <a:t>tube</a:t>
            </a:r>
            <a:r>
              <a:rPr lang="de-DE" sz="2000" dirty="0"/>
              <a:t> </a:t>
            </a:r>
            <a:r>
              <a:rPr lang="de-DE" sz="2000" dirty="0" err="1"/>
              <a:t>size</a:t>
            </a:r>
            <a:r>
              <a:rPr lang="de-DE" sz="2000" dirty="0"/>
              <a:t> 1 = 2 £ per </a:t>
            </a:r>
            <a:r>
              <a:rPr lang="de-DE" sz="2000" dirty="0" err="1"/>
              <a:t>unit</a:t>
            </a:r>
            <a:br>
              <a:rPr lang="de-DE" sz="2000" dirty="0"/>
            </a:br>
            <a:r>
              <a:rPr lang="de-DE" sz="2000" dirty="0" err="1"/>
              <a:t>Contribution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dirty="0" err="1"/>
              <a:t>tube</a:t>
            </a:r>
            <a:r>
              <a:rPr lang="de-DE" sz="2000" dirty="0"/>
              <a:t> </a:t>
            </a:r>
            <a:r>
              <a:rPr lang="de-DE" sz="2000" dirty="0" err="1"/>
              <a:t>size</a:t>
            </a:r>
            <a:r>
              <a:rPr lang="de-DE" sz="2000" dirty="0"/>
              <a:t> 2 = 3 £ per </a:t>
            </a:r>
            <a:r>
              <a:rPr lang="de-DE" sz="2000" dirty="0" err="1"/>
              <a:t>unit</a:t>
            </a:r>
            <a:br>
              <a:rPr lang="de-DE" sz="2000" dirty="0"/>
            </a:br>
            <a:r>
              <a:rPr lang="de-DE" sz="2000" dirty="0"/>
              <a:t>2 * 75% + 3 * 25% = 2,25 £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9EAF6C99-8632-4DB5-B7B3-4D87F821724A}"/>
              </a:ext>
            </a:extLst>
          </p:cNvPr>
          <p:cNvSpPr txBox="1"/>
          <p:nvPr/>
        </p:nvSpPr>
        <p:spPr>
          <a:xfrm>
            <a:off x="219910" y="4863819"/>
            <a:ext cx="11448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50/50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C9760A40-312D-4F94-80D6-EA6542DE3D9B}"/>
              </a:ext>
            </a:extLst>
          </p:cNvPr>
          <p:cNvSpPr txBox="1"/>
          <p:nvPr/>
        </p:nvSpPr>
        <p:spPr>
          <a:xfrm>
            <a:off x="219910" y="5826924"/>
            <a:ext cx="11448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75/25</a:t>
            </a:r>
          </a:p>
        </p:txBody>
      </p:sp>
    </p:spTree>
    <p:extLst>
      <p:ext uri="{BB962C8B-B14F-4D97-AF65-F5344CB8AC3E}">
        <p14:creationId xmlns:p14="http://schemas.microsoft.com/office/powerpoint/2010/main" val="14595923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483949-CC6F-4B46-B909-E7FE7AE94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Scenarios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change</a:t>
            </a:r>
            <a:r>
              <a:rPr lang="de-DE" dirty="0"/>
              <a:t> simple </a:t>
            </a:r>
            <a:r>
              <a:rPr lang="de-DE" dirty="0" err="1"/>
              <a:t>break-even</a:t>
            </a:r>
            <a:r>
              <a:rPr lang="de-DE" dirty="0"/>
              <a:t> </a:t>
            </a:r>
            <a:r>
              <a:rPr lang="de-DE" dirty="0" err="1"/>
              <a:t>analysis</a:t>
            </a: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35516E3-8C23-4E33-86FE-6EA8AF38DA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004" y="1378858"/>
            <a:ext cx="7648575" cy="24669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F644CD8-D931-46E1-80C3-3B8C22DE1C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61285" y="3704897"/>
            <a:ext cx="4727619" cy="2961209"/>
          </a:xfrm>
          <a:prstGeom prst="rect">
            <a:avLst/>
          </a:prstGeom>
          <a:noFill/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6" name="TextBox 7">
            <a:extLst>
              <a:ext uri="{FF2B5EF4-FFF2-40B4-BE49-F238E27FC236}">
                <a16:creationId xmlns:a16="http://schemas.microsoft.com/office/drawing/2014/main" id="{D5C66538-3A5B-4DF7-B9B5-897899211A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9869" y="-34576"/>
            <a:ext cx="351393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de-DE" sz="1400" dirty="0"/>
              <a:t>Graphic according to </a:t>
            </a:r>
            <a:r>
              <a:rPr lang="en-GB" altLang="de-DE" sz="1400" dirty="0" err="1"/>
              <a:t>Bohill</a:t>
            </a:r>
            <a:br>
              <a:rPr lang="en-GB" altLang="de-DE" sz="1400" dirty="0"/>
            </a:br>
            <a:r>
              <a:rPr lang="en-GB" altLang="de-DE" sz="1400" dirty="0"/>
              <a:t> 2008 John Wiley &amp; Sons Ltd.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de-DE" sz="1400" dirty="0"/>
              <a:t>www.wileyeurope.com/college/bowhill</a:t>
            </a:r>
          </a:p>
        </p:txBody>
      </p:sp>
    </p:spTree>
    <p:extLst>
      <p:ext uri="{BB962C8B-B14F-4D97-AF65-F5344CB8AC3E}">
        <p14:creationId xmlns:p14="http://schemas.microsoft.com/office/powerpoint/2010/main" val="2086526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483949-CC6F-4B46-B909-E7FE7AE94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640194"/>
            <a:ext cx="8915400" cy="590922"/>
          </a:xfrm>
        </p:spPr>
        <p:txBody>
          <a:bodyPr>
            <a:normAutofit/>
          </a:bodyPr>
          <a:lstStyle/>
          <a:p>
            <a:r>
              <a:rPr lang="de-DE" dirty="0"/>
              <a:t>Multiple </a:t>
            </a:r>
            <a:r>
              <a:rPr lang="de-DE" dirty="0" err="1"/>
              <a:t>break-even</a:t>
            </a:r>
            <a:r>
              <a:rPr lang="de-DE" dirty="0"/>
              <a:t> </a:t>
            </a:r>
            <a:r>
              <a:rPr lang="de-DE" dirty="0" err="1"/>
              <a:t>points</a:t>
            </a:r>
            <a:endParaRPr lang="de-DE" dirty="0"/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D5C66538-3A5B-4DF7-B9B5-897899211A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9869" y="-34576"/>
            <a:ext cx="351393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de-DE" sz="1400" dirty="0"/>
              <a:t>Graphic according to </a:t>
            </a:r>
            <a:r>
              <a:rPr lang="en-GB" altLang="de-DE" sz="1400" dirty="0" err="1"/>
              <a:t>Bohill</a:t>
            </a:r>
            <a:br>
              <a:rPr lang="en-GB" altLang="de-DE" sz="1400" dirty="0"/>
            </a:br>
            <a:r>
              <a:rPr lang="en-GB" altLang="de-DE" sz="1400" dirty="0"/>
              <a:t> 2008 John Wiley &amp; Sons Ltd.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de-DE" sz="1400" dirty="0"/>
              <a:t>www.wileyeurope.com/college/bowhill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F8000F2-4FF0-4050-898C-2DC509ACFE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176" y="1231116"/>
            <a:ext cx="7621646" cy="2746631"/>
          </a:xfrm>
          <a:prstGeom prst="rect">
            <a:avLst/>
          </a:prstGeom>
        </p:spPr>
      </p:pic>
      <p:pic>
        <p:nvPicPr>
          <p:cNvPr id="7" name="Picture 10">
            <a:extLst>
              <a:ext uri="{FF2B5EF4-FFF2-40B4-BE49-F238E27FC236}">
                <a16:creationId xmlns:a16="http://schemas.microsoft.com/office/drawing/2014/main" id="{AB4146CB-2F42-4702-B084-E0FBB9F89A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22605" y="3830004"/>
            <a:ext cx="4460789" cy="3027996"/>
          </a:xfrm>
          <a:prstGeom prst="rect">
            <a:avLst/>
          </a:prstGeom>
          <a:noFill/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894664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194419-FAD9-41E7-9C85-A93596EB0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Some</a:t>
            </a:r>
            <a:r>
              <a:rPr lang="de-DE" dirty="0"/>
              <a:t> </a:t>
            </a:r>
            <a:r>
              <a:rPr lang="de-DE" dirty="0" err="1"/>
              <a:t>questions</a:t>
            </a: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663B45D-04CE-4220-9D7A-A38ABE24FD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" y="1725312"/>
            <a:ext cx="7353300" cy="12573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CCAC99A3-EB98-42D7-B4CA-603DE7AF3D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" y="3265789"/>
            <a:ext cx="7353300" cy="12192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CF4E1A76-729A-4F44-AC7C-1EA2643B6D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" y="4768166"/>
            <a:ext cx="7248525" cy="11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511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584200" y="660544"/>
            <a:ext cx="8915400" cy="1143000"/>
          </a:xfrm>
        </p:spPr>
        <p:txBody>
          <a:bodyPr/>
          <a:lstStyle/>
          <a:p>
            <a:r>
              <a:rPr lang="de-DE" dirty="0" err="1"/>
              <a:t>Step</a:t>
            </a:r>
            <a:r>
              <a:rPr lang="de-DE" dirty="0"/>
              <a:t> 2: </a:t>
            </a:r>
            <a:r>
              <a:rPr lang="de-DE" b="0" dirty="0" err="1"/>
              <a:t>Bowhill</a:t>
            </a:r>
            <a:r>
              <a:rPr lang="de-DE" b="0" dirty="0"/>
              <a:t> </a:t>
            </a:r>
            <a:r>
              <a:rPr lang="de-DE" b="0" dirty="0" err="1"/>
              <a:t>Ch</a:t>
            </a:r>
            <a:r>
              <a:rPr lang="de-DE" b="0" dirty="0"/>
              <a:t>. 2-3</a:t>
            </a:r>
            <a:endParaRPr lang="de-DE" dirty="0"/>
          </a:p>
        </p:txBody>
      </p:sp>
      <p:sp>
        <p:nvSpPr>
          <p:cNvPr id="20484" name="Rectangle 4"/>
          <p:cNvSpPr>
            <a:spLocks noGrp="1" noChangeArrowheads="1"/>
          </p:cNvSpPr>
          <p:nvPr>
            <p:ph idx="1"/>
          </p:nvPr>
        </p:nvSpPr>
        <p:spPr bwMode="auto">
          <a:xfrm>
            <a:off x="457202" y="2090057"/>
            <a:ext cx="4966897" cy="4194629"/>
          </a:xfrm>
          <a:noFill/>
          <a:ln>
            <a:miter lim="800000"/>
            <a:headEnd/>
            <a:tailEnd/>
          </a:ln>
        </p:spPr>
        <p:txBody>
          <a:bodyPr vert="horz" wrap="square" lIns="36512" tIns="39688" rIns="36512" bIns="39688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ts val="1400"/>
              </a:lnSpc>
              <a:buNone/>
            </a:pPr>
            <a:endParaRPr lang="de-DE" sz="2800" dirty="0">
              <a:latin typeface="Tahoma" pitchFamily="34" charset="0"/>
            </a:endParaRPr>
          </a:p>
          <a:p>
            <a:pPr>
              <a:spcBef>
                <a:spcPts val="600"/>
              </a:spcBef>
            </a:pPr>
            <a:r>
              <a:rPr lang="de-DE" sz="2800" dirty="0" err="1">
                <a:latin typeface="Tahoma" pitchFamily="34" charset="0"/>
              </a:rPr>
              <a:t>Lecture</a:t>
            </a:r>
            <a:r>
              <a:rPr lang="de-DE" sz="2800" dirty="0">
                <a:latin typeface="Tahoma" pitchFamily="34" charset="0"/>
              </a:rPr>
              <a:t> 2: Costs and Profits</a:t>
            </a:r>
          </a:p>
          <a:p>
            <a:pPr>
              <a:spcBef>
                <a:spcPts val="600"/>
              </a:spcBef>
              <a:buNone/>
            </a:pPr>
            <a:endParaRPr lang="de-DE" sz="2800" dirty="0">
              <a:latin typeface="Tahoma" pitchFamily="34" charset="0"/>
            </a:endParaRPr>
          </a:p>
          <a:p>
            <a:pPr>
              <a:lnSpc>
                <a:spcPts val="1400"/>
              </a:lnSpc>
              <a:buNone/>
            </a:pPr>
            <a:endParaRPr lang="de-DE" sz="2800" dirty="0">
              <a:latin typeface="Tahoma" pitchFamily="34" charset="0"/>
            </a:endParaRPr>
          </a:p>
          <a:p>
            <a:pPr>
              <a:lnSpc>
                <a:spcPts val="1400"/>
              </a:lnSpc>
              <a:buNone/>
            </a:pPr>
            <a:endParaRPr lang="de-DE" sz="2400" dirty="0">
              <a:latin typeface="Tahoma" pitchFamily="34" charset="0"/>
            </a:endParaRPr>
          </a:p>
        </p:txBody>
      </p:sp>
      <p:grpSp>
        <p:nvGrpSpPr>
          <p:cNvPr id="8" name="Group 17">
            <a:extLst>
              <a:ext uri="{FF2B5EF4-FFF2-40B4-BE49-F238E27FC236}">
                <a16:creationId xmlns:a16="http://schemas.microsoft.com/office/drawing/2014/main" id="{FE5CEBC5-F2E4-403A-82F7-35DFFC9E4F30}"/>
              </a:ext>
            </a:extLst>
          </p:cNvPr>
          <p:cNvGrpSpPr>
            <a:grpSpLocks/>
          </p:cNvGrpSpPr>
          <p:nvPr/>
        </p:nvGrpSpPr>
        <p:grpSpPr bwMode="auto">
          <a:xfrm>
            <a:off x="2384337" y="3571731"/>
            <a:ext cx="4481901" cy="2625725"/>
            <a:chOff x="285" y="2102"/>
            <a:chExt cx="2606" cy="1654"/>
          </a:xfrm>
        </p:grpSpPr>
        <p:sp>
          <p:nvSpPr>
            <p:cNvPr id="9" name="Oval 6">
              <a:extLst>
                <a:ext uri="{FF2B5EF4-FFF2-40B4-BE49-F238E27FC236}">
                  <a16:creationId xmlns:a16="http://schemas.microsoft.com/office/drawing/2014/main" id="{2031687D-D84C-46EF-9C13-952C51846B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9" y="2102"/>
              <a:ext cx="1612" cy="1654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0" hangingPunct="0">
                <a:spcBef>
                  <a:spcPct val="0"/>
                </a:spcBef>
              </a:pPr>
              <a:r>
                <a:rPr lang="de-DE" sz="1800" dirty="0" err="1"/>
                <a:t>Full-cost</a:t>
              </a:r>
              <a:r>
                <a:rPr lang="de-DE" sz="1800" dirty="0"/>
                <a:t> and</a:t>
              </a:r>
              <a:br>
                <a:rPr lang="de-DE" sz="1800" dirty="0"/>
              </a:br>
              <a:r>
                <a:rPr lang="de-DE" sz="1800" dirty="0" err="1"/>
                <a:t>market-based</a:t>
              </a:r>
              <a:r>
                <a:rPr lang="de-DE" sz="1800" dirty="0"/>
                <a:t> </a:t>
              </a:r>
              <a:r>
                <a:rPr lang="de-DE" sz="1800" dirty="0" err="1"/>
                <a:t>pricing</a:t>
              </a:r>
              <a:r>
                <a:rPr lang="de-DE" sz="1800" dirty="0"/>
                <a:t>,</a:t>
              </a:r>
            </a:p>
            <a:p>
              <a:pPr eaLnBrk="0" hangingPunct="0">
                <a:spcBef>
                  <a:spcPct val="0"/>
                </a:spcBef>
              </a:pPr>
              <a:r>
                <a:rPr lang="de-DE" sz="1800" dirty="0" err="1"/>
                <a:t>demand-based</a:t>
              </a:r>
              <a:r>
                <a:rPr lang="de-DE" sz="1800" dirty="0"/>
                <a:t> </a:t>
              </a:r>
              <a:r>
                <a:rPr lang="de-DE" sz="1800" dirty="0" err="1"/>
                <a:t>pricing</a:t>
              </a:r>
              <a:r>
                <a:rPr lang="de-DE" sz="1800" dirty="0"/>
                <a:t>,</a:t>
              </a:r>
              <a:br>
                <a:rPr lang="de-DE" sz="1800" dirty="0"/>
              </a:br>
              <a:r>
                <a:rPr lang="de-DE" sz="1800" dirty="0" err="1"/>
                <a:t>target</a:t>
              </a:r>
              <a:r>
                <a:rPr lang="de-DE" sz="1800" dirty="0"/>
                <a:t> </a:t>
              </a:r>
              <a:r>
                <a:rPr lang="de-DE" sz="1800" dirty="0" err="1"/>
                <a:t>pricing</a:t>
              </a:r>
              <a:r>
                <a:rPr lang="de-DE" sz="1800" dirty="0"/>
                <a:t>,</a:t>
              </a:r>
              <a:br>
                <a:rPr lang="de-DE" sz="1800" dirty="0"/>
              </a:br>
              <a:r>
                <a:rPr lang="de-DE" sz="1800" dirty="0" err="1"/>
                <a:t>pricing</a:t>
              </a:r>
              <a:r>
                <a:rPr lang="de-DE" sz="1800" dirty="0"/>
                <a:t> </a:t>
              </a:r>
              <a:r>
                <a:rPr lang="de-DE" sz="1800" dirty="0" err="1"/>
                <a:t>strategies</a:t>
              </a:r>
              <a:r>
                <a:rPr lang="de-DE" sz="1800" dirty="0"/>
                <a:t>,</a:t>
              </a:r>
              <a:br>
                <a:rPr lang="de-DE" sz="1800" dirty="0"/>
              </a:br>
              <a:r>
                <a:rPr lang="de-DE" sz="1800" dirty="0" err="1"/>
                <a:t>cost</a:t>
              </a:r>
              <a:r>
                <a:rPr lang="de-DE" sz="1800" dirty="0"/>
                <a:t>-volume-profit</a:t>
              </a:r>
              <a:br>
                <a:rPr lang="de-DE" sz="1800" dirty="0"/>
              </a:br>
              <a:r>
                <a:rPr lang="de-DE" sz="1800" dirty="0"/>
                <a:t> </a:t>
              </a:r>
              <a:r>
                <a:rPr lang="de-DE" sz="1800" dirty="0" err="1"/>
                <a:t>decisions</a:t>
              </a:r>
              <a:endParaRPr lang="de-DE" sz="1800" dirty="0"/>
            </a:p>
          </p:txBody>
        </p:sp>
        <p:sp>
          <p:nvSpPr>
            <p:cNvPr id="10" name="AutoShape 11">
              <a:extLst>
                <a:ext uri="{FF2B5EF4-FFF2-40B4-BE49-F238E27FC236}">
                  <a16:creationId xmlns:a16="http://schemas.microsoft.com/office/drawing/2014/main" id="{3CE1923F-44B9-4C5C-A83C-A0298E10DA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" y="2485"/>
              <a:ext cx="887" cy="907"/>
            </a:xfrm>
            <a:prstGeom prst="rightArrow">
              <a:avLst>
                <a:gd name="adj1" fmla="val 49944"/>
                <a:gd name="adj2" fmla="val 46222"/>
              </a:avLst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lIns="90000" tIns="46800" rIns="90000" bIns="46800" anchor="ctr"/>
            <a:lstStyle/>
            <a:p>
              <a:endParaRPr lang="de-DE" sz="1800"/>
            </a:p>
          </p:txBody>
        </p:sp>
      </p:grpSp>
    </p:spTree>
    <p:extLst>
      <p:ext uri="{BB962C8B-B14F-4D97-AF65-F5344CB8AC3E}">
        <p14:creationId xmlns:p14="http://schemas.microsoft.com/office/powerpoint/2010/main" val="480482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584200" y="660544"/>
            <a:ext cx="8915400" cy="1143000"/>
          </a:xfrm>
        </p:spPr>
        <p:txBody>
          <a:bodyPr/>
          <a:lstStyle/>
          <a:p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going</a:t>
            </a:r>
            <a:r>
              <a:rPr lang="de-DE" dirty="0"/>
              <a:t> to do?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idx="1"/>
          </p:nvPr>
        </p:nvSpPr>
        <p:spPr bwMode="auto">
          <a:xfrm>
            <a:off x="457202" y="2090057"/>
            <a:ext cx="4966897" cy="4194629"/>
          </a:xfrm>
          <a:noFill/>
          <a:ln>
            <a:miter lim="800000"/>
            <a:headEnd/>
            <a:tailEnd/>
          </a:ln>
        </p:spPr>
        <p:txBody>
          <a:bodyPr vert="horz" wrap="square" lIns="36512" tIns="39688" rIns="36512" bIns="39688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ts val="1400"/>
              </a:lnSpc>
              <a:buNone/>
            </a:pPr>
            <a:endParaRPr lang="de-DE" sz="2800" dirty="0">
              <a:latin typeface="Tahoma" pitchFamily="34" charset="0"/>
            </a:endParaRPr>
          </a:p>
          <a:p>
            <a:pPr>
              <a:spcBef>
                <a:spcPts val="600"/>
              </a:spcBef>
            </a:pPr>
            <a:r>
              <a:rPr lang="de-DE" sz="2800" dirty="0" err="1">
                <a:latin typeface="Tahoma" pitchFamily="34" charset="0"/>
              </a:rPr>
              <a:t>Finishing</a:t>
            </a:r>
            <a:r>
              <a:rPr lang="de-DE" sz="2800" dirty="0">
                <a:latin typeface="Tahoma" pitchFamily="34" charset="0"/>
              </a:rPr>
              <a:t> </a:t>
            </a:r>
            <a:r>
              <a:rPr lang="de-DE" sz="2800" dirty="0" err="1">
                <a:latin typeface="Tahoma" pitchFamily="34" charset="0"/>
              </a:rPr>
              <a:t>the</a:t>
            </a:r>
            <a:r>
              <a:rPr lang="de-DE" sz="2800" dirty="0">
                <a:latin typeface="Tahoma" pitchFamily="34" charset="0"/>
              </a:rPr>
              <a:t> </a:t>
            </a:r>
            <a:r>
              <a:rPr lang="de-DE" sz="2800" dirty="0" err="1">
                <a:latin typeface="Tahoma" pitchFamily="34" charset="0"/>
              </a:rPr>
              <a:t>rest</a:t>
            </a:r>
            <a:r>
              <a:rPr lang="de-DE" sz="2800" dirty="0">
                <a:latin typeface="Tahoma" pitchFamily="34" charset="0"/>
              </a:rPr>
              <a:t> </a:t>
            </a:r>
            <a:r>
              <a:rPr lang="de-DE" sz="2800" dirty="0" err="1">
                <a:latin typeface="Tahoma" pitchFamily="34" charset="0"/>
              </a:rPr>
              <a:t>of</a:t>
            </a:r>
            <a:r>
              <a:rPr lang="de-DE" sz="2800" dirty="0">
                <a:latin typeface="Tahoma" pitchFamily="34" charset="0"/>
              </a:rPr>
              <a:t> </a:t>
            </a:r>
            <a:r>
              <a:rPr lang="de-DE" sz="2800" dirty="0" err="1">
                <a:latin typeface="Tahoma" pitchFamily="34" charset="0"/>
              </a:rPr>
              <a:t>lecture</a:t>
            </a:r>
            <a:r>
              <a:rPr lang="de-DE" sz="2800" dirty="0">
                <a:latin typeface="Tahoma" pitchFamily="34" charset="0"/>
              </a:rPr>
              <a:t> 1 </a:t>
            </a:r>
          </a:p>
          <a:p>
            <a:pPr lvl="1">
              <a:spcBef>
                <a:spcPts val="600"/>
              </a:spcBef>
            </a:pPr>
            <a:r>
              <a:rPr lang="de-DE" sz="2800" dirty="0">
                <a:latin typeface="Tahoma" pitchFamily="34" charset="0"/>
              </a:rPr>
              <a:t>A </a:t>
            </a:r>
            <a:r>
              <a:rPr lang="de-DE" sz="2800" dirty="0" err="1">
                <a:latin typeface="Tahoma" pitchFamily="34" charset="0"/>
              </a:rPr>
              <a:t>fitness</a:t>
            </a:r>
            <a:r>
              <a:rPr lang="de-DE" sz="2800" dirty="0">
                <a:latin typeface="Tahoma" pitchFamily="34" charset="0"/>
              </a:rPr>
              <a:t> </a:t>
            </a:r>
            <a:r>
              <a:rPr lang="de-DE" sz="2800" dirty="0" err="1">
                <a:latin typeface="Tahoma" pitchFamily="34" charset="0"/>
              </a:rPr>
              <a:t>centre’s</a:t>
            </a:r>
            <a:r>
              <a:rPr lang="de-DE" sz="2800" dirty="0">
                <a:latin typeface="Tahoma" pitchFamily="34" charset="0"/>
              </a:rPr>
              <a:t> </a:t>
            </a:r>
            <a:r>
              <a:rPr lang="de-DE" sz="2800" dirty="0" err="1">
                <a:latin typeface="Tahoma" pitchFamily="34" charset="0"/>
              </a:rPr>
              <a:t>decision</a:t>
            </a:r>
            <a:endParaRPr lang="de-DE" sz="2800" dirty="0">
              <a:latin typeface="Tahoma" pitchFamily="34" charset="0"/>
            </a:endParaRPr>
          </a:p>
          <a:p>
            <a:pPr lvl="1">
              <a:spcBef>
                <a:spcPts val="600"/>
              </a:spcBef>
            </a:pPr>
            <a:r>
              <a:rPr lang="de-DE" sz="2800" dirty="0">
                <a:latin typeface="Tahoma" pitchFamily="34" charset="0"/>
              </a:rPr>
              <a:t>Break </a:t>
            </a:r>
            <a:r>
              <a:rPr lang="de-DE" sz="2800" dirty="0" err="1">
                <a:latin typeface="Tahoma" pitchFamily="34" charset="0"/>
              </a:rPr>
              <a:t>even</a:t>
            </a:r>
            <a:r>
              <a:rPr lang="de-DE" sz="2800" dirty="0">
                <a:latin typeface="Tahoma" pitchFamily="34" charset="0"/>
              </a:rPr>
              <a:t> </a:t>
            </a:r>
            <a:r>
              <a:rPr lang="de-DE" sz="2800" dirty="0" err="1">
                <a:latin typeface="Tahoma" pitchFamily="34" charset="0"/>
              </a:rPr>
              <a:t>analysis</a:t>
            </a:r>
            <a:r>
              <a:rPr lang="de-DE" sz="2800" dirty="0">
                <a:latin typeface="Tahoma" pitchFamily="34" charset="0"/>
              </a:rPr>
              <a:t> </a:t>
            </a:r>
          </a:p>
          <a:p>
            <a:pPr>
              <a:spcBef>
                <a:spcPts val="600"/>
              </a:spcBef>
            </a:pPr>
            <a:endParaRPr lang="de-DE" sz="2800" dirty="0">
              <a:latin typeface="Tahoma" pitchFamily="34" charset="0"/>
            </a:endParaRPr>
          </a:p>
          <a:p>
            <a:pPr>
              <a:spcBef>
                <a:spcPts val="600"/>
              </a:spcBef>
            </a:pPr>
            <a:r>
              <a:rPr lang="de-DE" sz="2800" dirty="0" err="1">
                <a:latin typeface="Tahoma" pitchFamily="34" charset="0"/>
              </a:rPr>
              <a:t>Lecture</a:t>
            </a:r>
            <a:r>
              <a:rPr lang="de-DE" sz="2800" dirty="0">
                <a:latin typeface="Tahoma" pitchFamily="34" charset="0"/>
              </a:rPr>
              <a:t> 2: Costs and Profits</a:t>
            </a:r>
          </a:p>
          <a:p>
            <a:pPr>
              <a:spcBef>
                <a:spcPts val="600"/>
              </a:spcBef>
              <a:buNone/>
            </a:pPr>
            <a:endParaRPr lang="de-DE" sz="2800" dirty="0">
              <a:latin typeface="Tahoma" pitchFamily="34" charset="0"/>
            </a:endParaRPr>
          </a:p>
          <a:p>
            <a:pPr>
              <a:lnSpc>
                <a:spcPts val="1400"/>
              </a:lnSpc>
              <a:buNone/>
            </a:pPr>
            <a:endParaRPr lang="de-DE" sz="2800" dirty="0">
              <a:latin typeface="Tahoma" pitchFamily="34" charset="0"/>
            </a:endParaRPr>
          </a:p>
          <a:p>
            <a:pPr>
              <a:lnSpc>
                <a:spcPts val="1400"/>
              </a:lnSpc>
              <a:buNone/>
            </a:pPr>
            <a:endParaRPr lang="de-DE" sz="2400" dirty="0">
              <a:latin typeface="Tahoma" pitchFamily="34" charset="0"/>
            </a:endParaRPr>
          </a:p>
        </p:txBody>
      </p: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5424099" y="1033236"/>
            <a:ext cx="4481901" cy="2625725"/>
            <a:chOff x="285" y="2102"/>
            <a:chExt cx="2606" cy="1654"/>
          </a:xfrm>
        </p:grpSpPr>
        <p:sp>
          <p:nvSpPr>
            <p:cNvPr id="5" name="Oval 6"/>
            <p:cNvSpPr>
              <a:spLocks noChangeArrowheads="1"/>
            </p:cNvSpPr>
            <p:nvPr/>
          </p:nvSpPr>
          <p:spPr bwMode="auto">
            <a:xfrm>
              <a:off x="1279" y="2102"/>
              <a:ext cx="1612" cy="1654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0" hangingPunct="0">
                <a:spcBef>
                  <a:spcPct val="0"/>
                </a:spcBef>
              </a:pPr>
              <a:r>
                <a:rPr lang="de-DE" sz="1800" dirty="0"/>
                <a:t>Break-even </a:t>
              </a:r>
              <a:r>
                <a:rPr lang="de-DE" sz="1800" dirty="0" err="1"/>
                <a:t>analysis</a:t>
              </a:r>
              <a:endParaRPr lang="de-DE" sz="1800" dirty="0"/>
            </a:p>
          </p:txBody>
        </p:sp>
        <p:sp>
          <p:nvSpPr>
            <p:cNvPr id="7" name="AutoShape 11"/>
            <p:cNvSpPr>
              <a:spLocks noChangeArrowheads="1"/>
            </p:cNvSpPr>
            <p:nvPr/>
          </p:nvSpPr>
          <p:spPr bwMode="auto">
            <a:xfrm>
              <a:off x="285" y="2485"/>
              <a:ext cx="887" cy="907"/>
            </a:xfrm>
            <a:prstGeom prst="rightArrow">
              <a:avLst>
                <a:gd name="adj1" fmla="val 49944"/>
                <a:gd name="adj2" fmla="val 46222"/>
              </a:avLst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lIns="90000" tIns="46800" rIns="90000" bIns="46800" anchor="ctr"/>
            <a:lstStyle/>
            <a:p>
              <a:endParaRPr lang="de-DE" sz="1800"/>
            </a:p>
          </p:txBody>
        </p:sp>
      </p:grpSp>
      <p:grpSp>
        <p:nvGrpSpPr>
          <p:cNvPr id="8" name="Group 17">
            <a:extLst>
              <a:ext uri="{FF2B5EF4-FFF2-40B4-BE49-F238E27FC236}">
                <a16:creationId xmlns:a16="http://schemas.microsoft.com/office/drawing/2014/main" id="{FE5CEBC5-F2E4-403A-82F7-35DFFC9E4F30}"/>
              </a:ext>
            </a:extLst>
          </p:cNvPr>
          <p:cNvGrpSpPr>
            <a:grpSpLocks/>
          </p:cNvGrpSpPr>
          <p:nvPr/>
        </p:nvGrpSpPr>
        <p:grpSpPr bwMode="auto">
          <a:xfrm>
            <a:off x="5424099" y="4021591"/>
            <a:ext cx="4481901" cy="2625725"/>
            <a:chOff x="285" y="2102"/>
            <a:chExt cx="2606" cy="1654"/>
          </a:xfrm>
        </p:grpSpPr>
        <p:sp>
          <p:nvSpPr>
            <p:cNvPr id="9" name="Oval 6">
              <a:extLst>
                <a:ext uri="{FF2B5EF4-FFF2-40B4-BE49-F238E27FC236}">
                  <a16:creationId xmlns:a16="http://schemas.microsoft.com/office/drawing/2014/main" id="{2031687D-D84C-46EF-9C13-952C51846B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9" y="2102"/>
              <a:ext cx="1612" cy="1654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0" hangingPunct="0">
                <a:spcBef>
                  <a:spcPct val="0"/>
                </a:spcBef>
              </a:pPr>
              <a:r>
                <a:rPr lang="de-DE" sz="1800" dirty="0" err="1"/>
                <a:t>Full-cost</a:t>
              </a:r>
              <a:r>
                <a:rPr lang="de-DE" sz="1800" dirty="0"/>
                <a:t> and</a:t>
              </a:r>
              <a:br>
                <a:rPr lang="de-DE" sz="1800" dirty="0"/>
              </a:br>
              <a:r>
                <a:rPr lang="de-DE" sz="1800" dirty="0" err="1"/>
                <a:t>market-based</a:t>
              </a:r>
              <a:r>
                <a:rPr lang="de-DE" sz="1800" dirty="0"/>
                <a:t> </a:t>
              </a:r>
              <a:r>
                <a:rPr lang="de-DE" sz="1800" dirty="0" err="1"/>
                <a:t>pricing</a:t>
              </a:r>
              <a:r>
                <a:rPr lang="de-DE" sz="1800" dirty="0"/>
                <a:t>,</a:t>
              </a:r>
            </a:p>
            <a:p>
              <a:pPr eaLnBrk="0" hangingPunct="0">
                <a:spcBef>
                  <a:spcPct val="0"/>
                </a:spcBef>
              </a:pPr>
              <a:r>
                <a:rPr lang="de-DE" sz="1800" dirty="0" err="1"/>
                <a:t>demand-based</a:t>
              </a:r>
              <a:r>
                <a:rPr lang="de-DE" sz="1800" dirty="0"/>
                <a:t> </a:t>
              </a:r>
              <a:r>
                <a:rPr lang="de-DE" sz="1800" dirty="0" err="1"/>
                <a:t>pricing</a:t>
              </a:r>
              <a:r>
                <a:rPr lang="de-DE" sz="1800" dirty="0"/>
                <a:t>,</a:t>
              </a:r>
              <a:br>
                <a:rPr lang="de-DE" sz="1800" dirty="0"/>
              </a:br>
              <a:r>
                <a:rPr lang="de-DE" sz="1800" dirty="0" err="1"/>
                <a:t>target</a:t>
              </a:r>
              <a:r>
                <a:rPr lang="de-DE" sz="1800" dirty="0"/>
                <a:t> </a:t>
              </a:r>
              <a:r>
                <a:rPr lang="de-DE" sz="1800" dirty="0" err="1"/>
                <a:t>pricing</a:t>
              </a:r>
              <a:r>
                <a:rPr lang="de-DE" sz="1800" dirty="0"/>
                <a:t>,</a:t>
              </a:r>
              <a:br>
                <a:rPr lang="de-DE" sz="1800" dirty="0"/>
              </a:br>
              <a:r>
                <a:rPr lang="de-DE" sz="1800" dirty="0" err="1"/>
                <a:t>pricing</a:t>
              </a:r>
              <a:r>
                <a:rPr lang="de-DE" sz="1800" dirty="0"/>
                <a:t> </a:t>
              </a:r>
              <a:r>
                <a:rPr lang="de-DE" sz="1800" dirty="0" err="1"/>
                <a:t>strategies</a:t>
              </a:r>
              <a:r>
                <a:rPr lang="de-DE" sz="1800" dirty="0"/>
                <a:t>,</a:t>
              </a:r>
              <a:br>
                <a:rPr lang="de-DE" sz="1800" dirty="0"/>
              </a:br>
              <a:r>
                <a:rPr lang="de-DE" sz="1800" dirty="0" err="1"/>
                <a:t>cost</a:t>
              </a:r>
              <a:r>
                <a:rPr lang="de-DE" sz="1800" dirty="0"/>
                <a:t>-volume-profit</a:t>
              </a:r>
              <a:br>
                <a:rPr lang="de-DE" sz="1800" dirty="0"/>
              </a:br>
              <a:r>
                <a:rPr lang="de-DE" sz="1800" dirty="0"/>
                <a:t> </a:t>
              </a:r>
              <a:r>
                <a:rPr lang="de-DE" sz="1800" dirty="0" err="1"/>
                <a:t>decisions</a:t>
              </a:r>
              <a:endParaRPr lang="de-DE" sz="1800" dirty="0"/>
            </a:p>
          </p:txBody>
        </p:sp>
        <p:sp>
          <p:nvSpPr>
            <p:cNvPr id="10" name="AutoShape 11">
              <a:extLst>
                <a:ext uri="{FF2B5EF4-FFF2-40B4-BE49-F238E27FC236}">
                  <a16:creationId xmlns:a16="http://schemas.microsoft.com/office/drawing/2014/main" id="{3CE1923F-44B9-4C5C-A83C-A0298E10DA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" y="2485"/>
              <a:ext cx="887" cy="907"/>
            </a:xfrm>
            <a:prstGeom prst="rightArrow">
              <a:avLst>
                <a:gd name="adj1" fmla="val 49944"/>
                <a:gd name="adj2" fmla="val 46222"/>
              </a:avLst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lIns="90000" tIns="46800" rIns="90000" bIns="46800" anchor="ctr"/>
            <a:lstStyle/>
            <a:p>
              <a:endParaRPr lang="de-DE" sz="18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194419-FAD9-41E7-9C85-A93596EB0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Learning Outcomes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8AB29A2-FA9F-4657-852C-A551A9790E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215" y="1853514"/>
            <a:ext cx="9388599" cy="3373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232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EA6269-B15D-493A-86CE-88FF959CF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Alternative </a:t>
            </a:r>
            <a:r>
              <a:rPr lang="de-DE" dirty="0" err="1"/>
              <a:t>Approaches</a:t>
            </a:r>
            <a:endParaRPr lang="de-DE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B77DCDB-EC97-46DD-B7F8-65F1F407943B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495300" y="1857998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GB" altLang="en-US" sz="2800" b="0" dirty="0">
                <a:latin typeface="Arial" panose="020B0604020202020204" pitchFamily="34" charset="0"/>
                <a:cs typeface="Arial" panose="020B0604020202020204" pitchFamily="34" charset="0"/>
              </a:rPr>
              <a:t>Traditional approach = Full cost plus mark-up.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800" b="0" dirty="0">
                <a:latin typeface="Arial" panose="020B0604020202020204" pitchFamily="34" charset="0"/>
                <a:cs typeface="Arial" panose="020B0604020202020204" pitchFamily="34" charset="0"/>
              </a:rPr>
              <a:t>Approaches to pricing that take into consideration market factors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Contribution approach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Demand based approach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Target  pricing and costing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Pricing strategies e.g. -price skimming- market based pricing</a:t>
            </a:r>
            <a:br>
              <a:rPr lang="en-US" altLang="en-US" sz="2400" dirty="0"/>
            </a:br>
            <a:r>
              <a:rPr lang="en-GB" altLang="en-US" sz="2400" dirty="0"/>
              <a:t>                                           </a:t>
            </a:r>
            <a:endParaRPr lang="en-US" altLang="en-US" sz="24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2800" dirty="0"/>
              <a:t>                                           </a:t>
            </a:r>
            <a:endParaRPr lang="en-US" altLang="en-US" sz="2800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6850056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437BC1-EEE8-4D30-9FC4-A4F949D19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704088"/>
            <a:ext cx="8915400" cy="1099998"/>
          </a:xfrm>
        </p:spPr>
        <p:txBody>
          <a:bodyPr>
            <a:normAutofit/>
          </a:bodyPr>
          <a:lstStyle/>
          <a:p>
            <a:r>
              <a:rPr lang="en-US" b="0" dirty="0"/>
              <a:t>Traditional full-costing</a:t>
            </a:r>
            <a:br>
              <a:rPr lang="en-US" b="0" dirty="0"/>
            </a:br>
            <a:r>
              <a:rPr lang="en-US" b="0" dirty="0"/>
              <a:t>Total cost as function of output volume</a:t>
            </a: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DE9876D-4118-4662-8E3F-947F290772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080" y="2075936"/>
            <a:ext cx="9205839" cy="2977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1250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437BC1-EEE8-4D30-9FC4-A4F949D19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704088"/>
            <a:ext cx="8915400" cy="1099998"/>
          </a:xfrm>
        </p:spPr>
        <p:txBody>
          <a:bodyPr>
            <a:normAutofit/>
          </a:bodyPr>
          <a:lstStyle/>
          <a:p>
            <a:r>
              <a:rPr lang="en-US" b="0" dirty="0"/>
              <a:t>Traditional full-costing</a:t>
            </a:r>
            <a:br>
              <a:rPr lang="en-US" b="0" dirty="0"/>
            </a:br>
            <a:r>
              <a:rPr lang="en-US" b="0" dirty="0"/>
              <a:t>Cost per unit at different levels of activity</a:t>
            </a:r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1BD7DEE-A235-463C-B80E-07BEFC00E2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" y="2324100"/>
            <a:ext cx="8914419" cy="3001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1199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437BC1-EEE8-4D30-9FC4-A4F949D19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704088"/>
            <a:ext cx="8915400" cy="1099998"/>
          </a:xfrm>
        </p:spPr>
        <p:txBody>
          <a:bodyPr>
            <a:normAutofit/>
          </a:bodyPr>
          <a:lstStyle/>
          <a:p>
            <a:r>
              <a:rPr lang="en-US" b="0" dirty="0"/>
              <a:t>Traditional full-costing</a:t>
            </a:r>
            <a:br>
              <a:rPr lang="en-US" b="0" dirty="0"/>
            </a:br>
            <a:r>
              <a:rPr lang="de-DE" b="0" dirty="0" err="1">
                <a:latin typeface="Dcssbx10"/>
              </a:rPr>
              <a:t>Full-costing</a:t>
            </a:r>
            <a:r>
              <a:rPr lang="de-DE" b="0" dirty="0">
                <a:latin typeface="Dcssbx10"/>
              </a:rPr>
              <a:t> </a:t>
            </a:r>
            <a:r>
              <a:rPr lang="de-DE" b="0" dirty="0" err="1">
                <a:latin typeface="Dcssbx10"/>
              </a:rPr>
              <a:t>approach</a:t>
            </a:r>
            <a:r>
              <a:rPr lang="de-DE" b="0" dirty="0">
                <a:latin typeface="Dcssbx10"/>
              </a:rPr>
              <a:t> to </a:t>
            </a:r>
            <a:r>
              <a:rPr lang="de-DE" b="0" dirty="0" err="1">
                <a:latin typeface="Dcssbx10"/>
              </a:rPr>
              <a:t>pricing</a:t>
            </a:r>
            <a:endParaRPr lang="de-DE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4CC49C04-F915-459A-8126-F7D7066DA649}"/>
              </a:ext>
            </a:extLst>
          </p:cNvPr>
          <p:cNvSpPr/>
          <p:nvPr/>
        </p:nvSpPr>
        <p:spPr>
          <a:xfrm>
            <a:off x="505597" y="1990966"/>
            <a:ext cx="8810368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b="0" dirty="0">
                <a:latin typeface="Dcss10"/>
              </a:rPr>
              <a:t>Determine variable i.e. direct material and direct labor costs</a:t>
            </a:r>
          </a:p>
          <a:p>
            <a:pPr algn="l"/>
            <a:r>
              <a:rPr lang="en-US" b="0" dirty="0">
                <a:latin typeface="Dcss10"/>
              </a:rPr>
              <a:t>Estimate fixed overhead, indirect material and indirect labor costs</a:t>
            </a:r>
          </a:p>
          <a:p>
            <a:pPr algn="l"/>
            <a:r>
              <a:rPr lang="en-US" b="0" dirty="0">
                <a:latin typeface="Dcss10"/>
              </a:rPr>
              <a:t>Calculate full cost per unit based on estimated production volume</a:t>
            </a:r>
          </a:p>
          <a:p>
            <a:pPr algn="l"/>
            <a:r>
              <a:rPr lang="de-DE" b="0" dirty="0">
                <a:latin typeface="Dcss10"/>
              </a:rPr>
              <a:t>(i.e. </a:t>
            </a:r>
            <a:r>
              <a:rPr lang="de-DE" b="0" dirty="0" err="1">
                <a:latin typeface="Dcss10"/>
              </a:rPr>
              <a:t>output</a:t>
            </a:r>
            <a:r>
              <a:rPr lang="de-DE" b="0" dirty="0">
                <a:latin typeface="Dcss10"/>
              </a:rPr>
              <a:t>)</a:t>
            </a:r>
          </a:p>
          <a:p>
            <a:pPr algn="l"/>
            <a:r>
              <a:rPr lang="en-US" b="0" dirty="0">
                <a:latin typeface="Dcss10"/>
              </a:rPr>
              <a:t>Add profit markup to determine Selling Price/unit</a:t>
            </a:r>
          </a:p>
          <a:p>
            <a:pPr algn="l"/>
            <a:endParaRPr lang="de-DE" dirty="0">
              <a:latin typeface="Dcssbx10"/>
            </a:endParaRPr>
          </a:p>
          <a:p>
            <a:pPr algn="l"/>
            <a:r>
              <a:rPr lang="de-DE" dirty="0">
                <a:latin typeface="Dcssbx10"/>
              </a:rPr>
              <a:t>Question:</a:t>
            </a:r>
          </a:p>
          <a:p>
            <a:pPr algn="l"/>
            <a:r>
              <a:rPr lang="en-US" b="0" dirty="0">
                <a:latin typeface="Dcss10"/>
              </a:rPr>
              <a:t>Is this a good approach?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759204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9D062D-1C6A-40CA-AD07-4E5DFF90D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Criticisms to full costing approach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8CBD48F-E12B-4D9D-8B16-7666CB1ACA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Neglects competition thus may result in</a:t>
            </a:r>
            <a:br>
              <a:rPr lang="en-US" dirty="0"/>
            </a:br>
            <a:r>
              <a:rPr lang="en-US" dirty="0"/>
              <a:t>uncompetitive price levels</a:t>
            </a:r>
          </a:p>
          <a:p>
            <a:r>
              <a:rPr lang="en-US" dirty="0"/>
              <a:t>Overhead allocation and apportionment may not</a:t>
            </a:r>
            <a:br>
              <a:rPr lang="en-US" dirty="0"/>
            </a:br>
            <a:r>
              <a:rPr lang="en-US" dirty="0"/>
              <a:t>reflect true level of </a:t>
            </a:r>
            <a:r>
              <a:rPr lang="de-DE" dirty="0" err="1"/>
              <a:t>activity</a:t>
            </a:r>
            <a:endParaRPr lang="de-DE" dirty="0"/>
          </a:p>
          <a:p>
            <a:r>
              <a:rPr lang="en-US" dirty="0"/>
              <a:t>Budgeted production or costs may be outdated or incorrect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898385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98C3C9-7D36-454A-9B4F-DA2EAF7CA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 </a:t>
            </a:r>
            <a:r>
              <a:rPr lang="de-DE" dirty="0" err="1"/>
              <a:t>Example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discussion</a:t>
            </a: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7CCBA24-0DA5-4CD2-998E-B17DD00DB3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044" y="1652587"/>
            <a:ext cx="8327183" cy="4993632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2A33AC3D-EEC9-3D83-68D4-0CBD5B6F9B61}"/>
              </a:ext>
            </a:extLst>
          </p:cNvPr>
          <p:cNvSpPr txBox="1"/>
          <p:nvPr/>
        </p:nvSpPr>
        <p:spPr>
          <a:xfrm>
            <a:off x="4404995" y="2844761"/>
            <a:ext cx="23812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2000" dirty="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1872021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0AB4AB-C73A-4C80-807E-BEB7F6E22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Answer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225786A-B227-424C-A8F8-5032851785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DE" dirty="0"/>
              <a:t>Variable </a:t>
            </a:r>
            <a:r>
              <a:rPr lang="de-DE" dirty="0" err="1"/>
              <a:t>cost</a:t>
            </a:r>
            <a:r>
              <a:rPr lang="de-DE" dirty="0"/>
              <a:t> 	(£)		A			B</a:t>
            </a:r>
            <a:br>
              <a:rPr lang="de-DE" dirty="0"/>
            </a:br>
            <a:r>
              <a:rPr lang="de-DE" dirty="0"/>
              <a:t>	</a:t>
            </a:r>
            <a:r>
              <a:rPr lang="de-DE" dirty="0" err="1"/>
              <a:t>labour</a:t>
            </a:r>
            <a:r>
              <a:rPr lang="de-DE" dirty="0"/>
              <a:t>			  9			   6</a:t>
            </a:r>
            <a:br>
              <a:rPr lang="de-DE" dirty="0"/>
            </a:br>
            <a:r>
              <a:rPr lang="de-DE" dirty="0"/>
              <a:t>	material		  4			  10</a:t>
            </a:r>
          </a:p>
          <a:p>
            <a:pPr marL="0" indent="0">
              <a:buNone/>
            </a:pPr>
            <a:r>
              <a:rPr lang="de-DE" dirty="0"/>
              <a:t>	=			=13			=16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Units				100			60</a:t>
            </a:r>
            <a:br>
              <a:rPr lang="de-DE" dirty="0"/>
            </a:br>
            <a:r>
              <a:rPr lang="de-DE" dirty="0"/>
              <a:t>variable </a:t>
            </a:r>
            <a:r>
              <a:rPr lang="de-DE" dirty="0" err="1"/>
              <a:t>cost</a:t>
            </a:r>
            <a:r>
              <a:rPr lang="de-DE" dirty="0"/>
              <a:t>	(£)		1,300			960</a:t>
            </a:r>
          </a:p>
          <a:p>
            <a:pPr marL="0" indent="0">
              <a:buNone/>
            </a:pPr>
            <a:r>
              <a:rPr lang="de-DE" dirty="0" err="1"/>
              <a:t>fixed</a:t>
            </a:r>
            <a:r>
              <a:rPr lang="de-DE" dirty="0"/>
              <a:t> </a:t>
            </a:r>
            <a:r>
              <a:rPr lang="de-DE" dirty="0" err="1"/>
              <a:t>cost</a:t>
            </a:r>
            <a:r>
              <a:rPr lang="de-DE" dirty="0"/>
              <a:t>	(£)		2,000			1,200</a:t>
            </a:r>
            <a:br>
              <a:rPr lang="de-DE" dirty="0"/>
            </a:br>
            <a:r>
              <a:rPr lang="de-DE" dirty="0"/>
              <a:t>=				=3,300			=2,160</a:t>
            </a:r>
          </a:p>
          <a:p>
            <a:pPr marL="0" indent="0">
              <a:buNone/>
            </a:pPr>
            <a:r>
              <a:rPr lang="de-DE" dirty="0"/>
              <a:t>Profit 10%	(£)		     330			     216</a:t>
            </a:r>
            <a:br>
              <a:rPr lang="de-DE" dirty="0"/>
            </a:br>
            <a:r>
              <a:rPr lang="de-DE" dirty="0"/>
              <a:t>=				=3,630			=2,376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 err="1"/>
              <a:t>Divided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units</a:t>
            </a:r>
            <a:r>
              <a:rPr lang="de-DE" dirty="0"/>
              <a:t>		36,30	£		39,60 £</a:t>
            </a:r>
          </a:p>
          <a:p>
            <a:pPr marL="393192" lvl="1" indent="0">
              <a:buNone/>
            </a:pPr>
            <a:endParaRPr lang="de-DE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195E2557-DBBD-4276-A905-792B1C3C446F}"/>
              </a:ext>
            </a:extLst>
          </p:cNvPr>
          <p:cNvSpPr txBox="1"/>
          <p:nvPr/>
        </p:nvSpPr>
        <p:spPr>
          <a:xfrm flipH="1">
            <a:off x="7863840" y="2974848"/>
            <a:ext cx="2042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/>
              <a:t>Fixed </a:t>
            </a:r>
            <a:r>
              <a:rPr lang="de-DE" sz="1800" dirty="0" err="1"/>
              <a:t>cost</a:t>
            </a:r>
            <a:r>
              <a:rPr lang="de-DE" sz="1800" dirty="0"/>
              <a:t>:</a:t>
            </a:r>
            <a:br>
              <a:rPr lang="de-DE" sz="1800" dirty="0"/>
            </a:br>
            <a:r>
              <a:rPr lang="de-DE" sz="1800" dirty="0"/>
              <a:t>3200 : 160 = 20 </a:t>
            </a:r>
          </a:p>
        </p:txBody>
      </p:sp>
    </p:spTree>
    <p:extLst>
      <p:ext uri="{BB962C8B-B14F-4D97-AF65-F5344CB8AC3E}">
        <p14:creationId xmlns:p14="http://schemas.microsoft.com/office/powerpoint/2010/main" val="8600524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A71715-6055-435C-BABC-E37CF5800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704088"/>
            <a:ext cx="8915400" cy="1087642"/>
          </a:xfrm>
        </p:spPr>
        <p:txBody>
          <a:bodyPr>
            <a:normAutofit/>
          </a:bodyPr>
          <a:lstStyle/>
          <a:p>
            <a:r>
              <a:rPr lang="de-DE" dirty="0"/>
              <a:t>Market-</a:t>
            </a:r>
            <a:r>
              <a:rPr lang="de-DE" dirty="0" err="1"/>
              <a:t>based</a:t>
            </a:r>
            <a:r>
              <a:rPr lang="de-DE" dirty="0"/>
              <a:t> </a:t>
            </a:r>
            <a:r>
              <a:rPr lang="de-DE" dirty="0" err="1"/>
              <a:t>pricing</a:t>
            </a:r>
            <a:r>
              <a:rPr lang="de-DE" dirty="0"/>
              <a:t> –</a:t>
            </a:r>
            <a:br>
              <a:rPr lang="de-DE" dirty="0"/>
            </a:br>
            <a:r>
              <a:rPr lang="de-DE" dirty="0" err="1"/>
              <a:t>Overview</a:t>
            </a:r>
            <a:r>
              <a:rPr lang="de-DE" dirty="0"/>
              <a:t> on </a:t>
            </a:r>
            <a:r>
              <a:rPr lang="de-DE" dirty="0" err="1"/>
              <a:t>approaches</a:t>
            </a:r>
            <a:r>
              <a:rPr lang="de-DE" dirty="0"/>
              <a:t> to </a:t>
            </a:r>
            <a:r>
              <a:rPr lang="de-DE" dirty="0" err="1"/>
              <a:t>pricing</a:t>
            </a: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CCE9AB2-D5F9-4DCF-A19A-BBBD999877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859" y="1989439"/>
            <a:ext cx="9320112" cy="289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94345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A71715-6055-435C-BABC-E37CF5800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Market-</a:t>
            </a:r>
            <a:r>
              <a:rPr lang="de-DE" dirty="0" err="1"/>
              <a:t>based</a:t>
            </a:r>
            <a:r>
              <a:rPr lang="de-DE" dirty="0"/>
              <a:t> </a:t>
            </a:r>
            <a:r>
              <a:rPr lang="de-DE" dirty="0" err="1"/>
              <a:t>pricing</a:t>
            </a:r>
            <a:r>
              <a:rPr lang="de-DE" dirty="0"/>
              <a:t> – </a:t>
            </a:r>
            <a:r>
              <a:rPr lang="de-DE" dirty="0" err="1"/>
              <a:t>Contribution</a:t>
            </a:r>
            <a:r>
              <a:rPr lang="de-DE" dirty="0"/>
              <a:t> Approach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0AD228E-05EC-4A3D-8139-85EFEC2F69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" y="1630189"/>
            <a:ext cx="8819097" cy="4857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4840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584200" y="660544"/>
            <a:ext cx="8915400" cy="1143000"/>
          </a:xfrm>
        </p:spPr>
        <p:txBody>
          <a:bodyPr/>
          <a:lstStyle/>
          <a:p>
            <a:r>
              <a:rPr lang="de-DE" dirty="0" err="1"/>
              <a:t>Step</a:t>
            </a:r>
            <a:r>
              <a:rPr lang="de-DE" dirty="0"/>
              <a:t> 1: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idx="1"/>
          </p:nvPr>
        </p:nvSpPr>
        <p:spPr bwMode="auto">
          <a:xfrm>
            <a:off x="457202" y="2090057"/>
            <a:ext cx="4966897" cy="4194629"/>
          </a:xfrm>
          <a:noFill/>
          <a:ln>
            <a:miter lim="800000"/>
            <a:headEnd/>
            <a:tailEnd/>
          </a:ln>
        </p:spPr>
        <p:txBody>
          <a:bodyPr vert="horz" wrap="square" lIns="36512" tIns="39688" rIns="36512" bIns="39688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ts val="1400"/>
              </a:lnSpc>
              <a:buNone/>
            </a:pPr>
            <a:endParaRPr lang="de-DE" sz="2800" dirty="0">
              <a:latin typeface="Tahoma" pitchFamily="34" charset="0"/>
            </a:endParaRPr>
          </a:p>
          <a:p>
            <a:pPr>
              <a:spcBef>
                <a:spcPts val="600"/>
              </a:spcBef>
            </a:pPr>
            <a:r>
              <a:rPr lang="de-DE" sz="2800" dirty="0" err="1">
                <a:latin typeface="Tahoma" pitchFamily="34" charset="0"/>
              </a:rPr>
              <a:t>Finishing</a:t>
            </a:r>
            <a:r>
              <a:rPr lang="de-DE" sz="2800" dirty="0">
                <a:latin typeface="Tahoma" pitchFamily="34" charset="0"/>
              </a:rPr>
              <a:t> </a:t>
            </a:r>
            <a:r>
              <a:rPr lang="de-DE" sz="2800" dirty="0" err="1">
                <a:latin typeface="Tahoma" pitchFamily="34" charset="0"/>
              </a:rPr>
              <a:t>the</a:t>
            </a:r>
            <a:r>
              <a:rPr lang="de-DE" sz="2800" dirty="0">
                <a:latin typeface="Tahoma" pitchFamily="34" charset="0"/>
              </a:rPr>
              <a:t> </a:t>
            </a:r>
            <a:r>
              <a:rPr lang="de-DE" sz="2800" dirty="0" err="1">
                <a:latin typeface="Tahoma" pitchFamily="34" charset="0"/>
              </a:rPr>
              <a:t>rest</a:t>
            </a:r>
            <a:r>
              <a:rPr lang="de-DE" sz="2800" dirty="0">
                <a:latin typeface="Tahoma" pitchFamily="34" charset="0"/>
              </a:rPr>
              <a:t> </a:t>
            </a:r>
            <a:r>
              <a:rPr lang="de-DE" sz="2800" dirty="0" err="1">
                <a:latin typeface="Tahoma" pitchFamily="34" charset="0"/>
              </a:rPr>
              <a:t>of</a:t>
            </a:r>
            <a:r>
              <a:rPr lang="de-DE" sz="2800" dirty="0">
                <a:latin typeface="Tahoma" pitchFamily="34" charset="0"/>
              </a:rPr>
              <a:t> </a:t>
            </a:r>
            <a:r>
              <a:rPr lang="de-DE" sz="2800" dirty="0" err="1">
                <a:latin typeface="Tahoma" pitchFamily="34" charset="0"/>
              </a:rPr>
              <a:t>lecture</a:t>
            </a:r>
            <a:r>
              <a:rPr lang="de-DE" sz="2800" dirty="0">
                <a:latin typeface="Tahoma" pitchFamily="34" charset="0"/>
              </a:rPr>
              <a:t> 1 </a:t>
            </a:r>
          </a:p>
          <a:p>
            <a:pPr lvl="1">
              <a:spcBef>
                <a:spcPts val="600"/>
              </a:spcBef>
            </a:pPr>
            <a:r>
              <a:rPr lang="de-DE" sz="2800" dirty="0">
                <a:latin typeface="Tahoma" pitchFamily="34" charset="0"/>
              </a:rPr>
              <a:t>A </a:t>
            </a:r>
            <a:r>
              <a:rPr lang="de-DE" sz="2800" dirty="0" err="1">
                <a:latin typeface="Tahoma" pitchFamily="34" charset="0"/>
              </a:rPr>
              <a:t>fitness</a:t>
            </a:r>
            <a:r>
              <a:rPr lang="de-DE" sz="2800" dirty="0">
                <a:latin typeface="Tahoma" pitchFamily="34" charset="0"/>
              </a:rPr>
              <a:t> </a:t>
            </a:r>
            <a:r>
              <a:rPr lang="de-DE" sz="2800" dirty="0" err="1">
                <a:latin typeface="Tahoma" pitchFamily="34" charset="0"/>
              </a:rPr>
              <a:t>centre’s</a:t>
            </a:r>
            <a:r>
              <a:rPr lang="de-DE" sz="2800" dirty="0">
                <a:latin typeface="Tahoma" pitchFamily="34" charset="0"/>
              </a:rPr>
              <a:t> </a:t>
            </a:r>
            <a:r>
              <a:rPr lang="de-DE" sz="2800" dirty="0" err="1">
                <a:latin typeface="Tahoma" pitchFamily="34" charset="0"/>
              </a:rPr>
              <a:t>decision</a:t>
            </a:r>
            <a:endParaRPr lang="de-DE" sz="2800" dirty="0">
              <a:latin typeface="Tahoma" pitchFamily="34" charset="0"/>
            </a:endParaRPr>
          </a:p>
          <a:p>
            <a:pPr lvl="1">
              <a:spcBef>
                <a:spcPts val="600"/>
              </a:spcBef>
            </a:pPr>
            <a:r>
              <a:rPr lang="de-DE" sz="2800" dirty="0">
                <a:latin typeface="Tahoma" pitchFamily="34" charset="0"/>
              </a:rPr>
              <a:t>Break </a:t>
            </a:r>
            <a:r>
              <a:rPr lang="de-DE" sz="2800" dirty="0" err="1">
                <a:latin typeface="Tahoma" pitchFamily="34" charset="0"/>
              </a:rPr>
              <a:t>even</a:t>
            </a:r>
            <a:r>
              <a:rPr lang="de-DE" sz="2800" dirty="0">
                <a:latin typeface="Tahoma" pitchFamily="34" charset="0"/>
              </a:rPr>
              <a:t> </a:t>
            </a:r>
            <a:r>
              <a:rPr lang="de-DE" sz="2800" dirty="0" err="1">
                <a:latin typeface="Tahoma" pitchFamily="34" charset="0"/>
              </a:rPr>
              <a:t>analysis</a:t>
            </a:r>
            <a:r>
              <a:rPr lang="de-DE" sz="2800" dirty="0">
                <a:latin typeface="Tahoma" pitchFamily="34" charset="0"/>
              </a:rPr>
              <a:t> </a:t>
            </a:r>
          </a:p>
          <a:p>
            <a:pPr>
              <a:spcBef>
                <a:spcPts val="600"/>
              </a:spcBef>
              <a:buNone/>
            </a:pPr>
            <a:endParaRPr lang="de-DE" sz="2800" dirty="0">
              <a:latin typeface="Tahoma" pitchFamily="34" charset="0"/>
            </a:endParaRPr>
          </a:p>
          <a:p>
            <a:pPr>
              <a:lnSpc>
                <a:spcPts val="1400"/>
              </a:lnSpc>
              <a:buNone/>
            </a:pPr>
            <a:endParaRPr lang="de-DE" sz="2800" dirty="0">
              <a:latin typeface="Tahoma" pitchFamily="34" charset="0"/>
            </a:endParaRPr>
          </a:p>
          <a:p>
            <a:pPr>
              <a:lnSpc>
                <a:spcPts val="1400"/>
              </a:lnSpc>
              <a:buNone/>
            </a:pPr>
            <a:endParaRPr lang="de-DE" sz="2400" dirty="0">
              <a:latin typeface="Tahoma" pitchFamily="34" charset="0"/>
            </a:endParaRPr>
          </a:p>
        </p:txBody>
      </p: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5424099" y="1033236"/>
            <a:ext cx="4481901" cy="2625725"/>
            <a:chOff x="285" y="2102"/>
            <a:chExt cx="2606" cy="1654"/>
          </a:xfrm>
        </p:grpSpPr>
        <p:sp>
          <p:nvSpPr>
            <p:cNvPr id="5" name="Oval 6"/>
            <p:cNvSpPr>
              <a:spLocks noChangeArrowheads="1"/>
            </p:cNvSpPr>
            <p:nvPr/>
          </p:nvSpPr>
          <p:spPr bwMode="auto">
            <a:xfrm>
              <a:off x="1279" y="2102"/>
              <a:ext cx="1612" cy="1654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0" hangingPunct="0">
                <a:spcBef>
                  <a:spcPct val="0"/>
                </a:spcBef>
              </a:pPr>
              <a:r>
                <a:rPr lang="de-DE" sz="1800" dirty="0"/>
                <a:t>Break-even </a:t>
              </a:r>
              <a:r>
                <a:rPr lang="de-DE" sz="1800" dirty="0" err="1"/>
                <a:t>analysis</a:t>
              </a:r>
              <a:endParaRPr lang="de-DE" sz="1800" dirty="0"/>
            </a:p>
          </p:txBody>
        </p:sp>
        <p:sp>
          <p:nvSpPr>
            <p:cNvPr id="7" name="AutoShape 11"/>
            <p:cNvSpPr>
              <a:spLocks noChangeArrowheads="1"/>
            </p:cNvSpPr>
            <p:nvPr/>
          </p:nvSpPr>
          <p:spPr bwMode="auto">
            <a:xfrm>
              <a:off x="285" y="2485"/>
              <a:ext cx="887" cy="907"/>
            </a:xfrm>
            <a:prstGeom prst="rightArrow">
              <a:avLst>
                <a:gd name="adj1" fmla="val 49944"/>
                <a:gd name="adj2" fmla="val 46222"/>
              </a:avLst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lIns="90000" tIns="46800" rIns="90000" bIns="46800" anchor="ctr"/>
            <a:lstStyle/>
            <a:p>
              <a:endParaRPr lang="de-DE" sz="1800"/>
            </a:p>
          </p:txBody>
        </p:sp>
      </p:grpSp>
    </p:spTree>
    <p:extLst>
      <p:ext uri="{BB962C8B-B14F-4D97-AF65-F5344CB8AC3E}">
        <p14:creationId xmlns:p14="http://schemas.microsoft.com/office/powerpoint/2010/main" val="3777229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A71715-6055-435C-BABC-E37CF5800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/>
              <a:t>Market-based pricing – Demand-based pricing</a:t>
            </a:r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B6BC9F4D-35C2-487A-9553-17D5EFAC7C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" y="1660657"/>
            <a:ext cx="8653977" cy="2120511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3287D12B-0E44-443A-BAA4-14E89B148C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299" y="3986420"/>
            <a:ext cx="8676171" cy="2120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28304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9D062D-1C6A-40CA-AD07-4E5DFF90D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Market-</a:t>
            </a:r>
            <a:r>
              <a:rPr lang="de-DE" dirty="0" err="1"/>
              <a:t>based</a:t>
            </a:r>
            <a:r>
              <a:rPr lang="de-DE" dirty="0"/>
              <a:t> </a:t>
            </a:r>
            <a:r>
              <a:rPr lang="de-DE" dirty="0" err="1"/>
              <a:t>pricing</a:t>
            </a:r>
            <a:r>
              <a:rPr lang="de-DE" dirty="0"/>
              <a:t> – Demand-</a:t>
            </a:r>
            <a:r>
              <a:rPr lang="de-DE" dirty="0" err="1"/>
              <a:t>based</a:t>
            </a:r>
            <a:r>
              <a:rPr lang="de-DE" dirty="0"/>
              <a:t> </a:t>
            </a:r>
            <a:r>
              <a:rPr lang="de-DE" dirty="0" err="1"/>
              <a:t>pricing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8CBD48F-E12B-4D9D-8B16-7666CB1ACA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In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example</a:t>
            </a:r>
            <a:r>
              <a:rPr lang="de-DE" dirty="0"/>
              <a:t>, </a:t>
            </a:r>
            <a:r>
              <a:rPr lang="de-DE" dirty="0" err="1"/>
              <a:t>contribution</a:t>
            </a:r>
            <a:r>
              <a:rPr lang="de-DE" dirty="0"/>
              <a:t> </a:t>
            </a:r>
            <a:r>
              <a:rPr lang="de-DE" dirty="0" err="1"/>
              <a:t>declines</a:t>
            </a:r>
            <a:r>
              <a:rPr lang="de-DE" dirty="0"/>
              <a:t> at </a:t>
            </a:r>
            <a:r>
              <a:rPr lang="de-DE" dirty="0" err="1"/>
              <a:t>higher</a:t>
            </a:r>
            <a:r>
              <a:rPr lang="de-DE" dirty="0"/>
              <a:t> </a:t>
            </a:r>
            <a:r>
              <a:rPr lang="de-DE" dirty="0" err="1"/>
              <a:t>volumes</a:t>
            </a:r>
            <a:br>
              <a:rPr lang="de-DE" dirty="0"/>
            </a:br>
            <a:r>
              <a:rPr lang="de-DE" dirty="0" err="1"/>
              <a:t>because</a:t>
            </a:r>
            <a:r>
              <a:rPr lang="de-DE" dirty="0"/>
              <a:t> </a:t>
            </a:r>
            <a:r>
              <a:rPr lang="de-DE" dirty="0" err="1"/>
              <a:t>price</a:t>
            </a:r>
            <a:r>
              <a:rPr lang="de-DE" dirty="0"/>
              <a:t> (must) </a:t>
            </a:r>
            <a:r>
              <a:rPr lang="de-DE" dirty="0" err="1"/>
              <a:t>decline</a:t>
            </a:r>
            <a:r>
              <a:rPr lang="de-DE" dirty="0"/>
              <a:t> </a:t>
            </a:r>
            <a:r>
              <a:rPr lang="de-DE" dirty="0" err="1"/>
              <a:t>faster</a:t>
            </a:r>
            <a:r>
              <a:rPr lang="de-DE" dirty="0"/>
              <a:t> at </a:t>
            </a:r>
            <a:r>
              <a:rPr lang="de-DE" dirty="0" err="1"/>
              <a:t>higher</a:t>
            </a:r>
            <a:r>
              <a:rPr lang="de-DE" dirty="0"/>
              <a:t> </a:t>
            </a:r>
            <a:r>
              <a:rPr lang="de-DE" dirty="0" err="1"/>
              <a:t>volumes</a:t>
            </a: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036D891-C900-49FE-ADF3-B3E76AC709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" y="2552303"/>
            <a:ext cx="8288040" cy="3601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11962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9D062D-1C6A-40CA-AD07-4E5DFF90D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Market-</a:t>
            </a:r>
            <a:r>
              <a:rPr lang="de-DE" dirty="0" err="1"/>
              <a:t>based</a:t>
            </a:r>
            <a:r>
              <a:rPr lang="de-DE" dirty="0"/>
              <a:t> </a:t>
            </a:r>
            <a:r>
              <a:rPr lang="de-DE" dirty="0" err="1"/>
              <a:t>pricing</a:t>
            </a:r>
            <a:r>
              <a:rPr lang="de-DE" dirty="0"/>
              <a:t> – Demand-</a:t>
            </a:r>
            <a:r>
              <a:rPr lang="de-DE" dirty="0" err="1"/>
              <a:t>based</a:t>
            </a:r>
            <a:r>
              <a:rPr lang="de-DE" dirty="0"/>
              <a:t> </a:t>
            </a:r>
            <a:r>
              <a:rPr lang="de-DE" dirty="0" err="1"/>
              <a:t>pricing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8CBD48F-E12B-4D9D-8B16-7666CB1ACA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Product Y, expected sales volume of 4000 and 6000 units per month for £ 40 respectively £ 35 selling prices</a:t>
            </a:r>
          </a:p>
          <a:p>
            <a:r>
              <a:rPr lang="en-US" dirty="0"/>
              <a:t>Variable cost is £ 28 per unit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Questions: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en-US" dirty="0"/>
              <a:t>Calculate total contribution at each price and choose the </a:t>
            </a:r>
            <a:r>
              <a:rPr lang="de-DE" dirty="0" err="1"/>
              <a:t>contribution-maximizing</a:t>
            </a:r>
            <a:r>
              <a:rPr lang="de-DE" dirty="0"/>
              <a:t> </a:t>
            </a:r>
            <a:r>
              <a:rPr lang="de-DE" dirty="0" err="1"/>
              <a:t>price</a:t>
            </a:r>
            <a:endParaRPr lang="de-DE" dirty="0"/>
          </a:p>
          <a:p>
            <a:r>
              <a:rPr lang="en-US" dirty="0"/>
              <a:t>Is this result always correct and justifiable?</a:t>
            </a:r>
          </a:p>
          <a:p>
            <a:r>
              <a:rPr lang="en-US" dirty="0"/>
              <a:t>What if management had to hire an additional supervisor at a cost of £ 2000/month, as soon as sales and production volume exceeds 5000 </a:t>
            </a:r>
            <a:r>
              <a:rPr lang="de-DE" dirty="0" err="1"/>
              <a:t>units</a:t>
            </a:r>
            <a:r>
              <a:rPr lang="de-DE" dirty="0"/>
              <a:t>/</a:t>
            </a:r>
            <a:r>
              <a:rPr lang="de-DE" dirty="0" err="1"/>
              <a:t>month</a:t>
            </a:r>
            <a:r>
              <a:rPr lang="de-DE" dirty="0"/>
              <a:t>?</a:t>
            </a:r>
            <a:endParaRPr lang="en-US" dirty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1522756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412976-AD50-4D5C-A57D-951BAC8E8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Answer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45A4CB1-1177-44B8-AD35-CFD5DB1507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40 – 28 = 12 £	</a:t>
            </a:r>
            <a:r>
              <a:rPr lang="de-DE" dirty="0" err="1"/>
              <a:t>Contribution</a:t>
            </a:r>
            <a:r>
              <a:rPr lang="de-DE" dirty="0"/>
              <a:t> at 4,000 </a:t>
            </a:r>
            <a:r>
              <a:rPr lang="de-DE" dirty="0" err="1"/>
              <a:t>units</a:t>
            </a:r>
            <a:br>
              <a:rPr lang="de-DE" dirty="0"/>
            </a:br>
            <a:r>
              <a:rPr lang="de-DE" dirty="0"/>
              <a:t>35 – 28 =   7 £ 	</a:t>
            </a:r>
            <a:r>
              <a:rPr lang="de-DE" dirty="0" err="1"/>
              <a:t>Contribution</a:t>
            </a:r>
            <a:r>
              <a:rPr lang="de-DE" dirty="0"/>
              <a:t> at 6,000 </a:t>
            </a:r>
            <a:r>
              <a:rPr lang="de-DE" dirty="0" err="1"/>
              <a:t>units</a:t>
            </a:r>
            <a:endParaRPr lang="de-DE" dirty="0"/>
          </a:p>
          <a:p>
            <a:r>
              <a:rPr lang="de-DE" dirty="0"/>
              <a:t>4,000 * 12 =</a:t>
            </a:r>
            <a:r>
              <a:rPr lang="de-DE" b="1" dirty="0"/>
              <a:t> 48.000 </a:t>
            </a:r>
            <a:r>
              <a:rPr lang="de-DE" dirty="0"/>
              <a:t>£</a:t>
            </a:r>
            <a:br>
              <a:rPr lang="de-DE" dirty="0"/>
            </a:br>
            <a:r>
              <a:rPr lang="de-DE" dirty="0"/>
              <a:t>6,000 * 7 = </a:t>
            </a:r>
            <a:r>
              <a:rPr lang="de-DE" b="1" dirty="0"/>
              <a:t>42.000 £</a:t>
            </a:r>
          </a:p>
          <a:p>
            <a:pPr marL="0" indent="0">
              <a:buNone/>
            </a:pPr>
            <a:r>
              <a:rPr lang="de-DE" dirty="0"/>
              <a:t>                    - 2000 £ fix  </a:t>
            </a:r>
          </a:p>
          <a:p>
            <a:pPr marL="0" indent="0">
              <a:buNone/>
            </a:pPr>
            <a:r>
              <a:rPr lang="de-DE" dirty="0"/>
              <a:t>	         = </a:t>
            </a:r>
            <a:r>
              <a:rPr lang="de-DE" b="1" dirty="0"/>
              <a:t>40,000 </a:t>
            </a:r>
            <a:r>
              <a:rPr lang="de-DE" dirty="0"/>
              <a:t>£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344438366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9D062D-1C6A-40CA-AD07-4E5DFF90D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704087"/>
            <a:ext cx="8915400" cy="1050571"/>
          </a:xfrm>
        </p:spPr>
        <p:txBody>
          <a:bodyPr>
            <a:normAutofit fontScale="90000"/>
          </a:bodyPr>
          <a:lstStyle/>
          <a:p>
            <a:r>
              <a:rPr lang="de-DE" dirty="0"/>
              <a:t>Target </a:t>
            </a:r>
            <a:r>
              <a:rPr lang="de-DE" dirty="0" err="1"/>
              <a:t>pricing</a:t>
            </a:r>
            <a:r>
              <a:rPr lang="de-DE" dirty="0"/>
              <a:t> and Target </a:t>
            </a:r>
            <a:r>
              <a:rPr lang="de-DE" dirty="0" err="1"/>
              <a:t>costing</a:t>
            </a:r>
            <a:r>
              <a:rPr lang="de-DE" dirty="0"/>
              <a:t> –</a:t>
            </a:r>
            <a:br>
              <a:rPr lang="de-DE" dirty="0"/>
            </a:br>
            <a:r>
              <a:rPr lang="de-DE" dirty="0" err="1"/>
              <a:t>Comparison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traditional </a:t>
            </a:r>
            <a:r>
              <a:rPr lang="de-DE" dirty="0" err="1"/>
              <a:t>costing</a:t>
            </a:r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89408A9-901F-4346-B79D-7900E53B36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538" y="2289874"/>
            <a:ext cx="6460861" cy="3957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91205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9D062D-1C6A-40CA-AD07-4E5DFF90D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Target </a:t>
            </a:r>
            <a:r>
              <a:rPr lang="de-DE" dirty="0" err="1"/>
              <a:t>pricing</a:t>
            </a:r>
            <a:r>
              <a:rPr lang="de-DE" dirty="0"/>
              <a:t> and Target </a:t>
            </a:r>
            <a:r>
              <a:rPr lang="de-DE" dirty="0" err="1"/>
              <a:t>costing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8CBD48F-E12B-4D9D-8B16-7666CB1ACA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553029"/>
            <a:ext cx="8915400" cy="5008409"/>
          </a:xfrm>
        </p:spPr>
        <p:txBody>
          <a:bodyPr>
            <a:normAutofit/>
          </a:bodyPr>
          <a:lstStyle/>
          <a:p>
            <a:r>
              <a:rPr lang="en-US" dirty="0"/>
              <a:t>Target costing</a:t>
            </a:r>
          </a:p>
          <a:p>
            <a:pPr lvl="1"/>
            <a:r>
              <a:rPr lang="en-US" dirty="0"/>
              <a:t>Company XY wishes to sell a new product</a:t>
            </a:r>
          </a:p>
          <a:p>
            <a:pPr lvl="1"/>
            <a:r>
              <a:rPr lang="en-US" dirty="0"/>
              <a:t>Competing or substitute products selling at £ 50</a:t>
            </a:r>
          </a:p>
          <a:p>
            <a:pPr lvl="1"/>
            <a:r>
              <a:rPr lang="en-US" dirty="0"/>
              <a:t>XY estimates it can sell 10K units at £ 50, but not at higher prices</a:t>
            </a:r>
          </a:p>
          <a:p>
            <a:pPr lvl="1"/>
            <a:r>
              <a:rPr lang="en-US" dirty="0"/>
              <a:t>XY targets profit to sales ratio of 20%</a:t>
            </a:r>
          </a:p>
          <a:p>
            <a:pPr lvl="1"/>
            <a:endParaRPr lang="en-US" dirty="0"/>
          </a:p>
          <a:p>
            <a:r>
              <a:rPr lang="en-US" dirty="0"/>
              <a:t>Thus target cost is target revenue £ 500K –</a:t>
            </a:r>
            <a:br>
              <a:rPr lang="en-US" dirty="0"/>
            </a:br>
            <a:r>
              <a:rPr lang="en-US" dirty="0"/>
              <a:t>target profit £ 100K </a:t>
            </a:r>
            <a:r>
              <a:rPr lang="de-DE" dirty="0" err="1"/>
              <a:t>equalling</a:t>
            </a:r>
            <a:r>
              <a:rPr lang="de-DE" dirty="0"/>
              <a:t> £ 400K (20%)</a:t>
            </a:r>
          </a:p>
          <a:p>
            <a:r>
              <a:rPr lang="en-US" dirty="0"/>
              <a:t>If actual cost estimation is higher than this level, XY must find </a:t>
            </a:r>
            <a:r>
              <a:rPr lang="en-US" b="1" dirty="0"/>
              <a:t>cost </a:t>
            </a:r>
            <a:r>
              <a:rPr lang="de-DE" b="1" dirty="0" err="1"/>
              <a:t>saving</a:t>
            </a:r>
            <a:r>
              <a:rPr lang="de-DE" b="1" dirty="0"/>
              <a:t> potential</a:t>
            </a:r>
          </a:p>
          <a:p>
            <a:pPr lvl="1"/>
            <a:r>
              <a:rPr lang="en-US" dirty="0"/>
              <a:t>Tear-down analysis: of competitor products</a:t>
            </a:r>
          </a:p>
          <a:p>
            <a:pPr lvl="1"/>
            <a:r>
              <a:rPr lang="en-US" dirty="0"/>
              <a:t>Value engineering:</a:t>
            </a:r>
            <a:br>
              <a:rPr lang="en-US" dirty="0"/>
            </a:br>
            <a:r>
              <a:rPr lang="en-US" dirty="0"/>
              <a:t>component-level analysis to reduce cost at </a:t>
            </a:r>
            <a:r>
              <a:rPr lang="de-DE" dirty="0" err="1"/>
              <a:t>minimum</a:t>
            </a:r>
            <a:r>
              <a:rPr lang="de-DE" dirty="0"/>
              <a:t> </a:t>
            </a:r>
            <a:r>
              <a:rPr lang="de-DE" dirty="0" err="1"/>
              <a:t>functionality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1412220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9D062D-1C6A-40CA-AD07-4E5DFF90D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Strategic </a:t>
            </a:r>
            <a:r>
              <a:rPr lang="de-DE" dirty="0" err="1"/>
              <a:t>pricing</a:t>
            </a:r>
            <a:r>
              <a:rPr lang="de-DE" dirty="0"/>
              <a:t> </a:t>
            </a:r>
            <a:r>
              <a:rPr lang="de-DE" dirty="0" err="1"/>
              <a:t>considerations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8CBD48F-E12B-4D9D-8B16-7666CB1ACA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553029"/>
            <a:ext cx="8915400" cy="5008409"/>
          </a:xfrm>
        </p:spPr>
        <p:txBody>
          <a:bodyPr>
            <a:normAutofit/>
          </a:bodyPr>
          <a:lstStyle/>
          <a:p>
            <a:r>
              <a:rPr lang="en-US" dirty="0"/>
              <a:t>Price leader, possible when a product is superior in terms of quality,</a:t>
            </a:r>
            <a:br>
              <a:rPr lang="en-US" dirty="0"/>
            </a:br>
            <a:r>
              <a:rPr lang="en-US" dirty="0"/>
              <a:t>features or cost of production</a:t>
            </a:r>
          </a:p>
          <a:p>
            <a:r>
              <a:rPr lang="en-US" dirty="0"/>
              <a:t>Price taker, usually the case in competitive markets with many companies producing similar or identical products ("commodity")</a:t>
            </a:r>
          </a:p>
          <a:p>
            <a:r>
              <a:rPr lang="en-US" dirty="0"/>
              <a:t>Predatory pricing, where price is lowered to undercut competitors in order to gain market share</a:t>
            </a:r>
          </a:p>
          <a:p>
            <a:pPr lvl="1"/>
            <a:r>
              <a:rPr lang="en-US" dirty="0"/>
              <a:t>Used to gain market share and generate future pro.t (esp. when key </a:t>
            </a:r>
            <a:r>
              <a:rPr lang="de-DE" dirty="0" err="1"/>
              <a:t>competitors</a:t>
            </a:r>
            <a:r>
              <a:rPr lang="de-DE" dirty="0"/>
              <a:t> </a:t>
            </a:r>
            <a:r>
              <a:rPr lang="de-DE" dirty="0" err="1"/>
              <a:t>exit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market</a:t>
            </a:r>
            <a:r>
              <a:rPr lang="de-DE" dirty="0"/>
              <a:t>)</a:t>
            </a:r>
          </a:p>
          <a:p>
            <a:pPr lvl="1"/>
            <a:r>
              <a:rPr lang="en-US" dirty="0"/>
              <a:t>To deter new entrants in the market</a:t>
            </a:r>
          </a:p>
          <a:p>
            <a:pPr lvl="1"/>
            <a:r>
              <a:rPr lang="en-US" dirty="0"/>
              <a:t>Typically not allowed due to anti-trust considerations and abuse of </a:t>
            </a:r>
            <a:r>
              <a:rPr lang="de-DE" dirty="0" err="1"/>
              <a:t>market</a:t>
            </a:r>
            <a:r>
              <a:rPr lang="de-DE" dirty="0"/>
              <a:t> power</a:t>
            </a:r>
          </a:p>
          <a:p>
            <a:r>
              <a:rPr lang="de-DE" dirty="0" err="1"/>
              <a:t>Tying</a:t>
            </a:r>
            <a:r>
              <a:rPr lang="de-DE" dirty="0"/>
              <a:t> and </a:t>
            </a:r>
            <a:r>
              <a:rPr lang="de-DE" dirty="0" err="1"/>
              <a:t>bundling</a:t>
            </a:r>
            <a:endParaRPr lang="de-DE" dirty="0"/>
          </a:p>
          <a:p>
            <a:pPr lvl="1"/>
            <a:r>
              <a:rPr lang="en-US" dirty="0"/>
              <a:t>Promote sales of one product by selling it only together with another </a:t>
            </a:r>
            <a:r>
              <a:rPr lang="de-DE" dirty="0" err="1"/>
              <a:t>complementary</a:t>
            </a:r>
            <a:r>
              <a:rPr lang="de-DE" dirty="0"/>
              <a:t> </a:t>
            </a:r>
            <a:r>
              <a:rPr lang="de-DE" dirty="0" err="1"/>
              <a:t>product</a:t>
            </a:r>
            <a:endParaRPr lang="de-DE" dirty="0"/>
          </a:p>
          <a:p>
            <a:pPr lvl="1"/>
            <a:r>
              <a:rPr lang="en-US" dirty="0"/>
              <a:t>Microsoft Windows and Internet Explorer, Windows Media Player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4617139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9D062D-1C6A-40CA-AD07-4E5DFF90D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Strategic </a:t>
            </a:r>
            <a:r>
              <a:rPr lang="de-DE" dirty="0" err="1"/>
              <a:t>pricing</a:t>
            </a:r>
            <a:r>
              <a:rPr lang="de-DE" dirty="0"/>
              <a:t> </a:t>
            </a:r>
            <a:r>
              <a:rPr lang="de-DE" dirty="0" err="1"/>
              <a:t>considerations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8CBD48F-E12B-4D9D-8B16-7666CB1ACA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553029"/>
            <a:ext cx="8915400" cy="5008409"/>
          </a:xfrm>
        </p:spPr>
        <p:txBody>
          <a:bodyPr>
            <a:normAutofit/>
          </a:bodyPr>
          <a:lstStyle/>
          <a:p>
            <a:r>
              <a:rPr lang="de-DE" dirty="0"/>
              <a:t>New </a:t>
            </a:r>
            <a:r>
              <a:rPr lang="de-DE" dirty="0" err="1"/>
              <a:t>products</a:t>
            </a:r>
            <a:r>
              <a:rPr lang="de-DE" dirty="0"/>
              <a:t> </a:t>
            </a:r>
            <a:r>
              <a:rPr lang="de-DE" dirty="0" err="1"/>
              <a:t>pricing</a:t>
            </a:r>
            <a:endParaRPr lang="de-DE" dirty="0"/>
          </a:p>
          <a:p>
            <a:r>
              <a:rPr lang="en-US" dirty="0"/>
              <a:t>Price skimming when new product is superior and no major competitors have entered (requires innovation and differentiation), usually dynamic as prices decrease over time</a:t>
            </a:r>
          </a:p>
          <a:p>
            <a:r>
              <a:rPr lang="en-US" dirty="0"/>
              <a:t>Penetration pricing for new products also undercuts rivals to gain market share</a:t>
            </a:r>
            <a:br>
              <a:rPr lang="en-US" dirty="0"/>
            </a:br>
            <a:r>
              <a:rPr lang="en-US" dirty="0"/>
              <a:t>(parallels predatory pricing for existing products)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7063329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9D062D-1C6A-40CA-AD07-4E5DFF90D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Discussion</a:t>
            </a:r>
            <a:r>
              <a:rPr lang="de-DE" dirty="0"/>
              <a:t>: A </a:t>
            </a:r>
            <a:r>
              <a:rPr lang="de-DE" dirty="0" err="1"/>
              <a:t>self-employed</a:t>
            </a:r>
            <a:r>
              <a:rPr lang="de-DE" dirty="0"/>
              <a:t> </a:t>
            </a:r>
            <a:r>
              <a:rPr lang="de-DE" dirty="0" err="1"/>
              <a:t>painter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8CBD48F-E12B-4D9D-8B16-7666CB1ACA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553029"/>
            <a:ext cx="8915400" cy="5008409"/>
          </a:xfrm>
        </p:spPr>
        <p:txBody>
          <a:bodyPr>
            <a:normAutofit/>
          </a:bodyPr>
          <a:lstStyle/>
          <a:p>
            <a:r>
              <a:rPr lang="en-US" dirty="0" err="1"/>
              <a:t>Mr</a:t>
            </a:r>
            <a:r>
              <a:rPr lang="en-US" dirty="0"/>
              <a:t> Jones is a painter and decorator. His overheads are $200 a week and he expects to work on average 40 hours a week.</a:t>
            </a:r>
            <a:br>
              <a:rPr lang="en-US" dirty="0"/>
            </a:br>
            <a:r>
              <a:rPr lang="en-US" dirty="0"/>
              <a:t>He has been asked to quote for a job which he estimates will take him 20 hours to complete. The material cost for the job will be $100. Assume he includes a pay rate of $10 an hour for himself and builds in a 20% profit margin on full cost.</a:t>
            </a:r>
          </a:p>
          <a:p>
            <a:pPr marL="0" indent="0">
              <a:buNone/>
            </a:pPr>
            <a:endParaRPr lang="de-DE" b="1" dirty="0"/>
          </a:p>
          <a:p>
            <a:pPr marL="0" indent="0">
              <a:buNone/>
            </a:pPr>
            <a:r>
              <a:rPr lang="de-DE" b="1" dirty="0"/>
              <a:t>Question:</a:t>
            </a:r>
          </a:p>
          <a:p>
            <a:pPr marL="0" indent="0">
              <a:buNone/>
            </a:pPr>
            <a:r>
              <a:rPr lang="en-US" dirty="0"/>
              <a:t>Calculate the price for the job that </a:t>
            </a:r>
            <a:r>
              <a:rPr lang="en-US" dirty="0" err="1"/>
              <a:t>Mr</a:t>
            </a:r>
            <a:r>
              <a:rPr lang="en-US" dirty="0"/>
              <a:t> Jones should quote to his </a:t>
            </a:r>
            <a:r>
              <a:rPr lang="de-DE" dirty="0" err="1"/>
              <a:t>customer</a:t>
            </a:r>
            <a:r>
              <a:rPr lang="de-D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4560576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9D062D-1C6A-40CA-AD07-4E5DFF90D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Calculation</a:t>
            </a:r>
            <a:r>
              <a:rPr lang="de-DE" dirty="0"/>
              <a:t>: A </a:t>
            </a:r>
            <a:r>
              <a:rPr lang="de-DE" dirty="0" err="1"/>
              <a:t>self-employed</a:t>
            </a:r>
            <a:r>
              <a:rPr lang="de-DE" dirty="0"/>
              <a:t> </a:t>
            </a:r>
            <a:r>
              <a:rPr lang="de-DE" dirty="0" err="1"/>
              <a:t>painter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8CBD48F-E12B-4D9D-8B16-7666CB1ACA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553029"/>
            <a:ext cx="8915400" cy="5008409"/>
          </a:xfrm>
        </p:spPr>
        <p:txBody>
          <a:bodyPr>
            <a:normAutofit/>
          </a:bodyPr>
          <a:lstStyle/>
          <a:p>
            <a:r>
              <a:rPr lang="en-US" dirty="0"/>
              <a:t>General: overheads are $200 a week - work on average 40 hours a week.</a:t>
            </a:r>
            <a:br>
              <a:rPr lang="en-US" dirty="0"/>
            </a:br>
            <a:r>
              <a:rPr lang="en-US" dirty="0"/>
              <a:t>		 40 hours a week		-	200 $ overheads</a:t>
            </a:r>
          </a:p>
          <a:p>
            <a:endParaRPr lang="en-US" dirty="0"/>
          </a:p>
          <a:p>
            <a:r>
              <a:rPr lang="en-US" dirty="0"/>
              <a:t>Job: 		20 hours to complete	-	100 $ overheads</a:t>
            </a:r>
          </a:p>
          <a:p>
            <a:r>
              <a:rPr lang="en-US" dirty="0"/>
              <a:t>Material cost:					100 $</a:t>
            </a:r>
          </a:p>
          <a:p>
            <a:r>
              <a:rPr lang="en-US" dirty="0"/>
              <a:t>Pay rate:	 $10 an hour * 20 hours =	200 $</a:t>
            </a:r>
          </a:p>
          <a:p>
            <a:r>
              <a:rPr lang="en-US" dirty="0"/>
              <a:t>Full cost						400 $</a:t>
            </a:r>
          </a:p>
          <a:p>
            <a:r>
              <a:rPr lang="en-US" dirty="0"/>
              <a:t>20% profit margin 				  80 $</a:t>
            </a:r>
          </a:p>
          <a:p>
            <a:r>
              <a:rPr lang="en-US" dirty="0"/>
              <a:t>Price						480 $</a:t>
            </a:r>
          </a:p>
          <a:p>
            <a:pPr marL="0" indent="0">
              <a:buNone/>
            </a:pPr>
            <a:endParaRPr lang="de-DE" dirty="0"/>
          </a:p>
        </p:txBody>
      </p:sp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4CD353F9-8859-4652-950F-0C671EF245D3}"/>
              </a:ext>
            </a:extLst>
          </p:cNvPr>
          <p:cNvCxnSpPr/>
          <p:nvPr/>
        </p:nvCxnSpPr>
        <p:spPr>
          <a:xfrm>
            <a:off x="5634681" y="3929449"/>
            <a:ext cx="85261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ED042874-289F-4C5B-A9C0-E570CDF619F2}"/>
              </a:ext>
            </a:extLst>
          </p:cNvPr>
          <p:cNvCxnSpPr/>
          <p:nvPr/>
        </p:nvCxnSpPr>
        <p:spPr>
          <a:xfrm>
            <a:off x="5634681" y="4712044"/>
            <a:ext cx="85261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33F49286-E5EA-42C3-96BC-9B272DA52254}"/>
              </a:ext>
            </a:extLst>
          </p:cNvPr>
          <p:cNvCxnSpPr/>
          <p:nvPr/>
        </p:nvCxnSpPr>
        <p:spPr>
          <a:xfrm>
            <a:off x="5634681" y="5148650"/>
            <a:ext cx="8526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E9896394-8AB6-4B3F-AE42-C684D928C6F7}"/>
              </a:ext>
            </a:extLst>
          </p:cNvPr>
          <p:cNvCxnSpPr/>
          <p:nvPr/>
        </p:nvCxnSpPr>
        <p:spPr>
          <a:xfrm>
            <a:off x="5634681" y="5251623"/>
            <a:ext cx="8526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64126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Looking back – total </a:t>
            </a:r>
            <a:r>
              <a:rPr lang="de-DE" dirty="0" err="1"/>
              <a:t>costs</a:t>
            </a:r>
            <a:endParaRPr lang="de-DE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AF9A3E1-48A0-4D14-BCC3-6734237C01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6948" y="1468337"/>
            <a:ext cx="7381622" cy="4967726"/>
          </a:xfrm>
          <a:prstGeom prst="rect">
            <a:avLst/>
          </a:prstGeom>
          <a:noFill/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6" name="TextBox 7">
            <a:extLst>
              <a:ext uri="{FF2B5EF4-FFF2-40B4-BE49-F238E27FC236}">
                <a16:creationId xmlns:a16="http://schemas.microsoft.com/office/drawing/2014/main" id="{D26CF94B-B65A-4758-8DDB-D2DFD4F469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9869" y="-34576"/>
            <a:ext cx="351393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de-DE" sz="1400" dirty="0"/>
              <a:t>Graphic according to </a:t>
            </a:r>
            <a:r>
              <a:rPr lang="en-GB" altLang="de-DE" sz="1400" dirty="0" err="1"/>
              <a:t>Bohill</a:t>
            </a:r>
            <a:br>
              <a:rPr lang="en-GB" altLang="de-DE" sz="1400" dirty="0"/>
            </a:br>
            <a:r>
              <a:rPr lang="en-GB" altLang="de-DE" sz="1400" dirty="0"/>
              <a:t> 2008 John Wiley &amp; Sons Ltd.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de-DE" sz="1400" dirty="0"/>
              <a:t>www.wileyeurope.com/college/bowhill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9D062D-1C6A-40CA-AD07-4E5DFF90D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Cost</a:t>
            </a:r>
            <a:r>
              <a:rPr lang="de-DE" dirty="0"/>
              <a:t>-Volume-Profit </a:t>
            </a:r>
            <a:r>
              <a:rPr lang="de-DE" dirty="0" err="1"/>
              <a:t>decisions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8CBD48F-E12B-4D9D-8B16-7666CB1ACA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299" y="1553029"/>
            <a:ext cx="9192397" cy="5008409"/>
          </a:xfrm>
        </p:spPr>
        <p:txBody>
          <a:bodyPr>
            <a:normAutofit/>
          </a:bodyPr>
          <a:lstStyle/>
          <a:p>
            <a:r>
              <a:rPr lang="de-DE" dirty="0"/>
              <a:t>Approach</a:t>
            </a:r>
          </a:p>
          <a:p>
            <a:pPr lvl="1"/>
            <a:r>
              <a:rPr lang="de-DE" dirty="0" err="1"/>
              <a:t>Identify</a:t>
            </a:r>
            <a:r>
              <a:rPr lang="de-DE" dirty="0"/>
              <a:t> </a:t>
            </a:r>
            <a:r>
              <a:rPr lang="de-DE" dirty="0" err="1"/>
              <a:t>objectives</a:t>
            </a:r>
            <a:r>
              <a:rPr lang="de-DE" dirty="0"/>
              <a:t>, alternative </a:t>
            </a:r>
            <a:r>
              <a:rPr lang="de-DE" dirty="0" err="1"/>
              <a:t>options</a:t>
            </a:r>
            <a:r>
              <a:rPr lang="de-DE" dirty="0"/>
              <a:t>, </a:t>
            </a:r>
            <a:r>
              <a:rPr lang="de-DE" dirty="0" err="1"/>
              <a:t>evaluate</a:t>
            </a:r>
            <a:r>
              <a:rPr lang="de-DE" dirty="0"/>
              <a:t> alternatives</a:t>
            </a:r>
          </a:p>
          <a:p>
            <a:r>
              <a:rPr lang="en-US" dirty="0"/>
              <a:t>Short-term decisions to evaluate alternatives</a:t>
            </a:r>
          </a:p>
          <a:p>
            <a:pPr lvl="1"/>
            <a:r>
              <a:rPr lang="en-US" dirty="0"/>
              <a:t>Identify relevant revenues and costs that change with alternative </a:t>
            </a:r>
            <a:r>
              <a:rPr lang="de-DE" dirty="0" err="1"/>
              <a:t>choices</a:t>
            </a:r>
            <a:endParaRPr lang="de-DE" dirty="0"/>
          </a:p>
          <a:p>
            <a:pPr lvl="1"/>
            <a:r>
              <a:rPr lang="en-US" dirty="0"/>
              <a:t>Evaluate these changes, identify non-.</a:t>
            </a:r>
            <a:r>
              <a:rPr lang="en-US" dirty="0" err="1"/>
              <a:t>nancial</a:t>
            </a:r>
            <a:r>
              <a:rPr lang="en-US" dirty="0"/>
              <a:t> or qualitative factors and </a:t>
            </a:r>
            <a:r>
              <a:rPr lang="de-DE" dirty="0" err="1"/>
              <a:t>constraints</a:t>
            </a:r>
            <a:endParaRPr lang="de-DE" dirty="0"/>
          </a:p>
          <a:p>
            <a:r>
              <a:rPr lang="de-DE" dirty="0" err="1"/>
              <a:t>Typical</a:t>
            </a:r>
            <a:r>
              <a:rPr lang="de-DE" dirty="0"/>
              <a:t> </a:t>
            </a:r>
            <a:r>
              <a:rPr lang="de-DE" dirty="0" err="1"/>
              <a:t>short</a:t>
            </a:r>
            <a:r>
              <a:rPr lang="de-DE" dirty="0"/>
              <a:t>-term </a:t>
            </a:r>
            <a:r>
              <a:rPr lang="de-DE" dirty="0" err="1"/>
              <a:t>questions</a:t>
            </a:r>
            <a:endParaRPr lang="de-DE" dirty="0"/>
          </a:p>
          <a:p>
            <a:pPr lvl="1"/>
            <a:r>
              <a:rPr lang="en-US" dirty="0"/>
              <a:t>Whether to withdraw a product/service or close-down a business unit</a:t>
            </a:r>
          </a:p>
          <a:p>
            <a:pPr lvl="1"/>
            <a:r>
              <a:rPr lang="en-US" dirty="0"/>
              <a:t>Choice of pro.t-maximizing sales plan</a:t>
            </a:r>
          </a:p>
          <a:p>
            <a:pPr lvl="1"/>
            <a:r>
              <a:rPr lang="en-US" dirty="0"/>
              <a:t>Make-or-buy decisions for selected components</a:t>
            </a:r>
          </a:p>
          <a:p>
            <a:pPr lvl="1"/>
            <a:r>
              <a:rPr lang="en-US" dirty="0"/>
              <a:t>Choice of optimal sales and production plan as function of resource (e.g. labor, materials, machine) shortage and resource constraints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2241336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9D062D-1C6A-40CA-AD07-4E5DFF90D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Discussion</a:t>
            </a:r>
            <a:r>
              <a:rPr lang="de-DE" dirty="0"/>
              <a:t>: Richmond </a:t>
            </a:r>
            <a:r>
              <a:rPr lang="de-DE" dirty="0" err="1"/>
              <a:t>Plc</a:t>
            </a:r>
            <a:r>
              <a:rPr lang="de-DE" dirty="0"/>
              <a:t> I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8CBD48F-E12B-4D9D-8B16-7666CB1ACA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299" y="1553029"/>
            <a:ext cx="9192397" cy="5008409"/>
          </a:xfrm>
        </p:spPr>
        <p:txBody>
          <a:bodyPr>
            <a:normAutofit/>
          </a:bodyPr>
          <a:lstStyle/>
          <a:p>
            <a:r>
              <a:rPr lang="en-US" dirty="0"/>
              <a:t>Budgeted Profit and Loss (P&amp;L) account for 20X0</a:t>
            </a:r>
          </a:p>
          <a:p>
            <a:pPr lvl="1"/>
            <a:r>
              <a:rPr lang="en-US" dirty="0"/>
              <a:t>Revenue of £ 1.581.500 minus total costs £ 1.487.750</a:t>
            </a:r>
            <a:br>
              <a:rPr lang="en-US" dirty="0"/>
            </a:br>
            <a:r>
              <a:rPr lang="en-US" dirty="0"/>
              <a:t>yields profit </a:t>
            </a:r>
            <a:r>
              <a:rPr lang="de-DE" dirty="0"/>
              <a:t>£ 93.750</a:t>
            </a:r>
          </a:p>
          <a:p>
            <a:pPr lvl="1"/>
            <a:r>
              <a:rPr lang="en-US" dirty="0"/>
              <a:t>Total cost incl. fixed cost of £ 247.250</a:t>
            </a:r>
          </a:p>
          <a:p>
            <a:r>
              <a:rPr lang="de-DE" dirty="0"/>
              <a:t>Fixed </a:t>
            </a:r>
            <a:r>
              <a:rPr lang="de-DE" dirty="0" err="1"/>
              <a:t>overhead</a:t>
            </a:r>
            <a:r>
              <a:rPr lang="de-DE" dirty="0"/>
              <a:t> per </a:t>
            </a:r>
            <a:r>
              <a:rPr lang="de-DE" dirty="0" err="1"/>
              <a:t>unit</a:t>
            </a:r>
            <a:endParaRPr lang="de-DE" dirty="0"/>
          </a:p>
          <a:p>
            <a:pPr lvl="1"/>
            <a:r>
              <a:rPr lang="de-DE" dirty="0" err="1"/>
              <a:t>Budgeted</a:t>
            </a:r>
            <a:r>
              <a:rPr lang="de-DE" dirty="0"/>
              <a:t> </a:t>
            </a:r>
            <a:r>
              <a:rPr lang="de-DE" dirty="0" err="1"/>
              <a:t>fixed</a:t>
            </a:r>
            <a:r>
              <a:rPr lang="de-DE" dirty="0"/>
              <a:t> </a:t>
            </a:r>
            <a:r>
              <a:rPr lang="de-DE" dirty="0" err="1"/>
              <a:t>overhead</a:t>
            </a:r>
            <a:r>
              <a:rPr lang="de-DE" dirty="0"/>
              <a:t> £ 247.250</a:t>
            </a:r>
          </a:p>
          <a:p>
            <a:pPr lvl="1"/>
            <a:r>
              <a:rPr lang="en-US" dirty="0"/>
              <a:t>Budgeted output 21.500 units (6500 X, 8000 Y, 7000 Z)</a:t>
            </a:r>
          </a:p>
          <a:p>
            <a:pPr lvl="1"/>
            <a:r>
              <a:rPr lang="en-US" dirty="0"/>
              <a:t>Assuming identical overhead allocation across product lines, fixed </a:t>
            </a:r>
            <a:r>
              <a:rPr lang="de-DE" dirty="0" err="1"/>
              <a:t>overhead</a:t>
            </a:r>
            <a:r>
              <a:rPr lang="de-DE" dirty="0"/>
              <a:t> </a:t>
            </a:r>
            <a:r>
              <a:rPr lang="de-DE" dirty="0" err="1"/>
              <a:t>is</a:t>
            </a:r>
            <a:br>
              <a:rPr lang="de-DE" dirty="0"/>
            </a:br>
            <a:r>
              <a:rPr lang="de-DE" dirty="0"/>
              <a:t>£ 11,50/</a:t>
            </a:r>
            <a:r>
              <a:rPr lang="de-DE" dirty="0" err="1"/>
              <a:t>unit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3423393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9D062D-1C6A-40CA-AD07-4E5DFF90D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Discussion</a:t>
            </a:r>
            <a:r>
              <a:rPr lang="de-DE" dirty="0"/>
              <a:t>: Richmond </a:t>
            </a:r>
            <a:r>
              <a:rPr lang="de-DE" dirty="0" err="1"/>
              <a:t>Plc</a:t>
            </a:r>
            <a:r>
              <a:rPr lang="de-DE" dirty="0"/>
              <a:t> II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8CBD48F-E12B-4D9D-8B16-7666CB1ACA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299" y="1553029"/>
            <a:ext cx="9192397" cy="5008409"/>
          </a:xfrm>
        </p:spPr>
        <p:txBody>
          <a:bodyPr>
            <a:normAutofit/>
          </a:bodyPr>
          <a:lstStyle/>
          <a:p>
            <a:r>
              <a:rPr lang="en-US" dirty="0"/>
              <a:t>Profit per unit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Thus product X seems unprofitable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8D784D7-66D1-420A-8DDD-4FBBF037B7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307" y="2125362"/>
            <a:ext cx="8378593" cy="3756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20313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9D062D-1C6A-40CA-AD07-4E5DFF90D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Discussion</a:t>
            </a:r>
            <a:r>
              <a:rPr lang="de-DE" dirty="0"/>
              <a:t>: Richmond </a:t>
            </a:r>
            <a:r>
              <a:rPr lang="de-DE" dirty="0" err="1"/>
              <a:t>Plc</a:t>
            </a:r>
            <a:r>
              <a:rPr lang="de-DE" dirty="0"/>
              <a:t> III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8CBD48F-E12B-4D9D-8B16-7666CB1ACA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212" y="1553029"/>
            <a:ext cx="9794788" cy="50084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Q1:</a:t>
            </a:r>
            <a:br>
              <a:rPr lang="en-US" b="1" dirty="0"/>
            </a:br>
            <a:r>
              <a:rPr lang="en-US" b="1" dirty="0"/>
              <a:t>Should Richmond Plc stop sales and production of product X?</a:t>
            </a:r>
            <a:br>
              <a:rPr lang="en-US" b="1" dirty="0"/>
            </a:br>
            <a:endParaRPr lang="en-US" b="1" dirty="0"/>
          </a:p>
          <a:p>
            <a:r>
              <a:rPr lang="en-US" dirty="0"/>
              <a:t>Product X´s contribution is 6500 x £ 6/unit </a:t>
            </a:r>
            <a:r>
              <a:rPr lang="en-US" dirty="0" err="1"/>
              <a:t>equalling</a:t>
            </a:r>
            <a:r>
              <a:rPr lang="en-US" dirty="0"/>
              <a:t> £ 39.000</a:t>
            </a:r>
          </a:p>
          <a:p>
            <a:r>
              <a:rPr lang="en-US" dirty="0"/>
              <a:t>Thus X makes positive contribution to helping cover fixed overhead</a:t>
            </a:r>
          </a:p>
          <a:p>
            <a:r>
              <a:rPr lang="en-US" dirty="0"/>
              <a:t>Without other information, the answer may be negative,</a:t>
            </a:r>
            <a:br>
              <a:rPr lang="en-US" dirty="0"/>
            </a:br>
            <a:r>
              <a:rPr lang="en-US" dirty="0"/>
              <a:t>i.e. it is preferable to maintain X in operation</a:t>
            </a:r>
          </a:p>
        </p:txBody>
      </p:sp>
    </p:spTree>
    <p:extLst>
      <p:ext uri="{BB962C8B-B14F-4D97-AF65-F5344CB8AC3E}">
        <p14:creationId xmlns:p14="http://schemas.microsoft.com/office/powerpoint/2010/main" val="239674671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9D062D-1C6A-40CA-AD07-4E5DFF90D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Discussion</a:t>
            </a:r>
            <a:r>
              <a:rPr lang="de-DE" dirty="0"/>
              <a:t>: Richmond </a:t>
            </a:r>
            <a:r>
              <a:rPr lang="de-DE" dirty="0" err="1"/>
              <a:t>Plc</a:t>
            </a:r>
            <a:r>
              <a:rPr lang="de-DE" dirty="0"/>
              <a:t> IV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8CBD48F-E12B-4D9D-8B16-7666CB1ACA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212" y="1553029"/>
            <a:ext cx="9794788" cy="53049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Q2:</a:t>
            </a:r>
            <a:br>
              <a:rPr lang="en-US" b="1" dirty="0"/>
            </a:br>
            <a:r>
              <a:rPr lang="en-US" b="1" dirty="0"/>
              <a:t>Should Richmond Plc pursue a different marketing strategy?</a:t>
            </a:r>
            <a:br>
              <a:rPr lang="en-US" b="1" dirty="0"/>
            </a:br>
            <a:r>
              <a:rPr lang="en-US" dirty="0"/>
              <a:t>Marketing director suggests an additional £ 120.000 campaign to increase sales of all products by 25%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Profit thus declines from £ 93.750 to £ 59.000</a:t>
            </a:r>
          </a:p>
          <a:p>
            <a:r>
              <a:rPr lang="en-US" dirty="0"/>
              <a:t>New marketing strategy is rejected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030AE05-CBCB-450B-AB27-6780F1F644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108" y="3017647"/>
            <a:ext cx="6166113" cy="2715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00277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9D062D-1C6A-40CA-AD07-4E5DFF90D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Discussion</a:t>
            </a:r>
            <a:r>
              <a:rPr lang="de-DE" dirty="0"/>
              <a:t>: Richmond </a:t>
            </a:r>
            <a:r>
              <a:rPr lang="de-DE" dirty="0" err="1"/>
              <a:t>Plc</a:t>
            </a:r>
            <a:r>
              <a:rPr lang="de-DE" dirty="0"/>
              <a:t> V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8CBD48F-E12B-4D9D-8B16-7666CB1ACA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212" y="1553029"/>
            <a:ext cx="9794788" cy="5304971"/>
          </a:xfrm>
        </p:spPr>
        <p:txBody>
          <a:bodyPr>
            <a:normAutofit/>
          </a:bodyPr>
          <a:lstStyle/>
          <a:p>
            <a:r>
              <a:rPr lang="en-US" b="1" dirty="0"/>
              <a:t>Q3:</a:t>
            </a:r>
            <a:br>
              <a:rPr lang="en-US" b="1" dirty="0"/>
            </a:br>
            <a:r>
              <a:rPr lang="en-US" b="1" dirty="0"/>
              <a:t>Should product Z be outsourced i.e. bought for £ 87 instead of </a:t>
            </a:r>
            <a:r>
              <a:rPr lang="de-DE" b="1" dirty="0" err="1"/>
              <a:t>made</a:t>
            </a:r>
            <a:r>
              <a:rPr lang="de-DE" b="1" dirty="0"/>
              <a:t>?</a:t>
            </a:r>
          </a:p>
          <a:p>
            <a:pPr lvl="1"/>
            <a:r>
              <a:rPr lang="en-US" dirty="0"/>
              <a:t>Variable cost is £ 77, lower than outside purchase</a:t>
            </a:r>
          </a:p>
          <a:p>
            <a:pPr lvl="1"/>
            <a:r>
              <a:rPr lang="en-US" dirty="0"/>
              <a:t>However, must consider qualitative factors</a:t>
            </a:r>
          </a:p>
          <a:p>
            <a:pPr lvl="2"/>
            <a:r>
              <a:rPr lang="en-US" dirty="0"/>
              <a:t>Quality, on-time delivery, maintaining core competences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42567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9D062D-1C6A-40CA-AD07-4E5DFF90D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Discussion</a:t>
            </a:r>
            <a:r>
              <a:rPr lang="de-DE" dirty="0"/>
              <a:t>: Richmond </a:t>
            </a:r>
            <a:r>
              <a:rPr lang="de-DE" dirty="0" err="1"/>
              <a:t>Plc</a:t>
            </a:r>
            <a:r>
              <a:rPr lang="de-DE" dirty="0"/>
              <a:t> VI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8CBD48F-E12B-4D9D-8B16-7666CB1ACA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212" y="1553029"/>
            <a:ext cx="9794788" cy="5304971"/>
          </a:xfrm>
        </p:spPr>
        <p:txBody>
          <a:bodyPr>
            <a:normAutofit/>
          </a:bodyPr>
          <a:lstStyle/>
          <a:p>
            <a:r>
              <a:rPr lang="en-US" b="1" dirty="0"/>
              <a:t>Q4:</a:t>
            </a:r>
            <a:br>
              <a:rPr lang="en-US" b="1" dirty="0"/>
            </a:br>
            <a:r>
              <a:rPr lang="en-US" b="1" dirty="0"/>
              <a:t>What is optimum product or service mix given resource constraint of 70,000 labor hours?</a:t>
            </a:r>
          </a:p>
          <a:p>
            <a:r>
              <a:rPr lang="de-DE" dirty="0" err="1"/>
              <a:t>Step</a:t>
            </a:r>
            <a:r>
              <a:rPr lang="de-DE" dirty="0"/>
              <a:t> 1, </a:t>
            </a:r>
            <a:r>
              <a:rPr lang="de-DE" dirty="0" err="1"/>
              <a:t>identify</a:t>
            </a:r>
            <a:r>
              <a:rPr lang="de-DE" dirty="0"/>
              <a:t> </a:t>
            </a:r>
            <a:r>
              <a:rPr lang="de-DE" dirty="0" err="1"/>
              <a:t>constraint</a:t>
            </a:r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en-US" dirty="0"/>
              <a:t>Thus total cumulative labor hours needed is higher than the available </a:t>
            </a:r>
            <a:r>
              <a:rPr lang="de-DE" dirty="0" err="1"/>
              <a:t>constrained</a:t>
            </a:r>
            <a:r>
              <a:rPr lang="de-DE" dirty="0"/>
              <a:t> </a:t>
            </a:r>
            <a:r>
              <a:rPr lang="de-DE" dirty="0" err="1"/>
              <a:t>resource</a:t>
            </a:r>
            <a:endParaRPr lang="en-US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70CB712-32BB-4C9C-9485-D5F76DE00B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" y="3429000"/>
            <a:ext cx="6711181" cy="2156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83828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9D062D-1C6A-40CA-AD07-4E5DFF90D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Discussion</a:t>
            </a:r>
            <a:r>
              <a:rPr lang="de-DE" dirty="0"/>
              <a:t>: Richmond </a:t>
            </a:r>
            <a:r>
              <a:rPr lang="de-DE" dirty="0" err="1"/>
              <a:t>Plc</a:t>
            </a:r>
            <a:r>
              <a:rPr lang="de-DE" dirty="0"/>
              <a:t> VII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8CBD48F-E12B-4D9D-8B16-7666CB1ACA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212" y="1553029"/>
            <a:ext cx="9794788" cy="5304971"/>
          </a:xfrm>
        </p:spPr>
        <p:txBody>
          <a:bodyPr>
            <a:normAutofit/>
          </a:bodyPr>
          <a:lstStyle/>
          <a:p>
            <a:r>
              <a:rPr lang="en-US" dirty="0"/>
              <a:t>The contribution per labor hour can also be calculated</a:t>
            </a:r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en-US" dirty="0"/>
              <a:t>Therefore, more of product Y and X must be produced than Z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9579235-2914-4668-AC6A-C765904260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" y="2123074"/>
            <a:ext cx="6738938" cy="1955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24289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9D062D-1C6A-40CA-AD07-4E5DFF90D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Discussion</a:t>
            </a:r>
            <a:r>
              <a:rPr lang="de-DE" dirty="0"/>
              <a:t>: Richmond </a:t>
            </a:r>
            <a:r>
              <a:rPr lang="de-DE" dirty="0" err="1"/>
              <a:t>Plc</a:t>
            </a:r>
            <a:r>
              <a:rPr lang="de-DE" dirty="0"/>
              <a:t> VIII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8CBD48F-E12B-4D9D-8B16-7666CB1ACA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212" y="1553029"/>
            <a:ext cx="9794788" cy="5304971"/>
          </a:xfrm>
        </p:spPr>
        <p:txBody>
          <a:bodyPr>
            <a:normAutofit/>
          </a:bodyPr>
          <a:lstStyle/>
          <a:p>
            <a:r>
              <a:rPr lang="en-US" dirty="0"/>
              <a:t>Step 2, determine </a:t>
            </a:r>
            <a:r>
              <a:rPr lang="en-US"/>
              <a:t>optimum profit-maximizing </a:t>
            </a:r>
            <a:r>
              <a:rPr lang="en-US" dirty="0"/>
              <a:t>production plan</a:t>
            </a:r>
            <a:endParaRPr lang="de-DE" dirty="0"/>
          </a:p>
          <a:p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719A568-04E1-4300-A4DC-D58ED933C0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287" y="2624137"/>
            <a:ext cx="8502527" cy="2680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54964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9D062D-1C6A-40CA-AD07-4E5DFF90D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Discussion</a:t>
            </a:r>
            <a:r>
              <a:rPr lang="de-DE" dirty="0"/>
              <a:t>: Richmond </a:t>
            </a:r>
            <a:r>
              <a:rPr lang="de-DE" dirty="0" err="1"/>
              <a:t>Plc</a:t>
            </a:r>
            <a:r>
              <a:rPr lang="de-DE" dirty="0"/>
              <a:t> IX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8CBD48F-E12B-4D9D-8B16-7666CB1ACA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212" y="1553029"/>
            <a:ext cx="9794788" cy="5304971"/>
          </a:xfrm>
        </p:spPr>
        <p:txBody>
          <a:bodyPr>
            <a:normAutofit/>
          </a:bodyPr>
          <a:lstStyle/>
          <a:p>
            <a:r>
              <a:rPr lang="en-US" dirty="0"/>
              <a:t>Given limitation on </a:t>
            </a:r>
            <a:r>
              <a:rPr lang="en-US" dirty="0" err="1"/>
              <a:t>labour</a:t>
            </a:r>
            <a:r>
              <a:rPr lang="en-US" dirty="0"/>
              <a:t> hours, only 5076 units of the least profitable product Z can be made</a:t>
            </a:r>
          </a:p>
          <a:p>
            <a:r>
              <a:rPr lang="en-US" dirty="0"/>
              <a:t>Considering the </a:t>
            </a:r>
            <a:r>
              <a:rPr lang="en-US" dirty="0" err="1"/>
              <a:t>labour</a:t>
            </a:r>
            <a:r>
              <a:rPr lang="en-US" dirty="0"/>
              <a:t> hour constraint, total profit declines to</a:t>
            </a:r>
            <a:br>
              <a:rPr lang="en-US" dirty="0"/>
            </a:br>
            <a:r>
              <a:rPr lang="en-US" dirty="0"/>
              <a:t>£ 59.118 (=£ 306.368 - fixed overhead of £ 247.250)</a:t>
            </a:r>
          </a:p>
          <a:p>
            <a:r>
              <a:rPr lang="en-US" dirty="0"/>
              <a:t>Step 3, identify other constraints,</a:t>
            </a:r>
            <a:br>
              <a:rPr lang="en-US" dirty="0"/>
            </a:br>
            <a:r>
              <a:rPr lang="en-US" dirty="0"/>
              <a:t>e.g. bundled customer preferences</a:t>
            </a:r>
          </a:p>
          <a:p>
            <a:endParaRPr lang="en-US" dirty="0"/>
          </a:p>
          <a:p>
            <a:pPr marL="0" indent="0">
              <a:buNone/>
            </a:pPr>
            <a:r>
              <a:rPr lang="de-DE" b="1" dirty="0"/>
              <a:t>Question:</a:t>
            </a:r>
          </a:p>
          <a:p>
            <a:r>
              <a:rPr lang="en-US" dirty="0"/>
              <a:t>What if product X price were to decrease to £ 42?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05810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ABC86A-F1D2-4502-8FB5-9B24517AB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Looking back - </a:t>
            </a:r>
            <a:r>
              <a:rPr lang="de-DE" dirty="0" err="1"/>
              <a:t>Contribution</a:t>
            </a:r>
            <a:r>
              <a:rPr lang="de-DE" dirty="0"/>
              <a:t> Statement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25CEFDE-DFB8-4098-9BE1-C7B1E2300D5E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495300" y="1889919"/>
            <a:ext cx="9067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1" eaLnBrk="1" hangingPunct="1">
              <a:buFontTx/>
              <a:buNone/>
            </a:pPr>
            <a:r>
              <a:rPr lang="en-GB" altLang="de-DE" dirty="0"/>
              <a:t>Units	              	</a:t>
            </a:r>
            <a:r>
              <a:rPr lang="en-GB" altLang="de-DE" sz="2400" u="sng" dirty="0"/>
              <a:t>1  </a:t>
            </a:r>
            <a:r>
              <a:rPr lang="en-GB" altLang="de-DE" sz="2400" dirty="0"/>
              <a:t>     	</a:t>
            </a:r>
            <a:r>
              <a:rPr lang="en-GB" altLang="de-DE" sz="2400" u="sng" dirty="0"/>
              <a:t>500  </a:t>
            </a:r>
            <a:r>
              <a:rPr lang="en-GB" altLang="de-DE" sz="2400" dirty="0"/>
              <a:t>        </a:t>
            </a:r>
            <a:r>
              <a:rPr lang="en-GB" altLang="de-DE" sz="2400" u="sng" dirty="0"/>
              <a:t>1,000  </a:t>
            </a:r>
            <a:r>
              <a:rPr lang="en-GB" altLang="de-DE" sz="2400" dirty="0"/>
              <a:t>          </a:t>
            </a:r>
            <a:r>
              <a:rPr lang="en-GB" altLang="de-DE" sz="2400" u="sng" dirty="0"/>
              <a:t>1,500 </a:t>
            </a:r>
            <a:endParaRPr lang="en-GB" altLang="de-DE" sz="2400" dirty="0"/>
          </a:p>
          <a:p>
            <a:pPr eaLnBrk="1" hangingPunct="1">
              <a:buFontTx/>
              <a:buNone/>
            </a:pPr>
            <a:r>
              <a:rPr lang="en-GB" altLang="de-DE" sz="2400" dirty="0"/>
              <a:t>        			      	£	      £	             £	           £</a:t>
            </a:r>
          </a:p>
          <a:p>
            <a:pPr eaLnBrk="1" hangingPunct="1">
              <a:buFontTx/>
              <a:buNone/>
            </a:pPr>
            <a:r>
              <a:rPr lang="en-GB" altLang="de-DE" sz="2400" dirty="0"/>
              <a:t>Total sales revenue       	</a:t>
            </a:r>
            <a:r>
              <a:rPr lang="en-GB" altLang="de-DE" sz="2400" u="sng" dirty="0"/>
              <a:t>8</a:t>
            </a:r>
            <a:r>
              <a:rPr lang="en-GB" altLang="de-DE" sz="2400" dirty="0"/>
              <a:t>	  </a:t>
            </a:r>
            <a:r>
              <a:rPr lang="en-GB" altLang="de-DE" sz="2400" u="sng" dirty="0"/>
              <a:t>4,000</a:t>
            </a:r>
            <a:r>
              <a:rPr lang="en-GB" altLang="de-DE" sz="2400" dirty="0"/>
              <a:t>        </a:t>
            </a:r>
            <a:r>
              <a:rPr lang="en-GB" altLang="de-DE" sz="2400" u="sng" dirty="0"/>
              <a:t>8,000</a:t>
            </a:r>
            <a:r>
              <a:rPr lang="en-GB" altLang="de-DE" sz="2400" dirty="0"/>
              <a:t>	    </a:t>
            </a:r>
            <a:r>
              <a:rPr lang="en-GB" altLang="de-DE" sz="2400" u="sng" dirty="0"/>
              <a:t>12,000</a:t>
            </a:r>
            <a:endParaRPr lang="en-GB" altLang="de-DE" sz="2400" dirty="0"/>
          </a:p>
          <a:p>
            <a:pPr eaLnBrk="1" hangingPunct="1">
              <a:buFontTx/>
              <a:buNone/>
            </a:pPr>
            <a:r>
              <a:rPr lang="en-GB" altLang="de-DE" sz="2400" dirty="0"/>
              <a:t>Variable cost 	      		6	  3,000        6,000	      9,000</a:t>
            </a:r>
          </a:p>
          <a:p>
            <a:pPr eaLnBrk="1" hangingPunct="1">
              <a:buFontTx/>
              <a:buNone/>
            </a:pPr>
            <a:r>
              <a:rPr lang="en-GB" altLang="de-DE" sz="2400" dirty="0"/>
              <a:t>Fixed cost               		</a:t>
            </a:r>
            <a:r>
              <a:rPr lang="en-GB" altLang="de-DE" sz="2400" u="sng" dirty="0"/>
              <a:t>2,000</a:t>
            </a:r>
            <a:r>
              <a:rPr lang="en-GB" altLang="de-DE" sz="2400" dirty="0"/>
              <a:t>	  </a:t>
            </a:r>
            <a:r>
              <a:rPr lang="en-GB" altLang="de-DE" sz="2400" u="sng" dirty="0"/>
              <a:t>2,000     </a:t>
            </a:r>
            <a:r>
              <a:rPr lang="en-GB" altLang="de-DE" sz="2400" dirty="0"/>
              <a:t>   </a:t>
            </a:r>
            <a:r>
              <a:rPr lang="en-GB" altLang="de-DE" sz="2400" u="sng" dirty="0"/>
              <a:t>2,000</a:t>
            </a:r>
            <a:r>
              <a:rPr lang="en-GB" altLang="de-DE" sz="2400" dirty="0"/>
              <a:t>	    </a:t>
            </a:r>
            <a:r>
              <a:rPr lang="en-GB" altLang="de-DE" sz="2400" u="sng" dirty="0"/>
              <a:t>  2,000</a:t>
            </a:r>
            <a:endParaRPr lang="en-GB" altLang="de-DE" sz="2400" dirty="0"/>
          </a:p>
          <a:p>
            <a:pPr eaLnBrk="1" hangingPunct="1">
              <a:buFontTx/>
              <a:buNone/>
            </a:pPr>
            <a:r>
              <a:rPr lang="en-GB" altLang="de-DE" sz="2400" dirty="0"/>
              <a:t>Total cost                		2,006	  5,000        8,000        11,000</a:t>
            </a:r>
          </a:p>
          <a:p>
            <a:pPr eaLnBrk="1" hangingPunct="1">
              <a:buFontTx/>
              <a:buNone/>
            </a:pPr>
            <a:r>
              <a:rPr lang="en-GB" altLang="de-DE" sz="2400" dirty="0"/>
              <a:t>Profit/ (loss)	         		(1998)	 (1,000)              0	      1,000	</a:t>
            </a:r>
            <a:endParaRPr lang="en-US" altLang="de-DE" sz="2400" dirty="0"/>
          </a:p>
        </p:txBody>
      </p:sp>
    </p:spTree>
    <p:extLst>
      <p:ext uri="{BB962C8B-B14F-4D97-AF65-F5344CB8AC3E}">
        <p14:creationId xmlns:p14="http://schemas.microsoft.com/office/powerpoint/2010/main" val="381070642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3AFA02-389B-4759-B766-A163E3B83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Cost</a:t>
            </a:r>
            <a:r>
              <a:rPr lang="de-DE" dirty="0"/>
              <a:t> </a:t>
            </a:r>
            <a:r>
              <a:rPr lang="de-DE" dirty="0" err="1"/>
              <a:t>definitions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3911BBC-FC24-4BFB-8FDC-725283443C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553029"/>
            <a:ext cx="9410700" cy="5131976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Incremental costs:</a:t>
            </a:r>
            <a:br>
              <a:rPr lang="en-US" dirty="0"/>
            </a:br>
            <a:r>
              <a:rPr lang="en-US" dirty="0"/>
              <a:t>change as a result of a decision and incl. </a:t>
            </a:r>
            <a:r>
              <a:rPr lang="de-DE" dirty="0" err="1"/>
              <a:t>identifiable</a:t>
            </a:r>
            <a:r>
              <a:rPr lang="de-DE" dirty="0"/>
              <a:t> </a:t>
            </a:r>
            <a:r>
              <a:rPr lang="de-DE" dirty="0" err="1"/>
              <a:t>fixed</a:t>
            </a:r>
            <a:r>
              <a:rPr lang="de-DE" dirty="0"/>
              <a:t> </a:t>
            </a:r>
            <a:r>
              <a:rPr lang="de-DE" dirty="0" err="1"/>
              <a:t>costs</a:t>
            </a:r>
            <a:endParaRPr lang="de-DE" dirty="0"/>
          </a:p>
          <a:p>
            <a:r>
              <a:rPr lang="en-US" b="1" dirty="0"/>
              <a:t>Relevant costs:</a:t>
            </a:r>
            <a:br>
              <a:rPr lang="en-US" b="1" dirty="0"/>
            </a:br>
            <a:r>
              <a:rPr lang="en-US" dirty="0"/>
              <a:t>change as a result of a decision (example replacement cost or resale cost)</a:t>
            </a:r>
          </a:p>
          <a:p>
            <a:r>
              <a:rPr lang="en-US" b="1" dirty="0"/>
              <a:t>Irrelevant costs: </a:t>
            </a:r>
            <a:br>
              <a:rPr lang="en-US" b="1" dirty="0"/>
            </a:br>
            <a:r>
              <a:rPr lang="en-US" dirty="0"/>
              <a:t>fixed general overhead and other costs</a:t>
            </a:r>
          </a:p>
          <a:p>
            <a:r>
              <a:rPr lang="en-US" b="1" dirty="0"/>
              <a:t>Sunk costs:</a:t>
            </a:r>
            <a:br>
              <a:rPr lang="en-US" b="1" dirty="0"/>
            </a:br>
            <a:r>
              <a:rPr lang="en-US" dirty="0"/>
              <a:t>already spent or committed to be spent (no matter </a:t>
            </a:r>
            <a:r>
              <a:rPr lang="de-DE" dirty="0" err="1"/>
              <a:t>what</a:t>
            </a:r>
            <a:r>
              <a:rPr lang="de-DE" dirty="0"/>
              <a:t>),</a:t>
            </a:r>
            <a:br>
              <a:rPr lang="de-DE" dirty="0"/>
            </a:br>
            <a:r>
              <a:rPr lang="de-DE" dirty="0"/>
              <a:t>irrelevant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decision-making</a:t>
            </a:r>
            <a:endParaRPr lang="de-DE" dirty="0"/>
          </a:p>
          <a:p>
            <a:r>
              <a:rPr lang="en-US" b="1" dirty="0"/>
              <a:t>Opportunity cost:</a:t>
            </a:r>
            <a:br>
              <a:rPr lang="en-US" b="1" dirty="0"/>
            </a:br>
            <a:r>
              <a:rPr lang="en-US" dirty="0"/>
              <a:t>value lost or sacrificed when an opportunity is </a:t>
            </a:r>
            <a:r>
              <a:rPr lang="de-DE" dirty="0" err="1"/>
              <a:t>foregone</a:t>
            </a:r>
            <a:endParaRPr lang="de-DE" dirty="0"/>
          </a:p>
          <a:p>
            <a:r>
              <a:rPr lang="en-US" b="1" dirty="0"/>
              <a:t>Avoidable costs:</a:t>
            </a:r>
            <a:br>
              <a:rPr lang="en-US" b="1" dirty="0"/>
            </a:br>
            <a:r>
              <a:rPr lang="en-US" dirty="0"/>
              <a:t>similar to relevant costs, depend on decision made</a:t>
            </a:r>
          </a:p>
          <a:p>
            <a:r>
              <a:rPr lang="en-US" b="1" dirty="0"/>
              <a:t>Unavoidable costs:</a:t>
            </a:r>
            <a:br>
              <a:rPr lang="en-US" b="1" dirty="0"/>
            </a:br>
            <a:r>
              <a:rPr lang="en-US" dirty="0"/>
              <a:t>are irrelevant and sunk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750072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D3F165-1E83-4851-B187-FD60C6254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Create a </a:t>
            </a:r>
            <a:r>
              <a:rPr lang="de-DE" dirty="0" err="1"/>
              <a:t>Contribution</a:t>
            </a:r>
            <a:r>
              <a:rPr lang="de-DE" dirty="0"/>
              <a:t> Statement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following</a:t>
            </a:r>
            <a:r>
              <a:rPr lang="de-DE" dirty="0"/>
              <a:t> </a:t>
            </a:r>
            <a:r>
              <a:rPr lang="de-DE" dirty="0" err="1"/>
              <a:t>data</a:t>
            </a:r>
            <a:endParaRPr lang="de-DE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E7CF9F5-EBF8-4FC8-AB3E-BFBB6413463C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495300" y="1889919"/>
            <a:ext cx="9067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1" eaLnBrk="1" hangingPunct="1">
              <a:buFontTx/>
              <a:buNone/>
            </a:pPr>
            <a:r>
              <a:rPr lang="en-GB" altLang="de-DE" dirty="0"/>
              <a:t>Units	              	</a:t>
            </a:r>
            <a:r>
              <a:rPr lang="en-GB" altLang="de-DE" sz="2400" u="sng" dirty="0"/>
              <a:t>1  </a:t>
            </a:r>
            <a:r>
              <a:rPr lang="en-GB" altLang="de-DE" sz="2400" dirty="0"/>
              <a:t>     	</a:t>
            </a:r>
            <a:r>
              <a:rPr lang="en-GB" altLang="de-DE" sz="2400" u="sng" dirty="0"/>
              <a:t>1,000  </a:t>
            </a:r>
            <a:r>
              <a:rPr lang="en-GB" altLang="de-DE" sz="2400" dirty="0"/>
              <a:t>        </a:t>
            </a:r>
            <a:r>
              <a:rPr lang="en-GB" altLang="de-DE" sz="2400" u="sng" dirty="0"/>
              <a:t>1,500  </a:t>
            </a:r>
            <a:r>
              <a:rPr lang="en-GB" altLang="de-DE" sz="2400" dirty="0"/>
              <a:t>          </a:t>
            </a:r>
            <a:r>
              <a:rPr lang="en-GB" altLang="de-DE" sz="2400" u="sng" dirty="0"/>
              <a:t>2,000 </a:t>
            </a:r>
            <a:endParaRPr lang="en-GB" altLang="de-DE" sz="2400" dirty="0"/>
          </a:p>
          <a:p>
            <a:pPr eaLnBrk="1" hangingPunct="1">
              <a:buFontTx/>
              <a:buNone/>
            </a:pPr>
            <a:r>
              <a:rPr lang="en-GB" altLang="de-DE" sz="2400" dirty="0"/>
              <a:t>        			      	£	      £	             £	           £</a:t>
            </a:r>
          </a:p>
          <a:p>
            <a:pPr eaLnBrk="1" hangingPunct="1">
              <a:buFontTx/>
              <a:buNone/>
            </a:pPr>
            <a:r>
              <a:rPr lang="en-GB" altLang="de-DE" sz="2400" dirty="0"/>
              <a:t>Total sales revenue       	9	</a:t>
            </a:r>
          </a:p>
          <a:p>
            <a:pPr eaLnBrk="1" hangingPunct="1">
              <a:buFontTx/>
              <a:buNone/>
            </a:pPr>
            <a:endParaRPr lang="en-GB" altLang="de-DE" sz="2400" dirty="0"/>
          </a:p>
          <a:p>
            <a:pPr eaLnBrk="1" hangingPunct="1">
              <a:buFontTx/>
              <a:buNone/>
            </a:pPr>
            <a:r>
              <a:rPr lang="en-GB" altLang="de-DE" sz="2400" dirty="0"/>
              <a:t>Variable per Unit cost 	      	7	</a:t>
            </a:r>
          </a:p>
          <a:p>
            <a:pPr eaLnBrk="1" hangingPunct="1">
              <a:buFontTx/>
              <a:buNone/>
            </a:pPr>
            <a:r>
              <a:rPr lang="en-GB" altLang="de-DE" sz="2400" dirty="0"/>
              <a:t>Fixed cost 2,100 £ 	</a:t>
            </a:r>
            <a:endParaRPr lang="en-US" altLang="de-DE" sz="2400" dirty="0"/>
          </a:p>
        </p:txBody>
      </p:sp>
    </p:spTree>
    <p:extLst>
      <p:ext uri="{BB962C8B-B14F-4D97-AF65-F5344CB8AC3E}">
        <p14:creationId xmlns:p14="http://schemas.microsoft.com/office/powerpoint/2010/main" val="157913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ABC86A-F1D2-4502-8FB5-9B24517AB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Answer - </a:t>
            </a:r>
            <a:r>
              <a:rPr lang="de-DE" dirty="0" err="1"/>
              <a:t>Contribution</a:t>
            </a:r>
            <a:r>
              <a:rPr lang="de-DE" dirty="0"/>
              <a:t> Statement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25CEFDE-DFB8-4098-9BE1-C7B1E2300D5E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495300" y="1889919"/>
            <a:ext cx="9067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1" eaLnBrk="1" hangingPunct="1">
              <a:buFontTx/>
              <a:buNone/>
            </a:pPr>
            <a:r>
              <a:rPr lang="en-GB" altLang="de-DE" dirty="0"/>
              <a:t>Units	              	</a:t>
            </a:r>
            <a:r>
              <a:rPr lang="en-GB" altLang="de-DE" sz="2400" u="sng" dirty="0"/>
              <a:t>1  </a:t>
            </a:r>
            <a:r>
              <a:rPr lang="en-GB" altLang="de-DE" sz="2400" dirty="0"/>
              <a:t>     	</a:t>
            </a:r>
            <a:r>
              <a:rPr lang="en-GB" altLang="de-DE" sz="2400" u="sng" dirty="0"/>
              <a:t>1,000  </a:t>
            </a:r>
            <a:r>
              <a:rPr lang="en-GB" altLang="de-DE" sz="2400" dirty="0"/>
              <a:t>        </a:t>
            </a:r>
            <a:r>
              <a:rPr lang="en-GB" altLang="de-DE" sz="2400" u="sng" dirty="0"/>
              <a:t>1,500  </a:t>
            </a:r>
            <a:r>
              <a:rPr lang="en-GB" altLang="de-DE" sz="2400" dirty="0"/>
              <a:t>          2</a:t>
            </a:r>
            <a:r>
              <a:rPr lang="en-GB" altLang="de-DE" sz="2400" u="sng" dirty="0"/>
              <a:t>,000 </a:t>
            </a:r>
            <a:endParaRPr lang="en-GB" altLang="de-DE" sz="2400" dirty="0"/>
          </a:p>
          <a:p>
            <a:pPr eaLnBrk="1" hangingPunct="1">
              <a:buFontTx/>
              <a:buNone/>
            </a:pPr>
            <a:r>
              <a:rPr lang="en-GB" altLang="de-DE" sz="2400" dirty="0"/>
              <a:t>        			      	£	      £	             £	           £</a:t>
            </a:r>
          </a:p>
          <a:p>
            <a:pPr eaLnBrk="1" hangingPunct="1">
              <a:buFontTx/>
              <a:buNone/>
            </a:pPr>
            <a:r>
              <a:rPr lang="en-GB" altLang="de-DE" sz="2400" dirty="0"/>
              <a:t>Total sales revenue       	</a:t>
            </a:r>
            <a:r>
              <a:rPr lang="en-GB" altLang="de-DE" sz="2400" u="sng" dirty="0"/>
              <a:t>9</a:t>
            </a:r>
            <a:r>
              <a:rPr lang="en-GB" altLang="de-DE" sz="2400" dirty="0"/>
              <a:t>	  </a:t>
            </a:r>
            <a:r>
              <a:rPr lang="en-GB" altLang="de-DE" sz="2400" u="sng" dirty="0"/>
              <a:t>9,000</a:t>
            </a:r>
            <a:r>
              <a:rPr lang="en-GB" altLang="de-DE" sz="2400" dirty="0"/>
              <a:t>        </a:t>
            </a:r>
            <a:r>
              <a:rPr lang="en-GB" altLang="de-DE" sz="2400" u="sng" dirty="0"/>
              <a:t>13,500</a:t>
            </a:r>
            <a:r>
              <a:rPr lang="en-GB" altLang="de-DE" sz="2400" dirty="0"/>
              <a:t>	    </a:t>
            </a:r>
            <a:r>
              <a:rPr lang="en-GB" altLang="de-DE" sz="2400" u="sng" dirty="0"/>
              <a:t>18,000</a:t>
            </a:r>
            <a:endParaRPr lang="en-GB" altLang="de-DE" sz="2400" dirty="0"/>
          </a:p>
          <a:p>
            <a:pPr eaLnBrk="1" hangingPunct="1">
              <a:buFontTx/>
              <a:buNone/>
            </a:pPr>
            <a:r>
              <a:rPr lang="en-GB" altLang="de-DE" sz="2400" dirty="0"/>
              <a:t>Variable cost 	      		7	  7,000        10,500	    14,000</a:t>
            </a:r>
          </a:p>
          <a:p>
            <a:pPr eaLnBrk="1" hangingPunct="1">
              <a:buFontTx/>
              <a:buNone/>
            </a:pPr>
            <a:r>
              <a:rPr lang="en-GB" altLang="de-DE" sz="2400" dirty="0"/>
              <a:t>Fixed cost               		</a:t>
            </a:r>
            <a:r>
              <a:rPr lang="en-GB" altLang="de-DE" sz="2400" u="sng" dirty="0"/>
              <a:t>2,100</a:t>
            </a:r>
            <a:r>
              <a:rPr lang="en-GB" altLang="de-DE" sz="2400" dirty="0"/>
              <a:t>	  </a:t>
            </a:r>
            <a:r>
              <a:rPr lang="en-GB" altLang="de-DE" sz="2400" u="sng" dirty="0"/>
              <a:t>2,100     </a:t>
            </a:r>
            <a:r>
              <a:rPr lang="en-GB" altLang="de-DE" sz="2400" dirty="0"/>
              <a:t>     </a:t>
            </a:r>
            <a:r>
              <a:rPr lang="en-GB" altLang="de-DE" sz="2400" u="sng" dirty="0"/>
              <a:t>2,100</a:t>
            </a:r>
            <a:r>
              <a:rPr lang="en-GB" altLang="de-DE" sz="2400" dirty="0"/>
              <a:t>	    </a:t>
            </a:r>
            <a:r>
              <a:rPr lang="en-GB" altLang="de-DE" sz="2400" u="sng" dirty="0"/>
              <a:t>  2,100</a:t>
            </a:r>
            <a:endParaRPr lang="en-GB" altLang="de-DE" sz="2400" dirty="0"/>
          </a:p>
          <a:p>
            <a:pPr eaLnBrk="1" hangingPunct="1">
              <a:buFontTx/>
              <a:buNone/>
            </a:pPr>
            <a:r>
              <a:rPr lang="en-GB" altLang="de-DE" sz="2400" dirty="0"/>
              <a:t>Total cost                		2,107	  9,100         12,600           16,100</a:t>
            </a:r>
          </a:p>
          <a:p>
            <a:pPr eaLnBrk="1" hangingPunct="1">
              <a:buFontTx/>
              <a:buNone/>
            </a:pPr>
            <a:r>
              <a:rPr lang="en-GB" altLang="de-DE" sz="2400" dirty="0"/>
              <a:t>Profit/ (loss)	         		(2,098)	 (100)                900	      1,900	</a:t>
            </a:r>
            <a:endParaRPr lang="en-US" altLang="de-DE" sz="2400" dirty="0"/>
          </a:p>
        </p:txBody>
      </p:sp>
    </p:spTree>
    <p:extLst>
      <p:ext uri="{BB962C8B-B14F-4D97-AF65-F5344CB8AC3E}">
        <p14:creationId xmlns:p14="http://schemas.microsoft.com/office/powerpoint/2010/main" val="18040264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Looking back – Break-even </a:t>
            </a:r>
            <a:r>
              <a:rPr lang="de-DE" dirty="0" err="1"/>
              <a:t>analysis</a:t>
            </a:r>
            <a:endParaRPr lang="de-DE" dirty="0"/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D61D2BC4-7DD2-468F-8E0E-2308B69F83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9869" y="-34576"/>
            <a:ext cx="351393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de-DE" sz="1400" dirty="0"/>
              <a:t>Graphic according to </a:t>
            </a:r>
            <a:r>
              <a:rPr lang="en-GB" altLang="de-DE" sz="1400" dirty="0" err="1"/>
              <a:t>Bohill</a:t>
            </a:r>
            <a:br>
              <a:rPr lang="en-GB" altLang="de-DE" sz="1400" dirty="0"/>
            </a:br>
            <a:r>
              <a:rPr lang="en-GB" altLang="de-DE" sz="1400" dirty="0"/>
              <a:t> 2008 John Wiley &amp; Sons Ltd.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de-DE" sz="1400" dirty="0"/>
              <a:t>www.wileyeurope.com/college/bowhill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B55985B9-D3EF-469A-93E2-B5459B350C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0568" y="1607344"/>
            <a:ext cx="7993063" cy="5040313"/>
          </a:xfrm>
          <a:prstGeom prst="rect">
            <a:avLst/>
          </a:prstGeom>
          <a:noFill/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7" name="TextBox 7">
            <a:extLst>
              <a:ext uri="{FF2B5EF4-FFF2-40B4-BE49-F238E27FC236}">
                <a16:creationId xmlns:a16="http://schemas.microsoft.com/office/drawing/2014/main" id="{8D2115E6-57C8-41EA-A7E3-2DECCBD44D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2269" y="117824"/>
            <a:ext cx="351393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de-DE" sz="1400" dirty="0"/>
              <a:t>Graphic according to </a:t>
            </a:r>
            <a:r>
              <a:rPr lang="en-GB" altLang="de-DE" sz="1400" dirty="0" err="1"/>
              <a:t>Bohill</a:t>
            </a:r>
            <a:br>
              <a:rPr lang="en-GB" altLang="de-DE" sz="1400" dirty="0"/>
            </a:br>
            <a:r>
              <a:rPr lang="en-GB" altLang="de-DE" sz="1400" dirty="0"/>
              <a:t> 2008 John Wiley &amp; Sons Ltd.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de-DE" sz="1400" dirty="0"/>
              <a:t>www.wileyeurope.com/college/bowhill</a:t>
            </a:r>
          </a:p>
        </p:txBody>
      </p:sp>
    </p:spTree>
    <p:extLst>
      <p:ext uri="{BB962C8B-B14F-4D97-AF65-F5344CB8AC3E}">
        <p14:creationId xmlns:p14="http://schemas.microsoft.com/office/powerpoint/2010/main" val="17742706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2951</Words>
  <Application>Microsoft Office PowerPoint</Application>
  <PresentationFormat>A4-Papier (210 x 297 mm)</PresentationFormat>
  <Paragraphs>343</Paragraphs>
  <Slides>60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60</vt:i4>
      </vt:variant>
    </vt:vector>
  </HeadingPairs>
  <TitlesOfParts>
    <vt:vector size="68" baseType="lpstr">
      <vt:lpstr>Arial</vt:lpstr>
      <vt:lpstr>Calibri</vt:lpstr>
      <vt:lpstr>Calibri Light</vt:lpstr>
      <vt:lpstr>Dcss10</vt:lpstr>
      <vt:lpstr>Dcssbx10</vt:lpstr>
      <vt:lpstr>Tahoma</vt:lpstr>
      <vt:lpstr>Times New Roman</vt:lpstr>
      <vt:lpstr>Office</vt:lpstr>
      <vt:lpstr>Cost and Profit Decision-Making International Management Accounting</vt:lpstr>
      <vt:lpstr>Prof. Dr. Marc Beutner Lehrstuhl Wirtschaftspädagogik II</vt:lpstr>
      <vt:lpstr>What are we going to do?</vt:lpstr>
      <vt:lpstr>Step 1:</vt:lpstr>
      <vt:lpstr>Looking back – total costs</vt:lpstr>
      <vt:lpstr>Looking back - Contribution Statement</vt:lpstr>
      <vt:lpstr>Create a Contribution Statement with the following data</vt:lpstr>
      <vt:lpstr>Answer - Contribution Statement</vt:lpstr>
      <vt:lpstr>Looking back – Break-even analysis</vt:lpstr>
      <vt:lpstr>Looking back – Break-even analysis</vt:lpstr>
      <vt:lpstr>Where is the Break-even-point?</vt:lpstr>
      <vt:lpstr>Answer - BEP</vt:lpstr>
      <vt:lpstr>A fitness centre´s decision Solution discussion</vt:lpstr>
      <vt:lpstr>Answer</vt:lpstr>
      <vt:lpstr>Moving on – Break-even analysis</vt:lpstr>
      <vt:lpstr>The margin of safetey - Mos</vt:lpstr>
      <vt:lpstr>Looking back – Break-even analysis</vt:lpstr>
      <vt:lpstr>Operational gearing</vt:lpstr>
      <vt:lpstr>Operational gearing – leasing of machines to manifacture bycylce tubes high operational gearing</vt:lpstr>
      <vt:lpstr>Operational gearing – leasing of machines to manifacture bycylce tubes low operational gearing</vt:lpstr>
      <vt:lpstr>Answer</vt:lpstr>
      <vt:lpstr>Discussion: Sherman Ltd’s metal tubes manufacturing</vt:lpstr>
      <vt:lpstr>Discussion: Sherman Ltd’s metal tubes manufacturing</vt:lpstr>
      <vt:lpstr>Contribution</vt:lpstr>
      <vt:lpstr>Let´s consider both tubes </vt:lpstr>
      <vt:lpstr>Scenarios that change simple break-even analysis</vt:lpstr>
      <vt:lpstr>Multiple break-even points</vt:lpstr>
      <vt:lpstr>Some questions</vt:lpstr>
      <vt:lpstr>Step 2: Bowhill Ch. 2-3</vt:lpstr>
      <vt:lpstr>Learning Outcomes</vt:lpstr>
      <vt:lpstr>Alternative Approaches</vt:lpstr>
      <vt:lpstr>Traditional full-costing Total cost as function of output volume</vt:lpstr>
      <vt:lpstr>Traditional full-costing Cost per unit at different levels of activity</vt:lpstr>
      <vt:lpstr>Traditional full-costing Full-costing approach to pricing</vt:lpstr>
      <vt:lpstr>Criticisms to full costing approach</vt:lpstr>
      <vt:lpstr>An Example for discussion</vt:lpstr>
      <vt:lpstr>Answer</vt:lpstr>
      <vt:lpstr>Market-based pricing – Overview on approaches to pricing</vt:lpstr>
      <vt:lpstr>Market-based pricing – Contribution Approach</vt:lpstr>
      <vt:lpstr>Market-based pricing – Demand-based pricing</vt:lpstr>
      <vt:lpstr>Market-based pricing – Demand-based pricing</vt:lpstr>
      <vt:lpstr>Market-based pricing – Demand-based pricing</vt:lpstr>
      <vt:lpstr>Answer</vt:lpstr>
      <vt:lpstr>Target pricing and Target costing – Comparison with traditional costing</vt:lpstr>
      <vt:lpstr>Target pricing and Target costing</vt:lpstr>
      <vt:lpstr>Strategic pricing considerations</vt:lpstr>
      <vt:lpstr>Strategic pricing considerations</vt:lpstr>
      <vt:lpstr>Discussion: A self-employed painter</vt:lpstr>
      <vt:lpstr>Calculation: A self-employed painter</vt:lpstr>
      <vt:lpstr>Cost-Volume-Profit decisions</vt:lpstr>
      <vt:lpstr>Discussion: Richmond Plc I</vt:lpstr>
      <vt:lpstr>Discussion: Richmond Plc II</vt:lpstr>
      <vt:lpstr>Discussion: Richmond Plc III</vt:lpstr>
      <vt:lpstr>Discussion: Richmond Plc IV</vt:lpstr>
      <vt:lpstr>Discussion: Richmond Plc V</vt:lpstr>
      <vt:lpstr>Discussion: Richmond Plc VI</vt:lpstr>
      <vt:lpstr>Discussion: Richmond Plc VII</vt:lpstr>
      <vt:lpstr>Discussion: Richmond Plc VIII</vt:lpstr>
      <vt:lpstr>Discussion: Richmond Plc IX</vt:lpstr>
      <vt:lpstr>Cost definitions</vt:lpstr>
    </vt:vector>
  </TitlesOfParts>
  <Company>Linkedwith G.m.b.H.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Prof. Dr. Marc Beutner</dc:creator>
  <cp:lastModifiedBy>Marc Beutner</cp:lastModifiedBy>
  <cp:revision>146</cp:revision>
  <dcterms:created xsi:type="dcterms:W3CDTF">2003-09-16T14:39:55Z</dcterms:created>
  <dcterms:modified xsi:type="dcterms:W3CDTF">2024-04-14T07:59:01Z</dcterms:modified>
</cp:coreProperties>
</file>