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31"/>
  </p:notesMasterIdLst>
  <p:sldIdLst>
    <p:sldId id="343" r:id="rId2"/>
    <p:sldId id="274" r:id="rId3"/>
    <p:sldId id="464" r:id="rId4"/>
    <p:sldId id="428" r:id="rId5"/>
    <p:sldId id="465" r:id="rId6"/>
    <p:sldId id="466" r:id="rId7"/>
    <p:sldId id="467" r:id="rId8"/>
    <p:sldId id="469" r:id="rId9"/>
    <p:sldId id="468" r:id="rId10"/>
    <p:sldId id="472" r:id="rId11"/>
    <p:sldId id="470" r:id="rId12"/>
    <p:sldId id="471" r:id="rId13"/>
    <p:sldId id="473" r:id="rId14"/>
    <p:sldId id="474" r:id="rId15"/>
    <p:sldId id="475" r:id="rId16"/>
    <p:sldId id="476" r:id="rId17"/>
    <p:sldId id="480" r:id="rId18"/>
    <p:sldId id="478" r:id="rId19"/>
    <p:sldId id="481" r:id="rId20"/>
    <p:sldId id="477" r:id="rId21"/>
    <p:sldId id="482" r:id="rId22"/>
    <p:sldId id="483" r:id="rId23"/>
    <p:sldId id="484" r:id="rId24"/>
    <p:sldId id="486" r:id="rId25"/>
    <p:sldId id="411" r:id="rId26"/>
    <p:sldId id="487" r:id="rId27"/>
    <p:sldId id="413" r:id="rId28"/>
    <p:sldId id="489" r:id="rId29"/>
    <p:sldId id="488" r:id="rId30"/>
  </p:sldIdLst>
  <p:sldSz cx="9906000" cy="6858000" type="A4"/>
  <p:notesSz cx="6858000" cy="9144000"/>
  <p:defaultTextStyle>
    <a:defPPr>
      <a:defRPr lang="de-DE"/>
    </a:defPPr>
    <a:lvl1pPr algn="ctr" rtl="0" fontAlgn="base">
      <a:spcBef>
        <a:spcPct val="50000"/>
      </a:spcBef>
      <a:spcAft>
        <a:spcPct val="0"/>
      </a:spcAft>
      <a:defRPr sz="2400" b="1" kern="1200">
        <a:solidFill>
          <a:schemeClr val="tx1"/>
        </a:solidFill>
        <a:latin typeface="Tahoma" pitchFamily="34" charset="0"/>
        <a:ea typeface="+mn-ea"/>
        <a:cs typeface="+mn-cs"/>
      </a:defRPr>
    </a:lvl1pPr>
    <a:lvl2pPr marL="457200" algn="ctr" rtl="0" fontAlgn="base">
      <a:spcBef>
        <a:spcPct val="50000"/>
      </a:spcBef>
      <a:spcAft>
        <a:spcPct val="0"/>
      </a:spcAft>
      <a:defRPr sz="2400" b="1" kern="1200">
        <a:solidFill>
          <a:schemeClr val="tx1"/>
        </a:solidFill>
        <a:latin typeface="Tahoma" pitchFamily="34" charset="0"/>
        <a:ea typeface="+mn-ea"/>
        <a:cs typeface="+mn-cs"/>
      </a:defRPr>
    </a:lvl2pPr>
    <a:lvl3pPr marL="914400" algn="ctr" rtl="0" fontAlgn="base">
      <a:spcBef>
        <a:spcPct val="50000"/>
      </a:spcBef>
      <a:spcAft>
        <a:spcPct val="0"/>
      </a:spcAft>
      <a:defRPr sz="2400" b="1" kern="1200">
        <a:solidFill>
          <a:schemeClr val="tx1"/>
        </a:solidFill>
        <a:latin typeface="Tahoma" pitchFamily="34" charset="0"/>
        <a:ea typeface="+mn-ea"/>
        <a:cs typeface="+mn-cs"/>
      </a:defRPr>
    </a:lvl3pPr>
    <a:lvl4pPr marL="1371600" algn="ctr" rtl="0" fontAlgn="base">
      <a:spcBef>
        <a:spcPct val="50000"/>
      </a:spcBef>
      <a:spcAft>
        <a:spcPct val="0"/>
      </a:spcAft>
      <a:defRPr sz="2400" b="1" kern="1200">
        <a:solidFill>
          <a:schemeClr val="tx1"/>
        </a:solidFill>
        <a:latin typeface="Tahoma" pitchFamily="34" charset="0"/>
        <a:ea typeface="+mn-ea"/>
        <a:cs typeface="+mn-cs"/>
      </a:defRPr>
    </a:lvl4pPr>
    <a:lvl5pPr marL="1828800" algn="ctr" rtl="0" fontAlgn="base">
      <a:spcBef>
        <a:spcPct val="50000"/>
      </a:spcBef>
      <a:spcAft>
        <a:spcPct val="0"/>
      </a:spcAft>
      <a:defRPr sz="2400" b="1" kern="1200">
        <a:solidFill>
          <a:schemeClr val="tx1"/>
        </a:solidFill>
        <a:latin typeface="Tahoma" pitchFamily="34" charset="0"/>
        <a:ea typeface="+mn-ea"/>
        <a:cs typeface="+mn-cs"/>
      </a:defRPr>
    </a:lvl5pPr>
    <a:lvl6pPr marL="2286000" algn="l" defTabSz="914400" rtl="0" eaLnBrk="1" latinLnBrk="0" hangingPunct="1">
      <a:defRPr sz="2400" b="1" kern="1200">
        <a:solidFill>
          <a:schemeClr val="tx1"/>
        </a:solidFill>
        <a:latin typeface="Tahoma" pitchFamily="34" charset="0"/>
        <a:ea typeface="+mn-ea"/>
        <a:cs typeface="+mn-cs"/>
      </a:defRPr>
    </a:lvl6pPr>
    <a:lvl7pPr marL="2743200" algn="l" defTabSz="914400" rtl="0" eaLnBrk="1" latinLnBrk="0" hangingPunct="1">
      <a:defRPr sz="2400" b="1" kern="1200">
        <a:solidFill>
          <a:schemeClr val="tx1"/>
        </a:solidFill>
        <a:latin typeface="Tahoma" pitchFamily="34" charset="0"/>
        <a:ea typeface="+mn-ea"/>
        <a:cs typeface="+mn-cs"/>
      </a:defRPr>
    </a:lvl7pPr>
    <a:lvl8pPr marL="3200400" algn="l" defTabSz="914400" rtl="0" eaLnBrk="1" latinLnBrk="0" hangingPunct="1">
      <a:defRPr sz="2400" b="1" kern="1200">
        <a:solidFill>
          <a:schemeClr val="tx1"/>
        </a:solidFill>
        <a:latin typeface="Tahoma" pitchFamily="34" charset="0"/>
        <a:ea typeface="+mn-ea"/>
        <a:cs typeface="+mn-cs"/>
      </a:defRPr>
    </a:lvl8pPr>
    <a:lvl9pPr marL="3657600" algn="l" defTabSz="914400" rtl="0" eaLnBrk="1" latinLnBrk="0" hangingPunct="1">
      <a:defRPr sz="2400" b="1"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4209">
          <p15:clr>
            <a:srgbClr val="A4A3A4"/>
          </p15:clr>
        </p15:guide>
        <p15:guide id="2" pos="1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00FF"/>
    <a:srgbClr val="00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05" autoAdjust="0"/>
    <p:restoredTop sz="95407" autoAdjust="0"/>
  </p:normalViewPr>
  <p:slideViewPr>
    <p:cSldViewPr snapToGrid="0">
      <p:cViewPr varScale="1">
        <p:scale>
          <a:sx n="82" d="100"/>
          <a:sy n="82" d="100"/>
        </p:scale>
        <p:origin x="1013" y="72"/>
      </p:cViewPr>
      <p:guideLst>
        <p:guide orient="horz" pos="4209"/>
        <p:guide pos="18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de-DE"/>
          </a:p>
        </p:txBody>
      </p:sp>
      <p:sp>
        <p:nvSpPr>
          <p:cNvPr id="245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24580"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a:p>
            <a:pPr lvl="4"/>
            <a:r>
              <a:rPr lang="de-DE"/>
              <a:t>Fünfte Ebene</a:t>
            </a:r>
          </a:p>
        </p:txBody>
      </p:sp>
      <p:sp>
        <p:nvSpPr>
          <p:cNvPr id="245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de-DE"/>
          </a:p>
        </p:txBody>
      </p:sp>
      <p:sp>
        <p:nvSpPr>
          <p:cNvPr id="245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607B3F-045A-48FB-84E4-F73E8A936352}" type="slidenum">
              <a:rPr lang="de-DE"/>
              <a:pPr/>
              <a:t>‹Nr.›</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77850" y="1371600"/>
            <a:ext cx="8505952"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a:t>Titelmasterformat durch Klicken bearbeiten</a:t>
            </a:r>
            <a:endParaRPr kumimoji="0" lang="en-US"/>
          </a:p>
        </p:txBody>
      </p:sp>
      <p:sp>
        <p:nvSpPr>
          <p:cNvPr id="17" name="Untertitel 16"/>
          <p:cNvSpPr>
            <a:spLocks noGrp="1"/>
          </p:cNvSpPr>
          <p:nvPr>
            <p:ph type="subTitle" idx="1"/>
          </p:nvPr>
        </p:nvSpPr>
        <p:spPr>
          <a:xfrm>
            <a:off x="577850" y="3228536"/>
            <a:ext cx="8509254"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a:t>Formatvorlage des Untertitelmasters durch Klicken bearbeiten</a:t>
            </a:r>
            <a:endParaRPr kumimoji="0" lang="en-US"/>
          </a:p>
        </p:txBody>
      </p:sp>
      <p:sp>
        <p:nvSpPr>
          <p:cNvPr id="30" name="Datumsplatzhalter 29"/>
          <p:cNvSpPr>
            <a:spLocks noGrp="1"/>
          </p:cNvSpPr>
          <p:nvPr>
            <p:ph type="dt" sz="half" idx="10"/>
          </p:nvPr>
        </p:nvSpPr>
        <p:spPr>
          <a:xfrm>
            <a:off x="495300" y="6356351"/>
            <a:ext cx="2311400" cy="365125"/>
          </a:xfrm>
          <a:prstGeom prst="rect">
            <a:avLst/>
          </a:prstGeom>
        </p:spPr>
        <p:txBody>
          <a:bodyPr/>
          <a:lstStyle/>
          <a:p>
            <a:fld id="{25A51C10-CF7B-48C3-BCB3-1B551865B0A0}" type="datetimeFigureOut">
              <a:rPr lang="en-US" smtClean="0"/>
              <a:pPr/>
              <a:t>4/7/2024</a:t>
            </a:fld>
            <a:endParaRPr lang="en-US"/>
          </a:p>
        </p:txBody>
      </p:sp>
      <p:sp>
        <p:nvSpPr>
          <p:cNvPr id="19" name="Fußzeilenplatzhalter 18"/>
          <p:cNvSpPr>
            <a:spLocks noGrp="1"/>
          </p:cNvSpPr>
          <p:nvPr>
            <p:ph type="ftr" sz="quarter" idx="11"/>
          </p:nvPr>
        </p:nvSpPr>
        <p:spPr>
          <a:xfrm>
            <a:off x="2889250" y="6356351"/>
            <a:ext cx="3632200" cy="365125"/>
          </a:xfrm>
          <a:prstGeom prst="rect">
            <a:avLst/>
          </a:prstGeom>
        </p:spPr>
        <p:txBody>
          <a:bodyPr/>
          <a:lstStyle/>
          <a:p>
            <a:endParaRPr lang="en-US"/>
          </a:p>
        </p:txBody>
      </p:sp>
      <p:sp>
        <p:nvSpPr>
          <p:cNvPr id="27" name="Foliennummernplatzhalter 26"/>
          <p:cNvSpPr>
            <a:spLocks noGrp="1"/>
          </p:cNvSpPr>
          <p:nvPr>
            <p:ph type="sldNum" sz="quarter" idx="12"/>
          </p:nvPr>
        </p:nvSpPr>
        <p:spPr/>
        <p:txBody>
          <a:bodyPr/>
          <a:lstStyle/>
          <a:p>
            <a:fld id="{8E69E788-8BCF-4189-85ED-687340EF9B0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a:xfrm>
            <a:off x="495300" y="6356351"/>
            <a:ext cx="2311400" cy="365125"/>
          </a:xfrm>
          <a:prstGeom prst="rect">
            <a:avLst/>
          </a:prstGeom>
        </p:spPr>
        <p:txBody>
          <a:bodyPr/>
          <a:lstStyle/>
          <a:p>
            <a:fld id="{25A51C10-CF7B-48C3-BCB3-1B551865B0A0}" type="datetimeFigureOut">
              <a:rPr lang="en-US" smtClean="0"/>
              <a:pPr/>
              <a:t>4/7/2024</a:t>
            </a:fld>
            <a:endParaRPr lang="en-US"/>
          </a:p>
        </p:txBody>
      </p:sp>
      <p:sp>
        <p:nvSpPr>
          <p:cNvPr id="5" name="Fußzeilenplatzhalter 4"/>
          <p:cNvSpPr>
            <a:spLocks noGrp="1"/>
          </p:cNvSpPr>
          <p:nvPr>
            <p:ph type="ftr" sz="quarter" idx="11"/>
          </p:nvPr>
        </p:nvSpPr>
        <p:spPr>
          <a:xfrm>
            <a:off x="2889250" y="6356351"/>
            <a:ext cx="3632200" cy="365125"/>
          </a:xfrm>
          <a:prstGeom prst="rect">
            <a:avLst/>
          </a:prstGeom>
        </p:spPr>
        <p:txBody>
          <a:bodyPr/>
          <a:lstStyle/>
          <a:p>
            <a:endParaRPr lang="en-US"/>
          </a:p>
        </p:txBody>
      </p:sp>
      <p:sp>
        <p:nvSpPr>
          <p:cNvPr id="6" name="Foliennummernplatzhalter 5"/>
          <p:cNvSpPr>
            <a:spLocks noGrp="1"/>
          </p:cNvSpPr>
          <p:nvPr>
            <p:ph type="sldNum" sz="quarter" idx="12"/>
          </p:nvPr>
        </p:nvSpPr>
        <p:spPr/>
        <p:txBody>
          <a:bodyPr/>
          <a:lstStyle/>
          <a:p>
            <a:fld id="{8E69E788-8BCF-4189-85ED-687340EF9B0E}"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181850" y="914402"/>
            <a:ext cx="2228850" cy="5211763"/>
          </a:xfrm>
        </p:spPr>
        <p:txBody>
          <a:bodyPr vert="eaVert"/>
          <a:lstStyle/>
          <a:p>
            <a:r>
              <a:rPr kumimoji="0" lang="de-DE"/>
              <a:t>Titelmasterformat durch Klicken bearbeiten</a:t>
            </a:r>
            <a:endParaRPr kumimoji="0" lang="en-US"/>
          </a:p>
        </p:txBody>
      </p:sp>
      <p:sp>
        <p:nvSpPr>
          <p:cNvPr id="3" name="Vertikaler Textplatzhalter 2"/>
          <p:cNvSpPr>
            <a:spLocks noGrp="1"/>
          </p:cNvSpPr>
          <p:nvPr>
            <p:ph type="body" orient="vert" idx="1"/>
          </p:nvPr>
        </p:nvSpPr>
        <p:spPr>
          <a:xfrm>
            <a:off x="495300" y="914402"/>
            <a:ext cx="6521450" cy="5211763"/>
          </a:xfrm>
        </p:spPr>
        <p:txBody>
          <a:bodyPr vert="eaVert"/>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Datumsplatzhalter 3"/>
          <p:cNvSpPr>
            <a:spLocks noGrp="1"/>
          </p:cNvSpPr>
          <p:nvPr>
            <p:ph type="dt" sz="half" idx="10"/>
          </p:nvPr>
        </p:nvSpPr>
        <p:spPr>
          <a:xfrm>
            <a:off x="495300" y="6356351"/>
            <a:ext cx="2311400" cy="365125"/>
          </a:xfrm>
          <a:prstGeom prst="rect">
            <a:avLst/>
          </a:prstGeom>
        </p:spPr>
        <p:txBody>
          <a:bodyPr/>
          <a:lstStyle/>
          <a:p>
            <a:fld id="{25A51C10-CF7B-48C3-BCB3-1B551865B0A0}" type="datetimeFigureOut">
              <a:rPr lang="en-US" smtClean="0"/>
              <a:pPr/>
              <a:t>4/7/2024</a:t>
            </a:fld>
            <a:endParaRPr lang="en-US"/>
          </a:p>
        </p:txBody>
      </p:sp>
      <p:sp>
        <p:nvSpPr>
          <p:cNvPr id="5" name="Fußzeilenplatzhalter 4"/>
          <p:cNvSpPr>
            <a:spLocks noGrp="1"/>
          </p:cNvSpPr>
          <p:nvPr>
            <p:ph type="ftr" sz="quarter" idx="11"/>
          </p:nvPr>
        </p:nvSpPr>
        <p:spPr>
          <a:xfrm>
            <a:off x="2889250" y="6356351"/>
            <a:ext cx="3632200" cy="365125"/>
          </a:xfrm>
          <a:prstGeom prst="rect">
            <a:avLst/>
          </a:prstGeom>
        </p:spPr>
        <p:txBody>
          <a:bodyPr/>
          <a:lstStyle/>
          <a:p>
            <a:endParaRPr lang="en-US"/>
          </a:p>
        </p:txBody>
      </p:sp>
      <p:sp>
        <p:nvSpPr>
          <p:cNvPr id="6" name="Foliennummernplatzhalter 5"/>
          <p:cNvSpPr>
            <a:spLocks noGrp="1"/>
          </p:cNvSpPr>
          <p:nvPr>
            <p:ph type="sldNum" sz="quarter" idx="12"/>
          </p:nvPr>
        </p:nvSpPr>
        <p:spPr/>
        <p:txBody>
          <a:bodyPr/>
          <a:lstStyle/>
          <a:p>
            <a:fld id="{8E69E788-8BCF-4189-85ED-687340EF9B0E}"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95300" y="704088"/>
            <a:ext cx="8915400" cy="674770"/>
          </a:xfrm>
        </p:spPr>
        <p:txBody>
          <a:bodyPr>
            <a:normAutofit/>
          </a:bodyPr>
          <a:lstStyle>
            <a:lvl1pPr>
              <a:defRPr sz="3600" b="1"/>
            </a:lvl1pPr>
          </a:lstStyle>
          <a:p>
            <a:r>
              <a:rPr kumimoji="0" lang="de-DE" dirty="0"/>
              <a:t>Titelmasterformat durch Klicken bearbeiten</a:t>
            </a:r>
            <a:endParaRPr kumimoji="0" lang="en-US" dirty="0"/>
          </a:p>
        </p:txBody>
      </p:sp>
      <p:sp>
        <p:nvSpPr>
          <p:cNvPr id="3" name="Inhaltsplatzhalter 2"/>
          <p:cNvSpPr>
            <a:spLocks noGrp="1"/>
          </p:cNvSpPr>
          <p:nvPr>
            <p:ph idx="1"/>
          </p:nvPr>
        </p:nvSpPr>
        <p:spPr>
          <a:xfrm>
            <a:off x="495300" y="1553029"/>
            <a:ext cx="8915400" cy="4771571"/>
          </a:xfrm>
        </p:spPr>
        <p:txBody>
          <a:bodyPr/>
          <a:lstStyle/>
          <a:p>
            <a:pPr lvl="0" eaLnBrk="1" latinLnBrk="0" hangingPunct="1"/>
            <a:r>
              <a:rPr lang="de-DE" dirty="0"/>
              <a:t>Textmasterformate durch Klicken bearbeiten</a:t>
            </a:r>
          </a:p>
          <a:p>
            <a:pPr lvl="1" eaLnBrk="1" latinLnBrk="0" hangingPunct="1"/>
            <a:r>
              <a:rPr lang="de-DE" dirty="0"/>
              <a:t>Zweite Ebene</a:t>
            </a:r>
          </a:p>
          <a:p>
            <a:pPr lvl="2" eaLnBrk="1" latinLnBrk="0" hangingPunct="1"/>
            <a:r>
              <a:rPr lang="de-DE" dirty="0"/>
              <a:t>Dritte Ebene</a:t>
            </a:r>
          </a:p>
          <a:p>
            <a:pPr lvl="3" eaLnBrk="1" latinLnBrk="0" hangingPunct="1"/>
            <a:r>
              <a:rPr lang="de-DE" dirty="0"/>
              <a:t>Vierte Ebene</a:t>
            </a:r>
          </a:p>
          <a:p>
            <a:pPr lvl="4" eaLnBrk="1" latinLnBrk="0" hangingPunct="1"/>
            <a:r>
              <a:rPr lang="de-DE" dirty="0"/>
              <a:t>Fünfte Ebene</a:t>
            </a:r>
            <a:endParaRPr kumimoji="0" lang="en-US" dirty="0"/>
          </a:p>
        </p:txBody>
      </p:sp>
      <p:sp>
        <p:nvSpPr>
          <p:cNvPr id="6" name="Foliennummernplatzhalter 5"/>
          <p:cNvSpPr>
            <a:spLocks noGrp="1"/>
          </p:cNvSpPr>
          <p:nvPr>
            <p:ph type="sldNum" sz="quarter" idx="12"/>
          </p:nvPr>
        </p:nvSpPr>
        <p:spPr/>
        <p:txBody>
          <a:bodyPr/>
          <a:lstStyle/>
          <a:p>
            <a:fld id="{8E69E788-8BCF-4189-85ED-687340EF9B0E}"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74548" y="1316736"/>
            <a:ext cx="84201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a:t>Titelmasterformat durch Klicken bearbeiten</a:t>
            </a:r>
            <a:endParaRPr kumimoji="0" lang="en-US"/>
          </a:p>
        </p:txBody>
      </p:sp>
      <p:sp>
        <p:nvSpPr>
          <p:cNvPr id="3" name="Textplatzhalter 2"/>
          <p:cNvSpPr>
            <a:spLocks noGrp="1"/>
          </p:cNvSpPr>
          <p:nvPr>
            <p:ph type="body" idx="1"/>
          </p:nvPr>
        </p:nvSpPr>
        <p:spPr>
          <a:xfrm>
            <a:off x="574548" y="2704664"/>
            <a:ext cx="84201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a:t>Textmasterformate durch Klicken bearbeiten</a:t>
            </a:r>
          </a:p>
        </p:txBody>
      </p:sp>
      <p:sp>
        <p:nvSpPr>
          <p:cNvPr id="4" name="Datumsplatzhalter 3"/>
          <p:cNvSpPr>
            <a:spLocks noGrp="1"/>
          </p:cNvSpPr>
          <p:nvPr>
            <p:ph type="dt" sz="half" idx="10"/>
          </p:nvPr>
        </p:nvSpPr>
        <p:spPr>
          <a:xfrm>
            <a:off x="495300" y="6356351"/>
            <a:ext cx="2311400" cy="365125"/>
          </a:xfrm>
          <a:prstGeom prst="rect">
            <a:avLst/>
          </a:prstGeom>
        </p:spPr>
        <p:txBody>
          <a:bodyPr/>
          <a:lstStyle/>
          <a:p>
            <a:fld id="{25A51C10-CF7B-48C3-BCB3-1B551865B0A0}" type="datetimeFigureOut">
              <a:rPr lang="en-US" smtClean="0"/>
              <a:pPr/>
              <a:t>4/7/2024</a:t>
            </a:fld>
            <a:endParaRPr lang="en-US"/>
          </a:p>
        </p:txBody>
      </p:sp>
      <p:sp>
        <p:nvSpPr>
          <p:cNvPr id="5" name="Fußzeilenplatzhalter 4"/>
          <p:cNvSpPr>
            <a:spLocks noGrp="1"/>
          </p:cNvSpPr>
          <p:nvPr>
            <p:ph type="ftr" sz="quarter" idx="11"/>
          </p:nvPr>
        </p:nvSpPr>
        <p:spPr>
          <a:xfrm>
            <a:off x="2889250" y="6356351"/>
            <a:ext cx="3632200" cy="365125"/>
          </a:xfrm>
          <a:prstGeom prst="rect">
            <a:avLst/>
          </a:prstGeom>
        </p:spPr>
        <p:txBody>
          <a:bodyPr/>
          <a:lstStyle/>
          <a:p>
            <a:endParaRPr lang="en-US"/>
          </a:p>
        </p:txBody>
      </p:sp>
      <p:sp>
        <p:nvSpPr>
          <p:cNvPr id="6" name="Foliennummernplatzhalter 5"/>
          <p:cNvSpPr>
            <a:spLocks noGrp="1"/>
          </p:cNvSpPr>
          <p:nvPr>
            <p:ph type="sldNum" sz="quarter" idx="12"/>
          </p:nvPr>
        </p:nvSpPr>
        <p:spPr/>
        <p:txBody>
          <a:bodyPr/>
          <a:lstStyle/>
          <a:p>
            <a:fld id="{8E69E788-8BCF-4189-85ED-687340EF9B0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95300" y="704088"/>
            <a:ext cx="8915400" cy="1143000"/>
          </a:xfrm>
        </p:spPr>
        <p:txBody>
          <a:bodyPr/>
          <a:lstStyle/>
          <a:p>
            <a:r>
              <a:rPr kumimoji="0" lang="de-DE"/>
              <a:t>Titelmasterformat durch Klicken bearbeiten</a:t>
            </a:r>
            <a:endParaRPr kumimoji="0" lang="en-US"/>
          </a:p>
        </p:txBody>
      </p:sp>
      <p:sp>
        <p:nvSpPr>
          <p:cNvPr id="3" name="Inhaltsplatzhalter 2"/>
          <p:cNvSpPr>
            <a:spLocks noGrp="1"/>
          </p:cNvSpPr>
          <p:nvPr>
            <p:ph sz="half" idx="1"/>
          </p:nvPr>
        </p:nvSpPr>
        <p:spPr>
          <a:xfrm>
            <a:off x="495300" y="1920085"/>
            <a:ext cx="437515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4" name="Inhaltsplatzhalter 3"/>
          <p:cNvSpPr>
            <a:spLocks noGrp="1"/>
          </p:cNvSpPr>
          <p:nvPr>
            <p:ph sz="half" idx="2"/>
          </p:nvPr>
        </p:nvSpPr>
        <p:spPr>
          <a:xfrm>
            <a:off x="5035550" y="1920085"/>
            <a:ext cx="437515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a:xfrm>
            <a:off x="495300" y="6356351"/>
            <a:ext cx="2311400" cy="365125"/>
          </a:xfrm>
          <a:prstGeom prst="rect">
            <a:avLst/>
          </a:prstGeom>
        </p:spPr>
        <p:txBody>
          <a:bodyPr/>
          <a:lstStyle/>
          <a:p>
            <a:fld id="{25A51C10-CF7B-48C3-BCB3-1B551865B0A0}" type="datetimeFigureOut">
              <a:rPr lang="en-US" smtClean="0"/>
              <a:pPr/>
              <a:t>4/7/2024</a:t>
            </a:fld>
            <a:endParaRPr lang="en-US"/>
          </a:p>
        </p:txBody>
      </p:sp>
      <p:sp>
        <p:nvSpPr>
          <p:cNvPr id="6" name="Fußzeilenplatzhalter 5"/>
          <p:cNvSpPr>
            <a:spLocks noGrp="1"/>
          </p:cNvSpPr>
          <p:nvPr>
            <p:ph type="ftr" sz="quarter" idx="11"/>
          </p:nvPr>
        </p:nvSpPr>
        <p:spPr>
          <a:xfrm>
            <a:off x="2889250" y="6356351"/>
            <a:ext cx="3632200" cy="365125"/>
          </a:xfrm>
          <a:prstGeom prst="rect">
            <a:avLst/>
          </a:prstGeom>
        </p:spPr>
        <p:txBody>
          <a:bodyPr/>
          <a:lstStyle/>
          <a:p>
            <a:endParaRPr lang="en-US"/>
          </a:p>
        </p:txBody>
      </p:sp>
      <p:sp>
        <p:nvSpPr>
          <p:cNvPr id="7" name="Foliennummernplatzhalter 6"/>
          <p:cNvSpPr>
            <a:spLocks noGrp="1"/>
          </p:cNvSpPr>
          <p:nvPr>
            <p:ph type="sldNum" sz="quarter" idx="12"/>
          </p:nvPr>
        </p:nvSpPr>
        <p:spPr/>
        <p:txBody>
          <a:bodyPr/>
          <a:lstStyle/>
          <a:p>
            <a:fld id="{8E69E788-8BCF-4189-85ED-687340EF9B0E}"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704088"/>
            <a:ext cx="8915400" cy="1143000"/>
          </a:xfrm>
        </p:spPr>
        <p:txBody>
          <a:bodyPr tIns="45720" anchor="b"/>
          <a:lstStyle>
            <a:lvl1pPr>
              <a:defRPr/>
            </a:lvl1pPr>
          </a:lstStyle>
          <a:p>
            <a:r>
              <a:rPr kumimoji="0" lang="de-DE"/>
              <a:t>Titelmasterformat durch Klicken bearbeiten</a:t>
            </a:r>
            <a:endParaRPr kumimoji="0" lang="en-US"/>
          </a:p>
        </p:txBody>
      </p:sp>
      <p:sp>
        <p:nvSpPr>
          <p:cNvPr id="3" name="Textplatzhalter 2"/>
          <p:cNvSpPr>
            <a:spLocks noGrp="1"/>
          </p:cNvSpPr>
          <p:nvPr>
            <p:ph type="body" idx="1"/>
          </p:nvPr>
        </p:nvSpPr>
        <p:spPr>
          <a:xfrm>
            <a:off x="495300" y="1855248"/>
            <a:ext cx="4376870"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Textmasterformate durch Klicken bearbeiten</a:t>
            </a:r>
          </a:p>
        </p:txBody>
      </p:sp>
      <p:sp>
        <p:nvSpPr>
          <p:cNvPr id="4" name="Textplatzhalter 3"/>
          <p:cNvSpPr>
            <a:spLocks noGrp="1"/>
          </p:cNvSpPr>
          <p:nvPr>
            <p:ph type="body" sz="half" idx="3"/>
          </p:nvPr>
        </p:nvSpPr>
        <p:spPr>
          <a:xfrm>
            <a:off x="5032111" y="1859758"/>
            <a:ext cx="4378590"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a:t>Textmasterformate durch Klicken bearbeiten</a:t>
            </a:r>
          </a:p>
        </p:txBody>
      </p:sp>
      <p:sp>
        <p:nvSpPr>
          <p:cNvPr id="5" name="Inhaltsplatzhalter 4"/>
          <p:cNvSpPr>
            <a:spLocks noGrp="1"/>
          </p:cNvSpPr>
          <p:nvPr>
            <p:ph sz="quarter" idx="2"/>
          </p:nvPr>
        </p:nvSpPr>
        <p:spPr>
          <a:xfrm>
            <a:off x="495300" y="2514600"/>
            <a:ext cx="437687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6" name="Inhaltsplatzhalter 5"/>
          <p:cNvSpPr>
            <a:spLocks noGrp="1"/>
          </p:cNvSpPr>
          <p:nvPr>
            <p:ph sz="quarter" idx="4"/>
          </p:nvPr>
        </p:nvSpPr>
        <p:spPr>
          <a:xfrm>
            <a:off x="5032111" y="2514600"/>
            <a:ext cx="437859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7" name="Datumsplatzhalter 6"/>
          <p:cNvSpPr>
            <a:spLocks noGrp="1"/>
          </p:cNvSpPr>
          <p:nvPr>
            <p:ph type="dt" sz="half" idx="10"/>
          </p:nvPr>
        </p:nvSpPr>
        <p:spPr>
          <a:xfrm>
            <a:off x="495300" y="6356351"/>
            <a:ext cx="2311400" cy="365125"/>
          </a:xfrm>
          <a:prstGeom prst="rect">
            <a:avLst/>
          </a:prstGeom>
        </p:spPr>
        <p:txBody>
          <a:bodyPr/>
          <a:lstStyle/>
          <a:p>
            <a:fld id="{25A51C10-CF7B-48C3-BCB3-1B551865B0A0}" type="datetimeFigureOut">
              <a:rPr lang="en-US" smtClean="0"/>
              <a:pPr/>
              <a:t>4/7/2024</a:t>
            </a:fld>
            <a:endParaRPr lang="en-US"/>
          </a:p>
        </p:txBody>
      </p:sp>
      <p:sp>
        <p:nvSpPr>
          <p:cNvPr id="8" name="Fußzeilenplatzhalter 7"/>
          <p:cNvSpPr>
            <a:spLocks noGrp="1"/>
          </p:cNvSpPr>
          <p:nvPr>
            <p:ph type="ftr" sz="quarter" idx="11"/>
          </p:nvPr>
        </p:nvSpPr>
        <p:spPr>
          <a:xfrm>
            <a:off x="2889250" y="6356351"/>
            <a:ext cx="3632200" cy="365125"/>
          </a:xfrm>
          <a:prstGeom prst="rect">
            <a:avLst/>
          </a:prstGeom>
        </p:spPr>
        <p:txBody>
          <a:bodyPr/>
          <a:lstStyle/>
          <a:p>
            <a:endParaRPr lang="en-US"/>
          </a:p>
        </p:txBody>
      </p:sp>
      <p:sp>
        <p:nvSpPr>
          <p:cNvPr id="9" name="Foliennummernplatzhalter 8"/>
          <p:cNvSpPr>
            <a:spLocks noGrp="1"/>
          </p:cNvSpPr>
          <p:nvPr>
            <p:ph type="sldNum" sz="quarter" idx="12"/>
          </p:nvPr>
        </p:nvSpPr>
        <p:spPr/>
        <p:txBody>
          <a:bodyPr/>
          <a:lstStyle/>
          <a:p>
            <a:fld id="{8E69E788-8BCF-4189-85ED-687340EF9B0E}"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95300" y="704088"/>
            <a:ext cx="899795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a:t>Titelmasterformat durch Klicken bearbeiten</a:t>
            </a:r>
            <a:endParaRPr kumimoji="0" lang="en-US"/>
          </a:p>
        </p:txBody>
      </p:sp>
      <p:sp>
        <p:nvSpPr>
          <p:cNvPr id="3" name="Datumsplatzhalter 2"/>
          <p:cNvSpPr>
            <a:spLocks noGrp="1"/>
          </p:cNvSpPr>
          <p:nvPr>
            <p:ph type="dt" sz="half" idx="10"/>
          </p:nvPr>
        </p:nvSpPr>
        <p:spPr>
          <a:xfrm>
            <a:off x="495300" y="6356351"/>
            <a:ext cx="2311400" cy="365125"/>
          </a:xfrm>
          <a:prstGeom prst="rect">
            <a:avLst/>
          </a:prstGeom>
        </p:spPr>
        <p:txBody>
          <a:bodyPr/>
          <a:lstStyle/>
          <a:p>
            <a:fld id="{25A51C10-CF7B-48C3-BCB3-1B551865B0A0}" type="datetimeFigureOut">
              <a:rPr lang="en-US" smtClean="0"/>
              <a:pPr/>
              <a:t>4/7/2024</a:t>
            </a:fld>
            <a:endParaRPr lang="en-US"/>
          </a:p>
        </p:txBody>
      </p:sp>
      <p:sp>
        <p:nvSpPr>
          <p:cNvPr id="4" name="Fußzeilenplatzhalter 3"/>
          <p:cNvSpPr>
            <a:spLocks noGrp="1"/>
          </p:cNvSpPr>
          <p:nvPr>
            <p:ph type="ftr" sz="quarter" idx="11"/>
          </p:nvPr>
        </p:nvSpPr>
        <p:spPr>
          <a:xfrm>
            <a:off x="2889250" y="6356351"/>
            <a:ext cx="3632200" cy="365125"/>
          </a:xfrm>
          <a:prstGeom prst="rect">
            <a:avLst/>
          </a:prstGeom>
        </p:spPr>
        <p:txBody>
          <a:bodyPr/>
          <a:lstStyle/>
          <a:p>
            <a:endParaRPr lang="en-US"/>
          </a:p>
        </p:txBody>
      </p:sp>
      <p:sp>
        <p:nvSpPr>
          <p:cNvPr id="5" name="Foliennummernplatzhalter 4"/>
          <p:cNvSpPr>
            <a:spLocks noGrp="1"/>
          </p:cNvSpPr>
          <p:nvPr>
            <p:ph type="sldNum" sz="quarter" idx="12"/>
          </p:nvPr>
        </p:nvSpPr>
        <p:spPr/>
        <p:txBody>
          <a:bodyPr/>
          <a:lstStyle/>
          <a:p>
            <a:fld id="{8E69E788-8BCF-4189-85ED-687340EF9B0E}"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95300" y="6356351"/>
            <a:ext cx="2311400" cy="365125"/>
          </a:xfrm>
          <a:prstGeom prst="rect">
            <a:avLst/>
          </a:prstGeom>
        </p:spPr>
        <p:txBody>
          <a:bodyPr/>
          <a:lstStyle/>
          <a:p>
            <a:fld id="{25A51C10-CF7B-48C3-BCB3-1B551865B0A0}" type="datetimeFigureOut">
              <a:rPr lang="en-US" smtClean="0"/>
              <a:pPr/>
              <a:t>4/7/2024</a:t>
            </a:fld>
            <a:endParaRPr lang="en-US"/>
          </a:p>
        </p:txBody>
      </p:sp>
      <p:sp>
        <p:nvSpPr>
          <p:cNvPr id="3" name="Fußzeilenplatzhalter 2"/>
          <p:cNvSpPr>
            <a:spLocks noGrp="1"/>
          </p:cNvSpPr>
          <p:nvPr>
            <p:ph type="ftr" sz="quarter" idx="11"/>
          </p:nvPr>
        </p:nvSpPr>
        <p:spPr>
          <a:xfrm>
            <a:off x="2889250" y="6356351"/>
            <a:ext cx="3632200" cy="365125"/>
          </a:xfrm>
          <a:prstGeom prst="rect">
            <a:avLst/>
          </a:prstGeom>
        </p:spPr>
        <p:txBody>
          <a:bodyPr/>
          <a:lstStyle/>
          <a:p>
            <a:endParaRPr lang="en-US"/>
          </a:p>
        </p:txBody>
      </p:sp>
      <p:sp>
        <p:nvSpPr>
          <p:cNvPr id="4" name="Foliennummernplatzhalter 3"/>
          <p:cNvSpPr>
            <a:spLocks noGrp="1"/>
          </p:cNvSpPr>
          <p:nvPr>
            <p:ph type="sldNum" sz="quarter" idx="12"/>
          </p:nvPr>
        </p:nvSpPr>
        <p:spPr/>
        <p:txBody>
          <a:bodyPr/>
          <a:lstStyle/>
          <a:p>
            <a:fld id="{8E69E788-8BCF-4189-85ED-687340EF9B0E}"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42950" y="514352"/>
            <a:ext cx="29718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a:t>Titelmasterformat durch Klicken bearbeiten</a:t>
            </a:r>
            <a:endParaRPr kumimoji="0" lang="en-US"/>
          </a:p>
        </p:txBody>
      </p:sp>
      <p:sp>
        <p:nvSpPr>
          <p:cNvPr id="3" name="Textplatzhalter 2"/>
          <p:cNvSpPr>
            <a:spLocks noGrp="1"/>
          </p:cNvSpPr>
          <p:nvPr>
            <p:ph type="body" idx="2"/>
          </p:nvPr>
        </p:nvSpPr>
        <p:spPr>
          <a:xfrm>
            <a:off x="742950" y="1676400"/>
            <a:ext cx="29718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a:t>Textmasterformate durch Klicken bearbeiten</a:t>
            </a:r>
          </a:p>
        </p:txBody>
      </p:sp>
      <p:sp>
        <p:nvSpPr>
          <p:cNvPr id="4" name="Inhaltsplatzhalter 3"/>
          <p:cNvSpPr>
            <a:spLocks noGrp="1"/>
          </p:cNvSpPr>
          <p:nvPr>
            <p:ph sz="half" idx="1"/>
          </p:nvPr>
        </p:nvSpPr>
        <p:spPr>
          <a:xfrm>
            <a:off x="3872971" y="1676400"/>
            <a:ext cx="5537729"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a:t>Textmasterformate durch Klicken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kumimoji="0" lang="en-US"/>
          </a:p>
        </p:txBody>
      </p:sp>
      <p:sp>
        <p:nvSpPr>
          <p:cNvPr id="5" name="Datumsplatzhalter 4"/>
          <p:cNvSpPr>
            <a:spLocks noGrp="1"/>
          </p:cNvSpPr>
          <p:nvPr>
            <p:ph type="dt" sz="half" idx="10"/>
          </p:nvPr>
        </p:nvSpPr>
        <p:spPr>
          <a:xfrm>
            <a:off x="495300" y="6356351"/>
            <a:ext cx="2311400" cy="365125"/>
          </a:xfrm>
          <a:prstGeom prst="rect">
            <a:avLst/>
          </a:prstGeom>
        </p:spPr>
        <p:txBody>
          <a:bodyPr/>
          <a:lstStyle/>
          <a:p>
            <a:fld id="{25A51C10-CF7B-48C3-BCB3-1B551865B0A0}" type="datetimeFigureOut">
              <a:rPr lang="en-US" smtClean="0"/>
              <a:pPr/>
              <a:t>4/7/2024</a:t>
            </a:fld>
            <a:endParaRPr lang="en-US"/>
          </a:p>
        </p:txBody>
      </p:sp>
      <p:sp>
        <p:nvSpPr>
          <p:cNvPr id="6" name="Fußzeilenplatzhalter 5"/>
          <p:cNvSpPr>
            <a:spLocks noGrp="1"/>
          </p:cNvSpPr>
          <p:nvPr>
            <p:ph type="ftr" sz="quarter" idx="11"/>
          </p:nvPr>
        </p:nvSpPr>
        <p:spPr>
          <a:xfrm>
            <a:off x="2889250" y="6356351"/>
            <a:ext cx="3632200" cy="365125"/>
          </a:xfrm>
          <a:prstGeom prst="rect">
            <a:avLst/>
          </a:prstGeom>
        </p:spPr>
        <p:txBody>
          <a:bodyPr/>
          <a:lstStyle/>
          <a:p>
            <a:endParaRPr lang="en-US"/>
          </a:p>
        </p:txBody>
      </p:sp>
      <p:sp>
        <p:nvSpPr>
          <p:cNvPr id="7" name="Foliennummernplatzhalter 6"/>
          <p:cNvSpPr>
            <a:spLocks noGrp="1"/>
          </p:cNvSpPr>
          <p:nvPr>
            <p:ph type="sldNum" sz="quarter" idx="12"/>
          </p:nvPr>
        </p:nvSpPr>
        <p:spPr/>
        <p:txBody>
          <a:bodyPr/>
          <a:lstStyle/>
          <a:p>
            <a:fld id="{8E69E788-8BCF-4189-85ED-687340EF9B0E}"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Eine Ecke des Rechtecks schneiden und abrunden 8"/>
          <p:cNvSpPr/>
          <p:nvPr/>
        </p:nvSpPr>
        <p:spPr>
          <a:xfrm rot="420000" flipV="1">
            <a:off x="3429566" y="1108077"/>
            <a:ext cx="569595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winkliges Dreieck 11"/>
          <p:cNvSpPr/>
          <p:nvPr/>
        </p:nvSpPr>
        <p:spPr>
          <a:xfrm rot="420000" flipV="1">
            <a:off x="8671145" y="5359769"/>
            <a:ext cx="168402"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60400" y="1176997"/>
            <a:ext cx="2397252" cy="1582621"/>
          </a:xfrm>
        </p:spPr>
        <p:txBody>
          <a:bodyPr vert="horz" lIns="45720" tIns="45720" rIns="45720" bIns="45720" anchor="b"/>
          <a:lstStyle>
            <a:lvl1pPr algn="l">
              <a:buNone/>
              <a:defRPr sz="2000" b="1">
                <a:solidFill>
                  <a:schemeClr val="tx2"/>
                </a:solidFill>
              </a:defRPr>
            </a:lvl1pPr>
          </a:lstStyle>
          <a:p>
            <a:r>
              <a:rPr kumimoji="0" lang="de-DE"/>
              <a:t>Titelmasterformat durch Klicken bearbeiten</a:t>
            </a:r>
            <a:endParaRPr kumimoji="0" lang="en-US"/>
          </a:p>
        </p:txBody>
      </p:sp>
      <p:sp>
        <p:nvSpPr>
          <p:cNvPr id="4" name="Textplatzhalter 3"/>
          <p:cNvSpPr>
            <a:spLocks noGrp="1"/>
          </p:cNvSpPr>
          <p:nvPr>
            <p:ph type="body" sz="half" idx="2"/>
          </p:nvPr>
        </p:nvSpPr>
        <p:spPr>
          <a:xfrm>
            <a:off x="660400" y="2828785"/>
            <a:ext cx="239395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a:t>Textmasterformate durch Klicken bearbeiten</a:t>
            </a:r>
          </a:p>
        </p:txBody>
      </p:sp>
      <p:sp>
        <p:nvSpPr>
          <p:cNvPr id="5" name="Datumsplatzhalter 4"/>
          <p:cNvSpPr>
            <a:spLocks noGrp="1"/>
          </p:cNvSpPr>
          <p:nvPr>
            <p:ph type="dt" sz="half" idx="10"/>
          </p:nvPr>
        </p:nvSpPr>
        <p:spPr>
          <a:xfrm>
            <a:off x="495300" y="6356351"/>
            <a:ext cx="2311400" cy="365125"/>
          </a:xfrm>
          <a:prstGeom prst="rect">
            <a:avLst/>
          </a:prstGeom>
        </p:spPr>
        <p:txBody>
          <a:bodyPr/>
          <a:lstStyle/>
          <a:p>
            <a:fld id="{25A51C10-CF7B-48C3-BCB3-1B551865B0A0}" type="datetimeFigureOut">
              <a:rPr lang="en-US" smtClean="0"/>
              <a:pPr/>
              <a:t>4/7/2024</a:t>
            </a:fld>
            <a:endParaRPr lang="en-US"/>
          </a:p>
        </p:txBody>
      </p:sp>
      <p:sp>
        <p:nvSpPr>
          <p:cNvPr id="6" name="Fußzeilenplatzhalter 5"/>
          <p:cNvSpPr>
            <a:spLocks noGrp="1"/>
          </p:cNvSpPr>
          <p:nvPr>
            <p:ph type="ftr" sz="quarter" idx="11"/>
          </p:nvPr>
        </p:nvSpPr>
        <p:spPr>
          <a:xfrm>
            <a:off x="2889250" y="6356351"/>
            <a:ext cx="3632200" cy="365125"/>
          </a:xfrm>
          <a:prstGeom prst="rect">
            <a:avLst/>
          </a:prstGeom>
        </p:spPr>
        <p:txBody>
          <a:bodyPr/>
          <a:lstStyle/>
          <a:p>
            <a:endParaRPr lang="en-US"/>
          </a:p>
        </p:txBody>
      </p:sp>
      <p:sp>
        <p:nvSpPr>
          <p:cNvPr id="7" name="Foliennummernplatzhalter 6"/>
          <p:cNvSpPr>
            <a:spLocks noGrp="1"/>
          </p:cNvSpPr>
          <p:nvPr>
            <p:ph type="sldNum" sz="quarter" idx="12"/>
          </p:nvPr>
        </p:nvSpPr>
        <p:spPr>
          <a:xfrm>
            <a:off x="8750300" y="6356351"/>
            <a:ext cx="660400" cy="365125"/>
          </a:xfrm>
        </p:spPr>
        <p:txBody>
          <a:bodyPr/>
          <a:lstStyle/>
          <a:p>
            <a:fld id="{8E69E788-8BCF-4189-85ED-687340EF9B0E}" type="slidenum">
              <a:rPr lang="en-US" smtClean="0"/>
              <a:pPr/>
              <a:t>‹Nr.›</a:t>
            </a:fld>
            <a:endParaRPr lang="en-US"/>
          </a:p>
        </p:txBody>
      </p:sp>
      <p:sp>
        <p:nvSpPr>
          <p:cNvPr id="3" name="Bildplatzhalter 2"/>
          <p:cNvSpPr>
            <a:spLocks noGrp="1"/>
          </p:cNvSpPr>
          <p:nvPr>
            <p:ph type="pic" idx="1"/>
          </p:nvPr>
        </p:nvSpPr>
        <p:spPr>
          <a:xfrm rot="420000">
            <a:off x="3776276" y="1199517"/>
            <a:ext cx="500253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a:t>Bild durch Klicken auf Symbol hinzufügen</a:t>
            </a:r>
            <a:endParaRPr kumimoji="0" lang="en-US" dirty="0"/>
          </a:p>
        </p:txBody>
      </p:sp>
      <p:sp>
        <p:nvSpPr>
          <p:cNvPr id="10" name="Freihandform 9"/>
          <p:cNvSpPr>
            <a:spLocks/>
          </p:cNvSpPr>
          <p:nvPr/>
        </p:nvSpPr>
        <p:spPr bwMode="auto">
          <a:xfrm flipV="1">
            <a:off x="-10319" y="5816600"/>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ihandform 10"/>
          <p:cNvSpPr>
            <a:spLocks/>
          </p:cNvSpPr>
          <p:nvPr/>
        </p:nvSpPr>
        <p:spPr bwMode="auto">
          <a:xfrm flipV="1">
            <a:off x="4746625" y="6219826"/>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ihandform 6"/>
          <p:cNvSpPr>
            <a:spLocks/>
          </p:cNvSpPr>
          <p:nvPr/>
        </p:nvSpPr>
        <p:spPr bwMode="auto">
          <a:xfrm>
            <a:off x="-10319" y="-7144"/>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ihandform 7"/>
          <p:cNvSpPr>
            <a:spLocks/>
          </p:cNvSpPr>
          <p:nvPr/>
        </p:nvSpPr>
        <p:spPr bwMode="auto">
          <a:xfrm>
            <a:off x="4746625" y="-7144"/>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elplatzhalter 8"/>
          <p:cNvSpPr>
            <a:spLocks noGrp="1"/>
          </p:cNvSpPr>
          <p:nvPr>
            <p:ph type="title"/>
          </p:nvPr>
        </p:nvSpPr>
        <p:spPr>
          <a:xfrm>
            <a:off x="495300" y="704088"/>
            <a:ext cx="8915400" cy="689283"/>
          </a:xfrm>
          <a:prstGeom prst="rect">
            <a:avLst/>
          </a:prstGeom>
        </p:spPr>
        <p:txBody>
          <a:bodyPr vert="horz" lIns="0" rIns="0" bIns="0" anchor="b">
            <a:normAutofit/>
          </a:bodyPr>
          <a:lstStyle/>
          <a:p>
            <a:r>
              <a:rPr kumimoji="0" lang="de-DE" dirty="0"/>
              <a:t>Titelmasterformat durch Klicken bearbeiten</a:t>
            </a:r>
            <a:endParaRPr kumimoji="0" lang="en-US" dirty="0"/>
          </a:p>
        </p:txBody>
      </p:sp>
      <p:sp>
        <p:nvSpPr>
          <p:cNvPr id="30" name="Textplatzhalter 29"/>
          <p:cNvSpPr>
            <a:spLocks noGrp="1"/>
          </p:cNvSpPr>
          <p:nvPr>
            <p:ph type="body" idx="1"/>
          </p:nvPr>
        </p:nvSpPr>
        <p:spPr>
          <a:xfrm>
            <a:off x="495300" y="1509486"/>
            <a:ext cx="8915400" cy="4815114"/>
          </a:xfrm>
          <a:prstGeom prst="rect">
            <a:avLst/>
          </a:prstGeom>
        </p:spPr>
        <p:txBody>
          <a:bodyPr vert="horz">
            <a:normAutofit/>
          </a:bodyPr>
          <a:lstStyle/>
          <a:p>
            <a:pPr lvl="0" eaLnBrk="1" latinLnBrk="0" hangingPunct="1"/>
            <a:r>
              <a:rPr kumimoji="0" lang="de-DE"/>
              <a:t>Textmasterformate durch Klicken bearbeiten</a:t>
            </a:r>
          </a:p>
          <a:p>
            <a:pPr lvl="1" eaLnBrk="1" latinLnBrk="0" hangingPunct="1"/>
            <a:r>
              <a:rPr kumimoji="0" lang="de-DE"/>
              <a:t>Zweite Ebene</a:t>
            </a:r>
          </a:p>
          <a:p>
            <a:pPr lvl="2" eaLnBrk="1" latinLnBrk="0" hangingPunct="1"/>
            <a:r>
              <a:rPr kumimoji="0" lang="de-DE"/>
              <a:t>Dritte Ebene</a:t>
            </a:r>
          </a:p>
          <a:p>
            <a:pPr lvl="3" eaLnBrk="1" latinLnBrk="0" hangingPunct="1"/>
            <a:r>
              <a:rPr kumimoji="0" lang="de-DE"/>
              <a:t>Vierte Ebene</a:t>
            </a:r>
          </a:p>
          <a:p>
            <a:pPr lvl="4" eaLnBrk="1" latinLnBrk="0" hangingPunct="1"/>
            <a:r>
              <a:rPr kumimoji="0" lang="de-DE"/>
              <a:t>Fünfte Ebene</a:t>
            </a:r>
            <a:endParaRPr kumimoji="0" lang="en-US"/>
          </a:p>
        </p:txBody>
      </p:sp>
      <p:sp>
        <p:nvSpPr>
          <p:cNvPr id="18" name="Foliennummernplatzhalter 17"/>
          <p:cNvSpPr>
            <a:spLocks noGrp="1"/>
          </p:cNvSpPr>
          <p:nvPr>
            <p:ph type="sldNum" sz="quarter" idx="4"/>
          </p:nvPr>
        </p:nvSpPr>
        <p:spPr>
          <a:xfrm>
            <a:off x="8585200" y="6356351"/>
            <a:ext cx="8255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E69E788-8BCF-4189-85ED-687340EF9B0E}" type="slidenum">
              <a:rPr lang="en-US" smtClean="0"/>
              <a:pPr/>
              <a:t>‹Nr.›</a:t>
            </a:fld>
            <a:endParaRPr lang="en-US" sz="1400" dirty="0">
              <a:solidFill>
                <a:schemeClr val="tx2">
                  <a:shade val="50000"/>
                </a:schemeClr>
              </a:solidFill>
            </a:endParaRPr>
          </a:p>
        </p:txBody>
      </p:sp>
      <p:grpSp>
        <p:nvGrpSpPr>
          <p:cNvPr id="2" name="Gruppieren 1"/>
          <p:cNvGrpSpPr/>
          <p:nvPr/>
        </p:nvGrpSpPr>
        <p:grpSpPr>
          <a:xfrm>
            <a:off x="-20602" y="202408"/>
            <a:ext cx="9945594" cy="649224"/>
            <a:chOff x="-19045" y="216550"/>
            <a:chExt cx="9180548" cy="649224"/>
          </a:xfrm>
        </p:grpSpPr>
        <p:sp>
          <p:nvSpPr>
            <p:cNvPr id="12" name="Freihand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ihand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4" name="Text Box 7"/>
          <p:cNvSpPr txBox="1">
            <a:spLocks noChangeArrowheads="1"/>
          </p:cNvSpPr>
          <p:nvPr userDrawn="1"/>
        </p:nvSpPr>
        <p:spPr bwMode="auto">
          <a:xfrm>
            <a:off x="6686550" y="6613529"/>
            <a:ext cx="3219450" cy="244475"/>
          </a:xfrm>
          <a:prstGeom prst="rect">
            <a:avLst/>
          </a:prstGeom>
          <a:noFill/>
          <a:ln w="9525">
            <a:noFill/>
            <a:miter lim="800000"/>
            <a:headEnd/>
            <a:tailEnd/>
          </a:ln>
          <a:effectLst/>
        </p:spPr>
        <p:txBody>
          <a:bodyPr>
            <a:spAutoFit/>
          </a:bodyPr>
          <a:lstStyle/>
          <a:p>
            <a:pPr algn="r"/>
            <a:r>
              <a:rPr lang="de-DE" sz="1000" b="0" dirty="0">
                <a:solidFill>
                  <a:srgbClr val="FF0000"/>
                </a:solidFill>
                <a:latin typeface="Times New Roman" pitchFamily="18" charset="0"/>
              </a:rPr>
              <a:t>Folie: </a:t>
            </a:r>
            <a:fld id="{23174287-F83E-4A4B-A226-917BB8E17B55}" type="slidenum">
              <a:rPr lang="de-DE" sz="1000" b="0">
                <a:solidFill>
                  <a:srgbClr val="FF0000"/>
                </a:solidFill>
                <a:latin typeface="Times New Roman" pitchFamily="18" charset="0"/>
              </a:rPr>
              <a:pPr algn="r"/>
              <a:t>‹Nr.›</a:t>
            </a:fld>
            <a:endParaRPr lang="de-DE" sz="1000" b="0" dirty="0">
              <a:solidFill>
                <a:srgbClr val="FF0000"/>
              </a:solidFill>
              <a:latin typeface="Times New Roman" pitchFamily="18" charset="0"/>
            </a:endParaRPr>
          </a:p>
        </p:txBody>
      </p:sp>
      <p:pic>
        <p:nvPicPr>
          <p:cNvPr id="17" name="Picture 11" descr="Die Grafik &quot;http://www.fhw-berlin.de/fileadmin/am_template/grfx/all/fhw_logo.gif&quot; kann nicht angezeigt werden, weil sie Fehler enthält."/>
          <p:cNvPicPr>
            <a:picLocks noChangeAspect="1" noChangeArrowheads="1"/>
          </p:cNvPicPr>
          <p:nvPr userDrawn="1"/>
        </p:nvPicPr>
        <p:blipFill>
          <a:blip r:embed="rId13" cstate="print"/>
          <a:srcRect r="76572"/>
          <a:stretch>
            <a:fillRect/>
          </a:stretch>
        </p:blipFill>
        <p:spPr bwMode="auto">
          <a:xfrm>
            <a:off x="51" y="4131"/>
            <a:ext cx="122" cy="143"/>
          </a:xfrm>
          <a:prstGeom prst="rect">
            <a:avLst/>
          </a:prstGeom>
          <a:noFill/>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rtl="0" eaLnBrk="1" latinLnBrk="0" hangingPunct="1">
        <a:spcBef>
          <a:spcPct val="0"/>
        </a:spcBef>
        <a:buNone/>
        <a:defRPr kumimoji="0" sz="3600" b="1"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77850" y="1371600"/>
            <a:ext cx="8505952" cy="2350412"/>
          </a:xfrm>
        </p:spPr>
        <p:txBody>
          <a:bodyPr>
            <a:normAutofit fontScale="90000"/>
          </a:bodyPr>
          <a:lstStyle/>
          <a:p>
            <a:r>
              <a:rPr lang="en-US" b="0" dirty="0"/>
              <a:t>Cost behavior –</a:t>
            </a:r>
            <a:br>
              <a:rPr lang="en-US" b="0" dirty="0"/>
            </a:br>
            <a:r>
              <a:rPr lang="en-US" b="0" dirty="0"/>
              <a:t>A basic introduction</a:t>
            </a:r>
            <a:br>
              <a:rPr lang="en-US" b="0" dirty="0"/>
            </a:br>
            <a:r>
              <a:rPr lang="de-DE" b="0" dirty="0"/>
              <a:t>International Management Accounting</a:t>
            </a:r>
            <a:endParaRPr lang="de-DE" sz="2200" dirty="0"/>
          </a:p>
        </p:txBody>
      </p:sp>
      <p:sp>
        <p:nvSpPr>
          <p:cNvPr id="3" name="Untertitel 2"/>
          <p:cNvSpPr>
            <a:spLocks noGrp="1"/>
          </p:cNvSpPr>
          <p:nvPr>
            <p:ph type="subTitle" idx="1"/>
          </p:nvPr>
        </p:nvSpPr>
        <p:spPr>
          <a:xfrm>
            <a:off x="577850" y="4053312"/>
            <a:ext cx="8509254" cy="1752600"/>
          </a:xfrm>
        </p:spPr>
        <p:txBody>
          <a:bodyPr>
            <a:normAutofit fontScale="92500" lnSpcReduction="20000"/>
          </a:bodyPr>
          <a:lstStyle/>
          <a:p>
            <a:pPr marL="342900" indent="-342900">
              <a:lnSpc>
                <a:spcPct val="85000"/>
              </a:lnSpc>
              <a:spcBef>
                <a:spcPct val="5000"/>
              </a:spcBef>
            </a:pPr>
            <a:r>
              <a:rPr lang="de-DE" sz="2800" dirty="0">
                <a:solidFill>
                  <a:srgbClr val="FFFFFF"/>
                </a:solidFill>
              </a:rPr>
              <a:t>Prof. Dr. Marc Beutner</a:t>
            </a:r>
          </a:p>
          <a:p>
            <a:pPr marL="342900" indent="-342900">
              <a:lnSpc>
                <a:spcPct val="85000"/>
              </a:lnSpc>
              <a:spcBef>
                <a:spcPct val="5000"/>
              </a:spcBef>
            </a:pPr>
            <a:r>
              <a:rPr lang="de-DE" sz="2800" dirty="0">
                <a:solidFill>
                  <a:srgbClr val="FFFFFF"/>
                </a:solidFill>
              </a:rPr>
              <a:t>TH Köln</a:t>
            </a:r>
          </a:p>
          <a:p>
            <a:r>
              <a:rPr lang="de-DE" dirty="0"/>
              <a:t>1st </a:t>
            </a:r>
            <a:r>
              <a:rPr lang="de-DE" dirty="0" err="1"/>
              <a:t>Lecture</a:t>
            </a:r>
            <a:r>
              <a:rPr lang="de-DE" dirty="0"/>
              <a:t> Part 2</a:t>
            </a:r>
            <a:br>
              <a:rPr lang="de-DE" dirty="0"/>
            </a:br>
            <a:r>
              <a:rPr lang="fr-FR" b="1" dirty="0"/>
              <a:t>BA International Business</a:t>
            </a:r>
            <a:endParaRPr lang="de-DE" dirty="0"/>
          </a:p>
          <a:p>
            <a:r>
              <a:rPr lang="de-DE" dirty="0" err="1"/>
              <a:t>SoSe</a:t>
            </a:r>
            <a:r>
              <a:rPr lang="de-DE" dirty="0"/>
              <a:t> 2024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9559EE1E-EF5A-48B0-9137-A9F64EBCBBDB}"/>
              </a:ext>
            </a:extLst>
          </p:cNvPr>
          <p:cNvSpPr/>
          <p:nvPr/>
        </p:nvSpPr>
        <p:spPr>
          <a:xfrm>
            <a:off x="124242" y="2218792"/>
            <a:ext cx="9960665" cy="2123658"/>
          </a:xfrm>
          <a:prstGeom prst="rect">
            <a:avLst/>
          </a:prstGeom>
        </p:spPr>
        <p:txBody>
          <a:bodyPr wrap="square">
            <a:spAutoFit/>
          </a:bodyPr>
          <a:lstStyle/>
          <a:p>
            <a:pPr algn="l"/>
            <a:r>
              <a:rPr lang="en-US" b="0" dirty="0"/>
              <a:t>Total cost TC is sum of variable and fixed cost</a:t>
            </a:r>
          </a:p>
          <a:p>
            <a:pPr algn="l"/>
            <a:r>
              <a:rPr lang="de-DE" b="0" dirty="0"/>
              <a:t>TC(Q)  FC + VC(Q) = FC + MC  Q</a:t>
            </a:r>
          </a:p>
          <a:p>
            <a:pPr algn="l"/>
            <a:endParaRPr lang="de-DE" b="0" dirty="0"/>
          </a:p>
          <a:p>
            <a:pPr algn="l"/>
            <a:endParaRPr lang="de-DE" b="0" dirty="0"/>
          </a:p>
        </p:txBody>
      </p:sp>
      <p:sp>
        <p:nvSpPr>
          <p:cNvPr id="14" name="Textfeld 13">
            <a:extLst>
              <a:ext uri="{FF2B5EF4-FFF2-40B4-BE49-F238E27FC236}">
                <a16:creationId xmlns:a16="http://schemas.microsoft.com/office/drawing/2014/main" id="{AEC4EE9E-9AC2-41D9-83C6-371AF7801035}"/>
              </a:ext>
            </a:extLst>
          </p:cNvPr>
          <p:cNvSpPr txBox="1"/>
          <p:nvPr/>
        </p:nvSpPr>
        <p:spPr>
          <a:xfrm>
            <a:off x="2780847" y="3094760"/>
            <a:ext cx="2744854" cy="1200329"/>
          </a:xfrm>
          <a:prstGeom prst="rect">
            <a:avLst/>
          </a:prstGeom>
          <a:noFill/>
        </p:spPr>
        <p:txBody>
          <a:bodyPr wrap="square" rtlCol="0">
            <a:spAutoFit/>
          </a:bodyPr>
          <a:lstStyle/>
          <a:p>
            <a:br>
              <a:rPr lang="de-DE" dirty="0"/>
            </a:br>
            <a:br>
              <a:rPr lang="de-DE" dirty="0"/>
            </a:br>
            <a:r>
              <a:rPr lang="de-DE" dirty="0"/>
              <a:t>f(x) = m * x + n</a:t>
            </a:r>
          </a:p>
        </p:txBody>
      </p:sp>
      <p:sp>
        <p:nvSpPr>
          <p:cNvPr id="2" name="Titel 1">
            <a:extLst>
              <a:ext uri="{FF2B5EF4-FFF2-40B4-BE49-F238E27FC236}">
                <a16:creationId xmlns:a16="http://schemas.microsoft.com/office/drawing/2014/main" id="{A0ABC86A-F1D2-4502-8FB5-9B24517ABB48}"/>
              </a:ext>
            </a:extLst>
          </p:cNvPr>
          <p:cNvSpPr>
            <a:spLocks noGrp="1"/>
          </p:cNvSpPr>
          <p:nvPr>
            <p:ph type="title"/>
          </p:nvPr>
        </p:nvSpPr>
        <p:spPr>
          <a:xfrm>
            <a:off x="495300" y="516051"/>
            <a:ext cx="8915400" cy="674770"/>
          </a:xfrm>
        </p:spPr>
        <p:txBody>
          <a:bodyPr/>
          <a:lstStyle/>
          <a:p>
            <a:r>
              <a:rPr lang="en-US" b="0" dirty="0"/>
              <a:t>Marginal, variable, fixed and average cost II</a:t>
            </a:r>
            <a:endParaRPr lang="de-DE" dirty="0"/>
          </a:p>
        </p:txBody>
      </p:sp>
      <p:sp>
        <p:nvSpPr>
          <p:cNvPr id="11" name="Rectangle 1">
            <a:extLst>
              <a:ext uri="{FF2B5EF4-FFF2-40B4-BE49-F238E27FC236}">
                <a16:creationId xmlns:a16="http://schemas.microsoft.com/office/drawing/2014/main" id="{B898F3A9-F3A2-4F6C-A37D-64B4140911E8}"/>
              </a:ext>
            </a:extLst>
          </p:cNvPr>
          <p:cNvSpPr>
            <a:spLocks noChangeArrowheads="1"/>
          </p:cNvSpPr>
          <p:nvPr/>
        </p:nvSpPr>
        <p:spPr bwMode="auto">
          <a:xfrm>
            <a:off x="4993251" y="3170284"/>
            <a:ext cx="176610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dirty="0">
                <a:ln>
                  <a:noFill/>
                </a:ln>
                <a:solidFill>
                  <a:schemeClr val="accent1"/>
                </a:solidFill>
                <a:effectLst/>
                <a:latin typeface="Arial Unicode MS"/>
              </a:rPr>
              <a:t>MC * Q = c * Q</a:t>
            </a:r>
            <a:endParaRPr kumimoji="0" lang="de-DE" altLang="de-DE" sz="1500" b="0" i="0" u="none" strike="noStrike" cap="none" normalizeH="0" baseline="0" dirty="0">
              <a:ln>
                <a:noFill/>
              </a:ln>
              <a:solidFill>
                <a:schemeClr val="accent1"/>
              </a:solidFill>
              <a:effectLst/>
              <a:latin typeface="Arial" panose="020B0604020202020204" pitchFamily="34" charset="0"/>
            </a:endParaRPr>
          </a:p>
        </p:txBody>
      </p:sp>
      <p:sp>
        <p:nvSpPr>
          <p:cNvPr id="4" name="Textfeld 3">
            <a:extLst>
              <a:ext uri="{FF2B5EF4-FFF2-40B4-BE49-F238E27FC236}">
                <a16:creationId xmlns:a16="http://schemas.microsoft.com/office/drawing/2014/main" id="{6EE8EB98-93A0-45DD-965B-15E5B907B8E6}"/>
              </a:ext>
            </a:extLst>
          </p:cNvPr>
          <p:cNvSpPr txBox="1"/>
          <p:nvPr/>
        </p:nvSpPr>
        <p:spPr>
          <a:xfrm>
            <a:off x="7036904" y="2218792"/>
            <a:ext cx="2744854" cy="1200329"/>
          </a:xfrm>
          <a:prstGeom prst="rect">
            <a:avLst/>
          </a:prstGeom>
          <a:noFill/>
        </p:spPr>
        <p:txBody>
          <a:bodyPr wrap="square" rtlCol="0">
            <a:spAutoFit/>
          </a:bodyPr>
          <a:lstStyle/>
          <a:p>
            <a:r>
              <a:rPr lang="de-DE" dirty="0" err="1"/>
              <a:t>Mathematics</a:t>
            </a:r>
            <a:r>
              <a:rPr lang="de-DE" dirty="0"/>
              <a:t>:</a:t>
            </a:r>
            <a:br>
              <a:rPr lang="de-DE" dirty="0"/>
            </a:br>
            <a:br>
              <a:rPr lang="de-DE" dirty="0"/>
            </a:br>
            <a:r>
              <a:rPr lang="de-DE" dirty="0"/>
              <a:t>f(x) = m * x + n</a:t>
            </a:r>
          </a:p>
        </p:txBody>
      </p:sp>
      <p:sp>
        <p:nvSpPr>
          <p:cNvPr id="7" name="Rectangle 1">
            <a:extLst>
              <a:ext uri="{FF2B5EF4-FFF2-40B4-BE49-F238E27FC236}">
                <a16:creationId xmlns:a16="http://schemas.microsoft.com/office/drawing/2014/main" id="{2FF37C90-A997-4B28-A83A-98D0DD3FC4E0}"/>
              </a:ext>
            </a:extLst>
          </p:cNvPr>
          <p:cNvSpPr>
            <a:spLocks noChangeArrowheads="1"/>
          </p:cNvSpPr>
          <p:nvPr/>
        </p:nvSpPr>
        <p:spPr bwMode="auto">
          <a:xfrm>
            <a:off x="6759351" y="3397012"/>
            <a:ext cx="305930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a:ln>
                  <a:noFill/>
                </a:ln>
                <a:solidFill>
                  <a:schemeClr val="tx1"/>
                </a:solidFill>
                <a:effectLst/>
                <a:latin typeface="Arial Unicode MS"/>
              </a:rPr>
              <a:t>The </a:t>
            </a:r>
            <a:r>
              <a:rPr kumimoji="0" lang="de-DE" altLang="de-DE" sz="1000" b="0" i="0" u="none" strike="noStrike" cap="none" normalizeH="0" baseline="0" dirty="0" err="1">
                <a:ln>
                  <a:noFill/>
                </a:ln>
                <a:solidFill>
                  <a:schemeClr val="tx1"/>
                </a:solidFill>
                <a:effectLst/>
                <a:latin typeface="Arial Unicode MS"/>
              </a:rPr>
              <a:t>following</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applies</a:t>
            </a:r>
            <a:r>
              <a:rPr kumimoji="0" lang="de-DE" altLang="de-DE" sz="1000" b="0" i="0" u="none" strike="noStrike" cap="none" normalizeH="0" baseline="0" dirty="0">
                <a:ln>
                  <a:noFill/>
                </a:ln>
                <a:solidFill>
                  <a:schemeClr val="tx1"/>
                </a:solidFill>
                <a:effectLst/>
                <a:latin typeface="Arial Unicode MS"/>
              </a:rPr>
              <a:t> to </a:t>
            </a:r>
            <a:r>
              <a:rPr kumimoji="0" lang="de-DE" altLang="de-DE" sz="1000" b="0" i="0" u="none" strike="noStrike" cap="none" normalizeH="0" baseline="0" dirty="0" err="1">
                <a:ln>
                  <a:noFill/>
                </a:ln>
                <a:solidFill>
                  <a:schemeClr val="tx1"/>
                </a:solidFill>
                <a:effectLst/>
                <a:latin typeface="Arial Unicode MS"/>
              </a:rPr>
              <a:t>functions</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with</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the</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equation</a:t>
            </a:r>
            <a:r>
              <a:rPr kumimoji="0" lang="de-DE" altLang="de-DE" sz="1000" b="0" i="0" u="none" strike="noStrike" cap="none" normalizeH="0" baseline="0" dirty="0">
                <a:ln>
                  <a:noFill/>
                </a:ln>
                <a:solidFill>
                  <a:schemeClr val="tx1"/>
                </a:solidFill>
                <a:effectLst/>
                <a:latin typeface="Arial Unicode MS"/>
              </a:rPr>
              <a:t> y = f (x) = mx + n (m, n≠0):</a:t>
            </a:r>
            <a:br>
              <a:rPr kumimoji="0" lang="de-DE" altLang="de-DE" sz="1000" b="0" i="0" u="none" strike="noStrike" cap="none" normalizeH="0" baseline="0" dirty="0">
                <a:ln>
                  <a:noFill/>
                </a:ln>
                <a:solidFill>
                  <a:schemeClr val="tx1"/>
                </a:solidFill>
                <a:effectLst/>
                <a:latin typeface="Arial Unicode MS"/>
              </a:rPr>
            </a:br>
            <a:r>
              <a:rPr kumimoji="0" lang="de-DE" altLang="de-DE" sz="1000" b="0" i="0" u="none" strike="noStrike" cap="none" normalizeH="0" baseline="0" dirty="0">
                <a:ln>
                  <a:noFill/>
                </a:ln>
                <a:solidFill>
                  <a:schemeClr val="tx1"/>
                </a:solidFill>
                <a:effectLst/>
                <a:latin typeface="Arial Unicode MS"/>
              </a:rPr>
              <a:t>The </a:t>
            </a:r>
            <a:r>
              <a:rPr kumimoji="0" lang="de-DE" altLang="de-DE" sz="1000" b="0" i="0" u="none" strike="noStrike" cap="none" normalizeH="0" baseline="0" dirty="0" err="1">
                <a:ln>
                  <a:noFill/>
                </a:ln>
                <a:solidFill>
                  <a:schemeClr val="tx1"/>
                </a:solidFill>
                <a:effectLst/>
                <a:latin typeface="Arial Unicode MS"/>
              </a:rPr>
              <a:t>graphs</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consist</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of</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points</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that</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lie</a:t>
            </a:r>
            <a:r>
              <a:rPr kumimoji="0" lang="de-DE" altLang="de-DE" sz="1000" b="0" i="0" u="none" strike="noStrike" cap="none" normalizeH="0" baseline="0" dirty="0">
                <a:ln>
                  <a:noFill/>
                </a:ln>
                <a:solidFill>
                  <a:schemeClr val="tx1"/>
                </a:solidFill>
                <a:effectLst/>
                <a:latin typeface="Arial Unicode MS"/>
              </a:rPr>
              <a:t> on a </a:t>
            </a:r>
            <a:r>
              <a:rPr kumimoji="0" lang="de-DE" altLang="de-DE" sz="1000" b="0" i="0" u="none" strike="noStrike" cap="none" normalizeH="0" baseline="0" dirty="0" err="1">
                <a:ln>
                  <a:noFill/>
                </a:ln>
                <a:solidFill>
                  <a:schemeClr val="tx1"/>
                </a:solidFill>
                <a:effectLst/>
                <a:latin typeface="Arial Unicode MS"/>
              </a:rPr>
              <a:t>straight</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line</a:t>
            </a:r>
            <a:r>
              <a:rPr kumimoji="0" lang="de-DE" altLang="de-DE" sz="1000" b="0" i="0" u="none" strike="noStrike" cap="none" normalizeH="0" baseline="0" dirty="0">
                <a:ln>
                  <a:noFill/>
                </a:ln>
                <a:solidFill>
                  <a:schemeClr val="tx1"/>
                </a:solidFill>
                <a:effectLst/>
                <a:latin typeface="Arial Unicode MS"/>
              </a:rPr>
              <a:t>. n </a:t>
            </a:r>
            <a:r>
              <a:rPr kumimoji="0" lang="de-DE" altLang="de-DE" sz="1000" b="0" i="0" u="none" strike="noStrike" cap="none" normalizeH="0" baseline="0" dirty="0" err="1">
                <a:ln>
                  <a:noFill/>
                </a:ln>
                <a:solidFill>
                  <a:schemeClr val="tx1"/>
                </a:solidFill>
                <a:effectLst/>
                <a:latin typeface="Arial Unicode MS"/>
              </a:rPr>
              <a:t>means</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the</a:t>
            </a:r>
            <a:r>
              <a:rPr kumimoji="0" lang="de-DE" altLang="de-DE" sz="1000" b="0" i="0" u="none" strike="noStrike" cap="none" normalizeH="0" baseline="0" dirty="0">
                <a:ln>
                  <a:noFill/>
                </a:ln>
                <a:solidFill>
                  <a:schemeClr val="tx1"/>
                </a:solidFill>
                <a:effectLst/>
                <a:latin typeface="Arial Unicode MS"/>
              </a:rPr>
              <a:t> absolute </a:t>
            </a:r>
            <a:r>
              <a:rPr kumimoji="0" lang="de-DE" altLang="de-DE" sz="1000" b="0" i="0" u="none" strike="noStrike" cap="none" normalizeH="0" baseline="0" dirty="0" err="1">
                <a:ln>
                  <a:noFill/>
                </a:ln>
                <a:solidFill>
                  <a:schemeClr val="tx1"/>
                </a:solidFill>
                <a:effectLst/>
                <a:latin typeface="Arial Unicode MS"/>
              </a:rPr>
              <a:t>term</a:t>
            </a:r>
            <a:br>
              <a:rPr lang="de-DE" altLang="de-DE" sz="1000" b="0" dirty="0">
                <a:latin typeface="Arial Unicode MS"/>
              </a:rPr>
            </a:br>
            <a:r>
              <a:rPr kumimoji="0" lang="de-DE" altLang="de-DE" sz="1000" b="0" i="0" u="none" strike="noStrike" cap="none" normalizeH="0" baseline="0" dirty="0">
                <a:ln>
                  <a:noFill/>
                </a:ln>
                <a:solidFill>
                  <a:schemeClr val="tx1"/>
                </a:solidFill>
                <a:effectLst/>
                <a:latin typeface="Arial Unicode MS"/>
              </a:rPr>
              <a:t>and </a:t>
            </a:r>
            <a:r>
              <a:rPr kumimoji="0" lang="de-DE" altLang="de-DE" sz="1000" b="0" i="0" u="none" strike="noStrike" cap="none" normalizeH="0" baseline="0" dirty="0" err="1">
                <a:ln>
                  <a:noFill/>
                </a:ln>
                <a:solidFill>
                  <a:schemeClr val="tx1"/>
                </a:solidFill>
                <a:effectLst/>
                <a:latin typeface="Arial Unicode MS"/>
              </a:rPr>
              <a:t>indicates</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the</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point</a:t>
            </a:r>
            <a:r>
              <a:rPr kumimoji="0" lang="de-DE" altLang="de-DE" sz="1000" b="0" i="0" u="none" strike="noStrike" cap="none" normalizeH="0" baseline="0" dirty="0">
                <a:ln>
                  <a:noFill/>
                </a:ln>
                <a:solidFill>
                  <a:schemeClr val="tx1"/>
                </a:solidFill>
                <a:effectLst/>
                <a:latin typeface="Arial Unicode MS"/>
              </a:rPr>
              <a:t> at </a:t>
            </a:r>
            <a:r>
              <a:rPr kumimoji="0" lang="de-DE" altLang="de-DE" sz="1000" b="0" i="0" u="none" strike="noStrike" cap="none" normalizeH="0" baseline="0" dirty="0" err="1">
                <a:ln>
                  <a:noFill/>
                </a:ln>
                <a:solidFill>
                  <a:schemeClr val="tx1"/>
                </a:solidFill>
                <a:effectLst/>
                <a:latin typeface="Arial Unicode MS"/>
              </a:rPr>
              <a:t>which</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the</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straight</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line</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intersects</a:t>
            </a:r>
            <a:r>
              <a:rPr kumimoji="0" lang="de-DE" altLang="de-DE" sz="1000" b="0" i="0" u="none" strike="noStrike" cap="none" normalizeH="0" baseline="0" dirty="0">
                <a:ln>
                  <a:noFill/>
                </a:ln>
                <a:solidFill>
                  <a:schemeClr val="tx1"/>
                </a:solidFill>
                <a:effectLst/>
                <a:latin typeface="Arial Unicode MS"/>
              </a:rPr>
              <a:t> </a:t>
            </a:r>
            <a:r>
              <a:rPr kumimoji="0" lang="de-DE" altLang="de-DE" sz="1000" b="0" i="0" u="none" strike="noStrike" cap="none" normalizeH="0" baseline="0" dirty="0" err="1">
                <a:ln>
                  <a:noFill/>
                </a:ln>
                <a:solidFill>
                  <a:schemeClr val="tx1"/>
                </a:solidFill>
                <a:effectLst/>
                <a:latin typeface="Arial Unicode MS"/>
              </a:rPr>
              <a:t>the</a:t>
            </a:r>
            <a:r>
              <a:rPr kumimoji="0" lang="de-DE" altLang="de-DE" sz="1000" b="0" i="0" u="none" strike="noStrike" cap="none" normalizeH="0" baseline="0" dirty="0">
                <a:ln>
                  <a:noFill/>
                </a:ln>
                <a:solidFill>
                  <a:schemeClr val="tx1"/>
                </a:solidFill>
                <a:effectLst/>
                <a:latin typeface="Arial Unicode MS"/>
              </a:rPr>
              <a:t> y-</a:t>
            </a:r>
            <a:r>
              <a:rPr kumimoji="0" lang="de-DE" altLang="de-DE" sz="1000" b="0" i="0" u="none" strike="noStrike" cap="none" normalizeH="0" baseline="0" dirty="0" err="1">
                <a:ln>
                  <a:noFill/>
                </a:ln>
                <a:solidFill>
                  <a:schemeClr val="tx1"/>
                </a:solidFill>
                <a:effectLst/>
                <a:latin typeface="Arial Unicode MS"/>
              </a:rPr>
              <a:t>axis</a:t>
            </a:r>
            <a:r>
              <a:rPr lang="de-DE" altLang="de-DE" sz="700" b="0" dirty="0">
                <a:latin typeface="Arial Unicode MS"/>
              </a:rPr>
              <a: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cxnSp>
        <p:nvCxnSpPr>
          <p:cNvPr id="12" name="Gerade Verbindung mit Pfeil 11">
            <a:extLst>
              <a:ext uri="{FF2B5EF4-FFF2-40B4-BE49-F238E27FC236}">
                <a16:creationId xmlns:a16="http://schemas.microsoft.com/office/drawing/2014/main" id="{7DB6265E-CC70-4DD9-8855-28B08AACE85A}"/>
              </a:ext>
            </a:extLst>
          </p:cNvPr>
          <p:cNvCxnSpPr/>
          <p:nvPr/>
        </p:nvCxnSpPr>
        <p:spPr>
          <a:xfrm flipH="1" flipV="1">
            <a:off x="3577898" y="3170284"/>
            <a:ext cx="1606352" cy="7345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BF170625-3059-47B2-A588-33C6004983F7}"/>
              </a:ext>
            </a:extLst>
          </p:cNvPr>
          <p:cNvCxnSpPr/>
          <p:nvPr/>
        </p:nvCxnSpPr>
        <p:spPr>
          <a:xfrm flipV="1">
            <a:off x="3999506" y="3194138"/>
            <a:ext cx="0" cy="710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CEEF7E4B-28D7-4AC6-89A3-C3FC5E80025F}"/>
              </a:ext>
            </a:extLst>
          </p:cNvPr>
          <p:cNvCxnSpPr/>
          <p:nvPr/>
        </p:nvCxnSpPr>
        <p:spPr>
          <a:xfrm flipV="1">
            <a:off x="4660789" y="3220836"/>
            <a:ext cx="0" cy="7107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752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down)">
                                      <p:cBhvr>
                                        <p:cTn id="3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1" grpId="0"/>
      <p:bldP spid="4"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BC86A-F1D2-4502-8FB5-9B24517ABB48}"/>
              </a:ext>
            </a:extLst>
          </p:cNvPr>
          <p:cNvSpPr>
            <a:spLocks noGrp="1"/>
          </p:cNvSpPr>
          <p:nvPr>
            <p:ph type="title"/>
          </p:nvPr>
        </p:nvSpPr>
        <p:spPr>
          <a:xfrm>
            <a:off x="495300" y="516051"/>
            <a:ext cx="8915400" cy="674770"/>
          </a:xfrm>
        </p:spPr>
        <p:txBody>
          <a:bodyPr/>
          <a:lstStyle/>
          <a:p>
            <a:r>
              <a:rPr lang="en-US" b="0" dirty="0"/>
              <a:t>Marginal, variable, fixed and average cost III</a:t>
            </a:r>
            <a:endParaRPr lang="de-DE" dirty="0"/>
          </a:p>
        </p:txBody>
      </p:sp>
      <p:sp>
        <p:nvSpPr>
          <p:cNvPr id="20" name="Rechteck 19">
            <a:extLst>
              <a:ext uri="{FF2B5EF4-FFF2-40B4-BE49-F238E27FC236}">
                <a16:creationId xmlns:a16="http://schemas.microsoft.com/office/drawing/2014/main" id="{CF71EDF8-9CA7-4886-BA61-B1C8912A0768}"/>
              </a:ext>
            </a:extLst>
          </p:cNvPr>
          <p:cNvSpPr/>
          <p:nvPr/>
        </p:nvSpPr>
        <p:spPr>
          <a:xfrm>
            <a:off x="495300" y="1586801"/>
            <a:ext cx="9657505" cy="4755148"/>
          </a:xfrm>
          <a:prstGeom prst="rect">
            <a:avLst/>
          </a:prstGeom>
        </p:spPr>
        <p:txBody>
          <a:bodyPr wrap="square">
            <a:spAutoFit/>
          </a:bodyPr>
          <a:lstStyle/>
          <a:p>
            <a:pPr algn="l"/>
            <a:r>
              <a:rPr lang="en-US" b="0" dirty="0"/>
              <a:t>Average cost AC (Q) is total cost per unit of quantity</a:t>
            </a:r>
          </a:p>
          <a:p>
            <a:pPr algn="l"/>
            <a:r>
              <a:rPr lang="en-US" b="0" dirty="0"/>
              <a:t>At constant marginal cost MC  c, average cost equals</a:t>
            </a:r>
          </a:p>
          <a:p>
            <a:pPr algn="l"/>
            <a:r>
              <a:rPr lang="fr-FR" b="0" dirty="0"/>
              <a:t>AC (Q)  TC (Q) /Q = FC/Q + c</a:t>
            </a:r>
          </a:p>
          <a:p>
            <a:pPr algn="l"/>
            <a:r>
              <a:rPr lang="en-US" b="0" dirty="0"/>
              <a:t>which decreases with increased production.</a:t>
            </a:r>
          </a:p>
          <a:p>
            <a:pPr algn="l"/>
            <a:endParaRPr lang="en-US" b="0" dirty="0"/>
          </a:p>
          <a:p>
            <a:pPr algn="l"/>
            <a:r>
              <a:rPr lang="en-US" b="0" dirty="0"/>
              <a:t>Thus firm enjoys economy of scale</a:t>
            </a:r>
            <a:endParaRPr lang="fr-FR" b="0" dirty="0">
              <a:latin typeface="Dcssi10"/>
            </a:endParaRPr>
          </a:p>
          <a:p>
            <a:pPr algn="l"/>
            <a:r>
              <a:rPr lang="en-US" b="0" dirty="0">
                <a:latin typeface="Dcss10"/>
              </a:rPr>
              <a:t>Marginal cost can be constant or change with production volume</a:t>
            </a:r>
          </a:p>
          <a:p>
            <a:pPr algn="l"/>
            <a:r>
              <a:rPr lang="en-US" b="0" dirty="0">
                <a:latin typeface="Dcssbx10"/>
              </a:rPr>
              <a:t>Fixed cost </a:t>
            </a:r>
            <a:r>
              <a:rPr lang="en-US" b="0" dirty="0">
                <a:latin typeface="Dcssi10"/>
              </a:rPr>
              <a:t>FC </a:t>
            </a:r>
            <a:r>
              <a:rPr lang="en-US" b="0" dirty="0">
                <a:latin typeface="Dcss10"/>
              </a:rPr>
              <a:t>is independent of production volume</a:t>
            </a:r>
          </a:p>
          <a:p>
            <a:pPr marL="285750" indent="-285750" algn="l">
              <a:buFont typeface="Arial" panose="020B0604020202020204" pitchFamily="34" charset="0"/>
              <a:buChar char="•"/>
            </a:pPr>
            <a:r>
              <a:rPr lang="en-US" sz="1800" b="0" dirty="0">
                <a:latin typeface="Dcss10"/>
              </a:rPr>
              <a:t>Within a certain range of production volumes/ factory size</a:t>
            </a:r>
          </a:p>
        </p:txBody>
      </p:sp>
      <p:pic>
        <p:nvPicPr>
          <p:cNvPr id="21" name="Grafik 20">
            <a:extLst>
              <a:ext uri="{FF2B5EF4-FFF2-40B4-BE49-F238E27FC236}">
                <a16:creationId xmlns:a16="http://schemas.microsoft.com/office/drawing/2014/main" id="{E6375612-C07C-4B08-B039-7A8B9A2757A0}"/>
              </a:ext>
            </a:extLst>
          </p:cNvPr>
          <p:cNvPicPr>
            <a:picLocks noChangeAspect="1"/>
          </p:cNvPicPr>
          <p:nvPr/>
        </p:nvPicPr>
        <p:blipFill>
          <a:blip r:embed="rId2"/>
          <a:stretch>
            <a:fillRect/>
          </a:stretch>
        </p:blipFill>
        <p:spPr>
          <a:xfrm>
            <a:off x="7978053" y="1586801"/>
            <a:ext cx="1643671" cy="674770"/>
          </a:xfrm>
          <a:prstGeom prst="rect">
            <a:avLst/>
          </a:prstGeom>
        </p:spPr>
      </p:pic>
      <p:grpSp>
        <p:nvGrpSpPr>
          <p:cNvPr id="22" name="Gruppieren 21">
            <a:extLst>
              <a:ext uri="{FF2B5EF4-FFF2-40B4-BE49-F238E27FC236}">
                <a16:creationId xmlns:a16="http://schemas.microsoft.com/office/drawing/2014/main" id="{366876B2-15E2-421C-A19B-5E2495BD2748}"/>
              </a:ext>
            </a:extLst>
          </p:cNvPr>
          <p:cNvGrpSpPr/>
          <p:nvPr/>
        </p:nvGrpSpPr>
        <p:grpSpPr>
          <a:xfrm>
            <a:off x="7636106" y="2778265"/>
            <a:ext cx="2269894" cy="1015663"/>
            <a:chOff x="5772528" y="3423231"/>
            <a:chExt cx="2510721" cy="1015663"/>
          </a:xfrm>
        </p:grpSpPr>
        <p:sp>
          <p:nvSpPr>
            <p:cNvPr id="23" name="Rechteck 22">
              <a:extLst>
                <a:ext uri="{FF2B5EF4-FFF2-40B4-BE49-F238E27FC236}">
                  <a16:creationId xmlns:a16="http://schemas.microsoft.com/office/drawing/2014/main" id="{221B605F-C1DB-45DF-8747-1F5E4A36A0CA}"/>
                </a:ext>
              </a:extLst>
            </p:cNvPr>
            <p:cNvSpPr/>
            <p:nvPr/>
          </p:nvSpPr>
          <p:spPr>
            <a:xfrm>
              <a:off x="6975113" y="3423231"/>
              <a:ext cx="1308136" cy="1015663"/>
            </a:xfrm>
            <a:prstGeom prst="rect">
              <a:avLst/>
            </a:prstGeom>
          </p:spPr>
          <p:txBody>
            <a:bodyPr wrap="square">
              <a:spAutoFit/>
            </a:bodyPr>
            <a:lstStyle/>
            <a:p>
              <a:pPr algn="l"/>
              <a:r>
                <a:rPr lang="en-US" b="0" u="sng" dirty="0">
                  <a:latin typeface="Dcss10"/>
                </a:rPr>
                <a:t>TC (Q)</a:t>
              </a:r>
            </a:p>
            <a:p>
              <a:pPr algn="l"/>
              <a:r>
                <a:rPr lang="en-US" b="0" dirty="0">
                  <a:latin typeface="Dcss10"/>
                </a:rPr>
                <a:t>Q</a:t>
              </a:r>
            </a:p>
          </p:txBody>
        </p:sp>
        <p:sp>
          <p:nvSpPr>
            <p:cNvPr id="24" name="Rechteck 23">
              <a:extLst>
                <a:ext uri="{FF2B5EF4-FFF2-40B4-BE49-F238E27FC236}">
                  <a16:creationId xmlns:a16="http://schemas.microsoft.com/office/drawing/2014/main" id="{B40E22D2-3D66-4A92-B1D4-2187E82E8397}"/>
                </a:ext>
              </a:extLst>
            </p:cNvPr>
            <p:cNvSpPr/>
            <p:nvPr/>
          </p:nvSpPr>
          <p:spPr>
            <a:xfrm>
              <a:off x="5772528" y="3685309"/>
              <a:ext cx="2172767" cy="461665"/>
            </a:xfrm>
            <a:prstGeom prst="rect">
              <a:avLst/>
            </a:prstGeom>
          </p:spPr>
          <p:txBody>
            <a:bodyPr wrap="square">
              <a:spAutoFit/>
            </a:bodyPr>
            <a:lstStyle/>
            <a:p>
              <a:pPr algn="l"/>
              <a:r>
                <a:rPr lang="en-US" b="0" dirty="0">
                  <a:latin typeface="Dcss10"/>
                </a:rPr>
                <a:t>AC (Q) =                    </a:t>
              </a:r>
            </a:p>
          </p:txBody>
        </p:sp>
      </p:grpSp>
    </p:spTree>
    <p:extLst>
      <p:ext uri="{BB962C8B-B14F-4D97-AF65-F5344CB8AC3E}">
        <p14:creationId xmlns:p14="http://schemas.microsoft.com/office/powerpoint/2010/main" val="120310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3A1965-2436-4C76-9228-560A93BCF28C}"/>
              </a:ext>
            </a:extLst>
          </p:cNvPr>
          <p:cNvSpPr>
            <a:spLocks noGrp="1"/>
          </p:cNvSpPr>
          <p:nvPr>
            <p:ph type="title"/>
          </p:nvPr>
        </p:nvSpPr>
        <p:spPr>
          <a:xfrm>
            <a:off x="495300" y="704088"/>
            <a:ext cx="9332512" cy="674770"/>
          </a:xfrm>
        </p:spPr>
        <p:txBody>
          <a:bodyPr>
            <a:normAutofit fontScale="90000"/>
          </a:bodyPr>
          <a:lstStyle/>
          <a:p>
            <a:r>
              <a:rPr lang="en-US" b="0" dirty="0"/>
              <a:t>Marginal, variable, fixed and average cost IV - Example</a:t>
            </a:r>
            <a:endParaRPr lang="de-DE" dirty="0"/>
          </a:p>
        </p:txBody>
      </p:sp>
      <p:sp>
        <p:nvSpPr>
          <p:cNvPr id="3" name="Inhaltsplatzhalter 2">
            <a:extLst>
              <a:ext uri="{FF2B5EF4-FFF2-40B4-BE49-F238E27FC236}">
                <a16:creationId xmlns:a16="http://schemas.microsoft.com/office/drawing/2014/main" id="{5FADD6FB-4696-4A1D-A485-F53CB09FE9EE}"/>
              </a:ext>
            </a:extLst>
          </p:cNvPr>
          <p:cNvSpPr>
            <a:spLocks noGrp="1"/>
          </p:cNvSpPr>
          <p:nvPr>
            <p:ph idx="1"/>
          </p:nvPr>
        </p:nvSpPr>
        <p:spPr>
          <a:xfrm>
            <a:off x="495300" y="4866198"/>
            <a:ext cx="8915400" cy="1458402"/>
          </a:xfrm>
        </p:spPr>
        <p:txBody>
          <a:bodyPr>
            <a:normAutofit fontScale="92500" lnSpcReduction="10000"/>
          </a:bodyPr>
          <a:lstStyle/>
          <a:p>
            <a:pPr marL="0" indent="0">
              <a:buNone/>
            </a:pPr>
            <a:r>
              <a:rPr lang="de-DE" sz="2400" b="1" dirty="0">
                <a:latin typeface="Tahoma" pitchFamily="34" charset="0"/>
              </a:rPr>
              <a:t>Questions:</a:t>
            </a:r>
          </a:p>
          <a:p>
            <a:r>
              <a:rPr lang="en-US" sz="2400" dirty="0">
                <a:latin typeface="Tahoma" pitchFamily="34" charset="0"/>
              </a:rPr>
              <a:t>When is firm profitable at prices P1-P3 (see diagram)?</a:t>
            </a:r>
          </a:p>
          <a:p>
            <a:r>
              <a:rPr lang="en-US" sz="2400" dirty="0">
                <a:latin typeface="Tahoma" pitchFamily="34" charset="0"/>
              </a:rPr>
              <a:t>How does total cost change with production volume, when MC is </a:t>
            </a:r>
            <a:r>
              <a:rPr lang="de-DE" sz="2400" dirty="0" err="1">
                <a:latin typeface="Tahoma" pitchFamily="34" charset="0"/>
              </a:rPr>
              <a:t>constant</a:t>
            </a:r>
            <a:r>
              <a:rPr lang="de-DE" sz="2400" dirty="0">
                <a:latin typeface="Tahoma" pitchFamily="34" charset="0"/>
              </a:rPr>
              <a:t>?</a:t>
            </a:r>
          </a:p>
        </p:txBody>
      </p:sp>
      <p:pic>
        <p:nvPicPr>
          <p:cNvPr id="4" name="Grafik 3">
            <a:extLst>
              <a:ext uri="{FF2B5EF4-FFF2-40B4-BE49-F238E27FC236}">
                <a16:creationId xmlns:a16="http://schemas.microsoft.com/office/drawing/2014/main" id="{4832B2CB-5F08-4AD1-8B56-40EB8898389B}"/>
              </a:ext>
            </a:extLst>
          </p:cNvPr>
          <p:cNvPicPr>
            <a:picLocks noChangeAspect="1"/>
          </p:cNvPicPr>
          <p:nvPr/>
        </p:nvPicPr>
        <p:blipFill>
          <a:blip r:embed="rId2"/>
          <a:stretch>
            <a:fillRect/>
          </a:stretch>
        </p:blipFill>
        <p:spPr>
          <a:xfrm>
            <a:off x="2049919" y="1717482"/>
            <a:ext cx="5138060" cy="3029154"/>
          </a:xfrm>
          <a:prstGeom prst="rect">
            <a:avLst/>
          </a:prstGeom>
        </p:spPr>
      </p:pic>
      <p:sp>
        <p:nvSpPr>
          <p:cNvPr id="5" name="Rechteck 4">
            <a:extLst>
              <a:ext uri="{FF2B5EF4-FFF2-40B4-BE49-F238E27FC236}">
                <a16:creationId xmlns:a16="http://schemas.microsoft.com/office/drawing/2014/main" id="{1D187345-8CEB-466F-AAE0-1995AF65B8C2}"/>
              </a:ext>
            </a:extLst>
          </p:cNvPr>
          <p:cNvSpPr/>
          <p:nvPr/>
        </p:nvSpPr>
        <p:spPr>
          <a:xfrm>
            <a:off x="7550726" y="3789951"/>
            <a:ext cx="2355273" cy="461665"/>
          </a:xfrm>
          <a:prstGeom prst="rect">
            <a:avLst/>
          </a:prstGeom>
        </p:spPr>
        <p:txBody>
          <a:bodyPr wrap="square">
            <a:spAutoFit/>
          </a:bodyPr>
          <a:lstStyle/>
          <a:p>
            <a:pPr algn="l"/>
            <a:r>
              <a:rPr lang="de-DE" b="0" dirty="0">
                <a:latin typeface="Dcss10"/>
              </a:rPr>
              <a:t>5 </a:t>
            </a:r>
            <a:r>
              <a:rPr lang="de-DE" b="0" dirty="0" err="1">
                <a:latin typeface="Dcss10"/>
              </a:rPr>
              <a:t>Minutes</a:t>
            </a:r>
            <a:endParaRPr lang="de-DE" dirty="0"/>
          </a:p>
        </p:txBody>
      </p:sp>
    </p:spTree>
    <p:extLst>
      <p:ext uri="{BB962C8B-B14F-4D97-AF65-F5344CB8AC3E}">
        <p14:creationId xmlns:p14="http://schemas.microsoft.com/office/powerpoint/2010/main" val="392978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3A1965-2436-4C76-9228-560A93BCF28C}"/>
              </a:ext>
            </a:extLst>
          </p:cNvPr>
          <p:cNvSpPr>
            <a:spLocks noGrp="1"/>
          </p:cNvSpPr>
          <p:nvPr>
            <p:ph type="title"/>
          </p:nvPr>
        </p:nvSpPr>
        <p:spPr>
          <a:xfrm>
            <a:off x="495300" y="704088"/>
            <a:ext cx="9332512" cy="674770"/>
          </a:xfrm>
        </p:spPr>
        <p:txBody>
          <a:bodyPr>
            <a:normAutofit fontScale="90000"/>
          </a:bodyPr>
          <a:lstStyle/>
          <a:p>
            <a:r>
              <a:rPr lang="en-US" b="0" dirty="0"/>
              <a:t>Marginal, variable, fixed and average cost IV - Example</a:t>
            </a:r>
            <a:endParaRPr lang="de-DE" dirty="0"/>
          </a:p>
        </p:txBody>
      </p:sp>
      <p:sp>
        <p:nvSpPr>
          <p:cNvPr id="3" name="Inhaltsplatzhalter 2">
            <a:extLst>
              <a:ext uri="{FF2B5EF4-FFF2-40B4-BE49-F238E27FC236}">
                <a16:creationId xmlns:a16="http://schemas.microsoft.com/office/drawing/2014/main" id="{5FADD6FB-4696-4A1D-A485-F53CB09FE9EE}"/>
              </a:ext>
            </a:extLst>
          </p:cNvPr>
          <p:cNvSpPr>
            <a:spLocks noGrp="1"/>
          </p:cNvSpPr>
          <p:nvPr>
            <p:ph idx="1"/>
          </p:nvPr>
        </p:nvSpPr>
        <p:spPr>
          <a:xfrm>
            <a:off x="495300" y="4866198"/>
            <a:ext cx="8915400" cy="1458402"/>
          </a:xfrm>
        </p:spPr>
        <p:txBody>
          <a:bodyPr>
            <a:noAutofit/>
          </a:bodyPr>
          <a:lstStyle/>
          <a:p>
            <a:pPr marL="0" indent="0">
              <a:buNone/>
            </a:pPr>
            <a:r>
              <a:rPr lang="de-DE" sz="2400" b="1" dirty="0">
                <a:latin typeface="Tahoma" pitchFamily="34" charset="0"/>
              </a:rPr>
              <a:t>Questions:</a:t>
            </a:r>
          </a:p>
          <a:p>
            <a:r>
              <a:rPr lang="en-US" sz="2400" dirty="0">
                <a:latin typeface="Tahoma" pitchFamily="34" charset="0"/>
              </a:rPr>
              <a:t>A) When is firm profitable at prices P1-P3 (see diagram)?</a:t>
            </a:r>
          </a:p>
          <a:p>
            <a:r>
              <a:rPr lang="en-US" sz="2400" dirty="0">
                <a:latin typeface="Tahoma" pitchFamily="34" charset="0"/>
              </a:rPr>
              <a:t>B) How does total cost change with production volume, when MC is </a:t>
            </a:r>
            <a:r>
              <a:rPr lang="de-DE" sz="2400" dirty="0" err="1">
                <a:latin typeface="Tahoma" pitchFamily="34" charset="0"/>
              </a:rPr>
              <a:t>constant</a:t>
            </a:r>
            <a:r>
              <a:rPr lang="de-DE" sz="2400" dirty="0">
                <a:latin typeface="Tahoma" pitchFamily="34" charset="0"/>
              </a:rPr>
              <a:t>?</a:t>
            </a:r>
          </a:p>
        </p:txBody>
      </p:sp>
      <p:pic>
        <p:nvPicPr>
          <p:cNvPr id="4" name="Grafik 3">
            <a:extLst>
              <a:ext uri="{FF2B5EF4-FFF2-40B4-BE49-F238E27FC236}">
                <a16:creationId xmlns:a16="http://schemas.microsoft.com/office/drawing/2014/main" id="{4832B2CB-5F08-4AD1-8B56-40EB8898389B}"/>
              </a:ext>
            </a:extLst>
          </p:cNvPr>
          <p:cNvPicPr>
            <a:picLocks noChangeAspect="1"/>
          </p:cNvPicPr>
          <p:nvPr/>
        </p:nvPicPr>
        <p:blipFill>
          <a:blip r:embed="rId2"/>
          <a:stretch>
            <a:fillRect/>
          </a:stretch>
        </p:blipFill>
        <p:spPr>
          <a:xfrm>
            <a:off x="290390" y="1717482"/>
            <a:ext cx="5138060" cy="3029154"/>
          </a:xfrm>
          <a:prstGeom prst="rect">
            <a:avLst/>
          </a:prstGeom>
        </p:spPr>
      </p:pic>
      <p:grpSp>
        <p:nvGrpSpPr>
          <p:cNvPr id="13" name="Gruppieren 12">
            <a:extLst>
              <a:ext uri="{FF2B5EF4-FFF2-40B4-BE49-F238E27FC236}">
                <a16:creationId xmlns:a16="http://schemas.microsoft.com/office/drawing/2014/main" id="{FA423F0F-A27B-49A7-ACD7-6551A51FE91E}"/>
              </a:ext>
            </a:extLst>
          </p:cNvPr>
          <p:cNvGrpSpPr/>
          <p:nvPr/>
        </p:nvGrpSpPr>
        <p:grpSpPr>
          <a:xfrm>
            <a:off x="900177" y="2866699"/>
            <a:ext cx="2798983" cy="1725270"/>
            <a:chOff x="2659706" y="2866699"/>
            <a:chExt cx="2798983" cy="1725270"/>
          </a:xfrm>
        </p:grpSpPr>
        <p:cxnSp>
          <p:nvCxnSpPr>
            <p:cNvPr id="5" name="Gerader Verbinder 4">
              <a:extLst>
                <a:ext uri="{FF2B5EF4-FFF2-40B4-BE49-F238E27FC236}">
                  <a16:creationId xmlns:a16="http://schemas.microsoft.com/office/drawing/2014/main" id="{612E46ED-E00D-49F3-AFBD-DB546534422F}"/>
                </a:ext>
              </a:extLst>
            </p:cNvPr>
            <p:cNvCxnSpPr>
              <a:cxnSpLocks/>
            </p:cNvCxnSpPr>
            <p:nvPr/>
          </p:nvCxnSpPr>
          <p:spPr>
            <a:xfrm>
              <a:off x="2743803" y="2866699"/>
              <a:ext cx="0" cy="1386646"/>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Rectangle 1">
              <a:extLst>
                <a:ext uri="{FF2B5EF4-FFF2-40B4-BE49-F238E27FC236}">
                  <a16:creationId xmlns:a16="http://schemas.microsoft.com/office/drawing/2014/main" id="{96DB4180-BDBE-4E2A-9B2C-F31594946C32}"/>
                </a:ext>
              </a:extLst>
            </p:cNvPr>
            <p:cNvSpPr>
              <a:spLocks noChangeArrowheads="1"/>
            </p:cNvSpPr>
            <p:nvPr/>
          </p:nvSpPr>
          <p:spPr bwMode="auto">
            <a:xfrm>
              <a:off x="2659706" y="4253415"/>
              <a:ext cx="27989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eaLnBrk="0" hangingPunct="0">
                <a:spcBef>
                  <a:spcPct val="0"/>
                </a:spcBef>
              </a:pPr>
              <a:r>
                <a:rPr lang="de-DE" altLang="de-DE" sz="800" b="0" dirty="0">
                  <a:solidFill>
                    <a:schemeClr val="accent1"/>
                  </a:solidFill>
                  <a:latin typeface="Arial Unicode MS"/>
                </a:rPr>
                <a:t>Q1                Q2                                                          Q3</a:t>
              </a:r>
              <a:endParaRPr lang="de-DE" altLang="de-DE" sz="800" b="0" dirty="0">
                <a:solidFill>
                  <a:schemeClr val="accent1"/>
                </a:solidFill>
                <a:latin typeface="Arial" panose="020B0604020202020204" pitchFamily="34" charset="0"/>
              </a:endParaRPr>
            </a:p>
            <a:p>
              <a:pPr lvl="0" algn="l" eaLnBrk="0" hangingPunct="0">
                <a:spcBef>
                  <a:spcPct val="0"/>
                </a:spcBef>
              </a:pPr>
              <a:endParaRPr lang="de-DE" altLang="de-DE" sz="800" b="0" dirty="0">
                <a:solidFill>
                  <a:schemeClr val="accent1"/>
                </a:solidFill>
                <a:latin typeface="Arial" panose="020B0604020202020204" pitchFamily="34" charset="0"/>
              </a:endParaRPr>
            </a:p>
          </p:txBody>
        </p:sp>
        <p:cxnSp>
          <p:nvCxnSpPr>
            <p:cNvPr id="8" name="Gerader Verbinder 7">
              <a:extLst>
                <a:ext uri="{FF2B5EF4-FFF2-40B4-BE49-F238E27FC236}">
                  <a16:creationId xmlns:a16="http://schemas.microsoft.com/office/drawing/2014/main" id="{28B1E2F0-53FE-4ECE-B25C-F07AC0DD55AD}"/>
                </a:ext>
              </a:extLst>
            </p:cNvPr>
            <p:cNvCxnSpPr>
              <a:cxnSpLocks/>
            </p:cNvCxnSpPr>
            <p:nvPr/>
          </p:nvCxnSpPr>
          <p:spPr>
            <a:xfrm>
              <a:off x="3408821" y="3301334"/>
              <a:ext cx="0" cy="952011"/>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 name="Gerader Verbinder 9">
              <a:extLst>
                <a:ext uri="{FF2B5EF4-FFF2-40B4-BE49-F238E27FC236}">
                  <a16:creationId xmlns:a16="http://schemas.microsoft.com/office/drawing/2014/main" id="{150CC8AE-CCA9-4D8C-A6F5-1E4897A360A0}"/>
                </a:ext>
              </a:extLst>
            </p:cNvPr>
            <p:cNvCxnSpPr>
              <a:cxnSpLocks/>
            </p:cNvCxnSpPr>
            <p:nvPr/>
          </p:nvCxnSpPr>
          <p:spPr>
            <a:xfrm>
              <a:off x="5148304" y="3469926"/>
              <a:ext cx="0" cy="783419"/>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pSp>
      <p:sp>
        <p:nvSpPr>
          <p:cNvPr id="12" name="Rectangle 1">
            <a:extLst>
              <a:ext uri="{FF2B5EF4-FFF2-40B4-BE49-F238E27FC236}">
                <a16:creationId xmlns:a16="http://schemas.microsoft.com/office/drawing/2014/main" id="{8596168A-421E-432A-8FA6-7C3419F239DB}"/>
              </a:ext>
            </a:extLst>
          </p:cNvPr>
          <p:cNvSpPr>
            <a:spLocks noChangeArrowheads="1"/>
          </p:cNvSpPr>
          <p:nvPr/>
        </p:nvSpPr>
        <p:spPr bwMode="auto">
          <a:xfrm>
            <a:off x="4356234" y="2589700"/>
            <a:ext cx="17661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500" b="0" i="0" u="none" strike="noStrike" cap="none" normalizeH="0" baseline="0" dirty="0">
                <a:ln>
                  <a:noFill/>
                </a:ln>
                <a:solidFill>
                  <a:schemeClr val="accent1"/>
                </a:solidFill>
                <a:effectLst/>
                <a:latin typeface="Arial Unicode MS"/>
              </a:rPr>
              <a:t>Q2 &gt; Q1</a:t>
            </a: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500" b="0" dirty="0">
                <a:solidFill>
                  <a:schemeClr val="accent1"/>
                </a:solidFill>
                <a:latin typeface="Arial Unicode MS"/>
              </a:rPr>
              <a:t>AC2 &lt; AC1</a:t>
            </a:r>
            <a:endParaRPr kumimoji="0" lang="de-DE" altLang="de-DE" sz="1500" b="0" i="0" u="none" strike="noStrike" cap="none" normalizeH="0" baseline="0" dirty="0">
              <a:ln>
                <a:noFill/>
              </a:ln>
              <a:solidFill>
                <a:schemeClr val="accent1"/>
              </a:solidFill>
              <a:effectLst/>
              <a:latin typeface="Arial" panose="020B0604020202020204" pitchFamily="34" charset="0"/>
            </a:endParaRPr>
          </a:p>
        </p:txBody>
      </p:sp>
      <p:pic>
        <p:nvPicPr>
          <p:cNvPr id="14" name="Grafik 13">
            <a:extLst>
              <a:ext uri="{FF2B5EF4-FFF2-40B4-BE49-F238E27FC236}">
                <a16:creationId xmlns:a16="http://schemas.microsoft.com/office/drawing/2014/main" id="{66D55F6D-0B37-47C6-AA68-A0C5447D2751}"/>
              </a:ext>
            </a:extLst>
          </p:cNvPr>
          <p:cNvPicPr>
            <a:picLocks noChangeAspect="1"/>
          </p:cNvPicPr>
          <p:nvPr/>
        </p:nvPicPr>
        <p:blipFill>
          <a:blip r:embed="rId3"/>
          <a:stretch>
            <a:fillRect/>
          </a:stretch>
        </p:blipFill>
        <p:spPr>
          <a:xfrm>
            <a:off x="6016171" y="1717482"/>
            <a:ext cx="3478122" cy="2070312"/>
          </a:xfrm>
          <a:prstGeom prst="rect">
            <a:avLst/>
          </a:prstGeom>
        </p:spPr>
      </p:pic>
      <p:sp>
        <p:nvSpPr>
          <p:cNvPr id="15" name="Rechteck 14">
            <a:extLst>
              <a:ext uri="{FF2B5EF4-FFF2-40B4-BE49-F238E27FC236}">
                <a16:creationId xmlns:a16="http://schemas.microsoft.com/office/drawing/2014/main" id="{C2B20674-205F-452C-8B02-C86D758A195A}"/>
              </a:ext>
            </a:extLst>
          </p:cNvPr>
          <p:cNvSpPr/>
          <p:nvPr/>
        </p:nvSpPr>
        <p:spPr>
          <a:xfrm>
            <a:off x="6122334" y="3789951"/>
            <a:ext cx="3783666" cy="1200329"/>
          </a:xfrm>
          <a:prstGeom prst="rect">
            <a:avLst/>
          </a:prstGeom>
        </p:spPr>
        <p:txBody>
          <a:bodyPr wrap="square">
            <a:spAutoFit/>
          </a:bodyPr>
          <a:lstStyle/>
          <a:p>
            <a:pPr algn="l"/>
            <a:r>
              <a:rPr lang="en-US" b="0" dirty="0">
                <a:latin typeface="Dcss10"/>
              </a:rPr>
              <a:t>Total cost increases linearly with production volume when </a:t>
            </a:r>
            <a:r>
              <a:rPr lang="en-US" b="0" dirty="0">
                <a:latin typeface="Dcssi10"/>
              </a:rPr>
              <a:t>MC </a:t>
            </a:r>
            <a:r>
              <a:rPr lang="en-US" b="0" dirty="0">
                <a:latin typeface="Dcss10"/>
              </a:rPr>
              <a:t>is </a:t>
            </a:r>
            <a:r>
              <a:rPr lang="de-DE" b="0" dirty="0" err="1">
                <a:latin typeface="Dcss10"/>
              </a:rPr>
              <a:t>constant</a:t>
            </a:r>
            <a:endParaRPr lang="de-DE" dirty="0"/>
          </a:p>
        </p:txBody>
      </p:sp>
      <p:sp>
        <p:nvSpPr>
          <p:cNvPr id="16" name="Rechteck 15">
            <a:extLst>
              <a:ext uri="{FF2B5EF4-FFF2-40B4-BE49-F238E27FC236}">
                <a16:creationId xmlns:a16="http://schemas.microsoft.com/office/drawing/2014/main" id="{5D139FA7-B49B-4A3F-BE1D-192685BE3D2B}"/>
              </a:ext>
            </a:extLst>
          </p:cNvPr>
          <p:cNvSpPr/>
          <p:nvPr/>
        </p:nvSpPr>
        <p:spPr>
          <a:xfrm>
            <a:off x="290390" y="1290005"/>
            <a:ext cx="3783666" cy="461665"/>
          </a:xfrm>
          <a:prstGeom prst="rect">
            <a:avLst/>
          </a:prstGeom>
        </p:spPr>
        <p:txBody>
          <a:bodyPr wrap="square">
            <a:spAutoFit/>
          </a:bodyPr>
          <a:lstStyle/>
          <a:p>
            <a:pPr algn="l"/>
            <a:r>
              <a:rPr lang="de-DE" b="0" dirty="0">
                <a:latin typeface="Dcss10"/>
              </a:rPr>
              <a:t>A)</a:t>
            </a:r>
            <a:endParaRPr lang="de-DE" dirty="0"/>
          </a:p>
        </p:txBody>
      </p:sp>
      <p:sp>
        <p:nvSpPr>
          <p:cNvPr id="17" name="Rechteck 16">
            <a:extLst>
              <a:ext uri="{FF2B5EF4-FFF2-40B4-BE49-F238E27FC236}">
                <a16:creationId xmlns:a16="http://schemas.microsoft.com/office/drawing/2014/main" id="{701444D6-7ABF-4DFA-B3A2-F6D0602BDDDC}"/>
              </a:ext>
            </a:extLst>
          </p:cNvPr>
          <p:cNvSpPr/>
          <p:nvPr/>
        </p:nvSpPr>
        <p:spPr>
          <a:xfrm>
            <a:off x="6122334" y="1317338"/>
            <a:ext cx="3783666" cy="461665"/>
          </a:xfrm>
          <a:prstGeom prst="rect">
            <a:avLst/>
          </a:prstGeom>
        </p:spPr>
        <p:txBody>
          <a:bodyPr wrap="square">
            <a:spAutoFit/>
          </a:bodyPr>
          <a:lstStyle/>
          <a:p>
            <a:pPr algn="l"/>
            <a:r>
              <a:rPr lang="de-DE" b="0" dirty="0">
                <a:latin typeface="Dcss10"/>
              </a:rPr>
              <a:t>B)</a:t>
            </a:r>
            <a:endParaRPr lang="de-DE" dirty="0"/>
          </a:p>
        </p:txBody>
      </p:sp>
    </p:spTree>
    <p:extLst>
      <p:ext uri="{BB962C8B-B14F-4D97-AF65-F5344CB8AC3E}">
        <p14:creationId xmlns:p14="http://schemas.microsoft.com/office/powerpoint/2010/main" val="54806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BC86A-F1D2-4502-8FB5-9B24517ABB48}"/>
              </a:ext>
            </a:extLst>
          </p:cNvPr>
          <p:cNvSpPr>
            <a:spLocks noGrp="1"/>
          </p:cNvSpPr>
          <p:nvPr>
            <p:ph type="title"/>
          </p:nvPr>
        </p:nvSpPr>
        <p:spPr>
          <a:xfrm>
            <a:off x="495300" y="516051"/>
            <a:ext cx="8915400" cy="674770"/>
          </a:xfrm>
        </p:spPr>
        <p:txBody>
          <a:bodyPr/>
          <a:lstStyle/>
          <a:p>
            <a:r>
              <a:rPr lang="en-US" b="0" dirty="0"/>
              <a:t>Marginal, variable, fixed and average cost V</a:t>
            </a:r>
            <a:endParaRPr lang="de-DE" dirty="0"/>
          </a:p>
        </p:txBody>
      </p:sp>
      <p:sp>
        <p:nvSpPr>
          <p:cNvPr id="20" name="Rechteck 19">
            <a:extLst>
              <a:ext uri="{FF2B5EF4-FFF2-40B4-BE49-F238E27FC236}">
                <a16:creationId xmlns:a16="http://schemas.microsoft.com/office/drawing/2014/main" id="{CF71EDF8-9CA7-4886-BA61-B1C8912A0768}"/>
              </a:ext>
            </a:extLst>
          </p:cNvPr>
          <p:cNvSpPr/>
          <p:nvPr/>
        </p:nvSpPr>
        <p:spPr>
          <a:xfrm>
            <a:off x="495300" y="1586801"/>
            <a:ext cx="9657505" cy="3711785"/>
          </a:xfrm>
          <a:prstGeom prst="rect">
            <a:avLst/>
          </a:prstGeom>
        </p:spPr>
        <p:txBody>
          <a:bodyPr wrap="square">
            <a:spAutoFit/>
          </a:bodyPr>
          <a:lstStyle/>
          <a:p>
            <a:pPr algn="l"/>
            <a:r>
              <a:rPr lang="en-US" b="0" dirty="0"/>
              <a:t>In management accounting we often (but not always) assume</a:t>
            </a:r>
          </a:p>
          <a:p>
            <a:pPr algn="l"/>
            <a:r>
              <a:rPr lang="en-US" b="0" dirty="0"/>
              <a:t>constant marginal cost, which equals constant variable cost per unit</a:t>
            </a:r>
          </a:p>
          <a:p>
            <a:pPr algn="l"/>
            <a:r>
              <a:rPr lang="fr-FR" b="0" dirty="0"/>
              <a:t>MC = c = VC (Q) /Q</a:t>
            </a:r>
          </a:p>
          <a:p>
            <a:pPr algn="l"/>
            <a:endParaRPr lang="fr-FR" b="0" dirty="0"/>
          </a:p>
          <a:p>
            <a:pPr algn="l"/>
            <a:endParaRPr lang="fr-FR" b="0" dirty="0"/>
          </a:p>
          <a:p>
            <a:pPr algn="l">
              <a:lnSpc>
                <a:spcPct val="80000"/>
              </a:lnSpc>
              <a:spcBef>
                <a:spcPct val="20000"/>
              </a:spcBef>
              <a:buClr>
                <a:schemeClr val="accent3"/>
              </a:buClr>
              <a:buSzPct val="95000"/>
            </a:pPr>
            <a:r>
              <a:rPr lang="de-DE" dirty="0"/>
              <a:t>Question:</a:t>
            </a:r>
          </a:p>
          <a:p>
            <a:pPr marL="274320" indent="-274320" algn="l">
              <a:lnSpc>
                <a:spcPct val="80000"/>
              </a:lnSpc>
              <a:spcBef>
                <a:spcPct val="20000"/>
              </a:spcBef>
              <a:buClr>
                <a:schemeClr val="accent3"/>
              </a:buClr>
              <a:buSzPct val="95000"/>
              <a:buFont typeface="Wingdings 2"/>
              <a:buChar char=""/>
            </a:pPr>
            <a:r>
              <a:rPr lang="en-US" b="0" dirty="0"/>
              <a:t>As production volume increases marginal cost may first decrease and later on eventually increase. How?</a:t>
            </a:r>
          </a:p>
        </p:txBody>
      </p:sp>
      <p:sp>
        <p:nvSpPr>
          <p:cNvPr id="4" name="Rechteck 3">
            <a:extLst>
              <a:ext uri="{FF2B5EF4-FFF2-40B4-BE49-F238E27FC236}">
                <a16:creationId xmlns:a16="http://schemas.microsoft.com/office/drawing/2014/main" id="{CBFFA83B-71A9-4273-88A1-B41204A8A209}"/>
              </a:ext>
            </a:extLst>
          </p:cNvPr>
          <p:cNvSpPr/>
          <p:nvPr/>
        </p:nvSpPr>
        <p:spPr>
          <a:xfrm>
            <a:off x="7550727" y="3248794"/>
            <a:ext cx="2355273" cy="461665"/>
          </a:xfrm>
          <a:prstGeom prst="rect">
            <a:avLst/>
          </a:prstGeom>
        </p:spPr>
        <p:txBody>
          <a:bodyPr wrap="square">
            <a:spAutoFit/>
          </a:bodyPr>
          <a:lstStyle/>
          <a:p>
            <a:pPr algn="l"/>
            <a:r>
              <a:rPr lang="de-DE" b="0" dirty="0">
                <a:latin typeface="Dcss10"/>
              </a:rPr>
              <a:t>5 </a:t>
            </a:r>
            <a:r>
              <a:rPr lang="de-DE" b="0" dirty="0" err="1">
                <a:latin typeface="Dcss10"/>
              </a:rPr>
              <a:t>Minutes</a:t>
            </a:r>
            <a:endParaRPr lang="de-DE" dirty="0"/>
          </a:p>
        </p:txBody>
      </p:sp>
    </p:spTree>
    <p:extLst>
      <p:ext uri="{BB962C8B-B14F-4D97-AF65-F5344CB8AC3E}">
        <p14:creationId xmlns:p14="http://schemas.microsoft.com/office/powerpoint/2010/main" val="221048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BC86A-F1D2-4502-8FB5-9B24517ABB48}"/>
              </a:ext>
            </a:extLst>
          </p:cNvPr>
          <p:cNvSpPr>
            <a:spLocks noGrp="1"/>
          </p:cNvSpPr>
          <p:nvPr>
            <p:ph type="title"/>
          </p:nvPr>
        </p:nvSpPr>
        <p:spPr>
          <a:xfrm>
            <a:off x="495300" y="516051"/>
            <a:ext cx="8915400" cy="674770"/>
          </a:xfrm>
        </p:spPr>
        <p:txBody>
          <a:bodyPr/>
          <a:lstStyle/>
          <a:p>
            <a:r>
              <a:rPr lang="en-US" b="0" dirty="0"/>
              <a:t>Marginal, variable, fixed and average cost V</a:t>
            </a:r>
            <a:endParaRPr lang="de-DE" dirty="0"/>
          </a:p>
        </p:txBody>
      </p:sp>
      <p:sp>
        <p:nvSpPr>
          <p:cNvPr id="20" name="Rechteck 19">
            <a:extLst>
              <a:ext uri="{FF2B5EF4-FFF2-40B4-BE49-F238E27FC236}">
                <a16:creationId xmlns:a16="http://schemas.microsoft.com/office/drawing/2014/main" id="{CF71EDF8-9CA7-4886-BA61-B1C8912A0768}"/>
              </a:ext>
            </a:extLst>
          </p:cNvPr>
          <p:cNvSpPr/>
          <p:nvPr/>
        </p:nvSpPr>
        <p:spPr>
          <a:xfrm>
            <a:off x="495300" y="1153276"/>
            <a:ext cx="9657505" cy="1052596"/>
          </a:xfrm>
          <a:prstGeom prst="rect">
            <a:avLst/>
          </a:prstGeom>
        </p:spPr>
        <p:txBody>
          <a:bodyPr wrap="square">
            <a:spAutoFit/>
          </a:bodyPr>
          <a:lstStyle/>
          <a:p>
            <a:pPr algn="l">
              <a:lnSpc>
                <a:spcPct val="80000"/>
              </a:lnSpc>
              <a:spcBef>
                <a:spcPct val="20000"/>
              </a:spcBef>
              <a:buClr>
                <a:schemeClr val="accent3"/>
              </a:buClr>
              <a:buSzPct val="95000"/>
            </a:pPr>
            <a:r>
              <a:rPr lang="de-DE" dirty="0"/>
              <a:t>Question:</a:t>
            </a:r>
          </a:p>
          <a:p>
            <a:pPr marL="274320" indent="-274320" algn="l">
              <a:lnSpc>
                <a:spcPct val="80000"/>
              </a:lnSpc>
              <a:spcBef>
                <a:spcPct val="20000"/>
              </a:spcBef>
              <a:buClr>
                <a:schemeClr val="accent3"/>
              </a:buClr>
              <a:buSzPct val="95000"/>
              <a:buFont typeface="Wingdings 2"/>
              <a:buChar char=""/>
            </a:pPr>
            <a:r>
              <a:rPr lang="en-US" b="0" dirty="0"/>
              <a:t>As production volume increases marginal cost may first decrease and later on eventually increase. How?</a:t>
            </a:r>
          </a:p>
        </p:txBody>
      </p:sp>
      <p:sp>
        <p:nvSpPr>
          <p:cNvPr id="4" name="Rechteck 3">
            <a:extLst>
              <a:ext uri="{FF2B5EF4-FFF2-40B4-BE49-F238E27FC236}">
                <a16:creationId xmlns:a16="http://schemas.microsoft.com/office/drawing/2014/main" id="{CBFFA83B-71A9-4273-88A1-B41204A8A209}"/>
              </a:ext>
            </a:extLst>
          </p:cNvPr>
          <p:cNvSpPr/>
          <p:nvPr/>
        </p:nvSpPr>
        <p:spPr>
          <a:xfrm>
            <a:off x="1" y="2171339"/>
            <a:ext cx="9906000" cy="4693593"/>
          </a:xfrm>
          <a:prstGeom prst="rect">
            <a:avLst/>
          </a:prstGeom>
        </p:spPr>
        <p:txBody>
          <a:bodyPr wrap="square">
            <a:spAutoFit/>
          </a:bodyPr>
          <a:lstStyle/>
          <a:p>
            <a:r>
              <a:rPr lang="de-DE" dirty="0"/>
              <a:t>Answer:</a:t>
            </a:r>
          </a:p>
          <a:p>
            <a:pPr>
              <a:spcBef>
                <a:spcPts val="600"/>
              </a:spcBef>
            </a:pPr>
            <a:r>
              <a:rPr lang="en-US" b="0" dirty="0"/>
              <a:t>In the beginning learning effects or volume discounts on raw materials</a:t>
            </a:r>
          </a:p>
          <a:p>
            <a:pPr>
              <a:spcBef>
                <a:spcPts val="600"/>
              </a:spcBef>
            </a:pPr>
            <a:r>
              <a:rPr lang="en-US" b="0" dirty="0"/>
              <a:t>(from suppliers) may increase efficiency per unit of additional volume</a:t>
            </a:r>
          </a:p>
          <a:p>
            <a:r>
              <a:rPr lang="de-DE" b="0" dirty="0"/>
              <a:t>=) MC </a:t>
            </a:r>
            <a:r>
              <a:rPr lang="en-GB" b="0" dirty="0"/>
              <a:t>decreases</a:t>
            </a:r>
          </a:p>
          <a:p>
            <a:pPr>
              <a:spcBef>
                <a:spcPts val="600"/>
              </a:spcBef>
            </a:pPr>
            <a:r>
              <a:rPr lang="en-US" b="0" dirty="0"/>
              <a:t>As limits of factory or equipment capacity are approached, additional</a:t>
            </a:r>
          </a:p>
          <a:p>
            <a:pPr>
              <a:spcBef>
                <a:spcPts val="600"/>
              </a:spcBef>
            </a:pPr>
            <a:r>
              <a:rPr lang="en-US" b="0" dirty="0"/>
              <a:t>labor is required to man the factory or equipment, or raw material</a:t>
            </a:r>
          </a:p>
          <a:p>
            <a:pPr>
              <a:spcBef>
                <a:spcPts val="600"/>
              </a:spcBef>
            </a:pPr>
            <a:r>
              <a:rPr lang="en-US" b="0" dirty="0"/>
              <a:t>suppliers increase prices as they face their own capacity constraints,</a:t>
            </a:r>
          </a:p>
          <a:p>
            <a:pPr>
              <a:spcBef>
                <a:spcPts val="600"/>
              </a:spcBef>
            </a:pPr>
            <a:r>
              <a:rPr lang="en-US" b="0" dirty="0"/>
              <a:t>and each additional unit of volume produced may incur higher</a:t>
            </a:r>
          </a:p>
          <a:p>
            <a:pPr>
              <a:spcBef>
                <a:spcPts val="600"/>
              </a:spcBef>
            </a:pPr>
            <a:r>
              <a:rPr lang="de-DE" b="0" dirty="0"/>
              <a:t>marginal (=</a:t>
            </a:r>
            <a:r>
              <a:rPr lang="en-GB" b="0" dirty="0"/>
              <a:t>incremental) cost</a:t>
            </a:r>
          </a:p>
          <a:p>
            <a:r>
              <a:rPr lang="de-DE" b="0" dirty="0"/>
              <a:t>=) MC </a:t>
            </a:r>
            <a:r>
              <a:rPr lang="en-GB" b="0" dirty="0"/>
              <a:t>increases</a:t>
            </a:r>
            <a:endParaRPr lang="en-GB" dirty="0"/>
          </a:p>
        </p:txBody>
      </p:sp>
    </p:spTree>
    <p:extLst>
      <p:ext uri="{BB962C8B-B14F-4D97-AF65-F5344CB8AC3E}">
        <p14:creationId xmlns:p14="http://schemas.microsoft.com/office/powerpoint/2010/main" val="159088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CD4F56-2E9A-4265-A251-7766B2A20526}"/>
              </a:ext>
            </a:extLst>
          </p:cNvPr>
          <p:cNvSpPr>
            <a:spLocks noGrp="1"/>
          </p:cNvSpPr>
          <p:nvPr>
            <p:ph type="title"/>
          </p:nvPr>
        </p:nvSpPr>
        <p:spPr/>
        <p:txBody>
          <a:bodyPr/>
          <a:lstStyle/>
          <a:p>
            <a:r>
              <a:rPr lang="en-US" b="0" dirty="0"/>
              <a:t>Marginal, variable, fixed and average cost VI</a:t>
            </a:r>
            <a:endParaRPr lang="de-DE" dirty="0"/>
          </a:p>
        </p:txBody>
      </p:sp>
      <p:pic>
        <p:nvPicPr>
          <p:cNvPr id="4" name="Grafik 3">
            <a:extLst>
              <a:ext uri="{FF2B5EF4-FFF2-40B4-BE49-F238E27FC236}">
                <a16:creationId xmlns:a16="http://schemas.microsoft.com/office/drawing/2014/main" id="{EE94C9F0-19BA-4AD7-A93D-E42E5C71C0EF}"/>
              </a:ext>
            </a:extLst>
          </p:cNvPr>
          <p:cNvPicPr>
            <a:picLocks noChangeAspect="1"/>
          </p:cNvPicPr>
          <p:nvPr/>
        </p:nvPicPr>
        <p:blipFill>
          <a:blip r:embed="rId2"/>
          <a:stretch>
            <a:fillRect/>
          </a:stretch>
        </p:blipFill>
        <p:spPr>
          <a:xfrm>
            <a:off x="2673927" y="1610424"/>
            <a:ext cx="4668982" cy="3725593"/>
          </a:xfrm>
          <a:prstGeom prst="rect">
            <a:avLst/>
          </a:prstGeom>
        </p:spPr>
      </p:pic>
      <p:sp>
        <p:nvSpPr>
          <p:cNvPr id="5" name="Rechteck 4">
            <a:extLst>
              <a:ext uri="{FF2B5EF4-FFF2-40B4-BE49-F238E27FC236}">
                <a16:creationId xmlns:a16="http://schemas.microsoft.com/office/drawing/2014/main" id="{734C2486-A504-45A7-A8A0-C8D2FC35BAB0}"/>
              </a:ext>
            </a:extLst>
          </p:cNvPr>
          <p:cNvSpPr/>
          <p:nvPr/>
        </p:nvSpPr>
        <p:spPr>
          <a:xfrm>
            <a:off x="1356013" y="5336017"/>
            <a:ext cx="7677151" cy="1384995"/>
          </a:xfrm>
          <a:prstGeom prst="rect">
            <a:avLst/>
          </a:prstGeom>
        </p:spPr>
        <p:txBody>
          <a:bodyPr wrap="square">
            <a:spAutoFit/>
          </a:bodyPr>
          <a:lstStyle/>
          <a:p>
            <a:pPr algn="l"/>
            <a:r>
              <a:rPr lang="en-US" b="0" dirty="0">
                <a:latin typeface="Dcss10"/>
              </a:rPr>
              <a:t>With non-constant i.e. changing marginal cost, average cost declines as long as MC (Q) &lt; AC (Q)</a:t>
            </a:r>
          </a:p>
          <a:p>
            <a:pPr algn="l"/>
            <a:r>
              <a:rPr lang="en-US" b="0" dirty="0">
                <a:latin typeface="Dcss10"/>
              </a:rPr>
              <a:t>At Q* is MC = AC</a:t>
            </a:r>
            <a:endParaRPr lang="de-DE" b="0" dirty="0">
              <a:latin typeface="Dcss10"/>
            </a:endParaRPr>
          </a:p>
        </p:txBody>
      </p:sp>
      <p:cxnSp>
        <p:nvCxnSpPr>
          <p:cNvPr id="7" name="Gerader Verbinder 6">
            <a:extLst>
              <a:ext uri="{FF2B5EF4-FFF2-40B4-BE49-F238E27FC236}">
                <a16:creationId xmlns:a16="http://schemas.microsoft.com/office/drawing/2014/main" id="{6CBB6A5A-880D-45DA-A8B2-DB4C29DA4DC3}"/>
              </a:ext>
            </a:extLst>
          </p:cNvPr>
          <p:cNvCxnSpPr>
            <a:cxnSpLocks/>
          </p:cNvCxnSpPr>
          <p:nvPr/>
        </p:nvCxnSpPr>
        <p:spPr>
          <a:xfrm>
            <a:off x="5763914" y="3610747"/>
            <a:ext cx="0" cy="1386646"/>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8" name="Rectangle 1">
            <a:extLst>
              <a:ext uri="{FF2B5EF4-FFF2-40B4-BE49-F238E27FC236}">
                <a16:creationId xmlns:a16="http://schemas.microsoft.com/office/drawing/2014/main" id="{3C9AF9D5-AAB3-45BC-9EF7-C7770643DCB9}"/>
              </a:ext>
            </a:extLst>
          </p:cNvPr>
          <p:cNvSpPr>
            <a:spLocks noChangeArrowheads="1"/>
          </p:cNvSpPr>
          <p:nvPr/>
        </p:nvSpPr>
        <p:spPr bwMode="auto">
          <a:xfrm>
            <a:off x="5679817" y="4997463"/>
            <a:ext cx="27989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eaLnBrk="0" hangingPunct="0">
              <a:spcBef>
                <a:spcPct val="0"/>
              </a:spcBef>
            </a:pPr>
            <a:r>
              <a:rPr lang="de-DE" altLang="de-DE" sz="1600" b="0" dirty="0">
                <a:solidFill>
                  <a:schemeClr val="accent1"/>
                </a:solidFill>
                <a:latin typeface="Arial Unicode MS"/>
              </a:rPr>
              <a:t>Q*</a:t>
            </a:r>
            <a:endParaRPr lang="de-DE" altLang="de-DE" sz="1600" b="0" dirty="0">
              <a:solidFill>
                <a:schemeClr val="accent1"/>
              </a:solidFill>
              <a:latin typeface="Arial" panose="020B0604020202020204" pitchFamily="34" charset="0"/>
            </a:endParaRPr>
          </a:p>
        </p:txBody>
      </p:sp>
      <p:pic>
        <p:nvPicPr>
          <p:cNvPr id="12" name="Grafik 11">
            <a:extLst>
              <a:ext uri="{FF2B5EF4-FFF2-40B4-BE49-F238E27FC236}">
                <a16:creationId xmlns:a16="http://schemas.microsoft.com/office/drawing/2014/main" id="{EF31E118-6B88-4B87-9F12-23C6E727B371}"/>
              </a:ext>
            </a:extLst>
          </p:cNvPr>
          <p:cNvPicPr>
            <a:picLocks noChangeAspect="1"/>
          </p:cNvPicPr>
          <p:nvPr/>
        </p:nvPicPr>
        <p:blipFill>
          <a:blip r:embed="rId3"/>
          <a:stretch>
            <a:fillRect/>
          </a:stretch>
        </p:blipFill>
        <p:spPr>
          <a:xfrm>
            <a:off x="7978053" y="1586801"/>
            <a:ext cx="1643671" cy="674770"/>
          </a:xfrm>
          <a:prstGeom prst="rect">
            <a:avLst/>
          </a:prstGeom>
        </p:spPr>
      </p:pic>
      <p:grpSp>
        <p:nvGrpSpPr>
          <p:cNvPr id="13" name="Gruppieren 12">
            <a:extLst>
              <a:ext uri="{FF2B5EF4-FFF2-40B4-BE49-F238E27FC236}">
                <a16:creationId xmlns:a16="http://schemas.microsoft.com/office/drawing/2014/main" id="{4F04E810-6B8B-4D9C-89C6-CA74CEDA3141}"/>
              </a:ext>
            </a:extLst>
          </p:cNvPr>
          <p:cNvGrpSpPr/>
          <p:nvPr/>
        </p:nvGrpSpPr>
        <p:grpSpPr>
          <a:xfrm>
            <a:off x="7636106" y="2778265"/>
            <a:ext cx="2269894" cy="1015663"/>
            <a:chOff x="5772528" y="3423231"/>
            <a:chExt cx="2510721" cy="1015663"/>
          </a:xfrm>
        </p:grpSpPr>
        <p:sp>
          <p:nvSpPr>
            <p:cNvPr id="14" name="Rechteck 13">
              <a:extLst>
                <a:ext uri="{FF2B5EF4-FFF2-40B4-BE49-F238E27FC236}">
                  <a16:creationId xmlns:a16="http://schemas.microsoft.com/office/drawing/2014/main" id="{16CF6E26-5CFB-410B-8984-635467C1D837}"/>
                </a:ext>
              </a:extLst>
            </p:cNvPr>
            <p:cNvSpPr/>
            <p:nvPr/>
          </p:nvSpPr>
          <p:spPr>
            <a:xfrm>
              <a:off x="6975113" y="3423231"/>
              <a:ext cx="1308136" cy="1015663"/>
            </a:xfrm>
            <a:prstGeom prst="rect">
              <a:avLst/>
            </a:prstGeom>
          </p:spPr>
          <p:txBody>
            <a:bodyPr wrap="square">
              <a:spAutoFit/>
            </a:bodyPr>
            <a:lstStyle/>
            <a:p>
              <a:pPr algn="l"/>
              <a:r>
                <a:rPr lang="en-US" b="0" u="sng" dirty="0">
                  <a:latin typeface="Dcss10"/>
                </a:rPr>
                <a:t>TC (Q)</a:t>
              </a:r>
            </a:p>
            <a:p>
              <a:pPr algn="l"/>
              <a:r>
                <a:rPr lang="en-US" b="0" dirty="0">
                  <a:latin typeface="Dcss10"/>
                </a:rPr>
                <a:t>Q</a:t>
              </a:r>
            </a:p>
          </p:txBody>
        </p:sp>
        <p:sp>
          <p:nvSpPr>
            <p:cNvPr id="15" name="Rechteck 14">
              <a:extLst>
                <a:ext uri="{FF2B5EF4-FFF2-40B4-BE49-F238E27FC236}">
                  <a16:creationId xmlns:a16="http://schemas.microsoft.com/office/drawing/2014/main" id="{1AAD53CA-0634-4B70-AC8B-A28F91A8DD59}"/>
                </a:ext>
              </a:extLst>
            </p:cNvPr>
            <p:cNvSpPr/>
            <p:nvPr/>
          </p:nvSpPr>
          <p:spPr>
            <a:xfrm>
              <a:off x="5772528" y="3685309"/>
              <a:ext cx="2172767" cy="461665"/>
            </a:xfrm>
            <a:prstGeom prst="rect">
              <a:avLst/>
            </a:prstGeom>
          </p:spPr>
          <p:txBody>
            <a:bodyPr wrap="square">
              <a:spAutoFit/>
            </a:bodyPr>
            <a:lstStyle/>
            <a:p>
              <a:pPr algn="l"/>
              <a:r>
                <a:rPr lang="en-US" b="0" dirty="0">
                  <a:latin typeface="Dcss10"/>
                </a:rPr>
                <a:t>AC (Q) =                    </a:t>
              </a:r>
            </a:p>
          </p:txBody>
        </p:sp>
      </p:grpSp>
      <p:sp>
        <p:nvSpPr>
          <p:cNvPr id="16" name="Rechteck 15">
            <a:extLst>
              <a:ext uri="{FF2B5EF4-FFF2-40B4-BE49-F238E27FC236}">
                <a16:creationId xmlns:a16="http://schemas.microsoft.com/office/drawing/2014/main" id="{DBCB3D55-CCE1-4822-B0E0-E8DF0A3FF395}"/>
              </a:ext>
            </a:extLst>
          </p:cNvPr>
          <p:cNvSpPr/>
          <p:nvPr/>
        </p:nvSpPr>
        <p:spPr>
          <a:xfrm>
            <a:off x="71128" y="2982034"/>
            <a:ext cx="1486304" cy="461665"/>
          </a:xfrm>
          <a:prstGeom prst="rect">
            <a:avLst/>
          </a:prstGeom>
        </p:spPr>
        <p:txBody>
          <a:bodyPr wrap="none">
            <a:spAutoFit/>
          </a:bodyPr>
          <a:lstStyle/>
          <a:p>
            <a:pPr algn="l"/>
            <a:r>
              <a:rPr lang="fr-FR" b="0" dirty="0"/>
              <a:t>MC = c =</a:t>
            </a:r>
          </a:p>
        </p:txBody>
      </p:sp>
      <p:sp>
        <p:nvSpPr>
          <p:cNvPr id="17" name="Rechteck 16">
            <a:extLst>
              <a:ext uri="{FF2B5EF4-FFF2-40B4-BE49-F238E27FC236}">
                <a16:creationId xmlns:a16="http://schemas.microsoft.com/office/drawing/2014/main" id="{0E39BD15-F3B6-403F-B4EA-9057895DD5BB}"/>
              </a:ext>
            </a:extLst>
          </p:cNvPr>
          <p:cNvSpPr/>
          <p:nvPr/>
        </p:nvSpPr>
        <p:spPr>
          <a:xfrm>
            <a:off x="1462006" y="2778265"/>
            <a:ext cx="1182660" cy="1015663"/>
          </a:xfrm>
          <a:prstGeom prst="rect">
            <a:avLst/>
          </a:prstGeom>
        </p:spPr>
        <p:txBody>
          <a:bodyPr wrap="square">
            <a:spAutoFit/>
          </a:bodyPr>
          <a:lstStyle/>
          <a:p>
            <a:pPr algn="l"/>
            <a:r>
              <a:rPr lang="en-US" b="0" u="sng" dirty="0">
                <a:latin typeface="Dcss10"/>
              </a:rPr>
              <a:t>VC (Q)</a:t>
            </a:r>
          </a:p>
          <a:p>
            <a:pPr algn="l"/>
            <a:r>
              <a:rPr lang="en-US" b="0" dirty="0">
                <a:latin typeface="Dcss10"/>
              </a:rPr>
              <a:t>Q</a:t>
            </a:r>
          </a:p>
        </p:txBody>
      </p:sp>
    </p:spTree>
    <p:extLst>
      <p:ext uri="{BB962C8B-B14F-4D97-AF65-F5344CB8AC3E}">
        <p14:creationId xmlns:p14="http://schemas.microsoft.com/office/powerpoint/2010/main" val="229471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84200" y="660544"/>
            <a:ext cx="8915400" cy="1143000"/>
          </a:xfrm>
        </p:spPr>
        <p:txBody>
          <a:bodyPr/>
          <a:lstStyle/>
          <a:p>
            <a:r>
              <a:rPr lang="de-DE" dirty="0" err="1"/>
              <a:t>Step</a:t>
            </a:r>
            <a:r>
              <a:rPr lang="de-DE" dirty="0"/>
              <a:t> 2:</a:t>
            </a:r>
          </a:p>
        </p:txBody>
      </p:sp>
      <p:grpSp>
        <p:nvGrpSpPr>
          <p:cNvPr id="8" name="Group 17">
            <a:extLst>
              <a:ext uri="{FF2B5EF4-FFF2-40B4-BE49-F238E27FC236}">
                <a16:creationId xmlns:a16="http://schemas.microsoft.com/office/drawing/2014/main" id="{097C3E6E-6411-4543-9CA6-611B02739471}"/>
              </a:ext>
            </a:extLst>
          </p:cNvPr>
          <p:cNvGrpSpPr>
            <a:grpSpLocks/>
          </p:cNvGrpSpPr>
          <p:nvPr/>
        </p:nvGrpSpPr>
        <p:grpSpPr bwMode="auto">
          <a:xfrm>
            <a:off x="2069304" y="2116137"/>
            <a:ext cx="4481901" cy="2625725"/>
            <a:chOff x="285" y="2102"/>
            <a:chExt cx="2606" cy="1654"/>
          </a:xfrm>
        </p:grpSpPr>
        <p:sp>
          <p:nvSpPr>
            <p:cNvPr id="9" name="Oval 6">
              <a:extLst>
                <a:ext uri="{FF2B5EF4-FFF2-40B4-BE49-F238E27FC236}">
                  <a16:creationId xmlns:a16="http://schemas.microsoft.com/office/drawing/2014/main" id="{9EFC71F4-1315-4D8C-A998-CD4C8C04C301}"/>
                </a:ext>
              </a:extLst>
            </p:cNvPr>
            <p:cNvSpPr>
              <a:spLocks noChangeArrowheads="1"/>
            </p:cNvSpPr>
            <p:nvPr/>
          </p:nvSpPr>
          <p:spPr bwMode="auto">
            <a:xfrm>
              <a:off x="1279" y="2102"/>
              <a:ext cx="1612" cy="165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eaLnBrk="0" hangingPunct="0">
                <a:spcBef>
                  <a:spcPct val="0"/>
                </a:spcBef>
              </a:pPr>
              <a:r>
                <a:rPr lang="en-US" sz="1800" dirty="0"/>
                <a:t>Accounting Cost</a:t>
              </a:r>
            </a:p>
          </p:txBody>
        </p:sp>
        <p:sp>
          <p:nvSpPr>
            <p:cNvPr id="10" name="AutoShape 11">
              <a:extLst>
                <a:ext uri="{FF2B5EF4-FFF2-40B4-BE49-F238E27FC236}">
                  <a16:creationId xmlns:a16="http://schemas.microsoft.com/office/drawing/2014/main" id="{4D55DE7F-80EF-4BE3-AE00-3D5C75742C40}"/>
                </a:ext>
              </a:extLst>
            </p:cNvPr>
            <p:cNvSpPr>
              <a:spLocks noChangeArrowheads="1"/>
            </p:cNvSpPr>
            <p:nvPr/>
          </p:nvSpPr>
          <p:spPr bwMode="auto">
            <a:xfrm>
              <a:off x="285" y="2485"/>
              <a:ext cx="887" cy="907"/>
            </a:xfrm>
            <a:prstGeom prst="rightArrow">
              <a:avLst>
                <a:gd name="adj1" fmla="val 49944"/>
                <a:gd name="adj2" fmla="val 46222"/>
              </a:avLst>
            </a:prstGeom>
            <a:ln>
              <a:headEnd/>
              <a:tailEnd/>
            </a:ln>
          </p:spPr>
          <p:style>
            <a:lnRef idx="0">
              <a:schemeClr val="accent2"/>
            </a:lnRef>
            <a:fillRef idx="3">
              <a:schemeClr val="accent2"/>
            </a:fillRef>
            <a:effectRef idx="3">
              <a:schemeClr val="accent2"/>
            </a:effectRef>
            <a:fontRef idx="minor">
              <a:schemeClr val="lt1"/>
            </a:fontRef>
          </p:style>
          <p:txBody>
            <a:bodyPr wrap="none" lIns="90000" tIns="46800" rIns="90000" bIns="46800" anchor="ctr"/>
            <a:lstStyle/>
            <a:p>
              <a:endParaRPr lang="de-DE" sz="1800"/>
            </a:p>
          </p:txBody>
        </p:sp>
      </p:grpSp>
    </p:spTree>
    <p:extLst>
      <p:ext uri="{BB962C8B-B14F-4D97-AF65-F5344CB8AC3E}">
        <p14:creationId xmlns:p14="http://schemas.microsoft.com/office/powerpoint/2010/main" val="121582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BC86A-F1D2-4502-8FB5-9B24517ABB48}"/>
              </a:ext>
            </a:extLst>
          </p:cNvPr>
          <p:cNvSpPr>
            <a:spLocks noGrp="1"/>
          </p:cNvSpPr>
          <p:nvPr>
            <p:ph type="title"/>
          </p:nvPr>
        </p:nvSpPr>
        <p:spPr/>
        <p:txBody>
          <a:bodyPr/>
          <a:lstStyle/>
          <a:p>
            <a:r>
              <a:rPr lang="de-DE" dirty="0"/>
              <a:t>Accounting Costs</a:t>
            </a:r>
          </a:p>
        </p:txBody>
      </p:sp>
      <p:pic>
        <p:nvPicPr>
          <p:cNvPr id="3" name="Grafik 2">
            <a:extLst>
              <a:ext uri="{FF2B5EF4-FFF2-40B4-BE49-F238E27FC236}">
                <a16:creationId xmlns:a16="http://schemas.microsoft.com/office/drawing/2014/main" id="{6276C889-EA34-47B2-9721-355993A9C55A}"/>
              </a:ext>
            </a:extLst>
          </p:cNvPr>
          <p:cNvPicPr>
            <a:picLocks noChangeAspect="1"/>
          </p:cNvPicPr>
          <p:nvPr/>
        </p:nvPicPr>
        <p:blipFill>
          <a:blip r:embed="rId2"/>
          <a:stretch>
            <a:fillRect/>
          </a:stretch>
        </p:blipFill>
        <p:spPr>
          <a:xfrm>
            <a:off x="1838325" y="1785071"/>
            <a:ext cx="6229350" cy="4257675"/>
          </a:xfrm>
          <a:prstGeom prst="rect">
            <a:avLst/>
          </a:prstGeom>
        </p:spPr>
      </p:pic>
    </p:spTree>
    <p:extLst>
      <p:ext uri="{BB962C8B-B14F-4D97-AF65-F5344CB8AC3E}">
        <p14:creationId xmlns:p14="http://schemas.microsoft.com/office/powerpoint/2010/main" val="1053537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84200" y="660544"/>
            <a:ext cx="8915400" cy="1143000"/>
          </a:xfrm>
        </p:spPr>
        <p:txBody>
          <a:bodyPr/>
          <a:lstStyle/>
          <a:p>
            <a:r>
              <a:rPr lang="de-DE" dirty="0" err="1"/>
              <a:t>Step</a:t>
            </a:r>
            <a:r>
              <a:rPr lang="de-DE" dirty="0"/>
              <a:t> 3:</a:t>
            </a:r>
          </a:p>
        </p:txBody>
      </p:sp>
      <p:grpSp>
        <p:nvGrpSpPr>
          <p:cNvPr id="8" name="Group 17">
            <a:extLst>
              <a:ext uri="{FF2B5EF4-FFF2-40B4-BE49-F238E27FC236}">
                <a16:creationId xmlns:a16="http://schemas.microsoft.com/office/drawing/2014/main" id="{097C3E6E-6411-4543-9CA6-611B02739471}"/>
              </a:ext>
            </a:extLst>
          </p:cNvPr>
          <p:cNvGrpSpPr>
            <a:grpSpLocks/>
          </p:cNvGrpSpPr>
          <p:nvPr/>
        </p:nvGrpSpPr>
        <p:grpSpPr bwMode="auto">
          <a:xfrm>
            <a:off x="2069304" y="2116137"/>
            <a:ext cx="4481901" cy="2625725"/>
            <a:chOff x="285" y="2102"/>
            <a:chExt cx="2606" cy="1654"/>
          </a:xfrm>
        </p:grpSpPr>
        <p:sp>
          <p:nvSpPr>
            <p:cNvPr id="9" name="Oval 6">
              <a:extLst>
                <a:ext uri="{FF2B5EF4-FFF2-40B4-BE49-F238E27FC236}">
                  <a16:creationId xmlns:a16="http://schemas.microsoft.com/office/drawing/2014/main" id="{9EFC71F4-1315-4D8C-A998-CD4C8C04C301}"/>
                </a:ext>
              </a:extLst>
            </p:cNvPr>
            <p:cNvSpPr>
              <a:spLocks noChangeArrowheads="1"/>
            </p:cNvSpPr>
            <p:nvPr/>
          </p:nvSpPr>
          <p:spPr bwMode="auto">
            <a:xfrm>
              <a:off x="1279" y="2102"/>
              <a:ext cx="1612" cy="165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eaLnBrk="0" hangingPunct="0">
                <a:spcBef>
                  <a:spcPct val="0"/>
                </a:spcBef>
              </a:pPr>
              <a:r>
                <a:rPr lang="en-US" sz="1800" dirty="0"/>
                <a:t>Economic Profit</a:t>
              </a:r>
            </a:p>
          </p:txBody>
        </p:sp>
        <p:sp>
          <p:nvSpPr>
            <p:cNvPr id="10" name="AutoShape 11">
              <a:extLst>
                <a:ext uri="{FF2B5EF4-FFF2-40B4-BE49-F238E27FC236}">
                  <a16:creationId xmlns:a16="http://schemas.microsoft.com/office/drawing/2014/main" id="{4D55DE7F-80EF-4BE3-AE00-3D5C75742C40}"/>
                </a:ext>
              </a:extLst>
            </p:cNvPr>
            <p:cNvSpPr>
              <a:spLocks noChangeArrowheads="1"/>
            </p:cNvSpPr>
            <p:nvPr/>
          </p:nvSpPr>
          <p:spPr bwMode="auto">
            <a:xfrm>
              <a:off x="285" y="2485"/>
              <a:ext cx="887" cy="907"/>
            </a:xfrm>
            <a:prstGeom prst="rightArrow">
              <a:avLst>
                <a:gd name="adj1" fmla="val 49944"/>
                <a:gd name="adj2" fmla="val 46222"/>
              </a:avLst>
            </a:prstGeom>
            <a:ln>
              <a:headEnd/>
              <a:tailEnd/>
            </a:ln>
          </p:spPr>
          <p:style>
            <a:lnRef idx="0">
              <a:schemeClr val="accent2"/>
            </a:lnRef>
            <a:fillRef idx="3">
              <a:schemeClr val="accent2"/>
            </a:fillRef>
            <a:effectRef idx="3">
              <a:schemeClr val="accent2"/>
            </a:effectRef>
            <a:fontRef idx="minor">
              <a:schemeClr val="lt1"/>
            </a:fontRef>
          </p:style>
          <p:txBody>
            <a:bodyPr wrap="none" lIns="90000" tIns="46800" rIns="90000" bIns="46800" anchor="ctr"/>
            <a:lstStyle/>
            <a:p>
              <a:endParaRPr lang="de-DE" sz="1800"/>
            </a:p>
          </p:txBody>
        </p:sp>
      </p:grpSp>
    </p:spTree>
    <p:extLst>
      <p:ext uri="{BB962C8B-B14F-4D97-AF65-F5344CB8AC3E}">
        <p14:creationId xmlns:p14="http://schemas.microsoft.com/office/powerpoint/2010/main" val="66183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idx="1"/>
          </p:nvPr>
        </p:nvSpPr>
        <p:spPr bwMode="auto">
          <a:xfrm>
            <a:off x="5587987" y="496258"/>
            <a:ext cx="4966897" cy="1022528"/>
          </a:xfrm>
          <a:noFill/>
          <a:ln>
            <a:miter lim="800000"/>
            <a:headEnd/>
            <a:tailEnd/>
          </a:ln>
        </p:spPr>
        <p:txBody>
          <a:bodyPr vert="horz" wrap="square" lIns="36512" tIns="39688" rIns="36512" bIns="39688" numCol="1" anchor="t" anchorCtr="0" compatLnSpc="1">
            <a:prstTxWarp prst="textNoShape">
              <a:avLst/>
            </a:prstTxWarp>
          </a:bodyPr>
          <a:lstStyle/>
          <a:p>
            <a:pPr>
              <a:lnSpc>
                <a:spcPts val="1400"/>
              </a:lnSpc>
              <a:buNone/>
            </a:pPr>
            <a:endParaRPr lang="de-DE" sz="2800" dirty="0">
              <a:latin typeface="Tahoma" pitchFamily="34" charset="0"/>
            </a:endParaRPr>
          </a:p>
          <a:p>
            <a:pPr>
              <a:spcBef>
                <a:spcPts val="600"/>
              </a:spcBef>
            </a:pPr>
            <a:r>
              <a:rPr lang="de-DE" sz="2800" dirty="0" err="1">
                <a:latin typeface="Tahoma" pitchFamily="34" charset="0"/>
              </a:rPr>
              <a:t>Bohill</a:t>
            </a:r>
            <a:r>
              <a:rPr lang="de-DE" sz="2800" dirty="0">
                <a:latin typeface="Tahoma" pitchFamily="34" charset="0"/>
              </a:rPr>
              <a:t> Chapter 1</a:t>
            </a:r>
          </a:p>
          <a:p>
            <a:pPr>
              <a:lnSpc>
                <a:spcPts val="1400"/>
              </a:lnSpc>
              <a:buNone/>
            </a:pPr>
            <a:endParaRPr lang="de-DE" sz="2400" dirty="0">
              <a:latin typeface="Tahoma" pitchFamily="34" charset="0"/>
            </a:endParaRPr>
          </a:p>
        </p:txBody>
      </p:sp>
      <p:sp>
        <p:nvSpPr>
          <p:cNvPr id="6" name="Titel 5"/>
          <p:cNvSpPr>
            <a:spLocks noGrp="1"/>
          </p:cNvSpPr>
          <p:nvPr>
            <p:ph type="title"/>
          </p:nvPr>
        </p:nvSpPr>
        <p:spPr>
          <a:xfrm>
            <a:off x="584200" y="660544"/>
            <a:ext cx="8915400" cy="656175"/>
          </a:xfrm>
        </p:spPr>
        <p:txBody>
          <a:bodyPr/>
          <a:lstStyle/>
          <a:p>
            <a:r>
              <a:rPr lang="de-DE" dirty="0" err="1"/>
              <a:t>What</a:t>
            </a:r>
            <a:r>
              <a:rPr lang="de-DE" dirty="0"/>
              <a:t> </a:t>
            </a:r>
            <a:r>
              <a:rPr lang="de-DE" dirty="0" err="1"/>
              <a:t>are</a:t>
            </a:r>
            <a:r>
              <a:rPr lang="de-DE" dirty="0"/>
              <a:t> </a:t>
            </a:r>
            <a:r>
              <a:rPr lang="de-DE" dirty="0" err="1"/>
              <a:t>we</a:t>
            </a:r>
            <a:r>
              <a:rPr lang="de-DE" dirty="0"/>
              <a:t> </a:t>
            </a:r>
            <a:r>
              <a:rPr lang="de-DE" dirty="0" err="1"/>
              <a:t>going</a:t>
            </a:r>
            <a:r>
              <a:rPr lang="de-DE" dirty="0"/>
              <a:t> to do?</a:t>
            </a:r>
          </a:p>
        </p:txBody>
      </p:sp>
      <p:grpSp>
        <p:nvGrpSpPr>
          <p:cNvPr id="4" name="Group 17"/>
          <p:cNvGrpSpPr>
            <a:grpSpLocks/>
          </p:cNvGrpSpPr>
          <p:nvPr/>
        </p:nvGrpSpPr>
        <p:grpSpPr bwMode="auto">
          <a:xfrm>
            <a:off x="5296544" y="1331800"/>
            <a:ext cx="4481901" cy="2625725"/>
            <a:chOff x="285" y="2102"/>
            <a:chExt cx="2606" cy="1654"/>
          </a:xfrm>
        </p:grpSpPr>
        <p:sp>
          <p:nvSpPr>
            <p:cNvPr id="5" name="Oval 6"/>
            <p:cNvSpPr>
              <a:spLocks noChangeArrowheads="1"/>
            </p:cNvSpPr>
            <p:nvPr/>
          </p:nvSpPr>
          <p:spPr bwMode="auto">
            <a:xfrm>
              <a:off x="1279" y="2102"/>
              <a:ext cx="1612" cy="165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eaLnBrk="0" hangingPunct="0">
                <a:spcBef>
                  <a:spcPct val="0"/>
                </a:spcBef>
              </a:pPr>
              <a:r>
                <a:rPr lang="en-US" sz="1800" dirty="0"/>
                <a:t>Accounting costs</a:t>
              </a:r>
            </a:p>
          </p:txBody>
        </p:sp>
        <p:sp>
          <p:nvSpPr>
            <p:cNvPr id="7" name="AutoShape 11"/>
            <p:cNvSpPr>
              <a:spLocks noChangeArrowheads="1"/>
            </p:cNvSpPr>
            <p:nvPr/>
          </p:nvSpPr>
          <p:spPr bwMode="auto">
            <a:xfrm>
              <a:off x="285" y="2485"/>
              <a:ext cx="887" cy="907"/>
            </a:xfrm>
            <a:prstGeom prst="rightArrow">
              <a:avLst>
                <a:gd name="adj1" fmla="val 49944"/>
                <a:gd name="adj2" fmla="val 46222"/>
              </a:avLst>
            </a:prstGeom>
            <a:ln>
              <a:headEnd/>
              <a:tailEnd/>
            </a:ln>
          </p:spPr>
          <p:style>
            <a:lnRef idx="0">
              <a:schemeClr val="accent2"/>
            </a:lnRef>
            <a:fillRef idx="3">
              <a:schemeClr val="accent2"/>
            </a:fillRef>
            <a:effectRef idx="3">
              <a:schemeClr val="accent2"/>
            </a:effectRef>
            <a:fontRef idx="minor">
              <a:schemeClr val="lt1"/>
            </a:fontRef>
          </p:style>
          <p:txBody>
            <a:bodyPr wrap="none" lIns="90000" tIns="46800" rIns="90000" bIns="46800" anchor="ctr"/>
            <a:lstStyle/>
            <a:p>
              <a:endParaRPr lang="de-DE" sz="1800"/>
            </a:p>
          </p:txBody>
        </p:sp>
      </p:grpSp>
      <p:grpSp>
        <p:nvGrpSpPr>
          <p:cNvPr id="11" name="Group 17">
            <a:extLst>
              <a:ext uri="{FF2B5EF4-FFF2-40B4-BE49-F238E27FC236}">
                <a16:creationId xmlns:a16="http://schemas.microsoft.com/office/drawing/2014/main" id="{44CE7067-CC66-47FF-B64B-DEE4FBE99155}"/>
              </a:ext>
            </a:extLst>
          </p:cNvPr>
          <p:cNvGrpSpPr>
            <a:grpSpLocks/>
          </p:cNvGrpSpPr>
          <p:nvPr/>
        </p:nvGrpSpPr>
        <p:grpSpPr bwMode="auto">
          <a:xfrm>
            <a:off x="5296544" y="4089417"/>
            <a:ext cx="4481901" cy="2625725"/>
            <a:chOff x="285" y="2102"/>
            <a:chExt cx="2606" cy="1654"/>
          </a:xfrm>
        </p:grpSpPr>
        <p:sp>
          <p:nvSpPr>
            <p:cNvPr id="12" name="Oval 6">
              <a:extLst>
                <a:ext uri="{FF2B5EF4-FFF2-40B4-BE49-F238E27FC236}">
                  <a16:creationId xmlns:a16="http://schemas.microsoft.com/office/drawing/2014/main" id="{9765EB27-45F7-4FBA-A04D-2F780BA9FA46}"/>
                </a:ext>
              </a:extLst>
            </p:cNvPr>
            <p:cNvSpPr>
              <a:spLocks noChangeArrowheads="1"/>
            </p:cNvSpPr>
            <p:nvPr/>
          </p:nvSpPr>
          <p:spPr bwMode="auto">
            <a:xfrm>
              <a:off x="1279" y="2102"/>
              <a:ext cx="1612" cy="165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eaLnBrk="0" hangingPunct="0">
                <a:spcBef>
                  <a:spcPct val="0"/>
                </a:spcBef>
              </a:pPr>
              <a:r>
                <a:rPr lang="en-US" sz="1800" dirty="0"/>
                <a:t>Cost-volume-profit</a:t>
              </a:r>
              <a:br>
                <a:rPr lang="en-US" sz="1800" dirty="0"/>
              </a:br>
              <a:r>
                <a:rPr lang="en-US" sz="1800" dirty="0"/>
                <a:t> analysis</a:t>
              </a:r>
            </a:p>
          </p:txBody>
        </p:sp>
        <p:sp>
          <p:nvSpPr>
            <p:cNvPr id="13" name="AutoShape 11">
              <a:extLst>
                <a:ext uri="{FF2B5EF4-FFF2-40B4-BE49-F238E27FC236}">
                  <a16:creationId xmlns:a16="http://schemas.microsoft.com/office/drawing/2014/main" id="{0A632BA6-04F6-44B3-A941-993D4D85D109}"/>
                </a:ext>
              </a:extLst>
            </p:cNvPr>
            <p:cNvSpPr>
              <a:spLocks noChangeArrowheads="1"/>
            </p:cNvSpPr>
            <p:nvPr/>
          </p:nvSpPr>
          <p:spPr bwMode="auto">
            <a:xfrm>
              <a:off x="285" y="2485"/>
              <a:ext cx="887" cy="907"/>
            </a:xfrm>
            <a:prstGeom prst="rightArrow">
              <a:avLst>
                <a:gd name="adj1" fmla="val 49944"/>
                <a:gd name="adj2" fmla="val 46222"/>
              </a:avLst>
            </a:prstGeom>
            <a:ln>
              <a:headEnd/>
              <a:tailEnd/>
            </a:ln>
          </p:spPr>
          <p:style>
            <a:lnRef idx="0">
              <a:schemeClr val="accent2"/>
            </a:lnRef>
            <a:fillRef idx="3">
              <a:schemeClr val="accent2"/>
            </a:fillRef>
            <a:effectRef idx="3">
              <a:schemeClr val="accent2"/>
            </a:effectRef>
            <a:fontRef idx="minor">
              <a:schemeClr val="lt1"/>
            </a:fontRef>
          </p:style>
          <p:txBody>
            <a:bodyPr wrap="none" lIns="90000" tIns="46800" rIns="90000" bIns="46800" anchor="ctr"/>
            <a:lstStyle/>
            <a:p>
              <a:endParaRPr lang="de-DE" sz="1800"/>
            </a:p>
          </p:txBody>
        </p:sp>
      </p:grpSp>
      <p:grpSp>
        <p:nvGrpSpPr>
          <p:cNvPr id="14" name="Group 17">
            <a:extLst>
              <a:ext uri="{FF2B5EF4-FFF2-40B4-BE49-F238E27FC236}">
                <a16:creationId xmlns:a16="http://schemas.microsoft.com/office/drawing/2014/main" id="{BA680F9A-FE20-4C90-9B58-AABB5CF958E9}"/>
              </a:ext>
            </a:extLst>
          </p:cNvPr>
          <p:cNvGrpSpPr>
            <a:grpSpLocks/>
          </p:cNvGrpSpPr>
          <p:nvPr/>
        </p:nvGrpSpPr>
        <p:grpSpPr bwMode="auto">
          <a:xfrm>
            <a:off x="333270" y="4089418"/>
            <a:ext cx="4481901" cy="2625725"/>
            <a:chOff x="285" y="2102"/>
            <a:chExt cx="2606" cy="1654"/>
          </a:xfrm>
        </p:grpSpPr>
        <p:sp>
          <p:nvSpPr>
            <p:cNvPr id="15" name="Oval 6">
              <a:extLst>
                <a:ext uri="{FF2B5EF4-FFF2-40B4-BE49-F238E27FC236}">
                  <a16:creationId xmlns:a16="http://schemas.microsoft.com/office/drawing/2014/main" id="{86987047-A40E-4569-8BF8-AF49530864E6}"/>
                </a:ext>
              </a:extLst>
            </p:cNvPr>
            <p:cNvSpPr>
              <a:spLocks noChangeArrowheads="1"/>
            </p:cNvSpPr>
            <p:nvPr/>
          </p:nvSpPr>
          <p:spPr bwMode="auto">
            <a:xfrm>
              <a:off x="1279" y="2102"/>
              <a:ext cx="1612" cy="165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eaLnBrk="0" hangingPunct="0">
                <a:spcBef>
                  <a:spcPct val="0"/>
                </a:spcBef>
              </a:pPr>
              <a:r>
                <a:rPr lang="en-US" sz="1800" dirty="0"/>
                <a:t>Economic Profit</a:t>
              </a:r>
            </a:p>
          </p:txBody>
        </p:sp>
        <p:sp>
          <p:nvSpPr>
            <p:cNvPr id="16" name="AutoShape 11">
              <a:extLst>
                <a:ext uri="{FF2B5EF4-FFF2-40B4-BE49-F238E27FC236}">
                  <a16:creationId xmlns:a16="http://schemas.microsoft.com/office/drawing/2014/main" id="{00A9049D-0E2A-4484-967C-37ADBE3DE4C1}"/>
                </a:ext>
              </a:extLst>
            </p:cNvPr>
            <p:cNvSpPr>
              <a:spLocks noChangeArrowheads="1"/>
            </p:cNvSpPr>
            <p:nvPr/>
          </p:nvSpPr>
          <p:spPr bwMode="auto">
            <a:xfrm>
              <a:off x="285" y="2485"/>
              <a:ext cx="887" cy="907"/>
            </a:xfrm>
            <a:prstGeom prst="rightArrow">
              <a:avLst>
                <a:gd name="adj1" fmla="val 49944"/>
                <a:gd name="adj2" fmla="val 46222"/>
              </a:avLst>
            </a:prstGeom>
            <a:ln>
              <a:headEnd/>
              <a:tailEnd/>
            </a:ln>
          </p:spPr>
          <p:style>
            <a:lnRef idx="0">
              <a:schemeClr val="accent2"/>
            </a:lnRef>
            <a:fillRef idx="3">
              <a:schemeClr val="accent2"/>
            </a:fillRef>
            <a:effectRef idx="3">
              <a:schemeClr val="accent2"/>
            </a:effectRef>
            <a:fontRef idx="minor">
              <a:schemeClr val="lt1"/>
            </a:fontRef>
          </p:style>
          <p:txBody>
            <a:bodyPr wrap="none" lIns="90000" tIns="46800" rIns="90000" bIns="46800" anchor="ctr"/>
            <a:lstStyle/>
            <a:p>
              <a:endParaRPr lang="de-DE" sz="1800"/>
            </a:p>
          </p:txBody>
        </p:sp>
      </p:grpSp>
      <p:grpSp>
        <p:nvGrpSpPr>
          <p:cNvPr id="17" name="Group 17">
            <a:extLst>
              <a:ext uri="{FF2B5EF4-FFF2-40B4-BE49-F238E27FC236}">
                <a16:creationId xmlns:a16="http://schemas.microsoft.com/office/drawing/2014/main" id="{3DD74865-250F-449D-8684-BBBA3E8D4077}"/>
              </a:ext>
            </a:extLst>
          </p:cNvPr>
          <p:cNvGrpSpPr>
            <a:grpSpLocks/>
          </p:cNvGrpSpPr>
          <p:nvPr/>
        </p:nvGrpSpPr>
        <p:grpSpPr bwMode="auto">
          <a:xfrm>
            <a:off x="333270" y="1316719"/>
            <a:ext cx="4481901" cy="2625725"/>
            <a:chOff x="285" y="2102"/>
            <a:chExt cx="2606" cy="1654"/>
          </a:xfrm>
        </p:grpSpPr>
        <p:sp>
          <p:nvSpPr>
            <p:cNvPr id="18" name="Oval 6">
              <a:extLst>
                <a:ext uri="{FF2B5EF4-FFF2-40B4-BE49-F238E27FC236}">
                  <a16:creationId xmlns:a16="http://schemas.microsoft.com/office/drawing/2014/main" id="{3A55F10D-0F82-48B2-9A60-53A9402E2D70}"/>
                </a:ext>
              </a:extLst>
            </p:cNvPr>
            <p:cNvSpPr>
              <a:spLocks noChangeArrowheads="1"/>
            </p:cNvSpPr>
            <p:nvPr/>
          </p:nvSpPr>
          <p:spPr bwMode="auto">
            <a:xfrm>
              <a:off x="1279" y="2102"/>
              <a:ext cx="1612" cy="165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eaLnBrk="0" hangingPunct="0">
                <a:spcBef>
                  <a:spcPct val="0"/>
                </a:spcBef>
              </a:pPr>
              <a:r>
                <a:rPr lang="en-US" sz="1800" dirty="0"/>
                <a:t>Marginal,</a:t>
              </a:r>
              <a:br>
                <a:rPr lang="en-US" sz="1800" dirty="0"/>
              </a:br>
              <a:r>
                <a:rPr lang="en-US" sz="1800" dirty="0"/>
                <a:t> variable,</a:t>
              </a:r>
              <a:br>
                <a:rPr lang="en-US" sz="1800" dirty="0"/>
              </a:br>
              <a:r>
                <a:rPr lang="en-US" sz="1800" dirty="0"/>
                <a:t>fixed</a:t>
              </a:r>
              <a:br>
                <a:rPr lang="en-US" sz="1800" dirty="0"/>
              </a:br>
              <a:r>
                <a:rPr lang="en-US" sz="1800" dirty="0"/>
                <a:t>and average costs</a:t>
              </a:r>
            </a:p>
          </p:txBody>
        </p:sp>
        <p:sp>
          <p:nvSpPr>
            <p:cNvPr id="19" name="AutoShape 11">
              <a:extLst>
                <a:ext uri="{FF2B5EF4-FFF2-40B4-BE49-F238E27FC236}">
                  <a16:creationId xmlns:a16="http://schemas.microsoft.com/office/drawing/2014/main" id="{05A13F55-EE07-4A62-A241-06EA3CBA0184}"/>
                </a:ext>
              </a:extLst>
            </p:cNvPr>
            <p:cNvSpPr>
              <a:spLocks noChangeArrowheads="1"/>
            </p:cNvSpPr>
            <p:nvPr/>
          </p:nvSpPr>
          <p:spPr bwMode="auto">
            <a:xfrm>
              <a:off x="285" y="2485"/>
              <a:ext cx="887" cy="907"/>
            </a:xfrm>
            <a:prstGeom prst="rightArrow">
              <a:avLst>
                <a:gd name="adj1" fmla="val 49944"/>
                <a:gd name="adj2" fmla="val 46222"/>
              </a:avLst>
            </a:prstGeom>
            <a:ln>
              <a:headEnd/>
              <a:tailEnd/>
            </a:ln>
          </p:spPr>
          <p:style>
            <a:lnRef idx="0">
              <a:schemeClr val="accent2"/>
            </a:lnRef>
            <a:fillRef idx="3">
              <a:schemeClr val="accent2"/>
            </a:fillRef>
            <a:effectRef idx="3">
              <a:schemeClr val="accent2"/>
            </a:effectRef>
            <a:fontRef idx="minor">
              <a:schemeClr val="lt1"/>
            </a:fontRef>
          </p:style>
          <p:txBody>
            <a:bodyPr wrap="none" lIns="90000" tIns="46800" rIns="90000" bIns="46800" anchor="ctr"/>
            <a:lstStyle/>
            <a:p>
              <a:endParaRPr lang="de-DE" sz="18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heckerboard(across)">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heckerboard(across)">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BC86A-F1D2-4502-8FB5-9B24517ABB48}"/>
              </a:ext>
            </a:extLst>
          </p:cNvPr>
          <p:cNvSpPr>
            <a:spLocks noGrp="1"/>
          </p:cNvSpPr>
          <p:nvPr>
            <p:ph type="title"/>
          </p:nvPr>
        </p:nvSpPr>
        <p:spPr/>
        <p:txBody>
          <a:bodyPr/>
          <a:lstStyle/>
          <a:p>
            <a:r>
              <a:rPr lang="de-DE" dirty="0" err="1"/>
              <a:t>Economic</a:t>
            </a:r>
            <a:r>
              <a:rPr lang="de-DE" dirty="0"/>
              <a:t> Profits</a:t>
            </a:r>
          </a:p>
        </p:txBody>
      </p:sp>
      <p:sp>
        <p:nvSpPr>
          <p:cNvPr id="4" name="Rectangle 3">
            <a:extLst>
              <a:ext uri="{FF2B5EF4-FFF2-40B4-BE49-F238E27FC236}">
                <a16:creationId xmlns:a16="http://schemas.microsoft.com/office/drawing/2014/main" id="{725CEFDE-DFB8-4098-9BE1-C7B1E2300D5E}"/>
              </a:ext>
            </a:extLst>
          </p:cNvPr>
          <p:cNvSpPr>
            <a:spLocks noGrp="1" noChangeArrowheads="1"/>
          </p:cNvSpPr>
          <p:nvPr/>
        </p:nvSpPr>
        <p:spPr bwMode="auto">
          <a:xfrm>
            <a:off x="495300" y="1889919"/>
            <a:ext cx="9067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1800" b="0" dirty="0"/>
              <a:t>A firm is economically profitable when revenue exceeds variable and fixed cost, or price exceeds average cost</a:t>
            </a:r>
          </a:p>
          <a:p>
            <a:pPr marL="0" indent="0">
              <a:buNone/>
            </a:pPr>
            <a:r>
              <a:rPr lang="de-DE" sz="1800" b="0" dirty="0"/>
              <a:t>	P (Q) ≥ AC (Q)      </a:t>
            </a:r>
            <a:r>
              <a:rPr lang="de-DE" sz="1800" b="0" dirty="0">
                <a:latin typeface="Calibri" panose="020F0502020204030204" pitchFamily="34" charset="0"/>
                <a:cs typeface="Calibri" panose="020F0502020204030204" pitchFamily="34" charset="0"/>
              </a:rPr>
              <a:t>→</a:t>
            </a:r>
            <a:r>
              <a:rPr lang="de-DE" sz="1800" b="0" dirty="0"/>
              <a:t>	 </a:t>
            </a:r>
            <a:r>
              <a:rPr lang="el-GR" sz="1800" b="0" dirty="0">
                <a:latin typeface="Calibri" panose="020F0502020204030204" pitchFamily="34" charset="0"/>
                <a:cs typeface="Calibri" panose="020F0502020204030204" pitchFamily="34" charset="0"/>
              </a:rPr>
              <a:t>Π</a:t>
            </a:r>
            <a:r>
              <a:rPr lang="de-DE" sz="1800" b="0" dirty="0">
                <a:latin typeface="Calibri" panose="020F0502020204030204" pitchFamily="34" charset="0"/>
                <a:cs typeface="Calibri" panose="020F0502020204030204" pitchFamily="34" charset="0"/>
              </a:rPr>
              <a:t>(Q)</a:t>
            </a:r>
            <a:r>
              <a:rPr lang="de-DE" sz="1800" b="0" dirty="0"/>
              <a:t> = P (Q)Q  - VC (Q) - FC ≥ </a:t>
            </a:r>
            <a:r>
              <a:rPr lang="de-DE" sz="1800" b="0" dirty="0">
                <a:latin typeface="+mj-lt"/>
              </a:rPr>
              <a:t>0	</a:t>
            </a:r>
            <a:r>
              <a:rPr lang="de-DE" sz="1800" b="0" dirty="0" err="1">
                <a:latin typeface="+mj-lt"/>
              </a:rPr>
              <a:t>here</a:t>
            </a:r>
            <a:r>
              <a:rPr lang="de-DE" sz="1800" b="0" dirty="0">
                <a:latin typeface="+mj-lt"/>
              </a:rPr>
              <a:t> </a:t>
            </a:r>
            <a:r>
              <a:rPr lang="el-GR" sz="1800" b="0" dirty="0">
                <a:latin typeface="Calibri" panose="020F0502020204030204" pitchFamily="34" charset="0"/>
                <a:cs typeface="Calibri" panose="020F0502020204030204" pitchFamily="34" charset="0"/>
              </a:rPr>
              <a:t>Π</a:t>
            </a:r>
            <a:r>
              <a:rPr lang="de-DE" sz="1800" b="0" dirty="0">
                <a:latin typeface="Calibri" panose="020F0502020204030204" pitchFamily="34" charset="0"/>
                <a:cs typeface="Calibri" panose="020F0502020204030204" pitchFamily="34" charset="0"/>
              </a:rPr>
              <a:t> </a:t>
            </a:r>
            <a:r>
              <a:rPr lang="de-DE" sz="1800" b="0" dirty="0" err="1">
                <a:latin typeface="Calibri" panose="020F0502020204030204" pitchFamily="34" charset="0"/>
                <a:cs typeface="Calibri" panose="020F0502020204030204" pitchFamily="34" charset="0"/>
              </a:rPr>
              <a:t>is</a:t>
            </a:r>
            <a:r>
              <a:rPr lang="de-DE" sz="1800" b="0" dirty="0">
                <a:latin typeface="Calibri" panose="020F0502020204030204" pitchFamily="34" charset="0"/>
                <a:cs typeface="Calibri" panose="020F0502020204030204" pitchFamily="34" charset="0"/>
              </a:rPr>
              <a:t> </a:t>
            </a:r>
            <a:r>
              <a:rPr lang="de-DE" sz="1800" b="0" dirty="0" err="1">
                <a:latin typeface="Calibri" panose="020F0502020204030204" pitchFamily="34" charset="0"/>
                <a:cs typeface="Calibri" panose="020F0502020204030204" pitchFamily="34" charset="0"/>
              </a:rPr>
              <a:t>profit</a:t>
            </a:r>
            <a:endParaRPr lang="de-DE" sz="1800" b="0" dirty="0">
              <a:latin typeface="+mj-lt"/>
            </a:endParaRPr>
          </a:p>
          <a:p>
            <a:pPr marL="0" indent="0">
              <a:buNone/>
            </a:pPr>
            <a:endParaRPr lang="en-US" sz="1800" b="0" dirty="0"/>
          </a:p>
          <a:p>
            <a:pPr marL="0" indent="0">
              <a:buNone/>
            </a:pPr>
            <a:r>
              <a:rPr lang="en-US" sz="1800" b="0" dirty="0"/>
              <a:t>On the other hand, firm management will continue producing, at least in the short-run, whenever price exceeds marginal cost</a:t>
            </a:r>
          </a:p>
          <a:p>
            <a:pPr marL="0" indent="0">
              <a:buNone/>
            </a:pPr>
            <a:r>
              <a:rPr lang="de-DE" sz="1800" b="0" dirty="0"/>
              <a:t>	P (Q) ≥ MC (Q)    </a:t>
            </a:r>
            <a:r>
              <a:rPr lang="de-DE" sz="1800" b="0" dirty="0">
                <a:latin typeface="Calibri" panose="020F0502020204030204" pitchFamily="34" charset="0"/>
                <a:cs typeface="Calibri" panose="020F0502020204030204" pitchFamily="34" charset="0"/>
              </a:rPr>
              <a:t>→              </a:t>
            </a:r>
            <a:r>
              <a:rPr lang="de-DE" sz="1800" b="0" dirty="0"/>
              <a:t> P (Q)Q  -  VC (Q) ≥ </a:t>
            </a:r>
            <a:r>
              <a:rPr lang="de-DE" sz="1800" b="0" dirty="0">
                <a:latin typeface="+mj-lt"/>
              </a:rPr>
              <a:t> 0</a:t>
            </a:r>
          </a:p>
          <a:p>
            <a:pPr marL="0" indent="0">
              <a:buNone/>
            </a:pPr>
            <a:r>
              <a:rPr lang="de-DE" sz="1800" b="0" dirty="0" err="1"/>
              <a:t>even</a:t>
            </a:r>
            <a:r>
              <a:rPr lang="de-DE" sz="1800" b="0" dirty="0"/>
              <a:t> </a:t>
            </a:r>
            <a:r>
              <a:rPr lang="de-DE" sz="1800" b="0" dirty="0" err="1"/>
              <a:t>if</a:t>
            </a:r>
            <a:endParaRPr lang="de-DE" sz="1800" b="0" dirty="0"/>
          </a:p>
          <a:p>
            <a:pPr marL="0" indent="0">
              <a:buNone/>
            </a:pPr>
            <a:r>
              <a:rPr lang="de-DE" sz="1800" b="0" dirty="0"/>
              <a:t>	P (Q) Q  -  VC (Q)  -  FC &lt; 0</a:t>
            </a:r>
          </a:p>
          <a:p>
            <a:pPr marL="0" indent="0">
              <a:buNone/>
            </a:pPr>
            <a:endParaRPr lang="de-DE" sz="1800" b="0" dirty="0"/>
          </a:p>
          <a:p>
            <a:pPr marL="0" indent="0">
              <a:lnSpc>
                <a:spcPct val="80000"/>
              </a:lnSpc>
              <a:buClr>
                <a:schemeClr val="accent3"/>
              </a:buClr>
              <a:buSzPct val="95000"/>
              <a:buNone/>
            </a:pPr>
            <a:r>
              <a:rPr lang="de-DE" sz="2400" dirty="0">
                <a:latin typeface="Tahoma" pitchFamily="34" charset="0"/>
              </a:rPr>
              <a:t>Question:</a:t>
            </a:r>
          </a:p>
          <a:p>
            <a:r>
              <a:rPr lang="de-DE" sz="2400" b="0" dirty="0" err="1">
                <a:latin typeface="Tahoma" pitchFamily="34" charset="0"/>
              </a:rPr>
              <a:t>Why</a:t>
            </a:r>
            <a:r>
              <a:rPr lang="de-DE" sz="2400" b="0" dirty="0">
                <a:latin typeface="Tahoma" pitchFamily="34" charset="0"/>
              </a:rPr>
              <a:t>?</a:t>
            </a:r>
            <a:r>
              <a:rPr lang="en-GB" altLang="de-DE" sz="2400" b="0" dirty="0">
                <a:latin typeface="Tahoma" pitchFamily="34" charset="0"/>
              </a:rPr>
              <a:t>	</a:t>
            </a:r>
            <a:endParaRPr lang="en-US" altLang="de-DE" sz="2400" b="0" dirty="0">
              <a:latin typeface="Tahoma" pitchFamily="34" charset="0"/>
            </a:endParaRPr>
          </a:p>
        </p:txBody>
      </p:sp>
    </p:spTree>
    <p:extLst>
      <p:ext uri="{BB962C8B-B14F-4D97-AF65-F5344CB8AC3E}">
        <p14:creationId xmlns:p14="http://schemas.microsoft.com/office/powerpoint/2010/main" val="2232162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BC86A-F1D2-4502-8FB5-9B24517ABB48}"/>
              </a:ext>
            </a:extLst>
          </p:cNvPr>
          <p:cNvSpPr>
            <a:spLocks noGrp="1"/>
          </p:cNvSpPr>
          <p:nvPr>
            <p:ph type="title"/>
          </p:nvPr>
        </p:nvSpPr>
        <p:spPr/>
        <p:txBody>
          <a:bodyPr/>
          <a:lstStyle/>
          <a:p>
            <a:r>
              <a:rPr lang="de-DE" dirty="0" err="1"/>
              <a:t>Economic</a:t>
            </a:r>
            <a:r>
              <a:rPr lang="de-DE" dirty="0"/>
              <a:t> Profits</a:t>
            </a:r>
          </a:p>
        </p:txBody>
      </p:sp>
      <p:sp>
        <p:nvSpPr>
          <p:cNvPr id="4" name="Rectangle 3">
            <a:extLst>
              <a:ext uri="{FF2B5EF4-FFF2-40B4-BE49-F238E27FC236}">
                <a16:creationId xmlns:a16="http://schemas.microsoft.com/office/drawing/2014/main" id="{725CEFDE-DFB8-4098-9BE1-C7B1E2300D5E}"/>
              </a:ext>
            </a:extLst>
          </p:cNvPr>
          <p:cNvSpPr>
            <a:spLocks noGrp="1" noChangeArrowheads="1"/>
          </p:cNvSpPr>
          <p:nvPr/>
        </p:nvSpPr>
        <p:spPr bwMode="auto">
          <a:xfrm>
            <a:off x="495300" y="1889919"/>
            <a:ext cx="9067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400" b="0" dirty="0">
                <a:latin typeface="Tahoma" pitchFamily="34" charset="0"/>
              </a:rPr>
              <a:t>On the other hand, firm management will continue producing, at least in the short-run, whenever price exceeds marginal cost</a:t>
            </a:r>
          </a:p>
          <a:p>
            <a:pPr marL="0" indent="0">
              <a:buNone/>
            </a:pPr>
            <a:r>
              <a:rPr lang="de-DE" sz="1800" b="0" dirty="0"/>
              <a:t>	P (Q) ≥ MC (Q)    </a:t>
            </a:r>
            <a:r>
              <a:rPr lang="de-DE" sz="1800" b="0" dirty="0">
                <a:latin typeface="Calibri" panose="020F0502020204030204" pitchFamily="34" charset="0"/>
                <a:cs typeface="Calibri" panose="020F0502020204030204" pitchFamily="34" charset="0"/>
              </a:rPr>
              <a:t>→              </a:t>
            </a:r>
            <a:r>
              <a:rPr lang="de-DE" sz="1800" b="0" dirty="0"/>
              <a:t> P (Q)Q  -  VC (Q) ≥ </a:t>
            </a:r>
            <a:r>
              <a:rPr lang="de-DE" sz="1800" b="0" dirty="0">
                <a:latin typeface="+mj-lt"/>
              </a:rPr>
              <a:t> 0</a:t>
            </a:r>
          </a:p>
          <a:p>
            <a:pPr marL="0" indent="0">
              <a:buNone/>
            </a:pPr>
            <a:r>
              <a:rPr lang="de-DE" sz="2400" b="0" dirty="0" err="1">
                <a:latin typeface="Tahoma" pitchFamily="34" charset="0"/>
              </a:rPr>
              <a:t>even</a:t>
            </a:r>
            <a:r>
              <a:rPr lang="de-DE" sz="2400" b="0" dirty="0">
                <a:latin typeface="Tahoma" pitchFamily="34" charset="0"/>
              </a:rPr>
              <a:t> </a:t>
            </a:r>
            <a:r>
              <a:rPr lang="de-DE" sz="2400" b="0" dirty="0" err="1">
                <a:latin typeface="Tahoma" pitchFamily="34" charset="0"/>
              </a:rPr>
              <a:t>if</a:t>
            </a:r>
            <a:endParaRPr lang="de-DE" sz="2400" b="0" dirty="0">
              <a:latin typeface="Tahoma" pitchFamily="34" charset="0"/>
            </a:endParaRPr>
          </a:p>
          <a:p>
            <a:pPr marL="0" indent="0">
              <a:buNone/>
            </a:pPr>
            <a:r>
              <a:rPr lang="de-DE" sz="1800" b="0" dirty="0"/>
              <a:t>	P (Q) Q  -  VC (Q)  -  FC &lt; 0</a:t>
            </a:r>
          </a:p>
          <a:p>
            <a:pPr marL="0" indent="0">
              <a:buNone/>
            </a:pPr>
            <a:endParaRPr lang="de-DE" sz="1800" b="0" dirty="0"/>
          </a:p>
          <a:p>
            <a:pPr marL="0" indent="0">
              <a:lnSpc>
                <a:spcPct val="80000"/>
              </a:lnSpc>
              <a:buClr>
                <a:schemeClr val="accent3"/>
              </a:buClr>
              <a:buSzPct val="95000"/>
              <a:buNone/>
            </a:pPr>
            <a:r>
              <a:rPr lang="de-DE" sz="2400" dirty="0">
                <a:latin typeface="Tahoma" pitchFamily="34" charset="0"/>
              </a:rPr>
              <a:t>Question: </a:t>
            </a:r>
            <a:r>
              <a:rPr lang="de-DE" sz="2400" b="0" dirty="0" err="1">
                <a:latin typeface="Tahoma" pitchFamily="34" charset="0"/>
              </a:rPr>
              <a:t>Why</a:t>
            </a:r>
            <a:r>
              <a:rPr lang="de-DE" sz="2400" b="0" dirty="0">
                <a:latin typeface="Tahoma" pitchFamily="34" charset="0"/>
              </a:rPr>
              <a:t>?</a:t>
            </a:r>
          </a:p>
          <a:p>
            <a:pPr marL="0" indent="0">
              <a:lnSpc>
                <a:spcPct val="80000"/>
              </a:lnSpc>
              <a:buClr>
                <a:schemeClr val="accent3"/>
              </a:buClr>
              <a:buSzPct val="95000"/>
              <a:buNone/>
            </a:pPr>
            <a:endParaRPr lang="de-DE" sz="500" dirty="0">
              <a:latin typeface="Tahoma" pitchFamily="34" charset="0"/>
            </a:endParaRPr>
          </a:p>
          <a:p>
            <a:pPr marL="0" indent="0">
              <a:lnSpc>
                <a:spcPct val="80000"/>
              </a:lnSpc>
              <a:buClr>
                <a:schemeClr val="accent3"/>
              </a:buClr>
              <a:buSzPct val="95000"/>
              <a:buNone/>
            </a:pPr>
            <a:r>
              <a:rPr lang="de-DE" sz="2400" dirty="0">
                <a:latin typeface="Tahoma" pitchFamily="34" charset="0"/>
              </a:rPr>
              <a:t>Answer:</a:t>
            </a:r>
          </a:p>
          <a:p>
            <a:r>
              <a:rPr lang="en-US" sz="2400" b="0" dirty="0">
                <a:latin typeface="Tahoma" pitchFamily="34" charset="0"/>
              </a:rPr>
              <a:t>Because fixed cost has already been incurred and any surplus above variable cost is desirable to cover at least part of the fixed cost. If price falls below marginal cost, however, production must stop.</a:t>
            </a:r>
            <a:r>
              <a:rPr lang="en-GB" altLang="de-DE" sz="2400" b="0" dirty="0">
                <a:latin typeface="Tahoma" pitchFamily="34" charset="0"/>
              </a:rPr>
              <a:t>	</a:t>
            </a:r>
            <a:endParaRPr lang="en-US" altLang="de-DE" sz="2400" b="0" dirty="0">
              <a:latin typeface="Tahoma" pitchFamily="34" charset="0"/>
            </a:endParaRPr>
          </a:p>
        </p:txBody>
      </p:sp>
    </p:spTree>
    <p:extLst>
      <p:ext uri="{BB962C8B-B14F-4D97-AF65-F5344CB8AC3E}">
        <p14:creationId xmlns:p14="http://schemas.microsoft.com/office/powerpoint/2010/main" val="33290447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84200" y="660544"/>
            <a:ext cx="8915400" cy="1143000"/>
          </a:xfrm>
        </p:spPr>
        <p:txBody>
          <a:bodyPr/>
          <a:lstStyle/>
          <a:p>
            <a:r>
              <a:rPr lang="de-DE" dirty="0" err="1"/>
              <a:t>Step</a:t>
            </a:r>
            <a:r>
              <a:rPr lang="de-DE" dirty="0"/>
              <a:t> 4:</a:t>
            </a:r>
          </a:p>
        </p:txBody>
      </p:sp>
      <p:grpSp>
        <p:nvGrpSpPr>
          <p:cNvPr id="8" name="Group 17">
            <a:extLst>
              <a:ext uri="{FF2B5EF4-FFF2-40B4-BE49-F238E27FC236}">
                <a16:creationId xmlns:a16="http://schemas.microsoft.com/office/drawing/2014/main" id="{097C3E6E-6411-4543-9CA6-611B02739471}"/>
              </a:ext>
            </a:extLst>
          </p:cNvPr>
          <p:cNvGrpSpPr>
            <a:grpSpLocks/>
          </p:cNvGrpSpPr>
          <p:nvPr/>
        </p:nvGrpSpPr>
        <p:grpSpPr bwMode="auto">
          <a:xfrm>
            <a:off x="2069304" y="2116137"/>
            <a:ext cx="4481901" cy="2625725"/>
            <a:chOff x="285" y="2102"/>
            <a:chExt cx="2606" cy="1654"/>
          </a:xfrm>
        </p:grpSpPr>
        <p:sp>
          <p:nvSpPr>
            <p:cNvPr id="9" name="Oval 6">
              <a:extLst>
                <a:ext uri="{FF2B5EF4-FFF2-40B4-BE49-F238E27FC236}">
                  <a16:creationId xmlns:a16="http://schemas.microsoft.com/office/drawing/2014/main" id="{9EFC71F4-1315-4D8C-A998-CD4C8C04C301}"/>
                </a:ext>
              </a:extLst>
            </p:cNvPr>
            <p:cNvSpPr>
              <a:spLocks noChangeArrowheads="1"/>
            </p:cNvSpPr>
            <p:nvPr/>
          </p:nvSpPr>
          <p:spPr bwMode="auto">
            <a:xfrm>
              <a:off x="1279" y="2102"/>
              <a:ext cx="1612" cy="165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eaLnBrk="0" hangingPunct="0">
                <a:spcBef>
                  <a:spcPct val="0"/>
                </a:spcBef>
              </a:pPr>
              <a:r>
                <a:rPr lang="en-US" sz="1800" dirty="0"/>
                <a:t>Cost-volume-profit</a:t>
              </a:r>
              <a:br>
                <a:rPr lang="en-US" sz="1800" dirty="0"/>
              </a:br>
              <a:r>
                <a:rPr lang="en-US" sz="1800" dirty="0"/>
                <a:t>analysis</a:t>
              </a:r>
            </a:p>
          </p:txBody>
        </p:sp>
        <p:sp>
          <p:nvSpPr>
            <p:cNvPr id="10" name="AutoShape 11">
              <a:extLst>
                <a:ext uri="{FF2B5EF4-FFF2-40B4-BE49-F238E27FC236}">
                  <a16:creationId xmlns:a16="http://schemas.microsoft.com/office/drawing/2014/main" id="{4D55DE7F-80EF-4BE3-AE00-3D5C75742C40}"/>
                </a:ext>
              </a:extLst>
            </p:cNvPr>
            <p:cNvSpPr>
              <a:spLocks noChangeArrowheads="1"/>
            </p:cNvSpPr>
            <p:nvPr/>
          </p:nvSpPr>
          <p:spPr bwMode="auto">
            <a:xfrm>
              <a:off x="285" y="2485"/>
              <a:ext cx="887" cy="907"/>
            </a:xfrm>
            <a:prstGeom prst="rightArrow">
              <a:avLst>
                <a:gd name="adj1" fmla="val 49944"/>
                <a:gd name="adj2" fmla="val 46222"/>
              </a:avLst>
            </a:prstGeom>
            <a:ln>
              <a:headEnd/>
              <a:tailEnd/>
            </a:ln>
          </p:spPr>
          <p:style>
            <a:lnRef idx="0">
              <a:schemeClr val="accent2"/>
            </a:lnRef>
            <a:fillRef idx="3">
              <a:schemeClr val="accent2"/>
            </a:fillRef>
            <a:effectRef idx="3">
              <a:schemeClr val="accent2"/>
            </a:effectRef>
            <a:fontRef idx="minor">
              <a:schemeClr val="lt1"/>
            </a:fontRef>
          </p:style>
          <p:txBody>
            <a:bodyPr wrap="none" lIns="90000" tIns="46800" rIns="90000" bIns="46800" anchor="ctr"/>
            <a:lstStyle/>
            <a:p>
              <a:endParaRPr lang="de-DE" sz="1800"/>
            </a:p>
          </p:txBody>
        </p:sp>
      </p:grpSp>
    </p:spTree>
    <p:extLst>
      <p:ext uri="{BB962C8B-B14F-4D97-AF65-F5344CB8AC3E}">
        <p14:creationId xmlns:p14="http://schemas.microsoft.com/office/powerpoint/2010/main" val="128000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BC86A-F1D2-4502-8FB5-9B24517ABB48}"/>
              </a:ext>
            </a:extLst>
          </p:cNvPr>
          <p:cNvSpPr>
            <a:spLocks noGrp="1"/>
          </p:cNvSpPr>
          <p:nvPr>
            <p:ph type="title"/>
          </p:nvPr>
        </p:nvSpPr>
        <p:spPr/>
        <p:txBody>
          <a:bodyPr>
            <a:normAutofit/>
          </a:bodyPr>
          <a:lstStyle/>
          <a:p>
            <a:pPr eaLnBrk="0" hangingPunct="0"/>
            <a:r>
              <a:rPr lang="en-US" dirty="0"/>
              <a:t>Cost-volume-profit analysis I</a:t>
            </a:r>
          </a:p>
        </p:txBody>
      </p:sp>
      <p:sp>
        <p:nvSpPr>
          <p:cNvPr id="3" name="Rechteck 2">
            <a:extLst>
              <a:ext uri="{FF2B5EF4-FFF2-40B4-BE49-F238E27FC236}">
                <a16:creationId xmlns:a16="http://schemas.microsoft.com/office/drawing/2014/main" id="{2C5F0CFC-2393-46A2-94A9-CD2293CA0E29}"/>
              </a:ext>
            </a:extLst>
          </p:cNvPr>
          <p:cNvSpPr/>
          <p:nvPr/>
        </p:nvSpPr>
        <p:spPr>
          <a:xfrm>
            <a:off x="325582" y="1582571"/>
            <a:ext cx="9254836" cy="2677656"/>
          </a:xfrm>
          <a:prstGeom prst="rect">
            <a:avLst/>
          </a:prstGeom>
        </p:spPr>
        <p:txBody>
          <a:bodyPr wrap="square">
            <a:spAutoFit/>
          </a:bodyPr>
          <a:lstStyle/>
          <a:p>
            <a:pPr marL="342900" indent="-342900" algn="l">
              <a:buFont typeface="Arial" panose="020B0604020202020204" pitchFamily="34" charset="0"/>
              <a:buChar char="•"/>
            </a:pPr>
            <a:r>
              <a:rPr lang="de-DE" b="0" dirty="0">
                <a:latin typeface="Dcss10"/>
              </a:rPr>
              <a:t>At </a:t>
            </a:r>
            <a:r>
              <a:rPr lang="de-DE" b="0" dirty="0" err="1">
                <a:latin typeface="Dcss10"/>
              </a:rPr>
              <a:t>constant</a:t>
            </a:r>
            <a:r>
              <a:rPr lang="de-DE" b="0" dirty="0">
                <a:latin typeface="Dcss10"/>
              </a:rPr>
              <a:t> marginal </a:t>
            </a:r>
            <a:r>
              <a:rPr lang="de-DE" b="0" dirty="0" err="1">
                <a:latin typeface="Dcss10"/>
              </a:rPr>
              <a:t>cost</a:t>
            </a:r>
            <a:r>
              <a:rPr lang="de-DE" b="0" dirty="0">
                <a:latin typeface="Dcss10"/>
              </a:rPr>
              <a:t> i.e. </a:t>
            </a:r>
            <a:r>
              <a:rPr lang="de-DE" b="0" dirty="0" err="1">
                <a:latin typeface="Dcss10"/>
              </a:rPr>
              <a:t>constant</a:t>
            </a:r>
            <a:r>
              <a:rPr lang="de-DE" b="0" dirty="0">
                <a:latin typeface="Dcss10"/>
              </a:rPr>
              <a:t> variable </a:t>
            </a:r>
            <a:r>
              <a:rPr lang="de-DE" b="0" dirty="0" err="1">
                <a:latin typeface="Dcss10"/>
              </a:rPr>
              <a:t>cost</a:t>
            </a:r>
            <a:r>
              <a:rPr lang="de-DE" b="0" dirty="0">
                <a:latin typeface="Dcss10"/>
              </a:rPr>
              <a:t> per </a:t>
            </a:r>
            <a:r>
              <a:rPr lang="de-DE" b="0" dirty="0" err="1">
                <a:latin typeface="Dcss10"/>
              </a:rPr>
              <a:t>unit</a:t>
            </a:r>
            <a:r>
              <a:rPr lang="de-DE" b="0" dirty="0">
                <a:latin typeface="Dcss10"/>
              </a:rPr>
              <a:t> </a:t>
            </a:r>
            <a:r>
              <a:rPr lang="de-DE" b="0" dirty="0" err="1">
                <a:latin typeface="Dcss10"/>
              </a:rPr>
              <a:t>volume</a:t>
            </a:r>
            <a:r>
              <a:rPr lang="de-DE" b="0" dirty="0">
                <a:latin typeface="Dcss10"/>
              </a:rPr>
              <a:t>, </a:t>
            </a:r>
            <a:r>
              <a:rPr lang="en-US" b="0" dirty="0">
                <a:latin typeface="Dcssi10"/>
              </a:rPr>
              <a:t>MC </a:t>
            </a:r>
            <a:r>
              <a:rPr lang="en-US" b="0" dirty="0">
                <a:latin typeface="Cmr10"/>
              </a:rPr>
              <a:t>= </a:t>
            </a:r>
            <a:r>
              <a:rPr lang="en-US" b="0" dirty="0">
                <a:latin typeface="Dcssi10"/>
              </a:rPr>
              <a:t>c</a:t>
            </a:r>
            <a:r>
              <a:rPr lang="en-US" b="0" dirty="0">
                <a:latin typeface="Dcss10"/>
              </a:rPr>
              <a:t>, average cost decreases with increasing production volumes</a:t>
            </a:r>
          </a:p>
          <a:p>
            <a:pPr marL="342900" indent="-342900" algn="l">
              <a:buFont typeface="Arial" panose="020B0604020202020204" pitchFamily="34" charset="0"/>
              <a:buChar char="•"/>
            </a:pPr>
            <a:r>
              <a:rPr lang="en-US" b="0" dirty="0">
                <a:latin typeface="Dcss10"/>
              </a:rPr>
              <a:t>At lower volumes firm may operate at a loss,</a:t>
            </a:r>
            <a:br>
              <a:rPr lang="en-US" b="0" dirty="0">
                <a:latin typeface="Dcss10"/>
              </a:rPr>
            </a:br>
            <a:r>
              <a:rPr lang="en-US" b="0" dirty="0">
                <a:latin typeface="Dcss10"/>
              </a:rPr>
              <a:t>until break-even volume </a:t>
            </a:r>
            <a:r>
              <a:rPr lang="de-DE" b="0" dirty="0" err="1">
                <a:latin typeface="Dcss10"/>
              </a:rPr>
              <a:t>is</a:t>
            </a:r>
            <a:r>
              <a:rPr lang="de-DE" b="0" dirty="0">
                <a:latin typeface="Dcss10"/>
              </a:rPr>
              <a:t> </a:t>
            </a:r>
            <a:r>
              <a:rPr lang="de-DE" b="0" dirty="0" err="1">
                <a:latin typeface="Dcss10"/>
              </a:rPr>
              <a:t>reached</a:t>
            </a:r>
            <a:endParaRPr lang="de-DE" b="0" dirty="0">
              <a:latin typeface="Dcss10"/>
            </a:endParaRPr>
          </a:p>
          <a:p>
            <a:pPr marL="342900" indent="-342900" algn="l">
              <a:buFont typeface="Arial" panose="020B0604020202020204" pitchFamily="34" charset="0"/>
              <a:buChar char="•"/>
            </a:pPr>
            <a:r>
              <a:rPr lang="en-US" b="0" dirty="0">
                <a:latin typeface="Dcssbx10"/>
              </a:rPr>
              <a:t>Profit </a:t>
            </a:r>
            <a:r>
              <a:rPr lang="el-GR" b="0" dirty="0">
                <a:latin typeface="Calibri" panose="020F0502020204030204" pitchFamily="34" charset="0"/>
                <a:cs typeface="Calibri" panose="020F0502020204030204" pitchFamily="34" charset="0"/>
              </a:rPr>
              <a:t>Π</a:t>
            </a:r>
            <a:r>
              <a:rPr lang="en-US" b="0" dirty="0">
                <a:latin typeface="PazoMath"/>
              </a:rPr>
              <a:t> </a:t>
            </a:r>
            <a:r>
              <a:rPr lang="en-US" b="0" dirty="0">
                <a:latin typeface="Dcss10"/>
              </a:rPr>
              <a:t>equals Revenue - Variable cost - Fixed cost</a:t>
            </a:r>
            <a:r>
              <a:rPr lang="en-US" b="0" dirty="0">
                <a:latin typeface="Dcssbx10"/>
              </a:rPr>
              <a:t>,</a:t>
            </a:r>
            <a:br>
              <a:rPr lang="en-US" b="0" dirty="0">
                <a:latin typeface="Dcssbx10"/>
              </a:rPr>
            </a:br>
            <a:r>
              <a:rPr lang="en-US" b="0" dirty="0">
                <a:latin typeface="Dcss10"/>
              </a:rPr>
              <a:t>while </a:t>
            </a:r>
            <a:r>
              <a:rPr lang="de-DE" b="0" dirty="0" err="1">
                <a:latin typeface="Dcssbx10"/>
              </a:rPr>
              <a:t>Contribution</a:t>
            </a:r>
            <a:r>
              <a:rPr lang="de-DE" b="0" dirty="0">
                <a:latin typeface="Dcssbx10"/>
              </a:rPr>
              <a:t> </a:t>
            </a:r>
            <a:r>
              <a:rPr lang="de-DE" b="0" dirty="0" err="1">
                <a:latin typeface="Dcssi10"/>
              </a:rPr>
              <a:t>Contr</a:t>
            </a:r>
            <a:r>
              <a:rPr lang="de-DE" b="0" dirty="0">
                <a:latin typeface="Cmss10"/>
              </a:rPr>
              <a:t>. </a:t>
            </a:r>
            <a:r>
              <a:rPr lang="de-DE" b="0" dirty="0" err="1">
                <a:latin typeface="Dcss10"/>
              </a:rPr>
              <a:t>is</a:t>
            </a:r>
            <a:r>
              <a:rPr lang="de-DE" b="0" dirty="0">
                <a:latin typeface="Dcss10"/>
              </a:rPr>
              <a:t> Revenue - Variable </a:t>
            </a:r>
            <a:r>
              <a:rPr lang="de-DE" b="0" dirty="0" err="1">
                <a:latin typeface="Dcss10"/>
              </a:rPr>
              <a:t>cost</a:t>
            </a:r>
            <a:endParaRPr lang="de-DE" dirty="0"/>
          </a:p>
        </p:txBody>
      </p:sp>
      <p:pic>
        <p:nvPicPr>
          <p:cNvPr id="5" name="Grafik 4">
            <a:extLst>
              <a:ext uri="{FF2B5EF4-FFF2-40B4-BE49-F238E27FC236}">
                <a16:creationId xmlns:a16="http://schemas.microsoft.com/office/drawing/2014/main" id="{BD4D8894-9CE9-469A-8D1D-29AB785043D3}"/>
              </a:ext>
            </a:extLst>
          </p:cNvPr>
          <p:cNvPicPr>
            <a:picLocks noChangeAspect="1"/>
          </p:cNvPicPr>
          <p:nvPr/>
        </p:nvPicPr>
        <p:blipFill>
          <a:blip r:embed="rId2"/>
          <a:stretch>
            <a:fillRect/>
          </a:stretch>
        </p:blipFill>
        <p:spPr>
          <a:xfrm>
            <a:off x="906173" y="4287548"/>
            <a:ext cx="7705725" cy="2466975"/>
          </a:xfrm>
          <a:prstGeom prst="rect">
            <a:avLst/>
          </a:prstGeom>
        </p:spPr>
      </p:pic>
    </p:spTree>
    <p:extLst>
      <p:ext uri="{BB962C8B-B14F-4D97-AF65-F5344CB8AC3E}">
        <p14:creationId xmlns:p14="http://schemas.microsoft.com/office/powerpoint/2010/main" val="3159756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BC86A-F1D2-4502-8FB5-9B24517ABB48}"/>
              </a:ext>
            </a:extLst>
          </p:cNvPr>
          <p:cNvSpPr>
            <a:spLocks noGrp="1"/>
          </p:cNvSpPr>
          <p:nvPr>
            <p:ph type="title"/>
          </p:nvPr>
        </p:nvSpPr>
        <p:spPr/>
        <p:txBody>
          <a:bodyPr>
            <a:normAutofit/>
          </a:bodyPr>
          <a:lstStyle/>
          <a:p>
            <a:pPr eaLnBrk="0" hangingPunct="0"/>
            <a:r>
              <a:rPr lang="en-US" dirty="0"/>
              <a:t>Cost-volume-profit analysis II</a:t>
            </a:r>
          </a:p>
        </p:txBody>
      </p:sp>
      <p:pic>
        <p:nvPicPr>
          <p:cNvPr id="5" name="Grafik 4">
            <a:extLst>
              <a:ext uri="{FF2B5EF4-FFF2-40B4-BE49-F238E27FC236}">
                <a16:creationId xmlns:a16="http://schemas.microsoft.com/office/drawing/2014/main" id="{BD4D8894-9CE9-469A-8D1D-29AB785043D3}"/>
              </a:ext>
            </a:extLst>
          </p:cNvPr>
          <p:cNvPicPr>
            <a:picLocks noChangeAspect="1"/>
          </p:cNvPicPr>
          <p:nvPr/>
        </p:nvPicPr>
        <p:blipFill>
          <a:blip r:embed="rId2"/>
          <a:stretch>
            <a:fillRect/>
          </a:stretch>
        </p:blipFill>
        <p:spPr>
          <a:xfrm>
            <a:off x="947736" y="1516639"/>
            <a:ext cx="7705725" cy="2466975"/>
          </a:xfrm>
          <a:prstGeom prst="rect">
            <a:avLst/>
          </a:prstGeom>
        </p:spPr>
      </p:pic>
      <p:pic>
        <p:nvPicPr>
          <p:cNvPr id="4" name="Grafik 3">
            <a:extLst>
              <a:ext uri="{FF2B5EF4-FFF2-40B4-BE49-F238E27FC236}">
                <a16:creationId xmlns:a16="http://schemas.microsoft.com/office/drawing/2014/main" id="{22175173-B6C3-41E9-91C0-28131E9735D2}"/>
              </a:ext>
            </a:extLst>
          </p:cNvPr>
          <p:cNvPicPr>
            <a:picLocks noChangeAspect="1"/>
          </p:cNvPicPr>
          <p:nvPr/>
        </p:nvPicPr>
        <p:blipFill>
          <a:blip r:embed="rId3"/>
          <a:stretch>
            <a:fillRect/>
          </a:stretch>
        </p:blipFill>
        <p:spPr>
          <a:xfrm>
            <a:off x="947736" y="4074536"/>
            <a:ext cx="7343775" cy="2533650"/>
          </a:xfrm>
          <a:prstGeom prst="rect">
            <a:avLst/>
          </a:prstGeom>
        </p:spPr>
      </p:pic>
      <p:sp>
        <p:nvSpPr>
          <p:cNvPr id="6" name="Pfeil: nach rechts 5">
            <a:extLst>
              <a:ext uri="{FF2B5EF4-FFF2-40B4-BE49-F238E27FC236}">
                <a16:creationId xmlns:a16="http://schemas.microsoft.com/office/drawing/2014/main" id="{946BFD7E-D19D-4D30-9C0B-D1168C97FAFC}"/>
              </a:ext>
            </a:extLst>
          </p:cNvPr>
          <p:cNvSpPr/>
          <p:nvPr/>
        </p:nvSpPr>
        <p:spPr>
          <a:xfrm>
            <a:off x="166255" y="5423187"/>
            <a:ext cx="781481" cy="2493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45955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BC86A-F1D2-4502-8FB5-9B24517ABB48}"/>
              </a:ext>
            </a:extLst>
          </p:cNvPr>
          <p:cNvSpPr>
            <a:spLocks noGrp="1"/>
          </p:cNvSpPr>
          <p:nvPr>
            <p:ph type="title"/>
          </p:nvPr>
        </p:nvSpPr>
        <p:spPr/>
        <p:txBody>
          <a:bodyPr/>
          <a:lstStyle/>
          <a:p>
            <a:r>
              <a:rPr lang="de-DE" dirty="0" err="1"/>
              <a:t>Contribution</a:t>
            </a:r>
            <a:r>
              <a:rPr lang="de-DE" dirty="0"/>
              <a:t> Statement</a:t>
            </a:r>
          </a:p>
        </p:txBody>
      </p:sp>
      <p:sp>
        <p:nvSpPr>
          <p:cNvPr id="4" name="Rectangle 3">
            <a:extLst>
              <a:ext uri="{FF2B5EF4-FFF2-40B4-BE49-F238E27FC236}">
                <a16:creationId xmlns:a16="http://schemas.microsoft.com/office/drawing/2014/main" id="{725CEFDE-DFB8-4098-9BE1-C7B1E2300D5E}"/>
              </a:ext>
            </a:extLst>
          </p:cNvPr>
          <p:cNvSpPr>
            <a:spLocks noGrp="1" noChangeArrowheads="1"/>
          </p:cNvSpPr>
          <p:nvPr/>
        </p:nvSpPr>
        <p:spPr bwMode="auto">
          <a:xfrm>
            <a:off x="495300" y="1889919"/>
            <a:ext cx="9067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eaLnBrk="1" hangingPunct="1">
              <a:buFontTx/>
              <a:buNone/>
            </a:pPr>
            <a:r>
              <a:rPr lang="en-GB" altLang="de-DE" dirty="0"/>
              <a:t>Units	              	</a:t>
            </a:r>
            <a:r>
              <a:rPr lang="en-GB" altLang="de-DE" sz="2400" u="sng" dirty="0"/>
              <a:t>1  </a:t>
            </a:r>
            <a:r>
              <a:rPr lang="en-GB" altLang="de-DE" sz="2400" dirty="0"/>
              <a:t>     	</a:t>
            </a:r>
            <a:r>
              <a:rPr lang="en-GB" altLang="de-DE" sz="2400" u="sng" dirty="0"/>
              <a:t>500  </a:t>
            </a:r>
            <a:r>
              <a:rPr lang="en-GB" altLang="de-DE" sz="2400" dirty="0"/>
              <a:t>        </a:t>
            </a:r>
            <a:r>
              <a:rPr lang="en-GB" altLang="de-DE" sz="2400" u="sng" dirty="0"/>
              <a:t>1,000  </a:t>
            </a:r>
            <a:r>
              <a:rPr lang="en-GB" altLang="de-DE" sz="2400" dirty="0"/>
              <a:t>          </a:t>
            </a:r>
            <a:r>
              <a:rPr lang="en-GB" altLang="de-DE" sz="2400" u="sng" dirty="0"/>
              <a:t>1,500 </a:t>
            </a:r>
            <a:endParaRPr lang="en-GB" altLang="de-DE" sz="2400" dirty="0"/>
          </a:p>
          <a:p>
            <a:pPr eaLnBrk="1" hangingPunct="1">
              <a:buFontTx/>
              <a:buNone/>
            </a:pPr>
            <a:r>
              <a:rPr lang="en-GB" altLang="de-DE" sz="2400" dirty="0"/>
              <a:t>        			      	£	      £	             £	           £</a:t>
            </a:r>
          </a:p>
          <a:p>
            <a:pPr eaLnBrk="1" hangingPunct="1">
              <a:buFontTx/>
              <a:buNone/>
            </a:pPr>
            <a:r>
              <a:rPr lang="en-GB" altLang="de-DE" sz="2400" dirty="0"/>
              <a:t>Total sales revenue       	</a:t>
            </a:r>
            <a:r>
              <a:rPr lang="en-GB" altLang="de-DE" sz="2400" u="sng" dirty="0"/>
              <a:t>8</a:t>
            </a:r>
            <a:r>
              <a:rPr lang="en-GB" altLang="de-DE" sz="2400" dirty="0"/>
              <a:t>	  </a:t>
            </a:r>
            <a:r>
              <a:rPr lang="en-GB" altLang="de-DE" sz="2400" u="sng" dirty="0"/>
              <a:t>4,000</a:t>
            </a:r>
            <a:r>
              <a:rPr lang="en-GB" altLang="de-DE" sz="2400" dirty="0"/>
              <a:t>        </a:t>
            </a:r>
            <a:r>
              <a:rPr lang="en-GB" altLang="de-DE" sz="2400" u="sng" dirty="0"/>
              <a:t>8,000</a:t>
            </a:r>
            <a:r>
              <a:rPr lang="en-GB" altLang="de-DE" sz="2400" dirty="0"/>
              <a:t>	    </a:t>
            </a:r>
            <a:r>
              <a:rPr lang="en-GB" altLang="de-DE" sz="2400" u="sng" dirty="0"/>
              <a:t>12,000</a:t>
            </a:r>
            <a:endParaRPr lang="en-GB" altLang="de-DE" sz="2400" dirty="0"/>
          </a:p>
          <a:p>
            <a:pPr eaLnBrk="1" hangingPunct="1">
              <a:buFontTx/>
              <a:buNone/>
            </a:pPr>
            <a:r>
              <a:rPr lang="en-GB" altLang="de-DE" sz="2400" dirty="0"/>
              <a:t>Variable cost 	      	6	  3,000        6,000	      9,000</a:t>
            </a:r>
          </a:p>
          <a:p>
            <a:pPr eaLnBrk="1" hangingPunct="1">
              <a:buFontTx/>
              <a:buNone/>
            </a:pPr>
            <a:r>
              <a:rPr lang="en-GB" altLang="de-DE" sz="2400" dirty="0"/>
              <a:t>Fixed cost               		</a:t>
            </a:r>
            <a:r>
              <a:rPr lang="en-GB" altLang="de-DE" sz="2400" u="sng" dirty="0"/>
              <a:t>2,000</a:t>
            </a:r>
            <a:r>
              <a:rPr lang="en-GB" altLang="de-DE" sz="2400" dirty="0"/>
              <a:t>	  </a:t>
            </a:r>
            <a:r>
              <a:rPr lang="en-GB" altLang="de-DE" sz="2400" u="sng" dirty="0"/>
              <a:t>2,000     </a:t>
            </a:r>
            <a:r>
              <a:rPr lang="en-GB" altLang="de-DE" sz="2400" dirty="0"/>
              <a:t>   </a:t>
            </a:r>
            <a:r>
              <a:rPr lang="en-GB" altLang="de-DE" sz="2400" u="sng" dirty="0"/>
              <a:t>2,000</a:t>
            </a:r>
            <a:r>
              <a:rPr lang="en-GB" altLang="de-DE" sz="2400" dirty="0"/>
              <a:t>	    </a:t>
            </a:r>
            <a:r>
              <a:rPr lang="en-GB" altLang="de-DE" sz="2400" u="sng" dirty="0"/>
              <a:t>  2,000</a:t>
            </a:r>
            <a:endParaRPr lang="en-GB" altLang="de-DE" sz="2400" dirty="0"/>
          </a:p>
          <a:p>
            <a:pPr eaLnBrk="1" hangingPunct="1">
              <a:buFontTx/>
              <a:buNone/>
            </a:pPr>
            <a:r>
              <a:rPr lang="en-GB" altLang="de-DE" sz="2400" dirty="0"/>
              <a:t>Total cost                		2,006	  5,000        8,000        11,000</a:t>
            </a:r>
          </a:p>
          <a:p>
            <a:pPr eaLnBrk="1" hangingPunct="1">
              <a:buFontTx/>
              <a:buNone/>
            </a:pPr>
            <a:r>
              <a:rPr lang="en-GB" altLang="de-DE" sz="2400" dirty="0"/>
              <a:t>Profit/ (loss)	         	(1998)	 (1,000)              0	      1,000	</a:t>
            </a:r>
            <a:endParaRPr lang="en-US" altLang="de-DE" sz="2400" dirty="0"/>
          </a:p>
        </p:txBody>
      </p:sp>
    </p:spTree>
    <p:extLst>
      <p:ext uri="{BB962C8B-B14F-4D97-AF65-F5344CB8AC3E}">
        <p14:creationId xmlns:p14="http://schemas.microsoft.com/office/powerpoint/2010/main" val="3810706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C6009F-0E04-4B61-AD71-69CF0C003D44}"/>
              </a:ext>
            </a:extLst>
          </p:cNvPr>
          <p:cNvSpPr>
            <a:spLocks noGrp="1"/>
          </p:cNvSpPr>
          <p:nvPr>
            <p:ph type="title"/>
          </p:nvPr>
        </p:nvSpPr>
        <p:spPr>
          <a:xfrm>
            <a:off x="495300" y="704088"/>
            <a:ext cx="8915400" cy="674770"/>
          </a:xfrm>
        </p:spPr>
        <p:txBody>
          <a:bodyPr/>
          <a:lstStyle/>
          <a:p>
            <a:r>
              <a:rPr lang="de-DE" dirty="0" err="1"/>
              <a:t>Cost</a:t>
            </a:r>
            <a:r>
              <a:rPr lang="de-DE" dirty="0"/>
              <a:t>-volume-profit </a:t>
            </a:r>
            <a:r>
              <a:rPr lang="de-DE" dirty="0" err="1"/>
              <a:t>analysis</a:t>
            </a:r>
            <a:r>
              <a:rPr lang="de-DE" dirty="0"/>
              <a:t> III</a:t>
            </a:r>
          </a:p>
        </p:txBody>
      </p:sp>
      <p:pic>
        <p:nvPicPr>
          <p:cNvPr id="4" name="Grafik 3">
            <a:extLst>
              <a:ext uri="{FF2B5EF4-FFF2-40B4-BE49-F238E27FC236}">
                <a16:creationId xmlns:a16="http://schemas.microsoft.com/office/drawing/2014/main" id="{978570F8-4A35-4C41-8F16-98DAF7B92A3E}"/>
              </a:ext>
            </a:extLst>
          </p:cNvPr>
          <p:cNvPicPr>
            <a:picLocks noChangeAspect="1"/>
          </p:cNvPicPr>
          <p:nvPr/>
        </p:nvPicPr>
        <p:blipFill>
          <a:blip r:embed="rId2"/>
          <a:stretch>
            <a:fillRect/>
          </a:stretch>
        </p:blipFill>
        <p:spPr>
          <a:xfrm>
            <a:off x="1962385" y="2070926"/>
            <a:ext cx="6544305" cy="4261408"/>
          </a:xfrm>
          <a:prstGeom prst="rect">
            <a:avLst/>
          </a:prstGeom>
        </p:spPr>
      </p:pic>
      <p:sp>
        <p:nvSpPr>
          <p:cNvPr id="5" name="Rechteck 4">
            <a:extLst>
              <a:ext uri="{FF2B5EF4-FFF2-40B4-BE49-F238E27FC236}">
                <a16:creationId xmlns:a16="http://schemas.microsoft.com/office/drawing/2014/main" id="{F7717B60-EB73-4AF0-9FBB-C751F80AD5F0}"/>
              </a:ext>
            </a:extLst>
          </p:cNvPr>
          <p:cNvSpPr/>
          <p:nvPr/>
        </p:nvSpPr>
        <p:spPr>
          <a:xfrm>
            <a:off x="495300" y="1494059"/>
            <a:ext cx="4537396" cy="461665"/>
          </a:xfrm>
          <a:prstGeom prst="rect">
            <a:avLst/>
          </a:prstGeom>
        </p:spPr>
        <p:txBody>
          <a:bodyPr wrap="none">
            <a:spAutoFit/>
          </a:bodyPr>
          <a:lstStyle/>
          <a:p>
            <a:r>
              <a:rPr lang="de-DE" b="0" dirty="0" err="1">
                <a:latin typeface="Dcss10"/>
              </a:rPr>
              <a:t>Corresponding</a:t>
            </a:r>
            <a:r>
              <a:rPr lang="de-DE" b="0" dirty="0">
                <a:latin typeface="Dcss10"/>
              </a:rPr>
              <a:t> </a:t>
            </a:r>
            <a:r>
              <a:rPr lang="de-DE" b="0" dirty="0" err="1">
                <a:latin typeface="Dcss10"/>
              </a:rPr>
              <a:t>break-even</a:t>
            </a:r>
            <a:r>
              <a:rPr lang="de-DE" b="0" dirty="0">
                <a:latin typeface="Dcss10"/>
              </a:rPr>
              <a:t> </a:t>
            </a:r>
            <a:r>
              <a:rPr lang="de-DE" b="0" dirty="0" err="1">
                <a:latin typeface="Dcss10"/>
              </a:rPr>
              <a:t>analysis</a:t>
            </a:r>
            <a:endParaRPr lang="de-DE" dirty="0"/>
          </a:p>
        </p:txBody>
      </p:sp>
    </p:spTree>
    <p:extLst>
      <p:ext uri="{BB962C8B-B14F-4D97-AF65-F5344CB8AC3E}">
        <p14:creationId xmlns:p14="http://schemas.microsoft.com/office/powerpoint/2010/main" val="3130505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Break-even</a:t>
            </a:r>
            <a:br>
              <a:rPr lang="de-DE" dirty="0"/>
            </a:br>
            <a:r>
              <a:rPr lang="de-DE" dirty="0" err="1"/>
              <a:t>analysis</a:t>
            </a:r>
            <a:endParaRPr lang="de-DE" dirty="0"/>
          </a:p>
        </p:txBody>
      </p:sp>
      <p:sp>
        <p:nvSpPr>
          <p:cNvPr id="5" name="TextBox 7">
            <a:extLst>
              <a:ext uri="{FF2B5EF4-FFF2-40B4-BE49-F238E27FC236}">
                <a16:creationId xmlns:a16="http://schemas.microsoft.com/office/drawing/2014/main" id="{D61D2BC4-7DD2-468F-8E0E-2308B69F83F6}"/>
              </a:ext>
            </a:extLst>
          </p:cNvPr>
          <p:cNvSpPr txBox="1">
            <a:spLocks noChangeArrowheads="1"/>
          </p:cNvSpPr>
          <p:nvPr/>
        </p:nvSpPr>
        <p:spPr bwMode="auto">
          <a:xfrm>
            <a:off x="6569869" y="-34576"/>
            <a:ext cx="351393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0"/>
              </a:spcBef>
              <a:buFontTx/>
              <a:buNone/>
            </a:pPr>
            <a:r>
              <a:rPr lang="en-GB" altLang="de-DE" sz="1400" dirty="0"/>
              <a:t>According to </a:t>
            </a:r>
            <a:r>
              <a:rPr lang="en-GB" altLang="de-DE" sz="1400" dirty="0" err="1"/>
              <a:t>Bohill</a:t>
            </a:r>
            <a:br>
              <a:rPr lang="en-GB" altLang="de-DE" sz="1400" dirty="0"/>
            </a:br>
            <a:r>
              <a:rPr lang="en-GB" altLang="de-DE" sz="1400" dirty="0"/>
              <a:t> 2008 John Wiley &amp; Sons Ltd.</a:t>
            </a:r>
          </a:p>
          <a:p>
            <a:pPr eaLnBrk="1" hangingPunct="1">
              <a:spcBef>
                <a:spcPct val="0"/>
              </a:spcBef>
              <a:buFontTx/>
              <a:buNone/>
            </a:pPr>
            <a:r>
              <a:rPr lang="en-GB" altLang="de-DE" sz="1400" dirty="0"/>
              <a:t>www.wileyeurope.com/college/bowhill</a:t>
            </a:r>
          </a:p>
        </p:txBody>
      </p:sp>
      <p:sp>
        <p:nvSpPr>
          <p:cNvPr id="8" name="Rectangle 3">
            <a:extLst>
              <a:ext uri="{FF2B5EF4-FFF2-40B4-BE49-F238E27FC236}">
                <a16:creationId xmlns:a16="http://schemas.microsoft.com/office/drawing/2014/main" id="{D3AF7619-FED4-421A-8566-E277EA9E121F}"/>
              </a:ext>
            </a:extLst>
          </p:cNvPr>
          <p:cNvSpPr txBox="1">
            <a:spLocks noChangeArrowheads="1"/>
          </p:cNvSpPr>
          <p:nvPr/>
        </p:nvSpPr>
        <p:spPr>
          <a:xfrm>
            <a:off x="406400" y="1497012"/>
            <a:ext cx="8229600" cy="5360988"/>
          </a:xfrm>
          <a:prstGeom prst="rect">
            <a:avLst/>
          </a:prstGeom>
        </p:spPr>
        <p:txBody>
          <a:bodyPr vert="horz">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fontAlgn="auto">
              <a:spcAft>
                <a:spcPts val="0"/>
              </a:spcAft>
            </a:pPr>
            <a:r>
              <a:rPr lang="en-GB" altLang="de-DE" b="0" dirty="0"/>
              <a:t>Break-even point</a:t>
            </a:r>
            <a:br>
              <a:rPr lang="en-GB" altLang="de-DE" b="0" dirty="0"/>
            </a:br>
            <a:r>
              <a:rPr lang="en-GB" altLang="de-DE" b="0" dirty="0"/>
              <a:t>(BEP)</a:t>
            </a:r>
          </a:p>
          <a:p>
            <a:pPr fontAlgn="auto">
              <a:spcAft>
                <a:spcPts val="0"/>
              </a:spcAft>
            </a:pPr>
            <a:endParaRPr lang="en-GB" altLang="de-DE" b="0" dirty="0"/>
          </a:p>
          <a:p>
            <a:pPr fontAlgn="auto">
              <a:spcAft>
                <a:spcPts val="0"/>
              </a:spcAft>
            </a:pPr>
            <a:endParaRPr lang="en-GB" altLang="de-DE" b="0" dirty="0"/>
          </a:p>
          <a:p>
            <a:pPr fontAlgn="auto">
              <a:spcAft>
                <a:spcPts val="0"/>
              </a:spcAft>
              <a:buFontTx/>
              <a:buNone/>
            </a:pPr>
            <a:endParaRPr lang="en-GB" altLang="de-DE" sz="2400" b="0" dirty="0"/>
          </a:p>
          <a:p>
            <a:pPr fontAlgn="auto">
              <a:spcAft>
                <a:spcPts val="0"/>
              </a:spcAft>
              <a:buFontTx/>
              <a:buNone/>
            </a:pPr>
            <a:r>
              <a:rPr lang="en-GB" altLang="de-DE" sz="2400" b="0" dirty="0"/>
              <a:t>        BEP =       </a:t>
            </a:r>
            <a:r>
              <a:rPr lang="en-GB" altLang="de-DE" sz="2400" b="0" u="sng" dirty="0"/>
              <a:t>Fixed cost</a:t>
            </a:r>
            <a:r>
              <a:rPr lang="en-GB" altLang="de-DE" sz="2400" b="0" dirty="0"/>
              <a:t>      =  	 </a:t>
            </a:r>
            <a:r>
              <a:rPr lang="en-GB" altLang="de-DE" sz="2400" b="0" u="sng" dirty="0"/>
              <a:t>£2,000</a:t>
            </a:r>
            <a:r>
              <a:rPr lang="en-GB" altLang="de-DE" sz="2400" b="0" dirty="0"/>
              <a:t> = 1,000 units</a:t>
            </a:r>
          </a:p>
          <a:p>
            <a:pPr fontAlgn="auto">
              <a:spcAft>
                <a:spcPts val="0"/>
              </a:spcAft>
              <a:buFontTx/>
              <a:buNone/>
            </a:pPr>
            <a:r>
              <a:rPr lang="en-GB" altLang="de-DE" sz="2400" b="0" dirty="0"/>
              <a:t>                Contribution per unit            £2 </a:t>
            </a:r>
          </a:p>
          <a:p>
            <a:pPr fontAlgn="auto">
              <a:spcAft>
                <a:spcPts val="0"/>
              </a:spcAft>
              <a:buFontTx/>
              <a:buNone/>
            </a:pPr>
            <a:endParaRPr lang="en-GB" altLang="de-DE" sz="2400" b="0" dirty="0"/>
          </a:p>
          <a:p>
            <a:pPr fontAlgn="auto">
              <a:spcAft>
                <a:spcPts val="0"/>
              </a:spcAft>
              <a:buFontTx/>
              <a:buNone/>
            </a:pPr>
            <a:r>
              <a:rPr lang="en-GB" altLang="de-DE" sz="2400" b="0" dirty="0"/>
              <a:t>BEP (in units of volume) is where profit is exactly zero</a:t>
            </a:r>
          </a:p>
          <a:p>
            <a:pPr marL="0" indent="0" fontAlgn="auto">
              <a:spcAft>
                <a:spcPts val="0"/>
              </a:spcAft>
              <a:buNone/>
            </a:pPr>
            <a:endParaRPr lang="en-GB" altLang="de-DE" sz="2400" b="0" dirty="0"/>
          </a:p>
          <a:p>
            <a:pPr fontAlgn="auto">
              <a:spcAft>
                <a:spcPts val="0"/>
              </a:spcAft>
            </a:pPr>
            <a:r>
              <a:rPr lang="en-GB" altLang="de-DE" b="0" dirty="0"/>
              <a:t>Sales to earn £1,000 profit</a:t>
            </a:r>
          </a:p>
          <a:p>
            <a:pPr fontAlgn="auto">
              <a:spcAft>
                <a:spcPts val="0"/>
              </a:spcAft>
              <a:buFontTx/>
              <a:buNone/>
            </a:pPr>
            <a:endParaRPr lang="en-GB" altLang="de-DE" b="0" dirty="0"/>
          </a:p>
          <a:p>
            <a:pPr fontAlgn="auto">
              <a:spcAft>
                <a:spcPts val="0"/>
              </a:spcAft>
              <a:buFontTx/>
              <a:buNone/>
            </a:pPr>
            <a:r>
              <a:rPr lang="en-GB" altLang="de-DE" b="0" dirty="0"/>
              <a:t>     </a:t>
            </a:r>
            <a:r>
              <a:rPr lang="en-GB" altLang="de-DE" sz="2400" b="0" dirty="0"/>
              <a:t>=  </a:t>
            </a:r>
            <a:r>
              <a:rPr lang="en-GB" altLang="de-DE" sz="2400" b="0" u="sng" dirty="0"/>
              <a:t>Fixed cost + profit</a:t>
            </a:r>
            <a:r>
              <a:rPr lang="en-GB" altLang="de-DE" sz="2400" b="0" dirty="0"/>
              <a:t>  	= </a:t>
            </a:r>
            <a:r>
              <a:rPr lang="en-GB" altLang="de-DE" sz="2400" b="0" u="sng" dirty="0"/>
              <a:t>(£2,000 + £1,000)</a:t>
            </a:r>
            <a:r>
              <a:rPr lang="en-GB" altLang="de-DE" sz="2400" b="0" dirty="0"/>
              <a:t> = 1500 units</a:t>
            </a:r>
          </a:p>
          <a:p>
            <a:pPr fontAlgn="auto">
              <a:spcAft>
                <a:spcPts val="0"/>
              </a:spcAft>
              <a:buFontTx/>
              <a:buNone/>
            </a:pPr>
            <a:r>
              <a:rPr lang="en-GB" altLang="de-DE" sz="2400" b="0" dirty="0"/>
              <a:t>          Contribution per unit              £2</a:t>
            </a:r>
          </a:p>
          <a:p>
            <a:pPr fontAlgn="auto">
              <a:spcAft>
                <a:spcPts val="0"/>
              </a:spcAft>
            </a:pPr>
            <a:endParaRPr lang="en-US" altLang="de-DE" sz="2400" b="0" dirty="0"/>
          </a:p>
        </p:txBody>
      </p:sp>
      <p:pic>
        <p:nvPicPr>
          <p:cNvPr id="3" name="Grafik 2">
            <a:extLst>
              <a:ext uri="{FF2B5EF4-FFF2-40B4-BE49-F238E27FC236}">
                <a16:creationId xmlns:a16="http://schemas.microsoft.com/office/drawing/2014/main" id="{5EEF0365-2E1C-41BB-AB0B-4AE358E4FA63}"/>
              </a:ext>
            </a:extLst>
          </p:cNvPr>
          <p:cNvPicPr>
            <a:picLocks noChangeAspect="1"/>
          </p:cNvPicPr>
          <p:nvPr/>
        </p:nvPicPr>
        <p:blipFill>
          <a:blip r:embed="rId2"/>
          <a:stretch>
            <a:fillRect/>
          </a:stretch>
        </p:blipFill>
        <p:spPr>
          <a:xfrm>
            <a:off x="3319471" y="822242"/>
            <a:ext cx="6586529" cy="2475139"/>
          </a:xfrm>
          <a:prstGeom prst="rect">
            <a:avLst/>
          </a:prstGeom>
        </p:spPr>
      </p:pic>
    </p:spTree>
    <p:extLst>
      <p:ext uri="{BB962C8B-B14F-4D97-AF65-F5344CB8AC3E}">
        <p14:creationId xmlns:p14="http://schemas.microsoft.com/office/powerpoint/2010/main" val="1090931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C6009F-0E04-4B61-AD71-69CF0C003D44}"/>
              </a:ext>
            </a:extLst>
          </p:cNvPr>
          <p:cNvSpPr>
            <a:spLocks noGrp="1"/>
          </p:cNvSpPr>
          <p:nvPr>
            <p:ph type="title"/>
          </p:nvPr>
        </p:nvSpPr>
        <p:spPr/>
        <p:txBody>
          <a:bodyPr/>
          <a:lstStyle/>
          <a:p>
            <a:r>
              <a:rPr lang="de-DE" dirty="0" err="1"/>
              <a:t>Cost</a:t>
            </a:r>
            <a:r>
              <a:rPr lang="de-DE" dirty="0"/>
              <a:t>-volume-profit </a:t>
            </a:r>
            <a:r>
              <a:rPr lang="de-DE" dirty="0" err="1"/>
              <a:t>analysis</a:t>
            </a:r>
            <a:r>
              <a:rPr lang="de-DE" dirty="0"/>
              <a:t> IV</a:t>
            </a:r>
          </a:p>
        </p:txBody>
      </p:sp>
      <p:pic>
        <p:nvPicPr>
          <p:cNvPr id="6" name="Grafik 5">
            <a:extLst>
              <a:ext uri="{FF2B5EF4-FFF2-40B4-BE49-F238E27FC236}">
                <a16:creationId xmlns:a16="http://schemas.microsoft.com/office/drawing/2014/main" id="{8CB2400B-310A-4D14-A368-A52211D3F00F}"/>
              </a:ext>
            </a:extLst>
          </p:cNvPr>
          <p:cNvPicPr>
            <a:picLocks noChangeAspect="1"/>
          </p:cNvPicPr>
          <p:nvPr/>
        </p:nvPicPr>
        <p:blipFill>
          <a:blip r:embed="rId2"/>
          <a:stretch>
            <a:fillRect/>
          </a:stretch>
        </p:blipFill>
        <p:spPr>
          <a:xfrm>
            <a:off x="3542654" y="2739325"/>
            <a:ext cx="2820692" cy="1379349"/>
          </a:xfrm>
          <a:prstGeom prst="rect">
            <a:avLst/>
          </a:prstGeom>
        </p:spPr>
      </p:pic>
      <p:pic>
        <p:nvPicPr>
          <p:cNvPr id="7" name="Grafik 6">
            <a:extLst>
              <a:ext uri="{FF2B5EF4-FFF2-40B4-BE49-F238E27FC236}">
                <a16:creationId xmlns:a16="http://schemas.microsoft.com/office/drawing/2014/main" id="{DB1BA54D-9CCA-4312-96E6-0069A79B0353}"/>
              </a:ext>
            </a:extLst>
          </p:cNvPr>
          <p:cNvPicPr>
            <a:picLocks noChangeAspect="1"/>
          </p:cNvPicPr>
          <p:nvPr/>
        </p:nvPicPr>
        <p:blipFill>
          <a:blip r:embed="rId2"/>
          <a:stretch>
            <a:fillRect/>
          </a:stretch>
        </p:blipFill>
        <p:spPr>
          <a:xfrm>
            <a:off x="1474886" y="2206271"/>
            <a:ext cx="7821513" cy="3824805"/>
          </a:xfrm>
          <a:prstGeom prst="rect">
            <a:avLst/>
          </a:prstGeom>
        </p:spPr>
      </p:pic>
      <p:sp>
        <p:nvSpPr>
          <p:cNvPr id="8" name="Rechteck 7">
            <a:extLst>
              <a:ext uri="{FF2B5EF4-FFF2-40B4-BE49-F238E27FC236}">
                <a16:creationId xmlns:a16="http://schemas.microsoft.com/office/drawing/2014/main" id="{F8E9BC73-B631-487D-9444-D3604D6CC04F}"/>
              </a:ext>
            </a:extLst>
          </p:cNvPr>
          <p:cNvSpPr/>
          <p:nvPr/>
        </p:nvSpPr>
        <p:spPr>
          <a:xfrm>
            <a:off x="1474886" y="1708912"/>
            <a:ext cx="3942298" cy="461665"/>
          </a:xfrm>
          <a:prstGeom prst="rect">
            <a:avLst/>
          </a:prstGeom>
        </p:spPr>
        <p:txBody>
          <a:bodyPr wrap="none">
            <a:spAutoFit/>
          </a:bodyPr>
          <a:lstStyle/>
          <a:p>
            <a:r>
              <a:rPr lang="de-DE" b="0" dirty="0">
                <a:latin typeface="Dcss10"/>
              </a:rPr>
              <a:t>Profit and Loss Chart </a:t>
            </a:r>
            <a:r>
              <a:rPr lang="de-DE" b="0" dirty="0" err="1">
                <a:latin typeface="Dcss10"/>
              </a:rPr>
              <a:t>analysis</a:t>
            </a:r>
            <a:endParaRPr lang="de-DE" dirty="0"/>
          </a:p>
        </p:txBody>
      </p:sp>
    </p:spTree>
    <p:extLst>
      <p:ext uri="{BB962C8B-B14F-4D97-AF65-F5344CB8AC3E}">
        <p14:creationId xmlns:p14="http://schemas.microsoft.com/office/powerpoint/2010/main" val="2376762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C6009F-0E04-4B61-AD71-69CF0C003D44}"/>
              </a:ext>
            </a:extLst>
          </p:cNvPr>
          <p:cNvSpPr>
            <a:spLocks noGrp="1"/>
          </p:cNvSpPr>
          <p:nvPr>
            <p:ph type="title"/>
          </p:nvPr>
        </p:nvSpPr>
        <p:spPr/>
        <p:txBody>
          <a:bodyPr/>
          <a:lstStyle/>
          <a:p>
            <a:r>
              <a:rPr lang="de-DE" dirty="0" err="1"/>
              <a:t>Cost</a:t>
            </a:r>
            <a:r>
              <a:rPr lang="de-DE" dirty="0"/>
              <a:t>-volume-profit </a:t>
            </a:r>
            <a:r>
              <a:rPr lang="de-DE" dirty="0" err="1"/>
              <a:t>analysis</a:t>
            </a:r>
            <a:r>
              <a:rPr lang="de-DE" dirty="0"/>
              <a:t> IV</a:t>
            </a:r>
          </a:p>
        </p:txBody>
      </p:sp>
      <p:pic>
        <p:nvPicPr>
          <p:cNvPr id="6" name="Grafik 5">
            <a:extLst>
              <a:ext uri="{FF2B5EF4-FFF2-40B4-BE49-F238E27FC236}">
                <a16:creationId xmlns:a16="http://schemas.microsoft.com/office/drawing/2014/main" id="{8CB2400B-310A-4D14-A368-A52211D3F00F}"/>
              </a:ext>
            </a:extLst>
          </p:cNvPr>
          <p:cNvPicPr>
            <a:picLocks noChangeAspect="1"/>
          </p:cNvPicPr>
          <p:nvPr/>
        </p:nvPicPr>
        <p:blipFill>
          <a:blip r:embed="rId2"/>
          <a:stretch>
            <a:fillRect/>
          </a:stretch>
        </p:blipFill>
        <p:spPr>
          <a:xfrm>
            <a:off x="3542654" y="2739325"/>
            <a:ext cx="2820692" cy="1379349"/>
          </a:xfrm>
          <a:prstGeom prst="rect">
            <a:avLst/>
          </a:prstGeom>
        </p:spPr>
      </p:pic>
      <p:pic>
        <p:nvPicPr>
          <p:cNvPr id="3" name="Grafik 2">
            <a:extLst>
              <a:ext uri="{FF2B5EF4-FFF2-40B4-BE49-F238E27FC236}">
                <a16:creationId xmlns:a16="http://schemas.microsoft.com/office/drawing/2014/main" id="{B9915D8B-3F69-459C-A6DD-FBFFFA290962}"/>
              </a:ext>
            </a:extLst>
          </p:cNvPr>
          <p:cNvPicPr>
            <a:picLocks noChangeAspect="1"/>
          </p:cNvPicPr>
          <p:nvPr/>
        </p:nvPicPr>
        <p:blipFill>
          <a:blip r:embed="rId3"/>
          <a:stretch>
            <a:fillRect/>
          </a:stretch>
        </p:blipFill>
        <p:spPr>
          <a:xfrm>
            <a:off x="1345190" y="2357767"/>
            <a:ext cx="7543306" cy="3796145"/>
          </a:xfrm>
          <a:prstGeom prst="rect">
            <a:avLst/>
          </a:prstGeom>
        </p:spPr>
      </p:pic>
      <p:sp>
        <p:nvSpPr>
          <p:cNvPr id="4" name="Rechteck 3">
            <a:extLst>
              <a:ext uri="{FF2B5EF4-FFF2-40B4-BE49-F238E27FC236}">
                <a16:creationId xmlns:a16="http://schemas.microsoft.com/office/drawing/2014/main" id="{7B9BC885-DA8C-4939-90E3-D077B0E89A2D}"/>
              </a:ext>
            </a:extLst>
          </p:cNvPr>
          <p:cNvSpPr/>
          <p:nvPr/>
        </p:nvSpPr>
        <p:spPr>
          <a:xfrm>
            <a:off x="1310245" y="1705323"/>
            <a:ext cx="4106252" cy="461665"/>
          </a:xfrm>
          <a:prstGeom prst="rect">
            <a:avLst/>
          </a:prstGeom>
        </p:spPr>
        <p:txBody>
          <a:bodyPr wrap="none">
            <a:spAutoFit/>
          </a:bodyPr>
          <a:lstStyle/>
          <a:p>
            <a:r>
              <a:rPr lang="de-DE" b="0" dirty="0">
                <a:latin typeface="Dcss10"/>
              </a:rPr>
              <a:t>and </a:t>
            </a:r>
            <a:r>
              <a:rPr lang="de-DE" b="0" dirty="0" err="1">
                <a:latin typeface="Dcss10"/>
              </a:rPr>
              <a:t>Contribution</a:t>
            </a:r>
            <a:r>
              <a:rPr lang="de-DE" b="0" dirty="0">
                <a:latin typeface="Dcss10"/>
              </a:rPr>
              <a:t> Chart </a:t>
            </a:r>
            <a:r>
              <a:rPr lang="de-DE" b="0" dirty="0" err="1">
                <a:latin typeface="Dcss10"/>
              </a:rPr>
              <a:t>analysis</a:t>
            </a:r>
            <a:endParaRPr lang="de-DE" dirty="0"/>
          </a:p>
        </p:txBody>
      </p:sp>
    </p:spTree>
    <p:extLst>
      <p:ext uri="{BB962C8B-B14F-4D97-AF65-F5344CB8AC3E}">
        <p14:creationId xmlns:p14="http://schemas.microsoft.com/office/powerpoint/2010/main" val="758914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41A5FE-E2DF-4579-8E8E-E1AE48E5A736}"/>
              </a:ext>
            </a:extLst>
          </p:cNvPr>
          <p:cNvSpPr>
            <a:spLocks noGrp="1"/>
          </p:cNvSpPr>
          <p:nvPr>
            <p:ph type="title"/>
          </p:nvPr>
        </p:nvSpPr>
        <p:spPr/>
        <p:txBody>
          <a:bodyPr/>
          <a:lstStyle/>
          <a:p>
            <a:r>
              <a:rPr lang="de-DE" dirty="0"/>
              <a:t>Learning Outcomes</a:t>
            </a:r>
          </a:p>
        </p:txBody>
      </p:sp>
      <p:sp>
        <p:nvSpPr>
          <p:cNvPr id="3" name="Rechteck 2">
            <a:extLst>
              <a:ext uri="{FF2B5EF4-FFF2-40B4-BE49-F238E27FC236}">
                <a16:creationId xmlns:a16="http://schemas.microsoft.com/office/drawing/2014/main" id="{95744B6A-2109-4CA8-92E5-9F1ACE64406E}"/>
              </a:ext>
            </a:extLst>
          </p:cNvPr>
          <p:cNvSpPr/>
          <p:nvPr/>
        </p:nvSpPr>
        <p:spPr>
          <a:xfrm>
            <a:off x="495300" y="2090172"/>
            <a:ext cx="6934200" cy="1015663"/>
          </a:xfrm>
          <a:prstGeom prst="rect">
            <a:avLst/>
          </a:prstGeom>
        </p:spPr>
        <p:txBody>
          <a:bodyPr wrap="square">
            <a:spAutoFit/>
          </a:bodyPr>
          <a:lstStyle/>
          <a:p>
            <a:pPr marL="342900" indent="-342900" algn="l">
              <a:buFont typeface="Arial" panose="020B0604020202020204" pitchFamily="34" charset="0"/>
              <a:buChar char="•"/>
            </a:pPr>
            <a:r>
              <a:rPr lang="en-US" b="0" dirty="0">
                <a:latin typeface="Dcss10"/>
              </a:rPr>
              <a:t>Distinguish marginal, fixed and average costs</a:t>
            </a:r>
          </a:p>
          <a:p>
            <a:pPr marL="342900" indent="-342900" algn="l">
              <a:buFont typeface="Arial" panose="020B0604020202020204" pitchFamily="34" charset="0"/>
              <a:buChar char="•"/>
            </a:pPr>
            <a:r>
              <a:rPr lang="en-US" b="0" dirty="0">
                <a:latin typeface="Dcss10"/>
              </a:rPr>
              <a:t>Compare accounting costs and economic profits</a:t>
            </a:r>
          </a:p>
        </p:txBody>
      </p:sp>
    </p:spTree>
    <p:extLst>
      <p:ext uri="{BB962C8B-B14F-4D97-AF65-F5344CB8AC3E}">
        <p14:creationId xmlns:p14="http://schemas.microsoft.com/office/powerpoint/2010/main" val="4079634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584200" y="660544"/>
            <a:ext cx="8915400" cy="1143000"/>
          </a:xfrm>
        </p:spPr>
        <p:txBody>
          <a:bodyPr/>
          <a:lstStyle/>
          <a:p>
            <a:r>
              <a:rPr lang="de-DE" dirty="0" err="1"/>
              <a:t>Step</a:t>
            </a:r>
            <a:r>
              <a:rPr lang="de-DE" dirty="0"/>
              <a:t> 1:</a:t>
            </a:r>
          </a:p>
        </p:txBody>
      </p:sp>
      <p:grpSp>
        <p:nvGrpSpPr>
          <p:cNvPr id="8" name="Group 17">
            <a:extLst>
              <a:ext uri="{FF2B5EF4-FFF2-40B4-BE49-F238E27FC236}">
                <a16:creationId xmlns:a16="http://schemas.microsoft.com/office/drawing/2014/main" id="{097C3E6E-6411-4543-9CA6-611B02739471}"/>
              </a:ext>
            </a:extLst>
          </p:cNvPr>
          <p:cNvGrpSpPr>
            <a:grpSpLocks/>
          </p:cNvGrpSpPr>
          <p:nvPr/>
        </p:nvGrpSpPr>
        <p:grpSpPr bwMode="auto">
          <a:xfrm>
            <a:off x="2069304" y="2116137"/>
            <a:ext cx="4481901" cy="2625725"/>
            <a:chOff x="285" y="2102"/>
            <a:chExt cx="2606" cy="1654"/>
          </a:xfrm>
        </p:grpSpPr>
        <p:sp>
          <p:nvSpPr>
            <p:cNvPr id="9" name="Oval 6">
              <a:extLst>
                <a:ext uri="{FF2B5EF4-FFF2-40B4-BE49-F238E27FC236}">
                  <a16:creationId xmlns:a16="http://schemas.microsoft.com/office/drawing/2014/main" id="{9EFC71F4-1315-4D8C-A998-CD4C8C04C301}"/>
                </a:ext>
              </a:extLst>
            </p:cNvPr>
            <p:cNvSpPr>
              <a:spLocks noChangeArrowheads="1"/>
            </p:cNvSpPr>
            <p:nvPr/>
          </p:nvSpPr>
          <p:spPr bwMode="auto">
            <a:xfrm>
              <a:off x="1279" y="2102"/>
              <a:ext cx="1612" cy="165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eaLnBrk="0" hangingPunct="0">
                <a:spcBef>
                  <a:spcPct val="0"/>
                </a:spcBef>
              </a:pPr>
              <a:r>
                <a:rPr lang="en-US" sz="1800" dirty="0"/>
                <a:t>Marginal,</a:t>
              </a:r>
              <a:br>
                <a:rPr lang="en-US" sz="1800" dirty="0"/>
              </a:br>
              <a:r>
                <a:rPr lang="en-US" sz="1800" dirty="0"/>
                <a:t> variable,</a:t>
              </a:r>
              <a:br>
                <a:rPr lang="en-US" sz="1800" dirty="0"/>
              </a:br>
              <a:r>
                <a:rPr lang="en-US" sz="1800" dirty="0"/>
                <a:t>fixed</a:t>
              </a:r>
              <a:br>
                <a:rPr lang="en-US" sz="1800" dirty="0"/>
              </a:br>
              <a:r>
                <a:rPr lang="en-US" sz="1800" dirty="0"/>
                <a:t>and average costs</a:t>
              </a:r>
            </a:p>
          </p:txBody>
        </p:sp>
        <p:sp>
          <p:nvSpPr>
            <p:cNvPr id="10" name="AutoShape 11">
              <a:extLst>
                <a:ext uri="{FF2B5EF4-FFF2-40B4-BE49-F238E27FC236}">
                  <a16:creationId xmlns:a16="http://schemas.microsoft.com/office/drawing/2014/main" id="{4D55DE7F-80EF-4BE3-AE00-3D5C75742C40}"/>
                </a:ext>
              </a:extLst>
            </p:cNvPr>
            <p:cNvSpPr>
              <a:spLocks noChangeArrowheads="1"/>
            </p:cNvSpPr>
            <p:nvPr/>
          </p:nvSpPr>
          <p:spPr bwMode="auto">
            <a:xfrm>
              <a:off x="285" y="2485"/>
              <a:ext cx="887" cy="907"/>
            </a:xfrm>
            <a:prstGeom prst="rightArrow">
              <a:avLst>
                <a:gd name="adj1" fmla="val 49944"/>
                <a:gd name="adj2" fmla="val 46222"/>
              </a:avLst>
            </a:prstGeom>
            <a:ln>
              <a:headEnd/>
              <a:tailEnd/>
            </a:ln>
          </p:spPr>
          <p:style>
            <a:lnRef idx="0">
              <a:schemeClr val="accent2"/>
            </a:lnRef>
            <a:fillRef idx="3">
              <a:schemeClr val="accent2"/>
            </a:fillRef>
            <a:effectRef idx="3">
              <a:schemeClr val="accent2"/>
            </a:effectRef>
            <a:fontRef idx="minor">
              <a:schemeClr val="lt1"/>
            </a:fontRef>
          </p:style>
          <p:txBody>
            <a:bodyPr wrap="none" lIns="90000" tIns="46800" rIns="90000" bIns="46800" anchor="ctr"/>
            <a:lstStyle/>
            <a:p>
              <a:endParaRPr lang="de-DE" sz="1800"/>
            </a:p>
          </p:txBody>
        </p:sp>
      </p:grpSp>
    </p:spTree>
    <p:extLst>
      <p:ext uri="{BB962C8B-B14F-4D97-AF65-F5344CB8AC3E}">
        <p14:creationId xmlns:p14="http://schemas.microsoft.com/office/powerpoint/2010/main" val="377722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7">
            <a:extLst>
              <a:ext uri="{FF2B5EF4-FFF2-40B4-BE49-F238E27FC236}">
                <a16:creationId xmlns:a16="http://schemas.microsoft.com/office/drawing/2014/main" id="{D26CF94B-B65A-4758-8DDB-D2DFD4F46999}"/>
              </a:ext>
            </a:extLst>
          </p:cNvPr>
          <p:cNvSpPr txBox="1">
            <a:spLocks noChangeArrowheads="1"/>
          </p:cNvSpPr>
          <p:nvPr/>
        </p:nvSpPr>
        <p:spPr bwMode="auto">
          <a:xfrm>
            <a:off x="6569869" y="-34576"/>
            <a:ext cx="351393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0"/>
              </a:spcBef>
              <a:buFontTx/>
              <a:buNone/>
            </a:pPr>
            <a:r>
              <a:rPr lang="en-GB" altLang="de-DE" sz="1400" dirty="0"/>
              <a:t>Graphic according to </a:t>
            </a:r>
            <a:r>
              <a:rPr lang="en-GB" altLang="de-DE" sz="1400" dirty="0" err="1"/>
              <a:t>Bohill</a:t>
            </a:r>
            <a:br>
              <a:rPr lang="en-GB" altLang="de-DE" sz="1400" dirty="0"/>
            </a:br>
            <a:r>
              <a:rPr lang="en-GB" altLang="de-DE" sz="1400" dirty="0"/>
              <a:t> 2008 John Wiley &amp; Sons Ltd.</a:t>
            </a:r>
          </a:p>
          <a:p>
            <a:pPr eaLnBrk="1" hangingPunct="1">
              <a:spcBef>
                <a:spcPct val="0"/>
              </a:spcBef>
              <a:buFontTx/>
              <a:buNone/>
            </a:pPr>
            <a:r>
              <a:rPr lang="en-GB" altLang="de-DE" sz="1400" dirty="0"/>
              <a:t>www.wileyeurope.com/college/bowhill</a:t>
            </a:r>
          </a:p>
        </p:txBody>
      </p:sp>
      <p:pic>
        <p:nvPicPr>
          <p:cNvPr id="7" name="Picture 4">
            <a:extLst>
              <a:ext uri="{FF2B5EF4-FFF2-40B4-BE49-F238E27FC236}">
                <a16:creationId xmlns:a16="http://schemas.microsoft.com/office/drawing/2014/main" id="{17F08B08-6B7B-4332-986A-0E0403DF9E25}"/>
              </a:ext>
            </a:extLst>
          </p:cNvPr>
          <p:cNvPicPr>
            <a:picLocks noChangeAspect="1" noChangeArrowheads="1"/>
          </p:cNvPicPr>
          <p:nvPr/>
        </p:nvPicPr>
        <p:blipFill>
          <a:blip r:embed="rId2"/>
          <a:srcRect/>
          <a:stretch>
            <a:fillRect/>
          </a:stretch>
        </p:blipFill>
        <p:spPr bwMode="auto">
          <a:xfrm>
            <a:off x="3275974" y="971752"/>
            <a:ext cx="6048375" cy="2952750"/>
          </a:xfrm>
          <a:prstGeom prst="rect">
            <a:avLst/>
          </a:prstGeom>
          <a:noFill/>
          <a:ln w="9525">
            <a:solidFill>
              <a:schemeClr val="accent6">
                <a:lumMod val="50000"/>
              </a:schemeClr>
            </a:solidFill>
            <a:miter lim="800000"/>
            <a:headEnd/>
            <a:tailEnd/>
          </a:ln>
          <a:effectLst/>
        </p:spPr>
      </p:pic>
      <p:graphicFrame>
        <p:nvGraphicFramePr>
          <p:cNvPr id="8" name="Group 182">
            <a:extLst>
              <a:ext uri="{FF2B5EF4-FFF2-40B4-BE49-F238E27FC236}">
                <a16:creationId xmlns:a16="http://schemas.microsoft.com/office/drawing/2014/main" id="{7875EAAD-E090-40E0-AAEC-24CC3700BCB4}"/>
              </a:ext>
            </a:extLst>
          </p:cNvPr>
          <p:cNvGraphicFramePr>
            <a:graphicFrameLocks/>
          </p:cNvGraphicFramePr>
          <p:nvPr>
            <p:extLst>
              <p:ext uri="{D42A27DB-BD31-4B8C-83A1-F6EECF244321}">
                <p14:modId xmlns:p14="http://schemas.microsoft.com/office/powerpoint/2010/main" val="2680066856"/>
              </p:ext>
            </p:extLst>
          </p:nvPr>
        </p:nvGraphicFramePr>
        <p:xfrm>
          <a:off x="684213" y="4152210"/>
          <a:ext cx="8002587" cy="2651560"/>
        </p:xfrm>
        <a:graphic>
          <a:graphicData uri="http://schemas.openxmlformats.org/drawingml/2006/table">
            <a:tbl>
              <a:tblPr/>
              <a:tblGrid>
                <a:gridCol w="1943100">
                  <a:extLst>
                    <a:ext uri="{9D8B030D-6E8A-4147-A177-3AD203B41FA5}">
                      <a16:colId xmlns:a16="http://schemas.microsoft.com/office/drawing/2014/main" val="20000"/>
                    </a:ext>
                  </a:extLst>
                </a:gridCol>
                <a:gridCol w="1512887">
                  <a:extLst>
                    <a:ext uri="{9D8B030D-6E8A-4147-A177-3AD203B41FA5}">
                      <a16:colId xmlns:a16="http://schemas.microsoft.com/office/drawing/2014/main" val="20001"/>
                    </a:ext>
                  </a:extLst>
                </a:gridCol>
                <a:gridCol w="1368425">
                  <a:extLst>
                    <a:ext uri="{9D8B030D-6E8A-4147-A177-3AD203B41FA5}">
                      <a16:colId xmlns:a16="http://schemas.microsoft.com/office/drawing/2014/main" val="20002"/>
                    </a:ext>
                  </a:extLst>
                </a:gridCol>
                <a:gridCol w="1439863">
                  <a:extLst>
                    <a:ext uri="{9D8B030D-6E8A-4147-A177-3AD203B41FA5}">
                      <a16:colId xmlns:a16="http://schemas.microsoft.com/office/drawing/2014/main" val="20003"/>
                    </a:ext>
                  </a:extLst>
                </a:gridCol>
                <a:gridCol w="1738312">
                  <a:extLst>
                    <a:ext uri="{9D8B030D-6E8A-4147-A177-3AD203B41FA5}">
                      <a16:colId xmlns:a16="http://schemas.microsoft.com/office/drawing/2014/main" val="20004"/>
                    </a:ext>
                  </a:extLst>
                </a:gridCol>
              </a:tblGrid>
              <a:tr h="457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1 unit</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100 units</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500 units</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1,000 units</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087">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Material</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5</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500</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2,500</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5,000</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087">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Labour</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a:t>
                      </a:r>
                      <a:r>
                        <a:rPr kumimoji="0" lang="en-GB" sz="2400" b="0" i="0" u="sng" strike="noStrike" cap="none" normalizeH="0" baseline="0">
                          <a:ln>
                            <a:noFill/>
                          </a:ln>
                          <a:solidFill>
                            <a:schemeClr val="tx1"/>
                          </a:solidFill>
                          <a:effectLst/>
                          <a:latin typeface="Times New Roman" pitchFamily="18" charset="0"/>
                          <a:cs typeface="Times New Roman" pitchFamily="18" charset="0"/>
                        </a:rPr>
                        <a:t>1</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a:t>
                      </a:r>
                      <a:r>
                        <a:rPr kumimoji="0" lang="en-GB" sz="2400" b="0" i="0" u="sng" strike="noStrike" cap="none" normalizeH="0" baseline="0">
                          <a:ln>
                            <a:noFill/>
                          </a:ln>
                          <a:solidFill>
                            <a:schemeClr val="tx1"/>
                          </a:solidFill>
                          <a:effectLst/>
                          <a:latin typeface="Times New Roman" pitchFamily="18" charset="0"/>
                          <a:cs typeface="Times New Roman" pitchFamily="18" charset="0"/>
                        </a:rPr>
                        <a:t>100</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a:t>
                      </a:r>
                      <a:r>
                        <a:rPr kumimoji="0" lang="en-GB" sz="2400" b="0" i="0" u="sng" strike="noStrike" cap="none" normalizeH="0" baseline="0">
                          <a:ln>
                            <a:noFill/>
                          </a:ln>
                          <a:solidFill>
                            <a:schemeClr val="tx1"/>
                          </a:solidFill>
                          <a:effectLst/>
                          <a:latin typeface="Times New Roman" pitchFamily="18" charset="0"/>
                          <a:cs typeface="Times New Roman" pitchFamily="18" charset="0"/>
                        </a:rPr>
                        <a:t>500</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a:t>
                      </a:r>
                      <a:r>
                        <a:rPr kumimoji="0" lang="en-GB" sz="2400" b="0" i="0" u="sng" strike="noStrike" cap="none" normalizeH="0" baseline="0">
                          <a:ln>
                            <a:noFill/>
                          </a:ln>
                          <a:solidFill>
                            <a:schemeClr val="tx1"/>
                          </a:solidFill>
                          <a:effectLst/>
                          <a:latin typeface="Times New Roman" pitchFamily="18" charset="0"/>
                          <a:cs typeface="Times New Roman" pitchFamily="18" charset="0"/>
                        </a:rPr>
                        <a:t>1,000</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27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Total variable costs</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dirty="0">
                          <a:ln>
                            <a:noFill/>
                          </a:ln>
                          <a:solidFill>
                            <a:schemeClr val="tx1"/>
                          </a:solidFill>
                          <a:effectLst/>
                          <a:latin typeface="Times New Roman" pitchFamily="18" charset="0"/>
                          <a:cs typeface="Times New Roman" pitchFamily="18" charset="0"/>
                        </a:rPr>
                        <a:t>       6</a:t>
                      </a:r>
                      <a:endParaRPr kumimoji="0" lang="en-GB" sz="2400" b="0" i="0" u="none" strike="noStrike" cap="none" normalizeH="0" baseline="0" dirty="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dirty="0">
                          <a:ln>
                            <a:noFill/>
                          </a:ln>
                          <a:solidFill>
                            <a:schemeClr val="tx1"/>
                          </a:solidFill>
                          <a:effectLst/>
                          <a:latin typeface="Times New Roman" pitchFamily="18" charset="0"/>
                          <a:cs typeface="Times New Roman" pitchFamily="18" charset="0"/>
                        </a:rPr>
                        <a:t>       600</a:t>
                      </a:r>
                      <a:endParaRPr kumimoji="0" lang="en-GB" sz="2400" b="0" i="0" u="none" strike="noStrike" cap="none" normalizeH="0" baseline="0" dirty="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a:ln>
                            <a:noFill/>
                          </a:ln>
                          <a:solidFill>
                            <a:schemeClr val="tx1"/>
                          </a:solidFill>
                          <a:effectLst/>
                          <a:latin typeface="Times New Roman" pitchFamily="18" charset="0"/>
                          <a:cs typeface="Times New Roman" pitchFamily="18" charset="0"/>
                        </a:rPr>
                        <a:t>    3,000</a:t>
                      </a:r>
                      <a:endParaRPr kumimoji="0" lang="en-GB" sz="2400" b="0" i="0" u="none" strike="noStrike" cap="none" normalizeH="0" baseline="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tab pos="-457200" algn="l"/>
                        </a:tabLst>
                      </a:pPr>
                      <a:r>
                        <a:rPr kumimoji="0" lang="en-GB" sz="2400" b="0" i="0" u="none" strike="noStrike" cap="none" normalizeH="0" baseline="0" dirty="0">
                          <a:ln>
                            <a:noFill/>
                          </a:ln>
                          <a:solidFill>
                            <a:schemeClr val="tx1"/>
                          </a:solidFill>
                          <a:effectLst/>
                          <a:latin typeface="Times New Roman" pitchFamily="18" charset="0"/>
                          <a:cs typeface="Times New Roman" pitchFamily="18" charset="0"/>
                        </a:rPr>
                        <a:t>    6,000</a:t>
                      </a:r>
                      <a:endParaRPr kumimoji="0" lang="en-GB" sz="2400" b="0" i="0" u="none" strike="noStrike" cap="none" normalizeH="0" baseline="0" dirty="0">
                        <a:ln>
                          <a:noFill/>
                        </a:ln>
                        <a:solidFill>
                          <a:schemeClr val="tx1"/>
                        </a:solidFill>
                        <a:effectLst/>
                        <a:latin typeface="Arial" charset="0"/>
                      </a:endParaRPr>
                    </a:p>
                  </a:txBody>
                  <a:tcPr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9" name="Titel 8">
            <a:extLst>
              <a:ext uri="{FF2B5EF4-FFF2-40B4-BE49-F238E27FC236}">
                <a16:creationId xmlns:a16="http://schemas.microsoft.com/office/drawing/2014/main" id="{90010D8D-8567-486A-95DC-CA655148812D}"/>
              </a:ext>
            </a:extLst>
          </p:cNvPr>
          <p:cNvSpPr>
            <a:spLocks noGrp="1"/>
          </p:cNvSpPr>
          <p:nvPr>
            <p:ph type="title"/>
          </p:nvPr>
        </p:nvSpPr>
        <p:spPr/>
        <p:txBody>
          <a:bodyPr>
            <a:normAutofit/>
          </a:bodyPr>
          <a:lstStyle/>
          <a:p>
            <a:r>
              <a:rPr lang="en-GB" altLang="de-DE" dirty="0"/>
              <a:t>Variable costs</a:t>
            </a:r>
            <a:endParaRPr lang="de-DE" dirty="0"/>
          </a:p>
        </p:txBody>
      </p:sp>
    </p:spTree>
    <p:extLst>
      <p:ext uri="{BB962C8B-B14F-4D97-AF65-F5344CB8AC3E}">
        <p14:creationId xmlns:p14="http://schemas.microsoft.com/office/powerpoint/2010/main" val="233834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Fixed </a:t>
            </a:r>
            <a:r>
              <a:rPr lang="de-DE" dirty="0" err="1"/>
              <a:t>costs</a:t>
            </a:r>
            <a:endParaRPr lang="de-DE" dirty="0"/>
          </a:p>
        </p:txBody>
      </p:sp>
      <p:sp>
        <p:nvSpPr>
          <p:cNvPr id="6" name="TextBox 7">
            <a:extLst>
              <a:ext uri="{FF2B5EF4-FFF2-40B4-BE49-F238E27FC236}">
                <a16:creationId xmlns:a16="http://schemas.microsoft.com/office/drawing/2014/main" id="{D26CF94B-B65A-4758-8DDB-D2DFD4F46999}"/>
              </a:ext>
            </a:extLst>
          </p:cNvPr>
          <p:cNvSpPr txBox="1">
            <a:spLocks noChangeArrowheads="1"/>
          </p:cNvSpPr>
          <p:nvPr/>
        </p:nvSpPr>
        <p:spPr bwMode="auto">
          <a:xfrm>
            <a:off x="6569869" y="-34576"/>
            <a:ext cx="351393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0"/>
              </a:spcBef>
              <a:buFontTx/>
              <a:buNone/>
            </a:pPr>
            <a:r>
              <a:rPr lang="en-GB" altLang="de-DE" sz="1400" dirty="0"/>
              <a:t>Graphic according to </a:t>
            </a:r>
            <a:r>
              <a:rPr lang="en-GB" altLang="de-DE" sz="1400" dirty="0" err="1"/>
              <a:t>Bohill</a:t>
            </a:r>
            <a:br>
              <a:rPr lang="en-GB" altLang="de-DE" sz="1400" dirty="0"/>
            </a:br>
            <a:r>
              <a:rPr lang="en-GB" altLang="de-DE" sz="1400" dirty="0"/>
              <a:t> 2008 John Wiley &amp; Sons Ltd.</a:t>
            </a:r>
          </a:p>
          <a:p>
            <a:pPr eaLnBrk="1" hangingPunct="1">
              <a:spcBef>
                <a:spcPct val="0"/>
              </a:spcBef>
              <a:buFontTx/>
              <a:buNone/>
            </a:pPr>
            <a:r>
              <a:rPr lang="en-GB" altLang="de-DE" sz="1400" dirty="0"/>
              <a:t>www.wileyeurope.com/college/bowhill</a:t>
            </a:r>
          </a:p>
        </p:txBody>
      </p:sp>
      <p:pic>
        <p:nvPicPr>
          <p:cNvPr id="5" name="Picture 4">
            <a:extLst>
              <a:ext uri="{FF2B5EF4-FFF2-40B4-BE49-F238E27FC236}">
                <a16:creationId xmlns:a16="http://schemas.microsoft.com/office/drawing/2014/main" id="{22AA9EFE-D99C-4B8B-9FAB-677813AFC194}"/>
              </a:ext>
            </a:extLst>
          </p:cNvPr>
          <p:cNvPicPr>
            <a:picLocks noChangeAspect="1" noChangeArrowheads="1"/>
          </p:cNvPicPr>
          <p:nvPr/>
        </p:nvPicPr>
        <p:blipFill>
          <a:blip r:embed="rId2"/>
          <a:srcRect/>
          <a:stretch>
            <a:fillRect/>
          </a:stretch>
        </p:blipFill>
        <p:spPr bwMode="auto">
          <a:xfrm>
            <a:off x="1749287" y="1842052"/>
            <a:ext cx="5969125" cy="3649250"/>
          </a:xfrm>
          <a:prstGeom prst="rect">
            <a:avLst/>
          </a:prstGeom>
          <a:noFill/>
          <a:ln w="9525">
            <a:solidFill>
              <a:schemeClr val="accent6">
                <a:lumMod val="50000"/>
              </a:schemeClr>
            </a:solidFill>
            <a:miter lim="800000"/>
            <a:headEnd/>
            <a:tailEnd/>
          </a:ln>
          <a:effectLst/>
        </p:spPr>
      </p:pic>
    </p:spTree>
    <p:extLst>
      <p:ext uri="{BB962C8B-B14F-4D97-AF65-F5344CB8AC3E}">
        <p14:creationId xmlns:p14="http://schemas.microsoft.com/office/powerpoint/2010/main" val="2679343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Total </a:t>
            </a:r>
            <a:r>
              <a:rPr lang="de-DE" dirty="0" err="1"/>
              <a:t>cost</a:t>
            </a:r>
            <a:r>
              <a:rPr lang="de-DE" dirty="0"/>
              <a:t> - An </a:t>
            </a:r>
            <a:r>
              <a:rPr lang="de-DE" dirty="0" err="1"/>
              <a:t>overview</a:t>
            </a:r>
            <a:r>
              <a:rPr lang="de-DE" dirty="0"/>
              <a:t> on</a:t>
            </a:r>
            <a:br>
              <a:rPr lang="de-DE" dirty="0"/>
            </a:br>
            <a:r>
              <a:rPr lang="de-DE" dirty="0" err="1"/>
              <a:t>costs</a:t>
            </a:r>
            <a:r>
              <a:rPr lang="de-DE" dirty="0"/>
              <a:t> </a:t>
            </a:r>
            <a:r>
              <a:rPr lang="de-DE" dirty="0" err="1"/>
              <a:t>with</a:t>
            </a:r>
            <a:r>
              <a:rPr lang="de-DE" dirty="0"/>
              <a:t> </a:t>
            </a:r>
            <a:r>
              <a:rPr lang="de-DE" dirty="0" err="1"/>
              <a:t>regard</a:t>
            </a:r>
            <a:r>
              <a:rPr lang="de-DE" dirty="0"/>
              <a:t> to a </a:t>
            </a:r>
            <a:r>
              <a:rPr lang="de-DE" dirty="0" err="1"/>
              <a:t>change</a:t>
            </a:r>
            <a:r>
              <a:rPr lang="de-DE" dirty="0"/>
              <a:t> </a:t>
            </a:r>
            <a:r>
              <a:rPr lang="de-DE" dirty="0" err="1"/>
              <a:t>of</a:t>
            </a:r>
            <a:r>
              <a:rPr lang="de-DE" dirty="0"/>
              <a:t> </a:t>
            </a:r>
            <a:r>
              <a:rPr lang="de-DE" dirty="0" err="1"/>
              <a:t>the</a:t>
            </a:r>
            <a:r>
              <a:rPr lang="de-DE" dirty="0"/>
              <a:t> </a:t>
            </a:r>
            <a:r>
              <a:rPr lang="de-DE" dirty="0" err="1"/>
              <a:t>output</a:t>
            </a:r>
            <a:endParaRPr lang="de-DE" dirty="0"/>
          </a:p>
        </p:txBody>
      </p:sp>
      <p:pic>
        <p:nvPicPr>
          <p:cNvPr id="4" name="Picture 4">
            <a:extLst>
              <a:ext uri="{FF2B5EF4-FFF2-40B4-BE49-F238E27FC236}">
                <a16:creationId xmlns:a16="http://schemas.microsoft.com/office/drawing/2014/main" id="{0AF9A3E1-48A0-4D14-BCC3-6734237C01DC}"/>
              </a:ext>
            </a:extLst>
          </p:cNvPr>
          <p:cNvPicPr>
            <a:picLocks noChangeAspect="1" noChangeArrowheads="1"/>
          </p:cNvPicPr>
          <p:nvPr/>
        </p:nvPicPr>
        <p:blipFill>
          <a:blip r:embed="rId2"/>
          <a:srcRect/>
          <a:stretch>
            <a:fillRect/>
          </a:stretch>
        </p:blipFill>
        <p:spPr bwMode="auto">
          <a:xfrm>
            <a:off x="1036948" y="1468337"/>
            <a:ext cx="7381622" cy="4967726"/>
          </a:xfrm>
          <a:prstGeom prst="rect">
            <a:avLst/>
          </a:prstGeom>
          <a:noFill/>
          <a:ln w="9525">
            <a:solidFill>
              <a:schemeClr val="accent6">
                <a:lumMod val="50000"/>
              </a:schemeClr>
            </a:solidFill>
            <a:miter lim="800000"/>
            <a:headEnd/>
            <a:tailEnd/>
          </a:ln>
          <a:effectLst/>
        </p:spPr>
      </p:pic>
      <p:sp>
        <p:nvSpPr>
          <p:cNvPr id="6" name="TextBox 7">
            <a:extLst>
              <a:ext uri="{FF2B5EF4-FFF2-40B4-BE49-F238E27FC236}">
                <a16:creationId xmlns:a16="http://schemas.microsoft.com/office/drawing/2014/main" id="{D26CF94B-B65A-4758-8DDB-D2DFD4F46999}"/>
              </a:ext>
            </a:extLst>
          </p:cNvPr>
          <p:cNvSpPr txBox="1">
            <a:spLocks noChangeArrowheads="1"/>
          </p:cNvSpPr>
          <p:nvPr/>
        </p:nvSpPr>
        <p:spPr bwMode="auto">
          <a:xfrm>
            <a:off x="6569869" y="-34576"/>
            <a:ext cx="351393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0"/>
              </a:spcBef>
              <a:buFontTx/>
              <a:buNone/>
            </a:pPr>
            <a:r>
              <a:rPr lang="en-GB" altLang="de-DE" sz="1400" dirty="0"/>
              <a:t>Graphic according to </a:t>
            </a:r>
            <a:r>
              <a:rPr lang="en-GB" altLang="de-DE" sz="1400" dirty="0" err="1"/>
              <a:t>Bohill</a:t>
            </a:r>
            <a:br>
              <a:rPr lang="en-GB" altLang="de-DE" sz="1400" dirty="0"/>
            </a:br>
            <a:r>
              <a:rPr lang="en-GB" altLang="de-DE" sz="1400" dirty="0"/>
              <a:t> 2008 John Wiley &amp; Sons Ltd.</a:t>
            </a:r>
          </a:p>
          <a:p>
            <a:pPr eaLnBrk="1" hangingPunct="1">
              <a:spcBef>
                <a:spcPct val="0"/>
              </a:spcBef>
              <a:buFontTx/>
              <a:buNone/>
            </a:pPr>
            <a:r>
              <a:rPr lang="en-GB" altLang="de-DE" sz="1400" dirty="0"/>
              <a:t>www.wileyeurope.com/college/bowhill</a:t>
            </a:r>
          </a:p>
        </p:txBody>
      </p:sp>
    </p:spTree>
    <p:extLst>
      <p:ext uri="{BB962C8B-B14F-4D97-AF65-F5344CB8AC3E}">
        <p14:creationId xmlns:p14="http://schemas.microsoft.com/office/powerpoint/2010/main" val="2229596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Marginal </a:t>
            </a:r>
            <a:r>
              <a:rPr lang="de-DE" dirty="0" err="1"/>
              <a:t>cost</a:t>
            </a:r>
            <a:endParaRPr lang="de-DE" dirty="0"/>
          </a:p>
        </p:txBody>
      </p:sp>
      <p:sp>
        <p:nvSpPr>
          <p:cNvPr id="6" name="TextBox 7">
            <a:extLst>
              <a:ext uri="{FF2B5EF4-FFF2-40B4-BE49-F238E27FC236}">
                <a16:creationId xmlns:a16="http://schemas.microsoft.com/office/drawing/2014/main" id="{D26CF94B-B65A-4758-8DDB-D2DFD4F46999}"/>
              </a:ext>
            </a:extLst>
          </p:cNvPr>
          <p:cNvSpPr txBox="1">
            <a:spLocks noChangeArrowheads="1"/>
          </p:cNvSpPr>
          <p:nvPr/>
        </p:nvSpPr>
        <p:spPr bwMode="auto">
          <a:xfrm>
            <a:off x="6569869" y="-34576"/>
            <a:ext cx="351393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eaLnBrk="1" hangingPunct="1">
              <a:spcBef>
                <a:spcPct val="0"/>
              </a:spcBef>
              <a:buFontTx/>
              <a:buNone/>
            </a:pPr>
            <a:r>
              <a:rPr lang="en-GB" altLang="de-DE" sz="1400" dirty="0"/>
              <a:t>Graphic according to </a:t>
            </a:r>
            <a:r>
              <a:rPr lang="en-GB" altLang="de-DE" sz="1400" dirty="0" err="1"/>
              <a:t>Bohill</a:t>
            </a:r>
            <a:br>
              <a:rPr lang="en-GB" altLang="de-DE" sz="1400" dirty="0"/>
            </a:br>
            <a:r>
              <a:rPr lang="en-GB" altLang="de-DE" sz="1400" dirty="0"/>
              <a:t> 2008 John Wiley &amp; Sons Ltd.</a:t>
            </a:r>
          </a:p>
          <a:p>
            <a:pPr eaLnBrk="1" hangingPunct="1">
              <a:spcBef>
                <a:spcPct val="0"/>
              </a:spcBef>
              <a:buFontTx/>
              <a:buNone/>
            </a:pPr>
            <a:r>
              <a:rPr lang="en-GB" altLang="de-DE" sz="1400" dirty="0"/>
              <a:t>www.wileyeurope.com/college/bowhill</a:t>
            </a:r>
          </a:p>
        </p:txBody>
      </p:sp>
      <p:pic>
        <p:nvPicPr>
          <p:cNvPr id="4" name="Grafik 3">
            <a:extLst>
              <a:ext uri="{FF2B5EF4-FFF2-40B4-BE49-F238E27FC236}">
                <a16:creationId xmlns:a16="http://schemas.microsoft.com/office/drawing/2014/main" id="{F18683D3-AD3C-4B0A-AD88-52871EFC39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079" y="1900444"/>
            <a:ext cx="4124947" cy="3892807"/>
          </a:xfrm>
          <a:prstGeom prst="rect">
            <a:avLst/>
          </a:prstGeom>
        </p:spPr>
      </p:pic>
      <p:sp>
        <p:nvSpPr>
          <p:cNvPr id="7" name="Rechteck 6">
            <a:extLst>
              <a:ext uri="{FF2B5EF4-FFF2-40B4-BE49-F238E27FC236}">
                <a16:creationId xmlns:a16="http://schemas.microsoft.com/office/drawing/2014/main" id="{38289FBD-DEB6-495D-B0C0-626CE651AB21}"/>
              </a:ext>
            </a:extLst>
          </p:cNvPr>
          <p:cNvSpPr/>
          <p:nvPr/>
        </p:nvSpPr>
        <p:spPr>
          <a:xfrm>
            <a:off x="4953000" y="2478436"/>
            <a:ext cx="2703443" cy="461665"/>
          </a:xfrm>
          <a:prstGeom prst="rect">
            <a:avLst/>
          </a:prstGeom>
        </p:spPr>
        <p:txBody>
          <a:bodyPr wrap="square">
            <a:spAutoFit/>
          </a:bodyPr>
          <a:lstStyle/>
          <a:p>
            <a:pPr algn="l"/>
            <a:r>
              <a:rPr lang="en-US" b="0" dirty="0">
                <a:latin typeface="Dcss10"/>
              </a:rPr>
              <a:t>Marginal Cost =</a:t>
            </a:r>
          </a:p>
        </p:txBody>
      </p:sp>
      <p:sp>
        <p:nvSpPr>
          <p:cNvPr id="9" name="Rechteck 8">
            <a:extLst>
              <a:ext uri="{FF2B5EF4-FFF2-40B4-BE49-F238E27FC236}">
                <a16:creationId xmlns:a16="http://schemas.microsoft.com/office/drawing/2014/main" id="{7774B6F5-B04D-4D56-A1D1-4A3E717B053A}"/>
              </a:ext>
            </a:extLst>
          </p:cNvPr>
          <p:cNvSpPr/>
          <p:nvPr/>
        </p:nvSpPr>
        <p:spPr>
          <a:xfrm>
            <a:off x="4731026" y="4742827"/>
            <a:ext cx="4953000" cy="1892826"/>
          </a:xfrm>
          <a:prstGeom prst="rect">
            <a:avLst/>
          </a:prstGeom>
        </p:spPr>
        <p:txBody>
          <a:bodyPr>
            <a:spAutoFit/>
          </a:bodyPr>
          <a:lstStyle/>
          <a:p>
            <a:r>
              <a:rPr lang="en-US" sz="1500" u="sng" dirty="0"/>
              <a:t>Another Example:</a:t>
            </a:r>
          </a:p>
          <a:p>
            <a:br>
              <a:rPr lang="en-US" sz="800" dirty="0"/>
            </a:br>
            <a:r>
              <a:rPr lang="en-US" sz="1500" dirty="0"/>
              <a:t>Change in Total cost =</a:t>
            </a:r>
            <a:br>
              <a:rPr lang="en-US" sz="1500" dirty="0"/>
            </a:br>
            <a:r>
              <a:rPr lang="en-US" sz="1500" dirty="0"/>
              <a:t>$1,25,000 – $1,00,000 = $25,000</a:t>
            </a:r>
          </a:p>
          <a:p>
            <a:r>
              <a:rPr lang="en-US" sz="1500" dirty="0"/>
              <a:t>Change in Quantity =</a:t>
            </a:r>
            <a:br>
              <a:rPr lang="en-US" sz="1500" dirty="0"/>
            </a:br>
            <a:r>
              <a:rPr lang="en-US" sz="1500" dirty="0"/>
              <a:t>2000 – 1000 = 1000</a:t>
            </a:r>
          </a:p>
          <a:p>
            <a:r>
              <a:rPr lang="en-US" sz="1500" dirty="0"/>
              <a:t>Marginal Cost = 25000/1000 = 25</a:t>
            </a:r>
          </a:p>
        </p:txBody>
      </p:sp>
      <p:sp>
        <p:nvSpPr>
          <p:cNvPr id="10" name="Rechteck 9">
            <a:extLst>
              <a:ext uri="{FF2B5EF4-FFF2-40B4-BE49-F238E27FC236}">
                <a16:creationId xmlns:a16="http://schemas.microsoft.com/office/drawing/2014/main" id="{BF5F9FEF-C573-43B7-BE61-46EB600E780F}"/>
              </a:ext>
            </a:extLst>
          </p:cNvPr>
          <p:cNvSpPr/>
          <p:nvPr/>
        </p:nvSpPr>
        <p:spPr>
          <a:xfrm>
            <a:off x="4978427" y="806308"/>
            <a:ext cx="4953000" cy="1246495"/>
          </a:xfrm>
          <a:prstGeom prst="rect">
            <a:avLst/>
          </a:prstGeom>
        </p:spPr>
        <p:txBody>
          <a:bodyPr>
            <a:spAutoFit/>
          </a:bodyPr>
          <a:lstStyle/>
          <a:p>
            <a:r>
              <a:rPr lang="en-US" sz="1500" dirty="0"/>
              <a:t>Definition:</a:t>
            </a:r>
            <a:br>
              <a:rPr lang="en-US" sz="1500" dirty="0"/>
            </a:br>
            <a:r>
              <a:rPr lang="en-US" sz="1500" b="0" dirty="0"/>
              <a:t>Marginal cost is the additional cost incurred for the production of an additional unit of output. The formula is calculated by dividing the change in the total cost by the change in the product output.</a:t>
            </a:r>
            <a:endParaRPr lang="de-DE" sz="1500" b="0" dirty="0"/>
          </a:p>
        </p:txBody>
      </p:sp>
      <p:grpSp>
        <p:nvGrpSpPr>
          <p:cNvPr id="16" name="Gruppieren 15">
            <a:extLst>
              <a:ext uri="{FF2B5EF4-FFF2-40B4-BE49-F238E27FC236}">
                <a16:creationId xmlns:a16="http://schemas.microsoft.com/office/drawing/2014/main" id="{4B267C34-738F-457C-BCC2-091C629ECB75}"/>
              </a:ext>
            </a:extLst>
          </p:cNvPr>
          <p:cNvGrpSpPr/>
          <p:nvPr/>
        </p:nvGrpSpPr>
        <p:grpSpPr>
          <a:xfrm>
            <a:off x="6495950" y="3423231"/>
            <a:ext cx="5260533" cy="1024211"/>
            <a:chOff x="6103205" y="3423231"/>
            <a:chExt cx="5260533" cy="1024211"/>
          </a:xfrm>
        </p:grpSpPr>
        <p:sp>
          <p:nvSpPr>
            <p:cNvPr id="11" name="Rechteck 10">
              <a:extLst>
                <a:ext uri="{FF2B5EF4-FFF2-40B4-BE49-F238E27FC236}">
                  <a16:creationId xmlns:a16="http://schemas.microsoft.com/office/drawing/2014/main" id="{1D94935F-7518-4CE3-93B2-92DCBF37ED86}"/>
                </a:ext>
              </a:extLst>
            </p:cNvPr>
            <p:cNvSpPr/>
            <p:nvPr/>
          </p:nvSpPr>
          <p:spPr>
            <a:xfrm>
              <a:off x="6975112" y="3423231"/>
              <a:ext cx="2703443" cy="1015663"/>
            </a:xfrm>
            <a:prstGeom prst="rect">
              <a:avLst/>
            </a:prstGeom>
          </p:spPr>
          <p:txBody>
            <a:bodyPr wrap="square">
              <a:spAutoFit/>
            </a:bodyPr>
            <a:lstStyle/>
            <a:p>
              <a:pPr algn="l"/>
              <a:r>
                <a:rPr lang="en-US" b="0" u="sng" dirty="0">
                  <a:latin typeface="Dcss10"/>
                </a:rPr>
                <a:t>530-350</a:t>
              </a:r>
            </a:p>
            <a:p>
              <a:pPr algn="l"/>
              <a:r>
                <a:rPr lang="en-US" b="0" dirty="0">
                  <a:latin typeface="Dcss10"/>
                </a:rPr>
                <a:t>2-1</a:t>
              </a:r>
            </a:p>
          </p:txBody>
        </p:sp>
        <p:sp>
          <p:nvSpPr>
            <p:cNvPr id="12" name="Rechteck 11">
              <a:extLst>
                <a:ext uri="{FF2B5EF4-FFF2-40B4-BE49-F238E27FC236}">
                  <a16:creationId xmlns:a16="http://schemas.microsoft.com/office/drawing/2014/main" id="{BCF3E52B-4552-4414-93DA-892404083860}"/>
                </a:ext>
              </a:extLst>
            </p:cNvPr>
            <p:cNvSpPr/>
            <p:nvPr/>
          </p:nvSpPr>
          <p:spPr>
            <a:xfrm>
              <a:off x="6103205" y="3628497"/>
              <a:ext cx="2703443" cy="461665"/>
            </a:xfrm>
            <a:prstGeom prst="rect">
              <a:avLst/>
            </a:prstGeom>
          </p:spPr>
          <p:txBody>
            <a:bodyPr wrap="square">
              <a:spAutoFit/>
            </a:bodyPr>
            <a:lstStyle/>
            <a:p>
              <a:pPr algn="l"/>
              <a:r>
                <a:rPr lang="en-US" b="0" dirty="0">
                  <a:latin typeface="Dcss10"/>
                </a:rPr>
                <a:t>180 =                    =</a:t>
              </a:r>
            </a:p>
          </p:txBody>
        </p:sp>
        <p:sp>
          <p:nvSpPr>
            <p:cNvPr id="13" name="Rechteck 12">
              <a:extLst>
                <a:ext uri="{FF2B5EF4-FFF2-40B4-BE49-F238E27FC236}">
                  <a16:creationId xmlns:a16="http://schemas.microsoft.com/office/drawing/2014/main" id="{D90F3830-018E-497E-B0C7-9BED472ED103}"/>
                </a:ext>
              </a:extLst>
            </p:cNvPr>
            <p:cNvSpPr/>
            <p:nvPr/>
          </p:nvSpPr>
          <p:spPr>
            <a:xfrm>
              <a:off x="8660295" y="3431779"/>
              <a:ext cx="2703443" cy="1015663"/>
            </a:xfrm>
            <a:prstGeom prst="rect">
              <a:avLst/>
            </a:prstGeom>
          </p:spPr>
          <p:txBody>
            <a:bodyPr wrap="square">
              <a:spAutoFit/>
            </a:bodyPr>
            <a:lstStyle/>
            <a:p>
              <a:pPr algn="l"/>
              <a:r>
                <a:rPr lang="en-US" b="0" u="sng" dirty="0">
                  <a:latin typeface="Dcss10"/>
                </a:rPr>
                <a:t>180</a:t>
              </a:r>
            </a:p>
            <a:p>
              <a:pPr algn="l"/>
              <a:r>
                <a:rPr lang="en-US" b="0" dirty="0">
                  <a:latin typeface="Dcss10"/>
                </a:rPr>
                <a:t>1</a:t>
              </a:r>
            </a:p>
          </p:txBody>
        </p:sp>
      </p:grpSp>
      <p:cxnSp>
        <p:nvCxnSpPr>
          <p:cNvPr id="15" name="Gerade Verbindung mit Pfeil 14">
            <a:extLst>
              <a:ext uri="{FF2B5EF4-FFF2-40B4-BE49-F238E27FC236}">
                <a16:creationId xmlns:a16="http://schemas.microsoft.com/office/drawing/2014/main" id="{C642EFEB-841B-424F-A71A-9C98DD57559B}"/>
              </a:ext>
            </a:extLst>
          </p:cNvPr>
          <p:cNvCxnSpPr>
            <a:stCxn id="12" idx="1"/>
          </p:cNvCxnSpPr>
          <p:nvPr/>
        </p:nvCxnSpPr>
        <p:spPr>
          <a:xfrm flipH="1" flipV="1">
            <a:off x="4593684" y="3304979"/>
            <a:ext cx="1902266" cy="5543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hteck 17">
            <a:extLst>
              <a:ext uri="{FF2B5EF4-FFF2-40B4-BE49-F238E27FC236}">
                <a16:creationId xmlns:a16="http://schemas.microsoft.com/office/drawing/2014/main" id="{E6EAF007-71C7-48CD-BA14-328786F0CA17}"/>
              </a:ext>
            </a:extLst>
          </p:cNvPr>
          <p:cNvSpPr/>
          <p:nvPr/>
        </p:nvSpPr>
        <p:spPr>
          <a:xfrm>
            <a:off x="6975113" y="2264102"/>
            <a:ext cx="2703443" cy="1015663"/>
          </a:xfrm>
          <a:prstGeom prst="rect">
            <a:avLst/>
          </a:prstGeom>
        </p:spPr>
        <p:txBody>
          <a:bodyPr wrap="square">
            <a:spAutoFit/>
          </a:bodyPr>
          <a:lstStyle/>
          <a:p>
            <a:pPr algn="l"/>
            <a:r>
              <a:rPr lang="en-US" b="0" u="sng" dirty="0">
                <a:latin typeface="Dcss10"/>
              </a:rPr>
              <a:t>Change in total cost</a:t>
            </a:r>
          </a:p>
          <a:p>
            <a:pPr algn="l"/>
            <a:r>
              <a:rPr lang="en-US" b="0" dirty="0">
                <a:latin typeface="Dcss10"/>
              </a:rPr>
              <a:t>Change in Quantity</a:t>
            </a:r>
          </a:p>
        </p:txBody>
      </p:sp>
    </p:spTree>
    <p:extLst>
      <p:ext uri="{BB962C8B-B14F-4D97-AF65-F5344CB8AC3E}">
        <p14:creationId xmlns:p14="http://schemas.microsoft.com/office/powerpoint/2010/main" val="120825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right)">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ABC86A-F1D2-4502-8FB5-9B24517ABB48}"/>
              </a:ext>
            </a:extLst>
          </p:cNvPr>
          <p:cNvSpPr>
            <a:spLocks noGrp="1"/>
          </p:cNvSpPr>
          <p:nvPr>
            <p:ph type="title"/>
          </p:nvPr>
        </p:nvSpPr>
        <p:spPr>
          <a:xfrm>
            <a:off x="495300" y="516051"/>
            <a:ext cx="8915400" cy="674770"/>
          </a:xfrm>
        </p:spPr>
        <p:txBody>
          <a:bodyPr/>
          <a:lstStyle/>
          <a:p>
            <a:r>
              <a:rPr lang="en-US" b="0" dirty="0"/>
              <a:t>Marginal, variable, fixed and average cost I</a:t>
            </a:r>
            <a:endParaRPr lang="de-DE" dirty="0"/>
          </a:p>
        </p:txBody>
      </p:sp>
      <p:sp>
        <p:nvSpPr>
          <p:cNvPr id="3" name="Rechteck 2">
            <a:extLst>
              <a:ext uri="{FF2B5EF4-FFF2-40B4-BE49-F238E27FC236}">
                <a16:creationId xmlns:a16="http://schemas.microsoft.com/office/drawing/2014/main" id="{9559EE1E-EF5A-48B0-9137-A9F64EBCBBDB}"/>
              </a:ext>
            </a:extLst>
          </p:cNvPr>
          <p:cNvSpPr/>
          <p:nvPr/>
        </p:nvSpPr>
        <p:spPr>
          <a:xfrm>
            <a:off x="124242" y="1179460"/>
            <a:ext cx="9960665" cy="5493812"/>
          </a:xfrm>
          <a:prstGeom prst="rect">
            <a:avLst/>
          </a:prstGeom>
        </p:spPr>
        <p:txBody>
          <a:bodyPr wrap="square">
            <a:spAutoFit/>
          </a:bodyPr>
          <a:lstStyle/>
          <a:p>
            <a:pPr algn="l"/>
            <a:r>
              <a:rPr lang="en-US" dirty="0">
                <a:latin typeface="Dcssbx10"/>
              </a:rPr>
              <a:t>Marginal cost (German: </a:t>
            </a:r>
            <a:r>
              <a:rPr lang="en-US" dirty="0" err="1">
                <a:latin typeface="Dcssbx10"/>
              </a:rPr>
              <a:t>Grenzkosten</a:t>
            </a:r>
            <a:r>
              <a:rPr lang="en-US" dirty="0">
                <a:latin typeface="Dcssbx10"/>
              </a:rPr>
              <a:t>)</a:t>
            </a:r>
            <a:br>
              <a:rPr lang="en-US" dirty="0">
                <a:latin typeface="Dcssbx10"/>
              </a:rPr>
            </a:br>
            <a:r>
              <a:rPr lang="en-US" b="0" dirty="0">
                <a:latin typeface="Dcssi10"/>
              </a:rPr>
              <a:t>MC </a:t>
            </a:r>
            <a:r>
              <a:rPr lang="en-US" b="0" dirty="0">
                <a:latin typeface="Dcss10"/>
              </a:rPr>
              <a:t>is cost of producing one more incremental unit of </a:t>
            </a:r>
            <a:r>
              <a:rPr lang="de-DE" b="0" dirty="0" err="1">
                <a:latin typeface="Dcss10"/>
              </a:rPr>
              <a:t>quantity</a:t>
            </a:r>
            <a:r>
              <a:rPr lang="de-DE" b="0" dirty="0">
                <a:latin typeface="Dcss10"/>
              </a:rPr>
              <a:t>/</a:t>
            </a:r>
            <a:r>
              <a:rPr lang="de-DE" b="0" dirty="0" err="1">
                <a:latin typeface="Dcss10"/>
              </a:rPr>
              <a:t>volume</a:t>
            </a:r>
            <a:endParaRPr lang="de-DE" b="0" dirty="0">
              <a:latin typeface="Dcss10"/>
            </a:endParaRPr>
          </a:p>
          <a:p>
            <a:pPr algn="l"/>
            <a:r>
              <a:rPr lang="en-US" dirty="0">
                <a:latin typeface="Dcssbx10"/>
              </a:rPr>
              <a:t>Variable cost (German: Variable </a:t>
            </a:r>
            <a:r>
              <a:rPr lang="en-US" dirty="0" err="1">
                <a:latin typeface="Dcssbx10"/>
              </a:rPr>
              <a:t>Kosten</a:t>
            </a:r>
            <a:r>
              <a:rPr lang="en-US" dirty="0">
                <a:latin typeface="Dcssbx10"/>
              </a:rPr>
              <a:t>)</a:t>
            </a:r>
            <a:br>
              <a:rPr lang="en-US" b="0" dirty="0">
                <a:latin typeface="Dcssbx10"/>
              </a:rPr>
            </a:br>
            <a:r>
              <a:rPr lang="en-US" b="0" dirty="0">
                <a:latin typeface="Dcssbx10"/>
              </a:rPr>
              <a:t>Variable cost </a:t>
            </a:r>
            <a:r>
              <a:rPr lang="en-US" b="0" dirty="0">
                <a:latin typeface="Dcssi10"/>
              </a:rPr>
              <a:t>VC </a:t>
            </a:r>
            <a:r>
              <a:rPr lang="en-US" b="0" dirty="0">
                <a:latin typeface="Dcss10"/>
              </a:rPr>
              <a:t>is portion of total cost that increases with </a:t>
            </a:r>
            <a:r>
              <a:rPr lang="de-DE" b="0" dirty="0" err="1">
                <a:latin typeface="Dcss10"/>
              </a:rPr>
              <a:t>production</a:t>
            </a:r>
            <a:r>
              <a:rPr lang="de-DE" b="0" dirty="0">
                <a:latin typeface="Dcss10"/>
              </a:rPr>
              <a:t> </a:t>
            </a:r>
            <a:r>
              <a:rPr lang="de-DE" b="0" dirty="0" err="1">
                <a:latin typeface="Dcss10"/>
              </a:rPr>
              <a:t>volume</a:t>
            </a:r>
            <a:endParaRPr lang="de-DE" b="0" dirty="0">
              <a:latin typeface="Dcss10"/>
            </a:endParaRPr>
          </a:p>
          <a:p>
            <a:pPr algn="l"/>
            <a:r>
              <a:rPr lang="fr-FR" b="0" dirty="0">
                <a:latin typeface="Dcssi10"/>
              </a:rPr>
              <a:t>VC </a:t>
            </a:r>
            <a:r>
              <a:rPr lang="fr-FR" b="0" dirty="0">
                <a:latin typeface="Cmr10"/>
              </a:rPr>
              <a:t>(</a:t>
            </a:r>
            <a:r>
              <a:rPr lang="fr-FR" b="0" dirty="0">
                <a:latin typeface="Dcssi10"/>
              </a:rPr>
              <a:t>Q</a:t>
            </a:r>
            <a:r>
              <a:rPr lang="fr-FR" b="0" dirty="0">
                <a:latin typeface="Cmr10"/>
              </a:rPr>
              <a:t>) = </a:t>
            </a:r>
            <a:r>
              <a:rPr lang="fr-FR" b="0" dirty="0">
                <a:latin typeface="Dcssi10"/>
              </a:rPr>
              <a:t>MC </a:t>
            </a:r>
            <a:r>
              <a:rPr lang="fr-FR" b="0" dirty="0">
                <a:latin typeface="Cmr10"/>
              </a:rPr>
              <a:t>(</a:t>
            </a:r>
            <a:r>
              <a:rPr lang="fr-FR" b="0" dirty="0">
                <a:latin typeface="Dcssi10"/>
              </a:rPr>
              <a:t>Q</a:t>
            </a:r>
            <a:r>
              <a:rPr lang="fr-FR" b="0" dirty="0">
                <a:latin typeface="Cmr10"/>
              </a:rPr>
              <a:t>) </a:t>
            </a:r>
            <a:r>
              <a:rPr lang="fr-FR" b="0" dirty="0">
                <a:latin typeface="Cmsy10"/>
              </a:rPr>
              <a:t> </a:t>
            </a:r>
            <a:r>
              <a:rPr lang="fr-FR" b="0" dirty="0">
                <a:latin typeface="Dcssi10"/>
              </a:rPr>
              <a:t>Q</a:t>
            </a:r>
          </a:p>
          <a:p>
            <a:pPr algn="l"/>
            <a:endParaRPr lang="fr-FR" b="0" dirty="0">
              <a:latin typeface="Dcssi10"/>
            </a:endParaRPr>
          </a:p>
          <a:p>
            <a:pPr algn="l"/>
            <a:endParaRPr lang="fr-FR" b="0" dirty="0">
              <a:latin typeface="Dcssi10"/>
            </a:endParaRPr>
          </a:p>
          <a:p>
            <a:pPr algn="l"/>
            <a:endParaRPr lang="fr-FR" b="0" dirty="0">
              <a:latin typeface="Dcssi10"/>
            </a:endParaRPr>
          </a:p>
          <a:p>
            <a:pPr algn="l"/>
            <a:r>
              <a:rPr lang="en-US" b="0" dirty="0">
                <a:latin typeface="Dcss10"/>
              </a:rPr>
              <a:t>Marginal cost can be constant or change with production volume</a:t>
            </a:r>
          </a:p>
          <a:p>
            <a:pPr algn="l"/>
            <a:r>
              <a:rPr lang="en-US" b="0" dirty="0">
                <a:latin typeface="Dcssbx10"/>
              </a:rPr>
              <a:t>Fixed cost </a:t>
            </a:r>
            <a:r>
              <a:rPr lang="en-US" b="0" dirty="0">
                <a:latin typeface="Dcssi10"/>
              </a:rPr>
              <a:t>FC </a:t>
            </a:r>
            <a:r>
              <a:rPr lang="en-US" b="0" dirty="0">
                <a:latin typeface="Dcss10"/>
              </a:rPr>
              <a:t>is independent of production volume</a:t>
            </a:r>
          </a:p>
          <a:p>
            <a:pPr marL="285750" indent="-285750" algn="l">
              <a:buFont typeface="Arial" panose="020B0604020202020204" pitchFamily="34" charset="0"/>
              <a:buChar char="•"/>
            </a:pPr>
            <a:r>
              <a:rPr lang="en-US" sz="1800" b="0" dirty="0">
                <a:latin typeface="Dcss10"/>
              </a:rPr>
              <a:t>Within a certain range of production volumes/ factory size</a:t>
            </a:r>
          </a:p>
        </p:txBody>
      </p:sp>
      <p:sp>
        <p:nvSpPr>
          <p:cNvPr id="5" name="Rectangle 1">
            <a:extLst>
              <a:ext uri="{FF2B5EF4-FFF2-40B4-BE49-F238E27FC236}">
                <a16:creationId xmlns:a16="http://schemas.microsoft.com/office/drawing/2014/main" id="{7F3644A7-A151-45B5-8D5F-F8CB03D946EF}"/>
              </a:ext>
            </a:extLst>
          </p:cNvPr>
          <p:cNvSpPr>
            <a:spLocks noChangeArrowheads="1"/>
          </p:cNvSpPr>
          <p:nvPr/>
        </p:nvSpPr>
        <p:spPr bwMode="auto">
          <a:xfrm>
            <a:off x="3210091" y="3500427"/>
            <a:ext cx="17661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b="0" i="0" u="none" strike="noStrike" cap="none" normalizeH="0" baseline="0" dirty="0" err="1">
                <a:ln>
                  <a:noFill/>
                </a:ln>
                <a:solidFill>
                  <a:schemeClr val="accent1"/>
                </a:solidFill>
                <a:effectLst/>
                <a:latin typeface="Arial Unicode MS"/>
              </a:rPr>
              <a:t>slope</a:t>
            </a:r>
            <a:r>
              <a:rPr kumimoji="0" lang="de-DE" altLang="de-DE" b="0" i="0" u="none" strike="noStrike" cap="none" normalizeH="0" baseline="0" dirty="0">
                <a:ln>
                  <a:noFill/>
                </a:ln>
                <a:solidFill>
                  <a:schemeClr val="accent1"/>
                </a:solidFill>
                <a:effectLst/>
                <a:latin typeface="Arial Unicode MS"/>
              </a:rPr>
              <a:t> </a:t>
            </a:r>
            <a:r>
              <a:rPr kumimoji="0" lang="de-DE" altLang="de-DE" b="0" i="0" u="none" strike="noStrike" cap="none" normalizeH="0" baseline="0" dirty="0" err="1">
                <a:ln>
                  <a:noFill/>
                </a:ln>
                <a:solidFill>
                  <a:schemeClr val="accent1"/>
                </a:solidFill>
                <a:effectLst/>
                <a:latin typeface="Arial Unicode MS"/>
              </a:rPr>
              <a:t>of</a:t>
            </a:r>
            <a:r>
              <a:rPr kumimoji="0" lang="de-DE" altLang="de-DE" b="0" i="0" u="none" strike="noStrike" cap="none" normalizeH="0" baseline="0" dirty="0">
                <a:ln>
                  <a:noFill/>
                </a:ln>
                <a:solidFill>
                  <a:schemeClr val="accent1"/>
                </a:solidFill>
                <a:effectLst/>
                <a:latin typeface="Arial Unicode MS"/>
              </a:rPr>
              <a:t> </a:t>
            </a:r>
            <a:r>
              <a:rPr kumimoji="0" lang="de-DE" altLang="de-DE" b="0" i="0" u="none" strike="noStrike" cap="none" normalizeH="0" baseline="0" dirty="0" err="1">
                <a:ln>
                  <a:noFill/>
                </a:ln>
                <a:solidFill>
                  <a:schemeClr val="accent1"/>
                </a:solidFill>
                <a:effectLst/>
                <a:latin typeface="Arial Unicode MS"/>
              </a:rPr>
              <a:t>the</a:t>
            </a:r>
            <a:r>
              <a:rPr kumimoji="0" lang="de-DE" altLang="de-DE" b="0" i="0" u="none" strike="noStrike" cap="none" normalizeH="0" baseline="0" dirty="0">
                <a:ln>
                  <a:noFill/>
                </a:ln>
                <a:solidFill>
                  <a:schemeClr val="accent1"/>
                </a:solidFill>
                <a:effectLst/>
                <a:latin typeface="Arial Unicode MS"/>
              </a:rPr>
              <a:t> </a:t>
            </a:r>
            <a:r>
              <a:rPr kumimoji="0" lang="de-DE" altLang="de-DE" b="0" i="0" u="none" strike="noStrike" cap="none" normalizeH="0" baseline="0" dirty="0" err="1">
                <a:ln>
                  <a:noFill/>
                </a:ln>
                <a:solidFill>
                  <a:schemeClr val="accent1"/>
                </a:solidFill>
                <a:effectLst/>
                <a:latin typeface="Arial Unicode MS"/>
              </a:rPr>
              <a:t>straight</a:t>
            </a:r>
            <a:r>
              <a:rPr kumimoji="0" lang="de-DE" altLang="de-DE" b="0" i="0" u="none" strike="noStrike" cap="none" normalizeH="0" baseline="0" dirty="0">
                <a:ln>
                  <a:noFill/>
                </a:ln>
                <a:solidFill>
                  <a:schemeClr val="accent1"/>
                </a:solidFill>
                <a:effectLst/>
                <a:latin typeface="Arial Unicode MS"/>
              </a:rPr>
              <a:t> </a:t>
            </a:r>
            <a:r>
              <a:rPr kumimoji="0" lang="de-DE" altLang="de-DE" b="0" i="0" u="none" strike="noStrike" cap="none" normalizeH="0" baseline="0" dirty="0" err="1">
                <a:ln>
                  <a:noFill/>
                </a:ln>
                <a:solidFill>
                  <a:schemeClr val="accent1"/>
                </a:solidFill>
                <a:effectLst/>
                <a:latin typeface="Arial Unicode MS"/>
              </a:rPr>
              <a:t>line</a:t>
            </a:r>
            <a:r>
              <a:rPr kumimoji="0" lang="de-DE" altLang="de-DE" b="0" i="0" u="none" strike="noStrike" cap="none" normalizeH="0" baseline="0" dirty="0">
                <a:ln>
                  <a:noFill/>
                </a:ln>
                <a:solidFill>
                  <a:schemeClr val="accent1"/>
                </a:solidFill>
                <a:effectLst/>
              </a:rPr>
              <a:t> </a:t>
            </a:r>
            <a:endParaRPr kumimoji="0" lang="de-DE" altLang="de-DE" b="0" i="0" u="none" strike="noStrike" cap="none" normalizeH="0" baseline="0" dirty="0">
              <a:ln>
                <a:noFill/>
              </a:ln>
              <a:solidFill>
                <a:schemeClr val="accent1"/>
              </a:solidFill>
              <a:effectLst/>
              <a:latin typeface="Arial" panose="020B0604020202020204" pitchFamily="34" charset="0"/>
            </a:endParaRPr>
          </a:p>
        </p:txBody>
      </p:sp>
      <p:pic>
        <p:nvPicPr>
          <p:cNvPr id="6" name="Picture 4">
            <a:extLst>
              <a:ext uri="{FF2B5EF4-FFF2-40B4-BE49-F238E27FC236}">
                <a16:creationId xmlns:a16="http://schemas.microsoft.com/office/drawing/2014/main" id="{E4709255-1C88-45C4-A38D-0D5BABBD9C5B}"/>
              </a:ext>
            </a:extLst>
          </p:cNvPr>
          <p:cNvPicPr>
            <a:picLocks noChangeAspect="1" noChangeArrowheads="1"/>
          </p:cNvPicPr>
          <p:nvPr/>
        </p:nvPicPr>
        <p:blipFill>
          <a:blip r:embed="rId2"/>
          <a:srcRect/>
          <a:stretch>
            <a:fillRect/>
          </a:stretch>
        </p:blipFill>
        <p:spPr bwMode="auto">
          <a:xfrm>
            <a:off x="5406887" y="2802663"/>
            <a:ext cx="3674292" cy="2472746"/>
          </a:xfrm>
          <a:prstGeom prst="rect">
            <a:avLst/>
          </a:prstGeom>
          <a:noFill/>
          <a:ln w="9525">
            <a:solidFill>
              <a:schemeClr val="accent6">
                <a:lumMod val="50000"/>
              </a:schemeClr>
            </a:solidFill>
            <a:miter lim="800000"/>
            <a:headEnd/>
            <a:tailEnd/>
          </a:ln>
          <a:effectLst/>
        </p:spPr>
      </p:pic>
      <p:cxnSp>
        <p:nvCxnSpPr>
          <p:cNvPr id="8" name="Gerader Verbinder 7">
            <a:extLst>
              <a:ext uri="{FF2B5EF4-FFF2-40B4-BE49-F238E27FC236}">
                <a16:creationId xmlns:a16="http://schemas.microsoft.com/office/drawing/2014/main" id="{FE7B9A12-D0A3-429C-B371-E1C4FB570E1E}"/>
              </a:ext>
            </a:extLst>
          </p:cNvPr>
          <p:cNvCxnSpPr/>
          <p:nvPr/>
        </p:nvCxnSpPr>
        <p:spPr>
          <a:xfrm>
            <a:off x="6387548" y="4306957"/>
            <a:ext cx="3578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Gerader Verbinder 8">
            <a:extLst>
              <a:ext uri="{FF2B5EF4-FFF2-40B4-BE49-F238E27FC236}">
                <a16:creationId xmlns:a16="http://schemas.microsoft.com/office/drawing/2014/main" id="{85E7C293-7B85-4C10-A967-127E192A0B92}"/>
              </a:ext>
            </a:extLst>
          </p:cNvPr>
          <p:cNvCxnSpPr>
            <a:cxnSpLocks/>
          </p:cNvCxnSpPr>
          <p:nvPr/>
        </p:nvCxnSpPr>
        <p:spPr>
          <a:xfrm>
            <a:off x="6745357" y="4134678"/>
            <a:ext cx="0" cy="1722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1EAC2B30-AE31-49A2-9D31-B8D3E64F945B}"/>
              </a:ext>
            </a:extLst>
          </p:cNvPr>
          <p:cNvCxnSpPr>
            <a:cxnSpLocks/>
          </p:cNvCxnSpPr>
          <p:nvPr/>
        </p:nvCxnSpPr>
        <p:spPr>
          <a:xfrm>
            <a:off x="6741382" y="4306957"/>
            <a:ext cx="0" cy="535387"/>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Gerader Verbinder 16">
            <a:extLst>
              <a:ext uri="{FF2B5EF4-FFF2-40B4-BE49-F238E27FC236}">
                <a16:creationId xmlns:a16="http://schemas.microsoft.com/office/drawing/2014/main" id="{21C9C1BA-CE4D-4B0D-9531-D78820567A93}"/>
              </a:ext>
            </a:extLst>
          </p:cNvPr>
          <p:cNvCxnSpPr>
            <a:cxnSpLocks/>
          </p:cNvCxnSpPr>
          <p:nvPr/>
        </p:nvCxnSpPr>
        <p:spPr>
          <a:xfrm>
            <a:off x="6387548" y="4307571"/>
            <a:ext cx="0" cy="535387"/>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8" name="Rectangle 1">
            <a:extLst>
              <a:ext uri="{FF2B5EF4-FFF2-40B4-BE49-F238E27FC236}">
                <a16:creationId xmlns:a16="http://schemas.microsoft.com/office/drawing/2014/main" id="{C979B3A4-7C2D-4662-B0DD-029F39666BE8}"/>
              </a:ext>
            </a:extLst>
          </p:cNvPr>
          <p:cNvSpPr>
            <a:spLocks noChangeArrowheads="1"/>
          </p:cNvSpPr>
          <p:nvPr/>
        </p:nvSpPr>
        <p:spPr bwMode="auto">
          <a:xfrm>
            <a:off x="6160565" y="5005870"/>
            <a:ext cx="74911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eaLnBrk="0" hangingPunct="0">
              <a:spcBef>
                <a:spcPct val="0"/>
              </a:spcBef>
            </a:pPr>
            <a:r>
              <a:rPr lang="de-DE" altLang="de-DE" sz="800" b="0" dirty="0">
                <a:solidFill>
                  <a:schemeClr val="accent1"/>
                </a:solidFill>
                <a:latin typeface="Arial Unicode MS"/>
              </a:rPr>
              <a:t>Q1        Q2</a:t>
            </a:r>
            <a:endParaRPr lang="de-DE" altLang="de-DE" sz="800" b="0" dirty="0">
              <a:solidFill>
                <a:schemeClr val="accent1"/>
              </a:solidFill>
              <a:latin typeface="Arial" panose="020B0604020202020204" pitchFamily="34" charset="0"/>
            </a:endParaRPr>
          </a:p>
          <a:p>
            <a:pPr lvl="0" algn="l" eaLnBrk="0" hangingPunct="0">
              <a:spcBef>
                <a:spcPct val="0"/>
              </a:spcBef>
            </a:pPr>
            <a:endParaRPr lang="de-DE" altLang="de-DE" sz="800" b="0" dirty="0">
              <a:solidFill>
                <a:schemeClr val="accent1"/>
              </a:solidFill>
              <a:latin typeface="Arial" panose="020B0604020202020204" pitchFamily="34" charset="0"/>
            </a:endParaRPr>
          </a:p>
        </p:txBody>
      </p:sp>
      <p:sp>
        <p:nvSpPr>
          <p:cNvPr id="11" name="Rectangle 1">
            <a:extLst>
              <a:ext uri="{FF2B5EF4-FFF2-40B4-BE49-F238E27FC236}">
                <a16:creationId xmlns:a16="http://schemas.microsoft.com/office/drawing/2014/main" id="{3F49FCE1-0FFC-4C74-9039-C6989EA8D539}"/>
              </a:ext>
            </a:extLst>
          </p:cNvPr>
          <p:cNvSpPr>
            <a:spLocks noChangeArrowheads="1"/>
          </p:cNvSpPr>
          <p:nvPr/>
        </p:nvSpPr>
        <p:spPr bwMode="auto">
          <a:xfrm>
            <a:off x="7816943" y="3900536"/>
            <a:ext cx="17661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b="0" i="0" u="none" strike="noStrike" cap="none" normalizeH="0" baseline="0" dirty="0">
                <a:ln>
                  <a:noFill/>
                </a:ln>
                <a:solidFill>
                  <a:schemeClr val="accent1"/>
                </a:solidFill>
                <a:effectLst/>
                <a:latin typeface="Arial Unicode MS"/>
              </a:rPr>
              <a:t>MC * Q = c * Q</a:t>
            </a:r>
            <a:endParaRPr kumimoji="0" lang="de-DE" altLang="de-DE" sz="1200" b="0" i="0" u="none" strike="noStrike" cap="none" normalizeH="0" baseline="0" dirty="0">
              <a:ln>
                <a:noFill/>
              </a:ln>
              <a:solidFill>
                <a:schemeClr val="accent1"/>
              </a:solidFill>
              <a:effectLst/>
              <a:latin typeface="Arial" panose="020B0604020202020204" pitchFamily="34" charset="0"/>
            </a:endParaRPr>
          </a:p>
        </p:txBody>
      </p:sp>
    </p:spTree>
    <p:extLst>
      <p:ext uri="{BB962C8B-B14F-4D97-AF65-F5344CB8AC3E}">
        <p14:creationId xmlns:p14="http://schemas.microsoft.com/office/powerpoint/2010/main" val="56697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1527</Words>
  <Application>Microsoft Office PowerPoint</Application>
  <PresentationFormat>A4-Papier (210 x 297 mm)</PresentationFormat>
  <Paragraphs>208</Paragraphs>
  <Slides>29</Slides>
  <Notes>0</Notes>
  <HiddenSlides>0</HiddenSlides>
  <MMClips>0</MMClips>
  <ScaleCrop>false</ScaleCrop>
  <HeadingPairs>
    <vt:vector size="6" baseType="variant">
      <vt:variant>
        <vt:lpstr>Verwendete Schriftarten</vt:lpstr>
      </vt:variant>
      <vt:variant>
        <vt:i4>14</vt:i4>
      </vt:variant>
      <vt:variant>
        <vt:lpstr>Design</vt:lpstr>
      </vt:variant>
      <vt:variant>
        <vt:i4>1</vt:i4>
      </vt:variant>
      <vt:variant>
        <vt:lpstr>Folientitel</vt:lpstr>
      </vt:variant>
      <vt:variant>
        <vt:i4>29</vt:i4>
      </vt:variant>
    </vt:vector>
  </HeadingPairs>
  <TitlesOfParts>
    <vt:vector size="44" baseType="lpstr">
      <vt:lpstr>Arial</vt:lpstr>
      <vt:lpstr>Arial Unicode MS</vt:lpstr>
      <vt:lpstr>Calibri</vt:lpstr>
      <vt:lpstr>Cmr10</vt:lpstr>
      <vt:lpstr>Cmss10</vt:lpstr>
      <vt:lpstr>Cmsy10</vt:lpstr>
      <vt:lpstr>Constantia</vt:lpstr>
      <vt:lpstr>Dcss10</vt:lpstr>
      <vt:lpstr>Dcssbx10</vt:lpstr>
      <vt:lpstr>Dcssi10</vt:lpstr>
      <vt:lpstr>PazoMath</vt:lpstr>
      <vt:lpstr>Tahoma</vt:lpstr>
      <vt:lpstr>Times New Roman</vt:lpstr>
      <vt:lpstr>Wingdings 2</vt:lpstr>
      <vt:lpstr>Hyperion</vt:lpstr>
      <vt:lpstr>Cost behavior – A basic introduction International Management Accounting</vt:lpstr>
      <vt:lpstr>What are we going to do?</vt:lpstr>
      <vt:lpstr>Learning Outcomes</vt:lpstr>
      <vt:lpstr>Step 1:</vt:lpstr>
      <vt:lpstr>Variable costs</vt:lpstr>
      <vt:lpstr>Fixed costs</vt:lpstr>
      <vt:lpstr>Total cost - An overview on costs with regard to a change of the output</vt:lpstr>
      <vt:lpstr>Marginal cost</vt:lpstr>
      <vt:lpstr>Marginal, variable, fixed and average cost I</vt:lpstr>
      <vt:lpstr>Marginal, variable, fixed and average cost II</vt:lpstr>
      <vt:lpstr>Marginal, variable, fixed and average cost III</vt:lpstr>
      <vt:lpstr>Marginal, variable, fixed and average cost IV - Example</vt:lpstr>
      <vt:lpstr>Marginal, variable, fixed and average cost IV - Example</vt:lpstr>
      <vt:lpstr>Marginal, variable, fixed and average cost V</vt:lpstr>
      <vt:lpstr>Marginal, variable, fixed and average cost V</vt:lpstr>
      <vt:lpstr>Marginal, variable, fixed and average cost VI</vt:lpstr>
      <vt:lpstr>Step 2:</vt:lpstr>
      <vt:lpstr>Accounting Costs</vt:lpstr>
      <vt:lpstr>Step 3:</vt:lpstr>
      <vt:lpstr>Economic Profits</vt:lpstr>
      <vt:lpstr>Economic Profits</vt:lpstr>
      <vt:lpstr>Step 4:</vt:lpstr>
      <vt:lpstr>Cost-volume-profit analysis I</vt:lpstr>
      <vt:lpstr>Cost-volume-profit analysis II</vt:lpstr>
      <vt:lpstr>Contribution Statement</vt:lpstr>
      <vt:lpstr>Cost-volume-profit analysis III</vt:lpstr>
      <vt:lpstr>Break-even analysis</vt:lpstr>
      <vt:lpstr>Cost-volume-profit analysis IV</vt:lpstr>
      <vt:lpstr>Cost-volume-profit analysis IV</vt:lpstr>
    </vt:vector>
  </TitlesOfParts>
  <Company>Linkedwith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Prof. Dr. Marc Beutner</dc:creator>
  <cp:lastModifiedBy>Marc Beutner</cp:lastModifiedBy>
  <cp:revision>161</cp:revision>
  <dcterms:created xsi:type="dcterms:W3CDTF">2003-09-16T14:39:55Z</dcterms:created>
  <dcterms:modified xsi:type="dcterms:W3CDTF">2024-04-07T07:50:12Z</dcterms:modified>
</cp:coreProperties>
</file>