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1"/>
  </p:notesMasterIdLst>
  <p:sldIdLst>
    <p:sldId id="343" r:id="rId2"/>
    <p:sldId id="471" r:id="rId3"/>
    <p:sldId id="464" r:id="rId4"/>
    <p:sldId id="270" r:id="rId5"/>
    <p:sldId id="469" r:id="rId6"/>
    <p:sldId id="470" r:id="rId7"/>
    <p:sldId id="466" r:id="rId8"/>
    <p:sldId id="467" r:id="rId9"/>
    <p:sldId id="468" r:id="rId10"/>
  </p:sldIdLst>
  <p:sldSz cx="9906000" cy="6858000" type="A4"/>
  <p:notesSz cx="6858000" cy="9144000"/>
  <p:defaultTextStyle>
    <a:defPPr>
      <a:defRPr lang="de-DE"/>
    </a:defPPr>
    <a:lvl1pPr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9">
          <p15:clr>
            <a:srgbClr val="A4A3A4"/>
          </p15:clr>
        </p15:guide>
        <p15:guide id="2" pos="1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FF"/>
    <a:srgbClr val="00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9" autoAdjust="0"/>
    <p:restoredTop sz="91166" autoAdjust="0"/>
  </p:normalViewPr>
  <p:slideViewPr>
    <p:cSldViewPr snapToGrid="0">
      <p:cViewPr varScale="1">
        <p:scale>
          <a:sx n="75" d="100"/>
          <a:sy n="75" d="100"/>
        </p:scale>
        <p:origin x="1392" y="58"/>
      </p:cViewPr>
      <p:guideLst>
        <p:guide orient="horz" pos="4209"/>
        <p:guide pos="1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607B3F-045A-48FB-84E4-F73E8A936352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67477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553029"/>
            <a:ext cx="8915400" cy="4771571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5A51C10-CF7B-48C3-BCB3-1B551865B0A0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8E69E788-8BCF-4189-85ED-687340EF9B0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689283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95300" y="1509486"/>
            <a:ext cx="8915400" cy="48151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69E788-8BCF-4189-85ED-687340EF9B0E}" type="slidenum">
              <a:rPr lang="en-US" smtClean="0"/>
              <a:pPr/>
              <a:t>‹Nr.›</a:t>
            </a:fld>
            <a:endParaRPr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 Box 7"/>
          <p:cNvSpPr txBox="1">
            <a:spLocks noChangeArrowheads="1"/>
          </p:cNvSpPr>
          <p:nvPr userDrawn="1"/>
        </p:nvSpPr>
        <p:spPr bwMode="auto">
          <a:xfrm>
            <a:off x="6686550" y="6613529"/>
            <a:ext cx="3219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de-DE" sz="1000" b="0" dirty="0">
                <a:solidFill>
                  <a:srgbClr val="FF0000"/>
                </a:solidFill>
                <a:latin typeface="Times New Roman" pitchFamily="18" charset="0"/>
              </a:rPr>
              <a:t>Folie: </a:t>
            </a:r>
            <a:fld id="{23174287-F83E-4A4B-A226-917BB8E17B55}" type="slidenum">
              <a:rPr lang="de-DE" sz="1000" b="0">
                <a:solidFill>
                  <a:srgbClr val="FF0000"/>
                </a:solidFill>
                <a:latin typeface="Times New Roman" pitchFamily="18" charset="0"/>
              </a:rPr>
              <a:pPr algn="r"/>
              <a:t>‹Nr.›</a:t>
            </a:fld>
            <a:endParaRPr lang="de-DE" sz="1000" b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7" name="Picture 11" descr="Die Grafik &quot;http://www.fhw-berlin.de/fileadmin/am_template/grfx/all/fhw_logo.gif&quot; kann nicht angezeigt werden, weil sie Fehler enthält."/>
          <p:cNvPicPr>
            <a:picLocks noChangeAspect="1" noChangeArrowheads="1"/>
          </p:cNvPicPr>
          <p:nvPr userDrawn="1"/>
        </p:nvPicPr>
        <p:blipFill>
          <a:blip r:embed="rId13" cstate="print"/>
          <a:srcRect r="76572"/>
          <a:stretch>
            <a:fillRect/>
          </a:stretch>
        </p:blipFill>
        <p:spPr bwMode="auto">
          <a:xfrm>
            <a:off x="51" y="4131"/>
            <a:ext cx="122" cy="14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arc.beutner@uni-paderborn.d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Course motivation and overview</a:t>
            </a:r>
            <a:br>
              <a:rPr lang="en-US" b="0" dirty="0"/>
            </a:br>
            <a:r>
              <a:rPr lang="de-DE" b="0" dirty="0"/>
              <a:t>International Management Accounting</a:t>
            </a:r>
            <a:endParaRPr lang="de-DE" sz="2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7850" y="3722012"/>
            <a:ext cx="8509254" cy="17526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85000"/>
              </a:lnSpc>
              <a:spcBef>
                <a:spcPct val="5000"/>
              </a:spcBef>
            </a:pPr>
            <a:r>
              <a:rPr lang="de-DE" sz="2800" dirty="0">
                <a:solidFill>
                  <a:srgbClr val="FFFFFF"/>
                </a:solidFill>
              </a:rPr>
              <a:t>Prof. Dr. Marc Beutner</a:t>
            </a:r>
          </a:p>
          <a:p>
            <a:pPr marL="342900" indent="-342900">
              <a:lnSpc>
                <a:spcPct val="85000"/>
              </a:lnSpc>
              <a:spcBef>
                <a:spcPct val="5000"/>
              </a:spcBef>
            </a:pPr>
            <a:r>
              <a:rPr lang="de-DE" sz="2800" dirty="0">
                <a:solidFill>
                  <a:srgbClr val="FFFFFF"/>
                </a:solidFill>
              </a:rPr>
              <a:t>TH Köln</a:t>
            </a:r>
          </a:p>
          <a:p>
            <a:r>
              <a:rPr lang="de-DE" dirty="0"/>
              <a:t>1st </a:t>
            </a:r>
            <a:r>
              <a:rPr lang="de-DE" dirty="0" err="1"/>
              <a:t>Lecture</a:t>
            </a:r>
            <a:r>
              <a:rPr lang="de-DE" dirty="0"/>
              <a:t> Part 1</a:t>
            </a:r>
            <a:br>
              <a:rPr lang="de-DE" dirty="0"/>
            </a:br>
            <a:r>
              <a:rPr lang="fr-FR" b="1" dirty="0"/>
              <a:t>BA International Business</a:t>
            </a:r>
            <a:endParaRPr lang="de-DE" dirty="0"/>
          </a:p>
          <a:p>
            <a:r>
              <a:rPr lang="de-DE" dirty="0" err="1"/>
              <a:t>SoSe</a:t>
            </a:r>
            <a:r>
              <a:rPr lang="de-DE" dirty="0"/>
              <a:t> 2024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95300" y="914152"/>
            <a:ext cx="8915400" cy="674770"/>
          </a:xfrm>
        </p:spPr>
        <p:txBody>
          <a:bodyPr>
            <a:normAutofit/>
          </a:bodyPr>
          <a:lstStyle/>
          <a:p>
            <a:r>
              <a:rPr lang="en-US" dirty="0"/>
              <a:t>About our Course</a:t>
            </a:r>
            <a:endParaRPr lang="de-DE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1E8E8888-C157-4EE2-983B-6132B5FCD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44448"/>
              </p:ext>
            </p:extLst>
          </p:nvPr>
        </p:nvGraphicFramePr>
        <p:xfrm>
          <a:off x="278296" y="1868558"/>
          <a:ext cx="9462052" cy="4530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9441">
                  <a:extLst>
                    <a:ext uri="{9D8B030D-6E8A-4147-A177-3AD203B41FA5}">
                      <a16:colId xmlns:a16="http://schemas.microsoft.com/office/drawing/2014/main" val="2735208440"/>
                    </a:ext>
                  </a:extLst>
                </a:gridCol>
                <a:gridCol w="6802611">
                  <a:extLst>
                    <a:ext uri="{9D8B030D-6E8A-4147-A177-3AD203B41FA5}">
                      <a16:colId xmlns:a16="http://schemas.microsoft.com/office/drawing/2014/main" val="4124333309"/>
                    </a:ext>
                  </a:extLst>
                </a:gridCol>
              </a:tblGrid>
              <a:tr h="13917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</a:rPr>
                        <a:t>Course Title:</a:t>
                      </a:r>
                      <a:endParaRPr lang="de-D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International Management Accounting</a:t>
                      </a:r>
                      <a:endParaRPr lang="de-DE" sz="2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 </a:t>
                      </a:r>
                      <a:endParaRPr lang="de-D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2944014"/>
                  </a:ext>
                </a:extLst>
              </a:tr>
              <a:tr h="8945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800">
                          <a:effectLst/>
                        </a:rPr>
                        <a:t>Lecturer</a:t>
                      </a:r>
                      <a:endParaRPr lang="de-D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Prof. Dr. Marc Beutner </a:t>
                      </a:r>
                      <a:endParaRPr lang="de-D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353273"/>
                  </a:ext>
                </a:extLst>
              </a:tr>
              <a:tr h="8945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ECTS Credits:</a:t>
                      </a:r>
                      <a:endParaRPr lang="de-D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de-D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28177"/>
                  </a:ext>
                </a:extLst>
              </a:tr>
              <a:tr h="8945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Contact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Hours /Week</a:t>
                      </a:r>
                      <a:endParaRPr lang="de-D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br>
                        <a:rPr lang="en-US" sz="2800" dirty="0">
                          <a:effectLst/>
                        </a:rPr>
                      </a:b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(April 08</a:t>
                      </a:r>
                      <a:r>
                        <a:rPr lang="en-US" sz="2800" baseline="30000" dirty="0">
                          <a:effectLst/>
                        </a:rPr>
                        <a:t>th</a:t>
                      </a:r>
                      <a:r>
                        <a:rPr lang="en-US" sz="2800" dirty="0">
                          <a:effectLst/>
                        </a:rPr>
                        <a:t> – July 1</a:t>
                      </a:r>
                      <a:r>
                        <a:rPr lang="en-US" sz="2800" baseline="30000" dirty="0">
                          <a:effectLst/>
                        </a:rPr>
                        <a:t>st</a:t>
                      </a:r>
                      <a:r>
                        <a:rPr lang="en-US" sz="2800" dirty="0">
                          <a:effectLst/>
                        </a:rPr>
                        <a:t>, 2024)</a:t>
                      </a:r>
                      <a:endParaRPr lang="de-D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5107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7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36C22-7C7E-47F3-AB41-CA73912EBBD8}"/>
              </a:ext>
            </a:extLst>
          </p:cNvPr>
          <p:cNvSpPr txBox="1">
            <a:spLocks/>
          </p:cNvSpPr>
          <p:nvPr/>
        </p:nvSpPr>
        <p:spPr>
          <a:xfrm>
            <a:off x="903818" y="724448"/>
            <a:ext cx="9002182" cy="87575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dirty="0"/>
              <a:t>International Accounting &amp;</a:t>
            </a:r>
            <a:br>
              <a:rPr lang="de-DE" dirty="0"/>
            </a:br>
            <a:r>
              <a:rPr lang="de-DE" dirty="0" err="1"/>
              <a:t>Sustainable</a:t>
            </a:r>
            <a:r>
              <a:rPr lang="de-DE" dirty="0"/>
              <a:t> Finance</a:t>
            </a:r>
            <a:br>
              <a:rPr lang="de-DE" dirty="0"/>
            </a:br>
            <a:r>
              <a:rPr lang="de-DE" sz="1400" b="0" dirty="0" err="1"/>
              <a:t>SoSe</a:t>
            </a:r>
            <a:r>
              <a:rPr lang="de-DE" sz="1400" b="0" dirty="0"/>
              <a:t> 2024 Mondays 08:00-11:15 </a:t>
            </a:r>
            <a:r>
              <a:rPr lang="en-US" sz="1400" b="0" dirty="0"/>
              <a:t>as well as 11:30-15.00 </a:t>
            </a:r>
            <a:r>
              <a:rPr lang="de-DE" sz="1400" b="0" dirty="0"/>
              <a:t> in R210 Claudiusstr.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EAF1F1-1F8A-47BC-8087-F99941ED5132}"/>
              </a:ext>
            </a:extLst>
          </p:cNvPr>
          <p:cNvSpPr txBox="1">
            <a:spLocks/>
          </p:cNvSpPr>
          <p:nvPr/>
        </p:nvSpPr>
        <p:spPr>
          <a:xfrm>
            <a:off x="2167003" y="2341395"/>
            <a:ext cx="7361310" cy="398845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400" b="1" dirty="0"/>
              <a:t>International Accounting </a:t>
            </a:r>
            <a:br>
              <a:rPr lang="de-DE" sz="1400" b="0" dirty="0"/>
            </a:br>
            <a:r>
              <a:rPr lang="de-DE" sz="1400" b="1" dirty="0"/>
              <a:t>Prof. Dr. Marc Beutner</a:t>
            </a:r>
            <a:r>
              <a:rPr lang="de-DE" sz="1400" b="0" dirty="0"/>
              <a:t> (</a:t>
            </a:r>
            <a:r>
              <a:rPr lang="de-DE" sz="1400" b="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marc.beutner@uni-paderborn.de</a:t>
            </a:r>
            <a:r>
              <a:rPr lang="de-DE" sz="1400" b="0" dirty="0"/>
              <a:t>)</a:t>
            </a:r>
          </a:p>
          <a:p>
            <a:pPr marL="342900" indent="-342900" fontAlgn="auto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400" b="0" dirty="0" err="1"/>
              <a:t>Cost</a:t>
            </a:r>
            <a:r>
              <a:rPr lang="de-DE" sz="1400" b="0" dirty="0"/>
              <a:t> </a:t>
            </a:r>
            <a:r>
              <a:rPr lang="de-DE" sz="1400" b="0" dirty="0" err="1"/>
              <a:t>accounting</a:t>
            </a:r>
            <a:r>
              <a:rPr lang="de-DE" sz="1400" b="0" dirty="0"/>
              <a:t>, </a:t>
            </a:r>
            <a:r>
              <a:rPr lang="de-DE" sz="1400" b="0" dirty="0" err="1"/>
              <a:t>budgeting</a:t>
            </a:r>
            <a:r>
              <a:rPr lang="de-DE" sz="1400" b="0" dirty="0"/>
              <a:t> and </a:t>
            </a:r>
            <a:r>
              <a:rPr lang="de-DE" sz="1400" b="0" dirty="0" err="1"/>
              <a:t>controlling</a:t>
            </a:r>
            <a:r>
              <a:rPr lang="de-DE" sz="1400" b="0" dirty="0"/>
              <a:t>, </a:t>
            </a:r>
            <a:r>
              <a:rPr lang="de-DE" sz="1400" b="0" dirty="0" err="1"/>
              <a:t>performance</a:t>
            </a:r>
            <a:r>
              <a:rPr lang="de-DE" sz="1400" b="0" dirty="0"/>
              <a:t> </a:t>
            </a:r>
            <a:r>
              <a:rPr lang="de-DE" sz="1400" b="0" dirty="0" err="1"/>
              <a:t>measurement</a:t>
            </a:r>
            <a:endParaRPr lang="de-DE" sz="1400" b="0" dirty="0"/>
          </a:p>
          <a:p>
            <a:pPr marL="342900" indent="-342900" fontAlgn="auto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400" b="0" dirty="0"/>
              <a:t>Financial </a:t>
            </a:r>
            <a:r>
              <a:rPr lang="de-DE" sz="1400" b="0" dirty="0" err="1"/>
              <a:t>statements</a:t>
            </a:r>
            <a:r>
              <a:rPr lang="de-DE" sz="1400" b="0" dirty="0"/>
              <a:t> and </a:t>
            </a:r>
            <a:r>
              <a:rPr lang="de-DE" sz="1400" b="0" dirty="0" err="1"/>
              <a:t>cashflows</a:t>
            </a:r>
            <a:r>
              <a:rPr lang="de-DE" sz="1400" b="0" dirty="0"/>
              <a:t>, </a:t>
            </a:r>
            <a:r>
              <a:rPr lang="de-DE" sz="1400" b="0" dirty="0" err="1"/>
              <a:t>accounting</a:t>
            </a:r>
            <a:r>
              <a:rPr lang="de-DE" sz="1400" b="0" dirty="0"/>
              <a:t> and </a:t>
            </a:r>
            <a:r>
              <a:rPr lang="de-DE" sz="1400" b="0" dirty="0" err="1"/>
              <a:t>financial</a:t>
            </a:r>
            <a:r>
              <a:rPr lang="de-DE" sz="1400" b="0" dirty="0"/>
              <a:t> </a:t>
            </a:r>
            <a:r>
              <a:rPr lang="de-DE" sz="1400" b="0" dirty="0" err="1"/>
              <a:t>ratios</a:t>
            </a:r>
            <a:endParaRPr lang="de-DE" sz="1400" b="0" dirty="0"/>
          </a:p>
          <a:p>
            <a:pPr marL="342900" indent="-342900" fontAlgn="auto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r>
              <a:rPr lang="de-DE" sz="1400" b="0" dirty="0" err="1"/>
              <a:t>Valuation</a:t>
            </a:r>
            <a:r>
              <a:rPr lang="de-DE" sz="1400" b="0" dirty="0"/>
              <a:t> </a:t>
            </a:r>
            <a:r>
              <a:rPr lang="de-DE" sz="1400" b="0" dirty="0" err="1"/>
              <a:t>of</a:t>
            </a:r>
            <a:r>
              <a:rPr lang="de-DE" sz="1400" b="0" dirty="0"/>
              <a:t> </a:t>
            </a:r>
            <a:r>
              <a:rPr lang="de-DE" sz="1400" b="0" dirty="0" err="1"/>
              <a:t>investment</a:t>
            </a:r>
            <a:r>
              <a:rPr lang="de-DE" sz="1400" b="0" dirty="0"/>
              <a:t> </a:t>
            </a:r>
            <a:r>
              <a:rPr lang="de-DE" sz="1400" b="0" dirty="0" err="1"/>
              <a:t>projects</a:t>
            </a:r>
            <a:r>
              <a:rPr lang="de-DE" sz="1400" b="0" dirty="0"/>
              <a:t> (e.g. NPV) and </a:t>
            </a:r>
            <a:r>
              <a:rPr lang="de-DE" sz="1400" b="0" dirty="0" err="1"/>
              <a:t>companies</a:t>
            </a:r>
            <a:endParaRPr lang="de-DE" sz="1400" b="0" dirty="0"/>
          </a:p>
          <a:p>
            <a:pPr marL="342900" indent="-342900" fontAlgn="auto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endParaRPr lang="de-DE" sz="1400" b="0" dirty="0"/>
          </a:p>
          <a:p>
            <a:pPr marL="342900" indent="-342900" fontAlgn="auto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endParaRPr lang="de-DE" sz="1400" b="0" dirty="0"/>
          </a:p>
          <a:p>
            <a:pPr marL="0" indent="0" fontAlgn="auto">
              <a:spcAft>
                <a:spcPts val="0"/>
              </a:spcAft>
              <a:buSzPct val="120000"/>
              <a:buNone/>
            </a:pPr>
            <a:endParaRPr lang="de-DE" sz="1400" b="0" dirty="0"/>
          </a:p>
          <a:p>
            <a:pPr marL="342900" indent="-342900" fontAlgn="auto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endParaRPr lang="de-DE" sz="1400" b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AC53DBF-9BF4-412A-A8F6-E889C7CF1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95" y="2613398"/>
            <a:ext cx="995214" cy="131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4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95300" y="914152"/>
            <a:ext cx="8915400" cy="674770"/>
          </a:xfrm>
        </p:spPr>
        <p:txBody>
          <a:bodyPr>
            <a:normAutofit fontScale="90000"/>
          </a:bodyPr>
          <a:lstStyle/>
          <a:p>
            <a:r>
              <a:rPr lang="de-DE" i="1" dirty="0"/>
              <a:t>Prof. Dr. Marc Beutner</a:t>
            </a:r>
            <a:br>
              <a:rPr lang="de-DE" i="1" dirty="0"/>
            </a:br>
            <a:r>
              <a:rPr lang="de-DE" sz="1800" dirty="0"/>
              <a:t>Lehrstuhl Wirtschaftspädagogik II</a:t>
            </a:r>
          </a:p>
        </p:txBody>
      </p:sp>
      <p:pic>
        <p:nvPicPr>
          <p:cNvPr id="5123" name="Grafik 3" descr="Marc Beutner - Fot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769" y="1708708"/>
            <a:ext cx="4224337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06063" y="1981272"/>
            <a:ext cx="360045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 i="1" dirty="0"/>
              <a:t>Prof. Dr. Marc Beutner</a:t>
            </a:r>
          </a:p>
          <a:p>
            <a:endParaRPr lang="de-DE" sz="1600" dirty="0"/>
          </a:p>
          <a:p>
            <a:pPr algn="ctr"/>
            <a:r>
              <a:rPr lang="de-DE" sz="1600" dirty="0"/>
              <a:t>Lehrstuhl</a:t>
            </a:r>
          </a:p>
          <a:p>
            <a:pPr algn="ctr"/>
            <a:r>
              <a:rPr lang="de-DE" sz="1600" dirty="0"/>
              <a:t>Wirtschaftspädagogik II -</a:t>
            </a:r>
          </a:p>
          <a:p>
            <a:pPr algn="ctr"/>
            <a:r>
              <a:rPr lang="de-DE" sz="1600" dirty="0"/>
              <a:t>Wirtschaftspädagogik und Evaluationsforschung</a:t>
            </a:r>
          </a:p>
          <a:p>
            <a:pPr algn="ctr"/>
            <a:endParaRPr lang="de-DE" sz="1600" dirty="0"/>
          </a:p>
          <a:p>
            <a:pPr algn="ctr"/>
            <a:r>
              <a:rPr lang="de-DE" sz="1600" dirty="0"/>
              <a:t>Universität Paderborn</a:t>
            </a:r>
            <a:br>
              <a:rPr lang="de-DE" sz="1600" dirty="0"/>
            </a:br>
            <a:r>
              <a:rPr lang="de-DE" sz="1600" dirty="0"/>
              <a:t>Lehrauftrag an der TH Köln</a:t>
            </a:r>
          </a:p>
          <a:p>
            <a:pPr algn="ctr"/>
            <a:endParaRPr lang="de-DE" sz="1600" dirty="0"/>
          </a:p>
          <a:p>
            <a:pPr algn="ctr"/>
            <a:r>
              <a:rPr lang="de-DE" sz="1600" dirty="0"/>
              <a:t>Email:</a:t>
            </a:r>
            <a:br>
              <a:rPr lang="de-DE" sz="1600" dirty="0"/>
            </a:br>
            <a:r>
              <a:rPr lang="de-DE" sz="1600" dirty="0"/>
              <a:t>Marc.Beutner@uni-paderborn.de</a:t>
            </a:r>
          </a:p>
          <a:p>
            <a:pPr algn="ctr"/>
            <a:endParaRPr lang="de-DE" sz="1600" dirty="0"/>
          </a:p>
          <a:p>
            <a:pPr algn="ctr"/>
            <a:endParaRPr lang="de-DE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95300" y="914152"/>
            <a:ext cx="8915400" cy="674770"/>
          </a:xfrm>
        </p:spPr>
        <p:txBody>
          <a:bodyPr>
            <a:normAutofit/>
          </a:bodyPr>
          <a:lstStyle/>
          <a:p>
            <a:r>
              <a:rPr lang="en-US" dirty="0"/>
              <a:t>Course Outline:</a:t>
            </a:r>
            <a:endParaRPr lang="de-DE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981272"/>
            <a:ext cx="9906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Part 1: Cost and volume decisions; overhead allocation; budgeting and controlling</a:t>
            </a:r>
            <a:endParaRPr lang="de-DE" dirty="0"/>
          </a:p>
          <a:p>
            <a:r>
              <a:rPr lang="en-US" dirty="0"/>
              <a:t>Part 2: Strategy and accounting decisions; performance measurement.</a:t>
            </a:r>
            <a:endParaRPr lang="de-DE" dirty="0"/>
          </a:p>
          <a:p>
            <a:r>
              <a:rPr lang="en-US" dirty="0"/>
              <a:t>Part 3: Multinational Transfer Prices</a:t>
            </a:r>
          </a:p>
          <a:p>
            <a:r>
              <a:rPr lang="en-US" dirty="0"/>
              <a:t>Part 4: Financial statements and cashflows, financial ratios, payback period, NPV and IRR</a:t>
            </a:r>
            <a:endParaRPr lang="de-DE" dirty="0"/>
          </a:p>
          <a:p>
            <a:r>
              <a:rPr lang="en-US" dirty="0"/>
              <a:t> </a:t>
            </a:r>
            <a:endParaRPr lang="de-DE" dirty="0"/>
          </a:p>
          <a:p>
            <a:r>
              <a:rPr lang="en-US" dirty="0"/>
              <a:t>This course completes with a one hour closed-book examination </a:t>
            </a:r>
            <a:r>
              <a:rPr lang="en-US"/>
              <a:t>in July, 2024.</a:t>
            </a:r>
            <a:endParaRPr lang="de-DE" dirty="0"/>
          </a:p>
          <a:p>
            <a:pPr algn="ctr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3346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95300" y="914152"/>
            <a:ext cx="8915400" cy="674770"/>
          </a:xfrm>
        </p:spPr>
        <p:txBody>
          <a:bodyPr>
            <a:normAutofit/>
          </a:bodyPr>
          <a:lstStyle/>
          <a:p>
            <a:r>
              <a:rPr lang="en-US" dirty="0"/>
              <a:t>Learning Objectives:</a:t>
            </a:r>
            <a:endParaRPr lang="de-DE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981272"/>
            <a:ext cx="9906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Students should gain a thorough understanding of management accounting practices in the context of multinational companies.</a:t>
            </a:r>
          </a:p>
          <a:p>
            <a:r>
              <a:rPr lang="en-US" b="0" dirty="0"/>
              <a:t>The goal is to help students acquire the basic skills to:</a:t>
            </a:r>
            <a:endParaRPr lang="de-DE" b="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b="0" dirty="0"/>
              <a:t>Understand and apply companies’ cost-volume-profit calculations; planning, budgeting, controlling and performance measurement techniques; financial ratios and investment evaluation techniques; </a:t>
            </a:r>
            <a:endParaRPr lang="de-DE" b="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b="0" dirty="0"/>
              <a:t>Analyze and evaluate company product mix, volume and pricing decisions; budgets, variances and performance measurement systems; cash flows, financial ratios and investments.</a:t>
            </a:r>
            <a:endParaRPr lang="de-DE" b="0" dirty="0"/>
          </a:p>
          <a:p>
            <a:endParaRPr lang="de-DE" dirty="0"/>
          </a:p>
          <a:p>
            <a:pPr algn="ctr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0555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0" y="967160"/>
            <a:ext cx="8915400" cy="1550754"/>
          </a:xfrm>
        </p:spPr>
        <p:txBody>
          <a:bodyPr>
            <a:normAutofit fontScale="90000"/>
          </a:bodyPr>
          <a:lstStyle/>
          <a:p>
            <a:r>
              <a:rPr lang="de-DE" i="1" dirty="0"/>
              <a:t>Course</a:t>
            </a:r>
            <a:br>
              <a:rPr lang="de-DE" i="1" dirty="0"/>
            </a:br>
            <a:r>
              <a:rPr lang="de-DE" i="1" dirty="0"/>
              <a:t>Over-</a:t>
            </a:r>
            <a:br>
              <a:rPr lang="de-DE" i="1" dirty="0"/>
            </a:br>
            <a:r>
              <a:rPr lang="de-DE" i="1" dirty="0" err="1"/>
              <a:t>view</a:t>
            </a:r>
            <a:endParaRPr lang="de-DE" sz="18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FCBA479C-F08B-31FC-78E4-AF1E1431A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730630"/>
              </p:ext>
            </p:extLst>
          </p:nvPr>
        </p:nvGraphicFramePr>
        <p:xfrm>
          <a:off x="2187462" y="779736"/>
          <a:ext cx="6590778" cy="6048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954">
                  <a:extLst>
                    <a:ext uri="{9D8B030D-6E8A-4147-A177-3AD203B41FA5}">
                      <a16:colId xmlns:a16="http://schemas.microsoft.com/office/drawing/2014/main" val="3354488240"/>
                    </a:ext>
                  </a:extLst>
                </a:gridCol>
                <a:gridCol w="624080">
                  <a:extLst>
                    <a:ext uri="{9D8B030D-6E8A-4147-A177-3AD203B41FA5}">
                      <a16:colId xmlns:a16="http://schemas.microsoft.com/office/drawing/2014/main" val="4084354633"/>
                    </a:ext>
                  </a:extLst>
                </a:gridCol>
                <a:gridCol w="2517078">
                  <a:extLst>
                    <a:ext uri="{9D8B030D-6E8A-4147-A177-3AD203B41FA5}">
                      <a16:colId xmlns:a16="http://schemas.microsoft.com/office/drawing/2014/main" val="2285028275"/>
                    </a:ext>
                  </a:extLst>
                </a:gridCol>
                <a:gridCol w="2817666">
                  <a:extLst>
                    <a:ext uri="{9D8B030D-6E8A-4147-A177-3AD203B41FA5}">
                      <a16:colId xmlns:a16="http://schemas.microsoft.com/office/drawing/2014/main" val="330214951"/>
                    </a:ext>
                  </a:extLst>
                </a:gridCol>
              </a:tblGrid>
              <a:tr h="149454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Lecture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Date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Topics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 u="sng">
                          <a:effectLst/>
                        </a:rPr>
                        <a:t>Pre-Class</a:t>
                      </a:r>
                      <a:r>
                        <a:rPr lang="en-US" sz="1050">
                          <a:effectLst/>
                        </a:rPr>
                        <a:t>-Readings &amp; Assignments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1501745057"/>
                  </a:ext>
                </a:extLst>
              </a:tr>
              <a:tr h="149454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Part 1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Cost, volume and profit, overhead allocation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061949"/>
                  </a:ext>
                </a:extLst>
              </a:tr>
              <a:tr h="448363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1</a:t>
                      </a:r>
                      <a:endParaRPr lang="de-DE" sz="1050">
                        <a:effectLst/>
                      </a:endParaRPr>
                    </a:p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08.04</a:t>
                      </a:r>
                      <a:endParaRPr lang="de-DE" sz="1050">
                        <a:effectLst/>
                      </a:endParaRPr>
                    </a:p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</a:endParaRPr>
                    </a:p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Course motivation and overview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Cost behavior, contribution and break-even analysis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IBB IMA SS2020 Syllabus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LN on Costing &amp; Profits, BB 1, CD 2-3, WKK 19,22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4141416012"/>
                  </a:ext>
                </a:extLst>
              </a:tr>
              <a:tr h="448363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2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15.04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Cost behavior and analysis (cont’d)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Price and profit decision making problems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LN on Cost &amp; Profit Decisions, BB 2-3, CD 4-5, WKK 22 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3458592248"/>
                  </a:ext>
                </a:extLst>
              </a:tr>
              <a:tr h="448363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22.04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Price and profit decisions (cont’d)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Traditional full costing, overheads and ABC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LN on Overheads and ABC, BB 5-6, CD 7-8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1887293112"/>
                  </a:ext>
                </a:extLst>
              </a:tr>
              <a:tr h="298909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29.04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Traditional full costing, overheads and ABC (cont’d)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Additional Exercises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999047641"/>
                  </a:ext>
                </a:extLst>
              </a:tr>
              <a:tr h="198771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Part 2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Budgeting and controlling, balanced scorecards and KPIs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90230"/>
                  </a:ext>
                </a:extLst>
              </a:tr>
              <a:tr h="298909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06..05 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Budgetary control systems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Standard costing and variance – Part I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LN on Budgeting and Standard Costs, BB 7-9, CD 9-11, WKK 24-26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16099835"/>
                  </a:ext>
                </a:extLst>
              </a:tr>
              <a:tr h="198771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F2F2F2"/>
                          </a:highlight>
                        </a:rPr>
                        <a:t> </a:t>
                      </a:r>
                      <a:endParaRPr lang="de-DE" sz="1050">
                        <a:effectLst/>
                        <a:highlight>
                          <a:srgbClr val="F2F2F2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F2F2F2"/>
                          </a:highlight>
                        </a:rPr>
                        <a:t>13.05</a:t>
                      </a:r>
                      <a:endParaRPr lang="de-DE" sz="1050">
                        <a:effectLst/>
                        <a:highlight>
                          <a:srgbClr val="F2F2F2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F2F2F2"/>
                          </a:highlight>
                        </a:rPr>
                        <a:t>No lecture (Independent Week HIP)</a:t>
                      </a:r>
                      <a:endParaRPr lang="de-DE" sz="1050">
                        <a:effectLst/>
                        <a:highlight>
                          <a:srgbClr val="F2F2F2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F2F2F2"/>
                          </a:highlight>
                        </a:rPr>
                        <a:t> </a:t>
                      </a:r>
                      <a:endParaRPr lang="de-DE" sz="1050">
                        <a:effectLst/>
                        <a:highlight>
                          <a:srgbClr val="F2F2F2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3256243778"/>
                  </a:ext>
                </a:extLst>
              </a:tr>
              <a:tr h="248802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de-DE" sz="1050">
                        <a:effectLst/>
                        <a:highlight>
                          <a:srgbClr val="F2F2F2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F2F2F2"/>
                          </a:highlight>
                        </a:rPr>
                        <a:t>20.05</a:t>
                      </a:r>
                      <a:endParaRPr lang="de-DE" sz="1050">
                        <a:effectLst/>
                        <a:highlight>
                          <a:srgbClr val="F2F2F2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F2F2F2"/>
                          </a:highlight>
                        </a:rPr>
                        <a:t>No lecture (Pentecost)</a:t>
                      </a:r>
                      <a:endParaRPr lang="de-DE" sz="1050">
                        <a:effectLst/>
                        <a:highlight>
                          <a:srgbClr val="F2F2F2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de-DE" sz="1050">
                        <a:effectLst/>
                        <a:highlight>
                          <a:srgbClr val="F2F2F2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1047829547"/>
                  </a:ext>
                </a:extLst>
              </a:tr>
              <a:tr h="298909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6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27.05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Budgetary control systems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Standard costing and variance – Part II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LN on Budgeting and Standard Costs, BB 7-9, CD 9-11, WKK 24-26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1498850705"/>
                  </a:ext>
                </a:extLst>
              </a:tr>
              <a:tr h="597818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7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03.06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Performance Measurement &amp; Balanced Scorecard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Group Homework on costing, budgeting and controlling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LN Performance Measurement &amp; Balanced Scorecards, BB 19-20, CD 15, WKK 26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3998620097"/>
                  </a:ext>
                </a:extLst>
              </a:tr>
              <a:tr h="248802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8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10.06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Additional Exercises on Part 2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Additional Exercises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813710850"/>
                  </a:ext>
                </a:extLst>
              </a:tr>
              <a:tr h="248802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Part 3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Multinational transfer prices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979948166"/>
                  </a:ext>
                </a:extLst>
              </a:tr>
              <a:tr h="298909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9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17.06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Multinational transfer prices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LN on Multinationals &amp; Transfer Prices, BB 10, 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CD 12-13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4234384415"/>
                  </a:ext>
                </a:extLst>
              </a:tr>
              <a:tr h="173080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Part 4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Investments, financial projections and ratio analysis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242150"/>
                  </a:ext>
                </a:extLst>
              </a:tr>
              <a:tr h="448363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10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24.06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Capital budgeting using payback/NPV/IRR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LN on Capital Budgeting and Financial Analysis</a:t>
                      </a:r>
                      <a:endParaRPr lang="de-DE" sz="1050">
                        <a:effectLst/>
                      </a:endParaRPr>
                    </a:p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BB 4,11, CD 6, WKK 17-18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452017150"/>
                  </a:ext>
                </a:extLst>
              </a:tr>
              <a:tr h="285310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11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24.06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Additional Exercises on the four parts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Additional Exercises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extLst>
                  <a:ext uri="{0D108BD9-81ED-4DB2-BD59-A6C34878D82A}">
                    <a16:rowId xmlns:a16="http://schemas.microsoft.com/office/drawing/2014/main" val="4041446847"/>
                  </a:ext>
                </a:extLst>
              </a:tr>
              <a:tr h="285310"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12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>
                          <a:effectLst/>
                        </a:rPr>
                        <a:t>01.07.</a:t>
                      </a:r>
                      <a:endParaRPr lang="de-DE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1356995" algn="l"/>
                          <a:tab pos="5575300" algn="l"/>
                        </a:tabLst>
                      </a:pPr>
                      <a:r>
                        <a:rPr lang="en-US" sz="1050" dirty="0">
                          <a:effectLst/>
                        </a:rPr>
                        <a:t>End of semester Exam (</a:t>
                      </a:r>
                      <a:r>
                        <a:rPr lang="en-US" sz="1050" dirty="0" err="1">
                          <a:effectLst/>
                        </a:rPr>
                        <a:t>Klausur</a:t>
                      </a:r>
                      <a:r>
                        <a:rPr lang="en-US" sz="1050" dirty="0">
                          <a:effectLst/>
                        </a:rPr>
                        <a:t>)</a:t>
                      </a:r>
                      <a:endParaRPr lang="de-DE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11" marR="67011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39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91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95300" y="914152"/>
            <a:ext cx="8915400" cy="674770"/>
          </a:xfrm>
        </p:spPr>
        <p:txBody>
          <a:bodyPr>
            <a:normAutofit/>
          </a:bodyPr>
          <a:lstStyle/>
          <a:p>
            <a:r>
              <a:rPr lang="de-DE" i="1" dirty="0" err="1"/>
              <a:t>Exam</a:t>
            </a:r>
            <a:endParaRPr lang="de-DE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981272"/>
            <a:ext cx="99060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dirty="0"/>
              <a:t>Written closed-book exam:</a:t>
            </a:r>
            <a:br>
              <a:rPr lang="en-US"/>
            </a:br>
            <a:r>
              <a:rPr lang="en-US" dirty="0"/>
              <a:t>6</a:t>
            </a:r>
            <a:r>
              <a:rPr lang="en-US"/>
              <a:t>0</a:t>
            </a:r>
            <a:r>
              <a:rPr lang="en-US" dirty="0"/>
              <a:t>% of weight, 60 minutes</a:t>
            </a:r>
            <a:br>
              <a:rPr lang="en-US" dirty="0"/>
            </a:br>
            <a:br>
              <a:rPr lang="en-US" sz="1000" dirty="0"/>
            </a:br>
            <a:r>
              <a:rPr lang="en-US" dirty="0"/>
              <a:t>A non-programmable calculator and</a:t>
            </a:r>
            <a:br>
              <a:rPr lang="en-US" dirty="0"/>
            </a:br>
            <a:r>
              <a:rPr lang="en-US" dirty="0"/>
              <a:t>dictionary English/Mother tongue are allowed</a:t>
            </a:r>
            <a:endParaRPr lang="de-DE" dirty="0"/>
          </a:p>
          <a:p>
            <a:pPr lvl="0"/>
            <a:endParaRPr lang="en-US" dirty="0"/>
          </a:p>
          <a:p>
            <a:pPr lvl="0"/>
            <a:r>
              <a:rPr lang="en-US" dirty="0"/>
              <a:t>Group homework and exercises: 40% of grade.</a:t>
            </a:r>
            <a:endParaRPr lang="de-DE" dirty="0"/>
          </a:p>
          <a:p>
            <a:pPr algn="ctr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68506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95300" y="914152"/>
            <a:ext cx="8915400" cy="674770"/>
          </a:xfrm>
        </p:spPr>
        <p:txBody>
          <a:bodyPr>
            <a:normAutofit/>
          </a:bodyPr>
          <a:lstStyle/>
          <a:p>
            <a:r>
              <a:rPr lang="en-GB" dirty="0"/>
              <a:t>Required course reading:</a:t>
            </a:r>
            <a:endParaRPr lang="de-DE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981272"/>
            <a:ext cx="9906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dirty="0" err="1"/>
              <a:t>Bowhill</a:t>
            </a:r>
            <a:r>
              <a:rPr lang="en-US" dirty="0"/>
              <a:t>, Bruce: Business Planning and Control: Integrating Accounting, Strategy and People, Wiley’s 2013, 5</a:t>
            </a:r>
            <a:r>
              <a:rPr lang="en-US" baseline="30000" dirty="0"/>
              <a:t>th</a:t>
            </a:r>
            <a:r>
              <a:rPr lang="en-US" dirty="0"/>
              <a:t> edition (chapters to follow Course Syllabus)</a:t>
            </a:r>
            <a:endParaRPr lang="de-DE" dirty="0"/>
          </a:p>
          <a:p>
            <a:pPr lvl="0"/>
            <a:r>
              <a:rPr lang="en-US" dirty="0"/>
              <a:t>Beutner, Marc: Lecture Notes (to be distributed through ILIAS)</a:t>
            </a:r>
            <a:endParaRPr lang="de-DE" dirty="0"/>
          </a:p>
          <a:p>
            <a:pPr algn="ctr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758452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739</Words>
  <Application>Microsoft Office PowerPoint</Application>
  <PresentationFormat>A4-Papier (210 x 297 mm)</PresentationFormat>
  <Paragraphs>138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Constantia</vt:lpstr>
      <vt:lpstr>Tahoma</vt:lpstr>
      <vt:lpstr>Times New Roman</vt:lpstr>
      <vt:lpstr>Wingdings 2</vt:lpstr>
      <vt:lpstr>Hyperion</vt:lpstr>
      <vt:lpstr>Course motivation and overview International Management Accounting</vt:lpstr>
      <vt:lpstr>About our Course</vt:lpstr>
      <vt:lpstr>PowerPoint-Präsentation</vt:lpstr>
      <vt:lpstr>Prof. Dr. Marc Beutner Lehrstuhl Wirtschaftspädagogik II</vt:lpstr>
      <vt:lpstr>Course Outline:</vt:lpstr>
      <vt:lpstr>Learning Objectives:</vt:lpstr>
      <vt:lpstr>Course Over- view</vt:lpstr>
      <vt:lpstr>Exam</vt:lpstr>
      <vt:lpstr>Required course reading:</vt:lpstr>
    </vt:vector>
  </TitlesOfParts>
  <Company>Linkedwith G.m.b.H.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Dr. Marc Beutner</dc:creator>
  <cp:lastModifiedBy>Marc Beutner</cp:lastModifiedBy>
  <cp:revision>143</cp:revision>
  <dcterms:created xsi:type="dcterms:W3CDTF">2003-09-16T14:39:55Z</dcterms:created>
  <dcterms:modified xsi:type="dcterms:W3CDTF">2024-04-08T09:11:54Z</dcterms:modified>
</cp:coreProperties>
</file>