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7.xml" ContentType="application/vnd.openxmlformats-officedocument.presentationml.notesSlide+xml"/>
  <Override PartName="/ppt/tags/tag32.xml" ContentType="application/vnd.openxmlformats-officedocument.presentationml.tags+xml"/>
  <Override PartName="/ppt/notesSlides/notesSlide8.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notesSlides/notesSlide9.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3" r:id="rId1"/>
  </p:sldMasterIdLst>
  <p:notesMasterIdLst>
    <p:notesMasterId r:id="rId77"/>
  </p:notesMasterIdLst>
  <p:sldIdLst>
    <p:sldId id="256" r:id="rId2"/>
    <p:sldId id="264" r:id="rId3"/>
    <p:sldId id="259" r:id="rId4"/>
    <p:sldId id="280" r:id="rId5"/>
    <p:sldId id="347" r:id="rId6"/>
    <p:sldId id="402" r:id="rId7"/>
    <p:sldId id="260" r:id="rId8"/>
    <p:sldId id="348" r:id="rId9"/>
    <p:sldId id="349" r:id="rId10"/>
    <p:sldId id="403" r:id="rId11"/>
    <p:sldId id="315" r:id="rId12"/>
    <p:sldId id="350" r:id="rId13"/>
    <p:sldId id="405" r:id="rId14"/>
    <p:sldId id="351" r:id="rId15"/>
    <p:sldId id="319" r:id="rId16"/>
    <p:sldId id="317" r:id="rId17"/>
    <p:sldId id="353" r:id="rId18"/>
    <p:sldId id="404" r:id="rId19"/>
    <p:sldId id="354" r:id="rId20"/>
    <p:sldId id="355" r:id="rId21"/>
    <p:sldId id="406" r:id="rId22"/>
    <p:sldId id="356" r:id="rId23"/>
    <p:sldId id="359" r:id="rId24"/>
    <p:sldId id="358" r:id="rId25"/>
    <p:sldId id="360" r:id="rId26"/>
    <p:sldId id="361" r:id="rId27"/>
    <p:sldId id="362" r:id="rId28"/>
    <p:sldId id="407" r:id="rId29"/>
    <p:sldId id="364" r:id="rId30"/>
    <p:sldId id="365" r:id="rId31"/>
    <p:sldId id="367" r:id="rId32"/>
    <p:sldId id="366" r:id="rId33"/>
    <p:sldId id="368" r:id="rId34"/>
    <p:sldId id="369" r:id="rId35"/>
    <p:sldId id="374" r:id="rId36"/>
    <p:sldId id="370" r:id="rId37"/>
    <p:sldId id="375" r:id="rId38"/>
    <p:sldId id="376" r:id="rId39"/>
    <p:sldId id="377" r:id="rId40"/>
    <p:sldId id="379" r:id="rId41"/>
    <p:sldId id="380" r:id="rId42"/>
    <p:sldId id="381" r:id="rId43"/>
    <p:sldId id="408" r:id="rId44"/>
    <p:sldId id="382" r:id="rId45"/>
    <p:sldId id="409" r:id="rId46"/>
    <p:sldId id="383" r:id="rId47"/>
    <p:sldId id="384" r:id="rId48"/>
    <p:sldId id="385" r:id="rId49"/>
    <p:sldId id="388" r:id="rId50"/>
    <p:sldId id="389" r:id="rId51"/>
    <p:sldId id="390" r:id="rId52"/>
    <p:sldId id="391" r:id="rId53"/>
    <p:sldId id="392" r:id="rId54"/>
    <p:sldId id="410" r:id="rId55"/>
    <p:sldId id="393" r:id="rId56"/>
    <p:sldId id="394" r:id="rId57"/>
    <p:sldId id="411" r:id="rId58"/>
    <p:sldId id="395" r:id="rId59"/>
    <p:sldId id="396" r:id="rId60"/>
    <p:sldId id="397" r:id="rId61"/>
    <p:sldId id="398" r:id="rId62"/>
    <p:sldId id="399" r:id="rId63"/>
    <p:sldId id="310" r:id="rId64"/>
    <p:sldId id="318" r:id="rId65"/>
    <p:sldId id="352" r:id="rId66"/>
    <p:sldId id="357" r:id="rId67"/>
    <p:sldId id="363" r:id="rId68"/>
    <p:sldId id="372" r:id="rId69"/>
    <p:sldId id="373" r:id="rId70"/>
    <p:sldId id="378" r:id="rId71"/>
    <p:sldId id="386" r:id="rId72"/>
    <p:sldId id="387" r:id="rId73"/>
    <p:sldId id="400" r:id="rId74"/>
    <p:sldId id="401" r:id="rId75"/>
    <p:sldId id="279" r:id="rId76"/>
  </p:sldIdLst>
  <p:sldSz cx="9144000" cy="5143500" type="screen16x9"/>
  <p:notesSz cx="6858000" cy="9144000"/>
  <p:embeddedFontLst>
    <p:embeddedFont>
      <p:font typeface="Bebas Neue" panose="020B0606020202050201" pitchFamily="34" charset="0"/>
      <p:regular r:id="rId78"/>
    </p:embeddedFont>
    <p:embeddedFont>
      <p:font typeface="Calibri" panose="020F0502020204030204" pitchFamily="34" charset="0"/>
      <p:regular r:id="rId79"/>
      <p:bold r:id="rId80"/>
      <p:italic r:id="rId81"/>
      <p:boldItalic r:id="rId82"/>
    </p:embeddedFont>
    <p:embeddedFont>
      <p:font typeface="Noto Sans" panose="020B0502040504020204" pitchFamily="34" charset="0"/>
      <p:regular r:id="rId83"/>
      <p:bold r:id="rId84"/>
      <p:italic r:id="rId85"/>
      <p:boldItalic r:id="rId86"/>
    </p:embeddedFont>
    <p:embeddedFont>
      <p:font typeface="Proxima Nova" panose="020B0604020202020204" charset="0"/>
      <p:regular r:id="rId87"/>
      <p:bold r:id="rId88"/>
      <p:italic r:id="rId89"/>
      <p:boldItalic r:id="rId90"/>
    </p:embeddedFont>
    <p:embeddedFont>
      <p:font typeface="Verdana" panose="020B0604030504040204" pitchFamily="34" charset="0"/>
      <p:regular r:id="rId91"/>
      <p:bold r:id="rId92"/>
      <p:italic r:id="rId93"/>
      <p:boldItalic r:id="rId94"/>
    </p:embeddedFont>
  </p:embeddedFontLst>
  <p:custDataLst>
    <p:tags r:id="rId95"/>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9351"/>
    <a:srgbClr val="86D9C7"/>
    <a:srgbClr val="73D0BD"/>
    <a:srgbClr val="E7501B"/>
    <a:srgbClr val="059540"/>
    <a:srgbClr val="F0F6F3"/>
    <a:srgbClr val="BED4CC"/>
    <a:srgbClr val="2B2D83"/>
    <a:srgbClr val="15A7A1"/>
    <a:srgbClr val="DAFA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05C83DA-19AF-4781-9E9F-8F55BE3DE3E8}">
  <a:tblStyle styleId="{F05C83DA-19AF-4781-9E9F-8F55BE3DE3E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86" autoAdjust="0"/>
    <p:restoredTop sz="94716"/>
  </p:normalViewPr>
  <p:slideViewPr>
    <p:cSldViewPr snapToGrid="0" snapToObjects="1">
      <p:cViewPr varScale="1">
        <p:scale>
          <a:sx n="103" d="100"/>
          <a:sy n="103" d="100"/>
        </p:scale>
        <p:origin x="941" y="8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font" Target="fonts/font7.fntdata"/><Relationship Id="rId89" Type="http://schemas.openxmlformats.org/officeDocument/2006/relationships/font" Target="fonts/font12.fntdata"/><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font" Target="fonts/font2.fntdata"/><Relationship Id="rId5" Type="http://schemas.openxmlformats.org/officeDocument/2006/relationships/slide" Target="slides/slide4.xml"/><Relationship Id="rId90" Type="http://schemas.openxmlformats.org/officeDocument/2006/relationships/font" Target="fonts/font13.fntdata"/><Relationship Id="rId95" Type="http://schemas.openxmlformats.org/officeDocument/2006/relationships/tags" Target="tags/tag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font" Target="fonts/font3.fntdata"/><Relationship Id="rId85" Type="http://schemas.openxmlformats.org/officeDocument/2006/relationships/font" Target="fonts/font8.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font" Target="fonts/font6.fntdata"/><Relationship Id="rId88" Type="http://schemas.openxmlformats.org/officeDocument/2006/relationships/font" Target="fonts/font11.fntdata"/><Relationship Id="rId91" Type="http://schemas.openxmlformats.org/officeDocument/2006/relationships/font" Target="fonts/font14.fntdata"/><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font" Target="fonts/font1.fntdata"/><Relationship Id="rId81" Type="http://schemas.openxmlformats.org/officeDocument/2006/relationships/font" Target="fonts/font4.fntdata"/><Relationship Id="rId86" Type="http://schemas.openxmlformats.org/officeDocument/2006/relationships/font" Target="fonts/font9.fntdata"/><Relationship Id="rId94" Type="http://schemas.openxmlformats.org/officeDocument/2006/relationships/font" Target="fonts/font17.fntdata"/><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font" Target="fonts/font15.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font" Target="fonts/font10.fntdata"/><Relationship Id="rId61" Type="http://schemas.openxmlformats.org/officeDocument/2006/relationships/slide" Target="slides/slide60.xml"/><Relationship Id="rId82" Type="http://schemas.openxmlformats.org/officeDocument/2006/relationships/font" Target="fonts/font5.fntdata"/><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font" Target="fonts/font16.fntdata"/><Relationship Id="rId98"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54AD8B-818C-43A4-8872-EB28E7D53EF5}" type="doc">
      <dgm:prSet loTypeId="urn:microsoft.com/office/officeart/2005/8/layout/matrix3" loCatId="matrix" qsTypeId="urn:microsoft.com/office/officeart/2005/8/quickstyle/simple1" qsCatId="simple" csTypeId="urn:microsoft.com/office/officeart/2005/8/colors/accent4_1" csCatId="accent4" phldr="1"/>
      <dgm:spPr/>
      <dgm:t>
        <a:bodyPr/>
        <a:lstStyle/>
        <a:p>
          <a:endParaRPr lang="en-GB"/>
        </a:p>
      </dgm:t>
    </dgm:pt>
    <dgm:pt modelId="{AFF9A6EA-B06F-4BDB-A527-429AB2BE9E96}">
      <dgm:prSet phldrT="[Texto]"/>
      <dgm:spPr>
        <a:xfrm>
          <a:off x="1163594" y="379344"/>
          <a:ext cx="1557308" cy="1557308"/>
        </a:xfrm>
        <a:prstGeom prst="roundRect">
          <a:avLst/>
        </a:prstGeom>
      </dgm:spPr>
      <dgm:t>
        <a:bodyPr/>
        <a:lstStyle/>
        <a:p>
          <a:pPr>
            <a:buNone/>
          </a:pPr>
          <a:r>
            <a:rPr lang="en-GB">
              <a:latin typeface="Verdana" panose="020B0604030504040204" pitchFamily="34" charset="0"/>
              <a:ea typeface="Verdana" panose="020B0604030504040204" pitchFamily="34" charset="0"/>
              <a:cs typeface="+mn-cs"/>
            </a:rPr>
            <a:t>A disponibilidade de novas matérias primas está a diminuir</a:t>
          </a:r>
        </a:p>
      </dgm:t>
    </dgm:pt>
    <dgm:pt modelId="{0D4A4585-EA4B-4DBB-9372-EF5756AB0E48}" type="parTrans" cxnId="{998A3F57-DA79-4852-97E2-781680C8FABE}">
      <dgm:prSet/>
      <dgm:spPr/>
      <dgm:t>
        <a:bodyPr/>
        <a:lstStyle/>
        <a:p>
          <a:endParaRPr lang="en-GB">
            <a:latin typeface="Verdana" panose="020B0604030504040204" pitchFamily="34" charset="0"/>
            <a:ea typeface="Verdana" panose="020B0604030504040204" pitchFamily="34" charset="0"/>
          </a:endParaRPr>
        </a:p>
      </dgm:t>
    </dgm:pt>
    <dgm:pt modelId="{3F57F3A5-E982-4634-899B-378F67313825}" type="sibTrans" cxnId="{998A3F57-DA79-4852-97E2-781680C8FABE}">
      <dgm:prSet/>
      <dgm:spPr/>
      <dgm:t>
        <a:bodyPr/>
        <a:lstStyle/>
        <a:p>
          <a:endParaRPr lang="en-GB">
            <a:latin typeface="Verdana" panose="020B0604030504040204" pitchFamily="34" charset="0"/>
            <a:ea typeface="Verdana" panose="020B0604030504040204" pitchFamily="34" charset="0"/>
          </a:endParaRPr>
        </a:p>
      </dgm:t>
    </dgm:pt>
    <dgm:pt modelId="{12238491-0BAC-4027-992E-4FCAA6FFA341}">
      <dgm:prSet phldrT="[Texto]"/>
      <dgm:spPr>
        <a:xfrm>
          <a:off x="2840695" y="379344"/>
          <a:ext cx="1557308" cy="1557308"/>
        </a:xfrm>
        <a:prstGeom prst="roundRect">
          <a:avLst/>
        </a:prstGeom>
      </dgm:spPr>
      <dgm:t>
        <a:bodyPr/>
        <a:lstStyle/>
        <a:p>
          <a:pPr>
            <a:buNone/>
          </a:pPr>
          <a:r>
            <a:rPr lang="en-GB" dirty="0">
              <a:latin typeface="Verdana" panose="020B0604030504040204" pitchFamily="34" charset="0"/>
              <a:ea typeface="Verdana" panose="020B0604030504040204" pitchFamily="34" charset="0"/>
              <a:cs typeface="+mn-cs"/>
            </a:rPr>
            <a:t>A </a:t>
          </a:r>
          <a:r>
            <a:rPr lang="en-GB" dirty="0" err="1">
              <a:latin typeface="Verdana" panose="020B0604030504040204" pitchFamily="34" charset="0"/>
              <a:ea typeface="Verdana" panose="020B0604030504040204" pitchFamily="34" charset="0"/>
              <a:cs typeface="+mn-cs"/>
            </a:rPr>
            <a:t>seleção</a:t>
          </a:r>
          <a:r>
            <a:rPr lang="en-GB" dirty="0">
              <a:latin typeface="Verdana" panose="020B0604030504040204" pitchFamily="34" charset="0"/>
              <a:ea typeface="Verdana" panose="020B0604030504040204" pitchFamily="34" charset="0"/>
              <a:cs typeface="+mn-cs"/>
            </a:rPr>
            <a:t> de </a:t>
          </a:r>
          <a:r>
            <a:rPr lang="en-GB" dirty="0" err="1">
              <a:latin typeface="Verdana" panose="020B0604030504040204" pitchFamily="34" charset="0"/>
              <a:ea typeface="Verdana" panose="020B0604030504040204" pitchFamily="34" charset="0"/>
              <a:cs typeface="+mn-cs"/>
            </a:rPr>
            <a:t>materiais</a:t>
          </a:r>
          <a:r>
            <a:rPr lang="en-GB" dirty="0">
              <a:latin typeface="Verdana" panose="020B0604030504040204" pitchFamily="34" charset="0"/>
              <a:ea typeface="Verdana" panose="020B0604030504040204" pitchFamily="34" charset="0"/>
              <a:cs typeface="+mn-cs"/>
            </a:rPr>
            <a:t> </a:t>
          </a:r>
          <a:r>
            <a:rPr lang="en-GB" dirty="0" err="1">
              <a:latin typeface="Verdana" panose="020B0604030504040204" pitchFamily="34" charset="0"/>
              <a:ea typeface="Verdana" panose="020B0604030504040204" pitchFamily="34" charset="0"/>
              <a:cs typeface="+mn-cs"/>
            </a:rPr>
            <a:t>tem</a:t>
          </a:r>
          <a:r>
            <a:rPr lang="en-GB" dirty="0">
              <a:latin typeface="Verdana" panose="020B0604030504040204" pitchFamily="34" charset="0"/>
              <a:ea typeface="Verdana" panose="020B0604030504040204" pitchFamily="34" charset="0"/>
              <a:cs typeface="+mn-cs"/>
            </a:rPr>
            <a:t> um </a:t>
          </a:r>
          <a:r>
            <a:rPr lang="en-GB" dirty="0" err="1">
              <a:latin typeface="Verdana" panose="020B0604030504040204" pitchFamily="34" charset="0"/>
              <a:ea typeface="Verdana" panose="020B0604030504040204" pitchFamily="34" charset="0"/>
              <a:cs typeface="+mn-cs"/>
            </a:rPr>
            <a:t>papel</a:t>
          </a:r>
          <a:r>
            <a:rPr lang="en-GB" dirty="0">
              <a:latin typeface="Verdana" panose="020B0604030504040204" pitchFamily="34" charset="0"/>
              <a:ea typeface="Verdana" panose="020B0604030504040204" pitchFamily="34" charset="0"/>
              <a:cs typeface="+mn-cs"/>
            </a:rPr>
            <a:t> </a:t>
          </a:r>
          <a:r>
            <a:rPr lang="en-GB" dirty="0" err="1">
              <a:latin typeface="Verdana" panose="020B0604030504040204" pitchFamily="34" charset="0"/>
              <a:ea typeface="Verdana" panose="020B0604030504040204" pitchFamily="34" charset="0"/>
              <a:cs typeface="+mn-cs"/>
            </a:rPr>
            <a:t>predominante</a:t>
          </a:r>
          <a:r>
            <a:rPr lang="en-GB" dirty="0">
              <a:latin typeface="Verdana" panose="020B0604030504040204" pitchFamily="34" charset="0"/>
              <a:ea typeface="Verdana" panose="020B0604030504040204" pitchFamily="34" charset="0"/>
              <a:cs typeface="+mn-cs"/>
            </a:rPr>
            <a:t> no </a:t>
          </a:r>
          <a:r>
            <a:rPr lang="en-GB" dirty="0" err="1">
              <a:latin typeface="Verdana" panose="020B0604030504040204" pitchFamily="34" charset="0"/>
              <a:ea typeface="Verdana" panose="020B0604030504040204" pitchFamily="34" charset="0"/>
              <a:cs typeface="+mn-cs"/>
            </a:rPr>
            <a:t>Desenvolvimento</a:t>
          </a:r>
          <a:r>
            <a:rPr lang="en-GB" dirty="0">
              <a:latin typeface="Verdana" panose="020B0604030504040204" pitchFamily="34" charset="0"/>
              <a:ea typeface="Verdana" panose="020B0604030504040204" pitchFamily="34" charset="0"/>
              <a:cs typeface="+mn-cs"/>
            </a:rPr>
            <a:t> de </a:t>
          </a:r>
          <a:r>
            <a:rPr lang="en-GB" dirty="0" err="1">
              <a:latin typeface="Verdana" panose="020B0604030504040204" pitchFamily="34" charset="0"/>
              <a:ea typeface="Verdana" panose="020B0604030504040204" pitchFamily="34" charset="0"/>
              <a:cs typeface="+mn-cs"/>
            </a:rPr>
            <a:t>Produtos</a:t>
          </a:r>
          <a:r>
            <a:rPr lang="en-GB" dirty="0">
              <a:latin typeface="Verdana" panose="020B0604030504040204" pitchFamily="34" charset="0"/>
              <a:ea typeface="Verdana" panose="020B0604030504040204" pitchFamily="34" charset="0"/>
              <a:cs typeface="+mn-cs"/>
            </a:rPr>
            <a:t> </a:t>
          </a:r>
          <a:r>
            <a:rPr lang="en-GB" dirty="0" err="1">
              <a:latin typeface="Verdana" panose="020B0604030504040204" pitchFamily="34" charset="0"/>
              <a:ea typeface="Verdana" panose="020B0604030504040204" pitchFamily="34" charset="0"/>
              <a:cs typeface="+mn-cs"/>
            </a:rPr>
            <a:t>Sustentáveis</a:t>
          </a:r>
          <a:endParaRPr lang="en-GB" dirty="0">
            <a:latin typeface="Verdana" panose="020B0604030504040204" pitchFamily="34" charset="0"/>
            <a:ea typeface="Verdana" panose="020B0604030504040204" pitchFamily="34" charset="0"/>
            <a:cs typeface="+mn-cs"/>
          </a:endParaRPr>
        </a:p>
      </dgm:t>
    </dgm:pt>
    <dgm:pt modelId="{98C933C8-D16A-4EB1-9E84-69B970BC893F}" type="parTrans" cxnId="{F3BBF443-8FD6-4336-899A-DF34E36C4C5C}">
      <dgm:prSet/>
      <dgm:spPr/>
      <dgm:t>
        <a:bodyPr/>
        <a:lstStyle/>
        <a:p>
          <a:endParaRPr lang="en-GB">
            <a:latin typeface="Verdana" panose="020B0604030504040204" pitchFamily="34" charset="0"/>
            <a:ea typeface="Verdana" panose="020B0604030504040204" pitchFamily="34" charset="0"/>
          </a:endParaRPr>
        </a:p>
      </dgm:t>
    </dgm:pt>
    <dgm:pt modelId="{6C42F681-21DC-402D-8B69-9B009D55F98D}" type="sibTrans" cxnId="{F3BBF443-8FD6-4336-899A-DF34E36C4C5C}">
      <dgm:prSet/>
      <dgm:spPr/>
      <dgm:t>
        <a:bodyPr/>
        <a:lstStyle/>
        <a:p>
          <a:endParaRPr lang="en-GB">
            <a:latin typeface="Verdana" panose="020B0604030504040204" pitchFamily="34" charset="0"/>
            <a:ea typeface="Verdana" panose="020B0604030504040204" pitchFamily="34" charset="0"/>
          </a:endParaRPr>
        </a:p>
      </dgm:t>
    </dgm:pt>
    <dgm:pt modelId="{87B3291B-0C7D-4E36-A713-CD8D9943486D}">
      <dgm:prSet phldrT="[Texto]"/>
      <dgm:spPr>
        <a:xfrm>
          <a:off x="1163594" y="2056445"/>
          <a:ext cx="1557308" cy="1557308"/>
        </a:xfrm>
        <a:prstGeom prst="roundRect">
          <a:avLst/>
        </a:prstGeom>
      </dgm:spPr>
      <dgm:t>
        <a:bodyPr/>
        <a:lstStyle/>
        <a:p>
          <a:pPr>
            <a:buNone/>
          </a:pPr>
          <a:r>
            <a:rPr lang="en-GB">
              <a:latin typeface="Verdana" panose="020B0604030504040204" pitchFamily="34" charset="0"/>
              <a:ea typeface="Verdana" panose="020B0604030504040204" pitchFamily="34" charset="0"/>
              <a:cs typeface="+mn-cs"/>
            </a:rPr>
            <a:t>Aumento da procura de produtos (mais) sustentáveis e circulares por parte dos consumidores</a:t>
          </a:r>
        </a:p>
      </dgm:t>
    </dgm:pt>
    <dgm:pt modelId="{35789204-CAAE-4C54-AB89-BB22E78A189B}" type="parTrans" cxnId="{7DB17951-B780-40D6-A296-B8A9A7988218}">
      <dgm:prSet/>
      <dgm:spPr/>
      <dgm:t>
        <a:bodyPr/>
        <a:lstStyle/>
        <a:p>
          <a:endParaRPr lang="en-GB">
            <a:latin typeface="Verdana" panose="020B0604030504040204" pitchFamily="34" charset="0"/>
            <a:ea typeface="Verdana" panose="020B0604030504040204" pitchFamily="34" charset="0"/>
          </a:endParaRPr>
        </a:p>
      </dgm:t>
    </dgm:pt>
    <dgm:pt modelId="{72F17B26-1BCF-4318-AC54-3BA045FF41D9}" type="sibTrans" cxnId="{7DB17951-B780-40D6-A296-B8A9A7988218}">
      <dgm:prSet/>
      <dgm:spPr/>
      <dgm:t>
        <a:bodyPr/>
        <a:lstStyle/>
        <a:p>
          <a:endParaRPr lang="en-GB">
            <a:latin typeface="Verdana" panose="020B0604030504040204" pitchFamily="34" charset="0"/>
            <a:ea typeface="Verdana" panose="020B0604030504040204" pitchFamily="34" charset="0"/>
          </a:endParaRPr>
        </a:p>
      </dgm:t>
    </dgm:pt>
    <dgm:pt modelId="{E3A6F153-3ACD-473A-947C-4B57E02ECF99}">
      <dgm:prSet phldrT="[Texto]"/>
      <dgm:spPr>
        <a:xfrm>
          <a:off x="2840695" y="2056445"/>
          <a:ext cx="1557308" cy="1557308"/>
        </a:xfrm>
        <a:prstGeom prst="roundRect">
          <a:avLst/>
        </a:prstGeom>
      </dgm:spPr>
      <dgm:t>
        <a:bodyPr/>
        <a:lstStyle/>
        <a:p>
          <a:pPr>
            <a:buNone/>
          </a:pPr>
          <a:r>
            <a:rPr lang="en-GB">
              <a:latin typeface="Verdana" panose="020B0604030504040204" pitchFamily="34" charset="0"/>
              <a:ea typeface="Verdana" panose="020B0604030504040204" pitchFamily="34" charset="0"/>
              <a:cs typeface="+mn-cs"/>
            </a:rPr>
            <a:t>A abordagem do ciclo de vida serve como base para avaliar a sustentabilidade de um produto</a:t>
          </a:r>
        </a:p>
      </dgm:t>
    </dgm:pt>
    <dgm:pt modelId="{3F4384DD-CA12-4F16-9015-05EF1F35890F}" type="parTrans" cxnId="{24355EF6-2E53-406D-B0C9-176020405FA1}">
      <dgm:prSet/>
      <dgm:spPr/>
      <dgm:t>
        <a:bodyPr/>
        <a:lstStyle/>
        <a:p>
          <a:endParaRPr lang="en-GB">
            <a:latin typeface="Verdana" panose="020B0604030504040204" pitchFamily="34" charset="0"/>
            <a:ea typeface="Verdana" panose="020B0604030504040204" pitchFamily="34" charset="0"/>
          </a:endParaRPr>
        </a:p>
      </dgm:t>
    </dgm:pt>
    <dgm:pt modelId="{841B69DB-347F-4690-9819-19DD8EA08082}" type="sibTrans" cxnId="{24355EF6-2E53-406D-B0C9-176020405FA1}">
      <dgm:prSet/>
      <dgm:spPr/>
      <dgm:t>
        <a:bodyPr/>
        <a:lstStyle/>
        <a:p>
          <a:endParaRPr lang="en-GB">
            <a:latin typeface="Verdana" panose="020B0604030504040204" pitchFamily="34" charset="0"/>
            <a:ea typeface="Verdana" panose="020B0604030504040204" pitchFamily="34" charset="0"/>
          </a:endParaRPr>
        </a:p>
      </dgm:t>
    </dgm:pt>
    <dgm:pt modelId="{CC276B12-63FD-40F6-A823-E96CB5E9E165}" type="pres">
      <dgm:prSet presAssocID="{1854AD8B-818C-43A4-8872-EB28E7D53EF5}" presName="matrix" presStyleCnt="0">
        <dgm:presLayoutVars>
          <dgm:chMax val="1"/>
          <dgm:dir/>
          <dgm:resizeHandles val="exact"/>
        </dgm:presLayoutVars>
      </dgm:prSet>
      <dgm:spPr/>
    </dgm:pt>
    <dgm:pt modelId="{D8EE01CA-F397-4ECA-8D7A-0B2EE1D63C83}" type="pres">
      <dgm:prSet presAssocID="{1854AD8B-818C-43A4-8872-EB28E7D53EF5}" presName="diamond" presStyleLbl="bgShp" presStyleIdx="0" presStyleCnt="1"/>
      <dgm:spPr>
        <a:xfrm>
          <a:off x="784250" y="0"/>
          <a:ext cx="3993098" cy="3993098"/>
        </a:xfrm>
        <a:prstGeom prst="diamond">
          <a:avLst/>
        </a:prstGeom>
      </dgm:spPr>
    </dgm:pt>
    <dgm:pt modelId="{BD8804E9-FF30-494D-A7D7-D4BE6FB3F796}" type="pres">
      <dgm:prSet presAssocID="{1854AD8B-818C-43A4-8872-EB28E7D53EF5}" presName="quad1" presStyleLbl="node1" presStyleIdx="0" presStyleCnt="4">
        <dgm:presLayoutVars>
          <dgm:chMax val="0"/>
          <dgm:chPref val="0"/>
          <dgm:bulletEnabled val="1"/>
        </dgm:presLayoutVars>
      </dgm:prSet>
      <dgm:spPr/>
    </dgm:pt>
    <dgm:pt modelId="{C9B1425F-0875-485B-9C1A-B1BDC62D6712}" type="pres">
      <dgm:prSet presAssocID="{1854AD8B-818C-43A4-8872-EB28E7D53EF5}" presName="quad2" presStyleLbl="node1" presStyleIdx="1" presStyleCnt="4">
        <dgm:presLayoutVars>
          <dgm:chMax val="0"/>
          <dgm:chPref val="0"/>
          <dgm:bulletEnabled val="1"/>
        </dgm:presLayoutVars>
      </dgm:prSet>
      <dgm:spPr/>
    </dgm:pt>
    <dgm:pt modelId="{A831248E-4F63-4B44-9266-91E7DA469C8A}" type="pres">
      <dgm:prSet presAssocID="{1854AD8B-818C-43A4-8872-EB28E7D53EF5}" presName="quad3" presStyleLbl="node1" presStyleIdx="2" presStyleCnt="4">
        <dgm:presLayoutVars>
          <dgm:chMax val="0"/>
          <dgm:chPref val="0"/>
          <dgm:bulletEnabled val="1"/>
        </dgm:presLayoutVars>
      </dgm:prSet>
      <dgm:spPr/>
    </dgm:pt>
    <dgm:pt modelId="{9D1DAEF0-1E59-46CF-A70A-98CC7DCD54DE}" type="pres">
      <dgm:prSet presAssocID="{1854AD8B-818C-43A4-8872-EB28E7D53EF5}" presName="quad4" presStyleLbl="node1" presStyleIdx="3" presStyleCnt="4">
        <dgm:presLayoutVars>
          <dgm:chMax val="0"/>
          <dgm:chPref val="0"/>
          <dgm:bulletEnabled val="1"/>
        </dgm:presLayoutVars>
      </dgm:prSet>
      <dgm:spPr/>
    </dgm:pt>
  </dgm:ptLst>
  <dgm:cxnLst>
    <dgm:cxn modelId="{F3BBF443-8FD6-4336-899A-DF34E36C4C5C}" srcId="{1854AD8B-818C-43A4-8872-EB28E7D53EF5}" destId="{12238491-0BAC-4027-992E-4FCAA6FFA341}" srcOrd="1" destOrd="0" parTransId="{98C933C8-D16A-4EB1-9E84-69B970BC893F}" sibTransId="{6C42F681-21DC-402D-8B69-9B009D55F98D}"/>
    <dgm:cxn modelId="{7DB17951-B780-40D6-A296-B8A9A7988218}" srcId="{1854AD8B-818C-43A4-8872-EB28E7D53EF5}" destId="{87B3291B-0C7D-4E36-A713-CD8D9943486D}" srcOrd="2" destOrd="0" parTransId="{35789204-CAAE-4C54-AB89-BB22E78A189B}" sibTransId="{72F17B26-1BCF-4318-AC54-3BA045FF41D9}"/>
    <dgm:cxn modelId="{998A3F57-DA79-4852-97E2-781680C8FABE}" srcId="{1854AD8B-818C-43A4-8872-EB28E7D53EF5}" destId="{AFF9A6EA-B06F-4BDB-A527-429AB2BE9E96}" srcOrd="0" destOrd="0" parTransId="{0D4A4585-EA4B-4DBB-9372-EF5756AB0E48}" sibTransId="{3F57F3A5-E982-4634-899B-378F67313825}"/>
    <dgm:cxn modelId="{4D1AFC9C-E2E9-47F5-8494-1996CFBDB8F5}" type="presOf" srcId="{12238491-0BAC-4027-992E-4FCAA6FFA341}" destId="{C9B1425F-0875-485B-9C1A-B1BDC62D6712}" srcOrd="0" destOrd="0" presId="urn:microsoft.com/office/officeart/2005/8/layout/matrix3"/>
    <dgm:cxn modelId="{5B77D7A6-7EDF-430A-817D-22E762175C16}" type="presOf" srcId="{87B3291B-0C7D-4E36-A713-CD8D9943486D}" destId="{A831248E-4F63-4B44-9266-91E7DA469C8A}" srcOrd="0" destOrd="0" presId="urn:microsoft.com/office/officeart/2005/8/layout/matrix3"/>
    <dgm:cxn modelId="{D4D8BFB7-DF8D-4CDF-A77A-C4817C5013B0}" type="presOf" srcId="{E3A6F153-3ACD-473A-947C-4B57E02ECF99}" destId="{9D1DAEF0-1E59-46CF-A70A-98CC7DCD54DE}" srcOrd="0" destOrd="0" presId="urn:microsoft.com/office/officeart/2005/8/layout/matrix3"/>
    <dgm:cxn modelId="{FE4C29CE-70F9-46A7-8EBF-019547062F6F}" type="presOf" srcId="{1854AD8B-818C-43A4-8872-EB28E7D53EF5}" destId="{CC276B12-63FD-40F6-A823-E96CB5E9E165}" srcOrd="0" destOrd="0" presId="urn:microsoft.com/office/officeart/2005/8/layout/matrix3"/>
    <dgm:cxn modelId="{FA3819F6-437F-42A6-81CF-7C1A16CAC71E}" type="presOf" srcId="{AFF9A6EA-B06F-4BDB-A527-429AB2BE9E96}" destId="{BD8804E9-FF30-494D-A7D7-D4BE6FB3F796}" srcOrd="0" destOrd="0" presId="urn:microsoft.com/office/officeart/2005/8/layout/matrix3"/>
    <dgm:cxn modelId="{24355EF6-2E53-406D-B0C9-176020405FA1}" srcId="{1854AD8B-818C-43A4-8872-EB28E7D53EF5}" destId="{E3A6F153-3ACD-473A-947C-4B57E02ECF99}" srcOrd="3" destOrd="0" parTransId="{3F4384DD-CA12-4F16-9015-05EF1F35890F}" sibTransId="{841B69DB-347F-4690-9819-19DD8EA08082}"/>
    <dgm:cxn modelId="{29F643CA-D22B-4839-8077-5FC52AFB2B77}" type="presParOf" srcId="{CC276B12-63FD-40F6-A823-E96CB5E9E165}" destId="{D8EE01CA-F397-4ECA-8D7A-0B2EE1D63C83}" srcOrd="0" destOrd="0" presId="urn:microsoft.com/office/officeart/2005/8/layout/matrix3"/>
    <dgm:cxn modelId="{E5409008-5B39-417F-B96B-5B3A9661FAE5}" type="presParOf" srcId="{CC276B12-63FD-40F6-A823-E96CB5E9E165}" destId="{BD8804E9-FF30-494D-A7D7-D4BE6FB3F796}" srcOrd="1" destOrd="0" presId="urn:microsoft.com/office/officeart/2005/8/layout/matrix3"/>
    <dgm:cxn modelId="{5EBC014D-6E3A-4C88-99D4-FB056674546E}" type="presParOf" srcId="{CC276B12-63FD-40F6-A823-E96CB5E9E165}" destId="{C9B1425F-0875-485B-9C1A-B1BDC62D6712}" srcOrd="2" destOrd="0" presId="urn:microsoft.com/office/officeart/2005/8/layout/matrix3"/>
    <dgm:cxn modelId="{B6B92A01-E6A6-4661-9EB3-9B577852FA0D}" type="presParOf" srcId="{CC276B12-63FD-40F6-A823-E96CB5E9E165}" destId="{A831248E-4F63-4B44-9266-91E7DA469C8A}" srcOrd="3" destOrd="0" presId="urn:microsoft.com/office/officeart/2005/8/layout/matrix3"/>
    <dgm:cxn modelId="{FC438108-916D-487B-94FC-C0E4A948003A}" type="presParOf" srcId="{CC276B12-63FD-40F6-A823-E96CB5E9E165}" destId="{9D1DAEF0-1E59-46CF-A70A-98CC7DCD54DE}"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EE01CA-F397-4ECA-8D7A-0B2EE1D63C83}">
      <dsp:nvSpPr>
        <dsp:cNvPr id="0" name=""/>
        <dsp:cNvSpPr/>
      </dsp:nvSpPr>
      <dsp:spPr>
        <a:xfrm>
          <a:off x="509667" y="0"/>
          <a:ext cx="3291104" cy="3291104"/>
        </a:xfrm>
        <a:prstGeom prst="diamond">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D8804E9-FF30-494D-A7D7-D4BE6FB3F796}">
      <dsp:nvSpPr>
        <dsp:cNvPr id="0" name=""/>
        <dsp:cNvSpPr/>
      </dsp:nvSpPr>
      <dsp:spPr>
        <a:xfrm>
          <a:off x="822322" y="312654"/>
          <a:ext cx="1283530" cy="1283530"/>
        </a:xfrm>
        <a:prstGeom prst="round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kern="1200">
              <a:latin typeface="Verdana" panose="020B0604030504040204" pitchFamily="34" charset="0"/>
              <a:ea typeface="Verdana" panose="020B0604030504040204" pitchFamily="34" charset="0"/>
              <a:cs typeface="+mn-cs"/>
            </a:rPr>
            <a:t>A disponibilidade de novas matérias primas está a diminuir</a:t>
          </a:r>
        </a:p>
      </dsp:txBody>
      <dsp:txXfrm>
        <a:off x="884979" y="375311"/>
        <a:ext cx="1158216" cy="1158216"/>
      </dsp:txXfrm>
    </dsp:sp>
    <dsp:sp modelId="{C9B1425F-0875-485B-9C1A-B1BDC62D6712}">
      <dsp:nvSpPr>
        <dsp:cNvPr id="0" name=""/>
        <dsp:cNvSpPr/>
      </dsp:nvSpPr>
      <dsp:spPr>
        <a:xfrm>
          <a:off x="2204586" y="312654"/>
          <a:ext cx="1283530" cy="1283530"/>
        </a:xfrm>
        <a:prstGeom prst="round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kern="1200" dirty="0">
              <a:latin typeface="Verdana" panose="020B0604030504040204" pitchFamily="34" charset="0"/>
              <a:ea typeface="Verdana" panose="020B0604030504040204" pitchFamily="34" charset="0"/>
              <a:cs typeface="+mn-cs"/>
            </a:rPr>
            <a:t>A </a:t>
          </a:r>
          <a:r>
            <a:rPr lang="en-GB" sz="900" kern="1200" dirty="0" err="1">
              <a:latin typeface="Verdana" panose="020B0604030504040204" pitchFamily="34" charset="0"/>
              <a:ea typeface="Verdana" panose="020B0604030504040204" pitchFamily="34" charset="0"/>
              <a:cs typeface="+mn-cs"/>
            </a:rPr>
            <a:t>seleção</a:t>
          </a:r>
          <a:r>
            <a:rPr lang="en-GB" sz="900" kern="1200" dirty="0">
              <a:latin typeface="Verdana" panose="020B0604030504040204" pitchFamily="34" charset="0"/>
              <a:ea typeface="Verdana" panose="020B0604030504040204" pitchFamily="34" charset="0"/>
              <a:cs typeface="+mn-cs"/>
            </a:rPr>
            <a:t> de </a:t>
          </a:r>
          <a:r>
            <a:rPr lang="en-GB" sz="900" kern="1200" dirty="0" err="1">
              <a:latin typeface="Verdana" panose="020B0604030504040204" pitchFamily="34" charset="0"/>
              <a:ea typeface="Verdana" panose="020B0604030504040204" pitchFamily="34" charset="0"/>
              <a:cs typeface="+mn-cs"/>
            </a:rPr>
            <a:t>materiais</a:t>
          </a:r>
          <a:r>
            <a:rPr lang="en-GB" sz="900" kern="1200" dirty="0">
              <a:latin typeface="Verdana" panose="020B0604030504040204" pitchFamily="34" charset="0"/>
              <a:ea typeface="Verdana" panose="020B0604030504040204" pitchFamily="34" charset="0"/>
              <a:cs typeface="+mn-cs"/>
            </a:rPr>
            <a:t> </a:t>
          </a:r>
          <a:r>
            <a:rPr lang="en-GB" sz="900" kern="1200" dirty="0" err="1">
              <a:latin typeface="Verdana" panose="020B0604030504040204" pitchFamily="34" charset="0"/>
              <a:ea typeface="Verdana" panose="020B0604030504040204" pitchFamily="34" charset="0"/>
              <a:cs typeface="+mn-cs"/>
            </a:rPr>
            <a:t>tem</a:t>
          </a:r>
          <a:r>
            <a:rPr lang="en-GB" sz="900" kern="1200" dirty="0">
              <a:latin typeface="Verdana" panose="020B0604030504040204" pitchFamily="34" charset="0"/>
              <a:ea typeface="Verdana" panose="020B0604030504040204" pitchFamily="34" charset="0"/>
              <a:cs typeface="+mn-cs"/>
            </a:rPr>
            <a:t> um </a:t>
          </a:r>
          <a:r>
            <a:rPr lang="en-GB" sz="900" kern="1200" dirty="0" err="1">
              <a:latin typeface="Verdana" panose="020B0604030504040204" pitchFamily="34" charset="0"/>
              <a:ea typeface="Verdana" panose="020B0604030504040204" pitchFamily="34" charset="0"/>
              <a:cs typeface="+mn-cs"/>
            </a:rPr>
            <a:t>papel</a:t>
          </a:r>
          <a:r>
            <a:rPr lang="en-GB" sz="900" kern="1200" dirty="0">
              <a:latin typeface="Verdana" panose="020B0604030504040204" pitchFamily="34" charset="0"/>
              <a:ea typeface="Verdana" panose="020B0604030504040204" pitchFamily="34" charset="0"/>
              <a:cs typeface="+mn-cs"/>
            </a:rPr>
            <a:t> </a:t>
          </a:r>
          <a:r>
            <a:rPr lang="en-GB" sz="900" kern="1200" dirty="0" err="1">
              <a:latin typeface="Verdana" panose="020B0604030504040204" pitchFamily="34" charset="0"/>
              <a:ea typeface="Verdana" panose="020B0604030504040204" pitchFamily="34" charset="0"/>
              <a:cs typeface="+mn-cs"/>
            </a:rPr>
            <a:t>predominante</a:t>
          </a:r>
          <a:r>
            <a:rPr lang="en-GB" sz="900" kern="1200" dirty="0">
              <a:latin typeface="Verdana" panose="020B0604030504040204" pitchFamily="34" charset="0"/>
              <a:ea typeface="Verdana" panose="020B0604030504040204" pitchFamily="34" charset="0"/>
              <a:cs typeface="+mn-cs"/>
            </a:rPr>
            <a:t> no </a:t>
          </a:r>
          <a:r>
            <a:rPr lang="en-GB" sz="900" kern="1200" dirty="0" err="1">
              <a:latin typeface="Verdana" panose="020B0604030504040204" pitchFamily="34" charset="0"/>
              <a:ea typeface="Verdana" panose="020B0604030504040204" pitchFamily="34" charset="0"/>
              <a:cs typeface="+mn-cs"/>
            </a:rPr>
            <a:t>Desenvolvimento</a:t>
          </a:r>
          <a:r>
            <a:rPr lang="en-GB" sz="900" kern="1200" dirty="0">
              <a:latin typeface="Verdana" panose="020B0604030504040204" pitchFamily="34" charset="0"/>
              <a:ea typeface="Verdana" panose="020B0604030504040204" pitchFamily="34" charset="0"/>
              <a:cs typeface="+mn-cs"/>
            </a:rPr>
            <a:t> de </a:t>
          </a:r>
          <a:r>
            <a:rPr lang="en-GB" sz="900" kern="1200" dirty="0" err="1">
              <a:latin typeface="Verdana" panose="020B0604030504040204" pitchFamily="34" charset="0"/>
              <a:ea typeface="Verdana" panose="020B0604030504040204" pitchFamily="34" charset="0"/>
              <a:cs typeface="+mn-cs"/>
            </a:rPr>
            <a:t>Produtos</a:t>
          </a:r>
          <a:r>
            <a:rPr lang="en-GB" sz="900" kern="1200" dirty="0">
              <a:latin typeface="Verdana" panose="020B0604030504040204" pitchFamily="34" charset="0"/>
              <a:ea typeface="Verdana" panose="020B0604030504040204" pitchFamily="34" charset="0"/>
              <a:cs typeface="+mn-cs"/>
            </a:rPr>
            <a:t> </a:t>
          </a:r>
          <a:r>
            <a:rPr lang="en-GB" sz="900" kern="1200" dirty="0" err="1">
              <a:latin typeface="Verdana" panose="020B0604030504040204" pitchFamily="34" charset="0"/>
              <a:ea typeface="Verdana" panose="020B0604030504040204" pitchFamily="34" charset="0"/>
              <a:cs typeface="+mn-cs"/>
            </a:rPr>
            <a:t>Sustentáveis</a:t>
          </a:r>
          <a:endParaRPr lang="en-GB" sz="900" kern="1200" dirty="0">
            <a:latin typeface="Verdana" panose="020B0604030504040204" pitchFamily="34" charset="0"/>
            <a:ea typeface="Verdana" panose="020B0604030504040204" pitchFamily="34" charset="0"/>
            <a:cs typeface="+mn-cs"/>
          </a:endParaRPr>
        </a:p>
      </dsp:txBody>
      <dsp:txXfrm>
        <a:off x="2267243" y="375311"/>
        <a:ext cx="1158216" cy="1158216"/>
      </dsp:txXfrm>
    </dsp:sp>
    <dsp:sp modelId="{A831248E-4F63-4B44-9266-91E7DA469C8A}">
      <dsp:nvSpPr>
        <dsp:cNvPr id="0" name=""/>
        <dsp:cNvSpPr/>
      </dsp:nvSpPr>
      <dsp:spPr>
        <a:xfrm>
          <a:off x="822322" y="1694918"/>
          <a:ext cx="1283530" cy="1283530"/>
        </a:xfrm>
        <a:prstGeom prst="round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kern="1200">
              <a:latin typeface="Verdana" panose="020B0604030504040204" pitchFamily="34" charset="0"/>
              <a:ea typeface="Verdana" panose="020B0604030504040204" pitchFamily="34" charset="0"/>
              <a:cs typeface="+mn-cs"/>
            </a:rPr>
            <a:t>Aumento da procura de produtos (mais) sustentáveis e circulares por parte dos consumidores</a:t>
          </a:r>
        </a:p>
      </dsp:txBody>
      <dsp:txXfrm>
        <a:off x="884979" y="1757575"/>
        <a:ext cx="1158216" cy="1158216"/>
      </dsp:txXfrm>
    </dsp:sp>
    <dsp:sp modelId="{9D1DAEF0-1E59-46CF-A70A-98CC7DCD54DE}">
      <dsp:nvSpPr>
        <dsp:cNvPr id="0" name=""/>
        <dsp:cNvSpPr/>
      </dsp:nvSpPr>
      <dsp:spPr>
        <a:xfrm>
          <a:off x="2204586" y="1694918"/>
          <a:ext cx="1283530" cy="1283530"/>
        </a:xfrm>
        <a:prstGeom prst="round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kern="1200">
              <a:latin typeface="Verdana" panose="020B0604030504040204" pitchFamily="34" charset="0"/>
              <a:ea typeface="Verdana" panose="020B0604030504040204" pitchFamily="34" charset="0"/>
              <a:cs typeface="+mn-cs"/>
            </a:rPr>
            <a:t>A abordagem do ciclo de vida serve como base para avaliar a sustentabilidade de um produto</a:t>
          </a:r>
        </a:p>
      </dsp:txBody>
      <dsp:txXfrm>
        <a:off x="2267243" y="1757575"/>
        <a:ext cx="1158216" cy="1158216"/>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8ea56dbdce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8ea56dbdce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3"/>
        <p:cNvGrpSpPr/>
        <p:nvPr/>
      </p:nvGrpSpPr>
      <p:grpSpPr>
        <a:xfrm>
          <a:off x="0" y="0"/>
          <a:ext cx="0" cy="0"/>
          <a:chOff x="0" y="0"/>
          <a:chExt cx="0" cy="0"/>
        </a:xfrm>
      </p:grpSpPr>
      <p:sp>
        <p:nvSpPr>
          <p:cNvPr id="714" name="Google Shape;714;g9938f6f96d_0_213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5" name="Google Shape;715;g9938f6f96d_0_213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g8ea56dbdce_0_10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4" name="Google Shape;424;g8ea56dbdce_0_10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8ea56dbdce_0_4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8ea56dbdce_0_4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9938f6f96d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9938f6f96d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a:xfrm>
            <a:off x="381000" y="685800"/>
            <a:ext cx="6096000" cy="3429000"/>
          </a:xfrm>
        </p:spPr>
      </p:sp>
      <p:sp>
        <p:nvSpPr>
          <p:cNvPr id="3" name="Marcador de Posição de Notas 2"/>
          <p:cNvSpPr>
            <a:spLocks noGrp="1"/>
          </p:cNvSpPr>
          <p:nvPr>
            <p:ph type="body" idx="1"/>
          </p:nvPr>
        </p:nvSpPr>
        <p:spPr/>
        <p:txBody>
          <a:bodyPr/>
          <a:lstStyle/>
          <a:p>
            <a:endParaRPr lang="pt-PT" dirty="0"/>
          </a:p>
        </p:txBody>
      </p:sp>
    </p:spTree>
    <p:extLst>
      <p:ext uri="{BB962C8B-B14F-4D97-AF65-F5344CB8AC3E}">
        <p14:creationId xmlns:p14="http://schemas.microsoft.com/office/powerpoint/2010/main" val="28933231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9938f6f96d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9938f6f96d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9938f6f96d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9938f6f96d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995957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9938f6f96d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9938f6f96d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400481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9938f6f96d_0_214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8" name="Google Shape;368;g9938f6f96d_0_214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
        <p:cNvGrpSpPr/>
        <p:nvPr/>
      </p:nvGrpSpPr>
      <p:grpSpPr>
        <a:xfrm>
          <a:off x="0" y="0"/>
          <a:ext cx="0" cy="0"/>
          <a:chOff x="0" y="0"/>
          <a:chExt cx="0" cy="0"/>
        </a:xfrm>
      </p:grpSpPr>
      <p:sp>
        <p:nvSpPr>
          <p:cNvPr id="8" name="Google Shape;8;p2"/>
          <p:cNvSpPr txBox="1">
            <a:spLocks noGrp="1"/>
          </p:cNvSpPr>
          <p:nvPr>
            <p:ph type="ctrTitle"/>
          </p:nvPr>
        </p:nvSpPr>
        <p:spPr>
          <a:xfrm>
            <a:off x="2729126" y="311547"/>
            <a:ext cx="3724500" cy="1768500"/>
          </a:xfrm>
          <a:prstGeom prst="rect">
            <a:avLst/>
          </a:prstGeom>
        </p:spPr>
        <p:txBody>
          <a:bodyPr spcFirstLastPara="1" wrap="square" lIns="91425" tIns="91425" rIns="91425" bIns="91425" anchor="t" anchorCtr="0">
            <a:noAutofit/>
          </a:bodyPr>
          <a:lstStyle>
            <a:lvl1pPr lvl="0" algn="ctr">
              <a:spcBef>
                <a:spcPts val="0"/>
              </a:spcBef>
              <a:spcAft>
                <a:spcPts val="0"/>
              </a:spcAft>
              <a:buClr>
                <a:srgbClr val="FFFFFF"/>
              </a:buClr>
              <a:buSzPts val="4900"/>
              <a:buFont typeface="Bebas Neue"/>
              <a:buNone/>
              <a:defRPr sz="5600">
                <a:solidFill>
                  <a:srgbClr val="2B2D83"/>
                </a:solidFill>
                <a:latin typeface="Bebas Neue"/>
                <a:ea typeface="Bebas Neue"/>
                <a:cs typeface="Bebas Neue"/>
                <a:sym typeface="Bebas Neue"/>
              </a:defRPr>
            </a:lvl1pPr>
            <a:lvl2pPr lvl="1" algn="ctr">
              <a:spcBef>
                <a:spcPts val="0"/>
              </a:spcBef>
              <a:spcAft>
                <a:spcPts val="0"/>
              </a:spcAft>
              <a:buClr>
                <a:srgbClr val="FFFFFF"/>
              </a:buClr>
              <a:buSzPts val="5200"/>
              <a:buNone/>
              <a:defRPr sz="5200">
                <a:solidFill>
                  <a:srgbClr val="FFFFFF"/>
                </a:solidFill>
              </a:defRPr>
            </a:lvl2pPr>
            <a:lvl3pPr lvl="2" algn="ctr">
              <a:spcBef>
                <a:spcPts val="0"/>
              </a:spcBef>
              <a:spcAft>
                <a:spcPts val="0"/>
              </a:spcAft>
              <a:buClr>
                <a:srgbClr val="FFFFFF"/>
              </a:buClr>
              <a:buSzPts val="5200"/>
              <a:buNone/>
              <a:defRPr sz="5200">
                <a:solidFill>
                  <a:srgbClr val="FFFFFF"/>
                </a:solidFill>
              </a:defRPr>
            </a:lvl3pPr>
            <a:lvl4pPr lvl="3" algn="ctr">
              <a:spcBef>
                <a:spcPts val="0"/>
              </a:spcBef>
              <a:spcAft>
                <a:spcPts val="0"/>
              </a:spcAft>
              <a:buClr>
                <a:srgbClr val="FFFFFF"/>
              </a:buClr>
              <a:buSzPts val="5200"/>
              <a:buNone/>
              <a:defRPr sz="5200">
                <a:solidFill>
                  <a:srgbClr val="FFFFFF"/>
                </a:solidFill>
              </a:defRPr>
            </a:lvl4pPr>
            <a:lvl5pPr lvl="4" algn="ctr">
              <a:spcBef>
                <a:spcPts val="0"/>
              </a:spcBef>
              <a:spcAft>
                <a:spcPts val="0"/>
              </a:spcAft>
              <a:buClr>
                <a:srgbClr val="FFFFFF"/>
              </a:buClr>
              <a:buSzPts val="5200"/>
              <a:buNone/>
              <a:defRPr sz="5200">
                <a:solidFill>
                  <a:srgbClr val="FFFFFF"/>
                </a:solidFill>
              </a:defRPr>
            </a:lvl5pPr>
            <a:lvl6pPr lvl="5" algn="ctr">
              <a:spcBef>
                <a:spcPts val="0"/>
              </a:spcBef>
              <a:spcAft>
                <a:spcPts val="0"/>
              </a:spcAft>
              <a:buClr>
                <a:srgbClr val="FFFFFF"/>
              </a:buClr>
              <a:buSzPts val="5200"/>
              <a:buNone/>
              <a:defRPr sz="5200">
                <a:solidFill>
                  <a:srgbClr val="FFFFFF"/>
                </a:solidFill>
              </a:defRPr>
            </a:lvl6pPr>
            <a:lvl7pPr lvl="6" algn="ctr">
              <a:spcBef>
                <a:spcPts val="0"/>
              </a:spcBef>
              <a:spcAft>
                <a:spcPts val="0"/>
              </a:spcAft>
              <a:buClr>
                <a:srgbClr val="FFFFFF"/>
              </a:buClr>
              <a:buSzPts val="5200"/>
              <a:buNone/>
              <a:defRPr sz="5200">
                <a:solidFill>
                  <a:srgbClr val="FFFFFF"/>
                </a:solidFill>
              </a:defRPr>
            </a:lvl7pPr>
            <a:lvl8pPr lvl="7" algn="ctr">
              <a:spcBef>
                <a:spcPts val="0"/>
              </a:spcBef>
              <a:spcAft>
                <a:spcPts val="0"/>
              </a:spcAft>
              <a:buClr>
                <a:srgbClr val="FFFFFF"/>
              </a:buClr>
              <a:buSzPts val="5200"/>
              <a:buNone/>
              <a:defRPr sz="5200">
                <a:solidFill>
                  <a:srgbClr val="FFFFFF"/>
                </a:solidFill>
              </a:defRPr>
            </a:lvl8pPr>
            <a:lvl9pPr lvl="8" algn="ctr">
              <a:spcBef>
                <a:spcPts val="0"/>
              </a:spcBef>
              <a:spcAft>
                <a:spcPts val="0"/>
              </a:spcAft>
              <a:buClr>
                <a:srgbClr val="FFFFFF"/>
              </a:buClr>
              <a:buSzPts val="5200"/>
              <a:buNone/>
              <a:defRPr sz="5200">
                <a:solidFill>
                  <a:srgbClr val="FFFFFF"/>
                </a:solidFill>
              </a:defRPr>
            </a:lvl9pPr>
          </a:lstStyle>
          <a:p>
            <a:endParaRPr dirty="0"/>
          </a:p>
        </p:txBody>
      </p:sp>
      <p:sp>
        <p:nvSpPr>
          <p:cNvPr id="9" name="Google Shape;9;p2"/>
          <p:cNvSpPr txBox="1">
            <a:spLocks noGrp="1"/>
          </p:cNvSpPr>
          <p:nvPr>
            <p:ph type="subTitle" idx="1"/>
          </p:nvPr>
        </p:nvSpPr>
        <p:spPr>
          <a:xfrm>
            <a:off x="3214526" y="2301372"/>
            <a:ext cx="27105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a:solidFill>
                  <a:srgbClr val="15A7A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dirty="0"/>
          </a:p>
        </p:txBody>
      </p:sp>
      <p:grpSp>
        <p:nvGrpSpPr>
          <p:cNvPr id="10" name="Google Shape;10;p2"/>
          <p:cNvGrpSpPr/>
          <p:nvPr/>
        </p:nvGrpSpPr>
        <p:grpSpPr>
          <a:xfrm>
            <a:off x="-1807437" y="-2986677"/>
            <a:ext cx="12729824" cy="8656755"/>
            <a:chOff x="179600" y="-461549"/>
            <a:chExt cx="7466172" cy="5078466"/>
          </a:xfrm>
        </p:grpSpPr>
        <p:sp>
          <p:nvSpPr>
            <p:cNvPr id="11" name="Google Shape;11;p2"/>
            <p:cNvSpPr/>
            <p:nvPr/>
          </p:nvSpPr>
          <p:spPr>
            <a:xfrm>
              <a:off x="179600" y="2135875"/>
              <a:ext cx="1539425" cy="1481075"/>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E75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6000595" y="3580250"/>
              <a:ext cx="669800" cy="515675"/>
            </a:xfrm>
            <a:custGeom>
              <a:avLst/>
              <a:gdLst/>
              <a:ahLst/>
              <a:cxnLst/>
              <a:rect l="l" t="t" r="r" b="b"/>
              <a:pathLst>
                <a:path w="26792" h="20627" extrusionOk="0">
                  <a:moveTo>
                    <a:pt x="1" y="1"/>
                  </a:moveTo>
                  <a:lnTo>
                    <a:pt x="1" y="20627"/>
                  </a:lnTo>
                  <a:lnTo>
                    <a:pt x="26791" y="20627"/>
                  </a:lnTo>
                  <a:lnTo>
                    <a:pt x="26791" y="1"/>
                  </a:lnTo>
                  <a:close/>
                </a:path>
              </a:pathLst>
            </a:custGeom>
            <a:solidFill>
              <a:srgbClr val="15A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userDrawn="1"/>
          </p:nvSpPr>
          <p:spPr>
            <a:xfrm>
              <a:off x="1481222" y="3736700"/>
              <a:ext cx="325050" cy="265975"/>
            </a:xfrm>
            <a:custGeom>
              <a:avLst/>
              <a:gdLst/>
              <a:ahLst/>
              <a:cxnLst/>
              <a:rect l="l" t="t" r="r" b="b"/>
              <a:pathLst>
                <a:path w="13002" h="10639" extrusionOk="0">
                  <a:moveTo>
                    <a:pt x="0" y="1"/>
                  </a:moveTo>
                  <a:lnTo>
                    <a:pt x="0" y="10638"/>
                  </a:lnTo>
                  <a:lnTo>
                    <a:pt x="13001" y="1"/>
                  </a:lnTo>
                  <a:close/>
                </a:path>
              </a:pathLst>
            </a:custGeom>
            <a:solidFill>
              <a:srgbClr val="15A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userDrawn="1"/>
          </p:nvSpPr>
          <p:spPr>
            <a:xfrm>
              <a:off x="1481222" y="3974825"/>
              <a:ext cx="325050" cy="265975"/>
            </a:xfrm>
            <a:custGeom>
              <a:avLst/>
              <a:gdLst/>
              <a:ahLst/>
              <a:cxnLst/>
              <a:rect l="l" t="t" r="r" b="b"/>
              <a:pathLst>
                <a:path w="13002" h="10639" extrusionOk="0">
                  <a:moveTo>
                    <a:pt x="0" y="1"/>
                  </a:moveTo>
                  <a:lnTo>
                    <a:pt x="0" y="10638"/>
                  </a:lnTo>
                  <a:lnTo>
                    <a:pt x="13001" y="1"/>
                  </a:lnTo>
                  <a:close/>
                </a:path>
              </a:pathLst>
            </a:custGeom>
            <a:solidFill>
              <a:srgbClr val="2B2D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096632" y="4034017"/>
              <a:ext cx="1165175" cy="582900"/>
            </a:xfrm>
            <a:custGeom>
              <a:avLst/>
              <a:gdLst/>
              <a:ahLst/>
              <a:cxnLst/>
              <a:rect l="l" t="t" r="r" b="b"/>
              <a:pathLst>
                <a:path w="46607" h="23316" extrusionOk="0">
                  <a:moveTo>
                    <a:pt x="23292" y="1"/>
                  </a:moveTo>
                  <a:cubicBezTo>
                    <a:pt x="10430" y="1"/>
                    <a:pt x="1" y="10430"/>
                    <a:pt x="1" y="23315"/>
                  </a:cubicBezTo>
                  <a:lnTo>
                    <a:pt x="46606" y="23315"/>
                  </a:lnTo>
                  <a:cubicBezTo>
                    <a:pt x="46606" y="10430"/>
                    <a:pt x="36177" y="1"/>
                    <a:pt x="23292" y="1"/>
                  </a:cubicBezTo>
                  <a:close/>
                </a:path>
              </a:pathLst>
            </a:custGeom>
            <a:solidFill>
              <a:srgbClr val="2B2D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rot="576501">
              <a:off x="5689572" y="1649437"/>
              <a:ext cx="669782" cy="335149"/>
            </a:xfrm>
            <a:custGeom>
              <a:avLst/>
              <a:gdLst/>
              <a:ahLst/>
              <a:cxnLst/>
              <a:rect l="l" t="t" r="r" b="b"/>
              <a:pathLst>
                <a:path w="31218" h="15621" extrusionOk="0">
                  <a:moveTo>
                    <a:pt x="15598" y="0"/>
                  </a:moveTo>
                  <a:cubicBezTo>
                    <a:pt x="6977" y="0"/>
                    <a:pt x="1" y="6999"/>
                    <a:pt x="1" y="15620"/>
                  </a:cubicBezTo>
                  <a:lnTo>
                    <a:pt x="31218" y="15620"/>
                  </a:lnTo>
                  <a:cubicBezTo>
                    <a:pt x="31218" y="6999"/>
                    <a:pt x="24219" y="23"/>
                    <a:pt x="15598" y="0"/>
                  </a:cubicBezTo>
                  <a:close/>
                </a:path>
              </a:pathLst>
            </a:custGeom>
            <a:solidFill>
              <a:srgbClr val="2B2D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5879525" y="2876325"/>
              <a:ext cx="325650" cy="265950"/>
            </a:xfrm>
            <a:custGeom>
              <a:avLst/>
              <a:gdLst/>
              <a:ahLst/>
              <a:cxnLst/>
              <a:rect l="l" t="t" r="r" b="b"/>
              <a:pathLst>
                <a:path w="13026" h="10638" extrusionOk="0">
                  <a:moveTo>
                    <a:pt x="1" y="0"/>
                  </a:moveTo>
                  <a:lnTo>
                    <a:pt x="1" y="10638"/>
                  </a:lnTo>
                  <a:lnTo>
                    <a:pt x="1302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5879525" y="3114450"/>
              <a:ext cx="325650" cy="265950"/>
            </a:xfrm>
            <a:custGeom>
              <a:avLst/>
              <a:gdLst/>
              <a:ahLst/>
              <a:cxnLst/>
              <a:rect l="l" t="t" r="r" b="b"/>
              <a:pathLst>
                <a:path w="13026" h="10638" extrusionOk="0">
                  <a:moveTo>
                    <a:pt x="1" y="0"/>
                  </a:moveTo>
                  <a:lnTo>
                    <a:pt x="1" y="10638"/>
                  </a:lnTo>
                  <a:lnTo>
                    <a:pt x="1302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1110088" y="1173126"/>
              <a:ext cx="608950" cy="554025"/>
            </a:xfrm>
            <a:custGeom>
              <a:avLst/>
              <a:gdLst/>
              <a:ahLst/>
              <a:cxnLst/>
              <a:rect l="l" t="t" r="r" b="b"/>
              <a:pathLst>
                <a:path w="24358" h="22161" extrusionOk="0">
                  <a:moveTo>
                    <a:pt x="12163" y="0"/>
                  </a:moveTo>
                  <a:cubicBezTo>
                    <a:pt x="7122" y="0"/>
                    <a:pt x="2584" y="3459"/>
                    <a:pt x="1391" y="8589"/>
                  </a:cubicBezTo>
                  <a:cubicBezTo>
                    <a:pt x="1" y="14545"/>
                    <a:pt x="3709" y="20501"/>
                    <a:pt x="9688" y="21868"/>
                  </a:cubicBezTo>
                  <a:cubicBezTo>
                    <a:pt x="10534" y="22066"/>
                    <a:pt x="11380" y="22160"/>
                    <a:pt x="12212" y="22160"/>
                  </a:cubicBezTo>
                  <a:cubicBezTo>
                    <a:pt x="17243" y="22160"/>
                    <a:pt x="21794" y="18705"/>
                    <a:pt x="22967" y="13595"/>
                  </a:cubicBezTo>
                  <a:cubicBezTo>
                    <a:pt x="24358" y="7639"/>
                    <a:pt x="20650" y="1683"/>
                    <a:pt x="14694" y="292"/>
                  </a:cubicBezTo>
                  <a:cubicBezTo>
                    <a:pt x="13845" y="95"/>
                    <a:pt x="12997" y="0"/>
                    <a:pt x="12163" y="0"/>
                  </a:cubicBezTo>
                  <a:close/>
                </a:path>
              </a:pathLst>
            </a:custGeom>
            <a:solidFill>
              <a:srgbClr val="059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47375" y="3974825"/>
              <a:ext cx="325075" cy="265950"/>
            </a:xfrm>
            <a:custGeom>
              <a:avLst/>
              <a:gdLst/>
              <a:ahLst/>
              <a:cxnLst/>
              <a:rect l="l" t="t" r="r" b="b"/>
              <a:pathLst>
                <a:path w="13003" h="10638" extrusionOk="0">
                  <a:moveTo>
                    <a:pt x="1" y="0"/>
                  </a:moveTo>
                  <a:lnTo>
                    <a:pt x="1" y="10638"/>
                  </a:lnTo>
                  <a:lnTo>
                    <a:pt x="1300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747375" y="4212375"/>
              <a:ext cx="325075" cy="265950"/>
            </a:xfrm>
            <a:custGeom>
              <a:avLst/>
              <a:gdLst/>
              <a:ahLst/>
              <a:cxnLst/>
              <a:rect l="l" t="t" r="r" b="b"/>
              <a:pathLst>
                <a:path w="13003" h="10638" extrusionOk="0">
                  <a:moveTo>
                    <a:pt x="1" y="0"/>
                  </a:moveTo>
                  <a:lnTo>
                    <a:pt x="1" y="10637"/>
                  </a:lnTo>
                  <a:lnTo>
                    <a:pt x="1300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5025222" y="-461549"/>
              <a:ext cx="2620550" cy="2621150"/>
            </a:xfrm>
            <a:custGeom>
              <a:avLst/>
              <a:gdLst/>
              <a:ahLst/>
              <a:cxnLst/>
              <a:rect l="l" t="t" r="r" b="b"/>
              <a:pathLst>
                <a:path w="104822" h="104846" extrusionOk="0">
                  <a:moveTo>
                    <a:pt x="52399" y="6953"/>
                  </a:moveTo>
                  <a:cubicBezTo>
                    <a:pt x="77521" y="6953"/>
                    <a:pt x="97869" y="27324"/>
                    <a:pt x="97869" y="52423"/>
                  </a:cubicBezTo>
                  <a:cubicBezTo>
                    <a:pt x="98078" y="77684"/>
                    <a:pt x="77660" y="98240"/>
                    <a:pt x="52399" y="98240"/>
                  </a:cubicBezTo>
                  <a:cubicBezTo>
                    <a:pt x="27162" y="98240"/>
                    <a:pt x="6744" y="77684"/>
                    <a:pt x="6953" y="52423"/>
                  </a:cubicBezTo>
                  <a:cubicBezTo>
                    <a:pt x="6953" y="27324"/>
                    <a:pt x="27301" y="6953"/>
                    <a:pt x="52399" y="6953"/>
                  </a:cubicBezTo>
                  <a:close/>
                  <a:moveTo>
                    <a:pt x="52399" y="1"/>
                  </a:moveTo>
                  <a:cubicBezTo>
                    <a:pt x="23454" y="1"/>
                    <a:pt x="0" y="23477"/>
                    <a:pt x="0" y="52423"/>
                  </a:cubicBezTo>
                  <a:cubicBezTo>
                    <a:pt x="0" y="81369"/>
                    <a:pt x="23454" y="104845"/>
                    <a:pt x="52399" y="104845"/>
                  </a:cubicBezTo>
                  <a:cubicBezTo>
                    <a:pt x="81368" y="104845"/>
                    <a:pt x="104822" y="81369"/>
                    <a:pt x="104822" y="52423"/>
                  </a:cubicBezTo>
                  <a:cubicBezTo>
                    <a:pt x="104822" y="23477"/>
                    <a:pt x="81368" y="1"/>
                    <a:pt x="52399" y="1"/>
                  </a:cubicBezTo>
                  <a:close/>
                </a:path>
              </a:pathLst>
            </a:custGeom>
            <a:solidFill>
              <a:srgbClr val="E7501B"/>
            </a:solidFill>
            <a:ln w="19050"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 name="Picture 4" descr="A picture containing text&#10;&#10;Description automatically generated">
            <a:extLst>
              <a:ext uri="{FF2B5EF4-FFF2-40B4-BE49-F238E27FC236}">
                <a16:creationId xmlns:a16="http://schemas.microsoft.com/office/drawing/2014/main" id="{F9577813-618E-9C4E-A932-AA15369B82BD}"/>
              </a:ext>
            </a:extLst>
          </p:cNvPr>
          <p:cNvPicPr>
            <a:picLocks noChangeAspect="1"/>
          </p:cNvPicPr>
          <p:nvPr userDrawn="1"/>
        </p:nvPicPr>
        <p:blipFill>
          <a:blip r:embed="rId2"/>
          <a:stretch>
            <a:fillRect/>
          </a:stretch>
        </p:blipFill>
        <p:spPr>
          <a:xfrm>
            <a:off x="1813021" y="3050174"/>
            <a:ext cx="5308600" cy="1536700"/>
          </a:xfrm>
          <a:prstGeom prst="rect">
            <a:avLst/>
          </a:prstGeom>
        </p:spPr>
      </p:pic>
      <p:pic>
        <p:nvPicPr>
          <p:cNvPr id="2" name="Google Shape;43;p14" descr="Graphical user interface, text, application&#10;&#10;Description automatically generated">
            <a:extLst>
              <a:ext uri="{FF2B5EF4-FFF2-40B4-BE49-F238E27FC236}">
                <a16:creationId xmlns:a16="http://schemas.microsoft.com/office/drawing/2014/main" id="{31F0B563-4A33-51B8-03C2-6612E7895470}"/>
              </a:ext>
            </a:extLst>
          </p:cNvPr>
          <p:cNvPicPr preferRelativeResize="0"/>
          <p:nvPr userDrawn="1"/>
        </p:nvPicPr>
        <p:blipFill rotWithShape="1">
          <a:blip r:embed="rId3">
            <a:alphaModFix/>
          </a:blip>
          <a:srcRect r="25004"/>
          <a:stretch/>
        </p:blipFill>
        <p:spPr>
          <a:xfrm>
            <a:off x="72618" y="4780106"/>
            <a:ext cx="1006682" cy="275804"/>
          </a:xfrm>
          <a:prstGeom prst="rect">
            <a:avLst/>
          </a:prstGeom>
          <a:noFill/>
          <a:ln>
            <a:noFill/>
          </a:ln>
        </p:spPr>
      </p:pic>
      <p:sp>
        <p:nvSpPr>
          <p:cNvPr id="3" name="TextBox 19">
            <a:extLst>
              <a:ext uri="{FF2B5EF4-FFF2-40B4-BE49-F238E27FC236}">
                <a16:creationId xmlns:a16="http://schemas.microsoft.com/office/drawing/2014/main" id="{506D4836-5385-1323-1522-9B98E2567849}"/>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4" name="Grafik 3" descr="Ein Bild, das Symbol, Kreis, Schrift, Grafiken enthält.&#10;&#10;Automatisch generierte Beschreibung">
            <a:extLst>
              <a:ext uri="{FF2B5EF4-FFF2-40B4-BE49-F238E27FC236}">
                <a16:creationId xmlns:a16="http://schemas.microsoft.com/office/drawing/2014/main" id="{CE2BDDC2-82E0-411B-C3A7-70EE81BDCA1C}"/>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2">
  <p:cSld name="CUSTOM_8_1">
    <p:spTree>
      <p:nvGrpSpPr>
        <p:cNvPr id="1" name="Shape 260"/>
        <p:cNvGrpSpPr/>
        <p:nvPr/>
      </p:nvGrpSpPr>
      <p:grpSpPr>
        <a:xfrm>
          <a:off x="0" y="0"/>
          <a:ext cx="0" cy="0"/>
          <a:chOff x="0" y="0"/>
          <a:chExt cx="0" cy="0"/>
        </a:xfrm>
      </p:grpSpPr>
      <p:sp>
        <p:nvSpPr>
          <p:cNvPr id="262" name="Google Shape;262;p24"/>
          <p:cNvSpPr/>
          <p:nvPr/>
        </p:nvSpPr>
        <p:spPr>
          <a:xfrm flipH="1">
            <a:off x="-459232" y="1617859"/>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059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3" name="Google Shape;263;p24"/>
          <p:cNvGrpSpPr/>
          <p:nvPr/>
        </p:nvGrpSpPr>
        <p:grpSpPr>
          <a:xfrm rot="10800000">
            <a:off x="7782805" y="539502"/>
            <a:ext cx="682510" cy="1078346"/>
            <a:chOff x="4210925" y="3949824"/>
            <a:chExt cx="325625" cy="514601"/>
          </a:xfrm>
          <a:solidFill>
            <a:srgbClr val="E7501B"/>
          </a:solidFill>
        </p:grpSpPr>
        <p:sp>
          <p:nvSpPr>
            <p:cNvPr id="264" name="Google Shape;264;p24"/>
            <p:cNvSpPr/>
            <p:nvPr/>
          </p:nvSpPr>
          <p:spPr>
            <a:xfrm>
              <a:off x="4210925" y="3949824"/>
              <a:ext cx="325625" cy="265975"/>
            </a:xfrm>
            <a:custGeom>
              <a:avLst/>
              <a:gdLst/>
              <a:ahLst/>
              <a:cxnLst/>
              <a:rect l="l" t="t" r="r" b="b"/>
              <a:pathLst>
                <a:path w="13025" h="10639" extrusionOk="0">
                  <a:moveTo>
                    <a:pt x="0" y="1"/>
                  </a:moveTo>
                  <a:lnTo>
                    <a:pt x="0" y="10638"/>
                  </a:lnTo>
                  <a:lnTo>
                    <a:pt x="1302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4"/>
            <p:cNvSpPr/>
            <p:nvPr/>
          </p:nvSpPr>
          <p:spPr>
            <a:xfrm>
              <a:off x="4210925" y="4198450"/>
              <a:ext cx="325625" cy="265975"/>
            </a:xfrm>
            <a:custGeom>
              <a:avLst/>
              <a:gdLst/>
              <a:ahLst/>
              <a:cxnLst/>
              <a:rect l="l" t="t" r="r" b="b"/>
              <a:pathLst>
                <a:path w="13025" h="10639" extrusionOk="0">
                  <a:moveTo>
                    <a:pt x="0" y="1"/>
                  </a:moveTo>
                  <a:lnTo>
                    <a:pt x="0" y="10638"/>
                  </a:lnTo>
                  <a:lnTo>
                    <a:pt x="1302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7" name="Google Shape;267;p24"/>
          <p:cNvSpPr/>
          <p:nvPr/>
        </p:nvSpPr>
        <p:spPr>
          <a:xfrm>
            <a:off x="713229" y="3205056"/>
            <a:ext cx="661724" cy="1403241"/>
          </a:xfrm>
          <a:custGeom>
            <a:avLst/>
            <a:gdLst/>
            <a:ahLst/>
            <a:cxnLst/>
            <a:rect l="l" t="t" r="r" b="b"/>
            <a:pathLst>
              <a:path w="21671" h="43340" extrusionOk="0">
                <a:moveTo>
                  <a:pt x="1" y="1"/>
                </a:moveTo>
                <a:lnTo>
                  <a:pt x="1" y="43339"/>
                </a:lnTo>
                <a:cubicBezTo>
                  <a:pt x="11967" y="43339"/>
                  <a:pt x="21670" y="33636"/>
                  <a:pt x="21670" y="21670"/>
                </a:cubicBezTo>
                <a:cubicBezTo>
                  <a:pt x="21670" y="9704"/>
                  <a:pt x="11967" y="1"/>
                  <a:pt x="1" y="1"/>
                </a:cubicBezTo>
                <a:close/>
              </a:path>
            </a:pathLst>
          </a:custGeom>
          <a:solidFill>
            <a:srgbClr val="2B2D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 name="Picture 8" descr="Logo&#10;&#10;Description automatically generated">
            <a:extLst>
              <a:ext uri="{FF2B5EF4-FFF2-40B4-BE49-F238E27FC236}">
                <a16:creationId xmlns:a16="http://schemas.microsoft.com/office/drawing/2014/main" id="{4759AEB8-4B12-D246-B1E0-4940E4FD7D39}"/>
              </a:ext>
            </a:extLst>
          </p:cNvPr>
          <p:cNvPicPr>
            <a:picLocks noChangeAspect="1"/>
          </p:cNvPicPr>
          <p:nvPr userDrawn="1"/>
        </p:nvPicPr>
        <p:blipFill>
          <a:blip r:embed="rId2"/>
          <a:stretch>
            <a:fillRect/>
          </a:stretch>
        </p:blipFill>
        <p:spPr>
          <a:xfrm>
            <a:off x="72618" y="40351"/>
            <a:ext cx="846608" cy="851916"/>
          </a:xfrm>
          <a:prstGeom prst="rect">
            <a:avLst/>
          </a:prstGeom>
        </p:spPr>
      </p:pic>
      <p:pic>
        <p:nvPicPr>
          <p:cNvPr id="2" name="Google Shape;43;p14" descr="Graphical user interface, text, application&#10;&#10;Description automatically generated">
            <a:extLst>
              <a:ext uri="{FF2B5EF4-FFF2-40B4-BE49-F238E27FC236}">
                <a16:creationId xmlns:a16="http://schemas.microsoft.com/office/drawing/2014/main" id="{C00A0323-F0D1-FDA7-91D8-1D4161CA544A}"/>
              </a:ext>
            </a:extLst>
          </p:cNvPr>
          <p:cNvPicPr preferRelativeResize="0"/>
          <p:nvPr userDrawn="1"/>
        </p:nvPicPr>
        <p:blipFill rotWithShape="1">
          <a:blip r:embed="rId3">
            <a:alphaModFix/>
          </a:blip>
          <a:srcRect r="25004"/>
          <a:stretch/>
        </p:blipFill>
        <p:spPr>
          <a:xfrm>
            <a:off x="72618" y="4780106"/>
            <a:ext cx="1006682" cy="275804"/>
          </a:xfrm>
          <a:prstGeom prst="rect">
            <a:avLst/>
          </a:prstGeom>
          <a:noFill/>
          <a:ln>
            <a:noFill/>
          </a:ln>
        </p:spPr>
      </p:pic>
      <p:sp>
        <p:nvSpPr>
          <p:cNvPr id="3" name="TextBox 19">
            <a:extLst>
              <a:ext uri="{FF2B5EF4-FFF2-40B4-BE49-F238E27FC236}">
                <a16:creationId xmlns:a16="http://schemas.microsoft.com/office/drawing/2014/main" id="{FB43992D-3CE7-378F-89D2-C77F2BD59622}"/>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4" name="Grafik 3" descr="Ein Bild, das Symbol, Kreis, Schrift, Grafiken enthält.&#10;&#10;Automatisch generierte Beschreibung">
            <a:extLst>
              <a:ext uri="{FF2B5EF4-FFF2-40B4-BE49-F238E27FC236}">
                <a16:creationId xmlns:a16="http://schemas.microsoft.com/office/drawing/2014/main" id="{281F7EBF-9804-2B22-A9E1-090A6FE67DB2}"/>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3">
  <p:cSld name="CUSTOM_8_1_1">
    <p:spTree>
      <p:nvGrpSpPr>
        <p:cNvPr id="1" name="Shape 268"/>
        <p:cNvGrpSpPr/>
        <p:nvPr/>
      </p:nvGrpSpPr>
      <p:grpSpPr>
        <a:xfrm>
          <a:off x="0" y="0"/>
          <a:ext cx="0" cy="0"/>
          <a:chOff x="0" y="0"/>
          <a:chExt cx="0" cy="0"/>
        </a:xfrm>
      </p:grpSpPr>
      <p:sp>
        <p:nvSpPr>
          <p:cNvPr id="271" name="Google Shape;271;p25"/>
          <p:cNvSpPr/>
          <p:nvPr/>
        </p:nvSpPr>
        <p:spPr>
          <a:xfrm>
            <a:off x="8059917" y="3875541"/>
            <a:ext cx="1142009" cy="879020"/>
          </a:xfrm>
          <a:custGeom>
            <a:avLst/>
            <a:gdLst/>
            <a:ahLst/>
            <a:cxnLst/>
            <a:rect l="l" t="t" r="r" b="b"/>
            <a:pathLst>
              <a:path w="26792" h="20627" extrusionOk="0">
                <a:moveTo>
                  <a:pt x="1" y="1"/>
                </a:moveTo>
                <a:lnTo>
                  <a:pt x="1" y="20627"/>
                </a:lnTo>
                <a:lnTo>
                  <a:pt x="26791" y="20627"/>
                </a:lnTo>
                <a:lnTo>
                  <a:pt x="26791" y="1"/>
                </a:lnTo>
                <a:close/>
              </a:path>
            </a:pathLst>
          </a:custGeom>
          <a:solidFill>
            <a:srgbClr val="059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5"/>
          <p:cNvSpPr/>
          <p:nvPr/>
        </p:nvSpPr>
        <p:spPr>
          <a:xfrm>
            <a:off x="6518661" y="4649031"/>
            <a:ext cx="1986623" cy="993611"/>
          </a:xfrm>
          <a:custGeom>
            <a:avLst/>
            <a:gdLst/>
            <a:ahLst/>
            <a:cxnLst/>
            <a:rect l="l" t="t" r="r" b="b"/>
            <a:pathLst>
              <a:path w="46607" h="23316" extrusionOk="0">
                <a:moveTo>
                  <a:pt x="23292" y="1"/>
                </a:moveTo>
                <a:cubicBezTo>
                  <a:pt x="10430" y="1"/>
                  <a:pt x="1" y="10430"/>
                  <a:pt x="1" y="23315"/>
                </a:cubicBezTo>
                <a:lnTo>
                  <a:pt x="46606" y="23315"/>
                </a:lnTo>
                <a:cubicBezTo>
                  <a:pt x="46606" y="10430"/>
                  <a:pt x="36177" y="1"/>
                  <a:pt x="23292" y="1"/>
                </a:cubicBezTo>
                <a:close/>
              </a:path>
            </a:pathLst>
          </a:custGeom>
          <a:solidFill>
            <a:srgbClr val="15A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5"/>
          <p:cNvSpPr/>
          <p:nvPr/>
        </p:nvSpPr>
        <p:spPr>
          <a:xfrm>
            <a:off x="7853493" y="2675630"/>
            <a:ext cx="555233" cy="453338"/>
          </a:xfrm>
          <a:custGeom>
            <a:avLst/>
            <a:gdLst/>
            <a:ahLst/>
            <a:cxnLst/>
            <a:rect l="l" t="t" r="r" b="b"/>
            <a:pathLst>
              <a:path w="13026" h="10638" extrusionOk="0">
                <a:moveTo>
                  <a:pt x="1" y="0"/>
                </a:moveTo>
                <a:lnTo>
                  <a:pt x="1" y="10638"/>
                </a:lnTo>
                <a:lnTo>
                  <a:pt x="1302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5"/>
          <p:cNvSpPr/>
          <p:nvPr/>
        </p:nvSpPr>
        <p:spPr>
          <a:xfrm>
            <a:off x="7853493" y="3081538"/>
            <a:ext cx="555233" cy="453338"/>
          </a:xfrm>
          <a:custGeom>
            <a:avLst/>
            <a:gdLst/>
            <a:ahLst/>
            <a:cxnLst/>
            <a:rect l="l" t="t" r="r" b="b"/>
            <a:pathLst>
              <a:path w="13026" h="10638" extrusionOk="0">
                <a:moveTo>
                  <a:pt x="1" y="0"/>
                </a:moveTo>
                <a:lnTo>
                  <a:pt x="1" y="10638"/>
                </a:lnTo>
                <a:lnTo>
                  <a:pt x="1302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5"/>
          <p:cNvSpPr/>
          <p:nvPr/>
        </p:nvSpPr>
        <p:spPr>
          <a:xfrm>
            <a:off x="-896823" y="2879880"/>
            <a:ext cx="5032137" cy="2965834"/>
          </a:xfrm>
          <a:custGeom>
            <a:avLst/>
            <a:gdLst/>
            <a:ahLst/>
            <a:cxnLst/>
            <a:rect l="l" t="t" r="r" b="b"/>
            <a:pathLst>
              <a:path w="118056" h="69596" extrusionOk="0">
                <a:moveTo>
                  <a:pt x="1" y="1"/>
                </a:moveTo>
                <a:lnTo>
                  <a:pt x="1" y="12122"/>
                </a:lnTo>
                <a:lnTo>
                  <a:pt x="1" y="24242"/>
                </a:lnTo>
                <a:lnTo>
                  <a:pt x="1" y="45355"/>
                </a:lnTo>
                <a:lnTo>
                  <a:pt x="1" y="57475"/>
                </a:lnTo>
                <a:lnTo>
                  <a:pt x="1" y="69596"/>
                </a:lnTo>
                <a:lnTo>
                  <a:pt x="118055" y="69596"/>
                </a:lnTo>
                <a:lnTo>
                  <a:pt x="118055" y="36363"/>
                </a:lnTo>
                <a:lnTo>
                  <a:pt x="86352" y="36363"/>
                </a:lnTo>
                <a:lnTo>
                  <a:pt x="86352" y="24242"/>
                </a:lnTo>
                <a:lnTo>
                  <a:pt x="54625" y="24242"/>
                </a:lnTo>
                <a:lnTo>
                  <a:pt x="54625" y="12122"/>
                </a:lnTo>
                <a:lnTo>
                  <a:pt x="22921" y="12122"/>
                </a:lnTo>
                <a:lnTo>
                  <a:pt x="22921" y="1"/>
                </a:lnTo>
                <a:close/>
              </a:path>
            </a:pathLst>
          </a:custGeom>
          <a:solidFill>
            <a:srgbClr val="2B2D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5"/>
          <p:cNvSpPr/>
          <p:nvPr/>
        </p:nvSpPr>
        <p:spPr>
          <a:xfrm rot="5400000">
            <a:off x="8101245" y="61492"/>
            <a:ext cx="670790" cy="547813"/>
          </a:xfrm>
          <a:custGeom>
            <a:avLst/>
            <a:gdLst/>
            <a:ahLst/>
            <a:cxnLst/>
            <a:rect l="l" t="t" r="r" b="b"/>
            <a:pathLst>
              <a:path w="13025" h="10639" extrusionOk="0">
                <a:moveTo>
                  <a:pt x="0" y="1"/>
                </a:moveTo>
                <a:lnTo>
                  <a:pt x="0" y="10638"/>
                </a:lnTo>
                <a:lnTo>
                  <a:pt x="1302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 name="Picture 15" descr="Logo&#10;&#10;Description automatically generated">
            <a:extLst>
              <a:ext uri="{FF2B5EF4-FFF2-40B4-BE49-F238E27FC236}">
                <a16:creationId xmlns:a16="http://schemas.microsoft.com/office/drawing/2014/main" id="{05056060-70F0-2341-8841-E65555E3B4F2}"/>
              </a:ext>
            </a:extLst>
          </p:cNvPr>
          <p:cNvPicPr>
            <a:picLocks noChangeAspect="1"/>
          </p:cNvPicPr>
          <p:nvPr userDrawn="1"/>
        </p:nvPicPr>
        <p:blipFill>
          <a:blip r:embed="rId2"/>
          <a:stretch>
            <a:fillRect/>
          </a:stretch>
        </p:blipFill>
        <p:spPr>
          <a:xfrm>
            <a:off x="72618" y="40351"/>
            <a:ext cx="846608" cy="851916"/>
          </a:xfrm>
          <a:prstGeom prst="rect">
            <a:avLst/>
          </a:prstGeom>
        </p:spPr>
      </p:pic>
      <p:pic>
        <p:nvPicPr>
          <p:cNvPr id="2" name="Google Shape;43;p14" descr="Graphical user interface, text, application&#10;&#10;Description automatically generated">
            <a:extLst>
              <a:ext uri="{FF2B5EF4-FFF2-40B4-BE49-F238E27FC236}">
                <a16:creationId xmlns:a16="http://schemas.microsoft.com/office/drawing/2014/main" id="{EB628991-1ABE-7C98-81E7-C601BEC03B36}"/>
              </a:ext>
            </a:extLst>
          </p:cNvPr>
          <p:cNvPicPr preferRelativeResize="0"/>
          <p:nvPr userDrawn="1"/>
        </p:nvPicPr>
        <p:blipFill rotWithShape="1">
          <a:blip r:embed="rId3">
            <a:alphaModFix/>
          </a:blip>
          <a:srcRect r="25004"/>
          <a:stretch/>
        </p:blipFill>
        <p:spPr>
          <a:xfrm>
            <a:off x="72618" y="4780106"/>
            <a:ext cx="1006682" cy="275804"/>
          </a:xfrm>
          <a:prstGeom prst="rect">
            <a:avLst/>
          </a:prstGeom>
          <a:noFill/>
          <a:ln>
            <a:noFill/>
          </a:ln>
        </p:spPr>
      </p:pic>
      <p:sp>
        <p:nvSpPr>
          <p:cNvPr id="3" name="TextBox 19">
            <a:extLst>
              <a:ext uri="{FF2B5EF4-FFF2-40B4-BE49-F238E27FC236}">
                <a16:creationId xmlns:a16="http://schemas.microsoft.com/office/drawing/2014/main" id="{F44A81A6-09A7-E9FB-0BAC-19C47E242235}"/>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4" name="Grafik 3" descr="Ein Bild, das Symbol, Kreis, Schrift, Grafiken enthält.&#10;&#10;Automatisch generierte Beschreibung">
            <a:extLst>
              <a:ext uri="{FF2B5EF4-FFF2-40B4-BE49-F238E27FC236}">
                <a16:creationId xmlns:a16="http://schemas.microsoft.com/office/drawing/2014/main" id="{1138BBB5-0F9E-7BED-E65B-08933D33051E}"/>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9"/>
        <p:cNvGrpSpPr/>
        <p:nvPr/>
      </p:nvGrpSpPr>
      <p:grpSpPr>
        <a:xfrm>
          <a:off x="0" y="0"/>
          <a:ext cx="0" cy="0"/>
          <a:chOff x="0" y="0"/>
          <a:chExt cx="0" cy="0"/>
        </a:xfrm>
      </p:grpSpPr>
      <p:sp>
        <p:nvSpPr>
          <p:cNvPr id="30" name="Google Shape;30;p3"/>
          <p:cNvSpPr/>
          <p:nvPr/>
        </p:nvSpPr>
        <p:spPr>
          <a:xfrm>
            <a:off x="6083052" y="9344"/>
            <a:ext cx="1860928" cy="930292"/>
          </a:xfrm>
          <a:custGeom>
            <a:avLst/>
            <a:gdLst/>
            <a:ahLst/>
            <a:cxnLst/>
            <a:rect l="l" t="t" r="r" b="b"/>
            <a:pathLst>
              <a:path w="73883" h="36942" extrusionOk="0">
                <a:moveTo>
                  <a:pt x="0" y="0"/>
                </a:moveTo>
                <a:cubicBezTo>
                  <a:pt x="0" y="20395"/>
                  <a:pt x="16547" y="36942"/>
                  <a:pt x="36941" y="36942"/>
                </a:cubicBezTo>
                <a:cubicBezTo>
                  <a:pt x="57335" y="36942"/>
                  <a:pt x="73883" y="20395"/>
                  <a:pt x="73883" y="0"/>
                </a:cubicBezTo>
                <a:close/>
              </a:path>
            </a:pathLst>
          </a:custGeom>
          <a:solidFill>
            <a:srgbClr val="059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a:off x="-97200" y="2596574"/>
            <a:ext cx="9734700" cy="1648200"/>
          </a:xfrm>
          <a:prstGeom prst="rect">
            <a:avLst/>
          </a:prstGeom>
          <a:solidFill>
            <a:srgbClr val="2B2D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a:off x="-97200" y="1221576"/>
            <a:ext cx="9241200" cy="1310100"/>
          </a:xfrm>
          <a:prstGeom prst="rect">
            <a:avLst/>
          </a:prstGeom>
          <a:solidFill>
            <a:srgbClr val="15A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rot="-5400000" flipH="1">
            <a:off x="3383002" y="-1606280"/>
            <a:ext cx="3110844" cy="1555166"/>
          </a:xfrm>
          <a:custGeom>
            <a:avLst/>
            <a:gdLst/>
            <a:ahLst/>
            <a:cxnLst/>
            <a:rect l="l" t="t" r="r" b="b"/>
            <a:pathLst>
              <a:path w="73883" h="36942" extrusionOk="0">
                <a:moveTo>
                  <a:pt x="0" y="0"/>
                </a:moveTo>
                <a:cubicBezTo>
                  <a:pt x="0" y="20395"/>
                  <a:pt x="16547" y="36942"/>
                  <a:pt x="36941" y="36942"/>
                </a:cubicBezTo>
                <a:cubicBezTo>
                  <a:pt x="57335" y="36942"/>
                  <a:pt x="73883" y="20395"/>
                  <a:pt x="73883" y="0"/>
                </a:cubicBezTo>
                <a:close/>
              </a:path>
            </a:pathLst>
          </a:custGeom>
          <a:solidFill>
            <a:srgbClr val="E75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a:off x="6306100" y="4008552"/>
            <a:ext cx="1758600" cy="1758600"/>
          </a:xfrm>
          <a:prstGeom prst="ellipse">
            <a:avLst/>
          </a:prstGeom>
          <a:solidFill>
            <a:srgbClr val="059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txBox="1">
            <a:spLocks noGrp="1"/>
          </p:cNvSpPr>
          <p:nvPr>
            <p:ph type="title" hasCustomPrompt="1"/>
          </p:nvPr>
        </p:nvSpPr>
        <p:spPr>
          <a:xfrm>
            <a:off x="3322825" y="880450"/>
            <a:ext cx="2498400" cy="1946700"/>
          </a:xfrm>
          <a:prstGeom prst="rect">
            <a:avLst/>
          </a:prstGeom>
        </p:spPr>
        <p:txBody>
          <a:bodyPr spcFirstLastPara="1" wrap="square" lIns="0" tIns="91425" rIns="91425" bIns="91425" anchor="ctr" anchorCtr="0">
            <a:noAutofit/>
          </a:bodyPr>
          <a:lstStyle>
            <a:lvl1pPr lvl="0">
              <a:spcBef>
                <a:spcPts val="0"/>
              </a:spcBef>
              <a:spcAft>
                <a:spcPts val="0"/>
              </a:spcAft>
              <a:buSzPts val="9000"/>
              <a:buNone/>
              <a:defRPr sz="9000">
                <a:solidFill>
                  <a:schemeClr val="bg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rtl="0">
              <a:spcBef>
                <a:spcPts val="0"/>
              </a:spcBef>
              <a:spcAft>
                <a:spcPts val="0"/>
              </a:spcAft>
              <a:buSzPts val="2800"/>
              <a:buNone/>
              <a:defRPr/>
            </a:lvl9pPr>
          </a:lstStyle>
          <a:p>
            <a:r>
              <a:rPr dirty="0"/>
              <a:t>xx%</a:t>
            </a:r>
          </a:p>
        </p:txBody>
      </p:sp>
      <p:sp>
        <p:nvSpPr>
          <p:cNvPr id="37" name="Google Shape;37;p3"/>
          <p:cNvSpPr txBox="1">
            <a:spLocks noGrp="1"/>
          </p:cNvSpPr>
          <p:nvPr>
            <p:ph type="title" idx="2"/>
          </p:nvPr>
        </p:nvSpPr>
        <p:spPr>
          <a:xfrm>
            <a:off x="798250" y="2840375"/>
            <a:ext cx="7632600" cy="10662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6000"/>
              <a:buNone/>
              <a:defRPr sz="6000">
                <a:solidFill>
                  <a:schemeClr val="lt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9" name="Google Shape;39;p3"/>
          <p:cNvSpPr/>
          <p:nvPr/>
        </p:nvSpPr>
        <p:spPr>
          <a:xfrm>
            <a:off x="-1456929" y="3400784"/>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2B2D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Picture 2" descr="Logo&#10;&#10;Description automatically generated">
            <a:extLst>
              <a:ext uri="{FF2B5EF4-FFF2-40B4-BE49-F238E27FC236}">
                <a16:creationId xmlns:a16="http://schemas.microsoft.com/office/drawing/2014/main" id="{4941379D-1FFE-D34C-BBE6-62251EB58D59}"/>
              </a:ext>
            </a:extLst>
          </p:cNvPr>
          <p:cNvPicPr>
            <a:picLocks noChangeAspect="1"/>
          </p:cNvPicPr>
          <p:nvPr userDrawn="1"/>
        </p:nvPicPr>
        <p:blipFill>
          <a:blip r:embed="rId2"/>
          <a:stretch>
            <a:fillRect/>
          </a:stretch>
        </p:blipFill>
        <p:spPr>
          <a:xfrm>
            <a:off x="72618" y="40351"/>
            <a:ext cx="846608" cy="851916"/>
          </a:xfrm>
          <a:prstGeom prst="rect">
            <a:avLst/>
          </a:prstGeom>
        </p:spPr>
      </p:pic>
      <p:pic>
        <p:nvPicPr>
          <p:cNvPr id="2" name="Google Shape;43;p14" descr="Graphical user interface, text, application&#10;&#10;Description automatically generated">
            <a:extLst>
              <a:ext uri="{FF2B5EF4-FFF2-40B4-BE49-F238E27FC236}">
                <a16:creationId xmlns:a16="http://schemas.microsoft.com/office/drawing/2014/main" id="{2D8CEBE8-A48C-4432-CC16-F70DF18F3E4E}"/>
              </a:ext>
            </a:extLst>
          </p:cNvPr>
          <p:cNvPicPr preferRelativeResize="0"/>
          <p:nvPr userDrawn="1"/>
        </p:nvPicPr>
        <p:blipFill rotWithShape="1">
          <a:blip r:embed="rId3">
            <a:alphaModFix/>
          </a:blip>
          <a:srcRect r="25004"/>
          <a:stretch/>
        </p:blipFill>
        <p:spPr>
          <a:xfrm>
            <a:off x="72618" y="4780106"/>
            <a:ext cx="1006682" cy="275804"/>
          </a:xfrm>
          <a:prstGeom prst="rect">
            <a:avLst/>
          </a:prstGeom>
          <a:noFill/>
          <a:ln>
            <a:noFill/>
          </a:ln>
        </p:spPr>
      </p:pic>
      <p:sp>
        <p:nvSpPr>
          <p:cNvPr id="4" name="TextBox 19">
            <a:extLst>
              <a:ext uri="{FF2B5EF4-FFF2-40B4-BE49-F238E27FC236}">
                <a16:creationId xmlns:a16="http://schemas.microsoft.com/office/drawing/2014/main" id="{249207BB-CAC3-9640-98C2-1107AFD62539}"/>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6" name="Grafik 5" descr="Ein Bild, das Symbol, Kreis, Schrift, Grafiken enthält.&#10;&#10;Automatisch generierte Beschreibung">
            <a:extLst>
              <a:ext uri="{FF2B5EF4-FFF2-40B4-BE49-F238E27FC236}">
                <a16:creationId xmlns:a16="http://schemas.microsoft.com/office/drawing/2014/main" id="{5FD62FA2-7581-5ECF-E0C6-02362D04384D}"/>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0"/>
        <p:cNvGrpSpPr/>
        <p:nvPr/>
      </p:nvGrpSpPr>
      <p:grpSpPr>
        <a:xfrm>
          <a:off x="0" y="0"/>
          <a:ext cx="0" cy="0"/>
          <a:chOff x="0" y="0"/>
          <a:chExt cx="0" cy="0"/>
        </a:xfrm>
      </p:grpSpPr>
      <p:sp>
        <p:nvSpPr>
          <p:cNvPr id="41" name="Google Shape;41;p4"/>
          <p:cNvSpPr txBox="1">
            <a:spLocks noGrp="1"/>
          </p:cNvSpPr>
          <p:nvPr>
            <p:ph type="title"/>
          </p:nvPr>
        </p:nvSpPr>
        <p:spPr>
          <a:xfrm>
            <a:off x="713225" y="1614925"/>
            <a:ext cx="7717800" cy="646800"/>
          </a:xfrm>
          <a:prstGeom prst="rect">
            <a:avLst/>
          </a:prstGeom>
        </p:spPr>
        <p:txBody>
          <a:bodyPr spcFirstLastPara="1" wrap="square" lIns="91425" tIns="91425" rIns="91425" bIns="91425" anchor="t" anchorCtr="0">
            <a:noAutofit/>
          </a:bodyPr>
          <a:lstStyle>
            <a:lvl1pPr lvl="0">
              <a:spcBef>
                <a:spcPts val="0"/>
              </a:spcBef>
              <a:spcAft>
                <a:spcPts val="0"/>
              </a:spcAft>
              <a:buSzPts val="3800"/>
              <a:buNone/>
              <a:defRPr>
                <a:solidFill>
                  <a:srgbClr val="2B2D83"/>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dirty="0"/>
          </a:p>
        </p:txBody>
      </p:sp>
      <p:sp>
        <p:nvSpPr>
          <p:cNvPr id="42" name="Google Shape;42;p4"/>
          <p:cNvSpPr/>
          <p:nvPr/>
        </p:nvSpPr>
        <p:spPr>
          <a:xfrm>
            <a:off x="-48668" y="3013189"/>
            <a:ext cx="5032137" cy="2965834"/>
          </a:xfrm>
          <a:custGeom>
            <a:avLst/>
            <a:gdLst/>
            <a:ahLst/>
            <a:cxnLst/>
            <a:rect l="l" t="t" r="r" b="b"/>
            <a:pathLst>
              <a:path w="118056" h="69596" extrusionOk="0">
                <a:moveTo>
                  <a:pt x="1" y="1"/>
                </a:moveTo>
                <a:lnTo>
                  <a:pt x="1" y="12122"/>
                </a:lnTo>
                <a:lnTo>
                  <a:pt x="1" y="24242"/>
                </a:lnTo>
                <a:lnTo>
                  <a:pt x="1" y="45355"/>
                </a:lnTo>
                <a:lnTo>
                  <a:pt x="1" y="57475"/>
                </a:lnTo>
                <a:lnTo>
                  <a:pt x="1" y="69596"/>
                </a:lnTo>
                <a:lnTo>
                  <a:pt x="118055" y="69596"/>
                </a:lnTo>
                <a:lnTo>
                  <a:pt x="118055" y="36363"/>
                </a:lnTo>
                <a:lnTo>
                  <a:pt x="86352" y="36363"/>
                </a:lnTo>
                <a:lnTo>
                  <a:pt x="86352" y="24242"/>
                </a:lnTo>
                <a:lnTo>
                  <a:pt x="54625" y="24242"/>
                </a:lnTo>
                <a:lnTo>
                  <a:pt x="54625" y="12122"/>
                </a:lnTo>
                <a:lnTo>
                  <a:pt x="22921" y="12122"/>
                </a:lnTo>
                <a:lnTo>
                  <a:pt x="22921" y="1"/>
                </a:lnTo>
                <a:close/>
              </a:path>
            </a:pathLst>
          </a:custGeom>
          <a:solidFill>
            <a:srgbClr val="E75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4"/>
          <p:cNvSpPr/>
          <p:nvPr/>
        </p:nvSpPr>
        <p:spPr>
          <a:xfrm rot="10800000">
            <a:off x="4111852" y="-851395"/>
            <a:ext cx="5032137" cy="2965834"/>
          </a:xfrm>
          <a:custGeom>
            <a:avLst/>
            <a:gdLst/>
            <a:ahLst/>
            <a:cxnLst/>
            <a:rect l="l" t="t" r="r" b="b"/>
            <a:pathLst>
              <a:path w="118056" h="69596" extrusionOk="0">
                <a:moveTo>
                  <a:pt x="1" y="1"/>
                </a:moveTo>
                <a:lnTo>
                  <a:pt x="1" y="12122"/>
                </a:lnTo>
                <a:lnTo>
                  <a:pt x="1" y="24242"/>
                </a:lnTo>
                <a:lnTo>
                  <a:pt x="1" y="45355"/>
                </a:lnTo>
                <a:lnTo>
                  <a:pt x="1" y="57475"/>
                </a:lnTo>
                <a:lnTo>
                  <a:pt x="1" y="69596"/>
                </a:lnTo>
                <a:lnTo>
                  <a:pt x="118055" y="69596"/>
                </a:lnTo>
                <a:lnTo>
                  <a:pt x="118055" y="36363"/>
                </a:lnTo>
                <a:lnTo>
                  <a:pt x="86352" y="36363"/>
                </a:lnTo>
                <a:lnTo>
                  <a:pt x="86352" y="24242"/>
                </a:lnTo>
                <a:lnTo>
                  <a:pt x="54625" y="24242"/>
                </a:lnTo>
                <a:lnTo>
                  <a:pt x="54625" y="12122"/>
                </a:lnTo>
                <a:lnTo>
                  <a:pt x="22921" y="12122"/>
                </a:lnTo>
                <a:lnTo>
                  <a:pt x="22921" y="1"/>
                </a:lnTo>
                <a:close/>
              </a:path>
            </a:pathLst>
          </a:custGeom>
          <a:solidFill>
            <a:srgbClr val="15A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 name="Google Shape;44;p4"/>
          <p:cNvGrpSpPr/>
          <p:nvPr/>
        </p:nvGrpSpPr>
        <p:grpSpPr>
          <a:xfrm>
            <a:off x="8431033" y="-449325"/>
            <a:ext cx="1061212" cy="1676776"/>
            <a:chOff x="4210925" y="3949824"/>
            <a:chExt cx="325625" cy="514601"/>
          </a:xfrm>
          <a:solidFill>
            <a:srgbClr val="2B2D83"/>
          </a:solidFill>
        </p:grpSpPr>
        <p:sp>
          <p:nvSpPr>
            <p:cNvPr id="45" name="Google Shape;45;p4"/>
            <p:cNvSpPr/>
            <p:nvPr/>
          </p:nvSpPr>
          <p:spPr>
            <a:xfrm>
              <a:off x="4210925" y="3949824"/>
              <a:ext cx="325625" cy="265975"/>
            </a:xfrm>
            <a:custGeom>
              <a:avLst/>
              <a:gdLst/>
              <a:ahLst/>
              <a:cxnLst/>
              <a:rect l="l" t="t" r="r" b="b"/>
              <a:pathLst>
                <a:path w="13025" h="10639" extrusionOk="0">
                  <a:moveTo>
                    <a:pt x="0" y="1"/>
                  </a:moveTo>
                  <a:lnTo>
                    <a:pt x="0" y="10638"/>
                  </a:lnTo>
                  <a:lnTo>
                    <a:pt x="1302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4"/>
            <p:cNvSpPr/>
            <p:nvPr/>
          </p:nvSpPr>
          <p:spPr>
            <a:xfrm>
              <a:off x="4210925" y="4198450"/>
              <a:ext cx="325625" cy="265975"/>
            </a:xfrm>
            <a:custGeom>
              <a:avLst/>
              <a:gdLst/>
              <a:ahLst/>
              <a:cxnLst/>
              <a:rect l="l" t="t" r="r" b="b"/>
              <a:pathLst>
                <a:path w="13025" h="10639" extrusionOk="0">
                  <a:moveTo>
                    <a:pt x="0" y="1"/>
                  </a:moveTo>
                  <a:lnTo>
                    <a:pt x="0" y="10638"/>
                  </a:lnTo>
                  <a:lnTo>
                    <a:pt x="1302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47;p4"/>
          <p:cNvSpPr/>
          <p:nvPr/>
        </p:nvSpPr>
        <p:spPr>
          <a:xfrm>
            <a:off x="-1599504" y="3160475"/>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059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4"/>
          <p:cNvSpPr txBox="1">
            <a:spLocks noGrp="1"/>
          </p:cNvSpPr>
          <p:nvPr>
            <p:ph type="subTitle" idx="1"/>
          </p:nvPr>
        </p:nvSpPr>
        <p:spPr>
          <a:xfrm>
            <a:off x="2512825" y="2331700"/>
            <a:ext cx="4114800" cy="1176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solidFill>
                  <a:srgbClr val="15A7A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dirty="0"/>
          </a:p>
        </p:txBody>
      </p:sp>
      <p:pic>
        <p:nvPicPr>
          <p:cNvPr id="11" name="Picture 10" descr="Logo&#10;&#10;Description automatically generated">
            <a:extLst>
              <a:ext uri="{FF2B5EF4-FFF2-40B4-BE49-F238E27FC236}">
                <a16:creationId xmlns:a16="http://schemas.microsoft.com/office/drawing/2014/main" id="{D7409A9E-685D-754B-9D15-07D2E7172A5A}"/>
              </a:ext>
            </a:extLst>
          </p:cNvPr>
          <p:cNvPicPr>
            <a:picLocks noChangeAspect="1"/>
          </p:cNvPicPr>
          <p:nvPr userDrawn="1"/>
        </p:nvPicPr>
        <p:blipFill>
          <a:blip r:embed="rId2"/>
          <a:stretch>
            <a:fillRect/>
          </a:stretch>
        </p:blipFill>
        <p:spPr>
          <a:xfrm>
            <a:off x="72618" y="40351"/>
            <a:ext cx="846608" cy="851916"/>
          </a:xfrm>
          <a:prstGeom prst="rect">
            <a:avLst/>
          </a:prstGeom>
        </p:spPr>
      </p:pic>
      <p:pic>
        <p:nvPicPr>
          <p:cNvPr id="2" name="Google Shape;43;p14" descr="Graphical user interface, text, application&#10;&#10;Description automatically generated">
            <a:extLst>
              <a:ext uri="{FF2B5EF4-FFF2-40B4-BE49-F238E27FC236}">
                <a16:creationId xmlns:a16="http://schemas.microsoft.com/office/drawing/2014/main" id="{9448FB67-4423-1620-85D4-6F9286F138DB}"/>
              </a:ext>
            </a:extLst>
          </p:cNvPr>
          <p:cNvPicPr preferRelativeResize="0"/>
          <p:nvPr userDrawn="1"/>
        </p:nvPicPr>
        <p:blipFill rotWithShape="1">
          <a:blip r:embed="rId3">
            <a:alphaModFix/>
          </a:blip>
          <a:srcRect r="25004"/>
          <a:stretch/>
        </p:blipFill>
        <p:spPr>
          <a:xfrm>
            <a:off x="72618" y="4780106"/>
            <a:ext cx="1006682" cy="275804"/>
          </a:xfrm>
          <a:prstGeom prst="rect">
            <a:avLst/>
          </a:prstGeom>
          <a:noFill/>
          <a:ln>
            <a:noFill/>
          </a:ln>
        </p:spPr>
      </p:pic>
      <p:sp>
        <p:nvSpPr>
          <p:cNvPr id="3" name="TextBox 19">
            <a:extLst>
              <a:ext uri="{FF2B5EF4-FFF2-40B4-BE49-F238E27FC236}">
                <a16:creationId xmlns:a16="http://schemas.microsoft.com/office/drawing/2014/main" id="{85801AC5-E765-A3D6-AA99-8188F7A67B54}"/>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4" name="Grafik 3" descr="Ein Bild, das Symbol, Kreis, Schrift, Grafiken enthält.&#10;&#10;Automatisch generierte Beschreibung">
            <a:extLst>
              <a:ext uri="{FF2B5EF4-FFF2-40B4-BE49-F238E27FC236}">
                <a16:creationId xmlns:a16="http://schemas.microsoft.com/office/drawing/2014/main" id="{3C3200FB-9256-B797-2F11-E9094D849CE2}"/>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1"/>
        <p:cNvGrpSpPr/>
        <p:nvPr/>
      </p:nvGrpSpPr>
      <p:grpSpPr>
        <a:xfrm>
          <a:off x="0" y="0"/>
          <a:ext cx="0" cy="0"/>
          <a:chOff x="0" y="0"/>
          <a:chExt cx="0" cy="0"/>
        </a:xfrm>
      </p:grpSpPr>
      <p:sp>
        <p:nvSpPr>
          <p:cNvPr id="62" name="Google Shape;62;p6"/>
          <p:cNvSpPr txBox="1">
            <a:spLocks noGrp="1"/>
          </p:cNvSpPr>
          <p:nvPr>
            <p:ph type="title"/>
          </p:nvPr>
        </p:nvSpPr>
        <p:spPr>
          <a:xfrm>
            <a:off x="713225" y="539500"/>
            <a:ext cx="7717800" cy="1011600"/>
          </a:xfrm>
          <a:prstGeom prst="rect">
            <a:avLst/>
          </a:prstGeom>
        </p:spPr>
        <p:txBody>
          <a:bodyPr spcFirstLastPara="1" wrap="square" lIns="91425" tIns="91425" rIns="91425" bIns="91425" anchor="t" anchorCtr="0">
            <a:noAutofit/>
          </a:bodyPr>
          <a:lstStyle>
            <a:lvl1pPr lvl="0">
              <a:spcBef>
                <a:spcPts val="0"/>
              </a:spcBef>
              <a:spcAft>
                <a:spcPts val="0"/>
              </a:spcAft>
              <a:buSzPts val="3800"/>
              <a:buNone/>
              <a:defRPr>
                <a:solidFill>
                  <a:srgbClr val="E7501B"/>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dirty="0"/>
          </a:p>
        </p:txBody>
      </p:sp>
      <p:sp>
        <p:nvSpPr>
          <p:cNvPr id="63" name="Google Shape;63;p6"/>
          <p:cNvSpPr/>
          <p:nvPr/>
        </p:nvSpPr>
        <p:spPr>
          <a:xfrm>
            <a:off x="7974746" y="4519809"/>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15A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6"/>
          <p:cNvSpPr/>
          <p:nvPr/>
        </p:nvSpPr>
        <p:spPr>
          <a:xfrm flipH="1">
            <a:off x="7222540" y="-11"/>
            <a:ext cx="1921448" cy="1421237"/>
          </a:xfrm>
          <a:custGeom>
            <a:avLst/>
            <a:gdLst/>
            <a:ahLst/>
            <a:cxnLst/>
            <a:rect l="l" t="t" r="r" b="b"/>
            <a:pathLst>
              <a:path w="13025" h="10639" extrusionOk="0">
                <a:moveTo>
                  <a:pt x="0" y="1"/>
                </a:moveTo>
                <a:lnTo>
                  <a:pt x="0" y="10638"/>
                </a:lnTo>
                <a:lnTo>
                  <a:pt x="13025" y="1"/>
                </a:lnTo>
                <a:close/>
              </a:path>
            </a:pathLst>
          </a:custGeom>
          <a:solidFill>
            <a:srgbClr val="2B2D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 name="Google Shape;70;p6"/>
          <p:cNvGrpSpPr/>
          <p:nvPr/>
        </p:nvGrpSpPr>
        <p:grpSpPr>
          <a:xfrm>
            <a:off x="8225003" y="433123"/>
            <a:ext cx="411785" cy="650559"/>
            <a:chOff x="4210925" y="3949824"/>
            <a:chExt cx="325625" cy="514601"/>
          </a:xfrm>
          <a:solidFill>
            <a:srgbClr val="E7501B"/>
          </a:solidFill>
        </p:grpSpPr>
        <p:sp>
          <p:nvSpPr>
            <p:cNvPr id="71" name="Google Shape;71;p6"/>
            <p:cNvSpPr/>
            <p:nvPr/>
          </p:nvSpPr>
          <p:spPr>
            <a:xfrm>
              <a:off x="4210925" y="3949824"/>
              <a:ext cx="325625" cy="265975"/>
            </a:xfrm>
            <a:custGeom>
              <a:avLst/>
              <a:gdLst/>
              <a:ahLst/>
              <a:cxnLst/>
              <a:rect l="l" t="t" r="r" b="b"/>
              <a:pathLst>
                <a:path w="13025" h="10639" extrusionOk="0">
                  <a:moveTo>
                    <a:pt x="0" y="1"/>
                  </a:moveTo>
                  <a:lnTo>
                    <a:pt x="0" y="10638"/>
                  </a:lnTo>
                  <a:lnTo>
                    <a:pt x="1302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6"/>
            <p:cNvSpPr/>
            <p:nvPr/>
          </p:nvSpPr>
          <p:spPr>
            <a:xfrm>
              <a:off x="4210925" y="4198450"/>
              <a:ext cx="325625" cy="265975"/>
            </a:xfrm>
            <a:custGeom>
              <a:avLst/>
              <a:gdLst/>
              <a:ahLst/>
              <a:cxnLst/>
              <a:rect l="l" t="t" r="r" b="b"/>
              <a:pathLst>
                <a:path w="13025" h="10639" extrusionOk="0">
                  <a:moveTo>
                    <a:pt x="0" y="1"/>
                  </a:moveTo>
                  <a:lnTo>
                    <a:pt x="0" y="10638"/>
                  </a:lnTo>
                  <a:lnTo>
                    <a:pt x="1302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3" name="Picture 12" descr="Logo&#10;&#10;Description automatically generated">
            <a:extLst>
              <a:ext uri="{FF2B5EF4-FFF2-40B4-BE49-F238E27FC236}">
                <a16:creationId xmlns:a16="http://schemas.microsoft.com/office/drawing/2014/main" id="{6D455AC4-3153-9346-9280-B7FF41DCD9E9}"/>
              </a:ext>
            </a:extLst>
          </p:cNvPr>
          <p:cNvPicPr>
            <a:picLocks noChangeAspect="1"/>
          </p:cNvPicPr>
          <p:nvPr userDrawn="1"/>
        </p:nvPicPr>
        <p:blipFill>
          <a:blip r:embed="rId2"/>
          <a:stretch>
            <a:fillRect/>
          </a:stretch>
        </p:blipFill>
        <p:spPr>
          <a:xfrm>
            <a:off x="72618" y="40351"/>
            <a:ext cx="846608" cy="851916"/>
          </a:xfrm>
          <a:prstGeom prst="rect">
            <a:avLst/>
          </a:prstGeom>
        </p:spPr>
      </p:pic>
      <p:pic>
        <p:nvPicPr>
          <p:cNvPr id="2" name="Google Shape;43;p14" descr="Graphical user interface, text, application&#10;&#10;Description automatically generated">
            <a:extLst>
              <a:ext uri="{FF2B5EF4-FFF2-40B4-BE49-F238E27FC236}">
                <a16:creationId xmlns:a16="http://schemas.microsoft.com/office/drawing/2014/main" id="{C8C768DA-7DF3-F880-9E45-9E21E853343A}"/>
              </a:ext>
            </a:extLst>
          </p:cNvPr>
          <p:cNvPicPr preferRelativeResize="0"/>
          <p:nvPr userDrawn="1"/>
        </p:nvPicPr>
        <p:blipFill rotWithShape="1">
          <a:blip r:embed="rId3">
            <a:alphaModFix/>
          </a:blip>
          <a:srcRect r="25004"/>
          <a:stretch/>
        </p:blipFill>
        <p:spPr>
          <a:xfrm>
            <a:off x="72618" y="4780106"/>
            <a:ext cx="1006682" cy="275804"/>
          </a:xfrm>
          <a:prstGeom prst="rect">
            <a:avLst/>
          </a:prstGeom>
          <a:noFill/>
          <a:ln>
            <a:noFill/>
          </a:ln>
        </p:spPr>
      </p:pic>
      <p:sp>
        <p:nvSpPr>
          <p:cNvPr id="3" name="TextBox 19">
            <a:extLst>
              <a:ext uri="{FF2B5EF4-FFF2-40B4-BE49-F238E27FC236}">
                <a16:creationId xmlns:a16="http://schemas.microsoft.com/office/drawing/2014/main" id="{002F8E51-80BD-B935-BC8A-0EA16AF89273}"/>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4" name="Grafik 3" descr="Ein Bild, das Symbol, Kreis, Schrift, Grafiken enthält.&#10;&#10;Automatisch generierte Beschreibung">
            <a:extLst>
              <a:ext uri="{FF2B5EF4-FFF2-40B4-BE49-F238E27FC236}">
                <a16:creationId xmlns:a16="http://schemas.microsoft.com/office/drawing/2014/main" id="{1049062B-BE84-5F8E-F00B-744F6A241AAA}"/>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3"/>
        <p:cNvGrpSpPr/>
        <p:nvPr/>
      </p:nvGrpSpPr>
      <p:grpSpPr>
        <a:xfrm>
          <a:off x="0" y="0"/>
          <a:ext cx="0" cy="0"/>
          <a:chOff x="0" y="0"/>
          <a:chExt cx="0" cy="0"/>
        </a:xfrm>
      </p:grpSpPr>
      <p:sp>
        <p:nvSpPr>
          <p:cNvPr id="74" name="Google Shape;74;p7"/>
          <p:cNvSpPr txBox="1">
            <a:spLocks noGrp="1"/>
          </p:cNvSpPr>
          <p:nvPr>
            <p:ph type="title"/>
          </p:nvPr>
        </p:nvSpPr>
        <p:spPr>
          <a:xfrm>
            <a:off x="713225" y="1477725"/>
            <a:ext cx="3858900" cy="6057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800"/>
              <a:buNone/>
              <a:defRPr>
                <a:solidFill>
                  <a:srgbClr val="15A7A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grpSp>
        <p:nvGrpSpPr>
          <p:cNvPr id="75" name="Google Shape;75;p7"/>
          <p:cNvGrpSpPr/>
          <p:nvPr/>
        </p:nvGrpSpPr>
        <p:grpSpPr>
          <a:xfrm>
            <a:off x="6609" y="4254853"/>
            <a:ext cx="554210" cy="859289"/>
            <a:chOff x="2242775" y="2016422"/>
            <a:chExt cx="325050" cy="504100"/>
          </a:xfrm>
          <a:solidFill>
            <a:srgbClr val="15A7A1"/>
          </a:solidFill>
        </p:grpSpPr>
        <p:sp>
          <p:nvSpPr>
            <p:cNvPr id="76" name="Google Shape;76;p7"/>
            <p:cNvSpPr/>
            <p:nvPr/>
          </p:nvSpPr>
          <p:spPr>
            <a:xfrm>
              <a:off x="2242775" y="2016422"/>
              <a:ext cx="325050" cy="265975"/>
            </a:xfrm>
            <a:custGeom>
              <a:avLst/>
              <a:gdLst/>
              <a:ahLst/>
              <a:cxnLst/>
              <a:rect l="l" t="t" r="r" b="b"/>
              <a:pathLst>
                <a:path w="13002" h="10639" extrusionOk="0">
                  <a:moveTo>
                    <a:pt x="0" y="1"/>
                  </a:moveTo>
                  <a:lnTo>
                    <a:pt x="0" y="10638"/>
                  </a:lnTo>
                  <a:lnTo>
                    <a:pt x="1300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7"/>
            <p:cNvSpPr/>
            <p:nvPr/>
          </p:nvSpPr>
          <p:spPr>
            <a:xfrm>
              <a:off x="2242775" y="2254547"/>
              <a:ext cx="325050" cy="265975"/>
            </a:xfrm>
            <a:custGeom>
              <a:avLst/>
              <a:gdLst/>
              <a:ahLst/>
              <a:cxnLst/>
              <a:rect l="l" t="t" r="r" b="b"/>
              <a:pathLst>
                <a:path w="13002" h="10639" extrusionOk="0">
                  <a:moveTo>
                    <a:pt x="0" y="1"/>
                  </a:moveTo>
                  <a:lnTo>
                    <a:pt x="0" y="10638"/>
                  </a:lnTo>
                  <a:lnTo>
                    <a:pt x="1300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 name="Google Shape;78;p7"/>
          <p:cNvSpPr txBox="1">
            <a:spLocks noGrp="1"/>
          </p:cNvSpPr>
          <p:nvPr>
            <p:ph type="subTitle" idx="1"/>
          </p:nvPr>
        </p:nvSpPr>
        <p:spPr>
          <a:xfrm>
            <a:off x="713350" y="2083400"/>
            <a:ext cx="3730800" cy="2134200"/>
          </a:xfrm>
          <a:prstGeom prst="rect">
            <a:avLst/>
          </a:prstGeom>
        </p:spPr>
        <p:txBody>
          <a:bodyPr spcFirstLastPara="1" wrap="square" lIns="91425" tIns="91425" rIns="91425" bIns="91425" anchor="t" anchorCtr="0">
            <a:noAutofit/>
          </a:bodyPr>
          <a:lstStyle>
            <a:lvl1pPr lvl="0">
              <a:spcBef>
                <a:spcPts val="0"/>
              </a:spcBef>
              <a:spcAft>
                <a:spcPts val="0"/>
              </a:spcAft>
              <a:buSzPts val="1600"/>
              <a:buChar char="●"/>
              <a:defRPr/>
            </a:lvl1pPr>
            <a:lvl2pPr lvl="1">
              <a:spcBef>
                <a:spcPts val="0"/>
              </a:spcBef>
              <a:spcAft>
                <a:spcPts val="0"/>
              </a:spcAft>
              <a:buClr>
                <a:schemeClr val="dk1"/>
              </a:buClr>
              <a:buSzPts val="1400"/>
              <a:buChar char="○"/>
              <a:defRPr/>
            </a:lvl2pPr>
            <a:lvl3pPr lvl="2">
              <a:spcBef>
                <a:spcPts val="0"/>
              </a:spcBef>
              <a:spcAft>
                <a:spcPts val="0"/>
              </a:spcAft>
              <a:buClr>
                <a:schemeClr val="dk1"/>
              </a:buClr>
              <a:buSzPts val="1400"/>
              <a:buChar char="■"/>
              <a:defRPr/>
            </a:lvl3pPr>
            <a:lvl4pPr lvl="3">
              <a:spcBef>
                <a:spcPts val="0"/>
              </a:spcBef>
              <a:spcAft>
                <a:spcPts val="0"/>
              </a:spcAft>
              <a:buClr>
                <a:schemeClr val="dk1"/>
              </a:buClr>
              <a:buSzPts val="1400"/>
              <a:buChar char="●"/>
              <a:defRPr/>
            </a:lvl4pPr>
            <a:lvl5pPr lvl="4">
              <a:spcBef>
                <a:spcPts val="0"/>
              </a:spcBef>
              <a:spcAft>
                <a:spcPts val="0"/>
              </a:spcAft>
              <a:buClr>
                <a:schemeClr val="dk1"/>
              </a:buClr>
              <a:buSzPts val="1400"/>
              <a:buChar char="○"/>
              <a:defRPr/>
            </a:lvl5pPr>
            <a:lvl6pPr lvl="5">
              <a:spcBef>
                <a:spcPts val="0"/>
              </a:spcBef>
              <a:spcAft>
                <a:spcPts val="0"/>
              </a:spcAft>
              <a:buClr>
                <a:schemeClr val="dk1"/>
              </a:buClr>
              <a:buSzPts val="1400"/>
              <a:buChar char="■"/>
              <a:defRPr/>
            </a:lvl6pPr>
            <a:lvl7pPr lvl="6">
              <a:spcBef>
                <a:spcPts val="0"/>
              </a:spcBef>
              <a:spcAft>
                <a:spcPts val="0"/>
              </a:spcAft>
              <a:buClr>
                <a:schemeClr val="dk1"/>
              </a:buClr>
              <a:buSzPts val="1400"/>
              <a:buChar char="●"/>
              <a:defRPr/>
            </a:lvl7pPr>
            <a:lvl8pPr lvl="7">
              <a:spcBef>
                <a:spcPts val="0"/>
              </a:spcBef>
              <a:spcAft>
                <a:spcPts val="0"/>
              </a:spcAft>
              <a:buClr>
                <a:schemeClr val="dk1"/>
              </a:buClr>
              <a:buSzPts val="1400"/>
              <a:buChar char="○"/>
              <a:defRPr/>
            </a:lvl8pPr>
            <a:lvl9pPr lvl="8">
              <a:spcBef>
                <a:spcPts val="0"/>
              </a:spcBef>
              <a:spcAft>
                <a:spcPts val="0"/>
              </a:spcAft>
              <a:buClr>
                <a:schemeClr val="dk1"/>
              </a:buClr>
              <a:buSzPts val="1400"/>
              <a:buChar char="■"/>
              <a:defRPr/>
            </a:lvl9pPr>
          </a:lstStyle>
          <a:p>
            <a:endParaRPr/>
          </a:p>
        </p:txBody>
      </p:sp>
      <p:sp>
        <p:nvSpPr>
          <p:cNvPr id="79" name="Google Shape;79;p7"/>
          <p:cNvSpPr/>
          <p:nvPr/>
        </p:nvSpPr>
        <p:spPr>
          <a:xfrm>
            <a:off x="-2220443" y="-3017359"/>
            <a:ext cx="4468038" cy="4468012"/>
          </a:xfrm>
          <a:custGeom>
            <a:avLst/>
            <a:gdLst/>
            <a:ahLst/>
            <a:cxnLst/>
            <a:rect l="l" t="t" r="r" b="b"/>
            <a:pathLst>
              <a:path w="104822" h="104846" extrusionOk="0">
                <a:moveTo>
                  <a:pt x="52399" y="6953"/>
                </a:moveTo>
                <a:cubicBezTo>
                  <a:pt x="77521" y="6953"/>
                  <a:pt x="97869" y="27324"/>
                  <a:pt x="97869" y="52423"/>
                </a:cubicBezTo>
                <a:cubicBezTo>
                  <a:pt x="98078" y="77684"/>
                  <a:pt x="77660" y="98240"/>
                  <a:pt x="52399" y="98240"/>
                </a:cubicBezTo>
                <a:cubicBezTo>
                  <a:pt x="27162" y="98240"/>
                  <a:pt x="6744" y="77684"/>
                  <a:pt x="6953" y="52423"/>
                </a:cubicBezTo>
                <a:cubicBezTo>
                  <a:pt x="6953" y="27324"/>
                  <a:pt x="27301" y="6953"/>
                  <a:pt x="52399" y="6953"/>
                </a:cubicBezTo>
                <a:close/>
                <a:moveTo>
                  <a:pt x="52399" y="1"/>
                </a:moveTo>
                <a:cubicBezTo>
                  <a:pt x="23454" y="1"/>
                  <a:pt x="0" y="23477"/>
                  <a:pt x="0" y="52423"/>
                </a:cubicBezTo>
                <a:cubicBezTo>
                  <a:pt x="0" y="81369"/>
                  <a:pt x="23454" y="104845"/>
                  <a:pt x="52399" y="104845"/>
                </a:cubicBezTo>
                <a:cubicBezTo>
                  <a:pt x="81368" y="104845"/>
                  <a:pt x="104822" y="81369"/>
                  <a:pt x="104822" y="52423"/>
                </a:cubicBezTo>
                <a:cubicBezTo>
                  <a:pt x="104822" y="23477"/>
                  <a:pt x="81368" y="1"/>
                  <a:pt x="52399" y="1"/>
                </a:cubicBezTo>
                <a:close/>
              </a:path>
            </a:pathLst>
          </a:custGeom>
          <a:solidFill>
            <a:srgbClr val="E75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7"/>
          <p:cNvSpPr/>
          <p:nvPr/>
        </p:nvSpPr>
        <p:spPr>
          <a:xfrm>
            <a:off x="7179000" y="-1034375"/>
            <a:ext cx="1965000" cy="1965000"/>
          </a:xfrm>
          <a:prstGeom prst="ellipse">
            <a:avLst/>
          </a:prstGeom>
          <a:solidFill>
            <a:srgbClr val="059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 name="Picture 8" descr="Logo&#10;&#10;Description automatically generated">
            <a:extLst>
              <a:ext uri="{FF2B5EF4-FFF2-40B4-BE49-F238E27FC236}">
                <a16:creationId xmlns:a16="http://schemas.microsoft.com/office/drawing/2014/main" id="{8B253A99-9075-1C48-9A0B-C7738189342B}"/>
              </a:ext>
            </a:extLst>
          </p:cNvPr>
          <p:cNvPicPr>
            <a:picLocks noChangeAspect="1"/>
          </p:cNvPicPr>
          <p:nvPr userDrawn="1"/>
        </p:nvPicPr>
        <p:blipFill>
          <a:blip r:embed="rId2"/>
          <a:stretch>
            <a:fillRect/>
          </a:stretch>
        </p:blipFill>
        <p:spPr>
          <a:xfrm>
            <a:off x="72618" y="40351"/>
            <a:ext cx="846608" cy="851916"/>
          </a:xfrm>
          <a:prstGeom prst="rect">
            <a:avLst/>
          </a:prstGeom>
        </p:spPr>
      </p:pic>
      <p:pic>
        <p:nvPicPr>
          <p:cNvPr id="2" name="Google Shape;43;p14" descr="Graphical user interface, text, application&#10;&#10;Description automatically generated">
            <a:extLst>
              <a:ext uri="{FF2B5EF4-FFF2-40B4-BE49-F238E27FC236}">
                <a16:creationId xmlns:a16="http://schemas.microsoft.com/office/drawing/2014/main" id="{5F9761A1-41F3-78ED-90B2-58EA35E9E120}"/>
              </a:ext>
            </a:extLst>
          </p:cNvPr>
          <p:cNvPicPr preferRelativeResize="0"/>
          <p:nvPr userDrawn="1"/>
        </p:nvPicPr>
        <p:blipFill rotWithShape="1">
          <a:blip r:embed="rId3">
            <a:alphaModFix/>
          </a:blip>
          <a:srcRect r="25004"/>
          <a:stretch/>
        </p:blipFill>
        <p:spPr>
          <a:xfrm>
            <a:off x="72618" y="4780106"/>
            <a:ext cx="1006682" cy="275804"/>
          </a:xfrm>
          <a:prstGeom prst="rect">
            <a:avLst/>
          </a:prstGeom>
          <a:noFill/>
          <a:ln>
            <a:noFill/>
          </a:ln>
        </p:spPr>
      </p:pic>
      <p:sp>
        <p:nvSpPr>
          <p:cNvPr id="3" name="TextBox 19">
            <a:extLst>
              <a:ext uri="{FF2B5EF4-FFF2-40B4-BE49-F238E27FC236}">
                <a16:creationId xmlns:a16="http://schemas.microsoft.com/office/drawing/2014/main" id="{07619E98-8A2C-A113-6FC1-CDF404BEC359}"/>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4" name="Grafik 3" descr="Ein Bild, das Symbol, Kreis, Schrift, Grafiken enthält.&#10;&#10;Automatisch generierte Beschreibung">
            <a:extLst>
              <a:ext uri="{FF2B5EF4-FFF2-40B4-BE49-F238E27FC236}">
                <a16:creationId xmlns:a16="http://schemas.microsoft.com/office/drawing/2014/main" id="{558B6533-B76B-35ED-67C8-57EBF264D4FD}"/>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1"/>
        <p:cNvGrpSpPr/>
        <p:nvPr/>
      </p:nvGrpSpPr>
      <p:grpSpPr>
        <a:xfrm>
          <a:off x="0" y="0"/>
          <a:ext cx="0" cy="0"/>
          <a:chOff x="0" y="0"/>
          <a:chExt cx="0" cy="0"/>
        </a:xfrm>
      </p:grpSpPr>
      <p:pic>
        <p:nvPicPr>
          <p:cNvPr id="2" name="Picture 1" descr="Logo&#10;&#10;Description automatically generated">
            <a:extLst>
              <a:ext uri="{FF2B5EF4-FFF2-40B4-BE49-F238E27FC236}">
                <a16:creationId xmlns:a16="http://schemas.microsoft.com/office/drawing/2014/main" id="{8D8DAB05-1578-8443-827B-20B576FACEF6}"/>
              </a:ext>
            </a:extLst>
          </p:cNvPr>
          <p:cNvPicPr>
            <a:picLocks noChangeAspect="1"/>
          </p:cNvPicPr>
          <p:nvPr userDrawn="1"/>
        </p:nvPicPr>
        <p:blipFill>
          <a:blip r:embed="rId2"/>
          <a:stretch>
            <a:fillRect/>
          </a:stretch>
        </p:blipFill>
        <p:spPr>
          <a:xfrm>
            <a:off x="72618" y="40351"/>
            <a:ext cx="846608" cy="851916"/>
          </a:xfrm>
          <a:prstGeom prst="rect">
            <a:avLst/>
          </a:prstGeom>
        </p:spPr>
      </p:pic>
      <p:pic>
        <p:nvPicPr>
          <p:cNvPr id="4" name="Google Shape;43;p14" descr="Graphical user interface, text, application&#10;&#10;Description automatically generated">
            <a:extLst>
              <a:ext uri="{FF2B5EF4-FFF2-40B4-BE49-F238E27FC236}">
                <a16:creationId xmlns:a16="http://schemas.microsoft.com/office/drawing/2014/main" id="{E928A735-C998-D79B-4084-E852B7E1E552}"/>
              </a:ext>
            </a:extLst>
          </p:cNvPr>
          <p:cNvPicPr preferRelativeResize="0"/>
          <p:nvPr userDrawn="1"/>
        </p:nvPicPr>
        <p:blipFill rotWithShape="1">
          <a:blip r:embed="rId3">
            <a:alphaModFix/>
          </a:blip>
          <a:srcRect r="25004"/>
          <a:stretch/>
        </p:blipFill>
        <p:spPr>
          <a:xfrm>
            <a:off x="72618" y="4780106"/>
            <a:ext cx="1006682" cy="275804"/>
          </a:xfrm>
          <a:prstGeom prst="rect">
            <a:avLst/>
          </a:prstGeom>
          <a:noFill/>
          <a:ln>
            <a:noFill/>
          </a:ln>
        </p:spPr>
      </p:pic>
      <p:sp>
        <p:nvSpPr>
          <p:cNvPr id="5" name="TextBox 19">
            <a:extLst>
              <a:ext uri="{FF2B5EF4-FFF2-40B4-BE49-F238E27FC236}">
                <a16:creationId xmlns:a16="http://schemas.microsoft.com/office/drawing/2014/main" id="{B4F1CC43-89AA-AA99-FA77-6CD35929BF66}"/>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6" name="Grafik 5" descr="Ein Bild, das Symbol, Kreis, Schrift, Grafiken enthält.&#10;&#10;Automatisch generierte Beschreibung">
            <a:extLst>
              <a:ext uri="{FF2B5EF4-FFF2-40B4-BE49-F238E27FC236}">
                <a16:creationId xmlns:a16="http://schemas.microsoft.com/office/drawing/2014/main" id="{537025D3-7D10-1A0D-2CDA-B0BACDCD0E36}"/>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2">
  <p:cSld name="CUSTOM_5">
    <p:spTree>
      <p:nvGrpSpPr>
        <p:cNvPr id="1" name="Shape 228"/>
        <p:cNvGrpSpPr/>
        <p:nvPr/>
      </p:nvGrpSpPr>
      <p:grpSpPr>
        <a:xfrm>
          <a:off x="0" y="0"/>
          <a:ext cx="0" cy="0"/>
          <a:chOff x="0" y="0"/>
          <a:chExt cx="0" cy="0"/>
        </a:xfrm>
      </p:grpSpPr>
      <p:sp>
        <p:nvSpPr>
          <p:cNvPr id="229" name="Google Shape;229;p20"/>
          <p:cNvSpPr txBox="1">
            <a:spLocks noGrp="1"/>
          </p:cNvSpPr>
          <p:nvPr>
            <p:ph type="title"/>
          </p:nvPr>
        </p:nvSpPr>
        <p:spPr>
          <a:xfrm>
            <a:off x="713225" y="539500"/>
            <a:ext cx="7717800" cy="1011600"/>
          </a:xfrm>
          <a:prstGeom prst="rect">
            <a:avLst/>
          </a:prstGeom>
        </p:spPr>
        <p:txBody>
          <a:bodyPr spcFirstLastPara="1" wrap="square" lIns="91425" tIns="91425" rIns="91425" bIns="91425" anchor="t" anchorCtr="0">
            <a:noAutofit/>
          </a:bodyPr>
          <a:lstStyle>
            <a:lvl1pPr lvl="0">
              <a:spcBef>
                <a:spcPts val="0"/>
              </a:spcBef>
              <a:spcAft>
                <a:spcPts val="0"/>
              </a:spcAft>
              <a:buSzPts val="3800"/>
              <a:buNone/>
              <a:defRPr>
                <a:solidFill>
                  <a:srgbClr val="2B2D83"/>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dirty="0"/>
          </a:p>
        </p:txBody>
      </p:sp>
      <p:sp>
        <p:nvSpPr>
          <p:cNvPr id="231" name="Google Shape;231;p20"/>
          <p:cNvSpPr/>
          <p:nvPr/>
        </p:nvSpPr>
        <p:spPr>
          <a:xfrm>
            <a:off x="7879457" y="-1591222"/>
            <a:ext cx="2536357" cy="2439775"/>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E75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0"/>
          <p:cNvSpPr/>
          <p:nvPr/>
        </p:nvSpPr>
        <p:spPr>
          <a:xfrm rot="10800000">
            <a:off x="7278231" y="4297528"/>
            <a:ext cx="1692290" cy="845972"/>
          </a:xfrm>
          <a:custGeom>
            <a:avLst/>
            <a:gdLst/>
            <a:ahLst/>
            <a:cxnLst/>
            <a:rect l="l" t="t" r="r" b="b"/>
            <a:pathLst>
              <a:path w="73883" h="36942" extrusionOk="0">
                <a:moveTo>
                  <a:pt x="0" y="0"/>
                </a:moveTo>
                <a:cubicBezTo>
                  <a:pt x="0" y="20395"/>
                  <a:pt x="16547" y="36942"/>
                  <a:pt x="36941" y="36942"/>
                </a:cubicBezTo>
                <a:cubicBezTo>
                  <a:pt x="57335" y="36942"/>
                  <a:pt x="73883" y="20395"/>
                  <a:pt x="73883" y="0"/>
                </a:cubicBezTo>
                <a:close/>
              </a:path>
            </a:pathLst>
          </a:custGeom>
          <a:solidFill>
            <a:srgbClr val="059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 name="Picture 8" descr="Logo&#10;&#10;Description automatically generated">
            <a:extLst>
              <a:ext uri="{FF2B5EF4-FFF2-40B4-BE49-F238E27FC236}">
                <a16:creationId xmlns:a16="http://schemas.microsoft.com/office/drawing/2014/main" id="{77936C3A-317D-7640-B9E0-0E1FD3E3B0C9}"/>
              </a:ext>
            </a:extLst>
          </p:cNvPr>
          <p:cNvPicPr>
            <a:picLocks noChangeAspect="1"/>
          </p:cNvPicPr>
          <p:nvPr userDrawn="1"/>
        </p:nvPicPr>
        <p:blipFill>
          <a:blip r:embed="rId2"/>
          <a:stretch>
            <a:fillRect/>
          </a:stretch>
        </p:blipFill>
        <p:spPr>
          <a:xfrm>
            <a:off x="72618" y="40351"/>
            <a:ext cx="846608" cy="851916"/>
          </a:xfrm>
          <a:prstGeom prst="rect">
            <a:avLst/>
          </a:prstGeom>
        </p:spPr>
      </p:pic>
      <p:pic>
        <p:nvPicPr>
          <p:cNvPr id="2" name="Google Shape;43;p14" descr="Graphical user interface, text, application&#10;&#10;Description automatically generated">
            <a:extLst>
              <a:ext uri="{FF2B5EF4-FFF2-40B4-BE49-F238E27FC236}">
                <a16:creationId xmlns:a16="http://schemas.microsoft.com/office/drawing/2014/main" id="{03C3E74B-697B-BA2E-A0A7-024E16C25F93}"/>
              </a:ext>
            </a:extLst>
          </p:cNvPr>
          <p:cNvPicPr preferRelativeResize="0"/>
          <p:nvPr userDrawn="1"/>
        </p:nvPicPr>
        <p:blipFill rotWithShape="1">
          <a:blip r:embed="rId3">
            <a:alphaModFix/>
          </a:blip>
          <a:srcRect r="25004"/>
          <a:stretch/>
        </p:blipFill>
        <p:spPr>
          <a:xfrm>
            <a:off x="72618" y="4780106"/>
            <a:ext cx="1006682" cy="275804"/>
          </a:xfrm>
          <a:prstGeom prst="rect">
            <a:avLst/>
          </a:prstGeom>
          <a:noFill/>
          <a:ln>
            <a:noFill/>
          </a:ln>
        </p:spPr>
      </p:pic>
      <p:sp>
        <p:nvSpPr>
          <p:cNvPr id="3" name="TextBox 19">
            <a:extLst>
              <a:ext uri="{FF2B5EF4-FFF2-40B4-BE49-F238E27FC236}">
                <a16:creationId xmlns:a16="http://schemas.microsoft.com/office/drawing/2014/main" id="{E3AD3A4F-14ED-8BAB-7CAA-9EBB29AAFCEA}"/>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4" name="Grafik 3" descr="Ein Bild, das Symbol, Kreis, Schrift, Grafiken enthält.&#10;&#10;Automatisch generierte Beschreibung">
            <a:extLst>
              <a:ext uri="{FF2B5EF4-FFF2-40B4-BE49-F238E27FC236}">
                <a16:creationId xmlns:a16="http://schemas.microsoft.com/office/drawing/2014/main" id="{404FADC9-249C-6F33-8F84-EA6AF2851FE3}"/>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2">
  <p:cSld name="CUSTOM_7">
    <p:spTree>
      <p:nvGrpSpPr>
        <p:cNvPr id="1" name="Shape 244"/>
        <p:cNvGrpSpPr/>
        <p:nvPr/>
      </p:nvGrpSpPr>
      <p:grpSpPr>
        <a:xfrm>
          <a:off x="0" y="0"/>
          <a:ext cx="0" cy="0"/>
          <a:chOff x="0" y="0"/>
          <a:chExt cx="0" cy="0"/>
        </a:xfrm>
      </p:grpSpPr>
      <p:sp>
        <p:nvSpPr>
          <p:cNvPr id="245" name="Google Shape;245;p22"/>
          <p:cNvSpPr txBox="1">
            <a:spLocks noGrp="1"/>
          </p:cNvSpPr>
          <p:nvPr>
            <p:ph type="title"/>
          </p:nvPr>
        </p:nvSpPr>
        <p:spPr>
          <a:xfrm flipH="1">
            <a:off x="5108101" y="1880800"/>
            <a:ext cx="3322800" cy="6996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800"/>
              <a:buNone/>
              <a:defRPr>
                <a:solidFill>
                  <a:srgbClr val="2B2D83"/>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246" name="Google Shape;246;p22"/>
          <p:cNvSpPr txBox="1">
            <a:spLocks noGrp="1"/>
          </p:cNvSpPr>
          <p:nvPr>
            <p:ph type="subTitle" idx="1"/>
          </p:nvPr>
        </p:nvSpPr>
        <p:spPr>
          <a:xfrm flipH="1">
            <a:off x="697455" y="1645900"/>
            <a:ext cx="4074300" cy="1869000"/>
          </a:xfrm>
          <a:prstGeom prst="rect">
            <a:avLst/>
          </a:prstGeom>
        </p:spPr>
        <p:txBody>
          <a:bodyPr spcFirstLastPara="1" wrap="square" lIns="91425" tIns="91425" rIns="91425" bIns="91425" anchor="t" anchorCtr="0">
            <a:noAutofit/>
          </a:bodyPr>
          <a:lstStyle>
            <a:lvl1pPr lvl="0" rtl="0">
              <a:lnSpc>
                <a:spcPct val="200000"/>
              </a:lnSpc>
              <a:spcBef>
                <a:spcPts val="0"/>
              </a:spcBef>
              <a:spcAft>
                <a:spcPts val="0"/>
              </a:spcAft>
              <a:buSzPts val="1600"/>
              <a:buChar char="●"/>
              <a:defRPr/>
            </a:lvl1pPr>
            <a:lvl2pPr lvl="1" rtl="0">
              <a:spcBef>
                <a:spcPts val="0"/>
              </a:spcBef>
              <a:spcAft>
                <a:spcPts val="0"/>
              </a:spcAft>
              <a:buClr>
                <a:schemeClr val="dk1"/>
              </a:buClr>
              <a:buSzPts val="1400"/>
              <a:buChar char="○"/>
              <a:defRPr/>
            </a:lvl2pPr>
            <a:lvl3pPr lvl="2" rtl="0">
              <a:spcBef>
                <a:spcPts val="0"/>
              </a:spcBef>
              <a:spcAft>
                <a:spcPts val="0"/>
              </a:spcAft>
              <a:buClr>
                <a:schemeClr val="dk1"/>
              </a:buClr>
              <a:buSzPts val="1400"/>
              <a:buChar char="■"/>
              <a:defRPr/>
            </a:lvl3pPr>
            <a:lvl4pPr lvl="3" rtl="0">
              <a:spcBef>
                <a:spcPts val="0"/>
              </a:spcBef>
              <a:spcAft>
                <a:spcPts val="0"/>
              </a:spcAft>
              <a:buClr>
                <a:schemeClr val="dk1"/>
              </a:buClr>
              <a:buSzPts val="1400"/>
              <a:buChar char="●"/>
              <a:defRPr/>
            </a:lvl4pPr>
            <a:lvl5pPr lvl="4" rtl="0">
              <a:spcBef>
                <a:spcPts val="0"/>
              </a:spcBef>
              <a:spcAft>
                <a:spcPts val="0"/>
              </a:spcAft>
              <a:buClr>
                <a:schemeClr val="dk1"/>
              </a:buClr>
              <a:buSzPts val="1400"/>
              <a:buChar char="○"/>
              <a:defRPr/>
            </a:lvl5pPr>
            <a:lvl6pPr lvl="5" rtl="0">
              <a:spcBef>
                <a:spcPts val="0"/>
              </a:spcBef>
              <a:spcAft>
                <a:spcPts val="0"/>
              </a:spcAft>
              <a:buClr>
                <a:schemeClr val="dk1"/>
              </a:buClr>
              <a:buSzPts val="1400"/>
              <a:buChar char="■"/>
              <a:defRPr/>
            </a:lvl6pPr>
            <a:lvl7pPr lvl="6" rtl="0">
              <a:spcBef>
                <a:spcPts val="0"/>
              </a:spcBef>
              <a:spcAft>
                <a:spcPts val="0"/>
              </a:spcAft>
              <a:buClr>
                <a:schemeClr val="dk1"/>
              </a:buClr>
              <a:buSzPts val="1400"/>
              <a:buChar char="●"/>
              <a:defRPr/>
            </a:lvl7pPr>
            <a:lvl8pPr lvl="7" rtl="0">
              <a:spcBef>
                <a:spcPts val="0"/>
              </a:spcBef>
              <a:spcAft>
                <a:spcPts val="0"/>
              </a:spcAft>
              <a:buClr>
                <a:schemeClr val="dk1"/>
              </a:buClr>
              <a:buSzPts val="1400"/>
              <a:buChar char="○"/>
              <a:defRPr/>
            </a:lvl8pPr>
            <a:lvl9pPr lvl="8" rtl="0">
              <a:spcBef>
                <a:spcPts val="0"/>
              </a:spcBef>
              <a:spcAft>
                <a:spcPts val="0"/>
              </a:spcAft>
              <a:buClr>
                <a:schemeClr val="dk1"/>
              </a:buClr>
              <a:buSzPts val="1400"/>
              <a:buChar char="■"/>
              <a:defRPr/>
            </a:lvl9pPr>
          </a:lstStyle>
          <a:p>
            <a:endParaRPr/>
          </a:p>
        </p:txBody>
      </p:sp>
      <p:sp>
        <p:nvSpPr>
          <p:cNvPr id="247" name="Google Shape;247;p22"/>
          <p:cNvSpPr txBox="1">
            <a:spLocks noGrp="1"/>
          </p:cNvSpPr>
          <p:nvPr>
            <p:ph type="subTitle" idx="2"/>
          </p:nvPr>
        </p:nvSpPr>
        <p:spPr>
          <a:xfrm flipH="1">
            <a:off x="5103667" y="2569355"/>
            <a:ext cx="3322800" cy="609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3"/>
              </a:buClr>
              <a:buSzPts val="2600"/>
              <a:buFont typeface="Bebas Neue"/>
              <a:buNone/>
              <a:defRPr sz="2600">
                <a:solidFill>
                  <a:srgbClr val="15A7A1"/>
                </a:solidFill>
                <a:latin typeface="Bebas Neue"/>
                <a:ea typeface="Bebas Neue"/>
                <a:cs typeface="Bebas Neue"/>
                <a:sym typeface="Bebas Neu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dirty="0"/>
          </a:p>
        </p:txBody>
      </p:sp>
      <p:sp>
        <p:nvSpPr>
          <p:cNvPr id="248" name="Google Shape;248;p22"/>
          <p:cNvSpPr/>
          <p:nvPr/>
        </p:nvSpPr>
        <p:spPr>
          <a:xfrm rot="10800000">
            <a:off x="-606190" y="4315579"/>
            <a:ext cx="2073526" cy="1036593"/>
          </a:xfrm>
          <a:custGeom>
            <a:avLst/>
            <a:gdLst/>
            <a:ahLst/>
            <a:cxnLst/>
            <a:rect l="l" t="t" r="r" b="b"/>
            <a:pathLst>
              <a:path w="73883" h="36942" extrusionOk="0">
                <a:moveTo>
                  <a:pt x="0" y="0"/>
                </a:moveTo>
                <a:cubicBezTo>
                  <a:pt x="0" y="20395"/>
                  <a:pt x="16547" y="36942"/>
                  <a:pt x="36941" y="36942"/>
                </a:cubicBezTo>
                <a:cubicBezTo>
                  <a:pt x="57335" y="36942"/>
                  <a:pt x="73883" y="20395"/>
                  <a:pt x="73883" y="0"/>
                </a:cubicBezTo>
                <a:close/>
              </a:path>
            </a:pathLst>
          </a:custGeom>
          <a:solidFill>
            <a:srgbClr val="059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2"/>
          <p:cNvSpPr/>
          <p:nvPr/>
        </p:nvSpPr>
        <p:spPr>
          <a:xfrm flipH="1">
            <a:off x="7817366" y="-1376647"/>
            <a:ext cx="2536357" cy="2439775"/>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15A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2"/>
          <p:cNvSpPr/>
          <p:nvPr/>
        </p:nvSpPr>
        <p:spPr>
          <a:xfrm rot="-4323990" flipH="1">
            <a:off x="5959159" y="2384080"/>
            <a:ext cx="4433335" cy="3623450"/>
          </a:xfrm>
          <a:custGeom>
            <a:avLst/>
            <a:gdLst/>
            <a:ahLst/>
            <a:cxnLst/>
            <a:rect l="l" t="t" r="r" b="b"/>
            <a:pathLst>
              <a:path w="58287" h="47649" extrusionOk="0">
                <a:moveTo>
                  <a:pt x="58286" y="0"/>
                </a:moveTo>
                <a:lnTo>
                  <a:pt x="1" y="47648"/>
                </a:lnTo>
                <a:lnTo>
                  <a:pt x="58286" y="47648"/>
                </a:lnTo>
                <a:lnTo>
                  <a:pt x="58286" y="0"/>
                </a:lnTo>
                <a:close/>
              </a:path>
            </a:pathLst>
          </a:custGeom>
          <a:solidFill>
            <a:srgbClr val="E75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 name="Picture 8" descr="Logo&#10;&#10;Description automatically generated">
            <a:extLst>
              <a:ext uri="{FF2B5EF4-FFF2-40B4-BE49-F238E27FC236}">
                <a16:creationId xmlns:a16="http://schemas.microsoft.com/office/drawing/2014/main" id="{DB3751E3-B2B1-0346-BB7C-416A6EE36C52}"/>
              </a:ext>
            </a:extLst>
          </p:cNvPr>
          <p:cNvPicPr>
            <a:picLocks noChangeAspect="1"/>
          </p:cNvPicPr>
          <p:nvPr userDrawn="1"/>
        </p:nvPicPr>
        <p:blipFill>
          <a:blip r:embed="rId2"/>
          <a:stretch>
            <a:fillRect/>
          </a:stretch>
        </p:blipFill>
        <p:spPr>
          <a:xfrm>
            <a:off x="72618" y="40351"/>
            <a:ext cx="846608" cy="851916"/>
          </a:xfrm>
          <a:prstGeom prst="rect">
            <a:avLst/>
          </a:prstGeom>
        </p:spPr>
      </p:pic>
      <p:pic>
        <p:nvPicPr>
          <p:cNvPr id="2" name="Google Shape;43;p14" descr="Graphical user interface, text, application&#10;&#10;Description automatically generated">
            <a:extLst>
              <a:ext uri="{FF2B5EF4-FFF2-40B4-BE49-F238E27FC236}">
                <a16:creationId xmlns:a16="http://schemas.microsoft.com/office/drawing/2014/main" id="{0949189E-A31E-932B-4D79-FA3974B5211E}"/>
              </a:ext>
            </a:extLst>
          </p:cNvPr>
          <p:cNvPicPr preferRelativeResize="0"/>
          <p:nvPr userDrawn="1"/>
        </p:nvPicPr>
        <p:blipFill rotWithShape="1">
          <a:blip r:embed="rId3">
            <a:alphaModFix/>
          </a:blip>
          <a:srcRect r="25004"/>
          <a:stretch/>
        </p:blipFill>
        <p:spPr>
          <a:xfrm>
            <a:off x="72618" y="4780106"/>
            <a:ext cx="1006682" cy="275804"/>
          </a:xfrm>
          <a:prstGeom prst="rect">
            <a:avLst/>
          </a:prstGeom>
          <a:noFill/>
          <a:ln>
            <a:noFill/>
          </a:ln>
        </p:spPr>
      </p:pic>
      <p:sp>
        <p:nvSpPr>
          <p:cNvPr id="3" name="TextBox 19">
            <a:extLst>
              <a:ext uri="{FF2B5EF4-FFF2-40B4-BE49-F238E27FC236}">
                <a16:creationId xmlns:a16="http://schemas.microsoft.com/office/drawing/2014/main" id="{6846673F-8E1B-89E2-4ABC-4F8D7138A46E}"/>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4" name="Grafik 3" descr="Ein Bild, das Symbol, Kreis, Schrift, Grafiken enthält.&#10;&#10;Automatisch generierte Beschreibung">
            <a:extLst>
              <a:ext uri="{FF2B5EF4-FFF2-40B4-BE49-F238E27FC236}">
                <a16:creationId xmlns:a16="http://schemas.microsoft.com/office/drawing/2014/main" id="{DE388BE6-2F99-CA63-EBEB-890AB521EB28}"/>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1">
  <p:cSld name="CUSTOM_8">
    <p:spTree>
      <p:nvGrpSpPr>
        <p:cNvPr id="1" name="Shape 252"/>
        <p:cNvGrpSpPr/>
        <p:nvPr/>
      </p:nvGrpSpPr>
      <p:grpSpPr>
        <a:xfrm>
          <a:off x="0" y="0"/>
          <a:ext cx="0" cy="0"/>
          <a:chOff x="0" y="0"/>
          <a:chExt cx="0" cy="0"/>
        </a:xfrm>
      </p:grpSpPr>
      <p:sp>
        <p:nvSpPr>
          <p:cNvPr id="253" name="Google Shape;253;p23"/>
          <p:cNvSpPr/>
          <p:nvPr/>
        </p:nvSpPr>
        <p:spPr>
          <a:xfrm flipH="1">
            <a:off x="8558479" y="-47194"/>
            <a:ext cx="661724" cy="1403241"/>
          </a:xfrm>
          <a:custGeom>
            <a:avLst/>
            <a:gdLst/>
            <a:ahLst/>
            <a:cxnLst/>
            <a:rect l="l" t="t" r="r" b="b"/>
            <a:pathLst>
              <a:path w="21671" h="43340" extrusionOk="0">
                <a:moveTo>
                  <a:pt x="1" y="1"/>
                </a:moveTo>
                <a:lnTo>
                  <a:pt x="1" y="43339"/>
                </a:lnTo>
                <a:cubicBezTo>
                  <a:pt x="11967" y="43339"/>
                  <a:pt x="21670" y="33636"/>
                  <a:pt x="21670" y="21670"/>
                </a:cubicBezTo>
                <a:cubicBezTo>
                  <a:pt x="21670" y="9704"/>
                  <a:pt x="11967" y="1"/>
                  <a:pt x="1" y="1"/>
                </a:cubicBezTo>
                <a:close/>
              </a:path>
            </a:pathLst>
          </a:custGeom>
          <a:solidFill>
            <a:srgbClr val="E75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3"/>
          <p:cNvSpPr/>
          <p:nvPr/>
        </p:nvSpPr>
        <p:spPr>
          <a:xfrm flipH="1">
            <a:off x="7884455" y="-607891"/>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15A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3"/>
          <p:cNvSpPr/>
          <p:nvPr/>
        </p:nvSpPr>
        <p:spPr>
          <a:xfrm flipH="1">
            <a:off x="-235954" y="3958344"/>
            <a:ext cx="1595400" cy="1595400"/>
          </a:xfrm>
          <a:prstGeom prst="ellipse">
            <a:avLst/>
          </a:prstGeom>
          <a:solidFill>
            <a:srgbClr val="2B2D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 name="Picture 8" descr="Logo&#10;&#10;Description automatically generated">
            <a:extLst>
              <a:ext uri="{FF2B5EF4-FFF2-40B4-BE49-F238E27FC236}">
                <a16:creationId xmlns:a16="http://schemas.microsoft.com/office/drawing/2014/main" id="{2EFBED24-D1C3-7B4E-AD12-6BE2BAA03668}"/>
              </a:ext>
            </a:extLst>
          </p:cNvPr>
          <p:cNvPicPr>
            <a:picLocks noChangeAspect="1"/>
          </p:cNvPicPr>
          <p:nvPr userDrawn="1"/>
        </p:nvPicPr>
        <p:blipFill>
          <a:blip r:embed="rId2"/>
          <a:stretch>
            <a:fillRect/>
          </a:stretch>
        </p:blipFill>
        <p:spPr>
          <a:xfrm>
            <a:off x="72618" y="40351"/>
            <a:ext cx="846608" cy="851916"/>
          </a:xfrm>
          <a:prstGeom prst="rect">
            <a:avLst/>
          </a:prstGeom>
        </p:spPr>
      </p:pic>
      <p:pic>
        <p:nvPicPr>
          <p:cNvPr id="2" name="Google Shape;43;p14" descr="Graphical user interface, text, application&#10;&#10;Description automatically generated">
            <a:extLst>
              <a:ext uri="{FF2B5EF4-FFF2-40B4-BE49-F238E27FC236}">
                <a16:creationId xmlns:a16="http://schemas.microsoft.com/office/drawing/2014/main" id="{F4089572-A67E-AAB8-3D76-3E319E04E245}"/>
              </a:ext>
            </a:extLst>
          </p:cNvPr>
          <p:cNvPicPr preferRelativeResize="0"/>
          <p:nvPr userDrawn="1"/>
        </p:nvPicPr>
        <p:blipFill rotWithShape="1">
          <a:blip r:embed="rId3">
            <a:alphaModFix/>
          </a:blip>
          <a:srcRect r="25004"/>
          <a:stretch/>
        </p:blipFill>
        <p:spPr>
          <a:xfrm>
            <a:off x="72618" y="4780106"/>
            <a:ext cx="1006682" cy="275804"/>
          </a:xfrm>
          <a:prstGeom prst="rect">
            <a:avLst/>
          </a:prstGeom>
          <a:noFill/>
          <a:ln>
            <a:noFill/>
          </a:ln>
        </p:spPr>
      </p:pic>
      <p:sp>
        <p:nvSpPr>
          <p:cNvPr id="3" name="TextBox 19">
            <a:extLst>
              <a:ext uri="{FF2B5EF4-FFF2-40B4-BE49-F238E27FC236}">
                <a16:creationId xmlns:a16="http://schemas.microsoft.com/office/drawing/2014/main" id="{7C9F777A-408F-857C-93F8-0B0B747E2EFD}"/>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4" name="Grafik 3" descr="Ein Bild, das Symbol, Kreis, Schrift, Grafiken enthält.&#10;&#10;Automatisch generierte Beschreibung">
            <a:extLst>
              <a:ext uri="{FF2B5EF4-FFF2-40B4-BE49-F238E27FC236}">
                <a16:creationId xmlns:a16="http://schemas.microsoft.com/office/drawing/2014/main" id="{0A78A1CF-B52A-C854-7F0D-3F6C8382CAB2}"/>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gradFill flip="none" rotWithShape="1">
          <a:gsLst>
            <a:gs pos="0">
              <a:schemeClr val="bg1"/>
            </a:gs>
            <a:gs pos="100000">
              <a:schemeClr val="bg2"/>
            </a:gs>
          </a:gsLst>
          <a:lin ang="8100019" scaled="0"/>
          <a:tileRect/>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accent3"/>
              </a:buClr>
              <a:buSzPts val="3800"/>
              <a:buFont typeface="Bebas Neue"/>
              <a:buNone/>
              <a:defRPr sz="3800">
                <a:solidFill>
                  <a:schemeClr val="accent3"/>
                </a:solidFill>
                <a:latin typeface="Bebas Neue"/>
                <a:ea typeface="Bebas Neue"/>
                <a:cs typeface="Bebas Neue"/>
                <a:sym typeface="Bebas Neue"/>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dirty="0"/>
          </a:p>
        </p:txBody>
      </p:sp>
    </p:spTree>
  </p:cSld>
  <p:clrMap bg1="lt1" tx1="dk1" bg2="lt2" tx2="dk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8" r:id="rId6"/>
    <p:sldLayoutId id="2147483666"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2B2D83"/>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4.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4.xml"/><Relationship Id="rId1" Type="http://schemas.openxmlformats.org/officeDocument/2006/relationships/tags" Target="../tags/tag13.xml"/><Relationship Id="rId5" Type="http://schemas.openxmlformats.org/officeDocument/2006/relationships/hyperlink" Target="http://eur-lex.europa.eu/legal-content/EN/TXT/?uri=CELEX:32009L0125&amp;locale=en" TargetMode="External"/><Relationship Id="rId4" Type="http://schemas.openxmlformats.org/officeDocument/2006/relationships/hyperlink" Target="http://journal.library.iisc.ernet.in/index.php/iisc/article/view/4587/4884"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4.xml"/><Relationship Id="rId1" Type="http://schemas.openxmlformats.org/officeDocument/2006/relationships/tags" Target="../tags/tag14.xml"/><Relationship Id="rId5" Type="http://schemas.openxmlformats.org/officeDocument/2006/relationships/hyperlink" Target="http://eur-lex.europa.eu/legal-content/EN/TXT/?uri=CELEX:32009L0125&amp;locale=en" TargetMode="External"/><Relationship Id="rId4" Type="http://schemas.openxmlformats.org/officeDocument/2006/relationships/hyperlink" Target="http://journal.library.iisc.ernet.in/index.php/iisc/article/view/4587/4884"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4.xml"/><Relationship Id="rId1" Type="http://schemas.openxmlformats.org/officeDocument/2006/relationships/tags" Target="../tags/tag15.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4.xml"/><Relationship Id="rId1" Type="http://schemas.openxmlformats.org/officeDocument/2006/relationships/tags" Target="../tags/tag1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4.xml"/><Relationship Id="rId1" Type="http://schemas.openxmlformats.org/officeDocument/2006/relationships/tags" Target="../tags/tag18.xml"/><Relationship Id="rId5" Type="http://schemas.openxmlformats.org/officeDocument/2006/relationships/image" Target="../media/image13.png"/><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4.xml"/><Relationship Id="rId1" Type="http://schemas.openxmlformats.org/officeDocument/2006/relationships/tags" Target="../tags/tag19.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4.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4.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4.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jpeg"/><Relationship Id="rId2" Type="http://schemas.openxmlformats.org/officeDocument/2006/relationships/slideLayout" Target="../slideLayouts/slideLayout4.xml"/><Relationship Id="rId1" Type="http://schemas.openxmlformats.org/officeDocument/2006/relationships/tags" Target="../tags/tag26.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4.xml"/><Relationship Id="rId1" Type="http://schemas.openxmlformats.org/officeDocument/2006/relationships/tags" Target="../tags/tag27.xml"/><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4.xml"/><Relationship Id="rId1" Type="http://schemas.openxmlformats.org/officeDocument/2006/relationships/tags" Target="../tags/tag28.xml"/><Relationship Id="rId4" Type="http://schemas.openxmlformats.org/officeDocument/2006/relationships/hyperlink" Target="https://pre-sustainability.com/articles/5-roads-to-a-circular-economy-part-iv-sharing/"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4.xml"/><Relationship Id="rId1" Type="http://schemas.openxmlformats.org/officeDocument/2006/relationships/tags" Target="../tags/tag29.xml"/><Relationship Id="rId4" Type="http://schemas.openxmlformats.org/officeDocument/2006/relationships/hyperlink" Target="https://pre-sustainability.com/articles/5-roads-to-a-circular-economy-part-iv-sharing/" TargetMode="Externa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0.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31.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32.xml"/></Relationships>
</file>

<file path=ppt/slides/_rels/slide32.xml.rels><?xml version="1.0" encoding="UTF-8" standalone="yes"?>
<Relationships xmlns="http://schemas.openxmlformats.org/package/2006/relationships"><Relationship Id="rId3" Type="http://schemas.openxmlformats.org/officeDocument/2006/relationships/hyperlink" Target="https://www.freepik.com/premium-photo/composite-image-thoughtful-asian-businessman-pointing_35247927.htm#page=2&amp;query=direction%20sign&amp;position=9&amp;from_view=search&amp;track=ais" TargetMode="External"/><Relationship Id="rId2" Type="http://schemas.openxmlformats.org/officeDocument/2006/relationships/slideLayout" Target="../slideLayouts/slideLayout4.xml"/><Relationship Id="rId1" Type="http://schemas.openxmlformats.org/officeDocument/2006/relationships/tags" Target="../tags/tag33.xml"/><Relationship Id="rId5" Type="http://schemas.openxmlformats.org/officeDocument/2006/relationships/image" Target="../media/image10.png"/><Relationship Id="rId4" Type="http://schemas.openxmlformats.org/officeDocument/2006/relationships/image" Target="../media/image24.pn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4.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4.xml"/><Relationship Id="rId1" Type="http://schemas.openxmlformats.org/officeDocument/2006/relationships/tags" Target="../tags/tag35.xml"/><Relationship Id="rId4" Type="http://schemas.openxmlformats.org/officeDocument/2006/relationships/hyperlink" Target="https://ec.europa.eu/environment/ipp/lca.htm" TargetMode="Externa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6.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4.xml"/><Relationship Id="rId1" Type="http://schemas.openxmlformats.org/officeDocument/2006/relationships/tags" Target="../tags/tag37.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8.xm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4.xml"/><Relationship Id="rId1" Type="http://schemas.openxmlformats.org/officeDocument/2006/relationships/tags" Target="../tags/tag39.xml"/><Relationship Id="rId4" Type="http://schemas.openxmlformats.org/officeDocument/2006/relationships/hyperlink" Target="https://symbioporto.org/"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4.xml"/><Relationship Id="rId1" Type="http://schemas.openxmlformats.org/officeDocument/2006/relationships/tags" Target="../tags/tag40.xml"/><Relationship Id="rId4" Type="http://schemas.openxmlformats.org/officeDocument/2006/relationships/hyperlink" Target="https://madaster.com/"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41.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2.xml"/></Relationships>
</file>

<file path=ppt/slides/_rels/slide4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4.xml"/><Relationship Id="rId1" Type="http://schemas.openxmlformats.org/officeDocument/2006/relationships/tags" Target="../tags/tag43.xml"/><Relationship Id="rId4" Type="http://schemas.openxmlformats.org/officeDocument/2006/relationships/hyperlink" Target="https://www.researchgate.net/publication/273138281_Product_life_cycle_information_management_in_the_electronics_supply_chain/figures?lo=1"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s://www.researchgate.net/publication/273138281_Product_life_cycle_information_management_in_the_electronics_supply_chain/figures?lo=1" TargetMode="External"/><Relationship Id="rId2" Type="http://schemas.openxmlformats.org/officeDocument/2006/relationships/slideLayout" Target="../slideLayouts/slideLayout4.xml"/><Relationship Id="rId1" Type="http://schemas.openxmlformats.org/officeDocument/2006/relationships/tags" Target="../tags/tag44.xml"/></Relationships>
</file>

<file path=ppt/slides/_rels/slide4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4.xml"/><Relationship Id="rId1" Type="http://schemas.openxmlformats.org/officeDocument/2006/relationships/tags" Target="../tags/tag45.xml"/><Relationship Id="rId6" Type="http://schemas.openxmlformats.org/officeDocument/2006/relationships/hyperlink" Target="https://www.researchgate.net/profile/Michele-Germani?_sg%5B0%5D=44nAqbI5kHDH8vIWWKaBtP6IgB-GKsPePpoy1DpXw0hGmMk9dznoeyNxApQx7xBDlNewAkw.1O0OFCJGvT3AELljLv7thQxuPyvEzqoKyWQ52vogV4tiNLBdsUyZLI5MWdOikkGDh38jQ6oWyO2PVV4vwmkfyg&amp;_sg%5B1%5D=oD-BdB1WCy7a2opWCDojfpObF-yWHd7N4ntfH7idSLmszGxYIwCQoTmrejxV4QtrNcTJudQ._q_6ZC1NahwJAozZ0y_28W_bwVL8_oRsAZF1h0BtIOH8hpTrSptkTN58iminlCRjcFJ2q1K2mpsDqpXJXQn9GA" TargetMode="External"/><Relationship Id="rId5" Type="http://schemas.openxmlformats.org/officeDocument/2006/relationships/hyperlink" Target="https://www.researchgate.net/profile/Margherita-Peruzzini?_sg%5B0%5D=44nAqbI5kHDH8vIWWKaBtP6IgB-GKsPePpoy1DpXw0hGmMk9dznoeyNxApQx7xBDlNewAkw.1O0OFCJGvT3AELljLv7thQxuPyvEzqoKyWQ52vogV4tiNLBdsUyZLI5MWdOikkGDh38jQ6oWyO2PVV4vwmkfyg&amp;_sg%5B1%5D=oD-BdB1WCy7a2opWCDojfpObF-yWHd7N4ntfH7idSLmszGxYIwCQoTmrejxV4QtrNcTJudQ._q_6ZC1NahwJAozZ0y_28W_bwVL8_oRsAZF1h0BtIOH8hpTrSptkTN58iminlCRjcFJ2q1K2mpsDqpXJXQn9GA" TargetMode="External"/><Relationship Id="rId4" Type="http://schemas.openxmlformats.org/officeDocument/2006/relationships/hyperlink" Target="https://www.researchgate.net/profile/Claudio-Favi?_sg%5B0%5D=44nAqbI5kHDH8vIWWKaBtP6IgB-GKsPePpoy1DpXw0hGmMk9dznoeyNxApQx7xBDlNewAkw.1O0OFCJGvT3AELljLv7thQxuPyvEzqoKyWQ52vogV4tiNLBdsUyZLI5MWdOikkGDh38jQ6oWyO2PVV4vwmkfyg&amp;_sg%5B1%5D=oD-BdB1WCy7a2opWCDojfpObF-yWHd7N4ntfH7idSLmszGxYIwCQoTmrejxV4QtrNcTJudQ._q_6ZC1NahwJAozZ0y_28W_bwVL8_oRsAZF1h0BtIOH8hpTrSptkTN58iminlCRjcFJ2q1K2mpsDqpXJXQn9GA"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s://www.researchgate.net/profile/Claudio-Favi?_sg%5B0%5D=44nAqbI5kHDH8vIWWKaBtP6IgB-GKsPePpoy1DpXw0hGmMk9dznoeyNxApQx7xBDlNewAkw.1O0OFCJGvT3AELljLv7thQxuPyvEzqoKyWQ52vogV4tiNLBdsUyZLI5MWdOikkGDh38jQ6oWyO2PVV4vwmkfyg&amp;_sg%5B1%5D=oD-BdB1WCy7a2opWCDojfpObF-yWHd7N4ntfH7idSLmszGxYIwCQoTmrejxV4QtrNcTJudQ._q_6ZC1NahwJAozZ0y_28W_bwVL8_oRsAZF1h0BtIOH8hpTrSptkTN58iminlCRjcFJ2q1K2mpsDqpXJXQn9GA" TargetMode="External"/><Relationship Id="rId2" Type="http://schemas.openxmlformats.org/officeDocument/2006/relationships/slideLayout" Target="../slideLayouts/slideLayout4.xml"/><Relationship Id="rId1" Type="http://schemas.openxmlformats.org/officeDocument/2006/relationships/tags" Target="../tags/tag46.xml"/><Relationship Id="rId5" Type="http://schemas.openxmlformats.org/officeDocument/2006/relationships/hyperlink" Target="https://www.researchgate.net/profile/Michele-Germani?_sg%5B0%5D=44nAqbI5kHDH8vIWWKaBtP6IgB-GKsPePpoy1DpXw0hGmMk9dznoeyNxApQx7xBDlNewAkw.1O0OFCJGvT3AELljLv7thQxuPyvEzqoKyWQ52vogV4tiNLBdsUyZLI5MWdOikkGDh38jQ6oWyO2PVV4vwmkfyg&amp;_sg%5B1%5D=oD-BdB1WCy7a2opWCDojfpObF-yWHd7N4ntfH7idSLmszGxYIwCQoTmrejxV4QtrNcTJudQ._q_6ZC1NahwJAozZ0y_28W_bwVL8_oRsAZF1h0BtIOH8hpTrSptkTN58iminlCRjcFJ2q1K2mpsDqpXJXQn9GA" TargetMode="External"/><Relationship Id="rId4" Type="http://schemas.openxmlformats.org/officeDocument/2006/relationships/hyperlink" Target="https://www.researchgate.net/profile/Margherita-Peruzzini?_sg%5B0%5D=44nAqbI5kHDH8vIWWKaBtP6IgB-GKsPePpoy1DpXw0hGmMk9dznoeyNxApQx7xBDlNewAkw.1O0OFCJGvT3AELljLv7thQxuPyvEzqoKyWQ52vogV4tiNLBdsUyZLI5MWdOikkGDh38jQ6oWyO2PVV4vwmkfyg&amp;_sg%5B1%5D=oD-BdB1WCy7a2opWCDojfpObF-yWHd7N4ntfH7idSLmszGxYIwCQoTmrejxV4QtrNcTJudQ._q_6ZC1NahwJAozZ0y_28W_bwVL8_oRsAZF1h0BtIOH8hpTrSptkTN58iminlCRjcFJ2q1K2mpsDqpXJXQn9GA" TargetMode="Externa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7.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8.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9.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50.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51.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52.xml"/></Relationships>
</file>

<file path=ppt/slides/_rels/slide5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4.xml"/><Relationship Id="rId1" Type="http://schemas.openxmlformats.org/officeDocument/2006/relationships/tags" Target="../tags/tag53.xml"/><Relationship Id="rId4" Type="http://schemas.openxmlformats.org/officeDocument/2006/relationships/hyperlink" Target="https://tulip.co/ebooks/lean-manufacturing/#chapter-two-history-of-lean"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4.xml"/><Relationship Id="rId1" Type="http://schemas.openxmlformats.org/officeDocument/2006/relationships/tags" Target="../tags/tag54.xml"/><Relationship Id="rId4" Type="http://schemas.openxmlformats.org/officeDocument/2006/relationships/hyperlink" Target="https://tulip.co/ebooks/lean-manufacturing/#chapter-two-history-of-lean"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4.xml"/><Relationship Id="rId1" Type="http://schemas.openxmlformats.org/officeDocument/2006/relationships/tags" Target="../tags/tag55.xml"/><Relationship Id="rId4" Type="http://schemas.openxmlformats.org/officeDocument/2006/relationships/hyperlink" Target="https://tulip.co/ebooks/lean-manufacturing/#chapter-two-history-of-lean" TargetMode="External"/></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56.xml"/></Relationships>
</file>

<file path=ppt/slides/_rels/slide5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4.xml"/><Relationship Id="rId1" Type="http://schemas.openxmlformats.org/officeDocument/2006/relationships/tags" Target="../tags/tag57.xml"/><Relationship Id="rId4" Type="http://schemas.openxmlformats.org/officeDocument/2006/relationships/hyperlink" Target="https://slideplayer.com/slide/13338089/" TargetMode="External"/></Relationships>
</file>

<file path=ppt/slides/_rels/slide5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4.xml"/><Relationship Id="rId1" Type="http://schemas.openxmlformats.org/officeDocument/2006/relationships/tags" Target="../tags/tag58.xml"/><Relationship Id="rId4" Type="http://schemas.openxmlformats.org/officeDocument/2006/relationships/hyperlink" Target="https://slideplayer.com/slide/13338089/" TargetMode="External"/></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59.xml"/></Relationships>
</file>

<file path=ppt/slides/_rels/slide5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4.xml"/><Relationship Id="rId1" Type="http://schemas.openxmlformats.org/officeDocument/2006/relationships/tags" Target="../tags/tag60.xml"/><Relationship Id="rId5" Type="http://schemas.openxmlformats.org/officeDocument/2006/relationships/hyperlink" Target="https://www.sciencedirect.com/science/article/abs/pii/S0959652617321728" TargetMode="External"/><Relationship Id="rId4" Type="http://schemas.openxmlformats.org/officeDocument/2006/relationships/hyperlink" Target="https://www.sciencedirect.com/science/article/abs/pii/S0959652617321728#!" TargetMode="Externa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7.xml"/><Relationship Id="rId4" Type="http://schemas.openxmlformats.org/officeDocument/2006/relationships/image" Target="../media/image5.png"/></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61.xml"/></Relationships>
</file>

<file path=ppt/slides/_rels/slide6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4.xml"/><Relationship Id="rId1" Type="http://schemas.openxmlformats.org/officeDocument/2006/relationships/tags" Target="../tags/tag62.xml"/><Relationship Id="rId5" Type="http://schemas.openxmlformats.org/officeDocument/2006/relationships/hyperlink" Target="https://www.sciencedirect.com/science/article/abs/pii/S0959652617321728" TargetMode="External"/><Relationship Id="rId4" Type="http://schemas.openxmlformats.org/officeDocument/2006/relationships/hyperlink" Target="https://www.sciencedirect.com/science/article/abs/pii/S0959652617321728#!" TargetMode="External"/></Relationships>
</file>

<file path=ppt/slides/_rels/slide62.xml.rels><?xml version="1.0" encoding="UTF-8" standalone="yes"?>
<Relationships xmlns="http://schemas.openxmlformats.org/package/2006/relationships"><Relationship Id="rId3" Type="http://schemas.openxmlformats.org/officeDocument/2006/relationships/hyperlink" Target="http://ieomsociety.org/ieom2019/papers/279.pdf" TargetMode="External"/><Relationship Id="rId2" Type="http://schemas.openxmlformats.org/officeDocument/2006/relationships/slideLayout" Target="../slideLayouts/slideLayout4.xml"/><Relationship Id="rId1" Type="http://schemas.openxmlformats.org/officeDocument/2006/relationships/tags" Target="../tags/tag63.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64.xml"/><Relationship Id="rId4" Type="http://schemas.openxmlformats.org/officeDocument/2006/relationships/hyperlink" Target="https://www.youtube.com/watch?v=__0Spwj8DkM" TargetMode="External"/></Relationships>
</file>

<file path=ppt/slides/_rels/slide64.xml.rels><?xml version="1.0" encoding="UTF-8" standalone="yes"?>
<Relationships xmlns="http://schemas.openxmlformats.org/package/2006/relationships"><Relationship Id="rId3" Type="http://schemas.openxmlformats.org/officeDocument/2006/relationships/hyperlink" Target="https://ec.europa.eu/growth/industry/sustainability/product-policy-and-ecodesign_en" TargetMode="External"/><Relationship Id="rId2" Type="http://schemas.openxmlformats.org/officeDocument/2006/relationships/slideLayout" Target="../slideLayouts/slideLayout4.xml"/><Relationship Id="rId1" Type="http://schemas.openxmlformats.org/officeDocument/2006/relationships/tags" Target="../tags/tag65.xml"/><Relationship Id="rId5" Type="http://schemas.openxmlformats.org/officeDocument/2006/relationships/hyperlink" Target="https://op.europa.eu/pt/publication-detail/-/publication/4d42d597-4f92-4498-8e1d-857cc157e6db" TargetMode="External"/><Relationship Id="rId4" Type="http://schemas.openxmlformats.org/officeDocument/2006/relationships/hyperlink" Target="https://ec.europa.eu/growth/single-market/european-standards/harmonised-standards/ecodesign_en" TargetMode="External"/></Relationships>
</file>

<file path=ppt/slides/_rels/slide65.xml.rels><?xml version="1.0" encoding="UTF-8" standalone="yes"?>
<Relationships xmlns="http://schemas.openxmlformats.org/package/2006/relationships"><Relationship Id="rId3" Type="http://schemas.openxmlformats.org/officeDocument/2006/relationships/hyperlink" Target="https://doi.org/10.1162/108819899569520" TargetMode="External"/><Relationship Id="rId2" Type="http://schemas.openxmlformats.org/officeDocument/2006/relationships/slideLayout" Target="../slideLayouts/slideLayout4.xml"/><Relationship Id="rId1" Type="http://schemas.openxmlformats.org/officeDocument/2006/relationships/tags" Target="../tags/tag66.xml"/></Relationships>
</file>

<file path=ppt/slides/_rels/slide66.xml.rels><?xml version="1.0" encoding="UTF-8" standalone="yes"?>
<Relationships xmlns="http://schemas.openxmlformats.org/package/2006/relationships"><Relationship Id="rId3" Type="http://schemas.openxmlformats.org/officeDocument/2006/relationships/hyperlink" Target="https://greenalliance.org.uk/resources/Resource%20resilient%20UK.pdf" TargetMode="External"/><Relationship Id="rId2" Type="http://schemas.openxmlformats.org/officeDocument/2006/relationships/slideLayout" Target="../slideLayouts/slideLayout4.xml"/><Relationship Id="rId1" Type="http://schemas.openxmlformats.org/officeDocument/2006/relationships/tags" Target="../tags/tag67.xml"/></Relationships>
</file>

<file path=ppt/slides/_rels/slide67.xml.rels><?xml version="1.0" encoding="UTF-8" standalone="yes"?>
<Relationships xmlns="http://schemas.openxmlformats.org/package/2006/relationships"><Relationship Id="rId3" Type="http://schemas.openxmlformats.org/officeDocument/2006/relationships/hyperlink" Target="https://emf.thirdlight.com/link/xgfhlc17d1oc-qtv2v7/@/preview/3" TargetMode="External"/><Relationship Id="rId2" Type="http://schemas.openxmlformats.org/officeDocument/2006/relationships/slideLayout" Target="../slideLayouts/slideLayout4.xml"/><Relationship Id="rId1" Type="http://schemas.openxmlformats.org/officeDocument/2006/relationships/tags" Target="../tags/tag68.xml"/></Relationships>
</file>

<file path=ppt/slides/_rels/slide68.xml.rels><?xml version="1.0" encoding="UTF-8" standalone="yes"?>
<Relationships xmlns="http://schemas.openxmlformats.org/package/2006/relationships"><Relationship Id="rId3" Type="http://schemas.openxmlformats.org/officeDocument/2006/relationships/hyperlink" Target="https://www.ellenmacarthurfoundation.org/case-studies/design-and-business-model-considerations-for-heavy-machinery-remanufacturing" TargetMode="External"/><Relationship Id="rId2" Type="http://schemas.openxmlformats.org/officeDocument/2006/relationships/slideLayout" Target="../slideLayouts/slideLayout4.xml"/><Relationship Id="rId1" Type="http://schemas.openxmlformats.org/officeDocument/2006/relationships/tags" Target="../tags/tag69.xml"/></Relationships>
</file>

<file path=ppt/slides/_rels/slide69.xml.rels><?xml version="1.0" encoding="UTF-8" standalone="yes"?>
<Relationships xmlns="http://schemas.openxmlformats.org/package/2006/relationships"><Relationship Id="rId3" Type="http://schemas.openxmlformats.org/officeDocument/2006/relationships/hyperlink" Target="https://www.ellenmacarthurfoundation.org/case-studies/keeping-clothing-in-use-save-money-and-reduce-waste" TargetMode="External"/><Relationship Id="rId2" Type="http://schemas.openxmlformats.org/officeDocument/2006/relationships/slideLayout" Target="../slideLayouts/slideLayout4.xml"/><Relationship Id="rId1" Type="http://schemas.openxmlformats.org/officeDocument/2006/relationships/tags" Target="../tags/tag70.xml"/><Relationship Id="rId5" Type="http://schemas.openxmlformats.org/officeDocument/2006/relationships/hyperlink" Target="https://www.arup.com/perspectives/publications/research/section/circular-business-models-for-the-built-environment" TargetMode="External"/><Relationship Id="rId4" Type="http://schemas.openxmlformats.org/officeDocument/2006/relationships/hyperlink" Target="https://www.ellenmacarthurfoundation.org/assets/downloads/publications/EllenMacArthurFoundation_Growth-Within_July15.pdf" TargetMode="Externa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70.xml.rels><?xml version="1.0" encoding="UTF-8" standalone="yes"?>
<Relationships xmlns="http://schemas.openxmlformats.org/package/2006/relationships"><Relationship Id="rId3" Type="http://schemas.openxmlformats.org/officeDocument/2006/relationships/hyperlink" Target="https://kenniskaarten.hetgroenebrein.nl/en/knowledge-map-circular-economy/circular-knowledge-networks-platforms/" TargetMode="External"/><Relationship Id="rId2" Type="http://schemas.openxmlformats.org/officeDocument/2006/relationships/slideLayout" Target="../slideLayouts/slideLayout4.xml"/><Relationship Id="rId1" Type="http://schemas.openxmlformats.org/officeDocument/2006/relationships/tags" Target="../tags/tag71.xml"/></Relationships>
</file>

<file path=ppt/slides/_rels/slide71.xml.rels><?xml version="1.0" encoding="UTF-8" standalone="yes"?>
<Relationships xmlns="http://schemas.openxmlformats.org/package/2006/relationships"><Relationship Id="rId3" Type="http://schemas.openxmlformats.org/officeDocument/2006/relationships/hyperlink" Target="https://www.ellenmacarthurfoundation.org/assets/downloads/ce100/CE100-CoPro-BE_Business-Models-Interactive.pdf" TargetMode="External"/><Relationship Id="rId2" Type="http://schemas.openxmlformats.org/officeDocument/2006/relationships/slideLayout" Target="../slideLayouts/slideLayout4.xml"/><Relationship Id="rId1" Type="http://schemas.openxmlformats.org/officeDocument/2006/relationships/tags" Target="../tags/tag72.xml"/><Relationship Id="rId5" Type="http://schemas.openxmlformats.org/officeDocument/2006/relationships/hyperlink" Target="https://re.public.polimi.it/retrieve/handle/11311/828725/24772/Product-Service%20System%20Design%20for%20Sustainability_PART%20I.pdf" TargetMode="External"/><Relationship Id="rId4" Type="http://schemas.openxmlformats.org/officeDocument/2006/relationships/hyperlink" Target="https://ec.europa.eu/environment/circular-economy/pdf/monitoring-framework.pdf" TargetMode="External"/></Relationships>
</file>

<file path=ppt/slides/_rels/slide72.xml.rels><?xml version="1.0" encoding="UTF-8" standalone="yes"?>
<Relationships xmlns="http://schemas.openxmlformats.org/package/2006/relationships"><Relationship Id="rId3" Type="http://schemas.openxmlformats.org/officeDocument/2006/relationships/hyperlink" Target="https://www.ellenmacarthurfoundation.org/case-studies/bringing-office-furniture-full-circle" TargetMode="External"/><Relationship Id="rId2" Type="http://schemas.openxmlformats.org/officeDocument/2006/relationships/slideLayout" Target="../slideLayouts/slideLayout4.xml"/><Relationship Id="rId1" Type="http://schemas.openxmlformats.org/officeDocument/2006/relationships/tags" Target="../tags/tag73.xml"/><Relationship Id="rId5" Type="http://schemas.openxmlformats.org/officeDocument/2006/relationships/hyperlink" Target="https://www.arup.com/perspectives/publications/research/section/circular-business-models-for-the-built-environment" TargetMode="External"/><Relationship Id="rId4" Type="http://schemas.openxmlformats.org/officeDocument/2006/relationships/hyperlink" Target="https://www.ellenmacarthurfoundation.org/assets/downloads/publications/EllenMacArthurFoundation_Growth-Within_July15.pdf" TargetMode="External"/></Relationships>
</file>

<file path=ppt/slides/_rels/slide73.xml.rels><?xml version="1.0" encoding="UTF-8" standalone="yes"?>
<Relationships xmlns="http://schemas.openxmlformats.org/package/2006/relationships"><Relationship Id="rId3" Type="http://schemas.openxmlformats.org/officeDocument/2006/relationships/hyperlink" Target="https://www.ellenmacarthurfoundation.org/assets/downloads/ce100/CE100-CoPro-BE_Business-Models-Interactive.pdf" TargetMode="External"/><Relationship Id="rId2" Type="http://schemas.openxmlformats.org/officeDocument/2006/relationships/slideLayout" Target="../slideLayouts/slideLayout4.xml"/><Relationship Id="rId1" Type="http://schemas.openxmlformats.org/officeDocument/2006/relationships/tags" Target="../tags/tag74.xml"/><Relationship Id="rId5" Type="http://schemas.openxmlformats.org/officeDocument/2006/relationships/hyperlink" Target="https://www.lean.org/WhatsLean/Principles.cfm" TargetMode="External"/><Relationship Id="rId4" Type="http://schemas.openxmlformats.org/officeDocument/2006/relationships/hyperlink" Target="https://ec.europa.eu/environment/circular-economy/pdf/monitoring-framework.pdf" TargetMode="External"/></Relationships>
</file>

<file path=ppt/slides/_rels/slide74.xml.rels><?xml version="1.0" encoding="UTF-8" standalone="yes"?>
<Relationships xmlns="http://schemas.openxmlformats.org/package/2006/relationships"><Relationship Id="rId3" Type="http://schemas.openxmlformats.org/officeDocument/2006/relationships/hyperlink" Target="https://www.researchgate.net/publication/255598523_Industrial_Ecology_A_Critical_Review" TargetMode="External"/><Relationship Id="rId2" Type="http://schemas.openxmlformats.org/officeDocument/2006/relationships/slideLayout" Target="../slideLayouts/slideLayout4.xml"/><Relationship Id="rId1" Type="http://schemas.openxmlformats.org/officeDocument/2006/relationships/tags" Target="../tags/tag75.xml"/><Relationship Id="rId5" Type="http://schemas.openxmlformats.org/officeDocument/2006/relationships/hyperlink" Target="https://doi.org/10.1111/jiec.12864" TargetMode="External"/><Relationship Id="rId4" Type="http://schemas.openxmlformats.org/officeDocument/2006/relationships/hyperlink" Target="http://pustaka.unp.ac.id/file/abstrak_kki/EBOOKS/A%20Handbook%20of%20Industrial%20Ecology.pdf" TargetMode="Externa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xml"/><Relationship Id="rId1" Type="http://schemas.openxmlformats.org/officeDocument/2006/relationships/tags" Target="../tags/tag76.xml"/><Relationship Id="rId5" Type="http://schemas.openxmlformats.org/officeDocument/2006/relationships/image" Target="../media/image10.png"/><Relationship Id="rId4" Type="http://schemas.openxmlformats.org/officeDocument/2006/relationships/image" Target="../media/image36.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4.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4.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2" name="Google Shape;292;p28"/>
          <p:cNvSpPr txBox="1">
            <a:spLocks noGrp="1"/>
          </p:cNvSpPr>
          <p:nvPr>
            <p:ph type="ctrTitle"/>
          </p:nvPr>
        </p:nvSpPr>
        <p:spPr>
          <a:xfrm>
            <a:off x="903115" y="954028"/>
            <a:ext cx="7223118" cy="1768500"/>
          </a:xfrm>
          <a:prstGeom prst="rect">
            <a:avLst/>
          </a:prstGeom>
        </p:spPr>
        <p:txBody>
          <a:bodyPr spcFirstLastPara="1" wrap="square" lIns="91425" tIns="91425" rIns="91425" bIns="91425" anchor="t" anchorCtr="0">
            <a:noAutofit/>
          </a:bodyPr>
          <a:lstStyle/>
          <a:p>
            <a:pPr lvl="0"/>
            <a:r>
              <a:rPr lang="en-GB" b="1" dirty="0"/>
              <a:t>MODELOS DE NEGÓCIOS PARA EMPRESAS DE ECONOMIA CIRCULAR</a:t>
            </a:r>
            <a:endParaRPr dirty="0"/>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91DF2-D38D-47F2-8359-FEED02D1403C}"/>
              </a:ext>
            </a:extLst>
          </p:cNvPr>
          <p:cNvSpPr>
            <a:spLocks noGrp="1"/>
          </p:cNvSpPr>
          <p:nvPr>
            <p:ph type="title"/>
          </p:nvPr>
        </p:nvSpPr>
        <p:spPr>
          <a:xfrm>
            <a:off x="383216" y="236107"/>
            <a:ext cx="7717800" cy="1011600"/>
          </a:xfrm>
        </p:spPr>
        <p:txBody>
          <a:bodyPr/>
          <a:lstStyle/>
          <a:p>
            <a:r>
              <a:rPr lang="en-US" dirty="0"/>
              <a:t>Eco-Design</a:t>
            </a:r>
            <a:endParaRPr lang="en-GB" dirty="0"/>
          </a:p>
        </p:txBody>
      </p:sp>
      <p:pic>
        <p:nvPicPr>
          <p:cNvPr id="3" name="Picture 2">
            <a:extLst>
              <a:ext uri="{FF2B5EF4-FFF2-40B4-BE49-F238E27FC236}">
                <a16:creationId xmlns:a16="http://schemas.microsoft.com/office/drawing/2014/main" id="{0BA7A092-62E0-4BD0-9084-4CA8D89C3D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5904" y="1451266"/>
            <a:ext cx="2508096" cy="1736072"/>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a:extLst>
              <a:ext uri="{FF2B5EF4-FFF2-40B4-BE49-F238E27FC236}">
                <a16:creationId xmlns:a16="http://schemas.microsoft.com/office/drawing/2014/main" id="{D81CDDBE-A1B2-4612-8994-7DAEEEC44F74}"/>
              </a:ext>
            </a:extLst>
          </p:cNvPr>
          <p:cNvSpPr txBox="1">
            <a:spLocks/>
          </p:cNvSpPr>
          <p:nvPr/>
        </p:nvSpPr>
        <p:spPr>
          <a:xfrm>
            <a:off x="87583" y="3187337"/>
            <a:ext cx="1828303" cy="1368587"/>
          </a:xfrm>
          <a:prstGeom prst="rect">
            <a:avLst/>
          </a:prstGeom>
        </p:spPr>
        <p:txBody>
          <a:bodyPr>
            <a:normAutofit fontScale="85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en-GB" dirty="0">
                <a:solidFill>
                  <a:srgbClr val="2B2D83"/>
                </a:solidFill>
              </a:rPr>
              <a:t>A </a:t>
            </a:r>
            <a:r>
              <a:rPr lang="en-GB" dirty="0" err="1">
                <a:solidFill>
                  <a:srgbClr val="2B2D83"/>
                </a:solidFill>
              </a:rPr>
              <a:t>conceção</a:t>
            </a:r>
            <a:r>
              <a:rPr lang="en-GB" dirty="0">
                <a:solidFill>
                  <a:srgbClr val="2B2D83"/>
                </a:solidFill>
              </a:rPr>
              <a:t> ecológica integra uma abordagem de ciclo de vida, </a:t>
            </a:r>
            <a:r>
              <a:rPr lang="en-GB" dirty="0" err="1">
                <a:solidFill>
                  <a:srgbClr val="2B2D83"/>
                </a:solidFill>
              </a:rPr>
              <a:t>ou</a:t>
            </a:r>
            <a:r>
              <a:rPr lang="en-GB" dirty="0">
                <a:solidFill>
                  <a:srgbClr val="2B2D83"/>
                </a:solidFill>
              </a:rPr>
              <a:t> </a:t>
            </a:r>
            <a:r>
              <a:rPr lang="en-GB" dirty="0" err="1">
                <a:solidFill>
                  <a:srgbClr val="2B2D83"/>
                </a:solidFill>
              </a:rPr>
              <a:t>seja</a:t>
            </a:r>
            <a:r>
              <a:rPr lang="en-GB" dirty="0">
                <a:solidFill>
                  <a:srgbClr val="2B2D83"/>
                </a:solidFill>
              </a:rPr>
              <a:t>, considera, na fase de </a:t>
            </a:r>
            <a:r>
              <a:rPr lang="en-GB" dirty="0" err="1">
                <a:solidFill>
                  <a:srgbClr val="2B2D83"/>
                </a:solidFill>
              </a:rPr>
              <a:t>conceção</a:t>
            </a:r>
            <a:r>
              <a:rPr lang="en-GB" dirty="0">
                <a:solidFill>
                  <a:srgbClr val="2B2D83"/>
                </a:solidFill>
              </a:rPr>
              <a:t>, todas as fases do ciclo de vida do produto (produção, utilização e fim de vida)</a:t>
            </a:r>
          </a:p>
          <a:p>
            <a:pPr algn="just">
              <a:buFont typeface="Wingdings" panose="05000000000000000000" pitchFamily="2" charset="2"/>
              <a:buChar char="q"/>
            </a:pPr>
            <a:endParaRPr lang="en-GB" dirty="0"/>
          </a:p>
          <a:p>
            <a:pPr algn="just">
              <a:buFont typeface="Wingdings" panose="05000000000000000000" pitchFamily="2" charset="2"/>
              <a:buChar char="q"/>
            </a:pPr>
            <a:endParaRPr lang="en-GB" dirty="0"/>
          </a:p>
        </p:txBody>
      </p:sp>
      <p:sp>
        <p:nvSpPr>
          <p:cNvPr id="5" name="CaixaDeTexto 15">
            <a:extLst>
              <a:ext uri="{FF2B5EF4-FFF2-40B4-BE49-F238E27FC236}">
                <a16:creationId xmlns:a16="http://schemas.microsoft.com/office/drawing/2014/main" id="{F5E9C0D6-8507-4CBA-9404-B7AF828355E8}"/>
              </a:ext>
            </a:extLst>
          </p:cNvPr>
          <p:cNvSpPr txBox="1"/>
          <p:nvPr/>
        </p:nvSpPr>
        <p:spPr>
          <a:xfrm>
            <a:off x="24081" y="1116975"/>
            <a:ext cx="2037806" cy="1815882"/>
          </a:xfrm>
          <a:prstGeom prst="rect">
            <a:avLst/>
          </a:prstGeom>
          <a:noFill/>
        </p:spPr>
        <p:txBody>
          <a:bodyPr wrap="square">
            <a:spAutoFit/>
          </a:bodyPr>
          <a:lstStyle/>
          <a:p>
            <a:pPr algn="ctr"/>
            <a:r>
              <a:rPr lang="en-US" sz="1600" i="1" dirty="0">
                <a:solidFill>
                  <a:srgbClr val="15A7A1"/>
                </a:solidFill>
                <a:latin typeface="Verdana" panose="020B0604030504040204" pitchFamily="34" charset="0"/>
                <a:ea typeface="Verdana" panose="020B0604030504040204" pitchFamily="34" charset="0"/>
              </a:rPr>
              <a:t>"...a integração sistemática de considerações ambientais </a:t>
            </a:r>
            <a:r>
              <a:rPr lang="en-US" sz="1600" i="1" dirty="0" err="1">
                <a:solidFill>
                  <a:srgbClr val="15A7A1"/>
                </a:solidFill>
                <a:latin typeface="Verdana" panose="020B0604030504040204" pitchFamily="34" charset="0"/>
                <a:ea typeface="Verdana" panose="020B0604030504040204" pitchFamily="34" charset="0"/>
              </a:rPr>
              <a:t>na</a:t>
            </a:r>
            <a:r>
              <a:rPr lang="en-US" sz="1600" i="1" dirty="0">
                <a:solidFill>
                  <a:srgbClr val="15A7A1"/>
                </a:solidFill>
                <a:latin typeface="Verdana" panose="020B0604030504040204" pitchFamily="34" charset="0"/>
                <a:ea typeface="Verdana" panose="020B0604030504040204" pitchFamily="34" charset="0"/>
              </a:rPr>
              <a:t> </a:t>
            </a:r>
            <a:r>
              <a:rPr lang="en-US" sz="1600" i="1" dirty="0" err="1">
                <a:solidFill>
                  <a:srgbClr val="15A7A1"/>
                </a:solidFill>
                <a:latin typeface="Verdana" panose="020B0604030504040204" pitchFamily="34" charset="0"/>
                <a:ea typeface="Verdana" panose="020B0604030504040204" pitchFamily="34" charset="0"/>
              </a:rPr>
              <a:t>conceção</a:t>
            </a:r>
            <a:r>
              <a:rPr lang="en-US" sz="1600" i="1" dirty="0">
                <a:solidFill>
                  <a:srgbClr val="15A7A1"/>
                </a:solidFill>
                <a:latin typeface="Verdana" panose="020B0604030504040204" pitchFamily="34" charset="0"/>
                <a:ea typeface="Verdana" panose="020B0604030504040204" pitchFamily="34" charset="0"/>
              </a:rPr>
              <a:t> de produtos e processos".</a:t>
            </a:r>
            <a:endParaRPr lang="en-GB" sz="1600" i="1" dirty="0">
              <a:solidFill>
                <a:srgbClr val="15A7A1"/>
              </a:solidFill>
              <a:latin typeface="Verdana" panose="020B0604030504040204" pitchFamily="34" charset="0"/>
              <a:ea typeface="Verdana" panose="020B0604030504040204" pitchFamily="34" charset="0"/>
            </a:endParaRPr>
          </a:p>
        </p:txBody>
      </p:sp>
      <p:sp>
        <p:nvSpPr>
          <p:cNvPr id="6" name="CaixaDeTexto 19">
            <a:extLst>
              <a:ext uri="{FF2B5EF4-FFF2-40B4-BE49-F238E27FC236}">
                <a16:creationId xmlns:a16="http://schemas.microsoft.com/office/drawing/2014/main" id="{54CA714C-7695-49E0-93A5-900AAC4FB6DB}"/>
              </a:ext>
            </a:extLst>
          </p:cNvPr>
          <p:cNvSpPr txBox="1"/>
          <p:nvPr/>
        </p:nvSpPr>
        <p:spPr>
          <a:xfrm>
            <a:off x="3171256" y="4823222"/>
            <a:ext cx="5972744" cy="338554"/>
          </a:xfrm>
          <a:prstGeom prst="rect">
            <a:avLst/>
          </a:prstGeom>
          <a:noFill/>
        </p:spPr>
        <p:txBody>
          <a:bodyPr wrap="square">
            <a:spAutoFit/>
          </a:bodyPr>
          <a:lstStyle/>
          <a:p>
            <a:r>
              <a:rPr lang="en-GB" sz="800" dirty="0">
                <a:latin typeface="Verdana" panose="020B0604030504040204" pitchFamily="34" charset="0"/>
                <a:ea typeface="Verdana" panose="020B0604030504040204" pitchFamily="34" charset="0"/>
                <a:cs typeface="Calibri" panose="020F0502020204030204" pitchFamily="34" charset="0"/>
              </a:rPr>
              <a:t>[1] </a:t>
            </a:r>
            <a:r>
              <a:rPr lang="en-GB" sz="800" dirty="0" err="1">
                <a:latin typeface="Verdana" panose="020B0604030504040204" pitchFamily="34" charset="0"/>
                <a:ea typeface="Verdana" panose="020B0604030504040204" pitchFamily="34" charset="0"/>
                <a:cs typeface="Calibri" panose="020F0502020204030204" pitchFamily="34" charset="0"/>
              </a:rPr>
              <a:t>Ecodesign</a:t>
            </a:r>
            <a:r>
              <a:rPr lang="en-GB" sz="800" dirty="0">
                <a:latin typeface="Verdana" panose="020B0604030504040204" pitchFamily="34" charset="0"/>
                <a:ea typeface="Verdana" panose="020B0604030504040204" pitchFamily="34" charset="0"/>
                <a:cs typeface="Calibri" panose="020F0502020204030204" pitchFamily="34" charset="0"/>
              </a:rPr>
              <a:t>: uma abordagem promissora para a produção e o </a:t>
            </a:r>
            <a:r>
              <a:rPr lang="en-GB" sz="800" dirty="0" err="1">
                <a:latin typeface="Verdana" panose="020B0604030504040204" pitchFamily="34" charset="0"/>
                <a:ea typeface="Verdana" panose="020B0604030504040204" pitchFamily="34" charset="0"/>
                <a:cs typeface="Calibri" panose="020F0502020204030204" pitchFamily="34" charset="0"/>
              </a:rPr>
              <a:t>consumo </a:t>
            </a:r>
            <a:r>
              <a:rPr lang="en-GB" sz="800" dirty="0">
                <a:latin typeface="Verdana" panose="020B0604030504040204" pitchFamily="34" charset="0"/>
                <a:ea typeface="Verdana" panose="020B0604030504040204" pitchFamily="34" charset="0"/>
                <a:cs typeface="Calibri" panose="020F0502020204030204" pitchFamily="34" charset="0"/>
              </a:rPr>
              <a:t>sustentáveis. ISBN </a:t>
            </a:r>
            <a:r>
              <a:rPr lang="en-GB" sz="800" dirty="0">
                <a:effectLst/>
                <a:latin typeface="Verdana" panose="020B0604030504040204" pitchFamily="34" charset="0"/>
                <a:ea typeface="Verdana" panose="020B0604030504040204" pitchFamily="34" charset="0"/>
              </a:rPr>
              <a:t>928071631X </a:t>
            </a:r>
            <a:r>
              <a:rPr lang="en-GB" sz="800" dirty="0">
                <a:latin typeface="Verdana" panose="020B0604030504040204" pitchFamily="34" charset="0"/>
                <a:ea typeface="Verdana" panose="020B0604030504040204" pitchFamily="34" charset="0"/>
                <a:cs typeface="Calibri" panose="020F0502020204030204" pitchFamily="34" charset="0"/>
              </a:rPr>
              <a:t>9789280716313 </a:t>
            </a:r>
          </a:p>
        </p:txBody>
      </p:sp>
      <p:sp>
        <p:nvSpPr>
          <p:cNvPr id="8" name="CaixaDeTexto 7">
            <a:extLst>
              <a:ext uri="{FF2B5EF4-FFF2-40B4-BE49-F238E27FC236}">
                <a16:creationId xmlns:a16="http://schemas.microsoft.com/office/drawing/2014/main" id="{9498694D-084B-590E-1693-CE8A2D358D9D}"/>
              </a:ext>
            </a:extLst>
          </p:cNvPr>
          <p:cNvSpPr txBox="1"/>
          <p:nvPr/>
        </p:nvSpPr>
        <p:spPr>
          <a:xfrm>
            <a:off x="1915886" y="1116975"/>
            <a:ext cx="4574017" cy="3996992"/>
          </a:xfrm>
          <a:prstGeom prst="rect">
            <a:avLst/>
          </a:prstGeom>
          <a:noFill/>
        </p:spPr>
        <p:txBody>
          <a:bodyPr wrap="square" rtlCol="0">
            <a:spAutoFit/>
          </a:bodyPr>
          <a:lstStyle/>
          <a:p>
            <a:pPr>
              <a:lnSpc>
                <a:spcPct val="115000"/>
              </a:lnSpc>
              <a:spcAft>
                <a:spcPts val="1000"/>
              </a:spcAft>
            </a:pPr>
            <a:r>
              <a:rPr lang="pt-PT" sz="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0) Desenvolvimento de novos conceitos - desmaterialização, utilização partilhada do produto, integração de funções, dos produtos ao serviço</a:t>
            </a:r>
          </a:p>
          <a:p>
            <a:pPr>
              <a:lnSpc>
                <a:spcPct val="115000"/>
              </a:lnSpc>
              <a:spcAft>
                <a:spcPts val="1000"/>
              </a:spcAft>
            </a:pPr>
            <a:r>
              <a:rPr lang="pt-PT" sz="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1) Seleção de materiais de baixo impacto - Menos materiais nocivos para o ambiente, materiais renováveis, materiais com baixo teor energético, materiais reciclados, materiais recicláveis</a:t>
            </a:r>
          </a:p>
          <a:p>
            <a:pPr>
              <a:lnSpc>
                <a:spcPct val="115000"/>
              </a:lnSpc>
              <a:spcAft>
                <a:spcPts val="1000"/>
              </a:spcAft>
            </a:pPr>
            <a:r>
              <a:rPr lang="pt-PT" sz="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2) Redução dos materiais - Redução do peso, redução do volume (transporte)</a:t>
            </a:r>
          </a:p>
          <a:p>
            <a:pPr>
              <a:lnSpc>
                <a:spcPct val="115000"/>
              </a:lnSpc>
              <a:spcAft>
                <a:spcPts val="1000"/>
              </a:spcAft>
            </a:pPr>
            <a:r>
              <a:rPr lang="pt-PT" sz="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3) Otimização da tecnologia de produção - Utilização de tecnologia mais limpa, menos etapas de produção, consumo de energia mais baixo e mais limpo, menor produção de resíduos</a:t>
            </a:r>
          </a:p>
          <a:p>
            <a:pPr>
              <a:lnSpc>
                <a:spcPct val="115000"/>
              </a:lnSpc>
              <a:spcAft>
                <a:spcPts val="1000"/>
              </a:spcAft>
            </a:pPr>
            <a:r>
              <a:rPr lang="pt-PT" sz="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4) Otimização dos sistemas de distribuição - menos embalagens/mais limpas/reutilizáveis, formas de transporte eficientes do ponto de vista energético, logística eficiente do ponto de vista energético</a:t>
            </a:r>
          </a:p>
          <a:p>
            <a:pPr>
              <a:lnSpc>
                <a:spcPct val="115000"/>
              </a:lnSpc>
              <a:spcAft>
                <a:spcPts val="1000"/>
              </a:spcAft>
            </a:pPr>
            <a:r>
              <a:rPr lang="pt-PT" sz="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5) Redução do impacto durante a utilização - menor consumo de energia, fonte de energia mais limpa, menos consumíveis necessários, sem desperdício de energia/consumíveis</a:t>
            </a:r>
          </a:p>
          <a:p>
            <a:pPr>
              <a:lnSpc>
                <a:spcPct val="115000"/>
              </a:lnSpc>
              <a:spcAft>
                <a:spcPts val="1000"/>
              </a:spcAft>
            </a:pPr>
            <a:r>
              <a:rPr lang="pt-PT" sz="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6) Otimização da vida útil do produto - Fiabilidade e durabilidade, manutenção e reparação mais fáceis, estrutura modular do produto, design clássico, forte relação produto-utilizador</a:t>
            </a:r>
          </a:p>
          <a:p>
            <a:pPr>
              <a:lnSpc>
                <a:spcPct val="115000"/>
              </a:lnSpc>
              <a:spcAft>
                <a:spcPts val="1000"/>
              </a:spcAft>
            </a:pPr>
            <a:r>
              <a:rPr lang="pt-PT" sz="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7) Otimização do sistema de fim de vida - Reutilização do produto, </a:t>
            </a:r>
            <a:r>
              <a:rPr lang="pt-PT" sz="800"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refabrico</a:t>
            </a:r>
            <a:r>
              <a:rPr lang="pt-PT" sz="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reciclagem de materiais, incineração de resíduos mais limpa</a:t>
            </a:r>
          </a:p>
          <a:p>
            <a:pPr>
              <a:lnSpc>
                <a:spcPct val="115000"/>
              </a:lnSpc>
              <a:spcAft>
                <a:spcPts val="1000"/>
              </a:spcAft>
            </a:pPr>
            <a:r>
              <a:rPr lang="pt-PT" sz="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Produto antigo</a:t>
            </a:r>
          </a:p>
          <a:p>
            <a:pPr>
              <a:lnSpc>
                <a:spcPct val="115000"/>
              </a:lnSpc>
              <a:spcAft>
                <a:spcPts val="1000"/>
              </a:spcAft>
            </a:pPr>
            <a:r>
              <a:rPr lang="pt-PT" sz="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Novo produto</a:t>
            </a:r>
          </a:p>
          <a:p>
            <a:endParaRPr lang="pt-PT" dirty="0"/>
          </a:p>
        </p:txBody>
      </p:sp>
    </p:spTree>
    <p:custDataLst>
      <p:tags r:id="rId1"/>
    </p:custDataLst>
    <p:extLst>
      <p:ext uri="{BB962C8B-B14F-4D97-AF65-F5344CB8AC3E}">
        <p14:creationId xmlns:p14="http://schemas.microsoft.com/office/powerpoint/2010/main" val="38308116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E53A0-F756-4EB1-B66D-BA7BA2A8B20E}"/>
              </a:ext>
            </a:extLst>
          </p:cNvPr>
          <p:cNvSpPr>
            <a:spLocks noGrp="1"/>
          </p:cNvSpPr>
          <p:nvPr>
            <p:ph type="title"/>
          </p:nvPr>
        </p:nvSpPr>
        <p:spPr>
          <a:xfrm>
            <a:off x="438217" y="154489"/>
            <a:ext cx="7717800" cy="1011600"/>
          </a:xfrm>
        </p:spPr>
        <p:txBody>
          <a:bodyPr/>
          <a:lstStyle/>
          <a:p>
            <a:r>
              <a:rPr lang="en-US" dirty="0"/>
              <a:t>Eco-Design (cont.)</a:t>
            </a:r>
            <a:endParaRPr lang="en-GB" dirty="0"/>
          </a:p>
        </p:txBody>
      </p:sp>
      <p:grpSp>
        <p:nvGrpSpPr>
          <p:cNvPr id="17" name="Agrupar 32">
            <a:extLst>
              <a:ext uri="{FF2B5EF4-FFF2-40B4-BE49-F238E27FC236}">
                <a16:creationId xmlns:a16="http://schemas.microsoft.com/office/drawing/2014/main" id="{8AC93B1B-3AC3-4B7C-9062-82BC40C1E3B7}"/>
              </a:ext>
            </a:extLst>
          </p:cNvPr>
          <p:cNvGrpSpPr/>
          <p:nvPr/>
        </p:nvGrpSpPr>
        <p:grpSpPr>
          <a:xfrm>
            <a:off x="790647" y="1166089"/>
            <a:ext cx="7597082" cy="1202114"/>
            <a:chOff x="6349498" y="1341624"/>
            <a:chExt cx="5133695" cy="1491488"/>
          </a:xfrm>
        </p:grpSpPr>
        <p:sp>
          <p:nvSpPr>
            <p:cNvPr id="18" name="Retângulo 4">
              <a:extLst>
                <a:ext uri="{FF2B5EF4-FFF2-40B4-BE49-F238E27FC236}">
                  <a16:creationId xmlns:a16="http://schemas.microsoft.com/office/drawing/2014/main" id="{EB26A244-87EE-48BD-8094-7E923076026C}"/>
                </a:ext>
              </a:extLst>
            </p:cNvPr>
            <p:cNvSpPr/>
            <p:nvPr/>
          </p:nvSpPr>
          <p:spPr>
            <a:xfrm>
              <a:off x="6349498" y="1789914"/>
              <a:ext cx="1134665" cy="549380"/>
            </a:xfrm>
            <a:prstGeom prst="rect">
              <a:avLst/>
            </a:prstGeom>
            <a:solidFill>
              <a:srgbClr val="1D9A78"/>
            </a:solidFill>
            <a:ln w="12700" cap="flat" cmpd="sng" algn="ctr">
              <a:solidFill>
                <a:srgbClr val="1D9A78">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err="1">
                  <a:ln>
                    <a:noFill/>
                  </a:ln>
                  <a:solidFill>
                    <a:prstClr val="white"/>
                  </a:solidFill>
                  <a:effectLst/>
                  <a:uLnTx/>
                  <a:uFillTx/>
                  <a:latin typeface="+mn-lt"/>
                  <a:ea typeface="Verdana" panose="020B0604030504040204" pitchFamily="34" charset="0"/>
                  <a:cs typeface="+mn-cs"/>
                </a:rPr>
                <a:t>Extração</a:t>
              </a:r>
              <a:r>
                <a:rPr kumimoji="0" lang="en-GB" sz="1000" b="0" i="0" u="none" strike="noStrike" kern="1200" cap="none" spc="0" normalizeH="0" baseline="0" noProof="0" dirty="0">
                  <a:ln>
                    <a:noFill/>
                  </a:ln>
                  <a:solidFill>
                    <a:prstClr val="white"/>
                  </a:solidFill>
                  <a:effectLst/>
                  <a:uLnTx/>
                  <a:uFillTx/>
                  <a:latin typeface="+mn-lt"/>
                  <a:ea typeface="Verdana" panose="020B0604030504040204" pitchFamily="34" charset="0"/>
                  <a:cs typeface="+mn-cs"/>
                </a:rPr>
                <a:t> e processamento de matérias primas</a:t>
              </a:r>
            </a:p>
          </p:txBody>
        </p:sp>
        <p:sp>
          <p:nvSpPr>
            <p:cNvPr id="19" name="Retângulo 11">
              <a:extLst>
                <a:ext uri="{FF2B5EF4-FFF2-40B4-BE49-F238E27FC236}">
                  <a16:creationId xmlns:a16="http://schemas.microsoft.com/office/drawing/2014/main" id="{68586DF4-FAE2-44EB-9449-A12F8F3E9B50}"/>
                </a:ext>
              </a:extLst>
            </p:cNvPr>
            <p:cNvSpPr/>
            <p:nvPr/>
          </p:nvSpPr>
          <p:spPr>
            <a:xfrm>
              <a:off x="7682508" y="1802636"/>
              <a:ext cx="1134665" cy="538085"/>
            </a:xfrm>
            <a:prstGeom prst="rect">
              <a:avLst/>
            </a:prstGeom>
            <a:solidFill>
              <a:srgbClr val="1A886B"/>
            </a:solidFill>
            <a:ln w="12700" cap="flat" cmpd="sng" algn="ctr">
              <a:solidFill>
                <a:srgbClr val="1D9A78">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white"/>
                  </a:solidFill>
                  <a:effectLst/>
                  <a:uLnTx/>
                  <a:uFillTx/>
                  <a:latin typeface="+mn-lt"/>
                  <a:ea typeface="Verdana" panose="020B0604030504040204" pitchFamily="34" charset="0"/>
                  <a:cs typeface="+mn-cs"/>
                </a:rPr>
                <a:t>Produção</a:t>
              </a:r>
              <a:endParaRPr kumimoji="0" lang="en-GB" sz="1000" b="0" i="0" u="none" strike="noStrike" kern="1200" cap="none" spc="0" normalizeH="0" baseline="0" noProof="0" dirty="0">
                <a:ln>
                  <a:noFill/>
                </a:ln>
                <a:solidFill>
                  <a:prstClr val="white"/>
                </a:solidFill>
                <a:effectLst/>
                <a:uLnTx/>
                <a:uFillTx/>
                <a:latin typeface="+mn-lt"/>
                <a:ea typeface="Verdana" panose="020B0604030504040204" pitchFamily="34" charset="0"/>
                <a:cs typeface="+mn-cs"/>
              </a:endParaRPr>
            </a:p>
          </p:txBody>
        </p:sp>
        <p:sp>
          <p:nvSpPr>
            <p:cNvPr id="20" name="Retângulo 14">
              <a:extLst>
                <a:ext uri="{FF2B5EF4-FFF2-40B4-BE49-F238E27FC236}">
                  <a16:creationId xmlns:a16="http://schemas.microsoft.com/office/drawing/2014/main" id="{E85917E7-4EF3-41FC-9492-B8BC3B80CF40}"/>
                </a:ext>
              </a:extLst>
            </p:cNvPr>
            <p:cNvSpPr/>
            <p:nvPr/>
          </p:nvSpPr>
          <p:spPr>
            <a:xfrm>
              <a:off x="9015518" y="1802636"/>
              <a:ext cx="1134665" cy="549380"/>
            </a:xfrm>
            <a:prstGeom prst="rect">
              <a:avLst/>
            </a:prstGeom>
            <a:solidFill>
              <a:srgbClr val="156D56"/>
            </a:solidFill>
            <a:ln w="12700" cap="flat" cmpd="sng" algn="ctr">
              <a:solidFill>
                <a:srgbClr val="1D9A78">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white"/>
                  </a:solidFill>
                  <a:effectLst/>
                  <a:uLnTx/>
                  <a:uFillTx/>
                  <a:latin typeface="+mn-lt"/>
                  <a:ea typeface="Verdana" panose="020B0604030504040204" pitchFamily="34" charset="0"/>
                  <a:cs typeface="+mn-cs"/>
                </a:rPr>
                <a:t>Utilização</a:t>
              </a:r>
            </a:p>
          </p:txBody>
        </p:sp>
        <p:sp>
          <p:nvSpPr>
            <p:cNvPr id="21" name="Retângulo 16">
              <a:extLst>
                <a:ext uri="{FF2B5EF4-FFF2-40B4-BE49-F238E27FC236}">
                  <a16:creationId xmlns:a16="http://schemas.microsoft.com/office/drawing/2014/main" id="{AEBEE48D-46C1-4455-9114-87C7C68732B4}"/>
                </a:ext>
              </a:extLst>
            </p:cNvPr>
            <p:cNvSpPr/>
            <p:nvPr/>
          </p:nvSpPr>
          <p:spPr>
            <a:xfrm>
              <a:off x="10348528" y="1802636"/>
              <a:ext cx="1134665" cy="549380"/>
            </a:xfrm>
            <a:prstGeom prst="rect">
              <a:avLst/>
            </a:prstGeom>
            <a:solidFill>
              <a:srgbClr val="0E4A3A"/>
            </a:solidFill>
            <a:ln w="12700" cap="flat" cmpd="sng" algn="ctr">
              <a:solidFill>
                <a:srgbClr val="1D9A78">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err="1">
                  <a:ln>
                    <a:noFill/>
                  </a:ln>
                  <a:solidFill>
                    <a:prstClr val="white"/>
                  </a:solidFill>
                  <a:effectLst/>
                  <a:uLnTx/>
                  <a:uFillTx/>
                  <a:latin typeface="+mn-lt"/>
                  <a:ea typeface="Verdana" panose="020B0604030504040204" pitchFamily="34" charset="0"/>
                  <a:cs typeface="+mn-cs"/>
                </a:rPr>
                <a:t>Fim</a:t>
              </a:r>
              <a:r>
                <a:rPr kumimoji="0" lang="en-GB" sz="1000" b="0" i="0" u="none" strike="noStrike" kern="1200" cap="none" spc="0" normalizeH="0" baseline="0" noProof="0" dirty="0">
                  <a:ln>
                    <a:noFill/>
                  </a:ln>
                  <a:solidFill>
                    <a:prstClr val="white"/>
                  </a:solidFill>
                  <a:effectLst/>
                  <a:uLnTx/>
                  <a:uFillTx/>
                  <a:latin typeface="+mn-lt"/>
                  <a:ea typeface="Verdana" panose="020B0604030504040204" pitchFamily="34" charset="0"/>
                  <a:cs typeface="+mn-cs"/>
                </a:rPr>
                <a:t> de vida</a:t>
              </a:r>
            </a:p>
          </p:txBody>
        </p:sp>
        <p:cxnSp>
          <p:nvCxnSpPr>
            <p:cNvPr id="22" name="Conexão reta unidirecional 7">
              <a:extLst>
                <a:ext uri="{FF2B5EF4-FFF2-40B4-BE49-F238E27FC236}">
                  <a16:creationId xmlns:a16="http://schemas.microsoft.com/office/drawing/2014/main" id="{58B934B2-3EC2-4C21-B29D-8A0D1C84BAC1}"/>
                </a:ext>
              </a:extLst>
            </p:cNvPr>
            <p:cNvCxnSpPr>
              <a:cxnSpLocks/>
            </p:cNvCxnSpPr>
            <p:nvPr/>
          </p:nvCxnSpPr>
          <p:spPr>
            <a:xfrm>
              <a:off x="7714718" y="2513398"/>
              <a:ext cx="2467675" cy="0"/>
            </a:xfrm>
            <a:prstGeom prst="straightConnector1">
              <a:avLst/>
            </a:prstGeom>
            <a:noFill/>
            <a:ln w="6350" cap="flat" cmpd="sng" algn="ctr">
              <a:solidFill>
                <a:srgbClr val="1D9A78"/>
              </a:solidFill>
              <a:prstDash val="solid"/>
              <a:miter lim="800000"/>
              <a:headEnd type="triangle"/>
              <a:tailEnd type="triangle"/>
            </a:ln>
            <a:effectLst/>
          </p:spPr>
        </p:cxnSp>
        <p:sp>
          <p:nvSpPr>
            <p:cNvPr id="23" name="CaixaDeTexto 9">
              <a:extLst>
                <a:ext uri="{FF2B5EF4-FFF2-40B4-BE49-F238E27FC236}">
                  <a16:creationId xmlns:a16="http://schemas.microsoft.com/office/drawing/2014/main" id="{DC8ADFC2-AD79-427F-84B4-719DBFB98EAA}"/>
                </a:ext>
              </a:extLst>
            </p:cNvPr>
            <p:cNvSpPr txBox="1"/>
            <p:nvPr/>
          </p:nvSpPr>
          <p:spPr>
            <a:xfrm>
              <a:off x="8217630" y="2571502"/>
              <a:ext cx="1932553"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mn-lt"/>
                  <a:ea typeface="Verdana" panose="020B0604030504040204" pitchFamily="34" charset="0"/>
                  <a:cs typeface="+mn-cs"/>
                </a:rPr>
                <a:t>Design Tradicional</a:t>
              </a:r>
            </a:p>
          </p:txBody>
        </p:sp>
        <p:cxnSp>
          <p:nvCxnSpPr>
            <p:cNvPr id="24" name="Conexão reta unidirecional 23">
              <a:extLst>
                <a:ext uri="{FF2B5EF4-FFF2-40B4-BE49-F238E27FC236}">
                  <a16:creationId xmlns:a16="http://schemas.microsoft.com/office/drawing/2014/main" id="{A0CCE55F-9C80-4CEC-AA8E-872B4174E87F}"/>
                </a:ext>
              </a:extLst>
            </p:cNvPr>
            <p:cNvCxnSpPr>
              <a:cxnSpLocks/>
            </p:cNvCxnSpPr>
            <p:nvPr/>
          </p:nvCxnSpPr>
          <p:spPr>
            <a:xfrm>
              <a:off x="6349498" y="1633110"/>
              <a:ext cx="5133695" cy="0"/>
            </a:xfrm>
            <a:prstGeom prst="straightConnector1">
              <a:avLst/>
            </a:prstGeom>
            <a:noFill/>
            <a:ln w="6350" cap="flat" cmpd="sng" algn="ctr">
              <a:solidFill>
                <a:srgbClr val="1D9A78"/>
              </a:solidFill>
              <a:prstDash val="solid"/>
              <a:miter lim="800000"/>
              <a:headEnd type="triangle"/>
              <a:tailEnd type="triangle"/>
            </a:ln>
            <a:effectLst/>
          </p:spPr>
        </p:cxnSp>
        <p:sp>
          <p:nvSpPr>
            <p:cNvPr id="25" name="CaixaDeTexto 29">
              <a:extLst>
                <a:ext uri="{FF2B5EF4-FFF2-40B4-BE49-F238E27FC236}">
                  <a16:creationId xmlns:a16="http://schemas.microsoft.com/office/drawing/2014/main" id="{BB0CEA0F-34F7-4952-A51E-AD310C79DD68}"/>
                </a:ext>
              </a:extLst>
            </p:cNvPr>
            <p:cNvSpPr txBox="1"/>
            <p:nvPr/>
          </p:nvSpPr>
          <p:spPr>
            <a:xfrm>
              <a:off x="8415975" y="1341624"/>
              <a:ext cx="1932553"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mn-lt"/>
                  <a:ea typeface="Verdana" panose="020B0604030504040204" pitchFamily="34" charset="0"/>
                  <a:cs typeface="+mn-cs"/>
                </a:rPr>
                <a:t>Eco-design</a:t>
              </a:r>
            </a:p>
          </p:txBody>
        </p:sp>
      </p:grpSp>
      <p:sp>
        <p:nvSpPr>
          <p:cNvPr id="26" name="CaixaDeTexto 18">
            <a:extLst>
              <a:ext uri="{FF2B5EF4-FFF2-40B4-BE49-F238E27FC236}">
                <a16:creationId xmlns:a16="http://schemas.microsoft.com/office/drawing/2014/main" id="{A0FDA92F-1ECB-4688-8480-3E6CF3D8ACB6}"/>
              </a:ext>
            </a:extLst>
          </p:cNvPr>
          <p:cNvSpPr txBox="1"/>
          <p:nvPr/>
        </p:nvSpPr>
        <p:spPr>
          <a:xfrm>
            <a:off x="2832500" y="2854523"/>
            <a:ext cx="3876099" cy="286232"/>
          </a:xfrm>
          <a:prstGeom prst="rect">
            <a:avLst/>
          </a:prstGeom>
          <a:noFill/>
          <a:ln>
            <a:noFill/>
          </a:ln>
        </p:spPr>
        <p:txBody>
          <a:bodyPr wrap="square">
            <a:spAutoFit/>
          </a:bodyPr>
          <a:lstStyle/>
          <a:p>
            <a:pPr lvl="0">
              <a:lnSpc>
                <a:spcPct val="90000"/>
              </a:lnSpc>
              <a:spcBef>
                <a:spcPts val="1000"/>
              </a:spcBef>
              <a:spcAft>
                <a:spcPts val="800"/>
              </a:spcAft>
              <a:buSzPts val="1000"/>
              <a:tabLst>
                <a:tab pos="457200" algn="l"/>
              </a:tabLst>
            </a:pPr>
            <a:r>
              <a:rPr lang="pt-PT" sz="1400" b="1" dirty="0" err="1">
                <a:latin typeface="+mn-lt"/>
                <a:ea typeface="Verdana" panose="020B0604030504040204" pitchFamily="34" charset="0"/>
              </a:rPr>
              <a:t>Estratégias chave de Eco-Design</a:t>
            </a:r>
            <a:endParaRPr lang="en-GB" sz="1400" b="1" dirty="0">
              <a:latin typeface="+mn-lt"/>
              <a:ea typeface="Verdana" panose="020B0604030504040204" pitchFamily="34" charset="0"/>
            </a:endParaRPr>
          </a:p>
        </p:txBody>
      </p:sp>
      <p:sp>
        <p:nvSpPr>
          <p:cNvPr id="27" name="TextBox 26">
            <a:extLst>
              <a:ext uri="{FF2B5EF4-FFF2-40B4-BE49-F238E27FC236}">
                <a16:creationId xmlns:a16="http://schemas.microsoft.com/office/drawing/2014/main" id="{ED2A3480-B8F1-4BDB-81E7-5A2CBE08B9CA}"/>
              </a:ext>
            </a:extLst>
          </p:cNvPr>
          <p:cNvSpPr txBox="1"/>
          <p:nvPr/>
        </p:nvSpPr>
        <p:spPr>
          <a:xfrm>
            <a:off x="2334752" y="3149859"/>
            <a:ext cx="5300770" cy="1987788"/>
          </a:xfrm>
          <a:prstGeom prst="rect">
            <a:avLst/>
          </a:prstGeom>
          <a:noFill/>
        </p:spPr>
        <p:txBody>
          <a:bodyPr wrap="square">
            <a:spAutoFit/>
          </a:bodyPr>
          <a:lstStyle/>
          <a:p>
            <a:pPr marL="285750" indent="-285750">
              <a:lnSpc>
                <a:spcPct val="150000"/>
              </a:lnSpc>
              <a:buFont typeface="Wingdings" panose="05000000000000000000" pitchFamily="2" charset="2"/>
              <a:buChar char="ü"/>
            </a:pPr>
            <a:r>
              <a:rPr lang="en-US" sz="1400" dirty="0">
                <a:latin typeface="+mn-lt"/>
                <a:ea typeface="Verdana" panose="020B0604030504040204" pitchFamily="34" charset="0"/>
              </a:rPr>
              <a:t>utilizar materiais com baixo impacto ambiental</a:t>
            </a:r>
          </a:p>
          <a:p>
            <a:pPr marL="285750" indent="-285750">
              <a:lnSpc>
                <a:spcPct val="150000"/>
              </a:lnSpc>
              <a:buFont typeface="Wingdings" panose="05000000000000000000" pitchFamily="2" charset="2"/>
              <a:buChar char="ü"/>
            </a:pPr>
            <a:r>
              <a:rPr lang="en-US" sz="1400" dirty="0" err="1">
                <a:latin typeface="+mn-lt"/>
                <a:ea typeface="Verdana" panose="020B0604030504040204" pitchFamily="34" charset="0"/>
              </a:rPr>
              <a:t>Escolher</a:t>
            </a:r>
            <a:r>
              <a:rPr lang="en-US" sz="1400" dirty="0">
                <a:latin typeface="+mn-lt"/>
                <a:ea typeface="Verdana" panose="020B0604030504040204" pitchFamily="34" charset="0"/>
              </a:rPr>
              <a:t> </a:t>
            </a:r>
            <a:r>
              <a:rPr lang="en-US" sz="1400" dirty="0" err="1">
                <a:latin typeface="+mn-lt"/>
                <a:ea typeface="Verdana" panose="020B0604030504040204" pitchFamily="34" charset="0"/>
              </a:rPr>
              <a:t>processos</a:t>
            </a:r>
            <a:r>
              <a:rPr lang="en-US" sz="1400" dirty="0">
                <a:latin typeface="+mn-lt"/>
                <a:ea typeface="Verdana" panose="020B0604030504040204" pitchFamily="34" charset="0"/>
              </a:rPr>
              <a:t> de produção limpos</a:t>
            </a:r>
          </a:p>
          <a:p>
            <a:pPr marL="285750" indent="-285750">
              <a:lnSpc>
                <a:spcPct val="150000"/>
              </a:lnSpc>
              <a:buFont typeface="Wingdings" panose="05000000000000000000" pitchFamily="2" charset="2"/>
              <a:buChar char="ü"/>
            </a:pPr>
            <a:r>
              <a:rPr lang="en-US" sz="1400" dirty="0">
                <a:latin typeface="+mn-lt"/>
                <a:ea typeface="Verdana" panose="020B0604030504040204" pitchFamily="34" charset="0"/>
              </a:rPr>
              <a:t>evitar materiais perigosos e tóxicos</a:t>
            </a:r>
          </a:p>
          <a:p>
            <a:pPr marL="285750" indent="-285750">
              <a:lnSpc>
                <a:spcPct val="150000"/>
              </a:lnSpc>
              <a:buFont typeface="Wingdings" panose="05000000000000000000" pitchFamily="2" charset="2"/>
              <a:buChar char="ü"/>
            </a:pPr>
            <a:r>
              <a:rPr lang="en-US" sz="1400" dirty="0" err="1">
                <a:latin typeface="+mn-lt"/>
                <a:ea typeface="Verdana" panose="020B0604030504040204" pitchFamily="34" charset="0"/>
              </a:rPr>
              <a:t>maximizar </a:t>
            </a:r>
            <a:r>
              <a:rPr lang="en-US" sz="1400" dirty="0">
                <a:latin typeface="+mn-lt"/>
                <a:ea typeface="Verdana" panose="020B0604030504040204" pitchFamily="34" charset="0"/>
              </a:rPr>
              <a:t>a eficiência da energia utilizada para a produção e para o produto em uso</a:t>
            </a:r>
          </a:p>
          <a:p>
            <a:pPr marL="285750" indent="-285750">
              <a:lnSpc>
                <a:spcPct val="150000"/>
              </a:lnSpc>
              <a:buFont typeface="Wingdings" panose="05000000000000000000" pitchFamily="2" charset="2"/>
              <a:buChar char="ü"/>
            </a:pPr>
            <a:r>
              <a:rPr lang="en-US" sz="1400" dirty="0" err="1">
                <a:latin typeface="+mn-lt"/>
                <a:ea typeface="Verdana" panose="020B0604030504040204" pitchFamily="34" charset="0"/>
              </a:rPr>
              <a:t>conceção</a:t>
            </a:r>
            <a:r>
              <a:rPr lang="en-US" sz="1400" dirty="0">
                <a:latin typeface="+mn-lt"/>
                <a:ea typeface="Verdana" panose="020B0604030504040204" pitchFamily="34" charset="0"/>
              </a:rPr>
              <a:t> para gestão e reciclagem de resíduos</a:t>
            </a:r>
            <a:endParaRPr lang="en-GB" sz="1400" dirty="0">
              <a:latin typeface="+mn-lt"/>
              <a:ea typeface="Verdana" panose="020B0604030504040204" pitchFamily="34" charset="0"/>
            </a:endParaRPr>
          </a:p>
        </p:txBody>
      </p:sp>
    </p:spTree>
    <p:custDataLst>
      <p:tags r:id="rId1"/>
    </p:custDataLst>
    <p:extLst>
      <p:ext uri="{BB962C8B-B14F-4D97-AF65-F5344CB8AC3E}">
        <p14:creationId xmlns:p14="http://schemas.microsoft.com/office/powerpoint/2010/main" val="16303331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E53A0-F756-4EB1-B66D-BA7BA2A8B20E}"/>
              </a:ext>
            </a:extLst>
          </p:cNvPr>
          <p:cNvSpPr>
            <a:spLocks noGrp="1"/>
          </p:cNvSpPr>
          <p:nvPr>
            <p:ph type="title"/>
          </p:nvPr>
        </p:nvSpPr>
        <p:spPr>
          <a:xfrm>
            <a:off x="438217" y="154489"/>
            <a:ext cx="7717800" cy="1011600"/>
          </a:xfrm>
        </p:spPr>
        <p:txBody>
          <a:bodyPr/>
          <a:lstStyle/>
          <a:p>
            <a:r>
              <a:rPr lang="en-US" dirty="0"/>
              <a:t>FERRAMENTAS DE ECO-Design</a:t>
            </a:r>
            <a:endParaRPr lang="en-GB" dirty="0"/>
          </a:p>
        </p:txBody>
      </p:sp>
      <p:pic>
        <p:nvPicPr>
          <p:cNvPr id="14" name="Imagem 24">
            <a:extLst>
              <a:ext uri="{FF2B5EF4-FFF2-40B4-BE49-F238E27FC236}">
                <a16:creationId xmlns:a16="http://schemas.microsoft.com/office/drawing/2014/main" id="{95EF5550-7DA8-411E-AC9B-7CF72BAF5A5C}"/>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446908" y="1381698"/>
            <a:ext cx="4635216" cy="3142175"/>
          </a:xfrm>
          <a:prstGeom prst="rect">
            <a:avLst/>
          </a:prstGeom>
          <a:noFill/>
          <a:ln>
            <a:noFill/>
          </a:ln>
        </p:spPr>
      </p:pic>
      <p:sp>
        <p:nvSpPr>
          <p:cNvPr id="16" name="CaixaDeTexto 21">
            <a:extLst>
              <a:ext uri="{FF2B5EF4-FFF2-40B4-BE49-F238E27FC236}">
                <a16:creationId xmlns:a16="http://schemas.microsoft.com/office/drawing/2014/main" id="{27AE3876-D546-4BF0-9400-714067EE62B2}"/>
              </a:ext>
            </a:extLst>
          </p:cNvPr>
          <p:cNvSpPr txBox="1"/>
          <p:nvPr/>
        </p:nvSpPr>
        <p:spPr>
          <a:xfrm>
            <a:off x="4866295" y="4660453"/>
            <a:ext cx="3569562" cy="409664"/>
          </a:xfrm>
          <a:prstGeom prst="rect">
            <a:avLst/>
          </a:prstGeom>
          <a:solidFill>
            <a:sysClr val="window" lastClr="FFFFFF"/>
          </a:solidFill>
          <a:ln w="12700" cap="flat" cmpd="sng" algn="ctr">
            <a:solidFill>
              <a:srgbClr val="1D9A78"/>
            </a:solidFill>
            <a:prstDash val="solid"/>
            <a:miter lim="800000"/>
          </a:ln>
          <a:effectLst/>
        </p:spPr>
        <p:txBody>
          <a:bodyPr wrap="square">
            <a:spAutoFit/>
          </a:bodyPr>
          <a:lstStyle/>
          <a:p>
            <a:pPr marL="0" marR="0" lvl="0" indent="0" algn="just" defTabSz="914400" eaLnBrk="1" fontAlgn="auto" latinLnBrk="0" hangingPunct="1">
              <a:lnSpc>
                <a:spcPct val="107000"/>
              </a:lnSpc>
              <a:spcBef>
                <a:spcPts val="0"/>
              </a:spcBef>
              <a:spcAft>
                <a:spcPts val="800"/>
              </a:spcAft>
              <a:buClrTx/>
              <a:buSzTx/>
              <a:buFontTx/>
              <a:buNone/>
              <a:tabLst/>
              <a:defRPr/>
            </a:pPr>
            <a:r>
              <a:rPr kumimoji="0" lang="en-US" sz="1000" b="0" i="1" u="none" strike="noStrike" kern="1200" cap="none" spc="0" normalizeH="0" baseline="0" noProof="0" dirty="0">
                <a:ln>
                  <a:noFill/>
                </a:ln>
                <a:solidFill>
                  <a:prstClr val="black"/>
                </a:solidFill>
                <a:effectLst/>
                <a:uLnTx/>
                <a:uFillTx/>
                <a:latin typeface="+mn-lt"/>
                <a:ea typeface="Verdana" panose="020B0604030504040204" pitchFamily="34" charset="0"/>
                <a:cs typeface="Times New Roman" panose="02020603050405020304" pitchFamily="18" charset="0"/>
              </a:rPr>
              <a:t>*Clique </a:t>
            </a:r>
            <a:r>
              <a:rPr kumimoji="0" lang="en-US" sz="1000" b="0" i="1" u="none" strike="noStrike" kern="1200" cap="none" spc="0" normalizeH="0" baseline="0" noProof="0" dirty="0">
                <a:ln>
                  <a:noFill/>
                </a:ln>
                <a:solidFill>
                  <a:prstClr val="black"/>
                </a:solidFill>
                <a:effectLst/>
                <a:uLnTx/>
                <a:uFillTx/>
                <a:latin typeface="+mn-lt"/>
                <a:ea typeface="Verdana" panose="020B0604030504040204" pitchFamily="34" charset="0"/>
                <a:cs typeface="Times New Roman" panose="02020603050405020304" pitchFamily="18" charset="0"/>
                <a:hlinkClick r:id="rId4"/>
              </a:rPr>
              <a:t>aqui* </a:t>
            </a:r>
            <a:r>
              <a:rPr kumimoji="0" lang="en-US" sz="1000" b="0" i="1" u="none" strike="noStrike" kern="1200" cap="none" spc="0" normalizeH="0" baseline="0" noProof="0" dirty="0">
                <a:ln>
                  <a:noFill/>
                </a:ln>
                <a:solidFill>
                  <a:prstClr val="black"/>
                </a:solidFill>
                <a:effectLst/>
                <a:uLnTx/>
                <a:uFillTx/>
                <a:latin typeface="+mn-lt"/>
                <a:ea typeface="Verdana" panose="020B0604030504040204" pitchFamily="34" charset="0"/>
                <a:cs typeface="Times New Roman" panose="02020603050405020304" pitchFamily="18" charset="0"/>
              </a:rPr>
              <a:t>para uma revisão completa sobre as ferramentas de </a:t>
            </a:r>
            <a:r>
              <a:rPr kumimoji="0" lang="en-US" sz="1000" b="0" i="1" u="none" strike="noStrike" kern="1200" cap="none" spc="0" normalizeH="0" baseline="0" noProof="0" dirty="0" err="1">
                <a:ln>
                  <a:noFill/>
                </a:ln>
                <a:solidFill>
                  <a:prstClr val="black"/>
                </a:solidFill>
                <a:effectLst/>
                <a:uLnTx/>
                <a:uFillTx/>
                <a:latin typeface="+mn-lt"/>
                <a:ea typeface="Verdana" panose="020B0604030504040204" pitchFamily="34" charset="0"/>
                <a:cs typeface="Times New Roman" panose="02020603050405020304" pitchFamily="18" charset="0"/>
              </a:rPr>
              <a:t>conceção</a:t>
            </a:r>
            <a:r>
              <a:rPr kumimoji="0" lang="en-US" sz="1000" b="0" i="1" u="none" strike="noStrike" kern="1200" cap="none" spc="0" normalizeH="0" baseline="0" noProof="0" dirty="0">
                <a:ln>
                  <a:noFill/>
                </a:ln>
                <a:solidFill>
                  <a:prstClr val="black"/>
                </a:solidFill>
                <a:effectLst/>
                <a:uLnTx/>
                <a:uFillTx/>
                <a:latin typeface="+mn-lt"/>
                <a:ea typeface="Verdana" panose="020B0604030504040204" pitchFamily="34" charset="0"/>
                <a:cs typeface="Times New Roman" panose="02020603050405020304" pitchFamily="18" charset="0"/>
              </a:rPr>
              <a:t> </a:t>
            </a:r>
            <a:r>
              <a:rPr kumimoji="0" lang="en-US" sz="1000" b="0" i="1" u="none" strike="noStrike" kern="1200" cap="none" spc="0" normalizeH="0" baseline="0" noProof="0" dirty="0" err="1">
                <a:ln>
                  <a:noFill/>
                </a:ln>
                <a:solidFill>
                  <a:prstClr val="black"/>
                </a:solidFill>
                <a:effectLst/>
                <a:uLnTx/>
                <a:uFillTx/>
                <a:latin typeface="+mn-lt"/>
                <a:ea typeface="Verdana" panose="020B0604030504040204" pitchFamily="34" charset="0"/>
                <a:cs typeface="Times New Roman" panose="02020603050405020304" pitchFamily="18" charset="0"/>
              </a:rPr>
              <a:t>ecológica</a:t>
            </a:r>
            <a:endParaRPr kumimoji="0" lang="en-GB" sz="1000" b="0" i="1" u="none" strike="noStrike" kern="1200" cap="none" spc="0" normalizeH="0" baseline="0" noProof="0" dirty="0">
              <a:ln>
                <a:noFill/>
              </a:ln>
              <a:solidFill>
                <a:prstClr val="black"/>
              </a:solidFill>
              <a:effectLst/>
              <a:uLnTx/>
              <a:uFillTx/>
              <a:latin typeface="+mn-lt"/>
              <a:ea typeface="Verdana" panose="020B0604030504040204" pitchFamily="34" charset="0"/>
              <a:cs typeface="Times New Roman" panose="02020603050405020304" pitchFamily="18" charset="0"/>
            </a:endParaRPr>
          </a:p>
        </p:txBody>
      </p:sp>
      <p:sp>
        <p:nvSpPr>
          <p:cNvPr id="28" name="CaixaDeTexto 17">
            <a:extLst>
              <a:ext uri="{FF2B5EF4-FFF2-40B4-BE49-F238E27FC236}">
                <a16:creationId xmlns:a16="http://schemas.microsoft.com/office/drawing/2014/main" id="{5E9E155A-968D-4868-8EB7-35FFC67CD98B}"/>
              </a:ext>
            </a:extLst>
          </p:cNvPr>
          <p:cNvSpPr txBox="1"/>
          <p:nvPr/>
        </p:nvSpPr>
        <p:spPr>
          <a:xfrm>
            <a:off x="253165" y="1053437"/>
            <a:ext cx="3673013" cy="1384995"/>
          </a:xfrm>
          <a:prstGeom prst="rect">
            <a:avLst/>
          </a:prstGeom>
          <a:noFill/>
        </p:spPr>
        <p:txBody>
          <a:bodyPr wrap="square">
            <a:spAutoFit/>
          </a:bodyPr>
          <a:lstStyle/>
          <a:p>
            <a:pPr algn="just"/>
            <a:r>
              <a:rPr lang="en-US" sz="1400" dirty="0">
                <a:latin typeface="+mn-lt"/>
                <a:ea typeface="Verdana" panose="020B0604030504040204" pitchFamily="34" charset="0"/>
              </a:rPr>
              <a:t>No </a:t>
            </a:r>
            <a:r>
              <a:rPr lang="en-US" dirty="0" err="1">
                <a:latin typeface="+mn-lt"/>
                <a:ea typeface="Verdana" panose="020B0604030504040204" pitchFamily="34" charset="0"/>
              </a:rPr>
              <a:t>â</a:t>
            </a:r>
            <a:r>
              <a:rPr lang="en-US" sz="1400" dirty="0" err="1">
                <a:latin typeface="+mn-lt"/>
                <a:ea typeface="Verdana" panose="020B0604030504040204" pitchFamily="34" charset="0"/>
              </a:rPr>
              <a:t>mbito</a:t>
            </a:r>
            <a:r>
              <a:rPr lang="en-US" sz="1400" dirty="0">
                <a:latin typeface="+mn-lt"/>
                <a:ea typeface="Verdana" panose="020B0604030504040204" pitchFamily="34" charset="0"/>
              </a:rPr>
              <a:t> </a:t>
            </a:r>
            <a:r>
              <a:rPr lang="en-US" sz="1400" dirty="0" err="1">
                <a:latin typeface="+mn-lt"/>
                <a:ea typeface="Verdana" panose="020B0604030504040204" pitchFamily="34" charset="0"/>
              </a:rPr>
              <a:t>europeu</a:t>
            </a:r>
            <a:r>
              <a:rPr lang="en-US" sz="1400" dirty="0">
                <a:latin typeface="+mn-lt"/>
                <a:ea typeface="Verdana" panose="020B0604030504040204" pitchFamily="34" charset="0"/>
              </a:rPr>
              <a:t>, a </a:t>
            </a:r>
            <a:r>
              <a:rPr lang="en-US" sz="1400" dirty="0" err="1">
                <a:latin typeface="+mn-lt"/>
                <a:ea typeface="Verdana" panose="020B0604030504040204" pitchFamily="34" charset="0"/>
                <a:hlinkClick r:id="rId5">
                  <a:extLst>
                    <a:ext uri="{A12FA001-AC4F-418D-AE19-62706E023703}">
                      <ahyp:hlinkClr xmlns:ahyp="http://schemas.microsoft.com/office/drawing/2018/hyperlinkcolor" val="tx"/>
                    </a:ext>
                  </a:extLst>
                </a:hlinkClick>
              </a:rPr>
              <a:t>Diretiva</a:t>
            </a:r>
            <a:r>
              <a:rPr lang="en-US" sz="1400" dirty="0">
                <a:latin typeface="+mn-lt"/>
                <a:ea typeface="Verdana" panose="020B0604030504040204" pitchFamily="34" charset="0"/>
                <a:hlinkClick r:id="rId5">
                  <a:extLst>
                    <a:ext uri="{A12FA001-AC4F-418D-AE19-62706E023703}">
                      <ahyp:hlinkClr xmlns:ahyp="http://schemas.microsoft.com/office/drawing/2018/hyperlinkcolor" val="tx"/>
                    </a:ext>
                  </a:extLst>
                </a:hlinkClick>
              </a:rPr>
              <a:t> de </a:t>
            </a:r>
            <a:r>
              <a:rPr lang="en-US" sz="1400" dirty="0" err="1">
                <a:latin typeface="+mn-lt"/>
                <a:ea typeface="Verdana" panose="020B0604030504040204" pitchFamily="34" charset="0"/>
                <a:hlinkClick r:id="rId5">
                  <a:extLst>
                    <a:ext uri="{A12FA001-AC4F-418D-AE19-62706E023703}">
                      <ahyp:hlinkClr xmlns:ahyp="http://schemas.microsoft.com/office/drawing/2018/hyperlinkcolor" val="tx"/>
                    </a:ext>
                  </a:extLst>
                </a:hlinkClick>
              </a:rPr>
              <a:t>Conceção</a:t>
            </a:r>
            <a:r>
              <a:rPr lang="en-US" sz="1400" dirty="0">
                <a:latin typeface="+mn-lt"/>
                <a:ea typeface="Verdana" panose="020B0604030504040204" pitchFamily="34" charset="0"/>
                <a:hlinkClick r:id="rId5">
                  <a:extLst>
                    <a:ext uri="{A12FA001-AC4F-418D-AE19-62706E023703}">
                      <ahyp:hlinkClr xmlns:ahyp="http://schemas.microsoft.com/office/drawing/2018/hyperlinkcolor" val="tx"/>
                    </a:ext>
                  </a:extLst>
                </a:hlinkClick>
              </a:rPr>
              <a:t> </a:t>
            </a:r>
            <a:r>
              <a:rPr lang="en-US" sz="1400" dirty="0" err="1">
                <a:latin typeface="+mn-lt"/>
                <a:ea typeface="Verdana" panose="020B0604030504040204" pitchFamily="34" charset="0"/>
                <a:hlinkClick r:id="rId5">
                  <a:extLst>
                    <a:ext uri="{A12FA001-AC4F-418D-AE19-62706E023703}">
                      <ahyp:hlinkClr xmlns:ahyp="http://schemas.microsoft.com/office/drawing/2018/hyperlinkcolor" val="tx"/>
                    </a:ext>
                  </a:extLst>
                </a:hlinkClick>
              </a:rPr>
              <a:t>Ecológica</a:t>
            </a:r>
            <a:r>
              <a:rPr lang="en-US" sz="1400" dirty="0">
                <a:latin typeface="+mn-lt"/>
                <a:ea typeface="Verdana" panose="020B0604030504040204" pitchFamily="34" charset="0"/>
                <a:hlinkClick r:id="rId5">
                  <a:extLst>
                    <a:ext uri="{A12FA001-AC4F-418D-AE19-62706E023703}">
                      <ahyp:hlinkClr xmlns:ahyp="http://schemas.microsoft.com/office/drawing/2018/hyperlinkcolor" val="tx"/>
                    </a:ext>
                  </a:extLst>
                </a:hlinkClick>
              </a:rPr>
              <a:t> </a:t>
            </a:r>
            <a:r>
              <a:rPr lang="en-US" sz="1400" dirty="0">
                <a:latin typeface="+mn-lt"/>
                <a:ea typeface="Verdana" panose="020B0604030504040204" pitchFamily="34" charset="0"/>
              </a:rPr>
              <a:t>fornece regras consistentes a nível da UE para melhorar o desempenho ambiental dos produtos, tais como electrodomésticos, tecnologias de informação e comunicação ou engenharia.</a:t>
            </a:r>
            <a:endParaRPr lang="en-GB" sz="1400" dirty="0">
              <a:latin typeface="+mn-lt"/>
              <a:ea typeface="Verdana" panose="020B0604030504040204" pitchFamily="34" charset="0"/>
            </a:endParaRPr>
          </a:p>
        </p:txBody>
      </p:sp>
      <p:sp>
        <p:nvSpPr>
          <p:cNvPr id="31" name="Content Placeholder 2">
            <a:extLst>
              <a:ext uri="{FF2B5EF4-FFF2-40B4-BE49-F238E27FC236}">
                <a16:creationId xmlns:a16="http://schemas.microsoft.com/office/drawing/2014/main" id="{2A2993A9-2BDA-4EF8-BA44-0DB84A6AADB6}"/>
              </a:ext>
            </a:extLst>
          </p:cNvPr>
          <p:cNvSpPr txBox="1">
            <a:spLocks/>
          </p:cNvSpPr>
          <p:nvPr/>
        </p:nvSpPr>
        <p:spPr>
          <a:xfrm>
            <a:off x="253165" y="2509146"/>
            <a:ext cx="2135717" cy="3251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400" b="1" i="0" u="none" strike="noStrike" kern="1200" cap="none" spc="0" normalizeH="0" baseline="0" noProof="0" dirty="0">
                <a:ln>
                  <a:noFill/>
                </a:ln>
                <a:solidFill>
                  <a:prstClr val="black"/>
                </a:solidFill>
                <a:effectLst/>
                <a:uLnTx/>
                <a:uFillTx/>
                <a:latin typeface="+mn-lt"/>
                <a:ea typeface="Verdana" panose="020B0604030504040204" pitchFamily="34" charset="0"/>
                <a:cs typeface="+mn-cs"/>
              </a:rPr>
              <a:t>Tipos de ferramentas</a:t>
            </a:r>
          </a:p>
        </p:txBody>
      </p:sp>
      <p:graphicFrame>
        <p:nvGraphicFramePr>
          <p:cNvPr id="32" name="Tabela 3">
            <a:extLst>
              <a:ext uri="{FF2B5EF4-FFF2-40B4-BE49-F238E27FC236}">
                <a16:creationId xmlns:a16="http://schemas.microsoft.com/office/drawing/2014/main" id="{2525EDA9-EEB1-486B-BED6-3564500381CC}"/>
              </a:ext>
            </a:extLst>
          </p:cNvPr>
          <p:cNvGraphicFramePr>
            <a:graphicFrameLocks noGrp="1"/>
          </p:cNvGraphicFramePr>
          <p:nvPr>
            <p:extLst>
              <p:ext uri="{D42A27DB-BD31-4B8C-83A1-F6EECF244321}">
                <p14:modId xmlns:p14="http://schemas.microsoft.com/office/powerpoint/2010/main" val="1790056397"/>
              </p:ext>
            </p:extLst>
          </p:nvPr>
        </p:nvGraphicFramePr>
        <p:xfrm>
          <a:off x="253165" y="2812132"/>
          <a:ext cx="3475566" cy="1698516"/>
        </p:xfrm>
        <a:graphic>
          <a:graphicData uri="http://schemas.openxmlformats.org/drawingml/2006/table">
            <a:tbl>
              <a:tblPr firstCol="1" bandRow="1"/>
              <a:tblGrid>
                <a:gridCol w="462645">
                  <a:extLst>
                    <a:ext uri="{9D8B030D-6E8A-4147-A177-3AD203B41FA5}">
                      <a16:colId xmlns:a16="http://schemas.microsoft.com/office/drawing/2014/main" val="3701832325"/>
                    </a:ext>
                  </a:extLst>
                </a:gridCol>
                <a:gridCol w="3012921">
                  <a:extLst>
                    <a:ext uri="{9D8B030D-6E8A-4147-A177-3AD203B41FA5}">
                      <a16:colId xmlns:a16="http://schemas.microsoft.com/office/drawing/2014/main" val="845953140"/>
                    </a:ext>
                  </a:extLst>
                </a:gridCol>
              </a:tblGrid>
              <a:tr h="188724">
                <a:tc>
                  <a:txBody>
                    <a:bodyPr/>
                    <a:lstStyle>
                      <a:lvl1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9pPr>
                    </a:lstStyle>
                    <a:p>
                      <a:pPr algn="just">
                        <a:lnSpc>
                          <a:spcPct val="107000"/>
                        </a:lnSpc>
                        <a:spcAft>
                          <a:spcPts val="800"/>
                        </a:spcAft>
                      </a:pPr>
                      <a:r>
                        <a:rPr lang="en-US" sz="1200">
                          <a:effectLst/>
                          <a:latin typeface="+mn-lt"/>
                        </a:rPr>
                        <a:t>1o.</a:t>
                      </a:r>
                      <a:endParaRPr lang="en-GB" sz="1200">
                        <a:effectLst/>
                        <a:latin typeface="+mn-lt"/>
                        <a:ea typeface="Verdana" panose="020B0604030504040204" pitchFamily="34" charset="0"/>
                        <a:cs typeface="Times New Roman" panose="02020603050405020304" pitchFamily="18" charset="0"/>
                      </a:endParaRPr>
                    </a:p>
                  </a:txBody>
                  <a:tcPr marL="68580" marR="68580" marT="0" marB="0">
                    <a:lnL w="12700" cmpd="sng">
                      <a:solidFill>
                        <a:srgbClr val="1D9A78"/>
                      </a:solidFill>
                    </a:lnL>
                    <a:lnR>
                      <a:noFill/>
                    </a:lnR>
                    <a:lnT w="12700" cmpd="sng">
                      <a:solidFill>
                        <a:srgbClr val="1D9A78"/>
                      </a:solidFill>
                    </a:lnT>
                    <a:lnB w="12700" cmpd="sng">
                      <a:solidFill>
                        <a:srgbClr val="1D9A78"/>
                      </a:solidFill>
                    </a:lnB>
                    <a:lnTlToBr w="12700" cmpd="sng">
                      <a:noFill/>
                      <a:prstDash val="solid"/>
                    </a:lnTlToBr>
                    <a:lnBlToTr w="12700" cmpd="sng">
                      <a:noFill/>
                      <a:prstDash val="solid"/>
                    </a:lnBlToTr>
                    <a:solidFill>
                      <a:srgbClr val="1D9A78">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marL="0" algn="just" defTabSz="914400" rtl="0" eaLnBrk="1" latinLnBrk="0" hangingPunct="1">
                        <a:lnSpc>
                          <a:spcPct val="107000"/>
                        </a:lnSpc>
                        <a:spcAft>
                          <a:spcPts val="800"/>
                        </a:spcAft>
                      </a:pPr>
                      <a:r>
                        <a:rPr lang="en-US" sz="1200" kern="1200">
                          <a:solidFill>
                            <a:schemeClr val="dk1"/>
                          </a:solidFill>
                          <a:effectLst/>
                          <a:latin typeface="+mn-lt"/>
                        </a:rPr>
                        <a:t>Listas de verificação</a:t>
                      </a:r>
                      <a:endParaRPr lang="en-GB" sz="1200" kern="1200">
                        <a:solidFill>
                          <a:schemeClr val="dk1"/>
                        </a:solidFill>
                        <a:effectLst/>
                        <a:latin typeface="+mn-lt"/>
                        <a:ea typeface="Verdana" panose="020B0604030504040204" pitchFamily="34" charset="0"/>
                        <a:cs typeface="+mn-cs"/>
                      </a:endParaRPr>
                    </a:p>
                  </a:txBody>
                  <a:tcPr marL="68580" marR="68580" marT="0" marB="0">
                    <a:lnL>
                      <a:noFill/>
                    </a:lnL>
                    <a:lnR w="12700" cmpd="sng">
                      <a:solidFill>
                        <a:srgbClr val="1D9A78"/>
                      </a:solidFill>
                    </a:lnR>
                    <a:lnT w="12700" cmpd="sng">
                      <a:solidFill>
                        <a:srgbClr val="1D9A78"/>
                      </a:solidFill>
                    </a:lnT>
                    <a:lnB w="12700" cmpd="sng">
                      <a:solidFill>
                        <a:srgbClr val="1D9A78"/>
                      </a:solidFill>
                    </a:lnB>
                    <a:lnTlToBr w="12700" cmpd="sng">
                      <a:noFill/>
                      <a:prstDash val="solid"/>
                    </a:lnTlToBr>
                    <a:lnBlToTr w="12700" cmpd="sng">
                      <a:noFill/>
                      <a:prstDash val="solid"/>
                    </a:lnBlToTr>
                    <a:solidFill>
                      <a:srgbClr val="1D9A78">
                        <a:tint val="20000"/>
                      </a:srgbClr>
                    </a:solidFill>
                  </a:tcPr>
                </a:tc>
                <a:extLst>
                  <a:ext uri="{0D108BD9-81ED-4DB2-BD59-A6C34878D82A}">
                    <a16:rowId xmlns:a16="http://schemas.microsoft.com/office/drawing/2014/main" val="338892963"/>
                  </a:ext>
                </a:extLst>
              </a:tr>
              <a:tr h="188724">
                <a:tc>
                  <a:txBody>
                    <a:bodyPr/>
                    <a:lstStyle>
                      <a:lvl1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9pPr>
                    </a:lstStyle>
                    <a:p>
                      <a:pPr algn="just">
                        <a:lnSpc>
                          <a:spcPct val="107000"/>
                        </a:lnSpc>
                        <a:spcAft>
                          <a:spcPts val="800"/>
                        </a:spcAft>
                      </a:pPr>
                      <a:r>
                        <a:rPr lang="en-US" sz="1200">
                          <a:effectLst/>
                          <a:latin typeface="+mn-lt"/>
                        </a:rPr>
                        <a:t>2o.</a:t>
                      </a:r>
                      <a:endParaRPr lang="en-GB" sz="1200">
                        <a:effectLst/>
                        <a:latin typeface="+mn-lt"/>
                        <a:ea typeface="Verdana" panose="020B0604030504040204" pitchFamily="34" charset="0"/>
                        <a:cs typeface="Times New Roman" panose="02020603050405020304" pitchFamily="18" charset="0"/>
                      </a:endParaRPr>
                    </a:p>
                  </a:txBody>
                  <a:tcPr marL="68580" marR="68580" marT="0" marB="0">
                    <a:lnL w="12700" cmpd="sng">
                      <a:solidFill>
                        <a:srgbClr val="1D9A78"/>
                      </a:solidFill>
                    </a:lnL>
                    <a:lnR>
                      <a:noFill/>
                    </a:lnR>
                    <a:lnT w="12700" cmpd="sng">
                      <a:solidFill>
                        <a:srgbClr val="1D9A78"/>
                      </a:solidFill>
                    </a:lnT>
                    <a:lnB w="12700" cmpd="sng">
                      <a:solidFill>
                        <a:srgbClr val="1D9A78"/>
                      </a:solidFill>
                    </a:lnB>
                    <a:lnTlToBr w="12700" cmpd="sng">
                      <a:noFill/>
                      <a:prstDash val="solid"/>
                    </a:lnTlToBr>
                    <a:lnBlToTr w="12700" cmpd="sng">
                      <a:noFill/>
                      <a:prstDash val="solid"/>
                    </a:lnBlToTr>
                    <a:solidFill>
                      <a:sysClr val="window" lastClr="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just">
                        <a:lnSpc>
                          <a:spcPct val="107000"/>
                        </a:lnSpc>
                        <a:spcAft>
                          <a:spcPts val="800"/>
                        </a:spcAft>
                      </a:pPr>
                      <a:r>
                        <a:rPr lang="en-US" sz="1200" dirty="0" err="1">
                          <a:effectLst/>
                          <a:latin typeface="+mn-lt"/>
                        </a:rPr>
                        <a:t>Diretrizes</a:t>
                      </a:r>
                      <a:endParaRPr lang="en-GB" sz="1200" dirty="0">
                        <a:effectLst/>
                        <a:latin typeface="+mn-lt"/>
                        <a:ea typeface="Verdana" panose="020B0604030504040204" pitchFamily="34" charset="0"/>
                        <a:cs typeface="Times New Roman" panose="02020603050405020304" pitchFamily="18" charset="0"/>
                      </a:endParaRPr>
                    </a:p>
                  </a:txBody>
                  <a:tcPr marL="68580" marR="68580" marT="0" marB="0">
                    <a:lnL>
                      <a:noFill/>
                    </a:lnL>
                    <a:lnR w="12700" cmpd="sng">
                      <a:solidFill>
                        <a:srgbClr val="1D9A78"/>
                      </a:solidFill>
                    </a:lnR>
                    <a:lnT w="12700" cmpd="sng">
                      <a:solidFill>
                        <a:srgbClr val="1D9A78"/>
                      </a:solidFill>
                    </a:lnT>
                    <a:lnB w="12700" cmpd="sng">
                      <a:solidFill>
                        <a:srgbClr val="1D9A78"/>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369349478"/>
                  </a:ext>
                </a:extLst>
              </a:tr>
              <a:tr h="188724">
                <a:tc>
                  <a:txBody>
                    <a:bodyPr/>
                    <a:lstStyle>
                      <a:lvl1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9pPr>
                    </a:lstStyle>
                    <a:p>
                      <a:pPr algn="just">
                        <a:lnSpc>
                          <a:spcPct val="107000"/>
                        </a:lnSpc>
                        <a:spcAft>
                          <a:spcPts val="800"/>
                        </a:spcAft>
                      </a:pPr>
                      <a:r>
                        <a:rPr lang="en-US" sz="1200">
                          <a:effectLst/>
                          <a:latin typeface="+mn-lt"/>
                        </a:rPr>
                        <a:t>3o.</a:t>
                      </a:r>
                      <a:endParaRPr lang="en-GB" sz="1200">
                        <a:effectLst/>
                        <a:latin typeface="+mn-lt"/>
                        <a:ea typeface="Verdana" panose="020B0604030504040204" pitchFamily="34" charset="0"/>
                        <a:cs typeface="Times New Roman" panose="02020603050405020304" pitchFamily="18" charset="0"/>
                      </a:endParaRPr>
                    </a:p>
                  </a:txBody>
                  <a:tcPr marL="68580" marR="68580" marT="0" marB="0">
                    <a:lnL w="12700" cmpd="sng">
                      <a:solidFill>
                        <a:srgbClr val="1D9A78"/>
                      </a:solidFill>
                    </a:lnL>
                    <a:lnR>
                      <a:noFill/>
                    </a:lnR>
                    <a:lnT w="12700" cmpd="sng">
                      <a:solidFill>
                        <a:srgbClr val="1D9A78"/>
                      </a:solidFill>
                    </a:lnT>
                    <a:lnB w="12700" cmpd="sng">
                      <a:solidFill>
                        <a:srgbClr val="1D9A78"/>
                      </a:solidFill>
                    </a:lnB>
                    <a:lnTlToBr w="12700" cmpd="sng">
                      <a:noFill/>
                      <a:prstDash val="solid"/>
                    </a:lnTlToBr>
                    <a:lnBlToTr w="12700" cmpd="sng">
                      <a:noFill/>
                      <a:prstDash val="solid"/>
                    </a:lnBlToTr>
                    <a:solidFill>
                      <a:srgbClr val="1D9A78">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just">
                        <a:lnSpc>
                          <a:spcPct val="107000"/>
                        </a:lnSpc>
                        <a:spcAft>
                          <a:spcPts val="800"/>
                        </a:spcAft>
                      </a:pPr>
                      <a:r>
                        <a:rPr lang="en-US" sz="1200">
                          <a:effectLst/>
                          <a:latin typeface="+mn-lt"/>
                        </a:rPr>
                        <a:t>Matriz MET</a:t>
                      </a:r>
                      <a:endParaRPr lang="en-GB" sz="1200">
                        <a:effectLst/>
                        <a:latin typeface="+mn-lt"/>
                        <a:ea typeface="Verdana" panose="020B0604030504040204" pitchFamily="34" charset="0"/>
                        <a:cs typeface="Times New Roman" panose="02020603050405020304" pitchFamily="18" charset="0"/>
                      </a:endParaRPr>
                    </a:p>
                  </a:txBody>
                  <a:tcPr marL="68580" marR="68580" marT="0" marB="0">
                    <a:lnL>
                      <a:noFill/>
                    </a:lnL>
                    <a:lnR w="12700" cmpd="sng">
                      <a:solidFill>
                        <a:srgbClr val="1D9A78"/>
                      </a:solidFill>
                    </a:lnR>
                    <a:lnT w="12700" cmpd="sng">
                      <a:solidFill>
                        <a:srgbClr val="1D9A78"/>
                      </a:solidFill>
                    </a:lnT>
                    <a:lnB w="12700" cmpd="sng">
                      <a:solidFill>
                        <a:srgbClr val="1D9A78"/>
                      </a:solidFill>
                    </a:lnB>
                    <a:lnTlToBr w="12700" cmpd="sng">
                      <a:noFill/>
                      <a:prstDash val="solid"/>
                    </a:lnTlToBr>
                    <a:lnBlToTr w="12700" cmpd="sng">
                      <a:noFill/>
                      <a:prstDash val="solid"/>
                    </a:lnBlToTr>
                    <a:solidFill>
                      <a:srgbClr val="1D9A78">
                        <a:tint val="20000"/>
                      </a:srgbClr>
                    </a:solidFill>
                  </a:tcPr>
                </a:tc>
                <a:extLst>
                  <a:ext uri="{0D108BD9-81ED-4DB2-BD59-A6C34878D82A}">
                    <a16:rowId xmlns:a16="http://schemas.microsoft.com/office/drawing/2014/main" val="2694743388"/>
                  </a:ext>
                </a:extLst>
              </a:tr>
              <a:tr h="188724">
                <a:tc>
                  <a:txBody>
                    <a:bodyPr/>
                    <a:lstStyle>
                      <a:lvl1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9pPr>
                    </a:lstStyle>
                    <a:p>
                      <a:pPr algn="just">
                        <a:lnSpc>
                          <a:spcPct val="107000"/>
                        </a:lnSpc>
                        <a:spcAft>
                          <a:spcPts val="800"/>
                        </a:spcAft>
                      </a:pPr>
                      <a:r>
                        <a:rPr lang="en-US" sz="1200">
                          <a:effectLst/>
                          <a:latin typeface="+mn-lt"/>
                        </a:rPr>
                        <a:t>4</a:t>
                      </a:r>
                      <a:endParaRPr lang="en-GB" sz="1200">
                        <a:effectLst/>
                        <a:latin typeface="+mn-lt"/>
                        <a:ea typeface="Verdana" panose="020B0604030504040204" pitchFamily="34" charset="0"/>
                        <a:cs typeface="Times New Roman" panose="02020603050405020304" pitchFamily="18" charset="0"/>
                      </a:endParaRPr>
                    </a:p>
                  </a:txBody>
                  <a:tcPr marL="68580" marR="68580" marT="0" marB="0">
                    <a:lnL w="12700" cmpd="sng">
                      <a:solidFill>
                        <a:srgbClr val="1D9A78"/>
                      </a:solidFill>
                    </a:lnL>
                    <a:lnR>
                      <a:noFill/>
                    </a:lnR>
                    <a:lnT w="12700" cmpd="sng">
                      <a:solidFill>
                        <a:srgbClr val="1D9A78"/>
                      </a:solidFill>
                    </a:lnT>
                    <a:lnB w="12700" cmpd="sng">
                      <a:solidFill>
                        <a:srgbClr val="1D9A78"/>
                      </a:solidFill>
                    </a:lnB>
                    <a:lnTlToBr w="12700" cmpd="sng">
                      <a:noFill/>
                      <a:prstDash val="solid"/>
                    </a:lnTlToBr>
                    <a:lnBlToTr w="12700" cmpd="sng">
                      <a:noFill/>
                      <a:prstDash val="solid"/>
                    </a:lnBlToTr>
                    <a:solidFill>
                      <a:sysClr val="window" lastClr="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just">
                        <a:lnSpc>
                          <a:spcPct val="107000"/>
                        </a:lnSpc>
                        <a:spcAft>
                          <a:spcPts val="800"/>
                        </a:spcAft>
                      </a:pPr>
                      <a:r>
                        <a:rPr lang="en-US" sz="1200">
                          <a:effectLst/>
                          <a:latin typeface="+mn-lt"/>
                        </a:rPr>
                        <a:t>Análise do efeito ambiental</a:t>
                      </a:r>
                      <a:endParaRPr lang="en-GB" sz="1200">
                        <a:effectLst/>
                        <a:latin typeface="+mn-lt"/>
                        <a:ea typeface="Verdana" panose="020B0604030504040204" pitchFamily="34" charset="0"/>
                        <a:cs typeface="Times New Roman" panose="02020603050405020304" pitchFamily="18" charset="0"/>
                      </a:endParaRPr>
                    </a:p>
                  </a:txBody>
                  <a:tcPr marL="68580" marR="68580" marT="0" marB="0">
                    <a:lnL>
                      <a:noFill/>
                    </a:lnL>
                    <a:lnR w="12700" cmpd="sng">
                      <a:solidFill>
                        <a:srgbClr val="1D9A78"/>
                      </a:solidFill>
                    </a:lnR>
                    <a:lnT w="12700" cmpd="sng">
                      <a:solidFill>
                        <a:srgbClr val="1D9A78"/>
                      </a:solidFill>
                    </a:lnT>
                    <a:lnB w="12700" cmpd="sng">
                      <a:solidFill>
                        <a:srgbClr val="1D9A78"/>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956096159"/>
                  </a:ext>
                </a:extLst>
              </a:tr>
              <a:tr h="188724">
                <a:tc>
                  <a:txBody>
                    <a:bodyPr/>
                    <a:lstStyle>
                      <a:lvl1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9pPr>
                    </a:lstStyle>
                    <a:p>
                      <a:pPr algn="just">
                        <a:lnSpc>
                          <a:spcPct val="107000"/>
                        </a:lnSpc>
                        <a:spcAft>
                          <a:spcPts val="800"/>
                        </a:spcAft>
                      </a:pPr>
                      <a:r>
                        <a:rPr lang="en-US" sz="1200">
                          <a:effectLst/>
                          <a:latin typeface="+mn-lt"/>
                        </a:rPr>
                        <a:t>5o.</a:t>
                      </a:r>
                      <a:endParaRPr lang="en-GB" sz="1200">
                        <a:effectLst/>
                        <a:latin typeface="+mn-lt"/>
                        <a:ea typeface="Verdana" panose="020B0604030504040204" pitchFamily="34" charset="0"/>
                        <a:cs typeface="Times New Roman" panose="02020603050405020304" pitchFamily="18" charset="0"/>
                      </a:endParaRPr>
                    </a:p>
                  </a:txBody>
                  <a:tcPr marL="68580" marR="68580" marT="0" marB="0">
                    <a:lnL w="12700" cmpd="sng">
                      <a:solidFill>
                        <a:srgbClr val="1D9A78"/>
                      </a:solidFill>
                    </a:lnL>
                    <a:lnR>
                      <a:noFill/>
                    </a:lnR>
                    <a:lnT w="12700" cmpd="sng">
                      <a:solidFill>
                        <a:srgbClr val="1D9A78"/>
                      </a:solidFill>
                    </a:lnT>
                    <a:lnB w="12700" cmpd="sng">
                      <a:solidFill>
                        <a:srgbClr val="1D9A78"/>
                      </a:solidFill>
                    </a:lnB>
                    <a:lnTlToBr w="12700" cmpd="sng">
                      <a:noFill/>
                      <a:prstDash val="solid"/>
                    </a:lnTlToBr>
                    <a:lnBlToTr w="12700" cmpd="sng">
                      <a:noFill/>
                      <a:prstDash val="solid"/>
                    </a:lnBlToTr>
                    <a:solidFill>
                      <a:srgbClr val="1D9A78">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just">
                        <a:lnSpc>
                          <a:spcPct val="107000"/>
                        </a:lnSpc>
                        <a:spcAft>
                          <a:spcPts val="800"/>
                        </a:spcAft>
                      </a:pPr>
                      <a:r>
                        <a:rPr lang="en-US" sz="1200">
                          <a:effectLst/>
                          <a:latin typeface="+mn-lt"/>
                        </a:rPr>
                        <a:t>Mapas eco-ideas</a:t>
                      </a:r>
                      <a:endParaRPr lang="en-GB" sz="1200">
                        <a:effectLst/>
                        <a:latin typeface="+mn-lt"/>
                        <a:ea typeface="Verdana" panose="020B0604030504040204" pitchFamily="34" charset="0"/>
                        <a:cs typeface="Times New Roman" panose="02020603050405020304" pitchFamily="18" charset="0"/>
                      </a:endParaRPr>
                    </a:p>
                  </a:txBody>
                  <a:tcPr marL="68580" marR="68580" marT="0" marB="0">
                    <a:lnL>
                      <a:noFill/>
                    </a:lnL>
                    <a:lnR w="12700" cmpd="sng">
                      <a:solidFill>
                        <a:srgbClr val="1D9A78"/>
                      </a:solidFill>
                    </a:lnR>
                    <a:lnT w="12700" cmpd="sng">
                      <a:solidFill>
                        <a:srgbClr val="1D9A78"/>
                      </a:solidFill>
                    </a:lnT>
                    <a:lnB w="12700" cmpd="sng">
                      <a:solidFill>
                        <a:srgbClr val="1D9A78"/>
                      </a:solidFill>
                    </a:lnB>
                    <a:lnTlToBr w="12700" cmpd="sng">
                      <a:noFill/>
                      <a:prstDash val="solid"/>
                    </a:lnTlToBr>
                    <a:lnBlToTr w="12700" cmpd="sng">
                      <a:noFill/>
                      <a:prstDash val="solid"/>
                    </a:lnBlToTr>
                    <a:solidFill>
                      <a:srgbClr val="1D9A78">
                        <a:tint val="20000"/>
                      </a:srgbClr>
                    </a:solidFill>
                  </a:tcPr>
                </a:tc>
                <a:extLst>
                  <a:ext uri="{0D108BD9-81ED-4DB2-BD59-A6C34878D82A}">
                    <a16:rowId xmlns:a16="http://schemas.microsoft.com/office/drawing/2014/main" val="2428328000"/>
                  </a:ext>
                </a:extLst>
              </a:tr>
              <a:tr h="188724">
                <a:tc>
                  <a:txBody>
                    <a:bodyPr/>
                    <a:lstStyle>
                      <a:lvl1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9pPr>
                    </a:lstStyle>
                    <a:p>
                      <a:pPr algn="just">
                        <a:lnSpc>
                          <a:spcPct val="107000"/>
                        </a:lnSpc>
                        <a:spcAft>
                          <a:spcPts val="800"/>
                        </a:spcAft>
                      </a:pPr>
                      <a:r>
                        <a:rPr lang="en-US" sz="1200">
                          <a:effectLst/>
                          <a:latin typeface="+mn-lt"/>
                        </a:rPr>
                        <a:t>6o.</a:t>
                      </a:r>
                      <a:endParaRPr lang="en-GB" sz="1200">
                        <a:effectLst/>
                        <a:latin typeface="+mn-lt"/>
                        <a:ea typeface="Verdana" panose="020B0604030504040204" pitchFamily="34" charset="0"/>
                        <a:cs typeface="Times New Roman" panose="02020603050405020304" pitchFamily="18" charset="0"/>
                      </a:endParaRPr>
                    </a:p>
                  </a:txBody>
                  <a:tcPr marL="68580" marR="68580" marT="0" marB="0">
                    <a:lnL w="12700" cmpd="sng">
                      <a:solidFill>
                        <a:srgbClr val="1D9A78"/>
                      </a:solidFill>
                    </a:lnL>
                    <a:lnR>
                      <a:noFill/>
                    </a:lnR>
                    <a:lnT w="12700" cmpd="sng">
                      <a:solidFill>
                        <a:srgbClr val="1D9A78"/>
                      </a:solidFill>
                    </a:lnT>
                    <a:lnB w="12700" cmpd="sng">
                      <a:solidFill>
                        <a:srgbClr val="1D9A78"/>
                      </a:solidFill>
                    </a:lnB>
                    <a:lnTlToBr w="12700" cmpd="sng">
                      <a:noFill/>
                      <a:prstDash val="solid"/>
                    </a:lnTlToBr>
                    <a:lnBlToTr w="12700" cmpd="sng">
                      <a:noFill/>
                      <a:prstDash val="solid"/>
                    </a:lnBlToTr>
                    <a:solidFill>
                      <a:sysClr val="window" lastClr="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just">
                        <a:lnSpc>
                          <a:spcPct val="107000"/>
                        </a:lnSpc>
                        <a:spcAft>
                          <a:spcPts val="800"/>
                        </a:spcAft>
                      </a:pPr>
                      <a:r>
                        <a:rPr lang="en-US" sz="1200" dirty="0">
                          <a:effectLst/>
                          <a:latin typeface="+mn-lt"/>
                        </a:rPr>
                        <a:t>Avaliação de Impacto Ambiental</a:t>
                      </a:r>
                      <a:endParaRPr lang="en-GB" sz="1200" dirty="0">
                        <a:effectLst/>
                        <a:latin typeface="+mn-lt"/>
                        <a:ea typeface="Verdana" panose="020B0604030504040204" pitchFamily="34" charset="0"/>
                        <a:cs typeface="Times New Roman" panose="02020603050405020304" pitchFamily="18" charset="0"/>
                      </a:endParaRPr>
                    </a:p>
                  </a:txBody>
                  <a:tcPr marL="68580" marR="68580" marT="0" marB="0">
                    <a:lnL>
                      <a:noFill/>
                    </a:lnL>
                    <a:lnR w="12700" cmpd="sng">
                      <a:solidFill>
                        <a:srgbClr val="1D9A78"/>
                      </a:solidFill>
                    </a:lnR>
                    <a:lnT w="12700" cmpd="sng">
                      <a:solidFill>
                        <a:srgbClr val="1D9A78"/>
                      </a:solidFill>
                    </a:lnT>
                    <a:lnB w="12700" cmpd="sng">
                      <a:solidFill>
                        <a:srgbClr val="1D9A78"/>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157176792"/>
                  </a:ext>
                </a:extLst>
              </a:tr>
              <a:tr h="188724">
                <a:tc>
                  <a:txBody>
                    <a:bodyPr/>
                    <a:lstStyle>
                      <a:lvl1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9pPr>
                    </a:lstStyle>
                    <a:p>
                      <a:pPr algn="just">
                        <a:lnSpc>
                          <a:spcPct val="107000"/>
                        </a:lnSpc>
                        <a:spcAft>
                          <a:spcPts val="800"/>
                        </a:spcAft>
                      </a:pPr>
                      <a:r>
                        <a:rPr lang="en-US" sz="1200">
                          <a:effectLst/>
                          <a:latin typeface="+mn-lt"/>
                        </a:rPr>
                        <a:t>7</a:t>
                      </a:r>
                      <a:endParaRPr lang="en-GB" sz="1200">
                        <a:effectLst/>
                        <a:latin typeface="+mn-lt"/>
                        <a:ea typeface="Verdana" panose="020B0604030504040204" pitchFamily="34" charset="0"/>
                        <a:cs typeface="Times New Roman" panose="02020603050405020304" pitchFamily="18" charset="0"/>
                      </a:endParaRPr>
                    </a:p>
                  </a:txBody>
                  <a:tcPr marL="68580" marR="68580" marT="0" marB="0">
                    <a:lnL w="12700" cmpd="sng">
                      <a:solidFill>
                        <a:srgbClr val="1D9A78"/>
                      </a:solidFill>
                    </a:lnL>
                    <a:lnR>
                      <a:noFill/>
                    </a:lnR>
                    <a:lnT w="12700" cmpd="sng">
                      <a:solidFill>
                        <a:srgbClr val="1D9A78"/>
                      </a:solidFill>
                    </a:lnT>
                    <a:lnB w="12700" cmpd="sng">
                      <a:solidFill>
                        <a:srgbClr val="1D9A78"/>
                      </a:solidFill>
                    </a:lnB>
                    <a:lnTlToBr w="12700" cmpd="sng">
                      <a:noFill/>
                      <a:prstDash val="solid"/>
                    </a:lnTlToBr>
                    <a:lnBlToTr w="12700" cmpd="sng">
                      <a:noFill/>
                      <a:prstDash val="solid"/>
                    </a:lnBlToTr>
                    <a:solidFill>
                      <a:srgbClr val="1D9A78">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just">
                        <a:lnSpc>
                          <a:spcPct val="107000"/>
                        </a:lnSpc>
                        <a:spcAft>
                          <a:spcPts val="800"/>
                        </a:spcAft>
                      </a:pPr>
                      <a:r>
                        <a:rPr lang="en-US" sz="1200" dirty="0">
                          <a:effectLst/>
                          <a:latin typeface="+mn-lt"/>
                        </a:rPr>
                        <a:t>Casa de qualidade ambiental</a:t>
                      </a:r>
                      <a:endParaRPr lang="en-GB" sz="1200" dirty="0">
                        <a:effectLst/>
                        <a:latin typeface="+mn-lt"/>
                        <a:ea typeface="Verdana" panose="020B0604030504040204" pitchFamily="34" charset="0"/>
                        <a:cs typeface="Times New Roman" panose="02020603050405020304" pitchFamily="18" charset="0"/>
                      </a:endParaRPr>
                    </a:p>
                  </a:txBody>
                  <a:tcPr marL="68580" marR="68580" marT="0" marB="0">
                    <a:lnL>
                      <a:noFill/>
                    </a:lnL>
                    <a:lnR w="12700" cmpd="sng">
                      <a:solidFill>
                        <a:srgbClr val="1D9A78"/>
                      </a:solidFill>
                    </a:lnR>
                    <a:lnT w="12700" cmpd="sng">
                      <a:solidFill>
                        <a:srgbClr val="1D9A78"/>
                      </a:solidFill>
                    </a:lnT>
                    <a:lnB w="12700" cmpd="sng">
                      <a:solidFill>
                        <a:srgbClr val="1D9A78"/>
                      </a:solidFill>
                    </a:lnB>
                    <a:lnTlToBr w="12700" cmpd="sng">
                      <a:noFill/>
                      <a:prstDash val="solid"/>
                    </a:lnTlToBr>
                    <a:lnBlToTr w="12700" cmpd="sng">
                      <a:noFill/>
                      <a:prstDash val="solid"/>
                    </a:lnBlToTr>
                    <a:solidFill>
                      <a:srgbClr val="1D9A78">
                        <a:tint val="20000"/>
                      </a:srgbClr>
                    </a:solidFill>
                  </a:tcPr>
                </a:tc>
                <a:extLst>
                  <a:ext uri="{0D108BD9-81ED-4DB2-BD59-A6C34878D82A}">
                    <a16:rowId xmlns:a16="http://schemas.microsoft.com/office/drawing/2014/main" val="3390025787"/>
                  </a:ext>
                </a:extLst>
              </a:tr>
              <a:tr h="188724">
                <a:tc>
                  <a:txBody>
                    <a:bodyPr/>
                    <a:lstStyle>
                      <a:lvl1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9pPr>
                    </a:lstStyle>
                    <a:p>
                      <a:pPr algn="just">
                        <a:lnSpc>
                          <a:spcPct val="107000"/>
                        </a:lnSpc>
                        <a:spcAft>
                          <a:spcPts val="800"/>
                        </a:spcAft>
                      </a:pPr>
                      <a:r>
                        <a:rPr lang="en-US" sz="1200">
                          <a:effectLst/>
                          <a:latin typeface="+mn-lt"/>
                        </a:rPr>
                        <a:t>8</a:t>
                      </a:r>
                      <a:endParaRPr lang="en-GB" sz="1200">
                        <a:effectLst/>
                        <a:latin typeface="+mn-lt"/>
                        <a:ea typeface="Verdana" panose="020B0604030504040204" pitchFamily="34" charset="0"/>
                        <a:cs typeface="Times New Roman" panose="02020603050405020304" pitchFamily="18" charset="0"/>
                      </a:endParaRPr>
                    </a:p>
                  </a:txBody>
                  <a:tcPr marL="68580" marR="68580" marT="0" marB="0">
                    <a:lnL w="12700" cmpd="sng">
                      <a:solidFill>
                        <a:srgbClr val="1D9A78"/>
                      </a:solidFill>
                    </a:lnL>
                    <a:lnR>
                      <a:noFill/>
                    </a:lnR>
                    <a:lnT w="12700" cmpd="sng">
                      <a:solidFill>
                        <a:srgbClr val="1D9A78"/>
                      </a:solidFill>
                    </a:lnT>
                    <a:lnB w="12700" cmpd="sng">
                      <a:solidFill>
                        <a:srgbClr val="1D9A78"/>
                      </a:solidFill>
                    </a:lnB>
                    <a:lnTlToBr w="12700" cmpd="sng">
                      <a:noFill/>
                      <a:prstDash val="solid"/>
                    </a:lnTlToBr>
                    <a:lnBlToTr w="12700" cmpd="sng">
                      <a:noFill/>
                      <a:prstDash val="solid"/>
                    </a:lnBlToTr>
                    <a:solidFill>
                      <a:sysClr val="window" lastClr="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just">
                        <a:lnSpc>
                          <a:spcPct val="107000"/>
                        </a:lnSpc>
                        <a:spcAft>
                          <a:spcPts val="800"/>
                        </a:spcAft>
                      </a:pPr>
                      <a:r>
                        <a:rPr lang="en-US" sz="1200">
                          <a:effectLst/>
                          <a:latin typeface="+mn-lt"/>
                        </a:rPr>
                        <a:t>Roda LiDS</a:t>
                      </a:r>
                      <a:endParaRPr lang="en-GB" sz="1200">
                        <a:effectLst/>
                        <a:latin typeface="+mn-lt"/>
                        <a:ea typeface="Verdana" panose="020B0604030504040204" pitchFamily="34" charset="0"/>
                        <a:cs typeface="Times New Roman" panose="02020603050405020304" pitchFamily="18" charset="0"/>
                      </a:endParaRPr>
                    </a:p>
                  </a:txBody>
                  <a:tcPr marL="68580" marR="68580" marT="0" marB="0">
                    <a:lnL>
                      <a:noFill/>
                    </a:lnL>
                    <a:lnR w="12700" cmpd="sng">
                      <a:solidFill>
                        <a:srgbClr val="1D9A78"/>
                      </a:solidFill>
                    </a:lnR>
                    <a:lnT w="12700" cmpd="sng">
                      <a:solidFill>
                        <a:srgbClr val="1D9A78"/>
                      </a:solidFill>
                    </a:lnT>
                    <a:lnB w="12700" cmpd="sng">
                      <a:solidFill>
                        <a:srgbClr val="1D9A78"/>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542133709"/>
                  </a:ext>
                </a:extLst>
              </a:tr>
              <a:tr h="188724">
                <a:tc>
                  <a:txBody>
                    <a:bodyPr/>
                    <a:lstStyle>
                      <a:lvl1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9pPr>
                    </a:lstStyle>
                    <a:p>
                      <a:pPr algn="just">
                        <a:lnSpc>
                          <a:spcPct val="107000"/>
                        </a:lnSpc>
                        <a:spcAft>
                          <a:spcPts val="800"/>
                        </a:spcAft>
                      </a:pPr>
                      <a:r>
                        <a:rPr lang="en-US" sz="1200">
                          <a:effectLst/>
                          <a:latin typeface="+mn-lt"/>
                        </a:rPr>
                        <a:t>9o.</a:t>
                      </a:r>
                      <a:endParaRPr lang="en-GB" sz="1200">
                        <a:effectLst/>
                        <a:latin typeface="+mn-lt"/>
                        <a:ea typeface="Verdana" panose="020B0604030504040204" pitchFamily="34" charset="0"/>
                        <a:cs typeface="Times New Roman" panose="02020603050405020304" pitchFamily="18" charset="0"/>
                      </a:endParaRPr>
                    </a:p>
                  </a:txBody>
                  <a:tcPr marL="68580" marR="68580" marT="0" marB="0">
                    <a:lnL w="12700" cmpd="sng">
                      <a:solidFill>
                        <a:srgbClr val="1D9A78"/>
                      </a:solidFill>
                    </a:lnL>
                    <a:lnR>
                      <a:noFill/>
                    </a:lnR>
                    <a:lnT w="12700" cmpd="sng">
                      <a:solidFill>
                        <a:srgbClr val="1D9A78"/>
                      </a:solidFill>
                    </a:lnT>
                    <a:lnB w="12700" cmpd="sng">
                      <a:solidFill>
                        <a:srgbClr val="1D9A78"/>
                      </a:solidFill>
                    </a:lnB>
                    <a:lnTlToBr w="12700" cmpd="sng">
                      <a:noFill/>
                      <a:prstDash val="solid"/>
                    </a:lnTlToBr>
                    <a:lnBlToTr w="12700" cmpd="sng">
                      <a:noFill/>
                      <a:prstDash val="solid"/>
                    </a:lnBlToTr>
                    <a:solidFill>
                      <a:srgbClr val="1D9A78">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just">
                        <a:lnSpc>
                          <a:spcPct val="107000"/>
                        </a:lnSpc>
                        <a:spcAft>
                          <a:spcPts val="800"/>
                        </a:spcAft>
                      </a:pPr>
                      <a:r>
                        <a:rPr lang="en-US" sz="1200" dirty="0">
                          <a:effectLst/>
                          <a:latin typeface="+mn-lt"/>
                        </a:rPr>
                        <a:t>Avaliação do ciclo de vida</a:t>
                      </a:r>
                      <a:endParaRPr lang="en-GB" sz="1200" dirty="0">
                        <a:effectLst/>
                        <a:latin typeface="+mn-lt"/>
                        <a:ea typeface="Verdana" panose="020B0604030504040204" pitchFamily="34" charset="0"/>
                        <a:cs typeface="Times New Roman" panose="02020603050405020304" pitchFamily="18" charset="0"/>
                      </a:endParaRPr>
                    </a:p>
                  </a:txBody>
                  <a:tcPr marL="68580" marR="68580" marT="0" marB="0">
                    <a:lnL>
                      <a:noFill/>
                    </a:lnL>
                    <a:lnR w="12700" cmpd="sng">
                      <a:solidFill>
                        <a:srgbClr val="1D9A78"/>
                      </a:solidFill>
                    </a:lnR>
                    <a:lnT w="12700" cmpd="sng">
                      <a:solidFill>
                        <a:srgbClr val="1D9A78"/>
                      </a:solidFill>
                    </a:lnT>
                    <a:lnB w="12700" cmpd="sng">
                      <a:solidFill>
                        <a:srgbClr val="1D9A78"/>
                      </a:solidFill>
                    </a:lnB>
                    <a:lnTlToBr w="12700" cmpd="sng">
                      <a:noFill/>
                      <a:prstDash val="solid"/>
                    </a:lnTlToBr>
                    <a:lnBlToTr w="12700" cmpd="sng">
                      <a:noFill/>
                      <a:prstDash val="solid"/>
                    </a:lnBlToTr>
                    <a:solidFill>
                      <a:srgbClr val="1D9A78">
                        <a:tint val="20000"/>
                      </a:srgbClr>
                    </a:solidFill>
                  </a:tcPr>
                </a:tc>
                <a:extLst>
                  <a:ext uri="{0D108BD9-81ED-4DB2-BD59-A6C34878D82A}">
                    <a16:rowId xmlns:a16="http://schemas.microsoft.com/office/drawing/2014/main" val="1701439087"/>
                  </a:ext>
                </a:extLst>
              </a:tr>
            </a:tbl>
          </a:graphicData>
        </a:graphic>
      </p:graphicFrame>
      <p:sp>
        <p:nvSpPr>
          <p:cNvPr id="35" name="CaixaDeTexto 13">
            <a:extLst>
              <a:ext uri="{FF2B5EF4-FFF2-40B4-BE49-F238E27FC236}">
                <a16:creationId xmlns:a16="http://schemas.microsoft.com/office/drawing/2014/main" id="{CAFDF66C-96AA-46DA-9579-6F1B432DF4B3}"/>
              </a:ext>
            </a:extLst>
          </p:cNvPr>
          <p:cNvSpPr txBox="1"/>
          <p:nvPr/>
        </p:nvSpPr>
        <p:spPr>
          <a:xfrm>
            <a:off x="1137067" y="4652076"/>
            <a:ext cx="2878043" cy="523220"/>
          </a:xfrm>
          <a:prstGeom prst="rect">
            <a:avLst/>
          </a:prstGeom>
          <a:noFill/>
        </p:spPr>
        <p:txBody>
          <a:bodyPr wrap="square">
            <a:spAutoFit/>
          </a:bodyPr>
          <a:lstStyle/>
          <a:p>
            <a:r>
              <a:rPr lang="en-GB" sz="700" dirty="0">
                <a:latin typeface="+mn-lt"/>
                <a:ea typeface="Verdana" panose="020B0604030504040204" pitchFamily="34" charset="0"/>
                <a:cs typeface="Calibri" panose="020F0502020204030204" pitchFamily="34" charset="0"/>
              </a:rPr>
              <a:t>[2] C. </a:t>
            </a:r>
            <a:r>
              <a:rPr lang="en-GB" sz="700" dirty="0" err="1">
                <a:latin typeface="+mn-lt"/>
                <a:ea typeface="Verdana" panose="020B0604030504040204" pitchFamily="34" charset="0"/>
                <a:cs typeface="Calibri" panose="020F0502020204030204" pitchFamily="34" charset="0"/>
              </a:rPr>
              <a:t>Luttropp</a:t>
            </a:r>
            <a:r>
              <a:rPr lang="en-GB" sz="700" dirty="0">
                <a:latin typeface="+mn-lt"/>
                <a:ea typeface="Verdana" panose="020B0604030504040204" pitchFamily="34" charset="0"/>
                <a:cs typeface="Calibri" panose="020F0502020204030204" pitchFamily="34" charset="0"/>
              </a:rPr>
              <a:t>, J. </a:t>
            </a:r>
            <a:r>
              <a:rPr lang="en-GB" sz="700" dirty="0" err="1">
                <a:latin typeface="+mn-lt"/>
                <a:ea typeface="Verdana" panose="020B0604030504040204" pitchFamily="34" charset="0"/>
                <a:cs typeface="Calibri" panose="020F0502020204030204" pitchFamily="34" charset="0"/>
              </a:rPr>
              <a:t>Lagerstedt</a:t>
            </a:r>
            <a:r>
              <a:rPr lang="en-GB" sz="700" dirty="0">
                <a:latin typeface="+mn-lt"/>
                <a:ea typeface="Verdana" panose="020B0604030504040204" pitchFamily="34" charset="0"/>
                <a:cs typeface="Calibri" panose="020F0502020204030204" pitchFamily="34" charset="0"/>
              </a:rPr>
              <a:t>, </a:t>
            </a:r>
            <a:r>
              <a:rPr lang="en-GB" sz="700" dirty="0" err="1">
                <a:latin typeface="+mn-lt"/>
                <a:ea typeface="Verdana" panose="020B0604030504040204" pitchFamily="34" charset="0"/>
                <a:cs typeface="Calibri" panose="020F0502020204030204" pitchFamily="34" charset="0"/>
              </a:rPr>
              <a:t>EcoDesign </a:t>
            </a:r>
            <a:r>
              <a:rPr lang="en-GB" sz="700" dirty="0">
                <a:latin typeface="+mn-lt"/>
                <a:ea typeface="Verdana" panose="020B0604030504040204" pitchFamily="34" charset="0"/>
                <a:cs typeface="Calibri" panose="020F0502020204030204" pitchFamily="34" charset="0"/>
              </a:rPr>
              <a:t>e The Ten Golden Rules: generic advice for merging environmental aspects into product development, J. Clean. Prod. 14 (2006) 1396-1408. https://doi.org/10.1016/j.jclepro.2005.11.022.</a:t>
            </a:r>
          </a:p>
        </p:txBody>
      </p:sp>
    </p:spTree>
    <p:custDataLst>
      <p:tags r:id="rId1"/>
    </p:custDataLst>
    <p:extLst>
      <p:ext uri="{BB962C8B-B14F-4D97-AF65-F5344CB8AC3E}">
        <p14:creationId xmlns:p14="http://schemas.microsoft.com/office/powerpoint/2010/main" val="37812673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E53A0-F756-4EB1-B66D-BA7BA2A8B20E}"/>
              </a:ext>
            </a:extLst>
          </p:cNvPr>
          <p:cNvSpPr>
            <a:spLocks noGrp="1"/>
          </p:cNvSpPr>
          <p:nvPr>
            <p:ph type="title"/>
          </p:nvPr>
        </p:nvSpPr>
        <p:spPr>
          <a:xfrm>
            <a:off x="438217" y="154489"/>
            <a:ext cx="7717800" cy="1011600"/>
          </a:xfrm>
        </p:spPr>
        <p:txBody>
          <a:bodyPr/>
          <a:lstStyle/>
          <a:p>
            <a:r>
              <a:rPr lang="en-US" dirty="0"/>
              <a:t>FERRAMENTAS DE ECO-Design</a:t>
            </a:r>
            <a:endParaRPr lang="en-GB" dirty="0"/>
          </a:p>
        </p:txBody>
      </p:sp>
      <p:pic>
        <p:nvPicPr>
          <p:cNvPr id="14" name="Imagem 24">
            <a:extLst>
              <a:ext uri="{FF2B5EF4-FFF2-40B4-BE49-F238E27FC236}">
                <a16:creationId xmlns:a16="http://schemas.microsoft.com/office/drawing/2014/main" id="{95EF5550-7DA8-411E-AC9B-7CF72BAF5A5C}"/>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932022" y="3021874"/>
            <a:ext cx="2150101" cy="1501999"/>
          </a:xfrm>
          <a:prstGeom prst="rect">
            <a:avLst/>
          </a:prstGeom>
          <a:noFill/>
          <a:ln>
            <a:noFill/>
          </a:ln>
        </p:spPr>
      </p:pic>
      <p:sp>
        <p:nvSpPr>
          <p:cNvPr id="16" name="CaixaDeTexto 21">
            <a:extLst>
              <a:ext uri="{FF2B5EF4-FFF2-40B4-BE49-F238E27FC236}">
                <a16:creationId xmlns:a16="http://schemas.microsoft.com/office/drawing/2014/main" id="{27AE3876-D546-4BF0-9400-714067EE62B2}"/>
              </a:ext>
            </a:extLst>
          </p:cNvPr>
          <p:cNvSpPr txBox="1"/>
          <p:nvPr/>
        </p:nvSpPr>
        <p:spPr>
          <a:xfrm>
            <a:off x="4866295" y="4660453"/>
            <a:ext cx="3569562" cy="409664"/>
          </a:xfrm>
          <a:prstGeom prst="rect">
            <a:avLst/>
          </a:prstGeom>
          <a:solidFill>
            <a:sysClr val="window" lastClr="FFFFFF"/>
          </a:solidFill>
          <a:ln w="12700" cap="flat" cmpd="sng" algn="ctr">
            <a:solidFill>
              <a:srgbClr val="1D9A78"/>
            </a:solidFill>
            <a:prstDash val="solid"/>
            <a:miter lim="800000"/>
          </a:ln>
          <a:effectLst/>
        </p:spPr>
        <p:txBody>
          <a:bodyPr wrap="square">
            <a:spAutoFit/>
          </a:bodyPr>
          <a:lstStyle/>
          <a:p>
            <a:pPr marL="0" marR="0" lvl="0" indent="0" algn="just" defTabSz="914400" eaLnBrk="1" fontAlgn="auto" latinLnBrk="0" hangingPunct="1">
              <a:lnSpc>
                <a:spcPct val="107000"/>
              </a:lnSpc>
              <a:spcBef>
                <a:spcPts val="0"/>
              </a:spcBef>
              <a:spcAft>
                <a:spcPts val="800"/>
              </a:spcAft>
              <a:buClrTx/>
              <a:buSzTx/>
              <a:buFontTx/>
              <a:buNone/>
              <a:tabLst/>
              <a:defRPr/>
            </a:pPr>
            <a:r>
              <a:rPr kumimoji="0" lang="en-US" sz="1000" b="0" i="1" u="none" strike="noStrike" kern="1200" cap="none" spc="0" normalizeH="0" baseline="0" noProof="0" dirty="0">
                <a:ln>
                  <a:noFill/>
                </a:ln>
                <a:solidFill>
                  <a:prstClr val="black"/>
                </a:solidFill>
                <a:effectLst/>
                <a:uLnTx/>
                <a:uFillTx/>
                <a:latin typeface="+mn-lt"/>
                <a:ea typeface="Verdana" panose="020B0604030504040204" pitchFamily="34" charset="0"/>
                <a:cs typeface="Times New Roman" panose="02020603050405020304" pitchFamily="18" charset="0"/>
              </a:rPr>
              <a:t>*Clique </a:t>
            </a:r>
            <a:r>
              <a:rPr kumimoji="0" lang="en-US" sz="1000" b="0" i="1" u="none" strike="noStrike" kern="1200" cap="none" spc="0" normalizeH="0" baseline="0" noProof="0" dirty="0">
                <a:ln>
                  <a:noFill/>
                </a:ln>
                <a:solidFill>
                  <a:prstClr val="black"/>
                </a:solidFill>
                <a:effectLst/>
                <a:uLnTx/>
                <a:uFillTx/>
                <a:latin typeface="+mn-lt"/>
                <a:ea typeface="Verdana" panose="020B0604030504040204" pitchFamily="34" charset="0"/>
                <a:cs typeface="Times New Roman" panose="02020603050405020304" pitchFamily="18" charset="0"/>
                <a:hlinkClick r:id="rId4"/>
              </a:rPr>
              <a:t>aqui* </a:t>
            </a:r>
            <a:r>
              <a:rPr kumimoji="0" lang="en-US" sz="1000" b="0" i="1" u="none" strike="noStrike" kern="1200" cap="none" spc="0" normalizeH="0" baseline="0" noProof="0" dirty="0">
                <a:ln>
                  <a:noFill/>
                </a:ln>
                <a:solidFill>
                  <a:prstClr val="black"/>
                </a:solidFill>
                <a:effectLst/>
                <a:uLnTx/>
                <a:uFillTx/>
                <a:latin typeface="+mn-lt"/>
                <a:ea typeface="Verdana" panose="020B0604030504040204" pitchFamily="34" charset="0"/>
                <a:cs typeface="Times New Roman" panose="02020603050405020304" pitchFamily="18" charset="0"/>
              </a:rPr>
              <a:t>para uma revisão completa sobre as ferramentas de </a:t>
            </a:r>
            <a:r>
              <a:rPr kumimoji="0" lang="en-US" sz="1000" b="0" i="1" u="none" strike="noStrike" kern="1200" cap="none" spc="0" normalizeH="0" baseline="0" noProof="0" dirty="0" err="1">
                <a:ln>
                  <a:noFill/>
                </a:ln>
                <a:solidFill>
                  <a:prstClr val="black"/>
                </a:solidFill>
                <a:effectLst/>
                <a:uLnTx/>
                <a:uFillTx/>
                <a:latin typeface="+mn-lt"/>
                <a:ea typeface="Verdana" panose="020B0604030504040204" pitchFamily="34" charset="0"/>
                <a:cs typeface="Times New Roman" panose="02020603050405020304" pitchFamily="18" charset="0"/>
              </a:rPr>
              <a:t>conceção</a:t>
            </a:r>
            <a:r>
              <a:rPr kumimoji="0" lang="en-US" sz="1000" b="0" i="1" u="none" strike="noStrike" kern="1200" cap="none" spc="0" normalizeH="0" baseline="0" noProof="0" dirty="0">
                <a:ln>
                  <a:noFill/>
                </a:ln>
                <a:solidFill>
                  <a:prstClr val="black"/>
                </a:solidFill>
                <a:effectLst/>
                <a:uLnTx/>
                <a:uFillTx/>
                <a:latin typeface="+mn-lt"/>
                <a:ea typeface="Verdana" panose="020B0604030504040204" pitchFamily="34" charset="0"/>
                <a:cs typeface="Times New Roman" panose="02020603050405020304" pitchFamily="18" charset="0"/>
              </a:rPr>
              <a:t> </a:t>
            </a:r>
            <a:r>
              <a:rPr kumimoji="0" lang="en-US" sz="1000" b="0" i="1" u="none" strike="noStrike" kern="1200" cap="none" spc="0" normalizeH="0" baseline="0" noProof="0" dirty="0" err="1">
                <a:ln>
                  <a:noFill/>
                </a:ln>
                <a:solidFill>
                  <a:prstClr val="black"/>
                </a:solidFill>
                <a:effectLst/>
                <a:uLnTx/>
                <a:uFillTx/>
                <a:latin typeface="+mn-lt"/>
                <a:ea typeface="Verdana" panose="020B0604030504040204" pitchFamily="34" charset="0"/>
                <a:cs typeface="Times New Roman" panose="02020603050405020304" pitchFamily="18" charset="0"/>
              </a:rPr>
              <a:t>ecológica</a:t>
            </a:r>
            <a:endParaRPr kumimoji="0" lang="en-GB" sz="1000" b="0" i="1" u="none" strike="noStrike" kern="1200" cap="none" spc="0" normalizeH="0" baseline="0" noProof="0" dirty="0">
              <a:ln>
                <a:noFill/>
              </a:ln>
              <a:solidFill>
                <a:prstClr val="black"/>
              </a:solidFill>
              <a:effectLst/>
              <a:uLnTx/>
              <a:uFillTx/>
              <a:latin typeface="+mn-lt"/>
              <a:ea typeface="Verdana" panose="020B0604030504040204" pitchFamily="34" charset="0"/>
              <a:cs typeface="Times New Roman" panose="02020603050405020304" pitchFamily="18" charset="0"/>
            </a:endParaRPr>
          </a:p>
        </p:txBody>
      </p:sp>
      <p:sp>
        <p:nvSpPr>
          <p:cNvPr id="28" name="CaixaDeTexto 17">
            <a:extLst>
              <a:ext uri="{FF2B5EF4-FFF2-40B4-BE49-F238E27FC236}">
                <a16:creationId xmlns:a16="http://schemas.microsoft.com/office/drawing/2014/main" id="{5E9E155A-968D-4868-8EB7-35FFC67CD98B}"/>
              </a:ext>
            </a:extLst>
          </p:cNvPr>
          <p:cNvSpPr txBox="1"/>
          <p:nvPr/>
        </p:nvSpPr>
        <p:spPr>
          <a:xfrm>
            <a:off x="253165" y="1053437"/>
            <a:ext cx="3673013" cy="1384995"/>
          </a:xfrm>
          <a:prstGeom prst="rect">
            <a:avLst/>
          </a:prstGeom>
          <a:noFill/>
        </p:spPr>
        <p:txBody>
          <a:bodyPr wrap="square">
            <a:spAutoFit/>
          </a:bodyPr>
          <a:lstStyle/>
          <a:p>
            <a:pPr algn="just"/>
            <a:r>
              <a:rPr lang="en-US" sz="1400" dirty="0">
                <a:latin typeface="+mn-lt"/>
                <a:ea typeface="Verdana" panose="020B0604030504040204" pitchFamily="34" charset="0"/>
              </a:rPr>
              <a:t>No </a:t>
            </a:r>
            <a:r>
              <a:rPr lang="en-US" dirty="0" err="1">
                <a:latin typeface="+mn-lt"/>
                <a:ea typeface="Verdana" panose="020B0604030504040204" pitchFamily="34" charset="0"/>
              </a:rPr>
              <a:t>â</a:t>
            </a:r>
            <a:r>
              <a:rPr lang="en-US" sz="1400" dirty="0" err="1">
                <a:latin typeface="+mn-lt"/>
                <a:ea typeface="Verdana" panose="020B0604030504040204" pitchFamily="34" charset="0"/>
              </a:rPr>
              <a:t>mbito</a:t>
            </a:r>
            <a:r>
              <a:rPr lang="en-US" sz="1400" dirty="0">
                <a:latin typeface="+mn-lt"/>
                <a:ea typeface="Verdana" panose="020B0604030504040204" pitchFamily="34" charset="0"/>
              </a:rPr>
              <a:t> </a:t>
            </a:r>
            <a:r>
              <a:rPr lang="en-US" sz="1400" dirty="0" err="1">
                <a:latin typeface="+mn-lt"/>
                <a:ea typeface="Verdana" panose="020B0604030504040204" pitchFamily="34" charset="0"/>
              </a:rPr>
              <a:t>europeu</a:t>
            </a:r>
            <a:r>
              <a:rPr lang="en-US" sz="1400" dirty="0">
                <a:latin typeface="+mn-lt"/>
                <a:ea typeface="Verdana" panose="020B0604030504040204" pitchFamily="34" charset="0"/>
              </a:rPr>
              <a:t>, a </a:t>
            </a:r>
            <a:r>
              <a:rPr lang="en-US" sz="1400" dirty="0" err="1">
                <a:latin typeface="+mn-lt"/>
                <a:ea typeface="Verdana" panose="020B0604030504040204" pitchFamily="34" charset="0"/>
                <a:hlinkClick r:id="rId5">
                  <a:extLst>
                    <a:ext uri="{A12FA001-AC4F-418D-AE19-62706E023703}">
                      <ahyp:hlinkClr xmlns:ahyp="http://schemas.microsoft.com/office/drawing/2018/hyperlinkcolor" val="tx"/>
                    </a:ext>
                  </a:extLst>
                </a:hlinkClick>
              </a:rPr>
              <a:t>Diretiva</a:t>
            </a:r>
            <a:r>
              <a:rPr lang="en-US" sz="1400" dirty="0">
                <a:latin typeface="+mn-lt"/>
                <a:ea typeface="Verdana" panose="020B0604030504040204" pitchFamily="34" charset="0"/>
                <a:hlinkClick r:id="rId5">
                  <a:extLst>
                    <a:ext uri="{A12FA001-AC4F-418D-AE19-62706E023703}">
                      <ahyp:hlinkClr xmlns:ahyp="http://schemas.microsoft.com/office/drawing/2018/hyperlinkcolor" val="tx"/>
                    </a:ext>
                  </a:extLst>
                </a:hlinkClick>
              </a:rPr>
              <a:t> de </a:t>
            </a:r>
            <a:r>
              <a:rPr lang="en-US" sz="1400" dirty="0" err="1">
                <a:latin typeface="+mn-lt"/>
                <a:ea typeface="Verdana" panose="020B0604030504040204" pitchFamily="34" charset="0"/>
                <a:hlinkClick r:id="rId5">
                  <a:extLst>
                    <a:ext uri="{A12FA001-AC4F-418D-AE19-62706E023703}">
                      <ahyp:hlinkClr xmlns:ahyp="http://schemas.microsoft.com/office/drawing/2018/hyperlinkcolor" val="tx"/>
                    </a:ext>
                  </a:extLst>
                </a:hlinkClick>
              </a:rPr>
              <a:t>Conceção</a:t>
            </a:r>
            <a:r>
              <a:rPr lang="en-US" sz="1400" dirty="0">
                <a:latin typeface="+mn-lt"/>
                <a:ea typeface="Verdana" panose="020B0604030504040204" pitchFamily="34" charset="0"/>
                <a:hlinkClick r:id="rId5">
                  <a:extLst>
                    <a:ext uri="{A12FA001-AC4F-418D-AE19-62706E023703}">
                      <ahyp:hlinkClr xmlns:ahyp="http://schemas.microsoft.com/office/drawing/2018/hyperlinkcolor" val="tx"/>
                    </a:ext>
                  </a:extLst>
                </a:hlinkClick>
              </a:rPr>
              <a:t> </a:t>
            </a:r>
            <a:r>
              <a:rPr lang="en-US" sz="1400" dirty="0" err="1">
                <a:latin typeface="+mn-lt"/>
                <a:ea typeface="Verdana" panose="020B0604030504040204" pitchFamily="34" charset="0"/>
                <a:hlinkClick r:id="rId5">
                  <a:extLst>
                    <a:ext uri="{A12FA001-AC4F-418D-AE19-62706E023703}">
                      <ahyp:hlinkClr xmlns:ahyp="http://schemas.microsoft.com/office/drawing/2018/hyperlinkcolor" val="tx"/>
                    </a:ext>
                  </a:extLst>
                </a:hlinkClick>
              </a:rPr>
              <a:t>Ecológica</a:t>
            </a:r>
            <a:r>
              <a:rPr lang="en-US" sz="1400" dirty="0">
                <a:latin typeface="+mn-lt"/>
                <a:ea typeface="Verdana" panose="020B0604030504040204" pitchFamily="34" charset="0"/>
                <a:hlinkClick r:id="rId5">
                  <a:extLst>
                    <a:ext uri="{A12FA001-AC4F-418D-AE19-62706E023703}">
                      <ahyp:hlinkClr xmlns:ahyp="http://schemas.microsoft.com/office/drawing/2018/hyperlinkcolor" val="tx"/>
                    </a:ext>
                  </a:extLst>
                </a:hlinkClick>
              </a:rPr>
              <a:t> </a:t>
            </a:r>
            <a:r>
              <a:rPr lang="en-US" sz="1400" dirty="0">
                <a:latin typeface="+mn-lt"/>
                <a:ea typeface="Verdana" panose="020B0604030504040204" pitchFamily="34" charset="0"/>
              </a:rPr>
              <a:t>fornece regras consistentes a nível da UE para melhorar o desempenho ambiental dos produtos, tais como electrodomésticos, tecnologias de informação e comunicação ou engenharia.</a:t>
            </a:r>
            <a:endParaRPr lang="en-GB" sz="1400" dirty="0">
              <a:latin typeface="+mn-lt"/>
              <a:ea typeface="Verdana" panose="020B0604030504040204" pitchFamily="34" charset="0"/>
            </a:endParaRPr>
          </a:p>
        </p:txBody>
      </p:sp>
      <p:sp>
        <p:nvSpPr>
          <p:cNvPr id="31" name="Content Placeholder 2">
            <a:extLst>
              <a:ext uri="{FF2B5EF4-FFF2-40B4-BE49-F238E27FC236}">
                <a16:creationId xmlns:a16="http://schemas.microsoft.com/office/drawing/2014/main" id="{2A2993A9-2BDA-4EF8-BA44-0DB84A6AADB6}"/>
              </a:ext>
            </a:extLst>
          </p:cNvPr>
          <p:cNvSpPr txBox="1">
            <a:spLocks/>
          </p:cNvSpPr>
          <p:nvPr/>
        </p:nvSpPr>
        <p:spPr>
          <a:xfrm>
            <a:off x="253165" y="2509146"/>
            <a:ext cx="2135717" cy="3251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400" b="1" i="0" u="none" strike="noStrike" kern="1200" cap="none" spc="0" normalizeH="0" baseline="0" noProof="0" dirty="0">
                <a:ln>
                  <a:noFill/>
                </a:ln>
                <a:solidFill>
                  <a:prstClr val="black"/>
                </a:solidFill>
                <a:effectLst/>
                <a:uLnTx/>
                <a:uFillTx/>
                <a:latin typeface="+mn-lt"/>
                <a:ea typeface="Verdana" panose="020B0604030504040204" pitchFamily="34" charset="0"/>
                <a:cs typeface="+mn-cs"/>
              </a:rPr>
              <a:t>Tipos de ferramentas</a:t>
            </a:r>
          </a:p>
        </p:txBody>
      </p:sp>
      <p:graphicFrame>
        <p:nvGraphicFramePr>
          <p:cNvPr id="32" name="Tabela 3">
            <a:extLst>
              <a:ext uri="{FF2B5EF4-FFF2-40B4-BE49-F238E27FC236}">
                <a16:creationId xmlns:a16="http://schemas.microsoft.com/office/drawing/2014/main" id="{2525EDA9-EEB1-486B-BED6-3564500381CC}"/>
              </a:ext>
            </a:extLst>
          </p:cNvPr>
          <p:cNvGraphicFramePr>
            <a:graphicFrameLocks noGrp="1"/>
          </p:cNvGraphicFramePr>
          <p:nvPr/>
        </p:nvGraphicFramePr>
        <p:xfrm>
          <a:off x="253165" y="2812132"/>
          <a:ext cx="3475566" cy="1698516"/>
        </p:xfrm>
        <a:graphic>
          <a:graphicData uri="http://schemas.openxmlformats.org/drawingml/2006/table">
            <a:tbl>
              <a:tblPr firstCol="1" bandRow="1"/>
              <a:tblGrid>
                <a:gridCol w="462645">
                  <a:extLst>
                    <a:ext uri="{9D8B030D-6E8A-4147-A177-3AD203B41FA5}">
                      <a16:colId xmlns:a16="http://schemas.microsoft.com/office/drawing/2014/main" val="3701832325"/>
                    </a:ext>
                  </a:extLst>
                </a:gridCol>
                <a:gridCol w="3012921">
                  <a:extLst>
                    <a:ext uri="{9D8B030D-6E8A-4147-A177-3AD203B41FA5}">
                      <a16:colId xmlns:a16="http://schemas.microsoft.com/office/drawing/2014/main" val="845953140"/>
                    </a:ext>
                  </a:extLst>
                </a:gridCol>
              </a:tblGrid>
              <a:tr h="188724">
                <a:tc>
                  <a:txBody>
                    <a:bodyPr/>
                    <a:lstStyle>
                      <a:lvl1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9pPr>
                    </a:lstStyle>
                    <a:p>
                      <a:pPr algn="just">
                        <a:lnSpc>
                          <a:spcPct val="107000"/>
                        </a:lnSpc>
                        <a:spcAft>
                          <a:spcPts val="800"/>
                        </a:spcAft>
                      </a:pPr>
                      <a:r>
                        <a:rPr lang="en-US" sz="1200">
                          <a:effectLst/>
                          <a:latin typeface="+mn-lt"/>
                        </a:rPr>
                        <a:t>1o.</a:t>
                      </a:r>
                      <a:endParaRPr lang="en-GB" sz="1200">
                        <a:effectLst/>
                        <a:latin typeface="+mn-lt"/>
                        <a:ea typeface="Verdana" panose="020B0604030504040204" pitchFamily="34" charset="0"/>
                        <a:cs typeface="Times New Roman" panose="02020603050405020304" pitchFamily="18" charset="0"/>
                      </a:endParaRPr>
                    </a:p>
                  </a:txBody>
                  <a:tcPr marL="68580" marR="68580" marT="0" marB="0">
                    <a:lnL w="12700" cmpd="sng">
                      <a:solidFill>
                        <a:srgbClr val="1D9A78"/>
                      </a:solidFill>
                    </a:lnL>
                    <a:lnR>
                      <a:noFill/>
                    </a:lnR>
                    <a:lnT w="12700" cmpd="sng">
                      <a:solidFill>
                        <a:srgbClr val="1D9A78"/>
                      </a:solidFill>
                    </a:lnT>
                    <a:lnB w="12700" cmpd="sng">
                      <a:solidFill>
                        <a:srgbClr val="1D9A78"/>
                      </a:solidFill>
                    </a:lnB>
                    <a:lnTlToBr w="12700" cmpd="sng">
                      <a:noFill/>
                      <a:prstDash val="solid"/>
                    </a:lnTlToBr>
                    <a:lnBlToTr w="12700" cmpd="sng">
                      <a:noFill/>
                      <a:prstDash val="solid"/>
                    </a:lnBlToTr>
                    <a:solidFill>
                      <a:srgbClr val="1D9A78">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marL="0" algn="just" defTabSz="914400" rtl="0" eaLnBrk="1" latinLnBrk="0" hangingPunct="1">
                        <a:lnSpc>
                          <a:spcPct val="107000"/>
                        </a:lnSpc>
                        <a:spcAft>
                          <a:spcPts val="800"/>
                        </a:spcAft>
                      </a:pPr>
                      <a:r>
                        <a:rPr lang="en-US" sz="1200" kern="1200">
                          <a:solidFill>
                            <a:schemeClr val="dk1"/>
                          </a:solidFill>
                          <a:effectLst/>
                          <a:latin typeface="+mn-lt"/>
                        </a:rPr>
                        <a:t>Listas de verificação</a:t>
                      </a:r>
                      <a:endParaRPr lang="en-GB" sz="1200" kern="1200">
                        <a:solidFill>
                          <a:schemeClr val="dk1"/>
                        </a:solidFill>
                        <a:effectLst/>
                        <a:latin typeface="+mn-lt"/>
                        <a:ea typeface="Verdana" panose="020B0604030504040204" pitchFamily="34" charset="0"/>
                        <a:cs typeface="+mn-cs"/>
                      </a:endParaRPr>
                    </a:p>
                  </a:txBody>
                  <a:tcPr marL="68580" marR="68580" marT="0" marB="0">
                    <a:lnL>
                      <a:noFill/>
                    </a:lnL>
                    <a:lnR w="12700" cmpd="sng">
                      <a:solidFill>
                        <a:srgbClr val="1D9A78"/>
                      </a:solidFill>
                    </a:lnR>
                    <a:lnT w="12700" cmpd="sng">
                      <a:solidFill>
                        <a:srgbClr val="1D9A78"/>
                      </a:solidFill>
                    </a:lnT>
                    <a:lnB w="12700" cmpd="sng">
                      <a:solidFill>
                        <a:srgbClr val="1D9A78"/>
                      </a:solidFill>
                    </a:lnB>
                    <a:lnTlToBr w="12700" cmpd="sng">
                      <a:noFill/>
                      <a:prstDash val="solid"/>
                    </a:lnTlToBr>
                    <a:lnBlToTr w="12700" cmpd="sng">
                      <a:noFill/>
                      <a:prstDash val="solid"/>
                    </a:lnBlToTr>
                    <a:solidFill>
                      <a:srgbClr val="1D9A78">
                        <a:tint val="20000"/>
                      </a:srgbClr>
                    </a:solidFill>
                  </a:tcPr>
                </a:tc>
                <a:extLst>
                  <a:ext uri="{0D108BD9-81ED-4DB2-BD59-A6C34878D82A}">
                    <a16:rowId xmlns:a16="http://schemas.microsoft.com/office/drawing/2014/main" val="338892963"/>
                  </a:ext>
                </a:extLst>
              </a:tr>
              <a:tr h="188724">
                <a:tc>
                  <a:txBody>
                    <a:bodyPr/>
                    <a:lstStyle>
                      <a:lvl1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9pPr>
                    </a:lstStyle>
                    <a:p>
                      <a:pPr algn="just">
                        <a:lnSpc>
                          <a:spcPct val="107000"/>
                        </a:lnSpc>
                        <a:spcAft>
                          <a:spcPts val="800"/>
                        </a:spcAft>
                      </a:pPr>
                      <a:r>
                        <a:rPr lang="en-US" sz="1200">
                          <a:effectLst/>
                          <a:latin typeface="+mn-lt"/>
                        </a:rPr>
                        <a:t>2o.</a:t>
                      </a:r>
                      <a:endParaRPr lang="en-GB" sz="1200">
                        <a:effectLst/>
                        <a:latin typeface="+mn-lt"/>
                        <a:ea typeface="Verdana" panose="020B0604030504040204" pitchFamily="34" charset="0"/>
                        <a:cs typeface="Times New Roman" panose="02020603050405020304" pitchFamily="18" charset="0"/>
                      </a:endParaRPr>
                    </a:p>
                  </a:txBody>
                  <a:tcPr marL="68580" marR="68580" marT="0" marB="0">
                    <a:lnL w="12700" cmpd="sng">
                      <a:solidFill>
                        <a:srgbClr val="1D9A78"/>
                      </a:solidFill>
                    </a:lnL>
                    <a:lnR>
                      <a:noFill/>
                    </a:lnR>
                    <a:lnT w="12700" cmpd="sng">
                      <a:solidFill>
                        <a:srgbClr val="1D9A78"/>
                      </a:solidFill>
                    </a:lnT>
                    <a:lnB w="12700" cmpd="sng">
                      <a:solidFill>
                        <a:srgbClr val="1D9A78"/>
                      </a:solidFill>
                    </a:lnB>
                    <a:lnTlToBr w="12700" cmpd="sng">
                      <a:noFill/>
                      <a:prstDash val="solid"/>
                    </a:lnTlToBr>
                    <a:lnBlToTr w="12700" cmpd="sng">
                      <a:noFill/>
                      <a:prstDash val="solid"/>
                    </a:lnBlToTr>
                    <a:solidFill>
                      <a:sysClr val="window" lastClr="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just">
                        <a:lnSpc>
                          <a:spcPct val="107000"/>
                        </a:lnSpc>
                        <a:spcAft>
                          <a:spcPts val="800"/>
                        </a:spcAft>
                      </a:pPr>
                      <a:r>
                        <a:rPr lang="en-US" sz="1200" dirty="0" err="1">
                          <a:effectLst/>
                          <a:latin typeface="+mn-lt"/>
                        </a:rPr>
                        <a:t>Diretrizes</a:t>
                      </a:r>
                      <a:endParaRPr lang="en-GB" sz="1200" dirty="0">
                        <a:effectLst/>
                        <a:latin typeface="+mn-lt"/>
                        <a:ea typeface="Verdana" panose="020B0604030504040204" pitchFamily="34" charset="0"/>
                        <a:cs typeface="Times New Roman" panose="02020603050405020304" pitchFamily="18" charset="0"/>
                      </a:endParaRPr>
                    </a:p>
                  </a:txBody>
                  <a:tcPr marL="68580" marR="68580" marT="0" marB="0">
                    <a:lnL>
                      <a:noFill/>
                    </a:lnL>
                    <a:lnR w="12700" cmpd="sng">
                      <a:solidFill>
                        <a:srgbClr val="1D9A78"/>
                      </a:solidFill>
                    </a:lnR>
                    <a:lnT w="12700" cmpd="sng">
                      <a:solidFill>
                        <a:srgbClr val="1D9A78"/>
                      </a:solidFill>
                    </a:lnT>
                    <a:lnB w="12700" cmpd="sng">
                      <a:solidFill>
                        <a:srgbClr val="1D9A78"/>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369349478"/>
                  </a:ext>
                </a:extLst>
              </a:tr>
              <a:tr h="188724">
                <a:tc>
                  <a:txBody>
                    <a:bodyPr/>
                    <a:lstStyle>
                      <a:lvl1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9pPr>
                    </a:lstStyle>
                    <a:p>
                      <a:pPr algn="just">
                        <a:lnSpc>
                          <a:spcPct val="107000"/>
                        </a:lnSpc>
                        <a:spcAft>
                          <a:spcPts val="800"/>
                        </a:spcAft>
                      </a:pPr>
                      <a:r>
                        <a:rPr lang="en-US" sz="1200">
                          <a:effectLst/>
                          <a:latin typeface="+mn-lt"/>
                        </a:rPr>
                        <a:t>3o.</a:t>
                      </a:r>
                      <a:endParaRPr lang="en-GB" sz="1200">
                        <a:effectLst/>
                        <a:latin typeface="+mn-lt"/>
                        <a:ea typeface="Verdana" panose="020B0604030504040204" pitchFamily="34" charset="0"/>
                        <a:cs typeface="Times New Roman" panose="02020603050405020304" pitchFamily="18" charset="0"/>
                      </a:endParaRPr>
                    </a:p>
                  </a:txBody>
                  <a:tcPr marL="68580" marR="68580" marT="0" marB="0">
                    <a:lnL w="12700" cmpd="sng">
                      <a:solidFill>
                        <a:srgbClr val="1D9A78"/>
                      </a:solidFill>
                    </a:lnL>
                    <a:lnR>
                      <a:noFill/>
                    </a:lnR>
                    <a:lnT w="12700" cmpd="sng">
                      <a:solidFill>
                        <a:srgbClr val="1D9A78"/>
                      </a:solidFill>
                    </a:lnT>
                    <a:lnB w="12700" cmpd="sng">
                      <a:solidFill>
                        <a:srgbClr val="1D9A78"/>
                      </a:solidFill>
                    </a:lnB>
                    <a:lnTlToBr w="12700" cmpd="sng">
                      <a:noFill/>
                      <a:prstDash val="solid"/>
                    </a:lnTlToBr>
                    <a:lnBlToTr w="12700" cmpd="sng">
                      <a:noFill/>
                      <a:prstDash val="solid"/>
                    </a:lnBlToTr>
                    <a:solidFill>
                      <a:srgbClr val="1D9A78">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just">
                        <a:lnSpc>
                          <a:spcPct val="107000"/>
                        </a:lnSpc>
                        <a:spcAft>
                          <a:spcPts val="800"/>
                        </a:spcAft>
                      </a:pPr>
                      <a:r>
                        <a:rPr lang="en-US" sz="1200">
                          <a:effectLst/>
                          <a:latin typeface="+mn-lt"/>
                        </a:rPr>
                        <a:t>Matriz MET</a:t>
                      </a:r>
                      <a:endParaRPr lang="en-GB" sz="1200">
                        <a:effectLst/>
                        <a:latin typeface="+mn-lt"/>
                        <a:ea typeface="Verdana" panose="020B0604030504040204" pitchFamily="34" charset="0"/>
                        <a:cs typeface="Times New Roman" panose="02020603050405020304" pitchFamily="18" charset="0"/>
                      </a:endParaRPr>
                    </a:p>
                  </a:txBody>
                  <a:tcPr marL="68580" marR="68580" marT="0" marB="0">
                    <a:lnL>
                      <a:noFill/>
                    </a:lnL>
                    <a:lnR w="12700" cmpd="sng">
                      <a:solidFill>
                        <a:srgbClr val="1D9A78"/>
                      </a:solidFill>
                    </a:lnR>
                    <a:lnT w="12700" cmpd="sng">
                      <a:solidFill>
                        <a:srgbClr val="1D9A78"/>
                      </a:solidFill>
                    </a:lnT>
                    <a:lnB w="12700" cmpd="sng">
                      <a:solidFill>
                        <a:srgbClr val="1D9A78"/>
                      </a:solidFill>
                    </a:lnB>
                    <a:lnTlToBr w="12700" cmpd="sng">
                      <a:noFill/>
                      <a:prstDash val="solid"/>
                    </a:lnTlToBr>
                    <a:lnBlToTr w="12700" cmpd="sng">
                      <a:noFill/>
                      <a:prstDash val="solid"/>
                    </a:lnBlToTr>
                    <a:solidFill>
                      <a:srgbClr val="1D9A78">
                        <a:tint val="20000"/>
                      </a:srgbClr>
                    </a:solidFill>
                  </a:tcPr>
                </a:tc>
                <a:extLst>
                  <a:ext uri="{0D108BD9-81ED-4DB2-BD59-A6C34878D82A}">
                    <a16:rowId xmlns:a16="http://schemas.microsoft.com/office/drawing/2014/main" val="2694743388"/>
                  </a:ext>
                </a:extLst>
              </a:tr>
              <a:tr h="188724">
                <a:tc>
                  <a:txBody>
                    <a:bodyPr/>
                    <a:lstStyle>
                      <a:lvl1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9pPr>
                    </a:lstStyle>
                    <a:p>
                      <a:pPr algn="just">
                        <a:lnSpc>
                          <a:spcPct val="107000"/>
                        </a:lnSpc>
                        <a:spcAft>
                          <a:spcPts val="800"/>
                        </a:spcAft>
                      </a:pPr>
                      <a:r>
                        <a:rPr lang="en-US" sz="1200">
                          <a:effectLst/>
                          <a:latin typeface="+mn-lt"/>
                        </a:rPr>
                        <a:t>4</a:t>
                      </a:r>
                      <a:endParaRPr lang="en-GB" sz="1200">
                        <a:effectLst/>
                        <a:latin typeface="+mn-lt"/>
                        <a:ea typeface="Verdana" panose="020B0604030504040204" pitchFamily="34" charset="0"/>
                        <a:cs typeface="Times New Roman" panose="02020603050405020304" pitchFamily="18" charset="0"/>
                      </a:endParaRPr>
                    </a:p>
                  </a:txBody>
                  <a:tcPr marL="68580" marR="68580" marT="0" marB="0">
                    <a:lnL w="12700" cmpd="sng">
                      <a:solidFill>
                        <a:srgbClr val="1D9A78"/>
                      </a:solidFill>
                    </a:lnL>
                    <a:lnR>
                      <a:noFill/>
                    </a:lnR>
                    <a:lnT w="12700" cmpd="sng">
                      <a:solidFill>
                        <a:srgbClr val="1D9A78"/>
                      </a:solidFill>
                    </a:lnT>
                    <a:lnB w="12700" cmpd="sng">
                      <a:solidFill>
                        <a:srgbClr val="1D9A78"/>
                      </a:solidFill>
                    </a:lnB>
                    <a:lnTlToBr w="12700" cmpd="sng">
                      <a:noFill/>
                      <a:prstDash val="solid"/>
                    </a:lnTlToBr>
                    <a:lnBlToTr w="12700" cmpd="sng">
                      <a:noFill/>
                      <a:prstDash val="solid"/>
                    </a:lnBlToTr>
                    <a:solidFill>
                      <a:sysClr val="window" lastClr="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just">
                        <a:lnSpc>
                          <a:spcPct val="107000"/>
                        </a:lnSpc>
                        <a:spcAft>
                          <a:spcPts val="800"/>
                        </a:spcAft>
                      </a:pPr>
                      <a:r>
                        <a:rPr lang="en-US" sz="1200">
                          <a:effectLst/>
                          <a:latin typeface="+mn-lt"/>
                        </a:rPr>
                        <a:t>Análise do efeito ambiental</a:t>
                      </a:r>
                      <a:endParaRPr lang="en-GB" sz="1200">
                        <a:effectLst/>
                        <a:latin typeface="+mn-lt"/>
                        <a:ea typeface="Verdana" panose="020B0604030504040204" pitchFamily="34" charset="0"/>
                        <a:cs typeface="Times New Roman" panose="02020603050405020304" pitchFamily="18" charset="0"/>
                      </a:endParaRPr>
                    </a:p>
                  </a:txBody>
                  <a:tcPr marL="68580" marR="68580" marT="0" marB="0">
                    <a:lnL>
                      <a:noFill/>
                    </a:lnL>
                    <a:lnR w="12700" cmpd="sng">
                      <a:solidFill>
                        <a:srgbClr val="1D9A78"/>
                      </a:solidFill>
                    </a:lnR>
                    <a:lnT w="12700" cmpd="sng">
                      <a:solidFill>
                        <a:srgbClr val="1D9A78"/>
                      </a:solidFill>
                    </a:lnT>
                    <a:lnB w="12700" cmpd="sng">
                      <a:solidFill>
                        <a:srgbClr val="1D9A78"/>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956096159"/>
                  </a:ext>
                </a:extLst>
              </a:tr>
              <a:tr h="188724">
                <a:tc>
                  <a:txBody>
                    <a:bodyPr/>
                    <a:lstStyle>
                      <a:lvl1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9pPr>
                    </a:lstStyle>
                    <a:p>
                      <a:pPr algn="just">
                        <a:lnSpc>
                          <a:spcPct val="107000"/>
                        </a:lnSpc>
                        <a:spcAft>
                          <a:spcPts val="800"/>
                        </a:spcAft>
                      </a:pPr>
                      <a:r>
                        <a:rPr lang="en-US" sz="1200">
                          <a:effectLst/>
                          <a:latin typeface="+mn-lt"/>
                        </a:rPr>
                        <a:t>5o.</a:t>
                      </a:r>
                      <a:endParaRPr lang="en-GB" sz="1200">
                        <a:effectLst/>
                        <a:latin typeface="+mn-lt"/>
                        <a:ea typeface="Verdana" panose="020B0604030504040204" pitchFamily="34" charset="0"/>
                        <a:cs typeface="Times New Roman" panose="02020603050405020304" pitchFamily="18" charset="0"/>
                      </a:endParaRPr>
                    </a:p>
                  </a:txBody>
                  <a:tcPr marL="68580" marR="68580" marT="0" marB="0">
                    <a:lnL w="12700" cmpd="sng">
                      <a:solidFill>
                        <a:srgbClr val="1D9A78"/>
                      </a:solidFill>
                    </a:lnL>
                    <a:lnR>
                      <a:noFill/>
                    </a:lnR>
                    <a:lnT w="12700" cmpd="sng">
                      <a:solidFill>
                        <a:srgbClr val="1D9A78"/>
                      </a:solidFill>
                    </a:lnT>
                    <a:lnB w="12700" cmpd="sng">
                      <a:solidFill>
                        <a:srgbClr val="1D9A78"/>
                      </a:solidFill>
                    </a:lnB>
                    <a:lnTlToBr w="12700" cmpd="sng">
                      <a:noFill/>
                      <a:prstDash val="solid"/>
                    </a:lnTlToBr>
                    <a:lnBlToTr w="12700" cmpd="sng">
                      <a:noFill/>
                      <a:prstDash val="solid"/>
                    </a:lnBlToTr>
                    <a:solidFill>
                      <a:srgbClr val="1D9A78">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just">
                        <a:lnSpc>
                          <a:spcPct val="107000"/>
                        </a:lnSpc>
                        <a:spcAft>
                          <a:spcPts val="800"/>
                        </a:spcAft>
                      </a:pPr>
                      <a:r>
                        <a:rPr lang="en-US" sz="1200">
                          <a:effectLst/>
                          <a:latin typeface="+mn-lt"/>
                        </a:rPr>
                        <a:t>Mapas eco-ideas</a:t>
                      </a:r>
                      <a:endParaRPr lang="en-GB" sz="1200">
                        <a:effectLst/>
                        <a:latin typeface="+mn-lt"/>
                        <a:ea typeface="Verdana" panose="020B0604030504040204" pitchFamily="34" charset="0"/>
                        <a:cs typeface="Times New Roman" panose="02020603050405020304" pitchFamily="18" charset="0"/>
                      </a:endParaRPr>
                    </a:p>
                  </a:txBody>
                  <a:tcPr marL="68580" marR="68580" marT="0" marB="0">
                    <a:lnL>
                      <a:noFill/>
                    </a:lnL>
                    <a:lnR w="12700" cmpd="sng">
                      <a:solidFill>
                        <a:srgbClr val="1D9A78"/>
                      </a:solidFill>
                    </a:lnR>
                    <a:lnT w="12700" cmpd="sng">
                      <a:solidFill>
                        <a:srgbClr val="1D9A78"/>
                      </a:solidFill>
                    </a:lnT>
                    <a:lnB w="12700" cmpd="sng">
                      <a:solidFill>
                        <a:srgbClr val="1D9A78"/>
                      </a:solidFill>
                    </a:lnB>
                    <a:lnTlToBr w="12700" cmpd="sng">
                      <a:noFill/>
                      <a:prstDash val="solid"/>
                    </a:lnTlToBr>
                    <a:lnBlToTr w="12700" cmpd="sng">
                      <a:noFill/>
                      <a:prstDash val="solid"/>
                    </a:lnBlToTr>
                    <a:solidFill>
                      <a:srgbClr val="1D9A78">
                        <a:tint val="20000"/>
                      </a:srgbClr>
                    </a:solidFill>
                  </a:tcPr>
                </a:tc>
                <a:extLst>
                  <a:ext uri="{0D108BD9-81ED-4DB2-BD59-A6C34878D82A}">
                    <a16:rowId xmlns:a16="http://schemas.microsoft.com/office/drawing/2014/main" val="2428328000"/>
                  </a:ext>
                </a:extLst>
              </a:tr>
              <a:tr h="188724">
                <a:tc>
                  <a:txBody>
                    <a:bodyPr/>
                    <a:lstStyle>
                      <a:lvl1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9pPr>
                    </a:lstStyle>
                    <a:p>
                      <a:pPr algn="just">
                        <a:lnSpc>
                          <a:spcPct val="107000"/>
                        </a:lnSpc>
                        <a:spcAft>
                          <a:spcPts val="800"/>
                        </a:spcAft>
                      </a:pPr>
                      <a:r>
                        <a:rPr lang="en-US" sz="1200">
                          <a:effectLst/>
                          <a:latin typeface="+mn-lt"/>
                        </a:rPr>
                        <a:t>6o.</a:t>
                      </a:r>
                      <a:endParaRPr lang="en-GB" sz="1200">
                        <a:effectLst/>
                        <a:latin typeface="+mn-lt"/>
                        <a:ea typeface="Verdana" panose="020B0604030504040204" pitchFamily="34" charset="0"/>
                        <a:cs typeface="Times New Roman" panose="02020603050405020304" pitchFamily="18" charset="0"/>
                      </a:endParaRPr>
                    </a:p>
                  </a:txBody>
                  <a:tcPr marL="68580" marR="68580" marT="0" marB="0">
                    <a:lnL w="12700" cmpd="sng">
                      <a:solidFill>
                        <a:srgbClr val="1D9A78"/>
                      </a:solidFill>
                    </a:lnL>
                    <a:lnR>
                      <a:noFill/>
                    </a:lnR>
                    <a:lnT w="12700" cmpd="sng">
                      <a:solidFill>
                        <a:srgbClr val="1D9A78"/>
                      </a:solidFill>
                    </a:lnT>
                    <a:lnB w="12700" cmpd="sng">
                      <a:solidFill>
                        <a:srgbClr val="1D9A78"/>
                      </a:solidFill>
                    </a:lnB>
                    <a:lnTlToBr w="12700" cmpd="sng">
                      <a:noFill/>
                      <a:prstDash val="solid"/>
                    </a:lnTlToBr>
                    <a:lnBlToTr w="12700" cmpd="sng">
                      <a:noFill/>
                      <a:prstDash val="solid"/>
                    </a:lnBlToTr>
                    <a:solidFill>
                      <a:sysClr val="window" lastClr="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just">
                        <a:lnSpc>
                          <a:spcPct val="107000"/>
                        </a:lnSpc>
                        <a:spcAft>
                          <a:spcPts val="800"/>
                        </a:spcAft>
                      </a:pPr>
                      <a:r>
                        <a:rPr lang="en-US" sz="1200" dirty="0">
                          <a:effectLst/>
                          <a:latin typeface="+mn-lt"/>
                        </a:rPr>
                        <a:t>Avaliação de Impacto Ambiental</a:t>
                      </a:r>
                      <a:endParaRPr lang="en-GB" sz="1200" dirty="0">
                        <a:effectLst/>
                        <a:latin typeface="+mn-lt"/>
                        <a:ea typeface="Verdana" panose="020B0604030504040204" pitchFamily="34" charset="0"/>
                        <a:cs typeface="Times New Roman" panose="02020603050405020304" pitchFamily="18" charset="0"/>
                      </a:endParaRPr>
                    </a:p>
                  </a:txBody>
                  <a:tcPr marL="68580" marR="68580" marT="0" marB="0">
                    <a:lnL>
                      <a:noFill/>
                    </a:lnL>
                    <a:lnR w="12700" cmpd="sng">
                      <a:solidFill>
                        <a:srgbClr val="1D9A78"/>
                      </a:solidFill>
                    </a:lnR>
                    <a:lnT w="12700" cmpd="sng">
                      <a:solidFill>
                        <a:srgbClr val="1D9A78"/>
                      </a:solidFill>
                    </a:lnT>
                    <a:lnB w="12700" cmpd="sng">
                      <a:solidFill>
                        <a:srgbClr val="1D9A78"/>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157176792"/>
                  </a:ext>
                </a:extLst>
              </a:tr>
              <a:tr h="188724">
                <a:tc>
                  <a:txBody>
                    <a:bodyPr/>
                    <a:lstStyle>
                      <a:lvl1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9pPr>
                    </a:lstStyle>
                    <a:p>
                      <a:pPr algn="just">
                        <a:lnSpc>
                          <a:spcPct val="107000"/>
                        </a:lnSpc>
                        <a:spcAft>
                          <a:spcPts val="800"/>
                        </a:spcAft>
                      </a:pPr>
                      <a:r>
                        <a:rPr lang="en-US" sz="1200">
                          <a:effectLst/>
                          <a:latin typeface="+mn-lt"/>
                        </a:rPr>
                        <a:t>7</a:t>
                      </a:r>
                      <a:endParaRPr lang="en-GB" sz="1200">
                        <a:effectLst/>
                        <a:latin typeface="+mn-lt"/>
                        <a:ea typeface="Verdana" panose="020B0604030504040204" pitchFamily="34" charset="0"/>
                        <a:cs typeface="Times New Roman" panose="02020603050405020304" pitchFamily="18" charset="0"/>
                      </a:endParaRPr>
                    </a:p>
                  </a:txBody>
                  <a:tcPr marL="68580" marR="68580" marT="0" marB="0">
                    <a:lnL w="12700" cmpd="sng">
                      <a:solidFill>
                        <a:srgbClr val="1D9A78"/>
                      </a:solidFill>
                    </a:lnL>
                    <a:lnR>
                      <a:noFill/>
                    </a:lnR>
                    <a:lnT w="12700" cmpd="sng">
                      <a:solidFill>
                        <a:srgbClr val="1D9A78"/>
                      </a:solidFill>
                    </a:lnT>
                    <a:lnB w="12700" cmpd="sng">
                      <a:solidFill>
                        <a:srgbClr val="1D9A78"/>
                      </a:solidFill>
                    </a:lnB>
                    <a:lnTlToBr w="12700" cmpd="sng">
                      <a:noFill/>
                      <a:prstDash val="solid"/>
                    </a:lnTlToBr>
                    <a:lnBlToTr w="12700" cmpd="sng">
                      <a:noFill/>
                      <a:prstDash val="solid"/>
                    </a:lnBlToTr>
                    <a:solidFill>
                      <a:srgbClr val="1D9A78">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just">
                        <a:lnSpc>
                          <a:spcPct val="107000"/>
                        </a:lnSpc>
                        <a:spcAft>
                          <a:spcPts val="800"/>
                        </a:spcAft>
                      </a:pPr>
                      <a:r>
                        <a:rPr lang="en-US" sz="1200" dirty="0">
                          <a:effectLst/>
                          <a:latin typeface="+mn-lt"/>
                        </a:rPr>
                        <a:t>Casa de qualidade ambiental</a:t>
                      </a:r>
                      <a:endParaRPr lang="en-GB" sz="1200" dirty="0">
                        <a:effectLst/>
                        <a:latin typeface="+mn-lt"/>
                        <a:ea typeface="Verdana" panose="020B0604030504040204" pitchFamily="34" charset="0"/>
                        <a:cs typeface="Times New Roman" panose="02020603050405020304" pitchFamily="18" charset="0"/>
                      </a:endParaRPr>
                    </a:p>
                  </a:txBody>
                  <a:tcPr marL="68580" marR="68580" marT="0" marB="0">
                    <a:lnL>
                      <a:noFill/>
                    </a:lnL>
                    <a:lnR w="12700" cmpd="sng">
                      <a:solidFill>
                        <a:srgbClr val="1D9A78"/>
                      </a:solidFill>
                    </a:lnR>
                    <a:lnT w="12700" cmpd="sng">
                      <a:solidFill>
                        <a:srgbClr val="1D9A78"/>
                      </a:solidFill>
                    </a:lnT>
                    <a:lnB w="12700" cmpd="sng">
                      <a:solidFill>
                        <a:srgbClr val="1D9A78"/>
                      </a:solidFill>
                    </a:lnB>
                    <a:lnTlToBr w="12700" cmpd="sng">
                      <a:noFill/>
                      <a:prstDash val="solid"/>
                    </a:lnTlToBr>
                    <a:lnBlToTr w="12700" cmpd="sng">
                      <a:noFill/>
                      <a:prstDash val="solid"/>
                    </a:lnBlToTr>
                    <a:solidFill>
                      <a:srgbClr val="1D9A78">
                        <a:tint val="20000"/>
                      </a:srgbClr>
                    </a:solidFill>
                  </a:tcPr>
                </a:tc>
                <a:extLst>
                  <a:ext uri="{0D108BD9-81ED-4DB2-BD59-A6C34878D82A}">
                    <a16:rowId xmlns:a16="http://schemas.microsoft.com/office/drawing/2014/main" val="3390025787"/>
                  </a:ext>
                </a:extLst>
              </a:tr>
              <a:tr h="188724">
                <a:tc>
                  <a:txBody>
                    <a:bodyPr/>
                    <a:lstStyle>
                      <a:lvl1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9pPr>
                    </a:lstStyle>
                    <a:p>
                      <a:pPr algn="just">
                        <a:lnSpc>
                          <a:spcPct val="107000"/>
                        </a:lnSpc>
                        <a:spcAft>
                          <a:spcPts val="800"/>
                        </a:spcAft>
                      </a:pPr>
                      <a:r>
                        <a:rPr lang="en-US" sz="1200">
                          <a:effectLst/>
                          <a:latin typeface="+mn-lt"/>
                        </a:rPr>
                        <a:t>8</a:t>
                      </a:r>
                      <a:endParaRPr lang="en-GB" sz="1200">
                        <a:effectLst/>
                        <a:latin typeface="+mn-lt"/>
                        <a:ea typeface="Verdana" panose="020B0604030504040204" pitchFamily="34" charset="0"/>
                        <a:cs typeface="Times New Roman" panose="02020603050405020304" pitchFamily="18" charset="0"/>
                      </a:endParaRPr>
                    </a:p>
                  </a:txBody>
                  <a:tcPr marL="68580" marR="68580" marT="0" marB="0">
                    <a:lnL w="12700" cmpd="sng">
                      <a:solidFill>
                        <a:srgbClr val="1D9A78"/>
                      </a:solidFill>
                    </a:lnL>
                    <a:lnR>
                      <a:noFill/>
                    </a:lnR>
                    <a:lnT w="12700" cmpd="sng">
                      <a:solidFill>
                        <a:srgbClr val="1D9A78"/>
                      </a:solidFill>
                    </a:lnT>
                    <a:lnB w="12700" cmpd="sng">
                      <a:solidFill>
                        <a:srgbClr val="1D9A78"/>
                      </a:solidFill>
                    </a:lnB>
                    <a:lnTlToBr w="12700" cmpd="sng">
                      <a:noFill/>
                      <a:prstDash val="solid"/>
                    </a:lnTlToBr>
                    <a:lnBlToTr w="12700" cmpd="sng">
                      <a:noFill/>
                      <a:prstDash val="solid"/>
                    </a:lnBlToTr>
                    <a:solidFill>
                      <a:sysClr val="window" lastClr="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just">
                        <a:lnSpc>
                          <a:spcPct val="107000"/>
                        </a:lnSpc>
                        <a:spcAft>
                          <a:spcPts val="800"/>
                        </a:spcAft>
                      </a:pPr>
                      <a:r>
                        <a:rPr lang="en-US" sz="1200">
                          <a:effectLst/>
                          <a:latin typeface="+mn-lt"/>
                        </a:rPr>
                        <a:t>Roda LiDS</a:t>
                      </a:r>
                      <a:endParaRPr lang="en-GB" sz="1200">
                        <a:effectLst/>
                        <a:latin typeface="+mn-lt"/>
                        <a:ea typeface="Verdana" panose="020B0604030504040204" pitchFamily="34" charset="0"/>
                        <a:cs typeface="Times New Roman" panose="02020603050405020304" pitchFamily="18" charset="0"/>
                      </a:endParaRPr>
                    </a:p>
                  </a:txBody>
                  <a:tcPr marL="68580" marR="68580" marT="0" marB="0">
                    <a:lnL>
                      <a:noFill/>
                    </a:lnL>
                    <a:lnR w="12700" cmpd="sng">
                      <a:solidFill>
                        <a:srgbClr val="1D9A78"/>
                      </a:solidFill>
                    </a:lnR>
                    <a:lnT w="12700" cmpd="sng">
                      <a:solidFill>
                        <a:srgbClr val="1D9A78"/>
                      </a:solidFill>
                    </a:lnT>
                    <a:lnB w="12700" cmpd="sng">
                      <a:solidFill>
                        <a:srgbClr val="1D9A78"/>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542133709"/>
                  </a:ext>
                </a:extLst>
              </a:tr>
              <a:tr h="188724">
                <a:tc>
                  <a:txBody>
                    <a:bodyPr/>
                    <a:lstStyle>
                      <a:lvl1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9pPr>
                    </a:lstStyle>
                    <a:p>
                      <a:pPr algn="just">
                        <a:lnSpc>
                          <a:spcPct val="107000"/>
                        </a:lnSpc>
                        <a:spcAft>
                          <a:spcPts val="800"/>
                        </a:spcAft>
                      </a:pPr>
                      <a:r>
                        <a:rPr lang="en-US" sz="1200">
                          <a:effectLst/>
                          <a:latin typeface="+mn-lt"/>
                        </a:rPr>
                        <a:t>9o.</a:t>
                      </a:r>
                      <a:endParaRPr lang="en-GB" sz="1200">
                        <a:effectLst/>
                        <a:latin typeface="+mn-lt"/>
                        <a:ea typeface="Verdana" panose="020B0604030504040204" pitchFamily="34" charset="0"/>
                        <a:cs typeface="Times New Roman" panose="02020603050405020304" pitchFamily="18" charset="0"/>
                      </a:endParaRPr>
                    </a:p>
                  </a:txBody>
                  <a:tcPr marL="68580" marR="68580" marT="0" marB="0">
                    <a:lnL w="12700" cmpd="sng">
                      <a:solidFill>
                        <a:srgbClr val="1D9A78"/>
                      </a:solidFill>
                    </a:lnL>
                    <a:lnR>
                      <a:noFill/>
                    </a:lnR>
                    <a:lnT w="12700" cmpd="sng">
                      <a:solidFill>
                        <a:srgbClr val="1D9A78"/>
                      </a:solidFill>
                    </a:lnT>
                    <a:lnB w="12700" cmpd="sng">
                      <a:solidFill>
                        <a:srgbClr val="1D9A78"/>
                      </a:solidFill>
                    </a:lnB>
                    <a:lnTlToBr w="12700" cmpd="sng">
                      <a:noFill/>
                      <a:prstDash val="solid"/>
                    </a:lnTlToBr>
                    <a:lnBlToTr w="12700" cmpd="sng">
                      <a:noFill/>
                      <a:prstDash val="solid"/>
                    </a:lnBlToTr>
                    <a:solidFill>
                      <a:srgbClr val="1D9A78">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just">
                        <a:lnSpc>
                          <a:spcPct val="107000"/>
                        </a:lnSpc>
                        <a:spcAft>
                          <a:spcPts val="800"/>
                        </a:spcAft>
                      </a:pPr>
                      <a:r>
                        <a:rPr lang="en-US" sz="1200" dirty="0">
                          <a:effectLst/>
                          <a:latin typeface="+mn-lt"/>
                        </a:rPr>
                        <a:t>Avaliação do ciclo de vida</a:t>
                      </a:r>
                      <a:endParaRPr lang="en-GB" sz="1200" dirty="0">
                        <a:effectLst/>
                        <a:latin typeface="+mn-lt"/>
                        <a:ea typeface="Verdana" panose="020B0604030504040204" pitchFamily="34" charset="0"/>
                        <a:cs typeface="Times New Roman" panose="02020603050405020304" pitchFamily="18" charset="0"/>
                      </a:endParaRPr>
                    </a:p>
                  </a:txBody>
                  <a:tcPr marL="68580" marR="68580" marT="0" marB="0">
                    <a:lnL>
                      <a:noFill/>
                    </a:lnL>
                    <a:lnR w="12700" cmpd="sng">
                      <a:solidFill>
                        <a:srgbClr val="1D9A78"/>
                      </a:solidFill>
                    </a:lnR>
                    <a:lnT w="12700" cmpd="sng">
                      <a:solidFill>
                        <a:srgbClr val="1D9A78"/>
                      </a:solidFill>
                    </a:lnT>
                    <a:lnB w="12700" cmpd="sng">
                      <a:solidFill>
                        <a:srgbClr val="1D9A78"/>
                      </a:solidFill>
                    </a:lnB>
                    <a:lnTlToBr w="12700" cmpd="sng">
                      <a:noFill/>
                      <a:prstDash val="solid"/>
                    </a:lnTlToBr>
                    <a:lnBlToTr w="12700" cmpd="sng">
                      <a:noFill/>
                      <a:prstDash val="solid"/>
                    </a:lnBlToTr>
                    <a:solidFill>
                      <a:srgbClr val="1D9A78">
                        <a:tint val="20000"/>
                      </a:srgbClr>
                    </a:solidFill>
                  </a:tcPr>
                </a:tc>
                <a:extLst>
                  <a:ext uri="{0D108BD9-81ED-4DB2-BD59-A6C34878D82A}">
                    <a16:rowId xmlns:a16="http://schemas.microsoft.com/office/drawing/2014/main" val="1701439087"/>
                  </a:ext>
                </a:extLst>
              </a:tr>
            </a:tbl>
          </a:graphicData>
        </a:graphic>
      </p:graphicFrame>
      <p:sp>
        <p:nvSpPr>
          <p:cNvPr id="35" name="CaixaDeTexto 13">
            <a:extLst>
              <a:ext uri="{FF2B5EF4-FFF2-40B4-BE49-F238E27FC236}">
                <a16:creationId xmlns:a16="http://schemas.microsoft.com/office/drawing/2014/main" id="{CAFDF66C-96AA-46DA-9579-6F1B432DF4B3}"/>
              </a:ext>
            </a:extLst>
          </p:cNvPr>
          <p:cNvSpPr txBox="1"/>
          <p:nvPr/>
        </p:nvSpPr>
        <p:spPr>
          <a:xfrm>
            <a:off x="1137067" y="4652076"/>
            <a:ext cx="2878043" cy="523220"/>
          </a:xfrm>
          <a:prstGeom prst="rect">
            <a:avLst/>
          </a:prstGeom>
          <a:noFill/>
        </p:spPr>
        <p:txBody>
          <a:bodyPr wrap="square">
            <a:spAutoFit/>
          </a:bodyPr>
          <a:lstStyle/>
          <a:p>
            <a:r>
              <a:rPr lang="en-GB" sz="700" dirty="0">
                <a:latin typeface="+mn-lt"/>
                <a:ea typeface="Verdana" panose="020B0604030504040204" pitchFamily="34" charset="0"/>
                <a:cs typeface="Calibri" panose="020F0502020204030204" pitchFamily="34" charset="0"/>
              </a:rPr>
              <a:t>[2] C. </a:t>
            </a:r>
            <a:r>
              <a:rPr lang="en-GB" sz="700" dirty="0" err="1">
                <a:latin typeface="+mn-lt"/>
                <a:ea typeface="Verdana" panose="020B0604030504040204" pitchFamily="34" charset="0"/>
                <a:cs typeface="Calibri" panose="020F0502020204030204" pitchFamily="34" charset="0"/>
              </a:rPr>
              <a:t>Luttropp</a:t>
            </a:r>
            <a:r>
              <a:rPr lang="en-GB" sz="700" dirty="0">
                <a:latin typeface="+mn-lt"/>
                <a:ea typeface="Verdana" panose="020B0604030504040204" pitchFamily="34" charset="0"/>
                <a:cs typeface="Calibri" panose="020F0502020204030204" pitchFamily="34" charset="0"/>
              </a:rPr>
              <a:t>, J. </a:t>
            </a:r>
            <a:r>
              <a:rPr lang="en-GB" sz="700" dirty="0" err="1">
                <a:latin typeface="+mn-lt"/>
                <a:ea typeface="Verdana" panose="020B0604030504040204" pitchFamily="34" charset="0"/>
                <a:cs typeface="Calibri" panose="020F0502020204030204" pitchFamily="34" charset="0"/>
              </a:rPr>
              <a:t>Lagerstedt</a:t>
            </a:r>
            <a:r>
              <a:rPr lang="en-GB" sz="700" dirty="0">
                <a:latin typeface="+mn-lt"/>
                <a:ea typeface="Verdana" panose="020B0604030504040204" pitchFamily="34" charset="0"/>
                <a:cs typeface="Calibri" panose="020F0502020204030204" pitchFamily="34" charset="0"/>
              </a:rPr>
              <a:t>, </a:t>
            </a:r>
            <a:r>
              <a:rPr lang="en-GB" sz="700" dirty="0" err="1">
                <a:latin typeface="+mn-lt"/>
                <a:ea typeface="Verdana" panose="020B0604030504040204" pitchFamily="34" charset="0"/>
                <a:cs typeface="Calibri" panose="020F0502020204030204" pitchFamily="34" charset="0"/>
              </a:rPr>
              <a:t>EcoDesign </a:t>
            </a:r>
            <a:r>
              <a:rPr lang="en-GB" sz="700" dirty="0">
                <a:latin typeface="+mn-lt"/>
                <a:ea typeface="Verdana" panose="020B0604030504040204" pitchFamily="34" charset="0"/>
                <a:cs typeface="Calibri" panose="020F0502020204030204" pitchFamily="34" charset="0"/>
              </a:rPr>
              <a:t>e The Ten Golden Rules: generic advice for merging environmental aspects into product development, J. Clean. Prod. 14 (2006) 1396-1408. https://doi.org/10.1016/j.jclepro.2005.11.022.</a:t>
            </a:r>
          </a:p>
        </p:txBody>
      </p:sp>
      <p:sp>
        <p:nvSpPr>
          <p:cNvPr id="3" name="CaixaDeTexto 2">
            <a:extLst>
              <a:ext uri="{FF2B5EF4-FFF2-40B4-BE49-F238E27FC236}">
                <a16:creationId xmlns:a16="http://schemas.microsoft.com/office/drawing/2014/main" id="{90C98902-0226-5FFB-9559-629E18DA6AC8}"/>
              </a:ext>
            </a:extLst>
          </p:cNvPr>
          <p:cNvSpPr txBox="1"/>
          <p:nvPr/>
        </p:nvSpPr>
        <p:spPr>
          <a:xfrm>
            <a:off x="4415246" y="1358537"/>
            <a:ext cx="2272937" cy="2893100"/>
          </a:xfrm>
          <a:prstGeom prst="rect">
            <a:avLst/>
          </a:prstGeom>
          <a:noFill/>
        </p:spPr>
        <p:txBody>
          <a:bodyPr wrap="square" rtlCol="0">
            <a:spAutoFit/>
          </a:bodyPr>
          <a:lstStyle/>
          <a:p>
            <a:r>
              <a:rPr lang="pt-PT" dirty="0">
                <a:highlight>
                  <a:srgbClr val="FFFF00"/>
                </a:highlight>
              </a:rPr>
              <a:t>Estrutura</a:t>
            </a:r>
          </a:p>
          <a:p>
            <a:r>
              <a:rPr lang="pt-PT" dirty="0">
                <a:highlight>
                  <a:srgbClr val="FFFF00"/>
                </a:highlight>
              </a:rPr>
              <a:t>Mistura</a:t>
            </a:r>
          </a:p>
          <a:p>
            <a:r>
              <a:rPr lang="pt-PT" dirty="0">
                <a:highlight>
                  <a:srgbClr val="FFFF00"/>
                </a:highlight>
              </a:rPr>
              <a:t>Informação</a:t>
            </a:r>
          </a:p>
          <a:p>
            <a:r>
              <a:rPr lang="pt-PT" dirty="0">
                <a:highlight>
                  <a:srgbClr val="FFFF00"/>
                </a:highlight>
              </a:rPr>
              <a:t>Proteger</a:t>
            </a:r>
          </a:p>
          <a:p>
            <a:r>
              <a:rPr lang="pt-PT" dirty="0">
                <a:highlight>
                  <a:srgbClr val="FFFF00"/>
                </a:highlight>
              </a:rPr>
              <a:t>Vida longa</a:t>
            </a:r>
          </a:p>
          <a:p>
            <a:r>
              <a:rPr lang="pt-PT" dirty="0">
                <a:highlight>
                  <a:srgbClr val="FFFF00"/>
                </a:highlight>
              </a:rPr>
              <a:t>Depois da utilização</a:t>
            </a:r>
          </a:p>
          <a:p>
            <a:r>
              <a:rPr lang="pt-PT" dirty="0">
                <a:highlight>
                  <a:srgbClr val="FFFF00"/>
                </a:highlight>
              </a:rPr>
              <a:t>Utilização</a:t>
            </a:r>
          </a:p>
          <a:p>
            <a:r>
              <a:rPr lang="pt-PT" dirty="0">
                <a:highlight>
                  <a:srgbClr val="FFFF00"/>
                </a:highlight>
              </a:rPr>
              <a:t>Antes da utilização</a:t>
            </a:r>
          </a:p>
          <a:p>
            <a:r>
              <a:rPr lang="pt-PT" dirty="0">
                <a:highlight>
                  <a:srgbClr val="FFFF00"/>
                </a:highlight>
              </a:rPr>
              <a:t>Tóxico </a:t>
            </a:r>
          </a:p>
          <a:p>
            <a:r>
              <a:rPr lang="pt-PT" dirty="0">
                <a:highlight>
                  <a:srgbClr val="FFFF00"/>
                </a:highlight>
              </a:rPr>
              <a:t>Manutenção doméstica </a:t>
            </a:r>
          </a:p>
          <a:p>
            <a:r>
              <a:rPr lang="pt-PT" dirty="0">
                <a:highlight>
                  <a:srgbClr val="FFFF00"/>
                </a:highlight>
              </a:rPr>
              <a:t>Peso</a:t>
            </a:r>
          </a:p>
          <a:p>
            <a:r>
              <a:rPr lang="pt-PT" dirty="0">
                <a:highlight>
                  <a:srgbClr val="FFFF00"/>
                </a:highlight>
              </a:rPr>
              <a:t>Energia</a:t>
            </a:r>
          </a:p>
          <a:p>
            <a:r>
              <a:rPr lang="pt-PT" dirty="0">
                <a:highlight>
                  <a:srgbClr val="FFFF00"/>
                </a:highlight>
              </a:rPr>
              <a:t>Atualizar  </a:t>
            </a:r>
          </a:p>
        </p:txBody>
      </p:sp>
    </p:spTree>
    <p:custDataLst>
      <p:tags r:id="rId1"/>
    </p:custDataLst>
    <p:extLst>
      <p:ext uri="{BB962C8B-B14F-4D97-AF65-F5344CB8AC3E}">
        <p14:creationId xmlns:p14="http://schemas.microsoft.com/office/powerpoint/2010/main" val="13942775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A7FA5FC-FDB5-4C18-41E3-678BABD2A171}"/>
              </a:ext>
            </a:extLst>
          </p:cNvPr>
          <p:cNvPicPr>
            <a:picLocks noChangeAspect="1"/>
          </p:cNvPicPr>
          <p:nvPr/>
        </p:nvPicPr>
        <p:blipFill>
          <a:blip r:embed="rId3"/>
          <a:stretch>
            <a:fillRect/>
          </a:stretch>
        </p:blipFill>
        <p:spPr>
          <a:xfrm>
            <a:off x="5562027" y="1392892"/>
            <a:ext cx="3293021" cy="2580634"/>
          </a:xfrm>
          <a:prstGeom prst="rect">
            <a:avLst/>
          </a:prstGeom>
        </p:spPr>
      </p:pic>
      <p:sp>
        <p:nvSpPr>
          <p:cNvPr id="2" name="Title 1">
            <a:extLst>
              <a:ext uri="{FF2B5EF4-FFF2-40B4-BE49-F238E27FC236}">
                <a16:creationId xmlns:a16="http://schemas.microsoft.com/office/drawing/2014/main" id="{385CFAC8-EF05-4E1D-B574-3E13CCC596BE}"/>
              </a:ext>
            </a:extLst>
          </p:cNvPr>
          <p:cNvSpPr>
            <a:spLocks noGrp="1"/>
          </p:cNvSpPr>
          <p:nvPr>
            <p:ph type="title"/>
          </p:nvPr>
        </p:nvSpPr>
        <p:spPr/>
        <p:txBody>
          <a:bodyPr/>
          <a:lstStyle/>
          <a:p>
            <a:r>
              <a:rPr lang="en-GB" dirty="0"/>
              <a:t>Desafios</a:t>
            </a:r>
          </a:p>
        </p:txBody>
      </p:sp>
      <p:sp>
        <p:nvSpPr>
          <p:cNvPr id="4" name="TextBox 3">
            <a:extLst>
              <a:ext uri="{FF2B5EF4-FFF2-40B4-BE49-F238E27FC236}">
                <a16:creationId xmlns:a16="http://schemas.microsoft.com/office/drawing/2014/main" id="{776D3D9D-36AF-4069-8091-CE424CAD0F27}"/>
              </a:ext>
            </a:extLst>
          </p:cNvPr>
          <p:cNvSpPr txBox="1"/>
          <p:nvPr/>
        </p:nvSpPr>
        <p:spPr>
          <a:xfrm>
            <a:off x="237194" y="1831792"/>
            <a:ext cx="5034356" cy="2634119"/>
          </a:xfrm>
          <a:prstGeom prst="rect">
            <a:avLst/>
          </a:prstGeom>
          <a:noFill/>
        </p:spPr>
        <p:txBody>
          <a:bodyPr wrap="square">
            <a:spAutoFit/>
          </a:bodyPr>
          <a:lstStyle/>
          <a:p>
            <a:pPr marL="285750" marR="0" lvl="0" indent="-285750" algn="just" defTabSz="914400" rtl="0" eaLnBrk="0" fontAlgn="base" latinLnBrk="0" hangingPunct="0">
              <a:lnSpc>
                <a:spcPct val="150000"/>
              </a:lnSpc>
              <a:spcBef>
                <a:spcPct val="0"/>
              </a:spcBef>
              <a:spcAft>
                <a:spcPct val="0"/>
              </a:spcAft>
              <a:buClrTx/>
              <a:buSzTx/>
              <a:buFont typeface="Wingdings" panose="05000000000000000000" pitchFamily="2" charset="2"/>
              <a:buChar char="q"/>
              <a:tabLst/>
            </a:pPr>
            <a:r>
              <a:rPr lang="en-US" altLang="en-US" sz="1400" dirty="0">
                <a:solidFill>
                  <a:srgbClr val="2B2D83"/>
                </a:solidFill>
                <a:latin typeface="Verdana" panose="020B0604030504040204" pitchFamily="34" charset="0"/>
                <a:ea typeface="Verdana" panose="020B0604030504040204" pitchFamily="34" charset="0"/>
              </a:rPr>
              <a:t>A operacionalização das práticas de </a:t>
            </a:r>
            <a:r>
              <a:rPr lang="en-US" altLang="en-US" sz="1400" dirty="0" err="1">
                <a:solidFill>
                  <a:srgbClr val="2B2D83"/>
                </a:solidFill>
                <a:latin typeface="Verdana" panose="020B0604030504040204" pitchFamily="34" charset="0"/>
                <a:ea typeface="Verdana" panose="020B0604030504040204" pitchFamily="34" charset="0"/>
              </a:rPr>
              <a:t>conceção</a:t>
            </a:r>
            <a:r>
              <a:rPr lang="en-US" altLang="en-US" sz="1400" dirty="0">
                <a:solidFill>
                  <a:srgbClr val="2B2D83"/>
                </a:solidFill>
                <a:latin typeface="Verdana" panose="020B0604030504040204" pitchFamily="34" charset="0"/>
                <a:ea typeface="Verdana" panose="020B0604030504040204" pitchFamily="34" charset="0"/>
              </a:rPr>
              <a:t> </a:t>
            </a:r>
            <a:r>
              <a:rPr lang="en-US" altLang="en-US" sz="1400" dirty="0" err="1">
                <a:solidFill>
                  <a:srgbClr val="2B2D83"/>
                </a:solidFill>
                <a:latin typeface="Verdana" panose="020B0604030504040204" pitchFamily="34" charset="0"/>
                <a:ea typeface="Verdana" panose="020B0604030504040204" pitchFamily="34" charset="0"/>
              </a:rPr>
              <a:t>ecológica</a:t>
            </a:r>
            <a:r>
              <a:rPr lang="en-US" altLang="en-US" sz="1400" dirty="0">
                <a:solidFill>
                  <a:srgbClr val="2B2D83"/>
                </a:solidFill>
                <a:latin typeface="Verdana" panose="020B0604030504040204" pitchFamily="34" charset="0"/>
                <a:ea typeface="Verdana" panose="020B0604030504040204" pitchFamily="34" charset="0"/>
              </a:rPr>
              <a:t> </a:t>
            </a:r>
            <a:r>
              <a:rPr lang="pt-PT" altLang="en-US" sz="1400" dirty="0">
                <a:solidFill>
                  <a:srgbClr val="2B2D83"/>
                </a:solidFill>
                <a:latin typeface="Verdana" panose="020B0604030504040204" pitchFamily="34" charset="0"/>
                <a:ea typeface="Verdana" panose="020B0604030504040204" pitchFamily="34" charset="0"/>
              </a:rPr>
              <a:t>nem sempre é capaz de incorporar algumas considerações </a:t>
            </a:r>
            <a:r>
              <a:rPr lang="en-US" altLang="en-US" sz="1400" dirty="0" err="1">
                <a:solidFill>
                  <a:srgbClr val="2B2D83"/>
                </a:solidFill>
                <a:latin typeface="Verdana" panose="020B0604030504040204" pitchFamily="34" charset="0"/>
                <a:ea typeface="Verdana" panose="020B0604030504040204" pitchFamily="34" charset="0"/>
              </a:rPr>
              <a:t>ambientais</a:t>
            </a:r>
            <a:r>
              <a:rPr lang="en-US" altLang="en-US" sz="1400" dirty="0">
                <a:solidFill>
                  <a:srgbClr val="2B2D83"/>
                </a:solidFill>
                <a:latin typeface="Verdana" panose="020B0604030504040204" pitchFamily="34" charset="0"/>
                <a:ea typeface="Verdana" panose="020B0604030504040204" pitchFamily="34" charset="0"/>
              </a:rPr>
              <a:t> importantes.</a:t>
            </a:r>
          </a:p>
          <a:p>
            <a:pPr marL="285750" marR="0" lvl="0" indent="-285750" algn="just" defTabSz="914400" rtl="0" eaLnBrk="0" fontAlgn="base" latinLnBrk="0" hangingPunct="0">
              <a:lnSpc>
                <a:spcPct val="150000"/>
              </a:lnSpc>
              <a:spcBef>
                <a:spcPct val="0"/>
              </a:spcBef>
              <a:spcAft>
                <a:spcPct val="0"/>
              </a:spcAft>
              <a:buClrTx/>
              <a:buSzTx/>
              <a:buFont typeface="Wingdings" panose="05000000000000000000" pitchFamily="2" charset="2"/>
              <a:buChar char="q"/>
              <a:tabLst/>
            </a:pPr>
            <a:endParaRPr lang="en-US" altLang="en-US" sz="1400" dirty="0">
              <a:solidFill>
                <a:srgbClr val="2B2D83"/>
              </a:solidFill>
              <a:latin typeface="Verdana" panose="020B0604030504040204" pitchFamily="34" charset="0"/>
              <a:ea typeface="Verdana" panose="020B0604030504040204" pitchFamily="34" charset="0"/>
            </a:endParaRPr>
          </a:p>
          <a:p>
            <a:pPr marL="285750" marR="0" lvl="0" indent="-285750" algn="just" defTabSz="914400" rtl="0" eaLnBrk="0" fontAlgn="base" latinLnBrk="0" hangingPunct="0">
              <a:lnSpc>
                <a:spcPct val="150000"/>
              </a:lnSpc>
              <a:spcBef>
                <a:spcPct val="0"/>
              </a:spcBef>
              <a:spcAft>
                <a:spcPct val="0"/>
              </a:spcAft>
              <a:buClrTx/>
              <a:buSzTx/>
              <a:buFont typeface="Wingdings" panose="05000000000000000000" pitchFamily="2" charset="2"/>
              <a:buChar char="q"/>
              <a:tabLst/>
            </a:pPr>
            <a:r>
              <a:rPr lang="en-US" altLang="en-US" sz="1400" dirty="0">
                <a:solidFill>
                  <a:srgbClr val="2B2D83"/>
                </a:solidFill>
                <a:latin typeface="Verdana" panose="020B0604030504040204" pitchFamily="34" charset="0"/>
                <a:ea typeface="Verdana" panose="020B0604030504040204" pitchFamily="34" charset="0"/>
              </a:rPr>
              <a:t>É </a:t>
            </a:r>
            <a:r>
              <a:rPr lang="pt-PT" altLang="en-US" sz="1400" dirty="0">
                <a:solidFill>
                  <a:srgbClr val="2B2D83"/>
                </a:solidFill>
                <a:latin typeface="Verdana" panose="020B0604030504040204" pitchFamily="34" charset="0"/>
                <a:ea typeface="Verdana" panose="020B0604030504040204" pitchFamily="34" charset="0"/>
              </a:rPr>
              <a:t>necessária uma abordagem mais holística para o desenvolvimento do produto </a:t>
            </a:r>
            <a:r>
              <a:rPr lang="en-US" altLang="en-US" sz="1400" dirty="0">
                <a:solidFill>
                  <a:srgbClr val="2B2D83"/>
                </a:solidFill>
                <a:latin typeface="Verdana" panose="020B0604030504040204" pitchFamily="34" charset="0"/>
                <a:ea typeface="Verdana" panose="020B0604030504040204" pitchFamily="34" charset="0"/>
              </a:rPr>
              <a:t>e para inovar não só no próprio produto, mas também no modelo de negócio a </a:t>
            </a:r>
            <a:r>
              <a:rPr lang="en-GB" altLang="en-US" sz="1400" dirty="0">
                <a:solidFill>
                  <a:srgbClr val="2B2D83"/>
                </a:solidFill>
                <a:latin typeface="Verdana" panose="020B0604030504040204" pitchFamily="34" charset="0"/>
                <a:ea typeface="Verdana" panose="020B0604030504040204" pitchFamily="34" charset="0"/>
              </a:rPr>
              <a:t>ele</a:t>
            </a:r>
            <a:r>
              <a:rPr lang="en-US" altLang="en-US" sz="1400" dirty="0">
                <a:solidFill>
                  <a:srgbClr val="2B2D83"/>
                </a:solidFill>
                <a:latin typeface="Verdana" panose="020B0604030504040204" pitchFamily="34" charset="0"/>
                <a:ea typeface="Verdana" panose="020B0604030504040204" pitchFamily="34" charset="0"/>
              </a:rPr>
              <a:t> associado </a:t>
            </a:r>
          </a:p>
        </p:txBody>
      </p:sp>
      <p:sp>
        <p:nvSpPr>
          <p:cNvPr id="3" name="TextBox 2">
            <a:extLst>
              <a:ext uri="{FF2B5EF4-FFF2-40B4-BE49-F238E27FC236}">
                <a16:creationId xmlns:a16="http://schemas.microsoft.com/office/drawing/2014/main" id="{2950F27B-8804-EA7A-6C7A-65C5DAD3CFD0}"/>
              </a:ext>
            </a:extLst>
          </p:cNvPr>
          <p:cNvSpPr txBox="1"/>
          <p:nvPr/>
        </p:nvSpPr>
        <p:spPr>
          <a:xfrm>
            <a:off x="5443875" y="4054302"/>
            <a:ext cx="2987150" cy="246221"/>
          </a:xfrm>
          <a:prstGeom prst="rect">
            <a:avLst/>
          </a:prstGeom>
          <a:noFill/>
        </p:spPr>
        <p:txBody>
          <a:bodyPr wrap="square" rtlCol="0">
            <a:spAutoFit/>
          </a:bodyPr>
          <a:lstStyle/>
          <a:p>
            <a:r>
              <a:rPr lang="en-GB" sz="500" b="1" i="0" dirty="0" err="1">
                <a:solidFill>
                  <a:srgbClr val="374957"/>
                </a:solidFill>
                <a:effectLst/>
                <a:latin typeface="Proxima Nova"/>
              </a:rPr>
              <a:t> beco sem saída </a:t>
            </a:r>
            <a:r>
              <a:rPr lang="pt-PT" sz="500" dirty="0" err="1"/>
              <a:t>por </a:t>
            </a:r>
            <a:r>
              <a:rPr lang="pt-PT" sz="500" b="1" i="0" u="none" strike="noStrike" dirty="0" err="1">
                <a:solidFill>
                  <a:srgbClr val="0F73EE"/>
                </a:solidFill>
                <a:effectLst/>
                <a:latin typeface="Proxima Nova"/>
              </a:rPr>
              <a:t>sergnewa </a:t>
            </a:r>
            <a:r>
              <a:rPr lang="pt-PT" sz="500" dirty="0"/>
              <a:t>em https://br.freepik.com/vetores-premium/conceito-de-beco-sem-saida-a-empresaria-esta-a-caminho-do-beco-sem-saida_31585740.htm</a:t>
            </a:r>
          </a:p>
        </p:txBody>
      </p:sp>
      <p:pic>
        <p:nvPicPr>
          <p:cNvPr id="5" name="Imagem 8" descr="Uma imagem com texto, clipart&#10;&#10;Descrição gerada automaticamente">
            <a:extLst>
              <a:ext uri="{FF2B5EF4-FFF2-40B4-BE49-F238E27FC236}">
                <a16:creationId xmlns:a16="http://schemas.microsoft.com/office/drawing/2014/main" id="{1925BA1B-A087-0B00-3FBA-F00A26BAD334}"/>
              </a:ext>
            </a:extLst>
          </p:cNvPr>
          <p:cNvPicPr>
            <a:picLocks noChangeAspect="1"/>
          </p:cNvPicPr>
          <p:nvPr/>
        </p:nvPicPr>
        <p:blipFill>
          <a:blip r:embed="rId4"/>
          <a:stretch>
            <a:fillRect/>
          </a:stretch>
        </p:blipFill>
        <p:spPr>
          <a:xfrm>
            <a:off x="5562027" y="3735180"/>
            <a:ext cx="681229" cy="238346"/>
          </a:xfrm>
          <a:prstGeom prst="rect">
            <a:avLst/>
          </a:prstGeom>
        </p:spPr>
      </p:pic>
    </p:spTree>
    <p:custDataLst>
      <p:tags r:id="rId1"/>
    </p:custDataLst>
    <p:extLst>
      <p:ext uri="{BB962C8B-B14F-4D97-AF65-F5344CB8AC3E}">
        <p14:creationId xmlns:p14="http://schemas.microsoft.com/office/powerpoint/2010/main" val="38306918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6A2E4-13D0-447F-9A4D-49FE4CC686AA}"/>
              </a:ext>
            </a:extLst>
          </p:cNvPr>
          <p:cNvSpPr>
            <a:spLocks noGrp="1"/>
          </p:cNvSpPr>
          <p:nvPr>
            <p:ph type="title"/>
          </p:nvPr>
        </p:nvSpPr>
        <p:spPr>
          <a:xfrm>
            <a:off x="-931158" y="1077043"/>
            <a:ext cx="7717800" cy="646800"/>
          </a:xfrm>
        </p:spPr>
        <p:txBody>
          <a:bodyPr/>
          <a:lstStyle/>
          <a:p>
            <a:r>
              <a:rPr lang="pt-PT" sz="4000" dirty="0">
                <a:solidFill>
                  <a:srgbClr val="368E00"/>
                </a:solidFill>
              </a:rPr>
              <a:t>FORNECEDORES </a:t>
            </a:r>
            <a:r>
              <a:rPr lang="pt-PT" sz="4000" dirty="0" err="1">
                <a:solidFill>
                  <a:srgbClr val="368E00"/>
                </a:solidFill>
              </a:rPr>
              <a:t>circularES</a:t>
            </a:r>
            <a:endParaRPr lang="en-GB" dirty="0"/>
          </a:p>
        </p:txBody>
      </p:sp>
      <p:sp>
        <p:nvSpPr>
          <p:cNvPr id="3" name="Subtitle 2">
            <a:extLst>
              <a:ext uri="{FF2B5EF4-FFF2-40B4-BE49-F238E27FC236}">
                <a16:creationId xmlns:a16="http://schemas.microsoft.com/office/drawing/2014/main" id="{EC35D2E2-C099-4F7D-ABCF-5B86A6A2C7DA}"/>
              </a:ext>
            </a:extLst>
          </p:cNvPr>
          <p:cNvSpPr>
            <a:spLocks noGrp="1"/>
          </p:cNvSpPr>
          <p:nvPr>
            <p:ph type="subTitle" idx="1"/>
          </p:nvPr>
        </p:nvSpPr>
        <p:spPr>
          <a:xfrm>
            <a:off x="3636974" y="2201637"/>
            <a:ext cx="5399449" cy="2074730"/>
          </a:xfrm>
        </p:spPr>
        <p:txBody>
          <a:bodyPr/>
          <a:lstStyle/>
          <a:p>
            <a:pPr algn="just"/>
            <a:r>
              <a:rPr lang="en-GB" sz="1800" dirty="0"/>
              <a:t>Já aprendemos que a escolha de materiais não é a única tarefa no desenvolvimento de produtos que pode conduzir a rotas mais ecológicas e circulares, mas é de facto um componente importante da </a:t>
            </a:r>
            <a:r>
              <a:rPr lang="en-GB" sz="1800" dirty="0" err="1"/>
              <a:t>conceção</a:t>
            </a:r>
            <a:r>
              <a:rPr lang="en-GB" sz="1800" dirty="0"/>
              <a:t> de produtos. Agora vamos analisar mais de perto o que é </a:t>
            </a:r>
            <a:r>
              <a:rPr lang="en-GB" sz="1800" dirty="0" err="1"/>
              <a:t>considerado</a:t>
            </a:r>
            <a:r>
              <a:rPr lang="en-GB" sz="1800" dirty="0"/>
              <a:t> </a:t>
            </a:r>
            <a:r>
              <a:rPr lang="en-GB" sz="1800" dirty="0" err="1"/>
              <a:t>fornecimento</a:t>
            </a:r>
            <a:r>
              <a:rPr lang="en-GB" sz="1800" dirty="0"/>
              <a:t> circular e como podemos realmente tirar partido dele para melhorar a circularidade e sustentabilidade dos produtos.</a:t>
            </a:r>
          </a:p>
          <a:p>
            <a:pPr algn="just"/>
            <a:r>
              <a:rPr lang="en-US" sz="1400" dirty="0"/>
              <a:t> </a:t>
            </a:r>
            <a:endParaRPr lang="en-GB" dirty="0"/>
          </a:p>
        </p:txBody>
      </p:sp>
    </p:spTree>
    <p:custDataLst>
      <p:tags r:id="rId1"/>
    </p:custDataLst>
    <p:extLst>
      <p:ext uri="{BB962C8B-B14F-4D97-AF65-F5344CB8AC3E}">
        <p14:creationId xmlns:p14="http://schemas.microsoft.com/office/powerpoint/2010/main" val="31014305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39175-07D3-4BF5-89AE-64079808B692}"/>
              </a:ext>
            </a:extLst>
          </p:cNvPr>
          <p:cNvSpPr>
            <a:spLocks noGrp="1"/>
          </p:cNvSpPr>
          <p:nvPr>
            <p:ph type="title"/>
          </p:nvPr>
        </p:nvSpPr>
        <p:spPr>
          <a:xfrm>
            <a:off x="479469" y="137144"/>
            <a:ext cx="7717800" cy="1011600"/>
          </a:xfrm>
        </p:spPr>
        <p:txBody>
          <a:bodyPr/>
          <a:lstStyle/>
          <a:p>
            <a:r>
              <a:rPr lang="en-GB" dirty="0" err="1">
                <a:solidFill>
                  <a:srgbClr val="2B2D83"/>
                </a:solidFill>
              </a:rPr>
              <a:t>DesIGN</a:t>
            </a:r>
            <a:r>
              <a:rPr lang="en-GB" dirty="0">
                <a:solidFill>
                  <a:srgbClr val="2B2D83"/>
                </a:solidFill>
              </a:rPr>
              <a:t> circular e sustentável - Factos chave</a:t>
            </a:r>
          </a:p>
        </p:txBody>
      </p:sp>
      <p:sp>
        <p:nvSpPr>
          <p:cNvPr id="4" name="TextBox 3">
            <a:extLst>
              <a:ext uri="{FF2B5EF4-FFF2-40B4-BE49-F238E27FC236}">
                <a16:creationId xmlns:a16="http://schemas.microsoft.com/office/drawing/2014/main" id="{5F4B54E2-5AE3-4B78-87DF-2D919DDBFD26}"/>
              </a:ext>
            </a:extLst>
          </p:cNvPr>
          <p:cNvSpPr txBox="1"/>
          <p:nvPr/>
        </p:nvSpPr>
        <p:spPr>
          <a:xfrm>
            <a:off x="189067" y="1241301"/>
            <a:ext cx="4712942" cy="3738972"/>
          </a:xfrm>
          <a:prstGeom prst="rect">
            <a:avLst/>
          </a:prstGeom>
          <a:noFill/>
        </p:spPr>
        <p:txBody>
          <a:bodyPr wrap="square">
            <a:spAutoFit/>
          </a:bodyPr>
          <a:lstStyle/>
          <a:p>
            <a:pPr algn="just">
              <a:lnSpc>
                <a:spcPct val="120000"/>
              </a:lnSpc>
              <a:spcBef>
                <a:spcPts val="500"/>
              </a:spcBef>
            </a:pPr>
            <a:r>
              <a:rPr lang="en-GB" sz="1600" i="1" dirty="0">
                <a:solidFill>
                  <a:srgbClr val="2B2D83"/>
                </a:solidFill>
              </a:rPr>
              <a:t>Um bom designer e/ou engenheiro deve ser capaz de procurar continuamente novos produtos onde novos materiais e métodos de produção possam ser utilizados em conjunto com um design sustentável.</a:t>
            </a:r>
          </a:p>
          <a:p>
            <a:pPr algn="just">
              <a:lnSpc>
                <a:spcPct val="120000"/>
              </a:lnSpc>
              <a:spcBef>
                <a:spcPts val="500"/>
              </a:spcBef>
            </a:pPr>
            <a:r>
              <a:rPr lang="en-GB" sz="1600" i="1" dirty="0">
                <a:solidFill>
                  <a:srgbClr val="2B2D83"/>
                </a:solidFill>
              </a:rPr>
              <a:t>O contexto está a mudar e </a:t>
            </a:r>
            <a:r>
              <a:rPr lang="en-GB" sz="1600" i="1" dirty="0" err="1">
                <a:solidFill>
                  <a:srgbClr val="2B2D83"/>
                </a:solidFill>
              </a:rPr>
              <a:t>oferecem</a:t>
            </a:r>
            <a:r>
              <a:rPr lang="en-GB" sz="1600" i="1" dirty="0">
                <a:solidFill>
                  <a:srgbClr val="2B2D83"/>
                </a:solidFill>
              </a:rPr>
              <a:t>-se e </a:t>
            </a:r>
            <a:r>
              <a:rPr lang="en-GB" sz="1600" i="1" dirty="0" err="1">
                <a:solidFill>
                  <a:srgbClr val="2B2D83"/>
                </a:solidFill>
              </a:rPr>
              <a:t>exigem</a:t>
            </a:r>
            <a:r>
              <a:rPr lang="en-GB" sz="1600" i="1" dirty="0">
                <a:solidFill>
                  <a:srgbClr val="2B2D83"/>
                </a:solidFill>
              </a:rPr>
              <a:t>-se </a:t>
            </a:r>
            <a:r>
              <a:rPr lang="en-GB" sz="1600" i="1" dirty="0" err="1">
                <a:solidFill>
                  <a:srgbClr val="2B2D83"/>
                </a:solidFill>
              </a:rPr>
              <a:t>continuamente</a:t>
            </a:r>
            <a:r>
              <a:rPr lang="en-GB" sz="1600" i="1" dirty="0">
                <a:solidFill>
                  <a:srgbClr val="2B2D83"/>
                </a:solidFill>
              </a:rPr>
              <a:t> </a:t>
            </a:r>
            <a:r>
              <a:rPr lang="en-GB" sz="1600" i="1" dirty="0" err="1">
                <a:solidFill>
                  <a:srgbClr val="2B2D83"/>
                </a:solidFill>
              </a:rPr>
              <a:t>novos</a:t>
            </a:r>
            <a:r>
              <a:rPr lang="en-GB" sz="1600" i="1" dirty="0">
                <a:solidFill>
                  <a:srgbClr val="2B2D83"/>
                </a:solidFill>
              </a:rPr>
              <a:t> </a:t>
            </a:r>
            <a:r>
              <a:rPr lang="en-GB" sz="1600" i="1" dirty="0" err="1">
                <a:solidFill>
                  <a:srgbClr val="2B2D83"/>
                </a:solidFill>
              </a:rPr>
              <a:t>produtos</a:t>
            </a:r>
            <a:r>
              <a:rPr lang="en-GB" sz="1600" i="1" dirty="0">
                <a:solidFill>
                  <a:srgbClr val="2B2D83"/>
                </a:solidFill>
              </a:rPr>
              <a:t>.</a:t>
            </a:r>
          </a:p>
          <a:p>
            <a:pPr algn="just">
              <a:lnSpc>
                <a:spcPct val="120000"/>
              </a:lnSpc>
              <a:spcBef>
                <a:spcPts val="500"/>
              </a:spcBef>
            </a:pPr>
            <a:r>
              <a:rPr lang="en-GB" sz="1600" i="1" dirty="0">
                <a:solidFill>
                  <a:srgbClr val="2B2D83"/>
                </a:solidFill>
              </a:rPr>
              <a:t>É mais provável que as empresas se envolvam </a:t>
            </a:r>
            <a:r>
              <a:rPr lang="en-GB" sz="1600" i="1" dirty="0" err="1">
                <a:solidFill>
                  <a:srgbClr val="2B2D83"/>
                </a:solidFill>
              </a:rPr>
              <a:t>em</a:t>
            </a:r>
            <a:r>
              <a:rPr lang="en-GB" sz="1600" i="1" dirty="0">
                <a:solidFill>
                  <a:srgbClr val="2B2D83"/>
                </a:solidFill>
              </a:rPr>
              <a:t> </a:t>
            </a:r>
            <a:r>
              <a:rPr lang="en-GB" sz="1600" i="1" dirty="0" err="1">
                <a:solidFill>
                  <a:srgbClr val="2B2D83"/>
                </a:solidFill>
              </a:rPr>
              <a:t>atividades</a:t>
            </a:r>
            <a:r>
              <a:rPr lang="en-GB" sz="1600" i="1" dirty="0">
                <a:solidFill>
                  <a:srgbClr val="2B2D83"/>
                </a:solidFill>
              </a:rPr>
              <a:t> sustentáveis como o reconhecimento de benefícios, tais como melhor reputação e melhor economia, decorrentes da utilização de materiais reciclados.</a:t>
            </a:r>
          </a:p>
        </p:txBody>
      </p:sp>
      <p:graphicFrame>
        <p:nvGraphicFramePr>
          <p:cNvPr id="8" name="Diagrama 9">
            <a:extLst>
              <a:ext uri="{FF2B5EF4-FFF2-40B4-BE49-F238E27FC236}">
                <a16:creationId xmlns:a16="http://schemas.microsoft.com/office/drawing/2014/main" id="{6C9A33DB-6EE1-4ECF-B413-DA4D5835A456}"/>
              </a:ext>
            </a:extLst>
          </p:cNvPr>
          <p:cNvGraphicFramePr/>
          <p:nvPr>
            <p:extLst>
              <p:ext uri="{D42A27DB-BD31-4B8C-83A1-F6EECF244321}">
                <p14:modId xmlns:p14="http://schemas.microsoft.com/office/powerpoint/2010/main" val="2049719962"/>
              </p:ext>
            </p:extLst>
          </p:nvPr>
        </p:nvGraphicFramePr>
        <p:xfrm>
          <a:off x="4902009" y="1241301"/>
          <a:ext cx="4310439" cy="32911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40665527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2CF9D-CB07-483C-8FC5-7C57A1867301}"/>
              </a:ext>
            </a:extLst>
          </p:cNvPr>
          <p:cNvSpPr>
            <a:spLocks noGrp="1"/>
          </p:cNvSpPr>
          <p:nvPr>
            <p:ph type="title"/>
          </p:nvPr>
        </p:nvSpPr>
        <p:spPr>
          <a:xfrm>
            <a:off x="637598" y="265114"/>
            <a:ext cx="7717800" cy="1011600"/>
          </a:xfrm>
        </p:spPr>
        <p:txBody>
          <a:bodyPr/>
          <a:lstStyle/>
          <a:p>
            <a:r>
              <a:rPr lang="en-US" dirty="0">
                <a:solidFill>
                  <a:srgbClr val="2B2D83"/>
                </a:solidFill>
              </a:rPr>
              <a:t>Selecção do material</a:t>
            </a:r>
            <a:endParaRPr lang="en-GB" dirty="0">
              <a:solidFill>
                <a:srgbClr val="2B2D83"/>
              </a:solidFill>
            </a:endParaRPr>
          </a:p>
        </p:txBody>
      </p:sp>
      <p:grpSp>
        <p:nvGrpSpPr>
          <p:cNvPr id="13" name="Group 12">
            <a:extLst>
              <a:ext uri="{FF2B5EF4-FFF2-40B4-BE49-F238E27FC236}">
                <a16:creationId xmlns:a16="http://schemas.microsoft.com/office/drawing/2014/main" id="{F487CFDF-9002-4582-9413-3CC6D3CA438F}"/>
              </a:ext>
            </a:extLst>
          </p:cNvPr>
          <p:cNvGrpSpPr/>
          <p:nvPr/>
        </p:nvGrpSpPr>
        <p:grpSpPr>
          <a:xfrm>
            <a:off x="250972" y="1433815"/>
            <a:ext cx="4821293" cy="617328"/>
            <a:chOff x="991789" y="2056526"/>
            <a:chExt cx="4821293" cy="617328"/>
          </a:xfrm>
        </p:grpSpPr>
        <p:sp>
          <p:nvSpPr>
            <p:cNvPr id="14" name="Retângulo 41">
              <a:extLst>
                <a:ext uri="{FF2B5EF4-FFF2-40B4-BE49-F238E27FC236}">
                  <a16:creationId xmlns:a16="http://schemas.microsoft.com/office/drawing/2014/main" id="{97E56437-1CDC-4110-BFD4-4CD2E7ED2C0C}"/>
                </a:ext>
              </a:extLst>
            </p:cNvPr>
            <p:cNvSpPr/>
            <p:nvPr/>
          </p:nvSpPr>
          <p:spPr>
            <a:xfrm>
              <a:off x="991789" y="2056526"/>
              <a:ext cx="1578176" cy="549380"/>
            </a:xfrm>
            <a:prstGeom prst="rect">
              <a:avLst/>
            </a:prstGeom>
            <a:solidFill>
              <a:srgbClr val="1D9A78"/>
            </a:solidFill>
            <a:ln w="12700" cap="flat" cmpd="sng" algn="ctr">
              <a:solidFill>
                <a:srgbClr val="1D9A78">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E7501B"/>
                  </a:solidFill>
                  <a:effectLst/>
                  <a:uLnTx/>
                  <a:uFillTx/>
                  <a:latin typeface="+mn-lt"/>
                  <a:ea typeface="Verdana" panose="020B0604030504040204" pitchFamily="34" charset="0"/>
                  <a:cs typeface="+mn-cs"/>
                </a:rPr>
                <a:t>Uma das principais fases no processo de </a:t>
              </a:r>
              <a:r>
                <a:rPr kumimoji="0" lang="en-GB" sz="1000" b="0" i="0" u="none" strike="noStrike" kern="1200" cap="none" spc="0" normalizeH="0" baseline="0" noProof="0" dirty="0" err="1">
                  <a:ln>
                    <a:noFill/>
                  </a:ln>
                  <a:solidFill>
                    <a:srgbClr val="E7501B"/>
                  </a:solidFill>
                  <a:effectLst/>
                  <a:uLnTx/>
                  <a:uFillTx/>
                  <a:latin typeface="+mn-lt"/>
                  <a:ea typeface="Verdana" panose="020B0604030504040204" pitchFamily="34" charset="0"/>
                  <a:cs typeface="+mn-cs"/>
                </a:rPr>
                <a:t>conceção</a:t>
              </a:r>
              <a:r>
                <a:rPr kumimoji="0" lang="en-GB" sz="1000" b="0" i="0" u="none" strike="noStrike" kern="1200" cap="none" spc="0" normalizeH="0" baseline="0" noProof="0" dirty="0">
                  <a:ln>
                    <a:noFill/>
                  </a:ln>
                  <a:solidFill>
                    <a:srgbClr val="E7501B"/>
                  </a:solidFill>
                  <a:effectLst/>
                  <a:uLnTx/>
                  <a:uFillTx/>
                  <a:latin typeface="+mn-lt"/>
                  <a:ea typeface="Verdana" panose="020B0604030504040204" pitchFamily="34" charset="0"/>
                  <a:cs typeface="+mn-cs"/>
                </a:rPr>
                <a:t> do produto</a:t>
              </a:r>
            </a:p>
          </p:txBody>
        </p:sp>
        <p:sp>
          <p:nvSpPr>
            <p:cNvPr id="15" name="Seta: Para a Direita 11">
              <a:extLst>
                <a:ext uri="{FF2B5EF4-FFF2-40B4-BE49-F238E27FC236}">
                  <a16:creationId xmlns:a16="http://schemas.microsoft.com/office/drawing/2014/main" id="{45FAC0D3-EF7C-4D69-AFC7-607F08411BA3}"/>
                </a:ext>
              </a:extLst>
            </p:cNvPr>
            <p:cNvSpPr/>
            <p:nvPr/>
          </p:nvSpPr>
          <p:spPr>
            <a:xfrm>
              <a:off x="2708425" y="2331216"/>
              <a:ext cx="914401" cy="295075"/>
            </a:xfrm>
            <a:prstGeom prst="rightArrow">
              <a:avLst/>
            </a:prstGeom>
            <a:solidFill>
              <a:srgbClr val="ABB5B3"/>
            </a:solidFill>
            <a:ln w="12700" cap="flat" cmpd="sng" algn="ctr">
              <a:solidFill>
                <a:srgbClr val="1D9A78">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E7501B"/>
                </a:solidFill>
                <a:effectLst/>
                <a:uLnTx/>
                <a:uFillTx/>
                <a:latin typeface="Calibri" panose="020F0502020204030204"/>
                <a:ea typeface="+mn-ea"/>
                <a:cs typeface="+mn-cs"/>
              </a:endParaRPr>
            </a:p>
          </p:txBody>
        </p:sp>
        <p:sp>
          <p:nvSpPr>
            <p:cNvPr id="16" name="CaixaDeTexto 42">
              <a:extLst>
                <a:ext uri="{FF2B5EF4-FFF2-40B4-BE49-F238E27FC236}">
                  <a16:creationId xmlns:a16="http://schemas.microsoft.com/office/drawing/2014/main" id="{8E62033D-E6A9-4842-8092-F4FE1891B28F}"/>
                </a:ext>
              </a:extLst>
            </p:cNvPr>
            <p:cNvSpPr txBox="1"/>
            <p:nvPr/>
          </p:nvSpPr>
          <p:spPr>
            <a:xfrm>
              <a:off x="2740074" y="2071755"/>
              <a:ext cx="763836"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E7501B"/>
                  </a:solidFill>
                  <a:effectLst/>
                  <a:uLnTx/>
                  <a:uFillTx/>
                  <a:latin typeface="+mn-lt"/>
                  <a:ea typeface="Verdana" panose="020B0604030504040204" pitchFamily="34" charset="0"/>
                  <a:cs typeface="+mn-cs"/>
                </a:rPr>
                <a:t>Impactos</a:t>
              </a:r>
            </a:p>
          </p:txBody>
        </p:sp>
        <p:grpSp>
          <p:nvGrpSpPr>
            <p:cNvPr id="17" name="Agrupar 44">
              <a:extLst>
                <a:ext uri="{FF2B5EF4-FFF2-40B4-BE49-F238E27FC236}">
                  <a16:creationId xmlns:a16="http://schemas.microsoft.com/office/drawing/2014/main" id="{BAE22D4D-872E-45ED-9908-A4881EB48A77}"/>
                </a:ext>
              </a:extLst>
            </p:cNvPr>
            <p:cNvGrpSpPr/>
            <p:nvPr/>
          </p:nvGrpSpPr>
          <p:grpSpPr>
            <a:xfrm>
              <a:off x="3763089" y="2069300"/>
              <a:ext cx="2049993" cy="604554"/>
              <a:chOff x="10044777" y="1534159"/>
              <a:chExt cx="1900990" cy="604554"/>
            </a:xfrm>
          </p:grpSpPr>
          <p:pic>
            <p:nvPicPr>
              <p:cNvPr id="18" name="Imagem 17">
                <a:extLst>
                  <a:ext uri="{FF2B5EF4-FFF2-40B4-BE49-F238E27FC236}">
                    <a16:creationId xmlns:a16="http://schemas.microsoft.com/office/drawing/2014/main" id="{4B88679B-207F-46B2-B398-D00864AE0CA9}"/>
                  </a:ext>
                </a:extLst>
              </p:cNvPr>
              <p:cNvPicPr>
                <a:picLocks noChangeAspect="1"/>
              </p:cNvPicPr>
              <p:nvPr/>
            </p:nvPicPr>
            <p:blipFill>
              <a:blip r:embed="rId3"/>
              <a:stretch>
                <a:fillRect/>
              </a:stretch>
            </p:blipFill>
            <p:spPr>
              <a:xfrm>
                <a:off x="10044777" y="1534159"/>
                <a:ext cx="652104" cy="604554"/>
              </a:xfrm>
              <a:prstGeom prst="rect">
                <a:avLst/>
              </a:prstGeom>
            </p:spPr>
          </p:pic>
          <p:sp>
            <p:nvSpPr>
              <p:cNvPr id="19" name="CaixaDeTexto 48">
                <a:extLst>
                  <a:ext uri="{FF2B5EF4-FFF2-40B4-BE49-F238E27FC236}">
                    <a16:creationId xmlns:a16="http://schemas.microsoft.com/office/drawing/2014/main" id="{CF863140-DE1B-4000-AD8E-07776159FE80}"/>
                  </a:ext>
                </a:extLst>
              </p:cNvPr>
              <p:cNvSpPr txBox="1"/>
              <p:nvPr/>
            </p:nvSpPr>
            <p:spPr>
              <a:xfrm>
                <a:off x="10607855" y="1711389"/>
                <a:ext cx="1337912"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E7501B"/>
                    </a:solidFill>
                    <a:effectLst/>
                    <a:uLnTx/>
                    <a:uFillTx/>
                    <a:latin typeface="+mn-lt"/>
                    <a:ea typeface="Verdana" panose="020B0604030504040204" pitchFamily="34" charset="0"/>
                    <a:cs typeface="+mn-cs"/>
                  </a:rPr>
                  <a:t>Sustentabilidade</a:t>
                </a:r>
              </a:p>
            </p:txBody>
          </p:sp>
          <p:sp>
            <p:nvSpPr>
              <p:cNvPr id="20" name="Retângulo 43">
                <a:extLst>
                  <a:ext uri="{FF2B5EF4-FFF2-40B4-BE49-F238E27FC236}">
                    <a16:creationId xmlns:a16="http://schemas.microsoft.com/office/drawing/2014/main" id="{6469586C-891A-464A-8DC9-93E3C8FD009C}"/>
                  </a:ext>
                </a:extLst>
              </p:cNvPr>
              <p:cNvSpPr/>
              <p:nvPr/>
            </p:nvSpPr>
            <p:spPr>
              <a:xfrm>
                <a:off x="10127173" y="1575201"/>
                <a:ext cx="1547673" cy="541518"/>
              </a:xfrm>
              <a:prstGeom prst="rect">
                <a:avLst/>
              </a:prstGeom>
              <a:noFill/>
              <a:ln w="12700" cap="flat" cmpd="sng" algn="ctr">
                <a:solidFill>
                  <a:srgbClr val="1D9A78">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E7501B"/>
                  </a:solidFill>
                  <a:effectLst/>
                  <a:uLnTx/>
                  <a:uFillTx/>
                  <a:latin typeface="Verdana" panose="020B0604030504040204" pitchFamily="34" charset="0"/>
                  <a:ea typeface="Verdana" panose="020B0604030504040204" pitchFamily="34" charset="0"/>
                  <a:cs typeface="+mn-cs"/>
                </a:endParaRPr>
              </a:p>
            </p:txBody>
          </p:sp>
        </p:grpSp>
      </p:grpSp>
      <p:grpSp>
        <p:nvGrpSpPr>
          <p:cNvPr id="49" name="Group 48">
            <a:extLst>
              <a:ext uri="{FF2B5EF4-FFF2-40B4-BE49-F238E27FC236}">
                <a16:creationId xmlns:a16="http://schemas.microsoft.com/office/drawing/2014/main" id="{A88E5A96-5D3E-4DA3-9AE0-BE849271C0CD}"/>
              </a:ext>
            </a:extLst>
          </p:cNvPr>
          <p:cNvGrpSpPr/>
          <p:nvPr/>
        </p:nvGrpSpPr>
        <p:grpSpPr>
          <a:xfrm>
            <a:off x="94146" y="2288610"/>
            <a:ext cx="5168631" cy="2194945"/>
            <a:chOff x="536266" y="2284790"/>
            <a:chExt cx="4906738" cy="2213321"/>
          </a:xfrm>
        </p:grpSpPr>
        <p:grpSp>
          <p:nvGrpSpPr>
            <p:cNvPr id="48" name="Group 47">
              <a:extLst>
                <a:ext uri="{FF2B5EF4-FFF2-40B4-BE49-F238E27FC236}">
                  <a16:creationId xmlns:a16="http://schemas.microsoft.com/office/drawing/2014/main" id="{B59FCD71-36EF-4199-B708-AE4CE427F9AA}"/>
                </a:ext>
              </a:extLst>
            </p:cNvPr>
            <p:cNvGrpSpPr/>
            <p:nvPr/>
          </p:nvGrpSpPr>
          <p:grpSpPr>
            <a:xfrm>
              <a:off x="623384" y="2464664"/>
              <a:ext cx="4819620" cy="2033447"/>
              <a:chOff x="623384" y="2464664"/>
              <a:chExt cx="4819620" cy="2033447"/>
            </a:xfrm>
          </p:grpSpPr>
          <p:sp>
            <p:nvSpPr>
              <p:cNvPr id="42" name="Retângulo 50">
                <a:extLst>
                  <a:ext uri="{FF2B5EF4-FFF2-40B4-BE49-F238E27FC236}">
                    <a16:creationId xmlns:a16="http://schemas.microsoft.com/office/drawing/2014/main" id="{31DD65B9-A6DC-4BBB-A9CE-CF790DB6AC5C}"/>
                  </a:ext>
                </a:extLst>
              </p:cNvPr>
              <p:cNvSpPr/>
              <p:nvPr/>
            </p:nvSpPr>
            <p:spPr>
              <a:xfrm>
                <a:off x="685261" y="2495420"/>
                <a:ext cx="1720789" cy="440404"/>
              </a:xfrm>
              <a:prstGeom prst="rect">
                <a:avLst/>
              </a:prstGeom>
              <a:solidFill>
                <a:srgbClr val="1D9A78"/>
              </a:solidFill>
              <a:ln w="12700" cap="flat" cmpd="sng" algn="ctr">
                <a:solidFill>
                  <a:srgbClr val="1D9A78">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err="1">
                    <a:ln>
                      <a:noFill/>
                    </a:ln>
                    <a:solidFill>
                      <a:srgbClr val="E7501B"/>
                    </a:solidFill>
                    <a:effectLst/>
                    <a:uLnTx/>
                    <a:uFillTx/>
                    <a:latin typeface="+mn-lt"/>
                    <a:ea typeface="Verdana" panose="020B0604030504040204" pitchFamily="34" charset="0"/>
                    <a:cs typeface="+mn-cs"/>
                  </a:rPr>
                  <a:t>Perspetiva</a:t>
                </a:r>
                <a:r>
                  <a:rPr kumimoji="0" lang="en-GB" sz="1000" b="0" i="0" u="none" strike="noStrike" kern="1200" cap="none" spc="0" normalizeH="0" baseline="0" noProof="0" dirty="0">
                    <a:ln>
                      <a:noFill/>
                    </a:ln>
                    <a:solidFill>
                      <a:srgbClr val="E7501B"/>
                    </a:solidFill>
                    <a:effectLst/>
                    <a:uLnTx/>
                    <a:uFillTx/>
                    <a:latin typeface="+mn-lt"/>
                    <a:ea typeface="Verdana" panose="020B0604030504040204" pitchFamily="34" charset="0"/>
                    <a:cs typeface="+mn-cs"/>
                  </a:rPr>
                  <a:t> tradicional</a:t>
                </a:r>
              </a:p>
            </p:txBody>
          </p:sp>
          <p:sp>
            <p:nvSpPr>
              <p:cNvPr id="43" name="Retângulo 53">
                <a:extLst>
                  <a:ext uri="{FF2B5EF4-FFF2-40B4-BE49-F238E27FC236}">
                    <a16:creationId xmlns:a16="http://schemas.microsoft.com/office/drawing/2014/main" id="{B75ACC13-A3EB-4B20-ADFA-305402D620C0}"/>
                  </a:ext>
                </a:extLst>
              </p:cNvPr>
              <p:cNvSpPr/>
              <p:nvPr/>
            </p:nvSpPr>
            <p:spPr>
              <a:xfrm>
                <a:off x="3079551" y="2464664"/>
                <a:ext cx="1720789" cy="440404"/>
              </a:xfrm>
              <a:prstGeom prst="rect">
                <a:avLst/>
              </a:prstGeom>
              <a:solidFill>
                <a:srgbClr val="1D9A78"/>
              </a:solidFill>
              <a:ln w="12700" cap="flat" cmpd="sng" algn="ctr">
                <a:solidFill>
                  <a:srgbClr val="1D9A78">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err="1">
                    <a:ln>
                      <a:noFill/>
                    </a:ln>
                    <a:solidFill>
                      <a:srgbClr val="E7501B"/>
                    </a:solidFill>
                    <a:effectLst/>
                    <a:uLnTx/>
                    <a:uFillTx/>
                    <a:latin typeface="+mn-lt"/>
                    <a:ea typeface="Verdana" panose="020B0604030504040204" pitchFamily="34" charset="0"/>
                    <a:cs typeface="+mn-cs"/>
                  </a:rPr>
                  <a:t>Perspetiva</a:t>
                </a:r>
                <a:r>
                  <a:rPr kumimoji="0" lang="en-GB" sz="1000" b="0" i="0" u="none" strike="noStrike" kern="1200" cap="none" spc="0" normalizeH="0" baseline="0" noProof="0" dirty="0">
                    <a:ln>
                      <a:noFill/>
                    </a:ln>
                    <a:solidFill>
                      <a:srgbClr val="E7501B"/>
                    </a:solidFill>
                    <a:effectLst/>
                    <a:uLnTx/>
                    <a:uFillTx/>
                    <a:latin typeface="+mn-lt"/>
                    <a:ea typeface="Verdana" panose="020B0604030504040204" pitchFamily="34" charset="0"/>
                    <a:cs typeface="+mn-cs"/>
                  </a:rPr>
                  <a:t> de ecodesign</a:t>
                </a:r>
              </a:p>
            </p:txBody>
          </p:sp>
          <p:sp>
            <p:nvSpPr>
              <p:cNvPr id="44" name="CaixaDeTexto 45">
                <a:extLst>
                  <a:ext uri="{FF2B5EF4-FFF2-40B4-BE49-F238E27FC236}">
                    <a16:creationId xmlns:a16="http://schemas.microsoft.com/office/drawing/2014/main" id="{F19A0B17-AFB2-4927-92F1-02A5FC578C75}"/>
                  </a:ext>
                </a:extLst>
              </p:cNvPr>
              <p:cNvSpPr txBox="1"/>
              <p:nvPr/>
            </p:nvSpPr>
            <p:spPr>
              <a:xfrm>
                <a:off x="623384" y="3090557"/>
                <a:ext cx="1720789" cy="861774"/>
              </a:xfrm>
              <a:prstGeom prst="rect">
                <a:avLst/>
              </a:prstGeom>
              <a:noFill/>
            </p:spPr>
            <p:txBody>
              <a:bodyPr wrap="square" rtlCol="0">
                <a:spAutoFit/>
              </a:bodyPr>
              <a:lstStyle/>
              <a:p>
                <a:pPr>
                  <a:buClrTx/>
                  <a:buFontTx/>
                  <a:buNone/>
                </a:pPr>
                <a:r>
                  <a:rPr lang="en-US" sz="1000" kern="1200" dirty="0">
                    <a:solidFill>
                      <a:srgbClr val="E7501B"/>
                    </a:solidFill>
                    <a:latin typeface="+mn-lt"/>
                    <a:ea typeface="Verdana" panose="020B0604030504040204" pitchFamily="34" charset="0"/>
                    <a:cs typeface="+mn-cs"/>
                  </a:rPr>
                  <a:t>Propriedades técnicas e físicas tais como preço, resistência, estabilidade de temperatura, densidade, dureza, etc.</a:t>
                </a:r>
                <a:endParaRPr lang="en-GB" sz="1000" kern="1200" dirty="0">
                  <a:solidFill>
                    <a:srgbClr val="E7501B"/>
                  </a:solidFill>
                  <a:latin typeface="+mn-lt"/>
                  <a:ea typeface="Verdana" panose="020B0604030504040204" pitchFamily="34" charset="0"/>
                  <a:cs typeface="+mn-cs"/>
                </a:endParaRPr>
              </a:p>
            </p:txBody>
          </p:sp>
          <p:sp>
            <p:nvSpPr>
              <p:cNvPr id="45" name="CaixaDeTexto 54">
                <a:extLst>
                  <a:ext uri="{FF2B5EF4-FFF2-40B4-BE49-F238E27FC236}">
                    <a16:creationId xmlns:a16="http://schemas.microsoft.com/office/drawing/2014/main" id="{F3C527A0-E659-4BD7-93F4-315E599FCC5D}"/>
                  </a:ext>
                </a:extLst>
              </p:cNvPr>
              <p:cNvSpPr txBox="1"/>
              <p:nvPr/>
            </p:nvSpPr>
            <p:spPr>
              <a:xfrm>
                <a:off x="2954439" y="2935824"/>
                <a:ext cx="2488565" cy="1562287"/>
              </a:xfrm>
              <a:prstGeom prst="rect">
                <a:avLst/>
              </a:prstGeom>
              <a:noFill/>
            </p:spPr>
            <p:txBody>
              <a:bodyPr wrap="square" rtlCol="0">
                <a:spAutoFit/>
              </a:bodyPr>
              <a:lstStyle/>
              <a:p>
                <a:pPr marL="342900" marR="19050" indent="-342900">
                  <a:lnSpc>
                    <a:spcPct val="107000"/>
                  </a:lnSpc>
                  <a:buClrTx/>
                  <a:buFont typeface="+mj-lt"/>
                  <a:buAutoNum type="alphaLcParenR"/>
                </a:pPr>
                <a:r>
                  <a:rPr lang="en-GB" sz="1000" kern="1200" dirty="0">
                    <a:solidFill>
                      <a:srgbClr val="E7501B"/>
                    </a:solidFill>
                    <a:latin typeface="+mn-lt"/>
                    <a:ea typeface="Verdana" panose="020B0604030504040204" pitchFamily="34" charset="0"/>
                    <a:cs typeface="Times New Roman" panose="02020603050405020304" pitchFamily="18" charset="0"/>
                  </a:rPr>
                  <a:t>Métodos de produção.</a:t>
                </a:r>
              </a:p>
              <a:p>
                <a:pPr marL="342900" marR="19050" indent="-342900">
                  <a:lnSpc>
                    <a:spcPct val="107000"/>
                  </a:lnSpc>
                  <a:buClrTx/>
                  <a:buFont typeface="+mj-lt"/>
                  <a:buAutoNum type="alphaLcParenR"/>
                </a:pPr>
                <a:r>
                  <a:rPr lang="en-GB" sz="1000" kern="1200" dirty="0">
                    <a:solidFill>
                      <a:srgbClr val="E7501B"/>
                    </a:solidFill>
                    <a:latin typeface="+mn-lt"/>
                    <a:ea typeface="Verdana" panose="020B0604030504040204" pitchFamily="34" charset="0"/>
                    <a:cs typeface="Times New Roman" panose="02020603050405020304" pitchFamily="18" charset="0"/>
                  </a:rPr>
                  <a:t>Exigências funcionais e estruturais.</a:t>
                </a:r>
              </a:p>
              <a:p>
                <a:pPr marL="342900" marR="19050" indent="-342900">
                  <a:lnSpc>
                    <a:spcPct val="107000"/>
                  </a:lnSpc>
                  <a:buClrTx/>
                  <a:buFont typeface="+mj-lt"/>
                  <a:buAutoNum type="alphaLcParenR"/>
                </a:pPr>
                <a:r>
                  <a:rPr lang="en-GB" sz="1000" kern="1200" dirty="0">
                    <a:solidFill>
                      <a:srgbClr val="E7501B"/>
                    </a:solidFill>
                    <a:latin typeface="+mn-lt"/>
                    <a:ea typeface="Verdana" panose="020B0604030504040204" pitchFamily="34" charset="0"/>
                    <a:cs typeface="Times New Roman" panose="02020603050405020304" pitchFamily="18" charset="0"/>
                  </a:rPr>
                  <a:t>Exigências do mercado ou dos utilizadores.</a:t>
                </a:r>
              </a:p>
              <a:p>
                <a:pPr marL="342900" marR="19050" indent="-342900">
                  <a:lnSpc>
                    <a:spcPct val="107000"/>
                  </a:lnSpc>
                  <a:buClrTx/>
                  <a:buFont typeface="+mj-lt"/>
                  <a:buAutoNum type="alphaLcParenR"/>
                </a:pPr>
                <a:r>
                  <a:rPr lang="en-GB" sz="1000" kern="1200" dirty="0">
                    <a:solidFill>
                      <a:srgbClr val="E7501B"/>
                    </a:solidFill>
                    <a:latin typeface="+mn-lt"/>
                    <a:ea typeface="Verdana" panose="020B0604030504040204" pitchFamily="34" charset="0"/>
                    <a:cs typeface="Times New Roman" panose="02020603050405020304" pitchFamily="18" charset="0"/>
                  </a:rPr>
                  <a:t>Design.</a:t>
                </a:r>
              </a:p>
              <a:p>
                <a:pPr marL="342900" marR="19050" indent="-342900">
                  <a:lnSpc>
                    <a:spcPct val="107000"/>
                  </a:lnSpc>
                  <a:buClrTx/>
                  <a:buFont typeface="+mj-lt"/>
                  <a:buAutoNum type="alphaLcParenR"/>
                </a:pPr>
                <a:r>
                  <a:rPr lang="en-GB" sz="1000" kern="1200" dirty="0">
                    <a:solidFill>
                      <a:srgbClr val="E7501B"/>
                    </a:solidFill>
                    <a:latin typeface="+mn-lt"/>
                    <a:ea typeface="Verdana" panose="020B0604030504040204" pitchFamily="34" charset="0"/>
                    <a:cs typeface="Times New Roman" panose="02020603050405020304" pitchFamily="18" charset="0"/>
                  </a:rPr>
                  <a:t>Preço.</a:t>
                </a:r>
              </a:p>
              <a:p>
                <a:pPr marL="342900" marR="19050" indent="-342900">
                  <a:lnSpc>
                    <a:spcPct val="107000"/>
                  </a:lnSpc>
                  <a:buClrTx/>
                  <a:buFont typeface="+mj-lt"/>
                  <a:buAutoNum type="alphaLcParenR"/>
                </a:pPr>
                <a:r>
                  <a:rPr lang="en-GB" sz="1000" kern="1200" dirty="0">
                    <a:solidFill>
                      <a:srgbClr val="E7501B"/>
                    </a:solidFill>
                    <a:latin typeface="+mn-lt"/>
                    <a:ea typeface="Verdana" panose="020B0604030504040204" pitchFamily="34" charset="0"/>
                    <a:cs typeface="Times New Roman" panose="02020603050405020304" pitchFamily="18" charset="0"/>
                  </a:rPr>
                  <a:t>Impacto ambiental.</a:t>
                </a:r>
              </a:p>
              <a:p>
                <a:pPr marL="342900" marR="19050" indent="-342900">
                  <a:lnSpc>
                    <a:spcPct val="107000"/>
                  </a:lnSpc>
                  <a:spcAft>
                    <a:spcPts val="800"/>
                  </a:spcAft>
                  <a:buClrTx/>
                  <a:buFont typeface="+mj-lt"/>
                  <a:buAutoNum type="alphaLcParenR"/>
                </a:pPr>
                <a:r>
                  <a:rPr lang="en-GB" sz="1000" kern="1200" dirty="0">
                    <a:solidFill>
                      <a:srgbClr val="E7501B"/>
                    </a:solidFill>
                    <a:latin typeface="+mn-lt"/>
                    <a:ea typeface="Verdana" panose="020B0604030504040204" pitchFamily="34" charset="0"/>
                    <a:cs typeface="Times New Roman" panose="02020603050405020304" pitchFamily="18" charset="0"/>
                  </a:rPr>
                  <a:t>Tempo de vida.</a:t>
                </a:r>
              </a:p>
            </p:txBody>
          </p:sp>
        </p:grpSp>
        <p:sp>
          <p:nvSpPr>
            <p:cNvPr id="46" name="Retângulo 57">
              <a:extLst>
                <a:ext uri="{FF2B5EF4-FFF2-40B4-BE49-F238E27FC236}">
                  <a16:creationId xmlns:a16="http://schemas.microsoft.com/office/drawing/2014/main" id="{BFAF8305-338D-4644-9456-7FA1F5F8CE20}"/>
                </a:ext>
              </a:extLst>
            </p:cNvPr>
            <p:cNvSpPr/>
            <p:nvPr/>
          </p:nvSpPr>
          <p:spPr>
            <a:xfrm>
              <a:off x="536266" y="2284790"/>
              <a:ext cx="4819506" cy="1962032"/>
            </a:xfrm>
            <a:prstGeom prst="rect">
              <a:avLst/>
            </a:prstGeom>
            <a:noFill/>
            <a:ln w="12700" cap="flat" cmpd="sng" algn="ctr">
              <a:solidFill>
                <a:srgbClr val="1D9A78">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E7501B"/>
                </a:solidFill>
                <a:effectLst/>
                <a:uLnTx/>
                <a:uFillTx/>
                <a:latin typeface="Calibri" panose="020F0502020204030204"/>
                <a:ea typeface="+mn-ea"/>
                <a:cs typeface="+mn-cs"/>
              </a:endParaRPr>
            </a:p>
          </p:txBody>
        </p:sp>
      </p:grpSp>
      <p:sp>
        <p:nvSpPr>
          <p:cNvPr id="47" name="CaixaDeTexto 23">
            <a:extLst>
              <a:ext uri="{FF2B5EF4-FFF2-40B4-BE49-F238E27FC236}">
                <a16:creationId xmlns:a16="http://schemas.microsoft.com/office/drawing/2014/main" id="{198A547E-C0B8-4317-A8D0-C6E2CAF8DDC3}"/>
              </a:ext>
            </a:extLst>
          </p:cNvPr>
          <p:cNvSpPr txBox="1"/>
          <p:nvPr/>
        </p:nvSpPr>
        <p:spPr>
          <a:xfrm>
            <a:off x="89305" y="4356382"/>
            <a:ext cx="4870047" cy="381579"/>
          </a:xfrm>
          <a:prstGeom prst="rect">
            <a:avLst/>
          </a:prstGeom>
          <a:noFill/>
        </p:spPr>
        <p:txBody>
          <a:bodyPr wrap="square">
            <a:spAutoFit/>
          </a:bodyPr>
          <a:lstStyle/>
          <a:p>
            <a:pPr marL="406400" indent="-406400" algn="just">
              <a:lnSpc>
                <a:spcPct val="107000"/>
              </a:lnSpc>
            </a:pPr>
            <a:r>
              <a:rPr lang="en-GB" sz="600" dirty="0">
                <a:effectLst/>
                <a:latin typeface="+mn-lt"/>
                <a:ea typeface="Verdana" panose="020B0604030504040204" pitchFamily="34" charset="0"/>
                <a:cs typeface="Calibri" panose="020F0502020204030204" pitchFamily="34" charset="0"/>
              </a:rPr>
              <a:t>[1] C. </a:t>
            </a:r>
            <a:r>
              <a:rPr lang="en-GB" sz="600" dirty="0" err="1">
                <a:effectLst/>
                <a:latin typeface="+mn-lt"/>
                <a:ea typeface="Verdana" panose="020B0604030504040204" pitchFamily="34" charset="0"/>
                <a:cs typeface="Calibri" panose="020F0502020204030204" pitchFamily="34" charset="0"/>
              </a:rPr>
              <a:t>Luttropp</a:t>
            </a:r>
            <a:r>
              <a:rPr lang="en-GB" sz="600" dirty="0">
                <a:effectLst/>
                <a:latin typeface="+mn-lt"/>
                <a:ea typeface="Verdana" panose="020B0604030504040204" pitchFamily="34" charset="0"/>
                <a:cs typeface="Calibri" panose="020F0502020204030204" pitchFamily="34" charset="0"/>
              </a:rPr>
              <a:t>, J. </a:t>
            </a:r>
            <a:r>
              <a:rPr lang="en-GB" sz="600" dirty="0" err="1">
                <a:effectLst/>
                <a:latin typeface="+mn-lt"/>
                <a:ea typeface="Verdana" panose="020B0604030504040204" pitchFamily="34" charset="0"/>
                <a:cs typeface="Calibri" panose="020F0502020204030204" pitchFamily="34" charset="0"/>
              </a:rPr>
              <a:t>Lagerstedt</a:t>
            </a:r>
            <a:r>
              <a:rPr lang="en-GB" sz="600" dirty="0">
                <a:effectLst/>
                <a:latin typeface="+mn-lt"/>
                <a:ea typeface="Verdana" panose="020B0604030504040204" pitchFamily="34" charset="0"/>
                <a:cs typeface="Calibri" panose="020F0502020204030204" pitchFamily="34" charset="0"/>
              </a:rPr>
              <a:t>, </a:t>
            </a:r>
            <a:r>
              <a:rPr lang="en-GB" sz="600" dirty="0" err="1">
                <a:effectLst/>
                <a:latin typeface="+mn-lt"/>
                <a:ea typeface="Verdana" panose="020B0604030504040204" pitchFamily="34" charset="0"/>
                <a:cs typeface="Calibri" panose="020F0502020204030204" pitchFamily="34" charset="0"/>
              </a:rPr>
              <a:t>EcoDesign </a:t>
            </a:r>
            <a:r>
              <a:rPr lang="en-GB" sz="600" dirty="0">
                <a:effectLst/>
                <a:latin typeface="+mn-lt"/>
                <a:ea typeface="Verdana" panose="020B0604030504040204" pitchFamily="34" charset="0"/>
                <a:cs typeface="Calibri" panose="020F0502020204030204" pitchFamily="34" charset="0"/>
              </a:rPr>
              <a:t>e The Ten Golden Rules: generic advice for merging environmental aspects into product development, J. Clean. Prod. 14 (2006) 1396-1408. https://doi.org/10.1016/j.jclepro.2005.11.022. </a:t>
            </a:r>
          </a:p>
          <a:p>
            <a:pPr marL="406400" indent="-406400" algn="just">
              <a:lnSpc>
                <a:spcPct val="107000"/>
              </a:lnSpc>
            </a:pPr>
            <a:r>
              <a:rPr lang="en-GB" sz="600" dirty="0">
                <a:effectLst/>
                <a:latin typeface="+mn-lt"/>
                <a:ea typeface="Verdana" panose="020B0604030504040204" pitchFamily="34" charset="0"/>
                <a:cs typeface="Calibri" panose="020F0502020204030204" pitchFamily="34" charset="0"/>
              </a:rPr>
              <a:t>[2] </a:t>
            </a:r>
            <a:r>
              <a:rPr lang="en-GB" sz="600" dirty="0">
                <a:latin typeface="+mn-lt"/>
                <a:ea typeface="Verdana" panose="020B0604030504040204" pitchFamily="34" charset="0"/>
                <a:cs typeface="Calibri" panose="020F0502020204030204" pitchFamily="34" charset="0"/>
              </a:rPr>
              <a:t>M. Ashby, K. Johnson, Materials and Design: The Art and Science of Material Selection in Product Design, 2014.</a:t>
            </a:r>
            <a:endParaRPr lang="en-GB" sz="600" dirty="0">
              <a:latin typeface="+mn-lt"/>
              <a:ea typeface="Verdana" panose="020B0604030504040204" pitchFamily="34" charset="0"/>
              <a:cs typeface="Times New Roman" panose="02020603050405020304" pitchFamily="18" charset="0"/>
            </a:endParaRPr>
          </a:p>
        </p:txBody>
      </p:sp>
      <p:pic>
        <p:nvPicPr>
          <p:cNvPr id="50" name="Imagem 40">
            <a:extLst>
              <a:ext uri="{FF2B5EF4-FFF2-40B4-BE49-F238E27FC236}">
                <a16:creationId xmlns:a16="http://schemas.microsoft.com/office/drawing/2014/main" id="{52BD6B2D-7377-480F-834B-8A37E25828D7}"/>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54217" y="923325"/>
            <a:ext cx="3380959" cy="1673378"/>
          </a:xfrm>
          <a:prstGeom prst="rect">
            <a:avLst/>
          </a:prstGeom>
          <a:noFill/>
          <a:ln>
            <a:noFill/>
          </a:ln>
        </p:spPr>
      </p:pic>
      <p:pic>
        <p:nvPicPr>
          <p:cNvPr id="51" name="Imagem 56">
            <a:extLst>
              <a:ext uri="{FF2B5EF4-FFF2-40B4-BE49-F238E27FC236}">
                <a16:creationId xmlns:a16="http://schemas.microsoft.com/office/drawing/2014/main" id="{4502926A-030E-41C4-B9E7-712AD5E3C964}"/>
              </a:ext>
            </a:extLst>
          </p:cNvPr>
          <p:cNvPicPr/>
          <p:nvPr/>
        </p:nvPicPr>
        <p:blipFill>
          <a:blip r:embed="rId5"/>
          <a:stretch>
            <a:fillRect/>
          </a:stretch>
        </p:blipFill>
        <p:spPr>
          <a:xfrm>
            <a:off x="6506278" y="2379244"/>
            <a:ext cx="2137459" cy="2172585"/>
          </a:xfrm>
          <a:prstGeom prst="rect">
            <a:avLst/>
          </a:prstGeom>
        </p:spPr>
      </p:pic>
      <p:sp>
        <p:nvSpPr>
          <p:cNvPr id="52" name="CaixaDeTexto 18">
            <a:extLst>
              <a:ext uri="{FF2B5EF4-FFF2-40B4-BE49-F238E27FC236}">
                <a16:creationId xmlns:a16="http://schemas.microsoft.com/office/drawing/2014/main" id="{DDCFE99C-4602-43C1-8F3B-28CF20704A7B}"/>
              </a:ext>
            </a:extLst>
          </p:cNvPr>
          <p:cNvSpPr txBox="1"/>
          <p:nvPr/>
        </p:nvSpPr>
        <p:spPr>
          <a:xfrm>
            <a:off x="5523919" y="2445043"/>
            <a:ext cx="1194754" cy="661720"/>
          </a:xfrm>
          <a:prstGeom prst="rect">
            <a:avLst/>
          </a:prstGeom>
          <a:noFill/>
        </p:spPr>
        <p:txBody>
          <a:bodyPr wrap="square">
            <a:spAutoFit/>
          </a:bodyPr>
          <a:lstStyle/>
          <a:p>
            <a:r>
              <a:rPr lang="en-GB" sz="700" dirty="0">
                <a:latin typeface="+mn-lt"/>
                <a:ea typeface="Verdana" panose="020B0604030504040204" pitchFamily="34" charset="0"/>
                <a:cs typeface="Times New Roman" panose="02020603050405020304" pitchFamily="18" charset="0"/>
              </a:rPr>
              <a:t>Um instantâneo das </a:t>
            </a:r>
            <a:r>
              <a:rPr lang="en-GB" sz="700" dirty="0" err="1">
                <a:latin typeface="+mn-lt"/>
                <a:ea typeface="Verdana" panose="020B0604030504040204" pitchFamily="34" charset="0"/>
                <a:cs typeface="Times New Roman" panose="02020603050405020304" pitchFamily="18" charset="0"/>
              </a:rPr>
              <a:t>Diretrizes</a:t>
            </a:r>
            <a:r>
              <a:rPr lang="en-GB" sz="700" dirty="0">
                <a:latin typeface="+mn-lt"/>
                <a:ea typeface="Verdana" panose="020B0604030504040204" pitchFamily="34" charset="0"/>
                <a:cs typeface="Times New Roman" panose="02020603050405020304" pitchFamily="18" charset="0"/>
              </a:rPr>
              <a:t> de </a:t>
            </a:r>
            <a:r>
              <a:rPr lang="en-GB" sz="700" dirty="0" err="1">
                <a:latin typeface="+mn-lt"/>
                <a:ea typeface="Verdana" panose="020B0604030504040204" pitchFamily="34" charset="0"/>
                <a:cs typeface="Times New Roman" panose="02020603050405020304" pitchFamily="18" charset="0"/>
              </a:rPr>
              <a:t>Conceção</a:t>
            </a:r>
            <a:r>
              <a:rPr lang="en-GB" sz="700" dirty="0">
                <a:latin typeface="+mn-lt"/>
                <a:ea typeface="Verdana" panose="020B0604030504040204" pitchFamily="34" charset="0"/>
                <a:cs typeface="Times New Roman" panose="02020603050405020304" pitchFamily="18" charset="0"/>
              </a:rPr>
              <a:t> para o Ambiente no </a:t>
            </a:r>
            <a:r>
              <a:rPr lang="en-GB" sz="700" i="1" dirty="0">
                <a:latin typeface="+mn-lt"/>
                <a:ea typeface="Verdana" panose="020B0604030504040204" pitchFamily="34" charset="0"/>
                <a:cs typeface="Times New Roman" panose="02020603050405020304" pitchFamily="18" charset="0"/>
              </a:rPr>
              <a:t>Livro do Conhecimento de Engenharia </a:t>
            </a:r>
            <a:r>
              <a:rPr lang="en-GB" sz="700" dirty="0">
                <a:latin typeface="+mn-lt"/>
                <a:ea typeface="Verdana" panose="020B0604030504040204" pitchFamily="34" charset="0"/>
                <a:cs typeface="Times New Roman" panose="02020603050405020304" pitchFamily="18" charset="0"/>
              </a:rPr>
              <a:t>[1</a:t>
            </a:r>
            <a:r>
              <a:rPr lang="en-GB" sz="900" dirty="0">
                <a:latin typeface="+mn-lt"/>
                <a:ea typeface="Verdana" panose="020B0604030504040204" pitchFamily="34" charset="0"/>
                <a:cs typeface="Times New Roman" panose="02020603050405020304" pitchFamily="18" charset="0"/>
              </a:rPr>
              <a:t>]</a:t>
            </a:r>
          </a:p>
        </p:txBody>
      </p:sp>
      <p:sp>
        <p:nvSpPr>
          <p:cNvPr id="53" name="CaixaDeTexto 21">
            <a:extLst>
              <a:ext uri="{FF2B5EF4-FFF2-40B4-BE49-F238E27FC236}">
                <a16:creationId xmlns:a16="http://schemas.microsoft.com/office/drawing/2014/main" id="{A59BD095-C7F2-4250-8CA0-EBA432119FAF}"/>
              </a:ext>
            </a:extLst>
          </p:cNvPr>
          <p:cNvSpPr txBox="1"/>
          <p:nvPr/>
        </p:nvSpPr>
        <p:spPr>
          <a:xfrm>
            <a:off x="5884813" y="6053111"/>
            <a:ext cx="2794936" cy="230832"/>
          </a:xfrm>
          <a:prstGeom prst="rect">
            <a:avLst/>
          </a:prstGeom>
          <a:noFill/>
        </p:spPr>
        <p:txBody>
          <a:bodyPr wrap="square">
            <a:spAutoFit/>
          </a:bodyPr>
          <a:lstStyle/>
          <a:p>
            <a:pPr algn="ctr">
              <a:spcBef>
                <a:spcPts val="600"/>
              </a:spcBef>
              <a:spcAft>
                <a:spcPts val="600"/>
              </a:spcAft>
            </a:pPr>
            <a:r>
              <a:rPr lang="en-GB" sz="900" dirty="0">
                <a:latin typeface="Verdana" panose="020B0604030504040204" pitchFamily="34" charset="0"/>
                <a:ea typeface="Verdana" panose="020B0604030504040204" pitchFamily="34" charset="0"/>
                <a:cs typeface="Times New Roman" panose="02020603050405020304" pitchFamily="18" charset="0"/>
              </a:rPr>
              <a:t>Fases de selecção do material [2]</a:t>
            </a:r>
          </a:p>
        </p:txBody>
      </p:sp>
    </p:spTree>
    <p:custDataLst>
      <p:tags r:id="rId1"/>
    </p:custDataLst>
    <p:extLst>
      <p:ext uri="{BB962C8B-B14F-4D97-AF65-F5344CB8AC3E}">
        <p14:creationId xmlns:p14="http://schemas.microsoft.com/office/powerpoint/2010/main" val="9057805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2CF9D-CB07-483C-8FC5-7C57A1867301}"/>
              </a:ext>
            </a:extLst>
          </p:cNvPr>
          <p:cNvSpPr>
            <a:spLocks noGrp="1"/>
          </p:cNvSpPr>
          <p:nvPr>
            <p:ph type="title"/>
          </p:nvPr>
        </p:nvSpPr>
        <p:spPr>
          <a:xfrm>
            <a:off x="637598" y="265114"/>
            <a:ext cx="7717800" cy="1011600"/>
          </a:xfrm>
        </p:spPr>
        <p:txBody>
          <a:bodyPr/>
          <a:lstStyle/>
          <a:p>
            <a:r>
              <a:rPr lang="en-US" dirty="0">
                <a:solidFill>
                  <a:srgbClr val="2B2D83"/>
                </a:solidFill>
              </a:rPr>
              <a:t>Selecção do material</a:t>
            </a:r>
            <a:endParaRPr lang="en-GB" dirty="0">
              <a:solidFill>
                <a:srgbClr val="2B2D83"/>
              </a:solidFill>
            </a:endParaRPr>
          </a:p>
        </p:txBody>
      </p:sp>
      <p:sp>
        <p:nvSpPr>
          <p:cNvPr id="47" name="CaixaDeTexto 23">
            <a:extLst>
              <a:ext uri="{FF2B5EF4-FFF2-40B4-BE49-F238E27FC236}">
                <a16:creationId xmlns:a16="http://schemas.microsoft.com/office/drawing/2014/main" id="{198A547E-C0B8-4317-A8D0-C6E2CAF8DDC3}"/>
              </a:ext>
            </a:extLst>
          </p:cNvPr>
          <p:cNvSpPr txBox="1"/>
          <p:nvPr/>
        </p:nvSpPr>
        <p:spPr>
          <a:xfrm>
            <a:off x="89305" y="4356382"/>
            <a:ext cx="4870047" cy="381579"/>
          </a:xfrm>
          <a:prstGeom prst="rect">
            <a:avLst/>
          </a:prstGeom>
          <a:noFill/>
        </p:spPr>
        <p:txBody>
          <a:bodyPr wrap="square">
            <a:spAutoFit/>
          </a:bodyPr>
          <a:lstStyle/>
          <a:p>
            <a:pPr marL="406400" indent="-406400" algn="just">
              <a:lnSpc>
                <a:spcPct val="107000"/>
              </a:lnSpc>
            </a:pPr>
            <a:r>
              <a:rPr lang="en-GB" sz="600" dirty="0">
                <a:effectLst/>
                <a:latin typeface="+mn-lt"/>
                <a:ea typeface="Verdana" panose="020B0604030504040204" pitchFamily="34" charset="0"/>
                <a:cs typeface="Calibri" panose="020F0502020204030204" pitchFamily="34" charset="0"/>
              </a:rPr>
              <a:t>[1] C. </a:t>
            </a:r>
            <a:r>
              <a:rPr lang="en-GB" sz="600" dirty="0" err="1">
                <a:effectLst/>
                <a:latin typeface="+mn-lt"/>
                <a:ea typeface="Verdana" panose="020B0604030504040204" pitchFamily="34" charset="0"/>
                <a:cs typeface="Calibri" panose="020F0502020204030204" pitchFamily="34" charset="0"/>
              </a:rPr>
              <a:t>Luttropp</a:t>
            </a:r>
            <a:r>
              <a:rPr lang="en-GB" sz="600" dirty="0">
                <a:effectLst/>
                <a:latin typeface="+mn-lt"/>
                <a:ea typeface="Verdana" panose="020B0604030504040204" pitchFamily="34" charset="0"/>
                <a:cs typeface="Calibri" panose="020F0502020204030204" pitchFamily="34" charset="0"/>
              </a:rPr>
              <a:t>, J. </a:t>
            </a:r>
            <a:r>
              <a:rPr lang="en-GB" sz="600" dirty="0" err="1">
                <a:effectLst/>
                <a:latin typeface="+mn-lt"/>
                <a:ea typeface="Verdana" panose="020B0604030504040204" pitchFamily="34" charset="0"/>
                <a:cs typeface="Calibri" panose="020F0502020204030204" pitchFamily="34" charset="0"/>
              </a:rPr>
              <a:t>Lagerstedt</a:t>
            </a:r>
            <a:r>
              <a:rPr lang="en-GB" sz="600" dirty="0">
                <a:effectLst/>
                <a:latin typeface="+mn-lt"/>
                <a:ea typeface="Verdana" panose="020B0604030504040204" pitchFamily="34" charset="0"/>
                <a:cs typeface="Calibri" panose="020F0502020204030204" pitchFamily="34" charset="0"/>
              </a:rPr>
              <a:t>, </a:t>
            </a:r>
            <a:r>
              <a:rPr lang="en-GB" sz="600" dirty="0" err="1">
                <a:effectLst/>
                <a:latin typeface="+mn-lt"/>
                <a:ea typeface="Verdana" panose="020B0604030504040204" pitchFamily="34" charset="0"/>
                <a:cs typeface="Calibri" panose="020F0502020204030204" pitchFamily="34" charset="0"/>
              </a:rPr>
              <a:t>EcoDesign </a:t>
            </a:r>
            <a:r>
              <a:rPr lang="en-GB" sz="600" dirty="0">
                <a:effectLst/>
                <a:latin typeface="+mn-lt"/>
                <a:ea typeface="Verdana" panose="020B0604030504040204" pitchFamily="34" charset="0"/>
                <a:cs typeface="Calibri" panose="020F0502020204030204" pitchFamily="34" charset="0"/>
              </a:rPr>
              <a:t>e The Ten Golden Rules: generic advice for merging environmental aspects into product development, J. Clean. Prod. 14 (2006) 1396-1408. https://doi.org/10.1016/j.jclepro.2005.11.022. </a:t>
            </a:r>
          </a:p>
          <a:p>
            <a:pPr marL="406400" indent="-406400" algn="just">
              <a:lnSpc>
                <a:spcPct val="107000"/>
              </a:lnSpc>
            </a:pPr>
            <a:r>
              <a:rPr lang="en-GB" sz="600" dirty="0">
                <a:effectLst/>
                <a:latin typeface="+mn-lt"/>
                <a:ea typeface="Verdana" panose="020B0604030504040204" pitchFamily="34" charset="0"/>
                <a:cs typeface="Calibri" panose="020F0502020204030204" pitchFamily="34" charset="0"/>
              </a:rPr>
              <a:t>[2] </a:t>
            </a:r>
            <a:r>
              <a:rPr lang="en-GB" sz="600" dirty="0">
                <a:latin typeface="+mn-lt"/>
                <a:ea typeface="Verdana" panose="020B0604030504040204" pitchFamily="34" charset="0"/>
                <a:cs typeface="Calibri" panose="020F0502020204030204" pitchFamily="34" charset="0"/>
              </a:rPr>
              <a:t>M. Ashby, K. Johnson, Materials and Design: The Art and Science of Material Selection in Product Design, 2014.</a:t>
            </a:r>
            <a:endParaRPr lang="en-GB" sz="600" dirty="0">
              <a:latin typeface="+mn-lt"/>
              <a:ea typeface="Verdana" panose="020B0604030504040204" pitchFamily="34" charset="0"/>
              <a:cs typeface="Times New Roman" panose="02020603050405020304" pitchFamily="18" charset="0"/>
            </a:endParaRPr>
          </a:p>
        </p:txBody>
      </p:sp>
      <p:pic>
        <p:nvPicPr>
          <p:cNvPr id="50" name="Imagem 40">
            <a:extLst>
              <a:ext uri="{FF2B5EF4-FFF2-40B4-BE49-F238E27FC236}">
                <a16:creationId xmlns:a16="http://schemas.microsoft.com/office/drawing/2014/main" id="{52BD6B2D-7377-480F-834B-8A37E25828D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54217" y="923325"/>
            <a:ext cx="3380959" cy="1673378"/>
          </a:xfrm>
          <a:prstGeom prst="rect">
            <a:avLst/>
          </a:prstGeom>
          <a:noFill/>
          <a:ln>
            <a:noFill/>
          </a:ln>
        </p:spPr>
      </p:pic>
      <p:pic>
        <p:nvPicPr>
          <p:cNvPr id="51" name="Imagem 56">
            <a:extLst>
              <a:ext uri="{FF2B5EF4-FFF2-40B4-BE49-F238E27FC236}">
                <a16:creationId xmlns:a16="http://schemas.microsoft.com/office/drawing/2014/main" id="{4502926A-030E-41C4-B9E7-712AD5E3C964}"/>
              </a:ext>
            </a:extLst>
          </p:cNvPr>
          <p:cNvPicPr/>
          <p:nvPr/>
        </p:nvPicPr>
        <p:blipFill>
          <a:blip r:embed="rId4"/>
          <a:stretch>
            <a:fillRect/>
          </a:stretch>
        </p:blipFill>
        <p:spPr>
          <a:xfrm>
            <a:off x="6506278" y="2379244"/>
            <a:ext cx="2137459" cy="2172585"/>
          </a:xfrm>
          <a:prstGeom prst="rect">
            <a:avLst/>
          </a:prstGeom>
        </p:spPr>
      </p:pic>
      <p:sp>
        <p:nvSpPr>
          <p:cNvPr id="52" name="CaixaDeTexto 18">
            <a:extLst>
              <a:ext uri="{FF2B5EF4-FFF2-40B4-BE49-F238E27FC236}">
                <a16:creationId xmlns:a16="http://schemas.microsoft.com/office/drawing/2014/main" id="{DDCFE99C-4602-43C1-8F3B-28CF20704A7B}"/>
              </a:ext>
            </a:extLst>
          </p:cNvPr>
          <p:cNvSpPr txBox="1"/>
          <p:nvPr/>
        </p:nvSpPr>
        <p:spPr>
          <a:xfrm>
            <a:off x="5523919" y="2445043"/>
            <a:ext cx="1194754" cy="661720"/>
          </a:xfrm>
          <a:prstGeom prst="rect">
            <a:avLst/>
          </a:prstGeom>
          <a:noFill/>
        </p:spPr>
        <p:txBody>
          <a:bodyPr wrap="square">
            <a:spAutoFit/>
          </a:bodyPr>
          <a:lstStyle/>
          <a:p>
            <a:r>
              <a:rPr lang="en-GB" sz="700" dirty="0">
                <a:latin typeface="+mn-lt"/>
                <a:ea typeface="Verdana" panose="020B0604030504040204" pitchFamily="34" charset="0"/>
                <a:cs typeface="Times New Roman" panose="02020603050405020304" pitchFamily="18" charset="0"/>
              </a:rPr>
              <a:t>Um instantâneo das </a:t>
            </a:r>
            <a:r>
              <a:rPr lang="en-GB" sz="700" dirty="0" err="1">
                <a:latin typeface="+mn-lt"/>
                <a:ea typeface="Verdana" panose="020B0604030504040204" pitchFamily="34" charset="0"/>
                <a:cs typeface="Times New Roman" panose="02020603050405020304" pitchFamily="18" charset="0"/>
              </a:rPr>
              <a:t>Diretrizes</a:t>
            </a:r>
            <a:r>
              <a:rPr lang="en-GB" sz="700" dirty="0">
                <a:latin typeface="+mn-lt"/>
                <a:ea typeface="Verdana" panose="020B0604030504040204" pitchFamily="34" charset="0"/>
                <a:cs typeface="Times New Roman" panose="02020603050405020304" pitchFamily="18" charset="0"/>
              </a:rPr>
              <a:t> de </a:t>
            </a:r>
            <a:r>
              <a:rPr lang="en-GB" sz="700" dirty="0" err="1">
                <a:latin typeface="+mn-lt"/>
                <a:ea typeface="Verdana" panose="020B0604030504040204" pitchFamily="34" charset="0"/>
                <a:cs typeface="Times New Roman" panose="02020603050405020304" pitchFamily="18" charset="0"/>
              </a:rPr>
              <a:t>Conceção</a:t>
            </a:r>
            <a:r>
              <a:rPr lang="en-GB" sz="700" dirty="0">
                <a:latin typeface="+mn-lt"/>
                <a:ea typeface="Verdana" panose="020B0604030504040204" pitchFamily="34" charset="0"/>
                <a:cs typeface="Times New Roman" panose="02020603050405020304" pitchFamily="18" charset="0"/>
              </a:rPr>
              <a:t> para o Ambiente no </a:t>
            </a:r>
            <a:r>
              <a:rPr lang="en-GB" sz="700" i="1" dirty="0">
                <a:latin typeface="+mn-lt"/>
                <a:ea typeface="Verdana" panose="020B0604030504040204" pitchFamily="34" charset="0"/>
                <a:cs typeface="Times New Roman" panose="02020603050405020304" pitchFamily="18" charset="0"/>
              </a:rPr>
              <a:t>Livro do Conhecimento de Engenharia </a:t>
            </a:r>
            <a:r>
              <a:rPr lang="en-GB" sz="700" dirty="0">
                <a:latin typeface="+mn-lt"/>
                <a:ea typeface="Verdana" panose="020B0604030504040204" pitchFamily="34" charset="0"/>
                <a:cs typeface="Times New Roman" panose="02020603050405020304" pitchFamily="18" charset="0"/>
              </a:rPr>
              <a:t>[1</a:t>
            </a:r>
            <a:r>
              <a:rPr lang="en-GB" sz="900" dirty="0">
                <a:latin typeface="+mn-lt"/>
                <a:ea typeface="Verdana" panose="020B0604030504040204" pitchFamily="34" charset="0"/>
                <a:cs typeface="Times New Roman" panose="02020603050405020304" pitchFamily="18" charset="0"/>
              </a:rPr>
              <a:t>]</a:t>
            </a:r>
          </a:p>
        </p:txBody>
      </p:sp>
      <p:sp>
        <p:nvSpPr>
          <p:cNvPr id="53" name="CaixaDeTexto 21">
            <a:extLst>
              <a:ext uri="{FF2B5EF4-FFF2-40B4-BE49-F238E27FC236}">
                <a16:creationId xmlns:a16="http://schemas.microsoft.com/office/drawing/2014/main" id="{A59BD095-C7F2-4250-8CA0-EBA432119FAF}"/>
              </a:ext>
            </a:extLst>
          </p:cNvPr>
          <p:cNvSpPr txBox="1"/>
          <p:nvPr/>
        </p:nvSpPr>
        <p:spPr>
          <a:xfrm>
            <a:off x="5884813" y="6053111"/>
            <a:ext cx="2794936" cy="230832"/>
          </a:xfrm>
          <a:prstGeom prst="rect">
            <a:avLst/>
          </a:prstGeom>
          <a:noFill/>
        </p:spPr>
        <p:txBody>
          <a:bodyPr wrap="square">
            <a:spAutoFit/>
          </a:bodyPr>
          <a:lstStyle/>
          <a:p>
            <a:pPr algn="ctr">
              <a:spcBef>
                <a:spcPts val="600"/>
              </a:spcBef>
              <a:spcAft>
                <a:spcPts val="600"/>
              </a:spcAft>
            </a:pPr>
            <a:r>
              <a:rPr lang="en-GB" sz="900" dirty="0">
                <a:latin typeface="Verdana" panose="020B0604030504040204" pitchFamily="34" charset="0"/>
                <a:ea typeface="Verdana" panose="020B0604030504040204" pitchFamily="34" charset="0"/>
                <a:cs typeface="Times New Roman" panose="02020603050405020304" pitchFamily="18" charset="0"/>
              </a:rPr>
              <a:t>Fases de selecção do material [2]</a:t>
            </a:r>
          </a:p>
        </p:txBody>
      </p:sp>
      <p:sp>
        <p:nvSpPr>
          <p:cNvPr id="3" name="CaixaDeTexto 2">
            <a:extLst>
              <a:ext uri="{FF2B5EF4-FFF2-40B4-BE49-F238E27FC236}">
                <a16:creationId xmlns:a16="http://schemas.microsoft.com/office/drawing/2014/main" id="{956894F6-057D-15FE-0A64-A89ED9BE95F3}"/>
              </a:ext>
            </a:extLst>
          </p:cNvPr>
          <p:cNvSpPr txBox="1"/>
          <p:nvPr/>
        </p:nvSpPr>
        <p:spPr>
          <a:xfrm>
            <a:off x="637598" y="1105989"/>
            <a:ext cx="3934402" cy="2400657"/>
          </a:xfrm>
          <a:prstGeom prst="rect">
            <a:avLst/>
          </a:prstGeom>
          <a:noFill/>
        </p:spPr>
        <p:txBody>
          <a:bodyPr wrap="square" rtlCol="0">
            <a:spAutoFit/>
          </a:bodyPr>
          <a:lstStyle/>
          <a:p>
            <a:r>
              <a:rPr lang="pt-PT" sz="1000" dirty="0">
                <a:highlight>
                  <a:srgbClr val="FFFF00"/>
                </a:highlight>
              </a:rPr>
              <a:t>Todos os materiais</a:t>
            </a:r>
          </a:p>
          <a:p>
            <a:endParaRPr lang="pt-PT" sz="1000" dirty="0">
              <a:highlight>
                <a:srgbClr val="FFFF00"/>
              </a:highlight>
            </a:endParaRPr>
          </a:p>
          <a:p>
            <a:r>
              <a:rPr lang="pt-PT" sz="1000" dirty="0">
                <a:highlight>
                  <a:srgbClr val="FFFF00"/>
                </a:highlight>
              </a:rPr>
              <a:t>Requisitos de conceção da tradução - expressos como função, restrições, objetivos e variáveis livres</a:t>
            </a:r>
          </a:p>
          <a:p>
            <a:endParaRPr lang="pt-PT" sz="1000" dirty="0">
              <a:highlight>
                <a:srgbClr val="FFFF00"/>
              </a:highlight>
            </a:endParaRPr>
          </a:p>
          <a:p>
            <a:r>
              <a:rPr lang="pt-PT" sz="1000" dirty="0">
                <a:highlight>
                  <a:srgbClr val="FFFF00"/>
                </a:highlight>
              </a:rPr>
              <a:t>Seleção através de restrições - eliminar o material que não pode fazer o trabalho</a:t>
            </a:r>
          </a:p>
          <a:p>
            <a:endParaRPr lang="pt-PT" sz="1000" dirty="0">
              <a:highlight>
                <a:srgbClr val="FFFF00"/>
              </a:highlight>
            </a:endParaRPr>
          </a:p>
          <a:p>
            <a:r>
              <a:rPr lang="pt-PT" sz="1000" dirty="0">
                <a:highlight>
                  <a:srgbClr val="FFFF00"/>
                </a:highlight>
              </a:rPr>
              <a:t>Classificar por objetivos - Encontrar o material analisado que faz o trabalho</a:t>
            </a:r>
          </a:p>
          <a:p>
            <a:endParaRPr lang="pt-PT" sz="1000" dirty="0">
              <a:highlight>
                <a:srgbClr val="FFFF00"/>
              </a:highlight>
            </a:endParaRPr>
          </a:p>
          <a:p>
            <a:r>
              <a:rPr lang="pt-PT" sz="1000" dirty="0">
                <a:highlight>
                  <a:srgbClr val="FFFF00"/>
                </a:highlight>
              </a:rPr>
              <a:t>Procurar informações de apoio - Pesquisar a história familiar dos candidatos mais bem classificados</a:t>
            </a:r>
          </a:p>
          <a:p>
            <a:endParaRPr lang="pt-PT" sz="1000" dirty="0">
              <a:highlight>
                <a:srgbClr val="FFFF00"/>
              </a:highlight>
            </a:endParaRPr>
          </a:p>
          <a:p>
            <a:r>
              <a:rPr lang="pt-PT" sz="1000" dirty="0">
                <a:highlight>
                  <a:srgbClr val="FFFF00"/>
                </a:highlight>
              </a:rPr>
              <a:t>Seleção final do material </a:t>
            </a:r>
          </a:p>
        </p:txBody>
      </p:sp>
    </p:spTree>
    <p:custDataLst>
      <p:tags r:id="rId1"/>
    </p:custDataLst>
    <p:extLst>
      <p:ext uri="{BB962C8B-B14F-4D97-AF65-F5344CB8AC3E}">
        <p14:creationId xmlns:p14="http://schemas.microsoft.com/office/powerpoint/2010/main" val="28085126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1C44C-2330-4BBC-91AC-BEAC6AE5762A}"/>
              </a:ext>
            </a:extLst>
          </p:cNvPr>
          <p:cNvSpPr>
            <a:spLocks noGrp="1"/>
          </p:cNvSpPr>
          <p:nvPr>
            <p:ph type="title"/>
          </p:nvPr>
        </p:nvSpPr>
        <p:spPr/>
        <p:txBody>
          <a:bodyPr/>
          <a:lstStyle/>
          <a:p>
            <a:r>
              <a:rPr lang="en-US" sz="4000" dirty="0">
                <a:solidFill>
                  <a:srgbClr val="2B2D83"/>
                </a:solidFill>
              </a:rPr>
              <a:t>Quadro geral de </a:t>
            </a:r>
            <a:r>
              <a:rPr lang="en-US" sz="4000" dirty="0" err="1">
                <a:solidFill>
                  <a:srgbClr val="2B2D83"/>
                </a:solidFill>
              </a:rPr>
              <a:t>seleção</a:t>
            </a:r>
            <a:r>
              <a:rPr lang="en-US" sz="4000" dirty="0">
                <a:solidFill>
                  <a:srgbClr val="2B2D83"/>
                </a:solidFill>
              </a:rPr>
              <a:t> de material</a:t>
            </a:r>
            <a:endParaRPr lang="en-GB" dirty="0">
              <a:solidFill>
                <a:srgbClr val="2B2D83"/>
              </a:solidFill>
            </a:endParaRPr>
          </a:p>
        </p:txBody>
      </p:sp>
      <p:sp>
        <p:nvSpPr>
          <p:cNvPr id="3" name="CaixaDeTexto 35">
            <a:extLst>
              <a:ext uri="{FF2B5EF4-FFF2-40B4-BE49-F238E27FC236}">
                <a16:creationId xmlns:a16="http://schemas.microsoft.com/office/drawing/2014/main" id="{413C6F17-F1B8-46CE-9971-0428EB48042E}"/>
              </a:ext>
            </a:extLst>
          </p:cNvPr>
          <p:cNvSpPr txBox="1"/>
          <p:nvPr/>
        </p:nvSpPr>
        <p:spPr>
          <a:xfrm>
            <a:off x="1010999" y="1374730"/>
            <a:ext cx="5415707" cy="1808444"/>
          </a:xfrm>
          <a:prstGeom prst="rect">
            <a:avLst/>
          </a:prstGeom>
          <a:noFill/>
        </p:spPr>
        <p:txBody>
          <a:bodyPr wrap="square">
            <a:spAutoFit/>
          </a:bodyPr>
          <a:lstStyle/>
          <a:p>
            <a:pPr marL="342900" indent="-342900" algn="just">
              <a:lnSpc>
                <a:spcPct val="107000"/>
              </a:lnSpc>
              <a:buClrTx/>
              <a:buFont typeface="Wingdings" panose="05000000000000000000" pitchFamily="2" charset="2"/>
              <a:buChar char=""/>
            </a:pPr>
            <a:r>
              <a:rPr lang="en-GB" sz="1050" kern="1200" dirty="0">
                <a:solidFill>
                  <a:prstClr val="black"/>
                </a:solidFill>
                <a:latin typeface="+mn-lt"/>
                <a:ea typeface="Verdana" panose="020B0604030504040204" pitchFamily="34" charset="0"/>
                <a:cs typeface="Times New Roman" panose="02020603050405020304" pitchFamily="18" charset="0"/>
              </a:rPr>
              <a:t>Evitar materiais tóxicos ou prejudiciais para os componentes do produto</a:t>
            </a:r>
          </a:p>
          <a:p>
            <a:pPr marL="342900" indent="-342900" algn="just">
              <a:lnSpc>
                <a:spcPct val="107000"/>
              </a:lnSpc>
              <a:buClrTx/>
              <a:buFont typeface="Wingdings" panose="05000000000000000000" pitchFamily="2" charset="2"/>
              <a:buChar char=""/>
            </a:pPr>
            <a:r>
              <a:rPr lang="en-GB" sz="1050" kern="1200" dirty="0">
                <a:solidFill>
                  <a:prstClr val="black"/>
                </a:solidFill>
                <a:latin typeface="+mn-lt"/>
                <a:ea typeface="Verdana" panose="020B0604030504040204" pitchFamily="34" charset="0"/>
                <a:cs typeface="Times New Roman" panose="02020603050405020304" pitchFamily="18" charset="0"/>
              </a:rPr>
              <a:t>Evitar materiais que emitam substâncias tóxicas ou nocivas durante a pré-produção</a:t>
            </a:r>
          </a:p>
          <a:p>
            <a:pPr marL="342900" indent="-342900" algn="just">
              <a:lnSpc>
                <a:spcPct val="107000"/>
              </a:lnSpc>
              <a:buClrTx/>
              <a:buFont typeface="Wingdings" panose="05000000000000000000" pitchFamily="2" charset="2"/>
              <a:buChar char=""/>
            </a:pPr>
            <a:r>
              <a:rPr lang="en-GB" sz="1050" kern="1200" dirty="0">
                <a:solidFill>
                  <a:prstClr val="black"/>
                </a:solidFill>
                <a:latin typeface="+mn-lt"/>
                <a:ea typeface="Verdana" panose="020B0604030504040204" pitchFamily="34" charset="0"/>
                <a:cs typeface="Times New Roman" panose="02020603050405020304" pitchFamily="18" charset="0"/>
              </a:rPr>
              <a:t>Evitar aditivos que emitam substâncias tóxicas ou nocivas</a:t>
            </a:r>
          </a:p>
          <a:p>
            <a:pPr marL="342900" indent="-342900" algn="just">
              <a:lnSpc>
                <a:spcPct val="107000"/>
              </a:lnSpc>
              <a:buClrTx/>
              <a:buFont typeface="Wingdings" panose="05000000000000000000" pitchFamily="2" charset="2"/>
              <a:buChar char=""/>
            </a:pPr>
            <a:r>
              <a:rPr lang="en-GB" sz="1050" kern="1200" dirty="0">
                <a:solidFill>
                  <a:prstClr val="black"/>
                </a:solidFill>
                <a:latin typeface="+mn-lt"/>
                <a:ea typeface="Verdana" panose="020B0604030504040204" pitchFamily="34" charset="0"/>
                <a:cs typeface="Times New Roman" panose="02020603050405020304" pitchFamily="18" charset="0"/>
              </a:rPr>
              <a:t>Evitar tratamentos de superfície tóxicos ou nocivos - Evitar materiais que emitam substâncias tóxicas ou nocivas durante a utilização</a:t>
            </a:r>
          </a:p>
          <a:p>
            <a:pPr marL="342900" indent="-342900" algn="just">
              <a:lnSpc>
                <a:spcPct val="107000"/>
              </a:lnSpc>
              <a:buClrTx/>
              <a:buFont typeface="Wingdings" panose="05000000000000000000" pitchFamily="2" charset="2"/>
              <a:buChar char=""/>
            </a:pPr>
            <a:r>
              <a:rPr lang="en-GB" sz="1050" kern="1200" dirty="0">
                <a:solidFill>
                  <a:prstClr val="black"/>
                </a:solidFill>
                <a:latin typeface="+mn-lt"/>
                <a:ea typeface="Verdana" panose="020B0604030504040204" pitchFamily="34" charset="0"/>
                <a:cs typeface="Times New Roman" panose="02020603050405020304" pitchFamily="18" charset="0"/>
              </a:rPr>
              <a:t>Evitar materiais que emitam substâncias tóxicas ou nocivas durante a eliminação </a:t>
            </a:r>
          </a:p>
          <a:p>
            <a:pPr marL="342900" indent="-342900" algn="just">
              <a:lnSpc>
                <a:spcPct val="107000"/>
              </a:lnSpc>
              <a:buClrTx/>
              <a:buFont typeface="Wingdings" panose="05000000000000000000" pitchFamily="2" charset="2"/>
              <a:buChar char=""/>
            </a:pPr>
            <a:r>
              <a:rPr lang="en-GB" sz="1050" kern="1200" dirty="0">
                <a:solidFill>
                  <a:prstClr val="black"/>
                </a:solidFill>
                <a:latin typeface="+mn-lt"/>
                <a:ea typeface="Verdana" panose="020B0604030504040204" pitchFamily="34" charset="0"/>
                <a:cs typeface="Times New Roman" panose="02020603050405020304" pitchFamily="18" charset="0"/>
              </a:rPr>
              <a:t>Evitar substâncias tóxicas, mas utilizar circuitos fechados quando necessário para o fazer </a:t>
            </a:r>
          </a:p>
          <a:p>
            <a:pPr marL="342900" indent="-342900" algn="just">
              <a:lnSpc>
                <a:spcPct val="107000"/>
              </a:lnSpc>
              <a:spcAft>
                <a:spcPts val="800"/>
              </a:spcAft>
              <a:buClrTx/>
              <a:buFont typeface="Wingdings" panose="05000000000000000000" pitchFamily="2" charset="2"/>
              <a:buChar char=""/>
            </a:pPr>
            <a:r>
              <a:rPr lang="en-GB" sz="1050" kern="1200" dirty="0">
                <a:solidFill>
                  <a:prstClr val="black"/>
                </a:solidFill>
                <a:latin typeface="+mn-lt"/>
                <a:ea typeface="Verdana" panose="020B0604030504040204" pitchFamily="34" charset="0"/>
                <a:cs typeface="Times New Roman" panose="02020603050405020304" pitchFamily="18" charset="0"/>
              </a:rPr>
              <a:t>Evitar </a:t>
            </a:r>
            <a:r>
              <a:rPr lang="en-GB" sz="1050" kern="1200" dirty="0" err="1">
                <a:solidFill>
                  <a:prstClr val="black"/>
                </a:solidFill>
                <a:latin typeface="+mn-lt"/>
                <a:ea typeface="Verdana" panose="020B0604030504040204" pitchFamily="34" charset="0"/>
                <a:cs typeface="Times New Roman" panose="02020603050405020304" pitchFamily="18" charset="0"/>
              </a:rPr>
              <a:t>materiais</a:t>
            </a:r>
            <a:r>
              <a:rPr lang="en-GB" sz="1050" kern="1200" dirty="0">
                <a:solidFill>
                  <a:prstClr val="black"/>
                </a:solidFill>
                <a:latin typeface="+mn-lt"/>
                <a:ea typeface="Verdana" panose="020B0604030504040204" pitchFamily="34" charset="0"/>
                <a:cs typeface="Times New Roman" panose="02020603050405020304" pitchFamily="18" charset="0"/>
              </a:rPr>
              <a:t> </a:t>
            </a:r>
            <a:r>
              <a:rPr lang="en-GB" sz="1050" kern="1200" dirty="0" err="1">
                <a:solidFill>
                  <a:prstClr val="black"/>
                </a:solidFill>
                <a:latin typeface="+mn-lt"/>
                <a:ea typeface="Verdana" panose="020B0604030504040204" pitchFamily="34" charset="0"/>
                <a:cs typeface="Times New Roman" panose="02020603050405020304" pitchFamily="18" charset="0"/>
              </a:rPr>
              <a:t>esgotáveis</a:t>
            </a:r>
            <a:endParaRPr lang="en-GB" sz="1050" kern="1200" dirty="0">
              <a:solidFill>
                <a:prstClr val="black"/>
              </a:solidFill>
              <a:latin typeface="+mn-lt"/>
              <a:ea typeface="Verdana" panose="020B0604030504040204" pitchFamily="34" charset="0"/>
              <a:cs typeface="Times New Roman" panose="02020603050405020304" pitchFamily="18" charset="0"/>
            </a:endParaRPr>
          </a:p>
        </p:txBody>
      </p:sp>
      <p:sp>
        <p:nvSpPr>
          <p:cNvPr id="4" name="CaixaDeTexto 37">
            <a:extLst>
              <a:ext uri="{FF2B5EF4-FFF2-40B4-BE49-F238E27FC236}">
                <a16:creationId xmlns:a16="http://schemas.microsoft.com/office/drawing/2014/main" id="{520966C6-B9C3-4708-A7B0-11A8D6490530}"/>
              </a:ext>
            </a:extLst>
          </p:cNvPr>
          <p:cNvSpPr txBox="1"/>
          <p:nvPr/>
        </p:nvSpPr>
        <p:spPr>
          <a:xfrm>
            <a:off x="1010999" y="3139789"/>
            <a:ext cx="5117324" cy="1635576"/>
          </a:xfrm>
          <a:prstGeom prst="rect">
            <a:avLst/>
          </a:prstGeom>
          <a:noFill/>
        </p:spPr>
        <p:txBody>
          <a:bodyPr wrap="square">
            <a:spAutoFit/>
          </a:bodyPr>
          <a:lstStyle/>
          <a:p>
            <a:pPr marL="342900" indent="-342900" algn="just">
              <a:lnSpc>
                <a:spcPct val="107000"/>
              </a:lnSpc>
              <a:buClrTx/>
              <a:buFont typeface="Wingdings" panose="05000000000000000000" pitchFamily="2" charset="2"/>
              <a:buChar char=""/>
            </a:pPr>
            <a:r>
              <a:rPr lang="en-GB" sz="1050" kern="1200" dirty="0">
                <a:solidFill>
                  <a:prstClr val="black"/>
                </a:solidFill>
                <a:latin typeface="+mn-lt"/>
                <a:ea typeface="Verdana" panose="020B0604030504040204" pitchFamily="34" charset="0"/>
                <a:cs typeface="Times New Roman" panose="02020603050405020304" pitchFamily="18" charset="0"/>
              </a:rPr>
              <a:t>Utilizar materiais renováveis </a:t>
            </a:r>
          </a:p>
          <a:p>
            <a:pPr marL="342900" indent="-342900" algn="just">
              <a:lnSpc>
                <a:spcPct val="107000"/>
              </a:lnSpc>
              <a:buClrTx/>
              <a:buFont typeface="Wingdings" panose="05000000000000000000" pitchFamily="2" charset="2"/>
              <a:buChar char=""/>
            </a:pPr>
            <a:r>
              <a:rPr lang="en-GB" sz="1050" kern="1200" dirty="0">
                <a:solidFill>
                  <a:prstClr val="black"/>
                </a:solidFill>
                <a:latin typeface="+mn-lt"/>
                <a:ea typeface="Verdana" panose="020B0604030504040204" pitchFamily="34" charset="0"/>
                <a:cs typeface="Times New Roman" panose="02020603050405020304" pitchFamily="18" charset="0"/>
              </a:rPr>
              <a:t>Utilizar </a:t>
            </a:r>
            <a:r>
              <a:rPr lang="en-GB" sz="1050" kern="1200" dirty="0" err="1">
                <a:solidFill>
                  <a:prstClr val="black"/>
                </a:solidFill>
                <a:latin typeface="+mn-lt"/>
                <a:ea typeface="Verdana" panose="020B0604030504040204" pitchFamily="34" charset="0"/>
                <a:cs typeface="Times New Roman" panose="02020603050405020304" pitchFamily="18" charset="0"/>
              </a:rPr>
              <a:t>materiais</a:t>
            </a:r>
            <a:r>
              <a:rPr lang="en-GB" sz="1050" kern="1200" dirty="0">
                <a:solidFill>
                  <a:prstClr val="black"/>
                </a:solidFill>
                <a:latin typeface="+mn-lt"/>
                <a:ea typeface="Verdana" panose="020B0604030504040204" pitchFamily="34" charset="0"/>
                <a:cs typeface="Times New Roman" panose="02020603050405020304" pitchFamily="18" charset="0"/>
              </a:rPr>
              <a:t> </a:t>
            </a:r>
            <a:r>
              <a:rPr lang="en-GB" sz="1050" kern="1200" dirty="0" err="1">
                <a:solidFill>
                  <a:prstClr val="black"/>
                </a:solidFill>
                <a:latin typeface="+mn-lt"/>
                <a:ea typeface="Verdana" panose="020B0604030504040204" pitchFamily="34" charset="0"/>
                <a:cs typeface="Times New Roman" panose="02020603050405020304" pitchFamily="18" charset="0"/>
              </a:rPr>
              <a:t>resultantes</a:t>
            </a:r>
            <a:r>
              <a:rPr lang="en-GB" sz="1050" kern="1200" dirty="0">
                <a:solidFill>
                  <a:prstClr val="black"/>
                </a:solidFill>
                <a:latin typeface="+mn-lt"/>
                <a:ea typeface="Verdana" panose="020B0604030504040204" pitchFamily="34" charset="0"/>
                <a:cs typeface="Times New Roman" panose="02020603050405020304" pitchFamily="18" charset="0"/>
              </a:rPr>
              <a:t> dos processos de produção </a:t>
            </a:r>
          </a:p>
          <a:p>
            <a:pPr marL="342900" indent="-342900" algn="just">
              <a:lnSpc>
                <a:spcPct val="107000"/>
              </a:lnSpc>
              <a:buClrTx/>
              <a:buFont typeface="Wingdings" panose="05000000000000000000" pitchFamily="2" charset="2"/>
              <a:buChar char=""/>
            </a:pPr>
            <a:r>
              <a:rPr lang="en-GB" sz="1050" kern="1200" dirty="0" err="1">
                <a:solidFill>
                  <a:prstClr val="black"/>
                </a:solidFill>
                <a:latin typeface="+mn-lt"/>
                <a:ea typeface="Verdana" panose="020B0604030504040204" pitchFamily="34" charset="0"/>
                <a:cs typeface="Times New Roman" panose="02020603050405020304" pitchFamily="18" charset="0"/>
              </a:rPr>
              <a:t>Utilizar</a:t>
            </a:r>
            <a:r>
              <a:rPr lang="en-GB" sz="1050" kern="1200" dirty="0">
                <a:solidFill>
                  <a:prstClr val="black"/>
                </a:solidFill>
                <a:latin typeface="+mn-lt"/>
                <a:ea typeface="Verdana" panose="020B0604030504040204" pitchFamily="34" charset="0"/>
                <a:cs typeface="Times New Roman" panose="02020603050405020304" pitchFamily="18" charset="0"/>
              </a:rPr>
              <a:t> </a:t>
            </a:r>
            <a:r>
              <a:rPr lang="en-GB" sz="1050" kern="1200" dirty="0" err="1">
                <a:solidFill>
                  <a:prstClr val="black"/>
                </a:solidFill>
                <a:latin typeface="+mn-lt"/>
                <a:ea typeface="Verdana" panose="020B0604030504040204" pitchFamily="34" charset="0"/>
                <a:cs typeface="Times New Roman" panose="02020603050405020304" pitchFamily="18" charset="0"/>
              </a:rPr>
              <a:t>componentes</a:t>
            </a:r>
            <a:r>
              <a:rPr lang="en-GB" sz="1050" kern="1200" dirty="0">
                <a:solidFill>
                  <a:prstClr val="black"/>
                </a:solidFill>
                <a:latin typeface="+mn-lt"/>
                <a:ea typeface="Verdana" panose="020B0604030504040204" pitchFamily="34" charset="0"/>
                <a:cs typeface="Times New Roman" panose="02020603050405020304" pitchFamily="18" charset="0"/>
              </a:rPr>
              <a:t> recuperados de produtos eliminados</a:t>
            </a:r>
          </a:p>
          <a:p>
            <a:pPr marL="342900" indent="-342900" algn="just">
              <a:lnSpc>
                <a:spcPct val="107000"/>
              </a:lnSpc>
              <a:buClrTx/>
              <a:buFont typeface="Wingdings" panose="05000000000000000000" pitchFamily="2" charset="2"/>
              <a:buChar char=""/>
            </a:pPr>
            <a:r>
              <a:rPr lang="en-GB" sz="1050" kern="1200" dirty="0">
                <a:solidFill>
                  <a:prstClr val="black"/>
                </a:solidFill>
                <a:latin typeface="+mn-lt"/>
                <a:ea typeface="Verdana" panose="020B0604030504040204" pitchFamily="34" charset="0"/>
                <a:cs typeface="Times New Roman" panose="02020603050405020304" pitchFamily="18" charset="0"/>
              </a:rPr>
              <a:t>Utilizar materiais reciclados, isoladamente ou combinados com materiais primários</a:t>
            </a:r>
          </a:p>
          <a:p>
            <a:pPr marL="342900" indent="-342900" algn="just">
              <a:lnSpc>
                <a:spcPct val="107000"/>
              </a:lnSpc>
              <a:buClrTx/>
              <a:buFont typeface="Wingdings" panose="05000000000000000000" pitchFamily="2" charset="2"/>
              <a:buChar char=""/>
            </a:pPr>
            <a:r>
              <a:rPr lang="en-GB" sz="1050" kern="1200" dirty="0">
                <a:solidFill>
                  <a:prstClr val="black"/>
                </a:solidFill>
                <a:latin typeface="+mn-lt"/>
                <a:ea typeface="Verdana" panose="020B0604030504040204" pitchFamily="34" charset="0"/>
                <a:cs typeface="Times New Roman" panose="02020603050405020304" pitchFamily="18" charset="0"/>
              </a:rPr>
              <a:t>Utilizar materiais biodegradáveis </a:t>
            </a:r>
          </a:p>
          <a:p>
            <a:pPr marL="342900" indent="-342900" algn="just">
              <a:lnSpc>
                <a:spcPct val="107000"/>
              </a:lnSpc>
              <a:buClrTx/>
              <a:buFont typeface="Wingdings" panose="05000000000000000000" pitchFamily="2" charset="2"/>
              <a:buChar char=""/>
            </a:pPr>
            <a:r>
              <a:rPr lang="en-GB" sz="1050" kern="1200" dirty="0">
                <a:solidFill>
                  <a:prstClr val="black"/>
                </a:solidFill>
                <a:latin typeface="+mn-lt"/>
                <a:ea typeface="Verdana" panose="020B0604030504040204" pitchFamily="34" charset="0"/>
                <a:cs typeface="Times New Roman" panose="02020603050405020304" pitchFamily="18" charset="0"/>
              </a:rPr>
              <a:t>Utilizar materiais recicláveis </a:t>
            </a:r>
            <a:r>
              <a:rPr lang="en-GB" sz="1050" kern="1200" dirty="0" err="1">
                <a:solidFill>
                  <a:prstClr val="black"/>
                </a:solidFill>
                <a:latin typeface="+mn-lt"/>
                <a:ea typeface="Verdana" panose="020B0604030504040204" pitchFamily="34" charset="0"/>
                <a:cs typeface="Times New Roman" panose="02020603050405020304" pitchFamily="18" charset="0"/>
              </a:rPr>
              <a:t>não perigosos </a:t>
            </a:r>
          </a:p>
          <a:p>
            <a:pPr marL="342900" indent="-342900" algn="just">
              <a:lnSpc>
                <a:spcPct val="107000"/>
              </a:lnSpc>
              <a:buClrTx/>
              <a:buFont typeface="Wingdings" panose="05000000000000000000" pitchFamily="2" charset="2"/>
              <a:buChar char=""/>
            </a:pPr>
            <a:r>
              <a:rPr lang="en-GB" sz="1050" kern="1200" dirty="0">
                <a:solidFill>
                  <a:prstClr val="black"/>
                </a:solidFill>
                <a:latin typeface="+mn-lt"/>
                <a:ea typeface="Verdana" panose="020B0604030504040204" pitchFamily="34" charset="0"/>
                <a:cs typeface="Times New Roman" panose="02020603050405020304" pitchFamily="18" charset="0"/>
              </a:rPr>
              <a:t>Utilizar poucos materiais, simples e não misturados. </a:t>
            </a:r>
          </a:p>
          <a:p>
            <a:pPr marL="342900" indent="-342900" algn="just">
              <a:lnSpc>
                <a:spcPct val="107000"/>
              </a:lnSpc>
              <a:spcAft>
                <a:spcPts val="800"/>
              </a:spcAft>
              <a:buClrTx/>
              <a:buFont typeface="Wingdings" panose="05000000000000000000" pitchFamily="2" charset="2"/>
              <a:buChar char=""/>
            </a:pPr>
            <a:r>
              <a:rPr lang="en-GB" sz="1050" kern="1200" dirty="0">
                <a:solidFill>
                  <a:prstClr val="black"/>
                </a:solidFill>
                <a:latin typeface="+mn-lt"/>
                <a:ea typeface="Verdana" panose="020B0604030504040204" pitchFamily="34" charset="0"/>
                <a:cs typeface="Times New Roman" panose="02020603050405020304" pitchFamily="18" charset="0"/>
              </a:rPr>
              <a:t>Utilizar materiais com baixo consumo de energia </a:t>
            </a:r>
            <a:r>
              <a:rPr lang="en-GB" sz="1050" kern="1200" dirty="0" err="1">
                <a:solidFill>
                  <a:prstClr val="black"/>
                </a:solidFill>
                <a:latin typeface="+mn-lt"/>
                <a:ea typeface="Verdana" panose="020B0604030504040204" pitchFamily="34" charset="0"/>
                <a:cs typeface="Times New Roman" panose="02020603050405020304" pitchFamily="18" charset="0"/>
              </a:rPr>
              <a:t>na</a:t>
            </a:r>
            <a:r>
              <a:rPr lang="en-GB" sz="1050" kern="1200" dirty="0">
                <a:solidFill>
                  <a:prstClr val="black"/>
                </a:solidFill>
                <a:latin typeface="+mn-lt"/>
                <a:ea typeface="Verdana" panose="020B0604030504040204" pitchFamily="34" charset="0"/>
                <a:cs typeface="Times New Roman" panose="02020603050405020304" pitchFamily="18" charset="0"/>
              </a:rPr>
              <a:t> </a:t>
            </a:r>
            <a:r>
              <a:rPr lang="en-GB" sz="1050" kern="1200" dirty="0" err="1">
                <a:solidFill>
                  <a:prstClr val="black"/>
                </a:solidFill>
                <a:latin typeface="+mn-lt"/>
                <a:ea typeface="Verdana" panose="020B0604030504040204" pitchFamily="34" charset="0"/>
                <a:cs typeface="Times New Roman" panose="02020603050405020304" pitchFamily="18" charset="0"/>
              </a:rPr>
              <a:t>extração</a:t>
            </a:r>
            <a:r>
              <a:rPr lang="en-GB" sz="1050" kern="1200" dirty="0">
                <a:solidFill>
                  <a:prstClr val="black"/>
                </a:solidFill>
                <a:latin typeface="+mn-lt"/>
                <a:ea typeface="Verdana" panose="020B0604030504040204" pitchFamily="34" charset="0"/>
                <a:cs typeface="Times New Roman" panose="02020603050405020304" pitchFamily="18" charset="0"/>
              </a:rPr>
              <a:t> e transporte.</a:t>
            </a:r>
          </a:p>
        </p:txBody>
      </p:sp>
      <p:sp>
        <p:nvSpPr>
          <p:cNvPr id="5" name="Retângulo 38">
            <a:extLst>
              <a:ext uri="{FF2B5EF4-FFF2-40B4-BE49-F238E27FC236}">
                <a16:creationId xmlns:a16="http://schemas.microsoft.com/office/drawing/2014/main" id="{E1DDA58E-1ACA-46B8-95E5-F061B26C8EB4}"/>
              </a:ext>
            </a:extLst>
          </p:cNvPr>
          <p:cNvSpPr/>
          <p:nvPr/>
        </p:nvSpPr>
        <p:spPr>
          <a:xfrm rot="16200000">
            <a:off x="-79534" y="1885512"/>
            <a:ext cx="1267983" cy="599159"/>
          </a:xfrm>
          <a:prstGeom prst="rect">
            <a:avLst/>
          </a:prstGeom>
          <a:solidFill>
            <a:srgbClr val="8BC145">
              <a:lumMod val="50000"/>
            </a:srgbClr>
          </a:solidFill>
          <a:ln w="12700" cap="flat" cmpd="sng" algn="ctr">
            <a:solidFill>
              <a:srgbClr val="1D9A78">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err="1">
                <a:ln>
                  <a:noFill/>
                </a:ln>
                <a:solidFill>
                  <a:prstClr val="white"/>
                </a:solidFill>
                <a:effectLst/>
                <a:uLnTx/>
                <a:uFillTx/>
                <a:latin typeface="+mn-lt"/>
                <a:ea typeface="Verdana" panose="020B0604030504040204" pitchFamily="34" charset="0"/>
                <a:cs typeface="+mn-cs"/>
              </a:rPr>
              <a:t>Rejeitar</a:t>
            </a:r>
            <a:endParaRPr kumimoji="0" lang="en-GB" sz="1200" b="0" i="1" u="none" strike="noStrike" kern="1200" cap="none" spc="0" normalizeH="0" baseline="0" noProof="0" dirty="0">
              <a:ln>
                <a:noFill/>
              </a:ln>
              <a:solidFill>
                <a:prstClr val="white"/>
              </a:solidFill>
              <a:effectLst/>
              <a:uLnTx/>
              <a:uFillTx/>
              <a:latin typeface="+mn-lt"/>
              <a:ea typeface="Verdana" panose="020B0604030504040204" pitchFamily="34" charset="0"/>
              <a:cs typeface="+mn-cs"/>
            </a:endParaRPr>
          </a:p>
        </p:txBody>
      </p:sp>
      <p:sp>
        <p:nvSpPr>
          <p:cNvPr id="6" name="Retângulo 40">
            <a:extLst>
              <a:ext uri="{FF2B5EF4-FFF2-40B4-BE49-F238E27FC236}">
                <a16:creationId xmlns:a16="http://schemas.microsoft.com/office/drawing/2014/main" id="{0A846146-E107-4CD4-9929-361D0AF2D9BC}"/>
              </a:ext>
            </a:extLst>
          </p:cNvPr>
          <p:cNvSpPr/>
          <p:nvPr/>
        </p:nvSpPr>
        <p:spPr>
          <a:xfrm rot="16200000">
            <a:off x="-78337" y="3398482"/>
            <a:ext cx="1267983" cy="599159"/>
          </a:xfrm>
          <a:prstGeom prst="rect">
            <a:avLst/>
          </a:prstGeom>
          <a:solidFill>
            <a:srgbClr val="1CBE71"/>
          </a:solidFill>
          <a:ln w="12700" cap="flat" cmpd="sng" algn="ctr">
            <a:solidFill>
              <a:srgbClr val="1D9A78">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err="1">
                <a:ln>
                  <a:noFill/>
                </a:ln>
                <a:solidFill>
                  <a:prstClr val="white"/>
                </a:solidFill>
                <a:effectLst/>
                <a:uLnTx/>
                <a:uFillTx/>
                <a:latin typeface="+mn-lt"/>
                <a:ea typeface="Verdana" panose="020B0604030504040204" pitchFamily="34" charset="0"/>
                <a:cs typeface="+mn-cs"/>
              </a:rPr>
              <a:t>Aceitar</a:t>
            </a:r>
            <a:endParaRPr kumimoji="0" lang="en-GB" sz="1200" b="0" i="1" u="none" strike="noStrike" kern="1200" cap="none" spc="0" normalizeH="0" baseline="0" noProof="0" dirty="0">
              <a:ln>
                <a:noFill/>
              </a:ln>
              <a:solidFill>
                <a:prstClr val="white"/>
              </a:solidFill>
              <a:effectLst/>
              <a:uLnTx/>
              <a:uFillTx/>
              <a:latin typeface="+mn-lt"/>
              <a:ea typeface="Verdana" panose="020B0604030504040204" pitchFamily="34" charset="0"/>
              <a:cs typeface="+mn-cs"/>
            </a:endParaRPr>
          </a:p>
        </p:txBody>
      </p:sp>
      <p:sp>
        <p:nvSpPr>
          <p:cNvPr id="10" name="Retângulo 42">
            <a:extLst>
              <a:ext uri="{FF2B5EF4-FFF2-40B4-BE49-F238E27FC236}">
                <a16:creationId xmlns:a16="http://schemas.microsoft.com/office/drawing/2014/main" id="{FF7BE486-575E-450C-8DDD-1593A5D518F1}"/>
              </a:ext>
            </a:extLst>
          </p:cNvPr>
          <p:cNvSpPr/>
          <p:nvPr/>
        </p:nvSpPr>
        <p:spPr>
          <a:xfrm rot="16200000">
            <a:off x="6636051" y="2689032"/>
            <a:ext cx="3302319" cy="599159"/>
          </a:xfrm>
          <a:prstGeom prst="rect">
            <a:avLst/>
          </a:prstGeom>
          <a:solidFill>
            <a:srgbClr val="E7501B"/>
          </a:solidFill>
          <a:ln w="12700" cap="flat" cmpd="sng" algn="ctr">
            <a:solidFill>
              <a:srgbClr val="1D9A78">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Dois percursos</a:t>
            </a:r>
          </a:p>
        </p:txBody>
      </p:sp>
      <p:cxnSp>
        <p:nvCxnSpPr>
          <p:cNvPr id="11" name="Conexão: Curva 43">
            <a:extLst>
              <a:ext uri="{FF2B5EF4-FFF2-40B4-BE49-F238E27FC236}">
                <a16:creationId xmlns:a16="http://schemas.microsoft.com/office/drawing/2014/main" id="{9C22AD03-E81F-4354-B9FE-06D3459C44EF}"/>
              </a:ext>
            </a:extLst>
          </p:cNvPr>
          <p:cNvCxnSpPr>
            <a:cxnSpLocks/>
          </p:cNvCxnSpPr>
          <p:nvPr/>
        </p:nvCxnSpPr>
        <p:spPr>
          <a:xfrm rot="10800000">
            <a:off x="6123890" y="2272058"/>
            <a:ext cx="1707976" cy="716556"/>
          </a:xfrm>
          <a:prstGeom prst="curvedConnector3">
            <a:avLst>
              <a:gd name="adj1" fmla="val 50000"/>
            </a:avLst>
          </a:prstGeom>
          <a:noFill/>
          <a:ln w="19050" cap="flat" cmpd="sng" algn="ctr">
            <a:solidFill>
              <a:srgbClr val="8BC145">
                <a:lumMod val="50000"/>
              </a:srgbClr>
            </a:solidFill>
            <a:prstDash val="solid"/>
            <a:miter lim="800000"/>
          </a:ln>
          <a:effectLst/>
        </p:spPr>
      </p:cxnSp>
      <p:cxnSp>
        <p:nvCxnSpPr>
          <p:cNvPr id="12" name="Conexão: Curva 46">
            <a:extLst>
              <a:ext uri="{FF2B5EF4-FFF2-40B4-BE49-F238E27FC236}">
                <a16:creationId xmlns:a16="http://schemas.microsoft.com/office/drawing/2014/main" id="{778A4082-E839-4D4E-8FE7-1EF33817702E}"/>
              </a:ext>
            </a:extLst>
          </p:cNvPr>
          <p:cNvCxnSpPr>
            <a:cxnSpLocks/>
          </p:cNvCxnSpPr>
          <p:nvPr/>
        </p:nvCxnSpPr>
        <p:spPr>
          <a:xfrm rot="10800000" flipV="1">
            <a:off x="5630779" y="2988614"/>
            <a:ext cx="2268476" cy="902742"/>
          </a:xfrm>
          <a:prstGeom prst="curvedConnector3">
            <a:avLst>
              <a:gd name="adj1" fmla="val 50000"/>
            </a:avLst>
          </a:prstGeom>
          <a:noFill/>
          <a:ln w="19050" cap="flat" cmpd="sng" algn="ctr">
            <a:solidFill>
              <a:srgbClr val="1CBE71"/>
            </a:solidFill>
            <a:prstDash val="solid"/>
            <a:miter lim="800000"/>
          </a:ln>
          <a:effectLst/>
        </p:spPr>
      </p:cxnSp>
    </p:spTree>
    <p:custDataLst>
      <p:tags r:id="rId1"/>
    </p:custDataLst>
    <p:extLst>
      <p:ext uri="{BB962C8B-B14F-4D97-AF65-F5344CB8AC3E}">
        <p14:creationId xmlns:p14="http://schemas.microsoft.com/office/powerpoint/2010/main" val="5063297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36"/>
          <p:cNvSpPr txBox="1">
            <a:spLocks noGrp="1"/>
          </p:cNvSpPr>
          <p:nvPr>
            <p:ph type="title"/>
          </p:nvPr>
        </p:nvSpPr>
        <p:spPr>
          <a:xfrm>
            <a:off x="3322825" y="880450"/>
            <a:ext cx="2498400" cy="1946700"/>
          </a:xfrm>
          <a:prstGeom prst="rect">
            <a:avLst/>
          </a:prstGeom>
        </p:spPr>
        <p:txBody>
          <a:bodyPr spcFirstLastPara="1" wrap="square" lIns="0" tIns="91425" rIns="91425" bIns="91425" anchor="ctr" anchorCtr="0">
            <a:noAutofit/>
          </a:bodyPr>
          <a:lstStyle/>
          <a:p>
            <a:pPr marL="0" lvl="0" indent="0" algn="ctr" rtl="0">
              <a:spcBef>
                <a:spcPts val="0"/>
              </a:spcBef>
              <a:spcAft>
                <a:spcPts val="0"/>
              </a:spcAft>
              <a:buNone/>
            </a:pPr>
            <a:r>
              <a:rPr lang="en" dirty="0"/>
              <a:t>02</a:t>
            </a:r>
            <a:endParaRPr dirty="0"/>
          </a:p>
        </p:txBody>
      </p:sp>
      <p:sp>
        <p:nvSpPr>
          <p:cNvPr id="427" name="Google Shape;427;p36"/>
          <p:cNvSpPr txBox="1">
            <a:spLocks noGrp="1"/>
          </p:cNvSpPr>
          <p:nvPr>
            <p:ph type="title" idx="2"/>
          </p:nvPr>
        </p:nvSpPr>
        <p:spPr>
          <a:xfrm>
            <a:off x="92208" y="2840375"/>
            <a:ext cx="9051792" cy="1066200"/>
          </a:xfrm>
          <a:prstGeom prst="rect">
            <a:avLst/>
          </a:prstGeom>
        </p:spPr>
        <p:txBody>
          <a:bodyPr spcFirstLastPara="1" wrap="square" lIns="91425" tIns="91425" rIns="91425" bIns="91425" anchor="t" anchorCtr="0">
            <a:noAutofit/>
          </a:bodyPr>
          <a:lstStyle/>
          <a:p>
            <a:pPr lvl="0"/>
            <a:r>
              <a:rPr lang="en-GB" sz="5400" b="1"/>
              <a:t>2.2 </a:t>
            </a:r>
            <a:r>
              <a:rPr lang="en-GB" sz="5400" b="1" dirty="0"/>
              <a:t>MODELOS DE NEGÓCIO</a:t>
            </a:r>
            <a:endParaRPr sz="5400" dirty="0"/>
          </a:p>
        </p:txBody>
      </p:sp>
      <p:sp>
        <p:nvSpPr>
          <p:cNvPr id="428" name="Google Shape;428;p36"/>
          <p:cNvSpPr/>
          <p:nvPr/>
        </p:nvSpPr>
        <p:spPr>
          <a:xfrm flipH="1">
            <a:off x="8160201" y="819350"/>
            <a:ext cx="983811" cy="803457"/>
          </a:xfrm>
          <a:custGeom>
            <a:avLst/>
            <a:gdLst/>
            <a:ahLst/>
            <a:cxnLst/>
            <a:rect l="l" t="t" r="r" b="b"/>
            <a:pathLst>
              <a:path w="13025" h="10639" extrusionOk="0">
                <a:moveTo>
                  <a:pt x="0" y="1"/>
                </a:moveTo>
                <a:lnTo>
                  <a:pt x="0" y="10638"/>
                </a:lnTo>
                <a:lnTo>
                  <a:pt x="1302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3ABB8-982B-4264-BDEF-90E051A61193}"/>
              </a:ext>
            </a:extLst>
          </p:cNvPr>
          <p:cNvSpPr>
            <a:spLocks noGrp="1"/>
          </p:cNvSpPr>
          <p:nvPr>
            <p:ph type="title"/>
          </p:nvPr>
        </p:nvSpPr>
        <p:spPr>
          <a:xfrm>
            <a:off x="639313" y="293553"/>
            <a:ext cx="7717800" cy="1011600"/>
          </a:xfrm>
        </p:spPr>
        <p:txBody>
          <a:bodyPr/>
          <a:lstStyle/>
          <a:p>
            <a:r>
              <a:rPr lang="en-US" sz="4000" dirty="0">
                <a:solidFill>
                  <a:srgbClr val="2B2D83"/>
                </a:solidFill>
              </a:rPr>
              <a:t>Quadro geral de </a:t>
            </a:r>
            <a:r>
              <a:rPr lang="en-US" sz="4000" dirty="0" err="1">
                <a:solidFill>
                  <a:srgbClr val="2B2D83"/>
                </a:solidFill>
              </a:rPr>
              <a:t>seleção</a:t>
            </a:r>
            <a:r>
              <a:rPr lang="en-US" sz="4000" dirty="0">
                <a:solidFill>
                  <a:srgbClr val="2B2D83"/>
                </a:solidFill>
              </a:rPr>
              <a:t> de material</a:t>
            </a:r>
            <a:endParaRPr lang="en-GB" sz="4000" dirty="0">
              <a:solidFill>
                <a:srgbClr val="2B2D83"/>
              </a:solidFill>
            </a:endParaRPr>
          </a:p>
        </p:txBody>
      </p:sp>
      <p:pic>
        <p:nvPicPr>
          <p:cNvPr id="3" name="Imagem 41">
            <a:extLst>
              <a:ext uri="{FF2B5EF4-FFF2-40B4-BE49-F238E27FC236}">
                <a16:creationId xmlns:a16="http://schemas.microsoft.com/office/drawing/2014/main" id="{4E565CF6-AE40-4FCE-B3F2-81B056E4855E}"/>
              </a:ext>
            </a:extLst>
          </p:cNvPr>
          <p:cNvPicPr/>
          <p:nvPr/>
        </p:nvPicPr>
        <p:blipFill>
          <a:blip r:embed="rId3"/>
          <a:stretch>
            <a:fillRect/>
          </a:stretch>
        </p:blipFill>
        <p:spPr>
          <a:xfrm>
            <a:off x="114392" y="1263075"/>
            <a:ext cx="4687186" cy="3386530"/>
          </a:xfrm>
          <a:prstGeom prst="rect">
            <a:avLst/>
          </a:prstGeom>
        </p:spPr>
      </p:pic>
      <p:grpSp>
        <p:nvGrpSpPr>
          <p:cNvPr id="4" name="Agrupar 24">
            <a:extLst>
              <a:ext uri="{FF2B5EF4-FFF2-40B4-BE49-F238E27FC236}">
                <a16:creationId xmlns:a16="http://schemas.microsoft.com/office/drawing/2014/main" id="{C5CC2205-0088-4CCD-851D-9C06E157020F}"/>
              </a:ext>
            </a:extLst>
          </p:cNvPr>
          <p:cNvGrpSpPr/>
          <p:nvPr/>
        </p:nvGrpSpPr>
        <p:grpSpPr>
          <a:xfrm>
            <a:off x="5005445" y="1389827"/>
            <a:ext cx="4024163" cy="2907603"/>
            <a:chOff x="190900" y="1687612"/>
            <a:chExt cx="4024163" cy="2907603"/>
          </a:xfrm>
        </p:grpSpPr>
        <p:sp>
          <p:nvSpPr>
            <p:cNvPr id="5" name="Retângulo 2">
              <a:extLst>
                <a:ext uri="{FF2B5EF4-FFF2-40B4-BE49-F238E27FC236}">
                  <a16:creationId xmlns:a16="http://schemas.microsoft.com/office/drawing/2014/main" id="{6F4C4A04-E8E2-467C-BEED-A389EE045AE4}"/>
                </a:ext>
              </a:extLst>
            </p:cNvPr>
            <p:cNvSpPr/>
            <p:nvPr/>
          </p:nvSpPr>
          <p:spPr>
            <a:xfrm>
              <a:off x="366864" y="1687612"/>
              <a:ext cx="3681262" cy="587141"/>
            </a:xfrm>
            <a:prstGeom prst="rect">
              <a:avLst/>
            </a:prstGeom>
            <a:solidFill>
              <a:srgbClr val="1D9A78"/>
            </a:solidFill>
            <a:ln w="12700" cap="flat" cmpd="sng" algn="ctr">
              <a:solidFill>
                <a:srgbClr val="1D9A78">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mn-lt"/>
                  <a:ea typeface="Verdana" panose="020B0604030504040204" pitchFamily="34" charset="0"/>
                  <a:cs typeface="+mn-cs"/>
                </a:rPr>
                <a:t>Indicadores de avaliação da </a:t>
              </a:r>
              <a:r>
                <a:rPr kumimoji="0" lang="en-GB" sz="1000" b="0" i="0" u="none" strike="noStrike" kern="1200" cap="none" spc="0" normalizeH="0" baseline="0" noProof="0" dirty="0" err="1">
                  <a:ln>
                    <a:noFill/>
                  </a:ln>
                  <a:solidFill>
                    <a:prstClr val="white"/>
                  </a:solidFill>
                  <a:effectLst/>
                  <a:uLnTx/>
                  <a:uFillTx/>
                  <a:latin typeface="+mn-lt"/>
                  <a:ea typeface="Verdana" panose="020B0604030504040204" pitchFamily="34" charset="0"/>
                  <a:cs typeface="+mn-cs"/>
                </a:rPr>
                <a:t>seleção</a:t>
              </a:r>
              <a:r>
                <a:rPr kumimoji="0" lang="en-GB" sz="1000" b="0" i="0" u="none" strike="noStrike" kern="1200" cap="none" spc="0" normalizeH="0" baseline="0" noProof="0" dirty="0">
                  <a:ln>
                    <a:noFill/>
                  </a:ln>
                  <a:solidFill>
                    <a:prstClr val="white"/>
                  </a:solidFill>
                  <a:effectLst/>
                  <a:uLnTx/>
                  <a:uFillTx/>
                  <a:latin typeface="+mn-lt"/>
                  <a:ea typeface="Verdana" panose="020B0604030504040204" pitchFamily="34" charset="0"/>
                  <a:cs typeface="+mn-cs"/>
                </a:rPr>
                <a:t> de material sustentável</a:t>
              </a:r>
            </a:p>
          </p:txBody>
        </p:sp>
        <p:sp>
          <p:nvSpPr>
            <p:cNvPr id="6" name="Retângulo 6">
              <a:extLst>
                <a:ext uri="{FF2B5EF4-FFF2-40B4-BE49-F238E27FC236}">
                  <a16:creationId xmlns:a16="http://schemas.microsoft.com/office/drawing/2014/main" id="{F79BE7AE-194A-4831-A5CD-68FBF898C21B}"/>
                </a:ext>
              </a:extLst>
            </p:cNvPr>
            <p:cNvSpPr/>
            <p:nvPr/>
          </p:nvSpPr>
          <p:spPr>
            <a:xfrm>
              <a:off x="190902" y="2648271"/>
              <a:ext cx="1214386" cy="587141"/>
            </a:xfrm>
            <a:prstGeom prst="rect">
              <a:avLst/>
            </a:prstGeom>
            <a:solidFill>
              <a:srgbClr val="1D9A78"/>
            </a:solidFill>
            <a:ln w="12700" cap="flat" cmpd="sng" algn="ctr">
              <a:solidFill>
                <a:srgbClr val="1D9A78">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white"/>
                  </a:solidFill>
                  <a:effectLst/>
                  <a:uLnTx/>
                  <a:uFillTx/>
                  <a:latin typeface="+mn-lt"/>
                  <a:ea typeface="Verdana" panose="020B0604030504040204" pitchFamily="34" charset="0"/>
                  <a:cs typeface="+mn-cs"/>
                </a:rPr>
                <a:t>Social</a:t>
              </a:r>
            </a:p>
          </p:txBody>
        </p:sp>
        <p:sp>
          <p:nvSpPr>
            <p:cNvPr id="7" name="Retângulo 7">
              <a:extLst>
                <a:ext uri="{FF2B5EF4-FFF2-40B4-BE49-F238E27FC236}">
                  <a16:creationId xmlns:a16="http://schemas.microsoft.com/office/drawing/2014/main" id="{06C7AE8C-7C64-431D-80D7-D5925BCCD5A3}"/>
                </a:ext>
              </a:extLst>
            </p:cNvPr>
            <p:cNvSpPr/>
            <p:nvPr/>
          </p:nvSpPr>
          <p:spPr>
            <a:xfrm>
              <a:off x="1600302" y="2647990"/>
              <a:ext cx="1214386" cy="587141"/>
            </a:xfrm>
            <a:prstGeom prst="rect">
              <a:avLst/>
            </a:prstGeom>
            <a:solidFill>
              <a:srgbClr val="1D9A78"/>
            </a:solidFill>
            <a:ln w="12700" cap="flat" cmpd="sng" algn="ctr">
              <a:solidFill>
                <a:srgbClr val="1D9A78">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white"/>
                  </a:solidFill>
                  <a:effectLst/>
                  <a:uLnTx/>
                  <a:uFillTx/>
                  <a:latin typeface="+mn-lt"/>
                  <a:ea typeface="Verdana" panose="020B0604030504040204" pitchFamily="34" charset="0"/>
                  <a:cs typeface="+mn-cs"/>
                </a:rPr>
                <a:t>Ambiental</a:t>
              </a:r>
            </a:p>
          </p:txBody>
        </p:sp>
        <p:sp>
          <p:nvSpPr>
            <p:cNvPr id="8" name="Retângulo 8">
              <a:extLst>
                <a:ext uri="{FF2B5EF4-FFF2-40B4-BE49-F238E27FC236}">
                  <a16:creationId xmlns:a16="http://schemas.microsoft.com/office/drawing/2014/main" id="{D26407A4-6FFB-4D24-BACF-C574353FD1EA}"/>
                </a:ext>
              </a:extLst>
            </p:cNvPr>
            <p:cNvSpPr/>
            <p:nvPr/>
          </p:nvSpPr>
          <p:spPr>
            <a:xfrm>
              <a:off x="3000677" y="2652802"/>
              <a:ext cx="1214386" cy="587141"/>
            </a:xfrm>
            <a:prstGeom prst="rect">
              <a:avLst/>
            </a:prstGeom>
            <a:solidFill>
              <a:srgbClr val="1D9A78"/>
            </a:solidFill>
            <a:ln w="12700" cap="flat" cmpd="sng" algn="ctr">
              <a:solidFill>
                <a:srgbClr val="1D9A78">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white"/>
                  </a:solidFill>
                  <a:effectLst/>
                  <a:uLnTx/>
                  <a:uFillTx/>
                  <a:latin typeface="+mn-lt"/>
                  <a:ea typeface="Verdana" panose="020B0604030504040204" pitchFamily="34" charset="0"/>
                  <a:cs typeface="+mn-cs"/>
                </a:rPr>
                <a:t>Económico</a:t>
              </a:r>
            </a:p>
          </p:txBody>
        </p:sp>
        <p:cxnSp>
          <p:nvCxnSpPr>
            <p:cNvPr id="9" name="Conexão reta unidirecional 9">
              <a:extLst>
                <a:ext uri="{FF2B5EF4-FFF2-40B4-BE49-F238E27FC236}">
                  <a16:creationId xmlns:a16="http://schemas.microsoft.com/office/drawing/2014/main" id="{B5D5C3D0-54A1-4A35-9F49-2011E0884B34}"/>
                </a:ext>
              </a:extLst>
            </p:cNvPr>
            <p:cNvCxnSpPr>
              <a:cxnSpLocks/>
              <a:stCxn id="5" idx="2"/>
              <a:endCxn id="6" idx="0"/>
            </p:cNvCxnSpPr>
            <p:nvPr/>
          </p:nvCxnSpPr>
          <p:spPr>
            <a:xfrm flipH="1">
              <a:off x="798095" y="2274753"/>
              <a:ext cx="1409400" cy="373518"/>
            </a:xfrm>
            <a:prstGeom prst="straightConnector1">
              <a:avLst/>
            </a:prstGeom>
            <a:noFill/>
            <a:ln w="6350" cap="flat" cmpd="sng" algn="ctr">
              <a:solidFill>
                <a:srgbClr val="1D9A78"/>
              </a:solidFill>
              <a:prstDash val="solid"/>
              <a:miter lim="800000"/>
              <a:tailEnd type="triangle"/>
            </a:ln>
            <a:effectLst/>
          </p:spPr>
        </p:cxnSp>
        <p:cxnSp>
          <p:nvCxnSpPr>
            <p:cNvPr id="10" name="Conexão reta unidirecional 11">
              <a:extLst>
                <a:ext uri="{FF2B5EF4-FFF2-40B4-BE49-F238E27FC236}">
                  <a16:creationId xmlns:a16="http://schemas.microsoft.com/office/drawing/2014/main" id="{18072032-2986-41AF-9916-4DB0A4EE2578}"/>
                </a:ext>
              </a:extLst>
            </p:cNvPr>
            <p:cNvCxnSpPr>
              <a:cxnSpLocks/>
              <a:stCxn id="5" idx="2"/>
              <a:endCxn id="7" idx="0"/>
            </p:cNvCxnSpPr>
            <p:nvPr/>
          </p:nvCxnSpPr>
          <p:spPr>
            <a:xfrm>
              <a:off x="2207495" y="2274753"/>
              <a:ext cx="0" cy="373237"/>
            </a:xfrm>
            <a:prstGeom prst="straightConnector1">
              <a:avLst/>
            </a:prstGeom>
            <a:noFill/>
            <a:ln w="6350" cap="flat" cmpd="sng" algn="ctr">
              <a:solidFill>
                <a:srgbClr val="1D9A78"/>
              </a:solidFill>
              <a:prstDash val="solid"/>
              <a:miter lim="800000"/>
              <a:tailEnd type="triangle"/>
            </a:ln>
            <a:effectLst/>
          </p:spPr>
        </p:cxnSp>
        <p:cxnSp>
          <p:nvCxnSpPr>
            <p:cNvPr id="11" name="Conexão reta unidirecional 13">
              <a:extLst>
                <a:ext uri="{FF2B5EF4-FFF2-40B4-BE49-F238E27FC236}">
                  <a16:creationId xmlns:a16="http://schemas.microsoft.com/office/drawing/2014/main" id="{D758C941-5E7C-4F74-8BEE-ACC758957C0E}"/>
                </a:ext>
              </a:extLst>
            </p:cNvPr>
            <p:cNvCxnSpPr>
              <a:cxnSpLocks/>
              <a:stCxn id="5" idx="2"/>
              <a:endCxn id="8" idx="0"/>
            </p:cNvCxnSpPr>
            <p:nvPr/>
          </p:nvCxnSpPr>
          <p:spPr>
            <a:xfrm>
              <a:off x="2207495" y="2274753"/>
              <a:ext cx="1400375" cy="378049"/>
            </a:xfrm>
            <a:prstGeom prst="straightConnector1">
              <a:avLst/>
            </a:prstGeom>
            <a:noFill/>
            <a:ln w="6350" cap="flat" cmpd="sng" algn="ctr">
              <a:solidFill>
                <a:srgbClr val="1D9A78"/>
              </a:solidFill>
              <a:prstDash val="solid"/>
              <a:miter lim="800000"/>
              <a:tailEnd type="triangle"/>
            </a:ln>
            <a:effectLst/>
          </p:spPr>
        </p:cxnSp>
        <p:sp>
          <p:nvSpPr>
            <p:cNvPr id="12" name="Retângulo 15">
              <a:extLst>
                <a:ext uri="{FF2B5EF4-FFF2-40B4-BE49-F238E27FC236}">
                  <a16:creationId xmlns:a16="http://schemas.microsoft.com/office/drawing/2014/main" id="{4DDF73AA-4534-444B-B5B6-3A6A6F93E5FC}"/>
                </a:ext>
              </a:extLst>
            </p:cNvPr>
            <p:cNvSpPr/>
            <p:nvPr/>
          </p:nvSpPr>
          <p:spPr>
            <a:xfrm>
              <a:off x="190900" y="3441033"/>
              <a:ext cx="1214387" cy="1154182"/>
            </a:xfrm>
            <a:prstGeom prst="rect">
              <a:avLst/>
            </a:prstGeom>
            <a:solidFill>
              <a:sysClr val="window" lastClr="FFFFFF">
                <a:lumMod val="95000"/>
              </a:sysClr>
            </a:solidFill>
            <a:ln w="12700" cap="flat" cmpd="sng" algn="ctr">
              <a:solidFill>
                <a:srgbClr val="1D9A78"/>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mn-lt"/>
                  <a:ea typeface="Verdana" panose="020B0604030504040204" pitchFamily="34" charset="0"/>
                  <a:cs typeface="+mn-cs"/>
                </a:rPr>
                <a:t>Bem-estar</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mn-lt"/>
                  <a:ea typeface="Verdana" panose="020B0604030504040204" pitchFamily="34" charset="0"/>
                  <a:cs typeface="+mn-cs"/>
                </a:rPr>
                <a:t>Equidade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err="1">
                  <a:ln>
                    <a:noFill/>
                  </a:ln>
                  <a:solidFill>
                    <a:prstClr val="black"/>
                  </a:solidFill>
                  <a:effectLst/>
                  <a:uLnTx/>
                  <a:uFillTx/>
                  <a:latin typeface="+mn-lt"/>
                  <a:ea typeface="Verdana" panose="020B0604030504040204" pitchFamily="34" charset="0"/>
                  <a:cs typeface="+mn-cs"/>
                </a:rPr>
                <a:t>Saúde</a:t>
              </a:r>
              <a:r>
                <a:rPr kumimoji="0" lang="en-GB" sz="1000" b="0" i="0" u="none" strike="noStrike" kern="1200" cap="none" spc="0" normalizeH="0" baseline="0" noProof="0" dirty="0">
                  <a:ln>
                    <a:noFill/>
                  </a:ln>
                  <a:solidFill>
                    <a:prstClr val="black"/>
                  </a:solidFill>
                  <a:effectLst/>
                  <a:uLnTx/>
                  <a:uFillTx/>
                  <a:latin typeface="+mn-lt"/>
                  <a:ea typeface="Verdana" panose="020B0604030504040204" pitchFamily="34" charset="0"/>
                  <a:cs typeface="+mn-cs"/>
                </a:rPr>
                <a:t> </a:t>
              </a:r>
              <a:r>
                <a:rPr kumimoji="0" lang="en-GB" sz="1000" b="0" i="0" u="none" strike="noStrike" kern="1200" cap="none" spc="0" normalizeH="0" baseline="0" noProof="0" dirty="0" err="1">
                  <a:ln>
                    <a:noFill/>
                  </a:ln>
                  <a:solidFill>
                    <a:prstClr val="black"/>
                  </a:solidFill>
                  <a:effectLst/>
                  <a:uLnTx/>
                  <a:uFillTx/>
                  <a:latin typeface="+mn-lt"/>
                  <a:ea typeface="Verdana" panose="020B0604030504040204" pitchFamily="34" charset="0"/>
                  <a:cs typeface="+mn-cs"/>
                </a:rPr>
                <a:t>humana</a:t>
              </a:r>
              <a:endParaRPr kumimoji="0" lang="en-GB" sz="1000" b="0" i="0" u="none" strike="noStrike" kern="1200" cap="none" spc="0" normalizeH="0" baseline="0" noProof="0" dirty="0">
                <a:ln>
                  <a:noFill/>
                </a:ln>
                <a:solidFill>
                  <a:prstClr val="black"/>
                </a:solidFill>
                <a:effectLst/>
                <a:uLnTx/>
                <a:uFillTx/>
                <a:latin typeface="+mn-lt"/>
                <a:ea typeface="Verdana" panose="020B0604030504040204" pitchFamily="34" charset="0"/>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mn-lt"/>
                  <a:ea typeface="Verdana" panose="020B0604030504040204" pitchFamily="34" charset="0"/>
                  <a:cs typeface="+mn-cs"/>
                </a:rPr>
                <a:t>Pobreza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mn-lt"/>
                  <a:ea typeface="Verdana" panose="020B0604030504040204" pitchFamily="34" charset="0"/>
                  <a:cs typeface="+mn-cs"/>
                </a:rPr>
                <a:t>…</a:t>
              </a:r>
            </a:p>
          </p:txBody>
        </p:sp>
        <p:sp>
          <p:nvSpPr>
            <p:cNvPr id="13" name="Retângulo 16">
              <a:extLst>
                <a:ext uri="{FF2B5EF4-FFF2-40B4-BE49-F238E27FC236}">
                  <a16:creationId xmlns:a16="http://schemas.microsoft.com/office/drawing/2014/main" id="{BAAAB044-C590-4D79-A069-C0B915915772}"/>
                </a:ext>
              </a:extLst>
            </p:cNvPr>
            <p:cNvSpPr/>
            <p:nvPr/>
          </p:nvSpPr>
          <p:spPr>
            <a:xfrm>
              <a:off x="1600303" y="3429000"/>
              <a:ext cx="1214386" cy="1154181"/>
            </a:xfrm>
            <a:prstGeom prst="rect">
              <a:avLst/>
            </a:prstGeom>
            <a:solidFill>
              <a:sysClr val="window" lastClr="FFFFFF">
                <a:lumMod val="95000"/>
              </a:sysClr>
            </a:solidFill>
            <a:ln w="12700" cap="flat" cmpd="sng" algn="ctr">
              <a:solidFill>
                <a:srgbClr val="1D9A78"/>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mn-lt"/>
                  <a:ea typeface="Verdana" panose="020B0604030504040204" pitchFamily="34" charset="0"/>
                  <a:cs typeface="+mn-cs"/>
                </a:rPr>
                <a:t>Poluição</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mn-lt"/>
                  <a:ea typeface="Verdana" panose="020B0604030504040204" pitchFamily="34" charset="0"/>
                  <a:cs typeface="+mn-cs"/>
                </a:rPr>
                <a:t>Consumo de energia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mn-lt"/>
                  <a:ea typeface="Verdana" panose="020B0604030504040204" pitchFamily="34" charset="0"/>
                  <a:cs typeface="+mn-cs"/>
                </a:rPr>
                <a:t>Eco-toxicidade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mn-lt"/>
                  <a:ea typeface="Verdana" panose="020B0604030504040204" pitchFamily="34" charset="0"/>
                  <a:cs typeface="+mn-cs"/>
                </a:rPr>
                <a:t>Reciclabilidade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mn-lt"/>
                  <a:ea typeface="Verdana" panose="020B0604030504040204" pitchFamily="34" charset="0"/>
                  <a:cs typeface="+mn-cs"/>
                </a:rPr>
                <a:t>…</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mn-lt"/>
                <a:ea typeface="Verdana" panose="020B0604030504040204" pitchFamily="34" charset="0"/>
                <a:cs typeface="+mn-cs"/>
              </a:endParaRPr>
            </a:p>
          </p:txBody>
        </p:sp>
        <p:sp>
          <p:nvSpPr>
            <p:cNvPr id="14" name="Retângulo 17">
              <a:extLst>
                <a:ext uri="{FF2B5EF4-FFF2-40B4-BE49-F238E27FC236}">
                  <a16:creationId xmlns:a16="http://schemas.microsoft.com/office/drawing/2014/main" id="{8BBF0499-196F-48D7-AD59-AB79F5F59AE8}"/>
                </a:ext>
              </a:extLst>
            </p:cNvPr>
            <p:cNvSpPr/>
            <p:nvPr/>
          </p:nvSpPr>
          <p:spPr>
            <a:xfrm>
              <a:off x="3000676" y="3429000"/>
              <a:ext cx="1214387" cy="1154181"/>
            </a:xfrm>
            <a:prstGeom prst="rect">
              <a:avLst/>
            </a:prstGeom>
            <a:solidFill>
              <a:sysClr val="window" lastClr="FFFFFF">
                <a:lumMod val="95000"/>
              </a:sysClr>
            </a:solidFill>
            <a:ln w="12700" cap="flat" cmpd="sng" algn="ctr">
              <a:solidFill>
                <a:srgbClr val="1D9A78"/>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mn-lt"/>
                  <a:ea typeface="Verdana" panose="020B0604030504040204" pitchFamily="34" charset="0"/>
                  <a:cs typeface="+mn-cs"/>
                </a:rPr>
                <a:t>Custo de aquisição</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mn-lt"/>
                  <a:ea typeface="Verdana" panose="020B0604030504040204" pitchFamily="34" charset="0"/>
                  <a:cs typeface="+mn-cs"/>
                </a:rPr>
                <a:t>Custo do processo</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mn-lt"/>
                  <a:ea typeface="Verdana" panose="020B0604030504040204" pitchFamily="34" charset="0"/>
                  <a:cs typeface="+mn-cs"/>
                </a:rPr>
                <a:t>Custo de transporte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mn-lt"/>
                  <a:ea typeface="Verdana" panose="020B0604030504040204" pitchFamily="34" charset="0"/>
                  <a:cs typeface="+mn-cs"/>
                </a:rPr>
                <a:t>Custo de eliminação</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mn-lt"/>
                  <a:ea typeface="Verdana" panose="020B0604030504040204" pitchFamily="34" charset="0"/>
                  <a:cs typeface="+mn-cs"/>
                </a:rPr>
                <a:t>…</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mn-lt"/>
                <a:ea typeface="Verdana" panose="020B0604030504040204" pitchFamily="34" charset="0"/>
                <a:cs typeface="+mn-cs"/>
              </a:endParaRPr>
            </a:p>
          </p:txBody>
        </p:sp>
        <p:cxnSp>
          <p:nvCxnSpPr>
            <p:cNvPr id="15" name="Conexão reta 18">
              <a:extLst>
                <a:ext uri="{FF2B5EF4-FFF2-40B4-BE49-F238E27FC236}">
                  <a16:creationId xmlns:a16="http://schemas.microsoft.com/office/drawing/2014/main" id="{371A0865-B42B-49CB-84FB-B50D1CFF0EEE}"/>
                </a:ext>
              </a:extLst>
            </p:cNvPr>
            <p:cNvCxnSpPr>
              <a:cxnSpLocks/>
              <a:stCxn id="6" idx="2"/>
              <a:endCxn id="12" idx="0"/>
            </p:cNvCxnSpPr>
            <p:nvPr/>
          </p:nvCxnSpPr>
          <p:spPr>
            <a:xfrm flipH="1">
              <a:off x="798094" y="3235412"/>
              <a:ext cx="1" cy="205621"/>
            </a:xfrm>
            <a:prstGeom prst="line">
              <a:avLst/>
            </a:prstGeom>
            <a:noFill/>
            <a:ln w="6350" cap="flat" cmpd="sng" algn="ctr">
              <a:solidFill>
                <a:srgbClr val="1D9A78"/>
              </a:solidFill>
              <a:prstDash val="solid"/>
              <a:miter lim="800000"/>
            </a:ln>
            <a:effectLst/>
          </p:spPr>
        </p:cxnSp>
        <p:cxnSp>
          <p:nvCxnSpPr>
            <p:cNvPr id="16" name="Conexão reta 20">
              <a:extLst>
                <a:ext uri="{FF2B5EF4-FFF2-40B4-BE49-F238E27FC236}">
                  <a16:creationId xmlns:a16="http://schemas.microsoft.com/office/drawing/2014/main" id="{0568BE90-C9AC-43F2-A4D0-5595AC3470C5}"/>
                </a:ext>
              </a:extLst>
            </p:cNvPr>
            <p:cNvCxnSpPr>
              <a:cxnSpLocks/>
              <a:stCxn id="7" idx="2"/>
              <a:endCxn id="13" idx="0"/>
            </p:cNvCxnSpPr>
            <p:nvPr/>
          </p:nvCxnSpPr>
          <p:spPr>
            <a:xfrm>
              <a:off x="2207495" y="3235131"/>
              <a:ext cx="1" cy="193869"/>
            </a:xfrm>
            <a:prstGeom prst="line">
              <a:avLst/>
            </a:prstGeom>
            <a:noFill/>
            <a:ln w="6350" cap="flat" cmpd="sng" algn="ctr">
              <a:solidFill>
                <a:srgbClr val="1D9A78"/>
              </a:solidFill>
              <a:prstDash val="solid"/>
              <a:miter lim="800000"/>
            </a:ln>
            <a:effectLst/>
          </p:spPr>
        </p:cxnSp>
        <p:cxnSp>
          <p:nvCxnSpPr>
            <p:cNvPr id="17" name="Conexão reta 22">
              <a:extLst>
                <a:ext uri="{FF2B5EF4-FFF2-40B4-BE49-F238E27FC236}">
                  <a16:creationId xmlns:a16="http://schemas.microsoft.com/office/drawing/2014/main" id="{C6452EA6-3E8E-4D27-9339-C1377A9C30CF}"/>
                </a:ext>
              </a:extLst>
            </p:cNvPr>
            <p:cNvCxnSpPr>
              <a:cxnSpLocks/>
              <a:stCxn id="8" idx="2"/>
              <a:endCxn id="14" idx="0"/>
            </p:cNvCxnSpPr>
            <p:nvPr/>
          </p:nvCxnSpPr>
          <p:spPr>
            <a:xfrm>
              <a:off x="3607870" y="3239943"/>
              <a:ext cx="0" cy="189057"/>
            </a:xfrm>
            <a:prstGeom prst="line">
              <a:avLst/>
            </a:prstGeom>
            <a:noFill/>
            <a:ln w="6350" cap="flat" cmpd="sng" algn="ctr">
              <a:solidFill>
                <a:srgbClr val="1D9A78"/>
              </a:solidFill>
              <a:prstDash val="solid"/>
              <a:miter lim="800000"/>
            </a:ln>
            <a:effectLst/>
          </p:spPr>
        </p:cxnSp>
      </p:grpSp>
      <p:sp>
        <p:nvSpPr>
          <p:cNvPr id="18" name="CaixaDeTexto 23">
            <a:extLst>
              <a:ext uri="{FF2B5EF4-FFF2-40B4-BE49-F238E27FC236}">
                <a16:creationId xmlns:a16="http://schemas.microsoft.com/office/drawing/2014/main" id="{27730FC3-919E-4F8F-A051-7527AD53F703}"/>
              </a:ext>
            </a:extLst>
          </p:cNvPr>
          <p:cNvSpPr txBox="1"/>
          <p:nvPr/>
        </p:nvSpPr>
        <p:spPr>
          <a:xfrm>
            <a:off x="4498213" y="4502091"/>
            <a:ext cx="4889433" cy="369332"/>
          </a:xfrm>
          <a:prstGeom prst="rect">
            <a:avLst/>
          </a:prstGeom>
          <a:noFill/>
        </p:spPr>
        <p:txBody>
          <a:bodyPr wrap="square">
            <a:spAutoFit/>
          </a:bodyPr>
          <a:lstStyle/>
          <a:p>
            <a:pPr algn="ctr">
              <a:spcBef>
                <a:spcPts val="600"/>
              </a:spcBef>
              <a:spcAft>
                <a:spcPts val="600"/>
              </a:spcAft>
              <a:buClrTx/>
              <a:buFontTx/>
              <a:buNone/>
            </a:pPr>
            <a:r>
              <a:rPr lang="en-GB" sz="900" kern="1200" dirty="0">
                <a:solidFill>
                  <a:prstClr val="black"/>
                </a:solidFill>
                <a:latin typeface="+mn-lt"/>
                <a:ea typeface="Verdana" panose="020B0604030504040204" pitchFamily="34" charset="0"/>
                <a:cs typeface="Times New Roman" panose="02020603050405020304" pitchFamily="18" charset="0"/>
              </a:rPr>
              <a:t>Indicadores para a </a:t>
            </a:r>
            <a:r>
              <a:rPr lang="en-GB" sz="900" kern="1200" dirty="0" err="1">
                <a:solidFill>
                  <a:prstClr val="black"/>
                </a:solidFill>
                <a:latin typeface="+mn-lt"/>
                <a:ea typeface="Verdana" panose="020B0604030504040204" pitchFamily="34" charset="0"/>
                <a:cs typeface="Times New Roman" panose="02020603050405020304" pitchFamily="18" charset="0"/>
              </a:rPr>
              <a:t>seleção</a:t>
            </a:r>
            <a:r>
              <a:rPr lang="en-GB" sz="900" kern="1200" dirty="0">
                <a:solidFill>
                  <a:prstClr val="black"/>
                </a:solidFill>
                <a:latin typeface="+mn-lt"/>
                <a:ea typeface="Verdana" panose="020B0604030504040204" pitchFamily="34" charset="0"/>
                <a:cs typeface="Times New Roman" panose="02020603050405020304" pitchFamily="18" charset="0"/>
              </a:rPr>
              <a:t> sustentável do material (social, ambiental e económico) (adaptado)</a:t>
            </a:r>
          </a:p>
        </p:txBody>
      </p:sp>
      <p:sp>
        <p:nvSpPr>
          <p:cNvPr id="19" name="CaixaDeTexto 25">
            <a:extLst>
              <a:ext uri="{FF2B5EF4-FFF2-40B4-BE49-F238E27FC236}">
                <a16:creationId xmlns:a16="http://schemas.microsoft.com/office/drawing/2014/main" id="{D976F836-8D5F-4E5C-A97A-F1D1B7E564F3}"/>
              </a:ext>
            </a:extLst>
          </p:cNvPr>
          <p:cNvSpPr txBox="1"/>
          <p:nvPr/>
        </p:nvSpPr>
        <p:spPr>
          <a:xfrm>
            <a:off x="1084141" y="4732923"/>
            <a:ext cx="3095974" cy="369332"/>
          </a:xfrm>
          <a:prstGeom prst="rect">
            <a:avLst/>
          </a:prstGeom>
          <a:noFill/>
        </p:spPr>
        <p:txBody>
          <a:bodyPr wrap="square">
            <a:spAutoFit/>
          </a:bodyPr>
          <a:lstStyle/>
          <a:p>
            <a:pPr>
              <a:buClrTx/>
              <a:buFontTx/>
              <a:buNone/>
            </a:pPr>
            <a:r>
              <a:rPr lang="en-GB" sz="600" kern="1200" dirty="0">
                <a:solidFill>
                  <a:prstClr val="black"/>
                </a:solidFill>
                <a:latin typeface="+mn-lt"/>
                <a:ea typeface="Verdana" panose="020B0604030504040204" pitchFamily="34" charset="0"/>
                <a:cs typeface="Calibri" panose="020F0502020204030204" pitchFamily="34" charset="0"/>
              </a:rPr>
              <a:t>M.H.F. </a:t>
            </a:r>
            <a:r>
              <a:rPr lang="en-GB" sz="600" kern="1200" dirty="0" err="1">
                <a:solidFill>
                  <a:prstClr val="black"/>
                </a:solidFill>
                <a:latin typeface="+mn-lt"/>
                <a:ea typeface="Verdana" panose="020B0604030504040204" pitchFamily="34" charset="0"/>
                <a:cs typeface="Calibri" panose="020F0502020204030204" pitchFamily="34" charset="0"/>
              </a:rPr>
              <a:t>Zarandi</a:t>
            </a:r>
            <a:r>
              <a:rPr lang="en-GB" sz="600" kern="1200" dirty="0">
                <a:solidFill>
                  <a:prstClr val="black"/>
                </a:solidFill>
                <a:latin typeface="+mn-lt"/>
                <a:ea typeface="Verdana" panose="020B0604030504040204" pitchFamily="34" charset="0"/>
                <a:cs typeface="Calibri" panose="020F0502020204030204" pitchFamily="34" charset="0"/>
              </a:rPr>
              <a:t>, S. Mansour, S.A. </a:t>
            </a:r>
            <a:r>
              <a:rPr lang="en-GB" sz="600" kern="1200" dirty="0" err="1">
                <a:solidFill>
                  <a:prstClr val="black"/>
                </a:solidFill>
                <a:latin typeface="+mn-lt"/>
                <a:ea typeface="Verdana" panose="020B0604030504040204" pitchFamily="34" charset="0"/>
                <a:cs typeface="Calibri" panose="020F0502020204030204" pitchFamily="34" charset="0"/>
              </a:rPr>
              <a:t>Hosseinijou</a:t>
            </a:r>
            <a:r>
              <a:rPr lang="en-GB" sz="600" kern="1200" dirty="0">
                <a:solidFill>
                  <a:prstClr val="black"/>
                </a:solidFill>
                <a:latin typeface="+mn-lt"/>
                <a:ea typeface="Verdana" panose="020B0604030504040204" pitchFamily="34" charset="0"/>
                <a:cs typeface="Calibri" panose="020F0502020204030204" pitchFamily="34" charset="0"/>
              </a:rPr>
              <a:t>, M. </a:t>
            </a:r>
            <a:r>
              <a:rPr lang="en-GB" sz="600" kern="1200" dirty="0" err="1">
                <a:solidFill>
                  <a:prstClr val="black"/>
                </a:solidFill>
                <a:latin typeface="+mn-lt"/>
                <a:ea typeface="Verdana" panose="020B0604030504040204" pitchFamily="34" charset="0"/>
                <a:cs typeface="Calibri" panose="020F0502020204030204" pitchFamily="34" charset="0"/>
              </a:rPr>
              <a:t>Avazbeigi</a:t>
            </a:r>
            <a:r>
              <a:rPr lang="en-GB" sz="600" kern="1200" dirty="0">
                <a:solidFill>
                  <a:prstClr val="black"/>
                </a:solidFill>
                <a:latin typeface="+mn-lt"/>
                <a:ea typeface="Verdana" panose="020B0604030504040204" pitchFamily="34" charset="0"/>
                <a:cs typeface="Calibri" panose="020F0502020204030204" pitchFamily="34" charset="0"/>
              </a:rPr>
              <a:t>, A material selection methodology and expert system for sustainable product design, Int. J. Adv. Manuf. Technol. 57 (2011) 885-903. https://doi.org/10.1007/s00170-011-3362-y.</a:t>
            </a:r>
          </a:p>
        </p:txBody>
      </p:sp>
    </p:spTree>
    <p:custDataLst>
      <p:tags r:id="rId1"/>
    </p:custDataLst>
    <p:extLst>
      <p:ext uri="{BB962C8B-B14F-4D97-AF65-F5344CB8AC3E}">
        <p14:creationId xmlns:p14="http://schemas.microsoft.com/office/powerpoint/2010/main" val="17403934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3ABB8-982B-4264-BDEF-90E051A61193}"/>
              </a:ext>
            </a:extLst>
          </p:cNvPr>
          <p:cNvSpPr>
            <a:spLocks noGrp="1"/>
          </p:cNvSpPr>
          <p:nvPr>
            <p:ph type="title"/>
          </p:nvPr>
        </p:nvSpPr>
        <p:spPr>
          <a:xfrm>
            <a:off x="639313" y="293553"/>
            <a:ext cx="7717800" cy="1011600"/>
          </a:xfrm>
        </p:spPr>
        <p:txBody>
          <a:bodyPr/>
          <a:lstStyle/>
          <a:p>
            <a:r>
              <a:rPr lang="en-US" sz="4000" dirty="0">
                <a:solidFill>
                  <a:srgbClr val="2B2D83"/>
                </a:solidFill>
              </a:rPr>
              <a:t>Quadro geral de </a:t>
            </a:r>
            <a:r>
              <a:rPr lang="en-US" sz="4000" dirty="0" err="1">
                <a:solidFill>
                  <a:srgbClr val="2B2D83"/>
                </a:solidFill>
              </a:rPr>
              <a:t>seleção</a:t>
            </a:r>
            <a:r>
              <a:rPr lang="en-US" sz="4000" dirty="0">
                <a:solidFill>
                  <a:srgbClr val="2B2D83"/>
                </a:solidFill>
              </a:rPr>
              <a:t> de material</a:t>
            </a:r>
            <a:endParaRPr lang="en-GB" sz="4000" dirty="0">
              <a:solidFill>
                <a:srgbClr val="2B2D83"/>
              </a:solidFill>
            </a:endParaRPr>
          </a:p>
        </p:txBody>
      </p:sp>
      <p:pic>
        <p:nvPicPr>
          <p:cNvPr id="3" name="Imagem 41">
            <a:extLst>
              <a:ext uri="{FF2B5EF4-FFF2-40B4-BE49-F238E27FC236}">
                <a16:creationId xmlns:a16="http://schemas.microsoft.com/office/drawing/2014/main" id="{4E565CF6-AE40-4FCE-B3F2-81B056E4855E}"/>
              </a:ext>
            </a:extLst>
          </p:cNvPr>
          <p:cNvPicPr/>
          <p:nvPr/>
        </p:nvPicPr>
        <p:blipFill>
          <a:blip r:embed="rId3"/>
          <a:stretch>
            <a:fillRect/>
          </a:stretch>
        </p:blipFill>
        <p:spPr>
          <a:xfrm>
            <a:off x="157936" y="1290577"/>
            <a:ext cx="2193378" cy="1409080"/>
          </a:xfrm>
          <a:prstGeom prst="rect">
            <a:avLst/>
          </a:prstGeom>
        </p:spPr>
      </p:pic>
      <p:grpSp>
        <p:nvGrpSpPr>
          <p:cNvPr id="4" name="Agrupar 24">
            <a:extLst>
              <a:ext uri="{FF2B5EF4-FFF2-40B4-BE49-F238E27FC236}">
                <a16:creationId xmlns:a16="http://schemas.microsoft.com/office/drawing/2014/main" id="{C5CC2205-0088-4CCD-851D-9C06E157020F}"/>
              </a:ext>
            </a:extLst>
          </p:cNvPr>
          <p:cNvGrpSpPr/>
          <p:nvPr/>
        </p:nvGrpSpPr>
        <p:grpSpPr>
          <a:xfrm>
            <a:off x="6529182" y="1389828"/>
            <a:ext cx="2500426" cy="2903498"/>
            <a:chOff x="190900" y="1687612"/>
            <a:chExt cx="4024163" cy="2907603"/>
          </a:xfrm>
        </p:grpSpPr>
        <p:sp>
          <p:nvSpPr>
            <p:cNvPr id="5" name="Retângulo 2">
              <a:extLst>
                <a:ext uri="{FF2B5EF4-FFF2-40B4-BE49-F238E27FC236}">
                  <a16:creationId xmlns:a16="http://schemas.microsoft.com/office/drawing/2014/main" id="{6F4C4A04-E8E2-467C-BEED-A389EE045AE4}"/>
                </a:ext>
              </a:extLst>
            </p:cNvPr>
            <p:cNvSpPr/>
            <p:nvPr/>
          </p:nvSpPr>
          <p:spPr>
            <a:xfrm>
              <a:off x="366864" y="1687612"/>
              <a:ext cx="3681262" cy="587141"/>
            </a:xfrm>
            <a:prstGeom prst="rect">
              <a:avLst/>
            </a:prstGeom>
            <a:solidFill>
              <a:srgbClr val="1D9A78"/>
            </a:solidFill>
            <a:ln w="12700" cap="flat" cmpd="sng" algn="ctr">
              <a:solidFill>
                <a:srgbClr val="1D9A78">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mn-lt"/>
                  <a:ea typeface="Verdana" panose="020B0604030504040204" pitchFamily="34" charset="0"/>
                  <a:cs typeface="+mn-cs"/>
                </a:rPr>
                <a:t>Indicadores de avaliação da </a:t>
              </a:r>
              <a:r>
                <a:rPr kumimoji="0" lang="en-GB" sz="1000" b="0" i="0" u="none" strike="noStrike" kern="1200" cap="none" spc="0" normalizeH="0" baseline="0" noProof="0" dirty="0" err="1">
                  <a:ln>
                    <a:noFill/>
                  </a:ln>
                  <a:solidFill>
                    <a:prstClr val="white"/>
                  </a:solidFill>
                  <a:effectLst/>
                  <a:uLnTx/>
                  <a:uFillTx/>
                  <a:latin typeface="+mn-lt"/>
                  <a:ea typeface="Verdana" panose="020B0604030504040204" pitchFamily="34" charset="0"/>
                  <a:cs typeface="+mn-cs"/>
                </a:rPr>
                <a:t>seleção</a:t>
              </a:r>
              <a:r>
                <a:rPr kumimoji="0" lang="en-GB" sz="1000" b="0" i="0" u="none" strike="noStrike" kern="1200" cap="none" spc="0" normalizeH="0" baseline="0" noProof="0" dirty="0">
                  <a:ln>
                    <a:noFill/>
                  </a:ln>
                  <a:solidFill>
                    <a:prstClr val="white"/>
                  </a:solidFill>
                  <a:effectLst/>
                  <a:uLnTx/>
                  <a:uFillTx/>
                  <a:latin typeface="+mn-lt"/>
                  <a:ea typeface="Verdana" panose="020B0604030504040204" pitchFamily="34" charset="0"/>
                  <a:cs typeface="+mn-cs"/>
                </a:rPr>
                <a:t> de material sustentável</a:t>
              </a:r>
            </a:p>
          </p:txBody>
        </p:sp>
        <p:sp>
          <p:nvSpPr>
            <p:cNvPr id="6" name="Retângulo 6">
              <a:extLst>
                <a:ext uri="{FF2B5EF4-FFF2-40B4-BE49-F238E27FC236}">
                  <a16:creationId xmlns:a16="http://schemas.microsoft.com/office/drawing/2014/main" id="{F79BE7AE-194A-4831-A5CD-68FBF898C21B}"/>
                </a:ext>
              </a:extLst>
            </p:cNvPr>
            <p:cNvSpPr/>
            <p:nvPr/>
          </p:nvSpPr>
          <p:spPr>
            <a:xfrm>
              <a:off x="190902" y="2648271"/>
              <a:ext cx="1214386" cy="587141"/>
            </a:xfrm>
            <a:prstGeom prst="rect">
              <a:avLst/>
            </a:prstGeom>
            <a:solidFill>
              <a:srgbClr val="1D9A78"/>
            </a:solidFill>
            <a:ln w="12700" cap="flat" cmpd="sng" algn="ctr">
              <a:solidFill>
                <a:srgbClr val="1D9A78">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white"/>
                  </a:solidFill>
                  <a:effectLst/>
                  <a:uLnTx/>
                  <a:uFillTx/>
                  <a:latin typeface="+mn-lt"/>
                  <a:ea typeface="Verdana" panose="020B0604030504040204" pitchFamily="34" charset="0"/>
                  <a:cs typeface="+mn-cs"/>
                </a:rPr>
                <a:t>Social</a:t>
              </a:r>
            </a:p>
          </p:txBody>
        </p:sp>
        <p:sp>
          <p:nvSpPr>
            <p:cNvPr id="7" name="Retângulo 7">
              <a:extLst>
                <a:ext uri="{FF2B5EF4-FFF2-40B4-BE49-F238E27FC236}">
                  <a16:creationId xmlns:a16="http://schemas.microsoft.com/office/drawing/2014/main" id="{06C7AE8C-7C64-431D-80D7-D5925BCCD5A3}"/>
                </a:ext>
              </a:extLst>
            </p:cNvPr>
            <p:cNvSpPr/>
            <p:nvPr/>
          </p:nvSpPr>
          <p:spPr>
            <a:xfrm>
              <a:off x="1600302" y="2647990"/>
              <a:ext cx="1214386" cy="587141"/>
            </a:xfrm>
            <a:prstGeom prst="rect">
              <a:avLst/>
            </a:prstGeom>
            <a:solidFill>
              <a:srgbClr val="1D9A78"/>
            </a:solidFill>
            <a:ln w="12700" cap="flat" cmpd="sng" algn="ctr">
              <a:solidFill>
                <a:srgbClr val="1D9A78">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white"/>
                  </a:solidFill>
                  <a:effectLst/>
                  <a:uLnTx/>
                  <a:uFillTx/>
                  <a:latin typeface="+mn-lt"/>
                  <a:ea typeface="Verdana" panose="020B0604030504040204" pitchFamily="34" charset="0"/>
                  <a:cs typeface="+mn-cs"/>
                </a:rPr>
                <a:t>Ambiental</a:t>
              </a:r>
            </a:p>
          </p:txBody>
        </p:sp>
        <p:sp>
          <p:nvSpPr>
            <p:cNvPr id="8" name="Retângulo 8">
              <a:extLst>
                <a:ext uri="{FF2B5EF4-FFF2-40B4-BE49-F238E27FC236}">
                  <a16:creationId xmlns:a16="http://schemas.microsoft.com/office/drawing/2014/main" id="{D26407A4-6FFB-4D24-BACF-C574353FD1EA}"/>
                </a:ext>
              </a:extLst>
            </p:cNvPr>
            <p:cNvSpPr/>
            <p:nvPr/>
          </p:nvSpPr>
          <p:spPr>
            <a:xfrm>
              <a:off x="3000677" y="2652802"/>
              <a:ext cx="1214386" cy="587141"/>
            </a:xfrm>
            <a:prstGeom prst="rect">
              <a:avLst/>
            </a:prstGeom>
            <a:solidFill>
              <a:srgbClr val="1D9A78"/>
            </a:solidFill>
            <a:ln w="12700" cap="flat" cmpd="sng" algn="ctr">
              <a:solidFill>
                <a:srgbClr val="1D9A78">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white"/>
                  </a:solidFill>
                  <a:effectLst/>
                  <a:uLnTx/>
                  <a:uFillTx/>
                  <a:latin typeface="+mn-lt"/>
                  <a:ea typeface="Verdana" panose="020B0604030504040204" pitchFamily="34" charset="0"/>
                  <a:cs typeface="+mn-cs"/>
                </a:rPr>
                <a:t>Económico</a:t>
              </a:r>
            </a:p>
          </p:txBody>
        </p:sp>
        <p:cxnSp>
          <p:nvCxnSpPr>
            <p:cNvPr id="9" name="Conexão reta unidirecional 9">
              <a:extLst>
                <a:ext uri="{FF2B5EF4-FFF2-40B4-BE49-F238E27FC236}">
                  <a16:creationId xmlns:a16="http://schemas.microsoft.com/office/drawing/2014/main" id="{B5D5C3D0-54A1-4A35-9F49-2011E0884B34}"/>
                </a:ext>
              </a:extLst>
            </p:cNvPr>
            <p:cNvCxnSpPr>
              <a:cxnSpLocks/>
              <a:stCxn id="5" idx="2"/>
              <a:endCxn id="6" idx="0"/>
            </p:cNvCxnSpPr>
            <p:nvPr/>
          </p:nvCxnSpPr>
          <p:spPr>
            <a:xfrm flipH="1">
              <a:off x="798095" y="2274753"/>
              <a:ext cx="1409400" cy="373518"/>
            </a:xfrm>
            <a:prstGeom prst="straightConnector1">
              <a:avLst/>
            </a:prstGeom>
            <a:noFill/>
            <a:ln w="6350" cap="flat" cmpd="sng" algn="ctr">
              <a:solidFill>
                <a:srgbClr val="1D9A78"/>
              </a:solidFill>
              <a:prstDash val="solid"/>
              <a:miter lim="800000"/>
              <a:tailEnd type="triangle"/>
            </a:ln>
            <a:effectLst/>
          </p:spPr>
        </p:cxnSp>
        <p:cxnSp>
          <p:nvCxnSpPr>
            <p:cNvPr id="10" name="Conexão reta unidirecional 11">
              <a:extLst>
                <a:ext uri="{FF2B5EF4-FFF2-40B4-BE49-F238E27FC236}">
                  <a16:creationId xmlns:a16="http://schemas.microsoft.com/office/drawing/2014/main" id="{18072032-2986-41AF-9916-4DB0A4EE2578}"/>
                </a:ext>
              </a:extLst>
            </p:cNvPr>
            <p:cNvCxnSpPr>
              <a:cxnSpLocks/>
              <a:stCxn id="5" idx="2"/>
              <a:endCxn id="7" idx="0"/>
            </p:cNvCxnSpPr>
            <p:nvPr/>
          </p:nvCxnSpPr>
          <p:spPr>
            <a:xfrm>
              <a:off x="2207495" y="2274753"/>
              <a:ext cx="0" cy="373237"/>
            </a:xfrm>
            <a:prstGeom prst="straightConnector1">
              <a:avLst/>
            </a:prstGeom>
            <a:noFill/>
            <a:ln w="6350" cap="flat" cmpd="sng" algn="ctr">
              <a:solidFill>
                <a:srgbClr val="1D9A78"/>
              </a:solidFill>
              <a:prstDash val="solid"/>
              <a:miter lim="800000"/>
              <a:tailEnd type="triangle"/>
            </a:ln>
            <a:effectLst/>
          </p:spPr>
        </p:cxnSp>
        <p:cxnSp>
          <p:nvCxnSpPr>
            <p:cNvPr id="11" name="Conexão reta unidirecional 13">
              <a:extLst>
                <a:ext uri="{FF2B5EF4-FFF2-40B4-BE49-F238E27FC236}">
                  <a16:creationId xmlns:a16="http://schemas.microsoft.com/office/drawing/2014/main" id="{D758C941-5E7C-4F74-8BEE-ACC758957C0E}"/>
                </a:ext>
              </a:extLst>
            </p:cNvPr>
            <p:cNvCxnSpPr>
              <a:cxnSpLocks/>
              <a:stCxn id="5" idx="2"/>
              <a:endCxn id="8" idx="0"/>
            </p:cNvCxnSpPr>
            <p:nvPr/>
          </p:nvCxnSpPr>
          <p:spPr>
            <a:xfrm>
              <a:off x="2207495" y="2274753"/>
              <a:ext cx="1400375" cy="378049"/>
            </a:xfrm>
            <a:prstGeom prst="straightConnector1">
              <a:avLst/>
            </a:prstGeom>
            <a:noFill/>
            <a:ln w="6350" cap="flat" cmpd="sng" algn="ctr">
              <a:solidFill>
                <a:srgbClr val="1D9A78"/>
              </a:solidFill>
              <a:prstDash val="solid"/>
              <a:miter lim="800000"/>
              <a:tailEnd type="triangle"/>
            </a:ln>
            <a:effectLst/>
          </p:spPr>
        </p:cxnSp>
        <p:sp>
          <p:nvSpPr>
            <p:cNvPr id="12" name="Retângulo 15">
              <a:extLst>
                <a:ext uri="{FF2B5EF4-FFF2-40B4-BE49-F238E27FC236}">
                  <a16:creationId xmlns:a16="http://schemas.microsoft.com/office/drawing/2014/main" id="{4DDF73AA-4534-444B-B5B6-3A6A6F93E5FC}"/>
                </a:ext>
              </a:extLst>
            </p:cNvPr>
            <p:cNvSpPr/>
            <p:nvPr/>
          </p:nvSpPr>
          <p:spPr>
            <a:xfrm>
              <a:off x="190900" y="3441033"/>
              <a:ext cx="1214387" cy="1154182"/>
            </a:xfrm>
            <a:prstGeom prst="rect">
              <a:avLst/>
            </a:prstGeom>
            <a:solidFill>
              <a:sysClr val="window" lastClr="FFFFFF">
                <a:lumMod val="95000"/>
              </a:sysClr>
            </a:solidFill>
            <a:ln w="12700" cap="flat" cmpd="sng" algn="ctr">
              <a:solidFill>
                <a:srgbClr val="1D9A78"/>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mn-lt"/>
                  <a:ea typeface="Verdana" panose="020B0604030504040204" pitchFamily="34" charset="0"/>
                  <a:cs typeface="+mn-cs"/>
                </a:rPr>
                <a:t>Bem-estar</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mn-lt"/>
                  <a:ea typeface="Verdana" panose="020B0604030504040204" pitchFamily="34" charset="0"/>
                  <a:cs typeface="+mn-cs"/>
                </a:rPr>
                <a:t>Equidade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err="1">
                  <a:ln>
                    <a:noFill/>
                  </a:ln>
                  <a:solidFill>
                    <a:prstClr val="black"/>
                  </a:solidFill>
                  <a:effectLst/>
                  <a:uLnTx/>
                  <a:uFillTx/>
                  <a:latin typeface="+mn-lt"/>
                  <a:ea typeface="Verdana" panose="020B0604030504040204" pitchFamily="34" charset="0"/>
                  <a:cs typeface="+mn-cs"/>
                </a:rPr>
                <a:t>Saúde</a:t>
              </a:r>
              <a:r>
                <a:rPr kumimoji="0" lang="en-GB" sz="1000" b="0" i="0" u="none" strike="noStrike" kern="1200" cap="none" spc="0" normalizeH="0" baseline="0" noProof="0" dirty="0">
                  <a:ln>
                    <a:noFill/>
                  </a:ln>
                  <a:solidFill>
                    <a:prstClr val="black"/>
                  </a:solidFill>
                  <a:effectLst/>
                  <a:uLnTx/>
                  <a:uFillTx/>
                  <a:latin typeface="+mn-lt"/>
                  <a:ea typeface="Verdana" panose="020B0604030504040204" pitchFamily="34" charset="0"/>
                  <a:cs typeface="+mn-cs"/>
                </a:rPr>
                <a:t> </a:t>
              </a:r>
              <a:r>
                <a:rPr kumimoji="0" lang="en-GB" sz="1000" b="0" i="0" u="none" strike="noStrike" kern="1200" cap="none" spc="0" normalizeH="0" baseline="0" noProof="0" dirty="0" err="1">
                  <a:ln>
                    <a:noFill/>
                  </a:ln>
                  <a:solidFill>
                    <a:prstClr val="black"/>
                  </a:solidFill>
                  <a:effectLst/>
                  <a:uLnTx/>
                  <a:uFillTx/>
                  <a:latin typeface="+mn-lt"/>
                  <a:ea typeface="Verdana" panose="020B0604030504040204" pitchFamily="34" charset="0"/>
                  <a:cs typeface="+mn-cs"/>
                </a:rPr>
                <a:t>humana</a:t>
              </a:r>
              <a:endParaRPr kumimoji="0" lang="en-GB" sz="1000" b="0" i="0" u="none" strike="noStrike" kern="1200" cap="none" spc="0" normalizeH="0" baseline="0" noProof="0" dirty="0">
                <a:ln>
                  <a:noFill/>
                </a:ln>
                <a:solidFill>
                  <a:prstClr val="black"/>
                </a:solidFill>
                <a:effectLst/>
                <a:uLnTx/>
                <a:uFillTx/>
                <a:latin typeface="+mn-lt"/>
                <a:ea typeface="Verdana" panose="020B0604030504040204" pitchFamily="34" charset="0"/>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mn-lt"/>
                  <a:ea typeface="Verdana" panose="020B0604030504040204" pitchFamily="34" charset="0"/>
                  <a:cs typeface="+mn-cs"/>
                </a:rPr>
                <a:t>Pobreza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mn-lt"/>
                  <a:ea typeface="Verdana" panose="020B0604030504040204" pitchFamily="34" charset="0"/>
                  <a:cs typeface="+mn-cs"/>
                </a:rPr>
                <a:t>…</a:t>
              </a:r>
            </a:p>
          </p:txBody>
        </p:sp>
        <p:sp>
          <p:nvSpPr>
            <p:cNvPr id="13" name="Retângulo 16">
              <a:extLst>
                <a:ext uri="{FF2B5EF4-FFF2-40B4-BE49-F238E27FC236}">
                  <a16:creationId xmlns:a16="http://schemas.microsoft.com/office/drawing/2014/main" id="{BAAAB044-C590-4D79-A069-C0B915915772}"/>
                </a:ext>
              </a:extLst>
            </p:cNvPr>
            <p:cNvSpPr/>
            <p:nvPr/>
          </p:nvSpPr>
          <p:spPr>
            <a:xfrm>
              <a:off x="1600303" y="3429000"/>
              <a:ext cx="1214386" cy="1154181"/>
            </a:xfrm>
            <a:prstGeom prst="rect">
              <a:avLst/>
            </a:prstGeom>
            <a:solidFill>
              <a:sysClr val="window" lastClr="FFFFFF">
                <a:lumMod val="95000"/>
              </a:sysClr>
            </a:solidFill>
            <a:ln w="12700" cap="flat" cmpd="sng" algn="ctr">
              <a:solidFill>
                <a:srgbClr val="1D9A78"/>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mn-lt"/>
                  <a:ea typeface="Verdana" panose="020B0604030504040204" pitchFamily="34" charset="0"/>
                  <a:cs typeface="+mn-cs"/>
                </a:rPr>
                <a:t>Poluição</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mn-lt"/>
                  <a:ea typeface="Verdana" panose="020B0604030504040204" pitchFamily="34" charset="0"/>
                  <a:cs typeface="+mn-cs"/>
                </a:rPr>
                <a:t>Consumo de energia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mn-lt"/>
                  <a:ea typeface="Verdana" panose="020B0604030504040204" pitchFamily="34" charset="0"/>
                  <a:cs typeface="+mn-cs"/>
                </a:rPr>
                <a:t>Eco-toxicidade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mn-lt"/>
                  <a:ea typeface="Verdana" panose="020B0604030504040204" pitchFamily="34" charset="0"/>
                  <a:cs typeface="+mn-cs"/>
                </a:rPr>
                <a:t>Reciclabilidade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mn-lt"/>
                  <a:ea typeface="Verdana" panose="020B0604030504040204" pitchFamily="34" charset="0"/>
                  <a:cs typeface="+mn-cs"/>
                </a:rPr>
                <a:t>…</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mn-lt"/>
                <a:ea typeface="Verdana" panose="020B0604030504040204" pitchFamily="34" charset="0"/>
                <a:cs typeface="+mn-cs"/>
              </a:endParaRPr>
            </a:p>
          </p:txBody>
        </p:sp>
        <p:sp>
          <p:nvSpPr>
            <p:cNvPr id="14" name="Retângulo 17">
              <a:extLst>
                <a:ext uri="{FF2B5EF4-FFF2-40B4-BE49-F238E27FC236}">
                  <a16:creationId xmlns:a16="http://schemas.microsoft.com/office/drawing/2014/main" id="{8BBF0499-196F-48D7-AD59-AB79F5F59AE8}"/>
                </a:ext>
              </a:extLst>
            </p:cNvPr>
            <p:cNvSpPr/>
            <p:nvPr/>
          </p:nvSpPr>
          <p:spPr>
            <a:xfrm>
              <a:off x="3000676" y="3429000"/>
              <a:ext cx="1214387" cy="1154181"/>
            </a:xfrm>
            <a:prstGeom prst="rect">
              <a:avLst/>
            </a:prstGeom>
            <a:solidFill>
              <a:sysClr val="window" lastClr="FFFFFF">
                <a:lumMod val="95000"/>
              </a:sysClr>
            </a:solidFill>
            <a:ln w="12700" cap="flat" cmpd="sng" algn="ctr">
              <a:solidFill>
                <a:srgbClr val="1D9A78"/>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mn-lt"/>
                  <a:ea typeface="Verdana" panose="020B0604030504040204" pitchFamily="34" charset="0"/>
                  <a:cs typeface="+mn-cs"/>
                </a:rPr>
                <a:t>Custo de aquisição</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mn-lt"/>
                  <a:ea typeface="Verdana" panose="020B0604030504040204" pitchFamily="34" charset="0"/>
                  <a:cs typeface="+mn-cs"/>
                </a:rPr>
                <a:t>Custo do processo</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mn-lt"/>
                  <a:ea typeface="Verdana" panose="020B0604030504040204" pitchFamily="34" charset="0"/>
                  <a:cs typeface="+mn-cs"/>
                </a:rPr>
                <a:t>Custo de transporte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mn-lt"/>
                  <a:ea typeface="Verdana" panose="020B0604030504040204" pitchFamily="34" charset="0"/>
                  <a:cs typeface="+mn-cs"/>
                </a:rPr>
                <a:t>Custo de eliminação</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mn-lt"/>
                  <a:ea typeface="Verdana" panose="020B0604030504040204" pitchFamily="34" charset="0"/>
                  <a:cs typeface="+mn-cs"/>
                </a:rPr>
                <a:t>…</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mn-lt"/>
                <a:ea typeface="Verdana" panose="020B0604030504040204" pitchFamily="34" charset="0"/>
                <a:cs typeface="+mn-cs"/>
              </a:endParaRPr>
            </a:p>
          </p:txBody>
        </p:sp>
        <p:cxnSp>
          <p:nvCxnSpPr>
            <p:cNvPr id="15" name="Conexão reta 18">
              <a:extLst>
                <a:ext uri="{FF2B5EF4-FFF2-40B4-BE49-F238E27FC236}">
                  <a16:creationId xmlns:a16="http://schemas.microsoft.com/office/drawing/2014/main" id="{371A0865-B42B-49CB-84FB-B50D1CFF0EEE}"/>
                </a:ext>
              </a:extLst>
            </p:cNvPr>
            <p:cNvCxnSpPr>
              <a:cxnSpLocks/>
              <a:stCxn id="6" idx="2"/>
              <a:endCxn id="12" idx="0"/>
            </p:cNvCxnSpPr>
            <p:nvPr/>
          </p:nvCxnSpPr>
          <p:spPr>
            <a:xfrm flipH="1">
              <a:off x="798094" y="3235412"/>
              <a:ext cx="1" cy="205621"/>
            </a:xfrm>
            <a:prstGeom prst="line">
              <a:avLst/>
            </a:prstGeom>
            <a:noFill/>
            <a:ln w="6350" cap="flat" cmpd="sng" algn="ctr">
              <a:solidFill>
                <a:srgbClr val="1D9A78"/>
              </a:solidFill>
              <a:prstDash val="solid"/>
              <a:miter lim="800000"/>
            </a:ln>
            <a:effectLst/>
          </p:spPr>
        </p:cxnSp>
        <p:cxnSp>
          <p:nvCxnSpPr>
            <p:cNvPr id="16" name="Conexão reta 20">
              <a:extLst>
                <a:ext uri="{FF2B5EF4-FFF2-40B4-BE49-F238E27FC236}">
                  <a16:creationId xmlns:a16="http://schemas.microsoft.com/office/drawing/2014/main" id="{0568BE90-C9AC-43F2-A4D0-5595AC3470C5}"/>
                </a:ext>
              </a:extLst>
            </p:cNvPr>
            <p:cNvCxnSpPr>
              <a:cxnSpLocks/>
              <a:stCxn id="7" idx="2"/>
              <a:endCxn id="13" idx="0"/>
            </p:cNvCxnSpPr>
            <p:nvPr/>
          </p:nvCxnSpPr>
          <p:spPr>
            <a:xfrm>
              <a:off x="2207495" y="3235131"/>
              <a:ext cx="1" cy="193869"/>
            </a:xfrm>
            <a:prstGeom prst="line">
              <a:avLst/>
            </a:prstGeom>
            <a:noFill/>
            <a:ln w="6350" cap="flat" cmpd="sng" algn="ctr">
              <a:solidFill>
                <a:srgbClr val="1D9A78"/>
              </a:solidFill>
              <a:prstDash val="solid"/>
              <a:miter lim="800000"/>
            </a:ln>
            <a:effectLst/>
          </p:spPr>
        </p:cxnSp>
        <p:cxnSp>
          <p:nvCxnSpPr>
            <p:cNvPr id="17" name="Conexão reta 22">
              <a:extLst>
                <a:ext uri="{FF2B5EF4-FFF2-40B4-BE49-F238E27FC236}">
                  <a16:creationId xmlns:a16="http://schemas.microsoft.com/office/drawing/2014/main" id="{C6452EA6-3E8E-4D27-9339-C1377A9C30CF}"/>
                </a:ext>
              </a:extLst>
            </p:cNvPr>
            <p:cNvCxnSpPr>
              <a:cxnSpLocks/>
              <a:stCxn id="8" idx="2"/>
              <a:endCxn id="14" idx="0"/>
            </p:cNvCxnSpPr>
            <p:nvPr/>
          </p:nvCxnSpPr>
          <p:spPr>
            <a:xfrm>
              <a:off x="3607870" y="3239943"/>
              <a:ext cx="0" cy="189057"/>
            </a:xfrm>
            <a:prstGeom prst="line">
              <a:avLst/>
            </a:prstGeom>
            <a:noFill/>
            <a:ln w="6350" cap="flat" cmpd="sng" algn="ctr">
              <a:solidFill>
                <a:srgbClr val="1D9A78"/>
              </a:solidFill>
              <a:prstDash val="solid"/>
              <a:miter lim="800000"/>
            </a:ln>
            <a:effectLst/>
          </p:spPr>
        </p:cxnSp>
      </p:grpSp>
      <p:sp>
        <p:nvSpPr>
          <p:cNvPr id="18" name="CaixaDeTexto 23">
            <a:extLst>
              <a:ext uri="{FF2B5EF4-FFF2-40B4-BE49-F238E27FC236}">
                <a16:creationId xmlns:a16="http://schemas.microsoft.com/office/drawing/2014/main" id="{27730FC3-919E-4F8F-A051-7527AD53F703}"/>
              </a:ext>
            </a:extLst>
          </p:cNvPr>
          <p:cNvSpPr txBox="1"/>
          <p:nvPr/>
        </p:nvSpPr>
        <p:spPr>
          <a:xfrm>
            <a:off x="4498213" y="4502091"/>
            <a:ext cx="4889433" cy="369332"/>
          </a:xfrm>
          <a:prstGeom prst="rect">
            <a:avLst/>
          </a:prstGeom>
          <a:noFill/>
        </p:spPr>
        <p:txBody>
          <a:bodyPr wrap="square">
            <a:spAutoFit/>
          </a:bodyPr>
          <a:lstStyle/>
          <a:p>
            <a:pPr algn="ctr">
              <a:spcBef>
                <a:spcPts val="600"/>
              </a:spcBef>
              <a:spcAft>
                <a:spcPts val="600"/>
              </a:spcAft>
              <a:buClrTx/>
              <a:buFontTx/>
              <a:buNone/>
            </a:pPr>
            <a:r>
              <a:rPr lang="en-GB" sz="900" kern="1200" dirty="0">
                <a:solidFill>
                  <a:prstClr val="black"/>
                </a:solidFill>
                <a:latin typeface="+mn-lt"/>
                <a:ea typeface="Verdana" panose="020B0604030504040204" pitchFamily="34" charset="0"/>
                <a:cs typeface="Times New Roman" panose="02020603050405020304" pitchFamily="18" charset="0"/>
              </a:rPr>
              <a:t>Indicadores para a </a:t>
            </a:r>
            <a:r>
              <a:rPr lang="en-GB" sz="900" kern="1200" dirty="0" err="1">
                <a:solidFill>
                  <a:prstClr val="black"/>
                </a:solidFill>
                <a:latin typeface="+mn-lt"/>
                <a:ea typeface="Verdana" panose="020B0604030504040204" pitchFamily="34" charset="0"/>
                <a:cs typeface="Times New Roman" panose="02020603050405020304" pitchFamily="18" charset="0"/>
              </a:rPr>
              <a:t>seleção</a:t>
            </a:r>
            <a:r>
              <a:rPr lang="en-GB" sz="900" kern="1200" dirty="0">
                <a:solidFill>
                  <a:prstClr val="black"/>
                </a:solidFill>
                <a:latin typeface="+mn-lt"/>
                <a:ea typeface="Verdana" panose="020B0604030504040204" pitchFamily="34" charset="0"/>
                <a:cs typeface="Times New Roman" panose="02020603050405020304" pitchFamily="18" charset="0"/>
              </a:rPr>
              <a:t> sustentável do material (social, ambiental e económico) (adaptado)</a:t>
            </a:r>
          </a:p>
        </p:txBody>
      </p:sp>
      <p:sp>
        <p:nvSpPr>
          <p:cNvPr id="19" name="CaixaDeTexto 25">
            <a:extLst>
              <a:ext uri="{FF2B5EF4-FFF2-40B4-BE49-F238E27FC236}">
                <a16:creationId xmlns:a16="http://schemas.microsoft.com/office/drawing/2014/main" id="{D976F836-8D5F-4E5C-A97A-F1D1B7E564F3}"/>
              </a:ext>
            </a:extLst>
          </p:cNvPr>
          <p:cNvSpPr txBox="1"/>
          <p:nvPr/>
        </p:nvSpPr>
        <p:spPr>
          <a:xfrm>
            <a:off x="1084141" y="4732923"/>
            <a:ext cx="3095974" cy="369332"/>
          </a:xfrm>
          <a:prstGeom prst="rect">
            <a:avLst/>
          </a:prstGeom>
          <a:noFill/>
        </p:spPr>
        <p:txBody>
          <a:bodyPr wrap="square">
            <a:spAutoFit/>
          </a:bodyPr>
          <a:lstStyle/>
          <a:p>
            <a:pPr>
              <a:buClrTx/>
              <a:buFontTx/>
              <a:buNone/>
            </a:pPr>
            <a:r>
              <a:rPr lang="en-GB" sz="600" kern="1200" dirty="0">
                <a:solidFill>
                  <a:prstClr val="black"/>
                </a:solidFill>
                <a:latin typeface="+mn-lt"/>
                <a:ea typeface="Verdana" panose="020B0604030504040204" pitchFamily="34" charset="0"/>
                <a:cs typeface="Calibri" panose="020F0502020204030204" pitchFamily="34" charset="0"/>
              </a:rPr>
              <a:t>M.H.F. </a:t>
            </a:r>
            <a:r>
              <a:rPr lang="en-GB" sz="600" kern="1200" dirty="0" err="1">
                <a:solidFill>
                  <a:prstClr val="black"/>
                </a:solidFill>
                <a:latin typeface="+mn-lt"/>
                <a:ea typeface="Verdana" panose="020B0604030504040204" pitchFamily="34" charset="0"/>
                <a:cs typeface="Calibri" panose="020F0502020204030204" pitchFamily="34" charset="0"/>
              </a:rPr>
              <a:t>Zarandi</a:t>
            </a:r>
            <a:r>
              <a:rPr lang="en-GB" sz="600" kern="1200" dirty="0">
                <a:solidFill>
                  <a:prstClr val="black"/>
                </a:solidFill>
                <a:latin typeface="+mn-lt"/>
                <a:ea typeface="Verdana" panose="020B0604030504040204" pitchFamily="34" charset="0"/>
                <a:cs typeface="Calibri" panose="020F0502020204030204" pitchFamily="34" charset="0"/>
              </a:rPr>
              <a:t>, S. Mansour, S.A. </a:t>
            </a:r>
            <a:r>
              <a:rPr lang="en-GB" sz="600" kern="1200" dirty="0" err="1">
                <a:solidFill>
                  <a:prstClr val="black"/>
                </a:solidFill>
                <a:latin typeface="+mn-lt"/>
                <a:ea typeface="Verdana" panose="020B0604030504040204" pitchFamily="34" charset="0"/>
                <a:cs typeface="Calibri" panose="020F0502020204030204" pitchFamily="34" charset="0"/>
              </a:rPr>
              <a:t>Hosseinijou</a:t>
            </a:r>
            <a:r>
              <a:rPr lang="en-GB" sz="600" kern="1200" dirty="0">
                <a:solidFill>
                  <a:prstClr val="black"/>
                </a:solidFill>
                <a:latin typeface="+mn-lt"/>
                <a:ea typeface="Verdana" panose="020B0604030504040204" pitchFamily="34" charset="0"/>
                <a:cs typeface="Calibri" panose="020F0502020204030204" pitchFamily="34" charset="0"/>
              </a:rPr>
              <a:t>, M. </a:t>
            </a:r>
            <a:r>
              <a:rPr lang="en-GB" sz="600" kern="1200" dirty="0" err="1">
                <a:solidFill>
                  <a:prstClr val="black"/>
                </a:solidFill>
                <a:latin typeface="+mn-lt"/>
                <a:ea typeface="Verdana" panose="020B0604030504040204" pitchFamily="34" charset="0"/>
                <a:cs typeface="Calibri" panose="020F0502020204030204" pitchFamily="34" charset="0"/>
              </a:rPr>
              <a:t>Avazbeigi</a:t>
            </a:r>
            <a:r>
              <a:rPr lang="en-GB" sz="600" kern="1200" dirty="0">
                <a:solidFill>
                  <a:prstClr val="black"/>
                </a:solidFill>
                <a:latin typeface="+mn-lt"/>
                <a:ea typeface="Verdana" panose="020B0604030504040204" pitchFamily="34" charset="0"/>
                <a:cs typeface="Calibri" panose="020F0502020204030204" pitchFamily="34" charset="0"/>
              </a:rPr>
              <a:t>, A material selection methodology and expert system for sustainable product design, Int. J. Adv. Manuf. Technol. 57 (2011) 885-903. https://doi.org/10.1007/s00170-011-3362-y.</a:t>
            </a:r>
          </a:p>
        </p:txBody>
      </p:sp>
      <p:sp>
        <p:nvSpPr>
          <p:cNvPr id="20" name="CaixaDeTexto 19">
            <a:extLst>
              <a:ext uri="{FF2B5EF4-FFF2-40B4-BE49-F238E27FC236}">
                <a16:creationId xmlns:a16="http://schemas.microsoft.com/office/drawing/2014/main" id="{7AA37CDA-EE58-EB9D-E1D2-0CFA4E867AE0}"/>
              </a:ext>
            </a:extLst>
          </p:cNvPr>
          <p:cNvSpPr txBox="1"/>
          <p:nvPr/>
        </p:nvSpPr>
        <p:spPr>
          <a:xfrm>
            <a:off x="2780846" y="995956"/>
            <a:ext cx="2952726" cy="4289636"/>
          </a:xfrm>
          <a:prstGeom prst="rect">
            <a:avLst/>
          </a:prstGeom>
          <a:noFill/>
        </p:spPr>
        <p:txBody>
          <a:bodyPr wrap="square" rtlCol="0">
            <a:spAutoFit/>
          </a:bodyPr>
          <a:lstStyle/>
          <a:p>
            <a:pPr>
              <a:lnSpc>
                <a:spcPct val="115000"/>
              </a:lnSpc>
              <a:tabLst>
                <a:tab pos="439420" algn="l"/>
                <a:tab pos="2700020" algn="ctr"/>
              </a:tabLst>
            </a:pPr>
            <a:r>
              <a:rPr lang="pt-PT" sz="9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Materiais</a:t>
            </a:r>
          </a:p>
          <a:p>
            <a:pPr>
              <a:lnSpc>
                <a:spcPct val="115000"/>
              </a:lnSpc>
              <a:tabLst>
                <a:tab pos="439420" algn="l"/>
                <a:tab pos="2700020" algn="ctr"/>
              </a:tabLst>
            </a:pPr>
            <a:r>
              <a:rPr lang="pt-PT" sz="9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Regras ou primitivo</a:t>
            </a:r>
          </a:p>
          <a:p>
            <a:pPr>
              <a:lnSpc>
                <a:spcPct val="115000"/>
              </a:lnSpc>
              <a:tabLst>
                <a:tab pos="439420" algn="l"/>
                <a:tab pos="2700020" algn="ctr"/>
              </a:tabLst>
            </a:pPr>
            <a:r>
              <a:rPr lang="pt-PT" sz="9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Não tóxico ou nocivo</a:t>
            </a:r>
          </a:p>
          <a:p>
            <a:pPr>
              <a:lnSpc>
                <a:spcPct val="115000"/>
              </a:lnSpc>
              <a:tabLst>
                <a:tab pos="439420" algn="l"/>
                <a:tab pos="2700020" algn="ctr"/>
              </a:tabLst>
            </a:pPr>
            <a:r>
              <a:rPr lang="pt-PT" sz="9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Exsudação muito tóxica ou nociva</a:t>
            </a:r>
          </a:p>
          <a:p>
            <a:pPr>
              <a:lnSpc>
                <a:spcPct val="115000"/>
              </a:lnSpc>
              <a:tabLst>
                <a:tab pos="439420" algn="l"/>
                <a:tab pos="2700020" algn="ctr"/>
              </a:tabLst>
            </a:pPr>
            <a:r>
              <a:rPr lang="pt-PT" sz="9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Algo tóxico ou nocivo</a:t>
            </a:r>
          </a:p>
          <a:p>
            <a:pPr>
              <a:lnSpc>
                <a:spcPct val="115000"/>
              </a:lnSpc>
              <a:tabLst>
                <a:tab pos="439420" algn="l"/>
                <a:tab pos="2700020" algn="ctr"/>
              </a:tabLst>
            </a:pPr>
            <a:r>
              <a:rPr lang="pt-PT" sz="9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Renovável, reciclável, reciclado, biodegradável</a:t>
            </a:r>
          </a:p>
          <a:p>
            <a:pPr>
              <a:lnSpc>
                <a:spcPct val="115000"/>
              </a:lnSpc>
              <a:tabLst>
                <a:tab pos="439420" algn="l"/>
                <a:tab pos="2700020" algn="ctr"/>
              </a:tabLst>
            </a:pPr>
            <a:r>
              <a:rPr lang="pt-PT" sz="9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NÃO Renovável, reciclável, reciclado, biodegradável</a:t>
            </a:r>
          </a:p>
          <a:p>
            <a:pPr>
              <a:lnSpc>
                <a:spcPct val="115000"/>
              </a:lnSpc>
              <a:tabLst>
                <a:tab pos="439420" algn="l"/>
                <a:tab pos="2700020" algn="ctr"/>
              </a:tabLst>
            </a:pPr>
            <a:r>
              <a:rPr lang="pt-PT" sz="9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Evite</a:t>
            </a:r>
          </a:p>
          <a:p>
            <a:pPr>
              <a:lnSpc>
                <a:spcPct val="115000"/>
              </a:lnSpc>
              <a:tabLst>
                <a:tab pos="439420" algn="l"/>
                <a:tab pos="2700020" algn="ctr"/>
              </a:tabLst>
            </a:pPr>
            <a:r>
              <a:rPr lang="pt-PT" sz="9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Sem necessidade</a:t>
            </a:r>
          </a:p>
          <a:p>
            <a:pPr>
              <a:lnSpc>
                <a:spcPct val="115000"/>
              </a:lnSpc>
              <a:tabLst>
                <a:tab pos="439420" algn="l"/>
                <a:tab pos="2700020" algn="ctr"/>
              </a:tabLst>
            </a:pPr>
            <a:r>
              <a:rPr lang="pt-PT" sz="9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necessidade </a:t>
            </a:r>
          </a:p>
          <a:p>
            <a:pPr>
              <a:lnSpc>
                <a:spcPct val="115000"/>
              </a:lnSpc>
              <a:tabLst>
                <a:tab pos="439420" algn="l"/>
                <a:tab pos="2700020" algn="ctr"/>
              </a:tabLst>
            </a:pPr>
            <a:r>
              <a:rPr lang="pt-PT" sz="9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Use</a:t>
            </a:r>
          </a:p>
          <a:p>
            <a:pPr>
              <a:lnSpc>
                <a:spcPct val="115000"/>
              </a:lnSpc>
              <a:tabLst>
                <a:tab pos="439420" algn="l"/>
                <a:tab pos="2700020" algn="ctr"/>
              </a:tabLst>
            </a:pPr>
            <a:r>
              <a:rPr lang="pt-PT" sz="9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Residual, recuperado, raspado</a:t>
            </a:r>
          </a:p>
          <a:p>
            <a:pPr>
              <a:lnSpc>
                <a:spcPct val="115000"/>
              </a:lnSpc>
              <a:tabLst>
                <a:tab pos="439420" algn="l"/>
                <a:tab pos="2700020" algn="ctr"/>
              </a:tabLst>
            </a:pPr>
            <a:r>
              <a:rPr lang="pt-PT" sz="9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NÃO residual, recuperado, raspado</a:t>
            </a:r>
          </a:p>
          <a:p>
            <a:pPr>
              <a:lnSpc>
                <a:spcPct val="115000"/>
              </a:lnSpc>
              <a:tabLst>
                <a:tab pos="439420" algn="l"/>
                <a:tab pos="2700020" algn="ctr"/>
              </a:tabLst>
            </a:pPr>
            <a:r>
              <a:rPr lang="pt-PT" sz="9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Evite </a:t>
            </a:r>
          </a:p>
          <a:p>
            <a:pPr>
              <a:lnSpc>
                <a:spcPct val="115000"/>
              </a:lnSpc>
              <a:tabLst>
                <a:tab pos="439420" algn="l"/>
                <a:tab pos="2700020" algn="ctr"/>
              </a:tabLst>
            </a:pPr>
            <a:r>
              <a:rPr lang="pt-PT" sz="9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Possibilidade de circuito fechado</a:t>
            </a:r>
          </a:p>
          <a:p>
            <a:pPr>
              <a:lnSpc>
                <a:spcPct val="115000"/>
              </a:lnSpc>
              <a:tabLst>
                <a:tab pos="439420" algn="l"/>
                <a:tab pos="2700020" algn="ctr"/>
              </a:tabLst>
            </a:pPr>
            <a:r>
              <a:rPr lang="pt-PT" sz="9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Impossibilidade de circuito fechado</a:t>
            </a:r>
          </a:p>
          <a:p>
            <a:pPr>
              <a:lnSpc>
                <a:spcPct val="115000"/>
              </a:lnSpc>
              <a:tabLst>
                <a:tab pos="439420" algn="l"/>
                <a:tab pos="2700020" algn="ctr"/>
              </a:tabLst>
            </a:pPr>
            <a:r>
              <a:rPr lang="pt-PT" sz="9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Elevado consumo de energia</a:t>
            </a:r>
          </a:p>
          <a:p>
            <a:pPr>
              <a:lnSpc>
                <a:spcPct val="115000"/>
              </a:lnSpc>
              <a:tabLst>
                <a:tab pos="439420" algn="l"/>
                <a:tab pos="2700020" algn="ctr"/>
              </a:tabLst>
            </a:pPr>
            <a:r>
              <a:rPr lang="pt-PT" sz="9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Baixo consumo de energia</a:t>
            </a:r>
          </a:p>
          <a:p>
            <a:pPr>
              <a:lnSpc>
                <a:spcPct val="115000"/>
              </a:lnSpc>
              <a:tabLst>
                <a:tab pos="439420" algn="l"/>
                <a:tab pos="2700020" algn="ctr"/>
              </a:tabLst>
            </a:pPr>
            <a:r>
              <a:rPr lang="en-US" sz="9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Evite </a:t>
            </a:r>
            <a:endParaRPr lang="pt-PT" sz="9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a:lnSpc>
                <a:spcPct val="115000"/>
              </a:lnSpc>
              <a:tabLst>
                <a:tab pos="439420" algn="l"/>
                <a:tab pos="2700020" algn="ctr"/>
              </a:tabLst>
            </a:pPr>
            <a:r>
              <a:rPr lang="en-US" sz="9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Use</a:t>
            </a:r>
            <a:endParaRPr lang="pt-PT" sz="9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a:lnSpc>
                <a:spcPct val="115000"/>
              </a:lnSpc>
              <a:tabLst>
                <a:tab pos="439420" algn="l"/>
                <a:tab pos="2700020" algn="ctr"/>
              </a:tabLst>
            </a:pPr>
            <a:r>
              <a:rPr lang="pt-PT" sz="9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Evite </a:t>
            </a:r>
          </a:p>
          <a:p>
            <a:pPr>
              <a:lnSpc>
                <a:spcPct val="115000"/>
              </a:lnSpc>
              <a:tabLst>
                <a:tab pos="439420" algn="l"/>
                <a:tab pos="2700020" algn="ctr"/>
              </a:tabLst>
            </a:pPr>
            <a:r>
              <a:rPr lang="en-US" sz="9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Use</a:t>
            </a:r>
            <a:endParaRPr lang="pt-PT" sz="9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a:lnSpc>
                <a:spcPct val="115000"/>
              </a:lnSpc>
              <a:tabLst>
                <a:tab pos="439420" algn="l"/>
                <a:tab pos="2700020" algn="ctr"/>
              </a:tabLst>
            </a:pPr>
            <a:r>
              <a:rPr lang="pt-PT" sz="9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Evite </a:t>
            </a:r>
          </a:p>
          <a:p>
            <a:pPr>
              <a:lnSpc>
                <a:spcPct val="115000"/>
              </a:lnSpc>
              <a:tabLst>
                <a:tab pos="439420" algn="l"/>
                <a:tab pos="2700020" algn="ctr"/>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pt-PT"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pt-PT" dirty="0"/>
          </a:p>
        </p:txBody>
      </p:sp>
    </p:spTree>
    <p:custDataLst>
      <p:tags r:id="rId1"/>
    </p:custDataLst>
    <p:extLst>
      <p:ext uri="{BB962C8B-B14F-4D97-AF65-F5344CB8AC3E}">
        <p14:creationId xmlns:p14="http://schemas.microsoft.com/office/powerpoint/2010/main" val="19616117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A6836-58F8-4337-8528-7000A623E6DB}"/>
              </a:ext>
            </a:extLst>
          </p:cNvPr>
          <p:cNvSpPr>
            <a:spLocks noGrp="1"/>
          </p:cNvSpPr>
          <p:nvPr>
            <p:ph type="title"/>
          </p:nvPr>
        </p:nvSpPr>
        <p:spPr/>
        <p:txBody>
          <a:bodyPr/>
          <a:lstStyle/>
          <a:p>
            <a:r>
              <a:rPr lang="en-US" sz="4000" dirty="0">
                <a:solidFill>
                  <a:srgbClr val="2B2D83"/>
                </a:solidFill>
              </a:rPr>
              <a:t>As melhores práticas</a:t>
            </a:r>
            <a:endParaRPr lang="en-GB" dirty="0">
              <a:solidFill>
                <a:srgbClr val="2B2D83"/>
              </a:solidFill>
            </a:endParaRPr>
          </a:p>
        </p:txBody>
      </p:sp>
      <p:sp>
        <p:nvSpPr>
          <p:cNvPr id="4" name="CaixaDeTexto 12">
            <a:extLst>
              <a:ext uri="{FF2B5EF4-FFF2-40B4-BE49-F238E27FC236}">
                <a16:creationId xmlns:a16="http://schemas.microsoft.com/office/drawing/2014/main" id="{1DC05C2E-AFE4-444F-B14B-6970E12A61B0}"/>
              </a:ext>
            </a:extLst>
          </p:cNvPr>
          <p:cNvSpPr txBox="1"/>
          <p:nvPr/>
        </p:nvSpPr>
        <p:spPr>
          <a:xfrm>
            <a:off x="192506" y="1926952"/>
            <a:ext cx="8552734" cy="2529282"/>
          </a:xfrm>
          <a:prstGeom prst="rect">
            <a:avLst/>
          </a:prstGeom>
          <a:noFill/>
        </p:spPr>
        <p:txBody>
          <a:bodyPr wrap="square">
            <a:spAutoFit/>
          </a:bodyPr>
          <a:lstStyle/>
          <a:p>
            <a:pPr marL="285750" indent="-285750">
              <a:lnSpc>
                <a:spcPct val="150000"/>
              </a:lnSpc>
              <a:buClrTx/>
              <a:buFont typeface="Wingdings" panose="05000000000000000000" pitchFamily="2" charset="2"/>
              <a:buChar char="q"/>
            </a:pPr>
            <a:r>
              <a:rPr lang="en-GB" sz="1800" kern="1200" dirty="0">
                <a:solidFill>
                  <a:srgbClr val="E7501B"/>
                </a:solidFill>
                <a:latin typeface="Verdana" panose="020B0604030504040204" pitchFamily="34" charset="0"/>
                <a:ea typeface="Verdana" panose="020B0604030504040204" pitchFamily="34" charset="0"/>
                <a:cs typeface="+mn-cs"/>
              </a:rPr>
              <a:t>Utilização de bases de dados para avaliação da carga ambiental e </a:t>
            </a:r>
            <a:r>
              <a:rPr lang="en-GB" sz="1800" kern="1200" dirty="0" err="1">
                <a:solidFill>
                  <a:srgbClr val="E7501B"/>
                </a:solidFill>
                <a:latin typeface="Verdana" panose="020B0604030504040204" pitchFamily="34" charset="0"/>
                <a:ea typeface="Verdana" panose="020B0604030504040204" pitchFamily="34" charset="0"/>
                <a:cs typeface="+mn-cs"/>
              </a:rPr>
              <a:t>seleção</a:t>
            </a:r>
            <a:r>
              <a:rPr lang="en-GB" sz="1800" kern="1200" dirty="0">
                <a:solidFill>
                  <a:srgbClr val="E7501B"/>
                </a:solidFill>
                <a:latin typeface="Verdana" panose="020B0604030504040204" pitchFamily="34" charset="0"/>
                <a:ea typeface="Verdana" panose="020B0604030504040204" pitchFamily="34" charset="0"/>
                <a:cs typeface="+mn-cs"/>
              </a:rPr>
              <a:t> de materiais</a:t>
            </a:r>
          </a:p>
          <a:p>
            <a:pPr marL="285750" indent="-285750">
              <a:lnSpc>
                <a:spcPct val="150000"/>
              </a:lnSpc>
              <a:buClrTx/>
              <a:buFont typeface="Wingdings" panose="05000000000000000000" pitchFamily="2" charset="2"/>
              <a:buChar char="q"/>
            </a:pPr>
            <a:r>
              <a:rPr lang="en-GB" sz="1800" kern="1200" dirty="0">
                <a:solidFill>
                  <a:srgbClr val="E7501B"/>
                </a:solidFill>
                <a:latin typeface="Verdana" panose="020B0604030504040204" pitchFamily="34" charset="0"/>
                <a:ea typeface="Verdana" panose="020B0604030504040204" pitchFamily="34" charset="0"/>
                <a:cs typeface="+mn-cs"/>
              </a:rPr>
              <a:t>Utilização de materiais locais</a:t>
            </a:r>
          </a:p>
          <a:p>
            <a:pPr marL="285750" indent="-285750">
              <a:lnSpc>
                <a:spcPct val="150000"/>
              </a:lnSpc>
              <a:buClrTx/>
              <a:buFont typeface="Wingdings" panose="05000000000000000000" pitchFamily="2" charset="2"/>
              <a:buChar char="q"/>
            </a:pPr>
            <a:r>
              <a:rPr lang="en-GB" sz="1800" kern="1200" dirty="0">
                <a:solidFill>
                  <a:srgbClr val="E7501B"/>
                </a:solidFill>
                <a:latin typeface="Verdana" panose="020B0604030504040204" pitchFamily="34" charset="0"/>
                <a:ea typeface="Verdana" panose="020B0604030504040204" pitchFamily="34" charset="0"/>
                <a:cs typeface="+mn-cs"/>
              </a:rPr>
              <a:t>Utilização da metodologia de Avaliação do Ciclo de Vida</a:t>
            </a:r>
          </a:p>
          <a:p>
            <a:pPr marL="285750" indent="-285750">
              <a:lnSpc>
                <a:spcPct val="150000"/>
              </a:lnSpc>
              <a:buClrTx/>
              <a:buFont typeface="Wingdings" panose="05000000000000000000" pitchFamily="2" charset="2"/>
              <a:buChar char="q"/>
            </a:pPr>
            <a:r>
              <a:rPr lang="en-GB" sz="1800" kern="1200" dirty="0">
                <a:solidFill>
                  <a:srgbClr val="E7501B"/>
                </a:solidFill>
                <a:latin typeface="Verdana" panose="020B0604030504040204" pitchFamily="34" charset="0"/>
                <a:ea typeface="Verdana" panose="020B0604030504040204" pitchFamily="34" charset="0"/>
                <a:cs typeface="+mn-cs"/>
              </a:rPr>
              <a:t>Incorporar as preocupações de sustentabilidade no processo de </a:t>
            </a:r>
            <a:r>
              <a:rPr lang="en-GB" sz="1800" kern="1200" dirty="0" err="1">
                <a:solidFill>
                  <a:srgbClr val="E7501B"/>
                </a:solidFill>
                <a:latin typeface="Verdana" panose="020B0604030504040204" pitchFamily="34" charset="0"/>
                <a:ea typeface="Verdana" panose="020B0604030504040204" pitchFamily="34" charset="0"/>
                <a:cs typeface="+mn-cs"/>
              </a:rPr>
              <a:t>seleção</a:t>
            </a:r>
            <a:r>
              <a:rPr lang="en-GB" sz="1800" kern="1200" dirty="0">
                <a:solidFill>
                  <a:srgbClr val="E7501B"/>
                </a:solidFill>
                <a:latin typeface="Verdana" panose="020B0604030504040204" pitchFamily="34" charset="0"/>
                <a:ea typeface="Verdana" panose="020B0604030504040204" pitchFamily="34" charset="0"/>
                <a:cs typeface="+mn-cs"/>
              </a:rPr>
              <a:t> de materiais</a:t>
            </a:r>
          </a:p>
        </p:txBody>
      </p:sp>
    </p:spTree>
    <p:custDataLst>
      <p:tags r:id="rId1"/>
    </p:custDataLst>
    <p:extLst>
      <p:ext uri="{BB962C8B-B14F-4D97-AF65-F5344CB8AC3E}">
        <p14:creationId xmlns:p14="http://schemas.microsoft.com/office/powerpoint/2010/main" val="902898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6A2E4-13D0-447F-9A4D-49FE4CC686AA}"/>
              </a:ext>
            </a:extLst>
          </p:cNvPr>
          <p:cNvSpPr>
            <a:spLocks noGrp="1"/>
          </p:cNvSpPr>
          <p:nvPr>
            <p:ph type="title"/>
          </p:nvPr>
        </p:nvSpPr>
        <p:spPr>
          <a:xfrm>
            <a:off x="-319266" y="1077043"/>
            <a:ext cx="7717800" cy="646800"/>
          </a:xfrm>
        </p:spPr>
        <p:txBody>
          <a:bodyPr/>
          <a:lstStyle/>
          <a:p>
            <a:r>
              <a:rPr lang="en-US" sz="4000" dirty="0">
                <a:solidFill>
                  <a:srgbClr val="368E00"/>
                </a:solidFill>
              </a:rPr>
              <a:t>Reciclar, </a:t>
            </a:r>
            <a:r>
              <a:rPr lang="en-US" sz="4000" dirty="0" err="1">
                <a:solidFill>
                  <a:srgbClr val="368E00"/>
                </a:solidFill>
              </a:rPr>
              <a:t>reutilizar</a:t>
            </a:r>
            <a:r>
              <a:rPr lang="en-US" sz="4000" dirty="0">
                <a:solidFill>
                  <a:srgbClr val="368E00"/>
                </a:solidFill>
              </a:rPr>
              <a:t> e partilhar</a:t>
            </a:r>
            <a:endParaRPr lang="el-GR" sz="4000" dirty="0">
              <a:solidFill>
                <a:srgbClr val="368E00"/>
              </a:solidFill>
            </a:endParaRPr>
          </a:p>
        </p:txBody>
      </p:sp>
      <p:sp>
        <p:nvSpPr>
          <p:cNvPr id="3" name="Subtitle 2">
            <a:extLst>
              <a:ext uri="{FF2B5EF4-FFF2-40B4-BE49-F238E27FC236}">
                <a16:creationId xmlns:a16="http://schemas.microsoft.com/office/drawing/2014/main" id="{EC35D2E2-C099-4F7D-ABCF-5B86A6A2C7DA}"/>
              </a:ext>
            </a:extLst>
          </p:cNvPr>
          <p:cNvSpPr>
            <a:spLocks noGrp="1"/>
          </p:cNvSpPr>
          <p:nvPr>
            <p:ph type="subTitle" idx="1"/>
          </p:nvPr>
        </p:nvSpPr>
        <p:spPr>
          <a:xfrm>
            <a:off x="2371940" y="1986428"/>
            <a:ext cx="6485044" cy="2074730"/>
          </a:xfrm>
        </p:spPr>
        <p:txBody>
          <a:bodyPr/>
          <a:lstStyle/>
          <a:p>
            <a:pPr algn="just"/>
            <a:r>
              <a:rPr lang="en-GB" sz="1600" dirty="0"/>
              <a:t>Os slides seguintes concentram-se nas oportunidades circulares que visam a reciclagem, reutilização, e estratégias de partilha na parte operacional de um negócio. </a:t>
            </a:r>
            <a:r>
              <a:rPr lang="en-GB" sz="1600" dirty="0" err="1"/>
              <a:t>Começam</a:t>
            </a:r>
            <a:r>
              <a:rPr lang="en-GB" sz="1600" dirty="0"/>
              <a:t> por examinar se o que era tradicionalmente considerado resíduo de produção é realmente um desperdício e prossegue com a ideia de que, através da reciclagem, reutilização e partilha, se pode conseguir uma </a:t>
            </a:r>
            <a:r>
              <a:rPr lang="en-GB" sz="1600" dirty="0" err="1"/>
              <a:t>utilização</a:t>
            </a:r>
            <a:r>
              <a:rPr lang="en-GB" sz="1600" dirty="0"/>
              <a:t> </a:t>
            </a:r>
            <a:r>
              <a:rPr lang="en-GB" sz="1600" dirty="0" err="1"/>
              <a:t>ótima</a:t>
            </a:r>
            <a:r>
              <a:rPr lang="en-GB" sz="1600" dirty="0"/>
              <a:t> dos recursos e a eliminação de resíduos. Os benefícios de </a:t>
            </a:r>
            <a:r>
              <a:rPr lang="en-GB" sz="1600" dirty="0" err="1"/>
              <a:t>adotar</a:t>
            </a:r>
            <a:r>
              <a:rPr lang="en-GB" sz="1600" dirty="0"/>
              <a:t> tal estratégia tanto para as PME como para o ambiente são explicados pela análise de estudos de caso.</a:t>
            </a:r>
          </a:p>
          <a:p>
            <a:pPr algn="just"/>
            <a:r>
              <a:rPr lang="en-US" sz="1400" dirty="0"/>
              <a:t> </a:t>
            </a:r>
            <a:endParaRPr lang="en-GB" dirty="0"/>
          </a:p>
        </p:txBody>
      </p:sp>
    </p:spTree>
    <p:custDataLst>
      <p:tags r:id="rId1"/>
    </p:custDataLst>
    <p:extLst>
      <p:ext uri="{BB962C8B-B14F-4D97-AF65-F5344CB8AC3E}">
        <p14:creationId xmlns:p14="http://schemas.microsoft.com/office/powerpoint/2010/main" val="19083200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43E82-4A9B-4691-A595-E14F122B7B4F}"/>
              </a:ext>
            </a:extLst>
          </p:cNvPr>
          <p:cNvSpPr>
            <a:spLocks noGrp="1"/>
          </p:cNvSpPr>
          <p:nvPr>
            <p:ph type="title"/>
          </p:nvPr>
        </p:nvSpPr>
        <p:spPr>
          <a:xfrm>
            <a:off x="510132" y="141229"/>
            <a:ext cx="7717800" cy="1011600"/>
          </a:xfrm>
        </p:spPr>
        <p:txBody>
          <a:bodyPr/>
          <a:lstStyle/>
          <a:p>
            <a:r>
              <a:rPr lang="en-US" dirty="0">
                <a:solidFill>
                  <a:srgbClr val="059540"/>
                </a:solidFill>
              </a:rPr>
              <a:t>Valor nos laços</a:t>
            </a:r>
            <a:endParaRPr lang="en-GB" dirty="0">
              <a:solidFill>
                <a:srgbClr val="059540"/>
              </a:solidFill>
            </a:endParaRPr>
          </a:p>
        </p:txBody>
      </p:sp>
      <p:sp>
        <p:nvSpPr>
          <p:cNvPr id="3" name="CaixaDeTexto 2">
            <a:extLst>
              <a:ext uri="{FF2B5EF4-FFF2-40B4-BE49-F238E27FC236}">
                <a16:creationId xmlns:a16="http://schemas.microsoft.com/office/drawing/2014/main" id="{F245E688-4E53-417D-BE1A-402C231DD4F7}"/>
              </a:ext>
            </a:extLst>
          </p:cNvPr>
          <p:cNvSpPr txBox="1"/>
          <p:nvPr/>
        </p:nvSpPr>
        <p:spPr>
          <a:xfrm>
            <a:off x="5410051" y="1245986"/>
            <a:ext cx="2895804" cy="830997"/>
          </a:xfrm>
          <a:prstGeom prst="rect">
            <a:avLst/>
          </a:prstGeom>
          <a:noFill/>
        </p:spPr>
        <p:txBody>
          <a:bodyPr wrap="square" rtlCol="0">
            <a:spAutoFit/>
          </a:bodyPr>
          <a:lstStyle/>
          <a:p>
            <a:r>
              <a:rPr lang="en-GB" sz="1600" dirty="0">
                <a:solidFill>
                  <a:srgbClr val="2B2D83"/>
                </a:solidFill>
                <a:latin typeface="+mn-lt"/>
                <a:ea typeface="Verdana" panose="020B0604030504040204" pitchFamily="34" charset="0"/>
              </a:rPr>
              <a:t>Redefinir o que é considerado desperdício é a chave para </a:t>
            </a:r>
            <a:r>
              <a:rPr lang="en-GB" sz="1600" dirty="0" err="1">
                <a:solidFill>
                  <a:srgbClr val="2B2D83"/>
                </a:solidFill>
                <a:latin typeface="+mn-lt"/>
                <a:ea typeface="Verdana" panose="020B0604030504040204" pitchFamily="34" charset="0"/>
              </a:rPr>
              <a:t>uma</a:t>
            </a:r>
            <a:r>
              <a:rPr lang="en-GB" sz="1600" dirty="0">
                <a:solidFill>
                  <a:srgbClr val="2B2D83"/>
                </a:solidFill>
                <a:latin typeface="+mn-lt"/>
                <a:ea typeface="Verdana" panose="020B0604030504040204" pitchFamily="34" charset="0"/>
              </a:rPr>
              <a:t> Economia Circular!</a:t>
            </a:r>
          </a:p>
        </p:txBody>
      </p:sp>
      <p:grpSp>
        <p:nvGrpSpPr>
          <p:cNvPr id="4" name="Agrupar 22">
            <a:extLst>
              <a:ext uri="{FF2B5EF4-FFF2-40B4-BE49-F238E27FC236}">
                <a16:creationId xmlns:a16="http://schemas.microsoft.com/office/drawing/2014/main" id="{CC6434DB-2D14-4CAF-82FD-50A722D630D8}"/>
              </a:ext>
            </a:extLst>
          </p:cNvPr>
          <p:cNvGrpSpPr/>
          <p:nvPr/>
        </p:nvGrpSpPr>
        <p:grpSpPr>
          <a:xfrm>
            <a:off x="0" y="1045300"/>
            <a:ext cx="4815093" cy="3640047"/>
            <a:chOff x="688717" y="1601288"/>
            <a:chExt cx="6548433" cy="4199441"/>
          </a:xfrm>
        </p:grpSpPr>
        <p:pic>
          <p:nvPicPr>
            <p:cNvPr id="5" name="Imagem 12" descr="Circular Economy and Recycling: What does the Butterfly have to say? | by  Alex Artiach | DataDrivenInvestor">
              <a:extLst>
                <a:ext uri="{FF2B5EF4-FFF2-40B4-BE49-F238E27FC236}">
                  <a16:creationId xmlns:a16="http://schemas.microsoft.com/office/drawing/2014/main" id="{C57FEEA8-EE13-4CB7-8854-71E5897251E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8717" y="1601288"/>
              <a:ext cx="6548433" cy="4199441"/>
            </a:xfrm>
            <a:prstGeom prst="rect">
              <a:avLst/>
            </a:prstGeom>
            <a:noFill/>
            <a:ln>
              <a:noFill/>
            </a:ln>
          </p:spPr>
        </p:pic>
        <p:sp>
          <p:nvSpPr>
            <p:cNvPr id="6" name="Oval 5">
              <a:extLst>
                <a:ext uri="{FF2B5EF4-FFF2-40B4-BE49-F238E27FC236}">
                  <a16:creationId xmlns:a16="http://schemas.microsoft.com/office/drawing/2014/main" id="{AA7A8CF7-263C-4A76-AF93-2BC75C23DB7A}"/>
                </a:ext>
              </a:extLst>
            </p:cNvPr>
            <p:cNvSpPr/>
            <p:nvPr/>
          </p:nvSpPr>
          <p:spPr>
            <a:xfrm>
              <a:off x="4962525" y="3378563"/>
              <a:ext cx="484497" cy="644893"/>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5AC82801-76E3-42B5-828A-1BCA301CFD48}"/>
                </a:ext>
              </a:extLst>
            </p:cNvPr>
            <p:cNvSpPr/>
            <p:nvPr/>
          </p:nvSpPr>
          <p:spPr>
            <a:xfrm>
              <a:off x="5447022" y="3165909"/>
              <a:ext cx="440281" cy="644893"/>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4D2601BF-03A0-4E1C-9740-ADF00BE7C2EB}"/>
                </a:ext>
              </a:extLst>
            </p:cNvPr>
            <p:cNvSpPr/>
            <p:nvPr/>
          </p:nvSpPr>
          <p:spPr>
            <a:xfrm>
              <a:off x="6371800" y="2641628"/>
              <a:ext cx="517433" cy="644893"/>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 name="Group 18">
            <a:extLst>
              <a:ext uri="{FF2B5EF4-FFF2-40B4-BE49-F238E27FC236}">
                <a16:creationId xmlns:a16="http://schemas.microsoft.com/office/drawing/2014/main" id="{719323EB-AC5E-4F53-8EE6-7DBCBE8944A6}"/>
              </a:ext>
            </a:extLst>
          </p:cNvPr>
          <p:cNvGrpSpPr/>
          <p:nvPr/>
        </p:nvGrpSpPr>
        <p:grpSpPr>
          <a:xfrm>
            <a:off x="5796117" y="2354632"/>
            <a:ext cx="3050464" cy="2650970"/>
            <a:chOff x="8114491" y="1447114"/>
            <a:chExt cx="3124322" cy="4587117"/>
          </a:xfrm>
        </p:grpSpPr>
        <p:grpSp>
          <p:nvGrpSpPr>
            <p:cNvPr id="20" name="Agrupar 21">
              <a:extLst>
                <a:ext uri="{FF2B5EF4-FFF2-40B4-BE49-F238E27FC236}">
                  <a16:creationId xmlns:a16="http://schemas.microsoft.com/office/drawing/2014/main" id="{0F970EDA-16BD-4D7E-80E8-9E58BB74FDE4}"/>
                </a:ext>
              </a:extLst>
            </p:cNvPr>
            <p:cNvGrpSpPr/>
            <p:nvPr/>
          </p:nvGrpSpPr>
          <p:grpSpPr>
            <a:xfrm>
              <a:off x="8397662" y="1447114"/>
              <a:ext cx="2841151" cy="3169728"/>
              <a:chOff x="904875" y="1153962"/>
              <a:chExt cx="2841151" cy="3167666"/>
            </a:xfrm>
          </p:grpSpPr>
          <p:sp>
            <p:nvSpPr>
              <p:cNvPr id="24" name="Retângulo 13">
                <a:extLst>
                  <a:ext uri="{FF2B5EF4-FFF2-40B4-BE49-F238E27FC236}">
                    <a16:creationId xmlns:a16="http://schemas.microsoft.com/office/drawing/2014/main" id="{C4393457-97D3-4383-96EA-0F8640046581}"/>
                  </a:ext>
                </a:extLst>
              </p:cNvPr>
              <p:cNvSpPr/>
              <p:nvPr/>
            </p:nvSpPr>
            <p:spPr>
              <a:xfrm>
                <a:off x="904875" y="2047088"/>
                <a:ext cx="1771650" cy="557665"/>
              </a:xfrm>
              <a:prstGeom prst="rect">
                <a:avLst/>
              </a:prstGeom>
              <a:solidFill>
                <a:srgbClr val="059540"/>
              </a:solidFill>
              <a:ln w="12700" cap="flat" cmpd="sng" algn="ctr">
                <a:solidFill>
                  <a:srgbClr val="1D9A78">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mn-lt"/>
                    <a:ea typeface="Verdana" panose="020B0604030504040204" pitchFamily="34" charset="0"/>
                    <a:cs typeface="+mn-cs"/>
                  </a:rPr>
                  <a:t>Partilha</a:t>
                </a:r>
              </a:p>
            </p:txBody>
          </p:sp>
          <p:sp>
            <p:nvSpPr>
              <p:cNvPr id="25" name="Retângulo 17">
                <a:extLst>
                  <a:ext uri="{FF2B5EF4-FFF2-40B4-BE49-F238E27FC236}">
                    <a16:creationId xmlns:a16="http://schemas.microsoft.com/office/drawing/2014/main" id="{8DC274AC-CFD5-4EEC-9C89-9CCFB2556D34}"/>
                  </a:ext>
                </a:extLst>
              </p:cNvPr>
              <p:cNvSpPr/>
              <p:nvPr/>
            </p:nvSpPr>
            <p:spPr>
              <a:xfrm>
                <a:off x="904875" y="2912443"/>
                <a:ext cx="1771650" cy="557665"/>
              </a:xfrm>
              <a:prstGeom prst="rect">
                <a:avLst/>
              </a:prstGeom>
              <a:solidFill>
                <a:srgbClr val="059540"/>
              </a:solidFill>
              <a:ln w="12700" cap="flat" cmpd="sng" algn="ctr">
                <a:solidFill>
                  <a:srgbClr val="1D9A78">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mn-lt"/>
                    <a:ea typeface="Verdana" panose="020B0604030504040204" pitchFamily="34" charset="0"/>
                    <a:cs typeface="+mn-cs"/>
                  </a:rPr>
                  <a:t>Reutilização</a:t>
                </a:r>
              </a:p>
            </p:txBody>
          </p:sp>
          <p:sp>
            <p:nvSpPr>
              <p:cNvPr id="26" name="Retângulo 18">
                <a:extLst>
                  <a:ext uri="{FF2B5EF4-FFF2-40B4-BE49-F238E27FC236}">
                    <a16:creationId xmlns:a16="http://schemas.microsoft.com/office/drawing/2014/main" id="{8285F0E3-A1D8-427B-9A68-BD9E4B7F5CCB}"/>
                  </a:ext>
                </a:extLst>
              </p:cNvPr>
              <p:cNvSpPr/>
              <p:nvPr/>
            </p:nvSpPr>
            <p:spPr>
              <a:xfrm>
                <a:off x="904875" y="3763963"/>
                <a:ext cx="1771650" cy="557665"/>
              </a:xfrm>
              <a:prstGeom prst="rect">
                <a:avLst/>
              </a:prstGeom>
              <a:solidFill>
                <a:srgbClr val="059540"/>
              </a:solidFill>
              <a:ln w="12700" cap="flat" cmpd="sng" algn="ctr">
                <a:solidFill>
                  <a:srgbClr val="1D9A78">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mn-lt"/>
                    <a:ea typeface="Verdana" panose="020B0604030504040204" pitchFamily="34" charset="0"/>
                    <a:cs typeface="+mn-cs"/>
                  </a:rPr>
                  <a:t>Reciclagem</a:t>
                </a:r>
              </a:p>
            </p:txBody>
          </p:sp>
          <p:cxnSp>
            <p:nvCxnSpPr>
              <p:cNvPr id="27" name="Conexão reta unidirecional 19">
                <a:extLst>
                  <a:ext uri="{FF2B5EF4-FFF2-40B4-BE49-F238E27FC236}">
                    <a16:creationId xmlns:a16="http://schemas.microsoft.com/office/drawing/2014/main" id="{A2144F88-2FA8-476E-BA19-51EDAD1C15FF}"/>
                  </a:ext>
                </a:extLst>
              </p:cNvPr>
              <p:cNvCxnSpPr>
                <a:cxnSpLocks/>
              </p:cNvCxnSpPr>
              <p:nvPr/>
            </p:nvCxnSpPr>
            <p:spPr>
              <a:xfrm flipV="1">
                <a:off x="3152775" y="2077127"/>
                <a:ext cx="0" cy="2244501"/>
              </a:xfrm>
              <a:prstGeom prst="straightConnector1">
                <a:avLst/>
              </a:prstGeom>
              <a:noFill/>
              <a:ln w="76200" cap="flat" cmpd="sng" algn="ctr">
                <a:solidFill>
                  <a:srgbClr val="059540"/>
                </a:solidFill>
                <a:prstDash val="solid"/>
                <a:miter lim="800000"/>
                <a:tailEnd type="triangle"/>
              </a:ln>
              <a:effectLst/>
            </p:spPr>
          </p:cxnSp>
          <p:sp>
            <p:nvSpPr>
              <p:cNvPr id="28" name="Retângulo 20">
                <a:extLst>
                  <a:ext uri="{FF2B5EF4-FFF2-40B4-BE49-F238E27FC236}">
                    <a16:creationId xmlns:a16="http://schemas.microsoft.com/office/drawing/2014/main" id="{8E955896-E62E-4C64-8631-495D5CACD13B}"/>
                  </a:ext>
                </a:extLst>
              </p:cNvPr>
              <p:cNvSpPr/>
              <p:nvPr/>
            </p:nvSpPr>
            <p:spPr>
              <a:xfrm>
                <a:off x="2559524" y="1153962"/>
                <a:ext cx="1186502" cy="585437"/>
              </a:xfrm>
              <a:prstGeom prst="rect">
                <a:avLst/>
              </a:prstGeom>
              <a:solidFill>
                <a:sysClr val="window" lastClr="FFFFFF">
                  <a:lumMod val="95000"/>
                </a:sysClr>
              </a:solidFill>
              <a:ln w="12700" cap="flat" cmpd="sng" algn="ctr">
                <a:solidFill>
                  <a:srgbClr val="1D9A78">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mn-lt"/>
                    <a:ea typeface="Verdana" panose="020B0604030504040204" pitchFamily="34" charset="0"/>
                    <a:cs typeface="+mn-cs"/>
                  </a:rPr>
                  <a:t>Valor</a:t>
                </a:r>
              </a:p>
            </p:txBody>
          </p:sp>
        </p:grpSp>
        <p:sp>
          <p:nvSpPr>
            <p:cNvPr id="21" name="Retângulo 23">
              <a:extLst>
                <a:ext uri="{FF2B5EF4-FFF2-40B4-BE49-F238E27FC236}">
                  <a16:creationId xmlns:a16="http://schemas.microsoft.com/office/drawing/2014/main" id="{20F77658-1440-4B0D-991D-D5D5FC51E933}"/>
                </a:ext>
              </a:extLst>
            </p:cNvPr>
            <p:cNvSpPr/>
            <p:nvPr/>
          </p:nvSpPr>
          <p:spPr>
            <a:xfrm>
              <a:off x="8114491" y="5168876"/>
              <a:ext cx="2531071" cy="865355"/>
            </a:xfrm>
            <a:prstGeom prst="rect">
              <a:avLst/>
            </a:prstGeom>
            <a:solidFill>
              <a:srgbClr val="B74919"/>
            </a:solidFill>
            <a:ln w="12700" cap="flat" cmpd="sng" algn="ctr">
              <a:solidFill>
                <a:srgbClr val="B74919">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err="1">
                  <a:ln>
                    <a:noFill/>
                  </a:ln>
                  <a:solidFill>
                    <a:prstClr val="white"/>
                  </a:solidFill>
                  <a:effectLst/>
                  <a:uLnTx/>
                  <a:uFillTx/>
                  <a:latin typeface="+mn-lt"/>
                  <a:ea typeface="Verdana" panose="020B0604030504040204" pitchFamily="34" charset="0"/>
                  <a:cs typeface="+mn-cs"/>
                </a:rPr>
                <a:t>Eliminação</a:t>
              </a:r>
              <a:endParaRPr kumimoji="0" lang="en-GB" sz="1800" b="0" i="0" u="none" strike="noStrike" kern="1200" cap="none" spc="0" normalizeH="0" baseline="0" noProof="0" dirty="0">
                <a:ln>
                  <a:noFill/>
                </a:ln>
                <a:solidFill>
                  <a:prstClr val="white"/>
                </a:solidFill>
                <a:effectLst/>
                <a:uLnTx/>
                <a:uFillTx/>
                <a:latin typeface="+mn-lt"/>
                <a:ea typeface="Verdana" panose="020B0604030504040204" pitchFamily="34" charset="0"/>
                <a:cs typeface="+mn-cs"/>
              </a:endParaRPr>
            </a:p>
          </p:txBody>
        </p:sp>
        <p:sp>
          <p:nvSpPr>
            <p:cNvPr id="22" name="Oval 21">
              <a:extLst>
                <a:ext uri="{FF2B5EF4-FFF2-40B4-BE49-F238E27FC236}">
                  <a16:creationId xmlns:a16="http://schemas.microsoft.com/office/drawing/2014/main" id="{BDDE3DAE-9866-40C6-B48D-33C10FD6E2C2}"/>
                </a:ext>
              </a:extLst>
            </p:cNvPr>
            <p:cNvSpPr/>
            <p:nvPr/>
          </p:nvSpPr>
          <p:spPr>
            <a:xfrm>
              <a:off x="10568839" y="5168876"/>
              <a:ext cx="116156" cy="116156"/>
            </a:xfrm>
            <a:prstGeom prst="ellipse">
              <a:avLst/>
            </a:prstGeom>
            <a:solidFill>
              <a:srgbClr val="059540"/>
            </a:solidFill>
            <a:ln w="12700" cap="flat" cmpd="sng" algn="ctr">
              <a:solidFill>
                <a:srgbClr val="05954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mn-lt"/>
                <a:ea typeface="+mn-ea"/>
                <a:cs typeface="+mn-cs"/>
              </a:endParaRPr>
            </a:p>
          </p:txBody>
        </p:sp>
        <p:sp>
          <p:nvSpPr>
            <p:cNvPr id="23" name="Oval 22">
              <a:extLst>
                <a:ext uri="{FF2B5EF4-FFF2-40B4-BE49-F238E27FC236}">
                  <a16:creationId xmlns:a16="http://schemas.microsoft.com/office/drawing/2014/main" id="{0FAF545A-8A4D-4531-82C8-7BE359641A14}"/>
                </a:ext>
              </a:extLst>
            </p:cNvPr>
            <p:cNvSpPr/>
            <p:nvPr/>
          </p:nvSpPr>
          <p:spPr>
            <a:xfrm>
              <a:off x="10573889" y="4952745"/>
              <a:ext cx="116156" cy="116156"/>
            </a:xfrm>
            <a:prstGeom prst="ellipse">
              <a:avLst/>
            </a:prstGeom>
            <a:solidFill>
              <a:srgbClr val="1D9A78"/>
            </a:solidFill>
            <a:ln w="12700" cap="flat" cmpd="sng" algn="ctr">
              <a:solidFill>
                <a:srgbClr val="05954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mn-lt"/>
                <a:ea typeface="+mn-ea"/>
                <a:cs typeface="+mn-cs"/>
              </a:endParaRPr>
            </a:p>
          </p:txBody>
        </p:sp>
      </p:grpSp>
    </p:spTree>
    <p:custDataLst>
      <p:tags r:id="rId1"/>
    </p:custDataLst>
    <p:extLst>
      <p:ext uri="{BB962C8B-B14F-4D97-AF65-F5344CB8AC3E}">
        <p14:creationId xmlns:p14="http://schemas.microsoft.com/office/powerpoint/2010/main" val="17277318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FEE93-947A-4165-A5C3-5868E97AC9DC}"/>
              </a:ext>
            </a:extLst>
          </p:cNvPr>
          <p:cNvSpPr>
            <a:spLocks noGrp="1"/>
          </p:cNvSpPr>
          <p:nvPr>
            <p:ph type="title"/>
          </p:nvPr>
        </p:nvSpPr>
        <p:spPr/>
        <p:txBody>
          <a:bodyPr/>
          <a:lstStyle/>
          <a:p>
            <a:r>
              <a:rPr lang="en-GB" dirty="0">
                <a:solidFill>
                  <a:srgbClr val="059540"/>
                </a:solidFill>
              </a:rPr>
              <a:t>Reciclar</a:t>
            </a:r>
          </a:p>
        </p:txBody>
      </p:sp>
      <p:sp>
        <p:nvSpPr>
          <p:cNvPr id="3" name="CaixaDeTexto 63">
            <a:extLst>
              <a:ext uri="{FF2B5EF4-FFF2-40B4-BE49-F238E27FC236}">
                <a16:creationId xmlns:a16="http://schemas.microsoft.com/office/drawing/2014/main" id="{3E745031-FEE9-4DAF-957C-5AF84AF198B3}"/>
              </a:ext>
            </a:extLst>
          </p:cNvPr>
          <p:cNvSpPr txBox="1"/>
          <p:nvPr/>
        </p:nvSpPr>
        <p:spPr>
          <a:xfrm>
            <a:off x="5408147" y="1835028"/>
            <a:ext cx="3301003" cy="1569660"/>
          </a:xfrm>
          <a:prstGeom prst="rect">
            <a:avLst/>
          </a:prstGeom>
          <a:noFill/>
        </p:spPr>
        <p:txBody>
          <a:bodyPr wrap="square">
            <a:spAutoFit/>
          </a:bodyPr>
          <a:lstStyle/>
          <a:p>
            <a:pPr algn="just">
              <a:buClrTx/>
              <a:buFontTx/>
              <a:buNone/>
            </a:pPr>
            <a:r>
              <a:rPr lang="en-US" sz="1600" kern="1200" dirty="0">
                <a:solidFill>
                  <a:srgbClr val="059540"/>
                </a:solidFill>
                <a:latin typeface="+mn-lt"/>
                <a:ea typeface="Verdana" panose="020B0604030504040204" pitchFamily="34" charset="0"/>
                <a:cs typeface="Times New Roman" panose="02020603050405020304" pitchFamily="18" charset="0"/>
              </a:rPr>
              <a:t>"...o processamento de fluxos mistos de produtos pós-consumo ou fluxos de resíduos pós-consumo, incluindo trituração, fusão e outros processos para </a:t>
            </a:r>
            <a:r>
              <a:rPr lang="en-US" sz="1600" kern="1200" dirty="0" err="1">
                <a:solidFill>
                  <a:srgbClr val="059540"/>
                </a:solidFill>
                <a:latin typeface="+mn-lt"/>
                <a:ea typeface="Verdana" panose="020B0604030504040204" pitchFamily="34" charset="0"/>
                <a:cs typeface="Times New Roman" panose="02020603050405020304" pitchFamily="18" charset="0"/>
              </a:rPr>
              <a:t>capturar</a:t>
            </a:r>
            <a:r>
              <a:rPr lang="en-US" sz="1600" kern="1200" dirty="0">
                <a:solidFill>
                  <a:srgbClr val="059540"/>
                </a:solidFill>
                <a:latin typeface="+mn-lt"/>
                <a:ea typeface="Verdana" panose="020B0604030504040204" pitchFamily="34" charset="0"/>
                <a:cs typeface="Times New Roman" panose="02020603050405020304" pitchFamily="18" charset="0"/>
              </a:rPr>
              <a:t> </a:t>
            </a:r>
            <a:r>
              <a:rPr lang="en-US" sz="1600" kern="1200" dirty="0" err="1">
                <a:solidFill>
                  <a:srgbClr val="059540"/>
                </a:solidFill>
                <a:latin typeface="+mn-lt"/>
                <a:ea typeface="Verdana" panose="020B0604030504040204" pitchFamily="34" charset="0"/>
                <a:cs typeface="Times New Roman" panose="02020603050405020304" pitchFamily="18" charset="0"/>
              </a:rPr>
              <a:t>materiais</a:t>
            </a:r>
            <a:r>
              <a:rPr lang="en-US" sz="1600" kern="1200" dirty="0">
                <a:solidFill>
                  <a:srgbClr val="059540"/>
                </a:solidFill>
                <a:latin typeface="+mn-lt"/>
                <a:ea typeface="Verdana" panose="020B0604030504040204" pitchFamily="34" charset="0"/>
                <a:cs typeface="Times New Roman" panose="02020603050405020304" pitchFamily="18" charset="0"/>
              </a:rPr>
              <a:t> (quase) puros". </a:t>
            </a:r>
            <a:endParaRPr lang="en-GB" sz="1600" kern="1200" dirty="0">
              <a:solidFill>
                <a:srgbClr val="059540"/>
              </a:solidFill>
              <a:latin typeface="+mn-lt"/>
              <a:ea typeface="Verdana" panose="020B0604030504040204" pitchFamily="34" charset="0"/>
              <a:cs typeface="+mn-cs"/>
            </a:endParaRPr>
          </a:p>
        </p:txBody>
      </p:sp>
      <p:grpSp>
        <p:nvGrpSpPr>
          <p:cNvPr id="16" name="Agrupar 88">
            <a:extLst>
              <a:ext uri="{FF2B5EF4-FFF2-40B4-BE49-F238E27FC236}">
                <a16:creationId xmlns:a16="http://schemas.microsoft.com/office/drawing/2014/main" id="{A29B443E-AFEE-4D57-A062-3BF075B1A17A}"/>
              </a:ext>
            </a:extLst>
          </p:cNvPr>
          <p:cNvGrpSpPr/>
          <p:nvPr/>
        </p:nvGrpSpPr>
        <p:grpSpPr>
          <a:xfrm>
            <a:off x="148670" y="368968"/>
            <a:ext cx="3790746" cy="4235031"/>
            <a:chOff x="383629" y="2303595"/>
            <a:chExt cx="4209346" cy="3985021"/>
          </a:xfrm>
          <a:solidFill>
            <a:srgbClr val="15A7A1"/>
          </a:solidFill>
        </p:grpSpPr>
        <p:sp>
          <p:nvSpPr>
            <p:cNvPr id="17" name="Retângulo 65">
              <a:extLst>
                <a:ext uri="{FF2B5EF4-FFF2-40B4-BE49-F238E27FC236}">
                  <a16:creationId xmlns:a16="http://schemas.microsoft.com/office/drawing/2014/main" id="{5D3529AD-79B9-431C-8063-83EE69B80430}"/>
                </a:ext>
              </a:extLst>
            </p:cNvPr>
            <p:cNvSpPr/>
            <p:nvPr/>
          </p:nvSpPr>
          <p:spPr>
            <a:xfrm>
              <a:off x="3195975" y="4980520"/>
              <a:ext cx="1397000" cy="1205955"/>
            </a:xfrm>
            <a:prstGeom prst="rect">
              <a:avLst/>
            </a:prstGeom>
            <a:solidFill>
              <a:schemeClr val="bg1"/>
            </a:solidFill>
            <a:ln w="12700" cap="flat" cmpd="sng" algn="ctr">
              <a:solidFill>
                <a:srgbClr val="15A7A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mn-lt"/>
                  <a:ea typeface="Verdana" panose="020B0604030504040204" pitchFamily="34" charset="0"/>
                  <a:cs typeface="+mn-cs"/>
                </a:rPr>
                <a:t>Conversão de resíduos num novo produto de alta qualidade</a:t>
              </a:r>
            </a:p>
          </p:txBody>
        </p:sp>
        <p:sp>
          <p:nvSpPr>
            <p:cNvPr id="18" name="Retângulo 71">
              <a:extLst>
                <a:ext uri="{FF2B5EF4-FFF2-40B4-BE49-F238E27FC236}">
                  <a16:creationId xmlns:a16="http://schemas.microsoft.com/office/drawing/2014/main" id="{63279C1C-D971-4940-84CA-7CA1763C232D}"/>
                </a:ext>
              </a:extLst>
            </p:cNvPr>
            <p:cNvSpPr/>
            <p:nvPr/>
          </p:nvSpPr>
          <p:spPr>
            <a:xfrm>
              <a:off x="383629" y="4980520"/>
              <a:ext cx="1397000" cy="1308096"/>
            </a:xfrm>
            <a:prstGeom prst="rect">
              <a:avLst/>
            </a:prstGeom>
            <a:solidFill>
              <a:schemeClr val="bg1"/>
            </a:solidFill>
            <a:ln w="12700" cap="flat" cmpd="sng" algn="ctr">
              <a:solidFill>
                <a:srgbClr val="15A7A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mn-lt"/>
                  <a:ea typeface="Verdana" panose="020B0604030504040204" pitchFamily="34" charset="0"/>
                  <a:cs typeface="+mn-cs"/>
                </a:rPr>
                <a:t>Conversão de resíduos num produto de valor inferior ao do material original.</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mn-lt"/>
                  <a:ea typeface="Verdana" panose="020B0604030504040204" pitchFamily="34" charset="0"/>
                  <a:cs typeface="+mn-cs"/>
                </a:rPr>
                <a:t>Pressupõe uma degradação da qualidade do material</a:t>
              </a:r>
            </a:p>
          </p:txBody>
        </p:sp>
        <p:pic>
          <p:nvPicPr>
            <p:cNvPr id="19" name="Imagem 70">
              <a:extLst>
                <a:ext uri="{FF2B5EF4-FFF2-40B4-BE49-F238E27FC236}">
                  <a16:creationId xmlns:a16="http://schemas.microsoft.com/office/drawing/2014/main" id="{B59576BC-D509-454B-AEB6-98F2D120877D}"/>
                </a:ext>
              </a:extLst>
            </p:cNvPr>
            <p:cNvPicPr>
              <a:picLocks noChangeAspect="1"/>
            </p:cNvPicPr>
            <p:nvPr/>
          </p:nvPicPr>
          <p:blipFill>
            <a:blip r:embed="rId3"/>
            <a:stretch>
              <a:fillRect/>
            </a:stretch>
          </p:blipFill>
          <p:spPr>
            <a:xfrm>
              <a:off x="1860566" y="2303595"/>
              <a:ext cx="1213497" cy="1337322"/>
            </a:xfrm>
            <a:prstGeom prst="rect">
              <a:avLst/>
            </a:prstGeom>
            <a:grpFill/>
            <a:ln>
              <a:solidFill>
                <a:srgbClr val="15A7A1"/>
              </a:solidFill>
            </a:ln>
          </p:spPr>
        </p:pic>
        <p:pic>
          <p:nvPicPr>
            <p:cNvPr id="20" name="Imagem 75">
              <a:extLst>
                <a:ext uri="{FF2B5EF4-FFF2-40B4-BE49-F238E27FC236}">
                  <a16:creationId xmlns:a16="http://schemas.microsoft.com/office/drawing/2014/main" id="{54E18E00-96D7-4DB5-A1EA-B08D3D3E3DC2}"/>
                </a:ext>
              </a:extLst>
            </p:cNvPr>
            <p:cNvPicPr>
              <a:picLocks noChangeAspect="1"/>
            </p:cNvPicPr>
            <p:nvPr/>
          </p:nvPicPr>
          <p:blipFill>
            <a:blip r:embed="rId4"/>
            <a:stretch>
              <a:fillRect/>
            </a:stretch>
          </p:blipFill>
          <p:spPr>
            <a:xfrm>
              <a:off x="3406776" y="3741438"/>
              <a:ext cx="960159" cy="1230204"/>
            </a:xfrm>
            <a:prstGeom prst="rect">
              <a:avLst/>
            </a:prstGeom>
            <a:grpFill/>
            <a:ln>
              <a:solidFill>
                <a:srgbClr val="15A7A1"/>
              </a:solidFill>
            </a:ln>
          </p:spPr>
        </p:pic>
        <p:sp>
          <p:nvSpPr>
            <p:cNvPr id="21" name="Retângulo 64">
              <a:extLst>
                <a:ext uri="{FF2B5EF4-FFF2-40B4-BE49-F238E27FC236}">
                  <a16:creationId xmlns:a16="http://schemas.microsoft.com/office/drawing/2014/main" id="{F755C4B2-245D-4543-979E-40C7E25185A2}"/>
                </a:ext>
              </a:extLst>
            </p:cNvPr>
            <p:cNvSpPr/>
            <p:nvPr/>
          </p:nvSpPr>
          <p:spPr>
            <a:xfrm>
              <a:off x="3334255" y="4680390"/>
              <a:ext cx="1105200" cy="291600"/>
            </a:xfrm>
            <a:prstGeom prst="rect">
              <a:avLst/>
            </a:prstGeom>
            <a:grpFill/>
            <a:ln w="12700" cap="flat" cmpd="sng" algn="ctr">
              <a:solidFill>
                <a:srgbClr val="15A7A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mn-lt"/>
                  <a:ea typeface="Verdana" panose="020B0604030504040204" pitchFamily="34" charset="0"/>
                  <a:cs typeface="+mn-cs"/>
                </a:rPr>
                <a:t>Upcycling</a:t>
              </a:r>
            </a:p>
          </p:txBody>
        </p:sp>
        <p:pic>
          <p:nvPicPr>
            <p:cNvPr id="22" name="Imagem 73">
              <a:extLst>
                <a:ext uri="{FF2B5EF4-FFF2-40B4-BE49-F238E27FC236}">
                  <a16:creationId xmlns:a16="http://schemas.microsoft.com/office/drawing/2014/main" id="{6C359327-4170-414A-8739-E458E058B3E1}"/>
                </a:ext>
              </a:extLst>
            </p:cNvPr>
            <p:cNvPicPr>
              <a:picLocks noChangeAspect="1"/>
            </p:cNvPicPr>
            <p:nvPr/>
          </p:nvPicPr>
          <p:blipFill>
            <a:blip r:embed="rId5"/>
            <a:stretch>
              <a:fillRect/>
            </a:stretch>
          </p:blipFill>
          <p:spPr>
            <a:xfrm>
              <a:off x="534118" y="3741438"/>
              <a:ext cx="1103876" cy="1154052"/>
            </a:xfrm>
            <a:prstGeom prst="rect">
              <a:avLst/>
            </a:prstGeom>
            <a:grpFill/>
            <a:ln>
              <a:solidFill>
                <a:srgbClr val="15A7A1"/>
              </a:solidFill>
            </a:ln>
          </p:spPr>
        </p:pic>
        <p:sp>
          <p:nvSpPr>
            <p:cNvPr id="23" name="Retângulo 69">
              <a:extLst>
                <a:ext uri="{FF2B5EF4-FFF2-40B4-BE49-F238E27FC236}">
                  <a16:creationId xmlns:a16="http://schemas.microsoft.com/office/drawing/2014/main" id="{8D62DB1E-C03F-4ED2-B0B2-A4582F518990}"/>
                </a:ext>
              </a:extLst>
            </p:cNvPr>
            <p:cNvSpPr/>
            <p:nvPr/>
          </p:nvSpPr>
          <p:spPr>
            <a:xfrm>
              <a:off x="520127" y="4680390"/>
              <a:ext cx="1103876" cy="291252"/>
            </a:xfrm>
            <a:prstGeom prst="rect">
              <a:avLst/>
            </a:prstGeom>
            <a:grpFill/>
            <a:ln w="12700" cap="flat" cmpd="sng" algn="ctr">
              <a:solidFill>
                <a:srgbClr val="15A7A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mn-lt"/>
                  <a:ea typeface="Verdana" panose="020B0604030504040204" pitchFamily="34" charset="0"/>
                  <a:cs typeface="+mn-cs"/>
                </a:rPr>
                <a:t>Downcycling</a:t>
              </a:r>
            </a:p>
          </p:txBody>
        </p:sp>
        <p:sp>
          <p:nvSpPr>
            <p:cNvPr id="24" name="Retângulo 80">
              <a:extLst>
                <a:ext uri="{FF2B5EF4-FFF2-40B4-BE49-F238E27FC236}">
                  <a16:creationId xmlns:a16="http://schemas.microsoft.com/office/drawing/2014/main" id="{C320DF76-0BCC-4341-9AD8-F8129F6CA90C}"/>
                </a:ext>
              </a:extLst>
            </p:cNvPr>
            <p:cNvSpPr/>
            <p:nvPr/>
          </p:nvSpPr>
          <p:spPr>
            <a:xfrm>
              <a:off x="1849333" y="3420982"/>
              <a:ext cx="1213497" cy="439870"/>
            </a:xfrm>
            <a:prstGeom prst="rect">
              <a:avLst/>
            </a:prstGeom>
            <a:grpFill/>
            <a:ln w="12700" cap="flat" cmpd="sng" algn="ctr">
              <a:solidFill>
                <a:srgbClr val="15A7A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mn-lt"/>
                  <a:ea typeface="Verdana" panose="020B0604030504040204" pitchFamily="34" charset="0"/>
                  <a:cs typeface="+mn-cs"/>
                </a:rPr>
                <a:t>Reciclagem</a:t>
              </a:r>
            </a:p>
          </p:txBody>
        </p:sp>
        <p:cxnSp>
          <p:nvCxnSpPr>
            <p:cNvPr id="25" name="Conexão: Curva 78">
              <a:extLst>
                <a:ext uri="{FF2B5EF4-FFF2-40B4-BE49-F238E27FC236}">
                  <a16:creationId xmlns:a16="http://schemas.microsoft.com/office/drawing/2014/main" id="{F93CC22F-D317-43B7-AECD-393ACED5DC28}"/>
                </a:ext>
              </a:extLst>
            </p:cNvPr>
            <p:cNvCxnSpPr>
              <a:stCxn id="19" idx="1"/>
              <a:endCxn id="22" idx="0"/>
            </p:cNvCxnSpPr>
            <p:nvPr/>
          </p:nvCxnSpPr>
          <p:spPr>
            <a:xfrm rot="10800000" flipV="1">
              <a:off x="1086056" y="2972256"/>
              <a:ext cx="774510" cy="769182"/>
            </a:xfrm>
            <a:prstGeom prst="curvedConnector2">
              <a:avLst/>
            </a:prstGeom>
            <a:grpFill/>
            <a:ln w="38100" cap="flat" cmpd="sng" algn="ctr">
              <a:solidFill>
                <a:srgbClr val="15A7A1"/>
              </a:solidFill>
              <a:prstDash val="solid"/>
              <a:miter lim="800000"/>
              <a:tailEnd type="triangle"/>
            </a:ln>
            <a:effectLst/>
          </p:spPr>
        </p:cxnSp>
        <p:cxnSp>
          <p:nvCxnSpPr>
            <p:cNvPr id="26" name="Conexão: Curva 81">
              <a:extLst>
                <a:ext uri="{FF2B5EF4-FFF2-40B4-BE49-F238E27FC236}">
                  <a16:creationId xmlns:a16="http://schemas.microsoft.com/office/drawing/2014/main" id="{3DC7B2AD-649D-41B9-8B32-7FF45941C48E}"/>
                </a:ext>
              </a:extLst>
            </p:cNvPr>
            <p:cNvCxnSpPr>
              <a:stCxn id="19" idx="3"/>
              <a:endCxn id="20" idx="0"/>
            </p:cNvCxnSpPr>
            <p:nvPr/>
          </p:nvCxnSpPr>
          <p:spPr>
            <a:xfrm>
              <a:off x="3074063" y="2972256"/>
              <a:ext cx="812793" cy="769182"/>
            </a:xfrm>
            <a:prstGeom prst="curvedConnector2">
              <a:avLst/>
            </a:prstGeom>
            <a:grpFill/>
            <a:ln w="38100" cap="flat" cmpd="sng" algn="ctr">
              <a:solidFill>
                <a:srgbClr val="15A7A1"/>
              </a:solidFill>
              <a:prstDash val="solid"/>
              <a:miter lim="800000"/>
              <a:tailEnd type="triangle"/>
            </a:ln>
            <a:effectLst/>
          </p:spPr>
        </p:cxnSp>
      </p:grpSp>
      <p:pic>
        <p:nvPicPr>
          <p:cNvPr id="27" name="Picture 6" descr="Será que o segredo da Patagonia é não distribuir ações aos executivos? |  NeoFeed">
            <a:extLst>
              <a:ext uri="{FF2B5EF4-FFF2-40B4-BE49-F238E27FC236}">
                <a16:creationId xmlns:a16="http://schemas.microsoft.com/office/drawing/2014/main" id="{727389FF-7664-42D0-9320-529578B6F28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69712" y="3694473"/>
            <a:ext cx="1841115" cy="1064761"/>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8" descr="ReCrafted | These Are Clothes Made From Other Clothes - YouTube">
            <a:extLst>
              <a:ext uri="{FF2B5EF4-FFF2-40B4-BE49-F238E27FC236}">
                <a16:creationId xmlns:a16="http://schemas.microsoft.com/office/drawing/2014/main" id="{BDA08904-1721-4398-ADD6-9B28136096A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04583" y="3700331"/>
            <a:ext cx="1901360" cy="1064761"/>
          </a:xfrm>
          <a:prstGeom prst="rect">
            <a:avLst/>
          </a:prstGeom>
          <a:noFill/>
          <a:extLst>
            <a:ext uri="{909E8E84-426E-40DD-AFC4-6F175D3DCCD1}">
              <a14:hiddenFill xmlns:a14="http://schemas.microsoft.com/office/drawing/2010/main">
                <a:solidFill>
                  <a:srgbClr val="FFFFFF"/>
                </a:solidFill>
              </a14:hiddenFill>
            </a:ext>
          </a:extLst>
        </p:spPr>
      </p:pic>
      <p:sp>
        <p:nvSpPr>
          <p:cNvPr id="29" name="Seta: Para a Direita 89">
            <a:extLst>
              <a:ext uri="{FF2B5EF4-FFF2-40B4-BE49-F238E27FC236}">
                <a16:creationId xmlns:a16="http://schemas.microsoft.com/office/drawing/2014/main" id="{66D38ECC-B2B2-49FF-A349-B94CD022D4E7}"/>
              </a:ext>
            </a:extLst>
          </p:cNvPr>
          <p:cNvSpPr/>
          <p:nvPr/>
        </p:nvSpPr>
        <p:spPr>
          <a:xfrm>
            <a:off x="4063431" y="4129897"/>
            <a:ext cx="1017137" cy="291252"/>
          </a:xfrm>
          <a:prstGeom prst="rightArrow">
            <a:avLst/>
          </a:prstGeom>
          <a:solidFill>
            <a:srgbClr val="15A7A1"/>
          </a:solidFill>
          <a:ln>
            <a:solidFill>
              <a:srgbClr val="15A7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59540"/>
              </a:solidFill>
            </a:endParaRPr>
          </a:p>
        </p:txBody>
      </p:sp>
      <p:sp>
        <p:nvSpPr>
          <p:cNvPr id="30" name="CaixaDeTexto 17">
            <a:extLst>
              <a:ext uri="{FF2B5EF4-FFF2-40B4-BE49-F238E27FC236}">
                <a16:creationId xmlns:a16="http://schemas.microsoft.com/office/drawing/2014/main" id="{D80D48E6-8443-4762-BF0C-8C7BA11A15B5}"/>
              </a:ext>
            </a:extLst>
          </p:cNvPr>
          <p:cNvSpPr txBox="1"/>
          <p:nvPr/>
        </p:nvSpPr>
        <p:spPr>
          <a:xfrm>
            <a:off x="7367192" y="5617194"/>
            <a:ext cx="3517764" cy="230832"/>
          </a:xfrm>
          <a:prstGeom prst="rect">
            <a:avLst/>
          </a:prstGeom>
          <a:noFill/>
        </p:spPr>
        <p:txBody>
          <a:bodyPr wrap="square">
            <a:spAutoFit/>
          </a:bodyPr>
          <a:lstStyle/>
          <a:p>
            <a:pPr algn="ctr">
              <a:spcBef>
                <a:spcPts val="600"/>
              </a:spcBef>
              <a:spcAft>
                <a:spcPts val="600"/>
              </a:spcAft>
            </a:pPr>
            <a:r>
              <a:rPr lang="en-GB" sz="900" dirty="0">
                <a:latin typeface="Verdana" panose="020B0604030504040204" pitchFamily="34" charset="0"/>
                <a:ea typeface="Verdana" panose="020B0604030504040204" pitchFamily="34" charset="0"/>
                <a:cs typeface="Times New Roman" panose="02020603050405020304" pitchFamily="18" charset="0"/>
              </a:rPr>
              <a:t>Fonte: Patagónia  </a:t>
            </a:r>
          </a:p>
        </p:txBody>
      </p:sp>
    </p:spTree>
    <p:custDataLst>
      <p:tags r:id="rId1"/>
    </p:custDataLst>
    <p:extLst>
      <p:ext uri="{BB962C8B-B14F-4D97-AF65-F5344CB8AC3E}">
        <p14:creationId xmlns:p14="http://schemas.microsoft.com/office/powerpoint/2010/main" val="37081440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C3CE2-D2D7-4A0C-9274-A7A527DC812A}"/>
              </a:ext>
            </a:extLst>
          </p:cNvPr>
          <p:cNvSpPr>
            <a:spLocks noGrp="1"/>
          </p:cNvSpPr>
          <p:nvPr>
            <p:ph type="title"/>
          </p:nvPr>
        </p:nvSpPr>
        <p:spPr>
          <a:xfrm>
            <a:off x="580491" y="33520"/>
            <a:ext cx="7717800" cy="1011600"/>
          </a:xfrm>
        </p:spPr>
        <p:txBody>
          <a:bodyPr/>
          <a:lstStyle/>
          <a:p>
            <a:r>
              <a:rPr lang="en-GB" dirty="0">
                <a:solidFill>
                  <a:srgbClr val="059540"/>
                </a:solidFill>
              </a:rPr>
              <a:t>Reutilização</a:t>
            </a:r>
          </a:p>
        </p:txBody>
      </p:sp>
      <p:pic>
        <p:nvPicPr>
          <p:cNvPr id="3" name="Imagem 64">
            <a:extLst>
              <a:ext uri="{FF2B5EF4-FFF2-40B4-BE49-F238E27FC236}">
                <a16:creationId xmlns:a16="http://schemas.microsoft.com/office/drawing/2014/main" id="{373967E6-7978-498E-A5B6-5BB44C7A93A5}"/>
              </a:ext>
            </a:extLst>
          </p:cNvPr>
          <p:cNvPicPr/>
          <p:nvPr/>
        </p:nvPicPr>
        <p:blipFill>
          <a:blip r:embed="rId3">
            <a:extLst>
              <a:ext uri="{28A0092B-C50C-407E-A947-70E740481C1C}">
                <a14:useLocalDpi xmlns:a14="http://schemas.microsoft.com/office/drawing/2010/main" val="0"/>
              </a:ext>
            </a:extLst>
          </a:blip>
          <a:stretch>
            <a:fillRect/>
          </a:stretch>
        </p:blipFill>
        <p:spPr>
          <a:xfrm>
            <a:off x="6643374" y="2366180"/>
            <a:ext cx="2500626" cy="2493380"/>
          </a:xfrm>
          <a:prstGeom prst="rect">
            <a:avLst/>
          </a:prstGeom>
        </p:spPr>
      </p:pic>
      <p:sp>
        <p:nvSpPr>
          <p:cNvPr id="4" name="Retângulo 65">
            <a:extLst>
              <a:ext uri="{FF2B5EF4-FFF2-40B4-BE49-F238E27FC236}">
                <a16:creationId xmlns:a16="http://schemas.microsoft.com/office/drawing/2014/main" id="{273F33B4-9C2E-4A46-99CD-DECA9CB40BAC}"/>
              </a:ext>
            </a:extLst>
          </p:cNvPr>
          <p:cNvSpPr/>
          <p:nvPr/>
        </p:nvSpPr>
        <p:spPr>
          <a:xfrm>
            <a:off x="3916499" y="1874776"/>
            <a:ext cx="4940933" cy="439870"/>
          </a:xfrm>
          <a:prstGeom prst="rect">
            <a:avLst/>
          </a:prstGeom>
          <a:solidFill>
            <a:srgbClr val="059540"/>
          </a:solidFill>
          <a:ln w="12700" cap="flat" cmpd="sng" algn="ctr">
            <a:solidFill>
              <a:srgbClr val="1D9A78">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mn-lt"/>
                <a:ea typeface="Verdana" panose="020B0604030504040204" pitchFamily="34" charset="0"/>
                <a:cs typeface="+mn-cs"/>
              </a:rPr>
              <a:t>Modelos de reutilização para embalagens e recipientes de alimentos</a:t>
            </a:r>
          </a:p>
        </p:txBody>
      </p:sp>
      <p:sp>
        <p:nvSpPr>
          <p:cNvPr id="5" name="CaixaDeTexto 63">
            <a:extLst>
              <a:ext uri="{FF2B5EF4-FFF2-40B4-BE49-F238E27FC236}">
                <a16:creationId xmlns:a16="http://schemas.microsoft.com/office/drawing/2014/main" id="{DF11C72D-23F4-4199-BEFD-9E40B7DD8686}"/>
              </a:ext>
            </a:extLst>
          </p:cNvPr>
          <p:cNvSpPr txBox="1"/>
          <p:nvPr/>
        </p:nvSpPr>
        <p:spPr>
          <a:xfrm>
            <a:off x="203043" y="1194434"/>
            <a:ext cx="8588022" cy="461665"/>
          </a:xfrm>
          <a:prstGeom prst="rect">
            <a:avLst/>
          </a:prstGeom>
          <a:noFill/>
        </p:spPr>
        <p:txBody>
          <a:bodyPr wrap="square" rtlCol="0">
            <a:spAutoFit/>
          </a:bodyPr>
          <a:lstStyle/>
          <a:p>
            <a:pPr>
              <a:buClrTx/>
              <a:buFontTx/>
              <a:buNone/>
            </a:pPr>
            <a:r>
              <a:rPr lang="en-GB" sz="1200" kern="1200" dirty="0">
                <a:solidFill>
                  <a:srgbClr val="059540"/>
                </a:solidFill>
                <a:latin typeface="+mn-lt"/>
                <a:ea typeface="Verdana" panose="020B0604030504040204" pitchFamily="34" charset="0"/>
                <a:cs typeface="+mn-cs"/>
              </a:rPr>
              <a:t>"...</a:t>
            </a:r>
            <a:r>
              <a:rPr lang="en-US" sz="1200" kern="1200" dirty="0" err="1">
                <a:solidFill>
                  <a:srgbClr val="059540"/>
                </a:solidFill>
                <a:latin typeface="+mn-lt"/>
                <a:ea typeface="Verdana" panose="020B0604030504040204" pitchFamily="34" charset="0"/>
                <a:cs typeface="Times New Roman" panose="02020603050405020304" pitchFamily="18" charset="0"/>
              </a:rPr>
              <a:t>representa</a:t>
            </a:r>
            <a:r>
              <a:rPr lang="en-US" sz="1200" kern="1200" dirty="0">
                <a:solidFill>
                  <a:srgbClr val="059540"/>
                </a:solidFill>
                <a:latin typeface="+mn-lt"/>
                <a:ea typeface="Verdana" panose="020B0604030504040204" pitchFamily="34" charset="0"/>
                <a:cs typeface="Times New Roman" panose="02020603050405020304" pitchFamily="18" charset="0"/>
              </a:rPr>
              <a:t> a </a:t>
            </a:r>
            <a:r>
              <a:rPr lang="en-US" sz="1200" kern="1200" dirty="0" err="1">
                <a:solidFill>
                  <a:srgbClr val="059540"/>
                </a:solidFill>
                <a:latin typeface="+mn-lt"/>
                <a:ea typeface="Verdana" panose="020B0604030504040204" pitchFamily="34" charset="0"/>
                <a:cs typeface="Times New Roman" panose="02020603050405020304" pitchFamily="18" charset="0"/>
              </a:rPr>
              <a:t>capacidade</a:t>
            </a:r>
            <a:r>
              <a:rPr lang="en-US" sz="1200" kern="1200" dirty="0">
                <a:solidFill>
                  <a:srgbClr val="059540"/>
                </a:solidFill>
                <a:latin typeface="+mn-lt"/>
                <a:ea typeface="Verdana" panose="020B0604030504040204" pitchFamily="34" charset="0"/>
                <a:cs typeface="Times New Roman" panose="02020603050405020304" pitchFamily="18" charset="0"/>
              </a:rPr>
              <a:t> de </a:t>
            </a:r>
            <a:r>
              <a:rPr lang="en-US" sz="1200" kern="1200" dirty="0" err="1">
                <a:solidFill>
                  <a:srgbClr val="059540"/>
                </a:solidFill>
                <a:latin typeface="+mn-lt"/>
                <a:ea typeface="Verdana" panose="020B0604030504040204" pitchFamily="34" charset="0"/>
                <a:cs typeface="Times New Roman" panose="02020603050405020304" pitchFamily="18" charset="0"/>
              </a:rPr>
              <a:t>dar</a:t>
            </a:r>
            <a:r>
              <a:rPr lang="en-US" sz="1200" kern="1200" dirty="0">
                <a:solidFill>
                  <a:srgbClr val="059540"/>
                </a:solidFill>
                <a:latin typeface="+mn-lt"/>
                <a:ea typeface="Verdana" panose="020B0604030504040204" pitchFamily="34" charset="0"/>
                <a:cs typeface="Times New Roman" panose="02020603050405020304" pitchFamily="18" charset="0"/>
              </a:rPr>
              <a:t> a um </a:t>
            </a:r>
            <a:r>
              <a:rPr lang="en-US" sz="1200" kern="1200" dirty="0" err="1">
                <a:solidFill>
                  <a:srgbClr val="059540"/>
                </a:solidFill>
                <a:latin typeface="+mn-lt"/>
                <a:ea typeface="Verdana" panose="020B0604030504040204" pitchFamily="34" charset="0"/>
                <a:cs typeface="Times New Roman" panose="02020603050405020304" pitchFamily="18" charset="0"/>
              </a:rPr>
              <a:t>segundo</a:t>
            </a:r>
            <a:r>
              <a:rPr lang="en-US" sz="1200" kern="1200" dirty="0">
                <a:solidFill>
                  <a:srgbClr val="059540"/>
                </a:solidFill>
                <a:latin typeface="+mn-lt"/>
                <a:ea typeface="Verdana" panose="020B0604030504040204" pitchFamily="34" charset="0"/>
                <a:cs typeface="Times New Roman" panose="02020603050405020304" pitchFamily="18" charset="0"/>
              </a:rPr>
              <a:t> </a:t>
            </a:r>
            <a:r>
              <a:rPr lang="en-US" sz="1200" kern="1200" dirty="0" err="1">
                <a:solidFill>
                  <a:srgbClr val="059540"/>
                </a:solidFill>
                <a:latin typeface="+mn-lt"/>
                <a:ea typeface="Verdana" panose="020B0604030504040204" pitchFamily="34" charset="0"/>
                <a:cs typeface="Times New Roman" panose="02020603050405020304" pitchFamily="18" charset="0"/>
              </a:rPr>
              <a:t>consumidor</a:t>
            </a:r>
            <a:r>
              <a:rPr lang="en-US" sz="1200" kern="1200" dirty="0">
                <a:solidFill>
                  <a:srgbClr val="059540"/>
                </a:solidFill>
                <a:latin typeface="+mn-lt"/>
                <a:ea typeface="Verdana" panose="020B0604030504040204" pitchFamily="34" charset="0"/>
                <a:cs typeface="Times New Roman" panose="02020603050405020304" pitchFamily="18" charset="0"/>
              </a:rPr>
              <a:t> um </a:t>
            </a:r>
            <a:r>
              <a:rPr lang="en-US" sz="1200" kern="1200" dirty="0" err="1">
                <a:solidFill>
                  <a:srgbClr val="059540"/>
                </a:solidFill>
                <a:latin typeface="+mn-lt"/>
                <a:ea typeface="Verdana" panose="020B0604030504040204" pitchFamily="34" charset="0"/>
                <a:cs typeface="Times New Roman" panose="02020603050405020304" pitchFamily="18" charset="0"/>
              </a:rPr>
              <a:t>produto</a:t>
            </a:r>
            <a:r>
              <a:rPr lang="en-US" sz="1200" kern="1200" dirty="0">
                <a:solidFill>
                  <a:srgbClr val="059540"/>
                </a:solidFill>
                <a:latin typeface="+mn-lt"/>
                <a:ea typeface="Verdana" panose="020B0604030504040204" pitchFamily="34" charset="0"/>
                <a:cs typeface="Times New Roman" panose="02020603050405020304" pitchFamily="18" charset="0"/>
              </a:rPr>
              <a:t> que </a:t>
            </a:r>
            <a:r>
              <a:rPr lang="en-US" sz="1200" kern="1200" dirty="0" err="1">
                <a:solidFill>
                  <a:srgbClr val="059540"/>
                </a:solidFill>
                <a:latin typeface="+mn-lt"/>
                <a:ea typeface="Verdana" panose="020B0604030504040204" pitchFamily="34" charset="0"/>
                <a:cs typeface="Times New Roman" panose="02020603050405020304" pitchFamily="18" charset="0"/>
              </a:rPr>
              <a:t>quase</a:t>
            </a:r>
            <a:r>
              <a:rPr lang="en-US" sz="1200" kern="1200" dirty="0">
                <a:solidFill>
                  <a:srgbClr val="059540"/>
                </a:solidFill>
                <a:latin typeface="+mn-lt"/>
                <a:ea typeface="Verdana" panose="020B0604030504040204" pitchFamily="34" charset="0"/>
                <a:cs typeface="Times New Roman" panose="02020603050405020304" pitchFamily="18" charset="0"/>
              </a:rPr>
              <a:t> </a:t>
            </a:r>
            <a:r>
              <a:rPr lang="en-US" sz="1200" kern="1200" dirty="0" err="1">
                <a:solidFill>
                  <a:srgbClr val="059540"/>
                </a:solidFill>
                <a:latin typeface="+mn-lt"/>
                <a:ea typeface="Verdana" panose="020B0604030504040204" pitchFamily="34" charset="0"/>
                <a:cs typeface="Times New Roman" panose="02020603050405020304" pitchFamily="18" charset="0"/>
              </a:rPr>
              <a:t>não</a:t>
            </a:r>
            <a:r>
              <a:rPr lang="en-US" sz="1200" kern="1200" dirty="0">
                <a:solidFill>
                  <a:srgbClr val="059540"/>
                </a:solidFill>
                <a:latin typeface="+mn-lt"/>
                <a:ea typeface="Verdana" panose="020B0604030504040204" pitchFamily="34" charset="0"/>
                <a:cs typeface="Times New Roman" panose="02020603050405020304" pitchFamily="18" charset="0"/>
              </a:rPr>
              <a:t> </a:t>
            </a:r>
            <a:r>
              <a:rPr lang="en-US" sz="1200" kern="1200" dirty="0" err="1">
                <a:solidFill>
                  <a:srgbClr val="059540"/>
                </a:solidFill>
                <a:latin typeface="+mn-lt"/>
                <a:ea typeface="Verdana" panose="020B0604030504040204" pitchFamily="34" charset="0"/>
                <a:cs typeface="Times New Roman" panose="02020603050405020304" pitchFamily="18" charset="0"/>
              </a:rPr>
              <a:t>necessita</a:t>
            </a:r>
            <a:r>
              <a:rPr lang="en-US" sz="1200" kern="1200" dirty="0">
                <a:solidFill>
                  <a:srgbClr val="059540"/>
                </a:solidFill>
                <a:latin typeface="+mn-lt"/>
                <a:ea typeface="Verdana" panose="020B0604030504040204" pitchFamily="34" charset="0"/>
                <a:cs typeface="Times New Roman" panose="02020603050405020304" pitchFamily="18" charset="0"/>
              </a:rPr>
              <a:t> de </a:t>
            </a:r>
            <a:r>
              <a:rPr lang="en-US" sz="1200" kern="1200" dirty="0" err="1">
                <a:solidFill>
                  <a:srgbClr val="059540"/>
                </a:solidFill>
                <a:latin typeface="+mn-lt"/>
                <a:ea typeface="Verdana" panose="020B0604030504040204" pitchFamily="34" charset="0"/>
                <a:cs typeface="Times New Roman" panose="02020603050405020304" pitchFamily="18" charset="0"/>
              </a:rPr>
              <a:t>adaptação</a:t>
            </a:r>
            <a:r>
              <a:rPr lang="en-US" sz="1200" kern="1200" dirty="0">
                <a:solidFill>
                  <a:srgbClr val="059540"/>
                </a:solidFill>
                <a:latin typeface="+mn-lt"/>
                <a:ea typeface="Verdana" panose="020B0604030504040204" pitchFamily="34" charset="0"/>
                <a:cs typeface="Times New Roman" panose="02020603050405020304" pitchFamily="18" charset="0"/>
              </a:rPr>
              <a:t> e que </a:t>
            </a:r>
            <a:r>
              <a:rPr lang="en-US" sz="1200" kern="1200" dirty="0" err="1">
                <a:solidFill>
                  <a:srgbClr val="059540"/>
                </a:solidFill>
                <a:latin typeface="+mn-lt"/>
                <a:ea typeface="Verdana" panose="020B0604030504040204" pitchFamily="34" charset="0"/>
                <a:cs typeface="Times New Roman" panose="02020603050405020304" pitchFamily="18" charset="0"/>
              </a:rPr>
              <a:t>funciona</a:t>
            </a:r>
            <a:r>
              <a:rPr lang="en-US" sz="1200" kern="1200" dirty="0">
                <a:solidFill>
                  <a:srgbClr val="059540"/>
                </a:solidFill>
                <a:latin typeface="+mn-lt"/>
                <a:ea typeface="Verdana" panose="020B0604030504040204" pitchFamily="34" charset="0"/>
                <a:cs typeface="Times New Roman" panose="02020603050405020304" pitchFamily="18" charset="0"/>
              </a:rPr>
              <a:t> </a:t>
            </a:r>
            <a:r>
              <a:rPr lang="en-US" sz="1200" kern="1200" dirty="0" err="1">
                <a:solidFill>
                  <a:srgbClr val="059540"/>
                </a:solidFill>
                <a:latin typeface="+mn-lt"/>
                <a:ea typeface="Verdana" panose="020B0604030504040204" pitchFamily="34" charset="0"/>
                <a:cs typeface="Times New Roman" panose="02020603050405020304" pitchFamily="18" charset="0"/>
              </a:rPr>
              <a:t>como</a:t>
            </a:r>
            <a:r>
              <a:rPr lang="en-US" sz="1200" kern="1200" dirty="0">
                <a:solidFill>
                  <a:srgbClr val="059540"/>
                </a:solidFill>
                <a:latin typeface="+mn-lt"/>
                <a:ea typeface="Verdana" panose="020B0604030504040204" pitchFamily="34" charset="0"/>
                <a:cs typeface="Times New Roman" panose="02020603050405020304" pitchFamily="18" charset="0"/>
              </a:rPr>
              <a:t> novo".</a:t>
            </a:r>
            <a:endParaRPr lang="en-GB" sz="1200" kern="1200" dirty="0">
              <a:solidFill>
                <a:srgbClr val="059540"/>
              </a:solidFill>
              <a:latin typeface="+mn-lt"/>
              <a:ea typeface="Verdana" panose="020B0604030504040204" pitchFamily="34" charset="0"/>
              <a:cs typeface="+mn-cs"/>
            </a:endParaRPr>
          </a:p>
        </p:txBody>
      </p:sp>
      <p:pic>
        <p:nvPicPr>
          <p:cNvPr id="6" name="Imagem 67">
            <a:extLst>
              <a:ext uri="{FF2B5EF4-FFF2-40B4-BE49-F238E27FC236}">
                <a16:creationId xmlns:a16="http://schemas.microsoft.com/office/drawing/2014/main" id="{704D95B9-ECCD-4528-A119-C0A4A2E0ECE6}"/>
              </a:ext>
            </a:extLst>
          </p:cNvPr>
          <p:cNvPicPr/>
          <p:nvPr/>
        </p:nvPicPr>
        <p:blipFill>
          <a:blip r:embed="rId4"/>
          <a:stretch>
            <a:fillRect/>
          </a:stretch>
        </p:blipFill>
        <p:spPr>
          <a:xfrm>
            <a:off x="92980" y="1627256"/>
            <a:ext cx="3771900" cy="1969902"/>
          </a:xfrm>
          <a:prstGeom prst="rect">
            <a:avLst/>
          </a:prstGeom>
        </p:spPr>
      </p:pic>
      <p:sp>
        <p:nvSpPr>
          <p:cNvPr id="7" name="Retângulo 66">
            <a:extLst>
              <a:ext uri="{FF2B5EF4-FFF2-40B4-BE49-F238E27FC236}">
                <a16:creationId xmlns:a16="http://schemas.microsoft.com/office/drawing/2014/main" id="{1BC4F6D4-332B-4760-A1FA-35B541EB8AAD}"/>
              </a:ext>
            </a:extLst>
          </p:cNvPr>
          <p:cNvSpPr/>
          <p:nvPr/>
        </p:nvSpPr>
        <p:spPr>
          <a:xfrm>
            <a:off x="269410" y="3943502"/>
            <a:ext cx="3233321" cy="804046"/>
          </a:xfrm>
          <a:prstGeom prst="rect">
            <a:avLst/>
          </a:prstGeom>
          <a:solidFill>
            <a:srgbClr val="E7501B"/>
          </a:solidFill>
          <a:ln w="12700" cap="flat" cmpd="sng" algn="ctr">
            <a:solidFill>
              <a:srgbClr val="1D9A78">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mn-lt"/>
                <a:ea typeface="Verdana" panose="020B0604030504040204" pitchFamily="34" charset="0"/>
                <a:cs typeface="+mn-cs"/>
              </a:rPr>
              <a:t>A reutilização é a alternativa preferida em relação às vias tradicionais de reciclagem</a:t>
            </a:r>
          </a:p>
        </p:txBody>
      </p:sp>
      <p:sp>
        <p:nvSpPr>
          <p:cNvPr id="8" name="CaixaDeTexto 70">
            <a:extLst>
              <a:ext uri="{FF2B5EF4-FFF2-40B4-BE49-F238E27FC236}">
                <a16:creationId xmlns:a16="http://schemas.microsoft.com/office/drawing/2014/main" id="{BBB77252-F603-454B-9ED3-44CFC6106C1F}"/>
              </a:ext>
            </a:extLst>
          </p:cNvPr>
          <p:cNvSpPr txBox="1"/>
          <p:nvPr/>
        </p:nvSpPr>
        <p:spPr>
          <a:xfrm>
            <a:off x="3907481" y="2366180"/>
            <a:ext cx="2777619" cy="3499163"/>
          </a:xfrm>
          <a:prstGeom prst="rect">
            <a:avLst/>
          </a:prstGeom>
          <a:noFill/>
        </p:spPr>
        <p:txBody>
          <a:bodyPr wrap="square">
            <a:spAutoFit/>
          </a:bodyPr>
          <a:lstStyle/>
          <a:p>
            <a:pPr algn="just">
              <a:lnSpc>
                <a:spcPct val="107000"/>
              </a:lnSpc>
              <a:spcAft>
                <a:spcPts val="800"/>
              </a:spcAft>
              <a:buClrTx/>
              <a:buFontTx/>
              <a:buNone/>
            </a:pPr>
            <a:r>
              <a:rPr lang="en-US" sz="1050" kern="1200" dirty="0">
                <a:solidFill>
                  <a:srgbClr val="DF6613"/>
                </a:solidFill>
                <a:latin typeface="+mn-lt"/>
                <a:ea typeface="Verdana" panose="020B0604030504040204" pitchFamily="34" charset="0"/>
                <a:cs typeface="Times New Roman" panose="02020603050405020304" pitchFamily="18" charset="0"/>
              </a:rPr>
              <a:t>Recarga em casa - os utilizadores reabastecem o seu contentor reutilizável em casa (por exemplo, com recargas entregues através de um serviço de subscrição)</a:t>
            </a:r>
            <a:endParaRPr lang="en-GB" sz="1050" kern="1200" dirty="0">
              <a:solidFill>
                <a:prstClr val="black"/>
              </a:solidFill>
              <a:latin typeface="+mn-lt"/>
              <a:ea typeface="Verdana" panose="020B0604030504040204" pitchFamily="34" charset="0"/>
              <a:cs typeface="Times New Roman" panose="02020603050405020304" pitchFamily="18" charset="0"/>
            </a:endParaRPr>
          </a:p>
          <a:p>
            <a:pPr algn="just">
              <a:lnSpc>
                <a:spcPct val="107000"/>
              </a:lnSpc>
              <a:spcAft>
                <a:spcPts val="800"/>
              </a:spcAft>
              <a:buClrTx/>
              <a:buFontTx/>
              <a:buNone/>
            </a:pPr>
            <a:r>
              <a:rPr lang="en-US" sz="1050" kern="1200" dirty="0" err="1">
                <a:solidFill>
                  <a:srgbClr val="EEB500"/>
                </a:solidFill>
                <a:latin typeface="+mn-lt"/>
                <a:ea typeface="Verdana" panose="020B0604030504040204" pitchFamily="34" charset="0"/>
                <a:cs typeface="Times New Roman" panose="02020603050405020304" pitchFamily="18" charset="0"/>
              </a:rPr>
              <a:t>Recarga</a:t>
            </a:r>
            <a:r>
              <a:rPr lang="en-US" sz="1050" kern="1200" dirty="0">
                <a:solidFill>
                  <a:srgbClr val="EEB500"/>
                </a:solidFill>
                <a:latin typeface="+mn-lt"/>
                <a:ea typeface="Verdana" panose="020B0604030504040204" pitchFamily="34" charset="0"/>
                <a:cs typeface="Times New Roman" panose="02020603050405020304" pitchFamily="18" charset="0"/>
              </a:rPr>
              <a:t> fora de casa - os utilizadores reabastecem o seu contentor reutilizável fora de casa (por exemplo, num sistema de distribuição na loja)</a:t>
            </a:r>
            <a:endParaRPr lang="en-GB" sz="1050" kern="1200" dirty="0">
              <a:solidFill>
                <a:prstClr val="black"/>
              </a:solidFill>
              <a:latin typeface="+mn-lt"/>
              <a:ea typeface="Verdana" panose="020B0604030504040204" pitchFamily="34" charset="0"/>
              <a:cs typeface="Times New Roman" panose="02020603050405020304" pitchFamily="18" charset="0"/>
            </a:endParaRPr>
          </a:p>
          <a:p>
            <a:pPr algn="just">
              <a:lnSpc>
                <a:spcPct val="107000"/>
              </a:lnSpc>
              <a:spcAft>
                <a:spcPts val="800"/>
              </a:spcAft>
              <a:buClrTx/>
              <a:buFontTx/>
              <a:buNone/>
            </a:pPr>
            <a:r>
              <a:rPr lang="en-US" sz="1050" kern="1200" dirty="0">
                <a:solidFill>
                  <a:srgbClr val="30C1BE"/>
                </a:solidFill>
                <a:latin typeface="+mn-lt"/>
                <a:ea typeface="Verdana" panose="020B0604030504040204" pitchFamily="34" charset="0"/>
                <a:cs typeface="Times New Roman" panose="02020603050405020304" pitchFamily="18" charset="0"/>
              </a:rPr>
              <a:t>Regresso de casa - a embalagem é recolhida de casa por um serviço de recolha (por exemplo, por uma empresa de logística terceirizada ou subcontratada)</a:t>
            </a:r>
            <a:endParaRPr lang="en-GB" sz="1050" kern="1200" dirty="0">
              <a:solidFill>
                <a:prstClr val="black"/>
              </a:solidFill>
              <a:latin typeface="+mn-lt"/>
              <a:ea typeface="Verdana" panose="020B0604030504040204" pitchFamily="34" charset="0"/>
              <a:cs typeface="Times New Roman" panose="02020603050405020304" pitchFamily="18" charset="0"/>
            </a:endParaRPr>
          </a:p>
          <a:p>
            <a:pPr algn="just">
              <a:lnSpc>
                <a:spcPct val="107000"/>
              </a:lnSpc>
              <a:spcAft>
                <a:spcPts val="800"/>
              </a:spcAft>
              <a:buClrTx/>
              <a:buFontTx/>
              <a:buNone/>
            </a:pPr>
            <a:r>
              <a:rPr lang="en-US" sz="1050" kern="1200" dirty="0" err="1">
                <a:solidFill>
                  <a:srgbClr val="2F5597"/>
                </a:solidFill>
                <a:latin typeface="+mn-lt"/>
                <a:ea typeface="Verdana" panose="020B0604030504040204" pitchFamily="34" charset="0"/>
                <a:cs typeface="Times New Roman" panose="02020603050405020304" pitchFamily="18" charset="0"/>
              </a:rPr>
              <a:t>Devolução</a:t>
            </a:r>
            <a:r>
              <a:rPr lang="en-US" sz="1050" kern="1200" dirty="0">
                <a:solidFill>
                  <a:srgbClr val="2F5597"/>
                </a:solidFill>
                <a:latin typeface="+mn-lt"/>
                <a:ea typeface="Verdana" panose="020B0604030504040204" pitchFamily="34" charset="0"/>
                <a:cs typeface="Times New Roman" panose="02020603050405020304" pitchFamily="18" charset="0"/>
              </a:rPr>
              <a:t> fora de casa - os utilizadores devolvem a embalagem no armazém ou no local de entrega (por exemplo, numa máquina de devolução de depósito ou caixa de correio)</a:t>
            </a:r>
            <a:endParaRPr lang="en-GB" sz="1050" kern="1200" dirty="0">
              <a:solidFill>
                <a:prstClr val="black"/>
              </a:solidFill>
              <a:latin typeface="+mn-lt"/>
              <a:ea typeface="Verdana" panose="020B0604030504040204" pitchFamily="34" charset="0"/>
              <a:cs typeface="Times New Roman" panose="02020603050405020304" pitchFamily="18" charset="0"/>
            </a:endParaRPr>
          </a:p>
        </p:txBody>
      </p:sp>
      <p:sp>
        <p:nvSpPr>
          <p:cNvPr id="9" name="CaixaDeTexto 11">
            <a:extLst>
              <a:ext uri="{FF2B5EF4-FFF2-40B4-BE49-F238E27FC236}">
                <a16:creationId xmlns:a16="http://schemas.microsoft.com/office/drawing/2014/main" id="{A37039EA-C061-47F4-B127-AFFA5D26476C}"/>
              </a:ext>
            </a:extLst>
          </p:cNvPr>
          <p:cNvSpPr txBox="1"/>
          <p:nvPr/>
        </p:nvSpPr>
        <p:spPr>
          <a:xfrm>
            <a:off x="41361" y="3574170"/>
            <a:ext cx="3645177" cy="369332"/>
          </a:xfrm>
          <a:prstGeom prst="rect">
            <a:avLst/>
          </a:prstGeom>
          <a:noFill/>
        </p:spPr>
        <p:txBody>
          <a:bodyPr wrap="square">
            <a:spAutoFit/>
          </a:bodyPr>
          <a:lstStyle/>
          <a:p>
            <a:pPr algn="ctr">
              <a:spcBef>
                <a:spcPts val="600"/>
              </a:spcBef>
              <a:spcAft>
                <a:spcPts val="600"/>
              </a:spcAft>
              <a:buClrTx/>
              <a:buFontTx/>
              <a:buNone/>
            </a:pPr>
            <a:r>
              <a:rPr lang="en-GB" sz="900" kern="1200" dirty="0">
                <a:solidFill>
                  <a:prstClr val="black"/>
                </a:solidFill>
                <a:latin typeface="+mn-lt"/>
                <a:ea typeface="Verdana" panose="020B0604030504040204" pitchFamily="34" charset="0"/>
                <a:cs typeface="Times New Roman" panose="02020603050405020304" pitchFamily="18" charset="0"/>
              </a:rPr>
              <a:t>Custo total do ciclo de vida e necessidades energéticas totais entre primário nos três cenários, primário, reciclagem e reutilização [1]</a:t>
            </a:r>
          </a:p>
        </p:txBody>
      </p:sp>
      <p:sp>
        <p:nvSpPr>
          <p:cNvPr id="10" name="CaixaDeTexto 13">
            <a:extLst>
              <a:ext uri="{FF2B5EF4-FFF2-40B4-BE49-F238E27FC236}">
                <a16:creationId xmlns:a16="http://schemas.microsoft.com/office/drawing/2014/main" id="{68A664F0-4260-42F6-9C39-65298C294468}"/>
              </a:ext>
            </a:extLst>
          </p:cNvPr>
          <p:cNvSpPr txBox="1"/>
          <p:nvPr/>
        </p:nvSpPr>
        <p:spPr>
          <a:xfrm>
            <a:off x="-310125" y="5911821"/>
            <a:ext cx="5299391" cy="338554"/>
          </a:xfrm>
          <a:prstGeom prst="rect">
            <a:avLst/>
          </a:prstGeom>
          <a:noFill/>
        </p:spPr>
        <p:txBody>
          <a:bodyPr wrap="square">
            <a:spAutoFit/>
          </a:bodyPr>
          <a:lstStyle/>
          <a:p>
            <a:pPr>
              <a:buClrTx/>
              <a:buFontTx/>
              <a:buNone/>
            </a:pPr>
            <a:r>
              <a:rPr lang="en-GB" sz="800" kern="1200" dirty="0">
                <a:solidFill>
                  <a:prstClr val="black"/>
                </a:solidFill>
                <a:latin typeface="+mn-lt"/>
                <a:ea typeface="Verdana" panose="020B0604030504040204" pitchFamily="34" charset="0"/>
                <a:cs typeface="Calibri" panose="020F0502020204030204" pitchFamily="34" charset="0"/>
              </a:rPr>
              <a:t>[1] R. Geyer, T. Jackson, Supply Loops and Their Constraints: The Industrial Ecology of Recycling and Reuse, Califórnia. Gerir. Rev. 46 (2004) 55-73. https://doi.org/10.2307/41166210.</a:t>
            </a:r>
          </a:p>
        </p:txBody>
      </p:sp>
    </p:spTree>
    <p:custDataLst>
      <p:tags r:id="rId1"/>
    </p:custDataLst>
    <p:extLst>
      <p:ext uri="{BB962C8B-B14F-4D97-AF65-F5344CB8AC3E}">
        <p14:creationId xmlns:p14="http://schemas.microsoft.com/office/powerpoint/2010/main" val="41992276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2D3F6-2315-4FF6-A4A2-C6FACC3AC9BE}"/>
              </a:ext>
            </a:extLst>
          </p:cNvPr>
          <p:cNvSpPr>
            <a:spLocks noGrp="1"/>
          </p:cNvSpPr>
          <p:nvPr>
            <p:ph type="title"/>
          </p:nvPr>
        </p:nvSpPr>
        <p:spPr>
          <a:xfrm>
            <a:off x="351889" y="22800"/>
            <a:ext cx="7717800" cy="1011600"/>
          </a:xfrm>
        </p:spPr>
        <p:txBody>
          <a:bodyPr/>
          <a:lstStyle/>
          <a:p>
            <a:r>
              <a:rPr lang="en-GB" dirty="0">
                <a:solidFill>
                  <a:srgbClr val="059540"/>
                </a:solidFill>
              </a:rPr>
              <a:t>Partilha</a:t>
            </a:r>
          </a:p>
        </p:txBody>
      </p:sp>
      <p:sp>
        <p:nvSpPr>
          <p:cNvPr id="3" name="CaixaDeTexto 4">
            <a:extLst>
              <a:ext uri="{FF2B5EF4-FFF2-40B4-BE49-F238E27FC236}">
                <a16:creationId xmlns:a16="http://schemas.microsoft.com/office/drawing/2014/main" id="{66C86C9A-BDF1-4B70-9696-FDBE2829691E}"/>
              </a:ext>
            </a:extLst>
          </p:cNvPr>
          <p:cNvSpPr txBox="1"/>
          <p:nvPr/>
        </p:nvSpPr>
        <p:spPr>
          <a:xfrm>
            <a:off x="1220197" y="730002"/>
            <a:ext cx="11234057" cy="276999"/>
          </a:xfrm>
          <a:prstGeom prst="rect">
            <a:avLst/>
          </a:prstGeom>
          <a:noFill/>
        </p:spPr>
        <p:txBody>
          <a:bodyPr wrap="square">
            <a:spAutoFit/>
          </a:bodyPr>
          <a:lstStyle/>
          <a:p>
            <a:pPr>
              <a:buClrTx/>
              <a:buFontTx/>
              <a:buNone/>
            </a:pPr>
            <a:r>
              <a:rPr lang="en-GB" sz="1200" kern="1200" dirty="0">
                <a:solidFill>
                  <a:srgbClr val="059540"/>
                </a:solidFill>
                <a:latin typeface="+mn-lt"/>
                <a:ea typeface="Verdana" panose="020B0604030504040204" pitchFamily="34" charset="0"/>
                <a:cs typeface="+mn-cs"/>
              </a:rPr>
              <a:t>A partilha de modelos de negócio é uma forma de re-capturar o valor de bens e capacidades subutilizadas.  </a:t>
            </a:r>
          </a:p>
        </p:txBody>
      </p:sp>
      <p:pic>
        <p:nvPicPr>
          <p:cNvPr id="13" name="Imagem 2">
            <a:extLst>
              <a:ext uri="{FF2B5EF4-FFF2-40B4-BE49-F238E27FC236}">
                <a16:creationId xmlns:a16="http://schemas.microsoft.com/office/drawing/2014/main" id="{48B696A0-8B78-47A2-AA51-45DDFFA8A3E5}"/>
              </a:ext>
            </a:extLst>
          </p:cNvPr>
          <p:cNvPicPr/>
          <p:nvPr/>
        </p:nvPicPr>
        <p:blipFill>
          <a:blip r:embed="rId3"/>
          <a:stretch>
            <a:fillRect/>
          </a:stretch>
        </p:blipFill>
        <p:spPr>
          <a:xfrm>
            <a:off x="0" y="1089828"/>
            <a:ext cx="4298788" cy="3367805"/>
          </a:xfrm>
          <a:prstGeom prst="rect">
            <a:avLst/>
          </a:prstGeom>
        </p:spPr>
      </p:pic>
      <p:sp>
        <p:nvSpPr>
          <p:cNvPr id="14" name="Retângulo 5">
            <a:extLst>
              <a:ext uri="{FF2B5EF4-FFF2-40B4-BE49-F238E27FC236}">
                <a16:creationId xmlns:a16="http://schemas.microsoft.com/office/drawing/2014/main" id="{7A3C0C5B-F0EE-4261-942F-6DE9B5EB0630}"/>
              </a:ext>
            </a:extLst>
          </p:cNvPr>
          <p:cNvSpPr/>
          <p:nvPr/>
        </p:nvSpPr>
        <p:spPr>
          <a:xfrm>
            <a:off x="5337569" y="1521255"/>
            <a:ext cx="3657600" cy="464976"/>
          </a:xfrm>
          <a:prstGeom prst="rect">
            <a:avLst/>
          </a:prstGeom>
          <a:solidFill>
            <a:srgbClr val="059540"/>
          </a:solidFill>
          <a:ln w="12700" cap="flat" cmpd="sng" algn="ctr">
            <a:solidFill>
              <a:srgbClr val="1D9A78">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mn-lt"/>
                <a:ea typeface="Verdana" panose="020B0604030504040204" pitchFamily="34" charset="0"/>
                <a:cs typeface="+mn-cs"/>
              </a:rPr>
              <a:t>Produto que pode servir múltiplos consumidores</a:t>
            </a:r>
          </a:p>
        </p:txBody>
      </p:sp>
      <p:sp>
        <p:nvSpPr>
          <p:cNvPr id="15" name="Retângulo 6">
            <a:extLst>
              <a:ext uri="{FF2B5EF4-FFF2-40B4-BE49-F238E27FC236}">
                <a16:creationId xmlns:a16="http://schemas.microsoft.com/office/drawing/2014/main" id="{759439AF-DFDB-422D-AD38-4FA1E989B297}"/>
              </a:ext>
            </a:extLst>
          </p:cNvPr>
          <p:cNvSpPr/>
          <p:nvPr/>
        </p:nvSpPr>
        <p:spPr>
          <a:xfrm>
            <a:off x="5337569" y="2069979"/>
            <a:ext cx="3657600" cy="464976"/>
          </a:xfrm>
          <a:prstGeom prst="rect">
            <a:avLst/>
          </a:prstGeom>
          <a:solidFill>
            <a:srgbClr val="059540"/>
          </a:solidFill>
          <a:ln w="12700" cap="flat" cmpd="sng" algn="ctr">
            <a:solidFill>
              <a:srgbClr val="1D9A78">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solidFill>
                <a:effectLst/>
                <a:uLnTx/>
                <a:uFillTx/>
                <a:latin typeface="+mn-lt"/>
                <a:ea typeface="Verdana" panose="020B0604030504040204" pitchFamily="34" charset="0"/>
                <a:cs typeface="+mn-cs"/>
              </a:rPr>
              <a:t>Reduz o consumo de material e a produção de resíduos</a:t>
            </a:r>
          </a:p>
        </p:txBody>
      </p:sp>
      <p:sp>
        <p:nvSpPr>
          <p:cNvPr id="16" name="Retângulo 7">
            <a:extLst>
              <a:ext uri="{FF2B5EF4-FFF2-40B4-BE49-F238E27FC236}">
                <a16:creationId xmlns:a16="http://schemas.microsoft.com/office/drawing/2014/main" id="{2B6BC157-9179-48BA-AAFE-A51401B8767F}"/>
              </a:ext>
            </a:extLst>
          </p:cNvPr>
          <p:cNvSpPr/>
          <p:nvPr/>
        </p:nvSpPr>
        <p:spPr>
          <a:xfrm>
            <a:off x="5337569" y="2623301"/>
            <a:ext cx="3657600" cy="464976"/>
          </a:xfrm>
          <a:prstGeom prst="rect">
            <a:avLst/>
          </a:prstGeom>
          <a:solidFill>
            <a:srgbClr val="059540"/>
          </a:solidFill>
          <a:ln w="12700" cap="flat" cmpd="sng" algn="ctr">
            <a:solidFill>
              <a:srgbClr val="1D9A78">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solidFill>
                <a:effectLst/>
                <a:uLnTx/>
                <a:uFillTx/>
                <a:latin typeface="+mn-lt"/>
                <a:ea typeface="Verdana" panose="020B0604030504040204" pitchFamily="34" charset="0"/>
                <a:cs typeface="+mn-cs"/>
              </a:rPr>
              <a:t>A fase de utilização é </a:t>
            </a:r>
            <a:r>
              <a:rPr kumimoji="0" lang="en-GB" sz="1200" b="1" i="0" u="none" strike="noStrike" kern="1200" cap="none" spc="0" normalizeH="0" baseline="0" noProof="0">
                <a:ln>
                  <a:noFill/>
                </a:ln>
                <a:solidFill>
                  <a:prstClr val="white"/>
                </a:solidFill>
                <a:effectLst/>
                <a:uLnTx/>
                <a:uFillTx/>
                <a:latin typeface="+mn-lt"/>
                <a:ea typeface="Verdana" panose="020B0604030504040204" pitchFamily="34" charset="0"/>
                <a:cs typeface="+mn-cs"/>
              </a:rPr>
              <a:t>intensificada</a:t>
            </a:r>
          </a:p>
        </p:txBody>
      </p:sp>
      <p:sp>
        <p:nvSpPr>
          <p:cNvPr id="17" name="Retângulo 16">
            <a:extLst>
              <a:ext uri="{FF2B5EF4-FFF2-40B4-BE49-F238E27FC236}">
                <a16:creationId xmlns:a16="http://schemas.microsoft.com/office/drawing/2014/main" id="{BB0B83B2-CFC1-4935-8931-BB45D130CA3F}"/>
              </a:ext>
            </a:extLst>
          </p:cNvPr>
          <p:cNvSpPr/>
          <p:nvPr/>
        </p:nvSpPr>
        <p:spPr>
          <a:xfrm>
            <a:off x="5337569" y="3471397"/>
            <a:ext cx="3657600" cy="464976"/>
          </a:xfrm>
          <a:prstGeom prst="rect">
            <a:avLst/>
          </a:prstGeom>
          <a:solidFill>
            <a:srgbClr val="059540"/>
          </a:solidFill>
          <a:ln w="12700" cap="flat" cmpd="sng" algn="ctr">
            <a:solidFill>
              <a:srgbClr val="1D9A78">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solidFill>
                <a:effectLst/>
                <a:uLnTx/>
                <a:uFillTx/>
                <a:latin typeface="+mn-lt"/>
                <a:ea typeface="Verdana" panose="020B0604030504040204" pitchFamily="34" charset="0"/>
                <a:cs typeface="+mn-cs"/>
              </a:rPr>
              <a:t>Plataformas de colaboração</a:t>
            </a:r>
            <a:endParaRPr kumimoji="0" lang="en-GB" sz="1200" b="1" i="0" u="none" strike="noStrike" kern="1200" cap="none" spc="0" normalizeH="0" baseline="0" noProof="0">
              <a:ln>
                <a:noFill/>
              </a:ln>
              <a:solidFill>
                <a:prstClr val="white"/>
              </a:solidFill>
              <a:effectLst/>
              <a:uLnTx/>
              <a:uFillTx/>
              <a:latin typeface="+mn-lt"/>
              <a:ea typeface="Verdana" panose="020B0604030504040204" pitchFamily="34" charset="0"/>
              <a:cs typeface="+mn-cs"/>
            </a:endParaRPr>
          </a:p>
        </p:txBody>
      </p:sp>
      <p:sp>
        <p:nvSpPr>
          <p:cNvPr id="18" name="Retângulo 17">
            <a:extLst>
              <a:ext uri="{FF2B5EF4-FFF2-40B4-BE49-F238E27FC236}">
                <a16:creationId xmlns:a16="http://schemas.microsoft.com/office/drawing/2014/main" id="{C46A3CEA-CE0E-4441-889E-88934236E701}"/>
              </a:ext>
            </a:extLst>
          </p:cNvPr>
          <p:cNvSpPr/>
          <p:nvPr/>
        </p:nvSpPr>
        <p:spPr>
          <a:xfrm>
            <a:off x="5337569" y="3936373"/>
            <a:ext cx="3657599" cy="573710"/>
          </a:xfrm>
          <a:prstGeom prst="rect">
            <a:avLst/>
          </a:prstGeom>
          <a:solidFill>
            <a:srgbClr val="059540"/>
          </a:solidFill>
          <a:ln w="12700" cap="flat" cmpd="sng" algn="ctr">
            <a:solidFill>
              <a:srgbClr val="F0F6F3"/>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mn-lt"/>
                <a:ea typeface="Verdana" panose="020B0604030504040204" pitchFamily="34" charset="0"/>
                <a:cs typeface="+mn-cs"/>
              </a:rPr>
              <a:t>Uber</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mn-lt"/>
                <a:ea typeface="Verdana" panose="020B0604030504040204" pitchFamily="34" charset="0"/>
                <a:cs typeface="+mn-cs"/>
              </a:rPr>
              <a:t>AirBnB</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mn-lt"/>
                <a:ea typeface="Verdana" panose="020B0604030504040204" pitchFamily="34" charset="0"/>
                <a:cs typeface="+mn-cs"/>
              </a:rPr>
              <a:t>Couchsurfing</a:t>
            </a:r>
          </a:p>
        </p:txBody>
      </p:sp>
      <p:sp>
        <p:nvSpPr>
          <p:cNvPr id="19" name="Retângulo: Cantos Arredondados 18">
            <a:extLst>
              <a:ext uri="{FF2B5EF4-FFF2-40B4-BE49-F238E27FC236}">
                <a16:creationId xmlns:a16="http://schemas.microsoft.com/office/drawing/2014/main" id="{2907AB2A-69E8-46F0-9F60-C7B02D318B70}"/>
              </a:ext>
            </a:extLst>
          </p:cNvPr>
          <p:cNvSpPr/>
          <p:nvPr/>
        </p:nvSpPr>
        <p:spPr>
          <a:xfrm>
            <a:off x="5433154" y="3306703"/>
            <a:ext cx="834911" cy="179836"/>
          </a:xfrm>
          <a:prstGeom prst="roundRect">
            <a:avLst/>
          </a:prstGeom>
          <a:solidFill>
            <a:srgbClr val="E7501B"/>
          </a:solidFill>
          <a:ln w="12700" cap="flat" cmpd="sng" algn="ctr">
            <a:solidFill>
              <a:srgbClr val="F19D19">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mn-lt"/>
                <a:ea typeface="Verdana" panose="020B0604030504040204" pitchFamily="34" charset="0"/>
                <a:cs typeface="+mn-cs"/>
              </a:rPr>
              <a:t>Exemplos</a:t>
            </a:r>
          </a:p>
        </p:txBody>
      </p:sp>
      <p:sp>
        <p:nvSpPr>
          <p:cNvPr id="20" name="CaixaDeTexto 11">
            <a:extLst>
              <a:ext uri="{FF2B5EF4-FFF2-40B4-BE49-F238E27FC236}">
                <a16:creationId xmlns:a16="http://schemas.microsoft.com/office/drawing/2014/main" id="{51A7D351-EC7C-44D6-BC59-10C5B5C4E4A9}"/>
              </a:ext>
            </a:extLst>
          </p:cNvPr>
          <p:cNvSpPr txBox="1"/>
          <p:nvPr/>
        </p:nvSpPr>
        <p:spPr>
          <a:xfrm>
            <a:off x="-133814" y="4372995"/>
            <a:ext cx="4210665" cy="338554"/>
          </a:xfrm>
          <a:prstGeom prst="rect">
            <a:avLst/>
          </a:prstGeom>
          <a:noFill/>
        </p:spPr>
        <p:txBody>
          <a:bodyPr wrap="square">
            <a:spAutoFit/>
          </a:bodyPr>
          <a:lstStyle/>
          <a:p>
            <a:pPr>
              <a:buClrTx/>
              <a:buFontTx/>
              <a:buNone/>
            </a:pPr>
            <a:r>
              <a:rPr lang="en-GB" sz="800" kern="1200" dirty="0">
                <a:solidFill>
                  <a:prstClr val="black"/>
                </a:solidFill>
                <a:latin typeface="+mn-lt"/>
                <a:ea typeface="Verdana" panose="020B0604030504040204" pitchFamily="34" charset="0"/>
                <a:cs typeface="Times New Roman" panose="02020603050405020304" pitchFamily="18" charset="0"/>
              </a:rPr>
              <a:t>Distribuição do impacto entre o modelo linear tradicional e a </a:t>
            </a:r>
            <a:r>
              <a:rPr lang="en-GB" sz="800" kern="1200" dirty="0" err="1">
                <a:solidFill>
                  <a:prstClr val="black"/>
                </a:solidFill>
                <a:latin typeface="+mn-lt"/>
                <a:ea typeface="Verdana" panose="020B0604030504040204" pitchFamily="34" charset="0"/>
                <a:cs typeface="Times New Roman" panose="02020603050405020304" pitchFamily="18" charset="0"/>
              </a:rPr>
              <a:t>economia</a:t>
            </a:r>
            <a:r>
              <a:rPr lang="en-GB" sz="800" kern="1200" dirty="0">
                <a:solidFill>
                  <a:prstClr val="black"/>
                </a:solidFill>
                <a:latin typeface="+mn-lt"/>
                <a:ea typeface="Verdana" panose="020B0604030504040204" pitchFamily="34" charset="0"/>
                <a:cs typeface="Times New Roman" panose="02020603050405020304" pitchFamily="18" charset="0"/>
              </a:rPr>
              <a:t> circular solidária, ao longo do ciclo de vida [2]</a:t>
            </a:r>
            <a:endParaRPr lang="en-GB" sz="600" kern="1200" dirty="0">
              <a:solidFill>
                <a:prstClr val="black"/>
              </a:solidFill>
              <a:highlight>
                <a:srgbClr val="FFFF00"/>
              </a:highlight>
              <a:latin typeface="+mn-lt"/>
              <a:ea typeface="Verdana" panose="020B0604030504040204" pitchFamily="34" charset="0"/>
              <a:cs typeface="+mn-cs"/>
            </a:endParaRPr>
          </a:p>
        </p:txBody>
      </p:sp>
      <p:sp>
        <p:nvSpPr>
          <p:cNvPr id="21" name="CaixaDeTexto 13">
            <a:extLst>
              <a:ext uri="{FF2B5EF4-FFF2-40B4-BE49-F238E27FC236}">
                <a16:creationId xmlns:a16="http://schemas.microsoft.com/office/drawing/2014/main" id="{A15F9152-551C-4F7B-A991-3B21937B7670}"/>
              </a:ext>
            </a:extLst>
          </p:cNvPr>
          <p:cNvSpPr txBox="1"/>
          <p:nvPr/>
        </p:nvSpPr>
        <p:spPr>
          <a:xfrm>
            <a:off x="976404" y="4626910"/>
            <a:ext cx="4350774" cy="346185"/>
          </a:xfrm>
          <a:prstGeom prst="rect">
            <a:avLst/>
          </a:prstGeom>
          <a:noFill/>
        </p:spPr>
        <p:txBody>
          <a:bodyPr wrap="square">
            <a:spAutoFit/>
          </a:bodyPr>
          <a:lstStyle/>
          <a:p>
            <a:pPr marL="406400" indent="-406400">
              <a:lnSpc>
                <a:spcPct val="107000"/>
              </a:lnSpc>
              <a:spcAft>
                <a:spcPts val="800"/>
              </a:spcAft>
              <a:buClrTx/>
              <a:buFontTx/>
              <a:buNone/>
            </a:pPr>
            <a:r>
              <a:rPr lang="en-US" sz="800" kern="1200" dirty="0">
                <a:solidFill>
                  <a:prstClr val="black"/>
                </a:solidFill>
                <a:latin typeface="+mn-lt"/>
                <a:ea typeface="Verdana" panose="020B0604030504040204" pitchFamily="34" charset="0"/>
                <a:cs typeface="Calibri" panose="020F0502020204030204" pitchFamily="34" charset="0"/>
              </a:rPr>
              <a:t>[2] E. </a:t>
            </a:r>
            <a:r>
              <a:rPr lang="en-US" sz="800" kern="1200" dirty="0" err="1">
                <a:solidFill>
                  <a:prstClr val="black"/>
                </a:solidFill>
                <a:latin typeface="+mn-lt"/>
                <a:ea typeface="Verdana" panose="020B0604030504040204" pitchFamily="34" charset="0"/>
                <a:cs typeface="Calibri" panose="020F0502020204030204" pitchFamily="34" charset="0"/>
              </a:rPr>
              <a:t>Mieras</a:t>
            </a:r>
            <a:r>
              <a:rPr lang="en-US" sz="800" kern="1200" dirty="0">
                <a:solidFill>
                  <a:prstClr val="black"/>
                </a:solidFill>
                <a:latin typeface="+mn-lt"/>
                <a:ea typeface="Verdana" panose="020B0604030504040204" pitchFamily="34" charset="0"/>
                <a:cs typeface="Calibri" panose="020F0502020204030204" pitchFamily="34" charset="0"/>
              </a:rPr>
              <a:t>, 5 estradas para uma economia circular - Parte IV: partilha, (2016). Disponível em: </a:t>
            </a:r>
            <a:r>
              <a:rPr lang="en-US" sz="800" kern="1200" dirty="0">
                <a:solidFill>
                  <a:prstClr val="black"/>
                </a:solidFill>
                <a:latin typeface="+mn-lt"/>
                <a:ea typeface="Verdana" panose="020B0604030504040204" pitchFamily="34" charset="0"/>
                <a:cs typeface="Calibri" panose="020F0502020204030204" pitchFamily="34" charset="0"/>
                <a:hlinkClick r:id="rId4"/>
              </a:rPr>
              <a:t>https:</a:t>
            </a:r>
            <a:r>
              <a:rPr lang="en-US" sz="800" kern="1200" dirty="0">
                <a:solidFill>
                  <a:prstClr val="black"/>
                </a:solidFill>
                <a:latin typeface="+mn-lt"/>
                <a:ea typeface="Verdana" panose="020B0604030504040204" pitchFamily="34" charset="0"/>
                <a:cs typeface="Calibri" panose="020F0502020204030204" pitchFamily="34" charset="0"/>
              </a:rPr>
              <a:t>//pre-sustainability.com/articles/5-roads-to-a-circular-economy-part-iv-sharing/ </a:t>
            </a:r>
            <a:endParaRPr lang="en-GB" sz="800" kern="1200" dirty="0">
              <a:solidFill>
                <a:prstClr val="black"/>
              </a:solidFill>
              <a:latin typeface="+mn-lt"/>
              <a:ea typeface="Verdana" panose="020B060403050404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20260386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2D3F6-2315-4FF6-A4A2-C6FACC3AC9BE}"/>
              </a:ext>
            </a:extLst>
          </p:cNvPr>
          <p:cNvSpPr>
            <a:spLocks noGrp="1"/>
          </p:cNvSpPr>
          <p:nvPr>
            <p:ph type="title"/>
          </p:nvPr>
        </p:nvSpPr>
        <p:spPr>
          <a:xfrm>
            <a:off x="351889" y="22800"/>
            <a:ext cx="7717800" cy="1011600"/>
          </a:xfrm>
        </p:spPr>
        <p:txBody>
          <a:bodyPr/>
          <a:lstStyle/>
          <a:p>
            <a:r>
              <a:rPr lang="en-GB" dirty="0">
                <a:solidFill>
                  <a:srgbClr val="059540"/>
                </a:solidFill>
              </a:rPr>
              <a:t>Partilha</a:t>
            </a:r>
          </a:p>
        </p:txBody>
      </p:sp>
      <p:sp>
        <p:nvSpPr>
          <p:cNvPr id="3" name="CaixaDeTexto 4">
            <a:extLst>
              <a:ext uri="{FF2B5EF4-FFF2-40B4-BE49-F238E27FC236}">
                <a16:creationId xmlns:a16="http://schemas.microsoft.com/office/drawing/2014/main" id="{66C86C9A-BDF1-4B70-9696-FDBE2829691E}"/>
              </a:ext>
            </a:extLst>
          </p:cNvPr>
          <p:cNvSpPr txBox="1"/>
          <p:nvPr/>
        </p:nvSpPr>
        <p:spPr>
          <a:xfrm>
            <a:off x="1220197" y="730002"/>
            <a:ext cx="11234057" cy="276999"/>
          </a:xfrm>
          <a:prstGeom prst="rect">
            <a:avLst/>
          </a:prstGeom>
          <a:noFill/>
        </p:spPr>
        <p:txBody>
          <a:bodyPr wrap="square">
            <a:spAutoFit/>
          </a:bodyPr>
          <a:lstStyle/>
          <a:p>
            <a:pPr>
              <a:buClrTx/>
              <a:buFontTx/>
              <a:buNone/>
            </a:pPr>
            <a:r>
              <a:rPr lang="en-GB" sz="1200" kern="1200" dirty="0">
                <a:solidFill>
                  <a:srgbClr val="059540"/>
                </a:solidFill>
                <a:latin typeface="+mn-lt"/>
                <a:ea typeface="Verdana" panose="020B0604030504040204" pitchFamily="34" charset="0"/>
                <a:cs typeface="+mn-cs"/>
              </a:rPr>
              <a:t>A partilha de modelos de negócio é uma forma de re-capturar o valor de bens e capacidades subutilizadas.  </a:t>
            </a:r>
          </a:p>
        </p:txBody>
      </p:sp>
      <p:pic>
        <p:nvPicPr>
          <p:cNvPr id="13" name="Imagem 2">
            <a:extLst>
              <a:ext uri="{FF2B5EF4-FFF2-40B4-BE49-F238E27FC236}">
                <a16:creationId xmlns:a16="http://schemas.microsoft.com/office/drawing/2014/main" id="{48B696A0-8B78-47A2-AA51-45DDFFA8A3E5}"/>
              </a:ext>
            </a:extLst>
          </p:cNvPr>
          <p:cNvPicPr/>
          <p:nvPr/>
        </p:nvPicPr>
        <p:blipFill>
          <a:blip r:embed="rId3"/>
          <a:stretch>
            <a:fillRect/>
          </a:stretch>
        </p:blipFill>
        <p:spPr>
          <a:xfrm>
            <a:off x="0" y="1089828"/>
            <a:ext cx="4298788" cy="3367805"/>
          </a:xfrm>
          <a:prstGeom prst="rect">
            <a:avLst/>
          </a:prstGeom>
        </p:spPr>
      </p:pic>
      <p:sp>
        <p:nvSpPr>
          <p:cNvPr id="20" name="CaixaDeTexto 11">
            <a:extLst>
              <a:ext uri="{FF2B5EF4-FFF2-40B4-BE49-F238E27FC236}">
                <a16:creationId xmlns:a16="http://schemas.microsoft.com/office/drawing/2014/main" id="{51A7D351-EC7C-44D6-BC59-10C5B5C4E4A9}"/>
              </a:ext>
            </a:extLst>
          </p:cNvPr>
          <p:cNvSpPr txBox="1"/>
          <p:nvPr/>
        </p:nvSpPr>
        <p:spPr>
          <a:xfrm>
            <a:off x="-133814" y="4372995"/>
            <a:ext cx="4210665" cy="338554"/>
          </a:xfrm>
          <a:prstGeom prst="rect">
            <a:avLst/>
          </a:prstGeom>
          <a:noFill/>
        </p:spPr>
        <p:txBody>
          <a:bodyPr wrap="square">
            <a:spAutoFit/>
          </a:bodyPr>
          <a:lstStyle/>
          <a:p>
            <a:pPr>
              <a:buClrTx/>
              <a:buFontTx/>
              <a:buNone/>
            </a:pPr>
            <a:r>
              <a:rPr lang="en-GB" sz="800" kern="1200" dirty="0">
                <a:solidFill>
                  <a:prstClr val="black"/>
                </a:solidFill>
                <a:latin typeface="+mn-lt"/>
                <a:ea typeface="Verdana" panose="020B0604030504040204" pitchFamily="34" charset="0"/>
                <a:cs typeface="Times New Roman" panose="02020603050405020304" pitchFamily="18" charset="0"/>
              </a:rPr>
              <a:t>Distribuição do impacto entre o modelo linear tradicional e a </a:t>
            </a:r>
            <a:r>
              <a:rPr lang="en-GB" sz="800" kern="1200" dirty="0" err="1">
                <a:solidFill>
                  <a:prstClr val="black"/>
                </a:solidFill>
                <a:latin typeface="+mn-lt"/>
                <a:ea typeface="Verdana" panose="020B0604030504040204" pitchFamily="34" charset="0"/>
                <a:cs typeface="Times New Roman" panose="02020603050405020304" pitchFamily="18" charset="0"/>
              </a:rPr>
              <a:t>economia</a:t>
            </a:r>
            <a:r>
              <a:rPr lang="en-GB" sz="800" kern="1200" dirty="0">
                <a:solidFill>
                  <a:prstClr val="black"/>
                </a:solidFill>
                <a:latin typeface="+mn-lt"/>
                <a:ea typeface="Verdana" panose="020B0604030504040204" pitchFamily="34" charset="0"/>
                <a:cs typeface="Times New Roman" panose="02020603050405020304" pitchFamily="18" charset="0"/>
              </a:rPr>
              <a:t> circular solidária, ao longo do ciclo de vida [2]</a:t>
            </a:r>
            <a:endParaRPr lang="en-GB" sz="600" kern="1200" dirty="0">
              <a:solidFill>
                <a:prstClr val="black"/>
              </a:solidFill>
              <a:highlight>
                <a:srgbClr val="FFFF00"/>
              </a:highlight>
              <a:latin typeface="+mn-lt"/>
              <a:ea typeface="Verdana" panose="020B0604030504040204" pitchFamily="34" charset="0"/>
              <a:cs typeface="+mn-cs"/>
            </a:endParaRPr>
          </a:p>
        </p:txBody>
      </p:sp>
      <p:sp>
        <p:nvSpPr>
          <p:cNvPr id="21" name="CaixaDeTexto 13">
            <a:extLst>
              <a:ext uri="{FF2B5EF4-FFF2-40B4-BE49-F238E27FC236}">
                <a16:creationId xmlns:a16="http://schemas.microsoft.com/office/drawing/2014/main" id="{A15F9152-551C-4F7B-A991-3B21937B7670}"/>
              </a:ext>
            </a:extLst>
          </p:cNvPr>
          <p:cNvSpPr txBox="1"/>
          <p:nvPr/>
        </p:nvSpPr>
        <p:spPr>
          <a:xfrm>
            <a:off x="976404" y="4626910"/>
            <a:ext cx="4350774" cy="346185"/>
          </a:xfrm>
          <a:prstGeom prst="rect">
            <a:avLst/>
          </a:prstGeom>
          <a:noFill/>
        </p:spPr>
        <p:txBody>
          <a:bodyPr wrap="square">
            <a:spAutoFit/>
          </a:bodyPr>
          <a:lstStyle/>
          <a:p>
            <a:pPr marL="406400" indent="-406400">
              <a:lnSpc>
                <a:spcPct val="107000"/>
              </a:lnSpc>
              <a:spcAft>
                <a:spcPts val="800"/>
              </a:spcAft>
              <a:buClrTx/>
              <a:buFontTx/>
              <a:buNone/>
            </a:pPr>
            <a:r>
              <a:rPr lang="en-US" sz="800" kern="1200" dirty="0">
                <a:solidFill>
                  <a:prstClr val="black"/>
                </a:solidFill>
                <a:latin typeface="+mn-lt"/>
                <a:ea typeface="Verdana" panose="020B0604030504040204" pitchFamily="34" charset="0"/>
                <a:cs typeface="Calibri" panose="020F0502020204030204" pitchFamily="34" charset="0"/>
              </a:rPr>
              <a:t>[2] E. </a:t>
            </a:r>
            <a:r>
              <a:rPr lang="en-US" sz="800" kern="1200" dirty="0" err="1">
                <a:solidFill>
                  <a:prstClr val="black"/>
                </a:solidFill>
                <a:latin typeface="+mn-lt"/>
                <a:ea typeface="Verdana" panose="020B0604030504040204" pitchFamily="34" charset="0"/>
                <a:cs typeface="Calibri" panose="020F0502020204030204" pitchFamily="34" charset="0"/>
              </a:rPr>
              <a:t>Mieras</a:t>
            </a:r>
            <a:r>
              <a:rPr lang="en-US" sz="800" kern="1200" dirty="0">
                <a:solidFill>
                  <a:prstClr val="black"/>
                </a:solidFill>
                <a:latin typeface="+mn-lt"/>
                <a:ea typeface="Verdana" panose="020B0604030504040204" pitchFamily="34" charset="0"/>
                <a:cs typeface="Calibri" panose="020F0502020204030204" pitchFamily="34" charset="0"/>
              </a:rPr>
              <a:t>, 5 estradas para uma economia circular - Parte IV: partilha, (2016). Disponível em: </a:t>
            </a:r>
            <a:r>
              <a:rPr lang="en-US" sz="800" kern="1200" dirty="0">
                <a:solidFill>
                  <a:prstClr val="black"/>
                </a:solidFill>
                <a:latin typeface="+mn-lt"/>
                <a:ea typeface="Verdana" panose="020B0604030504040204" pitchFamily="34" charset="0"/>
                <a:cs typeface="Calibri" panose="020F0502020204030204" pitchFamily="34" charset="0"/>
                <a:hlinkClick r:id="rId4"/>
              </a:rPr>
              <a:t>https:</a:t>
            </a:r>
            <a:r>
              <a:rPr lang="en-US" sz="800" kern="1200" dirty="0">
                <a:solidFill>
                  <a:prstClr val="black"/>
                </a:solidFill>
                <a:latin typeface="+mn-lt"/>
                <a:ea typeface="Verdana" panose="020B0604030504040204" pitchFamily="34" charset="0"/>
                <a:cs typeface="Calibri" panose="020F0502020204030204" pitchFamily="34" charset="0"/>
              </a:rPr>
              <a:t>//pre-sustainability.com/articles/5-roads-to-a-circular-economy-part-iv-sharing/ </a:t>
            </a:r>
            <a:endParaRPr lang="en-GB" sz="800" kern="1200" dirty="0">
              <a:solidFill>
                <a:prstClr val="black"/>
              </a:solidFill>
              <a:latin typeface="+mn-lt"/>
              <a:ea typeface="Verdana" panose="020B0604030504040204" pitchFamily="34" charset="0"/>
              <a:cs typeface="Calibri" panose="020F0502020204030204" pitchFamily="34" charset="0"/>
            </a:endParaRPr>
          </a:p>
        </p:txBody>
      </p:sp>
      <p:sp>
        <p:nvSpPr>
          <p:cNvPr id="4" name="CaixaDeTexto 3">
            <a:extLst>
              <a:ext uri="{FF2B5EF4-FFF2-40B4-BE49-F238E27FC236}">
                <a16:creationId xmlns:a16="http://schemas.microsoft.com/office/drawing/2014/main" id="{42FB786D-C43D-F2BB-F15F-DF04CFFBCDE7}"/>
              </a:ext>
            </a:extLst>
          </p:cNvPr>
          <p:cNvSpPr txBox="1"/>
          <p:nvPr/>
        </p:nvSpPr>
        <p:spPr>
          <a:xfrm>
            <a:off x="4572001" y="1460810"/>
            <a:ext cx="3969834" cy="2829236"/>
          </a:xfrm>
          <a:prstGeom prst="rect">
            <a:avLst/>
          </a:prstGeom>
          <a:noFill/>
        </p:spPr>
        <p:txBody>
          <a:bodyPr wrap="square" rtlCol="0">
            <a:spAutoFit/>
          </a:bodyPr>
          <a:lstStyle/>
          <a:p>
            <a:pPr>
              <a:lnSpc>
                <a:spcPct val="115000"/>
              </a:lnSpc>
              <a:spcAft>
                <a:spcPts val="1000"/>
              </a:spcAft>
              <a:tabLst>
                <a:tab pos="439420" algn="l"/>
                <a:tab pos="2700020" algn="ctr"/>
              </a:tabLst>
            </a:pPr>
            <a:r>
              <a:rPr lang="en-US" sz="11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MODELO LINEAR TRADICIONAL</a:t>
            </a:r>
            <a:endParaRPr lang="pt-PT"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tabLst>
                <a:tab pos="439420" algn="l"/>
                <a:tab pos="2700020" algn="ctr"/>
              </a:tabLst>
            </a:pPr>
            <a:r>
              <a:rPr lang="pt-PT" sz="11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Fase de produção, fase de utilização, fase de fim de vida</a:t>
            </a:r>
            <a:endParaRPr lang="pt-PT"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tabLst>
                <a:tab pos="439420" algn="l"/>
                <a:tab pos="2700020" algn="ctr"/>
              </a:tabLst>
            </a:pPr>
            <a:r>
              <a:rPr lang="pt-PT" sz="11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Maior impacto na produção, incluindo a fase dos materiais e a fase de fim de vida</a:t>
            </a:r>
            <a:endParaRPr lang="pt-PT"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tabLst>
                <a:tab pos="439420" algn="l"/>
                <a:tab pos="2700020" algn="ctr"/>
              </a:tabLst>
            </a:pPr>
            <a:r>
              <a:rPr lang="pt-PT" sz="11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MODELO CIRCULAR DE PARTILHA</a:t>
            </a:r>
            <a:endParaRPr lang="pt-PT"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tabLst>
                <a:tab pos="439420" algn="l"/>
                <a:tab pos="2700020" algn="ctr"/>
              </a:tabLst>
            </a:pPr>
            <a:r>
              <a:rPr lang="pt-PT" sz="11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Fase de produção, fase de utilização, fase de fim de vida</a:t>
            </a:r>
            <a:endParaRPr lang="pt-PT"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tabLst>
                <a:tab pos="439420" algn="l"/>
                <a:tab pos="2700020" algn="ctr"/>
              </a:tabLst>
            </a:pPr>
            <a:r>
              <a:rPr lang="pt-PT" sz="11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Menor impacto na produção e no fim de vida, eventualmente maior impacto na fase de utilização devido ao acesso mais fácil ao produto</a:t>
            </a:r>
            <a:endParaRPr lang="pt-PT"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pt-PT" dirty="0"/>
          </a:p>
        </p:txBody>
      </p:sp>
    </p:spTree>
    <p:custDataLst>
      <p:tags r:id="rId1"/>
    </p:custDataLst>
    <p:extLst>
      <p:ext uri="{BB962C8B-B14F-4D97-AF65-F5344CB8AC3E}">
        <p14:creationId xmlns:p14="http://schemas.microsoft.com/office/powerpoint/2010/main" val="12984088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6A2E4-13D0-447F-9A4D-49FE4CC686AA}"/>
              </a:ext>
            </a:extLst>
          </p:cNvPr>
          <p:cNvSpPr>
            <a:spLocks noGrp="1"/>
          </p:cNvSpPr>
          <p:nvPr>
            <p:ph type="title"/>
          </p:nvPr>
        </p:nvSpPr>
        <p:spPr>
          <a:xfrm>
            <a:off x="-1041957" y="929559"/>
            <a:ext cx="7717800" cy="646800"/>
          </a:xfrm>
        </p:spPr>
        <p:txBody>
          <a:bodyPr/>
          <a:lstStyle/>
          <a:p>
            <a:r>
              <a:rPr lang="pt-PT" sz="4000" dirty="0">
                <a:solidFill>
                  <a:srgbClr val="368E00"/>
                </a:solidFill>
              </a:rPr>
              <a:t>Prolongar a vida útil dos produtos</a:t>
            </a:r>
          </a:p>
        </p:txBody>
      </p:sp>
      <p:sp>
        <p:nvSpPr>
          <p:cNvPr id="3" name="Subtitle 2">
            <a:extLst>
              <a:ext uri="{FF2B5EF4-FFF2-40B4-BE49-F238E27FC236}">
                <a16:creationId xmlns:a16="http://schemas.microsoft.com/office/drawing/2014/main" id="{EC35D2E2-C099-4F7D-ABCF-5B86A6A2C7DA}"/>
              </a:ext>
            </a:extLst>
          </p:cNvPr>
          <p:cNvSpPr>
            <a:spLocks noGrp="1"/>
          </p:cNvSpPr>
          <p:nvPr>
            <p:ph type="subTitle" idx="1"/>
          </p:nvPr>
        </p:nvSpPr>
        <p:spPr>
          <a:xfrm>
            <a:off x="2312895" y="1690904"/>
            <a:ext cx="5883087" cy="2074730"/>
          </a:xfrm>
        </p:spPr>
        <p:txBody>
          <a:bodyPr/>
          <a:lstStyle/>
          <a:p>
            <a:pPr algn="just"/>
            <a:r>
              <a:rPr lang="en-GB" sz="1600" dirty="0"/>
              <a:t>Ao contrário dos modelos comerciais lineares que podem depender da obsolescência planeada para alcançar o crescimento, a CE pretende prolongar a vida útil dos seus produtos. Os principais objectivos da CE são a redução clara da necessidade de matérias-primas adicionais, a fim de criar um novo produto que sirva um </a:t>
            </a:r>
            <a:r>
              <a:rPr lang="en-GB" sz="1600" dirty="0" err="1"/>
              <a:t>determinado</a:t>
            </a:r>
            <a:r>
              <a:rPr lang="en-GB" sz="1600" dirty="0"/>
              <a:t> </a:t>
            </a:r>
            <a:r>
              <a:rPr lang="en-GB" sz="1600" dirty="0" err="1"/>
              <a:t>propósito</a:t>
            </a:r>
            <a:r>
              <a:rPr lang="en-GB" sz="1600" dirty="0"/>
              <a:t>, e reduzir a taxa de eliminação dos produtos nos aterros sanitários. Em seguida, descreve-se como a indústria CMC pode prolongar a vida útil dos seus produtos, apresentando estudos de </a:t>
            </a:r>
            <a:r>
              <a:rPr lang="en-GB" sz="1600" dirty="0" err="1"/>
              <a:t>caso</a:t>
            </a:r>
            <a:r>
              <a:rPr lang="en-GB" sz="1600" dirty="0"/>
              <a:t> de implementação bem sucedida. </a:t>
            </a:r>
          </a:p>
          <a:p>
            <a:pPr algn="just"/>
            <a:r>
              <a:rPr lang="en-US" sz="1400" dirty="0"/>
              <a:t> </a:t>
            </a:r>
            <a:endParaRPr lang="en-GB" dirty="0"/>
          </a:p>
        </p:txBody>
      </p:sp>
    </p:spTree>
    <p:custDataLst>
      <p:tags r:id="rId1"/>
    </p:custDataLst>
    <p:extLst>
      <p:ext uri="{BB962C8B-B14F-4D97-AF65-F5344CB8AC3E}">
        <p14:creationId xmlns:p14="http://schemas.microsoft.com/office/powerpoint/2010/main" val="35090416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31"/>
          <p:cNvSpPr txBox="1">
            <a:spLocks noGrp="1"/>
          </p:cNvSpPr>
          <p:nvPr>
            <p:ph type="title"/>
          </p:nvPr>
        </p:nvSpPr>
        <p:spPr>
          <a:xfrm>
            <a:off x="-1599669" y="1119730"/>
            <a:ext cx="7717800" cy="646800"/>
          </a:xfrm>
          <a:prstGeom prst="rect">
            <a:avLst/>
          </a:prstGeom>
        </p:spPr>
        <p:txBody>
          <a:bodyPr spcFirstLastPara="1" wrap="square" lIns="91425" tIns="91425" rIns="91425" bIns="91425" anchor="t" anchorCtr="0">
            <a:noAutofit/>
          </a:bodyPr>
          <a:lstStyle/>
          <a:p>
            <a:r>
              <a:rPr lang="en-GB" b="1" dirty="0" err="1"/>
              <a:t>Objetivos</a:t>
            </a:r>
            <a:r>
              <a:rPr lang="en-GB" b="1" dirty="0"/>
              <a:t> principais</a:t>
            </a:r>
            <a:endParaRPr lang="en-US" dirty="0"/>
          </a:p>
        </p:txBody>
      </p:sp>
      <p:sp>
        <p:nvSpPr>
          <p:cNvPr id="326" name="Google Shape;326;p31"/>
          <p:cNvSpPr txBox="1">
            <a:spLocks noGrp="1"/>
          </p:cNvSpPr>
          <p:nvPr>
            <p:ph type="subTitle" idx="1"/>
          </p:nvPr>
        </p:nvSpPr>
        <p:spPr>
          <a:xfrm>
            <a:off x="1679171" y="1766529"/>
            <a:ext cx="6962987" cy="2888597"/>
          </a:xfrm>
          <a:prstGeom prst="rect">
            <a:avLst/>
          </a:prstGeom>
        </p:spPr>
        <p:txBody>
          <a:bodyPr spcFirstLastPara="1" wrap="square" lIns="91425" tIns="91425" rIns="91425" bIns="91425" anchor="t" anchorCtr="0">
            <a:noAutofit/>
          </a:bodyPr>
          <a:lstStyle/>
          <a:p>
            <a:pPr marL="342900" indent="-342900" algn="just">
              <a:buClr>
                <a:srgbClr val="15A7A1"/>
              </a:buClr>
              <a:buFont typeface="Arial" panose="020B0604020202020204" pitchFamily="34" charset="0"/>
              <a:buChar char="•"/>
            </a:pPr>
            <a:r>
              <a:rPr lang="en-GB" sz="2000" dirty="0"/>
              <a:t>Desenvolvimento de novos produtos ou serviços circulares</a:t>
            </a:r>
          </a:p>
          <a:p>
            <a:pPr marL="342900" indent="-342900" algn="just">
              <a:buClr>
                <a:srgbClr val="15A7A1"/>
              </a:buClr>
              <a:buFont typeface="Arial" panose="020B0604020202020204" pitchFamily="34" charset="0"/>
              <a:buChar char="•"/>
            </a:pPr>
            <a:r>
              <a:rPr lang="en-GB" sz="2000" dirty="0" err="1"/>
              <a:t>Fornecimentos</a:t>
            </a:r>
            <a:r>
              <a:rPr lang="en-GB" sz="2000" dirty="0"/>
              <a:t> circulares</a:t>
            </a:r>
          </a:p>
          <a:p>
            <a:pPr marL="342900" indent="-342900" algn="just">
              <a:buClr>
                <a:srgbClr val="15A7A1"/>
              </a:buClr>
              <a:buFont typeface="Arial" panose="020B0604020202020204" pitchFamily="34" charset="0"/>
              <a:buChar char="•"/>
            </a:pPr>
            <a:r>
              <a:rPr lang="en-GB" sz="2000" dirty="0"/>
              <a:t>Reciclar, reutilizar e partilhar</a:t>
            </a:r>
          </a:p>
          <a:p>
            <a:pPr marL="342900" indent="-342900" algn="just">
              <a:buClr>
                <a:srgbClr val="15A7A1"/>
              </a:buClr>
              <a:buFont typeface="Arial" panose="020B0604020202020204" pitchFamily="34" charset="0"/>
              <a:buChar char="•"/>
            </a:pPr>
            <a:r>
              <a:rPr lang="en-GB" sz="2000" dirty="0"/>
              <a:t>Prolongamento da vida útil dos produtos</a:t>
            </a:r>
          </a:p>
          <a:p>
            <a:pPr marL="342900" indent="-342900" algn="just">
              <a:buClr>
                <a:srgbClr val="15A7A1"/>
              </a:buClr>
              <a:buFont typeface="Arial" panose="020B0604020202020204" pitchFamily="34" charset="0"/>
              <a:buChar char="•"/>
            </a:pPr>
            <a:r>
              <a:rPr lang="en-GB" sz="2000" dirty="0"/>
              <a:t>Plataformas de partilha</a:t>
            </a:r>
          </a:p>
          <a:p>
            <a:pPr marL="342900" indent="-342900" algn="just">
              <a:buClr>
                <a:srgbClr val="15A7A1"/>
              </a:buClr>
              <a:buFont typeface="Arial" panose="020B0604020202020204" pitchFamily="34" charset="0"/>
              <a:buChar char="•"/>
            </a:pPr>
            <a:r>
              <a:rPr lang="en-GB" sz="2000" dirty="0"/>
              <a:t>Produto como um serviço\</a:t>
            </a:r>
          </a:p>
          <a:p>
            <a:pPr marL="342900" indent="-342900" algn="just">
              <a:buClr>
                <a:srgbClr val="15A7A1"/>
              </a:buClr>
              <a:buFont typeface="Arial" panose="020B0604020202020204" pitchFamily="34" charset="0"/>
              <a:buChar char="•"/>
            </a:pPr>
            <a:r>
              <a:rPr lang="en-GB" sz="2000" dirty="0"/>
              <a:t>Outras metodologias (</a:t>
            </a:r>
            <a:r>
              <a:rPr lang="en-GB" sz="2000" dirty="0" err="1"/>
              <a:t>por</a:t>
            </a:r>
            <a:r>
              <a:rPr lang="en-GB" sz="2000" dirty="0"/>
              <a:t> ex. </a:t>
            </a:r>
            <a:r>
              <a:rPr lang="en-GB" sz="2000" dirty="0" err="1"/>
              <a:t>produção</a:t>
            </a:r>
            <a:r>
              <a:rPr lang="en-GB" sz="2000" dirty="0"/>
              <a:t> </a:t>
            </a:r>
            <a:r>
              <a:rPr lang="en-GB" sz="2000" dirty="0" err="1"/>
              <a:t>otimizada</a:t>
            </a:r>
            <a:r>
              <a:rPr lang="en-GB" sz="2000" dirty="0"/>
              <a:t>) </a:t>
            </a:r>
          </a:p>
          <a:p>
            <a:pPr marL="342900" indent="-342900" algn="just">
              <a:buFont typeface="Arial" panose="020B0604020202020204" pitchFamily="34" charset="0"/>
              <a:buChar char="•"/>
            </a:pPr>
            <a:endParaRPr lang="en-GB" sz="2000" dirty="0"/>
          </a:p>
        </p:txBody>
      </p:sp>
    </p:spTree>
    <p:custDataLst>
      <p:tags r:id="rId1"/>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32"/>
          <p:cNvSpPr txBox="1">
            <a:spLocks noGrp="1"/>
          </p:cNvSpPr>
          <p:nvPr>
            <p:ph type="title"/>
          </p:nvPr>
        </p:nvSpPr>
        <p:spPr>
          <a:xfrm>
            <a:off x="525801" y="141294"/>
            <a:ext cx="7717800" cy="1011600"/>
          </a:xfrm>
          <a:prstGeom prst="rect">
            <a:avLst/>
          </a:prstGeom>
        </p:spPr>
        <p:txBody>
          <a:bodyPr spcFirstLastPara="1" wrap="square" lIns="91425" tIns="91425" rIns="91425" bIns="91425" anchor="t" anchorCtr="0">
            <a:noAutofit/>
          </a:bodyPr>
          <a:lstStyle/>
          <a:p>
            <a:pPr lvl="0"/>
            <a:r>
              <a:rPr lang="en-US" sz="4000" dirty="0" err="1"/>
              <a:t>Prolongar</a:t>
            </a:r>
            <a:r>
              <a:rPr lang="en-US" sz="4000" dirty="0"/>
              <a:t> a vida útil dos produtos</a:t>
            </a:r>
            <a:endParaRPr sz="4000" dirty="0"/>
          </a:p>
        </p:txBody>
      </p:sp>
      <p:sp>
        <p:nvSpPr>
          <p:cNvPr id="6" name="TextBox 5">
            <a:extLst>
              <a:ext uri="{FF2B5EF4-FFF2-40B4-BE49-F238E27FC236}">
                <a16:creationId xmlns:a16="http://schemas.microsoft.com/office/drawing/2014/main" id="{47A5111B-F915-4537-9E32-86404B99D087}"/>
              </a:ext>
            </a:extLst>
          </p:cNvPr>
          <p:cNvSpPr txBox="1"/>
          <p:nvPr/>
        </p:nvSpPr>
        <p:spPr>
          <a:xfrm>
            <a:off x="271360" y="1151059"/>
            <a:ext cx="8769402" cy="4308872"/>
          </a:xfrm>
          <a:prstGeom prst="rect">
            <a:avLst/>
          </a:prstGeom>
          <a:noFill/>
        </p:spPr>
        <p:txBody>
          <a:bodyPr wrap="square">
            <a:spAutoFit/>
          </a:bodyPr>
          <a:lstStyle/>
          <a:p>
            <a:pPr marL="0" indent="0" algn="just">
              <a:buNone/>
            </a:pPr>
            <a:r>
              <a:rPr lang="en-GB" sz="1600" dirty="0"/>
              <a:t>- O conceito de "</a:t>
            </a:r>
            <a:r>
              <a:rPr lang="en-GB" sz="1600" dirty="0" err="1">
                <a:solidFill>
                  <a:srgbClr val="2B2D83"/>
                </a:solidFill>
              </a:rPr>
              <a:t>Prolongar</a:t>
            </a:r>
            <a:r>
              <a:rPr lang="en-GB" sz="1600" dirty="0">
                <a:solidFill>
                  <a:srgbClr val="2B2D83"/>
                </a:solidFill>
              </a:rPr>
              <a:t> a vida útil do produto</a:t>
            </a:r>
            <a:r>
              <a:rPr lang="en-GB" sz="1600" dirty="0"/>
              <a:t>" descreve por quanto tempo um produto pode ser utilizado, com o </a:t>
            </a:r>
            <a:r>
              <a:rPr lang="en-GB" sz="1600" dirty="0" err="1"/>
              <a:t>objetivo</a:t>
            </a:r>
            <a:r>
              <a:rPr lang="en-GB" sz="1600" dirty="0"/>
              <a:t> principal de maximizar a taxa de "utilização" do produto e a sua duração. Com um produto em fim de vida, estamos geralmente a perder toda a energia e recursos utilizados na sua produção.</a:t>
            </a:r>
          </a:p>
          <a:p>
            <a:pPr marL="0" indent="0" algn="just">
              <a:buNone/>
            </a:pPr>
            <a:endParaRPr lang="en-GB" sz="1600" dirty="0"/>
          </a:p>
          <a:p>
            <a:pPr marL="0" indent="0" algn="just">
              <a:buNone/>
            </a:pPr>
            <a:r>
              <a:rPr lang="en-GB" sz="1600" dirty="0"/>
              <a:t>- </a:t>
            </a:r>
            <a:r>
              <a:rPr lang="en-GB" sz="1600" dirty="0" err="1"/>
              <a:t>Prolongar</a:t>
            </a:r>
            <a:r>
              <a:rPr lang="en-GB" sz="1600" dirty="0"/>
              <a:t> a vida útil do produto é uma das várias estratégias do modelo de negócio circular, onde podemos incluir outras, tais </a:t>
            </a:r>
            <a:r>
              <a:rPr lang="en-GB" sz="1600" dirty="0" err="1"/>
              <a:t>como</a:t>
            </a:r>
            <a:r>
              <a:rPr lang="en-GB" sz="1600" dirty="0"/>
              <a:t> </a:t>
            </a:r>
            <a:r>
              <a:rPr lang="en-GB" sz="1600" dirty="0" err="1"/>
              <a:t>Funcionar</a:t>
            </a:r>
            <a:r>
              <a:rPr lang="en-GB" sz="1600" dirty="0"/>
              <a:t> </a:t>
            </a:r>
            <a:r>
              <a:rPr lang="en-GB" sz="1600" dirty="0" err="1"/>
              <a:t>em</a:t>
            </a:r>
            <a:r>
              <a:rPr lang="en-GB" sz="1600" dirty="0"/>
              <a:t> </a:t>
            </a:r>
            <a:r>
              <a:rPr lang="en-GB" sz="1600" dirty="0" err="1"/>
              <a:t>Ciclo</a:t>
            </a:r>
            <a:r>
              <a:rPr lang="en-GB" sz="1600" dirty="0"/>
              <a:t>, </a:t>
            </a:r>
            <a:r>
              <a:rPr lang="en-GB" sz="1600" dirty="0" err="1"/>
              <a:t>Intensificar</a:t>
            </a:r>
            <a:r>
              <a:rPr lang="en-GB" sz="1600" dirty="0"/>
              <a:t> e </a:t>
            </a:r>
            <a:r>
              <a:rPr lang="en-GB" sz="1600" dirty="0" err="1"/>
              <a:t>Desmaterializar</a:t>
            </a:r>
            <a:r>
              <a:rPr lang="en-GB" sz="1600" dirty="0"/>
              <a:t>.</a:t>
            </a:r>
          </a:p>
          <a:p>
            <a:pPr marL="0" indent="0" algn="just">
              <a:buNone/>
            </a:pPr>
            <a:endParaRPr lang="en-GB" sz="1600" dirty="0"/>
          </a:p>
          <a:p>
            <a:pPr marL="0" indent="0" algn="just">
              <a:buNone/>
            </a:pPr>
            <a:r>
              <a:rPr lang="en-GB" sz="1600" dirty="0"/>
              <a:t>- Os modelos de negócios circulares são cruciais para as </a:t>
            </a:r>
            <a:r>
              <a:rPr lang="en-GB" sz="1600" dirty="0" err="1"/>
              <a:t>empresas</a:t>
            </a:r>
            <a:r>
              <a:rPr lang="en-GB" sz="1600" dirty="0"/>
              <a:t> </a:t>
            </a:r>
            <a:r>
              <a:rPr lang="en-GB" sz="1600" dirty="0" err="1"/>
              <a:t>adotarem</a:t>
            </a:r>
            <a:r>
              <a:rPr lang="en-GB" sz="1600" dirty="0"/>
              <a:t> a economia circular e devem alinhar as </a:t>
            </a:r>
            <a:r>
              <a:rPr lang="en-GB" sz="1600" dirty="0" err="1"/>
              <a:t>atividades</a:t>
            </a:r>
            <a:r>
              <a:rPr lang="en-GB" sz="1600" dirty="0"/>
              <a:t> de criação de valor circular com as oportunidades de captura de valor económico.</a:t>
            </a:r>
          </a:p>
          <a:p>
            <a:pPr marL="0" indent="0" algn="just">
              <a:buNone/>
            </a:pPr>
            <a:endParaRPr lang="en-GB" sz="1600" dirty="0"/>
          </a:p>
          <a:p>
            <a:pPr marL="0" indent="0" algn="just">
              <a:buNone/>
            </a:pPr>
            <a:r>
              <a:rPr lang="en-GB" sz="1600" dirty="0">
                <a:solidFill>
                  <a:srgbClr val="2B2D83"/>
                </a:solidFill>
              </a:rPr>
              <a:t>Os principais objectivos </a:t>
            </a:r>
            <a:r>
              <a:rPr lang="en-GB" sz="1600" dirty="0"/>
              <a:t>deste modelo de negócio podem ser definidos como:</a:t>
            </a:r>
          </a:p>
          <a:p>
            <a:pPr marL="0" indent="0" algn="just">
              <a:buNone/>
            </a:pPr>
            <a:r>
              <a:rPr lang="en-GB" sz="1600" dirty="0">
                <a:solidFill>
                  <a:srgbClr val="15A7A1"/>
                </a:solidFill>
              </a:rPr>
              <a:t>Prolongamento do período de utilização dos produtos existentes;</a:t>
            </a:r>
          </a:p>
          <a:p>
            <a:pPr marL="0" indent="0" algn="just">
              <a:buNone/>
            </a:pPr>
            <a:r>
              <a:rPr lang="en-GB" sz="1600" dirty="0">
                <a:solidFill>
                  <a:srgbClr val="15A7A1"/>
                </a:solidFill>
              </a:rPr>
              <a:t>Redução do fluxo de materiais constituintes através da economia;</a:t>
            </a:r>
          </a:p>
          <a:p>
            <a:pPr marL="0" indent="0" algn="just">
              <a:buNone/>
            </a:pPr>
            <a:r>
              <a:rPr lang="en-GB" sz="1600" dirty="0">
                <a:solidFill>
                  <a:srgbClr val="15A7A1"/>
                </a:solidFill>
              </a:rPr>
              <a:t>Taxa reduzida de </a:t>
            </a:r>
            <a:r>
              <a:rPr lang="en-GB" sz="1600" dirty="0" err="1">
                <a:solidFill>
                  <a:srgbClr val="15A7A1"/>
                </a:solidFill>
              </a:rPr>
              <a:t>extração</a:t>
            </a:r>
            <a:r>
              <a:rPr lang="en-GB" sz="1600" dirty="0">
                <a:solidFill>
                  <a:srgbClr val="15A7A1"/>
                </a:solidFill>
              </a:rPr>
              <a:t> de recursos e geração de resíduos.</a:t>
            </a:r>
          </a:p>
          <a:p>
            <a:pPr marL="0" indent="0" algn="just">
              <a:buNone/>
            </a:pPr>
            <a:endParaRPr lang="en-GB" sz="1800" dirty="0"/>
          </a:p>
        </p:txBody>
      </p:sp>
    </p:spTree>
    <p:custDataLst>
      <p:tags r:id="rId1"/>
    </p:custDataLst>
    <p:extLst>
      <p:ext uri="{BB962C8B-B14F-4D97-AF65-F5344CB8AC3E}">
        <p14:creationId xmlns:p14="http://schemas.microsoft.com/office/powerpoint/2010/main" val="30268459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32"/>
          <p:cNvSpPr txBox="1">
            <a:spLocks noGrp="1"/>
          </p:cNvSpPr>
          <p:nvPr>
            <p:ph type="title"/>
          </p:nvPr>
        </p:nvSpPr>
        <p:spPr>
          <a:xfrm>
            <a:off x="525801" y="141294"/>
            <a:ext cx="7717800" cy="1011600"/>
          </a:xfrm>
          <a:prstGeom prst="rect">
            <a:avLst/>
          </a:prstGeom>
        </p:spPr>
        <p:txBody>
          <a:bodyPr spcFirstLastPara="1" wrap="square" lIns="91425" tIns="91425" rIns="91425" bIns="91425" anchor="t" anchorCtr="0">
            <a:noAutofit/>
          </a:bodyPr>
          <a:lstStyle/>
          <a:p>
            <a:pPr lvl="0"/>
            <a:r>
              <a:rPr lang="en-US" sz="4000" dirty="0" err="1"/>
              <a:t>Prolongar</a:t>
            </a:r>
            <a:r>
              <a:rPr lang="en-US" sz="4000" dirty="0"/>
              <a:t> a vida útil dos produtos (cont.)</a:t>
            </a:r>
            <a:endParaRPr sz="4000" dirty="0"/>
          </a:p>
        </p:txBody>
      </p:sp>
      <p:graphicFrame>
        <p:nvGraphicFramePr>
          <p:cNvPr id="5" name="Tabela 3">
            <a:extLst>
              <a:ext uri="{FF2B5EF4-FFF2-40B4-BE49-F238E27FC236}">
                <a16:creationId xmlns:a16="http://schemas.microsoft.com/office/drawing/2014/main" id="{F6456CEF-7B5E-410A-89CD-0A8594100C4B}"/>
              </a:ext>
            </a:extLst>
          </p:cNvPr>
          <p:cNvGraphicFramePr>
            <a:graphicFrameLocks noGrp="1"/>
          </p:cNvGraphicFramePr>
          <p:nvPr>
            <p:extLst>
              <p:ext uri="{D42A27DB-BD31-4B8C-83A1-F6EECF244321}">
                <p14:modId xmlns:p14="http://schemas.microsoft.com/office/powerpoint/2010/main" val="2881837828"/>
              </p:ext>
            </p:extLst>
          </p:nvPr>
        </p:nvGraphicFramePr>
        <p:xfrm>
          <a:off x="0" y="1231490"/>
          <a:ext cx="9003890" cy="3470583"/>
        </p:xfrm>
        <a:graphic>
          <a:graphicData uri="http://schemas.openxmlformats.org/drawingml/2006/table">
            <a:tbl>
              <a:tblPr firstRow="1" bandRow="1"/>
              <a:tblGrid>
                <a:gridCol w="9003890">
                  <a:extLst>
                    <a:ext uri="{9D8B030D-6E8A-4147-A177-3AD203B41FA5}">
                      <a16:colId xmlns:a16="http://schemas.microsoft.com/office/drawing/2014/main" val="4134365309"/>
                    </a:ext>
                  </a:extLst>
                </a:gridCol>
              </a:tblGrid>
              <a:tr h="373092">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gn="ctr"/>
                      <a:r>
                        <a:rPr lang="en-GB" sz="1600" dirty="0">
                          <a:latin typeface="+mn-lt"/>
                        </a:rPr>
                        <a:t>Vantagens gerais do prolongamento da vida útil do produto</a:t>
                      </a:r>
                      <a:endParaRPr lang="pt-PT" sz="12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15A7A1"/>
                    </a:solidFill>
                  </a:tcPr>
                </a:tc>
                <a:extLst>
                  <a:ext uri="{0D108BD9-81ED-4DB2-BD59-A6C34878D82A}">
                    <a16:rowId xmlns:a16="http://schemas.microsoft.com/office/drawing/2014/main" val="374459776"/>
                  </a:ext>
                </a:extLst>
              </a:tr>
              <a:tr h="373092">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mn-lt"/>
                        </a:rPr>
                        <a:t>Não requer uma mudança relevante no </a:t>
                      </a:r>
                      <a:r>
                        <a:rPr lang="en-GB" sz="1600" dirty="0" err="1">
                          <a:latin typeface="+mn-lt"/>
                        </a:rPr>
                        <a:t>atual</a:t>
                      </a:r>
                      <a:r>
                        <a:rPr lang="en-GB" sz="1600" dirty="0">
                          <a:latin typeface="+mn-lt"/>
                        </a:rPr>
                        <a:t> modelo de negócio de uma empresa</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F6F3"/>
                    </a:solidFill>
                  </a:tcPr>
                </a:tc>
                <a:extLst>
                  <a:ext uri="{0D108BD9-81ED-4DB2-BD59-A6C34878D82A}">
                    <a16:rowId xmlns:a16="http://schemas.microsoft.com/office/drawing/2014/main" val="2336783310"/>
                  </a:ext>
                </a:extLst>
              </a:tr>
              <a:tr h="652911">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mn-lt"/>
                        </a:rPr>
                        <a:t>Ao envolver pessoas para alargar a utilização de produtos, as empresas podem criar pontos de contacto adicionais com os seus clientes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ED4CC"/>
                    </a:solidFill>
                  </a:tcPr>
                </a:tc>
                <a:extLst>
                  <a:ext uri="{0D108BD9-81ED-4DB2-BD59-A6C34878D82A}">
                    <a16:rowId xmlns:a16="http://schemas.microsoft.com/office/drawing/2014/main" val="2353593199"/>
                  </a:ext>
                </a:extLst>
              </a:tr>
              <a:tr h="373092">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mn-lt"/>
                        </a:rPr>
                        <a:t>Opinião pública e atitude favorável do consumidor</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F6F3"/>
                    </a:solidFill>
                  </a:tcPr>
                </a:tc>
                <a:extLst>
                  <a:ext uri="{0D108BD9-81ED-4DB2-BD59-A6C34878D82A}">
                    <a16:rowId xmlns:a16="http://schemas.microsoft.com/office/drawing/2014/main" val="1905529563"/>
                  </a:ext>
                </a:extLst>
              </a:tr>
              <a:tr h="508042">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mn-lt"/>
                        </a:rPr>
                        <a:t>Utilização de novas tecnologias (materiais adequados, menor utilização de materiais, menor consumo de energia)</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ED4CC"/>
                    </a:solidFill>
                  </a:tcPr>
                </a:tc>
                <a:extLst>
                  <a:ext uri="{0D108BD9-81ED-4DB2-BD59-A6C34878D82A}">
                    <a16:rowId xmlns:a16="http://schemas.microsoft.com/office/drawing/2014/main" val="351522738"/>
                  </a:ext>
                </a:extLst>
              </a:tr>
              <a:tr h="373092">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mn-lt"/>
                        </a:rPr>
                        <a:t>Redução da pressão legislativa ("ciclo fechado e </a:t>
                      </a:r>
                      <a:r>
                        <a:rPr lang="en-US" sz="1600">
                          <a:latin typeface="+mn-lt"/>
                        </a:rPr>
                        <a:t>ato</a:t>
                      </a:r>
                      <a:r>
                        <a:rPr lang="en-US" sz="1600" dirty="0">
                          <a:latin typeface="+mn-lt"/>
                        </a:rPr>
                        <a:t> fechado de substâncias")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F6F3"/>
                    </a:solidFill>
                  </a:tcPr>
                </a:tc>
                <a:extLst>
                  <a:ext uri="{0D108BD9-81ED-4DB2-BD59-A6C34878D82A}">
                    <a16:rowId xmlns:a16="http://schemas.microsoft.com/office/drawing/2014/main" val="3513330906"/>
                  </a:ext>
                </a:extLst>
              </a:tr>
              <a:tr h="373092">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mn-lt"/>
                        </a:rPr>
                        <a:t>Novas possibilidades de marketing</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ED4CC"/>
                    </a:solidFill>
                  </a:tcPr>
                </a:tc>
                <a:extLst>
                  <a:ext uri="{0D108BD9-81ED-4DB2-BD59-A6C34878D82A}">
                    <a16:rowId xmlns:a16="http://schemas.microsoft.com/office/drawing/2014/main" val="1923189333"/>
                  </a:ext>
                </a:extLst>
              </a:tr>
              <a:tr h="373092">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r>
                        <a:rPr lang="en-US" sz="1600" dirty="0">
                          <a:latin typeface="+mn-lt"/>
                        </a:rPr>
                        <a:t>Redução de custos</a:t>
                      </a:r>
                      <a:endParaRPr lang="pt-PT" sz="12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F6F3"/>
                    </a:solidFill>
                  </a:tcPr>
                </a:tc>
                <a:extLst>
                  <a:ext uri="{0D108BD9-81ED-4DB2-BD59-A6C34878D82A}">
                    <a16:rowId xmlns:a16="http://schemas.microsoft.com/office/drawing/2014/main" val="2227662075"/>
                  </a:ext>
                </a:extLst>
              </a:tr>
            </a:tbl>
          </a:graphicData>
        </a:graphic>
      </p:graphicFrame>
    </p:spTree>
    <p:custDataLst>
      <p:tags r:id="rId1"/>
    </p:custDataLst>
    <p:extLst>
      <p:ext uri="{BB962C8B-B14F-4D97-AF65-F5344CB8AC3E}">
        <p14:creationId xmlns:p14="http://schemas.microsoft.com/office/powerpoint/2010/main" val="11629234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062B7-A5D0-462A-BEB1-192CB9434AF3}"/>
              </a:ext>
            </a:extLst>
          </p:cNvPr>
          <p:cNvSpPr>
            <a:spLocks noGrp="1"/>
          </p:cNvSpPr>
          <p:nvPr>
            <p:ph type="title"/>
          </p:nvPr>
        </p:nvSpPr>
        <p:spPr/>
        <p:txBody>
          <a:bodyPr/>
          <a:lstStyle/>
          <a:p>
            <a:r>
              <a:rPr lang="en-GB" dirty="0" err="1"/>
              <a:t>ProlongaR</a:t>
            </a:r>
            <a:r>
              <a:rPr lang="en-GB" dirty="0"/>
              <a:t> a vida útil dos produtos (cont.)</a:t>
            </a:r>
          </a:p>
        </p:txBody>
      </p:sp>
      <p:sp>
        <p:nvSpPr>
          <p:cNvPr id="3" name="TextBox 2">
            <a:extLst>
              <a:ext uri="{FF2B5EF4-FFF2-40B4-BE49-F238E27FC236}">
                <a16:creationId xmlns:a16="http://schemas.microsoft.com/office/drawing/2014/main" id="{C8E715DF-77CA-4957-AA2F-D7598B54A892}"/>
              </a:ext>
            </a:extLst>
          </p:cNvPr>
          <p:cNvSpPr txBox="1"/>
          <p:nvPr/>
        </p:nvSpPr>
        <p:spPr>
          <a:xfrm>
            <a:off x="420330" y="1799248"/>
            <a:ext cx="3291058" cy="3000821"/>
          </a:xfrm>
          <a:prstGeom prst="rect">
            <a:avLst/>
          </a:prstGeom>
          <a:noFill/>
          <a:ln>
            <a:solidFill>
              <a:srgbClr val="2B2D83"/>
            </a:solidFill>
          </a:ln>
        </p:spPr>
        <p:txBody>
          <a:bodyPr wrap="square">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b="1" i="0" u="none" strike="noStrike" kern="1200" cap="none" spc="0" normalizeH="0" baseline="0" dirty="0">
                <a:ln>
                  <a:noFill/>
                </a:ln>
                <a:solidFill>
                  <a:srgbClr val="2B2D83"/>
                </a:solidFill>
                <a:effectLst/>
                <a:uLnTx/>
                <a:uFillTx/>
                <a:latin typeface="+mn-lt"/>
                <a:ea typeface="Verdana" panose="020B0604030504040204" pitchFamily="34" charset="0"/>
                <a:cs typeface="+mn-cs"/>
              </a:rPr>
              <a:t>O principal desafio organizacional das empresas para implementar este modelo empresarial, particularmente com produtos de baixo valor, é escolher o formato certo e o âmbito para estabelecer um empreendimento exploratório interno. Implementar um modelo de Extensão da Utilização do Produto significa frequentemente adquirir novas capacidades, alterações à </a:t>
            </a:r>
            <a:r>
              <a:rPr kumimoji="0" lang="en-US" b="1" i="0" u="none" strike="noStrike" kern="1200" cap="none" spc="0" normalizeH="0" baseline="0" dirty="0" err="1">
                <a:ln>
                  <a:noFill/>
                </a:ln>
                <a:solidFill>
                  <a:srgbClr val="2B2D83"/>
                </a:solidFill>
                <a:effectLst/>
                <a:uLnTx/>
                <a:uFillTx/>
                <a:latin typeface="+mn-lt"/>
                <a:ea typeface="Verdana" panose="020B0604030504040204" pitchFamily="34" charset="0"/>
                <a:cs typeface="+mn-cs"/>
              </a:rPr>
              <a:t>conceção</a:t>
            </a:r>
            <a:r>
              <a:rPr kumimoji="0" lang="en-US" b="1" i="0" u="none" strike="noStrike" kern="1200" cap="none" spc="0" normalizeH="0" baseline="0" dirty="0">
                <a:ln>
                  <a:noFill/>
                </a:ln>
                <a:solidFill>
                  <a:srgbClr val="2B2D83"/>
                </a:solidFill>
                <a:effectLst/>
                <a:uLnTx/>
                <a:uFillTx/>
                <a:latin typeface="+mn-lt"/>
                <a:ea typeface="Verdana" panose="020B0604030504040204" pitchFamily="34" charset="0"/>
                <a:cs typeface="+mn-cs"/>
              </a:rPr>
              <a:t> do produto (por exemplo, maior modularidade para </a:t>
            </a:r>
            <a:r>
              <a:rPr kumimoji="0" lang="en-US" b="1" i="0" u="none" strike="noStrike" kern="1200" cap="none" spc="0" normalizeH="0" baseline="0" dirty="0" err="1">
                <a:ln>
                  <a:noFill/>
                </a:ln>
                <a:solidFill>
                  <a:srgbClr val="2B2D83"/>
                </a:solidFill>
                <a:effectLst/>
                <a:uLnTx/>
                <a:uFillTx/>
                <a:latin typeface="+mn-lt"/>
                <a:ea typeface="Verdana" panose="020B0604030504040204" pitchFamily="34" charset="0"/>
                <a:cs typeface="+mn-cs"/>
              </a:rPr>
              <a:t>permitir</a:t>
            </a:r>
            <a:r>
              <a:rPr kumimoji="0" lang="en-US" b="1" i="0" u="none" strike="noStrike" kern="1200" cap="none" spc="0" normalizeH="0" baseline="0" dirty="0">
                <a:ln>
                  <a:noFill/>
                </a:ln>
                <a:solidFill>
                  <a:srgbClr val="2B2D83"/>
                </a:solidFill>
                <a:effectLst/>
                <a:uLnTx/>
                <a:uFillTx/>
                <a:latin typeface="+mn-lt"/>
                <a:ea typeface="Verdana" panose="020B0604030504040204" pitchFamily="34" charset="0"/>
                <a:cs typeface="+mn-cs"/>
              </a:rPr>
              <a:t> </a:t>
            </a:r>
            <a:r>
              <a:rPr kumimoji="0" lang="en-US" b="1" i="0" u="none" strike="noStrike" kern="1200" cap="none" spc="0" normalizeH="0" baseline="0" dirty="0" err="1">
                <a:ln>
                  <a:noFill/>
                </a:ln>
                <a:solidFill>
                  <a:srgbClr val="2B2D83"/>
                </a:solidFill>
                <a:effectLst/>
                <a:uLnTx/>
                <a:uFillTx/>
                <a:latin typeface="+mn-lt"/>
                <a:ea typeface="Verdana" panose="020B0604030504040204" pitchFamily="34" charset="0"/>
                <a:cs typeface="+mn-cs"/>
              </a:rPr>
              <a:t>atualizações</a:t>
            </a:r>
            <a:r>
              <a:rPr kumimoji="0" lang="en-US" b="1" i="0" u="none" strike="noStrike" kern="1200" cap="none" spc="0" normalizeH="0" baseline="0" dirty="0">
                <a:ln>
                  <a:noFill/>
                </a:ln>
                <a:solidFill>
                  <a:srgbClr val="2B2D83"/>
                </a:solidFill>
                <a:effectLst/>
                <a:uLnTx/>
                <a:uFillTx/>
                <a:latin typeface="+mn-lt"/>
                <a:ea typeface="Verdana" panose="020B0604030504040204" pitchFamily="34" charset="0"/>
                <a:cs typeface="+mn-cs"/>
              </a:rPr>
              <a:t> de características), e alterações aos modelos financeiros.</a:t>
            </a:r>
          </a:p>
        </p:txBody>
      </p:sp>
      <p:sp>
        <p:nvSpPr>
          <p:cNvPr id="4" name="TextBox 3">
            <a:extLst>
              <a:ext uri="{FF2B5EF4-FFF2-40B4-BE49-F238E27FC236}">
                <a16:creationId xmlns:a16="http://schemas.microsoft.com/office/drawing/2014/main" id="{0A8FE731-7A6E-67ED-5D48-9B5EE0F2E21F}"/>
              </a:ext>
            </a:extLst>
          </p:cNvPr>
          <p:cNvSpPr txBox="1"/>
          <p:nvPr/>
        </p:nvSpPr>
        <p:spPr>
          <a:xfrm>
            <a:off x="4342929" y="4421892"/>
            <a:ext cx="3590836" cy="400110"/>
          </a:xfrm>
          <a:prstGeom prst="rect">
            <a:avLst/>
          </a:prstGeom>
          <a:noFill/>
        </p:spPr>
        <p:txBody>
          <a:bodyPr wrap="square" rtlCol="0">
            <a:spAutoFit/>
          </a:bodyPr>
          <a:lstStyle/>
          <a:p>
            <a:r>
              <a:rPr lang="en-GB" sz="500" b="1" i="0" dirty="0">
                <a:solidFill>
                  <a:srgbClr val="374957"/>
                </a:solidFill>
                <a:effectLst/>
                <a:latin typeface="Proxima Nova"/>
              </a:rPr>
              <a:t>homem de negócios </a:t>
            </a:r>
            <a:r>
              <a:rPr lang="en-GB" sz="500" b="1" i="0" dirty="0" err="1">
                <a:solidFill>
                  <a:srgbClr val="374957"/>
                </a:solidFill>
                <a:effectLst/>
                <a:latin typeface="Proxima Nova"/>
              </a:rPr>
              <a:t>asiático </a:t>
            </a:r>
            <a:r>
              <a:rPr lang="en-GB" sz="500" b="1" i="0" dirty="0">
                <a:solidFill>
                  <a:srgbClr val="374957"/>
                </a:solidFill>
                <a:effectLst/>
                <a:latin typeface="Proxima Nova"/>
              </a:rPr>
              <a:t>pensativo apontado </a:t>
            </a:r>
            <a:r>
              <a:rPr lang="pt-PT" sz="500" dirty="0" err="1"/>
              <a:t>pela </a:t>
            </a:r>
            <a:r>
              <a:rPr lang="pt-PT" sz="500" b="1" i="0" u="none" strike="noStrike" dirty="0" err="1">
                <a:solidFill>
                  <a:srgbClr val="0F73EE"/>
                </a:solidFill>
                <a:effectLst/>
                <a:latin typeface="Proxima Nova"/>
              </a:rPr>
              <a:t>creativeart </a:t>
            </a:r>
            <a:r>
              <a:rPr lang="pt-PT" sz="500" dirty="0"/>
              <a:t>em </a:t>
            </a:r>
            <a:r>
              <a:rPr lang="pt-PT" sz="500" dirty="0">
                <a:hlinkClick r:id="rId3"/>
              </a:rPr>
              <a:t>https://www.freepik.com/premium-photo/composite-image-thoughtful-asian-businessman-pointing_35247927.htm#page=2&amp;query=direction%20sign&amp;position=9&amp;from_view=search&amp;track=ais</a:t>
            </a:r>
            <a:endParaRPr lang="pt-PT" sz="500" dirty="0"/>
          </a:p>
          <a:p>
            <a:endParaRPr lang="pt-PT" sz="500" dirty="0"/>
          </a:p>
        </p:txBody>
      </p:sp>
      <p:grpSp>
        <p:nvGrpSpPr>
          <p:cNvPr id="13" name="Group 12">
            <a:extLst>
              <a:ext uri="{FF2B5EF4-FFF2-40B4-BE49-F238E27FC236}">
                <a16:creationId xmlns:a16="http://schemas.microsoft.com/office/drawing/2014/main" id="{520A626D-7BBF-D606-5926-6B623917BCBA}"/>
              </a:ext>
            </a:extLst>
          </p:cNvPr>
          <p:cNvGrpSpPr/>
          <p:nvPr/>
        </p:nvGrpSpPr>
        <p:grpSpPr>
          <a:xfrm>
            <a:off x="4342929" y="1391770"/>
            <a:ext cx="4478342" cy="2875411"/>
            <a:chOff x="4342929" y="1445559"/>
            <a:chExt cx="4628032" cy="2971523"/>
          </a:xfrm>
        </p:grpSpPr>
        <p:grpSp>
          <p:nvGrpSpPr>
            <p:cNvPr id="11" name="Group 10">
              <a:extLst>
                <a:ext uri="{FF2B5EF4-FFF2-40B4-BE49-F238E27FC236}">
                  <a16:creationId xmlns:a16="http://schemas.microsoft.com/office/drawing/2014/main" id="{4F35C021-2BC8-863C-1AE1-18EBCAA28FF5}"/>
                </a:ext>
              </a:extLst>
            </p:cNvPr>
            <p:cNvGrpSpPr/>
            <p:nvPr/>
          </p:nvGrpSpPr>
          <p:grpSpPr>
            <a:xfrm>
              <a:off x="4342929" y="1445559"/>
              <a:ext cx="4628032" cy="2971523"/>
              <a:chOff x="4342929" y="1445559"/>
              <a:chExt cx="4628032" cy="2971523"/>
            </a:xfrm>
          </p:grpSpPr>
          <p:pic>
            <p:nvPicPr>
              <p:cNvPr id="9" name="Picture 8">
                <a:extLst>
                  <a:ext uri="{FF2B5EF4-FFF2-40B4-BE49-F238E27FC236}">
                    <a16:creationId xmlns:a16="http://schemas.microsoft.com/office/drawing/2014/main" id="{2FBC4CEA-94A1-A1C2-6054-59A2AD2B1BD8}"/>
                  </a:ext>
                </a:extLst>
              </p:cNvPr>
              <p:cNvPicPr>
                <a:picLocks noChangeAspect="1"/>
              </p:cNvPicPr>
              <p:nvPr/>
            </p:nvPicPr>
            <p:blipFill>
              <a:blip r:embed="rId4"/>
              <a:stretch>
                <a:fillRect/>
              </a:stretch>
            </p:blipFill>
            <p:spPr>
              <a:xfrm>
                <a:off x="4342929" y="1445559"/>
                <a:ext cx="4628032" cy="2971523"/>
              </a:xfrm>
              <a:prstGeom prst="rect">
                <a:avLst/>
              </a:prstGeom>
            </p:spPr>
          </p:pic>
          <p:sp>
            <p:nvSpPr>
              <p:cNvPr id="10" name="Rectangle 9">
                <a:extLst>
                  <a:ext uri="{FF2B5EF4-FFF2-40B4-BE49-F238E27FC236}">
                    <a16:creationId xmlns:a16="http://schemas.microsoft.com/office/drawing/2014/main" id="{62BB78C5-ED26-F081-7B1F-D4924A742ACD}"/>
                  </a:ext>
                </a:extLst>
              </p:cNvPr>
              <p:cNvSpPr/>
              <p:nvPr/>
            </p:nvSpPr>
            <p:spPr>
              <a:xfrm>
                <a:off x="5950324" y="2675965"/>
                <a:ext cx="1593476" cy="531159"/>
              </a:xfrm>
              <a:prstGeom prst="rect">
                <a:avLst/>
              </a:prstGeom>
              <a:solidFill>
                <a:srgbClr val="7693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sp>
          <p:nvSpPr>
            <p:cNvPr id="12" name="TextBox 11">
              <a:extLst>
                <a:ext uri="{FF2B5EF4-FFF2-40B4-BE49-F238E27FC236}">
                  <a16:creationId xmlns:a16="http://schemas.microsoft.com/office/drawing/2014/main" id="{368A4C5D-5EC4-3E41-ABD9-99442637074B}"/>
                </a:ext>
              </a:extLst>
            </p:cNvPr>
            <p:cNvSpPr txBox="1"/>
            <p:nvPr/>
          </p:nvSpPr>
          <p:spPr>
            <a:xfrm>
              <a:off x="5533838" y="2720075"/>
              <a:ext cx="2502608" cy="538609"/>
            </a:xfrm>
            <a:prstGeom prst="rect">
              <a:avLst/>
            </a:prstGeom>
            <a:noFill/>
          </p:spPr>
          <p:txBody>
            <a:bodyPr wrap="none" rtlCol="0">
              <a:spAutoFit/>
            </a:bodyPr>
            <a:lstStyle/>
            <a:p>
              <a:r>
                <a:rPr lang="pt-PT" sz="2900" b="1" dirty="0">
                  <a:solidFill>
                    <a:schemeClr val="bg1"/>
                  </a:solidFill>
                </a:rPr>
                <a:t>DESAFIO</a:t>
              </a:r>
            </a:p>
          </p:txBody>
        </p:sp>
      </p:grpSp>
      <p:pic>
        <p:nvPicPr>
          <p:cNvPr id="7" name="Imagem 8" descr="Uma imagem com texto, clipart&#10;&#10;Descrição gerada automaticamente">
            <a:extLst>
              <a:ext uri="{FF2B5EF4-FFF2-40B4-BE49-F238E27FC236}">
                <a16:creationId xmlns:a16="http://schemas.microsoft.com/office/drawing/2014/main" id="{D67A3A59-740A-0C5D-6055-2B7B448C10A9}"/>
              </a:ext>
            </a:extLst>
          </p:cNvPr>
          <p:cNvPicPr>
            <a:picLocks noChangeAspect="1"/>
          </p:cNvPicPr>
          <p:nvPr/>
        </p:nvPicPr>
        <p:blipFill>
          <a:blip r:embed="rId5"/>
          <a:stretch>
            <a:fillRect/>
          </a:stretch>
        </p:blipFill>
        <p:spPr>
          <a:xfrm>
            <a:off x="4342929" y="4028835"/>
            <a:ext cx="681229" cy="238346"/>
          </a:xfrm>
          <a:prstGeom prst="rect">
            <a:avLst/>
          </a:prstGeom>
        </p:spPr>
      </p:pic>
    </p:spTree>
    <p:custDataLst>
      <p:tags r:id="rId1"/>
    </p:custDataLst>
    <p:extLst>
      <p:ext uri="{BB962C8B-B14F-4D97-AF65-F5344CB8AC3E}">
        <p14:creationId xmlns:p14="http://schemas.microsoft.com/office/powerpoint/2010/main" val="40118359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062B7-A5D0-462A-BEB1-192CB9434AF3}"/>
              </a:ext>
            </a:extLst>
          </p:cNvPr>
          <p:cNvSpPr>
            <a:spLocks noGrp="1"/>
          </p:cNvSpPr>
          <p:nvPr>
            <p:ph type="title"/>
          </p:nvPr>
        </p:nvSpPr>
        <p:spPr/>
        <p:txBody>
          <a:bodyPr/>
          <a:lstStyle/>
          <a:p>
            <a:r>
              <a:rPr lang="en-GB" dirty="0" err="1"/>
              <a:t>Prolongar</a:t>
            </a:r>
            <a:r>
              <a:rPr lang="en-GB" dirty="0"/>
              <a:t> a vida útil dos produtos (cont.)</a:t>
            </a:r>
          </a:p>
        </p:txBody>
      </p:sp>
      <p:sp>
        <p:nvSpPr>
          <p:cNvPr id="7" name="TextBox 6">
            <a:extLst>
              <a:ext uri="{FF2B5EF4-FFF2-40B4-BE49-F238E27FC236}">
                <a16:creationId xmlns:a16="http://schemas.microsoft.com/office/drawing/2014/main" id="{A5FB09D4-C8E1-478E-B95B-2B2E67E9CEF9}"/>
              </a:ext>
            </a:extLst>
          </p:cNvPr>
          <p:cNvSpPr txBox="1"/>
          <p:nvPr/>
        </p:nvSpPr>
        <p:spPr>
          <a:xfrm>
            <a:off x="0" y="2081708"/>
            <a:ext cx="8780821" cy="3108543"/>
          </a:xfrm>
          <a:prstGeom prst="rect">
            <a:avLst/>
          </a:prstGeom>
          <a:noFill/>
        </p:spPr>
        <p:txBody>
          <a:bodyPr wrap="square">
            <a:spAutoFit/>
          </a:bodyPr>
          <a:lstStyle/>
          <a:p>
            <a:pPr marL="0" indent="0" algn="just">
              <a:buNone/>
            </a:pPr>
            <a:r>
              <a:rPr lang="pt-PT" sz="1400" dirty="0"/>
              <a:t>Prolongar a vida útil dos produtos</a:t>
            </a:r>
            <a:r>
              <a:rPr lang="pt-PT" sz="1400" dirty="0">
                <a:solidFill>
                  <a:schemeClr val="accent3"/>
                </a:solidFill>
              </a:rPr>
              <a:t> </a:t>
            </a:r>
            <a:r>
              <a:rPr lang="pt-PT" sz="1400" dirty="0"/>
              <a:t>procura o </a:t>
            </a:r>
            <a:r>
              <a:rPr lang="pt-PT" sz="1400" dirty="0" err="1"/>
              <a:t>objectivo</a:t>
            </a:r>
            <a:r>
              <a:rPr lang="pt-PT" sz="1400" dirty="0"/>
              <a:t> de manter o produto em uso na maior medida possível e pode alcançar-se com várias ações e capacidades:</a:t>
            </a:r>
          </a:p>
          <a:p>
            <a:pPr marL="0" indent="0" algn="just">
              <a:buNone/>
            </a:pPr>
            <a:endParaRPr lang="en-GB" sz="1400" dirty="0"/>
          </a:p>
          <a:p>
            <a:pPr marL="0" indent="0" algn="just">
              <a:buNone/>
            </a:pPr>
            <a:r>
              <a:rPr lang="pt-PT" sz="1400" dirty="0"/>
              <a:t>- É possível </a:t>
            </a:r>
            <a:r>
              <a:rPr lang="pt-PT" dirty="0"/>
              <a:t>prolongar</a:t>
            </a:r>
            <a:r>
              <a:rPr lang="pt-PT" sz="1400" dirty="0"/>
              <a:t> a utilização de um produto através de vários processos, </a:t>
            </a:r>
            <a:r>
              <a:rPr lang="en-GB" sz="1400" dirty="0" err="1"/>
              <a:t>alguns</a:t>
            </a:r>
            <a:r>
              <a:rPr lang="en-GB" sz="1400" dirty="0"/>
              <a:t> dos </a:t>
            </a:r>
            <a:r>
              <a:rPr lang="en-GB" sz="1400" dirty="0" err="1"/>
              <a:t>quais</a:t>
            </a:r>
            <a:r>
              <a:rPr lang="en-GB" sz="1400" dirty="0"/>
              <a:t> </a:t>
            </a:r>
            <a:r>
              <a:rPr lang="en-GB" sz="1400" dirty="0" err="1"/>
              <a:t>podem</a:t>
            </a:r>
            <a:r>
              <a:rPr lang="en-GB" sz="1400" dirty="0"/>
              <a:t> ser </a:t>
            </a:r>
            <a:r>
              <a:rPr lang="en-GB" sz="1400" dirty="0" err="1"/>
              <a:t>modelos</a:t>
            </a:r>
            <a:r>
              <a:rPr lang="en-GB" sz="1400" dirty="0"/>
              <a:t> de </a:t>
            </a:r>
            <a:r>
              <a:rPr lang="en-GB" sz="1400" dirty="0" err="1"/>
              <a:t>negócio</a:t>
            </a:r>
            <a:r>
              <a:rPr lang="en-GB" sz="1400" dirty="0"/>
              <a:t> </a:t>
            </a:r>
            <a:r>
              <a:rPr lang="en-GB" sz="1400" dirty="0" err="1"/>
              <a:t>por</a:t>
            </a:r>
            <a:r>
              <a:rPr lang="en-GB" sz="1400" dirty="0"/>
              <a:t> </a:t>
            </a:r>
            <a:r>
              <a:rPr lang="en-GB" sz="1400" dirty="0" err="1"/>
              <a:t>si</a:t>
            </a:r>
            <a:r>
              <a:rPr lang="en-GB" sz="1400" dirty="0"/>
              <a:t> </a:t>
            </a:r>
            <a:r>
              <a:rPr lang="en-GB" sz="1400" dirty="0" err="1"/>
              <a:t>só</a:t>
            </a:r>
            <a:r>
              <a:rPr lang="pt-PT" sz="1400" dirty="0"/>
              <a:t>: a </a:t>
            </a:r>
            <a:r>
              <a:rPr lang="en-GB" sz="1400" dirty="0"/>
              <a:t>reparação, </a:t>
            </a:r>
            <a:r>
              <a:rPr lang="pt-PT" sz="1400" dirty="0" err="1"/>
              <a:t>recondicionamento de componentes</a:t>
            </a:r>
            <a:r>
              <a:rPr lang="pt-PT" sz="1400" dirty="0"/>
              <a:t>, </a:t>
            </a:r>
            <a:r>
              <a:rPr lang="en-GB" sz="1400" dirty="0"/>
              <a:t>remodelação, </a:t>
            </a:r>
            <a:r>
              <a:rPr lang="en-GB" sz="1400" dirty="0" err="1"/>
              <a:t>atualização</a:t>
            </a:r>
            <a:r>
              <a:rPr lang="en-GB" sz="1400" dirty="0"/>
              <a:t> e novo design, </a:t>
            </a:r>
            <a:r>
              <a:rPr lang="en-GB" sz="1400" dirty="0" err="1"/>
              <a:t>comércio</a:t>
            </a:r>
            <a:r>
              <a:rPr lang="en-GB" sz="1400" dirty="0"/>
              <a:t> e </a:t>
            </a:r>
            <a:r>
              <a:rPr lang="en-GB" sz="1400" dirty="0" err="1"/>
              <a:t>revenda</a:t>
            </a:r>
            <a:r>
              <a:rPr lang="en-GB" dirty="0"/>
              <a:t>.</a:t>
            </a:r>
            <a:endParaRPr lang="en-GB" sz="1400" dirty="0"/>
          </a:p>
          <a:p>
            <a:pPr marL="0" indent="0" algn="just">
              <a:buNone/>
            </a:pPr>
            <a:endParaRPr lang="en-GB" sz="1400" dirty="0"/>
          </a:p>
          <a:p>
            <a:pPr marL="0" indent="0" algn="just">
              <a:buNone/>
            </a:pPr>
            <a:r>
              <a:rPr lang="pt-PT" sz="1400" dirty="0"/>
              <a:t>- Extensão dos respetivos ciclos de recursos, o que implica que a fase de utilização do produto seja prolongada, através de um design duradouro e intemporal, marketing que encoraje longas fases de utilização, manutenção, e reparação;</a:t>
            </a:r>
          </a:p>
          <a:p>
            <a:pPr marL="0" indent="0" algn="just">
              <a:buNone/>
            </a:pPr>
            <a:endParaRPr lang="pt-PT" sz="1400" dirty="0"/>
          </a:p>
          <a:p>
            <a:pPr marL="0" indent="0" algn="just">
              <a:buNone/>
            </a:pPr>
            <a:r>
              <a:rPr lang="pt-PT" sz="1400" dirty="0"/>
              <a:t>- A implementação de um modelo de Extensão de Utilização de Produto significa frequentemente a aquisição de novas capacidades, alterações à conceção do produto (por exemplo, maior modularidade para permitir atualizações de características), e alterações aos modelos financeiros.</a:t>
            </a:r>
          </a:p>
        </p:txBody>
      </p:sp>
      <p:sp>
        <p:nvSpPr>
          <p:cNvPr id="8" name="Content Placeholder 2">
            <a:extLst>
              <a:ext uri="{FF2B5EF4-FFF2-40B4-BE49-F238E27FC236}">
                <a16:creationId xmlns:a16="http://schemas.microsoft.com/office/drawing/2014/main" id="{3191B238-3C80-43FD-AF17-B81767D2D57F}"/>
              </a:ext>
            </a:extLst>
          </p:cNvPr>
          <p:cNvSpPr txBox="1">
            <a:spLocks/>
          </p:cNvSpPr>
          <p:nvPr/>
        </p:nvSpPr>
        <p:spPr>
          <a:xfrm>
            <a:off x="-1" y="1551100"/>
            <a:ext cx="4718957" cy="479425"/>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GB" sz="1700" b="1" dirty="0">
                <a:solidFill>
                  <a:srgbClr val="2B2D83"/>
                </a:solidFill>
                <a:latin typeface="+mn-lt"/>
              </a:rPr>
              <a:t>Métodos para prolongar a vida dos produtos</a:t>
            </a:r>
          </a:p>
        </p:txBody>
      </p:sp>
    </p:spTree>
    <p:custDataLst>
      <p:tags r:id="rId1"/>
    </p:custDataLst>
    <p:extLst>
      <p:ext uri="{BB962C8B-B14F-4D97-AF65-F5344CB8AC3E}">
        <p14:creationId xmlns:p14="http://schemas.microsoft.com/office/powerpoint/2010/main" val="21423904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062B7-A5D0-462A-BEB1-192CB9434AF3}"/>
              </a:ext>
            </a:extLst>
          </p:cNvPr>
          <p:cNvSpPr>
            <a:spLocks noGrp="1"/>
          </p:cNvSpPr>
          <p:nvPr>
            <p:ph type="title"/>
          </p:nvPr>
        </p:nvSpPr>
        <p:spPr/>
        <p:txBody>
          <a:bodyPr/>
          <a:lstStyle/>
          <a:p>
            <a:r>
              <a:rPr lang="en-GB" dirty="0" err="1"/>
              <a:t>Prolongar</a:t>
            </a:r>
            <a:r>
              <a:rPr lang="en-GB" dirty="0"/>
              <a:t> a vida útil dos produtos (cont.)</a:t>
            </a:r>
          </a:p>
        </p:txBody>
      </p:sp>
      <p:sp>
        <p:nvSpPr>
          <p:cNvPr id="8" name="Content Placeholder 2">
            <a:extLst>
              <a:ext uri="{FF2B5EF4-FFF2-40B4-BE49-F238E27FC236}">
                <a16:creationId xmlns:a16="http://schemas.microsoft.com/office/drawing/2014/main" id="{3191B238-3C80-43FD-AF17-B81767D2D57F}"/>
              </a:ext>
            </a:extLst>
          </p:cNvPr>
          <p:cNvSpPr txBox="1">
            <a:spLocks/>
          </p:cNvSpPr>
          <p:nvPr/>
        </p:nvSpPr>
        <p:spPr>
          <a:xfrm>
            <a:off x="0" y="1551100"/>
            <a:ext cx="4026310" cy="4794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endParaRPr lang="en-GB" sz="1700" b="1" dirty="0">
              <a:solidFill>
                <a:srgbClr val="2B2D83"/>
              </a:solidFill>
              <a:latin typeface="+mn-lt"/>
            </a:endParaRPr>
          </a:p>
        </p:txBody>
      </p:sp>
      <p:sp>
        <p:nvSpPr>
          <p:cNvPr id="9" name="TextBox 8">
            <a:extLst>
              <a:ext uri="{FF2B5EF4-FFF2-40B4-BE49-F238E27FC236}">
                <a16:creationId xmlns:a16="http://schemas.microsoft.com/office/drawing/2014/main" id="{7D1FA434-0481-4CBB-9769-6C67B1F038B1}"/>
              </a:ext>
            </a:extLst>
          </p:cNvPr>
          <p:cNvSpPr txBox="1"/>
          <p:nvPr/>
        </p:nvSpPr>
        <p:spPr>
          <a:xfrm>
            <a:off x="287593" y="1406238"/>
            <a:ext cx="8686799" cy="307777"/>
          </a:xfrm>
          <a:prstGeom prst="rect">
            <a:avLst/>
          </a:prstGeom>
          <a:noFill/>
        </p:spPr>
        <p:txBody>
          <a:bodyPr wrap="square">
            <a:spAutoFit/>
          </a:bodyPr>
          <a:lstStyle/>
          <a:p>
            <a:pPr marL="0" lvl="0" indent="0">
              <a:buNone/>
            </a:pPr>
            <a:r>
              <a:rPr lang="en-US" sz="1400" b="1" dirty="0">
                <a:solidFill>
                  <a:srgbClr val="2B2D83"/>
                </a:solidFill>
              </a:rPr>
              <a:t>A vida dos produtos em produtos próprios</a:t>
            </a:r>
            <a:endParaRPr lang="pt-PT" sz="1400" dirty="0">
              <a:solidFill>
                <a:srgbClr val="2B2D83"/>
              </a:solidFill>
            </a:endParaRPr>
          </a:p>
        </p:txBody>
      </p:sp>
      <p:pic>
        <p:nvPicPr>
          <p:cNvPr id="11" name="Imagem 5">
            <a:extLst>
              <a:ext uri="{FF2B5EF4-FFF2-40B4-BE49-F238E27FC236}">
                <a16:creationId xmlns:a16="http://schemas.microsoft.com/office/drawing/2014/main" id="{1AF5ED6A-A068-486E-8F86-5F53659CA9E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417645" y="1501109"/>
            <a:ext cx="3556747" cy="3592400"/>
          </a:xfrm>
          <a:prstGeom prst="rect">
            <a:avLst/>
          </a:prstGeom>
          <a:noFill/>
          <a:ln>
            <a:noFill/>
          </a:ln>
        </p:spPr>
      </p:pic>
      <p:sp>
        <p:nvSpPr>
          <p:cNvPr id="13" name="Content Placeholder 2">
            <a:extLst>
              <a:ext uri="{FF2B5EF4-FFF2-40B4-BE49-F238E27FC236}">
                <a16:creationId xmlns:a16="http://schemas.microsoft.com/office/drawing/2014/main" id="{15E6A341-647E-48B2-A92E-4AE51D75F679}"/>
              </a:ext>
            </a:extLst>
          </p:cNvPr>
          <p:cNvSpPr txBox="1">
            <a:spLocks/>
          </p:cNvSpPr>
          <p:nvPr/>
        </p:nvSpPr>
        <p:spPr>
          <a:xfrm>
            <a:off x="287593" y="1695963"/>
            <a:ext cx="4646636" cy="55066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GB" sz="1300" dirty="0">
                <a:latin typeface="+mn-lt"/>
              </a:rPr>
              <a:t>É importante fazer corresponder o tempo de vida do produto às necessidades do cliente, e prolongar a vida dos produtos é </a:t>
            </a:r>
            <a:r>
              <a:rPr lang="en-GB" sz="1300" dirty="0" err="1">
                <a:latin typeface="+mn-lt"/>
              </a:rPr>
              <a:t>uma</a:t>
            </a:r>
            <a:r>
              <a:rPr lang="en-GB" sz="1300" dirty="0">
                <a:latin typeface="+mn-lt"/>
              </a:rPr>
              <a:t> </a:t>
            </a:r>
            <a:r>
              <a:rPr lang="en-GB" sz="1300" dirty="0" err="1">
                <a:latin typeface="+mn-lt"/>
              </a:rPr>
              <a:t>direção</a:t>
            </a:r>
            <a:r>
              <a:rPr lang="en-GB" sz="1300" dirty="0">
                <a:latin typeface="+mn-lt"/>
              </a:rPr>
              <a:t> eficaz para um design de modelo de negócio circular.</a:t>
            </a:r>
          </a:p>
        </p:txBody>
      </p:sp>
      <p:sp>
        <p:nvSpPr>
          <p:cNvPr id="14" name="Content Placeholder 2">
            <a:extLst>
              <a:ext uri="{FF2B5EF4-FFF2-40B4-BE49-F238E27FC236}">
                <a16:creationId xmlns:a16="http://schemas.microsoft.com/office/drawing/2014/main" id="{33B13DA7-ECCF-4F64-9A22-B055F6B1798C}"/>
              </a:ext>
            </a:extLst>
          </p:cNvPr>
          <p:cNvSpPr txBox="1">
            <a:spLocks/>
          </p:cNvSpPr>
          <p:nvPr/>
        </p:nvSpPr>
        <p:spPr>
          <a:xfrm>
            <a:off x="278561" y="2461842"/>
            <a:ext cx="4646636" cy="2026472"/>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base">
              <a:buFont typeface="Arial" panose="020B0604020202020204" pitchFamily="34" charset="0"/>
              <a:buNone/>
            </a:pPr>
            <a:r>
              <a:rPr lang="en-GB" sz="1300" dirty="0">
                <a:latin typeface="+mn-lt"/>
              </a:rPr>
              <a:t>Para compreender a duração de vida do produto, é </a:t>
            </a:r>
            <a:r>
              <a:rPr lang="en-GB" sz="1300" dirty="0" err="1">
                <a:latin typeface="+mn-lt"/>
              </a:rPr>
              <a:t>possível</a:t>
            </a:r>
            <a:r>
              <a:rPr lang="en-GB" sz="1300" dirty="0">
                <a:latin typeface="+mn-lt"/>
              </a:rPr>
              <a:t> </a:t>
            </a:r>
            <a:r>
              <a:rPr lang="en-GB" sz="1300" dirty="0" err="1">
                <a:latin typeface="+mn-lt"/>
              </a:rPr>
              <a:t>seguir</a:t>
            </a:r>
            <a:r>
              <a:rPr lang="en-GB" sz="1300" dirty="0">
                <a:latin typeface="+mn-lt"/>
              </a:rPr>
              <a:t> </a:t>
            </a:r>
            <a:r>
              <a:rPr lang="en-GB" sz="1300" dirty="0" err="1">
                <a:latin typeface="+mn-lt"/>
              </a:rPr>
              <a:t>uma</a:t>
            </a:r>
            <a:r>
              <a:rPr lang="en-GB" sz="1300" dirty="0">
                <a:latin typeface="+mn-lt"/>
              </a:rPr>
              <a:t> metodologia de avaliação como a LCA.</a:t>
            </a:r>
          </a:p>
          <a:p>
            <a:pPr marL="0" indent="0" algn="just" fontAlgn="base">
              <a:buFont typeface="Arial" panose="020B0604020202020204" pitchFamily="34" charset="0"/>
              <a:buNone/>
            </a:pPr>
            <a:r>
              <a:rPr lang="en-GB" sz="1300" dirty="0">
                <a:latin typeface="+mn-lt"/>
              </a:rPr>
              <a:t>A abordagem do ciclo de vida já é utilizada por muitas empresas no quadro da sustentabilidade para ajudar a reduzir os encargos ambientais globais ao longo de todo o ciclo de vida dos bens e serviços. </a:t>
            </a:r>
            <a:r>
              <a:rPr lang="en-GB" sz="1300" dirty="0" err="1">
                <a:latin typeface="+mn-lt"/>
              </a:rPr>
              <a:t>Também</a:t>
            </a:r>
            <a:r>
              <a:rPr lang="en-GB" sz="1300" dirty="0">
                <a:latin typeface="+mn-lt"/>
              </a:rPr>
              <a:t> se </a:t>
            </a:r>
            <a:r>
              <a:rPr lang="en-GB" sz="1300" dirty="0" err="1">
                <a:latin typeface="+mn-lt"/>
              </a:rPr>
              <a:t>utiliza</a:t>
            </a:r>
            <a:r>
              <a:rPr lang="en-GB" sz="1300" dirty="0">
                <a:latin typeface="+mn-lt"/>
              </a:rPr>
              <a:t> a LCA para melhorar a competitividade dos produtos da empresa e na tomada de decisões como ferramenta para melhorar a </a:t>
            </a:r>
            <a:r>
              <a:rPr lang="en-GB" sz="1300" dirty="0" err="1">
                <a:latin typeface="+mn-lt"/>
              </a:rPr>
              <a:t>conceção</a:t>
            </a:r>
            <a:r>
              <a:rPr lang="en-GB" sz="1300" dirty="0">
                <a:latin typeface="+mn-lt"/>
              </a:rPr>
              <a:t> de produtos, na escolha de materiais, </a:t>
            </a:r>
            <a:r>
              <a:rPr lang="en-GB" sz="1300" dirty="0" err="1">
                <a:latin typeface="+mn-lt"/>
              </a:rPr>
              <a:t>na</a:t>
            </a:r>
            <a:r>
              <a:rPr lang="en-GB" sz="1300" dirty="0">
                <a:latin typeface="+mn-lt"/>
              </a:rPr>
              <a:t> </a:t>
            </a:r>
            <a:r>
              <a:rPr lang="en-GB" sz="1300" dirty="0" err="1">
                <a:latin typeface="+mn-lt"/>
              </a:rPr>
              <a:t>seleção</a:t>
            </a:r>
            <a:r>
              <a:rPr lang="en-GB" sz="1300" dirty="0">
                <a:latin typeface="+mn-lt"/>
              </a:rPr>
              <a:t> de tecnologias, critérios específicos de </a:t>
            </a:r>
            <a:r>
              <a:rPr lang="en-GB" sz="1300" dirty="0" err="1">
                <a:latin typeface="+mn-lt"/>
              </a:rPr>
              <a:t>conceção</a:t>
            </a:r>
            <a:r>
              <a:rPr lang="en-GB" sz="1300" dirty="0">
                <a:latin typeface="+mn-lt"/>
              </a:rPr>
              <a:t> e quando se considera a reciclagem. </a:t>
            </a:r>
          </a:p>
        </p:txBody>
      </p:sp>
      <p:sp>
        <p:nvSpPr>
          <p:cNvPr id="17" name="Content Placeholder 2">
            <a:extLst>
              <a:ext uri="{FF2B5EF4-FFF2-40B4-BE49-F238E27FC236}">
                <a16:creationId xmlns:a16="http://schemas.microsoft.com/office/drawing/2014/main" id="{B6A80BC3-04CE-4124-B95A-6C0A66AE165F}"/>
              </a:ext>
            </a:extLst>
          </p:cNvPr>
          <p:cNvSpPr txBox="1">
            <a:spLocks/>
          </p:cNvSpPr>
          <p:nvPr/>
        </p:nvSpPr>
        <p:spPr>
          <a:xfrm>
            <a:off x="1802462" y="4785623"/>
            <a:ext cx="3878124" cy="3270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GB" sz="700" dirty="0">
                <a:latin typeface="+mn-lt"/>
                <a:cs typeface="Calibri" panose="020F0502020204030204" pitchFamily="34" charset="0"/>
              </a:rPr>
              <a:t>[1] </a:t>
            </a:r>
            <a:r>
              <a:rPr lang="en-GB" sz="700" dirty="0">
                <a:latin typeface="+mn-lt"/>
              </a:rPr>
              <a:t>Plataforma Europeia sobre Avaliação do Ciclo de Vida (LCA). Comissão Europeia. Web: </a:t>
            </a:r>
            <a:r>
              <a:rPr lang="en-GB" sz="700" dirty="0">
                <a:latin typeface="+mn-lt"/>
                <a:hlinkClick r:id="rId4"/>
              </a:rPr>
              <a:t>https://ec.europa.eu/environment/ipp/lca.htm</a:t>
            </a:r>
            <a:endParaRPr lang="en-GB" sz="700" dirty="0">
              <a:latin typeface="+mn-lt"/>
            </a:endParaRPr>
          </a:p>
        </p:txBody>
      </p:sp>
    </p:spTree>
    <p:custDataLst>
      <p:tags r:id="rId1"/>
    </p:custDataLst>
    <p:extLst>
      <p:ext uri="{BB962C8B-B14F-4D97-AF65-F5344CB8AC3E}">
        <p14:creationId xmlns:p14="http://schemas.microsoft.com/office/powerpoint/2010/main" val="40313498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6A2E4-13D0-447F-9A4D-49FE4CC686AA}"/>
              </a:ext>
            </a:extLst>
          </p:cNvPr>
          <p:cNvSpPr>
            <a:spLocks noGrp="1"/>
          </p:cNvSpPr>
          <p:nvPr>
            <p:ph type="title"/>
          </p:nvPr>
        </p:nvSpPr>
        <p:spPr>
          <a:xfrm>
            <a:off x="-1041957" y="929559"/>
            <a:ext cx="7717800" cy="646800"/>
          </a:xfrm>
        </p:spPr>
        <p:txBody>
          <a:bodyPr/>
          <a:lstStyle/>
          <a:p>
            <a:r>
              <a:rPr lang="pt-PT" sz="4000" dirty="0" err="1">
                <a:solidFill>
                  <a:srgbClr val="368E00"/>
                </a:solidFill>
              </a:rPr>
              <a:t>Plataformas de partilha</a:t>
            </a:r>
            <a:br>
              <a:rPr lang="pt-PT" sz="4000" dirty="0">
                <a:solidFill>
                  <a:srgbClr val="368E00"/>
                </a:solidFill>
              </a:rPr>
            </a:br>
            <a:endParaRPr lang="pt-PT" sz="4000" dirty="0">
              <a:solidFill>
                <a:srgbClr val="368E00"/>
              </a:solidFill>
            </a:endParaRPr>
          </a:p>
        </p:txBody>
      </p:sp>
      <p:sp>
        <p:nvSpPr>
          <p:cNvPr id="3" name="Subtitle 2">
            <a:extLst>
              <a:ext uri="{FF2B5EF4-FFF2-40B4-BE49-F238E27FC236}">
                <a16:creationId xmlns:a16="http://schemas.microsoft.com/office/drawing/2014/main" id="{EC35D2E2-C099-4F7D-ABCF-5B86A6A2C7DA}"/>
              </a:ext>
            </a:extLst>
          </p:cNvPr>
          <p:cNvSpPr>
            <a:spLocks noGrp="1"/>
          </p:cNvSpPr>
          <p:nvPr>
            <p:ph type="subTitle" idx="1"/>
          </p:nvPr>
        </p:nvSpPr>
        <p:spPr>
          <a:xfrm>
            <a:off x="2258890" y="1705218"/>
            <a:ext cx="5842963" cy="2074730"/>
          </a:xfrm>
        </p:spPr>
        <p:txBody>
          <a:bodyPr/>
          <a:lstStyle/>
          <a:p>
            <a:pPr algn="just"/>
            <a:r>
              <a:rPr lang="en-GB" sz="1600" dirty="0"/>
              <a:t>Em vários casos, </a:t>
            </a:r>
            <a:r>
              <a:rPr lang="en-GB" sz="1600" dirty="0" err="1"/>
              <a:t>provou</a:t>
            </a:r>
            <a:r>
              <a:rPr lang="en-GB" sz="1600" dirty="0"/>
              <a:t>-se que as plataformas circulares e as redes de conhecimento aceleram a promoção da economia circular através da partilha de conhecimentos, destacando estudos de </a:t>
            </a:r>
            <a:r>
              <a:rPr lang="en-GB" sz="1600" dirty="0" err="1"/>
              <a:t>caso</a:t>
            </a:r>
            <a:r>
              <a:rPr lang="en-GB" sz="1600" dirty="0"/>
              <a:t> e promovendo a colaboração. </a:t>
            </a:r>
          </a:p>
          <a:p>
            <a:pPr algn="just"/>
            <a:endParaRPr lang="en-GB" sz="1600" dirty="0"/>
          </a:p>
          <a:p>
            <a:pPr algn="just"/>
            <a:r>
              <a:rPr lang="en-GB" sz="1600" dirty="0"/>
              <a:t>A literatura sugere que uma das principais contribuições destas plataformas é a de mitigar a falha do mercado, uma vez que, através destas trocas, é </a:t>
            </a:r>
            <a:r>
              <a:rPr lang="en-GB" sz="1600" dirty="0" err="1"/>
              <a:t>possível</a:t>
            </a:r>
            <a:r>
              <a:rPr lang="en-GB" sz="1600" dirty="0"/>
              <a:t> </a:t>
            </a:r>
            <a:r>
              <a:rPr lang="en-GB" sz="1600" dirty="0" err="1"/>
              <a:t>avaliar</a:t>
            </a:r>
            <a:r>
              <a:rPr lang="en-GB" sz="1600" dirty="0"/>
              <a:t>-se a eficácia e a eficiência para as </a:t>
            </a:r>
            <a:r>
              <a:rPr lang="en-GB" sz="1600" dirty="0" err="1"/>
              <a:t>perspetivas</a:t>
            </a:r>
            <a:r>
              <a:rPr lang="en-GB" sz="1600" dirty="0"/>
              <a:t> económicas e ambientais</a:t>
            </a:r>
          </a:p>
          <a:p>
            <a:pPr algn="just"/>
            <a:r>
              <a:rPr lang="en-US" sz="1400" dirty="0"/>
              <a:t> </a:t>
            </a:r>
            <a:endParaRPr lang="en-GB" dirty="0"/>
          </a:p>
        </p:txBody>
      </p:sp>
    </p:spTree>
    <p:custDataLst>
      <p:tags r:id="rId1"/>
    </p:custDataLst>
    <p:extLst>
      <p:ext uri="{BB962C8B-B14F-4D97-AF65-F5344CB8AC3E}">
        <p14:creationId xmlns:p14="http://schemas.microsoft.com/office/powerpoint/2010/main" val="36078821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EEE08-C264-4795-97DA-1BDAF2924495}"/>
              </a:ext>
            </a:extLst>
          </p:cNvPr>
          <p:cNvSpPr>
            <a:spLocks noGrp="1"/>
          </p:cNvSpPr>
          <p:nvPr>
            <p:ph type="title"/>
          </p:nvPr>
        </p:nvSpPr>
        <p:spPr>
          <a:xfrm>
            <a:off x="420328" y="539500"/>
            <a:ext cx="8478480" cy="1011600"/>
          </a:xfrm>
        </p:spPr>
        <p:txBody>
          <a:bodyPr/>
          <a:lstStyle/>
          <a:p>
            <a:r>
              <a:rPr lang="en-GB" dirty="0">
                <a:solidFill>
                  <a:srgbClr val="2B2D83"/>
                </a:solidFill>
              </a:rPr>
              <a:t>O conceito de partilha de </a:t>
            </a:r>
            <a:r>
              <a:rPr lang="en-GB" dirty="0" err="1">
                <a:solidFill>
                  <a:srgbClr val="2B2D83"/>
                </a:solidFill>
              </a:rPr>
              <a:t>Plataformas</a:t>
            </a:r>
            <a:r>
              <a:rPr lang="en-GB" dirty="0">
                <a:solidFill>
                  <a:srgbClr val="2B2D83"/>
                </a:solidFill>
              </a:rPr>
              <a:t> </a:t>
            </a:r>
            <a:r>
              <a:rPr lang="en-GB" dirty="0" err="1">
                <a:solidFill>
                  <a:srgbClr val="2B2D83"/>
                </a:solidFill>
              </a:rPr>
              <a:t>Económicas</a:t>
            </a:r>
            <a:endParaRPr lang="en-GB" dirty="0">
              <a:solidFill>
                <a:srgbClr val="2B2D83"/>
              </a:solidFill>
            </a:endParaRPr>
          </a:p>
        </p:txBody>
      </p:sp>
      <p:sp>
        <p:nvSpPr>
          <p:cNvPr id="4" name="TextBox 3">
            <a:extLst>
              <a:ext uri="{FF2B5EF4-FFF2-40B4-BE49-F238E27FC236}">
                <a16:creationId xmlns:a16="http://schemas.microsoft.com/office/drawing/2014/main" id="{18F82B09-7C55-4039-B456-CBE1860206FB}"/>
              </a:ext>
            </a:extLst>
          </p:cNvPr>
          <p:cNvSpPr txBox="1"/>
          <p:nvPr/>
        </p:nvSpPr>
        <p:spPr>
          <a:xfrm>
            <a:off x="245192" y="1155242"/>
            <a:ext cx="8478480" cy="767133"/>
          </a:xfrm>
          <a:prstGeom prst="rect">
            <a:avLst/>
          </a:prstGeom>
          <a:noFill/>
        </p:spPr>
        <p:txBody>
          <a:bodyPr wrap="square">
            <a:spAutoFit/>
          </a:bodyPr>
          <a:lstStyle/>
          <a:p>
            <a:pPr marL="0" lvl="0" indent="0" algn="just">
              <a:lnSpc>
                <a:spcPct val="107000"/>
              </a:lnSpc>
              <a:spcAft>
                <a:spcPts val="800"/>
              </a:spcAft>
              <a:buNone/>
            </a:pPr>
            <a:r>
              <a:rPr lang="en-GB" sz="1400" dirty="0"/>
              <a:t>As plataformas de partilha são separadas em modelos de </a:t>
            </a:r>
            <a:r>
              <a:rPr lang="en-GB" sz="1400" dirty="0" err="1"/>
              <a:t>negócio</a:t>
            </a:r>
            <a:r>
              <a:rPr lang="en-GB" sz="1400" dirty="0"/>
              <a:t> </a:t>
            </a:r>
            <a:r>
              <a:rPr lang="en-GB" sz="1400" dirty="0" err="1"/>
              <a:t>Negócio</a:t>
            </a:r>
            <a:r>
              <a:rPr lang="en-GB" sz="1400" dirty="0"/>
              <a:t> para Pessoa (B2P) e Pessoa para Pessoa (P2P). Outra distinção diz respeito à orientação, as plataformas podem ser orientadas para fins lucrativos e não lucrativos, referindo-se a se a </a:t>
            </a:r>
            <a:r>
              <a:rPr lang="en-GB" sz="1400" dirty="0" err="1"/>
              <a:t>transação</a:t>
            </a:r>
            <a:r>
              <a:rPr lang="en-GB" sz="1400" dirty="0"/>
              <a:t> gera ou não algum benefício monetário.</a:t>
            </a:r>
            <a:endParaRPr lang="en-US" sz="1400" dirty="0"/>
          </a:p>
        </p:txBody>
      </p:sp>
      <p:pic>
        <p:nvPicPr>
          <p:cNvPr id="5" name="Picture 4">
            <a:extLst>
              <a:ext uri="{FF2B5EF4-FFF2-40B4-BE49-F238E27FC236}">
                <a16:creationId xmlns:a16="http://schemas.microsoft.com/office/drawing/2014/main" id="{59EA487F-0D2E-42F7-B14D-5FBEEECADE46}"/>
              </a:ext>
            </a:extLst>
          </p:cNvPr>
          <p:cNvPicPr/>
          <p:nvPr/>
        </p:nvPicPr>
        <p:blipFill rotWithShape="1">
          <a:blip r:embed="rId3"/>
          <a:srcRect l="-899" t="9694" r="204" b="14559"/>
          <a:stretch/>
        </p:blipFill>
        <p:spPr bwMode="auto">
          <a:xfrm>
            <a:off x="3969572" y="2166841"/>
            <a:ext cx="5105503" cy="2536583"/>
          </a:xfrm>
          <a:prstGeom prst="rect">
            <a:avLst/>
          </a:prstGeom>
          <a:ln>
            <a:noFill/>
          </a:ln>
          <a:extLst>
            <a:ext uri="{53640926-AAD7-44D8-BBD7-CCE9431645EC}">
              <a14:shadowObscured xmlns:a14="http://schemas.microsoft.com/office/drawing/2010/main"/>
            </a:ext>
          </a:extLst>
        </p:spPr>
      </p:pic>
      <p:sp>
        <p:nvSpPr>
          <p:cNvPr id="6" name="Rectangle 5">
            <a:extLst>
              <a:ext uri="{FF2B5EF4-FFF2-40B4-BE49-F238E27FC236}">
                <a16:creationId xmlns:a16="http://schemas.microsoft.com/office/drawing/2014/main" id="{9F881893-C01F-49E2-88C5-E907FA221226}"/>
              </a:ext>
            </a:extLst>
          </p:cNvPr>
          <p:cNvSpPr/>
          <p:nvPr/>
        </p:nvSpPr>
        <p:spPr>
          <a:xfrm>
            <a:off x="1665388" y="4837421"/>
            <a:ext cx="6154066" cy="230832"/>
          </a:xfrm>
          <a:prstGeom prst="rect">
            <a:avLst/>
          </a:prstGeom>
        </p:spPr>
        <p:txBody>
          <a:bodyPr wrap="square" lIns="91440" tIns="45720" rIns="91440" bIns="45720" anchor="t">
            <a:spAutoFit/>
          </a:bodyPr>
          <a:lstStyle/>
          <a:p>
            <a:r>
              <a:rPr lang="en-GB" sz="900" dirty="0">
                <a:latin typeface="+mn-lt"/>
                <a:ea typeface="Verdana" panose="020B0604030504040204" pitchFamily="34" charset="0"/>
              </a:rPr>
              <a:t>Exemplos de plataformas de partilha digital [1]</a:t>
            </a:r>
            <a:endParaRPr lang="pt-PT" sz="900" dirty="0">
              <a:latin typeface="+mn-lt"/>
              <a:ea typeface="Verdana" panose="020B0604030504040204" pitchFamily="34" charset="0"/>
            </a:endParaRPr>
          </a:p>
        </p:txBody>
      </p:sp>
      <p:sp>
        <p:nvSpPr>
          <p:cNvPr id="7" name="TextBox 6">
            <a:extLst>
              <a:ext uri="{FF2B5EF4-FFF2-40B4-BE49-F238E27FC236}">
                <a16:creationId xmlns:a16="http://schemas.microsoft.com/office/drawing/2014/main" id="{08212068-B8D7-4C4E-AB6C-CE900ADA300B}"/>
              </a:ext>
            </a:extLst>
          </p:cNvPr>
          <p:cNvSpPr txBox="1"/>
          <p:nvPr/>
        </p:nvSpPr>
        <p:spPr>
          <a:xfrm>
            <a:off x="6180754" y="4745758"/>
            <a:ext cx="274320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800" dirty="0">
                <a:latin typeface="+mn-lt"/>
                <a:ea typeface="Verdana" panose="020B0604030504040204" pitchFamily="34" charset="0"/>
              </a:rPr>
              <a:t>[1] Schor, J. Debating the Sharing Economy. </a:t>
            </a:r>
            <a:r>
              <a:rPr lang="en-GB" sz="800" i="1" dirty="0">
                <a:latin typeface="+mn-lt"/>
                <a:ea typeface="Verdana" panose="020B0604030504040204" pitchFamily="34" charset="0"/>
              </a:rPr>
              <a:t>J. Self-Governance </a:t>
            </a:r>
            <a:r>
              <a:rPr lang="en-GB" sz="800" i="1" dirty="0" err="1">
                <a:latin typeface="+mn-lt"/>
                <a:ea typeface="Verdana" panose="020B0604030504040204" pitchFamily="34" charset="0"/>
              </a:rPr>
              <a:t>Manag</a:t>
            </a:r>
            <a:r>
              <a:rPr lang="en-GB" sz="800" i="1" dirty="0">
                <a:latin typeface="+mn-lt"/>
                <a:ea typeface="Verdana" panose="020B0604030504040204" pitchFamily="34" charset="0"/>
              </a:rPr>
              <a:t>. Econ. </a:t>
            </a:r>
            <a:r>
              <a:rPr lang="en-GB" sz="800" b="1" dirty="0">
                <a:latin typeface="+mn-lt"/>
                <a:ea typeface="Verdana" panose="020B0604030504040204" pitchFamily="34" charset="0"/>
              </a:rPr>
              <a:t>2014</a:t>
            </a:r>
            <a:r>
              <a:rPr lang="en-GB" sz="800" dirty="0">
                <a:latin typeface="Verdana" panose="020B0604030504040204" pitchFamily="34" charset="0"/>
                <a:ea typeface="Verdana" panose="020B0604030504040204" pitchFamily="34" charset="0"/>
              </a:rPr>
              <a:t>.</a:t>
            </a:r>
          </a:p>
        </p:txBody>
      </p:sp>
      <p:sp>
        <p:nvSpPr>
          <p:cNvPr id="3" name="CaixaDeTexto 2">
            <a:extLst>
              <a:ext uri="{FF2B5EF4-FFF2-40B4-BE49-F238E27FC236}">
                <a16:creationId xmlns:a16="http://schemas.microsoft.com/office/drawing/2014/main" id="{B46F9E91-5827-A88B-4194-ACB1807CA8C4}"/>
              </a:ext>
            </a:extLst>
          </p:cNvPr>
          <p:cNvSpPr txBox="1"/>
          <p:nvPr/>
        </p:nvSpPr>
        <p:spPr>
          <a:xfrm>
            <a:off x="420328" y="2166841"/>
            <a:ext cx="3398637" cy="2116990"/>
          </a:xfrm>
          <a:prstGeom prst="rect">
            <a:avLst/>
          </a:prstGeom>
          <a:noFill/>
        </p:spPr>
        <p:txBody>
          <a:bodyPr wrap="square" rtlCol="0">
            <a:spAutoFit/>
          </a:bodyPr>
          <a:lstStyle/>
          <a:p>
            <a:pPr>
              <a:lnSpc>
                <a:spcPct val="115000"/>
              </a:lnSpc>
              <a:spcAft>
                <a:spcPts val="1000"/>
              </a:spcAft>
              <a:tabLst>
                <a:tab pos="439420" algn="l"/>
                <a:tab pos="2700020" algn="ctr"/>
              </a:tabLst>
            </a:pPr>
            <a:r>
              <a:rPr lang="pt-PT" sz="11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Tipo de prestador de serviços</a:t>
            </a:r>
            <a:endParaRPr lang="pt-PT"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tabLst>
                <a:tab pos="439420" algn="l"/>
                <a:tab pos="2700020" algn="ctr"/>
              </a:tabLst>
            </a:pPr>
            <a:r>
              <a:rPr lang="pt-PT" sz="11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Negócio para pessoa                                   </a:t>
            </a:r>
            <a:r>
              <a:rPr lang="pt-PT" sz="1100" b="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pessoa</a:t>
            </a:r>
            <a:r>
              <a:rPr lang="pt-PT" sz="11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para pessoa</a:t>
            </a:r>
            <a:endParaRPr lang="pt-PT"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tabLst>
                <a:tab pos="439420" algn="l"/>
                <a:tab pos="2700020" algn="ctr"/>
              </a:tabLst>
            </a:pPr>
            <a:r>
              <a:rPr lang="pt-PT" sz="11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Orientação para plataformas de partilha digital</a:t>
            </a:r>
            <a:endParaRPr lang="pt-PT"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tabLst>
                <a:tab pos="439420" algn="l"/>
                <a:tab pos="2700020" algn="ctr"/>
              </a:tabLst>
            </a:pPr>
            <a:r>
              <a:rPr lang="pt-PT" sz="11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Para fins lucrativos</a:t>
            </a:r>
            <a:endParaRPr lang="pt-PT"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tabLst>
                <a:tab pos="439420" algn="l"/>
                <a:tab pos="2700020" algn="ctr"/>
              </a:tabLst>
            </a:pPr>
            <a:r>
              <a:rPr lang="pt-PT" sz="11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Sem fins lucrativos</a:t>
            </a:r>
            <a:endParaRPr lang="pt-PT"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pt-PT" dirty="0"/>
          </a:p>
        </p:txBody>
      </p:sp>
    </p:spTree>
    <p:custDataLst>
      <p:tags r:id="rId1"/>
    </p:custDataLst>
    <p:extLst>
      <p:ext uri="{BB962C8B-B14F-4D97-AF65-F5344CB8AC3E}">
        <p14:creationId xmlns:p14="http://schemas.microsoft.com/office/powerpoint/2010/main" val="17894585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EEE08-C264-4795-97DA-1BDAF2924495}"/>
              </a:ext>
            </a:extLst>
          </p:cNvPr>
          <p:cNvSpPr>
            <a:spLocks noGrp="1"/>
          </p:cNvSpPr>
          <p:nvPr>
            <p:ph type="title"/>
          </p:nvPr>
        </p:nvSpPr>
        <p:spPr/>
        <p:txBody>
          <a:bodyPr/>
          <a:lstStyle/>
          <a:p>
            <a:r>
              <a:rPr lang="en-GB" dirty="0">
                <a:solidFill>
                  <a:srgbClr val="2B2D83"/>
                </a:solidFill>
              </a:rPr>
              <a:t>Exemplos de plataformas de partilha</a:t>
            </a:r>
          </a:p>
        </p:txBody>
      </p:sp>
      <p:sp>
        <p:nvSpPr>
          <p:cNvPr id="8" name="TextBox 7">
            <a:extLst>
              <a:ext uri="{FF2B5EF4-FFF2-40B4-BE49-F238E27FC236}">
                <a16:creationId xmlns:a16="http://schemas.microsoft.com/office/drawing/2014/main" id="{651638DF-1FAC-47EC-994C-F5FD5AFBBF6F}"/>
              </a:ext>
            </a:extLst>
          </p:cNvPr>
          <p:cNvSpPr txBox="1"/>
          <p:nvPr/>
        </p:nvSpPr>
        <p:spPr>
          <a:xfrm>
            <a:off x="228600" y="1482520"/>
            <a:ext cx="8915400" cy="3380028"/>
          </a:xfrm>
          <a:prstGeom prst="rect">
            <a:avLst/>
          </a:prstGeom>
          <a:noFill/>
        </p:spPr>
        <p:txBody>
          <a:bodyPr wrap="square">
            <a:spAutoFit/>
          </a:bodyPr>
          <a:lstStyle/>
          <a:p>
            <a:pPr marL="0" lvl="0" indent="0" algn="just">
              <a:lnSpc>
                <a:spcPct val="107000"/>
              </a:lnSpc>
              <a:spcAft>
                <a:spcPts val="800"/>
              </a:spcAft>
              <a:buNone/>
            </a:pPr>
            <a:r>
              <a:rPr lang="en-GB" sz="1400" b="1" dirty="0">
                <a:solidFill>
                  <a:srgbClr val="2B2D83"/>
                </a:solidFill>
              </a:rPr>
              <a:t>Airbnb: </a:t>
            </a:r>
            <a:r>
              <a:rPr lang="en-GB" sz="1400" dirty="0"/>
              <a:t>Nesta plataforma as pessoas disponibilizam o seu espaço habitacional a outros durante um curto período de tempo e recebem uma certa quantia de dinheiro, </a:t>
            </a:r>
            <a:r>
              <a:rPr lang="en-GB" sz="1400" dirty="0" err="1"/>
              <a:t>faturada</a:t>
            </a:r>
            <a:r>
              <a:rPr lang="en-GB" sz="1400" dirty="0"/>
              <a:t> através da plataforma de partilha digital que mantém uma percentagem da renda, participando assim financeiramente na troca realizada. (P2P para lucro).</a:t>
            </a:r>
          </a:p>
          <a:p>
            <a:pPr marL="0" lvl="0" indent="0" algn="just">
              <a:lnSpc>
                <a:spcPct val="107000"/>
              </a:lnSpc>
              <a:spcAft>
                <a:spcPts val="800"/>
              </a:spcAft>
              <a:buNone/>
            </a:pPr>
            <a:r>
              <a:rPr lang="en-GB" sz="1400" b="1" dirty="0">
                <a:solidFill>
                  <a:srgbClr val="2B2D83"/>
                </a:solidFill>
              </a:rPr>
              <a:t>Zip Car: </a:t>
            </a:r>
            <a:r>
              <a:rPr lang="en-GB" sz="1400" dirty="0"/>
              <a:t>É um fornecedor internacional de partilha de carros que, após registo online, permite a utilização flexível de carros por meio de um cartão. A utilização é </a:t>
            </a:r>
            <a:r>
              <a:rPr lang="en-GB" sz="1400" dirty="0" err="1"/>
              <a:t>faturada</a:t>
            </a:r>
            <a:r>
              <a:rPr lang="en-GB" sz="1400" dirty="0"/>
              <a:t> numa base diária, por hora ou minuto. O fornecedor da frota é uma empresa comercial. (B2P para lucro).</a:t>
            </a:r>
          </a:p>
          <a:p>
            <a:pPr marL="0" lvl="0" indent="0" algn="just">
              <a:lnSpc>
                <a:spcPct val="107000"/>
              </a:lnSpc>
              <a:spcAft>
                <a:spcPts val="800"/>
              </a:spcAft>
              <a:buNone/>
            </a:pPr>
            <a:r>
              <a:rPr lang="en-GB" sz="1400" b="1" dirty="0">
                <a:solidFill>
                  <a:srgbClr val="2B2D83"/>
                </a:solidFill>
              </a:rPr>
              <a:t>Time Banks: </a:t>
            </a:r>
            <a:r>
              <a:rPr lang="en-GB" sz="1400" dirty="0"/>
              <a:t>Este serviço é sobre pessoas que disponibilizam os seus próprios tempos livres a outras pessoas. Nem estas pessoas privadas nem a plataforma de partilha digital de </a:t>
            </a:r>
            <a:r>
              <a:rPr lang="en-GB" sz="1400" dirty="0" err="1"/>
              <a:t>intermediação</a:t>
            </a:r>
            <a:r>
              <a:rPr lang="en-GB" sz="1400" dirty="0"/>
              <a:t> tiram proveito das </a:t>
            </a:r>
            <a:r>
              <a:rPr lang="en-GB" sz="1400" dirty="0" err="1"/>
              <a:t>suas</a:t>
            </a:r>
            <a:r>
              <a:rPr lang="en-GB" sz="1400" dirty="0"/>
              <a:t> </a:t>
            </a:r>
            <a:r>
              <a:rPr lang="en-GB" sz="1400" dirty="0" err="1"/>
              <a:t>atividades</a:t>
            </a:r>
            <a:r>
              <a:rPr lang="en-GB" sz="1400" dirty="0"/>
              <a:t>.  (P2P </a:t>
            </a:r>
            <a:r>
              <a:rPr lang="en-GB" sz="1400" dirty="0" err="1"/>
              <a:t>sem fins lucrativos</a:t>
            </a:r>
            <a:r>
              <a:rPr lang="en-GB" sz="1400" dirty="0"/>
              <a:t>).</a:t>
            </a:r>
          </a:p>
          <a:p>
            <a:pPr marL="0" lvl="0" indent="0" algn="just">
              <a:lnSpc>
                <a:spcPct val="107000"/>
              </a:lnSpc>
              <a:spcAft>
                <a:spcPts val="800"/>
              </a:spcAft>
              <a:buNone/>
            </a:pPr>
            <a:r>
              <a:rPr lang="en-GB" sz="1400" b="1" dirty="0">
                <a:solidFill>
                  <a:srgbClr val="2B2D83"/>
                </a:solidFill>
              </a:rPr>
              <a:t>Makerspace: </a:t>
            </a:r>
            <a:r>
              <a:rPr lang="en-GB" sz="1400" dirty="0"/>
              <a:t>Este mercado recolhe plataformas de partilha digital supostamente para apoiar o bricolage, por exemplo, o trabalho artesanal em oficinas. Para este fim, os artesãos experientes partilham gratuitamente os seus conhecimentos e competências. (B2P </a:t>
            </a:r>
            <a:r>
              <a:rPr lang="en-GB" sz="1400" dirty="0" err="1"/>
              <a:t>sem fins lucrativos</a:t>
            </a:r>
            <a:r>
              <a:rPr lang="en-GB" sz="1400" dirty="0"/>
              <a:t>) . </a:t>
            </a:r>
          </a:p>
        </p:txBody>
      </p:sp>
    </p:spTree>
    <p:custDataLst>
      <p:tags r:id="rId1"/>
    </p:custDataLst>
    <p:extLst>
      <p:ext uri="{BB962C8B-B14F-4D97-AF65-F5344CB8AC3E}">
        <p14:creationId xmlns:p14="http://schemas.microsoft.com/office/powerpoint/2010/main" val="36175897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318F4-5922-4CB8-BBE8-5C770C573510}"/>
              </a:ext>
            </a:extLst>
          </p:cNvPr>
          <p:cNvSpPr>
            <a:spLocks noGrp="1"/>
          </p:cNvSpPr>
          <p:nvPr>
            <p:ph type="title"/>
          </p:nvPr>
        </p:nvSpPr>
        <p:spPr/>
        <p:txBody>
          <a:bodyPr/>
          <a:lstStyle/>
          <a:p>
            <a:r>
              <a:rPr lang="en-GB" dirty="0">
                <a:solidFill>
                  <a:srgbClr val="2B2D83"/>
                </a:solidFill>
              </a:rPr>
              <a:t>Plataformas de partilha para economia circular (</a:t>
            </a:r>
            <a:r>
              <a:rPr lang="en-GB" dirty="0" err="1">
                <a:solidFill>
                  <a:srgbClr val="2B2D83"/>
                </a:solidFill>
              </a:rPr>
              <a:t>Plataformas</a:t>
            </a:r>
            <a:r>
              <a:rPr lang="en-GB" dirty="0">
                <a:solidFill>
                  <a:srgbClr val="2B2D83"/>
                </a:solidFill>
              </a:rPr>
              <a:t> NEGÓCIO PARA PESSOA) </a:t>
            </a:r>
          </a:p>
        </p:txBody>
      </p:sp>
      <p:pic>
        <p:nvPicPr>
          <p:cNvPr id="3" name="Picture 2">
            <a:extLst>
              <a:ext uri="{FF2B5EF4-FFF2-40B4-BE49-F238E27FC236}">
                <a16:creationId xmlns:a16="http://schemas.microsoft.com/office/drawing/2014/main" id="{D6BC04CE-A833-4D88-A70A-75A92A348DED}"/>
              </a:ext>
            </a:extLst>
          </p:cNvPr>
          <p:cNvPicPr/>
          <p:nvPr/>
        </p:nvPicPr>
        <p:blipFill>
          <a:blip r:embed="rId3"/>
          <a:stretch>
            <a:fillRect/>
          </a:stretch>
        </p:blipFill>
        <p:spPr>
          <a:xfrm>
            <a:off x="1104113" y="2183114"/>
            <a:ext cx="4583993" cy="2818573"/>
          </a:xfrm>
          <a:prstGeom prst="rect">
            <a:avLst/>
          </a:prstGeom>
        </p:spPr>
      </p:pic>
      <p:sp>
        <p:nvSpPr>
          <p:cNvPr id="5" name="TextBox 4">
            <a:extLst>
              <a:ext uri="{FF2B5EF4-FFF2-40B4-BE49-F238E27FC236}">
                <a16:creationId xmlns:a16="http://schemas.microsoft.com/office/drawing/2014/main" id="{86CC6E98-A48C-4B7D-A179-F94FFB45BCCB}"/>
              </a:ext>
            </a:extLst>
          </p:cNvPr>
          <p:cNvSpPr txBox="1"/>
          <p:nvPr/>
        </p:nvSpPr>
        <p:spPr>
          <a:xfrm>
            <a:off x="6014575" y="1948918"/>
            <a:ext cx="2969956" cy="2611228"/>
          </a:xfrm>
          <a:prstGeom prst="rect">
            <a:avLst/>
          </a:prstGeom>
          <a:noFill/>
        </p:spPr>
        <p:txBody>
          <a:bodyPr wrap="square">
            <a:spAutoFit/>
          </a:bodyPr>
          <a:lstStyle/>
          <a:p>
            <a:pPr marL="0" indent="0" algn="just">
              <a:lnSpc>
                <a:spcPct val="107000"/>
              </a:lnSpc>
              <a:spcAft>
                <a:spcPts val="800"/>
              </a:spcAft>
              <a:buNone/>
            </a:pPr>
            <a:r>
              <a:rPr lang="en-US" sz="1400" dirty="0"/>
              <a:t>O portal </a:t>
            </a:r>
            <a:r>
              <a:rPr lang="en-US" sz="1400" dirty="0" err="1">
                <a:solidFill>
                  <a:srgbClr val="2B2D83"/>
                </a:solidFill>
              </a:rPr>
              <a:t>SymbiOPorto</a:t>
            </a:r>
            <a:r>
              <a:rPr lang="en-US" sz="1400" dirty="0">
                <a:solidFill>
                  <a:srgbClr val="2B2D83"/>
                </a:solidFill>
              </a:rPr>
              <a:t> </a:t>
            </a:r>
            <a:r>
              <a:rPr lang="en-US" sz="1400" dirty="0"/>
              <a:t>é uma ferramenta online promovida pela LIPOR e pela AMP (Área Metropolitana do Porto) que promove a </a:t>
            </a:r>
            <a:r>
              <a:rPr lang="en-US" sz="1400" dirty="0" err="1"/>
              <a:t>transação</a:t>
            </a:r>
            <a:r>
              <a:rPr lang="en-US" sz="1400" dirty="0"/>
              <a:t> de resíduos entre empresas localizadas na Área Metropolitana do Porto através da implementação de uma plataforma que inclui uma base de dados do </a:t>
            </a:r>
            <a:r>
              <a:rPr lang="en-US" sz="1400" dirty="0" err="1"/>
              <a:t>desperdício</a:t>
            </a:r>
            <a:r>
              <a:rPr lang="en-US" sz="1400" dirty="0"/>
              <a:t> das empresas. </a:t>
            </a:r>
          </a:p>
        </p:txBody>
      </p:sp>
      <p:sp>
        <p:nvSpPr>
          <p:cNvPr id="6" name="Rectangle 5">
            <a:extLst>
              <a:ext uri="{FF2B5EF4-FFF2-40B4-BE49-F238E27FC236}">
                <a16:creationId xmlns:a16="http://schemas.microsoft.com/office/drawing/2014/main" id="{FEC2EA59-1CE2-4D3C-9DF7-9DEDC2E6C376}"/>
              </a:ext>
            </a:extLst>
          </p:cNvPr>
          <p:cNvSpPr/>
          <p:nvPr/>
        </p:nvSpPr>
        <p:spPr>
          <a:xfrm>
            <a:off x="5931689" y="4651708"/>
            <a:ext cx="1818588" cy="200055"/>
          </a:xfrm>
          <a:prstGeom prst="rect">
            <a:avLst/>
          </a:prstGeom>
        </p:spPr>
        <p:txBody>
          <a:bodyPr wrap="square">
            <a:spAutoFit/>
          </a:bodyPr>
          <a:lstStyle/>
          <a:p>
            <a:r>
              <a:rPr lang="en-GB" sz="700" dirty="0">
                <a:latin typeface="+mn-lt"/>
                <a:ea typeface="Verdana" panose="020B0604030504040204" pitchFamily="34" charset="0"/>
              </a:rPr>
              <a:t>Esboço da Plataforma </a:t>
            </a:r>
            <a:r>
              <a:rPr lang="en-GB" sz="700" dirty="0" err="1">
                <a:latin typeface="+mn-lt"/>
                <a:ea typeface="Verdana" panose="020B0604030504040204" pitchFamily="34" charset="0"/>
              </a:rPr>
              <a:t>SymbiOPorto </a:t>
            </a:r>
            <a:r>
              <a:rPr lang="en-GB" sz="700" dirty="0">
                <a:latin typeface="+mn-lt"/>
                <a:ea typeface="Verdana" panose="020B0604030504040204" pitchFamily="34" charset="0"/>
              </a:rPr>
              <a:t>[2]</a:t>
            </a:r>
            <a:endParaRPr lang="pt-PT" sz="700" dirty="0">
              <a:latin typeface="+mn-lt"/>
              <a:ea typeface="Verdana" panose="020B0604030504040204" pitchFamily="34" charset="0"/>
            </a:endParaRPr>
          </a:p>
        </p:txBody>
      </p:sp>
      <p:sp>
        <p:nvSpPr>
          <p:cNvPr id="7" name="TextBox 6">
            <a:extLst>
              <a:ext uri="{FF2B5EF4-FFF2-40B4-BE49-F238E27FC236}">
                <a16:creationId xmlns:a16="http://schemas.microsoft.com/office/drawing/2014/main" id="{5C82A6E1-8A53-4D47-B3E3-C4A3091B5DE5}"/>
              </a:ext>
            </a:extLst>
          </p:cNvPr>
          <p:cNvSpPr txBox="1"/>
          <p:nvPr/>
        </p:nvSpPr>
        <p:spPr>
          <a:xfrm>
            <a:off x="5928758" y="4834832"/>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700" dirty="0">
                <a:latin typeface="+mn-lt"/>
                <a:ea typeface="Verdana" panose="020B0604030504040204" pitchFamily="34" charset="0"/>
              </a:rPr>
              <a:t>[2] LIPOR Portal </a:t>
            </a:r>
            <a:r>
              <a:rPr lang="en-GB" sz="700" dirty="0" err="1">
                <a:latin typeface="+mn-lt"/>
                <a:ea typeface="Verdana" panose="020B0604030504040204" pitchFamily="34" charset="0"/>
              </a:rPr>
              <a:t>SymbiOPorto </a:t>
            </a:r>
            <a:r>
              <a:rPr lang="en-GB" sz="700" dirty="0">
                <a:latin typeface="+mn-lt"/>
                <a:ea typeface="Verdana" panose="020B0604030504040204" pitchFamily="34" charset="0"/>
              </a:rPr>
              <a:t>Disponível online: </a:t>
            </a:r>
            <a:r>
              <a:rPr lang="en-GB" sz="700" dirty="0">
                <a:latin typeface="+mn-lt"/>
                <a:ea typeface="Verdana" panose="020B0604030504040204" pitchFamily="34" charset="0"/>
                <a:hlinkClick r:id="rId4"/>
              </a:rPr>
              <a:t>https://symbioporto.org/ </a:t>
            </a:r>
            <a:r>
              <a:rPr lang="en-GB" sz="700" dirty="0">
                <a:latin typeface="+mn-lt"/>
                <a:ea typeface="Verdana" panose="020B0604030504040204" pitchFamily="34" charset="0"/>
              </a:rPr>
              <a:t>.</a:t>
            </a:r>
          </a:p>
        </p:txBody>
      </p:sp>
    </p:spTree>
    <p:custDataLst>
      <p:tags r:id="rId1"/>
    </p:custDataLst>
    <p:extLst>
      <p:ext uri="{BB962C8B-B14F-4D97-AF65-F5344CB8AC3E}">
        <p14:creationId xmlns:p14="http://schemas.microsoft.com/office/powerpoint/2010/main" val="16669647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183C6-F564-4A9A-89EE-A5A6D09F0F3F}"/>
              </a:ext>
            </a:extLst>
          </p:cNvPr>
          <p:cNvSpPr>
            <a:spLocks noGrp="1"/>
          </p:cNvSpPr>
          <p:nvPr>
            <p:ph type="title"/>
          </p:nvPr>
        </p:nvSpPr>
        <p:spPr>
          <a:xfrm>
            <a:off x="330659" y="539500"/>
            <a:ext cx="8100366" cy="1011600"/>
          </a:xfrm>
        </p:spPr>
        <p:txBody>
          <a:bodyPr/>
          <a:lstStyle/>
          <a:p>
            <a:r>
              <a:rPr lang="en-GB" dirty="0">
                <a:solidFill>
                  <a:srgbClr val="2B2D83"/>
                </a:solidFill>
              </a:rPr>
              <a:t>Plataformas de partilha para a economia circular (Plataformas de </a:t>
            </a:r>
            <a:r>
              <a:rPr lang="en-GB" dirty="0" err="1">
                <a:solidFill>
                  <a:srgbClr val="2B2D83"/>
                </a:solidFill>
              </a:rPr>
              <a:t>pESSOAs</a:t>
            </a:r>
            <a:r>
              <a:rPr lang="en-GB" dirty="0">
                <a:solidFill>
                  <a:srgbClr val="2B2D83"/>
                </a:solidFill>
              </a:rPr>
              <a:t> </a:t>
            </a:r>
            <a:r>
              <a:rPr lang="en-GB" dirty="0" err="1">
                <a:solidFill>
                  <a:srgbClr val="2B2D83"/>
                </a:solidFill>
              </a:rPr>
              <a:t>PARa</a:t>
            </a:r>
            <a:r>
              <a:rPr lang="en-GB" dirty="0">
                <a:solidFill>
                  <a:srgbClr val="2B2D83"/>
                </a:solidFill>
              </a:rPr>
              <a:t> </a:t>
            </a:r>
            <a:r>
              <a:rPr lang="en-GB" dirty="0" err="1">
                <a:solidFill>
                  <a:srgbClr val="2B2D83"/>
                </a:solidFill>
              </a:rPr>
              <a:t>pESSOAs</a:t>
            </a:r>
            <a:r>
              <a:rPr lang="en-GB" dirty="0">
                <a:solidFill>
                  <a:srgbClr val="2B2D83"/>
                </a:solidFill>
              </a:rPr>
              <a:t>) </a:t>
            </a:r>
            <a:br>
              <a:rPr lang="en-GB" dirty="0"/>
            </a:br>
            <a:endParaRPr lang="en-GB" dirty="0"/>
          </a:p>
        </p:txBody>
      </p:sp>
      <p:pic>
        <p:nvPicPr>
          <p:cNvPr id="3" name="Picture 2" descr="C:\Users\jdhenriques\Desktop\Home-EN.png">
            <a:extLst>
              <a:ext uri="{FF2B5EF4-FFF2-40B4-BE49-F238E27FC236}">
                <a16:creationId xmlns:a16="http://schemas.microsoft.com/office/drawing/2014/main" id="{27795136-0AAB-4556-9474-9A6AAFC4E228}"/>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0659" y="1869816"/>
            <a:ext cx="4096512" cy="2734184"/>
          </a:xfrm>
          <a:prstGeom prst="rect">
            <a:avLst/>
          </a:prstGeom>
          <a:noFill/>
          <a:ln>
            <a:noFill/>
          </a:ln>
        </p:spPr>
      </p:pic>
      <p:sp>
        <p:nvSpPr>
          <p:cNvPr id="4" name="Rectangle 3">
            <a:extLst>
              <a:ext uri="{FF2B5EF4-FFF2-40B4-BE49-F238E27FC236}">
                <a16:creationId xmlns:a16="http://schemas.microsoft.com/office/drawing/2014/main" id="{24D00B28-BB3B-4C67-8568-21D003BF8098}"/>
              </a:ext>
            </a:extLst>
          </p:cNvPr>
          <p:cNvSpPr/>
          <p:nvPr/>
        </p:nvSpPr>
        <p:spPr>
          <a:xfrm>
            <a:off x="1472313" y="4796025"/>
            <a:ext cx="2326572" cy="230832"/>
          </a:xfrm>
          <a:prstGeom prst="rect">
            <a:avLst/>
          </a:prstGeom>
        </p:spPr>
        <p:txBody>
          <a:bodyPr wrap="square">
            <a:spAutoFit/>
          </a:bodyPr>
          <a:lstStyle/>
          <a:p>
            <a:r>
              <a:rPr lang="en-GB" sz="900" dirty="0">
                <a:latin typeface="+mn-lt"/>
                <a:ea typeface="Verdana" panose="020B0604030504040204" pitchFamily="34" charset="0"/>
              </a:rPr>
              <a:t>Esboço da Plataforma </a:t>
            </a:r>
            <a:r>
              <a:rPr lang="en-GB" sz="900" dirty="0" err="1">
                <a:latin typeface="+mn-lt"/>
                <a:ea typeface="Verdana" panose="020B0604030504040204" pitchFamily="34" charset="0"/>
              </a:rPr>
              <a:t>Madaster </a:t>
            </a:r>
            <a:r>
              <a:rPr lang="en-GB" sz="900" dirty="0">
                <a:latin typeface="+mn-lt"/>
                <a:ea typeface="Verdana" panose="020B0604030504040204" pitchFamily="34" charset="0"/>
              </a:rPr>
              <a:t>[3]   </a:t>
            </a:r>
            <a:endParaRPr lang="pt-PT" sz="900" dirty="0">
              <a:latin typeface="+mn-lt"/>
              <a:ea typeface="Verdana" panose="020B0604030504040204" pitchFamily="34" charset="0"/>
            </a:endParaRPr>
          </a:p>
        </p:txBody>
      </p:sp>
      <p:sp>
        <p:nvSpPr>
          <p:cNvPr id="6" name="TextBox 5">
            <a:extLst>
              <a:ext uri="{FF2B5EF4-FFF2-40B4-BE49-F238E27FC236}">
                <a16:creationId xmlns:a16="http://schemas.microsoft.com/office/drawing/2014/main" id="{ADDBD8E5-8910-4C57-B674-41B638C262A2}"/>
              </a:ext>
            </a:extLst>
          </p:cNvPr>
          <p:cNvSpPr txBox="1"/>
          <p:nvPr/>
        </p:nvSpPr>
        <p:spPr>
          <a:xfrm>
            <a:off x="4427171" y="2108633"/>
            <a:ext cx="4003854" cy="2150204"/>
          </a:xfrm>
          <a:prstGeom prst="rect">
            <a:avLst/>
          </a:prstGeom>
          <a:noFill/>
        </p:spPr>
        <p:txBody>
          <a:bodyPr wrap="square">
            <a:spAutoFit/>
          </a:bodyPr>
          <a:lstStyle/>
          <a:p>
            <a:pPr marL="0" indent="0" algn="just">
              <a:lnSpc>
                <a:spcPct val="107000"/>
              </a:lnSpc>
              <a:spcAft>
                <a:spcPts val="800"/>
              </a:spcAft>
              <a:buNone/>
            </a:pPr>
            <a:r>
              <a:rPr lang="en-US" sz="1400" dirty="0" err="1">
                <a:solidFill>
                  <a:srgbClr val="2B2D83"/>
                </a:solidFill>
              </a:rPr>
              <a:t>Madaster</a:t>
            </a:r>
            <a:r>
              <a:rPr lang="en-US" sz="1400" dirty="0">
                <a:solidFill>
                  <a:srgbClr val="2B2D83"/>
                </a:solidFill>
              </a:rPr>
              <a:t> </a:t>
            </a:r>
            <a:r>
              <a:rPr lang="en-US" sz="1400" dirty="0"/>
              <a:t>é uma plataforma independente para indivíduos, empresas e governos com o </a:t>
            </a:r>
            <a:r>
              <a:rPr lang="en-US" sz="1400" dirty="0" err="1"/>
              <a:t>objetivo</a:t>
            </a:r>
            <a:r>
              <a:rPr lang="en-US" sz="1400" dirty="0"/>
              <a:t> de criar um </a:t>
            </a:r>
            <a:r>
              <a:rPr lang="en-US" sz="1400" dirty="0" err="1"/>
              <a:t>registo</a:t>
            </a:r>
            <a:r>
              <a:rPr lang="en-US" sz="1400" dirty="0"/>
              <a:t> de materiais. A empresa afirma que se as matérias-primas estiverem bem documentadas, elas permanecem disponíveis sem limites. Com a ajuda dos chamados passaportes materiais, os materiais recebem uma identidade, para que deixem de desaparecer no anonimato como lixo. </a:t>
            </a:r>
          </a:p>
        </p:txBody>
      </p:sp>
      <p:sp>
        <p:nvSpPr>
          <p:cNvPr id="7" name="TextBox 6">
            <a:extLst>
              <a:ext uri="{FF2B5EF4-FFF2-40B4-BE49-F238E27FC236}">
                <a16:creationId xmlns:a16="http://schemas.microsoft.com/office/drawing/2014/main" id="{F0209AB6-7976-4E32-A90E-BDE3A5DD6CA8}"/>
              </a:ext>
            </a:extLst>
          </p:cNvPr>
          <p:cNvSpPr txBox="1"/>
          <p:nvPr/>
        </p:nvSpPr>
        <p:spPr>
          <a:xfrm>
            <a:off x="6429098" y="4742164"/>
            <a:ext cx="274320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GB" sz="800" dirty="0">
                <a:latin typeface="Verdana" panose="020B0604030504040204" pitchFamily="34" charset="0"/>
                <a:ea typeface="Verdana" panose="020B0604030504040204" pitchFamily="34" charset="0"/>
              </a:rPr>
              <a:t>[3] </a:t>
            </a:r>
            <a:r>
              <a:rPr lang="en-GB" sz="800" dirty="0" err="1">
                <a:latin typeface="Verdana" panose="020B0604030504040204" pitchFamily="34" charset="0"/>
                <a:ea typeface="Verdana" panose="020B0604030504040204" pitchFamily="34" charset="0"/>
              </a:rPr>
              <a:t>Madaster </a:t>
            </a:r>
            <a:r>
              <a:rPr lang="en-GB" sz="800" dirty="0">
                <a:latin typeface="Verdana" panose="020B0604030504040204" pitchFamily="34" charset="0"/>
                <a:ea typeface="Verdana" panose="020B0604030504040204" pitchFamily="34" charset="0"/>
              </a:rPr>
              <a:t>Foundation </a:t>
            </a:r>
            <a:r>
              <a:rPr lang="en-GB" sz="800" dirty="0" err="1">
                <a:latin typeface="Verdana" panose="020B0604030504040204" pitchFamily="34" charset="0"/>
                <a:ea typeface="Verdana" panose="020B0604030504040204" pitchFamily="34" charset="0"/>
              </a:rPr>
              <a:t>Madaster </a:t>
            </a:r>
            <a:r>
              <a:rPr lang="en-GB" sz="800" dirty="0">
                <a:latin typeface="Verdana" panose="020B0604030504040204" pitchFamily="34" charset="0"/>
                <a:ea typeface="Verdana" panose="020B0604030504040204" pitchFamily="34" charset="0"/>
              </a:rPr>
              <a:t>Platform Disponível online: </a:t>
            </a:r>
            <a:r>
              <a:rPr lang="en-GB" sz="800" dirty="0">
                <a:latin typeface="Verdana" panose="020B0604030504040204" pitchFamily="34" charset="0"/>
                <a:ea typeface="Verdana" panose="020B0604030504040204" pitchFamily="34" charset="0"/>
                <a:hlinkClick r:id="rId4"/>
              </a:rPr>
              <a:t>https://madaster.com/ </a:t>
            </a:r>
            <a:r>
              <a:rPr lang="en-GB" sz="800" dirty="0">
                <a:latin typeface="Verdana" panose="020B0604030504040204" pitchFamily="34" charset="0"/>
                <a:ea typeface="Verdana" panose="020B0604030504040204" pitchFamily="34" charset="0"/>
              </a:rPr>
              <a:t>.</a:t>
            </a:r>
          </a:p>
        </p:txBody>
      </p:sp>
    </p:spTree>
    <p:custDataLst>
      <p:tags r:id="rId1"/>
    </p:custDataLst>
    <p:extLst>
      <p:ext uri="{BB962C8B-B14F-4D97-AF65-F5344CB8AC3E}">
        <p14:creationId xmlns:p14="http://schemas.microsoft.com/office/powerpoint/2010/main" val="24422943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32"/>
          <p:cNvSpPr txBox="1">
            <a:spLocks noGrp="1"/>
          </p:cNvSpPr>
          <p:nvPr>
            <p:ph type="title"/>
          </p:nvPr>
        </p:nvSpPr>
        <p:spPr>
          <a:xfrm>
            <a:off x="713225" y="539500"/>
            <a:ext cx="7717800" cy="1011600"/>
          </a:xfrm>
          <a:prstGeom prst="rect">
            <a:avLst/>
          </a:prstGeom>
        </p:spPr>
        <p:txBody>
          <a:bodyPr spcFirstLastPara="1" wrap="square" lIns="91425" tIns="91425" rIns="91425" bIns="91425" anchor="t" anchorCtr="0">
            <a:noAutofit/>
          </a:bodyPr>
          <a:lstStyle/>
          <a:p>
            <a:pPr lvl="0"/>
            <a:r>
              <a:rPr lang="en-US" sz="4000" dirty="0"/>
              <a:t>Estratégias de </a:t>
            </a:r>
            <a:r>
              <a:rPr lang="en-US" sz="4000" dirty="0" err="1"/>
              <a:t>desIGN</a:t>
            </a:r>
            <a:r>
              <a:rPr lang="en-US" sz="4000" dirty="0"/>
              <a:t> circular</a:t>
            </a:r>
            <a:endParaRPr sz="4000" dirty="0"/>
          </a:p>
        </p:txBody>
      </p:sp>
      <p:sp>
        <p:nvSpPr>
          <p:cNvPr id="6" name="TextBox 5">
            <a:extLst>
              <a:ext uri="{FF2B5EF4-FFF2-40B4-BE49-F238E27FC236}">
                <a16:creationId xmlns:a16="http://schemas.microsoft.com/office/drawing/2014/main" id="{47A5111B-F915-4537-9E32-86404B99D087}"/>
              </a:ext>
            </a:extLst>
          </p:cNvPr>
          <p:cNvSpPr txBox="1"/>
          <p:nvPr/>
        </p:nvSpPr>
        <p:spPr>
          <a:xfrm>
            <a:off x="213233" y="1984237"/>
            <a:ext cx="8769402" cy="2308324"/>
          </a:xfrm>
          <a:prstGeom prst="rect">
            <a:avLst/>
          </a:prstGeom>
          <a:noFill/>
        </p:spPr>
        <p:txBody>
          <a:bodyPr wrap="square">
            <a:spAutoFit/>
          </a:bodyPr>
          <a:lstStyle/>
          <a:p>
            <a:pPr marL="0" indent="0" algn="just">
              <a:buNone/>
            </a:pPr>
            <a:r>
              <a:rPr lang="en-GB" sz="1800" dirty="0"/>
              <a:t>A CE requer adaptações sistémicas à competência organizacional de uma empresa não </a:t>
            </a:r>
            <a:r>
              <a:rPr lang="en-GB" sz="1800" dirty="0" err="1"/>
              <a:t>só</a:t>
            </a:r>
            <a:r>
              <a:rPr lang="en-GB" sz="1800" dirty="0"/>
              <a:t> no </a:t>
            </a:r>
            <a:r>
              <a:rPr lang="en-GB" sz="1800" dirty="0" err="1"/>
              <a:t>âmbito</a:t>
            </a:r>
            <a:r>
              <a:rPr lang="en-GB" sz="1800" dirty="0"/>
              <a:t> do produto, mas também no próprio modelo de negócio. </a:t>
            </a:r>
          </a:p>
          <a:p>
            <a:pPr marL="0" indent="0" algn="just">
              <a:buNone/>
            </a:pPr>
            <a:endParaRPr lang="en-GB" sz="1800" dirty="0"/>
          </a:p>
          <a:p>
            <a:pPr marL="0" indent="0" algn="just">
              <a:buNone/>
            </a:pPr>
            <a:r>
              <a:rPr lang="en-GB" sz="1800" dirty="0"/>
              <a:t>Para inovar ou conceber produtos mais circulares e amigos do ambiente, uma estratégia conhecida como Design para a Sustentabilidade (</a:t>
            </a:r>
            <a:r>
              <a:rPr lang="en-GB" sz="1800" dirty="0" err="1"/>
              <a:t>DpS</a:t>
            </a:r>
            <a:r>
              <a:rPr lang="en-GB" sz="1800" dirty="0"/>
              <a:t>) é uma área transversal e multidisciplinar das ciências do design que contém os métodos e estratégias para alcançar o design sustentável e circular de produtos.</a:t>
            </a:r>
          </a:p>
          <a:p>
            <a:pPr marL="0" indent="0" algn="just">
              <a:buNone/>
            </a:pPr>
            <a:endParaRPr lang="en-GB" sz="1800" dirty="0"/>
          </a:p>
        </p:txBody>
      </p:sp>
    </p:spTree>
    <p:custDataLst>
      <p:tags r:id="rId1"/>
    </p:custData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6A2E4-13D0-447F-9A4D-49FE4CC686AA}"/>
              </a:ext>
            </a:extLst>
          </p:cNvPr>
          <p:cNvSpPr>
            <a:spLocks noGrp="1"/>
          </p:cNvSpPr>
          <p:nvPr>
            <p:ph type="title"/>
          </p:nvPr>
        </p:nvSpPr>
        <p:spPr>
          <a:xfrm>
            <a:off x="-1041957" y="714406"/>
            <a:ext cx="7717800" cy="646800"/>
          </a:xfrm>
        </p:spPr>
        <p:txBody>
          <a:bodyPr/>
          <a:lstStyle/>
          <a:p>
            <a:r>
              <a:rPr lang="en-US" sz="4000" dirty="0">
                <a:solidFill>
                  <a:srgbClr val="368E00"/>
                </a:solidFill>
              </a:rPr>
              <a:t>Produto como um serviço</a:t>
            </a:r>
            <a:br>
              <a:rPr lang="el-GR" sz="4000" dirty="0">
                <a:solidFill>
                  <a:srgbClr val="368E00"/>
                </a:solidFill>
              </a:rPr>
            </a:br>
            <a:br>
              <a:rPr lang="pt-PT" sz="4000" dirty="0">
                <a:solidFill>
                  <a:srgbClr val="368E00"/>
                </a:solidFill>
              </a:rPr>
            </a:br>
            <a:endParaRPr lang="pt-PT" sz="4000" dirty="0">
              <a:solidFill>
                <a:srgbClr val="368E00"/>
              </a:solidFill>
            </a:endParaRPr>
          </a:p>
        </p:txBody>
      </p:sp>
      <p:sp>
        <p:nvSpPr>
          <p:cNvPr id="3" name="Subtitle 2">
            <a:extLst>
              <a:ext uri="{FF2B5EF4-FFF2-40B4-BE49-F238E27FC236}">
                <a16:creationId xmlns:a16="http://schemas.microsoft.com/office/drawing/2014/main" id="{EC35D2E2-C099-4F7D-ABCF-5B86A6A2C7DA}"/>
              </a:ext>
            </a:extLst>
          </p:cNvPr>
          <p:cNvSpPr>
            <a:spLocks noGrp="1"/>
          </p:cNvSpPr>
          <p:nvPr>
            <p:ph type="subTitle" idx="1"/>
          </p:nvPr>
        </p:nvSpPr>
        <p:spPr>
          <a:xfrm>
            <a:off x="2275588" y="1580524"/>
            <a:ext cx="5886778" cy="2074730"/>
          </a:xfrm>
        </p:spPr>
        <p:txBody>
          <a:bodyPr/>
          <a:lstStyle/>
          <a:p>
            <a:pPr marL="0" indent="0" algn="just">
              <a:lnSpc>
                <a:spcPct val="120000"/>
              </a:lnSpc>
              <a:spcBef>
                <a:spcPts val="500"/>
              </a:spcBef>
              <a:buNone/>
            </a:pPr>
            <a:r>
              <a:rPr lang="en-GB" sz="1600" dirty="0"/>
              <a:t>A conversão de um produto num serviço permite aos clientes alugar </a:t>
            </a:r>
            <a:r>
              <a:rPr lang="en-GB" sz="1600" dirty="0" err="1"/>
              <a:t>ou</a:t>
            </a:r>
            <a:r>
              <a:rPr lang="en-GB" sz="1600" dirty="0"/>
              <a:t> </a:t>
            </a:r>
            <a:r>
              <a:rPr lang="en-GB" sz="1600" dirty="0" err="1"/>
              <a:t>fazer</a:t>
            </a:r>
            <a:r>
              <a:rPr lang="en-GB" sz="1600" dirty="0"/>
              <a:t> leasing de um produto durante um certo período em vez de o comprarem, enquanto a propriedade permanece para o fabricante. Esta abordagem pode assegurar durabilidade e possibilidade de </a:t>
            </a:r>
            <a:r>
              <a:rPr lang="en-GB" sz="1600" dirty="0" err="1"/>
              <a:t>atualização</a:t>
            </a:r>
            <a:r>
              <a:rPr lang="en-GB" sz="1600" dirty="0"/>
              <a:t> aos clientes e proporcionar um rendimento regular aos fabricantes sob a forma de taxas de subscrição. Neste módulo, são apresentados os benefícios de seguir tal estratégia e discutidas as barreiras e limitações da sua implementação.   </a:t>
            </a:r>
          </a:p>
          <a:p>
            <a:pPr algn="just"/>
            <a:r>
              <a:rPr lang="en-US" sz="1400" dirty="0"/>
              <a:t> </a:t>
            </a:r>
            <a:endParaRPr lang="en-GB" dirty="0"/>
          </a:p>
        </p:txBody>
      </p:sp>
    </p:spTree>
    <p:custDataLst>
      <p:tags r:id="rId1"/>
    </p:custDataLst>
    <p:extLst>
      <p:ext uri="{BB962C8B-B14F-4D97-AF65-F5344CB8AC3E}">
        <p14:creationId xmlns:p14="http://schemas.microsoft.com/office/powerpoint/2010/main" val="32353020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183C6-F564-4A9A-89EE-A5A6D09F0F3F}"/>
              </a:ext>
            </a:extLst>
          </p:cNvPr>
          <p:cNvSpPr>
            <a:spLocks noGrp="1"/>
          </p:cNvSpPr>
          <p:nvPr>
            <p:ph type="title"/>
          </p:nvPr>
        </p:nvSpPr>
        <p:spPr/>
        <p:txBody>
          <a:bodyPr/>
          <a:lstStyle/>
          <a:p>
            <a:r>
              <a:rPr lang="en-US" sz="4000" dirty="0">
                <a:solidFill>
                  <a:srgbClr val="059540"/>
                </a:solidFill>
              </a:rPr>
              <a:t>Produto como um </a:t>
            </a:r>
            <a:r>
              <a:rPr lang="en-GB" dirty="0">
                <a:solidFill>
                  <a:srgbClr val="059540"/>
                </a:solidFill>
              </a:rPr>
              <a:t>serviço </a:t>
            </a:r>
            <a:br>
              <a:rPr lang="en-GB" dirty="0"/>
            </a:br>
            <a:endParaRPr lang="en-GB" dirty="0"/>
          </a:p>
        </p:txBody>
      </p:sp>
      <p:sp>
        <p:nvSpPr>
          <p:cNvPr id="8" name="TextBox 7">
            <a:extLst>
              <a:ext uri="{FF2B5EF4-FFF2-40B4-BE49-F238E27FC236}">
                <a16:creationId xmlns:a16="http://schemas.microsoft.com/office/drawing/2014/main" id="{79636506-71C0-4E72-8FEC-FFA5D9713C50}"/>
              </a:ext>
            </a:extLst>
          </p:cNvPr>
          <p:cNvSpPr txBox="1"/>
          <p:nvPr/>
        </p:nvSpPr>
        <p:spPr>
          <a:xfrm>
            <a:off x="713225" y="1605277"/>
            <a:ext cx="7836924" cy="3323987"/>
          </a:xfrm>
          <a:prstGeom prst="rect">
            <a:avLst/>
          </a:prstGeom>
          <a:noFill/>
        </p:spPr>
        <p:txBody>
          <a:bodyPr wrap="square">
            <a:spAutoFit/>
          </a:bodyPr>
          <a:lstStyle/>
          <a:p>
            <a:pPr marL="0" indent="0" algn="just">
              <a:buNone/>
            </a:pPr>
            <a:r>
              <a:rPr lang="pt-PT" sz="1400" dirty="0" err="1"/>
              <a:t>- O </a:t>
            </a:r>
            <a:r>
              <a:rPr lang="pt-PT" sz="1400" dirty="0" err="1">
                <a:solidFill>
                  <a:srgbClr val="2B2D83"/>
                </a:solidFill>
              </a:rPr>
              <a:t>produto </a:t>
            </a:r>
            <a:r>
              <a:rPr lang="pt-PT" sz="1400" dirty="0">
                <a:solidFill>
                  <a:srgbClr val="2B2D83"/>
                </a:solidFill>
              </a:rPr>
              <a:t>como um </a:t>
            </a:r>
            <a:r>
              <a:rPr lang="pt-PT" sz="1400" dirty="0" err="1">
                <a:solidFill>
                  <a:srgbClr val="2B2D83"/>
                </a:solidFill>
              </a:rPr>
              <a:t>conceito de serviço </a:t>
            </a:r>
            <a:r>
              <a:rPr lang="pt-PT" sz="1400" dirty="0" err="1"/>
              <a:t>baseia-se principalmente </a:t>
            </a:r>
            <a:r>
              <a:rPr lang="pt-PT" sz="1400" dirty="0"/>
              <a:t>na </a:t>
            </a:r>
            <a:r>
              <a:rPr lang="pt-PT" sz="1400" dirty="0" err="1"/>
              <a:t>mudança da propriedade do produto</a:t>
            </a:r>
            <a:r>
              <a:rPr lang="pt-PT" sz="1400" dirty="0"/>
              <a:t>. A </a:t>
            </a:r>
            <a:r>
              <a:rPr lang="pt-PT" sz="1400" dirty="0" err="1"/>
              <a:t>mudança da propriedade dos produtos dos clientes </a:t>
            </a:r>
            <a:r>
              <a:rPr lang="pt-PT" sz="1400" dirty="0"/>
              <a:t>para as </a:t>
            </a:r>
            <a:r>
              <a:rPr lang="pt-PT" sz="1400" dirty="0" err="1"/>
              <a:t>empresas </a:t>
            </a:r>
            <a:r>
              <a:rPr lang="pt-PT" sz="1400" dirty="0"/>
              <a:t>pode </a:t>
            </a:r>
            <a:r>
              <a:rPr lang="pt-PT" sz="1400" dirty="0" err="1"/>
              <a:t>promover e alargar </a:t>
            </a:r>
            <a:r>
              <a:rPr lang="pt-PT" sz="1400" dirty="0"/>
              <a:t>a </a:t>
            </a:r>
            <a:r>
              <a:rPr lang="pt-PT" sz="1400" dirty="0" err="1"/>
              <a:t>circulação de materiais e produtos</a:t>
            </a:r>
            <a:r>
              <a:rPr lang="pt-PT" sz="1400" dirty="0"/>
              <a:t>. Como </a:t>
            </a:r>
            <a:r>
              <a:rPr lang="pt-PT" sz="1400" dirty="0" err="1"/>
              <a:t>resultado </a:t>
            </a:r>
            <a:r>
              <a:rPr lang="pt-PT" sz="1400" dirty="0"/>
              <a:t>da </a:t>
            </a:r>
            <a:r>
              <a:rPr lang="pt-PT" sz="1400" dirty="0" err="1"/>
              <a:t>permanência da propriedade nas empresas</a:t>
            </a:r>
            <a:r>
              <a:rPr lang="pt-PT" sz="1400" dirty="0"/>
              <a:t>, os </a:t>
            </a:r>
            <a:r>
              <a:rPr lang="pt-PT" sz="1400" dirty="0" err="1"/>
              <a:t>ciclos de vida dos produtos </a:t>
            </a:r>
            <a:r>
              <a:rPr lang="pt-PT" sz="1400" dirty="0"/>
              <a:t>são </a:t>
            </a:r>
            <a:r>
              <a:rPr lang="pt-PT" sz="1400" dirty="0" err="1"/>
              <a:t>prolongados</a:t>
            </a:r>
            <a:r>
              <a:rPr lang="pt-PT" sz="1400" dirty="0"/>
              <a:t>, as taxas de </a:t>
            </a:r>
            <a:r>
              <a:rPr lang="pt-PT" sz="1400" dirty="0" err="1"/>
              <a:t>utilização </a:t>
            </a:r>
            <a:r>
              <a:rPr lang="pt-PT" sz="1400" dirty="0"/>
              <a:t>são </a:t>
            </a:r>
            <a:r>
              <a:rPr lang="pt-PT" sz="1400" dirty="0" err="1"/>
              <a:t>melhoradas e </a:t>
            </a:r>
            <a:r>
              <a:rPr lang="pt-PT" sz="1400" dirty="0"/>
              <a:t>a </a:t>
            </a:r>
            <a:r>
              <a:rPr lang="pt-PT" sz="1400" dirty="0" err="1"/>
              <a:t>circulação de materiais torna-se </a:t>
            </a:r>
            <a:r>
              <a:rPr lang="pt-PT" sz="1400" dirty="0"/>
              <a:t>mais um </a:t>
            </a:r>
            <a:r>
              <a:rPr lang="pt-PT" sz="1400" dirty="0" err="1"/>
              <a:t>circuito fechado</a:t>
            </a:r>
            <a:r>
              <a:rPr lang="pt-PT" sz="1400" dirty="0"/>
              <a:t>. Este é um </a:t>
            </a:r>
            <a:r>
              <a:rPr lang="pt-PT" sz="1400" dirty="0">
                <a:solidFill>
                  <a:srgbClr val="2B2D83"/>
                </a:solidFill>
              </a:rPr>
              <a:t>modelo de negócio </a:t>
            </a:r>
            <a:r>
              <a:rPr lang="pt-PT" sz="1400" dirty="0"/>
              <a:t>que promove a economia circular e atua sobre os hábitos de consumo e estilo de vida dos clientes.</a:t>
            </a:r>
          </a:p>
          <a:p>
            <a:pPr marL="0" indent="0" algn="just">
              <a:buNone/>
            </a:pPr>
            <a:endParaRPr lang="en-GB" sz="1400" dirty="0"/>
          </a:p>
          <a:p>
            <a:pPr marL="0" indent="0" algn="just">
              <a:buNone/>
            </a:pPr>
            <a:r>
              <a:rPr lang="pt-PT" sz="1400" dirty="0"/>
              <a:t>- Os </a:t>
            </a:r>
            <a:r>
              <a:rPr lang="pt-PT" sz="1400" dirty="0" err="1">
                <a:solidFill>
                  <a:srgbClr val="2B2D83"/>
                </a:solidFill>
              </a:rPr>
              <a:t>modelos de propriedade do produtor </a:t>
            </a:r>
            <a:r>
              <a:rPr lang="pt-PT" sz="1400" dirty="0" err="1"/>
              <a:t>compreendem </a:t>
            </a:r>
            <a:r>
              <a:rPr lang="pt-PT" sz="1400" dirty="0"/>
              <a:t>o </a:t>
            </a:r>
            <a:r>
              <a:rPr lang="pt-PT" sz="1400" dirty="0" err="1"/>
              <a:t>produto como serviço</a:t>
            </a:r>
            <a:r>
              <a:rPr lang="pt-PT" sz="1400" dirty="0"/>
              <a:t>, </a:t>
            </a:r>
            <a:r>
              <a:rPr lang="pt-PT" sz="1400" dirty="0" err="1"/>
              <a:t>material</a:t>
            </a:r>
            <a:r>
              <a:rPr lang="pt-PT" sz="1400" dirty="0"/>
              <a:t> como serviço </a:t>
            </a:r>
            <a:r>
              <a:rPr lang="pt-PT" sz="1400" dirty="0" err="1"/>
              <a:t>e desempenho</a:t>
            </a:r>
            <a:r>
              <a:rPr lang="pt-PT" sz="1400" dirty="0"/>
              <a:t> como serviço, </a:t>
            </a:r>
            <a:r>
              <a:rPr lang="pt-PT" sz="1400" dirty="0" err="1"/>
              <a:t>e </a:t>
            </a:r>
            <a:r>
              <a:rPr lang="pt-PT" sz="1400" dirty="0"/>
              <a:t>podem </a:t>
            </a:r>
            <a:r>
              <a:rPr lang="pt-PT" sz="1400" dirty="0" err="1"/>
              <a:t>incluir soluções tais </a:t>
            </a:r>
            <a:r>
              <a:rPr lang="pt-PT" sz="1400" dirty="0"/>
              <a:t>como </a:t>
            </a:r>
            <a:r>
              <a:rPr lang="pt-PT" sz="1400" dirty="0" err="1"/>
              <a:t>garantias vitalícias e sistemas de devolução e depósito de </a:t>
            </a:r>
            <a:r>
              <a:rPr lang="pt-PT" sz="1400" dirty="0"/>
              <a:t>material, </a:t>
            </a:r>
            <a:r>
              <a:rPr lang="pt-PT" sz="1400" dirty="0" err="1"/>
              <a:t>entre outros.</a:t>
            </a:r>
          </a:p>
          <a:p>
            <a:pPr marL="0" indent="0" algn="just">
              <a:buNone/>
            </a:pPr>
            <a:endParaRPr lang="en-GB" sz="1400" dirty="0"/>
          </a:p>
          <a:p>
            <a:pPr marL="0" indent="0" algn="just">
              <a:buNone/>
            </a:pPr>
            <a:r>
              <a:rPr lang="pt-PT" sz="1400" dirty="0"/>
              <a:t>- Um </a:t>
            </a:r>
            <a:r>
              <a:rPr lang="pt-PT" sz="1400" dirty="0">
                <a:solidFill>
                  <a:srgbClr val="2B2D83"/>
                </a:solidFill>
              </a:rPr>
              <a:t>Sistema de Serviços de Produtos (SSP) </a:t>
            </a:r>
            <a:r>
              <a:rPr lang="pt-PT" sz="1400" dirty="0"/>
              <a:t>pode ser visto como modelos de negócio com potencial para gerar soluções vantajosas para os produtores/fornecedores, clientes e ambiente promovendo o lucro, benefícios ambientais e sociais. </a:t>
            </a:r>
            <a:endParaRPr lang="en-US" sz="1400" dirty="0"/>
          </a:p>
        </p:txBody>
      </p:sp>
    </p:spTree>
    <p:custDataLst>
      <p:tags r:id="rId1"/>
    </p:custDataLst>
    <p:extLst>
      <p:ext uri="{BB962C8B-B14F-4D97-AF65-F5344CB8AC3E}">
        <p14:creationId xmlns:p14="http://schemas.microsoft.com/office/powerpoint/2010/main" val="7128703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183C6-F564-4A9A-89EE-A5A6D09F0F3F}"/>
              </a:ext>
            </a:extLst>
          </p:cNvPr>
          <p:cNvSpPr>
            <a:spLocks noGrp="1"/>
          </p:cNvSpPr>
          <p:nvPr>
            <p:ph type="title"/>
          </p:nvPr>
        </p:nvSpPr>
        <p:spPr>
          <a:xfrm>
            <a:off x="433006" y="104423"/>
            <a:ext cx="7717800" cy="1011600"/>
          </a:xfrm>
        </p:spPr>
        <p:txBody>
          <a:bodyPr/>
          <a:lstStyle/>
          <a:p>
            <a:r>
              <a:rPr lang="en-US" sz="4000" dirty="0">
                <a:solidFill>
                  <a:srgbClr val="059540"/>
                </a:solidFill>
              </a:rPr>
              <a:t>Produto como um </a:t>
            </a:r>
            <a:r>
              <a:rPr lang="en-GB" dirty="0">
                <a:solidFill>
                  <a:srgbClr val="059540"/>
                </a:solidFill>
              </a:rPr>
              <a:t>serviço </a:t>
            </a:r>
            <a:br>
              <a:rPr lang="en-GB" dirty="0"/>
            </a:br>
            <a:endParaRPr lang="en-GB" dirty="0"/>
          </a:p>
        </p:txBody>
      </p:sp>
      <p:sp>
        <p:nvSpPr>
          <p:cNvPr id="9" name="Content Placeholder 2">
            <a:extLst>
              <a:ext uri="{FF2B5EF4-FFF2-40B4-BE49-F238E27FC236}">
                <a16:creationId xmlns:a16="http://schemas.microsoft.com/office/drawing/2014/main" id="{6D8FFFC0-0D9E-45E2-A67B-6C28AB829B19}"/>
              </a:ext>
            </a:extLst>
          </p:cNvPr>
          <p:cNvSpPr txBox="1">
            <a:spLocks/>
          </p:cNvSpPr>
          <p:nvPr/>
        </p:nvSpPr>
        <p:spPr>
          <a:xfrm>
            <a:off x="73742" y="1084260"/>
            <a:ext cx="8760542" cy="3954817"/>
          </a:xfrm>
          <a:prstGeom prst="rect">
            <a:avLst/>
          </a:prstGeom>
          <a:ln w="28575">
            <a:solidFill>
              <a:srgbClr val="2B2D83"/>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pt-PT" sz="1600" dirty="0">
                <a:latin typeface="+mn-lt"/>
              </a:rPr>
              <a:t>Um modelo SSP incorpora uma combinação entre um produto físico e um elemento de serviço.</a:t>
            </a:r>
          </a:p>
          <a:p>
            <a:pPr marL="0" indent="0" algn="just">
              <a:buFont typeface="Arial" panose="020B0604020202020204" pitchFamily="34" charset="0"/>
              <a:buNone/>
            </a:pPr>
            <a:endParaRPr lang="pt-PT" sz="1700" dirty="0"/>
          </a:p>
        </p:txBody>
      </p:sp>
      <p:pic>
        <p:nvPicPr>
          <p:cNvPr id="10" name="Imagem 4">
            <a:extLst>
              <a:ext uri="{FF2B5EF4-FFF2-40B4-BE49-F238E27FC236}">
                <a16:creationId xmlns:a16="http://schemas.microsoft.com/office/drawing/2014/main" id="{3BA985E1-738C-43B7-92A2-C2879780376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071445" y="1457547"/>
            <a:ext cx="4602903" cy="3500233"/>
          </a:xfrm>
          <a:prstGeom prst="rect">
            <a:avLst/>
          </a:prstGeom>
          <a:noFill/>
          <a:ln>
            <a:noFill/>
          </a:ln>
        </p:spPr>
      </p:pic>
      <p:sp>
        <p:nvSpPr>
          <p:cNvPr id="11" name="TextBox 10">
            <a:extLst>
              <a:ext uri="{FF2B5EF4-FFF2-40B4-BE49-F238E27FC236}">
                <a16:creationId xmlns:a16="http://schemas.microsoft.com/office/drawing/2014/main" id="{E3F0C569-EB03-4475-8E50-B06E17E91650}"/>
              </a:ext>
            </a:extLst>
          </p:cNvPr>
          <p:cNvSpPr txBox="1"/>
          <p:nvPr/>
        </p:nvSpPr>
        <p:spPr>
          <a:xfrm>
            <a:off x="5921477" y="4367487"/>
            <a:ext cx="2839065" cy="630942"/>
          </a:xfrm>
          <a:prstGeom prst="rect">
            <a:avLst/>
          </a:prstGeom>
          <a:noFill/>
        </p:spPr>
        <p:txBody>
          <a:bodyPr wrap="square">
            <a:spAutoFit/>
          </a:bodyPr>
          <a:lstStyle/>
          <a:p>
            <a:pPr marL="0" indent="0" algn="just">
              <a:buNone/>
            </a:pPr>
            <a:r>
              <a:rPr lang="en-GB" sz="700" dirty="0"/>
              <a:t>[1] Conway, Paul; West, Andrew; Gestão da informação do ciclo de vida do produto na cadeia de fornecimento de electrónica. Agosto de 2012. Web: </a:t>
            </a:r>
            <a:r>
              <a:rPr lang="en-GB" sz="700" dirty="0">
                <a:hlinkClick r:id="rId4"/>
              </a:rPr>
              <a:t>https://www.researchgate.net/publication/273138281_Product_life_cycle_information_management_in_the_electronics_supply_chain/figures?lo=1</a:t>
            </a:r>
            <a:endParaRPr lang="en-GB" sz="700" dirty="0"/>
          </a:p>
        </p:txBody>
      </p:sp>
    </p:spTree>
    <p:custDataLst>
      <p:tags r:id="rId1"/>
    </p:custDataLst>
    <p:extLst>
      <p:ext uri="{BB962C8B-B14F-4D97-AF65-F5344CB8AC3E}">
        <p14:creationId xmlns:p14="http://schemas.microsoft.com/office/powerpoint/2010/main" val="21102384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183C6-F564-4A9A-89EE-A5A6D09F0F3F}"/>
              </a:ext>
            </a:extLst>
          </p:cNvPr>
          <p:cNvSpPr>
            <a:spLocks noGrp="1"/>
          </p:cNvSpPr>
          <p:nvPr>
            <p:ph type="title"/>
          </p:nvPr>
        </p:nvSpPr>
        <p:spPr>
          <a:xfrm>
            <a:off x="433006" y="104423"/>
            <a:ext cx="7717800" cy="1011600"/>
          </a:xfrm>
        </p:spPr>
        <p:txBody>
          <a:bodyPr/>
          <a:lstStyle/>
          <a:p>
            <a:r>
              <a:rPr lang="en-US" sz="4000" dirty="0">
                <a:solidFill>
                  <a:srgbClr val="059540"/>
                </a:solidFill>
              </a:rPr>
              <a:t>Produto como um </a:t>
            </a:r>
            <a:r>
              <a:rPr lang="en-GB" dirty="0">
                <a:solidFill>
                  <a:srgbClr val="059540"/>
                </a:solidFill>
              </a:rPr>
              <a:t>serviço </a:t>
            </a:r>
            <a:br>
              <a:rPr lang="en-GB" dirty="0"/>
            </a:br>
            <a:endParaRPr lang="en-GB" dirty="0"/>
          </a:p>
        </p:txBody>
      </p:sp>
      <p:sp>
        <p:nvSpPr>
          <p:cNvPr id="9" name="Content Placeholder 2">
            <a:extLst>
              <a:ext uri="{FF2B5EF4-FFF2-40B4-BE49-F238E27FC236}">
                <a16:creationId xmlns:a16="http://schemas.microsoft.com/office/drawing/2014/main" id="{6D8FFFC0-0D9E-45E2-A67B-6C28AB829B19}"/>
              </a:ext>
            </a:extLst>
          </p:cNvPr>
          <p:cNvSpPr txBox="1">
            <a:spLocks/>
          </p:cNvSpPr>
          <p:nvPr/>
        </p:nvSpPr>
        <p:spPr>
          <a:xfrm>
            <a:off x="73742" y="1084260"/>
            <a:ext cx="4014164" cy="3954817"/>
          </a:xfrm>
          <a:prstGeom prst="rect">
            <a:avLst/>
          </a:prstGeom>
          <a:ln w="28575">
            <a:solidFill>
              <a:srgbClr val="2B2D83"/>
            </a:solidFill>
          </a:ln>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pt-PT" sz="1600" dirty="0">
                <a:latin typeface="+mn-lt"/>
              </a:rPr>
              <a:t>Um modelo SSP incorpora uma combinação entre um produto físico e um elemento de serviço.</a:t>
            </a:r>
          </a:p>
          <a:p>
            <a:pPr>
              <a:lnSpc>
                <a:spcPct val="115000"/>
              </a:lnSpc>
              <a:spcAft>
                <a:spcPts val="1000"/>
              </a:spcAft>
              <a:tabLst>
                <a:tab pos="439420" algn="l"/>
                <a:tab pos="2700020" algn="ctr"/>
              </a:tabLst>
            </a:pPr>
            <a:r>
              <a:rPr lang="pt-PT" sz="18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SISTEMA DE SERVIÇO DE PRODUTOS</a:t>
            </a:r>
            <a:endParaRPr lang="pt-PT"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tabLst>
                <a:tab pos="439420" algn="l"/>
                <a:tab pos="2700020" algn="ctr"/>
              </a:tabLst>
            </a:pPr>
            <a:r>
              <a:rPr lang="pt-PT" sz="18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Assistência e manutenção</a:t>
            </a:r>
            <a:endParaRPr lang="pt-PT"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tabLst>
                <a:tab pos="439420" algn="l"/>
                <a:tab pos="2700020" algn="ctr"/>
              </a:tabLst>
            </a:pPr>
            <a:r>
              <a:rPr lang="pt-PT"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UTILIZAÇÃO:  </a:t>
            </a:r>
            <a:endParaRPr lang="pt-PT"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tabLst>
                <a:tab pos="439420" algn="l"/>
                <a:tab pos="2700020" algn="ctr"/>
              </a:tabLst>
            </a:pPr>
            <a:r>
              <a:rPr lang="pt-PT"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Perfil de utilização</a:t>
            </a:r>
            <a:endParaRPr lang="pt-PT"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tabLst>
                <a:tab pos="439420" algn="l"/>
                <a:tab pos="2700020" algn="ctr"/>
              </a:tabLst>
            </a:pPr>
            <a:r>
              <a:rPr lang="pt-PT"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Unidade total de utilização para a criação de custos</a:t>
            </a:r>
            <a:endParaRPr lang="pt-PT"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tabLst>
                <a:tab pos="439420" algn="l"/>
                <a:tab pos="2700020" algn="ctr"/>
              </a:tabLst>
            </a:pPr>
            <a:r>
              <a:rPr lang="pt-PT"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Custo real de manutenção do produto</a:t>
            </a:r>
            <a:endParaRPr lang="pt-PT"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tabLst>
                <a:tab pos="439420" algn="l"/>
                <a:tab pos="2700020" algn="ctr"/>
              </a:tabLst>
            </a:pPr>
            <a:r>
              <a:rPr lang="pt-PT"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Custo unitário do serviço para o ROI</a:t>
            </a:r>
            <a:endParaRPr lang="pt-PT"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Symbol" panose="05050102010706020507" pitchFamily="18" charset="2"/>
              <a:buChar char=""/>
              <a:tabLst>
                <a:tab pos="439420" algn="l"/>
                <a:tab pos="2700020" algn="ctr"/>
              </a:tabLst>
            </a:pPr>
            <a:r>
              <a:rPr lang="pt-PT"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Fornecimento contínuo de serviços de qualidade</a:t>
            </a:r>
            <a:endParaRPr lang="pt-PT"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tabLst>
                <a:tab pos="439420" algn="l"/>
                <a:tab pos="2700020" algn="ctr"/>
              </a:tabLst>
            </a:pPr>
            <a:r>
              <a:rPr lang="pt-PT"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CLIENTE:</a:t>
            </a:r>
            <a:endParaRPr lang="pt-PT"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Symbol" panose="05050102010706020507" pitchFamily="18" charset="2"/>
              <a:buChar char=""/>
              <a:tabLst>
                <a:tab pos="439420" algn="l"/>
                <a:tab pos="2700020" algn="ctr"/>
              </a:tabLst>
            </a:pPr>
            <a:r>
              <a:rPr lang="pt-PT"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Paga pela utilização do produto numa base unitária</a:t>
            </a:r>
            <a:endParaRPr lang="pt-PT"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Font typeface="Arial" panose="020B0604020202020204" pitchFamily="34" charset="0"/>
              <a:buNone/>
            </a:pPr>
            <a:endParaRPr lang="pt-PT" sz="1700" dirty="0"/>
          </a:p>
        </p:txBody>
      </p:sp>
      <p:sp>
        <p:nvSpPr>
          <p:cNvPr id="11" name="TextBox 10">
            <a:extLst>
              <a:ext uri="{FF2B5EF4-FFF2-40B4-BE49-F238E27FC236}">
                <a16:creationId xmlns:a16="http://schemas.microsoft.com/office/drawing/2014/main" id="{E3F0C569-EB03-4475-8E50-B06E17E91650}"/>
              </a:ext>
            </a:extLst>
          </p:cNvPr>
          <p:cNvSpPr txBox="1"/>
          <p:nvPr/>
        </p:nvSpPr>
        <p:spPr>
          <a:xfrm>
            <a:off x="5921477" y="4367487"/>
            <a:ext cx="2839065" cy="630942"/>
          </a:xfrm>
          <a:prstGeom prst="rect">
            <a:avLst/>
          </a:prstGeom>
          <a:noFill/>
        </p:spPr>
        <p:txBody>
          <a:bodyPr wrap="square">
            <a:spAutoFit/>
          </a:bodyPr>
          <a:lstStyle/>
          <a:p>
            <a:pPr marL="0" indent="0" algn="just">
              <a:buNone/>
            </a:pPr>
            <a:r>
              <a:rPr lang="en-GB" sz="700" dirty="0"/>
              <a:t>[1] Conway, Paul; West, Andrew; Gestão da informação do ciclo de vida do produto na cadeia de fornecimento de electrónica. Agosto de 2012. Web: </a:t>
            </a:r>
            <a:r>
              <a:rPr lang="en-GB" sz="700" dirty="0">
                <a:hlinkClick r:id="rId3"/>
              </a:rPr>
              <a:t>https://www.researchgate.net/publication/273138281_Product_life_cycle_information_management_in_the_electronics_supply_chain/figures?lo=1</a:t>
            </a:r>
            <a:endParaRPr lang="en-GB" sz="700" dirty="0"/>
          </a:p>
        </p:txBody>
      </p:sp>
      <p:sp>
        <p:nvSpPr>
          <p:cNvPr id="5" name="CaixaDeTexto 4">
            <a:extLst>
              <a:ext uri="{FF2B5EF4-FFF2-40B4-BE49-F238E27FC236}">
                <a16:creationId xmlns:a16="http://schemas.microsoft.com/office/drawing/2014/main" id="{B94605BB-2724-5C0D-5857-A0C8FC2124CE}"/>
              </a:ext>
            </a:extLst>
          </p:cNvPr>
          <p:cNvSpPr txBox="1"/>
          <p:nvPr/>
        </p:nvSpPr>
        <p:spPr>
          <a:xfrm>
            <a:off x="4572000" y="905773"/>
            <a:ext cx="3840480" cy="4386585"/>
          </a:xfrm>
          <a:prstGeom prst="rect">
            <a:avLst/>
          </a:prstGeom>
          <a:noFill/>
        </p:spPr>
        <p:txBody>
          <a:bodyPr wrap="square" rtlCol="0">
            <a:spAutoFit/>
          </a:bodyPr>
          <a:lstStyle/>
          <a:p>
            <a:pPr marL="342900" lvl="0" indent="-342900">
              <a:lnSpc>
                <a:spcPct val="115000"/>
              </a:lnSpc>
              <a:buFont typeface="Symbol" panose="05050102010706020507" pitchFamily="18" charset="2"/>
              <a:buChar char=""/>
              <a:tabLst>
                <a:tab pos="439420" algn="l"/>
                <a:tab pos="2700020" algn="ctr"/>
              </a:tabLst>
            </a:pPr>
            <a:r>
              <a:rPr lang="en-US" sz="1100"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Recebe</a:t>
            </a:r>
            <a:r>
              <a:rPr lang="en-US" sz="1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um </a:t>
            </a:r>
            <a:r>
              <a:rPr lang="en-US" sz="1100"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serviço</a:t>
            </a:r>
            <a:r>
              <a:rPr lang="en-US" sz="1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100"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fiável</a:t>
            </a:r>
            <a:endParaRPr lang="pt-PT"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tabLst>
                <a:tab pos="439420" algn="l"/>
                <a:tab pos="2700020" algn="ctr"/>
              </a:tabLst>
            </a:pPr>
            <a:r>
              <a:rPr lang="pt-PT" sz="1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Risco reduzido pelo facto de não ser proprietário</a:t>
            </a:r>
            <a:endParaRPr lang="pt-PT"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tabLst>
                <a:tab pos="439420" algn="l"/>
                <a:tab pos="2700020" algn="ctr"/>
              </a:tabLst>
            </a:pPr>
            <a:r>
              <a:rPr lang="pt-PT" sz="1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Paga apenas pelo serviço utilizado</a:t>
            </a:r>
            <a:endParaRPr lang="pt-PT"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Symbol" panose="05050102010706020507" pitchFamily="18" charset="2"/>
              <a:buChar char=""/>
              <a:tabLst>
                <a:tab pos="439420" algn="l"/>
                <a:tab pos="2700020" algn="ctr"/>
              </a:tabLst>
            </a:pPr>
            <a:r>
              <a:rPr lang="en-US" sz="1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Sem </a:t>
            </a:r>
            <a:r>
              <a:rPr lang="en-US" sz="1100"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investimentos</a:t>
            </a:r>
            <a:endParaRPr lang="pt-PT"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tabLst>
                <a:tab pos="439420" algn="l"/>
                <a:tab pos="2700020" algn="ctr"/>
              </a:tabLst>
            </a:pPr>
            <a:r>
              <a:rPr lang="en-US" sz="1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SERVIÇO:</a:t>
            </a:r>
            <a:endParaRPr lang="pt-PT"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tabLst>
                <a:tab pos="439420" algn="l"/>
                <a:tab pos="2700020" algn="ctr"/>
              </a:tabLst>
            </a:pPr>
            <a:r>
              <a:rPr lang="en-US" sz="1100"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Planos</a:t>
            </a:r>
            <a:r>
              <a:rPr lang="en-US" sz="1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de </a:t>
            </a:r>
            <a:r>
              <a:rPr lang="en-US" sz="1100"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serviço</a:t>
            </a:r>
            <a:endParaRPr lang="pt-PT"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tabLst>
                <a:tab pos="439420" algn="l"/>
                <a:tab pos="2700020" algn="ctr"/>
              </a:tabLst>
            </a:pPr>
            <a:r>
              <a:rPr lang="en-US" sz="1100"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Conhecimento</a:t>
            </a:r>
            <a:r>
              <a:rPr lang="en-US" sz="1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do </a:t>
            </a:r>
            <a:r>
              <a:rPr lang="en-US" sz="1100"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produto</a:t>
            </a:r>
            <a:endParaRPr lang="pt-PT"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tabLst>
                <a:tab pos="439420" algn="l"/>
                <a:tab pos="2700020" algn="ctr"/>
              </a:tabLst>
            </a:pPr>
            <a:r>
              <a:rPr lang="pt-PT" sz="1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Localização do cliente e acordo de serviço</a:t>
            </a:r>
            <a:endParaRPr lang="pt-PT"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Symbol" panose="05050102010706020507" pitchFamily="18" charset="2"/>
              <a:buChar char=""/>
              <a:tabLst>
                <a:tab pos="439420" algn="l"/>
                <a:tab pos="2700020" algn="ctr"/>
              </a:tabLst>
            </a:pPr>
            <a:r>
              <a:rPr lang="pt-PT" sz="1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Previsão do fluxo de produtos e redução do tempo de inatividade</a:t>
            </a:r>
            <a:endParaRPr lang="pt-PT" sz="1100" dirty="0">
              <a:effectLst/>
              <a:latin typeface="Calibri" panose="020F0502020204030204" pitchFamily="34" charset="0"/>
              <a:ea typeface="Calibri" panose="020F0502020204030204" pitchFamily="34" charset="0"/>
              <a:cs typeface="Times New Roman" panose="02020603050405020304" pitchFamily="18" charset="0"/>
            </a:endParaRPr>
          </a:p>
          <a:p>
            <a:pPr marL="23495">
              <a:lnSpc>
                <a:spcPct val="115000"/>
              </a:lnSpc>
              <a:spcAft>
                <a:spcPts val="1000"/>
              </a:spcAft>
              <a:tabLst>
                <a:tab pos="439420" algn="l"/>
                <a:tab pos="2700020" algn="ctr"/>
              </a:tabLst>
            </a:pPr>
            <a:r>
              <a:rPr lang="pt-PT" sz="1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OEM:</a:t>
            </a:r>
            <a:endParaRPr lang="pt-PT"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tabLst>
                <a:tab pos="439420" algn="l"/>
                <a:tab pos="2700020" algn="ctr"/>
              </a:tabLst>
            </a:pPr>
            <a:r>
              <a:rPr lang="pt-PT" sz="1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Prestar um serviço de qualidade</a:t>
            </a:r>
            <a:endParaRPr lang="pt-PT"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tabLst>
                <a:tab pos="439420" algn="l"/>
                <a:tab pos="2700020" algn="ctr"/>
              </a:tabLst>
            </a:pPr>
            <a:r>
              <a:rPr lang="pt-PT" sz="1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Investimento necessário</a:t>
            </a:r>
            <a:endParaRPr lang="pt-PT"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tabLst>
                <a:tab pos="439420" algn="l"/>
                <a:tab pos="2700020" algn="ctr"/>
              </a:tabLst>
            </a:pPr>
            <a:r>
              <a:rPr lang="pt-PT" sz="1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O produto deve ter um valor financeiro significativo</a:t>
            </a:r>
            <a:endParaRPr lang="pt-PT"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tabLst>
                <a:tab pos="439420" algn="l"/>
                <a:tab pos="2700020" algn="ctr"/>
              </a:tabLst>
            </a:pPr>
            <a:r>
              <a:rPr lang="pt-PT" sz="1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O produto presta um serviço funcional</a:t>
            </a:r>
            <a:endParaRPr lang="pt-PT"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Symbol" panose="05050102010706020507" pitchFamily="18" charset="2"/>
              <a:buChar char=""/>
              <a:tabLst>
                <a:tab pos="439420" algn="l"/>
                <a:tab pos="2700020" algn="ctr"/>
              </a:tabLst>
            </a:pPr>
            <a:r>
              <a:rPr lang="pt-PT" sz="1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Mudança nas relações comerciais</a:t>
            </a:r>
            <a:endParaRPr lang="pt-PT" sz="1100" dirty="0">
              <a:effectLst/>
              <a:latin typeface="Calibri" panose="020F0502020204030204" pitchFamily="34" charset="0"/>
              <a:ea typeface="Calibri" panose="020F0502020204030204" pitchFamily="34" charset="0"/>
              <a:cs typeface="Times New Roman" panose="02020603050405020304" pitchFamily="18" charset="0"/>
            </a:endParaRPr>
          </a:p>
          <a:p>
            <a:pPr marL="23495">
              <a:lnSpc>
                <a:spcPct val="115000"/>
              </a:lnSpc>
              <a:spcAft>
                <a:spcPts val="1000"/>
              </a:spcAft>
              <a:tabLst>
                <a:tab pos="439420" algn="l"/>
                <a:tab pos="2700020" algn="ctr"/>
              </a:tabLst>
            </a:pPr>
            <a:r>
              <a:rPr lang="pt-PT" sz="11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Risco e propriedade</a:t>
            </a:r>
            <a:endParaRPr lang="pt-PT"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pt-PT" dirty="0"/>
          </a:p>
        </p:txBody>
      </p:sp>
    </p:spTree>
    <p:custDataLst>
      <p:tags r:id="rId1"/>
    </p:custDataLst>
    <p:extLst>
      <p:ext uri="{BB962C8B-B14F-4D97-AF65-F5344CB8AC3E}">
        <p14:creationId xmlns:p14="http://schemas.microsoft.com/office/powerpoint/2010/main" val="13907697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710F0-71A4-46C4-98CF-E00E5148795D}"/>
              </a:ext>
            </a:extLst>
          </p:cNvPr>
          <p:cNvSpPr>
            <a:spLocks noGrp="1"/>
          </p:cNvSpPr>
          <p:nvPr>
            <p:ph type="title"/>
          </p:nvPr>
        </p:nvSpPr>
        <p:spPr>
          <a:xfrm>
            <a:off x="528871" y="83237"/>
            <a:ext cx="7717800" cy="1011600"/>
          </a:xfrm>
        </p:spPr>
        <p:txBody>
          <a:bodyPr/>
          <a:lstStyle/>
          <a:p>
            <a:r>
              <a:rPr lang="en-US" sz="3600" dirty="0">
                <a:solidFill>
                  <a:srgbClr val="059540"/>
                </a:solidFill>
              </a:rPr>
              <a:t>Produto como um serviço (cont.)</a:t>
            </a:r>
            <a:endParaRPr lang="en-GB" dirty="0"/>
          </a:p>
        </p:txBody>
      </p:sp>
      <p:sp>
        <p:nvSpPr>
          <p:cNvPr id="3" name="Content Placeholder 2">
            <a:extLst>
              <a:ext uri="{FF2B5EF4-FFF2-40B4-BE49-F238E27FC236}">
                <a16:creationId xmlns:a16="http://schemas.microsoft.com/office/drawing/2014/main" id="{14C0DBDE-6D16-4368-A123-8B9B3408D77C}"/>
              </a:ext>
            </a:extLst>
          </p:cNvPr>
          <p:cNvSpPr txBox="1">
            <a:spLocks/>
          </p:cNvSpPr>
          <p:nvPr/>
        </p:nvSpPr>
        <p:spPr>
          <a:xfrm>
            <a:off x="199103" y="1103208"/>
            <a:ext cx="8487697" cy="3665206"/>
          </a:xfrm>
          <a:prstGeom prst="rect">
            <a:avLst/>
          </a:prstGeom>
          <a:ln w="28575">
            <a:solidFill>
              <a:srgbClr val="15A7A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pt-PT" sz="1600" dirty="0" err="1">
                <a:latin typeface="+mn-lt"/>
              </a:rPr>
              <a:t>Exemplo de </a:t>
            </a:r>
            <a:r>
              <a:rPr lang="en-GB" sz="1600" dirty="0">
                <a:latin typeface="+mn-lt"/>
              </a:rPr>
              <a:t>produto </a:t>
            </a:r>
            <a:r>
              <a:rPr lang="pt-PT" sz="1600" dirty="0">
                <a:latin typeface="+mn-lt"/>
              </a:rPr>
              <a:t>"</a:t>
            </a:r>
            <a:r>
              <a:rPr lang="en-GB" sz="1600" dirty="0">
                <a:latin typeface="+mn-lt"/>
              </a:rPr>
              <a:t>máquina de lavar" </a:t>
            </a:r>
            <a:r>
              <a:rPr lang="pt-PT" sz="1600" dirty="0" err="1">
                <a:latin typeface="+mn-lt"/>
              </a:rPr>
              <a:t>e serviço de produto </a:t>
            </a:r>
            <a:r>
              <a:rPr lang="pt-PT" sz="1600" dirty="0">
                <a:latin typeface="+mn-lt"/>
              </a:rPr>
              <a:t>"</a:t>
            </a:r>
            <a:r>
              <a:rPr lang="pt-PT" sz="1600" dirty="0" err="1">
                <a:latin typeface="+mn-lt"/>
              </a:rPr>
              <a:t>ciclo de lavagem</a:t>
            </a:r>
            <a:r>
              <a:rPr lang="pt-PT" sz="1600" dirty="0">
                <a:latin typeface="+mn-lt"/>
              </a:rPr>
              <a:t>". </a:t>
            </a:r>
          </a:p>
          <a:p>
            <a:pPr marL="0" indent="0" algn="just">
              <a:buNone/>
            </a:pPr>
            <a:endParaRPr lang="pt-PT" sz="1700" dirty="0"/>
          </a:p>
          <a:p>
            <a:pPr marL="0" indent="0" algn="just">
              <a:buNone/>
            </a:pPr>
            <a:endParaRPr lang="pt-PT" sz="1700" dirty="0"/>
          </a:p>
          <a:p>
            <a:pPr marL="0" indent="0" algn="just">
              <a:buNone/>
            </a:pPr>
            <a:endParaRPr lang="pt-PT" sz="1700" dirty="0"/>
          </a:p>
          <a:p>
            <a:pPr marL="0" indent="0" algn="just">
              <a:buNone/>
            </a:pPr>
            <a:endParaRPr lang="pt-PT" sz="1700" dirty="0"/>
          </a:p>
          <a:p>
            <a:pPr marL="0" indent="0" algn="just">
              <a:buNone/>
            </a:pPr>
            <a:endParaRPr lang="pt-PT" sz="1700" dirty="0"/>
          </a:p>
          <a:p>
            <a:pPr marL="0" indent="0" algn="just">
              <a:buNone/>
            </a:pPr>
            <a:endParaRPr lang="pt-PT" sz="1700" dirty="0"/>
          </a:p>
          <a:p>
            <a:pPr marL="0" indent="0" algn="just">
              <a:buNone/>
            </a:pPr>
            <a:endParaRPr lang="pt-PT" sz="1700" dirty="0"/>
          </a:p>
          <a:p>
            <a:pPr marL="0" indent="0" algn="just">
              <a:buNone/>
            </a:pPr>
            <a:endParaRPr lang="pt-PT" sz="1700" dirty="0"/>
          </a:p>
          <a:p>
            <a:pPr marL="0" indent="0" algn="just">
              <a:buNone/>
            </a:pPr>
            <a:endParaRPr lang="pt-PT" sz="1700" dirty="0"/>
          </a:p>
        </p:txBody>
      </p:sp>
      <p:pic>
        <p:nvPicPr>
          <p:cNvPr id="4" name="Imagem 8">
            <a:extLst>
              <a:ext uri="{FF2B5EF4-FFF2-40B4-BE49-F238E27FC236}">
                <a16:creationId xmlns:a16="http://schemas.microsoft.com/office/drawing/2014/main" id="{32AB45A6-D953-4DDA-B39C-A70A89BFD9B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994736" y="2032136"/>
            <a:ext cx="5342587" cy="2166823"/>
          </a:xfrm>
          <a:prstGeom prst="rect">
            <a:avLst/>
          </a:prstGeom>
          <a:noFill/>
          <a:ln>
            <a:noFill/>
          </a:ln>
        </p:spPr>
      </p:pic>
      <p:sp>
        <p:nvSpPr>
          <p:cNvPr id="5" name="Seta: Para Baixo 2">
            <a:extLst>
              <a:ext uri="{FF2B5EF4-FFF2-40B4-BE49-F238E27FC236}">
                <a16:creationId xmlns:a16="http://schemas.microsoft.com/office/drawing/2014/main" id="{ABC0B5FB-1C0C-46F1-B5AB-6039FA1392A2}"/>
              </a:ext>
            </a:extLst>
          </p:cNvPr>
          <p:cNvSpPr/>
          <p:nvPr/>
        </p:nvSpPr>
        <p:spPr>
          <a:xfrm>
            <a:off x="3996813" y="1471767"/>
            <a:ext cx="752940" cy="467645"/>
          </a:xfrm>
          <a:prstGeom prst="downArrow">
            <a:avLst/>
          </a:prstGeom>
          <a:solidFill>
            <a:schemeClr val="bg1"/>
          </a:solidFill>
          <a:ln w="28575">
            <a:solidFill>
              <a:srgbClr val="15A7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sp>
        <p:nvSpPr>
          <p:cNvPr id="6" name="Content Placeholder 2">
            <a:extLst>
              <a:ext uri="{FF2B5EF4-FFF2-40B4-BE49-F238E27FC236}">
                <a16:creationId xmlns:a16="http://schemas.microsoft.com/office/drawing/2014/main" id="{B5114EC3-6FC2-46FF-A562-50D566570B27}"/>
              </a:ext>
            </a:extLst>
          </p:cNvPr>
          <p:cNvSpPr txBox="1">
            <a:spLocks/>
          </p:cNvSpPr>
          <p:nvPr/>
        </p:nvSpPr>
        <p:spPr>
          <a:xfrm>
            <a:off x="199102" y="4550610"/>
            <a:ext cx="5049253" cy="2441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GB" sz="800" dirty="0">
                <a:latin typeface="+mn-lt"/>
              </a:rPr>
              <a:t>Exemplo de produto "máquina de lavar" e serviço de produto "ciclo de lavagem" [2]</a:t>
            </a:r>
          </a:p>
        </p:txBody>
      </p:sp>
      <p:sp>
        <p:nvSpPr>
          <p:cNvPr id="7" name="Content Placeholder 2">
            <a:extLst>
              <a:ext uri="{FF2B5EF4-FFF2-40B4-BE49-F238E27FC236}">
                <a16:creationId xmlns:a16="http://schemas.microsoft.com/office/drawing/2014/main" id="{70A4E2CA-9166-4C17-A7B1-E256DC688C3D}"/>
              </a:ext>
            </a:extLst>
          </p:cNvPr>
          <p:cNvSpPr txBox="1">
            <a:spLocks/>
          </p:cNvSpPr>
          <p:nvPr/>
        </p:nvSpPr>
        <p:spPr>
          <a:xfrm>
            <a:off x="6614651" y="4291685"/>
            <a:ext cx="2072149" cy="569454"/>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GB" sz="800" dirty="0">
                <a:latin typeface="+mn-lt"/>
              </a:rPr>
              <a:t>[2] </a:t>
            </a:r>
            <a:r>
              <a:rPr lang="pt-PT" sz="800" dirty="0">
                <a:latin typeface="+mn-lt"/>
              </a:rPr>
              <a:t>: </a:t>
            </a:r>
            <a:r>
              <a:rPr lang="pt-PT" sz="800" dirty="0" err="1">
                <a:latin typeface="+mn-lt"/>
                <a:hlinkClick r:id="rId4">
                  <a:extLst>
                    <a:ext uri="{A12FA001-AC4F-418D-AE19-62706E023703}">
                      <ahyp:hlinkClr xmlns:ahyp="http://schemas.microsoft.com/office/drawing/2018/hyperlinkcolor" val="tx"/>
                    </a:ext>
                  </a:extLst>
                </a:hlinkClick>
              </a:rPr>
              <a:t>Favi</a:t>
            </a:r>
            <a:r>
              <a:rPr lang="pt-PT" sz="800" dirty="0">
                <a:latin typeface="+mn-lt"/>
              </a:rPr>
              <a:t>, </a:t>
            </a:r>
            <a:r>
              <a:rPr lang="pt-PT" sz="800" dirty="0" err="1">
                <a:latin typeface="+mn-lt"/>
              </a:rPr>
              <a:t>Claudio</a:t>
            </a:r>
            <a:r>
              <a:rPr lang="pt-PT" sz="800" dirty="0">
                <a:latin typeface="+mn-lt"/>
              </a:rPr>
              <a:t>; </a:t>
            </a:r>
            <a:r>
              <a:rPr lang="pt-PT" sz="800" dirty="0" err="1">
                <a:latin typeface="+mn-lt"/>
                <a:hlinkClick r:id="rId5">
                  <a:extLst>
                    <a:ext uri="{A12FA001-AC4F-418D-AE19-62706E023703}">
                      <ahyp:hlinkClr xmlns:ahyp="http://schemas.microsoft.com/office/drawing/2018/hyperlinkcolor" val="tx"/>
                    </a:ext>
                  </a:extLst>
                </a:hlinkClick>
              </a:rPr>
              <a:t>Peruzzini</a:t>
            </a:r>
            <a:r>
              <a:rPr lang="pt-PT" sz="800" dirty="0">
                <a:latin typeface="+mn-lt"/>
              </a:rPr>
              <a:t>, </a:t>
            </a:r>
            <a:r>
              <a:rPr lang="pt-PT" sz="800" dirty="0" err="1">
                <a:latin typeface="+mn-lt"/>
              </a:rPr>
              <a:t>Margherita</a:t>
            </a:r>
            <a:r>
              <a:rPr lang="pt-PT" sz="800" dirty="0">
                <a:latin typeface="+mn-lt"/>
              </a:rPr>
              <a:t>; </a:t>
            </a:r>
            <a:r>
              <a:rPr lang="pt-PT" sz="800" dirty="0" err="1">
                <a:latin typeface="+mn-lt"/>
                <a:hlinkClick r:id="rId6">
                  <a:extLst>
                    <a:ext uri="{A12FA001-AC4F-418D-AE19-62706E023703}">
                      <ahyp:hlinkClr xmlns:ahyp="http://schemas.microsoft.com/office/drawing/2018/hyperlinkcolor" val="tx"/>
                    </a:ext>
                  </a:extLst>
                </a:hlinkClick>
              </a:rPr>
              <a:t>Germani</a:t>
            </a:r>
            <a:r>
              <a:rPr lang="pt-PT" sz="800" dirty="0">
                <a:latin typeface="+mn-lt"/>
              </a:rPr>
              <a:t>, Michele. A </a:t>
            </a:r>
            <a:r>
              <a:rPr lang="pt-PT" sz="800" dirty="0" err="1">
                <a:latin typeface="+mn-lt"/>
              </a:rPr>
              <a:t>Lifecycle </a:t>
            </a:r>
            <a:r>
              <a:rPr lang="pt-PT" sz="800" dirty="0">
                <a:latin typeface="+mn-lt"/>
              </a:rPr>
              <a:t>design </a:t>
            </a:r>
            <a:r>
              <a:rPr lang="pt-PT" sz="800" dirty="0" err="1">
                <a:latin typeface="+mn-lt"/>
              </a:rPr>
              <a:t>approach </a:t>
            </a:r>
            <a:r>
              <a:rPr lang="pt-PT" sz="800" dirty="0">
                <a:latin typeface="+mn-lt"/>
              </a:rPr>
              <a:t>to </a:t>
            </a:r>
            <a:r>
              <a:rPr lang="pt-PT" sz="800" dirty="0" err="1">
                <a:latin typeface="+mn-lt"/>
              </a:rPr>
              <a:t>analyze the Eco-sustainability of </a:t>
            </a:r>
            <a:r>
              <a:rPr lang="pt-PT" sz="800" dirty="0">
                <a:latin typeface="+mn-lt"/>
              </a:rPr>
              <a:t>industrial </a:t>
            </a:r>
            <a:r>
              <a:rPr lang="pt-PT" sz="800" dirty="0" err="1">
                <a:latin typeface="+mn-lt"/>
              </a:rPr>
              <a:t>products and product-service systems </a:t>
            </a:r>
            <a:r>
              <a:rPr lang="pt-PT" sz="800" dirty="0">
                <a:latin typeface="+mn-lt"/>
              </a:rPr>
              <a:t>(2012).</a:t>
            </a:r>
          </a:p>
        </p:txBody>
      </p:sp>
    </p:spTree>
    <p:custDataLst>
      <p:tags r:id="rId1"/>
    </p:custDataLst>
    <p:extLst>
      <p:ext uri="{BB962C8B-B14F-4D97-AF65-F5344CB8AC3E}">
        <p14:creationId xmlns:p14="http://schemas.microsoft.com/office/powerpoint/2010/main" val="29272994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710F0-71A4-46C4-98CF-E00E5148795D}"/>
              </a:ext>
            </a:extLst>
          </p:cNvPr>
          <p:cNvSpPr>
            <a:spLocks noGrp="1"/>
          </p:cNvSpPr>
          <p:nvPr>
            <p:ph type="title"/>
          </p:nvPr>
        </p:nvSpPr>
        <p:spPr>
          <a:xfrm>
            <a:off x="528871" y="83237"/>
            <a:ext cx="7717800" cy="1011600"/>
          </a:xfrm>
        </p:spPr>
        <p:txBody>
          <a:bodyPr/>
          <a:lstStyle/>
          <a:p>
            <a:r>
              <a:rPr lang="en-US" sz="3600" dirty="0">
                <a:solidFill>
                  <a:srgbClr val="059540"/>
                </a:solidFill>
              </a:rPr>
              <a:t>Produto como um serviço (cont.)</a:t>
            </a:r>
            <a:endParaRPr lang="en-GB" dirty="0"/>
          </a:p>
        </p:txBody>
      </p:sp>
      <p:sp>
        <p:nvSpPr>
          <p:cNvPr id="3" name="Content Placeholder 2">
            <a:extLst>
              <a:ext uri="{FF2B5EF4-FFF2-40B4-BE49-F238E27FC236}">
                <a16:creationId xmlns:a16="http://schemas.microsoft.com/office/drawing/2014/main" id="{14C0DBDE-6D16-4368-A123-8B9B3408D77C}"/>
              </a:ext>
            </a:extLst>
          </p:cNvPr>
          <p:cNvSpPr txBox="1">
            <a:spLocks/>
          </p:cNvSpPr>
          <p:nvPr/>
        </p:nvSpPr>
        <p:spPr>
          <a:xfrm>
            <a:off x="199103" y="1103208"/>
            <a:ext cx="8487697" cy="3665206"/>
          </a:xfrm>
          <a:prstGeom prst="rect">
            <a:avLst/>
          </a:prstGeom>
          <a:ln w="28575">
            <a:solidFill>
              <a:srgbClr val="15A7A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pt-PT" sz="1600" dirty="0" err="1">
                <a:latin typeface="+mn-lt"/>
              </a:rPr>
              <a:t>Exemplo de </a:t>
            </a:r>
            <a:r>
              <a:rPr lang="en-GB" sz="1600" dirty="0">
                <a:latin typeface="+mn-lt"/>
              </a:rPr>
              <a:t>produto </a:t>
            </a:r>
            <a:r>
              <a:rPr lang="pt-PT" sz="1600" dirty="0">
                <a:latin typeface="+mn-lt"/>
              </a:rPr>
              <a:t>"</a:t>
            </a:r>
            <a:r>
              <a:rPr lang="en-GB" sz="1600" dirty="0">
                <a:latin typeface="+mn-lt"/>
              </a:rPr>
              <a:t>máquina de lavar" </a:t>
            </a:r>
            <a:r>
              <a:rPr lang="pt-PT" sz="1600" dirty="0" err="1">
                <a:latin typeface="+mn-lt"/>
              </a:rPr>
              <a:t>e serviço de produto </a:t>
            </a:r>
            <a:r>
              <a:rPr lang="pt-PT" sz="1600" dirty="0">
                <a:latin typeface="+mn-lt"/>
              </a:rPr>
              <a:t>"</a:t>
            </a:r>
            <a:r>
              <a:rPr lang="pt-PT" sz="1600" dirty="0" err="1">
                <a:latin typeface="+mn-lt"/>
              </a:rPr>
              <a:t>ciclo de lavagem</a:t>
            </a:r>
            <a:r>
              <a:rPr lang="pt-PT" sz="1600" dirty="0">
                <a:latin typeface="+mn-lt"/>
              </a:rPr>
              <a:t>". </a:t>
            </a:r>
          </a:p>
          <a:p>
            <a:pPr marL="0" indent="0" algn="just">
              <a:buNone/>
            </a:pPr>
            <a:endParaRPr lang="pt-PT" sz="1700" dirty="0"/>
          </a:p>
          <a:p>
            <a:pPr marL="0" indent="0" algn="just">
              <a:buNone/>
            </a:pPr>
            <a:endParaRPr lang="pt-PT" sz="1700" dirty="0"/>
          </a:p>
          <a:p>
            <a:pPr marL="0" indent="0" algn="just">
              <a:buNone/>
            </a:pPr>
            <a:endParaRPr lang="pt-PT" sz="1700" dirty="0"/>
          </a:p>
          <a:p>
            <a:pPr marL="0" indent="0" algn="just">
              <a:buNone/>
            </a:pPr>
            <a:endParaRPr lang="pt-PT" sz="1700" dirty="0"/>
          </a:p>
          <a:p>
            <a:pPr marL="0" indent="0" algn="just">
              <a:buNone/>
            </a:pPr>
            <a:endParaRPr lang="pt-PT" sz="1700" dirty="0"/>
          </a:p>
          <a:p>
            <a:pPr marL="0" indent="0" algn="just">
              <a:buNone/>
            </a:pPr>
            <a:endParaRPr lang="pt-PT" sz="1700" dirty="0"/>
          </a:p>
          <a:p>
            <a:pPr marL="0" indent="0" algn="just">
              <a:buNone/>
            </a:pPr>
            <a:endParaRPr lang="pt-PT" sz="1700" dirty="0"/>
          </a:p>
          <a:p>
            <a:pPr marL="0" indent="0" algn="just">
              <a:buNone/>
            </a:pPr>
            <a:endParaRPr lang="pt-PT" sz="1700" dirty="0"/>
          </a:p>
          <a:p>
            <a:pPr marL="0" indent="0" algn="just">
              <a:buNone/>
            </a:pPr>
            <a:endParaRPr lang="pt-PT" sz="1700" dirty="0"/>
          </a:p>
        </p:txBody>
      </p:sp>
      <p:sp>
        <p:nvSpPr>
          <p:cNvPr id="5" name="Seta: Para Baixo 2">
            <a:extLst>
              <a:ext uri="{FF2B5EF4-FFF2-40B4-BE49-F238E27FC236}">
                <a16:creationId xmlns:a16="http://schemas.microsoft.com/office/drawing/2014/main" id="{ABC0B5FB-1C0C-46F1-B5AB-6039FA1392A2}"/>
              </a:ext>
            </a:extLst>
          </p:cNvPr>
          <p:cNvSpPr/>
          <p:nvPr/>
        </p:nvSpPr>
        <p:spPr>
          <a:xfrm>
            <a:off x="3996813" y="1471767"/>
            <a:ext cx="752940" cy="467645"/>
          </a:xfrm>
          <a:prstGeom prst="downArrow">
            <a:avLst/>
          </a:prstGeom>
          <a:solidFill>
            <a:schemeClr val="bg1"/>
          </a:solidFill>
          <a:ln w="28575">
            <a:solidFill>
              <a:srgbClr val="15A7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sp>
        <p:nvSpPr>
          <p:cNvPr id="6" name="Content Placeholder 2">
            <a:extLst>
              <a:ext uri="{FF2B5EF4-FFF2-40B4-BE49-F238E27FC236}">
                <a16:creationId xmlns:a16="http://schemas.microsoft.com/office/drawing/2014/main" id="{B5114EC3-6FC2-46FF-A562-50D566570B27}"/>
              </a:ext>
            </a:extLst>
          </p:cNvPr>
          <p:cNvSpPr txBox="1">
            <a:spLocks/>
          </p:cNvSpPr>
          <p:nvPr/>
        </p:nvSpPr>
        <p:spPr>
          <a:xfrm>
            <a:off x="199102" y="4550610"/>
            <a:ext cx="5049253" cy="2441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GB" sz="800" dirty="0">
                <a:latin typeface="+mn-lt"/>
              </a:rPr>
              <a:t>Exemplo de produto "máquina de lavar" e serviço de produto "ciclo de lavagem" [2]</a:t>
            </a:r>
          </a:p>
        </p:txBody>
      </p:sp>
      <p:sp>
        <p:nvSpPr>
          <p:cNvPr id="7" name="Content Placeholder 2">
            <a:extLst>
              <a:ext uri="{FF2B5EF4-FFF2-40B4-BE49-F238E27FC236}">
                <a16:creationId xmlns:a16="http://schemas.microsoft.com/office/drawing/2014/main" id="{70A4E2CA-9166-4C17-A7B1-E256DC688C3D}"/>
              </a:ext>
            </a:extLst>
          </p:cNvPr>
          <p:cNvSpPr txBox="1">
            <a:spLocks/>
          </p:cNvSpPr>
          <p:nvPr/>
        </p:nvSpPr>
        <p:spPr>
          <a:xfrm>
            <a:off x="6614651" y="4291685"/>
            <a:ext cx="2072149" cy="569454"/>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GB" sz="800" dirty="0">
                <a:latin typeface="+mn-lt"/>
              </a:rPr>
              <a:t>[2] </a:t>
            </a:r>
            <a:r>
              <a:rPr lang="pt-PT" sz="800" dirty="0">
                <a:latin typeface="+mn-lt"/>
              </a:rPr>
              <a:t>: </a:t>
            </a:r>
            <a:r>
              <a:rPr lang="pt-PT" sz="800" dirty="0" err="1">
                <a:latin typeface="+mn-lt"/>
                <a:hlinkClick r:id="rId3">
                  <a:extLst>
                    <a:ext uri="{A12FA001-AC4F-418D-AE19-62706E023703}">
                      <ahyp:hlinkClr xmlns:ahyp="http://schemas.microsoft.com/office/drawing/2018/hyperlinkcolor" val="tx"/>
                    </a:ext>
                  </a:extLst>
                </a:hlinkClick>
              </a:rPr>
              <a:t>Favi</a:t>
            </a:r>
            <a:r>
              <a:rPr lang="pt-PT" sz="800" dirty="0">
                <a:latin typeface="+mn-lt"/>
              </a:rPr>
              <a:t>, </a:t>
            </a:r>
            <a:r>
              <a:rPr lang="pt-PT" sz="800" dirty="0" err="1">
                <a:latin typeface="+mn-lt"/>
              </a:rPr>
              <a:t>Claudio</a:t>
            </a:r>
            <a:r>
              <a:rPr lang="pt-PT" sz="800" dirty="0">
                <a:latin typeface="+mn-lt"/>
              </a:rPr>
              <a:t>; </a:t>
            </a:r>
            <a:r>
              <a:rPr lang="pt-PT" sz="800" dirty="0" err="1">
                <a:latin typeface="+mn-lt"/>
                <a:hlinkClick r:id="rId4">
                  <a:extLst>
                    <a:ext uri="{A12FA001-AC4F-418D-AE19-62706E023703}">
                      <ahyp:hlinkClr xmlns:ahyp="http://schemas.microsoft.com/office/drawing/2018/hyperlinkcolor" val="tx"/>
                    </a:ext>
                  </a:extLst>
                </a:hlinkClick>
              </a:rPr>
              <a:t>Peruzzini</a:t>
            </a:r>
            <a:r>
              <a:rPr lang="pt-PT" sz="800" dirty="0">
                <a:latin typeface="+mn-lt"/>
              </a:rPr>
              <a:t>, </a:t>
            </a:r>
            <a:r>
              <a:rPr lang="pt-PT" sz="800" dirty="0" err="1">
                <a:latin typeface="+mn-lt"/>
              </a:rPr>
              <a:t>Margherita</a:t>
            </a:r>
            <a:r>
              <a:rPr lang="pt-PT" sz="800" dirty="0">
                <a:latin typeface="+mn-lt"/>
              </a:rPr>
              <a:t>; </a:t>
            </a:r>
            <a:r>
              <a:rPr lang="pt-PT" sz="800" dirty="0" err="1">
                <a:latin typeface="+mn-lt"/>
                <a:hlinkClick r:id="rId5">
                  <a:extLst>
                    <a:ext uri="{A12FA001-AC4F-418D-AE19-62706E023703}">
                      <ahyp:hlinkClr xmlns:ahyp="http://schemas.microsoft.com/office/drawing/2018/hyperlinkcolor" val="tx"/>
                    </a:ext>
                  </a:extLst>
                </a:hlinkClick>
              </a:rPr>
              <a:t>Germani</a:t>
            </a:r>
            <a:r>
              <a:rPr lang="pt-PT" sz="800" dirty="0">
                <a:latin typeface="+mn-lt"/>
              </a:rPr>
              <a:t>, Michele. A </a:t>
            </a:r>
            <a:r>
              <a:rPr lang="pt-PT" sz="800" dirty="0" err="1">
                <a:latin typeface="+mn-lt"/>
              </a:rPr>
              <a:t>Lifecycle </a:t>
            </a:r>
            <a:r>
              <a:rPr lang="pt-PT" sz="800" dirty="0">
                <a:latin typeface="+mn-lt"/>
              </a:rPr>
              <a:t>design </a:t>
            </a:r>
            <a:r>
              <a:rPr lang="pt-PT" sz="800" dirty="0" err="1">
                <a:latin typeface="+mn-lt"/>
              </a:rPr>
              <a:t>approach </a:t>
            </a:r>
            <a:r>
              <a:rPr lang="pt-PT" sz="800" dirty="0">
                <a:latin typeface="+mn-lt"/>
              </a:rPr>
              <a:t>to </a:t>
            </a:r>
            <a:r>
              <a:rPr lang="pt-PT" sz="800" dirty="0" err="1">
                <a:latin typeface="+mn-lt"/>
              </a:rPr>
              <a:t>analyze the Eco-sustainability of </a:t>
            </a:r>
            <a:r>
              <a:rPr lang="pt-PT" sz="800" dirty="0">
                <a:latin typeface="+mn-lt"/>
              </a:rPr>
              <a:t>industrial </a:t>
            </a:r>
            <a:r>
              <a:rPr lang="pt-PT" sz="800" dirty="0" err="1">
                <a:latin typeface="+mn-lt"/>
              </a:rPr>
              <a:t>products and product-service systems </a:t>
            </a:r>
            <a:r>
              <a:rPr lang="pt-PT" sz="800" dirty="0">
                <a:latin typeface="+mn-lt"/>
              </a:rPr>
              <a:t>(2012).</a:t>
            </a:r>
          </a:p>
        </p:txBody>
      </p:sp>
      <p:sp>
        <p:nvSpPr>
          <p:cNvPr id="8" name="CaixaDeTexto 7">
            <a:extLst>
              <a:ext uri="{FF2B5EF4-FFF2-40B4-BE49-F238E27FC236}">
                <a16:creationId xmlns:a16="http://schemas.microsoft.com/office/drawing/2014/main" id="{77C0A7C1-FA6B-90DA-01FD-9F9E5ABC178E}"/>
              </a:ext>
            </a:extLst>
          </p:cNvPr>
          <p:cNvSpPr txBox="1"/>
          <p:nvPr/>
        </p:nvSpPr>
        <p:spPr>
          <a:xfrm>
            <a:off x="1333948" y="2033195"/>
            <a:ext cx="6088828" cy="2157001"/>
          </a:xfrm>
          <a:prstGeom prst="rect">
            <a:avLst/>
          </a:prstGeom>
          <a:noFill/>
        </p:spPr>
        <p:txBody>
          <a:bodyPr wrap="square" rtlCol="0">
            <a:spAutoFit/>
          </a:bodyPr>
          <a:lstStyle/>
          <a:p>
            <a:pPr marL="23495">
              <a:lnSpc>
                <a:spcPct val="115000"/>
              </a:lnSpc>
              <a:spcAft>
                <a:spcPts val="1000"/>
              </a:spcAft>
              <a:tabLst>
                <a:tab pos="439420" algn="l"/>
                <a:tab pos="2700020" algn="ctr"/>
              </a:tabLst>
            </a:pPr>
            <a:r>
              <a:rPr lang="pt-PT"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Produto: comprar uma máquina de lavar roupa = máquina de lavar roupa</a:t>
            </a:r>
            <a:endParaRPr lang="pt-PT" sz="1800" dirty="0">
              <a:effectLst/>
              <a:latin typeface="Calibri" panose="020F0502020204030204" pitchFamily="34" charset="0"/>
              <a:ea typeface="Calibri" panose="020F0502020204030204" pitchFamily="34" charset="0"/>
              <a:cs typeface="Times New Roman" panose="02020603050405020304" pitchFamily="18" charset="0"/>
            </a:endParaRPr>
          </a:p>
          <a:p>
            <a:pPr marL="23495">
              <a:lnSpc>
                <a:spcPct val="115000"/>
              </a:lnSpc>
              <a:spcAft>
                <a:spcPts val="1000"/>
              </a:spcAft>
              <a:tabLst>
                <a:tab pos="439420" algn="l"/>
                <a:tab pos="2700020" algn="ctr"/>
              </a:tabLst>
            </a:pPr>
            <a:r>
              <a:rPr lang="pt-PT"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Serviço do produto: comprar um ciclo de lavagem = consumos (energia elétrica, água) + ciclo de lavagem + serviços (manutenção, EOL)</a:t>
            </a:r>
            <a:endParaRPr lang="pt-PT"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pt-PT" dirty="0"/>
          </a:p>
        </p:txBody>
      </p:sp>
    </p:spTree>
    <p:custDataLst>
      <p:tags r:id="rId1"/>
    </p:custDataLst>
    <p:extLst>
      <p:ext uri="{BB962C8B-B14F-4D97-AF65-F5344CB8AC3E}">
        <p14:creationId xmlns:p14="http://schemas.microsoft.com/office/powerpoint/2010/main" val="15485439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191FA-8174-469D-B4E6-F719A7FD385C}"/>
              </a:ext>
            </a:extLst>
          </p:cNvPr>
          <p:cNvSpPr>
            <a:spLocks noGrp="1"/>
          </p:cNvSpPr>
          <p:nvPr>
            <p:ph type="title"/>
          </p:nvPr>
        </p:nvSpPr>
        <p:spPr>
          <a:xfrm>
            <a:off x="609987" y="89674"/>
            <a:ext cx="7717800" cy="1011600"/>
          </a:xfrm>
        </p:spPr>
        <p:txBody>
          <a:bodyPr/>
          <a:lstStyle/>
          <a:p>
            <a:r>
              <a:rPr lang="en-US" sz="4000" dirty="0">
                <a:solidFill>
                  <a:srgbClr val="059540"/>
                </a:solidFill>
              </a:rPr>
              <a:t>Produto como um serviço (cont.)</a:t>
            </a:r>
            <a:endParaRPr lang="en-GB" dirty="0"/>
          </a:p>
        </p:txBody>
      </p:sp>
      <p:sp>
        <p:nvSpPr>
          <p:cNvPr id="4" name="TextBox 3">
            <a:extLst>
              <a:ext uri="{FF2B5EF4-FFF2-40B4-BE49-F238E27FC236}">
                <a16:creationId xmlns:a16="http://schemas.microsoft.com/office/drawing/2014/main" id="{BEE84FB1-E75B-4925-93B3-ABF6AA1ABE7F}"/>
              </a:ext>
            </a:extLst>
          </p:cNvPr>
          <p:cNvSpPr txBox="1"/>
          <p:nvPr/>
        </p:nvSpPr>
        <p:spPr>
          <a:xfrm>
            <a:off x="195984" y="1209981"/>
            <a:ext cx="8752031" cy="3816429"/>
          </a:xfrm>
          <a:prstGeom prst="rect">
            <a:avLst/>
          </a:prstGeom>
          <a:noFill/>
        </p:spPr>
        <p:txBody>
          <a:bodyPr wrap="square">
            <a:spAutoFit/>
          </a:bodyPr>
          <a:lstStyle/>
          <a:p>
            <a:pPr marL="0" indent="0" algn="just">
              <a:buNone/>
            </a:pPr>
            <a:r>
              <a:rPr lang="pt-PT" sz="1400" dirty="0"/>
              <a:t>Um </a:t>
            </a:r>
            <a:r>
              <a:rPr lang="pt-PT" sz="1400" dirty="0">
                <a:solidFill>
                  <a:srgbClr val="2B2D83"/>
                </a:solidFill>
              </a:rPr>
              <a:t>Sistema de Serviço de Produto (SSP) </a:t>
            </a:r>
            <a:r>
              <a:rPr lang="pt-PT" sz="1400" dirty="0"/>
              <a:t>pode seguir diferentes abordagens que se podem concentrar mais no produto físico ou no componente de serviço e separar-se em três variantes principais: modelos SSP orientados para o produto, orientados para o utilizador, e orientados para os resultados.</a:t>
            </a:r>
          </a:p>
          <a:p>
            <a:pPr marL="0" indent="0" algn="just">
              <a:buNone/>
            </a:pPr>
            <a:endParaRPr lang="en-GB" sz="600" dirty="0"/>
          </a:p>
          <a:p>
            <a:pPr marL="0" indent="0" algn="just">
              <a:buNone/>
            </a:pPr>
            <a:r>
              <a:rPr lang="pt-PT" sz="1400" dirty="0" err="1">
                <a:solidFill>
                  <a:srgbClr val="2B2D83"/>
                </a:solidFill>
              </a:rPr>
              <a:t>- Os sistemas de serviço de produtos orientados para o produto </a:t>
            </a:r>
            <a:r>
              <a:rPr lang="pt-PT" sz="1400" dirty="0" err="1"/>
              <a:t>compreendem </a:t>
            </a:r>
            <a:r>
              <a:rPr lang="pt-PT" sz="1400" dirty="0"/>
              <a:t>a </a:t>
            </a:r>
            <a:r>
              <a:rPr lang="pt-PT" sz="1400" dirty="0" err="1"/>
              <a:t>inclusão de serviço </a:t>
            </a:r>
            <a:r>
              <a:rPr lang="pt-PT" sz="1400" dirty="0"/>
              <a:t>pós-venda </a:t>
            </a:r>
            <a:r>
              <a:rPr lang="pt-PT" sz="1400" dirty="0" err="1"/>
              <a:t>adicional </a:t>
            </a:r>
            <a:r>
              <a:rPr lang="pt-PT" sz="1400" dirty="0"/>
              <a:t>na </a:t>
            </a:r>
            <a:r>
              <a:rPr lang="pt-PT" sz="1400" dirty="0" err="1"/>
              <a:t>proposta de valor, mas as empresas </a:t>
            </a:r>
            <a:r>
              <a:rPr lang="pt-PT" sz="1400" dirty="0"/>
              <a:t>continuam a </a:t>
            </a:r>
            <a:r>
              <a:rPr lang="pt-PT" sz="1400" dirty="0" err="1"/>
              <a:t>produzir e a vender produtos </a:t>
            </a:r>
            <a:r>
              <a:rPr lang="pt-PT" sz="1400" dirty="0"/>
              <a:t>de </a:t>
            </a:r>
            <a:r>
              <a:rPr lang="pt-PT" sz="1400" dirty="0" err="1"/>
              <a:t>forma convencional. Este modelo de serviços </a:t>
            </a:r>
            <a:r>
              <a:rPr lang="pt-PT" sz="1400" dirty="0"/>
              <a:t>pode </a:t>
            </a:r>
            <a:r>
              <a:rPr lang="pt-PT" sz="1400" dirty="0" err="1"/>
              <a:t>incluir contratos de manutenção e ofertas de reparação através de garantias alargadas de produtos ou acordos de retoma</a:t>
            </a:r>
            <a:r>
              <a:rPr lang="pt-PT" sz="1400" dirty="0"/>
              <a:t>.</a:t>
            </a:r>
          </a:p>
          <a:p>
            <a:pPr marL="0" indent="0" algn="just">
              <a:buNone/>
            </a:pPr>
            <a:endParaRPr lang="pt-PT" sz="600" dirty="0"/>
          </a:p>
          <a:p>
            <a:pPr marL="0" indent="0" algn="just">
              <a:buNone/>
            </a:pPr>
            <a:r>
              <a:rPr lang="pt-PT" sz="1400" dirty="0" err="1"/>
              <a:t>- Os modelos de </a:t>
            </a:r>
            <a:r>
              <a:rPr lang="pt-PT" sz="1400" dirty="0" err="1">
                <a:solidFill>
                  <a:srgbClr val="2B2D83"/>
                </a:solidFill>
              </a:rPr>
              <a:t>sistemas de serviços de produtos orientados para o utilizador </a:t>
            </a:r>
            <a:r>
              <a:rPr lang="pt-PT" sz="1400" dirty="0" err="1"/>
              <a:t>visam </a:t>
            </a:r>
            <a:r>
              <a:rPr lang="pt-PT" sz="1400" dirty="0"/>
              <a:t>um </a:t>
            </a:r>
            <a:r>
              <a:rPr lang="pt-PT" sz="1400" dirty="0" err="1"/>
              <a:t>peso </a:t>
            </a:r>
            <a:r>
              <a:rPr lang="pt-PT" sz="1400" dirty="0"/>
              <a:t>mais </a:t>
            </a:r>
            <a:r>
              <a:rPr lang="pt-PT" sz="1400" dirty="0" err="1"/>
              <a:t>equilibrado entre produtos e serviços. Os clientes </a:t>
            </a:r>
            <a:r>
              <a:rPr lang="pt-PT" sz="1400" dirty="0"/>
              <a:t>pagam por uma utilização </a:t>
            </a:r>
            <a:r>
              <a:rPr lang="pt-PT" sz="1400" dirty="0" err="1"/>
              <a:t>temporária de </a:t>
            </a:r>
            <a:r>
              <a:rPr lang="pt-PT" sz="1400" dirty="0"/>
              <a:t>um </a:t>
            </a:r>
            <a:r>
              <a:rPr lang="pt-PT" sz="1400" dirty="0" err="1"/>
              <a:t>bem</a:t>
            </a:r>
            <a:r>
              <a:rPr lang="pt-PT" sz="1400" dirty="0"/>
              <a:t>, </a:t>
            </a:r>
            <a:r>
              <a:rPr lang="pt-PT" sz="1400" dirty="0" err="1"/>
              <a:t>geralmente através de </a:t>
            </a:r>
            <a:r>
              <a:rPr lang="pt-PT" sz="1400" dirty="0"/>
              <a:t>um </a:t>
            </a:r>
            <a:r>
              <a:rPr lang="pt-PT" sz="1400" dirty="0" err="1"/>
              <a:t>contrato de arrendamento</a:t>
            </a:r>
            <a:r>
              <a:rPr lang="pt-PT" sz="1400" dirty="0"/>
              <a:t>, </a:t>
            </a:r>
            <a:r>
              <a:rPr lang="pt-PT" sz="1400" dirty="0" err="1"/>
              <a:t>e </a:t>
            </a:r>
            <a:r>
              <a:rPr lang="pt-PT" sz="1400" dirty="0"/>
              <a:t>o </a:t>
            </a:r>
            <a:r>
              <a:rPr lang="pt-PT" sz="1400" dirty="0" err="1"/>
              <a:t>prestador de serviços mantém a propriedade total </a:t>
            </a:r>
            <a:r>
              <a:rPr lang="pt-PT" sz="1400" dirty="0"/>
              <a:t>do </a:t>
            </a:r>
            <a:r>
              <a:rPr lang="pt-PT" sz="1400" dirty="0" err="1"/>
              <a:t>bem. Os clientes só </a:t>
            </a:r>
            <a:r>
              <a:rPr lang="pt-PT" sz="1400" dirty="0"/>
              <a:t>pagam por um </a:t>
            </a:r>
            <a:r>
              <a:rPr lang="pt-PT" sz="1400" dirty="0" err="1"/>
              <a:t>produto quando realmente precisam dele</a:t>
            </a:r>
            <a:r>
              <a:rPr lang="pt-PT" sz="1400" dirty="0"/>
              <a:t>, </a:t>
            </a:r>
            <a:r>
              <a:rPr lang="pt-PT" sz="1400" dirty="0" err="1"/>
              <a:t>evitando custos iniciais e contínuos de propriedade</a:t>
            </a:r>
            <a:r>
              <a:rPr lang="pt-PT" sz="1400" dirty="0"/>
              <a:t>.</a:t>
            </a:r>
          </a:p>
          <a:p>
            <a:pPr marL="0" indent="0" algn="just">
              <a:buNone/>
            </a:pPr>
            <a:endParaRPr lang="pt-PT" sz="600" dirty="0"/>
          </a:p>
          <a:p>
            <a:pPr marL="0" indent="0" algn="just">
              <a:buNone/>
            </a:pPr>
            <a:r>
              <a:rPr lang="pt-PT" sz="1400" dirty="0">
                <a:solidFill>
                  <a:srgbClr val="2B2D83"/>
                </a:solidFill>
              </a:rPr>
              <a:t>- Os modelos SSP orientados para os resultados </a:t>
            </a:r>
            <a:r>
              <a:rPr lang="pt-PT" sz="1400" dirty="0"/>
              <a:t>estão centrados no fim do espetro do SSP. As</a:t>
            </a:r>
            <a:r>
              <a:rPr lang="pt-PT" sz="1400" dirty="0" err="1"/>
              <a:t> empresas não comercializam </a:t>
            </a:r>
            <a:r>
              <a:rPr lang="pt-PT" sz="1400" dirty="0"/>
              <a:t>os </a:t>
            </a:r>
            <a:r>
              <a:rPr lang="pt-PT" sz="1400" dirty="0" err="1"/>
              <a:t>produtos </a:t>
            </a:r>
            <a:r>
              <a:rPr lang="pt-PT" sz="1400" dirty="0"/>
              <a:t>da </a:t>
            </a:r>
            <a:r>
              <a:rPr lang="pt-PT" sz="1400" dirty="0" err="1"/>
              <a:t>forma tradicional</a:t>
            </a:r>
            <a:r>
              <a:rPr lang="pt-PT" sz="1400" dirty="0"/>
              <a:t>, </a:t>
            </a:r>
            <a:r>
              <a:rPr lang="pt-PT" sz="1400" dirty="0" err="1"/>
              <a:t>mas sim </a:t>
            </a:r>
            <a:r>
              <a:rPr lang="pt-PT" sz="1400" dirty="0"/>
              <a:t>os </a:t>
            </a:r>
            <a:r>
              <a:rPr lang="pt-PT" sz="1400" dirty="0" err="1"/>
              <a:t>serviços ou resultados associados a estes produtos. Os contratos entre fornecedores e clientes representam </a:t>
            </a:r>
            <a:r>
              <a:rPr lang="pt-PT" sz="1400" dirty="0"/>
              <a:t>um </a:t>
            </a:r>
            <a:r>
              <a:rPr lang="pt-PT" sz="1400" dirty="0" err="1"/>
              <a:t>resultado específico</a:t>
            </a:r>
            <a:r>
              <a:rPr lang="pt-PT" sz="1400" dirty="0"/>
              <a:t>, </a:t>
            </a:r>
            <a:r>
              <a:rPr lang="pt-PT" sz="1400" dirty="0" err="1"/>
              <a:t>não tendo </a:t>
            </a:r>
            <a:r>
              <a:rPr lang="pt-PT" sz="1400" dirty="0"/>
              <a:t>de </a:t>
            </a:r>
            <a:r>
              <a:rPr lang="pt-PT" sz="1400" dirty="0" err="1"/>
              <a:t>especificar a forma como este é alcançado</a:t>
            </a:r>
            <a:r>
              <a:rPr lang="pt-PT" sz="1400" dirty="0"/>
              <a:t>.</a:t>
            </a:r>
            <a:endParaRPr lang="en-US" sz="1400" dirty="0"/>
          </a:p>
        </p:txBody>
      </p:sp>
    </p:spTree>
    <p:custDataLst>
      <p:tags r:id="rId1"/>
    </p:custDataLst>
    <p:extLst>
      <p:ext uri="{BB962C8B-B14F-4D97-AF65-F5344CB8AC3E}">
        <p14:creationId xmlns:p14="http://schemas.microsoft.com/office/powerpoint/2010/main" val="26836048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E632C-A3CB-4832-A15F-A1C7354AD692}"/>
              </a:ext>
            </a:extLst>
          </p:cNvPr>
          <p:cNvSpPr>
            <a:spLocks noGrp="1"/>
          </p:cNvSpPr>
          <p:nvPr>
            <p:ph type="title"/>
          </p:nvPr>
        </p:nvSpPr>
        <p:spPr>
          <a:xfrm>
            <a:off x="528871" y="33700"/>
            <a:ext cx="7717800" cy="1011600"/>
          </a:xfrm>
        </p:spPr>
        <p:txBody>
          <a:bodyPr/>
          <a:lstStyle/>
          <a:p>
            <a:r>
              <a:rPr lang="en-US" sz="3600" dirty="0">
                <a:solidFill>
                  <a:srgbClr val="059540"/>
                </a:solidFill>
              </a:rPr>
              <a:t>Produto como um serviço (cont.)</a:t>
            </a:r>
            <a:endParaRPr lang="en-GB" dirty="0"/>
          </a:p>
        </p:txBody>
      </p:sp>
      <p:sp>
        <p:nvSpPr>
          <p:cNvPr id="4" name="TextBox 3">
            <a:extLst>
              <a:ext uri="{FF2B5EF4-FFF2-40B4-BE49-F238E27FC236}">
                <a16:creationId xmlns:a16="http://schemas.microsoft.com/office/drawing/2014/main" id="{79ABC0EE-6A52-44D4-A1CC-D2BC9E800AB3}"/>
              </a:ext>
            </a:extLst>
          </p:cNvPr>
          <p:cNvSpPr txBox="1"/>
          <p:nvPr/>
        </p:nvSpPr>
        <p:spPr>
          <a:xfrm>
            <a:off x="245191" y="923223"/>
            <a:ext cx="8478479" cy="2246769"/>
          </a:xfrm>
          <a:prstGeom prst="rect">
            <a:avLst/>
          </a:prstGeom>
          <a:noFill/>
        </p:spPr>
        <p:txBody>
          <a:bodyPr wrap="square">
            <a:spAutoFit/>
          </a:bodyPr>
          <a:lstStyle/>
          <a:p>
            <a:pPr marL="0" indent="0" algn="just">
              <a:buNone/>
            </a:pPr>
            <a:r>
              <a:rPr lang="en-GB" sz="1400" dirty="0"/>
              <a:t>Um SSP pode representar vários benefícios para o cliente e para o produtor/fornecedor. </a:t>
            </a:r>
            <a:endParaRPr lang="pt-PT" sz="1400" dirty="0"/>
          </a:p>
          <a:p>
            <a:pPr marL="0" indent="0" algn="just">
              <a:buNone/>
            </a:pPr>
            <a:r>
              <a:rPr lang="en-GB" sz="1400" dirty="0"/>
              <a:t>- Do lado do cliente, um SSP é visto como um valor acrescentado através de mais personalização e maior qualidade. O SSP tende a remover tarefas administrativas ou de monitorização do cliente. Há também a vantagem de uma maior produtividade devido a uma melhor utilização do desempenho do produto e a uma operação mais longa. O cliente recebe valor de uma forma próxima das suas necessidades reais.</a:t>
            </a:r>
            <a:endParaRPr lang="pt-PT" sz="1400" dirty="0"/>
          </a:p>
          <a:p>
            <a:pPr marL="0" indent="0" algn="just">
              <a:buNone/>
            </a:pPr>
            <a:r>
              <a:rPr lang="en-GB" sz="1400" dirty="0"/>
              <a:t>- As empresas beneficiarão de um melhor posicionamento estratégico devido ao valor acrescentado percebido pelos clientes como resultado do SSP libertando o cliente dos custos e problemas associados à aquisição, utilização, manutenção e eliminação de equipamento e produtos. Este posicionamento estratégico melhorado pode ser relacionado com:</a:t>
            </a:r>
            <a:endParaRPr lang="pt-PT" sz="1400" dirty="0"/>
          </a:p>
        </p:txBody>
      </p:sp>
      <p:sp>
        <p:nvSpPr>
          <p:cNvPr id="6" name="TextBox 5">
            <a:extLst>
              <a:ext uri="{FF2B5EF4-FFF2-40B4-BE49-F238E27FC236}">
                <a16:creationId xmlns:a16="http://schemas.microsoft.com/office/drawing/2014/main" id="{75D08152-834D-41BF-8D98-44DD716EDACC}"/>
              </a:ext>
            </a:extLst>
          </p:cNvPr>
          <p:cNvSpPr txBox="1"/>
          <p:nvPr/>
        </p:nvSpPr>
        <p:spPr>
          <a:xfrm>
            <a:off x="897329" y="638599"/>
            <a:ext cx="5298358" cy="307777"/>
          </a:xfrm>
          <a:prstGeom prst="rect">
            <a:avLst/>
          </a:prstGeom>
          <a:noFill/>
        </p:spPr>
        <p:txBody>
          <a:bodyPr wrap="square">
            <a:spAutoFit/>
          </a:bodyPr>
          <a:lstStyle/>
          <a:p>
            <a:pPr marL="0" indent="0" algn="just">
              <a:buFont typeface="Arial" panose="020B0604020202020204" pitchFamily="34" charset="0"/>
              <a:buNone/>
            </a:pPr>
            <a:r>
              <a:rPr lang="en-GB" sz="1400" b="1" dirty="0">
                <a:solidFill>
                  <a:srgbClr val="E7501B"/>
                </a:solidFill>
              </a:rPr>
              <a:t>Vantagens</a:t>
            </a:r>
          </a:p>
        </p:txBody>
      </p:sp>
      <p:graphicFrame>
        <p:nvGraphicFramePr>
          <p:cNvPr id="8" name="Tabela 2">
            <a:extLst>
              <a:ext uri="{FF2B5EF4-FFF2-40B4-BE49-F238E27FC236}">
                <a16:creationId xmlns:a16="http://schemas.microsoft.com/office/drawing/2014/main" id="{DEBC38A7-BFFE-4367-AEF6-560451AE0311}"/>
              </a:ext>
            </a:extLst>
          </p:cNvPr>
          <p:cNvGraphicFramePr>
            <a:graphicFrameLocks noGrp="1"/>
          </p:cNvGraphicFramePr>
          <p:nvPr>
            <p:extLst>
              <p:ext uri="{D42A27DB-BD31-4B8C-83A1-F6EECF244321}">
                <p14:modId xmlns:p14="http://schemas.microsoft.com/office/powerpoint/2010/main" val="259355215"/>
              </p:ext>
            </p:extLst>
          </p:nvPr>
        </p:nvGraphicFramePr>
        <p:xfrm>
          <a:off x="1666568" y="3259567"/>
          <a:ext cx="6563032" cy="2412470"/>
        </p:xfrm>
        <a:graphic>
          <a:graphicData uri="http://schemas.openxmlformats.org/drawingml/2006/table">
            <a:tbl>
              <a:tblPr firstRow="1" bandRow="1"/>
              <a:tblGrid>
                <a:gridCol w="2390402">
                  <a:extLst>
                    <a:ext uri="{9D8B030D-6E8A-4147-A177-3AD203B41FA5}">
                      <a16:colId xmlns:a16="http://schemas.microsoft.com/office/drawing/2014/main" val="1454020271"/>
                    </a:ext>
                  </a:extLst>
                </a:gridCol>
                <a:gridCol w="4172630">
                  <a:extLst>
                    <a:ext uri="{9D8B030D-6E8A-4147-A177-3AD203B41FA5}">
                      <a16:colId xmlns:a16="http://schemas.microsoft.com/office/drawing/2014/main" val="3051327714"/>
                    </a:ext>
                  </a:extLst>
                </a:gridCol>
              </a:tblGrid>
              <a:tr h="447675">
                <a:tc>
                  <a:txBody>
                    <a:bodyPr/>
                    <a:lstStyle>
                      <a:lvl1pPr marR="0" algn="l" rtl="0">
                        <a:lnSpc>
                          <a:spcPct val="100000"/>
                        </a:lnSpc>
                        <a:spcBef>
                          <a:spcPts val="0"/>
                        </a:spcBef>
                        <a:spcAft>
                          <a:spcPts val="0"/>
                        </a:spcAft>
                        <a:buClr>
                          <a:srgbClr val="000000"/>
                        </a:buClr>
                        <a:buFont typeface="Arial"/>
                        <a:defRPr sz="1400" b="1"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tx1"/>
                          </a:solidFill>
                          <a:latin typeface="Calibri" panose="020F0502020204030204"/>
                          <a:sym typeface="Arial"/>
                        </a:defRPr>
                      </a:lvl9pPr>
                    </a:lstStyle>
                    <a:p>
                      <a:pPr algn="ctr"/>
                      <a:r>
                        <a:rPr lang="en-GB" sz="1050" b="0" dirty="0">
                          <a:solidFill>
                            <a:schemeClr val="tx1"/>
                          </a:solidFill>
                        </a:rPr>
                        <a:t>Desenvolvimento de novos mercados</a:t>
                      </a:r>
                      <a:endParaRPr lang="pt-PT" sz="1050" b="0" dirty="0">
                        <a:solidFill>
                          <a:schemeClr val="tx1"/>
                        </a:solidFill>
                        <a:latin typeface="+mn-lt"/>
                      </a:endParaRPr>
                    </a:p>
                  </a:txBody>
                  <a:tcPr anchor="ctr">
                    <a:solidFill>
                      <a:srgbClr val="15A7A1"/>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tx1"/>
                          </a:solidFill>
                          <a:latin typeface="Calibri" panose="020F0502020204030204"/>
                          <a:sym typeface="Arial"/>
                        </a:defRPr>
                      </a:lvl9pPr>
                    </a:lstStyle>
                    <a:p>
                      <a:pPr algn="ctr"/>
                      <a:r>
                        <a:rPr lang="en-GB" sz="1050" b="0" dirty="0">
                          <a:solidFill>
                            <a:schemeClr val="tx1"/>
                          </a:solidFill>
                        </a:rPr>
                        <a:t>Uma oferta diferenciada de uma nova mistura de produtos e serviços que proporciona valor acrescentado aos consumidores. </a:t>
                      </a:r>
                      <a:endParaRPr lang="pt-PT" sz="1050" b="0" dirty="0">
                        <a:solidFill>
                          <a:schemeClr val="tx1"/>
                        </a:solidFill>
                        <a:latin typeface="+mn-lt"/>
                      </a:endParaRPr>
                    </a:p>
                  </a:txBody>
                  <a:tcPr anchor="ctr">
                    <a:solidFill>
                      <a:srgbClr val="15A7A1"/>
                    </a:solidFill>
                  </a:tcPr>
                </a:tc>
                <a:extLst>
                  <a:ext uri="{0D108BD9-81ED-4DB2-BD59-A6C34878D82A}">
                    <a16:rowId xmlns:a16="http://schemas.microsoft.com/office/drawing/2014/main" val="2222396960"/>
                  </a:ext>
                </a:extLst>
              </a:tr>
              <a:tr h="447675">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algn="ctr"/>
                      <a:r>
                        <a:rPr lang="en-GB" sz="1050" dirty="0"/>
                        <a:t>Maior flexibilidade</a:t>
                      </a:r>
                      <a:endParaRPr lang="pt-PT" sz="1050" dirty="0">
                        <a:latin typeface="+mn-lt"/>
                      </a:endParaRPr>
                    </a:p>
                  </a:txBody>
                  <a:tcPr anchor="ct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t>Resposta rápida ao mercado de consumo em mutação, devido a novas relações de externalização.</a:t>
                      </a:r>
                      <a:endParaRPr lang="pt-PT" sz="1050" dirty="0">
                        <a:latin typeface="+mn-lt"/>
                      </a:endParaRPr>
                    </a:p>
                  </a:txBody>
                  <a:tcPr anchor="ctr"/>
                </a:tc>
                <a:extLst>
                  <a:ext uri="{0D108BD9-81ED-4DB2-BD59-A6C34878D82A}">
                    <a16:rowId xmlns:a16="http://schemas.microsoft.com/office/drawing/2014/main" val="383209015"/>
                  </a:ext>
                </a:extLst>
              </a:tr>
              <a:tr h="447675">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algn="ctr"/>
                      <a:r>
                        <a:rPr lang="en-GB" sz="1050" dirty="0"/>
                        <a:t>Relações mais duradouras com clientes </a:t>
                      </a:r>
                      <a:endParaRPr lang="pt-PT" sz="1050" dirty="0">
                        <a:latin typeface="+mn-lt"/>
                      </a:endParaRPr>
                    </a:p>
                  </a:txBody>
                  <a:tcPr anchor="ctr">
                    <a:solidFill>
                      <a:srgbClr val="15A7A1"/>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t>Relações que levam a uma maior ligação empresa/cliente e, consequentemente, à fidelidade do cliente.</a:t>
                      </a:r>
                      <a:endParaRPr lang="pt-PT" sz="1050" dirty="0">
                        <a:latin typeface="+mn-lt"/>
                      </a:endParaRPr>
                    </a:p>
                  </a:txBody>
                  <a:tcPr anchor="ctr">
                    <a:solidFill>
                      <a:srgbClr val="15A7A1"/>
                    </a:solidFill>
                  </a:tcPr>
                </a:tc>
                <a:extLst>
                  <a:ext uri="{0D108BD9-81ED-4DB2-BD59-A6C34878D82A}">
                    <a16:rowId xmlns:a16="http://schemas.microsoft.com/office/drawing/2014/main" val="709926133"/>
                  </a:ext>
                </a:extLst>
              </a:tr>
              <a:tr h="447675">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algn="ctr"/>
                      <a:r>
                        <a:rPr lang="en-GB" sz="1050" dirty="0"/>
                        <a:t>Melhoria da identidade corporativa </a:t>
                      </a:r>
                      <a:endParaRPr lang="pt-PT" sz="1050" dirty="0">
                        <a:latin typeface="+mn-lt"/>
                      </a:endParaRPr>
                    </a:p>
                  </a:txBody>
                  <a:tcPr anchor="ct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t>Capacidade da empresa para comunicar uma posição 'responsável e transparente', mostrando os seus benefícios ambientais e sociais.</a:t>
                      </a:r>
                      <a:endParaRPr lang="pt-PT" sz="1050" dirty="0">
                        <a:latin typeface="+mn-lt"/>
                      </a:endParaRPr>
                    </a:p>
                  </a:txBody>
                  <a:tcPr anchor="ctr"/>
                </a:tc>
                <a:extLst>
                  <a:ext uri="{0D108BD9-81ED-4DB2-BD59-A6C34878D82A}">
                    <a16:rowId xmlns:a16="http://schemas.microsoft.com/office/drawing/2014/main" val="3919784008"/>
                  </a:ext>
                </a:extLst>
              </a:tr>
              <a:tr h="621770">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algn="ctr"/>
                      <a:r>
                        <a:rPr lang="en-GB" sz="1050" dirty="0"/>
                        <a:t>Melhoria do </a:t>
                      </a:r>
                      <a:r>
                        <a:rPr lang="pt-PT" sz="1050" dirty="0"/>
                        <a:t>posicionamento</a:t>
                      </a:r>
                      <a:r>
                        <a:rPr lang="en-GB" sz="1050" dirty="0"/>
                        <a:t> estratégico e de mercado </a:t>
                      </a:r>
                      <a:endParaRPr lang="pt-PT" sz="1050" dirty="0">
                        <a:latin typeface="+mn-lt"/>
                      </a:endParaRPr>
                    </a:p>
                  </a:txBody>
                  <a:tcPr anchor="ctr">
                    <a:solidFill>
                      <a:srgbClr val="15A7A1"/>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algn="ctr"/>
                      <a:r>
                        <a:rPr lang="en-GB" sz="1050" dirty="0"/>
                        <a:t>Resposta a requisitos ou restrições legislativas ambientais existentes e futuras, tais como a responsabilidade alargada do produtor e o desempenho ambiental.</a:t>
                      </a:r>
                      <a:endParaRPr lang="pt-PT" sz="1050" dirty="0">
                        <a:latin typeface="+mn-lt"/>
                      </a:endParaRPr>
                    </a:p>
                  </a:txBody>
                  <a:tcPr anchor="ctr">
                    <a:solidFill>
                      <a:srgbClr val="15A7A1"/>
                    </a:solidFill>
                  </a:tcPr>
                </a:tc>
                <a:extLst>
                  <a:ext uri="{0D108BD9-81ED-4DB2-BD59-A6C34878D82A}">
                    <a16:rowId xmlns:a16="http://schemas.microsoft.com/office/drawing/2014/main" val="2243464711"/>
                  </a:ext>
                </a:extLst>
              </a:tr>
            </a:tbl>
          </a:graphicData>
        </a:graphic>
      </p:graphicFrame>
    </p:spTree>
    <p:custDataLst>
      <p:tags r:id="rId1"/>
    </p:custDataLst>
    <p:extLst>
      <p:ext uri="{BB962C8B-B14F-4D97-AF65-F5344CB8AC3E}">
        <p14:creationId xmlns:p14="http://schemas.microsoft.com/office/powerpoint/2010/main" val="10812602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765D2-FC6B-44F3-BF46-4F2D34EF82A2}"/>
              </a:ext>
            </a:extLst>
          </p:cNvPr>
          <p:cNvSpPr>
            <a:spLocks noGrp="1"/>
          </p:cNvSpPr>
          <p:nvPr>
            <p:ph type="title"/>
          </p:nvPr>
        </p:nvSpPr>
        <p:spPr>
          <a:xfrm>
            <a:off x="801715" y="45429"/>
            <a:ext cx="7717800" cy="1011600"/>
          </a:xfrm>
        </p:spPr>
        <p:txBody>
          <a:bodyPr/>
          <a:lstStyle/>
          <a:p>
            <a:r>
              <a:rPr lang="en-GB" dirty="0">
                <a:solidFill>
                  <a:srgbClr val="059540"/>
                </a:solidFill>
              </a:rPr>
              <a:t>Produto como um serviço (cont.)</a:t>
            </a:r>
          </a:p>
        </p:txBody>
      </p:sp>
      <p:sp>
        <p:nvSpPr>
          <p:cNvPr id="4" name="TextBox 3">
            <a:extLst>
              <a:ext uri="{FF2B5EF4-FFF2-40B4-BE49-F238E27FC236}">
                <a16:creationId xmlns:a16="http://schemas.microsoft.com/office/drawing/2014/main" id="{06DB4ED1-01B8-49A9-8FCF-4BE03CEB6EE7}"/>
              </a:ext>
            </a:extLst>
          </p:cNvPr>
          <p:cNvSpPr txBox="1"/>
          <p:nvPr/>
        </p:nvSpPr>
        <p:spPr>
          <a:xfrm>
            <a:off x="432312" y="1930035"/>
            <a:ext cx="8279376" cy="2462213"/>
          </a:xfrm>
          <a:prstGeom prst="rect">
            <a:avLst/>
          </a:prstGeom>
          <a:noFill/>
        </p:spPr>
        <p:txBody>
          <a:bodyPr wrap="square">
            <a:spAutoFit/>
          </a:bodyPr>
          <a:lstStyle/>
          <a:p>
            <a:pPr marL="0" indent="0">
              <a:buNone/>
            </a:pPr>
            <a:r>
              <a:rPr lang="pt-PT" sz="1400" dirty="0" err="1"/>
              <a:t>- Apesar </a:t>
            </a:r>
            <a:r>
              <a:rPr lang="pt-PT" sz="1400" dirty="0"/>
              <a:t>do </a:t>
            </a:r>
            <a:r>
              <a:rPr lang="pt-PT" sz="1400" dirty="0" err="1"/>
              <a:t>aumento do potencial </a:t>
            </a:r>
            <a:r>
              <a:rPr lang="pt-PT" sz="1400" dirty="0"/>
              <a:t>de </a:t>
            </a:r>
            <a:r>
              <a:rPr lang="pt-PT" sz="1400" dirty="0" err="1"/>
              <a:t>geração de valor</a:t>
            </a:r>
            <a:r>
              <a:rPr lang="pt-PT" sz="1400" dirty="0"/>
              <a:t>, a </a:t>
            </a:r>
            <a:r>
              <a:rPr lang="pt-PT" sz="1400" dirty="0" err="1"/>
              <a:t>implementação </a:t>
            </a:r>
            <a:r>
              <a:rPr lang="pt-PT" sz="1400" dirty="0"/>
              <a:t>do </a:t>
            </a:r>
            <a:r>
              <a:rPr lang="pt-PT" sz="1400" dirty="0" err="1"/>
              <a:t>Produto </a:t>
            </a:r>
            <a:r>
              <a:rPr lang="pt-PT" sz="1400" dirty="0"/>
              <a:t>como </a:t>
            </a:r>
            <a:r>
              <a:rPr lang="pt-PT" sz="1400" dirty="0" err="1"/>
              <a:t>Modelo de Serviço </a:t>
            </a:r>
            <a:r>
              <a:rPr lang="pt-PT" sz="1400" dirty="0"/>
              <a:t>enfrenta </a:t>
            </a:r>
            <a:r>
              <a:rPr lang="pt-PT" sz="1400" dirty="0" err="1"/>
              <a:t>limitações</a:t>
            </a:r>
            <a:r>
              <a:rPr lang="pt-PT" sz="1400" dirty="0"/>
              <a:t>. A </a:t>
            </a:r>
            <a:r>
              <a:rPr lang="pt-PT" sz="1400" dirty="0" err="1"/>
              <a:t>mudança da venda de </a:t>
            </a:r>
            <a:r>
              <a:rPr lang="pt-PT" sz="1400" dirty="0"/>
              <a:t>um </a:t>
            </a:r>
            <a:r>
              <a:rPr lang="pt-PT" sz="1400" dirty="0" err="1"/>
              <a:t>produto </a:t>
            </a:r>
            <a:r>
              <a:rPr lang="pt-PT" sz="1400" dirty="0"/>
              <a:t>para a </a:t>
            </a:r>
            <a:r>
              <a:rPr lang="pt-PT" sz="1400" dirty="0" err="1"/>
              <a:t>venda de </a:t>
            </a:r>
            <a:r>
              <a:rPr lang="pt-PT" sz="1400" dirty="0"/>
              <a:t>um </a:t>
            </a:r>
            <a:r>
              <a:rPr lang="pt-PT" sz="1400" dirty="0" err="1"/>
              <a:t>serviço é </a:t>
            </a:r>
            <a:r>
              <a:rPr lang="pt-PT" sz="1400" dirty="0"/>
              <a:t>fundamental na </a:t>
            </a:r>
            <a:r>
              <a:rPr lang="pt-PT" sz="1400" dirty="0" err="1"/>
              <a:t>proposta de valor de uma empresa, mas introduz várias complexidades.</a:t>
            </a:r>
          </a:p>
          <a:p>
            <a:pPr marL="0" indent="0">
              <a:buNone/>
            </a:pPr>
            <a:endParaRPr lang="pt-PT" sz="1400" dirty="0"/>
          </a:p>
          <a:p>
            <a:pPr marL="0" indent="0">
              <a:buNone/>
            </a:pPr>
            <a:r>
              <a:rPr lang="pt-PT" sz="1400" dirty="0"/>
              <a:t>- A "</a:t>
            </a:r>
            <a:r>
              <a:rPr lang="pt-PT" sz="1400" dirty="0" err="1"/>
              <a:t>servitização</a:t>
            </a:r>
            <a:r>
              <a:rPr lang="pt-PT" sz="1400" dirty="0"/>
              <a:t>" de um produto pode envolver a conceção, planeamento e superação de múltiplas capacidades adicionais necessárias, tais como balcões de atendimento ao cliente e gestores de contas, para os sistemas de recolha e logística inversa.</a:t>
            </a:r>
          </a:p>
          <a:p>
            <a:pPr marL="0" indent="0">
              <a:buNone/>
            </a:pPr>
            <a:endParaRPr lang="pt-PT" sz="1400" dirty="0"/>
          </a:p>
          <a:p>
            <a:pPr marL="0" indent="0">
              <a:buNone/>
            </a:pPr>
            <a:r>
              <a:rPr lang="en-GB" sz="1400" dirty="0"/>
              <a:t>- A principal barreira à implementação do SSP nos países desenvolvidos foi identificada como sendo a mudança cultural necessária para passar da posse de um produto a valorizar a satisfação da própria necessidade final.</a:t>
            </a:r>
            <a:endParaRPr lang="en-US" sz="1400" dirty="0"/>
          </a:p>
        </p:txBody>
      </p:sp>
      <p:sp>
        <p:nvSpPr>
          <p:cNvPr id="5" name="TextBox 4">
            <a:extLst>
              <a:ext uri="{FF2B5EF4-FFF2-40B4-BE49-F238E27FC236}">
                <a16:creationId xmlns:a16="http://schemas.microsoft.com/office/drawing/2014/main" id="{BFFB2F1E-1997-40C1-93AD-5BF225A6B9EC}"/>
              </a:ext>
            </a:extLst>
          </p:cNvPr>
          <p:cNvSpPr txBox="1"/>
          <p:nvPr/>
        </p:nvSpPr>
        <p:spPr>
          <a:xfrm>
            <a:off x="432312" y="1538251"/>
            <a:ext cx="5298358" cy="307777"/>
          </a:xfrm>
          <a:prstGeom prst="rect">
            <a:avLst/>
          </a:prstGeom>
          <a:noFill/>
        </p:spPr>
        <p:txBody>
          <a:bodyPr wrap="square">
            <a:spAutoFit/>
          </a:bodyPr>
          <a:lstStyle/>
          <a:p>
            <a:pPr marL="0" indent="0" algn="just">
              <a:buFont typeface="Arial" panose="020B0604020202020204" pitchFamily="34" charset="0"/>
              <a:buNone/>
            </a:pPr>
            <a:r>
              <a:rPr lang="en-GB" sz="1400" b="1" dirty="0">
                <a:solidFill>
                  <a:srgbClr val="E7501B"/>
                </a:solidFill>
              </a:rPr>
              <a:t>Desafios</a:t>
            </a:r>
          </a:p>
        </p:txBody>
      </p:sp>
    </p:spTree>
    <p:custDataLst>
      <p:tags r:id="rId1"/>
    </p:custDataLst>
    <p:extLst>
      <p:ext uri="{BB962C8B-B14F-4D97-AF65-F5344CB8AC3E}">
        <p14:creationId xmlns:p14="http://schemas.microsoft.com/office/powerpoint/2010/main" val="8601750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6A2E4-13D0-447F-9A4D-49FE4CC686AA}"/>
              </a:ext>
            </a:extLst>
          </p:cNvPr>
          <p:cNvSpPr>
            <a:spLocks noGrp="1"/>
          </p:cNvSpPr>
          <p:nvPr>
            <p:ph type="title"/>
          </p:nvPr>
        </p:nvSpPr>
        <p:spPr>
          <a:xfrm>
            <a:off x="-370905" y="1143410"/>
            <a:ext cx="7717800" cy="646800"/>
          </a:xfrm>
        </p:spPr>
        <p:txBody>
          <a:bodyPr/>
          <a:lstStyle/>
          <a:p>
            <a:r>
              <a:rPr lang="en-GB" sz="4000" dirty="0">
                <a:solidFill>
                  <a:srgbClr val="368E00"/>
                </a:solidFill>
              </a:rPr>
              <a:t>Sinergias com outras metodologias</a:t>
            </a:r>
            <a:br>
              <a:rPr lang="el-GR" sz="4000" dirty="0">
                <a:solidFill>
                  <a:srgbClr val="368E00"/>
                </a:solidFill>
              </a:rPr>
            </a:br>
            <a:br>
              <a:rPr lang="pt-PT" sz="4000" dirty="0">
                <a:solidFill>
                  <a:srgbClr val="368E00"/>
                </a:solidFill>
              </a:rPr>
            </a:br>
            <a:endParaRPr lang="pt-PT" sz="4000" dirty="0">
              <a:solidFill>
                <a:srgbClr val="368E00"/>
              </a:solidFill>
            </a:endParaRPr>
          </a:p>
        </p:txBody>
      </p:sp>
      <p:sp>
        <p:nvSpPr>
          <p:cNvPr id="3" name="Subtitle 2">
            <a:extLst>
              <a:ext uri="{FF2B5EF4-FFF2-40B4-BE49-F238E27FC236}">
                <a16:creationId xmlns:a16="http://schemas.microsoft.com/office/drawing/2014/main" id="{EC35D2E2-C099-4F7D-ABCF-5B86A6A2C7DA}"/>
              </a:ext>
            </a:extLst>
          </p:cNvPr>
          <p:cNvSpPr>
            <a:spLocks noGrp="1"/>
          </p:cNvSpPr>
          <p:nvPr>
            <p:ph type="subTitle" idx="1"/>
          </p:nvPr>
        </p:nvSpPr>
        <p:spPr>
          <a:xfrm>
            <a:off x="2274073" y="1925360"/>
            <a:ext cx="5921910" cy="2074730"/>
          </a:xfrm>
        </p:spPr>
        <p:txBody>
          <a:bodyPr/>
          <a:lstStyle/>
          <a:p>
            <a:pPr algn="just"/>
            <a:r>
              <a:rPr lang="en-GB" sz="1600" dirty="0" err="1"/>
              <a:t>Descrevem</a:t>
            </a:r>
            <a:r>
              <a:rPr lang="en-GB" sz="1600" dirty="0"/>
              <a:t>-se as sinergias da CE e de duas outras metodologias - </a:t>
            </a:r>
            <a:r>
              <a:rPr lang="en-GB" sz="1600" dirty="0" err="1"/>
              <a:t>Produção</a:t>
            </a:r>
            <a:r>
              <a:rPr lang="en-GB" sz="1600" dirty="0"/>
              <a:t> </a:t>
            </a:r>
            <a:r>
              <a:rPr lang="en-GB" sz="1600" dirty="0" err="1"/>
              <a:t>Racional</a:t>
            </a:r>
            <a:r>
              <a:rPr lang="en-GB" sz="1600" dirty="0"/>
              <a:t> e </a:t>
            </a:r>
            <a:r>
              <a:rPr lang="en-GB" sz="1600" dirty="0" err="1"/>
              <a:t>Ecologia</a:t>
            </a:r>
            <a:r>
              <a:rPr lang="en-GB" sz="1600" dirty="0"/>
              <a:t> Industrial. </a:t>
            </a:r>
          </a:p>
          <a:p>
            <a:pPr algn="just"/>
            <a:r>
              <a:rPr lang="en-GB" sz="1600" dirty="0"/>
              <a:t>A </a:t>
            </a:r>
            <a:r>
              <a:rPr lang="en-GB" sz="1600" dirty="0" err="1"/>
              <a:t>produção</a:t>
            </a:r>
            <a:r>
              <a:rPr lang="en-GB" sz="1600" dirty="0"/>
              <a:t> </a:t>
            </a:r>
            <a:r>
              <a:rPr lang="en-GB" sz="1600" dirty="0" err="1"/>
              <a:t>racional</a:t>
            </a:r>
            <a:r>
              <a:rPr lang="en-GB" sz="1600" dirty="0"/>
              <a:t> é uma metodologia que visa minimizar o desperdício nos processos de produção, utilizando ferramentas como o mapa do fluxo de valor, a análise da causa raiz, zero defeitos, etc. </a:t>
            </a:r>
          </a:p>
          <a:p>
            <a:pPr algn="just"/>
            <a:r>
              <a:rPr lang="en-GB" sz="1600" dirty="0"/>
              <a:t>A ecologia industrial preocupa-se com o estudo dos fluxos de recursos e a </a:t>
            </a:r>
            <a:r>
              <a:rPr lang="en-GB" sz="1600" dirty="0" err="1"/>
              <a:t>interação</a:t>
            </a:r>
            <a:r>
              <a:rPr lang="en-GB" sz="1600" dirty="0"/>
              <a:t> entre os sistemas industriais e ambientais com o </a:t>
            </a:r>
            <a:r>
              <a:rPr lang="en-GB" sz="1600" dirty="0" err="1"/>
              <a:t>objetivo</a:t>
            </a:r>
            <a:r>
              <a:rPr lang="en-GB" sz="1600" dirty="0"/>
              <a:t> de deslocar os fluxos do linear para o circular. </a:t>
            </a:r>
            <a:endParaRPr lang="en-GB" sz="1200" dirty="0"/>
          </a:p>
        </p:txBody>
      </p:sp>
    </p:spTree>
    <p:custDataLst>
      <p:tags r:id="rId1"/>
    </p:custDataLst>
    <p:extLst>
      <p:ext uri="{BB962C8B-B14F-4D97-AF65-F5344CB8AC3E}">
        <p14:creationId xmlns:p14="http://schemas.microsoft.com/office/powerpoint/2010/main" val="20151590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9211D72-CEF7-4CC0-8AFB-FE6EAF1146A4}"/>
              </a:ext>
            </a:extLst>
          </p:cNvPr>
          <p:cNvSpPr txBox="1"/>
          <p:nvPr/>
        </p:nvSpPr>
        <p:spPr>
          <a:xfrm>
            <a:off x="182193" y="1467915"/>
            <a:ext cx="3641662" cy="2893100"/>
          </a:xfrm>
          <a:prstGeom prst="rect">
            <a:avLst/>
          </a:prstGeom>
          <a:noFill/>
        </p:spPr>
        <p:txBody>
          <a:bodyPr wrap="square">
            <a:spAutoFit/>
          </a:bodyPr>
          <a:lstStyle/>
          <a:p>
            <a:pPr marL="0" indent="0" algn="just">
              <a:buNone/>
            </a:pPr>
            <a:r>
              <a:rPr lang="en-GB" sz="1400" dirty="0" err="1">
                <a:solidFill>
                  <a:srgbClr val="15A7A1"/>
                </a:solidFill>
              </a:rPr>
              <a:t>Conceção</a:t>
            </a:r>
            <a:r>
              <a:rPr lang="en-GB" sz="1400" dirty="0">
                <a:solidFill>
                  <a:srgbClr val="15A7A1"/>
                </a:solidFill>
              </a:rPr>
              <a:t> para a possibilidade de </a:t>
            </a:r>
            <a:r>
              <a:rPr lang="en-GB" sz="1400" dirty="0" err="1">
                <a:solidFill>
                  <a:srgbClr val="15A7A1"/>
                </a:solidFill>
              </a:rPr>
              <a:t>atualização</a:t>
            </a:r>
            <a:r>
              <a:rPr lang="en-GB" sz="1400" dirty="0">
                <a:solidFill>
                  <a:srgbClr val="15A7A1"/>
                </a:solidFill>
              </a:rPr>
              <a:t> e reparação (modularidade)</a:t>
            </a:r>
          </a:p>
          <a:p>
            <a:pPr marL="0" indent="0" algn="just">
              <a:buNone/>
            </a:pPr>
            <a:endParaRPr lang="en-GB" sz="1400" dirty="0">
              <a:solidFill>
                <a:srgbClr val="15A7A1"/>
              </a:solidFill>
            </a:endParaRPr>
          </a:p>
          <a:p>
            <a:pPr marL="0" indent="0" algn="just">
              <a:buNone/>
            </a:pPr>
            <a:r>
              <a:rPr lang="en-GB" sz="1400" dirty="0">
                <a:solidFill>
                  <a:srgbClr val="15A7A1"/>
                </a:solidFill>
              </a:rPr>
              <a:t>Desenho de produtos de longa duração</a:t>
            </a:r>
          </a:p>
          <a:p>
            <a:pPr marL="0" indent="0" algn="just">
              <a:buNone/>
            </a:pPr>
            <a:endParaRPr lang="en-GB" sz="1400" dirty="0">
              <a:solidFill>
                <a:srgbClr val="15A7A1"/>
              </a:solidFill>
            </a:endParaRPr>
          </a:p>
          <a:p>
            <a:pPr marL="0" indent="0" algn="just">
              <a:buNone/>
            </a:pPr>
            <a:r>
              <a:rPr lang="en-GB" sz="1400" dirty="0">
                <a:solidFill>
                  <a:srgbClr val="15A7A1"/>
                </a:solidFill>
              </a:rPr>
              <a:t>Design para prolongamento da vida útil do produto</a:t>
            </a:r>
          </a:p>
          <a:p>
            <a:pPr marL="0" indent="0" algn="just">
              <a:buNone/>
            </a:pPr>
            <a:endParaRPr lang="en-GB" sz="1400" dirty="0">
              <a:solidFill>
                <a:srgbClr val="15A7A1"/>
              </a:solidFill>
            </a:endParaRPr>
          </a:p>
          <a:p>
            <a:pPr marL="0" indent="0" algn="just">
              <a:buNone/>
            </a:pPr>
            <a:r>
              <a:rPr lang="en-GB" sz="1400" dirty="0">
                <a:solidFill>
                  <a:srgbClr val="15A7A1"/>
                </a:solidFill>
              </a:rPr>
              <a:t>Design para fechar circuitos de recursos</a:t>
            </a:r>
          </a:p>
          <a:p>
            <a:pPr marL="0" indent="0" algn="just">
              <a:buNone/>
            </a:pPr>
            <a:endParaRPr lang="en-GB" sz="1400" dirty="0">
              <a:solidFill>
                <a:srgbClr val="15A7A1"/>
              </a:solidFill>
            </a:endParaRPr>
          </a:p>
          <a:p>
            <a:pPr marL="0" indent="0" algn="just">
              <a:buNone/>
            </a:pPr>
            <a:r>
              <a:rPr lang="en-GB" sz="1400" dirty="0" err="1">
                <a:solidFill>
                  <a:srgbClr val="15A7A1"/>
                </a:solidFill>
              </a:rPr>
              <a:t>Conceção</a:t>
            </a:r>
            <a:r>
              <a:rPr lang="en-GB" sz="1400" dirty="0">
                <a:solidFill>
                  <a:srgbClr val="15A7A1"/>
                </a:solidFill>
              </a:rPr>
              <a:t> para ciclos técnicos e biológicos</a:t>
            </a:r>
          </a:p>
          <a:p>
            <a:pPr marL="0" indent="0" algn="just">
              <a:buNone/>
            </a:pPr>
            <a:endParaRPr lang="en-GB" sz="1400" dirty="0">
              <a:solidFill>
                <a:srgbClr val="15A7A1"/>
              </a:solidFill>
            </a:endParaRPr>
          </a:p>
          <a:p>
            <a:pPr marL="0" indent="0" algn="just">
              <a:buNone/>
            </a:pPr>
            <a:r>
              <a:rPr lang="en-GB" sz="1400" dirty="0">
                <a:solidFill>
                  <a:srgbClr val="15A7A1"/>
                </a:solidFill>
              </a:rPr>
              <a:t>Design para desmontagem e remontagem</a:t>
            </a:r>
          </a:p>
        </p:txBody>
      </p:sp>
      <p:pic>
        <p:nvPicPr>
          <p:cNvPr id="5" name="Picture 2">
            <a:extLst>
              <a:ext uri="{FF2B5EF4-FFF2-40B4-BE49-F238E27FC236}">
                <a16:creationId xmlns:a16="http://schemas.microsoft.com/office/drawing/2014/main" id="{EEA782FB-05AC-4A9B-AA5F-19D8E5ACC73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62081" y="1716686"/>
            <a:ext cx="4122160" cy="282169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43AC5D9-C101-459D-8157-45A140582CFC}"/>
              </a:ext>
            </a:extLst>
          </p:cNvPr>
          <p:cNvSpPr txBox="1"/>
          <p:nvPr/>
        </p:nvSpPr>
        <p:spPr>
          <a:xfrm>
            <a:off x="986589" y="144476"/>
            <a:ext cx="7575519" cy="1323439"/>
          </a:xfrm>
          <a:prstGeom prst="rect">
            <a:avLst/>
          </a:prstGeom>
          <a:noFill/>
        </p:spPr>
        <p:txBody>
          <a:bodyPr wrap="square">
            <a:spAutoFit/>
          </a:bodyPr>
          <a:lstStyle/>
          <a:p>
            <a:r>
              <a:rPr lang="en-GB" sz="4000" dirty="0">
                <a:solidFill>
                  <a:srgbClr val="E7501B"/>
                </a:solidFill>
                <a:latin typeface="Bebas Neue"/>
                <a:sym typeface="Bebas Neue"/>
              </a:rPr>
              <a:t>OS </a:t>
            </a:r>
            <a:r>
              <a:rPr lang="en-GB" sz="4000" dirty="0" err="1">
                <a:solidFill>
                  <a:srgbClr val="E7501B"/>
                </a:solidFill>
                <a:latin typeface="Bebas Neue"/>
                <a:sym typeface="Bebas Neue"/>
              </a:rPr>
              <a:t>exemplos</a:t>
            </a:r>
            <a:r>
              <a:rPr lang="en-GB" sz="4000" dirty="0">
                <a:solidFill>
                  <a:srgbClr val="E7501B"/>
                </a:solidFill>
                <a:latin typeface="Bebas Neue"/>
                <a:sym typeface="Bebas Neue"/>
              </a:rPr>
              <a:t> de esquemas de circularidade incluem (mas não se limitam a):</a:t>
            </a:r>
          </a:p>
        </p:txBody>
      </p:sp>
    </p:spTree>
    <p:custDataLst>
      <p:tags r:id="rId1"/>
    </p:custDataLst>
    <p:extLst>
      <p:ext uri="{BB962C8B-B14F-4D97-AF65-F5344CB8AC3E}">
        <p14:creationId xmlns:p14="http://schemas.microsoft.com/office/powerpoint/2010/main" val="225337405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191FA-8174-469D-B4E6-F719A7FD385C}"/>
              </a:ext>
            </a:extLst>
          </p:cNvPr>
          <p:cNvSpPr>
            <a:spLocks noGrp="1"/>
          </p:cNvSpPr>
          <p:nvPr>
            <p:ph type="title"/>
          </p:nvPr>
        </p:nvSpPr>
        <p:spPr>
          <a:xfrm>
            <a:off x="609987" y="89674"/>
            <a:ext cx="7717800" cy="1011600"/>
          </a:xfrm>
        </p:spPr>
        <p:txBody>
          <a:bodyPr/>
          <a:lstStyle/>
          <a:p>
            <a:r>
              <a:rPr lang="en-US" sz="4000" dirty="0"/>
              <a:t>Sinergias com outras metodologias</a:t>
            </a:r>
            <a:endParaRPr lang="en-GB" dirty="0"/>
          </a:p>
        </p:txBody>
      </p:sp>
      <p:sp>
        <p:nvSpPr>
          <p:cNvPr id="4" name="TextBox 3">
            <a:extLst>
              <a:ext uri="{FF2B5EF4-FFF2-40B4-BE49-F238E27FC236}">
                <a16:creationId xmlns:a16="http://schemas.microsoft.com/office/drawing/2014/main" id="{BEE84FB1-E75B-4925-93B3-ABF6AA1ABE7F}"/>
              </a:ext>
            </a:extLst>
          </p:cNvPr>
          <p:cNvSpPr txBox="1"/>
          <p:nvPr/>
        </p:nvSpPr>
        <p:spPr>
          <a:xfrm>
            <a:off x="195984" y="2094884"/>
            <a:ext cx="8752031" cy="2246769"/>
          </a:xfrm>
          <a:prstGeom prst="rect">
            <a:avLst/>
          </a:prstGeom>
          <a:noFill/>
        </p:spPr>
        <p:txBody>
          <a:bodyPr wrap="square">
            <a:spAutoFit/>
          </a:bodyPr>
          <a:lstStyle/>
          <a:p>
            <a:pPr marL="0" indent="0" algn="just">
              <a:buNone/>
            </a:pPr>
            <a:r>
              <a:rPr lang="pt-PT" sz="1400" dirty="0"/>
              <a:t>- Como conceito, a produção racional é descrito como um </a:t>
            </a:r>
            <a:r>
              <a:rPr lang="en-GB" sz="1400" dirty="0"/>
              <a:t>método sistemático para eliminar ou minimizar o desperdício de um sistema de fabrico, ou cadeia de valor, evitando ao mesmo tempo um efeito negativo na produtividade.</a:t>
            </a:r>
          </a:p>
          <a:p>
            <a:pPr marL="0" indent="0" algn="just">
              <a:buNone/>
            </a:pPr>
            <a:endParaRPr lang="en-GB" sz="1400" dirty="0"/>
          </a:p>
          <a:p>
            <a:pPr marL="0" indent="0" algn="just">
              <a:buNone/>
            </a:pPr>
            <a:r>
              <a:rPr lang="en-GB" sz="1400" dirty="0"/>
              <a:t>- As empresas </a:t>
            </a:r>
            <a:r>
              <a:rPr lang="en-GB" sz="1400" dirty="0" err="1"/>
              <a:t>podem</a:t>
            </a:r>
            <a:r>
              <a:rPr lang="en-GB" sz="1400" dirty="0"/>
              <a:t> </a:t>
            </a:r>
            <a:r>
              <a:rPr lang="en-GB" sz="1400" dirty="0" err="1"/>
              <a:t>criar</a:t>
            </a:r>
            <a:r>
              <a:rPr lang="en-GB" sz="1400" dirty="0"/>
              <a:t> um </a:t>
            </a:r>
            <a:r>
              <a:rPr lang="en-GB" sz="1400" dirty="0" err="1"/>
              <a:t>sistema</a:t>
            </a:r>
            <a:r>
              <a:rPr lang="en-GB" sz="1400" dirty="0"/>
              <a:t> que </a:t>
            </a:r>
            <a:r>
              <a:rPr lang="en-GB" sz="1400" dirty="0" err="1"/>
              <a:t>cria</a:t>
            </a:r>
            <a:r>
              <a:rPr lang="en-GB" sz="1400" dirty="0"/>
              <a:t> de forma </a:t>
            </a:r>
            <a:r>
              <a:rPr lang="en-GB" sz="1400" dirty="0" err="1"/>
              <a:t>sustentável</a:t>
            </a:r>
            <a:r>
              <a:rPr lang="en-GB" sz="1400" dirty="0"/>
              <a:t> </a:t>
            </a:r>
            <a:r>
              <a:rPr lang="en-GB" sz="1400" dirty="0" err="1"/>
              <a:t>mais</a:t>
            </a:r>
            <a:r>
              <a:rPr lang="en-GB" sz="1400" dirty="0"/>
              <a:t> </a:t>
            </a:r>
            <a:r>
              <a:rPr lang="en-GB" sz="1400" dirty="0" err="1"/>
              <a:t>valor</a:t>
            </a:r>
            <a:r>
              <a:rPr lang="en-GB" sz="1400" dirty="0"/>
              <a:t> e </a:t>
            </a:r>
            <a:r>
              <a:rPr lang="en-GB" sz="1400" dirty="0" err="1"/>
              <a:t>menos</a:t>
            </a:r>
            <a:r>
              <a:rPr lang="en-GB" sz="1400" dirty="0"/>
              <a:t> </a:t>
            </a:r>
            <a:r>
              <a:rPr lang="en-GB" sz="1400" dirty="0" err="1"/>
              <a:t>desperdício</a:t>
            </a:r>
            <a:r>
              <a:rPr lang="en-GB" sz="1400" dirty="0"/>
              <a:t> </a:t>
            </a:r>
            <a:r>
              <a:rPr lang="en-GB" sz="1400" dirty="0" err="1"/>
              <a:t>aplicando</a:t>
            </a:r>
            <a:r>
              <a:rPr lang="en-GB" sz="1400" dirty="0"/>
              <a:t> a </a:t>
            </a:r>
            <a:r>
              <a:rPr lang="en-GB" sz="1400" dirty="0" err="1"/>
              <a:t>produção</a:t>
            </a:r>
            <a:r>
              <a:rPr lang="en-GB" sz="1400" dirty="0"/>
              <a:t> </a:t>
            </a:r>
            <a:r>
              <a:rPr lang="en-GB" sz="1400" dirty="0" err="1"/>
              <a:t>racional</a:t>
            </a:r>
            <a:r>
              <a:rPr lang="en-GB" sz="1400" dirty="0"/>
              <a:t> com o seu foco </a:t>
            </a:r>
            <a:r>
              <a:rPr lang="en-GB" sz="1400" dirty="0" err="1"/>
              <a:t>na</a:t>
            </a:r>
            <a:r>
              <a:rPr lang="en-GB" sz="1400" dirty="0"/>
              <a:t> </a:t>
            </a:r>
            <a:r>
              <a:rPr lang="en-GB" sz="1400" dirty="0" err="1"/>
              <a:t>conceção</a:t>
            </a:r>
            <a:r>
              <a:rPr lang="en-GB" sz="1400" dirty="0"/>
              <a:t> e fluxo do processo</a:t>
            </a:r>
          </a:p>
          <a:p>
            <a:pPr marL="0" indent="0" algn="just">
              <a:buNone/>
            </a:pPr>
            <a:endParaRPr lang="en-GB" sz="1400" dirty="0"/>
          </a:p>
          <a:p>
            <a:pPr marL="0" indent="0" algn="just">
              <a:buNone/>
            </a:pPr>
            <a:r>
              <a:rPr lang="en-GB" sz="1400" dirty="0"/>
              <a:t>- No </a:t>
            </a:r>
            <a:r>
              <a:rPr lang="en-GB" sz="1400" dirty="0" err="1"/>
              <a:t>conceito</a:t>
            </a:r>
            <a:r>
              <a:rPr lang="en-GB" sz="1400" dirty="0"/>
              <a:t> </a:t>
            </a:r>
            <a:r>
              <a:rPr lang="en-GB" sz="1400" dirty="0" err="1"/>
              <a:t>Racional</a:t>
            </a:r>
            <a:r>
              <a:rPr lang="en-GB" sz="1400" dirty="0"/>
              <a:t>, o termo "valor" </a:t>
            </a:r>
            <a:r>
              <a:rPr lang="hu-HU" sz="1400" dirty="0"/>
              <a:t>é definido </a:t>
            </a:r>
            <a:r>
              <a:rPr lang="pt-PT" sz="1400" dirty="0"/>
              <a:t>como </a:t>
            </a:r>
            <a:r>
              <a:rPr lang="hu-HU" sz="1400" dirty="0"/>
              <a:t>uma ação ou processo que um cliente estaria disposto a pagar e "desperdício" é definido como qualquer coisa que não acrescente valor a um produto, ou que tenha um custo sem um benefício.</a:t>
            </a:r>
            <a:endParaRPr lang="en-US" sz="1400" dirty="0"/>
          </a:p>
        </p:txBody>
      </p:sp>
      <p:sp>
        <p:nvSpPr>
          <p:cNvPr id="5" name="Content Placeholder 2">
            <a:extLst>
              <a:ext uri="{FF2B5EF4-FFF2-40B4-BE49-F238E27FC236}">
                <a16:creationId xmlns:a16="http://schemas.microsoft.com/office/drawing/2014/main" id="{CF0163DB-1334-4488-A450-8965DB99F544}"/>
              </a:ext>
            </a:extLst>
          </p:cNvPr>
          <p:cNvSpPr txBox="1">
            <a:spLocks/>
          </p:cNvSpPr>
          <p:nvPr/>
        </p:nvSpPr>
        <p:spPr>
          <a:xfrm>
            <a:off x="195984" y="1615459"/>
            <a:ext cx="11163300" cy="4794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GB" sz="1700" b="1" dirty="0" err="1">
                <a:solidFill>
                  <a:srgbClr val="2B2D83"/>
                </a:solidFill>
                <a:latin typeface="+mn-lt"/>
              </a:rPr>
              <a:t>Produção</a:t>
            </a:r>
            <a:r>
              <a:rPr lang="en-GB" sz="1700" b="1" dirty="0">
                <a:solidFill>
                  <a:srgbClr val="2B2D83"/>
                </a:solidFill>
                <a:latin typeface="+mn-lt"/>
              </a:rPr>
              <a:t> </a:t>
            </a:r>
            <a:r>
              <a:rPr lang="en-GB" sz="1700" b="1" dirty="0" err="1">
                <a:solidFill>
                  <a:srgbClr val="2B2D83"/>
                </a:solidFill>
                <a:latin typeface="+mn-lt"/>
              </a:rPr>
              <a:t>racional</a:t>
            </a:r>
            <a:r>
              <a:rPr lang="en-GB" sz="1700" b="1" dirty="0">
                <a:solidFill>
                  <a:srgbClr val="2B2D83"/>
                </a:solidFill>
                <a:latin typeface="+mn-lt"/>
              </a:rPr>
              <a:t> - Conceito</a:t>
            </a:r>
          </a:p>
        </p:txBody>
      </p:sp>
    </p:spTree>
    <p:custDataLst>
      <p:tags r:id="rId1"/>
    </p:custDataLst>
    <p:extLst>
      <p:ext uri="{BB962C8B-B14F-4D97-AF65-F5344CB8AC3E}">
        <p14:creationId xmlns:p14="http://schemas.microsoft.com/office/powerpoint/2010/main" val="11191983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191FA-8174-469D-B4E6-F719A7FD385C}"/>
              </a:ext>
            </a:extLst>
          </p:cNvPr>
          <p:cNvSpPr>
            <a:spLocks noGrp="1"/>
          </p:cNvSpPr>
          <p:nvPr>
            <p:ph type="title"/>
          </p:nvPr>
        </p:nvSpPr>
        <p:spPr>
          <a:xfrm>
            <a:off x="609987" y="89674"/>
            <a:ext cx="7717800" cy="1011600"/>
          </a:xfrm>
        </p:spPr>
        <p:txBody>
          <a:bodyPr/>
          <a:lstStyle/>
          <a:p>
            <a:r>
              <a:rPr lang="en-US" sz="4000" dirty="0"/>
              <a:t>Sinergias com outras metodologias</a:t>
            </a:r>
            <a:endParaRPr lang="en-GB" dirty="0"/>
          </a:p>
        </p:txBody>
      </p:sp>
      <p:sp>
        <p:nvSpPr>
          <p:cNvPr id="4" name="TextBox 3">
            <a:extLst>
              <a:ext uri="{FF2B5EF4-FFF2-40B4-BE49-F238E27FC236}">
                <a16:creationId xmlns:a16="http://schemas.microsoft.com/office/drawing/2014/main" id="{BEE84FB1-E75B-4925-93B3-ABF6AA1ABE7F}"/>
              </a:ext>
            </a:extLst>
          </p:cNvPr>
          <p:cNvSpPr txBox="1"/>
          <p:nvPr/>
        </p:nvSpPr>
        <p:spPr>
          <a:xfrm>
            <a:off x="195985" y="1261600"/>
            <a:ext cx="8752031" cy="4185761"/>
          </a:xfrm>
          <a:prstGeom prst="rect">
            <a:avLst/>
          </a:prstGeom>
          <a:noFill/>
        </p:spPr>
        <p:txBody>
          <a:bodyPr wrap="square">
            <a:spAutoFit/>
          </a:bodyPr>
          <a:lstStyle/>
          <a:p>
            <a:pPr marL="0" indent="0" algn="just">
              <a:buNone/>
            </a:pPr>
            <a:r>
              <a:rPr lang="en-GB" sz="1400" dirty="0"/>
              <a:t>7 </a:t>
            </a:r>
            <a:r>
              <a:rPr lang="en-GB" sz="1400" dirty="0" err="1"/>
              <a:t>resíduos</a:t>
            </a:r>
            <a:r>
              <a:rPr lang="en-GB" sz="1400" dirty="0"/>
              <a:t> de </a:t>
            </a:r>
            <a:r>
              <a:rPr lang="en-GB" sz="1400" dirty="0" err="1"/>
              <a:t>Produção</a:t>
            </a:r>
            <a:r>
              <a:rPr lang="en-GB" sz="1400" dirty="0"/>
              <a:t> </a:t>
            </a:r>
            <a:r>
              <a:rPr lang="en-GB" sz="1400" dirty="0" err="1"/>
              <a:t>racional</a:t>
            </a:r>
            <a:r>
              <a:rPr lang="en-GB" sz="1400" dirty="0"/>
              <a:t> identificados com frequência:</a:t>
            </a:r>
          </a:p>
          <a:p>
            <a:pPr marL="0" indent="0" algn="just">
              <a:buNone/>
            </a:pPr>
            <a:endParaRPr lang="en-GB" sz="1400" dirty="0"/>
          </a:p>
          <a:p>
            <a:pPr marL="285750" indent="-285750" algn="just">
              <a:buFont typeface="Arial" panose="020B0604020202020204" pitchFamily="34" charset="0"/>
              <a:buChar char="•"/>
            </a:pPr>
            <a:r>
              <a:rPr lang="en-GB" sz="1400" dirty="0">
                <a:solidFill>
                  <a:srgbClr val="2B2D83"/>
                </a:solidFill>
              </a:rPr>
              <a:t>Sobreprodução</a:t>
            </a:r>
            <a:r>
              <a:rPr lang="en-GB" sz="1400" dirty="0"/>
              <a:t>: produzir mais, mais cedo ou mais rapidamente do que é exigido pelo processo ou cliente seguinte</a:t>
            </a:r>
          </a:p>
          <a:p>
            <a:pPr algn="just"/>
            <a:endParaRPr lang="en-GB" sz="1400" dirty="0"/>
          </a:p>
          <a:p>
            <a:pPr marL="285750" indent="-285750" algn="just">
              <a:buFont typeface="Arial" panose="020B0604020202020204" pitchFamily="34" charset="0"/>
              <a:buChar char="•"/>
            </a:pPr>
            <a:r>
              <a:rPr lang="en-GB" sz="1400" dirty="0">
                <a:solidFill>
                  <a:srgbClr val="2B2D83"/>
                </a:solidFill>
              </a:rPr>
              <a:t>Em espera: </a:t>
            </a:r>
            <a:r>
              <a:rPr lang="en-GB" sz="1400" dirty="0"/>
              <a:t>operadores </a:t>
            </a:r>
            <a:r>
              <a:rPr lang="en-GB" sz="1400" dirty="0" err="1"/>
              <a:t>em</a:t>
            </a:r>
            <a:r>
              <a:rPr lang="en-GB" sz="1400" dirty="0"/>
              <a:t> </a:t>
            </a:r>
            <a:r>
              <a:rPr lang="en-GB" sz="1400" dirty="0" err="1"/>
              <a:t>inatividade</a:t>
            </a:r>
            <a:r>
              <a:rPr lang="en-GB" sz="1400" dirty="0"/>
              <a:t> enquanto as máquinas rodam, o </a:t>
            </a:r>
            <a:r>
              <a:rPr lang="en-GB" sz="1400" dirty="0" err="1"/>
              <a:t>equipamento</a:t>
            </a:r>
            <a:r>
              <a:rPr lang="en-GB" sz="1400" dirty="0"/>
              <a:t> falha, peças atrasadas, etc.</a:t>
            </a:r>
          </a:p>
          <a:p>
            <a:pPr algn="just"/>
            <a:endParaRPr lang="en-GB" sz="1400" dirty="0"/>
          </a:p>
          <a:p>
            <a:pPr marL="285750" indent="-285750" algn="just">
              <a:buFont typeface="Arial" panose="020B0604020202020204" pitchFamily="34" charset="0"/>
              <a:buChar char="•"/>
            </a:pPr>
            <a:r>
              <a:rPr lang="en-GB" sz="1400" dirty="0">
                <a:solidFill>
                  <a:srgbClr val="2B2D83"/>
                </a:solidFill>
              </a:rPr>
              <a:t>Transporte (</a:t>
            </a:r>
            <a:r>
              <a:rPr lang="en-GB" sz="1400" dirty="0" err="1">
                <a:solidFill>
                  <a:srgbClr val="2B2D83"/>
                </a:solidFill>
              </a:rPr>
              <a:t>ou</a:t>
            </a:r>
            <a:r>
              <a:rPr lang="en-GB" sz="1400" dirty="0">
                <a:solidFill>
                  <a:srgbClr val="2B2D83"/>
                </a:solidFill>
              </a:rPr>
              <a:t> </a:t>
            </a:r>
            <a:r>
              <a:rPr lang="en-GB" sz="1400" dirty="0" err="1">
                <a:solidFill>
                  <a:srgbClr val="2B2D83"/>
                </a:solidFill>
              </a:rPr>
              <a:t>transferência</a:t>
            </a:r>
            <a:r>
              <a:rPr lang="en-GB" sz="1400" dirty="0">
                <a:solidFill>
                  <a:srgbClr val="2B2D83"/>
                </a:solidFill>
              </a:rPr>
              <a:t>): </a:t>
            </a:r>
            <a:r>
              <a:rPr lang="en-GB" sz="1400" dirty="0"/>
              <a:t>movimento de peças e produtos para além do mínimo absoluto necessário.</a:t>
            </a:r>
          </a:p>
          <a:p>
            <a:pPr algn="just"/>
            <a:endParaRPr lang="en-GB" sz="1400" dirty="0"/>
          </a:p>
          <a:p>
            <a:pPr marL="285750" indent="-285750" algn="just">
              <a:buFont typeface="Arial" panose="020B0604020202020204" pitchFamily="34" charset="0"/>
              <a:buChar char="•"/>
            </a:pPr>
            <a:r>
              <a:rPr lang="en-GB" sz="1400" dirty="0">
                <a:solidFill>
                  <a:srgbClr val="2B2D83"/>
                </a:solidFill>
              </a:rPr>
              <a:t>Sobreprocessamento: </a:t>
            </a:r>
            <a:r>
              <a:rPr lang="en-GB" sz="1400" dirty="0"/>
              <a:t>processamento desnecessário </a:t>
            </a:r>
            <a:r>
              <a:rPr lang="en-GB" sz="1400" dirty="0" err="1"/>
              <a:t>ou</a:t>
            </a:r>
            <a:r>
              <a:rPr lang="en-GB" sz="1400" dirty="0"/>
              <a:t> </a:t>
            </a:r>
            <a:r>
              <a:rPr lang="en-GB" sz="1400" dirty="0" err="1"/>
              <a:t>incorreto</a:t>
            </a:r>
            <a:r>
              <a:rPr lang="en-GB" sz="1400" dirty="0"/>
              <a:t>.</a:t>
            </a:r>
          </a:p>
          <a:p>
            <a:pPr marL="285750" indent="-285750" algn="just">
              <a:buFont typeface="Arial" panose="020B0604020202020204" pitchFamily="34" charset="0"/>
              <a:buChar char="•"/>
            </a:pPr>
            <a:endParaRPr lang="en-GB" sz="1400" dirty="0"/>
          </a:p>
          <a:p>
            <a:pPr marL="285750" indent="-285750" algn="just">
              <a:buFont typeface="Arial" panose="020B0604020202020204" pitchFamily="34" charset="0"/>
              <a:buChar char="•"/>
            </a:pPr>
            <a:r>
              <a:rPr lang="en-GB" sz="1400" dirty="0">
                <a:solidFill>
                  <a:srgbClr val="2B2D83"/>
                </a:solidFill>
              </a:rPr>
              <a:t>Inventário: </a:t>
            </a:r>
            <a:r>
              <a:rPr lang="en-GB" sz="1400" dirty="0"/>
              <a:t>manter mais do que o stock mínimo de matérias-primas, peças, trabalho em </a:t>
            </a:r>
            <a:r>
              <a:rPr lang="en-GB" sz="1400" dirty="0" err="1"/>
              <a:t>processo</a:t>
            </a:r>
            <a:r>
              <a:rPr lang="en-GB" sz="1400" dirty="0"/>
              <a:t> (</a:t>
            </a:r>
            <a:r>
              <a:rPr lang="en-GB" dirty="0"/>
              <a:t>TE</a:t>
            </a:r>
            <a:r>
              <a:rPr lang="en-GB" sz="1400" dirty="0"/>
              <a:t>P), e bens acabados necessários.</a:t>
            </a:r>
          </a:p>
          <a:p>
            <a:pPr algn="just"/>
            <a:endParaRPr lang="en-GB" sz="1400" dirty="0"/>
          </a:p>
          <a:p>
            <a:pPr marL="285750" indent="-285750" algn="just">
              <a:buFont typeface="Arial" panose="020B0604020202020204" pitchFamily="34" charset="0"/>
              <a:buChar char="•"/>
            </a:pPr>
            <a:r>
              <a:rPr lang="en-GB" sz="1400" dirty="0">
                <a:solidFill>
                  <a:srgbClr val="2B2D83"/>
                </a:solidFill>
              </a:rPr>
              <a:t>Movimento: </a:t>
            </a:r>
            <a:r>
              <a:rPr lang="en-GB" sz="1400" dirty="0"/>
              <a:t>movimentos feitos por operadores ou máquinas para além do necessário.</a:t>
            </a:r>
          </a:p>
          <a:p>
            <a:pPr algn="just"/>
            <a:endParaRPr lang="en-GB" sz="1400" dirty="0"/>
          </a:p>
          <a:p>
            <a:pPr marL="285750" indent="-285750" algn="just">
              <a:buFont typeface="Arial" panose="020B0604020202020204" pitchFamily="34" charset="0"/>
              <a:buChar char="•"/>
            </a:pPr>
            <a:r>
              <a:rPr lang="en-GB" sz="1400" dirty="0">
                <a:solidFill>
                  <a:srgbClr val="2B2D83"/>
                </a:solidFill>
              </a:rPr>
              <a:t>Defeitos: </a:t>
            </a:r>
            <a:r>
              <a:rPr lang="en-GB" sz="1400" dirty="0"/>
              <a:t>tempo e esforço gastos </a:t>
            </a:r>
            <a:r>
              <a:rPr lang="en-GB" sz="1400" dirty="0" err="1"/>
              <a:t>na</a:t>
            </a:r>
            <a:r>
              <a:rPr lang="en-GB" sz="1400" dirty="0"/>
              <a:t> </a:t>
            </a:r>
            <a:r>
              <a:rPr lang="en-GB" sz="1400" dirty="0" err="1"/>
              <a:t>correção</a:t>
            </a:r>
            <a:r>
              <a:rPr lang="en-GB" sz="1400" dirty="0"/>
              <a:t> e </a:t>
            </a:r>
            <a:r>
              <a:rPr lang="en-GB" sz="1400" dirty="0" err="1"/>
              <a:t>inspeção</a:t>
            </a:r>
            <a:r>
              <a:rPr lang="en-GB" sz="1400" dirty="0"/>
              <a:t> de </a:t>
            </a:r>
            <a:r>
              <a:rPr lang="en-GB" sz="1400" dirty="0" err="1"/>
              <a:t>reprocessamento</a:t>
            </a:r>
            <a:r>
              <a:rPr lang="en-GB" sz="1400" dirty="0"/>
              <a:t> e sucata.</a:t>
            </a:r>
          </a:p>
        </p:txBody>
      </p:sp>
      <p:sp>
        <p:nvSpPr>
          <p:cNvPr id="5" name="Content Placeholder 2">
            <a:extLst>
              <a:ext uri="{FF2B5EF4-FFF2-40B4-BE49-F238E27FC236}">
                <a16:creationId xmlns:a16="http://schemas.microsoft.com/office/drawing/2014/main" id="{CF0163DB-1334-4488-A450-8965DB99F544}"/>
              </a:ext>
            </a:extLst>
          </p:cNvPr>
          <p:cNvSpPr txBox="1">
            <a:spLocks/>
          </p:cNvSpPr>
          <p:nvPr/>
        </p:nvSpPr>
        <p:spPr>
          <a:xfrm>
            <a:off x="195984" y="901574"/>
            <a:ext cx="11163300" cy="4794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GB" sz="1700" b="1" dirty="0" err="1">
                <a:solidFill>
                  <a:srgbClr val="2B2D83"/>
                </a:solidFill>
                <a:latin typeface="+mn-lt"/>
              </a:rPr>
              <a:t>Produção</a:t>
            </a:r>
            <a:r>
              <a:rPr lang="en-GB" sz="1700" b="1" dirty="0">
                <a:solidFill>
                  <a:srgbClr val="2B2D83"/>
                </a:solidFill>
                <a:latin typeface="+mn-lt"/>
              </a:rPr>
              <a:t> </a:t>
            </a:r>
            <a:r>
              <a:rPr lang="en-GB" sz="1700" b="1" dirty="0" err="1">
                <a:solidFill>
                  <a:srgbClr val="2B2D83"/>
                </a:solidFill>
                <a:latin typeface="+mn-lt"/>
              </a:rPr>
              <a:t>racional</a:t>
            </a:r>
            <a:r>
              <a:rPr lang="en-GB" sz="1700" b="1" dirty="0">
                <a:solidFill>
                  <a:srgbClr val="2B2D83"/>
                </a:solidFill>
                <a:latin typeface="+mn-lt"/>
              </a:rPr>
              <a:t> - Resíduos</a:t>
            </a:r>
          </a:p>
        </p:txBody>
      </p:sp>
      <p:sp>
        <p:nvSpPr>
          <p:cNvPr id="6" name="Sinal de Adição 2">
            <a:extLst>
              <a:ext uri="{FF2B5EF4-FFF2-40B4-BE49-F238E27FC236}">
                <a16:creationId xmlns:a16="http://schemas.microsoft.com/office/drawing/2014/main" id="{1F967FA5-6DEC-4680-824F-CB98B6037D52}"/>
              </a:ext>
            </a:extLst>
          </p:cNvPr>
          <p:cNvSpPr/>
          <p:nvPr/>
        </p:nvSpPr>
        <p:spPr>
          <a:xfrm>
            <a:off x="7877904" y="4018562"/>
            <a:ext cx="665747" cy="653549"/>
          </a:xfrm>
          <a:prstGeom prst="mathPlus">
            <a:avLst/>
          </a:prstGeom>
          <a:solidFill>
            <a:srgbClr val="059540"/>
          </a:solidFill>
          <a:ln>
            <a:solidFill>
              <a:srgbClr val="0595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sp>
        <p:nvSpPr>
          <p:cNvPr id="7" name="Content Placeholder 2">
            <a:extLst>
              <a:ext uri="{FF2B5EF4-FFF2-40B4-BE49-F238E27FC236}">
                <a16:creationId xmlns:a16="http://schemas.microsoft.com/office/drawing/2014/main" id="{2915FCD3-3F6E-45DE-856A-A2C2496DFC64}"/>
              </a:ext>
            </a:extLst>
          </p:cNvPr>
          <p:cNvSpPr txBox="1">
            <a:spLocks/>
          </p:cNvSpPr>
          <p:nvPr/>
        </p:nvSpPr>
        <p:spPr>
          <a:xfrm>
            <a:off x="7140669" y="4425499"/>
            <a:ext cx="2140219" cy="7832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600" b="1" dirty="0">
                <a:solidFill>
                  <a:srgbClr val="059540"/>
                </a:solidFill>
                <a:latin typeface="+mn-lt"/>
              </a:rPr>
              <a:t>O desperdício de "talento </a:t>
            </a:r>
            <a:r>
              <a:rPr lang="en-GB" sz="1600" b="1" dirty="0" err="1">
                <a:solidFill>
                  <a:srgbClr val="059540"/>
                </a:solidFill>
                <a:latin typeface="+mn-lt"/>
              </a:rPr>
              <a:t>não</a:t>
            </a:r>
            <a:r>
              <a:rPr lang="en-GB" sz="1600" b="1" dirty="0">
                <a:solidFill>
                  <a:srgbClr val="059540"/>
                </a:solidFill>
                <a:latin typeface="+mn-lt"/>
              </a:rPr>
              <a:t> </a:t>
            </a:r>
            <a:r>
              <a:rPr lang="en-GB" sz="1600" b="1" dirty="0" err="1">
                <a:solidFill>
                  <a:srgbClr val="059540"/>
                </a:solidFill>
                <a:latin typeface="+mn-lt"/>
              </a:rPr>
              <a:t>aproveitado</a:t>
            </a:r>
            <a:r>
              <a:rPr lang="en-GB" sz="1600" b="1" dirty="0">
                <a:solidFill>
                  <a:srgbClr val="059540"/>
                </a:solidFill>
                <a:latin typeface="+mn-lt"/>
              </a:rPr>
              <a:t>”</a:t>
            </a:r>
            <a:endParaRPr lang="pt-PT" sz="1600" b="1" dirty="0">
              <a:solidFill>
                <a:srgbClr val="059540"/>
              </a:solidFill>
              <a:latin typeface="+mn-lt"/>
            </a:endParaRPr>
          </a:p>
        </p:txBody>
      </p:sp>
    </p:spTree>
    <p:custDataLst>
      <p:tags r:id="rId1"/>
    </p:custDataLst>
    <p:extLst>
      <p:ext uri="{BB962C8B-B14F-4D97-AF65-F5344CB8AC3E}">
        <p14:creationId xmlns:p14="http://schemas.microsoft.com/office/powerpoint/2010/main" val="33110459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191FA-8174-469D-B4E6-F719A7FD385C}"/>
              </a:ext>
            </a:extLst>
          </p:cNvPr>
          <p:cNvSpPr>
            <a:spLocks noGrp="1"/>
          </p:cNvSpPr>
          <p:nvPr>
            <p:ph type="title"/>
          </p:nvPr>
        </p:nvSpPr>
        <p:spPr>
          <a:xfrm>
            <a:off x="609987" y="89674"/>
            <a:ext cx="7717800" cy="1011600"/>
          </a:xfrm>
        </p:spPr>
        <p:txBody>
          <a:bodyPr/>
          <a:lstStyle/>
          <a:p>
            <a:r>
              <a:rPr lang="en-US" sz="4000" dirty="0"/>
              <a:t>Sinergias com outras metodologias</a:t>
            </a:r>
            <a:endParaRPr lang="en-GB" dirty="0"/>
          </a:p>
        </p:txBody>
      </p:sp>
      <p:sp>
        <p:nvSpPr>
          <p:cNvPr id="4" name="TextBox 3">
            <a:extLst>
              <a:ext uri="{FF2B5EF4-FFF2-40B4-BE49-F238E27FC236}">
                <a16:creationId xmlns:a16="http://schemas.microsoft.com/office/drawing/2014/main" id="{BEE84FB1-E75B-4925-93B3-ABF6AA1ABE7F}"/>
              </a:ext>
            </a:extLst>
          </p:cNvPr>
          <p:cNvSpPr txBox="1"/>
          <p:nvPr/>
        </p:nvSpPr>
        <p:spPr>
          <a:xfrm>
            <a:off x="195984" y="1152646"/>
            <a:ext cx="8752031" cy="4384790"/>
          </a:xfrm>
          <a:prstGeom prst="rect">
            <a:avLst/>
          </a:prstGeom>
          <a:noFill/>
        </p:spPr>
        <p:txBody>
          <a:bodyPr wrap="square">
            <a:spAutoFit/>
          </a:bodyPr>
          <a:lstStyle/>
          <a:p>
            <a:pPr marL="0" indent="0" algn="just">
              <a:buNone/>
            </a:pPr>
            <a:r>
              <a:rPr lang="en-GB" sz="1400" dirty="0"/>
              <a:t>Os 8 </a:t>
            </a:r>
            <a:r>
              <a:rPr lang="en-GB" sz="1400" dirty="0" err="1"/>
              <a:t>desperdícios</a:t>
            </a:r>
            <a:r>
              <a:rPr lang="en-GB" sz="1400" dirty="0"/>
              <a:t> da </a:t>
            </a:r>
            <a:r>
              <a:rPr lang="en-GB" sz="1400" dirty="0" err="1"/>
              <a:t>Produção</a:t>
            </a:r>
            <a:r>
              <a:rPr lang="en-GB" sz="1400" dirty="0"/>
              <a:t> </a:t>
            </a:r>
            <a:r>
              <a:rPr lang="en-GB" sz="1400" dirty="0" err="1"/>
              <a:t>racional</a:t>
            </a:r>
            <a:endParaRPr lang="en-GB" sz="1400" dirty="0"/>
          </a:p>
          <a:p>
            <a:pPr marL="0" indent="0" algn="just">
              <a:buNone/>
            </a:pPr>
            <a:endParaRPr lang="en-GB" dirty="0"/>
          </a:p>
          <a:p>
            <a:pPr marL="23495">
              <a:lnSpc>
                <a:spcPct val="115000"/>
              </a:lnSpc>
              <a:spcAft>
                <a:spcPts val="1000"/>
              </a:spcAft>
              <a:tabLst>
                <a:tab pos="439420" algn="l"/>
                <a:tab pos="2700020" algn="ctr"/>
              </a:tabLst>
            </a:pPr>
            <a:r>
              <a:rPr lang="pt-PT" sz="11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TRANSPORTE</a:t>
            </a:r>
            <a:endParaRPr lang="pt-PT" sz="1100" dirty="0">
              <a:effectLst/>
              <a:latin typeface="Calibri" panose="020F0502020204030204" pitchFamily="34" charset="0"/>
              <a:ea typeface="Calibri" panose="020F0502020204030204" pitchFamily="34" charset="0"/>
              <a:cs typeface="Times New Roman" panose="02020603050405020304" pitchFamily="18" charset="0"/>
            </a:endParaRPr>
          </a:p>
          <a:p>
            <a:pPr marL="23495">
              <a:lnSpc>
                <a:spcPct val="115000"/>
              </a:lnSpc>
              <a:spcAft>
                <a:spcPts val="1000"/>
              </a:spcAft>
              <a:tabLst>
                <a:tab pos="439420" algn="l"/>
                <a:tab pos="2700020" algn="ctr"/>
              </a:tabLst>
            </a:pPr>
            <a:r>
              <a:rPr lang="pt-PT" sz="11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INVENTÁRIO</a:t>
            </a:r>
            <a:endParaRPr lang="pt-PT" sz="1100" dirty="0">
              <a:effectLst/>
              <a:latin typeface="Calibri" panose="020F0502020204030204" pitchFamily="34" charset="0"/>
              <a:ea typeface="Calibri" panose="020F0502020204030204" pitchFamily="34" charset="0"/>
              <a:cs typeface="Times New Roman" panose="02020603050405020304" pitchFamily="18" charset="0"/>
            </a:endParaRPr>
          </a:p>
          <a:p>
            <a:pPr marL="23495">
              <a:lnSpc>
                <a:spcPct val="115000"/>
              </a:lnSpc>
              <a:spcAft>
                <a:spcPts val="1000"/>
              </a:spcAft>
              <a:tabLst>
                <a:tab pos="439420" algn="l"/>
                <a:tab pos="2700020" algn="ctr"/>
              </a:tabLst>
            </a:pPr>
            <a:r>
              <a:rPr lang="pt-PT" sz="11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MOVIMENTO</a:t>
            </a:r>
            <a:endParaRPr lang="pt-PT" sz="1100" dirty="0">
              <a:effectLst/>
              <a:latin typeface="Calibri" panose="020F0502020204030204" pitchFamily="34" charset="0"/>
              <a:ea typeface="Calibri" panose="020F0502020204030204" pitchFamily="34" charset="0"/>
              <a:cs typeface="Times New Roman" panose="02020603050405020304" pitchFamily="18" charset="0"/>
            </a:endParaRPr>
          </a:p>
          <a:p>
            <a:pPr marL="23495">
              <a:lnSpc>
                <a:spcPct val="115000"/>
              </a:lnSpc>
              <a:spcAft>
                <a:spcPts val="1000"/>
              </a:spcAft>
              <a:tabLst>
                <a:tab pos="439420" algn="l"/>
                <a:tab pos="2700020" algn="ctr"/>
              </a:tabLst>
            </a:pPr>
            <a:r>
              <a:rPr lang="pt-PT" sz="11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ESPERA</a:t>
            </a:r>
            <a:endParaRPr lang="pt-PT" sz="1100" dirty="0">
              <a:effectLst/>
              <a:latin typeface="Calibri" panose="020F0502020204030204" pitchFamily="34" charset="0"/>
              <a:ea typeface="Calibri" panose="020F0502020204030204" pitchFamily="34" charset="0"/>
              <a:cs typeface="Times New Roman" panose="02020603050405020304" pitchFamily="18" charset="0"/>
            </a:endParaRPr>
          </a:p>
          <a:p>
            <a:pPr marL="23495">
              <a:lnSpc>
                <a:spcPct val="115000"/>
              </a:lnSpc>
              <a:spcAft>
                <a:spcPts val="1000"/>
              </a:spcAft>
              <a:tabLst>
                <a:tab pos="439420" algn="l"/>
                <a:tab pos="2700020" algn="ctr"/>
              </a:tabLst>
            </a:pPr>
            <a:r>
              <a:rPr lang="pt-PT" sz="11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SOBRE-PRODUÇÃO</a:t>
            </a:r>
            <a:endParaRPr lang="pt-PT" sz="1100" dirty="0">
              <a:effectLst/>
              <a:latin typeface="Calibri" panose="020F0502020204030204" pitchFamily="34" charset="0"/>
              <a:ea typeface="Calibri" panose="020F0502020204030204" pitchFamily="34" charset="0"/>
              <a:cs typeface="Times New Roman" panose="02020603050405020304" pitchFamily="18" charset="0"/>
            </a:endParaRPr>
          </a:p>
          <a:p>
            <a:pPr marL="23495">
              <a:lnSpc>
                <a:spcPct val="115000"/>
              </a:lnSpc>
              <a:spcAft>
                <a:spcPts val="1000"/>
              </a:spcAft>
              <a:tabLst>
                <a:tab pos="439420" algn="l"/>
                <a:tab pos="2700020" algn="ctr"/>
              </a:tabLst>
            </a:pPr>
            <a:r>
              <a:rPr lang="pt-PT" sz="11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SOBRE PROCESSAMENTO</a:t>
            </a:r>
            <a:endParaRPr lang="pt-PT" sz="1100" dirty="0">
              <a:effectLst/>
              <a:latin typeface="Calibri" panose="020F0502020204030204" pitchFamily="34" charset="0"/>
              <a:ea typeface="Calibri" panose="020F0502020204030204" pitchFamily="34" charset="0"/>
              <a:cs typeface="Times New Roman" panose="02020603050405020304" pitchFamily="18" charset="0"/>
            </a:endParaRPr>
          </a:p>
          <a:p>
            <a:pPr marL="23495">
              <a:lnSpc>
                <a:spcPct val="115000"/>
              </a:lnSpc>
              <a:spcAft>
                <a:spcPts val="1000"/>
              </a:spcAft>
              <a:tabLst>
                <a:tab pos="439420" algn="l"/>
                <a:tab pos="2700020" algn="ctr"/>
              </a:tabLst>
            </a:pPr>
            <a:r>
              <a:rPr lang="pt-PT" sz="11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DEFEITOS</a:t>
            </a:r>
            <a:endParaRPr lang="pt-PT" sz="1100" dirty="0">
              <a:effectLst/>
              <a:latin typeface="Calibri" panose="020F0502020204030204" pitchFamily="34" charset="0"/>
              <a:ea typeface="Calibri" panose="020F0502020204030204" pitchFamily="34" charset="0"/>
              <a:cs typeface="Times New Roman" panose="02020603050405020304" pitchFamily="18" charset="0"/>
            </a:endParaRPr>
          </a:p>
          <a:p>
            <a:r>
              <a:rPr lang="pt-PT" sz="11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TALENTO NÃO UTILIZADO</a:t>
            </a:r>
            <a:endParaRPr lang="en-GB" sz="1100" dirty="0"/>
          </a:p>
          <a:p>
            <a:pPr marL="0" indent="0" algn="just">
              <a:buNone/>
            </a:pPr>
            <a:endParaRPr lang="en-GB" dirty="0"/>
          </a:p>
          <a:p>
            <a:pPr marL="0" indent="0" algn="just">
              <a:buNone/>
            </a:pPr>
            <a:endParaRPr lang="en-GB" sz="1400" dirty="0"/>
          </a:p>
          <a:p>
            <a:pPr marL="0" indent="0" algn="just">
              <a:buNone/>
            </a:pPr>
            <a:endParaRPr lang="en-GB" dirty="0"/>
          </a:p>
          <a:p>
            <a:pPr marL="0" indent="0" algn="just">
              <a:buNone/>
            </a:pPr>
            <a:endParaRPr lang="en-GB" sz="1400" dirty="0"/>
          </a:p>
          <a:p>
            <a:pPr marL="0" indent="0" algn="just">
              <a:buNone/>
            </a:pPr>
            <a:endParaRPr lang="en-GB" dirty="0"/>
          </a:p>
          <a:p>
            <a:pPr marL="0" indent="0" algn="just">
              <a:buNone/>
            </a:pPr>
            <a:r>
              <a:rPr lang="en-GB" sz="1400" dirty="0"/>
              <a:t> </a:t>
            </a:r>
          </a:p>
        </p:txBody>
      </p:sp>
      <p:sp>
        <p:nvSpPr>
          <p:cNvPr id="5" name="Content Placeholder 2">
            <a:extLst>
              <a:ext uri="{FF2B5EF4-FFF2-40B4-BE49-F238E27FC236}">
                <a16:creationId xmlns:a16="http://schemas.microsoft.com/office/drawing/2014/main" id="{CF0163DB-1334-4488-A450-8965DB99F544}"/>
              </a:ext>
            </a:extLst>
          </p:cNvPr>
          <p:cNvSpPr txBox="1">
            <a:spLocks/>
          </p:cNvSpPr>
          <p:nvPr/>
        </p:nvSpPr>
        <p:spPr>
          <a:xfrm>
            <a:off x="1318814" y="673221"/>
            <a:ext cx="11163300" cy="4794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GB" sz="1700" b="1" dirty="0">
                <a:solidFill>
                  <a:srgbClr val="2B2D83"/>
                </a:solidFill>
                <a:latin typeface="+mn-lt"/>
              </a:rPr>
              <a:t>Lean Manufacturing - Resíduos</a:t>
            </a:r>
          </a:p>
        </p:txBody>
      </p:sp>
      <p:pic>
        <p:nvPicPr>
          <p:cNvPr id="8" name="Imagem 8">
            <a:extLst>
              <a:ext uri="{FF2B5EF4-FFF2-40B4-BE49-F238E27FC236}">
                <a16:creationId xmlns:a16="http://schemas.microsoft.com/office/drawing/2014/main" id="{3396E09E-F897-43DB-BF0C-5CEBE70DBCC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87994" y="1204019"/>
            <a:ext cx="5142931" cy="3514024"/>
          </a:xfrm>
          <a:prstGeom prst="rect">
            <a:avLst/>
          </a:prstGeom>
          <a:noFill/>
          <a:ln>
            <a:noFill/>
          </a:ln>
        </p:spPr>
      </p:pic>
      <p:sp>
        <p:nvSpPr>
          <p:cNvPr id="9" name="Retângulo 3">
            <a:extLst>
              <a:ext uri="{FF2B5EF4-FFF2-40B4-BE49-F238E27FC236}">
                <a16:creationId xmlns:a16="http://schemas.microsoft.com/office/drawing/2014/main" id="{623E892D-E552-450E-9098-F66C2E9A7CF4}"/>
              </a:ext>
            </a:extLst>
          </p:cNvPr>
          <p:cNvSpPr/>
          <p:nvPr/>
        </p:nvSpPr>
        <p:spPr>
          <a:xfrm>
            <a:off x="51620" y="4116336"/>
            <a:ext cx="3436374" cy="707886"/>
          </a:xfrm>
          <a:prstGeom prst="rect">
            <a:avLst/>
          </a:prstGeom>
        </p:spPr>
        <p:txBody>
          <a:bodyPr wrap="square">
            <a:spAutoFit/>
          </a:bodyPr>
          <a:lstStyle/>
          <a:p>
            <a:pPr algn="just"/>
            <a:r>
              <a:rPr lang="en-GB" sz="800" dirty="0">
                <a:latin typeface="Verdana" panose="020B0604030504040204" pitchFamily="34" charset="0"/>
                <a:ea typeface="Verdana" panose="020B0604030504040204" pitchFamily="34" charset="0"/>
              </a:rPr>
              <a:t>[1] </a:t>
            </a:r>
            <a:r>
              <a:rPr lang="pt-PT" sz="800" dirty="0">
                <a:latin typeface="Verdana" panose="020B0604030504040204" pitchFamily="34" charset="0"/>
                <a:ea typeface="Verdana" panose="020B0604030504040204" pitchFamily="34" charset="0"/>
              </a:rPr>
              <a:t>O Guia Completo de </a:t>
            </a:r>
            <a:r>
              <a:rPr lang="en-GB" sz="800" dirty="0" err="1">
                <a:solidFill>
                  <a:srgbClr val="2B2D83"/>
                </a:solidFill>
                <a:latin typeface="+mn-lt"/>
              </a:rPr>
              <a:t>Produção</a:t>
            </a:r>
            <a:r>
              <a:rPr lang="en-GB" sz="800" dirty="0">
                <a:solidFill>
                  <a:srgbClr val="2B2D83"/>
                </a:solidFill>
                <a:latin typeface="+mn-lt"/>
              </a:rPr>
              <a:t> </a:t>
            </a:r>
            <a:r>
              <a:rPr lang="en-GB" sz="800" dirty="0" err="1">
                <a:solidFill>
                  <a:srgbClr val="2B2D83"/>
                </a:solidFill>
                <a:latin typeface="+mn-lt"/>
              </a:rPr>
              <a:t>racional</a:t>
            </a:r>
            <a:r>
              <a:rPr lang="en-GB" sz="800" dirty="0">
                <a:solidFill>
                  <a:srgbClr val="2B2D83"/>
                </a:solidFill>
                <a:latin typeface="+mn-lt"/>
              </a:rPr>
              <a:t> </a:t>
            </a:r>
            <a:r>
              <a:rPr lang="pt-PT" sz="800" dirty="0">
                <a:latin typeface="Verdana" panose="020B0604030504040204" pitchFamily="34" charset="0"/>
                <a:ea typeface="Verdana" panose="020B0604030504040204" pitchFamily="34" charset="0"/>
              </a:rPr>
              <a:t>- Saiba como os fabricantes estão a utilizar as novas tecnologias da indústria 4.0 para aumentar as práticas tradicionais de </a:t>
            </a:r>
            <a:r>
              <a:rPr lang="en-GB" sz="800" dirty="0" err="1">
                <a:solidFill>
                  <a:srgbClr val="2B2D83"/>
                </a:solidFill>
                <a:latin typeface="+mn-lt"/>
              </a:rPr>
              <a:t>Produção</a:t>
            </a:r>
            <a:r>
              <a:rPr lang="en-GB" sz="800" dirty="0">
                <a:solidFill>
                  <a:srgbClr val="2B2D83"/>
                </a:solidFill>
                <a:latin typeface="+mn-lt"/>
              </a:rPr>
              <a:t> </a:t>
            </a:r>
            <a:r>
              <a:rPr lang="en-GB" sz="800" dirty="0" err="1">
                <a:solidFill>
                  <a:srgbClr val="2B2D83"/>
                </a:solidFill>
                <a:latin typeface="+mn-lt"/>
              </a:rPr>
              <a:t>racional</a:t>
            </a:r>
            <a:r>
              <a:rPr lang="en-GB" sz="800" dirty="0">
                <a:solidFill>
                  <a:srgbClr val="2B2D83"/>
                </a:solidFill>
                <a:latin typeface="+mn-lt"/>
              </a:rPr>
              <a:t> </a:t>
            </a:r>
            <a:r>
              <a:rPr lang="pt-PT" sz="800" dirty="0">
                <a:latin typeface="Verdana" panose="020B0604030504040204" pitchFamily="34" charset="0"/>
                <a:ea typeface="Verdana" panose="020B0604030504040204" pitchFamily="34" charset="0"/>
              </a:rPr>
              <a:t>. Tulip.co E-book. Web: </a:t>
            </a:r>
            <a:r>
              <a:rPr lang="pt-PT" sz="800" dirty="0">
                <a:latin typeface="Verdana" panose="020B0604030504040204" pitchFamily="34" charset="0"/>
                <a:ea typeface="Verdana" panose="020B0604030504040204" pitchFamily="34" charset="0"/>
                <a:hlinkClick r:id="rId4"/>
              </a:rPr>
              <a:t>https://tulip.co/ebooks/lean-manufacturing/#chapter-two-history-of-lean</a:t>
            </a:r>
            <a:endParaRPr lang="pt-PT" sz="800" dirty="0">
              <a:latin typeface="Verdana" panose="020B0604030504040204" pitchFamily="34" charset="0"/>
              <a:ea typeface="Verdana" panose="020B0604030504040204" pitchFamily="34" charset="0"/>
            </a:endParaRPr>
          </a:p>
        </p:txBody>
      </p:sp>
    </p:spTree>
    <p:custDataLst>
      <p:tags r:id="rId1"/>
    </p:custDataLst>
    <p:extLst>
      <p:ext uri="{BB962C8B-B14F-4D97-AF65-F5344CB8AC3E}">
        <p14:creationId xmlns:p14="http://schemas.microsoft.com/office/powerpoint/2010/main" val="16373161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191FA-8174-469D-B4E6-F719A7FD385C}"/>
              </a:ext>
            </a:extLst>
          </p:cNvPr>
          <p:cNvSpPr>
            <a:spLocks noGrp="1"/>
          </p:cNvSpPr>
          <p:nvPr>
            <p:ph type="title"/>
          </p:nvPr>
        </p:nvSpPr>
        <p:spPr>
          <a:xfrm>
            <a:off x="609987" y="89674"/>
            <a:ext cx="7717800" cy="1011600"/>
          </a:xfrm>
        </p:spPr>
        <p:txBody>
          <a:bodyPr/>
          <a:lstStyle/>
          <a:p>
            <a:r>
              <a:rPr lang="en-US" sz="4000" dirty="0"/>
              <a:t>Sinergias com outras metodologias</a:t>
            </a:r>
            <a:endParaRPr lang="en-GB" dirty="0"/>
          </a:p>
        </p:txBody>
      </p:sp>
      <p:sp>
        <p:nvSpPr>
          <p:cNvPr id="5" name="Content Placeholder 2">
            <a:extLst>
              <a:ext uri="{FF2B5EF4-FFF2-40B4-BE49-F238E27FC236}">
                <a16:creationId xmlns:a16="http://schemas.microsoft.com/office/drawing/2014/main" id="{CF0163DB-1334-4488-A450-8965DB99F544}"/>
              </a:ext>
            </a:extLst>
          </p:cNvPr>
          <p:cNvSpPr txBox="1">
            <a:spLocks/>
          </p:cNvSpPr>
          <p:nvPr/>
        </p:nvSpPr>
        <p:spPr>
          <a:xfrm>
            <a:off x="195984" y="901574"/>
            <a:ext cx="11163300" cy="4794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GB" sz="1700" b="1" dirty="0" err="1">
                <a:solidFill>
                  <a:srgbClr val="2B2D83"/>
                </a:solidFill>
                <a:latin typeface="+mn-lt"/>
              </a:rPr>
              <a:t>Produção</a:t>
            </a:r>
            <a:r>
              <a:rPr lang="en-GB" sz="1700" b="1" dirty="0">
                <a:solidFill>
                  <a:srgbClr val="2B2D83"/>
                </a:solidFill>
                <a:latin typeface="+mn-lt"/>
              </a:rPr>
              <a:t> </a:t>
            </a:r>
            <a:r>
              <a:rPr lang="en-GB" sz="1700" b="1" dirty="0" err="1">
                <a:solidFill>
                  <a:srgbClr val="2B2D83"/>
                </a:solidFill>
                <a:latin typeface="+mn-lt"/>
              </a:rPr>
              <a:t>racional</a:t>
            </a:r>
            <a:r>
              <a:rPr lang="en-GB" sz="1700" b="1" dirty="0">
                <a:solidFill>
                  <a:srgbClr val="2B2D83"/>
                </a:solidFill>
                <a:latin typeface="+mn-lt"/>
              </a:rPr>
              <a:t> - princípios</a:t>
            </a:r>
          </a:p>
        </p:txBody>
      </p:sp>
      <p:pic>
        <p:nvPicPr>
          <p:cNvPr id="7" name="Imagem 4">
            <a:extLst>
              <a:ext uri="{FF2B5EF4-FFF2-40B4-BE49-F238E27FC236}">
                <a16:creationId xmlns:a16="http://schemas.microsoft.com/office/drawing/2014/main" id="{65371B0C-5F66-4907-B6C2-A15495FD085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677008" y="1101274"/>
            <a:ext cx="4985083" cy="3519120"/>
          </a:xfrm>
          <a:prstGeom prst="rect">
            <a:avLst/>
          </a:prstGeom>
          <a:noFill/>
          <a:ln>
            <a:noFill/>
          </a:ln>
        </p:spPr>
      </p:pic>
      <p:sp>
        <p:nvSpPr>
          <p:cNvPr id="10" name="TextBox 9">
            <a:extLst>
              <a:ext uri="{FF2B5EF4-FFF2-40B4-BE49-F238E27FC236}">
                <a16:creationId xmlns:a16="http://schemas.microsoft.com/office/drawing/2014/main" id="{7EC50ED6-88A2-4C36-BD65-0194754F4A41}"/>
              </a:ext>
            </a:extLst>
          </p:cNvPr>
          <p:cNvSpPr txBox="1"/>
          <p:nvPr/>
        </p:nvSpPr>
        <p:spPr>
          <a:xfrm>
            <a:off x="481908" y="1802723"/>
            <a:ext cx="2408775" cy="2677656"/>
          </a:xfrm>
          <a:prstGeom prst="rect">
            <a:avLst/>
          </a:prstGeom>
          <a:noFill/>
        </p:spPr>
        <p:txBody>
          <a:bodyPr wrap="square">
            <a:spAutoFit/>
          </a:bodyPr>
          <a:lstStyle/>
          <a:p>
            <a:pPr marL="0" indent="0">
              <a:buNone/>
            </a:pPr>
            <a:r>
              <a:rPr lang="en-GB" sz="1400" dirty="0">
                <a:solidFill>
                  <a:srgbClr val="15A7A1"/>
                </a:solidFill>
              </a:rPr>
              <a:t>O </a:t>
            </a:r>
            <a:r>
              <a:rPr lang="en-GB" sz="1400" dirty="0" err="1">
                <a:solidFill>
                  <a:srgbClr val="15A7A1"/>
                </a:solidFill>
              </a:rPr>
              <a:t>conceito</a:t>
            </a:r>
            <a:r>
              <a:rPr lang="en-GB" sz="1400" dirty="0">
                <a:solidFill>
                  <a:srgbClr val="15A7A1"/>
                </a:solidFill>
              </a:rPr>
              <a:t> </a:t>
            </a:r>
            <a:r>
              <a:rPr lang="en-GB" sz="1400" dirty="0" err="1">
                <a:solidFill>
                  <a:srgbClr val="15A7A1"/>
                </a:solidFill>
              </a:rPr>
              <a:t>racional</a:t>
            </a:r>
            <a:r>
              <a:rPr lang="en-GB" sz="1400" dirty="0">
                <a:solidFill>
                  <a:srgbClr val="15A7A1"/>
                </a:solidFill>
              </a:rPr>
              <a:t> considera cinco grandes princípios como uma receita para melhorar a eficiência do local de trabalho, </a:t>
            </a:r>
            <a:r>
              <a:rPr lang="en-GB" sz="1400" dirty="0" err="1">
                <a:solidFill>
                  <a:srgbClr val="15A7A1"/>
                </a:solidFill>
              </a:rPr>
              <a:t>nomeadamente</a:t>
            </a:r>
            <a:r>
              <a:rPr lang="en-GB" sz="1400" dirty="0">
                <a:solidFill>
                  <a:srgbClr val="15A7A1"/>
                </a:solidFill>
              </a:rPr>
              <a:t>:</a:t>
            </a:r>
            <a:endParaRPr lang="pt-PT" sz="1400" dirty="0">
              <a:solidFill>
                <a:srgbClr val="15A7A1"/>
              </a:solidFill>
            </a:endParaRPr>
          </a:p>
          <a:p>
            <a:pPr marL="285750" indent="-285750">
              <a:buFont typeface="Arial" panose="020B0604020202020204" pitchFamily="34" charset="0"/>
              <a:buChar char="•"/>
            </a:pPr>
            <a:r>
              <a:rPr lang="en-GB" sz="1400" dirty="0">
                <a:solidFill>
                  <a:srgbClr val="15A7A1"/>
                </a:solidFill>
              </a:rPr>
              <a:t>Identificar valor;</a:t>
            </a:r>
            <a:endParaRPr lang="pt-PT" sz="1400" dirty="0">
              <a:solidFill>
                <a:srgbClr val="15A7A1"/>
              </a:solidFill>
            </a:endParaRPr>
          </a:p>
          <a:p>
            <a:pPr marL="285750" indent="-285750">
              <a:buFont typeface="Arial" panose="020B0604020202020204" pitchFamily="34" charset="0"/>
              <a:buChar char="•"/>
            </a:pPr>
            <a:r>
              <a:rPr lang="en-GB" sz="1400" dirty="0" err="1">
                <a:solidFill>
                  <a:srgbClr val="15A7A1"/>
                </a:solidFill>
              </a:rPr>
              <a:t>Mapear</a:t>
            </a:r>
            <a:r>
              <a:rPr lang="en-GB" sz="1400" dirty="0">
                <a:solidFill>
                  <a:srgbClr val="15A7A1"/>
                </a:solidFill>
              </a:rPr>
              <a:t> o fluxo de valores;</a:t>
            </a:r>
            <a:endParaRPr lang="pt-PT" sz="1400" dirty="0">
              <a:solidFill>
                <a:srgbClr val="15A7A1"/>
              </a:solidFill>
            </a:endParaRPr>
          </a:p>
          <a:p>
            <a:pPr marL="285750" indent="-285750">
              <a:buFont typeface="Arial" panose="020B0604020202020204" pitchFamily="34" charset="0"/>
              <a:buChar char="•"/>
            </a:pPr>
            <a:r>
              <a:rPr lang="en-GB" sz="1400" dirty="0" err="1">
                <a:solidFill>
                  <a:srgbClr val="15A7A1"/>
                </a:solidFill>
              </a:rPr>
              <a:t>Criar</a:t>
            </a:r>
            <a:r>
              <a:rPr lang="en-GB" sz="1400" dirty="0">
                <a:solidFill>
                  <a:srgbClr val="15A7A1"/>
                </a:solidFill>
              </a:rPr>
              <a:t> fluxo;</a:t>
            </a:r>
            <a:endParaRPr lang="pt-PT" sz="1400" dirty="0">
              <a:solidFill>
                <a:srgbClr val="15A7A1"/>
              </a:solidFill>
            </a:endParaRPr>
          </a:p>
          <a:p>
            <a:pPr marL="285750" indent="-285750">
              <a:buFont typeface="Arial" panose="020B0604020202020204" pitchFamily="34" charset="0"/>
              <a:buChar char="•"/>
            </a:pPr>
            <a:r>
              <a:rPr lang="en-GB" sz="1400" dirty="0">
                <a:solidFill>
                  <a:srgbClr val="15A7A1"/>
                </a:solidFill>
              </a:rPr>
              <a:t>Estabelecer a </a:t>
            </a:r>
            <a:r>
              <a:rPr lang="en-GB" sz="1400" dirty="0" err="1">
                <a:solidFill>
                  <a:srgbClr val="15A7A1"/>
                </a:solidFill>
              </a:rPr>
              <a:t>atração</a:t>
            </a:r>
            <a:r>
              <a:rPr lang="en-GB" sz="1400" dirty="0">
                <a:solidFill>
                  <a:srgbClr val="15A7A1"/>
                </a:solidFill>
              </a:rPr>
              <a:t>;</a:t>
            </a:r>
            <a:endParaRPr lang="pt-PT" sz="1400" dirty="0">
              <a:solidFill>
                <a:srgbClr val="15A7A1"/>
              </a:solidFill>
            </a:endParaRPr>
          </a:p>
          <a:p>
            <a:pPr marL="285750" indent="-285750">
              <a:buFont typeface="Arial" panose="020B0604020202020204" pitchFamily="34" charset="0"/>
              <a:buChar char="•"/>
            </a:pPr>
            <a:r>
              <a:rPr lang="en-GB" sz="1400" dirty="0" err="1">
                <a:solidFill>
                  <a:srgbClr val="15A7A1"/>
                </a:solidFill>
              </a:rPr>
              <a:t>Procurar</a:t>
            </a:r>
            <a:r>
              <a:rPr lang="en-GB" sz="1400" dirty="0">
                <a:solidFill>
                  <a:srgbClr val="15A7A1"/>
                </a:solidFill>
              </a:rPr>
              <a:t> a </a:t>
            </a:r>
            <a:r>
              <a:rPr lang="en-GB" sz="1400" dirty="0" err="1">
                <a:solidFill>
                  <a:srgbClr val="15A7A1"/>
                </a:solidFill>
              </a:rPr>
              <a:t>perfeição</a:t>
            </a:r>
            <a:r>
              <a:rPr lang="en-GB" sz="1400" dirty="0">
                <a:solidFill>
                  <a:srgbClr val="15A7A1"/>
                </a:solidFill>
              </a:rPr>
              <a:t>.</a:t>
            </a:r>
            <a:endParaRPr lang="pt-PT" sz="1400" dirty="0">
              <a:solidFill>
                <a:srgbClr val="15A7A1"/>
              </a:solidFill>
            </a:endParaRPr>
          </a:p>
        </p:txBody>
      </p:sp>
      <p:sp>
        <p:nvSpPr>
          <p:cNvPr id="11" name="Retângulo 7">
            <a:extLst>
              <a:ext uri="{FF2B5EF4-FFF2-40B4-BE49-F238E27FC236}">
                <a16:creationId xmlns:a16="http://schemas.microsoft.com/office/drawing/2014/main" id="{49443A22-DBBD-43D0-AD1C-905989E689C8}"/>
              </a:ext>
            </a:extLst>
          </p:cNvPr>
          <p:cNvSpPr/>
          <p:nvPr/>
        </p:nvSpPr>
        <p:spPr>
          <a:xfrm>
            <a:off x="1054511" y="4732826"/>
            <a:ext cx="6518786" cy="461665"/>
          </a:xfrm>
          <a:prstGeom prst="rect">
            <a:avLst/>
          </a:prstGeom>
        </p:spPr>
        <p:txBody>
          <a:bodyPr wrap="square">
            <a:spAutoFit/>
          </a:bodyPr>
          <a:lstStyle/>
          <a:p>
            <a:pPr algn="just"/>
            <a:r>
              <a:rPr lang="en-GB" sz="800" dirty="0">
                <a:latin typeface="+mn-lt"/>
                <a:ea typeface="Verdana" panose="020B0604030504040204" pitchFamily="34" charset="0"/>
              </a:rPr>
              <a:t>[2] </a:t>
            </a:r>
            <a:r>
              <a:rPr lang="pt-PT" sz="800" dirty="0">
                <a:latin typeface="+mn-lt"/>
                <a:ea typeface="Verdana" panose="020B0604030504040204" pitchFamily="34" charset="0"/>
              </a:rPr>
              <a:t>O Guia Completo de Produção Racional - Saiba como os fabricantes estão a utilizar as novas tecnologias da indústria 4.0 para aumentar as práticas tradicionais de produção racional. Tulip.co E-book. Web: </a:t>
            </a:r>
            <a:r>
              <a:rPr lang="pt-PT" sz="800" dirty="0">
                <a:latin typeface="+mn-lt"/>
                <a:ea typeface="Verdana" panose="020B0604030504040204" pitchFamily="34" charset="0"/>
                <a:hlinkClick r:id="rId4"/>
              </a:rPr>
              <a:t>https://tulip.co/ebooks/lean-manufacturing/#chapter-two-history-of-lean</a:t>
            </a:r>
            <a:endParaRPr lang="pt-PT" sz="800" dirty="0">
              <a:latin typeface="+mn-lt"/>
              <a:ea typeface="Verdana" panose="020B0604030504040204" pitchFamily="34" charset="0"/>
            </a:endParaRPr>
          </a:p>
        </p:txBody>
      </p:sp>
    </p:spTree>
    <p:custDataLst>
      <p:tags r:id="rId1"/>
    </p:custDataLst>
    <p:extLst>
      <p:ext uri="{BB962C8B-B14F-4D97-AF65-F5344CB8AC3E}">
        <p14:creationId xmlns:p14="http://schemas.microsoft.com/office/powerpoint/2010/main" val="184158198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191FA-8174-469D-B4E6-F719A7FD385C}"/>
              </a:ext>
            </a:extLst>
          </p:cNvPr>
          <p:cNvSpPr>
            <a:spLocks noGrp="1"/>
          </p:cNvSpPr>
          <p:nvPr>
            <p:ph type="title"/>
          </p:nvPr>
        </p:nvSpPr>
        <p:spPr>
          <a:xfrm>
            <a:off x="609987" y="89674"/>
            <a:ext cx="7717800" cy="1011600"/>
          </a:xfrm>
        </p:spPr>
        <p:txBody>
          <a:bodyPr/>
          <a:lstStyle/>
          <a:p>
            <a:r>
              <a:rPr lang="en-US" sz="4000" dirty="0"/>
              <a:t>Sinergias com outras metodologias</a:t>
            </a:r>
            <a:endParaRPr lang="en-GB" dirty="0"/>
          </a:p>
        </p:txBody>
      </p:sp>
      <p:sp>
        <p:nvSpPr>
          <p:cNvPr id="5" name="Content Placeholder 2">
            <a:extLst>
              <a:ext uri="{FF2B5EF4-FFF2-40B4-BE49-F238E27FC236}">
                <a16:creationId xmlns:a16="http://schemas.microsoft.com/office/drawing/2014/main" id="{CF0163DB-1334-4488-A450-8965DB99F544}"/>
              </a:ext>
            </a:extLst>
          </p:cNvPr>
          <p:cNvSpPr txBox="1">
            <a:spLocks/>
          </p:cNvSpPr>
          <p:nvPr/>
        </p:nvSpPr>
        <p:spPr>
          <a:xfrm>
            <a:off x="195984" y="901574"/>
            <a:ext cx="11163300" cy="4794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GB" sz="1700" b="1" dirty="0" err="1">
                <a:solidFill>
                  <a:srgbClr val="2B2D83"/>
                </a:solidFill>
                <a:latin typeface="+mn-lt"/>
              </a:rPr>
              <a:t>Produção</a:t>
            </a:r>
            <a:r>
              <a:rPr lang="en-GB" sz="1700" b="1" dirty="0">
                <a:solidFill>
                  <a:srgbClr val="2B2D83"/>
                </a:solidFill>
                <a:latin typeface="+mn-lt"/>
              </a:rPr>
              <a:t> </a:t>
            </a:r>
            <a:r>
              <a:rPr lang="en-GB" sz="1700" b="1" dirty="0" err="1">
                <a:solidFill>
                  <a:srgbClr val="2B2D83"/>
                </a:solidFill>
                <a:latin typeface="+mn-lt"/>
              </a:rPr>
              <a:t>racional</a:t>
            </a:r>
            <a:r>
              <a:rPr lang="en-GB" sz="1700" b="1" dirty="0">
                <a:solidFill>
                  <a:srgbClr val="2B2D83"/>
                </a:solidFill>
                <a:latin typeface="+mn-lt"/>
              </a:rPr>
              <a:t> - princípios</a:t>
            </a:r>
          </a:p>
        </p:txBody>
      </p:sp>
      <p:pic>
        <p:nvPicPr>
          <p:cNvPr id="7" name="Imagem 4">
            <a:extLst>
              <a:ext uri="{FF2B5EF4-FFF2-40B4-BE49-F238E27FC236}">
                <a16:creationId xmlns:a16="http://schemas.microsoft.com/office/drawing/2014/main" id="{65371B0C-5F66-4907-B6C2-A15495FD085B}"/>
              </a:ext>
            </a:extLst>
          </p:cNvPr>
          <p:cNvPicPr/>
          <p:nvPr/>
        </p:nvPicPr>
        <p:blipFill rotWithShape="1">
          <a:blip r:embed="rId3">
            <a:extLst>
              <a:ext uri="{28A0092B-C50C-407E-A947-70E740481C1C}">
                <a14:useLocalDpi xmlns:a14="http://schemas.microsoft.com/office/drawing/2010/main" val="0"/>
              </a:ext>
            </a:extLst>
          </a:blip>
          <a:srcRect/>
          <a:stretch/>
        </p:blipFill>
        <p:spPr bwMode="auto">
          <a:xfrm>
            <a:off x="3268217" y="1353721"/>
            <a:ext cx="2408775" cy="2876498"/>
          </a:xfrm>
          <a:prstGeom prst="rect">
            <a:avLst/>
          </a:prstGeom>
          <a:noFill/>
          <a:ln>
            <a:noFill/>
          </a:ln>
        </p:spPr>
      </p:pic>
      <p:sp>
        <p:nvSpPr>
          <p:cNvPr id="10" name="TextBox 9">
            <a:extLst>
              <a:ext uri="{FF2B5EF4-FFF2-40B4-BE49-F238E27FC236}">
                <a16:creationId xmlns:a16="http://schemas.microsoft.com/office/drawing/2014/main" id="{7EC50ED6-88A2-4C36-BD65-0194754F4A41}"/>
              </a:ext>
            </a:extLst>
          </p:cNvPr>
          <p:cNvSpPr txBox="1"/>
          <p:nvPr/>
        </p:nvSpPr>
        <p:spPr>
          <a:xfrm>
            <a:off x="481908" y="1802723"/>
            <a:ext cx="2408775" cy="2677656"/>
          </a:xfrm>
          <a:prstGeom prst="rect">
            <a:avLst/>
          </a:prstGeom>
          <a:noFill/>
        </p:spPr>
        <p:txBody>
          <a:bodyPr wrap="square">
            <a:spAutoFit/>
          </a:bodyPr>
          <a:lstStyle/>
          <a:p>
            <a:pPr marL="0" indent="0">
              <a:buNone/>
            </a:pPr>
            <a:r>
              <a:rPr lang="en-GB" sz="1400" dirty="0">
                <a:solidFill>
                  <a:srgbClr val="15A7A1"/>
                </a:solidFill>
              </a:rPr>
              <a:t>O </a:t>
            </a:r>
            <a:r>
              <a:rPr lang="en-GB" sz="1400" dirty="0" err="1">
                <a:solidFill>
                  <a:srgbClr val="15A7A1"/>
                </a:solidFill>
              </a:rPr>
              <a:t>conceito</a:t>
            </a:r>
            <a:r>
              <a:rPr lang="en-GB" sz="1400" dirty="0">
                <a:solidFill>
                  <a:srgbClr val="15A7A1"/>
                </a:solidFill>
              </a:rPr>
              <a:t> </a:t>
            </a:r>
            <a:r>
              <a:rPr lang="en-GB" sz="1400" dirty="0" err="1">
                <a:solidFill>
                  <a:srgbClr val="15A7A1"/>
                </a:solidFill>
              </a:rPr>
              <a:t>racional</a:t>
            </a:r>
            <a:r>
              <a:rPr lang="en-GB" sz="1400" dirty="0">
                <a:solidFill>
                  <a:srgbClr val="15A7A1"/>
                </a:solidFill>
              </a:rPr>
              <a:t> considera cinco grandes princípios como uma receita para melhorar a eficiência do local de trabalho, </a:t>
            </a:r>
            <a:r>
              <a:rPr lang="en-GB" sz="1400" dirty="0" err="1">
                <a:solidFill>
                  <a:srgbClr val="15A7A1"/>
                </a:solidFill>
              </a:rPr>
              <a:t>nomeadamente</a:t>
            </a:r>
            <a:r>
              <a:rPr lang="en-GB" sz="1400" dirty="0">
                <a:solidFill>
                  <a:srgbClr val="15A7A1"/>
                </a:solidFill>
              </a:rPr>
              <a:t>:</a:t>
            </a:r>
            <a:endParaRPr lang="pt-PT" sz="1400" dirty="0">
              <a:solidFill>
                <a:srgbClr val="15A7A1"/>
              </a:solidFill>
            </a:endParaRPr>
          </a:p>
          <a:p>
            <a:pPr marL="285750" indent="-285750">
              <a:buFont typeface="Arial" panose="020B0604020202020204" pitchFamily="34" charset="0"/>
              <a:buChar char="•"/>
            </a:pPr>
            <a:r>
              <a:rPr lang="en-GB" sz="1400" dirty="0">
                <a:solidFill>
                  <a:srgbClr val="15A7A1"/>
                </a:solidFill>
              </a:rPr>
              <a:t>Identificar valor;</a:t>
            </a:r>
            <a:endParaRPr lang="pt-PT" sz="1400" dirty="0">
              <a:solidFill>
                <a:srgbClr val="15A7A1"/>
              </a:solidFill>
            </a:endParaRPr>
          </a:p>
          <a:p>
            <a:pPr marL="285750" indent="-285750">
              <a:buFont typeface="Arial" panose="020B0604020202020204" pitchFamily="34" charset="0"/>
              <a:buChar char="•"/>
            </a:pPr>
            <a:r>
              <a:rPr lang="en-GB" sz="1400" dirty="0" err="1">
                <a:solidFill>
                  <a:srgbClr val="15A7A1"/>
                </a:solidFill>
              </a:rPr>
              <a:t>Mapear</a:t>
            </a:r>
            <a:r>
              <a:rPr lang="en-GB" sz="1400" dirty="0">
                <a:solidFill>
                  <a:srgbClr val="15A7A1"/>
                </a:solidFill>
              </a:rPr>
              <a:t> o fluxo de valores;</a:t>
            </a:r>
            <a:endParaRPr lang="pt-PT" sz="1400" dirty="0">
              <a:solidFill>
                <a:srgbClr val="15A7A1"/>
              </a:solidFill>
            </a:endParaRPr>
          </a:p>
          <a:p>
            <a:pPr marL="285750" indent="-285750">
              <a:buFont typeface="Arial" panose="020B0604020202020204" pitchFamily="34" charset="0"/>
              <a:buChar char="•"/>
            </a:pPr>
            <a:r>
              <a:rPr lang="en-GB" sz="1400" dirty="0" err="1">
                <a:solidFill>
                  <a:srgbClr val="15A7A1"/>
                </a:solidFill>
              </a:rPr>
              <a:t>Criar</a:t>
            </a:r>
            <a:r>
              <a:rPr lang="en-GB" sz="1400" dirty="0">
                <a:solidFill>
                  <a:srgbClr val="15A7A1"/>
                </a:solidFill>
              </a:rPr>
              <a:t> fluxo;</a:t>
            </a:r>
            <a:endParaRPr lang="pt-PT" sz="1400" dirty="0">
              <a:solidFill>
                <a:srgbClr val="15A7A1"/>
              </a:solidFill>
            </a:endParaRPr>
          </a:p>
          <a:p>
            <a:pPr marL="285750" indent="-285750">
              <a:buFont typeface="Arial" panose="020B0604020202020204" pitchFamily="34" charset="0"/>
              <a:buChar char="•"/>
            </a:pPr>
            <a:r>
              <a:rPr lang="en-GB" sz="1400" dirty="0">
                <a:solidFill>
                  <a:srgbClr val="15A7A1"/>
                </a:solidFill>
              </a:rPr>
              <a:t>Estabelecer a </a:t>
            </a:r>
            <a:r>
              <a:rPr lang="en-GB" sz="1400" dirty="0" err="1">
                <a:solidFill>
                  <a:srgbClr val="15A7A1"/>
                </a:solidFill>
              </a:rPr>
              <a:t>atração</a:t>
            </a:r>
            <a:r>
              <a:rPr lang="en-GB" sz="1400" dirty="0">
                <a:solidFill>
                  <a:srgbClr val="15A7A1"/>
                </a:solidFill>
              </a:rPr>
              <a:t>;</a:t>
            </a:r>
            <a:endParaRPr lang="pt-PT" sz="1400" dirty="0">
              <a:solidFill>
                <a:srgbClr val="15A7A1"/>
              </a:solidFill>
            </a:endParaRPr>
          </a:p>
          <a:p>
            <a:pPr marL="285750" indent="-285750">
              <a:buFont typeface="Arial" panose="020B0604020202020204" pitchFamily="34" charset="0"/>
              <a:buChar char="•"/>
            </a:pPr>
            <a:r>
              <a:rPr lang="en-GB" sz="1400" dirty="0" err="1">
                <a:solidFill>
                  <a:srgbClr val="15A7A1"/>
                </a:solidFill>
              </a:rPr>
              <a:t>Procurar</a:t>
            </a:r>
            <a:r>
              <a:rPr lang="en-GB" sz="1400" dirty="0">
                <a:solidFill>
                  <a:srgbClr val="15A7A1"/>
                </a:solidFill>
              </a:rPr>
              <a:t> a </a:t>
            </a:r>
            <a:r>
              <a:rPr lang="en-GB" sz="1400" dirty="0" err="1">
                <a:solidFill>
                  <a:srgbClr val="15A7A1"/>
                </a:solidFill>
              </a:rPr>
              <a:t>perfeição</a:t>
            </a:r>
            <a:r>
              <a:rPr lang="en-GB" sz="1400" dirty="0">
                <a:solidFill>
                  <a:srgbClr val="15A7A1"/>
                </a:solidFill>
              </a:rPr>
              <a:t>.</a:t>
            </a:r>
            <a:endParaRPr lang="pt-PT" sz="1400" dirty="0">
              <a:solidFill>
                <a:srgbClr val="15A7A1"/>
              </a:solidFill>
            </a:endParaRPr>
          </a:p>
        </p:txBody>
      </p:sp>
      <p:sp>
        <p:nvSpPr>
          <p:cNvPr id="11" name="Retângulo 7">
            <a:extLst>
              <a:ext uri="{FF2B5EF4-FFF2-40B4-BE49-F238E27FC236}">
                <a16:creationId xmlns:a16="http://schemas.microsoft.com/office/drawing/2014/main" id="{49443A22-DBBD-43D0-AD1C-905989E689C8}"/>
              </a:ext>
            </a:extLst>
          </p:cNvPr>
          <p:cNvSpPr/>
          <p:nvPr/>
        </p:nvSpPr>
        <p:spPr>
          <a:xfrm>
            <a:off x="1054511" y="4732826"/>
            <a:ext cx="6518786" cy="461665"/>
          </a:xfrm>
          <a:prstGeom prst="rect">
            <a:avLst/>
          </a:prstGeom>
        </p:spPr>
        <p:txBody>
          <a:bodyPr wrap="square">
            <a:spAutoFit/>
          </a:bodyPr>
          <a:lstStyle/>
          <a:p>
            <a:pPr algn="just"/>
            <a:r>
              <a:rPr lang="en-GB" sz="800" dirty="0">
                <a:latin typeface="+mn-lt"/>
                <a:ea typeface="Verdana" panose="020B0604030504040204" pitchFamily="34" charset="0"/>
              </a:rPr>
              <a:t>[2] </a:t>
            </a:r>
            <a:r>
              <a:rPr lang="pt-PT" sz="800" dirty="0">
                <a:latin typeface="+mn-lt"/>
                <a:ea typeface="Verdana" panose="020B0604030504040204" pitchFamily="34" charset="0"/>
              </a:rPr>
              <a:t>O Guia Completo de Produção Racional - Saiba como os fabricantes estão a utilizar as novas tecnologias da indústria 4.0 para aumentar as práticas tradicionais de produção racional. Tulip.co E-book. Web: </a:t>
            </a:r>
            <a:r>
              <a:rPr lang="pt-PT" sz="800" dirty="0">
                <a:latin typeface="+mn-lt"/>
                <a:ea typeface="Verdana" panose="020B0604030504040204" pitchFamily="34" charset="0"/>
                <a:hlinkClick r:id="rId4"/>
              </a:rPr>
              <a:t>https://tulip.co/ebooks/lean-manufacturing/#chapter-two-history-of-lean</a:t>
            </a:r>
            <a:endParaRPr lang="pt-PT" sz="800" dirty="0">
              <a:latin typeface="+mn-lt"/>
              <a:ea typeface="Verdana" panose="020B0604030504040204" pitchFamily="34" charset="0"/>
            </a:endParaRPr>
          </a:p>
        </p:txBody>
      </p:sp>
      <p:sp>
        <p:nvSpPr>
          <p:cNvPr id="3" name="CaixaDeTexto 2">
            <a:extLst>
              <a:ext uri="{FF2B5EF4-FFF2-40B4-BE49-F238E27FC236}">
                <a16:creationId xmlns:a16="http://schemas.microsoft.com/office/drawing/2014/main" id="{06A03007-4F31-64FE-8582-10A52FCEADD4}"/>
              </a:ext>
            </a:extLst>
          </p:cNvPr>
          <p:cNvSpPr txBox="1"/>
          <p:nvPr/>
        </p:nvSpPr>
        <p:spPr>
          <a:xfrm>
            <a:off x="6002767" y="1436624"/>
            <a:ext cx="2884418" cy="2351413"/>
          </a:xfrm>
          <a:prstGeom prst="rect">
            <a:avLst/>
          </a:prstGeom>
          <a:noFill/>
        </p:spPr>
        <p:txBody>
          <a:bodyPr wrap="square" rtlCol="0">
            <a:spAutoFit/>
          </a:bodyPr>
          <a:lstStyle/>
          <a:p>
            <a:pPr marL="23495">
              <a:lnSpc>
                <a:spcPct val="115000"/>
              </a:lnSpc>
              <a:spcAft>
                <a:spcPts val="1000"/>
              </a:spcAft>
              <a:tabLst>
                <a:tab pos="439420" algn="l"/>
                <a:tab pos="2700020" algn="ctr"/>
              </a:tabLst>
            </a:pPr>
            <a:r>
              <a:rPr lang="pt-PT" sz="12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Ciclo de produção</a:t>
            </a:r>
            <a:r>
              <a:rPr lang="pt-PT" sz="1200" b="1" dirty="0">
                <a:effectLst/>
                <a:latin typeface="Calibri" panose="020F0502020204030204" pitchFamily="34" charset="0"/>
                <a:ea typeface="Calibri" panose="020F0502020204030204" pitchFamily="34" charset="0"/>
                <a:cs typeface="Times New Roman" panose="02020603050405020304" pitchFamily="18" charset="0"/>
              </a:rPr>
              <a:t> racional</a:t>
            </a:r>
            <a:endParaRPr lang="pt-PT" sz="1200" dirty="0">
              <a:effectLst/>
              <a:latin typeface="Calibri" panose="020F0502020204030204" pitchFamily="34" charset="0"/>
              <a:ea typeface="Calibri" panose="020F0502020204030204" pitchFamily="34" charset="0"/>
              <a:cs typeface="Times New Roman" panose="02020603050405020304" pitchFamily="18" charset="0"/>
            </a:endParaRPr>
          </a:p>
          <a:p>
            <a:pPr marL="23495">
              <a:lnSpc>
                <a:spcPct val="115000"/>
              </a:lnSpc>
              <a:spcAft>
                <a:spcPts val="1000"/>
              </a:spcAft>
              <a:tabLst>
                <a:tab pos="439420" algn="l"/>
                <a:tab pos="2700020" algn="ctr"/>
              </a:tabLst>
            </a:pPr>
            <a:r>
              <a:rPr lang="pt-PT" sz="12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Passo 1: identificar o valor</a:t>
            </a:r>
            <a:endParaRPr lang="pt-PT" sz="1200" dirty="0">
              <a:effectLst/>
              <a:latin typeface="Calibri" panose="020F0502020204030204" pitchFamily="34" charset="0"/>
              <a:ea typeface="Calibri" panose="020F0502020204030204" pitchFamily="34" charset="0"/>
              <a:cs typeface="Times New Roman" panose="02020603050405020304" pitchFamily="18" charset="0"/>
            </a:endParaRPr>
          </a:p>
          <a:p>
            <a:pPr marL="23495">
              <a:lnSpc>
                <a:spcPct val="115000"/>
              </a:lnSpc>
              <a:spcAft>
                <a:spcPts val="1000"/>
              </a:spcAft>
              <a:tabLst>
                <a:tab pos="439420" algn="l"/>
                <a:tab pos="2700020" algn="ctr"/>
              </a:tabLst>
            </a:pPr>
            <a:r>
              <a:rPr lang="pt-PT" sz="12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Passo 2: mapear o fluxo de valor</a:t>
            </a:r>
            <a:endParaRPr lang="pt-PT" sz="1200" dirty="0">
              <a:effectLst/>
              <a:latin typeface="Calibri" panose="020F0502020204030204" pitchFamily="34" charset="0"/>
              <a:ea typeface="Calibri" panose="020F0502020204030204" pitchFamily="34" charset="0"/>
              <a:cs typeface="Times New Roman" panose="02020603050405020304" pitchFamily="18" charset="0"/>
            </a:endParaRPr>
          </a:p>
          <a:p>
            <a:pPr marL="23495">
              <a:lnSpc>
                <a:spcPct val="115000"/>
              </a:lnSpc>
              <a:spcAft>
                <a:spcPts val="1000"/>
              </a:spcAft>
              <a:tabLst>
                <a:tab pos="439420" algn="l"/>
                <a:tab pos="2700020" algn="ctr"/>
              </a:tabLst>
            </a:pPr>
            <a:r>
              <a:rPr lang="pt-PT" sz="12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Passo 3: criar fluxo</a:t>
            </a:r>
            <a:endParaRPr lang="pt-PT" sz="1200" dirty="0">
              <a:effectLst/>
              <a:latin typeface="Calibri" panose="020F0502020204030204" pitchFamily="34" charset="0"/>
              <a:ea typeface="Calibri" panose="020F0502020204030204" pitchFamily="34" charset="0"/>
              <a:cs typeface="Times New Roman" panose="02020603050405020304" pitchFamily="18" charset="0"/>
            </a:endParaRPr>
          </a:p>
          <a:p>
            <a:pPr marL="23495">
              <a:lnSpc>
                <a:spcPct val="115000"/>
              </a:lnSpc>
              <a:spcAft>
                <a:spcPts val="1000"/>
              </a:spcAft>
              <a:tabLst>
                <a:tab pos="439420" algn="l"/>
                <a:tab pos="2700020" algn="ctr"/>
              </a:tabLst>
            </a:pPr>
            <a:r>
              <a:rPr lang="pt-PT" sz="12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Passo 4: estabelecer a atração</a:t>
            </a:r>
            <a:endParaRPr lang="pt-PT" sz="1200" dirty="0">
              <a:effectLst/>
              <a:latin typeface="Calibri" panose="020F0502020204030204" pitchFamily="34" charset="0"/>
              <a:ea typeface="Calibri" panose="020F0502020204030204" pitchFamily="34" charset="0"/>
              <a:cs typeface="Times New Roman" panose="02020603050405020304" pitchFamily="18" charset="0"/>
            </a:endParaRPr>
          </a:p>
          <a:p>
            <a:pPr marL="23495">
              <a:lnSpc>
                <a:spcPct val="115000"/>
              </a:lnSpc>
              <a:spcAft>
                <a:spcPts val="1000"/>
              </a:spcAft>
              <a:tabLst>
                <a:tab pos="439420" algn="l"/>
                <a:tab pos="2700020" algn="ctr"/>
              </a:tabLst>
            </a:pPr>
            <a:r>
              <a:rPr lang="en-US" sz="1200" b="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passo</a:t>
            </a:r>
            <a:r>
              <a:rPr lang="en-US" sz="12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5: </a:t>
            </a:r>
            <a:r>
              <a:rPr lang="en-US" sz="1200" b="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procurar</a:t>
            </a:r>
            <a:r>
              <a:rPr lang="en-US" sz="12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 </a:t>
            </a:r>
            <a:r>
              <a:rPr lang="en-US" sz="1200" b="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perfeição</a:t>
            </a:r>
            <a:endParaRPr lang="pt-PT"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pt-PT" dirty="0"/>
          </a:p>
        </p:txBody>
      </p:sp>
    </p:spTree>
    <p:custDataLst>
      <p:tags r:id="rId1"/>
    </p:custDataLst>
    <p:extLst>
      <p:ext uri="{BB962C8B-B14F-4D97-AF65-F5344CB8AC3E}">
        <p14:creationId xmlns:p14="http://schemas.microsoft.com/office/powerpoint/2010/main" val="48955543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191FA-8174-469D-B4E6-F719A7FD385C}"/>
              </a:ext>
            </a:extLst>
          </p:cNvPr>
          <p:cNvSpPr>
            <a:spLocks noGrp="1"/>
          </p:cNvSpPr>
          <p:nvPr>
            <p:ph type="title"/>
          </p:nvPr>
        </p:nvSpPr>
        <p:spPr>
          <a:xfrm>
            <a:off x="609987" y="89674"/>
            <a:ext cx="7717800" cy="1011600"/>
          </a:xfrm>
        </p:spPr>
        <p:txBody>
          <a:bodyPr/>
          <a:lstStyle/>
          <a:p>
            <a:r>
              <a:rPr lang="en-US" sz="4000" dirty="0"/>
              <a:t>Sinergias com outras metodologias</a:t>
            </a:r>
            <a:endParaRPr lang="en-GB" dirty="0"/>
          </a:p>
        </p:txBody>
      </p:sp>
      <p:sp>
        <p:nvSpPr>
          <p:cNvPr id="4" name="TextBox 3">
            <a:extLst>
              <a:ext uri="{FF2B5EF4-FFF2-40B4-BE49-F238E27FC236}">
                <a16:creationId xmlns:a16="http://schemas.microsoft.com/office/drawing/2014/main" id="{BEE84FB1-E75B-4925-93B3-ABF6AA1ABE7F}"/>
              </a:ext>
            </a:extLst>
          </p:cNvPr>
          <p:cNvSpPr txBox="1"/>
          <p:nvPr/>
        </p:nvSpPr>
        <p:spPr>
          <a:xfrm>
            <a:off x="195984" y="1771531"/>
            <a:ext cx="8752031" cy="738664"/>
          </a:xfrm>
          <a:prstGeom prst="rect">
            <a:avLst/>
          </a:prstGeom>
          <a:noFill/>
        </p:spPr>
        <p:txBody>
          <a:bodyPr wrap="square">
            <a:spAutoFit/>
          </a:bodyPr>
          <a:lstStyle/>
          <a:p>
            <a:pPr marL="0" indent="0" algn="just">
              <a:buNone/>
            </a:pPr>
            <a:r>
              <a:rPr lang="en-GB" sz="1400" dirty="0">
                <a:solidFill>
                  <a:srgbClr val="2B2D83"/>
                </a:solidFill>
              </a:rPr>
              <a:t>- </a:t>
            </a:r>
            <a:r>
              <a:rPr lang="en-GB" dirty="0">
                <a:solidFill>
                  <a:srgbClr val="2B2D83"/>
                </a:solidFill>
              </a:rPr>
              <a:t> A EI </a:t>
            </a:r>
            <a:r>
              <a:rPr lang="en-GB" sz="1400" dirty="0"/>
              <a:t>é um conceito em que o ecossistema é visto como um exemplo para a </a:t>
            </a:r>
            <a:r>
              <a:rPr lang="en-GB" sz="1400" dirty="0" err="1"/>
              <a:t>conceção</a:t>
            </a:r>
            <a:r>
              <a:rPr lang="en-GB" sz="1400" dirty="0"/>
              <a:t> de sistemas industriais com o </a:t>
            </a:r>
            <a:r>
              <a:rPr lang="en-GB" sz="1400" dirty="0" err="1"/>
              <a:t>objetivo</a:t>
            </a:r>
            <a:r>
              <a:rPr lang="en-GB" sz="1400" dirty="0"/>
              <a:t> de diminuir o </a:t>
            </a:r>
            <a:r>
              <a:rPr lang="en-GB" sz="1400" dirty="0" err="1"/>
              <a:t>seu</a:t>
            </a:r>
            <a:r>
              <a:rPr lang="en-GB" sz="1400" dirty="0"/>
              <a:t> </a:t>
            </a:r>
            <a:r>
              <a:rPr lang="en-GB" sz="1400" dirty="0" err="1"/>
              <a:t>impacto</a:t>
            </a:r>
            <a:r>
              <a:rPr lang="en-GB" sz="1400" dirty="0"/>
              <a:t> no ambiente através do encerramento de circuitos de energia e recursos.</a:t>
            </a:r>
          </a:p>
        </p:txBody>
      </p:sp>
      <p:sp>
        <p:nvSpPr>
          <p:cNvPr id="5" name="Content Placeholder 2">
            <a:extLst>
              <a:ext uri="{FF2B5EF4-FFF2-40B4-BE49-F238E27FC236}">
                <a16:creationId xmlns:a16="http://schemas.microsoft.com/office/drawing/2014/main" id="{CF0163DB-1334-4488-A450-8965DB99F544}"/>
              </a:ext>
            </a:extLst>
          </p:cNvPr>
          <p:cNvSpPr txBox="1">
            <a:spLocks/>
          </p:cNvSpPr>
          <p:nvPr/>
        </p:nvSpPr>
        <p:spPr>
          <a:xfrm>
            <a:off x="195984" y="1380999"/>
            <a:ext cx="11163300" cy="4794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GB" sz="1700" b="1" dirty="0">
                <a:solidFill>
                  <a:srgbClr val="2B2D83"/>
                </a:solidFill>
                <a:latin typeface="+mn-lt"/>
              </a:rPr>
              <a:t>Ecologia Industrial - Conceito</a:t>
            </a:r>
          </a:p>
        </p:txBody>
      </p:sp>
      <p:sp>
        <p:nvSpPr>
          <p:cNvPr id="8" name="TextBox 7">
            <a:extLst>
              <a:ext uri="{FF2B5EF4-FFF2-40B4-BE49-F238E27FC236}">
                <a16:creationId xmlns:a16="http://schemas.microsoft.com/office/drawing/2014/main" id="{EDD113B0-E8F2-4F6D-88B3-FF2B07F96F82}"/>
              </a:ext>
            </a:extLst>
          </p:cNvPr>
          <p:cNvSpPr txBox="1"/>
          <p:nvPr/>
        </p:nvSpPr>
        <p:spPr>
          <a:xfrm>
            <a:off x="1887794" y="2848750"/>
            <a:ext cx="6133259" cy="1815882"/>
          </a:xfrm>
          <a:prstGeom prst="rect">
            <a:avLst/>
          </a:prstGeom>
          <a:noFill/>
        </p:spPr>
        <p:txBody>
          <a:bodyPr wrap="square">
            <a:spAutoFit/>
          </a:bodyPr>
          <a:lstStyle/>
          <a:p>
            <a:pPr marL="0" indent="0" algn="just">
              <a:buNone/>
            </a:pPr>
            <a:endParaRPr lang="en-GB" sz="1400" i="1" dirty="0">
              <a:solidFill>
                <a:srgbClr val="2B2D83"/>
              </a:solidFill>
            </a:endParaRPr>
          </a:p>
          <a:p>
            <a:pPr marL="0" indent="0" algn="just">
              <a:buNone/>
            </a:pPr>
            <a:r>
              <a:rPr lang="en-GB" sz="1400" i="1" dirty="0">
                <a:solidFill>
                  <a:srgbClr val="2B2D83"/>
                </a:solidFill>
              </a:rPr>
              <a:t>"A ecologia industrial </a:t>
            </a:r>
            <a:r>
              <a:rPr lang="en-GB" sz="1400" i="1" dirty="0" err="1">
                <a:solidFill>
                  <a:srgbClr val="2B2D83"/>
                </a:solidFill>
              </a:rPr>
              <a:t>concetualiza</a:t>
            </a:r>
            <a:r>
              <a:rPr lang="en-GB" sz="1400" i="1" dirty="0">
                <a:solidFill>
                  <a:srgbClr val="2B2D83"/>
                </a:solidFill>
              </a:rPr>
              <a:t> a indústria como um ecossistema feito pelo homem que funciona de forma semelhante aos ecossistemas naturais, onde os resíduos </a:t>
            </a:r>
            <a:r>
              <a:rPr lang="en-GB" sz="1400" i="1" dirty="0" err="1">
                <a:solidFill>
                  <a:srgbClr val="2B2D83"/>
                </a:solidFill>
              </a:rPr>
              <a:t>ou</a:t>
            </a:r>
            <a:r>
              <a:rPr lang="en-GB" sz="1400" i="1" dirty="0">
                <a:solidFill>
                  <a:srgbClr val="2B2D83"/>
                </a:solidFill>
              </a:rPr>
              <a:t> </a:t>
            </a:r>
            <a:r>
              <a:rPr lang="en-GB" sz="1400" i="1" dirty="0" err="1">
                <a:solidFill>
                  <a:srgbClr val="2B2D83"/>
                </a:solidFill>
              </a:rPr>
              <a:t>produtos</a:t>
            </a:r>
            <a:r>
              <a:rPr lang="en-GB" sz="1400" i="1" dirty="0">
                <a:solidFill>
                  <a:srgbClr val="2B2D83"/>
                </a:solidFill>
              </a:rPr>
              <a:t> </a:t>
            </a:r>
            <a:r>
              <a:rPr lang="en-GB" sz="1400" i="1" dirty="0" err="1">
                <a:solidFill>
                  <a:srgbClr val="2B2D83"/>
                </a:solidFill>
              </a:rPr>
              <a:t>secundários</a:t>
            </a:r>
            <a:r>
              <a:rPr lang="en-GB" sz="1400" i="1" dirty="0">
                <a:solidFill>
                  <a:srgbClr val="2B2D83"/>
                </a:solidFill>
              </a:rPr>
              <a:t> de um processo são utilizados como um input para outro processo. A ecologia industrial interage com os ecossistemas naturais e tenta passar de um sistema linear para um sistema cíclico </a:t>
            </a:r>
            <a:r>
              <a:rPr lang="en-GB" sz="1400" i="1" dirty="0" err="1">
                <a:solidFill>
                  <a:srgbClr val="2B2D83"/>
                </a:solidFill>
              </a:rPr>
              <a:t>ou</a:t>
            </a:r>
            <a:r>
              <a:rPr lang="en-GB" sz="1400" i="1" dirty="0">
                <a:solidFill>
                  <a:srgbClr val="2B2D83"/>
                </a:solidFill>
              </a:rPr>
              <a:t> </a:t>
            </a:r>
            <a:r>
              <a:rPr lang="en-GB" sz="1400" i="1" dirty="0" err="1">
                <a:solidFill>
                  <a:srgbClr val="2B2D83"/>
                </a:solidFill>
              </a:rPr>
              <a:t>circuito</a:t>
            </a:r>
            <a:r>
              <a:rPr lang="en-GB" sz="1400" i="1" dirty="0">
                <a:solidFill>
                  <a:srgbClr val="2B2D83"/>
                </a:solidFill>
              </a:rPr>
              <a:t> fechado. Tal como os ecossistemas naturais, a ecologia industrial está num estado de fluxo contínuo".</a:t>
            </a:r>
          </a:p>
        </p:txBody>
      </p:sp>
    </p:spTree>
    <p:custDataLst>
      <p:tags r:id="rId1"/>
    </p:custDataLst>
    <p:extLst>
      <p:ext uri="{BB962C8B-B14F-4D97-AF65-F5344CB8AC3E}">
        <p14:creationId xmlns:p14="http://schemas.microsoft.com/office/powerpoint/2010/main" val="184909557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191FA-8174-469D-B4E6-F719A7FD385C}"/>
              </a:ext>
            </a:extLst>
          </p:cNvPr>
          <p:cNvSpPr>
            <a:spLocks noGrp="1"/>
          </p:cNvSpPr>
          <p:nvPr>
            <p:ph type="title"/>
          </p:nvPr>
        </p:nvSpPr>
        <p:spPr>
          <a:xfrm>
            <a:off x="609987" y="89674"/>
            <a:ext cx="7717800" cy="1011600"/>
          </a:xfrm>
        </p:spPr>
        <p:txBody>
          <a:bodyPr/>
          <a:lstStyle/>
          <a:p>
            <a:r>
              <a:rPr lang="en-US" sz="4000" dirty="0"/>
              <a:t>Sinergias com outras metodologias</a:t>
            </a:r>
            <a:endParaRPr lang="en-GB" dirty="0"/>
          </a:p>
        </p:txBody>
      </p:sp>
      <p:sp>
        <p:nvSpPr>
          <p:cNvPr id="5" name="Content Placeholder 2">
            <a:extLst>
              <a:ext uri="{FF2B5EF4-FFF2-40B4-BE49-F238E27FC236}">
                <a16:creationId xmlns:a16="http://schemas.microsoft.com/office/drawing/2014/main" id="{CF0163DB-1334-4488-A450-8965DB99F544}"/>
              </a:ext>
            </a:extLst>
          </p:cNvPr>
          <p:cNvSpPr txBox="1">
            <a:spLocks/>
          </p:cNvSpPr>
          <p:nvPr/>
        </p:nvSpPr>
        <p:spPr>
          <a:xfrm>
            <a:off x="195984" y="1380999"/>
            <a:ext cx="11163300" cy="4794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GB" sz="1700" b="1" dirty="0">
                <a:solidFill>
                  <a:srgbClr val="2B2D83"/>
                </a:solidFill>
                <a:latin typeface="+mn-lt"/>
              </a:rPr>
              <a:t>Ecologia Industrial - Processos</a:t>
            </a:r>
          </a:p>
        </p:txBody>
      </p:sp>
      <p:sp>
        <p:nvSpPr>
          <p:cNvPr id="7" name="TextBox 6">
            <a:extLst>
              <a:ext uri="{FF2B5EF4-FFF2-40B4-BE49-F238E27FC236}">
                <a16:creationId xmlns:a16="http://schemas.microsoft.com/office/drawing/2014/main" id="{3D664A07-5CAD-408F-BB93-7EFDC26E9685}"/>
              </a:ext>
            </a:extLst>
          </p:cNvPr>
          <p:cNvSpPr txBox="1"/>
          <p:nvPr/>
        </p:nvSpPr>
        <p:spPr>
          <a:xfrm>
            <a:off x="195984" y="2024254"/>
            <a:ext cx="3336255" cy="2893100"/>
          </a:xfrm>
          <a:prstGeom prst="rect">
            <a:avLst/>
          </a:prstGeom>
          <a:noFill/>
        </p:spPr>
        <p:txBody>
          <a:bodyPr wrap="square">
            <a:spAutoFit/>
          </a:bodyPr>
          <a:lstStyle/>
          <a:p>
            <a:pPr algn="just"/>
            <a:r>
              <a:rPr lang="pt-PT" sz="1400" dirty="0"/>
              <a:t>De acordo com o conceito de EI, uma indústria utiliza os excedentes (resíduos produtos secundários) de outras indústrias como inputs nos seus próprios processos enquanto interage com a natureza. O EI segue um sistema híbrido entre ecossistemas industriais e naturais e considera conceitos e ferramentas de sustentabilidade, tais como análise do fluxo de materiais, conceção para desmontagem, tecnologias amigas do ambiente e desmaterialização. </a:t>
            </a:r>
            <a:endParaRPr lang="en-GB" dirty="0"/>
          </a:p>
        </p:txBody>
      </p:sp>
      <p:pic>
        <p:nvPicPr>
          <p:cNvPr id="9" name="Imagem 4">
            <a:extLst>
              <a:ext uri="{FF2B5EF4-FFF2-40B4-BE49-F238E27FC236}">
                <a16:creationId xmlns:a16="http://schemas.microsoft.com/office/drawing/2014/main" id="{41D4864D-58BE-40BF-B4A6-2E0CE10AD569}"/>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897829" y="1447367"/>
            <a:ext cx="5246171" cy="3050891"/>
          </a:xfrm>
          <a:prstGeom prst="rect">
            <a:avLst/>
          </a:prstGeom>
          <a:noFill/>
          <a:ln>
            <a:noFill/>
          </a:ln>
        </p:spPr>
      </p:pic>
      <p:sp>
        <p:nvSpPr>
          <p:cNvPr id="10" name="Retângulo 2">
            <a:extLst>
              <a:ext uri="{FF2B5EF4-FFF2-40B4-BE49-F238E27FC236}">
                <a16:creationId xmlns:a16="http://schemas.microsoft.com/office/drawing/2014/main" id="{813E29EC-186B-4A5A-823D-EBEDA3C050E4}"/>
              </a:ext>
            </a:extLst>
          </p:cNvPr>
          <p:cNvSpPr/>
          <p:nvPr/>
        </p:nvSpPr>
        <p:spPr>
          <a:xfrm>
            <a:off x="3979850" y="4752202"/>
            <a:ext cx="5083034" cy="338554"/>
          </a:xfrm>
          <a:prstGeom prst="rect">
            <a:avLst/>
          </a:prstGeom>
        </p:spPr>
        <p:txBody>
          <a:bodyPr wrap="square">
            <a:spAutoFit/>
          </a:bodyPr>
          <a:lstStyle/>
          <a:p>
            <a:pPr algn="just"/>
            <a:r>
              <a:rPr lang="en-GB" sz="800" dirty="0">
                <a:latin typeface="+mn-lt"/>
              </a:rPr>
              <a:t>[3] </a:t>
            </a:r>
            <a:r>
              <a:rPr lang="pt-PT" sz="800" dirty="0" err="1">
                <a:latin typeface="+mn-lt"/>
                <a:ea typeface="Verdana" panose="020B0604030504040204" pitchFamily="34" charset="0"/>
              </a:rPr>
              <a:t>Introdução </a:t>
            </a:r>
            <a:r>
              <a:rPr lang="pt-PT" sz="800" dirty="0">
                <a:latin typeface="+mn-lt"/>
                <a:ea typeface="Verdana" panose="020B0604030504040204" pitchFamily="34" charset="0"/>
              </a:rPr>
              <a:t>à </a:t>
            </a:r>
            <a:r>
              <a:rPr lang="pt-PT" sz="800" dirty="0" err="1">
                <a:latin typeface="+mn-lt"/>
                <a:ea typeface="Verdana" panose="020B0604030504040204" pitchFamily="34" charset="0"/>
              </a:rPr>
              <a:t>ecologia </a:t>
            </a:r>
            <a:r>
              <a:rPr lang="pt-PT" sz="800" dirty="0">
                <a:latin typeface="+mn-lt"/>
                <a:ea typeface="Verdana" panose="020B0604030504040204" pitchFamily="34" charset="0"/>
              </a:rPr>
              <a:t>industrial </a:t>
            </a:r>
            <a:r>
              <a:rPr lang="pt-PT" sz="800" dirty="0" err="1">
                <a:latin typeface="+mn-lt"/>
                <a:ea typeface="Verdana" panose="020B0604030504040204" pitchFamily="34" charset="0"/>
              </a:rPr>
              <a:t>e ao </a:t>
            </a:r>
            <a:r>
              <a:rPr lang="pt-PT" sz="800" dirty="0">
                <a:latin typeface="+mn-lt"/>
                <a:ea typeface="Verdana" panose="020B0604030504040204" pitchFamily="34" charset="0"/>
              </a:rPr>
              <a:t>metabolismo industrial. </a:t>
            </a:r>
            <a:r>
              <a:rPr lang="pt-PT" sz="800" dirty="0" err="1">
                <a:latin typeface="+mn-lt"/>
                <a:ea typeface="Verdana" panose="020B0604030504040204" pitchFamily="34" charset="0"/>
              </a:rPr>
              <a:t>Cooperação transfronteiriça greco-albanesa </a:t>
            </a:r>
            <a:r>
              <a:rPr lang="pt-PT" sz="800" dirty="0">
                <a:latin typeface="+mn-lt"/>
                <a:ea typeface="Verdana" panose="020B0604030504040204" pitchFamily="34" charset="0"/>
              </a:rPr>
              <a:t>na </a:t>
            </a:r>
            <a:r>
              <a:rPr lang="pt-PT" sz="800" dirty="0" err="1">
                <a:latin typeface="+mn-lt"/>
                <a:ea typeface="Verdana" panose="020B0604030504040204" pitchFamily="34" charset="0"/>
              </a:rPr>
              <a:t>Exploração de Biomassa</a:t>
            </a:r>
            <a:r>
              <a:rPr lang="pt-PT" sz="800" dirty="0">
                <a:latin typeface="+mn-lt"/>
                <a:ea typeface="Verdana" panose="020B0604030504040204" pitchFamily="34" charset="0"/>
              </a:rPr>
              <a:t>. Disponível online: </a:t>
            </a:r>
            <a:r>
              <a:rPr lang="pt-PT" sz="800" dirty="0">
                <a:latin typeface="+mn-lt"/>
                <a:ea typeface="Verdana" panose="020B0604030504040204" pitchFamily="34" charset="0"/>
                <a:hlinkClick r:id="rId4"/>
              </a:rPr>
              <a:t>https://slideplayer.com/slide/13338089/</a:t>
            </a:r>
            <a:endParaRPr lang="pt-PT" sz="800" dirty="0">
              <a:latin typeface="+mn-lt"/>
              <a:ea typeface="Verdana" panose="020B0604030504040204" pitchFamily="34" charset="0"/>
            </a:endParaRPr>
          </a:p>
        </p:txBody>
      </p:sp>
      <p:sp>
        <p:nvSpPr>
          <p:cNvPr id="11" name="Content Placeholder 2">
            <a:extLst>
              <a:ext uri="{FF2B5EF4-FFF2-40B4-BE49-F238E27FC236}">
                <a16:creationId xmlns:a16="http://schemas.microsoft.com/office/drawing/2014/main" id="{0A81E162-AB6A-4785-8859-47C0014C6C82}"/>
              </a:ext>
            </a:extLst>
          </p:cNvPr>
          <p:cNvSpPr txBox="1">
            <a:spLocks/>
          </p:cNvSpPr>
          <p:nvPr/>
        </p:nvSpPr>
        <p:spPr>
          <a:xfrm>
            <a:off x="5506747" y="4564626"/>
            <a:ext cx="2904459" cy="29048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GB" sz="800" dirty="0">
                <a:latin typeface="+mn-lt"/>
              </a:rPr>
              <a:t>Processos de Ecologia Industrial [3]</a:t>
            </a:r>
          </a:p>
        </p:txBody>
      </p:sp>
    </p:spTree>
    <p:custDataLst>
      <p:tags r:id="rId1"/>
    </p:custDataLst>
    <p:extLst>
      <p:ext uri="{BB962C8B-B14F-4D97-AF65-F5344CB8AC3E}">
        <p14:creationId xmlns:p14="http://schemas.microsoft.com/office/powerpoint/2010/main" val="386160001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191FA-8174-469D-B4E6-F719A7FD385C}"/>
              </a:ext>
            </a:extLst>
          </p:cNvPr>
          <p:cNvSpPr>
            <a:spLocks noGrp="1"/>
          </p:cNvSpPr>
          <p:nvPr>
            <p:ph type="title"/>
          </p:nvPr>
        </p:nvSpPr>
        <p:spPr>
          <a:xfrm>
            <a:off x="609987" y="89674"/>
            <a:ext cx="7717800" cy="1011600"/>
          </a:xfrm>
        </p:spPr>
        <p:txBody>
          <a:bodyPr/>
          <a:lstStyle/>
          <a:p>
            <a:r>
              <a:rPr lang="en-US" sz="4000" dirty="0"/>
              <a:t>Sinergias com outras metodologias</a:t>
            </a:r>
            <a:endParaRPr lang="en-GB" dirty="0"/>
          </a:p>
        </p:txBody>
      </p:sp>
      <p:sp>
        <p:nvSpPr>
          <p:cNvPr id="5" name="Content Placeholder 2">
            <a:extLst>
              <a:ext uri="{FF2B5EF4-FFF2-40B4-BE49-F238E27FC236}">
                <a16:creationId xmlns:a16="http://schemas.microsoft.com/office/drawing/2014/main" id="{CF0163DB-1334-4488-A450-8965DB99F544}"/>
              </a:ext>
            </a:extLst>
          </p:cNvPr>
          <p:cNvSpPr txBox="1">
            <a:spLocks/>
          </p:cNvSpPr>
          <p:nvPr/>
        </p:nvSpPr>
        <p:spPr>
          <a:xfrm>
            <a:off x="195984" y="937068"/>
            <a:ext cx="11163300" cy="4794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GB" sz="1700" b="1" dirty="0">
                <a:solidFill>
                  <a:srgbClr val="2B2D83"/>
                </a:solidFill>
                <a:latin typeface="+mn-lt"/>
              </a:rPr>
              <a:t>Ecologia Industrial - Processos</a:t>
            </a:r>
          </a:p>
        </p:txBody>
      </p:sp>
      <p:sp>
        <p:nvSpPr>
          <p:cNvPr id="7" name="TextBox 6">
            <a:extLst>
              <a:ext uri="{FF2B5EF4-FFF2-40B4-BE49-F238E27FC236}">
                <a16:creationId xmlns:a16="http://schemas.microsoft.com/office/drawing/2014/main" id="{3D664A07-5CAD-408F-BB93-7EFDC26E9685}"/>
              </a:ext>
            </a:extLst>
          </p:cNvPr>
          <p:cNvSpPr txBox="1"/>
          <p:nvPr/>
        </p:nvSpPr>
        <p:spPr>
          <a:xfrm>
            <a:off x="195985" y="1450582"/>
            <a:ext cx="3106614" cy="3108543"/>
          </a:xfrm>
          <a:prstGeom prst="rect">
            <a:avLst/>
          </a:prstGeom>
          <a:noFill/>
        </p:spPr>
        <p:txBody>
          <a:bodyPr wrap="square">
            <a:spAutoFit/>
          </a:bodyPr>
          <a:lstStyle/>
          <a:p>
            <a:pPr algn="just"/>
            <a:r>
              <a:rPr lang="pt-PT" sz="1400" dirty="0"/>
              <a:t>De acordo com o conceito de EI, uma indústria utiliza os excedentes (resíduos produtos secundários) de outras indústrias como inputs nos seus próprios processos enquanto interage com a natureza. O EI segue um sistema híbrido entre ecossistemas industriais e naturais e considera conceitos e ferramentas de sustentabilidade, tais como análise do fluxo de materiais, conceção para desmontagem, tecnologias amigas do ambiente e desmaterialização. </a:t>
            </a:r>
            <a:endParaRPr lang="en-GB" dirty="0"/>
          </a:p>
        </p:txBody>
      </p:sp>
      <p:pic>
        <p:nvPicPr>
          <p:cNvPr id="9" name="Imagem 4">
            <a:extLst>
              <a:ext uri="{FF2B5EF4-FFF2-40B4-BE49-F238E27FC236}">
                <a16:creationId xmlns:a16="http://schemas.microsoft.com/office/drawing/2014/main" id="{41D4864D-58BE-40BF-B4A6-2E0CE10AD569}"/>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540545" y="1288850"/>
            <a:ext cx="2603456" cy="2749049"/>
          </a:xfrm>
          <a:prstGeom prst="rect">
            <a:avLst/>
          </a:prstGeom>
          <a:noFill/>
          <a:ln>
            <a:noFill/>
          </a:ln>
        </p:spPr>
      </p:pic>
      <p:sp>
        <p:nvSpPr>
          <p:cNvPr id="10" name="Retângulo 2">
            <a:extLst>
              <a:ext uri="{FF2B5EF4-FFF2-40B4-BE49-F238E27FC236}">
                <a16:creationId xmlns:a16="http://schemas.microsoft.com/office/drawing/2014/main" id="{813E29EC-186B-4A5A-823D-EBEDA3C050E4}"/>
              </a:ext>
            </a:extLst>
          </p:cNvPr>
          <p:cNvSpPr/>
          <p:nvPr/>
        </p:nvSpPr>
        <p:spPr>
          <a:xfrm>
            <a:off x="3979850" y="4752202"/>
            <a:ext cx="5083034" cy="338554"/>
          </a:xfrm>
          <a:prstGeom prst="rect">
            <a:avLst/>
          </a:prstGeom>
        </p:spPr>
        <p:txBody>
          <a:bodyPr wrap="square">
            <a:spAutoFit/>
          </a:bodyPr>
          <a:lstStyle/>
          <a:p>
            <a:pPr algn="just"/>
            <a:r>
              <a:rPr lang="en-GB" sz="800" dirty="0">
                <a:latin typeface="+mn-lt"/>
              </a:rPr>
              <a:t>[3] </a:t>
            </a:r>
            <a:r>
              <a:rPr lang="pt-PT" sz="800" dirty="0" err="1">
                <a:latin typeface="+mn-lt"/>
                <a:ea typeface="Verdana" panose="020B0604030504040204" pitchFamily="34" charset="0"/>
              </a:rPr>
              <a:t>Introdução </a:t>
            </a:r>
            <a:r>
              <a:rPr lang="pt-PT" sz="800" dirty="0">
                <a:latin typeface="+mn-lt"/>
                <a:ea typeface="Verdana" panose="020B0604030504040204" pitchFamily="34" charset="0"/>
              </a:rPr>
              <a:t>à </a:t>
            </a:r>
            <a:r>
              <a:rPr lang="pt-PT" sz="800" dirty="0" err="1">
                <a:latin typeface="+mn-lt"/>
                <a:ea typeface="Verdana" panose="020B0604030504040204" pitchFamily="34" charset="0"/>
              </a:rPr>
              <a:t>ecologia </a:t>
            </a:r>
            <a:r>
              <a:rPr lang="pt-PT" sz="800" dirty="0">
                <a:latin typeface="+mn-lt"/>
                <a:ea typeface="Verdana" panose="020B0604030504040204" pitchFamily="34" charset="0"/>
              </a:rPr>
              <a:t>industrial </a:t>
            </a:r>
            <a:r>
              <a:rPr lang="pt-PT" sz="800" dirty="0" err="1">
                <a:latin typeface="+mn-lt"/>
                <a:ea typeface="Verdana" panose="020B0604030504040204" pitchFamily="34" charset="0"/>
              </a:rPr>
              <a:t>e ao </a:t>
            </a:r>
            <a:r>
              <a:rPr lang="pt-PT" sz="800" dirty="0">
                <a:latin typeface="+mn-lt"/>
                <a:ea typeface="Verdana" panose="020B0604030504040204" pitchFamily="34" charset="0"/>
              </a:rPr>
              <a:t>metabolismo industrial. </a:t>
            </a:r>
            <a:r>
              <a:rPr lang="pt-PT" sz="800" dirty="0" err="1">
                <a:latin typeface="+mn-lt"/>
                <a:ea typeface="Verdana" panose="020B0604030504040204" pitchFamily="34" charset="0"/>
              </a:rPr>
              <a:t>Cooperação transfronteiriça greco-albanesa </a:t>
            </a:r>
            <a:r>
              <a:rPr lang="pt-PT" sz="800" dirty="0">
                <a:latin typeface="+mn-lt"/>
                <a:ea typeface="Verdana" panose="020B0604030504040204" pitchFamily="34" charset="0"/>
              </a:rPr>
              <a:t>na </a:t>
            </a:r>
            <a:r>
              <a:rPr lang="pt-PT" sz="800" dirty="0" err="1">
                <a:latin typeface="+mn-lt"/>
                <a:ea typeface="Verdana" panose="020B0604030504040204" pitchFamily="34" charset="0"/>
              </a:rPr>
              <a:t>Exploração de Biomassa</a:t>
            </a:r>
            <a:r>
              <a:rPr lang="pt-PT" sz="800" dirty="0">
                <a:latin typeface="+mn-lt"/>
                <a:ea typeface="Verdana" panose="020B0604030504040204" pitchFamily="34" charset="0"/>
              </a:rPr>
              <a:t>. Disponível online: </a:t>
            </a:r>
            <a:r>
              <a:rPr lang="pt-PT" sz="800" dirty="0">
                <a:latin typeface="+mn-lt"/>
                <a:ea typeface="Verdana" panose="020B0604030504040204" pitchFamily="34" charset="0"/>
                <a:hlinkClick r:id="rId4"/>
              </a:rPr>
              <a:t>https://slideplayer.com/slide/13338089/</a:t>
            </a:r>
            <a:endParaRPr lang="pt-PT" sz="800" dirty="0">
              <a:latin typeface="+mn-lt"/>
              <a:ea typeface="Verdana" panose="020B0604030504040204" pitchFamily="34" charset="0"/>
            </a:endParaRPr>
          </a:p>
        </p:txBody>
      </p:sp>
      <p:sp>
        <p:nvSpPr>
          <p:cNvPr id="11" name="Content Placeholder 2">
            <a:extLst>
              <a:ext uri="{FF2B5EF4-FFF2-40B4-BE49-F238E27FC236}">
                <a16:creationId xmlns:a16="http://schemas.microsoft.com/office/drawing/2014/main" id="{0A81E162-AB6A-4785-8859-47C0014C6C82}"/>
              </a:ext>
            </a:extLst>
          </p:cNvPr>
          <p:cNvSpPr txBox="1">
            <a:spLocks/>
          </p:cNvSpPr>
          <p:nvPr/>
        </p:nvSpPr>
        <p:spPr>
          <a:xfrm>
            <a:off x="5506747" y="4564626"/>
            <a:ext cx="2904459" cy="29048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GB" sz="800" dirty="0">
                <a:latin typeface="+mn-lt"/>
              </a:rPr>
              <a:t>Processos de Ecologia Industrial [3]</a:t>
            </a:r>
          </a:p>
        </p:txBody>
      </p:sp>
      <p:sp>
        <p:nvSpPr>
          <p:cNvPr id="3" name="CaixaDeTexto 2">
            <a:extLst>
              <a:ext uri="{FF2B5EF4-FFF2-40B4-BE49-F238E27FC236}">
                <a16:creationId xmlns:a16="http://schemas.microsoft.com/office/drawing/2014/main" id="{15F134A7-C74B-012A-8B9F-63AF58EA7049}"/>
              </a:ext>
            </a:extLst>
          </p:cNvPr>
          <p:cNvSpPr txBox="1"/>
          <p:nvPr/>
        </p:nvSpPr>
        <p:spPr>
          <a:xfrm>
            <a:off x="3636085" y="1101274"/>
            <a:ext cx="2904459" cy="2523768"/>
          </a:xfrm>
          <a:prstGeom prst="rect">
            <a:avLst/>
          </a:prstGeom>
          <a:noFill/>
        </p:spPr>
        <p:txBody>
          <a:bodyPr wrap="square" rtlCol="0">
            <a:spAutoFit/>
          </a:bodyPr>
          <a:lstStyle/>
          <a:p>
            <a:r>
              <a:rPr lang="pt-PT" sz="18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Produção, simbiose industrial, subprodutos, menos recursos extraídos, desperdício mínimo, consumo, reciclagem, produção secundária, reutilização, consumo secundário</a:t>
            </a:r>
            <a:endParaRPr lang="pt-PT"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pt-PT" dirty="0"/>
          </a:p>
        </p:txBody>
      </p:sp>
    </p:spTree>
    <p:custDataLst>
      <p:tags r:id="rId1"/>
    </p:custDataLst>
    <p:extLst>
      <p:ext uri="{BB962C8B-B14F-4D97-AF65-F5344CB8AC3E}">
        <p14:creationId xmlns:p14="http://schemas.microsoft.com/office/powerpoint/2010/main" val="341343275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191FA-8174-469D-B4E6-F719A7FD385C}"/>
              </a:ext>
            </a:extLst>
          </p:cNvPr>
          <p:cNvSpPr>
            <a:spLocks noGrp="1"/>
          </p:cNvSpPr>
          <p:nvPr>
            <p:ph type="title"/>
          </p:nvPr>
        </p:nvSpPr>
        <p:spPr>
          <a:xfrm>
            <a:off x="609987" y="89674"/>
            <a:ext cx="7717800" cy="1011600"/>
          </a:xfrm>
        </p:spPr>
        <p:txBody>
          <a:bodyPr/>
          <a:lstStyle/>
          <a:p>
            <a:r>
              <a:rPr lang="en-US" sz="4000" dirty="0"/>
              <a:t>Sinergias com outras metodologias</a:t>
            </a:r>
            <a:endParaRPr lang="en-GB" dirty="0"/>
          </a:p>
        </p:txBody>
      </p:sp>
      <p:sp>
        <p:nvSpPr>
          <p:cNvPr id="4" name="TextBox 3">
            <a:extLst>
              <a:ext uri="{FF2B5EF4-FFF2-40B4-BE49-F238E27FC236}">
                <a16:creationId xmlns:a16="http://schemas.microsoft.com/office/drawing/2014/main" id="{BEE84FB1-E75B-4925-93B3-ABF6AA1ABE7F}"/>
              </a:ext>
            </a:extLst>
          </p:cNvPr>
          <p:cNvSpPr txBox="1"/>
          <p:nvPr/>
        </p:nvSpPr>
        <p:spPr>
          <a:xfrm>
            <a:off x="195984" y="1468078"/>
            <a:ext cx="8752031" cy="3970318"/>
          </a:xfrm>
          <a:prstGeom prst="rect">
            <a:avLst/>
          </a:prstGeom>
          <a:noFill/>
        </p:spPr>
        <p:txBody>
          <a:bodyPr wrap="square">
            <a:spAutoFit/>
          </a:bodyPr>
          <a:lstStyle/>
          <a:p>
            <a:pPr marL="285750" indent="-285750" algn="just">
              <a:buFont typeface="Arial" panose="020B0604020202020204" pitchFamily="34" charset="0"/>
              <a:buChar char="•"/>
            </a:pPr>
            <a:r>
              <a:rPr lang="en-GB" dirty="0">
                <a:solidFill>
                  <a:srgbClr val="2B2D83"/>
                </a:solidFill>
              </a:rPr>
              <a:t>Desenvolver ecossistemas industriais </a:t>
            </a:r>
            <a:r>
              <a:rPr lang="en-GB" dirty="0"/>
              <a:t>- ver os resíduos como um recurso; fechar laços; fazer parcerias com outras indústrias para comercializar subprodutos que são utilizados </a:t>
            </a:r>
            <a:r>
              <a:rPr lang="en-GB" dirty="0" err="1"/>
              <a:t>como</a:t>
            </a:r>
            <a:r>
              <a:rPr lang="en-GB" dirty="0"/>
              <a:t> inputs para outros </a:t>
            </a:r>
            <a:r>
              <a:rPr lang="en-GB" dirty="0" err="1"/>
              <a:t>processos</a:t>
            </a:r>
            <a:r>
              <a:rPr lang="en-GB" dirty="0"/>
              <a:t>.</a:t>
            </a:r>
          </a:p>
          <a:p>
            <a:pPr marL="285750" indent="-285750" algn="just">
              <a:buFont typeface="Arial" panose="020B0604020202020204" pitchFamily="34" charset="0"/>
              <a:buChar char="•"/>
            </a:pPr>
            <a:r>
              <a:rPr lang="en-GB" dirty="0">
                <a:solidFill>
                  <a:srgbClr val="2B2D83"/>
                </a:solidFill>
              </a:rPr>
              <a:t>Desmaterializar a produção industrial </a:t>
            </a:r>
            <a:r>
              <a:rPr lang="en-GB" dirty="0"/>
              <a:t>- utilizar menos materiais virgens e energia tornando-se mais </a:t>
            </a:r>
            <a:r>
              <a:rPr lang="en-GB" dirty="0" err="1"/>
              <a:t>eficiente</a:t>
            </a:r>
            <a:r>
              <a:rPr lang="en-GB" dirty="0"/>
              <a:t> no que </a:t>
            </a:r>
            <a:r>
              <a:rPr lang="en-GB" dirty="0" err="1"/>
              <a:t>respeita</a:t>
            </a:r>
            <a:r>
              <a:rPr lang="en-GB" dirty="0"/>
              <a:t> </a:t>
            </a:r>
            <a:r>
              <a:rPr lang="en-GB" dirty="0" err="1"/>
              <a:t>aos</a:t>
            </a:r>
            <a:r>
              <a:rPr lang="en-GB" dirty="0"/>
              <a:t> </a:t>
            </a:r>
            <a:r>
              <a:rPr lang="en-GB" dirty="0" err="1"/>
              <a:t>recursos</a:t>
            </a:r>
            <a:r>
              <a:rPr lang="en-GB" dirty="0"/>
              <a:t>; reutilizar materiais ou substituir por materiais mais amigos do ambiente; fazer mais com menos.</a:t>
            </a:r>
          </a:p>
          <a:p>
            <a:pPr marL="285750" indent="-285750" algn="just">
              <a:buFont typeface="Arial" panose="020B0604020202020204" pitchFamily="34" charset="0"/>
              <a:buChar char="•"/>
            </a:pPr>
            <a:r>
              <a:rPr lang="en-GB" dirty="0"/>
              <a:t>Equilibrar as entradas e saídas industriais aos níveis naturais - gerir a interface ambiente-industrial; aumentar o conhecimento do comportamento dos ecossistemas, tempo e capacidade de recuperação; aumentar o conhecimento de como e quando a indústria pode interagir com os ecossistemas naturais e as limitações.</a:t>
            </a:r>
          </a:p>
          <a:p>
            <a:pPr marL="285750" indent="-285750" algn="just">
              <a:buFont typeface="Arial" panose="020B0604020202020204" pitchFamily="34" charset="0"/>
              <a:buChar char="•"/>
            </a:pPr>
            <a:r>
              <a:rPr lang="en-GB" dirty="0"/>
              <a:t>Melhorar a eficiência dos </a:t>
            </a:r>
            <a:r>
              <a:rPr lang="en-GB" dirty="0">
                <a:solidFill>
                  <a:srgbClr val="2B2D83"/>
                </a:solidFill>
              </a:rPr>
              <a:t>processos industriais </a:t>
            </a:r>
            <a:r>
              <a:rPr lang="en-GB" dirty="0"/>
              <a:t>- redesenhar produtos, processos, equipamentos; reutilizar materiais para conservar recursos.</a:t>
            </a:r>
          </a:p>
          <a:p>
            <a:pPr marL="285750" indent="-285750" algn="just">
              <a:buFont typeface="Arial" panose="020B0604020202020204" pitchFamily="34" charset="0"/>
              <a:buChar char="•"/>
            </a:pPr>
            <a:r>
              <a:rPr lang="en-GB" dirty="0">
                <a:solidFill>
                  <a:srgbClr val="2B2D83"/>
                </a:solidFill>
              </a:rPr>
              <a:t>Utilização de energia </a:t>
            </a:r>
            <a:r>
              <a:rPr lang="en-GB" dirty="0"/>
              <a:t>- incorporar o fornecimento de energia dentro da ecologia industrial; utilizar fontes alternativas de energia que tenham menos impacto no ambiente.</a:t>
            </a:r>
          </a:p>
          <a:p>
            <a:pPr marL="285750" indent="-285750" algn="just">
              <a:buFont typeface="Arial" panose="020B0604020202020204" pitchFamily="34" charset="0"/>
              <a:buChar char="•"/>
            </a:pPr>
            <a:r>
              <a:rPr lang="en-GB" dirty="0"/>
              <a:t>Alinhar as políticas com o </a:t>
            </a:r>
            <a:r>
              <a:rPr lang="en-GB" dirty="0">
                <a:solidFill>
                  <a:srgbClr val="2B2D83"/>
                </a:solidFill>
              </a:rPr>
              <a:t>conceito de ecologia industrial </a:t>
            </a:r>
            <a:r>
              <a:rPr lang="en-GB" dirty="0"/>
              <a:t>- incorporar o ambiente e a economia nas políticas organizacionais, nacionais e internacionais; interiorizar as externalidades; utilizar instrumentos económicos para encorajar uma mudança para a ecologia industrial; utilizar uma taxa de desconto mais apropriada; utilizar um índice mais abrangente para medir a riqueza de uma nação em vez do PNB.</a:t>
            </a:r>
          </a:p>
        </p:txBody>
      </p:sp>
      <p:sp>
        <p:nvSpPr>
          <p:cNvPr id="5" name="Content Placeholder 2">
            <a:extLst>
              <a:ext uri="{FF2B5EF4-FFF2-40B4-BE49-F238E27FC236}">
                <a16:creationId xmlns:a16="http://schemas.microsoft.com/office/drawing/2014/main" id="{CF0163DB-1334-4488-A450-8965DB99F544}"/>
              </a:ext>
            </a:extLst>
          </p:cNvPr>
          <p:cNvSpPr txBox="1">
            <a:spLocks/>
          </p:cNvSpPr>
          <p:nvPr/>
        </p:nvSpPr>
        <p:spPr>
          <a:xfrm>
            <a:off x="195984" y="1094410"/>
            <a:ext cx="11163300" cy="4794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GB" sz="1700" b="1" dirty="0">
                <a:solidFill>
                  <a:srgbClr val="2B2D83"/>
                </a:solidFill>
                <a:latin typeface="+mn-lt"/>
              </a:rPr>
              <a:t>Ecologia Industrial - Princípios</a:t>
            </a:r>
          </a:p>
        </p:txBody>
      </p:sp>
    </p:spTree>
    <p:custDataLst>
      <p:tags r:id="rId1"/>
    </p:custDataLst>
    <p:extLst>
      <p:ext uri="{BB962C8B-B14F-4D97-AF65-F5344CB8AC3E}">
        <p14:creationId xmlns:p14="http://schemas.microsoft.com/office/powerpoint/2010/main" val="154822284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191FA-8174-469D-B4E6-F719A7FD385C}"/>
              </a:ext>
            </a:extLst>
          </p:cNvPr>
          <p:cNvSpPr>
            <a:spLocks noGrp="1"/>
          </p:cNvSpPr>
          <p:nvPr>
            <p:ph type="title"/>
          </p:nvPr>
        </p:nvSpPr>
        <p:spPr>
          <a:xfrm>
            <a:off x="609987" y="89674"/>
            <a:ext cx="7717800" cy="1011600"/>
          </a:xfrm>
        </p:spPr>
        <p:txBody>
          <a:bodyPr/>
          <a:lstStyle/>
          <a:p>
            <a:r>
              <a:rPr lang="en-US" sz="4000" dirty="0"/>
              <a:t>Sinergias com outras metodologias</a:t>
            </a:r>
            <a:endParaRPr lang="en-GB" dirty="0"/>
          </a:p>
        </p:txBody>
      </p:sp>
      <p:sp>
        <p:nvSpPr>
          <p:cNvPr id="5" name="Content Placeholder 2">
            <a:extLst>
              <a:ext uri="{FF2B5EF4-FFF2-40B4-BE49-F238E27FC236}">
                <a16:creationId xmlns:a16="http://schemas.microsoft.com/office/drawing/2014/main" id="{CF0163DB-1334-4488-A450-8965DB99F544}"/>
              </a:ext>
            </a:extLst>
          </p:cNvPr>
          <p:cNvSpPr txBox="1">
            <a:spLocks/>
          </p:cNvSpPr>
          <p:nvPr/>
        </p:nvSpPr>
        <p:spPr>
          <a:xfrm>
            <a:off x="195984" y="861561"/>
            <a:ext cx="11163300" cy="4794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GB" sz="1700" b="1" dirty="0">
                <a:solidFill>
                  <a:srgbClr val="2B2D83"/>
                </a:solidFill>
                <a:latin typeface="+mn-lt"/>
              </a:rPr>
              <a:t>Ecologia Industrial e Economia Circular</a:t>
            </a:r>
          </a:p>
        </p:txBody>
      </p:sp>
      <p:pic>
        <p:nvPicPr>
          <p:cNvPr id="6" name="Imagem 7">
            <a:extLst>
              <a:ext uri="{FF2B5EF4-FFF2-40B4-BE49-F238E27FC236}">
                <a16:creationId xmlns:a16="http://schemas.microsoft.com/office/drawing/2014/main" id="{16125925-B35E-4BA4-B973-63F2EBE0B19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571999" y="1463040"/>
            <a:ext cx="3423989" cy="3426544"/>
          </a:xfrm>
          <a:prstGeom prst="rect">
            <a:avLst/>
          </a:prstGeom>
          <a:noFill/>
          <a:ln>
            <a:noFill/>
          </a:ln>
        </p:spPr>
      </p:pic>
      <p:sp>
        <p:nvSpPr>
          <p:cNvPr id="7" name="Retângulo 8">
            <a:extLst>
              <a:ext uri="{FF2B5EF4-FFF2-40B4-BE49-F238E27FC236}">
                <a16:creationId xmlns:a16="http://schemas.microsoft.com/office/drawing/2014/main" id="{93939718-AC43-4FCA-B235-5EE25B775F62}"/>
              </a:ext>
            </a:extLst>
          </p:cNvPr>
          <p:cNvSpPr/>
          <p:nvPr/>
        </p:nvSpPr>
        <p:spPr>
          <a:xfrm>
            <a:off x="34508" y="3499536"/>
            <a:ext cx="3423989" cy="954107"/>
          </a:xfrm>
          <a:prstGeom prst="rect">
            <a:avLst/>
          </a:prstGeom>
        </p:spPr>
        <p:txBody>
          <a:bodyPr wrap="square">
            <a:spAutoFit/>
          </a:bodyPr>
          <a:lstStyle/>
          <a:p>
            <a:pPr algn="just"/>
            <a:r>
              <a:rPr lang="en-GB" sz="800" dirty="0"/>
              <a:t>[</a:t>
            </a:r>
            <a:r>
              <a:rPr lang="en-GB" sz="800" dirty="0">
                <a:latin typeface="+mn-lt"/>
              </a:rPr>
              <a:t>4] </a:t>
            </a:r>
            <a:r>
              <a:rPr lang="pt-PT" sz="800" dirty="0">
                <a:latin typeface="+mn-lt"/>
                <a:ea typeface="Verdana" panose="020B0604030504040204" pitchFamily="34" charset="0"/>
                <a:hlinkClick r:id="rId4"/>
              </a:rPr>
              <a:t>Saavedra</a:t>
            </a:r>
            <a:r>
              <a:rPr lang="pt-PT" sz="800" u="sng" dirty="0">
                <a:latin typeface="+mn-lt"/>
                <a:ea typeface="Verdana" panose="020B0604030504040204" pitchFamily="34" charset="0"/>
              </a:rPr>
              <a:t>, </a:t>
            </a:r>
            <a:r>
              <a:rPr lang="pt-PT" sz="800" u="sng" dirty="0" err="1">
                <a:latin typeface="+mn-lt"/>
                <a:ea typeface="Verdana" panose="020B0604030504040204" pitchFamily="34" charset="0"/>
              </a:rPr>
              <a:t>Yovana</a:t>
            </a:r>
            <a:r>
              <a:rPr lang="pt-PT" sz="800" u="sng" dirty="0">
                <a:latin typeface="+mn-lt"/>
                <a:ea typeface="Verdana" panose="020B0604030504040204" pitchFamily="34" charset="0"/>
              </a:rPr>
              <a:t>; </a:t>
            </a:r>
            <a:r>
              <a:rPr lang="pt-PT" sz="800" dirty="0" err="1">
                <a:latin typeface="+mn-lt"/>
                <a:ea typeface="Verdana" panose="020B0604030504040204" pitchFamily="34" charset="0"/>
                <a:hlinkClick r:id="rId4"/>
              </a:rPr>
              <a:t>Iritani</a:t>
            </a:r>
            <a:r>
              <a:rPr lang="pt-PT" sz="800" u="sng" dirty="0">
                <a:latin typeface="+mn-lt"/>
                <a:ea typeface="Verdana" panose="020B0604030504040204" pitchFamily="34" charset="0"/>
              </a:rPr>
              <a:t>, Diego; </a:t>
            </a:r>
            <a:r>
              <a:rPr lang="pt-PT" sz="800" dirty="0" err="1">
                <a:latin typeface="+mn-lt"/>
                <a:ea typeface="Verdana" panose="020B0604030504040204" pitchFamily="34" charset="0"/>
                <a:hlinkClick r:id="rId4"/>
              </a:rPr>
              <a:t>Pavan</a:t>
            </a:r>
            <a:r>
              <a:rPr lang="pt-PT" sz="800" u="sng" dirty="0">
                <a:latin typeface="+mn-lt"/>
                <a:ea typeface="Verdana" panose="020B0604030504040204" pitchFamily="34" charset="0"/>
              </a:rPr>
              <a:t>, Ana; </a:t>
            </a:r>
            <a:r>
              <a:rPr lang="pt-PT" sz="800" dirty="0" err="1">
                <a:latin typeface="+mn-lt"/>
                <a:ea typeface="Verdana" panose="020B0604030504040204" pitchFamily="34" charset="0"/>
                <a:hlinkClick r:id="rId4"/>
              </a:rPr>
              <a:t>Ometto</a:t>
            </a:r>
            <a:r>
              <a:rPr lang="pt-PT" sz="800" dirty="0">
                <a:latin typeface="+mn-lt"/>
                <a:ea typeface="Verdana" panose="020B0604030504040204" pitchFamily="34" charset="0"/>
              </a:rPr>
              <a:t>, Aldo; </a:t>
            </a:r>
            <a:r>
              <a:rPr lang="pt-PT" sz="800" dirty="0" err="1">
                <a:latin typeface="+mn-lt"/>
                <a:ea typeface="Verdana" panose="020B0604030504040204" pitchFamily="34" charset="0"/>
              </a:rPr>
              <a:t>Contribuição teórica da ecologia </a:t>
            </a:r>
            <a:r>
              <a:rPr lang="pt-PT" sz="800" dirty="0">
                <a:latin typeface="+mn-lt"/>
                <a:ea typeface="Verdana" panose="020B0604030504040204" pitchFamily="34" charset="0"/>
              </a:rPr>
              <a:t>industrial para a </a:t>
            </a:r>
            <a:r>
              <a:rPr lang="pt-PT" sz="800" dirty="0" err="1">
                <a:latin typeface="+mn-lt"/>
                <a:ea typeface="Verdana" panose="020B0604030504040204" pitchFamily="34" charset="0"/>
              </a:rPr>
              <a:t>economia </a:t>
            </a:r>
            <a:r>
              <a:rPr lang="pt-PT" sz="800" dirty="0">
                <a:latin typeface="+mn-lt"/>
                <a:ea typeface="Verdana" panose="020B0604030504040204" pitchFamily="34" charset="0"/>
              </a:rPr>
              <a:t>circular. Recebido a 8 de setembro de 2016, Revisto a 17 de setembro de 2017, Aceite a 17 de setembro de 2017, Disponível online a 30 de setembro de 2017. Web: </a:t>
            </a:r>
            <a:r>
              <a:rPr lang="pt-PT" sz="800" dirty="0">
                <a:latin typeface="+mn-lt"/>
                <a:ea typeface="Verdana" panose="020B0604030504040204" pitchFamily="34" charset="0"/>
                <a:hlinkClick r:id="rId5"/>
              </a:rPr>
              <a:t>https://www.sciencedirect.com/science/article/abs/pii/S0959652617321728</a:t>
            </a:r>
            <a:endParaRPr lang="pt-PT" sz="800" dirty="0">
              <a:latin typeface="+mn-lt"/>
              <a:ea typeface="Verdana" panose="020B0604030504040204" pitchFamily="34" charset="0"/>
            </a:endParaRPr>
          </a:p>
        </p:txBody>
      </p:sp>
      <p:sp>
        <p:nvSpPr>
          <p:cNvPr id="8" name="Retângulo 9">
            <a:extLst>
              <a:ext uri="{FF2B5EF4-FFF2-40B4-BE49-F238E27FC236}">
                <a16:creationId xmlns:a16="http://schemas.microsoft.com/office/drawing/2014/main" id="{66F2CA4D-D01E-4EFB-B9CE-B0EACFCB4D7B}"/>
              </a:ext>
            </a:extLst>
          </p:cNvPr>
          <p:cNvSpPr/>
          <p:nvPr/>
        </p:nvSpPr>
        <p:spPr>
          <a:xfrm>
            <a:off x="4409893" y="4889584"/>
            <a:ext cx="3045417" cy="369332"/>
          </a:xfrm>
          <a:prstGeom prst="rect">
            <a:avLst/>
          </a:prstGeom>
        </p:spPr>
        <p:txBody>
          <a:bodyPr wrap="square">
            <a:spAutoFit/>
          </a:bodyPr>
          <a:lstStyle/>
          <a:p>
            <a:r>
              <a:rPr lang="en-GB" sz="900" dirty="0">
                <a:latin typeface="+mn-lt"/>
                <a:ea typeface="Verdana" panose="020B0604030504040204" pitchFamily="34" charset="0"/>
              </a:rPr>
              <a:t>Rede de </a:t>
            </a:r>
            <a:r>
              <a:rPr lang="en-GB" sz="900" dirty="0" err="1">
                <a:latin typeface="+mn-lt"/>
                <a:ea typeface="Verdana" panose="020B0604030504040204" pitchFamily="34" charset="0"/>
              </a:rPr>
              <a:t>coocorrência</a:t>
            </a:r>
            <a:r>
              <a:rPr lang="en-GB" sz="900" dirty="0">
                <a:latin typeface="+mn-lt"/>
                <a:ea typeface="Verdana" panose="020B0604030504040204" pitchFamily="34" charset="0"/>
              </a:rPr>
              <a:t> de palavras para a literatura da CE e IE [4]</a:t>
            </a:r>
            <a:endParaRPr lang="pt-PT" sz="900" dirty="0">
              <a:latin typeface="+mn-lt"/>
              <a:ea typeface="Verdana" panose="020B0604030504040204" pitchFamily="34" charset="0"/>
            </a:endParaRPr>
          </a:p>
        </p:txBody>
      </p:sp>
      <p:sp>
        <p:nvSpPr>
          <p:cNvPr id="3" name="CaixaDeTexto 2">
            <a:extLst>
              <a:ext uri="{FF2B5EF4-FFF2-40B4-BE49-F238E27FC236}">
                <a16:creationId xmlns:a16="http://schemas.microsoft.com/office/drawing/2014/main" id="{7FD2B47C-55D0-79C2-C3A4-3861573AE58B}"/>
              </a:ext>
            </a:extLst>
          </p:cNvPr>
          <p:cNvSpPr txBox="1"/>
          <p:nvPr/>
        </p:nvSpPr>
        <p:spPr>
          <a:xfrm>
            <a:off x="462579" y="1463040"/>
            <a:ext cx="3722146" cy="2246769"/>
          </a:xfrm>
          <a:prstGeom prst="rect">
            <a:avLst/>
          </a:prstGeom>
          <a:noFill/>
        </p:spPr>
        <p:txBody>
          <a:bodyPr wrap="square" rtlCol="0">
            <a:spAutoFit/>
          </a:bodyPr>
          <a:lstStyle/>
          <a:p>
            <a:r>
              <a:rPr lang="pt-PT"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Reciclar, cadeia, empresa, processo, tecnologia, alcançar, eficiência, prática, rede, gerir, usar, implementar, construir, fornecer, melhorar, desperdício, efeito, conceito, estratégia, caso, modelo, novo, política, China, baseado, material, energia, produto, ambiental, sustentabilidade, recurso, promover, análise, simbiose, </a:t>
            </a:r>
            <a:r>
              <a:rPr lang="pt-PT" b="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eco-parque</a:t>
            </a:r>
            <a:r>
              <a:rPr lang="pt-PT"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económico, economia circular, ecologia industrial</a:t>
            </a:r>
            <a:endParaRPr lang="pt-PT" dirty="0">
              <a:effectLst/>
              <a:latin typeface="Calibri" panose="020F0502020204030204" pitchFamily="34" charset="0"/>
              <a:ea typeface="Calibri" panose="020F0502020204030204" pitchFamily="34" charset="0"/>
              <a:cs typeface="Times New Roman" panose="02020603050405020304" pitchFamily="18" charset="0"/>
            </a:endParaRPr>
          </a:p>
          <a:p>
            <a:endParaRPr lang="pt-PT" dirty="0"/>
          </a:p>
        </p:txBody>
      </p:sp>
    </p:spTree>
    <p:custDataLst>
      <p:tags r:id="rId1"/>
    </p:custDataLst>
    <p:extLst>
      <p:ext uri="{BB962C8B-B14F-4D97-AF65-F5344CB8AC3E}">
        <p14:creationId xmlns:p14="http://schemas.microsoft.com/office/powerpoint/2010/main" val="33110603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9211D72-CEF7-4CC0-8AFB-FE6EAF1146A4}"/>
              </a:ext>
            </a:extLst>
          </p:cNvPr>
          <p:cNvSpPr txBox="1"/>
          <p:nvPr/>
        </p:nvSpPr>
        <p:spPr>
          <a:xfrm>
            <a:off x="182193" y="1467915"/>
            <a:ext cx="3641662" cy="2893100"/>
          </a:xfrm>
          <a:prstGeom prst="rect">
            <a:avLst/>
          </a:prstGeom>
          <a:noFill/>
        </p:spPr>
        <p:txBody>
          <a:bodyPr wrap="square">
            <a:spAutoFit/>
          </a:bodyPr>
          <a:lstStyle/>
          <a:p>
            <a:pPr marL="0" indent="0" algn="just">
              <a:buNone/>
            </a:pPr>
            <a:r>
              <a:rPr lang="en-GB" sz="1400" dirty="0" err="1">
                <a:solidFill>
                  <a:srgbClr val="15A7A1"/>
                </a:solidFill>
              </a:rPr>
              <a:t>Conceção</a:t>
            </a:r>
            <a:r>
              <a:rPr lang="en-GB" sz="1400" dirty="0">
                <a:solidFill>
                  <a:srgbClr val="15A7A1"/>
                </a:solidFill>
              </a:rPr>
              <a:t> para a possibilidade de </a:t>
            </a:r>
            <a:r>
              <a:rPr lang="en-GB" sz="1400" dirty="0" err="1">
                <a:solidFill>
                  <a:srgbClr val="15A7A1"/>
                </a:solidFill>
              </a:rPr>
              <a:t>atualização</a:t>
            </a:r>
            <a:r>
              <a:rPr lang="en-GB" sz="1400" dirty="0">
                <a:solidFill>
                  <a:srgbClr val="15A7A1"/>
                </a:solidFill>
              </a:rPr>
              <a:t> e reparação (modularidade)</a:t>
            </a:r>
          </a:p>
          <a:p>
            <a:pPr marL="0" indent="0" algn="just">
              <a:buNone/>
            </a:pPr>
            <a:endParaRPr lang="en-GB" sz="1400" dirty="0">
              <a:solidFill>
                <a:srgbClr val="15A7A1"/>
              </a:solidFill>
            </a:endParaRPr>
          </a:p>
          <a:p>
            <a:pPr marL="0" indent="0" algn="just">
              <a:buNone/>
            </a:pPr>
            <a:r>
              <a:rPr lang="en-GB" sz="1400" dirty="0">
                <a:solidFill>
                  <a:srgbClr val="15A7A1"/>
                </a:solidFill>
              </a:rPr>
              <a:t>Desenho de produtos de longa duração</a:t>
            </a:r>
          </a:p>
          <a:p>
            <a:pPr marL="0" indent="0" algn="just">
              <a:buNone/>
            </a:pPr>
            <a:endParaRPr lang="en-GB" sz="1400" dirty="0">
              <a:solidFill>
                <a:srgbClr val="15A7A1"/>
              </a:solidFill>
            </a:endParaRPr>
          </a:p>
          <a:p>
            <a:pPr marL="0" indent="0" algn="just">
              <a:buNone/>
            </a:pPr>
            <a:r>
              <a:rPr lang="en-GB" sz="1400" dirty="0">
                <a:solidFill>
                  <a:srgbClr val="15A7A1"/>
                </a:solidFill>
              </a:rPr>
              <a:t>Design para prolongamento da vida útil do produto</a:t>
            </a:r>
          </a:p>
          <a:p>
            <a:pPr marL="0" indent="0" algn="just">
              <a:buNone/>
            </a:pPr>
            <a:endParaRPr lang="en-GB" sz="1400" dirty="0">
              <a:solidFill>
                <a:srgbClr val="15A7A1"/>
              </a:solidFill>
            </a:endParaRPr>
          </a:p>
          <a:p>
            <a:pPr marL="0" indent="0" algn="just">
              <a:buNone/>
            </a:pPr>
            <a:r>
              <a:rPr lang="en-GB" sz="1400" dirty="0">
                <a:solidFill>
                  <a:srgbClr val="15A7A1"/>
                </a:solidFill>
              </a:rPr>
              <a:t>Design para fechar circuitos de recursos</a:t>
            </a:r>
          </a:p>
          <a:p>
            <a:pPr marL="0" indent="0" algn="just">
              <a:buNone/>
            </a:pPr>
            <a:endParaRPr lang="en-GB" sz="1400" dirty="0">
              <a:solidFill>
                <a:srgbClr val="15A7A1"/>
              </a:solidFill>
            </a:endParaRPr>
          </a:p>
          <a:p>
            <a:pPr marL="0" indent="0" algn="just">
              <a:buNone/>
            </a:pPr>
            <a:r>
              <a:rPr lang="en-GB" sz="1400" dirty="0" err="1">
                <a:solidFill>
                  <a:srgbClr val="15A7A1"/>
                </a:solidFill>
              </a:rPr>
              <a:t>Conceção</a:t>
            </a:r>
            <a:r>
              <a:rPr lang="en-GB" sz="1400" dirty="0">
                <a:solidFill>
                  <a:srgbClr val="15A7A1"/>
                </a:solidFill>
              </a:rPr>
              <a:t> para ciclos técnicos e biológicos</a:t>
            </a:r>
          </a:p>
          <a:p>
            <a:pPr marL="0" indent="0" algn="just">
              <a:buNone/>
            </a:pPr>
            <a:endParaRPr lang="en-GB" sz="1400" dirty="0">
              <a:solidFill>
                <a:srgbClr val="15A7A1"/>
              </a:solidFill>
            </a:endParaRPr>
          </a:p>
          <a:p>
            <a:pPr marL="0" indent="0" algn="just">
              <a:buNone/>
            </a:pPr>
            <a:r>
              <a:rPr lang="en-GB" sz="1400" dirty="0">
                <a:solidFill>
                  <a:srgbClr val="15A7A1"/>
                </a:solidFill>
              </a:rPr>
              <a:t>Design para desmontagem e remontagem</a:t>
            </a:r>
          </a:p>
        </p:txBody>
      </p:sp>
      <p:pic>
        <p:nvPicPr>
          <p:cNvPr id="5" name="Picture 2">
            <a:extLst>
              <a:ext uri="{FF2B5EF4-FFF2-40B4-BE49-F238E27FC236}">
                <a16:creationId xmlns:a16="http://schemas.microsoft.com/office/drawing/2014/main" id="{EEA782FB-05AC-4A9B-AA5F-19D8E5ACC73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73120" y="1742295"/>
            <a:ext cx="3260554" cy="223191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43AC5D9-C101-459D-8157-45A140582CFC}"/>
              </a:ext>
            </a:extLst>
          </p:cNvPr>
          <p:cNvSpPr txBox="1"/>
          <p:nvPr/>
        </p:nvSpPr>
        <p:spPr>
          <a:xfrm>
            <a:off x="986589" y="144476"/>
            <a:ext cx="7575519" cy="1323439"/>
          </a:xfrm>
          <a:prstGeom prst="rect">
            <a:avLst/>
          </a:prstGeom>
          <a:noFill/>
        </p:spPr>
        <p:txBody>
          <a:bodyPr wrap="square">
            <a:spAutoFit/>
          </a:bodyPr>
          <a:lstStyle/>
          <a:p>
            <a:r>
              <a:rPr lang="en-GB" sz="4000" dirty="0">
                <a:solidFill>
                  <a:srgbClr val="E7501B"/>
                </a:solidFill>
                <a:latin typeface="Bebas Neue"/>
                <a:sym typeface="Bebas Neue"/>
              </a:rPr>
              <a:t>OS </a:t>
            </a:r>
            <a:r>
              <a:rPr lang="en-GB" sz="4000" dirty="0" err="1">
                <a:solidFill>
                  <a:srgbClr val="E7501B"/>
                </a:solidFill>
                <a:latin typeface="Bebas Neue"/>
                <a:sym typeface="Bebas Neue"/>
              </a:rPr>
              <a:t>exemplos</a:t>
            </a:r>
            <a:r>
              <a:rPr lang="en-GB" sz="4000" dirty="0">
                <a:solidFill>
                  <a:srgbClr val="E7501B"/>
                </a:solidFill>
                <a:latin typeface="Bebas Neue"/>
                <a:sym typeface="Bebas Neue"/>
              </a:rPr>
              <a:t> de esquemas de circularidade incluem (mas não se limitam a):</a:t>
            </a:r>
          </a:p>
        </p:txBody>
      </p:sp>
      <p:sp>
        <p:nvSpPr>
          <p:cNvPr id="2" name="CaixaDeTexto 1">
            <a:extLst>
              <a:ext uri="{FF2B5EF4-FFF2-40B4-BE49-F238E27FC236}">
                <a16:creationId xmlns:a16="http://schemas.microsoft.com/office/drawing/2014/main" id="{3EBE2C2C-FD49-41CB-56B1-779CBDE5AC86}"/>
              </a:ext>
            </a:extLst>
          </p:cNvPr>
          <p:cNvSpPr txBox="1"/>
          <p:nvPr/>
        </p:nvSpPr>
        <p:spPr>
          <a:xfrm>
            <a:off x="7237507" y="1781033"/>
            <a:ext cx="1503884" cy="2523768"/>
          </a:xfrm>
          <a:prstGeom prst="rect">
            <a:avLst/>
          </a:prstGeom>
          <a:noFill/>
        </p:spPr>
        <p:txBody>
          <a:bodyPr wrap="square" rtlCol="0">
            <a:spAutoFit/>
          </a:bodyPr>
          <a:lstStyle/>
          <a:p>
            <a:r>
              <a:rPr lang="pt-PT" sz="1200" dirty="0">
                <a:highlight>
                  <a:srgbClr val="FFFF00"/>
                </a:highlight>
              </a:rPr>
              <a:t>Estratégias de Design Sustentável</a:t>
            </a:r>
          </a:p>
          <a:p>
            <a:r>
              <a:rPr lang="pt-PT" sz="800" dirty="0">
                <a:highlight>
                  <a:srgbClr val="FFFF00"/>
                </a:highlight>
              </a:rPr>
              <a:t>Modelos de Sistemas de Serviços de Produtos</a:t>
            </a:r>
          </a:p>
          <a:p>
            <a:r>
              <a:rPr lang="pt-PT" sz="800" dirty="0">
                <a:highlight>
                  <a:srgbClr val="FFFF00"/>
                </a:highlight>
              </a:rPr>
              <a:t>Gestão dos produtores</a:t>
            </a:r>
          </a:p>
          <a:p>
            <a:r>
              <a:rPr lang="pt-PT" sz="800" dirty="0">
                <a:highlight>
                  <a:srgbClr val="FFFF00"/>
                </a:highlight>
              </a:rPr>
              <a:t>Desmaterialização</a:t>
            </a:r>
          </a:p>
          <a:p>
            <a:r>
              <a:rPr lang="pt-PT" sz="800" dirty="0" err="1">
                <a:highlight>
                  <a:srgbClr val="FFFF00"/>
                </a:highlight>
              </a:rPr>
              <a:t>Refabricação</a:t>
            </a:r>
            <a:endParaRPr lang="pt-PT" sz="800" dirty="0">
              <a:highlight>
                <a:srgbClr val="FFFF00"/>
              </a:highlight>
            </a:endParaRPr>
          </a:p>
          <a:p>
            <a:r>
              <a:rPr lang="pt-PT" sz="800" dirty="0">
                <a:highlight>
                  <a:srgbClr val="FFFF00"/>
                </a:highlight>
              </a:rPr>
              <a:t>Reciclabilidade</a:t>
            </a:r>
          </a:p>
          <a:p>
            <a:r>
              <a:rPr lang="pt-PT" sz="800" dirty="0">
                <a:highlight>
                  <a:srgbClr val="FFFF00"/>
                </a:highlight>
              </a:rPr>
              <a:t>Capacidade de reparação</a:t>
            </a:r>
          </a:p>
          <a:p>
            <a:r>
              <a:rPr lang="pt-PT" sz="800" dirty="0">
                <a:highlight>
                  <a:srgbClr val="FFFF00"/>
                </a:highlight>
              </a:rPr>
              <a:t>Possibilidade de reutilização</a:t>
            </a:r>
          </a:p>
          <a:p>
            <a:r>
              <a:rPr lang="pt-PT" sz="800" dirty="0">
                <a:highlight>
                  <a:srgbClr val="FFFF00"/>
                </a:highlight>
              </a:rPr>
              <a:t>Desmontagem </a:t>
            </a:r>
          </a:p>
          <a:p>
            <a:r>
              <a:rPr lang="pt-PT" sz="800" dirty="0">
                <a:highlight>
                  <a:srgbClr val="FFFF00"/>
                </a:highlight>
              </a:rPr>
              <a:t>Mudança dos sistemas</a:t>
            </a:r>
          </a:p>
          <a:p>
            <a:r>
              <a:rPr lang="pt-PT" sz="800" dirty="0">
                <a:highlight>
                  <a:srgbClr val="FFFF00"/>
                </a:highlight>
              </a:rPr>
              <a:t>Longevidade</a:t>
            </a:r>
          </a:p>
          <a:p>
            <a:r>
              <a:rPr lang="pt-PT" sz="800" dirty="0">
                <a:highlight>
                  <a:srgbClr val="FFFF00"/>
                </a:highlight>
              </a:rPr>
              <a:t>Eficiência </a:t>
            </a:r>
          </a:p>
          <a:p>
            <a:r>
              <a:rPr lang="pt-PT" sz="800" dirty="0">
                <a:highlight>
                  <a:srgbClr val="FFFF00"/>
                </a:highlight>
              </a:rPr>
              <a:t>Modularidade</a:t>
            </a:r>
          </a:p>
          <a:p>
            <a:r>
              <a:rPr lang="pt-PT" sz="800" dirty="0">
                <a:highlight>
                  <a:srgbClr val="FFFF00"/>
                </a:highlight>
              </a:rPr>
              <a:t>Influência </a:t>
            </a:r>
          </a:p>
          <a:p>
            <a:r>
              <a:rPr lang="pt-PT" sz="800" dirty="0">
                <a:highlight>
                  <a:srgbClr val="FFFF00"/>
                </a:highlight>
              </a:rPr>
              <a:t>Equidade </a:t>
            </a:r>
          </a:p>
          <a:p>
            <a:endParaRPr lang="pt-PT" dirty="0"/>
          </a:p>
        </p:txBody>
      </p:sp>
    </p:spTree>
    <p:custDataLst>
      <p:tags r:id="rId1"/>
    </p:custDataLst>
    <p:extLst>
      <p:ext uri="{BB962C8B-B14F-4D97-AF65-F5344CB8AC3E}">
        <p14:creationId xmlns:p14="http://schemas.microsoft.com/office/powerpoint/2010/main" val="375567478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191FA-8174-469D-B4E6-F719A7FD385C}"/>
              </a:ext>
            </a:extLst>
          </p:cNvPr>
          <p:cNvSpPr>
            <a:spLocks noGrp="1"/>
          </p:cNvSpPr>
          <p:nvPr>
            <p:ph type="title"/>
          </p:nvPr>
        </p:nvSpPr>
        <p:spPr>
          <a:xfrm>
            <a:off x="609987" y="89674"/>
            <a:ext cx="7717800" cy="1011600"/>
          </a:xfrm>
        </p:spPr>
        <p:txBody>
          <a:bodyPr/>
          <a:lstStyle/>
          <a:p>
            <a:r>
              <a:rPr lang="en-US" sz="4000" dirty="0"/>
              <a:t>Sinergias com outras metodologias</a:t>
            </a:r>
            <a:endParaRPr lang="en-GB" dirty="0"/>
          </a:p>
        </p:txBody>
      </p:sp>
      <p:sp>
        <p:nvSpPr>
          <p:cNvPr id="5" name="Content Placeholder 2">
            <a:extLst>
              <a:ext uri="{FF2B5EF4-FFF2-40B4-BE49-F238E27FC236}">
                <a16:creationId xmlns:a16="http://schemas.microsoft.com/office/drawing/2014/main" id="{CF0163DB-1334-4488-A450-8965DB99F544}"/>
              </a:ext>
            </a:extLst>
          </p:cNvPr>
          <p:cNvSpPr txBox="1">
            <a:spLocks/>
          </p:cNvSpPr>
          <p:nvPr/>
        </p:nvSpPr>
        <p:spPr>
          <a:xfrm>
            <a:off x="195984" y="861561"/>
            <a:ext cx="11163300" cy="4794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GB" sz="1700" b="1" dirty="0">
                <a:solidFill>
                  <a:srgbClr val="2B2D83"/>
                </a:solidFill>
                <a:latin typeface="+mn-lt"/>
              </a:rPr>
              <a:t>Ecologia Industrial e Economia Circular</a:t>
            </a:r>
          </a:p>
        </p:txBody>
      </p:sp>
      <p:graphicFrame>
        <p:nvGraphicFramePr>
          <p:cNvPr id="9" name="Tabela 2">
            <a:extLst>
              <a:ext uri="{FF2B5EF4-FFF2-40B4-BE49-F238E27FC236}">
                <a16:creationId xmlns:a16="http://schemas.microsoft.com/office/drawing/2014/main" id="{44ED7597-0132-4AE2-9FC0-ABE7085544EE}"/>
              </a:ext>
            </a:extLst>
          </p:cNvPr>
          <p:cNvGraphicFramePr>
            <a:graphicFrameLocks noGrp="1"/>
          </p:cNvGraphicFramePr>
          <p:nvPr>
            <p:extLst>
              <p:ext uri="{D42A27DB-BD31-4B8C-83A1-F6EECF244321}">
                <p14:modId xmlns:p14="http://schemas.microsoft.com/office/powerpoint/2010/main" val="2344075858"/>
              </p:ext>
            </p:extLst>
          </p:nvPr>
        </p:nvGraphicFramePr>
        <p:xfrm>
          <a:off x="165597" y="1280876"/>
          <a:ext cx="8782419" cy="3669207"/>
        </p:xfrm>
        <a:graphic>
          <a:graphicData uri="http://schemas.openxmlformats.org/drawingml/2006/table">
            <a:tbl>
              <a:tblPr firstRow="1" firstCol="1" bandRow="1"/>
              <a:tblGrid>
                <a:gridCol w="5591881">
                  <a:extLst>
                    <a:ext uri="{9D8B030D-6E8A-4147-A177-3AD203B41FA5}">
                      <a16:colId xmlns:a16="http://schemas.microsoft.com/office/drawing/2014/main" val="1571455033"/>
                    </a:ext>
                  </a:extLst>
                </a:gridCol>
                <a:gridCol w="3190538">
                  <a:extLst>
                    <a:ext uri="{9D8B030D-6E8A-4147-A177-3AD203B41FA5}">
                      <a16:colId xmlns:a16="http://schemas.microsoft.com/office/drawing/2014/main" val="1756080968"/>
                    </a:ext>
                  </a:extLst>
                </a:gridCol>
              </a:tblGrid>
              <a:tr h="318765">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gn="ctr">
                        <a:lnSpc>
                          <a:spcPct val="107000"/>
                        </a:lnSpc>
                        <a:spcAft>
                          <a:spcPts val="0"/>
                        </a:spcAft>
                      </a:pPr>
                      <a:r>
                        <a:rPr lang="pt-PT" sz="1050" dirty="0">
                          <a:solidFill>
                            <a:schemeClr val="tx1"/>
                          </a:solidFill>
                          <a:effectLst/>
                          <a:latin typeface="+mn-lt"/>
                        </a:rPr>
                        <a:t>Contribuição da EI</a:t>
                      </a:r>
                      <a:endParaRPr lang="pt-PT" sz="1050" dirty="0">
                        <a:solidFill>
                          <a:schemeClr val="tx1"/>
                        </a:solidFill>
                        <a:effectLst/>
                        <a:latin typeface="+mn-lt"/>
                        <a:ea typeface="Calibri" panose="020F0502020204030204" pitchFamily="34" charset="0"/>
                        <a:cs typeface="Times New Roman" panose="02020603050405020304" pitchFamily="18" charset="0"/>
                      </a:endParaRPr>
                    </a:p>
                  </a:txBody>
                  <a:tcPr marL="59789" marR="59789"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BED4CC"/>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gn="ctr">
                        <a:lnSpc>
                          <a:spcPct val="107000"/>
                        </a:lnSpc>
                        <a:spcAft>
                          <a:spcPts val="0"/>
                        </a:spcAft>
                      </a:pPr>
                      <a:r>
                        <a:rPr lang="pt-PT" sz="1050" dirty="0">
                          <a:solidFill>
                            <a:schemeClr val="tx1"/>
                          </a:solidFill>
                          <a:effectLst/>
                          <a:latin typeface="+mn-lt"/>
                        </a:rPr>
                        <a:t>Princípios da EC baseados na</a:t>
                      </a:r>
                    </a:p>
                    <a:p>
                      <a:pPr algn="ctr">
                        <a:lnSpc>
                          <a:spcPct val="107000"/>
                        </a:lnSpc>
                        <a:spcAft>
                          <a:spcPts val="0"/>
                        </a:spcAft>
                      </a:pPr>
                      <a:r>
                        <a:rPr lang="pt-PT" sz="1050" dirty="0">
                          <a:solidFill>
                            <a:schemeClr val="tx1"/>
                          </a:solidFill>
                          <a:effectLst/>
                          <a:latin typeface="+mn-lt"/>
                        </a:rPr>
                        <a:t>Fundação Ellen </a:t>
                      </a:r>
                      <a:r>
                        <a:rPr lang="pt-PT" sz="1050" dirty="0" err="1">
                          <a:solidFill>
                            <a:schemeClr val="tx1"/>
                          </a:solidFill>
                          <a:effectLst/>
                          <a:latin typeface="+mn-lt"/>
                        </a:rPr>
                        <a:t>McArthur</a:t>
                      </a:r>
                      <a:endParaRPr lang="pt-PT" sz="1050" dirty="0">
                        <a:solidFill>
                          <a:schemeClr val="tx1"/>
                        </a:solidFill>
                        <a:effectLst/>
                        <a:latin typeface="+mn-lt"/>
                        <a:ea typeface="Calibri" panose="020F0502020204030204" pitchFamily="34" charset="0"/>
                        <a:cs typeface="Times New Roman" panose="02020603050405020304" pitchFamily="18" charset="0"/>
                      </a:endParaRPr>
                    </a:p>
                  </a:txBody>
                  <a:tcPr marL="59789" marR="59789"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BED4CC"/>
                    </a:solidFill>
                  </a:tcPr>
                </a:tc>
                <a:extLst>
                  <a:ext uri="{0D108BD9-81ED-4DB2-BD59-A6C34878D82A}">
                    <a16:rowId xmlns:a16="http://schemas.microsoft.com/office/drawing/2014/main" val="1005169243"/>
                  </a:ext>
                </a:extLst>
              </a:tr>
              <a:tr h="1133098">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nSpc>
                          <a:spcPct val="107000"/>
                        </a:lnSpc>
                        <a:spcAft>
                          <a:spcPts val="0"/>
                        </a:spcAft>
                      </a:pPr>
                      <a:r>
                        <a:rPr lang="pt-PT" sz="1050" dirty="0" err="1">
                          <a:solidFill>
                            <a:schemeClr val="tx1"/>
                          </a:solidFill>
                          <a:effectLst/>
                          <a:latin typeface="+mn-lt"/>
                        </a:rPr>
                        <a:t>- Estudar os fluxos de </a:t>
                      </a:r>
                      <a:r>
                        <a:rPr lang="pt-PT" sz="1050" dirty="0">
                          <a:solidFill>
                            <a:schemeClr val="tx1"/>
                          </a:solidFill>
                          <a:effectLst/>
                          <a:latin typeface="+mn-lt"/>
                        </a:rPr>
                        <a:t>material </a:t>
                      </a:r>
                      <a:r>
                        <a:rPr lang="pt-PT" sz="1050" dirty="0" err="1">
                          <a:solidFill>
                            <a:schemeClr val="tx1"/>
                          </a:solidFill>
                          <a:effectLst/>
                          <a:latin typeface="+mn-lt"/>
                        </a:rPr>
                        <a:t>e energia e a sua aplicação</a:t>
                      </a:r>
                      <a:r>
                        <a:rPr lang="pt-PT" sz="1050" dirty="0">
                          <a:solidFill>
                            <a:schemeClr val="tx1"/>
                          </a:solidFill>
                          <a:effectLst/>
                          <a:latin typeface="+mn-lt"/>
                        </a:rPr>
                        <a:t>.</a:t>
                      </a:r>
                    </a:p>
                    <a:p>
                      <a:pPr>
                        <a:lnSpc>
                          <a:spcPct val="107000"/>
                        </a:lnSpc>
                        <a:spcAft>
                          <a:spcPts val="0"/>
                        </a:spcAft>
                      </a:pPr>
                      <a:r>
                        <a:rPr lang="pt-PT" sz="1050" dirty="0" err="1">
                          <a:solidFill>
                            <a:schemeClr val="tx1"/>
                          </a:solidFill>
                          <a:effectLst/>
                          <a:latin typeface="+mn-lt"/>
                        </a:rPr>
                        <a:t>- Introduzir os princípios do ecossistema biológico no ecossistema </a:t>
                      </a:r>
                      <a:r>
                        <a:rPr lang="pt-PT" sz="1050" dirty="0">
                          <a:solidFill>
                            <a:schemeClr val="tx1"/>
                          </a:solidFill>
                          <a:effectLst/>
                          <a:latin typeface="+mn-lt"/>
                        </a:rPr>
                        <a:t>industrial</a:t>
                      </a:r>
                    </a:p>
                    <a:p>
                      <a:pPr>
                        <a:lnSpc>
                          <a:spcPct val="107000"/>
                        </a:lnSpc>
                        <a:spcAft>
                          <a:spcPts val="0"/>
                        </a:spcAft>
                      </a:pPr>
                      <a:r>
                        <a:rPr lang="pt-PT" sz="1050" dirty="0" err="1">
                          <a:solidFill>
                            <a:schemeClr val="tx1"/>
                          </a:solidFill>
                          <a:effectLst/>
                          <a:latin typeface="+mn-lt"/>
                        </a:rPr>
                        <a:t>- Transformar os fluxos </a:t>
                      </a:r>
                      <a:r>
                        <a:rPr lang="pt-PT" sz="1050" dirty="0">
                          <a:solidFill>
                            <a:schemeClr val="tx1"/>
                          </a:solidFill>
                          <a:effectLst/>
                          <a:latin typeface="+mn-lt"/>
                        </a:rPr>
                        <a:t>lineares </a:t>
                      </a:r>
                      <a:r>
                        <a:rPr lang="pt-PT" sz="1050" dirty="0" err="1">
                          <a:solidFill>
                            <a:schemeClr val="tx1"/>
                          </a:solidFill>
                          <a:effectLst/>
                          <a:latin typeface="+mn-lt"/>
                        </a:rPr>
                        <a:t>e </a:t>
                      </a:r>
                      <a:r>
                        <a:rPr lang="pt-PT" sz="1050" dirty="0">
                          <a:solidFill>
                            <a:schemeClr val="tx1"/>
                          </a:solidFill>
                          <a:effectLst/>
                          <a:latin typeface="+mn-lt"/>
                        </a:rPr>
                        <a:t>semicirculares em </a:t>
                      </a:r>
                      <a:r>
                        <a:rPr lang="pt-PT" sz="1050" dirty="0" err="1">
                          <a:solidFill>
                            <a:schemeClr val="tx1"/>
                          </a:solidFill>
                          <a:effectLst/>
                          <a:latin typeface="+mn-lt"/>
                        </a:rPr>
                        <a:t>fluxos </a:t>
                      </a:r>
                      <a:r>
                        <a:rPr lang="pt-PT" sz="1050" dirty="0">
                          <a:solidFill>
                            <a:schemeClr val="tx1"/>
                          </a:solidFill>
                          <a:effectLst/>
                          <a:latin typeface="+mn-lt"/>
                        </a:rPr>
                        <a:t>circulares </a:t>
                      </a:r>
                      <a:r>
                        <a:rPr lang="pt-PT" sz="1050" dirty="0" err="1">
                          <a:solidFill>
                            <a:schemeClr val="tx1"/>
                          </a:solidFill>
                          <a:effectLst/>
                          <a:latin typeface="+mn-lt"/>
                        </a:rPr>
                        <a:t>ou fechados</a:t>
                      </a:r>
                      <a:r>
                        <a:rPr lang="pt-PT" sz="1050" dirty="0">
                          <a:solidFill>
                            <a:schemeClr val="tx1"/>
                          </a:solidFill>
                          <a:effectLst/>
                          <a:latin typeface="+mn-lt"/>
                        </a:rPr>
                        <a:t>.</a:t>
                      </a:r>
                    </a:p>
                    <a:p>
                      <a:pPr>
                        <a:lnSpc>
                          <a:spcPct val="107000"/>
                        </a:lnSpc>
                        <a:spcAft>
                          <a:spcPts val="0"/>
                        </a:spcAft>
                      </a:pPr>
                      <a:r>
                        <a:rPr lang="pt-PT" sz="1050" dirty="0" err="1">
                          <a:solidFill>
                            <a:schemeClr val="tx1"/>
                          </a:solidFill>
                          <a:effectLst/>
                          <a:latin typeface="+mn-lt"/>
                        </a:rPr>
                        <a:t>- Eliminar a dependência dos </a:t>
                      </a:r>
                      <a:r>
                        <a:rPr lang="pt-PT" sz="1050" dirty="0">
                          <a:solidFill>
                            <a:schemeClr val="tx1"/>
                          </a:solidFill>
                          <a:effectLst/>
                          <a:latin typeface="+mn-lt"/>
                        </a:rPr>
                        <a:t>stocks </a:t>
                      </a:r>
                      <a:r>
                        <a:rPr lang="pt-PT" sz="1050" dirty="0" err="1">
                          <a:solidFill>
                            <a:schemeClr val="tx1"/>
                          </a:solidFill>
                          <a:effectLst/>
                          <a:latin typeface="+mn-lt"/>
                        </a:rPr>
                        <a:t>finitos e </a:t>
                      </a:r>
                      <a:r>
                        <a:rPr lang="pt-PT" sz="1050" dirty="0">
                          <a:solidFill>
                            <a:schemeClr val="tx1"/>
                          </a:solidFill>
                          <a:effectLst/>
                          <a:latin typeface="+mn-lt"/>
                        </a:rPr>
                        <a:t>reutilizar </a:t>
                      </a:r>
                      <a:r>
                        <a:rPr lang="pt-PT" sz="1050" dirty="0" err="1">
                          <a:solidFill>
                            <a:schemeClr val="tx1"/>
                          </a:solidFill>
                          <a:effectLst/>
                          <a:latin typeface="+mn-lt"/>
                        </a:rPr>
                        <a:t>os resíduos gerados no sistema</a:t>
                      </a:r>
                      <a:r>
                        <a:rPr lang="pt-PT" sz="1050" dirty="0">
                          <a:solidFill>
                            <a:schemeClr val="tx1"/>
                          </a:solidFill>
                          <a:effectLst/>
                          <a:latin typeface="+mn-lt"/>
                        </a:rPr>
                        <a:t>.</a:t>
                      </a:r>
                    </a:p>
                    <a:p>
                      <a:pPr>
                        <a:lnSpc>
                          <a:spcPct val="107000"/>
                        </a:lnSpc>
                        <a:spcAft>
                          <a:spcPts val="0"/>
                        </a:spcAft>
                      </a:pPr>
                      <a:r>
                        <a:rPr lang="pt-PT" sz="1050" dirty="0" err="1">
                          <a:solidFill>
                            <a:schemeClr val="tx1"/>
                          </a:solidFill>
                          <a:effectLst/>
                          <a:latin typeface="+mn-lt"/>
                        </a:rPr>
                        <a:t>- Fornecer análise do fluxo de </a:t>
                      </a:r>
                      <a:r>
                        <a:rPr lang="pt-PT" sz="1050" dirty="0">
                          <a:solidFill>
                            <a:schemeClr val="tx1"/>
                          </a:solidFill>
                          <a:effectLst/>
                          <a:latin typeface="+mn-lt"/>
                        </a:rPr>
                        <a:t>material num </a:t>
                      </a:r>
                      <a:r>
                        <a:rPr lang="pt-PT" sz="1050" dirty="0" err="1">
                          <a:solidFill>
                            <a:schemeClr val="tx1"/>
                          </a:solidFill>
                          <a:effectLst/>
                          <a:latin typeface="+mn-lt"/>
                        </a:rPr>
                        <a:t>sistema complexo</a:t>
                      </a:r>
                      <a:r>
                        <a:rPr lang="pt-PT" sz="1050" dirty="0">
                          <a:solidFill>
                            <a:schemeClr val="tx1"/>
                          </a:solidFill>
                          <a:effectLst/>
                          <a:latin typeface="+mn-lt"/>
                        </a:rPr>
                        <a:t>.</a:t>
                      </a:r>
                      <a:endParaRPr lang="pt-PT" sz="1050" dirty="0">
                        <a:solidFill>
                          <a:schemeClr val="tx1"/>
                        </a:solidFill>
                        <a:effectLst/>
                        <a:latin typeface="+mn-lt"/>
                        <a:ea typeface="Calibri" panose="020F0502020204030204" pitchFamily="34" charset="0"/>
                        <a:cs typeface="Times New Roman" panose="02020603050405020304" pitchFamily="18" charset="0"/>
                      </a:endParaRPr>
                    </a:p>
                  </a:txBody>
                  <a:tcPr marL="59789" marR="59789"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F6F3"/>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nSpc>
                          <a:spcPct val="107000"/>
                        </a:lnSpc>
                        <a:spcAft>
                          <a:spcPts val="0"/>
                        </a:spcAft>
                      </a:pPr>
                      <a:r>
                        <a:rPr lang="pt-PT" sz="1050" dirty="0">
                          <a:solidFill>
                            <a:schemeClr val="tx1"/>
                          </a:solidFill>
                          <a:effectLst/>
                          <a:latin typeface="+mn-lt"/>
                        </a:rPr>
                        <a:t>- Preservar </a:t>
                      </a:r>
                      <a:r>
                        <a:rPr lang="pt-PT" sz="1050" dirty="0" err="1">
                          <a:solidFill>
                            <a:schemeClr val="tx1"/>
                          </a:solidFill>
                          <a:effectLst/>
                          <a:latin typeface="+mn-lt"/>
                        </a:rPr>
                        <a:t>e melhorar o </a:t>
                      </a:r>
                      <a:r>
                        <a:rPr lang="pt-PT" sz="1050" dirty="0">
                          <a:solidFill>
                            <a:schemeClr val="tx1"/>
                          </a:solidFill>
                          <a:effectLst/>
                          <a:latin typeface="+mn-lt"/>
                        </a:rPr>
                        <a:t>capital natural, </a:t>
                      </a:r>
                      <a:r>
                        <a:rPr lang="pt-PT" sz="1050" dirty="0" err="1">
                          <a:solidFill>
                            <a:schemeClr val="tx1"/>
                          </a:solidFill>
                          <a:effectLst/>
                          <a:latin typeface="+mn-lt"/>
                        </a:rPr>
                        <a:t>controlando os </a:t>
                      </a:r>
                      <a:r>
                        <a:rPr lang="pt-PT" sz="1050" dirty="0">
                          <a:solidFill>
                            <a:schemeClr val="tx1"/>
                          </a:solidFill>
                          <a:effectLst/>
                          <a:latin typeface="+mn-lt"/>
                        </a:rPr>
                        <a:t>stocks </a:t>
                      </a:r>
                      <a:r>
                        <a:rPr lang="pt-PT" sz="1050" dirty="0" err="1">
                          <a:solidFill>
                            <a:schemeClr val="tx1"/>
                          </a:solidFill>
                          <a:effectLst/>
                          <a:latin typeface="+mn-lt"/>
                        </a:rPr>
                        <a:t>finitos e equilibrando os fluxos de recursos renováveis</a:t>
                      </a:r>
                      <a:r>
                        <a:rPr lang="pt-PT" sz="1050" dirty="0">
                          <a:solidFill>
                            <a:schemeClr val="tx1"/>
                          </a:solidFill>
                          <a:effectLst/>
                          <a:latin typeface="+mn-lt"/>
                        </a:rPr>
                        <a:t>.</a:t>
                      </a:r>
                      <a:endParaRPr lang="pt-PT" sz="1050" dirty="0">
                        <a:solidFill>
                          <a:schemeClr val="tx1"/>
                        </a:solidFill>
                        <a:effectLst/>
                        <a:latin typeface="+mn-lt"/>
                        <a:ea typeface="Calibri" panose="020F0502020204030204" pitchFamily="34" charset="0"/>
                        <a:cs typeface="Times New Roman" panose="02020603050405020304" pitchFamily="18" charset="0"/>
                      </a:endParaRPr>
                    </a:p>
                  </a:txBody>
                  <a:tcPr marL="59789" marR="59789"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05351614"/>
                  </a:ext>
                </a:extLst>
              </a:tr>
              <a:tr h="1311133">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nSpc>
                          <a:spcPct val="107000"/>
                        </a:lnSpc>
                        <a:spcAft>
                          <a:spcPts val="0"/>
                        </a:spcAft>
                      </a:pPr>
                      <a:r>
                        <a:rPr lang="pt-PT" sz="1050" dirty="0">
                          <a:solidFill>
                            <a:schemeClr val="tx1"/>
                          </a:solidFill>
                          <a:effectLst/>
                          <a:latin typeface="+mn-lt"/>
                        </a:rPr>
                        <a:t>- Utilizar IS </a:t>
                      </a:r>
                      <a:r>
                        <a:rPr lang="pt-PT" sz="1050" dirty="0" err="1">
                          <a:solidFill>
                            <a:schemeClr val="tx1"/>
                          </a:solidFill>
                          <a:effectLst/>
                          <a:latin typeface="+mn-lt"/>
                        </a:rPr>
                        <a:t>e EIPs</a:t>
                      </a:r>
                      <a:r>
                        <a:rPr lang="pt-PT" sz="1050" dirty="0">
                          <a:solidFill>
                            <a:schemeClr val="tx1"/>
                          </a:solidFill>
                          <a:effectLst/>
                          <a:latin typeface="+mn-lt"/>
                        </a:rPr>
                        <a:t>.</a:t>
                      </a:r>
                    </a:p>
                    <a:p>
                      <a:pPr>
                        <a:lnSpc>
                          <a:spcPct val="107000"/>
                        </a:lnSpc>
                        <a:spcAft>
                          <a:spcPts val="0"/>
                        </a:spcAft>
                      </a:pPr>
                      <a:r>
                        <a:rPr lang="pt-PT" sz="1050" dirty="0">
                          <a:solidFill>
                            <a:schemeClr val="tx1"/>
                          </a:solidFill>
                          <a:effectLst/>
                          <a:latin typeface="+mn-lt"/>
                        </a:rPr>
                        <a:t>- Utilizar os </a:t>
                      </a:r>
                      <a:r>
                        <a:rPr lang="pt-PT" sz="1050" dirty="0" err="1">
                          <a:solidFill>
                            <a:schemeClr val="tx1"/>
                          </a:solidFill>
                          <a:effectLst/>
                          <a:latin typeface="+mn-lt"/>
                        </a:rPr>
                        <a:t>resíduos </a:t>
                      </a:r>
                      <a:r>
                        <a:rPr lang="pt-PT" sz="1050" dirty="0">
                          <a:solidFill>
                            <a:schemeClr val="tx1"/>
                          </a:solidFill>
                          <a:effectLst/>
                          <a:latin typeface="+mn-lt"/>
                        </a:rPr>
                        <a:t>como </a:t>
                      </a:r>
                      <a:r>
                        <a:rPr lang="pt-PT" sz="1050" dirty="0" err="1">
                          <a:solidFill>
                            <a:schemeClr val="tx1"/>
                          </a:solidFill>
                          <a:effectLst/>
                          <a:latin typeface="+mn-lt"/>
                        </a:rPr>
                        <a:t>subprodutos</a:t>
                      </a:r>
                      <a:r>
                        <a:rPr lang="pt-PT" sz="1050" dirty="0">
                          <a:solidFill>
                            <a:schemeClr val="tx1"/>
                          </a:solidFill>
                          <a:effectLst/>
                          <a:latin typeface="+mn-lt"/>
                        </a:rPr>
                        <a:t>.</a:t>
                      </a:r>
                    </a:p>
                    <a:p>
                      <a:pPr>
                        <a:lnSpc>
                          <a:spcPct val="107000"/>
                        </a:lnSpc>
                        <a:spcAft>
                          <a:spcPts val="0"/>
                        </a:spcAft>
                      </a:pPr>
                      <a:r>
                        <a:rPr lang="pt-PT" sz="1050" dirty="0">
                          <a:solidFill>
                            <a:schemeClr val="tx1"/>
                          </a:solidFill>
                          <a:effectLst/>
                          <a:latin typeface="+mn-lt"/>
                        </a:rPr>
                        <a:t>- Utilizar </a:t>
                      </a:r>
                      <a:r>
                        <a:rPr lang="pt-PT" sz="1050" dirty="0" err="1">
                          <a:solidFill>
                            <a:schemeClr val="tx1"/>
                          </a:solidFill>
                          <a:effectLst/>
                          <a:latin typeface="+mn-lt"/>
                        </a:rPr>
                        <a:t>estratégias </a:t>
                      </a:r>
                      <a:r>
                        <a:rPr lang="pt-PT" sz="1050" dirty="0">
                          <a:solidFill>
                            <a:schemeClr val="tx1"/>
                          </a:solidFill>
                          <a:effectLst/>
                          <a:latin typeface="+mn-lt"/>
                        </a:rPr>
                        <a:t>tais como: reutilização, </a:t>
                      </a:r>
                      <a:r>
                        <a:rPr lang="pt-PT" sz="1050" dirty="0" err="1">
                          <a:solidFill>
                            <a:schemeClr val="tx1"/>
                          </a:solidFill>
                          <a:effectLst/>
                          <a:latin typeface="+mn-lt"/>
                        </a:rPr>
                        <a:t>reciclagem</a:t>
                      </a:r>
                      <a:r>
                        <a:rPr lang="pt-PT" sz="1050" dirty="0">
                          <a:solidFill>
                            <a:schemeClr val="tx1"/>
                          </a:solidFill>
                          <a:effectLst/>
                          <a:latin typeface="+mn-lt"/>
                        </a:rPr>
                        <a:t>, </a:t>
                      </a:r>
                      <a:r>
                        <a:rPr lang="pt-PT" sz="1050" dirty="0" err="1">
                          <a:solidFill>
                            <a:schemeClr val="tx1"/>
                          </a:solidFill>
                          <a:effectLst/>
                          <a:latin typeface="+mn-lt"/>
                        </a:rPr>
                        <a:t>reparação e remanufacturação</a:t>
                      </a:r>
                      <a:r>
                        <a:rPr lang="pt-PT" sz="1050" dirty="0">
                          <a:solidFill>
                            <a:schemeClr val="tx1"/>
                          </a:solidFill>
                          <a:effectLst/>
                          <a:latin typeface="+mn-lt"/>
                        </a:rPr>
                        <a:t>.</a:t>
                      </a:r>
                    </a:p>
                    <a:p>
                      <a:pPr>
                        <a:lnSpc>
                          <a:spcPct val="107000"/>
                        </a:lnSpc>
                        <a:spcAft>
                          <a:spcPts val="0"/>
                        </a:spcAft>
                      </a:pPr>
                      <a:r>
                        <a:rPr lang="pt-PT" sz="1050" dirty="0" err="1">
                          <a:solidFill>
                            <a:schemeClr val="tx1"/>
                          </a:solidFill>
                          <a:effectLst/>
                          <a:latin typeface="+mn-lt"/>
                        </a:rPr>
                        <a:t>- Prolongar </a:t>
                      </a:r>
                      <a:r>
                        <a:rPr lang="pt-PT" sz="1050" dirty="0">
                          <a:solidFill>
                            <a:schemeClr val="tx1"/>
                          </a:solidFill>
                          <a:effectLst/>
                          <a:latin typeface="+mn-lt"/>
                        </a:rPr>
                        <a:t>o </a:t>
                      </a:r>
                      <a:r>
                        <a:rPr lang="pt-PT" sz="1050" dirty="0" err="1">
                          <a:solidFill>
                            <a:schemeClr val="tx1"/>
                          </a:solidFill>
                          <a:effectLst/>
                          <a:latin typeface="+mn-lt"/>
                        </a:rPr>
                        <a:t>ciclo de vida dos produtos</a:t>
                      </a:r>
                      <a:r>
                        <a:rPr lang="pt-PT" sz="1050" dirty="0">
                          <a:solidFill>
                            <a:schemeClr val="tx1"/>
                          </a:solidFill>
                          <a:effectLst/>
                          <a:latin typeface="+mn-lt"/>
                        </a:rPr>
                        <a:t>.</a:t>
                      </a:r>
                    </a:p>
                    <a:p>
                      <a:pPr>
                        <a:lnSpc>
                          <a:spcPct val="107000"/>
                        </a:lnSpc>
                        <a:spcAft>
                          <a:spcPts val="0"/>
                        </a:spcAft>
                      </a:pPr>
                      <a:r>
                        <a:rPr lang="pt-PT" sz="1050" dirty="0">
                          <a:solidFill>
                            <a:schemeClr val="tx1"/>
                          </a:solidFill>
                          <a:effectLst/>
                          <a:latin typeface="+mn-lt"/>
                        </a:rPr>
                        <a:t>- Fazer mais </a:t>
                      </a:r>
                      <a:r>
                        <a:rPr lang="pt-PT" sz="1050" dirty="0" err="1">
                          <a:solidFill>
                            <a:schemeClr val="tx1"/>
                          </a:solidFill>
                          <a:effectLst/>
                          <a:latin typeface="+mn-lt"/>
                        </a:rPr>
                        <a:t>com menos </a:t>
                      </a:r>
                      <a:r>
                        <a:rPr lang="pt-PT" sz="1050" dirty="0">
                          <a:solidFill>
                            <a:schemeClr val="tx1"/>
                          </a:solidFill>
                          <a:effectLst/>
                          <a:latin typeface="+mn-lt"/>
                        </a:rPr>
                        <a:t>(</a:t>
                      </a:r>
                      <a:r>
                        <a:rPr lang="pt-PT" sz="1050" dirty="0" err="1">
                          <a:solidFill>
                            <a:schemeClr val="tx1"/>
                          </a:solidFill>
                          <a:effectLst/>
                          <a:latin typeface="+mn-lt"/>
                        </a:rPr>
                        <a:t>desmaterialização</a:t>
                      </a:r>
                      <a:r>
                        <a:rPr lang="pt-PT" sz="1050" dirty="0">
                          <a:solidFill>
                            <a:schemeClr val="tx1"/>
                          </a:solidFill>
                          <a:effectLst/>
                          <a:latin typeface="+mn-lt"/>
                        </a:rPr>
                        <a:t>)</a:t>
                      </a:r>
                    </a:p>
                    <a:p>
                      <a:pPr>
                        <a:lnSpc>
                          <a:spcPct val="107000"/>
                        </a:lnSpc>
                        <a:spcAft>
                          <a:spcPts val="0"/>
                        </a:spcAft>
                      </a:pPr>
                      <a:r>
                        <a:rPr lang="pt-PT" sz="1050" dirty="0">
                          <a:solidFill>
                            <a:schemeClr val="tx1"/>
                          </a:solidFill>
                          <a:effectLst/>
                          <a:latin typeface="+mn-lt"/>
                        </a:rPr>
                        <a:t>- Desenvolver mais serviços do que produtos (SSP).</a:t>
                      </a:r>
                    </a:p>
                    <a:p>
                      <a:pPr>
                        <a:lnSpc>
                          <a:spcPct val="107000"/>
                        </a:lnSpc>
                        <a:spcAft>
                          <a:spcPts val="0"/>
                        </a:spcAft>
                      </a:pPr>
                      <a:r>
                        <a:rPr lang="pt-PT" sz="1050" dirty="0">
                          <a:solidFill>
                            <a:schemeClr val="tx1"/>
                          </a:solidFill>
                          <a:effectLst/>
                          <a:latin typeface="+mn-lt"/>
                        </a:rPr>
                        <a:t>- Utilizar o Design para o </a:t>
                      </a:r>
                      <a:r>
                        <a:rPr lang="pt-PT" sz="1050" dirty="0" err="1">
                          <a:solidFill>
                            <a:schemeClr val="tx1"/>
                          </a:solidFill>
                          <a:effectLst/>
                          <a:latin typeface="+mn-lt"/>
                        </a:rPr>
                        <a:t>Ambiente ou Ecodesign.</a:t>
                      </a:r>
                    </a:p>
                    <a:p>
                      <a:pPr>
                        <a:lnSpc>
                          <a:spcPct val="107000"/>
                        </a:lnSpc>
                        <a:spcAft>
                          <a:spcPts val="0"/>
                        </a:spcAft>
                      </a:pPr>
                      <a:r>
                        <a:rPr lang="pt-PT" sz="1050" dirty="0" err="1">
                          <a:solidFill>
                            <a:schemeClr val="tx1"/>
                          </a:solidFill>
                          <a:effectLst/>
                          <a:latin typeface="+mn-lt"/>
                        </a:rPr>
                        <a:t>- Implementar uma Produção mais Limpa </a:t>
                      </a:r>
                      <a:r>
                        <a:rPr lang="pt-PT" sz="1050" dirty="0">
                          <a:solidFill>
                            <a:schemeClr val="tx1"/>
                          </a:solidFill>
                          <a:effectLst/>
                          <a:latin typeface="+mn-lt"/>
                        </a:rPr>
                        <a:t>nas </a:t>
                      </a:r>
                      <a:r>
                        <a:rPr lang="pt-PT" sz="1050" dirty="0" err="1">
                          <a:solidFill>
                            <a:schemeClr val="tx1"/>
                          </a:solidFill>
                          <a:effectLst/>
                          <a:latin typeface="+mn-lt"/>
                        </a:rPr>
                        <a:t>empresas</a:t>
                      </a:r>
                      <a:r>
                        <a:rPr lang="pt-PT" sz="1050" dirty="0">
                          <a:solidFill>
                            <a:schemeClr val="tx1"/>
                          </a:solidFill>
                          <a:effectLst/>
                          <a:latin typeface="+mn-lt"/>
                        </a:rPr>
                        <a:t>.</a:t>
                      </a:r>
                      <a:endParaRPr lang="pt-PT" sz="1050" dirty="0">
                        <a:solidFill>
                          <a:schemeClr val="tx1"/>
                        </a:solidFill>
                        <a:effectLst/>
                        <a:latin typeface="+mn-lt"/>
                        <a:ea typeface="Calibri" panose="020F0502020204030204" pitchFamily="34" charset="0"/>
                        <a:cs typeface="Times New Roman" panose="02020603050405020304" pitchFamily="18" charset="0"/>
                      </a:endParaRPr>
                    </a:p>
                  </a:txBody>
                  <a:tcPr marL="59789" marR="59789"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F6F3"/>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nSpc>
                          <a:spcPct val="107000"/>
                        </a:lnSpc>
                        <a:spcAft>
                          <a:spcPts val="0"/>
                        </a:spcAft>
                      </a:pPr>
                      <a:r>
                        <a:rPr lang="pt-PT" sz="1050" dirty="0">
                          <a:solidFill>
                            <a:schemeClr val="tx1"/>
                          </a:solidFill>
                          <a:effectLst/>
                          <a:latin typeface="+mn-lt"/>
                        </a:rPr>
                        <a:t>- Otimizar o rendimento dos recursos através da circulação de produtos, componentes e materiais em uso na mais alta utilidade em todos os momentos, tanto em ciclos técnicos como biológicos.</a:t>
                      </a:r>
                      <a:endParaRPr lang="pt-PT" sz="1050" dirty="0">
                        <a:solidFill>
                          <a:schemeClr val="tx1"/>
                        </a:solidFill>
                        <a:effectLst/>
                        <a:latin typeface="+mn-lt"/>
                        <a:ea typeface="Calibri" panose="020F0502020204030204" pitchFamily="34" charset="0"/>
                        <a:cs typeface="Times New Roman" panose="02020603050405020304" pitchFamily="18" charset="0"/>
                      </a:endParaRPr>
                    </a:p>
                  </a:txBody>
                  <a:tcPr marL="59789" marR="59789"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F6F3"/>
                    </a:solidFill>
                  </a:tcPr>
                </a:tc>
                <a:extLst>
                  <a:ext uri="{0D108BD9-81ED-4DB2-BD59-A6C34878D82A}">
                    <a16:rowId xmlns:a16="http://schemas.microsoft.com/office/drawing/2014/main" val="114242527"/>
                  </a:ext>
                </a:extLst>
              </a:tr>
              <a:tr h="677845">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nSpc>
                          <a:spcPct val="107000"/>
                        </a:lnSpc>
                        <a:spcAft>
                          <a:spcPts val="0"/>
                        </a:spcAft>
                      </a:pPr>
                      <a:r>
                        <a:rPr lang="pt-PT" sz="1050" dirty="0">
                          <a:solidFill>
                            <a:schemeClr val="tx1"/>
                          </a:solidFill>
                          <a:effectLst/>
                          <a:latin typeface="+mn-lt"/>
                        </a:rPr>
                        <a:t>- Utilizar os </a:t>
                      </a:r>
                      <a:r>
                        <a:rPr lang="pt-PT" sz="1050" dirty="0" err="1">
                          <a:solidFill>
                            <a:schemeClr val="tx1"/>
                          </a:solidFill>
                          <a:effectLst/>
                          <a:latin typeface="+mn-lt"/>
                        </a:rPr>
                        <a:t>indicadores </a:t>
                      </a:r>
                      <a:r>
                        <a:rPr lang="pt-PT" sz="1050" dirty="0">
                          <a:solidFill>
                            <a:schemeClr val="tx1"/>
                          </a:solidFill>
                          <a:effectLst/>
                          <a:latin typeface="+mn-lt"/>
                        </a:rPr>
                        <a:t>para monitorizar a </a:t>
                      </a:r>
                      <a:r>
                        <a:rPr lang="pt-PT" sz="1050" dirty="0" err="1">
                          <a:solidFill>
                            <a:schemeClr val="tx1"/>
                          </a:solidFill>
                          <a:effectLst/>
                          <a:latin typeface="+mn-lt"/>
                        </a:rPr>
                        <a:t>eficácia do sistema</a:t>
                      </a:r>
                      <a:r>
                        <a:rPr lang="pt-PT" sz="1050" dirty="0">
                          <a:solidFill>
                            <a:schemeClr val="tx1"/>
                          </a:solidFill>
                          <a:effectLst/>
                          <a:latin typeface="+mn-lt"/>
                        </a:rPr>
                        <a:t>.</a:t>
                      </a:r>
                    </a:p>
                    <a:p>
                      <a:pPr>
                        <a:lnSpc>
                          <a:spcPct val="107000"/>
                        </a:lnSpc>
                        <a:spcAft>
                          <a:spcPts val="0"/>
                        </a:spcAft>
                      </a:pPr>
                      <a:r>
                        <a:rPr lang="pt-PT" sz="1050" dirty="0">
                          <a:solidFill>
                            <a:schemeClr val="tx1"/>
                          </a:solidFill>
                          <a:effectLst/>
                          <a:latin typeface="+mn-lt"/>
                        </a:rPr>
                        <a:t>- Investigação destinada a desenvolver novas formas de transição EC.</a:t>
                      </a:r>
                    </a:p>
                    <a:p>
                      <a:pPr>
                        <a:lnSpc>
                          <a:spcPct val="107000"/>
                        </a:lnSpc>
                        <a:spcAft>
                          <a:spcPts val="0"/>
                        </a:spcAft>
                      </a:pPr>
                      <a:r>
                        <a:rPr lang="pt-PT" sz="1050" dirty="0" err="1">
                          <a:solidFill>
                            <a:schemeClr val="tx1"/>
                          </a:solidFill>
                          <a:effectLst/>
                          <a:latin typeface="+mn-lt"/>
                        </a:rPr>
                        <a:t>- Implementar </a:t>
                      </a:r>
                      <a:r>
                        <a:rPr lang="pt-PT" sz="1050" dirty="0">
                          <a:solidFill>
                            <a:schemeClr val="tx1"/>
                          </a:solidFill>
                          <a:effectLst/>
                          <a:latin typeface="+mn-lt"/>
                        </a:rPr>
                        <a:t>políticas de </a:t>
                      </a:r>
                      <a:r>
                        <a:rPr lang="pt-PT" sz="1050" dirty="0" err="1">
                          <a:solidFill>
                            <a:schemeClr val="tx1"/>
                          </a:solidFill>
                          <a:effectLst/>
                          <a:latin typeface="+mn-lt"/>
                        </a:rPr>
                        <a:t>desenvolvimento económico nacionais e </a:t>
                      </a:r>
                      <a:r>
                        <a:rPr lang="pt-PT" sz="1050" dirty="0">
                          <a:solidFill>
                            <a:schemeClr val="tx1"/>
                          </a:solidFill>
                          <a:effectLst/>
                          <a:latin typeface="+mn-lt"/>
                        </a:rPr>
                        <a:t>internacionais.</a:t>
                      </a:r>
                      <a:endParaRPr lang="pt-PT" sz="1050" dirty="0">
                        <a:solidFill>
                          <a:schemeClr val="tx1"/>
                        </a:solidFill>
                        <a:effectLst/>
                        <a:latin typeface="+mn-lt"/>
                        <a:ea typeface="Calibri" panose="020F0502020204030204" pitchFamily="34" charset="0"/>
                        <a:cs typeface="Times New Roman" panose="02020603050405020304" pitchFamily="18" charset="0"/>
                      </a:endParaRPr>
                    </a:p>
                  </a:txBody>
                  <a:tcPr marL="59789" marR="59789"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F6F3"/>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nSpc>
                          <a:spcPct val="107000"/>
                        </a:lnSpc>
                        <a:spcAft>
                          <a:spcPts val="0"/>
                        </a:spcAft>
                      </a:pPr>
                      <a:r>
                        <a:rPr lang="pt-PT" sz="1050" dirty="0" err="1">
                          <a:solidFill>
                            <a:schemeClr val="tx1"/>
                          </a:solidFill>
                          <a:effectLst/>
                          <a:latin typeface="+mn-lt"/>
                        </a:rPr>
                        <a:t>- Fomentar a eficácia do sistema revelando e concebendo externalidades </a:t>
                      </a:r>
                      <a:r>
                        <a:rPr lang="pt-PT" sz="1050" dirty="0">
                          <a:solidFill>
                            <a:schemeClr val="tx1"/>
                          </a:solidFill>
                          <a:effectLst/>
                          <a:latin typeface="+mn-lt"/>
                        </a:rPr>
                        <a:t>negativas.</a:t>
                      </a:r>
                      <a:endParaRPr lang="pt-PT" sz="1050" dirty="0">
                        <a:solidFill>
                          <a:schemeClr val="tx1"/>
                        </a:solidFill>
                        <a:effectLst/>
                        <a:latin typeface="+mn-lt"/>
                        <a:ea typeface="Calibri" panose="020F0502020204030204" pitchFamily="34" charset="0"/>
                        <a:cs typeface="Times New Roman" panose="02020603050405020304" pitchFamily="18" charset="0"/>
                      </a:endParaRPr>
                    </a:p>
                  </a:txBody>
                  <a:tcPr marL="59789" marR="59789"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51495351"/>
                  </a:ext>
                </a:extLst>
              </a:tr>
            </a:tbl>
          </a:graphicData>
        </a:graphic>
      </p:graphicFrame>
      <p:sp>
        <p:nvSpPr>
          <p:cNvPr id="11" name="TextBox 10">
            <a:extLst>
              <a:ext uri="{FF2B5EF4-FFF2-40B4-BE49-F238E27FC236}">
                <a16:creationId xmlns:a16="http://schemas.microsoft.com/office/drawing/2014/main" id="{0A1FB02E-8771-43E1-A89D-F11839B2AF5C}"/>
              </a:ext>
            </a:extLst>
          </p:cNvPr>
          <p:cNvSpPr txBox="1"/>
          <p:nvPr/>
        </p:nvSpPr>
        <p:spPr>
          <a:xfrm>
            <a:off x="3996814" y="4835723"/>
            <a:ext cx="2115228" cy="253916"/>
          </a:xfrm>
          <a:prstGeom prst="rect">
            <a:avLst/>
          </a:prstGeom>
          <a:noFill/>
        </p:spPr>
        <p:txBody>
          <a:bodyPr wrap="square">
            <a:spAutoFit/>
          </a:bodyPr>
          <a:lstStyle/>
          <a:p>
            <a:r>
              <a:rPr lang="en-GB" sz="1050" i="1" dirty="0" err="1">
                <a:latin typeface="+mn-lt"/>
                <a:ea typeface="Verdana" panose="020B0604030504040204" pitchFamily="34" charset="0"/>
              </a:rPr>
              <a:t>Contribuições</a:t>
            </a:r>
            <a:r>
              <a:rPr lang="en-GB" sz="1050" i="1" dirty="0">
                <a:latin typeface="+mn-lt"/>
                <a:ea typeface="Verdana" panose="020B0604030504040204" pitchFamily="34" charset="0"/>
              </a:rPr>
              <a:t> da EI para a EC</a:t>
            </a:r>
            <a:endParaRPr lang="pt-PT" sz="1050" i="1" dirty="0">
              <a:latin typeface="+mn-lt"/>
              <a:ea typeface="Verdana" panose="020B0604030504040204" pitchFamily="34" charset="0"/>
            </a:endParaRPr>
          </a:p>
        </p:txBody>
      </p:sp>
    </p:spTree>
    <p:custDataLst>
      <p:tags r:id="rId1"/>
    </p:custDataLst>
    <p:extLst>
      <p:ext uri="{BB962C8B-B14F-4D97-AF65-F5344CB8AC3E}">
        <p14:creationId xmlns:p14="http://schemas.microsoft.com/office/powerpoint/2010/main" val="313275556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191FA-8174-469D-B4E6-F719A7FD385C}"/>
              </a:ext>
            </a:extLst>
          </p:cNvPr>
          <p:cNvSpPr>
            <a:spLocks noGrp="1"/>
          </p:cNvSpPr>
          <p:nvPr>
            <p:ph type="title"/>
          </p:nvPr>
        </p:nvSpPr>
        <p:spPr>
          <a:xfrm>
            <a:off x="609987" y="89674"/>
            <a:ext cx="7717800" cy="1011600"/>
          </a:xfrm>
        </p:spPr>
        <p:txBody>
          <a:bodyPr/>
          <a:lstStyle/>
          <a:p>
            <a:r>
              <a:rPr lang="en-US" sz="4000" dirty="0"/>
              <a:t>Sinergias com outras metodologias</a:t>
            </a:r>
            <a:endParaRPr lang="en-GB" dirty="0"/>
          </a:p>
        </p:txBody>
      </p:sp>
      <p:sp>
        <p:nvSpPr>
          <p:cNvPr id="5" name="Content Placeholder 2">
            <a:extLst>
              <a:ext uri="{FF2B5EF4-FFF2-40B4-BE49-F238E27FC236}">
                <a16:creationId xmlns:a16="http://schemas.microsoft.com/office/drawing/2014/main" id="{CF0163DB-1334-4488-A450-8965DB99F544}"/>
              </a:ext>
            </a:extLst>
          </p:cNvPr>
          <p:cNvSpPr txBox="1">
            <a:spLocks/>
          </p:cNvSpPr>
          <p:nvPr/>
        </p:nvSpPr>
        <p:spPr>
          <a:xfrm>
            <a:off x="195984" y="852967"/>
            <a:ext cx="11163300" cy="4794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GB" sz="1700" b="1" dirty="0">
                <a:solidFill>
                  <a:srgbClr val="2B2D83"/>
                </a:solidFill>
                <a:latin typeface="+mn-lt"/>
              </a:rPr>
              <a:t>Ecologia Industrial e Economia Circular</a:t>
            </a:r>
          </a:p>
        </p:txBody>
      </p:sp>
      <p:pic>
        <p:nvPicPr>
          <p:cNvPr id="6" name="Imagem 7">
            <a:extLst>
              <a:ext uri="{FF2B5EF4-FFF2-40B4-BE49-F238E27FC236}">
                <a16:creationId xmlns:a16="http://schemas.microsoft.com/office/drawing/2014/main" id="{6B7B6144-D6DD-4476-A4FD-1697B3B248B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300004" y="2095685"/>
            <a:ext cx="2153201" cy="2517520"/>
          </a:xfrm>
          <a:prstGeom prst="rect">
            <a:avLst/>
          </a:prstGeom>
          <a:noFill/>
          <a:ln>
            <a:noFill/>
          </a:ln>
        </p:spPr>
      </p:pic>
      <p:sp>
        <p:nvSpPr>
          <p:cNvPr id="7" name="Retângulo 10">
            <a:extLst>
              <a:ext uri="{FF2B5EF4-FFF2-40B4-BE49-F238E27FC236}">
                <a16:creationId xmlns:a16="http://schemas.microsoft.com/office/drawing/2014/main" id="{EEA8A1A7-FC1F-41E2-A2BF-ACDB9ED79450}"/>
              </a:ext>
            </a:extLst>
          </p:cNvPr>
          <p:cNvSpPr/>
          <p:nvPr/>
        </p:nvSpPr>
        <p:spPr>
          <a:xfrm>
            <a:off x="937639" y="1274684"/>
            <a:ext cx="6246462" cy="351956"/>
          </a:xfrm>
          <a:prstGeom prst="rect">
            <a:avLst/>
          </a:prstGeom>
        </p:spPr>
        <p:txBody>
          <a:bodyPr wrap="square">
            <a:spAutoFit/>
          </a:bodyPr>
          <a:lstStyle/>
          <a:p>
            <a:pPr algn="ctr">
              <a:lnSpc>
                <a:spcPct val="107000"/>
              </a:lnSpc>
              <a:spcAft>
                <a:spcPts val="800"/>
              </a:spcAft>
            </a:pPr>
            <a:r>
              <a:rPr lang="en-GB" sz="1700" dirty="0" err="1">
                <a:latin typeface="+mn-lt"/>
                <a:ea typeface="Verdana" panose="020B0604030504040204" pitchFamily="34" charset="0"/>
              </a:rPr>
              <a:t>Interrelações</a:t>
            </a:r>
            <a:r>
              <a:rPr lang="en-GB" sz="1700" dirty="0">
                <a:latin typeface="+mn-lt"/>
                <a:ea typeface="Verdana" panose="020B0604030504040204" pitchFamily="34" charset="0"/>
              </a:rPr>
              <a:t> entre economia circular e </a:t>
            </a:r>
            <a:r>
              <a:rPr lang="en-GB" sz="1700" dirty="0" err="1">
                <a:latin typeface="+mn-lt"/>
                <a:ea typeface="Verdana" panose="020B0604030504040204" pitchFamily="34" charset="0"/>
              </a:rPr>
              <a:t>princípios</a:t>
            </a:r>
            <a:r>
              <a:rPr lang="en-GB" sz="1700" dirty="0">
                <a:latin typeface="+mn-lt"/>
                <a:ea typeface="Verdana" panose="020B0604030504040204" pitchFamily="34" charset="0"/>
              </a:rPr>
              <a:t> </a:t>
            </a:r>
            <a:r>
              <a:rPr lang="en-GB" sz="1700" dirty="0" err="1">
                <a:latin typeface="+mn-lt"/>
                <a:ea typeface="Verdana" panose="020B0604030504040204" pitchFamily="34" charset="0"/>
              </a:rPr>
              <a:t>racionais</a:t>
            </a:r>
            <a:endParaRPr lang="pt-PT" sz="1700" dirty="0">
              <a:latin typeface="+mn-lt"/>
              <a:ea typeface="Verdana" panose="020B0604030504040204" pitchFamily="34" charset="0"/>
            </a:endParaRPr>
          </a:p>
        </p:txBody>
      </p:sp>
      <p:sp>
        <p:nvSpPr>
          <p:cNvPr id="8" name="Retângulo 11">
            <a:extLst>
              <a:ext uri="{FF2B5EF4-FFF2-40B4-BE49-F238E27FC236}">
                <a16:creationId xmlns:a16="http://schemas.microsoft.com/office/drawing/2014/main" id="{C9CB4DEB-0C62-4188-B9EE-343F8B8CA28B}"/>
              </a:ext>
            </a:extLst>
          </p:cNvPr>
          <p:cNvSpPr/>
          <p:nvPr/>
        </p:nvSpPr>
        <p:spPr>
          <a:xfrm>
            <a:off x="1300004" y="4814608"/>
            <a:ext cx="4814120" cy="230832"/>
          </a:xfrm>
          <a:prstGeom prst="rect">
            <a:avLst/>
          </a:prstGeom>
        </p:spPr>
        <p:txBody>
          <a:bodyPr wrap="square">
            <a:spAutoFit/>
          </a:bodyPr>
          <a:lstStyle/>
          <a:p>
            <a:r>
              <a:rPr lang="en-GB" sz="900" dirty="0">
                <a:latin typeface="+mn-lt"/>
                <a:ea typeface="Verdana" panose="020B0604030504040204" pitchFamily="34" charset="0"/>
              </a:rPr>
              <a:t>Rede de </a:t>
            </a:r>
            <a:r>
              <a:rPr lang="en-GB" sz="900" dirty="0" err="1">
                <a:latin typeface="+mn-lt"/>
                <a:ea typeface="Verdana" panose="020B0604030504040204" pitchFamily="34" charset="0"/>
              </a:rPr>
              <a:t>coocorrência</a:t>
            </a:r>
            <a:r>
              <a:rPr lang="en-GB" sz="900" dirty="0">
                <a:latin typeface="+mn-lt"/>
                <a:ea typeface="Verdana" panose="020B0604030504040204" pitchFamily="34" charset="0"/>
              </a:rPr>
              <a:t> de palavras para a literatura da CE e IE [5]</a:t>
            </a:r>
            <a:endParaRPr lang="pt-PT" sz="900" dirty="0">
              <a:latin typeface="+mn-lt"/>
              <a:ea typeface="Verdana" panose="020B0604030504040204" pitchFamily="34" charset="0"/>
            </a:endParaRPr>
          </a:p>
        </p:txBody>
      </p:sp>
      <p:sp>
        <p:nvSpPr>
          <p:cNvPr id="10" name="Retângulo 9">
            <a:extLst>
              <a:ext uri="{FF2B5EF4-FFF2-40B4-BE49-F238E27FC236}">
                <a16:creationId xmlns:a16="http://schemas.microsoft.com/office/drawing/2014/main" id="{64E863CF-A934-4F7C-BA7D-F76123EE8714}"/>
              </a:ext>
            </a:extLst>
          </p:cNvPr>
          <p:cNvSpPr/>
          <p:nvPr/>
        </p:nvSpPr>
        <p:spPr>
          <a:xfrm>
            <a:off x="7117734" y="4047153"/>
            <a:ext cx="1959900" cy="1061829"/>
          </a:xfrm>
          <a:prstGeom prst="rect">
            <a:avLst/>
          </a:prstGeom>
        </p:spPr>
        <p:txBody>
          <a:bodyPr wrap="square">
            <a:spAutoFit/>
          </a:bodyPr>
          <a:lstStyle/>
          <a:p>
            <a:pPr algn="just"/>
            <a:r>
              <a:rPr lang="en-GB" sz="700" dirty="0">
                <a:latin typeface="+mn-lt"/>
                <a:ea typeface="Verdana" panose="020B0604030504040204" pitchFamily="34" charset="0"/>
              </a:rPr>
              <a:t>[5] </a:t>
            </a:r>
            <a:r>
              <a:rPr lang="pt-PT" sz="700" dirty="0">
                <a:latin typeface="+mn-lt"/>
                <a:ea typeface="Verdana" panose="020B0604030504040204" pitchFamily="34" charset="0"/>
                <a:hlinkClick r:id="rId4"/>
              </a:rPr>
              <a:t>Saavedra</a:t>
            </a:r>
            <a:r>
              <a:rPr lang="pt-PT" sz="700" u="sng" dirty="0">
                <a:latin typeface="+mn-lt"/>
                <a:ea typeface="Verdana" panose="020B0604030504040204" pitchFamily="34" charset="0"/>
              </a:rPr>
              <a:t>, </a:t>
            </a:r>
            <a:r>
              <a:rPr lang="pt-PT" sz="700" u="sng" dirty="0" err="1">
                <a:latin typeface="+mn-lt"/>
                <a:ea typeface="Verdana" panose="020B0604030504040204" pitchFamily="34" charset="0"/>
              </a:rPr>
              <a:t>Yovana</a:t>
            </a:r>
            <a:r>
              <a:rPr lang="pt-PT" sz="700" u="sng" dirty="0">
                <a:latin typeface="+mn-lt"/>
                <a:ea typeface="Verdana" panose="020B0604030504040204" pitchFamily="34" charset="0"/>
              </a:rPr>
              <a:t>; </a:t>
            </a:r>
            <a:r>
              <a:rPr lang="pt-PT" sz="700" dirty="0" err="1">
                <a:latin typeface="+mn-lt"/>
                <a:ea typeface="Verdana" panose="020B0604030504040204" pitchFamily="34" charset="0"/>
                <a:hlinkClick r:id="rId4"/>
              </a:rPr>
              <a:t>Iritani</a:t>
            </a:r>
            <a:r>
              <a:rPr lang="pt-PT" sz="700" u="sng" dirty="0">
                <a:latin typeface="+mn-lt"/>
                <a:ea typeface="Verdana" panose="020B0604030504040204" pitchFamily="34" charset="0"/>
              </a:rPr>
              <a:t>, Diego; </a:t>
            </a:r>
            <a:r>
              <a:rPr lang="pt-PT" sz="700" dirty="0" err="1">
                <a:latin typeface="+mn-lt"/>
                <a:ea typeface="Verdana" panose="020B0604030504040204" pitchFamily="34" charset="0"/>
                <a:hlinkClick r:id="rId4"/>
              </a:rPr>
              <a:t>Pavan</a:t>
            </a:r>
            <a:r>
              <a:rPr lang="pt-PT" sz="700" u="sng" dirty="0">
                <a:latin typeface="+mn-lt"/>
                <a:ea typeface="Verdana" panose="020B0604030504040204" pitchFamily="34" charset="0"/>
              </a:rPr>
              <a:t>, Ana; </a:t>
            </a:r>
            <a:r>
              <a:rPr lang="pt-PT" sz="700" dirty="0" err="1">
                <a:latin typeface="+mn-lt"/>
                <a:ea typeface="Verdana" panose="020B0604030504040204" pitchFamily="34" charset="0"/>
                <a:hlinkClick r:id="rId4"/>
              </a:rPr>
              <a:t>Ometto</a:t>
            </a:r>
            <a:r>
              <a:rPr lang="pt-PT" sz="700" dirty="0">
                <a:latin typeface="+mn-lt"/>
                <a:ea typeface="Verdana" panose="020B0604030504040204" pitchFamily="34" charset="0"/>
              </a:rPr>
              <a:t>, Aldo; </a:t>
            </a:r>
            <a:r>
              <a:rPr lang="pt-PT" sz="700" dirty="0" err="1">
                <a:latin typeface="+mn-lt"/>
                <a:ea typeface="Verdana" panose="020B0604030504040204" pitchFamily="34" charset="0"/>
              </a:rPr>
              <a:t>Contribuição teórica da ecologia </a:t>
            </a:r>
            <a:r>
              <a:rPr lang="pt-PT" sz="700" dirty="0">
                <a:latin typeface="+mn-lt"/>
                <a:ea typeface="Verdana" panose="020B0604030504040204" pitchFamily="34" charset="0"/>
              </a:rPr>
              <a:t>industrial para a </a:t>
            </a:r>
            <a:r>
              <a:rPr lang="pt-PT" sz="700" dirty="0" err="1">
                <a:latin typeface="+mn-lt"/>
                <a:ea typeface="Verdana" panose="020B0604030504040204" pitchFamily="34" charset="0"/>
              </a:rPr>
              <a:t>economia </a:t>
            </a:r>
            <a:r>
              <a:rPr lang="pt-PT" sz="700" dirty="0">
                <a:latin typeface="+mn-lt"/>
                <a:ea typeface="Verdana" panose="020B0604030504040204" pitchFamily="34" charset="0"/>
              </a:rPr>
              <a:t>circular. </a:t>
            </a:r>
            <a:r>
              <a:rPr lang="pt-PT" sz="700" dirty="0" err="1">
                <a:latin typeface="+mn-lt"/>
                <a:ea typeface="Verdana" panose="020B0604030504040204" pitchFamily="34" charset="0"/>
              </a:rPr>
              <a:t>Recebido a </a:t>
            </a:r>
            <a:r>
              <a:rPr lang="pt-PT" sz="700" dirty="0">
                <a:latin typeface="+mn-lt"/>
                <a:ea typeface="Verdana" panose="020B0604030504040204" pitchFamily="34" charset="0"/>
              </a:rPr>
              <a:t>8 </a:t>
            </a:r>
            <a:r>
              <a:rPr lang="pt-PT" sz="700" dirty="0" err="1">
                <a:latin typeface="+mn-lt"/>
                <a:ea typeface="Verdana" panose="020B0604030504040204" pitchFamily="34" charset="0"/>
              </a:rPr>
              <a:t>de Setembro de </a:t>
            </a:r>
            <a:r>
              <a:rPr lang="pt-PT" sz="700" dirty="0">
                <a:latin typeface="+mn-lt"/>
                <a:ea typeface="Verdana" panose="020B0604030504040204" pitchFamily="34" charset="0"/>
              </a:rPr>
              <a:t>2016, </a:t>
            </a:r>
            <a:r>
              <a:rPr lang="pt-PT" sz="700" dirty="0" err="1">
                <a:latin typeface="+mn-lt"/>
                <a:ea typeface="Verdana" panose="020B0604030504040204" pitchFamily="34" charset="0"/>
              </a:rPr>
              <a:t>Revisto a </a:t>
            </a:r>
            <a:r>
              <a:rPr lang="pt-PT" sz="700" dirty="0">
                <a:latin typeface="+mn-lt"/>
                <a:ea typeface="Verdana" panose="020B0604030504040204" pitchFamily="34" charset="0"/>
              </a:rPr>
              <a:t>17 </a:t>
            </a:r>
            <a:r>
              <a:rPr lang="pt-PT" sz="700" dirty="0" err="1">
                <a:latin typeface="+mn-lt"/>
                <a:ea typeface="Verdana" panose="020B0604030504040204" pitchFamily="34" charset="0"/>
              </a:rPr>
              <a:t>de Setembro de </a:t>
            </a:r>
            <a:r>
              <a:rPr lang="pt-PT" sz="700" dirty="0">
                <a:latin typeface="+mn-lt"/>
                <a:ea typeface="Verdana" panose="020B0604030504040204" pitchFamily="34" charset="0"/>
              </a:rPr>
              <a:t>2017, </a:t>
            </a:r>
            <a:r>
              <a:rPr lang="pt-PT" sz="700" dirty="0" err="1">
                <a:latin typeface="+mn-lt"/>
                <a:ea typeface="Verdana" panose="020B0604030504040204" pitchFamily="34" charset="0"/>
              </a:rPr>
              <a:t>Aceite a </a:t>
            </a:r>
            <a:r>
              <a:rPr lang="pt-PT" sz="700" dirty="0">
                <a:latin typeface="+mn-lt"/>
                <a:ea typeface="Verdana" panose="020B0604030504040204" pitchFamily="34" charset="0"/>
              </a:rPr>
              <a:t>17 </a:t>
            </a:r>
            <a:r>
              <a:rPr lang="pt-PT" sz="700" dirty="0" err="1">
                <a:latin typeface="+mn-lt"/>
                <a:ea typeface="Verdana" panose="020B0604030504040204" pitchFamily="34" charset="0"/>
              </a:rPr>
              <a:t>de Setembro de </a:t>
            </a:r>
            <a:r>
              <a:rPr lang="pt-PT" sz="700" dirty="0">
                <a:latin typeface="+mn-lt"/>
                <a:ea typeface="Verdana" panose="020B0604030504040204" pitchFamily="34" charset="0"/>
              </a:rPr>
              <a:t>2017, </a:t>
            </a:r>
            <a:r>
              <a:rPr lang="pt-PT" sz="700" dirty="0" err="1">
                <a:latin typeface="+mn-lt"/>
                <a:ea typeface="Verdana" panose="020B0604030504040204" pitchFamily="34" charset="0"/>
              </a:rPr>
              <a:t>Disponível </a:t>
            </a:r>
            <a:r>
              <a:rPr lang="pt-PT" sz="700" dirty="0">
                <a:latin typeface="+mn-lt"/>
                <a:ea typeface="Verdana" panose="020B0604030504040204" pitchFamily="34" charset="0"/>
              </a:rPr>
              <a:t>em linha a 30 </a:t>
            </a:r>
            <a:r>
              <a:rPr lang="pt-PT" sz="700" dirty="0" err="1">
                <a:latin typeface="+mn-lt"/>
                <a:ea typeface="Verdana" panose="020B0604030504040204" pitchFamily="34" charset="0"/>
              </a:rPr>
              <a:t>de Setembro de </a:t>
            </a:r>
            <a:r>
              <a:rPr lang="pt-PT" sz="700" dirty="0">
                <a:latin typeface="+mn-lt"/>
                <a:ea typeface="Verdana" panose="020B0604030504040204" pitchFamily="34" charset="0"/>
              </a:rPr>
              <a:t>2017. Web: </a:t>
            </a:r>
            <a:r>
              <a:rPr lang="pt-PT" sz="700" dirty="0">
                <a:latin typeface="+mn-lt"/>
                <a:ea typeface="Verdana" panose="020B0604030504040204" pitchFamily="34" charset="0"/>
                <a:hlinkClick r:id="rId5"/>
              </a:rPr>
              <a:t>https://www.sciencedirect.com/science/article/abs/pii/S0959652617321728</a:t>
            </a:r>
            <a:endParaRPr lang="pt-PT" sz="700" dirty="0">
              <a:latin typeface="+mn-lt"/>
              <a:ea typeface="Verdana" panose="020B0604030504040204" pitchFamily="34" charset="0"/>
            </a:endParaRPr>
          </a:p>
        </p:txBody>
      </p:sp>
      <p:sp>
        <p:nvSpPr>
          <p:cNvPr id="3" name="CaixaDeTexto 2">
            <a:extLst>
              <a:ext uri="{FF2B5EF4-FFF2-40B4-BE49-F238E27FC236}">
                <a16:creationId xmlns:a16="http://schemas.microsoft.com/office/drawing/2014/main" id="{0FE70241-3A88-6E4B-99B4-168CD0C0ECD3}"/>
              </a:ext>
            </a:extLst>
          </p:cNvPr>
          <p:cNvSpPr txBox="1"/>
          <p:nvPr/>
        </p:nvSpPr>
        <p:spPr>
          <a:xfrm>
            <a:off x="4721009" y="1659942"/>
            <a:ext cx="2786230" cy="3713837"/>
          </a:xfrm>
          <a:prstGeom prst="rect">
            <a:avLst/>
          </a:prstGeom>
          <a:noFill/>
        </p:spPr>
        <p:txBody>
          <a:bodyPr wrap="square" rtlCol="0">
            <a:spAutoFit/>
          </a:bodyPr>
          <a:lstStyle/>
          <a:p>
            <a:pPr marL="23495">
              <a:lnSpc>
                <a:spcPct val="115000"/>
              </a:lnSpc>
              <a:spcAft>
                <a:spcPts val="1000"/>
              </a:spcAft>
              <a:tabLst>
                <a:tab pos="439420" algn="l"/>
                <a:tab pos="2700020" algn="ctr"/>
              </a:tabLst>
            </a:pPr>
            <a:r>
              <a:rPr lang="pt-PT" sz="12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Princípios da Economia Circular</a:t>
            </a:r>
            <a:r>
              <a:rPr lang="pt-PT" sz="1200" b="1" dirty="0">
                <a:effectLst/>
                <a:latin typeface="Calibri" panose="020F0502020204030204" pitchFamily="34" charset="0"/>
                <a:ea typeface="Calibri" panose="020F0502020204030204" pitchFamily="34" charset="0"/>
                <a:cs typeface="Times New Roman" panose="02020603050405020304" pitchFamily="18" charset="0"/>
              </a:rPr>
              <a:t> </a:t>
            </a:r>
            <a:endParaRPr lang="pt-PT" sz="1200" dirty="0">
              <a:effectLst/>
              <a:latin typeface="Calibri" panose="020F0502020204030204" pitchFamily="34" charset="0"/>
              <a:ea typeface="Calibri" panose="020F0502020204030204" pitchFamily="34" charset="0"/>
              <a:cs typeface="Times New Roman" panose="02020603050405020304" pitchFamily="18" charset="0"/>
            </a:endParaRPr>
          </a:p>
          <a:p>
            <a:pPr marL="23495">
              <a:lnSpc>
                <a:spcPct val="115000"/>
              </a:lnSpc>
              <a:spcAft>
                <a:spcPts val="1000"/>
              </a:spcAft>
              <a:tabLst>
                <a:tab pos="439420" algn="l"/>
                <a:tab pos="2700020" algn="ctr"/>
              </a:tabLst>
            </a:pPr>
            <a:r>
              <a:rPr lang="pt-PT" sz="12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Preservar e melhorar o capital natural</a:t>
            </a:r>
            <a:endParaRPr lang="pt-PT" sz="1200" dirty="0">
              <a:effectLst/>
              <a:latin typeface="Calibri" panose="020F0502020204030204" pitchFamily="34" charset="0"/>
              <a:ea typeface="Calibri" panose="020F0502020204030204" pitchFamily="34" charset="0"/>
              <a:cs typeface="Times New Roman" panose="02020603050405020304" pitchFamily="18" charset="0"/>
            </a:endParaRPr>
          </a:p>
          <a:p>
            <a:pPr marL="23495">
              <a:lnSpc>
                <a:spcPct val="115000"/>
              </a:lnSpc>
              <a:spcAft>
                <a:spcPts val="1000"/>
              </a:spcAft>
              <a:tabLst>
                <a:tab pos="439420" algn="l"/>
                <a:tab pos="2700020" algn="ctr"/>
              </a:tabLst>
            </a:pPr>
            <a:r>
              <a:rPr lang="pt-PT" sz="12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Otimizar o rendimento dos recursos  </a:t>
            </a:r>
            <a:endParaRPr lang="pt-PT" sz="1200" dirty="0">
              <a:effectLst/>
              <a:latin typeface="Calibri" panose="020F0502020204030204" pitchFamily="34" charset="0"/>
              <a:ea typeface="Calibri" panose="020F0502020204030204" pitchFamily="34" charset="0"/>
              <a:cs typeface="Times New Roman" panose="02020603050405020304" pitchFamily="18" charset="0"/>
            </a:endParaRPr>
          </a:p>
          <a:p>
            <a:pPr marL="23495">
              <a:lnSpc>
                <a:spcPct val="115000"/>
              </a:lnSpc>
              <a:spcAft>
                <a:spcPts val="1000"/>
              </a:spcAft>
              <a:tabLst>
                <a:tab pos="439420" algn="l"/>
                <a:tab pos="2700020" algn="ctr"/>
              </a:tabLst>
            </a:pPr>
            <a:r>
              <a:rPr lang="pt-PT" sz="12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Promover a eficácia dos sistemas</a:t>
            </a:r>
            <a:endParaRPr lang="pt-PT" sz="1200" dirty="0">
              <a:effectLst/>
              <a:latin typeface="Calibri" panose="020F0502020204030204" pitchFamily="34" charset="0"/>
              <a:ea typeface="Calibri" panose="020F0502020204030204" pitchFamily="34" charset="0"/>
              <a:cs typeface="Times New Roman" panose="02020603050405020304" pitchFamily="18" charset="0"/>
            </a:endParaRPr>
          </a:p>
          <a:p>
            <a:pPr marL="23495">
              <a:lnSpc>
                <a:spcPct val="115000"/>
              </a:lnSpc>
              <a:spcAft>
                <a:spcPts val="1000"/>
              </a:spcAft>
              <a:tabLst>
                <a:tab pos="439420" algn="l"/>
                <a:tab pos="2700020" algn="ctr"/>
              </a:tabLst>
            </a:pPr>
            <a:r>
              <a:rPr lang="pt-PT" sz="12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Princípios racionais</a:t>
            </a:r>
            <a:endParaRPr lang="pt-PT" sz="1200" dirty="0">
              <a:effectLst/>
              <a:latin typeface="Calibri" panose="020F0502020204030204" pitchFamily="34" charset="0"/>
              <a:ea typeface="Calibri" panose="020F0502020204030204" pitchFamily="34" charset="0"/>
              <a:cs typeface="Times New Roman" panose="02020603050405020304" pitchFamily="18" charset="0"/>
            </a:endParaRPr>
          </a:p>
          <a:p>
            <a:pPr marL="23495">
              <a:lnSpc>
                <a:spcPct val="115000"/>
              </a:lnSpc>
              <a:spcAft>
                <a:spcPts val="1000"/>
              </a:spcAft>
              <a:tabLst>
                <a:tab pos="439420" algn="l"/>
                <a:tab pos="2700020" algn="ctr"/>
              </a:tabLst>
            </a:pPr>
            <a:r>
              <a:rPr lang="pt-PT" sz="12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Identificar valores</a:t>
            </a:r>
            <a:endParaRPr lang="pt-PT" sz="1200" dirty="0">
              <a:effectLst/>
              <a:latin typeface="Calibri" panose="020F0502020204030204" pitchFamily="34" charset="0"/>
              <a:ea typeface="Calibri" panose="020F0502020204030204" pitchFamily="34" charset="0"/>
              <a:cs typeface="Times New Roman" panose="02020603050405020304" pitchFamily="18" charset="0"/>
            </a:endParaRPr>
          </a:p>
          <a:p>
            <a:pPr marL="23495">
              <a:lnSpc>
                <a:spcPct val="115000"/>
              </a:lnSpc>
              <a:spcAft>
                <a:spcPts val="1000"/>
              </a:spcAft>
              <a:tabLst>
                <a:tab pos="439420" algn="l"/>
                <a:tab pos="2700020" algn="ctr"/>
              </a:tabLst>
            </a:pPr>
            <a:r>
              <a:rPr lang="pt-PT" sz="12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Mapear o fluxo de valor</a:t>
            </a:r>
            <a:endParaRPr lang="pt-PT" sz="1200" dirty="0">
              <a:effectLst/>
              <a:latin typeface="Calibri" panose="020F0502020204030204" pitchFamily="34" charset="0"/>
              <a:ea typeface="Calibri" panose="020F0502020204030204" pitchFamily="34" charset="0"/>
              <a:cs typeface="Times New Roman" panose="02020603050405020304" pitchFamily="18" charset="0"/>
            </a:endParaRPr>
          </a:p>
          <a:p>
            <a:pPr marL="23495">
              <a:lnSpc>
                <a:spcPct val="115000"/>
              </a:lnSpc>
              <a:spcAft>
                <a:spcPts val="1000"/>
              </a:spcAft>
              <a:tabLst>
                <a:tab pos="439420" algn="l"/>
                <a:tab pos="2700020" algn="ctr"/>
              </a:tabLst>
            </a:pPr>
            <a:r>
              <a:rPr lang="pt-PT" sz="12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Criar fluxo</a:t>
            </a:r>
            <a:endParaRPr lang="pt-PT" sz="1200" dirty="0">
              <a:effectLst/>
              <a:latin typeface="Calibri" panose="020F0502020204030204" pitchFamily="34" charset="0"/>
              <a:ea typeface="Calibri" panose="020F0502020204030204" pitchFamily="34" charset="0"/>
              <a:cs typeface="Times New Roman" panose="02020603050405020304" pitchFamily="18" charset="0"/>
            </a:endParaRPr>
          </a:p>
          <a:p>
            <a:pPr marL="23495">
              <a:lnSpc>
                <a:spcPct val="115000"/>
              </a:lnSpc>
              <a:spcAft>
                <a:spcPts val="1000"/>
              </a:spcAft>
              <a:tabLst>
                <a:tab pos="439420" algn="l"/>
                <a:tab pos="2700020" algn="ctr"/>
              </a:tabLst>
            </a:pPr>
            <a:r>
              <a:rPr lang="pt-PT" sz="12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Criar atração</a:t>
            </a:r>
            <a:endParaRPr lang="pt-PT" sz="1200" dirty="0">
              <a:effectLst/>
              <a:latin typeface="Calibri" panose="020F0502020204030204" pitchFamily="34" charset="0"/>
              <a:ea typeface="Calibri" panose="020F0502020204030204" pitchFamily="34" charset="0"/>
              <a:cs typeface="Times New Roman" panose="02020603050405020304" pitchFamily="18" charset="0"/>
            </a:endParaRPr>
          </a:p>
          <a:p>
            <a:pPr marL="23495">
              <a:lnSpc>
                <a:spcPct val="115000"/>
              </a:lnSpc>
              <a:spcAft>
                <a:spcPts val="1000"/>
              </a:spcAft>
              <a:tabLst>
                <a:tab pos="439420" algn="l"/>
                <a:tab pos="2700020" algn="ctr"/>
              </a:tabLst>
            </a:pPr>
            <a:r>
              <a:rPr lang="pt-PT" sz="12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Procurar a perfeição</a:t>
            </a:r>
            <a:endParaRPr lang="pt-PT"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pt-PT" dirty="0"/>
          </a:p>
        </p:txBody>
      </p:sp>
    </p:spTree>
    <p:custDataLst>
      <p:tags r:id="rId1"/>
    </p:custDataLst>
    <p:extLst>
      <p:ext uri="{BB962C8B-B14F-4D97-AF65-F5344CB8AC3E}">
        <p14:creationId xmlns:p14="http://schemas.microsoft.com/office/powerpoint/2010/main" val="367838212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191FA-8174-469D-B4E6-F719A7FD385C}"/>
              </a:ext>
            </a:extLst>
          </p:cNvPr>
          <p:cNvSpPr>
            <a:spLocks noGrp="1"/>
          </p:cNvSpPr>
          <p:nvPr>
            <p:ph type="title"/>
          </p:nvPr>
        </p:nvSpPr>
        <p:spPr>
          <a:xfrm>
            <a:off x="609987" y="89674"/>
            <a:ext cx="7717800" cy="1011600"/>
          </a:xfrm>
        </p:spPr>
        <p:txBody>
          <a:bodyPr/>
          <a:lstStyle/>
          <a:p>
            <a:r>
              <a:rPr lang="en-US" sz="4000" dirty="0"/>
              <a:t>Sinergias com outras metodologias</a:t>
            </a:r>
            <a:endParaRPr lang="en-GB" dirty="0"/>
          </a:p>
        </p:txBody>
      </p:sp>
      <p:sp>
        <p:nvSpPr>
          <p:cNvPr id="5" name="Content Placeholder 2">
            <a:extLst>
              <a:ext uri="{FF2B5EF4-FFF2-40B4-BE49-F238E27FC236}">
                <a16:creationId xmlns:a16="http://schemas.microsoft.com/office/drawing/2014/main" id="{CF0163DB-1334-4488-A450-8965DB99F544}"/>
              </a:ext>
            </a:extLst>
          </p:cNvPr>
          <p:cNvSpPr txBox="1">
            <a:spLocks/>
          </p:cNvSpPr>
          <p:nvPr/>
        </p:nvSpPr>
        <p:spPr>
          <a:xfrm>
            <a:off x="195984" y="852967"/>
            <a:ext cx="11163300" cy="4794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GB" sz="1700" b="1" dirty="0">
                <a:solidFill>
                  <a:srgbClr val="2B2D83"/>
                </a:solidFill>
                <a:latin typeface="+mn-lt"/>
              </a:rPr>
              <a:t>Ecologia Industrial e Economia Circular</a:t>
            </a:r>
          </a:p>
        </p:txBody>
      </p:sp>
      <p:sp>
        <p:nvSpPr>
          <p:cNvPr id="7" name="Retângulo 10">
            <a:extLst>
              <a:ext uri="{FF2B5EF4-FFF2-40B4-BE49-F238E27FC236}">
                <a16:creationId xmlns:a16="http://schemas.microsoft.com/office/drawing/2014/main" id="{EEA8A1A7-FC1F-41E2-A2BF-ACDB9ED79450}"/>
              </a:ext>
            </a:extLst>
          </p:cNvPr>
          <p:cNvSpPr/>
          <p:nvPr/>
        </p:nvSpPr>
        <p:spPr>
          <a:xfrm>
            <a:off x="0" y="1274684"/>
            <a:ext cx="8948015" cy="351956"/>
          </a:xfrm>
          <a:prstGeom prst="rect">
            <a:avLst/>
          </a:prstGeom>
        </p:spPr>
        <p:txBody>
          <a:bodyPr wrap="square">
            <a:spAutoFit/>
          </a:bodyPr>
          <a:lstStyle/>
          <a:p>
            <a:pPr algn="ctr">
              <a:lnSpc>
                <a:spcPct val="107000"/>
              </a:lnSpc>
              <a:spcAft>
                <a:spcPts val="800"/>
              </a:spcAft>
            </a:pPr>
            <a:r>
              <a:rPr lang="en-GB" sz="1700" dirty="0">
                <a:latin typeface="+mn-lt"/>
                <a:ea typeface="Verdana" panose="020B0604030504040204" pitchFamily="34" charset="0"/>
              </a:rPr>
              <a:t>Diferentes abordagens de </a:t>
            </a:r>
            <a:r>
              <a:rPr lang="en-GB" sz="1700" dirty="0" err="1">
                <a:latin typeface="+mn-lt"/>
                <a:ea typeface="Verdana" panose="020B0604030504040204" pitchFamily="34" charset="0"/>
              </a:rPr>
              <a:t>Produção</a:t>
            </a:r>
            <a:r>
              <a:rPr lang="en-GB" sz="1700" dirty="0">
                <a:latin typeface="+mn-lt"/>
                <a:ea typeface="Verdana" panose="020B0604030504040204" pitchFamily="34" charset="0"/>
              </a:rPr>
              <a:t> </a:t>
            </a:r>
            <a:r>
              <a:rPr lang="en-GB" sz="1700" dirty="0" err="1">
                <a:latin typeface="+mn-lt"/>
                <a:ea typeface="Verdana" panose="020B0604030504040204" pitchFamily="34" charset="0"/>
              </a:rPr>
              <a:t>Racional</a:t>
            </a:r>
            <a:r>
              <a:rPr lang="en-GB" sz="1700" dirty="0">
                <a:latin typeface="+mn-lt"/>
                <a:ea typeface="Verdana" panose="020B0604030504040204" pitchFamily="34" charset="0"/>
              </a:rPr>
              <a:t> e EC aos elementos de Resíduos e Valor</a:t>
            </a:r>
          </a:p>
        </p:txBody>
      </p:sp>
      <p:graphicFrame>
        <p:nvGraphicFramePr>
          <p:cNvPr id="12" name="Tabela 2">
            <a:extLst>
              <a:ext uri="{FF2B5EF4-FFF2-40B4-BE49-F238E27FC236}">
                <a16:creationId xmlns:a16="http://schemas.microsoft.com/office/drawing/2014/main" id="{E3EB5A60-2B1D-410D-BFAC-A7960E4D5143}"/>
              </a:ext>
            </a:extLst>
          </p:cNvPr>
          <p:cNvGraphicFramePr>
            <a:graphicFrameLocks noGrp="1"/>
          </p:cNvGraphicFramePr>
          <p:nvPr>
            <p:extLst>
              <p:ext uri="{D42A27DB-BD31-4B8C-83A1-F6EECF244321}">
                <p14:modId xmlns:p14="http://schemas.microsoft.com/office/powerpoint/2010/main" val="652788540"/>
              </p:ext>
            </p:extLst>
          </p:nvPr>
        </p:nvGraphicFramePr>
        <p:xfrm>
          <a:off x="1181322" y="1626640"/>
          <a:ext cx="6126503" cy="2933446"/>
        </p:xfrm>
        <a:graphic>
          <a:graphicData uri="http://schemas.openxmlformats.org/drawingml/2006/table">
            <a:tbl>
              <a:tblPr firstRow="1" firstCol="1" bandRow="1"/>
              <a:tblGrid>
                <a:gridCol w="379949">
                  <a:extLst>
                    <a:ext uri="{9D8B030D-6E8A-4147-A177-3AD203B41FA5}">
                      <a16:colId xmlns:a16="http://schemas.microsoft.com/office/drawing/2014/main" val="2737255230"/>
                    </a:ext>
                  </a:extLst>
                </a:gridCol>
                <a:gridCol w="2875305">
                  <a:extLst>
                    <a:ext uri="{9D8B030D-6E8A-4147-A177-3AD203B41FA5}">
                      <a16:colId xmlns:a16="http://schemas.microsoft.com/office/drawing/2014/main" val="4174507336"/>
                    </a:ext>
                  </a:extLst>
                </a:gridCol>
                <a:gridCol w="2871249">
                  <a:extLst>
                    <a:ext uri="{9D8B030D-6E8A-4147-A177-3AD203B41FA5}">
                      <a16:colId xmlns:a16="http://schemas.microsoft.com/office/drawing/2014/main" val="3205032793"/>
                    </a:ext>
                  </a:extLst>
                </a:gridCol>
              </a:tblGrid>
              <a:tr h="210820">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gn="just">
                        <a:lnSpc>
                          <a:spcPct val="107000"/>
                        </a:lnSpc>
                        <a:spcAft>
                          <a:spcPts val="0"/>
                        </a:spcAft>
                      </a:pPr>
                      <a:r>
                        <a:rPr lang="en-GB" sz="1200" dirty="0">
                          <a:effectLst/>
                        </a:rPr>
                        <a:t> </a:t>
                      </a:r>
                      <a:endParaRPr lang="pt-P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59540"/>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gn="ctr">
                        <a:lnSpc>
                          <a:spcPct val="107000"/>
                        </a:lnSpc>
                        <a:spcAft>
                          <a:spcPts val="0"/>
                        </a:spcAft>
                      </a:pPr>
                      <a:r>
                        <a:rPr lang="en-GB" sz="1200" dirty="0" err="1">
                          <a:effectLst/>
                        </a:rPr>
                        <a:t>Abordagem</a:t>
                      </a:r>
                      <a:r>
                        <a:rPr lang="en-GB" sz="1200" dirty="0">
                          <a:effectLst/>
                        </a:rPr>
                        <a:t> da </a:t>
                      </a:r>
                      <a:r>
                        <a:rPr lang="en-GB" sz="1200" dirty="0" err="1">
                          <a:effectLst/>
                        </a:rPr>
                        <a:t>Produção</a:t>
                      </a:r>
                      <a:r>
                        <a:rPr lang="en-GB" sz="1200" dirty="0">
                          <a:effectLst/>
                        </a:rPr>
                        <a:t> </a:t>
                      </a:r>
                      <a:r>
                        <a:rPr lang="en-GB" sz="1200" dirty="0" err="1">
                          <a:effectLst/>
                        </a:rPr>
                        <a:t>Racional</a:t>
                      </a:r>
                      <a:endParaRPr lang="pt-P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59540"/>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gn="ctr">
                        <a:lnSpc>
                          <a:spcPct val="107000"/>
                        </a:lnSpc>
                        <a:spcAft>
                          <a:spcPts val="0"/>
                        </a:spcAft>
                      </a:pPr>
                      <a:r>
                        <a:rPr lang="en-GB" sz="1200" dirty="0">
                          <a:effectLst/>
                        </a:rPr>
                        <a:t>Abordagem CE</a:t>
                      </a:r>
                      <a:endParaRPr lang="pt-P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59540"/>
                    </a:solidFill>
                  </a:tcPr>
                </a:tc>
                <a:extLst>
                  <a:ext uri="{0D108BD9-81ED-4DB2-BD59-A6C34878D82A}">
                    <a16:rowId xmlns:a16="http://schemas.microsoft.com/office/drawing/2014/main" val="3183002812"/>
                  </a:ext>
                </a:extLst>
              </a:tr>
              <a:tr h="0">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marL="71755" marR="71755" algn="ctr">
                        <a:lnSpc>
                          <a:spcPct val="107000"/>
                        </a:lnSpc>
                        <a:spcAft>
                          <a:spcPts val="0"/>
                        </a:spcAft>
                      </a:pPr>
                      <a:r>
                        <a:rPr lang="en-GB" sz="1200" dirty="0">
                          <a:effectLst/>
                        </a:rPr>
                        <a:t>Elemento Resíduos</a:t>
                      </a:r>
                      <a:endParaRPr lang="pt-P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5954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just">
                        <a:lnSpc>
                          <a:spcPct val="107000"/>
                        </a:lnSpc>
                        <a:spcAft>
                          <a:spcPts val="0"/>
                        </a:spcAft>
                      </a:pPr>
                      <a:r>
                        <a:rPr lang="en-GB" sz="1200" dirty="0">
                          <a:effectLst/>
                        </a:rPr>
                        <a:t>- A </a:t>
                      </a:r>
                      <a:r>
                        <a:rPr lang="en-GB" sz="1200" dirty="0" err="1">
                          <a:effectLst/>
                        </a:rPr>
                        <a:t>quantidade</a:t>
                      </a:r>
                      <a:r>
                        <a:rPr lang="en-GB" sz="1200" dirty="0">
                          <a:effectLst/>
                        </a:rPr>
                        <a:t> </a:t>
                      </a:r>
                      <a:r>
                        <a:rPr lang="en-GB" sz="1200" dirty="0" err="1">
                          <a:effectLst/>
                        </a:rPr>
                        <a:t>mínima</a:t>
                      </a:r>
                      <a:r>
                        <a:rPr lang="en-GB" sz="1200" dirty="0">
                          <a:effectLst/>
                        </a:rPr>
                        <a:t> de </a:t>
                      </a:r>
                      <a:r>
                        <a:rPr lang="en-GB" sz="1200" dirty="0" err="1">
                          <a:effectLst/>
                        </a:rPr>
                        <a:t>equipamento</a:t>
                      </a:r>
                      <a:r>
                        <a:rPr lang="en-GB" sz="1200" dirty="0">
                          <a:effectLst/>
                        </a:rPr>
                        <a:t>, </a:t>
                      </a:r>
                      <a:r>
                        <a:rPr lang="en-GB" sz="1200" dirty="0" err="1">
                          <a:effectLst/>
                        </a:rPr>
                        <a:t>materiais</a:t>
                      </a:r>
                      <a:r>
                        <a:rPr lang="en-GB" sz="1200" dirty="0">
                          <a:effectLst/>
                        </a:rPr>
                        <a:t>, </a:t>
                      </a:r>
                      <a:r>
                        <a:rPr lang="en-GB" sz="1200" dirty="0" err="1">
                          <a:effectLst/>
                        </a:rPr>
                        <a:t>peças</a:t>
                      </a:r>
                      <a:r>
                        <a:rPr lang="en-GB" sz="1200" dirty="0">
                          <a:effectLst/>
                        </a:rPr>
                        <a:t>, </a:t>
                      </a:r>
                      <a:r>
                        <a:rPr lang="en-GB" sz="1200" dirty="0" err="1">
                          <a:effectLst/>
                        </a:rPr>
                        <a:t>espaço</a:t>
                      </a:r>
                      <a:r>
                        <a:rPr lang="en-GB" sz="1200" dirty="0">
                          <a:effectLst/>
                        </a:rPr>
                        <a:t> e tempo </a:t>
                      </a:r>
                      <a:r>
                        <a:rPr lang="en-GB" sz="1200" dirty="0" err="1">
                          <a:effectLst/>
                        </a:rPr>
                        <a:t>são</a:t>
                      </a:r>
                      <a:r>
                        <a:rPr lang="en-GB" sz="1200" dirty="0">
                          <a:effectLst/>
                        </a:rPr>
                        <a:t> </a:t>
                      </a:r>
                      <a:r>
                        <a:rPr lang="en-GB" sz="1200" dirty="0" err="1">
                          <a:effectLst/>
                        </a:rPr>
                        <a:t>absolutamente</a:t>
                      </a:r>
                      <a:r>
                        <a:rPr lang="en-GB" sz="1200" dirty="0">
                          <a:effectLst/>
                        </a:rPr>
                        <a:t> </a:t>
                      </a:r>
                      <a:r>
                        <a:rPr lang="en-GB" sz="1200" dirty="0" err="1">
                          <a:effectLst/>
                        </a:rPr>
                        <a:t>essenciais</a:t>
                      </a:r>
                      <a:r>
                        <a:rPr lang="en-GB" sz="1200" dirty="0">
                          <a:effectLst/>
                        </a:rPr>
                        <a:t> para </a:t>
                      </a:r>
                      <a:r>
                        <a:rPr lang="en-GB" sz="1200" dirty="0" err="1">
                          <a:effectLst/>
                        </a:rPr>
                        <a:t>acrescentar</a:t>
                      </a:r>
                      <a:r>
                        <a:rPr lang="en-GB" sz="1200" dirty="0">
                          <a:effectLst/>
                        </a:rPr>
                        <a:t> </a:t>
                      </a:r>
                      <a:r>
                        <a:rPr lang="en-GB" sz="1200" dirty="0" err="1">
                          <a:effectLst/>
                        </a:rPr>
                        <a:t>valor</a:t>
                      </a:r>
                      <a:r>
                        <a:rPr lang="en-GB" sz="1200" dirty="0">
                          <a:effectLst/>
                        </a:rPr>
                        <a:t> </a:t>
                      </a:r>
                      <a:r>
                        <a:rPr lang="en-GB" sz="1200" dirty="0" err="1">
                          <a:effectLst/>
                        </a:rPr>
                        <a:t>ao</a:t>
                      </a:r>
                      <a:r>
                        <a:rPr lang="en-GB" sz="1200" dirty="0">
                          <a:effectLst/>
                        </a:rPr>
                        <a:t> </a:t>
                      </a:r>
                      <a:r>
                        <a:rPr lang="en-GB" sz="1200" dirty="0" err="1">
                          <a:effectLst/>
                        </a:rPr>
                        <a:t>produto</a:t>
                      </a:r>
                      <a:r>
                        <a:rPr lang="en-GB" sz="1200" dirty="0">
                          <a:effectLst/>
                        </a:rPr>
                        <a:t>;</a:t>
                      </a:r>
                      <a:endParaRPr lang="pt-PT" sz="1200" dirty="0">
                        <a:effectLst/>
                      </a:endParaRPr>
                    </a:p>
                    <a:p>
                      <a:pPr algn="just">
                        <a:lnSpc>
                          <a:spcPct val="107000"/>
                        </a:lnSpc>
                        <a:spcAft>
                          <a:spcPts val="0"/>
                        </a:spcAft>
                      </a:pPr>
                      <a:r>
                        <a:rPr lang="en-GB" sz="1200" dirty="0">
                          <a:effectLst/>
                        </a:rPr>
                        <a:t>- É </a:t>
                      </a:r>
                      <a:r>
                        <a:rPr lang="en-GB" sz="1200" dirty="0" err="1">
                          <a:effectLst/>
                        </a:rPr>
                        <a:t>uma</a:t>
                      </a:r>
                      <a:r>
                        <a:rPr lang="en-GB" sz="1200" dirty="0">
                          <a:effectLst/>
                        </a:rPr>
                        <a:t> </a:t>
                      </a:r>
                      <a:r>
                        <a:rPr lang="en-GB" sz="1200" dirty="0" err="1">
                          <a:effectLst/>
                        </a:rPr>
                        <a:t>atividade</a:t>
                      </a:r>
                      <a:r>
                        <a:rPr lang="en-GB" sz="1200" dirty="0">
                          <a:effectLst/>
                        </a:rPr>
                        <a:t> que </a:t>
                      </a:r>
                      <a:r>
                        <a:rPr lang="en-GB" sz="1200" dirty="0" err="1">
                          <a:effectLst/>
                        </a:rPr>
                        <a:t>não</a:t>
                      </a:r>
                      <a:r>
                        <a:rPr lang="en-GB" sz="1200" dirty="0">
                          <a:effectLst/>
                        </a:rPr>
                        <a:t> </a:t>
                      </a:r>
                      <a:r>
                        <a:rPr lang="en-GB" sz="1200" dirty="0" err="1">
                          <a:effectLst/>
                        </a:rPr>
                        <a:t>acrescenta</a:t>
                      </a:r>
                      <a:r>
                        <a:rPr lang="en-GB" sz="1200" dirty="0">
                          <a:effectLst/>
                        </a:rPr>
                        <a:t> </a:t>
                      </a:r>
                      <a:r>
                        <a:rPr lang="en-GB" sz="1200" dirty="0" err="1">
                          <a:effectLst/>
                        </a:rPr>
                        <a:t>valor</a:t>
                      </a:r>
                      <a:r>
                        <a:rPr lang="en-GB" sz="1200" dirty="0">
                          <a:effectLst/>
                        </a:rPr>
                        <a:t> </a:t>
                      </a:r>
                      <a:r>
                        <a:rPr lang="en-GB" sz="1200" dirty="0" err="1">
                          <a:effectLst/>
                        </a:rPr>
                        <a:t>aos</a:t>
                      </a:r>
                      <a:r>
                        <a:rPr lang="en-GB" sz="1200" dirty="0">
                          <a:effectLst/>
                        </a:rPr>
                        <a:t> </a:t>
                      </a:r>
                      <a:r>
                        <a:rPr lang="en-GB" sz="1200" dirty="0" err="1">
                          <a:effectLst/>
                        </a:rPr>
                        <a:t>clientes</a:t>
                      </a:r>
                      <a:r>
                        <a:rPr lang="en-GB" sz="1200" dirty="0">
                          <a:effectLst/>
                        </a:rPr>
                        <a:t>;</a:t>
                      </a:r>
                      <a:endParaRPr lang="pt-PT" sz="1200" dirty="0">
                        <a:effectLst/>
                      </a:endParaRPr>
                    </a:p>
                    <a:p>
                      <a:pPr algn="just">
                        <a:lnSpc>
                          <a:spcPct val="107000"/>
                        </a:lnSpc>
                        <a:spcAft>
                          <a:spcPts val="0"/>
                        </a:spcAft>
                      </a:pPr>
                      <a:r>
                        <a:rPr lang="en-GB" sz="1200" dirty="0">
                          <a:effectLst/>
                        </a:rPr>
                        <a:t>- É </a:t>
                      </a:r>
                      <a:r>
                        <a:rPr lang="en-GB" sz="1200" dirty="0" err="1">
                          <a:effectLst/>
                        </a:rPr>
                        <a:t>ineficiente</a:t>
                      </a:r>
                      <a:r>
                        <a:rPr lang="en-GB" sz="1200" dirty="0">
                          <a:effectLst/>
                        </a:rPr>
                        <a:t> e é </a:t>
                      </a:r>
                      <a:r>
                        <a:rPr lang="en-GB" sz="1200" dirty="0" err="1">
                          <a:effectLst/>
                        </a:rPr>
                        <a:t>medido</a:t>
                      </a:r>
                      <a:r>
                        <a:rPr lang="en-GB" sz="1200" dirty="0">
                          <a:effectLst/>
                        </a:rPr>
                        <a:t> </a:t>
                      </a:r>
                      <a:r>
                        <a:rPr lang="en-GB" sz="1200" dirty="0" err="1">
                          <a:effectLst/>
                        </a:rPr>
                        <a:t>pelos</a:t>
                      </a:r>
                      <a:r>
                        <a:rPr lang="en-GB" sz="1200" dirty="0">
                          <a:effectLst/>
                        </a:rPr>
                        <a:t> KPIs.</a:t>
                      </a:r>
                      <a:endParaRPr lang="pt-P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just">
                        <a:lnSpc>
                          <a:spcPct val="107000"/>
                        </a:lnSpc>
                        <a:spcAft>
                          <a:spcPts val="0"/>
                        </a:spcAft>
                      </a:pPr>
                      <a:r>
                        <a:rPr lang="en-GB" sz="1200">
                          <a:effectLst/>
                        </a:rPr>
                        <a:t>- Resíduos = matéria-prima;</a:t>
                      </a:r>
                      <a:endParaRPr lang="pt-PT" sz="1200">
                        <a:effectLst/>
                      </a:endParaRPr>
                    </a:p>
                    <a:p>
                      <a:pPr algn="just">
                        <a:lnSpc>
                          <a:spcPct val="107000"/>
                        </a:lnSpc>
                        <a:spcAft>
                          <a:spcPts val="0"/>
                        </a:spcAft>
                      </a:pPr>
                      <a:r>
                        <a:rPr lang="en-GB" sz="1200">
                          <a:effectLst/>
                        </a:rPr>
                        <a:t>- É visto em 4 dimensões: Desperdício de recursos, desperdício de ciclos de vida, desperdício de capacidade, desperdício de valores incorporados.</a:t>
                      </a:r>
                      <a:endParaRPr lang="pt-PT"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tint val="40000"/>
                      </a:srgbClr>
                    </a:solidFill>
                  </a:tcPr>
                </a:tc>
                <a:extLst>
                  <a:ext uri="{0D108BD9-81ED-4DB2-BD59-A6C34878D82A}">
                    <a16:rowId xmlns:a16="http://schemas.microsoft.com/office/drawing/2014/main" val="3880916684"/>
                  </a:ext>
                </a:extLst>
              </a:tr>
              <a:tr h="0">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marL="71755" marR="71755" algn="ctr">
                        <a:lnSpc>
                          <a:spcPct val="107000"/>
                        </a:lnSpc>
                        <a:spcAft>
                          <a:spcPts val="0"/>
                        </a:spcAft>
                      </a:pPr>
                      <a:r>
                        <a:rPr lang="en-GB" sz="1200" dirty="0">
                          <a:effectLst/>
                        </a:rPr>
                        <a:t>Elemento Valor</a:t>
                      </a:r>
                      <a:endParaRPr lang="pt-P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5954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just">
                        <a:lnSpc>
                          <a:spcPct val="107000"/>
                        </a:lnSpc>
                        <a:spcAft>
                          <a:spcPts val="0"/>
                        </a:spcAft>
                      </a:pPr>
                      <a:r>
                        <a:rPr lang="en-GB" sz="1200" dirty="0">
                          <a:effectLst/>
                        </a:rPr>
                        <a:t>- O valor é percebido do ponto de vista do cliente;</a:t>
                      </a:r>
                      <a:endParaRPr lang="pt-PT" sz="1200" dirty="0">
                        <a:effectLst/>
                      </a:endParaRPr>
                    </a:p>
                    <a:p>
                      <a:pPr algn="just">
                        <a:lnSpc>
                          <a:spcPct val="107000"/>
                        </a:lnSpc>
                        <a:spcAft>
                          <a:spcPts val="0"/>
                        </a:spcAft>
                      </a:pPr>
                      <a:r>
                        <a:rPr lang="en-GB" sz="1200" dirty="0">
                          <a:effectLst/>
                        </a:rPr>
                        <a:t>- Exigência do cliente.</a:t>
                      </a:r>
                      <a:endParaRPr lang="pt-P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just">
                        <a:lnSpc>
                          <a:spcPct val="107000"/>
                        </a:lnSpc>
                        <a:spcAft>
                          <a:spcPts val="0"/>
                        </a:spcAft>
                      </a:pPr>
                      <a:r>
                        <a:rPr lang="en-GB" sz="1200" dirty="0">
                          <a:effectLst/>
                        </a:rPr>
                        <a:t>- Reduzir os resíduos através da reciclagem e da origem dos resíduos;</a:t>
                      </a:r>
                      <a:endParaRPr lang="pt-PT" sz="1200" dirty="0">
                        <a:effectLst/>
                      </a:endParaRPr>
                    </a:p>
                    <a:p>
                      <a:pPr algn="just">
                        <a:lnSpc>
                          <a:spcPct val="107000"/>
                        </a:lnSpc>
                        <a:spcAft>
                          <a:spcPts val="0"/>
                        </a:spcAft>
                      </a:pPr>
                      <a:r>
                        <a:rPr lang="en-GB" sz="1200" dirty="0">
                          <a:effectLst/>
                        </a:rPr>
                        <a:t>- Impedir que os recursos saiam da economia;</a:t>
                      </a:r>
                      <a:endParaRPr lang="pt-PT" sz="1200" dirty="0">
                        <a:effectLst/>
                      </a:endParaRPr>
                    </a:p>
                    <a:p>
                      <a:pPr algn="just">
                        <a:lnSpc>
                          <a:spcPct val="107000"/>
                        </a:lnSpc>
                        <a:spcAft>
                          <a:spcPts val="0"/>
                        </a:spcAft>
                      </a:pPr>
                      <a:r>
                        <a:rPr lang="en-GB" sz="1200" dirty="0">
                          <a:effectLst/>
                        </a:rPr>
                        <a:t>- Quatro dimensões: Redução de custos, </a:t>
                      </a:r>
                      <a:r>
                        <a:rPr lang="en-GB" sz="1200" dirty="0" err="1">
                          <a:effectLst/>
                        </a:rPr>
                        <a:t>criação</a:t>
                      </a:r>
                      <a:r>
                        <a:rPr lang="en-GB" sz="1200" dirty="0">
                          <a:effectLst/>
                        </a:rPr>
                        <a:t> de receitas, resiliência, legitimidade e imagem.</a:t>
                      </a:r>
                      <a:endParaRPr lang="pt-P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tint val="20000"/>
                      </a:srgbClr>
                    </a:solidFill>
                  </a:tcPr>
                </a:tc>
                <a:extLst>
                  <a:ext uri="{0D108BD9-81ED-4DB2-BD59-A6C34878D82A}">
                    <a16:rowId xmlns:a16="http://schemas.microsoft.com/office/drawing/2014/main" val="1522161362"/>
                  </a:ext>
                </a:extLst>
              </a:tr>
            </a:tbl>
          </a:graphicData>
        </a:graphic>
      </p:graphicFrame>
      <p:sp>
        <p:nvSpPr>
          <p:cNvPr id="13" name="Retângulo 12">
            <a:extLst>
              <a:ext uri="{FF2B5EF4-FFF2-40B4-BE49-F238E27FC236}">
                <a16:creationId xmlns:a16="http://schemas.microsoft.com/office/drawing/2014/main" id="{116D85D1-97CF-4AB6-A395-26F39E9D7518}"/>
              </a:ext>
            </a:extLst>
          </p:cNvPr>
          <p:cNvSpPr/>
          <p:nvPr/>
        </p:nvSpPr>
        <p:spPr>
          <a:xfrm>
            <a:off x="1181323" y="4822994"/>
            <a:ext cx="5238750" cy="230832"/>
          </a:xfrm>
          <a:prstGeom prst="rect">
            <a:avLst/>
          </a:prstGeom>
        </p:spPr>
        <p:txBody>
          <a:bodyPr wrap="square">
            <a:spAutoFit/>
          </a:bodyPr>
          <a:lstStyle/>
          <a:p>
            <a:r>
              <a:rPr lang="en-GB" sz="900" dirty="0">
                <a:latin typeface="+mn-lt"/>
                <a:ea typeface="Verdana" panose="020B0604030504040204" pitchFamily="34" charset="0"/>
              </a:rPr>
              <a:t>Diferentes abordagens de </a:t>
            </a:r>
            <a:r>
              <a:rPr lang="en-GB" sz="900" dirty="0" err="1">
                <a:latin typeface="+mn-lt"/>
                <a:ea typeface="Verdana" panose="020B0604030504040204" pitchFamily="34" charset="0"/>
              </a:rPr>
              <a:t>Produção</a:t>
            </a:r>
            <a:r>
              <a:rPr lang="en-GB" sz="900" dirty="0">
                <a:latin typeface="+mn-lt"/>
                <a:ea typeface="Verdana" panose="020B0604030504040204" pitchFamily="34" charset="0"/>
              </a:rPr>
              <a:t> </a:t>
            </a:r>
            <a:r>
              <a:rPr lang="en-GB" sz="900" dirty="0" err="1">
                <a:latin typeface="+mn-lt"/>
                <a:ea typeface="Verdana" panose="020B0604030504040204" pitchFamily="34" charset="0"/>
              </a:rPr>
              <a:t>Racional</a:t>
            </a:r>
            <a:r>
              <a:rPr lang="en-GB" sz="900" dirty="0">
                <a:latin typeface="+mn-lt"/>
                <a:ea typeface="Verdana" panose="020B0604030504040204" pitchFamily="34" charset="0"/>
              </a:rPr>
              <a:t> e CE aos elementos de Resíduos e Valor [6]</a:t>
            </a:r>
            <a:endParaRPr lang="pt-PT" sz="900" dirty="0">
              <a:latin typeface="+mn-lt"/>
              <a:ea typeface="Verdana" panose="020B0604030504040204" pitchFamily="34" charset="0"/>
            </a:endParaRPr>
          </a:p>
        </p:txBody>
      </p:sp>
      <p:sp>
        <p:nvSpPr>
          <p:cNvPr id="14" name="Retângulo 4">
            <a:extLst>
              <a:ext uri="{FF2B5EF4-FFF2-40B4-BE49-F238E27FC236}">
                <a16:creationId xmlns:a16="http://schemas.microsoft.com/office/drawing/2014/main" id="{904726A2-D2E3-4953-9A2A-21EE05905BE3}"/>
              </a:ext>
            </a:extLst>
          </p:cNvPr>
          <p:cNvSpPr/>
          <p:nvPr/>
        </p:nvSpPr>
        <p:spPr>
          <a:xfrm>
            <a:off x="7307825" y="3238256"/>
            <a:ext cx="1629697" cy="1352165"/>
          </a:xfrm>
          <a:prstGeom prst="rect">
            <a:avLst/>
          </a:prstGeom>
        </p:spPr>
        <p:txBody>
          <a:bodyPr wrap="square">
            <a:spAutoFit/>
          </a:bodyPr>
          <a:lstStyle/>
          <a:p>
            <a:pPr algn="just">
              <a:lnSpc>
                <a:spcPct val="107000"/>
              </a:lnSpc>
              <a:spcAft>
                <a:spcPts val="800"/>
              </a:spcAft>
            </a:pPr>
            <a:r>
              <a:rPr lang="en-GB" sz="700" dirty="0">
                <a:latin typeface="+mn-lt"/>
                <a:ea typeface="Verdana" panose="020B0604030504040204" pitchFamily="34" charset="0"/>
              </a:rPr>
              <a:t>[6] </a:t>
            </a:r>
            <a:r>
              <a:rPr lang="pt-PT" sz="700" dirty="0" err="1">
                <a:latin typeface="+mn-lt"/>
                <a:ea typeface="Verdana" panose="020B0604030504040204" pitchFamily="34" charset="0"/>
              </a:rPr>
              <a:t>Nadeem</a:t>
            </a:r>
            <a:r>
              <a:rPr lang="pt-PT" sz="700" dirty="0">
                <a:latin typeface="+mn-lt"/>
                <a:ea typeface="Verdana" panose="020B0604030504040204" pitchFamily="34" charset="0"/>
              </a:rPr>
              <a:t>, </a:t>
            </a:r>
            <a:r>
              <a:rPr lang="pt-PT" sz="700" dirty="0" err="1">
                <a:latin typeface="+mn-lt"/>
                <a:ea typeface="Verdana" panose="020B0604030504040204" pitchFamily="34" charset="0"/>
              </a:rPr>
              <a:t>Simon</a:t>
            </a:r>
            <a:r>
              <a:rPr lang="pt-PT" sz="700" baseline="30000" dirty="0" err="1">
                <a:latin typeface="+mn-lt"/>
                <a:ea typeface="Verdana" panose="020B0604030504040204" pitchFamily="34" charset="0"/>
              </a:rPr>
              <a:t>a</a:t>
            </a:r>
            <a:r>
              <a:rPr lang="pt-PT" sz="700" dirty="0" err="1">
                <a:latin typeface="+mn-lt"/>
                <a:ea typeface="Verdana" panose="020B0604030504040204" pitchFamily="34" charset="0"/>
              </a:rPr>
              <a:t> ; Garza-Reyes</a:t>
            </a:r>
            <a:r>
              <a:rPr lang="pt-PT" sz="700" dirty="0">
                <a:latin typeface="+mn-lt"/>
                <a:ea typeface="Verdana" panose="020B0604030504040204" pitchFamily="34" charset="0"/>
              </a:rPr>
              <a:t>, </a:t>
            </a:r>
            <a:r>
              <a:rPr lang="pt-PT" sz="700" dirty="0" err="1">
                <a:latin typeface="+mn-lt"/>
                <a:ea typeface="Verdana" panose="020B0604030504040204" pitchFamily="34" charset="0"/>
              </a:rPr>
              <a:t>Jose</a:t>
            </a:r>
            <a:r>
              <a:rPr lang="pt-PT" sz="700" baseline="30000" dirty="0" err="1">
                <a:latin typeface="+mn-lt"/>
                <a:ea typeface="Verdana" panose="020B0604030504040204" pitchFamily="34" charset="0"/>
              </a:rPr>
              <a:t>a</a:t>
            </a:r>
            <a:r>
              <a:rPr lang="pt-PT" sz="700" dirty="0" err="1">
                <a:latin typeface="+mn-lt"/>
                <a:ea typeface="Verdana" panose="020B0604030504040204" pitchFamily="34" charset="0"/>
              </a:rPr>
              <a:t> ; Anosike</a:t>
            </a:r>
            <a:r>
              <a:rPr lang="pt-PT" sz="700" dirty="0">
                <a:latin typeface="+mn-lt"/>
                <a:ea typeface="Verdana" panose="020B0604030504040204" pitchFamily="34" charset="0"/>
              </a:rPr>
              <a:t>, </a:t>
            </a:r>
            <a:r>
              <a:rPr lang="pt-PT" sz="700" dirty="0" err="1">
                <a:latin typeface="+mn-lt"/>
                <a:ea typeface="Verdana" panose="020B0604030504040204" pitchFamily="34" charset="0"/>
              </a:rPr>
              <a:t>Anthony</a:t>
            </a:r>
            <a:r>
              <a:rPr lang="pt-PT" sz="700" baseline="30000" dirty="0" err="1">
                <a:latin typeface="+mn-lt"/>
                <a:ea typeface="Verdana" panose="020B0604030504040204" pitchFamily="34" charset="0"/>
              </a:rPr>
              <a:t>a</a:t>
            </a:r>
            <a:r>
              <a:rPr lang="pt-PT" sz="700" dirty="0" err="1">
                <a:latin typeface="+mn-lt"/>
                <a:ea typeface="Verdana" panose="020B0604030504040204" pitchFamily="34" charset="0"/>
              </a:rPr>
              <a:t> ; Kumar</a:t>
            </a:r>
            <a:r>
              <a:rPr lang="pt-PT" sz="700" dirty="0">
                <a:latin typeface="+mn-lt"/>
                <a:ea typeface="Verdana" panose="020B0604030504040204" pitchFamily="34" charset="0"/>
              </a:rPr>
              <a:t>, </a:t>
            </a:r>
            <a:r>
              <a:rPr lang="pt-PT" sz="700" dirty="0" err="1">
                <a:latin typeface="+mn-lt"/>
                <a:ea typeface="Verdana" panose="020B0604030504040204" pitchFamily="34" charset="0"/>
              </a:rPr>
              <a:t>Vikas ;</a:t>
            </a:r>
            <a:r>
              <a:rPr lang="pt-PT" sz="700" baseline="30000" dirty="0" err="1">
                <a:latin typeface="+mn-lt"/>
                <a:ea typeface="Verdana" panose="020B0604030504040204" pitchFamily="34" charset="0"/>
              </a:rPr>
              <a:t>ba</a:t>
            </a:r>
            <a:r>
              <a:rPr lang="pt-PT" sz="700" dirty="0" err="1">
                <a:latin typeface="+mn-lt"/>
                <a:ea typeface="Verdana" panose="020B0604030504040204" pitchFamily="34" charset="0"/>
              </a:rPr>
              <a:t> Centre </a:t>
            </a:r>
            <a:r>
              <a:rPr lang="pt-PT" sz="700" dirty="0">
                <a:latin typeface="+mn-lt"/>
                <a:ea typeface="Verdana" panose="020B0604030504040204" pitchFamily="34" charset="0"/>
              </a:rPr>
              <a:t>for </a:t>
            </a:r>
            <a:r>
              <a:rPr lang="pt-PT" sz="700" dirty="0" err="1">
                <a:latin typeface="+mn-lt"/>
                <a:ea typeface="Verdana" panose="020B0604030504040204" pitchFamily="34" charset="0"/>
              </a:rPr>
              <a:t>Supply Chain Improvement</a:t>
            </a:r>
            <a:r>
              <a:rPr lang="pt-PT" sz="700" dirty="0">
                <a:latin typeface="+mn-lt"/>
                <a:ea typeface="Verdana" panose="020B0604030504040204" pitchFamily="34" charset="0"/>
              </a:rPr>
              <a:t>, </a:t>
            </a:r>
            <a:r>
              <a:rPr lang="pt-PT" sz="700" dirty="0" err="1">
                <a:latin typeface="+mn-lt"/>
                <a:ea typeface="Verdana" panose="020B0604030504040204" pitchFamily="34" charset="0"/>
              </a:rPr>
              <a:t>University of </a:t>
            </a:r>
            <a:r>
              <a:rPr lang="pt-PT" sz="700" dirty="0">
                <a:latin typeface="+mn-lt"/>
                <a:ea typeface="Verdana" panose="020B0604030504040204" pitchFamily="34" charset="0"/>
              </a:rPr>
              <a:t>Derby, Derby, U.K.;</a:t>
            </a:r>
            <a:r>
              <a:rPr lang="pt-PT" sz="700" baseline="30000" dirty="0" err="1">
                <a:latin typeface="+mn-lt"/>
                <a:ea typeface="Verdana" panose="020B0604030504040204" pitchFamily="34" charset="0"/>
              </a:rPr>
              <a:t>b</a:t>
            </a:r>
            <a:r>
              <a:rPr lang="pt-PT" sz="700" dirty="0" err="1">
                <a:latin typeface="+mn-lt"/>
                <a:ea typeface="Verdana" panose="020B0604030504040204" pitchFamily="34" charset="0"/>
              </a:rPr>
              <a:t> Bristol </a:t>
            </a:r>
            <a:r>
              <a:rPr lang="pt-PT" sz="700" dirty="0">
                <a:latin typeface="+mn-lt"/>
                <a:ea typeface="Verdana" panose="020B0604030504040204" pitchFamily="34" charset="0"/>
              </a:rPr>
              <a:t>Business </a:t>
            </a:r>
            <a:r>
              <a:rPr lang="pt-PT" sz="700" dirty="0" err="1">
                <a:latin typeface="+mn-lt"/>
                <a:ea typeface="Verdana" panose="020B0604030504040204" pitchFamily="34" charset="0"/>
              </a:rPr>
              <a:t>School</a:t>
            </a:r>
            <a:r>
              <a:rPr lang="pt-PT" sz="700" dirty="0">
                <a:latin typeface="+mn-lt"/>
                <a:ea typeface="Verdana" panose="020B0604030504040204" pitchFamily="34" charset="0"/>
              </a:rPr>
              <a:t>, </a:t>
            </a:r>
            <a:r>
              <a:rPr lang="pt-PT" sz="700" dirty="0" err="1">
                <a:latin typeface="+mn-lt"/>
                <a:ea typeface="Verdana" panose="020B0604030504040204" pitchFamily="34" charset="0"/>
              </a:rPr>
              <a:t>University of the </a:t>
            </a:r>
            <a:r>
              <a:rPr lang="pt-PT" sz="700" dirty="0">
                <a:latin typeface="+mn-lt"/>
                <a:ea typeface="Verdana" panose="020B0604030504040204" pitchFamily="34" charset="0"/>
              </a:rPr>
              <a:t>West </a:t>
            </a:r>
            <a:r>
              <a:rPr lang="pt-PT" sz="700" dirty="0" err="1">
                <a:latin typeface="+mn-lt"/>
                <a:ea typeface="Verdana" panose="020B0604030504040204" pitchFamily="34" charset="0"/>
              </a:rPr>
              <a:t>of England</a:t>
            </a:r>
            <a:r>
              <a:rPr lang="pt-PT" sz="700" dirty="0">
                <a:latin typeface="+mn-lt"/>
                <a:ea typeface="Verdana" panose="020B0604030504040204" pitchFamily="34" charset="0"/>
              </a:rPr>
              <a:t>, Bristol, U.K.; </a:t>
            </a:r>
            <a:r>
              <a:rPr lang="pt-PT" sz="700" dirty="0" err="1">
                <a:latin typeface="+mn-lt"/>
                <a:ea typeface="Verdana" panose="020B0604030504040204" pitchFamily="34" charset="0"/>
              </a:rPr>
              <a:t>Coalescing the Lean and </a:t>
            </a:r>
            <a:r>
              <a:rPr lang="pt-PT" sz="700" dirty="0">
                <a:latin typeface="+mn-lt"/>
                <a:ea typeface="Verdana" panose="020B0604030504040204" pitchFamily="34" charset="0"/>
              </a:rPr>
              <a:t>Circular </a:t>
            </a:r>
            <a:r>
              <a:rPr lang="pt-PT" sz="700" dirty="0" err="1">
                <a:latin typeface="+mn-lt"/>
                <a:ea typeface="Verdana" panose="020B0604030504040204" pitchFamily="34" charset="0"/>
              </a:rPr>
              <a:t>Economy</a:t>
            </a:r>
            <a:r>
              <a:rPr lang="pt-PT" sz="700" dirty="0">
                <a:latin typeface="+mn-lt"/>
                <a:ea typeface="Verdana" panose="020B0604030504040204" pitchFamily="34" charset="0"/>
              </a:rPr>
              <a:t>, 2019. Web: </a:t>
            </a:r>
            <a:r>
              <a:rPr lang="pt-PT" sz="700" dirty="0">
                <a:latin typeface="+mn-lt"/>
                <a:ea typeface="Verdana" panose="020B0604030504040204" pitchFamily="34" charset="0"/>
                <a:hlinkClick r:id="rId3"/>
              </a:rPr>
              <a:t>http://ieomsociety.org/ieom2019/papers/279.pdf</a:t>
            </a:r>
            <a:endParaRPr lang="pt-PT" sz="700" dirty="0">
              <a:latin typeface="+mn-lt"/>
              <a:ea typeface="Verdana" panose="020B0604030504040204" pitchFamily="34" charset="0"/>
            </a:endParaRPr>
          </a:p>
        </p:txBody>
      </p:sp>
    </p:spTree>
    <p:custDataLst>
      <p:tags r:id="rId1"/>
    </p:custDataLst>
    <p:extLst>
      <p:ext uri="{BB962C8B-B14F-4D97-AF65-F5344CB8AC3E}">
        <p14:creationId xmlns:p14="http://schemas.microsoft.com/office/powerpoint/2010/main" val="144544534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33"/>
          <p:cNvSpPr txBox="1">
            <a:spLocks noGrp="1"/>
          </p:cNvSpPr>
          <p:nvPr>
            <p:ph type="title"/>
          </p:nvPr>
        </p:nvSpPr>
        <p:spPr>
          <a:xfrm>
            <a:off x="713225" y="539500"/>
            <a:ext cx="7717800" cy="1011600"/>
          </a:xfrm>
          <a:prstGeom prst="rect">
            <a:avLst/>
          </a:prstGeom>
        </p:spPr>
        <p:txBody>
          <a:bodyPr spcFirstLastPara="1" wrap="square" lIns="91425" tIns="91425" rIns="91425" bIns="91425" anchor="t" anchorCtr="0">
            <a:noAutofit/>
          </a:bodyPr>
          <a:lstStyle/>
          <a:p>
            <a:pPr lvl="0"/>
            <a:r>
              <a:rPr lang="en-GB" b="1" dirty="0"/>
              <a:t>Avaliação</a:t>
            </a:r>
            <a:endParaRPr b="1" dirty="0"/>
          </a:p>
        </p:txBody>
      </p:sp>
      <p:sp>
        <p:nvSpPr>
          <p:cNvPr id="372" name="Google Shape;372;p33"/>
          <p:cNvSpPr/>
          <p:nvPr/>
        </p:nvSpPr>
        <p:spPr>
          <a:xfrm>
            <a:off x="1430718" y="2664576"/>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3"/>
          <p:cNvSpPr/>
          <p:nvPr/>
        </p:nvSpPr>
        <p:spPr>
          <a:xfrm>
            <a:off x="7296002" y="2661526"/>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3"/>
          <p:cNvSpPr/>
          <p:nvPr/>
        </p:nvSpPr>
        <p:spPr>
          <a:xfrm>
            <a:off x="3382999" y="2659388"/>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3"/>
          <p:cNvSpPr/>
          <p:nvPr/>
        </p:nvSpPr>
        <p:spPr>
          <a:xfrm>
            <a:off x="5335279" y="2662251"/>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Textfeld 2">
            <a:extLst>
              <a:ext uri="{FF2B5EF4-FFF2-40B4-BE49-F238E27FC236}">
                <a16:creationId xmlns:a16="http://schemas.microsoft.com/office/drawing/2014/main" id="{F6681FD6-171A-5703-AC6C-C146058C2045}"/>
              </a:ext>
            </a:extLst>
          </p:cNvPr>
          <p:cNvSpPr txBox="1"/>
          <p:nvPr/>
        </p:nvSpPr>
        <p:spPr>
          <a:xfrm>
            <a:off x="1265023" y="1487037"/>
            <a:ext cx="6613954" cy="3286541"/>
          </a:xfrm>
          <a:prstGeom prst="rect">
            <a:avLst/>
          </a:prstGeom>
          <a:noFill/>
        </p:spPr>
        <p:txBody>
          <a:bodyPr wrap="square">
            <a:spAutoFit/>
          </a:bodyPr>
          <a:lstStyle/>
          <a:p>
            <a:pPr algn="just">
              <a:lnSpc>
                <a:spcPct val="107000"/>
              </a:lnSpc>
              <a:spcAft>
                <a:spcPts val="800"/>
              </a:spcAft>
            </a:pPr>
            <a:r>
              <a:rPr lang="en-US" sz="1600" b="1" u="sng" dirty="0">
                <a:effectLst/>
                <a:latin typeface="Calibri" panose="020F0502020204030204" pitchFamily="34" charset="0"/>
                <a:ea typeface="Calibri" panose="020F0502020204030204" pitchFamily="34" charset="0"/>
                <a:cs typeface="Times New Roman" panose="02020603050405020304" pitchFamily="18" charset="0"/>
              </a:rPr>
              <a:t>Tarefa</a:t>
            </a:r>
          </a:p>
          <a:p>
            <a:pPr algn="just">
              <a:lnSpc>
                <a:spcPct val="107000"/>
              </a:lnSpc>
              <a:spcAft>
                <a:spcPts val="80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Veja o vídeo abaixo e responda às seguintes perguntas:</a:t>
            </a:r>
            <a:endParaRPr lang="de-DE" sz="1600" b="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eriod"/>
            </a:pPr>
            <a:r>
              <a:rPr lang="en-GB" sz="1600" dirty="0">
                <a:effectLst/>
                <a:latin typeface="Calibri" panose="020F0502020204030204" pitchFamily="34" charset="0"/>
                <a:ea typeface="Calibri" panose="020F0502020204030204" pitchFamily="34" charset="0"/>
                <a:cs typeface="Times New Roman" panose="02020603050405020304" pitchFamily="18" charset="0"/>
              </a:rPr>
              <a:t>Qual é a diferença entre o modelo de economia linear e um modelo de economia circular?</a:t>
            </a:r>
          </a:p>
          <a:p>
            <a:pPr marL="342900" lvl="0" indent="-342900" algn="just">
              <a:lnSpc>
                <a:spcPct val="107000"/>
              </a:lnSpc>
              <a:buFont typeface="+mj-lt"/>
              <a:buAutoNum type="arabicPeriod"/>
            </a:pPr>
            <a:r>
              <a:rPr lang="en-GB" sz="1600" dirty="0">
                <a:effectLst/>
                <a:latin typeface="Calibri" panose="020F0502020204030204" pitchFamily="34" charset="0"/>
                <a:ea typeface="Calibri" panose="020F0502020204030204" pitchFamily="34" charset="0"/>
                <a:cs typeface="Times New Roman" panose="02020603050405020304" pitchFamily="18" charset="0"/>
              </a:rPr>
              <a:t>Em que medida a economia circular o </a:t>
            </a:r>
            <a:r>
              <a:rPr lang="en-GB" sz="1600" dirty="0" err="1">
                <a:effectLst/>
                <a:latin typeface="Calibri" panose="020F0502020204030204" pitchFamily="34" charset="0"/>
                <a:ea typeface="Calibri" panose="020F0502020204030204" pitchFamily="34" charset="0"/>
                <a:cs typeface="Times New Roman" panose="02020603050405020304" pitchFamily="18" charset="0"/>
              </a:rPr>
              <a:t>afeta</a:t>
            </a:r>
            <a:r>
              <a:rPr lang="en-GB" sz="1600" dirty="0">
                <a:effectLst/>
                <a:latin typeface="Calibri" panose="020F0502020204030204" pitchFamily="34" charset="0"/>
                <a:ea typeface="Calibri" panose="020F0502020204030204" pitchFamily="34" charset="0"/>
                <a:cs typeface="Times New Roman" panose="02020603050405020304" pitchFamily="18" charset="0"/>
              </a:rPr>
              <a:t> como proprietário de uma empresa e que benefícios lhe traz em comparação com o modelo de economia linear?</a:t>
            </a:r>
          </a:p>
          <a:p>
            <a:pPr marL="342900" lvl="0" indent="-342900" algn="just">
              <a:lnSpc>
                <a:spcPct val="107000"/>
              </a:lnSpc>
              <a:buFont typeface="+mj-lt"/>
              <a:buAutoNum type="arabicPeriod"/>
            </a:pPr>
            <a:r>
              <a:rPr lang="de-DE" sz="1600" dirty="0">
                <a:latin typeface="Calibri" panose="020F0502020204030204" pitchFamily="34" charset="0"/>
                <a:ea typeface="Calibri" panose="020F0502020204030204" pitchFamily="34" charset="0"/>
                <a:cs typeface="Times New Roman" panose="02020603050405020304" pitchFamily="18" charset="0"/>
              </a:rPr>
              <a:t>Comente a seguinte declaração: </a:t>
            </a:r>
            <a:r>
              <a:rPr lang="en-US" sz="1600" dirty="0">
                <a:latin typeface="Calibri" panose="020F0502020204030204" pitchFamily="34" charset="0"/>
                <a:ea typeface="Calibri" panose="020F0502020204030204" pitchFamily="34" charset="0"/>
                <a:cs typeface="Times New Roman" panose="02020603050405020304" pitchFamily="18" charset="0"/>
              </a:rPr>
              <a:t>Os governos locais e regionais têm um papel fundamental a </a:t>
            </a:r>
            <a:r>
              <a:rPr lang="en-US" sz="1600" dirty="0" err="1">
                <a:latin typeface="Calibri" panose="020F0502020204030204" pitchFamily="34" charset="0"/>
                <a:ea typeface="Calibri" panose="020F0502020204030204" pitchFamily="34" charset="0"/>
                <a:cs typeface="Times New Roman" panose="02020603050405020304" pitchFamily="18" charset="0"/>
              </a:rPr>
              <a:t>desempenhar</a:t>
            </a:r>
            <a:r>
              <a:rPr lang="en-US" sz="1600" dirty="0">
                <a:latin typeface="Calibri" panose="020F0502020204030204" pitchFamily="34" charset="0"/>
                <a:ea typeface="Calibri" panose="020F0502020204030204" pitchFamily="34" charset="0"/>
                <a:cs typeface="Times New Roman" panose="02020603050405020304" pitchFamily="18" charset="0"/>
              </a:rPr>
              <a:t>.</a:t>
            </a:r>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en-GB" sz="1600" b="1" u="sng" dirty="0">
              <a:solidFill>
                <a:srgbClr val="E7501B"/>
              </a:solidFill>
              <a:effectLst/>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endParaRPr>
          </a:p>
          <a:p>
            <a:pPr algn="ctr">
              <a:lnSpc>
                <a:spcPct val="107000"/>
              </a:lnSpc>
              <a:spcAft>
                <a:spcPts val="800"/>
              </a:spcAft>
            </a:pPr>
            <a:r>
              <a:rPr lang="en-GB" sz="1600" b="1" u="sng" dirty="0">
                <a:solidFill>
                  <a:srgbClr val="E7501B"/>
                </a:solidFill>
                <a:effectLst/>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https://www.youtube.com/watch?v=__0Spwj8DkM</a:t>
            </a:r>
            <a:endParaRPr lang="de-DE" sz="1600" b="1" dirty="0">
              <a:solidFill>
                <a:srgbClr val="E7501B"/>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custDataLst>
      <p:tags r:id="rId1"/>
    </p:custData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02C7A-14C4-4F7F-947E-CE9F3DC1E7E7}"/>
              </a:ext>
            </a:extLst>
          </p:cNvPr>
          <p:cNvSpPr>
            <a:spLocks noGrp="1"/>
          </p:cNvSpPr>
          <p:nvPr>
            <p:ph type="title"/>
          </p:nvPr>
        </p:nvSpPr>
        <p:spPr/>
        <p:txBody>
          <a:bodyPr/>
          <a:lstStyle/>
          <a:p>
            <a:r>
              <a:rPr lang="en-GB" dirty="0"/>
              <a:t>Leituras adicionais</a:t>
            </a:r>
          </a:p>
        </p:txBody>
      </p:sp>
      <p:sp>
        <p:nvSpPr>
          <p:cNvPr id="4" name="TextBox 3">
            <a:extLst>
              <a:ext uri="{FF2B5EF4-FFF2-40B4-BE49-F238E27FC236}">
                <a16:creationId xmlns:a16="http://schemas.microsoft.com/office/drawing/2014/main" id="{00855202-B72E-47AC-BC25-AEE9EBAFC535}"/>
              </a:ext>
            </a:extLst>
          </p:cNvPr>
          <p:cNvSpPr txBox="1"/>
          <p:nvPr/>
        </p:nvSpPr>
        <p:spPr>
          <a:xfrm>
            <a:off x="316258" y="1866930"/>
            <a:ext cx="7545519" cy="2253117"/>
          </a:xfrm>
          <a:prstGeom prst="rect">
            <a:avLst/>
          </a:prstGeom>
          <a:noFill/>
        </p:spPr>
        <p:txBody>
          <a:bodyPr wrap="square">
            <a:spAutoFit/>
          </a:bodyPr>
          <a:lstStyle/>
          <a:p>
            <a:pPr marL="450215" marR="0" lvl="0" indent="-450215" algn="just" defTabSz="914400" rtl="0" eaLnBrk="1" fontAlgn="auto" latinLnBrk="0" hangingPunct="1">
              <a:lnSpc>
                <a:spcPct val="107000"/>
              </a:lnSpc>
              <a:spcBef>
                <a:spcPts val="1000"/>
              </a:spcBef>
              <a:spcAft>
                <a:spcPts val="300"/>
              </a:spcAft>
              <a:buClrTx/>
              <a:buSzTx/>
              <a:buFont typeface="Arial" panose="020B0604020202020204" pitchFamily="34" charset="0"/>
              <a:buChar char="•"/>
              <a:tabLst/>
              <a:defRPr/>
            </a:pPr>
            <a:r>
              <a:rPr kumimoji="0" lang="en-GB" b="0" i="0" u="none" strike="noStrike" kern="1200" cap="none" spc="0" normalizeH="0" baseline="0" noProof="0" dirty="0" err="1">
                <a:ln>
                  <a:noFill/>
                </a:ln>
                <a:solidFill>
                  <a:prstClr val="black"/>
                </a:solidFill>
                <a:effectLst/>
                <a:uLnTx/>
                <a:uFillTx/>
                <a:latin typeface="+mn-lt"/>
                <a:ea typeface="Verdana" panose="020B0604030504040204" pitchFamily="34" charset="0"/>
                <a:cs typeface="Times New Roman" panose="02020603050405020304" pitchFamily="18" charset="0"/>
              </a:rPr>
              <a:t>Comissão</a:t>
            </a:r>
            <a:r>
              <a:rPr kumimoji="0" lang="en-GB" b="0" i="0" u="none" strike="noStrike" kern="1200" cap="none" spc="0" normalizeH="0" baseline="0" noProof="0" dirty="0">
                <a:ln>
                  <a:noFill/>
                </a:ln>
                <a:solidFill>
                  <a:prstClr val="black"/>
                </a:solidFill>
                <a:effectLst/>
                <a:uLnTx/>
                <a:uFillTx/>
                <a:latin typeface="+mn-lt"/>
                <a:ea typeface="Verdana" panose="020B0604030504040204" pitchFamily="34" charset="0"/>
                <a:cs typeface="Times New Roman" panose="02020603050405020304" pitchFamily="18" charset="0"/>
              </a:rPr>
              <a:t> Europeia, Política de Produtos Sustentáveis e </a:t>
            </a:r>
            <a:r>
              <a:rPr kumimoji="0" lang="en-GB" b="0" i="0" u="none" strike="noStrike" kern="1200" cap="none" spc="0" normalizeH="0" baseline="0" noProof="0" dirty="0" err="1">
                <a:ln>
                  <a:noFill/>
                </a:ln>
                <a:solidFill>
                  <a:prstClr val="black"/>
                </a:solidFill>
                <a:effectLst/>
                <a:uLnTx/>
                <a:uFillTx/>
                <a:latin typeface="+mn-lt"/>
                <a:ea typeface="Verdana" panose="020B0604030504040204" pitchFamily="34" charset="0"/>
                <a:cs typeface="Times New Roman" panose="02020603050405020304" pitchFamily="18" charset="0"/>
              </a:rPr>
              <a:t>Conceção</a:t>
            </a:r>
            <a:r>
              <a:rPr kumimoji="0" lang="en-GB" b="0" i="0" u="none" strike="noStrike" kern="1200" cap="none" spc="0" normalizeH="0" baseline="0" noProof="0" dirty="0">
                <a:ln>
                  <a:noFill/>
                </a:ln>
                <a:solidFill>
                  <a:prstClr val="black"/>
                </a:solidFill>
                <a:effectLst/>
                <a:uLnTx/>
                <a:uFillTx/>
                <a:latin typeface="+mn-lt"/>
                <a:ea typeface="Verdana" panose="020B0604030504040204" pitchFamily="34" charset="0"/>
                <a:cs typeface="Times New Roman" panose="02020603050405020304" pitchFamily="18" charset="0"/>
              </a:rPr>
              <a:t> </a:t>
            </a:r>
            <a:r>
              <a:rPr kumimoji="0" lang="en-GB" b="0" i="0" u="none" strike="noStrike" kern="1200" cap="none" spc="0" normalizeH="0" baseline="0" noProof="0" dirty="0" err="1">
                <a:ln>
                  <a:noFill/>
                </a:ln>
                <a:solidFill>
                  <a:prstClr val="black"/>
                </a:solidFill>
                <a:effectLst/>
                <a:uLnTx/>
                <a:uFillTx/>
                <a:latin typeface="+mn-lt"/>
                <a:ea typeface="Verdana" panose="020B0604030504040204" pitchFamily="34" charset="0"/>
                <a:cs typeface="Times New Roman" panose="02020603050405020304" pitchFamily="18" charset="0"/>
              </a:rPr>
              <a:t>Ecológica</a:t>
            </a:r>
            <a:r>
              <a:rPr kumimoji="0" lang="en-GB" b="0" i="0" u="none" strike="noStrike" kern="1200" cap="none" spc="0" normalizeH="0" baseline="0" noProof="0" dirty="0">
                <a:ln>
                  <a:noFill/>
                </a:ln>
                <a:solidFill>
                  <a:prstClr val="black"/>
                </a:solidFill>
                <a:effectLst/>
                <a:uLnTx/>
                <a:uFillTx/>
                <a:latin typeface="+mn-lt"/>
                <a:ea typeface="Verdana" panose="020B0604030504040204" pitchFamily="34" charset="0"/>
                <a:cs typeface="Times New Roman" panose="02020603050405020304" pitchFamily="18" charset="0"/>
              </a:rPr>
              <a:t>. </a:t>
            </a:r>
            <a:r>
              <a:rPr kumimoji="0" lang="en-GB" b="0" i="0" u="none" strike="noStrike" kern="1200" cap="none" spc="0" normalizeH="0" baseline="0" noProof="0" dirty="0">
                <a:ln>
                  <a:noFill/>
                </a:ln>
                <a:solidFill>
                  <a:srgbClr val="0563C1"/>
                </a:solidFill>
                <a:effectLst/>
                <a:uLnTx/>
                <a:uFillTx/>
                <a:latin typeface="+mn-lt"/>
                <a:ea typeface="Calibri" panose="020F0502020204030204" pitchFamily="34" charset="0"/>
                <a:cs typeface="Times New Roman" panose="02020603050405020304" pitchFamily="18" charset="0"/>
                <a:hlinkClick r:id="rId3"/>
              </a:rPr>
              <a:t>https://ec.europa.eu/growth/industry/sustainability/product-policy-and-ecodesign_en</a:t>
            </a:r>
            <a:endParaRPr kumimoji="0" lang="en-GB" b="0" i="0" u="none" strike="noStrike" kern="1200" cap="none" spc="0" normalizeH="0" baseline="0" noProof="0" dirty="0">
              <a:ln>
                <a:noFill/>
              </a:ln>
              <a:solidFill>
                <a:srgbClr val="0563C1"/>
              </a:solidFill>
              <a:effectLst/>
              <a:uLnTx/>
              <a:uFillTx/>
              <a:latin typeface="+mn-lt"/>
              <a:ea typeface="Calibri" panose="020F0502020204030204" pitchFamily="34" charset="0"/>
              <a:cs typeface="Times New Roman" panose="02020603050405020304" pitchFamily="18" charset="0"/>
            </a:endParaRPr>
          </a:p>
          <a:p>
            <a:pPr marL="450215" marR="0" lvl="0" indent="-450215" algn="just" defTabSz="914400" rtl="0" eaLnBrk="1" fontAlgn="auto" latinLnBrk="0" hangingPunct="1">
              <a:lnSpc>
                <a:spcPct val="107000"/>
              </a:lnSpc>
              <a:spcBef>
                <a:spcPts val="1000"/>
              </a:spcBef>
              <a:spcAft>
                <a:spcPts val="300"/>
              </a:spcAft>
              <a:buClrTx/>
              <a:buSzTx/>
              <a:buFont typeface="Arial" panose="020B0604020202020204" pitchFamily="34" charset="0"/>
              <a:buChar char="•"/>
              <a:tabLst/>
              <a:defRPr/>
            </a:pPr>
            <a:r>
              <a:rPr kumimoji="0" lang="en-GB" b="0" i="0" u="none" strike="noStrike" kern="1200" cap="none" spc="0" normalizeH="0" baseline="0" noProof="0" dirty="0" err="1">
                <a:ln>
                  <a:noFill/>
                </a:ln>
                <a:solidFill>
                  <a:prstClr val="black"/>
                </a:solidFill>
                <a:effectLst/>
                <a:uLnTx/>
                <a:uFillTx/>
                <a:latin typeface="+mn-lt"/>
                <a:ea typeface="Verdana" panose="020B0604030504040204" pitchFamily="34" charset="0"/>
                <a:cs typeface="Times New Roman" panose="02020603050405020304" pitchFamily="18" charset="0"/>
              </a:rPr>
              <a:t>Comissão</a:t>
            </a:r>
            <a:r>
              <a:rPr kumimoji="0" lang="en-GB" b="0" i="0" u="none" strike="noStrike" kern="1200" cap="none" spc="0" normalizeH="0" baseline="0" noProof="0" dirty="0">
                <a:ln>
                  <a:noFill/>
                </a:ln>
                <a:solidFill>
                  <a:prstClr val="black"/>
                </a:solidFill>
                <a:effectLst/>
                <a:uLnTx/>
                <a:uFillTx/>
                <a:latin typeface="+mn-lt"/>
                <a:ea typeface="Verdana" panose="020B0604030504040204" pitchFamily="34" charset="0"/>
                <a:cs typeface="Times New Roman" panose="02020603050405020304" pitchFamily="18" charset="0"/>
              </a:rPr>
              <a:t> Europeia, </a:t>
            </a:r>
            <a:r>
              <a:rPr kumimoji="0" lang="en-GB" b="0" i="0" u="none" strike="noStrike" kern="1200" cap="none" spc="0" normalizeH="0" baseline="0" noProof="0" dirty="0" err="1">
                <a:ln>
                  <a:noFill/>
                </a:ln>
                <a:solidFill>
                  <a:prstClr val="black"/>
                </a:solidFill>
                <a:effectLst/>
                <a:uLnTx/>
                <a:uFillTx/>
                <a:latin typeface="+mn-lt"/>
                <a:ea typeface="Verdana" panose="020B0604030504040204" pitchFamily="34" charset="0"/>
                <a:cs typeface="Times New Roman" panose="02020603050405020304" pitchFamily="18" charset="0"/>
              </a:rPr>
              <a:t>Conceção</a:t>
            </a:r>
            <a:r>
              <a:rPr kumimoji="0" lang="en-GB" b="0" i="0" u="none" strike="noStrike" kern="1200" cap="none" spc="0" normalizeH="0" baseline="0" noProof="0" dirty="0">
                <a:ln>
                  <a:noFill/>
                </a:ln>
                <a:solidFill>
                  <a:prstClr val="black"/>
                </a:solidFill>
                <a:effectLst/>
                <a:uLnTx/>
                <a:uFillTx/>
                <a:latin typeface="+mn-lt"/>
                <a:ea typeface="Verdana" panose="020B0604030504040204" pitchFamily="34" charset="0"/>
                <a:cs typeface="Times New Roman" panose="02020603050405020304" pitchFamily="18" charset="0"/>
              </a:rPr>
              <a:t> </a:t>
            </a:r>
            <a:r>
              <a:rPr kumimoji="0" lang="en-GB" b="0" i="0" u="none" strike="noStrike" kern="1200" cap="none" spc="0" normalizeH="0" baseline="0" noProof="0" dirty="0" err="1">
                <a:ln>
                  <a:noFill/>
                </a:ln>
                <a:solidFill>
                  <a:prstClr val="black"/>
                </a:solidFill>
                <a:effectLst/>
                <a:uLnTx/>
                <a:uFillTx/>
                <a:latin typeface="+mn-lt"/>
                <a:ea typeface="Verdana" panose="020B0604030504040204" pitchFamily="34" charset="0"/>
                <a:cs typeface="Times New Roman" panose="02020603050405020304" pitchFamily="18" charset="0"/>
              </a:rPr>
              <a:t>Ecológica</a:t>
            </a:r>
            <a:r>
              <a:rPr kumimoji="0" lang="en-GB" b="0" i="0" u="none" strike="noStrike" kern="1200" cap="none" spc="0" normalizeH="0" baseline="0" noProof="0" dirty="0">
                <a:ln>
                  <a:noFill/>
                </a:ln>
                <a:solidFill>
                  <a:prstClr val="black"/>
                </a:solidFill>
                <a:effectLst/>
                <a:uLnTx/>
                <a:uFillTx/>
                <a:latin typeface="+mn-lt"/>
                <a:ea typeface="Verdana" panose="020B0604030504040204" pitchFamily="34" charset="0"/>
                <a:cs typeface="Times New Roman" panose="02020603050405020304" pitchFamily="18" charset="0"/>
              </a:rPr>
              <a:t> e Rotulagem Energética, </a:t>
            </a:r>
            <a:r>
              <a:rPr kumimoji="0" lang="en-GB" b="0" i="0" u="none" strike="noStrike" kern="1200" cap="none" spc="0" normalizeH="0" baseline="0" noProof="0" dirty="0" err="1">
                <a:ln>
                  <a:noFill/>
                </a:ln>
                <a:solidFill>
                  <a:prstClr val="black"/>
                </a:solidFill>
                <a:effectLst/>
                <a:uLnTx/>
                <a:uFillTx/>
                <a:latin typeface="+mn-lt"/>
                <a:ea typeface="Verdana" panose="020B0604030504040204" pitchFamily="34" charset="0"/>
                <a:cs typeface="Times New Roman" panose="02020603050405020304" pitchFamily="18" charset="0"/>
              </a:rPr>
              <a:t>Diretiva</a:t>
            </a:r>
            <a:r>
              <a:rPr kumimoji="0" lang="en-GB" b="0" i="0" u="none" strike="noStrike" kern="1200" cap="none" spc="0" normalizeH="0" baseline="0" noProof="0" dirty="0">
                <a:ln>
                  <a:noFill/>
                </a:ln>
                <a:solidFill>
                  <a:prstClr val="black"/>
                </a:solidFill>
                <a:effectLst/>
                <a:uLnTx/>
                <a:uFillTx/>
                <a:latin typeface="+mn-lt"/>
                <a:ea typeface="Verdana" panose="020B0604030504040204" pitchFamily="34" charset="0"/>
                <a:cs typeface="Times New Roman" panose="02020603050405020304" pitchFamily="18" charset="0"/>
              </a:rPr>
              <a:t> 2009/125/CE e Regulamento (UE) 2017&amp;1369. </a:t>
            </a:r>
            <a:r>
              <a:rPr kumimoji="0" lang="en-GB" b="0" i="0" u="none" strike="noStrike" kern="1200" cap="none" spc="0" normalizeH="0" baseline="0" noProof="0" dirty="0">
                <a:ln>
                  <a:noFill/>
                </a:ln>
                <a:solidFill>
                  <a:srgbClr val="0563C1"/>
                </a:solidFill>
                <a:effectLst/>
                <a:uLnTx/>
                <a:uFillTx/>
                <a:latin typeface="+mn-lt"/>
                <a:ea typeface="Calibri" panose="020F0502020204030204" pitchFamily="34" charset="0"/>
                <a:cs typeface="Times New Roman" panose="02020603050405020304" pitchFamily="18" charset="0"/>
                <a:hlinkClick r:id="rId4"/>
              </a:rPr>
              <a:t>https://ec.europa.eu/growth/single-market/european-standards/harmonised-standards/ecodesign_en</a:t>
            </a:r>
            <a:endParaRPr kumimoji="0" lang="en-GB" b="0" i="0" u="none" strike="noStrike" kern="1200" cap="none" spc="0" normalizeH="0" baseline="0" noProof="0" dirty="0">
              <a:ln>
                <a:noFill/>
              </a:ln>
              <a:solidFill>
                <a:srgbClr val="0563C1"/>
              </a:solidFill>
              <a:effectLst/>
              <a:uLnTx/>
              <a:uFillTx/>
              <a:latin typeface="+mn-lt"/>
              <a:ea typeface="Calibri" panose="020F0502020204030204" pitchFamily="34" charset="0"/>
              <a:cs typeface="Times New Roman" panose="02020603050405020304" pitchFamily="18" charset="0"/>
            </a:endParaRPr>
          </a:p>
          <a:p>
            <a:pPr marL="450215" marR="0" lvl="0" indent="-450215" algn="just" defTabSz="914400" rtl="0" eaLnBrk="1" fontAlgn="auto" latinLnBrk="0" hangingPunct="1">
              <a:lnSpc>
                <a:spcPct val="107000"/>
              </a:lnSpc>
              <a:spcBef>
                <a:spcPts val="1000"/>
              </a:spcBef>
              <a:spcAft>
                <a:spcPts val="300"/>
              </a:spcAft>
              <a:buClrTx/>
              <a:buSzTx/>
              <a:buFont typeface="Arial" panose="020B0604020202020204" pitchFamily="34" charset="0"/>
              <a:buChar char="•"/>
              <a:tabLst/>
              <a:defRPr/>
            </a:pPr>
            <a:r>
              <a:rPr kumimoji="0" lang="en-GB" b="0" i="0" u="none" strike="noStrike" kern="1200" cap="none" spc="0" normalizeH="0" baseline="0" noProof="0" dirty="0">
                <a:ln>
                  <a:noFill/>
                </a:ln>
                <a:solidFill>
                  <a:prstClr val="black"/>
                </a:solidFill>
                <a:effectLst/>
                <a:uLnTx/>
                <a:uFillTx/>
                <a:latin typeface="+mn-lt"/>
                <a:ea typeface="Calibri" panose="020F0502020204030204" pitchFamily="34" charset="0"/>
                <a:cs typeface="Times New Roman" panose="02020603050405020304" pitchFamily="18" charset="0"/>
              </a:rPr>
              <a:t>European </a:t>
            </a:r>
            <a:r>
              <a:rPr kumimoji="0" lang="en-GB" b="0" i="0" u="none" strike="noStrike" kern="1200" cap="none" spc="0" normalizeH="0" baseline="0" noProof="0" dirty="0" err="1">
                <a:ln>
                  <a:noFill/>
                </a:ln>
                <a:solidFill>
                  <a:prstClr val="black"/>
                </a:solidFill>
                <a:effectLst/>
                <a:uLnTx/>
                <a:uFillTx/>
                <a:latin typeface="+mn-lt"/>
                <a:ea typeface="Calibri" panose="020F0502020204030204" pitchFamily="34" charset="0"/>
                <a:cs typeface="Times New Roman" panose="02020603050405020304" pitchFamily="18" charset="0"/>
              </a:rPr>
              <a:t>Comission</a:t>
            </a:r>
            <a:r>
              <a:rPr kumimoji="0" lang="en-GB" b="0" i="0" u="none" strike="noStrike" kern="1200" cap="none" spc="0" normalizeH="0" baseline="0" noProof="0" dirty="0">
                <a:ln>
                  <a:noFill/>
                </a:ln>
                <a:solidFill>
                  <a:prstClr val="black"/>
                </a:solidFill>
                <a:effectLst/>
                <a:uLnTx/>
                <a:uFillTx/>
                <a:latin typeface="+mn-lt"/>
                <a:ea typeface="Calibri" panose="020F0502020204030204" pitchFamily="34" charset="0"/>
                <a:cs typeface="Times New Roman" panose="02020603050405020304" pitchFamily="18" charset="0"/>
              </a:rPr>
              <a:t>, </a:t>
            </a:r>
            <a:r>
              <a:rPr kumimoji="0" lang="en-GB" b="0" i="0" u="none" strike="noStrike" kern="1200" cap="none" spc="0" normalizeH="0" baseline="0" noProof="0" dirty="0" err="1">
                <a:ln>
                  <a:noFill/>
                </a:ln>
                <a:solidFill>
                  <a:prstClr val="black"/>
                </a:solidFill>
                <a:effectLst/>
                <a:uLnTx/>
                <a:uFillTx/>
                <a:latin typeface="+mn-lt"/>
                <a:ea typeface="Calibri" panose="020F0502020204030204" pitchFamily="34" charset="0"/>
                <a:cs typeface="Times New Roman" panose="02020603050405020304" pitchFamily="18" charset="0"/>
              </a:rPr>
              <a:t>Ecodesign </a:t>
            </a:r>
            <a:r>
              <a:rPr kumimoji="0" lang="en-GB" b="0" i="0" u="none" strike="noStrike" kern="1200" cap="none" spc="0" normalizeH="0" baseline="0" noProof="0" dirty="0">
                <a:ln>
                  <a:noFill/>
                </a:ln>
                <a:solidFill>
                  <a:prstClr val="black"/>
                </a:solidFill>
                <a:effectLst/>
                <a:uLnTx/>
                <a:uFillTx/>
                <a:latin typeface="+mn-lt"/>
                <a:ea typeface="Calibri" panose="020F0502020204030204" pitchFamily="34" charset="0"/>
                <a:cs typeface="Times New Roman" panose="02020603050405020304" pitchFamily="18" charset="0"/>
              </a:rPr>
              <a:t>your future - How </a:t>
            </a:r>
            <a:r>
              <a:rPr kumimoji="0" lang="en-GB" b="0" i="0" u="none" strike="noStrike" kern="1200" cap="none" spc="0" normalizeH="0" baseline="0" noProof="0" dirty="0" err="1">
                <a:ln>
                  <a:noFill/>
                </a:ln>
                <a:solidFill>
                  <a:prstClr val="black"/>
                </a:solidFill>
                <a:effectLst/>
                <a:uLnTx/>
                <a:uFillTx/>
                <a:latin typeface="+mn-lt"/>
                <a:ea typeface="Calibri" panose="020F0502020204030204" pitchFamily="34" charset="0"/>
                <a:cs typeface="Times New Roman" panose="02020603050405020304" pitchFamily="18" charset="0"/>
              </a:rPr>
              <a:t>ecodesign </a:t>
            </a:r>
            <a:r>
              <a:rPr kumimoji="0" lang="en-GB" b="0" i="0" u="none" strike="noStrike" kern="1200" cap="none" spc="0" normalizeH="0" baseline="0" noProof="0" dirty="0">
                <a:ln>
                  <a:noFill/>
                </a:ln>
                <a:solidFill>
                  <a:prstClr val="black"/>
                </a:solidFill>
                <a:effectLst/>
                <a:uLnTx/>
                <a:uFillTx/>
                <a:latin typeface="+mn-lt"/>
                <a:ea typeface="Calibri" panose="020F0502020204030204" pitchFamily="34" charset="0"/>
                <a:cs typeface="Times New Roman" panose="02020603050405020304" pitchFamily="18" charset="0"/>
              </a:rPr>
              <a:t>can help the environment by making products smarter, Relatório, </a:t>
            </a:r>
            <a:r>
              <a:rPr kumimoji="0" lang="en-GB" b="0" i="0" u="none" strike="noStrike" kern="1200" cap="none" spc="0" normalizeH="0" baseline="0" noProof="0" dirty="0">
                <a:ln>
                  <a:noFill/>
                </a:ln>
                <a:solidFill>
                  <a:srgbClr val="0563C1"/>
                </a:solidFill>
                <a:effectLst/>
                <a:uLnTx/>
                <a:uFillTx/>
                <a:latin typeface="+mn-lt"/>
                <a:ea typeface="Calibri" panose="020F0502020204030204" pitchFamily="34" charset="0"/>
                <a:cs typeface="Times New Roman" panose="02020603050405020304" pitchFamily="18" charset="0"/>
                <a:hlinkClick r:id="rId5"/>
              </a:rPr>
              <a:t>https://op.europa.eu/pt/publication-detail/-/publication/4d42d597-4f92-4498-8e1d-857cc157e6db</a:t>
            </a:r>
            <a:endParaRPr kumimoji="0" lang="en-GB" b="0" i="0" u="none" strike="noStrike" kern="1200" cap="none" spc="0" normalizeH="0" baseline="0" noProof="0" dirty="0">
              <a:ln>
                <a:noFill/>
              </a:ln>
              <a:solidFill>
                <a:prstClr val="black"/>
              </a:solidFill>
              <a:effectLst/>
              <a:uLnTx/>
              <a:uFillTx/>
              <a:latin typeface="+mn-lt"/>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17D04E2F-F6CA-4AB6-9E8D-A2122E27269D}"/>
              </a:ext>
            </a:extLst>
          </p:cNvPr>
          <p:cNvSpPr txBox="1"/>
          <p:nvPr/>
        </p:nvSpPr>
        <p:spPr>
          <a:xfrm>
            <a:off x="316258" y="1449085"/>
            <a:ext cx="5300770" cy="307777"/>
          </a:xfrm>
          <a:prstGeom prst="rect">
            <a:avLst/>
          </a:prstGeom>
          <a:noFill/>
        </p:spPr>
        <p:txBody>
          <a:bodyPr wrap="square">
            <a:spAutoFit/>
          </a:bodyPr>
          <a:lstStyle/>
          <a:p>
            <a:pPr marL="0" indent="0">
              <a:buNone/>
            </a:pPr>
            <a:r>
              <a:rPr lang="en-GB" sz="1400" b="1" dirty="0">
                <a:solidFill>
                  <a:srgbClr val="E7501B"/>
                </a:solidFill>
              </a:rPr>
              <a:t>Desenvolvimento de novos produtos ou serviços circulares</a:t>
            </a:r>
          </a:p>
        </p:txBody>
      </p:sp>
    </p:spTree>
    <p:custDataLst>
      <p:tags r:id="rId1"/>
    </p:custDataLst>
    <p:extLst>
      <p:ext uri="{BB962C8B-B14F-4D97-AF65-F5344CB8AC3E}">
        <p14:creationId xmlns:p14="http://schemas.microsoft.com/office/powerpoint/2010/main" val="99746528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02C7A-14C4-4F7F-947E-CE9F3DC1E7E7}"/>
              </a:ext>
            </a:extLst>
          </p:cNvPr>
          <p:cNvSpPr>
            <a:spLocks noGrp="1"/>
          </p:cNvSpPr>
          <p:nvPr>
            <p:ph type="title"/>
          </p:nvPr>
        </p:nvSpPr>
        <p:spPr/>
        <p:txBody>
          <a:bodyPr/>
          <a:lstStyle/>
          <a:p>
            <a:r>
              <a:rPr lang="en-GB" dirty="0"/>
              <a:t>Leituras adicionais</a:t>
            </a:r>
          </a:p>
        </p:txBody>
      </p:sp>
      <p:sp>
        <p:nvSpPr>
          <p:cNvPr id="4" name="TextBox 3">
            <a:extLst>
              <a:ext uri="{FF2B5EF4-FFF2-40B4-BE49-F238E27FC236}">
                <a16:creationId xmlns:a16="http://schemas.microsoft.com/office/drawing/2014/main" id="{00855202-B72E-47AC-BC25-AEE9EBAFC535}"/>
              </a:ext>
            </a:extLst>
          </p:cNvPr>
          <p:cNvSpPr txBox="1"/>
          <p:nvPr/>
        </p:nvSpPr>
        <p:spPr>
          <a:xfrm>
            <a:off x="316258" y="1866930"/>
            <a:ext cx="7545519" cy="2022605"/>
          </a:xfrm>
          <a:prstGeom prst="rect">
            <a:avLst/>
          </a:prstGeom>
          <a:noFill/>
        </p:spPr>
        <p:txBody>
          <a:bodyPr wrap="square">
            <a:spAutoFit/>
          </a:bodyPr>
          <a:lstStyle/>
          <a:p>
            <a:pPr marL="450215" marR="0" lvl="0" indent="-450215" algn="just" defTabSz="914400" rtl="0" eaLnBrk="1" fontAlgn="auto" latinLnBrk="0" hangingPunct="1">
              <a:lnSpc>
                <a:spcPct val="107000"/>
              </a:lnSpc>
              <a:spcBef>
                <a:spcPts val="1000"/>
              </a:spcBef>
              <a:spcAft>
                <a:spcPts val="300"/>
              </a:spcAft>
              <a:buClrTx/>
              <a:buSzTx/>
              <a:buFont typeface="Arial" panose="020B0604020202020204" pitchFamily="34" charset="0"/>
              <a:buChar char="•"/>
              <a:tabLst/>
              <a:defRPr/>
            </a:pPr>
            <a:r>
              <a:rPr kumimoji="0" lang="en-GB" b="0" i="0" u="none" strike="noStrike" kern="1200" cap="none" spc="0" normalizeH="0" baseline="0" noProof="0" dirty="0">
                <a:ln>
                  <a:noFill/>
                </a:ln>
                <a:solidFill>
                  <a:prstClr val="black"/>
                </a:solidFill>
                <a:effectLst/>
                <a:uLnTx/>
                <a:uFillTx/>
                <a:latin typeface="+mn-lt"/>
                <a:ea typeface="Verdana" panose="020B0604030504040204" pitchFamily="34" charset="0"/>
                <a:cs typeface="Times New Roman" panose="02020603050405020304" pitchFamily="18" charset="0"/>
              </a:rPr>
              <a:t>ISO/TR 14062-Gestão ambiental-Integração dos aspectos ambientais na concepção e desenvolvimento de produtos, Tecnologia. Rep. 2002 (2002) </a:t>
            </a:r>
          </a:p>
          <a:p>
            <a:pPr marL="450215" marR="0" lvl="0" indent="-450215" algn="just" defTabSz="914400" rtl="0" eaLnBrk="1" fontAlgn="auto" latinLnBrk="0" hangingPunct="1">
              <a:lnSpc>
                <a:spcPct val="107000"/>
              </a:lnSpc>
              <a:spcBef>
                <a:spcPts val="1000"/>
              </a:spcBef>
              <a:spcAft>
                <a:spcPts val="300"/>
              </a:spcAft>
              <a:buClrTx/>
              <a:buSzTx/>
              <a:buFont typeface="Arial" panose="020B0604020202020204" pitchFamily="34" charset="0"/>
              <a:buChar char="•"/>
              <a:tabLst/>
              <a:defRPr/>
            </a:pPr>
            <a:r>
              <a:rPr kumimoji="0" lang="en-GB" b="0" i="0" u="none" strike="noStrike" kern="1200" cap="none" spc="0" normalizeH="0" baseline="0" noProof="0" dirty="0">
                <a:ln>
                  <a:noFill/>
                </a:ln>
                <a:solidFill>
                  <a:prstClr val="black"/>
                </a:solidFill>
                <a:effectLst/>
                <a:uLnTx/>
                <a:uFillTx/>
                <a:latin typeface="+mn-lt"/>
                <a:ea typeface="Verdana" panose="020B0604030504040204" pitchFamily="34" charset="0"/>
                <a:cs typeface="Times New Roman" panose="02020603050405020304" pitchFamily="18" charset="0"/>
              </a:rPr>
              <a:t>E.D. </a:t>
            </a:r>
            <a:r>
              <a:rPr kumimoji="0" lang="en-GB" b="0" i="0" u="none" strike="noStrike" kern="1200" cap="none" spc="0" normalizeH="0" baseline="0" noProof="0" dirty="0" err="1">
                <a:ln>
                  <a:noFill/>
                </a:ln>
                <a:solidFill>
                  <a:prstClr val="black"/>
                </a:solidFill>
                <a:effectLst/>
                <a:uLnTx/>
                <a:uFillTx/>
                <a:latin typeface="+mn-lt"/>
                <a:ea typeface="Verdana" panose="020B0604030504040204" pitchFamily="34" charset="0"/>
                <a:cs typeface="Times New Roman" panose="02020603050405020304" pitchFamily="18" charset="0"/>
              </a:rPr>
              <a:t>Reiskin</a:t>
            </a:r>
            <a:r>
              <a:rPr kumimoji="0" lang="en-GB" b="0" i="0" u="none" strike="noStrike" kern="1200" cap="none" spc="0" normalizeH="0" baseline="0" noProof="0" dirty="0">
                <a:ln>
                  <a:noFill/>
                </a:ln>
                <a:solidFill>
                  <a:prstClr val="black"/>
                </a:solidFill>
                <a:effectLst/>
                <a:uLnTx/>
                <a:uFillTx/>
                <a:latin typeface="+mn-lt"/>
                <a:ea typeface="Verdana" panose="020B0604030504040204" pitchFamily="34" charset="0"/>
                <a:cs typeface="Times New Roman" panose="02020603050405020304" pitchFamily="18" charset="0"/>
              </a:rPr>
              <a:t>, A.L. White, J.K. Johnson, T.J. </a:t>
            </a:r>
            <a:r>
              <a:rPr kumimoji="0" lang="en-GB" b="0" i="0" u="none" strike="noStrike" kern="1200" cap="none" spc="0" normalizeH="0" baseline="0" noProof="0" dirty="0" err="1">
                <a:ln>
                  <a:noFill/>
                </a:ln>
                <a:solidFill>
                  <a:prstClr val="black"/>
                </a:solidFill>
                <a:effectLst/>
                <a:uLnTx/>
                <a:uFillTx/>
                <a:latin typeface="+mn-lt"/>
                <a:ea typeface="Verdana" panose="020B0604030504040204" pitchFamily="34" charset="0"/>
                <a:cs typeface="Times New Roman" panose="02020603050405020304" pitchFamily="18" charset="0"/>
              </a:rPr>
              <a:t>Votta</a:t>
            </a:r>
            <a:r>
              <a:rPr kumimoji="0" lang="en-GB" b="0" i="0" u="none" strike="noStrike" kern="1200" cap="none" spc="0" normalizeH="0" baseline="0" noProof="0" dirty="0">
                <a:ln>
                  <a:noFill/>
                </a:ln>
                <a:solidFill>
                  <a:prstClr val="black"/>
                </a:solidFill>
                <a:effectLst/>
                <a:uLnTx/>
                <a:uFillTx/>
                <a:latin typeface="+mn-lt"/>
                <a:ea typeface="Verdana" panose="020B0604030504040204" pitchFamily="34" charset="0"/>
                <a:cs typeface="Times New Roman" panose="02020603050405020304" pitchFamily="18" charset="0"/>
              </a:rPr>
              <a:t>, </a:t>
            </a:r>
            <a:r>
              <a:rPr kumimoji="0" lang="en-GB" b="0" i="0" u="none" strike="noStrike" kern="1200" cap="none" spc="0" normalizeH="0" baseline="0" noProof="0" dirty="0" err="1">
                <a:ln>
                  <a:noFill/>
                </a:ln>
                <a:solidFill>
                  <a:prstClr val="black"/>
                </a:solidFill>
                <a:effectLst/>
                <a:uLnTx/>
                <a:uFillTx/>
                <a:latin typeface="+mn-lt"/>
                <a:ea typeface="Verdana" panose="020B0604030504040204" pitchFamily="34" charset="0"/>
                <a:cs typeface="Times New Roman" panose="02020603050405020304" pitchFamily="18" charset="0"/>
              </a:rPr>
              <a:t>Servicizing </a:t>
            </a:r>
            <a:r>
              <a:rPr kumimoji="0" lang="en-GB" b="0" i="0" u="none" strike="noStrike" kern="1200" cap="none" spc="0" normalizeH="0" baseline="0" noProof="0" dirty="0">
                <a:ln>
                  <a:noFill/>
                </a:ln>
                <a:solidFill>
                  <a:prstClr val="black"/>
                </a:solidFill>
                <a:effectLst/>
                <a:uLnTx/>
                <a:uFillTx/>
                <a:latin typeface="+mn-lt"/>
                <a:ea typeface="Verdana" panose="020B0604030504040204" pitchFamily="34" charset="0"/>
                <a:cs typeface="Times New Roman" panose="02020603050405020304" pitchFamily="18" charset="0"/>
              </a:rPr>
              <a:t>the Chemical Supply Chain, J. Ind. Ecol. 3 (1999) 19-31. </a:t>
            </a:r>
            <a:r>
              <a:rPr kumimoji="0" lang="en-GB" b="0" i="0" u="none" strike="noStrike" kern="1200" cap="none" spc="0" normalizeH="0" baseline="0" noProof="0" dirty="0">
                <a:ln>
                  <a:noFill/>
                </a:ln>
                <a:solidFill>
                  <a:prstClr val="black"/>
                </a:solidFill>
                <a:effectLst/>
                <a:uLnTx/>
                <a:uFillTx/>
                <a:latin typeface="+mn-lt"/>
                <a:ea typeface="Verdana" panose="020B0604030504040204" pitchFamily="34" charset="0"/>
                <a:cs typeface="Times New Roman" panose="02020603050405020304" pitchFamily="18" charset="0"/>
                <a:hlinkClick r:id="rId3"/>
              </a:rPr>
              <a:t>https://doi.</a:t>
            </a:r>
            <a:r>
              <a:rPr kumimoji="0" lang="en-GB" b="0" i="0" u="none" strike="noStrike" kern="1200" cap="none" spc="0" normalizeH="0" baseline="0" noProof="0" dirty="0">
                <a:ln>
                  <a:noFill/>
                </a:ln>
                <a:solidFill>
                  <a:prstClr val="black"/>
                </a:solidFill>
                <a:effectLst/>
                <a:uLnTx/>
                <a:uFillTx/>
                <a:latin typeface="+mn-lt"/>
                <a:ea typeface="Verdana" panose="020B0604030504040204" pitchFamily="34" charset="0"/>
                <a:cs typeface="Times New Roman" panose="02020603050405020304" pitchFamily="18" charset="0"/>
              </a:rPr>
              <a:t>org/10.1162/108819899569520 </a:t>
            </a:r>
          </a:p>
          <a:p>
            <a:pPr marL="450215" marR="0" lvl="0" indent="-450215" algn="just" defTabSz="914400" rtl="0" eaLnBrk="1" fontAlgn="auto" latinLnBrk="0" hangingPunct="1">
              <a:lnSpc>
                <a:spcPct val="107000"/>
              </a:lnSpc>
              <a:spcBef>
                <a:spcPts val="1000"/>
              </a:spcBef>
              <a:spcAft>
                <a:spcPts val="300"/>
              </a:spcAft>
              <a:buClrTx/>
              <a:buSzTx/>
              <a:buFont typeface="Arial" panose="020B0604020202020204" pitchFamily="34" charset="0"/>
              <a:buChar char="•"/>
              <a:tabLst/>
              <a:defRPr/>
            </a:pPr>
            <a:r>
              <a:rPr kumimoji="0" lang="en-GB" b="0" i="0" u="none" strike="noStrike" kern="1200" cap="none" spc="0" normalizeH="0" baseline="0" noProof="0" dirty="0">
                <a:ln>
                  <a:noFill/>
                </a:ln>
                <a:solidFill>
                  <a:prstClr val="black"/>
                </a:solidFill>
                <a:effectLst/>
                <a:uLnTx/>
                <a:uFillTx/>
                <a:latin typeface="+mn-lt"/>
                <a:ea typeface="Verdana" panose="020B0604030504040204" pitchFamily="34" charset="0"/>
                <a:cs typeface="Times New Roman" panose="02020603050405020304" pitchFamily="18" charset="0"/>
              </a:rPr>
              <a:t>I.C. De los Rios, F.J.S. Charnley, Skills and capabilities for a sustainable and circular economy: The changing role of design, J. Cleaner Production 160 (2017) 109-122 https://www.sciencedirect.com/science/article/pii/S0959652616317619?via%3Dihub </a:t>
            </a:r>
          </a:p>
        </p:txBody>
      </p:sp>
      <p:sp>
        <p:nvSpPr>
          <p:cNvPr id="6" name="TextBox 5">
            <a:extLst>
              <a:ext uri="{FF2B5EF4-FFF2-40B4-BE49-F238E27FC236}">
                <a16:creationId xmlns:a16="http://schemas.microsoft.com/office/drawing/2014/main" id="{17D04E2F-F6CA-4AB6-9E8D-A2122E27269D}"/>
              </a:ext>
            </a:extLst>
          </p:cNvPr>
          <p:cNvSpPr txBox="1"/>
          <p:nvPr/>
        </p:nvSpPr>
        <p:spPr>
          <a:xfrm>
            <a:off x="316258" y="1449085"/>
            <a:ext cx="5300770" cy="307777"/>
          </a:xfrm>
          <a:prstGeom prst="rect">
            <a:avLst/>
          </a:prstGeom>
          <a:noFill/>
        </p:spPr>
        <p:txBody>
          <a:bodyPr wrap="square">
            <a:spAutoFit/>
          </a:bodyPr>
          <a:lstStyle/>
          <a:p>
            <a:pPr marL="0" indent="0">
              <a:buNone/>
            </a:pPr>
            <a:r>
              <a:rPr lang="en-GB" sz="1400" b="1" dirty="0">
                <a:solidFill>
                  <a:srgbClr val="E7501B"/>
                </a:solidFill>
              </a:rPr>
              <a:t>Desenvolver novos produtos ou serviços circulares (cont.)</a:t>
            </a:r>
          </a:p>
        </p:txBody>
      </p:sp>
    </p:spTree>
    <p:custDataLst>
      <p:tags r:id="rId1"/>
    </p:custDataLst>
    <p:extLst>
      <p:ext uri="{BB962C8B-B14F-4D97-AF65-F5344CB8AC3E}">
        <p14:creationId xmlns:p14="http://schemas.microsoft.com/office/powerpoint/2010/main" val="310521188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02C7A-14C4-4F7F-947E-CE9F3DC1E7E7}"/>
              </a:ext>
            </a:extLst>
          </p:cNvPr>
          <p:cNvSpPr>
            <a:spLocks noGrp="1"/>
          </p:cNvSpPr>
          <p:nvPr>
            <p:ph type="title"/>
          </p:nvPr>
        </p:nvSpPr>
        <p:spPr/>
        <p:txBody>
          <a:bodyPr/>
          <a:lstStyle/>
          <a:p>
            <a:r>
              <a:rPr lang="en-GB" dirty="0"/>
              <a:t>Leituras adicionais</a:t>
            </a:r>
          </a:p>
        </p:txBody>
      </p:sp>
      <p:sp>
        <p:nvSpPr>
          <p:cNvPr id="4" name="TextBox 3">
            <a:extLst>
              <a:ext uri="{FF2B5EF4-FFF2-40B4-BE49-F238E27FC236}">
                <a16:creationId xmlns:a16="http://schemas.microsoft.com/office/drawing/2014/main" id="{00855202-B72E-47AC-BC25-AEE9EBAFC535}"/>
              </a:ext>
            </a:extLst>
          </p:cNvPr>
          <p:cNvSpPr txBox="1"/>
          <p:nvPr/>
        </p:nvSpPr>
        <p:spPr>
          <a:xfrm>
            <a:off x="316258" y="1866930"/>
            <a:ext cx="8614611" cy="1164358"/>
          </a:xfrm>
          <a:prstGeom prst="rect">
            <a:avLst/>
          </a:prstGeom>
          <a:noFill/>
        </p:spPr>
        <p:txBody>
          <a:bodyPr wrap="square">
            <a:spAutoFit/>
          </a:bodyPr>
          <a:lstStyle/>
          <a:p>
            <a:pPr marL="450215" marR="0" lvl="0" indent="-450215" algn="just" defTabSz="914400" rtl="0" eaLnBrk="1" fontAlgn="auto" latinLnBrk="0" hangingPunct="1">
              <a:lnSpc>
                <a:spcPct val="107000"/>
              </a:lnSpc>
              <a:spcBef>
                <a:spcPts val="1000"/>
              </a:spcBef>
              <a:spcAft>
                <a:spcPts val="300"/>
              </a:spcAft>
              <a:buClrTx/>
              <a:buSzTx/>
              <a:buFont typeface="Arial" panose="020B0604020202020204" pitchFamily="34" charset="0"/>
              <a:buChar char="•"/>
              <a:tabLst/>
              <a:defRPr/>
            </a:pPr>
            <a:r>
              <a:rPr kumimoji="0" lang="en-GB" b="0" i="0" u="none" strike="noStrike" kern="1200" cap="none" spc="0" normalizeH="0" baseline="0" noProof="0" dirty="0" err="1">
                <a:ln>
                  <a:noFill/>
                </a:ln>
                <a:solidFill>
                  <a:prstClr val="black"/>
                </a:solidFill>
                <a:effectLst/>
                <a:uLnTx/>
                <a:uFillTx/>
                <a:latin typeface="+mn-lt"/>
                <a:ea typeface="Verdana" panose="020B0604030504040204" pitchFamily="34" charset="0"/>
                <a:cs typeface="Times New Roman" panose="02020603050405020304" pitchFamily="18" charset="0"/>
              </a:rPr>
              <a:t>Roos </a:t>
            </a:r>
            <a:r>
              <a:rPr kumimoji="0" lang="en-GB" b="0" i="0" u="none" strike="noStrike" kern="1200" cap="none" spc="0" normalizeH="0" baseline="0" noProof="0" dirty="0">
                <a:ln>
                  <a:noFill/>
                </a:ln>
                <a:solidFill>
                  <a:prstClr val="black"/>
                </a:solidFill>
                <a:effectLst/>
                <a:uLnTx/>
                <a:uFillTx/>
                <a:latin typeface="+mn-lt"/>
                <a:ea typeface="Verdana" panose="020B0604030504040204" pitchFamily="34" charset="0"/>
                <a:cs typeface="Times New Roman" panose="02020603050405020304" pitchFamily="18" charset="0"/>
              </a:rPr>
              <a:t>G. Business model innovation to create and capture resource value in future circular material chains, Recursos 3 (2014) 248-274, https://doi.org/10.3390/resources3010248 </a:t>
            </a:r>
          </a:p>
          <a:p>
            <a:pPr marL="450215" marR="0" lvl="0" indent="-450215" algn="just" defTabSz="914400" rtl="0" eaLnBrk="1" fontAlgn="auto" latinLnBrk="0" hangingPunct="1">
              <a:lnSpc>
                <a:spcPct val="107000"/>
              </a:lnSpc>
              <a:spcBef>
                <a:spcPts val="1000"/>
              </a:spcBef>
              <a:spcAft>
                <a:spcPts val="300"/>
              </a:spcAft>
              <a:buClrTx/>
              <a:buSzTx/>
              <a:buFont typeface="Arial" panose="020B0604020202020204" pitchFamily="34" charset="0"/>
              <a:buChar char="•"/>
              <a:tabLst/>
              <a:defRPr/>
            </a:pPr>
            <a:r>
              <a:rPr kumimoji="0" lang="en-GB" b="0" i="0" u="none" strike="noStrike" kern="1200" cap="none" spc="0" normalizeH="0" baseline="0" noProof="0" dirty="0">
                <a:ln>
                  <a:noFill/>
                </a:ln>
                <a:solidFill>
                  <a:prstClr val="black"/>
                </a:solidFill>
                <a:effectLst/>
                <a:uLnTx/>
                <a:uFillTx/>
                <a:latin typeface="+mn-lt"/>
                <a:ea typeface="Verdana" panose="020B0604030504040204" pitchFamily="34" charset="0"/>
                <a:cs typeface="Times New Roman" panose="02020603050405020304" pitchFamily="18" charset="0"/>
              </a:rPr>
              <a:t>D. Benton, J. Hazell, Resource Resilient UK - A report from the Circular Economy Task Force, Green Alliance 2013. Disponível em: </a:t>
            </a:r>
            <a:r>
              <a:rPr kumimoji="0" lang="en-GB" b="0" i="0" u="none" strike="noStrike" kern="1200" cap="none" spc="0" normalizeH="0" baseline="0" noProof="0" dirty="0">
                <a:ln>
                  <a:noFill/>
                </a:ln>
                <a:solidFill>
                  <a:prstClr val="black"/>
                </a:solidFill>
                <a:effectLst/>
                <a:uLnTx/>
                <a:uFillTx/>
                <a:latin typeface="+mn-lt"/>
                <a:ea typeface="Verdana" panose="020B0604030504040204" pitchFamily="34" charset="0"/>
                <a:cs typeface="Times New Roman" panose="02020603050405020304" pitchFamily="18" charset="0"/>
                <a:hlinkClick r:id="rId3"/>
              </a:rPr>
              <a:t>https:</a:t>
            </a:r>
            <a:r>
              <a:rPr kumimoji="0" lang="en-GB" b="0" i="0" u="none" strike="noStrike" kern="1200" cap="none" spc="0" normalizeH="0" baseline="0" noProof="0" dirty="0">
                <a:ln>
                  <a:noFill/>
                </a:ln>
                <a:solidFill>
                  <a:prstClr val="black"/>
                </a:solidFill>
                <a:effectLst/>
                <a:uLnTx/>
                <a:uFillTx/>
                <a:latin typeface="+mn-lt"/>
                <a:ea typeface="Verdana" panose="020B0604030504040204" pitchFamily="34" charset="0"/>
                <a:cs typeface="Times New Roman" panose="02020603050405020304" pitchFamily="18" charset="0"/>
              </a:rPr>
              <a:t>//greenalliance.org.uk/resources/Resource%20resilient%20UK.pdf </a:t>
            </a:r>
          </a:p>
        </p:txBody>
      </p:sp>
      <p:sp>
        <p:nvSpPr>
          <p:cNvPr id="6" name="TextBox 5">
            <a:extLst>
              <a:ext uri="{FF2B5EF4-FFF2-40B4-BE49-F238E27FC236}">
                <a16:creationId xmlns:a16="http://schemas.microsoft.com/office/drawing/2014/main" id="{17D04E2F-F6CA-4AB6-9E8D-A2122E27269D}"/>
              </a:ext>
            </a:extLst>
          </p:cNvPr>
          <p:cNvSpPr txBox="1"/>
          <p:nvPr/>
        </p:nvSpPr>
        <p:spPr>
          <a:xfrm>
            <a:off x="316258" y="1449085"/>
            <a:ext cx="5300770" cy="307777"/>
          </a:xfrm>
          <a:prstGeom prst="rect">
            <a:avLst/>
          </a:prstGeom>
          <a:noFill/>
        </p:spPr>
        <p:txBody>
          <a:bodyPr wrap="square">
            <a:spAutoFit/>
          </a:bodyPr>
          <a:lstStyle/>
          <a:p>
            <a:pPr marL="0" indent="0">
              <a:buNone/>
            </a:pPr>
            <a:r>
              <a:rPr lang="en-GB" sz="1400" b="1" dirty="0" err="1">
                <a:solidFill>
                  <a:srgbClr val="E7501B"/>
                </a:solidFill>
              </a:rPr>
              <a:t>Fornecimentos </a:t>
            </a:r>
            <a:r>
              <a:rPr lang="en-GB" sz="1400" b="1" dirty="0">
                <a:solidFill>
                  <a:srgbClr val="E7501B"/>
                </a:solidFill>
              </a:rPr>
              <a:t>circulares</a:t>
            </a:r>
          </a:p>
        </p:txBody>
      </p:sp>
    </p:spTree>
    <p:custDataLst>
      <p:tags r:id="rId1"/>
    </p:custDataLst>
    <p:extLst>
      <p:ext uri="{BB962C8B-B14F-4D97-AF65-F5344CB8AC3E}">
        <p14:creationId xmlns:p14="http://schemas.microsoft.com/office/powerpoint/2010/main" val="328158309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02C7A-14C4-4F7F-947E-CE9F3DC1E7E7}"/>
              </a:ext>
            </a:extLst>
          </p:cNvPr>
          <p:cNvSpPr>
            <a:spLocks noGrp="1"/>
          </p:cNvSpPr>
          <p:nvPr>
            <p:ph type="title"/>
          </p:nvPr>
        </p:nvSpPr>
        <p:spPr/>
        <p:txBody>
          <a:bodyPr/>
          <a:lstStyle/>
          <a:p>
            <a:r>
              <a:rPr lang="en-GB" dirty="0"/>
              <a:t>Leituras adicionais</a:t>
            </a:r>
          </a:p>
        </p:txBody>
      </p:sp>
      <p:sp>
        <p:nvSpPr>
          <p:cNvPr id="6" name="TextBox 5">
            <a:extLst>
              <a:ext uri="{FF2B5EF4-FFF2-40B4-BE49-F238E27FC236}">
                <a16:creationId xmlns:a16="http://schemas.microsoft.com/office/drawing/2014/main" id="{17D04E2F-F6CA-4AB6-9E8D-A2122E27269D}"/>
              </a:ext>
            </a:extLst>
          </p:cNvPr>
          <p:cNvSpPr txBox="1"/>
          <p:nvPr/>
        </p:nvSpPr>
        <p:spPr>
          <a:xfrm>
            <a:off x="316258" y="1449085"/>
            <a:ext cx="5300770" cy="307777"/>
          </a:xfrm>
          <a:prstGeom prst="rect">
            <a:avLst/>
          </a:prstGeom>
          <a:noFill/>
        </p:spPr>
        <p:txBody>
          <a:bodyPr wrap="square">
            <a:spAutoFit/>
          </a:bodyPr>
          <a:lstStyle/>
          <a:p>
            <a:pPr marL="0" indent="0">
              <a:buNone/>
            </a:pPr>
            <a:r>
              <a:rPr lang="en-GB" sz="1400" b="1" dirty="0">
                <a:solidFill>
                  <a:srgbClr val="E7501B"/>
                </a:solidFill>
              </a:rPr>
              <a:t>Reciclar, </a:t>
            </a:r>
            <a:r>
              <a:rPr lang="en-GB" sz="1400" b="1" dirty="0" err="1">
                <a:solidFill>
                  <a:srgbClr val="E7501B"/>
                </a:solidFill>
              </a:rPr>
              <a:t>reutilizar</a:t>
            </a:r>
            <a:r>
              <a:rPr lang="en-GB" sz="1400" b="1" dirty="0">
                <a:solidFill>
                  <a:srgbClr val="E7501B"/>
                </a:solidFill>
              </a:rPr>
              <a:t> e partilhar</a:t>
            </a:r>
          </a:p>
        </p:txBody>
      </p:sp>
      <p:sp>
        <p:nvSpPr>
          <p:cNvPr id="5" name="TextBox 4">
            <a:extLst>
              <a:ext uri="{FF2B5EF4-FFF2-40B4-BE49-F238E27FC236}">
                <a16:creationId xmlns:a16="http://schemas.microsoft.com/office/drawing/2014/main" id="{B830B7A8-AF64-4213-BC62-9567C9AA6765}"/>
              </a:ext>
            </a:extLst>
          </p:cNvPr>
          <p:cNvSpPr txBox="1"/>
          <p:nvPr/>
        </p:nvSpPr>
        <p:spPr>
          <a:xfrm>
            <a:off x="316257" y="2061468"/>
            <a:ext cx="8614611" cy="2650341"/>
          </a:xfrm>
          <a:prstGeom prst="rect">
            <a:avLst/>
          </a:prstGeom>
          <a:noFill/>
        </p:spPr>
        <p:txBody>
          <a:bodyPr wrap="square">
            <a:spAutoFit/>
          </a:bodyPr>
          <a:lstStyle/>
          <a:p>
            <a:pPr marL="450215" marR="0" lvl="0" indent="-450215" defTabSz="914400" rtl="0" eaLnBrk="1" fontAlgn="auto" latinLnBrk="0" hangingPunct="1">
              <a:lnSpc>
                <a:spcPct val="107000"/>
              </a:lnSpc>
              <a:spcBef>
                <a:spcPts val="1000"/>
              </a:spcBef>
              <a:spcAft>
                <a:spcPts val="300"/>
              </a:spcAft>
              <a:buClrTx/>
              <a:buSzTx/>
              <a:buFont typeface="Arial" panose="020B0604020202020204" pitchFamily="34" charset="0"/>
              <a:buChar char="•"/>
              <a:tabLst/>
              <a:defRPr/>
            </a:pPr>
            <a:r>
              <a:rPr kumimoji="0" lang="en-GB" b="0" i="0" u="none" strike="noStrike" kern="1200" cap="none" spc="0" normalizeH="0" baseline="0" noProof="0" dirty="0">
                <a:ln>
                  <a:noFill/>
                </a:ln>
                <a:solidFill>
                  <a:prstClr val="black"/>
                </a:solidFill>
                <a:effectLst/>
                <a:uLnTx/>
                <a:uFillTx/>
                <a:latin typeface="+mn-lt"/>
                <a:ea typeface="Verdana" panose="020B0604030504040204" pitchFamily="34" charset="0"/>
                <a:cs typeface="Times New Roman" panose="02020603050405020304" pitchFamily="18" charset="0"/>
              </a:rPr>
              <a:t>Publicações da OCDE (2019): Business Models for the Circular Economy-Opportunities and Challenges for Policy. Disponível em: https://www.oecd-ilibrary.org/sites/e59f8dd6 en/index</a:t>
            </a:r>
            <a:r>
              <a:rPr kumimoji="0" lang="en-GB" b="0" i="0" u="none" strike="noStrike" kern="1200" cap="none" spc="0" normalizeH="0" baseline="0" noProof="0" dirty="0" err="1">
                <a:ln>
                  <a:noFill/>
                </a:ln>
                <a:solidFill>
                  <a:prstClr val="black"/>
                </a:solidFill>
                <a:effectLst/>
                <a:uLnTx/>
                <a:uFillTx/>
                <a:latin typeface="+mn-lt"/>
                <a:ea typeface="Verdana" panose="020B0604030504040204" pitchFamily="34" charset="0"/>
                <a:cs typeface="Times New Roman" panose="02020603050405020304" pitchFamily="18" charset="0"/>
              </a:rPr>
              <a:t>.html?itemId=/content/component/e59f8dd6-en </a:t>
            </a:r>
            <a:r>
              <a:rPr kumimoji="0" lang="en-GB" b="0" i="0" u="none" strike="noStrike" kern="1200" cap="none" spc="0" normalizeH="0" baseline="0" noProof="0" dirty="0">
                <a:ln>
                  <a:noFill/>
                </a:ln>
                <a:solidFill>
                  <a:prstClr val="black"/>
                </a:solidFill>
                <a:effectLst/>
                <a:uLnTx/>
                <a:uFillTx/>
                <a:latin typeface="+mn-lt"/>
                <a:ea typeface="Verdana" panose="020B0604030504040204" pitchFamily="34" charset="0"/>
                <a:cs typeface="Times New Roman" panose="02020603050405020304" pitchFamily="18" charset="0"/>
              </a:rPr>
              <a:t>Waste to Wealth: A Vantagem da Economia Circular (2015): Lacy, Peter, </a:t>
            </a:r>
            <a:r>
              <a:rPr kumimoji="0" lang="en-GB" b="0" i="0" u="none" strike="noStrike" kern="1200" cap="none" spc="0" normalizeH="0" baseline="0" noProof="0" dirty="0" err="1">
                <a:ln>
                  <a:noFill/>
                </a:ln>
                <a:solidFill>
                  <a:prstClr val="black"/>
                </a:solidFill>
                <a:effectLst/>
                <a:uLnTx/>
                <a:uFillTx/>
                <a:latin typeface="+mn-lt"/>
                <a:ea typeface="Verdana" panose="020B0604030504040204" pitchFamily="34" charset="0"/>
                <a:cs typeface="Times New Roman" panose="02020603050405020304" pitchFamily="18" charset="0"/>
              </a:rPr>
              <a:t>Rutqvist</a:t>
            </a:r>
            <a:r>
              <a:rPr kumimoji="0" lang="en-GB" b="0" i="0" u="none" strike="noStrike" kern="1200" cap="none" spc="0" normalizeH="0" baseline="0" noProof="0" dirty="0">
                <a:ln>
                  <a:noFill/>
                </a:ln>
                <a:solidFill>
                  <a:prstClr val="black"/>
                </a:solidFill>
                <a:effectLst/>
                <a:uLnTx/>
                <a:uFillTx/>
                <a:latin typeface="+mn-lt"/>
                <a:ea typeface="Verdana" panose="020B0604030504040204" pitchFamily="34" charset="0"/>
                <a:cs typeface="Times New Roman" panose="02020603050405020304" pitchFamily="18" charset="0"/>
              </a:rPr>
              <a:t>, Jakob</a:t>
            </a:r>
          </a:p>
          <a:p>
            <a:pPr marL="450215" marR="0" lvl="0" indent="-450215" defTabSz="914400" rtl="0" eaLnBrk="1" fontAlgn="auto" latinLnBrk="0" hangingPunct="1">
              <a:lnSpc>
                <a:spcPct val="107000"/>
              </a:lnSpc>
              <a:spcBef>
                <a:spcPts val="1000"/>
              </a:spcBef>
              <a:spcAft>
                <a:spcPts val="300"/>
              </a:spcAft>
              <a:buClrTx/>
              <a:buSzTx/>
              <a:buFont typeface="Arial" panose="020B0604020202020204" pitchFamily="34" charset="0"/>
              <a:buChar char="•"/>
              <a:tabLst/>
              <a:defRPr/>
            </a:pPr>
            <a:r>
              <a:rPr kumimoji="0" lang="en-GB" b="0" i="0" u="none" strike="noStrike" kern="1200" cap="none" spc="0" normalizeH="0" baseline="0" noProof="0" dirty="0">
                <a:ln>
                  <a:noFill/>
                </a:ln>
                <a:solidFill>
                  <a:prstClr val="black"/>
                </a:solidFill>
                <a:effectLst/>
                <a:uLnTx/>
                <a:uFillTx/>
                <a:latin typeface="+mn-lt"/>
                <a:ea typeface="Verdana" panose="020B0604030504040204" pitchFamily="34" charset="0"/>
                <a:cs typeface="Times New Roman" panose="02020603050405020304" pitchFamily="18" charset="0"/>
              </a:rPr>
              <a:t> Ellen McArthur Foundation, Upstream Innovation: a guide to packaging solutions, Disponível em: </a:t>
            </a:r>
            <a:r>
              <a:rPr kumimoji="0" lang="en-GB" b="0" i="0" u="none" strike="noStrike" kern="1200" cap="none" spc="0" normalizeH="0" baseline="0" noProof="0" dirty="0">
                <a:ln>
                  <a:noFill/>
                </a:ln>
                <a:solidFill>
                  <a:prstClr val="black"/>
                </a:solidFill>
                <a:effectLst/>
                <a:uLnTx/>
                <a:uFillTx/>
                <a:latin typeface="+mn-lt"/>
                <a:ea typeface="Verdana" panose="020B0604030504040204" pitchFamily="34" charset="0"/>
                <a:cs typeface="Times New Roman" panose="02020603050405020304" pitchFamily="18" charset="0"/>
                <a:hlinkClick r:id="rId3"/>
              </a:rPr>
              <a:t>https:</a:t>
            </a:r>
            <a:r>
              <a:rPr kumimoji="0" lang="en-GB" b="0" i="0" u="none" strike="noStrike" kern="1200" cap="none" spc="0" normalizeH="0" baseline="0" noProof="0" dirty="0">
                <a:ln>
                  <a:noFill/>
                </a:ln>
                <a:solidFill>
                  <a:prstClr val="black"/>
                </a:solidFill>
                <a:effectLst/>
                <a:uLnTx/>
                <a:uFillTx/>
                <a:latin typeface="+mn-lt"/>
                <a:ea typeface="Verdana" panose="020B0604030504040204" pitchFamily="34" charset="0"/>
                <a:cs typeface="Times New Roman" panose="02020603050405020304" pitchFamily="18" charset="0"/>
              </a:rPr>
              <a:t>//emf.thirdlight.com/link/xgfhlc17d1oc-qtv2v7/@/preview/3 </a:t>
            </a:r>
          </a:p>
          <a:p>
            <a:pPr marL="450215" marR="0" lvl="0" indent="-450215" defTabSz="914400" rtl="0" eaLnBrk="1" fontAlgn="auto" latinLnBrk="0" hangingPunct="1">
              <a:lnSpc>
                <a:spcPct val="107000"/>
              </a:lnSpc>
              <a:spcBef>
                <a:spcPts val="1000"/>
              </a:spcBef>
              <a:spcAft>
                <a:spcPts val="300"/>
              </a:spcAft>
              <a:buClrTx/>
              <a:buSzTx/>
              <a:buFont typeface="Arial" panose="020B0604020202020204" pitchFamily="34" charset="0"/>
              <a:buChar char="•"/>
              <a:tabLst/>
              <a:defRPr/>
            </a:pPr>
            <a:r>
              <a:rPr kumimoji="0" lang="en-GB" b="0" i="0" u="none" strike="noStrike" kern="1200" cap="none" spc="0" normalizeH="0" baseline="0" noProof="0" dirty="0">
                <a:ln>
                  <a:noFill/>
                </a:ln>
                <a:solidFill>
                  <a:prstClr val="black"/>
                </a:solidFill>
                <a:effectLst/>
                <a:uLnTx/>
                <a:uFillTx/>
                <a:latin typeface="+mn-lt"/>
                <a:ea typeface="Verdana" panose="020B0604030504040204" pitchFamily="34" charset="0"/>
                <a:cs typeface="Times New Roman" panose="02020603050405020304" pitchFamily="18" charset="0"/>
              </a:rPr>
              <a:t>S.W. Short, N.M.P. </a:t>
            </a:r>
            <a:r>
              <a:rPr kumimoji="0" lang="en-GB" b="0" i="0" u="none" strike="noStrike" kern="1200" cap="none" spc="0" normalizeH="0" baseline="0" noProof="0" dirty="0" err="1">
                <a:ln>
                  <a:noFill/>
                </a:ln>
                <a:solidFill>
                  <a:prstClr val="black"/>
                </a:solidFill>
                <a:effectLst/>
                <a:uLnTx/>
                <a:uFillTx/>
                <a:latin typeface="+mn-lt"/>
                <a:ea typeface="Verdana" panose="020B0604030504040204" pitchFamily="34" charset="0"/>
                <a:cs typeface="Times New Roman" panose="02020603050405020304" pitchFamily="18" charset="0"/>
              </a:rPr>
              <a:t>Bocken</a:t>
            </a:r>
            <a:r>
              <a:rPr kumimoji="0" lang="en-GB" b="0" i="0" u="none" strike="noStrike" kern="1200" cap="none" spc="0" normalizeH="0" baseline="0" noProof="0" dirty="0">
                <a:ln>
                  <a:noFill/>
                </a:ln>
                <a:solidFill>
                  <a:prstClr val="black"/>
                </a:solidFill>
                <a:effectLst/>
                <a:uLnTx/>
                <a:uFillTx/>
                <a:latin typeface="+mn-lt"/>
                <a:ea typeface="Verdana" panose="020B0604030504040204" pitchFamily="34" charset="0"/>
                <a:cs typeface="Times New Roman" panose="02020603050405020304" pitchFamily="18" charset="0"/>
              </a:rPr>
              <a:t>, C.Y. Barlow, M.R. </a:t>
            </a:r>
            <a:r>
              <a:rPr kumimoji="0" lang="en-GB" b="0" i="0" u="none" strike="noStrike" kern="1200" cap="none" spc="0" normalizeH="0" baseline="0" noProof="0" dirty="0" err="1">
                <a:ln>
                  <a:noFill/>
                </a:ln>
                <a:solidFill>
                  <a:prstClr val="black"/>
                </a:solidFill>
                <a:effectLst/>
                <a:uLnTx/>
                <a:uFillTx/>
                <a:latin typeface="+mn-lt"/>
                <a:ea typeface="Verdana" panose="020B0604030504040204" pitchFamily="34" charset="0"/>
                <a:cs typeface="Times New Roman" panose="02020603050405020304" pitchFamily="18" charset="0"/>
              </a:rPr>
              <a:t>Chertow</a:t>
            </a:r>
            <a:r>
              <a:rPr kumimoji="0" lang="en-GB" b="0" i="0" u="none" strike="noStrike" kern="1200" cap="none" spc="0" normalizeH="0" baseline="0" noProof="0" dirty="0">
                <a:ln>
                  <a:noFill/>
                </a:ln>
                <a:solidFill>
                  <a:prstClr val="black"/>
                </a:solidFill>
                <a:effectLst/>
                <a:uLnTx/>
                <a:uFillTx/>
                <a:latin typeface="+mn-lt"/>
                <a:ea typeface="Verdana" panose="020B0604030504040204" pitchFamily="34" charset="0"/>
                <a:cs typeface="Times New Roman" panose="02020603050405020304" pitchFamily="18" charset="0"/>
              </a:rPr>
              <a:t>, From Refining Sugar to Growing Tomatoes, J. Ind. Ecol. (2014), https://doi.org/10.1111/jiec.12171 </a:t>
            </a:r>
          </a:p>
          <a:p>
            <a:pPr marL="450215" marR="0" lvl="0" indent="-450215" algn="just" defTabSz="914400" rtl="0" eaLnBrk="1" fontAlgn="auto" latinLnBrk="0" hangingPunct="1">
              <a:lnSpc>
                <a:spcPct val="107000"/>
              </a:lnSpc>
              <a:spcBef>
                <a:spcPts val="1000"/>
              </a:spcBef>
              <a:spcAft>
                <a:spcPts val="300"/>
              </a:spcAft>
              <a:buClrTx/>
              <a:buSzTx/>
              <a:buFont typeface="Arial" panose="020B0604020202020204" pitchFamily="34" charset="0"/>
              <a:buChar char="•"/>
              <a:tabLst/>
              <a:defRPr/>
            </a:pPr>
            <a:endParaRPr kumimoji="0" lang="en-GB" b="0" i="0" u="none" strike="noStrike" kern="1200" cap="none" spc="0" normalizeH="0" baseline="0" noProof="0" dirty="0">
              <a:ln>
                <a:noFill/>
              </a:ln>
              <a:solidFill>
                <a:prstClr val="black"/>
              </a:solidFill>
              <a:effectLst/>
              <a:uLnTx/>
              <a:uFillTx/>
              <a:latin typeface="+mn-lt"/>
              <a:ea typeface="Verdana" panose="020B060403050404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45701395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02C7A-14C4-4F7F-947E-CE9F3DC1E7E7}"/>
              </a:ext>
            </a:extLst>
          </p:cNvPr>
          <p:cNvSpPr>
            <a:spLocks noGrp="1"/>
          </p:cNvSpPr>
          <p:nvPr>
            <p:ph type="title"/>
          </p:nvPr>
        </p:nvSpPr>
        <p:spPr/>
        <p:txBody>
          <a:bodyPr/>
          <a:lstStyle/>
          <a:p>
            <a:r>
              <a:rPr lang="en-GB" dirty="0"/>
              <a:t>Leituras adicionais</a:t>
            </a:r>
          </a:p>
        </p:txBody>
      </p:sp>
      <p:sp>
        <p:nvSpPr>
          <p:cNvPr id="6" name="TextBox 5">
            <a:extLst>
              <a:ext uri="{FF2B5EF4-FFF2-40B4-BE49-F238E27FC236}">
                <a16:creationId xmlns:a16="http://schemas.microsoft.com/office/drawing/2014/main" id="{17D04E2F-F6CA-4AB6-9E8D-A2122E27269D}"/>
              </a:ext>
            </a:extLst>
          </p:cNvPr>
          <p:cNvSpPr txBox="1"/>
          <p:nvPr/>
        </p:nvSpPr>
        <p:spPr>
          <a:xfrm>
            <a:off x="316258" y="1449085"/>
            <a:ext cx="5300770" cy="307777"/>
          </a:xfrm>
          <a:prstGeom prst="rect">
            <a:avLst/>
          </a:prstGeom>
          <a:noFill/>
        </p:spPr>
        <p:txBody>
          <a:bodyPr wrap="square">
            <a:spAutoFit/>
          </a:bodyPr>
          <a:lstStyle/>
          <a:p>
            <a:pPr marL="0" indent="0">
              <a:buNone/>
            </a:pPr>
            <a:r>
              <a:rPr lang="en-GB" sz="1400" b="1" dirty="0">
                <a:solidFill>
                  <a:srgbClr val="E7501B"/>
                </a:solidFill>
              </a:rPr>
              <a:t>Prolongamento da vida útil dos produtos </a:t>
            </a:r>
          </a:p>
        </p:txBody>
      </p:sp>
      <p:sp>
        <p:nvSpPr>
          <p:cNvPr id="5" name="TextBox 4">
            <a:extLst>
              <a:ext uri="{FF2B5EF4-FFF2-40B4-BE49-F238E27FC236}">
                <a16:creationId xmlns:a16="http://schemas.microsoft.com/office/drawing/2014/main" id="{B830B7A8-AF64-4213-BC62-9567C9AA6765}"/>
              </a:ext>
            </a:extLst>
          </p:cNvPr>
          <p:cNvSpPr txBox="1"/>
          <p:nvPr/>
        </p:nvSpPr>
        <p:spPr>
          <a:xfrm>
            <a:off x="146650" y="1756862"/>
            <a:ext cx="8614611" cy="2893100"/>
          </a:xfrm>
          <a:prstGeom prst="rect">
            <a:avLst/>
          </a:prstGeom>
          <a:noFill/>
        </p:spPr>
        <p:txBody>
          <a:bodyPr wrap="square">
            <a:spAutoFit/>
          </a:bodyPr>
          <a:lstStyle/>
          <a:p>
            <a:pPr marL="285750" indent="-285750">
              <a:buFont typeface="Arial" panose="020B0604020202020204" pitchFamily="34" charset="0"/>
              <a:buChar char="•"/>
            </a:pPr>
            <a:r>
              <a:rPr lang="en-GB" dirty="0" err="1"/>
              <a:t>Carra</a:t>
            </a:r>
            <a:r>
              <a:rPr lang="en-GB" dirty="0"/>
              <a:t>, Guglielmo (Arup) e </a:t>
            </a:r>
            <a:r>
              <a:rPr lang="en-GB" dirty="0" err="1"/>
              <a:t>Magdani</a:t>
            </a:r>
            <a:r>
              <a:rPr lang="en-GB" dirty="0"/>
              <a:t>, Nitesh, (BAM) (2016) </a:t>
            </a:r>
            <a:r>
              <a:rPr lang="en-GB" i="1" dirty="0"/>
              <a:t>Circular Business Models for the Built Environment</a:t>
            </a:r>
            <a:r>
              <a:rPr lang="en-GB" dirty="0"/>
              <a:t>, https://www.ellenmacarthurfoundation.org/assets/downloads/ce100/CE100-CoPro-BE_Business-Models-Interactive.pdf, último acesso 13.11.2020.</a:t>
            </a:r>
          </a:p>
          <a:p>
            <a:endParaRPr lang="pt-PT" dirty="0"/>
          </a:p>
          <a:p>
            <a:pPr marL="285750" indent="-285750">
              <a:buFont typeface="Arial" panose="020B0604020202020204" pitchFamily="34" charset="0"/>
              <a:buChar char="•"/>
            </a:pPr>
            <a:r>
              <a:rPr lang="en-GB" dirty="0"/>
              <a:t>Comissão Europeia (16.01.2018), </a:t>
            </a:r>
            <a:r>
              <a:rPr lang="en-GB" i="1" dirty="0"/>
              <a:t>Comunicação da Comissão ao Parlamento Europeu, ao Conselho, ao Comité Económico e Social Europeu e ao Comité das Regiões sobre um quadro de monitorização da economia circular</a:t>
            </a:r>
            <a:r>
              <a:rPr lang="en-GB" dirty="0"/>
              <a:t>, https://ec.europa.eu/environment/circular-economy/pdf/monitoring-framework.pdf, último acesso 03.11.2020.</a:t>
            </a:r>
          </a:p>
          <a:p>
            <a:endParaRPr lang="pt-PT" dirty="0"/>
          </a:p>
          <a:p>
            <a:pPr marL="285750" indent="-285750">
              <a:buFont typeface="Arial" panose="020B0604020202020204" pitchFamily="34" charset="0"/>
              <a:buChar char="•"/>
            </a:pPr>
            <a:r>
              <a:rPr lang="en-GB" dirty="0"/>
              <a:t>Considerações de concepção e modelo de negócio para a refabricação de maquinaria pesada - Caterpillar. Fundação Ellen Macarthur. Web: </a:t>
            </a:r>
            <a:r>
              <a:rPr lang="en-GB" u="sng" dirty="0">
                <a:hlinkClick r:id="rId3"/>
              </a:rPr>
              <a:t>https:</a:t>
            </a:r>
            <a:r>
              <a:rPr lang="en-GB" dirty="0"/>
              <a:t>//www.ellenmacarthurfoundation.org/case-studies/design-and-business-model-considerations-for-heavy-machinery-remanufacturing, último acesso 04.08.2021.</a:t>
            </a:r>
            <a:endParaRPr lang="pt-PT" dirty="0"/>
          </a:p>
        </p:txBody>
      </p:sp>
    </p:spTree>
    <p:custDataLst>
      <p:tags r:id="rId1"/>
    </p:custDataLst>
    <p:extLst>
      <p:ext uri="{BB962C8B-B14F-4D97-AF65-F5344CB8AC3E}">
        <p14:creationId xmlns:p14="http://schemas.microsoft.com/office/powerpoint/2010/main" val="111155238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02C7A-14C4-4F7F-947E-CE9F3DC1E7E7}"/>
              </a:ext>
            </a:extLst>
          </p:cNvPr>
          <p:cNvSpPr>
            <a:spLocks noGrp="1"/>
          </p:cNvSpPr>
          <p:nvPr>
            <p:ph type="title"/>
          </p:nvPr>
        </p:nvSpPr>
        <p:spPr/>
        <p:txBody>
          <a:bodyPr/>
          <a:lstStyle/>
          <a:p>
            <a:r>
              <a:rPr lang="en-GB" dirty="0"/>
              <a:t>Leituras adicionais</a:t>
            </a:r>
          </a:p>
        </p:txBody>
      </p:sp>
      <p:sp>
        <p:nvSpPr>
          <p:cNvPr id="6" name="TextBox 5">
            <a:extLst>
              <a:ext uri="{FF2B5EF4-FFF2-40B4-BE49-F238E27FC236}">
                <a16:creationId xmlns:a16="http://schemas.microsoft.com/office/drawing/2014/main" id="{17D04E2F-F6CA-4AB6-9E8D-A2122E27269D}"/>
              </a:ext>
            </a:extLst>
          </p:cNvPr>
          <p:cNvSpPr txBox="1"/>
          <p:nvPr/>
        </p:nvSpPr>
        <p:spPr>
          <a:xfrm>
            <a:off x="316258" y="1449085"/>
            <a:ext cx="5300770" cy="307777"/>
          </a:xfrm>
          <a:prstGeom prst="rect">
            <a:avLst/>
          </a:prstGeom>
          <a:noFill/>
        </p:spPr>
        <p:txBody>
          <a:bodyPr wrap="square">
            <a:spAutoFit/>
          </a:bodyPr>
          <a:lstStyle/>
          <a:p>
            <a:pPr marL="0" indent="0">
              <a:buNone/>
            </a:pPr>
            <a:r>
              <a:rPr lang="en-GB" sz="1400" b="1" dirty="0" err="1">
                <a:solidFill>
                  <a:srgbClr val="E7501B"/>
                </a:solidFill>
              </a:rPr>
              <a:t>Prolongar</a:t>
            </a:r>
            <a:r>
              <a:rPr lang="en-GB" sz="1400" b="1" dirty="0">
                <a:solidFill>
                  <a:srgbClr val="E7501B"/>
                </a:solidFill>
              </a:rPr>
              <a:t> a vida útil dos produtos (cont.) </a:t>
            </a:r>
          </a:p>
        </p:txBody>
      </p:sp>
      <p:sp>
        <p:nvSpPr>
          <p:cNvPr id="5" name="TextBox 4">
            <a:extLst>
              <a:ext uri="{FF2B5EF4-FFF2-40B4-BE49-F238E27FC236}">
                <a16:creationId xmlns:a16="http://schemas.microsoft.com/office/drawing/2014/main" id="{B830B7A8-AF64-4213-BC62-9567C9AA6765}"/>
              </a:ext>
            </a:extLst>
          </p:cNvPr>
          <p:cNvSpPr txBox="1"/>
          <p:nvPr/>
        </p:nvSpPr>
        <p:spPr>
          <a:xfrm>
            <a:off x="146650" y="1756862"/>
            <a:ext cx="8614611" cy="3341877"/>
          </a:xfrm>
          <a:prstGeom prst="rect">
            <a:avLst/>
          </a:prstGeom>
          <a:noFill/>
        </p:spPr>
        <p:txBody>
          <a:bodyPr wrap="square">
            <a:spAutoFit/>
          </a:bodyPr>
          <a:lstStyle/>
          <a:p>
            <a:pPr marL="450215" indent="-450215">
              <a:lnSpc>
                <a:spcPct val="107000"/>
              </a:lnSpc>
              <a:spcBef>
                <a:spcPts val="1000"/>
              </a:spcBef>
              <a:spcAft>
                <a:spcPts val="300"/>
              </a:spcAft>
              <a:buClrTx/>
              <a:buFont typeface="Arial" panose="020B0604020202020204" pitchFamily="34" charset="0"/>
              <a:buChar char="•"/>
              <a:defRPr/>
            </a:pPr>
            <a:r>
              <a:rPr lang="en-GB" dirty="0"/>
              <a:t>Manter o vestuário em uso - poupar dinheiro e reduzir o desperdício - </a:t>
            </a:r>
            <a:r>
              <a:rPr lang="en-GB" dirty="0" err="1"/>
              <a:t>thredUP</a:t>
            </a:r>
            <a:r>
              <a:rPr lang="en-GB" dirty="0"/>
              <a:t>. Fundação Ellen Macarthur. Web: </a:t>
            </a:r>
            <a:r>
              <a:rPr lang="en-GB" u="sng" dirty="0">
                <a:hlinkClick r:id="rId3"/>
              </a:rPr>
              <a:t>https:</a:t>
            </a:r>
            <a:r>
              <a:rPr lang="en-GB" dirty="0"/>
              <a:t>//www.ellenmacarthurfoundation.org/case-studies/keeping-clothing-in-use-save-money-and-reduce-waste, último acesso 04.08.2021.</a:t>
            </a:r>
            <a:endParaRPr kumimoji="0" lang="en-GB" b="0" i="0" u="none" strike="noStrike" kern="1200" cap="none" spc="0" normalizeH="0" baseline="0" noProof="0" dirty="0">
              <a:ln>
                <a:noFill/>
              </a:ln>
              <a:solidFill>
                <a:prstClr val="black"/>
              </a:solidFill>
              <a:effectLst/>
              <a:uLnTx/>
              <a:uFillTx/>
              <a:latin typeface="+mn-lt"/>
              <a:ea typeface="Verdana" panose="020B0604030504040204" pitchFamily="34" charset="0"/>
              <a:cs typeface="Times New Roman" panose="02020603050405020304" pitchFamily="18" charset="0"/>
            </a:endParaRPr>
          </a:p>
          <a:p>
            <a:pPr marL="450215" marR="0" lvl="0" indent="-450215" defTabSz="914400" rtl="0" eaLnBrk="1" fontAlgn="auto" latinLnBrk="0" hangingPunct="1">
              <a:lnSpc>
                <a:spcPct val="107000"/>
              </a:lnSpc>
              <a:spcBef>
                <a:spcPts val="1000"/>
              </a:spcBef>
              <a:spcAft>
                <a:spcPts val="300"/>
              </a:spcAft>
              <a:buClrTx/>
              <a:buSzTx/>
              <a:buFont typeface="Arial" panose="020B0604020202020204" pitchFamily="34" charset="0"/>
              <a:buChar char="•"/>
              <a:tabLst/>
              <a:defRPr/>
            </a:pPr>
            <a:r>
              <a:rPr kumimoji="0" lang="en-GB" b="0" i="0" u="none" strike="noStrike" kern="1200" cap="none" spc="0" normalizeH="0" baseline="0" noProof="0" dirty="0">
                <a:ln>
                  <a:noFill/>
                </a:ln>
                <a:solidFill>
                  <a:prstClr val="black"/>
                </a:solidFill>
                <a:effectLst/>
                <a:uLnTx/>
                <a:uFillTx/>
                <a:latin typeface="+mn-lt"/>
                <a:ea typeface="Verdana" panose="020B0604030504040204" pitchFamily="34" charset="0"/>
                <a:cs typeface="Times New Roman" panose="02020603050405020304" pitchFamily="18" charset="0"/>
              </a:rPr>
              <a:t>CRESCIMENTO DENTRO: UMA VISÃO DE ECONOMIA CIRCULAR PARA UMA EUROPA COMPETITIVA. Fundação Ellen Macarthur. Web: </a:t>
            </a:r>
            <a:r>
              <a:rPr kumimoji="0" lang="en-GB" b="0" i="0" u="none" strike="noStrike" kern="1200" cap="none" spc="0" normalizeH="0" baseline="0" noProof="0" dirty="0">
                <a:ln>
                  <a:noFill/>
                </a:ln>
                <a:solidFill>
                  <a:prstClr val="black"/>
                </a:solidFill>
                <a:effectLst/>
                <a:uLnTx/>
                <a:uFillTx/>
                <a:latin typeface="+mn-lt"/>
                <a:ea typeface="Verdana" panose="020B0604030504040204" pitchFamily="34" charset="0"/>
                <a:cs typeface="Times New Roman" panose="02020603050405020304" pitchFamily="18" charset="0"/>
                <a:hlinkClick r:id="rId4"/>
              </a:rPr>
              <a:t>https://www.ellenmacarthurfoundation.org/assets/downloads/publications/EllenMacArthurFoundation_Growth-Within_July15.pdf </a:t>
            </a:r>
            <a:r>
              <a:rPr kumimoji="0" lang="en-GB" b="0" i="0" u="none" strike="noStrike" kern="1200" cap="none" spc="0" normalizeH="0" baseline="0" noProof="0" dirty="0">
                <a:ln>
                  <a:noFill/>
                </a:ln>
                <a:solidFill>
                  <a:prstClr val="black"/>
                </a:solidFill>
                <a:effectLst/>
                <a:uLnTx/>
                <a:uFillTx/>
                <a:latin typeface="+mn-lt"/>
                <a:ea typeface="Verdana" panose="020B0604030504040204" pitchFamily="34" charset="0"/>
                <a:cs typeface="Times New Roman" panose="02020603050405020304" pitchFamily="18" charset="0"/>
              </a:rPr>
              <a:t>, último acesso 04.08.2021.</a:t>
            </a:r>
          </a:p>
          <a:p>
            <a:pPr marL="450215" marR="0" lvl="0" indent="-450215" defTabSz="914400" rtl="0" eaLnBrk="1" fontAlgn="auto" latinLnBrk="0" hangingPunct="1">
              <a:lnSpc>
                <a:spcPct val="107000"/>
              </a:lnSpc>
              <a:spcBef>
                <a:spcPts val="1000"/>
              </a:spcBef>
              <a:spcAft>
                <a:spcPts val="300"/>
              </a:spcAft>
              <a:buClrTx/>
              <a:buSzTx/>
              <a:buFont typeface="Arial" panose="020B0604020202020204" pitchFamily="34" charset="0"/>
              <a:buChar char="•"/>
              <a:tabLst/>
              <a:defRPr/>
            </a:pPr>
            <a:r>
              <a:rPr kumimoji="0" lang="en-GB" b="0" i="0" u="none" strike="noStrike" kern="1200" cap="none" spc="0" normalizeH="0" baseline="0" noProof="0" dirty="0">
                <a:ln>
                  <a:noFill/>
                </a:ln>
                <a:solidFill>
                  <a:prstClr val="black"/>
                </a:solidFill>
                <a:effectLst/>
                <a:uLnTx/>
                <a:uFillTx/>
                <a:latin typeface="+mn-lt"/>
                <a:ea typeface="Verdana" panose="020B0604030504040204" pitchFamily="34" charset="0"/>
                <a:cs typeface="Times New Roman" panose="02020603050405020304" pitchFamily="18" charset="0"/>
              </a:rPr>
              <a:t>Guglielmo </a:t>
            </a:r>
            <a:r>
              <a:rPr kumimoji="0" lang="en-GB" b="0" i="0" u="none" strike="noStrike" kern="1200" cap="none" spc="0" normalizeH="0" baseline="0" noProof="0" dirty="0" err="1">
                <a:ln>
                  <a:noFill/>
                </a:ln>
                <a:solidFill>
                  <a:prstClr val="black"/>
                </a:solidFill>
                <a:effectLst/>
                <a:uLnTx/>
                <a:uFillTx/>
                <a:latin typeface="+mn-lt"/>
                <a:ea typeface="Verdana" panose="020B0604030504040204" pitchFamily="34" charset="0"/>
                <a:cs typeface="Times New Roman" panose="02020603050405020304" pitchFamily="18" charset="0"/>
              </a:rPr>
              <a:t>Carra</a:t>
            </a:r>
            <a:r>
              <a:rPr kumimoji="0" lang="en-GB" b="0" i="0" u="none" strike="noStrike" kern="1200" cap="none" spc="0" normalizeH="0" baseline="0" noProof="0" dirty="0">
                <a:ln>
                  <a:noFill/>
                </a:ln>
                <a:solidFill>
                  <a:prstClr val="black"/>
                </a:solidFill>
                <a:effectLst/>
                <a:uLnTx/>
                <a:uFillTx/>
                <a:latin typeface="+mn-lt"/>
                <a:ea typeface="Verdana" panose="020B0604030504040204" pitchFamily="34" charset="0"/>
                <a:cs typeface="Times New Roman" panose="02020603050405020304" pitchFamily="18" charset="0"/>
              </a:rPr>
              <a:t>, Arup; Nitesh </a:t>
            </a:r>
            <a:r>
              <a:rPr kumimoji="0" lang="en-GB" b="0" i="0" u="none" strike="noStrike" kern="1200" cap="none" spc="0" normalizeH="0" baseline="0" noProof="0" dirty="0" err="1">
                <a:ln>
                  <a:noFill/>
                </a:ln>
                <a:solidFill>
                  <a:prstClr val="black"/>
                </a:solidFill>
                <a:effectLst/>
                <a:uLnTx/>
                <a:uFillTx/>
                <a:latin typeface="+mn-lt"/>
                <a:ea typeface="Verdana" panose="020B0604030504040204" pitchFamily="34" charset="0"/>
                <a:cs typeface="Times New Roman" panose="02020603050405020304" pitchFamily="18" charset="0"/>
              </a:rPr>
              <a:t>Magdani</a:t>
            </a:r>
            <a:r>
              <a:rPr kumimoji="0" lang="en-GB" b="0" i="0" u="none" strike="noStrike" kern="1200" cap="none" spc="0" normalizeH="0" baseline="0" noProof="0" dirty="0">
                <a:ln>
                  <a:noFill/>
                </a:ln>
                <a:solidFill>
                  <a:prstClr val="black"/>
                </a:solidFill>
                <a:effectLst/>
                <a:uLnTx/>
                <a:uFillTx/>
                <a:latin typeface="+mn-lt"/>
                <a:ea typeface="Verdana" panose="020B0604030504040204" pitchFamily="34" charset="0"/>
                <a:cs typeface="Times New Roman" panose="02020603050405020304" pitchFamily="18" charset="0"/>
              </a:rPr>
              <a:t>, BAM. MODELOS DE NEGÓCIOS CIRCULARES - PARA O AMBIENTE CONSTRUÍDO. Programa de Economia Circular 100 (CE100). Web: </a:t>
            </a:r>
            <a:r>
              <a:rPr kumimoji="0" lang="en-GB" b="0" i="0" u="none" strike="noStrike" kern="1200" cap="none" spc="0" normalizeH="0" baseline="0" noProof="0" dirty="0">
                <a:ln>
                  <a:noFill/>
                </a:ln>
                <a:solidFill>
                  <a:prstClr val="black"/>
                </a:solidFill>
                <a:effectLst/>
                <a:uLnTx/>
                <a:uFillTx/>
                <a:latin typeface="+mn-lt"/>
                <a:ea typeface="Verdana" panose="020B0604030504040204" pitchFamily="34" charset="0"/>
                <a:cs typeface="Times New Roman" panose="02020603050405020304" pitchFamily="18" charset="0"/>
                <a:hlinkClick r:id="rId5"/>
              </a:rPr>
              <a:t>https://www.arup.com/perspectives/publications/research/section/circular-business-models-for-the-built-environment </a:t>
            </a:r>
            <a:r>
              <a:rPr kumimoji="0" lang="en-GB" b="0" i="0" u="none" strike="noStrike" kern="1200" cap="none" spc="0" normalizeH="0" baseline="0" noProof="0" dirty="0">
                <a:ln>
                  <a:noFill/>
                </a:ln>
                <a:solidFill>
                  <a:prstClr val="black"/>
                </a:solidFill>
                <a:effectLst/>
                <a:uLnTx/>
                <a:uFillTx/>
                <a:latin typeface="+mn-lt"/>
                <a:ea typeface="Verdana" panose="020B0604030504040204" pitchFamily="34" charset="0"/>
                <a:cs typeface="Times New Roman" panose="02020603050405020304" pitchFamily="18" charset="0"/>
              </a:rPr>
              <a:t>, último acesso 04.08.2021. </a:t>
            </a:r>
          </a:p>
          <a:p>
            <a:pPr marL="450215" marR="0" lvl="0" indent="-450215" algn="just" defTabSz="914400" rtl="0" eaLnBrk="1" fontAlgn="auto" latinLnBrk="0" hangingPunct="1">
              <a:lnSpc>
                <a:spcPct val="107000"/>
              </a:lnSpc>
              <a:spcBef>
                <a:spcPts val="1000"/>
              </a:spcBef>
              <a:spcAft>
                <a:spcPts val="300"/>
              </a:spcAft>
              <a:buClrTx/>
              <a:buSzTx/>
              <a:buFont typeface="Arial" panose="020B0604020202020204" pitchFamily="34" charset="0"/>
              <a:buChar char="•"/>
              <a:tabLst/>
              <a:defRPr/>
            </a:pPr>
            <a:endParaRPr kumimoji="0" lang="en-GB" b="0" i="0" u="none" strike="noStrike" kern="1200" cap="none" spc="0" normalizeH="0" baseline="0" noProof="0" dirty="0">
              <a:ln>
                <a:noFill/>
              </a:ln>
              <a:solidFill>
                <a:prstClr val="black"/>
              </a:solidFill>
              <a:effectLst/>
              <a:uLnTx/>
              <a:uFillTx/>
              <a:latin typeface="+mn-lt"/>
              <a:ea typeface="Verdana" panose="020B060403050404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618299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32"/>
          <p:cNvSpPr txBox="1">
            <a:spLocks noGrp="1"/>
          </p:cNvSpPr>
          <p:nvPr>
            <p:ph type="title"/>
          </p:nvPr>
        </p:nvSpPr>
        <p:spPr>
          <a:xfrm>
            <a:off x="713225" y="539500"/>
            <a:ext cx="7717800" cy="1011600"/>
          </a:xfrm>
          <a:prstGeom prst="rect">
            <a:avLst/>
          </a:prstGeom>
        </p:spPr>
        <p:txBody>
          <a:bodyPr spcFirstLastPara="1" wrap="square" lIns="91425" tIns="91425" rIns="91425" bIns="91425" anchor="t" anchorCtr="0">
            <a:noAutofit/>
          </a:bodyPr>
          <a:lstStyle/>
          <a:p>
            <a:pPr lvl="0"/>
            <a:r>
              <a:rPr lang="en-US" sz="4000" dirty="0"/>
              <a:t>Desenvolvimento de produtos sustentáveis</a:t>
            </a:r>
            <a:endParaRPr sz="3600" dirty="0"/>
          </a:p>
        </p:txBody>
      </p:sp>
      <p:grpSp>
        <p:nvGrpSpPr>
          <p:cNvPr id="3" name="Group 2">
            <a:extLst>
              <a:ext uri="{FF2B5EF4-FFF2-40B4-BE49-F238E27FC236}">
                <a16:creationId xmlns:a16="http://schemas.microsoft.com/office/drawing/2014/main" id="{569C092C-B41B-4AB6-8283-CBD559E98334}"/>
              </a:ext>
            </a:extLst>
          </p:cNvPr>
          <p:cNvGrpSpPr/>
          <p:nvPr/>
        </p:nvGrpSpPr>
        <p:grpSpPr>
          <a:xfrm>
            <a:off x="3399491" y="1698359"/>
            <a:ext cx="5551934" cy="3199067"/>
            <a:chOff x="2742645" y="1698359"/>
            <a:chExt cx="4947471" cy="3199067"/>
          </a:xfrm>
        </p:grpSpPr>
        <p:grpSp>
          <p:nvGrpSpPr>
            <p:cNvPr id="2" name="Group 1">
              <a:extLst>
                <a:ext uri="{FF2B5EF4-FFF2-40B4-BE49-F238E27FC236}">
                  <a16:creationId xmlns:a16="http://schemas.microsoft.com/office/drawing/2014/main" id="{264BAD50-EC35-4D9B-BD49-027C9A6A8CB9}"/>
                </a:ext>
              </a:extLst>
            </p:cNvPr>
            <p:cNvGrpSpPr/>
            <p:nvPr/>
          </p:nvGrpSpPr>
          <p:grpSpPr>
            <a:xfrm>
              <a:off x="2742645" y="1698359"/>
              <a:ext cx="4947471" cy="3199067"/>
              <a:chOff x="186930" y="1598849"/>
              <a:chExt cx="4947471" cy="3199067"/>
            </a:xfrm>
          </p:grpSpPr>
          <p:grpSp>
            <p:nvGrpSpPr>
              <p:cNvPr id="5" name="Group 4">
                <a:extLst>
                  <a:ext uri="{FF2B5EF4-FFF2-40B4-BE49-F238E27FC236}">
                    <a16:creationId xmlns:a16="http://schemas.microsoft.com/office/drawing/2014/main" id="{1D2C1330-1E4C-465E-96D0-E70228054AAD}"/>
                  </a:ext>
                </a:extLst>
              </p:cNvPr>
              <p:cNvGrpSpPr/>
              <p:nvPr/>
            </p:nvGrpSpPr>
            <p:grpSpPr>
              <a:xfrm>
                <a:off x="186930" y="1598849"/>
                <a:ext cx="1606191" cy="3093790"/>
                <a:chOff x="696286" y="1643723"/>
                <a:chExt cx="1899932" cy="4355006"/>
              </a:xfrm>
            </p:grpSpPr>
            <p:sp>
              <p:nvSpPr>
                <p:cNvPr id="6" name="Oval 5">
                  <a:extLst>
                    <a:ext uri="{FF2B5EF4-FFF2-40B4-BE49-F238E27FC236}">
                      <a16:creationId xmlns:a16="http://schemas.microsoft.com/office/drawing/2014/main" id="{B641D2C0-D143-4244-84DB-40425537C692}"/>
                    </a:ext>
                  </a:extLst>
                </p:cNvPr>
                <p:cNvSpPr/>
                <p:nvPr/>
              </p:nvSpPr>
              <p:spPr>
                <a:xfrm>
                  <a:off x="696286" y="1643723"/>
                  <a:ext cx="1484851" cy="4346604"/>
                </a:xfrm>
                <a:prstGeom prst="ellipse">
                  <a:avLst/>
                </a:prstGeom>
                <a:solidFill>
                  <a:srgbClr val="059540"/>
                </a:solidFill>
                <a:ln>
                  <a:solidFill>
                    <a:srgbClr val="388F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Oval 6">
                  <a:extLst>
                    <a:ext uri="{FF2B5EF4-FFF2-40B4-BE49-F238E27FC236}">
                      <a16:creationId xmlns:a16="http://schemas.microsoft.com/office/drawing/2014/main" id="{C8CC57AB-0BA6-4484-8087-B724A5761C46}"/>
                    </a:ext>
                  </a:extLst>
                </p:cNvPr>
                <p:cNvSpPr/>
                <p:nvPr/>
              </p:nvSpPr>
              <p:spPr>
                <a:xfrm>
                  <a:off x="696286" y="2323232"/>
                  <a:ext cx="1463247" cy="3563352"/>
                </a:xfrm>
                <a:prstGeom prst="ellipse">
                  <a:avLst/>
                </a:prstGeom>
                <a:solidFill>
                  <a:srgbClr val="63C16E"/>
                </a:solidFill>
                <a:ln>
                  <a:solidFill>
                    <a:srgbClr val="388F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3B24755D-5D5E-4C07-958C-35A624490298}"/>
                    </a:ext>
                  </a:extLst>
                </p:cNvPr>
                <p:cNvSpPr/>
                <p:nvPr/>
              </p:nvSpPr>
              <p:spPr>
                <a:xfrm>
                  <a:off x="763398" y="3178909"/>
                  <a:ext cx="1308683" cy="2811430"/>
                </a:xfrm>
                <a:prstGeom prst="ellipse">
                  <a:avLst/>
                </a:prstGeom>
                <a:solidFill>
                  <a:srgbClr val="86D08F"/>
                </a:solidFill>
                <a:ln>
                  <a:solidFill>
                    <a:srgbClr val="388F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8D32283E-96D4-4607-864A-48D60F911095}"/>
                    </a:ext>
                  </a:extLst>
                </p:cNvPr>
                <p:cNvSpPr/>
                <p:nvPr/>
              </p:nvSpPr>
              <p:spPr>
                <a:xfrm>
                  <a:off x="853595" y="4211131"/>
                  <a:ext cx="1117935" cy="1787598"/>
                </a:xfrm>
                <a:prstGeom prst="ellipse">
                  <a:avLst/>
                </a:prstGeom>
                <a:solidFill>
                  <a:srgbClr val="D5EFD8"/>
                </a:solidFill>
                <a:ln>
                  <a:solidFill>
                    <a:srgbClr val="388F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 name="Conexão reta 31">
                  <a:extLst>
                    <a:ext uri="{FF2B5EF4-FFF2-40B4-BE49-F238E27FC236}">
                      <a16:creationId xmlns:a16="http://schemas.microsoft.com/office/drawing/2014/main" id="{A5806744-7646-4A72-A9E6-4F30A623DD10}"/>
                    </a:ext>
                  </a:extLst>
                </p:cNvPr>
                <p:cNvCxnSpPr>
                  <a:cxnSpLocks/>
                </p:cNvCxnSpPr>
                <p:nvPr/>
              </p:nvCxnSpPr>
              <p:spPr>
                <a:xfrm flipH="1">
                  <a:off x="1470477" y="1947292"/>
                  <a:ext cx="1125741"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1" name="Conexão reta 36">
                  <a:extLst>
                    <a:ext uri="{FF2B5EF4-FFF2-40B4-BE49-F238E27FC236}">
                      <a16:creationId xmlns:a16="http://schemas.microsoft.com/office/drawing/2014/main" id="{2FAF4923-168B-40ED-BC7D-2576522888C9}"/>
                    </a:ext>
                  </a:extLst>
                </p:cNvPr>
                <p:cNvCxnSpPr>
                  <a:cxnSpLocks/>
                </p:cNvCxnSpPr>
                <p:nvPr/>
              </p:nvCxnSpPr>
              <p:spPr>
                <a:xfrm flipH="1">
                  <a:off x="1473256" y="2904939"/>
                  <a:ext cx="1122962"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2" name="Conexão reta 46">
                  <a:extLst>
                    <a:ext uri="{FF2B5EF4-FFF2-40B4-BE49-F238E27FC236}">
                      <a16:creationId xmlns:a16="http://schemas.microsoft.com/office/drawing/2014/main" id="{81498187-361A-4B38-B1FA-A1AE1A64928D}"/>
                    </a:ext>
                  </a:extLst>
                </p:cNvPr>
                <p:cNvCxnSpPr>
                  <a:cxnSpLocks/>
                </p:cNvCxnSpPr>
                <p:nvPr/>
              </p:nvCxnSpPr>
              <p:spPr>
                <a:xfrm flipH="1">
                  <a:off x="1467013" y="3871518"/>
                  <a:ext cx="1129205"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4" name="Conexão reta 51">
                  <a:extLst>
                    <a:ext uri="{FF2B5EF4-FFF2-40B4-BE49-F238E27FC236}">
                      <a16:creationId xmlns:a16="http://schemas.microsoft.com/office/drawing/2014/main" id="{2D6B1F96-3BD0-45CE-89CA-EBE3CFBFEE19}"/>
                    </a:ext>
                  </a:extLst>
                </p:cNvPr>
                <p:cNvCxnSpPr>
                  <a:cxnSpLocks/>
                </p:cNvCxnSpPr>
                <p:nvPr/>
              </p:nvCxnSpPr>
              <p:spPr>
                <a:xfrm flipH="1">
                  <a:off x="1429090" y="5163584"/>
                  <a:ext cx="1167128" cy="0"/>
                </a:xfrm>
                <a:prstGeom prst="line">
                  <a:avLst/>
                </a:prstGeom>
                <a:ln w="12700"/>
              </p:spPr>
              <p:style>
                <a:lnRef idx="1">
                  <a:schemeClr val="dk1"/>
                </a:lnRef>
                <a:fillRef idx="0">
                  <a:schemeClr val="dk1"/>
                </a:fillRef>
                <a:effectRef idx="0">
                  <a:schemeClr val="dk1"/>
                </a:effectRef>
                <a:fontRef idx="minor">
                  <a:schemeClr val="tx1"/>
                </a:fontRef>
              </p:style>
            </p:cxnSp>
          </p:grpSp>
          <p:sp>
            <p:nvSpPr>
              <p:cNvPr id="15" name="Content Placeholder 2">
                <a:extLst>
                  <a:ext uri="{FF2B5EF4-FFF2-40B4-BE49-F238E27FC236}">
                    <a16:creationId xmlns:a16="http://schemas.microsoft.com/office/drawing/2014/main" id="{FC46FB35-BD63-4140-8CB1-E9AF316B26CD}"/>
                  </a:ext>
                </a:extLst>
              </p:cNvPr>
              <p:cNvSpPr txBox="1">
                <a:spLocks/>
              </p:cNvSpPr>
              <p:nvPr/>
            </p:nvSpPr>
            <p:spPr>
              <a:xfrm>
                <a:off x="1837903" y="2386885"/>
                <a:ext cx="3296498" cy="2411031"/>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spcAft>
                    <a:spcPts val="800"/>
                  </a:spcAft>
                  <a:buSzPts val="1000"/>
                  <a:tabLst>
                    <a:tab pos="457200" algn="l"/>
                  </a:tabLst>
                </a:pPr>
                <a:r>
                  <a:rPr lang="en-US" sz="1100" b="1" dirty="0">
                    <a:latin typeface="+mn-lt"/>
                  </a:rPr>
                  <a:t>Definição de novo conceito de produto</a:t>
                </a:r>
              </a:p>
              <a:p>
                <a:pPr algn="just">
                  <a:spcAft>
                    <a:spcPts val="800"/>
                  </a:spcAft>
                  <a:buSzPts val="1000"/>
                  <a:tabLst>
                    <a:tab pos="457200" algn="l"/>
                  </a:tabLst>
                </a:pPr>
                <a:r>
                  <a:rPr lang="en-US" sz="1000" dirty="0">
                    <a:latin typeface="+mn-lt"/>
                  </a:rPr>
                  <a:t>Uma '</a:t>
                </a:r>
                <a:r>
                  <a:rPr lang="en-US" sz="1000" dirty="0" err="1">
                    <a:latin typeface="+mn-lt"/>
                  </a:rPr>
                  <a:t>rutura</a:t>
                </a:r>
                <a:r>
                  <a:rPr lang="en-US" sz="1000" dirty="0">
                    <a:latin typeface="+mn-lt"/>
                  </a:rPr>
                  <a:t>’ </a:t>
                </a:r>
                <a:r>
                  <a:rPr lang="en-US" sz="1000" dirty="0" err="1">
                    <a:latin typeface="+mn-lt"/>
                  </a:rPr>
                  <a:t>na</a:t>
                </a:r>
                <a:r>
                  <a:rPr lang="en-US" sz="1000" dirty="0">
                    <a:latin typeface="+mn-lt"/>
                  </a:rPr>
                  <a:t> </a:t>
                </a:r>
                <a:r>
                  <a:rPr lang="en-US" sz="1000" dirty="0" err="1">
                    <a:latin typeface="+mn-lt"/>
                  </a:rPr>
                  <a:t>inovação</a:t>
                </a:r>
                <a:r>
                  <a:rPr lang="en-US" sz="1000" dirty="0">
                    <a:latin typeface="+mn-lt"/>
                  </a:rPr>
                  <a:t> (uma vez que as funções técnicas para cumprir a funcionalidade do produto são diferentes)</a:t>
                </a:r>
                <a:endParaRPr lang="en-GB" sz="1000" dirty="0">
                  <a:latin typeface="+mn-lt"/>
                </a:endParaRPr>
              </a:p>
            </p:txBody>
          </p:sp>
          <p:sp>
            <p:nvSpPr>
              <p:cNvPr id="16" name="CaixaDeTexto 18">
                <a:extLst>
                  <a:ext uri="{FF2B5EF4-FFF2-40B4-BE49-F238E27FC236}">
                    <a16:creationId xmlns:a16="http://schemas.microsoft.com/office/drawing/2014/main" id="{D62EE277-353C-4D58-8A81-F9B49FAB49A3}"/>
                  </a:ext>
                </a:extLst>
              </p:cNvPr>
              <p:cNvSpPr txBox="1"/>
              <p:nvPr/>
            </p:nvSpPr>
            <p:spPr>
              <a:xfrm>
                <a:off x="1793121" y="1674051"/>
                <a:ext cx="3221308" cy="671979"/>
              </a:xfrm>
              <a:prstGeom prst="rect">
                <a:avLst/>
              </a:prstGeom>
              <a:noFill/>
            </p:spPr>
            <p:txBody>
              <a:bodyPr wrap="square">
                <a:spAutoFit/>
              </a:bodyPr>
              <a:lstStyle/>
              <a:p>
                <a:pPr lvl="0" algn="just">
                  <a:lnSpc>
                    <a:spcPct val="100000"/>
                  </a:lnSpc>
                  <a:spcAft>
                    <a:spcPts val="800"/>
                  </a:spcAft>
                  <a:buSzPts val="1000"/>
                  <a:tabLst>
                    <a:tab pos="457200" algn="l"/>
                  </a:tabLst>
                </a:pPr>
                <a:r>
                  <a:rPr lang="en-US" sz="1100" b="1" dirty="0">
                    <a:latin typeface="+mn-lt"/>
                    <a:ea typeface="Verdana" panose="020B0604030504040204" pitchFamily="34" charset="0"/>
                  </a:rPr>
                  <a:t>Definição do novo sistema de produção </a:t>
                </a:r>
              </a:p>
              <a:p>
                <a:pPr lvl="0" algn="just">
                  <a:lnSpc>
                    <a:spcPct val="100000"/>
                  </a:lnSpc>
                  <a:spcAft>
                    <a:spcPts val="800"/>
                  </a:spcAft>
                  <a:buSzPts val="1000"/>
                  <a:tabLst>
                    <a:tab pos="457200" algn="l"/>
                  </a:tabLst>
                </a:pPr>
                <a:r>
                  <a:rPr lang="en-US" sz="1000" dirty="0">
                    <a:latin typeface="+mn-lt"/>
                    <a:ea typeface="Verdana" panose="020B0604030504040204" pitchFamily="34" charset="0"/>
                  </a:rPr>
                  <a:t>Ocorre quando a inovação no sistema de produção é necessária</a:t>
                </a:r>
                <a:endParaRPr lang="en-GB" sz="1000" dirty="0">
                  <a:latin typeface="+mn-lt"/>
                  <a:ea typeface="Verdana" panose="020B0604030504040204" pitchFamily="34" charset="0"/>
                </a:endParaRPr>
              </a:p>
            </p:txBody>
          </p:sp>
        </p:grpSp>
        <p:sp>
          <p:nvSpPr>
            <p:cNvPr id="17" name="CaixaDeTexto 19">
              <a:extLst>
                <a:ext uri="{FF2B5EF4-FFF2-40B4-BE49-F238E27FC236}">
                  <a16:creationId xmlns:a16="http://schemas.microsoft.com/office/drawing/2014/main" id="{AE612105-AFEF-40ED-ABF7-27703316CE70}"/>
                </a:ext>
              </a:extLst>
            </p:cNvPr>
            <p:cNvSpPr txBox="1"/>
            <p:nvPr/>
          </p:nvSpPr>
          <p:spPr>
            <a:xfrm>
              <a:off x="4348836" y="3897913"/>
              <a:ext cx="3207309" cy="671979"/>
            </a:xfrm>
            <a:prstGeom prst="rect">
              <a:avLst/>
            </a:prstGeom>
            <a:noFill/>
          </p:spPr>
          <p:txBody>
            <a:bodyPr wrap="square">
              <a:spAutoFit/>
            </a:bodyPr>
            <a:lstStyle/>
            <a:p>
              <a:pPr lvl="0" algn="just">
                <a:lnSpc>
                  <a:spcPct val="100000"/>
                </a:lnSpc>
                <a:spcAft>
                  <a:spcPts val="800"/>
                </a:spcAft>
                <a:buSzPts val="1000"/>
                <a:tabLst>
                  <a:tab pos="457200" algn="l"/>
                </a:tabLst>
              </a:pPr>
              <a:r>
                <a:rPr lang="en-US" sz="1100" b="1" dirty="0">
                  <a:latin typeface="+mn-lt"/>
                  <a:ea typeface="Verdana" panose="020B0604030504040204" pitchFamily="34" charset="0"/>
                </a:rPr>
                <a:t>Melhoria do produto</a:t>
              </a:r>
            </a:p>
            <a:p>
              <a:pPr lvl="0" algn="just">
                <a:lnSpc>
                  <a:spcPct val="100000"/>
                </a:lnSpc>
                <a:spcAft>
                  <a:spcPts val="800"/>
                </a:spcAft>
                <a:buSzPts val="1000"/>
                <a:tabLst>
                  <a:tab pos="457200" algn="l"/>
                </a:tabLst>
              </a:pPr>
              <a:r>
                <a:rPr lang="en-US" sz="1000" dirty="0">
                  <a:latin typeface="+mn-lt"/>
                  <a:ea typeface="Verdana" panose="020B0604030504040204" pitchFamily="34" charset="0"/>
                </a:rPr>
                <a:t>Melhoria progressiva e incremental do produto, por exemplo, através de </a:t>
              </a:r>
              <a:r>
                <a:rPr lang="en-US" sz="1000" dirty="0" err="1">
                  <a:latin typeface="+mn-lt"/>
                  <a:ea typeface="Verdana" panose="020B0604030504040204" pitchFamily="34" charset="0"/>
                </a:rPr>
                <a:t>remodelação</a:t>
              </a:r>
              <a:r>
                <a:rPr lang="en-US" sz="1000" dirty="0">
                  <a:latin typeface="+mn-lt"/>
                  <a:ea typeface="Verdana" panose="020B0604030504040204" pitchFamily="34" charset="0"/>
                </a:rPr>
                <a:t> utilizando menos materiais</a:t>
              </a:r>
              <a:endParaRPr lang="en-GB" sz="1000" dirty="0">
                <a:latin typeface="+mn-lt"/>
                <a:ea typeface="Verdana" panose="020B0604030504040204" pitchFamily="34" charset="0"/>
              </a:endParaRPr>
            </a:p>
          </p:txBody>
        </p:sp>
        <p:sp>
          <p:nvSpPr>
            <p:cNvPr id="18" name="CaixaDeTexto 23">
              <a:extLst>
                <a:ext uri="{FF2B5EF4-FFF2-40B4-BE49-F238E27FC236}">
                  <a16:creationId xmlns:a16="http://schemas.microsoft.com/office/drawing/2014/main" id="{86F73664-DEB5-43E6-A427-BF6FAC7C8FFE}"/>
                </a:ext>
              </a:extLst>
            </p:cNvPr>
            <p:cNvSpPr txBox="1"/>
            <p:nvPr/>
          </p:nvSpPr>
          <p:spPr>
            <a:xfrm>
              <a:off x="4348836" y="3129797"/>
              <a:ext cx="3292449" cy="671979"/>
            </a:xfrm>
            <a:prstGeom prst="rect">
              <a:avLst/>
            </a:prstGeom>
            <a:noFill/>
          </p:spPr>
          <p:txBody>
            <a:bodyPr wrap="square">
              <a:spAutoFit/>
            </a:bodyPr>
            <a:lstStyle/>
            <a:p>
              <a:pPr lvl="0" algn="just">
                <a:lnSpc>
                  <a:spcPct val="100000"/>
                </a:lnSpc>
                <a:spcAft>
                  <a:spcPts val="800"/>
                </a:spcAft>
                <a:buSzPts val="1000"/>
                <a:tabLst>
                  <a:tab pos="457200" algn="l"/>
                </a:tabLst>
              </a:pPr>
              <a:r>
                <a:rPr lang="en-US" sz="1100" b="1" dirty="0">
                  <a:latin typeface="+mn-lt"/>
                  <a:ea typeface="Verdana" panose="020B0604030504040204" pitchFamily="34" charset="0"/>
                </a:rPr>
                <a:t>Redesenho do produto</a:t>
              </a:r>
            </a:p>
            <a:p>
              <a:pPr lvl="0" algn="just">
                <a:lnSpc>
                  <a:spcPct val="100000"/>
                </a:lnSpc>
                <a:spcAft>
                  <a:spcPts val="800"/>
                </a:spcAft>
                <a:buSzPts val="1000"/>
                <a:tabLst>
                  <a:tab pos="457200" algn="l"/>
                </a:tabLst>
              </a:pPr>
              <a:r>
                <a:rPr lang="en-US" sz="1000" dirty="0">
                  <a:latin typeface="+mn-lt"/>
                  <a:ea typeface="Verdana" panose="020B0604030504040204" pitchFamily="34" charset="0"/>
                </a:rPr>
                <a:t>Um novo produto, concebido com base num produto existente</a:t>
              </a:r>
              <a:endParaRPr lang="en-GB" sz="1000" dirty="0">
                <a:latin typeface="+mn-lt"/>
                <a:ea typeface="Verdana" panose="020B0604030504040204" pitchFamily="34" charset="0"/>
              </a:endParaRPr>
            </a:p>
          </p:txBody>
        </p:sp>
      </p:grpSp>
      <p:sp>
        <p:nvSpPr>
          <p:cNvPr id="29" name="Content Placeholder 2">
            <a:extLst>
              <a:ext uri="{FF2B5EF4-FFF2-40B4-BE49-F238E27FC236}">
                <a16:creationId xmlns:a16="http://schemas.microsoft.com/office/drawing/2014/main" id="{84FC4CD3-E2CA-4844-9E2C-3203428BD9E8}"/>
              </a:ext>
            </a:extLst>
          </p:cNvPr>
          <p:cNvSpPr txBox="1">
            <a:spLocks/>
          </p:cNvSpPr>
          <p:nvPr/>
        </p:nvSpPr>
        <p:spPr>
          <a:xfrm>
            <a:off x="192575" y="3032995"/>
            <a:ext cx="3910099" cy="370623"/>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GB" sz="1400" b="1" dirty="0"/>
              <a:t>Âmbito da sustentabilidade do design</a:t>
            </a:r>
          </a:p>
        </p:txBody>
      </p:sp>
    </p:spTree>
    <p:custDataLst>
      <p:tags r:id="rId1"/>
    </p:custData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02C7A-14C4-4F7F-947E-CE9F3DC1E7E7}"/>
              </a:ext>
            </a:extLst>
          </p:cNvPr>
          <p:cNvSpPr>
            <a:spLocks noGrp="1"/>
          </p:cNvSpPr>
          <p:nvPr>
            <p:ph type="title"/>
          </p:nvPr>
        </p:nvSpPr>
        <p:spPr/>
        <p:txBody>
          <a:bodyPr/>
          <a:lstStyle/>
          <a:p>
            <a:r>
              <a:rPr lang="en-GB" dirty="0"/>
              <a:t>Leituras adicionais</a:t>
            </a:r>
          </a:p>
        </p:txBody>
      </p:sp>
      <p:sp>
        <p:nvSpPr>
          <p:cNvPr id="6" name="TextBox 5">
            <a:extLst>
              <a:ext uri="{FF2B5EF4-FFF2-40B4-BE49-F238E27FC236}">
                <a16:creationId xmlns:a16="http://schemas.microsoft.com/office/drawing/2014/main" id="{17D04E2F-F6CA-4AB6-9E8D-A2122E27269D}"/>
              </a:ext>
            </a:extLst>
          </p:cNvPr>
          <p:cNvSpPr txBox="1"/>
          <p:nvPr/>
        </p:nvSpPr>
        <p:spPr>
          <a:xfrm>
            <a:off x="316258" y="1449085"/>
            <a:ext cx="5300770" cy="307777"/>
          </a:xfrm>
          <a:prstGeom prst="rect">
            <a:avLst/>
          </a:prstGeom>
          <a:noFill/>
        </p:spPr>
        <p:txBody>
          <a:bodyPr wrap="square">
            <a:spAutoFit/>
          </a:bodyPr>
          <a:lstStyle/>
          <a:p>
            <a:pPr marL="0" indent="0">
              <a:buNone/>
            </a:pPr>
            <a:r>
              <a:rPr lang="en-GB" sz="1400" b="1" dirty="0">
                <a:solidFill>
                  <a:srgbClr val="E7501B"/>
                </a:solidFill>
              </a:rPr>
              <a:t>Plataformas de partilha</a:t>
            </a:r>
          </a:p>
        </p:txBody>
      </p:sp>
      <p:sp>
        <p:nvSpPr>
          <p:cNvPr id="5" name="TextBox 4">
            <a:extLst>
              <a:ext uri="{FF2B5EF4-FFF2-40B4-BE49-F238E27FC236}">
                <a16:creationId xmlns:a16="http://schemas.microsoft.com/office/drawing/2014/main" id="{B830B7A8-AF64-4213-BC62-9567C9AA6765}"/>
              </a:ext>
            </a:extLst>
          </p:cNvPr>
          <p:cNvSpPr txBox="1"/>
          <p:nvPr/>
        </p:nvSpPr>
        <p:spPr>
          <a:xfrm>
            <a:off x="146650" y="1756862"/>
            <a:ext cx="8614611" cy="1792094"/>
          </a:xfrm>
          <a:prstGeom prst="rect">
            <a:avLst/>
          </a:prstGeom>
          <a:noFill/>
        </p:spPr>
        <p:txBody>
          <a:bodyPr wrap="square">
            <a:spAutoFit/>
          </a:bodyPr>
          <a:lstStyle/>
          <a:p>
            <a:pPr marL="450215" indent="-450215">
              <a:lnSpc>
                <a:spcPct val="107000"/>
              </a:lnSpc>
              <a:spcBef>
                <a:spcPts val="1000"/>
              </a:spcBef>
              <a:spcAft>
                <a:spcPts val="300"/>
              </a:spcAft>
              <a:buClrTx/>
              <a:buFont typeface="Arial" panose="020B0604020202020204" pitchFamily="34" charset="0"/>
              <a:buChar char="•"/>
              <a:defRPr/>
            </a:pPr>
            <a:r>
              <a:rPr lang="en-GB" dirty="0"/>
              <a:t>Redes e plataformas de conhecimento circulares Disponíveis online: </a:t>
            </a:r>
            <a:r>
              <a:rPr lang="en-GB" dirty="0">
                <a:hlinkClick r:id="rId3"/>
              </a:rPr>
              <a:t>https://kenniskaarten.hetgroenebrein.nl/en/knowledge-map-circular-economy/circular-knowledge-networks-platforms/ </a:t>
            </a:r>
            <a:r>
              <a:rPr lang="en-GB" dirty="0"/>
              <a:t>.</a:t>
            </a:r>
          </a:p>
          <a:p>
            <a:pPr marL="450215" indent="-450215">
              <a:lnSpc>
                <a:spcPct val="107000"/>
              </a:lnSpc>
              <a:spcBef>
                <a:spcPts val="1000"/>
              </a:spcBef>
              <a:spcAft>
                <a:spcPts val="300"/>
              </a:spcAft>
              <a:buClrTx/>
              <a:buFont typeface="Arial" panose="020B0604020202020204" pitchFamily="34" charset="0"/>
              <a:buChar char="•"/>
              <a:defRPr/>
            </a:pPr>
            <a:r>
              <a:rPr lang="en-GB" dirty="0" err="1"/>
              <a:t>Schwanholz</a:t>
            </a:r>
            <a:r>
              <a:rPr lang="en-GB" dirty="0"/>
              <a:t>, J.; </a:t>
            </a:r>
            <a:r>
              <a:rPr lang="en-GB" dirty="0" err="1"/>
              <a:t>Leipold</a:t>
            </a:r>
            <a:r>
              <a:rPr lang="en-GB" dirty="0"/>
              <a:t>, S. Sharing for a circular economy? uma análise dos princípios e modelos de negócio das plataformas de partilha digital. J. Clean. Prod. 2020.</a:t>
            </a:r>
          </a:p>
          <a:p>
            <a:pPr marL="450215" marR="0" lvl="0" indent="-450215" algn="just" defTabSz="914400" rtl="0" eaLnBrk="1" fontAlgn="auto" latinLnBrk="0" hangingPunct="1">
              <a:lnSpc>
                <a:spcPct val="107000"/>
              </a:lnSpc>
              <a:spcBef>
                <a:spcPts val="1000"/>
              </a:spcBef>
              <a:spcAft>
                <a:spcPts val="300"/>
              </a:spcAft>
              <a:buClrTx/>
              <a:buSzTx/>
              <a:buFont typeface="Arial" panose="020B0604020202020204" pitchFamily="34" charset="0"/>
              <a:buChar char="•"/>
              <a:tabLst/>
              <a:defRPr/>
            </a:pPr>
            <a:endParaRPr kumimoji="0" lang="en-GB" b="0" i="0" u="none" strike="noStrike" kern="1200" cap="none" spc="0" normalizeH="0" baseline="0" noProof="0" dirty="0">
              <a:ln>
                <a:noFill/>
              </a:ln>
              <a:solidFill>
                <a:prstClr val="black"/>
              </a:solidFill>
              <a:effectLst/>
              <a:uLnTx/>
              <a:uFillTx/>
              <a:latin typeface="+mn-lt"/>
              <a:ea typeface="Verdana" panose="020B060403050404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89797430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02C7A-14C4-4F7F-947E-CE9F3DC1E7E7}"/>
              </a:ext>
            </a:extLst>
          </p:cNvPr>
          <p:cNvSpPr>
            <a:spLocks noGrp="1"/>
          </p:cNvSpPr>
          <p:nvPr>
            <p:ph type="title"/>
          </p:nvPr>
        </p:nvSpPr>
        <p:spPr/>
        <p:txBody>
          <a:bodyPr/>
          <a:lstStyle/>
          <a:p>
            <a:r>
              <a:rPr lang="en-GB" dirty="0"/>
              <a:t>Leituras adicionais</a:t>
            </a:r>
          </a:p>
        </p:txBody>
      </p:sp>
      <p:sp>
        <p:nvSpPr>
          <p:cNvPr id="6" name="TextBox 5">
            <a:extLst>
              <a:ext uri="{FF2B5EF4-FFF2-40B4-BE49-F238E27FC236}">
                <a16:creationId xmlns:a16="http://schemas.microsoft.com/office/drawing/2014/main" id="{17D04E2F-F6CA-4AB6-9E8D-A2122E27269D}"/>
              </a:ext>
            </a:extLst>
          </p:cNvPr>
          <p:cNvSpPr txBox="1"/>
          <p:nvPr/>
        </p:nvSpPr>
        <p:spPr>
          <a:xfrm>
            <a:off x="316258" y="1243323"/>
            <a:ext cx="5300770" cy="307777"/>
          </a:xfrm>
          <a:prstGeom prst="rect">
            <a:avLst/>
          </a:prstGeom>
          <a:noFill/>
        </p:spPr>
        <p:txBody>
          <a:bodyPr wrap="square">
            <a:spAutoFit/>
          </a:bodyPr>
          <a:lstStyle/>
          <a:p>
            <a:pPr marL="0" indent="0">
              <a:buNone/>
            </a:pPr>
            <a:r>
              <a:rPr lang="en-GB" sz="1400" b="1" dirty="0">
                <a:solidFill>
                  <a:srgbClr val="E7501B"/>
                </a:solidFill>
              </a:rPr>
              <a:t>Produto como um serviço</a:t>
            </a:r>
          </a:p>
        </p:txBody>
      </p:sp>
      <p:sp>
        <p:nvSpPr>
          <p:cNvPr id="5" name="TextBox 4">
            <a:extLst>
              <a:ext uri="{FF2B5EF4-FFF2-40B4-BE49-F238E27FC236}">
                <a16:creationId xmlns:a16="http://schemas.microsoft.com/office/drawing/2014/main" id="{B830B7A8-AF64-4213-BC62-9567C9AA6765}"/>
              </a:ext>
            </a:extLst>
          </p:cNvPr>
          <p:cNvSpPr txBox="1"/>
          <p:nvPr/>
        </p:nvSpPr>
        <p:spPr>
          <a:xfrm>
            <a:off x="146650" y="1551100"/>
            <a:ext cx="8614611" cy="3175165"/>
          </a:xfrm>
          <a:prstGeom prst="rect">
            <a:avLst/>
          </a:prstGeom>
          <a:noFill/>
        </p:spPr>
        <p:txBody>
          <a:bodyPr wrap="square">
            <a:spAutoFit/>
          </a:bodyPr>
          <a:lstStyle/>
          <a:p>
            <a:pPr marL="450215" indent="-450215">
              <a:lnSpc>
                <a:spcPct val="107000"/>
              </a:lnSpc>
              <a:spcBef>
                <a:spcPts val="1000"/>
              </a:spcBef>
              <a:spcAft>
                <a:spcPts val="300"/>
              </a:spcAft>
              <a:buClrTx/>
              <a:buFont typeface="Arial" panose="020B0604020202020204" pitchFamily="34" charset="0"/>
              <a:buChar char="•"/>
              <a:defRPr/>
            </a:pPr>
            <a:r>
              <a:rPr lang="en-GB" dirty="0" err="1"/>
              <a:t>Carra</a:t>
            </a:r>
            <a:r>
              <a:rPr lang="en-GB" dirty="0"/>
              <a:t>, Guglielmo (Arup) e </a:t>
            </a:r>
            <a:r>
              <a:rPr lang="en-GB" dirty="0" err="1"/>
              <a:t>Magdani</a:t>
            </a:r>
            <a:r>
              <a:rPr lang="en-GB" dirty="0"/>
              <a:t>, Nitesh, (BAM) (2016) Circular Business Models for the Built Environment, </a:t>
            </a:r>
            <a:r>
              <a:rPr lang="en-GB" dirty="0">
                <a:hlinkClick r:id="rId3"/>
              </a:rPr>
              <a:t>https://www.ellenmacarthurfoundation.org/assets/downloads/ce100/CE100-CoPro-BE_Business-Models-Interactive.pdf </a:t>
            </a:r>
            <a:r>
              <a:rPr lang="en-GB" dirty="0"/>
              <a:t>, último acesso 13.11.2020.</a:t>
            </a:r>
          </a:p>
          <a:p>
            <a:pPr marL="450215" indent="-450215">
              <a:lnSpc>
                <a:spcPct val="107000"/>
              </a:lnSpc>
              <a:spcBef>
                <a:spcPts val="1000"/>
              </a:spcBef>
              <a:spcAft>
                <a:spcPts val="300"/>
              </a:spcAft>
              <a:buClrTx/>
              <a:buFont typeface="Arial" panose="020B0604020202020204" pitchFamily="34" charset="0"/>
              <a:buChar char="•"/>
              <a:defRPr/>
            </a:pPr>
            <a:r>
              <a:rPr lang="en-GB" dirty="0"/>
              <a:t>Comissão Europeia (16.01.2018), Comunicação da Comissão ao Parlamento Europeu, ao Conselho, ao Comité Económico e Social Europeu e ao Comité das Regiões sobre um quadro de monitorização da economia circular, </a:t>
            </a:r>
            <a:r>
              <a:rPr lang="en-GB" dirty="0">
                <a:hlinkClick r:id="rId4"/>
              </a:rPr>
              <a:t>https://ec.europa.eu/environment/circular-economy/pdf/monitoring-framework.pdf </a:t>
            </a:r>
            <a:r>
              <a:rPr lang="en-GB" dirty="0"/>
              <a:t>, último acesso 03.11.2020.</a:t>
            </a:r>
          </a:p>
          <a:p>
            <a:pPr marL="450215" indent="-450215">
              <a:lnSpc>
                <a:spcPct val="107000"/>
              </a:lnSpc>
              <a:spcBef>
                <a:spcPts val="1000"/>
              </a:spcBef>
              <a:spcAft>
                <a:spcPts val="300"/>
              </a:spcAft>
              <a:buClrTx/>
              <a:buFont typeface="Arial" panose="020B0604020202020204" pitchFamily="34" charset="0"/>
              <a:buChar char="•"/>
              <a:defRPr/>
            </a:pPr>
            <a:r>
              <a:rPr lang="en-GB" dirty="0"/>
              <a:t>Vezzoli, Carlo; </a:t>
            </a:r>
            <a:r>
              <a:rPr lang="en-GB" dirty="0" err="1"/>
              <a:t>Kohtala</a:t>
            </a:r>
            <a:r>
              <a:rPr lang="en-GB" dirty="0"/>
              <a:t>, Cindy; e Srinivasan, Amrit com Diehl, JC; </a:t>
            </a:r>
            <a:r>
              <a:rPr lang="en-GB" dirty="0" err="1"/>
              <a:t>Fusakul</a:t>
            </a:r>
            <a:r>
              <a:rPr lang="en-GB" dirty="0"/>
              <a:t>, </a:t>
            </a:r>
            <a:r>
              <a:rPr lang="en-GB" dirty="0" err="1"/>
              <a:t>Sompit</a:t>
            </a:r>
            <a:r>
              <a:rPr lang="en-GB" dirty="0"/>
              <a:t>, Xin, Liu e Sateesh, </a:t>
            </a:r>
            <a:r>
              <a:rPr lang="en-GB" dirty="0" err="1"/>
              <a:t>Deepta. </a:t>
            </a:r>
            <a:r>
              <a:rPr lang="en-GB" dirty="0"/>
              <a:t>Product-Service System Design for Sustainability (2014); projecto </a:t>
            </a:r>
            <a:r>
              <a:rPr lang="en-GB" dirty="0" err="1"/>
              <a:t>LeNS </a:t>
            </a:r>
            <a:r>
              <a:rPr lang="en-GB" dirty="0"/>
              <a:t>- Learning Network on Sustainability </a:t>
            </a:r>
            <a:r>
              <a:rPr lang="en-GB" dirty="0">
                <a:hlinkClick r:id="rId5"/>
              </a:rPr>
              <a:t>https://re.public.polimi.it/retrieve/handle/11311/828725/24772/Product-Service%20System%20Design%20for%20Sustainability_PART%20I.pdf </a:t>
            </a:r>
            <a:r>
              <a:rPr lang="en-GB" dirty="0"/>
              <a:t>, último acesso 03.08.2021.</a:t>
            </a:r>
          </a:p>
        </p:txBody>
      </p:sp>
    </p:spTree>
    <p:custDataLst>
      <p:tags r:id="rId1"/>
    </p:custDataLst>
    <p:extLst>
      <p:ext uri="{BB962C8B-B14F-4D97-AF65-F5344CB8AC3E}">
        <p14:creationId xmlns:p14="http://schemas.microsoft.com/office/powerpoint/2010/main" val="351935269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02C7A-14C4-4F7F-947E-CE9F3DC1E7E7}"/>
              </a:ext>
            </a:extLst>
          </p:cNvPr>
          <p:cNvSpPr>
            <a:spLocks noGrp="1"/>
          </p:cNvSpPr>
          <p:nvPr>
            <p:ph type="title"/>
          </p:nvPr>
        </p:nvSpPr>
        <p:spPr/>
        <p:txBody>
          <a:bodyPr/>
          <a:lstStyle/>
          <a:p>
            <a:r>
              <a:rPr lang="en-GB" dirty="0"/>
              <a:t>Leituras adicionais</a:t>
            </a:r>
          </a:p>
        </p:txBody>
      </p:sp>
      <p:sp>
        <p:nvSpPr>
          <p:cNvPr id="6" name="TextBox 5">
            <a:extLst>
              <a:ext uri="{FF2B5EF4-FFF2-40B4-BE49-F238E27FC236}">
                <a16:creationId xmlns:a16="http://schemas.microsoft.com/office/drawing/2014/main" id="{17D04E2F-F6CA-4AB6-9E8D-A2122E27269D}"/>
              </a:ext>
            </a:extLst>
          </p:cNvPr>
          <p:cNvSpPr txBox="1"/>
          <p:nvPr/>
        </p:nvSpPr>
        <p:spPr>
          <a:xfrm>
            <a:off x="316258" y="1243323"/>
            <a:ext cx="5300770" cy="307777"/>
          </a:xfrm>
          <a:prstGeom prst="rect">
            <a:avLst/>
          </a:prstGeom>
          <a:noFill/>
        </p:spPr>
        <p:txBody>
          <a:bodyPr wrap="square">
            <a:spAutoFit/>
          </a:bodyPr>
          <a:lstStyle/>
          <a:p>
            <a:pPr marL="0" indent="0">
              <a:buNone/>
            </a:pPr>
            <a:r>
              <a:rPr lang="en-GB" sz="1400" b="1" dirty="0">
                <a:solidFill>
                  <a:srgbClr val="E7501B"/>
                </a:solidFill>
              </a:rPr>
              <a:t>Produto como um serviço (cont.)</a:t>
            </a:r>
          </a:p>
        </p:txBody>
      </p:sp>
      <p:sp>
        <p:nvSpPr>
          <p:cNvPr id="7" name="TextBox 6">
            <a:extLst>
              <a:ext uri="{FF2B5EF4-FFF2-40B4-BE49-F238E27FC236}">
                <a16:creationId xmlns:a16="http://schemas.microsoft.com/office/drawing/2014/main" id="{16DCD5BF-70D8-4922-84EE-1F1F2E47E5D0}"/>
              </a:ext>
            </a:extLst>
          </p:cNvPr>
          <p:cNvSpPr txBox="1"/>
          <p:nvPr/>
        </p:nvSpPr>
        <p:spPr>
          <a:xfrm>
            <a:off x="146650" y="1964055"/>
            <a:ext cx="8614611" cy="2823722"/>
          </a:xfrm>
          <a:prstGeom prst="rect">
            <a:avLst/>
          </a:prstGeom>
          <a:noFill/>
        </p:spPr>
        <p:txBody>
          <a:bodyPr wrap="square">
            <a:spAutoFit/>
          </a:bodyPr>
          <a:lstStyle/>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b="0" i="0" u="none" strike="noStrike" kern="1200" cap="none" spc="0" normalizeH="0" baseline="0" noProof="0" dirty="0">
                <a:ln>
                  <a:noFill/>
                </a:ln>
                <a:solidFill>
                  <a:prstClr val="black"/>
                </a:solidFill>
                <a:effectLst/>
                <a:uLnTx/>
                <a:uFillTx/>
                <a:latin typeface="+mn-lt"/>
                <a:ea typeface="Verdana" panose="020B0604030504040204" pitchFamily="34" charset="0"/>
                <a:cs typeface="+mn-cs"/>
              </a:rPr>
              <a:t>Trazer o mobiliário de escritório em círculo completo - </a:t>
            </a:r>
            <a:r>
              <a:rPr kumimoji="0" lang="en-GB" b="0" i="0" u="none" strike="noStrike" kern="1200" cap="none" spc="0" normalizeH="0" baseline="0" noProof="0" dirty="0" err="1">
                <a:ln>
                  <a:noFill/>
                </a:ln>
                <a:solidFill>
                  <a:prstClr val="black"/>
                </a:solidFill>
                <a:effectLst/>
                <a:uLnTx/>
                <a:uFillTx/>
                <a:latin typeface="+mn-lt"/>
                <a:ea typeface="Verdana" panose="020B0604030504040204" pitchFamily="34" charset="0"/>
                <a:cs typeface="+mn-cs"/>
              </a:rPr>
              <a:t>Ahrend</a:t>
            </a:r>
            <a:r>
              <a:rPr kumimoji="0" lang="en-GB" b="0" i="0" u="none" strike="noStrike" kern="1200" cap="none" spc="0" normalizeH="0" baseline="0" noProof="0" dirty="0">
                <a:ln>
                  <a:noFill/>
                </a:ln>
                <a:solidFill>
                  <a:prstClr val="black"/>
                </a:solidFill>
                <a:effectLst/>
                <a:uLnTx/>
                <a:uFillTx/>
                <a:latin typeface="+mn-lt"/>
                <a:ea typeface="Verdana" panose="020B0604030504040204" pitchFamily="34" charset="0"/>
                <a:cs typeface="+mn-cs"/>
              </a:rPr>
              <a:t>. Mobiliário como um serviço (FAAS). Fundação Ellen Macarthur. Web: </a:t>
            </a:r>
            <a:r>
              <a:rPr kumimoji="0" lang="en-GB" b="0" i="0" u="none" strike="noStrike" kern="1200" cap="none" spc="0" normalizeH="0" baseline="0" noProof="0" dirty="0">
                <a:ln>
                  <a:noFill/>
                </a:ln>
                <a:solidFill>
                  <a:prstClr val="black"/>
                </a:solidFill>
                <a:effectLst/>
                <a:uLnTx/>
                <a:uFillTx/>
                <a:latin typeface="+mn-lt"/>
                <a:ea typeface="Verdana" panose="020B0604030504040204" pitchFamily="34" charset="0"/>
                <a:cs typeface="+mn-cs"/>
                <a:hlinkClick r:id="rId3"/>
              </a:rPr>
              <a:t>https:</a:t>
            </a:r>
            <a:r>
              <a:rPr kumimoji="0" lang="en-GB" b="0" i="0" u="none" strike="noStrike" kern="1200" cap="none" spc="0" normalizeH="0" baseline="0" noProof="0" dirty="0">
                <a:ln>
                  <a:noFill/>
                </a:ln>
                <a:solidFill>
                  <a:prstClr val="black"/>
                </a:solidFill>
                <a:effectLst/>
                <a:uLnTx/>
                <a:uFillTx/>
                <a:latin typeface="+mn-lt"/>
                <a:ea typeface="Verdana" panose="020B0604030504040204" pitchFamily="34" charset="0"/>
                <a:cs typeface="+mn-cs"/>
              </a:rPr>
              <a:t>//www.ellenmacarthurfoundation.org/case-studies/bringing-office-furniture-full-circle, último acesso 04.08.2021.</a:t>
            </a:r>
            <a:endParaRPr kumimoji="0" lang="pt-PT" b="0" i="0" u="none" strike="noStrike" kern="1200" cap="none" spc="0" normalizeH="0" baseline="0" noProof="0" dirty="0">
              <a:ln>
                <a:noFill/>
              </a:ln>
              <a:solidFill>
                <a:prstClr val="black"/>
              </a:solidFill>
              <a:effectLst/>
              <a:uLnTx/>
              <a:uFillTx/>
              <a:latin typeface="+mn-lt"/>
              <a:ea typeface="Verdana" panose="020B0604030504040204" pitchFamily="34" charset="0"/>
              <a:cs typeface="+mn-cs"/>
            </a:endParaRP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b="0" i="0" u="none" strike="noStrike" kern="1200" cap="none" spc="0" normalizeH="0" baseline="0" noProof="0" dirty="0">
                <a:ln>
                  <a:noFill/>
                </a:ln>
                <a:solidFill>
                  <a:prstClr val="black"/>
                </a:solidFill>
                <a:effectLst/>
                <a:uLnTx/>
                <a:uFillTx/>
                <a:latin typeface="+mn-lt"/>
                <a:ea typeface="Verdana" panose="020B0604030504040204" pitchFamily="34" charset="0"/>
                <a:cs typeface="+mn-cs"/>
              </a:rPr>
              <a:t>CRESCIMENTO DENTRO: UMA VISÃO DE ECONOMIA CIRCULAR PARA UMA EUROPA COMPETITIVA. Fundação Ellen Macarthur. Web: </a:t>
            </a:r>
            <a:r>
              <a:rPr kumimoji="0" lang="en-GB" b="0" i="0" u="none" strike="noStrike" kern="1200" cap="none" spc="0" normalizeH="0" baseline="0" noProof="0" dirty="0">
                <a:ln>
                  <a:noFill/>
                </a:ln>
                <a:solidFill>
                  <a:prstClr val="black"/>
                </a:solidFill>
                <a:effectLst/>
                <a:uLnTx/>
                <a:uFillTx/>
                <a:latin typeface="+mn-lt"/>
                <a:ea typeface="Verdana" panose="020B0604030504040204" pitchFamily="34" charset="0"/>
                <a:cs typeface="+mn-cs"/>
                <a:hlinkClick r:id="rId4"/>
              </a:rPr>
              <a:t>https:</a:t>
            </a:r>
            <a:r>
              <a:rPr kumimoji="0" lang="en-GB" b="0" i="0" u="none" strike="noStrike" kern="1200" cap="none" spc="0" normalizeH="0" baseline="0" noProof="0" dirty="0">
                <a:ln>
                  <a:noFill/>
                </a:ln>
                <a:solidFill>
                  <a:prstClr val="black"/>
                </a:solidFill>
                <a:effectLst/>
                <a:uLnTx/>
                <a:uFillTx/>
                <a:latin typeface="+mn-lt"/>
                <a:ea typeface="Verdana" panose="020B0604030504040204" pitchFamily="34" charset="0"/>
                <a:cs typeface="+mn-cs"/>
              </a:rPr>
              <a:t>//www.ellenmacarthurfoundation.org/assets/downloads/publications/EllenMacArthurFoundation_Growth-Within_July15.pdf, último acesso 04.08.2021.</a:t>
            </a:r>
            <a:endParaRPr kumimoji="0" lang="pt-PT" b="0" i="0" u="none" strike="noStrike" kern="1200" cap="none" spc="0" normalizeH="0" baseline="0" noProof="0" dirty="0">
              <a:ln>
                <a:noFill/>
              </a:ln>
              <a:solidFill>
                <a:prstClr val="black"/>
              </a:solidFill>
              <a:effectLst/>
              <a:uLnTx/>
              <a:uFillTx/>
              <a:latin typeface="+mn-lt"/>
              <a:ea typeface="Verdana" panose="020B0604030504040204" pitchFamily="34" charset="0"/>
              <a:cs typeface="+mn-cs"/>
            </a:endParaRP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b="0" i="0" u="none" strike="noStrike" kern="1200" cap="none" spc="0" normalizeH="0" baseline="0" noProof="0" dirty="0">
                <a:ln>
                  <a:noFill/>
                </a:ln>
                <a:solidFill>
                  <a:prstClr val="black"/>
                </a:solidFill>
                <a:effectLst/>
                <a:uLnTx/>
                <a:uFillTx/>
                <a:latin typeface="+mn-lt"/>
                <a:ea typeface="Verdana" panose="020B0604030504040204" pitchFamily="34" charset="0"/>
                <a:cs typeface="+mn-cs"/>
              </a:rPr>
              <a:t>Guglielmo </a:t>
            </a:r>
            <a:r>
              <a:rPr kumimoji="0" lang="en-GB" b="0" i="0" u="none" strike="noStrike" kern="1200" cap="none" spc="0" normalizeH="0" baseline="0" noProof="0" dirty="0" err="1">
                <a:ln>
                  <a:noFill/>
                </a:ln>
                <a:solidFill>
                  <a:prstClr val="black"/>
                </a:solidFill>
                <a:effectLst/>
                <a:uLnTx/>
                <a:uFillTx/>
                <a:latin typeface="+mn-lt"/>
                <a:ea typeface="Verdana" panose="020B0604030504040204" pitchFamily="34" charset="0"/>
                <a:cs typeface="+mn-cs"/>
              </a:rPr>
              <a:t>Carra</a:t>
            </a:r>
            <a:r>
              <a:rPr kumimoji="0" lang="en-GB" b="0" i="0" u="none" strike="noStrike" kern="1200" cap="none" spc="0" normalizeH="0" baseline="0" noProof="0" dirty="0">
                <a:ln>
                  <a:noFill/>
                </a:ln>
                <a:solidFill>
                  <a:prstClr val="black"/>
                </a:solidFill>
                <a:effectLst/>
                <a:uLnTx/>
                <a:uFillTx/>
                <a:latin typeface="+mn-lt"/>
                <a:ea typeface="Verdana" panose="020B0604030504040204" pitchFamily="34" charset="0"/>
                <a:cs typeface="+mn-cs"/>
              </a:rPr>
              <a:t>, Arup; Nitesh </a:t>
            </a:r>
            <a:r>
              <a:rPr kumimoji="0" lang="en-GB" b="0" i="0" u="none" strike="noStrike" kern="1200" cap="none" spc="0" normalizeH="0" baseline="0" noProof="0" dirty="0" err="1">
                <a:ln>
                  <a:noFill/>
                </a:ln>
                <a:solidFill>
                  <a:prstClr val="black"/>
                </a:solidFill>
                <a:effectLst/>
                <a:uLnTx/>
                <a:uFillTx/>
                <a:latin typeface="+mn-lt"/>
                <a:ea typeface="Verdana" panose="020B0604030504040204" pitchFamily="34" charset="0"/>
                <a:cs typeface="+mn-cs"/>
              </a:rPr>
              <a:t>Magdani</a:t>
            </a:r>
            <a:r>
              <a:rPr kumimoji="0" lang="en-GB" b="0" i="0" u="none" strike="noStrike" kern="1200" cap="none" spc="0" normalizeH="0" baseline="0" noProof="0" dirty="0">
                <a:ln>
                  <a:noFill/>
                </a:ln>
                <a:solidFill>
                  <a:prstClr val="black"/>
                </a:solidFill>
                <a:effectLst/>
                <a:uLnTx/>
                <a:uFillTx/>
                <a:latin typeface="+mn-lt"/>
                <a:ea typeface="Verdana" panose="020B0604030504040204" pitchFamily="34" charset="0"/>
                <a:cs typeface="+mn-cs"/>
              </a:rPr>
              <a:t>, BAM. MODELOS DE NEGÓCIOS CIRCULARES - PARA O AMBIENTE CONSTRUÍDO. Programa de Economia Circular 100 (CE100). Web: </a:t>
            </a:r>
            <a:r>
              <a:rPr kumimoji="0" lang="en-GB" b="0" i="0" u="sng" strike="noStrike" kern="1200" cap="none" spc="0" normalizeH="0" baseline="0" noProof="0" dirty="0">
                <a:ln>
                  <a:noFill/>
                </a:ln>
                <a:solidFill>
                  <a:prstClr val="black"/>
                </a:solidFill>
                <a:effectLst/>
                <a:uLnTx/>
                <a:uFillTx/>
                <a:latin typeface="+mn-lt"/>
                <a:ea typeface="Verdana" panose="020B0604030504040204" pitchFamily="34" charset="0"/>
                <a:cs typeface="+mn-cs"/>
                <a:hlinkClick r:id="rId5"/>
              </a:rPr>
              <a:t>https:</a:t>
            </a:r>
            <a:r>
              <a:rPr kumimoji="0" lang="en-GB" b="0" i="0" u="none" strike="noStrike" kern="1200" cap="none" spc="0" normalizeH="0" baseline="0" noProof="0" dirty="0">
                <a:ln>
                  <a:noFill/>
                </a:ln>
                <a:solidFill>
                  <a:prstClr val="black"/>
                </a:solidFill>
                <a:effectLst/>
                <a:uLnTx/>
                <a:uFillTx/>
                <a:latin typeface="+mn-lt"/>
                <a:ea typeface="Verdana" panose="020B0604030504040204" pitchFamily="34" charset="0"/>
                <a:cs typeface="+mn-cs"/>
              </a:rPr>
              <a:t>//www.arup.com/perspectives/publications/research/section/circular-business-models-for-the-built-environment, último acesso 04.08.2021.</a:t>
            </a:r>
            <a:endParaRPr kumimoji="0" lang="pt-PT" b="0" i="0" u="none" strike="noStrike" kern="1200" cap="none" spc="0" normalizeH="0" baseline="0" noProof="0" dirty="0">
              <a:ln>
                <a:noFill/>
              </a:ln>
              <a:solidFill>
                <a:prstClr val="black"/>
              </a:solidFill>
              <a:effectLst/>
              <a:uLnTx/>
              <a:uFillTx/>
              <a:latin typeface="+mn-lt"/>
              <a:ea typeface="Verdana" panose="020B0604030504040204" pitchFamily="34" charset="0"/>
              <a:cs typeface="+mn-cs"/>
            </a:endParaRPr>
          </a:p>
          <a:p>
            <a:pPr marL="450215" indent="-450215">
              <a:lnSpc>
                <a:spcPct val="107000"/>
              </a:lnSpc>
              <a:spcBef>
                <a:spcPts val="1000"/>
              </a:spcBef>
              <a:spcAft>
                <a:spcPts val="300"/>
              </a:spcAft>
              <a:buClrTx/>
              <a:buFont typeface="Arial" panose="020B0604020202020204" pitchFamily="34" charset="0"/>
              <a:buChar char="•"/>
              <a:defRPr/>
            </a:pPr>
            <a:endParaRPr lang="en-GB" dirty="0"/>
          </a:p>
        </p:txBody>
      </p:sp>
    </p:spTree>
    <p:custDataLst>
      <p:tags r:id="rId1"/>
    </p:custDataLst>
    <p:extLst>
      <p:ext uri="{BB962C8B-B14F-4D97-AF65-F5344CB8AC3E}">
        <p14:creationId xmlns:p14="http://schemas.microsoft.com/office/powerpoint/2010/main" val="425616060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02C7A-14C4-4F7F-947E-CE9F3DC1E7E7}"/>
              </a:ext>
            </a:extLst>
          </p:cNvPr>
          <p:cNvSpPr>
            <a:spLocks noGrp="1"/>
          </p:cNvSpPr>
          <p:nvPr>
            <p:ph type="title"/>
          </p:nvPr>
        </p:nvSpPr>
        <p:spPr/>
        <p:txBody>
          <a:bodyPr/>
          <a:lstStyle/>
          <a:p>
            <a:r>
              <a:rPr lang="en-GB" dirty="0"/>
              <a:t>Leituras adicionais</a:t>
            </a:r>
          </a:p>
        </p:txBody>
      </p:sp>
      <p:sp>
        <p:nvSpPr>
          <p:cNvPr id="6" name="TextBox 5">
            <a:extLst>
              <a:ext uri="{FF2B5EF4-FFF2-40B4-BE49-F238E27FC236}">
                <a16:creationId xmlns:a16="http://schemas.microsoft.com/office/drawing/2014/main" id="{17D04E2F-F6CA-4AB6-9E8D-A2122E27269D}"/>
              </a:ext>
            </a:extLst>
          </p:cNvPr>
          <p:cNvSpPr txBox="1"/>
          <p:nvPr/>
        </p:nvSpPr>
        <p:spPr>
          <a:xfrm>
            <a:off x="316258" y="1243323"/>
            <a:ext cx="5300770" cy="307777"/>
          </a:xfrm>
          <a:prstGeom prst="rect">
            <a:avLst/>
          </a:prstGeom>
          <a:noFill/>
        </p:spPr>
        <p:txBody>
          <a:bodyPr wrap="square">
            <a:spAutoFit/>
          </a:bodyPr>
          <a:lstStyle/>
          <a:p>
            <a:pPr marL="0" indent="0">
              <a:buNone/>
            </a:pPr>
            <a:r>
              <a:rPr lang="en-GB" sz="1400" b="1" dirty="0">
                <a:solidFill>
                  <a:srgbClr val="E7501B"/>
                </a:solidFill>
              </a:rPr>
              <a:t>Sinergias com outras metodologias</a:t>
            </a:r>
          </a:p>
        </p:txBody>
      </p:sp>
      <p:sp>
        <p:nvSpPr>
          <p:cNvPr id="7" name="TextBox 6">
            <a:extLst>
              <a:ext uri="{FF2B5EF4-FFF2-40B4-BE49-F238E27FC236}">
                <a16:creationId xmlns:a16="http://schemas.microsoft.com/office/drawing/2014/main" id="{16DCD5BF-70D8-4922-84EE-1F1F2E47E5D0}"/>
              </a:ext>
            </a:extLst>
          </p:cNvPr>
          <p:cNvSpPr txBox="1"/>
          <p:nvPr/>
        </p:nvSpPr>
        <p:spPr>
          <a:xfrm>
            <a:off x="146650" y="1964055"/>
            <a:ext cx="8614611" cy="2242024"/>
          </a:xfrm>
          <a:prstGeom prst="rect">
            <a:avLst/>
          </a:prstGeom>
          <a:noFill/>
        </p:spPr>
        <p:txBody>
          <a:bodyPr wrap="square">
            <a:spAutoFit/>
          </a:bodyPr>
          <a:lstStyle/>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b="0" i="0" u="none" strike="noStrike" kern="1200" cap="none" spc="0" normalizeH="0" baseline="0" noProof="0" dirty="0" err="1">
                <a:ln>
                  <a:noFill/>
                </a:ln>
                <a:solidFill>
                  <a:prstClr val="black"/>
                </a:solidFill>
                <a:effectLst/>
                <a:uLnTx/>
                <a:uFillTx/>
                <a:latin typeface="+mn-lt"/>
                <a:ea typeface="Verdana" panose="020B0604030504040204" pitchFamily="34" charset="0"/>
                <a:cs typeface="+mn-cs"/>
              </a:rPr>
              <a:t>Carra</a:t>
            </a:r>
            <a:r>
              <a:rPr kumimoji="0" lang="en-GB" b="0" i="0" u="none" strike="noStrike" kern="1200" cap="none" spc="0" normalizeH="0" baseline="0" noProof="0" dirty="0">
                <a:ln>
                  <a:noFill/>
                </a:ln>
                <a:solidFill>
                  <a:prstClr val="black"/>
                </a:solidFill>
                <a:effectLst/>
                <a:uLnTx/>
                <a:uFillTx/>
                <a:latin typeface="+mn-lt"/>
                <a:ea typeface="Verdana" panose="020B0604030504040204" pitchFamily="34" charset="0"/>
                <a:cs typeface="+mn-cs"/>
              </a:rPr>
              <a:t>, Guglielmo (Arup) e </a:t>
            </a:r>
            <a:r>
              <a:rPr kumimoji="0" lang="en-GB" b="0" i="0" u="none" strike="noStrike" kern="1200" cap="none" spc="0" normalizeH="0" baseline="0" noProof="0" dirty="0" err="1">
                <a:ln>
                  <a:noFill/>
                </a:ln>
                <a:solidFill>
                  <a:prstClr val="black"/>
                </a:solidFill>
                <a:effectLst/>
                <a:uLnTx/>
                <a:uFillTx/>
                <a:latin typeface="+mn-lt"/>
                <a:ea typeface="Verdana" panose="020B0604030504040204" pitchFamily="34" charset="0"/>
                <a:cs typeface="+mn-cs"/>
              </a:rPr>
              <a:t>Magdani</a:t>
            </a:r>
            <a:r>
              <a:rPr kumimoji="0" lang="en-GB" b="0" i="0" u="none" strike="noStrike" kern="1200" cap="none" spc="0" normalizeH="0" baseline="0" noProof="0" dirty="0">
                <a:ln>
                  <a:noFill/>
                </a:ln>
                <a:solidFill>
                  <a:prstClr val="black"/>
                </a:solidFill>
                <a:effectLst/>
                <a:uLnTx/>
                <a:uFillTx/>
                <a:latin typeface="+mn-lt"/>
                <a:ea typeface="Verdana" panose="020B0604030504040204" pitchFamily="34" charset="0"/>
                <a:cs typeface="+mn-cs"/>
              </a:rPr>
              <a:t>, Nitesh, (BAM) (2016) Circular Business Models for the Built Environment, </a:t>
            </a:r>
            <a:r>
              <a:rPr kumimoji="0" lang="en-GB" b="0" i="0" u="none" strike="noStrike" kern="1200" cap="none" spc="0" normalizeH="0" baseline="0" noProof="0" dirty="0">
                <a:ln>
                  <a:noFill/>
                </a:ln>
                <a:solidFill>
                  <a:prstClr val="black"/>
                </a:solidFill>
                <a:effectLst/>
                <a:uLnTx/>
                <a:uFillTx/>
                <a:latin typeface="+mn-lt"/>
                <a:ea typeface="Verdana" panose="020B0604030504040204" pitchFamily="34" charset="0"/>
                <a:cs typeface="+mn-cs"/>
                <a:hlinkClick r:id="rId3"/>
              </a:rPr>
              <a:t>https://www.ellenmacarthurfoundation.org/assets/downloads/ce100/CE100-CoPro-BE_Business-Models-Interactive.pdf </a:t>
            </a:r>
            <a:r>
              <a:rPr kumimoji="0" lang="en-GB" b="0" i="0" u="none" strike="noStrike" kern="1200" cap="none" spc="0" normalizeH="0" baseline="0" noProof="0" dirty="0">
                <a:ln>
                  <a:noFill/>
                </a:ln>
                <a:solidFill>
                  <a:prstClr val="black"/>
                </a:solidFill>
                <a:effectLst/>
                <a:uLnTx/>
                <a:uFillTx/>
                <a:latin typeface="+mn-lt"/>
                <a:ea typeface="Verdana" panose="020B0604030504040204" pitchFamily="34" charset="0"/>
                <a:cs typeface="+mn-cs"/>
              </a:rPr>
              <a:t>, último acesso 13.11.2020.</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b="0" i="0" u="none" strike="noStrike" kern="1200" cap="none" spc="0" normalizeH="0" baseline="0" noProof="0" dirty="0">
                <a:ln>
                  <a:noFill/>
                </a:ln>
                <a:solidFill>
                  <a:prstClr val="black"/>
                </a:solidFill>
                <a:effectLst/>
                <a:uLnTx/>
                <a:uFillTx/>
                <a:latin typeface="+mn-lt"/>
                <a:ea typeface="Verdana" panose="020B0604030504040204" pitchFamily="34" charset="0"/>
                <a:cs typeface="+mn-cs"/>
              </a:rPr>
              <a:t>Comissão Europeia (16.01.2018), Comunicação da Comissão ao Parlamento Europeu, ao Conselho, ao Comité Económico e Social Europeu e ao Comité das Regiões sobre um quadro de monitorização da economia circular, </a:t>
            </a:r>
            <a:r>
              <a:rPr kumimoji="0" lang="en-GB" b="0" i="0" u="none" strike="noStrike" kern="1200" cap="none" spc="0" normalizeH="0" baseline="0" noProof="0" dirty="0">
                <a:ln>
                  <a:noFill/>
                </a:ln>
                <a:solidFill>
                  <a:prstClr val="black"/>
                </a:solidFill>
                <a:effectLst/>
                <a:uLnTx/>
                <a:uFillTx/>
                <a:latin typeface="+mn-lt"/>
                <a:ea typeface="Verdana" panose="020B0604030504040204" pitchFamily="34" charset="0"/>
                <a:cs typeface="+mn-cs"/>
                <a:hlinkClick r:id="rId4"/>
              </a:rPr>
              <a:t>https://ec.europa.eu/environment/circular-economy/pdf/monitoring-framework.pdf </a:t>
            </a:r>
            <a:r>
              <a:rPr kumimoji="0" lang="en-GB" b="0" i="0" u="none" strike="noStrike" kern="1200" cap="none" spc="0" normalizeH="0" baseline="0" noProof="0" dirty="0">
                <a:ln>
                  <a:noFill/>
                </a:ln>
                <a:solidFill>
                  <a:prstClr val="black"/>
                </a:solidFill>
                <a:effectLst/>
                <a:uLnTx/>
                <a:uFillTx/>
                <a:latin typeface="+mn-lt"/>
                <a:ea typeface="Verdana" panose="020B0604030504040204" pitchFamily="34" charset="0"/>
                <a:cs typeface="+mn-cs"/>
              </a:rPr>
              <a:t>, último acesso 03.11.2020.</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b="0" i="0" u="none" strike="noStrike" kern="1200" cap="none" spc="0" normalizeH="0" baseline="0" noProof="0" dirty="0">
                <a:ln>
                  <a:noFill/>
                </a:ln>
                <a:solidFill>
                  <a:prstClr val="black"/>
                </a:solidFill>
                <a:effectLst/>
                <a:uLnTx/>
                <a:uFillTx/>
                <a:latin typeface="+mn-lt"/>
                <a:ea typeface="Verdana" panose="020B0604030504040204" pitchFamily="34" charset="0"/>
                <a:cs typeface="+mn-cs"/>
              </a:rPr>
              <a:t>PRINCÍPIOS DE LEAN; Lean Enterprise Institute; Web: </a:t>
            </a:r>
            <a:r>
              <a:rPr kumimoji="0" lang="en-GB" b="0" i="0" u="none" strike="noStrike" kern="1200" cap="none" spc="0" normalizeH="0" baseline="0" noProof="0" dirty="0">
                <a:ln>
                  <a:noFill/>
                </a:ln>
                <a:solidFill>
                  <a:prstClr val="black"/>
                </a:solidFill>
                <a:effectLst/>
                <a:uLnTx/>
                <a:uFillTx/>
                <a:latin typeface="+mn-lt"/>
                <a:ea typeface="Verdana" panose="020B0604030504040204" pitchFamily="34" charset="0"/>
                <a:cs typeface="+mn-cs"/>
                <a:hlinkClick r:id="rId5"/>
              </a:rPr>
              <a:t>https:</a:t>
            </a:r>
            <a:r>
              <a:rPr kumimoji="0" lang="en-GB" b="0" i="0" u="none" strike="noStrike" kern="1200" cap="none" spc="0" normalizeH="0" baseline="0" noProof="0" dirty="0">
                <a:ln>
                  <a:noFill/>
                </a:ln>
                <a:solidFill>
                  <a:prstClr val="black"/>
                </a:solidFill>
                <a:effectLst/>
                <a:uLnTx/>
                <a:uFillTx/>
                <a:latin typeface="+mn-lt"/>
                <a:ea typeface="Verdana" panose="020B0604030504040204" pitchFamily="34" charset="0"/>
                <a:cs typeface="+mn-cs"/>
              </a:rPr>
              <a:t>//www.lean.org/WhatsLean/Principles.cfm </a:t>
            </a:r>
          </a:p>
          <a:p>
            <a:pPr marL="450215" indent="-450215">
              <a:lnSpc>
                <a:spcPct val="107000"/>
              </a:lnSpc>
              <a:spcBef>
                <a:spcPts val="1000"/>
              </a:spcBef>
              <a:spcAft>
                <a:spcPts val="300"/>
              </a:spcAft>
              <a:buClrTx/>
              <a:buFont typeface="Arial" panose="020B0604020202020204" pitchFamily="34" charset="0"/>
              <a:buChar char="•"/>
              <a:defRPr/>
            </a:pPr>
            <a:endParaRPr lang="en-GB" dirty="0"/>
          </a:p>
        </p:txBody>
      </p:sp>
    </p:spTree>
    <p:custDataLst>
      <p:tags r:id="rId1"/>
    </p:custDataLst>
    <p:extLst>
      <p:ext uri="{BB962C8B-B14F-4D97-AF65-F5344CB8AC3E}">
        <p14:creationId xmlns:p14="http://schemas.microsoft.com/office/powerpoint/2010/main" val="7856308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02C7A-14C4-4F7F-947E-CE9F3DC1E7E7}"/>
              </a:ext>
            </a:extLst>
          </p:cNvPr>
          <p:cNvSpPr>
            <a:spLocks noGrp="1"/>
          </p:cNvSpPr>
          <p:nvPr>
            <p:ph type="title"/>
          </p:nvPr>
        </p:nvSpPr>
        <p:spPr/>
        <p:txBody>
          <a:bodyPr/>
          <a:lstStyle/>
          <a:p>
            <a:r>
              <a:rPr lang="en-GB" dirty="0"/>
              <a:t>Leituras adicionais</a:t>
            </a:r>
          </a:p>
        </p:txBody>
      </p:sp>
      <p:sp>
        <p:nvSpPr>
          <p:cNvPr id="6" name="TextBox 5">
            <a:extLst>
              <a:ext uri="{FF2B5EF4-FFF2-40B4-BE49-F238E27FC236}">
                <a16:creationId xmlns:a16="http://schemas.microsoft.com/office/drawing/2014/main" id="{17D04E2F-F6CA-4AB6-9E8D-A2122E27269D}"/>
              </a:ext>
            </a:extLst>
          </p:cNvPr>
          <p:cNvSpPr txBox="1"/>
          <p:nvPr/>
        </p:nvSpPr>
        <p:spPr>
          <a:xfrm>
            <a:off x="316258" y="1603689"/>
            <a:ext cx="5300770" cy="307777"/>
          </a:xfrm>
          <a:prstGeom prst="rect">
            <a:avLst/>
          </a:prstGeom>
          <a:noFill/>
        </p:spPr>
        <p:txBody>
          <a:bodyPr wrap="square">
            <a:spAutoFit/>
          </a:bodyPr>
          <a:lstStyle/>
          <a:p>
            <a:pPr marL="0" indent="0">
              <a:buNone/>
            </a:pPr>
            <a:r>
              <a:rPr lang="en-GB" sz="1400" b="1" dirty="0">
                <a:solidFill>
                  <a:srgbClr val="E7501B"/>
                </a:solidFill>
              </a:rPr>
              <a:t>Sinergias com outras metodologias (cont.)</a:t>
            </a:r>
          </a:p>
        </p:txBody>
      </p:sp>
      <p:sp>
        <p:nvSpPr>
          <p:cNvPr id="7" name="TextBox 6">
            <a:extLst>
              <a:ext uri="{FF2B5EF4-FFF2-40B4-BE49-F238E27FC236}">
                <a16:creationId xmlns:a16="http://schemas.microsoft.com/office/drawing/2014/main" id="{16DCD5BF-70D8-4922-84EE-1F1F2E47E5D0}"/>
              </a:ext>
            </a:extLst>
          </p:cNvPr>
          <p:cNvSpPr txBox="1"/>
          <p:nvPr/>
        </p:nvSpPr>
        <p:spPr>
          <a:xfrm>
            <a:off x="146650" y="1964055"/>
            <a:ext cx="8614611" cy="3111365"/>
          </a:xfrm>
          <a:prstGeom prst="rect">
            <a:avLst/>
          </a:prstGeom>
          <a:noFill/>
        </p:spPr>
        <p:txBody>
          <a:bodyPr wrap="square">
            <a:spAutoFit/>
          </a:bodyPr>
          <a:lstStyle/>
          <a:p>
            <a:pPr marL="450215" indent="-450215">
              <a:lnSpc>
                <a:spcPct val="107000"/>
              </a:lnSpc>
              <a:spcBef>
                <a:spcPts val="1000"/>
              </a:spcBef>
              <a:spcAft>
                <a:spcPts val="300"/>
              </a:spcAft>
              <a:buClrTx/>
              <a:buFont typeface="Arial" panose="020B0604020202020204" pitchFamily="34" charset="0"/>
              <a:buChar char="•"/>
              <a:defRPr/>
            </a:pPr>
            <a:r>
              <a:rPr lang="en-GB" dirty="0"/>
              <a:t>O'Rourke, Dara; Connelly, Lloyd; </a:t>
            </a:r>
            <a:r>
              <a:rPr lang="en-GB" dirty="0" err="1"/>
              <a:t>Koshland</a:t>
            </a:r>
            <a:r>
              <a:rPr lang="en-GB" dirty="0"/>
              <a:t>, Catherine; INDUSTRIAL ECOLOGY: A CRITICAL REVIEW; International Journal of Environment and Pollution, Vol. 6, Nos. 2/3, pp. 89-112, 1996. Web: </a:t>
            </a:r>
            <a:r>
              <a:rPr lang="en-GB" dirty="0">
                <a:hlinkClick r:id="rId3"/>
              </a:rPr>
              <a:t>https:</a:t>
            </a:r>
            <a:r>
              <a:rPr lang="en-GB" dirty="0"/>
              <a:t>//www.researchgate.net/publication/255598523_Industrial_Ecology_A_Critical_Review </a:t>
            </a:r>
          </a:p>
          <a:p>
            <a:pPr marL="450215" indent="-450215">
              <a:lnSpc>
                <a:spcPct val="107000"/>
              </a:lnSpc>
              <a:spcBef>
                <a:spcPts val="1000"/>
              </a:spcBef>
              <a:spcAft>
                <a:spcPts val="300"/>
              </a:spcAft>
              <a:buClrTx/>
              <a:buFont typeface="Arial" panose="020B0604020202020204" pitchFamily="34" charset="0"/>
              <a:buChar char="•"/>
              <a:defRPr/>
            </a:pPr>
            <a:r>
              <a:rPr lang="en-GB" dirty="0"/>
              <a:t>Robert U. Ayres; Leslie W. Ayres; A Handbook of Industrial Ecology; Publicado por Edward Elgar Publishing Limited; 2001. Web: </a:t>
            </a:r>
            <a:r>
              <a:rPr lang="en-GB" dirty="0">
                <a:hlinkClick r:id="rId4"/>
              </a:rPr>
              <a:t>http:</a:t>
            </a:r>
            <a:r>
              <a:rPr lang="en-GB" dirty="0"/>
              <a:t>//pustaka.unp.ac.id/file/abstrak_kki/EBOOKS/A%20Handbook%20of%20Industrial%20Ecology.pdf </a:t>
            </a:r>
          </a:p>
          <a:p>
            <a:pPr marL="450215" indent="-450215">
              <a:lnSpc>
                <a:spcPct val="107000"/>
              </a:lnSpc>
              <a:spcBef>
                <a:spcPts val="1000"/>
              </a:spcBef>
              <a:spcAft>
                <a:spcPts val="300"/>
              </a:spcAft>
              <a:buClrTx/>
              <a:buFont typeface="Arial" panose="020B0604020202020204" pitchFamily="34" charset="0"/>
              <a:buChar char="•"/>
              <a:defRPr/>
            </a:pPr>
            <a:r>
              <a:rPr lang="en-GB" dirty="0"/>
              <a:t>Magnusson, T., Andersson, H., </a:t>
            </a:r>
            <a:r>
              <a:rPr lang="en-GB" dirty="0" err="1"/>
              <a:t>Ottosson</a:t>
            </a:r>
            <a:r>
              <a:rPr lang="en-GB" dirty="0"/>
              <a:t>, M., (2019), Industrial ecology and the boundaries of the manufacturing firm, Journal of Industrial Ecology, 23(5), 1211-1225. Web: </a:t>
            </a:r>
            <a:r>
              <a:rPr lang="en-GB" dirty="0">
                <a:hlinkClick r:id="rId5"/>
              </a:rPr>
              <a:t>https:</a:t>
            </a:r>
            <a:r>
              <a:rPr lang="en-GB" dirty="0"/>
              <a:t>//doi.org/10.1111/jiec.12864 </a:t>
            </a:r>
          </a:p>
          <a:p>
            <a:pPr marL="450215" indent="-450215">
              <a:lnSpc>
                <a:spcPct val="107000"/>
              </a:lnSpc>
              <a:spcBef>
                <a:spcPts val="1000"/>
              </a:spcBef>
              <a:spcAft>
                <a:spcPts val="300"/>
              </a:spcAft>
              <a:buClrTx/>
              <a:buFont typeface="Arial" panose="020B0604020202020204" pitchFamily="34" charset="0"/>
              <a:buChar char="•"/>
              <a:defRPr/>
            </a:pPr>
            <a:endParaRPr lang="en-GB" dirty="0"/>
          </a:p>
        </p:txBody>
      </p:sp>
    </p:spTree>
    <p:custDataLst>
      <p:tags r:id="rId1"/>
    </p:custDataLst>
    <p:extLst>
      <p:ext uri="{BB962C8B-B14F-4D97-AF65-F5344CB8AC3E}">
        <p14:creationId xmlns:p14="http://schemas.microsoft.com/office/powerpoint/2010/main" val="295482524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716"/>
        <p:cNvGrpSpPr/>
        <p:nvPr/>
      </p:nvGrpSpPr>
      <p:grpSpPr>
        <a:xfrm>
          <a:off x="0" y="0"/>
          <a:ext cx="0" cy="0"/>
          <a:chOff x="0" y="0"/>
          <a:chExt cx="0" cy="0"/>
        </a:xfrm>
      </p:grpSpPr>
      <p:sp>
        <p:nvSpPr>
          <p:cNvPr id="717" name="Google Shape;717;p51"/>
          <p:cNvSpPr/>
          <p:nvPr/>
        </p:nvSpPr>
        <p:spPr>
          <a:xfrm>
            <a:off x="5443875" y="1896300"/>
            <a:ext cx="2747100" cy="2712000"/>
          </a:xfrm>
          <a:prstGeom prst="rect">
            <a:avLst/>
          </a:prstGeom>
          <a:solidFill>
            <a:srgbClr val="15A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nvGrpSpPr>
          <p:cNvPr id="720" name="Google Shape;720;p51"/>
          <p:cNvGrpSpPr/>
          <p:nvPr/>
        </p:nvGrpSpPr>
        <p:grpSpPr>
          <a:xfrm>
            <a:off x="4572118" y="1023546"/>
            <a:ext cx="3615639" cy="2905926"/>
            <a:chOff x="1917372" y="1288466"/>
            <a:chExt cx="2993079" cy="2405568"/>
          </a:xfrm>
        </p:grpSpPr>
        <p:sp>
          <p:nvSpPr>
            <p:cNvPr id="721" name="Google Shape;721;p51"/>
            <p:cNvSpPr/>
            <p:nvPr/>
          </p:nvSpPr>
          <p:spPr>
            <a:xfrm>
              <a:off x="2962748" y="2186357"/>
              <a:ext cx="902196" cy="1507677"/>
            </a:xfrm>
            <a:custGeom>
              <a:avLst/>
              <a:gdLst/>
              <a:ahLst/>
              <a:cxnLst/>
              <a:rect l="l" t="t" r="r" b="b"/>
              <a:pathLst>
                <a:path w="55324" h="92453" extrusionOk="0">
                  <a:moveTo>
                    <a:pt x="14662" y="1"/>
                  </a:moveTo>
                  <a:lnTo>
                    <a:pt x="14482" y="2609"/>
                  </a:lnTo>
                  <a:lnTo>
                    <a:pt x="11791" y="41519"/>
                  </a:lnTo>
                  <a:lnTo>
                    <a:pt x="11747" y="42149"/>
                  </a:lnTo>
                  <a:lnTo>
                    <a:pt x="11276" y="48946"/>
                  </a:lnTo>
                  <a:lnTo>
                    <a:pt x="10009" y="67301"/>
                  </a:lnTo>
                  <a:lnTo>
                    <a:pt x="9674" y="72100"/>
                  </a:lnTo>
                  <a:lnTo>
                    <a:pt x="9309" y="77399"/>
                  </a:lnTo>
                  <a:cubicBezTo>
                    <a:pt x="9308" y="79203"/>
                    <a:pt x="8592" y="80932"/>
                    <a:pt x="7316" y="82207"/>
                  </a:cubicBezTo>
                  <a:lnTo>
                    <a:pt x="1713" y="87809"/>
                  </a:lnTo>
                  <a:cubicBezTo>
                    <a:pt x="1" y="89522"/>
                    <a:pt x="1214" y="92452"/>
                    <a:pt x="3638" y="92452"/>
                  </a:cubicBezTo>
                  <a:lnTo>
                    <a:pt x="51687" y="92452"/>
                  </a:lnTo>
                  <a:cubicBezTo>
                    <a:pt x="54110" y="92452"/>
                    <a:pt x="55324" y="89522"/>
                    <a:pt x="53610" y="87809"/>
                  </a:cubicBezTo>
                  <a:lnTo>
                    <a:pt x="48009" y="82207"/>
                  </a:lnTo>
                  <a:cubicBezTo>
                    <a:pt x="46733" y="80932"/>
                    <a:pt x="46017" y="79203"/>
                    <a:pt x="46017" y="77399"/>
                  </a:cubicBezTo>
                  <a:lnTo>
                    <a:pt x="45652" y="72100"/>
                  </a:lnTo>
                  <a:lnTo>
                    <a:pt x="45317" y="67301"/>
                  </a:lnTo>
                  <a:lnTo>
                    <a:pt x="44049" y="48946"/>
                  </a:lnTo>
                  <a:lnTo>
                    <a:pt x="43577" y="42149"/>
                  </a:lnTo>
                  <a:lnTo>
                    <a:pt x="43535" y="41519"/>
                  </a:lnTo>
                  <a:lnTo>
                    <a:pt x="40842" y="2609"/>
                  </a:lnTo>
                  <a:lnTo>
                    <a:pt x="4066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51"/>
            <p:cNvSpPr/>
            <p:nvPr/>
          </p:nvSpPr>
          <p:spPr>
            <a:xfrm>
              <a:off x="2962748" y="2186357"/>
              <a:ext cx="902196" cy="1507677"/>
            </a:xfrm>
            <a:custGeom>
              <a:avLst/>
              <a:gdLst/>
              <a:ahLst/>
              <a:cxnLst/>
              <a:rect l="l" t="t" r="r" b="b"/>
              <a:pathLst>
                <a:path w="55324" h="92453" extrusionOk="0">
                  <a:moveTo>
                    <a:pt x="14662" y="1"/>
                  </a:moveTo>
                  <a:lnTo>
                    <a:pt x="14482" y="2609"/>
                  </a:lnTo>
                  <a:lnTo>
                    <a:pt x="11791" y="41519"/>
                  </a:lnTo>
                  <a:lnTo>
                    <a:pt x="11747" y="42149"/>
                  </a:lnTo>
                  <a:lnTo>
                    <a:pt x="11276" y="48946"/>
                  </a:lnTo>
                  <a:lnTo>
                    <a:pt x="10009" y="67301"/>
                  </a:lnTo>
                  <a:lnTo>
                    <a:pt x="9674" y="72100"/>
                  </a:lnTo>
                  <a:lnTo>
                    <a:pt x="9309" y="77399"/>
                  </a:lnTo>
                  <a:cubicBezTo>
                    <a:pt x="9308" y="79203"/>
                    <a:pt x="8592" y="80932"/>
                    <a:pt x="7316" y="82207"/>
                  </a:cubicBezTo>
                  <a:lnTo>
                    <a:pt x="1713" y="87809"/>
                  </a:lnTo>
                  <a:cubicBezTo>
                    <a:pt x="1" y="89522"/>
                    <a:pt x="1214" y="92452"/>
                    <a:pt x="3638" y="92452"/>
                  </a:cubicBezTo>
                  <a:lnTo>
                    <a:pt x="51687" y="92452"/>
                  </a:lnTo>
                  <a:cubicBezTo>
                    <a:pt x="54110" y="92452"/>
                    <a:pt x="55324" y="89522"/>
                    <a:pt x="53610" y="87809"/>
                  </a:cubicBezTo>
                  <a:lnTo>
                    <a:pt x="48009" y="82207"/>
                  </a:lnTo>
                  <a:cubicBezTo>
                    <a:pt x="46733" y="80932"/>
                    <a:pt x="46017" y="79203"/>
                    <a:pt x="46017" y="77399"/>
                  </a:cubicBezTo>
                  <a:lnTo>
                    <a:pt x="45652" y="72100"/>
                  </a:lnTo>
                  <a:lnTo>
                    <a:pt x="45317" y="67301"/>
                  </a:lnTo>
                  <a:lnTo>
                    <a:pt x="44049" y="48946"/>
                  </a:lnTo>
                  <a:lnTo>
                    <a:pt x="43577" y="42149"/>
                  </a:lnTo>
                  <a:lnTo>
                    <a:pt x="43535" y="41519"/>
                  </a:lnTo>
                  <a:lnTo>
                    <a:pt x="40842" y="2609"/>
                  </a:lnTo>
                  <a:lnTo>
                    <a:pt x="4066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51"/>
            <p:cNvSpPr/>
            <p:nvPr/>
          </p:nvSpPr>
          <p:spPr>
            <a:xfrm>
              <a:off x="1917372" y="1288466"/>
              <a:ext cx="2993079" cy="1995402"/>
            </a:xfrm>
            <a:custGeom>
              <a:avLst/>
              <a:gdLst/>
              <a:ahLst/>
              <a:cxnLst/>
              <a:rect l="l" t="t" r="r" b="b"/>
              <a:pathLst>
                <a:path w="183540" h="122361" extrusionOk="0">
                  <a:moveTo>
                    <a:pt x="6113" y="0"/>
                  </a:moveTo>
                  <a:cubicBezTo>
                    <a:pt x="5991" y="0"/>
                    <a:pt x="5872" y="4"/>
                    <a:pt x="5753" y="12"/>
                  </a:cubicBezTo>
                  <a:cubicBezTo>
                    <a:pt x="5749" y="12"/>
                    <a:pt x="5746" y="11"/>
                    <a:pt x="5743" y="11"/>
                  </a:cubicBezTo>
                  <a:cubicBezTo>
                    <a:pt x="5734" y="11"/>
                    <a:pt x="5726" y="13"/>
                    <a:pt x="5718" y="15"/>
                  </a:cubicBezTo>
                  <a:cubicBezTo>
                    <a:pt x="5602" y="19"/>
                    <a:pt x="5486" y="30"/>
                    <a:pt x="5372" y="46"/>
                  </a:cubicBezTo>
                  <a:cubicBezTo>
                    <a:pt x="5252" y="58"/>
                    <a:pt x="5130" y="77"/>
                    <a:pt x="5011" y="101"/>
                  </a:cubicBezTo>
                  <a:cubicBezTo>
                    <a:pt x="4919" y="116"/>
                    <a:pt x="4827" y="135"/>
                    <a:pt x="4734" y="158"/>
                  </a:cubicBezTo>
                  <a:cubicBezTo>
                    <a:pt x="4447" y="223"/>
                    <a:pt x="4164" y="310"/>
                    <a:pt x="3890" y="418"/>
                  </a:cubicBezTo>
                  <a:cubicBezTo>
                    <a:pt x="3808" y="450"/>
                    <a:pt x="3728" y="484"/>
                    <a:pt x="3648" y="518"/>
                  </a:cubicBezTo>
                  <a:cubicBezTo>
                    <a:pt x="3541" y="569"/>
                    <a:pt x="3433" y="618"/>
                    <a:pt x="3329" y="671"/>
                  </a:cubicBezTo>
                  <a:cubicBezTo>
                    <a:pt x="3222" y="725"/>
                    <a:pt x="3113" y="783"/>
                    <a:pt x="3014" y="844"/>
                  </a:cubicBezTo>
                  <a:cubicBezTo>
                    <a:pt x="2945" y="887"/>
                    <a:pt x="2880" y="926"/>
                    <a:pt x="2814" y="972"/>
                  </a:cubicBezTo>
                  <a:cubicBezTo>
                    <a:pt x="2603" y="1103"/>
                    <a:pt x="2399" y="1249"/>
                    <a:pt x="2208" y="1410"/>
                  </a:cubicBezTo>
                  <a:lnTo>
                    <a:pt x="2092" y="1512"/>
                  </a:lnTo>
                  <a:cubicBezTo>
                    <a:pt x="2031" y="1563"/>
                    <a:pt x="1973" y="1617"/>
                    <a:pt x="1916" y="1670"/>
                  </a:cubicBezTo>
                  <a:cubicBezTo>
                    <a:pt x="1909" y="1678"/>
                    <a:pt x="1902" y="1682"/>
                    <a:pt x="1897" y="1694"/>
                  </a:cubicBezTo>
                  <a:cubicBezTo>
                    <a:pt x="1823" y="1757"/>
                    <a:pt x="1753" y="1825"/>
                    <a:pt x="1689" y="1901"/>
                  </a:cubicBezTo>
                  <a:cubicBezTo>
                    <a:pt x="1672" y="1910"/>
                    <a:pt x="1660" y="1923"/>
                    <a:pt x="1650" y="1938"/>
                  </a:cubicBezTo>
                  <a:cubicBezTo>
                    <a:pt x="1589" y="2001"/>
                    <a:pt x="1531" y="2065"/>
                    <a:pt x="1474" y="2130"/>
                  </a:cubicBezTo>
                  <a:cubicBezTo>
                    <a:pt x="1382" y="2237"/>
                    <a:pt x="1294" y="2346"/>
                    <a:pt x="1214" y="2458"/>
                  </a:cubicBezTo>
                  <a:cubicBezTo>
                    <a:pt x="1098" y="2614"/>
                    <a:pt x="986" y="2779"/>
                    <a:pt x="883" y="2944"/>
                  </a:cubicBezTo>
                  <a:cubicBezTo>
                    <a:pt x="818" y="3053"/>
                    <a:pt x="752" y="3168"/>
                    <a:pt x="694" y="3279"/>
                  </a:cubicBezTo>
                  <a:cubicBezTo>
                    <a:pt x="682" y="3299"/>
                    <a:pt x="672" y="3320"/>
                    <a:pt x="665" y="3340"/>
                  </a:cubicBezTo>
                  <a:cubicBezTo>
                    <a:pt x="614" y="3437"/>
                    <a:pt x="568" y="3532"/>
                    <a:pt x="526" y="3629"/>
                  </a:cubicBezTo>
                  <a:cubicBezTo>
                    <a:pt x="519" y="3649"/>
                    <a:pt x="511" y="3663"/>
                    <a:pt x="502" y="3678"/>
                  </a:cubicBezTo>
                  <a:cubicBezTo>
                    <a:pt x="456" y="3790"/>
                    <a:pt x="410" y="3902"/>
                    <a:pt x="368" y="4016"/>
                  </a:cubicBezTo>
                  <a:cubicBezTo>
                    <a:pt x="362" y="4028"/>
                    <a:pt x="359" y="4039"/>
                    <a:pt x="356" y="4052"/>
                  </a:cubicBezTo>
                  <a:cubicBezTo>
                    <a:pt x="315" y="4171"/>
                    <a:pt x="276" y="4290"/>
                    <a:pt x="242" y="4412"/>
                  </a:cubicBezTo>
                  <a:cubicBezTo>
                    <a:pt x="234" y="4432"/>
                    <a:pt x="227" y="4451"/>
                    <a:pt x="222" y="4470"/>
                  </a:cubicBezTo>
                  <a:cubicBezTo>
                    <a:pt x="152" y="4731"/>
                    <a:pt x="97" y="4997"/>
                    <a:pt x="59" y="5265"/>
                  </a:cubicBezTo>
                  <a:cubicBezTo>
                    <a:pt x="18" y="5548"/>
                    <a:pt x="1" y="5834"/>
                    <a:pt x="1" y="6121"/>
                  </a:cubicBezTo>
                  <a:lnTo>
                    <a:pt x="1" y="116245"/>
                  </a:lnTo>
                  <a:cubicBezTo>
                    <a:pt x="1" y="116350"/>
                    <a:pt x="4" y="116457"/>
                    <a:pt x="8" y="116561"/>
                  </a:cubicBezTo>
                  <a:cubicBezTo>
                    <a:pt x="16" y="116690"/>
                    <a:pt x="27" y="116821"/>
                    <a:pt x="39" y="116948"/>
                  </a:cubicBezTo>
                  <a:cubicBezTo>
                    <a:pt x="69" y="117201"/>
                    <a:pt x="114" y="117453"/>
                    <a:pt x="173" y="117701"/>
                  </a:cubicBezTo>
                  <a:cubicBezTo>
                    <a:pt x="205" y="117823"/>
                    <a:pt x="239" y="117947"/>
                    <a:pt x="273" y="118066"/>
                  </a:cubicBezTo>
                  <a:cubicBezTo>
                    <a:pt x="312" y="118185"/>
                    <a:pt x="353" y="118304"/>
                    <a:pt x="397" y="118419"/>
                  </a:cubicBezTo>
                  <a:cubicBezTo>
                    <a:pt x="438" y="118526"/>
                    <a:pt x="480" y="118635"/>
                    <a:pt x="531" y="118742"/>
                  </a:cubicBezTo>
                  <a:cubicBezTo>
                    <a:pt x="534" y="118754"/>
                    <a:pt x="542" y="118769"/>
                    <a:pt x="545" y="118783"/>
                  </a:cubicBezTo>
                  <a:cubicBezTo>
                    <a:pt x="596" y="118888"/>
                    <a:pt x="645" y="118995"/>
                    <a:pt x="703" y="119095"/>
                  </a:cubicBezTo>
                  <a:cubicBezTo>
                    <a:pt x="761" y="119206"/>
                    <a:pt x="818" y="119313"/>
                    <a:pt x="883" y="119418"/>
                  </a:cubicBezTo>
                  <a:cubicBezTo>
                    <a:pt x="988" y="119586"/>
                    <a:pt x="1099" y="119748"/>
                    <a:pt x="1214" y="119906"/>
                  </a:cubicBezTo>
                  <a:cubicBezTo>
                    <a:pt x="1354" y="120090"/>
                    <a:pt x="1504" y="120269"/>
                    <a:pt x="1663" y="120439"/>
                  </a:cubicBezTo>
                  <a:cubicBezTo>
                    <a:pt x="1744" y="120524"/>
                    <a:pt x="1824" y="120604"/>
                    <a:pt x="1909" y="120684"/>
                  </a:cubicBezTo>
                  <a:cubicBezTo>
                    <a:pt x="2155" y="120915"/>
                    <a:pt x="2418" y="121126"/>
                    <a:pt x="2697" y="121317"/>
                  </a:cubicBezTo>
                  <a:cubicBezTo>
                    <a:pt x="2707" y="121323"/>
                    <a:pt x="2717" y="121329"/>
                    <a:pt x="2726" y="121336"/>
                  </a:cubicBezTo>
                  <a:cubicBezTo>
                    <a:pt x="2826" y="121402"/>
                    <a:pt x="2923" y="121463"/>
                    <a:pt x="3027" y="121524"/>
                  </a:cubicBezTo>
                  <a:cubicBezTo>
                    <a:pt x="3127" y="121582"/>
                    <a:pt x="3229" y="121640"/>
                    <a:pt x="3334" y="121694"/>
                  </a:cubicBezTo>
                  <a:cubicBezTo>
                    <a:pt x="3438" y="121746"/>
                    <a:pt x="3545" y="121796"/>
                    <a:pt x="3652" y="121843"/>
                  </a:cubicBezTo>
                  <a:cubicBezTo>
                    <a:pt x="3752" y="121889"/>
                    <a:pt x="3856" y="121930"/>
                    <a:pt x="3959" y="121969"/>
                  </a:cubicBezTo>
                  <a:cubicBezTo>
                    <a:pt x="4203" y="122063"/>
                    <a:pt x="4453" y="122139"/>
                    <a:pt x="4708" y="122195"/>
                  </a:cubicBezTo>
                  <a:cubicBezTo>
                    <a:pt x="4807" y="122222"/>
                    <a:pt x="4912" y="122243"/>
                    <a:pt x="5016" y="122261"/>
                  </a:cubicBezTo>
                  <a:cubicBezTo>
                    <a:pt x="5135" y="122285"/>
                    <a:pt x="5254" y="122302"/>
                    <a:pt x="5376" y="122314"/>
                  </a:cubicBezTo>
                  <a:cubicBezTo>
                    <a:pt x="5495" y="122331"/>
                    <a:pt x="5614" y="122341"/>
                    <a:pt x="5738" y="122349"/>
                  </a:cubicBezTo>
                  <a:lnTo>
                    <a:pt x="5748" y="122349"/>
                  </a:lnTo>
                  <a:cubicBezTo>
                    <a:pt x="5867" y="122358"/>
                    <a:pt x="5991" y="122361"/>
                    <a:pt x="6113" y="122361"/>
                  </a:cubicBezTo>
                  <a:lnTo>
                    <a:pt x="177418" y="122361"/>
                  </a:lnTo>
                  <a:cubicBezTo>
                    <a:pt x="177419" y="122361"/>
                    <a:pt x="177420" y="122361"/>
                    <a:pt x="177421" y="122361"/>
                  </a:cubicBezTo>
                  <a:cubicBezTo>
                    <a:pt x="180476" y="122361"/>
                    <a:pt x="183063" y="120107"/>
                    <a:pt x="183483" y="117080"/>
                  </a:cubicBezTo>
                  <a:cubicBezTo>
                    <a:pt x="183520" y="116804"/>
                    <a:pt x="183539" y="116524"/>
                    <a:pt x="183539" y="116244"/>
                  </a:cubicBezTo>
                  <a:lnTo>
                    <a:pt x="183539" y="6121"/>
                  </a:lnTo>
                  <a:cubicBezTo>
                    <a:pt x="183539" y="2742"/>
                    <a:pt x="180797" y="0"/>
                    <a:pt x="1774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51"/>
            <p:cNvSpPr/>
            <p:nvPr/>
          </p:nvSpPr>
          <p:spPr>
            <a:xfrm>
              <a:off x="2066952" y="1598846"/>
              <a:ext cx="2793524" cy="1485466"/>
            </a:xfrm>
            <a:custGeom>
              <a:avLst/>
              <a:gdLst/>
              <a:ahLst/>
              <a:cxnLst/>
              <a:rect l="l" t="t" r="r" b="b"/>
              <a:pathLst>
                <a:path w="171303" h="91091" extrusionOk="0">
                  <a:moveTo>
                    <a:pt x="0" y="1"/>
                  </a:moveTo>
                  <a:lnTo>
                    <a:pt x="0" y="91090"/>
                  </a:lnTo>
                  <a:lnTo>
                    <a:pt x="171303" y="91090"/>
                  </a:lnTo>
                  <a:lnTo>
                    <a:pt x="171303" y="1"/>
                  </a:lnTo>
                  <a:close/>
                </a:path>
              </a:pathLst>
            </a:cu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2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25" name="Google Shape;725;p51"/>
            <p:cNvSpPr/>
            <p:nvPr/>
          </p:nvSpPr>
          <p:spPr>
            <a:xfrm>
              <a:off x="1917372" y="2984544"/>
              <a:ext cx="2993079" cy="299324"/>
            </a:xfrm>
            <a:custGeom>
              <a:avLst/>
              <a:gdLst/>
              <a:ahLst/>
              <a:cxnLst/>
              <a:rect l="l" t="t" r="r" b="b"/>
              <a:pathLst>
                <a:path w="183540" h="18355" extrusionOk="0">
                  <a:moveTo>
                    <a:pt x="1" y="0"/>
                  </a:moveTo>
                  <a:lnTo>
                    <a:pt x="1" y="12239"/>
                  </a:lnTo>
                  <a:cubicBezTo>
                    <a:pt x="1" y="12344"/>
                    <a:pt x="4" y="12451"/>
                    <a:pt x="8" y="12555"/>
                  </a:cubicBezTo>
                  <a:cubicBezTo>
                    <a:pt x="16" y="12684"/>
                    <a:pt x="27" y="12815"/>
                    <a:pt x="39" y="12942"/>
                  </a:cubicBezTo>
                  <a:cubicBezTo>
                    <a:pt x="69" y="13195"/>
                    <a:pt x="114" y="13447"/>
                    <a:pt x="173" y="13695"/>
                  </a:cubicBezTo>
                  <a:cubicBezTo>
                    <a:pt x="205" y="13817"/>
                    <a:pt x="239" y="13941"/>
                    <a:pt x="273" y="14060"/>
                  </a:cubicBezTo>
                  <a:cubicBezTo>
                    <a:pt x="312" y="14179"/>
                    <a:pt x="353" y="14298"/>
                    <a:pt x="397" y="14413"/>
                  </a:cubicBezTo>
                  <a:cubicBezTo>
                    <a:pt x="438" y="14520"/>
                    <a:pt x="480" y="14629"/>
                    <a:pt x="531" y="14736"/>
                  </a:cubicBezTo>
                  <a:cubicBezTo>
                    <a:pt x="534" y="14748"/>
                    <a:pt x="542" y="14763"/>
                    <a:pt x="545" y="14777"/>
                  </a:cubicBezTo>
                  <a:cubicBezTo>
                    <a:pt x="596" y="14882"/>
                    <a:pt x="645" y="14989"/>
                    <a:pt x="703" y="15089"/>
                  </a:cubicBezTo>
                  <a:cubicBezTo>
                    <a:pt x="761" y="15200"/>
                    <a:pt x="818" y="15307"/>
                    <a:pt x="883" y="15412"/>
                  </a:cubicBezTo>
                  <a:cubicBezTo>
                    <a:pt x="988" y="15580"/>
                    <a:pt x="1099" y="15742"/>
                    <a:pt x="1214" y="15900"/>
                  </a:cubicBezTo>
                  <a:cubicBezTo>
                    <a:pt x="1354" y="16084"/>
                    <a:pt x="1504" y="16263"/>
                    <a:pt x="1663" y="16433"/>
                  </a:cubicBezTo>
                  <a:cubicBezTo>
                    <a:pt x="1744" y="16518"/>
                    <a:pt x="1824" y="16598"/>
                    <a:pt x="1909" y="16678"/>
                  </a:cubicBezTo>
                  <a:cubicBezTo>
                    <a:pt x="2155" y="16909"/>
                    <a:pt x="2418" y="17120"/>
                    <a:pt x="2697" y="17311"/>
                  </a:cubicBezTo>
                  <a:cubicBezTo>
                    <a:pt x="2707" y="17317"/>
                    <a:pt x="2717" y="17323"/>
                    <a:pt x="2726" y="17330"/>
                  </a:cubicBezTo>
                  <a:cubicBezTo>
                    <a:pt x="2826" y="17396"/>
                    <a:pt x="2923" y="17457"/>
                    <a:pt x="3027" y="17518"/>
                  </a:cubicBezTo>
                  <a:cubicBezTo>
                    <a:pt x="3127" y="17576"/>
                    <a:pt x="3229" y="17634"/>
                    <a:pt x="3334" y="17688"/>
                  </a:cubicBezTo>
                  <a:cubicBezTo>
                    <a:pt x="3438" y="17740"/>
                    <a:pt x="3545" y="17790"/>
                    <a:pt x="3652" y="17837"/>
                  </a:cubicBezTo>
                  <a:cubicBezTo>
                    <a:pt x="3752" y="17883"/>
                    <a:pt x="3856" y="17924"/>
                    <a:pt x="3959" y="17963"/>
                  </a:cubicBezTo>
                  <a:cubicBezTo>
                    <a:pt x="4203" y="18057"/>
                    <a:pt x="4453" y="18133"/>
                    <a:pt x="4708" y="18189"/>
                  </a:cubicBezTo>
                  <a:cubicBezTo>
                    <a:pt x="4807" y="18216"/>
                    <a:pt x="4912" y="18237"/>
                    <a:pt x="5016" y="18255"/>
                  </a:cubicBezTo>
                  <a:cubicBezTo>
                    <a:pt x="5135" y="18279"/>
                    <a:pt x="5254" y="18296"/>
                    <a:pt x="5376" y="18308"/>
                  </a:cubicBezTo>
                  <a:cubicBezTo>
                    <a:pt x="5495" y="18325"/>
                    <a:pt x="5614" y="18335"/>
                    <a:pt x="5738" y="18343"/>
                  </a:cubicBezTo>
                  <a:lnTo>
                    <a:pt x="5748" y="18343"/>
                  </a:lnTo>
                  <a:cubicBezTo>
                    <a:pt x="5867" y="18352"/>
                    <a:pt x="5991" y="18355"/>
                    <a:pt x="6113" y="18355"/>
                  </a:cubicBezTo>
                  <a:lnTo>
                    <a:pt x="177418" y="18355"/>
                  </a:lnTo>
                  <a:cubicBezTo>
                    <a:pt x="177419" y="18355"/>
                    <a:pt x="177420" y="18355"/>
                    <a:pt x="177421" y="18355"/>
                  </a:cubicBezTo>
                  <a:cubicBezTo>
                    <a:pt x="180476" y="18355"/>
                    <a:pt x="183063" y="16101"/>
                    <a:pt x="183483" y="13074"/>
                  </a:cubicBezTo>
                  <a:cubicBezTo>
                    <a:pt x="183520" y="12798"/>
                    <a:pt x="183539" y="12518"/>
                    <a:pt x="183539" y="12238"/>
                  </a:cubicBezTo>
                  <a:lnTo>
                    <a:pt x="18353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51"/>
            <p:cNvSpPr/>
            <p:nvPr/>
          </p:nvSpPr>
          <p:spPr>
            <a:xfrm>
              <a:off x="3363961" y="3084313"/>
              <a:ext cx="99753" cy="99786"/>
            </a:xfrm>
            <a:custGeom>
              <a:avLst/>
              <a:gdLst/>
              <a:ahLst/>
              <a:cxnLst/>
              <a:rect l="l" t="t" r="r" b="b"/>
              <a:pathLst>
                <a:path w="6117" h="6119" extrusionOk="0">
                  <a:moveTo>
                    <a:pt x="3059" y="0"/>
                  </a:moveTo>
                  <a:cubicBezTo>
                    <a:pt x="1370" y="0"/>
                    <a:pt x="0" y="1370"/>
                    <a:pt x="0" y="3059"/>
                  </a:cubicBezTo>
                  <a:cubicBezTo>
                    <a:pt x="0" y="4749"/>
                    <a:pt x="1370" y="6118"/>
                    <a:pt x="3059" y="6118"/>
                  </a:cubicBezTo>
                  <a:cubicBezTo>
                    <a:pt x="4747" y="6118"/>
                    <a:pt x="6117" y="4749"/>
                    <a:pt x="6117" y="3059"/>
                  </a:cubicBezTo>
                  <a:cubicBezTo>
                    <a:pt x="6117" y="1370"/>
                    <a:pt x="4747" y="0"/>
                    <a:pt x="305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51"/>
            <p:cNvSpPr/>
            <p:nvPr/>
          </p:nvSpPr>
          <p:spPr>
            <a:xfrm>
              <a:off x="3120490" y="3283851"/>
              <a:ext cx="586711" cy="78276"/>
            </a:xfrm>
            <a:custGeom>
              <a:avLst/>
              <a:gdLst/>
              <a:ahLst/>
              <a:cxnLst/>
              <a:rect l="l" t="t" r="r" b="b"/>
              <a:pathLst>
                <a:path w="35978" h="4800" extrusionOk="0">
                  <a:moveTo>
                    <a:pt x="334" y="1"/>
                  </a:moveTo>
                  <a:lnTo>
                    <a:pt x="1" y="4800"/>
                  </a:lnTo>
                  <a:lnTo>
                    <a:pt x="35978" y="4800"/>
                  </a:lnTo>
                  <a:lnTo>
                    <a:pt x="3564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8" name="Google Shape;718;p51"/>
          <p:cNvSpPr txBox="1">
            <a:spLocks noGrp="1"/>
          </p:cNvSpPr>
          <p:nvPr>
            <p:ph type="title"/>
          </p:nvPr>
        </p:nvSpPr>
        <p:spPr>
          <a:xfrm>
            <a:off x="627744" y="1923359"/>
            <a:ext cx="3858900" cy="266178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MODELOS DE NEGÓCIO</a:t>
            </a:r>
          </a:p>
        </p:txBody>
      </p:sp>
      <p:sp>
        <p:nvSpPr>
          <p:cNvPr id="2" name="TextBox 1">
            <a:extLst>
              <a:ext uri="{FF2B5EF4-FFF2-40B4-BE49-F238E27FC236}">
                <a16:creationId xmlns:a16="http://schemas.microsoft.com/office/drawing/2014/main" id="{8CDBC8BA-BE62-638C-F72E-597AEB4C49D9}"/>
              </a:ext>
            </a:extLst>
          </p:cNvPr>
          <p:cNvSpPr txBox="1"/>
          <p:nvPr/>
        </p:nvSpPr>
        <p:spPr>
          <a:xfrm>
            <a:off x="5443875" y="4054302"/>
            <a:ext cx="1718282" cy="477054"/>
          </a:xfrm>
          <a:prstGeom prst="rect">
            <a:avLst/>
          </a:prstGeom>
          <a:noFill/>
        </p:spPr>
        <p:txBody>
          <a:bodyPr wrap="square" rtlCol="0">
            <a:spAutoFit/>
          </a:bodyPr>
          <a:lstStyle/>
          <a:p>
            <a:r>
              <a:rPr lang="en-GB" sz="500" b="1" i="0" dirty="0">
                <a:solidFill>
                  <a:srgbClr val="374957"/>
                </a:solidFill>
                <a:effectLst/>
                <a:latin typeface="Proxima Nova"/>
              </a:rPr>
              <a:t>árvore do conceito ambiental e dinheiro </a:t>
            </a:r>
            <a:r>
              <a:rPr lang="pt-PT" sz="500" dirty="0" err="1"/>
              <a:t>por </a:t>
            </a:r>
            <a:r>
              <a:rPr lang="pt-PT" sz="500" b="1" i="0" u="none" strike="noStrike" dirty="0" err="1">
                <a:solidFill>
                  <a:srgbClr val="0F73EE"/>
                </a:solidFill>
                <a:effectLst/>
                <a:latin typeface="Proxima Nova"/>
              </a:rPr>
              <a:t>sompong_tom </a:t>
            </a:r>
            <a:r>
              <a:rPr lang="pt-PT" sz="500" dirty="0"/>
              <a:t>em https://www.freepik.com/premium-photo/environmental-concept-tree-money_26734080.htm#query=green%20money&amp;position=33&amp;from_view=search&amp;track=ais</a:t>
            </a:r>
          </a:p>
        </p:txBody>
      </p:sp>
      <p:sp>
        <p:nvSpPr>
          <p:cNvPr id="7" name="Rectangle 6">
            <a:extLst>
              <a:ext uri="{FF2B5EF4-FFF2-40B4-BE49-F238E27FC236}">
                <a16:creationId xmlns:a16="http://schemas.microsoft.com/office/drawing/2014/main" id="{76F2A7D4-51A9-EC52-02F3-1BFF145701B2}"/>
              </a:ext>
            </a:extLst>
          </p:cNvPr>
          <p:cNvSpPr/>
          <p:nvPr/>
        </p:nvSpPr>
        <p:spPr>
          <a:xfrm>
            <a:off x="4752811" y="1230406"/>
            <a:ext cx="3221295" cy="1920054"/>
          </a:xfrm>
          <a:prstGeom prst="rect">
            <a:avLst/>
          </a:prstGeom>
          <a:solidFill>
            <a:srgbClr val="86D9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6" name="Picture 5">
            <a:extLst>
              <a:ext uri="{FF2B5EF4-FFF2-40B4-BE49-F238E27FC236}">
                <a16:creationId xmlns:a16="http://schemas.microsoft.com/office/drawing/2014/main" id="{ADE0B5C3-6078-2329-15E4-A5940D6221B2}"/>
              </a:ext>
            </a:extLst>
          </p:cNvPr>
          <p:cNvPicPr>
            <a:picLocks noChangeAspect="1"/>
          </p:cNvPicPr>
          <p:nvPr/>
        </p:nvPicPr>
        <p:blipFill>
          <a:blip r:embed="rId4"/>
          <a:stretch>
            <a:fillRect/>
          </a:stretch>
        </p:blipFill>
        <p:spPr>
          <a:xfrm>
            <a:off x="4752811" y="1246891"/>
            <a:ext cx="2208670" cy="1887698"/>
          </a:xfrm>
          <a:prstGeom prst="rect">
            <a:avLst/>
          </a:prstGeom>
        </p:spPr>
      </p:pic>
      <p:pic>
        <p:nvPicPr>
          <p:cNvPr id="3" name="Imagem 8" descr="Uma imagem com texto, clipart&#10;&#10;Descrição gerada automaticamente">
            <a:extLst>
              <a:ext uri="{FF2B5EF4-FFF2-40B4-BE49-F238E27FC236}">
                <a16:creationId xmlns:a16="http://schemas.microsoft.com/office/drawing/2014/main" id="{DB02C5A8-C803-09CB-847C-0565D35DBF95}"/>
              </a:ext>
            </a:extLst>
          </p:cNvPr>
          <p:cNvPicPr>
            <a:picLocks noChangeAspect="1"/>
          </p:cNvPicPr>
          <p:nvPr/>
        </p:nvPicPr>
        <p:blipFill>
          <a:blip r:embed="rId5"/>
          <a:stretch>
            <a:fillRect/>
          </a:stretch>
        </p:blipFill>
        <p:spPr>
          <a:xfrm>
            <a:off x="4741767" y="2923934"/>
            <a:ext cx="681229" cy="238346"/>
          </a:xfrm>
          <a:prstGeom prst="rect">
            <a:avLst/>
          </a:prstGeom>
        </p:spPr>
      </p:pic>
      <p:grpSp>
        <p:nvGrpSpPr>
          <p:cNvPr id="729" name="Google Shape;729;p51"/>
          <p:cNvGrpSpPr/>
          <p:nvPr/>
        </p:nvGrpSpPr>
        <p:grpSpPr>
          <a:xfrm>
            <a:off x="7052982" y="2564548"/>
            <a:ext cx="1555615" cy="1738846"/>
            <a:chOff x="4338285" y="2552085"/>
            <a:chExt cx="1202939" cy="1556763"/>
          </a:xfrm>
        </p:grpSpPr>
        <p:sp>
          <p:nvSpPr>
            <p:cNvPr id="730" name="Google Shape;730;p51"/>
            <p:cNvSpPr/>
            <p:nvPr/>
          </p:nvSpPr>
          <p:spPr>
            <a:xfrm>
              <a:off x="4338285" y="2552085"/>
              <a:ext cx="1202939" cy="1556763"/>
            </a:xfrm>
            <a:custGeom>
              <a:avLst/>
              <a:gdLst/>
              <a:ahLst/>
              <a:cxnLst/>
              <a:rect l="l" t="t" r="r" b="b"/>
              <a:pathLst>
                <a:path w="73766" h="95463" extrusionOk="0">
                  <a:moveTo>
                    <a:pt x="4340" y="1"/>
                  </a:moveTo>
                  <a:cubicBezTo>
                    <a:pt x="1935" y="1"/>
                    <a:pt x="0" y="1936"/>
                    <a:pt x="0" y="4340"/>
                  </a:cubicBezTo>
                  <a:lnTo>
                    <a:pt x="0" y="91123"/>
                  </a:lnTo>
                  <a:cubicBezTo>
                    <a:pt x="0" y="93527"/>
                    <a:pt x="1935" y="95462"/>
                    <a:pt x="4340" y="95462"/>
                  </a:cubicBezTo>
                  <a:lnTo>
                    <a:pt x="69426" y="95462"/>
                  </a:lnTo>
                  <a:cubicBezTo>
                    <a:pt x="71830" y="95462"/>
                    <a:pt x="73766" y="93527"/>
                    <a:pt x="73766" y="91123"/>
                  </a:cubicBezTo>
                  <a:lnTo>
                    <a:pt x="73766" y="4340"/>
                  </a:lnTo>
                  <a:cubicBezTo>
                    <a:pt x="73766" y="1936"/>
                    <a:pt x="71830" y="1"/>
                    <a:pt x="694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51"/>
            <p:cNvSpPr/>
            <p:nvPr/>
          </p:nvSpPr>
          <p:spPr>
            <a:xfrm>
              <a:off x="4409044" y="2622860"/>
              <a:ext cx="1061423" cy="1415230"/>
            </a:xfrm>
            <a:custGeom>
              <a:avLst/>
              <a:gdLst/>
              <a:ahLst/>
              <a:cxnLst/>
              <a:rect l="l" t="t" r="r" b="b"/>
              <a:pathLst>
                <a:path w="65088" h="86784" extrusionOk="0">
                  <a:moveTo>
                    <a:pt x="1" y="0"/>
                  </a:moveTo>
                  <a:lnTo>
                    <a:pt x="1" y="34371"/>
                  </a:lnTo>
                  <a:lnTo>
                    <a:pt x="1" y="86783"/>
                  </a:lnTo>
                  <a:lnTo>
                    <a:pt x="65087" y="86783"/>
                  </a:lnTo>
                  <a:lnTo>
                    <a:pt x="65087" y="34371"/>
                  </a:lnTo>
                  <a:lnTo>
                    <a:pt x="6508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Rectangle 23"/>
          <p:cNvSpPr/>
          <p:nvPr/>
        </p:nvSpPr>
        <p:spPr>
          <a:xfrm>
            <a:off x="7214018" y="2931038"/>
            <a:ext cx="1282199" cy="1384995"/>
          </a:xfrm>
          <a:prstGeom prst="rect">
            <a:avLst/>
          </a:prstGeom>
        </p:spPr>
        <p:txBody>
          <a:bodyPr wrap="square">
            <a:spAutoFit/>
          </a:bodyPr>
          <a:lstStyle/>
          <a:p>
            <a:pPr lvl="0" algn="ctr"/>
            <a:r>
              <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Obrigado</a:t>
            </a:r>
          </a:p>
          <a:p>
            <a:pPr lvl="0" algn="ctr"/>
            <a:r>
              <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331;p32">
            <a:extLst>
              <a:ext uri="{FF2B5EF4-FFF2-40B4-BE49-F238E27FC236}">
                <a16:creationId xmlns:a16="http://schemas.microsoft.com/office/drawing/2014/main" id="{D1C09D65-757A-44C2-8BC7-80D957ED5F74}"/>
              </a:ext>
            </a:extLst>
          </p:cNvPr>
          <p:cNvSpPr txBox="1">
            <a:spLocks noGrp="1"/>
          </p:cNvSpPr>
          <p:nvPr>
            <p:ph type="title"/>
          </p:nvPr>
        </p:nvSpPr>
        <p:spPr>
          <a:xfrm>
            <a:off x="713100" y="139742"/>
            <a:ext cx="7717800" cy="1011600"/>
          </a:xfrm>
          <a:prstGeom prst="rect">
            <a:avLst/>
          </a:prstGeom>
        </p:spPr>
        <p:txBody>
          <a:bodyPr spcFirstLastPara="1" wrap="square" lIns="91425" tIns="91425" rIns="91425" bIns="91425" anchor="t" anchorCtr="0">
            <a:noAutofit/>
          </a:bodyPr>
          <a:lstStyle/>
          <a:p>
            <a:pPr lvl="0"/>
            <a:r>
              <a:rPr lang="en-US" sz="4000" dirty="0"/>
              <a:t>Desenvolvimento de produtos sustentáveis (CONT.)</a:t>
            </a:r>
            <a:endParaRPr sz="3600" dirty="0"/>
          </a:p>
        </p:txBody>
      </p:sp>
      <p:grpSp>
        <p:nvGrpSpPr>
          <p:cNvPr id="19" name="Group 18">
            <a:extLst>
              <a:ext uri="{FF2B5EF4-FFF2-40B4-BE49-F238E27FC236}">
                <a16:creationId xmlns:a16="http://schemas.microsoft.com/office/drawing/2014/main" id="{B39501BE-D790-4D99-A2D2-F786592BB292}"/>
              </a:ext>
            </a:extLst>
          </p:cNvPr>
          <p:cNvGrpSpPr/>
          <p:nvPr/>
        </p:nvGrpSpPr>
        <p:grpSpPr>
          <a:xfrm>
            <a:off x="3019987" y="879087"/>
            <a:ext cx="4855289" cy="4222225"/>
            <a:chOff x="2077466" y="921274"/>
            <a:chExt cx="4855289" cy="4222225"/>
          </a:xfrm>
        </p:grpSpPr>
        <p:grpSp>
          <p:nvGrpSpPr>
            <p:cNvPr id="9" name="Group 8">
              <a:extLst>
                <a:ext uri="{FF2B5EF4-FFF2-40B4-BE49-F238E27FC236}">
                  <a16:creationId xmlns:a16="http://schemas.microsoft.com/office/drawing/2014/main" id="{3D561910-A8CB-4CEB-813D-5163E7B9DFDA}"/>
                </a:ext>
              </a:extLst>
            </p:cNvPr>
            <p:cNvGrpSpPr/>
            <p:nvPr/>
          </p:nvGrpSpPr>
          <p:grpSpPr>
            <a:xfrm>
              <a:off x="2077466" y="921274"/>
              <a:ext cx="4855289" cy="4222225"/>
              <a:chOff x="6613882" y="1672874"/>
              <a:chExt cx="4980252" cy="4367900"/>
            </a:xfrm>
          </p:grpSpPr>
          <p:pic>
            <p:nvPicPr>
              <p:cNvPr id="10" name="Imagem 4">
                <a:extLst>
                  <a:ext uri="{FF2B5EF4-FFF2-40B4-BE49-F238E27FC236}">
                    <a16:creationId xmlns:a16="http://schemas.microsoft.com/office/drawing/2014/main" id="{FAB5509A-9703-4FC0-B201-3A3246CA9EAC}"/>
                  </a:ext>
                </a:extLst>
              </p:cNvPr>
              <p:cNvPicPr>
                <a:picLocks noChangeAspect="1"/>
              </p:cNvPicPr>
              <p:nvPr/>
            </p:nvPicPr>
            <p:blipFill>
              <a:blip r:embed="rId3"/>
              <a:stretch>
                <a:fillRect/>
              </a:stretch>
            </p:blipFill>
            <p:spPr>
              <a:xfrm>
                <a:off x="7580661" y="1910880"/>
                <a:ext cx="3299669" cy="3272585"/>
              </a:xfrm>
              <a:prstGeom prst="rect">
                <a:avLst/>
              </a:prstGeom>
            </p:spPr>
          </p:pic>
          <p:sp>
            <p:nvSpPr>
              <p:cNvPr id="11" name="CaixaDeTexto 29">
                <a:extLst>
                  <a:ext uri="{FF2B5EF4-FFF2-40B4-BE49-F238E27FC236}">
                    <a16:creationId xmlns:a16="http://schemas.microsoft.com/office/drawing/2014/main" id="{E4D8BFEC-8A92-49AA-8872-C3341251437B}"/>
                  </a:ext>
                </a:extLst>
              </p:cNvPr>
              <p:cNvSpPr txBox="1"/>
              <p:nvPr/>
            </p:nvSpPr>
            <p:spPr>
              <a:xfrm>
                <a:off x="6738845" y="1876981"/>
                <a:ext cx="1183488" cy="350235"/>
              </a:xfrm>
              <a:prstGeom prst="rect">
                <a:avLst/>
              </a:prstGeom>
              <a:noFill/>
            </p:spPr>
            <p:txBody>
              <a:bodyPr wrap="square">
                <a:spAutoFit/>
              </a:bodyPr>
              <a:lstStyle/>
              <a:p>
                <a:pPr algn="ctr"/>
                <a:r>
                  <a:rPr lang="en-US" sz="800" dirty="0">
                    <a:solidFill>
                      <a:srgbClr val="000000"/>
                    </a:solidFill>
                    <a:effectLst/>
                    <a:latin typeface="+mn-lt"/>
                    <a:ea typeface="Verdana" panose="020B0604030504040204" pitchFamily="34" charset="0"/>
                    <a:cs typeface="Times New Roman" panose="02020603050405020304" pitchFamily="18" charset="0"/>
                  </a:rPr>
                  <a:t>Conhecer o utilizador e o sistema</a:t>
                </a:r>
                <a:endParaRPr lang="en-GB" sz="800" dirty="0">
                  <a:latin typeface="+mn-lt"/>
                </a:endParaRPr>
              </a:p>
            </p:txBody>
          </p:sp>
          <p:sp>
            <p:nvSpPr>
              <p:cNvPr id="12" name="Retângulo: Cantos Arredondados 30">
                <a:extLst>
                  <a:ext uri="{FF2B5EF4-FFF2-40B4-BE49-F238E27FC236}">
                    <a16:creationId xmlns:a16="http://schemas.microsoft.com/office/drawing/2014/main" id="{32279B14-1181-4A85-8F2A-344CF3E086F9}"/>
                  </a:ext>
                </a:extLst>
              </p:cNvPr>
              <p:cNvSpPr/>
              <p:nvPr/>
            </p:nvSpPr>
            <p:spPr>
              <a:xfrm>
                <a:off x="10410646" y="1672874"/>
                <a:ext cx="1183488" cy="671980"/>
              </a:xfrm>
              <a:prstGeom prst="roundRect">
                <a:avLst/>
              </a:prstGeom>
              <a:noFill/>
              <a:ln w="19050">
                <a:solidFill>
                  <a:srgbClr val="8250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lnSpc>
                    <a:spcPct val="107000"/>
                  </a:lnSpc>
                  <a:spcAft>
                    <a:spcPts val="800"/>
                  </a:spcAft>
                  <a:buSzPts val="1000"/>
                  <a:buFont typeface="Symbol" panose="05050102010706020507" pitchFamily="18" charset="2"/>
                  <a:buChar char=""/>
                  <a:tabLst>
                    <a:tab pos="457200" algn="l"/>
                  </a:tabLst>
                </a:pPr>
                <a:endParaRPr lang="en-GB" sz="1800">
                  <a:effectLst/>
                  <a:latin typeface="Verdana" panose="020B0604030504040204" pitchFamily="34" charset="0"/>
                  <a:ea typeface="Verdana" panose="020B0604030504040204" pitchFamily="34" charset="0"/>
                  <a:cs typeface="Times New Roman" panose="02020603050405020304" pitchFamily="18" charset="0"/>
                </a:endParaRPr>
              </a:p>
            </p:txBody>
          </p:sp>
          <p:sp>
            <p:nvSpPr>
              <p:cNvPr id="13" name="CaixaDeTexto 32">
                <a:extLst>
                  <a:ext uri="{FF2B5EF4-FFF2-40B4-BE49-F238E27FC236}">
                    <a16:creationId xmlns:a16="http://schemas.microsoft.com/office/drawing/2014/main" id="{AF3FC784-2DC3-4F3A-8F2B-453BD6F1B58B}"/>
                  </a:ext>
                </a:extLst>
              </p:cNvPr>
              <p:cNvSpPr txBox="1"/>
              <p:nvPr/>
            </p:nvSpPr>
            <p:spPr>
              <a:xfrm>
                <a:off x="10410646" y="1727948"/>
                <a:ext cx="1183488" cy="630622"/>
              </a:xfrm>
              <a:prstGeom prst="rect">
                <a:avLst/>
              </a:prstGeom>
              <a:noFill/>
            </p:spPr>
            <p:txBody>
              <a:bodyPr wrap="square">
                <a:spAutoFit/>
              </a:bodyPr>
              <a:lstStyle/>
              <a:p>
                <a:pPr lvl="0" algn="ctr">
                  <a:lnSpc>
                    <a:spcPct val="107000"/>
                  </a:lnSpc>
                  <a:spcAft>
                    <a:spcPts val="800"/>
                  </a:spcAft>
                  <a:buSzPts val="1000"/>
                  <a:tabLst>
                    <a:tab pos="457200" algn="l"/>
                  </a:tabLst>
                </a:pPr>
                <a:r>
                  <a:rPr lang="en-US" sz="800" dirty="0">
                    <a:solidFill>
                      <a:srgbClr val="000000"/>
                    </a:solidFill>
                    <a:effectLst/>
                    <a:latin typeface="+mn-lt"/>
                    <a:ea typeface="Verdana" panose="020B0604030504040204" pitchFamily="34" charset="0"/>
                    <a:cs typeface="Times New Roman" panose="02020603050405020304" pitchFamily="18" charset="0"/>
                  </a:rPr>
                  <a:t>Ponha em palavras o desafio do design e a sua intenção como designer</a:t>
                </a:r>
                <a:endParaRPr lang="en-GB" sz="800" dirty="0">
                  <a:effectLst/>
                  <a:latin typeface="+mn-lt"/>
                  <a:ea typeface="Verdana" panose="020B0604030504040204" pitchFamily="34" charset="0"/>
                  <a:cs typeface="Times New Roman" panose="02020603050405020304" pitchFamily="18" charset="0"/>
                </a:endParaRPr>
              </a:p>
            </p:txBody>
          </p:sp>
          <p:sp>
            <p:nvSpPr>
              <p:cNvPr id="14" name="Retângulo: Cantos Arredondados 33">
                <a:extLst>
                  <a:ext uri="{FF2B5EF4-FFF2-40B4-BE49-F238E27FC236}">
                    <a16:creationId xmlns:a16="http://schemas.microsoft.com/office/drawing/2014/main" id="{5B472C15-D507-4A68-A1B9-AFC3CAD0A8D1}"/>
                  </a:ext>
                </a:extLst>
              </p:cNvPr>
              <p:cNvSpPr/>
              <p:nvPr/>
            </p:nvSpPr>
            <p:spPr>
              <a:xfrm>
                <a:off x="10347293" y="4766982"/>
                <a:ext cx="1183488" cy="901081"/>
              </a:xfrm>
              <a:prstGeom prst="roundRect">
                <a:avLst/>
              </a:prstGeom>
              <a:noFill/>
              <a:ln w="19050">
                <a:solidFill>
                  <a:srgbClr val="5AB8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lnSpc>
                    <a:spcPct val="107000"/>
                  </a:lnSpc>
                  <a:spcAft>
                    <a:spcPts val="800"/>
                  </a:spcAft>
                  <a:buSzPts val="1000"/>
                  <a:buFont typeface="Symbol" panose="05050102010706020507" pitchFamily="18" charset="2"/>
                  <a:buChar char=""/>
                  <a:tabLst>
                    <a:tab pos="457200" algn="l"/>
                  </a:tabLst>
                </a:pPr>
                <a:endParaRPr lang="en-GB" sz="1800">
                  <a:effectLst/>
                  <a:latin typeface="Verdana" panose="020B0604030504040204" pitchFamily="34" charset="0"/>
                  <a:ea typeface="Verdana" panose="020B0604030504040204" pitchFamily="34" charset="0"/>
                  <a:cs typeface="Times New Roman" panose="02020603050405020304" pitchFamily="18" charset="0"/>
                </a:endParaRPr>
              </a:p>
            </p:txBody>
          </p:sp>
          <p:sp>
            <p:nvSpPr>
              <p:cNvPr id="15" name="CaixaDeTexto 34">
                <a:extLst>
                  <a:ext uri="{FF2B5EF4-FFF2-40B4-BE49-F238E27FC236}">
                    <a16:creationId xmlns:a16="http://schemas.microsoft.com/office/drawing/2014/main" id="{E368BFEC-600E-410F-B5E0-73A3DFECA045}"/>
                  </a:ext>
                </a:extLst>
              </p:cNvPr>
              <p:cNvSpPr txBox="1"/>
              <p:nvPr/>
            </p:nvSpPr>
            <p:spPr>
              <a:xfrm>
                <a:off x="10389451" y="4847901"/>
                <a:ext cx="1135138" cy="766869"/>
              </a:xfrm>
              <a:prstGeom prst="rect">
                <a:avLst/>
              </a:prstGeom>
              <a:noFill/>
            </p:spPr>
            <p:txBody>
              <a:bodyPr wrap="square">
                <a:spAutoFit/>
              </a:bodyPr>
              <a:lstStyle/>
              <a:p>
                <a:pPr lvl="0" algn="ctr">
                  <a:lnSpc>
                    <a:spcPct val="107000"/>
                  </a:lnSpc>
                  <a:spcAft>
                    <a:spcPts val="800"/>
                  </a:spcAft>
                  <a:buSzPts val="1000"/>
                  <a:tabLst>
                    <a:tab pos="457200" algn="l"/>
                  </a:tabLst>
                </a:pPr>
                <a:r>
                  <a:rPr lang="en-US" sz="800" dirty="0">
                    <a:solidFill>
                      <a:srgbClr val="000000"/>
                    </a:solidFill>
                    <a:effectLst/>
                    <a:latin typeface="+mn-lt"/>
                    <a:ea typeface="Verdana" panose="020B0604030504040204" pitchFamily="34" charset="0"/>
                    <a:cs typeface="Times New Roman" panose="02020603050405020304" pitchFamily="18" charset="0"/>
                  </a:rPr>
                  <a:t>Idealize, desenhe e </a:t>
                </a:r>
                <a:r>
                  <a:rPr lang="en-US" sz="800" dirty="0" err="1">
                    <a:solidFill>
                      <a:srgbClr val="000000"/>
                    </a:solidFill>
                    <a:effectLst/>
                    <a:latin typeface="+mn-lt"/>
                    <a:ea typeface="Verdana" panose="020B0604030504040204" pitchFamily="34" charset="0"/>
                    <a:cs typeface="Times New Roman" panose="02020603050405020304" pitchFamily="18" charset="0"/>
                  </a:rPr>
                  <a:t>crie</a:t>
                </a:r>
                <a:r>
                  <a:rPr lang="en-US" sz="800" dirty="0">
                    <a:solidFill>
                      <a:srgbClr val="000000"/>
                    </a:solidFill>
                    <a:effectLst/>
                    <a:latin typeface="+mn-lt"/>
                    <a:ea typeface="Verdana" panose="020B0604030504040204" pitchFamily="34" charset="0"/>
                    <a:cs typeface="Times New Roman" panose="02020603050405020304" pitchFamily="18" charset="0"/>
                  </a:rPr>
                  <a:t> o </a:t>
                </a:r>
                <a:r>
                  <a:rPr lang="en-US" sz="800" dirty="0" err="1">
                    <a:solidFill>
                      <a:srgbClr val="000000"/>
                    </a:solidFill>
                    <a:effectLst/>
                    <a:latin typeface="+mn-lt"/>
                    <a:ea typeface="Verdana" panose="020B0604030504040204" pitchFamily="34" charset="0"/>
                    <a:cs typeface="Times New Roman" panose="02020603050405020304" pitchFamily="18" charset="0"/>
                  </a:rPr>
                  <a:t>protótipo</a:t>
                </a:r>
                <a:r>
                  <a:rPr lang="en-US" sz="800" dirty="0">
                    <a:solidFill>
                      <a:srgbClr val="000000"/>
                    </a:solidFill>
                    <a:effectLst/>
                    <a:latin typeface="+mn-lt"/>
                    <a:ea typeface="Verdana" panose="020B0604030504040204" pitchFamily="34" charset="0"/>
                    <a:cs typeface="Times New Roman" panose="02020603050405020304" pitchFamily="18" charset="0"/>
                  </a:rPr>
                  <a:t> do maior número de iterações e versões possível</a:t>
                </a:r>
                <a:endParaRPr lang="en-GB" sz="800" dirty="0">
                  <a:effectLst/>
                  <a:latin typeface="+mn-lt"/>
                  <a:ea typeface="Verdana" panose="020B0604030504040204" pitchFamily="34" charset="0"/>
                  <a:cs typeface="Times New Roman" panose="02020603050405020304" pitchFamily="18" charset="0"/>
                </a:endParaRPr>
              </a:p>
            </p:txBody>
          </p:sp>
          <p:sp>
            <p:nvSpPr>
              <p:cNvPr id="16" name="Retângulo: Cantos Arredondados 38">
                <a:extLst>
                  <a:ext uri="{FF2B5EF4-FFF2-40B4-BE49-F238E27FC236}">
                    <a16:creationId xmlns:a16="http://schemas.microsoft.com/office/drawing/2014/main" id="{D92B8F5F-0B50-4027-8576-6416440014E8}"/>
                  </a:ext>
                </a:extLst>
              </p:cNvPr>
              <p:cNvSpPr/>
              <p:nvPr/>
            </p:nvSpPr>
            <p:spPr>
              <a:xfrm>
                <a:off x="6613882" y="5043099"/>
                <a:ext cx="1808224" cy="997675"/>
              </a:xfrm>
              <a:prstGeom prst="roundRect">
                <a:avLst/>
              </a:prstGeom>
              <a:noFill/>
              <a:ln w="19050">
                <a:solidFill>
                  <a:srgbClr val="DEA7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lnSpc>
                    <a:spcPct val="107000"/>
                  </a:lnSpc>
                  <a:spcAft>
                    <a:spcPts val="800"/>
                  </a:spcAft>
                  <a:buSzPts val="1000"/>
                  <a:buFont typeface="Symbol" panose="05050102010706020507" pitchFamily="18" charset="2"/>
                  <a:buChar char=""/>
                  <a:tabLst>
                    <a:tab pos="457200" algn="l"/>
                  </a:tabLst>
                </a:pPr>
                <a:endParaRPr lang="en-GB" sz="1800">
                  <a:effectLst/>
                  <a:latin typeface="Verdana" panose="020B0604030504040204" pitchFamily="34" charset="0"/>
                  <a:ea typeface="Verdana" panose="020B0604030504040204" pitchFamily="34" charset="0"/>
                  <a:cs typeface="Times New Roman" panose="02020603050405020304" pitchFamily="18" charset="0"/>
                </a:endParaRPr>
              </a:p>
            </p:txBody>
          </p:sp>
          <p:sp>
            <p:nvSpPr>
              <p:cNvPr id="17" name="CaixaDeTexto 39">
                <a:extLst>
                  <a:ext uri="{FF2B5EF4-FFF2-40B4-BE49-F238E27FC236}">
                    <a16:creationId xmlns:a16="http://schemas.microsoft.com/office/drawing/2014/main" id="{DF9E68F1-04FF-40B8-B089-1227A3D02311}"/>
                  </a:ext>
                </a:extLst>
              </p:cNvPr>
              <p:cNvSpPr txBox="1"/>
              <p:nvPr/>
            </p:nvSpPr>
            <p:spPr>
              <a:xfrm>
                <a:off x="6647308" y="5097739"/>
                <a:ext cx="1774797" cy="903116"/>
              </a:xfrm>
              <a:prstGeom prst="rect">
                <a:avLst/>
              </a:prstGeom>
              <a:noFill/>
            </p:spPr>
            <p:txBody>
              <a:bodyPr wrap="square">
                <a:spAutoFit/>
              </a:bodyPr>
              <a:lstStyle/>
              <a:p>
                <a:pPr lvl="0" algn="ctr">
                  <a:lnSpc>
                    <a:spcPct val="107000"/>
                  </a:lnSpc>
                  <a:spcAft>
                    <a:spcPts val="800"/>
                  </a:spcAft>
                  <a:buSzPts val="1000"/>
                  <a:tabLst>
                    <a:tab pos="457200" algn="l"/>
                  </a:tabLst>
                </a:pPr>
                <a:r>
                  <a:rPr lang="en-US" sz="800" dirty="0">
                    <a:solidFill>
                      <a:srgbClr val="000000"/>
                    </a:solidFill>
                    <a:effectLst/>
                    <a:latin typeface="+mn-lt"/>
                    <a:ea typeface="Verdana" panose="020B0604030504040204" pitchFamily="34" charset="0"/>
                    <a:cs typeface="Times New Roman" panose="02020603050405020304" pitchFamily="18" charset="0"/>
                  </a:rPr>
                  <a:t>Lance o </a:t>
                </a:r>
                <a:r>
                  <a:rPr lang="en-US" sz="800" dirty="0" err="1">
                    <a:solidFill>
                      <a:srgbClr val="000000"/>
                    </a:solidFill>
                    <a:effectLst/>
                    <a:latin typeface="+mn-lt"/>
                    <a:ea typeface="Verdana" panose="020B0604030504040204" pitchFamily="34" charset="0"/>
                    <a:cs typeface="Times New Roman" panose="02020603050405020304" pitchFamily="18" charset="0"/>
                  </a:rPr>
                  <a:t>seu</a:t>
                </a:r>
                <a:r>
                  <a:rPr lang="en-US" sz="800" dirty="0">
                    <a:solidFill>
                      <a:srgbClr val="000000"/>
                    </a:solidFill>
                    <a:effectLst/>
                    <a:latin typeface="+mn-lt"/>
                    <a:ea typeface="Verdana" panose="020B0604030504040204" pitchFamily="34" charset="0"/>
                    <a:cs typeface="Times New Roman" panose="02020603050405020304" pitchFamily="18" charset="0"/>
                  </a:rPr>
                  <a:t> </a:t>
                </a:r>
                <a:r>
                  <a:rPr lang="en-US" sz="800" dirty="0" err="1">
                    <a:solidFill>
                      <a:srgbClr val="000000"/>
                    </a:solidFill>
                    <a:effectLst/>
                    <a:latin typeface="+mn-lt"/>
                    <a:ea typeface="Verdana" panose="020B0604030504040204" pitchFamily="34" charset="0"/>
                    <a:cs typeface="Times New Roman" panose="02020603050405020304" pitchFamily="18" charset="0"/>
                  </a:rPr>
                  <a:t>deseign</a:t>
                </a:r>
                <a:r>
                  <a:rPr lang="en-US" sz="800" dirty="0">
                    <a:solidFill>
                      <a:srgbClr val="000000"/>
                    </a:solidFill>
                    <a:effectLst/>
                    <a:latin typeface="+mn-lt"/>
                    <a:ea typeface="Verdana" panose="020B0604030504040204" pitchFamily="34" charset="0"/>
                    <a:cs typeface="Times New Roman" panose="02020603050405020304" pitchFamily="18" charset="0"/>
                  </a:rPr>
                  <a:t> na natureza e construa a sua narrativa - crie lealdade nos clientes e aprofunde o </a:t>
                </a:r>
                <a:r>
                  <a:rPr lang="en-US" sz="800" dirty="0" err="1">
                    <a:solidFill>
                      <a:srgbClr val="000000"/>
                    </a:solidFill>
                    <a:effectLst/>
                    <a:latin typeface="+mn-lt"/>
                    <a:ea typeface="Verdana" panose="020B0604030504040204" pitchFamily="34" charset="0"/>
                    <a:cs typeface="Times New Roman" panose="02020603050405020304" pitchFamily="18" charset="0"/>
                  </a:rPr>
                  <a:t>investimento</a:t>
                </a:r>
                <a:r>
                  <a:rPr lang="en-US" sz="800" dirty="0">
                    <a:solidFill>
                      <a:srgbClr val="000000"/>
                    </a:solidFill>
                    <a:effectLst/>
                    <a:latin typeface="+mn-lt"/>
                    <a:ea typeface="Verdana" panose="020B0604030504040204" pitchFamily="34" charset="0"/>
                    <a:cs typeface="Times New Roman" panose="02020603050405020304" pitchFamily="18" charset="0"/>
                  </a:rPr>
                  <a:t> dos stakeholders, contando uma história convincente</a:t>
                </a:r>
                <a:endParaRPr lang="en-GB" sz="800" dirty="0">
                  <a:effectLst/>
                  <a:latin typeface="+mn-lt"/>
                  <a:ea typeface="Verdana" panose="020B0604030504040204" pitchFamily="34" charset="0"/>
                  <a:cs typeface="Times New Roman" panose="02020603050405020304" pitchFamily="18" charset="0"/>
                </a:endParaRPr>
              </a:p>
            </p:txBody>
          </p:sp>
        </p:grpSp>
        <p:sp>
          <p:nvSpPr>
            <p:cNvPr id="18" name="Retângulo: Cantos Arredondados 6">
              <a:extLst>
                <a:ext uri="{FF2B5EF4-FFF2-40B4-BE49-F238E27FC236}">
                  <a16:creationId xmlns:a16="http://schemas.microsoft.com/office/drawing/2014/main" id="{5820CA3A-BAEF-4FB5-8286-BEA1C7763750}"/>
                </a:ext>
              </a:extLst>
            </p:cNvPr>
            <p:cNvSpPr/>
            <p:nvPr/>
          </p:nvSpPr>
          <p:spPr>
            <a:xfrm>
              <a:off x="2199293" y="1036949"/>
              <a:ext cx="1183488" cy="561452"/>
            </a:xfrm>
            <a:prstGeom prst="roundRect">
              <a:avLst/>
            </a:prstGeom>
            <a:noFill/>
            <a:ln w="19050">
              <a:solidFill>
                <a:srgbClr val="4A40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0" name="Content Placeholder 2">
            <a:extLst>
              <a:ext uri="{FF2B5EF4-FFF2-40B4-BE49-F238E27FC236}">
                <a16:creationId xmlns:a16="http://schemas.microsoft.com/office/drawing/2014/main" id="{12652BC9-D832-4BAB-8466-A1E88C4093CF}"/>
              </a:ext>
            </a:extLst>
          </p:cNvPr>
          <p:cNvSpPr txBox="1">
            <a:spLocks/>
          </p:cNvSpPr>
          <p:nvPr/>
        </p:nvSpPr>
        <p:spPr>
          <a:xfrm>
            <a:off x="213131" y="2644472"/>
            <a:ext cx="3910099" cy="1422641"/>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GB" sz="1400" b="1" dirty="0">
                <a:latin typeface="+mn-lt"/>
              </a:rPr>
              <a:t>Processo de design circular</a:t>
            </a:r>
          </a:p>
          <a:p>
            <a:pPr marL="0" indent="0" algn="just">
              <a:buFont typeface="Arial" panose="020B0604020202020204" pitchFamily="34" charset="0"/>
              <a:buNone/>
            </a:pPr>
            <a:r>
              <a:rPr lang="en-GB" sz="1400" b="1" dirty="0" err="1">
                <a:highlight>
                  <a:srgbClr val="FFFF00"/>
                </a:highlight>
                <a:latin typeface="+mn-lt"/>
              </a:rPr>
              <a:t>Compreender</a:t>
            </a:r>
            <a:r>
              <a:rPr lang="en-GB" sz="1400" b="1" dirty="0">
                <a:highlight>
                  <a:srgbClr val="FFFF00"/>
                </a:highlight>
                <a:latin typeface="+mn-lt"/>
              </a:rPr>
              <a:t> </a:t>
            </a:r>
          </a:p>
          <a:p>
            <a:pPr marL="0" indent="0" algn="just">
              <a:buFont typeface="Arial" panose="020B0604020202020204" pitchFamily="34" charset="0"/>
              <a:buNone/>
            </a:pPr>
            <a:r>
              <a:rPr lang="en-GB" sz="1400" b="1" dirty="0" err="1">
                <a:highlight>
                  <a:srgbClr val="FFFF00"/>
                </a:highlight>
                <a:latin typeface="+mn-lt"/>
              </a:rPr>
              <a:t>Definir</a:t>
            </a:r>
            <a:r>
              <a:rPr lang="en-GB" sz="1400" b="1" dirty="0">
                <a:highlight>
                  <a:srgbClr val="FFFF00"/>
                </a:highlight>
                <a:latin typeface="+mn-lt"/>
              </a:rPr>
              <a:t> </a:t>
            </a:r>
          </a:p>
          <a:p>
            <a:pPr marL="0" indent="0" algn="just">
              <a:buFont typeface="Arial" panose="020B0604020202020204" pitchFamily="34" charset="0"/>
              <a:buNone/>
            </a:pPr>
            <a:r>
              <a:rPr lang="en-GB" sz="1400" b="1" dirty="0">
                <a:highlight>
                  <a:srgbClr val="FFFF00"/>
                </a:highlight>
                <a:latin typeface="+mn-lt"/>
              </a:rPr>
              <a:t>Fazer</a:t>
            </a:r>
          </a:p>
          <a:p>
            <a:pPr marL="0" indent="0" algn="just">
              <a:buFont typeface="Arial" panose="020B0604020202020204" pitchFamily="34" charset="0"/>
              <a:buNone/>
            </a:pPr>
            <a:r>
              <a:rPr lang="en-GB" sz="1400" b="1" dirty="0" err="1">
                <a:highlight>
                  <a:srgbClr val="FFFF00"/>
                </a:highlight>
                <a:latin typeface="+mn-lt"/>
              </a:rPr>
              <a:t>Lançar</a:t>
            </a:r>
            <a:r>
              <a:rPr lang="en-GB" sz="1400" b="1" dirty="0">
                <a:highlight>
                  <a:srgbClr val="FFFF00"/>
                </a:highlight>
                <a:latin typeface="+mn-lt"/>
              </a:rPr>
              <a:t> </a:t>
            </a:r>
          </a:p>
        </p:txBody>
      </p:sp>
    </p:spTree>
    <p:custDataLst>
      <p:tags r:id="rId1"/>
    </p:custDataLst>
    <p:extLst>
      <p:ext uri="{BB962C8B-B14F-4D97-AF65-F5344CB8AC3E}">
        <p14:creationId xmlns:p14="http://schemas.microsoft.com/office/powerpoint/2010/main" val="11251466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91DF2-D38D-47F2-8359-FEED02D1403C}"/>
              </a:ext>
            </a:extLst>
          </p:cNvPr>
          <p:cNvSpPr>
            <a:spLocks noGrp="1"/>
          </p:cNvSpPr>
          <p:nvPr>
            <p:ph type="title"/>
          </p:nvPr>
        </p:nvSpPr>
        <p:spPr>
          <a:xfrm>
            <a:off x="383216" y="236107"/>
            <a:ext cx="7717800" cy="1011600"/>
          </a:xfrm>
        </p:spPr>
        <p:txBody>
          <a:bodyPr/>
          <a:lstStyle/>
          <a:p>
            <a:r>
              <a:rPr lang="en-US" dirty="0"/>
              <a:t>Eco-Design</a:t>
            </a:r>
            <a:endParaRPr lang="en-GB" dirty="0"/>
          </a:p>
        </p:txBody>
      </p:sp>
      <p:pic>
        <p:nvPicPr>
          <p:cNvPr id="3" name="Picture 2">
            <a:extLst>
              <a:ext uri="{FF2B5EF4-FFF2-40B4-BE49-F238E27FC236}">
                <a16:creationId xmlns:a16="http://schemas.microsoft.com/office/drawing/2014/main" id="{0BA7A092-62E0-4BD0-9084-4CA8D89C3D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1256" y="928390"/>
            <a:ext cx="5589528" cy="3869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a:extLst>
              <a:ext uri="{FF2B5EF4-FFF2-40B4-BE49-F238E27FC236}">
                <a16:creationId xmlns:a16="http://schemas.microsoft.com/office/drawing/2014/main" id="{D81CDDBE-A1B2-4612-8994-7DAEEEC44F74}"/>
              </a:ext>
            </a:extLst>
          </p:cNvPr>
          <p:cNvSpPr txBox="1">
            <a:spLocks/>
          </p:cNvSpPr>
          <p:nvPr/>
        </p:nvSpPr>
        <p:spPr>
          <a:xfrm>
            <a:off x="87583" y="3763136"/>
            <a:ext cx="2696868" cy="792788"/>
          </a:xfrm>
          <a:prstGeom prst="rect">
            <a:avLst/>
          </a:prstGeom>
        </p:spPr>
        <p:txBody>
          <a:bodyPr>
            <a:normAutofit fontScale="775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en-GB" dirty="0">
                <a:solidFill>
                  <a:srgbClr val="2B2D83"/>
                </a:solidFill>
              </a:rPr>
              <a:t>A </a:t>
            </a:r>
            <a:r>
              <a:rPr lang="en-GB" dirty="0" err="1">
                <a:solidFill>
                  <a:srgbClr val="2B2D83"/>
                </a:solidFill>
              </a:rPr>
              <a:t>conceção</a:t>
            </a:r>
            <a:r>
              <a:rPr lang="en-GB" dirty="0">
                <a:solidFill>
                  <a:srgbClr val="2B2D83"/>
                </a:solidFill>
              </a:rPr>
              <a:t> ecológica integra uma abordagem de ciclo de vida, </a:t>
            </a:r>
            <a:r>
              <a:rPr lang="en-GB" dirty="0" err="1">
                <a:solidFill>
                  <a:srgbClr val="2B2D83"/>
                </a:solidFill>
              </a:rPr>
              <a:t>ou</a:t>
            </a:r>
            <a:r>
              <a:rPr lang="en-GB" dirty="0">
                <a:solidFill>
                  <a:srgbClr val="2B2D83"/>
                </a:solidFill>
              </a:rPr>
              <a:t> </a:t>
            </a:r>
            <a:r>
              <a:rPr lang="en-GB" dirty="0" err="1">
                <a:solidFill>
                  <a:srgbClr val="2B2D83"/>
                </a:solidFill>
              </a:rPr>
              <a:t>seja</a:t>
            </a:r>
            <a:r>
              <a:rPr lang="en-GB" dirty="0">
                <a:solidFill>
                  <a:srgbClr val="2B2D83"/>
                </a:solidFill>
              </a:rPr>
              <a:t>, considera, na fase de </a:t>
            </a:r>
            <a:r>
              <a:rPr lang="en-GB" dirty="0" err="1">
                <a:solidFill>
                  <a:srgbClr val="2B2D83"/>
                </a:solidFill>
              </a:rPr>
              <a:t>conceção</a:t>
            </a:r>
            <a:r>
              <a:rPr lang="en-GB" dirty="0">
                <a:solidFill>
                  <a:srgbClr val="2B2D83"/>
                </a:solidFill>
              </a:rPr>
              <a:t>, todas as fases do ciclo de vida do produto (produção, utilização e fim de vida)</a:t>
            </a:r>
          </a:p>
          <a:p>
            <a:pPr algn="just">
              <a:buFont typeface="Wingdings" panose="05000000000000000000" pitchFamily="2" charset="2"/>
              <a:buChar char="q"/>
            </a:pPr>
            <a:endParaRPr lang="en-GB" dirty="0"/>
          </a:p>
          <a:p>
            <a:pPr algn="just">
              <a:buFont typeface="Wingdings" panose="05000000000000000000" pitchFamily="2" charset="2"/>
              <a:buChar char="q"/>
            </a:pPr>
            <a:endParaRPr lang="en-GB" dirty="0"/>
          </a:p>
        </p:txBody>
      </p:sp>
      <p:sp>
        <p:nvSpPr>
          <p:cNvPr id="5" name="CaixaDeTexto 15">
            <a:extLst>
              <a:ext uri="{FF2B5EF4-FFF2-40B4-BE49-F238E27FC236}">
                <a16:creationId xmlns:a16="http://schemas.microsoft.com/office/drawing/2014/main" id="{F5E9C0D6-8507-4CBA-9404-B7AF828355E8}"/>
              </a:ext>
            </a:extLst>
          </p:cNvPr>
          <p:cNvSpPr txBox="1"/>
          <p:nvPr/>
        </p:nvSpPr>
        <p:spPr>
          <a:xfrm>
            <a:off x="0" y="1848495"/>
            <a:ext cx="2997582" cy="1077218"/>
          </a:xfrm>
          <a:prstGeom prst="rect">
            <a:avLst/>
          </a:prstGeom>
          <a:noFill/>
        </p:spPr>
        <p:txBody>
          <a:bodyPr wrap="square">
            <a:spAutoFit/>
          </a:bodyPr>
          <a:lstStyle/>
          <a:p>
            <a:pPr algn="ctr"/>
            <a:r>
              <a:rPr lang="en-US" sz="1600" i="1" dirty="0">
                <a:solidFill>
                  <a:srgbClr val="15A7A1"/>
                </a:solidFill>
                <a:latin typeface="Verdana" panose="020B0604030504040204" pitchFamily="34" charset="0"/>
                <a:ea typeface="Verdana" panose="020B0604030504040204" pitchFamily="34" charset="0"/>
              </a:rPr>
              <a:t>"...a integração sistemática de considerações ambientais </a:t>
            </a:r>
            <a:r>
              <a:rPr lang="en-US" sz="1600" i="1" dirty="0" err="1">
                <a:solidFill>
                  <a:srgbClr val="15A7A1"/>
                </a:solidFill>
                <a:latin typeface="Verdana" panose="020B0604030504040204" pitchFamily="34" charset="0"/>
                <a:ea typeface="Verdana" panose="020B0604030504040204" pitchFamily="34" charset="0"/>
              </a:rPr>
              <a:t>na</a:t>
            </a:r>
            <a:r>
              <a:rPr lang="en-US" sz="1600" i="1" dirty="0">
                <a:solidFill>
                  <a:srgbClr val="15A7A1"/>
                </a:solidFill>
                <a:latin typeface="Verdana" panose="020B0604030504040204" pitchFamily="34" charset="0"/>
                <a:ea typeface="Verdana" panose="020B0604030504040204" pitchFamily="34" charset="0"/>
              </a:rPr>
              <a:t> </a:t>
            </a:r>
            <a:r>
              <a:rPr lang="en-US" sz="1600" i="1" dirty="0" err="1">
                <a:solidFill>
                  <a:srgbClr val="15A7A1"/>
                </a:solidFill>
                <a:latin typeface="Verdana" panose="020B0604030504040204" pitchFamily="34" charset="0"/>
                <a:ea typeface="Verdana" panose="020B0604030504040204" pitchFamily="34" charset="0"/>
              </a:rPr>
              <a:t>conceção</a:t>
            </a:r>
            <a:r>
              <a:rPr lang="en-US" sz="1600" i="1" dirty="0">
                <a:solidFill>
                  <a:srgbClr val="15A7A1"/>
                </a:solidFill>
                <a:latin typeface="Verdana" panose="020B0604030504040204" pitchFamily="34" charset="0"/>
                <a:ea typeface="Verdana" panose="020B0604030504040204" pitchFamily="34" charset="0"/>
              </a:rPr>
              <a:t> de produtos e processos".</a:t>
            </a:r>
            <a:endParaRPr lang="en-GB" sz="1600" i="1" dirty="0">
              <a:solidFill>
                <a:srgbClr val="15A7A1"/>
              </a:solidFill>
              <a:latin typeface="Verdana" panose="020B0604030504040204" pitchFamily="34" charset="0"/>
              <a:ea typeface="Verdana" panose="020B0604030504040204" pitchFamily="34" charset="0"/>
            </a:endParaRPr>
          </a:p>
        </p:txBody>
      </p:sp>
      <p:sp>
        <p:nvSpPr>
          <p:cNvPr id="6" name="CaixaDeTexto 19">
            <a:extLst>
              <a:ext uri="{FF2B5EF4-FFF2-40B4-BE49-F238E27FC236}">
                <a16:creationId xmlns:a16="http://schemas.microsoft.com/office/drawing/2014/main" id="{54CA714C-7695-49E0-93A5-900AAC4FB6DB}"/>
              </a:ext>
            </a:extLst>
          </p:cNvPr>
          <p:cNvSpPr txBox="1"/>
          <p:nvPr/>
        </p:nvSpPr>
        <p:spPr>
          <a:xfrm>
            <a:off x="3171256" y="4823222"/>
            <a:ext cx="5972744" cy="338554"/>
          </a:xfrm>
          <a:prstGeom prst="rect">
            <a:avLst/>
          </a:prstGeom>
          <a:noFill/>
        </p:spPr>
        <p:txBody>
          <a:bodyPr wrap="square">
            <a:spAutoFit/>
          </a:bodyPr>
          <a:lstStyle/>
          <a:p>
            <a:r>
              <a:rPr lang="en-GB" sz="800" dirty="0">
                <a:latin typeface="Verdana" panose="020B0604030504040204" pitchFamily="34" charset="0"/>
                <a:ea typeface="Verdana" panose="020B0604030504040204" pitchFamily="34" charset="0"/>
                <a:cs typeface="Calibri" panose="020F0502020204030204" pitchFamily="34" charset="0"/>
              </a:rPr>
              <a:t>[1] </a:t>
            </a:r>
            <a:r>
              <a:rPr lang="en-GB" sz="800" dirty="0" err="1">
                <a:latin typeface="Verdana" panose="020B0604030504040204" pitchFamily="34" charset="0"/>
                <a:ea typeface="Verdana" panose="020B0604030504040204" pitchFamily="34" charset="0"/>
                <a:cs typeface="Calibri" panose="020F0502020204030204" pitchFamily="34" charset="0"/>
              </a:rPr>
              <a:t>Ecodesign</a:t>
            </a:r>
            <a:r>
              <a:rPr lang="en-GB" sz="800" dirty="0">
                <a:latin typeface="Verdana" panose="020B0604030504040204" pitchFamily="34" charset="0"/>
                <a:ea typeface="Verdana" panose="020B0604030504040204" pitchFamily="34" charset="0"/>
                <a:cs typeface="Calibri" panose="020F0502020204030204" pitchFamily="34" charset="0"/>
              </a:rPr>
              <a:t>: uma abordagem promissora para a produção </a:t>
            </a:r>
            <a:r>
              <a:rPr lang="en-GB" sz="800" dirty="0" err="1">
                <a:latin typeface="Verdana" panose="020B0604030504040204" pitchFamily="34" charset="0"/>
                <a:ea typeface="Verdana" panose="020B0604030504040204" pitchFamily="34" charset="0"/>
                <a:cs typeface="Calibri" panose="020F0502020204030204" pitchFamily="34" charset="0"/>
              </a:rPr>
              <a:t>e o consumo </a:t>
            </a:r>
            <a:r>
              <a:rPr lang="en-GB" sz="800" dirty="0">
                <a:latin typeface="Verdana" panose="020B0604030504040204" pitchFamily="34" charset="0"/>
                <a:ea typeface="Verdana" panose="020B0604030504040204" pitchFamily="34" charset="0"/>
                <a:cs typeface="Calibri" panose="020F0502020204030204" pitchFamily="34" charset="0"/>
              </a:rPr>
              <a:t>sustentáveis. ISBN </a:t>
            </a:r>
            <a:r>
              <a:rPr lang="en-GB" sz="800" dirty="0">
                <a:effectLst/>
                <a:latin typeface="Verdana" panose="020B0604030504040204" pitchFamily="34" charset="0"/>
                <a:ea typeface="Verdana" panose="020B0604030504040204" pitchFamily="34" charset="0"/>
              </a:rPr>
              <a:t>928071631X </a:t>
            </a:r>
            <a:r>
              <a:rPr lang="en-GB" sz="800" dirty="0">
                <a:latin typeface="Verdana" panose="020B0604030504040204" pitchFamily="34" charset="0"/>
                <a:ea typeface="Verdana" panose="020B0604030504040204" pitchFamily="34" charset="0"/>
                <a:cs typeface="Calibri" panose="020F0502020204030204" pitchFamily="34" charset="0"/>
              </a:rPr>
              <a:t>9789280716313 </a:t>
            </a:r>
          </a:p>
        </p:txBody>
      </p:sp>
    </p:spTree>
    <p:custDataLst>
      <p:tags r:id="rId1"/>
    </p:custDataLst>
    <p:extLst>
      <p:ext uri="{BB962C8B-B14F-4D97-AF65-F5344CB8AC3E}">
        <p14:creationId xmlns:p14="http://schemas.microsoft.com/office/powerpoint/2010/main" val="78177976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65"/>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real Modern Portfolio by Slidesgo">
  <a:themeElements>
    <a:clrScheme name="Simple Light">
      <a:dk1>
        <a:srgbClr val="000000"/>
      </a:dk1>
      <a:lt1>
        <a:srgbClr val="FFFFFF"/>
      </a:lt1>
      <a:dk2>
        <a:srgbClr val="595959"/>
      </a:dk2>
      <a:lt2>
        <a:srgbClr val="EEEEEE"/>
      </a:lt2>
      <a:accent1>
        <a:srgbClr val="EC9FFF"/>
      </a:accent1>
      <a:accent2>
        <a:srgbClr val="F4C5FF"/>
      </a:accent2>
      <a:accent3>
        <a:srgbClr val="3A65F6"/>
      </a:accent3>
      <a:accent4>
        <a:srgbClr val="29008C"/>
      </a:accent4>
      <a:accent5>
        <a:srgbClr val="F8D9FF"/>
      </a:accent5>
      <a:accent6>
        <a:srgbClr val="052B50"/>
      </a:accent6>
      <a:hlink>
        <a:srgbClr val="052B5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9647</Words>
  <Application>Microsoft Office PowerPoint</Application>
  <PresentationFormat>Bildschirmpräsentation (16:9)</PresentationFormat>
  <Paragraphs>750</Paragraphs>
  <Slides>75</Slides>
  <Notes>10</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75</vt:i4>
      </vt:variant>
    </vt:vector>
  </HeadingPairs>
  <TitlesOfParts>
    <vt:vector size="84" baseType="lpstr">
      <vt:lpstr>Bebas Neue</vt:lpstr>
      <vt:lpstr>Noto Sans</vt:lpstr>
      <vt:lpstr>Proxima Nova</vt:lpstr>
      <vt:lpstr>Symbol</vt:lpstr>
      <vt:lpstr>Arial</vt:lpstr>
      <vt:lpstr>Calibri</vt:lpstr>
      <vt:lpstr>Wingdings</vt:lpstr>
      <vt:lpstr>Verdana</vt:lpstr>
      <vt:lpstr>Creal Modern Portfolio by Slidesgo</vt:lpstr>
      <vt:lpstr>MODELOS DE NEGÓCIOS PARA EMPRESAS DE ECONOMIA CIRCULAR</vt:lpstr>
      <vt:lpstr>02</vt:lpstr>
      <vt:lpstr>Objetivos principais</vt:lpstr>
      <vt:lpstr>Estratégias de desIGN circular</vt:lpstr>
      <vt:lpstr>PowerPoint-Präsentation</vt:lpstr>
      <vt:lpstr>PowerPoint-Präsentation</vt:lpstr>
      <vt:lpstr>Desenvolvimento de produtos sustentáveis</vt:lpstr>
      <vt:lpstr>Desenvolvimento de produtos sustentáveis (CONT.)</vt:lpstr>
      <vt:lpstr>Eco-Design</vt:lpstr>
      <vt:lpstr>Eco-Design</vt:lpstr>
      <vt:lpstr>Eco-Design (cont.)</vt:lpstr>
      <vt:lpstr>FERRAMENTAS DE ECO-Design</vt:lpstr>
      <vt:lpstr>FERRAMENTAS DE ECO-Design</vt:lpstr>
      <vt:lpstr>Desafios</vt:lpstr>
      <vt:lpstr>FORNECEDORES circularES</vt:lpstr>
      <vt:lpstr>DesIGN circular e sustentável - Factos chave</vt:lpstr>
      <vt:lpstr>Selecção do material</vt:lpstr>
      <vt:lpstr>Selecção do material</vt:lpstr>
      <vt:lpstr>Quadro geral de seleção de material</vt:lpstr>
      <vt:lpstr>Quadro geral de seleção de material</vt:lpstr>
      <vt:lpstr>Quadro geral de seleção de material</vt:lpstr>
      <vt:lpstr>As melhores práticas</vt:lpstr>
      <vt:lpstr>Reciclar, reutilizar e partilhar</vt:lpstr>
      <vt:lpstr>Valor nos laços</vt:lpstr>
      <vt:lpstr>Reciclar</vt:lpstr>
      <vt:lpstr>Reutilização</vt:lpstr>
      <vt:lpstr>Partilha</vt:lpstr>
      <vt:lpstr>Partilha</vt:lpstr>
      <vt:lpstr>Prolongar a vida útil dos produtos</vt:lpstr>
      <vt:lpstr>Prolongar a vida útil dos produtos</vt:lpstr>
      <vt:lpstr>Prolongar a vida útil dos produtos (cont.)</vt:lpstr>
      <vt:lpstr>ProlongaR a vida útil dos produtos (cont.)</vt:lpstr>
      <vt:lpstr>Prolongar a vida útil dos produtos (cont.)</vt:lpstr>
      <vt:lpstr>Prolongar a vida útil dos produtos (cont.)</vt:lpstr>
      <vt:lpstr>Plataformas de partilha </vt:lpstr>
      <vt:lpstr>O conceito de partilha de Plataformas Económicas</vt:lpstr>
      <vt:lpstr>Exemplos de plataformas de partilha</vt:lpstr>
      <vt:lpstr>Plataformas de partilha para economia circular (Plataformas NEGÓCIO PARA PESSOA) </vt:lpstr>
      <vt:lpstr>Plataformas de partilha para a economia circular (Plataformas de pESSOAs PARa pESSOAs)  </vt:lpstr>
      <vt:lpstr>Produto como um serviço  </vt:lpstr>
      <vt:lpstr>Produto como um serviço  </vt:lpstr>
      <vt:lpstr>Produto como um serviço  </vt:lpstr>
      <vt:lpstr>Produto como um serviço  </vt:lpstr>
      <vt:lpstr>Produto como um serviço (cont.)</vt:lpstr>
      <vt:lpstr>Produto como um serviço (cont.)</vt:lpstr>
      <vt:lpstr>Produto como um serviço (cont.)</vt:lpstr>
      <vt:lpstr>Produto como um serviço (cont.)</vt:lpstr>
      <vt:lpstr>Produto como um serviço (cont.)</vt:lpstr>
      <vt:lpstr>Sinergias com outras metodologias  </vt:lpstr>
      <vt:lpstr>Sinergias com outras metodologias</vt:lpstr>
      <vt:lpstr>Sinergias com outras metodologias</vt:lpstr>
      <vt:lpstr>Sinergias com outras metodologias</vt:lpstr>
      <vt:lpstr>Sinergias com outras metodologias</vt:lpstr>
      <vt:lpstr>Sinergias com outras metodologias</vt:lpstr>
      <vt:lpstr>Sinergias com outras metodologias</vt:lpstr>
      <vt:lpstr>Sinergias com outras metodologias</vt:lpstr>
      <vt:lpstr>Sinergias com outras metodologias</vt:lpstr>
      <vt:lpstr>Sinergias com outras metodologias</vt:lpstr>
      <vt:lpstr>Sinergias com outras metodologias</vt:lpstr>
      <vt:lpstr>Sinergias com outras metodologias</vt:lpstr>
      <vt:lpstr>Sinergias com outras metodologias</vt:lpstr>
      <vt:lpstr>Sinergias com outras metodologias</vt:lpstr>
      <vt:lpstr>Avaliação</vt:lpstr>
      <vt:lpstr>Leituras adicionais</vt:lpstr>
      <vt:lpstr>Leituras adicionais</vt:lpstr>
      <vt:lpstr>Leituras adicionais</vt:lpstr>
      <vt:lpstr>Leituras adicionais</vt:lpstr>
      <vt:lpstr>Leituras adicionais</vt:lpstr>
      <vt:lpstr>Leituras adicionais</vt:lpstr>
      <vt:lpstr>Leituras adicionais</vt:lpstr>
      <vt:lpstr>Leituras adicionais</vt:lpstr>
      <vt:lpstr>Leituras adicionais</vt:lpstr>
      <vt:lpstr>Leituras adicionais</vt:lpstr>
      <vt:lpstr>Leituras adicionais</vt:lpstr>
      <vt:lpstr>MODELOS DE NEGÓCIO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Creal Modern portfolio</dc:title>
  <dc:creator>Alex S</dc:creator>
  <cp:keywords>, docId:BB89C83774DA290934F9DBA717FDB3DC</cp:keywords>
  <cp:lastModifiedBy>Niclas Grüttner</cp:lastModifiedBy>
  <cp:revision>143</cp:revision>
  <dcterms:modified xsi:type="dcterms:W3CDTF">2023-10-27T13:39:15Z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A32F7581-B6AE-4FB9-BD68-567369D4C400</vt:lpwstr>
  </property>
  <property fmtid="{D5CDD505-2E9C-101B-9397-08002B2CF9AE}" pid="3" name="ArticulatePath">
    <vt:lpwstr>Green-4-Future_IO3_LU2- Circular Economy</vt:lpwstr>
  </property>
</Properties>
</file>