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67"/>
  </p:notesMasterIdLst>
  <p:sldIdLst>
    <p:sldId id="256" r:id="rId2"/>
    <p:sldId id="264" r:id="rId3"/>
    <p:sldId id="259" r:id="rId4"/>
    <p:sldId id="280" r:id="rId5"/>
    <p:sldId id="347" r:id="rId6"/>
    <p:sldId id="260" r:id="rId7"/>
    <p:sldId id="348" r:id="rId8"/>
    <p:sldId id="349" r:id="rId9"/>
    <p:sldId id="315" r:id="rId10"/>
    <p:sldId id="350" r:id="rId11"/>
    <p:sldId id="351" r:id="rId12"/>
    <p:sldId id="319" r:id="rId13"/>
    <p:sldId id="317" r:id="rId14"/>
    <p:sldId id="353" r:id="rId15"/>
    <p:sldId id="354" r:id="rId16"/>
    <p:sldId id="355" r:id="rId17"/>
    <p:sldId id="356" r:id="rId18"/>
    <p:sldId id="359" r:id="rId19"/>
    <p:sldId id="358" r:id="rId20"/>
    <p:sldId id="360" r:id="rId21"/>
    <p:sldId id="361" r:id="rId22"/>
    <p:sldId id="362" r:id="rId23"/>
    <p:sldId id="364" r:id="rId24"/>
    <p:sldId id="365" r:id="rId25"/>
    <p:sldId id="367" r:id="rId26"/>
    <p:sldId id="366" r:id="rId27"/>
    <p:sldId id="368" r:id="rId28"/>
    <p:sldId id="369" r:id="rId29"/>
    <p:sldId id="374" r:id="rId30"/>
    <p:sldId id="370" r:id="rId31"/>
    <p:sldId id="375" r:id="rId32"/>
    <p:sldId id="376" r:id="rId33"/>
    <p:sldId id="377" r:id="rId34"/>
    <p:sldId id="379" r:id="rId35"/>
    <p:sldId id="380" r:id="rId36"/>
    <p:sldId id="381" r:id="rId37"/>
    <p:sldId id="382" r:id="rId38"/>
    <p:sldId id="383" r:id="rId39"/>
    <p:sldId id="384" r:id="rId40"/>
    <p:sldId id="385" r:id="rId41"/>
    <p:sldId id="388" r:id="rId42"/>
    <p:sldId id="389" r:id="rId43"/>
    <p:sldId id="390" r:id="rId44"/>
    <p:sldId id="391" r:id="rId45"/>
    <p:sldId id="392" r:id="rId46"/>
    <p:sldId id="393" r:id="rId47"/>
    <p:sldId id="394" r:id="rId48"/>
    <p:sldId id="395" r:id="rId49"/>
    <p:sldId id="396" r:id="rId50"/>
    <p:sldId id="397" r:id="rId51"/>
    <p:sldId id="398" r:id="rId52"/>
    <p:sldId id="399" r:id="rId53"/>
    <p:sldId id="310" r:id="rId54"/>
    <p:sldId id="318" r:id="rId55"/>
    <p:sldId id="352" r:id="rId56"/>
    <p:sldId id="357" r:id="rId57"/>
    <p:sldId id="363" r:id="rId58"/>
    <p:sldId id="372" r:id="rId59"/>
    <p:sldId id="373" r:id="rId60"/>
    <p:sldId id="378" r:id="rId61"/>
    <p:sldId id="386" r:id="rId62"/>
    <p:sldId id="387" r:id="rId63"/>
    <p:sldId id="400" r:id="rId64"/>
    <p:sldId id="401" r:id="rId65"/>
    <p:sldId id="279" r:id="rId66"/>
  </p:sldIdLst>
  <p:sldSz cx="9144000" cy="5143500" type="screen16x9"/>
  <p:notesSz cx="6858000" cy="9144000"/>
  <p:embeddedFontLst>
    <p:embeddedFont>
      <p:font typeface="Bebas Neue" panose="020B0606020202050201" pitchFamily="34" charset="0"/>
      <p:regular r:id="rId68"/>
    </p:embeddedFont>
    <p:embeddedFont>
      <p:font typeface="Calibri" panose="020F0502020204030204" pitchFamily="34" charset="0"/>
      <p:regular r:id="rId69"/>
      <p:bold r:id="rId70"/>
      <p:italic r:id="rId71"/>
      <p:boldItalic r:id="rId72"/>
    </p:embeddedFont>
    <p:embeddedFont>
      <p:font typeface="Noto Sans" panose="020B0502040504020204" pitchFamily="34" charset="0"/>
      <p:regular r:id="rId73"/>
      <p:bold r:id="rId74"/>
      <p:italic r:id="rId75"/>
      <p:boldItalic r:id="rId76"/>
    </p:embeddedFont>
    <p:embeddedFont>
      <p:font typeface="Proxima Nova" panose="020B0604020202020204" charset="0"/>
      <p:regular r:id="rId77"/>
      <p:bold r:id="rId78"/>
      <p:italic r:id="rId79"/>
      <p:boldItalic r:id="rId80"/>
    </p:embeddedFont>
    <p:embeddedFont>
      <p:font typeface="Verdana" panose="020B0604030504040204" pitchFamily="34" charset="0"/>
      <p:regular r:id="rId81"/>
      <p:bold r:id="rId82"/>
      <p:italic r:id="rId83"/>
      <p:boldItalic r:id="rId84"/>
    </p:embeddedFont>
  </p:embeddedFontLst>
  <p:custDataLst>
    <p:tags r:id="rId8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9351"/>
    <a:srgbClr val="86D9C7"/>
    <a:srgbClr val="73D0BD"/>
    <a:srgbClr val="E7501B"/>
    <a:srgbClr val="059540"/>
    <a:srgbClr val="F0F6F3"/>
    <a:srgbClr val="BED4CC"/>
    <a:srgbClr val="2B2D83"/>
    <a:srgbClr val="15A7A1"/>
    <a:srgbClr val="DAF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5C83DA-19AF-4781-9E9F-8F55BE3DE3E8}">
  <a:tblStyle styleId="{F05C83DA-19AF-4781-9E9F-8F55BE3DE3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716"/>
  </p:normalViewPr>
  <p:slideViewPr>
    <p:cSldViewPr snapToGrid="0" snapToObjects="1">
      <p:cViewPr varScale="1">
        <p:scale>
          <a:sx n="103" d="100"/>
          <a:sy n="103" d="100"/>
        </p:scale>
        <p:origin x="941"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84" Type="http://schemas.openxmlformats.org/officeDocument/2006/relationships/font" Target="fonts/font17.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font" Target="fonts/font15.fntdata"/><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54AD8B-818C-43A4-8872-EB28E7D53EF5}" type="doc">
      <dgm:prSet loTypeId="urn:microsoft.com/office/officeart/2005/8/layout/matrix3" loCatId="matrix" qsTypeId="urn:microsoft.com/office/officeart/2005/8/quickstyle/simple1" qsCatId="simple" csTypeId="urn:microsoft.com/office/officeart/2005/8/colors/accent4_1" csCatId="accent4" phldr="1"/>
      <dgm:spPr/>
      <dgm:t>
        <a:bodyPr/>
        <a:lstStyle/>
        <a:p>
          <a:endParaRPr lang="en-GB"/>
        </a:p>
      </dgm:t>
    </dgm:pt>
    <dgm:pt modelId="{AFF9A6EA-B06F-4BDB-A527-429AB2BE9E96}">
      <dgm:prSet phldrT="[Texto]"/>
      <dgm:spPr>
        <a:xfrm>
          <a:off x="1163594" y="379344"/>
          <a:ext cx="1557308" cy="1557308"/>
        </a:xfrm>
        <a:prstGeom prst="roundRect">
          <a:avLst/>
        </a:prstGeom>
      </dgm:spPr>
      <dgm:t>
        <a:bodyPr/>
        <a:lstStyle/>
        <a:p>
          <a:pPr>
            <a:buNone/>
          </a:pPr>
          <a:r>
            <a:rPr lang="en-GB">
              <a:latin typeface="Verdana" panose="020B0604030504040204" pitchFamily="34" charset="0"/>
              <a:ea typeface="Verdana" panose="020B0604030504040204" pitchFamily="34" charset="0"/>
              <a:cs typeface="+mn-cs"/>
            </a:rPr>
            <a:t>Наличието на нови суровини намалява</a:t>
          </a:r>
        </a:p>
      </dgm:t>
    </dgm:pt>
    <dgm:pt modelId="{0D4A4585-EA4B-4DBB-9372-EF5756AB0E48}" type="parTrans" cxnId="{998A3F57-DA79-4852-97E2-781680C8FABE}">
      <dgm:prSet/>
      <dgm:spPr/>
      <dgm:t>
        <a:bodyPr/>
        <a:lstStyle/>
        <a:p>
          <a:endParaRPr lang="en-GB">
            <a:latin typeface="Verdana" panose="020B0604030504040204" pitchFamily="34" charset="0"/>
            <a:ea typeface="Verdana" panose="020B0604030504040204" pitchFamily="34" charset="0"/>
          </a:endParaRPr>
        </a:p>
      </dgm:t>
    </dgm:pt>
    <dgm:pt modelId="{3F57F3A5-E982-4634-899B-378F67313825}" type="sibTrans" cxnId="{998A3F57-DA79-4852-97E2-781680C8FABE}">
      <dgm:prSet/>
      <dgm:spPr/>
      <dgm:t>
        <a:bodyPr/>
        <a:lstStyle/>
        <a:p>
          <a:endParaRPr lang="en-GB">
            <a:latin typeface="Verdana" panose="020B0604030504040204" pitchFamily="34" charset="0"/>
            <a:ea typeface="Verdana" panose="020B0604030504040204" pitchFamily="34" charset="0"/>
          </a:endParaRPr>
        </a:p>
      </dgm:t>
    </dgm:pt>
    <dgm:pt modelId="{12238491-0BAC-4027-992E-4FCAA6FFA341}">
      <dgm:prSet phldrT="[Texto]"/>
      <dgm:spPr>
        <a:xfrm>
          <a:off x="2840695" y="379344"/>
          <a:ext cx="1557308" cy="1557308"/>
        </a:xfrm>
        <a:prstGeom prst="roundRect">
          <a:avLst/>
        </a:prstGeom>
      </dgm:spPr>
      <dgm:t>
        <a:bodyPr/>
        <a:lstStyle/>
        <a:p>
          <a:pPr>
            <a:buNone/>
          </a:pPr>
          <a:r>
            <a:rPr lang="en-GB">
              <a:latin typeface="Verdana" panose="020B0604030504040204" pitchFamily="34" charset="0"/>
              <a:ea typeface="Verdana" panose="020B0604030504040204" pitchFamily="34" charset="0"/>
              <a:cs typeface="+mn-cs"/>
            </a:rPr>
            <a:t>Изборът на материали има доминираща роля в разработването на устойчиви продукти</a:t>
          </a:r>
        </a:p>
      </dgm:t>
    </dgm:pt>
    <dgm:pt modelId="{98C933C8-D16A-4EB1-9E84-69B970BC893F}" type="parTrans" cxnId="{F3BBF443-8FD6-4336-899A-DF34E36C4C5C}">
      <dgm:prSet/>
      <dgm:spPr/>
      <dgm:t>
        <a:bodyPr/>
        <a:lstStyle/>
        <a:p>
          <a:endParaRPr lang="en-GB">
            <a:latin typeface="Verdana" panose="020B0604030504040204" pitchFamily="34" charset="0"/>
            <a:ea typeface="Verdana" panose="020B0604030504040204" pitchFamily="34" charset="0"/>
          </a:endParaRPr>
        </a:p>
      </dgm:t>
    </dgm:pt>
    <dgm:pt modelId="{6C42F681-21DC-402D-8B69-9B009D55F98D}" type="sibTrans" cxnId="{F3BBF443-8FD6-4336-899A-DF34E36C4C5C}">
      <dgm:prSet/>
      <dgm:spPr/>
      <dgm:t>
        <a:bodyPr/>
        <a:lstStyle/>
        <a:p>
          <a:endParaRPr lang="en-GB">
            <a:latin typeface="Verdana" panose="020B0604030504040204" pitchFamily="34" charset="0"/>
            <a:ea typeface="Verdana" panose="020B0604030504040204" pitchFamily="34" charset="0"/>
          </a:endParaRPr>
        </a:p>
      </dgm:t>
    </dgm:pt>
    <dgm:pt modelId="{87B3291B-0C7D-4E36-A713-CD8D9943486D}">
      <dgm:prSet phldrT="[Texto]"/>
      <dgm:spPr>
        <a:xfrm>
          <a:off x="1163594" y="2056445"/>
          <a:ext cx="1557308" cy="1557308"/>
        </a:xfrm>
        <a:prstGeom prst="roundRect">
          <a:avLst/>
        </a:prstGeom>
      </dgm:spPr>
      <dgm:t>
        <a:bodyPr/>
        <a:lstStyle/>
        <a:p>
          <a:pPr>
            <a:buNone/>
          </a:pPr>
          <a:r>
            <a:rPr lang="en-GB">
              <a:latin typeface="Verdana" panose="020B0604030504040204" pitchFamily="34" charset="0"/>
              <a:ea typeface="Verdana" panose="020B0604030504040204" pitchFamily="34" charset="0"/>
              <a:cs typeface="+mn-cs"/>
            </a:rPr>
            <a:t>Повишено потребителско търсене на (по-)устойчиви и кръгови продукти</a:t>
          </a:r>
        </a:p>
      </dgm:t>
    </dgm:pt>
    <dgm:pt modelId="{35789204-CAAE-4C54-AB89-BB22E78A189B}" type="parTrans" cxnId="{7DB17951-B780-40D6-A296-B8A9A7988218}">
      <dgm:prSet/>
      <dgm:spPr/>
      <dgm:t>
        <a:bodyPr/>
        <a:lstStyle/>
        <a:p>
          <a:endParaRPr lang="en-GB">
            <a:latin typeface="Verdana" panose="020B0604030504040204" pitchFamily="34" charset="0"/>
            <a:ea typeface="Verdana" panose="020B0604030504040204" pitchFamily="34" charset="0"/>
          </a:endParaRPr>
        </a:p>
      </dgm:t>
    </dgm:pt>
    <dgm:pt modelId="{72F17B26-1BCF-4318-AC54-3BA045FF41D9}" type="sibTrans" cxnId="{7DB17951-B780-40D6-A296-B8A9A7988218}">
      <dgm:prSet/>
      <dgm:spPr/>
      <dgm:t>
        <a:bodyPr/>
        <a:lstStyle/>
        <a:p>
          <a:endParaRPr lang="en-GB">
            <a:latin typeface="Verdana" panose="020B0604030504040204" pitchFamily="34" charset="0"/>
            <a:ea typeface="Verdana" panose="020B0604030504040204" pitchFamily="34" charset="0"/>
          </a:endParaRPr>
        </a:p>
      </dgm:t>
    </dgm:pt>
    <dgm:pt modelId="{E3A6F153-3ACD-473A-947C-4B57E02ECF99}">
      <dgm:prSet phldrT="[Texto]"/>
      <dgm:spPr>
        <a:xfrm>
          <a:off x="2840695" y="2056445"/>
          <a:ext cx="1557308" cy="1557308"/>
        </a:xfrm>
        <a:prstGeom prst="roundRect">
          <a:avLst/>
        </a:prstGeom>
      </dgm:spPr>
      <dgm:t>
        <a:bodyPr/>
        <a:lstStyle/>
        <a:p>
          <a:pPr>
            <a:buNone/>
          </a:pPr>
          <a:r>
            <a:rPr lang="en-GB">
              <a:latin typeface="Verdana" panose="020B0604030504040204" pitchFamily="34" charset="0"/>
              <a:ea typeface="Verdana" panose="020B0604030504040204" pitchFamily="34" charset="0"/>
              <a:cs typeface="+mn-cs"/>
            </a:rPr>
            <a:t>Подходът, основан на жизнения цикъл, служи като основа за оценка на устойчивостта на даден продукт</a:t>
          </a:r>
        </a:p>
      </dgm:t>
    </dgm:pt>
    <dgm:pt modelId="{3F4384DD-CA12-4F16-9015-05EF1F35890F}" type="parTrans" cxnId="{24355EF6-2E53-406D-B0C9-176020405FA1}">
      <dgm:prSet/>
      <dgm:spPr/>
      <dgm:t>
        <a:bodyPr/>
        <a:lstStyle/>
        <a:p>
          <a:endParaRPr lang="en-GB">
            <a:latin typeface="Verdana" panose="020B0604030504040204" pitchFamily="34" charset="0"/>
            <a:ea typeface="Verdana" panose="020B0604030504040204" pitchFamily="34" charset="0"/>
          </a:endParaRPr>
        </a:p>
      </dgm:t>
    </dgm:pt>
    <dgm:pt modelId="{841B69DB-347F-4690-9819-19DD8EA08082}" type="sibTrans" cxnId="{24355EF6-2E53-406D-B0C9-176020405FA1}">
      <dgm:prSet/>
      <dgm:spPr/>
      <dgm:t>
        <a:bodyPr/>
        <a:lstStyle/>
        <a:p>
          <a:endParaRPr lang="en-GB">
            <a:latin typeface="Verdana" panose="020B0604030504040204" pitchFamily="34" charset="0"/>
            <a:ea typeface="Verdana" panose="020B0604030504040204" pitchFamily="34" charset="0"/>
          </a:endParaRPr>
        </a:p>
      </dgm:t>
    </dgm:pt>
    <dgm:pt modelId="{CC276B12-63FD-40F6-A823-E96CB5E9E165}" type="pres">
      <dgm:prSet presAssocID="{1854AD8B-818C-43A4-8872-EB28E7D53EF5}" presName="matrix" presStyleCnt="0">
        <dgm:presLayoutVars>
          <dgm:chMax val="1"/>
          <dgm:dir/>
          <dgm:resizeHandles val="exact"/>
        </dgm:presLayoutVars>
      </dgm:prSet>
      <dgm:spPr/>
    </dgm:pt>
    <dgm:pt modelId="{D8EE01CA-F397-4ECA-8D7A-0B2EE1D63C83}" type="pres">
      <dgm:prSet presAssocID="{1854AD8B-818C-43A4-8872-EB28E7D53EF5}" presName="diamond" presStyleLbl="bgShp" presStyleIdx="0" presStyleCnt="1"/>
      <dgm:spPr>
        <a:xfrm>
          <a:off x="784250" y="0"/>
          <a:ext cx="3993098" cy="3993098"/>
        </a:xfrm>
        <a:prstGeom prst="diamond">
          <a:avLst/>
        </a:prstGeom>
      </dgm:spPr>
    </dgm:pt>
    <dgm:pt modelId="{BD8804E9-FF30-494D-A7D7-D4BE6FB3F796}" type="pres">
      <dgm:prSet presAssocID="{1854AD8B-818C-43A4-8872-EB28E7D53EF5}" presName="quad1" presStyleLbl="node1" presStyleIdx="0" presStyleCnt="4">
        <dgm:presLayoutVars>
          <dgm:chMax val="0"/>
          <dgm:chPref val="0"/>
          <dgm:bulletEnabled val="1"/>
        </dgm:presLayoutVars>
      </dgm:prSet>
      <dgm:spPr/>
    </dgm:pt>
    <dgm:pt modelId="{C9B1425F-0875-485B-9C1A-B1BDC62D6712}" type="pres">
      <dgm:prSet presAssocID="{1854AD8B-818C-43A4-8872-EB28E7D53EF5}" presName="quad2" presStyleLbl="node1" presStyleIdx="1" presStyleCnt="4">
        <dgm:presLayoutVars>
          <dgm:chMax val="0"/>
          <dgm:chPref val="0"/>
          <dgm:bulletEnabled val="1"/>
        </dgm:presLayoutVars>
      </dgm:prSet>
      <dgm:spPr/>
    </dgm:pt>
    <dgm:pt modelId="{A831248E-4F63-4B44-9266-91E7DA469C8A}" type="pres">
      <dgm:prSet presAssocID="{1854AD8B-818C-43A4-8872-EB28E7D53EF5}" presName="quad3" presStyleLbl="node1" presStyleIdx="2" presStyleCnt="4">
        <dgm:presLayoutVars>
          <dgm:chMax val="0"/>
          <dgm:chPref val="0"/>
          <dgm:bulletEnabled val="1"/>
        </dgm:presLayoutVars>
      </dgm:prSet>
      <dgm:spPr/>
    </dgm:pt>
    <dgm:pt modelId="{9D1DAEF0-1E59-46CF-A70A-98CC7DCD54DE}" type="pres">
      <dgm:prSet presAssocID="{1854AD8B-818C-43A4-8872-EB28E7D53EF5}" presName="quad4" presStyleLbl="node1" presStyleIdx="3" presStyleCnt="4">
        <dgm:presLayoutVars>
          <dgm:chMax val="0"/>
          <dgm:chPref val="0"/>
          <dgm:bulletEnabled val="1"/>
        </dgm:presLayoutVars>
      </dgm:prSet>
      <dgm:spPr/>
    </dgm:pt>
  </dgm:ptLst>
  <dgm:cxnLst>
    <dgm:cxn modelId="{F3BBF443-8FD6-4336-899A-DF34E36C4C5C}" srcId="{1854AD8B-818C-43A4-8872-EB28E7D53EF5}" destId="{12238491-0BAC-4027-992E-4FCAA6FFA341}" srcOrd="1" destOrd="0" parTransId="{98C933C8-D16A-4EB1-9E84-69B970BC893F}" sibTransId="{6C42F681-21DC-402D-8B69-9B009D55F98D}"/>
    <dgm:cxn modelId="{7DB17951-B780-40D6-A296-B8A9A7988218}" srcId="{1854AD8B-818C-43A4-8872-EB28E7D53EF5}" destId="{87B3291B-0C7D-4E36-A713-CD8D9943486D}" srcOrd="2" destOrd="0" parTransId="{35789204-CAAE-4C54-AB89-BB22E78A189B}" sibTransId="{72F17B26-1BCF-4318-AC54-3BA045FF41D9}"/>
    <dgm:cxn modelId="{998A3F57-DA79-4852-97E2-781680C8FABE}" srcId="{1854AD8B-818C-43A4-8872-EB28E7D53EF5}" destId="{AFF9A6EA-B06F-4BDB-A527-429AB2BE9E96}" srcOrd="0" destOrd="0" parTransId="{0D4A4585-EA4B-4DBB-9372-EF5756AB0E48}" sibTransId="{3F57F3A5-E982-4634-899B-378F67313825}"/>
    <dgm:cxn modelId="{4D1AFC9C-E2E9-47F5-8494-1996CFBDB8F5}" type="presOf" srcId="{12238491-0BAC-4027-992E-4FCAA6FFA341}" destId="{C9B1425F-0875-485B-9C1A-B1BDC62D6712}" srcOrd="0" destOrd="0" presId="urn:microsoft.com/office/officeart/2005/8/layout/matrix3"/>
    <dgm:cxn modelId="{5B77D7A6-7EDF-430A-817D-22E762175C16}" type="presOf" srcId="{87B3291B-0C7D-4E36-A713-CD8D9943486D}" destId="{A831248E-4F63-4B44-9266-91E7DA469C8A}" srcOrd="0" destOrd="0" presId="urn:microsoft.com/office/officeart/2005/8/layout/matrix3"/>
    <dgm:cxn modelId="{D4D8BFB7-DF8D-4CDF-A77A-C4817C5013B0}" type="presOf" srcId="{E3A6F153-3ACD-473A-947C-4B57E02ECF99}" destId="{9D1DAEF0-1E59-46CF-A70A-98CC7DCD54DE}" srcOrd="0" destOrd="0" presId="urn:microsoft.com/office/officeart/2005/8/layout/matrix3"/>
    <dgm:cxn modelId="{FE4C29CE-70F9-46A7-8EBF-019547062F6F}" type="presOf" srcId="{1854AD8B-818C-43A4-8872-EB28E7D53EF5}" destId="{CC276B12-63FD-40F6-A823-E96CB5E9E165}" srcOrd="0" destOrd="0" presId="urn:microsoft.com/office/officeart/2005/8/layout/matrix3"/>
    <dgm:cxn modelId="{FA3819F6-437F-42A6-81CF-7C1A16CAC71E}" type="presOf" srcId="{AFF9A6EA-B06F-4BDB-A527-429AB2BE9E96}" destId="{BD8804E9-FF30-494D-A7D7-D4BE6FB3F796}" srcOrd="0" destOrd="0" presId="urn:microsoft.com/office/officeart/2005/8/layout/matrix3"/>
    <dgm:cxn modelId="{24355EF6-2E53-406D-B0C9-176020405FA1}" srcId="{1854AD8B-818C-43A4-8872-EB28E7D53EF5}" destId="{E3A6F153-3ACD-473A-947C-4B57E02ECF99}" srcOrd="3" destOrd="0" parTransId="{3F4384DD-CA12-4F16-9015-05EF1F35890F}" sibTransId="{841B69DB-347F-4690-9819-19DD8EA08082}"/>
    <dgm:cxn modelId="{29F643CA-D22B-4839-8077-5FC52AFB2B77}" type="presParOf" srcId="{CC276B12-63FD-40F6-A823-E96CB5E9E165}" destId="{D8EE01CA-F397-4ECA-8D7A-0B2EE1D63C83}" srcOrd="0" destOrd="0" presId="urn:microsoft.com/office/officeart/2005/8/layout/matrix3"/>
    <dgm:cxn modelId="{E5409008-5B39-417F-B96B-5B3A9661FAE5}" type="presParOf" srcId="{CC276B12-63FD-40F6-A823-E96CB5E9E165}" destId="{BD8804E9-FF30-494D-A7D7-D4BE6FB3F796}" srcOrd="1" destOrd="0" presId="urn:microsoft.com/office/officeart/2005/8/layout/matrix3"/>
    <dgm:cxn modelId="{5EBC014D-6E3A-4C88-99D4-FB056674546E}" type="presParOf" srcId="{CC276B12-63FD-40F6-A823-E96CB5E9E165}" destId="{C9B1425F-0875-485B-9C1A-B1BDC62D6712}" srcOrd="2" destOrd="0" presId="urn:microsoft.com/office/officeart/2005/8/layout/matrix3"/>
    <dgm:cxn modelId="{B6B92A01-E6A6-4661-9EB3-9B577852FA0D}" type="presParOf" srcId="{CC276B12-63FD-40F6-A823-E96CB5E9E165}" destId="{A831248E-4F63-4B44-9266-91E7DA469C8A}" srcOrd="3" destOrd="0" presId="urn:microsoft.com/office/officeart/2005/8/layout/matrix3"/>
    <dgm:cxn modelId="{FC438108-916D-487B-94FC-C0E4A948003A}" type="presParOf" srcId="{CC276B12-63FD-40F6-A823-E96CB5E9E165}" destId="{9D1DAEF0-1E59-46CF-A70A-98CC7DCD54D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E01CA-F397-4ECA-8D7A-0B2EE1D63C83}">
      <dsp:nvSpPr>
        <dsp:cNvPr id="0" name=""/>
        <dsp:cNvSpPr/>
      </dsp:nvSpPr>
      <dsp:spPr>
        <a:xfrm>
          <a:off x="509667" y="0"/>
          <a:ext cx="3291104" cy="3291104"/>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804E9-FF30-494D-A7D7-D4BE6FB3F796}">
      <dsp:nvSpPr>
        <dsp:cNvPr id="0" name=""/>
        <dsp:cNvSpPr/>
      </dsp:nvSpPr>
      <dsp:spPr>
        <a:xfrm>
          <a:off x="822322" y="312654"/>
          <a:ext cx="1283530" cy="128353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Verdana" panose="020B0604030504040204" pitchFamily="34" charset="0"/>
              <a:ea typeface="Verdana" panose="020B0604030504040204" pitchFamily="34" charset="0"/>
              <a:cs typeface="+mn-cs"/>
            </a:rPr>
            <a:t>Наличието на нови суровини намалява</a:t>
          </a:r>
        </a:p>
      </dsp:txBody>
      <dsp:txXfrm>
        <a:off x="884979" y="375311"/>
        <a:ext cx="1158216" cy="1158216"/>
      </dsp:txXfrm>
    </dsp:sp>
    <dsp:sp modelId="{C9B1425F-0875-485B-9C1A-B1BDC62D6712}">
      <dsp:nvSpPr>
        <dsp:cNvPr id="0" name=""/>
        <dsp:cNvSpPr/>
      </dsp:nvSpPr>
      <dsp:spPr>
        <a:xfrm>
          <a:off x="2204586" y="312654"/>
          <a:ext cx="1283530" cy="128353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Verdana" panose="020B0604030504040204" pitchFamily="34" charset="0"/>
              <a:ea typeface="Verdana" panose="020B0604030504040204" pitchFamily="34" charset="0"/>
              <a:cs typeface="+mn-cs"/>
            </a:rPr>
            <a:t>Изборът на материали има доминираща роля в разработването на устойчиви продукти</a:t>
          </a:r>
        </a:p>
      </dsp:txBody>
      <dsp:txXfrm>
        <a:off x="2267243" y="375311"/>
        <a:ext cx="1158216" cy="1158216"/>
      </dsp:txXfrm>
    </dsp:sp>
    <dsp:sp modelId="{A831248E-4F63-4B44-9266-91E7DA469C8A}">
      <dsp:nvSpPr>
        <dsp:cNvPr id="0" name=""/>
        <dsp:cNvSpPr/>
      </dsp:nvSpPr>
      <dsp:spPr>
        <a:xfrm>
          <a:off x="822322" y="1694918"/>
          <a:ext cx="1283530" cy="128353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Verdana" panose="020B0604030504040204" pitchFamily="34" charset="0"/>
              <a:ea typeface="Verdana" panose="020B0604030504040204" pitchFamily="34" charset="0"/>
              <a:cs typeface="+mn-cs"/>
            </a:rPr>
            <a:t>Повишено потребителско търсене на (по-)устойчиви и кръгови продукти</a:t>
          </a:r>
        </a:p>
      </dsp:txBody>
      <dsp:txXfrm>
        <a:off x="884979" y="1757575"/>
        <a:ext cx="1158216" cy="1158216"/>
      </dsp:txXfrm>
    </dsp:sp>
    <dsp:sp modelId="{9D1DAEF0-1E59-46CF-A70A-98CC7DCD54DE}">
      <dsp:nvSpPr>
        <dsp:cNvPr id="0" name=""/>
        <dsp:cNvSpPr/>
      </dsp:nvSpPr>
      <dsp:spPr>
        <a:xfrm>
          <a:off x="2204586" y="1694918"/>
          <a:ext cx="1283530" cy="128353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a:latin typeface="Verdana" panose="020B0604030504040204" pitchFamily="34" charset="0"/>
              <a:ea typeface="Verdana" panose="020B0604030504040204" pitchFamily="34" charset="0"/>
              <a:cs typeface="+mn-cs"/>
            </a:rPr>
            <a:t>Подходът, основан на жизнения цикъл, служи като основа за оценка на устойчивостта на даден продукт</a:t>
          </a:r>
        </a:p>
      </dsp:txBody>
      <dsp:txXfrm>
        <a:off x="2267243" y="1757575"/>
        <a:ext cx="1158216" cy="115821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ea56dbdc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ea56dbdc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8ea56dbdce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8ea56dbdce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ea56dbdce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ea56dbdce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595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04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9938f6f96d_0_2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9938f6f96d_0_2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dirty="0"/>
          </a:p>
        </p:txBody>
      </p:sp>
      <p:sp>
        <p:nvSpPr>
          <p:cNvPr id="9" name="Google Shape;9;p2"/>
          <p:cNvSpPr txBox="1">
            <a:spLocks noGrp="1"/>
          </p:cNvSpPr>
          <p:nvPr>
            <p:ph type="subTitle" idx="1"/>
          </p:nvPr>
        </p:nvSpPr>
        <p:spPr>
          <a:xfrm>
            <a:off x="3214526" y="2301372"/>
            <a:ext cx="271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solidFill>
                  <a:srgbClr val="15A7A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userDrawn="1"/>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userDrawn="1"/>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picture containing text&#10;&#10;Description automatically generated">
            <a:extLst>
              <a:ext uri="{FF2B5EF4-FFF2-40B4-BE49-F238E27FC236}">
                <a16:creationId xmlns:a16="http://schemas.microsoft.com/office/drawing/2014/main" id="{F9577813-618E-9C4E-A932-AA15369B82BD}"/>
              </a:ext>
            </a:extLst>
          </p:cNvPr>
          <p:cNvPicPr>
            <a:picLocks noChangeAspect="1"/>
          </p:cNvPicPr>
          <p:nvPr userDrawn="1"/>
        </p:nvPicPr>
        <p:blipFill>
          <a:blip r:embed="rId2"/>
          <a:stretch>
            <a:fillRect/>
          </a:stretch>
        </p:blipFill>
        <p:spPr>
          <a:xfrm>
            <a:off x="1813021" y="3050174"/>
            <a:ext cx="5308600" cy="1536700"/>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3D2B3512-7F9F-8A31-2C55-776A6D9C4608}"/>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1C354C0A-68F5-55F8-D171-8BAA21D0269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7743CE79-205A-2CF0-5E57-12B9C3BCC4CF}"/>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260"/>
        <p:cNvGrpSpPr/>
        <p:nvPr/>
      </p:nvGrpSpPr>
      <p:grpSpPr>
        <a:xfrm>
          <a:off x="0" y="0"/>
          <a:ext cx="0" cy="0"/>
          <a:chOff x="0" y="0"/>
          <a:chExt cx="0" cy="0"/>
        </a:xfrm>
      </p:grpSpPr>
      <p:sp>
        <p:nvSpPr>
          <p:cNvPr id="262" name="Google Shape;262;p24"/>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24"/>
          <p:cNvGrpSpPr/>
          <p:nvPr/>
        </p:nvGrpSpPr>
        <p:grpSpPr>
          <a:xfrm rot="10800000">
            <a:off x="7782805" y="539502"/>
            <a:ext cx="682510" cy="1078346"/>
            <a:chOff x="4210925" y="3949824"/>
            <a:chExt cx="325625" cy="514601"/>
          </a:xfrm>
          <a:solidFill>
            <a:srgbClr val="E7501B"/>
          </a:solidFill>
        </p:grpSpPr>
        <p:sp>
          <p:nvSpPr>
            <p:cNvPr id="264" name="Google Shape;264;p2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4"/>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4759AEB8-4B12-D246-B1E0-4940E4FD7D3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41C37BA4-485C-18E8-CC09-0FC895E6391D}"/>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5" name="TextBox 19">
            <a:extLst>
              <a:ext uri="{FF2B5EF4-FFF2-40B4-BE49-F238E27FC236}">
                <a16:creationId xmlns:a16="http://schemas.microsoft.com/office/drawing/2014/main" id="{1C03FA9B-C8B1-17B5-419E-871403891D2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Picture 13" descr="Graphical user interface, text, application&#10;&#10;Description automatically generated">
            <a:extLst>
              <a:ext uri="{FF2B5EF4-FFF2-40B4-BE49-F238E27FC236}">
                <a16:creationId xmlns:a16="http://schemas.microsoft.com/office/drawing/2014/main" id="{E06B505A-8604-1AA9-1CFA-F364C018B8E5}"/>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268"/>
        <p:cNvGrpSpPr/>
        <p:nvPr/>
      </p:nvGrpSpPr>
      <p:grpSpPr>
        <a:xfrm>
          <a:off x="0" y="0"/>
          <a:ext cx="0" cy="0"/>
          <a:chOff x="0" y="0"/>
          <a:chExt cx="0" cy="0"/>
        </a:xfrm>
      </p:grpSpPr>
      <p:sp>
        <p:nvSpPr>
          <p:cNvPr id="271" name="Google Shape;271;p25"/>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Picture 15" descr="Logo&#10;&#10;Description automatically generated">
            <a:extLst>
              <a:ext uri="{FF2B5EF4-FFF2-40B4-BE49-F238E27FC236}">
                <a16:creationId xmlns:a16="http://schemas.microsoft.com/office/drawing/2014/main" id="{05056060-70F0-2341-8841-E65555E3B4F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BC03B0E1-B4E7-1556-8FC8-393E571F9AE7}"/>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E51A74A7-169B-A293-3076-B5C91FB26F9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14012995-913B-5336-3FE7-7496AF83B287}"/>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hasCustomPrompt="1"/>
          </p:nvPr>
        </p:nvSpPr>
        <p:spPr>
          <a:xfrm>
            <a:off x="3322825" y="880450"/>
            <a:ext cx="2498400" cy="1946700"/>
          </a:xfrm>
          <a:prstGeom prst="rect">
            <a:avLst/>
          </a:prstGeom>
        </p:spPr>
        <p:txBody>
          <a:bodyPr spcFirstLastPara="1" wrap="square" lIns="0" tIns="91425" rIns="91425" bIns="91425" anchor="ctr" anchorCtr="0">
            <a:noAutofit/>
          </a:bodyPr>
          <a:lstStyle>
            <a:lvl1pPr lvl="0">
              <a:spcBef>
                <a:spcPts val="0"/>
              </a:spcBef>
              <a:spcAft>
                <a:spcPts val="0"/>
              </a:spcAft>
              <a:buSzPts val="9000"/>
              <a:buNone/>
              <a:defRPr sz="90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r>
              <a:rPr dirty="0"/>
              <a:t>xx%</a:t>
            </a:r>
          </a:p>
        </p:txBody>
      </p:sp>
      <p:sp>
        <p:nvSpPr>
          <p:cNvPr id="37" name="Google Shape;37;p3"/>
          <p:cNvSpPr txBox="1">
            <a:spLocks noGrp="1"/>
          </p:cNvSpPr>
          <p:nvPr>
            <p:ph type="title" idx="2"/>
          </p:nvPr>
        </p:nvSpPr>
        <p:spPr>
          <a:xfrm>
            <a:off x="798250" y="2840375"/>
            <a:ext cx="7632600" cy="1066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3"/>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Logo&#10;&#10;Description automatically generated">
            <a:extLst>
              <a:ext uri="{FF2B5EF4-FFF2-40B4-BE49-F238E27FC236}">
                <a16:creationId xmlns:a16="http://schemas.microsoft.com/office/drawing/2014/main" id="{4941379D-1FFE-D34C-BBE6-62251EB58D5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76A8B1EC-10E3-99C4-E4BB-90C1F6EC1042}"/>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2B2BB50D-C5D2-35FA-2C3C-3C14FF93FD8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Picture 13" descr="Graphical user interface, text, application&#10;&#10;Description automatically generated">
            <a:extLst>
              <a:ext uri="{FF2B5EF4-FFF2-40B4-BE49-F238E27FC236}">
                <a16:creationId xmlns:a16="http://schemas.microsoft.com/office/drawing/2014/main" id="{F659174A-7D50-7367-85A3-137E43CB921B}"/>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713225" y="1614925"/>
            <a:ext cx="7717800" cy="6468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42" name="Google Shape;42;p4"/>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4"/>
          <p:cNvGrpSpPr/>
          <p:nvPr/>
        </p:nvGrpSpPr>
        <p:grpSpPr>
          <a:xfrm>
            <a:off x="8431033" y="-449325"/>
            <a:ext cx="1061212" cy="1676776"/>
            <a:chOff x="4210925" y="3949824"/>
            <a:chExt cx="325625" cy="514601"/>
          </a:xfrm>
          <a:solidFill>
            <a:srgbClr val="2B2D83"/>
          </a:solidFill>
        </p:grpSpPr>
        <p:sp>
          <p:nvSpPr>
            <p:cNvPr id="45" name="Google Shape;45;p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a:spLocks noGrp="1"/>
          </p:cNvSpPr>
          <p:nvPr>
            <p:ph type="subTitle" idx="1"/>
          </p:nvPr>
        </p:nvSpPr>
        <p:spPr>
          <a:xfrm>
            <a:off x="2512825" y="2331700"/>
            <a:ext cx="4114800" cy="117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rgbClr val="15A7A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pic>
        <p:nvPicPr>
          <p:cNvPr id="11" name="Picture 10" descr="Logo&#10;&#10;Description automatically generated">
            <a:extLst>
              <a:ext uri="{FF2B5EF4-FFF2-40B4-BE49-F238E27FC236}">
                <a16:creationId xmlns:a16="http://schemas.microsoft.com/office/drawing/2014/main" id="{D7409A9E-685D-754B-9D15-07D2E7172A5A}"/>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A6BAA8F5-83DE-8828-52E6-9C55F17764E0}"/>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997EF7D-239F-BE02-9F89-65CAC4623CF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7ECD00C8-02B2-B039-1BDE-D5201563ED08}"/>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E7501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63" name="Google Shape;6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6"/>
          <p:cNvGrpSpPr/>
          <p:nvPr/>
        </p:nvGrpSpPr>
        <p:grpSpPr>
          <a:xfrm>
            <a:off x="8225003" y="433123"/>
            <a:ext cx="411785" cy="650559"/>
            <a:chOff x="4210925" y="3949824"/>
            <a:chExt cx="325625" cy="514601"/>
          </a:xfrm>
          <a:solidFill>
            <a:srgbClr val="E7501B"/>
          </a:solidFill>
        </p:grpSpPr>
        <p:sp>
          <p:nvSpPr>
            <p:cNvPr id="71" name="Google Shape;71;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Logo&#10;&#10;Description automatically generated">
            <a:extLst>
              <a:ext uri="{FF2B5EF4-FFF2-40B4-BE49-F238E27FC236}">
                <a16:creationId xmlns:a16="http://schemas.microsoft.com/office/drawing/2014/main" id="{6D455AC4-3153-9346-9280-B7FF41DCD9E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77A6EF83-D4C6-2A43-930D-67501588D85D}"/>
              </a:ext>
            </a:extLst>
          </p:cNvPr>
          <p:cNvPicPr>
            <a:picLocks noChangeAspect="1"/>
          </p:cNvPicPr>
          <p:nvPr userDrawn="1"/>
        </p:nvPicPr>
        <p:blipFill rotWithShape="1">
          <a:blip r:embed="rId3"/>
          <a:srcRect r="25005"/>
          <a:stretch/>
        </p:blipFill>
        <p:spPr>
          <a:xfrm>
            <a:off x="72618" y="4780106"/>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1D2D85CD-9B6C-7372-2837-775AE5049A32}"/>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A34E632D-21C8-6904-7230-7CA1F56C52D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13225" y="1477725"/>
            <a:ext cx="3858900" cy="605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15A7A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75" name="Google Shape;75;p7"/>
          <p:cNvGrpSpPr/>
          <p:nvPr/>
        </p:nvGrpSpPr>
        <p:grpSpPr>
          <a:xfrm>
            <a:off x="6609" y="4254853"/>
            <a:ext cx="554210" cy="859289"/>
            <a:chOff x="2242775" y="2016422"/>
            <a:chExt cx="325050" cy="504100"/>
          </a:xfrm>
          <a:solidFill>
            <a:srgbClr val="15A7A1"/>
          </a:solidFill>
        </p:grpSpPr>
        <p:sp>
          <p:nvSpPr>
            <p:cNvPr id="76" name="Google Shape;76;p7"/>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7"/>
          <p:cNvSpPr txBox="1">
            <a:spLocks noGrp="1"/>
          </p:cNvSpPr>
          <p:nvPr>
            <p:ph type="subTitle" idx="1"/>
          </p:nvPr>
        </p:nvSpPr>
        <p:spPr>
          <a:xfrm>
            <a:off x="713350" y="2083400"/>
            <a:ext cx="3730800" cy="21342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Clr>
                <a:schemeClr val="dk1"/>
              </a:buClr>
              <a:buSzPts val="1400"/>
              <a:buChar char="○"/>
              <a:defRPr/>
            </a:lvl2pPr>
            <a:lvl3pPr lvl="2">
              <a:spcBef>
                <a:spcPts val="0"/>
              </a:spcBef>
              <a:spcAft>
                <a:spcPts val="0"/>
              </a:spcAft>
              <a:buClr>
                <a:schemeClr val="dk1"/>
              </a:buClr>
              <a:buSzPts val="1400"/>
              <a:buChar char="■"/>
              <a:defRPr/>
            </a:lvl3pPr>
            <a:lvl4pPr lvl="3">
              <a:spcBef>
                <a:spcPts val="0"/>
              </a:spcBef>
              <a:spcAft>
                <a:spcPts val="0"/>
              </a:spcAft>
              <a:buClr>
                <a:schemeClr val="dk1"/>
              </a:buClr>
              <a:buSzPts val="1400"/>
              <a:buChar char="●"/>
              <a:defRPr/>
            </a:lvl4pPr>
            <a:lvl5pPr lvl="4">
              <a:spcBef>
                <a:spcPts val="0"/>
              </a:spcBef>
              <a:spcAft>
                <a:spcPts val="0"/>
              </a:spcAft>
              <a:buClr>
                <a:schemeClr val="dk1"/>
              </a:buClr>
              <a:buSzPts val="1400"/>
              <a:buChar char="○"/>
              <a:defRPr/>
            </a:lvl5pPr>
            <a:lvl6pPr lvl="5">
              <a:spcBef>
                <a:spcPts val="0"/>
              </a:spcBef>
              <a:spcAft>
                <a:spcPts val="0"/>
              </a:spcAft>
              <a:buClr>
                <a:schemeClr val="dk1"/>
              </a:buClr>
              <a:buSzPts val="1400"/>
              <a:buChar char="■"/>
              <a:defRPr/>
            </a:lvl6pPr>
            <a:lvl7pPr lvl="6">
              <a:spcBef>
                <a:spcPts val="0"/>
              </a:spcBef>
              <a:spcAft>
                <a:spcPts val="0"/>
              </a:spcAft>
              <a:buClr>
                <a:schemeClr val="dk1"/>
              </a:buClr>
              <a:buSzPts val="1400"/>
              <a:buChar char="●"/>
              <a:defRPr/>
            </a:lvl7pPr>
            <a:lvl8pPr lvl="7">
              <a:spcBef>
                <a:spcPts val="0"/>
              </a:spcBef>
              <a:spcAft>
                <a:spcPts val="0"/>
              </a:spcAft>
              <a:buClr>
                <a:schemeClr val="dk1"/>
              </a:buClr>
              <a:buSzPts val="1400"/>
              <a:buChar char="○"/>
              <a:defRPr/>
            </a:lvl8pPr>
            <a:lvl9pPr lvl="8">
              <a:spcBef>
                <a:spcPts val="0"/>
              </a:spcBef>
              <a:spcAft>
                <a:spcPts val="0"/>
              </a:spcAft>
              <a:buClr>
                <a:schemeClr val="dk1"/>
              </a:buClr>
              <a:buSzPts val="1400"/>
              <a:buChar char="■"/>
              <a:defRPr/>
            </a:lvl9pPr>
          </a:lstStyle>
          <a:p>
            <a:endParaRPr/>
          </a:p>
        </p:txBody>
      </p:sp>
      <p:sp>
        <p:nvSpPr>
          <p:cNvPr id="79" name="Google Shape;79;p7"/>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8B253A99-9075-1C48-9A0B-C7738189342B}"/>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43FD917B-B165-2334-4733-1FCF97917D3E}"/>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27B0E06-D76D-3A84-800E-850BE9C69CD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D055B0E4-24AB-B13C-D877-AB32CEA3D106}"/>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D8DAB05-1578-8443-827B-20B576FACEF6}"/>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4" name="Grafik 3" descr="Ein Bild, das Symbol, Kreis, Schrift, Grafiken enthält.&#10;&#10;Automatisch generierte Beschreibung">
            <a:extLst>
              <a:ext uri="{FF2B5EF4-FFF2-40B4-BE49-F238E27FC236}">
                <a16:creationId xmlns:a16="http://schemas.microsoft.com/office/drawing/2014/main" id="{BF64D497-F7B8-EEDC-E4F8-319C364771E1}"/>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5" name="TextBox 19">
            <a:extLst>
              <a:ext uri="{FF2B5EF4-FFF2-40B4-BE49-F238E27FC236}">
                <a16:creationId xmlns:a16="http://schemas.microsoft.com/office/drawing/2014/main" id="{330F2A97-D0EE-C160-E0D8-1B1B203A072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6" name="Picture 13" descr="Graphical user interface, text, application&#10;&#10;Description automatically generated">
            <a:extLst>
              <a:ext uri="{FF2B5EF4-FFF2-40B4-BE49-F238E27FC236}">
                <a16:creationId xmlns:a16="http://schemas.microsoft.com/office/drawing/2014/main" id="{63708D66-5682-508D-5E31-BCF86B405EEC}"/>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31" name="Google Shape;231;p2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77936C3A-317D-7640-B9E0-0E1FD3E3B0C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4BA0195A-3131-AF0E-7466-1502CBA789EE}"/>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D34C9ED-753D-BDE5-AB93-A61245E9858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311D010C-660C-B45C-4B4D-F48AAB6315F9}"/>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flipH="1">
            <a:off x="5108101" y="1880800"/>
            <a:ext cx="3322800" cy="69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46" name="Google Shape;246;p22"/>
          <p:cNvSpPr txBox="1">
            <a:spLocks noGrp="1"/>
          </p:cNvSpPr>
          <p:nvPr>
            <p:ph type="subTitle" idx="1"/>
          </p:nvPr>
        </p:nvSpPr>
        <p:spPr>
          <a:xfrm flipH="1">
            <a:off x="697455" y="1645900"/>
            <a:ext cx="4074300" cy="1869000"/>
          </a:xfrm>
          <a:prstGeom prst="rect">
            <a:avLst/>
          </a:prstGeom>
        </p:spPr>
        <p:txBody>
          <a:bodyPr spcFirstLastPara="1" wrap="square" lIns="91425" tIns="91425" rIns="91425" bIns="91425" anchor="t" anchorCtr="0">
            <a:noAutofit/>
          </a:bodyPr>
          <a:lstStyle>
            <a:lvl1pPr lvl="0" rtl="0">
              <a:lnSpc>
                <a:spcPct val="200000"/>
              </a:lnSpc>
              <a:spcBef>
                <a:spcPts val="0"/>
              </a:spcBef>
              <a:spcAft>
                <a:spcPts val="0"/>
              </a:spcAft>
              <a:buSzPts val="1600"/>
              <a:buChar char="●"/>
              <a:defRPr/>
            </a:lvl1pPr>
            <a:lvl2pPr lvl="1" rtl="0">
              <a:spcBef>
                <a:spcPts val="0"/>
              </a:spcBef>
              <a:spcAft>
                <a:spcPts val="0"/>
              </a:spcAft>
              <a:buClr>
                <a:schemeClr val="dk1"/>
              </a:buClr>
              <a:buSzPts val="1400"/>
              <a:buChar char="○"/>
              <a:defRPr/>
            </a:lvl2pPr>
            <a:lvl3pPr lvl="2" rtl="0">
              <a:spcBef>
                <a:spcPts val="0"/>
              </a:spcBef>
              <a:spcAft>
                <a:spcPts val="0"/>
              </a:spcAft>
              <a:buClr>
                <a:schemeClr val="dk1"/>
              </a:buClr>
              <a:buSzPts val="1400"/>
              <a:buChar char="■"/>
              <a:defRPr/>
            </a:lvl3pPr>
            <a:lvl4pPr lvl="3" rtl="0">
              <a:spcBef>
                <a:spcPts val="0"/>
              </a:spcBef>
              <a:spcAft>
                <a:spcPts val="0"/>
              </a:spcAft>
              <a:buClr>
                <a:schemeClr val="dk1"/>
              </a:buClr>
              <a:buSzPts val="1400"/>
              <a:buChar char="●"/>
              <a:defRPr/>
            </a:lvl4pPr>
            <a:lvl5pPr lvl="4" rtl="0">
              <a:spcBef>
                <a:spcPts val="0"/>
              </a:spcBef>
              <a:spcAft>
                <a:spcPts val="0"/>
              </a:spcAft>
              <a:buClr>
                <a:schemeClr val="dk1"/>
              </a:buClr>
              <a:buSzPts val="1400"/>
              <a:buChar char="○"/>
              <a:defRPr/>
            </a:lvl5pPr>
            <a:lvl6pPr lvl="5" rtl="0">
              <a:spcBef>
                <a:spcPts val="0"/>
              </a:spcBef>
              <a:spcAft>
                <a:spcPts val="0"/>
              </a:spcAft>
              <a:buClr>
                <a:schemeClr val="dk1"/>
              </a:buClr>
              <a:buSzPts val="1400"/>
              <a:buChar char="■"/>
              <a:defRPr/>
            </a:lvl6pPr>
            <a:lvl7pPr lvl="6" rtl="0">
              <a:spcBef>
                <a:spcPts val="0"/>
              </a:spcBef>
              <a:spcAft>
                <a:spcPts val="0"/>
              </a:spcAft>
              <a:buClr>
                <a:schemeClr val="dk1"/>
              </a:buClr>
              <a:buSzPts val="1400"/>
              <a:buChar char="●"/>
              <a:defRPr/>
            </a:lvl7pPr>
            <a:lvl8pPr lvl="7" rtl="0">
              <a:spcBef>
                <a:spcPts val="0"/>
              </a:spcBef>
              <a:spcAft>
                <a:spcPts val="0"/>
              </a:spcAft>
              <a:buClr>
                <a:schemeClr val="dk1"/>
              </a:buClr>
              <a:buSzPts val="1400"/>
              <a:buChar char="○"/>
              <a:defRPr/>
            </a:lvl8pPr>
            <a:lvl9pPr lvl="8" rtl="0">
              <a:spcBef>
                <a:spcPts val="0"/>
              </a:spcBef>
              <a:spcAft>
                <a:spcPts val="0"/>
              </a:spcAft>
              <a:buClr>
                <a:schemeClr val="dk1"/>
              </a:buClr>
              <a:buSzPts val="1400"/>
              <a:buChar char="■"/>
              <a:defRPr/>
            </a:lvl9pPr>
          </a:lstStyle>
          <a:p>
            <a:endParaRPr/>
          </a:p>
        </p:txBody>
      </p:sp>
      <p:sp>
        <p:nvSpPr>
          <p:cNvPr id="247" name="Google Shape;247;p22"/>
          <p:cNvSpPr txBox="1">
            <a:spLocks noGrp="1"/>
          </p:cNvSpPr>
          <p:nvPr>
            <p:ph type="subTitle" idx="2"/>
          </p:nvPr>
        </p:nvSpPr>
        <p:spPr>
          <a:xfrm flipH="1">
            <a:off x="5103667" y="2569355"/>
            <a:ext cx="3322800" cy="60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600"/>
              <a:buFont typeface="Bebas Neue"/>
              <a:buNone/>
              <a:defRPr sz="2600">
                <a:solidFill>
                  <a:srgbClr val="15A7A1"/>
                </a:solidFill>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248" name="Google Shape;248;p22"/>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DB3751E3-B2B1-0346-BB7C-416A6EE36C5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62E04DCC-0170-1B03-658A-F3C7CDBE6696}"/>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C8F6F3E-2616-3E4B-E2ED-DFBF94DFA7F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09E555A1-E9B0-FCDD-4209-6BFDEB7DE2EF}"/>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52"/>
        <p:cNvGrpSpPr/>
        <p:nvPr/>
      </p:nvGrpSpPr>
      <p:grpSpPr>
        <a:xfrm>
          <a:off x="0" y="0"/>
          <a:ext cx="0" cy="0"/>
          <a:chOff x="0" y="0"/>
          <a:chExt cx="0" cy="0"/>
        </a:xfrm>
      </p:grpSpPr>
      <p:sp>
        <p:nvSpPr>
          <p:cNvPr id="253" name="Google Shape;253;p23"/>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2EFBED24-D1C3-7B4E-AD12-6BE2BAA03668}"/>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4E6583F5-3686-849B-A2D1-E5D16A7081B9}"/>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A1C36279-1CDF-F507-7B17-5DDF73138ECC}"/>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13" descr="Graphical user interface, text, application&#10;&#10;Description automatically generated">
            <a:extLst>
              <a:ext uri="{FF2B5EF4-FFF2-40B4-BE49-F238E27FC236}">
                <a16:creationId xmlns:a16="http://schemas.microsoft.com/office/drawing/2014/main" id="{B1875B2F-B357-AA1A-6258-10B64F316F65}"/>
              </a:ext>
            </a:extLst>
          </p:cNvPr>
          <p:cNvPicPr>
            <a:picLocks noChangeAspect="1"/>
          </p:cNvPicPr>
          <p:nvPr userDrawn="1"/>
        </p:nvPicPr>
        <p:blipFill rotWithShape="1">
          <a:blip r:embed="rId4"/>
          <a:srcRect r="25005"/>
          <a:stretch/>
        </p:blipFill>
        <p:spPr>
          <a:xfrm>
            <a:off x="72618" y="4780106"/>
            <a:ext cx="1006682" cy="27580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100000">
              <a:schemeClr val="bg2"/>
            </a:gs>
          </a:gsLst>
          <a:lin ang="8100019"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3800"/>
              <a:buFont typeface="Bebas Neue"/>
              <a:buNone/>
              <a:defRPr sz="3800">
                <a:solidFill>
                  <a:schemeClr val="accent3"/>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8" r:id="rId6"/>
    <p:sldLayoutId id="2147483666"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2B2D8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hyperlink" Target="http://eur-lex.europa.eu/legal-content/EN/TXT/?uri=CELEX:32009L0125&amp;locale=en" TargetMode="External"/><Relationship Id="rId4" Type="http://schemas.openxmlformats.org/officeDocument/2006/relationships/hyperlink" Target="http://journal.library.iisc.ernet.in/index.php/iisc/article/view/4587/488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3.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hyperlink" Target="https://pre-sustainability.com/articles/5-roads-to-a-circular-economy-part-iv-sharing/"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hyperlink" Target="https://www.freepik.com/premium-photo/composite-image-thoughtful-asian-businessman-pointing_35247927.htm#page=2&amp;query=direction%20sign&amp;position=9&amp;from_view=search&amp;track=ais" TargetMode="External"/><Relationship Id="rId2" Type="http://schemas.openxmlformats.org/officeDocument/2006/relationships/slideLayout" Target="../slideLayouts/slideLayout4.xml"/><Relationship Id="rId1" Type="http://schemas.openxmlformats.org/officeDocument/2006/relationships/tags" Target="../tags/tag27.xml"/><Relationship Id="rId5" Type="http://schemas.openxmlformats.org/officeDocument/2006/relationships/image" Target="../media/image10.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hyperlink" Target="https://ec.europa.eu/environment/ipp/lca.htm" TargetMode="Externa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hyperlink" Target="https://symbioporto.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hyperlink" Target="https://madaster.com/" TargetMode="Externa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hyperlink" Target="https://www.researchgate.net/publication/273138281_Product_life_cycle_information_management_in_the_electronics_supply_chain/figures?lo=1"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hyperlink" Target="https://www.researchgate.net/profile/Michele-German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 Id="rId5" Type="http://schemas.openxmlformats.org/officeDocument/2006/relationships/hyperlink" Target="https://www.researchgate.net/profile/Margherita-Peruzzin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 Id="rId4" Type="http://schemas.openxmlformats.org/officeDocument/2006/relationships/hyperlink" Target="https://www.researchgate.net/profile/Claudio-Favi?_sg%5B0%5D=44nAqbI5kHDH8vIWWKaBtP6IgB-GKsPePpoy1DpXw0hGmMk9dznoeyNxApQx7xBDlNewAkw.1O0OFCJGvT3AELljLv7thQxuPyvEzqoKyWQ52vogV4tiNLBdsUyZLI5MWdOikkGDh38jQ6oWyO2PVV4vwmkfyg&amp;_sg%5B1%5D=oD-BdB1WCy7a2opWCDojfpObF-yWHd7N4ntfH7idSLmszGxYIwCQoTmrejxV4QtrNcTJudQ._q_6ZC1NahwJAozZ0y_28W_bwVL8_oRsAZF1h0BtIOH8hpTrSptkTN58iminlCRjcFJ2q1K2mpsDqpXJXQn9GA" TargetMode="Externa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4.xml"/><Relationship Id="rId1" Type="http://schemas.openxmlformats.org/officeDocument/2006/relationships/tags" Target="../tags/tag45.xml"/><Relationship Id="rId4" Type="http://schemas.openxmlformats.org/officeDocument/2006/relationships/hyperlink" Target="https://tulip.co/ebooks/lean-manufacturing/#chapter-two-history-of-lea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46.xml"/><Relationship Id="rId4" Type="http://schemas.openxmlformats.org/officeDocument/2006/relationships/hyperlink" Target="https://tulip.co/ebooks/lean-manufacturing/#chapter-two-history-of-lean" TargetMode="Externa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4.xml"/><Relationship Id="rId1" Type="http://schemas.openxmlformats.org/officeDocument/2006/relationships/tags" Target="../tags/tag48.xml"/><Relationship Id="rId4" Type="http://schemas.openxmlformats.org/officeDocument/2006/relationships/hyperlink" Target="https://slideplayer.com/slide/13338089/" TargetMode="Externa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tags" Target="../tags/tag50.xml"/><Relationship Id="rId5" Type="http://schemas.openxmlformats.org/officeDocument/2006/relationships/hyperlink" Target="https://www.sciencedirect.com/science/article/abs/pii/S0959652617321728" TargetMode="External"/><Relationship Id="rId4" Type="http://schemas.openxmlformats.org/officeDocument/2006/relationships/hyperlink" Target="https://www.sciencedirect.com/science/article/abs/pii/S095965261732172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4.xml"/><Relationship Id="rId1" Type="http://schemas.openxmlformats.org/officeDocument/2006/relationships/tags" Target="../tags/tag52.xml"/><Relationship Id="rId5" Type="http://schemas.openxmlformats.org/officeDocument/2006/relationships/hyperlink" Target="https://www.sciencedirect.com/science/article/abs/pii/S0959652617321728" TargetMode="External"/><Relationship Id="rId4" Type="http://schemas.openxmlformats.org/officeDocument/2006/relationships/hyperlink" Target="https://www.sciencedirect.com/science/article/abs/pii/S0959652617321728#!"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ieomsociety.org/ieom2019/papers/279.pdf" TargetMode="External"/><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54.xml"/><Relationship Id="rId4" Type="http://schemas.openxmlformats.org/officeDocument/2006/relationships/hyperlink" Target="https://www.youtube.com/watch?v=__0Spwj8DkM"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ec.europa.eu/growth/industry/sustainability/product-policy-and-ecodesign_en" TargetMode="External"/><Relationship Id="rId2" Type="http://schemas.openxmlformats.org/officeDocument/2006/relationships/slideLayout" Target="../slideLayouts/slideLayout4.xml"/><Relationship Id="rId1" Type="http://schemas.openxmlformats.org/officeDocument/2006/relationships/tags" Target="../tags/tag55.xml"/><Relationship Id="rId5" Type="http://schemas.openxmlformats.org/officeDocument/2006/relationships/hyperlink" Target="https://op.europa.eu/pt/publication-detail/-/publication/4d42d597-4f92-4498-8e1d-857cc157e6db" TargetMode="External"/><Relationship Id="rId4" Type="http://schemas.openxmlformats.org/officeDocument/2006/relationships/hyperlink" Target="https://ec.europa.eu/growth/single-market/european-standards/harmonised-standards/ecodesign_en"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doi.org/10.1162/108819899569520" TargetMode="Externa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hyperlink" Target="https://greenalliance.org.uk/resources/Resource%20resilient%20UK.pdf" TargetMode="External"/><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hyperlink" Target="https://www.ellenmacarthurfoundation.org/case-studies/design-and-business-model-considerations-for-heavy-machinery-remanufacturing" TargetMode="Externa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hyperlink" Target="https://www.ellenmacarthurfoundation.org/case-studies/keeping-clothing-in-use-save-money-and-reduce-waste" TargetMode="External"/><Relationship Id="rId2" Type="http://schemas.openxmlformats.org/officeDocument/2006/relationships/slideLayout" Target="../slideLayouts/slideLayout4.xml"/><Relationship Id="rId1" Type="http://schemas.openxmlformats.org/officeDocument/2006/relationships/tags" Target="../tags/tag60.xml"/><Relationship Id="rId5" Type="http://schemas.openxmlformats.org/officeDocument/2006/relationships/hyperlink" Target="https://www.arup.com/perspectives/publications/research/section/circular-business-models-for-the-built-environment" TargetMode="External"/><Relationship Id="rId4" Type="http://schemas.openxmlformats.org/officeDocument/2006/relationships/hyperlink" Target="https://www.ellenmacarthurfoundation.org/assets/downloads/publications/EllenMacArthurFoundation_Growth-Within_July15.pdf"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hyperlink" Target="https://kenniskaarten.hetgroenebrein.nl/en/knowledge-map-circular-economy/circular-knowledge-networks-platforms/" TargetMode="External"/><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hyperlink" Target="https://www.ellenmacarthurfoundation.org/assets/downloads/ce100/CE100-CoPro-BE_Business-Models-Interactive.pdf" TargetMode="External"/><Relationship Id="rId2" Type="http://schemas.openxmlformats.org/officeDocument/2006/relationships/slideLayout" Target="../slideLayouts/slideLayout4.xml"/><Relationship Id="rId1" Type="http://schemas.openxmlformats.org/officeDocument/2006/relationships/tags" Target="../tags/tag62.xml"/><Relationship Id="rId5" Type="http://schemas.openxmlformats.org/officeDocument/2006/relationships/hyperlink" Target="https://re.public.polimi.it/retrieve/handle/11311/828725/24772/Product-Service%20System%20Design%20for%20Sustainability_PART%20I.pdf" TargetMode="External"/><Relationship Id="rId4" Type="http://schemas.openxmlformats.org/officeDocument/2006/relationships/hyperlink" Target="https://ec.europa.eu/environment/circular-economy/pdf/monitoring-framework.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ellenmacarthurfoundation.org/case-studies/bringing-office-furniture-full-circle" TargetMode="External"/><Relationship Id="rId2" Type="http://schemas.openxmlformats.org/officeDocument/2006/relationships/slideLayout" Target="../slideLayouts/slideLayout4.xml"/><Relationship Id="rId1" Type="http://schemas.openxmlformats.org/officeDocument/2006/relationships/tags" Target="../tags/tag63.xml"/><Relationship Id="rId5" Type="http://schemas.openxmlformats.org/officeDocument/2006/relationships/hyperlink" Target="https://www.arup.com/perspectives/publications/research/section/circular-business-models-for-the-built-environment" TargetMode="External"/><Relationship Id="rId4" Type="http://schemas.openxmlformats.org/officeDocument/2006/relationships/hyperlink" Target="https://www.ellenmacarthurfoundation.org/assets/downloads/publications/EllenMacArthurFoundation_Growth-Within_July15.pdf"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ellenmacarthurfoundation.org/assets/downloads/ce100/CE100-CoPro-BE_Business-Models-Interactive.pdf" TargetMode="External"/><Relationship Id="rId2" Type="http://schemas.openxmlformats.org/officeDocument/2006/relationships/slideLayout" Target="../slideLayouts/slideLayout4.xml"/><Relationship Id="rId1" Type="http://schemas.openxmlformats.org/officeDocument/2006/relationships/tags" Target="../tags/tag64.xml"/><Relationship Id="rId5" Type="http://schemas.openxmlformats.org/officeDocument/2006/relationships/hyperlink" Target="https://www.lean.org/WhatsLean/Principles.cfm" TargetMode="External"/><Relationship Id="rId4" Type="http://schemas.openxmlformats.org/officeDocument/2006/relationships/hyperlink" Target="https://ec.europa.eu/environment/circular-economy/pdf/monitoring-framework.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researchgate.net/publication/255598523_Industrial_Ecology_A_Critical_Review" TargetMode="External"/><Relationship Id="rId2" Type="http://schemas.openxmlformats.org/officeDocument/2006/relationships/slideLayout" Target="../slideLayouts/slideLayout4.xml"/><Relationship Id="rId1" Type="http://schemas.openxmlformats.org/officeDocument/2006/relationships/tags" Target="../tags/tag65.xml"/><Relationship Id="rId5" Type="http://schemas.openxmlformats.org/officeDocument/2006/relationships/hyperlink" Target="https://doi.org/10.1111/jiec.12864" TargetMode="External"/><Relationship Id="rId4" Type="http://schemas.openxmlformats.org/officeDocument/2006/relationships/hyperlink" Target="http://pustaka.unp.ac.id/file/abstrak_kki/EBOOKS/A%20Handbook%20of%20Industrial%20Ecology.pdf" TargetMode="Externa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66.xml"/><Relationship Id="rId5" Type="http://schemas.openxmlformats.org/officeDocument/2006/relationships/image" Target="../media/image10.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28"/>
          <p:cNvSpPr txBox="1">
            <a:spLocks noGrp="1"/>
          </p:cNvSpPr>
          <p:nvPr>
            <p:ph type="ctrTitle"/>
          </p:nvPr>
        </p:nvSpPr>
        <p:spPr>
          <a:xfrm>
            <a:off x="903115" y="954028"/>
            <a:ext cx="7223118" cy="1768500"/>
          </a:xfrm>
          <a:prstGeom prst="rect">
            <a:avLst/>
          </a:prstGeom>
        </p:spPr>
        <p:txBody>
          <a:bodyPr spcFirstLastPara="1" wrap="square" lIns="91425" tIns="91425" rIns="91425" bIns="91425" anchor="t" anchorCtr="0">
            <a:noAutofit/>
          </a:bodyPr>
          <a:lstStyle/>
          <a:p>
            <a:pPr lvl="0"/>
            <a:r>
              <a:rPr lang="en-GB" sz="4800" b="1" dirty="0"/>
              <a:t>БИЗНЕС МОДЕЛИРАНЕ ЗА ПРЕДПРИЯТИЯ ОТ КРЪГОВАТА ИКОНОМИКА</a:t>
            </a:r>
            <a:endParaRPr sz="4800"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53A0-F756-4EB1-B66D-BA7BA2A8B20E}"/>
              </a:ext>
            </a:extLst>
          </p:cNvPr>
          <p:cNvSpPr>
            <a:spLocks noGrp="1"/>
          </p:cNvSpPr>
          <p:nvPr>
            <p:ph type="title"/>
          </p:nvPr>
        </p:nvSpPr>
        <p:spPr>
          <a:xfrm>
            <a:off x="438217" y="-97819"/>
            <a:ext cx="7717800" cy="1011600"/>
          </a:xfrm>
        </p:spPr>
        <p:txBody>
          <a:bodyPr/>
          <a:lstStyle/>
          <a:p>
            <a:r>
              <a:rPr lang="en-US" dirty="0"/>
              <a:t>Инструменти за екодизайн</a:t>
            </a:r>
            <a:endParaRPr lang="en-GB" dirty="0"/>
          </a:p>
        </p:txBody>
      </p:sp>
      <p:pic>
        <p:nvPicPr>
          <p:cNvPr id="14" name="Imagem 24">
            <a:extLst>
              <a:ext uri="{FF2B5EF4-FFF2-40B4-BE49-F238E27FC236}">
                <a16:creationId xmlns:a16="http://schemas.microsoft.com/office/drawing/2014/main" id="{95EF5550-7DA8-411E-AC9B-7CF72BAF5A5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78991" y="820258"/>
            <a:ext cx="4635216" cy="3142175"/>
          </a:xfrm>
          <a:prstGeom prst="rect">
            <a:avLst/>
          </a:prstGeom>
          <a:noFill/>
          <a:ln>
            <a:noFill/>
          </a:ln>
        </p:spPr>
      </p:pic>
      <p:sp>
        <p:nvSpPr>
          <p:cNvPr id="16" name="CaixaDeTexto 21">
            <a:extLst>
              <a:ext uri="{FF2B5EF4-FFF2-40B4-BE49-F238E27FC236}">
                <a16:creationId xmlns:a16="http://schemas.microsoft.com/office/drawing/2014/main" id="{27AE3876-D546-4BF0-9400-714067EE62B2}"/>
              </a:ext>
            </a:extLst>
          </p:cNvPr>
          <p:cNvSpPr txBox="1"/>
          <p:nvPr/>
        </p:nvSpPr>
        <p:spPr>
          <a:xfrm>
            <a:off x="4383313" y="4117497"/>
            <a:ext cx="4630893" cy="245003"/>
          </a:xfrm>
          <a:prstGeom prst="rect">
            <a:avLst/>
          </a:prstGeom>
          <a:solidFill>
            <a:sysClr val="window" lastClr="FFFFFF"/>
          </a:solidFill>
          <a:ln w="12700" cap="flat" cmpd="sng" algn="ctr">
            <a:solidFill>
              <a:srgbClr val="1D9A78"/>
            </a:solidFill>
            <a:prstDash val="solid"/>
            <a:miter lim="800000"/>
          </a:ln>
          <a:effectLst/>
        </p:spPr>
        <p:txBody>
          <a:bodyPr wrap="square">
            <a:spAutoFit/>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*Щракнете </a:t>
            </a:r>
            <a:r>
              <a:rPr kumimoji="0" lang="en-US" sz="1000" b="0" i="1"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hlinkClick r:id="rId4"/>
              </a:rPr>
              <a:t>тук* </a:t>
            </a:r>
            <a:r>
              <a:rPr kumimoji="0" lang="en-US" sz="1000" b="0" i="1"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за цялостен преглед на инструментите за </a:t>
            </a:r>
            <a:r>
              <a:rPr kumimoji="0" lang="en-US" sz="1000" b="0" i="1"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екодизайн</a:t>
            </a:r>
            <a:endParaRPr kumimoji="0" lang="en-GB" sz="1000" b="0" i="1"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p:txBody>
      </p:sp>
      <p:sp>
        <p:nvSpPr>
          <p:cNvPr id="28" name="CaixaDeTexto 17">
            <a:extLst>
              <a:ext uri="{FF2B5EF4-FFF2-40B4-BE49-F238E27FC236}">
                <a16:creationId xmlns:a16="http://schemas.microsoft.com/office/drawing/2014/main" id="{5E9E155A-968D-4868-8EB7-35FFC67CD98B}"/>
              </a:ext>
            </a:extLst>
          </p:cNvPr>
          <p:cNvSpPr txBox="1"/>
          <p:nvPr/>
        </p:nvSpPr>
        <p:spPr>
          <a:xfrm>
            <a:off x="61876" y="820258"/>
            <a:ext cx="4385032" cy="1384995"/>
          </a:xfrm>
          <a:prstGeom prst="rect">
            <a:avLst/>
          </a:prstGeom>
          <a:noFill/>
        </p:spPr>
        <p:txBody>
          <a:bodyPr wrap="square">
            <a:spAutoFit/>
          </a:bodyPr>
          <a:lstStyle/>
          <a:p>
            <a:r>
              <a:rPr lang="en-US" sz="1400" dirty="0">
                <a:latin typeface="+mn-lt"/>
                <a:ea typeface="Verdana" panose="020B0604030504040204" pitchFamily="34" charset="0"/>
              </a:rPr>
              <a:t>На европейско ниво </a:t>
            </a:r>
            <a:r>
              <a:rPr lang="en-US" sz="1400" dirty="0">
                <a:latin typeface="+mn-lt"/>
                <a:ea typeface="Verdana" panose="020B0604030504040204" pitchFamily="34" charset="0"/>
                <a:hlinkClick r:id="rId5">
                  <a:extLst>
                    <a:ext uri="{A12FA001-AC4F-418D-AE19-62706E023703}">
                      <ahyp:hlinkClr xmlns:ahyp="http://schemas.microsoft.com/office/drawing/2018/hyperlinkcolor" val="tx"/>
                    </a:ext>
                  </a:extLst>
                </a:hlinkClick>
              </a:rPr>
              <a:t>Директивата за </a:t>
            </a:r>
            <a:r>
              <a:rPr lang="en-US" sz="1400" dirty="0" err="1">
                <a:latin typeface="+mn-lt"/>
                <a:ea typeface="Verdana" panose="020B0604030504040204" pitchFamily="34" charset="0"/>
                <a:hlinkClick r:id="rId5">
                  <a:extLst>
                    <a:ext uri="{A12FA001-AC4F-418D-AE19-62706E023703}">
                      <ahyp:hlinkClr xmlns:ahyp="http://schemas.microsoft.com/office/drawing/2018/hyperlinkcolor" val="tx"/>
                    </a:ext>
                  </a:extLst>
                </a:hlinkClick>
              </a:rPr>
              <a:t>екодизайн</a:t>
            </a:r>
            <a:r>
              <a:rPr lang="en-US" sz="1400" dirty="0">
                <a:latin typeface="+mn-lt"/>
                <a:ea typeface="Verdana" panose="020B0604030504040204" pitchFamily="34" charset="0"/>
                <a:hlinkClick r:id="rId5">
                  <a:extLst>
                    <a:ext uri="{A12FA001-AC4F-418D-AE19-62706E023703}">
                      <ahyp:hlinkClr xmlns:ahyp="http://schemas.microsoft.com/office/drawing/2018/hyperlinkcolor" val="tx"/>
                    </a:ext>
                  </a:extLst>
                </a:hlinkClick>
              </a:rPr>
              <a:t> </a:t>
            </a:r>
            <a:r>
              <a:rPr lang="en-US" sz="1400" dirty="0">
                <a:latin typeface="+mn-lt"/>
                <a:ea typeface="Verdana" panose="020B0604030504040204" pitchFamily="34" charset="0"/>
              </a:rPr>
              <a:t>предвижда последователни правила за целия ЕС за подобряване на екологичните характеристики на продукти, като </a:t>
            </a:r>
            <a:r>
              <a:rPr lang="en-US" sz="1300" dirty="0">
                <a:latin typeface="+mn-lt"/>
                <a:ea typeface="Verdana" panose="020B0604030504040204" pitchFamily="34" charset="0"/>
              </a:rPr>
              <a:t>например</a:t>
            </a:r>
            <a:r>
              <a:rPr lang="en-US" sz="1400" dirty="0">
                <a:latin typeface="+mn-lt"/>
                <a:ea typeface="Verdana" panose="020B0604030504040204" pitchFamily="34" charset="0"/>
              </a:rPr>
              <a:t> домакински уреди, информационни и комуникационни технологии или инженерни </a:t>
            </a:r>
            <a:r>
              <a:rPr lang="en-US" sz="1400" dirty="0" err="1">
                <a:latin typeface="+mn-lt"/>
                <a:ea typeface="Verdana" panose="020B0604030504040204" pitchFamily="34" charset="0"/>
              </a:rPr>
              <a:t>съоръжения</a:t>
            </a:r>
            <a:r>
              <a:rPr lang="en-US" sz="1400" dirty="0">
                <a:latin typeface="+mn-lt"/>
                <a:ea typeface="Verdana" panose="020B0604030504040204" pitchFamily="34" charset="0"/>
              </a:rPr>
              <a:t>.</a:t>
            </a:r>
            <a:endParaRPr lang="en-GB" sz="1400" dirty="0">
              <a:latin typeface="+mn-lt"/>
              <a:ea typeface="Verdana" panose="020B0604030504040204" pitchFamily="34" charset="0"/>
            </a:endParaRPr>
          </a:p>
        </p:txBody>
      </p:sp>
      <p:sp>
        <p:nvSpPr>
          <p:cNvPr id="31" name="Content Placeholder 2">
            <a:extLst>
              <a:ext uri="{FF2B5EF4-FFF2-40B4-BE49-F238E27FC236}">
                <a16:creationId xmlns:a16="http://schemas.microsoft.com/office/drawing/2014/main" id="{2A2993A9-2BDA-4EF8-BA44-0DB84A6AADB6}"/>
              </a:ext>
            </a:extLst>
          </p:cNvPr>
          <p:cNvSpPr txBox="1">
            <a:spLocks/>
          </p:cNvSpPr>
          <p:nvPr/>
        </p:nvSpPr>
        <p:spPr>
          <a:xfrm>
            <a:off x="61876" y="2114089"/>
            <a:ext cx="2135717" cy="325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Видове инструменти</a:t>
            </a:r>
          </a:p>
        </p:txBody>
      </p:sp>
      <p:graphicFrame>
        <p:nvGraphicFramePr>
          <p:cNvPr id="32" name="Tabela 3">
            <a:extLst>
              <a:ext uri="{FF2B5EF4-FFF2-40B4-BE49-F238E27FC236}">
                <a16:creationId xmlns:a16="http://schemas.microsoft.com/office/drawing/2014/main" id="{2525EDA9-EEB1-486B-BED6-3564500381CC}"/>
              </a:ext>
            </a:extLst>
          </p:cNvPr>
          <p:cNvGraphicFramePr>
            <a:graphicFrameLocks noGrp="1"/>
          </p:cNvGraphicFramePr>
          <p:nvPr>
            <p:extLst>
              <p:ext uri="{D42A27DB-BD31-4B8C-83A1-F6EECF244321}">
                <p14:modId xmlns:p14="http://schemas.microsoft.com/office/powerpoint/2010/main" val="364044221"/>
              </p:ext>
            </p:extLst>
          </p:nvPr>
        </p:nvGraphicFramePr>
        <p:xfrm>
          <a:off x="129793" y="2390876"/>
          <a:ext cx="3992263" cy="2075576"/>
        </p:xfrm>
        <a:graphic>
          <a:graphicData uri="http://schemas.openxmlformats.org/drawingml/2006/table">
            <a:tbl>
              <a:tblPr firstCol="1" bandRow="1"/>
              <a:tblGrid>
                <a:gridCol w="531424">
                  <a:extLst>
                    <a:ext uri="{9D8B030D-6E8A-4147-A177-3AD203B41FA5}">
                      <a16:colId xmlns:a16="http://schemas.microsoft.com/office/drawing/2014/main" val="3701832325"/>
                    </a:ext>
                  </a:extLst>
                </a:gridCol>
                <a:gridCol w="3460839">
                  <a:extLst>
                    <a:ext uri="{9D8B030D-6E8A-4147-A177-3AD203B41FA5}">
                      <a16:colId xmlns:a16="http://schemas.microsoft.com/office/drawing/2014/main" val="845953140"/>
                    </a:ext>
                  </a:extLst>
                </a:gridCol>
              </a:tblGrid>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1.</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algn="just" defTabSz="914400" rtl="0" eaLnBrk="1" latinLnBrk="0" hangingPunct="1">
                        <a:lnSpc>
                          <a:spcPct val="107000"/>
                        </a:lnSpc>
                        <a:spcAft>
                          <a:spcPts val="800"/>
                        </a:spcAft>
                      </a:pPr>
                      <a:r>
                        <a:rPr lang="en-US" sz="1200" kern="1200">
                          <a:solidFill>
                            <a:schemeClr val="dk1"/>
                          </a:solidFill>
                          <a:effectLst/>
                          <a:latin typeface="+mn-lt"/>
                        </a:rPr>
                        <a:t>Контролни списъци</a:t>
                      </a:r>
                      <a:endParaRPr lang="en-GB" sz="1200" kern="1200">
                        <a:solidFill>
                          <a:schemeClr val="dk1"/>
                        </a:solidFill>
                        <a:effectLst/>
                        <a:latin typeface="+mn-lt"/>
                        <a:ea typeface="Verdana" panose="020B0604030504040204" pitchFamily="34" charset="0"/>
                        <a:cs typeface="+mn-cs"/>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338892963"/>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2.</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a:effectLst/>
                          <a:latin typeface="+mn-lt"/>
                        </a:rPr>
                        <a:t>Насоки</a:t>
                      </a:r>
                      <a:endParaRPr lang="en-GB" sz="1200" dirty="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69349478"/>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3.</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MET матрица</a:t>
                      </a:r>
                      <a:endParaRPr lang="en-GB" sz="120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694743388"/>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4.</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err="1">
                          <a:effectLst/>
                          <a:latin typeface="+mn-lt"/>
                        </a:rPr>
                        <a:t>Анализ</a:t>
                      </a:r>
                      <a:r>
                        <a:rPr lang="en-US" sz="1200" dirty="0">
                          <a:effectLst/>
                          <a:latin typeface="+mn-lt"/>
                        </a:rPr>
                        <a:t> </a:t>
                      </a:r>
                      <a:r>
                        <a:rPr lang="en-US" sz="1200" dirty="0" err="1">
                          <a:effectLst/>
                          <a:latin typeface="+mn-lt"/>
                        </a:rPr>
                        <a:t>на</a:t>
                      </a:r>
                      <a:r>
                        <a:rPr lang="en-US" sz="1200" dirty="0">
                          <a:effectLst/>
                          <a:latin typeface="+mn-lt"/>
                        </a:rPr>
                        <a:t> </a:t>
                      </a:r>
                      <a:r>
                        <a:rPr lang="en-US" sz="1200" dirty="0" err="1">
                          <a:effectLst/>
                          <a:latin typeface="+mn-lt"/>
                        </a:rPr>
                        <a:t>въздействието</a:t>
                      </a:r>
                      <a:r>
                        <a:rPr lang="en-US" sz="1200" dirty="0">
                          <a:effectLst/>
                          <a:latin typeface="+mn-lt"/>
                        </a:rPr>
                        <a:t> </a:t>
                      </a:r>
                      <a:r>
                        <a:rPr lang="en-US" sz="1200" dirty="0" err="1">
                          <a:effectLst/>
                          <a:latin typeface="+mn-lt"/>
                        </a:rPr>
                        <a:t>върху</a:t>
                      </a:r>
                      <a:r>
                        <a:rPr lang="en-US" sz="1200" dirty="0">
                          <a:effectLst/>
                          <a:latin typeface="+mn-lt"/>
                        </a:rPr>
                        <a:t> </a:t>
                      </a:r>
                      <a:r>
                        <a:rPr lang="en-US" sz="1200" dirty="0" err="1">
                          <a:effectLst/>
                          <a:latin typeface="+mn-lt"/>
                        </a:rPr>
                        <a:t>околната</a:t>
                      </a:r>
                      <a:r>
                        <a:rPr lang="en-US" sz="1200" dirty="0">
                          <a:effectLst/>
                          <a:latin typeface="+mn-lt"/>
                        </a:rPr>
                        <a:t> </a:t>
                      </a:r>
                      <a:r>
                        <a:rPr lang="en-US" sz="1200" dirty="0" err="1">
                          <a:effectLst/>
                          <a:latin typeface="+mn-lt"/>
                        </a:rPr>
                        <a:t>среда</a:t>
                      </a:r>
                      <a:endParaRPr lang="en-GB" sz="1200" dirty="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56096159"/>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5.</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Карти с еко-идеи</a:t>
                      </a:r>
                      <a:endParaRPr lang="en-GB" sz="120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2428328000"/>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6.</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a:effectLst/>
                          <a:latin typeface="+mn-lt"/>
                        </a:rPr>
                        <a:t>Оценка на въздействието върху околната среда</a:t>
                      </a:r>
                      <a:endParaRPr lang="en-GB" sz="1200" dirty="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157176792"/>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7.</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a:effectLst/>
                          <a:latin typeface="+mn-lt"/>
                        </a:rPr>
                        <a:t>Камара за качество на околната среда</a:t>
                      </a:r>
                      <a:endParaRPr lang="en-GB" sz="1200" dirty="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3390025787"/>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8.</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Колело LiDS</a:t>
                      </a:r>
                      <a:endParaRPr lang="en-GB" sz="120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42133709"/>
                  </a:ext>
                </a:extLst>
              </a:tr>
              <a:tr h="188724">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pPr algn="just">
                        <a:lnSpc>
                          <a:spcPct val="107000"/>
                        </a:lnSpc>
                        <a:spcAft>
                          <a:spcPts val="800"/>
                        </a:spcAft>
                      </a:pPr>
                      <a:r>
                        <a:rPr lang="en-US" sz="1200">
                          <a:effectLst/>
                          <a:latin typeface="+mn-lt"/>
                        </a:rPr>
                        <a:t>9-ти</a:t>
                      </a:r>
                      <a:endParaRPr lang="en-GB" sz="1200">
                        <a:effectLst/>
                        <a:latin typeface="+mn-lt"/>
                        <a:ea typeface="Verdana" panose="020B0604030504040204" pitchFamily="34" charset="0"/>
                        <a:cs typeface="Times New Roman" panose="02020603050405020304" pitchFamily="18" charset="0"/>
                      </a:endParaRPr>
                    </a:p>
                  </a:txBody>
                  <a:tcPr marL="68580" marR="68580" marT="0" marB="0">
                    <a:lnL w="12700" cmpd="sng">
                      <a:solidFill>
                        <a:srgbClr val="1D9A78"/>
                      </a:solidFill>
                    </a:lnL>
                    <a:lnR>
                      <a:no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800"/>
                        </a:spcAft>
                      </a:pPr>
                      <a:r>
                        <a:rPr lang="en-US" sz="1200" dirty="0">
                          <a:effectLst/>
                          <a:latin typeface="+mn-lt"/>
                        </a:rPr>
                        <a:t>Оценка на жизнения цикъл</a:t>
                      </a:r>
                      <a:endParaRPr lang="en-GB" sz="1200" dirty="0">
                        <a:effectLst/>
                        <a:latin typeface="+mn-lt"/>
                        <a:ea typeface="Verdana" panose="020B0604030504040204" pitchFamily="34" charset="0"/>
                        <a:cs typeface="Times New Roman" panose="02020603050405020304" pitchFamily="18" charset="0"/>
                      </a:endParaRPr>
                    </a:p>
                  </a:txBody>
                  <a:tcPr marL="68580" marR="68580" marT="0" marB="0">
                    <a:lnL>
                      <a:noFill/>
                    </a:lnL>
                    <a:lnR w="12700" cmpd="sng">
                      <a:solidFill>
                        <a:srgbClr val="1D9A78"/>
                      </a:solidFill>
                    </a:lnR>
                    <a:lnT w="12700" cmpd="sng">
                      <a:solidFill>
                        <a:srgbClr val="1D9A78"/>
                      </a:solidFill>
                    </a:lnT>
                    <a:lnB w="12700" cmpd="sng">
                      <a:solidFill>
                        <a:srgbClr val="1D9A78"/>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1701439087"/>
                  </a:ext>
                </a:extLst>
              </a:tr>
            </a:tbl>
          </a:graphicData>
        </a:graphic>
      </p:graphicFrame>
      <p:sp>
        <p:nvSpPr>
          <p:cNvPr id="35" name="CaixaDeTexto 13">
            <a:extLst>
              <a:ext uri="{FF2B5EF4-FFF2-40B4-BE49-F238E27FC236}">
                <a16:creationId xmlns:a16="http://schemas.microsoft.com/office/drawing/2014/main" id="{CAFDF66C-96AA-46DA-9579-6F1B432DF4B3}"/>
              </a:ext>
            </a:extLst>
          </p:cNvPr>
          <p:cNvSpPr txBox="1"/>
          <p:nvPr/>
        </p:nvSpPr>
        <p:spPr>
          <a:xfrm>
            <a:off x="61876" y="4473957"/>
            <a:ext cx="4321438" cy="415498"/>
          </a:xfrm>
          <a:prstGeom prst="rect">
            <a:avLst/>
          </a:prstGeom>
          <a:noFill/>
        </p:spPr>
        <p:txBody>
          <a:bodyPr wrap="square">
            <a:spAutoFit/>
          </a:bodyPr>
          <a:lstStyle/>
          <a:p>
            <a:r>
              <a:rPr lang="en-GB" sz="700" dirty="0">
                <a:latin typeface="+mn-lt"/>
                <a:ea typeface="Verdana" panose="020B0604030504040204" pitchFamily="34" charset="0"/>
                <a:cs typeface="Calibri" panose="020F0502020204030204" pitchFamily="34" charset="0"/>
              </a:rPr>
              <a:t>[2] C. </a:t>
            </a:r>
            <a:r>
              <a:rPr lang="en-GB" sz="700" dirty="0" err="1">
                <a:latin typeface="+mn-lt"/>
                <a:ea typeface="Verdana" panose="020B0604030504040204" pitchFamily="34" charset="0"/>
                <a:cs typeface="Calibri" panose="020F0502020204030204" pitchFamily="34" charset="0"/>
              </a:rPr>
              <a:t>Luttropp</a:t>
            </a:r>
            <a:r>
              <a:rPr lang="en-GB" sz="700" dirty="0">
                <a:latin typeface="+mn-lt"/>
                <a:ea typeface="Verdana" panose="020B0604030504040204" pitchFamily="34" charset="0"/>
                <a:cs typeface="Calibri" panose="020F0502020204030204" pitchFamily="34" charset="0"/>
              </a:rPr>
              <a:t>, J. </a:t>
            </a:r>
            <a:r>
              <a:rPr lang="en-GB" sz="700" dirty="0" err="1">
                <a:latin typeface="+mn-lt"/>
                <a:ea typeface="Verdana" panose="020B0604030504040204" pitchFamily="34" charset="0"/>
                <a:cs typeface="Calibri" panose="020F0502020204030204" pitchFamily="34" charset="0"/>
              </a:rPr>
              <a:t>Lagerstedt</a:t>
            </a:r>
            <a:r>
              <a:rPr lang="en-GB" sz="700" dirty="0">
                <a:latin typeface="+mn-lt"/>
                <a:ea typeface="Verdana" panose="020B0604030504040204" pitchFamily="34" charset="0"/>
                <a:cs typeface="Calibri" panose="020F0502020204030204" pitchFamily="34" charset="0"/>
              </a:rPr>
              <a:t>, </a:t>
            </a:r>
            <a:r>
              <a:rPr lang="en-GB" sz="700" dirty="0" err="1">
                <a:latin typeface="+mn-lt"/>
                <a:ea typeface="Verdana" panose="020B0604030504040204" pitchFamily="34" charset="0"/>
                <a:cs typeface="Calibri" panose="020F0502020204030204" pitchFamily="34" charset="0"/>
              </a:rPr>
              <a:t>EcoDesign </a:t>
            </a:r>
            <a:r>
              <a:rPr lang="en-GB" sz="700" dirty="0">
                <a:latin typeface="+mn-lt"/>
                <a:ea typeface="Verdana" panose="020B0604030504040204" pitchFamily="34" charset="0"/>
                <a:cs typeface="Calibri" panose="020F0502020204030204" pitchFamily="34" charset="0"/>
              </a:rPr>
              <a:t>and The Ten Golden Rules: generic advice for merging environmental aspects into product development, J. Clean. Prod. 14 (2006) 1396-1408. https://doi.org/10.1016/j.jclepro.2005.11.022.</a:t>
            </a:r>
          </a:p>
        </p:txBody>
      </p:sp>
    </p:spTree>
    <p:custDataLst>
      <p:tags r:id="rId1"/>
    </p:custDataLst>
    <p:extLst>
      <p:ext uri="{BB962C8B-B14F-4D97-AF65-F5344CB8AC3E}">
        <p14:creationId xmlns:p14="http://schemas.microsoft.com/office/powerpoint/2010/main" val="3781267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7FA5FC-FDB5-4C18-41E3-678BABD2A171}"/>
              </a:ext>
            </a:extLst>
          </p:cNvPr>
          <p:cNvPicPr>
            <a:picLocks noChangeAspect="1"/>
          </p:cNvPicPr>
          <p:nvPr/>
        </p:nvPicPr>
        <p:blipFill>
          <a:blip r:embed="rId3"/>
          <a:stretch>
            <a:fillRect/>
          </a:stretch>
        </p:blipFill>
        <p:spPr>
          <a:xfrm>
            <a:off x="5562027" y="1392892"/>
            <a:ext cx="3293021" cy="2580634"/>
          </a:xfrm>
          <a:prstGeom prst="rect">
            <a:avLst/>
          </a:prstGeom>
        </p:spPr>
      </p:pic>
      <p:sp>
        <p:nvSpPr>
          <p:cNvPr id="2" name="Title 1">
            <a:extLst>
              <a:ext uri="{FF2B5EF4-FFF2-40B4-BE49-F238E27FC236}">
                <a16:creationId xmlns:a16="http://schemas.microsoft.com/office/drawing/2014/main" id="{385CFAC8-EF05-4E1D-B574-3E13CCC596BE}"/>
              </a:ext>
            </a:extLst>
          </p:cNvPr>
          <p:cNvSpPr>
            <a:spLocks noGrp="1"/>
          </p:cNvSpPr>
          <p:nvPr>
            <p:ph type="title"/>
          </p:nvPr>
        </p:nvSpPr>
        <p:spPr/>
        <p:txBody>
          <a:bodyPr/>
          <a:lstStyle/>
          <a:p>
            <a:r>
              <a:rPr lang="en-GB" dirty="0"/>
              <a:t>Предизвикателства</a:t>
            </a:r>
          </a:p>
        </p:txBody>
      </p:sp>
      <p:sp>
        <p:nvSpPr>
          <p:cNvPr id="4" name="TextBox 3">
            <a:extLst>
              <a:ext uri="{FF2B5EF4-FFF2-40B4-BE49-F238E27FC236}">
                <a16:creationId xmlns:a16="http://schemas.microsoft.com/office/drawing/2014/main" id="{776D3D9D-36AF-4069-8091-CE424CAD0F27}"/>
              </a:ext>
            </a:extLst>
          </p:cNvPr>
          <p:cNvSpPr txBox="1"/>
          <p:nvPr/>
        </p:nvSpPr>
        <p:spPr>
          <a:xfrm>
            <a:off x="237194" y="1831792"/>
            <a:ext cx="5034356" cy="2634119"/>
          </a:xfrm>
          <a:prstGeom prst="rect">
            <a:avLst/>
          </a:prstGeom>
          <a:noFill/>
        </p:spPr>
        <p:txBody>
          <a:bodyPr wrap="square">
            <a:spAutoFit/>
          </a:bodyPr>
          <a:lstStyle/>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lang="en-US" altLang="en-US" sz="1400" dirty="0">
                <a:solidFill>
                  <a:srgbClr val="2B2D83"/>
                </a:solidFill>
                <a:latin typeface="Verdana" panose="020B0604030504040204" pitchFamily="34" charset="0"/>
                <a:ea typeface="Verdana" panose="020B0604030504040204" pitchFamily="34" charset="0"/>
              </a:rPr>
              <a:t>Прилагането на практиките за </a:t>
            </a:r>
            <a:r>
              <a:rPr lang="en-US" altLang="en-US" sz="1400" dirty="0" err="1">
                <a:solidFill>
                  <a:srgbClr val="2B2D83"/>
                </a:solidFill>
                <a:latin typeface="Verdana" panose="020B0604030504040204" pitchFamily="34" charset="0"/>
                <a:ea typeface="Verdana" panose="020B0604030504040204" pitchFamily="34" charset="0"/>
              </a:rPr>
              <a:t>екодизайн </a:t>
            </a:r>
            <a:r>
              <a:rPr lang="en-US" altLang="en-US" sz="1400" dirty="0">
                <a:solidFill>
                  <a:srgbClr val="2B2D83"/>
                </a:solidFill>
                <a:latin typeface="Verdana" panose="020B0604030504040204" pitchFamily="34" charset="0"/>
                <a:ea typeface="Verdana" panose="020B0604030504040204" pitchFamily="34" charset="0"/>
              </a:rPr>
              <a:t>не винаги е в състояние да включи някои важни екологични съображения.</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q"/>
              <a:tabLst/>
            </a:pPr>
            <a:endParaRPr lang="en-US" altLang="en-US" sz="1400" dirty="0">
              <a:solidFill>
                <a:srgbClr val="2B2D83"/>
              </a:solidFill>
              <a:latin typeface="Verdana" panose="020B0604030504040204" pitchFamily="34" charset="0"/>
              <a:ea typeface="Verdana" panose="020B0604030504040204" pitchFamily="34" charset="0"/>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lang="en-US" altLang="en-US" sz="1400" dirty="0">
                <a:solidFill>
                  <a:srgbClr val="2B2D83"/>
                </a:solidFill>
                <a:latin typeface="Verdana" panose="020B0604030504040204" pitchFamily="34" charset="0"/>
                <a:ea typeface="Verdana" panose="020B0604030504040204" pitchFamily="34" charset="0"/>
              </a:rPr>
              <a:t>Необходим е по-цялостен подход за разработване на продукти и за въвеждане на иновации не само в самия продукт, но и в свързания с </a:t>
            </a:r>
            <a:r>
              <a:rPr lang="en-GB" altLang="en-US" sz="1400" dirty="0">
                <a:solidFill>
                  <a:srgbClr val="2B2D83"/>
                </a:solidFill>
                <a:latin typeface="Verdana" panose="020B0604030504040204" pitchFamily="34" charset="0"/>
                <a:ea typeface="Verdana" panose="020B0604030504040204" pitchFamily="34" charset="0"/>
              </a:rPr>
              <a:t>него</a:t>
            </a:r>
            <a:r>
              <a:rPr lang="en-US" altLang="en-US" sz="1400" dirty="0">
                <a:solidFill>
                  <a:srgbClr val="2B2D83"/>
                </a:solidFill>
                <a:latin typeface="Verdana" panose="020B0604030504040204" pitchFamily="34" charset="0"/>
                <a:ea typeface="Verdana" panose="020B0604030504040204" pitchFamily="34" charset="0"/>
              </a:rPr>
              <a:t> бизнес модел. </a:t>
            </a:r>
          </a:p>
        </p:txBody>
      </p:sp>
      <p:sp>
        <p:nvSpPr>
          <p:cNvPr id="3" name="TextBox 2">
            <a:extLst>
              <a:ext uri="{FF2B5EF4-FFF2-40B4-BE49-F238E27FC236}">
                <a16:creationId xmlns:a16="http://schemas.microsoft.com/office/drawing/2014/main" id="{2950F27B-8804-EA7A-6C7A-65C5DAD3CFD0}"/>
              </a:ext>
            </a:extLst>
          </p:cNvPr>
          <p:cNvSpPr txBox="1"/>
          <p:nvPr/>
        </p:nvSpPr>
        <p:spPr>
          <a:xfrm>
            <a:off x="5443875" y="4054302"/>
            <a:ext cx="2987150" cy="246221"/>
          </a:xfrm>
          <a:prstGeom prst="rect">
            <a:avLst/>
          </a:prstGeom>
          <a:noFill/>
        </p:spPr>
        <p:txBody>
          <a:bodyPr wrap="square" rtlCol="0">
            <a:spAutoFit/>
          </a:bodyPr>
          <a:lstStyle/>
          <a:p>
            <a:r>
              <a:rPr lang="en-GB" sz="500" b="1" i="0" dirty="0" err="1">
                <a:solidFill>
                  <a:srgbClr val="374957"/>
                </a:solidFill>
                <a:effectLst/>
                <a:latin typeface="Proxima Nova"/>
              </a:rPr>
              <a:t> beco sem saída </a:t>
            </a:r>
            <a:r>
              <a:rPr lang="pt-PT" sz="500" dirty="0" err="1"/>
              <a:t>от </a:t>
            </a:r>
            <a:r>
              <a:rPr lang="pt-PT" sz="500" b="1" i="0" u="none" strike="noStrike" dirty="0" err="1">
                <a:solidFill>
                  <a:srgbClr val="0F73EE"/>
                </a:solidFill>
                <a:effectLst/>
                <a:latin typeface="Proxima Nova"/>
              </a:rPr>
              <a:t>sergnewa </a:t>
            </a:r>
            <a:r>
              <a:rPr lang="pt-PT" sz="500" dirty="0"/>
              <a:t>в https://br.freepik.com/vetores-premium/conceito-de-beco-sem-saida-a-empresaria-esta-a-caminho-do-beco-sem-saida_31585740.htm</a:t>
            </a:r>
          </a:p>
        </p:txBody>
      </p:sp>
      <p:pic>
        <p:nvPicPr>
          <p:cNvPr id="5" name="Imagem 8" descr="Uma imagem com texto, clipart&#10;&#10;Descrição gerada automaticamente">
            <a:extLst>
              <a:ext uri="{FF2B5EF4-FFF2-40B4-BE49-F238E27FC236}">
                <a16:creationId xmlns:a16="http://schemas.microsoft.com/office/drawing/2014/main" id="{1925BA1B-A087-0B00-3FBA-F00A26BAD334}"/>
              </a:ext>
            </a:extLst>
          </p:cNvPr>
          <p:cNvPicPr>
            <a:picLocks noChangeAspect="1"/>
          </p:cNvPicPr>
          <p:nvPr/>
        </p:nvPicPr>
        <p:blipFill>
          <a:blip r:embed="rId4"/>
          <a:stretch>
            <a:fillRect/>
          </a:stretch>
        </p:blipFill>
        <p:spPr>
          <a:xfrm>
            <a:off x="5562027" y="3735180"/>
            <a:ext cx="681229" cy="238346"/>
          </a:xfrm>
          <a:prstGeom prst="rect">
            <a:avLst/>
          </a:prstGeom>
        </p:spPr>
      </p:pic>
    </p:spTree>
    <p:custDataLst>
      <p:tags r:id="rId1"/>
    </p:custDataLst>
    <p:extLst>
      <p:ext uri="{BB962C8B-B14F-4D97-AF65-F5344CB8AC3E}">
        <p14:creationId xmlns:p14="http://schemas.microsoft.com/office/powerpoint/2010/main" val="3830691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931158" y="1077043"/>
            <a:ext cx="7717800" cy="646800"/>
          </a:xfrm>
        </p:spPr>
        <p:txBody>
          <a:bodyPr/>
          <a:lstStyle/>
          <a:p>
            <a:r>
              <a:rPr lang="pt-PT" sz="4000" dirty="0">
                <a:solidFill>
                  <a:srgbClr val="368E00"/>
                </a:solidFill>
              </a:rPr>
              <a:t>Кръгови </a:t>
            </a:r>
            <a:r>
              <a:rPr lang="pt-PT" sz="4000" dirty="0" err="1">
                <a:solidFill>
                  <a:srgbClr val="368E00"/>
                </a:solidFill>
              </a:rPr>
              <a:t>доставки</a:t>
            </a:r>
            <a:endParaRPr lang="en-GB" dirty="0"/>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3636974" y="2126799"/>
            <a:ext cx="5399449" cy="2074730"/>
          </a:xfrm>
        </p:spPr>
        <p:txBody>
          <a:bodyPr/>
          <a:lstStyle/>
          <a:p>
            <a:pPr algn="just"/>
            <a:r>
              <a:rPr lang="en-GB" dirty="0"/>
              <a:t>Вече научихме, че изборът на материали не е единствената задача при разработването на продукти, която може да доведе до по-екологични и кръгови пътища, но всъщност е важен компонент от дизайна на продуктите. Сега ще разгледаме по-отблизо какво се счита за кръгови доставки се предприема и как наистина можем да се възползваме от тях, за да подобрим кръговия характер и устойчивостта на продуктите.</a:t>
            </a:r>
          </a:p>
          <a:p>
            <a:pPr algn="just"/>
            <a:r>
              <a:rPr lang="en-US" dirty="0"/>
              <a:t> </a:t>
            </a:r>
            <a:endParaRPr lang="en-GB" dirty="0"/>
          </a:p>
        </p:txBody>
      </p:sp>
    </p:spTree>
    <p:custDataLst>
      <p:tags r:id="rId1"/>
    </p:custDataLst>
    <p:extLst>
      <p:ext uri="{BB962C8B-B14F-4D97-AF65-F5344CB8AC3E}">
        <p14:creationId xmlns:p14="http://schemas.microsoft.com/office/powerpoint/2010/main" val="310143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39175-07D3-4BF5-89AE-64079808B692}"/>
              </a:ext>
            </a:extLst>
          </p:cNvPr>
          <p:cNvSpPr>
            <a:spLocks noGrp="1"/>
          </p:cNvSpPr>
          <p:nvPr>
            <p:ph type="title"/>
          </p:nvPr>
        </p:nvSpPr>
        <p:spPr>
          <a:xfrm>
            <a:off x="479469" y="287633"/>
            <a:ext cx="7717800" cy="1011600"/>
          </a:xfrm>
        </p:spPr>
        <p:txBody>
          <a:bodyPr/>
          <a:lstStyle/>
          <a:p>
            <a:r>
              <a:rPr lang="en-GB" sz="3200" dirty="0">
                <a:solidFill>
                  <a:srgbClr val="2B2D83"/>
                </a:solidFill>
              </a:rPr>
              <a:t>Кръгов и устойчив дизайн - основни факти</a:t>
            </a:r>
          </a:p>
        </p:txBody>
      </p:sp>
      <p:sp>
        <p:nvSpPr>
          <p:cNvPr id="4" name="TextBox 3">
            <a:extLst>
              <a:ext uri="{FF2B5EF4-FFF2-40B4-BE49-F238E27FC236}">
                <a16:creationId xmlns:a16="http://schemas.microsoft.com/office/drawing/2014/main" id="{5F4B54E2-5AE3-4B78-87DF-2D919DDBFD26}"/>
              </a:ext>
            </a:extLst>
          </p:cNvPr>
          <p:cNvSpPr txBox="1"/>
          <p:nvPr/>
        </p:nvSpPr>
        <p:spPr>
          <a:xfrm>
            <a:off x="189067" y="808277"/>
            <a:ext cx="4712942" cy="3738972"/>
          </a:xfrm>
          <a:prstGeom prst="rect">
            <a:avLst/>
          </a:prstGeom>
          <a:noFill/>
        </p:spPr>
        <p:txBody>
          <a:bodyPr wrap="square">
            <a:spAutoFit/>
          </a:bodyPr>
          <a:lstStyle/>
          <a:p>
            <a:pPr algn="just">
              <a:lnSpc>
                <a:spcPct val="120000"/>
              </a:lnSpc>
              <a:spcBef>
                <a:spcPts val="500"/>
              </a:spcBef>
            </a:pPr>
            <a:r>
              <a:rPr lang="en-GB" sz="1600" i="1" dirty="0">
                <a:solidFill>
                  <a:srgbClr val="2B2D83"/>
                </a:solidFill>
              </a:rPr>
              <a:t>Добрият дизайнер и/или инженер трябва да може непрекъснато да търси нови продукти, в които могат да се използват нови материали и производствени методи в съчетание с устойчив дизайн.</a:t>
            </a:r>
          </a:p>
          <a:p>
            <a:pPr algn="just">
              <a:lnSpc>
                <a:spcPct val="120000"/>
              </a:lnSpc>
              <a:spcBef>
                <a:spcPts val="500"/>
              </a:spcBef>
            </a:pPr>
            <a:r>
              <a:rPr lang="en-GB" sz="1600" i="1" dirty="0">
                <a:solidFill>
                  <a:srgbClr val="2B2D83"/>
                </a:solidFill>
              </a:rPr>
              <a:t>Контекстът се променя и непрекъснато се предлагат и търсят нови продукти.</a:t>
            </a:r>
          </a:p>
          <a:p>
            <a:pPr algn="just">
              <a:lnSpc>
                <a:spcPct val="120000"/>
              </a:lnSpc>
              <a:spcBef>
                <a:spcPts val="500"/>
              </a:spcBef>
            </a:pPr>
            <a:r>
              <a:rPr lang="en-GB" sz="1600" i="1" dirty="0">
                <a:solidFill>
                  <a:srgbClr val="2B2D83"/>
                </a:solidFill>
              </a:rPr>
              <a:t>Компаниите са </a:t>
            </a:r>
            <a:r>
              <a:rPr lang="en-GB" sz="1500" i="1" dirty="0">
                <a:solidFill>
                  <a:srgbClr val="2B2D83"/>
                </a:solidFill>
              </a:rPr>
              <a:t>по-склонни</a:t>
            </a:r>
            <a:r>
              <a:rPr lang="en-GB" sz="1600" i="1" dirty="0">
                <a:solidFill>
                  <a:srgbClr val="2B2D83"/>
                </a:solidFill>
              </a:rPr>
              <a:t> да се ангажират с устойчиви дейности като признание за ползите от използването на рециклирани материали, като например по-добра репутация и по-добра икономика.</a:t>
            </a:r>
          </a:p>
        </p:txBody>
      </p:sp>
      <p:graphicFrame>
        <p:nvGraphicFramePr>
          <p:cNvPr id="8" name="Diagrama 9">
            <a:extLst>
              <a:ext uri="{FF2B5EF4-FFF2-40B4-BE49-F238E27FC236}">
                <a16:creationId xmlns:a16="http://schemas.microsoft.com/office/drawing/2014/main" id="{6C9A33DB-6EE1-4ECF-B413-DA4D5835A456}"/>
              </a:ext>
            </a:extLst>
          </p:cNvPr>
          <p:cNvGraphicFramePr/>
          <p:nvPr>
            <p:extLst>
              <p:ext uri="{D42A27DB-BD31-4B8C-83A1-F6EECF244321}">
                <p14:modId xmlns:p14="http://schemas.microsoft.com/office/powerpoint/2010/main" val="1751974250"/>
              </p:ext>
            </p:extLst>
          </p:nvPr>
        </p:nvGraphicFramePr>
        <p:xfrm>
          <a:off x="4902009" y="1241301"/>
          <a:ext cx="4310439" cy="3291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06655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CF9D-CB07-483C-8FC5-7C57A1867301}"/>
              </a:ext>
            </a:extLst>
          </p:cNvPr>
          <p:cNvSpPr>
            <a:spLocks noGrp="1"/>
          </p:cNvSpPr>
          <p:nvPr>
            <p:ph type="title"/>
          </p:nvPr>
        </p:nvSpPr>
        <p:spPr>
          <a:xfrm>
            <a:off x="637598" y="265114"/>
            <a:ext cx="7717800" cy="1011600"/>
          </a:xfrm>
        </p:spPr>
        <p:txBody>
          <a:bodyPr/>
          <a:lstStyle/>
          <a:p>
            <a:r>
              <a:rPr lang="en-US" dirty="0">
                <a:solidFill>
                  <a:srgbClr val="2B2D83"/>
                </a:solidFill>
              </a:rPr>
              <a:t>Избор на материал</a:t>
            </a:r>
            <a:endParaRPr lang="en-GB" dirty="0">
              <a:solidFill>
                <a:srgbClr val="2B2D83"/>
              </a:solidFill>
            </a:endParaRPr>
          </a:p>
        </p:txBody>
      </p:sp>
      <p:grpSp>
        <p:nvGrpSpPr>
          <p:cNvPr id="13" name="Group 12">
            <a:extLst>
              <a:ext uri="{FF2B5EF4-FFF2-40B4-BE49-F238E27FC236}">
                <a16:creationId xmlns:a16="http://schemas.microsoft.com/office/drawing/2014/main" id="{F487CFDF-9002-4582-9413-3CC6D3CA438F}"/>
              </a:ext>
            </a:extLst>
          </p:cNvPr>
          <p:cNvGrpSpPr/>
          <p:nvPr/>
        </p:nvGrpSpPr>
        <p:grpSpPr>
          <a:xfrm>
            <a:off x="250972" y="1433815"/>
            <a:ext cx="4821293" cy="617328"/>
            <a:chOff x="991789" y="2056526"/>
            <a:chExt cx="4821293" cy="617328"/>
          </a:xfrm>
        </p:grpSpPr>
        <p:sp>
          <p:nvSpPr>
            <p:cNvPr id="14" name="Retângulo 41">
              <a:extLst>
                <a:ext uri="{FF2B5EF4-FFF2-40B4-BE49-F238E27FC236}">
                  <a16:creationId xmlns:a16="http://schemas.microsoft.com/office/drawing/2014/main" id="{97E56437-1CDC-4110-BFD4-4CD2E7ED2C0C}"/>
                </a:ext>
              </a:extLst>
            </p:cNvPr>
            <p:cNvSpPr/>
            <p:nvPr/>
          </p:nvSpPr>
          <p:spPr>
            <a:xfrm>
              <a:off x="991789" y="2056526"/>
              <a:ext cx="1578176" cy="549380"/>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E7501B"/>
                  </a:solidFill>
                  <a:effectLst/>
                  <a:uLnTx/>
                  <a:uFillTx/>
                  <a:latin typeface="+mn-lt"/>
                  <a:ea typeface="Verdana" panose="020B0604030504040204" pitchFamily="34" charset="0"/>
                  <a:cs typeface="+mn-cs"/>
                </a:rPr>
                <a:t>Един от основните етапи в процеса на проектиране на продукти</a:t>
              </a:r>
            </a:p>
          </p:txBody>
        </p:sp>
        <p:sp>
          <p:nvSpPr>
            <p:cNvPr id="15" name="Seta: Para a Direita 11">
              <a:extLst>
                <a:ext uri="{FF2B5EF4-FFF2-40B4-BE49-F238E27FC236}">
                  <a16:creationId xmlns:a16="http://schemas.microsoft.com/office/drawing/2014/main" id="{45FAC0D3-EF7C-4D69-AFC7-607F08411BA3}"/>
                </a:ext>
              </a:extLst>
            </p:cNvPr>
            <p:cNvSpPr/>
            <p:nvPr/>
          </p:nvSpPr>
          <p:spPr>
            <a:xfrm>
              <a:off x="2708425" y="2331216"/>
              <a:ext cx="914401" cy="295075"/>
            </a:xfrm>
            <a:prstGeom prst="rightArrow">
              <a:avLst/>
            </a:prstGeom>
            <a:solidFill>
              <a:srgbClr val="ABB5B3"/>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501B"/>
                </a:solidFill>
                <a:effectLst/>
                <a:uLnTx/>
                <a:uFillTx/>
                <a:latin typeface="Calibri" panose="020F0502020204030204"/>
                <a:ea typeface="+mn-ea"/>
                <a:cs typeface="+mn-cs"/>
              </a:endParaRPr>
            </a:p>
          </p:txBody>
        </p:sp>
        <p:sp>
          <p:nvSpPr>
            <p:cNvPr id="16" name="CaixaDeTexto 42">
              <a:extLst>
                <a:ext uri="{FF2B5EF4-FFF2-40B4-BE49-F238E27FC236}">
                  <a16:creationId xmlns:a16="http://schemas.microsoft.com/office/drawing/2014/main" id="{8E62033D-E6A9-4842-8092-F4FE1891B28F}"/>
                </a:ext>
              </a:extLst>
            </p:cNvPr>
            <p:cNvSpPr txBox="1"/>
            <p:nvPr/>
          </p:nvSpPr>
          <p:spPr>
            <a:xfrm>
              <a:off x="2740074" y="2071755"/>
              <a:ext cx="76383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E7501B"/>
                  </a:solidFill>
                  <a:effectLst/>
                  <a:uLnTx/>
                  <a:uFillTx/>
                  <a:latin typeface="+mn-lt"/>
                  <a:ea typeface="Verdana" panose="020B0604030504040204" pitchFamily="34" charset="0"/>
                  <a:cs typeface="+mn-cs"/>
                </a:rPr>
                <a:t>Въздействия</a:t>
              </a:r>
            </a:p>
          </p:txBody>
        </p:sp>
        <p:grpSp>
          <p:nvGrpSpPr>
            <p:cNvPr id="17" name="Agrupar 44">
              <a:extLst>
                <a:ext uri="{FF2B5EF4-FFF2-40B4-BE49-F238E27FC236}">
                  <a16:creationId xmlns:a16="http://schemas.microsoft.com/office/drawing/2014/main" id="{BAE22D4D-872E-45ED-9908-A4881EB48A77}"/>
                </a:ext>
              </a:extLst>
            </p:cNvPr>
            <p:cNvGrpSpPr/>
            <p:nvPr/>
          </p:nvGrpSpPr>
          <p:grpSpPr>
            <a:xfrm>
              <a:off x="3763089" y="2069300"/>
              <a:ext cx="2049993" cy="604554"/>
              <a:chOff x="10044777" y="1534159"/>
              <a:chExt cx="1900990" cy="604554"/>
            </a:xfrm>
          </p:grpSpPr>
          <p:pic>
            <p:nvPicPr>
              <p:cNvPr id="18" name="Imagem 17">
                <a:extLst>
                  <a:ext uri="{FF2B5EF4-FFF2-40B4-BE49-F238E27FC236}">
                    <a16:creationId xmlns:a16="http://schemas.microsoft.com/office/drawing/2014/main" id="{4B88679B-207F-46B2-B398-D00864AE0CA9}"/>
                  </a:ext>
                </a:extLst>
              </p:cNvPr>
              <p:cNvPicPr>
                <a:picLocks noChangeAspect="1"/>
              </p:cNvPicPr>
              <p:nvPr/>
            </p:nvPicPr>
            <p:blipFill>
              <a:blip r:embed="rId3"/>
              <a:stretch>
                <a:fillRect/>
              </a:stretch>
            </p:blipFill>
            <p:spPr>
              <a:xfrm>
                <a:off x="10044777" y="1534159"/>
                <a:ext cx="652104" cy="604554"/>
              </a:xfrm>
              <a:prstGeom prst="rect">
                <a:avLst/>
              </a:prstGeom>
            </p:spPr>
          </p:pic>
          <p:sp>
            <p:nvSpPr>
              <p:cNvPr id="19" name="CaixaDeTexto 48">
                <a:extLst>
                  <a:ext uri="{FF2B5EF4-FFF2-40B4-BE49-F238E27FC236}">
                    <a16:creationId xmlns:a16="http://schemas.microsoft.com/office/drawing/2014/main" id="{CF863140-DE1B-4000-AD8E-07776159FE80}"/>
                  </a:ext>
                </a:extLst>
              </p:cNvPr>
              <p:cNvSpPr txBox="1"/>
              <p:nvPr/>
            </p:nvSpPr>
            <p:spPr>
              <a:xfrm>
                <a:off x="10607855" y="1711389"/>
                <a:ext cx="1337912"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E7501B"/>
                    </a:solidFill>
                    <a:effectLst/>
                    <a:uLnTx/>
                    <a:uFillTx/>
                    <a:latin typeface="+mn-lt"/>
                    <a:ea typeface="Verdana" panose="020B0604030504040204" pitchFamily="34" charset="0"/>
                    <a:cs typeface="+mn-cs"/>
                  </a:rPr>
                  <a:t>Устойчивост</a:t>
                </a:r>
              </a:p>
            </p:txBody>
          </p:sp>
          <p:sp>
            <p:nvSpPr>
              <p:cNvPr id="20" name="Retângulo 43">
                <a:extLst>
                  <a:ext uri="{FF2B5EF4-FFF2-40B4-BE49-F238E27FC236}">
                    <a16:creationId xmlns:a16="http://schemas.microsoft.com/office/drawing/2014/main" id="{6469586C-891A-464A-8DC9-93E3C8FD009C}"/>
                  </a:ext>
                </a:extLst>
              </p:cNvPr>
              <p:cNvSpPr/>
              <p:nvPr/>
            </p:nvSpPr>
            <p:spPr>
              <a:xfrm>
                <a:off x="10127173" y="1575201"/>
                <a:ext cx="1547673" cy="541518"/>
              </a:xfrm>
              <a:prstGeom prst="rect">
                <a:avLst/>
              </a:prstGeom>
              <a:no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501B"/>
                  </a:solidFill>
                  <a:effectLst/>
                  <a:uLnTx/>
                  <a:uFillTx/>
                  <a:latin typeface="Verdana" panose="020B0604030504040204" pitchFamily="34" charset="0"/>
                  <a:ea typeface="Verdana" panose="020B0604030504040204" pitchFamily="34" charset="0"/>
                  <a:cs typeface="+mn-cs"/>
                </a:endParaRPr>
              </a:p>
            </p:txBody>
          </p:sp>
        </p:grpSp>
      </p:grpSp>
      <p:grpSp>
        <p:nvGrpSpPr>
          <p:cNvPr id="49" name="Group 48">
            <a:extLst>
              <a:ext uri="{FF2B5EF4-FFF2-40B4-BE49-F238E27FC236}">
                <a16:creationId xmlns:a16="http://schemas.microsoft.com/office/drawing/2014/main" id="{A88E5A96-5D3E-4DA3-9AE0-BE849271C0CD}"/>
              </a:ext>
            </a:extLst>
          </p:cNvPr>
          <p:cNvGrpSpPr/>
          <p:nvPr/>
        </p:nvGrpSpPr>
        <p:grpSpPr>
          <a:xfrm>
            <a:off x="94147" y="2270234"/>
            <a:ext cx="4937576" cy="1996080"/>
            <a:chOff x="536266" y="2284790"/>
            <a:chExt cx="4937576" cy="1996080"/>
          </a:xfrm>
        </p:grpSpPr>
        <p:grpSp>
          <p:nvGrpSpPr>
            <p:cNvPr id="48" name="Group 47">
              <a:extLst>
                <a:ext uri="{FF2B5EF4-FFF2-40B4-BE49-F238E27FC236}">
                  <a16:creationId xmlns:a16="http://schemas.microsoft.com/office/drawing/2014/main" id="{B59FCD71-36EF-4199-B708-AE4CE427F9AA}"/>
                </a:ext>
              </a:extLst>
            </p:cNvPr>
            <p:cNvGrpSpPr/>
            <p:nvPr/>
          </p:nvGrpSpPr>
          <p:grpSpPr>
            <a:xfrm>
              <a:off x="623384" y="2464664"/>
              <a:ext cx="4850458" cy="1816206"/>
              <a:chOff x="623384" y="2464664"/>
              <a:chExt cx="4850458" cy="1816206"/>
            </a:xfrm>
          </p:grpSpPr>
          <p:sp>
            <p:nvSpPr>
              <p:cNvPr id="42" name="Retângulo 50">
                <a:extLst>
                  <a:ext uri="{FF2B5EF4-FFF2-40B4-BE49-F238E27FC236}">
                    <a16:creationId xmlns:a16="http://schemas.microsoft.com/office/drawing/2014/main" id="{31DD65B9-A6DC-4BBB-A9CE-CF790DB6AC5C}"/>
                  </a:ext>
                </a:extLst>
              </p:cNvPr>
              <p:cNvSpPr/>
              <p:nvPr/>
            </p:nvSpPr>
            <p:spPr>
              <a:xfrm>
                <a:off x="685261" y="2495420"/>
                <a:ext cx="1720789" cy="440404"/>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E7501B"/>
                    </a:solidFill>
                    <a:effectLst/>
                    <a:uLnTx/>
                    <a:uFillTx/>
                    <a:latin typeface="+mn-lt"/>
                    <a:ea typeface="Verdana" panose="020B0604030504040204" pitchFamily="34" charset="0"/>
                    <a:cs typeface="+mn-cs"/>
                  </a:rPr>
                  <a:t>Традиционен изглед</a:t>
                </a:r>
              </a:p>
            </p:txBody>
          </p:sp>
          <p:sp>
            <p:nvSpPr>
              <p:cNvPr id="43" name="Retângulo 53">
                <a:extLst>
                  <a:ext uri="{FF2B5EF4-FFF2-40B4-BE49-F238E27FC236}">
                    <a16:creationId xmlns:a16="http://schemas.microsoft.com/office/drawing/2014/main" id="{B75ACC13-A3EB-4B20-ADFA-305402D620C0}"/>
                  </a:ext>
                </a:extLst>
              </p:cNvPr>
              <p:cNvSpPr/>
              <p:nvPr/>
            </p:nvSpPr>
            <p:spPr>
              <a:xfrm>
                <a:off x="3079551" y="2464664"/>
                <a:ext cx="1720789" cy="440404"/>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E7501B"/>
                    </a:solidFill>
                    <a:effectLst/>
                    <a:uLnTx/>
                    <a:uFillTx/>
                    <a:latin typeface="+mn-lt"/>
                    <a:ea typeface="Verdana" panose="020B0604030504040204" pitchFamily="34" charset="0"/>
                    <a:cs typeface="+mn-cs"/>
                  </a:rPr>
                  <a:t>Изглед на екодизайна</a:t>
                </a:r>
              </a:p>
            </p:txBody>
          </p:sp>
          <p:sp>
            <p:nvSpPr>
              <p:cNvPr id="44" name="CaixaDeTexto 45">
                <a:extLst>
                  <a:ext uri="{FF2B5EF4-FFF2-40B4-BE49-F238E27FC236}">
                    <a16:creationId xmlns:a16="http://schemas.microsoft.com/office/drawing/2014/main" id="{F19A0B17-AFB2-4927-92F1-02A5FC578C75}"/>
                  </a:ext>
                </a:extLst>
              </p:cNvPr>
              <p:cNvSpPr txBox="1"/>
              <p:nvPr/>
            </p:nvSpPr>
            <p:spPr>
              <a:xfrm>
                <a:off x="623384" y="3090557"/>
                <a:ext cx="1720789" cy="861774"/>
              </a:xfrm>
              <a:prstGeom prst="rect">
                <a:avLst/>
              </a:prstGeom>
              <a:noFill/>
            </p:spPr>
            <p:txBody>
              <a:bodyPr wrap="square" rtlCol="0">
                <a:spAutoFit/>
              </a:bodyPr>
              <a:lstStyle/>
              <a:p>
                <a:pPr>
                  <a:buClrTx/>
                  <a:buFontTx/>
                  <a:buNone/>
                </a:pPr>
                <a:r>
                  <a:rPr lang="en-US" sz="1000" kern="1200" dirty="0">
                    <a:solidFill>
                      <a:srgbClr val="E7501B"/>
                    </a:solidFill>
                    <a:latin typeface="+mn-lt"/>
                    <a:ea typeface="Verdana" panose="020B0604030504040204" pitchFamily="34" charset="0"/>
                    <a:cs typeface="+mn-cs"/>
                  </a:rPr>
                  <a:t>Технически и физични свойства като цена, якост, температурна стабилност, плътност, твърдост и др.</a:t>
                </a:r>
                <a:endParaRPr lang="en-GB" sz="1000" kern="1200" dirty="0">
                  <a:solidFill>
                    <a:srgbClr val="E7501B"/>
                  </a:solidFill>
                  <a:latin typeface="+mn-lt"/>
                  <a:ea typeface="Verdana" panose="020B0604030504040204" pitchFamily="34" charset="0"/>
                  <a:cs typeface="+mn-cs"/>
                </a:endParaRPr>
              </a:p>
            </p:txBody>
          </p:sp>
          <p:sp>
            <p:nvSpPr>
              <p:cNvPr id="45" name="CaixaDeTexto 54">
                <a:extLst>
                  <a:ext uri="{FF2B5EF4-FFF2-40B4-BE49-F238E27FC236}">
                    <a16:creationId xmlns:a16="http://schemas.microsoft.com/office/drawing/2014/main" id="{F3C527A0-E659-4BD7-93F4-315E599FCC5D}"/>
                  </a:ext>
                </a:extLst>
              </p:cNvPr>
              <p:cNvSpPr txBox="1"/>
              <p:nvPr/>
            </p:nvSpPr>
            <p:spPr>
              <a:xfrm>
                <a:off x="2985277" y="3013856"/>
                <a:ext cx="2488565" cy="1267014"/>
              </a:xfrm>
              <a:prstGeom prst="rect">
                <a:avLst/>
              </a:prstGeom>
              <a:noFill/>
            </p:spPr>
            <p:txBody>
              <a:bodyPr wrap="square" rtlCol="0">
                <a:spAutoFit/>
              </a:bodyPr>
              <a:lstStyle/>
              <a:p>
                <a:pPr marL="342900" marR="19050" indent="-342900">
                  <a:lnSpc>
                    <a:spcPct val="107000"/>
                  </a:lnSpc>
                  <a:buClrTx/>
                  <a:buFont typeface="+mj-lt"/>
                  <a:buAutoNum type="alphaLcParenR"/>
                </a:pPr>
                <a:r>
                  <a:rPr lang="en-GB" sz="900" kern="1200" dirty="0">
                    <a:solidFill>
                      <a:srgbClr val="E7501B"/>
                    </a:solidFill>
                    <a:latin typeface="+mn-lt"/>
                    <a:ea typeface="Verdana" panose="020B0604030504040204" pitchFamily="34" charset="0"/>
                    <a:cs typeface="Times New Roman" panose="02020603050405020304" pitchFamily="18" charset="0"/>
                  </a:rPr>
                  <a:t>Методи на производство.</a:t>
                </a:r>
              </a:p>
              <a:p>
                <a:pPr marL="342900" marR="19050" indent="-342900">
                  <a:lnSpc>
                    <a:spcPct val="107000"/>
                  </a:lnSpc>
                  <a:buClrTx/>
                  <a:buFont typeface="+mj-lt"/>
                  <a:buAutoNum type="alphaLcParenR"/>
                </a:pPr>
                <a:r>
                  <a:rPr lang="en-GB" sz="900" kern="1200" dirty="0">
                    <a:solidFill>
                      <a:srgbClr val="E7501B"/>
                    </a:solidFill>
                    <a:latin typeface="+mn-lt"/>
                    <a:ea typeface="Verdana" panose="020B0604030504040204" pitchFamily="34" charset="0"/>
                    <a:cs typeface="Times New Roman" panose="02020603050405020304" pitchFamily="18" charset="0"/>
                  </a:rPr>
                  <a:t>Функции и структурни изисквания.</a:t>
                </a:r>
              </a:p>
              <a:p>
                <a:pPr marL="342900" marR="19050" indent="-342900">
                  <a:lnSpc>
                    <a:spcPct val="107000"/>
                  </a:lnSpc>
                  <a:buClrTx/>
                  <a:buFont typeface="+mj-lt"/>
                  <a:buAutoNum type="alphaLcParenR"/>
                </a:pPr>
                <a:r>
                  <a:rPr lang="en-GB" sz="900" kern="1200" dirty="0">
                    <a:solidFill>
                      <a:srgbClr val="E7501B"/>
                    </a:solidFill>
                    <a:latin typeface="+mn-lt"/>
                    <a:ea typeface="Verdana" panose="020B0604030504040204" pitchFamily="34" charset="0"/>
                    <a:cs typeface="Times New Roman" panose="02020603050405020304" pitchFamily="18" charset="0"/>
                  </a:rPr>
                  <a:t>Изисквания на пазара или потребителите.</a:t>
                </a:r>
              </a:p>
              <a:p>
                <a:pPr marL="342900" marR="19050" indent="-342900">
                  <a:lnSpc>
                    <a:spcPct val="107000"/>
                  </a:lnSpc>
                  <a:buClrTx/>
                  <a:buFont typeface="+mj-lt"/>
                  <a:buAutoNum type="alphaLcParenR"/>
                </a:pPr>
                <a:r>
                  <a:rPr lang="en-GB" sz="900" kern="1200" dirty="0">
                    <a:solidFill>
                      <a:srgbClr val="E7501B"/>
                    </a:solidFill>
                    <a:latin typeface="+mn-lt"/>
                    <a:ea typeface="Verdana" panose="020B0604030504040204" pitchFamily="34" charset="0"/>
                    <a:cs typeface="Times New Roman" panose="02020603050405020304" pitchFamily="18" charset="0"/>
                  </a:rPr>
                  <a:t>Дизайн.</a:t>
                </a:r>
              </a:p>
              <a:p>
                <a:pPr marL="342900" marR="19050" indent="-342900">
                  <a:lnSpc>
                    <a:spcPct val="107000"/>
                  </a:lnSpc>
                  <a:buClrTx/>
                  <a:buFont typeface="+mj-lt"/>
                  <a:buAutoNum type="alphaLcParenR"/>
                </a:pPr>
                <a:r>
                  <a:rPr lang="en-GB" sz="900" kern="1200" dirty="0">
                    <a:solidFill>
                      <a:srgbClr val="E7501B"/>
                    </a:solidFill>
                    <a:latin typeface="+mn-lt"/>
                    <a:ea typeface="Verdana" panose="020B0604030504040204" pitchFamily="34" charset="0"/>
                    <a:cs typeface="Times New Roman" panose="02020603050405020304" pitchFamily="18" charset="0"/>
                  </a:rPr>
                  <a:t>Цена.</a:t>
                </a:r>
              </a:p>
              <a:p>
                <a:pPr marL="342900" marR="19050" indent="-342900">
                  <a:lnSpc>
                    <a:spcPct val="107000"/>
                  </a:lnSpc>
                  <a:buClrTx/>
                  <a:buFont typeface="+mj-lt"/>
                  <a:buAutoNum type="alphaLcParenR"/>
                </a:pPr>
                <a:r>
                  <a:rPr lang="en-GB" sz="900" kern="1200" dirty="0">
                    <a:solidFill>
                      <a:srgbClr val="E7501B"/>
                    </a:solidFill>
                    <a:latin typeface="+mn-lt"/>
                    <a:ea typeface="Verdana" panose="020B0604030504040204" pitchFamily="34" charset="0"/>
                    <a:cs typeface="Times New Roman" panose="02020603050405020304" pitchFamily="18" charset="0"/>
                  </a:rPr>
                  <a:t>Въздействие върху околната среда.</a:t>
                </a:r>
              </a:p>
              <a:p>
                <a:pPr marL="342900" marR="19050" indent="-342900">
                  <a:lnSpc>
                    <a:spcPct val="107000"/>
                  </a:lnSpc>
                  <a:spcAft>
                    <a:spcPts val="800"/>
                  </a:spcAft>
                  <a:buClrTx/>
                  <a:buFont typeface="+mj-lt"/>
                  <a:buAutoNum type="alphaLcParenR"/>
                </a:pPr>
                <a:r>
                  <a:rPr lang="en-GB" sz="900" kern="1200" dirty="0">
                    <a:solidFill>
                      <a:srgbClr val="E7501B"/>
                    </a:solidFill>
                    <a:latin typeface="+mn-lt"/>
                    <a:ea typeface="Verdana" panose="020B0604030504040204" pitchFamily="34" charset="0"/>
                    <a:cs typeface="Times New Roman" panose="02020603050405020304" pitchFamily="18" charset="0"/>
                  </a:rPr>
                  <a:t>Живот.</a:t>
                </a:r>
              </a:p>
            </p:txBody>
          </p:sp>
        </p:grpSp>
        <p:sp>
          <p:nvSpPr>
            <p:cNvPr id="46" name="Retângulo 57">
              <a:extLst>
                <a:ext uri="{FF2B5EF4-FFF2-40B4-BE49-F238E27FC236}">
                  <a16:creationId xmlns:a16="http://schemas.microsoft.com/office/drawing/2014/main" id="{BFAF8305-338D-4644-9456-7FA1F5F8CE20}"/>
                </a:ext>
              </a:extLst>
            </p:cNvPr>
            <p:cNvSpPr/>
            <p:nvPr/>
          </p:nvSpPr>
          <p:spPr>
            <a:xfrm>
              <a:off x="536266" y="2284790"/>
              <a:ext cx="4819506" cy="1962032"/>
            </a:xfrm>
            <a:prstGeom prst="rect">
              <a:avLst/>
            </a:prstGeom>
            <a:no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7501B"/>
                </a:solidFill>
                <a:effectLst/>
                <a:uLnTx/>
                <a:uFillTx/>
                <a:latin typeface="Calibri" panose="020F0502020204030204"/>
                <a:ea typeface="+mn-ea"/>
                <a:cs typeface="+mn-cs"/>
              </a:endParaRPr>
            </a:p>
          </p:txBody>
        </p:sp>
      </p:grpSp>
      <p:sp>
        <p:nvSpPr>
          <p:cNvPr id="47" name="CaixaDeTexto 23">
            <a:extLst>
              <a:ext uri="{FF2B5EF4-FFF2-40B4-BE49-F238E27FC236}">
                <a16:creationId xmlns:a16="http://schemas.microsoft.com/office/drawing/2014/main" id="{198A547E-C0B8-4317-A8D0-C6E2CAF8DDC3}"/>
              </a:ext>
            </a:extLst>
          </p:cNvPr>
          <p:cNvSpPr txBox="1"/>
          <p:nvPr/>
        </p:nvSpPr>
        <p:spPr>
          <a:xfrm>
            <a:off x="89305" y="4356382"/>
            <a:ext cx="4870047" cy="381579"/>
          </a:xfrm>
          <a:prstGeom prst="rect">
            <a:avLst/>
          </a:prstGeom>
          <a:noFill/>
        </p:spPr>
        <p:txBody>
          <a:bodyPr wrap="square">
            <a:spAutoFit/>
          </a:bodyPr>
          <a:lstStyle/>
          <a:p>
            <a:pPr marL="406400" indent="-406400" algn="just">
              <a:lnSpc>
                <a:spcPct val="107000"/>
              </a:lnSpc>
            </a:pPr>
            <a:r>
              <a:rPr lang="en-GB" sz="600" dirty="0">
                <a:effectLst/>
                <a:latin typeface="+mn-lt"/>
                <a:ea typeface="Verdana" panose="020B0604030504040204" pitchFamily="34" charset="0"/>
                <a:cs typeface="Calibri" panose="020F0502020204030204" pitchFamily="34" charset="0"/>
              </a:rPr>
              <a:t>[1] C. </a:t>
            </a:r>
            <a:r>
              <a:rPr lang="en-GB" sz="600" dirty="0" err="1">
                <a:effectLst/>
                <a:latin typeface="+mn-lt"/>
                <a:ea typeface="Verdana" panose="020B0604030504040204" pitchFamily="34" charset="0"/>
                <a:cs typeface="Calibri" panose="020F0502020204030204" pitchFamily="34" charset="0"/>
              </a:rPr>
              <a:t>Luttropp</a:t>
            </a:r>
            <a:r>
              <a:rPr lang="en-GB" sz="600" dirty="0">
                <a:effectLst/>
                <a:latin typeface="+mn-lt"/>
                <a:ea typeface="Verdana" panose="020B0604030504040204" pitchFamily="34" charset="0"/>
                <a:cs typeface="Calibri" panose="020F0502020204030204" pitchFamily="34" charset="0"/>
              </a:rPr>
              <a:t>, J. </a:t>
            </a:r>
            <a:r>
              <a:rPr lang="en-GB" sz="600" dirty="0" err="1">
                <a:effectLst/>
                <a:latin typeface="+mn-lt"/>
                <a:ea typeface="Verdana" panose="020B0604030504040204" pitchFamily="34" charset="0"/>
                <a:cs typeface="Calibri" panose="020F0502020204030204" pitchFamily="34" charset="0"/>
              </a:rPr>
              <a:t>Lagerstedt</a:t>
            </a:r>
            <a:r>
              <a:rPr lang="en-GB" sz="600" dirty="0">
                <a:effectLst/>
                <a:latin typeface="+mn-lt"/>
                <a:ea typeface="Verdana" panose="020B0604030504040204" pitchFamily="34" charset="0"/>
                <a:cs typeface="Calibri" panose="020F0502020204030204" pitchFamily="34" charset="0"/>
              </a:rPr>
              <a:t>, </a:t>
            </a:r>
            <a:r>
              <a:rPr lang="en-GB" sz="600" dirty="0" err="1">
                <a:effectLst/>
                <a:latin typeface="+mn-lt"/>
                <a:ea typeface="Verdana" panose="020B0604030504040204" pitchFamily="34" charset="0"/>
                <a:cs typeface="Calibri" panose="020F0502020204030204" pitchFamily="34" charset="0"/>
              </a:rPr>
              <a:t>EcoDesign </a:t>
            </a:r>
            <a:r>
              <a:rPr lang="en-GB" sz="600" dirty="0">
                <a:effectLst/>
                <a:latin typeface="+mn-lt"/>
                <a:ea typeface="Verdana" panose="020B0604030504040204" pitchFamily="34" charset="0"/>
                <a:cs typeface="Calibri" panose="020F0502020204030204" pitchFamily="34" charset="0"/>
              </a:rPr>
              <a:t>and The Ten Golden Rules: generic advice for merging environmental aspects into product development, J. Clean. Prod. 14 (2006) 1396-1408. https://doi.org/10.1016/j.jclepro.2005.11.022. </a:t>
            </a:r>
          </a:p>
          <a:p>
            <a:pPr marL="406400" indent="-406400" algn="just">
              <a:lnSpc>
                <a:spcPct val="107000"/>
              </a:lnSpc>
            </a:pPr>
            <a:r>
              <a:rPr lang="en-GB" sz="600" dirty="0">
                <a:effectLst/>
                <a:latin typeface="+mn-lt"/>
                <a:ea typeface="Verdana" panose="020B0604030504040204" pitchFamily="34" charset="0"/>
                <a:cs typeface="Calibri" panose="020F0502020204030204" pitchFamily="34" charset="0"/>
              </a:rPr>
              <a:t>[2] </a:t>
            </a:r>
            <a:r>
              <a:rPr lang="en-GB" sz="600" dirty="0">
                <a:latin typeface="+mn-lt"/>
                <a:ea typeface="Verdana" panose="020B0604030504040204" pitchFamily="34" charset="0"/>
                <a:cs typeface="Calibri" panose="020F0502020204030204" pitchFamily="34" charset="0"/>
              </a:rPr>
              <a:t>M. Ashby, K. Johnson, Materials and Design: Ashby: The Art and Science of Material Selection in Product Design, 2014 г.</a:t>
            </a:r>
            <a:endParaRPr lang="en-GB" sz="600" dirty="0">
              <a:latin typeface="+mn-lt"/>
              <a:ea typeface="Verdana" panose="020B0604030504040204" pitchFamily="34" charset="0"/>
              <a:cs typeface="Times New Roman" panose="02020603050405020304" pitchFamily="18" charset="0"/>
            </a:endParaRPr>
          </a:p>
        </p:txBody>
      </p:sp>
      <p:pic>
        <p:nvPicPr>
          <p:cNvPr id="50" name="Imagem 40">
            <a:extLst>
              <a:ext uri="{FF2B5EF4-FFF2-40B4-BE49-F238E27FC236}">
                <a16:creationId xmlns:a16="http://schemas.microsoft.com/office/drawing/2014/main" id="{52BD6B2D-7377-480F-834B-8A37E25828D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4217" y="923325"/>
            <a:ext cx="3380959" cy="1673378"/>
          </a:xfrm>
          <a:prstGeom prst="rect">
            <a:avLst/>
          </a:prstGeom>
          <a:noFill/>
          <a:ln>
            <a:noFill/>
          </a:ln>
        </p:spPr>
      </p:pic>
      <p:pic>
        <p:nvPicPr>
          <p:cNvPr id="51" name="Imagem 56">
            <a:extLst>
              <a:ext uri="{FF2B5EF4-FFF2-40B4-BE49-F238E27FC236}">
                <a16:creationId xmlns:a16="http://schemas.microsoft.com/office/drawing/2014/main" id="{4502926A-030E-41C4-B9E7-712AD5E3C964}"/>
              </a:ext>
            </a:extLst>
          </p:cNvPr>
          <p:cNvPicPr/>
          <p:nvPr/>
        </p:nvPicPr>
        <p:blipFill>
          <a:blip r:embed="rId5"/>
          <a:stretch>
            <a:fillRect/>
          </a:stretch>
        </p:blipFill>
        <p:spPr>
          <a:xfrm>
            <a:off x="6506278" y="2379244"/>
            <a:ext cx="2137459" cy="2172585"/>
          </a:xfrm>
          <a:prstGeom prst="rect">
            <a:avLst/>
          </a:prstGeom>
        </p:spPr>
      </p:pic>
      <p:sp>
        <p:nvSpPr>
          <p:cNvPr id="52" name="CaixaDeTexto 18">
            <a:extLst>
              <a:ext uri="{FF2B5EF4-FFF2-40B4-BE49-F238E27FC236}">
                <a16:creationId xmlns:a16="http://schemas.microsoft.com/office/drawing/2014/main" id="{DDCFE99C-4602-43C1-8F3B-28CF20704A7B}"/>
              </a:ext>
            </a:extLst>
          </p:cNvPr>
          <p:cNvSpPr txBox="1"/>
          <p:nvPr/>
        </p:nvSpPr>
        <p:spPr>
          <a:xfrm>
            <a:off x="5523919" y="2445043"/>
            <a:ext cx="1194754" cy="553998"/>
          </a:xfrm>
          <a:prstGeom prst="rect">
            <a:avLst/>
          </a:prstGeom>
          <a:noFill/>
        </p:spPr>
        <p:txBody>
          <a:bodyPr wrap="square">
            <a:spAutoFit/>
          </a:bodyPr>
          <a:lstStyle/>
          <a:p>
            <a:r>
              <a:rPr lang="en-GB" sz="700" dirty="0">
                <a:latin typeface="+mn-lt"/>
                <a:ea typeface="Verdana" panose="020B0604030504040204" pitchFamily="34" charset="0"/>
                <a:cs typeface="Times New Roman" panose="02020603050405020304" pitchFamily="18" charset="0"/>
              </a:rPr>
              <a:t>Снимка на насоките за проектиране за околната среда в книгата за инженерни знания [1</a:t>
            </a:r>
            <a:r>
              <a:rPr lang="en-GB" sz="900" dirty="0">
                <a:latin typeface="+mn-lt"/>
                <a:ea typeface="Verdana" panose="020B0604030504040204" pitchFamily="34" charset="0"/>
                <a:cs typeface="Times New Roman" panose="02020603050405020304" pitchFamily="18" charset="0"/>
              </a:rPr>
              <a:t>]</a:t>
            </a:r>
          </a:p>
        </p:txBody>
      </p:sp>
      <p:sp>
        <p:nvSpPr>
          <p:cNvPr id="53" name="CaixaDeTexto 21">
            <a:extLst>
              <a:ext uri="{FF2B5EF4-FFF2-40B4-BE49-F238E27FC236}">
                <a16:creationId xmlns:a16="http://schemas.microsoft.com/office/drawing/2014/main" id="{A59BD095-C7F2-4250-8CA0-EBA432119FAF}"/>
              </a:ext>
            </a:extLst>
          </p:cNvPr>
          <p:cNvSpPr txBox="1"/>
          <p:nvPr/>
        </p:nvSpPr>
        <p:spPr>
          <a:xfrm>
            <a:off x="5884813" y="6053111"/>
            <a:ext cx="2794936" cy="230832"/>
          </a:xfrm>
          <a:prstGeom prst="rect">
            <a:avLst/>
          </a:prstGeom>
          <a:noFill/>
        </p:spPr>
        <p:txBody>
          <a:bodyPr wrap="square">
            <a:spAutoFit/>
          </a:bodyPr>
          <a:lstStyle/>
          <a:p>
            <a:pPr algn="ctr">
              <a:spcBef>
                <a:spcPts val="600"/>
              </a:spcBef>
              <a:spcAft>
                <a:spcPts val="600"/>
              </a:spcAft>
            </a:pPr>
            <a:r>
              <a:rPr lang="en-GB" sz="900" dirty="0">
                <a:latin typeface="Verdana" panose="020B0604030504040204" pitchFamily="34" charset="0"/>
                <a:ea typeface="Verdana" panose="020B0604030504040204" pitchFamily="34" charset="0"/>
                <a:cs typeface="Times New Roman" panose="02020603050405020304" pitchFamily="18" charset="0"/>
              </a:rPr>
              <a:t>Фази на избор на материал [2]</a:t>
            </a:r>
          </a:p>
        </p:txBody>
      </p:sp>
    </p:spTree>
    <p:custDataLst>
      <p:tags r:id="rId1"/>
    </p:custDataLst>
    <p:extLst>
      <p:ext uri="{BB962C8B-B14F-4D97-AF65-F5344CB8AC3E}">
        <p14:creationId xmlns:p14="http://schemas.microsoft.com/office/powerpoint/2010/main" val="905780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C44C-2330-4BBC-91AC-BEAC6AE5762A}"/>
              </a:ext>
            </a:extLst>
          </p:cNvPr>
          <p:cNvSpPr>
            <a:spLocks noGrp="1"/>
          </p:cNvSpPr>
          <p:nvPr>
            <p:ph type="title"/>
          </p:nvPr>
        </p:nvSpPr>
        <p:spPr/>
        <p:txBody>
          <a:bodyPr/>
          <a:lstStyle/>
          <a:p>
            <a:r>
              <a:rPr lang="en-US" sz="4000" dirty="0">
                <a:solidFill>
                  <a:srgbClr val="2B2D83"/>
                </a:solidFill>
              </a:rPr>
              <a:t>Обща рамка за избор на материал</a:t>
            </a:r>
            <a:endParaRPr lang="en-GB" dirty="0">
              <a:solidFill>
                <a:srgbClr val="2B2D83"/>
              </a:solidFill>
            </a:endParaRPr>
          </a:p>
        </p:txBody>
      </p:sp>
      <p:sp>
        <p:nvSpPr>
          <p:cNvPr id="3" name="CaixaDeTexto 35">
            <a:extLst>
              <a:ext uri="{FF2B5EF4-FFF2-40B4-BE49-F238E27FC236}">
                <a16:creationId xmlns:a16="http://schemas.microsoft.com/office/drawing/2014/main" id="{413C6F17-F1B8-46CE-9971-0428EB48042E}"/>
              </a:ext>
            </a:extLst>
          </p:cNvPr>
          <p:cNvSpPr txBox="1"/>
          <p:nvPr/>
        </p:nvSpPr>
        <p:spPr>
          <a:xfrm>
            <a:off x="1010999" y="1218604"/>
            <a:ext cx="5415707" cy="1891608"/>
          </a:xfrm>
          <a:prstGeom prst="rect">
            <a:avLst/>
          </a:prstGeom>
          <a:noFill/>
        </p:spPr>
        <p:txBody>
          <a:bodyPr wrap="square">
            <a:spAutoFit/>
          </a:bodyPr>
          <a:lstStyle/>
          <a:p>
            <a:pPr marL="342900" indent="-342900" algn="just">
              <a:lnSpc>
                <a:spcPct val="107000"/>
              </a:lnSpc>
              <a:buClrTx/>
              <a:buFont typeface="Wingdings" panose="05000000000000000000" pitchFamily="2" charset="2"/>
              <a:buChar char=""/>
            </a:pPr>
            <a:r>
              <a:rPr lang="en-GB" sz="1000" kern="1200" dirty="0">
                <a:solidFill>
                  <a:prstClr val="black"/>
                </a:solidFill>
                <a:latin typeface="+mn-lt"/>
                <a:ea typeface="Verdana" panose="020B0604030504040204" pitchFamily="34" charset="0"/>
                <a:cs typeface="Times New Roman" panose="02020603050405020304" pitchFamily="18" charset="0"/>
              </a:rPr>
              <a:t>Избягване на токсични или вредни материали за компонентите на продукта</a:t>
            </a:r>
          </a:p>
          <a:p>
            <a:pPr marL="342900" indent="-342900" algn="just">
              <a:lnSpc>
                <a:spcPct val="107000"/>
              </a:lnSpc>
              <a:buClrTx/>
              <a:buFont typeface="Wingdings" panose="05000000000000000000" pitchFamily="2" charset="2"/>
              <a:buChar char=""/>
            </a:pPr>
            <a:r>
              <a:rPr lang="en-GB" sz="1000" kern="1200" dirty="0">
                <a:solidFill>
                  <a:prstClr val="black"/>
                </a:solidFill>
                <a:latin typeface="+mn-lt"/>
                <a:ea typeface="Verdana" panose="020B0604030504040204" pitchFamily="34" charset="0"/>
                <a:cs typeface="Times New Roman" panose="02020603050405020304" pitchFamily="18" charset="0"/>
              </a:rPr>
              <a:t>Избягване на материали, които отделят токсични или вредни вещества по време на предварителното производство</a:t>
            </a:r>
          </a:p>
          <a:p>
            <a:pPr marL="342900" indent="-342900" algn="just">
              <a:lnSpc>
                <a:spcPct val="107000"/>
              </a:lnSpc>
              <a:buClrTx/>
              <a:buFont typeface="Wingdings" panose="05000000000000000000" pitchFamily="2" charset="2"/>
              <a:buChar char=""/>
            </a:pPr>
            <a:r>
              <a:rPr lang="en-GB" sz="1000" kern="1200" dirty="0">
                <a:solidFill>
                  <a:prstClr val="black"/>
                </a:solidFill>
                <a:latin typeface="+mn-lt"/>
                <a:ea typeface="Verdana" panose="020B0604030504040204" pitchFamily="34" charset="0"/>
                <a:cs typeface="Times New Roman" panose="02020603050405020304" pitchFamily="18" charset="0"/>
              </a:rPr>
              <a:t>Избягвайте добавки, които отделят токсични или вредни вещества</a:t>
            </a:r>
          </a:p>
          <a:p>
            <a:pPr marL="342900" indent="-342900" algn="just">
              <a:lnSpc>
                <a:spcPct val="107000"/>
              </a:lnSpc>
              <a:buClrTx/>
              <a:buFont typeface="Wingdings" panose="05000000000000000000" pitchFamily="2" charset="2"/>
              <a:buChar char=""/>
            </a:pPr>
            <a:r>
              <a:rPr lang="en-GB" sz="1000" kern="1200" dirty="0">
                <a:solidFill>
                  <a:prstClr val="black"/>
                </a:solidFill>
                <a:latin typeface="+mn-lt"/>
                <a:ea typeface="Verdana" panose="020B0604030504040204" pitchFamily="34" charset="0"/>
                <a:cs typeface="Times New Roman" panose="02020603050405020304" pitchFamily="18" charset="0"/>
              </a:rPr>
              <a:t>Избягване на токсични или вредни обработки на повърхностите - Избягване на материали, които отделят токсични или вредни вещества по време на употреба</a:t>
            </a:r>
          </a:p>
          <a:p>
            <a:pPr marL="342900" indent="-342900" algn="just">
              <a:lnSpc>
                <a:spcPct val="107000"/>
              </a:lnSpc>
              <a:buClrTx/>
              <a:buFont typeface="Wingdings" panose="05000000000000000000" pitchFamily="2" charset="2"/>
              <a:buChar char=""/>
            </a:pPr>
            <a:r>
              <a:rPr lang="en-GB" sz="1000" kern="1200" dirty="0">
                <a:solidFill>
                  <a:prstClr val="black"/>
                </a:solidFill>
                <a:latin typeface="+mn-lt"/>
                <a:ea typeface="Verdana" panose="020B0604030504040204" pitchFamily="34" charset="0"/>
                <a:cs typeface="Times New Roman" panose="02020603050405020304" pitchFamily="18" charset="0"/>
              </a:rPr>
              <a:t>Избягване на материали, които отделят токсични или вредни вещества при изхвърляне </a:t>
            </a:r>
          </a:p>
          <a:p>
            <a:pPr marL="342900" indent="-342900" algn="just">
              <a:lnSpc>
                <a:spcPct val="107000"/>
              </a:lnSpc>
              <a:buClrTx/>
              <a:buFont typeface="Wingdings" panose="05000000000000000000" pitchFamily="2" charset="2"/>
              <a:buChar char=""/>
            </a:pPr>
            <a:r>
              <a:rPr lang="en-GB" sz="1000" kern="1200" dirty="0">
                <a:solidFill>
                  <a:prstClr val="black"/>
                </a:solidFill>
                <a:latin typeface="+mn-lt"/>
                <a:ea typeface="Verdana" panose="020B0604030504040204" pitchFamily="34" charset="0"/>
                <a:cs typeface="Times New Roman" panose="02020603050405020304" pitchFamily="18" charset="0"/>
              </a:rPr>
              <a:t>Избягвайте токсични вещества, но използвайте затворени цикли, когато това е необходимо. </a:t>
            </a:r>
          </a:p>
          <a:p>
            <a:pPr marL="342900" indent="-342900" algn="just">
              <a:lnSpc>
                <a:spcPct val="107000"/>
              </a:lnSpc>
              <a:spcAft>
                <a:spcPts val="800"/>
              </a:spcAft>
              <a:buClrTx/>
              <a:buFont typeface="Wingdings" panose="05000000000000000000" pitchFamily="2" charset="2"/>
              <a:buChar char=""/>
            </a:pPr>
            <a:r>
              <a:rPr lang="en-GB" sz="1000" kern="1200" dirty="0">
                <a:solidFill>
                  <a:prstClr val="black"/>
                </a:solidFill>
                <a:latin typeface="+mn-lt"/>
                <a:ea typeface="Verdana" panose="020B0604030504040204" pitchFamily="34" charset="0"/>
                <a:cs typeface="Times New Roman" panose="02020603050405020304" pitchFamily="18" charset="0"/>
              </a:rPr>
              <a:t>Избягвайте изчерпателни материали</a:t>
            </a:r>
          </a:p>
        </p:txBody>
      </p:sp>
      <p:sp>
        <p:nvSpPr>
          <p:cNvPr id="4" name="CaixaDeTexto 37">
            <a:extLst>
              <a:ext uri="{FF2B5EF4-FFF2-40B4-BE49-F238E27FC236}">
                <a16:creationId xmlns:a16="http://schemas.microsoft.com/office/drawing/2014/main" id="{520966C6-B9C3-4708-A7B0-11A8D6490530}"/>
              </a:ext>
            </a:extLst>
          </p:cNvPr>
          <p:cNvSpPr txBox="1"/>
          <p:nvPr/>
        </p:nvSpPr>
        <p:spPr>
          <a:xfrm>
            <a:off x="1010999" y="3123822"/>
            <a:ext cx="5117324" cy="1726948"/>
          </a:xfrm>
          <a:prstGeom prst="rect">
            <a:avLst/>
          </a:prstGeom>
          <a:noFill/>
        </p:spPr>
        <p:txBody>
          <a:bodyPr wrap="square">
            <a:spAutoFit/>
          </a:bodyPr>
          <a:lstStyle/>
          <a:p>
            <a:pPr marL="342900" indent="-342900" algn="just">
              <a:lnSpc>
                <a:spcPct val="107000"/>
              </a:lnSpc>
              <a:buClrTx/>
              <a:buFont typeface="Wingdings" panose="05000000000000000000" pitchFamily="2" charset="2"/>
              <a:buChar char=""/>
            </a:pPr>
            <a:r>
              <a:rPr lang="en-GB" sz="1000" kern="1200" dirty="0">
                <a:solidFill>
                  <a:prstClr val="black"/>
                </a:solidFill>
                <a:latin typeface="+mn-lt"/>
                <a:ea typeface="Verdana" panose="020B0604030504040204" pitchFamily="34" charset="0"/>
                <a:cs typeface="Times New Roman" panose="02020603050405020304" pitchFamily="18" charset="0"/>
              </a:rPr>
              <a:t>Използване на възобновяеми материали </a:t>
            </a:r>
          </a:p>
          <a:p>
            <a:pPr marL="342900" indent="-342900" algn="just">
              <a:lnSpc>
                <a:spcPct val="107000"/>
              </a:lnSpc>
              <a:buClrTx/>
              <a:buFont typeface="Wingdings" panose="05000000000000000000" pitchFamily="2" charset="2"/>
              <a:buChar char=""/>
            </a:pPr>
            <a:r>
              <a:rPr lang="en-GB" sz="1000" kern="1200" dirty="0">
                <a:solidFill>
                  <a:prstClr val="black"/>
                </a:solidFill>
                <a:latin typeface="+mn-lt"/>
                <a:ea typeface="Verdana" panose="020B0604030504040204" pitchFamily="34" charset="0"/>
                <a:cs typeface="Times New Roman" panose="02020603050405020304" pitchFamily="18" charset="0"/>
              </a:rPr>
              <a:t>Използване на остатъчни материали от производствените процеси </a:t>
            </a:r>
          </a:p>
          <a:p>
            <a:pPr marL="342900" indent="-342900" algn="just">
              <a:lnSpc>
                <a:spcPct val="107000"/>
              </a:lnSpc>
              <a:buClrTx/>
              <a:buFont typeface="Wingdings" panose="05000000000000000000" pitchFamily="2" charset="2"/>
              <a:buChar char=""/>
            </a:pPr>
            <a:r>
              <a:rPr lang="en-GB" sz="1000" kern="1200" dirty="0">
                <a:solidFill>
                  <a:prstClr val="black"/>
                </a:solidFill>
                <a:latin typeface="+mn-lt"/>
                <a:ea typeface="Verdana" panose="020B0604030504040204" pitchFamily="34" charset="0"/>
                <a:cs typeface="Times New Roman" panose="02020603050405020304" pitchFamily="18" charset="0"/>
              </a:rPr>
              <a:t>Използване на извлечени компоненти от изхвърлени продукти</a:t>
            </a:r>
          </a:p>
          <a:p>
            <a:pPr marL="342900" indent="-342900" algn="just">
              <a:lnSpc>
                <a:spcPct val="107000"/>
              </a:lnSpc>
              <a:buClrTx/>
              <a:buFont typeface="Wingdings" panose="05000000000000000000" pitchFamily="2" charset="2"/>
              <a:buChar char=""/>
            </a:pPr>
            <a:r>
              <a:rPr lang="en-GB" sz="1000" kern="1200" dirty="0">
                <a:solidFill>
                  <a:prstClr val="black"/>
                </a:solidFill>
                <a:latin typeface="+mn-lt"/>
                <a:ea typeface="Verdana" panose="020B0604030504040204" pitchFamily="34" charset="0"/>
                <a:cs typeface="Times New Roman" panose="02020603050405020304" pitchFamily="18" charset="0"/>
              </a:rPr>
              <a:t>Използване на рециклирани материали, самостоятелно или в комбинация с първични материали</a:t>
            </a:r>
          </a:p>
          <a:p>
            <a:pPr marL="342900" indent="-342900" algn="just">
              <a:lnSpc>
                <a:spcPct val="107000"/>
              </a:lnSpc>
              <a:buClrTx/>
              <a:buFont typeface="Wingdings" panose="05000000000000000000" pitchFamily="2" charset="2"/>
              <a:buChar char=""/>
            </a:pPr>
            <a:r>
              <a:rPr lang="en-GB" sz="1000" kern="1200" dirty="0">
                <a:solidFill>
                  <a:prstClr val="black"/>
                </a:solidFill>
                <a:latin typeface="+mn-lt"/>
                <a:ea typeface="Verdana" panose="020B0604030504040204" pitchFamily="34" charset="0"/>
                <a:cs typeface="Times New Roman" panose="02020603050405020304" pitchFamily="18" charset="0"/>
              </a:rPr>
              <a:t>Използване на биоразградими материали </a:t>
            </a:r>
          </a:p>
          <a:p>
            <a:pPr marL="342900" indent="-342900" algn="just">
              <a:lnSpc>
                <a:spcPct val="107000"/>
              </a:lnSpc>
              <a:buClrTx/>
              <a:buFont typeface="Wingdings" panose="05000000000000000000" pitchFamily="2" charset="2"/>
              <a:buChar char=""/>
            </a:pPr>
            <a:r>
              <a:rPr lang="en-GB" sz="1000" kern="1200" dirty="0">
                <a:solidFill>
                  <a:prstClr val="black"/>
                </a:solidFill>
                <a:latin typeface="+mn-lt"/>
                <a:ea typeface="Verdana" panose="020B0604030504040204" pitchFamily="34" charset="0"/>
                <a:cs typeface="Times New Roman" panose="02020603050405020304" pitchFamily="18" charset="0"/>
              </a:rPr>
              <a:t>Използване на </a:t>
            </a:r>
            <a:r>
              <a:rPr lang="en-GB" sz="1000" kern="1200" dirty="0" err="1">
                <a:solidFill>
                  <a:prstClr val="black"/>
                </a:solidFill>
                <a:latin typeface="+mn-lt"/>
                <a:ea typeface="Verdana" panose="020B0604030504040204" pitchFamily="34" charset="0"/>
                <a:cs typeface="Times New Roman" panose="02020603050405020304" pitchFamily="18" charset="0"/>
              </a:rPr>
              <a:t>неопасни </a:t>
            </a:r>
            <a:r>
              <a:rPr lang="en-GB" sz="1000" kern="1200" dirty="0">
                <a:solidFill>
                  <a:prstClr val="black"/>
                </a:solidFill>
                <a:latin typeface="+mn-lt"/>
                <a:ea typeface="Verdana" panose="020B0604030504040204" pitchFamily="34" charset="0"/>
                <a:cs typeface="Times New Roman" panose="02020603050405020304" pitchFamily="18" charset="0"/>
              </a:rPr>
              <a:t>рециклируеми материали </a:t>
            </a:r>
          </a:p>
          <a:p>
            <a:pPr marL="342900" indent="-342900" algn="just">
              <a:lnSpc>
                <a:spcPct val="107000"/>
              </a:lnSpc>
              <a:buClrTx/>
              <a:buFont typeface="Wingdings" panose="05000000000000000000" pitchFamily="2" charset="2"/>
              <a:buChar char=""/>
            </a:pPr>
            <a:r>
              <a:rPr lang="en-GB" sz="1000" kern="1200" dirty="0">
                <a:solidFill>
                  <a:prstClr val="black"/>
                </a:solidFill>
                <a:latin typeface="+mn-lt"/>
                <a:ea typeface="Verdana" panose="020B0604030504040204" pitchFamily="34" charset="0"/>
                <a:cs typeface="Times New Roman" panose="02020603050405020304" pitchFamily="18" charset="0"/>
              </a:rPr>
              <a:t>Използвайте малко на брой, прости и несмесени материали. </a:t>
            </a:r>
          </a:p>
          <a:p>
            <a:pPr marL="342900" indent="-342900" algn="just">
              <a:lnSpc>
                <a:spcPct val="107000"/>
              </a:lnSpc>
              <a:spcAft>
                <a:spcPts val="800"/>
              </a:spcAft>
              <a:buClrTx/>
              <a:buFont typeface="Wingdings" panose="05000000000000000000" pitchFamily="2" charset="2"/>
              <a:buChar char=""/>
            </a:pPr>
            <a:r>
              <a:rPr lang="en-GB" sz="1000" kern="1200" dirty="0">
                <a:solidFill>
                  <a:prstClr val="black"/>
                </a:solidFill>
                <a:latin typeface="+mn-lt"/>
                <a:ea typeface="Verdana" panose="020B0604030504040204" pitchFamily="34" charset="0"/>
                <a:cs typeface="Times New Roman" panose="02020603050405020304" pitchFamily="18" charset="0"/>
              </a:rPr>
              <a:t>Използване на материали с ниска консумация на енергия при добив и транспортиране.</a:t>
            </a:r>
          </a:p>
        </p:txBody>
      </p:sp>
      <p:sp>
        <p:nvSpPr>
          <p:cNvPr id="5" name="Retângulo 38">
            <a:extLst>
              <a:ext uri="{FF2B5EF4-FFF2-40B4-BE49-F238E27FC236}">
                <a16:creationId xmlns:a16="http://schemas.microsoft.com/office/drawing/2014/main" id="{E1DDA58E-1ACA-46B8-95E5-F061B26C8EB4}"/>
              </a:ext>
            </a:extLst>
          </p:cNvPr>
          <p:cNvSpPr/>
          <p:nvPr/>
        </p:nvSpPr>
        <p:spPr>
          <a:xfrm rot="16200000">
            <a:off x="-79534" y="1885512"/>
            <a:ext cx="1267983" cy="599159"/>
          </a:xfrm>
          <a:prstGeom prst="rect">
            <a:avLst/>
          </a:prstGeom>
          <a:solidFill>
            <a:srgbClr val="8BC145">
              <a:lumMod val="50000"/>
            </a:srgbClr>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mn-lt"/>
                <a:ea typeface="Verdana" panose="020B0604030504040204" pitchFamily="34" charset="0"/>
                <a:cs typeface="+mn-cs"/>
              </a:rPr>
              <a:t>Отхвърляне</a:t>
            </a:r>
          </a:p>
        </p:txBody>
      </p:sp>
      <p:sp>
        <p:nvSpPr>
          <p:cNvPr id="6" name="Retângulo 40">
            <a:extLst>
              <a:ext uri="{FF2B5EF4-FFF2-40B4-BE49-F238E27FC236}">
                <a16:creationId xmlns:a16="http://schemas.microsoft.com/office/drawing/2014/main" id="{0A846146-E107-4CD4-9929-361D0AF2D9BC}"/>
              </a:ext>
            </a:extLst>
          </p:cNvPr>
          <p:cNvSpPr/>
          <p:nvPr/>
        </p:nvSpPr>
        <p:spPr>
          <a:xfrm rot="16200000">
            <a:off x="-78337" y="3398482"/>
            <a:ext cx="1267983" cy="599159"/>
          </a:xfrm>
          <a:prstGeom prst="rect">
            <a:avLst/>
          </a:prstGeom>
          <a:solidFill>
            <a:srgbClr val="1CBE71"/>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mn-lt"/>
                <a:ea typeface="Verdana" panose="020B0604030504040204" pitchFamily="34" charset="0"/>
                <a:cs typeface="+mn-cs"/>
              </a:rPr>
              <a:t>Приемане</a:t>
            </a:r>
          </a:p>
        </p:txBody>
      </p:sp>
      <p:sp>
        <p:nvSpPr>
          <p:cNvPr id="10" name="Retângulo 42">
            <a:extLst>
              <a:ext uri="{FF2B5EF4-FFF2-40B4-BE49-F238E27FC236}">
                <a16:creationId xmlns:a16="http://schemas.microsoft.com/office/drawing/2014/main" id="{FF7BE486-575E-450C-8DDD-1593A5D518F1}"/>
              </a:ext>
            </a:extLst>
          </p:cNvPr>
          <p:cNvSpPr/>
          <p:nvPr/>
        </p:nvSpPr>
        <p:spPr>
          <a:xfrm rot="16200000">
            <a:off x="6636051" y="2689032"/>
            <a:ext cx="3302319" cy="599159"/>
          </a:xfrm>
          <a:prstGeom prst="rect">
            <a:avLst/>
          </a:prstGeom>
          <a:solidFill>
            <a:srgbClr val="E7501B"/>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Два пътя</a:t>
            </a:r>
          </a:p>
        </p:txBody>
      </p:sp>
      <p:cxnSp>
        <p:nvCxnSpPr>
          <p:cNvPr id="11" name="Conexão: Curva 43">
            <a:extLst>
              <a:ext uri="{FF2B5EF4-FFF2-40B4-BE49-F238E27FC236}">
                <a16:creationId xmlns:a16="http://schemas.microsoft.com/office/drawing/2014/main" id="{9C22AD03-E81F-4354-B9FE-06D3459C44EF}"/>
              </a:ext>
            </a:extLst>
          </p:cNvPr>
          <p:cNvCxnSpPr>
            <a:cxnSpLocks/>
          </p:cNvCxnSpPr>
          <p:nvPr/>
        </p:nvCxnSpPr>
        <p:spPr>
          <a:xfrm rot="10800000">
            <a:off x="6123890" y="2272058"/>
            <a:ext cx="1707976" cy="716556"/>
          </a:xfrm>
          <a:prstGeom prst="curvedConnector3">
            <a:avLst>
              <a:gd name="adj1" fmla="val 50000"/>
            </a:avLst>
          </a:prstGeom>
          <a:noFill/>
          <a:ln w="19050" cap="flat" cmpd="sng" algn="ctr">
            <a:solidFill>
              <a:srgbClr val="8BC145">
                <a:lumMod val="50000"/>
              </a:srgbClr>
            </a:solidFill>
            <a:prstDash val="solid"/>
            <a:miter lim="800000"/>
          </a:ln>
          <a:effectLst/>
        </p:spPr>
      </p:cxnSp>
      <p:cxnSp>
        <p:nvCxnSpPr>
          <p:cNvPr id="12" name="Conexão: Curva 46">
            <a:extLst>
              <a:ext uri="{FF2B5EF4-FFF2-40B4-BE49-F238E27FC236}">
                <a16:creationId xmlns:a16="http://schemas.microsoft.com/office/drawing/2014/main" id="{778A4082-E839-4D4E-8FE7-1EF33817702E}"/>
              </a:ext>
            </a:extLst>
          </p:cNvPr>
          <p:cNvCxnSpPr>
            <a:cxnSpLocks/>
          </p:cNvCxnSpPr>
          <p:nvPr/>
        </p:nvCxnSpPr>
        <p:spPr>
          <a:xfrm rot="10800000" flipV="1">
            <a:off x="5630779" y="2988614"/>
            <a:ext cx="2268476" cy="902742"/>
          </a:xfrm>
          <a:prstGeom prst="curvedConnector3">
            <a:avLst>
              <a:gd name="adj1" fmla="val 50000"/>
            </a:avLst>
          </a:prstGeom>
          <a:noFill/>
          <a:ln w="19050" cap="flat" cmpd="sng" algn="ctr">
            <a:solidFill>
              <a:srgbClr val="1CBE71"/>
            </a:solidFill>
            <a:prstDash val="solid"/>
            <a:miter lim="800000"/>
          </a:ln>
          <a:effectLst/>
        </p:spPr>
      </p:cxnSp>
    </p:spTree>
    <p:custDataLst>
      <p:tags r:id="rId1"/>
    </p:custDataLst>
    <p:extLst>
      <p:ext uri="{BB962C8B-B14F-4D97-AF65-F5344CB8AC3E}">
        <p14:creationId xmlns:p14="http://schemas.microsoft.com/office/powerpoint/2010/main" val="506329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3ABB8-982B-4264-BDEF-90E051A61193}"/>
              </a:ext>
            </a:extLst>
          </p:cNvPr>
          <p:cNvSpPr>
            <a:spLocks noGrp="1"/>
          </p:cNvSpPr>
          <p:nvPr>
            <p:ph type="title"/>
          </p:nvPr>
        </p:nvSpPr>
        <p:spPr>
          <a:xfrm>
            <a:off x="639313" y="293553"/>
            <a:ext cx="7717800" cy="1011600"/>
          </a:xfrm>
        </p:spPr>
        <p:txBody>
          <a:bodyPr/>
          <a:lstStyle/>
          <a:p>
            <a:r>
              <a:rPr lang="en-US" sz="4000" dirty="0">
                <a:solidFill>
                  <a:srgbClr val="2B2D83"/>
                </a:solidFill>
              </a:rPr>
              <a:t>Обща рамка за избор на материал</a:t>
            </a:r>
            <a:endParaRPr lang="en-GB" sz="4000" dirty="0">
              <a:solidFill>
                <a:srgbClr val="2B2D83"/>
              </a:solidFill>
            </a:endParaRPr>
          </a:p>
        </p:txBody>
      </p:sp>
      <p:pic>
        <p:nvPicPr>
          <p:cNvPr id="3" name="Imagem 41">
            <a:extLst>
              <a:ext uri="{FF2B5EF4-FFF2-40B4-BE49-F238E27FC236}">
                <a16:creationId xmlns:a16="http://schemas.microsoft.com/office/drawing/2014/main" id="{4E565CF6-AE40-4FCE-B3F2-81B056E4855E}"/>
              </a:ext>
            </a:extLst>
          </p:cNvPr>
          <p:cNvPicPr/>
          <p:nvPr/>
        </p:nvPicPr>
        <p:blipFill>
          <a:blip r:embed="rId3"/>
          <a:stretch>
            <a:fillRect/>
          </a:stretch>
        </p:blipFill>
        <p:spPr>
          <a:xfrm>
            <a:off x="114392" y="950510"/>
            <a:ext cx="4687186" cy="3386530"/>
          </a:xfrm>
          <a:prstGeom prst="rect">
            <a:avLst/>
          </a:prstGeom>
        </p:spPr>
      </p:pic>
      <p:grpSp>
        <p:nvGrpSpPr>
          <p:cNvPr id="4" name="Agrupar 24">
            <a:extLst>
              <a:ext uri="{FF2B5EF4-FFF2-40B4-BE49-F238E27FC236}">
                <a16:creationId xmlns:a16="http://schemas.microsoft.com/office/drawing/2014/main" id="{C5CC2205-0088-4CCD-851D-9C06E157020F}"/>
              </a:ext>
            </a:extLst>
          </p:cNvPr>
          <p:cNvGrpSpPr/>
          <p:nvPr/>
        </p:nvGrpSpPr>
        <p:grpSpPr>
          <a:xfrm>
            <a:off x="5005445" y="1389827"/>
            <a:ext cx="4024163" cy="2907603"/>
            <a:chOff x="190900" y="1687612"/>
            <a:chExt cx="4024163" cy="2907603"/>
          </a:xfrm>
        </p:grpSpPr>
        <p:sp>
          <p:nvSpPr>
            <p:cNvPr id="5" name="Retângulo 2">
              <a:extLst>
                <a:ext uri="{FF2B5EF4-FFF2-40B4-BE49-F238E27FC236}">
                  <a16:creationId xmlns:a16="http://schemas.microsoft.com/office/drawing/2014/main" id="{6F4C4A04-E8E2-467C-BEED-A389EE045AE4}"/>
                </a:ext>
              </a:extLst>
            </p:cNvPr>
            <p:cNvSpPr/>
            <p:nvPr/>
          </p:nvSpPr>
          <p:spPr>
            <a:xfrm>
              <a:off x="366864" y="1687612"/>
              <a:ext cx="3681262" cy="587141"/>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Индикатори за оценка на устойчивия избор на материали</a:t>
              </a:r>
            </a:p>
          </p:txBody>
        </p:sp>
        <p:sp>
          <p:nvSpPr>
            <p:cNvPr id="6" name="Retângulo 6">
              <a:extLst>
                <a:ext uri="{FF2B5EF4-FFF2-40B4-BE49-F238E27FC236}">
                  <a16:creationId xmlns:a16="http://schemas.microsoft.com/office/drawing/2014/main" id="{F79BE7AE-194A-4831-A5CD-68FBF898C21B}"/>
                </a:ext>
              </a:extLst>
            </p:cNvPr>
            <p:cNvSpPr/>
            <p:nvPr/>
          </p:nvSpPr>
          <p:spPr>
            <a:xfrm>
              <a:off x="190902" y="2648271"/>
              <a:ext cx="1214386" cy="587141"/>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Социална мрежа</a:t>
              </a:r>
            </a:p>
          </p:txBody>
        </p:sp>
        <p:sp>
          <p:nvSpPr>
            <p:cNvPr id="7" name="Retângulo 7">
              <a:extLst>
                <a:ext uri="{FF2B5EF4-FFF2-40B4-BE49-F238E27FC236}">
                  <a16:creationId xmlns:a16="http://schemas.microsoft.com/office/drawing/2014/main" id="{06C7AE8C-7C64-431D-80D7-D5925BCCD5A3}"/>
                </a:ext>
              </a:extLst>
            </p:cNvPr>
            <p:cNvSpPr/>
            <p:nvPr/>
          </p:nvSpPr>
          <p:spPr>
            <a:xfrm>
              <a:off x="1600302" y="2647990"/>
              <a:ext cx="1214386" cy="587141"/>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Околна среда</a:t>
              </a:r>
            </a:p>
          </p:txBody>
        </p:sp>
        <p:sp>
          <p:nvSpPr>
            <p:cNvPr id="8" name="Retângulo 8">
              <a:extLst>
                <a:ext uri="{FF2B5EF4-FFF2-40B4-BE49-F238E27FC236}">
                  <a16:creationId xmlns:a16="http://schemas.microsoft.com/office/drawing/2014/main" id="{D26407A4-6FFB-4D24-BACF-C574353FD1EA}"/>
                </a:ext>
              </a:extLst>
            </p:cNvPr>
            <p:cNvSpPr/>
            <p:nvPr/>
          </p:nvSpPr>
          <p:spPr>
            <a:xfrm>
              <a:off x="3000677" y="2652802"/>
              <a:ext cx="1214386" cy="587141"/>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Икономически</a:t>
              </a:r>
            </a:p>
          </p:txBody>
        </p:sp>
        <p:cxnSp>
          <p:nvCxnSpPr>
            <p:cNvPr id="9" name="Conexão reta unidirecional 9">
              <a:extLst>
                <a:ext uri="{FF2B5EF4-FFF2-40B4-BE49-F238E27FC236}">
                  <a16:creationId xmlns:a16="http://schemas.microsoft.com/office/drawing/2014/main" id="{B5D5C3D0-54A1-4A35-9F49-2011E0884B34}"/>
                </a:ext>
              </a:extLst>
            </p:cNvPr>
            <p:cNvCxnSpPr>
              <a:cxnSpLocks/>
              <a:stCxn id="5" idx="2"/>
              <a:endCxn id="6" idx="0"/>
            </p:cNvCxnSpPr>
            <p:nvPr/>
          </p:nvCxnSpPr>
          <p:spPr>
            <a:xfrm flipH="1">
              <a:off x="798095" y="2274753"/>
              <a:ext cx="1409400" cy="373518"/>
            </a:xfrm>
            <a:prstGeom prst="straightConnector1">
              <a:avLst/>
            </a:prstGeom>
            <a:noFill/>
            <a:ln w="6350" cap="flat" cmpd="sng" algn="ctr">
              <a:solidFill>
                <a:srgbClr val="1D9A78"/>
              </a:solidFill>
              <a:prstDash val="solid"/>
              <a:miter lim="800000"/>
              <a:tailEnd type="triangle"/>
            </a:ln>
            <a:effectLst/>
          </p:spPr>
        </p:cxnSp>
        <p:cxnSp>
          <p:nvCxnSpPr>
            <p:cNvPr id="10" name="Conexão reta unidirecional 11">
              <a:extLst>
                <a:ext uri="{FF2B5EF4-FFF2-40B4-BE49-F238E27FC236}">
                  <a16:creationId xmlns:a16="http://schemas.microsoft.com/office/drawing/2014/main" id="{18072032-2986-41AF-9916-4DB0A4EE2578}"/>
                </a:ext>
              </a:extLst>
            </p:cNvPr>
            <p:cNvCxnSpPr>
              <a:cxnSpLocks/>
              <a:stCxn id="5" idx="2"/>
              <a:endCxn id="7" idx="0"/>
            </p:cNvCxnSpPr>
            <p:nvPr/>
          </p:nvCxnSpPr>
          <p:spPr>
            <a:xfrm>
              <a:off x="2207495" y="2274753"/>
              <a:ext cx="0" cy="373237"/>
            </a:xfrm>
            <a:prstGeom prst="straightConnector1">
              <a:avLst/>
            </a:prstGeom>
            <a:noFill/>
            <a:ln w="6350" cap="flat" cmpd="sng" algn="ctr">
              <a:solidFill>
                <a:srgbClr val="1D9A78"/>
              </a:solidFill>
              <a:prstDash val="solid"/>
              <a:miter lim="800000"/>
              <a:tailEnd type="triangle"/>
            </a:ln>
            <a:effectLst/>
          </p:spPr>
        </p:cxnSp>
        <p:cxnSp>
          <p:nvCxnSpPr>
            <p:cNvPr id="11" name="Conexão reta unidirecional 13">
              <a:extLst>
                <a:ext uri="{FF2B5EF4-FFF2-40B4-BE49-F238E27FC236}">
                  <a16:creationId xmlns:a16="http://schemas.microsoft.com/office/drawing/2014/main" id="{D758C941-5E7C-4F74-8BEE-ACC758957C0E}"/>
                </a:ext>
              </a:extLst>
            </p:cNvPr>
            <p:cNvCxnSpPr>
              <a:cxnSpLocks/>
              <a:stCxn id="5" idx="2"/>
              <a:endCxn id="8" idx="0"/>
            </p:cNvCxnSpPr>
            <p:nvPr/>
          </p:nvCxnSpPr>
          <p:spPr>
            <a:xfrm>
              <a:off x="2207495" y="2274753"/>
              <a:ext cx="1400375" cy="378049"/>
            </a:xfrm>
            <a:prstGeom prst="straightConnector1">
              <a:avLst/>
            </a:prstGeom>
            <a:noFill/>
            <a:ln w="6350" cap="flat" cmpd="sng" algn="ctr">
              <a:solidFill>
                <a:srgbClr val="1D9A78"/>
              </a:solidFill>
              <a:prstDash val="solid"/>
              <a:miter lim="800000"/>
              <a:tailEnd type="triangle"/>
            </a:ln>
            <a:effectLst/>
          </p:spPr>
        </p:cxnSp>
        <p:sp>
          <p:nvSpPr>
            <p:cNvPr id="12" name="Retângulo 15">
              <a:extLst>
                <a:ext uri="{FF2B5EF4-FFF2-40B4-BE49-F238E27FC236}">
                  <a16:creationId xmlns:a16="http://schemas.microsoft.com/office/drawing/2014/main" id="{4DDF73AA-4534-444B-B5B6-3A6A6F93E5FC}"/>
                </a:ext>
              </a:extLst>
            </p:cNvPr>
            <p:cNvSpPr/>
            <p:nvPr/>
          </p:nvSpPr>
          <p:spPr>
            <a:xfrm>
              <a:off x="190900" y="3441033"/>
              <a:ext cx="1214387" cy="1154182"/>
            </a:xfrm>
            <a:prstGeom prst="rect">
              <a:avLst/>
            </a:prstGeom>
            <a:solidFill>
              <a:sysClr val="window" lastClr="FFFFFF">
                <a:lumMod val="95000"/>
              </a:sysClr>
            </a:solidFill>
            <a:ln w="12700" cap="flat" cmpd="sng" algn="ctr">
              <a:solidFill>
                <a:srgbClr val="1D9A7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Социални помощи</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Капитал</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Здравеопазване на хората</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Бедност</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a:t>
              </a:r>
            </a:p>
          </p:txBody>
        </p:sp>
        <p:sp>
          <p:nvSpPr>
            <p:cNvPr id="13" name="Retângulo 16">
              <a:extLst>
                <a:ext uri="{FF2B5EF4-FFF2-40B4-BE49-F238E27FC236}">
                  <a16:creationId xmlns:a16="http://schemas.microsoft.com/office/drawing/2014/main" id="{BAAAB044-C590-4D79-A069-C0B915915772}"/>
                </a:ext>
              </a:extLst>
            </p:cNvPr>
            <p:cNvSpPr/>
            <p:nvPr/>
          </p:nvSpPr>
          <p:spPr>
            <a:xfrm>
              <a:off x="1600303" y="3429000"/>
              <a:ext cx="1214386" cy="1154181"/>
            </a:xfrm>
            <a:prstGeom prst="rect">
              <a:avLst/>
            </a:prstGeom>
            <a:solidFill>
              <a:sysClr val="window" lastClr="FFFFFF">
                <a:lumMod val="95000"/>
              </a:sysClr>
            </a:solidFill>
            <a:ln w="12700" cap="flat" cmpd="sng" algn="ctr">
              <a:solidFill>
                <a:srgbClr val="1D9A7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Замърсяване</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Потребление на енергия</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Еко-токсичност</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Възможност за рециклиране</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endParaRPr>
            </a:p>
          </p:txBody>
        </p:sp>
        <p:sp>
          <p:nvSpPr>
            <p:cNvPr id="14" name="Retângulo 17">
              <a:extLst>
                <a:ext uri="{FF2B5EF4-FFF2-40B4-BE49-F238E27FC236}">
                  <a16:creationId xmlns:a16="http://schemas.microsoft.com/office/drawing/2014/main" id="{8BBF0499-196F-48D7-AD59-AB79F5F59AE8}"/>
                </a:ext>
              </a:extLst>
            </p:cNvPr>
            <p:cNvSpPr/>
            <p:nvPr/>
          </p:nvSpPr>
          <p:spPr>
            <a:xfrm>
              <a:off x="3000676" y="3429000"/>
              <a:ext cx="1214387" cy="1154181"/>
            </a:xfrm>
            <a:prstGeom prst="rect">
              <a:avLst/>
            </a:prstGeom>
            <a:solidFill>
              <a:sysClr val="window" lastClr="FFFFFF">
                <a:lumMod val="95000"/>
              </a:sysClr>
            </a:solidFill>
            <a:ln w="12700" cap="flat" cmpd="sng" algn="ctr">
              <a:solidFill>
                <a:srgbClr val="1D9A7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Разходи за закупуване</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Разходи за процеса</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Транспортни разходи</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Разходи за изхвърляне</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mn-lt"/>
                <a:ea typeface="Verdana" panose="020B0604030504040204" pitchFamily="34" charset="0"/>
                <a:cs typeface="+mn-cs"/>
              </a:endParaRPr>
            </a:p>
          </p:txBody>
        </p:sp>
        <p:cxnSp>
          <p:nvCxnSpPr>
            <p:cNvPr id="15" name="Conexão reta 18">
              <a:extLst>
                <a:ext uri="{FF2B5EF4-FFF2-40B4-BE49-F238E27FC236}">
                  <a16:creationId xmlns:a16="http://schemas.microsoft.com/office/drawing/2014/main" id="{371A0865-B42B-49CB-84FB-B50D1CFF0EEE}"/>
                </a:ext>
              </a:extLst>
            </p:cNvPr>
            <p:cNvCxnSpPr>
              <a:cxnSpLocks/>
              <a:stCxn id="6" idx="2"/>
              <a:endCxn id="12" idx="0"/>
            </p:cNvCxnSpPr>
            <p:nvPr/>
          </p:nvCxnSpPr>
          <p:spPr>
            <a:xfrm flipH="1">
              <a:off x="798094" y="3235412"/>
              <a:ext cx="1" cy="205621"/>
            </a:xfrm>
            <a:prstGeom prst="line">
              <a:avLst/>
            </a:prstGeom>
            <a:noFill/>
            <a:ln w="6350" cap="flat" cmpd="sng" algn="ctr">
              <a:solidFill>
                <a:srgbClr val="1D9A78"/>
              </a:solidFill>
              <a:prstDash val="solid"/>
              <a:miter lim="800000"/>
            </a:ln>
            <a:effectLst/>
          </p:spPr>
        </p:cxnSp>
        <p:cxnSp>
          <p:nvCxnSpPr>
            <p:cNvPr id="16" name="Conexão reta 20">
              <a:extLst>
                <a:ext uri="{FF2B5EF4-FFF2-40B4-BE49-F238E27FC236}">
                  <a16:creationId xmlns:a16="http://schemas.microsoft.com/office/drawing/2014/main" id="{0568BE90-C9AC-43F2-A4D0-5595AC3470C5}"/>
                </a:ext>
              </a:extLst>
            </p:cNvPr>
            <p:cNvCxnSpPr>
              <a:cxnSpLocks/>
              <a:stCxn id="7" idx="2"/>
              <a:endCxn id="13" idx="0"/>
            </p:cNvCxnSpPr>
            <p:nvPr/>
          </p:nvCxnSpPr>
          <p:spPr>
            <a:xfrm>
              <a:off x="2207495" y="3235131"/>
              <a:ext cx="1" cy="193869"/>
            </a:xfrm>
            <a:prstGeom prst="line">
              <a:avLst/>
            </a:prstGeom>
            <a:noFill/>
            <a:ln w="6350" cap="flat" cmpd="sng" algn="ctr">
              <a:solidFill>
                <a:srgbClr val="1D9A78"/>
              </a:solidFill>
              <a:prstDash val="solid"/>
              <a:miter lim="800000"/>
            </a:ln>
            <a:effectLst/>
          </p:spPr>
        </p:cxnSp>
        <p:cxnSp>
          <p:nvCxnSpPr>
            <p:cNvPr id="17" name="Conexão reta 22">
              <a:extLst>
                <a:ext uri="{FF2B5EF4-FFF2-40B4-BE49-F238E27FC236}">
                  <a16:creationId xmlns:a16="http://schemas.microsoft.com/office/drawing/2014/main" id="{C6452EA6-3E8E-4D27-9339-C1377A9C30CF}"/>
                </a:ext>
              </a:extLst>
            </p:cNvPr>
            <p:cNvCxnSpPr>
              <a:cxnSpLocks/>
              <a:stCxn id="8" idx="2"/>
              <a:endCxn id="14" idx="0"/>
            </p:cNvCxnSpPr>
            <p:nvPr/>
          </p:nvCxnSpPr>
          <p:spPr>
            <a:xfrm>
              <a:off x="3607870" y="3239943"/>
              <a:ext cx="0" cy="189057"/>
            </a:xfrm>
            <a:prstGeom prst="line">
              <a:avLst/>
            </a:prstGeom>
            <a:noFill/>
            <a:ln w="6350" cap="flat" cmpd="sng" algn="ctr">
              <a:solidFill>
                <a:srgbClr val="1D9A78"/>
              </a:solidFill>
              <a:prstDash val="solid"/>
              <a:miter lim="800000"/>
            </a:ln>
            <a:effectLst/>
          </p:spPr>
        </p:cxnSp>
      </p:grpSp>
      <p:sp>
        <p:nvSpPr>
          <p:cNvPr id="18" name="CaixaDeTexto 23">
            <a:extLst>
              <a:ext uri="{FF2B5EF4-FFF2-40B4-BE49-F238E27FC236}">
                <a16:creationId xmlns:a16="http://schemas.microsoft.com/office/drawing/2014/main" id="{27730FC3-919E-4F8F-A051-7527AD53F703}"/>
              </a:ext>
            </a:extLst>
          </p:cNvPr>
          <p:cNvSpPr txBox="1"/>
          <p:nvPr/>
        </p:nvSpPr>
        <p:spPr>
          <a:xfrm>
            <a:off x="4353070" y="4341937"/>
            <a:ext cx="4889433" cy="230832"/>
          </a:xfrm>
          <a:prstGeom prst="rect">
            <a:avLst/>
          </a:prstGeom>
          <a:noFill/>
        </p:spPr>
        <p:txBody>
          <a:bodyPr wrap="square">
            <a:spAutoFit/>
          </a:bodyPr>
          <a:lstStyle/>
          <a:p>
            <a:pPr algn="ctr">
              <a:spcBef>
                <a:spcPts val="600"/>
              </a:spcBef>
              <a:spcAft>
                <a:spcPts val="600"/>
              </a:spcAft>
              <a:buClrTx/>
              <a:buFontTx/>
              <a:buNone/>
            </a:pPr>
            <a:r>
              <a:rPr lang="en-GB" sz="900" kern="1200" dirty="0">
                <a:solidFill>
                  <a:prstClr val="black"/>
                </a:solidFill>
                <a:latin typeface="+mn-lt"/>
                <a:ea typeface="Verdana" panose="020B0604030504040204" pitchFamily="34" charset="0"/>
                <a:cs typeface="Times New Roman" panose="02020603050405020304" pitchFamily="18" charset="0"/>
              </a:rPr>
              <a:t>Показатели за устойчив избор на материали (социални, екологични и икономически) (адаптирани)</a:t>
            </a:r>
          </a:p>
        </p:txBody>
      </p:sp>
      <p:sp>
        <p:nvSpPr>
          <p:cNvPr id="19" name="CaixaDeTexto 25">
            <a:extLst>
              <a:ext uri="{FF2B5EF4-FFF2-40B4-BE49-F238E27FC236}">
                <a16:creationId xmlns:a16="http://schemas.microsoft.com/office/drawing/2014/main" id="{D976F836-8D5F-4E5C-A97A-F1D1B7E564F3}"/>
              </a:ext>
            </a:extLst>
          </p:cNvPr>
          <p:cNvSpPr txBox="1"/>
          <p:nvPr/>
        </p:nvSpPr>
        <p:spPr>
          <a:xfrm>
            <a:off x="1084141" y="4432841"/>
            <a:ext cx="3095974" cy="369332"/>
          </a:xfrm>
          <a:prstGeom prst="rect">
            <a:avLst/>
          </a:prstGeom>
          <a:noFill/>
        </p:spPr>
        <p:txBody>
          <a:bodyPr wrap="square">
            <a:spAutoFit/>
          </a:bodyPr>
          <a:lstStyle/>
          <a:p>
            <a:pPr>
              <a:buClrTx/>
              <a:buFontTx/>
              <a:buNone/>
            </a:pPr>
            <a:r>
              <a:rPr lang="en-GB" sz="600" kern="1200" dirty="0">
                <a:solidFill>
                  <a:prstClr val="black"/>
                </a:solidFill>
                <a:latin typeface="+mn-lt"/>
                <a:ea typeface="Verdana" panose="020B0604030504040204" pitchFamily="34" charset="0"/>
                <a:cs typeface="Calibri" panose="020F0502020204030204" pitchFamily="34" charset="0"/>
              </a:rPr>
              <a:t>M.H.F. </a:t>
            </a:r>
            <a:r>
              <a:rPr lang="en-GB" sz="600" kern="1200" dirty="0" err="1">
                <a:solidFill>
                  <a:prstClr val="black"/>
                </a:solidFill>
                <a:latin typeface="+mn-lt"/>
                <a:ea typeface="Verdana" panose="020B0604030504040204" pitchFamily="34" charset="0"/>
                <a:cs typeface="Calibri" panose="020F0502020204030204" pitchFamily="34" charset="0"/>
              </a:rPr>
              <a:t>Zarandi</a:t>
            </a:r>
            <a:r>
              <a:rPr lang="en-GB" sz="600" kern="1200" dirty="0">
                <a:solidFill>
                  <a:prstClr val="black"/>
                </a:solidFill>
                <a:latin typeface="+mn-lt"/>
                <a:ea typeface="Verdana" panose="020B0604030504040204" pitchFamily="34" charset="0"/>
                <a:cs typeface="Calibri" panose="020F0502020204030204" pitchFamily="34" charset="0"/>
              </a:rPr>
              <a:t>, S. Mansour, S.A. </a:t>
            </a:r>
            <a:r>
              <a:rPr lang="en-GB" sz="600" kern="1200" dirty="0" err="1">
                <a:solidFill>
                  <a:prstClr val="black"/>
                </a:solidFill>
                <a:latin typeface="+mn-lt"/>
                <a:ea typeface="Verdana" panose="020B0604030504040204" pitchFamily="34" charset="0"/>
                <a:cs typeface="Calibri" panose="020F0502020204030204" pitchFamily="34" charset="0"/>
              </a:rPr>
              <a:t>Hosseinijou</a:t>
            </a:r>
            <a:r>
              <a:rPr lang="en-GB" sz="600" kern="1200" dirty="0">
                <a:solidFill>
                  <a:prstClr val="black"/>
                </a:solidFill>
                <a:latin typeface="+mn-lt"/>
                <a:ea typeface="Verdana" panose="020B0604030504040204" pitchFamily="34" charset="0"/>
                <a:cs typeface="Calibri" panose="020F0502020204030204" pitchFamily="34" charset="0"/>
              </a:rPr>
              <a:t>, M. </a:t>
            </a:r>
            <a:r>
              <a:rPr lang="en-GB" sz="600" kern="1200" dirty="0" err="1">
                <a:solidFill>
                  <a:prstClr val="black"/>
                </a:solidFill>
                <a:latin typeface="+mn-lt"/>
                <a:ea typeface="Verdana" panose="020B0604030504040204" pitchFamily="34" charset="0"/>
                <a:cs typeface="Calibri" panose="020F0502020204030204" pitchFamily="34" charset="0"/>
              </a:rPr>
              <a:t>Avazbeigi</a:t>
            </a:r>
            <a:r>
              <a:rPr lang="en-GB" sz="600" kern="1200" dirty="0">
                <a:solidFill>
                  <a:prstClr val="black"/>
                </a:solidFill>
                <a:latin typeface="+mn-lt"/>
                <a:ea typeface="Verdana" panose="020B0604030504040204" pitchFamily="34" charset="0"/>
                <a:cs typeface="Calibri" panose="020F0502020204030204" pitchFamily="34" charset="0"/>
              </a:rPr>
              <a:t>, Методология за избор на материали и експертна система за устойчиво проектиране на продукти, Int. J. Adv. Manuf. Technol. 57 (2011) 885-903. https://doi.org/10.1007/s00170-011-3362-y.</a:t>
            </a:r>
          </a:p>
        </p:txBody>
      </p:sp>
    </p:spTree>
    <p:custDataLst>
      <p:tags r:id="rId1"/>
    </p:custDataLst>
    <p:extLst>
      <p:ext uri="{BB962C8B-B14F-4D97-AF65-F5344CB8AC3E}">
        <p14:creationId xmlns:p14="http://schemas.microsoft.com/office/powerpoint/2010/main" val="1740393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A6836-58F8-4337-8528-7000A623E6DB}"/>
              </a:ext>
            </a:extLst>
          </p:cNvPr>
          <p:cNvSpPr>
            <a:spLocks noGrp="1"/>
          </p:cNvSpPr>
          <p:nvPr>
            <p:ph type="title"/>
          </p:nvPr>
        </p:nvSpPr>
        <p:spPr/>
        <p:txBody>
          <a:bodyPr/>
          <a:lstStyle/>
          <a:p>
            <a:r>
              <a:rPr lang="en-US" sz="4000" dirty="0">
                <a:solidFill>
                  <a:srgbClr val="2B2D83"/>
                </a:solidFill>
              </a:rPr>
              <a:t>Най-добри практики</a:t>
            </a:r>
            <a:endParaRPr lang="en-GB" dirty="0">
              <a:solidFill>
                <a:srgbClr val="2B2D83"/>
              </a:solidFill>
            </a:endParaRPr>
          </a:p>
        </p:txBody>
      </p:sp>
      <p:sp>
        <p:nvSpPr>
          <p:cNvPr id="4" name="CaixaDeTexto 12">
            <a:extLst>
              <a:ext uri="{FF2B5EF4-FFF2-40B4-BE49-F238E27FC236}">
                <a16:creationId xmlns:a16="http://schemas.microsoft.com/office/drawing/2014/main" id="{1DC05C2E-AFE4-444F-B14B-6970E12A61B0}"/>
              </a:ext>
            </a:extLst>
          </p:cNvPr>
          <p:cNvSpPr txBox="1"/>
          <p:nvPr/>
        </p:nvSpPr>
        <p:spPr>
          <a:xfrm>
            <a:off x="192506" y="1926952"/>
            <a:ext cx="8552734" cy="2113784"/>
          </a:xfrm>
          <a:prstGeom prst="rect">
            <a:avLst/>
          </a:prstGeom>
          <a:noFill/>
        </p:spPr>
        <p:txBody>
          <a:bodyPr wrap="square">
            <a:spAutoFit/>
          </a:bodyPr>
          <a:lstStyle/>
          <a:p>
            <a:pPr marL="285750" indent="-285750">
              <a:lnSpc>
                <a:spcPct val="150000"/>
              </a:lnSpc>
              <a:buClrTx/>
              <a:buFont typeface="Wingdings" panose="05000000000000000000" pitchFamily="2" charset="2"/>
              <a:buChar char="q"/>
            </a:pPr>
            <a:r>
              <a:rPr lang="en-GB" sz="1800" kern="1200" dirty="0">
                <a:solidFill>
                  <a:srgbClr val="E7501B"/>
                </a:solidFill>
                <a:latin typeface="Verdana" panose="020B0604030504040204" pitchFamily="34" charset="0"/>
                <a:ea typeface="Verdana" panose="020B0604030504040204" pitchFamily="34" charset="0"/>
                <a:cs typeface="+mn-cs"/>
              </a:rPr>
              <a:t>Използване на бази данни за оценка на екологичното натоварване и избор на материали</a:t>
            </a:r>
          </a:p>
          <a:p>
            <a:pPr marL="285750" indent="-285750">
              <a:lnSpc>
                <a:spcPct val="150000"/>
              </a:lnSpc>
              <a:buClrTx/>
              <a:buFont typeface="Wingdings" panose="05000000000000000000" pitchFamily="2" charset="2"/>
              <a:buChar char="q"/>
            </a:pPr>
            <a:r>
              <a:rPr lang="en-GB" sz="1800" kern="1200" dirty="0">
                <a:solidFill>
                  <a:srgbClr val="E7501B"/>
                </a:solidFill>
                <a:latin typeface="Verdana" panose="020B0604030504040204" pitchFamily="34" charset="0"/>
                <a:ea typeface="Verdana" panose="020B0604030504040204" pitchFamily="34" charset="0"/>
                <a:cs typeface="+mn-cs"/>
              </a:rPr>
              <a:t>Използване на местни материали</a:t>
            </a:r>
          </a:p>
          <a:p>
            <a:pPr marL="285750" indent="-285750">
              <a:lnSpc>
                <a:spcPct val="150000"/>
              </a:lnSpc>
              <a:buClrTx/>
              <a:buFont typeface="Wingdings" panose="05000000000000000000" pitchFamily="2" charset="2"/>
              <a:buChar char="q"/>
            </a:pPr>
            <a:r>
              <a:rPr lang="en-GB" sz="1800" kern="1200" dirty="0">
                <a:solidFill>
                  <a:srgbClr val="E7501B"/>
                </a:solidFill>
                <a:latin typeface="Verdana" panose="020B0604030504040204" pitchFamily="34" charset="0"/>
                <a:ea typeface="Verdana" panose="020B0604030504040204" pitchFamily="34" charset="0"/>
                <a:cs typeface="+mn-cs"/>
              </a:rPr>
              <a:t>Използване на методология за оценка на жизнения цикъл</a:t>
            </a:r>
          </a:p>
          <a:p>
            <a:pPr marL="285750" indent="-285750">
              <a:lnSpc>
                <a:spcPct val="150000"/>
              </a:lnSpc>
              <a:buClrTx/>
              <a:buFont typeface="Wingdings" panose="05000000000000000000" pitchFamily="2" charset="2"/>
              <a:buChar char="q"/>
            </a:pPr>
            <a:r>
              <a:rPr lang="en-GB" sz="1800" kern="1200" dirty="0">
                <a:solidFill>
                  <a:srgbClr val="E7501B"/>
                </a:solidFill>
                <a:latin typeface="Verdana" panose="020B0604030504040204" pitchFamily="34" charset="0"/>
                <a:ea typeface="Verdana" panose="020B0604030504040204" pitchFamily="34" charset="0"/>
                <a:cs typeface="+mn-cs"/>
              </a:rPr>
              <a:t>Включване на съображенията за устойчивост в процеса на избор на материали</a:t>
            </a:r>
          </a:p>
        </p:txBody>
      </p:sp>
    </p:spTree>
    <p:custDataLst>
      <p:tags r:id="rId1"/>
    </p:custDataLst>
    <p:extLst>
      <p:ext uri="{BB962C8B-B14F-4D97-AF65-F5344CB8AC3E}">
        <p14:creationId xmlns:p14="http://schemas.microsoft.com/office/powerpoint/2010/main" val="90289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319266" y="1077043"/>
            <a:ext cx="7717800" cy="646800"/>
          </a:xfrm>
        </p:spPr>
        <p:txBody>
          <a:bodyPr/>
          <a:lstStyle/>
          <a:p>
            <a:r>
              <a:rPr lang="en-US" sz="4000" dirty="0">
                <a:solidFill>
                  <a:srgbClr val="368E00"/>
                </a:solidFill>
              </a:rPr>
              <a:t>Рециклирайте, използвайте повторно и споделяйте</a:t>
            </a:r>
            <a:endParaRPr lang="el-GR" sz="4000" dirty="0">
              <a:solidFill>
                <a:srgbClr val="368E00"/>
              </a:solidFill>
            </a:endParaRPr>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526923" y="2234401"/>
            <a:ext cx="6485044" cy="2074730"/>
          </a:xfrm>
        </p:spPr>
        <p:txBody>
          <a:bodyPr/>
          <a:lstStyle/>
          <a:p>
            <a:pPr algn="just"/>
            <a:r>
              <a:rPr lang="en-GB" dirty="0"/>
              <a:t>Следващите слайдове са посветени на кръговите възможности, насочени към стратегиите за рециклиране, повторна употреба и споделяне в оперативната част на бизнеса. Започва се с проучване дали това, което традиционно се счита за производствен отпадък, наистина е отпадък и се продължава с идеята, че чрез рециклиране, повторна употреба и споделяне може да се постигне оптимално използване на ресурсите и премахване на отпадъците. Ползите от възприемането на такава стратегия както за МСП, така и за околната среда, са обяснени чрез разглеждане на конкретни примери.</a:t>
            </a:r>
          </a:p>
          <a:p>
            <a:pPr algn="just"/>
            <a:r>
              <a:rPr lang="en-US" dirty="0"/>
              <a:t> </a:t>
            </a:r>
            <a:endParaRPr lang="en-GB" dirty="0"/>
          </a:p>
        </p:txBody>
      </p:sp>
    </p:spTree>
    <p:custDataLst>
      <p:tags r:id="rId1"/>
    </p:custDataLst>
    <p:extLst>
      <p:ext uri="{BB962C8B-B14F-4D97-AF65-F5344CB8AC3E}">
        <p14:creationId xmlns:p14="http://schemas.microsoft.com/office/powerpoint/2010/main" val="1908320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43E82-4A9B-4691-A595-E14F122B7B4F}"/>
              </a:ext>
            </a:extLst>
          </p:cNvPr>
          <p:cNvSpPr>
            <a:spLocks noGrp="1"/>
          </p:cNvSpPr>
          <p:nvPr>
            <p:ph type="title"/>
          </p:nvPr>
        </p:nvSpPr>
        <p:spPr>
          <a:xfrm>
            <a:off x="510132" y="141229"/>
            <a:ext cx="7717800" cy="1011600"/>
          </a:xfrm>
        </p:spPr>
        <p:txBody>
          <a:bodyPr/>
          <a:lstStyle/>
          <a:p>
            <a:r>
              <a:rPr lang="en-US" dirty="0">
                <a:solidFill>
                  <a:srgbClr val="059540"/>
                </a:solidFill>
              </a:rPr>
              <a:t>Стойност в циклите</a:t>
            </a:r>
            <a:endParaRPr lang="en-GB" dirty="0">
              <a:solidFill>
                <a:srgbClr val="059540"/>
              </a:solidFill>
            </a:endParaRPr>
          </a:p>
        </p:txBody>
      </p:sp>
      <p:sp>
        <p:nvSpPr>
          <p:cNvPr id="3" name="CaixaDeTexto 2">
            <a:extLst>
              <a:ext uri="{FF2B5EF4-FFF2-40B4-BE49-F238E27FC236}">
                <a16:creationId xmlns:a16="http://schemas.microsoft.com/office/drawing/2014/main" id="{F245E688-4E53-417D-BE1A-402C231DD4F7}"/>
              </a:ext>
            </a:extLst>
          </p:cNvPr>
          <p:cNvSpPr txBox="1"/>
          <p:nvPr/>
        </p:nvSpPr>
        <p:spPr>
          <a:xfrm>
            <a:off x="5371550" y="948135"/>
            <a:ext cx="2895804" cy="830997"/>
          </a:xfrm>
          <a:prstGeom prst="rect">
            <a:avLst/>
          </a:prstGeom>
          <a:noFill/>
        </p:spPr>
        <p:txBody>
          <a:bodyPr wrap="square" rtlCol="0">
            <a:spAutoFit/>
          </a:bodyPr>
          <a:lstStyle/>
          <a:p>
            <a:r>
              <a:rPr lang="en-GB" sz="1600" dirty="0">
                <a:solidFill>
                  <a:srgbClr val="2B2D83"/>
                </a:solidFill>
                <a:latin typeface="+mn-lt"/>
                <a:ea typeface="Verdana" panose="020B0604030504040204" pitchFamily="34" charset="0"/>
              </a:rPr>
              <a:t>Преосмислянето на това какво се счита за отпадък е ключово за </a:t>
            </a:r>
          </a:p>
          <a:p>
            <a:r>
              <a:rPr lang="en-GB" sz="1600" dirty="0">
                <a:solidFill>
                  <a:srgbClr val="2B2D83"/>
                </a:solidFill>
                <a:latin typeface="+mn-lt"/>
                <a:ea typeface="Verdana" panose="020B0604030504040204" pitchFamily="34" charset="0"/>
              </a:rPr>
              <a:t>Кръгова икономика!</a:t>
            </a:r>
          </a:p>
        </p:txBody>
      </p:sp>
      <p:grpSp>
        <p:nvGrpSpPr>
          <p:cNvPr id="4" name="Agrupar 22">
            <a:extLst>
              <a:ext uri="{FF2B5EF4-FFF2-40B4-BE49-F238E27FC236}">
                <a16:creationId xmlns:a16="http://schemas.microsoft.com/office/drawing/2014/main" id="{CC6434DB-2D14-4CAF-82FD-50A722D630D8}"/>
              </a:ext>
            </a:extLst>
          </p:cNvPr>
          <p:cNvGrpSpPr/>
          <p:nvPr/>
        </p:nvGrpSpPr>
        <p:grpSpPr>
          <a:xfrm>
            <a:off x="149402" y="985988"/>
            <a:ext cx="4815093" cy="3640047"/>
            <a:chOff x="688717" y="1601288"/>
            <a:chExt cx="6548433" cy="4199441"/>
          </a:xfrm>
        </p:grpSpPr>
        <p:pic>
          <p:nvPicPr>
            <p:cNvPr id="5" name="Imagem 12" descr="Circular Economy and Recycling: What does the Butterfly have to say? | by  Alex Artiach | DataDrivenInvestor">
              <a:extLst>
                <a:ext uri="{FF2B5EF4-FFF2-40B4-BE49-F238E27FC236}">
                  <a16:creationId xmlns:a16="http://schemas.microsoft.com/office/drawing/2014/main" id="{C57FEEA8-EE13-4CB7-8854-71E5897251E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717" y="1601288"/>
              <a:ext cx="6548433" cy="4199441"/>
            </a:xfrm>
            <a:prstGeom prst="rect">
              <a:avLst/>
            </a:prstGeom>
            <a:noFill/>
            <a:ln>
              <a:noFill/>
            </a:ln>
          </p:spPr>
        </p:pic>
        <p:sp>
          <p:nvSpPr>
            <p:cNvPr id="6" name="Oval 5">
              <a:extLst>
                <a:ext uri="{FF2B5EF4-FFF2-40B4-BE49-F238E27FC236}">
                  <a16:creationId xmlns:a16="http://schemas.microsoft.com/office/drawing/2014/main" id="{AA7A8CF7-263C-4A76-AF93-2BC75C23DB7A}"/>
                </a:ext>
              </a:extLst>
            </p:cNvPr>
            <p:cNvSpPr/>
            <p:nvPr/>
          </p:nvSpPr>
          <p:spPr>
            <a:xfrm>
              <a:off x="4962525" y="3378563"/>
              <a:ext cx="484497" cy="644893"/>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5AC82801-76E3-42B5-828A-1BCA301CFD48}"/>
                </a:ext>
              </a:extLst>
            </p:cNvPr>
            <p:cNvSpPr/>
            <p:nvPr/>
          </p:nvSpPr>
          <p:spPr>
            <a:xfrm>
              <a:off x="5447022" y="3165909"/>
              <a:ext cx="440281" cy="644893"/>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4D2601BF-03A0-4E1C-9740-ADF00BE7C2EB}"/>
                </a:ext>
              </a:extLst>
            </p:cNvPr>
            <p:cNvSpPr/>
            <p:nvPr/>
          </p:nvSpPr>
          <p:spPr>
            <a:xfrm>
              <a:off x="6371800" y="2641628"/>
              <a:ext cx="517433" cy="644893"/>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719323EB-AC5E-4F53-8EE6-7DBCBE8944A6}"/>
              </a:ext>
            </a:extLst>
          </p:cNvPr>
          <p:cNvGrpSpPr/>
          <p:nvPr/>
        </p:nvGrpSpPr>
        <p:grpSpPr>
          <a:xfrm>
            <a:off x="5779340" y="1975577"/>
            <a:ext cx="3050464" cy="2650970"/>
            <a:chOff x="8114491" y="1447114"/>
            <a:chExt cx="3124322" cy="4587117"/>
          </a:xfrm>
        </p:grpSpPr>
        <p:grpSp>
          <p:nvGrpSpPr>
            <p:cNvPr id="20" name="Agrupar 21">
              <a:extLst>
                <a:ext uri="{FF2B5EF4-FFF2-40B4-BE49-F238E27FC236}">
                  <a16:creationId xmlns:a16="http://schemas.microsoft.com/office/drawing/2014/main" id="{0F970EDA-16BD-4D7E-80E8-9E58BB74FDE4}"/>
                </a:ext>
              </a:extLst>
            </p:cNvPr>
            <p:cNvGrpSpPr/>
            <p:nvPr/>
          </p:nvGrpSpPr>
          <p:grpSpPr>
            <a:xfrm>
              <a:off x="8397662" y="1447114"/>
              <a:ext cx="2841151" cy="3169728"/>
              <a:chOff x="904875" y="1153962"/>
              <a:chExt cx="2841151" cy="3167666"/>
            </a:xfrm>
          </p:grpSpPr>
          <p:sp>
            <p:nvSpPr>
              <p:cNvPr id="24" name="Retângulo 13">
                <a:extLst>
                  <a:ext uri="{FF2B5EF4-FFF2-40B4-BE49-F238E27FC236}">
                    <a16:creationId xmlns:a16="http://schemas.microsoft.com/office/drawing/2014/main" id="{C4393457-97D3-4383-96EA-0F8640046581}"/>
                  </a:ext>
                </a:extLst>
              </p:cNvPr>
              <p:cNvSpPr/>
              <p:nvPr/>
            </p:nvSpPr>
            <p:spPr>
              <a:xfrm>
                <a:off x="918790" y="1895331"/>
                <a:ext cx="1771650" cy="557666"/>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Споделяне на</a:t>
                </a:r>
              </a:p>
            </p:txBody>
          </p:sp>
          <p:sp>
            <p:nvSpPr>
              <p:cNvPr id="25" name="Retângulo 17">
                <a:extLst>
                  <a:ext uri="{FF2B5EF4-FFF2-40B4-BE49-F238E27FC236}">
                    <a16:creationId xmlns:a16="http://schemas.microsoft.com/office/drawing/2014/main" id="{8DC274AC-CFD5-4EEC-9C89-9CCFB2556D34}"/>
                  </a:ext>
                </a:extLst>
              </p:cNvPr>
              <p:cNvSpPr/>
              <p:nvPr/>
            </p:nvSpPr>
            <p:spPr>
              <a:xfrm>
                <a:off x="904875" y="2912443"/>
                <a:ext cx="1771650" cy="557665"/>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err="1">
                    <a:ln>
                      <a:noFill/>
                    </a:ln>
                    <a:solidFill>
                      <a:prstClr val="white"/>
                    </a:solidFill>
                    <a:effectLst/>
                    <a:uLnTx/>
                    <a:uFillTx/>
                    <a:latin typeface="+mn-lt"/>
                    <a:ea typeface="Verdana" panose="020B0604030504040204" pitchFamily="34" charset="0"/>
                    <a:cs typeface="+mn-cs"/>
                  </a:rPr>
                  <a:t>Повторна</a:t>
                </a:r>
                <a:r>
                  <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 </a:t>
                </a:r>
                <a:r>
                  <a:rPr kumimoji="0" lang="en-GB" b="0" i="0" u="none" strike="noStrike" kern="1200" cap="none" spc="0" normalizeH="0" baseline="0" noProof="0" dirty="0" err="1">
                    <a:ln>
                      <a:noFill/>
                    </a:ln>
                    <a:solidFill>
                      <a:prstClr val="white"/>
                    </a:solidFill>
                    <a:effectLst/>
                    <a:uLnTx/>
                    <a:uFillTx/>
                    <a:latin typeface="+mn-lt"/>
                    <a:ea typeface="Verdana" panose="020B0604030504040204" pitchFamily="34" charset="0"/>
                    <a:cs typeface="+mn-cs"/>
                  </a:rPr>
                  <a:t>употреба</a:t>
                </a:r>
                <a:endPar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endParaRPr>
              </a:p>
            </p:txBody>
          </p:sp>
          <p:sp>
            <p:nvSpPr>
              <p:cNvPr id="26" name="Retângulo 18">
                <a:extLst>
                  <a:ext uri="{FF2B5EF4-FFF2-40B4-BE49-F238E27FC236}">
                    <a16:creationId xmlns:a16="http://schemas.microsoft.com/office/drawing/2014/main" id="{8285F0E3-A1D8-427B-9A68-BD9E4B7F5CCB}"/>
                  </a:ext>
                </a:extLst>
              </p:cNvPr>
              <p:cNvSpPr/>
              <p:nvPr/>
            </p:nvSpPr>
            <p:spPr>
              <a:xfrm>
                <a:off x="904875" y="3763963"/>
                <a:ext cx="1771650" cy="557665"/>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err="1">
                    <a:ln>
                      <a:noFill/>
                    </a:ln>
                    <a:solidFill>
                      <a:prstClr val="white"/>
                    </a:solidFill>
                    <a:effectLst/>
                    <a:uLnTx/>
                    <a:uFillTx/>
                    <a:latin typeface="+mn-lt"/>
                    <a:ea typeface="Verdana" panose="020B0604030504040204" pitchFamily="34" charset="0"/>
                    <a:cs typeface="+mn-cs"/>
                  </a:rPr>
                  <a:t>Рециклиране</a:t>
                </a:r>
                <a:endPar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endParaRPr>
              </a:p>
            </p:txBody>
          </p:sp>
          <p:cxnSp>
            <p:nvCxnSpPr>
              <p:cNvPr id="27" name="Conexão reta unidirecional 19">
                <a:extLst>
                  <a:ext uri="{FF2B5EF4-FFF2-40B4-BE49-F238E27FC236}">
                    <a16:creationId xmlns:a16="http://schemas.microsoft.com/office/drawing/2014/main" id="{A2144F88-2FA8-476E-BA19-51EDAD1C15FF}"/>
                  </a:ext>
                </a:extLst>
              </p:cNvPr>
              <p:cNvCxnSpPr>
                <a:cxnSpLocks/>
              </p:cNvCxnSpPr>
              <p:nvPr/>
            </p:nvCxnSpPr>
            <p:spPr>
              <a:xfrm flipV="1">
                <a:off x="3152775" y="2077127"/>
                <a:ext cx="0" cy="2244501"/>
              </a:xfrm>
              <a:prstGeom prst="straightConnector1">
                <a:avLst/>
              </a:prstGeom>
              <a:noFill/>
              <a:ln w="76200" cap="flat" cmpd="sng" algn="ctr">
                <a:solidFill>
                  <a:srgbClr val="059540"/>
                </a:solidFill>
                <a:prstDash val="solid"/>
                <a:miter lim="800000"/>
                <a:tailEnd type="triangle"/>
              </a:ln>
              <a:effectLst/>
            </p:spPr>
          </p:cxnSp>
          <p:sp>
            <p:nvSpPr>
              <p:cNvPr id="28" name="Retângulo 20">
                <a:extLst>
                  <a:ext uri="{FF2B5EF4-FFF2-40B4-BE49-F238E27FC236}">
                    <a16:creationId xmlns:a16="http://schemas.microsoft.com/office/drawing/2014/main" id="{8E955896-E62E-4C64-8631-495D5CACD13B}"/>
                  </a:ext>
                </a:extLst>
              </p:cNvPr>
              <p:cNvSpPr/>
              <p:nvPr/>
            </p:nvSpPr>
            <p:spPr>
              <a:xfrm>
                <a:off x="2559524" y="1153962"/>
                <a:ext cx="1186502" cy="585437"/>
              </a:xfrm>
              <a:prstGeom prst="rect">
                <a:avLst/>
              </a:prstGeom>
              <a:solidFill>
                <a:sysClr val="window" lastClr="FFFFFF">
                  <a:lumMod val="95000"/>
                </a:sysClr>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Стойност</a:t>
                </a:r>
              </a:p>
            </p:txBody>
          </p:sp>
        </p:grpSp>
        <p:sp>
          <p:nvSpPr>
            <p:cNvPr id="21" name="Retângulo 23">
              <a:extLst>
                <a:ext uri="{FF2B5EF4-FFF2-40B4-BE49-F238E27FC236}">
                  <a16:creationId xmlns:a16="http://schemas.microsoft.com/office/drawing/2014/main" id="{20F77658-1440-4B0D-991D-D5D5FC51E933}"/>
                </a:ext>
              </a:extLst>
            </p:cNvPr>
            <p:cNvSpPr/>
            <p:nvPr/>
          </p:nvSpPr>
          <p:spPr>
            <a:xfrm>
              <a:off x="8114491" y="5476566"/>
              <a:ext cx="2531071" cy="557665"/>
            </a:xfrm>
            <a:prstGeom prst="rect">
              <a:avLst/>
            </a:prstGeom>
            <a:solidFill>
              <a:srgbClr val="B74919"/>
            </a:solidFill>
            <a:ln w="12700" cap="flat" cmpd="sng" algn="ctr">
              <a:solidFill>
                <a:srgbClr val="B7491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Изхвърляне/</a:t>
              </a:r>
              <a:r>
                <a:rPr kumimoji="0" lang="en-GB" b="0" i="0" u="none" strike="noStrike" kern="1200" cap="none" spc="0" normalizeH="0" baseline="0" noProof="0" dirty="0" err="1">
                  <a:ln>
                    <a:noFill/>
                  </a:ln>
                  <a:solidFill>
                    <a:prstClr val="white"/>
                  </a:solidFill>
                  <a:effectLst/>
                  <a:uLnTx/>
                  <a:uFillTx/>
                  <a:latin typeface="+mn-lt"/>
                  <a:ea typeface="Verdana" panose="020B0604030504040204" pitchFamily="34" charset="0"/>
                  <a:cs typeface="+mn-cs"/>
                </a:rPr>
                <a:t>елиминиране</a:t>
              </a:r>
              <a:endPar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endParaRPr>
            </a:p>
          </p:txBody>
        </p:sp>
        <p:sp>
          <p:nvSpPr>
            <p:cNvPr id="22" name="Oval 21">
              <a:extLst>
                <a:ext uri="{FF2B5EF4-FFF2-40B4-BE49-F238E27FC236}">
                  <a16:creationId xmlns:a16="http://schemas.microsoft.com/office/drawing/2014/main" id="{BDDE3DAE-9866-40C6-B48D-33C10FD6E2C2}"/>
                </a:ext>
              </a:extLst>
            </p:cNvPr>
            <p:cNvSpPr/>
            <p:nvPr/>
          </p:nvSpPr>
          <p:spPr>
            <a:xfrm>
              <a:off x="10568839" y="5168876"/>
              <a:ext cx="116156" cy="116156"/>
            </a:xfrm>
            <a:prstGeom prst="ellipse">
              <a:avLst/>
            </a:prstGeom>
            <a:solidFill>
              <a:srgbClr val="059540"/>
            </a:solidFill>
            <a:ln w="12700" cap="flat" cmpd="sng" algn="ctr">
              <a:solidFill>
                <a:srgbClr val="0595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n-lt"/>
                <a:ea typeface="+mn-ea"/>
                <a:cs typeface="+mn-cs"/>
              </a:endParaRPr>
            </a:p>
          </p:txBody>
        </p:sp>
        <p:sp>
          <p:nvSpPr>
            <p:cNvPr id="23" name="Oval 22">
              <a:extLst>
                <a:ext uri="{FF2B5EF4-FFF2-40B4-BE49-F238E27FC236}">
                  <a16:creationId xmlns:a16="http://schemas.microsoft.com/office/drawing/2014/main" id="{0FAF545A-8A4D-4531-82C8-7BE359641A14}"/>
                </a:ext>
              </a:extLst>
            </p:cNvPr>
            <p:cNvSpPr/>
            <p:nvPr/>
          </p:nvSpPr>
          <p:spPr>
            <a:xfrm>
              <a:off x="10573889" y="4952745"/>
              <a:ext cx="116156" cy="116156"/>
            </a:xfrm>
            <a:prstGeom prst="ellipse">
              <a:avLst/>
            </a:prstGeom>
            <a:solidFill>
              <a:srgbClr val="1D9A78"/>
            </a:solidFill>
            <a:ln w="12700" cap="flat" cmpd="sng" algn="ctr">
              <a:solidFill>
                <a:srgbClr val="05954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n-lt"/>
                <a:ea typeface="+mn-ea"/>
                <a:cs typeface="+mn-cs"/>
              </a:endParaRPr>
            </a:p>
          </p:txBody>
        </p:sp>
      </p:grpSp>
    </p:spTree>
    <p:custDataLst>
      <p:tags r:id="rId1"/>
    </p:custDataLst>
    <p:extLst>
      <p:ext uri="{BB962C8B-B14F-4D97-AF65-F5344CB8AC3E}">
        <p14:creationId xmlns:p14="http://schemas.microsoft.com/office/powerpoint/2010/main" val="1727731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6"/>
          <p:cNvSpPr txBox="1">
            <a:spLocks noGrp="1"/>
          </p:cNvSpPr>
          <p:nvPr>
            <p:ph type="title"/>
          </p:nvPr>
        </p:nvSpPr>
        <p:spPr>
          <a:xfrm>
            <a:off x="3322825" y="880450"/>
            <a:ext cx="2498400" cy="19467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dirty="0"/>
              <a:t>02</a:t>
            </a:r>
            <a:endParaRPr dirty="0"/>
          </a:p>
        </p:txBody>
      </p:sp>
      <p:sp>
        <p:nvSpPr>
          <p:cNvPr id="427" name="Google Shape;427;p36"/>
          <p:cNvSpPr txBox="1">
            <a:spLocks noGrp="1"/>
          </p:cNvSpPr>
          <p:nvPr>
            <p:ph type="title" idx="2"/>
          </p:nvPr>
        </p:nvSpPr>
        <p:spPr>
          <a:xfrm>
            <a:off x="92208" y="2840375"/>
            <a:ext cx="9051792" cy="1066200"/>
          </a:xfrm>
          <a:prstGeom prst="rect">
            <a:avLst/>
          </a:prstGeom>
        </p:spPr>
        <p:txBody>
          <a:bodyPr spcFirstLastPara="1" wrap="square" lIns="91425" tIns="91425" rIns="91425" bIns="91425" anchor="t" anchorCtr="0">
            <a:noAutofit/>
          </a:bodyPr>
          <a:lstStyle/>
          <a:p>
            <a:pPr lvl="0"/>
            <a:r>
              <a:rPr lang="en-GB" sz="5400" b="1"/>
              <a:t>2.2 </a:t>
            </a:r>
            <a:r>
              <a:rPr lang="en-GB" sz="5400" b="1" dirty="0"/>
              <a:t>БИЗНЕС МОДЕЛИ</a:t>
            </a:r>
            <a:endParaRPr sz="5400" dirty="0"/>
          </a:p>
        </p:txBody>
      </p:sp>
      <p:sp>
        <p:nvSpPr>
          <p:cNvPr id="428" name="Google Shape;428;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EE93-947A-4165-A5C3-5868E97AC9DC}"/>
              </a:ext>
            </a:extLst>
          </p:cNvPr>
          <p:cNvSpPr>
            <a:spLocks noGrp="1"/>
          </p:cNvSpPr>
          <p:nvPr>
            <p:ph type="title"/>
          </p:nvPr>
        </p:nvSpPr>
        <p:spPr/>
        <p:txBody>
          <a:bodyPr/>
          <a:lstStyle/>
          <a:p>
            <a:r>
              <a:rPr lang="en-GB" dirty="0">
                <a:solidFill>
                  <a:srgbClr val="059540"/>
                </a:solidFill>
              </a:rPr>
              <a:t>Рециклиране</a:t>
            </a:r>
          </a:p>
        </p:txBody>
      </p:sp>
      <p:sp>
        <p:nvSpPr>
          <p:cNvPr id="3" name="CaixaDeTexto 63">
            <a:extLst>
              <a:ext uri="{FF2B5EF4-FFF2-40B4-BE49-F238E27FC236}">
                <a16:creationId xmlns:a16="http://schemas.microsoft.com/office/drawing/2014/main" id="{3E745031-FEE9-4DAF-957C-5AF84AF198B3}"/>
              </a:ext>
            </a:extLst>
          </p:cNvPr>
          <p:cNvSpPr txBox="1"/>
          <p:nvPr/>
        </p:nvSpPr>
        <p:spPr>
          <a:xfrm>
            <a:off x="5502735" y="1835028"/>
            <a:ext cx="3206415" cy="1569660"/>
          </a:xfrm>
          <a:prstGeom prst="rect">
            <a:avLst/>
          </a:prstGeom>
          <a:noFill/>
        </p:spPr>
        <p:txBody>
          <a:bodyPr wrap="square">
            <a:spAutoFit/>
          </a:bodyPr>
          <a:lstStyle/>
          <a:p>
            <a:pPr algn="just">
              <a:buClrTx/>
              <a:buFontTx/>
              <a:buNone/>
            </a:pPr>
            <a:r>
              <a:rPr lang="en-US" sz="1600" kern="1200" dirty="0">
                <a:solidFill>
                  <a:srgbClr val="059540"/>
                </a:solidFill>
                <a:latin typeface="+mn-lt"/>
                <a:ea typeface="Verdana" panose="020B0604030504040204" pitchFamily="34" charset="0"/>
                <a:cs typeface="Times New Roman" panose="02020603050405020304" pitchFamily="18" charset="0"/>
              </a:rPr>
              <a:t>"...преработката на смесени потоци от продукти или отпадъци след употребата им, включително раздробяване, топене и други процеси за получаване на (почти) чисти материали." </a:t>
            </a:r>
            <a:endParaRPr lang="en-GB" sz="1600" kern="1200" dirty="0">
              <a:solidFill>
                <a:srgbClr val="059540"/>
              </a:solidFill>
              <a:latin typeface="+mn-lt"/>
              <a:ea typeface="Verdana" panose="020B0604030504040204" pitchFamily="34" charset="0"/>
              <a:cs typeface="+mn-cs"/>
            </a:endParaRPr>
          </a:p>
        </p:txBody>
      </p:sp>
      <p:grpSp>
        <p:nvGrpSpPr>
          <p:cNvPr id="16" name="Agrupar 88">
            <a:extLst>
              <a:ext uri="{FF2B5EF4-FFF2-40B4-BE49-F238E27FC236}">
                <a16:creationId xmlns:a16="http://schemas.microsoft.com/office/drawing/2014/main" id="{A29B443E-AFEE-4D57-A062-3BF075B1A17A}"/>
              </a:ext>
            </a:extLst>
          </p:cNvPr>
          <p:cNvGrpSpPr/>
          <p:nvPr/>
        </p:nvGrpSpPr>
        <p:grpSpPr>
          <a:xfrm>
            <a:off x="148670" y="1478165"/>
            <a:ext cx="3790746" cy="3139227"/>
            <a:chOff x="383629" y="2303595"/>
            <a:chExt cx="4209346" cy="3882880"/>
          </a:xfrm>
          <a:solidFill>
            <a:srgbClr val="15A7A1"/>
          </a:solidFill>
        </p:grpSpPr>
        <p:sp>
          <p:nvSpPr>
            <p:cNvPr id="17" name="Retângulo 65">
              <a:extLst>
                <a:ext uri="{FF2B5EF4-FFF2-40B4-BE49-F238E27FC236}">
                  <a16:creationId xmlns:a16="http://schemas.microsoft.com/office/drawing/2014/main" id="{5D3529AD-79B9-431C-8063-83EE69B80430}"/>
                </a:ext>
              </a:extLst>
            </p:cNvPr>
            <p:cNvSpPr/>
            <p:nvPr/>
          </p:nvSpPr>
          <p:spPr>
            <a:xfrm>
              <a:off x="3195975" y="4980520"/>
              <a:ext cx="1397000" cy="1205955"/>
            </a:xfrm>
            <a:prstGeom prst="rect">
              <a:avLst/>
            </a:prstGeom>
            <a:solidFill>
              <a:schemeClr val="bg1"/>
            </a:solidFill>
            <a:ln w="12700" cap="flat" cmpd="sng" algn="ctr">
              <a:solidFill>
                <a:srgbClr val="15A7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Преобразуване на отпадъци в нов висококачествен продукт</a:t>
              </a:r>
            </a:p>
          </p:txBody>
        </p:sp>
        <p:sp>
          <p:nvSpPr>
            <p:cNvPr id="18" name="Retângulo 71">
              <a:extLst>
                <a:ext uri="{FF2B5EF4-FFF2-40B4-BE49-F238E27FC236}">
                  <a16:creationId xmlns:a16="http://schemas.microsoft.com/office/drawing/2014/main" id="{63279C1C-D971-4940-84CA-7CA1763C232D}"/>
                </a:ext>
              </a:extLst>
            </p:cNvPr>
            <p:cNvSpPr/>
            <p:nvPr/>
          </p:nvSpPr>
          <p:spPr>
            <a:xfrm>
              <a:off x="383629" y="4980520"/>
              <a:ext cx="1476938" cy="1205955"/>
            </a:xfrm>
            <a:prstGeom prst="rect">
              <a:avLst/>
            </a:prstGeom>
            <a:solidFill>
              <a:schemeClr val="bg1"/>
            </a:solidFill>
            <a:ln w="12700" cap="flat" cmpd="sng" algn="ctr">
              <a:solidFill>
                <a:srgbClr val="15A7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Превръщане на отпадъци в продукт с по-ниска стойност от тази на първоначалния материал.</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Предполага влошаване на качеството на материала</a:t>
              </a:r>
            </a:p>
          </p:txBody>
        </p:sp>
        <p:pic>
          <p:nvPicPr>
            <p:cNvPr id="19" name="Imagem 70">
              <a:extLst>
                <a:ext uri="{FF2B5EF4-FFF2-40B4-BE49-F238E27FC236}">
                  <a16:creationId xmlns:a16="http://schemas.microsoft.com/office/drawing/2014/main" id="{B59576BC-D509-454B-AEB6-98F2D120877D}"/>
                </a:ext>
              </a:extLst>
            </p:cNvPr>
            <p:cNvPicPr>
              <a:picLocks noChangeAspect="1"/>
            </p:cNvPicPr>
            <p:nvPr/>
          </p:nvPicPr>
          <p:blipFill>
            <a:blip r:embed="rId3"/>
            <a:stretch>
              <a:fillRect/>
            </a:stretch>
          </p:blipFill>
          <p:spPr>
            <a:xfrm>
              <a:off x="1860566" y="2303595"/>
              <a:ext cx="1213497" cy="1337322"/>
            </a:xfrm>
            <a:prstGeom prst="rect">
              <a:avLst/>
            </a:prstGeom>
            <a:grpFill/>
            <a:ln>
              <a:solidFill>
                <a:srgbClr val="15A7A1"/>
              </a:solidFill>
            </a:ln>
          </p:spPr>
        </p:pic>
        <p:pic>
          <p:nvPicPr>
            <p:cNvPr id="20" name="Imagem 75">
              <a:extLst>
                <a:ext uri="{FF2B5EF4-FFF2-40B4-BE49-F238E27FC236}">
                  <a16:creationId xmlns:a16="http://schemas.microsoft.com/office/drawing/2014/main" id="{54E18E00-96D7-4DB5-A1EA-B08D3D3E3DC2}"/>
                </a:ext>
              </a:extLst>
            </p:cNvPr>
            <p:cNvPicPr>
              <a:picLocks noChangeAspect="1"/>
            </p:cNvPicPr>
            <p:nvPr/>
          </p:nvPicPr>
          <p:blipFill>
            <a:blip r:embed="rId4"/>
            <a:stretch>
              <a:fillRect/>
            </a:stretch>
          </p:blipFill>
          <p:spPr>
            <a:xfrm>
              <a:off x="3406776" y="3741438"/>
              <a:ext cx="960159" cy="1230204"/>
            </a:xfrm>
            <a:prstGeom prst="rect">
              <a:avLst/>
            </a:prstGeom>
            <a:grpFill/>
            <a:ln>
              <a:solidFill>
                <a:srgbClr val="15A7A1"/>
              </a:solidFill>
            </a:ln>
          </p:spPr>
        </p:pic>
        <p:sp>
          <p:nvSpPr>
            <p:cNvPr id="21" name="Retângulo 64">
              <a:extLst>
                <a:ext uri="{FF2B5EF4-FFF2-40B4-BE49-F238E27FC236}">
                  <a16:creationId xmlns:a16="http://schemas.microsoft.com/office/drawing/2014/main" id="{F755C4B2-245D-4543-979E-40C7E25185A2}"/>
                </a:ext>
              </a:extLst>
            </p:cNvPr>
            <p:cNvSpPr/>
            <p:nvPr/>
          </p:nvSpPr>
          <p:spPr>
            <a:xfrm>
              <a:off x="3334255" y="4680390"/>
              <a:ext cx="1105200" cy="291600"/>
            </a:xfrm>
            <a:prstGeom prst="rect">
              <a:avLst/>
            </a:prstGeom>
            <a:grpFill/>
            <a:ln w="12700" cap="flat" cmpd="sng" algn="ctr">
              <a:solidFill>
                <a:srgbClr val="15A7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Upcycling</a:t>
              </a:r>
            </a:p>
          </p:txBody>
        </p:sp>
        <p:pic>
          <p:nvPicPr>
            <p:cNvPr id="22" name="Imagem 73">
              <a:extLst>
                <a:ext uri="{FF2B5EF4-FFF2-40B4-BE49-F238E27FC236}">
                  <a16:creationId xmlns:a16="http://schemas.microsoft.com/office/drawing/2014/main" id="{6C359327-4170-414A-8739-E458E058B3E1}"/>
                </a:ext>
              </a:extLst>
            </p:cNvPr>
            <p:cNvPicPr>
              <a:picLocks noChangeAspect="1"/>
            </p:cNvPicPr>
            <p:nvPr/>
          </p:nvPicPr>
          <p:blipFill>
            <a:blip r:embed="rId5"/>
            <a:stretch>
              <a:fillRect/>
            </a:stretch>
          </p:blipFill>
          <p:spPr>
            <a:xfrm>
              <a:off x="534118" y="3741438"/>
              <a:ext cx="1103876" cy="1154052"/>
            </a:xfrm>
            <a:prstGeom prst="rect">
              <a:avLst/>
            </a:prstGeom>
            <a:grpFill/>
            <a:ln>
              <a:solidFill>
                <a:srgbClr val="15A7A1"/>
              </a:solidFill>
            </a:ln>
          </p:spPr>
        </p:pic>
        <p:sp>
          <p:nvSpPr>
            <p:cNvPr id="23" name="Retângulo 69">
              <a:extLst>
                <a:ext uri="{FF2B5EF4-FFF2-40B4-BE49-F238E27FC236}">
                  <a16:creationId xmlns:a16="http://schemas.microsoft.com/office/drawing/2014/main" id="{8D62DB1E-C03F-4ED2-B0B2-A4582F518990}"/>
                </a:ext>
              </a:extLst>
            </p:cNvPr>
            <p:cNvSpPr/>
            <p:nvPr/>
          </p:nvSpPr>
          <p:spPr>
            <a:xfrm>
              <a:off x="520127" y="4680390"/>
              <a:ext cx="1103876" cy="291252"/>
            </a:xfrm>
            <a:prstGeom prst="rect">
              <a:avLst/>
            </a:prstGeom>
            <a:grpFill/>
            <a:ln w="12700" cap="flat" cmpd="sng" algn="ctr">
              <a:solidFill>
                <a:srgbClr val="15A7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Извеждане от експлоатация</a:t>
              </a:r>
            </a:p>
          </p:txBody>
        </p:sp>
        <p:sp>
          <p:nvSpPr>
            <p:cNvPr id="24" name="Retângulo 80">
              <a:extLst>
                <a:ext uri="{FF2B5EF4-FFF2-40B4-BE49-F238E27FC236}">
                  <a16:creationId xmlns:a16="http://schemas.microsoft.com/office/drawing/2014/main" id="{C320DF76-0BCC-4341-9AD8-F8129F6CA90C}"/>
                </a:ext>
              </a:extLst>
            </p:cNvPr>
            <p:cNvSpPr/>
            <p:nvPr/>
          </p:nvSpPr>
          <p:spPr>
            <a:xfrm>
              <a:off x="1849333" y="3420982"/>
              <a:ext cx="1213497" cy="439870"/>
            </a:xfrm>
            <a:prstGeom prst="rect">
              <a:avLst/>
            </a:prstGeom>
            <a:grpFill/>
            <a:ln w="12700" cap="flat" cmpd="sng" algn="ctr">
              <a:solidFill>
                <a:srgbClr val="15A7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Рециклиране</a:t>
              </a:r>
            </a:p>
          </p:txBody>
        </p:sp>
        <p:cxnSp>
          <p:nvCxnSpPr>
            <p:cNvPr id="25" name="Conexão: Curva 78">
              <a:extLst>
                <a:ext uri="{FF2B5EF4-FFF2-40B4-BE49-F238E27FC236}">
                  <a16:creationId xmlns:a16="http://schemas.microsoft.com/office/drawing/2014/main" id="{F93CC22F-D317-43B7-AECD-393ACED5DC28}"/>
                </a:ext>
              </a:extLst>
            </p:cNvPr>
            <p:cNvCxnSpPr>
              <a:stCxn id="19" idx="1"/>
              <a:endCxn id="22" idx="0"/>
            </p:cNvCxnSpPr>
            <p:nvPr/>
          </p:nvCxnSpPr>
          <p:spPr>
            <a:xfrm rot="10800000" flipV="1">
              <a:off x="1086056" y="2972256"/>
              <a:ext cx="774510" cy="769182"/>
            </a:xfrm>
            <a:prstGeom prst="curvedConnector2">
              <a:avLst/>
            </a:prstGeom>
            <a:grpFill/>
            <a:ln w="38100" cap="flat" cmpd="sng" algn="ctr">
              <a:solidFill>
                <a:srgbClr val="15A7A1"/>
              </a:solidFill>
              <a:prstDash val="solid"/>
              <a:miter lim="800000"/>
              <a:tailEnd type="triangle"/>
            </a:ln>
            <a:effectLst/>
          </p:spPr>
        </p:cxnSp>
        <p:cxnSp>
          <p:nvCxnSpPr>
            <p:cNvPr id="26" name="Conexão: Curva 81">
              <a:extLst>
                <a:ext uri="{FF2B5EF4-FFF2-40B4-BE49-F238E27FC236}">
                  <a16:creationId xmlns:a16="http://schemas.microsoft.com/office/drawing/2014/main" id="{3DC7B2AD-649D-41B9-8B32-7FF45941C48E}"/>
                </a:ext>
              </a:extLst>
            </p:cNvPr>
            <p:cNvCxnSpPr>
              <a:stCxn id="19" idx="3"/>
              <a:endCxn id="20" idx="0"/>
            </p:cNvCxnSpPr>
            <p:nvPr/>
          </p:nvCxnSpPr>
          <p:spPr>
            <a:xfrm>
              <a:off x="3074063" y="2972256"/>
              <a:ext cx="812793" cy="769182"/>
            </a:xfrm>
            <a:prstGeom prst="curvedConnector2">
              <a:avLst/>
            </a:prstGeom>
            <a:grpFill/>
            <a:ln w="38100" cap="flat" cmpd="sng" algn="ctr">
              <a:solidFill>
                <a:srgbClr val="15A7A1"/>
              </a:solidFill>
              <a:prstDash val="solid"/>
              <a:miter lim="800000"/>
              <a:tailEnd type="triangle"/>
            </a:ln>
            <a:effectLst/>
          </p:spPr>
        </p:cxnSp>
      </p:grpSp>
      <p:pic>
        <p:nvPicPr>
          <p:cNvPr id="27" name="Picture 6" descr="Será que o segredo da Patagonia é não distribuir ações aos executivos? |  NeoFeed">
            <a:extLst>
              <a:ext uri="{FF2B5EF4-FFF2-40B4-BE49-F238E27FC236}">
                <a16:creationId xmlns:a16="http://schemas.microsoft.com/office/drawing/2014/main" id="{727389FF-7664-42D0-9320-529578B6F2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9712" y="3694473"/>
            <a:ext cx="1841115" cy="106476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ReCrafted | These Are Clothes Made From Other Clothes - YouTube">
            <a:extLst>
              <a:ext uri="{FF2B5EF4-FFF2-40B4-BE49-F238E27FC236}">
                <a16:creationId xmlns:a16="http://schemas.microsoft.com/office/drawing/2014/main" id="{BDA08904-1721-4398-ADD6-9B28136096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4583" y="3700331"/>
            <a:ext cx="1901360" cy="1064761"/>
          </a:xfrm>
          <a:prstGeom prst="rect">
            <a:avLst/>
          </a:prstGeom>
          <a:noFill/>
          <a:extLst>
            <a:ext uri="{909E8E84-426E-40DD-AFC4-6F175D3DCCD1}">
              <a14:hiddenFill xmlns:a14="http://schemas.microsoft.com/office/drawing/2010/main">
                <a:solidFill>
                  <a:srgbClr val="FFFFFF"/>
                </a:solidFill>
              </a14:hiddenFill>
            </a:ext>
          </a:extLst>
        </p:spPr>
      </p:pic>
      <p:sp>
        <p:nvSpPr>
          <p:cNvPr id="29" name="Seta: Para a Direita 89">
            <a:extLst>
              <a:ext uri="{FF2B5EF4-FFF2-40B4-BE49-F238E27FC236}">
                <a16:creationId xmlns:a16="http://schemas.microsoft.com/office/drawing/2014/main" id="{66D38ECC-B2B2-49FF-A349-B94CD022D4E7}"/>
              </a:ext>
            </a:extLst>
          </p:cNvPr>
          <p:cNvSpPr/>
          <p:nvPr/>
        </p:nvSpPr>
        <p:spPr>
          <a:xfrm>
            <a:off x="4063431" y="4129897"/>
            <a:ext cx="1017137" cy="291252"/>
          </a:xfrm>
          <a:prstGeom prst="rightArrow">
            <a:avLst/>
          </a:prstGeom>
          <a:solidFill>
            <a:srgbClr val="15A7A1"/>
          </a:solidFill>
          <a:ln>
            <a:solidFill>
              <a:srgbClr val="15A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59540"/>
              </a:solidFill>
            </a:endParaRPr>
          </a:p>
        </p:txBody>
      </p:sp>
      <p:sp>
        <p:nvSpPr>
          <p:cNvPr id="30" name="CaixaDeTexto 17">
            <a:extLst>
              <a:ext uri="{FF2B5EF4-FFF2-40B4-BE49-F238E27FC236}">
                <a16:creationId xmlns:a16="http://schemas.microsoft.com/office/drawing/2014/main" id="{D80D48E6-8443-4762-BF0C-8C7BA11A15B5}"/>
              </a:ext>
            </a:extLst>
          </p:cNvPr>
          <p:cNvSpPr txBox="1"/>
          <p:nvPr/>
        </p:nvSpPr>
        <p:spPr>
          <a:xfrm>
            <a:off x="7367192" y="5617194"/>
            <a:ext cx="3517764" cy="230832"/>
          </a:xfrm>
          <a:prstGeom prst="rect">
            <a:avLst/>
          </a:prstGeom>
          <a:noFill/>
        </p:spPr>
        <p:txBody>
          <a:bodyPr wrap="square">
            <a:spAutoFit/>
          </a:bodyPr>
          <a:lstStyle/>
          <a:p>
            <a:pPr algn="ctr">
              <a:spcBef>
                <a:spcPts val="600"/>
              </a:spcBef>
              <a:spcAft>
                <a:spcPts val="600"/>
              </a:spcAft>
            </a:pPr>
            <a:r>
              <a:rPr lang="en-GB" sz="900" dirty="0">
                <a:latin typeface="Verdana" panose="020B0604030504040204" pitchFamily="34" charset="0"/>
                <a:ea typeface="Verdana" panose="020B0604030504040204" pitchFamily="34" charset="0"/>
                <a:cs typeface="Times New Roman" panose="02020603050405020304" pitchFamily="18" charset="0"/>
              </a:rPr>
              <a:t>Източник: Патагония  </a:t>
            </a:r>
          </a:p>
        </p:txBody>
      </p:sp>
    </p:spTree>
    <p:custDataLst>
      <p:tags r:id="rId1"/>
    </p:custDataLst>
    <p:extLst>
      <p:ext uri="{BB962C8B-B14F-4D97-AF65-F5344CB8AC3E}">
        <p14:creationId xmlns:p14="http://schemas.microsoft.com/office/powerpoint/2010/main" val="3708144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3CE2-D2D7-4A0C-9274-A7A527DC812A}"/>
              </a:ext>
            </a:extLst>
          </p:cNvPr>
          <p:cNvSpPr>
            <a:spLocks noGrp="1"/>
          </p:cNvSpPr>
          <p:nvPr>
            <p:ph type="title"/>
          </p:nvPr>
        </p:nvSpPr>
        <p:spPr>
          <a:xfrm>
            <a:off x="580491" y="33520"/>
            <a:ext cx="7717800" cy="1011600"/>
          </a:xfrm>
        </p:spPr>
        <p:txBody>
          <a:bodyPr/>
          <a:lstStyle/>
          <a:p>
            <a:r>
              <a:rPr lang="en-GB" dirty="0">
                <a:solidFill>
                  <a:srgbClr val="059540"/>
                </a:solidFill>
              </a:rPr>
              <a:t>Повторна употреба</a:t>
            </a:r>
          </a:p>
        </p:txBody>
      </p:sp>
      <p:pic>
        <p:nvPicPr>
          <p:cNvPr id="3" name="Imagem 64">
            <a:extLst>
              <a:ext uri="{FF2B5EF4-FFF2-40B4-BE49-F238E27FC236}">
                <a16:creationId xmlns:a16="http://schemas.microsoft.com/office/drawing/2014/main" id="{373967E6-7978-498E-A5B6-5BB44C7A93A5}"/>
              </a:ext>
            </a:extLst>
          </p:cNvPr>
          <p:cNvPicPr/>
          <p:nvPr/>
        </p:nvPicPr>
        <p:blipFill>
          <a:blip r:embed="rId3">
            <a:extLst>
              <a:ext uri="{28A0092B-C50C-407E-A947-70E740481C1C}">
                <a14:useLocalDpi xmlns:a14="http://schemas.microsoft.com/office/drawing/2010/main" val="0"/>
              </a:ext>
            </a:extLst>
          </a:blip>
          <a:stretch>
            <a:fillRect/>
          </a:stretch>
        </p:blipFill>
        <p:spPr>
          <a:xfrm>
            <a:off x="6643374" y="2366180"/>
            <a:ext cx="2500626" cy="2493380"/>
          </a:xfrm>
          <a:prstGeom prst="rect">
            <a:avLst/>
          </a:prstGeom>
        </p:spPr>
      </p:pic>
      <p:sp>
        <p:nvSpPr>
          <p:cNvPr id="4" name="Retângulo 65">
            <a:extLst>
              <a:ext uri="{FF2B5EF4-FFF2-40B4-BE49-F238E27FC236}">
                <a16:creationId xmlns:a16="http://schemas.microsoft.com/office/drawing/2014/main" id="{273F33B4-9C2E-4A46-99CD-DECA9CB40BAC}"/>
              </a:ext>
            </a:extLst>
          </p:cNvPr>
          <p:cNvSpPr/>
          <p:nvPr/>
        </p:nvSpPr>
        <p:spPr>
          <a:xfrm>
            <a:off x="3916499" y="1289655"/>
            <a:ext cx="4940933" cy="439870"/>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Модели за повторна употреба на опаковки и контейнери за храна</a:t>
            </a:r>
          </a:p>
        </p:txBody>
      </p:sp>
      <p:sp>
        <p:nvSpPr>
          <p:cNvPr id="5" name="CaixaDeTexto 63">
            <a:extLst>
              <a:ext uri="{FF2B5EF4-FFF2-40B4-BE49-F238E27FC236}">
                <a16:creationId xmlns:a16="http://schemas.microsoft.com/office/drawing/2014/main" id="{DF11C72D-23F4-4199-BEFD-9E40B7DD8686}"/>
              </a:ext>
            </a:extLst>
          </p:cNvPr>
          <p:cNvSpPr txBox="1"/>
          <p:nvPr/>
        </p:nvSpPr>
        <p:spPr>
          <a:xfrm>
            <a:off x="203043" y="1003913"/>
            <a:ext cx="8588022" cy="276999"/>
          </a:xfrm>
          <a:prstGeom prst="rect">
            <a:avLst/>
          </a:prstGeom>
          <a:noFill/>
        </p:spPr>
        <p:txBody>
          <a:bodyPr wrap="square" rtlCol="0">
            <a:spAutoFit/>
          </a:bodyPr>
          <a:lstStyle/>
          <a:p>
            <a:pPr>
              <a:buClrTx/>
              <a:buFontTx/>
              <a:buNone/>
            </a:pPr>
            <a:r>
              <a:rPr lang="en-GB" sz="1200" kern="1200" dirty="0">
                <a:solidFill>
                  <a:srgbClr val="059540"/>
                </a:solidFill>
                <a:latin typeface="+mn-lt"/>
                <a:ea typeface="Verdana" panose="020B0604030504040204" pitchFamily="34" charset="0"/>
                <a:cs typeface="+mn-cs"/>
              </a:rPr>
              <a:t>"...</a:t>
            </a:r>
            <a:r>
              <a:rPr lang="en-US" sz="1200" kern="1200" dirty="0">
                <a:solidFill>
                  <a:srgbClr val="059540"/>
                </a:solidFill>
                <a:latin typeface="+mn-lt"/>
                <a:ea typeface="Verdana" panose="020B0604030504040204" pitchFamily="34" charset="0"/>
                <a:cs typeface="Times New Roman" panose="02020603050405020304" pitchFamily="18" charset="0"/>
              </a:rPr>
              <a:t>представлява възможността да се предостави на втори потребител продукт, който почти не се нуждае от адаптация и работи като нов"</a:t>
            </a:r>
            <a:endParaRPr lang="en-GB" sz="1200" kern="1200" dirty="0">
              <a:solidFill>
                <a:srgbClr val="059540"/>
              </a:solidFill>
              <a:latin typeface="+mn-lt"/>
              <a:ea typeface="Verdana" panose="020B0604030504040204" pitchFamily="34" charset="0"/>
              <a:cs typeface="+mn-cs"/>
            </a:endParaRPr>
          </a:p>
        </p:txBody>
      </p:sp>
      <p:pic>
        <p:nvPicPr>
          <p:cNvPr id="6" name="Imagem 67">
            <a:extLst>
              <a:ext uri="{FF2B5EF4-FFF2-40B4-BE49-F238E27FC236}">
                <a16:creationId xmlns:a16="http://schemas.microsoft.com/office/drawing/2014/main" id="{704D95B9-ECCD-4528-A119-C0A4A2E0ECE6}"/>
              </a:ext>
            </a:extLst>
          </p:cNvPr>
          <p:cNvPicPr/>
          <p:nvPr/>
        </p:nvPicPr>
        <p:blipFill>
          <a:blip r:embed="rId4"/>
          <a:stretch>
            <a:fillRect/>
          </a:stretch>
        </p:blipFill>
        <p:spPr>
          <a:xfrm>
            <a:off x="135581" y="1460234"/>
            <a:ext cx="3771900" cy="1969902"/>
          </a:xfrm>
          <a:prstGeom prst="rect">
            <a:avLst/>
          </a:prstGeom>
        </p:spPr>
      </p:pic>
      <p:sp>
        <p:nvSpPr>
          <p:cNvPr id="7" name="Retângulo 66">
            <a:extLst>
              <a:ext uri="{FF2B5EF4-FFF2-40B4-BE49-F238E27FC236}">
                <a16:creationId xmlns:a16="http://schemas.microsoft.com/office/drawing/2014/main" id="{1BC4F6D4-332B-4760-A1FA-35B541EB8AAD}"/>
              </a:ext>
            </a:extLst>
          </p:cNvPr>
          <p:cNvSpPr/>
          <p:nvPr/>
        </p:nvSpPr>
        <p:spPr>
          <a:xfrm>
            <a:off x="269410" y="3976193"/>
            <a:ext cx="3511348" cy="804046"/>
          </a:xfrm>
          <a:prstGeom prst="rect">
            <a:avLst/>
          </a:prstGeom>
          <a:solidFill>
            <a:srgbClr val="E7501B"/>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Повторната употреба е предпочитана алтернатива пред традиционните начини за рециклиране</a:t>
            </a:r>
          </a:p>
        </p:txBody>
      </p:sp>
      <p:sp>
        <p:nvSpPr>
          <p:cNvPr id="8" name="CaixaDeTexto 70">
            <a:extLst>
              <a:ext uri="{FF2B5EF4-FFF2-40B4-BE49-F238E27FC236}">
                <a16:creationId xmlns:a16="http://schemas.microsoft.com/office/drawing/2014/main" id="{BBB77252-F603-454B-9ED3-44CFC6106C1F}"/>
              </a:ext>
            </a:extLst>
          </p:cNvPr>
          <p:cNvSpPr txBox="1"/>
          <p:nvPr/>
        </p:nvSpPr>
        <p:spPr>
          <a:xfrm>
            <a:off x="3823256" y="1729525"/>
            <a:ext cx="2946841" cy="3022687"/>
          </a:xfrm>
          <a:prstGeom prst="rect">
            <a:avLst/>
          </a:prstGeom>
          <a:noFill/>
        </p:spPr>
        <p:txBody>
          <a:bodyPr wrap="square">
            <a:spAutoFit/>
          </a:bodyPr>
          <a:lstStyle/>
          <a:p>
            <a:pPr algn="just">
              <a:lnSpc>
                <a:spcPct val="107000"/>
              </a:lnSpc>
              <a:spcAft>
                <a:spcPts val="800"/>
              </a:spcAft>
              <a:buClrTx/>
              <a:buFontTx/>
              <a:buNone/>
            </a:pPr>
            <a:r>
              <a:rPr lang="en-US" sz="1000" kern="1200" dirty="0">
                <a:solidFill>
                  <a:srgbClr val="DF6613"/>
                </a:solidFill>
                <a:latin typeface="+mn-lt"/>
                <a:ea typeface="Verdana" panose="020B0604030504040204" pitchFamily="34" charset="0"/>
                <a:cs typeface="Times New Roman" panose="02020603050405020304" pitchFamily="18" charset="0"/>
              </a:rPr>
              <a:t>Презареждане вкъщи - потребителите презареждат контейнера си за многократна употреба вкъщи (напр. с презареждане, доставяно чрез абонаментна услуга)</a:t>
            </a:r>
            <a:endParaRPr lang="en-GB" sz="1000" kern="1200" dirty="0">
              <a:solidFill>
                <a:prstClr val="black"/>
              </a:solidFill>
              <a:latin typeface="+mn-lt"/>
              <a:ea typeface="Verdana" panose="020B0604030504040204" pitchFamily="34" charset="0"/>
              <a:cs typeface="Times New Roman" panose="02020603050405020304" pitchFamily="18" charset="0"/>
            </a:endParaRPr>
          </a:p>
          <a:p>
            <a:pPr algn="just">
              <a:lnSpc>
                <a:spcPct val="107000"/>
              </a:lnSpc>
              <a:spcAft>
                <a:spcPts val="800"/>
              </a:spcAft>
              <a:buClrTx/>
              <a:buFontTx/>
              <a:buNone/>
            </a:pPr>
            <a:r>
              <a:rPr lang="en-US" sz="1000" kern="1200" dirty="0">
                <a:solidFill>
                  <a:srgbClr val="EEB500"/>
                </a:solidFill>
                <a:latin typeface="+mn-lt"/>
                <a:ea typeface="Verdana" panose="020B0604030504040204" pitchFamily="34" charset="0"/>
                <a:cs typeface="Times New Roman" panose="02020603050405020304" pitchFamily="18" charset="0"/>
              </a:rPr>
              <a:t>Пълнене в движение - потребителите пълнят своя контейнер за многократна употреба далеч от дома (напр. в система за дозиране в магазина).</a:t>
            </a:r>
            <a:endParaRPr lang="en-GB" sz="1000" kern="1200" dirty="0">
              <a:solidFill>
                <a:prstClr val="black"/>
              </a:solidFill>
              <a:latin typeface="+mn-lt"/>
              <a:ea typeface="Verdana" panose="020B0604030504040204" pitchFamily="34" charset="0"/>
              <a:cs typeface="Times New Roman" panose="02020603050405020304" pitchFamily="18" charset="0"/>
            </a:endParaRPr>
          </a:p>
          <a:p>
            <a:pPr algn="just">
              <a:lnSpc>
                <a:spcPct val="107000"/>
              </a:lnSpc>
              <a:spcAft>
                <a:spcPts val="800"/>
              </a:spcAft>
              <a:buClrTx/>
              <a:buFontTx/>
              <a:buNone/>
            </a:pPr>
            <a:r>
              <a:rPr lang="en-US" sz="1000" kern="1200" dirty="0">
                <a:solidFill>
                  <a:srgbClr val="30C1BE"/>
                </a:solidFill>
                <a:latin typeface="+mn-lt"/>
                <a:ea typeface="Verdana" panose="020B0604030504040204" pitchFamily="34" charset="0"/>
                <a:cs typeface="Times New Roman" panose="02020603050405020304" pitchFamily="18" charset="0"/>
              </a:rPr>
              <a:t>Връщане от дома - опаковката се взема от дома чрез услуга за вземане (например от трета страна - логистична или изнесена компания).</a:t>
            </a:r>
            <a:endParaRPr lang="en-GB" sz="1000" kern="1200" dirty="0">
              <a:solidFill>
                <a:prstClr val="black"/>
              </a:solidFill>
              <a:latin typeface="+mn-lt"/>
              <a:ea typeface="Verdana" panose="020B0604030504040204" pitchFamily="34" charset="0"/>
              <a:cs typeface="Times New Roman" panose="02020603050405020304" pitchFamily="18" charset="0"/>
            </a:endParaRPr>
          </a:p>
          <a:p>
            <a:pPr algn="just">
              <a:lnSpc>
                <a:spcPct val="107000"/>
              </a:lnSpc>
              <a:spcAft>
                <a:spcPts val="800"/>
              </a:spcAft>
              <a:buClrTx/>
              <a:buFontTx/>
              <a:buNone/>
            </a:pPr>
            <a:r>
              <a:rPr lang="en-US" sz="1000" kern="1200" dirty="0">
                <a:solidFill>
                  <a:srgbClr val="2F5597"/>
                </a:solidFill>
                <a:latin typeface="+mn-lt"/>
                <a:ea typeface="Verdana" panose="020B0604030504040204" pitchFamily="34" charset="0"/>
                <a:cs typeface="Times New Roman" panose="02020603050405020304" pitchFamily="18" charset="0"/>
              </a:rPr>
              <a:t>Връщане в движение - потребителите връщат опаковката в магазина или на място за предаване (например в машина за връщане на депозити или в пощенска кутия).</a:t>
            </a:r>
            <a:endParaRPr lang="en-GB" sz="1000" kern="1200" dirty="0">
              <a:solidFill>
                <a:prstClr val="black"/>
              </a:solidFill>
              <a:latin typeface="+mn-lt"/>
              <a:ea typeface="Verdana" panose="020B0604030504040204" pitchFamily="34" charset="0"/>
              <a:cs typeface="Times New Roman" panose="02020603050405020304" pitchFamily="18" charset="0"/>
            </a:endParaRPr>
          </a:p>
        </p:txBody>
      </p:sp>
      <p:sp>
        <p:nvSpPr>
          <p:cNvPr id="9" name="CaixaDeTexto 11">
            <a:extLst>
              <a:ext uri="{FF2B5EF4-FFF2-40B4-BE49-F238E27FC236}">
                <a16:creationId xmlns:a16="http://schemas.microsoft.com/office/drawing/2014/main" id="{A37039EA-C061-47F4-B127-AFFA5D26476C}"/>
              </a:ext>
            </a:extLst>
          </p:cNvPr>
          <p:cNvSpPr txBox="1"/>
          <p:nvPr/>
        </p:nvSpPr>
        <p:spPr>
          <a:xfrm>
            <a:off x="135581" y="3389504"/>
            <a:ext cx="3645177" cy="369332"/>
          </a:xfrm>
          <a:prstGeom prst="rect">
            <a:avLst/>
          </a:prstGeom>
          <a:noFill/>
        </p:spPr>
        <p:txBody>
          <a:bodyPr wrap="square">
            <a:spAutoFit/>
          </a:bodyPr>
          <a:lstStyle/>
          <a:p>
            <a:pPr algn="ctr">
              <a:spcBef>
                <a:spcPts val="600"/>
              </a:spcBef>
              <a:spcAft>
                <a:spcPts val="600"/>
              </a:spcAft>
              <a:buClrTx/>
              <a:buFontTx/>
              <a:buNone/>
            </a:pPr>
            <a:r>
              <a:rPr lang="en-GB" sz="900" kern="1200" dirty="0">
                <a:solidFill>
                  <a:prstClr val="black"/>
                </a:solidFill>
                <a:latin typeface="+mn-lt"/>
                <a:ea typeface="Verdana" panose="020B0604030504040204" pitchFamily="34" charset="0"/>
                <a:cs typeface="Times New Roman" panose="02020603050405020304" pitchFamily="18" charset="0"/>
              </a:rPr>
              <a:t>Общи разходи за целия жизнен цикъл и общи енергийни нужди между първичните в трите сценария - първично, рециклиране и повторна употреба [1]</a:t>
            </a:r>
          </a:p>
        </p:txBody>
      </p:sp>
      <p:sp>
        <p:nvSpPr>
          <p:cNvPr id="10" name="CaixaDeTexto 13">
            <a:extLst>
              <a:ext uri="{FF2B5EF4-FFF2-40B4-BE49-F238E27FC236}">
                <a16:creationId xmlns:a16="http://schemas.microsoft.com/office/drawing/2014/main" id="{68A664F0-4260-42F6-9C39-65298C294468}"/>
              </a:ext>
            </a:extLst>
          </p:cNvPr>
          <p:cNvSpPr txBox="1"/>
          <p:nvPr/>
        </p:nvSpPr>
        <p:spPr>
          <a:xfrm>
            <a:off x="-310125" y="5911821"/>
            <a:ext cx="5299391" cy="338554"/>
          </a:xfrm>
          <a:prstGeom prst="rect">
            <a:avLst/>
          </a:prstGeom>
          <a:noFill/>
        </p:spPr>
        <p:txBody>
          <a:bodyPr wrap="square">
            <a:spAutoFit/>
          </a:bodyPr>
          <a:lstStyle/>
          <a:p>
            <a:pPr>
              <a:buClrTx/>
              <a:buFontTx/>
              <a:buNone/>
            </a:pPr>
            <a:r>
              <a:rPr lang="en-GB" sz="800" kern="1200" dirty="0">
                <a:solidFill>
                  <a:prstClr val="black"/>
                </a:solidFill>
                <a:latin typeface="+mn-lt"/>
                <a:ea typeface="Verdana" panose="020B0604030504040204" pitchFamily="34" charset="0"/>
                <a:cs typeface="Calibri" panose="020F0502020204030204" pitchFamily="34" charset="0"/>
              </a:rPr>
              <a:t>[1] R. Geyer, T. Jackson, Supply Loops and Their Constraints: Индустриалната екология на рециклирането и повторната употреба, Калифорния. Manage. Rev. 46 (2004) 55-73. https://doi.org/10.2307/41166210.</a:t>
            </a:r>
          </a:p>
        </p:txBody>
      </p:sp>
    </p:spTree>
    <p:custDataLst>
      <p:tags r:id="rId1"/>
    </p:custDataLst>
    <p:extLst>
      <p:ext uri="{BB962C8B-B14F-4D97-AF65-F5344CB8AC3E}">
        <p14:creationId xmlns:p14="http://schemas.microsoft.com/office/powerpoint/2010/main" val="4199227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D3F6-2315-4FF6-A4A2-C6FACC3AC9BE}"/>
              </a:ext>
            </a:extLst>
          </p:cNvPr>
          <p:cNvSpPr>
            <a:spLocks noGrp="1"/>
          </p:cNvSpPr>
          <p:nvPr>
            <p:ph type="title"/>
          </p:nvPr>
        </p:nvSpPr>
        <p:spPr>
          <a:xfrm>
            <a:off x="-1356990" y="-113332"/>
            <a:ext cx="7717800" cy="1011600"/>
          </a:xfrm>
        </p:spPr>
        <p:txBody>
          <a:bodyPr/>
          <a:lstStyle/>
          <a:p>
            <a:r>
              <a:rPr lang="en-GB" dirty="0">
                <a:solidFill>
                  <a:srgbClr val="059540"/>
                </a:solidFill>
              </a:rPr>
              <a:t>Споделяне на</a:t>
            </a:r>
          </a:p>
        </p:txBody>
      </p:sp>
      <p:sp>
        <p:nvSpPr>
          <p:cNvPr id="3" name="CaixaDeTexto 4">
            <a:extLst>
              <a:ext uri="{FF2B5EF4-FFF2-40B4-BE49-F238E27FC236}">
                <a16:creationId xmlns:a16="http://schemas.microsoft.com/office/drawing/2014/main" id="{66C86C9A-BDF1-4B70-9696-FDBE2829691E}"/>
              </a:ext>
            </a:extLst>
          </p:cNvPr>
          <p:cNvSpPr txBox="1"/>
          <p:nvPr/>
        </p:nvSpPr>
        <p:spPr>
          <a:xfrm>
            <a:off x="1041816" y="430688"/>
            <a:ext cx="7852273" cy="461665"/>
          </a:xfrm>
          <a:prstGeom prst="rect">
            <a:avLst/>
          </a:prstGeom>
          <a:noFill/>
        </p:spPr>
        <p:txBody>
          <a:bodyPr wrap="square">
            <a:spAutoFit/>
          </a:bodyPr>
          <a:lstStyle/>
          <a:p>
            <a:pPr>
              <a:buClrTx/>
              <a:buFontTx/>
              <a:buNone/>
            </a:pPr>
            <a:r>
              <a:rPr lang="en-GB" sz="1200" kern="1200" dirty="0">
                <a:solidFill>
                  <a:srgbClr val="059540"/>
                </a:solidFill>
                <a:latin typeface="+mn-lt"/>
                <a:ea typeface="Verdana" panose="020B0604030504040204" pitchFamily="34" charset="0"/>
                <a:cs typeface="+mn-cs"/>
              </a:rPr>
              <a:t>Споделянето на бизнес модели е начин за повторно извличане на стойност от недостатъчно използваните активи и възможности.  </a:t>
            </a:r>
          </a:p>
        </p:txBody>
      </p:sp>
      <p:pic>
        <p:nvPicPr>
          <p:cNvPr id="13" name="Imagem 2">
            <a:extLst>
              <a:ext uri="{FF2B5EF4-FFF2-40B4-BE49-F238E27FC236}">
                <a16:creationId xmlns:a16="http://schemas.microsoft.com/office/drawing/2014/main" id="{48B696A0-8B78-47A2-AA51-45DDFFA8A3E5}"/>
              </a:ext>
            </a:extLst>
          </p:cNvPr>
          <p:cNvPicPr/>
          <p:nvPr/>
        </p:nvPicPr>
        <p:blipFill>
          <a:blip r:embed="rId3"/>
          <a:stretch>
            <a:fillRect/>
          </a:stretch>
        </p:blipFill>
        <p:spPr>
          <a:xfrm>
            <a:off x="124" y="929633"/>
            <a:ext cx="4298788" cy="3367805"/>
          </a:xfrm>
          <a:prstGeom prst="rect">
            <a:avLst/>
          </a:prstGeom>
        </p:spPr>
      </p:pic>
      <p:sp>
        <p:nvSpPr>
          <p:cNvPr id="14" name="Retângulo 5">
            <a:extLst>
              <a:ext uri="{FF2B5EF4-FFF2-40B4-BE49-F238E27FC236}">
                <a16:creationId xmlns:a16="http://schemas.microsoft.com/office/drawing/2014/main" id="{7A3C0C5B-F0EE-4261-942F-6DE9B5EB0630}"/>
              </a:ext>
            </a:extLst>
          </p:cNvPr>
          <p:cNvSpPr/>
          <p:nvPr/>
        </p:nvSpPr>
        <p:spPr>
          <a:xfrm>
            <a:off x="5337569" y="1521255"/>
            <a:ext cx="3657600" cy="464976"/>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Продукт, който може да обслужва множество потребители</a:t>
            </a:r>
          </a:p>
        </p:txBody>
      </p:sp>
      <p:sp>
        <p:nvSpPr>
          <p:cNvPr id="15" name="Retângulo 6">
            <a:extLst>
              <a:ext uri="{FF2B5EF4-FFF2-40B4-BE49-F238E27FC236}">
                <a16:creationId xmlns:a16="http://schemas.microsoft.com/office/drawing/2014/main" id="{759439AF-DFDB-422D-AD38-4FA1E989B297}"/>
              </a:ext>
            </a:extLst>
          </p:cNvPr>
          <p:cNvSpPr/>
          <p:nvPr/>
        </p:nvSpPr>
        <p:spPr>
          <a:xfrm>
            <a:off x="5337569" y="2069979"/>
            <a:ext cx="3657600" cy="464976"/>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Намаляване на потреблението на материали и генерирането на отпадъци</a:t>
            </a:r>
          </a:p>
        </p:txBody>
      </p:sp>
      <p:sp>
        <p:nvSpPr>
          <p:cNvPr id="16" name="Retângulo 7">
            <a:extLst>
              <a:ext uri="{FF2B5EF4-FFF2-40B4-BE49-F238E27FC236}">
                <a16:creationId xmlns:a16="http://schemas.microsoft.com/office/drawing/2014/main" id="{2B6BC157-9179-48BA-AAFE-A51401B8767F}"/>
              </a:ext>
            </a:extLst>
          </p:cNvPr>
          <p:cNvSpPr/>
          <p:nvPr/>
        </p:nvSpPr>
        <p:spPr>
          <a:xfrm>
            <a:off x="5337569" y="2623301"/>
            <a:ext cx="3657600" cy="464976"/>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Фазата на използване се </a:t>
            </a:r>
            <a:r>
              <a:rPr kumimoji="0" lang="en-GB" sz="1200" b="1" i="0" u="none" strike="noStrike" kern="1200" cap="none" spc="0" normalizeH="0" baseline="0" noProof="0">
                <a:ln>
                  <a:noFill/>
                </a:ln>
                <a:solidFill>
                  <a:prstClr val="white"/>
                </a:solidFill>
                <a:effectLst/>
                <a:uLnTx/>
                <a:uFillTx/>
                <a:latin typeface="+mn-lt"/>
                <a:ea typeface="Verdana" panose="020B0604030504040204" pitchFamily="34" charset="0"/>
                <a:cs typeface="+mn-cs"/>
              </a:rPr>
              <a:t>засилва</a:t>
            </a:r>
          </a:p>
        </p:txBody>
      </p:sp>
      <p:sp>
        <p:nvSpPr>
          <p:cNvPr id="17" name="Retângulo 16">
            <a:extLst>
              <a:ext uri="{FF2B5EF4-FFF2-40B4-BE49-F238E27FC236}">
                <a16:creationId xmlns:a16="http://schemas.microsoft.com/office/drawing/2014/main" id="{BB0B83B2-CFC1-4935-8931-BB45D130CA3F}"/>
              </a:ext>
            </a:extLst>
          </p:cNvPr>
          <p:cNvSpPr/>
          <p:nvPr/>
        </p:nvSpPr>
        <p:spPr>
          <a:xfrm>
            <a:off x="5337569" y="3471397"/>
            <a:ext cx="3657600" cy="464976"/>
          </a:xfrm>
          <a:prstGeom prst="rect">
            <a:avLst/>
          </a:prstGeom>
          <a:solidFill>
            <a:srgbClr val="059540"/>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mn-lt"/>
                <a:ea typeface="Verdana" panose="020B0604030504040204" pitchFamily="34" charset="0"/>
                <a:cs typeface="+mn-cs"/>
              </a:rPr>
              <a:t>Платформи за сътрудничество</a:t>
            </a:r>
            <a:endParaRPr kumimoji="0" lang="en-GB" sz="1200" b="1" i="0" u="none" strike="noStrike" kern="1200" cap="none" spc="0" normalizeH="0" baseline="0" noProof="0">
              <a:ln>
                <a:noFill/>
              </a:ln>
              <a:solidFill>
                <a:prstClr val="white"/>
              </a:solidFill>
              <a:effectLst/>
              <a:uLnTx/>
              <a:uFillTx/>
              <a:latin typeface="+mn-lt"/>
              <a:ea typeface="Verdana" panose="020B0604030504040204" pitchFamily="34" charset="0"/>
              <a:cs typeface="+mn-cs"/>
            </a:endParaRPr>
          </a:p>
        </p:txBody>
      </p:sp>
      <p:sp>
        <p:nvSpPr>
          <p:cNvPr id="18" name="Retângulo 17">
            <a:extLst>
              <a:ext uri="{FF2B5EF4-FFF2-40B4-BE49-F238E27FC236}">
                <a16:creationId xmlns:a16="http://schemas.microsoft.com/office/drawing/2014/main" id="{C46A3CEA-CE0E-4441-889E-88934236E701}"/>
              </a:ext>
            </a:extLst>
          </p:cNvPr>
          <p:cNvSpPr/>
          <p:nvPr/>
        </p:nvSpPr>
        <p:spPr>
          <a:xfrm>
            <a:off x="5337569" y="3936373"/>
            <a:ext cx="3657599" cy="573710"/>
          </a:xfrm>
          <a:prstGeom prst="rect">
            <a:avLst/>
          </a:prstGeom>
          <a:solidFill>
            <a:srgbClr val="059540"/>
          </a:solidFill>
          <a:ln w="12700" cap="flat" cmpd="sng" algn="ctr">
            <a:solidFill>
              <a:srgbClr val="F0F6F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Uber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AirBnB</a:t>
            </a:r>
            <a:endParaRPr kumimoji="0" lang="en-GB" sz="9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Couchsurfing</a:t>
            </a:r>
          </a:p>
        </p:txBody>
      </p:sp>
      <p:sp>
        <p:nvSpPr>
          <p:cNvPr id="19" name="Retângulo: Cantos Arredondados 18">
            <a:extLst>
              <a:ext uri="{FF2B5EF4-FFF2-40B4-BE49-F238E27FC236}">
                <a16:creationId xmlns:a16="http://schemas.microsoft.com/office/drawing/2014/main" id="{2907AB2A-69E8-46F0-9F60-C7B02D318B70}"/>
              </a:ext>
            </a:extLst>
          </p:cNvPr>
          <p:cNvSpPr/>
          <p:nvPr/>
        </p:nvSpPr>
        <p:spPr>
          <a:xfrm>
            <a:off x="5433154" y="3306703"/>
            <a:ext cx="834911" cy="179836"/>
          </a:xfrm>
          <a:prstGeom prst="roundRect">
            <a:avLst/>
          </a:prstGeom>
          <a:solidFill>
            <a:srgbClr val="E7501B"/>
          </a:solidFill>
          <a:ln w="12700" cap="flat" cmpd="sng" algn="ctr">
            <a:solidFill>
              <a:srgbClr val="F19D19">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Примери</a:t>
            </a:r>
          </a:p>
        </p:txBody>
      </p:sp>
      <p:sp>
        <p:nvSpPr>
          <p:cNvPr id="20" name="CaixaDeTexto 11">
            <a:extLst>
              <a:ext uri="{FF2B5EF4-FFF2-40B4-BE49-F238E27FC236}">
                <a16:creationId xmlns:a16="http://schemas.microsoft.com/office/drawing/2014/main" id="{51A7D351-EC7C-44D6-BC59-10C5B5C4E4A9}"/>
              </a:ext>
            </a:extLst>
          </p:cNvPr>
          <p:cNvSpPr txBox="1"/>
          <p:nvPr/>
        </p:nvSpPr>
        <p:spPr>
          <a:xfrm>
            <a:off x="124" y="4268604"/>
            <a:ext cx="4210665" cy="338554"/>
          </a:xfrm>
          <a:prstGeom prst="rect">
            <a:avLst/>
          </a:prstGeom>
          <a:noFill/>
        </p:spPr>
        <p:txBody>
          <a:bodyPr wrap="square">
            <a:spAutoFit/>
          </a:bodyPr>
          <a:lstStyle/>
          <a:p>
            <a:pPr>
              <a:buClrTx/>
              <a:buFontTx/>
              <a:buNone/>
            </a:pPr>
            <a:r>
              <a:rPr lang="en-GB" sz="800" kern="1200" dirty="0">
                <a:solidFill>
                  <a:prstClr val="black"/>
                </a:solidFill>
                <a:latin typeface="+mn-lt"/>
                <a:ea typeface="Verdana" panose="020B0604030504040204" pitchFamily="34" charset="0"/>
                <a:cs typeface="Times New Roman" panose="02020603050405020304" pitchFamily="18" charset="0"/>
              </a:rPr>
              <a:t>Разпределение на въздействието между традиционния линеен модел и икономиката на споделянето по време на жизнения цикъл [2]</a:t>
            </a:r>
            <a:endParaRPr lang="en-GB" sz="600" kern="1200" dirty="0">
              <a:solidFill>
                <a:prstClr val="black"/>
              </a:solidFill>
              <a:highlight>
                <a:srgbClr val="FFFF00"/>
              </a:highlight>
              <a:latin typeface="+mn-lt"/>
              <a:ea typeface="Verdana" panose="020B0604030504040204" pitchFamily="34" charset="0"/>
              <a:cs typeface="+mn-cs"/>
            </a:endParaRPr>
          </a:p>
        </p:txBody>
      </p:sp>
      <p:sp>
        <p:nvSpPr>
          <p:cNvPr id="21" name="CaixaDeTexto 13">
            <a:extLst>
              <a:ext uri="{FF2B5EF4-FFF2-40B4-BE49-F238E27FC236}">
                <a16:creationId xmlns:a16="http://schemas.microsoft.com/office/drawing/2014/main" id="{A15F9152-551C-4F7B-A991-3B21937B7670}"/>
              </a:ext>
            </a:extLst>
          </p:cNvPr>
          <p:cNvSpPr txBox="1"/>
          <p:nvPr/>
        </p:nvSpPr>
        <p:spPr>
          <a:xfrm>
            <a:off x="123" y="4539719"/>
            <a:ext cx="8893965" cy="214482"/>
          </a:xfrm>
          <a:prstGeom prst="rect">
            <a:avLst/>
          </a:prstGeom>
          <a:noFill/>
        </p:spPr>
        <p:txBody>
          <a:bodyPr wrap="square">
            <a:spAutoFit/>
          </a:bodyPr>
          <a:lstStyle/>
          <a:p>
            <a:pPr marL="406400" indent="-406400">
              <a:lnSpc>
                <a:spcPct val="107000"/>
              </a:lnSpc>
              <a:spcAft>
                <a:spcPts val="800"/>
              </a:spcAft>
              <a:buClrTx/>
              <a:buFontTx/>
              <a:buNone/>
            </a:pPr>
            <a:r>
              <a:rPr lang="en-US" sz="800" kern="1200" dirty="0">
                <a:solidFill>
                  <a:prstClr val="black"/>
                </a:solidFill>
                <a:latin typeface="+mn-lt"/>
                <a:ea typeface="Verdana" panose="020B0604030504040204" pitchFamily="34" charset="0"/>
                <a:cs typeface="Calibri" panose="020F0502020204030204" pitchFamily="34" charset="0"/>
              </a:rPr>
              <a:t>[2] E. </a:t>
            </a:r>
            <a:r>
              <a:rPr lang="en-US" sz="800" kern="1200" dirty="0" err="1">
                <a:solidFill>
                  <a:prstClr val="black"/>
                </a:solidFill>
                <a:latin typeface="+mn-lt"/>
                <a:ea typeface="Verdana" panose="020B0604030504040204" pitchFamily="34" charset="0"/>
                <a:cs typeface="Calibri" panose="020F0502020204030204" pitchFamily="34" charset="0"/>
              </a:rPr>
              <a:t>Mieras</a:t>
            </a:r>
            <a:r>
              <a:rPr lang="en-US" sz="800" kern="1200" dirty="0">
                <a:solidFill>
                  <a:prstClr val="black"/>
                </a:solidFill>
                <a:latin typeface="+mn-lt"/>
                <a:ea typeface="Verdana" panose="020B0604030504040204" pitchFamily="34" charset="0"/>
                <a:cs typeface="Calibri" panose="020F0502020204030204" pitchFamily="34" charset="0"/>
              </a:rPr>
              <a:t>, 5 пътя към кръговата икономика - част IV: споделяне, (2016). Достъпно на адрес: </a:t>
            </a:r>
            <a:r>
              <a:rPr lang="en-US" sz="800" kern="1200" dirty="0">
                <a:solidFill>
                  <a:prstClr val="black"/>
                </a:solidFill>
                <a:latin typeface="+mn-lt"/>
                <a:ea typeface="Verdana" panose="020B0604030504040204" pitchFamily="34" charset="0"/>
                <a:cs typeface="Calibri" panose="020F0502020204030204" pitchFamily="34" charset="0"/>
                <a:hlinkClick r:id="rId4"/>
              </a:rPr>
              <a:t>https:</a:t>
            </a:r>
            <a:r>
              <a:rPr lang="en-US" sz="800" kern="1200" dirty="0">
                <a:solidFill>
                  <a:prstClr val="black"/>
                </a:solidFill>
                <a:latin typeface="+mn-lt"/>
                <a:ea typeface="Verdana" panose="020B0604030504040204" pitchFamily="34" charset="0"/>
                <a:cs typeface="Calibri" panose="020F0502020204030204" pitchFamily="34" charset="0"/>
              </a:rPr>
              <a:t>//pre-sustainability.com/articles/5-roads-to-a-circular-economy-part-iv-sharing/ </a:t>
            </a:r>
            <a:endParaRPr lang="en-GB" sz="800" kern="1200" dirty="0">
              <a:solidFill>
                <a:prstClr val="black"/>
              </a:solidFill>
              <a:latin typeface="+mn-lt"/>
              <a:ea typeface="Verdana" panose="020B060403050404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26038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1041957" y="929559"/>
            <a:ext cx="7717800" cy="646800"/>
          </a:xfrm>
        </p:spPr>
        <p:txBody>
          <a:bodyPr/>
          <a:lstStyle/>
          <a:p>
            <a:r>
              <a:rPr lang="pt-PT" sz="4000" dirty="0" err="1">
                <a:solidFill>
                  <a:srgbClr val="368E00"/>
                </a:solidFill>
              </a:rPr>
              <a:t>Удължаване на живота на продуктите</a:t>
            </a:r>
            <a:endParaRPr lang="pt-PT" sz="4000" dirty="0">
              <a:solidFill>
                <a:srgbClr val="368E00"/>
              </a:solidFill>
            </a:endParaRPr>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312895" y="2056664"/>
            <a:ext cx="5883087" cy="2074730"/>
          </a:xfrm>
        </p:spPr>
        <p:txBody>
          <a:bodyPr/>
          <a:lstStyle/>
          <a:p>
            <a:pPr algn="just"/>
            <a:r>
              <a:rPr lang="en-GB" dirty="0"/>
              <a:t>За разлика от линейните бизнес модели, които могат да зависят от планираното остаряване, за да постигнат растеж, СЕ се стреми да удължи експлоатационния живот на своите продукти. Основните му цели са ясни - да се намали изискването за допълнителни суровини, за да се създаде нов продукт, който служи за определена цел, и да се намали процентът на изхвърляне на продукти на сметищата. На следващо място е описано как индустрията за КМХ може да удължи живота на своите продукти, като са представени примери за успешно прилагане. </a:t>
            </a:r>
          </a:p>
          <a:p>
            <a:pPr algn="just"/>
            <a:r>
              <a:rPr lang="en-US" dirty="0"/>
              <a:t> </a:t>
            </a:r>
            <a:endParaRPr lang="en-GB" dirty="0"/>
          </a:p>
        </p:txBody>
      </p:sp>
    </p:spTree>
    <p:custDataLst>
      <p:tags r:id="rId1"/>
    </p:custDataLst>
    <p:extLst>
      <p:ext uri="{BB962C8B-B14F-4D97-AF65-F5344CB8AC3E}">
        <p14:creationId xmlns:p14="http://schemas.microsoft.com/office/powerpoint/2010/main" val="3509041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25801" y="141294"/>
            <a:ext cx="7717800" cy="1011600"/>
          </a:xfrm>
          <a:prstGeom prst="rect">
            <a:avLst/>
          </a:prstGeom>
        </p:spPr>
        <p:txBody>
          <a:bodyPr spcFirstLastPara="1" wrap="square" lIns="91425" tIns="91425" rIns="91425" bIns="91425" anchor="t" anchorCtr="0">
            <a:noAutofit/>
          </a:bodyPr>
          <a:lstStyle/>
          <a:p>
            <a:pPr lvl="0"/>
            <a:r>
              <a:rPr lang="en-US" sz="4000" dirty="0"/>
              <a:t>Удължаване на живота на продуктите</a:t>
            </a:r>
            <a:endParaRPr sz="4000" dirty="0"/>
          </a:p>
        </p:txBody>
      </p:sp>
      <p:sp>
        <p:nvSpPr>
          <p:cNvPr id="6" name="TextBox 5">
            <a:extLst>
              <a:ext uri="{FF2B5EF4-FFF2-40B4-BE49-F238E27FC236}">
                <a16:creationId xmlns:a16="http://schemas.microsoft.com/office/drawing/2014/main" id="{47A5111B-F915-4537-9E32-86404B99D087}"/>
              </a:ext>
            </a:extLst>
          </p:cNvPr>
          <p:cNvSpPr txBox="1"/>
          <p:nvPr/>
        </p:nvSpPr>
        <p:spPr>
          <a:xfrm>
            <a:off x="271360" y="1405059"/>
            <a:ext cx="8769402" cy="3493264"/>
          </a:xfrm>
          <a:prstGeom prst="rect">
            <a:avLst/>
          </a:prstGeom>
          <a:noFill/>
        </p:spPr>
        <p:txBody>
          <a:bodyPr wrap="square">
            <a:spAutoFit/>
          </a:bodyPr>
          <a:lstStyle/>
          <a:p>
            <a:pPr marL="0" indent="0" algn="just">
              <a:buNone/>
            </a:pPr>
            <a:r>
              <a:rPr lang="en-GB" sz="1300" dirty="0"/>
              <a:t>- Концепцията за "</a:t>
            </a:r>
            <a:r>
              <a:rPr lang="en-GB" sz="1300" dirty="0">
                <a:solidFill>
                  <a:srgbClr val="2B2D83"/>
                </a:solidFill>
              </a:rPr>
              <a:t>удължаване на живота на продукта" </a:t>
            </a:r>
            <a:r>
              <a:rPr lang="en-GB" sz="1300" dirty="0"/>
              <a:t>описва колко дълго може да се използва даден продукт, като основната цел е да се максимизира степента и продължителността на "използване" на продукта. С края на живота на даден продукт обикновено губим цялата енергия и ресурси, използвани при производството му.</a:t>
            </a:r>
          </a:p>
          <a:p>
            <a:pPr marL="0" indent="0" algn="just">
              <a:buNone/>
            </a:pPr>
            <a:endParaRPr lang="en-GB" sz="1300" dirty="0"/>
          </a:p>
          <a:p>
            <a:pPr marL="0" indent="0" algn="just">
              <a:buNone/>
            </a:pPr>
            <a:r>
              <a:rPr lang="en-GB" sz="1300" dirty="0"/>
              <a:t>- Удължаването на живота на продуктите е една от няколкото стратегии на кръговия бизнес модел, към които можем да включим и други, като например циклизиране, интензифициране и дематериализиране.</a:t>
            </a:r>
          </a:p>
          <a:p>
            <a:pPr marL="0" indent="0" algn="just">
              <a:buNone/>
            </a:pPr>
            <a:endParaRPr lang="en-GB" sz="1300" dirty="0"/>
          </a:p>
          <a:p>
            <a:pPr marL="0" indent="0" algn="just">
              <a:buNone/>
            </a:pPr>
            <a:r>
              <a:rPr lang="en-GB" sz="1300" dirty="0"/>
              <a:t>- Кръговите бизнес модели са от решаващо значение за компаниите, за да приемат кръговата икономика, и следва да съгласуват дейностите по създаване на кръгова стойност с възможностите за улавяне на икономическа стойност.</a:t>
            </a:r>
          </a:p>
          <a:p>
            <a:pPr marL="0" indent="0" algn="just">
              <a:buNone/>
            </a:pPr>
            <a:endParaRPr lang="en-GB" sz="1300" dirty="0"/>
          </a:p>
          <a:p>
            <a:pPr marL="0" indent="0" algn="just">
              <a:buNone/>
            </a:pPr>
            <a:r>
              <a:rPr lang="en-GB" sz="1300" dirty="0">
                <a:solidFill>
                  <a:srgbClr val="2B2D83"/>
                </a:solidFill>
              </a:rPr>
              <a:t>Основните цели на </a:t>
            </a:r>
            <a:r>
              <a:rPr lang="en-GB" sz="1300" dirty="0"/>
              <a:t>този бизнес модел могат да бъдат определени като:</a:t>
            </a:r>
          </a:p>
          <a:p>
            <a:pPr marL="0" indent="0" algn="just">
              <a:buNone/>
            </a:pPr>
            <a:r>
              <a:rPr lang="en-GB" sz="1300" dirty="0">
                <a:solidFill>
                  <a:srgbClr val="15A7A1"/>
                </a:solidFill>
              </a:rPr>
              <a:t>Удължен период на използване на съществуващите продукти;</a:t>
            </a:r>
          </a:p>
          <a:p>
            <a:pPr marL="0" indent="0" algn="just">
              <a:buNone/>
            </a:pPr>
            <a:r>
              <a:rPr lang="en-GB" sz="1300" dirty="0">
                <a:solidFill>
                  <a:srgbClr val="15A7A1"/>
                </a:solidFill>
              </a:rPr>
              <a:t>Намален поток на съставните материали в икономиката;</a:t>
            </a:r>
          </a:p>
          <a:p>
            <a:pPr marL="0" indent="0" algn="just">
              <a:buNone/>
            </a:pPr>
            <a:r>
              <a:rPr lang="en-GB" sz="1300" dirty="0">
                <a:solidFill>
                  <a:srgbClr val="15A7A1"/>
                </a:solidFill>
              </a:rPr>
              <a:t>Намаляване на степента на извличане на ресурси и генериране на отпадъци.</a:t>
            </a:r>
          </a:p>
          <a:p>
            <a:pPr marL="0" indent="0" algn="just">
              <a:buNone/>
            </a:pPr>
            <a:endParaRPr lang="en-GB" sz="1300" dirty="0"/>
          </a:p>
        </p:txBody>
      </p:sp>
    </p:spTree>
    <p:custDataLst>
      <p:tags r:id="rId1"/>
    </p:custDataLst>
    <p:extLst>
      <p:ext uri="{BB962C8B-B14F-4D97-AF65-F5344CB8AC3E}">
        <p14:creationId xmlns:p14="http://schemas.microsoft.com/office/powerpoint/2010/main" val="3026845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395172" y="-64373"/>
            <a:ext cx="7717800" cy="1011600"/>
          </a:xfrm>
          <a:prstGeom prst="rect">
            <a:avLst/>
          </a:prstGeom>
        </p:spPr>
        <p:txBody>
          <a:bodyPr spcFirstLastPara="1" wrap="square" lIns="91425" tIns="91425" rIns="91425" bIns="91425" anchor="t" anchorCtr="0">
            <a:noAutofit/>
          </a:bodyPr>
          <a:lstStyle/>
          <a:p>
            <a:pPr lvl="0"/>
            <a:r>
              <a:rPr lang="en-US" sz="3200" dirty="0"/>
              <a:t>Удължаване на живота на продуктите (продължение)</a:t>
            </a:r>
            <a:endParaRPr sz="3200" dirty="0"/>
          </a:p>
        </p:txBody>
      </p:sp>
      <p:graphicFrame>
        <p:nvGraphicFramePr>
          <p:cNvPr id="5" name="Tabela 3">
            <a:extLst>
              <a:ext uri="{FF2B5EF4-FFF2-40B4-BE49-F238E27FC236}">
                <a16:creationId xmlns:a16="http://schemas.microsoft.com/office/drawing/2014/main" id="{F6456CEF-7B5E-410A-89CD-0A8594100C4B}"/>
              </a:ext>
            </a:extLst>
          </p:cNvPr>
          <p:cNvGraphicFramePr>
            <a:graphicFrameLocks noGrp="1"/>
          </p:cNvGraphicFramePr>
          <p:nvPr>
            <p:extLst>
              <p:ext uri="{D42A27DB-BD31-4B8C-83A1-F6EECF244321}">
                <p14:modId xmlns:p14="http://schemas.microsoft.com/office/powerpoint/2010/main" val="2379257485"/>
              </p:ext>
            </p:extLst>
          </p:nvPr>
        </p:nvGraphicFramePr>
        <p:xfrm>
          <a:off x="0" y="1214751"/>
          <a:ext cx="9003890" cy="3470583"/>
        </p:xfrm>
        <a:graphic>
          <a:graphicData uri="http://schemas.openxmlformats.org/drawingml/2006/table">
            <a:tbl>
              <a:tblPr firstRow="1" bandRow="1"/>
              <a:tblGrid>
                <a:gridCol w="9003890">
                  <a:extLst>
                    <a:ext uri="{9D8B030D-6E8A-4147-A177-3AD203B41FA5}">
                      <a16:colId xmlns:a16="http://schemas.microsoft.com/office/drawing/2014/main" val="4134365309"/>
                    </a:ext>
                  </a:extLst>
                </a:gridCol>
              </a:tblGrid>
              <a:tr h="37309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r>
                        <a:rPr lang="en-GB" sz="1600" dirty="0">
                          <a:latin typeface="+mn-lt"/>
                        </a:rPr>
                        <a:t>Общи предимства на удължаването на живота на продуктите</a:t>
                      </a:r>
                      <a:endParaRPr lang="pt-PT"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5A7A1"/>
                    </a:solidFill>
                  </a:tcPr>
                </a:tc>
                <a:extLst>
                  <a:ext uri="{0D108BD9-81ED-4DB2-BD59-A6C34878D82A}">
                    <a16:rowId xmlns:a16="http://schemas.microsoft.com/office/drawing/2014/main" val="374459776"/>
                  </a:ext>
                </a:extLst>
              </a:tr>
              <a:tr h="37309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Не изисква значителна промяна в настоящия бизнес модел на компанията</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2336783310"/>
                  </a:ext>
                </a:extLst>
              </a:tr>
              <a:tr h="652911">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Като ангажират хората да разширят употребата на продуктите, компаниите могат да създадат допълнителни точки за контакт с клиентите си.</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ED4CC"/>
                    </a:solidFill>
                  </a:tcPr>
                </a:tc>
                <a:extLst>
                  <a:ext uri="{0D108BD9-81ED-4DB2-BD59-A6C34878D82A}">
                    <a16:rowId xmlns:a16="http://schemas.microsoft.com/office/drawing/2014/main" val="2353593199"/>
                  </a:ext>
                </a:extLst>
              </a:tr>
              <a:tr h="37309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Благоприятно обществено мнение и нагласи на потребителите</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1905529563"/>
                  </a:ext>
                </a:extLst>
              </a:tr>
              <a:tr h="50804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n-lt"/>
                        </a:rPr>
                        <a:t>Използване на нови технологии (подходящи материали, по-малко използване на материали, по-ниска консумация на енергия)</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ED4CC"/>
                    </a:solidFill>
                  </a:tcPr>
                </a:tc>
                <a:extLst>
                  <a:ext uri="{0D108BD9-81ED-4DB2-BD59-A6C34878D82A}">
                    <a16:rowId xmlns:a16="http://schemas.microsoft.com/office/drawing/2014/main" val="351522738"/>
                  </a:ext>
                </a:extLst>
              </a:tr>
              <a:tr h="37309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Намален законодателен натиск ("затворен цикъл и затворен акт за веществата")</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3513330906"/>
                  </a:ext>
                </a:extLst>
              </a:tr>
              <a:tr h="37309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mn-lt"/>
                        </a:rPr>
                        <a:t>Нови маркетингови възможности</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BED4CC"/>
                    </a:solidFill>
                  </a:tcPr>
                </a:tc>
                <a:extLst>
                  <a:ext uri="{0D108BD9-81ED-4DB2-BD59-A6C34878D82A}">
                    <a16:rowId xmlns:a16="http://schemas.microsoft.com/office/drawing/2014/main" val="1923189333"/>
                  </a:ext>
                </a:extLst>
              </a:tr>
              <a:tr h="373092">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US" sz="1600" dirty="0">
                          <a:latin typeface="+mn-lt"/>
                        </a:rPr>
                        <a:t>Спестяване на разходи</a:t>
                      </a:r>
                      <a:endParaRPr lang="pt-PT"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2227662075"/>
                  </a:ext>
                </a:extLst>
              </a:tr>
            </a:tbl>
          </a:graphicData>
        </a:graphic>
      </p:graphicFrame>
    </p:spTree>
    <p:custDataLst>
      <p:tags r:id="rId1"/>
    </p:custDataLst>
    <p:extLst>
      <p:ext uri="{BB962C8B-B14F-4D97-AF65-F5344CB8AC3E}">
        <p14:creationId xmlns:p14="http://schemas.microsoft.com/office/powerpoint/2010/main" val="1162923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62B7-A5D0-462A-BEB1-192CB9434AF3}"/>
              </a:ext>
            </a:extLst>
          </p:cNvPr>
          <p:cNvSpPr>
            <a:spLocks noGrp="1"/>
          </p:cNvSpPr>
          <p:nvPr>
            <p:ph type="title"/>
          </p:nvPr>
        </p:nvSpPr>
        <p:spPr>
          <a:xfrm>
            <a:off x="713225" y="-147284"/>
            <a:ext cx="7717800" cy="1011600"/>
          </a:xfrm>
        </p:spPr>
        <p:txBody>
          <a:bodyPr/>
          <a:lstStyle/>
          <a:p>
            <a:r>
              <a:rPr lang="en-GB" dirty="0"/>
              <a:t>Удължаване на живота на продуктите (продължение)</a:t>
            </a:r>
          </a:p>
        </p:txBody>
      </p:sp>
      <p:sp>
        <p:nvSpPr>
          <p:cNvPr id="3" name="TextBox 2">
            <a:extLst>
              <a:ext uri="{FF2B5EF4-FFF2-40B4-BE49-F238E27FC236}">
                <a16:creationId xmlns:a16="http://schemas.microsoft.com/office/drawing/2014/main" id="{C8E715DF-77CA-4957-AA2F-D7598B54A892}"/>
              </a:ext>
            </a:extLst>
          </p:cNvPr>
          <p:cNvSpPr txBox="1"/>
          <p:nvPr/>
        </p:nvSpPr>
        <p:spPr>
          <a:xfrm>
            <a:off x="420330" y="1050037"/>
            <a:ext cx="3693988" cy="3322961"/>
          </a:xfrm>
          <a:prstGeom prst="rect">
            <a:avLst/>
          </a:prstGeom>
          <a:noFill/>
          <a:ln>
            <a:solidFill>
              <a:srgbClr val="2B2D83"/>
            </a:solidFill>
          </a:ln>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dirty="0">
                <a:ln>
                  <a:noFill/>
                </a:ln>
                <a:solidFill>
                  <a:srgbClr val="2B2D83"/>
                </a:solidFill>
                <a:effectLst/>
                <a:uLnTx/>
                <a:uFillTx/>
                <a:latin typeface="+mn-lt"/>
                <a:ea typeface="Verdana" panose="020B0604030504040204" pitchFamily="34" charset="0"/>
                <a:cs typeface="+mn-cs"/>
              </a:rPr>
              <a:t>Основното организационно предизвикателство пред компаниите за прилагане на този бизнес модел, особено при продукти с ниска стойност, е да изберат правилния формат и обхват за създаване на вътрешно проучвателно предприятие. Прилагането на модела за разширяване на употребата на продукта често означава придобиване на нови възможности, промени в дизайна на продукта (напр. повишена модулност, за да се даде възможност за надграждане на функциите) и промени във финансовите </a:t>
            </a:r>
            <a:r>
              <a:rPr kumimoji="0" lang="en-US" b="1" i="0" u="none" strike="noStrike" kern="1200" cap="none" spc="0" normalizeH="0" baseline="0" dirty="0" err="1">
                <a:ln>
                  <a:noFill/>
                </a:ln>
                <a:solidFill>
                  <a:srgbClr val="2B2D83"/>
                </a:solidFill>
                <a:effectLst/>
                <a:uLnTx/>
                <a:uFillTx/>
                <a:latin typeface="+mn-lt"/>
                <a:ea typeface="Verdana" panose="020B0604030504040204" pitchFamily="34" charset="0"/>
                <a:cs typeface="+mn-cs"/>
              </a:rPr>
              <a:t>модели</a:t>
            </a:r>
            <a:r>
              <a:rPr kumimoji="0" lang="en-US" b="1" i="0" u="none" strike="noStrike" kern="1200" cap="none" spc="0" normalizeH="0" baseline="0" dirty="0">
                <a:ln>
                  <a:noFill/>
                </a:ln>
                <a:solidFill>
                  <a:srgbClr val="2B2D83"/>
                </a:solidFill>
                <a:effectLst/>
                <a:uLnTx/>
                <a:uFillTx/>
                <a:latin typeface="+mn-lt"/>
                <a:ea typeface="Verdana" panose="020B0604030504040204" pitchFamily="34" charset="0"/>
                <a:cs typeface="+mn-cs"/>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1" i="0" u="none" strike="noStrike" kern="1200" cap="none" spc="0" normalizeH="0" baseline="0" dirty="0">
              <a:ln>
                <a:noFill/>
              </a:ln>
              <a:solidFill>
                <a:srgbClr val="2B2D83"/>
              </a:solidFill>
              <a:effectLst/>
              <a:uLnTx/>
              <a:uFillTx/>
              <a:latin typeface="+mn-lt"/>
              <a:ea typeface="Verdana" panose="020B0604030504040204" pitchFamily="34" charset="0"/>
              <a:cs typeface="+mn-cs"/>
            </a:endParaRPr>
          </a:p>
        </p:txBody>
      </p:sp>
      <p:sp>
        <p:nvSpPr>
          <p:cNvPr id="4" name="TextBox 3">
            <a:extLst>
              <a:ext uri="{FF2B5EF4-FFF2-40B4-BE49-F238E27FC236}">
                <a16:creationId xmlns:a16="http://schemas.microsoft.com/office/drawing/2014/main" id="{0A8FE731-7A6E-67ED-5D48-9B5EE0F2E21F}"/>
              </a:ext>
            </a:extLst>
          </p:cNvPr>
          <p:cNvSpPr txBox="1"/>
          <p:nvPr/>
        </p:nvSpPr>
        <p:spPr>
          <a:xfrm>
            <a:off x="4342929" y="4421892"/>
            <a:ext cx="3590836" cy="400110"/>
          </a:xfrm>
          <a:prstGeom prst="rect">
            <a:avLst/>
          </a:prstGeom>
          <a:noFill/>
        </p:spPr>
        <p:txBody>
          <a:bodyPr wrap="square" rtlCol="0">
            <a:spAutoFit/>
          </a:bodyPr>
          <a:lstStyle/>
          <a:p>
            <a:r>
              <a:rPr lang="en-GB" sz="500" b="1" i="0" dirty="0">
                <a:solidFill>
                  <a:srgbClr val="374957"/>
                </a:solidFill>
                <a:effectLst/>
                <a:latin typeface="Proxima Nova"/>
              </a:rPr>
              <a:t>замислен </a:t>
            </a:r>
            <a:r>
              <a:rPr lang="en-GB" sz="500" b="1" i="0" dirty="0" err="1">
                <a:solidFill>
                  <a:srgbClr val="374957"/>
                </a:solidFill>
                <a:effectLst/>
                <a:latin typeface="Proxima Nova"/>
              </a:rPr>
              <a:t>азиатски </a:t>
            </a:r>
            <a:r>
              <a:rPr lang="en-GB" sz="500" b="1" i="0" dirty="0">
                <a:solidFill>
                  <a:srgbClr val="374957"/>
                </a:solidFill>
                <a:effectLst/>
                <a:latin typeface="Proxima Nova"/>
              </a:rPr>
              <a:t>бизнесмен, посочен </a:t>
            </a:r>
            <a:r>
              <a:rPr lang="pt-PT" sz="500" dirty="0" err="1"/>
              <a:t>от </a:t>
            </a:r>
            <a:r>
              <a:rPr lang="pt-PT" sz="500" b="1" i="0" u="none" strike="noStrike" dirty="0" err="1">
                <a:solidFill>
                  <a:srgbClr val="0F73EE"/>
                </a:solidFill>
                <a:effectLst/>
                <a:latin typeface="Proxima Nova"/>
              </a:rPr>
              <a:t>creativeart </a:t>
            </a:r>
            <a:r>
              <a:rPr lang="pt-PT" sz="500" dirty="0"/>
              <a:t>в </a:t>
            </a:r>
            <a:r>
              <a:rPr lang="pt-PT" sz="500" dirty="0">
                <a:hlinkClick r:id="rId3"/>
              </a:rPr>
              <a:t>https://www.freepik.com/premium-photo/composite-image-thoughtful-asian-businessman-pointing_35247927.htm#page=2&amp;query=direction%20sign&amp;position=9&amp;from_view=search&amp;track=ais</a:t>
            </a:r>
            <a:endParaRPr lang="pt-PT" sz="500" dirty="0"/>
          </a:p>
          <a:p>
            <a:endParaRPr lang="pt-PT" sz="500" dirty="0"/>
          </a:p>
        </p:txBody>
      </p:sp>
      <p:grpSp>
        <p:nvGrpSpPr>
          <p:cNvPr id="13" name="Group 12">
            <a:extLst>
              <a:ext uri="{FF2B5EF4-FFF2-40B4-BE49-F238E27FC236}">
                <a16:creationId xmlns:a16="http://schemas.microsoft.com/office/drawing/2014/main" id="{520A626D-7BBF-D606-5926-6B623917BCBA}"/>
              </a:ext>
            </a:extLst>
          </p:cNvPr>
          <p:cNvGrpSpPr/>
          <p:nvPr/>
        </p:nvGrpSpPr>
        <p:grpSpPr>
          <a:xfrm>
            <a:off x="4342929" y="1391770"/>
            <a:ext cx="4478342" cy="2875411"/>
            <a:chOff x="4342929" y="1445559"/>
            <a:chExt cx="4628032" cy="2971523"/>
          </a:xfrm>
        </p:grpSpPr>
        <p:grpSp>
          <p:nvGrpSpPr>
            <p:cNvPr id="11" name="Group 10">
              <a:extLst>
                <a:ext uri="{FF2B5EF4-FFF2-40B4-BE49-F238E27FC236}">
                  <a16:creationId xmlns:a16="http://schemas.microsoft.com/office/drawing/2014/main" id="{4F35C021-2BC8-863C-1AE1-18EBCAA28FF5}"/>
                </a:ext>
              </a:extLst>
            </p:cNvPr>
            <p:cNvGrpSpPr/>
            <p:nvPr/>
          </p:nvGrpSpPr>
          <p:grpSpPr>
            <a:xfrm>
              <a:off x="4342929" y="1445559"/>
              <a:ext cx="4628032" cy="2971523"/>
              <a:chOff x="4342929" y="1445559"/>
              <a:chExt cx="4628032" cy="2971523"/>
            </a:xfrm>
          </p:grpSpPr>
          <p:pic>
            <p:nvPicPr>
              <p:cNvPr id="9" name="Picture 8">
                <a:extLst>
                  <a:ext uri="{FF2B5EF4-FFF2-40B4-BE49-F238E27FC236}">
                    <a16:creationId xmlns:a16="http://schemas.microsoft.com/office/drawing/2014/main" id="{2FBC4CEA-94A1-A1C2-6054-59A2AD2B1BD8}"/>
                  </a:ext>
                </a:extLst>
              </p:cNvPr>
              <p:cNvPicPr>
                <a:picLocks noChangeAspect="1"/>
              </p:cNvPicPr>
              <p:nvPr/>
            </p:nvPicPr>
            <p:blipFill>
              <a:blip r:embed="rId4"/>
              <a:stretch>
                <a:fillRect/>
              </a:stretch>
            </p:blipFill>
            <p:spPr>
              <a:xfrm>
                <a:off x="4342929" y="1445559"/>
                <a:ext cx="4628032" cy="2971523"/>
              </a:xfrm>
              <a:prstGeom prst="rect">
                <a:avLst/>
              </a:prstGeom>
            </p:spPr>
          </p:pic>
          <p:sp>
            <p:nvSpPr>
              <p:cNvPr id="10" name="Rectangle 9">
                <a:extLst>
                  <a:ext uri="{FF2B5EF4-FFF2-40B4-BE49-F238E27FC236}">
                    <a16:creationId xmlns:a16="http://schemas.microsoft.com/office/drawing/2014/main" id="{62BB78C5-ED26-F081-7B1F-D4924A742ACD}"/>
                  </a:ext>
                </a:extLst>
              </p:cNvPr>
              <p:cNvSpPr/>
              <p:nvPr/>
            </p:nvSpPr>
            <p:spPr>
              <a:xfrm>
                <a:off x="5950324" y="2675965"/>
                <a:ext cx="1593476" cy="531159"/>
              </a:xfrm>
              <a:prstGeom prst="rect">
                <a:avLst/>
              </a:prstGeom>
              <a:solidFill>
                <a:srgbClr val="769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12" name="TextBox 11">
              <a:extLst>
                <a:ext uri="{FF2B5EF4-FFF2-40B4-BE49-F238E27FC236}">
                  <a16:creationId xmlns:a16="http://schemas.microsoft.com/office/drawing/2014/main" id="{368A4C5D-5EC4-3E41-ABD9-99442637074B}"/>
                </a:ext>
              </a:extLst>
            </p:cNvPr>
            <p:cNvSpPr txBox="1"/>
            <p:nvPr/>
          </p:nvSpPr>
          <p:spPr>
            <a:xfrm>
              <a:off x="5533838" y="2720075"/>
              <a:ext cx="2502608" cy="538609"/>
            </a:xfrm>
            <a:prstGeom prst="rect">
              <a:avLst/>
            </a:prstGeom>
            <a:noFill/>
          </p:spPr>
          <p:txBody>
            <a:bodyPr wrap="none" rtlCol="0">
              <a:spAutoFit/>
            </a:bodyPr>
            <a:lstStyle/>
            <a:p>
              <a:r>
                <a:rPr lang="pt-PT" sz="2900" b="1" dirty="0">
                  <a:solidFill>
                    <a:schemeClr val="bg1"/>
                  </a:solidFill>
                </a:rPr>
                <a:t>CHALLENGE</a:t>
              </a:r>
            </a:p>
          </p:txBody>
        </p:sp>
      </p:grpSp>
      <p:pic>
        <p:nvPicPr>
          <p:cNvPr id="7" name="Imagem 8" descr="Uma imagem com texto, clipart&#10;&#10;Descrição gerada automaticamente">
            <a:extLst>
              <a:ext uri="{FF2B5EF4-FFF2-40B4-BE49-F238E27FC236}">
                <a16:creationId xmlns:a16="http://schemas.microsoft.com/office/drawing/2014/main" id="{D67A3A59-740A-0C5D-6055-2B7B448C10A9}"/>
              </a:ext>
            </a:extLst>
          </p:cNvPr>
          <p:cNvPicPr>
            <a:picLocks noChangeAspect="1"/>
          </p:cNvPicPr>
          <p:nvPr/>
        </p:nvPicPr>
        <p:blipFill>
          <a:blip r:embed="rId5"/>
          <a:stretch>
            <a:fillRect/>
          </a:stretch>
        </p:blipFill>
        <p:spPr>
          <a:xfrm>
            <a:off x="4342929" y="4028835"/>
            <a:ext cx="681229" cy="238346"/>
          </a:xfrm>
          <a:prstGeom prst="rect">
            <a:avLst/>
          </a:prstGeom>
        </p:spPr>
      </p:pic>
    </p:spTree>
    <p:custDataLst>
      <p:tags r:id="rId1"/>
    </p:custDataLst>
    <p:extLst>
      <p:ext uri="{BB962C8B-B14F-4D97-AF65-F5344CB8AC3E}">
        <p14:creationId xmlns:p14="http://schemas.microsoft.com/office/powerpoint/2010/main" val="4011835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62B7-A5D0-462A-BEB1-192CB9434AF3}"/>
              </a:ext>
            </a:extLst>
          </p:cNvPr>
          <p:cNvSpPr>
            <a:spLocks noGrp="1"/>
          </p:cNvSpPr>
          <p:nvPr>
            <p:ph type="title"/>
          </p:nvPr>
        </p:nvSpPr>
        <p:spPr>
          <a:xfrm>
            <a:off x="713225" y="365697"/>
            <a:ext cx="7717800" cy="1011600"/>
          </a:xfrm>
        </p:spPr>
        <p:txBody>
          <a:bodyPr/>
          <a:lstStyle/>
          <a:p>
            <a:r>
              <a:rPr lang="en-GB" dirty="0"/>
              <a:t>Удължаване на живота на продуктите (продължение)</a:t>
            </a:r>
          </a:p>
        </p:txBody>
      </p:sp>
      <p:sp>
        <p:nvSpPr>
          <p:cNvPr id="7" name="TextBox 6">
            <a:extLst>
              <a:ext uri="{FF2B5EF4-FFF2-40B4-BE49-F238E27FC236}">
                <a16:creationId xmlns:a16="http://schemas.microsoft.com/office/drawing/2014/main" id="{A5FB09D4-C8E1-478E-B95B-2B2E67E9CEF9}"/>
              </a:ext>
            </a:extLst>
          </p:cNvPr>
          <p:cNvSpPr txBox="1"/>
          <p:nvPr/>
        </p:nvSpPr>
        <p:spPr>
          <a:xfrm>
            <a:off x="0" y="2081708"/>
            <a:ext cx="8780821" cy="2677656"/>
          </a:xfrm>
          <a:prstGeom prst="rect">
            <a:avLst/>
          </a:prstGeom>
          <a:noFill/>
        </p:spPr>
        <p:txBody>
          <a:bodyPr wrap="square">
            <a:spAutoFit/>
          </a:bodyPr>
          <a:lstStyle/>
          <a:p>
            <a:pPr marL="0" indent="0" algn="just">
              <a:buNone/>
            </a:pPr>
            <a:r>
              <a:rPr lang="pt-PT" sz="1200" dirty="0" err="1"/>
              <a:t>Удължаването на живота на продуктите </a:t>
            </a:r>
            <a:r>
              <a:rPr lang="pt-PT" sz="1200" dirty="0"/>
              <a:t>има </a:t>
            </a:r>
            <a:r>
              <a:rPr lang="pt-PT" sz="1200" dirty="0" err="1"/>
              <a:t>за цел да запази продукта </a:t>
            </a:r>
            <a:r>
              <a:rPr lang="pt-PT" sz="1200" dirty="0"/>
              <a:t>в употреба във </a:t>
            </a:r>
            <a:r>
              <a:rPr lang="pt-PT" sz="1200" dirty="0" err="1"/>
              <a:t>възможно най-голяма степен и </a:t>
            </a:r>
            <a:r>
              <a:rPr lang="pt-PT" sz="1200" dirty="0"/>
              <a:t>може да </a:t>
            </a:r>
            <a:r>
              <a:rPr lang="pt-PT" sz="1200" dirty="0" err="1"/>
              <a:t>бъде постигнато с няколко действия и възможности</a:t>
            </a:r>
            <a:r>
              <a:rPr lang="pt-PT" sz="1200" dirty="0"/>
              <a:t>:</a:t>
            </a:r>
          </a:p>
          <a:p>
            <a:pPr marL="0" indent="0" algn="just">
              <a:buNone/>
            </a:pPr>
            <a:endParaRPr lang="en-GB" sz="1200" dirty="0"/>
          </a:p>
          <a:p>
            <a:pPr marL="0" indent="0" algn="just">
              <a:buNone/>
            </a:pPr>
            <a:r>
              <a:rPr lang="pt-PT" sz="1200" dirty="0"/>
              <a:t>- Употребата на даден </a:t>
            </a:r>
            <a:r>
              <a:rPr lang="pt-PT" sz="1200" dirty="0" err="1"/>
              <a:t>продукт </a:t>
            </a:r>
            <a:r>
              <a:rPr lang="pt-PT" sz="1200" dirty="0"/>
              <a:t>може да </a:t>
            </a:r>
            <a:r>
              <a:rPr lang="pt-PT" sz="1200" dirty="0" err="1"/>
              <a:t>бъде разширена чрез </a:t>
            </a:r>
            <a:r>
              <a:rPr lang="en-GB" sz="1200" dirty="0"/>
              <a:t>поправка, </a:t>
            </a:r>
            <a:r>
              <a:rPr lang="pt-PT" sz="1200" dirty="0" err="1"/>
              <a:t>възстановяване на компоненти</a:t>
            </a:r>
            <a:r>
              <a:rPr lang="pt-PT" sz="1200" dirty="0"/>
              <a:t>, </a:t>
            </a:r>
            <a:r>
              <a:rPr lang="en-GB" sz="1200" dirty="0"/>
              <a:t>обновяване, модернизиране и нов дизайн, до търговия и препродажба, като някои от тях могат да бъдат самостоятелни бизнес модели;</a:t>
            </a:r>
          </a:p>
          <a:p>
            <a:pPr marL="0" indent="0" algn="just">
              <a:buNone/>
            </a:pPr>
            <a:endParaRPr lang="en-GB" sz="1200" dirty="0"/>
          </a:p>
          <a:p>
            <a:pPr marL="0" indent="0" algn="just">
              <a:buNone/>
            </a:pPr>
            <a:r>
              <a:rPr lang="pt-PT" sz="1200" dirty="0" err="1"/>
              <a:t>- Удължаване на съответните ресурсни цикли</a:t>
            </a:r>
            <a:r>
              <a:rPr lang="pt-PT" sz="1200" dirty="0"/>
              <a:t>, </a:t>
            </a:r>
            <a:r>
              <a:rPr lang="pt-PT" sz="1200" dirty="0" err="1"/>
              <a:t>което означава, че фазата на </a:t>
            </a:r>
            <a:r>
              <a:rPr lang="pt-PT" sz="1200" dirty="0"/>
              <a:t>използване </a:t>
            </a:r>
            <a:r>
              <a:rPr lang="pt-PT" sz="1200" dirty="0" err="1"/>
              <a:t>на продукта се удължава чрез дълготраен и неподвластен на времето </a:t>
            </a:r>
            <a:r>
              <a:rPr lang="pt-PT" sz="1200" dirty="0"/>
              <a:t>дизайн, маркетинг, </a:t>
            </a:r>
            <a:r>
              <a:rPr lang="pt-PT" sz="1200" dirty="0" err="1"/>
              <a:t>който насърчава дългите фази на </a:t>
            </a:r>
            <a:r>
              <a:rPr lang="pt-PT" sz="1200" dirty="0"/>
              <a:t>използване, </a:t>
            </a:r>
            <a:r>
              <a:rPr lang="pt-PT" sz="1200" dirty="0" err="1"/>
              <a:t>поддръжка и ремонт</a:t>
            </a:r>
            <a:r>
              <a:rPr lang="pt-PT" sz="1200" dirty="0"/>
              <a:t>;</a:t>
            </a:r>
          </a:p>
          <a:p>
            <a:pPr marL="0" indent="0" algn="just">
              <a:buNone/>
            </a:pPr>
            <a:endParaRPr lang="pt-PT" sz="1200" dirty="0"/>
          </a:p>
          <a:p>
            <a:pPr marL="0" indent="0" algn="just">
              <a:buNone/>
            </a:pPr>
            <a:r>
              <a:rPr lang="pt-PT" sz="1200" dirty="0" err="1"/>
              <a:t>- Прилагането на модел за разширяване на </a:t>
            </a:r>
            <a:r>
              <a:rPr lang="pt-PT" sz="1200" dirty="0"/>
              <a:t>употребата на </a:t>
            </a:r>
            <a:r>
              <a:rPr lang="pt-PT" sz="1200" dirty="0" err="1"/>
              <a:t>продукта често означава придобиване на нови възможности</a:t>
            </a:r>
            <a:r>
              <a:rPr lang="pt-PT" sz="1200" dirty="0"/>
              <a:t>, </a:t>
            </a:r>
            <a:r>
              <a:rPr lang="pt-PT" sz="1200" dirty="0" err="1"/>
              <a:t>промени </a:t>
            </a:r>
            <a:r>
              <a:rPr lang="pt-PT" sz="1200" dirty="0"/>
              <a:t>в дизайна на </a:t>
            </a:r>
            <a:r>
              <a:rPr lang="pt-PT" sz="1200" dirty="0" err="1"/>
              <a:t>продукта </a:t>
            </a:r>
            <a:r>
              <a:rPr lang="pt-PT" sz="1200" dirty="0"/>
              <a:t>(напр. </a:t>
            </a:r>
            <a:r>
              <a:rPr lang="pt-PT" sz="1200" dirty="0" err="1"/>
              <a:t>по-голяма модулност, </a:t>
            </a:r>
            <a:r>
              <a:rPr lang="pt-PT" sz="1200" dirty="0"/>
              <a:t>за да се </a:t>
            </a:r>
            <a:r>
              <a:rPr lang="pt-PT" sz="1200" dirty="0" err="1"/>
              <a:t>даде възможност </a:t>
            </a:r>
            <a:r>
              <a:rPr lang="pt-PT" sz="1200" dirty="0"/>
              <a:t>за обновяване на </a:t>
            </a:r>
            <a:r>
              <a:rPr lang="pt-PT" sz="1200" dirty="0" err="1"/>
              <a:t>функциите) и промени във </a:t>
            </a:r>
            <a:r>
              <a:rPr lang="pt-PT" sz="1200" dirty="0"/>
              <a:t>финансовите </a:t>
            </a:r>
            <a:r>
              <a:rPr lang="pt-PT" sz="1200" dirty="0" err="1"/>
              <a:t>модели</a:t>
            </a:r>
            <a:r>
              <a:rPr lang="pt-PT" sz="1200" dirty="0"/>
              <a:t>.</a:t>
            </a:r>
          </a:p>
        </p:txBody>
      </p:sp>
      <p:sp>
        <p:nvSpPr>
          <p:cNvPr id="8" name="Content Placeholder 2">
            <a:extLst>
              <a:ext uri="{FF2B5EF4-FFF2-40B4-BE49-F238E27FC236}">
                <a16:creationId xmlns:a16="http://schemas.microsoft.com/office/drawing/2014/main" id="{3191B238-3C80-43FD-AF17-B81767D2D57F}"/>
              </a:ext>
            </a:extLst>
          </p:cNvPr>
          <p:cNvSpPr txBox="1">
            <a:spLocks/>
          </p:cNvSpPr>
          <p:nvPr/>
        </p:nvSpPr>
        <p:spPr>
          <a:xfrm>
            <a:off x="0" y="1551100"/>
            <a:ext cx="4026310" cy="47942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700" b="1" dirty="0">
                <a:solidFill>
                  <a:srgbClr val="2B2D83"/>
                </a:solidFill>
                <a:latin typeface="+mn-lt"/>
              </a:rPr>
              <a:t>Методи за удължаване на живота на продуктите</a:t>
            </a:r>
          </a:p>
        </p:txBody>
      </p:sp>
    </p:spTree>
    <p:custDataLst>
      <p:tags r:id="rId1"/>
    </p:custDataLst>
    <p:extLst>
      <p:ext uri="{BB962C8B-B14F-4D97-AF65-F5344CB8AC3E}">
        <p14:creationId xmlns:p14="http://schemas.microsoft.com/office/powerpoint/2010/main" val="2142390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62B7-A5D0-462A-BEB1-192CB9434AF3}"/>
              </a:ext>
            </a:extLst>
          </p:cNvPr>
          <p:cNvSpPr>
            <a:spLocks noGrp="1"/>
          </p:cNvSpPr>
          <p:nvPr>
            <p:ph type="title"/>
          </p:nvPr>
        </p:nvSpPr>
        <p:spPr>
          <a:xfrm>
            <a:off x="713100" y="35659"/>
            <a:ext cx="7717800" cy="1011600"/>
          </a:xfrm>
        </p:spPr>
        <p:txBody>
          <a:bodyPr/>
          <a:lstStyle/>
          <a:p>
            <a:r>
              <a:rPr lang="en-GB" dirty="0"/>
              <a:t>Удължаване на живота на продуктите (продължение)</a:t>
            </a:r>
          </a:p>
        </p:txBody>
      </p:sp>
      <p:sp>
        <p:nvSpPr>
          <p:cNvPr id="8" name="Content Placeholder 2">
            <a:extLst>
              <a:ext uri="{FF2B5EF4-FFF2-40B4-BE49-F238E27FC236}">
                <a16:creationId xmlns:a16="http://schemas.microsoft.com/office/drawing/2014/main" id="{3191B238-3C80-43FD-AF17-B81767D2D57F}"/>
              </a:ext>
            </a:extLst>
          </p:cNvPr>
          <p:cNvSpPr txBox="1">
            <a:spLocks/>
          </p:cNvSpPr>
          <p:nvPr/>
        </p:nvSpPr>
        <p:spPr>
          <a:xfrm>
            <a:off x="0" y="1551100"/>
            <a:ext cx="402631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sz="1700" b="1" dirty="0">
              <a:solidFill>
                <a:srgbClr val="2B2D83"/>
              </a:solidFill>
              <a:latin typeface="+mn-lt"/>
            </a:endParaRPr>
          </a:p>
        </p:txBody>
      </p:sp>
      <p:sp>
        <p:nvSpPr>
          <p:cNvPr id="9" name="TextBox 8">
            <a:extLst>
              <a:ext uri="{FF2B5EF4-FFF2-40B4-BE49-F238E27FC236}">
                <a16:creationId xmlns:a16="http://schemas.microsoft.com/office/drawing/2014/main" id="{7D1FA434-0481-4CBB-9769-6C67B1F038B1}"/>
              </a:ext>
            </a:extLst>
          </p:cNvPr>
          <p:cNvSpPr txBox="1"/>
          <p:nvPr/>
        </p:nvSpPr>
        <p:spPr>
          <a:xfrm>
            <a:off x="287593" y="1406238"/>
            <a:ext cx="8686799" cy="307777"/>
          </a:xfrm>
          <a:prstGeom prst="rect">
            <a:avLst/>
          </a:prstGeom>
          <a:noFill/>
        </p:spPr>
        <p:txBody>
          <a:bodyPr wrap="square">
            <a:spAutoFit/>
          </a:bodyPr>
          <a:lstStyle/>
          <a:p>
            <a:pPr marL="0" lvl="0" indent="0">
              <a:buNone/>
            </a:pPr>
            <a:r>
              <a:rPr lang="en-US" sz="1400" b="1" dirty="0">
                <a:solidFill>
                  <a:srgbClr val="2B2D83"/>
                </a:solidFill>
              </a:rPr>
              <a:t>Живот на продуктите в собствените продукти</a:t>
            </a:r>
            <a:endParaRPr lang="pt-PT" sz="1400" dirty="0">
              <a:solidFill>
                <a:srgbClr val="2B2D83"/>
              </a:solidFill>
            </a:endParaRPr>
          </a:p>
        </p:txBody>
      </p:sp>
      <p:pic>
        <p:nvPicPr>
          <p:cNvPr id="11" name="Imagem 5">
            <a:extLst>
              <a:ext uri="{FF2B5EF4-FFF2-40B4-BE49-F238E27FC236}">
                <a16:creationId xmlns:a16="http://schemas.microsoft.com/office/drawing/2014/main" id="{1AF5ED6A-A068-486E-8F86-5F53659CA9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17646" y="1501109"/>
            <a:ext cx="2942584" cy="3143462"/>
          </a:xfrm>
          <a:prstGeom prst="rect">
            <a:avLst/>
          </a:prstGeom>
          <a:noFill/>
          <a:ln>
            <a:noFill/>
          </a:ln>
        </p:spPr>
      </p:pic>
      <p:sp>
        <p:nvSpPr>
          <p:cNvPr id="13" name="Content Placeholder 2">
            <a:extLst>
              <a:ext uri="{FF2B5EF4-FFF2-40B4-BE49-F238E27FC236}">
                <a16:creationId xmlns:a16="http://schemas.microsoft.com/office/drawing/2014/main" id="{15E6A341-647E-48B2-A92E-4AE51D75F679}"/>
              </a:ext>
            </a:extLst>
          </p:cNvPr>
          <p:cNvSpPr txBox="1">
            <a:spLocks/>
          </p:cNvSpPr>
          <p:nvPr/>
        </p:nvSpPr>
        <p:spPr>
          <a:xfrm>
            <a:off x="287593" y="1823031"/>
            <a:ext cx="4646636" cy="4235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200" dirty="0">
                <a:latin typeface="+mn-lt"/>
              </a:rPr>
              <a:t>Важно е продължителността на живота на продуктите да съответства на нуждите на клиентите, а удължаването на живота на продуктите е ефективна насока за разработване на кръгов бизнес модел.</a:t>
            </a:r>
          </a:p>
        </p:txBody>
      </p:sp>
      <p:sp>
        <p:nvSpPr>
          <p:cNvPr id="14" name="Content Placeholder 2">
            <a:extLst>
              <a:ext uri="{FF2B5EF4-FFF2-40B4-BE49-F238E27FC236}">
                <a16:creationId xmlns:a16="http://schemas.microsoft.com/office/drawing/2014/main" id="{33B13DA7-ECCF-4F64-9A22-B055F6B1798C}"/>
              </a:ext>
            </a:extLst>
          </p:cNvPr>
          <p:cNvSpPr txBox="1">
            <a:spLocks/>
          </p:cNvSpPr>
          <p:nvPr/>
        </p:nvSpPr>
        <p:spPr>
          <a:xfrm>
            <a:off x="278561" y="2461842"/>
            <a:ext cx="4646636" cy="20264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Font typeface="Arial" panose="020B0604020202020204" pitchFamily="34" charset="0"/>
              <a:buNone/>
            </a:pPr>
            <a:r>
              <a:rPr lang="en-GB" sz="1200" dirty="0">
                <a:latin typeface="+mn-lt"/>
              </a:rPr>
              <a:t>За да се разбере продължителността на живота на продукта, може да се използва методология за оценка като LCA.</a:t>
            </a:r>
          </a:p>
          <a:p>
            <a:pPr marL="0" indent="0" algn="just" fontAlgn="base">
              <a:buFont typeface="Arial" panose="020B0604020202020204" pitchFamily="34" charset="0"/>
              <a:buNone/>
            </a:pPr>
            <a:r>
              <a:rPr lang="en-GB" sz="1200" dirty="0">
                <a:latin typeface="+mn-lt"/>
              </a:rPr>
              <a:t>Подходът, основан на жизнения цикъл, вече се използва от много компании в рамките на устойчивото развитие, за да помогне за намаляване на цялостната тежест върху околната среда през целия жизнен цикъл на стоките и услугите. LCA се използва и за подобряване на конкурентоспособността на продуктите на компанията и при вземането на решения като инструмент за подобряване на дизайна на продуктите, при избора на материали, подбора на технологии, специфични критерии за проектиране и при разглеждане на рециклирането. </a:t>
            </a:r>
          </a:p>
        </p:txBody>
      </p:sp>
      <p:sp>
        <p:nvSpPr>
          <p:cNvPr id="17" name="Content Placeholder 2">
            <a:extLst>
              <a:ext uri="{FF2B5EF4-FFF2-40B4-BE49-F238E27FC236}">
                <a16:creationId xmlns:a16="http://schemas.microsoft.com/office/drawing/2014/main" id="{B6A80BC3-04CE-4124-B95A-6C0A66AE165F}"/>
              </a:ext>
            </a:extLst>
          </p:cNvPr>
          <p:cNvSpPr txBox="1">
            <a:spLocks/>
          </p:cNvSpPr>
          <p:nvPr/>
        </p:nvSpPr>
        <p:spPr>
          <a:xfrm>
            <a:off x="1802462" y="4498737"/>
            <a:ext cx="3878124" cy="3270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700" dirty="0">
                <a:latin typeface="+mn-lt"/>
                <a:cs typeface="Calibri" panose="020F0502020204030204" pitchFamily="34" charset="0"/>
              </a:rPr>
              <a:t>[1] </a:t>
            </a:r>
            <a:r>
              <a:rPr lang="en-GB" sz="700" dirty="0">
                <a:latin typeface="+mn-lt"/>
              </a:rPr>
              <a:t>Европейска платформа за оценка на жизнения цикъл (LCA). Европейска комисия. Уебсайт: </a:t>
            </a:r>
            <a:r>
              <a:rPr lang="en-GB" sz="700" dirty="0">
                <a:latin typeface="+mn-lt"/>
                <a:hlinkClick r:id="rId4"/>
              </a:rPr>
              <a:t>https://ec.europa.eu/environment/ipp/lca.htm</a:t>
            </a:r>
            <a:endParaRPr lang="en-GB" sz="700" dirty="0">
              <a:latin typeface="+mn-lt"/>
            </a:endParaRPr>
          </a:p>
        </p:txBody>
      </p:sp>
    </p:spTree>
    <p:custDataLst>
      <p:tags r:id="rId1"/>
    </p:custDataLst>
    <p:extLst>
      <p:ext uri="{BB962C8B-B14F-4D97-AF65-F5344CB8AC3E}">
        <p14:creationId xmlns:p14="http://schemas.microsoft.com/office/powerpoint/2010/main" val="4031349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1041957" y="929559"/>
            <a:ext cx="7717800" cy="646800"/>
          </a:xfrm>
        </p:spPr>
        <p:txBody>
          <a:bodyPr/>
          <a:lstStyle/>
          <a:p>
            <a:r>
              <a:rPr lang="pt-PT" sz="4000" dirty="0" err="1">
                <a:solidFill>
                  <a:srgbClr val="368E00"/>
                </a:solidFill>
              </a:rPr>
              <a:t>Платформи за споделяне</a:t>
            </a:r>
            <a:br>
              <a:rPr lang="pt-PT" sz="4000" dirty="0">
                <a:solidFill>
                  <a:srgbClr val="368E00"/>
                </a:solidFill>
              </a:rPr>
            </a:br>
            <a:endParaRPr lang="pt-PT" sz="4000" dirty="0">
              <a:solidFill>
                <a:srgbClr val="368E00"/>
              </a:solidFill>
            </a:endParaRPr>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258890" y="1705218"/>
            <a:ext cx="5842963" cy="2074730"/>
          </a:xfrm>
        </p:spPr>
        <p:txBody>
          <a:bodyPr/>
          <a:lstStyle/>
          <a:p>
            <a:pPr algn="just"/>
            <a:r>
              <a:rPr lang="en-GB" dirty="0"/>
              <a:t>В няколко случая е доказано, че платформите за кръгова икономика и мрежите за знания ускоряват популяризирането на кръговата икономика чрез споделяне на знания, изтъкване на конкретни примери и насърчаване на сътрудничеството. </a:t>
            </a:r>
          </a:p>
          <a:p>
            <a:pPr algn="just"/>
            <a:endParaRPr lang="en-GB" dirty="0"/>
          </a:p>
          <a:p>
            <a:pPr algn="just"/>
            <a:r>
              <a:rPr lang="en-GB" dirty="0"/>
              <a:t>В литературата се посочва, че един от основните приноси на тези платформи е, че те смекчават пазарния провал, тъй като чрез тези обмени може да се оценява ефективността и ефикасността от икономическа и екологична гледна точка.</a:t>
            </a:r>
          </a:p>
          <a:p>
            <a:pPr algn="just"/>
            <a:r>
              <a:rPr lang="en-US" dirty="0"/>
              <a:t> </a:t>
            </a:r>
            <a:endParaRPr lang="en-GB" dirty="0"/>
          </a:p>
        </p:txBody>
      </p:sp>
    </p:spTree>
    <p:custDataLst>
      <p:tags r:id="rId1"/>
    </p:custDataLst>
    <p:extLst>
      <p:ext uri="{BB962C8B-B14F-4D97-AF65-F5344CB8AC3E}">
        <p14:creationId xmlns:p14="http://schemas.microsoft.com/office/powerpoint/2010/main" val="3607882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1599669" y="1119730"/>
            <a:ext cx="7717800" cy="646800"/>
          </a:xfrm>
          <a:prstGeom prst="rect">
            <a:avLst/>
          </a:prstGeom>
        </p:spPr>
        <p:txBody>
          <a:bodyPr spcFirstLastPara="1" wrap="square" lIns="91425" tIns="91425" rIns="91425" bIns="91425" anchor="t" anchorCtr="0">
            <a:noAutofit/>
          </a:bodyPr>
          <a:lstStyle/>
          <a:p>
            <a:r>
              <a:rPr lang="en-GB" b="1" dirty="0"/>
              <a:t>Основни цели</a:t>
            </a:r>
            <a:endParaRPr lang="en-US" dirty="0"/>
          </a:p>
        </p:txBody>
      </p:sp>
      <p:sp>
        <p:nvSpPr>
          <p:cNvPr id="326" name="Google Shape;326;p31"/>
          <p:cNvSpPr txBox="1">
            <a:spLocks noGrp="1"/>
          </p:cNvSpPr>
          <p:nvPr>
            <p:ph type="subTitle" idx="1"/>
          </p:nvPr>
        </p:nvSpPr>
        <p:spPr>
          <a:xfrm>
            <a:off x="2344993" y="1766530"/>
            <a:ext cx="6297165" cy="1176900"/>
          </a:xfrm>
          <a:prstGeom prst="rect">
            <a:avLst/>
          </a:prstGeom>
        </p:spPr>
        <p:txBody>
          <a:bodyPr spcFirstLastPara="1" wrap="square" lIns="91425" tIns="91425" rIns="91425" bIns="91425" anchor="t" anchorCtr="0">
            <a:noAutofit/>
          </a:bodyPr>
          <a:lstStyle/>
          <a:p>
            <a:pPr marL="342900" indent="-342900" algn="just">
              <a:buClr>
                <a:srgbClr val="15A7A1"/>
              </a:buClr>
              <a:buFont typeface="Arial" panose="020B0604020202020204" pitchFamily="34" charset="0"/>
              <a:buChar char="•"/>
            </a:pPr>
            <a:r>
              <a:rPr lang="en-GB" sz="2000" dirty="0"/>
              <a:t>Разработване на нови кръгови продукти или услуги</a:t>
            </a:r>
          </a:p>
          <a:p>
            <a:pPr marL="342900" indent="-342900" algn="just">
              <a:buClr>
                <a:srgbClr val="15A7A1"/>
              </a:buClr>
              <a:buFont typeface="Arial" panose="020B0604020202020204" pitchFamily="34" charset="0"/>
              <a:buChar char="•"/>
            </a:pPr>
            <a:r>
              <a:rPr lang="en-GB" sz="2000" dirty="0"/>
              <a:t>Кръгови доставки</a:t>
            </a:r>
          </a:p>
          <a:p>
            <a:pPr marL="342900" indent="-342900" algn="just">
              <a:buClr>
                <a:srgbClr val="15A7A1"/>
              </a:buClr>
              <a:buFont typeface="Arial" panose="020B0604020202020204" pitchFamily="34" charset="0"/>
              <a:buChar char="•"/>
            </a:pPr>
            <a:r>
              <a:rPr lang="en-GB" sz="2000" dirty="0"/>
              <a:t>Рециклиране, повторно използване и споделяне</a:t>
            </a:r>
          </a:p>
          <a:p>
            <a:pPr marL="342900" indent="-342900" algn="just">
              <a:buClr>
                <a:srgbClr val="15A7A1"/>
              </a:buClr>
              <a:buFont typeface="Arial" panose="020B0604020202020204" pitchFamily="34" charset="0"/>
              <a:buChar char="•"/>
            </a:pPr>
            <a:r>
              <a:rPr lang="en-GB" sz="2000" dirty="0"/>
              <a:t>Удължаване на живота на продуктите</a:t>
            </a:r>
          </a:p>
          <a:p>
            <a:pPr marL="342900" indent="-342900" algn="just">
              <a:buClr>
                <a:srgbClr val="15A7A1"/>
              </a:buClr>
              <a:buFont typeface="Arial" panose="020B0604020202020204" pitchFamily="34" charset="0"/>
              <a:buChar char="•"/>
            </a:pPr>
            <a:r>
              <a:rPr lang="en-GB" sz="2000" dirty="0"/>
              <a:t>Платформи за споделяне</a:t>
            </a:r>
          </a:p>
          <a:p>
            <a:pPr marL="342900" indent="-342900" algn="just">
              <a:buClr>
                <a:srgbClr val="15A7A1"/>
              </a:buClr>
              <a:buFont typeface="Arial" panose="020B0604020202020204" pitchFamily="34" charset="0"/>
              <a:buChar char="•"/>
            </a:pPr>
            <a:r>
              <a:rPr lang="en-GB" sz="2000" dirty="0"/>
              <a:t>Продуктът като услуга\</a:t>
            </a:r>
          </a:p>
          <a:p>
            <a:pPr marL="342900" indent="-342900" algn="just">
              <a:buClr>
                <a:srgbClr val="15A7A1"/>
              </a:buClr>
              <a:buFont typeface="Arial" panose="020B0604020202020204" pitchFamily="34" charset="0"/>
              <a:buChar char="•"/>
            </a:pPr>
            <a:r>
              <a:rPr lang="en-GB" sz="2000" dirty="0"/>
              <a:t>Други методологии (например стройно производство) </a:t>
            </a:r>
          </a:p>
          <a:p>
            <a:pPr marL="342900" indent="-342900" algn="just">
              <a:buFont typeface="Arial" panose="020B0604020202020204" pitchFamily="34" charset="0"/>
              <a:buChar char="•"/>
            </a:pPr>
            <a:endParaRPr lang="en-GB" sz="2000" dirty="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EE08-C264-4795-97DA-1BDAF2924495}"/>
              </a:ext>
            </a:extLst>
          </p:cNvPr>
          <p:cNvSpPr>
            <a:spLocks noGrp="1"/>
          </p:cNvSpPr>
          <p:nvPr>
            <p:ph type="title"/>
          </p:nvPr>
        </p:nvSpPr>
        <p:spPr>
          <a:xfrm>
            <a:off x="713100" y="137354"/>
            <a:ext cx="7717800" cy="1011600"/>
          </a:xfrm>
        </p:spPr>
        <p:txBody>
          <a:bodyPr/>
          <a:lstStyle/>
          <a:p>
            <a:r>
              <a:rPr lang="en-GB" dirty="0">
                <a:solidFill>
                  <a:srgbClr val="2B2D83"/>
                </a:solidFill>
              </a:rPr>
              <a:t>Концепцията за платформите на икономиката на споделянето</a:t>
            </a:r>
          </a:p>
        </p:txBody>
      </p:sp>
      <p:sp>
        <p:nvSpPr>
          <p:cNvPr id="4" name="TextBox 3">
            <a:extLst>
              <a:ext uri="{FF2B5EF4-FFF2-40B4-BE49-F238E27FC236}">
                <a16:creationId xmlns:a16="http://schemas.microsoft.com/office/drawing/2014/main" id="{18F82B09-7C55-4039-B456-CBE1860206FB}"/>
              </a:ext>
            </a:extLst>
          </p:cNvPr>
          <p:cNvSpPr txBox="1"/>
          <p:nvPr/>
        </p:nvSpPr>
        <p:spPr>
          <a:xfrm>
            <a:off x="245192" y="1282950"/>
            <a:ext cx="8478480" cy="767133"/>
          </a:xfrm>
          <a:prstGeom prst="rect">
            <a:avLst/>
          </a:prstGeom>
          <a:noFill/>
        </p:spPr>
        <p:txBody>
          <a:bodyPr wrap="square">
            <a:spAutoFit/>
          </a:bodyPr>
          <a:lstStyle/>
          <a:p>
            <a:pPr marL="0" lvl="0" indent="0" algn="just">
              <a:lnSpc>
                <a:spcPct val="107000"/>
              </a:lnSpc>
              <a:spcAft>
                <a:spcPts val="800"/>
              </a:spcAft>
              <a:buNone/>
            </a:pPr>
            <a:r>
              <a:rPr lang="en-GB" sz="1400" dirty="0"/>
              <a:t>Платформите за споделяне се разделят на бизнес модели B2P (Business to Peer) и P2P (Peer to Peer). Друго разграничение е по отношение на ориентацията - платформите могат да бъдат ориентирани към печалба и към нестопанска цел, като се има предвид дали транзакцията генерира или не парична полза.</a:t>
            </a:r>
            <a:endParaRPr lang="en-US" sz="1400" dirty="0"/>
          </a:p>
        </p:txBody>
      </p:sp>
      <p:pic>
        <p:nvPicPr>
          <p:cNvPr id="5" name="Picture 4">
            <a:extLst>
              <a:ext uri="{FF2B5EF4-FFF2-40B4-BE49-F238E27FC236}">
                <a16:creationId xmlns:a16="http://schemas.microsoft.com/office/drawing/2014/main" id="{59EA487F-0D2E-42F7-B14D-5FBEEECADE46}"/>
              </a:ext>
            </a:extLst>
          </p:cNvPr>
          <p:cNvPicPr/>
          <p:nvPr/>
        </p:nvPicPr>
        <p:blipFill rotWithShape="1">
          <a:blip r:embed="rId3"/>
          <a:srcRect l="-899" t="9694" r="204" b="14559"/>
          <a:stretch/>
        </p:blipFill>
        <p:spPr bwMode="auto">
          <a:xfrm>
            <a:off x="1665388" y="1989373"/>
            <a:ext cx="7409687" cy="2714052"/>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9F881893-C01F-49E2-88C5-E907FA221226}"/>
              </a:ext>
            </a:extLst>
          </p:cNvPr>
          <p:cNvSpPr/>
          <p:nvPr/>
        </p:nvSpPr>
        <p:spPr>
          <a:xfrm>
            <a:off x="1494967" y="4630342"/>
            <a:ext cx="6154066" cy="230832"/>
          </a:xfrm>
          <a:prstGeom prst="rect">
            <a:avLst/>
          </a:prstGeom>
        </p:spPr>
        <p:txBody>
          <a:bodyPr wrap="square" lIns="91440" tIns="45720" rIns="91440" bIns="45720" anchor="t">
            <a:spAutoFit/>
          </a:bodyPr>
          <a:lstStyle/>
          <a:p>
            <a:r>
              <a:rPr lang="en-GB" sz="900" dirty="0">
                <a:latin typeface="+mn-lt"/>
                <a:ea typeface="Verdana" panose="020B0604030504040204" pitchFamily="34" charset="0"/>
              </a:rPr>
              <a:t>Примери за платформи за цифрово споделяне [1]</a:t>
            </a:r>
            <a:endParaRPr lang="pt-PT" sz="900" dirty="0">
              <a:latin typeface="+mn-lt"/>
              <a:ea typeface="Verdana" panose="020B0604030504040204" pitchFamily="34" charset="0"/>
            </a:endParaRPr>
          </a:p>
        </p:txBody>
      </p:sp>
      <p:sp>
        <p:nvSpPr>
          <p:cNvPr id="7" name="TextBox 6">
            <a:extLst>
              <a:ext uri="{FF2B5EF4-FFF2-40B4-BE49-F238E27FC236}">
                <a16:creationId xmlns:a16="http://schemas.microsoft.com/office/drawing/2014/main" id="{08212068-B8D7-4C4E-AB6C-CE900ADA300B}"/>
              </a:ext>
            </a:extLst>
          </p:cNvPr>
          <p:cNvSpPr txBox="1"/>
          <p:nvPr/>
        </p:nvSpPr>
        <p:spPr>
          <a:xfrm>
            <a:off x="4620365" y="4630342"/>
            <a:ext cx="462513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latin typeface="+mn-lt"/>
                <a:ea typeface="Verdana" panose="020B0604030504040204" pitchFamily="34" charset="0"/>
              </a:rPr>
              <a:t>[1] Schor, J. Debating the Sharing Economy. </a:t>
            </a:r>
            <a:r>
              <a:rPr lang="en-GB" sz="800" i="1" dirty="0">
                <a:latin typeface="+mn-lt"/>
                <a:ea typeface="Verdana" panose="020B0604030504040204" pitchFamily="34" charset="0"/>
              </a:rPr>
              <a:t>J. Self-Governance </a:t>
            </a:r>
            <a:r>
              <a:rPr lang="en-GB" sz="800" i="1" dirty="0" err="1">
                <a:latin typeface="+mn-lt"/>
                <a:ea typeface="Verdana" panose="020B0604030504040204" pitchFamily="34" charset="0"/>
              </a:rPr>
              <a:t>Manag</a:t>
            </a:r>
            <a:r>
              <a:rPr lang="en-GB" sz="800" i="1" dirty="0">
                <a:latin typeface="+mn-lt"/>
                <a:ea typeface="Verdana" panose="020B0604030504040204" pitchFamily="34" charset="0"/>
              </a:rPr>
              <a:t>. Econ. </a:t>
            </a:r>
            <a:r>
              <a:rPr lang="en-GB" sz="800" b="1" dirty="0">
                <a:latin typeface="+mn-lt"/>
                <a:ea typeface="Verdana" panose="020B0604030504040204" pitchFamily="34" charset="0"/>
              </a:rPr>
              <a:t>2014 г</a:t>
            </a:r>
            <a:r>
              <a:rPr lang="en-GB" sz="800" dirty="0">
                <a:latin typeface="Verdana" panose="020B0604030504040204" pitchFamily="34" charset="0"/>
                <a:ea typeface="Verdana" panose="020B0604030504040204" pitchFamily="34" charset="0"/>
              </a:rPr>
              <a:t>.</a:t>
            </a:r>
          </a:p>
        </p:txBody>
      </p:sp>
    </p:spTree>
    <p:custDataLst>
      <p:tags r:id="rId1"/>
    </p:custDataLst>
    <p:extLst>
      <p:ext uri="{BB962C8B-B14F-4D97-AF65-F5344CB8AC3E}">
        <p14:creationId xmlns:p14="http://schemas.microsoft.com/office/powerpoint/2010/main" val="1789458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EE08-C264-4795-97DA-1BDAF2924495}"/>
              </a:ext>
            </a:extLst>
          </p:cNvPr>
          <p:cNvSpPr>
            <a:spLocks noGrp="1"/>
          </p:cNvSpPr>
          <p:nvPr>
            <p:ph type="title"/>
          </p:nvPr>
        </p:nvSpPr>
        <p:spPr>
          <a:xfrm>
            <a:off x="713100" y="33700"/>
            <a:ext cx="7717800" cy="1011600"/>
          </a:xfrm>
        </p:spPr>
        <p:txBody>
          <a:bodyPr/>
          <a:lstStyle/>
          <a:p>
            <a:r>
              <a:rPr lang="en-GB" dirty="0">
                <a:solidFill>
                  <a:srgbClr val="2B2D83"/>
                </a:solidFill>
              </a:rPr>
              <a:t>Примери за платформи за споделяне</a:t>
            </a:r>
          </a:p>
        </p:txBody>
      </p:sp>
      <p:sp>
        <p:nvSpPr>
          <p:cNvPr id="8" name="TextBox 7">
            <a:extLst>
              <a:ext uri="{FF2B5EF4-FFF2-40B4-BE49-F238E27FC236}">
                <a16:creationId xmlns:a16="http://schemas.microsoft.com/office/drawing/2014/main" id="{651638DF-1FAC-47EC-994C-F5FD5AFBBF6F}"/>
              </a:ext>
            </a:extLst>
          </p:cNvPr>
          <p:cNvSpPr txBox="1"/>
          <p:nvPr/>
        </p:nvSpPr>
        <p:spPr>
          <a:xfrm>
            <a:off x="228600" y="1265544"/>
            <a:ext cx="8915400" cy="3149517"/>
          </a:xfrm>
          <a:prstGeom prst="rect">
            <a:avLst/>
          </a:prstGeom>
          <a:noFill/>
        </p:spPr>
        <p:txBody>
          <a:bodyPr wrap="square">
            <a:spAutoFit/>
          </a:bodyPr>
          <a:lstStyle/>
          <a:p>
            <a:pPr marL="0" lvl="0" indent="0" algn="just">
              <a:lnSpc>
                <a:spcPct val="107000"/>
              </a:lnSpc>
              <a:spcAft>
                <a:spcPts val="800"/>
              </a:spcAft>
              <a:buNone/>
            </a:pPr>
            <a:r>
              <a:rPr lang="en-GB" sz="1400" b="1" dirty="0">
                <a:solidFill>
                  <a:srgbClr val="2B2D83"/>
                </a:solidFill>
              </a:rPr>
              <a:t>Airbnb: </a:t>
            </a:r>
            <a:r>
              <a:rPr lang="en-GB" sz="1400" dirty="0"/>
              <a:t>В тази платформа хората предоставят жилището си на други хора за кратък период от време и получават определена сума пари, фактурирана чрез цифровата платформа за споделяне, която задържа процент от наема, като по този начин участва финансово в реализираната размяна. (P2P с цел печалба).</a:t>
            </a:r>
          </a:p>
          <a:p>
            <a:pPr marL="0" lvl="0" indent="0" algn="just">
              <a:lnSpc>
                <a:spcPct val="107000"/>
              </a:lnSpc>
              <a:spcAft>
                <a:spcPts val="800"/>
              </a:spcAft>
              <a:buNone/>
            </a:pPr>
            <a:r>
              <a:rPr lang="en-GB" sz="1400" b="1" dirty="0">
                <a:solidFill>
                  <a:srgbClr val="2B2D83"/>
                </a:solidFill>
              </a:rPr>
              <a:t>Zip Car: </a:t>
            </a:r>
            <a:r>
              <a:rPr lang="en-GB" sz="1400" dirty="0"/>
              <a:t>е международен доставчик на споделено ползване на автомобили, който след онлайн регистрация дава възможност за гъвкаво използване на автомобили чрез карта. Ползването се таксува на дневна, часова или минутна база. Доставчикът на автопарка е търговско предприятие. (B2P с цел печалба).</a:t>
            </a:r>
          </a:p>
          <a:p>
            <a:pPr marL="0" lvl="0" indent="0" algn="just">
              <a:lnSpc>
                <a:spcPct val="107000"/>
              </a:lnSpc>
              <a:spcAft>
                <a:spcPts val="800"/>
              </a:spcAft>
              <a:buNone/>
            </a:pPr>
            <a:r>
              <a:rPr lang="en-GB" sz="1400" b="1" dirty="0">
                <a:solidFill>
                  <a:srgbClr val="2B2D83"/>
                </a:solidFill>
              </a:rPr>
              <a:t>Банки за време: </a:t>
            </a:r>
            <a:r>
              <a:rPr lang="en-GB" sz="1400" dirty="0"/>
              <a:t>Тази услуга е свързана с това хората да предоставят собственото си свободно време на други хора. Нито тези частни лица, нито посредническата платформа за цифрово споделяне реализират печалба от дейността си.  (P2P </a:t>
            </a:r>
            <a:r>
              <a:rPr lang="en-GB" sz="1400" dirty="0" err="1"/>
              <a:t>с нестопанска цел)</a:t>
            </a:r>
            <a:r>
              <a:rPr lang="en-GB" sz="1400" dirty="0"/>
              <a:t>.</a:t>
            </a:r>
          </a:p>
          <a:p>
            <a:pPr marL="0" lvl="0" indent="0" algn="just">
              <a:lnSpc>
                <a:spcPct val="107000"/>
              </a:lnSpc>
              <a:spcAft>
                <a:spcPts val="800"/>
              </a:spcAft>
              <a:buNone/>
            </a:pPr>
            <a:r>
              <a:rPr lang="en-GB" sz="1400" b="1" dirty="0">
                <a:solidFill>
                  <a:srgbClr val="2B2D83"/>
                </a:solidFill>
              </a:rPr>
              <a:t>Makerspace: </a:t>
            </a:r>
            <a:r>
              <a:rPr lang="en-GB" sz="1400" dirty="0"/>
              <a:t>На този пазар се събират платформи за цифрово споделяне, които се предполага, че подпомагат "направи си сам", например занаятчийски работилници. За тази цел опитни занаятчии споделят безплатно своите знания и умения. (B2P </a:t>
            </a:r>
            <a:r>
              <a:rPr lang="en-GB" sz="1400" dirty="0" err="1"/>
              <a:t>с нестопанска цел) </a:t>
            </a:r>
            <a:r>
              <a:rPr lang="en-GB" sz="1400" dirty="0"/>
              <a:t>. </a:t>
            </a:r>
          </a:p>
        </p:txBody>
      </p:sp>
    </p:spTree>
    <p:custDataLst>
      <p:tags r:id="rId1"/>
    </p:custDataLst>
    <p:extLst>
      <p:ext uri="{BB962C8B-B14F-4D97-AF65-F5344CB8AC3E}">
        <p14:creationId xmlns:p14="http://schemas.microsoft.com/office/powerpoint/2010/main" val="3617589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18F4-5922-4CB8-BBE8-5C770C573510}"/>
              </a:ext>
            </a:extLst>
          </p:cNvPr>
          <p:cNvSpPr>
            <a:spLocks noGrp="1"/>
          </p:cNvSpPr>
          <p:nvPr>
            <p:ph type="title"/>
          </p:nvPr>
        </p:nvSpPr>
        <p:spPr>
          <a:xfrm>
            <a:off x="713100" y="141813"/>
            <a:ext cx="7717800" cy="1011600"/>
          </a:xfrm>
        </p:spPr>
        <p:txBody>
          <a:bodyPr/>
          <a:lstStyle/>
          <a:p>
            <a:r>
              <a:rPr lang="en-GB" dirty="0">
                <a:solidFill>
                  <a:srgbClr val="2B2D83"/>
                </a:solidFill>
              </a:rPr>
              <a:t>Платформи за споделяне за кръговата икономика (Business to Peer платформи) </a:t>
            </a:r>
          </a:p>
        </p:txBody>
      </p:sp>
      <p:pic>
        <p:nvPicPr>
          <p:cNvPr id="3" name="Picture 2">
            <a:extLst>
              <a:ext uri="{FF2B5EF4-FFF2-40B4-BE49-F238E27FC236}">
                <a16:creationId xmlns:a16="http://schemas.microsoft.com/office/drawing/2014/main" id="{D6BC04CE-A833-4D88-A70A-75A92A348DED}"/>
              </a:ext>
            </a:extLst>
          </p:cNvPr>
          <p:cNvPicPr/>
          <p:nvPr/>
        </p:nvPicPr>
        <p:blipFill>
          <a:blip r:embed="rId3"/>
          <a:stretch>
            <a:fillRect/>
          </a:stretch>
        </p:blipFill>
        <p:spPr>
          <a:xfrm>
            <a:off x="189713" y="1904898"/>
            <a:ext cx="4583993" cy="2818573"/>
          </a:xfrm>
          <a:prstGeom prst="rect">
            <a:avLst/>
          </a:prstGeom>
        </p:spPr>
      </p:pic>
      <p:sp>
        <p:nvSpPr>
          <p:cNvPr id="5" name="TextBox 4">
            <a:extLst>
              <a:ext uri="{FF2B5EF4-FFF2-40B4-BE49-F238E27FC236}">
                <a16:creationId xmlns:a16="http://schemas.microsoft.com/office/drawing/2014/main" id="{86CC6E98-A48C-4B7D-A179-F94FFB45BCCB}"/>
              </a:ext>
            </a:extLst>
          </p:cNvPr>
          <p:cNvSpPr txBox="1"/>
          <p:nvPr/>
        </p:nvSpPr>
        <p:spPr>
          <a:xfrm>
            <a:off x="5009184" y="1904898"/>
            <a:ext cx="2969956" cy="2150204"/>
          </a:xfrm>
          <a:prstGeom prst="rect">
            <a:avLst/>
          </a:prstGeom>
          <a:noFill/>
        </p:spPr>
        <p:txBody>
          <a:bodyPr wrap="square">
            <a:spAutoFit/>
          </a:bodyPr>
          <a:lstStyle/>
          <a:p>
            <a:pPr marL="0" indent="0" algn="just">
              <a:lnSpc>
                <a:spcPct val="107000"/>
              </a:lnSpc>
              <a:spcAft>
                <a:spcPts val="800"/>
              </a:spcAft>
              <a:buNone/>
            </a:pPr>
            <a:r>
              <a:rPr lang="en-US" sz="1400" dirty="0"/>
              <a:t>Порталът </a:t>
            </a:r>
            <a:r>
              <a:rPr lang="en-US" sz="1400" dirty="0" err="1">
                <a:solidFill>
                  <a:srgbClr val="2B2D83"/>
                </a:solidFill>
              </a:rPr>
              <a:t>SymbiOPorto </a:t>
            </a:r>
            <a:r>
              <a:rPr lang="en-US" sz="1400" dirty="0"/>
              <a:t>е онлайн инструмент, промотиран от LIPOR и AMP (Metropolitan Area Porto), който насърчава транзакциите с отпадъци между компаниите, разположени в Metropolitan Area Porto, чрез въвеждането на платформа, която включва база данни за отпадъците на компаниите. </a:t>
            </a:r>
          </a:p>
        </p:txBody>
      </p:sp>
      <p:sp>
        <p:nvSpPr>
          <p:cNvPr id="6" name="Rectangle 5">
            <a:extLst>
              <a:ext uri="{FF2B5EF4-FFF2-40B4-BE49-F238E27FC236}">
                <a16:creationId xmlns:a16="http://schemas.microsoft.com/office/drawing/2014/main" id="{FEC2EA59-1CE2-4D3C-9DF7-9DEDC2E6C376}"/>
              </a:ext>
            </a:extLst>
          </p:cNvPr>
          <p:cNvSpPr/>
          <p:nvPr/>
        </p:nvSpPr>
        <p:spPr>
          <a:xfrm>
            <a:off x="5928758" y="4244911"/>
            <a:ext cx="1818588" cy="200055"/>
          </a:xfrm>
          <a:prstGeom prst="rect">
            <a:avLst/>
          </a:prstGeom>
        </p:spPr>
        <p:txBody>
          <a:bodyPr wrap="square">
            <a:spAutoFit/>
          </a:bodyPr>
          <a:lstStyle/>
          <a:p>
            <a:r>
              <a:rPr lang="en-GB" sz="700" dirty="0">
                <a:latin typeface="+mn-lt"/>
                <a:ea typeface="Verdana" panose="020B0604030504040204" pitchFamily="34" charset="0"/>
              </a:rPr>
              <a:t>Схема на платформата </a:t>
            </a:r>
            <a:r>
              <a:rPr lang="en-GB" sz="700" dirty="0" err="1">
                <a:latin typeface="+mn-lt"/>
                <a:ea typeface="Verdana" panose="020B0604030504040204" pitchFamily="34" charset="0"/>
              </a:rPr>
              <a:t>SymbiOPorto </a:t>
            </a:r>
            <a:r>
              <a:rPr lang="en-GB" sz="700" dirty="0">
                <a:latin typeface="+mn-lt"/>
                <a:ea typeface="Verdana" panose="020B0604030504040204" pitchFamily="34" charset="0"/>
              </a:rPr>
              <a:t>[2]</a:t>
            </a:r>
            <a:endParaRPr lang="pt-PT" sz="700" dirty="0">
              <a:latin typeface="+mn-lt"/>
              <a:ea typeface="Verdana" panose="020B0604030504040204" pitchFamily="34" charset="0"/>
            </a:endParaRPr>
          </a:p>
        </p:txBody>
      </p:sp>
      <p:sp>
        <p:nvSpPr>
          <p:cNvPr id="7" name="TextBox 6">
            <a:extLst>
              <a:ext uri="{FF2B5EF4-FFF2-40B4-BE49-F238E27FC236}">
                <a16:creationId xmlns:a16="http://schemas.microsoft.com/office/drawing/2014/main" id="{5C82A6E1-8A53-4D47-B3E3-C4A3091B5DE5}"/>
              </a:ext>
            </a:extLst>
          </p:cNvPr>
          <p:cNvSpPr txBox="1"/>
          <p:nvPr/>
        </p:nvSpPr>
        <p:spPr>
          <a:xfrm>
            <a:off x="5928758" y="44808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latin typeface="+mn-lt"/>
                <a:ea typeface="Verdana" panose="020B0604030504040204" pitchFamily="34" charset="0"/>
              </a:rPr>
              <a:t>[2] LIPOR Portal </a:t>
            </a:r>
            <a:r>
              <a:rPr lang="en-GB" sz="700" dirty="0" err="1">
                <a:latin typeface="+mn-lt"/>
                <a:ea typeface="Verdana" panose="020B0604030504040204" pitchFamily="34" charset="0"/>
              </a:rPr>
              <a:t>SymbiOPorto </a:t>
            </a:r>
            <a:r>
              <a:rPr lang="en-GB" sz="700" dirty="0">
                <a:latin typeface="+mn-lt"/>
                <a:ea typeface="Verdana" panose="020B0604030504040204" pitchFamily="34" charset="0"/>
              </a:rPr>
              <a:t>Достъпно онлайн: </a:t>
            </a:r>
            <a:r>
              <a:rPr lang="en-GB" sz="700" dirty="0">
                <a:latin typeface="+mn-lt"/>
                <a:ea typeface="Verdana" panose="020B0604030504040204" pitchFamily="34" charset="0"/>
                <a:hlinkClick r:id="rId4"/>
              </a:rPr>
              <a:t>https://symbioporto.org/ </a:t>
            </a:r>
            <a:r>
              <a:rPr lang="en-GB" sz="700" dirty="0">
                <a:latin typeface="+mn-lt"/>
                <a:ea typeface="Verdana" panose="020B0604030504040204" pitchFamily="34" charset="0"/>
              </a:rPr>
              <a:t>.</a:t>
            </a:r>
          </a:p>
        </p:txBody>
      </p:sp>
    </p:spTree>
    <p:custDataLst>
      <p:tags r:id="rId1"/>
    </p:custDataLst>
    <p:extLst>
      <p:ext uri="{BB962C8B-B14F-4D97-AF65-F5344CB8AC3E}">
        <p14:creationId xmlns:p14="http://schemas.microsoft.com/office/powerpoint/2010/main" val="1666964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83C6-F564-4A9A-89EE-A5A6D09F0F3F}"/>
              </a:ext>
            </a:extLst>
          </p:cNvPr>
          <p:cNvSpPr>
            <a:spLocks noGrp="1"/>
          </p:cNvSpPr>
          <p:nvPr>
            <p:ph type="title"/>
          </p:nvPr>
        </p:nvSpPr>
        <p:spPr>
          <a:xfrm>
            <a:off x="684029" y="67590"/>
            <a:ext cx="7717800" cy="1011600"/>
          </a:xfrm>
        </p:spPr>
        <p:txBody>
          <a:bodyPr/>
          <a:lstStyle/>
          <a:p>
            <a:r>
              <a:rPr lang="en-GB" dirty="0">
                <a:solidFill>
                  <a:srgbClr val="2B2D83"/>
                </a:solidFill>
              </a:rPr>
              <a:t>Платформи за споделяне за кръговата икономика (Peer to Peer платформи) </a:t>
            </a:r>
            <a:br>
              <a:rPr lang="en-GB" dirty="0"/>
            </a:br>
            <a:endParaRPr lang="en-GB" dirty="0"/>
          </a:p>
        </p:txBody>
      </p:sp>
      <p:pic>
        <p:nvPicPr>
          <p:cNvPr id="3" name="Picture 2" descr="C:\Users\jdhenriques\Desktop\Home-EN.png">
            <a:extLst>
              <a:ext uri="{FF2B5EF4-FFF2-40B4-BE49-F238E27FC236}">
                <a16:creationId xmlns:a16="http://schemas.microsoft.com/office/drawing/2014/main" id="{27795136-0AAB-4556-9474-9A6AAFC4E22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59" y="1869816"/>
            <a:ext cx="4096512" cy="2734184"/>
          </a:xfrm>
          <a:prstGeom prst="rect">
            <a:avLst/>
          </a:prstGeom>
          <a:noFill/>
          <a:ln>
            <a:noFill/>
          </a:ln>
        </p:spPr>
      </p:pic>
      <p:sp>
        <p:nvSpPr>
          <p:cNvPr id="4" name="Rectangle 3">
            <a:extLst>
              <a:ext uri="{FF2B5EF4-FFF2-40B4-BE49-F238E27FC236}">
                <a16:creationId xmlns:a16="http://schemas.microsoft.com/office/drawing/2014/main" id="{24D00B28-BB3B-4C67-8568-21D003BF8098}"/>
              </a:ext>
            </a:extLst>
          </p:cNvPr>
          <p:cNvSpPr/>
          <p:nvPr/>
        </p:nvSpPr>
        <p:spPr>
          <a:xfrm>
            <a:off x="1472313" y="4565193"/>
            <a:ext cx="2326572" cy="230832"/>
          </a:xfrm>
          <a:prstGeom prst="rect">
            <a:avLst/>
          </a:prstGeom>
        </p:spPr>
        <p:txBody>
          <a:bodyPr wrap="square">
            <a:spAutoFit/>
          </a:bodyPr>
          <a:lstStyle/>
          <a:p>
            <a:r>
              <a:rPr lang="en-GB" sz="900" dirty="0">
                <a:latin typeface="+mn-lt"/>
                <a:ea typeface="Verdana" panose="020B0604030504040204" pitchFamily="34" charset="0"/>
              </a:rPr>
              <a:t>Контур на платформата </a:t>
            </a:r>
            <a:r>
              <a:rPr lang="en-GB" sz="900" dirty="0" err="1">
                <a:latin typeface="+mn-lt"/>
                <a:ea typeface="Verdana" panose="020B0604030504040204" pitchFamily="34" charset="0"/>
              </a:rPr>
              <a:t>Madaster </a:t>
            </a:r>
            <a:r>
              <a:rPr lang="en-GB" sz="900" dirty="0">
                <a:latin typeface="+mn-lt"/>
                <a:ea typeface="Verdana" panose="020B0604030504040204" pitchFamily="34" charset="0"/>
              </a:rPr>
              <a:t>[3]   </a:t>
            </a:r>
            <a:endParaRPr lang="pt-PT" sz="900" dirty="0">
              <a:latin typeface="+mn-lt"/>
              <a:ea typeface="Verdana" panose="020B0604030504040204" pitchFamily="34" charset="0"/>
            </a:endParaRPr>
          </a:p>
        </p:txBody>
      </p:sp>
      <p:sp>
        <p:nvSpPr>
          <p:cNvPr id="6" name="TextBox 5">
            <a:extLst>
              <a:ext uri="{FF2B5EF4-FFF2-40B4-BE49-F238E27FC236}">
                <a16:creationId xmlns:a16="http://schemas.microsoft.com/office/drawing/2014/main" id="{ADDBD8E5-8910-4C57-B674-41B638C262A2}"/>
              </a:ext>
            </a:extLst>
          </p:cNvPr>
          <p:cNvSpPr txBox="1"/>
          <p:nvPr/>
        </p:nvSpPr>
        <p:spPr>
          <a:xfrm>
            <a:off x="4427171" y="2108633"/>
            <a:ext cx="4003854" cy="1919693"/>
          </a:xfrm>
          <a:prstGeom prst="rect">
            <a:avLst/>
          </a:prstGeom>
          <a:noFill/>
        </p:spPr>
        <p:txBody>
          <a:bodyPr wrap="square">
            <a:spAutoFit/>
          </a:bodyPr>
          <a:lstStyle/>
          <a:p>
            <a:pPr marL="0" indent="0" algn="just">
              <a:lnSpc>
                <a:spcPct val="107000"/>
              </a:lnSpc>
              <a:spcAft>
                <a:spcPts val="800"/>
              </a:spcAft>
              <a:buNone/>
            </a:pPr>
            <a:r>
              <a:rPr lang="en-US" sz="1400" dirty="0" err="1">
                <a:solidFill>
                  <a:srgbClr val="2B2D83"/>
                </a:solidFill>
              </a:rPr>
              <a:t>Madaster </a:t>
            </a:r>
            <a:r>
              <a:rPr lang="en-US" sz="1400" dirty="0"/>
              <a:t>е независима платформа за частни лица, компании и правителства, чиято цел е създаването на </a:t>
            </a:r>
            <a:r>
              <a:rPr lang="en-US" sz="1400" dirty="0" err="1"/>
              <a:t>кадастър на </a:t>
            </a:r>
            <a:r>
              <a:rPr lang="en-US" sz="1400" dirty="0"/>
              <a:t>материалите. Компанията заявява, че ако суровините са добре документирани, те остават неограничено достъпни. С помощта на т.нар. паспорти на материалите на материалите се дава идентичност, така че те вече не изчезват в анонимност като отпадъци. </a:t>
            </a:r>
          </a:p>
        </p:txBody>
      </p:sp>
      <p:sp>
        <p:nvSpPr>
          <p:cNvPr id="7" name="TextBox 6">
            <a:extLst>
              <a:ext uri="{FF2B5EF4-FFF2-40B4-BE49-F238E27FC236}">
                <a16:creationId xmlns:a16="http://schemas.microsoft.com/office/drawing/2014/main" id="{F0209AB6-7976-4E32-A90E-BDE3A5DD6CA8}"/>
              </a:ext>
            </a:extLst>
          </p:cNvPr>
          <p:cNvSpPr txBox="1"/>
          <p:nvPr/>
        </p:nvSpPr>
        <p:spPr>
          <a:xfrm>
            <a:off x="6400800" y="4352562"/>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800" dirty="0">
                <a:latin typeface="Verdana" panose="020B0604030504040204" pitchFamily="34" charset="0"/>
                <a:ea typeface="Verdana" panose="020B0604030504040204" pitchFamily="34" charset="0"/>
              </a:rPr>
              <a:t>[3] Фондация </a:t>
            </a:r>
            <a:r>
              <a:rPr lang="en-GB" sz="800" dirty="0" err="1">
                <a:latin typeface="Verdana" panose="020B0604030504040204" pitchFamily="34" charset="0"/>
                <a:ea typeface="Verdana" panose="020B0604030504040204" pitchFamily="34" charset="0"/>
              </a:rPr>
              <a:t>Madaster </a:t>
            </a:r>
            <a:r>
              <a:rPr lang="en-GB" sz="800" dirty="0">
                <a:latin typeface="Verdana" panose="020B0604030504040204" pitchFamily="34" charset="0"/>
                <a:ea typeface="Verdana" panose="020B0604030504040204" pitchFamily="34" charset="0"/>
              </a:rPr>
              <a:t>Платформа </a:t>
            </a:r>
            <a:r>
              <a:rPr lang="en-GB" sz="800" dirty="0" err="1">
                <a:latin typeface="Verdana" panose="020B0604030504040204" pitchFamily="34" charset="0"/>
                <a:ea typeface="Verdana" panose="020B0604030504040204" pitchFamily="34" charset="0"/>
              </a:rPr>
              <a:t>Madaster </a:t>
            </a:r>
            <a:r>
              <a:rPr lang="en-GB" sz="800" dirty="0">
                <a:latin typeface="Verdana" panose="020B0604030504040204" pitchFamily="34" charset="0"/>
                <a:ea typeface="Verdana" panose="020B0604030504040204" pitchFamily="34" charset="0"/>
              </a:rPr>
              <a:t>Достъпна онлайн: </a:t>
            </a:r>
            <a:r>
              <a:rPr lang="en-GB" sz="800" dirty="0">
                <a:latin typeface="Verdana" panose="020B0604030504040204" pitchFamily="34" charset="0"/>
                <a:ea typeface="Verdana" panose="020B0604030504040204" pitchFamily="34" charset="0"/>
                <a:hlinkClick r:id="rId4"/>
              </a:rPr>
              <a:t>https://madaster.com/ </a:t>
            </a:r>
            <a:r>
              <a:rPr lang="en-GB" sz="800" dirty="0">
                <a:latin typeface="Verdana" panose="020B0604030504040204" pitchFamily="34" charset="0"/>
                <a:ea typeface="Verdana" panose="020B0604030504040204" pitchFamily="34" charset="0"/>
              </a:rPr>
              <a:t>.</a:t>
            </a:r>
          </a:p>
        </p:txBody>
      </p:sp>
    </p:spTree>
    <p:custDataLst>
      <p:tags r:id="rId1"/>
    </p:custDataLst>
    <p:extLst>
      <p:ext uri="{BB962C8B-B14F-4D97-AF65-F5344CB8AC3E}">
        <p14:creationId xmlns:p14="http://schemas.microsoft.com/office/powerpoint/2010/main" val="2442294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1041957" y="714406"/>
            <a:ext cx="7717800" cy="646800"/>
          </a:xfrm>
        </p:spPr>
        <p:txBody>
          <a:bodyPr/>
          <a:lstStyle/>
          <a:p>
            <a:r>
              <a:rPr lang="en-US" sz="4000" dirty="0">
                <a:solidFill>
                  <a:srgbClr val="368E00"/>
                </a:solidFill>
              </a:rPr>
              <a:t>Продукт като услуга</a:t>
            </a:r>
            <a:br>
              <a:rPr lang="el-GR" sz="4000" dirty="0">
                <a:solidFill>
                  <a:srgbClr val="368E00"/>
                </a:solidFill>
              </a:rPr>
            </a:br>
            <a:br>
              <a:rPr lang="pt-PT" sz="4000" dirty="0">
                <a:solidFill>
                  <a:srgbClr val="368E00"/>
                </a:solidFill>
              </a:rPr>
            </a:br>
            <a:endParaRPr lang="pt-PT" sz="4000" dirty="0">
              <a:solidFill>
                <a:srgbClr val="368E00"/>
              </a:solidFill>
            </a:endParaRPr>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275588" y="1580524"/>
            <a:ext cx="5886778" cy="2074730"/>
          </a:xfrm>
        </p:spPr>
        <p:txBody>
          <a:bodyPr/>
          <a:lstStyle/>
          <a:p>
            <a:pPr marL="0" indent="0" algn="just">
              <a:lnSpc>
                <a:spcPct val="120000"/>
              </a:lnSpc>
              <a:spcBef>
                <a:spcPts val="500"/>
              </a:spcBef>
              <a:buNone/>
            </a:pPr>
            <a:r>
              <a:rPr lang="en-GB" dirty="0"/>
              <a:t>Превръщането на даден продукт в услуга позволява на клиентите да наемат или вземат на лизинг даден продукт за определен период, вместо да го купуват, като собствеността остава за производителя. Този подход може да гарантира на клиентите дълготрайност и възможност за надграждане и да осигури на производителите редовен доход под формата на абонаментни такси. В този модул са представени ползите от следването на подобна стратегия и са обсъдени пречките и ограниченията при нейното прилагане.   </a:t>
            </a:r>
          </a:p>
          <a:p>
            <a:pPr algn="just"/>
            <a:r>
              <a:rPr lang="en-US" dirty="0"/>
              <a:t> </a:t>
            </a:r>
            <a:endParaRPr lang="en-GB" dirty="0"/>
          </a:p>
        </p:txBody>
      </p:sp>
    </p:spTree>
    <p:custDataLst>
      <p:tags r:id="rId1"/>
    </p:custDataLst>
    <p:extLst>
      <p:ext uri="{BB962C8B-B14F-4D97-AF65-F5344CB8AC3E}">
        <p14:creationId xmlns:p14="http://schemas.microsoft.com/office/powerpoint/2010/main" val="3235302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83C6-F564-4A9A-89EE-A5A6D09F0F3F}"/>
              </a:ext>
            </a:extLst>
          </p:cNvPr>
          <p:cNvSpPr>
            <a:spLocks noGrp="1"/>
          </p:cNvSpPr>
          <p:nvPr>
            <p:ph type="title"/>
          </p:nvPr>
        </p:nvSpPr>
        <p:spPr/>
        <p:txBody>
          <a:bodyPr/>
          <a:lstStyle/>
          <a:p>
            <a:r>
              <a:rPr lang="en-US" sz="4000" dirty="0">
                <a:solidFill>
                  <a:srgbClr val="059540"/>
                </a:solidFill>
              </a:rPr>
              <a:t>Продукт като </a:t>
            </a:r>
            <a:r>
              <a:rPr lang="en-GB" dirty="0">
                <a:solidFill>
                  <a:srgbClr val="059540"/>
                </a:solidFill>
              </a:rPr>
              <a:t>услуга </a:t>
            </a:r>
            <a:br>
              <a:rPr lang="en-GB" dirty="0"/>
            </a:br>
            <a:endParaRPr lang="en-GB" dirty="0"/>
          </a:p>
        </p:txBody>
      </p:sp>
      <p:sp>
        <p:nvSpPr>
          <p:cNvPr id="8" name="TextBox 7">
            <a:extLst>
              <a:ext uri="{FF2B5EF4-FFF2-40B4-BE49-F238E27FC236}">
                <a16:creationId xmlns:a16="http://schemas.microsoft.com/office/drawing/2014/main" id="{79636506-71C0-4E72-8FEC-FFA5D9713C50}"/>
              </a:ext>
            </a:extLst>
          </p:cNvPr>
          <p:cNvSpPr txBox="1"/>
          <p:nvPr/>
        </p:nvSpPr>
        <p:spPr>
          <a:xfrm>
            <a:off x="713225" y="1256565"/>
            <a:ext cx="7836924" cy="3108543"/>
          </a:xfrm>
          <a:prstGeom prst="rect">
            <a:avLst/>
          </a:prstGeom>
          <a:noFill/>
        </p:spPr>
        <p:txBody>
          <a:bodyPr wrap="square">
            <a:spAutoFit/>
          </a:bodyPr>
          <a:lstStyle/>
          <a:p>
            <a:pPr marL="0" indent="0" algn="just">
              <a:buNone/>
            </a:pPr>
            <a:r>
              <a:rPr lang="pt-PT" sz="1400" dirty="0" err="1">
                <a:solidFill>
                  <a:srgbClr val="2B2D83"/>
                </a:solidFill>
              </a:rPr>
              <a:t>- Концепцията за продукта </a:t>
            </a:r>
            <a:r>
              <a:rPr lang="pt-PT" sz="1400" dirty="0">
                <a:solidFill>
                  <a:srgbClr val="2B2D83"/>
                </a:solidFill>
              </a:rPr>
              <a:t>като </a:t>
            </a:r>
            <a:r>
              <a:rPr lang="pt-PT" sz="1400" dirty="0" err="1">
                <a:solidFill>
                  <a:srgbClr val="2B2D83"/>
                </a:solidFill>
              </a:rPr>
              <a:t>услуга </a:t>
            </a:r>
            <a:r>
              <a:rPr lang="pt-PT" sz="1400" dirty="0" err="1"/>
              <a:t>се основава главно </a:t>
            </a:r>
            <a:r>
              <a:rPr lang="pt-PT" sz="1400" dirty="0"/>
              <a:t>на </a:t>
            </a:r>
            <a:r>
              <a:rPr lang="pt-PT" sz="1400" dirty="0" err="1"/>
              <a:t>промяната на собствеността върху продукта</a:t>
            </a:r>
            <a:r>
              <a:rPr lang="pt-PT" sz="1400" dirty="0"/>
              <a:t>. </a:t>
            </a:r>
            <a:r>
              <a:rPr lang="pt-PT" sz="1400" dirty="0" err="1"/>
              <a:t>Прехвърлянето на собствеността върху продуктите от клиентите </a:t>
            </a:r>
            <a:r>
              <a:rPr lang="pt-PT" sz="1400" dirty="0"/>
              <a:t>към </a:t>
            </a:r>
            <a:r>
              <a:rPr lang="pt-PT" sz="1400" dirty="0" err="1"/>
              <a:t>компаниите </a:t>
            </a:r>
            <a:r>
              <a:rPr lang="pt-PT" sz="1400" dirty="0"/>
              <a:t>може да </a:t>
            </a:r>
            <a:r>
              <a:rPr lang="pt-PT" sz="1400" dirty="0" err="1"/>
              <a:t>насърчи и разшири циркулацията на материали и продукти</a:t>
            </a:r>
            <a:r>
              <a:rPr lang="pt-PT" sz="1400" dirty="0"/>
              <a:t>. В </a:t>
            </a:r>
            <a:r>
              <a:rPr lang="pt-PT" sz="1400" dirty="0" err="1"/>
              <a:t>резултат на </a:t>
            </a:r>
            <a:r>
              <a:rPr lang="pt-PT" sz="1400" dirty="0"/>
              <a:t>това, </a:t>
            </a:r>
            <a:r>
              <a:rPr lang="pt-PT" sz="1400" dirty="0" err="1"/>
              <a:t>че собствеността остава за компаниите</a:t>
            </a:r>
            <a:r>
              <a:rPr lang="pt-PT" sz="1400" dirty="0"/>
              <a:t>, </a:t>
            </a:r>
            <a:r>
              <a:rPr lang="pt-PT" sz="1400" dirty="0" err="1"/>
              <a:t>жизненият цикъл на продуктите </a:t>
            </a:r>
            <a:r>
              <a:rPr lang="pt-PT" sz="1400" dirty="0"/>
              <a:t>се </a:t>
            </a:r>
            <a:r>
              <a:rPr lang="pt-PT" sz="1400" dirty="0" err="1"/>
              <a:t>удължава</a:t>
            </a:r>
            <a:r>
              <a:rPr lang="pt-PT" sz="1400" dirty="0"/>
              <a:t>, </a:t>
            </a:r>
            <a:r>
              <a:rPr lang="pt-PT" sz="1400" dirty="0" err="1"/>
              <a:t>подобрява се </a:t>
            </a:r>
            <a:r>
              <a:rPr lang="pt-PT" sz="1400" dirty="0"/>
              <a:t>степента на </a:t>
            </a:r>
            <a:r>
              <a:rPr lang="pt-PT" sz="1400" dirty="0" err="1"/>
              <a:t>използване и циркулацията на материалите </a:t>
            </a:r>
            <a:r>
              <a:rPr lang="pt-PT" sz="1400" dirty="0"/>
              <a:t>се</a:t>
            </a:r>
            <a:r>
              <a:rPr lang="pt-PT" sz="1400" dirty="0" err="1"/>
              <a:t> превръща в по-затворен цикъл</a:t>
            </a:r>
            <a:r>
              <a:rPr lang="pt-PT" sz="1400" dirty="0"/>
              <a:t>. </a:t>
            </a:r>
            <a:r>
              <a:rPr lang="pt-PT" sz="1400" dirty="0" err="1"/>
              <a:t>Това е </a:t>
            </a:r>
            <a:r>
              <a:rPr lang="pt-PT" sz="1400" dirty="0">
                <a:solidFill>
                  <a:srgbClr val="2B2D83"/>
                </a:solidFill>
              </a:rPr>
              <a:t>бизнес </a:t>
            </a:r>
            <a:r>
              <a:rPr lang="pt-PT" sz="1400" dirty="0" err="1">
                <a:solidFill>
                  <a:srgbClr val="2B2D83"/>
                </a:solidFill>
              </a:rPr>
              <a:t>модел</a:t>
            </a:r>
            <a:r>
              <a:rPr lang="pt-PT" sz="1400" dirty="0"/>
              <a:t>, </a:t>
            </a:r>
            <a:r>
              <a:rPr lang="pt-PT" sz="1400" dirty="0" err="1"/>
              <a:t>който насърчава </a:t>
            </a:r>
            <a:r>
              <a:rPr lang="pt-PT" sz="1400" dirty="0"/>
              <a:t>кръговата </a:t>
            </a:r>
            <a:r>
              <a:rPr lang="pt-PT" sz="1400" dirty="0" err="1"/>
              <a:t>икономика и действа върху потребителските навици и начина на живот на клиентите</a:t>
            </a:r>
            <a:r>
              <a:rPr lang="pt-PT" sz="1400" dirty="0"/>
              <a:t>.</a:t>
            </a:r>
          </a:p>
          <a:p>
            <a:pPr marL="0" indent="0" algn="just">
              <a:buNone/>
            </a:pPr>
            <a:endParaRPr lang="en-GB" sz="1400" dirty="0"/>
          </a:p>
          <a:p>
            <a:pPr marL="0" indent="0" algn="just">
              <a:buNone/>
            </a:pPr>
            <a:r>
              <a:rPr lang="pt-PT" sz="1400" dirty="0" err="1">
                <a:solidFill>
                  <a:srgbClr val="2B2D83"/>
                </a:solidFill>
              </a:rPr>
              <a:t>- Моделите на собственост на производителите </a:t>
            </a:r>
            <a:r>
              <a:rPr lang="pt-PT" sz="1400" dirty="0" err="1"/>
              <a:t>обхващат </a:t>
            </a:r>
            <a:r>
              <a:rPr lang="pt-PT" sz="1400" dirty="0"/>
              <a:t>моделите "</a:t>
            </a:r>
            <a:r>
              <a:rPr lang="pt-PT" sz="1400" dirty="0" err="1"/>
              <a:t>продукт като услуга"</a:t>
            </a:r>
            <a:r>
              <a:rPr lang="pt-PT" sz="1400" dirty="0"/>
              <a:t>, "</a:t>
            </a:r>
            <a:r>
              <a:rPr lang="pt-PT" sz="1400" dirty="0" err="1"/>
              <a:t>материал</a:t>
            </a:r>
            <a:r>
              <a:rPr lang="pt-PT" sz="1400" dirty="0"/>
              <a:t> като услуга" </a:t>
            </a:r>
            <a:r>
              <a:rPr lang="pt-PT" sz="1400" dirty="0" err="1"/>
              <a:t>и "изпълнение</a:t>
            </a:r>
            <a:r>
              <a:rPr lang="pt-PT" sz="1400" dirty="0"/>
              <a:t> като услуга" </a:t>
            </a:r>
            <a:r>
              <a:rPr lang="pt-PT" sz="1400" dirty="0" err="1"/>
              <a:t>и </a:t>
            </a:r>
            <a:r>
              <a:rPr lang="pt-PT" sz="1400" dirty="0"/>
              <a:t>могат да </a:t>
            </a:r>
            <a:r>
              <a:rPr lang="pt-PT" sz="1400" dirty="0" err="1"/>
              <a:t>включват решения </a:t>
            </a:r>
            <a:r>
              <a:rPr lang="pt-PT" sz="1400" dirty="0"/>
              <a:t>като </a:t>
            </a:r>
            <a:r>
              <a:rPr lang="pt-PT" sz="1400" dirty="0" err="1"/>
              <a:t>доживотни гаранции, системи за връщане и депозиране на </a:t>
            </a:r>
            <a:r>
              <a:rPr lang="pt-PT" sz="1400" dirty="0"/>
              <a:t>материали </a:t>
            </a:r>
            <a:r>
              <a:rPr lang="pt-PT" sz="1400" dirty="0" err="1"/>
              <a:t>и др</a:t>
            </a:r>
            <a:r>
              <a:rPr lang="pt-PT" sz="1400" dirty="0"/>
              <a:t>.</a:t>
            </a:r>
          </a:p>
          <a:p>
            <a:pPr marL="0" indent="0" algn="just">
              <a:buNone/>
            </a:pPr>
            <a:endParaRPr lang="en-GB" sz="1400" dirty="0"/>
          </a:p>
          <a:p>
            <a:pPr marL="0" indent="0" algn="just">
              <a:buNone/>
            </a:pPr>
            <a:r>
              <a:rPr lang="pt-PT" sz="1400" dirty="0" err="1">
                <a:solidFill>
                  <a:srgbClr val="2B2D83"/>
                </a:solidFill>
              </a:rPr>
              <a:t>- Системата за продуктово обслужване </a:t>
            </a:r>
            <a:r>
              <a:rPr lang="pt-PT" sz="1400" dirty="0">
                <a:solidFill>
                  <a:srgbClr val="2B2D83"/>
                </a:solidFill>
              </a:rPr>
              <a:t>(СПУ) </a:t>
            </a:r>
            <a:r>
              <a:rPr lang="pt-PT" sz="1400" dirty="0"/>
              <a:t>може да </a:t>
            </a:r>
            <a:r>
              <a:rPr lang="pt-PT" sz="1400" dirty="0" err="1"/>
              <a:t>се разглежда като </a:t>
            </a:r>
            <a:r>
              <a:rPr lang="pt-PT" sz="1400" dirty="0"/>
              <a:t>бизнес </a:t>
            </a:r>
            <a:r>
              <a:rPr lang="pt-PT" sz="1400" dirty="0" err="1"/>
              <a:t>модел </a:t>
            </a:r>
            <a:r>
              <a:rPr lang="pt-PT" sz="1400" dirty="0"/>
              <a:t>с </a:t>
            </a:r>
            <a:r>
              <a:rPr lang="pt-PT" sz="1400" dirty="0" err="1"/>
              <a:t>потенциал </a:t>
            </a:r>
            <a:r>
              <a:rPr lang="pt-PT" sz="1400" dirty="0"/>
              <a:t>да </a:t>
            </a:r>
            <a:r>
              <a:rPr lang="pt-PT" sz="1400" dirty="0" err="1"/>
              <a:t>генерира решения, които са изгодни за всички производители/доставчици</a:t>
            </a:r>
            <a:r>
              <a:rPr lang="pt-PT" sz="1400" dirty="0"/>
              <a:t>, </a:t>
            </a:r>
            <a:r>
              <a:rPr lang="pt-PT" sz="1400" dirty="0" err="1"/>
              <a:t>потребители и околна среда</a:t>
            </a:r>
            <a:r>
              <a:rPr lang="pt-PT" sz="1400" dirty="0"/>
              <a:t>, като </a:t>
            </a:r>
            <a:r>
              <a:rPr lang="pt-PT" sz="1400" dirty="0" err="1"/>
              <a:t>насърчава печалбата</a:t>
            </a:r>
            <a:r>
              <a:rPr lang="pt-PT" sz="1400" dirty="0"/>
              <a:t>, </a:t>
            </a:r>
            <a:r>
              <a:rPr lang="pt-PT" sz="1400" dirty="0" err="1"/>
              <a:t>екологичните и </a:t>
            </a:r>
            <a:r>
              <a:rPr lang="pt-PT" sz="1400" dirty="0"/>
              <a:t>социалните </a:t>
            </a:r>
            <a:r>
              <a:rPr lang="pt-PT" sz="1400" dirty="0" err="1"/>
              <a:t>ползи</a:t>
            </a:r>
            <a:r>
              <a:rPr lang="pt-PT" sz="1400" dirty="0"/>
              <a:t>. </a:t>
            </a:r>
            <a:endParaRPr lang="en-US" sz="1400" dirty="0"/>
          </a:p>
        </p:txBody>
      </p:sp>
    </p:spTree>
    <p:custDataLst>
      <p:tags r:id="rId1"/>
    </p:custDataLst>
    <p:extLst>
      <p:ext uri="{BB962C8B-B14F-4D97-AF65-F5344CB8AC3E}">
        <p14:creationId xmlns:p14="http://schemas.microsoft.com/office/powerpoint/2010/main" val="712870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83C6-F564-4A9A-89EE-A5A6D09F0F3F}"/>
              </a:ext>
            </a:extLst>
          </p:cNvPr>
          <p:cNvSpPr>
            <a:spLocks noGrp="1"/>
          </p:cNvSpPr>
          <p:nvPr>
            <p:ph type="title"/>
          </p:nvPr>
        </p:nvSpPr>
        <p:spPr>
          <a:xfrm>
            <a:off x="433006" y="-113983"/>
            <a:ext cx="7717800" cy="1011600"/>
          </a:xfrm>
        </p:spPr>
        <p:txBody>
          <a:bodyPr/>
          <a:lstStyle/>
          <a:p>
            <a:r>
              <a:rPr lang="en-US" sz="4000" dirty="0">
                <a:solidFill>
                  <a:srgbClr val="059540"/>
                </a:solidFill>
              </a:rPr>
              <a:t>Продукт като </a:t>
            </a:r>
            <a:r>
              <a:rPr lang="en-GB" dirty="0">
                <a:solidFill>
                  <a:srgbClr val="059540"/>
                </a:solidFill>
              </a:rPr>
              <a:t>услуга </a:t>
            </a:r>
            <a:br>
              <a:rPr lang="en-GB" dirty="0"/>
            </a:br>
            <a:endParaRPr lang="en-GB" dirty="0"/>
          </a:p>
        </p:txBody>
      </p:sp>
      <p:sp>
        <p:nvSpPr>
          <p:cNvPr id="9" name="Content Placeholder 2">
            <a:extLst>
              <a:ext uri="{FF2B5EF4-FFF2-40B4-BE49-F238E27FC236}">
                <a16:creationId xmlns:a16="http://schemas.microsoft.com/office/drawing/2014/main" id="{6D8FFFC0-0D9E-45E2-A67B-6C28AB829B19}"/>
              </a:ext>
            </a:extLst>
          </p:cNvPr>
          <p:cNvSpPr txBox="1">
            <a:spLocks/>
          </p:cNvSpPr>
          <p:nvPr/>
        </p:nvSpPr>
        <p:spPr>
          <a:xfrm>
            <a:off x="73742" y="830260"/>
            <a:ext cx="8760542" cy="3954817"/>
          </a:xfrm>
          <a:prstGeom prst="rect">
            <a:avLst/>
          </a:prstGeom>
          <a:ln w="28575">
            <a:solidFill>
              <a:srgbClr val="2B2D83"/>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PT" sz="1600" dirty="0" err="1">
                <a:latin typeface="+mn-lt"/>
              </a:rPr>
              <a:t>Моделът на </a:t>
            </a:r>
            <a:r>
              <a:rPr lang="pt-PT" sz="1600" dirty="0">
                <a:latin typeface="+mn-lt"/>
              </a:rPr>
              <a:t>PSS включва </a:t>
            </a:r>
            <a:r>
              <a:rPr lang="pt-PT" sz="1600" dirty="0" err="1">
                <a:latin typeface="+mn-lt"/>
              </a:rPr>
              <a:t>комбинация между физически продукт и елемент на услугата</a:t>
            </a:r>
            <a:r>
              <a:rPr lang="pt-PT" sz="1600" dirty="0">
                <a:latin typeface="+mn-lt"/>
              </a:rPr>
              <a:t>.</a:t>
            </a:r>
          </a:p>
          <a:p>
            <a:pPr marL="0" indent="0" algn="just">
              <a:buFont typeface="Arial" panose="020B0604020202020204" pitchFamily="34" charset="0"/>
              <a:buNone/>
            </a:pPr>
            <a:endParaRPr lang="pt-PT" sz="1700" dirty="0"/>
          </a:p>
        </p:txBody>
      </p:sp>
      <p:pic>
        <p:nvPicPr>
          <p:cNvPr id="10" name="Imagem 4">
            <a:extLst>
              <a:ext uri="{FF2B5EF4-FFF2-40B4-BE49-F238E27FC236}">
                <a16:creationId xmlns:a16="http://schemas.microsoft.com/office/drawing/2014/main" id="{3BA985E1-738C-43B7-92A2-C2879780376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071445" y="1091230"/>
            <a:ext cx="4602903" cy="3500233"/>
          </a:xfrm>
          <a:prstGeom prst="rect">
            <a:avLst/>
          </a:prstGeom>
          <a:noFill/>
          <a:ln>
            <a:noFill/>
          </a:ln>
        </p:spPr>
      </p:pic>
      <p:sp>
        <p:nvSpPr>
          <p:cNvPr id="11" name="TextBox 10">
            <a:extLst>
              <a:ext uri="{FF2B5EF4-FFF2-40B4-BE49-F238E27FC236}">
                <a16:creationId xmlns:a16="http://schemas.microsoft.com/office/drawing/2014/main" id="{E3F0C569-EB03-4475-8E50-B06E17E91650}"/>
              </a:ext>
            </a:extLst>
          </p:cNvPr>
          <p:cNvSpPr txBox="1"/>
          <p:nvPr/>
        </p:nvSpPr>
        <p:spPr>
          <a:xfrm>
            <a:off x="5921477" y="3997769"/>
            <a:ext cx="2839065" cy="630942"/>
          </a:xfrm>
          <a:prstGeom prst="rect">
            <a:avLst/>
          </a:prstGeom>
          <a:noFill/>
        </p:spPr>
        <p:txBody>
          <a:bodyPr wrap="square">
            <a:spAutoFit/>
          </a:bodyPr>
          <a:lstStyle/>
          <a:p>
            <a:pPr marL="0" indent="0" algn="just">
              <a:buNone/>
            </a:pPr>
            <a:r>
              <a:rPr lang="en-GB" sz="700" dirty="0"/>
              <a:t>[1] Конуей, Пол; Уест, Андрю; Управление на информацията за жизнения цикъл на продукта във веригата за доставки на електроника. Август 2012 г. Уеб: https:</a:t>
            </a:r>
            <a:r>
              <a:rPr lang="en-GB" sz="700" dirty="0">
                <a:hlinkClick r:id="rId4"/>
              </a:rPr>
              <a:t>//www.researchgate.net/publication/273138281_Product_life_cycle_information_management_in_the_electronics_supply_chain/figures?lo=1</a:t>
            </a:r>
            <a:endParaRPr lang="en-GB" sz="700" dirty="0"/>
          </a:p>
        </p:txBody>
      </p:sp>
    </p:spTree>
    <p:custDataLst>
      <p:tags r:id="rId1"/>
    </p:custDataLst>
    <p:extLst>
      <p:ext uri="{BB962C8B-B14F-4D97-AF65-F5344CB8AC3E}">
        <p14:creationId xmlns:p14="http://schemas.microsoft.com/office/powerpoint/2010/main" val="2110238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10F0-71A4-46C4-98CF-E00E5148795D}"/>
              </a:ext>
            </a:extLst>
          </p:cNvPr>
          <p:cNvSpPr>
            <a:spLocks noGrp="1"/>
          </p:cNvSpPr>
          <p:nvPr>
            <p:ph type="title"/>
          </p:nvPr>
        </p:nvSpPr>
        <p:spPr>
          <a:xfrm>
            <a:off x="528871" y="83237"/>
            <a:ext cx="7717800" cy="1011600"/>
          </a:xfrm>
        </p:spPr>
        <p:txBody>
          <a:bodyPr/>
          <a:lstStyle/>
          <a:p>
            <a:r>
              <a:rPr lang="en-US" sz="3500" dirty="0">
                <a:solidFill>
                  <a:srgbClr val="059540"/>
                </a:solidFill>
              </a:rPr>
              <a:t>Продуктът като услуга (продължение)</a:t>
            </a:r>
            <a:endParaRPr lang="en-GB" sz="3500" dirty="0"/>
          </a:p>
        </p:txBody>
      </p:sp>
      <p:sp>
        <p:nvSpPr>
          <p:cNvPr id="3" name="Content Placeholder 2">
            <a:extLst>
              <a:ext uri="{FF2B5EF4-FFF2-40B4-BE49-F238E27FC236}">
                <a16:creationId xmlns:a16="http://schemas.microsoft.com/office/drawing/2014/main" id="{14C0DBDE-6D16-4368-A123-8B9B3408D77C}"/>
              </a:ext>
            </a:extLst>
          </p:cNvPr>
          <p:cNvSpPr txBox="1">
            <a:spLocks/>
          </p:cNvSpPr>
          <p:nvPr/>
        </p:nvSpPr>
        <p:spPr>
          <a:xfrm>
            <a:off x="199103" y="1103208"/>
            <a:ext cx="8487697" cy="3665206"/>
          </a:xfrm>
          <a:prstGeom prst="rect">
            <a:avLst/>
          </a:prstGeom>
          <a:ln w="28575">
            <a:solidFill>
              <a:srgbClr val="15A7A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PT" sz="1600" dirty="0" err="1">
                <a:latin typeface="+mn-lt"/>
              </a:rPr>
              <a:t>Пример за </a:t>
            </a:r>
            <a:r>
              <a:rPr lang="en-GB" sz="1600" dirty="0">
                <a:latin typeface="+mn-lt"/>
              </a:rPr>
              <a:t>продукт "перална машина" </a:t>
            </a:r>
            <a:r>
              <a:rPr lang="pt-PT" sz="1600" dirty="0" err="1">
                <a:latin typeface="+mn-lt"/>
              </a:rPr>
              <a:t>и продукт-услуга </a:t>
            </a:r>
            <a:r>
              <a:rPr lang="pt-PT" sz="1600" dirty="0">
                <a:latin typeface="+mn-lt"/>
              </a:rPr>
              <a:t>"</a:t>
            </a:r>
            <a:r>
              <a:rPr lang="pt-PT" sz="1600" dirty="0" err="1">
                <a:latin typeface="+mn-lt"/>
              </a:rPr>
              <a:t>цикъл на пране</a:t>
            </a:r>
            <a:r>
              <a:rPr lang="pt-PT" sz="1600" dirty="0">
                <a:latin typeface="+mn-lt"/>
              </a:rPr>
              <a:t>". </a:t>
            </a:r>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a:p>
            <a:pPr marL="0" indent="0" algn="just">
              <a:buNone/>
            </a:pPr>
            <a:endParaRPr lang="pt-PT" sz="1700" dirty="0"/>
          </a:p>
        </p:txBody>
      </p:sp>
      <p:pic>
        <p:nvPicPr>
          <p:cNvPr id="4" name="Imagem 8">
            <a:extLst>
              <a:ext uri="{FF2B5EF4-FFF2-40B4-BE49-F238E27FC236}">
                <a16:creationId xmlns:a16="http://schemas.microsoft.com/office/drawing/2014/main" id="{32AB45A6-D953-4DDA-B39C-A70A89BFD9B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94736" y="2032136"/>
            <a:ext cx="5342587" cy="2166823"/>
          </a:xfrm>
          <a:prstGeom prst="rect">
            <a:avLst/>
          </a:prstGeom>
          <a:noFill/>
          <a:ln>
            <a:noFill/>
          </a:ln>
        </p:spPr>
      </p:pic>
      <p:sp>
        <p:nvSpPr>
          <p:cNvPr id="5" name="Seta: Para Baixo 2">
            <a:extLst>
              <a:ext uri="{FF2B5EF4-FFF2-40B4-BE49-F238E27FC236}">
                <a16:creationId xmlns:a16="http://schemas.microsoft.com/office/drawing/2014/main" id="{ABC0B5FB-1C0C-46F1-B5AB-6039FA1392A2}"/>
              </a:ext>
            </a:extLst>
          </p:cNvPr>
          <p:cNvSpPr/>
          <p:nvPr/>
        </p:nvSpPr>
        <p:spPr>
          <a:xfrm>
            <a:off x="3996813" y="1471767"/>
            <a:ext cx="752940" cy="467645"/>
          </a:xfrm>
          <a:prstGeom prst="downArrow">
            <a:avLst/>
          </a:prstGeom>
          <a:solidFill>
            <a:schemeClr val="bg1"/>
          </a:solidFill>
          <a:ln w="28575">
            <a:solidFill>
              <a:srgbClr val="15A7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6" name="Content Placeholder 2">
            <a:extLst>
              <a:ext uri="{FF2B5EF4-FFF2-40B4-BE49-F238E27FC236}">
                <a16:creationId xmlns:a16="http://schemas.microsoft.com/office/drawing/2014/main" id="{B5114EC3-6FC2-46FF-A562-50D566570B27}"/>
              </a:ext>
            </a:extLst>
          </p:cNvPr>
          <p:cNvSpPr txBox="1">
            <a:spLocks/>
          </p:cNvSpPr>
          <p:nvPr/>
        </p:nvSpPr>
        <p:spPr>
          <a:xfrm>
            <a:off x="199102" y="4550610"/>
            <a:ext cx="5049253" cy="244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800" dirty="0">
                <a:latin typeface="+mn-lt"/>
              </a:rPr>
              <a:t>Пример за продукт "перална машина" и продукт-услуга "цикъл на пране" [2]</a:t>
            </a:r>
          </a:p>
        </p:txBody>
      </p:sp>
      <p:sp>
        <p:nvSpPr>
          <p:cNvPr id="7" name="Content Placeholder 2">
            <a:extLst>
              <a:ext uri="{FF2B5EF4-FFF2-40B4-BE49-F238E27FC236}">
                <a16:creationId xmlns:a16="http://schemas.microsoft.com/office/drawing/2014/main" id="{70A4E2CA-9166-4C17-A7B1-E256DC688C3D}"/>
              </a:ext>
            </a:extLst>
          </p:cNvPr>
          <p:cNvSpPr txBox="1">
            <a:spLocks/>
          </p:cNvSpPr>
          <p:nvPr/>
        </p:nvSpPr>
        <p:spPr>
          <a:xfrm>
            <a:off x="6614651" y="4198959"/>
            <a:ext cx="2072149" cy="56945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800" dirty="0">
                <a:latin typeface="+mn-lt"/>
              </a:rPr>
              <a:t>[2] </a:t>
            </a:r>
            <a:r>
              <a:rPr lang="pt-PT" sz="800" dirty="0">
                <a:latin typeface="+mn-lt"/>
              </a:rPr>
              <a:t>: </a:t>
            </a:r>
            <a:r>
              <a:rPr lang="pt-PT" sz="800" dirty="0" err="1">
                <a:latin typeface="+mn-lt"/>
                <a:hlinkClick r:id="rId4">
                  <a:extLst>
                    <a:ext uri="{A12FA001-AC4F-418D-AE19-62706E023703}">
                      <ahyp:hlinkClr xmlns:ahyp="http://schemas.microsoft.com/office/drawing/2018/hyperlinkcolor" val="tx"/>
                    </a:ext>
                  </a:extLst>
                </a:hlinkClick>
              </a:rPr>
              <a:t>Фави</a:t>
            </a:r>
            <a:r>
              <a:rPr lang="pt-PT" sz="800" dirty="0">
                <a:latin typeface="+mn-lt"/>
              </a:rPr>
              <a:t>, </a:t>
            </a:r>
            <a:r>
              <a:rPr lang="pt-PT" sz="800" dirty="0" err="1">
                <a:latin typeface="+mn-lt"/>
              </a:rPr>
              <a:t>Клаудио</a:t>
            </a:r>
            <a:r>
              <a:rPr lang="pt-PT" sz="800" dirty="0">
                <a:latin typeface="+mn-lt"/>
              </a:rPr>
              <a:t>; </a:t>
            </a:r>
            <a:r>
              <a:rPr lang="pt-PT" sz="800" dirty="0" err="1">
                <a:latin typeface="+mn-lt"/>
                <a:hlinkClick r:id="rId5">
                  <a:extLst>
                    <a:ext uri="{A12FA001-AC4F-418D-AE19-62706E023703}">
                      <ahyp:hlinkClr xmlns:ahyp="http://schemas.microsoft.com/office/drawing/2018/hyperlinkcolor" val="tx"/>
                    </a:ext>
                  </a:extLst>
                </a:hlinkClick>
              </a:rPr>
              <a:t>Перуцини</a:t>
            </a:r>
            <a:r>
              <a:rPr lang="pt-PT" sz="800" dirty="0">
                <a:latin typeface="+mn-lt"/>
              </a:rPr>
              <a:t>, </a:t>
            </a:r>
            <a:r>
              <a:rPr lang="pt-PT" sz="800" dirty="0" err="1">
                <a:latin typeface="+mn-lt"/>
              </a:rPr>
              <a:t>Маргарита</a:t>
            </a:r>
            <a:r>
              <a:rPr lang="pt-PT" sz="800" dirty="0">
                <a:latin typeface="+mn-lt"/>
              </a:rPr>
              <a:t>; </a:t>
            </a:r>
            <a:r>
              <a:rPr lang="pt-PT" sz="800" dirty="0" err="1">
                <a:latin typeface="+mn-lt"/>
                <a:hlinkClick r:id="rId6">
                  <a:extLst>
                    <a:ext uri="{A12FA001-AC4F-418D-AE19-62706E023703}">
                      <ahyp:hlinkClr xmlns:ahyp="http://schemas.microsoft.com/office/drawing/2018/hyperlinkcolor" val="tx"/>
                    </a:ext>
                  </a:extLst>
                </a:hlinkClick>
              </a:rPr>
              <a:t>Германи</a:t>
            </a:r>
            <a:r>
              <a:rPr lang="pt-PT" sz="800" dirty="0">
                <a:latin typeface="+mn-lt"/>
              </a:rPr>
              <a:t>, Микеле. A </a:t>
            </a:r>
            <a:r>
              <a:rPr lang="pt-PT" sz="800" dirty="0" err="1">
                <a:latin typeface="+mn-lt"/>
              </a:rPr>
              <a:t>Lifecycle </a:t>
            </a:r>
            <a:r>
              <a:rPr lang="pt-PT" sz="800" dirty="0">
                <a:latin typeface="+mn-lt"/>
              </a:rPr>
              <a:t>design </a:t>
            </a:r>
            <a:r>
              <a:rPr lang="pt-PT" sz="800" dirty="0" err="1">
                <a:latin typeface="+mn-lt"/>
              </a:rPr>
              <a:t>approach </a:t>
            </a:r>
            <a:r>
              <a:rPr lang="pt-PT" sz="800" dirty="0">
                <a:latin typeface="+mn-lt"/>
              </a:rPr>
              <a:t>to </a:t>
            </a:r>
            <a:r>
              <a:rPr lang="pt-PT" sz="800" dirty="0" err="1">
                <a:latin typeface="+mn-lt"/>
              </a:rPr>
              <a:t>analise the Eco-sustainability of </a:t>
            </a:r>
            <a:r>
              <a:rPr lang="pt-PT" sz="800" dirty="0">
                <a:latin typeface="+mn-lt"/>
              </a:rPr>
              <a:t>industrial </a:t>
            </a:r>
            <a:r>
              <a:rPr lang="pt-PT" sz="800" dirty="0" err="1">
                <a:latin typeface="+mn-lt"/>
              </a:rPr>
              <a:t>products and product-service systems (Подход на </a:t>
            </a:r>
            <a:r>
              <a:rPr lang="pt-PT" sz="800" dirty="0">
                <a:latin typeface="+mn-lt"/>
              </a:rPr>
              <a:t>проектиране на </a:t>
            </a:r>
            <a:r>
              <a:rPr lang="pt-PT" sz="800" dirty="0" err="1">
                <a:latin typeface="+mn-lt"/>
              </a:rPr>
              <a:t>жизнения цикъл за анализ на екологичната устойчивост на </a:t>
            </a:r>
            <a:r>
              <a:rPr lang="pt-PT" sz="800" dirty="0">
                <a:latin typeface="+mn-lt"/>
              </a:rPr>
              <a:t>промишлени </a:t>
            </a:r>
            <a:r>
              <a:rPr lang="pt-PT" sz="800" dirty="0" err="1">
                <a:latin typeface="+mn-lt"/>
              </a:rPr>
              <a:t>продукти и системи продукт-услуга) </a:t>
            </a:r>
            <a:r>
              <a:rPr lang="pt-PT" sz="800" dirty="0">
                <a:latin typeface="+mn-lt"/>
              </a:rPr>
              <a:t>(2012).</a:t>
            </a:r>
          </a:p>
        </p:txBody>
      </p:sp>
    </p:spTree>
    <p:custDataLst>
      <p:tags r:id="rId1"/>
    </p:custDataLst>
    <p:extLst>
      <p:ext uri="{BB962C8B-B14F-4D97-AF65-F5344CB8AC3E}">
        <p14:creationId xmlns:p14="http://schemas.microsoft.com/office/powerpoint/2010/main" val="2927299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407389"/>
            <a:ext cx="7717800" cy="1011600"/>
          </a:xfrm>
        </p:spPr>
        <p:txBody>
          <a:bodyPr/>
          <a:lstStyle/>
          <a:p>
            <a:r>
              <a:rPr lang="en-US" sz="3500" dirty="0">
                <a:solidFill>
                  <a:srgbClr val="059540"/>
                </a:solidFill>
              </a:rPr>
              <a:t>Продуктът като услуга (продължение)</a:t>
            </a:r>
            <a:endParaRPr lang="en-GB" sz="3500" dirty="0"/>
          </a:p>
        </p:txBody>
      </p:sp>
      <p:sp>
        <p:nvSpPr>
          <p:cNvPr id="4" name="TextBox 3">
            <a:extLst>
              <a:ext uri="{FF2B5EF4-FFF2-40B4-BE49-F238E27FC236}">
                <a16:creationId xmlns:a16="http://schemas.microsoft.com/office/drawing/2014/main" id="{BEE84FB1-E75B-4925-93B3-ABF6AA1ABE7F}"/>
              </a:ext>
            </a:extLst>
          </p:cNvPr>
          <p:cNvSpPr txBox="1"/>
          <p:nvPr/>
        </p:nvSpPr>
        <p:spPr>
          <a:xfrm>
            <a:off x="195984" y="1163486"/>
            <a:ext cx="8752031" cy="3493264"/>
          </a:xfrm>
          <a:prstGeom prst="rect">
            <a:avLst/>
          </a:prstGeom>
          <a:noFill/>
        </p:spPr>
        <p:txBody>
          <a:bodyPr wrap="square">
            <a:spAutoFit/>
          </a:bodyPr>
          <a:lstStyle/>
          <a:p>
            <a:pPr marL="0" indent="0" algn="just">
              <a:buNone/>
            </a:pPr>
            <a:r>
              <a:rPr lang="pt-PT" sz="1300" dirty="0" err="1">
                <a:solidFill>
                  <a:srgbClr val="2B2D83"/>
                </a:solidFill>
              </a:rPr>
              <a:t>Системата за обслужване на продукта </a:t>
            </a:r>
            <a:r>
              <a:rPr lang="pt-PT" sz="1300" dirty="0">
                <a:solidFill>
                  <a:srgbClr val="2B2D83"/>
                </a:solidFill>
              </a:rPr>
              <a:t>(PSS</a:t>
            </a:r>
            <a:r>
              <a:rPr lang="pt-PT" sz="1300" dirty="0"/>
              <a:t>) може да </a:t>
            </a:r>
            <a:r>
              <a:rPr lang="pt-PT" sz="1300" dirty="0" err="1"/>
              <a:t>следва различни подходи, които </a:t>
            </a:r>
            <a:r>
              <a:rPr lang="pt-PT" sz="1300" dirty="0"/>
              <a:t>могат да се </a:t>
            </a:r>
            <a:r>
              <a:rPr lang="pt-PT" sz="1300" dirty="0" err="1"/>
              <a:t>фокусират </a:t>
            </a:r>
            <a:r>
              <a:rPr lang="pt-PT" sz="1300" dirty="0"/>
              <a:t>повече </a:t>
            </a:r>
            <a:r>
              <a:rPr lang="pt-PT" sz="1300" dirty="0" err="1"/>
              <a:t>върху физическия продукт или </a:t>
            </a:r>
            <a:r>
              <a:rPr lang="pt-PT" sz="1300" dirty="0"/>
              <a:t>върху компонента на </a:t>
            </a:r>
            <a:r>
              <a:rPr lang="pt-PT" sz="1300" dirty="0" err="1"/>
              <a:t>услугата и се разделят на три основни варианта</a:t>
            </a:r>
            <a:r>
              <a:rPr lang="pt-PT" sz="1300" dirty="0"/>
              <a:t>: </a:t>
            </a:r>
            <a:r>
              <a:rPr lang="pt-PT" sz="1300" dirty="0" err="1"/>
              <a:t>модели на </a:t>
            </a:r>
            <a:r>
              <a:rPr lang="pt-PT" sz="1300" dirty="0"/>
              <a:t>PSS, </a:t>
            </a:r>
            <a:r>
              <a:rPr lang="pt-PT" sz="1300" dirty="0" err="1"/>
              <a:t>ориентирани към продукта</a:t>
            </a:r>
            <a:r>
              <a:rPr lang="pt-PT" sz="1300" dirty="0"/>
              <a:t>, </a:t>
            </a:r>
            <a:r>
              <a:rPr lang="pt-PT" sz="1300" dirty="0" err="1"/>
              <a:t>към потребителя и към резултатите</a:t>
            </a:r>
            <a:r>
              <a:rPr lang="pt-PT" sz="1300" dirty="0"/>
              <a:t>.</a:t>
            </a:r>
          </a:p>
          <a:p>
            <a:pPr marL="0" indent="0" algn="just">
              <a:buNone/>
            </a:pPr>
            <a:r>
              <a:rPr lang="pt-PT" sz="1300" dirty="0">
                <a:solidFill>
                  <a:srgbClr val="2B2D83"/>
                </a:solidFill>
              </a:rPr>
              <a:t>- Продуктово ориентираните системи за обслужване на продукти </a:t>
            </a:r>
            <a:r>
              <a:rPr lang="pt-PT" sz="1300" dirty="0"/>
              <a:t>разбират включването на допълнителни услуги след продажбата в стойностното предложение, но компаниите продължават да произвеждат и продават продукти по традиционния начин. </a:t>
            </a:r>
            <a:r>
              <a:rPr lang="pt-PT" sz="1300" dirty="0" err="1"/>
              <a:t>Услугите по този модел </a:t>
            </a:r>
            <a:r>
              <a:rPr lang="pt-PT" sz="1300" dirty="0"/>
              <a:t>могат да </a:t>
            </a:r>
            <a:r>
              <a:rPr lang="pt-PT" sz="1300" dirty="0" err="1"/>
              <a:t>включват договори за поддръжка и предложения за ремонт чрез удължени гаранции за продуктите или споразумения за обратно </a:t>
            </a:r>
            <a:r>
              <a:rPr lang="pt-PT" sz="1300" dirty="0"/>
              <a:t>приемане.</a:t>
            </a:r>
          </a:p>
          <a:p>
            <a:pPr marL="0" indent="0" algn="just">
              <a:buNone/>
            </a:pPr>
            <a:r>
              <a:rPr lang="pt-PT" sz="1300" dirty="0">
                <a:solidFill>
                  <a:srgbClr val="2B2D83"/>
                </a:solidFill>
              </a:rPr>
              <a:t>- Ориентираните към потребителя </a:t>
            </a:r>
            <a:r>
              <a:rPr lang="pt-PT" sz="1300" dirty="0"/>
              <a:t>модели на </a:t>
            </a:r>
            <a:r>
              <a:rPr lang="pt-PT" sz="1300" dirty="0">
                <a:solidFill>
                  <a:srgbClr val="2B2D83"/>
                </a:solidFill>
              </a:rPr>
              <a:t>системи за обслужване на продукти </a:t>
            </a:r>
            <a:r>
              <a:rPr lang="pt-PT" sz="1300" dirty="0"/>
              <a:t>целят по-балансирана тежест между продуктите и услугите. </a:t>
            </a:r>
            <a:r>
              <a:rPr lang="pt-PT" sz="1300" dirty="0" err="1"/>
              <a:t>Клиентите </a:t>
            </a:r>
            <a:r>
              <a:rPr lang="pt-PT" sz="1300" dirty="0"/>
              <a:t>плащат за </a:t>
            </a:r>
            <a:r>
              <a:rPr lang="pt-PT" sz="1300" dirty="0" err="1"/>
              <a:t>временно </a:t>
            </a:r>
            <a:r>
              <a:rPr lang="pt-PT" sz="1300" dirty="0"/>
              <a:t>ползване </a:t>
            </a:r>
            <a:r>
              <a:rPr lang="pt-PT" sz="1300" dirty="0" err="1"/>
              <a:t>на стока</a:t>
            </a:r>
            <a:r>
              <a:rPr lang="pt-PT" sz="1300" dirty="0"/>
              <a:t>, </a:t>
            </a:r>
            <a:r>
              <a:rPr lang="pt-PT" sz="1300" dirty="0" err="1"/>
              <a:t>обикновено чрез договор за лизинг</a:t>
            </a:r>
            <a:r>
              <a:rPr lang="pt-PT" sz="1300" dirty="0"/>
              <a:t>, </a:t>
            </a:r>
            <a:r>
              <a:rPr lang="pt-PT" sz="1300" dirty="0" err="1"/>
              <a:t>а доставчикът на услуги запазва пълната си собственост върху стоката</a:t>
            </a:r>
            <a:r>
              <a:rPr lang="pt-PT" sz="1300" dirty="0"/>
              <a:t>. </a:t>
            </a:r>
            <a:r>
              <a:rPr lang="pt-PT" sz="1300" dirty="0" err="1"/>
              <a:t>Клиентите </a:t>
            </a:r>
            <a:r>
              <a:rPr lang="pt-PT" sz="1300" dirty="0"/>
              <a:t>плащат за даден </a:t>
            </a:r>
            <a:r>
              <a:rPr lang="pt-PT" sz="1300" dirty="0" err="1"/>
              <a:t>продукт само когато наистина се нуждаят от него, като по </a:t>
            </a:r>
            <a:r>
              <a:rPr lang="pt-PT" sz="1300" dirty="0"/>
              <a:t>този начин се </a:t>
            </a:r>
            <a:r>
              <a:rPr lang="pt-PT" sz="1300" dirty="0" err="1"/>
              <a:t>избягват първоначалните и текущите разходи за собственост</a:t>
            </a:r>
            <a:r>
              <a:rPr lang="pt-PT" sz="1300" dirty="0"/>
              <a:t>.</a:t>
            </a:r>
          </a:p>
          <a:p>
            <a:pPr marL="0" indent="0" algn="just">
              <a:buNone/>
            </a:pPr>
            <a:r>
              <a:rPr lang="pt-PT" sz="1300" dirty="0">
                <a:solidFill>
                  <a:srgbClr val="2B2D83"/>
                </a:solidFill>
              </a:rPr>
              <a:t>- Ориентираните към резултатите модели на ИОС </a:t>
            </a:r>
            <a:r>
              <a:rPr lang="pt-PT" sz="1300" dirty="0"/>
              <a:t>са насочени към обслужващата част на спектъра на ИОС. </a:t>
            </a:r>
            <a:r>
              <a:rPr lang="pt-PT" sz="1300" dirty="0" err="1"/>
              <a:t>Фирмите не продават продуктите </a:t>
            </a:r>
            <a:r>
              <a:rPr lang="pt-PT" sz="1300" dirty="0"/>
              <a:t>по </a:t>
            </a:r>
            <a:r>
              <a:rPr lang="pt-PT" sz="1300" dirty="0" err="1"/>
              <a:t>традиционния начин, </a:t>
            </a:r>
            <a:r>
              <a:rPr lang="pt-PT" sz="1300" dirty="0"/>
              <a:t>а </a:t>
            </a:r>
            <a:r>
              <a:rPr lang="pt-PT" sz="1300" dirty="0" err="1"/>
              <a:t>вместо това продават услугите или резултатите, свързани с тези продукти</a:t>
            </a:r>
            <a:r>
              <a:rPr lang="pt-PT" sz="1300" dirty="0"/>
              <a:t>. </a:t>
            </a:r>
            <a:r>
              <a:rPr lang="pt-PT" sz="1300" dirty="0" err="1"/>
              <a:t>Договорите между доставчиците и клиентите представляват конкретен резултат</a:t>
            </a:r>
            <a:r>
              <a:rPr lang="pt-PT" sz="1300" dirty="0"/>
              <a:t>, като </a:t>
            </a:r>
            <a:r>
              <a:rPr lang="pt-PT" sz="1300" dirty="0" err="1"/>
              <a:t>не се налага да </a:t>
            </a:r>
            <a:r>
              <a:rPr lang="pt-PT" sz="1300" dirty="0"/>
              <a:t>се </a:t>
            </a:r>
            <a:r>
              <a:rPr lang="pt-PT" sz="1300" dirty="0" err="1"/>
              <a:t>уточнява как той се постига</a:t>
            </a:r>
            <a:r>
              <a:rPr lang="pt-PT" sz="1300" dirty="0"/>
              <a:t>.</a:t>
            </a:r>
            <a:endParaRPr lang="en-US" sz="1300" dirty="0"/>
          </a:p>
        </p:txBody>
      </p:sp>
    </p:spTree>
    <p:custDataLst>
      <p:tags r:id="rId1"/>
    </p:custDataLst>
    <p:extLst>
      <p:ext uri="{BB962C8B-B14F-4D97-AF65-F5344CB8AC3E}">
        <p14:creationId xmlns:p14="http://schemas.microsoft.com/office/powerpoint/2010/main" val="2683604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E632C-A3CB-4832-A15F-A1C7354AD692}"/>
              </a:ext>
            </a:extLst>
          </p:cNvPr>
          <p:cNvSpPr>
            <a:spLocks noGrp="1"/>
          </p:cNvSpPr>
          <p:nvPr>
            <p:ph type="title"/>
          </p:nvPr>
        </p:nvSpPr>
        <p:spPr>
          <a:xfrm>
            <a:off x="528871" y="33700"/>
            <a:ext cx="7717800" cy="1011600"/>
          </a:xfrm>
        </p:spPr>
        <p:txBody>
          <a:bodyPr/>
          <a:lstStyle/>
          <a:p>
            <a:r>
              <a:rPr lang="en-US" sz="3600" dirty="0">
                <a:solidFill>
                  <a:srgbClr val="059540"/>
                </a:solidFill>
              </a:rPr>
              <a:t>Продуктът като услуга (продължение)</a:t>
            </a:r>
            <a:endParaRPr lang="en-GB" dirty="0"/>
          </a:p>
        </p:txBody>
      </p:sp>
      <p:sp>
        <p:nvSpPr>
          <p:cNvPr id="4" name="TextBox 3">
            <a:extLst>
              <a:ext uri="{FF2B5EF4-FFF2-40B4-BE49-F238E27FC236}">
                <a16:creationId xmlns:a16="http://schemas.microsoft.com/office/drawing/2014/main" id="{79ABC0EE-6A52-44D4-A1CC-D2BC9E800AB3}"/>
              </a:ext>
            </a:extLst>
          </p:cNvPr>
          <p:cNvSpPr txBox="1"/>
          <p:nvPr/>
        </p:nvSpPr>
        <p:spPr>
          <a:xfrm>
            <a:off x="0" y="842285"/>
            <a:ext cx="9093200" cy="1446550"/>
          </a:xfrm>
          <a:prstGeom prst="rect">
            <a:avLst/>
          </a:prstGeom>
          <a:noFill/>
        </p:spPr>
        <p:txBody>
          <a:bodyPr wrap="square">
            <a:spAutoFit/>
          </a:bodyPr>
          <a:lstStyle/>
          <a:p>
            <a:pPr marL="0" indent="0" algn="just">
              <a:buNone/>
            </a:pPr>
            <a:r>
              <a:rPr lang="en-GB" sz="1100" dirty="0"/>
              <a:t>PSS може да представлява няколко предимства за клиента и за производителя/доставчика. </a:t>
            </a:r>
            <a:endParaRPr lang="pt-PT" sz="1100" dirty="0"/>
          </a:p>
          <a:p>
            <a:pPr marL="0" indent="0" algn="just">
              <a:buNone/>
            </a:pPr>
            <a:r>
              <a:rPr lang="en-GB" sz="1100" dirty="0"/>
              <a:t>- От страна на клиента се счита, че PSS осигурява стойност чрез повече персонализация и по-високо качество. PSS обикновено премахва административните или контролните задачи на клиента. Предимство е и по-високата производителност, дължаща се на по-доброто използване на производителността на продукта и по-дългата му експлоатация. Клиентът получава стойност във форма, близка до неговите реални нужди.</a:t>
            </a:r>
            <a:endParaRPr lang="pt-PT" sz="1100" dirty="0"/>
          </a:p>
          <a:p>
            <a:pPr marL="0" indent="0" algn="just">
              <a:buNone/>
            </a:pPr>
            <a:r>
              <a:rPr lang="en-GB" sz="1100" dirty="0"/>
              <a:t>- Дружествата ще се възползват от подобрено стратегическо позициониране благодарение на добавената стойност, възприемана от клиентите в резултат на това, че PSS освобождава клиента от разходите и проблемите, свързани с придобиването, използването, поддръжката и изхвърлянето на оборудване и продукти. Това подобрено стратегическо позициониране може да бъде свързано с:</a:t>
            </a:r>
            <a:endParaRPr lang="pt-PT" sz="1100" dirty="0"/>
          </a:p>
        </p:txBody>
      </p:sp>
      <p:sp>
        <p:nvSpPr>
          <p:cNvPr id="6" name="TextBox 5">
            <a:extLst>
              <a:ext uri="{FF2B5EF4-FFF2-40B4-BE49-F238E27FC236}">
                <a16:creationId xmlns:a16="http://schemas.microsoft.com/office/drawing/2014/main" id="{75D08152-834D-41BF-8D98-44DD716EDACC}"/>
              </a:ext>
            </a:extLst>
          </p:cNvPr>
          <p:cNvSpPr txBox="1"/>
          <p:nvPr/>
        </p:nvSpPr>
        <p:spPr>
          <a:xfrm>
            <a:off x="897329" y="638599"/>
            <a:ext cx="5298358" cy="307777"/>
          </a:xfrm>
          <a:prstGeom prst="rect">
            <a:avLst/>
          </a:prstGeom>
          <a:noFill/>
        </p:spPr>
        <p:txBody>
          <a:bodyPr wrap="square">
            <a:spAutoFit/>
          </a:bodyPr>
          <a:lstStyle/>
          <a:p>
            <a:pPr marL="0" indent="0" algn="just">
              <a:buFont typeface="Arial" panose="020B0604020202020204" pitchFamily="34" charset="0"/>
              <a:buNone/>
            </a:pPr>
            <a:r>
              <a:rPr lang="en-GB" sz="1400" b="1" dirty="0">
                <a:solidFill>
                  <a:srgbClr val="E7501B"/>
                </a:solidFill>
              </a:rPr>
              <a:t>Предимства</a:t>
            </a:r>
          </a:p>
        </p:txBody>
      </p:sp>
      <p:graphicFrame>
        <p:nvGraphicFramePr>
          <p:cNvPr id="8" name="Tabela 2">
            <a:extLst>
              <a:ext uri="{FF2B5EF4-FFF2-40B4-BE49-F238E27FC236}">
                <a16:creationId xmlns:a16="http://schemas.microsoft.com/office/drawing/2014/main" id="{DEBC38A7-BFFE-4367-AEF6-560451AE0311}"/>
              </a:ext>
            </a:extLst>
          </p:cNvPr>
          <p:cNvGraphicFramePr>
            <a:graphicFrameLocks noGrp="1"/>
          </p:cNvGraphicFramePr>
          <p:nvPr>
            <p:extLst>
              <p:ext uri="{D42A27DB-BD31-4B8C-83A1-F6EECF244321}">
                <p14:modId xmlns:p14="http://schemas.microsoft.com/office/powerpoint/2010/main" val="294476133"/>
              </p:ext>
            </p:extLst>
          </p:nvPr>
        </p:nvGraphicFramePr>
        <p:xfrm>
          <a:off x="1593997" y="2287481"/>
          <a:ext cx="6563032" cy="2217420"/>
        </p:xfrm>
        <a:graphic>
          <a:graphicData uri="http://schemas.openxmlformats.org/drawingml/2006/table">
            <a:tbl>
              <a:tblPr firstRow="1" bandRow="1"/>
              <a:tblGrid>
                <a:gridCol w="2390402">
                  <a:extLst>
                    <a:ext uri="{9D8B030D-6E8A-4147-A177-3AD203B41FA5}">
                      <a16:colId xmlns:a16="http://schemas.microsoft.com/office/drawing/2014/main" val="1454020271"/>
                    </a:ext>
                  </a:extLst>
                </a:gridCol>
                <a:gridCol w="4172630">
                  <a:extLst>
                    <a:ext uri="{9D8B030D-6E8A-4147-A177-3AD203B41FA5}">
                      <a16:colId xmlns:a16="http://schemas.microsoft.com/office/drawing/2014/main" val="3051327714"/>
                    </a:ext>
                  </a:extLst>
                </a:gridCol>
              </a:tblGrid>
              <a:tr h="389499">
                <a:tc>
                  <a:txBody>
                    <a:bodyPr/>
                    <a:lstStyle>
                      <a:lvl1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9pPr>
                    </a:lstStyle>
                    <a:p>
                      <a:pPr algn="ctr"/>
                      <a:r>
                        <a:rPr lang="en-GB" sz="1050" b="0" dirty="0">
                          <a:solidFill>
                            <a:schemeClr val="tx1"/>
                          </a:solidFill>
                        </a:rPr>
                        <a:t>Развитие на нови пазари</a:t>
                      </a:r>
                      <a:endParaRPr lang="pt-PT" sz="1050" b="0" dirty="0">
                        <a:solidFill>
                          <a:schemeClr val="tx1"/>
                        </a:solidFill>
                        <a:latin typeface="+mn-lt"/>
                      </a:endParaRPr>
                    </a:p>
                  </a:txBody>
                  <a:tcPr anchor="ctr">
                    <a:solidFill>
                      <a:srgbClr val="15A7A1"/>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tx1"/>
                          </a:solidFill>
                          <a:latin typeface="Calibri" panose="020F0502020204030204"/>
                          <a:sym typeface="Arial"/>
                        </a:defRPr>
                      </a:lvl9pPr>
                    </a:lstStyle>
                    <a:p>
                      <a:pPr algn="ctr"/>
                      <a:r>
                        <a:rPr lang="en-GB" sz="1050" b="0" dirty="0">
                          <a:solidFill>
                            <a:schemeClr val="tx1"/>
                          </a:solidFill>
                        </a:rPr>
                        <a:t>Диференцирано предлагане на нов микс от продукти и услуги, осигуряващ добавена стойност за потребителите. </a:t>
                      </a:r>
                      <a:endParaRPr lang="pt-PT" sz="1050" b="0" dirty="0">
                        <a:solidFill>
                          <a:schemeClr val="tx1"/>
                        </a:solidFill>
                        <a:latin typeface="+mn-lt"/>
                      </a:endParaRPr>
                    </a:p>
                  </a:txBody>
                  <a:tcPr anchor="ctr">
                    <a:solidFill>
                      <a:srgbClr val="15A7A1"/>
                    </a:solidFill>
                  </a:tcPr>
                </a:tc>
                <a:extLst>
                  <a:ext uri="{0D108BD9-81ED-4DB2-BD59-A6C34878D82A}">
                    <a16:rowId xmlns:a16="http://schemas.microsoft.com/office/drawing/2014/main" val="2222396960"/>
                  </a:ext>
                </a:extLst>
              </a:tr>
              <a:tr h="38949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050" dirty="0"/>
                        <a:t>Повишена гъвкавост</a:t>
                      </a:r>
                      <a:endParaRPr lang="pt-PT" sz="1050" dirty="0">
                        <a:latin typeface="+mn-lt"/>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Бърза реакция на променящия се потребителски пазар благодарение на новите взаимоотношения с външни изпълнители.</a:t>
                      </a:r>
                      <a:endParaRPr lang="pt-PT" sz="1050" dirty="0">
                        <a:latin typeface="+mn-lt"/>
                      </a:endParaRPr>
                    </a:p>
                  </a:txBody>
                  <a:tcPr anchor="ctr"/>
                </a:tc>
                <a:extLst>
                  <a:ext uri="{0D108BD9-81ED-4DB2-BD59-A6C34878D82A}">
                    <a16:rowId xmlns:a16="http://schemas.microsoft.com/office/drawing/2014/main" val="383209015"/>
                  </a:ext>
                </a:extLst>
              </a:tr>
              <a:tr h="38949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050" dirty="0"/>
                        <a:t>По-дългосрочни взаимоотношения с клиенти </a:t>
                      </a:r>
                      <a:endParaRPr lang="pt-PT" sz="1050" dirty="0">
                        <a:latin typeface="+mn-lt"/>
                      </a:endParaRPr>
                    </a:p>
                  </a:txBody>
                  <a:tcPr anchor="c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Взаимоотношения, които водят до по-силна връзка между компанията и клиента и съответно до лоялност на клиентите.</a:t>
                      </a:r>
                      <a:endParaRPr lang="pt-PT" sz="1050" dirty="0">
                        <a:latin typeface="+mn-lt"/>
                      </a:endParaRPr>
                    </a:p>
                  </a:txBody>
                  <a:tcPr anchor="ctr">
                    <a:solidFill>
                      <a:srgbClr val="15A7A1"/>
                    </a:solidFill>
                  </a:tcPr>
                </a:tc>
                <a:extLst>
                  <a:ext uri="{0D108BD9-81ED-4DB2-BD59-A6C34878D82A}">
                    <a16:rowId xmlns:a16="http://schemas.microsoft.com/office/drawing/2014/main" val="709926133"/>
                  </a:ext>
                </a:extLst>
              </a:tr>
              <a:tr h="38949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050" dirty="0"/>
                        <a:t>Подобрена корпоративна идентичност </a:t>
                      </a:r>
                      <a:endParaRPr lang="pt-PT" sz="1050" dirty="0">
                        <a:latin typeface="+mn-lt"/>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t>Капацитет на компанията да комуникира "отговорна и прозрачна" позиция, като показва своите екологични и социални ползи.</a:t>
                      </a:r>
                      <a:endParaRPr lang="pt-PT" sz="1050" dirty="0">
                        <a:latin typeface="+mn-lt"/>
                      </a:endParaRPr>
                    </a:p>
                  </a:txBody>
                  <a:tcPr anchor="ctr"/>
                </a:tc>
                <a:extLst>
                  <a:ext uri="{0D108BD9-81ED-4DB2-BD59-A6C34878D82A}">
                    <a16:rowId xmlns:a16="http://schemas.microsoft.com/office/drawing/2014/main" val="3919784008"/>
                  </a:ext>
                </a:extLst>
              </a:tr>
              <a:tr h="54097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050" dirty="0"/>
                        <a:t>Подобрено пазарно и стратегическо </a:t>
                      </a:r>
                      <a:r>
                        <a:rPr lang="pt-PT" sz="1050" dirty="0"/>
                        <a:t>позициониране </a:t>
                      </a:r>
                      <a:endParaRPr lang="pt-PT" sz="1050" dirty="0">
                        <a:latin typeface="+mn-lt"/>
                      </a:endParaRPr>
                    </a:p>
                  </a:txBody>
                  <a:tcPr anchor="ctr">
                    <a:solidFill>
                      <a:srgbClr val="15A7A1"/>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GB" sz="1050" dirty="0"/>
                        <a:t>Отговор на съществуващи и бъдещи законодателни изисквания или ограничения в областта на околната среда, като например разширена отговорност на производителя и екологични показатели.</a:t>
                      </a:r>
                      <a:endParaRPr lang="pt-PT" sz="1050" dirty="0">
                        <a:latin typeface="+mn-lt"/>
                      </a:endParaRPr>
                    </a:p>
                  </a:txBody>
                  <a:tcPr anchor="ctr">
                    <a:solidFill>
                      <a:srgbClr val="15A7A1"/>
                    </a:solidFill>
                  </a:tcPr>
                </a:tc>
                <a:extLst>
                  <a:ext uri="{0D108BD9-81ED-4DB2-BD59-A6C34878D82A}">
                    <a16:rowId xmlns:a16="http://schemas.microsoft.com/office/drawing/2014/main" val="2243464711"/>
                  </a:ext>
                </a:extLst>
              </a:tr>
            </a:tbl>
          </a:graphicData>
        </a:graphic>
      </p:graphicFrame>
    </p:spTree>
    <p:custDataLst>
      <p:tags r:id="rId1"/>
    </p:custDataLst>
    <p:extLst>
      <p:ext uri="{BB962C8B-B14F-4D97-AF65-F5344CB8AC3E}">
        <p14:creationId xmlns:p14="http://schemas.microsoft.com/office/powerpoint/2010/main" val="108126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US" sz="4000" dirty="0"/>
              <a:t>Стратегии за кръгов дизайн</a:t>
            </a:r>
            <a:endParaRPr sz="4000" dirty="0"/>
          </a:p>
        </p:txBody>
      </p:sp>
      <p:sp>
        <p:nvSpPr>
          <p:cNvPr id="6" name="TextBox 5">
            <a:extLst>
              <a:ext uri="{FF2B5EF4-FFF2-40B4-BE49-F238E27FC236}">
                <a16:creationId xmlns:a16="http://schemas.microsoft.com/office/drawing/2014/main" id="{47A5111B-F915-4537-9E32-86404B99D087}"/>
              </a:ext>
            </a:extLst>
          </p:cNvPr>
          <p:cNvSpPr txBox="1"/>
          <p:nvPr/>
        </p:nvSpPr>
        <p:spPr>
          <a:xfrm>
            <a:off x="213233" y="1984237"/>
            <a:ext cx="8769402" cy="2308324"/>
          </a:xfrm>
          <a:prstGeom prst="rect">
            <a:avLst/>
          </a:prstGeom>
          <a:noFill/>
        </p:spPr>
        <p:txBody>
          <a:bodyPr wrap="square">
            <a:spAutoFit/>
          </a:bodyPr>
          <a:lstStyle/>
          <a:p>
            <a:pPr marL="0" indent="0" algn="just">
              <a:buNone/>
            </a:pPr>
            <a:r>
              <a:rPr lang="en-GB" sz="1800" dirty="0"/>
              <a:t>СЕ изисква системно адаптиране на организационната компетентност на фирмата не само на ниво продукт, но и в самия бизнес модел. </a:t>
            </a:r>
          </a:p>
          <a:p>
            <a:pPr marL="0" indent="0" algn="just">
              <a:buNone/>
            </a:pPr>
            <a:endParaRPr lang="en-GB" sz="1800" dirty="0"/>
          </a:p>
          <a:p>
            <a:pPr marL="0" indent="0" algn="just">
              <a:buNone/>
            </a:pPr>
            <a:r>
              <a:rPr lang="en-GB" sz="1800" dirty="0"/>
              <a:t>За да се въведат иновации или да се проектират по-кръгови и екологични продукти, се използва стратегия, известна като "Дизайн за устойчивост" (</a:t>
            </a:r>
            <a:r>
              <a:rPr lang="en-GB" sz="1800" dirty="0" err="1"/>
              <a:t>DfS), която </a:t>
            </a:r>
            <a:r>
              <a:rPr lang="en-GB" sz="1800" dirty="0"/>
              <a:t>е трансверсална, мултидисциплинарна област на науките за дизайна, съдържаща методи и стратегии за постигане на устойчив и кръгов дизайн на продукти.</a:t>
            </a:r>
          </a:p>
          <a:p>
            <a:pPr marL="0" indent="0" algn="just">
              <a:buNone/>
            </a:pPr>
            <a:endParaRPr lang="en-GB" sz="1800" dirty="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765D2-FC6B-44F3-BF46-4F2D34EF82A2}"/>
              </a:ext>
            </a:extLst>
          </p:cNvPr>
          <p:cNvSpPr>
            <a:spLocks noGrp="1"/>
          </p:cNvSpPr>
          <p:nvPr>
            <p:ph type="title"/>
          </p:nvPr>
        </p:nvSpPr>
        <p:spPr>
          <a:xfrm>
            <a:off x="801715" y="45429"/>
            <a:ext cx="7717800" cy="1011600"/>
          </a:xfrm>
        </p:spPr>
        <p:txBody>
          <a:bodyPr/>
          <a:lstStyle/>
          <a:p>
            <a:r>
              <a:rPr lang="en-GB" dirty="0">
                <a:solidFill>
                  <a:srgbClr val="059540"/>
                </a:solidFill>
              </a:rPr>
              <a:t>Продуктът като услуга (продължение)</a:t>
            </a:r>
          </a:p>
        </p:txBody>
      </p:sp>
      <p:sp>
        <p:nvSpPr>
          <p:cNvPr id="4" name="TextBox 3">
            <a:extLst>
              <a:ext uri="{FF2B5EF4-FFF2-40B4-BE49-F238E27FC236}">
                <a16:creationId xmlns:a16="http://schemas.microsoft.com/office/drawing/2014/main" id="{06DB4ED1-01B8-49A9-8FCF-4BE03CEB6EE7}"/>
              </a:ext>
            </a:extLst>
          </p:cNvPr>
          <p:cNvSpPr txBox="1"/>
          <p:nvPr/>
        </p:nvSpPr>
        <p:spPr>
          <a:xfrm>
            <a:off x="432312" y="1930035"/>
            <a:ext cx="8279376" cy="2246769"/>
          </a:xfrm>
          <a:prstGeom prst="rect">
            <a:avLst/>
          </a:prstGeom>
          <a:noFill/>
        </p:spPr>
        <p:txBody>
          <a:bodyPr wrap="square">
            <a:spAutoFit/>
          </a:bodyPr>
          <a:lstStyle/>
          <a:p>
            <a:pPr marL="0" indent="0">
              <a:buNone/>
            </a:pPr>
            <a:r>
              <a:rPr lang="pt-PT" sz="1400" dirty="0" err="1"/>
              <a:t>- Въпреки по-големия потенциал за генериране на стойност</a:t>
            </a:r>
            <a:r>
              <a:rPr lang="pt-PT" sz="1400" dirty="0"/>
              <a:t>, </a:t>
            </a:r>
            <a:r>
              <a:rPr lang="pt-PT" sz="1400" dirty="0" err="1"/>
              <a:t>прилагането на модела </a:t>
            </a:r>
            <a:r>
              <a:rPr lang="pt-PT" sz="1400" dirty="0"/>
              <a:t>"</a:t>
            </a:r>
            <a:r>
              <a:rPr lang="pt-PT" sz="1400" dirty="0" err="1"/>
              <a:t>Продукт </a:t>
            </a:r>
            <a:r>
              <a:rPr lang="pt-PT" sz="1400" dirty="0"/>
              <a:t>като </a:t>
            </a:r>
            <a:r>
              <a:rPr lang="pt-PT" sz="1400" dirty="0" err="1"/>
              <a:t>услуга" </a:t>
            </a:r>
            <a:r>
              <a:rPr lang="pt-PT" sz="1400" dirty="0"/>
              <a:t>се сблъсква с </a:t>
            </a:r>
            <a:r>
              <a:rPr lang="pt-PT" sz="1400" dirty="0" err="1"/>
              <a:t>ограничения</a:t>
            </a:r>
            <a:r>
              <a:rPr lang="pt-PT" sz="1400" dirty="0"/>
              <a:t>. </a:t>
            </a:r>
            <a:r>
              <a:rPr lang="pt-PT" sz="1400" dirty="0" err="1"/>
              <a:t>Преминаването от </a:t>
            </a:r>
            <a:r>
              <a:rPr lang="pt-PT" sz="1400" dirty="0"/>
              <a:t>продажба</a:t>
            </a:r>
            <a:r>
              <a:rPr lang="pt-PT" sz="1400" dirty="0" err="1"/>
              <a:t> на продукт </a:t>
            </a:r>
            <a:r>
              <a:rPr lang="pt-PT" sz="1400" dirty="0"/>
              <a:t>към </a:t>
            </a:r>
            <a:r>
              <a:rPr lang="pt-PT" sz="1400" dirty="0" err="1"/>
              <a:t>продажба </a:t>
            </a:r>
            <a:r>
              <a:rPr lang="pt-PT" sz="1400" dirty="0"/>
              <a:t>на </a:t>
            </a:r>
            <a:r>
              <a:rPr lang="pt-PT" sz="1400" dirty="0" err="1"/>
              <a:t>услуга е от </a:t>
            </a:r>
            <a:r>
              <a:rPr lang="pt-PT" sz="1400" dirty="0"/>
              <a:t>основно значение за </a:t>
            </a:r>
            <a:r>
              <a:rPr lang="pt-PT" sz="1400" dirty="0" err="1"/>
              <a:t>стойностното предложение на компанията, но внася няколко усложнения</a:t>
            </a:r>
            <a:r>
              <a:rPr lang="pt-PT" sz="1400" dirty="0"/>
              <a:t>.</a:t>
            </a:r>
          </a:p>
          <a:p>
            <a:pPr marL="0" indent="0">
              <a:buNone/>
            </a:pPr>
            <a:endParaRPr lang="pt-PT" sz="1400" dirty="0"/>
          </a:p>
          <a:p>
            <a:pPr marL="0" indent="0">
              <a:buNone/>
            </a:pPr>
            <a:r>
              <a:rPr lang="pt-PT" sz="1400" dirty="0"/>
              <a:t>- "</a:t>
            </a:r>
            <a:r>
              <a:rPr lang="pt-PT" sz="1400" dirty="0" err="1"/>
              <a:t>Сервизирането</a:t>
            </a:r>
            <a:r>
              <a:rPr lang="pt-PT" sz="1400" dirty="0"/>
              <a:t>"</a:t>
            </a:r>
            <a:r>
              <a:rPr lang="pt-PT" sz="1400" dirty="0" err="1"/>
              <a:t> на </a:t>
            </a:r>
            <a:r>
              <a:rPr lang="pt-PT" sz="1400" dirty="0"/>
              <a:t>даден </a:t>
            </a:r>
            <a:r>
              <a:rPr lang="pt-PT" sz="1400" dirty="0" err="1"/>
              <a:t>продукт </a:t>
            </a:r>
            <a:r>
              <a:rPr lang="pt-PT" sz="1400" dirty="0"/>
              <a:t>може да </a:t>
            </a:r>
            <a:r>
              <a:rPr lang="pt-PT" sz="1400" dirty="0" err="1"/>
              <a:t>включва </a:t>
            </a:r>
            <a:r>
              <a:rPr lang="pt-PT" sz="1400" dirty="0"/>
              <a:t>проектиране, </a:t>
            </a:r>
            <a:r>
              <a:rPr lang="pt-PT" sz="1400" dirty="0" err="1"/>
              <a:t>планиране и преодоляване на необходимите множество допълнителни възможности, </a:t>
            </a:r>
            <a:r>
              <a:rPr lang="pt-PT" sz="1400" dirty="0"/>
              <a:t>като</a:t>
            </a:r>
            <a:r>
              <a:rPr lang="pt-PT" sz="1400" dirty="0" err="1"/>
              <a:t> например бюра за обслужване на клиенти и </a:t>
            </a:r>
            <a:r>
              <a:rPr lang="pt-PT" sz="1400" dirty="0"/>
              <a:t>мениджъри на </a:t>
            </a:r>
            <a:r>
              <a:rPr lang="pt-PT" sz="1400" dirty="0" err="1"/>
              <a:t>клиенти, </a:t>
            </a:r>
            <a:r>
              <a:rPr lang="pt-PT" sz="1400" dirty="0"/>
              <a:t>към </a:t>
            </a:r>
            <a:r>
              <a:rPr lang="pt-PT" sz="1400" dirty="0" err="1"/>
              <a:t>системите за събиране и </a:t>
            </a:r>
            <a:r>
              <a:rPr lang="pt-PT" sz="1400" dirty="0"/>
              <a:t>обратна </a:t>
            </a:r>
            <a:r>
              <a:rPr lang="pt-PT" sz="1400" dirty="0" err="1"/>
              <a:t>логистика</a:t>
            </a:r>
            <a:r>
              <a:rPr lang="pt-PT" sz="1400" dirty="0"/>
              <a:t>.</a:t>
            </a:r>
          </a:p>
          <a:p>
            <a:pPr marL="0" indent="0">
              <a:buNone/>
            </a:pPr>
            <a:endParaRPr lang="pt-PT" sz="1400" dirty="0"/>
          </a:p>
          <a:p>
            <a:pPr marL="0" indent="0">
              <a:buNone/>
            </a:pPr>
            <a:r>
              <a:rPr lang="en-GB" sz="1400" dirty="0"/>
              <a:t>- Основната пречка пред прилагането на ПСС в развитите страни беше определена като необходимата културна промяна от притежание на продукт към оценяване на самото удовлетворяване на крайната потребност.</a:t>
            </a:r>
            <a:endParaRPr lang="en-US" sz="1400" dirty="0"/>
          </a:p>
        </p:txBody>
      </p:sp>
      <p:sp>
        <p:nvSpPr>
          <p:cNvPr id="5" name="TextBox 4">
            <a:extLst>
              <a:ext uri="{FF2B5EF4-FFF2-40B4-BE49-F238E27FC236}">
                <a16:creationId xmlns:a16="http://schemas.microsoft.com/office/drawing/2014/main" id="{BFFB2F1E-1997-40C1-93AD-5BF225A6B9EC}"/>
              </a:ext>
            </a:extLst>
          </p:cNvPr>
          <p:cNvSpPr txBox="1"/>
          <p:nvPr/>
        </p:nvSpPr>
        <p:spPr>
          <a:xfrm>
            <a:off x="432312" y="1538251"/>
            <a:ext cx="5298358" cy="307777"/>
          </a:xfrm>
          <a:prstGeom prst="rect">
            <a:avLst/>
          </a:prstGeom>
          <a:noFill/>
        </p:spPr>
        <p:txBody>
          <a:bodyPr wrap="square">
            <a:spAutoFit/>
          </a:bodyPr>
          <a:lstStyle/>
          <a:p>
            <a:pPr marL="0" indent="0" algn="just">
              <a:buFont typeface="Arial" panose="020B0604020202020204" pitchFamily="34" charset="0"/>
              <a:buNone/>
            </a:pPr>
            <a:r>
              <a:rPr lang="en-GB" sz="1400" b="1" dirty="0">
                <a:solidFill>
                  <a:srgbClr val="E7501B"/>
                </a:solidFill>
              </a:rPr>
              <a:t>Предизвикателства</a:t>
            </a:r>
          </a:p>
        </p:txBody>
      </p:sp>
    </p:spTree>
    <p:custDataLst>
      <p:tags r:id="rId1"/>
    </p:custDataLst>
    <p:extLst>
      <p:ext uri="{BB962C8B-B14F-4D97-AF65-F5344CB8AC3E}">
        <p14:creationId xmlns:p14="http://schemas.microsoft.com/office/powerpoint/2010/main" val="860175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A2E4-13D0-447F-9A4D-49FE4CC686AA}"/>
              </a:ext>
            </a:extLst>
          </p:cNvPr>
          <p:cNvSpPr>
            <a:spLocks noGrp="1"/>
          </p:cNvSpPr>
          <p:nvPr>
            <p:ph type="title"/>
          </p:nvPr>
        </p:nvSpPr>
        <p:spPr>
          <a:xfrm>
            <a:off x="-370905" y="1143410"/>
            <a:ext cx="7717800" cy="646800"/>
          </a:xfrm>
        </p:spPr>
        <p:txBody>
          <a:bodyPr/>
          <a:lstStyle/>
          <a:p>
            <a:r>
              <a:rPr lang="en-GB" sz="4000" dirty="0">
                <a:solidFill>
                  <a:srgbClr val="368E00"/>
                </a:solidFill>
              </a:rPr>
              <a:t>Синергии с други методологии</a:t>
            </a:r>
            <a:br>
              <a:rPr lang="el-GR" sz="4000" dirty="0">
                <a:solidFill>
                  <a:srgbClr val="368E00"/>
                </a:solidFill>
              </a:rPr>
            </a:br>
            <a:br>
              <a:rPr lang="pt-PT" sz="4000" dirty="0">
                <a:solidFill>
                  <a:srgbClr val="368E00"/>
                </a:solidFill>
              </a:rPr>
            </a:br>
            <a:endParaRPr lang="pt-PT" sz="4000" dirty="0">
              <a:solidFill>
                <a:srgbClr val="368E00"/>
              </a:solidFill>
            </a:endParaRPr>
          </a:p>
        </p:txBody>
      </p:sp>
      <p:sp>
        <p:nvSpPr>
          <p:cNvPr id="3" name="Subtitle 2">
            <a:extLst>
              <a:ext uri="{FF2B5EF4-FFF2-40B4-BE49-F238E27FC236}">
                <a16:creationId xmlns:a16="http://schemas.microsoft.com/office/drawing/2014/main" id="{EC35D2E2-C099-4F7D-ABCF-5B86A6A2C7DA}"/>
              </a:ext>
            </a:extLst>
          </p:cNvPr>
          <p:cNvSpPr>
            <a:spLocks noGrp="1"/>
          </p:cNvSpPr>
          <p:nvPr>
            <p:ph type="subTitle" idx="1"/>
          </p:nvPr>
        </p:nvSpPr>
        <p:spPr>
          <a:xfrm>
            <a:off x="2274073" y="1801529"/>
            <a:ext cx="5921910" cy="2074730"/>
          </a:xfrm>
        </p:spPr>
        <p:txBody>
          <a:bodyPr/>
          <a:lstStyle/>
          <a:p>
            <a:pPr algn="just"/>
            <a:r>
              <a:rPr lang="en-GB" dirty="0"/>
              <a:t>Описани са синергиите на СЕ и две други методологии - Lean manufacturing и Industrial Ecology. </a:t>
            </a:r>
          </a:p>
          <a:p>
            <a:pPr algn="just"/>
            <a:r>
              <a:rPr lang="en-GB" dirty="0"/>
              <a:t>Lean manufacturing е методология, насочена към минимизиране на отпадъците в производствените процеси чрез използване на инструменти като карта на потока на стойността, анализ на първопричините, нулеви дефекти и др. </a:t>
            </a:r>
          </a:p>
          <a:p>
            <a:pPr algn="just"/>
            <a:r>
              <a:rPr lang="en-GB" dirty="0"/>
              <a:t>Индустриалната екология се занимава с изучаването на потоците от ресурси и взаимодействието между индустриалните и екологичните системи, като се стреми да промени потоците от линейни към кръгови. </a:t>
            </a:r>
          </a:p>
        </p:txBody>
      </p:sp>
    </p:spTree>
    <p:custDataLst>
      <p:tags r:id="rId1"/>
    </p:custDataLst>
    <p:extLst>
      <p:ext uri="{BB962C8B-B14F-4D97-AF65-F5344CB8AC3E}">
        <p14:creationId xmlns:p14="http://schemas.microsoft.com/office/powerpoint/2010/main" val="2015159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Синергии с други методологии</a:t>
            </a:r>
            <a:endParaRPr lang="en-GB" dirty="0"/>
          </a:p>
        </p:txBody>
      </p:sp>
      <p:sp>
        <p:nvSpPr>
          <p:cNvPr id="4" name="TextBox 3">
            <a:extLst>
              <a:ext uri="{FF2B5EF4-FFF2-40B4-BE49-F238E27FC236}">
                <a16:creationId xmlns:a16="http://schemas.microsoft.com/office/drawing/2014/main" id="{BEE84FB1-E75B-4925-93B3-ABF6AA1ABE7F}"/>
              </a:ext>
            </a:extLst>
          </p:cNvPr>
          <p:cNvSpPr txBox="1"/>
          <p:nvPr/>
        </p:nvSpPr>
        <p:spPr>
          <a:xfrm>
            <a:off x="195984" y="2094884"/>
            <a:ext cx="8752031" cy="2031325"/>
          </a:xfrm>
          <a:prstGeom prst="rect">
            <a:avLst/>
          </a:prstGeom>
          <a:noFill/>
        </p:spPr>
        <p:txBody>
          <a:bodyPr wrap="square">
            <a:spAutoFit/>
          </a:bodyPr>
          <a:lstStyle/>
          <a:p>
            <a:pPr marL="0" indent="0" algn="just">
              <a:buNone/>
            </a:pPr>
            <a:r>
              <a:rPr lang="pt-PT" sz="1400" dirty="0"/>
              <a:t>- Като </a:t>
            </a:r>
            <a:r>
              <a:rPr lang="pt-PT" sz="1400" dirty="0" err="1"/>
              <a:t>концепция икономичното производство се описва </a:t>
            </a:r>
            <a:r>
              <a:rPr lang="pt-PT" sz="1400" dirty="0"/>
              <a:t>като </a:t>
            </a:r>
            <a:r>
              <a:rPr lang="en-GB" sz="1400" dirty="0"/>
              <a:t>систематичен метод за елиминиране или минимизиране на отпадъците от производствената система или веригата за създаване на стойност, като същевременно се избягва отрицателното въздействие върху производителността.</a:t>
            </a:r>
          </a:p>
          <a:p>
            <a:pPr marL="0" indent="0" algn="just">
              <a:buNone/>
            </a:pPr>
            <a:endParaRPr lang="en-GB" sz="1400" dirty="0"/>
          </a:p>
          <a:p>
            <a:pPr marL="0" indent="0" algn="just">
              <a:buNone/>
            </a:pPr>
            <a:r>
              <a:rPr lang="en-GB" sz="1400" dirty="0"/>
              <a:t>- Фирмите могат да създадат система, която устойчиво създава повече стойност и по-малко отпадъци, като прилагат икономично производство с фокус върху проектирането на процесите и потока.</a:t>
            </a:r>
          </a:p>
          <a:p>
            <a:pPr marL="0" indent="0" algn="just">
              <a:buNone/>
            </a:pPr>
            <a:endParaRPr lang="en-GB" sz="1400" dirty="0"/>
          </a:p>
          <a:p>
            <a:pPr marL="0" indent="0" algn="just">
              <a:buNone/>
            </a:pPr>
            <a:r>
              <a:rPr lang="en-GB" sz="1400" dirty="0"/>
              <a:t>- В концепцията за Lean понятието "стойност" </a:t>
            </a:r>
            <a:r>
              <a:rPr lang="hu-HU" sz="1400" dirty="0"/>
              <a:t>се определя </a:t>
            </a:r>
            <a:r>
              <a:rPr lang="pt-PT" sz="1400" dirty="0"/>
              <a:t>като </a:t>
            </a:r>
            <a:r>
              <a:rPr lang="hu-HU" sz="1400" dirty="0"/>
              <a:t>действие или процес, за които клиентът би бил готов да плати, а "отпадъци" - като всичко, което не добавя стойност към продукта или има разходи без ползи.</a:t>
            </a:r>
            <a:endParaRPr lang="en-US" sz="1400"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1615459"/>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Lean Manufacturing - концепция</a:t>
            </a:r>
          </a:p>
        </p:txBody>
      </p:sp>
    </p:spTree>
    <p:custDataLst>
      <p:tags r:id="rId1"/>
    </p:custDataLst>
    <p:extLst>
      <p:ext uri="{BB962C8B-B14F-4D97-AF65-F5344CB8AC3E}">
        <p14:creationId xmlns:p14="http://schemas.microsoft.com/office/powerpoint/2010/main" val="1119198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Синергии с други методологии</a:t>
            </a:r>
            <a:endParaRPr lang="en-GB" dirty="0"/>
          </a:p>
        </p:txBody>
      </p:sp>
      <p:sp>
        <p:nvSpPr>
          <p:cNvPr id="4" name="TextBox 3">
            <a:extLst>
              <a:ext uri="{FF2B5EF4-FFF2-40B4-BE49-F238E27FC236}">
                <a16:creationId xmlns:a16="http://schemas.microsoft.com/office/drawing/2014/main" id="{BEE84FB1-E75B-4925-93B3-ABF6AA1ABE7F}"/>
              </a:ext>
            </a:extLst>
          </p:cNvPr>
          <p:cNvSpPr txBox="1"/>
          <p:nvPr/>
        </p:nvSpPr>
        <p:spPr>
          <a:xfrm>
            <a:off x="195985" y="1261600"/>
            <a:ext cx="8752031" cy="2970044"/>
          </a:xfrm>
          <a:prstGeom prst="rect">
            <a:avLst/>
          </a:prstGeom>
          <a:noFill/>
        </p:spPr>
        <p:txBody>
          <a:bodyPr wrap="square">
            <a:spAutoFit/>
          </a:bodyPr>
          <a:lstStyle/>
          <a:p>
            <a:pPr marL="0" indent="0" algn="just">
              <a:buNone/>
            </a:pPr>
            <a:r>
              <a:rPr lang="en-GB" sz="1100" dirty="0"/>
              <a:t>Обикновено идентифицирани 7 разхищения на Lean:</a:t>
            </a:r>
          </a:p>
          <a:p>
            <a:pPr marL="0" indent="0" algn="just">
              <a:buNone/>
            </a:pPr>
            <a:endParaRPr lang="en-GB" sz="1100" dirty="0"/>
          </a:p>
          <a:p>
            <a:pPr marL="285750" indent="-285750" algn="just">
              <a:buFont typeface="Arial" panose="020B0604020202020204" pitchFamily="34" charset="0"/>
              <a:buChar char="•"/>
            </a:pPr>
            <a:r>
              <a:rPr lang="en-GB" sz="1100" dirty="0">
                <a:solidFill>
                  <a:srgbClr val="2B2D83"/>
                </a:solidFill>
              </a:rPr>
              <a:t>Свръхпроизводство</a:t>
            </a:r>
            <a:r>
              <a:rPr lang="en-GB" sz="1100" dirty="0"/>
              <a:t>: производство на повече, по-скоро или по-бързо, отколкото се изисква от следващия процес или клиент.</a:t>
            </a:r>
          </a:p>
          <a:p>
            <a:pPr algn="just"/>
            <a:endParaRPr lang="en-GB" sz="1100" dirty="0"/>
          </a:p>
          <a:p>
            <a:pPr marL="285750" indent="-285750" algn="just">
              <a:buFont typeface="Arial" panose="020B0604020202020204" pitchFamily="34" charset="0"/>
              <a:buChar char="•"/>
            </a:pPr>
            <a:r>
              <a:rPr lang="en-GB" sz="1100" dirty="0">
                <a:solidFill>
                  <a:srgbClr val="2B2D83"/>
                </a:solidFill>
              </a:rPr>
              <a:t>Изчакване: </a:t>
            </a:r>
            <a:r>
              <a:rPr lang="en-GB" sz="1100" dirty="0"/>
              <a:t>оператори, които бездействат, докато машините работят в цикъл, оборудване се поврежда, частите се забавят и т.н.</a:t>
            </a:r>
          </a:p>
          <a:p>
            <a:pPr algn="just"/>
            <a:endParaRPr lang="en-GB" sz="1100" dirty="0"/>
          </a:p>
          <a:p>
            <a:pPr marL="285750" indent="-285750" algn="just">
              <a:buFont typeface="Arial" panose="020B0604020202020204" pitchFamily="34" charset="0"/>
              <a:buChar char="•"/>
            </a:pPr>
            <a:r>
              <a:rPr lang="en-GB" sz="1100" dirty="0">
                <a:solidFill>
                  <a:srgbClr val="2B2D83"/>
                </a:solidFill>
              </a:rPr>
              <a:t>Транспортиране (или пренасяне): </a:t>
            </a:r>
            <a:r>
              <a:rPr lang="en-GB" sz="1100" dirty="0"/>
              <a:t>преместване на части и продукти над абсолютния минимум.</a:t>
            </a:r>
          </a:p>
          <a:p>
            <a:pPr algn="just"/>
            <a:endParaRPr lang="en-GB" sz="1100" dirty="0"/>
          </a:p>
          <a:p>
            <a:pPr marL="285750" indent="-285750" algn="just">
              <a:buFont typeface="Arial" panose="020B0604020202020204" pitchFamily="34" charset="0"/>
              <a:buChar char="•"/>
            </a:pPr>
            <a:r>
              <a:rPr lang="en-GB" sz="1100" dirty="0">
                <a:solidFill>
                  <a:srgbClr val="2B2D83"/>
                </a:solidFill>
              </a:rPr>
              <a:t>Свръхобработка: </a:t>
            </a:r>
            <a:r>
              <a:rPr lang="en-GB" sz="1100" dirty="0"/>
              <a:t>ненужна или неправилна обработка.</a:t>
            </a:r>
          </a:p>
          <a:p>
            <a:pPr marL="285750" indent="-285750" algn="just">
              <a:buFont typeface="Arial" panose="020B0604020202020204" pitchFamily="34" charset="0"/>
              <a:buChar char="•"/>
            </a:pPr>
            <a:endParaRPr lang="en-GB" sz="1100" dirty="0"/>
          </a:p>
          <a:p>
            <a:pPr marL="285750" indent="-285750" algn="just">
              <a:buFont typeface="Arial" panose="020B0604020202020204" pitchFamily="34" charset="0"/>
              <a:buChar char="•"/>
            </a:pPr>
            <a:r>
              <a:rPr lang="en-GB" sz="1100" dirty="0">
                <a:solidFill>
                  <a:srgbClr val="2B2D83"/>
                </a:solidFill>
              </a:rPr>
              <a:t>Инвентаризация: </a:t>
            </a:r>
            <a:r>
              <a:rPr lang="en-GB" sz="1100" dirty="0"/>
              <a:t>поддържане на повече от минимално необходимия запас от суровини, части, незавършено производство (ЗП) и готова продукция.</a:t>
            </a:r>
          </a:p>
          <a:p>
            <a:pPr algn="just"/>
            <a:endParaRPr lang="en-GB" sz="1100" dirty="0"/>
          </a:p>
          <a:p>
            <a:pPr marL="285750" indent="-285750" algn="just">
              <a:buFont typeface="Arial" panose="020B0604020202020204" pitchFamily="34" charset="0"/>
              <a:buChar char="•"/>
            </a:pPr>
            <a:r>
              <a:rPr lang="en-GB" sz="1100" dirty="0">
                <a:solidFill>
                  <a:srgbClr val="2B2D83"/>
                </a:solidFill>
              </a:rPr>
              <a:t>Движение: </a:t>
            </a:r>
            <a:r>
              <a:rPr lang="en-GB" sz="1100" dirty="0"/>
              <a:t>движения, извършвани от операторите или машините извън необходимото.</a:t>
            </a:r>
          </a:p>
          <a:p>
            <a:pPr algn="just"/>
            <a:endParaRPr lang="en-GB" sz="1100" dirty="0"/>
          </a:p>
          <a:p>
            <a:pPr marL="285750" indent="-285750" algn="just">
              <a:buFont typeface="Arial" panose="020B0604020202020204" pitchFamily="34" charset="0"/>
              <a:buChar char="•"/>
            </a:pPr>
            <a:r>
              <a:rPr lang="en-GB" sz="1100" dirty="0">
                <a:solidFill>
                  <a:srgbClr val="2B2D83"/>
                </a:solidFill>
              </a:rPr>
              <a:t>Дефекти: </a:t>
            </a:r>
            <a:r>
              <a:rPr lang="en-GB" sz="1100" dirty="0"/>
              <a:t>време и усилия, изразходвани за коригиране и инспектиране на преработката и брака.</a:t>
            </a:r>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901574"/>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Lean Manufacturing - Отпадъци</a:t>
            </a:r>
          </a:p>
        </p:txBody>
      </p:sp>
      <p:sp>
        <p:nvSpPr>
          <p:cNvPr id="6" name="Sinal de Adição 2">
            <a:extLst>
              <a:ext uri="{FF2B5EF4-FFF2-40B4-BE49-F238E27FC236}">
                <a16:creationId xmlns:a16="http://schemas.microsoft.com/office/drawing/2014/main" id="{1F967FA5-6DEC-4680-824F-CB98B6037D52}"/>
              </a:ext>
            </a:extLst>
          </p:cNvPr>
          <p:cNvSpPr/>
          <p:nvPr/>
        </p:nvSpPr>
        <p:spPr>
          <a:xfrm>
            <a:off x="7783563" y="3348248"/>
            <a:ext cx="665747" cy="653549"/>
          </a:xfrm>
          <a:prstGeom prst="mathPlus">
            <a:avLst/>
          </a:prstGeom>
          <a:solidFill>
            <a:srgbClr val="059540"/>
          </a:solidFill>
          <a:ln>
            <a:solidFill>
              <a:srgbClr val="0595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7" name="Content Placeholder 2">
            <a:extLst>
              <a:ext uri="{FF2B5EF4-FFF2-40B4-BE49-F238E27FC236}">
                <a16:creationId xmlns:a16="http://schemas.microsoft.com/office/drawing/2014/main" id="{2915FCD3-3F6E-45DE-856A-A2C2496DFC64}"/>
              </a:ext>
            </a:extLst>
          </p:cNvPr>
          <p:cNvSpPr txBox="1">
            <a:spLocks/>
          </p:cNvSpPr>
          <p:nvPr/>
        </p:nvSpPr>
        <p:spPr>
          <a:xfrm>
            <a:off x="7140669" y="3954929"/>
            <a:ext cx="2140219" cy="7832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600" b="1" dirty="0">
                <a:solidFill>
                  <a:srgbClr val="059540"/>
                </a:solidFill>
                <a:latin typeface="+mn-lt"/>
              </a:rPr>
              <a:t>Разхищение на "неизползван талант"</a:t>
            </a:r>
            <a:endParaRPr lang="pt-PT" sz="1600" b="1" dirty="0">
              <a:solidFill>
                <a:srgbClr val="059540"/>
              </a:solidFill>
              <a:latin typeface="+mn-lt"/>
            </a:endParaRPr>
          </a:p>
        </p:txBody>
      </p:sp>
    </p:spTree>
    <p:custDataLst>
      <p:tags r:id="rId1"/>
    </p:custDataLst>
    <p:extLst>
      <p:ext uri="{BB962C8B-B14F-4D97-AF65-F5344CB8AC3E}">
        <p14:creationId xmlns:p14="http://schemas.microsoft.com/office/powerpoint/2010/main" val="3311045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Синергии с други методологии</a:t>
            </a:r>
            <a:endParaRPr lang="en-GB" dirty="0"/>
          </a:p>
        </p:txBody>
      </p:sp>
      <p:sp>
        <p:nvSpPr>
          <p:cNvPr id="4" name="TextBox 3">
            <a:extLst>
              <a:ext uri="{FF2B5EF4-FFF2-40B4-BE49-F238E27FC236}">
                <a16:creationId xmlns:a16="http://schemas.microsoft.com/office/drawing/2014/main" id="{BEE84FB1-E75B-4925-93B3-ABF6AA1ABE7F}"/>
              </a:ext>
            </a:extLst>
          </p:cNvPr>
          <p:cNvSpPr txBox="1"/>
          <p:nvPr/>
        </p:nvSpPr>
        <p:spPr>
          <a:xfrm>
            <a:off x="51620" y="1917856"/>
            <a:ext cx="8752031" cy="307777"/>
          </a:xfrm>
          <a:prstGeom prst="rect">
            <a:avLst/>
          </a:prstGeom>
          <a:noFill/>
        </p:spPr>
        <p:txBody>
          <a:bodyPr wrap="square">
            <a:spAutoFit/>
          </a:bodyPr>
          <a:lstStyle/>
          <a:p>
            <a:pPr marL="0" indent="0" algn="just">
              <a:buNone/>
            </a:pPr>
            <a:r>
              <a:rPr lang="en-GB" sz="1400" dirty="0"/>
              <a:t>8-те разхищения на Lean Manufacturing:</a:t>
            </a:r>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318814" y="673221"/>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Lean Manufacturing - Отпадъци</a:t>
            </a:r>
          </a:p>
        </p:txBody>
      </p:sp>
      <p:pic>
        <p:nvPicPr>
          <p:cNvPr id="8" name="Imagem 8">
            <a:extLst>
              <a:ext uri="{FF2B5EF4-FFF2-40B4-BE49-F238E27FC236}">
                <a16:creationId xmlns:a16="http://schemas.microsoft.com/office/drawing/2014/main" id="{3396E09E-F897-43DB-BF0C-5CEBE70DBCC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7994" y="1204019"/>
            <a:ext cx="5142931" cy="3514024"/>
          </a:xfrm>
          <a:prstGeom prst="rect">
            <a:avLst/>
          </a:prstGeom>
          <a:noFill/>
          <a:ln>
            <a:noFill/>
          </a:ln>
        </p:spPr>
      </p:pic>
      <p:sp>
        <p:nvSpPr>
          <p:cNvPr id="9" name="Retângulo 3">
            <a:extLst>
              <a:ext uri="{FF2B5EF4-FFF2-40B4-BE49-F238E27FC236}">
                <a16:creationId xmlns:a16="http://schemas.microsoft.com/office/drawing/2014/main" id="{623E892D-E552-450E-9098-F66C2E9A7CF4}"/>
              </a:ext>
            </a:extLst>
          </p:cNvPr>
          <p:cNvSpPr/>
          <p:nvPr/>
        </p:nvSpPr>
        <p:spPr>
          <a:xfrm>
            <a:off x="51620" y="3914064"/>
            <a:ext cx="3436374" cy="707886"/>
          </a:xfrm>
          <a:prstGeom prst="rect">
            <a:avLst/>
          </a:prstGeom>
        </p:spPr>
        <p:txBody>
          <a:bodyPr wrap="square">
            <a:spAutoFit/>
          </a:bodyPr>
          <a:lstStyle/>
          <a:p>
            <a:pPr algn="just"/>
            <a:r>
              <a:rPr lang="en-GB" sz="800" dirty="0">
                <a:latin typeface="Verdana" panose="020B0604030504040204" pitchFamily="34" charset="0"/>
                <a:ea typeface="Verdana" panose="020B0604030504040204" pitchFamily="34" charset="0"/>
              </a:rPr>
              <a:t>[1] </a:t>
            </a:r>
            <a:r>
              <a:rPr lang="pt-PT" sz="800" dirty="0">
                <a:latin typeface="Verdana" panose="020B0604030504040204" pitchFamily="34" charset="0"/>
                <a:ea typeface="Verdana" panose="020B0604030504040204" pitchFamily="34" charset="0"/>
              </a:rPr>
              <a:t>Пълно ръководство за </a:t>
            </a:r>
            <a:r>
              <a:rPr lang="pt-PT" sz="800" dirty="0" err="1">
                <a:latin typeface="Verdana" panose="020B0604030504040204" pitchFamily="34" charset="0"/>
                <a:ea typeface="Verdana" panose="020B0604030504040204" pitchFamily="34" charset="0"/>
              </a:rPr>
              <a:t>стройно производство </a:t>
            </a:r>
            <a:r>
              <a:rPr lang="pt-PT" sz="800" dirty="0">
                <a:latin typeface="Verdana" panose="020B0604030504040204" pitchFamily="34" charset="0"/>
                <a:ea typeface="Verdana" panose="020B0604030504040204" pitchFamily="34" charset="0"/>
              </a:rPr>
              <a:t>- </a:t>
            </a:r>
            <a:r>
              <a:rPr lang="pt-PT" sz="800" dirty="0" err="1">
                <a:latin typeface="Verdana" panose="020B0604030504040204" pitchFamily="34" charset="0"/>
                <a:ea typeface="Verdana" panose="020B0604030504040204" pitchFamily="34" charset="0"/>
              </a:rPr>
              <a:t>Научете как производителите използват новите технологии от Индустрия </a:t>
            </a:r>
            <a:r>
              <a:rPr lang="pt-PT" sz="800" dirty="0">
                <a:latin typeface="Verdana" panose="020B0604030504040204" pitchFamily="34" charset="0"/>
                <a:ea typeface="Verdana" panose="020B0604030504040204" pitchFamily="34" charset="0"/>
              </a:rPr>
              <a:t>4.0, за да </a:t>
            </a:r>
            <a:r>
              <a:rPr lang="pt-PT" sz="800" dirty="0" err="1">
                <a:latin typeface="Verdana" panose="020B0604030504040204" pitchFamily="34" charset="0"/>
                <a:ea typeface="Verdana" panose="020B0604030504040204" pitchFamily="34" charset="0"/>
              </a:rPr>
              <a:t>допълнят традиционните практики за стройно производство</a:t>
            </a:r>
            <a:r>
              <a:rPr lang="pt-PT" sz="800" dirty="0">
                <a:latin typeface="Verdana" panose="020B0604030504040204" pitchFamily="34" charset="0"/>
                <a:ea typeface="Verdana" panose="020B0604030504040204" pitchFamily="34" charset="0"/>
              </a:rPr>
              <a:t>. Електронна книга на Tulip.co. Уеб: https:</a:t>
            </a:r>
            <a:r>
              <a:rPr lang="pt-PT" sz="800" dirty="0">
                <a:latin typeface="Verdana" panose="020B0604030504040204" pitchFamily="34" charset="0"/>
                <a:ea typeface="Verdana" panose="020B0604030504040204" pitchFamily="34" charset="0"/>
                <a:hlinkClick r:id="rId4"/>
              </a:rPr>
              <a:t>//tulip.co/ebooks/lean-manufacturing/#chapter-two-history-of-lean</a:t>
            </a:r>
            <a:endParaRPr lang="pt-PT" sz="800" dirty="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163731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Синергии с други методологии</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901574"/>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Lean Manufacturing - принципи</a:t>
            </a:r>
          </a:p>
        </p:txBody>
      </p:sp>
      <p:pic>
        <p:nvPicPr>
          <p:cNvPr id="7" name="Imagem 4">
            <a:extLst>
              <a:ext uri="{FF2B5EF4-FFF2-40B4-BE49-F238E27FC236}">
                <a16:creationId xmlns:a16="http://schemas.microsoft.com/office/drawing/2014/main" id="{65371B0C-5F66-4907-B6C2-A15495FD08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77008" y="1101274"/>
            <a:ext cx="4985083" cy="3519120"/>
          </a:xfrm>
          <a:prstGeom prst="rect">
            <a:avLst/>
          </a:prstGeom>
          <a:noFill/>
          <a:ln>
            <a:noFill/>
          </a:ln>
        </p:spPr>
      </p:pic>
      <p:sp>
        <p:nvSpPr>
          <p:cNvPr id="10" name="TextBox 9">
            <a:extLst>
              <a:ext uri="{FF2B5EF4-FFF2-40B4-BE49-F238E27FC236}">
                <a16:creationId xmlns:a16="http://schemas.microsoft.com/office/drawing/2014/main" id="{7EC50ED6-88A2-4C36-BD65-0194754F4A41}"/>
              </a:ext>
            </a:extLst>
          </p:cNvPr>
          <p:cNvSpPr txBox="1"/>
          <p:nvPr/>
        </p:nvSpPr>
        <p:spPr>
          <a:xfrm>
            <a:off x="63392" y="1213706"/>
            <a:ext cx="3122494" cy="2677656"/>
          </a:xfrm>
          <a:prstGeom prst="rect">
            <a:avLst/>
          </a:prstGeom>
          <a:noFill/>
        </p:spPr>
        <p:txBody>
          <a:bodyPr wrap="square">
            <a:spAutoFit/>
          </a:bodyPr>
          <a:lstStyle/>
          <a:p>
            <a:pPr marL="0" indent="0">
              <a:buNone/>
            </a:pPr>
            <a:r>
              <a:rPr lang="en-GB" sz="1400" dirty="0">
                <a:solidFill>
                  <a:srgbClr val="15A7A1"/>
                </a:solidFill>
              </a:rPr>
              <a:t>Концепцията за "lean" разглежда пет основни принципа като рецепта за подобряване на ефективността на работното място, а именно следните:</a:t>
            </a:r>
            <a:endParaRPr lang="pt-PT" sz="1400" dirty="0">
              <a:solidFill>
                <a:srgbClr val="15A7A1"/>
              </a:solidFill>
            </a:endParaRPr>
          </a:p>
          <a:p>
            <a:pPr marL="285750" indent="-285750">
              <a:buFont typeface="Arial" panose="020B0604020202020204" pitchFamily="34" charset="0"/>
              <a:buChar char="•"/>
            </a:pPr>
            <a:r>
              <a:rPr lang="en-GB" sz="1400" dirty="0">
                <a:solidFill>
                  <a:srgbClr val="15A7A1"/>
                </a:solidFill>
              </a:rPr>
              <a:t>Идентифициране на стойността;</a:t>
            </a:r>
            <a:endParaRPr lang="pt-PT" sz="1400" dirty="0">
              <a:solidFill>
                <a:srgbClr val="15A7A1"/>
              </a:solidFill>
            </a:endParaRPr>
          </a:p>
          <a:p>
            <a:pPr marL="285750" indent="-285750">
              <a:buFont typeface="Arial" panose="020B0604020202020204" pitchFamily="34" charset="0"/>
              <a:buChar char="•"/>
            </a:pPr>
            <a:r>
              <a:rPr lang="en-GB" sz="1400" dirty="0">
                <a:solidFill>
                  <a:srgbClr val="15A7A1"/>
                </a:solidFill>
              </a:rPr>
              <a:t>Картографиране на потока на стойността;</a:t>
            </a:r>
            <a:endParaRPr lang="pt-PT" sz="1400" dirty="0">
              <a:solidFill>
                <a:srgbClr val="15A7A1"/>
              </a:solidFill>
            </a:endParaRPr>
          </a:p>
          <a:p>
            <a:pPr marL="285750" indent="-285750">
              <a:buFont typeface="Arial" panose="020B0604020202020204" pitchFamily="34" charset="0"/>
              <a:buChar char="•"/>
            </a:pPr>
            <a:r>
              <a:rPr lang="en-GB" sz="1400" dirty="0">
                <a:solidFill>
                  <a:srgbClr val="15A7A1"/>
                </a:solidFill>
              </a:rPr>
              <a:t>Създаване на поток;</a:t>
            </a:r>
            <a:endParaRPr lang="pt-PT" sz="1400" dirty="0">
              <a:solidFill>
                <a:srgbClr val="15A7A1"/>
              </a:solidFill>
            </a:endParaRPr>
          </a:p>
          <a:p>
            <a:pPr marL="285750" indent="-285750">
              <a:buFont typeface="Arial" panose="020B0604020202020204" pitchFamily="34" charset="0"/>
              <a:buChar char="•"/>
            </a:pPr>
            <a:r>
              <a:rPr lang="en-GB" sz="1400" dirty="0">
                <a:solidFill>
                  <a:srgbClr val="15A7A1"/>
                </a:solidFill>
              </a:rPr>
              <a:t>Установяване на привличане;</a:t>
            </a:r>
            <a:endParaRPr lang="pt-PT" sz="1400" dirty="0">
              <a:solidFill>
                <a:srgbClr val="15A7A1"/>
              </a:solidFill>
            </a:endParaRPr>
          </a:p>
          <a:p>
            <a:pPr marL="285750" indent="-285750">
              <a:buFont typeface="Arial" panose="020B0604020202020204" pitchFamily="34" charset="0"/>
              <a:buChar char="•"/>
            </a:pPr>
            <a:r>
              <a:rPr lang="en-GB" sz="1400" dirty="0">
                <a:solidFill>
                  <a:srgbClr val="15A7A1"/>
                </a:solidFill>
              </a:rPr>
              <a:t>Търсене на съвършенство.</a:t>
            </a:r>
            <a:endParaRPr lang="pt-PT" sz="1400" dirty="0">
              <a:solidFill>
                <a:srgbClr val="15A7A1"/>
              </a:solidFill>
            </a:endParaRPr>
          </a:p>
        </p:txBody>
      </p:sp>
      <p:sp>
        <p:nvSpPr>
          <p:cNvPr id="11" name="Retângulo 7">
            <a:extLst>
              <a:ext uri="{FF2B5EF4-FFF2-40B4-BE49-F238E27FC236}">
                <a16:creationId xmlns:a16="http://schemas.microsoft.com/office/drawing/2014/main" id="{49443A22-DBBD-43D0-AD1C-905989E689C8}"/>
              </a:ext>
            </a:extLst>
          </p:cNvPr>
          <p:cNvSpPr/>
          <p:nvPr/>
        </p:nvSpPr>
        <p:spPr>
          <a:xfrm>
            <a:off x="0" y="3834517"/>
            <a:ext cx="3454400" cy="707886"/>
          </a:xfrm>
          <a:prstGeom prst="rect">
            <a:avLst/>
          </a:prstGeom>
        </p:spPr>
        <p:txBody>
          <a:bodyPr wrap="square">
            <a:spAutoFit/>
          </a:bodyPr>
          <a:lstStyle/>
          <a:p>
            <a:pPr algn="just"/>
            <a:r>
              <a:rPr lang="en-GB" sz="800" dirty="0">
                <a:latin typeface="+mn-lt"/>
                <a:ea typeface="Verdana" panose="020B0604030504040204" pitchFamily="34" charset="0"/>
              </a:rPr>
              <a:t>[2] </a:t>
            </a:r>
            <a:r>
              <a:rPr lang="pt-PT" sz="800" dirty="0">
                <a:latin typeface="+mn-lt"/>
                <a:ea typeface="Verdana" panose="020B0604030504040204" pitchFamily="34" charset="0"/>
              </a:rPr>
              <a:t>Пълно ръководство за </a:t>
            </a:r>
            <a:r>
              <a:rPr lang="pt-PT" sz="800" dirty="0" err="1">
                <a:latin typeface="+mn-lt"/>
                <a:ea typeface="Verdana" panose="020B0604030504040204" pitchFamily="34" charset="0"/>
              </a:rPr>
              <a:t>стройно производство </a:t>
            </a:r>
            <a:r>
              <a:rPr lang="pt-PT" sz="800" dirty="0">
                <a:latin typeface="+mn-lt"/>
                <a:ea typeface="Verdana" panose="020B0604030504040204" pitchFamily="34" charset="0"/>
              </a:rPr>
              <a:t>- </a:t>
            </a:r>
            <a:r>
              <a:rPr lang="pt-PT" sz="800" dirty="0" err="1">
                <a:latin typeface="+mn-lt"/>
                <a:ea typeface="Verdana" panose="020B0604030504040204" pitchFamily="34" charset="0"/>
              </a:rPr>
              <a:t>Научете как производителите използват новите технологии от Индустрия </a:t>
            </a:r>
            <a:r>
              <a:rPr lang="pt-PT" sz="800" dirty="0">
                <a:latin typeface="+mn-lt"/>
                <a:ea typeface="Verdana" panose="020B0604030504040204" pitchFamily="34" charset="0"/>
              </a:rPr>
              <a:t>4.0, за да </a:t>
            </a:r>
            <a:r>
              <a:rPr lang="pt-PT" sz="800" dirty="0" err="1">
                <a:latin typeface="+mn-lt"/>
                <a:ea typeface="Verdana" panose="020B0604030504040204" pitchFamily="34" charset="0"/>
              </a:rPr>
              <a:t>допълнят традиционните практики за стройно производство</a:t>
            </a:r>
            <a:r>
              <a:rPr lang="pt-PT" sz="800" dirty="0">
                <a:latin typeface="+mn-lt"/>
                <a:ea typeface="Verdana" panose="020B0604030504040204" pitchFamily="34" charset="0"/>
              </a:rPr>
              <a:t>. Електронна книга на Tulip.co. Уеб: https:</a:t>
            </a:r>
            <a:r>
              <a:rPr lang="pt-PT" sz="800" dirty="0">
                <a:latin typeface="+mn-lt"/>
                <a:ea typeface="Verdana" panose="020B0604030504040204" pitchFamily="34" charset="0"/>
                <a:hlinkClick r:id="rId4"/>
              </a:rPr>
              <a:t>//tulip.co/ebooks/lean-manufacturing/#chapter-two-history-of-lean</a:t>
            </a:r>
            <a:endParaRPr lang="pt-PT" sz="800" dirty="0">
              <a:latin typeface="+mn-lt"/>
              <a:ea typeface="Verdana" panose="020B0604030504040204" pitchFamily="34" charset="0"/>
            </a:endParaRPr>
          </a:p>
        </p:txBody>
      </p:sp>
    </p:spTree>
    <p:custDataLst>
      <p:tags r:id="rId1"/>
    </p:custDataLst>
    <p:extLst>
      <p:ext uri="{BB962C8B-B14F-4D97-AF65-F5344CB8AC3E}">
        <p14:creationId xmlns:p14="http://schemas.microsoft.com/office/powerpoint/2010/main" val="1841581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Синергии с други методологии</a:t>
            </a:r>
            <a:endParaRPr lang="en-GB" dirty="0"/>
          </a:p>
        </p:txBody>
      </p:sp>
      <p:sp>
        <p:nvSpPr>
          <p:cNvPr id="4" name="TextBox 3">
            <a:extLst>
              <a:ext uri="{FF2B5EF4-FFF2-40B4-BE49-F238E27FC236}">
                <a16:creationId xmlns:a16="http://schemas.microsoft.com/office/drawing/2014/main" id="{BEE84FB1-E75B-4925-93B3-ABF6AA1ABE7F}"/>
              </a:ext>
            </a:extLst>
          </p:cNvPr>
          <p:cNvSpPr txBox="1"/>
          <p:nvPr/>
        </p:nvSpPr>
        <p:spPr>
          <a:xfrm>
            <a:off x="195984" y="1771531"/>
            <a:ext cx="8752031" cy="523220"/>
          </a:xfrm>
          <a:prstGeom prst="rect">
            <a:avLst/>
          </a:prstGeom>
          <a:noFill/>
        </p:spPr>
        <p:txBody>
          <a:bodyPr wrap="square">
            <a:spAutoFit/>
          </a:bodyPr>
          <a:lstStyle/>
          <a:p>
            <a:pPr marL="0" indent="0" algn="just">
              <a:buNone/>
            </a:pPr>
            <a:r>
              <a:rPr lang="en-GB" sz="1400" dirty="0">
                <a:solidFill>
                  <a:srgbClr val="2B2D83"/>
                </a:solidFill>
              </a:rPr>
              <a:t>- ИЕ </a:t>
            </a:r>
            <a:r>
              <a:rPr lang="en-GB" sz="1400" dirty="0"/>
              <a:t>е концепция, при която екосистемата се разглежда като пример за проектиране на промишлени системи с цел намаляване на въздействието им върху околната среда чрез затваряне на енергийните и ресурсните цикли.</a:t>
            </a:r>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1380999"/>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Индустриална екология - концепция</a:t>
            </a:r>
          </a:p>
        </p:txBody>
      </p:sp>
      <p:sp>
        <p:nvSpPr>
          <p:cNvPr id="8" name="TextBox 7">
            <a:extLst>
              <a:ext uri="{FF2B5EF4-FFF2-40B4-BE49-F238E27FC236}">
                <a16:creationId xmlns:a16="http://schemas.microsoft.com/office/drawing/2014/main" id="{EDD113B0-E8F2-4F6D-88B3-FF2B07F96F82}"/>
              </a:ext>
            </a:extLst>
          </p:cNvPr>
          <p:cNvSpPr txBox="1"/>
          <p:nvPr/>
        </p:nvSpPr>
        <p:spPr>
          <a:xfrm>
            <a:off x="1887794" y="2571750"/>
            <a:ext cx="5855109" cy="1600438"/>
          </a:xfrm>
          <a:prstGeom prst="rect">
            <a:avLst/>
          </a:prstGeom>
          <a:noFill/>
        </p:spPr>
        <p:txBody>
          <a:bodyPr wrap="square">
            <a:spAutoFit/>
          </a:bodyPr>
          <a:lstStyle/>
          <a:p>
            <a:pPr marL="0" indent="0" algn="just">
              <a:buNone/>
            </a:pPr>
            <a:endParaRPr lang="en-GB" sz="1400" i="1" dirty="0">
              <a:solidFill>
                <a:srgbClr val="2B2D83"/>
              </a:solidFill>
            </a:endParaRPr>
          </a:p>
          <a:p>
            <a:pPr marL="0" indent="0" algn="just">
              <a:buNone/>
            </a:pPr>
            <a:r>
              <a:rPr lang="en-GB" sz="1400" i="1" dirty="0">
                <a:solidFill>
                  <a:srgbClr val="2B2D83"/>
                </a:solidFill>
              </a:rPr>
              <a:t>"Индустриалната екология разглежда промишлеността като създадена от човека екосистема, която функционира по подобен начин на естествените екосистеми, където отпадъците или страничните продукти от един процес се използват като входна суровина за друг процес. Индустриалната екология взаимодейства с естествените екосистеми и се опитва да премине от линейна към циклична или затворена система. Подобно на природните екосистеми, промишлената екология е в състояние на непрекъснато движение.</a:t>
            </a:r>
          </a:p>
        </p:txBody>
      </p:sp>
    </p:spTree>
    <p:custDataLst>
      <p:tags r:id="rId1"/>
    </p:custDataLst>
    <p:extLst>
      <p:ext uri="{BB962C8B-B14F-4D97-AF65-F5344CB8AC3E}">
        <p14:creationId xmlns:p14="http://schemas.microsoft.com/office/powerpoint/2010/main" val="1849095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Синергии с други методологии</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30670" y="905641"/>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Индустриална екология - процеси</a:t>
            </a:r>
          </a:p>
        </p:txBody>
      </p:sp>
      <p:sp>
        <p:nvSpPr>
          <p:cNvPr id="7" name="TextBox 6">
            <a:extLst>
              <a:ext uri="{FF2B5EF4-FFF2-40B4-BE49-F238E27FC236}">
                <a16:creationId xmlns:a16="http://schemas.microsoft.com/office/drawing/2014/main" id="{3D664A07-5CAD-408F-BB93-7EFDC26E9685}"/>
              </a:ext>
            </a:extLst>
          </p:cNvPr>
          <p:cNvSpPr txBox="1"/>
          <p:nvPr/>
        </p:nvSpPr>
        <p:spPr>
          <a:xfrm>
            <a:off x="265727" y="1278090"/>
            <a:ext cx="3336255" cy="2462213"/>
          </a:xfrm>
          <a:prstGeom prst="rect">
            <a:avLst/>
          </a:prstGeom>
          <a:noFill/>
        </p:spPr>
        <p:txBody>
          <a:bodyPr wrap="square">
            <a:spAutoFit/>
          </a:bodyPr>
          <a:lstStyle/>
          <a:p>
            <a:pPr algn="just"/>
            <a:r>
              <a:rPr lang="pt-PT" sz="1400" dirty="0" err="1"/>
              <a:t>Според концепцията за </a:t>
            </a:r>
            <a:r>
              <a:rPr lang="pt-PT" sz="1400" dirty="0"/>
              <a:t>ИО </a:t>
            </a:r>
            <a:r>
              <a:rPr lang="pt-PT" sz="1400" dirty="0" err="1"/>
              <a:t>един отрасъл използва излишъците </a:t>
            </a:r>
            <a:r>
              <a:rPr lang="pt-PT" sz="1400" dirty="0"/>
              <a:t>(</a:t>
            </a:r>
            <a:r>
              <a:rPr lang="pt-PT" sz="1400" dirty="0" err="1"/>
              <a:t>отпадъците </a:t>
            </a:r>
            <a:r>
              <a:rPr lang="pt-PT" sz="1400" dirty="0"/>
              <a:t>и страничните </a:t>
            </a:r>
            <a:r>
              <a:rPr lang="pt-PT" sz="1400" dirty="0" err="1"/>
              <a:t>продукти</a:t>
            </a:r>
            <a:r>
              <a:rPr lang="pt-PT" sz="1400" dirty="0"/>
              <a:t>) </a:t>
            </a:r>
            <a:r>
              <a:rPr lang="pt-PT" sz="1400" dirty="0" err="1"/>
              <a:t>на други </a:t>
            </a:r>
            <a:r>
              <a:rPr lang="pt-PT" sz="1400" dirty="0"/>
              <a:t>отрасли като суровини за </a:t>
            </a:r>
            <a:r>
              <a:rPr lang="pt-PT" sz="1400" dirty="0" err="1"/>
              <a:t>собствените си </a:t>
            </a:r>
            <a:r>
              <a:rPr lang="pt-PT" sz="1400" dirty="0"/>
              <a:t>процеси</a:t>
            </a:r>
            <a:r>
              <a:rPr lang="pt-PT" sz="1400" dirty="0" err="1"/>
              <a:t>, като същевременно взаимодейства с природата</a:t>
            </a:r>
            <a:r>
              <a:rPr lang="pt-PT" sz="1400" dirty="0"/>
              <a:t>. ИЕ </a:t>
            </a:r>
            <a:r>
              <a:rPr lang="pt-PT" sz="1400" dirty="0" err="1"/>
              <a:t>следва хибридна система между </a:t>
            </a:r>
            <a:r>
              <a:rPr lang="pt-PT" sz="1400" dirty="0"/>
              <a:t>промишлените </a:t>
            </a:r>
            <a:r>
              <a:rPr lang="pt-PT" sz="1400" dirty="0" err="1"/>
              <a:t>и </a:t>
            </a:r>
            <a:r>
              <a:rPr lang="pt-PT" sz="1400" dirty="0"/>
              <a:t>природните </a:t>
            </a:r>
            <a:r>
              <a:rPr lang="pt-PT" sz="1400" dirty="0" err="1"/>
              <a:t>екосистеми и разглежда концепции и инструменти за устойчивост като анализ на </a:t>
            </a:r>
            <a:r>
              <a:rPr lang="pt-PT" sz="1400" dirty="0"/>
              <a:t>материалните </a:t>
            </a:r>
            <a:r>
              <a:rPr lang="pt-PT" sz="1400" dirty="0" err="1"/>
              <a:t>потоци</a:t>
            </a:r>
            <a:r>
              <a:rPr lang="pt-PT" sz="1400" dirty="0"/>
              <a:t>, проектиране за </a:t>
            </a:r>
            <a:r>
              <a:rPr lang="pt-PT" sz="1400" dirty="0" err="1"/>
              <a:t>разглобяване</a:t>
            </a:r>
            <a:r>
              <a:rPr lang="pt-PT" sz="1400" dirty="0"/>
              <a:t>, </a:t>
            </a:r>
            <a:r>
              <a:rPr lang="pt-PT" sz="1400" dirty="0" err="1"/>
              <a:t>екологосъобразни технологии и дематериализация</a:t>
            </a:r>
            <a:r>
              <a:rPr lang="pt-PT" sz="1400" dirty="0"/>
              <a:t>. </a:t>
            </a:r>
            <a:endParaRPr lang="en-GB" dirty="0"/>
          </a:p>
        </p:txBody>
      </p:sp>
      <p:pic>
        <p:nvPicPr>
          <p:cNvPr id="9" name="Imagem 4">
            <a:extLst>
              <a:ext uri="{FF2B5EF4-FFF2-40B4-BE49-F238E27FC236}">
                <a16:creationId xmlns:a16="http://schemas.microsoft.com/office/drawing/2014/main" id="{41D4864D-58BE-40BF-B4A6-2E0CE10AD56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97829" y="1278090"/>
            <a:ext cx="5246171" cy="3050891"/>
          </a:xfrm>
          <a:prstGeom prst="rect">
            <a:avLst/>
          </a:prstGeom>
          <a:noFill/>
          <a:ln>
            <a:noFill/>
          </a:ln>
        </p:spPr>
      </p:pic>
      <p:sp>
        <p:nvSpPr>
          <p:cNvPr id="10" name="Retângulo 2">
            <a:extLst>
              <a:ext uri="{FF2B5EF4-FFF2-40B4-BE49-F238E27FC236}">
                <a16:creationId xmlns:a16="http://schemas.microsoft.com/office/drawing/2014/main" id="{813E29EC-186B-4A5A-823D-EBEDA3C050E4}"/>
              </a:ext>
            </a:extLst>
          </p:cNvPr>
          <p:cNvSpPr/>
          <p:nvPr/>
        </p:nvSpPr>
        <p:spPr>
          <a:xfrm>
            <a:off x="3132957" y="4450189"/>
            <a:ext cx="6042264" cy="338554"/>
          </a:xfrm>
          <a:prstGeom prst="rect">
            <a:avLst/>
          </a:prstGeom>
        </p:spPr>
        <p:txBody>
          <a:bodyPr wrap="square">
            <a:spAutoFit/>
          </a:bodyPr>
          <a:lstStyle/>
          <a:p>
            <a:pPr algn="just"/>
            <a:r>
              <a:rPr lang="en-GB" sz="800" dirty="0">
                <a:latin typeface="+mn-lt"/>
              </a:rPr>
              <a:t>[3] </a:t>
            </a:r>
            <a:r>
              <a:rPr lang="pt-PT" sz="800" dirty="0" err="1">
                <a:latin typeface="+mn-lt"/>
                <a:ea typeface="Verdana" panose="020B0604030504040204" pitchFamily="34" charset="0"/>
              </a:rPr>
              <a:t>Въведение в </a:t>
            </a:r>
            <a:r>
              <a:rPr lang="pt-PT" sz="800" dirty="0">
                <a:latin typeface="+mn-lt"/>
                <a:ea typeface="Verdana" panose="020B0604030504040204" pitchFamily="34" charset="0"/>
              </a:rPr>
              <a:t>индустриалната </a:t>
            </a:r>
            <a:r>
              <a:rPr lang="pt-PT" sz="800" dirty="0" err="1">
                <a:latin typeface="+mn-lt"/>
                <a:ea typeface="Verdana" panose="020B0604030504040204" pitchFamily="34" charset="0"/>
              </a:rPr>
              <a:t>екология и </a:t>
            </a:r>
            <a:r>
              <a:rPr lang="pt-PT" sz="800" dirty="0">
                <a:latin typeface="+mn-lt"/>
                <a:ea typeface="Verdana" panose="020B0604030504040204" pitchFamily="34" charset="0"/>
              </a:rPr>
              <a:t>индустриалния метаболизъм. </a:t>
            </a:r>
            <a:r>
              <a:rPr lang="pt-PT" sz="800" dirty="0" err="1">
                <a:latin typeface="+mn-lt"/>
                <a:ea typeface="Verdana" panose="020B0604030504040204" pitchFamily="34" charset="0"/>
              </a:rPr>
              <a:t>Гръцко-албанско трансгранично сътрудничество в </a:t>
            </a:r>
            <a:r>
              <a:rPr lang="pt-PT" sz="800" dirty="0">
                <a:latin typeface="+mn-lt"/>
                <a:ea typeface="Verdana" panose="020B0604030504040204" pitchFamily="34" charset="0"/>
              </a:rPr>
              <a:t>областта на </a:t>
            </a:r>
            <a:r>
              <a:rPr lang="pt-PT" sz="800" dirty="0" err="1">
                <a:latin typeface="+mn-lt"/>
                <a:ea typeface="Verdana" panose="020B0604030504040204" pitchFamily="34" charset="0"/>
              </a:rPr>
              <a:t>проучването на биомасата</a:t>
            </a:r>
            <a:r>
              <a:rPr lang="pt-PT" sz="800" dirty="0">
                <a:latin typeface="+mn-lt"/>
                <a:ea typeface="Verdana" panose="020B0604030504040204" pitchFamily="34" charset="0"/>
              </a:rPr>
              <a:t>. </a:t>
            </a:r>
            <a:r>
              <a:rPr lang="pt-PT" sz="800" dirty="0" err="1">
                <a:latin typeface="+mn-lt"/>
                <a:ea typeface="Verdana" panose="020B0604030504040204" pitchFamily="34" charset="0"/>
              </a:rPr>
              <a:t>Достъпно </a:t>
            </a:r>
            <a:r>
              <a:rPr lang="pt-PT" sz="800" dirty="0">
                <a:latin typeface="+mn-lt"/>
                <a:ea typeface="Verdana" panose="020B0604030504040204" pitchFamily="34" charset="0"/>
              </a:rPr>
              <a:t>онлайн: </a:t>
            </a:r>
            <a:r>
              <a:rPr lang="pt-PT" sz="800" dirty="0">
                <a:latin typeface="+mn-lt"/>
                <a:ea typeface="Verdana" panose="020B0604030504040204" pitchFamily="34" charset="0"/>
                <a:hlinkClick r:id="rId4"/>
              </a:rPr>
              <a:t>https://slideplayer.com/slide/13338089/</a:t>
            </a:r>
            <a:endParaRPr lang="pt-PT" sz="800" dirty="0">
              <a:latin typeface="+mn-lt"/>
              <a:ea typeface="Verdana" panose="020B0604030504040204" pitchFamily="34" charset="0"/>
            </a:endParaRPr>
          </a:p>
        </p:txBody>
      </p:sp>
      <p:sp>
        <p:nvSpPr>
          <p:cNvPr id="11" name="Content Placeholder 2">
            <a:extLst>
              <a:ext uri="{FF2B5EF4-FFF2-40B4-BE49-F238E27FC236}">
                <a16:creationId xmlns:a16="http://schemas.microsoft.com/office/drawing/2014/main" id="{0A81E162-AB6A-4785-8859-47C0014C6C82}"/>
              </a:ext>
            </a:extLst>
          </p:cNvPr>
          <p:cNvSpPr txBox="1">
            <a:spLocks/>
          </p:cNvSpPr>
          <p:nvPr/>
        </p:nvSpPr>
        <p:spPr>
          <a:xfrm>
            <a:off x="5506747" y="4328981"/>
            <a:ext cx="2904459" cy="290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800" dirty="0">
                <a:latin typeface="+mn-lt"/>
              </a:rPr>
              <a:t>Процеси на индустриалната екология [3]</a:t>
            </a:r>
          </a:p>
        </p:txBody>
      </p:sp>
    </p:spTree>
    <p:custDataLst>
      <p:tags r:id="rId1"/>
    </p:custDataLst>
    <p:extLst>
      <p:ext uri="{BB962C8B-B14F-4D97-AF65-F5344CB8AC3E}">
        <p14:creationId xmlns:p14="http://schemas.microsoft.com/office/powerpoint/2010/main" val="3861600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Синергии с други методологии</a:t>
            </a:r>
            <a:endParaRPr lang="en-GB" dirty="0"/>
          </a:p>
        </p:txBody>
      </p:sp>
      <p:sp>
        <p:nvSpPr>
          <p:cNvPr id="4" name="TextBox 3">
            <a:extLst>
              <a:ext uri="{FF2B5EF4-FFF2-40B4-BE49-F238E27FC236}">
                <a16:creationId xmlns:a16="http://schemas.microsoft.com/office/drawing/2014/main" id="{BEE84FB1-E75B-4925-93B3-ABF6AA1ABE7F}"/>
              </a:ext>
            </a:extLst>
          </p:cNvPr>
          <p:cNvSpPr txBox="1"/>
          <p:nvPr/>
        </p:nvSpPr>
        <p:spPr>
          <a:xfrm>
            <a:off x="195984" y="1274349"/>
            <a:ext cx="8752031" cy="3600986"/>
          </a:xfrm>
          <a:prstGeom prst="rect">
            <a:avLst/>
          </a:prstGeom>
          <a:noFill/>
        </p:spPr>
        <p:txBody>
          <a:bodyPr wrap="square">
            <a:spAutoFit/>
          </a:bodyPr>
          <a:lstStyle/>
          <a:p>
            <a:pPr marL="285750" indent="-285750" algn="just">
              <a:buFont typeface="Arial" panose="020B0604020202020204" pitchFamily="34" charset="0"/>
              <a:buChar char="•"/>
            </a:pPr>
            <a:r>
              <a:rPr lang="en-GB" sz="1200" dirty="0">
                <a:solidFill>
                  <a:srgbClr val="2B2D83"/>
                </a:solidFill>
              </a:rPr>
              <a:t>Развитие на индустриални екосистеми </a:t>
            </a:r>
            <a:r>
              <a:rPr lang="en-GB" sz="1200" dirty="0"/>
              <a:t>- разглеждайте отпадъците като ресурс; затворете цикъла; създайте партньорства с други индустрии за търговия със странични продукти, които се използват като суровини за други процеси.</a:t>
            </a:r>
          </a:p>
          <a:p>
            <a:pPr marL="285750" indent="-285750" algn="just">
              <a:buFont typeface="Arial" panose="020B0604020202020204" pitchFamily="34" charset="0"/>
              <a:buChar char="•"/>
            </a:pPr>
            <a:r>
              <a:rPr lang="en-GB" sz="1200" dirty="0">
                <a:solidFill>
                  <a:srgbClr val="2B2D83"/>
                </a:solidFill>
              </a:rPr>
              <a:t>Дематериализиране на промишлената продукция </a:t>
            </a:r>
            <a:r>
              <a:rPr lang="en-GB" sz="1200" dirty="0"/>
              <a:t>- използване на по-малко първични материали и енергия чрез по-ефективно използване на ресурсите; повторно използване на материали или замяната им с по-екологични материали; повече с по-малко.</a:t>
            </a:r>
          </a:p>
          <a:p>
            <a:pPr marL="285750" indent="-285750" algn="just">
              <a:buFont typeface="Arial" panose="020B0604020202020204" pitchFamily="34" charset="0"/>
              <a:buChar char="•"/>
            </a:pPr>
            <a:r>
              <a:rPr lang="en-GB" sz="1200" dirty="0"/>
              <a:t>Балансиране на промишлените вложения и изложения до естествените нива - управление на интерфейса между околната среда и промишлеността; повишаване на знанията за поведението на екосистемите, времето за възстановяване и капацитета им; повишаване на знанията за това как и кога промишлеността може да взаимодейства с естествените екосистеми и за ограниченията.</a:t>
            </a:r>
          </a:p>
          <a:p>
            <a:pPr marL="285750" indent="-285750" algn="just">
              <a:buFont typeface="Arial" panose="020B0604020202020204" pitchFamily="34" charset="0"/>
              <a:buChar char="•"/>
            </a:pPr>
            <a:r>
              <a:rPr lang="en-GB" sz="1200" dirty="0"/>
              <a:t>Подобряване на ефективността на </a:t>
            </a:r>
            <a:r>
              <a:rPr lang="en-GB" sz="1200" dirty="0">
                <a:solidFill>
                  <a:srgbClr val="2B2D83"/>
                </a:solidFill>
              </a:rPr>
              <a:t>промишлените процеси </a:t>
            </a:r>
            <a:r>
              <a:rPr lang="en-GB" sz="1200" dirty="0"/>
              <a:t>- препроектиране на продукти, процеси, оборудване; повторно използване на материали за пестене на ресурси.</a:t>
            </a:r>
          </a:p>
          <a:p>
            <a:pPr marL="285750" indent="-285750" algn="just">
              <a:buFont typeface="Arial" panose="020B0604020202020204" pitchFamily="34" charset="0"/>
              <a:buChar char="•"/>
            </a:pPr>
            <a:r>
              <a:rPr lang="en-GB" sz="1200" dirty="0">
                <a:solidFill>
                  <a:srgbClr val="2B2D83"/>
                </a:solidFill>
              </a:rPr>
              <a:t>Използване на енергията </a:t>
            </a:r>
            <a:r>
              <a:rPr lang="en-GB" sz="1200" dirty="0"/>
              <a:t>- включете доставката на енергия в рамките на промишлената екология; използвайте алтернативни източници на енергия, които имат по-малко въздействие върху околната среда.</a:t>
            </a:r>
          </a:p>
          <a:p>
            <a:pPr marL="285750" indent="-285750" algn="just">
              <a:buFont typeface="Arial" panose="020B0604020202020204" pitchFamily="34" charset="0"/>
              <a:buChar char="•"/>
            </a:pPr>
            <a:r>
              <a:rPr lang="en-GB" sz="1200" dirty="0"/>
              <a:t>Привеждане на политиките в съответствие с </a:t>
            </a:r>
            <a:r>
              <a:rPr lang="en-GB" sz="1200" dirty="0">
                <a:solidFill>
                  <a:srgbClr val="2B2D83"/>
                </a:solidFill>
              </a:rPr>
              <a:t>концепцията за индустриална екология </a:t>
            </a:r>
            <a:r>
              <a:rPr lang="en-GB" sz="1200" dirty="0"/>
              <a:t>- включване на околната среда и икономиката в организационните, националните и международните политики; интернализиране на външните фактори; използване на икономически инструменти за насърчаване на преминаването към индустриална екология; използване на по-подходящ дисконтов процент; използване на по-всеобхватен индекс за измерване на националното богатство, а не на БНП.</a:t>
            </a:r>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41740" y="923928"/>
            <a:ext cx="808786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Индустриална екология - принципи</a:t>
            </a:r>
          </a:p>
        </p:txBody>
      </p:sp>
    </p:spTree>
    <p:custDataLst>
      <p:tags r:id="rId1"/>
    </p:custDataLst>
    <p:extLst>
      <p:ext uri="{BB962C8B-B14F-4D97-AF65-F5344CB8AC3E}">
        <p14:creationId xmlns:p14="http://schemas.microsoft.com/office/powerpoint/2010/main" val="1548222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Синергии с други методологии</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861561"/>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Индустриална екология и кръгова икономика</a:t>
            </a:r>
          </a:p>
        </p:txBody>
      </p:sp>
      <p:pic>
        <p:nvPicPr>
          <p:cNvPr id="6" name="Imagem 7">
            <a:extLst>
              <a:ext uri="{FF2B5EF4-FFF2-40B4-BE49-F238E27FC236}">
                <a16:creationId xmlns:a16="http://schemas.microsoft.com/office/drawing/2014/main" id="{16125925-B35E-4BA4-B973-63F2EBE0B1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14489" y="1212934"/>
            <a:ext cx="3388654" cy="3069005"/>
          </a:xfrm>
          <a:prstGeom prst="rect">
            <a:avLst/>
          </a:prstGeom>
          <a:noFill/>
          <a:ln>
            <a:noFill/>
          </a:ln>
        </p:spPr>
      </p:pic>
      <p:sp>
        <p:nvSpPr>
          <p:cNvPr id="7" name="Retângulo 8">
            <a:extLst>
              <a:ext uri="{FF2B5EF4-FFF2-40B4-BE49-F238E27FC236}">
                <a16:creationId xmlns:a16="http://schemas.microsoft.com/office/drawing/2014/main" id="{93939718-AC43-4FCA-B235-5EE25B775F62}"/>
              </a:ext>
            </a:extLst>
          </p:cNvPr>
          <p:cNvSpPr/>
          <p:nvPr/>
        </p:nvSpPr>
        <p:spPr>
          <a:xfrm>
            <a:off x="34508" y="3499536"/>
            <a:ext cx="2227005" cy="1200329"/>
          </a:xfrm>
          <a:prstGeom prst="rect">
            <a:avLst/>
          </a:prstGeom>
        </p:spPr>
        <p:txBody>
          <a:bodyPr wrap="square">
            <a:spAutoFit/>
          </a:bodyPr>
          <a:lstStyle/>
          <a:p>
            <a:pPr algn="just"/>
            <a:r>
              <a:rPr lang="en-GB" sz="800" dirty="0"/>
              <a:t>[</a:t>
            </a:r>
            <a:r>
              <a:rPr lang="en-GB" sz="800" dirty="0">
                <a:latin typeface="+mn-lt"/>
              </a:rPr>
              <a:t>4] </a:t>
            </a:r>
            <a:r>
              <a:rPr lang="pt-PT" sz="800" dirty="0">
                <a:latin typeface="+mn-lt"/>
                <a:ea typeface="Verdana" panose="020B0604030504040204" pitchFamily="34" charset="0"/>
                <a:hlinkClick r:id="rId4"/>
              </a:rPr>
              <a:t>Saavedra</a:t>
            </a:r>
            <a:r>
              <a:rPr lang="pt-PT" sz="800" u="sng" dirty="0">
                <a:latin typeface="+mn-lt"/>
                <a:ea typeface="Verdana" panose="020B0604030504040204" pitchFamily="34" charset="0"/>
              </a:rPr>
              <a:t>, </a:t>
            </a:r>
            <a:r>
              <a:rPr lang="pt-PT" sz="800" u="sng" dirty="0" err="1">
                <a:latin typeface="+mn-lt"/>
                <a:ea typeface="Verdana" panose="020B0604030504040204" pitchFamily="34" charset="0"/>
              </a:rPr>
              <a:t>Yovana</a:t>
            </a:r>
            <a:r>
              <a:rPr lang="pt-PT" sz="800" u="sng" dirty="0">
                <a:latin typeface="+mn-lt"/>
                <a:ea typeface="Verdana" panose="020B0604030504040204" pitchFamily="34" charset="0"/>
              </a:rPr>
              <a:t>; </a:t>
            </a:r>
            <a:r>
              <a:rPr lang="pt-PT" sz="800" dirty="0" err="1">
                <a:latin typeface="+mn-lt"/>
                <a:ea typeface="Verdana" panose="020B0604030504040204" pitchFamily="34" charset="0"/>
                <a:hlinkClick r:id="rId4"/>
              </a:rPr>
              <a:t>Iritani</a:t>
            </a:r>
            <a:r>
              <a:rPr lang="pt-PT" sz="800" u="sng" dirty="0">
                <a:latin typeface="+mn-lt"/>
                <a:ea typeface="Verdana" panose="020B0604030504040204" pitchFamily="34" charset="0"/>
              </a:rPr>
              <a:t>, Diego; </a:t>
            </a:r>
            <a:r>
              <a:rPr lang="pt-PT" sz="800" dirty="0" err="1">
                <a:latin typeface="+mn-lt"/>
                <a:ea typeface="Verdana" panose="020B0604030504040204" pitchFamily="34" charset="0"/>
                <a:hlinkClick r:id="rId4"/>
              </a:rPr>
              <a:t>Pavan</a:t>
            </a:r>
            <a:r>
              <a:rPr lang="pt-PT" sz="800" u="sng" dirty="0">
                <a:latin typeface="+mn-lt"/>
                <a:ea typeface="Verdana" panose="020B0604030504040204" pitchFamily="34" charset="0"/>
              </a:rPr>
              <a:t>, Ana; </a:t>
            </a:r>
            <a:r>
              <a:rPr lang="pt-PT" sz="800" dirty="0" err="1">
                <a:latin typeface="+mn-lt"/>
                <a:ea typeface="Verdana" panose="020B0604030504040204" pitchFamily="34" charset="0"/>
                <a:hlinkClick r:id="rId4"/>
              </a:rPr>
              <a:t>Ometto</a:t>
            </a:r>
            <a:r>
              <a:rPr lang="pt-PT" sz="800" dirty="0">
                <a:latin typeface="+mn-lt"/>
                <a:ea typeface="Verdana" panose="020B0604030504040204" pitchFamily="34" charset="0"/>
              </a:rPr>
              <a:t>, Aldo; </a:t>
            </a:r>
            <a:r>
              <a:rPr lang="pt-PT" sz="800" dirty="0" err="1">
                <a:latin typeface="+mn-lt"/>
                <a:ea typeface="Verdana" panose="020B0604030504040204" pitchFamily="34" charset="0"/>
              </a:rPr>
              <a:t>Theoretical contribution of </a:t>
            </a:r>
            <a:r>
              <a:rPr lang="pt-PT" sz="800" dirty="0">
                <a:latin typeface="+mn-lt"/>
                <a:ea typeface="Verdana" panose="020B0604030504040204" pitchFamily="34" charset="0"/>
              </a:rPr>
              <a:t>industrial </a:t>
            </a:r>
            <a:r>
              <a:rPr lang="pt-PT" sz="800" dirty="0" err="1">
                <a:latin typeface="+mn-lt"/>
                <a:ea typeface="Verdana" panose="020B0604030504040204" pitchFamily="34" charset="0"/>
              </a:rPr>
              <a:t>ecology </a:t>
            </a:r>
            <a:r>
              <a:rPr lang="pt-PT" sz="800" dirty="0">
                <a:latin typeface="+mn-lt"/>
                <a:ea typeface="Verdana" panose="020B0604030504040204" pitchFamily="34" charset="0"/>
              </a:rPr>
              <a:t>to circular </a:t>
            </a:r>
            <a:r>
              <a:rPr lang="pt-PT" sz="800" dirty="0" err="1">
                <a:latin typeface="+mn-lt"/>
                <a:ea typeface="Verdana" panose="020B0604030504040204" pitchFamily="34" charset="0"/>
              </a:rPr>
              <a:t>economy</a:t>
            </a:r>
            <a:r>
              <a:rPr lang="pt-PT" sz="800" dirty="0">
                <a:latin typeface="+mn-lt"/>
                <a:ea typeface="Verdana" panose="020B0604030504040204" pitchFamily="34" charset="0"/>
              </a:rPr>
              <a:t>. </a:t>
            </a:r>
            <a:r>
              <a:rPr lang="pt-PT" sz="800" dirty="0" err="1">
                <a:latin typeface="+mn-lt"/>
                <a:ea typeface="Verdana" panose="020B0604030504040204" pitchFamily="34" charset="0"/>
              </a:rPr>
              <a:t>Получено на </a:t>
            </a:r>
            <a:r>
              <a:rPr lang="pt-PT" sz="800" dirty="0">
                <a:latin typeface="+mn-lt"/>
                <a:ea typeface="Verdana" panose="020B0604030504040204" pitchFamily="34" charset="0"/>
              </a:rPr>
              <a:t>8 </a:t>
            </a:r>
            <a:r>
              <a:rPr lang="pt-PT" sz="800" dirty="0" err="1">
                <a:latin typeface="+mn-lt"/>
                <a:ea typeface="Verdana" panose="020B0604030504040204" pitchFamily="34" charset="0"/>
              </a:rPr>
              <a:t>септември </a:t>
            </a:r>
            <a:r>
              <a:rPr lang="pt-PT" sz="800" dirty="0">
                <a:latin typeface="+mn-lt"/>
                <a:ea typeface="Verdana" panose="020B0604030504040204" pitchFamily="34" charset="0"/>
              </a:rPr>
              <a:t>2016 г., </a:t>
            </a:r>
            <a:r>
              <a:rPr lang="pt-PT" sz="800" dirty="0" err="1">
                <a:latin typeface="+mn-lt"/>
                <a:ea typeface="Verdana" panose="020B0604030504040204" pitchFamily="34" charset="0"/>
              </a:rPr>
              <a:t>преработено на </a:t>
            </a:r>
            <a:r>
              <a:rPr lang="pt-PT" sz="800" dirty="0">
                <a:latin typeface="+mn-lt"/>
                <a:ea typeface="Verdana" panose="020B0604030504040204" pitchFamily="34" charset="0"/>
              </a:rPr>
              <a:t>17 </a:t>
            </a:r>
            <a:r>
              <a:rPr lang="pt-PT" sz="800" dirty="0" err="1">
                <a:latin typeface="+mn-lt"/>
                <a:ea typeface="Verdana" panose="020B0604030504040204" pitchFamily="34" charset="0"/>
              </a:rPr>
              <a:t>септември </a:t>
            </a:r>
            <a:r>
              <a:rPr lang="pt-PT" sz="800" dirty="0">
                <a:latin typeface="+mn-lt"/>
                <a:ea typeface="Verdana" panose="020B0604030504040204" pitchFamily="34" charset="0"/>
              </a:rPr>
              <a:t>2017 г., </a:t>
            </a:r>
            <a:r>
              <a:rPr lang="pt-PT" sz="800" dirty="0" err="1">
                <a:latin typeface="+mn-lt"/>
                <a:ea typeface="Verdana" panose="020B0604030504040204" pitchFamily="34" charset="0"/>
              </a:rPr>
              <a:t>прието на </a:t>
            </a:r>
            <a:r>
              <a:rPr lang="pt-PT" sz="800" dirty="0">
                <a:latin typeface="+mn-lt"/>
                <a:ea typeface="Verdana" panose="020B0604030504040204" pitchFamily="34" charset="0"/>
              </a:rPr>
              <a:t>17 </a:t>
            </a:r>
            <a:r>
              <a:rPr lang="pt-PT" sz="800" dirty="0" err="1">
                <a:latin typeface="+mn-lt"/>
                <a:ea typeface="Verdana" panose="020B0604030504040204" pitchFamily="34" charset="0"/>
              </a:rPr>
              <a:t>септември </a:t>
            </a:r>
            <a:r>
              <a:rPr lang="pt-PT" sz="800" dirty="0">
                <a:latin typeface="+mn-lt"/>
                <a:ea typeface="Verdana" panose="020B0604030504040204" pitchFamily="34" charset="0"/>
              </a:rPr>
              <a:t>2017 г., </a:t>
            </a:r>
            <a:r>
              <a:rPr lang="pt-PT" sz="800" dirty="0" err="1">
                <a:latin typeface="+mn-lt"/>
                <a:ea typeface="Verdana" panose="020B0604030504040204" pitchFamily="34" charset="0"/>
              </a:rPr>
              <a:t>достъпно </a:t>
            </a:r>
            <a:r>
              <a:rPr lang="pt-PT" sz="800" dirty="0">
                <a:latin typeface="+mn-lt"/>
                <a:ea typeface="Verdana" panose="020B0604030504040204" pitchFamily="34" charset="0"/>
              </a:rPr>
              <a:t>онлайн на 30 </a:t>
            </a:r>
            <a:r>
              <a:rPr lang="pt-PT" sz="800" dirty="0" err="1">
                <a:latin typeface="+mn-lt"/>
                <a:ea typeface="Verdana" panose="020B0604030504040204" pitchFamily="34" charset="0"/>
              </a:rPr>
              <a:t>септември </a:t>
            </a:r>
            <a:r>
              <a:rPr lang="pt-PT" sz="800" dirty="0">
                <a:latin typeface="+mn-lt"/>
                <a:ea typeface="Verdana" panose="020B0604030504040204" pitchFamily="34" charset="0"/>
              </a:rPr>
              <a:t>2017 г. Уеб: </a:t>
            </a:r>
            <a:r>
              <a:rPr lang="pt-PT" sz="800" dirty="0">
                <a:latin typeface="+mn-lt"/>
                <a:ea typeface="Verdana" panose="020B0604030504040204" pitchFamily="34" charset="0"/>
                <a:hlinkClick r:id="rId5"/>
              </a:rPr>
              <a:t>https://www.sciencedirect.com/science/article/abs/pii/S0959652617321728</a:t>
            </a:r>
            <a:endParaRPr lang="pt-PT" sz="800" dirty="0">
              <a:latin typeface="+mn-lt"/>
              <a:ea typeface="Verdana" panose="020B0604030504040204" pitchFamily="34" charset="0"/>
            </a:endParaRPr>
          </a:p>
        </p:txBody>
      </p:sp>
      <p:sp>
        <p:nvSpPr>
          <p:cNvPr id="8" name="Retângulo 9">
            <a:extLst>
              <a:ext uri="{FF2B5EF4-FFF2-40B4-BE49-F238E27FC236}">
                <a16:creationId xmlns:a16="http://schemas.microsoft.com/office/drawing/2014/main" id="{66F2CA4D-D01E-4EFB-B9CE-B0EACFCB4D7B}"/>
              </a:ext>
            </a:extLst>
          </p:cNvPr>
          <p:cNvSpPr/>
          <p:nvPr/>
        </p:nvSpPr>
        <p:spPr>
          <a:xfrm>
            <a:off x="4351836" y="4281939"/>
            <a:ext cx="3045417" cy="230832"/>
          </a:xfrm>
          <a:prstGeom prst="rect">
            <a:avLst/>
          </a:prstGeom>
        </p:spPr>
        <p:txBody>
          <a:bodyPr wrap="square">
            <a:spAutoFit/>
          </a:bodyPr>
          <a:lstStyle/>
          <a:p>
            <a:r>
              <a:rPr lang="en-GB" sz="900" dirty="0">
                <a:latin typeface="+mn-lt"/>
                <a:ea typeface="Verdana" panose="020B0604030504040204" pitchFamily="34" charset="0"/>
              </a:rPr>
              <a:t>Мрежа за съвместно </a:t>
            </a:r>
            <a:r>
              <a:rPr lang="en-GB" sz="900" dirty="0" err="1">
                <a:latin typeface="+mn-lt"/>
                <a:ea typeface="Verdana" panose="020B0604030504040204" pitchFamily="34" charset="0"/>
              </a:rPr>
              <a:t>срещане</a:t>
            </a:r>
            <a:r>
              <a:rPr lang="en-GB" sz="900" dirty="0">
                <a:latin typeface="+mn-lt"/>
                <a:ea typeface="Verdana" panose="020B0604030504040204" pitchFamily="34" charset="0"/>
              </a:rPr>
              <a:t> на думи в литературата за ЧЕ и ИЕ [4]</a:t>
            </a:r>
            <a:endParaRPr lang="pt-PT" sz="900" dirty="0">
              <a:latin typeface="+mn-lt"/>
              <a:ea typeface="Verdana" panose="020B0604030504040204" pitchFamily="34" charset="0"/>
            </a:endParaRPr>
          </a:p>
        </p:txBody>
      </p:sp>
    </p:spTree>
    <p:custDataLst>
      <p:tags r:id="rId1"/>
    </p:custDataLst>
    <p:extLst>
      <p:ext uri="{BB962C8B-B14F-4D97-AF65-F5344CB8AC3E}">
        <p14:creationId xmlns:p14="http://schemas.microsoft.com/office/powerpoint/2010/main" val="331106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211D72-CEF7-4CC0-8AFB-FE6EAF1146A4}"/>
              </a:ext>
            </a:extLst>
          </p:cNvPr>
          <p:cNvSpPr txBox="1"/>
          <p:nvPr/>
        </p:nvSpPr>
        <p:spPr>
          <a:xfrm>
            <a:off x="182193" y="1310124"/>
            <a:ext cx="3344778" cy="2893100"/>
          </a:xfrm>
          <a:prstGeom prst="rect">
            <a:avLst/>
          </a:prstGeom>
          <a:noFill/>
        </p:spPr>
        <p:txBody>
          <a:bodyPr wrap="square">
            <a:spAutoFit/>
          </a:bodyPr>
          <a:lstStyle/>
          <a:p>
            <a:pPr marL="0" indent="0" algn="just">
              <a:buNone/>
            </a:pPr>
            <a:r>
              <a:rPr lang="en-GB" sz="1400" dirty="0">
                <a:solidFill>
                  <a:srgbClr val="15A7A1"/>
                </a:solidFill>
              </a:rPr>
              <a:t>Проектиране за модернизация и ремонт (модулност)</a:t>
            </a:r>
          </a:p>
          <a:p>
            <a:pPr marL="0" indent="0" algn="just">
              <a:buNone/>
            </a:pPr>
            <a:endParaRPr lang="en-GB" sz="1400" dirty="0">
              <a:solidFill>
                <a:srgbClr val="15A7A1"/>
              </a:solidFill>
            </a:endParaRPr>
          </a:p>
          <a:p>
            <a:pPr marL="0" indent="0" algn="just">
              <a:buNone/>
            </a:pPr>
            <a:r>
              <a:rPr lang="en-GB" sz="1400" dirty="0">
                <a:solidFill>
                  <a:srgbClr val="15A7A1"/>
                </a:solidFill>
              </a:rPr>
              <a:t>Проектиране на продукти с дълъг живот</a:t>
            </a:r>
          </a:p>
          <a:p>
            <a:pPr marL="0" indent="0" algn="just">
              <a:buNone/>
            </a:pPr>
            <a:endParaRPr lang="en-GB" sz="1400" dirty="0">
              <a:solidFill>
                <a:srgbClr val="15A7A1"/>
              </a:solidFill>
            </a:endParaRPr>
          </a:p>
          <a:p>
            <a:pPr marL="0" indent="0" algn="just">
              <a:buNone/>
            </a:pPr>
            <a:r>
              <a:rPr lang="en-GB" sz="1400" dirty="0">
                <a:solidFill>
                  <a:srgbClr val="15A7A1"/>
                </a:solidFill>
              </a:rPr>
              <a:t>Проектиране за удължаване на живота на продукта</a:t>
            </a:r>
          </a:p>
          <a:p>
            <a:pPr marL="0" indent="0" algn="just">
              <a:buNone/>
            </a:pPr>
            <a:endParaRPr lang="en-GB" sz="1400" dirty="0">
              <a:solidFill>
                <a:srgbClr val="15A7A1"/>
              </a:solidFill>
            </a:endParaRPr>
          </a:p>
          <a:p>
            <a:pPr marL="0" indent="0" algn="just">
              <a:buNone/>
            </a:pPr>
            <a:r>
              <a:rPr lang="en-GB" sz="1400" dirty="0">
                <a:solidFill>
                  <a:srgbClr val="15A7A1"/>
                </a:solidFill>
              </a:rPr>
              <a:t>Проектиране за затваряне на ресурсни цикли</a:t>
            </a:r>
          </a:p>
          <a:p>
            <a:pPr marL="0" indent="0" algn="just">
              <a:buNone/>
            </a:pPr>
            <a:endParaRPr lang="en-GB" sz="1400" dirty="0">
              <a:solidFill>
                <a:srgbClr val="15A7A1"/>
              </a:solidFill>
            </a:endParaRPr>
          </a:p>
          <a:p>
            <a:pPr marL="0" indent="0" algn="just">
              <a:buNone/>
            </a:pPr>
            <a:r>
              <a:rPr lang="en-GB" sz="1400" dirty="0">
                <a:solidFill>
                  <a:srgbClr val="15A7A1"/>
                </a:solidFill>
              </a:rPr>
              <a:t>Проектиране за технически и биологични цикли</a:t>
            </a:r>
          </a:p>
          <a:p>
            <a:pPr marL="0" indent="0" algn="just">
              <a:buNone/>
            </a:pPr>
            <a:endParaRPr lang="en-GB" sz="1400" dirty="0">
              <a:solidFill>
                <a:srgbClr val="15A7A1"/>
              </a:solidFill>
            </a:endParaRPr>
          </a:p>
          <a:p>
            <a:pPr marL="0" indent="0" algn="just">
              <a:buNone/>
            </a:pPr>
            <a:r>
              <a:rPr lang="en-GB" sz="1400" dirty="0">
                <a:solidFill>
                  <a:srgbClr val="15A7A1"/>
                </a:solidFill>
              </a:rPr>
              <a:t>Дизайн за разглобяване и сглобяване</a:t>
            </a:r>
          </a:p>
        </p:txBody>
      </p:sp>
      <p:pic>
        <p:nvPicPr>
          <p:cNvPr id="5" name="Picture 2">
            <a:extLst>
              <a:ext uri="{FF2B5EF4-FFF2-40B4-BE49-F238E27FC236}">
                <a16:creationId xmlns:a16="http://schemas.microsoft.com/office/drawing/2014/main" id="{EEA782FB-05AC-4A9B-AA5F-19D8E5ACC7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2081" y="1716686"/>
            <a:ext cx="4122160" cy="28216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43AC5D9-C101-459D-8157-45A140582CFC}"/>
              </a:ext>
            </a:extLst>
          </p:cNvPr>
          <p:cNvSpPr txBox="1"/>
          <p:nvPr/>
        </p:nvSpPr>
        <p:spPr>
          <a:xfrm>
            <a:off x="986590" y="144476"/>
            <a:ext cx="7040192" cy="1323439"/>
          </a:xfrm>
          <a:prstGeom prst="rect">
            <a:avLst/>
          </a:prstGeom>
          <a:noFill/>
        </p:spPr>
        <p:txBody>
          <a:bodyPr wrap="square">
            <a:spAutoFit/>
          </a:bodyPr>
          <a:lstStyle/>
          <a:p>
            <a:r>
              <a:rPr lang="en-GB" sz="4000" dirty="0">
                <a:solidFill>
                  <a:srgbClr val="E7501B"/>
                </a:solidFill>
                <a:latin typeface="Bebas Neue"/>
                <a:sym typeface="Bebas Neue"/>
              </a:rPr>
              <a:t>примери за схеми за кръговрат включват (но не само):</a:t>
            </a:r>
          </a:p>
        </p:txBody>
      </p:sp>
    </p:spTree>
    <p:custDataLst>
      <p:tags r:id="rId1"/>
    </p:custDataLst>
    <p:extLst>
      <p:ext uri="{BB962C8B-B14F-4D97-AF65-F5344CB8AC3E}">
        <p14:creationId xmlns:p14="http://schemas.microsoft.com/office/powerpoint/2010/main" val="2253374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399530" y="-150039"/>
            <a:ext cx="7717800" cy="1011600"/>
          </a:xfrm>
        </p:spPr>
        <p:txBody>
          <a:bodyPr/>
          <a:lstStyle/>
          <a:p>
            <a:r>
              <a:rPr lang="en-US" sz="4000" dirty="0"/>
              <a:t>Синергии с други методологии</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892669" y="420523"/>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Индустриална екология и кръгова икономика</a:t>
            </a:r>
          </a:p>
        </p:txBody>
      </p:sp>
      <p:graphicFrame>
        <p:nvGraphicFramePr>
          <p:cNvPr id="9" name="Tabela 2">
            <a:extLst>
              <a:ext uri="{FF2B5EF4-FFF2-40B4-BE49-F238E27FC236}">
                <a16:creationId xmlns:a16="http://schemas.microsoft.com/office/drawing/2014/main" id="{44ED7597-0132-4AE2-9FC0-ABE7085544EE}"/>
              </a:ext>
            </a:extLst>
          </p:cNvPr>
          <p:cNvGraphicFramePr>
            <a:graphicFrameLocks noGrp="1"/>
          </p:cNvGraphicFramePr>
          <p:nvPr>
            <p:extLst>
              <p:ext uri="{D42A27DB-BD31-4B8C-83A1-F6EECF244321}">
                <p14:modId xmlns:p14="http://schemas.microsoft.com/office/powerpoint/2010/main" val="2328211952"/>
              </p:ext>
            </p:extLst>
          </p:nvPr>
        </p:nvGraphicFramePr>
        <p:xfrm>
          <a:off x="180790" y="861561"/>
          <a:ext cx="8782419" cy="3893231"/>
        </p:xfrm>
        <a:graphic>
          <a:graphicData uri="http://schemas.openxmlformats.org/drawingml/2006/table">
            <a:tbl>
              <a:tblPr firstRow="1" firstCol="1" bandRow="1"/>
              <a:tblGrid>
                <a:gridCol w="5591881">
                  <a:extLst>
                    <a:ext uri="{9D8B030D-6E8A-4147-A177-3AD203B41FA5}">
                      <a16:colId xmlns:a16="http://schemas.microsoft.com/office/drawing/2014/main" val="1571455033"/>
                    </a:ext>
                  </a:extLst>
                </a:gridCol>
                <a:gridCol w="3190538">
                  <a:extLst>
                    <a:ext uri="{9D8B030D-6E8A-4147-A177-3AD203B41FA5}">
                      <a16:colId xmlns:a16="http://schemas.microsoft.com/office/drawing/2014/main" val="1756080968"/>
                    </a:ext>
                  </a:extLst>
                </a:gridCol>
              </a:tblGrid>
              <a:tr h="318765">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0"/>
                        </a:spcAft>
                      </a:pPr>
                      <a:r>
                        <a:rPr lang="pt-PT" sz="1050" dirty="0" err="1">
                          <a:solidFill>
                            <a:schemeClr val="tx1"/>
                          </a:solidFill>
                          <a:effectLst/>
                          <a:latin typeface="+mn-lt"/>
                        </a:rPr>
                        <a:t>Принос на </a:t>
                      </a:r>
                      <a:r>
                        <a:rPr lang="pt-PT" sz="1050" dirty="0">
                          <a:solidFill>
                            <a:schemeClr val="tx1"/>
                          </a:solidFill>
                          <a:effectLst/>
                          <a:latin typeface="+mn-lt"/>
                        </a:rPr>
                        <a:t>IE</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ED4CC"/>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0"/>
                        </a:spcAft>
                      </a:pPr>
                      <a:r>
                        <a:rPr lang="pt-PT" sz="1050" dirty="0" err="1">
                          <a:solidFill>
                            <a:schemeClr val="tx1"/>
                          </a:solidFill>
                          <a:effectLst/>
                          <a:latin typeface="+mn-lt"/>
                        </a:rPr>
                        <a:t>Принципи на </a:t>
                      </a:r>
                      <a:r>
                        <a:rPr lang="pt-PT" sz="1050" dirty="0">
                          <a:solidFill>
                            <a:schemeClr val="tx1"/>
                          </a:solidFill>
                          <a:effectLst/>
                          <a:latin typeface="+mn-lt"/>
                        </a:rPr>
                        <a:t>СЕ </a:t>
                      </a:r>
                      <a:r>
                        <a:rPr lang="pt-PT" sz="1050" dirty="0" err="1">
                          <a:solidFill>
                            <a:schemeClr val="tx1"/>
                          </a:solidFill>
                          <a:effectLst/>
                          <a:latin typeface="+mn-lt"/>
                        </a:rPr>
                        <a:t>въз основа на</a:t>
                      </a:r>
                      <a:endParaRPr lang="pt-PT" sz="1050" dirty="0">
                        <a:solidFill>
                          <a:schemeClr val="tx1"/>
                        </a:solidFill>
                        <a:effectLst/>
                        <a:latin typeface="+mn-lt"/>
                      </a:endParaRPr>
                    </a:p>
                    <a:p>
                      <a:pPr algn="ctr">
                        <a:lnSpc>
                          <a:spcPct val="107000"/>
                        </a:lnSpc>
                        <a:spcAft>
                          <a:spcPts val="0"/>
                        </a:spcAft>
                      </a:pPr>
                      <a:r>
                        <a:rPr lang="pt-PT" sz="1050" dirty="0">
                          <a:solidFill>
                            <a:schemeClr val="tx1"/>
                          </a:solidFill>
                          <a:effectLst/>
                          <a:latin typeface="+mn-lt"/>
                        </a:rPr>
                        <a:t>Фондация "Елън </a:t>
                      </a:r>
                      <a:r>
                        <a:rPr lang="pt-PT" sz="1050" dirty="0" err="1">
                          <a:solidFill>
                            <a:schemeClr val="tx1"/>
                          </a:solidFill>
                          <a:effectLst/>
                          <a:latin typeface="+mn-lt"/>
                        </a:rPr>
                        <a:t>МакАртър</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ED4CC"/>
                    </a:solidFill>
                  </a:tcPr>
                </a:tc>
                <a:extLst>
                  <a:ext uri="{0D108BD9-81ED-4DB2-BD59-A6C34878D82A}">
                    <a16:rowId xmlns:a16="http://schemas.microsoft.com/office/drawing/2014/main" val="1005169243"/>
                  </a:ext>
                </a:extLst>
              </a:tr>
              <a:tr h="1133098">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0"/>
                        </a:spcAft>
                      </a:pPr>
                      <a:r>
                        <a:rPr lang="pt-PT" sz="1050" dirty="0" err="1">
                          <a:solidFill>
                            <a:schemeClr val="tx1"/>
                          </a:solidFill>
                          <a:effectLst/>
                          <a:latin typeface="+mn-lt"/>
                        </a:rPr>
                        <a:t>- Изучаване на </a:t>
                      </a:r>
                      <a:r>
                        <a:rPr lang="pt-PT" sz="1050" dirty="0">
                          <a:solidFill>
                            <a:schemeClr val="tx1"/>
                          </a:solidFill>
                          <a:effectLst/>
                          <a:latin typeface="+mn-lt"/>
                        </a:rPr>
                        <a:t>материалните </a:t>
                      </a:r>
                      <a:r>
                        <a:rPr lang="pt-PT" sz="1050" dirty="0" err="1">
                          <a:solidFill>
                            <a:schemeClr val="tx1"/>
                          </a:solidFill>
                          <a:effectLst/>
                          <a:latin typeface="+mn-lt"/>
                        </a:rPr>
                        <a:t>и енергийните потоци и тяхното приложение</a:t>
                      </a:r>
                      <a:r>
                        <a:rPr lang="pt-PT" sz="1050" dirty="0">
                          <a:solidFill>
                            <a:schemeClr val="tx1"/>
                          </a:solidFill>
                          <a:effectLst/>
                          <a:latin typeface="+mn-lt"/>
                        </a:rPr>
                        <a:t>.</a:t>
                      </a:r>
                    </a:p>
                    <a:p>
                      <a:pPr>
                        <a:lnSpc>
                          <a:spcPct val="107000"/>
                        </a:lnSpc>
                        <a:spcAft>
                          <a:spcPts val="0"/>
                        </a:spcAft>
                      </a:pPr>
                      <a:r>
                        <a:rPr lang="pt-PT" sz="1050" dirty="0" err="1">
                          <a:solidFill>
                            <a:schemeClr val="tx1"/>
                          </a:solidFill>
                          <a:effectLst/>
                          <a:latin typeface="+mn-lt"/>
                        </a:rPr>
                        <a:t>- Въвеждане на принципите на биологичната екосистема </a:t>
                      </a:r>
                      <a:r>
                        <a:rPr lang="pt-PT" sz="1050" dirty="0">
                          <a:solidFill>
                            <a:schemeClr val="tx1"/>
                          </a:solidFill>
                          <a:effectLst/>
                          <a:latin typeface="+mn-lt"/>
                        </a:rPr>
                        <a:t>в индустриалната </a:t>
                      </a:r>
                      <a:r>
                        <a:rPr lang="pt-PT" sz="1050" dirty="0" err="1">
                          <a:solidFill>
                            <a:schemeClr val="tx1"/>
                          </a:solidFill>
                          <a:effectLst/>
                          <a:latin typeface="+mn-lt"/>
                        </a:rPr>
                        <a:t>екосистема</a:t>
                      </a:r>
                      <a:endParaRPr lang="pt-PT" sz="1050" dirty="0">
                        <a:solidFill>
                          <a:schemeClr val="tx1"/>
                        </a:solidFill>
                        <a:effectLst/>
                        <a:latin typeface="+mn-lt"/>
                      </a:endParaRPr>
                    </a:p>
                    <a:p>
                      <a:pPr>
                        <a:lnSpc>
                          <a:spcPct val="107000"/>
                        </a:lnSpc>
                        <a:spcAft>
                          <a:spcPts val="0"/>
                        </a:spcAft>
                      </a:pPr>
                      <a:r>
                        <a:rPr lang="pt-PT" sz="1050" dirty="0" err="1">
                          <a:solidFill>
                            <a:schemeClr val="tx1"/>
                          </a:solidFill>
                          <a:effectLst/>
                          <a:latin typeface="+mn-lt"/>
                        </a:rPr>
                        <a:t>- Преобразувайте </a:t>
                      </a:r>
                      <a:r>
                        <a:rPr lang="pt-PT" sz="1050" dirty="0">
                          <a:solidFill>
                            <a:schemeClr val="tx1"/>
                          </a:solidFill>
                          <a:effectLst/>
                          <a:latin typeface="+mn-lt"/>
                        </a:rPr>
                        <a:t>линейните </a:t>
                      </a:r>
                      <a:r>
                        <a:rPr lang="pt-PT" sz="1050" dirty="0" err="1">
                          <a:solidFill>
                            <a:schemeClr val="tx1"/>
                          </a:solidFill>
                          <a:effectLst/>
                          <a:latin typeface="+mn-lt"/>
                        </a:rPr>
                        <a:t>и </a:t>
                      </a:r>
                      <a:r>
                        <a:rPr lang="pt-PT" sz="1050" dirty="0">
                          <a:solidFill>
                            <a:schemeClr val="tx1"/>
                          </a:solidFill>
                          <a:effectLst/>
                          <a:latin typeface="+mn-lt"/>
                        </a:rPr>
                        <a:t>полукръговите </a:t>
                      </a:r>
                      <a:r>
                        <a:rPr lang="pt-PT" sz="1050" dirty="0" err="1">
                          <a:solidFill>
                            <a:schemeClr val="tx1"/>
                          </a:solidFill>
                          <a:effectLst/>
                          <a:latin typeface="+mn-lt"/>
                        </a:rPr>
                        <a:t>потоци </a:t>
                      </a:r>
                      <a:r>
                        <a:rPr lang="pt-PT" sz="1050" dirty="0">
                          <a:solidFill>
                            <a:schemeClr val="tx1"/>
                          </a:solidFill>
                          <a:effectLst/>
                          <a:latin typeface="+mn-lt"/>
                        </a:rPr>
                        <a:t>в кръгови </a:t>
                      </a:r>
                      <a:r>
                        <a:rPr lang="pt-PT" sz="1050" dirty="0" err="1">
                          <a:solidFill>
                            <a:schemeClr val="tx1"/>
                          </a:solidFill>
                          <a:effectLst/>
                          <a:latin typeface="+mn-lt"/>
                        </a:rPr>
                        <a:t>или близки потоци</a:t>
                      </a:r>
                      <a:r>
                        <a:rPr lang="pt-PT" sz="1050" dirty="0">
                          <a:solidFill>
                            <a:schemeClr val="tx1"/>
                          </a:solidFill>
                          <a:effectLst/>
                          <a:latin typeface="+mn-lt"/>
                        </a:rPr>
                        <a:t>.</a:t>
                      </a:r>
                    </a:p>
                    <a:p>
                      <a:pPr>
                        <a:lnSpc>
                          <a:spcPct val="107000"/>
                        </a:lnSpc>
                        <a:spcAft>
                          <a:spcPts val="0"/>
                        </a:spcAft>
                      </a:pPr>
                      <a:r>
                        <a:rPr lang="pt-PT" sz="1050" dirty="0" err="1">
                          <a:solidFill>
                            <a:schemeClr val="tx1"/>
                          </a:solidFill>
                          <a:effectLst/>
                          <a:latin typeface="+mn-lt"/>
                        </a:rPr>
                        <a:t>- Премахване на зависимостта от ограничените </a:t>
                      </a:r>
                      <a:r>
                        <a:rPr lang="pt-PT" sz="1050" dirty="0">
                          <a:solidFill>
                            <a:schemeClr val="tx1"/>
                          </a:solidFill>
                          <a:effectLst/>
                          <a:latin typeface="+mn-lt"/>
                        </a:rPr>
                        <a:t>запаси </a:t>
                      </a:r>
                      <a:r>
                        <a:rPr lang="pt-PT" sz="1050" dirty="0" err="1">
                          <a:solidFill>
                            <a:schemeClr val="tx1"/>
                          </a:solidFill>
                          <a:effectLst/>
                          <a:latin typeface="+mn-lt"/>
                        </a:rPr>
                        <a:t>и </a:t>
                      </a:r>
                      <a:r>
                        <a:rPr lang="pt-PT" sz="1050" dirty="0">
                          <a:solidFill>
                            <a:schemeClr val="tx1"/>
                          </a:solidFill>
                          <a:effectLst/>
                          <a:latin typeface="+mn-lt"/>
                        </a:rPr>
                        <a:t>повторно използване на </a:t>
                      </a:r>
                      <a:r>
                        <a:rPr lang="pt-PT" sz="1050" dirty="0" err="1">
                          <a:solidFill>
                            <a:schemeClr val="tx1"/>
                          </a:solidFill>
                          <a:effectLst/>
                          <a:latin typeface="+mn-lt"/>
                        </a:rPr>
                        <a:t>отпадъците, генерирани в системата</a:t>
                      </a:r>
                      <a:r>
                        <a:rPr lang="pt-PT" sz="1050" dirty="0">
                          <a:solidFill>
                            <a:schemeClr val="tx1"/>
                          </a:solidFill>
                          <a:effectLst/>
                          <a:latin typeface="+mn-lt"/>
                        </a:rPr>
                        <a:t>.</a:t>
                      </a:r>
                    </a:p>
                    <a:p>
                      <a:pPr>
                        <a:lnSpc>
                          <a:spcPct val="107000"/>
                        </a:lnSpc>
                        <a:spcAft>
                          <a:spcPts val="0"/>
                        </a:spcAft>
                      </a:pPr>
                      <a:r>
                        <a:rPr lang="pt-PT" sz="1050" dirty="0" err="1">
                          <a:solidFill>
                            <a:schemeClr val="tx1"/>
                          </a:solidFill>
                          <a:effectLst/>
                          <a:latin typeface="+mn-lt"/>
                        </a:rPr>
                        <a:t>- Осигуряване на анализ на </a:t>
                      </a:r>
                      <a:r>
                        <a:rPr lang="pt-PT" sz="1050" dirty="0">
                          <a:solidFill>
                            <a:schemeClr val="tx1"/>
                          </a:solidFill>
                          <a:effectLst/>
                          <a:latin typeface="+mn-lt"/>
                        </a:rPr>
                        <a:t>материалния </a:t>
                      </a:r>
                      <a:r>
                        <a:rPr lang="pt-PT" sz="1050" dirty="0" err="1">
                          <a:solidFill>
                            <a:schemeClr val="tx1"/>
                          </a:solidFill>
                          <a:effectLst/>
                          <a:latin typeface="+mn-lt"/>
                        </a:rPr>
                        <a:t>поток </a:t>
                      </a:r>
                      <a:r>
                        <a:rPr lang="pt-PT" sz="1050" dirty="0">
                          <a:solidFill>
                            <a:schemeClr val="tx1"/>
                          </a:solidFill>
                          <a:effectLst/>
                          <a:latin typeface="+mn-lt"/>
                        </a:rPr>
                        <a:t>в </a:t>
                      </a:r>
                      <a:r>
                        <a:rPr lang="pt-PT" sz="1050" dirty="0" err="1">
                          <a:solidFill>
                            <a:schemeClr val="tx1"/>
                          </a:solidFill>
                          <a:effectLst/>
                          <a:latin typeface="+mn-lt"/>
                        </a:rPr>
                        <a:t>сложна система</a:t>
                      </a:r>
                      <a:r>
                        <a:rPr lang="pt-PT" sz="1050" dirty="0">
                          <a:solidFill>
                            <a:schemeClr val="tx1"/>
                          </a:solidFill>
                          <a:effectLst/>
                          <a:latin typeface="+mn-lt"/>
                        </a:rPr>
                        <a:t>.</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0"/>
                        </a:spcAft>
                      </a:pPr>
                      <a:r>
                        <a:rPr lang="pt-PT" sz="1050" dirty="0">
                          <a:solidFill>
                            <a:schemeClr val="tx1"/>
                          </a:solidFill>
                          <a:effectLst/>
                          <a:latin typeface="+mn-lt"/>
                        </a:rPr>
                        <a:t>- Запазване </a:t>
                      </a:r>
                      <a:r>
                        <a:rPr lang="pt-PT" sz="1050" dirty="0" err="1">
                          <a:solidFill>
                            <a:schemeClr val="tx1"/>
                          </a:solidFill>
                          <a:effectLst/>
                          <a:latin typeface="+mn-lt"/>
                        </a:rPr>
                        <a:t>и увеличаване на </a:t>
                      </a:r>
                      <a:r>
                        <a:rPr lang="pt-PT" sz="1050" dirty="0">
                          <a:solidFill>
                            <a:schemeClr val="tx1"/>
                          </a:solidFill>
                          <a:effectLst/>
                          <a:latin typeface="+mn-lt"/>
                        </a:rPr>
                        <a:t>природния капитал чрез </a:t>
                      </a:r>
                      <a:r>
                        <a:rPr lang="pt-PT" sz="1050" dirty="0" err="1">
                          <a:solidFill>
                            <a:schemeClr val="tx1"/>
                          </a:solidFill>
                          <a:effectLst/>
                          <a:latin typeface="+mn-lt"/>
                        </a:rPr>
                        <a:t>контролиране на ограничените </a:t>
                      </a:r>
                      <a:r>
                        <a:rPr lang="pt-PT" sz="1050" dirty="0">
                          <a:solidFill>
                            <a:schemeClr val="tx1"/>
                          </a:solidFill>
                          <a:effectLst/>
                          <a:latin typeface="+mn-lt"/>
                        </a:rPr>
                        <a:t>запаси </a:t>
                      </a:r>
                      <a:r>
                        <a:rPr lang="pt-PT" sz="1050" dirty="0" err="1">
                          <a:solidFill>
                            <a:schemeClr val="tx1"/>
                          </a:solidFill>
                          <a:effectLst/>
                          <a:latin typeface="+mn-lt"/>
                        </a:rPr>
                        <a:t>и балансиране на потоците от възобновяеми ресурси</a:t>
                      </a:r>
                      <a:r>
                        <a:rPr lang="pt-PT" sz="1050" dirty="0">
                          <a:solidFill>
                            <a:schemeClr val="tx1"/>
                          </a:solidFill>
                          <a:effectLst/>
                          <a:latin typeface="+mn-lt"/>
                        </a:rPr>
                        <a:t>.</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5351614"/>
                  </a:ext>
                </a:extLst>
              </a:tr>
              <a:tr h="1311133">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0"/>
                        </a:spcAft>
                      </a:pPr>
                      <a:r>
                        <a:rPr lang="pt-PT" sz="1050" dirty="0">
                          <a:solidFill>
                            <a:schemeClr val="tx1"/>
                          </a:solidFill>
                          <a:effectLst/>
                          <a:latin typeface="+mn-lt"/>
                        </a:rPr>
                        <a:t>- Използвайте ИС </a:t>
                      </a:r>
                      <a:r>
                        <a:rPr lang="pt-PT" sz="1050" dirty="0" err="1">
                          <a:solidFill>
                            <a:schemeClr val="tx1"/>
                          </a:solidFill>
                          <a:effectLst/>
                          <a:latin typeface="+mn-lt"/>
                        </a:rPr>
                        <a:t>и ЕПИ</a:t>
                      </a:r>
                      <a:r>
                        <a:rPr lang="pt-PT" sz="1050" dirty="0">
                          <a:solidFill>
                            <a:schemeClr val="tx1"/>
                          </a:solidFill>
                          <a:effectLst/>
                          <a:latin typeface="+mn-lt"/>
                        </a:rPr>
                        <a:t>.</a:t>
                      </a:r>
                    </a:p>
                    <a:p>
                      <a:pPr>
                        <a:lnSpc>
                          <a:spcPct val="107000"/>
                        </a:lnSpc>
                        <a:spcAft>
                          <a:spcPts val="0"/>
                        </a:spcAft>
                      </a:pPr>
                      <a:r>
                        <a:rPr lang="pt-PT" sz="1050" dirty="0">
                          <a:solidFill>
                            <a:schemeClr val="tx1"/>
                          </a:solidFill>
                          <a:effectLst/>
                          <a:latin typeface="+mn-lt"/>
                        </a:rPr>
                        <a:t>- Използвайте </a:t>
                      </a:r>
                      <a:r>
                        <a:rPr lang="pt-PT" sz="1050" dirty="0" err="1">
                          <a:solidFill>
                            <a:schemeClr val="tx1"/>
                          </a:solidFill>
                          <a:effectLst/>
                          <a:latin typeface="+mn-lt"/>
                        </a:rPr>
                        <a:t>отпадъците </a:t>
                      </a:r>
                      <a:r>
                        <a:rPr lang="pt-PT" sz="1050" dirty="0">
                          <a:solidFill>
                            <a:schemeClr val="tx1"/>
                          </a:solidFill>
                          <a:effectLst/>
                          <a:latin typeface="+mn-lt"/>
                        </a:rPr>
                        <a:t>като </a:t>
                      </a:r>
                      <a:r>
                        <a:rPr lang="pt-PT" sz="1050" dirty="0" err="1">
                          <a:solidFill>
                            <a:schemeClr val="tx1"/>
                          </a:solidFill>
                          <a:effectLst/>
                          <a:latin typeface="+mn-lt"/>
                        </a:rPr>
                        <a:t>странични</a:t>
                      </a:r>
                      <a:r>
                        <a:rPr lang="pt-PT" sz="1050" dirty="0">
                          <a:solidFill>
                            <a:schemeClr val="tx1"/>
                          </a:solidFill>
                          <a:effectLst/>
                          <a:latin typeface="+mn-lt"/>
                        </a:rPr>
                        <a:t> продукти.</a:t>
                      </a:r>
                    </a:p>
                    <a:p>
                      <a:pPr>
                        <a:lnSpc>
                          <a:spcPct val="107000"/>
                        </a:lnSpc>
                        <a:spcAft>
                          <a:spcPts val="0"/>
                        </a:spcAft>
                      </a:pPr>
                      <a:r>
                        <a:rPr lang="pt-PT" sz="1050" dirty="0">
                          <a:solidFill>
                            <a:schemeClr val="tx1"/>
                          </a:solidFill>
                          <a:effectLst/>
                          <a:latin typeface="+mn-lt"/>
                        </a:rPr>
                        <a:t>- Използвайте </a:t>
                      </a:r>
                      <a:r>
                        <a:rPr lang="pt-PT" sz="1050" dirty="0" err="1">
                          <a:solidFill>
                            <a:schemeClr val="tx1"/>
                          </a:solidFill>
                          <a:effectLst/>
                          <a:latin typeface="+mn-lt"/>
                        </a:rPr>
                        <a:t>стратегии като: </a:t>
                      </a:r>
                      <a:r>
                        <a:rPr lang="pt-PT" sz="1050" dirty="0">
                          <a:solidFill>
                            <a:schemeClr val="tx1"/>
                          </a:solidFill>
                          <a:effectLst/>
                          <a:latin typeface="+mn-lt"/>
                        </a:rPr>
                        <a:t>повторна употреба, </a:t>
                      </a:r>
                      <a:r>
                        <a:rPr lang="pt-PT" sz="1050" dirty="0" err="1">
                          <a:solidFill>
                            <a:schemeClr val="tx1"/>
                          </a:solidFill>
                          <a:effectLst/>
                          <a:latin typeface="+mn-lt"/>
                        </a:rPr>
                        <a:t>рециклиране</a:t>
                      </a:r>
                      <a:r>
                        <a:rPr lang="pt-PT" sz="1050" dirty="0">
                          <a:solidFill>
                            <a:schemeClr val="tx1"/>
                          </a:solidFill>
                          <a:effectLst/>
                          <a:latin typeface="+mn-lt"/>
                        </a:rPr>
                        <a:t>, </a:t>
                      </a:r>
                      <a:r>
                        <a:rPr lang="pt-PT" sz="1050" dirty="0" err="1">
                          <a:solidFill>
                            <a:schemeClr val="tx1"/>
                          </a:solidFill>
                          <a:effectLst/>
                          <a:latin typeface="+mn-lt"/>
                        </a:rPr>
                        <a:t>ремонт и възстановяване</a:t>
                      </a:r>
                      <a:r>
                        <a:rPr lang="pt-PT" sz="1050" dirty="0">
                          <a:solidFill>
                            <a:schemeClr val="tx1"/>
                          </a:solidFill>
                          <a:effectLst/>
                          <a:latin typeface="+mn-lt"/>
                        </a:rPr>
                        <a:t>.</a:t>
                      </a:r>
                    </a:p>
                    <a:p>
                      <a:pPr>
                        <a:lnSpc>
                          <a:spcPct val="107000"/>
                        </a:lnSpc>
                        <a:spcAft>
                          <a:spcPts val="0"/>
                        </a:spcAft>
                      </a:pPr>
                      <a:r>
                        <a:rPr lang="pt-PT" sz="1050" dirty="0" err="1">
                          <a:solidFill>
                            <a:schemeClr val="tx1"/>
                          </a:solidFill>
                          <a:effectLst/>
                          <a:latin typeface="+mn-lt"/>
                        </a:rPr>
                        <a:t>- Удължаване </a:t>
                      </a:r>
                      <a:r>
                        <a:rPr lang="pt-PT" sz="1050" dirty="0">
                          <a:solidFill>
                            <a:schemeClr val="tx1"/>
                          </a:solidFill>
                          <a:effectLst/>
                          <a:latin typeface="+mn-lt"/>
                        </a:rPr>
                        <a:t>на </a:t>
                      </a:r>
                      <a:r>
                        <a:rPr lang="pt-PT" sz="1050" dirty="0" err="1">
                          <a:solidFill>
                            <a:schemeClr val="tx1"/>
                          </a:solidFill>
                          <a:effectLst/>
                          <a:latin typeface="+mn-lt"/>
                        </a:rPr>
                        <a:t>жизнения цикъл на продуктите</a:t>
                      </a:r>
                      <a:r>
                        <a:rPr lang="pt-PT" sz="1050" dirty="0">
                          <a:solidFill>
                            <a:schemeClr val="tx1"/>
                          </a:solidFill>
                          <a:effectLst/>
                          <a:latin typeface="+mn-lt"/>
                        </a:rPr>
                        <a:t>.</a:t>
                      </a:r>
                    </a:p>
                    <a:p>
                      <a:pPr>
                        <a:lnSpc>
                          <a:spcPct val="107000"/>
                        </a:lnSpc>
                        <a:spcAft>
                          <a:spcPts val="0"/>
                        </a:spcAft>
                      </a:pPr>
                      <a:r>
                        <a:rPr lang="pt-PT" sz="1050" dirty="0">
                          <a:solidFill>
                            <a:schemeClr val="tx1"/>
                          </a:solidFill>
                          <a:effectLst/>
                          <a:latin typeface="+mn-lt"/>
                        </a:rPr>
                        <a:t>- Правете повече </a:t>
                      </a:r>
                      <a:r>
                        <a:rPr lang="pt-PT" sz="1050" dirty="0" err="1">
                          <a:solidFill>
                            <a:schemeClr val="tx1"/>
                          </a:solidFill>
                          <a:effectLst/>
                          <a:latin typeface="+mn-lt"/>
                        </a:rPr>
                        <a:t>с по-малко </a:t>
                      </a:r>
                      <a:r>
                        <a:rPr lang="pt-PT" sz="1050" dirty="0">
                          <a:solidFill>
                            <a:schemeClr val="tx1"/>
                          </a:solidFill>
                          <a:effectLst/>
                          <a:latin typeface="+mn-lt"/>
                        </a:rPr>
                        <a:t>(</a:t>
                      </a:r>
                      <a:r>
                        <a:rPr lang="pt-PT" sz="1050" dirty="0" err="1">
                          <a:solidFill>
                            <a:schemeClr val="tx1"/>
                          </a:solidFill>
                          <a:effectLst/>
                          <a:latin typeface="+mn-lt"/>
                        </a:rPr>
                        <a:t>дематериализация</a:t>
                      </a:r>
                      <a:r>
                        <a:rPr lang="pt-PT" sz="1050" dirty="0">
                          <a:solidFill>
                            <a:schemeClr val="tx1"/>
                          </a:solidFill>
                          <a:effectLst/>
                          <a:latin typeface="+mn-lt"/>
                        </a:rPr>
                        <a:t>)</a:t>
                      </a:r>
                    </a:p>
                    <a:p>
                      <a:pPr>
                        <a:lnSpc>
                          <a:spcPct val="107000"/>
                        </a:lnSpc>
                        <a:spcAft>
                          <a:spcPts val="0"/>
                        </a:spcAft>
                      </a:pPr>
                      <a:r>
                        <a:rPr lang="pt-PT" sz="1050" dirty="0" err="1">
                          <a:solidFill>
                            <a:schemeClr val="tx1"/>
                          </a:solidFill>
                          <a:effectLst/>
                          <a:latin typeface="+mn-lt"/>
                        </a:rPr>
                        <a:t>- Разработване на </a:t>
                      </a:r>
                      <a:r>
                        <a:rPr lang="pt-PT" sz="1050" dirty="0">
                          <a:solidFill>
                            <a:schemeClr val="tx1"/>
                          </a:solidFill>
                          <a:effectLst/>
                          <a:latin typeface="+mn-lt"/>
                        </a:rPr>
                        <a:t>повече </a:t>
                      </a:r>
                      <a:r>
                        <a:rPr lang="pt-PT" sz="1050" dirty="0" err="1">
                          <a:solidFill>
                            <a:schemeClr val="tx1"/>
                          </a:solidFill>
                          <a:effectLst/>
                          <a:latin typeface="+mn-lt"/>
                        </a:rPr>
                        <a:t>услуги, отколкото продукти </a:t>
                      </a:r>
                      <a:r>
                        <a:rPr lang="pt-PT" sz="1050" dirty="0">
                          <a:solidFill>
                            <a:schemeClr val="tx1"/>
                          </a:solidFill>
                          <a:effectLst/>
                          <a:latin typeface="+mn-lt"/>
                        </a:rPr>
                        <a:t>(PSS).</a:t>
                      </a:r>
                    </a:p>
                    <a:p>
                      <a:pPr>
                        <a:lnSpc>
                          <a:spcPct val="107000"/>
                        </a:lnSpc>
                        <a:spcAft>
                          <a:spcPts val="0"/>
                        </a:spcAft>
                      </a:pPr>
                      <a:r>
                        <a:rPr lang="pt-PT" sz="1050" dirty="0">
                          <a:solidFill>
                            <a:schemeClr val="tx1"/>
                          </a:solidFill>
                          <a:effectLst/>
                          <a:latin typeface="+mn-lt"/>
                        </a:rPr>
                        <a:t>- Използвайте "Дизайн за </a:t>
                      </a:r>
                      <a:r>
                        <a:rPr lang="pt-PT" sz="1050" dirty="0" err="1">
                          <a:solidFill>
                            <a:schemeClr val="tx1"/>
                          </a:solidFill>
                          <a:effectLst/>
                          <a:latin typeface="+mn-lt"/>
                        </a:rPr>
                        <a:t>околната среда" или "Екодизайн"</a:t>
                      </a:r>
                      <a:r>
                        <a:rPr lang="pt-PT" sz="1050" dirty="0">
                          <a:solidFill>
                            <a:schemeClr val="tx1"/>
                          </a:solidFill>
                          <a:effectLst/>
                          <a:latin typeface="+mn-lt"/>
                        </a:rPr>
                        <a:t>.</a:t>
                      </a:r>
                    </a:p>
                    <a:p>
                      <a:pPr>
                        <a:lnSpc>
                          <a:spcPct val="107000"/>
                        </a:lnSpc>
                        <a:spcAft>
                          <a:spcPts val="0"/>
                        </a:spcAft>
                      </a:pPr>
                      <a:r>
                        <a:rPr lang="pt-PT" sz="1050" dirty="0" err="1">
                          <a:solidFill>
                            <a:schemeClr val="tx1"/>
                          </a:solidFill>
                          <a:effectLst/>
                          <a:latin typeface="+mn-lt"/>
                        </a:rPr>
                        <a:t>- Внедряване на по-чисто производство </a:t>
                      </a:r>
                      <a:r>
                        <a:rPr lang="pt-PT" sz="1050" dirty="0">
                          <a:solidFill>
                            <a:schemeClr val="tx1"/>
                          </a:solidFill>
                          <a:effectLst/>
                          <a:latin typeface="+mn-lt"/>
                        </a:rPr>
                        <a:t>в </a:t>
                      </a:r>
                      <a:r>
                        <a:rPr lang="pt-PT" sz="1050" dirty="0" err="1">
                          <a:solidFill>
                            <a:schemeClr val="tx1"/>
                          </a:solidFill>
                          <a:effectLst/>
                          <a:latin typeface="+mn-lt"/>
                        </a:rPr>
                        <a:t>предприятията</a:t>
                      </a:r>
                      <a:r>
                        <a:rPr lang="pt-PT" sz="1050" dirty="0">
                          <a:solidFill>
                            <a:schemeClr val="tx1"/>
                          </a:solidFill>
                          <a:effectLst/>
                          <a:latin typeface="+mn-lt"/>
                        </a:rPr>
                        <a:t>.</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0"/>
                        </a:spcAft>
                      </a:pPr>
                      <a:r>
                        <a:rPr lang="pt-PT" sz="1050" dirty="0" err="1">
                          <a:solidFill>
                            <a:schemeClr val="tx1"/>
                          </a:solidFill>
                          <a:effectLst/>
                          <a:latin typeface="+mn-lt"/>
                        </a:rPr>
                        <a:t>- Оптимизиране на </a:t>
                      </a:r>
                      <a:r>
                        <a:rPr lang="pt-PT" sz="1050" dirty="0">
                          <a:solidFill>
                            <a:schemeClr val="tx1"/>
                          </a:solidFill>
                          <a:effectLst/>
                          <a:latin typeface="+mn-lt"/>
                        </a:rPr>
                        <a:t>добива на </a:t>
                      </a:r>
                      <a:r>
                        <a:rPr lang="pt-PT" sz="1050" dirty="0" err="1">
                          <a:solidFill>
                            <a:schemeClr val="tx1"/>
                          </a:solidFill>
                          <a:effectLst/>
                          <a:latin typeface="+mn-lt"/>
                        </a:rPr>
                        <a:t>ресурси чрез циркулиране на продукти</a:t>
                      </a:r>
                      <a:r>
                        <a:rPr lang="pt-PT" sz="1050" dirty="0">
                          <a:solidFill>
                            <a:schemeClr val="tx1"/>
                          </a:solidFill>
                          <a:effectLst/>
                          <a:latin typeface="+mn-lt"/>
                        </a:rPr>
                        <a:t>,</a:t>
                      </a:r>
                    </a:p>
                    <a:p>
                      <a:pPr>
                        <a:lnSpc>
                          <a:spcPct val="107000"/>
                        </a:lnSpc>
                        <a:spcAft>
                          <a:spcPts val="0"/>
                        </a:spcAft>
                      </a:pPr>
                      <a:r>
                        <a:rPr lang="pt-PT" sz="1050" dirty="0" err="1">
                          <a:solidFill>
                            <a:schemeClr val="tx1"/>
                          </a:solidFill>
                          <a:effectLst/>
                          <a:latin typeface="+mn-lt"/>
                        </a:rPr>
                        <a:t>компоненти и материали, които </a:t>
                      </a:r>
                      <a:r>
                        <a:rPr lang="pt-PT" sz="1050" dirty="0">
                          <a:solidFill>
                            <a:schemeClr val="tx1"/>
                          </a:solidFill>
                          <a:effectLst/>
                          <a:latin typeface="+mn-lt"/>
                        </a:rPr>
                        <a:t>се използват </a:t>
                      </a:r>
                      <a:r>
                        <a:rPr lang="pt-PT" sz="1050" dirty="0" err="1">
                          <a:solidFill>
                            <a:schemeClr val="tx1"/>
                          </a:solidFill>
                          <a:effectLst/>
                          <a:latin typeface="+mn-lt"/>
                        </a:rPr>
                        <a:t>с най-висока полезност във всеки един </a:t>
                      </a:r>
                      <a:r>
                        <a:rPr lang="pt-PT" sz="1050" dirty="0">
                          <a:solidFill>
                            <a:schemeClr val="tx1"/>
                          </a:solidFill>
                          <a:effectLst/>
                          <a:latin typeface="+mn-lt"/>
                        </a:rPr>
                        <a:t>момент </a:t>
                      </a:r>
                      <a:r>
                        <a:rPr lang="pt-PT" sz="1050" dirty="0" err="1">
                          <a:solidFill>
                            <a:schemeClr val="tx1"/>
                          </a:solidFill>
                          <a:effectLst/>
                          <a:latin typeface="+mn-lt"/>
                        </a:rPr>
                        <a:t>както в техническите, така и в биологичните цикли</a:t>
                      </a:r>
                      <a:r>
                        <a:rPr lang="pt-PT" sz="1050" dirty="0">
                          <a:solidFill>
                            <a:schemeClr val="tx1"/>
                          </a:solidFill>
                          <a:effectLst/>
                          <a:latin typeface="+mn-lt"/>
                        </a:rPr>
                        <a:t>.</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extLst>
                  <a:ext uri="{0D108BD9-81ED-4DB2-BD59-A6C34878D82A}">
                    <a16:rowId xmlns:a16="http://schemas.microsoft.com/office/drawing/2014/main" val="114242527"/>
                  </a:ext>
                </a:extLst>
              </a:tr>
              <a:tr h="677845">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0"/>
                        </a:spcAft>
                      </a:pPr>
                      <a:r>
                        <a:rPr lang="pt-PT" sz="1050" dirty="0">
                          <a:solidFill>
                            <a:schemeClr val="tx1"/>
                          </a:solidFill>
                          <a:effectLst/>
                          <a:latin typeface="+mn-lt"/>
                        </a:rPr>
                        <a:t>- Използвайте </a:t>
                      </a:r>
                      <a:r>
                        <a:rPr lang="pt-PT" sz="1050" dirty="0" err="1">
                          <a:solidFill>
                            <a:schemeClr val="tx1"/>
                          </a:solidFill>
                          <a:effectLst/>
                          <a:latin typeface="+mn-lt"/>
                        </a:rPr>
                        <a:t>показателите за </a:t>
                      </a:r>
                      <a:r>
                        <a:rPr lang="pt-PT" sz="1050" dirty="0">
                          <a:solidFill>
                            <a:schemeClr val="tx1"/>
                          </a:solidFill>
                          <a:effectLst/>
                          <a:latin typeface="+mn-lt"/>
                        </a:rPr>
                        <a:t>наблюдение на </a:t>
                      </a:r>
                      <a:r>
                        <a:rPr lang="pt-PT" sz="1050" dirty="0" err="1">
                          <a:solidFill>
                            <a:schemeClr val="tx1"/>
                          </a:solidFill>
                          <a:effectLst/>
                          <a:latin typeface="+mn-lt"/>
                        </a:rPr>
                        <a:t>ефективността на системата</a:t>
                      </a:r>
                      <a:r>
                        <a:rPr lang="pt-PT" sz="1050" dirty="0">
                          <a:solidFill>
                            <a:schemeClr val="tx1"/>
                          </a:solidFill>
                          <a:effectLst/>
                          <a:latin typeface="+mn-lt"/>
                        </a:rPr>
                        <a:t>.</a:t>
                      </a:r>
                    </a:p>
                    <a:p>
                      <a:pPr>
                        <a:lnSpc>
                          <a:spcPct val="107000"/>
                        </a:lnSpc>
                        <a:spcAft>
                          <a:spcPts val="0"/>
                        </a:spcAft>
                      </a:pPr>
                      <a:r>
                        <a:rPr lang="pt-PT" sz="1050" dirty="0">
                          <a:solidFill>
                            <a:schemeClr val="tx1"/>
                          </a:solidFill>
                          <a:effectLst/>
                          <a:latin typeface="+mn-lt"/>
                        </a:rPr>
                        <a:t>- Изследвания, </a:t>
                      </a:r>
                      <a:r>
                        <a:rPr lang="pt-PT" sz="1050" dirty="0" err="1">
                          <a:solidFill>
                            <a:schemeClr val="tx1"/>
                          </a:solidFill>
                          <a:effectLst/>
                          <a:latin typeface="+mn-lt"/>
                        </a:rPr>
                        <a:t>насочени към разработване на нови начини за преход към </a:t>
                      </a:r>
                      <a:r>
                        <a:rPr lang="pt-PT" sz="1050" dirty="0">
                          <a:solidFill>
                            <a:schemeClr val="tx1"/>
                          </a:solidFill>
                          <a:effectLst/>
                          <a:latin typeface="+mn-lt"/>
                        </a:rPr>
                        <a:t>СЕ.</a:t>
                      </a:r>
                    </a:p>
                    <a:p>
                      <a:pPr>
                        <a:lnSpc>
                          <a:spcPct val="107000"/>
                        </a:lnSpc>
                        <a:spcAft>
                          <a:spcPts val="0"/>
                        </a:spcAft>
                      </a:pPr>
                      <a:r>
                        <a:rPr lang="pt-PT" sz="1050" dirty="0" err="1">
                          <a:solidFill>
                            <a:schemeClr val="tx1"/>
                          </a:solidFill>
                          <a:effectLst/>
                          <a:latin typeface="+mn-lt"/>
                        </a:rPr>
                        <a:t>- Прилагане на национални и </a:t>
                      </a:r>
                      <a:r>
                        <a:rPr lang="pt-PT" sz="1050" dirty="0">
                          <a:solidFill>
                            <a:schemeClr val="tx1"/>
                          </a:solidFill>
                          <a:effectLst/>
                          <a:latin typeface="+mn-lt"/>
                        </a:rPr>
                        <a:t>международни политики за </a:t>
                      </a:r>
                      <a:r>
                        <a:rPr lang="pt-PT" sz="1050" dirty="0" err="1">
                          <a:solidFill>
                            <a:schemeClr val="tx1"/>
                          </a:solidFill>
                          <a:effectLst/>
                          <a:latin typeface="+mn-lt"/>
                        </a:rPr>
                        <a:t>икономическо развитие.</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F6F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0"/>
                        </a:spcAft>
                      </a:pPr>
                      <a:r>
                        <a:rPr lang="pt-PT" sz="1050" dirty="0" err="1">
                          <a:solidFill>
                            <a:schemeClr val="tx1"/>
                          </a:solidFill>
                          <a:effectLst/>
                          <a:latin typeface="+mn-lt"/>
                        </a:rPr>
                        <a:t>- Насърчаване на ефективността на системата чрез разкриване и проектиране на </a:t>
                      </a:r>
                      <a:r>
                        <a:rPr lang="pt-PT" sz="1050" dirty="0">
                          <a:solidFill>
                            <a:schemeClr val="tx1"/>
                          </a:solidFill>
                          <a:effectLst/>
                          <a:latin typeface="+mn-lt"/>
                        </a:rPr>
                        <a:t>отрицателни </a:t>
                      </a:r>
                      <a:r>
                        <a:rPr lang="pt-PT" sz="1050" dirty="0" err="1">
                          <a:solidFill>
                            <a:schemeClr val="tx1"/>
                          </a:solidFill>
                          <a:effectLst/>
                          <a:latin typeface="+mn-lt"/>
                        </a:rPr>
                        <a:t>външни фактори</a:t>
                      </a:r>
                      <a:r>
                        <a:rPr lang="pt-PT" sz="1050" dirty="0">
                          <a:solidFill>
                            <a:schemeClr val="tx1"/>
                          </a:solidFill>
                          <a:effectLst/>
                          <a:latin typeface="+mn-lt"/>
                        </a:rPr>
                        <a:t>.</a:t>
                      </a:r>
                      <a:endParaRPr lang="pt-PT" sz="1050" dirty="0">
                        <a:solidFill>
                          <a:schemeClr val="tx1"/>
                        </a:solidFill>
                        <a:effectLst/>
                        <a:latin typeface="+mn-lt"/>
                        <a:ea typeface="Calibri" panose="020F0502020204030204" pitchFamily="34" charset="0"/>
                        <a:cs typeface="Times New Roman" panose="02020603050405020304" pitchFamily="18" charset="0"/>
                      </a:endParaRPr>
                    </a:p>
                  </a:txBody>
                  <a:tcPr marL="59789" marR="59789"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1495351"/>
                  </a:ext>
                </a:extLst>
              </a:tr>
            </a:tbl>
          </a:graphicData>
        </a:graphic>
      </p:graphicFrame>
      <p:sp>
        <p:nvSpPr>
          <p:cNvPr id="11" name="TextBox 10">
            <a:extLst>
              <a:ext uri="{FF2B5EF4-FFF2-40B4-BE49-F238E27FC236}">
                <a16:creationId xmlns:a16="http://schemas.microsoft.com/office/drawing/2014/main" id="{0A1FB02E-8771-43E1-A89D-F11839B2AF5C}"/>
              </a:ext>
            </a:extLst>
          </p:cNvPr>
          <p:cNvSpPr txBox="1"/>
          <p:nvPr/>
        </p:nvSpPr>
        <p:spPr>
          <a:xfrm>
            <a:off x="3996814" y="4592172"/>
            <a:ext cx="1703438" cy="261610"/>
          </a:xfrm>
          <a:prstGeom prst="rect">
            <a:avLst/>
          </a:prstGeom>
          <a:noFill/>
        </p:spPr>
        <p:txBody>
          <a:bodyPr wrap="square">
            <a:spAutoFit/>
          </a:bodyPr>
          <a:lstStyle/>
          <a:p>
            <a:r>
              <a:rPr lang="en-GB" sz="1050" i="1" dirty="0">
                <a:latin typeface="+mn-lt"/>
                <a:ea typeface="Verdana" panose="020B0604030504040204" pitchFamily="34" charset="0"/>
              </a:rPr>
              <a:t>Принос на ИЕ към СЕ</a:t>
            </a:r>
            <a:endParaRPr lang="pt-PT" sz="1050" i="1" dirty="0">
              <a:latin typeface="+mn-lt"/>
              <a:ea typeface="Verdana" panose="020B0604030504040204" pitchFamily="34" charset="0"/>
            </a:endParaRPr>
          </a:p>
        </p:txBody>
      </p:sp>
    </p:spTree>
    <p:custDataLst>
      <p:tags r:id="rId1"/>
    </p:custDataLst>
    <p:extLst>
      <p:ext uri="{BB962C8B-B14F-4D97-AF65-F5344CB8AC3E}">
        <p14:creationId xmlns:p14="http://schemas.microsoft.com/office/powerpoint/2010/main" val="31327555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609987" y="89674"/>
            <a:ext cx="7717800" cy="1011600"/>
          </a:xfrm>
        </p:spPr>
        <p:txBody>
          <a:bodyPr/>
          <a:lstStyle/>
          <a:p>
            <a:r>
              <a:rPr lang="en-US" sz="4000" dirty="0"/>
              <a:t>Синергии с други методологии</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195984" y="852967"/>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Индустриална екология и кръгова икономика</a:t>
            </a:r>
          </a:p>
        </p:txBody>
      </p:sp>
      <p:pic>
        <p:nvPicPr>
          <p:cNvPr id="6" name="Imagem 7">
            <a:extLst>
              <a:ext uri="{FF2B5EF4-FFF2-40B4-BE49-F238E27FC236}">
                <a16:creationId xmlns:a16="http://schemas.microsoft.com/office/drawing/2014/main" id="{6B7B6144-D6DD-4476-A4FD-1697B3B248B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00004" y="1708592"/>
            <a:ext cx="5593949" cy="2869476"/>
          </a:xfrm>
          <a:prstGeom prst="rect">
            <a:avLst/>
          </a:prstGeom>
          <a:noFill/>
          <a:ln>
            <a:noFill/>
          </a:ln>
        </p:spPr>
      </p:pic>
      <p:sp>
        <p:nvSpPr>
          <p:cNvPr id="7" name="Retângulo 10">
            <a:extLst>
              <a:ext uri="{FF2B5EF4-FFF2-40B4-BE49-F238E27FC236}">
                <a16:creationId xmlns:a16="http://schemas.microsoft.com/office/drawing/2014/main" id="{EEA8A1A7-FC1F-41E2-A2BF-ACDB9ED79450}"/>
              </a:ext>
            </a:extLst>
          </p:cNvPr>
          <p:cNvSpPr/>
          <p:nvPr/>
        </p:nvSpPr>
        <p:spPr>
          <a:xfrm>
            <a:off x="937639" y="1274684"/>
            <a:ext cx="6246462" cy="351956"/>
          </a:xfrm>
          <a:prstGeom prst="rect">
            <a:avLst/>
          </a:prstGeom>
        </p:spPr>
        <p:txBody>
          <a:bodyPr wrap="square">
            <a:spAutoFit/>
          </a:bodyPr>
          <a:lstStyle/>
          <a:p>
            <a:pPr algn="ctr">
              <a:lnSpc>
                <a:spcPct val="107000"/>
              </a:lnSpc>
              <a:spcAft>
                <a:spcPts val="800"/>
              </a:spcAft>
            </a:pPr>
            <a:r>
              <a:rPr lang="en-GB" sz="1700" dirty="0">
                <a:latin typeface="+mn-lt"/>
                <a:ea typeface="Verdana" panose="020B0604030504040204" pitchFamily="34" charset="0"/>
              </a:rPr>
              <a:t>Взаимовръзки между принципите на кръговата икономика и Lean</a:t>
            </a:r>
            <a:endParaRPr lang="pt-PT" sz="1700" dirty="0">
              <a:latin typeface="+mn-lt"/>
              <a:ea typeface="Verdana" panose="020B0604030504040204" pitchFamily="34" charset="0"/>
            </a:endParaRPr>
          </a:p>
        </p:txBody>
      </p:sp>
      <p:sp>
        <p:nvSpPr>
          <p:cNvPr id="8" name="Retângulo 11">
            <a:extLst>
              <a:ext uri="{FF2B5EF4-FFF2-40B4-BE49-F238E27FC236}">
                <a16:creationId xmlns:a16="http://schemas.microsoft.com/office/drawing/2014/main" id="{C9CB4DEB-0C62-4188-B9EE-343F8B8CA28B}"/>
              </a:ext>
            </a:extLst>
          </p:cNvPr>
          <p:cNvSpPr/>
          <p:nvPr/>
        </p:nvSpPr>
        <p:spPr>
          <a:xfrm>
            <a:off x="1300004" y="4578068"/>
            <a:ext cx="4814120" cy="230832"/>
          </a:xfrm>
          <a:prstGeom prst="rect">
            <a:avLst/>
          </a:prstGeom>
        </p:spPr>
        <p:txBody>
          <a:bodyPr wrap="square">
            <a:spAutoFit/>
          </a:bodyPr>
          <a:lstStyle/>
          <a:p>
            <a:r>
              <a:rPr lang="en-GB" sz="900" dirty="0">
                <a:latin typeface="+mn-lt"/>
                <a:ea typeface="Verdana" panose="020B0604030504040204" pitchFamily="34" charset="0"/>
              </a:rPr>
              <a:t>Мрежа за съвместно </a:t>
            </a:r>
            <a:r>
              <a:rPr lang="en-GB" sz="900" dirty="0" err="1">
                <a:latin typeface="+mn-lt"/>
                <a:ea typeface="Verdana" panose="020B0604030504040204" pitchFamily="34" charset="0"/>
              </a:rPr>
              <a:t>срещане</a:t>
            </a:r>
            <a:r>
              <a:rPr lang="en-GB" sz="900" dirty="0">
                <a:latin typeface="+mn-lt"/>
                <a:ea typeface="Verdana" panose="020B0604030504040204" pitchFamily="34" charset="0"/>
              </a:rPr>
              <a:t> на думи в литературата за ЧЕ и ИЕ [5]</a:t>
            </a:r>
            <a:endParaRPr lang="pt-PT" sz="900" dirty="0">
              <a:latin typeface="+mn-lt"/>
              <a:ea typeface="Verdana" panose="020B0604030504040204" pitchFamily="34" charset="0"/>
            </a:endParaRPr>
          </a:p>
        </p:txBody>
      </p:sp>
      <p:sp>
        <p:nvSpPr>
          <p:cNvPr id="10" name="Retângulo 9">
            <a:extLst>
              <a:ext uri="{FF2B5EF4-FFF2-40B4-BE49-F238E27FC236}">
                <a16:creationId xmlns:a16="http://schemas.microsoft.com/office/drawing/2014/main" id="{64E863CF-A934-4F7C-BA7D-F76123EE8714}"/>
              </a:ext>
            </a:extLst>
          </p:cNvPr>
          <p:cNvSpPr/>
          <p:nvPr/>
        </p:nvSpPr>
        <p:spPr>
          <a:xfrm>
            <a:off x="7117734" y="3337901"/>
            <a:ext cx="1959900" cy="1061829"/>
          </a:xfrm>
          <a:prstGeom prst="rect">
            <a:avLst/>
          </a:prstGeom>
        </p:spPr>
        <p:txBody>
          <a:bodyPr wrap="square">
            <a:spAutoFit/>
          </a:bodyPr>
          <a:lstStyle/>
          <a:p>
            <a:pPr algn="just"/>
            <a:r>
              <a:rPr lang="en-GB" sz="700" dirty="0">
                <a:latin typeface="+mn-lt"/>
                <a:ea typeface="Verdana" panose="020B0604030504040204" pitchFamily="34" charset="0"/>
              </a:rPr>
              <a:t>[5] </a:t>
            </a:r>
            <a:r>
              <a:rPr lang="pt-PT" sz="700" dirty="0">
                <a:latin typeface="+mn-lt"/>
                <a:ea typeface="Verdana" panose="020B0604030504040204" pitchFamily="34" charset="0"/>
                <a:hlinkClick r:id="rId4"/>
              </a:rPr>
              <a:t>Saavedra</a:t>
            </a:r>
            <a:r>
              <a:rPr lang="pt-PT" sz="700" u="sng" dirty="0">
                <a:latin typeface="+mn-lt"/>
                <a:ea typeface="Verdana" panose="020B0604030504040204" pitchFamily="34" charset="0"/>
              </a:rPr>
              <a:t>, </a:t>
            </a:r>
            <a:r>
              <a:rPr lang="pt-PT" sz="700" u="sng" dirty="0" err="1">
                <a:latin typeface="+mn-lt"/>
                <a:ea typeface="Verdana" panose="020B0604030504040204" pitchFamily="34" charset="0"/>
              </a:rPr>
              <a:t>Yovana</a:t>
            </a:r>
            <a:r>
              <a:rPr lang="pt-PT" sz="700" u="sng" dirty="0">
                <a:latin typeface="+mn-lt"/>
                <a:ea typeface="Verdana" panose="020B0604030504040204" pitchFamily="34" charset="0"/>
              </a:rPr>
              <a:t>; </a:t>
            </a:r>
            <a:r>
              <a:rPr lang="pt-PT" sz="700" dirty="0" err="1">
                <a:latin typeface="+mn-lt"/>
                <a:ea typeface="Verdana" panose="020B0604030504040204" pitchFamily="34" charset="0"/>
                <a:hlinkClick r:id="rId4"/>
              </a:rPr>
              <a:t>Iritani</a:t>
            </a:r>
            <a:r>
              <a:rPr lang="pt-PT" sz="700" u="sng" dirty="0">
                <a:latin typeface="+mn-lt"/>
                <a:ea typeface="Verdana" panose="020B0604030504040204" pitchFamily="34" charset="0"/>
              </a:rPr>
              <a:t>, Diego; </a:t>
            </a:r>
            <a:r>
              <a:rPr lang="pt-PT" sz="700" dirty="0" err="1">
                <a:latin typeface="+mn-lt"/>
                <a:ea typeface="Verdana" panose="020B0604030504040204" pitchFamily="34" charset="0"/>
                <a:hlinkClick r:id="rId4"/>
              </a:rPr>
              <a:t>Pavan</a:t>
            </a:r>
            <a:r>
              <a:rPr lang="pt-PT" sz="700" u="sng" dirty="0">
                <a:latin typeface="+mn-lt"/>
                <a:ea typeface="Verdana" panose="020B0604030504040204" pitchFamily="34" charset="0"/>
              </a:rPr>
              <a:t>, Ana; </a:t>
            </a:r>
            <a:r>
              <a:rPr lang="pt-PT" sz="700" dirty="0" err="1">
                <a:latin typeface="+mn-lt"/>
                <a:ea typeface="Verdana" panose="020B0604030504040204" pitchFamily="34" charset="0"/>
                <a:hlinkClick r:id="rId4"/>
              </a:rPr>
              <a:t>Ometto</a:t>
            </a:r>
            <a:r>
              <a:rPr lang="pt-PT" sz="700" dirty="0">
                <a:latin typeface="+mn-lt"/>
                <a:ea typeface="Verdana" panose="020B0604030504040204" pitchFamily="34" charset="0"/>
              </a:rPr>
              <a:t>, Aldo; </a:t>
            </a:r>
            <a:r>
              <a:rPr lang="pt-PT" sz="700" dirty="0" err="1">
                <a:latin typeface="+mn-lt"/>
                <a:ea typeface="Verdana" panose="020B0604030504040204" pitchFamily="34" charset="0"/>
              </a:rPr>
              <a:t>Theoretical contribution of </a:t>
            </a:r>
            <a:r>
              <a:rPr lang="pt-PT" sz="700" dirty="0">
                <a:latin typeface="+mn-lt"/>
                <a:ea typeface="Verdana" panose="020B0604030504040204" pitchFamily="34" charset="0"/>
              </a:rPr>
              <a:t>industrial </a:t>
            </a:r>
            <a:r>
              <a:rPr lang="pt-PT" sz="700" dirty="0" err="1">
                <a:latin typeface="+mn-lt"/>
                <a:ea typeface="Verdana" panose="020B0604030504040204" pitchFamily="34" charset="0"/>
              </a:rPr>
              <a:t>ecology </a:t>
            </a:r>
            <a:r>
              <a:rPr lang="pt-PT" sz="700" dirty="0">
                <a:latin typeface="+mn-lt"/>
                <a:ea typeface="Verdana" panose="020B0604030504040204" pitchFamily="34" charset="0"/>
              </a:rPr>
              <a:t>to circular </a:t>
            </a:r>
            <a:r>
              <a:rPr lang="pt-PT" sz="700" dirty="0" err="1">
                <a:latin typeface="+mn-lt"/>
                <a:ea typeface="Verdana" panose="020B0604030504040204" pitchFamily="34" charset="0"/>
              </a:rPr>
              <a:t>economy</a:t>
            </a:r>
            <a:r>
              <a:rPr lang="pt-PT" sz="700" dirty="0">
                <a:latin typeface="+mn-lt"/>
                <a:ea typeface="Verdana" panose="020B0604030504040204" pitchFamily="34" charset="0"/>
              </a:rPr>
              <a:t>. </a:t>
            </a:r>
            <a:r>
              <a:rPr lang="pt-PT" sz="700" dirty="0" err="1">
                <a:latin typeface="+mn-lt"/>
                <a:ea typeface="Verdana" panose="020B0604030504040204" pitchFamily="34" charset="0"/>
              </a:rPr>
              <a:t>Получено на </a:t>
            </a:r>
            <a:r>
              <a:rPr lang="pt-PT" sz="700" dirty="0">
                <a:latin typeface="+mn-lt"/>
                <a:ea typeface="Verdana" panose="020B0604030504040204" pitchFamily="34" charset="0"/>
              </a:rPr>
              <a:t>8 </a:t>
            </a:r>
            <a:r>
              <a:rPr lang="pt-PT" sz="700" dirty="0" err="1">
                <a:latin typeface="+mn-lt"/>
                <a:ea typeface="Verdana" panose="020B0604030504040204" pitchFamily="34" charset="0"/>
              </a:rPr>
              <a:t>септември </a:t>
            </a:r>
            <a:r>
              <a:rPr lang="pt-PT" sz="700" dirty="0">
                <a:latin typeface="+mn-lt"/>
                <a:ea typeface="Verdana" panose="020B0604030504040204" pitchFamily="34" charset="0"/>
              </a:rPr>
              <a:t>2016 г., </a:t>
            </a:r>
            <a:r>
              <a:rPr lang="pt-PT" sz="700" dirty="0" err="1">
                <a:latin typeface="+mn-lt"/>
                <a:ea typeface="Verdana" panose="020B0604030504040204" pitchFamily="34" charset="0"/>
              </a:rPr>
              <a:t>Преработено на </a:t>
            </a:r>
            <a:r>
              <a:rPr lang="pt-PT" sz="700" dirty="0">
                <a:latin typeface="+mn-lt"/>
                <a:ea typeface="Verdana" panose="020B0604030504040204" pitchFamily="34" charset="0"/>
              </a:rPr>
              <a:t>17 </a:t>
            </a:r>
            <a:r>
              <a:rPr lang="pt-PT" sz="700" dirty="0" err="1">
                <a:latin typeface="+mn-lt"/>
                <a:ea typeface="Verdana" panose="020B0604030504040204" pitchFamily="34" charset="0"/>
              </a:rPr>
              <a:t>септември </a:t>
            </a:r>
            <a:r>
              <a:rPr lang="pt-PT" sz="700" dirty="0">
                <a:latin typeface="+mn-lt"/>
                <a:ea typeface="Verdana" panose="020B0604030504040204" pitchFamily="34" charset="0"/>
              </a:rPr>
              <a:t>2017 г., </a:t>
            </a:r>
            <a:r>
              <a:rPr lang="pt-PT" sz="700" dirty="0" err="1">
                <a:latin typeface="+mn-lt"/>
                <a:ea typeface="Verdana" panose="020B0604030504040204" pitchFamily="34" charset="0"/>
              </a:rPr>
              <a:t>Прието на </a:t>
            </a:r>
            <a:r>
              <a:rPr lang="pt-PT" sz="700" dirty="0">
                <a:latin typeface="+mn-lt"/>
                <a:ea typeface="Verdana" panose="020B0604030504040204" pitchFamily="34" charset="0"/>
              </a:rPr>
              <a:t>17 </a:t>
            </a:r>
            <a:r>
              <a:rPr lang="pt-PT" sz="700" dirty="0" err="1">
                <a:latin typeface="+mn-lt"/>
                <a:ea typeface="Verdana" panose="020B0604030504040204" pitchFamily="34" charset="0"/>
              </a:rPr>
              <a:t>септември </a:t>
            </a:r>
            <a:r>
              <a:rPr lang="pt-PT" sz="700" dirty="0">
                <a:latin typeface="+mn-lt"/>
                <a:ea typeface="Verdana" panose="020B0604030504040204" pitchFamily="34" charset="0"/>
              </a:rPr>
              <a:t>2017 г., </a:t>
            </a:r>
            <a:r>
              <a:rPr lang="pt-PT" sz="700" dirty="0" err="1">
                <a:latin typeface="+mn-lt"/>
                <a:ea typeface="Verdana" panose="020B0604030504040204" pitchFamily="34" charset="0"/>
              </a:rPr>
              <a:t>Достъпно </a:t>
            </a:r>
            <a:r>
              <a:rPr lang="pt-PT" sz="700" dirty="0">
                <a:latin typeface="+mn-lt"/>
                <a:ea typeface="Verdana" panose="020B0604030504040204" pitchFamily="34" charset="0"/>
              </a:rPr>
              <a:t>онлайн на 30 </a:t>
            </a:r>
            <a:r>
              <a:rPr lang="pt-PT" sz="700" dirty="0" err="1">
                <a:latin typeface="+mn-lt"/>
                <a:ea typeface="Verdana" panose="020B0604030504040204" pitchFamily="34" charset="0"/>
              </a:rPr>
              <a:t>септември </a:t>
            </a:r>
            <a:r>
              <a:rPr lang="pt-PT" sz="700" dirty="0">
                <a:latin typeface="+mn-lt"/>
                <a:ea typeface="Verdana" panose="020B0604030504040204" pitchFamily="34" charset="0"/>
              </a:rPr>
              <a:t>2017 г. Уеб: </a:t>
            </a:r>
            <a:r>
              <a:rPr lang="pt-PT" sz="700" dirty="0">
                <a:latin typeface="+mn-lt"/>
                <a:ea typeface="Verdana" panose="020B0604030504040204" pitchFamily="34" charset="0"/>
                <a:hlinkClick r:id="rId5"/>
              </a:rPr>
              <a:t>https://www.sciencedirect.com/science/article/abs/pii/S0959652617321728</a:t>
            </a:r>
            <a:endParaRPr lang="pt-PT" sz="700" dirty="0">
              <a:latin typeface="+mn-lt"/>
              <a:ea typeface="Verdana" panose="020B0604030504040204" pitchFamily="34" charset="0"/>
            </a:endParaRPr>
          </a:p>
        </p:txBody>
      </p:sp>
    </p:spTree>
    <p:custDataLst>
      <p:tags r:id="rId1"/>
    </p:custDataLst>
    <p:extLst>
      <p:ext uri="{BB962C8B-B14F-4D97-AF65-F5344CB8AC3E}">
        <p14:creationId xmlns:p14="http://schemas.microsoft.com/office/powerpoint/2010/main" val="36783821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91FA-8174-469D-B4E6-F719A7FD385C}"/>
              </a:ext>
            </a:extLst>
          </p:cNvPr>
          <p:cNvSpPr>
            <a:spLocks noGrp="1"/>
          </p:cNvSpPr>
          <p:nvPr>
            <p:ph type="title"/>
          </p:nvPr>
        </p:nvSpPr>
        <p:spPr>
          <a:xfrm>
            <a:off x="326958" y="-124589"/>
            <a:ext cx="7717800" cy="1011600"/>
          </a:xfrm>
        </p:spPr>
        <p:txBody>
          <a:bodyPr/>
          <a:lstStyle/>
          <a:p>
            <a:r>
              <a:rPr lang="en-US" sz="4000" dirty="0"/>
              <a:t>Синергии с други методологии</a:t>
            </a:r>
            <a:endParaRPr lang="en-GB" dirty="0"/>
          </a:p>
        </p:txBody>
      </p:sp>
      <p:sp>
        <p:nvSpPr>
          <p:cNvPr id="5" name="Content Placeholder 2">
            <a:extLst>
              <a:ext uri="{FF2B5EF4-FFF2-40B4-BE49-F238E27FC236}">
                <a16:creationId xmlns:a16="http://schemas.microsoft.com/office/drawing/2014/main" id="{CF0163DB-1334-4488-A450-8965DB99F544}"/>
              </a:ext>
            </a:extLst>
          </p:cNvPr>
          <p:cNvSpPr txBox="1">
            <a:spLocks/>
          </p:cNvSpPr>
          <p:nvPr/>
        </p:nvSpPr>
        <p:spPr>
          <a:xfrm>
            <a:off x="907584" y="522945"/>
            <a:ext cx="11163300" cy="479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700" b="1" dirty="0">
                <a:solidFill>
                  <a:srgbClr val="2B2D83"/>
                </a:solidFill>
                <a:latin typeface="+mn-lt"/>
              </a:rPr>
              <a:t>Индустриална екология и кръгова икономика</a:t>
            </a:r>
          </a:p>
        </p:txBody>
      </p:sp>
      <p:sp>
        <p:nvSpPr>
          <p:cNvPr id="7" name="Retângulo 10">
            <a:extLst>
              <a:ext uri="{FF2B5EF4-FFF2-40B4-BE49-F238E27FC236}">
                <a16:creationId xmlns:a16="http://schemas.microsoft.com/office/drawing/2014/main" id="{EEA8A1A7-FC1F-41E2-A2BF-ACDB9ED79450}"/>
              </a:ext>
            </a:extLst>
          </p:cNvPr>
          <p:cNvSpPr/>
          <p:nvPr/>
        </p:nvSpPr>
        <p:spPr>
          <a:xfrm>
            <a:off x="793841" y="810900"/>
            <a:ext cx="7328832" cy="351956"/>
          </a:xfrm>
          <a:prstGeom prst="rect">
            <a:avLst/>
          </a:prstGeom>
        </p:spPr>
        <p:txBody>
          <a:bodyPr wrap="square">
            <a:spAutoFit/>
          </a:bodyPr>
          <a:lstStyle/>
          <a:p>
            <a:pPr algn="ctr">
              <a:lnSpc>
                <a:spcPct val="107000"/>
              </a:lnSpc>
              <a:spcAft>
                <a:spcPts val="800"/>
              </a:spcAft>
            </a:pPr>
            <a:r>
              <a:rPr lang="en-GB" sz="1700" dirty="0">
                <a:latin typeface="+mn-lt"/>
                <a:ea typeface="Verdana" panose="020B0604030504040204" pitchFamily="34" charset="0"/>
              </a:rPr>
              <a:t>Различни подходи на LM и CE към елементите отпадъци и стойност</a:t>
            </a:r>
          </a:p>
        </p:txBody>
      </p:sp>
      <p:graphicFrame>
        <p:nvGraphicFramePr>
          <p:cNvPr id="12" name="Tabela 2">
            <a:extLst>
              <a:ext uri="{FF2B5EF4-FFF2-40B4-BE49-F238E27FC236}">
                <a16:creationId xmlns:a16="http://schemas.microsoft.com/office/drawing/2014/main" id="{E3EB5A60-2B1D-410D-BFAC-A7960E4D5143}"/>
              </a:ext>
            </a:extLst>
          </p:cNvPr>
          <p:cNvGraphicFramePr>
            <a:graphicFrameLocks noGrp="1"/>
          </p:cNvGraphicFramePr>
          <p:nvPr>
            <p:extLst>
              <p:ext uri="{D42A27DB-BD31-4B8C-83A1-F6EECF244321}">
                <p14:modId xmlns:p14="http://schemas.microsoft.com/office/powerpoint/2010/main" val="284810676"/>
              </p:ext>
            </p:extLst>
          </p:nvPr>
        </p:nvGraphicFramePr>
        <p:xfrm>
          <a:off x="1181322" y="1162856"/>
          <a:ext cx="6126503" cy="3324860"/>
        </p:xfrm>
        <a:graphic>
          <a:graphicData uri="http://schemas.openxmlformats.org/drawingml/2006/table">
            <a:tbl>
              <a:tblPr firstRow="1" firstCol="1" bandRow="1"/>
              <a:tblGrid>
                <a:gridCol w="379949">
                  <a:extLst>
                    <a:ext uri="{9D8B030D-6E8A-4147-A177-3AD203B41FA5}">
                      <a16:colId xmlns:a16="http://schemas.microsoft.com/office/drawing/2014/main" val="2737255230"/>
                    </a:ext>
                  </a:extLst>
                </a:gridCol>
                <a:gridCol w="2875305">
                  <a:extLst>
                    <a:ext uri="{9D8B030D-6E8A-4147-A177-3AD203B41FA5}">
                      <a16:colId xmlns:a16="http://schemas.microsoft.com/office/drawing/2014/main" val="4174507336"/>
                    </a:ext>
                  </a:extLst>
                </a:gridCol>
                <a:gridCol w="2871249">
                  <a:extLst>
                    <a:ext uri="{9D8B030D-6E8A-4147-A177-3AD203B41FA5}">
                      <a16:colId xmlns:a16="http://schemas.microsoft.com/office/drawing/2014/main" val="3205032793"/>
                    </a:ext>
                  </a:extLst>
                </a:gridCol>
              </a:tblGrid>
              <a:tr h="21082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just">
                        <a:lnSpc>
                          <a:spcPct val="107000"/>
                        </a:lnSpc>
                        <a:spcAft>
                          <a:spcPts val="0"/>
                        </a:spcAft>
                      </a:pPr>
                      <a:r>
                        <a:rPr lang="en-GB" sz="1200" dirty="0">
                          <a:effectLst/>
                        </a:rPr>
                        <a:t> </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0"/>
                        </a:spcAft>
                      </a:pPr>
                      <a:r>
                        <a:rPr lang="en-GB" sz="1200" dirty="0">
                          <a:effectLst/>
                        </a:rPr>
                        <a:t>Подход Lean</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gn="ctr">
                        <a:lnSpc>
                          <a:spcPct val="107000"/>
                        </a:lnSpc>
                        <a:spcAft>
                          <a:spcPts val="0"/>
                        </a:spcAft>
                      </a:pPr>
                      <a:r>
                        <a:rPr lang="en-GB" sz="1200" dirty="0">
                          <a:effectLst/>
                        </a:rPr>
                        <a:t>Подход CE</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59540"/>
                    </a:solidFill>
                  </a:tcPr>
                </a:tc>
                <a:extLst>
                  <a:ext uri="{0D108BD9-81ED-4DB2-BD59-A6C34878D82A}">
                    <a16:rowId xmlns:a16="http://schemas.microsoft.com/office/drawing/2014/main" val="3183002812"/>
                  </a:ext>
                </a:extLst>
              </a:tr>
              <a:tr h="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71755" marR="71755" algn="ctr">
                        <a:lnSpc>
                          <a:spcPct val="107000"/>
                        </a:lnSpc>
                        <a:spcAft>
                          <a:spcPts val="0"/>
                        </a:spcAft>
                      </a:pPr>
                      <a:r>
                        <a:rPr lang="en-GB" sz="1200" dirty="0">
                          <a:effectLst/>
                        </a:rPr>
                        <a:t>Елемент Отпадъци</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0"/>
                        </a:spcAft>
                      </a:pPr>
                      <a:r>
                        <a:rPr lang="en-GB" sz="1200">
                          <a:effectLst/>
                        </a:rPr>
                        <a:t>- Минималното количество оборудване, материали, части, пространство и време са абсолютно необходими, за да се добави стойност към продукта;</a:t>
                      </a:r>
                      <a:endParaRPr lang="pt-PT" sz="1200">
                        <a:effectLst/>
                      </a:endParaRPr>
                    </a:p>
                    <a:p>
                      <a:pPr algn="just">
                        <a:lnSpc>
                          <a:spcPct val="107000"/>
                        </a:lnSpc>
                        <a:spcAft>
                          <a:spcPts val="0"/>
                        </a:spcAft>
                      </a:pPr>
                      <a:r>
                        <a:rPr lang="en-GB" sz="1200">
                          <a:effectLst/>
                        </a:rPr>
                        <a:t>- е дейност, която не добавя стойност за потребителите;</a:t>
                      </a:r>
                      <a:endParaRPr lang="pt-PT" sz="1200">
                        <a:effectLst/>
                      </a:endParaRPr>
                    </a:p>
                    <a:p>
                      <a:pPr algn="just">
                        <a:lnSpc>
                          <a:spcPct val="107000"/>
                        </a:lnSpc>
                        <a:spcAft>
                          <a:spcPts val="0"/>
                        </a:spcAft>
                      </a:pPr>
                      <a:r>
                        <a:rPr lang="en-GB" sz="1200">
                          <a:effectLst/>
                        </a:rPr>
                        <a:t>- е неефективност и се измерва чрез ключови показатели за ефективност.</a:t>
                      </a:r>
                      <a:endParaRPr lang="pt-PT"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0"/>
                        </a:spcAft>
                      </a:pPr>
                      <a:r>
                        <a:rPr lang="en-GB" sz="1200" dirty="0">
                          <a:effectLst/>
                        </a:rPr>
                        <a:t>- </a:t>
                      </a:r>
                      <a:r>
                        <a:rPr lang="en-GB" sz="1200" dirty="0" err="1">
                          <a:effectLst/>
                        </a:rPr>
                        <a:t>Отпадъци</a:t>
                      </a:r>
                      <a:r>
                        <a:rPr lang="en-GB" sz="1200" dirty="0">
                          <a:effectLst/>
                        </a:rPr>
                        <a:t> = </a:t>
                      </a:r>
                      <a:r>
                        <a:rPr lang="en-GB" sz="1200" dirty="0" err="1">
                          <a:effectLst/>
                        </a:rPr>
                        <a:t>суровини</a:t>
                      </a:r>
                      <a:r>
                        <a:rPr lang="en-GB" sz="1200" dirty="0">
                          <a:effectLst/>
                        </a:rPr>
                        <a:t>;</a:t>
                      </a:r>
                      <a:endParaRPr lang="pt-PT" sz="1200" dirty="0">
                        <a:effectLst/>
                      </a:endParaRPr>
                    </a:p>
                    <a:p>
                      <a:pPr algn="just">
                        <a:lnSpc>
                          <a:spcPct val="107000"/>
                        </a:lnSpc>
                        <a:spcAft>
                          <a:spcPts val="0"/>
                        </a:spcAft>
                      </a:pPr>
                      <a:r>
                        <a:rPr lang="en-GB" sz="1200" dirty="0">
                          <a:effectLst/>
                        </a:rPr>
                        <a:t>- </a:t>
                      </a:r>
                      <a:r>
                        <a:rPr lang="en-GB" sz="1200" dirty="0" err="1">
                          <a:effectLst/>
                        </a:rPr>
                        <a:t>Вижда</a:t>
                      </a:r>
                      <a:r>
                        <a:rPr lang="en-GB" sz="1200" dirty="0">
                          <a:effectLst/>
                        </a:rPr>
                        <a:t> </a:t>
                      </a:r>
                      <a:r>
                        <a:rPr lang="en-GB" sz="1200" dirty="0" err="1">
                          <a:effectLst/>
                        </a:rPr>
                        <a:t>се</a:t>
                      </a:r>
                      <a:r>
                        <a:rPr lang="en-GB" sz="1200" dirty="0">
                          <a:effectLst/>
                        </a:rPr>
                        <a:t> в 4 </a:t>
                      </a:r>
                      <a:r>
                        <a:rPr lang="en-GB" sz="1200" dirty="0" err="1">
                          <a:effectLst/>
                        </a:rPr>
                        <a:t>измерения</a:t>
                      </a:r>
                      <a:r>
                        <a:rPr lang="en-GB" sz="1200" dirty="0">
                          <a:effectLst/>
                        </a:rPr>
                        <a:t>: </a:t>
                      </a:r>
                      <a:r>
                        <a:rPr lang="en-GB" sz="1200" dirty="0" err="1">
                          <a:effectLst/>
                        </a:rPr>
                        <a:t>Разхищение</a:t>
                      </a:r>
                      <a:r>
                        <a:rPr lang="en-GB" sz="1200" dirty="0">
                          <a:effectLst/>
                        </a:rPr>
                        <a:t> </a:t>
                      </a:r>
                      <a:r>
                        <a:rPr lang="en-GB" sz="1200" dirty="0" err="1">
                          <a:effectLst/>
                        </a:rPr>
                        <a:t>на</a:t>
                      </a:r>
                      <a:r>
                        <a:rPr lang="en-GB" sz="1200" dirty="0">
                          <a:effectLst/>
                        </a:rPr>
                        <a:t> </a:t>
                      </a:r>
                      <a:r>
                        <a:rPr lang="en-GB" sz="1200" dirty="0" err="1">
                          <a:effectLst/>
                        </a:rPr>
                        <a:t>ресурси</a:t>
                      </a:r>
                      <a:r>
                        <a:rPr lang="en-GB" sz="1200" dirty="0">
                          <a:effectLst/>
                        </a:rPr>
                        <a:t>, </a:t>
                      </a:r>
                      <a:r>
                        <a:rPr lang="en-GB" sz="1200" dirty="0" err="1">
                          <a:effectLst/>
                        </a:rPr>
                        <a:t>разхищение</a:t>
                      </a:r>
                      <a:r>
                        <a:rPr lang="en-GB" sz="1200" dirty="0">
                          <a:effectLst/>
                        </a:rPr>
                        <a:t> </a:t>
                      </a:r>
                      <a:r>
                        <a:rPr lang="en-GB" sz="1200" dirty="0" err="1">
                          <a:effectLst/>
                        </a:rPr>
                        <a:t>на</a:t>
                      </a:r>
                      <a:r>
                        <a:rPr lang="en-GB" sz="1200" dirty="0">
                          <a:effectLst/>
                        </a:rPr>
                        <a:t> </a:t>
                      </a:r>
                      <a:r>
                        <a:rPr lang="en-GB" sz="1200" dirty="0" err="1">
                          <a:effectLst/>
                        </a:rPr>
                        <a:t>жизнени</a:t>
                      </a:r>
                      <a:r>
                        <a:rPr lang="en-GB" sz="1200" dirty="0">
                          <a:effectLst/>
                        </a:rPr>
                        <a:t> </a:t>
                      </a:r>
                      <a:r>
                        <a:rPr lang="en-GB" sz="1200" dirty="0" err="1">
                          <a:effectLst/>
                        </a:rPr>
                        <a:t>цикли</a:t>
                      </a:r>
                      <a:r>
                        <a:rPr lang="en-GB" sz="1200" dirty="0">
                          <a:effectLst/>
                        </a:rPr>
                        <a:t>, </a:t>
                      </a:r>
                      <a:r>
                        <a:rPr lang="en-GB" sz="1200" dirty="0" err="1">
                          <a:effectLst/>
                        </a:rPr>
                        <a:t>разхищение</a:t>
                      </a:r>
                      <a:r>
                        <a:rPr lang="en-GB" sz="1200" dirty="0">
                          <a:effectLst/>
                        </a:rPr>
                        <a:t> </a:t>
                      </a:r>
                      <a:r>
                        <a:rPr lang="en-GB" sz="1200" dirty="0" err="1">
                          <a:effectLst/>
                        </a:rPr>
                        <a:t>на</a:t>
                      </a:r>
                      <a:r>
                        <a:rPr lang="en-GB" sz="1200" dirty="0">
                          <a:effectLst/>
                        </a:rPr>
                        <a:t> </a:t>
                      </a:r>
                      <a:r>
                        <a:rPr lang="en-GB" sz="1200" dirty="0" err="1">
                          <a:effectLst/>
                        </a:rPr>
                        <a:t>възможности</a:t>
                      </a:r>
                      <a:r>
                        <a:rPr lang="en-GB" sz="1200" dirty="0">
                          <a:effectLst/>
                        </a:rPr>
                        <a:t>, </a:t>
                      </a:r>
                      <a:r>
                        <a:rPr lang="en-GB" sz="1200" dirty="0" err="1">
                          <a:effectLst/>
                        </a:rPr>
                        <a:t>разхищение</a:t>
                      </a:r>
                      <a:r>
                        <a:rPr lang="en-GB" sz="1200" dirty="0">
                          <a:effectLst/>
                        </a:rPr>
                        <a:t> </a:t>
                      </a:r>
                      <a:r>
                        <a:rPr lang="en-GB" sz="1200" dirty="0" err="1">
                          <a:effectLst/>
                        </a:rPr>
                        <a:t>на</a:t>
                      </a:r>
                      <a:r>
                        <a:rPr lang="en-GB" sz="1200" dirty="0">
                          <a:effectLst/>
                        </a:rPr>
                        <a:t> </a:t>
                      </a:r>
                      <a:r>
                        <a:rPr lang="en-GB" sz="1200" dirty="0" err="1">
                          <a:effectLst/>
                        </a:rPr>
                        <a:t>вградени</a:t>
                      </a:r>
                      <a:r>
                        <a:rPr lang="en-GB" sz="1200" dirty="0">
                          <a:effectLst/>
                        </a:rPr>
                        <a:t> </a:t>
                      </a:r>
                      <a:r>
                        <a:rPr lang="en-GB" sz="1200" dirty="0" err="1">
                          <a:effectLst/>
                        </a:rPr>
                        <a:t>ценности</a:t>
                      </a:r>
                      <a:r>
                        <a:rPr lang="en-GB" sz="1200" dirty="0">
                          <a:effectLst/>
                        </a:rPr>
                        <a:t>.</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40000"/>
                      </a:srgbClr>
                    </a:solidFill>
                  </a:tcPr>
                </a:tc>
                <a:extLst>
                  <a:ext uri="{0D108BD9-81ED-4DB2-BD59-A6C34878D82A}">
                    <a16:rowId xmlns:a16="http://schemas.microsoft.com/office/drawing/2014/main" val="3880916684"/>
                  </a:ext>
                </a:extLst>
              </a:tr>
              <a:tr h="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marL="71755" marR="71755" algn="ctr">
                        <a:lnSpc>
                          <a:spcPct val="107000"/>
                        </a:lnSpc>
                        <a:spcAft>
                          <a:spcPts val="0"/>
                        </a:spcAft>
                      </a:pPr>
                      <a:r>
                        <a:rPr lang="en-GB" sz="1200" dirty="0">
                          <a:effectLst/>
                        </a:rPr>
                        <a:t>Стойност на елемента</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5954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0"/>
                        </a:spcAft>
                      </a:pPr>
                      <a:r>
                        <a:rPr lang="en-GB" sz="1200" dirty="0">
                          <a:effectLst/>
                        </a:rPr>
                        <a:t>- Стойността се възприема от гледна точка на клиента;</a:t>
                      </a:r>
                      <a:endParaRPr lang="pt-PT" sz="1200" dirty="0">
                        <a:effectLst/>
                      </a:endParaRPr>
                    </a:p>
                    <a:p>
                      <a:pPr algn="just">
                        <a:lnSpc>
                          <a:spcPct val="107000"/>
                        </a:lnSpc>
                        <a:spcAft>
                          <a:spcPts val="0"/>
                        </a:spcAft>
                      </a:pPr>
                      <a:r>
                        <a:rPr lang="en-GB" sz="1200" dirty="0">
                          <a:effectLst/>
                        </a:rPr>
                        <a:t>- Изискване на клиента.</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just">
                        <a:lnSpc>
                          <a:spcPct val="107000"/>
                        </a:lnSpc>
                        <a:spcAft>
                          <a:spcPts val="0"/>
                        </a:spcAft>
                      </a:pPr>
                      <a:r>
                        <a:rPr lang="en-GB" sz="1200" dirty="0">
                          <a:effectLst/>
                        </a:rPr>
                        <a:t>- Намаляване на отпадъците чрез рециклиране и използване на източници от отпадъци;</a:t>
                      </a:r>
                      <a:endParaRPr lang="pt-PT" sz="1200" dirty="0">
                        <a:effectLst/>
                      </a:endParaRPr>
                    </a:p>
                    <a:p>
                      <a:pPr algn="just">
                        <a:lnSpc>
                          <a:spcPct val="107000"/>
                        </a:lnSpc>
                        <a:spcAft>
                          <a:spcPts val="0"/>
                        </a:spcAft>
                      </a:pPr>
                      <a:r>
                        <a:rPr lang="en-GB" sz="1200" dirty="0">
                          <a:effectLst/>
                        </a:rPr>
                        <a:t>- Предотвратяване на излизането на ресурси от икономиката;</a:t>
                      </a:r>
                      <a:endParaRPr lang="pt-PT" sz="1200" dirty="0">
                        <a:effectLst/>
                      </a:endParaRPr>
                    </a:p>
                    <a:p>
                      <a:pPr algn="just">
                        <a:lnSpc>
                          <a:spcPct val="107000"/>
                        </a:lnSpc>
                        <a:spcAft>
                          <a:spcPts val="0"/>
                        </a:spcAft>
                      </a:pPr>
                      <a:r>
                        <a:rPr lang="en-GB" sz="1200" dirty="0">
                          <a:effectLst/>
                        </a:rPr>
                        <a:t>- Четири измерения: Намаляване на разходите, генериране на приходи, устойчивост, легитимност и имидж.</a:t>
                      </a:r>
                      <a:endParaRPr lang="pt-P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D9A78">
                        <a:tint val="20000"/>
                      </a:srgbClr>
                    </a:solidFill>
                  </a:tcPr>
                </a:tc>
                <a:extLst>
                  <a:ext uri="{0D108BD9-81ED-4DB2-BD59-A6C34878D82A}">
                    <a16:rowId xmlns:a16="http://schemas.microsoft.com/office/drawing/2014/main" val="1522161362"/>
                  </a:ext>
                </a:extLst>
              </a:tr>
            </a:tbl>
          </a:graphicData>
        </a:graphic>
      </p:graphicFrame>
      <p:sp>
        <p:nvSpPr>
          <p:cNvPr id="13" name="Retângulo 12">
            <a:extLst>
              <a:ext uri="{FF2B5EF4-FFF2-40B4-BE49-F238E27FC236}">
                <a16:creationId xmlns:a16="http://schemas.microsoft.com/office/drawing/2014/main" id="{116D85D1-97CF-4AB6-A395-26F39E9D7518}"/>
              </a:ext>
            </a:extLst>
          </p:cNvPr>
          <p:cNvSpPr/>
          <p:nvPr/>
        </p:nvSpPr>
        <p:spPr>
          <a:xfrm>
            <a:off x="1181322" y="4505139"/>
            <a:ext cx="5238750" cy="230832"/>
          </a:xfrm>
          <a:prstGeom prst="rect">
            <a:avLst/>
          </a:prstGeom>
        </p:spPr>
        <p:txBody>
          <a:bodyPr wrap="square">
            <a:spAutoFit/>
          </a:bodyPr>
          <a:lstStyle/>
          <a:p>
            <a:r>
              <a:rPr lang="en-GB" sz="900" dirty="0">
                <a:latin typeface="+mn-lt"/>
                <a:ea typeface="Verdana" panose="020B0604030504040204" pitchFamily="34" charset="0"/>
              </a:rPr>
              <a:t>Различни подходи на LM и CE към елементите отпадъци и стойност [6]</a:t>
            </a:r>
            <a:endParaRPr lang="pt-PT" sz="900" dirty="0">
              <a:latin typeface="+mn-lt"/>
              <a:ea typeface="Verdana" panose="020B0604030504040204" pitchFamily="34" charset="0"/>
            </a:endParaRPr>
          </a:p>
        </p:txBody>
      </p:sp>
      <p:sp>
        <p:nvSpPr>
          <p:cNvPr id="14" name="Retângulo 4">
            <a:extLst>
              <a:ext uri="{FF2B5EF4-FFF2-40B4-BE49-F238E27FC236}">
                <a16:creationId xmlns:a16="http://schemas.microsoft.com/office/drawing/2014/main" id="{904726A2-D2E3-4953-9A2A-21EE05905BE3}"/>
              </a:ext>
            </a:extLst>
          </p:cNvPr>
          <p:cNvSpPr/>
          <p:nvPr/>
        </p:nvSpPr>
        <p:spPr>
          <a:xfrm>
            <a:off x="7307825" y="3238256"/>
            <a:ext cx="1629697" cy="1352165"/>
          </a:xfrm>
          <a:prstGeom prst="rect">
            <a:avLst/>
          </a:prstGeom>
        </p:spPr>
        <p:txBody>
          <a:bodyPr wrap="square">
            <a:spAutoFit/>
          </a:bodyPr>
          <a:lstStyle/>
          <a:p>
            <a:pPr algn="just">
              <a:lnSpc>
                <a:spcPct val="107000"/>
              </a:lnSpc>
              <a:spcAft>
                <a:spcPts val="800"/>
              </a:spcAft>
            </a:pPr>
            <a:r>
              <a:rPr lang="en-GB" sz="700" dirty="0">
                <a:latin typeface="+mn-lt"/>
                <a:ea typeface="Verdana" panose="020B0604030504040204" pitchFamily="34" charset="0"/>
              </a:rPr>
              <a:t>[6] </a:t>
            </a:r>
            <a:r>
              <a:rPr lang="pt-PT" sz="700" dirty="0" err="1">
                <a:latin typeface="+mn-lt"/>
                <a:ea typeface="Verdana" panose="020B0604030504040204" pitchFamily="34" charset="0"/>
              </a:rPr>
              <a:t>Nadeem</a:t>
            </a:r>
            <a:r>
              <a:rPr lang="pt-PT" sz="700" dirty="0">
                <a:latin typeface="+mn-lt"/>
                <a:ea typeface="Verdana" panose="020B0604030504040204" pitchFamily="34" charset="0"/>
              </a:rPr>
              <a:t>, </a:t>
            </a:r>
            <a:r>
              <a:rPr lang="pt-PT" sz="700" dirty="0" err="1">
                <a:latin typeface="+mn-lt"/>
                <a:ea typeface="Verdana" panose="020B0604030504040204" pitchFamily="34" charset="0"/>
              </a:rPr>
              <a:t>Simon</a:t>
            </a:r>
            <a:r>
              <a:rPr lang="pt-PT" sz="700" baseline="30000" dirty="0" err="1">
                <a:latin typeface="+mn-lt"/>
                <a:ea typeface="Verdana" panose="020B0604030504040204" pitchFamily="34" charset="0"/>
              </a:rPr>
              <a:t>a</a:t>
            </a:r>
            <a:r>
              <a:rPr lang="pt-PT" sz="700" dirty="0" err="1">
                <a:latin typeface="+mn-lt"/>
                <a:ea typeface="Verdana" panose="020B0604030504040204" pitchFamily="34" charset="0"/>
              </a:rPr>
              <a:t> ; Garza-Reyes</a:t>
            </a:r>
            <a:r>
              <a:rPr lang="pt-PT" sz="700" dirty="0">
                <a:latin typeface="+mn-lt"/>
                <a:ea typeface="Verdana" panose="020B0604030504040204" pitchFamily="34" charset="0"/>
              </a:rPr>
              <a:t>, </a:t>
            </a:r>
            <a:r>
              <a:rPr lang="pt-PT" sz="700" dirty="0" err="1">
                <a:latin typeface="+mn-lt"/>
                <a:ea typeface="Verdana" panose="020B0604030504040204" pitchFamily="34" charset="0"/>
              </a:rPr>
              <a:t>Jose</a:t>
            </a:r>
            <a:r>
              <a:rPr lang="pt-PT" sz="700" baseline="30000" dirty="0" err="1">
                <a:latin typeface="+mn-lt"/>
                <a:ea typeface="Verdana" panose="020B0604030504040204" pitchFamily="34" charset="0"/>
              </a:rPr>
              <a:t>a</a:t>
            </a:r>
            <a:r>
              <a:rPr lang="pt-PT" sz="700" dirty="0" err="1">
                <a:latin typeface="+mn-lt"/>
                <a:ea typeface="Verdana" panose="020B0604030504040204" pitchFamily="34" charset="0"/>
              </a:rPr>
              <a:t> ; Anosike</a:t>
            </a:r>
            <a:r>
              <a:rPr lang="pt-PT" sz="700" dirty="0">
                <a:latin typeface="+mn-lt"/>
                <a:ea typeface="Verdana" panose="020B0604030504040204" pitchFamily="34" charset="0"/>
              </a:rPr>
              <a:t>, </a:t>
            </a:r>
            <a:r>
              <a:rPr lang="pt-PT" sz="700" dirty="0" err="1">
                <a:latin typeface="+mn-lt"/>
                <a:ea typeface="Verdana" panose="020B0604030504040204" pitchFamily="34" charset="0"/>
              </a:rPr>
              <a:t>Anthony</a:t>
            </a:r>
            <a:r>
              <a:rPr lang="pt-PT" sz="700" baseline="30000" dirty="0" err="1">
                <a:latin typeface="+mn-lt"/>
                <a:ea typeface="Verdana" panose="020B0604030504040204" pitchFamily="34" charset="0"/>
              </a:rPr>
              <a:t>a</a:t>
            </a:r>
            <a:r>
              <a:rPr lang="pt-PT" sz="700" dirty="0" err="1">
                <a:latin typeface="+mn-lt"/>
                <a:ea typeface="Verdana" panose="020B0604030504040204" pitchFamily="34" charset="0"/>
              </a:rPr>
              <a:t> ; Kumar</a:t>
            </a:r>
            <a:r>
              <a:rPr lang="pt-PT" sz="700" dirty="0">
                <a:latin typeface="+mn-lt"/>
                <a:ea typeface="Verdana" panose="020B0604030504040204" pitchFamily="34" charset="0"/>
              </a:rPr>
              <a:t>, </a:t>
            </a:r>
            <a:r>
              <a:rPr lang="pt-PT" sz="700" dirty="0" err="1">
                <a:latin typeface="+mn-lt"/>
                <a:ea typeface="Verdana" panose="020B0604030504040204" pitchFamily="34" charset="0"/>
              </a:rPr>
              <a:t>Vikas ;</a:t>
            </a:r>
            <a:r>
              <a:rPr lang="pt-PT" sz="700" baseline="30000" dirty="0" err="1">
                <a:latin typeface="+mn-lt"/>
                <a:ea typeface="Verdana" panose="020B0604030504040204" pitchFamily="34" charset="0"/>
              </a:rPr>
              <a:t>ba</a:t>
            </a:r>
            <a:r>
              <a:rPr lang="pt-PT" sz="700" dirty="0" err="1">
                <a:latin typeface="+mn-lt"/>
                <a:ea typeface="Verdana" panose="020B0604030504040204" pitchFamily="34" charset="0"/>
              </a:rPr>
              <a:t> Centre </a:t>
            </a:r>
            <a:r>
              <a:rPr lang="pt-PT" sz="700" dirty="0">
                <a:latin typeface="+mn-lt"/>
                <a:ea typeface="Verdana" panose="020B0604030504040204" pitchFamily="34" charset="0"/>
              </a:rPr>
              <a:t>for </a:t>
            </a:r>
            <a:r>
              <a:rPr lang="pt-PT" sz="700" dirty="0" err="1">
                <a:latin typeface="+mn-lt"/>
                <a:ea typeface="Verdana" panose="020B0604030504040204" pitchFamily="34" charset="0"/>
              </a:rPr>
              <a:t>Supply Chain Improvement</a:t>
            </a:r>
            <a:r>
              <a:rPr lang="pt-PT" sz="700" dirty="0">
                <a:latin typeface="+mn-lt"/>
                <a:ea typeface="Verdana" panose="020B0604030504040204" pitchFamily="34" charset="0"/>
              </a:rPr>
              <a:t>, </a:t>
            </a:r>
            <a:r>
              <a:rPr lang="pt-PT" sz="700" dirty="0" err="1">
                <a:latin typeface="+mn-lt"/>
                <a:ea typeface="Verdana" panose="020B0604030504040204" pitchFamily="34" charset="0"/>
              </a:rPr>
              <a:t>University of </a:t>
            </a:r>
            <a:r>
              <a:rPr lang="pt-PT" sz="700" dirty="0">
                <a:latin typeface="+mn-lt"/>
                <a:ea typeface="Verdana" panose="020B0604030504040204" pitchFamily="34" charset="0"/>
              </a:rPr>
              <a:t>Derby, Derby, U.K.;</a:t>
            </a:r>
            <a:r>
              <a:rPr lang="pt-PT" sz="700" baseline="30000" dirty="0" err="1">
                <a:latin typeface="+mn-lt"/>
                <a:ea typeface="Verdana" panose="020B0604030504040204" pitchFamily="34" charset="0"/>
              </a:rPr>
              <a:t>b</a:t>
            </a:r>
            <a:r>
              <a:rPr lang="pt-PT" sz="700" dirty="0" err="1">
                <a:latin typeface="+mn-lt"/>
                <a:ea typeface="Verdana" panose="020B0604030504040204" pitchFamily="34" charset="0"/>
              </a:rPr>
              <a:t> Bristol </a:t>
            </a:r>
            <a:r>
              <a:rPr lang="pt-PT" sz="700" dirty="0">
                <a:latin typeface="+mn-lt"/>
                <a:ea typeface="Verdana" panose="020B0604030504040204" pitchFamily="34" charset="0"/>
              </a:rPr>
              <a:t>Business </a:t>
            </a:r>
            <a:r>
              <a:rPr lang="pt-PT" sz="700" dirty="0" err="1">
                <a:latin typeface="+mn-lt"/>
                <a:ea typeface="Verdana" panose="020B0604030504040204" pitchFamily="34" charset="0"/>
              </a:rPr>
              <a:t>School</a:t>
            </a:r>
            <a:r>
              <a:rPr lang="pt-PT" sz="700" dirty="0">
                <a:latin typeface="+mn-lt"/>
                <a:ea typeface="Verdana" panose="020B0604030504040204" pitchFamily="34" charset="0"/>
              </a:rPr>
              <a:t>, </a:t>
            </a:r>
            <a:r>
              <a:rPr lang="pt-PT" sz="700" dirty="0" err="1">
                <a:latin typeface="+mn-lt"/>
                <a:ea typeface="Verdana" panose="020B0604030504040204" pitchFamily="34" charset="0"/>
              </a:rPr>
              <a:t>University of the </a:t>
            </a:r>
            <a:r>
              <a:rPr lang="pt-PT" sz="700" dirty="0">
                <a:latin typeface="+mn-lt"/>
                <a:ea typeface="Verdana" panose="020B0604030504040204" pitchFamily="34" charset="0"/>
              </a:rPr>
              <a:t>West </a:t>
            </a:r>
            <a:r>
              <a:rPr lang="pt-PT" sz="700" dirty="0" err="1">
                <a:latin typeface="+mn-lt"/>
                <a:ea typeface="Verdana" panose="020B0604030504040204" pitchFamily="34" charset="0"/>
              </a:rPr>
              <a:t>of England, </a:t>
            </a:r>
            <a:r>
              <a:rPr lang="pt-PT" sz="700" dirty="0">
                <a:latin typeface="+mn-lt"/>
                <a:ea typeface="Verdana" panose="020B0604030504040204" pitchFamily="34" charset="0"/>
              </a:rPr>
              <a:t>Bristol, U.K.; </a:t>
            </a:r>
            <a:r>
              <a:rPr lang="pt-PT" sz="700" dirty="0" err="1">
                <a:latin typeface="+mn-lt"/>
                <a:ea typeface="Verdana" panose="020B0604030504040204" pitchFamily="34" charset="0"/>
              </a:rPr>
              <a:t>Coalescing the Lean and </a:t>
            </a:r>
            <a:r>
              <a:rPr lang="pt-PT" sz="700" dirty="0">
                <a:latin typeface="+mn-lt"/>
                <a:ea typeface="Verdana" panose="020B0604030504040204" pitchFamily="34" charset="0"/>
              </a:rPr>
              <a:t>Circular </a:t>
            </a:r>
            <a:r>
              <a:rPr lang="pt-PT" sz="700" dirty="0" err="1">
                <a:latin typeface="+mn-lt"/>
                <a:ea typeface="Verdana" panose="020B0604030504040204" pitchFamily="34" charset="0"/>
              </a:rPr>
              <a:t>Economy</a:t>
            </a:r>
            <a:r>
              <a:rPr lang="pt-PT" sz="700" dirty="0">
                <a:latin typeface="+mn-lt"/>
                <a:ea typeface="Verdana" panose="020B0604030504040204" pitchFamily="34" charset="0"/>
              </a:rPr>
              <a:t>, 2019. Уеб: http:</a:t>
            </a:r>
            <a:r>
              <a:rPr lang="pt-PT" sz="700" dirty="0">
                <a:latin typeface="+mn-lt"/>
                <a:ea typeface="Verdana" panose="020B0604030504040204" pitchFamily="34" charset="0"/>
                <a:hlinkClick r:id="rId3"/>
              </a:rPr>
              <a:t>//ieomsociety.org/ieom2019/papers/279.pdf</a:t>
            </a:r>
            <a:endParaRPr lang="pt-PT" sz="700" dirty="0">
              <a:latin typeface="+mn-lt"/>
              <a:ea typeface="Verdana" panose="020B0604030504040204" pitchFamily="34" charset="0"/>
            </a:endParaRPr>
          </a:p>
        </p:txBody>
      </p:sp>
    </p:spTree>
    <p:custDataLst>
      <p:tags r:id="rId1"/>
    </p:custDataLst>
    <p:extLst>
      <p:ext uri="{BB962C8B-B14F-4D97-AF65-F5344CB8AC3E}">
        <p14:creationId xmlns:p14="http://schemas.microsoft.com/office/powerpoint/2010/main" val="1445445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Оценка</a:t>
            </a:r>
            <a:endParaRPr b="1" dirty="0"/>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feld 2">
            <a:extLst>
              <a:ext uri="{FF2B5EF4-FFF2-40B4-BE49-F238E27FC236}">
                <a16:creationId xmlns:a16="http://schemas.microsoft.com/office/drawing/2014/main" id="{F6681FD6-171A-5703-AC6C-C146058C2045}"/>
              </a:ext>
            </a:extLst>
          </p:cNvPr>
          <p:cNvSpPr txBox="1"/>
          <p:nvPr/>
        </p:nvSpPr>
        <p:spPr>
          <a:xfrm>
            <a:off x="1265023" y="1487037"/>
            <a:ext cx="6613954" cy="2759602"/>
          </a:xfrm>
          <a:prstGeom prst="rect">
            <a:avLst/>
          </a:prstGeom>
          <a:noFill/>
        </p:spPr>
        <p:txBody>
          <a:bodyPr wrap="square">
            <a:spAutoFit/>
          </a:bodyPr>
          <a:lstStyle/>
          <a:p>
            <a:pPr algn="just">
              <a:lnSpc>
                <a:spcPct val="107000"/>
              </a:lnSpc>
              <a:spcAft>
                <a:spcPts val="800"/>
              </a:spcAft>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Задача</a:t>
            </a:r>
          </a:p>
          <a:p>
            <a:pPr algn="just">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Изгледайте видеоклипа по-долу и отговорете на следните въпроси:</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GB" sz="1600" dirty="0">
                <a:effectLst/>
                <a:latin typeface="Calibri" panose="020F0502020204030204" pitchFamily="34" charset="0"/>
                <a:ea typeface="Calibri" panose="020F0502020204030204" pitchFamily="34" charset="0"/>
                <a:cs typeface="Times New Roman" panose="02020603050405020304" pitchFamily="18" charset="0"/>
              </a:rPr>
              <a:t>Каква е разликата между линейния и кръговия модел на икономиката?</a:t>
            </a:r>
          </a:p>
          <a:p>
            <a:pPr marL="342900" lvl="0" indent="-342900" algn="just">
              <a:lnSpc>
                <a:spcPct val="107000"/>
              </a:lnSpc>
              <a:buFont typeface="+mj-lt"/>
              <a:buAutoNum type="arabicPeriod"/>
            </a:pPr>
            <a:r>
              <a:rPr lang="en-GB" sz="1600" dirty="0">
                <a:effectLst/>
                <a:latin typeface="Calibri" panose="020F0502020204030204" pitchFamily="34" charset="0"/>
                <a:ea typeface="Calibri" panose="020F0502020204030204" pitchFamily="34" charset="0"/>
                <a:cs typeface="Times New Roman" panose="02020603050405020304" pitchFamily="18" charset="0"/>
              </a:rPr>
              <a:t>Доколко кръговата икономика ви засяга като собственик на компания и какви са ползите от нея в сравнение с модела на линейната икономика?</a:t>
            </a:r>
          </a:p>
          <a:p>
            <a:pPr marL="342900" lvl="0" indent="-342900" algn="just">
              <a:lnSpc>
                <a:spcPct val="107000"/>
              </a:lnSpc>
              <a:buFont typeface="+mj-lt"/>
              <a:buAutoNum type="arabicPeriod"/>
            </a:pPr>
            <a:r>
              <a:rPr lang="de-DE" sz="1600" dirty="0">
                <a:latin typeface="Calibri" panose="020F0502020204030204" pitchFamily="34" charset="0"/>
                <a:ea typeface="Calibri" panose="020F0502020204030204" pitchFamily="34" charset="0"/>
                <a:cs typeface="Times New Roman" panose="02020603050405020304" pitchFamily="18" charset="0"/>
              </a:rPr>
              <a:t>Коментирайте следното твърдение: </a:t>
            </a:r>
            <a:r>
              <a:rPr lang="en-US" sz="1600" dirty="0">
                <a:latin typeface="Calibri" panose="020F0502020204030204" pitchFamily="34" charset="0"/>
                <a:ea typeface="Calibri" panose="020F0502020204030204" pitchFamily="34" charset="0"/>
                <a:cs typeface="Times New Roman" panose="02020603050405020304" pitchFamily="18" charset="0"/>
              </a:rPr>
              <a:t>Местните и регионалните власти имат решаваща роля</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600" b="1" u="sng" dirty="0">
              <a:solidFill>
                <a:srgbClr val="E7501B"/>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algn="ctr">
              <a:lnSpc>
                <a:spcPct val="107000"/>
              </a:lnSpc>
              <a:spcAft>
                <a:spcPts val="800"/>
              </a:spcAft>
            </a:pPr>
            <a:r>
              <a:rPr lang="en-GB" sz="1600" b="1" u="sng" dirty="0">
                <a:solidFill>
                  <a:srgbClr val="E7501B"/>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https://www.youtube.com/watch?v=__0Spwj8DkM</a:t>
            </a:r>
            <a:endParaRPr lang="de-DE" sz="1600" b="1" dirty="0">
              <a:solidFill>
                <a:srgbClr val="E7501B"/>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Допълнителни материали</a:t>
            </a:r>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1866930"/>
            <a:ext cx="7545519" cy="2253117"/>
          </a:xfrm>
          <a:prstGeom prst="rect">
            <a:avLst/>
          </a:prstGeom>
          <a:noFill/>
        </p:spPr>
        <p:txBody>
          <a:bodyPr wrap="square">
            <a:spAutoFit/>
          </a:bodyPr>
          <a:lstStyle/>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Европейска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комисия,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Политика за устойчиви продукти и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екодизайн. </a:t>
            </a:r>
            <a:r>
              <a:rPr kumimoji="0" lang="en-GB" b="0" i="0" u="none" strike="noStrike" kern="1200" cap="none" spc="0" normalizeH="0" baseline="0" noProof="0" dirty="0">
                <a:ln>
                  <a:noFill/>
                </a:ln>
                <a:solidFill>
                  <a:srgbClr val="0563C1"/>
                </a:solidFill>
                <a:effectLst/>
                <a:uLnTx/>
                <a:uFillTx/>
                <a:latin typeface="+mn-lt"/>
                <a:ea typeface="Calibri" panose="020F0502020204030204" pitchFamily="34" charset="0"/>
                <a:cs typeface="Times New Roman" panose="02020603050405020304" pitchFamily="18" charset="0"/>
                <a:hlinkClick r:id="rId3"/>
              </a:rPr>
              <a:t>https://ec.europa.eu/growth/industry/sustainability/product-policy-and-ecodesign_en</a:t>
            </a:r>
            <a:endParaRPr kumimoji="0" lang="en-GB" b="0" i="0" u="none" strike="noStrike" kern="1200" cap="none" spc="0" normalizeH="0" baseline="0" noProof="0" dirty="0">
              <a:ln>
                <a:noFill/>
              </a:ln>
              <a:solidFill>
                <a:srgbClr val="0563C1"/>
              </a:solidFill>
              <a:effectLst/>
              <a:uLnTx/>
              <a:uFillTx/>
              <a:latin typeface="+mn-lt"/>
              <a:ea typeface="Calibri" panose="020F0502020204030204" pitchFamily="34" charset="0"/>
              <a:cs typeface="Times New Roman" panose="02020603050405020304" pitchFamily="18" charset="0"/>
            </a:endParaRP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Европейска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комисия</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Екодизайн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и енергийно етикетиране, Директива 2009/125/ЕО и Регламент (ЕС) 2017&amp;1369. </a:t>
            </a:r>
            <a:r>
              <a:rPr kumimoji="0" lang="en-GB" b="0" i="0" u="none" strike="noStrike" kern="1200" cap="none" spc="0" normalizeH="0" baseline="0" noProof="0" dirty="0">
                <a:ln>
                  <a:noFill/>
                </a:ln>
                <a:solidFill>
                  <a:srgbClr val="0563C1"/>
                </a:solidFill>
                <a:effectLst/>
                <a:uLnTx/>
                <a:uFillTx/>
                <a:latin typeface="+mn-lt"/>
                <a:ea typeface="Calibri" panose="020F0502020204030204" pitchFamily="34" charset="0"/>
                <a:cs typeface="Times New Roman" panose="02020603050405020304" pitchFamily="18" charset="0"/>
                <a:hlinkClick r:id="rId4"/>
              </a:rPr>
              <a:t>https://ec.europa.eu/growth/single-market/european-standards/harmonised-standards/ecodesign_en</a:t>
            </a:r>
            <a:endParaRPr kumimoji="0" lang="en-GB" b="0" i="0" u="none" strike="noStrike" kern="1200" cap="none" spc="0" normalizeH="0" baseline="0" noProof="0" dirty="0">
              <a:ln>
                <a:noFill/>
              </a:ln>
              <a:solidFill>
                <a:srgbClr val="0563C1"/>
              </a:solidFill>
              <a:effectLst/>
              <a:uLnTx/>
              <a:uFillTx/>
              <a:latin typeface="+mn-lt"/>
              <a:ea typeface="Calibri" panose="020F0502020204030204" pitchFamily="34" charset="0"/>
              <a:cs typeface="Times New Roman" panose="02020603050405020304" pitchFamily="18" charset="0"/>
            </a:endParaRP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Европейска </a:t>
            </a:r>
            <a:r>
              <a:rPr kumimoji="0" lang="en-GB" b="0" i="0" u="none" strike="noStrike" kern="1200" cap="none" spc="0" normalizeH="0" baseline="0" noProof="0" dirty="0" err="1">
                <a:ln>
                  <a:noFill/>
                </a:ln>
                <a:solidFill>
                  <a:prstClr val="black"/>
                </a:solidFill>
                <a:effectLst/>
                <a:uLnTx/>
                <a:uFillTx/>
                <a:latin typeface="+mn-lt"/>
                <a:ea typeface="Calibri" panose="020F0502020204030204" pitchFamily="34" charset="0"/>
                <a:cs typeface="Times New Roman" panose="02020603050405020304" pitchFamily="18" charset="0"/>
              </a:rPr>
              <a:t>комисия</a:t>
            </a:r>
            <a:r>
              <a:rPr kumimoji="0" lang="en-GB"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 "</a:t>
            </a:r>
            <a:r>
              <a:rPr kumimoji="0" lang="en-GB" b="0" i="0" u="none" strike="noStrike" kern="1200" cap="none" spc="0" normalizeH="0" baseline="0" noProof="0" dirty="0" err="1">
                <a:ln>
                  <a:noFill/>
                </a:ln>
                <a:solidFill>
                  <a:prstClr val="black"/>
                </a:solidFill>
                <a:effectLst/>
                <a:uLnTx/>
                <a:uFillTx/>
                <a:latin typeface="+mn-lt"/>
                <a:ea typeface="Calibri" panose="020F0502020204030204" pitchFamily="34" charset="0"/>
                <a:cs typeface="Times New Roman" panose="02020603050405020304" pitchFamily="18" charset="0"/>
              </a:rPr>
              <a:t>Екодизайнът на </a:t>
            </a:r>
            <a:r>
              <a:rPr kumimoji="0" lang="en-GB"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вашето бъдеще - как </a:t>
            </a:r>
            <a:r>
              <a:rPr kumimoji="0" lang="en-GB" b="0" i="0" u="none" strike="noStrike" kern="1200" cap="none" spc="0" normalizeH="0" baseline="0" noProof="0" dirty="0" err="1">
                <a:ln>
                  <a:noFill/>
                </a:ln>
                <a:solidFill>
                  <a:prstClr val="black"/>
                </a:solidFill>
                <a:effectLst/>
                <a:uLnTx/>
                <a:uFillTx/>
                <a:latin typeface="+mn-lt"/>
                <a:ea typeface="Calibri" panose="020F0502020204030204" pitchFamily="34" charset="0"/>
                <a:cs typeface="Times New Roman" panose="02020603050405020304" pitchFamily="18" charset="0"/>
              </a:rPr>
              <a:t>екодизайнът </a:t>
            </a:r>
            <a:r>
              <a:rPr kumimoji="0" lang="en-GB"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може да помогне на околната среда, като направи продуктите по-интелигентни", Доклад, </a:t>
            </a:r>
            <a:r>
              <a:rPr kumimoji="0" lang="en-GB" b="0" i="0" u="none" strike="noStrike" kern="1200" cap="none" spc="0" normalizeH="0" baseline="0" noProof="0" dirty="0">
                <a:ln>
                  <a:noFill/>
                </a:ln>
                <a:solidFill>
                  <a:srgbClr val="0563C1"/>
                </a:solidFill>
                <a:effectLst/>
                <a:uLnTx/>
                <a:uFillTx/>
                <a:latin typeface="+mn-lt"/>
                <a:ea typeface="Calibri" panose="020F0502020204030204" pitchFamily="34" charset="0"/>
                <a:cs typeface="Times New Roman" panose="02020603050405020304" pitchFamily="18" charset="0"/>
                <a:hlinkClick r:id="rId5"/>
              </a:rPr>
              <a:t>https://op.europa.eu/pt/publication-detail/-/publication/4d42d597-4f92-4498-8e1d-857cc157e6db</a:t>
            </a:r>
            <a:endParaRPr kumimoji="0" lang="en-GB"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a:solidFill>
                  <a:srgbClr val="E7501B"/>
                </a:solidFill>
              </a:rPr>
              <a:t>Разработване на нови кръгови продукти или услуги</a:t>
            </a:r>
          </a:p>
        </p:txBody>
      </p:sp>
    </p:spTree>
    <p:custDataLst>
      <p:tags r:id="rId1"/>
    </p:custDataLst>
    <p:extLst>
      <p:ext uri="{BB962C8B-B14F-4D97-AF65-F5344CB8AC3E}">
        <p14:creationId xmlns:p14="http://schemas.microsoft.com/office/powerpoint/2010/main" val="997465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Допълнителни материали</a:t>
            </a:r>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1866930"/>
            <a:ext cx="7545519" cy="2022605"/>
          </a:xfrm>
          <a:prstGeom prst="rect">
            <a:avLst/>
          </a:prstGeom>
          <a:noFill/>
        </p:spPr>
        <p:txBody>
          <a:bodyPr wrap="square">
            <a:spAutoFit/>
          </a:bodyPr>
          <a:lstStyle/>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ISO/TR 14062-Управление на околната среда-Интегриране на екологичните аспекти в проектирането и разработването на продукти, Tech. Rep. 2002 (2002) </a:t>
            </a: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E.D.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Reiskin</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A.L. White, J.K. Johnson, T.J.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Votta</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Servicizing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the Chemical Supply Chain, J. Ind. Ecol. 3 (1999) 19-31.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hlinkClick r:id="rId3"/>
              </a:rPr>
              <a:t>https://doi.</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org/10.1162/108819899569520 </a:t>
            </a: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I.C. De los Rios, F.J.S. Charnley, Skills and capabilities for a sustainable and circular economy (Умения и способности за устойчива и кръгова икономика): Cleaner Production 160 (2017) 109-122 https://www.sciencedirect.com/science/article/pii/S0959652616317619?via%3Dihub </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a:solidFill>
                  <a:srgbClr val="E7501B"/>
                </a:solidFill>
              </a:rPr>
              <a:t>Разработване на нови кръгови продукти или услуги (продължение)</a:t>
            </a:r>
          </a:p>
        </p:txBody>
      </p:sp>
    </p:spTree>
    <p:custDataLst>
      <p:tags r:id="rId1"/>
    </p:custDataLst>
    <p:extLst>
      <p:ext uri="{BB962C8B-B14F-4D97-AF65-F5344CB8AC3E}">
        <p14:creationId xmlns:p14="http://schemas.microsoft.com/office/powerpoint/2010/main" val="31052118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Допълнителни материали</a:t>
            </a:r>
          </a:p>
        </p:txBody>
      </p:sp>
      <p:sp>
        <p:nvSpPr>
          <p:cNvPr id="4" name="TextBox 3">
            <a:extLst>
              <a:ext uri="{FF2B5EF4-FFF2-40B4-BE49-F238E27FC236}">
                <a16:creationId xmlns:a16="http://schemas.microsoft.com/office/drawing/2014/main" id="{00855202-B72E-47AC-BC25-AEE9EBAFC535}"/>
              </a:ext>
            </a:extLst>
          </p:cNvPr>
          <p:cNvSpPr txBox="1"/>
          <p:nvPr/>
        </p:nvSpPr>
        <p:spPr>
          <a:xfrm>
            <a:off x="316258" y="1866930"/>
            <a:ext cx="8614611" cy="1164358"/>
          </a:xfrm>
          <a:prstGeom prst="rect">
            <a:avLst/>
          </a:prstGeom>
          <a:noFill/>
        </p:spPr>
        <p:txBody>
          <a:bodyPr wrap="square">
            <a:spAutoFit/>
          </a:bodyPr>
          <a:lstStyle/>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Roos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G. Иновации на бизнес модели за създаване и улавяне на стойността на ресурсите в бъдещите кръгови материални вериги, Resources 3 (2014) 248-274, https://doi.org/10.3390/resources3010248 </a:t>
            </a: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D. Бентън, Д. Хейзъл, "Resource Resilient UK - A report from the Circular Economy Task Force", Green Alliance 2013 г. Достъпно на: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hlinkClick r:id="rId3"/>
              </a:rPr>
              <a:t>https:</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//greenalliance.org.uk/resources/Resource%20resilient%20UK.pdf </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a:solidFill>
                  <a:srgbClr val="E7501B"/>
                </a:solidFill>
              </a:rPr>
              <a:t>Кръгли </a:t>
            </a:r>
            <a:r>
              <a:rPr lang="en-GB" sz="1400" b="1" dirty="0" err="1">
                <a:solidFill>
                  <a:srgbClr val="E7501B"/>
                </a:solidFill>
              </a:rPr>
              <a:t>консумативи</a:t>
            </a:r>
            <a:endParaRPr lang="en-GB" sz="1400" b="1" dirty="0">
              <a:solidFill>
                <a:srgbClr val="E7501B"/>
              </a:solidFill>
            </a:endParaRPr>
          </a:p>
        </p:txBody>
      </p:sp>
    </p:spTree>
    <p:custDataLst>
      <p:tags r:id="rId1"/>
    </p:custDataLst>
    <p:extLst>
      <p:ext uri="{BB962C8B-B14F-4D97-AF65-F5344CB8AC3E}">
        <p14:creationId xmlns:p14="http://schemas.microsoft.com/office/powerpoint/2010/main" val="3281583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Допълнителни материали</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a:solidFill>
                  <a:srgbClr val="E7501B"/>
                </a:solidFill>
              </a:rPr>
              <a:t>Рециклирайте, използвайте повторно и споделяйте</a:t>
            </a:r>
          </a:p>
        </p:txBody>
      </p:sp>
      <p:sp>
        <p:nvSpPr>
          <p:cNvPr id="5" name="TextBox 4">
            <a:extLst>
              <a:ext uri="{FF2B5EF4-FFF2-40B4-BE49-F238E27FC236}">
                <a16:creationId xmlns:a16="http://schemas.microsoft.com/office/drawing/2014/main" id="{B830B7A8-AF64-4213-BC62-9567C9AA6765}"/>
              </a:ext>
            </a:extLst>
          </p:cNvPr>
          <p:cNvSpPr txBox="1"/>
          <p:nvPr/>
        </p:nvSpPr>
        <p:spPr>
          <a:xfrm>
            <a:off x="316257" y="2061468"/>
            <a:ext cx="8614611" cy="2650341"/>
          </a:xfrm>
          <a:prstGeom prst="rect">
            <a:avLst/>
          </a:prstGeom>
          <a:noFill/>
        </p:spPr>
        <p:txBody>
          <a:bodyPr wrap="square">
            <a:spAutoFit/>
          </a:bodyPr>
          <a:lstStyle/>
          <a:p>
            <a:pPr marL="450215" marR="0" lvl="0" indent="-450215"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Публикации на ОИСР (2019 г.): Бизнес модели за кръговата икономика - възможности и предизвикателства пред политиката. Достъпно на адрес: https://www.oecd-ilibrary.org/sites/e59f8dd6 en/index</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.html?itemId=/content/component/e59f8dd6-en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Waste to Wealth: The Circular Economy Advantage (2015 г.): Lacy, Peter,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Rutqvist</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Jakob</a:t>
            </a:r>
          </a:p>
          <a:p>
            <a:pPr marL="450215" marR="0" lvl="0" indent="-450215"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Фондация "Елън МакАртър", Upstream Innovation: a guide to packaging solutions (Иновации по веригата: ръководство за решения за опаковане), достъпно на адрес: https://emf.thirdlight.com/link/xgfhlc17d1oc-qtv2v7/@/preview/3 </a:t>
            </a:r>
          </a:p>
          <a:p>
            <a:pPr marL="450215" marR="0" lvl="0" indent="-450215"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S.W. Short, N.M.P.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Bocken</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C.Y. Barlow, M.R.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Chertow</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From Refining Sugar to Growing Tomatoes (От рафиниране на захар до отглеждане на домати), J. Ind. Ecol. (2014), https://doi.org/10.1111/jiec.12171 </a:t>
            </a: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570139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Допълнителни материали</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a:solidFill>
                  <a:srgbClr val="E7501B"/>
                </a:solidFill>
              </a:rPr>
              <a:t>Удължаване на живота на продуктите </a:t>
            </a:r>
          </a:p>
        </p:txBody>
      </p:sp>
      <p:sp>
        <p:nvSpPr>
          <p:cNvPr id="5" name="TextBox 4">
            <a:extLst>
              <a:ext uri="{FF2B5EF4-FFF2-40B4-BE49-F238E27FC236}">
                <a16:creationId xmlns:a16="http://schemas.microsoft.com/office/drawing/2014/main" id="{B830B7A8-AF64-4213-BC62-9567C9AA6765}"/>
              </a:ext>
            </a:extLst>
          </p:cNvPr>
          <p:cNvSpPr txBox="1"/>
          <p:nvPr/>
        </p:nvSpPr>
        <p:spPr>
          <a:xfrm>
            <a:off x="146650" y="1756862"/>
            <a:ext cx="8614611" cy="2893100"/>
          </a:xfrm>
          <a:prstGeom prst="rect">
            <a:avLst/>
          </a:prstGeom>
          <a:noFill/>
        </p:spPr>
        <p:txBody>
          <a:bodyPr wrap="square">
            <a:spAutoFit/>
          </a:bodyPr>
          <a:lstStyle/>
          <a:p>
            <a:pPr marL="285750" indent="-285750">
              <a:buFont typeface="Arial" panose="020B0604020202020204" pitchFamily="34" charset="0"/>
              <a:buChar char="•"/>
            </a:pPr>
            <a:r>
              <a:rPr lang="en-GB" dirty="0" err="1"/>
              <a:t>Carra</a:t>
            </a:r>
            <a:r>
              <a:rPr lang="en-GB" dirty="0"/>
              <a:t>, Guglielmo (Arup) and </a:t>
            </a:r>
            <a:r>
              <a:rPr lang="en-GB" dirty="0" err="1"/>
              <a:t>Magdani</a:t>
            </a:r>
            <a:r>
              <a:rPr lang="en-GB" dirty="0"/>
              <a:t>, Nitesh, (BAM) (2016) </a:t>
            </a:r>
            <a:r>
              <a:rPr lang="en-GB" i="1" dirty="0"/>
              <a:t>Circular Business Models for the Built Environment (Кръгови бизнес модели за застроената среда)</a:t>
            </a:r>
            <a:r>
              <a:rPr lang="en-GB" dirty="0"/>
              <a:t>, https://www.ellenmacarthurfoundation.org/assets/downloads/ce100/CE100-CoPro-BE_Business-Models-Interactive.pdf, последен достъп 13.11.2020 г.</a:t>
            </a:r>
          </a:p>
          <a:p>
            <a:endParaRPr lang="pt-PT" dirty="0"/>
          </a:p>
          <a:p>
            <a:pPr marL="285750" indent="-285750">
              <a:buFont typeface="Arial" panose="020B0604020202020204" pitchFamily="34" charset="0"/>
              <a:buChar char="•"/>
            </a:pPr>
            <a:r>
              <a:rPr lang="en-GB" dirty="0"/>
              <a:t>Европейска комисия (16.01.2018 г.), </a:t>
            </a:r>
            <a:r>
              <a:rPr lang="en-GB" i="1" dirty="0"/>
              <a:t>Съобщение на Комисията до Европейския парламент, Съвета, Европейския икономически и социален комитет и Комитета на регионите относно рамка за мониторинг на кръговата икономика, </a:t>
            </a:r>
            <a:r>
              <a:rPr lang="en-GB" dirty="0"/>
              <a:t>https://ec.europa.eu/environment/circular-economy/pdf/monitoring-framework.pdf, последен достъп 03.11.2020 г.</a:t>
            </a:r>
          </a:p>
          <a:p>
            <a:endParaRPr lang="pt-PT" dirty="0"/>
          </a:p>
          <a:p>
            <a:pPr marL="285750" indent="-285750">
              <a:buFont typeface="Arial" panose="020B0604020202020204" pitchFamily="34" charset="0"/>
              <a:buChar char="•"/>
            </a:pPr>
            <a:r>
              <a:rPr lang="en-GB" dirty="0"/>
              <a:t>Съображения, свързани с дизайна и бизнес модела за възстановяване на тежки машини - Caterpillar. Фондация "Елън Макартър". Уеб: https:</a:t>
            </a:r>
            <a:r>
              <a:rPr lang="en-GB" u="sng" dirty="0">
                <a:hlinkClick r:id="rId3"/>
              </a:rPr>
              <a:t>//www.ellenmacarthurfoundation.org/case-studies/design-and-business-model-considerations-for-heavy-machinery-remanufacturing, </a:t>
            </a:r>
            <a:r>
              <a:rPr lang="en-GB" dirty="0"/>
              <a:t>последен достъп 04.08.2021 г.</a:t>
            </a:r>
            <a:endParaRPr lang="pt-PT" dirty="0"/>
          </a:p>
        </p:txBody>
      </p:sp>
    </p:spTree>
    <p:custDataLst>
      <p:tags r:id="rId1"/>
    </p:custDataLst>
    <p:extLst>
      <p:ext uri="{BB962C8B-B14F-4D97-AF65-F5344CB8AC3E}">
        <p14:creationId xmlns:p14="http://schemas.microsoft.com/office/powerpoint/2010/main" val="1111552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Допълнителни материали</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a:solidFill>
                  <a:srgbClr val="E7501B"/>
                </a:solidFill>
              </a:rPr>
              <a:t>Удължаване на живота на продуктите (продължение) </a:t>
            </a:r>
          </a:p>
        </p:txBody>
      </p:sp>
      <p:sp>
        <p:nvSpPr>
          <p:cNvPr id="5" name="TextBox 4">
            <a:extLst>
              <a:ext uri="{FF2B5EF4-FFF2-40B4-BE49-F238E27FC236}">
                <a16:creationId xmlns:a16="http://schemas.microsoft.com/office/drawing/2014/main" id="{B830B7A8-AF64-4213-BC62-9567C9AA6765}"/>
              </a:ext>
            </a:extLst>
          </p:cNvPr>
          <p:cNvSpPr txBox="1"/>
          <p:nvPr/>
        </p:nvSpPr>
        <p:spPr>
          <a:xfrm>
            <a:off x="146650" y="1756862"/>
            <a:ext cx="8614611" cy="3341877"/>
          </a:xfrm>
          <a:prstGeom prst="rect">
            <a:avLst/>
          </a:prstGeom>
          <a:noFill/>
        </p:spPr>
        <p:txBody>
          <a:bodyPr wrap="square">
            <a:spAutoFit/>
          </a:bodyPr>
          <a:lstStyle/>
          <a:p>
            <a:pPr marL="450215" indent="-450215">
              <a:lnSpc>
                <a:spcPct val="107000"/>
              </a:lnSpc>
              <a:spcBef>
                <a:spcPts val="1000"/>
              </a:spcBef>
              <a:spcAft>
                <a:spcPts val="300"/>
              </a:spcAft>
              <a:buClrTx/>
              <a:buFont typeface="Arial" panose="020B0604020202020204" pitchFamily="34" charset="0"/>
              <a:buChar char="•"/>
              <a:defRPr/>
            </a:pPr>
            <a:r>
              <a:rPr lang="en-GB" dirty="0"/>
              <a:t>Запазване на дрехите в употреба - спестете пари и намалете отпадъците - </a:t>
            </a:r>
            <a:r>
              <a:rPr lang="en-GB" dirty="0" err="1"/>
              <a:t>thredUP</a:t>
            </a:r>
            <a:r>
              <a:rPr lang="en-GB" dirty="0"/>
              <a:t>. Фондация "Елън Макартър". Уеб: https:</a:t>
            </a:r>
            <a:r>
              <a:rPr lang="en-GB" u="sng" dirty="0">
                <a:hlinkClick r:id="rId3"/>
              </a:rPr>
              <a:t>//www.ellenmacarthurfoundation.org/case-studies/keeping-clothing-in-use-save-money-and-reduce-waste, </a:t>
            </a:r>
            <a:r>
              <a:rPr lang="en-GB" dirty="0"/>
              <a:t>последен достъп 04.08.2021 г.</a:t>
            </a:r>
            <a:endPar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a:p>
            <a:pPr marL="450215" marR="0" lvl="0" indent="-450215"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ВЪТРЕШЕН РАСТЕЖ: ВИЗИЯ ЗА КРЪГОВА ИКОНОМИКА ЗА КОНКУРЕНТОСПОСОБНА ЕВРОПА. Фондация "Елън Макартър". Уеб: https:</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hlinkClick r:id="rId4"/>
              </a:rPr>
              <a:t>//www.ellenmacarthurfoundation.org/assets/downloads/publications/EllenMacArthurFoundation_Growth-Within_July15.pdf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последен достъп 04.08.2021 г.</a:t>
            </a:r>
          </a:p>
          <a:p>
            <a:pPr marL="450215" marR="0" lvl="0" indent="-450215"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Гулиелмо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Кара</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Arup; Нитеш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Times New Roman" panose="02020603050405020304" pitchFamily="18" charset="0"/>
              </a:rPr>
              <a:t>Магдани</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BAM. КРЪГОВИ БИЗНЕС МОДЕЛИ - ЗА ЗАСТРОЕНАТА СРЕДА. Програма "Кръгова икономика 100" (CE100). Уеб: https:</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hlinkClick r:id="rId5"/>
              </a:rPr>
              <a:t>//www.arup.com/perspectives/publications/research/section/circular-business-models-for-the-built-environment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rPr>
              <a:t>, последен достъп 04.08.2021 г. </a:t>
            </a: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182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US" sz="4000" dirty="0"/>
              <a:t>Устойчиво разработване на продукти</a:t>
            </a:r>
            <a:endParaRPr sz="3600" dirty="0"/>
          </a:p>
        </p:txBody>
      </p:sp>
      <p:grpSp>
        <p:nvGrpSpPr>
          <p:cNvPr id="3" name="Group 2">
            <a:extLst>
              <a:ext uri="{FF2B5EF4-FFF2-40B4-BE49-F238E27FC236}">
                <a16:creationId xmlns:a16="http://schemas.microsoft.com/office/drawing/2014/main" id="{569C092C-B41B-4AB6-8283-CBD559E98334}"/>
              </a:ext>
            </a:extLst>
          </p:cNvPr>
          <p:cNvGrpSpPr/>
          <p:nvPr/>
        </p:nvGrpSpPr>
        <p:grpSpPr>
          <a:xfrm>
            <a:off x="3399491" y="1698359"/>
            <a:ext cx="4947471" cy="3199067"/>
            <a:chOff x="2742645" y="1698359"/>
            <a:chExt cx="4947471" cy="3199067"/>
          </a:xfrm>
        </p:grpSpPr>
        <p:grpSp>
          <p:nvGrpSpPr>
            <p:cNvPr id="2" name="Group 1">
              <a:extLst>
                <a:ext uri="{FF2B5EF4-FFF2-40B4-BE49-F238E27FC236}">
                  <a16:creationId xmlns:a16="http://schemas.microsoft.com/office/drawing/2014/main" id="{264BAD50-EC35-4D9B-BD49-027C9A6A8CB9}"/>
                </a:ext>
              </a:extLst>
            </p:cNvPr>
            <p:cNvGrpSpPr/>
            <p:nvPr/>
          </p:nvGrpSpPr>
          <p:grpSpPr>
            <a:xfrm>
              <a:off x="2742645" y="1698359"/>
              <a:ext cx="4947471" cy="3199067"/>
              <a:chOff x="186930" y="1598849"/>
              <a:chExt cx="4947471" cy="3199067"/>
            </a:xfrm>
          </p:grpSpPr>
          <p:grpSp>
            <p:nvGrpSpPr>
              <p:cNvPr id="5" name="Group 4">
                <a:extLst>
                  <a:ext uri="{FF2B5EF4-FFF2-40B4-BE49-F238E27FC236}">
                    <a16:creationId xmlns:a16="http://schemas.microsoft.com/office/drawing/2014/main" id="{1D2C1330-1E4C-465E-96D0-E70228054AAD}"/>
                  </a:ext>
                </a:extLst>
              </p:cNvPr>
              <p:cNvGrpSpPr/>
              <p:nvPr/>
            </p:nvGrpSpPr>
            <p:grpSpPr>
              <a:xfrm>
                <a:off x="186930" y="1598849"/>
                <a:ext cx="1606191" cy="3093790"/>
                <a:chOff x="696286" y="1643723"/>
                <a:chExt cx="1899932" cy="4355006"/>
              </a:xfrm>
            </p:grpSpPr>
            <p:sp>
              <p:nvSpPr>
                <p:cNvPr id="6" name="Oval 5">
                  <a:extLst>
                    <a:ext uri="{FF2B5EF4-FFF2-40B4-BE49-F238E27FC236}">
                      <a16:creationId xmlns:a16="http://schemas.microsoft.com/office/drawing/2014/main" id="{B641D2C0-D143-4244-84DB-40425537C692}"/>
                    </a:ext>
                  </a:extLst>
                </p:cNvPr>
                <p:cNvSpPr/>
                <p:nvPr/>
              </p:nvSpPr>
              <p:spPr>
                <a:xfrm>
                  <a:off x="696286" y="1643723"/>
                  <a:ext cx="1484851" cy="4346604"/>
                </a:xfrm>
                <a:prstGeom prst="ellipse">
                  <a:avLst/>
                </a:prstGeom>
                <a:solidFill>
                  <a:srgbClr val="059540"/>
                </a:solidFill>
                <a:ln>
                  <a:solidFill>
                    <a:srgbClr val="388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C8CC57AB-0BA6-4484-8087-B724A5761C46}"/>
                    </a:ext>
                  </a:extLst>
                </p:cNvPr>
                <p:cNvSpPr/>
                <p:nvPr/>
              </p:nvSpPr>
              <p:spPr>
                <a:xfrm>
                  <a:off x="696286" y="2323232"/>
                  <a:ext cx="1463247" cy="3563352"/>
                </a:xfrm>
                <a:prstGeom prst="ellipse">
                  <a:avLst/>
                </a:prstGeom>
                <a:solidFill>
                  <a:srgbClr val="63C16E"/>
                </a:solidFill>
                <a:ln>
                  <a:solidFill>
                    <a:srgbClr val="388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B24755D-5D5E-4C07-958C-35A624490298}"/>
                    </a:ext>
                  </a:extLst>
                </p:cNvPr>
                <p:cNvSpPr/>
                <p:nvPr/>
              </p:nvSpPr>
              <p:spPr>
                <a:xfrm>
                  <a:off x="763398" y="3178909"/>
                  <a:ext cx="1308683" cy="2811430"/>
                </a:xfrm>
                <a:prstGeom prst="ellipse">
                  <a:avLst/>
                </a:prstGeom>
                <a:solidFill>
                  <a:srgbClr val="86D08F"/>
                </a:solidFill>
                <a:ln>
                  <a:solidFill>
                    <a:srgbClr val="388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D32283E-96D4-4607-864A-48D60F911095}"/>
                    </a:ext>
                  </a:extLst>
                </p:cNvPr>
                <p:cNvSpPr/>
                <p:nvPr/>
              </p:nvSpPr>
              <p:spPr>
                <a:xfrm>
                  <a:off x="853595" y="4211131"/>
                  <a:ext cx="1117935" cy="1787598"/>
                </a:xfrm>
                <a:prstGeom prst="ellipse">
                  <a:avLst/>
                </a:prstGeom>
                <a:solidFill>
                  <a:srgbClr val="D5EFD8"/>
                </a:solidFill>
                <a:ln>
                  <a:solidFill>
                    <a:srgbClr val="388F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Conexão reta 31">
                  <a:extLst>
                    <a:ext uri="{FF2B5EF4-FFF2-40B4-BE49-F238E27FC236}">
                      <a16:creationId xmlns:a16="http://schemas.microsoft.com/office/drawing/2014/main" id="{A5806744-7646-4A72-A9E6-4F30A623DD10}"/>
                    </a:ext>
                  </a:extLst>
                </p:cNvPr>
                <p:cNvCxnSpPr>
                  <a:cxnSpLocks/>
                </p:cNvCxnSpPr>
                <p:nvPr/>
              </p:nvCxnSpPr>
              <p:spPr>
                <a:xfrm flipH="1">
                  <a:off x="1470477" y="1947292"/>
                  <a:ext cx="1125741"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Conexão reta 36">
                  <a:extLst>
                    <a:ext uri="{FF2B5EF4-FFF2-40B4-BE49-F238E27FC236}">
                      <a16:creationId xmlns:a16="http://schemas.microsoft.com/office/drawing/2014/main" id="{2FAF4923-168B-40ED-BC7D-2576522888C9}"/>
                    </a:ext>
                  </a:extLst>
                </p:cNvPr>
                <p:cNvCxnSpPr>
                  <a:cxnSpLocks/>
                </p:cNvCxnSpPr>
                <p:nvPr/>
              </p:nvCxnSpPr>
              <p:spPr>
                <a:xfrm flipH="1">
                  <a:off x="1473256" y="2904939"/>
                  <a:ext cx="112296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Conexão reta 46">
                  <a:extLst>
                    <a:ext uri="{FF2B5EF4-FFF2-40B4-BE49-F238E27FC236}">
                      <a16:creationId xmlns:a16="http://schemas.microsoft.com/office/drawing/2014/main" id="{81498187-361A-4B38-B1FA-A1AE1A64928D}"/>
                    </a:ext>
                  </a:extLst>
                </p:cNvPr>
                <p:cNvCxnSpPr>
                  <a:cxnSpLocks/>
                </p:cNvCxnSpPr>
                <p:nvPr/>
              </p:nvCxnSpPr>
              <p:spPr>
                <a:xfrm flipH="1">
                  <a:off x="1467013" y="3871518"/>
                  <a:ext cx="1129205"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4" name="Conexão reta 51">
                  <a:extLst>
                    <a:ext uri="{FF2B5EF4-FFF2-40B4-BE49-F238E27FC236}">
                      <a16:creationId xmlns:a16="http://schemas.microsoft.com/office/drawing/2014/main" id="{2D6B1F96-3BD0-45CE-89CA-EBE3CFBFEE19}"/>
                    </a:ext>
                  </a:extLst>
                </p:cNvPr>
                <p:cNvCxnSpPr>
                  <a:cxnSpLocks/>
                </p:cNvCxnSpPr>
                <p:nvPr/>
              </p:nvCxnSpPr>
              <p:spPr>
                <a:xfrm flipH="1">
                  <a:off x="1429090" y="5163584"/>
                  <a:ext cx="1167128"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15" name="Content Placeholder 2">
                <a:extLst>
                  <a:ext uri="{FF2B5EF4-FFF2-40B4-BE49-F238E27FC236}">
                    <a16:creationId xmlns:a16="http://schemas.microsoft.com/office/drawing/2014/main" id="{FC46FB35-BD63-4140-8CB1-E9AF316B26CD}"/>
                  </a:ext>
                </a:extLst>
              </p:cNvPr>
              <p:cNvSpPr txBox="1">
                <a:spLocks/>
              </p:cNvSpPr>
              <p:nvPr/>
            </p:nvSpPr>
            <p:spPr>
              <a:xfrm>
                <a:off x="1837903" y="2386885"/>
                <a:ext cx="3296498" cy="241103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800"/>
                  </a:spcAft>
                  <a:buSzPts val="1000"/>
                  <a:tabLst>
                    <a:tab pos="457200" algn="l"/>
                  </a:tabLst>
                </a:pPr>
                <a:r>
                  <a:rPr lang="en-US" sz="1100" b="1" dirty="0">
                    <a:latin typeface="+mn-lt"/>
                  </a:rPr>
                  <a:t>Определяне на концепция за нов продукт</a:t>
                </a:r>
              </a:p>
              <a:p>
                <a:pPr algn="just">
                  <a:spcAft>
                    <a:spcPts val="800"/>
                  </a:spcAft>
                  <a:buSzPts val="1000"/>
                  <a:tabLst>
                    <a:tab pos="457200" algn="l"/>
                  </a:tabLst>
                </a:pPr>
                <a:r>
                  <a:rPr lang="en-US" sz="1000" dirty="0">
                    <a:latin typeface="+mn-lt"/>
                  </a:rPr>
                  <a:t>Иновационен "разрив" (тъй като техническите функции за изпълнение на функционалността на продукта са различни)</a:t>
                </a:r>
                <a:endParaRPr lang="en-GB" sz="1000" dirty="0">
                  <a:latin typeface="+mn-lt"/>
                </a:endParaRPr>
              </a:p>
            </p:txBody>
          </p:sp>
          <p:sp>
            <p:nvSpPr>
              <p:cNvPr id="16" name="CaixaDeTexto 18">
                <a:extLst>
                  <a:ext uri="{FF2B5EF4-FFF2-40B4-BE49-F238E27FC236}">
                    <a16:creationId xmlns:a16="http://schemas.microsoft.com/office/drawing/2014/main" id="{D62EE277-353C-4D58-8A81-F9B49FAB49A3}"/>
                  </a:ext>
                </a:extLst>
              </p:cNvPr>
              <p:cNvSpPr txBox="1"/>
              <p:nvPr/>
            </p:nvSpPr>
            <p:spPr>
              <a:xfrm>
                <a:off x="1793121" y="1674051"/>
                <a:ext cx="3221308" cy="671979"/>
              </a:xfrm>
              <a:prstGeom prst="rect">
                <a:avLst/>
              </a:prstGeom>
              <a:noFill/>
            </p:spPr>
            <p:txBody>
              <a:bodyPr wrap="square">
                <a:spAutoFit/>
              </a:bodyPr>
              <a:lstStyle/>
              <a:p>
                <a:pPr lvl="0" algn="just">
                  <a:lnSpc>
                    <a:spcPct val="100000"/>
                  </a:lnSpc>
                  <a:spcAft>
                    <a:spcPts val="800"/>
                  </a:spcAft>
                  <a:buSzPts val="1000"/>
                  <a:tabLst>
                    <a:tab pos="457200" algn="l"/>
                  </a:tabLst>
                </a:pPr>
                <a:r>
                  <a:rPr lang="en-US" sz="1100" b="1" dirty="0">
                    <a:latin typeface="+mn-lt"/>
                    <a:ea typeface="Verdana" panose="020B0604030504040204" pitchFamily="34" charset="0"/>
                  </a:rPr>
                  <a:t>Определяне на нова производствена система </a:t>
                </a:r>
              </a:p>
              <a:p>
                <a:pPr lvl="0" algn="just">
                  <a:lnSpc>
                    <a:spcPct val="100000"/>
                  </a:lnSpc>
                  <a:spcAft>
                    <a:spcPts val="800"/>
                  </a:spcAft>
                  <a:buSzPts val="1000"/>
                  <a:tabLst>
                    <a:tab pos="457200" algn="l"/>
                  </a:tabLst>
                </a:pPr>
                <a:r>
                  <a:rPr lang="en-US" sz="1000" dirty="0">
                    <a:latin typeface="+mn-lt"/>
                    <a:ea typeface="Verdana" panose="020B0604030504040204" pitchFamily="34" charset="0"/>
                  </a:rPr>
                  <a:t>Възниква, когато са необходими иновации в производствената система</a:t>
                </a:r>
                <a:endParaRPr lang="en-GB" sz="1000" dirty="0">
                  <a:latin typeface="+mn-lt"/>
                  <a:ea typeface="Verdana" panose="020B0604030504040204" pitchFamily="34" charset="0"/>
                </a:endParaRPr>
              </a:p>
            </p:txBody>
          </p:sp>
        </p:grpSp>
        <p:sp>
          <p:nvSpPr>
            <p:cNvPr id="17" name="CaixaDeTexto 19">
              <a:extLst>
                <a:ext uri="{FF2B5EF4-FFF2-40B4-BE49-F238E27FC236}">
                  <a16:creationId xmlns:a16="http://schemas.microsoft.com/office/drawing/2014/main" id="{AE612105-AFEF-40ED-ABF7-27703316CE70}"/>
                </a:ext>
              </a:extLst>
            </p:cNvPr>
            <p:cNvSpPr txBox="1"/>
            <p:nvPr/>
          </p:nvSpPr>
          <p:spPr>
            <a:xfrm>
              <a:off x="4348836" y="3897913"/>
              <a:ext cx="3207309" cy="671979"/>
            </a:xfrm>
            <a:prstGeom prst="rect">
              <a:avLst/>
            </a:prstGeom>
            <a:noFill/>
          </p:spPr>
          <p:txBody>
            <a:bodyPr wrap="square">
              <a:spAutoFit/>
            </a:bodyPr>
            <a:lstStyle/>
            <a:p>
              <a:pPr lvl="0" algn="just">
                <a:lnSpc>
                  <a:spcPct val="100000"/>
                </a:lnSpc>
                <a:spcAft>
                  <a:spcPts val="800"/>
                </a:spcAft>
                <a:buSzPts val="1000"/>
                <a:tabLst>
                  <a:tab pos="457200" algn="l"/>
                </a:tabLst>
              </a:pPr>
              <a:r>
                <a:rPr lang="en-US" sz="1100" b="1" dirty="0">
                  <a:latin typeface="+mn-lt"/>
                  <a:ea typeface="Verdana" panose="020B0604030504040204" pitchFamily="34" charset="0"/>
                </a:rPr>
                <a:t>Подобряване на продукта</a:t>
              </a:r>
            </a:p>
            <a:p>
              <a:pPr lvl="0" algn="just">
                <a:lnSpc>
                  <a:spcPct val="100000"/>
                </a:lnSpc>
                <a:spcAft>
                  <a:spcPts val="800"/>
                </a:spcAft>
                <a:buSzPts val="1000"/>
                <a:tabLst>
                  <a:tab pos="457200" algn="l"/>
                </a:tabLst>
              </a:pPr>
              <a:r>
                <a:rPr lang="en-US" sz="1000" dirty="0">
                  <a:latin typeface="+mn-lt"/>
                  <a:ea typeface="Verdana" panose="020B0604030504040204" pitchFamily="34" charset="0"/>
                </a:rPr>
                <a:t>Прогресивно и постепенно подобряване на продукта, например чрез промяна на стила, като се използват по-малко материали.</a:t>
              </a:r>
              <a:endParaRPr lang="en-GB" sz="1000" dirty="0">
                <a:latin typeface="+mn-lt"/>
                <a:ea typeface="Verdana" panose="020B0604030504040204" pitchFamily="34" charset="0"/>
              </a:endParaRPr>
            </a:p>
          </p:txBody>
        </p:sp>
        <p:sp>
          <p:nvSpPr>
            <p:cNvPr id="18" name="CaixaDeTexto 23">
              <a:extLst>
                <a:ext uri="{FF2B5EF4-FFF2-40B4-BE49-F238E27FC236}">
                  <a16:creationId xmlns:a16="http://schemas.microsoft.com/office/drawing/2014/main" id="{86F73664-DEB5-43E6-A427-BF6FAC7C8FFE}"/>
                </a:ext>
              </a:extLst>
            </p:cNvPr>
            <p:cNvSpPr txBox="1"/>
            <p:nvPr/>
          </p:nvSpPr>
          <p:spPr>
            <a:xfrm>
              <a:off x="4348836" y="3129797"/>
              <a:ext cx="3292449" cy="671979"/>
            </a:xfrm>
            <a:prstGeom prst="rect">
              <a:avLst/>
            </a:prstGeom>
            <a:noFill/>
          </p:spPr>
          <p:txBody>
            <a:bodyPr wrap="square">
              <a:spAutoFit/>
            </a:bodyPr>
            <a:lstStyle/>
            <a:p>
              <a:pPr lvl="0" algn="just">
                <a:lnSpc>
                  <a:spcPct val="100000"/>
                </a:lnSpc>
                <a:spcAft>
                  <a:spcPts val="800"/>
                </a:spcAft>
                <a:buSzPts val="1000"/>
                <a:tabLst>
                  <a:tab pos="457200" algn="l"/>
                </a:tabLst>
              </a:pPr>
              <a:r>
                <a:rPr lang="en-US" sz="1100" b="1" dirty="0">
                  <a:latin typeface="+mn-lt"/>
                  <a:ea typeface="Verdana" panose="020B0604030504040204" pitchFamily="34" charset="0"/>
                </a:rPr>
                <a:t>Препроектиране на продукта</a:t>
              </a:r>
            </a:p>
            <a:p>
              <a:pPr lvl="0" algn="just">
                <a:lnSpc>
                  <a:spcPct val="100000"/>
                </a:lnSpc>
                <a:spcAft>
                  <a:spcPts val="800"/>
                </a:spcAft>
                <a:buSzPts val="1000"/>
                <a:tabLst>
                  <a:tab pos="457200" algn="l"/>
                </a:tabLst>
              </a:pPr>
              <a:r>
                <a:rPr lang="en-US" sz="1000" dirty="0">
                  <a:latin typeface="+mn-lt"/>
                  <a:ea typeface="Verdana" panose="020B0604030504040204" pitchFamily="34" charset="0"/>
                </a:rPr>
                <a:t>Нов продукт, разработен на базата на съществуващ продукт</a:t>
              </a:r>
              <a:endParaRPr lang="en-GB" sz="1000" dirty="0">
                <a:latin typeface="+mn-lt"/>
                <a:ea typeface="Verdana" panose="020B0604030504040204" pitchFamily="34" charset="0"/>
              </a:endParaRPr>
            </a:p>
          </p:txBody>
        </p:sp>
      </p:grpSp>
      <p:sp>
        <p:nvSpPr>
          <p:cNvPr id="29" name="Content Placeholder 2">
            <a:extLst>
              <a:ext uri="{FF2B5EF4-FFF2-40B4-BE49-F238E27FC236}">
                <a16:creationId xmlns:a16="http://schemas.microsoft.com/office/drawing/2014/main" id="{84FC4CD3-E2CA-4844-9E2C-3203428BD9E8}"/>
              </a:ext>
            </a:extLst>
          </p:cNvPr>
          <p:cNvSpPr txBox="1">
            <a:spLocks/>
          </p:cNvSpPr>
          <p:nvPr/>
        </p:nvSpPr>
        <p:spPr>
          <a:xfrm>
            <a:off x="192575" y="3032995"/>
            <a:ext cx="3910099" cy="37062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400" b="1" dirty="0"/>
              <a:t>Обхват на устойчивостта на дизайна</a:t>
            </a: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Допълнителни материали</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449085"/>
            <a:ext cx="5300770" cy="307777"/>
          </a:xfrm>
          <a:prstGeom prst="rect">
            <a:avLst/>
          </a:prstGeom>
          <a:noFill/>
        </p:spPr>
        <p:txBody>
          <a:bodyPr wrap="square">
            <a:spAutoFit/>
          </a:bodyPr>
          <a:lstStyle/>
          <a:p>
            <a:pPr marL="0" indent="0">
              <a:buNone/>
            </a:pPr>
            <a:r>
              <a:rPr lang="en-GB" sz="1400" b="1" dirty="0">
                <a:solidFill>
                  <a:srgbClr val="E7501B"/>
                </a:solidFill>
              </a:rPr>
              <a:t>Платформи за споделяне</a:t>
            </a:r>
          </a:p>
        </p:txBody>
      </p:sp>
      <p:sp>
        <p:nvSpPr>
          <p:cNvPr id="5" name="TextBox 4">
            <a:extLst>
              <a:ext uri="{FF2B5EF4-FFF2-40B4-BE49-F238E27FC236}">
                <a16:creationId xmlns:a16="http://schemas.microsoft.com/office/drawing/2014/main" id="{B830B7A8-AF64-4213-BC62-9567C9AA6765}"/>
              </a:ext>
            </a:extLst>
          </p:cNvPr>
          <p:cNvSpPr txBox="1"/>
          <p:nvPr/>
        </p:nvSpPr>
        <p:spPr>
          <a:xfrm>
            <a:off x="146650" y="1756862"/>
            <a:ext cx="8614611" cy="1792094"/>
          </a:xfrm>
          <a:prstGeom prst="rect">
            <a:avLst/>
          </a:prstGeom>
          <a:noFill/>
        </p:spPr>
        <p:txBody>
          <a:bodyPr wrap="square">
            <a:spAutoFit/>
          </a:bodyPr>
          <a:lstStyle/>
          <a:p>
            <a:pPr marL="450215" indent="-450215">
              <a:lnSpc>
                <a:spcPct val="107000"/>
              </a:lnSpc>
              <a:spcBef>
                <a:spcPts val="1000"/>
              </a:spcBef>
              <a:spcAft>
                <a:spcPts val="300"/>
              </a:spcAft>
              <a:buClrTx/>
              <a:buFont typeface="Arial" panose="020B0604020202020204" pitchFamily="34" charset="0"/>
              <a:buChar char="•"/>
              <a:defRPr/>
            </a:pPr>
            <a:r>
              <a:rPr lang="en-GB" dirty="0"/>
              <a:t>Кръгови мрежи и платформи за знания Достъпно онлайн: </a:t>
            </a:r>
            <a:r>
              <a:rPr lang="en-GB" dirty="0">
                <a:hlinkClick r:id="rId3"/>
              </a:rPr>
              <a:t>https://kenniskaarten.hetgroenebrein.nl/en/knowledge-map-circular-economy/circular-knowledge-networks-platforms/ </a:t>
            </a:r>
            <a:r>
              <a:rPr lang="en-GB" dirty="0"/>
              <a:t>.</a:t>
            </a:r>
          </a:p>
          <a:p>
            <a:pPr marL="450215" indent="-450215">
              <a:lnSpc>
                <a:spcPct val="107000"/>
              </a:lnSpc>
              <a:spcBef>
                <a:spcPts val="1000"/>
              </a:spcBef>
              <a:spcAft>
                <a:spcPts val="300"/>
              </a:spcAft>
              <a:buClrTx/>
              <a:buFont typeface="Arial" panose="020B0604020202020204" pitchFamily="34" charset="0"/>
              <a:buChar char="•"/>
              <a:defRPr/>
            </a:pPr>
            <a:r>
              <a:rPr lang="en-GB" dirty="0" err="1"/>
              <a:t>Schwanholz</a:t>
            </a:r>
            <a:r>
              <a:rPr lang="en-GB" dirty="0"/>
              <a:t>, J.; </a:t>
            </a:r>
            <a:r>
              <a:rPr lang="en-GB" dirty="0" err="1"/>
              <a:t>Leipold</a:t>
            </a:r>
            <a:r>
              <a:rPr lang="en-GB" dirty="0"/>
              <a:t>, S. Sharing for a circular economy? an analysis of digital sharing platforms' principles and business models. J. Clean. Prod. 2020.</a:t>
            </a:r>
          </a:p>
          <a:p>
            <a:pPr marL="450215" marR="0" lvl="0" indent="-450215" algn="just" defTabSz="914400" rtl="0" eaLnBrk="1" fontAlgn="auto" latinLnBrk="0" hangingPunct="1">
              <a:lnSpc>
                <a:spcPct val="107000"/>
              </a:lnSpc>
              <a:spcBef>
                <a:spcPts val="1000"/>
              </a:spcBef>
              <a:spcAft>
                <a:spcPts val="30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97974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Допълнителни материали</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243323"/>
            <a:ext cx="5300770" cy="307777"/>
          </a:xfrm>
          <a:prstGeom prst="rect">
            <a:avLst/>
          </a:prstGeom>
          <a:noFill/>
        </p:spPr>
        <p:txBody>
          <a:bodyPr wrap="square">
            <a:spAutoFit/>
          </a:bodyPr>
          <a:lstStyle/>
          <a:p>
            <a:pPr marL="0" indent="0">
              <a:buNone/>
            </a:pPr>
            <a:r>
              <a:rPr lang="en-GB" sz="1400" b="1" dirty="0">
                <a:solidFill>
                  <a:srgbClr val="E7501B"/>
                </a:solidFill>
              </a:rPr>
              <a:t>Продукт като услуга</a:t>
            </a:r>
          </a:p>
        </p:txBody>
      </p:sp>
      <p:sp>
        <p:nvSpPr>
          <p:cNvPr id="5" name="TextBox 4">
            <a:extLst>
              <a:ext uri="{FF2B5EF4-FFF2-40B4-BE49-F238E27FC236}">
                <a16:creationId xmlns:a16="http://schemas.microsoft.com/office/drawing/2014/main" id="{B830B7A8-AF64-4213-BC62-9567C9AA6765}"/>
              </a:ext>
            </a:extLst>
          </p:cNvPr>
          <p:cNvSpPr txBox="1"/>
          <p:nvPr/>
        </p:nvSpPr>
        <p:spPr>
          <a:xfrm>
            <a:off x="146650" y="1551100"/>
            <a:ext cx="8614611" cy="2782878"/>
          </a:xfrm>
          <a:prstGeom prst="rect">
            <a:avLst/>
          </a:prstGeom>
          <a:noFill/>
        </p:spPr>
        <p:txBody>
          <a:bodyPr wrap="square">
            <a:spAutoFit/>
          </a:bodyPr>
          <a:lstStyle/>
          <a:p>
            <a:pPr marL="450215" indent="-450215">
              <a:lnSpc>
                <a:spcPct val="107000"/>
              </a:lnSpc>
              <a:spcBef>
                <a:spcPts val="1000"/>
              </a:spcBef>
              <a:spcAft>
                <a:spcPts val="300"/>
              </a:spcAft>
              <a:buClrTx/>
              <a:buFont typeface="Arial" panose="020B0604020202020204" pitchFamily="34" charset="0"/>
              <a:buChar char="•"/>
              <a:defRPr/>
            </a:pPr>
            <a:r>
              <a:rPr lang="en-GB" sz="1200" dirty="0" err="1"/>
              <a:t>Carra</a:t>
            </a:r>
            <a:r>
              <a:rPr lang="en-GB" sz="1200" dirty="0"/>
              <a:t>, Guglielmo (Arup) and </a:t>
            </a:r>
            <a:r>
              <a:rPr lang="en-GB" sz="1200" dirty="0" err="1"/>
              <a:t>Magdani</a:t>
            </a:r>
            <a:r>
              <a:rPr lang="en-GB" sz="1200" dirty="0"/>
              <a:t>, Nitesh, (BAM) (2016 г.) Circular Business Models for the Built Environment (Кръгови бизнес модели за застроената среда), </a:t>
            </a:r>
            <a:r>
              <a:rPr lang="en-GB" sz="1200" dirty="0">
                <a:hlinkClick r:id="rId3"/>
              </a:rPr>
              <a:t>https://www.ellenmacarthurfoundation.org/assets/downloads/ce100/CE100-CoPro-BE_Business-Models-Interactive.pdf </a:t>
            </a:r>
            <a:r>
              <a:rPr lang="en-GB" sz="1200" dirty="0"/>
              <a:t>, последен достъп 13.11.2020 г.</a:t>
            </a:r>
          </a:p>
          <a:p>
            <a:pPr marL="450215" indent="-450215">
              <a:lnSpc>
                <a:spcPct val="107000"/>
              </a:lnSpc>
              <a:spcBef>
                <a:spcPts val="1000"/>
              </a:spcBef>
              <a:spcAft>
                <a:spcPts val="300"/>
              </a:spcAft>
              <a:buClrTx/>
              <a:buFont typeface="Arial" panose="020B0604020202020204" pitchFamily="34" charset="0"/>
              <a:buChar char="•"/>
              <a:defRPr/>
            </a:pPr>
            <a:r>
              <a:rPr lang="en-GB" sz="1200" dirty="0"/>
              <a:t>Европейска комисия (16.01.2018 г.), Съобщение на Комисията до Европейския парламент, Съвета, Европейския икономически и социален комитет и Комитета на регионите относно рамка за мониторинг на кръговата икономика, </a:t>
            </a:r>
            <a:r>
              <a:rPr lang="en-GB" sz="1200" dirty="0">
                <a:hlinkClick r:id="rId4"/>
              </a:rPr>
              <a:t>https://ec.europa.eu/environment/circular-economy/pdf/monitoring-framework.pdf </a:t>
            </a:r>
            <a:r>
              <a:rPr lang="en-GB" sz="1200" dirty="0"/>
              <a:t>, последен достъп 03.11.2020 г.</a:t>
            </a:r>
          </a:p>
          <a:p>
            <a:pPr marL="450215" indent="-450215">
              <a:lnSpc>
                <a:spcPct val="107000"/>
              </a:lnSpc>
              <a:spcBef>
                <a:spcPts val="1000"/>
              </a:spcBef>
              <a:spcAft>
                <a:spcPts val="300"/>
              </a:spcAft>
              <a:buClrTx/>
              <a:buFont typeface="Arial" panose="020B0604020202020204" pitchFamily="34" charset="0"/>
              <a:buChar char="•"/>
              <a:defRPr/>
            </a:pPr>
            <a:r>
              <a:rPr lang="en-GB" sz="1200" dirty="0"/>
              <a:t>Vezzoli, Carlo; </a:t>
            </a:r>
            <a:r>
              <a:rPr lang="en-GB" sz="1200" dirty="0" err="1"/>
              <a:t>Kohtala</a:t>
            </a:r>
            <a:r>
              <a:rPr lang="en-GB" sz="1200" dirty="0"/>
              <a:t>, Cindy; and Srinivasan, Amrit with Diehl, JC; </a:t>
            </a:r>
            <a:r>
              <a:rPr lang="en-GB" sz="1200" dirty="0" err="1"/>
              <a:t>Fusakul</a:t>
            </a:r>
            <a:r>
              <a:rPr lang="en-GB" sz="1200" dirty="0"/>
              <a:t>, </a:t>
            </a:r>
            <a:r>
              <a:rPr lang="en-GB" sz="1200" dirty="0" err="1"/>
              <a:t>Sompit</a:t>
            </a:r>
            <a:r>
              <a:rPr lang="en-GB" sz="1200" dirty="0"/>
              <a:t>, Xin, Liu and Sateesh, </a:t>
            </a:r>
            <a:r>
              <a:rPr lang="en-GB" sz="1200" dirty="0" err="1"/>
              <a:t>Deepta</a:t>
            </a:r>
            <a:r>
              <a:rPr lang="en-GB" sz="1200" dirty="0"/>
              <a:t>. Product-Service System Design for Sustainability (2014 г.); проект </a:t>
            </a:r>
            <a:r>
              <a:rPr lang="en-GB" sz="1200" dirty="0" err="1"/>
              <a:t>LeNS </a:t>
            </a:r>
            <a:r>
              <a:rPr lang="en-GB" sz="1200" dirty="0"/>
              <a:t>- Learning Network on Sustainability </a:t>
            </a:r>
            <a:r>
              <a:rPr lang="en-GB" sz="1200" dirty="0">
                <a:hlinkClick r:id="rId5"/>
              </a:rPr>
              <a:t>https://re.public.polimi.it/retrieve/handle/11311/828725/24772/Product-Service%20System%20Design%20for%20Sustainability_PART%20I.pdf </a:t>
            </a:r>
            <a:r>
              <a:rPr lang="en-GB" sz="1200" dirty="0"/>
              <a:t>, последен достъп 03.08.2021 г.</a:t>
            </a:r>
          </a:p>
        </p:txBody>
      </p:sp>
    </p:spTree>
    <p:custDataLst>
      <p:tags r:id="rId1"/>
    </p:custDataLst>
    <p:extLst>
      <p:ext uri="{BB962C8B-B14F-4D97-AF65-F5344CB8AC3E}">
        <p14:creationId xmlns:p14="http://schemas.microsoft.com/office/powerpoint/2010/main" val="35193526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Допълнителни материали</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243323"/>
            <a:ext cx="5300770" cy="307777"/>
          </a:xfrm>
          <a:prstGeom prst="rect">
            <a:avLst/>
          </a:prstGeom>
          <a:noFill/>
        </p:spPr>
        <p:txBody>
          <a:bodyPr wrap="square">
            <a:spAutoFit/>
          </a:bodyPr>
          <a:lstStyle/>
          <a:p>
            <a:pPr marL="0" indent="0">
              <a:buNone/>
            </a:pPr>
            <a:r>
              <a:rPr lang="en-GB" sz="1400" b="1" dirty="0">
                <a:solidFill>
                  <a:srgbClr val="E7501B"/>
                </a:solidFill>
              </a:rPr>
              <a:t>Продуктът като услуга (продължение)</a:t>
            </a:r>
          </a:p>
        </p:txBody>
      </p:sp>
      <p:sp>
        <p:nvSpPr>
          <p:cNvPr id="7" name="TextBox 6">
            <a:extLst>
              <a:ext uri="{FF2B5EF4-FFF2-40B4-BE49-F238E27FC236}">
                <a16:creationId xmlns:a16="http://schemas.microsoft.com/office/drawing/2014/main" id="{16DCD5BF-70D8-4922-84EE-1F1F2E47E5D0}"/>
              </a:ext>
            </a:extLst>
          </p:cNvPr>
          <p:cNvSpPr txBox="1"/>
          <p:nvPr/>
        </p:nvSpPr>
        <p:spPr>
          <a:xfrm>
            <a:off x="146650" y="1964055"/>
            <a:ext cx="8614611" cy="2823722"/>
          </a:xfrm>
          <a:prstGeom prst="rect">
            <a:avLst/>
          </a:prstGeom>
          <a:noFill/>
        </p:spPr>
        <p:txBody>
          <a:bodyPr wrap="square">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Завъртане на кръга на офис обзавеждането -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Ahrend</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Мебели като услуга (FAAS). Фондация "Елън Макартър". Уеб: https:</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hlinkClick r:id="rId3"/>
              </a:rPr>
              <a:t>//www.ellenmacarthurfoundation.org/case-studies/bringing-office-furniture-full-circle,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последен достъп 04.08.2021 г.</a:t>
            </a:r>
            <a:endParaRPr kumimoji="0" lang="pt-PT" b="0" i="0" u="none" strike="noStrike" kern="1200" cap="none" spc="0" normalizeH="0" baseline="0" noProof="0" dirty="0">
              <a:ln>
                <a:noFill/>
              </a:ln>
              <a:solidFill>
                <a:prstClr val="black"/>
              </a:solidFill>
              <a:effectLst/>
              <a:uLnTx/>
              <a:uFillTx/>
              <a:latin typeface="+mn-lt"/>
              <a:ea typeface="Verdana" panose="020B0604030504040204" pitchFamily="34" charset="0"/>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ВЪТРЕШЕН РАСТЕЖ: ВИЗИЯ ЗА КРЪГОВА ИКОНОМИКА ЗА КОНКУРЕНТОСПОСОБНА ЕВРОПА. Фондация "Елън Макартър". Уеб: https:</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hlinkClick r:id="rId4"/>
              </a:rPr>
              <a:t>//www.ellenmacarthurfoundation.org/assets/downloads/publications/EllenMacArthurFoundation_Growth-Within_July15.pdf,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последен достъп 04.08.2021 г.</a:t>
            </a:r>
            <a:endParaRPr kumimoji="0" lang="pt-PT" b="0" i="0" u="none" strike="noStrike" kern="1200" cap="none" spc="0" normalizeH="0" baseline="0" noProof="0" dirty="0">
              <a:ln>
                <a:noFill/>
              </a:ln>
              <a:solidFill>
                <a:prstClr val="black"/>
              </a:solidFill>
              <a:effectLst/>
              <a:uLnTx/>
              <a:uFillTx/>
              <a:latin typeface="+mn-lt"/>
              <a:ea typeface="Verdana" panose="020B0604030504040204" pitchFamily="34" charset="0"/>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Гулиелмо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Кара</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Arup; Нитеш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Магдани</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BAM. КРЪГОВИ БИЗНЕС МОДЕЛИ - ЗА ЗАСТРОЕНАТА СРЕДА. Програма "Кръгова икономика 100" (CE100). Уеб: https:</a:t>
            </a:r>
            <a:r>
              <a:rPr kumimoji="0" lang="en-GB" b="0" i="0" u="sng" strike="noStrike" kern="1200" cap="none" spc="0" normalizeH="0" baseline="0" noProof="0" dirty="0">
                <a:ln>
                  <a:noFill/>
                </a:ln>
                <a:solidFill>
                  <a:prstClr val="black"/>
                </a:solidFill>
                <a:effectLst/>
                <a:uLnTx/>
                <a:uFillTx/>
                <a:latin typeface="+mn-lt"/>
                <a:ea typeface="Verdana" panose="020B0604030504040204" pitchFamily="34" charset="0"/>
                <a:cs typeface="+mn-cs"/>
                <a:hlinkClick r:id="rId5"/>
              </a:rPr>
              <a:t>//www.arup.com/perspectives/publications/research/section/circular-business-models-for-the-built-environment,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последен достъп 04.08.2021 г.</a:t>
            </a:r>
            <a:endParaRPr kumimoji="0" lang="pt-PT" b="0" i="0" u="none" strike="noStrike" kern="1200" cap="none" spc="0" normalizeH="0" baseline="0" noProof="0" dirty="0">
              <a:ln>
                <a:noFill/>
              </a:ln>
              <a:solidFill>
                <a:prstClr val="black"/>
              </a:solidFill>
              <a:effectLst/>
              <a:uLnTx/>
              <a:uFillTx/>
              <a:latin typeface="+mn-lt"/>
              <a:ea typeface="Verdana" panose="020B0604030504040204" pitchFamily="34" charset="0"/>
              <a:cs typeface="+mn-cs"/>
            </a:endParaRPr>
          </a:p>
          <a:p>
            <a:pPr marL="450215" indent="-450215">
              <a:lnSpc>
                <a:spcPct val="107000"/>
              </a:lnSpc>
              <a:spcBef>
                <a:spcPts val="1000"/>
              </a:spcBef>
              <a:spcAft>
                <a:spcPts val="300"/>
              </a:spcAft>
              <a:buClrTx/>
              <a:buFont typeface="Arial" panose="020B0604020202020204" pitchFamily="34" charset="0"/>
              <a:buChar char="•"/>
              <a:defRPr/>
            </a:pPr>
            <a:endParaRPr lang="en-GB" dirty="0"/>
          </a:p>
        </p:txBody>
      </p:sp>
    </p:spTree>
    <p:custDataLst>
      <p:tags r:id="rId1"/>
    </p:custDataLst>
    <p:extLst>
      <p:ext uri="{BB962C8B-B14F-4D97-AF65-F5344CB8AC3E}">
        <p14:creationId xmlns:p14="http://schemas.microsoft.com/office/powerpoint/2010/main" val="42561606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Допълнителни материали</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243323"/>
            <a:ext cx="5300770" cy="307777"/>
          </a:xfrm>
          <a:prstGeom prst="rect">
            <a:avLst/>
          </a:prstGeom>
          <a:noFill/>
        </p:spPr>
        <p:txBody>
          <a:bodyPr wrap="square">
            <a:spAutoFit/>
          </a:bodyPr>
          <a:lstStyle/>
          <a:p>
            <a:pPr marL="0" indent="0">
              <a:buNone/>
            </a:pPr>
            <a:r>
              <a:rPr lang="en-GB" sz="1400" b="1" dirty="0">
                <a:solidFill>
                  <a:srgbClr val="E7501B"/>
                </a:solidFill>
              </a:rPr>
              <a:t>Синергии с други методологии</a:t>
            </a:r>
          </a:p>
        </p:txBody>
      </p:sp>
      <p:sp>
        <p:nvSpPr>
          <p:cNvPr id="7" name="TextBox 6">
            <a:extLst>
              <a:ext uri="{FF2B5EF4-FFF2-40B4-BE49-F238E27FC236}">
                <a16:creationId xmlns:a16="http://schemas.microsoft.com/office/drawing/2014/main" id="{16DCD5BF-70D8-4922-84EE-1F1F2E47E5D0}"/>
              </a:ext>
            </a:extLst>
          </p:cNvPr>
          <p:cNvSpPr txBox="1"/>
          <p:nvPr/>
        </p:nvSpPr>
        <p:spPr>
          <a:xfrm>
            <a:off x="146650" y="1964055"/>
            <a:ext cx="8614611" cy="2242024"/>
          </a:xfrm>
          <a:prstGeom prst="rect">
            <a:avLst/>
          </a:prstGeom>
          <a:noFill/>
        </p:spPr>
        <p:txBody>
          <a:bodyPr wrap="square">
            <a:sp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Carra</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Guglielmo (Arup) and </a:t>
            </a:r>
            <a:r>
              <a:rPr kumimoji="0" lang="en-GB" b="0" i="0" u="none" strike="noStrike" kern="1200" cap="none" spc="0" normalizeH="0" baseline="0" noProof="0" dirty="0" err="1">
                <a:ln>
                  <a:noFill/>
                </a:ln>
                <a:solidFill>
                  <a:prstClr val="black"/>
                </a:solidFill>
                <a:effectLst/>
                <a:uLnTx/>
                <a:uFillTx/>
                <a:latin typeface="+mn-lt"/>
                <a:ea typeface="Verdana" panose="020B0604030504040204" pitchFamily="34" charset="0"/>
                <a:cs typeface="+mn-cs"/>
              </a:rPr>
              <a:t>Magdani</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Nitesh, (BAM) (2016 г.) Circular Business Models for the Built Environment (Кръгови бизнес модели за застроената среда),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hlinkClick r:id="rId3"/>
              </a:rPr>
              <a:t>https://www.ellenmacarthurfoundation.org/assets/downloads/ce100/CE100-CoPro-BE_Business-Models-Interactive.pdf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последен достъп 13.11.2020 г.</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Европейска комисия (16.01.2018 г.), Съобщение на Комисията до Европейския парламент, Съвета, Европейския икономически и социален комитет и Комитета на регионите относно рамка за мониторинг на кръговата икономика,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hlinkClick r:id="rId4"/>
              </a:rPr>
              <a:t>https://ec.europa.eu/environment/circular-economy/pdf/monitoring-framework.pdf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 последен достъп 03.11.2020 г.</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ПРИНЦИПИ НА LEAN; Lean Enterprise Institute; Web: </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hlinkClick r:id="rId5"/>
              </a:rPr>
              <a:t>https:</a:t>
            </a:r>
            <a:r>
              <a:rPr kumimoji="0" lang="en-GB"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//www.lean.org/WhatsLean/Principles.cfm </a:t>
            </a:r>
          </a:p>
          <a:p>
            <a:pPr marL="450215" indent="-450215">
              <a:lnSpc>
                <a:spcPct val="107000"/>
              </a:lnSpc>
              <a:spcBef>
                <a:spcPts val="1000"/>
              </a:spcBef>
              <a:spcAft>
                <a:spcPts val="300"/>
              </a:spcAft>
              <a:buClrTx/>
              <a:buFont typeface="Arial" panose="020B0604020202020204" pitchFamily="34" charset="0"/>
              <a:buChar char="•"/>
              <a:defRPr/>
            </a:pPr>
            <a:endParaRPr lang="en-GB" dirty="0"/>
          </a:p>
        </p:txBody>
      </p:sp>
    </p:spTree>
    <p:custDataLst>
      <p:tags r:id="rId1"/>
    </p:custDataLst>
    <p:extLst>
      <p:ext uri="{BB962C8B-B14F-4D97-AF65-F5344CB8AC3E}">
        <p14:creationId xmlns:p14="http://schemas.microsoft.com/office/powerpoint/2010/main" val="785630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2C7A-14C4-4F7F-947E-CE9F3DC1E7E7}"/>
              </a:ext>
            </a:extLst>
          </p:cNvPr>
          <p:cNvSpPr>
            <a:spLocks noGrp="1"/>
          </p:cNvSpPr>
          <p:nvPr>
            <p:ph type="title"/>
          </p:nvPr>
        </p:nvSpPr>
        <p:spPr/>
        <p:txBody>
          <a:bodyPr/>
          <a:lstStyle/>
          <a:p>
            <a:r>
              <a:rPr lang="en-GB" dirty="0"/>
              <a:t>Допълнителни материали</a:t>
            </a:r>
          </a:p>
        </p:txBody>
      </p:sp>
      <p:sp>
        <p:nvSpPr>
          <p:cNvPr id="6" name="TextBox 5">
            <a:extLst>
              <a:ext uri="{FF2B5EF4-FFF2-40B4-BE49-F238E27FC236}">
                <a16:creationId xmlns:a16="http://schemas.microsoft.com/office/drawing/2014/main" id="{17D04E2F-F6CA-4AB6-9E8D-A2122E27269D}"/>
              </a:ext>
            </a:extLst>
          </p:cNvPr>
          <p:cNvSpPr txBox="1"/>
          <p:nvPr/>
        </p:nvSpPr>
        <p:spPr>
          <a:xfrm>
            <a:off x="316258" y="1603689"/>
            <a:ext cx="5300770" cy="307777"/>
          </a:xfrm>
          <a:prstGeom prst="rect">
            <a:avLst/>
          </a:prstGeom>
          <a:noFill/>
        </p:spPr>
        <p:txBody>
          <a:bodyPr wrap="square">
            <a:spAutoFit/>
          </a:bodyPr>
          <a:lstStyle/>
          <a:p>
            <a:pPr marL="0" indent="0">
              <a:buNone/>
            </a:pPr>
            <a:r>
              <a:rPr lang="en-GB" sz="1400" b="1" dirty="0">
                <a:solidFill>
                  <a:srgbClr val="E7501B"/>
                </a:solidFill>
              </a:rPr>
              <a:t>Синергии с други методологии (продължение)</a:t>
            </a:r>
          </a:p>
        </p:txBody>
      </p:sp>
      <p:sp>
        <p:nvSpPr>
          <p:cNvPr id="7" name="TextBox 6">
            <a:extLst>
              <a:ext uri="{FF2B5EF4-FFF2-40B4-BE49-F238E27FC236}">
                <a16:creationId xmlns:a16="http://schemas.microsoft.com/office/drawing/2014/main" id="{16DCD5BF-70D8-4922-84EE-1F1F2E47E5D0}"/>
              </a:ext>
            </a:extLst>
          </p:cNvPr>
          <p:cNvSpPr txBox="1"/>
          <p:nvPr/>
        </p:nvSpPr>
        <p:spPr>
          <a:xfrm>
            <a:off x="146650" y="1964055"/>
            <a:ext cx="8614611" cy="3111365"/>
          </a:xfrm>
          <a:prstGeom prst="rect">
            <a:avLst/>
          </a:prstGeom>
          <a:noFill/>
        </p:spPr>
        <p:txBody>
          <a:bodyPr wrap="square">
            <a:spAutoFit/>
          </a:bodyPr>
          <a:lstStyle/>
          <a:p>
            <a:pPr marL="450215" indent="-450215">
              <a:lnSpc>
                <a:spcPct val="107000"/>
              </a:lnSpc>
              <a:spcBef>
                <a:spcPts val="1000"/>
              </a:spcBef>
              <a:spcAft>
                <a:spcPts val="300"/>
              </a:spcAft>
              <a:buClrTx/>
              <a:buFont typeface="Arial" panose="020B0604020202020204" pitchFamily="34" charset="0"/>
              <a:buChar char="•"/>
              <a:defRPr/>
            </a:pPr>
            <a:r>
              <a:rPr lang="en-GB" dirty="0"/>
              <a:t>O'Rourke, Dara; Connelly, Lloyd; </a:t>
            </a:r>
            <a:r>
              <a:rPr lang="en-GB" dirty="0" err="1"/>
              <a:t>Koshland</a:t>
            </a:r>
            <a:r>
              <a:rPr lang="en-GB" dirty="0"/>
              <a:t>, Catherine; INDUSTRIAL ECOLOGY: A CRITICAL REVIEW; International Journal of Environment and Pollution, Vol. 6, Nos. 2/3, pp. 89-112, 1996. Web: </a:t>
            </a:r>
            <a:r>
              <a:rPr lang="en-GB" dirty="0">
                <a:hlinkClick r:id="rId3"/>
              </a:rPr>
              <a:t>https:</a:t>
            </a:r>
            <a:r>
              <a:rPr lang="en-GB" dirty="0"/>
              <a:t>//www.researchgate.net/publication/255598523_Industrial_Ecology_A_Critical_Review </a:t>
            </a:r>
          </a:p>
          <a:p>
            <a:pPr marL="450215" indent="-450215">
              <a:lnSpc>
                <a:spcPct val="107000"/>
              </a:lnSpc>
              <a:spcBef>
                <a:spcPts val="1000"/>
              </a:spcBef>
              <a:spcAft>
                <a:spcPts val="300"/>
              </a:spcAft>
              <a:buClrTx/>
              <a:buFont typeface="Arial" panose="020B0604020202020204" pitchFamily="34" charset="0"/>
              <a:buChar char="•"/>
              <a:defRPr/>
            </a:pPr>
            <a:r>
              <a:rPr lang="en-GB" dirty="0"/>
              <a:t>Робърт У. Айрес; Лесли У. Айрес; Наръчник по индустриална екология; Издаден от Edward Elgar Publishing Limited; 2001 г. Уеб: </a:t>
            </a:r>
            <a:r>
              <a:rPr lang="en-GB" dirty="0">
                <a:hlinkClick r:id="rId4"/>
              </a:rPr>
              <a:t>http:</a:t>
            </a:r>
            <a:r>
              <a:rPr lang="en-GB" dirty="0"/>
              <a:t>//pustaka.unp.ac.id/file/abstrak_kki/EBOOKS/A%20Handbook%20of%20Industrial%20Ecology.pdf </a:t>
            </a:r>
          </a:p>
          <a:p>
            <a:pPr marL="450215" indent="-450215">
              <a:lnSpc>
                <a:spcPct val="107000"/>
              </a:lnSpc>
              <a:spcBef>
                <a:spcPts val="1000"/>
              </a:spcBef>
              <a:spcAft>
                <a:spcPts val="300"/>
              </a:spcAft>
              <a:buClrTx/>
              <a:buFont typeface="Arial" panose="020B0604020202020204" pitchFamily="34" charset="0"/>
              <a:buChar char="•"/>
              <a:defRPr/>
            </a:pPr>
            <a:r>
              <a:rPr lang="en-GB" dirty="0"/>
              <a:t>Magnusson, T., Andersson, H., </a:t>
            </a:r>
            <a:r>
              <a:rPr lang="en-GB" dirty="0" err="1"/>
              <a:t>Ottosson</a:t>
            </a:r>
            <a:r>
              <a:rPr lang="en-GB" dirty="0"/>
              <a:t>, M., (2019), Industrial ecology and the boundaries of the manufacturing firm, Journal of Industrial Ecology, 23(5), 1211-1225. Web: </a:t>
            </a:r>
            <a:r>
              <a:rPr lang="en-GB" dirty="0">
                <a:hlinkClick r:id="rId5"/>
              </a:rPr>
              <a:t>https:</a:t>
            </a:r>
            <a:r>
              <a:rPr lang="en-GB" dirty="0"/>
              <a:t>//doi.org/10.1111/jiec.12864 </a:t>
            </a:r>
          </a:p>
          <a:p>
            <a:pPr marL="450215" indent="-450215">
              <a:lnSpc>
                <a:spcPct val="107000"/>
              </a:lnSpc>
              <a:spcBef>
                <a:spcPts val="1000"/>
              </a:spcBef>
              <a:spcAft>
                <a:spcPts val="300"/>
              </a:spcAft>
              <a:buClrTx/>
              <a:buFont typeface="Arial" panose="020B0604020202020204" pitchFamily="34" charset="0"/>
              <a:buChar char="•"/>
              <a:defRPr/>
            </a:pPr>
            <a:endParaRPr lang="en-GB" dirty="0"/>
          </a:p>
        </p:txBody>
      </p:sp>
    </p:spTree>
    <p:custDataLst>
      <p:tags r:id="rId1"/>
    </p:custDataLst>
    <p:extLst>
      <p:ext uri="{BB962C8B-B14F-4D97-AF65-F5344CB8AC3E}">
        <p14:creationId xmlns:p14="http://schemas.microsoft.com/office/powerpoint/2010/main" val="29548252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1"/>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720" name="Google Shape;720;p51"/>
          <p:cNvGrpSpPr/>
          <p:nvPr/>
        </p:nvGrpSpPr>
        <p:grpSpPr>
          <a:xfrm>
            <a:off x="4572118" y="1023546"/>
            <a:ext cx="3615639" cy="2905926"/>
            <a:chOff x="1917372" y="1288466"/>
            <a:chExt cx="2993079" cy="2405568"/>
          </a:xfrm>
        </p:grpSpPr>
        <p:sp>
          <p:nvSpPr>
            <p:cNvPr id="721" name="Google Shape;721;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1"/>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1"/>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25" name="Google Shape;725;p51"/>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1"/>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1"/>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51"/>
          <p:cNvSpPr txBox="1">
            <a:spLocks noGrp="1"/>
          </p:cNvSpPr>
          <p:nvPr>
            <p:ph type="title"/>
          </p:nvPr>
        </p:nvSpPr>
        <p:spPr>
          <a:xfrm>
            <a:off x="627744" y="1923359"/>
            <a:ext cx="3858900" cy="26617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БИЗНЕС МОДЕЛИ</a:t>
            </a:r>
          </a:p>
        </p:txBody>
      </p:sp>
      <p:sp>
        <p:nvSpPr>
          <p:cNvPr id="2" name="TextBox 1">
            <a:extLst>
              <a:ext uri="{FF2B5EF4-FFF2-40B4-BE49-F238E27FC236}">
                <a16:creationId xmlns:a16="http://schemas.microsoft.com/office/drawing/2014/main" id="{8CDBC8BA-BE62-638C-F72E-597AEB4C49D9}"/>
              </a:ext>
            </a:extLst>
          </p:cNvPr>
          <p:cNvSpPr txBox="1"/>
          <p:nvPr/>
        </p:nvSpPr>
        <p:spPr>
          <a:xfrm>
            <a:off x="5443875" y="4054302"/>
            <a:ext cx="1718282" cy="477054"/>
          </a:xfrm>
          <a:prstGeom prst="rect">
            <a:avLst/>
          </a:prstGeom>
          <a:noFill/>
        </p:spPr>
        <p:txBody>
          <a:bodyPr wrap="square" rtlCol="0">
            <a:spAutoFit/>
          </a:bodyPr>
          <a:lstStyle/>
          <a:p>
            <a:r>
              <a:rPr lang="en-GB" sz="500" b="1" i="0" dirty="0">
                <a:solidFill>
                  <a:srgbClr val="374957"/>
                </a:solidFill>
                <a:effectLst/>
                <a:latin typeface="Proxima Nova"/>
              </a:rPr>
              <a:t>екологична концепция дърво и пари </a:t>
            </a:r>
            <a:r>
              <a:rPr lang="pt-PT" sz="500" dirty="0" err="1"/>
              <a:t>от </a:t>
            </a:r>
            <a:r>
              <a:rPr lang="pt-PT" sz="500" b="1" i="0" u="none" strike="noStrike" dirty="0" err="1">
                <a:solidFill>
                  <a:srgbClr val="0F73EE"/>
                </a:solidFill>
                <a:effectLst/>
                <a:latin typeface="Proxima Nova"/>
              </a:rPr>
              <a:t>sompong_tom </a:t>
            </a:r>
            <a:r>
              <a:rPr lang="pt-PT" sz="500" dirty="0"/>
              <a:t>в https://www.freepik.com/premium-photo/environmental-concept-tree-money_26734080.htm#query=green%20money&amp;position=33&amp;from_view=search&amp;track=ais</a:t>
            </a:r>
          </a:p>
        </p:txBody>
      </p:sp>
      <p:sp>
        <p:nvSpPr>
          <p:cNvPr id="7" name="Rectangle 6">
            <a:extLst>
              <a:ext uri="{FF2B5EF4-FFF2-40B4-BE49-F238E27FC236}">
                <a16:creationId xmlns:a16="http://schemas.microsoft.com/office/drawing/2014/main" id="{76F2A7D4-51A9-EC52-02F3-1BFF145701B2}"/>
              </a:ext>
            </a:extLst>
          </p:cNvPr>
          <p:cNvSpPr/>
          <p:nvPr/>
        </p:nvSpPr>
        <p:spPr>
          <a:xfrm>
            <a:off x="4752811" y="1230406"/>
            <a:ext cx="3221295" cy="1920054"/>
          </a:xfrm>
          <a:prstGeom prst="rect">
            <a:avLst/>
          </a:prstGeom>
          <a:solidFill>
            <a:srgbClr val="86D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6" name="Picture 5">
            <a:extLst>
              <a:ext uri="{FF2B5EF4-FFF2-40B4-BE49-F238E27FC236}">
                <a16:creationId xmlns:a16="http://schemas.microsoft.com/office/drawing/2014/main" id="{ADE0B5C3-6078-2329-15E4-A5940D6221B2}"/>
              </a:ext>
            </a:extLst>
          </p:cNvPr>
          <p:cNvPicPr>
            <a:picLocks noChangeAspect="1"/>
          </p:cNvPicPr>
          <p:nvPr/>
        </p:nvPicPr>
        <p:blipFill>
          <a:blip r:embed="rId4"/>
          <a:stretch>
            <a:fillRect/>
          </a:stretch>
        </p:blipFill>
        <p:spPr>
          <a:xfrm>
            <a:off x="4752811" y="1246891"/>
            <a:ext cx="2208670" cy="1887698"/>
          </a:xfrm>
          <a:prstGeom prst="rect">
            <a:avLst/>
          </a:prstGeom>
        </p:spPr>
      </p:pic>
      <p:pic>
        <p:nvPicPr>
          <p:cNvPr id="3" name="Imagem 8" descr="Uma imagem com texto, clipart&#10;&#10;Descrição gerada automaticamente">
            <a:extLst>
              <a:ext uri="{FF2B5EF4-FFF2-40B4-BE49-F238E27FC236}">
                <a16:creationId xmlns:a16="http://schemas.microsoft.com/office/drawing/2014/main" id="{DB02C5A8-C803-09CB-847C-0565D35DBF95}"/>
              </a:ext>
            </a:extLst>
          </p:cNvPr>
          <p:cNvPicPr>
            <a:picLocks noChangeAspect="1"/>
          </p:cNvPicPr>
          <p:nvPr/>
        </p:nvPicPr>
        <p:blipFill>
          <a:blip r:embed="rId5"/>
          <a:stretch>
            <a:fillRect/>
          </a:stretch>
        </p:blipFill>
        <p:spPr>
          <a:xfrm>
            <a:off x="4741767" y="2923934"/>
            <a:ext cx="681229" cy="238346"/>
          </a:xfrm>
          <a:prstGeom prst="rect">
            <a:avLst/>
          </a:prstGeom>
        </p:spPr>
      </p:pic>
      <p:grpSp>
        <p:nvGrpSpPr>
          <p:cNvPr id="729" name="Google Shape;729;p51"/>
          <p:cNvGrpSpPr/>
          <p:nvPr/>
        </p:nvGrpSpPr>
        <p:grpSpPr>
          <a:xfrm>
            <a:off x="7052982" y="2564548"/>
            <a:ext cx="1555615" cy="1738846"/>
            <a:chOff x="4338285" y="2552085"/>
            <a:chExt cx="1202939" cy="1556763"/>
          </a:xfrm>
        </p:grpSpPr>
        <p:sp>
          <p:nvSpPr>
            <p:cNvPr id="730" name="Google Shape;730;p51"/>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1"/>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ectangle 23"/>
          <p:cNvSpPr/>
          <p:nvPr/>
        </p:nvSpPr>
        <p:spPr>
          <a:xfrm>
            <a:off x="7110557" y="3294293"/>
            <a:ext cx="1406539" cy="307777"/>
          </a:xfrm>
          <a:prstGeom prst="rect">
            <a:avLst/>
          </a:prstGeom>
        </p:spPr>
        <p:txBody>
          <a:bodyPr wrap="square">
            <a:spAutoFit/>
          </a:bodyPr>
          <a:lstStyle/>
          <a:p>
            <a:pPr lvl="0" algn="ctr"/>
            <a:r>
              <a:rPr lang="en-US"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Благодар</a:t>
            </a:r>
            <a:r>
              <a:rPr lang="bg-BG"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им!</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31;p32">
            <a:extLst>
              <a:ext uri="{FF2B5EF4-FFF2-40B4-BE49-F238E27FC236}">
                <a16:creationId xmlns:a16="http://schemas.microsoft.com/office/drawing/2014/main" id="{D1C09D65-757A-44C2-8BC7-80D957ED5F74}"/>
              </a:ext>
            </a:extLst>
          </p:cNvPr>
          <p:cNvSpPr txBox="1">
            <a:spLocks noGrp="1"/>
          </p:cNvSpPr>
          <p:nvPr>
            <p:ph type="title"/>
          </p:nvPr>
        </p:nvSpPr>
        <p:spPr>
          <a:xfrm>
            <a:off x="713100" y="139742"/>
            <a:ext cx="7717800" cy="1011600"/>
          </a:xfrm>
          <a:prstGeom prst="rect">
            <a:avLst/>
          </a:prstGeom>
        </p:spPr>
        <p:txBody>
          <a:bodyPr spcFirstLastPara="1" wrap="square" lIns="91425" tIns="91425" rIns="91425" bIns="91425" anchor="t" anchorCtr="0">
            <a:noAutofit/>
          </a:bodyPr>
          <a:lstStyle/>
          <a:p>
            <a:pPr lvl="0"/>
            <a:r>
              <a:rPr lang="en-US" sz="2800" dirty="0"/>
              <a:t>Устойчиво разработване на продукти (ЗАКЛЮЧЕНИЕ)</a:t>
            </a:r>
            <a:endParaRPr sz="2800" dirty="0"/>
          </a:p>
        </p:txBody>
      </p:sp>
      <p:grpSp>
        <p:nvGrpSpPr>
          <p:cNvPr id="19" name="Group 18">
            <a:extLst>
              <a:ext uri="{FF2B5EF4-FFF2-40B4-BE49-F238E27FC236}">
                <a16:creationId xmlns:a16="http://schemas.microsoft.com/office/drawing/2014/main" id="{B39501BE-D790-4D99-A2D2-F786592BB292}"/>
              </a:ext>
            </a:extLst>
          </p:cNvPr>
          <p:cNvGrpSpPr/>
          <p:nvPr/>
        </p:nvGrpSpPr>
        <p:grpSpPr>
          <a:xfrm>
            <a:off x="3173464" y="949474"/>
            <a:ext cx="4519107" cy="3782183"/>
            <a:chOff x="2077466" y="873224"/>
            <a:chExt cx="4855289" cy="4270275"/>
          </a:xfrm>
        </p:grpSpPr>
        <p:grpSp>
          <p:nvGrpSpPr>
            <p:cNvPr id="9" name="Group 8">
              <a:extLst>
                <a:ext uri="{FF2B5EF4-FFF2-40B4-BE49-F238E27FC236}">
                  <a16:creationId xmlns:a16="http://schemas.microsoft.com/office/drawing/2014/main" id="{3D561910-A8CB-4CEB-813D-5163E7B9DFDA}"/>
                </a:ext>
              </a:extLst>
            </p:cNvPr>
            <p:cNvGrpSpPr/>
            <p:nvPr/>
          </p:nvGrpSpPr>
          <p:grpSpPr>
            <a:xfrm>
              <a:off x="2077466" y="873224"/>
              <a:ext cx="4855289" cy="4270275"/>
              <a:chOff x="6613882" y="1623166"/>
              <a:chExt cx="4980252" cy="4417608"/>
            </a:xfrm>
          </p:grpSpPr>
          <p:pic>
            <p:nvPicPr>
              <p:cNvPr id="10" name="Imagem 4">
                <a:extLst>
                  <a:ext uri="{FF2B5EF4-FFF2-40B4-BE49-F238E27FC236}">
                    <a16:creationId xmlns:a16="http://schemas.microsoft.com/office/drawing/2014/main" id="{FAB5509A-9703-4FC0-B201-3A3246CA9EAC}"/>
                  </a:ext>
                </a:extLst>
              </p:cNvPr>
              <p:cNvPicPr>
                <a:picLocks noChangeAspect="1"/>
              </p:cNvPicPr>
              <p:nvPr/>
            </p:nvPicPr>
            <p:blipFill>
              <a:blip r:embed="rId3"/>
              <a:stretch>
                <a:fillRect/>
              </a:stretch>
            </p:blipFill>
            <p:spPr>
              <a:xfrm>
                <a:off x="7580661" y="1910880"/>
                <a:ext cx="3299669" cy="3272585"/>
              </a:xfrm>
              <a:prstGeom prst="rect">
                <a:avLst/>
              </a:prstGeom>
            </p:spPr>
          </p:pic>
          <p:sp>
            <p:nvSpPr>
              <p:cNvPr id="11" name="CaixaDeTexto 29">
                <a:extLst>
                  <a:ext uri="{FF2B5EF4-FFF2-40B4-BE49-F238E27FC236}">
                    <a16:creationId xmlns:a16="http://schemas.microsoft.com/office/drawing/2014/main" id="{E4D8BFEC-8A92-49AA-8872-C3341251437B}"/>
                  </a:ext>
                </a:extLst>
              </p:cNvPr>
              <p:cNvSpPr txBox="1"/>
              <p:nvPr/>
            </p:nvSpPr>
            <p:spPr>
              <a:xfrm>
                <a:off x="6738845" y="1876981"/>
                <a:ext cx="1183488" cy="350235"/>
              </a:xfrm>
              <a:prstGeom prst="rect">
                <a:avLst/>
              </a:prstGeom>
              <a:noFill/>
            </p:spPr>
            <p:txBody>
              <a:bodyPr wrap="square">
                <a:spAutoFit/>
              </a:bodyPr>
              <a:lstStyle/>
              <a:p>
                <a:pPr algn="ctr"/>
                <a:r>
                  <a:rPr lang="en-US" sz="800" dirty="0">
                    <a:solidFill>
                      <a:srgbClr val="000000"/>
                    </a:solidFill>
                    <a:effectLst/>
                    <a:latin typeface="+mn-lt"/>
                    <a:ea typeface="Verdana" panose="020B0604030504040204" pitchFamily="34" charset="0"/>
                    <a:cs typeface="Times New Roman" panose="02020603050405020304" pitchFamily="18" charset="0"/>
                  </a:rPr>
                  <a:t>Запознаване с потребителя и системата</a:t>
                </a:r>
                <a:endParaRPr lang="en-GB" sz="800" dirty="0">
                  <a:latin typeface="+mn-lt"/>
                </a:endParaRPr>
              </a:p>
            </p:txBody>
          </p:sp>
          <p:sp>
            <p:nvSpPr>
              <p:cNvPr id="12" name="Retângulo: Cantos Arredondados 30">
                <a:extLst>
                  <a:ext uri="{FF2B5EF4-FFF2-40B4-BE49-F238E27FC236}">
                    <a16:creationId xmlns:a16="http://schemas.microsoft.com/office/drawing/2014/main" id="{32279B14-1181-4A85-8F2A-344CF3E086F9}"/>
                  </a:ext>
                </a:extLst>
              </p:cNvPr>
              <p:cNvSpPr/>
              <p:nvPr/>
            </p:nvSpPr>
            <p:spPr>
              <a:xfrm>
                <a:off x="10410646" y="1672874"/>
                <a:ext cx="1183488" cy="671980"/>
              </a:xfrm>
              <a:prstGeom prst="roundRect">
                <a:avLst/>
              </a:prstGeom>
              <a:noFill/>
              <a:ln w="19050">
                <a:solidFill>
                  <a:srgbClr val="825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07000"/>
                  </a:lnSpc>
                  <a:spcAft>
                    <a:spcPts val="800"/>
                  </a:spcAft>
                  <a:buSzPts val="1000"/>
                  <a:buFont typeface="Symbol" panose="05050102010706020507" pitchFamily="18" charset="2"/>
                  <a:buChar char=""/>
                  <a:tabLst>
                    <a:tab pos="457200" algn="l"/>
                  </a:tabLst>
                </a:pPr>
                <a:endParaRPr lang="en-GB" sz="180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3" name="CaixaDeTexto 32">
                <a:extLst>
                  <a:ext uri="{FF2B5EF4-FFF2-40B4-BE49-F238E27FC236}">
                    <a16:creationId xmlns:a16="http://schemas.microsoft.com/office/drawing/2014/main" id="{AF3FC784-2DC3-4F3A-8F2B-453BD6F1B58B}"/>
                  </a:ext>
                </a:extLst>
              </p:cNvPr>
              <p:cNvSpPr txBox="1"/>
              <p:nvPr/>
            </p:nvSpPr>
            <p:spPr>
              <a:xfrm>
                <a:off x="10410645" y="1623166"/>
                <a:ext cx="1183488" cy="771394"/>
              </a:xfrm>
              <a:prstGeom prst="rect">
                <a:avLst/>
              </a:prstGeom>
              <a:noFill/>
            </p:spPr>
            <p:txBody>
              <a:bodyPr wrap="square">
                <a:spAutoFit/>
              </a:bodyPr>
              <a:lstStyle/>
              <a:p>
                <a:pPr lvl="0" algn="ctr">
                  <a:lnSpc>
                    <a:spcPct val="107000"/>
                  </a:lnSpc>
                  <a:spcAft>
                    <a:spcPts val="800"/>
                  </a:spcAft>
                  <a:buSzPts val="1000"/>
                  <a:tabLst>
                    <a:tab pos="457200" algn="l"/>
                  </a:tabLst>
                </a:pPr>
                <a:r>
                  <a:rPr lang="en-US" sz="700" dirty="0">
                    <a:solidFill>
                      <a:srgbClr val="000000"/>
                    </a:solidFill>
                    <a:effectLst/>
                    <a:latin typeface="+mn-lt"/>
                    <a:ea typeface="Verdana" panose="020B0604030504040204" pitchFamily="34" charset="0"/>
                    <a:cs typeface="Times New Roman" panose="02020603050405020304" pitchFamily="18" charset="0"/>
                  </a:rPr>
                  <a:t>Оформете с думи предизвикателството на дизайна и намерението си като дизайнер</a:t>
                </a:r>
                <a:endParaRPr lang="en-GB" sz="700" dirty="0">
                  <a:effectLst/>
                  <a:latin typeface="+mn-lt"/>
                  <a:ea typeface="Verdana" panose="020B0604030504040204" pitchFamily="34" charset="0"/>
                  <a:cs typeface="Times New Roman" panose="02020603050405020304" pitchFamily="18" charset="0"/>
                </a:endParaRPr>
              </a:p>
            </p:txBody>
          </p:sp>
          <p:sp>
            <p:nvSpPr>
              <p:cNvPr id="14" name="Retângulo: Cantos Arredondados 33">
                <a:extLst>
                  <a:ext uri="{FF2B5EF4-FFF2-40B4-BE49-F238E27FC236}">
                    <a16:creationId xmlns:a16="http://schemas.microsoft.com/office/drawing/2014/main" id="{5B472C15-D507-4A68-A1B9-AFC3CAD0A8D1}"/>
                  </a:ext>
                </a:extLst>
              </p:cNvPr>
              <p:cNvSpPr/>
              <p:nvPr/>
            </p:nvSpPr>
            <p:spPr>
              <a:xfrm>
                <a:off x="10347293" y="4766982"/>
                <a:ext cx="1183488" cy="901081"/>
              </a:xfrm>
              <a:prstGeom prst="roundRect">
                <a:avLst/>
              </a:prstGeom>
              <a:noFill/>
              <a:ln w="19050">
                <a:solidFill>
                  <a:srgbClr val="5AB8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07000"/>
                  </a:lnSpc>
                  <a:spcAft>
                    <a:spcPts val="800"/>
                  </a:spcAft>
                  <a:buSzPts val="1000"/>
                  <a:buFont typeface="Symbol" panose="05050102010706020507" pitchFamily="18" charset="2"/>
                  <a:buChar char=""/>
                  <a:tabLst>
                    <a:tab pos="457200" algn="l"/>
                  </a:tabLst>
                </a:pPr>
                <a:endParaRPr lang="en-GB" sz="180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5" name="CaixaDeTexto 34">
                <a:extLst>
                  <a:ext uri="{FF2B5EF4-FFF2-40B4-BE49-F238E27FC236}">
                    <a16:creationId xmlns:a16="http://schemas.microsoft.com/office/drawing/2014/main" id="{E368BFEC-600E-410F-B5E0-73A3DFECA045}"/>
                  </a:ext>
                </a:extLst>
              </p:cNvPr>
              <p:cNvSpPr txBox="1"/>
              <p:nvPr/>
            </p:nvSpPr>
            <p:spPr>
              <a:xfrm>
                <a:off x="10389451" y="4715041"/>
                <a:ext cx="1135138" cy="1040707"/>
              </a:xfrm>
              <a:prstGeom prst="rect">
                <a:avLst/>
              </a:prstGeom>
              <a:noFill/>
            </p:spPr>
            <p:txBody>
              <a:bodyPr wrap="square">
                <a:spAutoFit/>
              </a:bodyPr>
              <a:lstStyle/>
              <a:p>
                <a:pPr lvl="0" algn="ctr">
                  <a:lnSpc>
                    <a:spcPct val="107000"/>
                  </a:lnSpc>
                  <a:spcAft>
                    <a:spcPts val="800"/>
                  </a:spcAft>
                  <a:buSzPts val="1000"/>
                  <a:tabLst>
                    <a:tab pos="457200" algn="l"/>
                  </a:tabLst>
                </a:pPr>
                <a:r>
                  <a:rPr lang="en-US" sz="700" dirty="0">
                    <a:solidFill>
                      <a:srgbClr val="000000"/>
                    </a:solidFill>
                    <a:effectLst/>
                    <a:latin typeface="+mn-lt"/>
                    <a:ea typeface="Verdana" panose="020B0604030504040204" pitchFamily="34" charset="0"/>
                    <a:cs typeface="Times New Roman" panose="02020603050405020304" pitchFamily="18" charset="0"/>
                  </a:rPr>
                  <a:t>Измисляйте, проектирайте и създавайте прототипи на възможно най-много итерации и версии.</a:t>
                </a:r>
                <a:endParaRPr lang="en-GB" sz="700" dirty="0">
                  <a:effectLst/>
                  <a:latin typeface="+mn-lt"/>
                  <a:ea typeface="Verdana" panose="020B0604030504040204" pitchFamily="34" charset="0"/>
                  <a:cs typeface="Times New Roman" panose="02020603050405020304" pitchFamily="18" charset="0"/>
                </a:endParaRPr>
              </a:p>
            </p:txBody>
          </p:sp>
          <p:sp>
            <p:nvSpPr>
              <p:cNvPr id="16" name="Retângulo: Cantos Arredondados 38">
                <a:extLst>
                  <a:ext uri="{FF2B5EF4-FFF2-40B4-BE49-F238E27FC236}">
                    <a16:creationId xmlns:a16="http://schemas.microsoft.com/office/drawing/2014/main" id="{D92B8F5F-0B50-4027-8576-6416440014E8}"/>
                  </a:ext>
                </a:extLst>
              </p:cNvPr>
              <p:cNvSpPr/>
              <p:nvPr/>
            </p:nvSpPr>
            <p:spPr>
              <a:xfrm>
                <a:off x="6613882" y="5043099"/>
                <a:ext cx="1808224" cy="997675"/>
              </a:xfrm>
              <a:prstGeom prst="roundRect">
                <a:avLst/>
              </a:prstGeom>
              <a:noFill/>
              <a:ln w="19050">
                <a:solidFill>
                  <a:srgbClr val="DEA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07000"/>
                  </a:lnSpc>
                  <a:spcAft>
                    <a:spcPts val="800"/>
                  </a:spcAft>
                  <a:buSzPts val="1000"/>
                  <a:buFont typeface="Symbol" panose="05050102010706020507" pitchFamily="18" charset="2"/>
                  <a:buChar char=""/>
                  <a:tabLst>
                    <a:tab pos="457200" algn="l"/>
                  </a:tabLst>
                </a:pPr>
                <a:endParaRPr lang="en-GB" sz="180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7" name="CaixaDeTexto 39">
                <a:extLst>
                  <a:ext uri="{FF2B5EF4-FFF2-40B4-BE49-F238E27FC236}">
                    <a16:creationId xmlns:a16="http://schemas.microsoft.com/office/drawing/2014/main" id="{DF9E68F1-04FF-40B8-B089-1227A3D02311}"/>
                  </a:ext>
                </a:extLst>
              </p:cNvPr>
              <p:cNvSpPr txBox="1"/>
              <p:nvPr/>
            </p:nvSpPr>
            <p:spPr>
              <a:xfrm>
                <a:off x="6647308" y="5097739"/>
                <a:ext cx="1774797" cy="906051"/>
              </a:xfrm>
              <a:prstGeom prst="rect">
                <a:avLst/>
              </a:prstGeom>
              <a:noFill/>
            </p:spPr>
            <p:txBody>
              <a:bodyPr wrap="square">
                <a:spAutoFit/>
              </a:bodyPr>
              <a:lstStyle/>
              <a:p>
                <a:pPr lvl="0" algn="ctr">
                  <a:lnSpc>
                    <a:spcPct val="107000"/>
                  </a:lnSpc>
                  <a:spcAft>
                    <a:spcPts val="800"/>
                  </a:spcAft>
                  <a:buSzPts val="1000"/>
                  <a:tabLst>
                    <a:tab pos="457200" algn="l"/>
                  </a:tabLst>
                </a:pPr>
                <a:r>
                  <a:rPr lang="en-US" sz="700" dirty="0">
                    <a:solidFill>
                      <a:srgbClr val="000000"/>
                    </a:solidFill>
                    <a:effectLst/>
                    <a:latin typeface="+mn-lt"/>
                    <a:ea typeface="Verdana" panose="020B0604030504040204" pitchFamily="34" charset="0"/>
                    <a:cs typeface="Times New Roman" panose="02020603050405020304" pitchFamily="18" charset="0"/>
                  </a:rPr>
                  <a:t>Пуснете дизайна си на пазара и изградете своя разказ - създайте лоялност у клиентите и увеличете инвестициите на заинтересованите страни, като разкажете завладяваща история.</a:t>
                </a:r>
                <a:endParaRPr lang="en-GB" sz="700" dirty="0">
                  <a:effectLst/>
                  <a:latin typeface="+mn-lt"/>
                  <a:ea typeface="Verdana" panose="020B0604030504040204" pitchFamily="34" charset="0"/>
                  <a:cs typeface="Times New Roman" panose="02020603050405020304" pitchFamily="18" charset="0"/>
                </a:endParaRPr>
              </a:p>
            </p:txBody>
          </p:sp>
        </p:grpSp>
        <p:sp>
          <p:nvSpPr>
            <p:cNvPr id="18" name="Retângulo: Cantos Arredondados 6">
              <a:extLst>
                <a:ext uri="{FF2B5EF4-FFF2-40B4-BE49-F238E27FC236}">
                  <a16:creationId xmlns:a16="http://schemas.microsoft.com/office/drawing/2014/main" id="{5820CA3A-BAEF-4FB5-8286-BEA1C7763750}"/>
                </a:ext>
              </a:extLst>
            </p:cNvPr>
            <p:cNvSpPr/>
            <p:nvPr/>
          </p:nvSpPr>
          <p:spPr>
            <a:xfrm>
              <a:off x="2199293" y="1036949"/>
              <a:ext cx="1183488" cy="561452"/>
            </a:xfrm>
            <a:prstGeom prst="roundRect">
              <a:avLst/>
            </a:prstGeom>
            <a:noFill/>
            <a:ln w="19050">
              <a:solidFill>
                <a:srgbClr val="4A4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Content Placeholder 2">
            <a:extLst>
              <a:ext uri="{FF2B5EF4-FFF2-40B4-BE49-F238E27FC236}">
                <a16:creationId xmlns:a16="http://schemas.microsoft.com/office/drawing/2014/main" id="{12652BC9-D832-4BAB-8466-A1E88C4093CF}"/>
              </a:ext>
            </a:extLst>
          </p:cNvPr>
          <p:cNvSpPr txBox="1">
            <a:spLocks/>
          </p:cNvSpPr>
          <p:nvPr/>
        </p:nvSpPr>
        <p:spPr>
          <a:xfrm>
            <a:off x="213131" y="2644472"/>
            <a:ext cx="3910099" cy="370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1400" b="1" dirty="0">
                <a:latin typeface="+mn-lt"/>
              </a:rPr>
              <a:t>Кръгов процес на проектиране</a:t>
            </a:r>
          </a:p>
        </p:txBody>
      </p:sp>
    </p:spTree>
    <p:custDataLst>
      <p:tags r:id="rId1"/>
    </p:custDataLst>
    <p:extLst>
      <p:ext uri="{BB962C8B-B14F-4D97-AF65-F5344CB8AC3E}">
        <p14:creationId xmlns:p14="http://schemas.microsoft.com/office/powerpoint/2010/main" val="1125146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1DF2-D38D-47F2-8359-FEED02D1403C}"/>
              </a:ext>
            </a:extLst>
          </p:cNvPr>
          <p:cNvSpPr>
            <a:spLocks noGrp="1"/>
          </p:cNvSpPr>
          <p:nvPr>
            <p:ph type="title"/>
          </p:nvPr>
        </p:nvSpPr>
        <p:spPr>
          <a:xfrm>
            <a:off x="-1612499" y="81776"/>
            <a:ext cx="7717800" cy="1011600"/>
          </a:xfrm>
        </p:spPr>
        <p:txBody>
          <a:bodyPr/>
          <a:lstStyle/>
          <a:p>
            <a:r>
              <a:rPr lang="en-US" dirty="0"/>
              <a:t>Екодизайн</a:t>
            </a:r>
            <a:endParaRPr lang="en-GB" dirty="0"/>
          </a:p>
        </p:txBody>
      </p:sp>
      <p:pic>
        <p:nvPicPr>
          <p:cNvPr id="3" name="Picture 2">
            <a:extLst>
              <a:ext uri="{FF2B5EF4-FFF2-40B4-BE49-F238E27FC236}">
                <a16:creationId xmlns:a16="http://schemas.microsoft.com/office/drawing/2014/main" id="{0BA7A092-62E0-4BD0-9084-4CA8D89C3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908" y="637250"/>
            <a:ext cx="5589528" cy="3869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D81CDDBE-A1B2-4612-8994-7DAEEEC44F74}"/>
              </a:ext>
            </a:extLst>
          </p:cNvPr>
          <p:cNvSpPr txBox="1">
            <a:spLocks/>
          </p:cNvSpPr>
          <p:nvPr/>
        </p:nvSpPr>
        <p:spPr>
          <a:xfrm>
            <a:off x="87583" y="3763136"/>
            <a:ext cx="2696868" cy="792788"/>
          </a:xfrm>
          <a:prstGeom prst="rect">
            <a:avLst/>
          </a:prstGeom>
        </p:spPr>
        <p:txBody>
          <a:bodyPr>
            <a:normAutofit fontScale="6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GB" dirty="0">
                <a:solidFill>
                  <a:srgbClr val="2B2D83"/>
                </a:solidFill>
              </a:rPr>
              <a:t>Екодизайнът интегрира подхода на мислене за жизнения цикъл, </a:t>
            </a:r>
            <a:r>
              <a:rPr lang="en-GB" dirty="0" err="1">
                <a:solidFill>
                  <a:srgbClr val="2B2D83"/>
                </a:solidFill>
              </a:rPr>
              <a:t>т.е. </a:t>
            </a:r>
            <a:r>
              <a:rPr lang="en-GB" dirty="0">
                <a:solidFill>
                  <a:srgbClr val="2B2D83"/>
                </a:solidFill>
              </a:rPr>
              <a:t>разглежда на етапа на проектиране всички фази на жизнения цикъл на продукта (производство, употреба и край на жизнения цикъл).</a:t>
            </a:r>
          </a:p>
          <a:p>
            <a:pPr algn="just">
              <a:buFont typeface="Wingdings" panose="05000000000000000000" pitchFamily="2" charset="2"/>
              <a:buChar char="q"/>
            </a:pPr>
            <a:endParaRPr lang="en-GB" dirty="0"/>
          </a:p>
          <a:p>
            <a:pPr algn="just">
              <a:buFont typeface="Wingdings" panose="05000000000000000000" pitchFamily="2" charset="2"/>
              <a:buChar char="q"/>
            </a:pPr>
            <a:endParaRPr lang="en-GB" dirty="0"/>
          </a:p>
        </p:txBody>
      </p:sp>
      <p:sp>
        <p:nvSpPr>
          <p:cNvPr id="5" name="CaixaDeTexto 15">
            <a:extLst>
              <a:ext uri="{FF2B5EF4-FFF2-40B4-BE49-F238E27FC236}">
                <a16:creationId xmlns:a16="http://schemas.microsoft.com/office/drawing/2014/main" id="{F5E9C0D6-8507-4CBA-9404-B7AF828355E8}"/>
              </a:ext>
            </a:extLst>
          </p:cNvPr>
          <p:cNvSpPr txBox="1"/>
          <p:nvPr/>
        </p:nvSpPr>
        <p:spPr>
          <a:xfrm>
            <a:off x="0" y="1848495"/>
            <a:ext cx="2997582" cy="1323439"/>
          </a:xfrm>
          <a:prstGeom prst="rect">
            <a:avLst/>
          </a:prstGeom>
          <a:noFill/>
        </p:spPr>
        <p:txBody>
          <a:bodyPr wrap="square">
            <a:spAutoFit/>
          </a:bodyPr>
          <a:lstStyle/>
          <a:p>
            <a:pPr algn="ctr"/>
            <a:r>
              <a:rPr lang="en-US" sz="1600" i="1" dirty="0">
                <a:solidFill>
                  <a:srgbClr val="15A7A1"/>
                </a:solidFill>
                <a:latin typeface="Verdana" panose="020B0604030504040204" pitchFamily="34" charset="0"/>
                <a:ea typeface="Verdana" panose="020B0604030504040204" pitchFamily="34" charset="0"/>
              </a:rPr>
              <a:t>"...систематичното интегриране на екологичните съображения в проектирането на продукти и процеси"</a:t>
            </a:r>
            <a:endParaRPr lang="en-GB" sz="1600" i="1" dirty="0">
              <a:solidFill>
                <a:srgbClr val="15A7A1"/>
              </a:solidFill>
              <a:latin typeface="Verdana" panose="020B0604030504040204" pitchFamily="34" charset="0"/>
              <a:ea typeface="Verdana" panose="020B0604030504040204" pitchFamily="34" charset="0"/>
            </a:endParaRPr>
          </a:p>
        </p:txBody>
      </p:sp>
      <p:sp>
        <p:nvSpPr>
          <p:cNvPr id="6" name="CaixaDeTexto 19">
            <a:extLst>
              <a:ext uri="{FF2B5EF4-FFF2-40B4-BE49-F238E27FC236}">
                <a16:creationId xmlns:a16="http://schemas.microsoft.com/office/drawing/2014/main" id="{54CA714C-7695-49E0-93A5-900AAC4FB6DB}"/>
              </a:ext>
            </a:extLst>
          </p:cNvPr>
          <p:cNvSpPr txBox="1"/>
          <p:nvPr/>
        </p:nvSpPr>
        <p:spPr>
          <a:xfrm>
            <a:off x="3118929" y="4525124"/>
            <a:ext cx="5972744" cy="338554"/>
          </a:xfrm>
          <a:prstGeom prst="rect">
            <a:avLst/>
          </a:prstGeom>
          <a:noFill/>
        </p:spPr>
        <p:txBody>
          <a:bodyPr wrap="square">
            <a:spAutoFit/>
          </a:bodyPr>
          <a:lstStyle/>
          <a:p>
            <a:r>
              <a:rPr lang="en-GB" sz="800" dirty="0">
                <a:latin typeface="Verdana" panose="020B0604030504040204" pitchFamily="34" charset="0"/>
                <a:ea typeface="Verdana" panose="020B0604030504040204" pitchFamily="34" charset="0"/>
                <a:cs typeface="Calibri" panose="020F0502020204030204" pitchFamily="34" charset="0"/>
              </a:rPr>
              <a:t>[1] </a:t>
            </a:r>
            <a:r>
              <a:rPr lang="en-GB" sz="800" dirty="0" err="1">
                <a:latin typeface="Verdana" panose="020B0604030504040204" pitchFamily="34" charset="0"/>
                <a:ea typeface="Verdana" panose="020B0604030504040204" pitchFamily="34" charset="0"/>
                <a:cs typeface="Calibri" panose="020F0502020204030204" pitchFamily="34" charset="0"/>
              </a:rPr>
              <a:t>Екодизайн</a:t>
            </a:r>
            <a:r>
              <a:rPr lang="en-GB" sz="800" dirty="0">
                <a:latin typeface="Verdana" panose="020B0604030504040204" pitchFamily="34" charset="0"/>
                <a:ea typeface="Verdana" panose="020B0604030504040204" pitchFamily="34" charset="0"/>
                <a:cs typeface="Calibri" panose="020F0502020204030204" pitchFamily="34" charset="0"/>
              </a:rPr>
              <a:t>: обещаващ подход към устойчивото производство </a:t>
            </a:r>
            <a:r>
              <a:rPr lang="en-GB" sz="800" dirty="0" err="1">
                <a:latin typeface="Verdana" panose="020B0604030504040204" pitchFamily="34" charset="0"/>
                <a:ea typeface="Verdana" panose="020B0604030504040204" pitchFamily="34" charset="0"/>
                <a:cs typeface="Calibri" panose="020F0502020204030204" pitchFamily="34" charset="0"/>
              </a:rPr>
              <a:t>и потребление</a:t>
            </a:r>
            <a:r>
              <a:rPr lang="en-GB" sz="800" dirty="0">
                <a:latin typeface="Verdana" panose="020B0604030504040204" pitchFamily="34" charset="0"/>
                <a:ea typeface="Verdana" panose="020B0604030504040204" pitchFamily="34" charset="0"/>
                <a:cs typeface="Calibri" panose="020F0502020204030204" pitchFamily="34" charset="0"/>
              </a:rPr>
              <a:t>. ISBN </a:t>
            </a:r>
            <a:r>
              <a:rPr lang="en-GB" sz="800" dirty="0">
                <a:effectLst/>
                <a:latin typeface="Verdana" panose="020B0604030504040204" pitchFamily="34" charset="0"/>
                <a:ea typeface="Verdana" panose="020B0604030504040204" pitchFamily="34" charset="0"/>
              </a:rPr>
              <a:t>928071631X </a:t>
            </a:r>
            <a:r>
              <a:rPr lang="en-GB" sz="800" dirty="0">
                <a:latin typeface="Verdana" panose="020B0604030504040204" pitchFamily="34" charset="0"/>
                <a:ea typeface="Verdana" panose="020B0604030504040204" pitchFamily="34" charset="0"/>
                <a:cs typeface="Calibri" panose="020F0502020204030204" pitchFamily="34" charset="0"/>
              </a:rPr>
              <a:t>9789280716313 </a:t>
            </a:r>
          </a:p>
        </p:txBody>
      </p:sp>
    </p:spTree>
    <p:custDataLst>
      <p:tags r:id="rId1"/>
    </p:custDataLst>
    <p:extLst>
      <p:ext uri="{BB962C8B-B14F-4D97-AF65-F5344CB8AC3E}">
        <p14:creationId xmlns:p14="http://schemas.microsoft.com/office/powerpoint/2010/main" val="781779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53A0-F756-4EB1-B66D-BA7BA2A8B20E}"/>
              </a:ext>
            </a:extLst>
          </p:cNvPr>
          <p:cNvSpPr>
            <a:spLocks noGrp="1"/>
          </p:cNvSpPr>
          <p:nvPr>
            <p:ph type="title"/>
          </p:nvPr>
        </p:nvSpPr>
        <p:spPr>
          <a:xfrm>
            <a:off x="438217" y="154489"/>
            <a:ext cx="7717800" cy="1011600"/>
          </a:xfrm>
        </p:spPr>
        <p:txBody>
          <a:bodyPr/>
          <a:lstStyle/>
          <a:p>
            <a:r>
              <a:rPr lang="en-US" dirty="0"/>
              <a:t>Екодизайн (продължение)</a:t>
            </a:r>
            <a:endParaRPr lang="en-GB" dirty="0"/>
          </a:p>
        </p:txBody>
      </p:sp>
      <p:grpSp>
        <p:nvGrpSpPr>
          <p:cNvPr id="17" name="Agrupar 32">
            <a:extLst>
              <a:ext uri="{FF2B5EF4-FFF2-40B4-BE49-F238E27FC236}">
                <a16:creationId xmlns:a16="http://schemas.microsoft.com/office/drawing/2014/main" id="{8AC93B1B-3AC3-4B7C-9062-82BC40C1E3B7}"/>
              </a:ext>
            </a:extLst>
          </p:cNvPr>
          <p:cNvGrpSpPr/>
          <p:nvPr/>
        </p:nvGrpSpPr>
        <p:grpSpPr>
          <a:xfrm>
            <a:off x="790647" y="926346"/>
            <a:ext cx="7597082" cy="1202114"/>
            <a:chOff x="6349498" y="1341624"/>
            <a:chExt cx="5133695" cy="1491488"/>
          </a:xfrm>
        </p:grpSpPr>
        <p:sp>
          <p:nvSpPr>
            <p:cNvPr id="18" name="Retângulo 4">
              <a:extLst>
                <a:ext uri="{FF2B5EF4-FFF2-40B4-BE49-F238E27FC236}">
                  <a16:creationId xmlns:a16="http://schemas.microsoft.com/office/drawing/2014/main" id="{EB26A244-87EE-48BD-8094-7E923076026C}"/>
                </a:ext>
              </a:extLst>
            </p:cNvPr>
            <p:cNvSpPr/>
            <p:nvPr/>
          </p:nvSpPr>
          <p:spPr>
            <a:xfrm>
              <a:off x="6349498" y="1789914"/>
              <a:ext cx="1134665" cy="549380"/>
            </a:xfrm>
            <a:prstGeom prst="rect">
              <a:avLst/>
            </a:prstGeom>
            <a:solidFill>
              <a:srgbClr val="1D9A78"/>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Добив и преработка на суровини</a:t>
              </a:r>
            </a:p>
          </p:txBody>
        </p:sp>
        <p:sp>
          <p:nvSpPr>
            <p:cNvPr id="19" name="Retângulo 11">
              <a:extLst>
                <a:ext uri="{FF2B5EF4-FFF2-40B4-BE49-F238E27FC236}">
                  <a16:creationId xmlns:a16="http://schemas.microsoft.com/office/drawing/2014/main" id="{68586DF4-FAE2-44EB-9449-A12F8F3E9B50}"/>
                </a:ext>
              </a:extLst>
            </p:cNvPr>
            <p:cNvSpPr/>
            <p:nvPr/>
          </p:nvSpPr>
          <p:spPr>
            <a:xfrm>
              <a:off x="7682508" y="1802636"/>
              <a:ext cx="1134665" cy="538085"/>
            </a:xfrm>
            <a:prstGeom prst="rect">
              <a:avLst/>
            </a:prstGeom>
            <a:solidFill>
              <a:srgbClr val="1A886B"/>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Производство</a:t>
              </a:r>
              <a:endParaRPr kumimoji="0" lang="en-GB" sz="10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endParaRPr>
            </a:p>
          </p:txBody>
        </p:sp>
        <p:sp>
          <p:nvSpPr>
            <p:cNvPr id="20" name="Retângulo 14">
              <a:extLst>
                <a:ext uri="{FF2B5EF4-FFF2-40B4-BE49-F238E27FC236}">
                  <a16:creationId xmlns:a16="http://schemas.microsoft.com/office/drawing/2014/main" id="{E85917E7-4EF3-41FC-9492-B8BC3B80CF40}"/>
                </a:ext>
              </a:extLst>
            </p:cNvPr>
            <p:cNvSpPr/>
            <p:nvPr/>
          </p:nvSpPr>
          <p:spPr>
            <a:xfrm>
              <a:off x="9015518" y="1802636"/>
              <a:ext cx="1134665" cy="549380"/>
            </a:xfrm>
            <a:prstGeom prst="rect">
              <a:avLst/>
            </a:prstGeom>
            <a:solidFill>
              <a:srgbClr val="156D56"/>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Използвайте</a:t>
              </a:r>
            </a:p>
          </p:txBody>
        </p:sp>
        <p:sp>
          <p:nvSpPr>
            <p:cNvPr id="21" name="Retângulo 16">
              <a:extLst>
                <a:ext uri="{FF2B5EF4-FFF2-40B4-BE49-F238E27FC236}">
                  <a16:creationId xmlns:a16="http://schemas.microsoft.com/office/drawing/2014/main" id="{AEBEE48D-46C1-4455-9114-87C7C68732B4}"/>
                </a:ext>
              </a:extLst>
            </p:cNvPr>
            <p:cNvSpPr/>
            <p:nvPr/>
          </p:nvSpPr>
          <p:spPr>
            <a:xfrm>
              <a:off x="10348528" y="1802636"/>
              <a:ext cx="1134665" cy="549380"/>
            </a:xfrm>
            <a:prstGeom prst="rect">
              <a:avLst/>
            </a:prstGeom>
            <a:solidFill>
              <a:srgbClr val="0E4A3A"/>
            </a:solidFill>
            <a:ln w="12700" cap="flat" cmpd="sng" algn="ctr">
              <a:solidFill>
                <a:srgbClr val="1D9A78">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mn-lt"/>
                  <a:ea typeface="Verdana" panose="020B0604030504040204" pitchFamily="34" charset="0"/>
                  <a:cs typeface="+mn-cs"/>
                </a:rPr>
                <a:t>Край на живота</a:t>
              </a:r>
            </a:p>
          </p:txBody>
        </p:sp>
        <p:cxnSp>
          <p:nvCxnSpPr>
            <p:cNvPr id="22" name="Conexão reta unidirecional 7">
              <a:extLst>
                <a:ext uri="{FF2B5EF4-FFF2-40B4-BE49-F238E27FC236}">
                  <a16:creationId xmlns:a16="http://schemas.microsoft.com/office/drawing/2014/main" id="{58B934B2-3EC2-4C21-B29D-8A0D1C84BAC1}"/>
                </a:ext>
              </a:extLst>
            </p:cNvPr>
            <p:cNvCxnSpPr>
              <a:cxnSpLocks/>
            </p:cNvCxnSpPr>
            <p:nvPr/>
          </p:nvCxnSpPr>
          <p:spPr>
            <a:xfrm>
              <a:off x="7714718" y="2513398"/>
              <a:ext cx="2467675" cy="0"/>
            </a:xfrm>
            <a:prstGeom prst="straightConnector1">
              <a:avLst/>
            </a:prstGeom>
            <a:noFill/>
            <a:ln w="6350" cap="flat" cmpd="sng" algn="ctr">
              <a:solidFill>
                <a:srgbClr val="1D9A78"/>
              </a:solidFill>
              <a:prstDash val="solid"/>
              <a:miter lim="800000"/>
              <a:headEnd type="triangle"/>
              <a:tailEnd type="triangle"/>
            </a:ln>
            <a:effectLst/>
          </p:spPr>
        </p:cxnSp>
        <p:sp>
          <p:nvSpPr>
            <p:cNvPr id="23" name="CaixaDeTexto 9">
              <a:extLst>
                <a:ext uri="{FF2B5EF4-FFF2-40B4-BE49-F238E27FC236}">
                  <a16:creationId xmlns:a16="http://schemas.microsoft.com/office/drawing/2014/main" id="{DC8ADFC2-AD79-427F-84B4-719DBFB98EAA}"/>
                </a:ext>
              </a:extLst>
            </p:cNvPr>
            <p:cNvSpPr txBox="1"/>
            <p:nvPr/>
          </p:nvSpPr>
          <p:spPr>
            <a:xfrm>
              <a:off x="8217630" y="2571502"/>
              <a:ext cx="1932553"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Традиционен дизайн</a:t>
              </a:r>
            </a:p>
          </p:txBody>
        </p:sp>
        <p:cxnSp>
          <p:nvCxnSpPr>
            <p:cNvPr id="24" name="Conexão reta unidirecional 23">
              <a:extLst>
                <a:ext uri="{FF2B5EF4-FFF2-40B4-BE49-F238E27FC236}">
                  <a16:creationId xmlns:a16="http://schemas.microsoft.com/office/drawing/2014/main" id="{A0CCE55F-9C80-4CEC-AA8E-872B4174E87F}"/>
                </a:ext>
              </a:extLst>
            </p:cNvPr>
            <p:cNvCxnSpPr>
              <a:cxnSpLocks/>
            </p:cNvCxnSpPr>
            <p:nvPr/>
          </p:nvCxnSpPr>
          <p:spPr>
            <a:xfrm>
              <a:off x="6349498" y="1633110"/>
              <a:ext cx="5133695" cy="0"/>
            </a:xfrm>
            <a:prstGeom prst="straightConnector1">
              <a:avLst/>
            </a:prstGeom>
            <a:noFill/>
            <a:ln w="6350" cap="flat" cmpd="sng" algn="ctr">
              <a:solidFill>
                <a:srgbClr val="1D9A78"/>
              </a:solidFill>
              <a:prstDash val="solid"/>
              <a:miter lim="800000"/>
              <a:headEnd type="triangle"/>
              <a:tailEnd type="triangle"/>
            </a:ln>
            <a:effectLst/>
          </p:spPr>
        </p:cxnSp>
        <p:sp>
          <p:nvSpPr>
            <p:cNvPr id="25" name="CaixaDeTexto 29">
              <a:extLst>
                <a:ext uri="{FF2B5EF4-FFF2-40B4-BE49-F238E27FC236}">
                  <a16:creationId xmlns:a16="http://schemas.microsoft.com/office/drawing/2014/main" id="{BB0CEA0F-34F7-4952-A51E-AD310C79DD68}"/>
                </a:ext>
              </a:extLst>
            </p:cNvPr>
            <p:cNvSpPr txBox="1"/>
            <p:nvPr/>
          </p:nvSpPr>
          <p:spPr>
            <a:xfrm>
              <a:off x="8415975" y="1341624"/>
              <a:ext cx="1932553"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mn-lt"/>
                  <a:ea typeface="Verdana" panose="020B0604030504040204" pitchFamily="34" charset="0"/>
                  <a:cs typeface="+mn-cs"/>
                </a:rPr>
                <a:t>Екодизайн</a:t>
              </a:r>
            </a:p>
          </p:txBody>
        </p:sp>
      </p:grpSp>
      <p:sp>
        <p:nvSpPr>
          <p:cNvPr id="26" name="CaixaDeTexto 18">
            <a:extLst>
              <a:ext uri="{FF2B5EF4-FFF2-40B4-BE49-F238E27FC236}">
                <a16:creationId xmlns:a16="http://schemas.microsoft.com/office/drawing/2014/main" id="{A0FDA92F-1ECB-4688-8480-3E6CF3D8ACB6}"/>
              </a:ext>
            </a:extLst>
          </p:cNvPr>
          <p:cNvSpPr txBox="1"/>
          <p:nvPr/>
        </p:nvSpPr>
        <p:spPr>
          <a:xfrm>
            <a:off x="2886744" y="2159160"/>
            <a:ext cx="3876099" cy="286232"/>
          </a:xfrm>
          <a:prstGeom prst="rect">
            <a:avLst/>
          </a:prstGeom>
          <a:noFill/>
          <a:ln>
            <a:noFill/>
          </a:ln>
        </p:spPr>
        <p:txBody>
          <a:bodyPr wrap="square">
            <a:spAutoFit/>
          </a:bodyPr>
          <a:lstStyle/>
          <a:p>
            <a:pPr lvl="0">
              <a:lnSpc>
                <a:spcPct val="90000"/>
              </a:lnSpc>
              <a:spcBef>
                <a:spcPts val="1000"/>
              </a:spcBef>
              <a:spcAft>
                <a:spcPts val="800"/>
              </a:spcAft>
              <a:buSzPts val="1000"/>
              <a:tabLst>
                <a:tab pos="457200" algn="l"/>
              </a:tabLst>
            </a:pPr>
            <a:r>
              <a:rPr lang="pt-PT" sz="1400" b="1" dirty="0" err="1">
                <a:latin typeface="+mn-lt"/>
                <a:ea typeface="Verdana" panose="020B0604030504040204" pitchFamily="34" charset="0"/>
              </a:rPr>
              <a:t>Основни стратегии за екодизайн</a:t>
            </a:r>
            <a:endParaRPr lang="en-GB" sz="1400" b="1" dirty="0">
              <a:latin typeface="+mn-lt"/>
              <a:ea typeface="Verdana" panose="020B0604030504040204" pitchFamily="34" charset="0"/>
            </a:endParaRPr>
          </a:p>
        </p:txBody>
      </p:sp>
      <p:sp>
        <p:nvSpPr>
          <p:cNvPr id="27" name="TextBox 26">
            <a:extLst>
              <a:ext uri="{FF2B5EF4-FFF2-40B4-BE49-F238E27FC236}">
                <a16:creationId xmlns:a16="http://schemas.microsoft.com/office/drawing/2014/main" id="{ED2A3480-B8F1-4BDB-81E7-5A2CBE08B9CA}"/>
              </a:ext>
            </a:extLst>
          </p:cNvPr>
          <p:cNvSpPr txBox="1"/>
          <p:nvPr/>
        </p:nvSpPr>
        <p:spPr>
          <a:xfrm>
            <a:off x="2396746" y="2476092"/>
            <a:ext cx="5300770" cy="1987788"/>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n-US" sz="1400" dirty="0">
                <a:latin typeface="+mn-lt"/>
                <a:ea typeface="Verdana" panose="020B0604030504040204" pitchFamily="34" charset="0"/>
              </a:rPr>
              <a:t>да използваме материали с ниско въздействие върху околната среда.</a:t>
            </a:r>
          </a:p>
          <a:p>
            <a:pPr marL="285750" indent="-285750">
              <a:lnSpc>
                <a:spcPct val="150000"/>
              </a:lnSpc>
              <a:buFont typeface="Wingdings" panose="05000000000000000000" pitchFamily="2" charset="2"/>
              <a:buChar char="ü"/>
            </a:pPr>
            <a:r>
              <a:rPr lang="en-US" sz="1400" dirty="0">
                <a:latin typeface="+mn-lt"/>
                <a:ea typeface="Verdana" panose="020B0604030504040204" pitchFamily="34" charset="0"/>
              </a:rPr>
              <a:t>избор на чисти производствени процеси</a:t>
            </a:r>
          </a:p>
          <a:p>
            <a:pPr marL="285750" indent="-285750">
              <a:lnSpc>
                <a:spcPct val="150000"/>
              </a:lnSpc>
              <a:buFont typeface="Wingdings" panose="05000000000000000000" pitchFamily="2" charset="2"/>
              <a:buChar char="ü"/>
            </a:pPr>
            <a:r>
              <a:rPr lang="en-US" sz="1400" dirty="0">
                <a:latin typeface="+mn-lt"/>
                <a:ea typeface="Verdana" panose="020B0604030504040204" pitchFamily="34" charset="0"/>
              </a:rPr>
              <a:t>избягване на опасни и токсични материали</a:t>
            </a:r>
          </a:p>
          <a:p>
            <a:pPr marL="285750" indent="-285750">
              <a:lnSpc>
                <a:spcPct val="150000"/>
              </a:lnSpc>
              <a:buFont typeface="Wingdings" panose="05000000000000000000" pitchFamily="2" charset="2"/>
              <a:buChar char="ü"/>
            </a:pPr>
            <a:r>
              <a:rPr lang="en-US" sz="1400" dirty="0" err="1">
                <a:latin typeface="+mn-lt"/>
                <a:ea typeface="Verdana" panose="020B0604030504040204" pitchFamily="34" charset="0"/>
              </a:rPr>
              <a:t>увеличаване на </a:t>
            </a:r>
            <a:r>
              <a:rPr lang="en-US" sz="1400" dirty="0">
                <a:latin typeface="+mn-lt"/>
                <a:ea typeface="Verdana" panose="020B0604030504040204" pitchFamily="34" charset="0"/>
              </a:rPr>
              <a:t>ефективността на енергията, използвана за производството и за използвания продукт.</a:t>
            </a:r>
          </a:p>
          <a:p>
            <a:pPr marL="285750" indent="-285750">
              <a:lnSpc>
                <a:spcPct val="150000"/>
              </a:lnSpc>
              <a:buFont typeface="Wingdings" panose="05000000000000000000" pitchFamily="2" charset="2"/>
              <a:buChar char="ü"/>
            </a:pPr>
            <a:r>
              <a:rPr lang="en-US" sz="1400" dirty="0">
                <a:latin typeface="+mn-lt"/>
                <a:ea typeface="Verdana" panose="020B0604030504040204" pitchFamily="34" charset="0"/>
              </a:rPr>
              <a:t>проектиране за управление на отпадъци и рециклиране</a:t>
            </a:r>
            <a:endParaRPr lang="en-GB" sz="1400" dirty="0">
              <a:latin typeface="+mn-lt"/>
              <a:ea typeface="Verdana" panose="020B0604030504040204" pitchFamily="34" charset="0"/>
            </a:endParaRPr>
          </a:p>
        </p:txBody>
      </p:sp>
    </p:spTree>
    <p:custDataLst>
      <p:tags r:id="rId1"/>
    </p:custDataLst>
    <p:extLst>
      <p:ext uri="{BB962C8B-B14F-4D97-AF65-F5344CB8AC3E}">
        <p14:creationId xmlns:p14="http://schemas.microsoft.com/office/powerpoint/2010/main" val="16303331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7671</Words>
  <Application>Microsoft Office PowerPoint</Application>
  <PresentationFormat>Bildschirmpräsentation (16:9)</PresentationFormat>
  <Paragraphs>501</Paragraphs>
  <Slides>65</Slides>
  <Notes>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65</vt:i4>
      </vt:variant>
    </vt:vector>
  </HeadingPairs>
  <TitlesOfParts>
    <vt:vector size="74" baseType="lpstr">
      <vt:lpstr>Symbol</vt:lpstr>
      <vt:lpstr>Noto Sans</vt:lpstr>
      <vt:lpstr>Bebas Neue</vt:lpstr>
      <vt:lpstr>Proxima Nova</vt:lpstr>
      <vt:lpstr>Arial</vt:lpstr>
      <vt:lpstr>Calibri</vt:lpstr>
      <vt:lpstr>Wingdings</vt:lpstr>
      <vt:lpstr>Verdana</vt:lpstr>
      <vt:lpstr>Creal Modern Portfolio by Slidesgo</vt:lpstr>
      <vt:lpstr>БИЗНЕС МОДЕЛИРАНЕ ЗА ПРЕДПРИЯТИЯ ОТ КРЪГОВАТА ИКОНОМИКА</vt:lpstr>
      <vt:lpstr>02</vt:lpstr>
      <vt:lpstr>Основни цели</vt:lpstr>
      <vt:lpstr>Стратегии за кръгов дизайн</vt:lpstr>
      <vt:lpstr>PowerPoint-Präsentation</vt:lpstr>
      <vt:lpstr>Устойчиво разработване на продукти</vt:lpstr>
      <vt:lpstr>Устойчиво разработване на продукти (ЗАКЛЮЧЕНИЕ)</vt:lpstr>
      <vt:lpstr>Екодизайн</vt:lpstr>
      <vt:lpstr>Екодизайн (продължение)</vt:lpstr>
      <vt:lpstr>Инструменти за екодизайн</vt:lpstr>
      <vt:lpstr>Предизвикателства</vt:lpstr>
      <vt:lpstr>Кръгови доставки</vt:lpstr>
      <vt:lpstr>Кръгов и устойчив дизайн - основни факти</vt:lpstr>
      <vt:lpstr>Избор на материал</vt:lpstr>
      <vt:lpstr>Обща рамка за избор на материал</vt:lpstr>
      <vt:lpstr>Обща рамка за избор на материал</vt:lpstr>
      <vt:lpstr>Най-добри практики</vt:lpstr>
      <vt:lpstr>Рециклирайте, използвайте повторно и споделяйте</vt:lpstr>
      <vt:lpstr>Стойност в циклите</vt:lpstr>
      <vt:lpstr>Рециклиране</vt:lpstr>
      <vt:lpstr>Повторна употреба</vt:lpstr>
      <vt:lpstr>Споделяне на</vt:lpstr>
      <vt:lpstr>Удължаване на живота на продуктите</vt:lpstr>
      <vt:lpstr>Удължаване на живота на продуктите</vt:lpstr>
      <vt:lpstr>Удължаване на живота на продуктите (продължение)</vt:lpstr>
      <vt:lpstr>Удължаване на живота на продуктите (продължение)</vt:lpstr>
      <vt:lpstr>Удължаване на живота на продуктите (продължение)</vt:lpstr>
      <vt:lpstr>Удължаване на живота на продуктите (продължение)</vt:lpstr>
      <vt:lpstr>Платформи за споделяне </vt:lpstr>
      <vt:lpstr>Концепцията за платформите на икономиката на споделянето</vt:lpstr>
      <vt:lpstr>Примери за платформи за споделяне</vt:lpstr>
      <vt:lpstr>Платформи за споделяне за кръговата икономика (Business to Peer платформи) </vt:lpstr>
      <vt:lpstr>Платформи за споделяне за кръговата икономика (Peer to Peer платформи)  </vt:lpstr>
      <vt:lpstr>Продукт като услуга  </vt:lpstr>
      <vt:lpstr>Продукт като услуга  </vt:lpstr>
      <vt:lpstr>Продукт като услуга  </vt:lpstr>
      <vt:lpstr>Продуктът като услуга (продължение)</vt:lpstr>
      <vt:lpstr>Продуктът като услуга (продължение)</vt:lpstr>
      <vt:lpstr>Продуктът като услуга (продължение)</vt:lpstr>
      <vt:lpstr>Продуктът като услуга (продължение)</vt:lpstr>
      <vt:lpstr>Синергии с други методологии  </vt:lpstr>
      <vt:lpstr>Синергии с други методологии</vt:lpstr>
      <vt:lpstr>Синергии с други методологии</vt:lpstr>
      <vt:lpstr>Синергии с други методологии</vt:lpstr>
      <vt:lpstr>Синергии с други методологии</vt:lpstr>
      <vt:lpstr>Синергии с други методологии</vt:lpstr>
      <vt:lpstr>Синергии с други методологии</vt:lpstr>
      <vt:lpstr>Синергии с други методологии</vt:lpstr>
      <vt:lpstr>Синергии с други методологии</vt:lpstr>
      <vt:lpstr>Синергии с други методологии</vt:lpstr>
      <vt:lpstr>Синергии с други методологии</vt:lpstr>
      <vt:lpstr>Синергии с други методологии</vt:lpstr>
      <vt:lpstr>Оценка</vt:lpstr>
      <vt:lpstr>Допълнителни материали</vt:lpstr>
      <vt:lpstr>Допълнителни материали</vt:lpstr>
      <vt:lpstr>Допълнителни материали</vt:lpstr>
      <vt:lpstr>Допълнителни материали</vt:lpstr>
      <vt:lpstr>Допълнителни материали</vt:lpstr>
      <vt:lpstr>Допълнителни материали</vt:lpstr>
      <vt:lpstr>Допълнителни материали</vt:lpstr>
      <vt:lpstr>Допълнителни материали</vt:lpstr>
      <vt:lpstr>Допълнителни материали</vt:lpstr>
      <vt:lpstr>Допълнителни материали</vt:lpstr>
      <vt:lpstr>Допълнителни материали</vt:lpstr>
      <vt:lpstr>БИЗНЕС МОДЕЛИ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Creal Modern portfolio</dc:title>
  <dc:creator>Alex S</dc:creator>
  <cp:keywords>, docId:B2D5CA13D816AB86E2D0B70439722154</cp:keywords>
  <cp:lastModifiedBy>Niclas Grüttner</cp:lastModifiedBy>
  <cp:revision>135</cp:revision>
  <dcterms:modified xsi:type="dcterms:W3CDTF">2023-10-27T13:39:28Z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A32F7581-B6AE-4FB9-BD68-567369D4C400</vt:lpwstr>
  </property>
  <property fmtid="{D5CDD505-2E9C-101B-9397-08002B2CF9AE}" pid="3" name="ArticulatePath">
    <vt:lpwstr>Green-4-Future_IO3_LU2- Circular Economy</vt:lpwstr>
  </property>
</Properties>
</file>