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67"/>
  </p:notesMasterIdLst>
  <p:sldIdLst>
    <p:sldId id="256" r:id="rId2"/>
    <p:sldId id="264" r:id="rId3"/>
    <p:sldId id="259" r:id="rId4"/>
    <p:sldId id="280" r:id="rId5"/>
    <p:sldId id="347" r:id="rId6"/>
    <p:sldId id="260" r:id="rId7"/>
    <p:sldId id="348" r:id="rId8"/>
    <p:sldId id="349" r:id="rId9"/>
    <p:sldId id="315" r:id="rId10"/>
    <p:sldId id="350" r:id="rId11"/>
    <p:sldId id="351" r:id="rId12"/>
    <p:sldId id="319" r:id="rId13"/>
    <p:sldId id="317" r:id="rId14"/>
    <p:sldId id="353" r:id="rId15"/>
    <p:sldId id="354" r:id="rId16"/>
    <p:sldId id="355" r:id="rId17"/>
    <p:sldId id="356" r:id="rId18"/>
    <p:sldId id="359" r:id="rId19"/>
    <p:sldId id="358" r:id="rId20"/>
    <p:sldId id="360" r:id="rId21"/>
    <p:sldId id="361" r:id="rId22"/>
    <p:sldId id="362" r:id="rId23"/>
    <p:sldId id="364" r:id="rId24"/>
    <p:sldId id="365" r:id="rId25"/>
    <p:sldId id="367" r:id="rId26"/>
    <p:sldId id="366" r:id="rId27"/>
    <p:sldId id="368" r:id="rId28"/>
    <p:sldId id="369" r:id="rId29"/>
    <p:sldId id="374" r:id="rId30"/>
    <p:sldId id="370" r:id="rId31"/>
    <p:sldId id="375" r:id="rId32"/>
    <p:sldId id="376" r:id="rId33"/>
    <p:sldId id="377" r:id="rId34"/>
    <p:sldId id="379" r:id="rId35"/>
    <p:sldId id="380" r:id="rId36"/>
    <p:sldId id="381" r:id="rId37"/>
    <p:sldId id="382" r:id="rId38"/>
    <p:sldId id="383" r:id="rId39"/>
    <p:sldId id="384" r:id="rId40"/>
    <p:sldId id="385"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310" r:id="rId54"/>
    <p:sldId id="318" r:id="rId55"/>
    <p:sldId id="352" r:id="rId56"/>
    <p:sldId id="357" r:id="rId57"/>
    <p:sldId id="363" r:id="rId58"/>
    <p:sldId id="372" r:id="rId59"/>
    <p:sldId id="373" r:id="rId60"/>
    <p:sldId id="378" r:id="rId61"/>
    <p:sldId id="386" r:id="rId62"/>
    <p:sldId id="387" r:id="rId63"/>
    <p:sldId id="400" r:id="rId64"/>
    <p:sldId id="401" r:id="rId65"/>
    <p:sldId id="279" r:id="rId66"/>
  </p:sldIdLst>
  <p:sldSz cx="9144000" cy="5143500" type="screen16x9"/>
  <p:notesSz cx="6858000" cy="9144000"/>
  <p:embeddedFontLst>
    <p:embeddedFont>
      <p:font typeface="Bebas Neue" panose="020B0606020202050201" pitchFamily="34" charset="0"/>
      <p:regular r:id="rId68"/>
    </p:embeddedFont>
    <p:embeddedFont>
      <p:font typeface="Calibri" panose="020F0502020204030204" pitchFamily="34" charset="0"/>
      <p:regular r:id="rId69"/>
      <p:bold r:id="rId70"/>
      <p:italic r:id="rId71"/>
      <p:boldItalic r:id="rId72"/>
    </p:embeddedFont>
    <p:embeddedFont>
      <p:font typeface="Noto Sans" panose="020B0502040504020204" pitchFamily="34" charset="0"/>
      <p:regular r:id="rId73"/>
      <p:bold r:id="rId74"/>
      <p:italic r:id="rId75"/>
      <p:boldItalic r:id="rId76"/>
    </p:embeddedFont>
    <p:embeddedFont>
      <p:font typeface="Proxima Nova" panose="020B0604020202020204" charset="0"/>
      <p:regular r:id="rId77"/>
      <p:bold r:id="rId78"/>
      <p:italic r:id="rId79"/>
      <p:boldItalic r:id="rId80"/>
    </p:embeddedFont>
    <p:embeddedFont>
      <p:font typeface="Verdana" panose="020B0604030504040204" pitchFamily="34" charset="0"/>
      <p:regular r:id="rId81"/>
      <p:bold r:id="rId82"/>
      <p:italic r:id="rId83"/>
      <p:boldItalic r:id="rId84"/>
    </p:embeddedFont>
  </p:embeddedFontLst>
  <p:custDataLst>
    <p:tags r:id="rId8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351"/>
    <a:srgbClr val="86D9C7"/>
    <a:srgbClr val="73D0BD"/>
    <a:srgbClr val="E7501B"/>
    <a:srgbClr val="059540"/>
    <a:srgbClr val="F0F6F3"/>
    <a:srgbClr val="BED4CC"/>
    <a:srgbClr val="2B2D83"/>
    <a:srgbClr val="15A7A1"/>
    <a:srgbClr val="DA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716"/>
  </p:normalViewPr>
  <p:slideViewPr>
    <p:cSldViewPr snapToGrid="0" snapToObjects="1">
      <p:cViewPr varScale="1">
        <p:scale>
          <a:sx n="103" d="100"/>
          <a:sy n="103" d="100"/>
        </p:scale>
        <p:origin x="941"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4AD8B-818C-43A4-8872-EB28E7D53EF5}" type="doc">
      <dgm:prSet loTypeId="urn:microsoft.com/office/officeart/2005/8/layout/matrix3" loCatId="matrix" qsTypeId="urn:microsoft.com/office/officeart/2005/8/quickstyle/simple1" qsCatId="simple" csTypeId="urn:microsoft.com/office/officeart/2005/8/colors/accent4_1" csCatId="accent4" phldr="1"/>
      <dgm:spPr/>
      <dgm:t>
        <a:bodyPr/>
        <a:lstStyle/>
        <a:p>
          <a:endParaRPr lang="en-GB"/>
        </a:p>
      </dgm:t>
    </dgm:pt>
    <dgm:pt modelId="{AFF9A6EA-B06F-4BDB-A527-429AB2BE9E96}">
      <dgm:prSet phldrT="[Texto]"/>
      <dgm:spPr>
        <a:xfrm>
          <a:off x="1163594" y="379344"/>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Η διαθεσιμότητα νέων πρώτων υλών μειώνεται</a:t>
          </a:r>
        </a:p>
      </dgm:t>
    </dgm:pt>
    <dgm:pt modelId="{0D4A4585-EA4B-4DBB-9372-EF5756AB0E48}" type="parTrans" cxnId="{998A3F57-DA79-4852-97E2-781680C8FABE}">
      <dgm:prSet/>
      <dgm:spPr/>
      <dgm:t>
        <a:bodyPr/>
        <a:lstStyle/>
        <a:p>
          <a:endParaRPr lang="en-GB">
            <a:latin typeface="Verdana" panose="020B0604030504040204" pitchFamily="34" charset="0"/>
            <a:ea typeface="Verdana" panose="020B0604030504040204" pitchFamily="34" charset="0"/>
          </a:endParaRPr>
        </a:p>
      </dgm:t>
    </dgm:pt>
    <dgm:pt modelId="{3F57F3A5-E982-4634-899B-378F67313825}" type="sibTrans" cxnId="{998A3F57-DA79-4852-97E2-781680C8FABE}">
      <dgm:prSet/>
      <dgm:spPr/>
      <dgm:t>
        <a:bodyPr/>
        <a:lstStyle/>
        <a:p>
          <a:endParaRPr lang="en-GB">
            <a:latin typeface="Verdana" panose="020B0604030504040204" pitchFamily="34" charset="0"/>
            <a:ea typeface="Verdana" panose="020B0604030504040204" pitchFamily="34" charset="0"/>
          </a:endParaRPr>
        </a:p>
      </dgm:t>
    </dgm:pt>
    <dgm:pt modelId="{12238491-0BAC-4027-992E-4FCAA6FFA341}">
      <dgm:prSet phldrT="[Texto]"/>
      <dgm:spPr>
        <a:xfrm>
          <a:off x="2840695" y="379344"/>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Η επιλογή υλικών έχει κυρίαρχο ρόλο στη Βιώσιμη Ανάπτυξη Προϊόντων</a:t>
          </a:r>
        </a:p>
      </dgm:t>
    </dgm:pt>
    <dgm:pt modelId="{98C933C8-D16A-4EB1-9E84-69B970BC893F}" type="parTrans" cxnId="{F3BBF443-8FD6-4336-899A-DF34E36C4C5C}">
      <dgm:prSet/>
      <dgm:spPr/>
      <dgm:t>
        <a:bodyPr/>
        <a:lstStyle/>
        <a:p>
          <a:endParaRPr lang="en-GB">
            <a:latin typeface="Verdana" panose="020B0604030504040204" pitchFamily="34" charset="0"/>
            <a:ea typeface="Verdana" panose="020B0604030504040204" pitchFamily="34" charset="0"/>
          </a:endParaRPr>
        </a:p>
      </dgm:t>
    </dgm:pt>
    <dgm:pt modelId="{6C42F681-21DC-402D-8B69-9B009D55F98D}" type="sibTrans" cxnId="{F3BBF443-8FD6-4336-899A-DF34E36C4C5C}">
      <dgm:prSet/>
      <dgm:spPr/>
      <dgm:t>
        <a:bodyPr/>
        <a:lstStyle/>
        <a:p>
          <a:endParaRPr lang="en-GB">
            <a:latin typeface="Verdana" panose="020B0604030504040204" pitchFamily="34" charset="0"/>
            <a:ea typeface="Verdana" panose="020B0604030504040204" pitchFamily="34" charset="0"/>
          </a:endParaRPr>
        </a:p>
      </dgm:t>
    </dgm:pt>
    <dgm:pt modelId="{87B3291B-0C7D-4E36-A713-CD8D9943486D}">
      <dgm:prSet phldrT="[Texto]"/>
      <dgm:spPr>
        <a:xfrm>
          <a:off x="1163594" y="2056445"/>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Αυξημένη ζήτηση των καταναλωτών για (περισσότερο) βιώσιμα και κυκλικά προϊόντα</a:t>
          </a:r>
        </a:p>
      </dgm:t>
    </dgm:pt>
    <dgm:pt modelId="{35789204-CAAE-4C54-AB89-BB22E78A189B}" type="parTrans" cxnId="{7DB17951-B780-40D6-A296-B8A9A7988218}">
      <dgm:prSet/>
      <dgm:spPr/>
      <dgm:t>
        <a:bodyPr/>
        <a:lstStyle/>
        <a:p>
          <a:endParaRPr lang="en-GB">
            <a:latin typeface="Verdana" panose="020B0604030504040204" pitchFamily="34" charset="0"/>
            <a:ea typeface="Verdana" panose="020B0604030504040204" pitchFamily="34" charset="0"/>
          </a:endParaRPr>
        </a:p>
      </dgm:t>
    </dgm:pt>
    <dgm:pt modelId="{72F17B26-1BCF-4318-AC54-3BA045FF41D9}" type="sibTrans" cxnId="{7DB17951-B780-40D6-A296-B8A9A7988218}">
      <dgm:prSet/>
      <dgm:spPr/>
      <dgm:t>
        <a:bodyPr/>
        <a:lstStyle/>
        <a:p>
          <a:endParaRPr lang="en-GB">
            <a:latin typeface="Verdana" panose="020B0604030504040204" pitchFamily="34" charset="0"/>
            <a:ea typeface="Verdana" panose="020B0604030504040204" pitchFamily="34" charset="0"/>
          </a:endParaRPr>
        </a:p>
      </dgm:t>
    </dgm:pt>
    <dgm:pt modelId="{E3A6F153-3ACD-473A-947C-4B57E02ECF99}">
      <dgm:prSet phldrT="[Texto]"/>
      <dgm:spPr>
        <a:xfrm>
          <a:off x="2840695" y="2056445"/>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Η προσέγγιση του κύκλου ζωής χρησιμεύει ως βάση για την αξιολόγηση της βιωσιμότητας ενός προϊόντος.</a:t>
          </a:r>
        </a:p>
      </dgm:t>
    </dgm:pt>
    <dgm:pt modelId="{3F4384DD-CA12-4F16-9015-05EF1F35890F}" type="parTrans" cxnId="{24355EF6-2E53-406D-B0C9-176020405FA1}">
      <dgm:prSet/>
      <dgm:spPr/>
      <dgm:t>
        <a:bodyPr/>
        <a:lstStyle/>
        <a:p>
          <a:endParaRPr lang="en-GB">
            <a:latin typeface="Verdana" panose="020B0604030504040204" pitchFamily="34" charset="0"/>
            <a:ea typeface="Verdana" panose="020B0604030504040204" pitchFamily="34" charset="0"/>
          </a:endParaRPr>
        </a:p>
      </dgm:t>
    </dgm:pt>
    <dgm:pt modelId="{841B69DB-347F-4690-9819-19DD8EA08082}" type="sibTrans" cxnId="{24355EF6-2E53-406D-B0C9-176020405FA1}">
      <dgm:prSet/>
      <dgm:spPr/>
      <dgm:t>
        <a:bodyPr/>
        <a:lstStyle/>
        <a:p>
          <a:endParaRPr lang="en-GB">
            <a:latin typeface="Verdana" panose="020B0604030504040204" pitchFamily="34" charset="0"/>
            <a:ea typeface="Verdana" panose="020B0604030504040204" pitchFamily="34" charset="0"/>
          </a:endParaRPr>
        </a:p>
      </dgm:t>
    </dgm:pt>
    <dgm:pt modelId="{CC276B12-63FD-40F6-A823-E96CB5E9E165}" type="pres">
      <dgm:prSet presAssocID="{1854AD8B-818C-43A4-8872-EB28E7D53EF5}" presName="matrix" presStyleCnt="0">
        <dgm:presLayoutVars>
          <dgm:chMax val="1"/>
          <dgm:dir/>
          <dgm:resizeHandles val="exact"/>
        </dgm:presLayoutVars>
      </dgm:prSet>
      <dgm:spPr/>
    </dgm:pt>
    <dgm:pt modelId="{D8EE01CA-F397-4ECA-8D7A-0B2EE1D63C83}" type="pres">
      <dgm:prSet presAssocID="{1854AD8B-818C-43A4-8872-EB28E7D53EF5}" presName="diamond" presStyleLbl="bgShp" presStyleIdx="0" presStyleCnt="1"/>
      <dgm:spPr>
        <a:xfrm>
          <a:off x="784250" y="0"/>
          <a:ext cx="3993098" cy="3993098"/>
        </a:xfrm>
        <a:prstGeom prst="diamond">
          <a:avLst/>
        </a:prstGeom>
      </dgm:spPr>
    </dgm:pt>
    <dgm:pt modelId="{BD8804E9-FF30-494D-A7D7-D4BE6FB3F796}" type="pres">
      <dgm:prSet presAssocID="{1854AD8B-818C-43A4-8872-EB28E7D53EF5}" presName="quad1" presStyleLbl="node1" presStyleIdx="0" presStyleCnt="4">
        <dgm:presLayoutVars>
          <dgm:chMax val="0"/>
          <dgm:chPref val="0"/>
          <dgm:bulletEnabled val="1"/>
        </dgm:presLayoutVars>
      </dgm:prSet>
      <dgm:spPr/>
    </dgm:pt>
    <dgm:pt modelId="{C9B1425F-0875-485B-9C1A-B1BDC62D6712}" type="pres">
      <dgm:prSet presAssocID="{1854AD8B-818C-43A4-8872-EB28E7D53EF5}" presName="quad2" presStyleLbl="node1" presStyleIdx="1" presStyleCnt="4">
        <dgm:presLayoutVars>
          <dgm:chMax val="0"/>
          <dgm:chPref val="0"/>
          <dgm:bulletEnabled val="1"/>
        </dgm:presLayoutVars>
      </dgm:prSet>
      <dgm:spPr/>
    </dgm:pt>
    <dgm:pt modelId="{A831248E-4F63-4B44-9266-91E7DA469C8A}" type="pres">
      <dgm:prSet presAssocID="{1854AD8B-818C-43A4-8872-EB28E7D53EF5}" presName="quad3" presStyleLbl="node1" presStyleIdx="2" presStyleCnt="4">
        <dgm:presLayoutVars>
          <dgm:chMax val="0"/>
          <dgm:chPref val="0"/>
          <dgm:bulletEnabled val="1"/>
        </dgm:presLayoutVars>
      </dgm:prSet>
      <dgm:spPr/>
    </dgm:pt>
    <dgm:pt modelId="{9D1DAEF0-1E59-46CF-A70A-98CC7DCD54DE}" type="pres">
      <dgm:prSet presAssocID="{1854AD8B-818C-43A4-8872-EB28E7D53EF5}" presName="quad4" presStyleLbl="node1" presStyleIdx="3" presStyleCnt="4">
        <dgm:presLayoutVars>
          <dgm:chMax val="0"/>
          <dgm:chPref val="0"/>
          <dgm:bulletEnabled val="1"/>
        </dgm:presLayoutVars>
      </dgm:prSet>
      <dgm:spPr/>
    </dgm:pt>
  </dgm:ptLst>
  <dgm:cxnLst>
    <dgm:cxn modelId="{F3BBF443-8FD6-4336-899A-DF34E36C4C5C}" srcId="{1854AD8B-818C-43A4-8872-EB28E7D53EF5}" destId="{12238491-0BAC-4027-992E-4FCAA6FFA341}" srcOrd="1" destOrd="0" parTransId="{98C933C8-D16A-4EB1-9E84-69B970BC893F}" sibTransId="{6C42F681-21DC-402D-8B69-9B009D55F98D}"/>
    <dgm:cxn modelId="{7DB17951-B780-40D6-A296-B8A9A7988218}" srcId="{1854AD8B-818C-43A4-8872-EB28E7D53EF5}" destId="{87B3291B-0C7D-4E36-A713-CD8D9943486D}" srcOrd="2" destOrd="0" parTransId="{35789204-CAAE-4C54-AB89-BB22E78A189B}" sibTransId="{72F17B26-1BCF-4318-AC54-3BA045FF41D9}"/>
    <dgm:cxn modelId="{998A3F57-DA79-4852-97E2-781680C8FABE}" srcId="{1854AD8B-818C-43A4-8872-EB28E7D53EF5}" destId="{AFF9A6EA-B06F-4BDB-A527-429AB2BE9E96}" srcOrd="0" destOrd="0" parTransId="{0D4A4585-EA4B-4DBB-9372-EF5756AB0E48}" sibTransId="{3F57F3A5-E982-4634-899B-378F67313825}"/>
    <dgm:cxn modelId="{4D1AFC9C-E2E9-47F5-8494-1996CFBDB8F5}" type="presOf" srcId="{12238491-0BAC-4027-992E-4FCAA6FFA341}" destId="{C9B1425F-0875-485B-9C1A-B1BDC62D6712}" srcOrd="0" destOrd="0" presId="urn:microsoft.com/office/officeart/2005/8/layout/matrix3"/>
    <dgm:cxn modelId="{5B77D7A6-7EDF-430A-817D-22E762175C16}" type="presOf" srcId="{87B3291B-0C7D-4E36-A713-CD8D9943486D}" destId="{A831248E-4F63-4B44-9266-91E7DA469C8A}" srcOrd="0" destOrd="0" presId="urn:microsoft.com/office/officeart/2005/8/layout/matrix3"/>
    <dgm:cxn modelId="{D4D8BFB7-DF8D-4CDF-A77A-C4817C5013B0}" type="presOf" srcId="{E3A6F153-3ACD-473A-947C-4B57E02ECF99}" destId="{9D1DAEF0-1E59-46CF-A70A-98CC7DCD54DE}" srcOrd="0" destOrd="0" presId="urn:microsoft.com/office/officeart/2005/8/layout/matrix3"/>
    <dgm:cxn modelId="{FE4C29CE-70F9-46A7-8EBF-019547062F6F}" type="presOf" srcId="{1854AD8B-818C-43A4-8872-EB28E7D53EF5}" destId="{CC276B12-63FD-40F6-A823-E96CB5E9E165}" srcOrd="0" destOrd="0" presId="urn:microsoft.com/office/officeart/2005/8/layout/matrix3"/>
    <dgm:cxn modelId="{FA3819F6-437F-42A6-81CF-7C1A16CAC71E}" type="presOf" srcId="{AFF9A6EA-B06F-4BDB-A527-429AB2BE9E96}" destId="{BD8804E9-FF30-494D-A7D7-D4BE6FB3F796}" srcOrd="0" destOrd="0" presId="urn:microsoft.com/office/officeart/2005/8/layout/matrix3"/>
    <dgm:cxn modelId="{24355EF6-2E53-406D-B0C9-176020405FA1}" srcId="{1854AD8B-818C-43A4-8872-EB28E7D53EF5}" destId="{E3A6F153-3ACD-473A-947C-4B57E02ECF99}" srcOrd="3" destOrd="0" parTransId="{3F4384DD-CA12-4F16-9015-05EF1F35890F}" sibTransId="{841B69DB-347F-4690-9819-19DD8EA08082}"/>
    <dgm:cxn modelId="{29F643CA-D22B-4839-8077-5FC52AFB2B77}" type="presParOf" srcId="{CC276B12-63FD-40F6-A823-E96CB5E9E165}" destId="{D8EE01CA-F397-4ECA-8D7A-0B2EE1D63C83}" srcOrd="0" destOrd="0" presId="urn:microsoft.com/office/officeart/2005/8/layout/matrix3"/>
    <dgm:cxn modelId="{E5409008-5B39-417F-B96B-5B3A9661FAE5}" type="presParOf" srcId="{CC276B12-63FD-40F6-A823-E96CB5E9E165}" destId="{BD8804E9-FF30-494D-A7D7-D4BE6FB3F796}" srcOrd="1" destOrd="0" presId="urn:microsoft.com/office/officeart/2005/8/layout/matrix3"/>
    <dgm:cxn modelId="{5EBC014D-6E3A-4C88-99D4-FB056674546E}" type="presParOf" srcId="{CC276B12-63FD-40F6-A823-E96CB5E9E165}" destId="{C9B1425F-0875-485B-9C1A-B1BDC62D6712}" srcOrd="2" destOrd="0" presId="urn:microsoft.com/office/officeart/2005/8/layout/matrix3"/>
    <dgm:cxn modelId="{B6B92A01-E6A6-4661-9EB3-9B577852FA0D}" type="presParOf" srcId="{CC276B12-63FD-40F6-A823-E96CB5E9E165}" destId="{A831248E-4F63-4B44-9266-91E7DA469C8A}" srcOrd="3" destOrd="0" presId="urn:microsoft.com/office/officeart/2005/8/layout/matrix3"/>
    <dgm:cxn modelId="{FC438108-916D-487B-94FC-C0E4A948003A}" type="presParOf" srcId="{CC276B12-63FD-40F6-A823-E96CB5E9E165}" destId="{9D1DAEF0-1E59-46CF-A70A-98CC7DCD54D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E01CA-F397-4ECA-8D7A-0B2EE1D63C83}">
      <dsp:nvSpPr>
        <dsp:cNvPr id="0" name=""/>
        <dsp:cNvSpPr/>
      </dsp:nvSpPr>
      <dsp:spPr>
        <a:xfrm>
          <a:off x="509667" y="0"/>
          <a:ext cx="3291104" cy="3291104"/>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804E9-FF30-494D-A7D7-D4BE6FB3F796}">
      <dsp:nvSpPr>
        <dsp:cNvPr id="0" name=""/>
        <dsp:cNvSpPr/>
      </dsp:nvSpPr>
      <dsp:spPr>
        <a:xfrm>
          <a:off x="822322" y="312654"/>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Η διαθεσιμότητα νέων πρώτων υλών μειώνεται</a:t>
          </a:r>
        </a:p>
      </dsp:txBody>
      <dsp:txXfrm>
        <a:off x="884979" y="375311"/>
        <a:ext cx="1158216" cy="1158216"/>
      </dsp:txXfrm>
    </dsp:sp>
    <dsp:sp modelId="{C9B1425F-0875-485B-9C1A-B1BDC62D6712}">
      <dsp:nvSpPr>
        <dsp:cNvPr id="0" name=""/>
        <dsp:cNvSpPr/>
      </dsp:nvSpPr>
      <dsp:spPr>
        <a:xfrm>
          <a:off x="2204586" y="312654"/>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Η επιλογή υλικών έχει κυρίαρχο ρόλο στη Βιώσιμη Ανάπτυξη Προϊόντων</a:t>
          </a:r>
        </a:p>
      </dsp:txBody>
      <dsp:txXfrm>
        <a:off x="2267243" y="375311"/>
        <a:ext cx="1158216" cy="1158216"/>
      </dsp:txXfrm>
    </dsp:sp>
    <dsp:sp modelId="{A831248E-4F63-4B44-9266-91E7DA469C8A}">
      <dsp:nvSpPr>
        <dsp:cNvPr id="0" name=""/>
        <dsp:cNvSpPr/>
      </dsp:nvSpPr>
      <dsp:spPr>
        <a:xfrm>
          <a:off x="822322" y="1694918"/>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Αυξημένη ζήτηση των καταναλωτών για (περισσότερο) βιώσιμα και κυκλικά προϊόντα</a:t>
          </a:r>
        </a:p>
      </dsp:txBody>
      <dsp:txXfrm>
        <a:off x="884979" y="1757575"/>
        <a:ext cx="1158216" cy="1158216"/>
      </dsp:txXfrm>
    </dsp:sp>
    <dsp:sp modelId="{9D1DAEF0-1E59-46CF-A70A-98CC7DCD54DE}">
      <dsp:nvSpPr>
        <dsp:cNvPr id="0" name=""/>
        <dsp:cNvSpPr/>
      </dsp:nvSpPr>
      <dsp:spPr>
        <a:xfrm>
          <a:off x="2204586" y="1694918"/>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Η προσέγγιση του κύκλου ζωής χρησιμεύει ως βάση για την αξιολόγηση της βιωσιμότητας ενός προϊόντος.</a:t>
          </a:r>
        </a:p>
      </dsp:txBody>
      <dsp:txXfrm>
        <a:off x="2267243" y="1757575"/>
        <a:ext cx="1158216" cy="115821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59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04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2473E36A-72E7-29F6-348E-B47FE33FA304}"/>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7D67D312-35B2-3657-2F04-73A4F086566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44A3360-29AD-A77B-04CF-D9775AF4E69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20E52C62-5F8E-F196-2647-337276E3B7D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4A4FB2B2-75E0-5650-A192-9E3CD76093B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F1DFE551-BF78-F92B-32B7-5669B4996913}"/>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BD86A48D-A045-AA74-17E3-7CBE5A32A4F9}"/>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20DA78D6-106F-8F45-6F81-A9ABC9CA5DC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AD929C7-66D1-2981-0B75-0A79B1DC861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8858CCB1-36F3-0412-149A-050E06A8EB7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4" name="TextBox 19">
            <a:extLst>
              <a:ext uri="{FF2B5EF4-FFF2-40B4-BE49-F238E27FC236}">
                <a16:creationId xmlns:a16="http://schemas.microsoft.com/office/drawing/2014/main" id="{5E62125B-B8E7-DC9E-C324-0465F204588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832A2C49-8A81-2C52-5A72-4ACCA51A47F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078A3725-CE1B-F5B0-059E-EFFAFF89B99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E6368CD7-B03E-98CB-4272-5906C93187C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D0C4B1A7-B00C-B839-28F9-001FAB683F3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sp>
        <p:nvSpPr>
          <p:cNvPr id="2" name="TextBox 19">
            <a:extLst>
              <a:ext uri="{FF2B5EF4-FFF2-40B4-BE49-F238E27FC236}">
                <a16:creationId xmlns:a16="http://schemas.microsoft.com/office/drawing/2014/main" id="{D9393B57-2207-1D19-88A1-22D0C3E2993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BE1D8E5-5A80-5CD5-1F65-C84F08C6E6A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06BC86AF-0559-40A7-31BC-9FA44D2F5A7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8D00BD68-43C3-B85D-7182-F350897D9AE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8A92CD31-5954-731A-F5BF-E9A6EDE44DFA}"/>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oogle Shape;43;p14" descr="Graphical user interface, text, application&#10;&#10;Description automatically generated">
            <a:extLst>
              <a:ext uri="{FF2B5EF4-FFF2-40B4-BE49-F238E27FC236}">
                <a16:creationId xmlns:a16="http://schemas.microsoft.com/office/drawing/2014/main" id="{C251EC15-3618-1BDA-BAEC-CFD51DE054C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5" name="TextBox 19">
            <a:extLst>
              <a:ext uri="{FF2B5EF4-FFF2-40B4-BE49-F238E27FC236}">
                <a16:creationId xmlns:a16="http://schemas.microsoft.com/office/drawing/2014/main" id="{23B154E0-2FEE-BD2C-62F4-7D866BD4BDD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72065CB9-A8B6-0E66-D23D-87CF4948AAFD}"/>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197573-3498-EA4F-8464-1B1AA8082082}"/>
              </a:ext>
            </a:extLst>
          </p:cNvPr>
          <p:cNvPicPr>
            <a:picLocks noChangeAspect="1"/>
          </p:cNvPicPr>
          <p:nvPr userDrawn="1"/>
        </p:nvPicPr>
        <p:blipFill rotWithShape="1">
          <a:blip r:embed="rId3"/>
          <a:srcRect r="25005"/>
          <a:stretch/>
        </p:blipFill>
        <p:spPr>
          <a:xfrm>
            <a:off x="209884" y="4604000"/>
            <a:ext cx="1006682" cy="275804"/>
          </a:xfrm>
          <a:prstGeom prst="rect">
            <a:avLst/>
          </a:prstGeom>
        </p:spPr>
      </p:pic>
      <p:sp>
        <p:nvSpPr>
          <p:cNvPr id="2" name="TextBox 19">
            <a:extLst>
              <a:ext uri="{FF2B5EF4-FFF2-40B4-BE49-F238E27FC236}">
                <a16:creationId xmlns:a16="http://schemas.microsoft.com/office/drawing/2014/main" id="{3403179D-E220-0717-EDA9-BB945BE4A3D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904B539-B772-E48D-E12D-CAC7402CDEE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C18E7B08-D4FC-5F04-1B3E-E7F237D5754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468FDE66-2FB1-2ABB-D572-600D0DEA03A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CA8F4AA1-D1EC-C2A9-0A84-117591884FEE}"/>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CE075C3F-477B-DD3F-D1F2-5EA369945FC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8E2D3A8E-0D36-69E0-127B-88A3A1C4392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3D24A765-5440-22AB-C5A6-1148F7A352E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hyperlink" Target="http://eur-lex.europa.eu/legal-content/EN/TXT/?uri=CELEX:32009L0125&amp;locale=en" TargetMode="External"/><Relationship Id="rId4" Type="http://schemas.openxmlformats.org/officeDocument/2006/relationships/hyperlink" Target="http://journal.library.iisc.ernet.in/index.php/iisc/article/view/4587/488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hyperlink" Target="https://pre-sustainability.com/articles/5-roads-to-a-circular-economy-part-iv-sharing/"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ik.com/premium-photo/composite-image-thoughtful-asian-businessman-pointing_35247927.htm#page=2&amp;query=direction%20sign&amp;position=9&amp;from_view=search&amp;track=ais" TargetMode="Externa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1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hyperlink" Target="https://ec.europa.eu/environment/ipp/lca.htm"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hyperlink" Target="https://symbioporto.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hyperlink" Target="https://madaster.com/"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hyperlink" Target="https://www.researchgate.net/publication/273138281_Product_life_cycle_information_management_in_the_electronics_supply_chain/figures?lo=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hyperlink" Target="https://www.researchgate.net/profile/Michele-Germa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5" Type="http://schemas.openxmlformats.org/officeDocument/2006/relationships/hyperlink" Target="https://www.researchgate.net/profile/Margherita-Peruzzi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4" Type="http://schemas.openxmlformats.org/officeDocument/2006/relationships/hyperlink" Target="https://www.researchgate.net/profile/Claudio-Fav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hyperlink" Target="https://tulip.co/ebooks/lean-manufacturing/#chapter-two-history-of-lea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hyperlink" Target="https://tulip.co/ebooks/lean-manufacturing/#chapter-two-history-of-lean" TargetMode="Externa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hyperlink" Target="https://slideplayer.com/slide/13338089/" TargetMode="Externa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50.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52.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ieomsociety.org/ieom2019/papers/279.pdf" TargetMode="Externa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hyperlink" Target="https://www.youtube.com/watch?v=__0Spwj8Dk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ec.europa.eu/growth/industry/sustainability/product-policy-and-ecodesign_en" TargetMode="External"/><Relationship Id="rId2" Type="http://schemas.openxmlformats.org/officeDocument/2006/relationships/slideLayout" Target="../slideLayouts/slideLayout4.xml"/><Relationship Id="rId1" Type="http://schemas.openxmlformats.org/officeDocument/2006/relationships/tags" Target="../tags/tag55.xml"/><Relationship Id="rId5" Type="http://schemas.openxmlformats.org/officeDocument/2006/relationships/hyperlink" Target="https://op.europa.eu/pt/publication-detail/-/publication/4d42d597-4f92-4498-8e1d-857cc157e6db" TargetMode="External"/><Relationship Id="rId4" Type="http://schemas.openxmlformats.org/officeDocument/2006/relationships/hyperlink" Target="https://ec.europa.eu/growth/single-market/european-standards/harmonised-standards/ecodesign_e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162/108819899569520" TargetMode="Externa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hyperlink" Target="https://greenalliance.org.uk/resources/Resource%20resilient%20UK.pdf" TargetMode="Externa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hyperlink" Target="https://emf.thirdlight.com/link/xgfhlc17d1oc-qtv2v7/@/preview/3" TargetMode="Externa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hyperlink" Target="https://www.ellenmacarthurfoundation.org/case-studies/design-and-business-model-considerations-for-heavy-machinery-remanufacturing" TargetMode="Externa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hyperlink" Target="https://www.ellenmacarthurfoundation.org/case-studies/keeping-clothing-in-use-save-money-and-reduce-waste" TargetMode="External"/><Relationship Id="rId2" Type="http://schemas.openxmlformats.org/officeDocument/2006/relationships/slideLayout" Target="../slideLayouts/slideLayout4.xml"/><Relationship Id="rId1" Type="http://schemas.openxmlformats.org/officeDocument/2006/relationships/tags" Target="../tags/tag60.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hyperlink" Target="https://kenniskaarten.hetgroenebrein.nl/en/knowledge-map-circular-economy/circular-knowledge-networks-platforms/" TargetMode="Externa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slideLayout" Target="../slideLayouts/slideLayout4.xml"/><Relationship Id="rId1" Type="http://schemas.openxmlformats.org/officeDocument/2006/relationships/tags" Target="../tags/tag62.xml"/><Relationship Id="rId5" Type="http://schemas.openxmlformats.org/officeDocument/2006/relationships/hyperlink" Target="https://re.public.polimi.it/retrieve/handle/11311/828725/24772/Product-Service%20System%20Design%20for%20Sustainability_PART%20I.pdf" TargetMode="External"/><Relationship Id="rId4" Type="http://schemas.openxmlformats.org/officeDocument/2006/relationships/hyperlink" Target="https://ec.europa.eu/environment/circular-economy/pdf/monitoring-framework.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ellenmacarthurfoundation.org/case-studies/bringing-office-furniture-full-circle" TargetMode="External"/><Relationship Id="rId2" Type="http://schemas.openxmlformats.org/officeDocument/2006/relationships/slideLayout" Target="../slideLayouts/slideLayout4.xml"/><Relationship Id="rId1" Type="http://schemas.openxmlformats.org/officeDocument/2006/relationships/tags" Target="../tags/tag63.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slideLayout" Target="../slideLayouts/slideLayout4.xml"/><Relationship Id="rId1" Type="http://schemas.openxmlformats.org/officeDocument/2006/relationships/tags" Target="../tags/tag64.xml"/><Relationship Id="rId5" Type="http://schemas.openxmlformats.org/officeDocument/2006/relationships/hyperlink" Target="https://www.lean.org/WhatsLean/Principles.cfm" TargetMode="External"/><Relationship Id="rId4" Type="http://schemas.openxmlformats.org/officeDocument/2006/relationships/hyperlink" Target="https://ec.europa.eu/environment/circular-economy/pdf/monitoring-framework.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researchgate.net/publication/255598523_Industrial_Ecology_A_Critical_Review" TargetMode="Externa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hyperlink" Target="https://doi.org/10.1111/jiec.12864" TargetMode="External"/><Relationship Id="rId4" Type="http://schemas.openxmlformats.org/officeDocument/2006/relationships/hyperlink" Target="http://pustaka.unp.ac.id/file/abstrak_kki/EBOOKS/A%20Handbook%20of%20Industrial%20Ecology.pdf"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6.xml"/><Relationship Id="rId5" Type="http://schemas.openxmlformats.org/officeDocument/2006/relationships/image" Target="../media/image10.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69778"/>
            <a:ext cx="7223118" cy="1768500"/>
          </a:xfrm>
          <a:prstGeom prst="rect">
            <a:avLst/>
          </a:prstGeom>
        </p:spPr>
        <p:txBody>
          <a:bodyPr spcFirstLastPara="1" wrap="square" lIns="91425" tIns="91425" rIns="91425" bIns="91425" anchor="t" anchorCtr="0">
            <a:noAutofit/>
          </a:bodyPr>
          <a:lstStyle/>
          <a:p>
            <a:pPr lvl="0"/>
            <a:r>
              <a:rPr lang="en-GB" sz="5400" b="1" dirty="0"/>
              <a:t>ΕΠΙΧΕΙΡΗΜΑΤΙΚΉ ΜΟΝΤΕΛΟΠΟΊΗΣΗ ΓΙΑ ΕΠΙΧΕΙΡΉΣΕΙΣ ΚΥΚΛΙΚΉΣ ΟΙΚΟΝΟΜΊΑΣ</a:t>
            </a:r>
            <a:endParaRPr sz="54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154489"/>
            <a:ext cx="7717800" cy="1011600"/>
          </a:xfrm>
        </p:spPr>
        <p:txBody>
          <a:bodyPr/>
          <a:lstStyle/>
          <a:p>
            <a:r>
              <a:rPr lang="en-US" dirty="0"/>
              <a:t>Εργαλεία οικολογικού σχεδιασμού</a:t>
            </a:r>
            <a:endParaRPr lang="en-GB" dirty="0"/>
          </a:p>
        </p:txBody>
      </p:sp>
      <p:pic>
        <p:nvPicPr>
          <p:cNvPr id="14" name="Imagem 24">
            <a:extLst>
              <a:ext uri="{FF2B5EF4-FFF2-40B4-BE49-F238E27FC236}">
                <a16:creationId xmlns:a16="http://schemas.microsoft.com/office/drawing/2014/main" id="{95EF5550-7DA8-411E-AC9B-7CF72BAF5A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37512" y="847559"/>
            <a:ext cx="4635216" cy="3142175"/>
          </a:xfrm>
          <a:prstGeom prst="rect">
            <a:avLst/>
          </a:prstGeom>
          <a:noFill/>
          <a:ln>
            <a:noFill/>
          </a:ln>
        </p:spPr>
      </p:pic>
      <p:sp>
        <p:nvSpPr>
          <p:cNvPr id="16" name="CaixaDeTexto 21">
            <a:extLst>
              <a:ext uri="{FF2B5EF4-FFF2-40B4-BE49-F238E27FC236}">
                <a16:creationId xmlns:a16="http://schemas.microsoft.com/office/drawing/2014/main" id="{27AE3876-D546-4BF0-9400-714067EE62B2}"/>
              </a:ext>
            </a:extLst>
          </p:cNvPr>
          <p:cNvSpPr txBox="1"/>
          <p:nvPr/>
        </p:nvSpPr>
        <p:spPr>
          <a:xfrm>
            <a:off x="4338338" y="4311823"/>
            <a:ext cx="4734389" cy="409664"/>
          </a:xfrm>
          <a:prstGeom prst="rect">
            <a:avLst/>
          </a:prstGeom>
          <a:solidFill>
            <a:sysClr val="window" lastClr="FFFFFF"/>
          </a:solidFill>
          <a:ln w="12700" cap="flat" cmpd="sng" algn="ctr">
            <a:solidFill>
              <a:srgbClr val="1D9A78"/>
            </a:solidFill>
            <a:prstDash val="solid"/>
            <a:miter lim="800000"/>
          </a:ln>
          <a:effectLst/>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*Κάντε κλικ </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4"/>
              </a:rPr>
              <a:t>εδώ* </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για μια ολοκληρωμένη επισκόπηση των εργαλείων </a:t>
            </a:r>
            <a:r>
              <a:rPr kumimoji="0" lang="en-US" sz="1000" b="0" i="1"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οικολογικού σχεδιασμού</a:t>
            </a:r>
            <a:endParaRPr kumimoji="0" lang="en-GB"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
        <p:nvSpPr>
          <p:cNvPr id="28" name="CaixaDeTexto 17">
            <a:extLst>
              <a:ext uri="{FF2B5EF4-FFF2-40B4-BE49-F238E27FC236}">
                <a16:creationId xmlns:a16="http://schemas.microsoft.com/office/drawing/2014/main" id="{5E9E155A-968D-4868-8EB7-35FFC67CD98B}"/>
              </a:ext>
            </a:extLst>
          </p:cNvPr>
          <p:cNvSpPr txBox="1"/>
          <p:nvPr/>
        </p:nvSpPr>
        <p:spPr>
          <a:xfrm>
            <a:off x="253165" y="841174"/>
            <a:ext cx="4193743" cy="1384995"/>
          </a:xfrm>
          <a:prstGeom prst="rect">
            <a:avLst/>
          </a:prstGeom>
          <a:noFill/>
        </p:spPr>
        <p:txBody>
          <a:bodyPr wrap="square">
            <a:spAutoFit/>
          </a:bodyPr>
          <a:lstStyle/>
          <a:p>
            <a:pPr algn="just"/>
            <a:r>
              <a:rPr lang="en-US" sz="1400" dirty="0">
                <a:latin typeface="+mn-lt"/>
                <a:ea typeface="Verdana" panose="020B0604030504040204" pitchFamily="34" charset="0"/>
              </a:rPr>
              <a:t>Σε ευρωπαϊκό επίπεδο, η </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οδηγία για </a:t>
            </a:r>
            <a:r>
              <a:rPr lang="en-US" sz="1400" dirty="0" err="1">
                <a:latin typeface="+mn-lt"/>
                <a:ea typeface="Verdana" panose="020B0604030504040204" pitchFamily="34" charset="0"/>
                <a:hlinkClick r:id="rId5">
                  <a:extLst>
                    <a:ext uri="{A12FA001-AC4F-418D-AE19-62706E023703}">
                      <ahyp:hlinkClr xmlns:ahyp="http://schemas.microsoft.com/office/drawing/2018/hyperlinkcolor" val="tx"/>
                    </a:ext>
                  </a:extLst>
                </a:hlinkClick>
              </a:rPr>
              <a:t>τον οικολογικό σχεδιασμό </a:t>
            </a:r>
            <a:r>
              <a:rPr lang="en-US" sz="1400" dirty="0">
                <a:latin typeface="+mn-lt"/>
                <a:ea typeface="Verdana" panose="020B0604030504040204" pitchFamily="34" charset="0"/>
              </a:rPr>
              <a:t>παρέχει συνεκτικούς κανόνες σε επίπεδο ΕΕ για τη βελτίωση των περιβαλλοντικών επιδόσεων προϊόντων, όπως οι οικιακές συσκευές, οι τεχνολογίες πληροφοριών και επικοινωνιών ή η μηχανική.</a:t>
            </a:r>
            <a:endParaRPr lang="en-GB" sz="1400" dirty="0">
              <a:latin typeface="+mn-lt"/>
              <a:ea typeface="Verdana" panose="020B0604030504040204" pitchFamily="34" charset="0"/>
            </a:endParaRPr>
          </a:p>
        </p:txBody>
      </p:sp>
      <p:sp>
        <p:nvSpPr>
          <p:cNvPr id="31" name="Content Placeholder 2">
            <a:extLst>
              <a:ext uri="{FF2B5EF4-FFF2-40B4-BE49-F238E27FC236}">
                <a16:creationId xmlns:a16="http://schemas.microsoft.com/office/drawing/2014/main" id="{2A2993A9-2BDA-4EF8-BA44-0DB84A6AADB6}"/>
              </a:ext>
            </a:extLst>
          </p:cNvPr>
          <p:cNvSpPr txBox="1">
            <a:spLocks/>
          </p:cNvSpPr>
          <p:nvPr/>
        </p:nvSpPr>
        <p:spPr>
          <a:xfrm>
            <a:off x="253165" y="2158815"/>
            <a:ext cx="2135717" cy="325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Τύποι εργαλείων</a:t>
            </a:r>
          </a:p>
        </p:txBody>
      </p:sp>
      <p:graphicFrame>
        <p:nvGraphicFramePr>
          <p:cNvPr id="32" name="Tabela 3">
            <a:extLst>
              <a:ext uri="{FF2B5EF4-FFF2-40B4-BE49-F238E27FC236}">
                <a16:creationId xmlns:a16="http://schemas.microsoft.com/office/drawing/2014/main" id="{2525EDA9-EEB1-486B-BED6-3564500381CC}"/>
              </a:ext>
            </a:extLst>
          </p:cNvPr>
          <p:cNvGraphicFramePr>
            <a:graphicFrameLocks noGrp="1"/>
          </p:cNvGraphicFramePr>
          <p:nvPr>
            <p:extLst>
              <p:ext uri="{D42A27DB-BD31-4B8C-83A1-F6EECF244321}">
                <p14:modId xmlns:p14="http://schemas.microsoft.com/office/powerpoint/2010/main" val="1380874249"/>
              </p:ext>
            </p:extLst>
          </p:nvPr>
        </p:nvGraphicFramePr>
        <p:xfrm>
          <a:off x="253165" y="2457341"/>
          <a:ext cx="3475566" cy="1698516"/>
        </p:xfrm>
        <a:graphic>
          <a:graphicData uri="http://schemas.openxmlformats.org/drawingml/2006/table">
            <a:tbl>
              <a:tblPr firstCol="1" bandRow="1"/>
              <a:tblGrid>
                <a:gridCol w="462645">
                  <a:extLst>
                    <a:ext uri="{9D8B030D-6E8A-4147-A177-3AD203B41FA5}">
                      <a16:colId xmlns:a16="http://schemas.microsoft.com/office/drawing/2014/main" val="3701832325"/>
                    </a:ext>
                  </a:extLst>
                </a:gridCol>
                <a:gridCol w="3012921">
                  <a:extLst>
                    <a:ext uri="{9D8B030D-6E8A-4147-A177-3AD203B41FA5}">
                      <a16:colId xmlns:a16="http://schemas.microsoft.com/office/drawing/2014/main" val="845953140"/>
                    </a:ext>
                  </a:extLst>
                </a:gridCol>
              </a:tblGrid>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1η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algn="just" defTabSz="914400" rtl="0" eaLnBrk="1" latinLnBrk="0" hangingPunct="1">
                        <a:lnSpc>
                          <a:spcPct val="107000"/>
                        </a:lnSpc>
                        <a:spcAft>
                          <a:spcPts val="800"/>
                        </a:spcAft>
                      </a:pPr>
                      <a:r>
                        <a:rPr lang="en-US" sz="1200" kern="1200">
                          <a:solidFill>
                            <a:schemeClr val="dk1"/>
                          </a:solidFill>
                          <a:effectLst/>
                          <a:latin typeface="+mn-lt"/>
                        </a:rPr>
                        <a:t>Λίστες ελέγχου</a:t>
                      </a:r>
                      <a:endParaRPr lang="en-GB" sz="1200" kern="1200">
                        <a:solidFill>
                          <a:schemeClr val="dk1"/>
                        </a:solidFill>
                        <a:effectLst/>
                        <a:latin typeface="+mn-lt"/>
                        <a:ea typeface="Verdana" panose="020B0604030504040204" pitchFamily="34" charset="0"/>
                        <a:cs typeface="+mn-cs"/>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8892963"/>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2η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Κατευθυντήριες γραμμές</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69349478"/>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3η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Πίνακας MET</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694743388"/>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4η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Ανάλυση περιβαλλοντικών επιπτώσεων</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56096159"/>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5η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Χάρτες οικολογικών ιδεών</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428328000"/>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6η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Εκτίμηση περιβαλλοντικών επιπτώσεων</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57176792"/>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7η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Σπίτι της ποιότητας του περιβάλλοντος</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90025787"/>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8η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Τροχός LiDS</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42133709"/>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9η</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Αξιολόγηση κύκλου ζωής</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701439087"/>
                  </a:ext>
                </a:extLst>
              </a:tr>
            </a:tbl>
          </a:graphicData>
        </a:graphic>
      </p:graphicFrame>
      <p:sp>
        <p:nvSpPr>
          <p:cNvPr id="35" name="CaixaDeTexto 13">
            <a:extLst>
              <a:ext uri="{FF2B5EF4-FFF2-40B4-BE49-F238E27FC236}">
                <a16:creationId xmlns:a16="http://schemas.microsoft.com/office/drawing/2014/main" id="{CAFDF66C-96AA-46DA-9579-6F1B432DF4B3}"/>
              </a:ext>
            </a:extLst>
          </p:cNvPr>
          <p:cNvSpPr txBox="1"/>
          <p:nvPr/>
        </p:nvSpPr>
        <p:spPr>
          <a:xfrm>
            <a:off x="142839" y="4163362"/>
            <a:ext cx="2878043" cy="523220"/>
          </a:xfrm>
          <a:prstGeom prst="rect">
            <a:avLst/>
          </a:prstGeom>
          <a:noFill/>
        </p:spPr>
        <p:txBody>
          <a:bodyPr wrap="square">
            <a:spAutoFit/>
          </a:bodyPr>
          <a:lstStyle/>
          <a:p>
            <a:r>
              <a:rPr lang="en-GB" sz="700" dirty="0">
                <a:latin typeface="+mn-lt"/>
                <a:ea typeface="Verdana" panose="020B0604030504040204" pitchFamily="34" charset="0"/>
                <a:cs typeface="Calibri" panose="020F0502020204030204" pitchFamily="34" charset="0"/>
              </a:rPr>
              <a:t>[2] C. </a:t>
            </a:r>
            <a:r>
              <a:rPr lang="en-GB" sz="700" dirty="0" err="1">
                <a:latin typeface="+mn-lt"/>
                <a:ea typeface="Verdana" panose="020B0604030504040204" pitchFamily="34" charset="0"/>
                <a:cs typeface="Calibri" panose="020F0502020204030204" pitchFamily="34" charset="0"/>
              </a:rPr>
              <a:t>Luttropp</a:t>
            </a:r>
            <a:r>
              <a:rPr lang="en-GB" sz="700" dirty="0">
                <a:latin typeface="+mn-lt"/>
                <a:ea typeface="Verdana" panose="020B0604030504040204" pitchFamily="34" charset="0"/>
                <a:cs typeface="Calibri" panose="020F0502020204030204" pitchFamily="34" charset="0"/>
              </a:rPr>
              <a:t>, J. </a:t>
            </a:r>
            <a:r>
              <a:rPr lang="en-GB" sz="700" dirty="0" err="1">
                <a:latin typeface="+mn-lt"/>
                <a:ea typeface="Verdana" panose="020B0604030504040204" pitchFamily="34" charset="0"/>
                <a:cs typeface="Calibri" panose="020F0502020204030204" pitchFamily="34" charset="0"/>
              </a:rPr>
              <a:t>Lagerstedt</a:t>
            </a:r>
            <a:r>
              <a:rPr lang="en-GB" sz="700" dirty="0">
                <a:latin typeface="+mn-lt"/>
                <a:ea typeface="Verdana" panose="020B0604030504040204" pitchFamily="34" charset="0"/>
                <a:cs typeface="Calibri" panose="020F0502020204030204" pitchFamily="34" charset="0"/>
              </a:rPr>
              <a:t>, </a:t>
            </a:r>
            <a:r>
              <a:rPr lang="en-GB" sz="700" dirty="0" err="1">
                <a:latin typeface="+mn-lt"/>
                <a:ea typeface="Verdana" panose="020B0604030504040204" pitchFamily="34" charset="0"/>
                <a:cs typeface="Calibri" panose="020F0502020204030204" pitchFamily="34" charset="0"/>
              </a:rPr>
              <a:t>EcoDesign </a:t>
            </a:r>
            <a:r>
              <a:rPr lang="en-GB" sz="700" dirty="0">
                <a:latin typeface="+mn-lt"/>
                <a:ea typeface="Verdana" panose="020B0604030504040204" pitchFamily="34" charset="0"/>
                <a:cs typeface="Calibri" panose="020F0502020204030204" pitchFamily="34" charset="0"/>
              </a:rPr>
              <a:t>and The Ten Golden Rules: generic advice for merging environmental aspects into product development, J. Clean. Prod. 14 (2006) 1396-1408. https://doi.org/10.1016/j.jclepro.2005.11.022.</a:t>
            </a:r>
          </a:p>
        </p:txBody>
      </p:sp>
    </p:spTree>
    <p:custDataLst>
      <p:tags r:id="rId1"/>
    </p:custDataLst>
    <p:extLst>
      <p:ext uri="{BB962C8B-B14F-4D97-AF65-F5344CB8AC3E}">
        <p14:creationId xmlns:p14="http://schemas.microsoft.com/office/powerpoint/2010/main" val="378126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7FA5FC-FDB5-4C18-41E3-678BABD2A171}"/>
              </a:ext>
            </a:extLst>
          </p:cNvPr>
          <p:cNvPicPr>
            <a:picLocks noChangeAspect="1"/>
          </p:cNvPicPr>
          <p:nvPr/>
        </p:nvPicPr>
        <p:blipFill>
          <a:blip r:embed="rId3"/>
          <a:stretch>
            <a:fillRect/>
          </a:stretch>
        </p:blipFill>
        <p:spPr>
          <a:xfrm>
            <a:off x="5562027" y="1392892"/>
            <a:ext cx="3293021" cy="2580634"/>
          </a:xfrm>
          <a:prstGeom prst="rect">
            <a:avLst/>
          </a:prstGeom>
        </p:spPr>
      </p:pic>
      <p:sp>
        <p:nvSpPr>
          <p:cNvPr id="2" name="Title 1">
            <a:extLst>
              <a:ext uri="{FF2B5EF4-FFF2-40B4-BE49-F238E27FC236}">
                <a16:creationId xmlns:a16="http://schemas.microsoft.com/office/drawing/2014/main" id="{385CFAC8-EF05-4E1D-B574-3E13CCC596BE}"/>
              </a:ext>
            </a:extLst>
          </p:cNvPr>
          <p:cNvSpPr>
            <a:spLocks noGrp="1"/>
          </p:cNvSpPr>
          <p:nvPr>
            <p:ph type="title"/>
          </p:nvPr>
        </p:nvSpPr>
        <p:spPr/>
        <p:txBody>
          <a:bodyPr/>
          <a:lstStyle/>
          <a:p>
            <a:r>
              <a:rPr lang="en-GB" dirty="0"/>
              <a:t>Προκλήσεις</a:t>
            </a:r>
          </a:p>
        </p:txBody>
      </p:sp>
      <p:sp>
        <p:nvSpPr>
          <p:cNvPr id="4" name="TextBox 3">
            <a:extLst>
              <a:ext uri="{FF2B5EF4-FFF2-40B4-BE49-F238E27FC236}">
                <a16:creationId xmlns:a16="http://schemas.microsoft.com/office/drawing/2014/main" id="{776D3D9D-36AF-4069-8091-CE424CAD0F27}"/>
              </a:ext>
            </a:extLst>
          </p:cNvPr>
          <p:cNvSpPr txBox="1"/>
          <p:nvPr/>
        </p:nvSpPr>
        <p:spPr>
          <a:xfrm>
            <a:off x="237194" y="1831792"/>
            <a:ext cx="5034356" cy="2634119"/>
          </a:xfrm>
          <a:prstGeom prst="rect">
            <a:avLst/>
          </a:prstGeom>
          <a:noFill/>
        </p:spPr>
        <p:txBody>
          <a:bodyPr wrap="square">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lang="en-US" altLang="en-US" sz="1400" dirty="0">
                <a:solidFill>
                  <a:srgbClr val="2B2D83"/>
                </a:solidFill>
                <a:latin typeface="Verdana" panose="020B0604030504040204" pitchFamily="34" charset="0"/>
                <a:ea typeface="Verdana" panose="020B0604030504040204" pitchFamily="34" charset="0"/>
              </a:rPr>
              <a:t>Η εφαρμογή των πρακτικών </a:t>
            </a:r>
            <a:r>
              <a:rPr lang="en-US" altLang="en-US" sz="1400" dirty="0" err="1">
                <a:solidFill>
                  <a:srgbClr val="2B2D83"/>
                </a:solidFill>
                <a:latin typeface="Verdana" panose="020B0604030504040204" pitchFamily="34" charset="0"/>
                <a:ea typeface="Verdana" panose="020B0604030504040204" pitchFamily="34" charset="0"/>
              </a:rPr>
              <a:t>οικολογικού σχεδιασμού </a:t>
            </a:r>
            <a:r>
              <a:rPr lang="en-US" altLang="en-US" sz="1400" dirty="0">
                <a:solidFill>
                  <a:srgbClr val="2B2D83"/>
                </a:solidFill>
                <a:latin typeface="Verdana" panose="020B0604030504040204" pitchFamily="34" charset="0"/>
                <a:ea typeface="Verdana" panose="020B0604030504040204" pitchFamily="34" charset="0"/>
              </a:rPr>
              <a:t>δεν είναι πάντα σε θέση να ενσωματώσει ορισμένες σημαντικές περιβαλλοντικές πτυχές.</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endParaRPr lang="en-US" altLang="en-US" sz="1400" dirty="0">
              <a:solidFill>
                <a:srgbClr val="2B2D83"/>
              </a:solidFill>
              <a:latin typeface="Verdana" panose="020B0604030504040204" pitchFamily="34" charset="0"/>
              <a:ea typeface="Verdana" panose="020B060403050404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lang="en-US" altLang="en-US" sz="1400" dirty="0">
                <a:solidFill>
                  <a:srgbClr val="2B2D83"/>
                </a:solidFill>
                <a:latin typeface="Verdana" panose="020B0604030504040204" pitchFamily="34" charset="0"/>
                <a:ea typeface="Verdana" panose="020B0604030504040204" pitchFamily="34" charset="0"/>
              </a:rPr>
              <a:t>Χρειάζεται μια πιο ολιστική προσέγγιση για την ανάπτυξη προϊόντων και την καινοτομία όχι μόνο στο ίδιο το προϊόν, αλλά και στο επιχειρηματικό μοντέλο που συνδέεται με </a:t>
            </a:r>
            <a:r>
              <a:rPr lang="en-GB" altLang="en-US" sz="1400" dirty="0">
                <a:solidFill>
                  <a:srgbClr val="2B2D83"/>
                </a:solidFill>
                <a:latin typeface="Verdana" panose="020B0604030504040204" pitchFamily="34" charset="0"/>
                <a:ea typeface="Verdana" panose="020B0604030504040204" pitchFamily="34" charset="0"/>
              </a:rPr>
              <a:t>αυτό. </a:t>
            </a:r>
          </a:p>
        </p:txBody>
      </p:sp>
      <p:sp>
        <p:nvSpPr>
          <p:cNvPr id="3" name="TextBox 2">
            <a:extLst>
              <a:ext uri="{FF2B5EF4-FFF2-40B4-BE49-F238E27FC236}">
                <a16:creationId xmlns:a16="http://schemas.microsoft.com/office/drawing/2014/main" id="{2950F27B-8804-EA7A-6C7A-65C5DAD3CFD0}"/>
              </a:ext>
            </a:extLst>
          </p:cNvPr>
          <p:cNvSpPr txBox="1"/>
          <p:nvPr/>
        </p:nvSpPr>
        <p:spPr>
          <a:xfrm>
            <a:off x="5443875" y="4054302"/>
            <a:ext cx="2987150" cy="246221"/>
          </a:xfrm>
          <a:prstGeom prst="rect">
            <a:avLst/>
          </a:prstGeom>
          <a:noFill/>
        </p:spPr>
        <p:txBody>
          <a:bodyPr wrap="square" rtlCol="0">
            <a:spAutoFit/>
          </a:bodyPr>
          <a:lstStyle/>
          <a:p>
            <a:r>
              <a:rPr lang="en-GB" sz="500" b="1" i="0" dirty="0" err="1">
                <a:solidFill>
                  <a:srgbClr val="374957"/>
                </a:solidFill>
                <a:effectLst/>
                <a:latin typeface="Proxima Nova"/>
              </a:rPr>
              <a:t> beco sem saída </a:t>
            </a:r>
            <a:r>
              <a:rPr lang="pt-PT" sz="500" dirty="0" err="1"/>
              <a:t>από </a:t>
            </a:r>
            <a:r>
              <a:rPr lang="pt-PT" sz="500" b="1" i="0" u="none" strike="noStrike" dirty="0" err="1">
                <a:solidFill>
                  <a:srgbClr val="0F73EE"/>
                </a:solidFill>
                <a:effectLst/>
                <a:latin typeface="Proxima Nova"/>
              </a:rPr>
              <a:t>sergnewa </a:t>
            </a:r>
            <a:r>
              <a:rPr lang="pt-PT" sz="500" dirty="0"/>
              <a:t>στο https://br.freepik.com/vetores-premium/conceito-de-beco-sem-saida-a-empresaria-esta-a-caminho-do-beco-sem-saida_31585740.htm</a:t>
            </a:r>
          </a:p>
        </p:txBody>
      </p:sp>
      <p:pic>
        <p:nvPicPr>
          <p:cNvPr id="5" name="Imagem 8" descr="Uma imagem com texto, clipart&#10;&#10;Descrição gerada automaticamente">
            <a:extLst>
              <a:ext uri="{FF2B5EF4-FFF2-40B4-BE49-F238E27FC236}">
                <a16:creationId xmlns:a16="http://schemas.microsoft.com/office/drawing/2014/main" id="{1925BA1B-A087-0B00-3FBA-F00A26BAD334}"/>
              </a:ext>
            </a:extLst>
          </p:cNvPr>
          <p:cNvPicPr>
            <a:picLocks noChangeAspect="1"/>
          </p:cNvPicPr>
          <p:nvPr/>
        </p:nvPicPr>
        <p:blipFill>
          <a:blip r:embed="rId4"/>
          <a:stretch>
            <a:fillRect/>
          </a:stretch>
        </p:blipFill>
        <p:spPr>
          <a:xfrm>
            <a:off x="5562027" y="3735180"/>
            <a:ext cx="681229" cy="238346"/>
          </a:xfrm>
          <a:prstGeom prst="rect">
            <a:avLst/>
          </a:prstGeom>
        </p:spPr>
      </p:pic>
    </p:spTree>
    <p:custDataLst>
      <p:tags r:id="rId1"/>
    </p:custDataLst>
    <p:extLst>
      <p:ext uri="{BB962C8B-B14F-4D97-AF65-F5344CB8AC3E}">
        <p14:creationId xmlns:p14="http://schemas.microsoft.com/office/powerpoint/2010/main" val="383069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pt-PT" sz="4000" dirty="0">
                <a:solidFill>
                  <a:srgbClr val="368E00"/>
                </a:solidFill>
              </a:rPr>
              <a:t>Κυκλικές </a:t>
            </a:r>
            <a:r>
              <a:rPr lang="pt-PT" sz="4000" dirty="0" err="1">
                <a:solidFill>
                  <a:srgbClr val="368E00"/>
                </a:solidFill>
              </a:rPr>
              <a:t>προμήθειες</a:t>
            </a: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679032" y="1628323"/>
            <a:ext cx="5399449" cy="2074730"/>
          </a:xfrm>
        </p:spPr>
        <p:txBody>
          <a:bodyPr/>
          <a:lstStyle/>
          <a:p>
            <a:pPr algn="just"/>
            <a:r>
              <a:rPr lang="en-GB" sz="1600" dirty="0"/>
              <a:t>Έχουμε ήδη μάθει ότι η επιλογή των υλικών δεν είναι η μόνη εργασία στην ανάπτυξη προϊόντων που μπορεί να οδηγήσει σε πιο πράσινες και κυκλικές διαδρομές, αλλά είναι στην πραγματικότητα ένα σημαντικό στοιχείο του σχεδιασμού των προϊόντων. Τώρα θα ρίξουμε μια πιο προσεκτική ματιά στο τι θεωρούνται κυκλικές προμήθειες αναλαμβάνεται και πώς μπορούμε πραγματικά να τις εκμεταλλευτούμε για να βελτιώσουμε την κυκλικότητα και τη βιωσιμότητα των προϊόντων.</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10143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175-07D3-4BF5-89AE-64079808B692}"/>
              </a:ext>
            </a:extLst>
          </p:cNvPr>
          <p:cNvSpPr>
            <a:spLocks noGrp="1"/>
          </p:cNvSpPr>
          <p:nvPr>
            <p:ph type="title"/>
          </p:nvPr>
        </p:nvSpPr>
        <p:spPr>
          <a:xfrm>
            <a:off x="479469" y="137144"/>
            <a:ext cx="7717800" cy="1011600"/>
          </a:xfrm>
        </p:spPr>
        <p:txBody>
          <a:bodyPr/>
          <a:lstStyle/>
          <a:p>
            <a:r>
              <a:rPr lang="en-GB" dirty="0">
                <a:solidFill>
                  <a:srgbClr val="2B2D83"/>
                </a:solidFill>
              </a:rPr>
              <a:t>Κυκλικός και βιώσιμος σχεδιασμός - Βασικά στοιχεία</a:t>
            </a:r>
          </a:p>
        </p:txBody>
      </p:sp>
      <p:sp>
        <p:nvSpPr>
          <p:cNvPr id="4" name="TextBox 3">
            <a:extLst>
              <a:ext uri="{FF2B5EF4-FFF2-40B4-BE49-F238E27FC236}">
                <a16:creationId xmlns:a16="http://schemas.microsoft.com/office/drawing/2014/main" id="{5F4B54E2-5AE3-4B78-87DF-2D919DDBFD26}"/>
              </a:ext>
            </a:extLst>
          </p:cNvPr>
          <p:cNvSpPr txBox="1"/>
          <p:nvPr/>
        </p:nvSpPr>
        <p:spPr>
          <a:xfrm>
            <a:off x="189067" y="1241301"/>
            <a:ext cx="4712942" cy="3148041"/>
          </a:xfrm>
          <a:prstGeom prst="rect">
            <a:avLst/>
          </a:prstGeom>
          <a:noFill/>
        </p:spPr>
        <p:txBody>
          <a:bodyPr wrap="square">
            <a:spAutoFit/>
          </a:bodyPr>
          <a:lstStyle/>
          <a:p>
            <a:pPr algn="just">
              <a:lnSpc>
                <a:spcPct val="120000"/>
              </a:lnSpc>
              <a:spcBef>
                <a:spcPts val="500"/>
              </a:spcBef>
            </a:pPr>
            <a:r>
              <a:rPr lang="en-GB" sz="1600" i="1" dirty="0">
                <a:solidFill>
                  <a:srgbClr val="2B2D83"/>
                </a:solidFill>
              </a:rPr>
              <a:t>Ένας καλός σχεδιαστής ή/και μηχανικός πρέπει να είναι σε θέση να αναζητά συνεχώς νέα προϊόντα στα οποία μπορούν να χρησιμοποιηθούν νέα υλικά και μέθοδοι παραγωγής σε συνδυασμό με έναν βιώσιμο σχεδιασμό.</a:t>
            </a:r>
          </a:p>
          <a:p>
            <a:pPr algn="just">
              <a:lnSpc>
                <a:spcPct val="120000"/>
              </a:lnSpc>
              <a:spcBef>
                <a:spcPts val="500"/>
              </a:spcBef>
            </a:pPr>
            <a:r>
              <a:rPr lang="en-GB" sz="1600" i="1" dirty="0">
                <a:solidFill>
                  <a:srgbClr val="2B2D83"/>
                </a:solidFill>
              </a:rPr>
              <a:t>Το πλαίσιο αλλάζει και νέα προϊόντα προσφέρονται και ζητούνται συνεχώς.</a:t>
            </a:r>
          </a:p>
          <a:p>
            <a:pPr algn="just">
              <a:lnSpc>
                <a:spcPct val="120000"/>
              </a:lnSpc>
              <a:spcBef>
                <a:spcPts val="500"/>
              </a:spcBef>
            </a:pPr>
            <a:r>
              <a:rPr lang="en-GB" sz="1600" i="1" dirty="0">
                <a:solidFill>
                  <a:srgbClr val="2B2D83"/>
                </a:solidFill>
              </a:rPr>
              <a:t>Οι εταιρείες είναι πιο πιθανό να συμμετάσχουν σε βιώσιμες δραστηριότητες καθώς αναγνωρίζουν οφέλη όπως η καλύτερη φήμη και η καλύτερη οικονομία από τη χρήση ανακυκλωμένων υλικών.</a:t>
            </a:r>
          </a:p>
        </p:txBody>
      </p:sp>
      <p:graphicFrame>
        <p:nvGraphicFramePr>
          <p:cNvPr id="8" name="Diagrama 9">
            <a:extLst>
              <a:ext uri="{FF2B5EF4-FFF2-40B4-BE49-F238E27FC236}">
                <a16:creationId xmlns:a16="http://schemas.microsoft.com/office/drawing/2014/main" id="{6C9A33DB-6EE1-4ECF-B413-DA4D5835A456}"/>
              </a:ext>
            </a:extLst>
          </p:cNvPr>
          <p:cNvGraphicFramePr/>
          <p:nvPr>
            <p:extLst>
              <p:ext uri="{D42A27DB-BD31-4B8C-83A1-F6EECF244321}">
                <p14:modId xmlns:p14="http://schemas.microsoft.com/office/powerpoint/2010/main" val="1751974250"/>
              </p:ext>
            </p:extLst>
          </p:nvPr>
        </p:nvGraphicFramePr>
        <p:xfrm>
          <a:off x="4902009" y="1241301"/>
          <a:ext cx="4310439" cy="329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66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CF9D-CB07-483C-8FC5-7C57A1867301}"/>
              </a:ext>
            </a:extLst>
          </p:cNvPr>
          <p:cNvSpPr>
            <a:spLocks noGrp="1"/>
          </p:cNvSpPr>
          <p:nvPr>
            <p:ph type="title"/>
          </p:nvPr>
        </p:nvSpPr>
        <p:spPr>
          <a:xfrm>
            <a:off x="637598" y="265114"/>
            <a:ext cx="7717800" cy="1011600"/>
          </a:xfrm>
        </p:spPr>
        <p:txBody>
          <a:bodyPr/>
          <a:lstStyle/>
          <a:p>
            <a:r>
              <a:rPr lang="en-US" dirty="0">
                <a:solidFill>
                  <a:srgbClr val="2B2D83"/>
                </a:solidFill>
              </a:rPr>
              <a:t>Επιλογή υλικού</a:t>
            </a:r>
            <a:endParaRPr lang="en-GB" dirty="0">
              <a:solidFill>
                <a:srgbClr val="2B2D83"/>
              </a:solidFill>
            </a:endParaRPr>
          </a:p>
        </p:txBody>
      </p:sp>
      <p:grpSp>
        <p:nvGrpSpPr>
          <p:cNvPr id="13" name="Group 12">
            <a:extLst>
              <a:ext uri="{FF2B5EF4-FFF2-40B4-BE49-F238E27FC236}">
                <a16:creationId xmlns:a16="http://schemas.microsoft.com/office/drawing/2014/main" id="{F487CFDF-9002-4582-9413-3CC6D3CA438F}"/>
              </a:ext>
            </a:extLst>
          </p:cNvPr>
          <p:cNvGrpSpPr/>
          <p:nvPr/>
        </p:nvGrpSpPr>
        <p:grpSpPr>
          <a:xfrm>
            <a:off x="250972" y="1093326"/>
            <a:ext cx="4821293" cy="617328"/>
            <a:chOff x="991789" y="2056526"/>
            <a:chExt cx="4821293" cy="617328"/>
          </a:xfrm>
        </p:grpSpPr>
        <p:sp>
          <p:nvSpPr>
            <p:cNvPr id="14" name="Retângulo 41">
              <a:extLst>
                <a:ext uri="{FF2B5EF4-FFF2-40B4-BE49-F238E27FC236}">
                  <a16:creationId xmlns:a16="http://schemas.microsoft.com/office/drawing/2014/main" id="{97E56437-1CDC-4110-BFD4-4CD2E7ED2C0C}"/>
                </a:ext>
              </a:extLst>
            </p:cNvPr>
            <p:cNvSpPr/>
            <p:nvPr/>
          </p:nvSpPr>
          <p:spPr>
            <a:xfrm>
              <a:off x="991789" y="2056526"/>
              <a:ext cx="1578176" cy="549380"/>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Μία από τις κύριες φάσεις της διαδικασίας σχεδιασμού προϊόντων</a:t>
              </a:r>
            </a:p>
          </p:txBody>
        </p:sp>
        <p:sp>
          <p:nvSpPr>
            <p:cNvPr id="15" name="Seta: Para a Direita 11">
              <a:extLst>
                <a:ext uri="{FF2B5EF4-FFF2-40B4-BE49-F238E27FC236}">
                  <a16:creationId xmlns:a16="http://schemas.microsoft.com/office/drawing/2014/main" id="{45FAC0D3-EF7C-4D69-AFC7-607F08411BA3}"/>
                </a:ext>
              </a:extLst>
            </p:cNvPr>
            <p:cNvSpPr/>
            <p:nvPr/>
          </p:nvSpPr>
          <p:spPr>
            <a:xfrm>
              <a:off x="2708425" y="2331216"/>
              <a:ext cx="914401" cy="295075"/>
            </a:xfrm>
            <a:prstGeom prst="rightArrow">
              <a:avLst/>
            </a:prstGeom>
            <a:solidFill>
              <a:srgbClr val="ABB5B3"/>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Calibri" panose="020F0502020204030204"/>
                <a:ea typeface="+mn-ea"/>
                <a:cs typeface="+mn-cs"/>
              </a:endParaRPr>
            </a:p>
          </p:txBody>
        </p:sp>
        <p:sp>
          <p:nvSpPr>
            <p:cNvPr id="16" name="CaixaDeTexto 42">
              <a:extLst>
                <a:ext uri="{FF2B5EF4-FFF2-40B4-BE49-F238E27FC236}">
                  <a16:creationId xmlns:a16="http://schemas.microsoft.com/office/drawing/2014/main" id="{8E62033D-E6A9-4842-8092-F4FE1891B28F}"/>
                </a:ext>
              </a:extLst>
            </p:cNvPr>
            <p:cNvSpPr txBox="1"/>
            <p:nvPr/>
          </p:nvSpPr>
          <p:spPr>
            <a:xfrm>
              <a:off x="2740074" y="2071755"/>
              <a:ext cx="76383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Επιπτώσεις</a:t>
              </a:r>
            </a:p>
          </p:txBody>
        </p:sp>
        <p:grpSp>
          <p:nvGrpSpPr>
            <p:cNvPr id="17" name="Agrupar 44">
              <a:extLst>
                <a:ext uri="{FF2B5EF4-FFF2-40B4-BE49-F238E27FC236}">
                  <a16:creationId xmlns:a16="http://schemas.microsoft.com/office/drawing/2014/main" id="{BAE22D4D-872E-45ED-9908-A4881EB48A77}"/>
                </a:ext>
              </a:extLst>
            </p:cNvPr>
            <p:cNvGrpSpPr/>
            <p:nvPr/>
          </p:nvGrpSpPr>
          <p:grpSpPr>
            <a:xfrm>
              <a:off x="3763089" y="2069300"/>
              <a:ext cx="2049993" cy="604554"/>
              <a:chOff x="10044777" y="1534159"/>
              <a:chExt cx="1900990" cy="604554"/>
            </a:xfrm>
          </p:grpSpPr>
          <p:pic>
            <p:nvPicPr>
              <p:cNvPr id="18" name="Imagem 17">
                <a:extLst>
                  <a:ext uri="{FF2B5EF4-FFF2-40B4-BE49-F238E27FC236}">
                    <a16:creationId xmlns:a16="http://schemas.microsoft.com/office/drawing/2014/main" id="{4B88679B-207F-46B2-B398-D00864AE0CA9}"/>
                  </a:ext>
                </a:extLst>
              </p:cNvPr>
              <p:cNvPicPr>
                <a:picLocks noChangeAspect="1"/>
              </p:cNvPicPr>
              <p:nvPr/>
            </p:nvPicPr>
            <p:blipFill>
              <a:blip r:embed="rId3"/>
              <a:stretch>
                <a:fillRect/>
              </a:stretch>
            </p:blipFill>
            <p:spPr>
              <a:xfrm>
                <a:off x="10044777" y="1534159"/>
                <a:ext cx="652104" cy="604554"/>
              </a:xfrm>
              <a:prstGeom prst="rect">
                <a:avLst/>
              </a:prstGeom>
            </p:spPr>
          </p:pic>
          <p:sp>
            <p:nvSpPr>
              <p:cNvPr id="19" name="CaixaDeTexto 48">
                <a:extLst>
                  <a:ext uri="{FF2B5EF4-FFF2-40B4-BE49-F238E27FC236}">
                    <a16:creationId xmlns:a16="http://schemas.microsoft.com/office/drawing/2014/main" id="{CF863140-DE1B-4000-AD8E-07776159FE80}"/>
                  </a:ext>
                </a:extLst>
              </p:cNvPr>
              <p:cNvSpPr txBox="1"/>
              <p:nvPr/>
            </p:nvSpPr>
            <p:spPr>
              <a:xfrm>
                <a:off x="10607855" y="1711389"/>
                <a:ext cx="1337912"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Βιωσιμότητα</a:t>
                </a:r>
              </a:p>
            </p:txBody>
          </p:sp>
          <p:sp>
            <p:nvSpPr>
              <p:cNvPr id="20" name="Retângulo 43">
                <a:extLst>
                  <a:ext uri="{FF2B5EF4-FFF2-40B4-BE49-F238E27FC236}">
                    <a16:creationId xmlns:a16="http://schemas.microsoft.com/office/drawing/2014/main" id="{6469586C-891A-464A-8DC9-93E3C8FD009C}"/>
                  </a:ext>
                </a:extLst>
              </p:cNvPr>
              <p:cNvSpPr/>
              <p:nvPr/>
            </p:nvSpPr>
            <p:spPr>
              <a:xfrm>
                <a:off x="10127173" y="1575201"/>
                <a:ext cx="1547673" cy="541518"/>
              </a:xfrm>
              <a:prstGeom prst="rect">
                <a:avLst/>
              </a:prstGeom>
              <a:no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Verdana" panose="020B0604030504040204" pitchFamily="34" charset="0"/>
                  <a:ea typeface="Verdana" panose="020B0604030504040204" pitchFamily="34" charset="0"/>
                  <a:cs typeface="+mn-cs"/>
                </a:endParaRPr>
              </a:p>
            </p:txBody>
          </p:sp>
        </p:grpSp>
      </p:grpSp>
      <p:grpSp>
        <p:nvGrpSpPr>
          <p:cNvPr id="49" name="Group 48">
            <a:extLst>
              <a:ext uri="{FF2B5EF4-FFF2-40B4-BE49-F238E27FC236}">
                <a16:creationId xmlns:a16="http://schemas.microsoft.com/office/drawing/2014/main" id="{A88E5A96-5D3E-4DA3-9AE0-BE849271C0CD}"/>
              </a:ext>
            </a:extLst>
          </p:cNvPr>
          <p:cNvGrpSpPr/>
          <p:nvPr/>
        </p:nvGrpSpPr>
        <p:grpSpPr>
          <a:xfrm>
            <a:off x="94147" y="1717270"/>
            <a:ext cx="4937576" cy="2657133"/>
            <a:chOff x="536266" y="2284790"/>
            <a:chExt cx="4937576" cy="1962032"/>
          </a:xfrm>
        </p:grpSpPr>
        <p:grpSp>
          <p:nvGrpSpPr>
            <p:cNvPr id="48" name="Group 47">
              <a:extLst>
                <a:ext uri="{FF2B5EF4-FFF2-40B4-BE49-F238E27FC236}">
                  <a16:creationId xmlns:a16="http://schemas.microsoft.com/office/drawing/2014/main" id="{B59FCD71-36EF-4199-B708-AE4CE427F9AA}"/>
                </a:ext>
              </a:extLst>
            </p:cNvPr>
            <p:cNvGrpSpPr/>
            <p:nvPr/>
          </p:nvGrpSpPr>
          <p:grpSpPr>
            <a:xfrm>
              <a:off x="623384" y="2464664"/>
              <a:ext cx="4850458" cy="1782158"/>
              <a:chOff x="623384" y="2464664"/>
              <a:chExt cx="4850458" cy="1782158"/>
            </a:xfrm>
          </p:grpSpPr>
          <p:sp>
            <p:nvSpPr>
              <p:cNvPr id="42" name="Retângulo 50">
                <a:extLst>
                  <a:ext uri="{FF2B5EF4-FFF2-40B4-BE49-F238E27FC236}">
                    <a16:creationId xmlns:a16="http://schemas.microsoft.com/office/drawing/2014/main" id="{31DD65B9-A6DC-4BBB-A9CE-CF790DB6AC5C}"/>
                  </a:ext>
                </a:extLst>
              </p:cNvPr>
              <p:cNvSpPr/>
              <p:nvPr/>
            </p:nvSpPr>
            <p:spPr>
              <a:xfrm>
                <a:off x="685261" y="2495420"/>
                <a:ext cx="1720789" cy="440404"/>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Παραδοσιακή άποψη</a:t>
                </a:r>
              </a:p>
            </p:txBody>
          </p:sp>
          <p:sp>
            <p:nvSpPr>
              <p:cNvPr id="43" name="Retângulo 53">
                <a:extLst>
                  <a:ext uri="{FF2B5EF4-FFF2-40B4-BE49-F238E27FC236}">
                    <a16:creationId xmlns:a16="http://schemas.microsoft.com/office/drawing/2014/main" id="{B75ACC13-A3EB-4B20-ADFA-305402D620C0}"/>
                  </a:ext>
                </a:extLst>
              </p:cNvPr>
              <p:cNvSpPr/>
              <p:nvPr/>
            </p:nvSpPr>
            <p:spPr>
              <a:xfrm>
                <a:off x="3079551" y="2464664"/>
                <a:ext cx="1720789" cy="440404"/>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Άποψη οικολογικού σχεδιασμού</a:t>
                </a:r>
              </a:p>
            </p:txBody>
          </p:sp>
          <p:sp>
            <p:nvSpPr>
              <p:cNvPr id="44" name="CaixaDeTexto 45">
                <a:extLst>
                  <a:ext uri="{FF2B5EF4-FFF2-40B4-BE49-F238E27FC236}">
                    <a16:creationId xmlns:a16="http://schemas.microsoft.com/office/drawing/2014/main" id="{F19A0B17-AFB2-4927-92F1-02A5FC578C75}"/>
                  </a:ext>
                </a:extLst>
              </p:cNvPr>
              <p:cNvSpPr txBox="1"/>
              <p:nvPr/>
            </p:nvSpPr>
            <p:spPr>
              <a:xfrm>
                <a:off x="623384" y="3090557"/>
                <a:ext cx="1720789" cy="861774"/>
              </a:xfrm>
              <a:prstGeom prst="rect">
                <a:avLst/>
              </a:prstGeom>
              <a:noFill/>
            </p:spPr>
            <p:txBody>
              <a:bodyPr wrap="square" rtlCol="0">
                <a:spAutoFit/>
              </a:bodyPr>
              <a:lstStyle/>
              <a:p>
                <a:pPr>
                  <a:buClrTx/>
                  <a:buFontTx/>
                  <a:buNone/>
                </a:pPr>
                <a:r>
                  <a:rPr lang="en-US" sz="1000" kern="1200" dirty="0">
                    <a:solidFill>
                      <a:srgbClr val="E7501B"/>
                    </a:solidFill>
                    <a:latin typeface="+mn-lt"/>
                    <a:ea typeface="Verdana" panose="020B0604030504040204" pitchFamily="34" charset="0"/>
                    <a:cs typeface="+mn-cs"/>
                  </a:rPr>
                  <a:t>Τεχνικές και φυσικές ιδιότητες, όπως τιμή, αντοχή, σταθερότητα στη θερμοκρασία, πυκνότητα, σκληρότητα κ.λπ.</a:t>
                </a:r>
                <a:endParaRPr lang="en-GB" sz="1000" kern="1200" dirty="0">
                  <a:solidFill>
                    <a:srgbClr val="E7501B"/>
                  </a:solidFill>
                  <a:latin typeface="+mn-lt"/>
                  <a:ea typeface="Verdana" panose="020B0604030504040204" pitchFamily="34" charset="0"/>
                  <a:cs typeface="+mn-cs"/>
                </a:endParaRPr>
              </a:p>
            </p:txBody>
          </p:sp>
          <p:sp>
            <p:nvSpPr>
              <p:cNvPr id="45" name="CaixaDeTexto 54">
                <a:extLst>
                  <a:ext uri="{FF2B5EF4-FFF2-40B4-BE49-F238E27FC236}">
                    <a16:creationId xmlns:a16="http://schemas.microsoft.com/office/drawing/2014/main" id="{F3C527A0-E659-4BD7-93F4-315E599FCC5D}"/>
                  </a:ext>
                </a:extLst>
              </p:cNvPr>
              <p:cNvSpPr txBox="1"/>
              <p:nvPr/>
            </p:nvSpPr>
            <p:spPr>
              <a:xfrm>
                <a:off x="2985277" y="3013856"/>
                <a:ext cx="2488565" cy="1232966"/>
              </a:xfrm>
              <a:prstGeom prst="rect">
                <a:avLst/>
              </a:prstGeom>
              <a:noFill/>
            </p:spPr>
            <p:txBody>
              <a:bodyPr wrap="square" rtlCol="0">
                <a:spAutoFit/>
              </a:bodyPr>
              <a:lstStyle/>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Μέθοδοι παραγωγής.</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Λειτουργία και διαρθρωτικές απαιτήσεις.</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Απαιτήσεις της αγοράς ή των χρηστών.</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Σχεδιασμός.</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Τιμή.</a:t>
                </a:r>
              </a:p>
              <a:p>
                <a:pPr marL="342900" marR="19050" indent="-342900">
                  <a:lnSpc>
                    <a:spcPct val="107000"/>
                  </a:lnSpc>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Περιβαλλοντικές επιπτώσεις.</a:t>
                </a:r>
              </a:p>
              <a:p>
                <a:pPr marL="342900" marR="19050" indent="-342900">
                  <a:lnSpc>
                    <a:spcPct val="107000"/>
                  </a:lnSpc>
                  <a:spcAft>
                    <a:spcPts val="800"/>
                  </a:spcAft>
                  <a:buClrTx/>
                  <a:buFont typeface="+mj-lt"/>
                  <a:buAutoNum type="alphaLcParenR"/>
                </a:pPr>
                <a:r>
                  <a:rPr lang="en-GB" sz="1000" kern="1200" dirty="0">
                    <a:solidFill>
                      <a:srgbClr val="E7501B"/>
                    </a:solidFill>
                    <a:latin typeface="+mn-lt"/>
                    <a:ea typeface="Verdana" panose="020B0604030504040204" pitchFamily="34" charset="0"/>
                    <a:cs typeface="Times New Roman" panose="02020603050405020304" pitchFamily="18" charset="0"/>
                  </a:rPr>
                  <a:t>Διάρκεια ζωής.</a:t>
                </a:r>
              </a:p>
            </p:txBody>
          </p:sp>
        </p:grpSp>
        <p:sp>
          <p:nvSpPr>
            <p:cNvPr id="46" name="Retângulo 57">
              <a:extLst>
                <a:ext uri="{FF2B5EF4-FFF2-40B4-BE49-F238E27FC236}">
                  <a16:creationId xmlns:a16="http://schemas.microsoft.com/office/drawing/2014/main" id="{BFAF8305-338D-4644-9456-7FA1F5F8CE20}"/>
                </a:ext>
              </a:extLst>
            </p:cNvPr>
            <p:cNvSpPr/>
            <p:nvPr/>
          </p:nvSpPr>
          <p:spPr>
            <a:xfrm>
              <a:off x="536266" y="2284790"/>
              <a:ext cx="4819506" cy="1962032"/>
            </a:xfrm>
            <a:prstGeom prst="rect">
              <a:avLst/>
            </a:prstGeom>
            <a:no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Calibri" panose="020F0502020204030204"/>
                <a:ea typeface="+mn-ea"/>
                <a:cs typeface="+mn-cs"/>
              </a:endParaRPr>
            </a:p>
          </p:txBody>
        </p:sp>
      </p:grpSp>
      <p:sp>
        <p:nvSpPr>
          <p:cNvPr id="47" name="CaixaDeTexto 23">
            <a:extLst>
              <a:ext uri="{FF2B5EF4-FFF2-40B4-BE49-F238E27FC236}">
                <a16:creationId xmlns:a16="http://schemas.microsoft.com/office/drawing/2014/main" id="{198A547E-C0B8-4317-A8D0-C6E2CAF8DDC3}"/>
              </a:ext>
            </a:extLst>
          </p:cNvPr>
          <p:cNvSpPr txBox="1"/>
          <p:nvPr/>
        </p:nvSpPr>
        <p:spPr>
          <a:xfrm>
            <a:off x="43606" y="4354018"/>
            <a:ext cx="4870047" cy="381579"/>
          </a:xfrm>
          <a:prstGeom prst="rect">
            <a:avLst/>
          </a:prstGeom>
          <a:noFill/>
        </p:spPr>
        <p:txBody>
          <a:bodyPr wrap="square">
            <a:spAutoFit/>
          </a:bodyPr>
          <a:lstStyle/>
          <a:p>
            <a:pPr marL="406400" indent="-406400" algn="just">
              <a:lnSpc>
                <a:spcPct val="107000"/>
              </a:lnSpc>
            </a:pPr>
            <a:r>
              <a:rPr lang="en-GB" sz="600" dirty="0">
                <a:effectLst/>
                <a:latin typeface="+mn-lt"/>
                <a:ea typeface="Verdana" panose="020B0604030504040204" pitchFamily="34" charset="0"/>
                <a:cs typeface="Calibri" panose="020F0502020204030204" pitchFamily="34" charset="0"/>
              </a:rPr>
              <a:t>[1] C. </a:t>
            </a:r>
            <a:r>
              <a:rPr lang="en-GB" sz="600" dirty="0" err="1">
                <a:effectLst/>
                <a:latin typeface="+mn-lt"/>
                <a:ea typeface="Verdana" panose="020B0604030504040204" pitchFamily="34" charset="0"/>
                <a:cs typeface="Calibri" panose="020F0502020204030204" pitchFamily="34" charset="0"/>
              </a:rPr>
              <a:t>Luttropp</a:t>
            </a:r>
            <a:r>
              <a:rPr lang="en-GB" sz="600" dirty="0">
                <a:effectLst/>
                <a:latin typeface="+mn-lt"/>
                <a:ea typeface="Verdana" panose="020B0604030504040204" pitchFamily="34" charset="0"/>
                <a:cs typeface="Calibri" panose="020F0502020204030204" pitchFamily="34" charset="0"/>
              </a:rPr>
              <a:t>, J. </a:t>
            </a:r>
            <a:r>
              <a:rPr lang="en-GB" sz="600" dirty="0" err="1">
                <a:effectLst/>
                <a:latin typeface="+mn-lt"/>
                <a:ea typeface="Verdana" panose="020B0604030504040204" pitchFamily="34" charset="0"/>
                <a:cs typeface="Calibri" panose="020F0502020204030204" pitchFamily="34" charset="0"/>
              </a:rPr>
              <a:t>Lagerstedt</a:t>
            </a:r>
            <a:r>
              <a:rPr lang="en-GB" sz="600" dirty="0">
                <a:effectLst/>
                <a:latin typeface="+mn-lt"/>
                <a:ea typeface="Verdana" panose="020B0604030504040204" pitchFamily="34" charset="0"/>
                <a:cs typeface="Calibri" panose="020F0502020204030204" pitchFamily="34" charset="0"/>
              </a:rPr>
              <a:t>, </a:t>
            </a:r>
            <a:r>
              <a:rPr lang="en-GB" sz="600" dirty="0" err="1">
                <a:effectLst/>
                <a:latin typeface="+mn-lt"/>
                <a:ea typeface="Verdana" panose="020B0604030504040204" pitchFamily="34" charset="0"/>
                <a:cs typeface="Calibri" panose="020F0502020204030204" pitchFamily="34" charset="0"/>
              </a:rPr>
              <a:t>EcoDesign </a:t>
            </a:r>
            <a:r>
              <a:rPr lang="en-GB" sz="600" dirty="0">
                <a:effectLst/>
                <a:latin typeface="+mn-lt"/>
                <a:ea typeface="Verdana" panose="020B0604030504040204" pitchFamily="34" charset="0"/>
                <a:cs typeface="Calibri" panose="020F0502020204030204" pitchFamily="34" charset="0"/>
              </a:rPr>
              <a:t>and The Ten Golden Rules: generic advice for merging environmental aspects into product development, J. Clean. Prod. 14 (2006) 1396-1408. https://doi.org/10.1016/j.jclepro.2005.11.022. </a:t>
            </a:r>
          </a:p>
          <a:p>
            <a:pPr marL="406400" indent="-406400" algn="just">
              <a:lnSpc>
                <a:spcPct val="107000"/>
              </a:lnSpc>
            </a:pPr>
            <a:r>
              <a:rPr lang="en-GB" sz="600" dirty="0">
                <a:effectLst/>
                <a:latin typeface="+mn-lt"/>
                <a:ea typeface="Verdana" panose="020B0604030504040204" pitchFamily="34" charset="0"/>
                <a:cs typeface="Calibri" panose="020F0502020204030204" pitchFamily="34" charset="0"/>
              </a:rPr>
              <a:t>[2] </a:t>
            </a:r>
            <a:r>
              <a:rPr lang="en-GB" sz="600" dirty="0">
                <a:latin typeface="+mn-lt"/>
                <a:ea typeface="Verdana" panose="020B0604030504040204" pitchFamily="34" charset="0"/>
                <a:cs typeface="Calibri" panose="020F0502020204030204" pitchFamily="34" charset="0"/>
              </a:rPr>
              <a:t>M. Ashby, K. Johnson, Materials and Design: Υλικά, 2014: The Art and Science of Material Selection in Product Design.</a:t>
            </a:r>
            <a:endParaRPr lang="en-GB" sz="600" dirty="0">
              <a:latin typeface="+mn-lt"/>
              <a:ea typeface="Verdana" panose="020B0604030504040204" pitchFamily="34" charset="0"/>
              <a:cs typeface="Times New Roman" panose="02020603050405020304" pitchFamily="18" charset="0"/>
            </a:endParaRPr>
          </a:p>
        </p:txBody>
      </p:sp>
      <p:pic>
        <p:nvPicPr>
          <p:cNvPr id="50" name="Imagem 40">
            <a:extLst>
              <a:ext uri="{FF2B5EF4-FFF2-40B4-BE49-F238E27FC236}">
                <a16:creationId xmlns:a16="http://schemas.microsoft.com/office/drawing/2014/main" id="{52BD6B2D-7377-480F-834B-8A37E25828D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4217" y="923325"/>
            <a:ext cx="3380959" cy="1673378"/>
          </a:xfrm>
          <a:prstGeom prst="rect">
            <a:avLst/>
          </a:prstGeom>
          <a:noFill/>
          <a:ln>
            <a:noFill/>
          </a:ln>
        </p:spPr>
      </p:pic>
      <p:pic>
        <p:nvPicPr>
          <p:cNvPr id="51" name="Imagem 56">
            <a:extLst>
              <a:ext uri="{FF2B5EF4-FFF2-40B4-BE49-F238E27FC236}">
                <a16:creationId xmlns:a16="http://schemas.microsoft.com/office/drawing/2014/main" id="{4502926A-030E-41C4-B9E7-712AD5E3C964}"/>
              </a:ext>
            </a:extLst>
          </p:cNvPr>
          <p:cNvPicPr/>
          <p:nvPr/>
        </p:nvPicPr>
        <p:blipFill>
          <a:blip r:embed="rId5"/>
          <a:stretch>
            <a:fillRect/>
          </a:stretch>
        </p:blipFill>
        <p:spPr>
          <a:xfrm>
            <a:off x="6506278" y="2379244"/>
            <a:ext cx="2137459" cy="2172585"/>
          </a:xfrm>
          <a:prstGeom prst="rect">
            <a:avLst/>
          </a:prstGeom>
        </p:spPr>
      </p:pic>
      <p:sp>
        <p:nvSpPr>
          <p:cNvPr id="52" name="CaixaDeTexto 18">
            <a:extLst>
              <a:ext uri="{FF2B5EF4-FFF2-40B4-BE49-F238E27FC236}">
                <a16:creationId xmlns:a16="http://schemas.microsoft.com/office/drawing/2014/main" id="{DDCFE99C-4602-43C1-8F3B-28CF20704A7B}"/>
              </a:ext>
            </a:extLst>
          </p:cNvPr>
          <p:cNvSpPr txBox="1"/>
          <p:nvPr/>
        </p:nvSpPr>
        <p:spPr>
          <a:xfrm>
            <a:off x="5523919" y="2445043"/>
            <a:ext cx="1194754" cy="553998"/>
          </a:xfrm>
          <a:prstGeom prst="rect">
            <a:avLst/>
          </a:prstGeom>
          <a:noFill/>
        </p:spPr>
        <p:txBody>
          <a:bodyPr wrap="square">
            <a:spAutoFit/>
          </a:bodyPr>
          <a:lstStyle/>
          <a:p>
            <a:r>
              <a:rPr lang="en-GB" sz="700" dirty="0">
                <a:latin typeface="+mn-lt"/>
                <a:ea typeface="Verdana" panose="020B0604030504040204" pitchFamily="34" charset="0"/>
                <a:cs typeface="Times New Roman" panose="02020603050405020304" pitchFamily="18" charset="0"/>
              </a:rPr>
              <a:t>Ένα στιγμιότυπο των κατευθυντήριων γραμμών για τον σχεδιασμό για το περιβάλλον στο βιβλίο γνώσεων για τη μηχανική [1</a:t>
            </a:r>
            <a:r>
              <a:rPr lang="en-GB" sz="900" dirty="0">
                <a:latin typeface="+mn-lt"/>
                <a:ea typeface="Verdana" panose="020B0604030504040204" pitchFamily="34" charset="0"/>
                <a:cs typeface="Times New Roman" panose="02020603050405020304" pitchFamily="18" charset="0"/>
              </a:rPr>
              <a:t>]</a:t>
            </a:r>
          </a:p>
        </p:txBody>
      </p:sp>
      <p:sp>
        <p:nvSpPr>
          <p:cNvPr id="53" name="CaixaDeTexto 21">
            <a:extLst>
              <a:ext uri="{FF2B5EF4-FFF2-40B4-BE49-F238E27FC236}">
                <a16:creationId xmlns:a16="http://schemas.microsoft.com/office/drawing/2014/main" id="{A59BD095-C7F2-4250-8CA0-EBA432119FAF}"/>
              </a:ext>
            </a:extLst>
          </p:cNvPr>
          <p:cNvSpPr txBox="1"/>
          <p:nvPr/>
        </p:nvSpPr>
        <p:spPr>
          <a:xfrm>
            <a:off x="5884813" y="6053111"/>
            <a:ext cx="2794936" cy="230832"/>
          </a:xfrm>
          <a:prstGeom prst="rect">
            <a:avLst/>
          </a:prstGeom>
          <a:noFill/>
        </p:spPr>
        <p:txBody>
          <a:bodyPr wrap="square">
            <a:spAutoFit/>
          </a:bodyPr>
          <a:lstStyle/>
          <a:p>
            <a:pPr algn="ctr">
              <a:spcBef>
                <a:spcPts val="600"/>
              </a:spcBef>
              <a:spcAft>
                <a:spcPts val="600"/>
              </a:spcAft>
            </a:pPr>
            <a:r>
              <a:rPr lang="en-GB" sz="900" dirty="0">
                <a:latin typeface="Verdana" panose="020B0604030504040204" pitchFamily="34" charset="0"/>
                <a:ea typeface="Verdana" panose="020B0604030504040204" pitchFamily="34" charset="0"/>
                <a:cs typeface="Times New Roman" panose="02020603050405020304" pitchFamily="18" charset="0"/>
              </a:rPr>
              <a:t>Φάσεις επιλογής υλικού [2]</a:t>
            </a:r>
          </a:p>
        </p:txBody>
      </p:sp>
    </p:spTree>
    <p:custDataLst>
      <p:tags r:id="rId1"/>
    </p:custDataLst>
    <p:extLst>
      <p:ext uri="{BB962C8B-B14F-4D97-AF65-F5344CB8AC3E}">
        <p14:creationId xmlns:p14="http://schemas.microsoft.com/office/powerpoint/2010/main" val="90578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C44C-2330-4BBC-91AC-BEAC6AE5762A}"/>
              </a:ext>
            </a:extLst>
          </p:cNvPr>
          <p:cNvSpPr>
            <a:spLocks noGrp="1"/>
          </p:cNvSpPr>
          <p:nvPr>
            <p:ph type="title"/>
          </p:nvPr>
        </p:nvSpPr>
        <p:spPr/>
        <p:txBody>
          <a:bodyPr/>
          <a:lstStyle/>
          <a:p>
            <a:r>
              <a:rPr lang="en-US" sz="4000" dirty="0">
                <a:solidFill>
                  <a:srgbClr val="2B2D83"/>
                </a:solidFill>
              </a:rPr>
              <a:t>Γενικό πλαίσιο επιλογής υλικού</a:t>
            </a:r>
            <a:endParaRPr lang="en-GB" dirty="0">
              <a:solidFill>
                <a:srgbClr val="2B2D83"/>
              </a:solidFill>
            </a:endParaRPr>
          </a:p>
        </p:txBody>
      </p:sp>
      <p:sp>
        <p:nvSpPr>
          <p:cNvPr id="3" name="CaixaDeTexto 35">
            <a:extLst>
              <a:ext uri="{FF2B5EF4-FFF2-40B4-BE49-F238E27FC236}">
                <a16:creationId xmlns:a16="http://schemas.microsoft.com/office/drawing/2014/main" id="{413C6F17-F1B8-46CE-9971-0428EB48042E}"/>
              </a:ext>
            </a:extLst>
          </p:cNvPr>
          <p:cNvSpPr txBox="1"/>
          <p:nvPr/>
        </p:nvSpPr>
        <p:spPr>
          <a:xfrm>
            <a:off x="1010999" y="1240804"/>
            <a:ext cx="5415707" cy="1462708"/>
          </a:xfrm>
          <a:prstGeom prst="rect">
            <a:avLst/>
          </a:prstGeom>
          <a:noFill/>
        </p:spPr>
        <p:txBody>
          <a:bodyPr wrap="square">
            <a:spAutoFit/>
          </a:bodyPr>
          <a:lstStyle/>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Αποφυγή τοξικών ή επιβλαβών υλικών για τα συστατικά του προϊόντος</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Αποφυγή υλικών που εκπέμπουν τοξικές ή επιβλαβείς ουσίες κατά την προπαρασκευή</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Αποφύγετε πρόσθετα που εκπέμπουν τοξικές ή επιβλαβείς ουσίες</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Αποφύγετε τοξικές ή επιβλαβείς επεξεργασίες επιφανειών - Αποφύγετε υλικά που εκπέμπουν τοξικές ή επιβλαβείς ουσίες κατά τη χρήση.</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Αποφύγετε υλικά που εκπέμπουν τοξικές ή επιβλαβείς ουσίες κατά τη διάθεση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Αποφύγετε τις τοξικές ουσίες, αλλά χρησιμοποιήστε κλειστούς κύκλους όταν είναι απαραίτητο. </a:t>
            </a:r>
          </a:p>
          <a:p>
            <a:pPr marL="342900" indent="-342900" algn="just">
              <a:lnSpc>
                <a:spcPct val="107000"/>
              </a:lnSpc>
              <a:spcAft>
                <a:spcPts val="800"/>
              </a:spcAft>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Αποφύγετε το εξαντλητικό υλικό</a:t>
            </a:r>
          </a:p>
        </p:txBody>
      </p:sp>
      <p:sp>
        <p:nvSpPr>
          <p:cNvPr id="4" name="CaixaDeTexto 37">
            <a:extLst>
              <a:ext uri="{FF2B5EF4-FFF2-40B4-BE49-F238E27FC236}">
                <a16:creationId xmlns:a16="http://schemas.microsoft.com/office/drawing/2014/main" id="{520966C6-B9C3-4708-A7B0-11A8D6490530}"/>
              </a:ext>
            </a:extLst>
          </p:cNvPr>
          <p:cNvSpPr txBox="1"/>
          <p:nvPr/>
        </p:nvSpPr>
        <p:spPr>
          <a:xfrm>
            <a:off x="1010999" y="2968281"/>
            <a:ext cx="5117324" cy="1462708"/>
          </a:xfrm>
          <a:prstGeom prst="rect">
            <a:avLst/>
          </a:prstGeom>
          <a:noFill/>
        </p:spPr>
        <p:txBody>
          <a:bodyPr wrap="square">
            <a:spAutoFit/>
          </a:bodyPr>
          <a:lstStyle/>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Χρήση ανανεώσιμων υλικών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Χρήση υπολειμματικών υλικών από διαδικασίες παραγωγής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Χρήση ανακτημένων συστατικών από απορριπτόμενα προϊόντα</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Χρήση ανακυκλωμένων υλικών, μόνα τους ή σε συνδυασμό με πρωτογενή υλικά</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Χρήση βιοδιασπώμενων υλικών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Χρήση </a:t>
            </a:r>
            <a:r>
              <a:rPr lang="en-GB" sz="1050" kern="1200" dirty="0" err="1">
                <a:solidFill>
                  <a:prstClr val="black"/>
                </a:solidFill>
                <a:latin typeface="+mn-lt"/>
                <a:ea typeface="Verdana" panose="020B0604030504040204" pitchFamily="34" charset="0"/>
                <a:cs typeface="Times New Roman" panose="02020603050405020304" pitchFamily="18" charset="0"/>
              </a:rPr>
              <a:t>μη επικίνδυνων </a:t>
            </a:r>
            <a:r>
              <a:rPr lang="en-GB" sz="1050" kern="1200" dirty="0">
                <a:solidFill>
                  <a:prstClr val="black"/>
                </a:solidFill>
                <a:latin typeface="+mn-lt"/>
                <a:ea typeface="Verdana" panose="020B0604030504040204" pitchFamily="34" charset="0"/>
                <a:cs typeface="Times New Roman" panose="02020603050405020304" pitchFamily="18" charset="0"/>
              </a:rPr>
              <a:t>ανακυκλώσιμων υλικών </a:t>
            </a:r>
          </a:p>
          <a:p>
            <a:pPr marL="342900" indent="-342900" algn="just">
              <a:lnSpc>
                <a:spcPct val="107000"/>
              </a:lnSpc>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Χρησιμοποιήστε λίγα, απλά, αμιγή υλικά. </a:t>
            </a:r>
          </a:p>
          <a:p>
            <a:pPr marL="342900" indent="-342900" algn="just">
              <a:lnSpc>
                <a:spcPct val="107000"/>
              </a:lnSpc>
              <a:spcAft>
                <a:spcPts val="800"/>
              </a:spcAft>
              <a:buClrTx/>
              <a:buFont typeface="Wingdings" panose="05000000000000000000" pitchFamily="2" charset="2"/>
              <a:buChar char=""/>
            </a:pPr>
            <a:r>
              <a:rPr lang="en-GB" sz="1050" kern="1200" dirty="0">
                <a:solidFill>
                  <a:prstClr val="black"/>
                </a:solidFill>
                <a:latin typeface="+mn-lt"/>
                <a:ea typeface="Verdana" panose="020B0604030504040204" pitchFamily="34" charset="0"/>
                <a:cs typeface="Times New Roman" panose="02020603050405020304" pitchFamily="18" charset="0"/>
              </a:rPr>
              <a:t>Χρησιμοποιήστε υλικά με χαμηλή κατανάλωση ενέργειας κατά την εξόρυξη και τη μεταφορά.</a:t>
            </a:r>
          </a:p>
        </p:txBody>
      </p:sp>
      <p:sp>
        <p:nvSpPr>
          <p:cNvPr id="5" name="Retângulo 38">
            <a:extLst>
              <a:ext uri="{FF2B5EF4-FFF2-40B4-BE49-F238E27FC236}">
                <a16:creationId xmlns:a16="http://schemas.microsoft.com/office/drawing/2014/main" id="{E1DDA58E-1ACA-46B8-95E5-F061B26C8EB4}"/>
              </a:ext>
            </a:extLst>
          </p:cNvPr>
          <p:cNvSpPr/>
          <p:nvPr/>
        </p:nvSpPr>
        <p:spPr>
          <a:xfrm rot="16200000">
            <a:off x="-79534" y="1885512"/>
            <a:ext cx="1267983" cy="599159"/>
          </a:xfrm>
          <a:prstGeom prst="rect">
            <a:avLst/>
          </a:prstGeom>
          <a:solidFill>
            <a:srgbClr val="8BC145">
              <a:lumMod val="50000"/>
            </a:srgbClr>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Απόρριψη</a:t>
            </a:r>
          </a:p>
        </p:txBody>
      </p:sp>
      <p:sp>
        <p:nvSpPr>
          <p:cNvPr id="6" name="Retângulo 40">
            <a:extLst>
              <a:ext uri="{FF2B5EF4-FFF2-40B4-BE49-F238E27FC236}">
                <a16:creationId xmlns:a16="http://schemas.microsoft.com/office/drawing/2014/main" id="{0A846146-E107-4CD4-9929-361D0AF2D9BC}"/>
              </a:ext>
            </a:extLst>
          </p:cNvPr>
          <p:cNvSpPr/>
          <p:nvPr/>
        </p:nvSpPr>
        <p:spPr>
          <a:xfrm rot="16200000">
            <a:off x="-78337" y="3398482"/>
            <a:ext cx="1267983" cy="599159"/>
          </a:xfrm>
          <a:prstGeom prst="rect">
            <a:avLst/>
          </a:prstGeom>
          <a:solidFill>
            <a:srgbClr val="1CBE71"/>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Αποδοχή</a:t>
            </a:r>
          </a:p>
        </p:txBody>
      </p:sp>
      <p:sp>
        <p:nvSpPr>
          <p:cNvPr id="10" name="Retângulo 42">
            <a:extLst>
              <a:ext uri="{FF2B5EF4-FFF2-40B4-BE49-F238E27FC236}">
                <a16:creationId xmlns:a16="http://schemas.microsoft.com/office/drawing/2014/main" id="{FF7BE486-575E-450C-8DDD-1593A5D518F1}"/>
              </a:ext>
            </a:extLst>
          </p:cNvPr>
          <p:cNvSpPr/>
          <p:nvPr/>
        </p:nvSpPr>
        <p:spPr>
          <a:xfrm rot="16200000">
            <a:off x="6636051" y="2689032"/>
            <a:ext cx="3302319" cy="599159"/>
          </a:xfrm>
          <a:prstGeom prst="rect">
            <a:avLst/>
          </a:prstGeom>
          <a:solidFill>
            <a:srgbClr val="E7501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Δύο διαδρομές</a:t>
            </a:r>
          </a:p>
        </p:txBody>
      </p:sp>
      <p:cxnSp>
        <p:nvCxnSpPr>
          <p:cNvPr id="11" name="Conexão: Curva 43">
            <a:extLst>
              <a:ext uri="{FF2B5EF4-FFF2-40B4-BE49-F238E27FC236}">
                <a16:creationId xmlns:a16="http://schemas.microsoft.com/office/drawing/2014/main" id="{9C22AD03-E81F-4354-B9FE-06D3459C44EF}"/>
              </a:ext>
            </a:extLst>
          </p:cNvPr>
          <p:cNvCxnSpPr>
            <a:cxnSpLocks/>
          </p:cNvCxnSpPr>
          <p:nvPr/>
        </p:nvCxnSpPr>
        <p:spPr>
          <a:xfrm rot="10800000">
            <a:off x="6123890" y="2272058"/>
            <a:ext cx="1707976" cy="716556"/>
          </a:xfrm>
          <a:prstGeom prst="curvedConnector3">
            <a:avLst>
              <a:gd name="adj1" fmla="val 50000"/>
            </a:avLst>
          </a:prstGeom>
          <a:noFill/>
          <a:ln w="19050" cap="flat" cmpd="sng" algn="ctr">
            <a:solidFill>
              <a:srgbClr val="8BC145">
                <a:lumMod val="50000"/>
              </a:srgbClr>
            </a:solidFill>
            <a:prstDash val="solid"/>
            <a:miter lim="800000"/>
          </a:ln>
          <a:effectLst/>
        </p:spPr>
      </p:cxnSp>
      <p:cxnSp>
        <p:nvCxnSpPr>
          <p:cNvPr id="12" name="Conexão: Curva 46">
            <a:extLst>
              <a:ext uri="{FF2B5EF4-FFF2-40B4-BE49-F238E27FC236}">
                <a16:creationId xmlns:a16="http://schemas.microsoft.com/office/drawing/2014/main" id="{778A4082-E839-4D4E-8FE7-1EF33817702E}"/>
              </a:ext>
            </a:extLst>
          </p:cNvPr>
          <p:cNvCxnSpPr>
            <a:cxnSpLocks/>
          </p:cNvCxnSpPr>
          <p:nvPr/>
        </p:nvCxnSpPr>
        <p:spPr>
          <a:xfrm rot="10800000" flipV="1">
            <a:off x="5630779" y="2988614"/>
            <a:ext cx="2268476" cy="902742"/>
          </a:xfrm>
          <a:prstGeom prst="curvedConnector3">
            <a:avLst>
              <a:gd name="adj1" fmla="val 50000"/>
            </a:avLst>
          </a:prstGeom>
          <a:noFill/>
          <a:ln w="19050" cap="flat" cmpd="sng" algn="ctr">
            <a:solidFill>
              <a:srgbClr val="1CBE71"/>
            </a:solidFill>
            <a:prstDash val="solid"/>
            <a:miter lim="800000"/>
          </a:ln>
          <a:effectLst/>
        </p:spPr>
      </p:cxnSp>
    </p:spTree>
    <p:custDataLst>
      <p:tags r:id="rId1"/>
    </p:custDataLst>
    <p:extLst>
      <p:ext uri="{BB962C8B-B14F-4D97-AF65-F5344CB8AC3E}">
        <p14:creationId xmlns:p14="http://schemas.microsoft.com/office/powerpoint/2010/main" val="50632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ABB8-982B-4264-BDEF-90E051A61193}"/>
              </a:ext>
            </a:extLst>
          </p:cNvPr>
          <p:cNvSpPr>
            <a:spLocks noGrp="1"/>
          </p:cNvSpPr>
          <p:nvPr>
            <p:ph type="title"/>
          </p:nvPr>
        </p:nvSpPr>
        <p:spPr>
          <a:xfrm>
            <a:off x="639313" y="293553"/>
            <a:ext cx="7717800" cy="1011600"/>
          </a:xfrm>
        </p:spPr>
        <p:txBody>
          <a:bodyPr/>
          <a:lstStyle/>
          <a:p>
            <a:r>
              <a:rPr lang="en-US" sz="4000" dirty="0">
                <a:solidFill>
                  <a:srgbClr val="2B2D83"/>
                </a:solidFill>
              </a:rPr>
              <a:t>Γενικό πλαίσιο επιλογής υλικών</a:t>
            </a:r>
            <a:endParaRPr lang="en-GB" sz="4000" dirty="0">
              <a:solidFill>
                <a:srgbClr val="2B2D83"/>
              </a:solidFill>
            </a:endParaRPr>
          </a:p>
        </p:txBody>
      </p:sp>
      <p:pic>
        <p:nvPicPr>
          <p:cNvPr id="3" name="Imagem 41">
            <a:extLst>
              <a:ext uri="{FF2B5EF4-FFF2-40B4-BE49-F238E27FC236}">
                <a16:creationId xmlns:a16="http://schemas.microsoft.com/office/drawing/2014/main" id="{4E565CF6-AE40-4FCE-B3F2-81B056E4855E}"/>
              </a:ext>
            </a:extLst>
          </p:cNvPr>
          <p:cNvPicPr/>
          <p:nvPr/>
        </p:nvPicPr>
        <p:blipFill>
          <a:blip r:embed="rId3"/>
          <a:stretch>
            <a:fillRect/>
          </a:stretch>
        </p:blipFill>
        <p:spPr>
          <a:xfrm>
            <a:off x="114392" y="1059450"/>
            <a:ext cx="4687186" cy="3386530"/>
          </a:xfrm>
          <a:prstGeom prst="rect">
            <a:avLst/>
          </a:prstGeom>
        </p:spPr>
      </p:pic>
      <p:grpSp>
        <p:nvGrpSpPr>
          <p:cNvPr id="4" name="Agrupar 24">
            <a:extLst>
              <a:ext uri="{FF2B5EF4-FFF2-40B4-BE49-F238E27FC236}">
                <a16:creationId xmlns:a16="http://schemas.microsoft.com/office/drawing/2014/main" id="{C5CC2205-0088-4CCD-851D-9C06E157020F}"/>
              </a:ext>
            </a:extLst>
          </p:cNvPr>
          <p:cNvGrpSpPr/>
          <p:nvPr/>
        </p:nvGrpSpPr>
        <p:grpSpPr>
          <a:xfrm>
            <a:off x="5005445" y="1389827"/>
            <a:ext cx="4024163" cy="2907603"/>
            <a:chOff x="190900" y="1687612"/>
            <a:chExt cx="4024163" cy="2907603"/>
          </a:xfrm>
        </p:grpSpPr>
        <p:sp>
          <p:nvSpPr>
            <p:cNvPr id="5" name="Retângulo 2">
              <a:extLst>
                <a:ext uri="{FF2B5EF4-FFF2-40B4-BE49-F238E27FC236}">
                  <a16:creationId xmlns:a16="http://schemas.microsoft.com/office/drawing/2014/main" id="{6F4C4A04-E8E2-467C-BEED-A389EE045AE4}"/>
                </a:ext>
              </a:extLst>
            </p:cNvPr>
            <p:cNvSpPr/>
            <p:nvPr/>
          </p:nvSpPr>
          <p:spPr>
            <a:xfrm>
              <a:off x="366864" y="1687612"/>
              <a:ext cx="3681262"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Δείκτες αξιολόγησης της βιώσιμης επιλογής υλικών</a:t>
              </a:r>
            </a:p>
          </p:txBody>
        </p:sp>
        <p:sp>
          <p:nvSpPr>
            <p:cNvPr id="6" name="Retângulo 6">
              <a:extLst>
                <a:ext uri="{FF2B5EF4-FFF2-40B4-BE49-F238E27FC236}">
                  <a16:creationId xmlns:a16="http://schemas.microsoft.com/office/drawing/2014/main" id="{F79BE7AE-194A-4831-A5CD-68FBF898C21B}"/>
                </a:ext>
              </a:extLst>
            </p:cNvPr>
            <p:cNvSpPr/>
            <p:nvPr/>
          </p:nvSpPr>
          <p:spPr>
            <a:xfrm>
              <a:off x="190902" y="2648271"/>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Κοινωνικό</a:t>
              </a:r>
            </a:p>
          </p:txBody>
        </p:sp>
        <p:sp>
          <p:nvSpPr>
            <p:cNvPr id="7" name="Retângulo 7">
              <a:extLst>
                <a:ext uri="{FF2B5EF4-FFF2-40B4-BE49-F238E27FC236}">
                  <a16:creationId xmlns:a16="http://schemas.microsoft.com/office/drawing/2014/main" id="{06C7AE8C-7C64-431D-80D7-D5925BCCD5A3}"/>
                </a:ext>
              </a:extLst>
            </p:cNvPr>
            <p:cNvSpPr/>
            <p:nvPr/>
          </p:nvSpPr>
          <p:spPr>
            <a:xfrm>
              <a:off x="1600302" y="2647990"/>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Περιβαλλοντικό</a:t>
              </a:r>
            </a:p>
          </p:txBody>
        </p:sp>
        <p:sp>
          <p:nvSpPr>
            <p:cNvPr id="8" name="Retângulo 8">
              <a:extLst>
                <a:ext uri="{FF2B5EF4-FFF2-40B4-BE49-F238E27FC236}">
                  <a16:creationId xmlns:a16="http://schemas.microsoft.com/office/drawing/2014/main" id="{D26407A4-6FFB-4D24-BACF-C574353FD1EA}"/>
                </a:ext>
              </a:extLst>
            </p:cNvPr>
            <p:cNvSpPr/>
            <p:nvPr/>
          </p:nvSpPr>
          <p:spPr>
            <a:xfrm>
              <a:off x="3000677" y="2652802"/>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Οικονομική</a:t>
              </a:r>
            </a:p>
          </p:txBody>
        </p:sp>
        <p:cxnSp>
          <p:nvCxnSpPr>
            <p:cNvPr id="9" name="Conexão reta unidirecional 9">
              <a:extLst>
                <a:ext uri="{FF2B5EF4-FFF2-40B4-BE49-F238E27FC236}">
                  <a16:creationId xmlns:a16="http://schemas.microsoft.com/office/drawing/2014/main" id="{B5D5C3D0-54A1-4A35-9F49-2011E0884B34}"/>
                </a:ext>
              </a:extLst>
            </p:cNvPr>
            <p:cNvCxnSpPr>
              <a:cxnSpLocks/>
              <a:stCxn id="5" idx="2"/>
              <a:endCxn id="6" idx="0"/>
            </p:cNvCxnSpPr>
            <p:nvPr/>
          </p:nvCxnSpPr>
          <p:spPr>
            <a:xfrm flipH="1">
              <a:off x="798095" y="2274753"/>
              <a:ext cx="1409400" cy="373518"/>
            </a:xfrm>
            <a:prstGeom prst="straightConnector1">
              <a:avLst/>
            </a:prstGeom>
            <a:noFill/>
            <a:ln w="6350" cap="flat" cmpd="sng" algn="ctr">
              <a:solidFill>
                <a:srgbClr val="1D9A78"/>
              </a:solidFill>
              <a:prstDash val="solid"/>
              <a:miter lim="800000"/>
              <a:tailEnd type="triangle"/>
            </a:ln>
            <a:effectLst/>
          </p:spPr>
        </p:cxnSp>
        <p:cxnSp>
          <p:nvCxnSpPr>
            <p:cNvPr id="10" name="Conexão reta unidirecional 11">
              <a:extLst>
                <a:ext uri="{FF2B5EF4-FFF2-40B4-BE49-F238E27FC236}">
                  <a16:creationId xmlns:a16="http://schemas.microsoft.com/office/drawing/2014/main" id="{18072032-2986-41AF-9916-4DB0A4EE2578}"/>
                </a:ext>
              </a:extLst>
            </p:cNvPr>
            <p:cNvCxnSpPr>
              <a:cxnSpLocks/>
              <a:stCxn id="5" idx="2"/>
              <a:endCxn id="7" idx="0"/>
            </p:cNvCxnSpPr>
            <p:nvPr/>
          </p:nvCxnSpPr>
          <p:spPr>
            <a:xfrm>
              <a:off x="2207495" y="2274753"/>
              <a:ext cx="0" cy="373237"/>
            </a:xfrm>
            <a:prstGeom prst="straightConnector1">
              <a:avLst/>
            </a:prstGeom>
            <a:noFill/>
            <a:ln w="6350" cap="flat" cmpd="sng" algn="ctr">
              <a:solidFill>
                <a:srgbClr val="1D9A78"/>
              </a:solidFill>
              <a:prstDash val="solid"/>
              <a:miter lim="800000"/>
              <a:tailEnd type="triangle"/>
            </a:ln>
            <a:effectLst/>
          </p:spPr>
        </p:cxnSp>
        <p:cxnSp>
          <p:nvCxnSpPr>
            <p:cNvPr id="11" name="Conexão reta unidirecional 13">
              <a:extLst>
                <a:ext uri="{FF2B5EF4-FFF2-40B4-BE49-F238E27FC236}">
                  <a16:creationId xmlns:a16="http://schemas.microsoft.com/office/drawing/2014/main" id="{D758C941-5E7C-4F74-8BEE-ACC758957C0E}"/>
                </a:ext>
              </a:extLst>
            </p:cNvPr>
            <p:cNvCxnSpPr>
              <a:cxnSpLocks/>
              <a:stCxn id="5" idx="2"/>
              <a:endCxn id="8" idx="0"/>
            </p:cNvCxnSpPr>
            <p:nvPr/>
          </p:nvCxnSpPr>
          <p:spPr>
            <a:xfrm>
              <a:off x="2207495" y="2274753"/>
              <a:ext cx="1400375" cy="378049"/>
            </a:xfrm>
            <a:prstGeom prst="straightConnector1">
              <a:avLst/>
            </a:prstGeom>
            <a:noFill/>
            <a:ln w="6350" cap="flat" cmpd="sng" algn="ctr">
              <a:solidFill>
                <a:srgbClr val="1D9A78"/>
              </a:solidFill>
              <a:prstDash val="solid"/>
              <a:miter lim="800000"/>
              <a:tailEnd type="triangle"/>
            </a:ln>
            <a:effectLst/>
          </p:spPr>
        </p:cxnSp>
        <p:sp>
          <p:nvSpPr>
            <p:cNvPr id="12" name="Retângulo 15">
              <a:extLst>
                <a:ext uri="{FF2B5EF4-FFF2-40B4-BE49-F238E27FC236}">
                  <a16:creationId xmlns:a16="http://schemas.microsoft.com/office/drawing/2014/main" id="{4DDF73AA-4534-444B-B5B6-3A6A6F93E5FC}"/>
                </a:ext>
              </a:extLst>
            </p:cNvPr>
            <p:cNvSpPr/>
            <p:nvPr/>
          </p:nvSpPr>
          <p:spPr>
            <a:xfrm>
              <a:off x="190900" y="3441033"/>
              <a:ext cx="1214387" cy="1154182"/>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Πρόνοια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Μετοχικό κεφάλαιο</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Ανθρώπινη υγεία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Φτώχεια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a:t>
              </a:r>
            </a:p>
          </p:txBody>
        </p:sp>
        <p:sp>
          <p:nvSpPr>
            <p:cNvPr id="13" name="Retângulo 16">
              <a:extLst>
                <a:ext uri="{FF2B5EF4-FFF2-40B4-BE49-F238E27FC236}">
                  <a16:creationId xmlns:a16="http://schemas.microsoft.com/office/drawing/2014/main" id="{BAAAB044-C590-4D79-A069-C0B915915772}"/>
                </a:ext>
              </a:extLst>
            </p:cNvPr>
            <p:cNvSpPr/>
            <p:nvPr/>
          </p:nvSpPr>
          <p:spPr>
            <a:xfrm>
              <a:off x="1600303" y="3429000"/>
              <a:ext cx="1214386" cy="1154181"/>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Ρύπανση</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Κατανάλωση ενέργειας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Οικοτοξικότητα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Ανακυκλωσιμότητα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endParaRPr>
            </a:p>
          </p:txBody>
        </p:sp>
        <p:sp>
          <p:nvSpPr>
            <p:cNvPr id="14" name="Retângulo 17">
              <a:extLst>
                <a:ext uri="{FF2B5EF4-FFF2-40B4-BE49-F238E27FC236}">
                  <a16:creationId xmlns:a16="http://schemas.microsoft.com/office/drawing/2014/main" id="{8BBF0499-196F-48D7-AD59-AB79F5F59AE8}"/>
                </a:ext>
              </a:extLst>
            </p:cNvPr>
            <p:cNvSpPr/>
            <p:nvPr/>
          </p:nvSpPr>
          <p:spPr>
            <a:xfrm>
              <a:off x="3000676" y="3429000"/>
              <a:ext cx="1214387" cy="1154181"/>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Κόστος αγοράς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Κόστος διαδικασίας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Κόστος μεταφοράς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Κόστος διάθεσης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endParaRPr>
            </a:p>
          </p:txBody>
        </p:sp>
        <p:cxnSp>
          <p:nvCxnSpPr>
            <p:cNvPr id="15" name="Conexão reta 18">
              <a:extLst>
                <a:ext uri="{FF2B5EF4-FFF2-40B4-BE49-F238E27FC236}">
                  <a16:creationId xmlns:a16="http://schemas.microsoft.com/office/drawing/2014/main" id="{371A0865-B42B-49CB-84FB-B50D1CFF0EEE}"/>
                </a:ext>
              </a:extLst>
            </p:cNvPr>
            <p:cNvCxnSpPr>
              <a:cxnSpLocks/>
              <a:stCxn id="6" idx="2"/>
              <a:endCxn id="12" idx="0"/>
            </p:cNvCxnSpPr>
            <p:nvPr/>
          </p:nvCxnSpPr>
          <p:spPr>
            <a:xfrm flipH="1">
              <a:off x="798094" y="3235412"/>
              <a:ext cx="1" cy="205621"/>
            </a:xfrm>
            <a:prstGeom prst="line">
              <a:avLst/>
            </a:prstGeom>
            <a:noFill/>
            <a:ln w="6350" cap="flat" cmpd="sng" algn="ctr">
              <a:solidFill>
                <a:srgbClr val="1D9A78"/>
              </a:solidFill>
              <a:prstDash val="solid"/>
              <a:miter lim="800000"/>
            </a:ln>
            <a:effectLst/>
          </p:spPr>
        </p:cxnSp>
        <p:cxnSp>
          <p:nvCxnSpPr>
            <p:cNvPr id="16" name="Conexão reta 20">
              <a:extLst>
                <a:ext uri="{FF2B5EF4-FFF2-40B4-BE49-F238E27FC236}">
                  <a16:creationId xmlns:a16="http://schemas.microsoft.com/office/drawing/2014/main" id="{0568BE90-C9AC-43F2-A4D0-5595AC3470C5}"/>
                </a:ext>
              </a:extLst>
            </p:cNvPr>
            <p:cNvCxnSpPr>
              <a:cxnSpLocks/>
              <a:stCxn id="7" idx="2"/>
              <a:endCxn id="13" idx="0"/>
            </p:cNvCxnSpPr>
            <p:nvPr/>
          </p:nvCxnSpPr>
          <p:spPr>
            <a:xfrm>
              <a:off x="2207495" y="3235131"/>
              <a:ext cx="1" cy="193869"/>
            </a:xfrm>
            <a:prstGeom prst="line">
              <a:avLst/>
            </a:prstGeom>
            <a:noFill/>
            <a:ln w="6350" cap="flat" cmpd="sng" algn="ctr">
              <a:solidFill>
                <a:srgbClr val="1D9A78"/>
              </a:solidFill>
              <a:prstDash val="solid"/>
              <a:miter lim="800000"/>
            </a:ln>
            <a:effectLst/>
          </p:spPr>
        </p:cxnSp>
        <p:cxnSp>
          <p:nvCxnSpPr>
            <p:cNvPr id="17" name="Conexão reta 22">
              <a:extLst>
                <a:ext uri="{FF2B5EF4-FFF2-40B4-BE49-F238E27FC236}">
                  <a16:creationId xmlns:a16="http://schemas.microsoft.com/office/drawing/2014/main" id="{C6452EA6-3E8E-4D27-9339-C1377A9C30CF}"/>
                </a:ext>
              </a:extLst>
            </p:cNvPr>
            <p:cNvCxnSpPr>
              <a:cxnSpLocks/>
              <a:stCxn id="8" idx="2"/>
              <a:endCxn id="14" idx="0"/>
            </p:cNvCxnSpPr>
            <p:nvPr/>
          </p:nvCxnSpPr>
          <p:spPr>
            <a:xfrm>
              <a:off x="3607870" y="3239943"/>
              <a:ext cx="0" cy="189057"/>
            </a:xfrm>
            <a:prstGeom prst="line">
              <a:avLst/>
            </a:prstGeom>
            <a:noFill/>
            <a:ln w="6350" cap="flat" cmpd="sng" algn="ctr">
              <a:solidFill>
                <a:srgbClr val="1D9A78"/>
              </a:solidFill>
              <a:prstDash val="solid"/>
              <a:miter lim="800000"/>
            </a:ln>
            <a:effectLst/>
          </p:spPr>
        </p:cxnSp>
      </p:grpSp>
      <p:sp>
        <p:nvSpPr>
          <p:cNvPr id="18" name="CaixaDeTexto 23">
            <a:extLst>
              <a:ext uri="{FF2B5EF4-FFF2-40B4-BE49-F238E27FC236}">
                <a16:creationId xmlns:a16="http://schemas.microsoft.com/office/drawing/2014/main" id="{27730FC3-919E-4F8F-A051-7527AD53F703}"/>
              </a:ext>
            </a:extLst>
          </p:cNvPr>
          <p:cNvSpPr txBox="1"/>
          <p:nvPr/>
        </p:nvSpPr>
        <p:spPr>
          <a:xfrm>
            <a:off x="4498213" y="4502091"/>
            <a:ext cx="4889433" cy="230832"/>
          </a:xfrm>
          <a:prstGeom prst="rect">
            <a:avLst/>
          </a:prstGeom>
          <a:noFill/>
        </p:spPr>
        <p:txBody>
          <a:bodyPr wrap="square">
            <a:spAutoFit/>
          </a:bodyPr>
          <a:lstStyle/>
          <a:p>
            <a:pPr algn="ctr">
              <a:spcBef>
                <a:spcPts val="600"/>
              </a:spcBef>
              <a:spcAft>
                <a:spcPts val="600"/>
              </a:spcAft>
              <a:buClrTx/>
              <a:buFontTx/>
              <a:buNone/>
            </a:pPr>
            <a:r>
              <a:rPr lang="en-GB" sz="900" kern="1200" dirty="0">
                <a:solidFill>
                  <a:prstClr val="black"/>
                </a:solidFill>
                <a:latin typeface="+mn-lt"/>
                <a:ea typeface="Verdana" panose="020B0604030504040204" pitchFamily="34" charset="0"/>
                <a:cs typeface="Times New Roman" panose="02020603050405020304" pitchFamily="18" charset="0"/>
              </a:rPr>
              <a:t>Δείκτες για τη βιώσιμη επιλογή υλικών (κοινωνικοί, περιβαλλοντικοί και οικονομικοί) (προσαρμοσμένοι)</a:t>
            </a:r>
          </a:p>
        </p:txBody>
      </p:sp>
      <p:sp>
        <p:nvSpPr>
          <p:cNvPr id="19" name="CaixaDeTexto 25">
            <a:extLst>
              <a:ext uri="{FF2B5EF4-FFF2-40B4-BE49-F238E27FC236}">
                <a16:creationId xmlns:a16="http://schemas.microsoft.com/office/drawing/2014/main" id="{D976F836-8D5F-4E5C-A97A-F1D1B7E564F3}"/>
              </a:ext>
            </a:extLst>
          </p:cNvPr>
          <p:cNvSpPr txBox="1"/>
          <p:nvPr/>
        </p:nvSpPr>
        <p:spPr>
          <a:xfrm>
            <a:off x="1084141" y="4445980"/>
            <a:ext cx="3095974" cy="369332"/>
          </a:xfrm>
          <a:prstGeom prst="rect">
            <a:avLst/>
          </a:prstGeom>
          <a:noFill/>
        </p:spPr>
        <p:txBody>
          <a:bodyPr wrap="square">
            <a:spAutoFit/>
          </a:bodyPr>
          <a:lstStyle/>
          <a:p>
            <a:pPr>
              <a:buClrTx/>
              <a:buFontTx/>
              <a:buNone/>
            </a:pPr>
            <a:r>
              <a:rPr lang="en-GB" sz="600" kern="1200" dirty="0">
                <a:solidFill>
                  <a:prstClr val="black"/>
                </a:solidFill>
                <a:latin typeface="+mn-lt"/>
                <a:ea typeface="Verdana" panose="020B0604030504040204" pitchFamily="34" charset="0"/>
                <a:cs typeface="Calibri" panose="020F0502020204030204" pitchFamily="34" charset="0"/>
              </a:rPr>
              <a:t>M.H.F. </a:t>
            </a:r>
            <a:r>
              <a:rPr lang="en-GB" sz="600" kern="1200" dirty="0" err="1">
                <a:solidFill>
                  <a:prstClr val="black"/>
                </a:solidFill>
                <a:latin typeface="+mn-lt"/>
                <a:ea typeface="Verdana" panose="020B0604030504040204" pitchFamily="34" charset="0"/>
                <a:cs typeface="Calibri" panose="020F0502020204030204" pitchFamily="34" charset="0"/>
              </a:rPr>
              <a:t>Zarandi</a:t>
            </a:r>
            <a:r>
              <a:rPr lang="en-GB" sz="600" kern="1200" dirty="0">
                <a:solidFill>
                  <a:prstClr val="black"/>
                </a:solidFill>
                <a:latin typeface="+mn-lt"/>
                <a:ea typeface="Verdana" panose="020B0604030504040204" pitchFamily="34" charset="0"/>
                <a:cs typeface="Calibri" panose="020F0502020204030204" pitchFamily="34" charset="0"/>
              </a:rPr>
              <a:t>, S. Mansour, S.A. </a:t>
            </a:r>
            <a:r>
              <a:rPr lang="en-GB" sz="600" kern="1200" dirty="0" err="1">
                <a:solidFill>
                  <a:prstClr val="black"/>
                </a:solidFill>
                <a:latin typeface="+mn-lt"/>
                <a:ea typeface="Verdana" panose="020B0604030504040204" pitchFamily="34" charset="0"/>
                <a:cs typeface="Calibri" panose="020F0502020204030204" pitchFamily="34" charset="0"/>
              </a:rPr>
              <a:t>Hosseinijou</a:t>
            </a:r>
            <a:r>
              <a:rPr lang="en-GB" sz="600" kern="1200" dirty="0">
                <a:solidFill>
                  <a:prstClr val="black"/>
                </a:solidFill>
                <a:latin typeface="+mn-lt"/>
                <a:ea typeface="Verdana" panose="020B0604030504040204" pitchFamily="34" charset="0"/>
                <a:cs typeface="Calibri" panose="020F0502020204030204" pitchFamily="34" charset="0"/>
              </a:rPr>
              <a:t>, M. </a:t>
            </a:r>
            <a:r>
              <a:rPr lang="en-GB" sz="600" kern="1200" dirty="0" err="1">
                <a:solidFill>
                  <a:prstClr val="black"/>
                </a:solidFill>
                <a:latin typeface="+mn-lt"/>
                <a:ea typeface="Verdana" panose="020B0604030504040204" pitchFamily="34" charset="0"/>
                <a:cs typeface="Calibri" panose="020F0502020204030204" pitchFamily="34" charset="0"/>
              </a:rPr>
              <a:t>Avazbeigi</a:t>
            </a:r>
            <a:r>
              <a:rPr lang="en-GB" sz="600" kern="1200" dirty="0">
                <a:solidFill>
                  <a:prstClr val="black"/>
                </a:solidFill>
                <a:latin typeface="+mn-lt"/>
                <a:ea typeface="Verdana" panose="020B0604030504040204" pitchFamily="34" charset="0"/>
                <a:cs typeface="Calibri" panose="020F0502020204030204" pitchFamily="34" charset="0"/>
              </a:rPr>
              <a:t>, A material selection methodology and expert system for sustainable product design, Int. J. Adv. Manuf. Technol. 57 (2011) 885-903. https://doi.org/10.1007/s00170-011-3362-y.</a:t>
            </a:r>
          </a:p>
        </p:txBody>
      </p:sp>
    </p:spTree>
    <p:custDataLst>
      <p:tags r:id="rId1"/>
    </p:custDataLst>
    <p:extLst>
      <p:ext uri="{BB962C8B-B14F-4D97-AF65-F5344CB8AC3E}">
        <p14:creationId xmlns:p14="http://schemas.microsoft.com/office/powerpoint/2010/main" val="174039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6836-58F8-4337-8528-7000A623E6DB}"/>
              </a:ext>
            </a:extLst>
          </p:cNvPr>
          <p:cNvSpPr>
            <a:spLocks noGrp="1"/>
          </p:cNvSpPr>
          <p:nvPr>
            <p:ph type="title"/>
          </p:nvPr>
        </p:nvSpPr>
        <p:spPr/>
        <p:txBody>
          <a:bodyPr/>
          <a:lstStyle/>
          <a:p>
            <a:r>
              <a:rPr lang="en-US" sz="4000" dirty="0">
                <a:solidFill>
                  <a:srgbClr val="2B2D83"/>
                </a:solidFill>
              </a:rPr>
              <a:t>Βέλτιστες πρακτικές</a:t>
            </a:r>
            <a:endParaRPr lang="en-GB" dirty="0">
              <a:solidFill>
                <a:srgbClr val="2B2D83"/>
              </a:solidFill>
            </a:endParaRPr>
          </a:p>
        </p:txBody>
      </p:sp>
      <p:sp>
        <p:nvSpPr>
          <p:cNvPr id="4" name="CaixaDeTexto 12">
            <a:extLst>
              <a:ext uri="{FF2B5EF4-FFF2-40B4-BE49-F238E27FC236}">
                <a16:creationId xmlns:a16="http://schemas.microsoft.com/office/drawing/2014/main" id="{1DC05C2E-AFE4-444F-B14B-6970E12A61B0}"/>
              </a:ext>
            </a:extLst>
          </p:cNvPr>
          <p:cNvSpPr txBox="1"/>
          <p:nvPr/>
        </p:nvSpPr>
        <p:spPr>
          <a:xfrm>
            <a:off x="192506" y="1926952"/>
            <a:ext cx="8552734" cy="2113784"/>
          </a:xfrm>
          <a:prstGeom prst="rect">
            <a:avLst/>
          </a:prstGeom>
          <a:noFill/>
        </p:spPr>
        <p:txBody>
          <a:bodyPr wrap="square">
            <a:spAutoFit/>
          </a:bodyPr>
          <a:lstStyle/>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Χρήση βάσεων δεδομένων για την αξιολόγηση της περιβαλλοντικής επιβάρυνσης και την επιλογή υλικών</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Χρήση τοπικών υλικών</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Χρήση της μεθοδολογίας αξιολόγησης του κύκλου ζωής</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Ενσωματώστε τις ανησυχίες για τη βιωσιμότητα στη διαδικασία επιλογής υλικών</a:t>
            </a:r>
          </a:p>
        </p:txBody>
      </p:sp>
    </p:spTree>
    <p:custDataLst>
      <p:tags r:id="rId1"/>
    </p:custDataLst>
    <p:extLst>
      <p:ext uri="{BB962C8B-B14F-4D97-AF65-F5344CB8AC3E}">
        <p14:creationId xmlns:p14="http://schemas.microsoft.com/office/powerpoint/2010/main" val="9028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80784" y="875173"/>
            <a:ext cx="7717800" cy="646800"/>
          </a:xfrm>
        </p:spPr>
        <p:txBody>
          <a:bodyPr/>
          <a:lstStyle/>
          <a:p>
            <a:r>
              <a:rPr lang="en-US" sz="4000" dirty="0">
                <a:solidFill>
                  <a:srgbClr val="368E00"/>
                </a:solidFill>
              </a:rPr>
              <a:t>Ανακυκλώστε, επαναχρησιμοποιήστε και μοιραστείτε</a:t>
            </a:r>
            <a:endParaRPr lang="el-GR"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71940" y="1986428"/>
            <a:ext cx="6485044" cy="2074730"/>
          </a:xfrm>
        </p:spPr>
        <p:txBody>
          <a:bodyPr/>
          <a:lstStyle/>
          <a:p>
            <a:pPr algn="just"/>
            <a:r>
              <a:rPr lang="en-GB" sz="1600" dirty="0"/>
              <a:t>Οι επόμενες διαφάνειες επικεντρώνονται στις κυκλικές ευκαιρίες με στόχο τις στρατηγικές ανακύκλωσης, επαναχρησιμοποίησης και κοινής χρήσης στο λειτουργικό μέρος μιας επιχείρησης. Ξεκινά εξετάζοντας αν αυτό που παραδοσιακά θεωρούνταν απόβλητα παραγωγής είναι πραγματικά απόβλητα και προχωρά με την ιδέα ότι μέσω της ανακύκλωσης, της επαναχρησιμοποίησης και της κοινής χρήσης μπορεί να επιτευχθεί η βέλτιστη αξιοποίηση των πόρων και η εξάλειψη των αποβλήτων. Τα οφέλη από την υιοθέτηση μιας τέτοιας στρατηγικής τόσο για την ΜΜΕ όσο και για το περιβάλλον εξηγούνται με την εξέταση μελετών περίπτωσης.</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90832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3E82-4A9B-4691-A595-E14F122B7B4F}"/>
              </a:ext>
            </a:extLst>
          </p:cNvPr>
          <p:cNvSpPr>
            <a:spLocks noGrp="1"/>
          </p:cNvSpPr>
          <p:nvPr>
            <p:ph type="title"/>
          </p:nvPr>
        </p:nvSpPr>
        <p:spPr>
          <a:xfrm>
            <a:off x="510132" y="141229"/>
            <a:ext cx="7717800" cy="1011600"/>
          </a:xfrm>
        </p:spPr>
        <p:txBody>
          <a:bodyPr/>
          <a:lstStyle/>
          <a:p>
            <a:r>
              <a:rPr lang="en-US" dirty="0">
                <a:solidFill>
                  <a:srgbClr val="059540"/>
                </a:solidFill>
              </a:rPr>
              <a:t>Αξία στους βρόχους</a:t>
            </a:r>
            <a:endParaRPr lang="en-GB" dirty="0">
              <a:solidFill>
                <a:srgbClr val="059540"/>
              </a:solidFill>
            </a:endParaRPr>
          </a:p>
        </p:txBody>
      </p:sp>
      <p:sp>
        <p:nvSpPr>
          <p:cNvPr id="3" name="CaixaDeTexto 2">
            <a:extLst>
              <a:ext uri="{FF2B5EF4-FFF2-40B4-BE49-F238E27FC236}">
                <a16:creationId xmlns:a16="http://schemas.microsoft.com/office/drawing/2014/main" id="{F245E688-4E53-417D-BE1A-402C231DD4F7}"/>
              </a:ext>
            </a:extLst>
          </p:cNvPr>
          <p:cNvSpPr txBox="1"/>
          <p:nvPr/>
        </p:nvSpPr>
        <p:spPr>
          <a:xfrm>
            <a:off x="5410051" y="847054"/>
            <a:ext cx="2895804" cy="830997"/>
          </a:xfrm>
          <a:prstGeom prst="rect">
            <a:avLst/>
          </a:prstGeom>
          <a:noFill/>
        </p:spPr>
        <p:txBody>
          <a:bodyPr wrap="square" rtlCol="0">
            <a:spAutoFit/>
          </a:bodyPr>
          <a:lstStyle/>
          <a:p>
            <a:r>
              <a:rPr lang="en-GB" sz="1600" dirty="0">
                <a:solidFill>
                  <a:srgbClr val="2B2D83"/>
                </a:solidFill>
                <a:latin typeface="+mn-lt"/>
                <a:ea typeface="Verdana" panose="020B0604030504040204" pitchFamily="34" charset="0"/>
              </a:rPr>
              <a:t>Ο επαναπροσδιορισμός του τι θεωρείται απόβλητο είναι το κλειδί για μια </a:t>
            </a:r>
          </a:p>
          <a:p>
            <a:r>
              <a:rPr lang="en-GB" sz="1600" dirty="0">
                <a:solidFill>
                  <a:srgbClr val="2B2D83"/>
                </a:solidFill>
                <a:latin typeface="+mn-lt"/>
                <a:ea typeface="Verdana" panose="020B0604030504040204" pitchFamily="34" charset="0"/>
              </a:rPr>
              <a:t>Κυκλική οικονομία!</a:t>
            </a:r>
          </a:p>
        </p:txBody>
      </p:sp>
      <p:grpSp>
        <p:nvGrpSpPr>
          <p:cNvPr id="4" name="Agrupar 22">
            <a:extLst>
              <a:ext uri="{FF2B5EF4-FFF2-40B4-BE49-F238E27FC236}">
                <a16:creationId xmlns:a16="http://schemas.microsoft.com/office/drawing/2014/main" id="{CC6434DB-2D14-4CAF-82FD-50A722D630D8}"/>
              </a:ext>
            </a:extLst>
          </p:cNvPr>
          <p:cNvGrpSpPr/>
          <p:nvPr/>
        </p:nvGrpSpPr>
        <p:grpSpPr>
          <a:xfrm>
            <a:off x="0" y="1045300"/>
            <a:ext cx="4815093" cy="3640047"/>
            <a:chOff x="688717" y="1601288"/>
            <a:chExt cx="6548433" cy="4199441"/>
          </a:xfrm>
        </p:grpSpPr>
        <p:pic>
          <p:nvPicPr>
            <p:cNvPr id="5" name="Imagem 12" descr="Circular Economy and Recycling: What does the Butterfly have to say? | by  Alex Artiach | DataDrivenInvestor">
              <a:extLst>
                <a:ext uri="{FF2B5EF4-FFF2-40B4-BE49-F238E27FC236}">
                  <a16:creationId xmlns:a16="http://schemas.microsoft.com/office/drawing/2014/main" id="{C57FEEA8-EE13-4CB7-8854-71E5897251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717" y="1601288"/>
              <a:ext cx="6548433" cy="4199441"/>
            </a:xfrm>
            <a:prstGeom prst="rect">
              <a:avLst/>
            </a:prstGeom>
            <a:noFill/>
            <a:ln>
              <a:noFill/>
            </a:ln>
          </p:spPr>
        </p:pic>
        <p:sp>
          <p:nvSpPr>
            <p:cNvPr id="6" name="Oval 5">
              <a:extLst>
                <a:ext uri="{FF2B5EF4-FFF2-40B4-BE49-F238E27FC236}">
                  <a16:creationId xmlns:a16="http://schemas.microsoft.com/office/drawing/2014/main" id="{AA7A8CF7-263C-4A76-AF93-2BC75C23DB7A}"/>
                </a:ext>
              </a:extLst>
            </p:cNvPr>
            <p:cNvSpPr/>
            <p:nvPr/>
          </p:nvSpPr>
          <p:spPr>
            <a:xfrm>
              <a:off x="4962525" y="3378563"/>
              <a:ext cx="484497"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AC82801-76E3-42B5-828A-1BCA301CFD48}"/>
                </a:ext>
              </a:extLst>
            </p:cNvPr>
            <p:cNvSpPr/>
            <p:nvPr/>
          </p:nvSpPr>
          <p:spPr>
            <a:xfrm>
              <a:off x="5447022" y="3165909"/>
              <a:ext cx="440281"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D2601BF-03A0-4E1C-9740-ADF00BE7C2EB}"/>
                </a:ext>
              </a:extLst>
            </p:cNvPr>
            <p:cNvSpPr/>
            <p:nvPr/>
          </p:nvSpPr>
          <p:spPr>
            <a:xfrm>
              <a:off x="6371800" y="2641628"/>
              <a:ext cx="517433"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719323EB-AC5E-4F53-8EE6-7DBCBE8944A6}"/>
              </a:ext>
            </a:extLst>
          </p:cNvPr>
          <p:cNvGrpSpPr/>
          <p:nvPr/>
        </p:nvGrpSpPr>
        <p:grpSpPr>
          <a:xfrm>
            <a:off x="5796117" y="1955700"/>
            <a:ext cx="3050464" cy="2650970"/>
            <a:chOff x="8114491" y="1447114"/>
            <a:chExt cx="3124322" cy="4587117"/>
          </a:xfrm>
        </p:grpSpPr>
        <p:grpSp>
          <p:nvGrpSpPr>
            <p:cNvPr id="20" name="Agrupar 21">
              <a:extLst>
                <a:ext uri="{FF2B5EF4-FFF2-40B4-BE49-F238E27FC236}">
                  <a16:creationId xmlns:a16="http://schemas.microsoft.com/office/drawing/2014/main" id="{0F970EDA-16BD-4D7E-80E8-9E58BB74FDE4}"/>
                </a:ext>
              </a:extLst>
            </p:cNvPr>
            <p:cNvGrpSpPr/>
            <p:nvPr/>
          </p:nvGrpSpPr>
          <p:grpSpPr>
            <a:xfrm>
              <a:off x="8397662" y="1447114"/>
              <a:ext cx="2841151" cy="3169728"/>
              <a:chOff x="904875" y="1153962"/>
              <a:chExt cx="2841151" cy="3167666"/>
            </a:xfrm>
          </p:grpSpPr>
          <p:sp>
            <p:nvSpPr>
              <p:cNvPr id="24" name="Retângulo 13">
                <a:extLst>
                  <a:ext uri="{FF2B5EF4-FFF2-40B4-BE49-F238E27FC236}">
                    <a16:creationId xmlns:a16="http://schemas.microsoft.com/office/drawing/2014/main" id="{C4393457-97D3-4383-96EA-0F8640046581}"/>
                  </a:ext>
                </a:extLst>
              </p:cNvPr>
              <p:cNvSpPr/>
              <p:nvPr/>
            </p:nvSpPr>
            <p:spPr>
              <a:xfrm>
                <a:off x="904875" y="2047088"/>
                <a:ext cx="1771650" cy="557665"/>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Κοινή χρήση</a:t>
                </a:r>
              </a:p>
            </p:txBody>
          </p:sp>
          <p:sp>
            <p:nvSpPr>
              <p:cNvPr id="25" name="Retângulo 17">
                <a:extLst>
                  <a:ext uri="{FF2B5EF4-FFF2-40B4-BE49-F238E27FC236}">
                    <a16:creationId xmlns:a16="http://schemas.microsoft.com/office/drawing/2014/main" id="{8DC274AC-CFD5-4EEC-9C89-9CCFB2556D34}"/>
                  </a:ext>
                </a:extLst>
              </p:cNvPr>
              <p:cNvSpPr/>
              <p:nvPr/>
            </p:nvSpPr>
            <p:spPr>
              <a:xfrm>
                <a:off x="904875" y="2912443"/>
                <a:ext cx="1771650" cy="557665"/>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Επαναχρησιμοποίηση</a:t>
                </a:r>
              </a:p>
            </p:txBody>
          </p:sp>
          <p:sp>
            <p:nvSpPr>
              <p:cNvPr id="26" name="Retângulo 18">
                <a:extLst>
                  <a:ext uri="{FF2B5EF4-FFF2-40B4-BE49-F238E27FC236}">
                    <a16:creationId xmlns:a16="http://schemas.microsoft.com/office/drawing/2014/main" id="{8285F0E3-A1D8-427B-9A68-BD9E4B7F5CCB}"/>
                  </a:ext>
                </a:extLst>
              </p:cNvPr>
              <p:cNvSpPr/>
              <p:nvPr/>
            </p:nvSpPr>
            <p:spPr>
              <a:xfrm>
                <a:off x="904875" y="3763963"/>
                <a:ext cx="1771650" cy="557665"/>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Ανακύκλωση</a:t>
                </a:r>
              </a:p>
            </p:txBody>
          </p:sp>
          <p:cxnSp>
            <p:nvCxnSpPr>
              <p:cNvPr id="27" name="Conexão reta unidirecional 19">
                <a:extLst>
                  <a:ext uri="{FF2B5EF4-FFF2-40B4-BE49-F238E27FC236}">
                    <a16:creationId xmlns:a16="http://schemas.microsoft.com/office/drawing/2014/main" id="{A2144F88-2FA8-476E-BA19-51EDAD1C15FF}"/>
                  </a:ext>
                </a:extLst>
              </p:cNvPr>
              <p:cNvCxnSpPr>
                <a:cxnSpLocks/>
              </p:cNvCxnSpPr>
              <p:nvPr/>
            </p:nvCxnSpPr>
            <p:spPr>
              <a:xfrm flipV="1">
                <a:off x="3152775" y="2077127"/>
                <a:ext cx="0" cy="2244501"/>
              </a:xfrm>
              <a:prstGeom prst="straightConnector1">
                <a:avLst/>
              </a:prstGeom>
              <a:noFill/>
              <a:ln w="76200" cap="flat" cmpd="sng" algn="ctr">
                <a:solidFill>
                  <a:srgbClr val="059540"/>
                </a:solidFill>
                <a:prstDash val="solid"/>
                <a:miter lim="800000"/>
                <a:tailEnd type="triangle"/>
              </a:ln>
              <a:effectLst/>
            </p:spPr>
          </p:cxnSp>
          <p:sp>
            <p:nvSpPr>
              <p:cNvPr id="28" name="Retângulo 20">
                <a:extLst>
                  <a:ext uri="{FF2B5EF4-FFF2-40B4-BE49-F238E27FC236}">
                    <a16:creationId xmlns:a16="http://schemas.microsoft.com/office/drawing/2014/main" id="{8E955896-E62E-4C64-8631-495D5CACD13B}"/>
                  </a:ext>
                </a:extLst>
              </p:cNvPr>
              <p:cNvSpPr/>
              <p:nvPr/>
            </p:nvSpPr>
            <p:spPr>
              <a:xfrm>
                <a:off x="2559524" y="1153962"/>
                <a:ext cx="1186502" cy="585437"/>
              </a:xfrm>
              <a:prstGeom prst="rect">
                <a:avLst/>
              </a:prstGeom>
              <a:solidFill>
                <a:sysClr val="window" lastClr="FFFFFF">
                  <a:lumMod val="95000"/>
                </a:sysClr>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Αξία</a:t>
                </a:r>
              </a:p>
            </p:txBody>
          </p:sp>
        </p:grpSp>
        <p:sp>
          <p:nvSpPr>
            <p:cNvPr id="21" name="Retângulo 23">
              <a:extLst>
                <a:ext uri="{FF2B5EF4-FFF2-40B4-BE49-F238E27FC236}">
                  <a16:creationId xmlns:a16="http://schemas.microsoft.com/office/drawing/2014/main" id="{20F77658-1440-4B0D-991D-D5D5FC51E933}"/>
                </a:ext>
              </a:extLst>
            </p:cNvPr>
            <p:cNvSpPr/>
            <p:nvPr/>
          </p:nvSpPr>
          <p:spPr>
            <a:xfrm>
              <a:off x="8114491" y="5476566"/>
              <a:ext cx="2531071" cy="557665"/>
            </a:xfrm>
            <a:prstGeom prst="rect">
              <a:avLst/>
            </a:prstGeom>
            <a:solidFill>
              <a:srgbClr val="B74919"/>
            </a:solidFill>
            <a:ln w="12700" cap="flat" cmpd="sng" algn="ctr">
              <a:solidFill>
                <a:srgbClr val="B7491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Διάθεση/Εξάλειψη</a:t>
              </a:r>
            </a:p>
          </p:txBody>
        </p:sp>
        <p:sp>
          <p:nvSpPr>
            <p:cNvPr id="22" name="Oval 21">
              <a:extLst>
                <a:ext uri="{FF2B5EF4-FFF2-40B4-BE49-F238E27FC236}">
                  <a16:creationId xmlns:a16="http://schemas.microsoft.com/office/drawing/2014/main" id="{BDDE3DAE-9866-40C6-B48D-33C10FD6E2C2}"/>
                </a:ext>
              </a:extLst>
            </p:cNvPr>
            <p:cNvSpPr/>
            <p:nvPr/>
          </p:nvSpPr>
          <p:spPr>
            <a:xfrm>
              <a:off x="10568839" y="5168876"/>
              <a:ext cx="116156" cy="116156"/>
            </a:xfrm>
            <a:prstGeom prst="ellipse">
              <a:avLst/>
            </a:prstGeom>
            <a:solidFill>
              <a:srgbClr val="059540"/>
            </a:solidFill>
            <a:ln w="12700" cap="flat" cmpd="sng" algn="ctr">
              <a:solidFill>
                <a:srgbClr val="0595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Oval 22">
              <a:extLst>
                <a:ext uri="{FF2B5EF4-FFF2-40B4-BE49-F238E27FC236}">
                  <a16:creationId xmlns:a16="http://schemas.microsoft.com/office/drawing/2014/main" id="{0FAF545A-8A4D-4531-82C8-7BE359641A14}"/>
                </a:ext>
              </a:extLst>
            </p:cNvPr>
            <p:cNvSpPr/>
            <p:nvPr/>
          </p:nvSpPr>
          <p:spPr>
            <a:xfrm>
              <a:off x="10573889" y="4952745"/>
              <a:ext cx="116156" cy="116156"/>
            </a:xfrm>
            <a:prstGeom prst="ellipse">
              <a:avLst/>
            </a:prstGeom>
            <a:solidFill>
              <a:srgbClr val="1D9A78"/>
            </a:solidFill>
            <a:ln w="12700" cap="flat" cmpd="sng" algn="ctr">
              <a:solidFill>
                <a:srgbClr val="0595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grpSp>
    </p:spTree>
    <p:custDataLst>
      <p:tags r:id="rId1"/>
    </p:custDataLst>
    <p:extLst>
      <p:ext uri="{BB962C8B-B14F-4D97-AF65-F5344CB8AC3E}">
        <p14:creationId xmlns:p14="http://schemas.microsoft.com/office/powerpoint/2010/main" val="172773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92220" y="2668925"/>
            <a:ext cx="9051792" cy="1066200"/>
          </a:xfrm>
          <a:prstGeom prst="rect">
            <a:avLst/>
          </a:prstGeom>
        </p:spPr>
        <p:txBody>
          <a:bodyPr spcFirstLastPara="1" wrap="square" lIns="91425" tIns="91425" rIns="91425" bIns="91425" anchor="t" anchorCtr="0">
            <a:noAutofit/>
          </a:bodyPr>
          <a:lstStyle/>
          <a:p>
            <a:pPr lvl="0"/>
            <a:r>
              <a:rPr lang="en-GB" sz="5400" b="1"/>
              <a:t>2.2 </a:t>
            </a:r>
            <a:r>
              <a:rPr lang="en-GB" sz="5400" b="1" dirty="0"/>
              <a:t>ΕΠΙΧΕΙΡΗΜΑΤΙΚΆ ΜΟΝΤΈΛΑ</a:t>
            </a:r>
            <a:endParaRPr sz="54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EE93-947A-4165-A5C3-5868E97AC9DC}"/>
              </a:ext>
            </a:extLst>
          </p:cNvPr>
          <p:cNvSpPr>
            <a:spLocks noGrp="1"/>
          </p:cNvSpPr>
          <p:nvPr>
            <p:ph type="title"/>
          </p:nvPr>
        </p:nvSpPr>
        <p:spPr/>
        <p:txBody>
          <a:bodyPr/>
          <a:lstStyle/>
          <a:p>
            <a:r>
              <a:rPr lang="en-GB" dirty="0">
                <a:solidFill>
                  <a:srgbClr val="059540"/>
                </a:solidFill>
              </a:rPr>
              <a:t>Ανακύκλωση</a:t>
            </a:r>
          </a:p>
        </p:txBody>
      </p:sp>
      <p:sp>
        <p:nvSpPr>
          <p:cNvPr id="3" name="CaixaDeTexto 63">
            <a:extLst>
              <a:ext uri="{FF2B5EF4-FFF2-40B4-BE49-F238E27FC236}">
                <a16:creationId xmlns:a16="http://schemas.microsoft.com/office/drawing/2014/main" id="{3E745031-FEE9-4DAF-957C-5AF84AF198B3}"/>
              </a:ext>
            </a:extLst>
          </p:cNvPr>
          <p:cNvSpPr txBox="1"/>
          <p:nvPr/>
        </p:nvSpPr>
        <p:spPr>
          <a:xfrm>
            <a:off x="5502735" y="1835028"/>
            <a:ext cx="3206415" cy="1569660"/>
          </a:xfrm>
          <a:prstGeom prst="rect">
            <a:avLst/>
          </a:prstGeom>
          <a:noFill/>
        </p:spPr>
        <p:txBody>
          <a:bodyPr wrap="square">
            <a:spAutoFit/>
          </a:bodyPr>
          <a:lstStyle/>
          <a:p>
            <a:pPr algn="just">
              <a:buClrTx/>
              <a:buFontTx/>
              <a:buNone/>
            </a:pPr>
            <a:r>
              <a:rPr lang="en-US" sz="1600" kern="1200" dirty="0">
                <a:solidFill>
                  <a:srgbClr val="059540"/>
                </a:solidFill>
                <a:latin typeface="+mn-lt"/>
                <a:ea typeface="Verdana" panose="020B0604030504040204" pitchFamily="34" charset="0"/>
                <a:cs typeface="Times New Roman" panose="02020603050405020304" pitchFamily="18" charset="0"/>
              </a:rPr>
              <a:t>"...η επεξεργασία μικτών ρευμάτων προϊόντων μετά την κατανάλωση ή ρευμάτων αποβλήτων μετά την κατανάλωση, συμπεριλαμβανομένων του τεμαχισμού, της τήξης και άλλων διεργασιών για τη σύλληψη (σχεδόν) καθαρών υλικών." </a:t>
            </a:r>
            <a:endParaRPr lang="en-GB" sz="1600" kern="1200" dirty="0">
              <a:solidFill>
                <a:srgbClr val="059540"/>
              </a:solidFill>
              <a:latin typeface="+mn-lt"/>
              <a:ea typeface="Verdana" panose="020B0604030504040204" pitchFamily="34" charset="0"/>
              <a:cs typeface="+mn-cs"/>
            </a:endParaRPr>
          </a:p>
        </p:txBody>
      </p:sp>
      <p:grpSp>
        <p:nvGrpSpPr>
          <p:cNvPr id="16" name="Agrupar 88">
            <a:extLst>
              <a:ext uri="{FF2B5EF4-FFF2-40B4-BE49-F238E27FC236}">
                <a16:creationId xmlns:a16="http://schemas.microsoft.com/office/drawing/2014/main" id="{A29B443E-AFEE-4D57-A062-3BF075B1A17A}"/>
              </a:ext>
            </a:extLst>
          </p:cNvPr>
          <p:cNvGrpSpPr/>
          <p:nvPr/>
        </p:nvGrpSpPr>
        <p:grpSpPr>
          <a:xfrm>
            <a:off x="148670" y="1478165"/>
            <a:ext cx="3790746" cy="3139227"/>
            <a:chOff x="383629" y="2303595"/>
            <a:chExt cx="4209346" cy="3882880"/>
          </a:xfrm>
          <a:solidFill>
            <a:srgbClr val="15A7A1"/>
          </a:solidFill>
        </p:grpSpPr>
        <p:sp>
          <p:nvSpPr>
            <p:cNvPr id="17" name="Retângulo 65">
              <a:extLst>
                <a:ext uri="{FF2B5EF4-FFF2-40B4-BE49-F238E27FC236}">
                  <a16:creationId xmlns:a16="http://schemas.microsoft.com/office/drawing/2014/main" id="{5D3529AD-79B9-431C-8063-83EE69B80430}"/>
                </a:ext>
              </a:extLst>
            </p:cNvPr>
            <p:cNvSpPr/>
            <p:nvPr/>
          </p:nvSpPr>
          <p:spPr>
            <a:xfrm>
              <a:off x="3195975" y="4980520"/>
              <a:ext cx="1397000" cy="1205955"/>
            </a:xfrm>
            <a:prstGeom prst="rect">
              <a:avLst/>
            </a:prstGeom>
            <a:solidFill>
              <a:schemeClr val="bg1"/>
            </a:solid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Μετατροπή αποβλήτων σε νέο προϊόν υψηλής ποιότητας</a:t>
              </a:r>
            </a:p>
          </p:txBody>
        </p:sp>
        <p:sp>
          <p:nvSpPr>
            <p:cNvPr id="18" name="Retângulo 71">
              <a:extLst>
                <a:ext uri="{FF2B5EF4-FFF2-40B4-BE49-F238E27FC236}">
                  <a16:creationId xmlns:a16="http://schemas.microsoft.com/office/drawing/2014/main" id="{63279C1C-D971-4940-84CA-7CA1763C232D}"/>
                </a:ext>
              </a:extLst>
            </p:cNvPr>
            <p:cNvSpPr/>
            <p:nvPr/>
          </p:nvSpPr>
          <p:spPr>
            <a:xfrm>
              <a:off x="383629" y="4980520"/>
              <a:ext cx="1397000" cy="1205955"/>
            </a:xfrm>
            <a:prstGeom prst="rect">
              <a:avLst/>
            </a:prstGeom>
            <a:solidFill>
              <a:schemeClr val="bg1"/>
            </a:solid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Μετατροπή αποβλήτων σε προϊόν με χαμηλότερη αξία από το αρχικό υλικό.</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Προϋποθέτει υποβάθμιση της υλικής ποιότητας</a:t>
              </a:r>
            </a:p>
          </p:txBody>
        </p:sp>
        <p:pic>
          <p:nvPicPr>
            <p:cNvPr id="19" name="Imagem 70">
              <a:extLst>
                <a:ext uri="{FF2B5EF4-FFF2-40B4-BE49-F238E27FC236}">
                  <a16:creationId xmlns:a16="http://schemas.microsoft.com/office/drawing/2014/main" id="{B59576BC-D509-454B-AEB6-98F2D120877D}"/>
                </a:ext>
              </a:extLst>
            </p:cNvPr>
            <p:cNvPicPr>
              <a:picLocks noChangeAspect="1"/>
            </p:cNvPicPr>
            <p:nvPr/>
          </p:nvPicPr>
          <p:blipFill>
            <a:blip r:embed="rId3"/>
            <a:stretch>
              <a:fillRect/>
            </a:stretch>
          </p:blipFill>
          <p:spPr>
            <a:xfrm>
              <a:off x="1860566" y="2303595"/>
              <a:ext cx="1213497" cy="1337322"/>
            </a:xfrm>
            <a:prstGeom prst="rect">
              <a:avLst/>
            </a:prstGeom>
            <a:grpFill/>
            <a:ln>
              <a:solidFill>
                <a:srgbClr val="15A7A1"/>
              </a:solidFill>
            </a:ln>
          </p:spPr>
        </p:pic>
        <p:pic>
          <p:nvPicPr>
            <p:cNvPr id="20" name="Imagem 75">
              <a:extLst>
                <a:ext uri="{FF2B5EF4-FFF2-40B4-BE49-F238E27FC236}">
                  <a16:creationId xmlns:a16="http://schemas.microsoft.com/office/drawing/2014/main" id="{54E18E00-96D7-4DB5-A1EA-B08D3D3E3DC2}"/>
                </a:ext>
              </a:extLst>
            </p:cNvPr>
            <p:cNvPicPr>
              <a:picLocks noChangeAspect="1"/>
            </p:cNvPicPr>
            <p:nvPr/>
          </p:nvPicPr>
          <p:blipFill>
            <a:blip r:embed="rId4"/>
            <a:stretch>
              <a:fillRect/>
            </a:stretch>
          </p:blipFill>
          <p:spPr>
            <a:xfrm>
              <a:off x="3406776" y="3741438"/>
              <a:ext cx="960159" cy="1230204"/>
            </a:xfrm>
            <a:prstGeom prst="rect">
              <a:avLst/>
            </a:prstGeom>
            <a:grpFill/>
            <a:ln>
              <a:solidFill>
                <a:srgbClr val="15A7A1"/>
              </a:solidFill>
            </a:ln>
          </p:spPr>
        </p:pic>
        <p:sp>
          <p:nvSpPr>
            <p:cNvPr id="21" name="Retângulo 64">
              <a:extLst>
                <a:ext uri="{FF2B5EF4-FFF2-40B4-BE49-F238E27FC236}">
                  <a16:creationId xmlns:a16="http://schemas.microsoft.com/office/drawing/2014/main" id="{F755C4B2-245D-4543-979E-40C7E25185A2}"/>
                </a:ext>
              </a:extLst>
            </p:cNvPr>
            <p:cNvSpPr/>
            <p:nvPr/>
          </p:nvSpPr>
          <p:spPr>
            <a:xfrm>
              <a:off x="3334255" y="4680390"/>
              <a:ext cx="1105200" cy="291600"/>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Ανακύκλωση</a:t>
              </a:r>
            </a:p>
          </p:txBody>
        </p:sp>
        <p:pic>
          <p:nvPicPr>
            <p:cNvPr id="22" name="Imagem 73">
              <a:extLst>
                <a:ext uri="{FF2B5EF4-FFF2-40B4-BE49-F238E27FC236}">
                  <a16:creationId xmlns:a16="http://schemas.microsoft.com/office/drawing/2014/main" id="{6C359327-4170-414A-8739-E458E058B3E1}"/>
                </a:ext>
              </a:extLst>
            </p:cNvPr>
            <p:cNvPicPr>
              <a:picLocks noChangeAspect="1"/>
            </p:cNvPicPr>
            <p:nvPr/>
          </p:nvPicPr>
          <p:blipFill>
            <a:blip r:embed="rId5"/>
            <a:stretch>
              <a:fillRect/>
            </a:stretch>
          </p:blipFill>
          <p:spPr>
            <a:xfrm>
              <a:off x="534118" y="3741438"/>
              <a:ext cx="1103876" cy="1154052"/>
            </a:xfrm>
            <a:prstGeom prst="rect">
              <a:avLst/>
            </a:prstGeom>
            <a:grpFill/>
            <a:ln>
              <a:solidFill>
                <a:srgbClr val="15A7A1"/>
              </a:solidFill>
            </a:ln>
          </p:spPr>
        </p:pic>
        <p:sp>
          <p:nvSpPr>
            <p:cNvPr id="23" name="Retângulo 69">
              <a:extLst>
                <a:ext uri="{FF2B5EF4-FFF2-40B4-BE49-F238E27FC236}">
                  <a16:creationId xmlns:a16="http://schemas.microsoft.com/office/drawing/2014/main" id="{8D62DB1E-C03F-4ED2-B0B2-A4582F518990}"/>
                </a:ext>
              </a:extLst>
            </p:cNvPr>
            <p:cNvSpPr/>
            <p:nvPr/>
          </p:nvSpPr>
          <p:spPr>
            <a:xfrm>
              <a:off x="520127" y="4680390"/>
              <a:ext cx="1103876" cy="291252"/>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Downcycling</a:t>
              </a:r>
            </a:p>
          </p:txBody>
        </p:sp>
        <p:sp>
          <p:nvSpPr>
            <p:cNvPr id="24" name="Retângulo 80">
              <a:extLst>
                <a:ext uri="{FF2B5EF4-FFF2-40B4-BE49-F238E27FC236}">
                  <a16:creationId xmlns:a16="http://schemas.microsoft.com/office/drawing/2014/main" id="{C320DF76-0BCC-4341-9AD8-F8129F6CA90C}"/>
                </a:ext>
              </a:extLst>
            </p:cNvPr>
            <p:cNvSpPr/>
            <p:nvPr/>
          </p:nvSpPr>
          <p:spPr>
            <a:xfrm>
              <a:off x="1849333" y="3420982"/>
              <a:ext cx="1213497" cy="439870"/>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Ανακύκλωση</a:t>
              </a:r>
            </a:p>
          </p:txBody>
        </p:sp>
        <p:cxnSp>
          <p:nvCxnSpPr>
            <p:cNvPr id="25" name="Conexão: Curva 78">
              <a:extLst>
                <a:ext uri="{FF2B5EF4-FFF2-40B4-BE49-F238E27FC236}">
                  <a16:creationId xmlns:a16="http://schemas.microsoft.com/office/drawing/2014/main" id="{F93CC22F-D317-43B7-AECD-393ACED5DC28}"/>
                </a:ext>
              </a:extLst>
            </p:cNvPr>
            <p:cNvCxnSpPr>
              <a:stCxn id="19" idx="1"/>
              <a:endCxn id="22" idx="0"/>
            </p:cNvCxnSpPr>
            <p:nvPr/>
          </p:nvCxnSpPr>
          <p:spPr>
            <a:xfrm rot="10800000" flipV="1">
              <a:off x="1086056" y="2972256"/>
              <a:ext cx="774510" cy="769182"/>
            </a:xfrm>
            <a:prstGeom prst="curvedConnector2">
              <a:avLst/>
            </a:prstGeom>
            <a:grpFill/>
            <a:ln w="38100" cap="flat" cmpd="sng" algn="ctr">
              <a:solidFill>
                <a:srgbClr val="15A7A1"/>
              </a:solidFill>
              <a:prstDash val="solid"/>
              <a:miter lim="800000"/>
              <a:tailEnd type="triangle"/>
            </a:ln>
            <a:effectLst/>
          </p:spPr>
        </p:cxnSp>
        <p:cxnSp>
          <p:nvCxnSpPr>
            <p:cNvPr id="26" name="Conexão: Curva 81">
              <a:extLst>
                <a:ext uri="{FF2B5EF4-FFF2-40B4-BE49-F238E27FC236}">
                  <a16:creationId xmlns:a16="http://schemas.microsoft.com/office/drawing/2014/main" id="{3DC7B2AD-649D-41B9-8B32-7FF45941C48E}"/>
                </a:ext>
              </a:extLst>
            </p:cNvPr>
            <p:cNvCxnSpPr>
              <a:stCxn id="19" idx="3"/>
              <a:endCxn id="20" idx="0"/>
            </p:cNvCxnSpPr>
            <p:nvPr/>
          </p:nvCxnSpPr>
          <p:spPr>
            <a:xfrm>
              <a:off x="3074063" y="2972256"/>
              <a:ext cx="812793" cy="769182"/>
            </a:xfrm>
            <a:prstGeom prst="curvedConnector2">
              <a:avLst/>
            </a:prstGeom>
            <a:grpFill/>
            <a:ln w="38100" cap="flat" cmpd="sng" algn="ctr">
              <a:solidFill>
                <a:srgbClr val="15A7A1"/>
              </a:solidFill>
              <a:prstDash val="solid"/>
              <a:miter lim="800000"/>
              <a:tailEnd type="triangle"/>
            </a:ln>
            <a:effectLst/>
          </p:spPr>
        </p:cxnSp>
      </p:grpSp>
      <p:pic>
        <p:nvPicPr>
          <p:cNvPr id="27" name="Picture 6" descr="Será que o segredo da Patagonia é não distribuir ações aos executivos? |  NeoFeed">
            <a:extLst>
              <a:ext uri="{FF2B5EF4-FFF2-40B4-BE49-F238E27FC236}">
                <a16:creationId xmlns:a16="http://schemas.microsoft.com/office/drawing/2014/main" id="{727389FF-7664-42D0-9320-529578B6F2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712" y="3694473"/>
            <a:ext cx="1841115" cy="10647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ReCrafted | These Are Clothes Made From Other Clothes - YouTube">
            <a:extLst>
              <a:ext uri="{FF2B5EF4-FFF2-40B4-BE49-F238E27FC236}">
                <a16:creationId xmlns:a16="http://schemas.microsoft.com/office/drawing/2014/main" id="{BDA08904-1721-4398-ADD6-9B28136096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4583" y="3700331"/>
            <a:ext cx="1901360" cy="1064761"/>
          </a:xfrm>
          <a:prstGeom prst="rect">
            <a:avLst/>
          </a:prstGeom>
          <a:noFill/>
          <a:extLst>
            <a:ext uri="{909E8E84-426E-40DD-AFC4-6F175D3DCCD1}">
              <a14:hiddenFill xmlns:a14="http://schemas.microsoft.com/office/drawing/2010/main">
                <a:solidFill>
                  <a:srgbClr val="FFFFFF"/>
                </a:solidFill>
              </a14:hiddenFill>
            </a:ext>
          </a:extLst>
        </p:spPr>
      </p:pic>
      <p:sp>
        <p:nvSpPr>
          <p:cNvPr id="29" name="Seta: Para a Direita 89">
            <a:extLst>
              <a:ext uri="{FF2B5EF4-FFF2-40B4-BE49-F238E27FC236}">
                <a16:creationId xmlns:a16="http://schemas.microsoft.com/office/drawing/2014/main" id="{66D38ECC-B2B2-49FF-A349-B94CD022D4E7}"/>
              </a:ext>
            </a:extLst>
          </p:cNvPr>
          <p:cNvSpPr/>
          <p:nvPr/>
        </p:nvSpPr>
        <p:spPr>
          <a:xfrm>
            <a:off x="4063431" y="4129897"/>
            <a:ext cx="1017137" cy="291252"/>
          </a:xfrm>
          <a:prstGeom prst="rightArrow">
            <a:avLst/>
          </a:prstGeom>
          <a:solidFill>
            <a:srgbClr val="15A7A1"/>
          </a:solidFill>
          <a:ln>
            <a:solidFill>
              <a:srgbClr val="15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59540"/>
              </a:solidFill>
            </a:endParaRPr>
          </a:p>
        </p:txBody>
      </p:sp>
      <p:sp>
        <p:nvSpPr>
          <p:cNvPr id="30" name="CaixaDeTexto 17">
            <a:extLst>
              <a:ext uri="{FF2B5EF4-FFF2-40B4-BE49-F238E27FC236}">
                <a16:creationId xmlns:a16="http://schemas.microsoft.com/office/drawing/2014/main" id="{D80D48E6-8443-4762-BF0C-8C7BA11A15B5}"/>
              </a:ext>
            </a:extLst>
          </p:cNvPr>
          <p:cNvSpPr txBox="1"/>
          <p:nvPr/>
        </p:nvSpPr>
        <p:spPr>
          <a:xfrm>
            <a:off x="7367192" y="5617194"/>
            <a:ext cx="3517764" cy="230832"/>
          </a:xfrm>
          <a:prstGeom prst="rect">
            <a:avLst/>
          </a:prstGeom>
          <a:noFill/>
        </p:spPr>
        <p:txBody>
          <a:bodyPr wrap="square">
            <a:spAutoFit/>
          </a:bodyPr>
          <a:lstStyle/>
          <a:p>
            <a:pPr algn="ctr">
              <a:spcBef>
                <a:spcPts val="600"/>
              </a:spcBef>
              <a:spcAft>
                <a:spcPts val="600"/>
              </a:spcAft>
            </a:pPr>
            <a:r>
              <a:rPr lang="en-GB" sz="900" dirty="0">
                <a:latin typeface="Verdana" panose="020B0604030504040204" pitchFamily="34" charset="0"/>
                <a:ea typeface="Verdana" panose="020B0604030504040204" pitchFamily="34" charset="0"/>
                <a:cs typeface="Times New Roman" panose="02020603050405020304" pitchFamily="18" charset="0"/>
              </a:rPr>
              <a:t>Πηγή: Patagonia  </a:t>
            </a:r>
          </a:p>
        </p:txBody>
      </p:sp>
    </p:spTree>
    <p:custDataLst>
      <p:tags r:id="rId1"/>
    </p:custDataLst>
    <p:extLst>
      <p:ext uri="{BB962C8B-B14F-4D97-AF65-F5344CB8AC3E}">
        <p14:creationId xmlns:p14="http://schemas.microsoft.com/office/powerpoint/2010/main" val="370814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3CE2-D2D7-4A0C-9274-A7A527DC812A}"/>
              </a:ext>
            </a:extLst>
          </p:cNvPr>
          <p:cNvSpPr>
            <a:spLocks noGrp="1"/>
          </p:cNvSpPr>
          <p:nvPr>
            <p:ph type="title"/>
          </p:nvPr>
        </p:nvSpPr>
        <p:spPr>
          <a:xfrm>
            <a:off x="580491" y="33520"/>
            <a:ext cx="7717800" cy="1011600"/>
          </a:xfrm>
        </p:spPr>
        <p:txBody>
          <a:bodyPr/>
          <a:lstStyle/>
          <a:p>
            <a:r>
              <a:rPr lang="en-GB" dirty="0">
                <a:solidFill>
                  <a:srgbClr val="059540"/>
                </a:solidFill>
              </a:rPr>
              <a:t>Επαναχρησιμοποίηση</a:t>
            </a:r>
          </a:p>
        </p:txBody>
      </p:sp>
      <p:pic>
        <p:nvPicPr>
          <p:cNvPr id="3" name="Imagem 64">
            <a:extLst>
              <a:ext uri="{FF2B5EF4-FFF2-40B4-BE49-F238E27FC236}">
                <a16:creationId xmlns:a16="http://schemas.microsoft.com/office/drawing/2014/main" id="{373967E6-7978-498E-A5B6-5BB44C7A93A5}"/>
              </a:ext>
            </a:extLst>
          </p:cNvPr>
          <p:cNvPicPr/>
          <p:nvPr/>
        </p:nvPicPr>
        <p:blipFill>
          <a:blip r:embed="rId3">
            <a:extLst>
              <a:ext uri="{28A0092B-C50C-407E-A947-70E740481C1C}">
                <a14:useLocalDpi xmlns:a14="http://schemas.microsoft.com/office/drawing/2010/main" val="0"/>
              </a:ext>
            </a:extLst>
          </a:blip>
          <a:stretch>
            <a:fillRect/>
          </a:stretch>
        </p:blipFill>
        <p:spPr>
          <a:xfrm>
            <a:off x="6643374" y="1996066"/>
            <a:ext cx="2500626" cy="2493380"/>
          </a:xfrm>
          <a:prstGeom prst="rect">
            <a:avLst/>
          </a:prstGeom>
        </p:spPr>
      </p:pic>
      <p:sp>
        <p:nvSpPr>
          <p:cNvPr id="4" name="Retângulo 65">
            <a:extLst>
              <a:ext uri="{FF2B5EF4-FFF2-40B4-BE49-F238E27FC236}">
                <a16:creationId xmlns:a16="http://schemas.microsoft.com/office/drawing/2014/main" id="{273F33B4-9C2E-4A46-99CD-DECA9CB40BAC}"/>
              </a:ext>
            </a:extLst>
          </p:cNvPr>
          <p:cNvSpPr/>
          <p:nvPr/>
        </p:nvSpPr>
        <p:spPr>
          <a:xfrm>
            <a:off x="3907481" y="1168413"/>
            <a:ext cx="4940933" cy="439870"/>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Μοντέλα επαναχρησιμοποίησης για συσκευασίες και δοχεία τροφίμων</a:t>
            </a:r>
          </a:p>
        </p:txBody>
      </p:sp>
      <p:sp>
        <p:nvSpPr>
          <p:cNvPr id="5" name="CaixaDeTexto 63">
            <a:extLst>
              <a:ext uri="{FF2B5EF4-FFF2-40B4-BE49-F238E27FC236}">
                <a16:creationId xmlns:a16="http://schemas.microsoft.com/office/drawing/2014/main" id="{DF11C72D-23F4-4199-BEFD-9E40B7DD8686}"/>
              </a:ext>
            </a:extLst>
          </p:cNvPr>
          <p:cNvSpPr txBox="1"/>
          <p:nvPr/>
        </p:nvSpPr>
        <p:spPr>
          <a:xfrm>
            <a:off x="203043" y="824320"/>
            <a:ext cx="8588022" cy="276999"/>
          </a:xfrm>
          <a:prstGeom prst="rect">
            <a:avLst/>
          </a:prstGeom>
          <a:noFill/>
        </p:spPr>
        <p:txBody>
          <a:bodyPr wrap="square" rtlCol="0">
            <a:spAutoFit/>
          </a:bodyPr>
          <a:lstStyle/>
          <a:p>
            <a:pPr>
              <a:buClrTx/>
              <a:buFontTx/>
              <a:buNone/>
            </a:pPr>
            <a:r>
              <a:rPr lang="en-GB" sz="1200" kern="1200" dirty="0">
                <a:solidFill>
                  <a:srgbClr val="059540"/>
                </a:solidFill>
                <a:latin typeface="+mn-lt"/>
                <a:ea typeface="Verdana" panose="020B0604030504040204" pitchFamily="34" charset="0"/>
                <a:cs typeface="+mn-cs"/>
              </a:rPr>
              <a:t>"...</a:t>
            </a:r>
            <a:r>
              <a:rPr lang="en-US" sz="1200" kern="1200" dirty="0">
                <a:solidFill>
                  <a:srgbClr val="059540"/>
                </a:solidFill>
                <a:latin typeface="+mn-lt"/>
                <a:ea typeface="Verdana" panose="020B0604030504040204" pitchFamily="34" charset="0"/>
                <a:cs typeface="Times New Roman" panose="02020603050405020304" pitchFamily="18" charset="0"/>
              </a:rPr>
              <a:t>αντιπροσωπεύει τη δυνατότητα να δώσουμε σε έναν δεύτερο καταναλωτή, ένα προϊόν που δεν χρειάζεται σχεδόν καμία προσαρμογή και λειτουργεί σαν καινούργιο"</a:t>
            </a:r>
            <a:endParaRPr lang="en-GB" sz="1200" kern="1200" dirty="0">
              <a:solidFill>
                <a:srgbClr val="059540"/>
              </a:solidFill>
              <a:latin typeface="+mn-lt"/>
              <a:ea typeface="Verdana" panose="020B0604030504040204" pitchFamily="34" charset="0"/>
              <a:cs typeface="+mn-cs"/>
            </a:endParaRPr>
          </a:p>
        </p:txBody>
      </p:sp>
      <p:pic>
        <p:nvPicPr>
          <p:cNvPr id="6" name="Imagem 67">
            <a:extLst>
              <a:ext uri="{FF2B5EF4-FFF2-40B4-BE49-F238E27FC236}">
                <a16:creationId xmlns:a16="http://schemas.microsoft.com/office/drawing/2014/main" id="{704D95B9-ECCD-4528-A119-C0A4A2E0ECE6}"/>
              </a:ext>
            </a:extLst>
          </p:cNvPr>
          <p:cNvPicPr/>
          <p:nvPr/>
        </p:nvPicPr>
        <p:blipFill>
          <a:blip r:embed="rId4"/>
          <a:stretch>
            <a:fillRect/>
          </a:stretch>
        </p:blipFill>
        <p:spPr>
          <a:xfrm>
            <a:off x="25110" y="1257142"/>
            <a:ext cx="3771900" cy="1969902"/>
          </a:xfrm>
          <a:prstGeom prst="rect">
            <a:avLst/>
          </a:prstGeom>
        </p:spPr>
      </p:pic>
      <p:sp>
        <p:nvSpPr>
          <p:cNvPr id="7" name="Retângulo 66">
            <a:extLst>
              <a:ext uri="{FF2B5EF4-FFF2-40B4-BE49-F238E27FC236}">
                <a16:creationId xmlns:a16="http://schemas.microsoft.com/office/drawing/2014/main" id="{1BC4F6D4-332B-4760-A1FA-35B541EB8AAD}"/>
              </a:ext>
            </a:extLst>
          </p:cNvPr>
          <p:cNvSpPr/>
          <p:nvPr/>
        </p:nvSpPr>
        <p:spPr>
          <a:xfrm>
            <a:off x="25110" y="3685400"/>
            <a:ext cx="3233321" cy="804046"/>
          </a:xfrm>
          <a:prstGeom prst="rect">
            <a:avLst/>
          </a:prstGeom>
          <a:solidFill>
            <a:srgbClr val="E7501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Η επαναχρησιμοποίηση είναι η προτιμώμενη εναλλακτική λύση έναντι των παραδοσιακών οδών ανακύκλωσης</a:t>
            </a:r>
          </a:p>
        </p:txBody>
      </p:sp>
      <p:sp>
        <p:nvSpPr>
          <p:cNvPr id="8" name="CaixaDeTexto 70">
            <a:extLst>
              <a:ext uri="{FF2B5EF4-FFF2-40B4-BE49-F238E27FC236}">
                <a16:creationId xmlns:a16="http://schemas.microsoft.com/office/drawing/2014/main" id="{BBB77252-F603-454B-9ED3-44CFC6106C1F}"/>
              </a:ext>
            </a:extLst>
          </p:cNvPr>
          <p:cNvSpPr txBox="1"/>
          <p:nvPr/>
        </p:nvSpPr>
        <p:spPr>
          <a:xfrm>
            <a:off x="3860366" y="1612384"/>
            <a:ext cx="2973251" cy="3153427"/>
          </a:xfrm>
          <a:prstGeom prst="rect">
            <a:avLst/>
          </a:prstGeom>
          <a:noFill/>
        </p:spPr>
        <p:txBody>
          <a:bodyPr wrap="square">
            <a:spAutoFit/>
          </a:bodyPr>
          <a:lstStyle/>
          <a:p>
            <a:pPr algn="just">
              <a:lnSpc>
                <a:spcPct val="107000"/>
              </a:lnSpc>
              <a:spcAft>
                <a:spcPts val="800"/>
              </a:spcAft>
              <a:buClrTx/>
              <a:buFontTx/>
              <a:buNone/>
            </a:pPr>
            <a:r>
              <a:rPr lang="en-US" sz="1050" kern="1200" dirty="0">
                <a:solidFill>
                  <a:srgbClr val="DF6613"/>
                </a:solidFill>
                <a:latin typeface="+mn-lt"/>
                <a:ea typeface="Verdana" panose="020B0604030504040204" pitchFamily="34" charset="0"/>
                <a:cs typeface="Times New Roman" panose="02020603050405020304" pitchFamily="18" charset="0"/>
              </a:rPr>
              <a:t>Επαναπλήρωση στο σπίτι - οι χρήστες επαναπληρώνουν το επαναχρησιμοποιούμενο δοχείο τους στο σπίτι (π.χ. με επαναπλήρωση μέσω συνδρομητικής υπηρεσίας)</a:t>
            </a:r>
            <a:endParaRPr lang="en-GB" sz="105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50" kern="1200" dirty="0">
                <a:solidFill>
                  <a:srgbClr val="EEB500"/>
                </a:solidFill>
                <a:latin typeface="+mn-lt"/>
                <a:ea typeface="Verdana" panose="020B0604030504040204" pitchFamily="34" charset="0"/>
                <a:cs typeface="Times New Roman" panose="02020603050405020304" pitchFamily="18" charset="0"/>
              </a:rPr>
              <a:t>Επαναπλήρωση εν κινήσει - οι χρήστες επαναπληρώνουν το επαναχρησιμοποιούμενο δοχείο τους εκτός σπιτιού (π.χ. σε ένα σύστημα διανομής εντός καταστήματος).</a:t>
            </a:r>
            <a:endParaRPr lang="en-GB" sz="105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50" kern="1200" dirty="0">
                <a:solidFill>
                  <a:srgbClr val="30C1BE"/>
                </a:solidFill>
                <a:latin typeface="+mn-lt"/>
                <a:ea typeface="Verdana" panose="020B0604030504040204" pitchFamily="34" charset="0"/>
                <a:cs typeface="Times New Roman" panose="02020603050405020304" pitchFamily="18" charset="0"/>
              </a:rPr>
              <a:t>Επιστροφή από το σπίτι - η συσκευασία παραλαμβάνεται από το σπίτι από υπηρεσία παραλαβής (π.χ. από τρίτη εταιρεία εφοδιαστικής ή εξωτερική εταιρεία).</a:t>
            </a:r>
            <a:endParaRPr lang="en-GB" sz="105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50" kern="1200" dirty="0">
                <a:solidFill>
                  <a:srgbClr val="2F5597"/>
                </a:solidFill>
                <a:latin typeface="+mn-lt"/>
                <a:ea typeface="Verdana" panose="020B0604030504040204" pitchFamily="34" charset="0"/>
                <a:cs typeface="Times New Roman" panose="02020603050405020304" pitchFamily="18" charset="0"/>
              </a:rPr>
              <a:t>Επιστροφή εν κινήσει - οι χρήστες επιστρέφουν τις συσκευασίες στο κατάστημα ή στο σημείο παράδοσης (π.χ. σε μηχάνημα ή σε γραμματοκιβώτιο).</a:t>
            </a:r>
            <a:endParaRPr lang="en-GB" sz="1050" kern="1200" dirty="0">
              <a:solidFill>
                <a:prstClr val="black"/>
              </a:solidFill>
              <a:latin typeface="+mn-lt"/>
              <a:ea typeface="Verdana" panose="020B0604030504040204" pitchFamily="34" charset="0"/>
              <a:cs typeface="Times New Roman" panose="02020603050405020304" pitchFamily="18" charset="0"/>
            </a:endParaRPr>
          </a:p>
        </p:txBody>
      </p:sp>
      <p:sp>
        <p:nvSpPr>
          <p:cNvPr id="9" name="CaixaDeTexto 11">
            <a:extLst>
              <a:ext uri="{FF2B5EF4-FFF2-40B4-BE49-F238E27FC236}">
                <a16:creationId xmlns:a16="http://schemas.microsoft.com/office/drawing/2014/main" id="{A37039EA-C061-47F4-B127-AFFA5D26476C}"/>
              </a:ext>
            </a:extLst>
          </p:cNvPr>
          <p:cNvSpPr txBox="1"/>
          <p:nvPr/>
        </p:nvSpPr>
        <p:spPr>
          <a:xfrm>
            <a:off x="-85361" y="3204056"/>
            <a:ext cx="3645177" cy="369332"/>
          </a:xfrm>
          <a:prstGeom prst="rect">
            <a:avLst/>
          </a:prstGeom>
          <a:noFill/>
        </p:spPr>
        <p:txBody>
          <a:bodyPr wrap="square">
            <a:spAutoFit/>
          </a:bodyPr>
          <a:lstStyle/>
          <a:p>
            <a:pPr algn="ctr">
              <a:spcBef>
                <a:spcPts val="600"/>
              </a:spcBef>
              <a:spcAft>
                <a:spcPts val="600"/>
              </a:spcAft>
              <a:buClrTx/>
              <a:buFontTx/>
              <a:buNone/>
            </a:pPr>
            <a:r>
              <a:rPr lang="en-GB" sz="900" kern="1200" dirty="0">
                <a:solidFill>
                  <a:prstClr val="black"/>
                </a:solidFill>
                <a:latin typeface="+mn-lt"/>
                <a:ea typeface="Verdana" panose="020B0604030504040204" pitchFamily="34" charset="0"/>
                <a:cs typeface="Times New Roman" panose="02020603050405020304" pitchFamily="18" charset="0"/>
              </a:rPr>
              <a:t>Συνολικό κόστος κύκλου ζωής και συνολικές ενεργειακές απαιτήσεις μεταξύ του πρωτογενούς στα τρία σενάρια, πρωτογενές, ανακύκλωση και επαναχρησιμοποίηση [1]</a:t>
            </a:r>
          </a:p>
        </p:txBody>
      </p:sp>
      <p:sp>
        <p:nvSpPr>
          <p:cNvPr id="10" name="CaixaDeTexto 13">
            <a:extLst>
              <a:ext uri="{FF2B5EF4-FFF2-40B4-BE49-F238E27FC236}">
                <a16:creationId xmlns:a16="http://schemas.microsoft.com/office/drawing/2014/main" id="{68A664F0-4260-42F6-9C39-65298C294468}"/>
              </a:ext>
            </a:extLst>
          </p:cNvPr>
          <p:cNvSpPr txBox="1"/>
          <p:nvPr/>
        </p:nvSpPr>
        <p:spPr>
          <a:xfrm>
            <a:off x="-310125" y="5911821"/>
            <a:ext cx="5299391" cy="338554"/>
          </a:xfrm>
          <a:prstGeom prst="rect">
            <a:avLst/>
          </a:prstGeom>
          <a:noFill/>
        </p:spPr>
        <p:txBody>
          <a:bodyPr wrap="square">
            <a:spAutoFit/>
          </a:bodyPr>
          <a:lstStyle/>
          <a:p>
            <a:pPr>
              <a:buClrTx/>
              <a:buFontTx/>
              <a:buNone/>
            </a:pPr>
            <a:r>
              <a:rPr lang="en-GB" sz="800" kern="1200" dirty="0">
                <a:solidFill>
                  <a:prstClr val="black"/>
                </a:solidFill>
                <a:latin typeface="+mn-lt"/>
                <a:ea typeface="Verdana" panose="020B0604030504040204" pitchFamily="34" charset="0"/>
                <a:cs typeface="Calibri" panose="020F0502020204030204" pitchFamily="34" charset="0"/>
              </a:rPr>
              <a:t>[1] R. Geyer, T. Jackson, Supply Loops and Their Constraints: Καλιφόρνια: Οι κύκλοι ανακύκλωσης και επαναχρησιμοποίησης: Η βιομηχανική οικολογία της ανακύκλωσης και της επαναχρησιμοποίησης, Calif. Manage. Rev. 46 (2004) 55-73. https://doi.org/10.2307/41166210.</a:t>
            </a:r>
          </a:p>
        </p:txBody>
      </p:sp>
    </p:spTree>
    <p:custDataLst>
      <p:tags r:id="rId1"/>
    </p:custDataLst>
    <p:extLst>
      <p:ext uri="{BB962C8B-B14F-4D97-AF65-F5344CB8AC3E}">
        <p14:creationId xmlns:p14="http://schemas.microsoft.com/office/powerpoint/2010/main" val="4199227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D3F6-2315-4FF6-A4A2-C6FACC3AC9BE}"/>
              </a:ext>
            </a:extLst>
          </p:cNvPr>
          <p:cNvSpPr>
            <a:spLocks noGrp="1"/>
          </p:cNvSpPr>
          <p:nvPr>
            <p:ph type="title"/>
          </p:nvPr>
        </p:nvSpPr>
        <p:spPr>
          <a:xfrm>
            <a:off x="351889" y="22800"/>
            <a:ext cx="7717800" cy="1011600"/>
          </a:xfrm>
        </p:spPr>
        <p:txBody>
          <a:bodyPr/>
          <a:lstStyle/>
          <a:p>
            <a:r>
              <a:rPr lang="en-GB" dirty="0">
                <a:solidFill>
                  <a:srgbClr val="059540"/>
                </a:solidFill>
              </a:rPr>
              <a:t>Κοινή χρήση</a:t>
            </a:r>
          </a:p>
        </p:txBody>
      </p:sp>
      <p:sp>
        <p:nvSpPr>
          <p:cNvPr id="3" name="CaixaDeTexto 4">
            <a:extLst>
              <a:ext uri="{FF2B5EF4-FFF2-40B4-BE49-F238E27FC236}">
                <a16:creationId xmlns:a16="http://schemas.microsoft.com/office/drawing/2014/main" id="{66C86C9A-BDF1-4B70-9696-FDBE2829691E}"/>
              </a:ext>
            </a:extLst>
          </p:cNvPr>
          <p:cNvSpPr txBox="1"/>
          <p:nvPr/>
        </p:nvSpPr>
        <p:spPr>
          <a:xfrm>
            <a:off x="764499" y="607070"/>
            <a:ext cx="8729199" cy="461665"/>
          </a:xfrm>
          <a:prstGeom prst="rect">
            <a:avLst/>
          </a:prstGeom>
          <a:noFill/>
        </p:spPr>
        <p:txBody>
          <a:bodyPr wrap="square">
            <a:spAutoFit/>
          </a:bodyPr>
          <a:lstStyle/>
          <a:p>
            <a:pPr>
              <a:buClrTx/>
              <a:buFontTx/>
              <a:buNone/>
            </a:pPr>
            <a:r>
              <a:rPr lang="en-GB" sz="1200" kern="1200" dirty="0">
                <a:solidFill>
                  <a:srgbClr val="059540"/>
                </a:solidFill>
                <a:latin typeface="+mn-lt"/>
                <a:ea typeface="Verdana" panose="020B0604030504040204" pitchFamily="34" charset="0"/>
                <a:cs typeface="+mn-cs"/>
              </a:rPr>
              <a:t>Ο διαμοιρασμός επιχειρηματικών μοντέλων είναι ένας τρόπος για την επανάκτηση της αξίας από τα ανεπαρκώς χρησιμοποιούμενα περιουσιακά στοιχεία και ικανότητες.  </a:t>
            </a:r>
          </a:p>
        </p:txBody>
      </p:sp>
      <p:pic>
        <p:nvPicPr>
          <p:cNvPr id="13" name="Imagem 2">
            <a:extLst>
              <a:ext uri="{FF2B5EF4-FFF2-40B4-BE49-F238E27FC236}">
                <a16:creationId xmlns:a16="http://schemas.microsoft.com/office/drawing/2014/main" id="{48B696A0-8B78-47A2-AA51-45DDFFA8A3E5}"/>
              </a:ext>
            </a:extLst>
          </p:cNvPr>
          <p:cNvPicPr/>
          <p:nvPr/>
        </p:nvPicPr>
        <p:blipFill>
          <a:blip r:embed="rId3"/>
          <a:stretch>
            <a:fillRect/>
          </a:stretch>
        </p:blipFill>
        <p:spPr>
          <a:xfrm>
            <a:off x="0" y="1089828"/>
            <a:ext cx="4298788" cy="3367805"/>
          </a:xfrm>
          <a:prstGeom prst="rect">
            <a:avLst/>
          </a:prstGeom>
        </p:spPr>
      </p:pic>
      <p:sp>
        <p:nvSpPr>
          <p:cNvPr id="14" name="Retângulo 5">
            <a:extLst>
              <a:ext uri="{FF2B5EF4-FFF2-40B4-BE49-F238E27FC236}">
                <a16:creationId xmlns:a16="http://schemas.microsoft.com/office/drawing/2014/main" id="{7A3C0C5B-F0EE-4261-942F-6DE9B5EB0630}"/>
              </a:ext>
            </a:extLst>
          </p:cNvPr>
          <p:cNvSpPr/>
          <p:nvPr/>
        </p:nvSpPr>
        <p:spPr>
          <a:xfrm>
            <a:off x="4852679" y="1188029"/>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Προϊόν που μπορεί να εξυπηρετήσει πολλαπλούς καταναλωτές</a:t>
            </a:r>
          </a:p>
        </p:txBody>
      </p:sp>
      <p:sp>
        <p:nvSpPr>
          <p:cNvPr id="15" name="Retângulo 6">
            <a:extLst>
              <a:ext uri="{FF2B5EF4-FFF2-40B4-BE49-F238E27FC236}">
                <a16:creationId xmlns:a16="http://schemas.microsoft.com/office/drawing/2014/main" id="{759439AF-DFDB-422D-AD38-4FA1E989B297}"/>
              </a:ext>
            </a:extLst>
          </p:cNvPr>
          <p:cNvSpPr/>
          <p:nvPr/>
        </p:nvSpPr>
        <p:spPr>
          <a:xfrm>
            <a:off x="4852679" y="1736753"/>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Μειώνει την κατανάλωση υλικών και τη δημιουργία αποβλήτων</a:t>
            </a:r>
          </a:p>
        </p:txBody>
      </p:sp>
      <p:sp>
        <p:nvSpPr>
          <p:cNvPr id="16" name="Retângulo 7">
            <a:extLst>
              <a:ext uri="{FF2B5EF4-FFF2-40B4-BE49-F238E27FC236}">
                <a16:creationId xmlns:a16="http://schemas.microsoft.com/office/drawing/2014/main" id="{2B6BC157-9179-48BA-AAFE-A51401B8767F}"/>
              </a:ext>
            </a:extLst>
          </p:cNvPr>
          <p:cNvSpPr/>
          <p:nvPr/>
        </p:nvSpPr>
        <p:spPr>
          <a:xfrm>
            <a:off x="4852679" y="2290075"/>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Η φάση της χρήσης </a:t>
            </a:r>
            <a:r>
              <a:rPr kumimoji="0" lang="en-GB" sz="1200" b="1" i="0" u="none" strike="noStrike" kern="1200" cap="none" spc="0" normalizeH="0" baseline="0" noProof="0">
                <a:ln>
                  <a:noFill/>
                </a:ln>
                <a:solidFill>
                  <a:prstClr val="white"/>
                </a:solidFill>
                <a:effectLst/>
                <a:uLnTx/>
                <a:uFillTx/>
                <a:latin typeface="+mn-lt"/>
                <a:ea typeface="Verdana" panose="020B0604030504040204" pitchFamily="34" charset="0"/>
                <a:cs typeface="+mn-cs"/>
              </a:rPr>
              <a:t>εντείνεται</a:t>
            </a:r>
          </a:p>
        </p:txBody>
      </p:sp>
      <p:sp>
        <p:nvSpPr>
          <p:cNvPr id="17" name="Retângulo 16">
            <a:extLst>
              <a:ext uri="{FF2B5EF4-FFF2-40B4-BE49-F238E27FC236}">
                <a16:creationId xmlns:a16="http://schemas.microsoft.com/office/drawing/2014/main" id="{BB0B83B2-CFC1-4935-8931-BB45D130CA3F}"/>
              </a:ext>
            </a:extLst>
          </p:cNvPr>
          <p:cNvSpPr/>
          <p:nvPr/>
        </p:nvSpPr>
        <p:spPr>
          <a:xfrm>
            <a:off x="4852679" y="3138171"/>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Πλατφόρμες συνεργασίας</a:t>
            </a:r>
            <a:endParaRPr kumimoji="0" lang="en-GB" sz="1200" b="1" i="0" u="none" strike="noStrike" kern="1200" cap="none" spc="0" normalizeH="0" baseline="0" noProof="0">
              <a:ln>
                <a:noFill/>
              </a:ln>
              <a:solidFill>
                <a:prstClr val="white"/>
              </a:solidFill>
              <a:effectLst/>
              <a:uLnTx/>
              <a:uFillTx/>
              <a:latin typeface="+mn-lt"/>
              <a:ea typeface="Verdana" panose="020B0604030504040204" pitchFamily="34" charset="0"/>
              <a:cs typeface="+mn-cs"/>
            </a:endParaRPr>
          </a:p>
        </p:txBody>
      </p:sp>
      <p:sp>
        <p:nvSpPr>
          <p:cNvPr id="18" name="Retângulo 17">
            <a:extLst>
              <a:ext uri="{FF2B5EF4-FFF2-40B4-BE49-F238E27FC236}">
                <a16:creationId xmlns:a16="http://schemas.microsoft.com/office/drawing/2014/main" id="{C46A3CEA-CE0E-4441-889E-88934236E701}"/>
              </a:ext>
            </a:extLst>
          </p:cNvPr>
          <p:cNvSpPr/>
          <p:nvPr/>
        </p:nvSpPr>
        <p:spPr>
          <a:xfrm>
            <a:off x="4852679" y="3603147"/>
            <a:ext cx="3657599" cy="573710"/>
          </a:xfrm>
          <a:prstGeom prst="rect">
            <a:avLst/>
          </a:prstGeom>
          <a:solidFill>
            <a:srgbClr val="059540"/>
          </a:solidFill>
          <a:ln w="12700" cap="flat" cmpd="sng" algn="ctr">
            <a:solidFill>
              <a:srgbClr val="F0F6F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Uber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AirBnB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Couchsurfing</a:t>
            </a:r>
          </a:p>
        </p:txBody>
      </p:sp>
      <p:sp>
        <p:nvSpPr>
          <p:cNvPr id="19" name="Retângulo: Cantos Arredondados 18">
            <a:extLst>
              <a:ext uri="{FF2B5EF4-FFF2-40B4-BE49-F238E27FC236}">
                <a16:creationId xmlns:a16="http://schemas.microsoft.com/office/drawing/2014/main" id="{2907AB2A-69E8-46F0-9F60-C7B02D318B70}"/>
              </a:ext>
            </a:extLst>
          </p:cNvPr>
          <p:cNvSpPr/>
          <p:nvPr/>
        </p:nvSpPr>
        <p:spPr>
          <a:xfrm>
            <a:off x="4948264" y="2973477"/>
            <a:ext cx="834911" cy="179836"/>
          </a:xfrm>
          <a:prstGeom prst="roundRect">
            <a:avLst/>
          </a:prstGeom>
          <a:solidFill>
            <a:srgbClr val="E7501B"/>
          </a:solidFill>
          <a:ln w="12700" cap="flat" cmpd="sng" algn="ctr">
            <a:solidFill>
              <a:srgbClr val="F19D1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Παραδείγματα</a:t>
            </a:r>
          </a:p>
        </p:txBody>
      </p:sp>
      <p:sp>
        <p:nvSpPr>
          <p:cNvPr id="20" name="CaixaDeTexto 11">
            <a:extLst>
              <a:ext uri="{FF2B5EF4-FFF2-40B4-BE49-F238E27FC236}">
                <a16:creationId xmlns:a16="http://schemas.microsoft.com/office/drawing/2014/main" id="{51A7D351-EC7C-44D6-BC59-10C5B5C4E4A9}"/>
              </a:ext>
            </a:extLst>
          </p:cNvPr>
          <p:cNvSpPr txBox="1"/>
          <p:nvPr/>
        </p:nvSpPr>
        <p:spPr>
          <a:xfrm>
            <a:off x="0" y="4457633"/>
            <a:ext cx="5101771" cy="338554"/>
          </a:xfrm>
          <a:prstGeom prst="rect">
            <a:avLst/>
          </a:prstGeom>
          <a:noFill/>
        </p:spPr>
        <p:txBody>
          <a:bodyPr wrap="square">
            <a:spAutoFit/>
          </a:bodyPr>
          <a:lstStyle/>
          <a:p>
            <a:pPr>
              <a:buClrTx/>
              <a:buFontTx/>
              <a:buNone/>
            </a:pPr>
            <a:r>
              <a:rPr lang="en-GB" sz="800" kern="1200" dirty="0">
                <a:solidFill>
                  <a:prstClr val="black"/>
                </a:solidFill>
                <a:latin typeface="+mn-lt"/>
                <a:ea typeface="Verdana" panose="020B0604030504040204" pitchFamily="34" charset="0"/>
                <a:cs typeface="Times New Roman" panose="02020603050405020304" pitchFamily="18" charset="0"/>
              </a:rPr>
              <a:t>Κατανομή των επιπτώσεων μεταξύ του παραδοσιακού γραμμικού μοντέλου και της οικονομίας διαμοιρασμού, κατά μήκος του κύκλου ζωής [2]</a:t>
            </a:r>
            <a:endParaRPr lang="en-GB" sz="600" kern="1200" dirty="0">
              <a:solidFill>
                <a:prstClr val="black"/>
              </a:solidFill>
              <a:highlight>
                <a:srgbClr val="FFFF00"/>
              </a:highlight>
              <a:latin typeface="+mn-lt"/>
              <a:ea typeface="Verdana" panose="020B0604030504040204" pitchFamily="34" charset="0"/>
              <a:cs typeface="+mn-cs"/>
            </a:endParaRPr>
          </a:p>
        </p:txBody>
      </p:sp>
      <p:sp>
        <p:nvSpPr>
          <p:cNvPr id="21" name="CaixaDeTexto 13">
            <a:extLst>
              <a:ext uri="{FF2B5EF4-FFF2-40B4-BE49-F238E27FC236}">
                <a16:creationId xmlns:a16="http://schemas.microsoft.com/office/drawing/2014/main" id="{A15F9152-551C-4F7B-A991-3B21937B7670}"/>
              </a:ext>
            </a:extLst>
          </p:cNvPr>
          <p:cNvSpPr txBox="1"/>
          <p:nvPr/>
        </p:nvSpPr>
        <p:spPr>
          <a:xfrm>
            <a:off x="4728316" y="4222799"/>
            <a:ext cx="4298788" cy="477888"/>
          </a:xfrm>
          <a:prstGeom prst="rect">
            <a:avLst/>
          </a:prstGeom>
          <a:noFill/>
        </p:spPr>
        <p:txBody>
          <a:bodyPr wrap="square">
            <a:spAutoFit/>
          </a:bodyPr>
          <a:lstStyle/>
          <a:p>
            <a:pPr marL="406400" indent="-406400">
              <a:lnSpc>
                <a:spcPct val="107000"/>
              </a:lnSpc>
              <a:spcAft>
                <a:spcPts val="800"/>
              </a:spcAft>
              <a:buClrTx/>
              <a:buFontTx/>
              <a:buNone/>
            </a:pPr>
            <a:r>
              <a:rPr lang="en-US" sz="800" kern="1200" dirty="0">
                <a:solidFill>
                  <a:prstClr val="black"/>
                </a:solidFill>
                <a:latin typeface="+mn-lt"/>
                <a:ea typeface="Verdana" panose="020B0604030504040204" pitchFamily="34" charset="0"/>
                <a:cs typeface="Calibri" panose="020F0502020204030204" pitchFamily="34" charset="0"/>
              </a:rPr>
              <a:t>[2] E. </a:t>
            </a:r>
            <a:r>
              <a:rPr lang="en-US" sz="800" kern="1200" dirty="0" err="1">
                <a:solidFill>
                  <a:prstClr val="black"/>
                </a:solidFill>
                <a:latin typeface="+mn-lt"/>
                <a:ea typeface="Verdana" panose="020B0604030504040204" pitchFamily="34" charset="0"/>
                <a:cs typeface="Calibri" panose="020F0502020204030204" pitchFamily="34" charset="0"/>
              </a:rPr>
              <a:t>Mieras</a:t>
            </a:r>
            <a:r>
              <a:rPr lang="en-US" sz="800" kern="1200" dirty="0">
                <a:solidFill>
                  <a:prstClr val="black"/>
                </a:solidFill>
                <a:latin typeface="+mn-lt"/>
                <a:ea typeface="Verdana" panose="020B0604030504040204" pitchFamily="34" charset="0"/>
                <a:cs typeface="Calibri" panose="020F0502020204030204" pitchFamily="34" charset="0"/>
              </a:rPr>
              <a:t>, 5 δρόμοι προς μια κυκλική οικονομία - Μέρος IV: διαμοιρασμός, (2016). Διαθέσιμο στη </a:t>
            </a:r>
            <a:r>
              <a:rPr lang="en-US" sz="800" kern="1200" dirty="0">
                <a:solidFill>
                  <a:prstClr val="black"/>
                </a:solidFill>
                <a:latin typeface="+mn-lt"/>
                <a:ea typeface="Verdana" panose="020B0604030504040204" pitchFamily="34" charset="0"/>
                <a:cs typeface="Calibri" panose="020F0502020204030204" pitchFamily="34" charset="0"/>
                <a:hlinkClick r:id="rId4"/>
              </a:rPr>
              <a:t>διεύθυνση: https:</a:t>
            </a:r>
            <a:r>
              <a:rPr lang="en-US" sz="800" kern="1200" dirty="0">
                <a:solidFill>
                  <a:prstClr val="black"/>
                </a:solidFill>
                <a:latin typeface="+mn-lt"/>
                <a:ea typeface="Verdana" panose="020B0604030504040204" pitchFamily="34" charset="0"/>
                <a:cs typeface="Calibri" panose="020F0502020204030204" pitchFamily="34" charset="0"/>
              </a:rPr>
              <a:t>//pre-sustainability.com/articles/5-roads-to-a-circular-economy-part-iv-sharing/ </a:t>
            </a:r>
            <a:endParaRPr lang="en-GB" sz="800" kern="1200" dirty="0">
              <a:solidFill>
                <a:prstClr val="black"/>
              </a:solidFill>
              <a:latin typeface="+mn-lt"/>
              <a:ea typeface="Verdana" panose="020B060403050404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2603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206138" y="606159"/>
            <a:ext cx="7717800" cy="646800"/>
          </a:xfrm>
        </p:spPr>
        <p:txBody>
          <a:bodyPr/>
          <a:lstStyle/>
          <a:p>
            <a:r>
              <a:rPr lang="pt-PT" sz="4000" dirty="0" err="1">
                <a:solidFill>
                  <a:srgbClr val="368E00"/>
                </a:solidFill>
              </a:rPr>
              <a:t>Παράταση της διάρκειας ζωής </a:t>
            </a:r>
            <a:r>
              <a:rPr lang="pt-PT" sz="4000" dirty="0">
                <a:solidFill>
                  <a:srgbClr val="368E00"/>
                </a:solidFill>
              </a:rPr>
              <a:t>των </a:t>
            </a:r>
            <a:r>
              <a:rPr lang="pt-PT" sz="4000" dirty="0" err="1">
                <a:solidFill>
                  <a:srgbClr val="368E00"/>
                </a:solidFill>
              </a:rPr>
              <a:t>προϊόντων</a:t>
            </a: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12895" y="1690904"/>
            <a:ext cx="5883087" cy="2074730"/>
          </a:xfrm>
        </p:spPr>
        <p:txBody>
          <a:bodyPr/>
          <a:lstStyle/>
          <a:p>
            <a:pPr algn="just"/>
            <a:r>
              <a:rPr lang="en-GB" sz="1600" dirty="0"/>
              <a:t>Σε αντίθεση με τα γραμμικά επιχειρηματικά μοντέλα που μπορεί να εξαρτώνται από την προγραμματισμένη απαξίωση για την επίτευξη ανάπτυξης, η CE στοχεύει στην παράταση της διάρκειας ζωής των προϊόντων της. Οι κύριοι στόχοι της είναι σαφείς - να περιορίσει την απαίτηση για πρόσθετες πρώτες ύλες προκειμένου να δημιουργήσει ένα νέο προϊόν που εξυπηρετεί έναν συγκεκριμένο σκοπό και να μειώσει το ποσοστό απόρριψης των προϊόντων στις χωματερές. Στη συνέχεια, περιγράφεται ο τρόπος με τον οποίο η βιομηχανία CMC μπορεί να παρατείνει τη διάρκεια ζωής των προϊόντων της, παρουσιάζοντας μελέτες περιπτώσεων επιτυχημένης εφαρμογής.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50904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25801" y="141294"/>
            <a:ext cx="7717800" cy="815969"/>
          </a:xfrm>
          <a:prstGeom prst="rect">
            <a:avLst/>
          </a:prstGeom>
        </p:spPr>
        <p:txBody>
          <a:bodyPr spcFirstLastPara="1" wrap="square" lIns="91425" tIns="91425" rIns="91425" bIns="91425" anchor="t" anchorCtr="0">
            <a:noAutofit/>
          </a:bodyPr>
          <a:lstStyle/>
          <a:p>
            <a:pPr lvl="0"/>
            <a:r>
              <a:rPr lang="en-US" sz="3200" dirty="0"/>
              <a:t>Παράταση της διάρκειας ζωής των προϊόντων</a:t>
            </a:r>
            <a:endParaRPr sz="32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71360" y="851022"/>
            <a:ext cx="8769402" cy="4062651"/>
          </a:xfrm>
          <a:prstGeom prst="rect">
            <a:avLst/>
          </a:prstGeom>
          <a:noFill/>
        </p:spPr>
        <p:txBody>
          <a:bodyPr wrap="square">
            <a:spAutoFit/>
          </a:bodyPr>
          <a:lstStyle/>
          <a:p>
            <a:pPr marL="0" indent="0" algn="just">
              <a:buNone/>
            </a:pPr>
            <a:r>
              <a:rPr lang="en-GB" sz="1600" dirty="0"/>
              <a:t>- </a:t>
            </a:r>
            <a:r>
              <a:rPr lang="en-GB" dirty="0"/>
              <a:t>Η έννοια της "</a:t>
            </a:r>
            <a:r>
              <a:rPr lang="en-GB" dirty="0">
                <a:solidFill>
                  <a:srgbClr val="2B2D83"/>
                </a:solidFill>
              </a:rPr>
              <a:t>παράτασης της διάρκειας ζωής του προϊόντος</a:t>
            </a:r>
            <a:r>
              <a:rPr lang="en-GB" dirty="0"/>
              <a:t>" περιγράφει πόσο καιρό μπορεί να χρησιμοποιηθεί ένα προϊόν, με κύριο σκοπό τη μεγιστοποίηση του ρυθμού και της διάρκειας "χρήσης" του προϊόντος. Με το τέλος της ζωής ενός προϊόντος, χάνουμε γενικά όλη την ενέργεια και τους πόρους που χρησιμοποιήθηκαν για την παραγωγή του.</a:t>
            </a:r>
          </a:p>
          <a:p>
            <a:pPr marL="0" indent="0" algn="just">
              <a:buNone/>
            </a:pPr>
            <a:endParaRPr lang="en-GB" dirty="0"/>
          </a:p>
          <a:p>
            <a:pPr marL="0" indent="0" algn="just">
              <a:buNone/>
            </a:pPr>
            <a:r>
              <a:rPr lang="en-GB" dirty="0"/>
              <a:t>- Η επιμήκυνση της διάρκειας ζωής των προϊόντων είναι μία από τις διάφορες στρατηγικές κυκλικών επιχειρηματικών μοντέλων, όπου μπορούμε να συμπεριλάβουμε και άλλες, όπως η ανακύκλωση, η εντατικοποίηση και η αποϋλοποίηση.</a:t>
            </a:r>
          </a:p>
          <a:p>
            <a:pPr marL="0" indent="0" algn="just">
              <a:buNone/>
            </a:pPr>
            <a:endParaRPr lang="en-GB" dirty="0"/>
          </a:p>
          <a:p>
            <a:pPr marL="0" indent="0" algn="just">
              <a:buNone/>
            </a:pPr>
            <a:r>
              <a:rPr lang="en-GB" dirty="0"/>
              <a:t>- Τα κυκλικά επιχειρηματικά μοντέλα είναι ζωτικής σημασίας για τις εταιρείες προκειμένου να αγκαλιάσουν την κυκλική οικονομία και θα πρέπει να ευθυγραμμίζουν τις δραστηριότητες δημιουργίας κυκλικής αξίας με τις ευκαιρίες για την απόκτηση οικονομικής αξίας.</a:t>
            </a:r>
          </a:p>
          <a:p>
            <a:pPr marL="0" indent="0" algn="just">
              <a:buNone/>
            </a:pPr>
            <a:endParaRPr lang="en-GB" dirty="0"/>
          </a:p>
          <a:p>
            <a:pPr marL="0" indent="0" algn="just">
              <a:buNone/>
            </a:pPr>
            <a:r>
              <a:rPr lang="en-GB" dirty="0">
                <a:solidFill>
                  <a:srgbClr val="2B2D83"/>
                </a:solidFill>
              </a:rPr>
              <a:t>Οι κύριοι στόχοι </a:t>
            </a:r>
            <a:r>
              <a:rPr lang="en-GB" dirty="0"/>
              <a:t>αυτού του επιχειρηματικού μοντέλου μπορούν να οριστούν ως εξής:</a:t>
            </a:r>
          </a:p>
          <a:p>
            <a:pPr marL="0" indent="0" algn="just">
              <a:buNone/>
            </a:pPr>
            <a:r>
              <a:rPr lang="en-GB" dirty="0">
                <a:solidFill>
                  <a:srgbClr val="15A7A1"/>
                </a:solidFill>
              </a:rPr>
              <a:t>Παράταση της περιόδου χρήσης των υφιστάμενων προϊόντων,</a:t>
            </a:r>
          </a:p>
          <a:p>
            <a:pPr marL="0" indent="0" algn="just">
              <a:buNone/>
            </a:pPr>
            <a:r>
              <a:rPr lang="en-GB" dirty="0">
                <a:solidFill>
                  <a:srgbClr val="15A7A1"/>
                </a:solidFill>
              </a:rPr>
              <a:t>Μειωμένη ροή συστατικών υλικών μέσω της οικονομίας,</a:t>
            </a:r>
          </a:p>
          <a:p>
            <a:pPr marL="0" indent="0" algn="just">
              <a:buNone/>
            </a:pPr>
            <a:r>
              <a:rPr lang="en-GB" dirty="0">
                <a:solidFill>
                  <a:srgbClr val="15A7A1"/>
                </a:solidFill>
              </a:rPr>
              <a:t>Μειωμένος ρυθμός εξόρυξης πόρων και παραγωγής αποβλήτων.</a:t>
            </a:r>
          </a:p>
          <a:p>
            <a:pPr marL="0" indent="0" algn="just">
              <a:buNone/>
            </a:pPr>
            <a:endParaRPr lang="en-GB" sz="1800" dirty="0"/>
          </a:p>
        </p:txBody>
      </p:sp>
    </p:spTree>
    <p:custDataLst>
      <p:tags r:id="rId1"/>
    </p:custDataLst>
    <p:extLst>
      <p:ext uri="{BB962C8B-B14F-4D97-AF65-F5344CB8AC3E}">
        <p14:creationId xmlns:p14="http://schemas.microsoft.com/office/powerpoint/2010/main" val="302684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25801" y="141294"/>
            <a:ext cx="7717800" cy="1011600"/>
          </a:xfrm>
          <a:prstGeom prst="rect">
            <a:avLst/>
          </a:prstGeom>
        </p:spPr>
        <p:txBody>
          <a:bodyPr spcFirstLastPara="1" wrap="square" lIns="91425" tIns="91425" rIns="91425" bIns="91425" anchor="t" anchorCtr="0">
            <a:noAutofit/>
          </a:bodyPr>
          <a:lstStyle/>
          <a:p>
            <a:pPr lvl="0"/>
            <a:r>
              <a:rPr lang="en-US" sz="3600" dirty="0"/>
              <a:t>Παράταση της διάρκειας ζωής των προϊόντων (συνέχεια)</a:t>
            </a:r>
            <a:endParaRPr sz="3600" dirty="0"/>
          </a:p>
        </p:txBody>
      </p:sp>
      <p:graphicFrame>
        <p:nvGraphicFramePr>
          <p:cNvPr id="5" name="Tabela 3">
            <a:extLst>
              <a:ext uri="{FF2B5EF4-FFF2-40B4-BE49-F238E27FC236}">
                <a16:creationId xmlns:a16="http://schemas.microsoft.com/office/drawing/2014/main" id="{F6456CEF-7B5E-410A-89CD-0A8594100C4B}"/>
              </a:ext>
            </a:extLst>
          </p:cNvPr>
          <p:cNvGraphicFramePr>
            <a:graphicFrameLocks noGrp="1"/>
          </p:cNvGraphicFramePr>
          <p:nvPr>
            <p:extLst>
              <p:ext uri="{D42A27DB-BD31-4B8C-83A1-F6EECF244321}">
                <p14:modId xmlns:p14="http://schemas.microsoft.com/office/powerpoint/2010/main" val="2317305357"/>
              </p:ext>
            </p:extLst>
          </p:nvPr>
        </p:nvGraphicFramePr>
        <p:xfrm>
          <a:off x="0" y="1231490"/>
          <a:ext cx="9003890" cy="3470583"/>
        </p:xfrm>
        <a:graphic>
          <a:graphicData uri="http://schemas.openxmlformats.org/drawingml/2006/table">
            <a:tbl>
              <a:tblPr firstRow="1" bandRow="1"/>
              <a:tblGrid>
                <a:gridCol w="9003890">
                  <a:extLst>
                    <a:ext uri="{9D8B030D-6E8A-4147-A177-3AD203B41FA5}">
                      <a16:colId xmlns:a16="http://schemas.microsoft.com/office/drawing/2014/main" val="4134365309"/>
                    </a:ext>
                  </a:extLst>
                </a:gridCol>
              </a:tblGrid>
              <a:tr h="37309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GB" sz="1600" dirty="0">
                          <a:latin typeface="+mn-lt"/>
                        </a:rPr>
                        <a:t>Γενικά πλεονεκτήματα της παράτασης της διάρκειας ζωής των προϊόντων</a:t>
                      </a:r>
                      <a:endParaRPr lang="pt-PT"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extLst>
                  <a:ext uri="{0D108BD9-81ED-4DB2-BD59-A6C34878D82A}">
                    <a16:rowId xmlns:a16="http://schemas.microsoft.com/office/drawing/2014/main" val="374459776"/>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Δεν απαιτεί σχετική αλλαγή στο τρέχον επιχειρηματικό μοντέλο μιας εταιρείας</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336783310"/>
                  </a:ext>
                </a:extLst>
              </a:tr>
              <a:tr h="65291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Με την εμπλοκή των ανθρώπων για την επέκταση της χρήσης των προϊόντων, οι εταιρείες μπορούν να δημιουργήσουν πρόσθετα σημεία επαφής με τους πελάτες τους.</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2353593199"/>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Ευνοϊκή κοινή γνώμη και στάση των καταναλωτών</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1905529563"/>
                  </a:ext>
                </a:extLst>
              </a:tr>
              <a:tr h="50804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Χρήση νέων τεχνολογιών (κατάλληλα υλικά, λιγότερη χρήση υλικών, χαμηλότερη κατανάλωση ενέργειας)</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351522738"/>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Μειωμένη νομοθετική πίεση ("κλειστός κύκλος και κλειστή πράξη ουσιών")</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3513330906"/>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Νέες δυνατότητες μάρκετινγκ</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1923189333"/>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600" dirty="0">
                          <a:latin typeface="+mn-lt"/>
                        </a:rPr>
                        <a:t>Εξοικονόμηση κόστους</a:t>
                      </a:r>
                      <a:endParaRPr lang="pt-PT"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227662075"/>
                  </a:ext>
                </a:extLst>
              </a:tr>
            </a:tbl>
          </a:graphicData>
        </a:graphic>
      </p:graphicFrame>
    </p:spTree>
    <p:custDataLst>
      <p:tags r:id="rId1"/>
    </p:custDataLst>
    <p:extLst>
      <p:ext uri="{BB962C8B-B14F-4D97-AF65-F5344CB8AC3E}">
        <p14:creationId xmlns:p14="http://schemas.microsoft.com/office/powerpoint/2010/main" val="1162923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a:xfrm>
            <a:off x="713225" y="229178"/>
            <a:ext cx="7717800" cy="1011600"/>
          </a:xfrm>
        </p:spPr>
        <p:txBody>
          <a:bodyPr/>
          <a:lstStyle/>
          <a:p>
            <a:r>
              <a:rPr lang="en-GB" dirty="0"/>
              <a:t>Παράταση της διάρκειας ζωής των προϊόντων (συνέχεια)</a:t>
            </a:r>
          </a:p>
        </p:txBody>
      </p:sp>
      <p:sp>
        <p:nvSpPr>
          <p:cNvPr id="3" name="TextBox 2">
            <a:extLst>
              <a:ext uri="{FF2B5EF4-FFF2-40B4-BE49-F238E27FC236}">
                <a16:creationId xmlns:a16="http://schemas.microsoft.com/office/drawing/2014/main" id="{C8E715DF-77CA-4957-AA2F-D7598B54A892}"/>
              </a:ext>
            </a:extLst>
          </p:cNvPr>
          <p:cNvSpPr txBox="1"/>
          <p:nvPr/>
        </p:nvSpPr>
        <p:spPr>
          <a:xfrm>
            <a:off x="184044" y="1415812"/>
            <a:ext cx="3778355" cy="2806922"/>
          </a:xfrm>
          <a:prstGeom prst="rect">
            <a:avLst/>
          </a:prstGeom>
          <a:noFill/>
          <a:ln>
            <a:solidFill>
              <a:srgbClr val="2B2D83"/>
            </a:solidFill>
          </a:ln>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dirty="0">
                <a:ln>
                  <a:noFill/>
                </a:ln>
                <a:solidFill>
                  <a:srgbClr val="2B2D83"/>
                </a:solidFill>
                <a:effectLst/>
                <a:uLnTx/>
                <a:uFillTx/>
                <a:latin typeface="+mn-lt"/>
                <a:ea typeface="Verdana" panose="020B0604030504040204" pitchFamily="34" charset="0"/>
                <a:cs typeface="+mn-cs"/>
              </a:rPr>
              <a:t>Η κύρια οργανωτική πρόκληση για την εφαρμογή αυτού του επιχειρηματικού μοντέλου, ιδίως με προϊόντα χαμηλής αξίας, είναι η επιλογή της σωστής μορφής και του πεδίου εφαρμογής για τη δημιουργία ενός εσωτερικού διερευνητικού εγχειρήματος. Η εφαρμογή ενός μοντέλου επέκτασης χρήσης προϊόντος συχνά σημαίνει την απόκτηση νέων δυνατοτήτων, αλλαγές στο σχεδιασμό του προϊόντος (π.χ. αυξημένη αρθρωτότητα για να επιτρέπονται αναβαθμίσεις χαρακτηριστικών) και αλλαγές στα οικονομικά μοντέλα.</a:t>
            </a:r>
          </a:p>
        </p:txBody>
      </p:sp>
      <p:sp>
        <p:nvSpPr>
          <p:cNvPr id="4" name="TextBox 3">
            <a:extLst>
              <a:ext uri="{FF2B5EF4-FFF2-40B4-BE49-F238E27FC236}">
                <a16:creationId xmlns:a16="http://schemas.microsoft.com/office/drawing/2014/main" id="{0A8FE731-7A6E-67ED-5D48-9B5EE0F2E21F}"/>
              </a:ext>
            </a:extLst>
          </p:cNvPr>
          <p:cNvSpPr txBox="1"/>
          <p:nvPr/>
        </p:nvSpPr>
        <p:spPr>
          <a:xfrm>
            <a:off x="4342929" y="4421892"/>
            <a:ext cx="3590836" cy="400110"/>
          </a:xfrm>
          <a:prstGeom prst="rect">
            <a:avLst/>
          </a:prstGeom>
          <a:noFill/>
        </p:spPr>
        <p:txBody>
          <a:bodyPr wrap="square" rtlCol="0">
            <a:spAutoFit/>
          </a:bodyPr>
          <a:lstStyle/>
          <a:p>
            <a:r>
              <a:rPr lang="en-GB" sz="500" b="1" i="0" dirty="0">
                <a:solidFill>
                  <a:srgbClr val="374957"/>
                </a:solidFill>
                <a:effectLst/>
                <a:latin typeface="Proxima Nova"/>
              </a:rPr>
              <a:t>σκεπτόμενος επιχειρηματίας από </a:t>
            </a:r>
            <a:r>
              <a:rPr lang="pt-PT" sz="500" dirty="0" err="1"/>
              <a:t>την </a:t>
            </a:r>
            <a:r>
              <a:rPr lang="pt-PT" sz="500" b="1" i="0" u="none" strike="noStrike" dirty="0" err="1">
                <a:solidFill>
                  <a:srgbClr val="0F73EE"/>
                </a:solidFill>
                <a:effectLst/>
                <a:latin typeface="Proxima Nova"/>
              </a:rPr>
              <a:t>creativeart </a:t>
            </a:r>
            <a:r>
              <a:rPr lang="pt-PT" sz="500" dirty="0"/>
              <a:t>στο </a:t>
            </a:r>
            <a:r>
              <a:rPr lang="pt-PT" sz="500" dirty="0">
                <a:hlinkClick r:id="rId3"/>
              </a:rPr>
              <a:t>https://www.freepik.com/premium-photo/composite-image-thoughtful-asian-businessman-pointing_35247927.htm#page=2&amp;query=direction%20sign&amp;position=9&amp;from_view=search&amp;track=ais</a:t>
            </a:r>
            <a:endParaRPr lang="pt-PT" sz="500" dirty="0"/>
          </a:p>
          <a:p>
            <a:endParaRPr lang="pt-PT" sz="500" dirty="0"/>
          </a:p>
        </p:txBody>
      </p:sp>
      <p:grpSp>
        <p:nvGrpSpPr>
          <p:cNvPr id="13" name="Group 12">
            <a:extLst>
              <a:ext uri="{FF2B5EF4-FFF2-40B4-BE49-F238E27FC236}">
                <a16:creationId xmlns:a16="http://schemas.microsoft.com/office/drawing/2014/main" id="{520A626D-7BBF-D606-5926-6B623917BCBA}"/>
              </a:ext>
            </a:extLst>
          </p:cNvPr>
          <p:cNvGrpSpPr/>
          <p:nvPr/>
        </p:nvGrpSpPr>
        <p:grpSpPr>
          <a:xfrm>
            <a:off x="4342929" y="1391770"/>
            <a:ext cx="4478342" cy="2875411"/>
            <a:chOff x="4342929" y="1445559"/>
            <a:chExt cx="4628032" cy="2971523"/>
          </a:xfrm>
        </p:grpSpPr>
        <p:grpSp>
          <p:nvGrpSpPr>
            <p:cNvPr id="11" name="Group 10">
              <a:extLst>
                <a:ext uri="{FF2B5EF4-FFF2-40B4-BE49-F238E27FC236}">
                  <a16:creationId xmlns:a16="http://schemas.microsoft.com/office/drawing/2014/main" id="{4F35C021-2BC8-863C-1AE1-18EBCAA28FF5}"/>
                </a:ext>
              </a:extLst>
            </p:cNvPr>
            <p:cNvGrpSpPr/>
            <p:nvPr/>
          </p:nvGrpSpPr>
          <p:grpSpPr>
            <a:xfrm>
              <a:off x="4342929" y="1445559"/>
              <a:ext cx="4628032" cy="2971523"/>
              <a:chOff x="4342929" y="1445559"/>
              <a:chExt cx="4628032" cy="2971523"/>
            </a:xfrm>
          </p:grpSpPr>
          <p:pic>
            <p:nvPicPr>
              <p:cNvPr id="9" name="Picture 8">
                <a:extLst>
                  <a:ext uri="{FF2B5EF4-FFF2-40B4-BE49-F238E27FC236}">
                    <a16:creationId xmlns:a16="http://schemas.microsoft.com/office/drawing/2014/main" id="{2FBC4CEA-94A1-A1C2-6054-59A2AD2B1BD8}"/>
                  </a:ext>
                </a:extLst>
              </p:cNvPr>
              <p:cNvPicPr>
                <a:picLocks noChangeAspect="1"/>
              </p:cNvPicPr>
              <p:nvPr/>
            </p:nvPicPr>
            <p:blipFill>
              <a:blip r:embed="rId4"/>
              <a:stretch>
                <a:fillRect/>
              </a:stretch>
            </p:blipFill>
            <p:spPr>
              <a:xfrm>
                <a:off x="4342929" y="1445559"/>
                <a:ext cx="4628032" cy="2971523"/>
              </a:xfrm>
              <a:prstGeom prst="rect">
                <a:avLst/>
              </a:prstGeom>
            </p:spPr>
          </p:pic>
          <p:sp>
            <p:nvSpPr>
              <p:cNvPr id="10" name="Rectangle 9">
                <a:extLst>
                  <a:ext uri="{FF2B5EF4-FFF2-40B4-BE49-F238E27FC236}">
                    <a16:creationId xmlns:a16="http://schemas.microsoft.com/office/drawing/2014/main" id="{62BB78C5-ED26-F081-7B1F-D4924A742ACD}"/>
                  </a:ext>
                </a:extLst>
              </p:cNvPr>
              <p:cNvSpPr/>
              <p:nvPr/>
            </p:nvSpPr>
            <p:spPr>
              <a:xfrm>
                <a:off x="5950324" y="2675965"/>
                <a:ext cx="1593476" cy="531159"/>
              </a:xfrm>
              <a:prstGeom prst="rect">
                <a:avLst/>
              </a:prstGeom>
              <a:solidFill>
                <a:srgbClr val="769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2" name="TextBox 11">
              <a:extLst>
                <a:ext uri="{FF2B5EF4-FFF2-40B4-BE49-F238E27FC236}">
                  <a16:creationId xmlns:a16="http://schemas.microsoft.com/office/drawing/2014/main" id="{368A4C5D-5EC4-3E41-ABD9-99442637074B}"/>
                </a:ext>
              </a:extLst>
            </p:cNvPr>
            <p:cNvSpPr txBox="1"/>
            <p:nvPr/>
          </p:nvSpPr>
          <p:spPr>
            <a:xfrm>
              <a:off x="5533838" y="2720075"/>
              <a:ext cx="2502608" cy="538609"/>
            </a:xfrm>
            <a:prstGeom prst="rect">
              <a:avLst/>
            </a:prstGeom>
            <a:noFill/>
          </p:spPr>
          <p:txBody>
            <a:bodyPr wrap="none" rtlCol="0">
              <a:spAutoFit/>
            </a:bodyPr>
            <a:lstStyle/>
            <a:p>
              <a:r>
                <a:rPr lang="pt-PT" sz="2900" b="1" dirty="0">
                  <a:solidFill>
                    <a:schemeClr val="bg1"/>
                  </a:solidFill>
                </a:rPr>
                <a:t>ΠΡΟΚΛΗΣΗ</a:t>
              </a:r>
            </a:p>
          </p:txBody>
        </p:sp>
      </p:grpSp>
      <p:pic>
        <p:nvPicPr>
          <p:cNvPr id="7" name="Imagem 8" descr="Uma imagem com texto, clipart&#10;&#10;Descrição gerada automaticamente">
            <a:extLst>
              <a:ext uri="{FF2B5EF4-FFF2-40B4-BE49-F238E27FC236}">
                <a16:creationId xmlns:a16="http://schemas.microsoft.com/office/drawing/2014/main" id="{D67A3A59-740A-0C5D-6055-2B7B448C10A9}"/>
              </a:ext>
            </a:extLst>
          </p:cNvPr>
          <p:cNvPicPr>
            <a:picLocks noChangeAspect="1"/>
          </p:cNvPicPr>
          <p:nvPr/>
        </p:nvPicPr>
        <p:blipFill>
          <a:blip r:embed="rId5"/>
          <a:stretch>
            <a:fillRect/>
          </a:stretch>
        </p:blipFill>
        <p:spPr>
          <a:xfrm>
            <a:off x="4342929" y="4028835"/>
            <a:ext cx="681229" cy="238346"/>
          </a:xfrm>
          <a:prstGeom prst="rect">
            <a:avLst/>
          </a:prstGeom>
        </p:spPr>
      </p:pic>
    </p:spTree>
    <p:custDataLst>
      <p:tags r:id="rId1"/>
    </p:custDataLst>
    <p:extLst>
      <p:ext uri="{BB962C8B-B14F-4D97-AF65-F5344CB8AC3E}">
        <p14:creationId xmlns:p14="http://schemas.microsoft.com/office/powerpoint/2010/main" val="401183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a:xfrm>
            <a:off x="531510" y="-121664"/>
            <a:ext cx="7717800" cy="1011600"/>
          </a:xfrm>
        </p:spPr>
        <p:txBody>
          <a:bodyPr/>
          <a:lstStyle/>
          <a:p>
            <a:r>
              <a:rPr lang="en-GB" dirty="0"/>
              <a:t>Παράταση της διάρκειας ζωής των προϊόντων (συνέχεια)</a:t>
            </a:r>
          </a:p>
        </p:txBody>
      </p:sp>
      <p:sp>
        <p:nvSpPr>
          <p:cNvPr id="7" name="TextBox 6">
            <a:extLst>
              <a:ext uri="{FF2B5EF4-FFF2-40B4-BE49-F238E27FC236}">
                <a16:creationId xmlns:a16="http://schemas.microsoft.com/office/drawing/2014/main" id="{A5FB09D4-C8E1-478E-B95B-2B2E67E9CEF9}"/>
              </a:ext>
            </a:extLst>
          </p:cNvPr>
          <p:cNvSpPr txBox="1"/>
          <p:nvPr/>
        </p:nvSpPr>
        <p:spPr>
          <a:xfrm>
            <a:off x="-1" y="1522908"/>
            <a:ext cx="8780821" cy="2677656"/>
          </a:xfrm>
          <a:prstGeom prst="rect">
            <a:avLst/>
          </a:prstGeom>
          <a:noFill/>
        </p:spPr>
        <p:txBody>
          <a:bodyPr wrap="square">
            <a:spAutoFit/>
          </a:bodyPr>
          <a:lstStyle/>
          <a:p>
            <a:pPr marL="0" indent="0" algn="just">
              <a:buNone/>
            </a:pPr>
            <a:r>
              <a:rPr lang="pt-PT" sz="1400" dirty="0">
                <a:solidFill>
                  <a:schemeClr val="accent3"/>
                </a:solidFill>
              </a:rPr>
              <a:t>Η </a:t>
            </a:r>
            <a:r>
              <a:rPr lang="pt-PT" sz="1400" dirty="0" err="1"/>
              <a:t>επιμήκυνση της διάρκειας ζωής </a:t>
            </a:r>
            <a:r>
              <a:rPr lang="pt-PT" sz="1400" dirty="0"/>
              <a:t>των </a:t>
            </a:r>
            <a:r>
              <a:rPr lang="pt-PT" sz="1400" dirty="0" err="1"/>
              <a:t>προϊόντων επιδιώκει τη διατήρηση </a:t>
            </a:r>
            <a:r>
              <a:rPr lang="pt-PT" sz="1400" dirty="0"/>
              <a:t>του </a:t>
            </a:r>
            <a:r>
              <a:rPr lang="pt-PT" sz="1400" dirty="0" err="1"/>
              <a:t>προϊόντος </a:t>
            </a:r>
            <a:r>
              <a:rPr lang="pt-PT" sz="1400" dirty="0"/>
              <a:t>σε χρήση στο </a:t>
            </a:r>
            <a:r>
              <a:rPr lang="pt-PT" sz="1400" dirty="0" err="1"/>
              <a:t>μεγαλύτερο δυνατό βαθμό και </a:t>
            </a:r>
            <a:r>
              <a:rPr lang="pt-PT" sz="1400" dirty="0"/>
              <a:t>μπορεί </a:t>
            </a:r>
            <a:r>
              <a:rPr lang="pt-PT" sz="1400" dirty="0" err="1"/>
              <a:t>να επιτευχθεί με διάφορες ενέργειες και δυνατότητες</a:t>
            </a:r>
            <a:r>
              <a:rPr lang="pt-PT" sz="1400" dirty="0"/>
              <a:t>:</a:t>
            </a:r>
          </a:p>
          <a:p>
            <a:pPr marL="0" indent="0" algn="just">
              <a:buNone/>
            </a:pPr>
            <a:endParaRPr lang="en-GB" sz="1400" dirty="0"/>
          </a:p>
          <a:p>
            <a:pPr marL="0" indent="0" algn="just">
              <a:buNone/>
            </a:pPr>
            <a:r>
              <a:rPr lang="pt-PT" sz="1400" dirty="0" err="1"/>
              <a:t>- Η </a:t>
            </a:r>
            <a:r>
              <a:rPr lang="pt-PT" sz="1400" dirty="0"/>
              <a:t>χρήση ενός προϊόντος μπορεί </a:t>
            </a:r>
            <a:r>
              <a:rPr lang="pt-PT" sz="1400" dirty="0" err="1"/>
              <a:t>να επεκταθεί μέσω της </a:t>
            </a:r>
            <a:r>
              <a:rPr lang="en-GB" sz="1400" dirty="0"/>
              <a:t>επισκευής, της </a:t>
            </a:r>
            <a:r>
              <a:rPr lang="pt-PT" sz="1400" dirty="0" err="1"/>
              <a:t>ανακατασκευής εξαρτημάτων</a:t>
            </a:r>
            <a:r>
              <a:rPr lang="pt-PT" sz="1400" dirty="0"/>
              <a:t>, της </a:t>
            </a:r>
            <a:r>
              <a:rPr lang="en-GB" sz="1400" dirty="0"/>
              <a:t>ανακαίνισης, της αναβάθμισης και του νέου σχεδιασμού, μέχρι την εμπορία και τη μεταπώληση, ορισμένα από τα οποία μπορούν να αποτελέσουν από μόνα τους επιχειρηματικά μοντέλα,</a:t>
            </a:r>
          </a:p>
          <a:p>
            <a:pPr marL="0" indent="0" algn="just">
              <a:buNone/>
            </a:pPr>
            <a:endParaRPr lang="en-GB" sz="1400" dirty="0"/>
          </a:p>
          <a:p>
            <a:pPr marL="0" indent="0" algn="just">
              <a:buNone/>
            </a:pPr>
            <a:r>
              <a:rPr lang="pt-PT" sz="1400" dirty="0" err="1"/>
              <a:t>- Επέκταση </a:t>
            </a:r>
            <a:r>
              <a:rPr lang="pt-PT" sz="1400" dirty="0"/>
              <a:t>των </a:t>
            </a:r>
            <a:r>
              <a:rPr lang="pt-PT" sz="1400" dirty="0" err="1"/>
              <a:t>αντίστοιχων βρόχων πόρων, που σημαίνει ότι </a:t>
            </a:r>
            <a:r>
              <a:rPr lang="pt-PT" sz="1400" dirty="0"/>
              <a:t>η </a:t>
            </a:r>
            <a:r>
              <a:rPr lang="pt-PT" sz="1400" dirty="0" err="1"/>
              <a:t>φάση </a:t>
            </a:r>
            <a:r>
              <a:rPr lang="pt-PT" sz="1400" dirty="0"/>
              <a:t>χρήσης του </a:t>
            </a:r>
            <a:r>
              <a:rPr lang="pt-PT" sz="1400" dirty="0" err="1"/>
              <a:t>προϊόντος παρατείνεται</a:t>
            </a:r>
            <a:r>
              <a:rPr lang="pt-PT" sz="1400" dirty="0"/>
              <a:t>, </a:t>
            </a:r>
            <a:r>
              <a:rPr lang="pt-PT" sz="1400" dirty="0" err="1"/>
              <a:t>μέσω του μακράς διάρκειας και διαχρονικού </a:t>
            </a:r>
            <a:r>
              <a:rPr lang="pt-PT" sz="1400" dirty="0"/>
              <a:t>σχεδιασμού, του μάρκετινγκ </a:t>
            </a:r>
            <a:r>
              <a:rPr lang="pt-PT" sz="1400" dirty="0" err="1"/>
              <a:t>που ενθαρρύνει τις μακρές φάσεις </a:t>
            </a:r>
            <a:r>
              <a:rPr lang="pt-PT" sz="1400" dirty="0"/>
              <a:t>χρήσης, τη </a:t>
            </a:r>
            <a:r>
              <a:rPr lang="pt-PT" sz="1400" dirty="0" err="1"/>
              <a:t>συντήρηση και την επισκευή</a:t>
            </a:r>
            <a:r>
              <a:rPr lang="pt-PT" sz="1400" dirty="0"/>
              <a:t>,</a:t>
            </a:r>
          </a:p>
          <a:p>
            <a:pPr marL="0" indent="0" algn="just">
              <a:buNone/>
            </a:pPr>
            <a:endParaRPr lang="pt-PT" sz="1400" dirty="0"/>
          </a:p>
          <a:p>
            <a:pPr marL="0" indent="0" algn="just">
              <a:buNone/>
            </a:pPr>
            <a:r>
              <a:rPr lang="pt-PT" sz="1400" dirty="0" err="1"/>
              <a:t>- Η εφαρμογή </a:t>
            </a:r>
            <a:r>
              <a:rPr lang="pt-PT" sz="1400" dirty="0"/>
              <a:t>ενός </a:t>
            </a:r>
            <a:r>
              <a:rPr lang="pt-PT" sz="1400" dirty="0" err="1"/>
              <a:t>μοντέλου επέκτασης </a:t>
            </a:r>
            <a:r>
              <a:rPr lang="pt-PT" sz="1400" dirty="0"/>
              <a:t>χρήσης </a:t>
            </a:r>
            <a:r>
              <a:rPr lang="pt-PT" sz="1400" dirty="0" err="1"/>
              <a:t>προϊόντος συχνά σημαίνει την απόκτηση νέων δυνατοτήτων</a:t>
            </a:r>
            <a:r>
              <a:rPr lang="pt-PT" sz="1400" dirty="0"/>
              <a:t>, </a:t>
            </a:r>
            <a:r>
              <a:rPr lang="pt-PT" sz="1400" dirty="0" err="1"/>
              <a:t>αλλαγές </a:t>
            </a:r>
            <a:r>
              <a:rPr lang="pt-PT" sz="1400" dirty="0"/>
              <a:t>στο σχεδιασμό </a:t>
            </a:r>
            <a:r>
              <a:rPr lang="pt-PT" sz="1400" dirty="0" err="1"/>
              <a:t>του προϊόντος </a:t>
            </a:r>
            <a:r>
              <a:rPr lang="pt-PT" sz="1400" dirty="0"/>
              <a:t>(π.χ. </a:t>
            </a:r>
            <a:r>
              <a:rPr lang="pt-PT" sz="1400" dirty="0" err="1"/>
              <a:t>αυξημένη αρθρωτότητα </a:t>
            </a:r>
            <a:r>
              <a:rPr lang="pt-PT" sz="1400" dirty="0"/>
              <a:t>για να</a:t>
            </a:r>
            <a:r>
              <a:rPr lang="pt-PT" sz="1400" dirty="0" err="1"/>
              <a:t> επιτρέπονται </a:t>
            </a:r>
            <a:r>
              <a:rPr lang="pt-PT" sz="1400" dirty="0"/>
              <a:t>αναβαθμίσεις </a:t>
            </a:r>
            <a:r>
              <a:rPr lang="pt-PT" sz="1400" dirty="0" err="1"/>
              <a:t>χαρακτηριστικών</a:t>
            </a:r>
            <a:r>
              <a:rPr lang="pt-PT" sz="1400" dirty="0"/>
              <a:t>) </a:t>
            </a:r>
            <a:r>
              <a:rPr lang="pt-PT" sz="1400" dirty="0" err="1"/>
              <a:t>και αλλαγές </a:t>
            </a:r>
            <a:r>
              <a:rPr lang="pt-PT" sz="1400" dirty="0"/>
              <a:t>στα οικονομικά </a:t>
            </a:r>
            <a:r>
              <a:rPr lang="pt-PT" sz="1400" dirty="0" err="1"/>
              <a:t>μοντέλα</a:t>
            </a:r>
            <a:r>
              <a:rPr lang="pt-PT" sz="1400" dirty="0"/>
              <a:t>.</a:t>
            </a:r>
          </a:p>
        </p:txBody>
      </p:sp>
      <p:sp>
        <p:nvSpPr>
          <p:cNvPr id="8" name="Content Placeholder 2">
            <a:extLst>
              <a:ext uri="{FF2B5EF4-FFF2-40B4-BE49-F238E27FC236}">
                <a16:creationId xmlns:a16="http://schemas.microsoft.com/office/drawing/2014/main" id="{3191B238-3C80-43FD-AF17-B81767D2D57F}"/>
              </a:ext>
            </a:extLst>
          </p:cNvPr>
          <p:cNvSpPr txBox="1">
            <a:spLocks/>
          </p:cNvSpPr>
          <p:nvPr/>
        </p:nvSpPr>
        <p:spPr>
          <a:xfrm>
            <a:off x="0" y="1144700"/>
            <a:ext cx="4026310" cy="4794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700" b="1" dirty="0">
                <a:solidFill>
                  <a:srgbClr val="2B2D83"/>
                </a:solidFill>
                <a:latin typeface="+mn-lt"/>
              </a:rPr>
              <a:t>Μέθοδοι παράτασης της διάρκειας ζωής των προϊόντων</a:t>
            </a:r>
          </a:p>
        </p:txBody>
      </p:sp>
    </p:spTree>
    <p:custDataLst>
      <p:tags r:id="rId1"/>
    </p:custDataLst>
    <p:extLst>
      <p:ext uri="{BB962C8B-B14F-4D97-AF65-F5344CB8AC3E}">
        <p14:creationId xmlns:p14="http://schemas.microsoft.com/office/powerpoint/2010/main" val="214239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a:xfrm>
            <a:off x="713100" y="274485"/>
            <a:ext cx="7717800" cy="1011600"/>
          </a:xfrm>
        </p:spPr>
        <p:txBody>
          <a:bodyPr/>
          <a:lstStyle/>
          <a:p>
            <a:r>
              <a:rPr lang="en-GB" dirty="0"/>
              <a:t>Παράταση της διάρκειας ζωής των προϊόντων (συνέχεια)</a:t>
            </a:r>
          </a:p>
        </p:txBody>
      </p:sp>
      <p:sp>
        <p:nvSpPr>
          <p:cNvPr id="8" name="Content Placeholder 2">
            <a:extLst>
              <a:ext uri="{FF2B5EF4-FFF2-40B4-BE49-F238E27FC236}">
                <a16:creationId xmlns:a16="http://schemas.microsoft.com/office/drawing/2014/main" id="{3191B238-3C80-43FD-AF17-B81767D2D57F}"/>
              </a:ext>
            </a:extLst>
          </p:cNvPr>
          <p:cNvSpPr txBox="1">
            <a:spLocks/>
          </p:cNvSpPr>
          <p:nvPr/>
        </p:nvSpPr>
        <p:spPr>
          <a:xfrm>
            <a:off x="0" y="1551100"/>
            <a:ext cx="402631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sz="1700" b="1" dirty="0">
              <a:solidFill>
                <a:srgbClr val="2B2D83"/>
              </a:solidFill>
              <a:latin typeface="+mn-lt"/>
            </a:endParaRPr>
          </a:p>
        </p:txBody>
      </p:sp>
      <p:sp>
        <p:nvSpPr>
          <p:cNvPr id="9" name="TextBox 8">
            <a:extLst>
              <a:ext uri="{FF2B5EF4-FFF2-40B4-BE49-F238E27FC236}">
                <a16:creationId xmlns:a16="http://schemas.microsoft.com/office/drawing/2014/main" id="{7D1FA434-0481-4CBB-9769-6C67B1F038B1}"/>
              </a:ext>
            </a:extLst>
          </p:cNvPr>
          <p:cNvSpPr txBox="1"/>
          <p:nvPr/>
        </p:nvSpPr>
        <p:spPr>
          <a:xfrm>
            <a:off x="287593" y="1406238"/>
            <a:ext cx="8686799" cy="307777"/>
          </a:xfrm>
          <a:prstGeom prst="rect">
            <a:avLst/>
          </a:prstGeom>
          <a:noFill/>
        </p:spPr>
        <p:txBody>
          <a:bodyPr wrap="square">
            <a:spAutoFit/>
          </a:bodyPr>
          <a:lstStyle/>
          <a:p>
            <a:pPr marL="0" lvl="0" indent="0">
              <a:buNone/>
            </a:pPr>
            <a:r>
              <a:rPr lang="en-US" sz="1400" b="1" dirty="0">
                <a:solidFill>
                  <a:srgbClr val="2B2D83"/>
                </a:solidFill>
              </a:rPr>
              <a:t>Διάρκεια ζωής των προϊόντων στα δικά τους προϊόντα</a:t>
            </a:r>
            <a:endParaRPr lang="pt-PT" sz="1400" dirty="0">
              <a:solidFill>
                <a:srgbClr val="2B2D83"/>
              </a:solidFill>
            </a:endParaRPr>
          </a:p>
        </p:txBody>
      </p:sp>
      <p:pic>
        <p:nvPicPr>
          <p:cNvPr id="11" name="Imagem 5">
            <a:extLst>
              <a:ext uri="{FF2B5EF4-FFF2-40B4-BE49-F238E27FC236}">
                <a16:creationId xmlns:a16="http://schemas.microsoft.com/office/drawing/2014/main" id="{1AF5ED6A-A068-486E-8F86-5F53659CA9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7646" y="1501109"/>
            <a:ext cx="2935326" cy="3049120"/>
          </a:xfrm>
          <a:prstGeom prst="rect">
            <a:avLst/>
          </a:prstGeom>
          <a:noFill/>
          <a:ln>
            <a:noFill/>
          </a:ln>
        </p:spPr>
      </p:pic>
      <p:sp>
        <p:nvSpPr>
          <p:cNvPr id="13" name="Content Placeholder 2">
            <a:extLst>
              <a:ext uri="{FF2B5EF4-FFF2-40B4-BE49-F238E27FC236}">
                <a16:creationId xmlns:a16="http://schemas.microsoft.com/office/drawing/2014/main" id="{15E6A341-647E-48B2-A92E-4AE51D75F679}"/>
              </a:ext>
            </a:extLst>
          </p:cNvPr>
          <p:cNvSpPr txBox="1">
            <a:spLocks/>
          </p:cNvSpPr>
          <p:nvPr/>
        </p:nvSpPr>
        <p:spPr>
          <a:xfrm>
            <a:off x="287593" y="1823031"/>
            <a:ext cx="4646636" cy="4235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300" dirty="0">
                <a:latin typeface="+mn-lt"/>
              </a:rPr>
              <a:t>Είναι σημαντικό να ταιριάζει η διάρκεια ζωής των προϊόντων με τις ανάγκες των πελατών, και η παράταση της διάρκειας ζωής των προϊόντων είναι μια αποτελεσματική κατεύθυνση για το σχεδιασμό ενός κυκλικού επιχειρηματικού μοντέλου.</a:t>
            </a:r>
          </a:p>
        </p:txBody>
      </p:sp>
      <p:sp>
        <p:nvSpPr>
          <p:cNvPr id="14" name="Content Placeholder 2">
            <a:extLst>
              <a:ext uri="{FF2B5EF4-FFF2-40B4-BE49-F238E27FC236}">
                <a16:creationId xmlns:a16="http://schemas.microsoft.com/office/drawing/2014/main" id="{33B13DA7-ECCF-4F64-9A22-B055F6B1798C}"/>
              </a:ext>
            </a:extLst>
          </p:cNvPr>
          <p:cNvSpPr txBox="1">
            <a:spLocks/>
          </p:cNvSpPr>
          <p:nvPr/>
        </p:nvSpPr>
        <p:spPr>
          <a:xfrm>
            <a:off x="278561" y="2461842"/>
            <a:ext cx="4646636" cy="20264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n-GB" sz="1300" dirty="0">
                <a:latin typeface="+mn-lt"/>
              </a:rPr>
              <a:t>Για την κατανόηση της διάρκειας ζωής του προϊόντος, μπορεί να ακολουθηθεί μια μεθοδολογία αξιολόγησης όπως η ΑΚΖ.</a:t>
            </a:r>
          </a:p>
          <a:p>
            <a:pPr marL="0" indent="0" algn="just" fontAlgn="base">
              <a:buFont typeface="Arial" panose="020B0604020202020204" pitchFamily="34" charset="0"/>
              <a:buNone/>
            </a:pPr>
            <a:r>
              <a:rPr lang="en-GB" sz="1300" dirty="0">
                <a:latin typeface="+mn-lt"/>
              </a:rPr>
              <a:t>Η προσέγγιση του κύκλου ζωής χρησιμοποιείται ήδη από πολλές εταιρείες στο πλαίσιο της βιωσιμότητας για να συμβάλει στη μείωση της συνολικής περιβαλλοντικής επιβάρυνσης σε ολόκληρο τον κύκλο ζωής των αγαθών και των υπηρεσιών. Η ΑΚΖ χρησιμοποιείται επίσης για τη βελτίωση της ανταγωνιστικότητας των προϊόντων της εταιρείας και στη λήψη αποφάσεων ως εργαλείο για τη βελτίωση του σχεδιασμού των προϊόντων, στην επιλογή υλικών, στην επιλογή τεχνολογιών, σε ειδικά κριτήρια σχεδιασμού και κατά την εξέταση της ανακύκλωσης. </a:t>
            </a:r>
          </a:p>
        </p:txBody>
      </p:sp>
      <p:sp>
        <p:nvSpPr>
          <p:cNvPr id="17" name="Content Placeholder 2">
            <a:extLst>
              <a:ext uri="{FF2B5EF4-FFF2-40B4-BE49-F238E27FC236}">
                <a16:creationId xmlns:a16="http://schemas.microsoft.com/office/drawing/2014/main" id="{B6A80BC3-04CE-4124-B95A-6C0A66AE165F}"/>
              </a:ext>
            </a:extLst>
          </p:cNvPr>
          <p:cNvSpPr txBox="1">
            <a:spLocks/>
          </p:cNvSpPr>
          <p:nvPr/>
        </p:nvSpPr>
        <p:spPr>
          <a:xfrm>
            <a:off x="1787293" y="4361451"/>
            <a:ext cx="3878124" cy="327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700" dirty="0">
                <a:latin typeface="+mn-lt"/>
                <a:cs typeface="Calibri" panose="020F0502020204030204" pitchFamily="34" charset="0"/>
              </a:rPr>
              <a:t>[1] </a:t>
            </a:r>
            <a:r>
              <a:rPr lang="en-GB" sz="700" dirty="0">
                <a:latin typeface="+mn-lt"/>
              </a:rPr>
              <a:t>Ευρωπαϊκή πλατφόρμα για την αξιολόγηση του κύκλου ζωής (ΑΚΖ). Ευρωπαϊκή Επιτροπή. Web: </a:t>
            </a:r>
            <a:r>
              <a:rPr lang="en-GB" sz="700" dirty="0">
                <a:latin typeface="+mn-lt"/>
                <a:hlinkClick r:id="rId4"/>
              </a:rPr>
              <a:t>https://ec.europa.eu/environment/ipp/lca.htm</a:t>
            </a:r>
            <a:endParaRPr lang="en-GB" sz="700" dirty="0">
              <a:latin typeface="+mn-lt"/>
            </a:endParaRPr>
          </a:p>
        </p:txBody>
      </p:sp>
    </p:spTree>
    <p:custDataLst>
      <p:tags r:id="rId1"/>
    </p:custDataLst>
    <p:extLst>
      <p:ext uri="{BB962C8B-B14F-4D97-AF65-F5344CB8AC3E}">
        <p14:creationId xmlns:p14="http://schemas.microsoft.com/office/powerpoint/2010/main" val="4031349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713345" y="793828"/>
            <a:ext cx="7717800" cy="646800"/>
          </a:xfrm>
        </p:spPr>
        <p:txBody>
          <a:bodyPr/>
          <a:lstStyle/>
          <a:p>
            <a:r>
              <a:rPr lang="pt-PT" sz="4000" dirty="0" err="1">
                <a:solidFill>
                  <a:srgbClr val="368E00"/>
                </a:solidFill>
              </a:rPr>
              <a:t>Πλατφόρμες κοινής χρήσης</a:t>
            </a: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58890" y="1705218"/>
            <a:ext cx="5842963" cy="2074730"/>
          </a:xfrm>
        </p:spPr>
        <p:txBody>
          <a:bodyPr/>
          <a:lstStyle/>
          <a:p>
            <a:pPr algn="just"/>
            <a:r>
              <a:rPr lang="en-GB" sz="1600" dirty="0"/>
              <a:t>Σε αρκετές περιπτώσεις, έχει αποδειχθεί ότι οι κυκλικές πλατφόρμες και τα δίκτυα γνώσης επιταχύνουν την προώθηση της κυκλικής οικονομίας με την ανταλλαγή γνώσεων, την ανάδειξη περιπτωσιολογικών μελετών και την προώθηση της συνεργασίας . </a:t>
            </a:r>
          </a:p>
          <a:p>
            <a:pPr algn="just"/>
            <a:endParaRPr lang="en-GB" sz="1600" dirty="0"/>
          </a:p>
          <a:p>
            <a:pPr algn="just"/>
            <a:r>
              <a:rPr lang="en-GB" sz="1600" dirty="0"/>
              <a:t>Η βιβλιογραφία υποδεικνύει ότι μια από τις κύριες συνεισφορές αυτών των πλατφορμών είναι ότι μετριάζουν την αποτυχία της αγοράς, δεδομένου ότι μέσω αυτών των ανταλλαγών μπορούν να αξιολογηθούν η αποτελεσματικότητα και η αποδοτικότητα από οικονομική και περιβαλλοντική άποψη.</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60788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599669" y="894759"/>
            <a:ext cx="7717800" cy="646800"/>
          </a:xfrm>
          <a:prstGeom prst="rect">
            <a:avLst/>
          </a:prstGeom>
        </p:spPr>
        <p:txBody>
          <a:bodyPr spcFirstLastPara="1" wrap="square" lIns="91425" tIns="91425" rIns="91425" bIns="91425" anchor="t" anchorCtr="0">
            <a:noAutofit/>
          </a:bodyPr>
          <a:lstStyle/>
          <a:p>
            <a:r>
              <a:rPr lang="en-GB" b="1" dirty="0"/>
              <a:t>Κύριοι στόχοι</a:t>
            </a:r>
            <a:endParaRPr lang="en-US" dirty="0"/>
          </a:p>
        </p:txBody>
      </p:sp>
      <p:sp>
        <p:nvSpPr>
          <p:cNvPr id="326" name="Google Shape;326;p31"/>
          <p:cNvSpPr txBox="1">
            <a:spLocks noGrp="1"/>
          </p:cNvSpPr>
          <p:nvPr>
            <p:ph type="subTitle" idx="1"/>
          </p:nvPr>
        </p:nvSpPr>
        <p:spPr>
          <a:xfrm>
            <a:off x="1974878" y="1544603"/>
            <a:ext cx="6297165" cy="1176900"/>
          </a:xfrm>
          <a:prstGeom prst="rect">
            <a:avLst/>
          </a:prstGeom>
        </p:spPr>
        <p:txBody>
          <a:bodyPr spcFirstLastPara="1" wrap="square" lIns="91425" tIns="91425" rIns="91425" bIns="91425" anchor="t" anchorCtr="0">
            <a:noAutofit/>
          </a:bodyPr>
          <a:lstStyle/>
          <a:p>
            <a:pPr marL="342900" indent="-342900" algn="just">
              <a:buClr>
                <a:srgbClr val="15A7A1"/>
              </a:buClr>
              <a:buFont typeface="Arial" panose="020B0604020202020204" pitchFamily="34" charset="0"/>
              <a:buChar char="•"/>
            </a:pPr>
            <a:r>
              <a:rPr lang="en-GB" sz="2000" dirty="0"/>
              <a:t>Ανάπτυξη νέων κυκλικών προϊόντων ή υπηρεσιών</a:t>
            </a:r>
          </a:p>
          <a:p>
            <a:pPr marL="342900" indent="-342900" algn="just">
              <a:buClr>
                <a:srgbClr val="15A7A1"/>
              </a:buClr>
              <a:buFont typeface="Arial" panose="020B0604020202020204" pitchFamily="34" charset="0"/>
              <a:buChar char="•"/>
            </a:pPr>
            <a:r>
              <a:rPr lang="en-GB" sz="2000" dirty="0"/>
              <a:t>Κυκλικές προμήθειες</a:t>
            </a:r>
          </a:p>
          <a:p>
            <a:pPr marL="342900" indent="-342900" algn="just">
              <a:buClr>
                <a:srgbClr val="15A7A1"/>
              </a:buClr>
              <a:buFont typeface="Arial" panose="020B0604020202020204" pitchFamily="34" charset="0"/>
              <a:buChar char="•"/>
            </a:pPr>
            <a:r>
              <a:rPr lang="en-GB" sz="2000" dirty="0"/>
              <a:t>Ανακυκλώστε, επαναχρησιμοποιήστε και μοιραστείτε</a:t>
            </a:r>
          </a:p>
          <a:p>
            <a:pPr marL="342900" indent="-342900" algn="just">
              <a:buClr>
                <a:srgbClr val="15A7A1"/>
              </a:buClr>
              <a:buFont typeface="Arial" panose="020B0604020202020204" pitchFamily="34" charset="0"/>
              <a:buChar char="•"/>
            </a:pPr>
            <a:r>
              <a:rPr lang="en-GB" sz="2000" dirty="0"/>
              <a:t>Παράταση της διάρκειας ζωής των προϊόντων</a:t>
            </a:r>
          </a:p>
          <a:p>
            <a:pPr marL="342900" indent="-342900" algn="just">
              <a:buClr>
                <a:srgbClr val="15A7A1"/>
              </a:buClr>
              <a:buFont typeface="Arial" panose="020B0604020202020204" pitchFamily="34" charset="0"/>
              <a:buChar char="•"/>
            </a:pPr>
            <a:r>
              <a:rPr lang="en-GB" sz="2000" dirty="0"/>
              <a:t>Πλατφόρμες κοινής χρήσης</a:t>
            </a:r>
          </a:p>
          <a:p>
            <a:pPr marL="342900" indent="-342900" algn="just">
              <a:buClr>
                <a:srgbClr val="15A7A1"/>
              </a:buClr>
              <a:buFont typeface="Arial" panose="020B0604020202020204" pitchFamily="34" charset="0"/>
              <a:buChar char="•"/>
            </a:pPr>
            <a:r>
              <a:rPr lang="en-GB" sz="2000" dirty="0"/>
              <a:t>Το προϊόν ως υπηρεσία\</a:t>
            </a:r>
          </a:p>
          <a:p>
            <a:pPr marL="342900" indent="-342900" algn="just">
              <a:buClr>
                <a:srgbClr val="15A7A1"/>
              </a:buClr>
              <a:buFont typeface="Arial" panose="020B0604020202020204" pitchFamily="34" charset="0"/>
              <a:buChar char="•"/>
            </a:pPr>
            <a:r>
              <a:rPr lang="en-GB" sz="2000" dirty="0"/>
              <a:t>Άλλες μεθοδολογίες (π.χ. λιτή παραγωγή) </a:t>
            </a:r>
          </a:p>
          <a:p>
            <a:pPr marL="342900" indent="-342900" algn="just">
              <a:buFont typeface="Arial" panose="020B0604020202020204" pitchFamily="34" charset="0"/>
              <a:buChar char="•"/>
            </a:pPr>
            <a:endParaRPr lang="en-GB"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EE08-C264-4795-97DA-1BDAF2924495}"/>
              </a:ext>
            </a:extLst>
          </p:cNvPr>
          <p:cNvSpPr>
            <a:spLocks noGrp="1"/>
          </p:cNvSpPr>
          <p:nvPr>
            <p:ph type="title"/>
          </p:nvPr>
        </p:nvSpPr>
        <p:spPr>
          <a:xfrm>
            <a:off x="1373625" y="-135414"/>
            <a:ext cx="6514889" cy="1011600"/>
          </a:xfrm>
        </p:spPr>
        <p:txBody>
          <a:bodyPr/>
          <a:lstStyle/>
          <a:p>
            <a:r>
              <a:rPr lang="en-GB" dirty="0">
                <a:solidFill>
                  <a:srgbClr val="2B2D83"/>
                </a:solidFill>
              </a:rPr>
              <a:t>Η έννοια των πλατφορμών οικονομίας διαμοιρασμού</a:t>
            </a:r>
          </a:p>
        </p:txBody>
      </p:sp>
      <p:sp>
        <p:nvSpPr>
          <p:cNvPr id="4" name="TextBox 3">
            <a:extLst>
              <a:ext uri="{FF2B5EF4-FFF2-40B4-BE49-F238E27FC236}">
                <a16:creationId xmlns:a16="http://schemas.microsoft.com/office/drawing/2014/main" id="{18F82B09-7C55-4039-B456-CBE1860206FB}"/>
              </a:ext>
            </a:extLst>
          </p:cNvPr>
          <p:cNvSpPr txBox="1"/>
          <p:nvPr/>
        </p:nvSpPr>
        <p:spPr>
          <a:xfrm>
            <a:off x="129077" y="995313"/>
            <a:ext cx="8478480" cy="767133"/>
          </a:xfrm>
          <a:prstGeom prst="rect">
            <a:avLst/>
          </a:prstGeom>
          <a:noFill/>
        </p:spPr>
        <p:txBody>
          <a:bodyPr wrap="square">
            <a:spAutoFit/>
          </a:bodyPr>
          <a:lstStyle/>
          <a:p>
            <a:pPr marL="0" lvl="0" indent="0" algn="just">
              <a:lnSpc>
                <a:spcPct val="107000"/>
              </a:lnSpc>
              <a:spcAft>
                <a:spcPts val="800"/>
              </a:spcAft>
              <a:buNone/>
            </a:pPr>
            <a:r>
              <a:rPr lang="en-GB" sz="1400" dirty="0"/>
              <a:t>Οι πλατφόρμες διαμοιρασμού διαχωρίζονται σε επιχειρηματικά μοντέλα Business to Peer (B2P) και Peer to Peer (P2P). Μια άλλη διάκριση αφορά τον προσανατολισμό, οι πλατφόρμες μπορούν να είναι κερδοσκοπικές και μη κερδοσκοπικές, αναφορικά με το αν η συναλλαγή αποφέρει ή όχι κάποιο χρηματικό όφελος.</a:t>
            </a:r>
            <a:endParaRPr lang="en-US" sz="1400" dirty="0"/>
          </a:p>
        </p:txBody>
      </p:sp>
      <p:pic>
        <p:nvPicPr>
          <p:cNvPr id="5" name="Picture 4">
            <a:extLst>
              <a:ext uri="{FF2B5EF4-FFF2-40B4-BE49-F238E27FC236}">
                <a16:creationId xmlns:a16="http://schemas.microsoft.com/office/drawing/2014/main" id="{59EA487F-0D2E-42F7-B14D-5FBEEECADE46}"/>
              </a:ext>
            </a:extLst>
          </p:cNvPr>
          <p:cNvPicPr/>
          <p:nvPr/>
        </p:nvPicPr>
        <p:blipFill rotWithShape="1">
          <a:blip r:embed="rId3"/>
          <a:srcRect l="-899" t="9694" r="204" b="14559"/>
          <a:stretch/>
        </p:blipFill>
        <p:spPr bwMode="auto">
          <a:xfrm>
            <a:off x="1605236" y="1762446"/>
            <a:ext cx="7409687" cy="2714052"/>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9F881893-C01F-49E2-88C5-E907FA221226}"/>
              </a:ext>
            </a:extLst>
          </p:cNvPr>
          <p:cNvSpPr/>
          <p:nvPr/>
        </p:nvSpPr>
        <p:spPr>
          <a:xfrm>
            <a:off x="1605236" y="4476498"/>
            <a:ext cx="6154066" cy="230832"/>
          </a:xfrm>
          <a:prstGeom prst="rect">
            <a:avLst/>
          </a:prstGeom>
        </p:spPr>
        <p:txBody>
          <a:bodyPr wrap="square" lIns="91440" tIns="45720" rIns="91440" bIns="45720" anchor="t">
            <a:spAutoFit/>
          </a:bodyPr>
          <a:lstStyle/>
          <a:p>
            <a:r>
              <a:rPr lang="en-GB" sz="900" dirty="0">
                <a:latin typeface="+mn-lt"/>
                <a:ea typeface="Verdana" panose="020B0604030504040204" pitchFamily="34" charset="0"/>
              </a:rPr>
              <a:t>Παραδείγματα ψηφιακών πλατφορμών κοινής χρήσης [1]</a:t>
            </a:r>
            <a:endParaRPr lang="pt-PT" sz="900" dirty="0">
              <a:latin typeface="+mn-lt"/>
              <a:ea typeface="Verdana" panose="020B0604030504040204" pitchFamily="34" charset="0"/>
            </a:endParaRPr>
          </a:p>
        </p:txBody>
      </p:sp>
      <p:sp>
        <p:nvSpPr>
          <p:cNvPr id="7" name="TextBox 6">
            <a:extLst>
              <a:ext uri="{FF2B5EF4-FFF2-40B4-BE49-F238E27FC236}">
                <a16:creationId xmlns:a16="http://schemas.microsoft.com/office/drawing/2014/main" id="{08212068-B8D7-4C4E-AB6C-CE900ADA300B}"/>
              </a:ext>
            </a:extLst>
          </p:cNvPr>
          <p:cNvSpPr txBox="1"/>
          <p:nvPr/>
        </p:nvSpPr>
        <p:spPr>
          <a:xfrm>
            <a:off x="6167164" y="4476498"/>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latin typeface="+mn-lt"/>
                <a:ea typeface="Verdana" panose="020B0604030504040204" pitchFamily="34" charset="0"/>
              </a:rPr>
              <a:t>[1] Schor, J. Debating the Sharing Economy. </a:t>
            </a:r>
            <a:r>
              <a:rPr lang="en-GB" sz="800" i="1" dirty="0">
                <a:latin typeface="+mn-lt"/>
                <a:ea typeface="Verdana" panose="020B0604030504040204" pitchFamily="34" charset="0"/>
              </a:rPr>
              <a:t>J. Econ. </a:t>
            </a:r>
            <a:r>
              <a:rPr lang="en-GB" sz="800" b="1" dirty="0">
                <a:latin typeface="+mn-lt"/>
                <a:ea typeface="Verdana" panose="020B0604030504040204" pitchFamily="34" charset="0"/>
              </a:rPr>
              <a:t>2014</a:t>
            </a:r>
            <a:r>
              <a:rPr lang="en-GB" sz="800" dirty="0">
                <a:latin typeface="Verdana" panose="020B0604030504040204" pitchFamily="34" charset="0"/>
                <a:ea typeface="Verdana" panose="020B0604030504040204" pitchFamily="34" charset="0"/>
              </a:rPr>
              <a:t>.</a:t>
            </a:r>
          </a:p>
        </p:txBody>
      </p:sp>
    </p:spTree>
    <p:custDataLst>
      <p:tags r:id="rId1"/>
    </p:custDataLst>
    <p:extLst>
      <p:ext uri="{BB962C8B-B14F-4D97-AF65-F5344CB8AC3E}">
        <p14:creationId xmlns:p14="http://schemas.microsoft.com/office/powerpoint/2010/main" val="1789458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EE08-C264-4795-97DA-1BDAF2924495}"/>
              </a:ext>
            </a:extLst>
          </p:cNvPr>
          <p:cNvSpPr>
            <a:spLocks noGrp="1"/>
          </p:cNvSpPr>
          <p:nvPr>
            <p:ph type="title"/>
          </p:nvPr>
        </p:nvSpPr>
        <p:spPr>
          <a:xfrm>
            <a:off x="713100" y="232319"/>
            <a:ext cx="7717800" cy="1011600"/>
          </a:xfrm>
        </p:spPr>
        <p:txBody>
          <a:bodyPr/>
          <a:lstStyle/>
          <a:p>
            <a:r>
              <a:rPr lang="en-GB" dirty="0">
                <a:solidFill>
                  <a:srgbClr val="2B2D83"/>
                </a:solidFill>
              </a:rPr>
              <a:t>Παραδείγματα πλατφορμών κοινής χρήσης</a:t>
            </a:r>
          </a:p>
        </p:txBody>
      </p:sp>
      <p:sp>
        <p:nvSpPr>
          <p:cNvPr id="8" name="TextBox 7">
            <a:extLst>
              <a:ext uri="{FF2B5EF4-FFF2-40B4-BE49-F238E27FC236}">
                <a16:creationId xmlns:a16="http://schemas.microsoft.com/office/drawing/2014/main" id="{651638DF-1FAC-47EC-994C-F5FD5AFBBF6F}"/>
              </a:ext>
            </a:extLst>
          </p:cNvPr>
          <p:cNvSpPr txBox="1"/>
          <p:nvPr/>
        </p:nvSpPr>
        <p:spPr>
          <a:xfrm>
            <a:off x="228600" y="1482520"/>
            <a:ext cx="8915400" cy="3149517"/>
          </a:xfrm>
          <a:prstGeom prst="rect">
            <a:avLst/>
          </a:prstGeom>
          <a:noFill/>
        </p:spPr>
        <p:txBody>
          <a:bodyPr wrap="square">
            <a:spAutoFit/>
          </a:bodyPr>
          <a:lstStyle/>
          <a:p>
            <a:pPr marL="0" lvl="0" indent="0" algn="just">
              <a:lnSpc>
                <a:spcPct val="107000"/>
              </a:lnSpc>
              <a:spcAft>
                <a:spcPts val="800"/>
              </a:spcAft>
              <a:buNone/>
            </a:pPr>
            <a:r>
              <a:rPr lang="en-GB" sz="1400" b="1" dirty="0">
                <a:solidFill>
                  <a:srgbClr val="2B2D83"/>
                </a:solidFill>
              </a:rPr>
              <a:t>Airbnb: Σε </a:t>
            </a:r>
            <a:r>
              <a:rPr lang="en-GB" sz="1400" dirty="0"/>
              <a:t>αυτή την πλατφόρμα οι άνθρωποι θέτουν στη διάθεση άλλων για μικρό χρονικό διάστημα το χώρο στέγασης τους και πληρώνονται ένα συγκεκριμένο ποσό, το οποίο χρεώνεται μέσω της ψηφιακής πλατφόρμας διαμοιρασμού, η οποία διατηρεί ένα ποσοστό του ενοικίου, συμμετέχοντας έτσι οικονομικά στην πραγματοποιηθείσα ανταλλαγή. (P2P με σκοπό το κέρδος).</a:t>
            </a:r>
          </a:p>
          <a:p>
            <a:pPr marL="0" lvl="0" indent="0" algn="just">
              <a:lnSpc>
                <a:spcPct val="107000"/>
              </a:lnSpc>
              <a:spcAft>
                <a:spcPts val="800"/>
              </a:spcAft>
              <a:buNone/>
            </a:pPr>
            <a:r>
              <a:rPr lang="en-GB" sz="1400" b="1" dirty="0">
                <a:solidFill>
                  <a:srgbClr val="2B2D83"/>
                </a:solidFill>
              </a:rPr>
              <a:t>Zip Car: </a:t>
            </a:r>
            <a:r>
              <a:rPr lang="en-GB" sz="1400" dirty="0"/>
              <a:t>Είναι ένας διεθνής πάροχος κοινής χρήσης αυτοκινήτων, ο οποίος, μετά από ηλεκτρονική εγγραφή, επιτρέπει την ευέλικτη χρήση αυτοκινήτων μέσω μιας κάρτας. Η χρήση τιμολογείται σε ημερήσια, ωριαία ή λεπτά βάση. Ο πάροχος του στόλου είναι μια εμπορική επιχείρηση. (B2P με σκοπό το κέρδος).</a:t>
            </a:r>
          </a:p>
          <a:p>
            <a:pPr marL="0" lvl="0" indent="0" algn="just">
              <a:lnSpc>
                <a:spcPct val="107000"/>
              </a:lnSpc>
              <a:spcAft>
                <a:spcPts val="800"/>
              </a:spcAft>
              <a:buNone/>
            </a:pPr>
            <a:r>
              <a:rPr lang="en-GB" sz="1400" b="1" dirty="0">
                <a:solidFill>
                  <a:srgbClr val="2B2D83"/>
                </a:solidFill>
              </a:rPr>
              <a:t>Τράπεζες χρόνου: </a:t>
            </a:r>
            <a:r>
              <a:rPr lang="en-GB" sz="1400" dirty="0"/>
              <a:t>Αυτή η υπηρεσία αφορά τους ανθρώπους που διαθέτουν τον ελεύθερο χρόνο τους σε άλλους ανθρώπους. Ούτε αυτοί οι ιδιώτες ούτε η πλατφόρμα διαμεσολάβησης ψηφιακού διαμοιρασμού αποκομίζουν κέρδη από τις δραστηριότητές τους.  (P2P </a:t>
            </a:r>
            <a:r>
              <a:rPr lang="en-GB" sz="1400" dirty="0" err="1"/>
              <a:t>μη κερδοσκοπικό</a:t>
            </a:r>
            <a:r>
              <a:rPr lang="en-GB" sz="1400" dirty="0"/>
              <a:t>).</a:t>
            </a:r>
          </a:p>
          <a:p>
            <a:pPr marL="0" lvl="0" indent="0" algn="just">
              <a:lnSpc>
                <a:spcPct val="107000"/>
              </a:lnSpc>
              <a:spcAft>
                <a:spcPts val="800"/>
              </a:spcAft>
              <a:buNone/>
            </a:pPr>
            <a:r>
              <a:rPr lang="en-GB" sz="1400" b="1" dirty="0">
                <a:solidFill>
                  <a:srgbClr val="2B2D83"/>
                </a:solidFill>
              </a:rPr>
              <a:t>Makerspace: </a:t>
            </a:r>
            <a:r>
              <a:rPr lang="en-GB" sz="1400" dirty="0"/>
              <a:t>Αυτή η αγορά συγκεντρώνει ψηφιακές πλατφόρμες διαμοιρασμού που υποτίθεται ότι υποστηρίζουν το DIY, για παράδειγμα, τη χειροτεχνία σε εργαστήρια. Για το σκοπό αυτό, έμπειροι τεχνίτες μοιράζονται δωρεάν τις γνώσεις και τις δεξιότητές τους. (</a:t>
            </a:r>
            <a:r>
              <a:rPr lang="en-GB" sz="1400" dirty="0" err="1"/>
              <a:t>μη κερδοσκοπική </a:t>
            </a:r>
            <a:r>
              <a:rPr lang="en-GB" sz="1400" dirty="0"/>
              <a:t>B2P) . </a:t>
            </a:r>
          </a:p>
        </p:txBody>
      </p:sp>
    </p:spTree>
    <p:custDataLst>
      <p:tags r:id="rId1"/>
    </p:custDataLst>
    <p:extLst>
      <p:ext uri="{BB962C8B-B14F-4D97-AF65-F5344CB8AC3E}">
        <p14:creationId xmlns:p14="http://schemas.microsoft.com/office/powerpoint/2010/main" val="3617589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18F4-5922-4CB8-BBE8-5C770C573510}"/>
              </a:ext>
            </a:extLst>
          </p:cNvPr>
          <p:cNvSpPr>
            <a:spLocks noGrp="1"/>
          </p:cNvSpPr>
          <p:nvPr>
            <p:ph type="title"/>
          </p:nvPr>
        </p:nvSpPr>
        <p:spPr>
          <a:xfrm>
            <a:off x="372139" y="-23700"/>
            <a:ext cx="7717800" cy="1011600"/>
          </a:xfrm>
        </p:spPr>
        <p:txBody>
          <a:bodyPr/>
          <a:lstStyle/>
          <a:p>
            <a:r>
              <a:rPr lang="en-GB" dirty="0">
                <a:solidFill>
                  <a:srgbClr val="2B2D83"/>
                </a:solidFill>
              </a:rPr>
              <a:t>Πλατφόρμες διαμοιρασμού για την κυκλική οικονομία (πλατφόρμες Business to Peer) </a:t>
            </a:r>
          </a:p>
        </p:txBody>
      </p:sp>
      <p:pic>
        <p:nvPicPr>
          <p:cNvPr id="3" name="Picture 2">
            <a:extLst>
              <a:ext uri="{FF2B5EF4-FFF2-40B4-BE49-F238E27FC236}">
                <a16:creationId xmlns:a16="http://schemas.microsoft.com/office/drawing/2014/main" id="{D6BC04CE-A833-4D88-A70A-75A92A348DED}"/>
              </a:ext>
            </a:extLst>
          </p:cNvPr>
          <p:cNvPicPr/>
          <p:nvPr/>
        </p:nvPicPr>
        <p:blipFill>
          <a:blip r:embed="rId3"/>
          <a:stretch>
            <a:fillRect/>
          </a:stretch>
        </p:blipFill>
        <p:spPr>
          <a:xfrm>
            <a:off x="610628" y="1833135"/>
            <a:ext cx="4583993" cy="2818573"/>
          </a:xfrm>
          <a:prstGeom prst="rect">
            <a:avLst/>
          </a:prstGeom>
        </p:spPr>
      </p:pic>
      <p:sp>
        <p:nvSpPr>
          <p:cNvPr id="5" name="TextBox 4">
            <a:extLst>
              <a:ext uri="{FF2B5EF4-FFF2-40B4-BE49-F238E27FC236}">
                <a16:creationId xmlns:a16="http://schemas.microsoft.com/office/drawing/2014/main" id="{86CC6E98-A48C-4B7D-A179-F94FFB45BCCB}"/>
              </a:ext>
            </a:extLst>
          </p:cNvPr>
          <p:cNvSpPr txBox="1"/>
          <p:nvPr/>
        </p:nvSpPr>
        <p:spPr>
          <a:xfrm>
            <a:off x="5563416" y="1744702"/>
            <a:ext cx="2969956" cy="2150204"/>
          </a:xfrm>
          <a:prstGeom prst="rect">
            <a:avLst/>
          </a:prstGeom>
          <a:noFill/>
        </p:spPr>
        <p:txBody>
          <a:bodyPr wrap="square">
            <a:spAutoFit/>
          </a:bodyPr>
          <a:lstStyle/>
          <a:p>
            <a:pPr marL="0" indent="0" algn="just">
              <a:lnSpc>
                <a:spcPct val="107000"/>
              </a:lnSpc>
              <a:spcAft>
                <a:spcPts val="800"/>
              </a:spcAft>
              <a:buNone/>
            </a:pPr>
            <a:r>
              <a:rPr lang="en-US" sz="1400" dirty="0"/>
              <a:t>Η πύλη </a:t>
            </a:r>
            <a:r>
              <a:rPr lang="en-US" sz="1400" dirty="0" err="1">
                <a:solidFill>
                  <a:srgbClr val="2B2D83"/>
                </a:solidFill>
              </a:rPr>
              <a:t>SymbiOPorto </a:t>
            </a:r>
            <a:r>
              <a:rPr lang="en-US" sz="1400" dirty="0"/>
              <a:t>είναι ένα διαδικτυακό εργαλείο που προωθείται από τη LIPOR και την AMP (Μητροπολιτική Περιοχή του Πόρτο) και προωθεί τη συναλλαγή αποβλήτων μεταξύ εταιρειών που βρίσκονται στη Μητροπολιτική Περιοχή του Πόρτο μέσω της εφαρμογής μιας πλατφόρμας που περιλαμβάνει μια βάση δεδομένων των αποβλήτων των εταιρειών. </a:t>
            </a:r>
          </a:p>
        </p:txBody>
      </p:sp>
      <p:sp>
        <p:nvSpPr>
          <p:cNvPr id="6" name="Rectangle 5">
            <a:extLst>
              <a:ext uri="{FF2B5EF4-FFF2-40B4-BE49-F238E27FC236}">
                <a16:creationId xmlns:a16="http://schemas.microsoft.com/office/drawing/2014/main" id="{FEC2EA59-1CE2-4D3C-9DF7-9DEDC2E6C376}"/>
              </a:ext>
            </a:extLst>
          </p:cNvPr>
          <p:cNvSpPr/>
          <p:nvPr/>
        </p:nvSpPr>
        <p:spPr>
          <a:xfrm>
            <a:off x="5928758" y="4235692"/>
            <a:ext cx="1818588" cy="200055"/>
          </a:xfrm>
          <a:prstGeom prst="rect">
            <a:avLst/>
          </a:prstGeom>
        </p:spPr>
        <p:txBody>
          <a:bodyPr wrap="square">
            <a:spAutoFit/>
          </a:bodyPr>
          <a:lstStyle/>
          <a:p>
            <a:r>
              <a:rPr lang="en-GB" sz="700" dirty="0">
                <a:latin typeface="+mn-lt"/>
                <a:ea typeface="Verdana" panose="020B0604030504040204" pitchFamily="34" charset="0"/>
              </a:rPr>
              <a:t>Περίγραμμα της πλατφόρμας </a:t>
            </a:r>
            <a:r>
              <a:rPr lang="en-GB" sz="700" dirty="0" err="1">
                <a:latin typeface="+mn-lt"/>
                <a:ea typeface="Verdana" panose="020B0604030504040204" pitchFamily="34" charset="0"/>
              </a:rPr>
              <a:t>SymbiOPorto </a:t>
            </a:r>
            <a:r>
              <a:rPr lang="en-GB" sz="700" dirty="0">
                <a:latin typeface="+mn-lt"/>
                <a:ea typeface="Verdana" panose="020B0604030504040204" pitchFamily="34" charset="0"/>
              </a:rPr>
              <a:t>[2]</a:t>
            </a:r>
            <a:endParaRPr lang="pt-PT" sz="700" dirty="0">
              <a:latin typeface="+mn-lt"/>
              <a:ea typeface="Verdana" panose="020B0604030504040204" pitchFamily="34" charset="0"/>
            </a:endParaRPr>
          </a:p>
        </p:txBody>
      </p:sp>
      <p:sp>
        <p:nvSpPr>
          <p:cNvPr id="7" name="TextBox 6">
            <a:extLst>
              <a:ext uri="{FF2B5EF4-FFF2-40B4-BE49-F238E27FC236}">
                <a16:creationId xmlns:a16="http://schemas.microsoft.com/office/drawing/2014/main" id="{5C82A6E1-8A53-4D47-B3E3-C4A3091B5DE5}"/>
              </a:ext>
            </a:extLst>
          </p:cNvPr>
          <p:cNvSpPr txBox="1"/>
          <p:nvPr/>
        </p:nvSpPr>
        <p:spPr>
          <a:xfrm>
            <a:off x="5928758" y="452137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mn-lt"/>
                <a:ea typeface="Verdana" panose="020B0604030504040204" pitchFamily="34" charset="0"/>
              </a:rPr>
              <a:t>[2] LIPOR Portal </a:t>
            </a:r>
            <a:r>
              <a:rPr lang="en-GB" sz="700" dirty="0" err="1">
                <a:latin typeface="+mn-lt"/>
                <a:ea typeface="Verdana" panose="020B0604030504040204" pitchFamily="34" charset="0"/>
              </a:rPr>
              <a:t>SymbiOPorto </a:t>
            </a:r>
            <a:r>
              <a:rPr lang="en-GB" sz="700" dirty="0">
                <a:latin typeface="+mn-lt"/>
                <a:ea typeface="Verdana" panose="020B0604030504040204" pitchFamily="34" charset="0"/>
              </a:rPr>
              <a:t>Διαθέσιμο στο διαδίκτυο: </a:t>
            </a:r>
            <a:r>
              <a:rPr lang="en-GB" sz="700" dirty="0">
                <a:latin typeface="+mn-lt"/>
                <a:ea typeface="Verdana" panose="020B0604030504040204" pitchFamily="34" charset="0"/>
                <a:hlinkClick r:id="rId4"/>
              </a:rPr>
              <a:t>https://symbioporto.org/ </a:t>
            </a:r>
            <a:r>
              <a:rPr lang="en-GB" sz="700" dirty="0">
                <a:latin typeface="+mn-lt"/>
                <a:ea typeface="Verdana" panose="020B0604030504040204" pitchFamily="34" charset="0"/>
              </a:rPr>
              <a:t>.</a:t>
            </a:r>
          </a:p>
        </p:txBody>
      </p:sp>
    </p:spTree>
    <p:custDataLst>
      <p:tags r:id="rId1"/>
    </p:custDataLst>
    <p:extLst>
      <p:ext uri="{BB962C8B-B14F-4D97-AF65-F5344CB8AC3E}">
        <p14:creationId xmlns:p14="http://schemas.microsoft.com/office/powerpoint/2010/main" val="166696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a:xfrm>
            <a:off x="713225" y="383195"/>
            <a:ext cx="7717800" cy="1011600"/>
          </a:xfrm>
        </p:spPr>
        <p:txBody>
          <a:bodyPr/>
          <a:lstStyle/>
          <a:p>
            <a:r>
              <a:rPr lang="en-GB" dirty="0">
                <a:solidFill>
                  <a:srgbClr val="2B2D83"/>
                </a:solidFill>
              </a:rPr>
              <a:t>Πλατφόρμες διαμοιρασμού για την κυκλική οικονομία (πλατφόρμες Peer to Peer) </a:t>
            </a:r>
            <a:br>
              <a:rPr lang="en-GB" dirty="0"/>
            </a:br>
            <a:endParaRPr lang="en-GB" dirty="0"/>
          </a:p>
        </p:txBody>
      </p:sp>
      <p:pic>
        <p:nvPicPr>
          <p:cNvPr id="3" name="Picture 2" descr="C:\Users\jdhenriques\Desktop\Home-EN.png">
            <a:extLst>
              <a:ext uri="{FF2B5EF4-FFF2-40B4-BE49-F238E27FC236}">
                <a16:creationId xmlns:a16="http://schemas.microsoft.com/office/drawing/2014/main" id="{27795136-0AAB-4556-9474-9A6AAFC4E2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59" y="1869816"/>
            <a:ext cx="4096512" cy="2734184"/>
          </a:xfrm>
          <a:prstGeom prst="rect">
            <a:avLst/>
          </a:prstGeom>
          <a:noFill/>
          <a:ln>
            <a:noFill/>
          </a:ln>
        </p:spPr>
      </p:pic>
      <p:sp>
        <p:nvSpPr>
          <p:cNvPr id="4" name="Rectangle 3">
            <a:extLst>
              <a:ext uri="{FF2B5EF4-FFF2-40B4-BE49-F238E27FC236}">
                <a16:creationId xmlns:a16="http://schemas.microsoft.com/office/drawing/2014/main" id="{24D00B28-BB3B-4C67-8568-21D003BF8098}"/>
              </a:ext>
            </a:extLst>
          </p:cNvPr>
          <p:cNvSpPr/>
          <p:nvPr/>
        </p:nvSpPr>
        <p:spPr>
          <a:xfrm>
            <a:off x="1421513" y="4529473"/>
            <a:ext cx="2326572" cy="230832"/>
          </a:xfrm>
          <a:prstGeom prst="rect">
            <a:avLst/>
          </a:prstGeom>
        </p:spPr>
        <p:txBody>
          <a:bodyPr wrap="square">
            <a:spAutoFit/>
          </a:bodyPr>
          <a:lstStyle/>
          <a:p>
            <a:r>
              <a:rPr lang="en-GB" sz="900" dirty="0">
                <a:latin typeface="+mn-lt"/>
                <a:ea typeface="Verdana" panose="020B0604030504040204" pitchFamily="34" charset="0"/>
              </a:rPr>
              <a:t>Περίγραμμα της πλατφόρμας </a:t>
            </a:r>
            <a:r>
              <a:rPr lang="en-GB" sz="900" dirty="0" err="1">
                <a:latin typeface="+mn-lt"/>
                <a:ea typeface="Verdana" panose="020B0604030504040204" pitchFamily="34" charset="0"/>
              </a:rPr>
              <a:t>Madaster </a:t>
            </a:r>
            <a:r>
              <a:rPr lang="en-GB" sz="900" dirty="0">
                <a:latin typeface="+mn-lt"/>
                <a:ea typeface="Verdana" panose="020B0604030504040204" pitchFamily="34" charset="0"/>
              </a:rPr>
              <a:t>[3]   </a:t>
            </a:r>
            <a:endParaRPr lang="pt-PT" sz="900" dirty="0">
              <a:latin typeface="+mn-lt"/>
              <a:ea typeface="Verdana" panose="020B0604030504040204" pitchFamily="34" charset="0"/>
            </a:endParaRPr>
          </a:p>
        </p:txBody>
      </p:sp>
      <p:sp>
        <p:nvSpPr>
          <p:cNvPr id="6" name="TextBox 5">
            <a:extLst>
              <a:ext uri="{FF2B5EF4-FFF2-40B4-BE49-F238E27FC236}">
                <a16:creationId xmlns:a16="http://schemas.microsoft.com/office/drawing/2014/main" id="{ADDBD8E5-8910-4C57-B674-41B638C262A2}"/>
              </a:ext>
            </a:extLst>
          </p:cNvPr>
          <p:cNvSpPr txBox="1"/>
          <p:nvPr/>
        </p:nvSpPr>
        <p:spPr>
          <a:xfrm>
            <a:off x="4427171" y="2108633"/>
            <a:ext cx="4003854" cy="1919693"/>
          </a:xfrm>
          <a:prstGeom prst="rect">
            <a:avLst/>
          </a:prstGeom>
          <a:noFill/>
        </p:spPr>
        <p:txBody>
          <a:bodyPr wrap="square">
            <a:spAutoFit/>
          </a:bodyPr>
          <a:lstStyle/>
          <a:p>
            <a:pPr marL="0" indent="0" algn="just">
              <a:lnSpc>
                <a:spcPct val="107000"/>
              </a:lnSpc>
              <a:spcAft>
                <a:spcPts val="800"/>
              </a:spcAft>
              <a:buNone/>
            </a:pPr>
            <a:r>
              <a:rPr lang="en-US" sz="1400" dirty="0" err="1">
                <a:solidFill>
                  <a:srgbClr val="2B2D83"/>
                </a:solidFill>
              </a:rPr>
              <a:t>Το Madaster </a:t>
            </a:r>
            <a:r>
              <a:rPr lang="en-US" sz="1400" dirty="0"/>
              <a:t>είναι μια ανεξάρτητη πλατφόρμα για ιδιώτες, εταιρείες και κυβερνήσεις με στόχο τη δημιουργία ενός </a:t>
            </a:r>
            <a:r>
              <a:rPr lang="en-US" sz="1400" dirty="0" err="1"/>
              <a:t>κτηματολογίου </a:t>
            </a:r>
            <a:r>
              <a:rPr lang="en-US" sz="1400" dirty="0"/>
              <a:t>υλικών. Η εταιρεία δηλώνει ότι εάν οι πρώτες ύλες είναι καλά τεκμηριωμένες, παραμένουν διαθέσιμες χωρίς περιορισμό. Με τη βοήθεια των λεγόμενων διαβατηρίων υλικών, τα υλικά αποκτούν ταυτότητα, ώστε να μην εξαφανίζονται πλέον στην ανωνυμία ως απόβλητα. </a:t>
            </a:r>
          </a:p>
        </p:txBody>
      </p:sp>
      <p:sp>
        <p:nvSpPr>
          <p:cNvPr id="7" name="TextBox 6">
            <a:extLst>
              <a:ext uri="{FF2B5EF4-FFF2-40B4-BE49-F238E27FC236}">
                <a16:creationId xmlns:a16="http://schemas.microsoft.com/office/drawing/2014/main" id="{F0209AB6-7976-4E32-A90E-BDE3A5DD6CA8}"/>
              </a:ext>
            </a:extLst>
          </p:cNvPr>
          <p:cNvSpPr txBox="1"/>
          <p:nvPr/>
        </p:nvSpPr>
        <p:spPr>
          <a:xfrm>
            <a:off x="6429098" y="426143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latin typeface="Verdana" panose="020B0604030504040204" pitchFamily="34" charset="0"/>
                <a:ea typeface="Verdana" panose="020B0604030504040204" pitchFamily="34" charset="0"/>
              </a:rPr>
              <a:t>[3] Ίδρυμα </a:t>
            </a:r>
            <a:r>
              <a:rPr lang="en-GB" sz="800" dirty="0" err="1">
                <a:latin typeface="Verdana" panose="020B0604030504040204" pitchFamily="34" charset="0"/>
                <a:ea typeface="Verdana" panose="020B0604030504040204" pitchFamily="34" charset="0"/>
              </a:rPr>
              <a:t>Madaster Madaster </a:t>
            </a:r>
            <a:r>
              <a:rPr lang="en-GB" sz="800" dirty="0">
                <a:latin typeface="Verdana" panose="020B0604030504040204" pitchFamily="34" charset="0"/>
                <a:ea typeface="Verdana" panose="020B0604030504040204" pitchFamily="34" charset="0"/>
              </a:rPr>
              <a:t>Platform Διαθέσιμο στο διαδίκτυο: </a:t>
            </a:r>
            <a:r>
              <a:rPr lang="en-GB" sz="800" dirty="0">
                <a:latin typeface="Verdana" panose="020B0604030504040204" pitchFamily="34" charset="0"/>
                <a:ea typeface="Verdana" panose="020B0604030504040204" pitchFamily="34" charset="0"/>
                <a:hlinkClick r:id="rId4"/>
              </a:rPr>
              <a:t>https://madaster.com/ </a:t>
            </a:r>
            <a:r>
              <a:rPr lang="en-GB" sz="800" dirty="0">
                <a:latin typeface="Verdana" panose="020B0604030504040204" pitchFamily="34" charset="0"/>
                <a:ea typeface="Verdana" panose="020B0604030504040204" pitchFamily="34" charset="0"/>
              </a:rPr>
              <a:t>.</a:t>
            </a:r>
          </a:p>
        </p:txBody>
      </p:sp>
    </p:spTree>
    <p:custDataLst>
      <p:tags r:id="rId1"/>
    </p:custDataLst>
    <p:extLst>
      <p:ext uri="{BB962C8B-B14F-4D97-AF65-F5344CB8AC3E}">
        <p14:creationId xmlns:p14="http://schemas.microsoft.com/office/powerpoint/2010/main" val="2442294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041957" y="714406"/>
            <a:ext cx="7717800" cy="646800"/>
          </a:xfrm>
        </p:spPr>
        <p:txBody>
          <a:bodyPr/>
          <a:lstStyle/>
          <a:p>
            <a:r>
              <a:rPr lang="en-US" sz="4000" dirty="0">
                <a:solidFill>
                  <a:srgbClr val="368E00"/>
                </a:solidFill>
              </a:rPr>
              <a:t>Προϊόν ως υπηρεσία</a:t>
            </a:r>
            <a:br>
              <a:rPr lang="el-GR" sz="4000" dirty="0">
                <a:solidFill>
                  <a:srgbClr val="368E00"/>
                </a:solidFill>
              </a:rPr>
            </a:b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25582" y="1301917"/>
            <a:ext cx="5886778" cy="2074730"/>
          </a:xfrm>
        </p:spPr>
        <p:txBody>
          <a:bodyPr/>
          <a:lstStyle/>
          <a:p>
            <a:pPr marL="0" indent="0" algn="just">
              <a:lnSpc>
                <a:spcPct val="120000"/>
              </a:lnSpc>
              <a:spcBef>
                <a:spcPts val="500"/>
              </a:spcBef>
              <a:buNone/>
            </a:pPr>
            <a:r>
              <a:rPr lang="en-GB" sz="1600" dirty="0"/>
              <a:t>Η μετατροπή ενός προϊόντος σε υπηρεσία επιτρέπει στους πελάτες να νοικιάζουν ή να μισθώνουν ένα προϊόν για ορισμένο χρονικό διάστημα αντί να το αγοράζουν, ενώ η κυριότητα παραμένει στον κατασκευαστή. Η προσέγγιση αυτή μπορεί να εξασφαλίσει στους πελάτες ανθεκτικότητα και δυνατότητα αναβάθμισης και να προσφέρει τακτικό εισόδημα στους κατασκευαστές με τη μορφή συνδρομής. Στην παρούσα ενότητα παρουσιάζονται τα οφέλη από την εφαρμογή μιας τέτοιας στρατηγικής και συζητούνται τα εμπόδια και οι περιορισμοί της εφαρμογής της.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3235302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p:txBody>
          <a:bodyPr/>
          <a:lstStyle/>
          <a:p>
            <a:r>
              <a:rPr lang="en-US" sz="4000" dirty="0">
                <a:solidFill>
                  <a:srgbClr val="059540"/>
                </a:solidFill>
              </a:rPr>
              <a:t>Προϊόν ως </a:t>
            </a:r>
            <a:r>
              <a:rPr lang="en-GB" dirty="0">
                <a:solidFill>
                  <a:srgbClr val="059540"/>
                </a:solidFill>
              </a:rPr>
              <a:t>υπηρεσία </a:t>
            </a:r>
            <a:br>
              <a:rPr lang="en-GB" dirty="0"/>
            </a:br>
            <a:endParaRPr lang="en-GB" dirty="0"/>
          </a:p>
        </p:txBody>
      </p:sp>
      <p:sp>
        <p:nvSpPr>
          <p:cNvPr id="8" name="TextBox 7">
            <a:extLst>
              <a:ext uri="{FF2B5EF4-FFF2-40B4-BE49-F238E27FC236}">
                <a16:creationId xmlns:a16="http://schemas.microsoft.com/office/drawing/2014/main" id="{79636506-71C0-4E72-8FEC-FFA5D9713C50}"/>
              </a:ext>
            </a:extLst>
          </p:cNvPr>
          <p:cNvSpPr txBox="1"/>
          <p:nvPr/>
        </p:nvSpPr>
        <p:spPr>
          <a:xfrm>
            <a:off x="713225" y="1169848"/>
            <a:ext cx="7836924" cy="3108543"/>
          </a:xfrm>
          <a:prstGeom prst="rect">
            <a:avLst/>
          </a:prstGeom>
          <a:noFill/>
        </p:spPr>
        <p:txBody>
          <a:bodyPr wrap="square">
            <a:spAutoFit/>
          </a:bodyPr>
          <a:lstStyle/>
          <a:p>
            <a:pPr marL="0" indent="0" algn="just">
              <a:buNone/>
            </a:pPr>
            <a:r>
              <a:rPr lang="pt-PT" sz="1400" dirty="0"/>
              <a:t>- Η </a:t>
            </a:r>
            <a:r>
              <a:rPr lang="pt-PT" sz="1400" dirty="0" err="1">
                <a:solidFill>
                  <a:srgbClr val="2B2D83"/>
                </a:solidFill>
              </a:rPr>
              <a:t>έννοια του προϊόντος </a:t>
            </a:r>
            <a:r>
              <a:rPr lang="pt-PT" sz="1400" dirty="0">
                <a:solidFill>
                  <a:srgbClr val="2B2D83"/>
                </a:solidFill>
              </a:rPr>
              <a:t>ως </a:t>
            </a:r>
            <a:r>
              <a:rPr lang="pt-PT" sz="1400" dirty="0" err="1">
                <a:solidFill>
                  <a:srgbClr val="2B2D83"/>
                </a:solidFill>
              </a:rPr>
              <a:t>υπηρεσίας </a:t>
            </a:r>
            <a:r>
              <a:rPr lang="pt-PT" sz="1400" dirty="0" err="1"/>
              <a:t>βασίζεται κυρίως </a:t>
            </a:r>
            <a:r>
              <a:rPr lang="pt-PT" sz="1400" dirty="0"/>
              <a:t>στη </a:t>
            </a:r>
            <a:r>
              <a:rPr lang="pt-PT" sz="1400" dirty="0" err="1"/>
              <a:t>μετατόπιση της ιδιοκτησίας του προϊόντος</a:t>
            </a:r>
            <a:r>
              <a:rPr lang="pt-PT" sz="1400" dirty="0"/>
              <a:t>. Η </a:t>
            </a:r>
            <a:r>
              <a:rPr lang="pt-PT" sz="1400" dirty="0" err="1"/>
              <a:t>μετατόπιση της ιδιοκτησίας των προϊόντων από τους πελάτες </a:t>
            </a:r>
            <a:r>
              <a:rPr lang="pt-PT" sz="1400" dirty="0"/>
              <a:t>στις </a:t>
            </a:r>
            <a:r>
              <a:rPr lang="pt-PT" sz="1400" dirty="0" err="1"/>
              <a:t>εταιρείες </a:t>
            </a:r>
            <a:r>
              <a:rPr lang="pt-PT" sz="1400" dirty="0"/>
              <a:t>μπορεί να </a:t>
            </a:r>
            <a:r>
              <a:rPr lang="pt-PT" sz="1400" dirty="0" err="1"/>
              <a:t>προωθήσει και να επεκτείνει </a:t>
            </a:r>
            <a:r>
              <a:rPr lang="pt-PT" sz="1400" dirty="0"/>
              <a:t>την </a:t>
            </a:r>
            <a:r>
              <a:rPr lang="pt-PT" sz="1400" dirty="0" err="1"/>
              <a:t>κυκλοφορία των υλικών και των προϊόντων</a:t>
            </a:r>
            <a:r>
              <a:rPr lang="pt-PT" sz="1400" dirty="0"/>
              <a:t>. </a:t>
            </a:r>
            <a:r>
              <a:rPr lang="pt-PT" sz="1400" dirty="0" err="1"/>
              <a:t>Ως αποτέλεσμα </a:t>
            </a:r>
            <a:r>
              <a:rPr lang="pt-PT" sz="1400" dirty="0"/>
              <a:t>της </a:t>
            </a:r>
            <a:r>
              <a:rPr lang="pt-PT" sz="1400" dirty="0" err="1"/>
              <a:t>παραμονής της ιδιοκτησίας στις εταιρείες</a:t>
            </a:r>
            <a:r>
              <a:rPr lang="pt-PT" sz="1400" dirty="0"/>
              <a:t>, οι</a:t>
            </a:r>
            <a:r>
              <a:rPr lang="pt-PT" sz="1400" dirty="0" err="1"/>
              <a:t> κύκλοι ζωής των προϊόντων παρατείνονται</a:t>
            </a:r>
            <a:r>
              <a:rPr lang="pt-PT" sz="1400" dirty="0"/>
              <a:t>, τα ποσοστά </a:t>
            </a:r>
            <a:r>
              <a:rPr lang="pt-PT" sz="1400" dirty="0" err="1"/>
              <a:t>χρήσης βελτιώνονται και </a:t>
            </a:r>
            <a:r>
              <a:rPr lang="pt-PT" sz="1400" dirty="0"/>
              <a:t>η </a:t>
            </a:r>
            <a:r>
              <a:rPr lang="pt-PT" sz="1400" dirty="0" err="1"/>
              <a:t>κυκλοφορία των υλικών γίνεται </a:t>
            </a:r>
            <a:r>
              <a:rPr lang="pt-PT" sz="1400" dirty="0"/>
              <a:t>περισσότερο </a:t>
            </a:r>
            <a:r>
              <a:rPr lang="pt-PT" sz="1400" dirty="0" err="1"/>
              <a:t>κλειστός κύκλος</a:t>
            </a:r>
            <a:r>
              <a:rPr lang="pt-PT" sz="1400" dirty="0"/>
              <a:t>. </a:t>
            </a:r>
            <a:r>
              <a:rPr lang="pt-PT" sz="1400" dirty="0" err="1"/>
              <a:t>Πρόκειται για </a:t>
            </a:r>
            <a:r>
              <a:rPr lang="pt-PT" sz="1400" dirty="0"/>
              <a:t>ένα </a:t>
            </a:r>
            <a:r>
              <a:rPr lang="pt-PT" sz="1400" dirty="0">
                <a:solidFill>
                  <a:srgbClr val="2B2D83"/>
                </a:solidFill>
              </a:rPr>
              <a:t>επιχειρηματικό </a:t>
            </a:r>
            <a:r>
              <a:rPr lang="pt-PT" sz="1400" dirty="0" err="1">
                <a:solidFill>
                  <a:srgbClr val="2B2D83"/>
                </a:solidFill>
              </a:rPr>
              <a:t>μοντέλο </a:t>
            </a:r>
            <a:r>
              <a:rPr lang="pt-PT" sz="1400" dirty="0" err="1"/>
              <a:t>που προωθεί την </a:t>
            </a:r>
            <a:r>
              <a:rPr lang="pt-PT" sz="1400" dirty="0"/>
              <a:t>κυκλική </a:t>
            </a:r>
            <a:r>
              <a:rPr lang="pt-PT" sz="1400" dirty="0" err="1"/>
              <a:t>οικονομία και δρα στις καταναλωτικές συνήθειες και τον τρόπο ζωής </a:t>
            </a:r>
            <a:r>
              <a:rPr lang="pt-PT" sz="1400" dirty="0"/>
              <a:t>των </a:t>
            </a:r>
            <a:r>
              <a:rPr lang="pt-PT" sz="1400" dirty="0" err="1"/>
              <a:t>πελατών</a:t>
            </a:r>
            <a:r>
              <a:rPr lang="pt-PT" sz="1400" dirty="0"/>
              <a:t>.</a:t>
            </a:r>
          </a:p>
          <a:p>
            <a:pPr marL="0" indent="0" algn="just">
              <a:buNone/>
            </a:pPr>
            <a:endParaRPr lang="en-GB" sz="1400" dirty="0"/>
          </a:p>
          <a:p>
            <a:pPr marL="0" indent="0" algn="just">
              <a:buNone/>
            </a:pPr>
            <a:r>
              <a:rPr lang="pt-PT" sz="1400" dirty="0"/>
              <a:t>- Τα </a:t>
            </a:r>
            <a:r>
              <a:rPr lang="pt-PT" sz="1400" dirty="0" err="1">
                <a:solidFill>
                  <a:srgbClr val="2B2D83"/>
                </a:solidFill>
              </a:rPr>
              <a:t>μοντέλα ιδιοκτησίας του παραγωγού </a:t>
            </a:r>
            <a:r>
              <a:rPr lang="pt-PT" sz="1400" dirty="0" err="1"/>
              <a:t>περιλαμβάνουν </a:t>
            </a:r>
            <a:r>
              <a:rPr lang="pt-PT" sz="1400" dirty="0"/>
              <a:t>το </a:t>
            </a:r>
            <a:r>
              <a:rPr lang="pt-PT" sz="1400" dirty="0" err="1"/>
              <a:t>προϊόν ως υπηρεσία</a:t>
            </a:r>
            <a:r>
              <a:rPr lang="pt-PT" sz="1400" dirty="0"/>
              <a:t>, το </a:t>
            </a:r>
            <a:r>
              <a:rPr lang="pt-PT" sz="1400" dirty="0" err="1"/>
              <a:t>υλικό</a:t>
            </a:r>
            <a:r>
              <a:rPr lang="pt-PT" sz="1400" dirty="0"/>
              <a:t> ως υπηρεσία </a:t>
            </a:r>
            <a:r>
              <a:rPr lang="pt-PT" sz="1400" dirty="0" err="1"/>
              <a:t>και </a:t>
            </a:r>
            <a:r>
              <a:rPr lang="pt-PT" sz="1400" dirty="0"/>
              <a:t>την </a:t>
            </a:r>
            <a:r>
              <a:rPr lang="pt-PT" sz="1400" dirty="0" err="1"/>
              <a:t>απόδοση</a:t>
            </a:r>
            <a:r>
              <a:rPr lang="pt-PT" sz="1400" dirty="0"/>
              <a:t> ως υπηρεσία, </a:t>
            </a:r>
            <a:r>
              <a:rPr lang="pt-PT" sz="1400" dirty="0" err="1"/>
              <a:t>και </a:t>
            </a:r>
            <a:r>
              <a:rPr lang="pt-PT" sz="1400" dirty="0"/>
              <a:t>μπορούν να </a:t>
            </a:r>
            <a:r>
              <a:rPr lang="pt-PT" sz="1400" dirty="0" err="1"/>
              <a:t>περιλαμβάνουν λύσεις </a:t>
            </a:r>
            <a:r>
              <a:rPr lang="pt-PT" sz="1400" dirty="0"/>
              <a:t>όπως </a:t>
            </a:r>
            <a:r>
              <a:rPr lang="pt-PT" sz="1400" dirty="0" err="1"/>
              <a:t>εγγυήσεις εφ' όρου ζωής και συστήματα επιστροφής και κατάθεσης </a:t>
            </a:r>
            <a:r>
              <a:rPr lang="pt-PT" sz="1400" dirty="0"/>
              <a:t>υλικών, </a:t>
            </a:r>
            <a:r>
              <a:rPr lang="pt-PT" sz="1400" dirty="0" err="1"/>
              <a:t>μεταξύ άλλων</a:t>
            </a:r>
            <a:r>
              <a:rPr lang="pt-PT" sz="1400" dirty="0"/>
              <a:t>.</a:t>
            </a:r>
          </a:p>
          <a:p>
            <a:pPr marL="0" indent="0" algn="just">
              <a:buNone/>
            </a:pPr>
            <a:endParaRPr lang="en-GB" sz="1400" dirty="0"/>
          </a:p>
          <a:p>
            <a:pPr marL="0" indent="0" algn="just">
              <a:buNone/>
            </a:pPr>
            <a:r>
              <a:rPr lang="pt-PT" sz="1400" dirty="0"/>
              <a:t>- Ένα </a:t>
            </a:r>
            <a:r>
              <a:rPr lang="pt-PT" sz="1400" dirty="0" err="1">
                <a:solidFill>
                  <a:srgbClr val="2B2D83"/>
                </a:solidFill>
              </a:rPr>
              <a:t>σύστημα υπηρεσιών προϊόντων </a:t>
            </a:r>
            <a:r>
              <a:rPr lang="pt-PT" sz="1400" dirty="0">
                <a:solidFill>
                  <a:srgbClr val="2B2D83"/>
                </a:solidFill>
              </a:rPr>
              <a:t>(</a:t>
            </a:r>
            <a:r>
              <a:rPr lang="pt-PT" sz="1400" dirty="0" err="1">
                <a:solidFill>
                  <a:srgbClr val="2B2D83"/>
                </a:solidFill>
              </a:rPr>
              <a:t>ΣΠΠ</a:t>
            </a:r>
            <a:r>
              <a:rPr lang="pt-PT" sz="1400" dirty="0">
                <a:solidFill>
                  <a:srgbClr val="2B2D83"/>
                </a:solidFill>
              </a:rPr>
              <a:t>) </a:t>
            </a:r>
            <a:r>
              <a:rPr lang="pt-PT" sz="1400" dirty="0"/>
              <a:t>μπορεί </a:t>
            </a:r>
            <a:r>
              <a:rPr lang="pt-PT" sz="1400" dirty="0" err="1"/>
              <a:t>να θεωρηθεί </a:t>
            </a:r>
            <a:r>
              <a:rPr lang="pt-PT" sz="1400" dirty="0"/>
              <a:t>ως επιχειρηματικό </a:t>
            </a:r>
            <a:r>
              <a:rPr lang="pt-PT" sz="1400" dirty="0" err="1"/>
              <a:t>μοντέλο με </a:t>
            </a:r>
            <a:r>
              <a:rPr lang="pt-PT" sz="1400" dirty="0"/>
              <a:t>τη </a:t>
            </a:r>
            <a:r>
              <a:rPr lang="pt-PT" sz="1400" dirty="0" err="1"/>
              <a:t>δυνατότητα </a:t>
            </a:r>
            <a:r>
              <a:rPr lang="pt-PT" sz="1400" dirty="0"/>
              <a:t>να </a:t>
            </a:r>
            <a:r>
              <a:rPr lang="pt-PT" sz="1400" dirty="0" err="1"/>
              <a:t>παράγει λύσεις που ωφελούν όλους </a:t>
            </a:r>
            <a:r>
              <a:rPr lang="pt-PT" sz="1400" dirty="0"/>
              <a:t>τους </a:t>
            </a:r>
            <a:r>
              <a:rPr lang="pt-PT" sz="1400" dirty="0" err="1"/>
              <a:t>παραγωγούς/παρόχους</a:t>
            </a:r>
            <a:r>
              <a:rPr lang="pt-PT" sz="1400" dirty="0"/>
              <a:t>, τους </a:t>
            </a:r>
            <a:r>
              <a:rPr lang="pt-PT" sz="1400" dirty="0" err="1"/>
              <a:t>καταναλωτές και το περιβάλλον, προωθώντας το κέρδος</a:t>
            </a:r>
            <a:r>
              <a:rPr lang="pt-PT" sz="1400" dirty="0"/>
              <a:t>, τα </a:t>
            </a:r>
            <a:r>
              <a:rPr lang="pt-PT" sz="1400" dirty="0" err="1"/>
              <a:t>περιβαλλοντικά και </a:t>
            </a:r>
            <a:r>
              <a:rPr lang="pt-PT" sz="1400" dirty="0"/>
              <a:t>κοινωνικά </a:t>
            </a:r>
            <a:r>
              <a:rPr lang="pt-PT" sz="1400" dirty="0" err="1"/>
              <a:t>οφέλη</a:t>
            </a:r>
            <a:r>
              <a:rPr lang="pt-PT" sz="1400" dirty="0"/>
              <a:t>. </a:t>
            </a:r>
            <a:endParaRPr lang="en-US" sz="1400" dirty="0"/>
          </a:p>
        </p:txBody>
      </p:sp>
    </p:spTree>
    <p:custDataLst>
      <p:tags r:id="rId1"/>
    </p:custDataLst>
    <p:extLst>
      <p:ext uri="{BB962C8B-B14F-4D97-AF65-F5344CB8AC3E}">
        <p14:creationId xmlns:p14="http://schemas.microsoft.com/office/powerpoint/2010/main" val="712870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a:xfrm>
            <a:off x="433006" y="-113983"/>
            <a:ext cx="7717800" cy="1011600"/>
          </a:xfrm>
        </p:spPr>
        <p:txBody>
          <a:bodyPr/>
          <a:lstStyle/>
          <a:p>
            <a:r>
              <a:rPr lang="en-US" sz="4000" dirty="0">
                <a:solidFill>
                  <a:srgbClr val="059540"/>
                </a:solidFill>
              </a:rPr>
              <a:t>Προϊόν ως </a:t>
            </a:r>
            <a:r>
              <a:rPr lang="en-GB" dirty="0">
                <a:solidFill>
                  <a:srgbClr val="059540"/>
                </a:solidFill>
              </a:rPr>
              <a:t>υπηρεσία </a:t>
            </a:r>
            <a:br>
              <a:rPr lang="en-GB" dirty="0"/>
            </a:br>
            <a:endParaRPr lang="en-GB" dirty="0"/>
          </a:p>
        </p:txBody>
      </p:sp>
      <p:sp>
        <p:nvSpPr>
          <p:cNvPr id="9" name="Content Placeholder 2">
            <a:extLst>
              <a:ext uri="{FF2B5EF4-FFF2-40B4-BE49-F238E27FC236}">
                <a16:creationId xmlns:a16="http://schemas.microsoft.com/office/drawing/2014/main" id="{6D8FFFC0-0D9E-45E2-A67B-6C28AB829B19}"/>
              </a:ext>
            </a:extLst>
          </p:cNvPr>
          <p:cNvSpPr txBox="1">
            <a:spLocks/>
          </p:cNvSpPr>
          <p:nvPr/>
        </p:nvSpPr>
        <p:spPr>
          <a:xfrm>
            <a:off x="300468" y="728141"/>
            <a:ext cx="8144855" cy="3954817"/>
          </a:xfrm>
          <a:prstGeom prst="rect">
            <a:avLst/>
          </a:prstGeom>
          <a:ln w="28575">
            <a:solidFill>
              <a:srgbClr val="2B2D8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PT" sz="1600" dirty="0">
                <a:latin typeface="+mn-lt"/>
              </a:rPr>
              <a:t>Ένα </a:t>
            </a:r>
            <a:r>
              <a:rPr lang="pt-PT" sz="1600" dirty="0" err="1">
                <a:latin typeface="+mn-lt"/>
              </a:rPr>
              <a:t>μοντέλο </a:t>
            </a:r>
            <a:r>
              <a:rPr lang="pt-PT" sz="1600" dirty="0">
                <a:latin typeface="+mn-lt"/>
              </a:rPr>
              <a:t>PSS </a:t>
            </a:r>
            <a:r>
              <a:rPr lang="pt-PT" sz="1600" dirty="0" err="1">
                <a:latin typeface="+mn-lt"/>
              </a:rPr>
              <a:t>ενσωματώνει </a:t>
            </a:r>
            <a:r>
              <a:rPr lang="pt-PT" sz="1600" dirty="0">
                <a:latin typeface="+mn-lt"/>
              </a:rPr>
              <a:t>ένα </a:t>
            </a:r>
            <a:r>
              <a:rPr lang="pt-PT" sz="1600" dirty="0" err="1">
                <a:latin typeface="+mn-lt"/>
              </a:rPr>
              <a:t>συνδυασμό μεταξύ </a:t>
            </a:r>
            <a:r>
              <a:rPr lang="pt-PT" sz="1600" dirty="0">
                <a:latin typeface="+mn-lt"/>
              </a:rPr>
              <a:t>ενός </a:t>
            </a:r>
            <a:r>
              <a:rPr lang="pt-PT" sz="1600" dirty="0" err="1">
                <a:latin typeface="+mn-lt"/>
              </a:rPr>
              <a:t>φυσικού προϊόντος και </a:t>
            </a:r>
            <a:r>
              <a:rPr lang="pt-PT" sz="1600" dirty="0">
                <a:latin typeface="+mn-lt"/>
              </a:rPr>
              <a:t>ενός </a:t>
            </a:r>
            <a:r>
              <a:rPr lang="pt-PT" sz="1600" dirty="0" err="1">
                <a:latin typeface="+mn-lt"/>
              </a:rPr>
              <a:t>στοιχείου υπηρεσίας</a:t>
            </a:r>
            <a:r>
              <a:rPr lang="pt-PT" sz="1600" dirty="0">
                <a:latin typeface="+mn-lt"/>
              </a:rPr>
              <a:t>.</a:t>
            </a:r>
          </a:p>
          <a:p>
            <a:pPr marL="0" indent="0" algn="just">
              <a:buFont typeface="Arial" panose="020B0604020202020204" pitchFamily="34" charset="0"/>
              <a:buNone/>
            </a:pPr>
            <a:endParaRPr lang="pt-PT" sz="1700" dirty="0"/>
          </a:p>
        </p:txBody>
      </p:sp>
      <p:pic>
        <p:nvPicPr>
          <p:cNvPr id="10" name="Imagem 4">
            <a:extLst>
              <a:ext uri="{FF2B5EF4-FFF2-40B4-BE49-F238E27FC236}">
                <a16:creationId xmlns:a16="http://schemas.microsoft.com/office/drawing/2014/main" id="{3BA985E1-738C-43B7-92A2-C287978037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8932" y="1040172"/>
            <a:ext cx="4314840" cy="3375188"/>
          </a:xfrm>
          <a:prstGeom prst="rect">
            <a:avLst/>
          </a:prstGeom>
          <a:noFill/>
          <a:ln>
            <a:noFill/>
          </a:ln>
        </p:spPr>
      </p:pic>
      <p:sp>
        <p:nvSpPr>
          <p:cNvPr id="11" name="TextBox 10">
            <a:extLst>
              <a:ext uri="{FF2B5EF4-FFF2-40B4-BE49-F238E27FC236}">
                <a16:creationId xmlns:a16="http://schemas.microsoft.com/office/drawing/2014/main" id="{E3F0C569-EB03-4475-8E50-B06E17E91650}"/>
              </a:ext>
            </a:extLst>
          </p:cNvPr>
          <p:cNvSpPr txBox="1"/>
          <p:nvPr/>
        </p:nvSpPr>
        <p:spPr>
          <a:xfrm>
            <a:off x="6455985" y="3703026"/>
            <a:ext cx="1989338" cy="954107"/>
          </a:xfrm>
          <a:prstGeom prst="rect">
            <a:avLst/>
          </a:prstGeom>
          <a:noFill/>
        </p:spPr>
        <p:txBody>
          <a:bodyPr wrap="square">
            <a:spAutoFit/>
          </a:bodyPr>
          <a:lstStyle/>
          <a:p>
            <a:pPr marL="0" indent="0" algn="just">
              <a:buNone/>
            </a:pPr>
            <a:r>
              <a:rPr lang="en-GB" sz="700" dirty="0"/>
              <a:t>[1] Conway, Paul, West, Andrew, Product life cycle information management in the electronics supply chain. Αύγουστος 2012. Web: </a:t>
            </a:r>
            <a:r>
              <a:rPr lang="en-GB" sz="700" dirty="0">
                <a:hlinkClick r:id="rId4"/>
              </a:rPr>
              <a:t>https://www.researchgate.net/publication/273138281_Product_life_cycle_information_management_in_the_electronics_supply_chain/figures?lo=1</a:t>
            </a:r>
            <a:endParaRPr lang="en-GB" sz="700" dirty="0"/>
          </a:p>
        </p:txBody>
      </p:sp>
    </p:spTree>
    <p:custDataLst>
      <p:tags r:id="rId1"/>
    </p:custDataLst>
    <p:extLst>
      <p:ext uri="{BB962C8B-B14F-4D97-AF65-F5344CB8AC3E}">
        <p14:creationId xmlns:p14="http://schemas.microsoft.com/office/powerpoint/2010/main" val="2110238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10F0-71A4-46C4-98CF-E00E5148795D}"/>
              </a:ext>
            </a:extLst>
          </p:cNvPr>
          <p:cNvSpPr>
            <a:spLocks noGrp="1"/>
          </p:cNvSpPr>
          <p:nvPr>
            <p:ph type="title"/>
          </p:nvPr>
        </p:nvSpPr>
        <p:spPr>
          <a:xfrm>
            <a:off x="528871" y="83237"/>
            <a:ext cx="7717800" cy="1011600"/>
          </a:xfrm>
        </p:spPr>
        <p:txBody>
          <a:bodyPr/>
          <a:lstStyle/>
          <a:p>
            <a:r>
              <a:rPr lang="en-US" sz="3600" dirty="0">
                <a:solidFill>
                  <a:srgbClr val="059540"/>
                </a:solidFill>
              </a:rPr>
              <a:t>Προϊόν ως υπηρεσία (συνέχεια)</a:t>
            </a:r>
            <a:endParaRPr lang="en-GB" dirty="0"/>
          </a:p>
        </p:txBody>
      </p:sp>
      <p:sp>
        <p:nvSpPr>
          <p:cNvPr id="3" name="Content Placeholder 2">
            <a:extLst>
              <a:ext uri="{FF2B5EF4-FFF2-40B4-BE49-F238E27FC236}">
                <a16:creationId xmlns:a16="http://schemas.microsoft.com/office/drawing/2014/main" id="{14C0DBDE-6D16-4368-A123-8B9B3408D77C}"/>
              </a:ext>
            </a:extLst>
          </p:cNvPr>
          <p:cNvSpPr txBox="1">
            <a:spLocks/>
          </p:cNvSpPr>
          <p:nvPr/>
        </p:nvSpPr>
        <p:spPr>
          <a:xfrm>
            <a:off x="199103" y="1103208"/>
            <a:ext cx="8487697" cy="3665206"/>
          </a:xfrm>
          <a:prstGeom prst="rect">
            <a:avLst/>
          </a:prstGeom>
          <a:ln w="28575">
            <a:solidFill>
              <a:srgbClr val="15A7A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PT" sz="1600" dirty="0" err="1">
                <a:latin typeface="+mn-lt"/>
              </a:rPr>
              <a:t>Παράδειγμα </a:t>
            </a:r>
            <a:r>
              <a:rPr lang="en-GB" sz="1600" dirty="0">
                <a:latin typeface="+mn-lt"/>
              </a:rPr>
              <a:t>προϊόντος </a:t>
            </a:r>
            <a:r>
              <a:rPr lang="pt-PT" sz="1600" dirty="0">
                <a:latin typeface="+mn-lt"/>
              </a:rPr>
              <a:t>"</a:t>
            </a:r>
            <a:r>
              <a:rPr lang="en-GB" sz="1600" dirty="0">
                <a:latin typeface="+mn-lt"/>
              </a:rPr>
              <a:t>πλυντήριο ρούχων</a:t>
            </a:r>
            <a:r>
              <a:rPr lang="pt-PT" sz="1600" dirty="0">
                <a:latin typeface="+mn-lt"/>
              </a:rPr>
              <a:t>" </a:t>
            </a:r>
            <a:r>
              <a:rPr lang="pt-PT" sz="1600" dirty="0" err="1">
                <a:latin typeface="+mn-lt"/>
              </a:rPr>
              <a:t>και υπηρεσίας προϊόντος-κύκλου πλύσης</a:t>
            </a:r>
            <a:r>
              <a:rPr lang="pt-PT" sz="1600" dirty="0">
                <a:latin typeface="+mn-lt"/>
              </a:rPr>
              <a:t>. </a:t>
            </a:r>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p:txBody>
      </p:sp>
      <p:pic>
        <p:nvPicPr>
          <p:cNvPr id="4" name="Imagem 8">
            <a:extLst>
              <a:ext uri="{FF2B5EF4-FFF2-40B4-BE49-F238E27FC236}">
                <a16:creationId xmlns:a16="http://schemas.microsoft.com/office/drawing/2014/main" id="{32AB45A6-D953-4DDA-B39C-A70A89BFD9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4736" y="2032136"/>
            <a:ext cx="5342587" cy="2166823"/>
          </a:xfrm>
          <a:prstGeom prst="rect">
            <a:avLst/>
          </a:prstGeom>
          <a:noFill/>
          <a:ln>
            <a:noFill/>
          </a:ln>
        </p:spPr>
      </p:pic>
      <p:sp>
        <p:nvSpPr>
          <p:cNvPr id="5" name="Seta: Para Baixo 2">
            <a:extLst>
              <a:ext uri="{FF2B5EF4-FFF2-40B4-BE49-F238E27FC236}">
                <a16:creationId xmlns:a16="http://schemas.microsoft.com/office/drawing/2014/main" id="{ABC0B5FB-1C0C-46F1-B5AB-6039FA1392A2}"/>
              </a:ext>
            </a:extLst>
          </p:cNvPr>
          <p:cNvSpPr/>
          <p:nvPr/>
        </p:nvSpPr>
        <p:spPr>
          <a:xfrm>
            <a:off x="3996813" y="1471767"/>
            <a:ext cx="752940" cy="467645"/>
          </a:xfrm>
          <a:prstGeom prst="downArrow">
            <a:avLst/>
          </a:prstGeom>
          <a:solidFill>
            <a:schemeClr val="bg1"/>
          </a:solidFill>
          <a:ln w="28575">
            <a:solidFill>
              <a:srgbClr val="15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6" name="Content Placeholder 2">
            <a:extLst>
              <a:ext uri="{FF2B5EF4-FFF2-40B4-BE49-F238E27FC236}">
                <a16:creationId xmlns:a16="http://schemas.microsoft.com/office/drawing/2014/main" id="{B5114EC3-6FC2-46FF-A562-50D566570B27}"/>
              </a:ext>
            </a:extLst>
          </p:cNvPr>
          <p:cNvSpPr txBox="1">
            <a:spLocks/>
          </p:cNvSpPr>
          <p:nvPr/>
        </p:nvSpPr>
        <p:spPr>
          <a:xfrm>
            <a:off x="199102" y="4550610"/>
            <a:ext cx="5049253" cy="244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Παράδειγμα προϊόντος "πλυντήριο ρούχων" και προϊόντος-υπηρεσίας "κύκλος πλύσης" [2]</a:t>
            </a:r>
          </a:p>
        </p:txBody>
      </p:sp>
      <p:sp>
        <p:nvSpPr>
          <p:cNvPr id="7" name="Content Placeholder 2">
            <a:extLst>
              <a:ext uri="{FF2B5EF4-FFF2-40B4-BE49-F238E27FC236}">
                <a16:creationId xmlns:a16="http://schemas.microsoft.com/office/drawing/2014/main" id="{70A4E2CA-9166-4C17-A7B1-E256DC688C3D}"/>
              </a:ext>
            </a:extLst>
          </p:cNvPr>
          <p:cNvSpPr txBox="1">
            <a:spLocks/>
          </p:cNvSpPr>
          <p:nvPr/>
        </p:nvSpPr>
        <p:spPr>
          <a:xfrm>
            <a:off x="6614651" y="4291685"/>
            <a:ext cx="2072149" cy="5694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[2] </a:t>
            </a:r>
            <a:r>
              <a:rPr lang="pt-PT" sz="800" dirty="0">
                <a:latin typeface="+mn-lt"/>
              </a:rPr>
              <a:t>: </a:t>
            </a:r>
            <a:r>
              <a:rPr lang="pt-PT" sz="800" dirty="0" err="1">
                <a:latin typeface="+mn-lt"/>
                <a:hlinkClick r:id="rId4">
                  <a:extLst>
                    <a:ext uri="{A12FA001-AC4F-418D-AE19-62706E023703}">
                      <ahyp:hlinkClr xmlns:ahyp="http://schemas.microsoft.com/office/drawing/2018/hyperlinkcolor" val="tx"/>
                    </a:ext>
                  </a:extLst>
                </a:hlinkClick>
              </a:rPr>
              <a:t>Favi</a:t>
            </a:r>
            <a:r>
              <a:rPr lang="pt-PT" sz="800" dirty="0">
                <a:latin typeface="+mn-lt"/>
              </a:rPr>
              <a:t>, Claudio- </a:t>
            </a:r>
            <a:r>
              <a:rPr lang="pt-PT" sz="800" dirty="0" err="1">
                <a:latin typeface="+mn-lt"/>
                <a:hlinkClick r:id="rId5">
                  <a:extLst>
                    <a:ext uri="{A12FA001-AC4F-418D-AE19-62706E023703}">
                      <ahyp:hlinkClr xmlns:ahyp="http://schemas.microsoft.com/office/drawing/2018/hyperlinkcolor" val="tx"/>
                    </a:ext>
                  </a:extLst>
                </a:hlinkClick>
              </a:rPr>
              <a:t>Peruzzini</a:t>
            </a:r>
            <a:r>
              <a:rPr lang="pt-PT" sz="800" dirty="0">
                <a:latin typeface="+mn-lt"/>
              </a:rPr>
              <a:t>, Margherita- </a:t>
            </a:r>
            <a:r>
              <a:rPr lang="pt-PT" sz="800" dirty="0" err="1">
                <a:latin typeface="+mn-lt"/>
                <a:hlinkClick r:id="rId6">
                  <a:extLst>
                    <a:ext uri="{A12FA001-AC4F-418D-AE19-62706E023703}">
                      <ahyp:hlinkClr xmlns:ahyp="http://schemas.microsoft.com/office/drawing/2018/hyperlinkcolor" val="tx"/>
                    </a:ext>
                  </a:extLst>
                </a:hlinkClick>
              </a:rPr>
              <a:t>Germani</a:t>
            </a:r>
            <a:r>
              <a:rPr lang="pt-PT" sz="800" dirty="0">
                <a:latin typeface="+mn-lt"/>
              </a:rPr>
              <a:t>, Michele. A </a:t>
            </a:r>
            <a:r>
              <a:rPr lang="pt-PT" sz="800" dirty="0" err="1">
                <a:latin typeface="+mn-lt"/>
              </a:rPr>
              <a:t>Lifecycle </a:t>
            </a:r>
            <a:r>
              <a:rPr lang="pt-PT" sz="800" dirty="0">
                <a:latin typeface="+mn-lt"/>
              </a:rPr>
              <a:t>design </a:t>
            </a:r>
            <a:r>
              <a:rPr lang="pt-PT" sz="800" dirty="0" err="1">
                <a:latin typeface="+mn-lt"/>
              </a:rPr>
              <a:t>approach </a:t>
            </a:r>
            <a:r>
              <a:rPr lang="pt-PT" sz="800" dirty="0">
                <a:latin typeface="+mn-lt"/>
              </a:rPr>
              <a:t>to </a:t>
            </a:r>
            <a:r>
              <a:rPr lang="pt-PT" sz="800" dirty="0" err="1">
                <a:latin typeface="+mn-lt"/>
              </a:rPr>
              <a:t>analyze the Eco-sustainability of </a:t>
            </a:r>
            <a:r>
              <a:rPr lang="pt-PT" sz="800" dirty="0">
                <a:latin typeface="+mn-lt"/>
              </a:rPr>
              <a:t>industrial </a:t>
            </a:r>
            <a:r>
              <a:rPr lang="pt-PT" sz="800" dirty="0" err="1">
                <a:latin typeface="+mn-lt"/>
              </a:rPr>
              <a:t>products and product-service systems </a:t>
            </a:r>
            <a:r>
              <a:rPr lang="pt-PT" sz="800" dirty="0">
                <a:latin typeface="+mn-lt"/>
              </a:rPr>
              <a:t>(2012).</a:t>
            </a:r>
          </a:p>
        </p:txBody>
      </p:sp>
    </p:spTree>
    <p:custDataLst>
      <p:tags r:id="rId1"/>
    </p:custDataLst>
    <p:extLst>
      <p:ext uri="{BB962C8B-B14F-4D97-AF65-F5344CB8AC3E}">
        <p14:creationId xmlns:p14="http://schemas.microsoft.com/office/powerpoint/2010/main" val="2927299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solidFill>
                  <a:srgbClr val="059540"/>
                </a:solidFill>
              </a:rPr>
              <a:t>Προϊόν ως υπηρεσία (συνέχεια)</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333352"/>
            <a:ext cx="8752031" cy="3093154"/>
          </a:xfrm>
          <a:prstGeom prst="rect">
            <a:avLst/>
          </a:prstGeom>
          <a:noFill/>
        </p:spPr>
        <p:txBody>
          <a:bodyPr wrap="square">
            <a:spAutoFit/>
          </a:bodyPr>
          <a:lstStyle/>
          <a:p>
            <a:pPr marL="0" indent="0" algn="just">
              <a:buNone/>
            </a:pPr>
            <a:r>
              <a:rPr lang="pt-PT" sz="1200" dirty="0"/>
              <a:t>Ένα </a:t>
            </a:r>
            <a:r>
              <a:rPr lang="pt-PT" sz="1200" dirty="0" err="1">
                <a:solidFill>
                  <a:srgbClr val="2B2D83"/>
                </a:solidFill>
              </a:rPr>
              <a:t>Σύστημα Υπηρεσιών Προϊόντος </a:t>
            </a:r>
            <a:r>
              <a:rPr lang="pt-PT" sz="1200" dirty="0">
                <a:solidFill>
                  <a:srgbClr val="2B2D83"/>
                </a:solidFill>
              </a:rPr>
              <a:t>(</a:t>
            </a:r>
            <a:r>
              <a:rPr lang="pt-PT" sz="1200" dirty="0" err="1">
                <a:solidFill>
                  <a:srgbClr val="2B2D83"/>
                </a:solidFill>
              </a:rPr>
              <a:t>ΣΠΠ</a:t>
            </a:r>
            <a:r>
              <a:rPr lang="pt-PT" sz="1200" dirty="0">
                <a:solidFill>
                  <a:srgbClr val="2B2D83"/>
                </a:solidFill>
              </a:rPr>
              <a:t>) </a:t>
            </a:r>
            <a:r>
              <a:rPr lang="pt-PT" sz="1200" dirty="0"/>
              <a:t>μπορεί να </a:t>
            </a:r>
            <a:r>
              <a:rPr lang="pt-PT" sz="1200" dirty="0" err="1"/>
              <a:t>ακολουθήσει διαφορετικές προσεγγίσεις που </a:t>
            </a:r>
            <a:r>
              <a:rPr lang="pt-PT" sz="1200" dirty="0"/>
              <a:t>μπορεί να </a:t>
            </a:r>
            <a:r>
              <a:rPr lang="pt-PT" sz="1200" dirty="0" err="1"/>
              <a:t>εστιάζουν </a:t>
            </a:r>
            <a:r>
              <a:rPr lang="pt-PT" sz="1200" dirty="0"/>
              <a:t>περισσότερο στο </a:t>
            </a:r>
            <a:r>
              <a:rPr lang="pt-PT" sz="1200" dirty="0" err="1"/>
              <a:t>φυσικό προϊόν ή </a:t>
            </a:r>
            <a:r>
              <a:rPr lang="pt-PT" sz="1200" dirty="0"/>
              <a:t>στο στοιχείο </a:t>
            </a:r>
            <a:r>
              <a:rPr lang="pt-PT" sz="1200" dirty="0" err="1"/>
              <a:t>της υπηρεσίας και διαχωρίζονται σε τρεις κύριες παραλλαγές</a:t>
            </a:r>
            <a:r>
              <a:rPr lang="pt-PT" sz="1200" dirty="0"/>
              <a:t>: </a:t>
            </a:r>
            <a:r>
              <a:rPr lang="pt-PT" sz="1200" dirty="0" err="1"/>
              <a:t>μοντέλα </a:t>
            </a:r>
            <a:r>
              <a:rPr lang="pt-PT" sz="1200" dirty="0"/>
              <a:t>ΣΠΠ </a:t>
            </a:r>
            <a:r>
              <a:rPr lang="pt-PT" sz="1200" dirty="0" err="1"/>
              <a:t>προσανατολισμένα στο προϊόν</a:t>
            </a:r>
            <a:r>
              <a:rPr lang="pt-PT" sz="1200" dirty="0"/>
              <a:t>, </a:t>
            </a:r>
            <a:r>
              <a:rPr lang="pt-PT" sz="1200" dirty="0" err="1"/>
              <a:t>προσανατολισμένα στο χρήστη και προσανατολισμένα στα αποτελέσματα</a:t>
            </a:r>
            <a:r>
              <a:rPr lang="pt-PT" sz="1200" dirty="0"/>
              <a:t>.</a:t>
            </a:r>
          </a:p>
          <a:p>
            <a:pPr marL="0" indent="0" algn="just">
              <a:buNone/>
            </a:pPr>
            <a:endParaRPr lang="en-GB" sz="500" dirty="0"/>
          </a:p>
          <a:p>
            <a:pPr marL="0" indent="0" algn="just">
              <a:buNone/>
            </a:pPr>
            <a:r>
              <a:rPr lang="pt-PT" sz="1200" dirty="0" err="1">
                <a:solidFill>
                  <a:srgbClr val="2B2D83"/>
                </a:solidFill>
              </a:rPr>
              <a:t>- Τα συστήματα υπηρεσιών προϊόντων με προσανατολισμό στο προϊόν </a:t>
            </a:r>
            <a:r>
              <a:rPr lang="pt-PT" sz="1200" dirty="0" err="1"/>
              <a:t>κατανοούν τη συμπερίληψη πρόσθετων υπηρεσιών </a:t>
            </a:r>
            <a:r>
              <a:rPr lang="pt-PT" sz="1200" dirty="0"/>
              <a:t>μετά</a:t>
            </a:r>
            <a:r>
              <a:rPr lang="pt-PT" sz="1200" dirty="0" err="1"/>
              <a:t> την πώληση </a:t>
            </a:r>
            <a:r>
              <a:rPr lang="pt-PT" sz="1200" dirty="0"/>
              <a:t>στην </a:t>
            </a:r>
            <a:r>
              <a:rPr lang="pt-PT" sz="1200" dirty="0" err="1"/>
              <a:t>πρόταση αξίας, αλλά οι εταιρείες </a:t>
            </a:r>
            <a:r>
              <a:rPr lang="pt-PT" sz="1200" dirty="0"/>
              <a:t>συνεχίζουν να </a:t>
            </a:r>
            <a:r>
              <a:rPr lang="pt-PT" sz="1200" dirty="0" err="1"/>
              <a:t>παράγουν και να πωλούν προϊόντα </a:t>
            </a:r>
            <a:r>
              <a:rPr lang="pt-PT" sz="1200" dirty="0"/>
              <a:t>με </a:t>
            </a:r>
            <a:r>
              <a:rPr lang="pt-PT" sz="1200" dirty="0" err="1"/>
              <a:t>συμβατικό τρόπο</a:t>
            </a:r>
            <a:r>
              <a:rPr lang="pt-PT" sz="1200" dirty="0"/>
              <a:t>. </a:t>
            </a:r>
            <a:r>
              <a:rPr lang="pt-PT" sz="1200" dirty="0" err="1"/>
              <a:t>Αυτό το μοντέλο υπηρεσιών </a:t>
            </a:r>
            <a:r>
              <a:rPr lang="pt-PT" sz="1200" dirty="0"/>
              <a:t>μπορεί να </a:t>
            </a:r>
            <a:r>
              <a:rPr lang="pt-PT" sz="1200" dirty="0" err="1"/>
              <a:t>περιλαμβάνει συμβόλαια συντήρησης και προσφορές επισκευής μέσω εκτεταμένων εγγυήσεων προϊόντων ή συμφωνιών επιστροφής</a:t>
            </a:r>
            <a:r>
              <a:rPr lang="pt-PT" sz="1200" dirty="0"/>
              <a:t>.</a:t>
            </a:r>
          </a:p>
          <a:p>
            <a:pPr marL="0" indent="0" algn="just">
              <a:buNone/>
            </a:pPr>
            <a:endParaRPr lang="pt-PT" sz="500" dirty="0"/>
          </a:p>
          <a:p>
            <a:pPr marL="0" indent="0" algn="just">
              <a:buNone/>
            </a:pPr>
            <a:r>
              <a:rPr lang="pt-PT" sz="1200" dirty="0" err="1"/>
              <a:t>- Τα μοντέλα </a:t>
            </a:r>
            <a:r>
              <a:rPr lang="pt-PT" sz="1200" dirty="0" err="1">
                <a:solidFill>
                  <a:srgbClr val="2B2D83"/>
                </a:solidFill>
              </a:rPr>
              <a:t>συστημάτων προϊόντων-υπηρεσιών προσανατολισμένα στον χρήστη </a:t>
            </a:r>
            <a:r>
              <a:rPr lang="pt-PT" sz="1200" dirty="0" err="1"/>
              <a:t>στοχεύουν </a:t>
            </a:r>
            <a:r>
              <a:rPr lang="pt-PT" sz="1200" dirty="0"/>
              <a:t>σε μια πιο </a:t>
            </a:r>
            <a:r>
              <a:rPr lang="pt-PT" sz="1200" dirty="0" err="1"/>
              <a:t>ισορροπημένη στάθμιση μεταξύ προϊόντων και υπηρεσιών</a:t>
            </a:r>
            <a:r>
              <a:rPr lang="pt-PT" sz="1200" dirty="0"/>
              <a:t>. Οι </a:t>
            </a:r>
            <a:r>
              <a:rPr lang="pt-PT" sz="1200" dirty="0" err="1"/>
              <a:t>πελάτες </a:t>
            </a:r>
            <a:r>
              <a:rPr lang="pt-PT" sz="1200" dirty="0"/>
              <a:t>πληρώνουν για την </a:t>
            </a:r>
            <a:r>
              <a:rPr lang="pt-PT" sz="1200" dirty="0" err="1"/>
              <a:t>προσωρινή χρήση </a:t>
            </a:r>
            <a:r>
              <a:rPr lang="pt-PT" sz="1200" dirty="0"/>
              <a:t>ενός </a:t>
            </a:r>
            <a:r>
              <a:rPr lang="pt-PT" sz="1200" dirty="0" err="1"/>
              <a:t>αγαθού</a:t>
            </a:r>
            <a:r>
              <a:rPr lang="pt-PT" sz="1200" dirty="0"/>
              <a:t>, </a:t>
            </a:r>
            <a:r>
              <a:rPr lang="pt-PT" sz="1200" dirty="0" err="1"/>
              <a:t>συνήθως μέσω </a:t>
            </a:r>
            <a:r>
              <a:rPr lang="pt-PT" sz="1200" dirty="0"/>
              <a:t>μιας </a:t>
            </a:r>
            <a:r>
              <a:rPr lang="pt-PT" sz="1200" dirty="0" err="1"/>
              <a:t>συμφωνίας μίσθωσης</a:t>
            </a:r>
            <a:r>
              <a:rPr lang="pt-PT" sz="1200" dirty="0"/>
              <a:t>, </a:t>
            </a:r>
            <a:r>
              <a:rPr lang="pt-PT" sz="1200" dirty="0" err="1"/>
              <a:t>και </a:t>
            </a:r>
            <a:r>
              <a:rPr lang="pt-PT" sz="1200" dirty="0"/>
              <a:t>ο </a:t>
            </a:r>
            <a:r>
              <a:rPr lang="pt-PT" sz="1200" dirty="0" err="1"/>
              <a:t>πάροχος υπηρεσιών διατηρεί την πλήρη κυριότητα </a:t>
            </a:r>
            <a:r>
              <a:rPr lang="pt-PT" sz="1200" dirty="0"/>
              <a:t>του </a:t>
            </a:r>
            <a:r>
              <a:rPr lang="pt-PT" sz="1200" dirty="0" err="1"/>
              <a:t>αγαθού</a:t>
            </a:r>
            <a:r>
              <a:rPr lang="pt-PT" sz="1200" dirty="0"/>
              <a:t>. Οι </a:t>
            </a:r>
            <a:r>
              <a:rPr lang="pt-PT" sz="1200" dirty="0" err="1"/>
              <a:t>πελάτες </a:t>
            </a:r>
            <a:r>
              <a:rPr lang="pt-PT" sz="1200" dirty="0"/>
              <a:t>πληρώνουν για ένα </a:t>
            </a:r>
            <a:r>
              <a:rPr lang="pt-PT" sz="1200" dirty="0" err="1"/>
              <a:t>προϊόν μόνο όταν το χρειάζονται πραγματικά</a:t>
            </a:r>
            <a:r>
              <a:rPr lang="pt-PT" sz="1200" dirty="0"/>
              <a:t>, </a:t>
            </a:r>
            <a:r>
              <a:rPr lang="pt-PT" sz="1200" dirty="0" err="1"/>
              <a:t>αποφεύγοντας το αρχικό και το συνεχές κόστος ιδιοκτησίας</a:t>
            </a:r>
            <a:r>
              <a:rPr lang="pt-PT" sz="1200" dirty="0"/>
              <a:t>.</a:t>
            </a:r>
          </a:p>
          <a:p>
            <a:pPr marL="0" indent="0" algn="just">
              <a:buNone/>
            </a:pPr>
            <a:endParaRPr lang="pt-PT" sz="500" dirty="0"/>
          </a:p>
          <a:p>
            <a:pPr marL="0" indent="0" algn="just">
              <a:buNone/>
            </a:pPr>
            <a:r>
              <a:rPr lang="pt-PT" sz="1200" dirty="0"/>
              <a:t>- Τα </a:t>
            </a:r>
            <a:r>
              <a:rPr lang="pt-PT" sz="1200" dirty="0" err="1">
                <a:solidFill>
                  <a:srgbClr val="2B2D83"/>
                </a:solidFill>
              </a:rPr>
              <a:t>μοντέλα </a:t>
            </a:r>
            <a:r>
              <a:rPr lang="pt-PT" sz="1200" dirty="0">
                <a:solidFill>
                  <a:srgbClr val="2B2D83"/>
                </a:solidFill>
              </a:rPr>
              <a:t>ΣΑΥ </a:t>
            </a:r>
            <a:r>
              <a:rPr lang="pt-PT" sz="1200" dirty="0" err="1">
                <a:solidFill>
                  <a:srgbClr val="2B2D83"/>
                </a:solidFill>
              </a:rPr>
              <a:t>με προσανατολισμό στο αποτέλεσμα </a:t>
            </a:r>
            <a:r>
              <a:rPr lang="pt-PT" sz="1200" dirty="0" err="1"/>
              <a:t>επικεντρώνονται </a:t>
            </a:r>
            <a:r>
              <a:rPr lang="pt-PT" sz="1200" dirty="0"/>
              <a:t>στο </a:t>
            </a:r>
            <a:r>
              <a:rPr lang="pt-PT" sz="1200" dirty="0" err="1"/>
              <a:t>άκρο της υπηρεσίας του φάσματος </a:t>
            </a:r>
            <a:r>
              <a:rPr lang="pt-PT" sz="1200" dirty="0"/>
              <a:t>των ΣΑΥ. Οι </a:t>
            </a:r>
            <a:r>
              <a:rPr lang="pt-PT" sz="1200" dirty="0" err="1"/>
              <a:t>επιχειρήσεις δεν προωθούν </a:t>
            </a:r>
            <a:r>
              <a:rPr lang="pt-PT" sz="1200" dirty="0"/>
              <a:t>τα </a:t>
            </a:r>
            <a:r>
              <a:rPr lang="pt-PT" sz="1200" dirty="0" err="1"/>
              <a:t>προϊόντα </a:t>
            </a:r>
            <a:r>
              <a:rPr lang="pt-PT" sz="1200" dirty="0"/>
              <a:t>με τον </a:t>
            </a:r>
            <a:r>
              <a:rPr lang="pt-PT" sz="1200" dirty="0" err="1"/>
              <a:t>παραδοσιακό τρόπο</a:t>
            </a:r>
            <a:r>
              <a:rPr lang="pt-PT" sz="1200" dirty="0"/>
              <a:t>, </a:t>
            </a:r>
            <a:r>
              <a:rPr lang="pt-PT" sz="1200" dirty="0" err="1"/>
              <a:t>αλλά </a:t>
            </a:r>
            <a:r>
              <a:rPr lang="pt-PT" sz="1200" dirty="0"/>
              <a:t>τις </a:t>
            </a:r>
            <a:r>
              <a:rPr lang="pt-PT" sz="1200" dirty="0" err="1"/>
              <a:t>υπηρεσίες ή τα αποτελέσματα που συνδέονται με αυτά τα προϊόντα</a:t>
            </a:r>
            <a:r>
              <a:rPr lang="pt-PT" sz="1200" dirty="0"/>
              <a:t>. Οι </a:t>
            </a:r>
            <a:r>
              <a:rPr lang="pt-PT" sz="1200" dirty="0" err="1"/>
              <a:t>συµβάσεις µεταξύ προµηθευτών και πελατών αντιπροσωπεύουν </a:t>
            </a:r>
            <a:r>
              <a:rPr lang="pt-PT" sz="1200" dirty="0"/>
              <a:t>ένα </a:t>
            </a:r>
            <a:r>
              <a:rPr lang="pt-PT" sz="1200" dirty="0" err="1"/>
              <a:t>συγκεκριµένο αποτέλεσµα</a:t>
            </a:r>
            <a:r>
              <a:rPr lang="pt-PT" sz="1200" dirty="0"/>
              <a:t>, </a:t>
            </a:r>
            <a:r>
              <a:rPr lang="pt-PT" sz="1200" dirty="0" err="1"/>
              <a:t>χωρίς να χρειάζεται </a:t>
            </a:r>
            <a:r>
              <a:rPr lang="pt-PT" sz="1200" dirty="0"/>
              <a:t>να </a:t>
            </a:r>
            <a:r>
              <a:rPr lang="pt-PT" sz="1200" dirty="0" err="1"/>
              <a:t>προσδιορίζεται ο τρόπος επίτευξής του</a:t>
            </a:r>
            <a:r>
              <a:rPr lang="pt-PT" sz="1200" dirty="0"/>
              <a:t>.</a:t>
            </a:r>
            <a:endParaRPr lang="en-US" sz="1200" dirty="0"/>
          </a:p>
        </p:txBody>
      </p:sp>
    </p:spTree>
    <p:custDataLst>
      <p:tags r:id="rId1"/>
    </p:custDataLst>
    <p:extLst>
      <p:ext uri="{BB962C8B-B14F-4D97-AF65-F5344CB8AC3E}">
        <p14:creationId xmlns:p14="http://schemas.microsoft.com/office/powerpoint/2010/main" val="2683604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632C-A3CB-4832-A15F-A1C7354AD692}"/>
              </a:ext>
            </a:extLst>
          </p:cNvPr>
          <p:cNvSpPr>
            <a:spLocks noGrp="1"/>
          </p:cNvSpPr>
          <p:nvPr>
            <p:ph type="title"/>
          </p:nvPr>
        </p:nvSpPr>
        <p:spPr>
          <a:xfrm>
            <a:off x="528871" y="-6986"/>
            <a:ext cx="7717800" cy="1011600"/>
          </a:xfrm>
        </p:spPr>
        <p:txBody>
          <a:bodyPr/>
          <a:lstStyle/>
          <a:p>
            <a:r>
              <a:rPr lang="en-US" sz="3600" dirty="0">
                <a:solidFill>
                  <a:srgbClr val="059540"/>
                </a:solidFill>
              </a:rPr>
              <a:t>Προϊόν ως υπηρεσία (συνέχεια)</a:t>
            </a:r>
            <a:endParaRPr lang="en-GB" dirty="0"/>
          </a:p>
        </p:txBody>
      </p:sp>
      <p:sp>
        <p:nvSpPr>
          <p:cNvPr id="4" name="TextBox 3">
            <a:extLst>
              <a:ext uri="{FF2B5EF4-FFF2-40B4-BE49-F238E27FC236}">
                <a16:creationId xmlns:a16="http://schemas.microsoft.com/office/drawing/2014/main" id="{79ABC0EE-6A52-44D4-A1CC-D2BC9E800AB3}"/>
              </a:ext>
            </a:extLst>
          </p:cNvPr>
          <p:cNvSpPr txBox="1"/>
          <p:nvPr/>
        </p:nvSpPr>
        <p:spPr>
          <a:xfrm>
            <a:off x="148531" y="806591"/>
            <a:ext cx="8478479" cy="1615827"/>
          </a:xfrm>
          <a:prstGeom prst="rect">
            <a:avLst/>
          </a:prstGeom>
          <a:noFill/>
        </p:spPr>
        <p:txBody>
          <a:bodyPr wrap="square">
            <a:spAutoFit/>
          </a:bodyPr>
          <a:lstStyle/>
          <a:p>
            <a:pPr marL="0" indent="0" algn="just">
              <a:buNone/>
            </a:pPr>
            <a:r>
              <a:rPr lang="en-GB" sz="1100" dirty="0"/>
              <a:t>Ένα PSS μπορεί να έχει πολλά οφέλη για τον πελάτη και τον παραγωγό/προμηθευτή. </a:t>
            </a:r>
            <a:endParaRPr lang="pt-PT" sz="1100" dirty="0"/>
          </a:p>
          <a:p>
            <a:pPr marL="0" indent="0" algn="just">
              <a:buNone/>
            </a:pPr>
            <a:r>
              <a:rPr lang="en-GB" sz="1100" dirty="0"/>
              <a:t>- Από την πλευρά του πελάτη, ένα PSS θεωρείται ότι παρέχει αξία μέσω μεγαλύτερης προσαρμογής και υψηλότερης ποιότητας. Το PSS τείνει να απαλλάσσει τον πελάτη από διοικητικά καθήκοντα ή καθήκοντα παρακολούθησης. Υπάρχει επίσης το πλεονέκτημα της υψηλότερης παραγωγικότητας λόγω της καλύτερης αξιοποίησης της απόδοσης του προϊόντος και της μεγαλύτερης διάρκειας λειτουργίας. Ο πελάτης λαμβάνει αξία σε μορφή που ανταποκρίνεται στις πραγματικές του ανάγκες.</a:t>
            </a:r>
            <a:endParaRPr lang="pt-PT" sz="1100" dirty="0"/>
          </a:p>
          <a:p>
            <a:pPr marL="0" indent="0" algn="just">
              <a:buNone/>
            </a:pPr>
            <a:r>
              <a:rPr lang="en-GB" sz="1100" dirty="0"/>
              <a:t>- Οι εταιρείες θα επωφεληθούν από τη βελτίωση της στρατηγικής τους θέσης λόγω της προστιθέμενης αξίας που αντιλαμβάνονται οι πελάτες ως αποτέλεσμα της απελευθέρωσης του πελάτη από το κόστος και τα προβλήματα που συνδέονται με την απόκτηση, τη χρήση, τη συντήρηση και την απόρριψη εξοπλισμού και προϊόντων. Αυτή η βελτιωμένη στρατηγική τοποθέτηση μπορεί να σχετίζεται με:</a:t>
            </a:r>
            <a:endParaRPr lang="pt-PT" sz="1100" dirty="0"/>
          </a:p>
        </p:txBody>
      </p:sp>
      <p:sp>
        <p:nvSpPr>
          <p:cNvPr id="6" name="TextBox 5">
            <a:extLst>
              <a:ext uri="{FF2B5EF4-FFF2-40B4-BE49-F238E27FC236}">
                <a16:creationId xmlns:a16="http://schemas.microsoft.com/office/drawing/2014/main" id="{75D08152-834D-41BF-8D98-44DD716EDACC}"/>
              </a:ext>
            </a:extLst>
          </p:cNvPr>
          <p:cNvSpPr txBox="1"/>
          <p:nvPr/>
        </p:nvSpPr>
        <p:spPr>
          <a:xfrm>
            <a:off x="1020700" y="498814"/>
            <a:ext cx="5298358" cy="307777"/>
          </a:xfrm>
          <a:prstGeom prst="rect">
            <a:avLst/>
          </a:prstGeom>
          <a:noFill/>
        </p:spPr>
        <p:txBody>
          <a:bodyPr wrap="square">
            <a:spAutoFit/>
          </a:bodyPr>
          <a:lstStyle/>
          <a:p>
            <a:pPr marL="0" indent="0" algn="just">
              <a:buFont typeface="Arial" panose="020B0604020202020204" pitchFamily="34" charset="0"/>
              <a:buNone/>
            </a:pPr>
            <a:r>
              <a:rPr lang="en-GB" sz="1400" b="1" dirty="0">
                <a:solidFill>
                  <a:srgbClr val="E7501B"/>
                </a:solidFill>
              </a:rPr>
              <a:t>Πλεονεκτήματα</a:t>
            </a:r>
          </a:p>
        </p:txBody>
      </p:sp>
      <p:graphicFrame>
        <p:nvGraphicFramePr>
          <p:cNvPr id="8" name="Tabela 2">
            <a:extLst>
              <a:ext uri="{FF2B5EF4-FFF2-40B4-BE49-F238E27FC236}">
                <a16:creationId xmlns:a16="http://schemas.microsoft.com/office/drawing/2014/main" id="{DEBC38A7-BFFE-4367-AEF6-560451AE0311}"/>
              </a:ext>
            </a:extLst>
          </p:cNvPr>
          <p:cNvGraphicFramePr>
            <a:graphicFrameLocks noGrp="1"/>
          </p:cNvGraphicFramePr>
          <p:nvPr>
            <p:extLst>
              <p:ext uri="{D42A27DB-BD31-4B8C-83A1-F6EECF244321}">
                <p14:modId xmlns:p14="http://schemas.microsoft.com/office/powerpoint/2010/main" val="3072217891"/>
              </p:ext>
            </p:extLst>
          </p:nvPr>
        </p:nvGraphicFramePr>
        <p:xfrm>
          <a:off x="1290484" y="2350568"/>
          <a:ext cx="6563032" cy="2217420"/>
        </p:xfrm>
        <a:graphic>
          <a:graphicData uri="http://schemas.openxmlformats.org/drawingml/2006/table">
            <a:tbl>
              <a:tblPr firstRow="1" bandRow="1"/>
              <a:tblGrid>
                <a:gridCol w="2390402">
                  <a:extLst>
                    <a:ext uri="{9D8B030D-6E8A-4147-A177-3AD203B41FA5}">
                      <a16:colId xmlns:a16="http://schemas.microsoft.com/office/drawing/2014/main" val="1454020271"/>
                    </a:ext>
                  </a:extLst>
                </a:gridCol>
                <a:gridCol w="4172630">
                  <a:extLst>
                    <a:ext uri="{9D8B030D-6E8A-4147-A177-3AD203B41FA5}">
                      <a16:colId xmlns:a16="http://schemas.microsoft.com/office/drawing/2014/main" val="3051327714"/>
                    </a:ext>
                  </a:extLst>
                </a:gridCol>
              </a:tblGrid>
              <a:tr h="389499">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9pPr>
                    </a:lstStyle>
                    <a:p>
                      <a:pPr algn="ctr"/>
                      <a:r>
                        <a:rPr lang="en-GB" sz="1050" b="0" dirty="0">
                          <a:solidFill>
                            <a:schemeClr val="tx1"/>
                          </a:solidFill>
                        </a:rPr>
                        <a:t>Ανάπτυξη νέων αγορών</a:t>
                      </a:r>
                      <a:endParaRPr lang="pt-PT" sz="1050" b="0" dirty="0">
                        <a:solidFill>
                          <a:schemeClr val="tx1"/>
                        </a:solidFill>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9pPr>
                    </a:lstStyle>
                    <a:p>
                      <a:pPr algn="ctr"/>
                      <a:r>
                        <a:rPr lang="en-GB" sz="1050" b="0" dirty="0">
                          <a:solidFill>
                            <a:schemeClr val="tx1"/>
                          </a:solidFill>
                        </a:rPr>
                        <a:t>Μια διαφοροποιημένη προσφορά ενός νέου μείγματος προϊόντων-υπηρεσιών που παρέχει προστιθέμενη αξία στους καταναλωτές. </a:t>
                      </a:r>
                      <a:endParaRPr lang="pt-PT" sz="1050" b="0" dirty="0">
                        <a:solidFill>
                          <a:schemeClr val="tx1"/>
                        </a:solidFill>
                        <a:latin typeface="+mn-lt"/>
                      </a:endParaRPr>
                    </a:p>
                  </a:txBody>
                  <a:tcPr anchor="ctr">
                    <a:solidFill>
                      <a:srgbClr val="15A7A1"/>
                    </a:solidFill>
                  </a:tcPr>
                </a:tc>
                <a:extLst>
                  <a:ext uri="{0D108BD9-81ED-4DB2-BD59-A6C34878D82A}">
                    <a16:rowId xmlns:a16="http://schemas.microsoft.com/office/drawing/2014/main" val="2222396960"/>
                  </a:ext>
                </a:extLst>
              </a:tr>
              <a:tr h="3894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Αυξημένη ευελιξία</a:t>
                      </a:r>
                      <a:endParaRPr lang="pt-PT" sz="1050" dirty="0">
                        <a:latin typeface="+mn-lt"/>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Γρήγορη ανταπόκριση στην μεταβαλλόμενη καταναλωτική αγορά, λόγω των νέων σχέσεων εξωτερικής ανάθεσης.</a:t>
                      </a:r>
                      <a:endParaRPr lang="pt-PT" sz="1050" dirty="0">
                        <a:latin typeface="+mn-lt"/>
                      </a:endParaRPr>
                    </a:p>
                  </a:txBody>
                  <a:tcPr anchor="ctr"/>
                </a:tc>
                <a:extLst>
                  <a:ext uri="{0D108BD9-81ED-4DB2-BD59-A6C34878D82A}">
                    <a16:rowId xmlns:a16="http://schemas.microsoft.com/office/drawing/2014/main" val="383209015"/>
                  </a:ext>
                </a:extLst>
              </a:tr>
              <a:tr h="3894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Μακροπρόθεσμες σχέσεις με τους πελάτες </a:t>
                      </a:r>
                      <a:endParaRPr lang="pt-PT" sz="1050" dirty="0">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Σχέσεις που οδηγούν σε ισχυρότερη σύνδεση εταιρείας/πελάτη και, κατά συνέπεια, στην αφοσίωση των πελατών.</a:t>
                      </a:r>
                      <a:endParaRPr lang="pt-PT" sz="1050" dirty="0">
                        <a:latin typeface="+mn-lt"/>
                      </a:endParaRPr>
                    </a:p>
                  </a:txBody>
                  <a:tcPr anchor="ctr">
                    <a:solidFill>
                      <a:srgbClr val="15A7A1"/>
                    </a:solidFill>
                  </a:tcPr>
                </a:tc>
                <a:extLst>
                  <a:ext uri="{0D108BD9-81ED-4DB2-BD59-A6C34878D82A}">
                    <a16:rowId xmlns:a16="http://schemas.microsoft.com/office/drawing/2014/main" val="709926133"/>
                  </a:ext>
                </a:extLst>
              </a:tr>
              <a:tr h="3894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Βελτιωμένη εταιρική ταυτότητα </a:t>
                      </a:r>
                      <a:endParaRPr lang="pt-PT" sz="1050" dirty="0">
                        <a:latin typeface="+mn-lt"/>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Ικανότητα της εταιρείας να επικοινωνεί την "υπεύθυνη και διαφανή" θέση της, παρουσιάζοντας τα περιβαλλοντικά και κοινωνικά οφέλη της.</a:t>
                      </a:r>
                      <a:endParaRPr lang="pt-PT" sz="1050" dirty="0">
                        <a:latin typeface="+mn-lt"/>
                      </a:endParaRPr>
                    </a:p>
                  </a:txBody>
                  <a:tcPr anchor="ctr"/>
                </a:tc>
                <a:extLst>
                  <a:ext uri="{0D108BD9-81ED-4DB2-BD59-A6C34878D82A}">
                    <a16:rowId xmlns:a16="http://schemas.microsoft.com/office/drawing/2014/main" val="3919784008"/>
                  </a:ext>
                </a:extLst>
              </a:tr>
              <a:tr h="5409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Βελτίωση της αγοράς και της στρατηγικής </a:t>
                      </a:r>
                      <a:r>
                        <a:rPr lang="pt-PT" sz="1050" dirty="0"/>
                        <a:t>τοποθέτησης </a:t>
                      </a:r>
                      <a:endParaRPr lang="pt-PT" sz="1050" dirty="0">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Ανταπόκριση στις υφιστάμενες και μελλοντικές περιβαλλοντικές νομοθετικές απαιτήσεις ή περιορισμούς, όπως η διευρυμένη ευθύνη του παραγωγού και οι περιβαλλοντικές επιδόσεις.</a:t>
                      </a:r>
                      <a:endParaRPr lang="pt-PT" sz="1050" dirty="0">
                        <a:latin typeface="+mn-lt"/>
                      </a:endParaRPr>
                    </a:p>
                  </a:txBody>
                  <a:tcPr anchor="ctr">
                    <a:solidFill>
                      <a:srgbClr val="15A7A1"/>
                    </a:solidFill>
                  </a:tcPr>
                </a:tc>
                <a:extLst>
                  <a:ext uri="{0D108BD9-81ED-4DB2-BD59-A6C34878D82A}">
                    <a16:rowId xmlns:a16="http://schemas.microsoft.com/office/drawing/2014/main" val="2243464711"/>
                  </a:ext>
                </a:extLst>
              </a:tr>
            </a:tbl>
          </a:graphicData>
        </a:graphic>
      </p:graphicFrame>
    </p:spTree>
    <p:custDataLst>
      <p:tags r:id="rId1"/>
    </p:custDataLst>
    <p:extLst>
      <p:ext uri="{BB962C8B-B14F-4D97-AF65-F5344CB8AC3E}">
        <p14:creationId xmlns:p14="http://schemas.microsoft.com/office/powerpoint/2010/main" val="108126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Στρατηγικές κυκλικού σχεδιασμού</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13233" y="1984237"/>
            <a:ext cx="8769402" cy="2308324"/>
          </a:xfrm>
          <a:prstGeom prst="rect">
            <a:avLst/>
          </a:prstGeom>
          <a:noFill/>
        </p:spPr>
        <p:txBody>
          <a:bodyPr wrap="square">
            <a:spAutoFit/>
          </a:bodyPr>
          <a:lstStyle/>
          <a:p>
            <a:pPr marL="0" indent="0" algn="just">
              <a:buNone/>
            </a:pPr>
            <a:r>
              <a:rPr lang="en-GB" sz="1800" dirty="0"/>
              <a:t>Το ΚΕΣ απαιτεί συστημικές προσαρμογές στις οργανωτικές ικανότητες μιας επιχείρησης όχι μόνο σε επίπεδο προϊόντος, αλλά και στο ίδιο το επιχειρηματικό μοντέλο. </a:t>
            </a:r>
          </a:p>
          <a:p>
            <a:pPr marL="0" indent="0" algn="just">
              <a:buNone/>
            </a:pPr>
            <a:endParaRPr lang="en-GB" sz="1800" dirty="0"/>
          </a:p>
          <a:p>
            <a:pPr marL="0" indent="0" algn="just">
              <a:buNone/>
            </a:pPr>
            <a:r>
              <a:rPr lang="en-GB" sz="1800" dirty="0"/>
              <a:t>Για να καινοτομήσουμε μαζί ή να σχεδιάσουμε πιο κυκλικά και φιλικά προς το περιβάλλον προϊόντα, μια στρατηγική γνωστή ως Σχεδιασμός για </a:t>
            </a:r>
            <a:r>
              <a:rPr lang="en-GB" sz="1800" dirty="0" err="1"/>
              <a:t>τη</a:t>
            </a:r>
            <a:r>
              <a:rPr lang="en-GB" sz="1800" dirty="0"/>
              <a:t> Βιωσιμότητα (ΣΒΑ) είναι ένας εγκάρσιος, διεπιστημονικός τομέας των επιστημών του σχεδιασμού που περιλαμβάνει τις μεθόδους και τις στρατηγικές για την επίτευξη του βιώσιμου και κυκλικού σχεδιασμού των προϊόντων.</a:t>
            </a:r>
          </a:p>
          <a:p>
            <a:pPr marL="0" indent="0" algn="just">
              <a:buNone/>
            </a:pPr>
            <a:endParaRPr lang="en-GB" sz="1800"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65D2-FC6B-44F3-BF46-4F2D34EF82A2}"/>
              </a:ext>
            </a:extLst>
          </p:cNvPr>
          <p:cNvSpPr>
            <a:spLocks noGrp="1"/>
          </p:cNvSpPr>
          <p:nvPr>
            <p:ph type="title"/>
          </p:nvPr>
        </p:nvSpPr>
        <p:spPr>
          <a:xfrm>
            <a:off x="801715" y="45429"/>
            <a:ext cx="7717800" cy="1011600"/>
          </a:xfrm>
        </p:spPr>
        <p:txBody>
          <a:bodyPr/>
          <a:lstStyle/>
          <a:p>
            <a:r>
              <a:rPr lang="en-GB" dirty="0">
                <a:solidFill>
                  <a:srgbClr val="059540"/>
                </a:solidFill>
              </a:rPr>
              <a:t>Προϊόν ως υπηρεσία (συνέχεια)</a:t>
            </a:r>
          </a:p>
        </p:txBody>
      </p:sp>
      <p:sp>
        <p:nvSpPr>
          <p:cNvPr id="4" name="TextBox 3">
            <a:extLst>
              <a:ext uri="{FF2B5EF4-FFF2-40B4-BE49-F238E27FC236}">
                <a16:creationId xmlns:a16="http://schemas.microsoft.com/office/drawing/2014/main" id="{06DB4ED1-01B8-49A9-8FCF-4BE03CEB6EE7}"/>
              </a:ext>
            </a:extLst>
          </p:cNvPr>
          <p:cNvSpPr txBox="1"/>
          <p:nvPr/>
        </p:nvSpPr>
        <p:spPr>
          <a:xfrm>
            <a:off x="432312" y="1930035"/>
            <a:ext cx="8279376" cy="2246769"/>
          </a:xfrm>
          <a:prstGeom prst="rect">
            <a:avLst/>
          </a:prstGeom>
          <a:noFill/>
        </p:spPr>
        <p:txBody>
          <a:bodyPr wrap="square">
            <a:spAutoFit/>
          </a:bodyPr>
          <a:lstStyle/>
          <a:p>
            <a:pPr marL="0" indent="0">
              <a:buNone/>
            </a:pPr>
            <a:r>
              <a:rPr lang="pt-PT" sz="1400" dirty="0" err="1"/>
              <a:t>- Παρά </a:t>
            </a:r>
            <a:r>
              <a:rPr lang="pt-PT" sz="1400" dirty="0"/>
              <a:t>τις </a:t>
            </a:r>
            <a:r>
              <a:rPr lang="pt-PT" sz="1400" dirty="0" err="1"/>
              <a:t>αυξημένες </a:t>
            </a:r>
            <a:r>
              <a:rPr lang="pt-PT" sz="1400" dirty="0"/>
              <a:t>δυνατότητες </a:t>
            </a:r>
            <a:r>
              <a:rPr lang="pt-PT" sz="1400" dirty="0" err="1"/>
              <a:t>δημιουργίας αξίας</a:t>
            </a:r>
            <a:r>
              <a:rPr lang="pt-PT" sz="1400" dirty="0"/>
              <a:t>, η </a:t>
            </a:r>
            <a:r>
              <a:rPr lang="pt-PT" sz="1400" dirty="0" err="1"/>
              <a:t>εφαρμογή </a:t>
            </a:r>
            <a:r>
              <a:rPr lang="pt-PT" sz="1400" dirty="0"/>
              <a:t>του </a:t>
            </a:r>
            <a:r>
              <a:rPr lang="pt-PT" sz="1400" dirty="0" err="1"/>
              <a:t>μοντέλου "Προϊόν </a:t>
            </a:r>
            <a:r>
              <a:rPr lang="pt-PT" sz="1400" dirty="0"/>
              <a:t>ως </a:t>
            </a:r>
            <a:r>
              <a:rPr lang="pt-PT" sz="1400" dirty="0" err="1"/>
              <a:t>υπηρεσία" </a:t>
            </a:r>
            <a:r>
              <a:rPr lang="pt-PT" sz="1400" dirty="0"/>
              <a:t>αντιμετωπίζει </a:t>
            </a:r>
            <a:r>
              <a:rPr lang="pt-PT" sz="1400" dirty="0" err="1"/>
              <a:t>περιορισμούς</a:t>
            </a:r>
            <a:r>
              <a:rPr lang="pt-PT" sz="1400" dirty="0"/>
              <a:t>. Η </a:t>
            </a:r>
            <a:r>
              <a:rPr lang="pt-PT" sz="1400" dirty="0" err="1"/>
              <a:t>μετάβαση από την πώληση </a:t>
            </a:r>
            <a:r>
              <a:rPr lang="pt-PT" sz="1400" dirty="0"/>
              <a:t>ενός </a:t>
            </a:r>
            <a:r>
              <a:rPr lang="pt-PT" sz="1400" dirty="0" err="1"/>
              <a:t>προϊόντος </a:t>
            </a:r>
            <a:r>
              <a:rPr lang="pt-PT" sz="1400" dirty="0"/>
              <a:t>στην </a:t>
            </a:r>
            <a:r>
              <a:rPr lang="pt-PT" sz="1400" dirty="0" err="1"/>
              <a:t>πώληση </a:t>
            </a:r>
            <a:r>
              <a:rPr lang="pt-PT" sz="1400" dirty="0"/>
              <a:t>μιας </a:t>
            </a:r>
            <a:r>
              <a:rPr lang="pt-PT" sz="1400" dirty="0" err="1"/>
              <a:t>υπηρεσίας είναι </a:t>
            </a:r>
            <a:r>
              <a:rPr lang="pt-PT" sz="1400" dirty="0"/>
              <a:t>θεμελιώδης για την </a:t>
            </a:r>
            <a:r>
              <a:rPr lang="pt-PT" sz="1400" dirty="0" err="1"/>
              <a:t>πρόταση αξίας </a:t>
            </a:r>
            <a:r>
              <a:rPr lang="pt-PT" sz="1400" dirty="0"/>
              <a:t>μιας </a:t>
            </a:r>
            <a:r>
              <a:rPr lang="pt-PT" sz="1400" dirty="0" err="1"/>
              <a:t>εταιρείας, αλλά εισάγει αρκετές περιπλοκές</a:t>
            </a:r>
            <a:r>
              <a:rPr lang="pt-PT" sz="1400" dirty="0"/>
              <a:t>.</a:t>
            </a:r>
          </a:p>
          <a:p>
            <a:pPr marL="0" indent="0">
              <a:buNone/>
            </a:pPr>
            <a:endParaRPr lang="pt-PT" sz="1400" dirty="0"/>
          </a:p>
          <a:p>
            <a:pPr marL="0" indent="0">
              <a:buNone/>
            </a:pPr>
            <a:r>
              <a:rPr lang="pt-PT" sz="1400" dirty="0"/>
              <a:t>- Η "</a:t>
            </a:r>
            <a:r>
              <a:rPr lang="pt-PT" sz="1400" dirty="0" err="1"/>
              <a:t>εξυπηρέτηση</a:t>
            </a:r>
            <a:r>
              <a:rPr lang="pt-PT" sz="1400" dirty="0"/>
              <a:t>" ενός </a:t>
            </a:r>
            <a:r>
              <a:rPr lang="pt-PT" sz="1400" dirty="0" err="1"/>
              <a:t>προϊόντος </a:t>
            </a:r>
            <a:r>
              <a:rPr lang="pt-PT" sz="1400" dirty="0"/>
              <a:t>μπορεί να </a:t>
            </a:r>
            <a:r>
              <a:rPr lang="pt-PT" sz="1400" dirty="0" err="1"/>
              <a:t>περιλαμβάνει </a:t>
            </a:r>
            <a:r>
              <a:rPr lang="pt-PT" sz="1400" dirty="0"/>
              <a:t>το σχεδιασμό, το </a:t>
            </a:r>
            <a:r>
              <a:rPr lang="pt-PT" sz="1400" dirty="0" err="1"/>
              <a:t>σχεδιασμό και την υπέρβαση των πολλαπλών πρόσθετων δυνατοτήτων</a:t>
            </a:r>
            <a:r>
              <a:rPr lang="pt-PT" sz="1400" dirty="0"/>
              <a:t>, όπως </a:t>
            </a:r>
            <a:r>
              <a:rPr lang="pt-PT" sz="1400" dirty="0" err="1"/>
              <a:t>γραφεία εξυπηρέτησης πελατών και </a:t>
            </a:r>
            <a:r>
              <a:rPr lang="pt-PT" sz="1400" dirty="0"/>
              <a:t>διαχειριστές </a:t>
            </a:r>
            <a:r>
              <a:rPr lang="pt-PT" sz="1400" dirty="0" err="1"/>
              <a:t>λογαριασμών</a:t>
            </a:r>
            <a:r>
              <a:rPr lang="pt-PT" sz="1400" dirty="0"/>
              <a:t>, στα </a:t>
            </a:r>
            <a:r>
              <a:rPr lang="pt-PT" sz="1400" dirty="0" err="1"/>
              <a:t>συστήματα συλλογής και </a:t>
            </a:r>
            <a:r>
              <a:rPr lang="pt-PT" sz="1400" dirty="0"/>
              <a:t>αντίστροφης </a:t>
            </a:r>
            <a:r>
              <a:rPr lang="pt-PT" sz="1400" dirty="0" err="1"/>
              <a:t>εφοδιαστικής</a:t>
            </a:r>
            <a:r>
              <a:rPr lang="pt-PT" sz="1400" dirty="0"/>
              <a:t>.</a:t>
            </a:r>
          </a:p>
          <a:p>
            <a:pPr marL="0" indent="0">
              <a:buNone/>
            </a:pPr>
            <a:endParaRPr lang="pt-PT" sz="1400" dirty="0"/>
          </a:p>
          <a:p>
            <a:pPr marL="0" indent="0">
              <a:buNone/>
            </a:pPr>
            <a:r>
              <a:rPr lang="en-GB" sz="1400" dirty="0"/>
              <a:t>- Το κύριο εμπόδιο για την εφαρμογή του PSS στις ανεπτυγμένες χώρες εντοπίστηκε ως η αναγκαία πολιτισμική αλλαγή από την ιδιοκτησία ενός προϊόντος στην αξία της εκπλήρωσης της ίδιας της τελικής ανάγκης.</a:t>
            </a:r>
            <a:endParaRPr lang="en-US" sz="1400" dirty="0"/>
          </a:p>
        </p:txBody>
      </p:sp>
      <p:sp>
        <p:nvSpPr>
          <p:cNvPr id="5" name="TextBox 4">
            <a:extLst>
              <a:ext uri="{FF2B5EF4-FFF2-40B4-BE49-F238E27FC236}">
                <a16:creationId xmlns:a16="http://schemas.microsoft.com/office/drawing/2014/main" id="{BFFB2F1E-1997-40C1-93AD-5BF225A6B9EC}"/>
              </a:ext>
            </a:extLst>
          </p:cNvPr>
          <p:cNvSpPr txBox="1"/>
          <p:nvPr/>
        </p:nvSpPr>
        <p:spPr>
          <a:xfrm>
            <a:off x="432312" y="1538251"/>
            <a:ext cx="5298358" cy="307777"/>
          </a:xfrm>
          <a:prstGeom prst="rect">
            <a:avLst/>
          </a:prstGeom>
          <a:noFill/>
        </p:spPr>
        <p:txBody>
          <a:bodyPr wrap="square">
            <a:spAutoFit/>
          </a:bodyPr>
          <a:lstStyle/>
          <a:p>
            <a:pPr marL="0" indent="0" algn="just">
              <a:buFont typeface="Arial" panose="020B0604020202020204" pitchFamily="34" charset="0"/>
              <a:buNone/>
            </a:pPr>
            <a:r>
              <a:rPr lang="en-GB" sz="1400" b="1" dirty="0">
                <a:solidFill>
                  <a:srgbClr val="E7501B"/>
                </a:solidFill>
              </a:rPr>
              <a:t>Προκλήσεις</a:t>
            </a:r>
          </a:p>
        </p:txBody>
      </p:sp>
    </p:spTree>
    <p:custDataLst>
      <p:tags r:id="rId1"/>
    </p:custDataLst>
    <p:extLst>
      <p:ext uri="{BB962C8B-B14F-4D97-AF65-F5344CB8AC3E}">
        <p14:creationId xmlns:p14="http://schemas.microsoft.com/office/powerpoint/2010/main" val="860175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228030" y="1143410"/>
            <a:ext cx="7717800" cy="646800"/>
          </a:xfrm>
        </p:spPr>
        <p:txBody>
          <a:bodyPr/>
          <a:lstStyle/>
          <a:p>
            <a:r>
              <a:rPr lang="en-GB" sz="4000" dirty="0">
                <a:solidFill>
                  <a:srgbClr val="368E00"/>
                </a:solidFill>
              </a:rPr>
              <a:t>Συνέργειες με άλλες μεθοδολογίες</a:t>
            </a:r>
            <a:br>
              <a:rPr lang="el-GR" sz="4000" dirty="0">
                <a:solidFill>
                  <a:srgbClr val="368E00"/>
                </a:solidFill>
              </a:rPr>
            </a:b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74073" y="1925360"/>
            <a:ext cx="5921910" cy="2074730"/>
          </a:xfrm>
        </p:spPr>
        <p:txBody>
          <a:bodyPr/>
          <a:lstStyle/>
          <a:p>
            <a:pPr algn="just"/>
            <a:r>
              <a:rPr lang="en-GB" sz="1600" dirty="0"/>
              <a:t>Περιγράφονται οι συνέργειες της CE και δύο άλλων μεθοδολογιών - της λιτής παραγωγής και της βιομηχανικής οικολογίας. </a:t>
            </a:r>
          </a:p>
          <a:p>
            <a:pPr algn="just"/>
            <a:r>
              <a:rPr lang="en-GB" sz="1600" dirty="0"/>
              <a:t>Η λιτή παραγωγή είναι μια μεθοδολογία που αποσκοπεί στην ελαχιστοποίηση της σπατάλης στις διαδικασίες παραγωγής με τη χρήση εργαλείων όπως ο χάρτης ροής αξίας, η ανάλυση αιτιών, η μηδενική ατέλεια κ.λπ. </a:t>
            </a:r>
          </a:p>
          <a:p>
            <a:pPr algn="just"/>
            <a:r>
              <a:rPr lang="en-GB" sz="1600" dirty="0"/>
              <a:t>Η βιομηχανική οικολογία ασχολείται με τη μελέτη των ροών πόρων και την αλληλεπίδραση μεταξύ βιομηχανικών και περιβαλλοντικών συστημάτων με στόχο τη μετατόπιση των ροών από γραμμικές σε κυκλικές. </a:t>
            </a:r>
            <a:endParaRPr lang="en-GB" sz="1200" dirty="0"/>
          </a:p>
        </p:txBody>
      </p:sp>
    </p:spTree>
    <p:custDataLst>
      <p:tags r:id="rId1"/>
    </p:custDataLst>
    <p:extLst>
      <p:ext uri="{BB962C8B-B14F-4D97-AF65-F5344CB8AC3E}">
        <p14:creationId xmlns:p14="http://schemas.microsoft.com/office/powerpoint/2010/main" val="2015159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2094884"/>
            <a:ext cx="8752031" cy="2031325"/>
          </a:xfrm>
          <a:prstGeom prst="rect">
            <a:avLst/>
          </a:prstGeom>
          <a:noFill/>
        </p:spPr>
        <p:txBody>
          <a:bodyPr wrap="square">
            <a:spAutoFit/>
          </a:bodyPr>
          <a:lstStyle/>
          <a:p>
            <a:pPr marL="0" indent="0" algn="just">
              <a:buNone/>
            </a:pPr>
            <a:r>
              <a:rPr lang="pt-PT" sz="1400" dirty="0"/>
              <a:t>- Ως </a:t>
            </a:r>
            <a:r>
              <a:rPr lang="pt-PT" sz="1400" dirty="0" err="1"/>
              <a:t>έννοια</a:t>
            </a:r>
            <a:r>
              <a:rPr lang="pt-PT" sz="1400" dirty="0"/>
              <a:t>, η </a:t>
            </a:r>
            <a:r>
              <a:rPr lang="pt-PT" sz="1400" dirty="0" err="1"/>
              <a:t>λιτή παραγωγή περιγράφεται </a:t>
            </a:r>
            <a:r>
              <a:rPr lang="pt-PT" sz="1400" dirty="0"/>
              <a:t>ως μια </a:t>
            </a:r>
            <a:r>
              <a:rPr lang="en-GB" sz="1400" dirty="0"/>
              <a:t>συστηματική μέθοδος για την εξάλειψη ή την ελαχιστοποίηση της σπατάλης από ένα κατασκευαστικό σύστημα ή μια αλυσίδα αξίας, αποφεύγοντας παράλληλα την αρνητική επίδραση στην παραγωγικότητα.</a:t>
            </a:r>
          </a:p>
          <a:p>
            <a:pPr marL="0" indent="0" algn="just">
              <a:buNone/>
            </a:pPr>
            <a:endParaRPr lang="en-GB" sz="1400" dirty="0"/>
          </a:p>
          <a:p>
            <a:pPr marL="0" indent="0" algn="just">
              <a:buNone/>
            </a:pPr>
            <a:r>
              <a:rPr lang="en-GB" sz="1400" dirty="0"/>
              <a:t>- Οι εταιρείες μπορούν να δημιουργήσουν ένα σύστημα που δημιουργεί με βιώσιμο τρόπο περισσότερη αξία και λιγότερη σπατάλη, εφαρμόζοντας τη λιτή παραγωγή με έμφαση στο σχεδιασμό και τη ροή της διαδικασίας.</a:t>
            </a:r>
          </a:p>
          <a:p>
            <a:pPr marL="0" indent="0" algn="just">
              <a:buNone/>
            </a:pPr>
            <a:endParaRPr lang="en-GB" sz="1400" dirty="0"/>
          </a:p>
          <a:p>
            <a:pPr marL="0" indent="0" algn="just">
              <a:buNone/>
            </a:pPr>
            <a:r>
              <a:rPr lang="en-GB" sz="1400" dirty="0"/>
              <a:t>- Στην έννοια του Lean, ο όρος "αξία" </a:t>
            </a:r>
            <a:r>
              <a:rPr lang="hu-HU" sz="1400" dirty="0"/>
              <a:t>ορίζεται </a:t>
            </a:r>
            <a:r>
              <a:rPr lang="pt-PT" sz="1400" dirty="0"/>
              <a:t>ως </a:t>
            </a:r>
            <a:r>
              <a:rPr lang="hu-HU" sz="1400" dirty="0"/>
              <a:t>μια ενέργεια ή διαδικασία για την οποία ένας πελάτης θα ήταν πρόθυμος να πληρώσει και ως "σπατάλη" ορίζεται οτιδήποτε δεν προσθέτει αξία σε ένα προϊόν ή έχει κόστος χωρίς όφελος.</a:t>
            </a:r>
            <a:endParaRPr lang="en-US" sz="1400"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615459"/>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Λιτή παραγωγή - Έννοια</a:t>
            </a:r>
          </a:p>
        </p:txBody>
      </p:sp>
    </p:spTree>
    <p:custDataLst>
      <p:tags r:id="rId1"/>
    </p:custDataLst>
    <p:extLst>
      <p:ext uri="{BB962C8B-B14F-4D97-AF65-F5344CB8AC3E}">
        <p14:creationId xmlns:p14="http://schemas.microsoft.com/office/powerpoint/2010/main" val="1119198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5" y="1261600"/>
            <a:ext cx="8752031" cy="3308598"/>
          </a:xfrm>
          <a:prstGeom prst="rect">
            <a:avLst/>
          </a:prstGeom>
          <a:noFill/>
        </p:spPr>
        <p:txBody>
          <a:bodyPr wrap="square">
            <a:spAutoFit/>
          </a:bodyPr>
          <a:lstStyle/>
          <a:p>
            <a:pPr marL="0" indent="0" algn="just">
              <a:buNone/>
            </a:pPr>
            <a:r>
              <a:rPr lang="en-GB" sz="1100" dirty="0"/>
              <a:t>Συνήθως αναγνωρίζονται 7 σπατάλες του Lean:</a:t>
            </a:r>
          </a:p>
          <a:p>
            <a:pPr marL="0" indent="0" algn="just">
              <a:buNone/>
            </a:pPr>
            <a:endParaRPr lang="en-GB" sz="1100" dirty="0"/>
          </a:p>
          <a:p>
            <a:pPr marL="285750" indent="-285750" algn="just">
              <a:buFont typeface="Arial" panose="020B0604020202020204" pitchFamily="34" charset="0"/>
              <a:buChar char="•"/>
            </a:pPr>
            <a:r>
              <a:rPr lang="en-GB" sz="1100" dirty="0">
                <a:solidFill>
                  <a:srgbClr val="2B2D83"/>
                </a:solidFill>
              </a:rPr>
              <a:t>Υπερπαραγωγή</a:t>
            </a:r>
            <a:r>
              <a:rPr lang="en-GB" sz="1100" dirty="0"/>
              <a:t>: παραγωγή μεγαλύτερης ποσότητας, ταχύτερης ή ταχύτερης από ό,τι απαιτείται για την επόμενη διαδικασία ή τον πελάτη.</a:t>
            </a:r>
          </a:p>
          <a:p>
            <a:pPr algn="just"/>
            <a:endParaRPr lang="en-GB" sz="1100" dirty="0"/>
          </a:p>
          <a:p>
            <a:pPr marL="285750" indent="-285750" algn="just">
              <a:buFont typeface="Arial" panose="020B0604020202020204" pitchFamily="34" charset="0"/>
              <a:buChar char="•"/>
            </a:pPr>
            <a:r>
              <a:rPr lang="en-GB" sz="1100" dirty="0">
                <a:solidFill>
                  <a:srgbClr val="2B2D83"/>
                </a:solidFill>
              </a:rPr>
              <a:t>Αναμονή: οι </a:t>
            </a:r>
            <a:r>
              <a:rPr lang="en-GB" sz="1100" dirty="0"/>
              <a:t>χειριστές στέκονται σε αδράνεια ενώ τα μηχανήματα εκτελούν κύκλους, ο εξοπλισμός αποτυγχάνει, τα ανταλλακτικά καθυστερούν κ.λπ.</a:t>
            </a:r>
          </a:p>
          <a:p>
            <a:pPr algn="just"/>
            <a:endParaRPr lang="en-GB" sz="1100" dirty="0"/>
          </a:p>
          <a:p>
            <a:pPr marL="285750" indent="-285750" algn="just">
              <a:buFont typeface="Arial" panose="020B0604020202020204" pitchFamily="34" charset="0"/>
              <a:buChar char="•"/>
            </a:pPr>
            <a:r>
              <a:rPr lang="en-GB" sz="1100" dirty="0">
                <a:solidFill>
                  <a:srgbClr val="2B2D83"/>
                </a:solidFill>
              </a:rPr>
              <a:t>Μεταφορά (ή μεταφορά): </a:t>
            </a:r>
            <a:r>
              <a:rPr lang="en-GB" sz="1100" dirty="0"/>
              <a:t>μετακίνηση εξαρτημάτων και προϊόντων πέραν του απολύτως αναγκαίου.</a:t>
            </a:r>
          </a:p>
          <a:p>
            <a:pPr algn="just"/>
            <a:endParaRPr lang="en-GB" sz="1100" dirty="0"/>
          </a:p>
          <a:p>
            <a:pPr marL="285750" indent="-285750" algn="just">
              <a:buFont typeface="Arial" panose="020B0604020202020204" pitchFamily="34" charset="0"/>
              <a:buChar char="•"/>
            </a:pPr>
            <a:r>
              <a:rPr lang="en-GB" sz="1100" dirty="0">
                <a:solidFill>
                  <a:srgbClr val="2B2D83"/>
                </a:solidFill>
              </a:rPr>
              <a:t>Υπερβολική επεξεργασία: </a:t>
            </a:r>
            <a:r>
              <a:rPr lang="en-GB" sz="1100" dirty="0"/>
              <a:t>περιττή ή εσφαλμένη επεξεργασία.</a:t>
            </a:r>
          </a:p>
          <a:p>
            <a:pPr marL="285750" indent="-285750" algn="just">
              <a:buFont typeface="Arial" panose="020B0604020202020204" pitchFamily="34" charset="0"/>
              <a:buChar char="•"/>
            </a:pPr>
            <a:endParaRPr lang="en-GB" sz="1100" dirty="0"/>
          </a:p>
          <a:p>
            <a:pPr marL="285750" indent="-285750" algn="just">
              <a:buFont typeface="Arial" panose="020B0604020202020204" pitchFamily="34" charset="0"/>
              <a:buChar char="•"/>
            </a:pPr>
            <a:r>
              <a:rPr lang="en-GB" sz="1100" dirty="0">
                <a:solidFill>
                  <a:srgbClr val="2B2D83"/>
                </a:solidFill>
              </a:rPr>
              <a:t>Απογραφή: </a:t>
            </a:r>
            <a:r>
              <a:rPr lang="en-GB" sz="1100" dirty="0"/>
              <a:t>διατήρηση περισσότερων από το ελάχιστο απόθεμα πρώτων υλών, εξαρτημάτων, εργασιών σε εξέλιξη (WIP) και τελικών προϊόντων που είναι απαραίτητα.</a:t>
            </a:r>
          </a:p>
          <a:p>
            <a:pPr algn="just"/>
            <a:endParaRPr lang="en-GB" sz="1100" dirty="0"/>
          </a:p>
          <a:p>
            <a:pPr marL="285750" indent="-285750" algn="just">
              <a:buFont typeface="Arial" panose="020B0604020202020204" pitchFamily="34" charset="0"/>
              <a:buChar char="•"/>
            </a:pPr>
            <a:r>
              <a:rPr lang="en-GB" sz="1100" dirty="0">
                <a:solidFill>
                  <a:srgbClr val="2B2D83"/>
                </a:solidFill>
              </a:rPr>
              <a:t>Κίνηση: </a:t>
            </a:r>
            <a:r>
              <a:rPr lang="en-GB" sz="1100" dirty="0"/>
              <a:t>κινήσεις που γίνονται από χειριστές ή μηχανές πέραν των αναγκαίων.</a:t>
            </a:r>
          </a:p>
          <a:p>
            <a:pPr algn="just"/>
            <a:endParaRPr lang="en-GB" sz="1100" dirty="0"/>
          </a:p>
          <a:p>
            <a:pPr marL="285750" indent="-285750" algn="just">
              <a:buFont typeface="Arial" panose="020B0604020202020204" pitchFamily="34" charset="0"/>
              <a:buChar char="•"/>
            </a:pPr>
            <a:r>
              <a:rPr lang="en-GB" sz="1100" dirty="0">
                <a:solidFill>
                  <a:srgbClr val="2B2D83"/>
                </a:solidFill>
              </a:rPr>
              <a:t>Ελαττώματα: </a:t>
            </a:r>
            <a:r>
              <a:rPr lang="en-GB" sz="1100" dirty="0"/>
              <a:t>χρόνος και προσπάθεια που δαπανάται για τη διόρθωση και την επιθεώρηση των ανακατασκευών και των απορριμμάτων.</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901574"/>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Λιτή παραγωγή - Απόβλητα</a:t>
            </a:r>
          </a:p>
        </p:txBody>
      </p:sp>
      <p:sp>
        <p:nvSpPr>
          <p:cNvPr id="6" name="Sinal de Adição 2">
            <a:extLst>
              <a:ext uri="{FF2B5EF4-FFF2-40B4-BE49-F238E27FC236}">
                <a16:creationId xmlns:a16="http://schemas.microsoft.com/office/drawing/2014/main" id="{1F967FA5-6DEC-4680-824F-CB98B6037D52}"/>
              </a:ext>
            </a:extLst>
          </p:cNvPr>
          <p:cNvSpPr/>
          <p:nvPr/>
        </p:nvSpPr>
        <p:spPr>
          <a:xfrm>
            <a:off x="7319603" y="3588377"/>
            <a:ext cx="665747" cy="653549"/>
          </a:xfrm>
          <a:prstGeom prst="mathPlus">
            <a:avLst/>
          </a:prstGeom>
          <a:solidFill>
            <a:srgbClr val="059540"/>
          </a:solidFill>
          <a:ln>
            <a:solidFill>
              <a:srgbClr val="059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7" name="Content Placeholder 2">
            <a:extLst>
              <a:ext uri="{FF2B5EF4-FFF2-40B4-BE49-F238E27FC236}">
                <a16:creationId xmlns:a16="http://schemas.microsoft.com/office/drawing/2014/main" id="{2915FCD3-3F6E-45DE-856A-A2C2496DFC64}"/>
              </a:ext>
            </a:extLst>
          </p:cNvPr>
          <p:cNvSpPr txBox="1">
            <a:spLocks/>
          </p:cNvSpPr>
          <p:nvPr/>
        </p:nvSpPr>
        <p:spPr>
          <a:xfrm>
            <a:off x="6160955" y="4241926"/>
            <a:ext cx="2983045" cy="783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059540"/>
                </a:solidFill>
                <a:latin typeface="+mn-lt"/>
              </a:rPr>
              <a:t>Η σπατάλη του "ανεκμετάλλευτου ταλέντου"</a:t>
            </a:r>
            <a:endParaRPr lang="pt-PT" sz="1600" b="1" dirty="0">
              <a:solidFill>
                <a:srgbClr val="059540"/>
              </a:solidFill>
              <a:latin typeface="+mn-lt"/>
            </a:endParaRPr>
          </a:p>
        </p:txBody>
      </p:sp>
    </p:spTree>
    <p:custDataLst>
      <p:tags r:id="rId1"/>
    </p:custDataLst>
    <p:extLst>
      <p:ext uri="{BB962C8B-B14F-4D97-AF65-F5344CB8AC3E}">
        <p14:creationId xmlns:p14="http://schemas.microsoft.com/office/powerpoint/2010/main" val="3311045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2417861"/>
            <a:ext cx="8752031" cy="307777"/>
          </a:xfrm>
          <a:prstGeom prst="rect">
            <a:avLst/>
          </a:prstGeom>
          <a:noFill/>
        </p:spPr>
        <p:txBody>
          <a:bodyPr wrap="square">
            <a:spAutoFit/>
          </a:bodyPr>
          <a:lstStyle/>
          <a:p>
            <a:pPr marL="0" indent="0" algn="just">
              <a:buNone/>
            </a:pPr>
            <a:r>
              <a:rPr lang="en-GB" sz="1400" dirty="0"/>
              <a:t>Οι 8 σπατάλες της λιτής παραγωγής:</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318814" y="673221"/>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Λιτή παραγωγή - Απόβλητα</a:t>
            </a:r>
          </a:p>
        </p:txBody>
      </p:sp>
      <p:pic>
        <p:nvPicPr>
          <p:cNvPr id="8" name="Imagem 8">
            <a:extLst>
              <a:ext uri="{FF2B5EF4-FFF2-40B4-BE49-F238E27FC236}">
                <a16:creationId xmlns:a16="http://schemas.microsoft.com/office/drawing/2014/main" id="{3396E09E-F897-43DB-BF0C-5CEBE70DBC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7994" y="1204019"/>
            <a:ext cx="5142931" cy="3514024"/>
          </a:xfrm>
          <a:prstGeom prst="rect">
            <a:avLst/>
          </a:prstGeom>
          <a:noFill/>
          <a:ln>
            <a:noFill/>
          </a:ln>
        </p:spPr>
      </p:pic>
      <p:sp>
        <p:nvSpPr>
          <p:cNvPr id="9" name="Retângulo 3">
            <a:extLst>
              <a:ext uri="{FF2B5EF4-FFF2-40B4-BE49-F238E27FC236}">
                <a16:creationId xmlns:a16="http://schemas.microsoft.com/office/drawing/2014/main" id="{623E892D-E552-450E-9098-F66C2E9A7CF4}"/>
              </a:ext>
            </a:extLst>
          </p:cNvPr>
          <p:cNvSpPr/>
          <p:nvPr/>
        </p:nvSpPr>
        <p:spPr>
          <a:xfrm>
            <a:off x="0" y="3881900"/>
            <a:ext cx="3436374" cy="707886"/>
          </a:xfrm>
          <a:prstGeom prst="rect">
            <a:avLst/>
          </a:prstGeom>
        </p:spPr>
        <p:txBody>
          <a:bodyPr wrap="square">
            <a:spAutoFit/>
          </a:bodyPr>
          <a:lstStyle/>
          <a:p>
            <a:pPr algn="just"/>
            <a:r>
              <a:rPr lang="en-GB" sz="800" dirty="0">
                <a:latin typeface="Verdana" panose="020B0604030504040204" pitchFamily="34" charset="0"/>
                <a:ea typeface="Verdana" panose="020B0604030504040204" pitchFamily="34" charset="0"/>
              </a:rPr>
              <a:t>[1] </a:t>
            </a:r>
            <a:r>
              <a:rPr lang="pt-PT" sz="800" dirty="0" err="1">
                <a:latin typeface="Verdana" panose="020B0604030504040204" pitchFamily="34" charset="0"/>
                <a:ea typeface="Verdana" panose="020B0604030504040204" pitchFamily="34" charset="0"/>
              </a:rPr>
              <a:t>The </a:t>
            </a:r>
            <a:r>
              <a:rPr lang="pt-PT" sz="800" dirty="0">
                <a:latin typeface="Verdana" panose="020B0604030504040204" pitchFamily="34" charset="0"/>
                <a:ea typeface="Verdana" panose="020B0604030504040204" pitchFamily="34" charset="0"/>
              </a:rPr>
              <a:t>Complete </a:t>
            </a:r>
            <a:r>
              <a:rPr lang="pt-PT" sz="800" dirty="0" err="1">
                <a:latin typeface="Verdana" panose="020B0604030504040204" pitchFamily="34" charset="0"/>
                <a:ea typeface="Verdana" panose="020B0604030504040204" pitchFamily="34" charset="0"/>
              </a:rPr>
              <a:t>Lean Manufacturing </a:t>
            </a:r>
            <a:r>
              <a:rPr lang="pt-PT" sz="800" dirty="0">
                <a:latin typeface="Verdana" panose="020B0604030504040204" pitchFamily="34" charset="0"/>
                <a:ea typeface="Verdana" panose="020B0604030504040204" pitchFamily="34" charset="0"/>
              </a:rPr>
              <a:t>Guide - </a:t>
            </a:r>
            <a:r>
              <a:rPr lang="pt-PT" sz="800" dirty="0" err="1">
                <a:latin typeface="Verdana" panose="020B0604030504040204" pitchFamily="34" charset="0"/>
                <a:ea typeface="Verdana" panose="020B0604030504040204" pitchFamily="34" charset="0"/>
              </a:rPr>
              <a:t>Μάθετε πώς </a:t>
            </a:r>
            <a:r>
              <a:rPr lang="pt-PT" sz="800" dirty="0">
                <a:latin typeface="Verdana" panose="020B0604030504040204" pitchFamily="34" charset="0"/>
                <a:ea typeface="Verdana" panose="020B0604030504040204" pitchFamily="34" charset="0"/>
              </a:rPr>
              <a:t>οι </a:t>
            </a:r>
            <a:r>
              <a:rPr lang="pt-PT" sz="800" dirty="0" err="1">
                <a:latin typeface="Verdana" panose="020B0604030504040204" pitchFamily="34" charset="0"/>
                <a:ea typeface="Verdana" panose="020B0604030504040204" pitchFamily="34" charset="0"/>
              </a:rPr>
              <a:t>κατασκευαστές χρησιμοποιούν τις νέες τεχνολογίες Industry </a:t>
            </a:r>
            <a:r>
              <a:rPr lang="pt-PT" sz="800" dirty="0">
                <a:latin typeface="Verdana" panose="020B0604030504040204" pitchFamily="34" charset="0"/>
                <a:ea typeface="Verdana" panose="020B0604030504040204" pitchFamily="34" charset="0"/>
              </a:rPr>
              <a:t>4.0 για να </a:t>
            </a:r>
            <a:r>
              <a:rPr lang="pt-PT" sz="800" dirty="0" err="1">
                <a:latin typeface="Verdana" panose="020B0604030504040204" pitchFamily="34" charset="0"/>
                <a:ea typeface="Verdana" panose="020B0604030504040204" pitchFamily="34" charset="0"/>
              </a:rPr>
              <a:t>ενισχύσουν τις παραδοσιακές πρακτικές λιτής παραγωγής</a:t>
            </a:r>
            <a:r>
              <a:rPr lang="pt-PT" sz="800" dirty="0">
                <a:latin typeface="Verdana" panose="020B0604030504040204" pitchFamily="34" charset="0"/>
                <a:ea typeface="Verdana" panose="020B0604030504040204" pitchFamily="34" charset="0"/>
              </a:rPr>
              <a:t>. Tulip.co Ηλεκτρονικό βιβλίο. Web: </a:t>
            </a:r>
            <a:r>
              <a:rPr lang="pt-PT" sz="800" dirty="0">
                <a:latin typeface="Verdana" panose="020B0604030504040204" pitchFamily="34" charset="0"/>
                <a:ea typeface="Verdana" panose="020B0604030504040204" pitchFamily="34" charset="0"/>
                <a:hlinkClick r:id="rId4"/>
              </a:rPr>
              <a:t>https://tulip.co/ebooks/lean-manufacturing/#chapter-two-history-of-lean</a:t>
            </a:r>
            <a:endParaRPr lang="pt-PT" sz="8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163731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901574"/>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Λιτή παραγωγή - αρχές</a:t>
            </a:r>
          </a:p>
        </p:txBody>
      </p:sp>
      <p:pic>
        <p:nvPicPr>
          <p:cNvPr id="7" name="Imagem 4">
            <a:extLst>
              <a:ext uri="{FF2B5EF4-FFF2-40B4-BE49-F238E27FC236}">
                <a16:creationId xmlns:a16="http://schemas.microsoft.com/office/drawing/2014/main" id="{65371B0C-5F66-4907-B6C2-A15495FD08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77008" y="1101274"/>
            <a:ext cx="4985083" cy="3519120"/>
          </a:xfrm>
          <a:prstGeom prst="rect">
            <a:avLst/>
          </a:prstGeom>
          <a:noFill/>
          <a:ln>
            <a:noFill/>
          </a:ln>
        </p:spPr>
      </p:pic>
      <p:sp>
        <p:nvSpPr>
          <p:cNvPr id="10" name="TextBox 9">
            <a:extLst>
              <a:ext uri="{FF2B5EF4-FFF2-40B4-BE49-F238E27FC236}">
                <a16:creationId xmlns:a16="http://schemas.microsoft.com/office/drawing/2014/main" id="{7EC50ED6-88A2-4C36-BD65-0194754F4A41}"/>
              </a:ext>
            </a:extLst>
          </p:cNvPr>
          <p:cNvSpPr txBox="1"/>
          <p:nvPr/>
        </p:nvSpPr>
        <p:spPr>
          <a:xfrm>
            <a:off x="147409" y="1201342"/>
            <a:ext cx="3052991" cy="2462213"/>
          </a:xfrm>
          <a:prstGeom prst="rect">
            <a:avLst/>
          </a:prstGeom>
          <a:noFill/>
        </p:spPr>
        <p:txBody>
          <a:bodyPr wrap="square">
            <a:spAutoFit/>
          </a:bodyPr>
          <a:lstStyle/>
          <a:p>
            <a:pPr marL="0" indent="0">
              <a:buNone/>
            </a:pPr>
            <a:r>
              <a:rPr lang="en-GB" sz="1400" dirty="0">
                <a:solidFill>
                  <a:srgbClr val="15A7A1"/>
                </a:solidFill>
              </a:rPr>
              <a:t>Η έννοια της λιτής λειτουργίας θεωρεί πέντε βασικές αρχές ως συνταγή για τη βελτίωση της αποδοτικότητας των χώρων εργασίας, και συγκεκριμένα τις ακόλουθες:</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Προσδιορισμός της αξίας,</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Χαρτογράφηση της ροής αξίας,</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Δημιουργία ροής,</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Καθιέρωση έλξης,</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Αναζητώντας την τελειότητα.</a:t>
            </a:r>
            <a:endParaRPr lang="pt-PT" sz="1400" dirty="0">
              <a:solidFill>
                <a:srgbClr val="15A7A1"/>
              </a:solidFill>
            </a:endParaRPr>
          </a:p>
        </p:txBody>
      </p:sp>
      <p:sp>
        <p:nvSpPr>
          <p:cNvPr id="11" name="Retângulo 7">
            <a:extLst>
              <a:ext uri="{FF2B5EF4-FFF2-40B4-BE49-F238E27FC236}">
                <a16:creationId xmlns:a16="http://schemas.microsoft.com/office/drawing/2014/main" id="{49443A22-DBBD-43D0-AD1C-905989E689C8}"/>
              </a:ext>
            </a:extLst>
          </p:cNvPr>
          <p:cNvSpPr/>
          <p:nvPr/>
        </p:nvSpPr>
        <p:spPr>
          <a:xfrm>
            <a:off x="0" y="3703672"/>
            <a:ext cx="3106057" cy="830997"/>
          </a:xfrm>
          <a:prstGeom prst="rect">
            <a:avLst/>
          </a:prstGeom>
        </p:spPr>
        <p:txBody>
          <a:bodyPr wrap="square">
            <a:spAutoFit/>
          </a:bodyPr>
          <a:lstStyle/>
          <a:p>
            <a:pPr algn="just"/>
            <a:r>
              <a:rPr lang="en-GB" sz="800" dirty="0">
                <a:latin typeface="+mn-lt"/>
                <a:ea typeface="Verdana" panose="020B0604030504040204" pitchFamily="34" charset="0"/>
              </a:rPr>
              <a:t>[2] </a:t>
            </a:r>
            <a:r>
              <a:rPr lang="pt-PT" sz="800" dirty="0" err="1">
                <a:latin typeface="+mn-lt"/>
                <a:ea typeface="Verdana" panose="020B0604030504040204" pitchFamily="34" charset="0"/>
              </a:rPr>
              <a:t>The </a:t>
            </a:r>
            <a:r>
              <a:rPr lang="pt-PT" sz="800" dirty="0">
                <a:latin typeface="+mn-lt"/>
                <a:ea typeface="Verdana" panose="020B0604030504040204" pitchFamily="34" charset="0"/>
              </a:rPr>
              <a:t>Complete </a:t>
            </a:r>
            <a:r>
              <a:rPr lang="pt-PT" sz="800" dirty="0" err="1">
                <a:latin typeface="+mn-lt"/>
                <a:ea typeface="Verdana" panose="020B0604030504040204" pitchFamily="34" charset="0"/>
              </a:rPr>
              <a:t>Lean Manufacturing </a:t>
            </a:r>
            <a:r>
              <a:rPr lang="pt-PT" sz="800" dirty="0">
                <a:latin typeface="+mn-lt"/>
                <a:ea typeface="Verdana" panose="020B0604030504040204" pitchFamily="34" charset="0"/>
              </a:rPr>
              <a:t>Guide - </a:t>
            </a:r>
            <a:r>
              <a:rPr lang="pt-PT" sz="800" dirty="0" err="1">
                <a:latin typeface="+mn-lt"/>
                <a:ea typeface="Verdana" panose="020B0604030504040204" pitchFamily="34" charset="0"/>
              </a:rPr>
              <a:t>Μάθετε πώς </a:t>
            </a:r>
            <a:r>
              <a:rPr lang="pt-PT" sz="800" dirty="0">
                <a:latin typeface="+mn-lt"/>
                <a:ea typeface="Verdana" panose="020B0604030504040204" pitchFamily="34" charset="0"/>
              </a:rPr>
              <a:t>οι </a:t>
            </a:r>
            <a:r>
              <a:rPr lang="pt-PT" sz="800" dirty="0" err="1">
                <a:latin typeface="+mn-lt"/>
                <a:ea typeface="Verdana" panose="020B0604030504040204" pitchFamily="34" charset="0"/>
              </a:rPr>
              <a:t>κατασκευαστές χρησιμοποιούν τις νέες τεχνολογίες Industry </a:t>
            </a:r>
            <a:r>
              <a:rPr lang="pt-PT" sz="800" dirty="0">
                <a:latin typeface="+mn-lt"/>
                <a:ea typeface="Verdana" panose="020B0604030504040204" pitchFamily="34" charset="0"/>
              </a:rPr>
              <a:t>4.0 για να </a:t>
            </a:r>
            <a:r>
              <a:rPr lang="pt-PT" sz="800" dirty="0" err="1">
                <a:latin typeface="+mn-lt"/>
                <a:ea typeface="Verdana" panose="020B0604030504040204" pitchFamily="34" charset="0"/>
              </a:rPr>
              <a:t>ενισχύσουν τις παραδοσιακές πρακτικές λιτής παραγωγής</a:t>
            </a:r>
            <a:r>
              <a:rPr lang="pt-PT" sz="800" dirty="0">
                <a:latin typeface="+mn-lt"/>
                <a:ea typeface="Verdana" panose="020B0604030504040204" pitchFamily="34" charset="0"/>
              </a:rPr>
              <a:t>. Tulip.co Ηλεκτρονικό βιβλίο. Web: </a:t>
            </a:r>
            <a:r>
              <a:rPr lang="pt-PT" sz="800" dirty="0">
                <a:latin typeface="+mn-lt"/>
                <a:ea typeface="Verdana" panose="020B0604030504040204" pitchFamily="34" charset="0"/>
                <a:hlinkClick r:id="rId4"/>
              </a:rPr>
              <a:t>https://tulip.co/ebooks/lean-manufacturing/#chapter-two-history-of-lean</a:t>
            </a:r>
            <a:endParaRPr lang="pt-PT" sz="8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841581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771531"/>
            <a:ext cx="8752031" cy="523220"/>
          </a:xfrm>
          <a:prstGeom prst="rect">
            <a:avLst/>
          </a:prstGeom>
          <a:noFill/>
        </p:spPr>
        <p:txBody>
          <a:bodyPr wrap="square">
            <a:spAutoFit/>
          </a:bodyPr>
          <a:lstStyle/>
          <a:p>
            <a:pPr marL="0" indent="0" algn="just">
              <a:buNone/>
            </a:pPr>
            <a:r>
              <a:rPr lang="en-GB" sz="1400" dirty="0">
                <a:solidFill>
                  <a:srgbClr val="2B2D83"/>
                </a:solidFill>
              </a:rPr>
              <a:t>- Η IE </a:t>
            </a:r>
            <a:r>
              <a:rPr lang="en-GB" sz="1400" dirty="0"/>
              <a:t>είναι μια έννοια στην οποία το οικοσύστημα θεωρείται ως παράδειγμα για το σχεδιασμό βιομηχανικών συστημάτων με σκοπό τη μείωση των επιπτώσεών τους στο περιβάλλον, κλείνοντας τους κύκλους ενέργειας και πόρων.</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380999"/>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Βιομηχανική Οικολογία - Έννοια</a:t>
            </a:r>
          </a:p>
        </p:txBody>
      </p:sp>
      <p:sp>
        <p:nvSpPr>
          <p:cNvPr id="8" name="TextBox 7">
            <a:extLst>
              <a:ext uri="{FF2B5EF4-FFF2-40B4-BE49-F238E27FC236}">
                <a16:creationId xmlns:a16="http://schemas.microsoft.com/office/drawing/2014/main" id="{EDD113B0-E8F2-4F6D-88B3-FF2B07F96F82}"/>
              </a:ext>
            </a:extLst>
          </p:cNvPr>
          <p:cNvSpPr txBox="1"/>
          <p:nvPr/>
        </p:nvSpPr>
        <p:spPr>
          <a:xfrm>
            <a:off x="1887794" y="2582957"/>
            <a:ext cx="5855109" cy="1600438"/>
          </a:xfrm>
          <a:prstGeom prst="rect">
            <a:avLst/>
          </a:prstGeom>
          <a:noFill/>
        </p:spPr>
        <p:txBody>
          <a:bodyPr wrap="square">
            <a:spAutoFit/>
          </a:bodyPr>
          <a:lstStyle/>
          <a:p>
            <a:pPr marL="0" indent="0" algn="just">
              <a:buNone/>
            </a:pPr>
            <a:endParaRPr lang="en-GB" sz="1400" i="1" dirty="0">
              <a:solidFill>
                <a:srgbClr val="2B2D83"/>
              </a:solidFill>
            </a:endParaRPr>
          </a:p>
          <a:p>
            <a:pPr marL="0" indent="0" algn="just">
              <a:buNone/>
            </a:pPr>
            <a:r>
              <a:rPr lang="en-GB" sz="1400" i="1" dirty="0">
                <a:solidFill>
                  <a:srgbClr val="2B2D83"/>
                </a:solidFill>
              </a:rPr>
              <a:t>"Η βιομηχανική οικολογία αντιλαμβάνεται τη βιομηχανία ως ένα ανθρωπογενές οικοσύστημα που λειτουργεί με παρόμοιο τρόπο με τα φυσικά οικοσυστήματα, όπου τα απόβλητα ή τα παραπροϊόντα μιας διεργασίας χρησιμοποιούνται ως εισροή σε μια άλλη διεργασία. Η βιομηχανική οικολογία αλληλεπιδρά με τα φυσικά οικοσυστήματα και προσπαθεί να μεταβεί από ένα γραμμικό σε ένα κυκλικό ή κλειστό σύστημα. Όπως τα φυσικά οικοσυστήματα, έτσι και η βιομηχανική οικολογία βρίσκεται σε μια συνεχή κατάσταση ροής"</a:t>
            </a:r>
          </a:p>
        </p:txBody>
      </p:sp>
    </p:spTree>
    <p:custDataLst>
      <p:tags r:id="rId1"/>
    </p:custDataLst>
    <p:extLst>
      <p:ext uri="{BB962C8B-B14F-4D97-AF65-F5344CB8AC3E}">
        <p14:creationId xmlns:p14="http://schemas.microsoft.com/office/powerpoint/2010/main" val="1849095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0" y="999005"/>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Βιομηχανική Οικολογία - Διαδικασίες</a:t>
            </a:r>
          </a:p>
        </p:txBody>
      </p:sp>
      <p:sp>
        <p:nvSpPr>
          <p:cNvPr id="7" name="TextBox 6">
            <a:extLst>
              <a:ext uri="{FF2B5EF4-FFF2-40B4-BE49-F238E27FC236}">
                <a16:creationId xmlns:a16="http://schemas.microsoft.com/office/drawing/2014/main" id="{3D664A07-5CAD-408F-BB93-7EFDC26E9685}"/>
              </a:ext>
            </a:extLst>
          </p:cNvPr>
          <p:cNvSpPr txBox="1"/>
          <p:nvPr/>
        </p:nvSpPr>
        <p:spPr>
          <a:xfrm>
            <a:off x="195984" y="1385899"/>
            <a:ext cx="3336255" cy="2462213"/>
          </a:xfrm>
          <a:prstGeom prst="rect">
            <a:avLst/>
          </a:prstGeom>
          <a:noFill/>
        </p:spPr>
        <p:txBody>
          <a:bodyPr wrap="square">
            <a:spAutoFit/>
          </a:bodyPr>
          <a:lstStyle/>
          <a:p>
            <a:pPr algn="just"/>
            <a:r>
              <a:rPr lang="pt-PT" sz="1400" dirty="0" err="1"/>
              <a:t>Σύμφωνα </a:t>
            </a:r>
            <a:r>
              <a:rPr lang="pt-PT" sz="1400" dirty="0"/>
              <a:t>με την </a:t>
            </a:r>
            <a:r>
              <a:rPr lang="pt-PT" sz="1400" dirty="0" err="1"/>
              <a:t>έννοια </a:t>
            </a:r>
            <a:r>
              <a:rPr lang="pt-PT" sz="1400" dirty="0"/>
              <a:t>της ΙΕ, </a:t>
            </a:r>
            <a:r>
              <a:rPr lang="pt-PT" sz="1400" dirty="0" err="1"/>
              <a:t>μια βιομηχανία χρησιμοποιεί </a:t>
            </a:r>
            <a:r>
              <a:rPr lang="pt-PT" sz="1400" dirty="0"/>
              <a:t>τα </a:t>
            </a:r>
            <a:r>
              <a:rPr lang="pt-PT" sz="1400" dirty="0" err="1"/>
              <a:t>πλεονάσματα </a:t>
            </a:r>
            <a:r>
              <a:rPr lang="pt-PT" sz="1400" dirty="0"/>
              <a:t>(</a:t>
            </a:r>
            <a:r>
              <a:rPr lang="pt-PT" sz="1400" dirty="0" err="1"/>
              <a:t>απόβλητα </a:t>
            </a:r>
            <a:r>
              <a:rPr lang="pt-PT" sz="1400" dirty="0"/>
              <a:t>και </a:t>
            </a:r>
            <a:r>
              <a:rPr lang="pt-PT" sz="1400" dirty="0" err="1"/>
              <a:t>παραπροϊόντα</a:t>
            </a:r>
            <a:r>
              <a:rPr lang="pt-PT" sz="1400" dirty="0"/>
              <a:t>) </a:t>
            </a:r>
            <a:r>
              <a:rPr lang="pt-PT" sz="1400" dirty="0" err="1"/>
              <a:t>άλλων </a:t>
            </a:r>
            <a:r>
              <a:rPr lang="pt-PT" sz="1400" dirty="0"/>
              <a:t>βιομηχανιών ως εισροές </a:t>
            </a:r>
            <a:r>
              <a:rPr lang="pt-PT" sz="1400" dirty="0" err="1"/>
              <a:t>στις δικές της </a:t>
            </a:r>
            <a:r>
              <a:rPr lang="pt-PT" sz="1400" dirty="0"/>
              <a:t>διαδικασίες, </a:t>
            </a:r>
            <a:r>
              <a:rPr lang="pt-PT" sz="1400" dirty="0" err="1"/>
              <a:t>ενώ παράλληλα αλληλεπιδρά με τη φύση</a:t>
            </a:r>
            <a:r>
              <a:rPr lang="pt-PT" sz="1400" dirty="0"/>
              <a:t>. Η ΙΕ </a:t>
            </a:r>
            <a:r>
              <a:rPr lang="pt-PT" sz="1400" dirty="0" err="1"/>
              <a:t>ακολουθεί ένα υβριδικό σύστημα μεταξύ </a:t>
            </a:r>
            <a:r>
              <a:rPr lang="pt-PT" sz="1400" dirty="0"/>
              <a:t>βιομηχανικών </a:t>
            </a:r>
            <a:r>
              <a:rPr lang="pt-PT" sz="1400" dirty="0" err="1"/>
              <a:t>και </a:t>
            </a:r>
            <a:r>
              <a:rPr lang="pt-PT" sz="1400" dirty="0"/>
              <a:t>φυσικών </a:t>
            </a:r>
            <a:r>
              <a:rPr lang="pt-PT" sz="1400" dirty="0" err="1"/>
              <a:t>οικοσυστημάτων και εξετάζει έννοιες και εργαλεία αειφορίας, όπως η ανάλυση ροής </a:t>
            </a:r>
            <a:r>
              <a:rPr lang="pt-PT" sz="1400" dirty="0"/>
              <a:t>υλικών, ο σχεδιασμός για </a:t>
            </a:r>
            <a:r>
              <a:rPr lang="pt-PT" sz="1400" dirty="0" err="1"/>
              <a:t>αποσυναρμολόγηση</a:t>
            </a:r>
            <a:r>
              <a:rPr lang="pt-PT" sz="1400" dirty="0"/>
              <a:t>, οι </a:t>
            </a:r>
            <a:r>
              <a:rPr lang="pt-PT" sz="1400" dirty="0" err="1"/>
              <a:t>φιλικές προς το περιβάλλον τεχνολογίες και η αποϋλοποίηση</a:t>
            </a:r>
            <a:r>
              <a:rPr lang="pt-PT" sz="1400" dirty="0"/>
              <a:t>. </a:t>
            </a:r>
            <a:endParaRPr lang="en-GB" dirty="0"/>
          </a:p>
        </p:txBody>
      </p:sp>
      <p:pic>
        <p:nvPicPr>
          <p:cNvPr id="9" name="Imagem 4">
            <a:extLst>
              <a:ext uri="{FF2B5EF4-FFF2-40B4-BE49-F238E27FC236}">
                <a16:creationId xmlns:a16="http://schemas.microsoft.com/office/drawing/2014/main" id="{41D4864D-58BE-40BF-B4A6-2E0CE10AD5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7829" y="895824"/>
            <a:ext cx="5246171" cy="3050891"/>
          </a:xfrm>
          <a:prstGeom prst="rect">
            <a:avLst/>
          </a:prstGeom>
          <a:noFill/>
          <a:ln>
            <a:noFill/>
          </a:ln>
        </p:spPr>
      </p:pic>
      <p:sp>
        <p:nvSpPr>
          <p:cNvPr id="10" name="Retângulo 2">
            <a:extLst>
              <a:ext uri="{FF2B5EF4-FFF2-40B4-BE49-F238E27FC236}">
                <a16:creationId xmlns:a16="http://schemas.microsoft.com/office/drawing/2014/main" id="{813E29EC-186B-4A5A-823D-EBEDA3C050E4}"/>
              </a:ext>
            </a:extLst>
          </p:cNvPr>
          <p:cNvSpPr/>
          <p:nvPr/>
        </p:nvSpPr>
        <p:spPr>
          <a:xfrm>
            <a:off x="3979850" y="4078399"/>
            <a:ext cx="5083034" cy="338554"/>
          </a:xfrm>
          <a:prstGeom prst="rect">
            <a:avLst/>
          </a:prstGeom>
        </p:spPr>
        <p:txBody>
          <a:bodyPr wrap="square">
            <a:spAutoFit/>
          </a:bodyPr>
          <a:lstStyle/>
          <a:p>
            <a:pPr algn="just"/>
            <a:r>
              <a:rPr lang="en-GB" sz="800" dirty="0">
                <a:latin typeface="+mn-lt"/>
              </a:rPr>
              <a:t>[3] </a:t>
            </a:r>
            <a:r>
              <a:rPr lang="pt-PT" sz="800" dirty="0" err="1">
                <a:latin typeface="+mn-lt"/>
                <a:ea typeface="Verdana" panose="020B0604030504040204" pitchFamily="34" charset="0"/>
              </a:rPr>
              <a:t>Εισαγωγή </a:t>
            </a:r>
            <a:r>
              <a:rPr lang="pt-PT" sz="800" dirty="0">
                <a:latin typeface="+mn-lt"/>
                <a:ea typeface="Verdana" panose="020B0604030504040204" pitchFamily="34" charset="0"/>
              </a:rPr>
              <a:t>στη βιομηχανική </a:t>
            </a:r>
            <a:r>
              <a:rPr lang="pt-PT" sz="800" dirty="0" err="1">
                <a:latin typeface="+mn-lt"/>
                <a:ea typeface="Verdana" panose="020B0604030504040204" pitchFamily="34" charset="0"/>
              </a:rPr>
              <a:t>οικολογία και </a:t>
            </a:r>
            <a:r>
              <a:rPr lang="pt-PT" sz="800" dirty="0">
                <a:latin typeface="+mn-lt"/>
                <a:ea typeface="Verdana" panose="020B0604030504040204" pitchFamily="34" charset="0"/>
              </a:rPr>
              <a:t>τον βιομηχανικό μεταβολισμό. </a:t>
            </a:r>
            <a:r>
              <a:rPr lang="pt-PT" sz="800" dirty="0" err="1">
                <a:latin typeface="+mn-lt"/>
                <a:ea typeface="Verdana" panose="020B0604030504040204" pitchFamily="34" charset="0"/>
              </a:rPr>
              <a:t>Ελληνοαλβανική διασυνοριακή συνεργασία </a:t>
            </a:r>
            <a:r>
              <a:rPr lang="pt-PT" sz="800" dirty="0">
                <a:latin typeface="+mn-lt"/>
                <a:ea typeface="Verdana" panose="020B0604030504040204" pitchFamily="34" charset="0"/>
              </a:rPr>
              <a:t>στην </a:t>
            </a:r>
            <a:r>
              <a:rPr lang="pt-PT" sz="800" dirty="0" err="1">
                <a:latin typeface="+mn-lt"/>
                <a:ea typeface="Verdana" panose="020B0604030504040204" pitchFamily="34" charset="0"/>
              </a:rPr>
              <a:t>εξερεύνηση της βιομάζας</a:t>
            </a:r>
            <a:r>
              <a:rPr lang="pt-PT" sz="800" dirty="0">
                <a:latin typeface="+mn-lt"/>
                <a:ea typeface="Verdana" panose="020B0604030504040204" pitchFamily="34" charset="0"/>
              </a:rPr>
              <a:t>. </a:t>
            </a:r>
            <a:r>
              <a:rPr lang="pt-PT" sz="800" dirty="0" err="1">
                <a:latin typeface="+mn-lt"/>
                <a:ea typeface="Verdana" panose="020B0604030504040204" pitchFamily="34" charset="0"/>
              </a:rPr>
              <a:t>Διαθέσιμο </a:t>
            </a:r>
            <a:r>
              <a:rPr lang="pt-PT" sz="800" dirty="0">
                <a:latin typeface="+mn-lt"/>
                <a:ea typeface="Verdana" panose="020B0604030504040204" pitchFamily="34" charset="0"/>
              </a:rPr>
              <a:t>στο διαδίκτυο: </a:t>
            </a:r>
            <a:r>
              <a:rPr lang="pt-PT" sz="800" dirty="0">
                <a:latin typeface="+mn-lt"/>
                <a:ea typeface="Verdana" panose="020B0604030504040204" pitchFamily="34" charset="0"/>
                <a:hlinkClick r:id="rId4"/>
              </a:rPr>
              <a:t>https://slideplayer.com/slide/13338089/</a:t>
            </a:r>
            <a:endParaRPr lang="pt-PT" sz="800" dirty="0">
              <a:latin typeface="+mn-lt"/>
              <a:ea typeface="Verdana" panose="020B0604030504040204" pitchFamily="34" charset="0"/>
            </a:endParaRPr>
          </a:p>
        </p:txBody>
      </p:sp>
      <p:sp>
        <p:nvSpPr>
          <p:cNvPr id="11" name="Content Placeholder 2">
            <a:extLst>
              <a:ext uri="{FF2B5EF4-FFF2-40B4-BE49-F238E27FC236}">
                <a16:creationId xmlns:a16="http://schemas.microsoft.com/office/drawing/2014/main" id="{0A81E162-AB6A-4785-8859-47C0014C6C82}"/>
              </a:ext>
            </a:extLst>
          </p:cNvPr>
          <p:cNvSpPr txBox="1">
            <a:spLocks/>
          </p:cNvSpPr>
          <p:nvPr/>
        </p:nvSpPr>
        <p:spPr>
          <a:xfrm>
            <a:off x="5423328" y="3913731"/>
            <a:ext cx="2904459" cy="29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Διαδικασίες βιομηχανικής οικολογίας [3]</a:t>
            </a:r>
          </a:p>
        </p:txBody>
      </p:sp>
    </p:spTree>
    <p:custDataLst>
      <p:tags r:id="rId1"/>
    </p:custDataLst>
    <p:extLst>
      <p:ext uri="{BB962C8B-B14F-4D97-AF65-F5344CB8AC3E}">
        <p14:creationId xmlns:p14="http://schemas.microsoft.com/office/powerpoint/2010/main" val="3861600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468078"/>
            <a:ext cx="8752031" cy="3231654"/>
          </a:xfrm>
          <a:prstGeom prst="rect">
            <a:avLst/>
          </a:prstGeom>
          <a:noFill/>
        </p:spPr>
        <p:txBody>
          <a:bodyPr wrap="square">
            <a:spAutoFit/>
          </a:bodyPr>
          <a:lstStyle/>
          <a:p>
            <a:pPr marL="285750" indent="-285750" algn="just">
              <a:buFont typeface="Arial" panose="020B0604020202020204" pitchFamily="34" charset="0"/>
              <a:buChar char="•"/>
            </a:pPr>
            <a:r>
              <a:rPr lang="en-GB" sz="1200" dirty="0">
                <a:solidFill>
                  <a:srgbClr val="2B2D83"/>
                </a:solidFill>
              </a:rPr>
              <a:t>Ανάπτυξη βιομηχανικών οικοσυστημάτων </a:t>
            </a:r>
            <a:r>
              <a:rPr lang="en-GB" sz="1200" dirty="0"/>
              <a:t>- να δούμε τα απόβλητα ως πόρο- να κλείσουμε τους κύκλους- να συνάψουμε συνεργασίες με άλλες βιομηχανίες για την εμπορία υποπροϊόντων που χρησιμοποιούνται ως εισροές σε άλλες διεργασίες.</a:t>
            </a:r>
          </a:p>
          <a:p>
            <a:pPr marL="285750" indent="-285750" algn="just">
              <a:buFont typeface="Arial" panose="020B0604020202020204" pitchFamily="34" charset="0"/>
              <a:buChar char="•"/>
            </a:pPr>
            <a:r>
              <a:rPr lang="en-GB" sz="1200" dirty="0">
                <a:solidFill>
                  <a:srgbClr val="2B2D83"/>
                </a:solidFill>
              </a:rPr>
              <a:t>Αποϋλοποίηση της βιομηχανικής παραγωγής </a:t>
            </a:r>
            <a:r>
              <a:rPr lang="en-GB" sz="1200" dirty="0"/>
              <a:t>- χρήση λιγότερων παρθένων υλικών και ενέργειας με την αύξηση της αποδοτικότητας των πόρων- επαναχρησιμοποίηση υλικών ή αντικατάσταση με πιο φιλικά προς το περιβάλλον υλικά- περισσότερα με λιγότερα.</a:t>
            </a:r>
          </a:p>
          <a:p>
            <a:pPr marL="285750" indent="-285750" algn="just">
              <a:buFont typeface="Arial" panose="020B0604020202020204" pitchFamily="34" charset="0"/>
              <a:buChar char="•"/>
            </a:pPr>
            <a:r>
              <a:rPr lang="en-GB" sz="1200" dirty="0"/>
              <a:t>Εξισορρόπηση των βιομηχανικών εισροών και εκροών με τα φυσικά επίπεδα - διαχείριση της διεπαφής περιβάλλοντος-βιομηχανίας- αύξηση της γνώσης της συμπεριφοράς των οικοσυστημάτων, του χρόνου και της ικανότητας ανάκαμψης- αύξηση της γνώσης για το πώς και πότε η βιομηχανία μπορεί να αλληλεπιδράσει με τα φυσικά οικοσυστήματα και τους περιορισμούς.</a:t>
            </a:r>
          </a:p>
          <a:p>
            <a:pPr marL="285750" indent="-285750" algn="just">
              <a:buFont typeface="Arial" panose="020B0604020202020204" pitchFamily="34" charset="0"/>
              <a:buChar char="•"/>
            </a:pPr>
            <a:r>
              <a:rPr lang="en-GB" sz="1200" dirty="0"/>
              <a:t>Βελτίωση της αποδοτικότητας των </a:t>
            </a:r>
            <a:r>
              <a:rPr lang="en-GB" sz="1200" dirty="0">
                <a:solidFill>
                  <a:srgbClr val="2B2D83"/>
                </a:solidFill>
              </a:rPr>
              <a:t>βιομηχανικών διαδικασιών </a:t>
            </a:r>
            <a:r>
              <a:rPr lang="en-GB" sz="1200" dirty="0"/>
              <a:t>- επανασχεδιασμός προϊόντων, διαδικασιών, εξοπλισμού- επαναχρησιμοποίηση υλικών για την εξοικονόμηση πόρων.</a:t>
            </a:r>
          </a:p>
          <a:p>
            <a:pPr marL="285750" indent="-285750" algn="just">
              <a:buFont typeface="Arial" panose="020B0604020202020204" pitchFamily="34" charset="0"/>
              <a:buChar char="•"/>
            </a:pPr>
            <a:r>
              <a:rPr lang="en-GB" sz="1200" dirty="0">
                <a:solidFill>
                  <a:srgbClr val="2B2D83"/>
                </a:solidFill>
              </a:rPr>
              <a:t>Χρήση ενέργειας </a:t>
            </a:r>
            <a:r>
              <a:rPr lang="en-GB" sz="1200" dirty="0"/>
              <a:t>- Ενσωμάτωση του ενεργειακού εφοδιασμού στο πλαίσιο της βιομηχανικής οικολογίας- χρήση εναλλακτικών πηγών ενέργειας που έχουν λιγότερες επιπτώσεις στο περιβάλλον.</a:t>
            </a:r>
          </a:p>
          <a:p>
            <a:pPr marL="285750" indent="-285750" algn="just">
              <a:buFont typeface="Arial" panose="020B0604020202020204" pitchFamily="34" charset="0"/>
              <a:buChar char="•"/>
            </a:pPr>
            <a:r>
              <a:rPr lang="en-GB" sz="1200" dirty="0"/>
              <a:t>Ευθυγράμμιση των πολιτικών με την </a:t>
            </a:r>
            <a:r>
              <a:rPr lang="en-GB" sz="1200" dirty="0">
                <a:solidFill>
                  <a:srgbClr val="2B2D83"/>
                </a:solidFill>
              </a:rPr>
              <a:t>έννοια της βιομηχανικής οικολογίας </a:t>
            </a:r>
            <a:r>
              <a:rPr lang="en-GB" sz="1200" dirty="0"/>
              <a:t>- ενσωμάτωση του περιβάλλοντος και της οικονομίας στις οργανωτικές, εθνικές και διεθνείς πολιτικές- εσωτερίκευση των εξωτερικοτήτων- χρήση οικονομικών μέσων για την ενθάρρυνση της μετάβασης προς τη βιομηχανική οικολογία- χρήση καταλληλότερου προεξοφλητικού επιτοκίου- χρήση ενός πιο ολοκληρωμένου δείκτη για τη μέτρηση του πλούτου ενός έθνους και όχι του ΑΕΠ.</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094410"/>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Βιομηχανική Οικολογία - Αρχές</a:t>
            </a:r>
          </a:p>
        </p:txBody>
      </p:sp>
    </p:spTree>
    <p:custDataLst>
      <p:tags r:id="rId1"/>
    </p:custDataLst>
    <p:extLst>
      <p:ext uri="{BB962C8B-B14F-4D97-AF65-F5344CB8AC3E}">
        <p14:creationId xmlns:p14="http://schemas.microsoft.com/office/powerpoint/2010/main" val="1548222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61561"/>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Βιομηχανική Οικολογία &amp; Κυκλική Οικονομία</a:t>
            </a:r>
          </a:p>
        </p:txBody>
      </p:sp>
      <p:pic>
        <p:nvPicPr>
          <p:cNvPr id="6" name="Imagem 7">
            <a:extLst>
              <a:ext uri="{FF2B5EF4-FFF2-40B4-BE49-F238E27FC236}">
                <a16:creationId xmlns:a16="http://schemas.microsoft.com/office/drawing/2014/main" id="{16125925-B35E-4BA4-B973-63F2EBE0B1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14489" y="1212934"/>
            <a:ext cx="3228997" cy="2756723"/>
          </a:xfrm>
          <a:prstGeom prst="rect">
            <a:avLst/>
          </a:prstGeom>
          <a:noFill/>
          <a:ln>
            <a:noFill/>
          </a:ln>
        </p:spPr>
      </p:pic>
      <p:sp>
        <p:nvSpPr>
          <p:cNvPr id="7" name="Retângulo 8">
            <a:extLst>
              <a:ext uri="{FF2B5EF4-FFF2-40B4-BE49-F238E27FC236}">
                <a16:creationId xmlns:a16="http://schemas.microsoft.com/office/drawing/2014/main" id="{93939718-AC43-4FCA-B235-5EE25B775F62}"/>
              </a:ext>
            </a:extLst>
          </p:cNvPr>
          <p:cNvSpPr/>
          <p:nvPr/>
        </p:nvSpPr>
        <p:spPr>
          <a:xfrm>
            <a:off x="34508" y="3499536"/>
            <a:ext cx="2227005" cy="1200329"/>
          </a:xfrm>
          <a:prstGeom prst="rect">
            <a:avLst/>
          </a:prstGeom>
        </p:spPr>
        <p:txBody>
          <a:bodyPr wrap="square">
            <a:spAutoFit/>
          </a:bodyPr>
          <a:lstStyle/>
          <a:p>
            <a:pPr algn="just"/>
            <a:r>
              <a:rPr lang="en-GB" sz="800" dirty="0"/>
              <a:t>[</a:t>
            </a:r>
            <a:r>
              <a:rPr lang="en-GB" sz="800" dirty="0">
                <a:latin typeface="+mn-lt"/>
              </a:rPr>
              <a:t>4] </a:t>
            </a:r>
            <a:r>
              <a:rPr lang="pt-PT" sz="800" dirty="0">
                <a:latin typeface="+mn-lt"/>
                <a:ea typeface="Verdana" panose="020B0604030504040204" pitchFamily="34" charset="0"/>
                <a:hlinkClick r:id="rId4"/>
              </a:rPr>
              <a:t>Saavedra</a:t>
            </a:r>
            <a:r>
              <a:rPr lang="pt-PT" sz="800" u="sng" dirty="0">
                <a:latin typeface="+mn-lt"/>
                <a:ea typeface="Verdana" panose="020B0604030504040204" pitchFamily="34" charset="0"/>
              </a:rPr>
              <a:t>, </a:t>
            </a:r>
            <a:r>
              <a:rPr lang="pt-PT" sz="800" u="sng" dirty="0" err="1">
                <a:latin typeface="+mn-lt"/>
                <a:ea typeface="Verdana" panose="020B0604030504040204" pitchFamily="34" charset="0"/>
              </a:rPr>
              <a:t>Yovana</a:t>
            </a:r>
            <a:r>
              <a:rPr lang="pt-PT" sz="800" u="sng" dirty="0">
                <a:latin typeface="+mn-lt"/>
                <a:ea typeface="Verdana" panose="020B0604030504040204" pitchFamily="34" charset="0"/>
              </a:rPr>
              <a:t>, </a:t>
            </a:r>
            <a:r>
              <a:rPr lang="pt-PT" sz="800" dirty="0" err="1">
                <a:latin typeface="+mn-lt"/>
                <a:ea typeface="Verdana" panose="020B0604030504040204" pitchFamily="34" charset="0"/>
                <a:hlinkClick r:id="rId4"/>
              </a:rPr>
              <a:t>Iritani</a:t>
            </a:r>
            <a:r>
              <a:rPr lang="pt-PT" sz="800" u="sng" dirty="0">
                <a:latin typeface="+mn-lt"/>
                <a:ea typeface="Verdana" panose="020B0604030504040204" pitchFamily="34" charset="0"/>
              </a:rPr>
              <a:t>, Diego, </a:t>
            </a:r>
            <a:r>
              <a:rPr lang="pt-PT" sz="800" dirty="0" err="1">
                <a:latin typeface="+mn-lt"/>
                <a:ea typeface="Verdana" panose="020B0604030504040204" pitchFamily="34" charset="0"/>
                <a:hlinkClick r:id="rId4"/>
              </a:rPr>
              <a:t>Pavan</a:t>
            </a:r>
            <a:r>
              <a:rPr lang="pt-PT" sz="800" u="sng" dirty="0">
                <a:latin typeface="+mn-lt"/>
                <a:ea typeface="Verdana" panose="020B0604030504040204" pitchFamily="34" charset="0"/>
              </a:rPr>
              <a:t>, Ana, </a:t>
            </a:r>
            <a:r>
              <a:rPr lang="pt-PT" sz="800" dirty="0" err="1">
                <a:latin typeface="+mn-lt"/>
                <a:ea typeface="Verdana" panose="020B0604030504040204" pitchFamily="34" charset="0"/>
                <a:hlinkClick r:id="rId4"/>
              </a:rPr>
              <a:t>Ometto</a:t>
            </a:r>
            <a:r>
              <a:rPr lang="pt-PT" sz="800" dirty="0">
                <a:latin typeface="+mn-lt"/>
                <a:ea typeface="Verdana" panose="020B0604030504040204" pitchFamily="34" charset="0"/>
              </a:rPr>
              <a:t>, Aldo, </a:t>
            </a:r>
            <a:r>
              <a:rPr lang="pt-PT" sz="800" dirty="0" err="1">
                <a:latin typeface="+mn-lt"/>
                <a:ea typeface="Verdana" panose="020B0604030504040204" pitchFamily="34" charset="0"/>
              </a:rPr>
              <a:t>Theoretical contribution of </a:t>
            </a:r>
            <a:r>
              <a:rPr lang="pt-PT" sz="800" dirty="0">
                <a:latin typeface="+mn-lt"/>
                <a:ea typeface="Verdana" panose="020B0604030504040204" pitchFamily="34" charset="0"/>
              </a:rPr>
              <a:t>industrial </a:t>
            </a:r>
            <a:r>
              <a:rPr lang="pt-PT" sz="800" dirty="0" err="1">
                <a:latin typeface="+mn-lt"/>
                <a:ea typeface="Verdana" panose="020B0604030504040204" pitchFamily="34" charset="0"/>
              </a:rPr>
              <a:t>ecology </a:t>
            </a:r>
            <a:r>
              <a:rPr lang="pt-PT" sz="800" dirty="0">
                <a:latin typeface="+mn-lt"/>
                <a:ea typeface="Verdana" panose="020B0604030504040204" pitchFamily="34" charset="0"/>
              </a:rPr>
              <a:t>to circular </a:t>
            </a:r>
            <a:r>
              <a:rPr lang="pt-PT" sz="800" dirty="0" err="1">
                <a:latin typeface="+mn-lt"/>
                <a:ea typeface="Verdana" panose="020B0604030504040204" pitchFamily="34" charset="0"/>
              </a:rPr>
              <a:t>economy</a:t>
            </a:r>
            <a:r>
              <a:rPr lang="pt-PT" sz="800" dirty="0">
                <a:latin typeface="+mn-lt"/>
                <a:ea typeface="Verdana" panose="020B0604030504040204" pitchFamily="34" charset="0"/>
              </a:rPr>
              <a:t>. </a:t>
            </a:r>
            <a:r>
              <a:rPr lang="pt-PT" sz="800" dirty="0" err="1">
                <a:latin typeface="+mn-lt"/>
                <a:ea typeface="Verdana" panose="020B0604030504040204" pitchFamily="34" charset="0"/>
              </a:rPr>
              <a:t>Received </a:t>
            </a:r>
            <a:r>
              <a:rPr lang="pt-PT" sz="800" dirty="0">
                <a:latin typeface="+mn-lt"/>
                <a:ea typeface="Verdana" panose="020B0604030504040204" pitchFamily="34" charset="0"/>
              </a:rPr>
              <a:t>8 </a:t>
            </a:r>
            <a:r>
              <a:rPr lang="pt-PT" sz="800" dirty="0" err="1">
                <a:latin typeface="+mn-lt"/>
                <a:ea typeface="Verdana" panose="020B0604030504040204" pitchFamily="34" charset="0"/>
              </a:rPr>
              <a:t>September </a:t>
            </a:r>
            <a:r>
              <a:rPr lang="pt-PT" sz="800" dirty="0">
                <a:latin typeface="+mn-lt"/>
                <a:ea typeface="Verdana" panose="020B0604030504040204" pitchFamily="34" charset="0"/>
              </a:rPr>
              <a:t>2016, </a:t>
            </a:r>
            <a:r>
              <a:rPr lang="pt-PT" sz="800" dirty="0" err="1">
                <a:latin typeface="+mn-lt"/>
                <a:ea typeface="Verdana" panose="020B0604030504040204" pitchFamily="34" charset="0"/>
              </a:rPr>
              <a:t>Revised </a:t>
            </a:r>
            <a:r>
              <a:rPr lang="pt-PT" sz="800" dirty="0">
                <a:latin typeface="+mn-lt"/>
                <a:ea typeface="Verdana" panose="020B0604030504040204" pitchFamily="34" charset="0"/>
              </a:rPr>
              <a:t>17 </a:t>
            </a:r>
            <a:r>
              <a:rPr lang="pt-PT" sz="800" dirty="0" err="1">
                <a:latin typeface="+mn-lt"/>
                <a:ea typeface="Verdana" panose="020B0604030504040204" pitchFamily="34" charset="0"/>
              </a:rPr>
              <a:t>September </a:t>
            </a:r>
            <a:r>
              <a:rPr lang="pt-PT" sz="800" dirty="0">
                <a:latin typeface="+mn-lt"/>
                <a:ea typeface="Verdana" panose="020B0604030504040204" pitchFamily="34" charset="0"/>
              </a:rPr>
              <a:t>2017, </a:t>
            </a:r>
            <a:r>
              <a:rPr lang="pt-PT" sz="800" dirty="0" err="1">
                <a:latin typeface="+mn-lt"/>
                <a:ea typeface="Verdana" panose="020B0604030504040204" pitchFamily="34" charset="0"/>
              </a:rPr>
              <a:t>Accepted </a:t>
            </a:r>
            <a:r>
              <a:rPr lang="pt-PT" sz="800" dirty="0">
                <a:latin typeface="+mn-lt"/>
                <a:ea typeface="Verdana" panose="020B0604030504040204" pitchFamily="34" charset="0"/>
              </a:rPr>
              <a:t>17 </a:t>
            </a:r>
            <a:r>
              <a:rPr lang="pt-PT" sz="800" dirty="0" err="1">
                <a:latin typeface="+mn-lt"/>
                <a:ea typeface="Verdana" panose="020B0604030504040204" pitchFamily="34" charset="0"/>
              </a:rPr>
              <a:t>September </a:t>
            </a:r>
            <a:r>
              <a:rPr lang="pt-PT" sz="800" dirty="0">
                <a:latin typeface="+mn-lt"/>
                <a:ea typeface="Verdana" panose="020B0604030504040204" pitchFamily="34" charset="0"/>
              </a:rPr>
              <a:t>2017, </a:t>
            </a:r>
            <a:r>
              <a:rPr lang="pt-PT" sz="800" dirty="0" err="1">
                <a:latin typeface="+mn-lt"/>
                <a:ea typeface="Verdana" panose="020B0604030504040204" pitchFamily="34" charset="0"/>
              </a:rPr>
              <a:t>Available </a:t>
            </a:r>
            <a:r>
              <a:rPr lang="pt-PT" sz="800" dirty="0">
                <a:latin typeface="+mn-lt"/>
                <a:ea typeface="Verdana" panose="020B0604030504040204" pitchFamily="34" charset="0"/>
              </a:rPr>
              <a:t>online 30 </a:t>
            </a:r>
            <a:r>
              <a:rPr lang="pt-PT" sz="800" dirty="0" err="1">
                <a:latin typeface="+mn-lt"/>
                <a:ea typeface="Verdana" panose="020B0604030504040204" pitchFamily="34" charset="0"/>
              </a:rPr>
              <a:t>September </a:t>
            </a:r>
            <a:r>
              <a:rPr lang="pt-PT" sz="800" dirty="0">
                <a:latin typeface="+mn-lt"/>
                <a:ea typeface="Verdana" panose="020B0604030504040204" pitchFamily="34" charset="0"/>
              </a:rPr>
              <a:t>2017. Web: </a:t>
            </a:r>
            <a:r>
              <a:rPr lang="pt-PT" sz="800" dirty="0">
                <a:latin typeface="+mn-lt"/>
                <a:ea typeface="Verdana" panose="020B0604030504040204" pitchFamily="34" charset="0"/>
                <a:hlinkClick r:id="rId5"/>
              </a:rPr>
              <a:t>https://www.sciencedirect.com/science/article/abs/pii/S0959652617321728</a:t>
            </a:r>
            <a:endParaRPr lang="pt-PT" sz="800" dirty="0">
              <a:latin typeface="+mn-lt"/>
              <a:ea typeface="Verdana" panose="020B0604030504040204" pitchFamily="34" charset="0"/>
            </a:endParaRPr>
          </a:p>
        </p:txBody>
      </p:sp>
      <p:sp>
        <p:nvSpPr>
          <p:cNvPr id="8" name="Retângulo 9">
            <a:extLst>
              <a:ext uri="{FF2B5EF4-FFF2-40B4-BE49-F238E27FC236}">
                <a16:creationId xmlns:a16="http://schemas.microsoft.com/office/drawing/2014/main" id="{66F2CA4D-D01E-4EFB-B9CE-B0EACFCB4D7B}"/>
              </a:ext>
            </a:extLst>
          </p:cNvPr>
          <p:cNvSpPr/>
          <p:nvPr/>
        </p:nvSpPr>
        <p:spPr>
          <a:xfrm>
            <a:off x="4409893" y="4099700"/>
            <a:ext cx="3045417" cy="230832"/>
          </a:xfrm>
          <a:prstGeom prst="rect">
            <a:avLst/>
          </a:prstGeom>
        </p:spPr>
        <p:txBody>
          <a:bodyPr wrap="square">
            <a:spAutoFit/>
          </a:bodyPr>
          <a:lstStyle/>
          <a:p>
            <a:r>
              <a:rPr lang="en-GB" sz="900" dirty="0">
                <a:latin typeface="+mn-lt"/>
                <a:ea typeface="Verdana" panose="020B0604030504040204" pitchFamily="34" charset="0"/>
              </a:rPr>
              <a:t>Δίκτυο </a:t>
            </a:r>
            <a:r>
              <a:rPr lang="en-GB" sz="900" dirty="0" err="1">
                <a:latin typeface="+mn-lt"/>
                <a:ea typeface="Verdana" panose="020B0604030504040204" pitchFamily="34" charset="0"/>
              </a:rPr>
              <a:t>συνύπαρξης</a:t>
            </a:r>
            <a:r>
              <a:rPr lang="en-GB" sz="900" dirty="0">
                <a:latin typeface="+mn-lt"/>
                <a:ea typeface="Verdana" panose="020B0604030504040204" pitchFamily="34" charset="0"/>
              </a:rPr>
              <a:t> λέξεων για τη λογοτεχνία CE και IE [4]</a:t>
            </a:r>
            <a:endParaRPr lang="pt-PT" sz="9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331106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211D72-CEF7-4CC0-8AFB-FE6EAF1146A4}"/>
              </a:ext>
            </a:extLst>
          </p:cNvPr>
          <p:cNvSpPr txBox="1"/>
          <p:nvPr/>
        </p:nvSpPr>
        <p:spPr>
          <a:xfrm>
            <a:off x="253630" y="1125200"/>
            <a:ext cx="3344778" cy="3624069"/>
          </a:xfrm>
          <a:prstGeom prst="rect">
            <a:avLst/>
          </a:prstGeom>
          <a:noFill/>
        </p:spPr>
        <p:txBody>
          <a:bodyPr wrap="square">
            <a:spAutoFit/>
          </a:bodyPr>
          <a:lstStyle/>
          <a:p>
            <a:pPr marL="0" indent="0" algn="just">
              <a:buNone/>
            </a:pPr>
            <a:r>
              <a:rPr lang="en-GB" sz="1350" dirty="0">
                <a:solidFill>
                  <a:srgbClr val="15A7A1"/>
                </a:solidFill>
              </a:rPr>
              <a:t>Σχεδιασμός για δυνατότητα αναβάθμισης και επισκευής (αρθρωτότητα)</a:t>
            </a:r>
          </a:p>
          <a:p>
            <a:pPr marL="0" indent="0" algn="just">
              <a:buNone/>
            </a:pPr>
            <a:endParaRPr lang="en-GB" sz="1350" dirty="0">
              <a:solidFill>
                <a:srgbClr val="15A7A1"/>
              </a:solidFill>
            </a:endParaRPr>
          </a:p>
          <a:p>
            <a:pPr marL="0" indent="0" algn="just">
              <a:buNone/>
            </a:pPr>
            <a:r>
              <a:rPr lang="en-GB" sz="1350" dirty="0">
                <a:solidFill>
                  <a:srgbClr val="15A7A1"/>
                </a:solidFill>
              </a:rPr>
              <a:t>Σχεδιασμός προϊόντων μεγάλης διάρκειας ζωής</a:t>
            </a:r>
          </a:p>
          <a:p>
            <a:pPr marL="0" indent="0" algn="just">
              <a:buNone/>
            </a:pPr>
            <a:endParaRPr lang="en-GB" sz="1350" dirty="0">
              <a:solidFill>
                <a:srgbClr val="15A7A1"/>
              </a:solidFill>
            </a:endParaRPr>
          </a:p>
          <a:p>
            <a:pPr marL="0" indent="0" algn="just">
              <a:buNone/>
            </a:pPr>
            <a:r>
              <a:rPr lang="en-GB" sz="1350" dirty="0">
                <a:solidFill>
                  <a:srgbClr val="15A7A1"/>
                </a:solidFill>
              </a:rPr>
              <a:t>Σχεδιασμός για παράταση της διάρκειας ζωής του προϊόντος</a:t>
            </a:r>
          </a:p>
          <a:p>
            <a:pPr marL="0" indent="0" algn="just">
              <a:buNone/>
            </a:pPr>
            <a:endParaRPr lang="en-GB" sz="1350" dirty="0">
              <a:solidFill>
                <a:srgbClr val="15A7A1"/>
              </a:solidFill>
            </a:endParaRPr>
          </a:p>
          <a:p>
            <a:pPr marL="0" indent="0" algn="just">
              <a:buNone/>
            </a:pPr>
            <a:r>
              <a:rPr lang="en-GB" sz="1350" dirty="0">
                <a:solidFill>
                  <a:srgbClr val="15A7A1"/>
                </a:solidFill>
              </a:rPr>
              <a:t>Σχεδιασμός για το κλείσιμο των βρόχων πόρων</a:t>
            </a:r>
          </a:p>
          <a:p>
            <a:pPr marL="0" indent="0" algn="just">
              <a:buNone/>
            </a:pPr>
            <a:endParaRPr lang="en-GB" sz="1350" dirty="0">
              <a:solidFill>
                <a:srgbClr val="15A7A1"/>
              </a:solidFill>
            </a:endParaRPr>
          </a:p>
          <a:p>
            <a:pPr marL="0" indent="0" algn="just">
              <a:buNone/>
            </a:pPr>
            <a:r>
              <a:rPr lang="en-GB" sz="1350" dirty="0">
                <a:solidFill>
                  <a:srgbClr val="15A7A1"/>
                </a:solidFill>
              </a:rPr>
              <a:t>Σχεδιασμός για τεχνικούς και βιολογικούς κύκλους</a:t>
            </a:r>
          </a:p>
          <a:p>
            <a:pPr marL="0" indent="0" algn="just">
              <a:buNone/>
            </a:pPr>
            <a:endParaRPr lang="en-GB" sz="1350" dirty="0">
              <a:solidFill>
                <a:srgbClr val="15A7A1"/>
              </a:solidFill>
            </a:endParaRPr>
          </a:p>
          <a:p>
            <a:pPr marL="0" indent="0" algn="just">
              <a:buNone/>
            </a:pPr>
            <a:r>
              <a:rPr lang="en-GB" sz="1350" dirty="0">
                <a:solidFill>
                  <a:srgbClr val="15A7A1"/>
                </a:solidFill>
              </a:rPr>
              <a:t>Σχεδιασμός για αποσυναρμολόγηση και επανασυναρμολόγηση</a:t>
            </a:r>
          </a:p>
        </p:txBody>
      </p:sp>
      <p:pic>
        <p:nvPicPr>
          <p:cNvPr id="5" name="Picture 2">
            <a:extLst>
              <a:ext uri="{FF2B5EF4-FFF2-40B4-BE49-F238E27FC236}">
                <a16:creationId xmlns:a16="http://schemas.microsoft.com/office/drawing/2014/main" id="{EEA782FB-05AC-4A9B-AA5F-19D8E5ACC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081" y="1716686"/>
            <a:ext cx="4122160" cy="28216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3AC5D9-C101-459D-8157-45A140582CFC}"/>
              </a:ext>
            </a:extLst>
          </p:cNvPr>
          <p:cNvSpPr txBox="1"/>
          <p:nvPr/>
        </p:nvSpPr>
        <p:spPr>
          <a:xfrm>
            <a:off x="842963" y="144476"/>
            <a:ext cx="7183819" cy="1077218"/>
          </a:xfrm>
          <a:prstGeom prst="rect">
            <a:avLst/>
          </a:prstGeom>
          <a:noFill/>
        </p:spPr>
        <p:txBody>
          <a:bodyPr wrap="square">
            <a:spAutoFit/>
          </a:bodyPr>
          <a:lstStyle/>
          <a:p>
            <a:r>
              <a:rPr lang="el-GR" sz="3200" dirty="0">
                <a:solidFill>
                  <a:srgbClr val="E7501B"/>
                </a:solidFill>
                <a:latin typeface="Bebas Neue"/>
                <a:sym typeface="Bebas Neue"/>
              </a:rPr>
              <a:t>Π</a:t>
            </a:r>
            <a:r>
              <a:rPr lang="en-GB" sz="3200" dirty="0">
                <a:solidFill>
                  <a:srgbClr val="E7501B"/>
                </a:solidFill>
                <a:latin typeface="Bebas Neue"/>
                <a:sym typeface="Bebas Neue"/>
              </a:rPr>
              <a:t>αρα</a:t>
            </a:r>
            <a:r>
              <a:rPr lang="en-GB" sz="3200" dirty="0" err="1">
                <a:solidFill>
                  <a:srgbClr val="E7501B"/>
                </a:solidFill>
                <a:latin typeface="Bebas Neue"/>
                <a:sym typeface="Bebas Neue"/>
              </a:rPr>
              <a:t>δείγμ</a:t>
            </a:r>
            <a:r>
              <a:rPr lang="en-GB" sz="3200" dirty="0">
                <a:solidFill>
                  <a:srgbClr val="E7501B"/>
                </a:solidFill>
                <a:latin typeface="Bebas Neue"/>
                <a:sym typeface="Bebas Neue"/>
              </a:rPr>
              <a:t>ατα συστημάτων κυκλικότητας περιλαμβάνουν (</a:t>
            </a:r>
            <a:r>
              <a:rPr lang="el-GR" sz="3200" dirty="0">
                <a:solidFill>
                  <a:srgbClr val="E7501B"/>
                </a:solidFill>
                <a:latin typeface="Bebas Neue"/>
                <a:sym typeface="Bebas Neue"/>
              </a:rPr>
              <a:t>μεταξύ άλλων</a:t>
            </a:r>
            <a:r>
              <a:rPr lang="en-GB" sz="3200" dirty="0">
                <a:solidFill>
                  <a:srgbClr val="E7501B"/>
                </a:solidFill>
                <a:latin typeface="Bebas Neue"/>
                <a:sym typeface="Bebas Neue"/>
              </a:rPr>
              <a:t>):</a:t>
            </a:r>
          </a:p>
        </p:txBody>
      </p:sp>
    </p:spTree>
    <p:custDataLst>
      <p:tags r:id="rId1"/>
    </p:custDataLst>
    <p:extLst>
      <p:ext uri="{BB962C8B-B14F-4D97-AF65-F5344CB8AC3E}">
        <p14:creationId xmlns:p14="http://schemas.microsoft.com/office/powerpoint/2010/main" val="2253374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878156" y="697733"/>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Βιομηχανική Οικολογία &amp; Κυκλική Οικονομία</a:t>
            </a:r>
          </a:p>
        </p:txBody>
      </p:sp>
      <p:graphicFrame>
        <p:nvGraphicFramePr>
          <p:cNvPr id="9" name="Tabela 2">
            <a:extLst>
              <a:ext uri="{FF2B5EF4-FFF2-40B4-BE49-F238E27FC236}">
                <a16:creationId xmlns:a16="http://schemas.microsoft.com/office/drawing/2014/main" id="{44ED7597-0132-4AE2-9FC0-ABE7085544EE}"/>
              </a:ext>
            </a:extLst>
          </p:cNvPr>
          <p:cNvGraphicFramePr>
            <a:graphicFrameLocks noGrp="1"/>
          </p:cNvGraphicFramePr>
          <p:nvPr>
            <p:extLst>
              <p:ext uri="{D42A27DB-BD31-4B8C-83A1-F6EECF244321}">
                <p14:modId xmlns:p14="http://schemas.microsoft.com/office/powerpoint/2010/main" val="1826867367"/>
              </p:ext>
            </p:extLst>
          </p:nvPr>
        </p:nvGraphicFramePr>
        <p:xfrm>
          <a:off x="165597" y="1029526"/>
          <a:ext cx="8782419" cy="3722035"/>
        </p:xfrm>
        <a:graphic>
          <a:graphicData uri="http://schemas.openxmlformats.org/drawingml/2006/table">
            <a:tbl>
              <a:tblPr firstRow="1" firstCol="1" bandRow="1"/>
              <a:tblGrid>
                <a:gridCol w="5591881">
                  <a:extLst>
                    <a:ext uri="{9D8B030D-6E8A-4147-A177-3AD203B41FA5}">
                      <a16:colId xmlns:a16="http://schemas.microsoft.com/office/drawing/2014/main" val="1571455033"/>
                    </a:ext>
                  </a:extLst>
                </a:gridCol>
                <a:gridCol w="3190538">
                  <a:extLst>
                    <a:ext uri="{9D8B030D-6E8A-4147-A177-3AD203B41FA5}">
                      <a16:colId xmlns:a16="http://schemas.microsoft.com/office/drawing/2014/main" val="1756080968"/>
                    </a:ext>
                  </a:extLst>
                </a:gridCol>
              </a:tblGrid>
              <a:tr h="31876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pt-PT" sz="1050" dirty="0" err="1">
                          <a:solidFill>
                            <a:schemeClr val="tx1"/>
                          </a:solidFill>
                          <a:effectLst/>
                          <a:latin typeface="+mn-lt"/>
                        </a:rPr>
                        <a:t>Συμβολή του </a:t>
                      </a:r>
                      <a:r>
                        <a:rPr lang="pt-PT" sz="1050" dirty="0">
                          <a:solidFill>
                            <a:schemeClr val="tx1"/>
                          </a:solidFill>
                          <a:effectLst/>
                          <a:latin typeface="+mn-lt"/>
                        </a:rPr>
                        <a:t>IE</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ED4CC"/>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pt-PT" sz="1050" dirty="0" err="1">
                          <a:solidFill>
                            <a:schemeClr val="tx1"/>
                          </a:solidFill>
                          <a:effectLst/>
                          <a:latin typeface="+mn-lt"/>
                        </a:rPr>
                        <a:t>Αρχές </a:t>
                      </a:r>
                      <a:r>
                        <a:rPr lang="pt-PT" sz="1050" dirty="0">
                          <a:solidFill>
                            <a:schemeClr val="tx1"/>
                          </a:solidFill>
                          <a:effectLst/>
                          <a:latin typeface="+mn-lt"/>
                        </a:rPr>
                        <a:t>CE </a:t>
                      </a:r>
                      <a:r>
                        <a:rPr lang="pt-PT" sz="1050" dirty="0" err="1">
                          <a:solidFill>
                            <a:schemeClr val="tx1"/>
                          </a:solidFill>
                          <a:effectLst/>
                          <a:latin typeface="+mn-lt"/>
                        </a:rPr>
                        <a:t>με βάση</a:t>
                      </a:r>
                      <a:endParaRPr lang="pt-PT" sz="1050" dirty="0">
                        <a:solidFill>
                          <a:schemeClr val="tx1"/>
                        </a:solidFill>
                        <a:effectLst/>
                        <a:latin typeface="+mn-lt"/>
                      </a:endParaRPr>
                    </a:p>
                    <a:p>
                      <a:pPr algn="ctr">
                        <a:lnSpc>
                          <a:spcPct val="107000"/>
                        </a:lnSpc>
                        <a:spcAft>
                          <a:spcPts val="0"/>
                        </a:spcAft>
                      </a:pPr>
                      <a:r>
                        <a:rPr lang="pt-PT" sz="1050" dirty="0">
                          <a:solidFill>
                            <a:schemeClr val="tx1"/>
                          </a:solidFill>
                          <a:effectLst/>
                          <a:latin typeface="+mn-lt"/>
                        </a:rPr>
                        <a:t>Ίδρυμα Ellen </a:t>
                      </a:r>
                      <a:r>
                        <a:rPr lang="pt-PT" sz="1050" dirty="0" err="1">
                          <a:solidFill>
                            <a:schemeClr val="tx1"/>
                          </a:solidFill>
                          <a:effectLst/>
                          <a:latin typeface="+mn-lt"/>
                        </a:rPr>
                        <a:t>McArthur</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1005169243"/>
                  </a:ext>
                </a:extLst>
              </a:tr>
              <a:tr h="113309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err="1">
                          <a:solidFill>
                            <a:schemeClr val="tx1"/>
                          </a:solidFill>
                          <a:effectLst/>
                          <a:latin typeface="+mn-lt"/>
                        </a:rPr>
                        <a:t>- Μελετήστε τις ροές </a:t>
                      </a:r>
                      <a:r>
                        <a:rPr lang="pt-PT" sz="1050" dirty="0">
                          <a:solidFill>
                            <a:schemeClr val="tx1"/>
                          </a:solidFill>
                          <a:effectLst/>
                          <a:latin typeface="+mn-lt"/>
                        </a:rPr>
                        <a:t>υλικών </a:t>
                      </a:r>
                      <a:r>
                        <a:rPr lang="pt-PT" sz="1050" dirty="0" err="1">
                          <a:solidFill>
                            <a:schemeClr val="tx1"/>
                          </a:solidFill>
                          <a:effectLst/>
                          <a:latin typeface="+mn-lt"/>
                        </a:rPr>
                        <a:t>και ενέργειας και την εφαρμογή τους</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Εισαγωγή των αρχών του βιολογικού οικοσυστήματος στο </a:t>
                      </a:r>
                      <a:r>
                        <a:rPr lang="pt-PT" sz="1050" dirty="0">
                          <a:solidFill>
                            <a:schemeClr val="tx1"/>
                          </a:solidFill>
                          <a:effectLst/>
                          <a:latin typeface="+mn-lt"/>
                        </a:rPr>
                        <a:t>βιομηχανικό </a:t>
                      </a:r>
                      <a:r>
                        <a:rPr lang="pt-PT" sz="1050" dirty="0" err="1">
                          <a:solidFill>
                            <a:schemeClr val="tx1"/>
                          </a:solidFill>
                          <a:effectLst/>
                          <a:latin typeface="+mn-lt"/>
                        </a:rPr>
                        <a:t>οικοσύστημα</a:t>
                      </a:r>
                      <a:endParaRPr lang="pt-PT" sz="1050" dirty="0">
                        <a:solidFill>
                          <a:schemeClr val="tx1"/>
                        </a:solidFill>
                        <a:effectLst/>
                        <a:latin typeface="+mn-lt"/>
                      </a:endParaRPr>
                    </a:p>
                    <a:p>
                      <a:pPr>
                        <a:lnSpc>
                          <a:spcPct val="107000"/>
                        </a:lnSpc>
                        <a:spcAft>
                          <a:spcPts val="0"/>
                        </a:spcAft>
                      </a:pPr>
                      <a:r>
                        <a:rPr lang="pt-PT" sz="1050" dirty="0" err="1">
                          <a:solidFill>
                            <a:schemeClr val="tx1"/>
                          </a:solidFill>
                          <a:effectLst/>
                          <a:latin typeface="+mn-lt"/>
                        </a:rPr>
                        <a:t>- Μετατρέψτε τις </a:t>
                      </a:r>
                      <a:r>
                        <a:rPr lang="pt-PT" sz="1050" dirty="0">
                          <a:solidFill>
                            <a:schemeClr val="tx1"/>
                          </a:solidFill>
                          <a:effectLst/>
                          <a:latin typeface="+mn-lt"/>
                        </a:rPr>
                        <a:t>γραμμικές </a:t>
                      </a:r>
                      <a:r>
                        <a:rPr lang="pt-PT" sz="1050" dirty="0" err="1">
                          <a:solidFill>
                            <a:schemeClr val="tx1"/>
                          </a:solidFill>
                          <a:effectLst/>
                          <a:latin typeface="+mn-lt"/>
                        </a:rPr>
                        <a:t>και </a:t>
                      </a:r>
                      <a:r>
                        <a:rPr lang="pt-PT" sz="1050" dirty="0">
                          <a:solidFill>
                            <a:schemeClr val="tx1"/>
                          </a:solidFill>
                          <a:effectLst/>
                          <a:latin typeface="+mn-lt"/>
                        </a:rPr>
                        <a:t>ημικυκλικές </a:t>
                      </a:r>
                      <a:r>
                        <a:rPr lang="pt-PT" sz="1050" dirty="0" err="1">
                          <a:solidFill>
                            <a:schemeClr val="tx1"/>
                          </a:solidFill>
                          <a:effectLst/>
                          <a:latin typeface="+mn-lt"/>
                        </a:rPr>
                        <a:t>ροές </a:t>
                      </a:r>
                      <a:r>
                        <a:rPr lang="pt-PT" sz="1050" dirty="0">
                          <a:solidFill>
                            <a:schemeClr val="tx1"/>
                          </a:solidFill>
                          <a:effectLst/>
                          <a:latin typeface="+mn-lt"/>
                        </a:rPr>
                        <a:t>σε κυκλικές </a:t>
                      </a:r>
                      <a:r>
                        <a:rPr lang="pt-PT" sz="1050" dirty="0" err="1">
                          <a:solidFill>
                            <a:schemeClr val="tx1"/>
                          </a:solidFill>
                          <a:effectLst/>
                          <a:latin typeface="+mn-lt"/>
                        </a:rPr>
                        <a:t>ή στενές ροές</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Εξάλειψη της εξάρτησης από τα πεπερασμένα </a:t>
                      </a:r>
                      <a:r>
                        <a:rPr lang="pt-PT" sz="1050" dirty="0">
                          <a:solidFill>
                            <a:schemeClr val="tx1"/>
                          </a:solidFill>
                          <a:effectLst/>
                          <a:latin typeface="+mn-lt"/>
                        </a:rPr>
                        <a:t>αποθέματα </a:t>
                      </a:r>
                      <a:r>
                        <a:rPr lang="pt-PT" sz="1050" dirty="0" err="1">
                          <a:solidFill>
                            <a:schemeClr val="tx1"/>
                          </a:solidFill>
                          <a:effectLst/>
                          <a:latin typeface="+mn-lt"/>
                        </a:rPr>
                        <a:t>και </a:t>
                      </a:r>
                      <a:r>
                        <a:rPr lang="pt-PT" sz="1050" dirty="0">
                          <a:solidFill>
                            <a:schemeClr val="tx1"/>
                          </a:solidFill>
                          <a:effectLst/>
                          <a:latin typeface="+mn-lt"/>
                        </a:rPr>
                        <a:t>επαναχρησιμοποίηση </a:t>
                      </a:r>
                      <a:r>
                        <a:rPr lang="pt-PT" sz="1050" dirty="0" err="1">
                          <a:solidFill>
                            <a:schemeClr val="tx1"/>
                          </a:solidFill>
                          <a:effectLst/>
                          <a:latin typeface="+mn-lt"/>
                        </a:rPr>
                        <a:t>των αποβλήτων που παράγονται στο σύστημα</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Παροχή ανάλυσης ροής </a:t>
                      </a:r>
                      <a:r>
                        <a:rPr lang="pt-PT" sz="1050" dirty="0">
                          <a:solidFill>
                            <a:schemeClr val="tx1"/>
                          </a:solidFill>
                          <a:effectLst/>
                          <a:latin typeface="+mn-lt"/>
                        </a:rPr>
                        <a:t>υλικών σε ένα </a:t>
                      </a:r>
                      <a:r>
                        <a:rPr lang="pt-PT" sz="1050" dirty="0" err="1">
                          <a:solidFill>
                            <a:schemeClr val="tx1"/>
                          </a:solidFill>
                          <a:effectLst/>
                          <a:latin typeface="+mn-lt"/>
                        </a:rPr>
                        <a:t>πολύπλοκο σύστημα</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Διατήρηση </a:t>
                      </a:r>
                      <a:r>
                        <a:rPr lang="pt-PT" sz="1050" dirty="0" err="1">
                          <a:solidFill>
                            <a:schemeClr val="tx1"/>
                          </a:solidFill>
                          <a:effectLst/>
                          <a:latin typeface="+mn-lt"/>
                        </a:rPr>
                        <a:t>και ενίσχυση του </a:t>
                      </a:r>
                      <a:r>
                        <a:rPr lang="pt-PT" sz="1050" dirty="0">
                          <a:solidFill>
                            <a:schemeClr val="tx1"/>
                          </a:solidFill>
                          <a:effectLst/>
                          <a:latin typeface="+mn-lt"/>
                        </a:rPr>
                        <a:t>φυσικού κεφαλαίου με τον </a:t>
                      </a:r>
                      <a:r>
                        <a:rPr lang="pt-PT" sz="1050" dirty="0" err="1">
                          <a:solidFill>
                            <a:schemeClr val="tx1"/>
                          </a:solidFill>
                          <a:effectLst/>
                          <a:latin typeface="+mn-lt"/>
                        </a:rPr>
                        <a:t>έλεγχο των πεπερασμένων </a:t>
                      </a:r>
                      <a:r>
                        <a:rPr lang="pt-PT" sz="1050" dirty="0">
                          <a:solidFill>
                            <a:schemeClr val="tx1"/>
                          </a:solidFill>
                          <a:effectLst/>
                          <a:latin typeface="+mn-lt"/>
                        </a:rPr>
                        <a:t>αποθεμάτων </a:t>
                      </a:r>
                      <a:r>
                        <a:rPr lang="pt-PT" sz="1050" dirty="0" err="1">
                          <a:solidFill>
                            <a:schemeClr val="tx1"/>
                          </a:solidFill>
                          <a:effectLst/>
                          <a:latin typeface="+mn-lt"/>
                        </a:rPr>
                        <a:t>και την εξισορρόπηση των ροών ανανεώσιμων πόρων</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351614"/>
                  </a:ext>
                </a:extLst>
              </a:tr>
              <a:tr h="131113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Χρήση ΔΠ </a:t>
                      </a:r>
                      <a:r>
                        <a:rPr lang="pt-PT" sz="1050" dirty="0" err="1">
                          <a:solidFill>
                            <a:schemeClr val="tx1"/>
                          </a:solidFill>
                          <a:effectLst/>
                          <a:latin typeface="+mn-lt"/>
                        </a:rPr>
                        <a:t>και ΕΣΚ</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Χρησιμοποιήστε </a:t>
                      </a:r>
                      <a:r>
                        <a:rPr lang="pt-PT" sz="1050" dirty="0" err="1">
                          <a:solidFill>
                            <a:schemeClr val="tx1"/>
                          </a:solidFill>
                          <a:effectLst/>
                          <a:latin typeface="+mn-lt"/>
                        </a:rPr>
                        <a:t>τα απόβλητα </a:t>
                      </a:r>
                      <a:r>
                        <a:rPr lang="pt-PT" sz="1050" dirty="0">
                          <a:solidFill>
                            <a:schemeClr val="tx1"/>
                          </a:solidFill>
                          <a:effectLst/>
                          <a:latin typeface="+mn-lt"/>
                        </a:rPr>
                        <a:t>ως </a:t>
                      </a:r>
                      <a:r>
                        <a:rPr lang="pt-PT" sz="1050" dirty="0" err="1">
                          <a:solidFill>
                            <a:schemeClr val="tx1"/>
                          </a:solidFill>
                          <a:effectLst/>
                          <a:latin typeface="+mn-lt"/>
                        </a:rPr>
                        <a:t>υποπροϊόντα</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Χρησιμοποιήστε </a:t>
                      </a:r>
                      <a:r>
                        <a:rPr lang="pt-PT" sz="1050" dirty="0" err="1">
                          <a:solidFill>
                            <a:schemeClr val="tx1"/>
                          </a:solidFill>
                          <a:effectLst/>
                          <a:latin typeface="+mn-lt"/>
                        </a:rPr>
                        <a:t>στρατηγικές όπως</a:t>
                      </a:r>
                      <a:r>
                        <a:rPr lang="pt-PT" sz="1050" dirty="0">
                          <a:solidFill>
                            <a:schemeClr val="tx1"/>
                          </a:solidFill>
                          <a:effectLst/>
                          <a:latin typeface="+mn-lt"/>
                        </a:rPr>
                        <a:t>: επαναχρησιμοποίηση, </a:t>
                      </a:r>
                      <a:r>
                        <a:rPr lang="pt-PT" sz="1050" dirty="0" err="1">
                          <a:solidFill>
                            <a:schemeClr val="tx1"/>
                          </a:solidFill>
                          <a:effectLst/>
                          <a:latin typeface="+mn-lt"/>
                        </a:rPr>
                        <a:t>ανακύκλωση</a:t>
                      </a:r>
                      <a:r>
                        <a:rPr lang="pt-PT" sz="1050" dirty="0">
                          <a:solidFill>
                            <a:schemeClr val="tx1"/>
                          </a:solidFill>
                          <a:effectLst/>
                          <a:latin typeface="+mn-lt"/>
                        </a:rPr>
                        <a:t>, </a:t>
                      </a:r>
                      <a:r>
                        <a:rPr lang="pt-PT" sz="1050" dirty="0" err="1">
                          <a:solidFill>
                            <a:schemeClr val="tx1"/>
                          </a:solidFill>
                          <a:effectLst/>
                          <a:latin typeface="+mn-lt"/>
                        </a:rPr>
                        <a:t>επισκευή και ανακατασκευή</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Επέκταση </a:t>
                      </a:r>
                      <a:r>
                        <a:rPr lang="pt-PT" sz="1050" dirty="0">
                          <a:solidFill>
                            <a:schemeClr val="tx1"/>
                          </a:solidFill>
                          <a:effectLst/>
                          <a:latin typeface="+mn-lt"/>
                        </a:rPr>
                        <a:t>του </a:t>
                      </a:r>
                      <a:r>
                        <a:rPr lang="pt-PT" sz="1050" dirty="0" err="1">
                          <a:solidFill>
                            <a:schemeClr val="tx1"/>
                          </a:solidFill>
                          <a:effectLst/>
                          <a:latin typeface="+mn-lt"/>
                        </a:rPr>
                        <a:t>κύκλου ζωής των προϊόντων</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Κάντε περισσότερα </a:t>
                      </a:r>
                      <a:r>
                        <a:rPr lang="pt-PT" sz="1050" dirty="0" err="1">
                          <a:solidFill>
                            <a:schemeClr val="tx1"/>
                          </a:solidFill>
                          <a:effectLst/>
                          <a:latin typeface="+mn-lt"/>
                        </a:rPr>
                        <a:t>με λιγότερα </a:t>
                      </a:r>
                      <a:r>
                        <a:rPr lang="pt-PT" sz="1050" dirty="0">
                          <a:solidFill>
                            <a:schemeClr val="tx1"/>
                          </a:solidFill>
                          <a:effectLst/>
                          <a:latin typeface="+mn-lt"/>
                        </a:rPr>
                        <a:t>(</a:t>
                      </a:r>
                      <a:r>
                        <a:rPr lang="pt-PT" sz="1050" dirty="0" err="1">
                          <a:solidFill>
                            <a:schemeClr val="tx1"/>
                          </a:solidFill>
                          <a:effectLst/>
                          <a:latin typeface="+mn-lt"/>
                        </a:rPr>
                        <a:t>αποϋλοποίηση</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Ανάπτυξη </a:t>
                      </a:r>
                      <a:r>
                        <a:rPr lang="pt-PT" sz="1050" dirty="0">
                          <a:solidFill>
                            <a:schemeClr val="tx1"/>
                          </a:solidFill>
                          <a:effectLst/>
                          <a:latin typeface="+mn-lt"/>
                        </a:rPr>
                        <a:t>περισσότερων </a:t>
                      </a:r>
                      <a:r>
                        <a:rPr lang="pt-PT" sz="1050" dirty="0" err="1">
                          <a:solidFill>
                            <a:schemeClr val="tx1"/>
                          </a:solidFill>
                          <a:effectLst/>
                          <a:latin typeface="+mn-lt"/>
                        </a:rPr>
                        <a:t>υπηρεσιών παρά προϊόντων </a:t>
                      </a:r>
                      <a:r>
                        <a:rPr lang="pt-PT" sz="1050" dirty="0">
                          <a:solidFill>
                            <a:schemeClr val="tx1"/>
                          </a:solidFill>
                          <a:effectLst/>
                          <a:latin typeface="+mn-lt"/>
                        </a:rPr>
                        <a:t>(PSS).</a:t>
                      </a:r>
                    </a:p>
                    <a:p>
                      <a:pPr>
                        <a:lnSpc>
                          <a:spcPct val="107000"/>
                        </a:lnSpc>
                        <a:spcAft>
                          <a:spcPts val="0"/>
                        </a:spcAft>
                      </a:pPr>
                      <a:r>
                        <a:rPr lang="pt-PT" sz="1050" dirty="0">
                          <a:solidFill>
                            <a:schemeClr val="tx1"/>
                          </a:solidFill>
                          <a:effectLst/>
                          <a:latin typeface="+mn-lt"/>
                        </a:rPr>
                        <a:t>- Χρησιμοποιήστε το Design for </a:t>
                      </a:r>
                      <a:r>
                        <a:rPr lang="pt-PT" sz="1050" dirty="0" err="1">
                          <a:solidFill>
                            <a:schemeClr val="tx1"/>
                          </a:solidFill>
                          <a:effectLst/>
                          <a:latin typeface="+mn-lt"/>
                        </a:rPr>
                        <a:t>Environment ή το Ecodesign</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Εφαρμογή καθαρότερης παραγωγής </a:t>
                      </a:r>
                      <a:r>
                        <a:rPr lang="pt-PT" sz="1050" dirty="0">
                          <a:solidFill>
                            <a:schemeClr val="tx1"/>
                          </a:solidFill>
                          <a:effectLst/>
                          <a:latin typeface="+mn-lt"/>
                        </a:rPr>
                        <a:t>στις </a:t>
                      </a:r>
                      <a:r>
                        <a:rPr lang="pt-PT" sz="1050" dirty="0" err="1">
                          <a:solidFill>
                            <a:schemeClr val="tx1"/>
                          </a:solidFill>
                          <a:effectLst/>
                          <a:latin typeface="+mn-lt"/>
                        </a:rPr>
                        <a:t>εταιρείες</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err="1">
                          <a:solidFill>
                            <a:schemeClr val="tx1"/>
                          </a:solidFill>
                          <a:effectLst/>
                          <a:latin typeface="+mn-lt"/>
                        </a:rPr>
                        <a:t>- Βελτιστοποίηση </a:t>
                      </a:r>
                      <a:r>
                        <a:rPr lang="pt-PT" sz="1050" dirty="0">
                          <a:solidFill>
                            <a:schemeClr val="tx1"/>
                          </a:solidFill>
                          <a:effectLst/>
                          <a:latin typeface="+mn-lt"/>
                        </a:rPr>
                        <a:t>των αποδόσεων των </a:t>
                      </a:r>
                      <a:r>
                        <a:rPr lang="pt-PT" sz="1050" dirty="0" err="1">
                          <a:solidFill>
                            <a:schemeClr val="tx1"/>
                          </a:solidFill>
                          <a:effectLst/>
                          <a:latin typeface="+mn-lt"/>
                        </a:rPr>
                        <a:t>πόρων με την κυκλοφορία των προϊόντων</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εξαρτήματα και υλικά που </a:t>
                      </a:r>
                      <a:r>
                        <a:rPr lang="pt-PT" sz="1050" dirty="0">
                          <a:solidFill>
                            <a:schemeClr val="tx1"/>
                          </a:solidFill>
                          <a:effectLst/>
                          <a:latin typeface="+mn-lt"/>
                        </a:rPr>
                        <a:t>χρησιμοποιούνται </a:t>
                      </a:r>
                      <a:r>
                        <a:rPr lang="pt-PT" sz="1050" dirty="0" err="1">
                          <a:solidFill>
                            <a:schemeClr val="tx1"/>
                          </a:solidFill>
                          <a:effectLst/>
                          <a:latin typeface="+mn-lt"/>
                        </a:rPr>
                        <a:t>με τη μεγαλύτερη δυνατή χρησιμότητα ανά πάσα </a:t>
                      </a:r>
                      <a:r>
                        <a:rPr lang="pt-PT" sz="1050" dirty="0">
                          <a:solidFill>
                            <a:schemeClr val="tx1"/>
                          </a:solidFill>
                          <a:effectLst/>
                          <a:latin typeface="+mn-lt"/>
                        </a:rPr>
                        <a:t>στιγμή </a:t>
                      </a:r>
                      <a:r>
                        <a:rPr lang="pt-PT" sz="1050" dirty="0" err="1">
                          <a:solidFill>
                            <a:schemeClr val="tx1"/>
                          </a:solidFill>
                          <a:effectLst/>
                          <a:latin typeface="+mn-lt"/>
                        </a:rPr>
                        <a:t>τόσο στους τεχνικούς όσο και στους βιολογικούς κύκλους</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114242527"/>
                  </a:ext>
                </a:extLst>
              </a:tr>
              <a:tr h="67784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Χρησιμοποιήστε τους </a:t>
                      </a:r>
                      <a:r>
                        <a:rPr lang="pt-PT" sz="1050" dirty="0" err="1">
                          <a:solidFill>
                            <a:schemeClr val="tx1"/>
                          </a:solidFill>
                          <a:effectLst/>
                          <a:latin typeface="+mn-lt"/>
                        </a:rPr>
                        <a:t>δείκτες </a:t>
                      </a:r>
                      <a:r>
                        <a:rPr lang="pt-PT" sz="1050" dirty="0">
                          <a:solidFill>
                            <a:schemeClr val="tx1"/>
                          </a:solidFill>
                          <a:effectLst/>
                          <a:latin typeface="+mn-lt"/>
                        </a:rPr>
                        <a:t>για την παρακολούθηση της </a:t>
                      </a:r>
                      <a:r>
                        <a:rPr lang="pt-PT" sz="1050" dirty="0" err="1">
                          <a:solidFill>
                            <a:schemeClr val="tx1"/>
                          </a:solidFill>
                          <a:effectLst/>
                          <a:latin typeface="+mn-lt"/>
                        </a:rPr>
                        <a:t>αποτελεσματικότητας του συστήματος</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Έρευνα </a:t>
                      </a:r>
                      <a:r>
                        <a:rPr lang="pt-PT" sz="1050" dirty="0" err="1">
                          <a:solidFill>
                            <a:schemeClr val="tx1"/>
                          </a:solidFill>
                          <a:effectLst/>
                          <a:latin typeface="+mn-lt"/>
                        </a:rPr>
                        <a:t>με στόχο την ανάπτυξη νέων τρόπων </a:t>
                      </a:r>
                      <a:r>
                        <a:rPr lang="pt-PT" sz="1050" dirty="0">
                          <a:solidFill>
                            <a:schemeClr val="tx1"/>
                          </a:solidFill>
                          <a:effectLst/>
                          <a:latin typeface="+mn-lt"/>
                        </a:rPr>
                        <a:t>για τη </a:t>
                      </a:r>
                      <a:r>
                        <a:rPr lang="pt-PT" sz="1050" dirty="0" err="1">
                          <a:solidFill>
                            <a:schemeClr val="tx1"/>
                          </a:solidFill>
                          <a:effectLst/>
                          <a:latin typeface="+mn-lt"/>
                        </a:rPr>
                        <a:t>μετάβαση στο </a:t>
                      </a:r>
                      <a:r>
                        <a:rPr lang="pt-PT" sz="1050" dirty="0">
                          <a:solidFill>
                            <a:schemeClr val="tx1"/>
                          </a:solidFill>
                          <a:effectLst/>
                          <a:latin typeface="+mn-lt"/>
                        </a:rPr>
                        <a:t>ΚΕΣ.</a:t>
                      </a:r>
                    </a:p>
                    <a:p>
                      <a:pPr>
                        <a:lnSpc>
                          <a:spcPct val="107000"/>
                        </a:lnSpc>
                        <a:spcAft>
                          <a:spcPts val="0"/>
                        </a:spcAft>
                      </a:pPr>
                      <a:r>
                        <a:rPr lang="pt-PT" sz="1050" dirty="0" err="1">
                          <a:solidFill>
                            <a:schemeClr val="tx1"/>
                          </a:solidFill>
                          <a:effectLst/>
                          <a:latin typeface="+mn-lt"/>
                        </a:rPr>
                        <a:t>- Εφαρμογή εθνικών και </a:t>
                      </a:r>
                      <a:r>
                        <a:rPr lang="pt-PT" sz="1050" dirty="0">
                          <a:solidFill>
                            <a:schemeClr val="tx1"/>
                          </a:solidFill>
                          <a:effectLst/>
                          <a:latin typeface="+mn-lt"/>
                        </a:rPr>
                        <a:t>διεθνών πολιτικών </a:t>
                      </a:r>
                      <a:r>
                        <a:rPr lang="pt-PT" sz="1050" dirty="0" err="1">
                          <a:solidFill>
                            <a:schemeClr val="tx1"/>
                          </a:solidFill>
                          <a:effectLst/>
                          <a:latin typeface="+mn-lt"/>
                        </a:rPr>
                        <a:t>οικονομικής ανάπτυξης.</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err="1">
                          <a:solidFill>
                            <a:schemeClr val="tx1"/>
                          </a:solidFill>
                          <a:effectLst/>
                          <a:latin typeface="+mn-lt"/>
                        </a:rPr>
                        <a:t>- Προώθηση της αποτελεσματικότητας του συστήματος με την αποκάλυψη και τον σχεδιασμό </a:t>
                      </a:r>
                      <a:r>
                        <a:rPr lang="pt-PT" sz="1050" dirty="0">
                          <a:solidFill>
                            <a:schemeClr val="tx1"/>
                          </a:solidFill>
                          <a:effectLst/>
                          <a:latin typeface="+mn-lt"/>
                        </a:rPr>
                        <a:t>αρνητικών </a:t>
                      </a:r>
                      <a:r>
                        <a:rPr lang="pt-PT" sz="1050" dirty="0" err="1">
                          <a:solidFill>
                            <a:schemeClr val="tx1"/>
                          </a:solidFill>
                          <a:effectLst/>
                          <a:latin typeface="+mn-lt"/>
                        </a:rPr>
                        <a:t>εξωτερικοτήτων</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1495351"/>
                  </a:ext>
                </a:extLst>
              </a:tr>
            </a:tbl>
          </a:graphicData>
        </a:graphic>
      </p:graphicFrame>
      <p:sp>
        <p:nvSpPr>
          <p:cNvPr id="11" name="TextBox 10">
            <a:extLst>
              <a:ext uri="{FF2B5EF4-FFF2-40B4-BE49-F238E27FC236}">
                <a16:creationId xmlns:a16="http://schemas.microsoft.com/office/drawing/2014/main" id="{0A1FB02E-8771-43E1-A89D-F11839B2AF5C}"/>
              </a:ext>
            </a:extLst>
          </p:cNvPr>
          <p:cNvSpPr txBox="1"/>
          <p:nvPr/>
        </p:nvSpPr>
        <p:spPr>
          <a:xfrm>
            <a:off x="4609272" y="4620756"/>
            <a:ext cx="1703438" cy="261610"/>
          </a:xfrm>
          <a:prstGeom prst="rect">
            <a:avLst/>
          </a:prstGeom>
          <a:noFill/>
        </p:spPr>
        <p:txBody>
          <a:bodyPr wrap="square">
            <a:spAutoFit/>
          </a:bodyPr>
          <a:lstStyle/>
          <a:p>
            <a:r>
              <a:rPr lang="en-GB" sz="1050" i="1" dirty="0">
                <a:latin typeface="+mn-lt"/>
                <a:ea typeface="Verdana" panose="020B0604030504040204" pitchFamily="34" charset="0"/>
              </a:rPr>
              <a:t>Συμβολή της IE στην CE</a:t>
            </a:r>
            <a:endParaRPr lang="pt-PT" sz="1050" i="1"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3132755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52967"/>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Βιομηχανική Οικολογία &amp; Κυκλική Οικονομία</a:t>
            </a:r>
          </a:p>
        </p:txBody>
      </p:sp>
      <p:pic>
        <p:nvPicPr>
          <p:cNvPr id="6" name="Imagem 7">
            <a:extLst>
              <a:ext uri="{FF2B5EF4-FFF2-40B4-BE49-F238E27FC236}">
                <a16:creationId xmlns:a16="http://schemas.microsoft.com/office/drawing/2014/main" id="{6B7B6144-D6DD-4476-A4FD-1697B3B248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0004" y="1708592"/>
            <a:ext cx="5593949" cy="2869476"/>
          </a:xfrm>
          <a:prstGeom prst="rect">
            <a:avLst/>
          </a:prstGeom>
          <a:noFill/>
          <a:ln>
            <a:noFill/>
          </a:ln>
        </p:spPr>
      </p:pic>
      <p:sp>
        <p:nvSpPr>
          <p:cNvPr id="7" name="Retângulo 10">
            <a:extLst>
              <a:ext uri="{FF2B5EF4-FFF2-40B4-BE49-F238E27FC236}">
                <a16:creationId xmlns:a16="http://schemas.microsoft.com/office/drawing/2014/main" id="{EEA8A1A7-FC1F-41E2-A2BF-ACDB9ED79450}"/>
              </a:ext>
            </a:extLst>
          </p:cNvPr>
          <p:cNvSpPr/>
          <p:nvPr/>
        </p:nvSpPr>
        <p:spPr>
          <a:xfrm>
            <a:off x="937639" y="1274684"/>
            <a:ext cx="6246462" cy="351956"/>
          </a:xfrm>
          <a:prstGeom prst="rect">
            <a:avLst/>
          </a:prstGeom>
        </p:spPr>
        <p:txBody>
          <a:bodyPr wrap="square">
            <a:spAutoFit/>
          </a:bodyPr>
          <a:lstStyle/>
          <a:p>
            <a:pPr algn="ctr">
              <a:lnSpc>
                <a:spcPct val="107000"/>
              </a:lnSpc>
              <a:spcAft>
                <a:spcPts val="800"/>
              </a:spcAft>
            </a:pPr>
            <a:r>
              <a:rPr lang="en-GB" sz="1700" dirty="0">
                <a:latin typeface="+mn-lt"/>
                <a:ea typeface="Verdana" panose="020B0604030504040204" pitchFamily="34" charset="0"/>
              </a:rPr>
              <a:t>Αλληλεπιδράσεις μεταξύ της κυκλικής οικονομίας και των αρχών Lean</a:t>
            </a:r>
            <a:endParaRPr lang="pt-PT" sz="1700" dirty="0">
              <a:latin typeface="+mn-lt"/>
              <a:ea typeface="Verdana" panose="020B0604030504040204" pitchFamily="34" charset="0"/>
            </a:endParaRPr>
          </a:p>
        </p:txBody>
      </p:sp>
      <p:sp>
        <p:nvSpPr>
          <p:cNvPr id="8" name="Retângulo 11">
            <a:extLst>
              <a:ext uri="{FF2B5EF4-FFF2-40B4-BE49-F238E27FC236}">
                <a16:creationId xmlns:a16="http://schemas.microsoft.com/office/drawing/2014/main" id="{C9CB4DEB-0C62-4188-B9EE-343F8B8CA28B}"/>
              </a:ext>
            </a:extLst>
          </p:cNvPr>
          <p:cNvSpPr/>
          <p:nvPr/>
        </p:nvSpPr>
        <p:spPr>
          <a:xfrm>
            <a:off x="1300004" y="4594155"/>
            <a:ext cx="4814120" cy="230832"/>
          </a:xfrm>
          <a:prstGeom prst="rect">
            <a:avLst/>
          </a:prstGeom>
        </p:spPr>
        <p:txBody>
          <a:bodyPr wrap="square">
            <a:spAutoFit/>
          </a:bodyPr>
          <a:lstStyle/>
          <a:p>
            <a:r>
              <a:rPr lang="en-GB" sz="900" dirty="0">
                <a:latin typeface="+mn-lt"/>
                <a:ea typeface="Verdana" panose="020B0604030504040204" pitchFamily="34" charset="0"/>
              </a:rPr>
              <a:t>Δίκτυο </a:t>
            </a:r>
            <a:r>
              <a:rPr lang="en-GB" sz="900" dirty="0" err="1">
                <a:latin typeface="+mn-lt"/>
                <a:ea typeface="Verdana" panose="020B0604030504040204" pitchFamily="34" charset="0"/>
              </a:rPr>
              <a:t>συνύπαρξης</a:t>
            </a:r>
            <a:r>
              <a:rPr lang="en-GB" sz="900" dirty="0">
                <a:latin typeface="+mn-lt"/>
                <a:ea typeface="Verdana" panose="020B0604030504040204" pitchFamily="34" charset="0"/>
              </a:rPr>
              <a:t> λέξεων για τη λογοτεχνία CE και IE [5]</a:t>
            </a:r>
            <a:endParaRPr lang="pt-PT" sz="900" dirty="0">
              <a:latin typeface="+mn-lt"/>
              <a:ea typeface="Verdana" panose="020B0604030504040204" pitchFamily="34" charset="0"/>
            </a:endParaRPr>
          </a:p>
        </p:txBody>
      </p:sp>
      <p:sp>
        <p:nvSpPr>
          <p:cNvPr id="10" name="Retângulo 9">
            <a:extLst>
              <a:ext uri="{FF2B5EF4-FFF2-40B4-BE49-F238E27FC236}">
                <a16:creationId xmlns:a16="http://schemas.microsoft.com/office/drawing/2014/main" id="{64E863CF-A934-4F7C-BA7D-F76123EE8714}"/>
              </a:ext>
            </a:extLst>
          </p:cNvPr>
          <p:cNvSpPr/>
          <p:nvPr/>
        </p:nvSpPr>
        <p:spPr>
          <a:xfrm>
            <a:off x="7117734" y="3684296"/>
            <a:ext cx="1959900" cy="1061829"/>
          </a:xfrm>
          <a:prstGeom prst="rect">
            <a:avLst/>
          </a:prstGeom>
        </p:spPr>
        <p:txBody>
          <a:bodyPr wrap="square">
            <a:spAutoFit/>
          </a:bodyPr>
          <a:lstStyle/>
          <a:p>
            <a:pPr algn="just"/>
            <a:r>
              <a:rPr lang="en-GB" sz="700" dirty="0">
                <a:latin typeface="+mn-lt"/>
                <a:ea typeface="Verdana" panose="020B0604030504040204" pitchFamily="34" charset="0"/>
              </a:rPr>
              <a:t>[5] </a:t>
            </a:r>
            <a:r>
              <a:rPr lang="pt-PT" sz="700" dirty="0">
                <a:latin typeface="+mn-lt"/>
                <a:ea typeface="Verdana" panose="020B0604030504040204" pitchFamily="34" charset="0"/>
                <a:hlinkClick r:id="rId4"/>
              </a:rPr>
              <a:t>Saavedra</a:t>
            </a:r>
            <a:r>
              <a:rPr lang="pt-PT" sz="700" u="sng" dirty="0">
                <a:latin typeface="+mn-lt"/>
                <a:ea typeface="Verdana" panose="020B0604030504040204" pitchFamily="34" charset="0"/>
              </a:rPr>
              <a:t>, </a:t>
            </a:r>
            <a:r>
              <a:rPr lang="pt-PT" sz="700" u="sng" dirty="0" err="1">
                <a:latin typeface="+mn-lt"/>
                <a:ea typeface="Verdana" panose="020B0604030504040204" pitchFamily="34" charset="0"/>
              </a:rPr>
              <a:t>Yovana</a:t>
            </a:r>
            <a:r>
              <a:rPr lang="pt-PT" sz="700" u="sng" dirty="0">
                <a:latin typeface="+mn-lt"/>
                <a:ea typeface="Verdana" panose="020B0604030504040204" pitchFamily="34" charset="0"/>
              </a:rPr>
              <a:t>, </a:t>
            </a:r>
            <a:r>
              <a:rPr lang="pt-PT" sz="700" dirty="0" err="1">
                <a:latin typeface="+mn-lt"/>
                <a:ea typeface="Verdana" panose="020B0604030504040204" pitchFamily="34" charset="0"/>
                <a:hlinkClick r:id="rId4"/>
              </a:rPr>
              <a:t>Iritani</a:t>
            </a:r>
            <a:r>
              <a:rPr lang="pt-PT" sz="700" u="sng" dirty="0">
                <a:latin typeface="+mn-lt"/>
                <a:ea typeface="Verdana" panose="020B0604030504040204" pitchFamily="34" charset="0"/>
              </a:rPr>
              <a:t>, Diego, </a:t>
            </a:r>
            <a:r>
              <a:rPr lang="pt-PT" sz="700" dirty="0" err="1">
                <a:latin typeface="+mn-lt"/>
                <a:ea typeface="Verdana" panose="020B0604030504040204" pitchFamily="34" charset="0"/>
                <a:hlinkClick r:id="rId4"/>
              </a:rPr>
              <a:t>Pavan</a:t>
            </a:r>
            <a:r>
              <a:rPr lang="pt-PT" sz="700" u="sng" dirty="0">
                <a:latin typeface="+mn-lt"/>
                <a:ea typeface="Verdana" panose="020B0604030504040204" pitchFamily="34" charset="0"/>
              </a:rPr>
              <a:t>, Ana, </a:t>
            </a:r>
            <a:r>
              <a:rPr lang="pt-PT" sz="700" dirty="0" err="1">
                <a:latin typeface="+mn-lt"/>
                <a:ea typeface="Verdana" panose="020B0604030504040204" pitchFamily="34" charset="0"/>
                <a:hlinkClick r:id="rId4"/>
              </a:rPr>
              <a:t>Ometto</a:t>
            </a:r>
            <a:r>
              <a:rPr lang="pt-PT" sz="700" dirty="0">
                <a:latin typeface="+mn-lt"/>
                <a:ea typeface="Verdana" panose="020B0604030504040204" pitchFamily="34" charset="0"/>
              </a:rPr>
              <a:t>, Aldo, </a:t>
            </a:r>
            <a:r>
              <a:rPr lang="pt-PT" sz="700" dirty="0" err="1">
                <a:latin typeface="+mn-lt"/>
                <a:ea typeface="Verdana" panose="020B0604030504040204" pitchFamily="34" charset="0"/>
              </a:rPr>
              <a:t>Theoretical contribution of </a:t>
            </a:r>
            <a:r>
              <a:rPr lang="pt-PT" sz="700" dirty="0">
                <a:latin typeface="+mn-lt"/>
                <a:ea typeface="Verdana" panose="020B0604030504040204" pitchFamily="34" charset="0"/>
              </a:rPr>
              <a:t>industrial </a:t>
            </a:r>
            <a:r>
              <a:rPr lang="pt-PT" sz="700" dirty="0" err="1">
                <a:latin typeface="+mn-lt"/>
                <a:ea typeface="Verdana" panose="020B0604030504040204" pitchFamily="34" charset="0"/>
              </a:rPr>
              <a:t>ecology </a:t>
            </a:r>
            <a:r>
              <a:rPr lang="pt-PT" sz="700" dirty="0">
                <a:latin typeface="+mn-lt"/>
                <a:ea typeface="Verdana" panose="020B0604030504040204" pitchFamily="34" charset="0"/>
              </a:rPr>
              <a:t>to circular </a:t>
            </a:r>
            <a:r>
              <a:rPr lang="pt-PT" sz="700" dirty="0" err="1">
                <a:latin typeface="+mn-lt"/>
                <a:ea typeface="Verdana" panose="020B0604030504040204" pitchFamily="34" charset="0"/>
              </a:rPr>
              <a:t>economy</a:t>
            </a:r>
            <a:r>
              <a:rPr lang="pt-PT" sz="700" dirty="0">
                <a:latin typeface="+mn-lt"/>
                <a:ea typeface="Verdana" panose="020B0604030504040204" pitchFamily="34" charset="0"/>
              </a:rPr>
              <a:t>. </a:t>
            </a:r>
            <a:r>
              <a:rPr lang="pt-PT" sz="700" dirty="0" err="1">
                <a:latin typeface="+mn-lt"/>
                <a:ea typeface="Verdana" panose="020B0604030504040204" pitchFamily="34" charset="0"/>
              </a:rPr>
              <a:t>Received </a:t>
            </a:r>
            <a:r>
              <a:rPr lang="pt-PT" sz="700" dirty="0">
                <a:latin typeface="+mn-lt"/>
                <a:ea typeface="Verdana" panose="020B0604030504040204" pitchFamily="34" charset="0"/>
              </a:rPr>
              <a:t>8 </a:t>
            </a:r>
            <a:r>
              <a:rPr lang="pt-PT" sz="700" dirty="0" err="1">
                <a:latin typeface="+mn-lt"/>
                <a:ea typeface="Verdana" panose="020B0604030504040204" pitchFamily="34" charset="0"/>
              </a:rPr>
              <a:t>September </a:t>
            </a:r>
            <a:r>
              <a:rPr lang="pt-PT" sz="700" dirty="0">
                <a:latin typeface="+mn-lt"/>
                <a:ea typeface="Verdana" panose="020B0604030504040204" pitchFamily="34" charset="0"/>
              </a:rPr>
              <a:t>2016, </a:t>
            </a:r>
            <a:r>
              <a:rPr lang="pt-PT" sz="700" dirty="0" err="1">
                <a:latin typeface="+mn-lt"/>
                <a:ea typeface="Verdana" panose="020B0604030504040204" pitchFamily="34" charset="0"/>
              </a:rPr>
              <a:t>Revised </a:t>
            </a:r>
            <a:r>
              <a:rPr lang="pt-PT" sz="700" dirty="0">
                <a:latin typeface="+mn-lt"/>
                <a:ea typeface="Verdana" panose="020B0604030504040204" pitchFamily="34" charset="0"/>
              </a:rPr>
              <a:t>17 </a:t>
            </a:r>
            <a:r>
              <a:rPr lang="pt-PT" sz="700" dirty="0" err="1">
                <a:latin typeface="+mn-lt"/>
                <a:ea typeface="Verdana" panose="020B0604030504040204" pitchFamily="34" charset="0"/>
              </a:rPr>
              <a:t>September </a:t>
            </a:r>
            <a:r>
              <a:rPr lang="pt-PT" sz="700" dirty="0">
                <a:latin typeface="+mn-lt"/>
                <a:ea typeface="Verdana" panose="020B0604030504040204" pitchFamily="34" charset="0"/>
              </a:rPr>
              <a:t>2017, </a:t>
            </a:r>
            <a:r>
              <a:rPr lang="pt-PT" sz="700" dirty="0" err="1">
                <a:latin typeface="+mn-lt"/>
                <a:ea typeface="Verdana" panose="020B0604030504040204" pitchFamily="34" charset="0"/>
              </a:rPr>
              <a:t>Accepted </a:t>
            </a:r>
            <a:r>
              <a:rPr lang="pt-PT" sz="700" dirty="0">
                <a:latin typeface="+mn-lt"/>
                <a:ea typeface="Verdana" panose="020B0604030504040204" pitchFamily="34" charset="0"/>
              </a:rPr>
              <a:t>17 </a:t>
            </a:r>
            <a:r>
              <a:rPr lang="pt-PT" sz="700" dirty="0" err="1">
                <a:latin typeface="+mn-lt"/>
                <a:ea typeface="Verdana" panose="020B0604030504040204" pitchFamily="34" charset="0"/>
              </a:rPr>
              <a:t>September </a:t>
            </a:r>
            <a:r>
              <a:rPr lang="pt-PT" sz="700" dirty="0">
                <a:latin typeface="+mn-lt"/>
                <a:ea typeface="Verdana" panose="020B0604030504040204" pitchFamily="34" charset="0"/>
              </a:rPr>
              <a:t>2017, </a:t>
            </a:r>
            <a:r>
              <a:rPr lang="pt-PT" sz="700" dirty="0" err="1">
                <a:latin typeface="+mn-lt"/>
                <a:ea typeface="Verdana" panose="020B0604030504040204" pitchFamily="34" charset="0"/>
              </a:rPr>
              <a:t>Available </a:t>
            </a:r>
            <a:r>
              <a:rPr lang="pt-PT" sz="700" dirty="0">
                <a:latin typeface="+mn-lt"/>
                <a:ea typeface="Verdana" panose="020B0604030504040204" pitchFamily="34" charset="0"/>
              </a:rPr>
              <a:t>online 30 </a:t>
            </a:r>
            <a:r>
              <a:rPr lang="pt-PT" sz="700" dirty="0" err="1">
                <a:latin typeface="+mn-lt"/>
                <a:ea typeface="Verdana" panose="020B0604030504040204" pitchFamily="34" charset="0"/>
              </a:rPr>
              <a:t>September </a:t>
            </a:r>
            <a:r>
              <a:rPr lang="pt-PT" sz="700" dirty="0">
                <a:latin typeface="+mn-lt"/>
                <a:ea typeface="Verdana" panose="020B0604030504040204" pitchFamily="34" charset="0"/>
              </a:rPr>
              <a:t>2017. Web: </a:t>
            </a:r>
            <a:r>
              <a:rPr lang="pt-PT" sz="700" dirty="0">
                <a:latin typeface="+mn-lt"/>
                <a:ea typeface="Verdana" panose="020B0604030504040204" pitchFamily="34" charset="0"/>
                <a:hlinkClick r:id="rId5"/>
              </a:rPr>
              <a:t>https://www.sciencedirect.com/science/article/abs/pii/S0959652617321728</a:t>
            </a:r>
            <a:endParaRPr lang="pt-PT" sz="7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3678382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Συνέργειες με άλλες μεθοδολογίες</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52967"/>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Βιομηχανική Οικολογία &amp; Κυκλική Οικονομία</a:t>
            </a:r>
          </a:p>
        </p:txBody>
      </p:sp>
      <p:sp>
        <p:nvSpPr>
          <p:cNvPr id="7" name="Retângulo 10">
            <a:extLst>
              <a:ext uri="{FF2B5EF4-FFF2-40B4-BE49-F238E27FC236}">
                <a16:creationId xmlns:a16="http://schemas.microsoft.com/office/drawing/2014/main" id="{EEA8A1A7-FC1F-41E2-A2BF-ACDB9ED79450}"/>
              </a:ext>
            </a:extLst>
          </p:cNvPr>
          <p:cNvSpPr/>
          <p:nvPr/>
        </p:nvSpPr>
        <p:spPr>
          <a:xfrm>
            <a:off x="937639" y="1274684"/>
            <a:ext cx="7328832" cy="351956"/>
          </a:xfrm>
          <a:prstGeom prst="rect">
            <a:avLst/>
          </a:prstGeom>
        </p:spPr>
        <p:txBody>
          <a:bodyPr wrap="square">
            <a:spAutoFit/>
          </a:bodyPr>
          <a:lstStyle/>
          <a:p>
            <a:pPr algn="ctr">
              <a:lnSpc>
                <a:spcPct val="107000"/>
              </a:lnSpc>
              <a:spcAft>
                <a:spcPts val="800"/>
              </a:spcAft>
            </a:pPr>
            <a:r>
              <a:rPr lang="en-GB" sz="1700" dirty="0">
                <a:latin typeface="+mn-lt"/>
                <a:ea typeface="Verdana" panose="020B0604030504040204" pitchFamily="34" charset="0"/>
              </a:rPr>
              <a:t>Διαφορετικές προσεγγίσεις του LM και του CE στα στοιχεία των αποβλήτων και της αξίας</a:t>
            </a:r>
          </a:p>
        </p:txBody>
      </p:sp>
      <p:graphicFrame>
        <p:nvGraphicFramePr>
          <p:cNvPr id="12" name="Tabela 2">
            <a:extLst>
              <a:ext uri="{FF2B5EF4-FFF2-40B4-BE49-F238E27FC236}">
                <a16:creationId xmlns:a16="http://schemas.microsoft.com/office/drawing/2014/main" id="{E3EB5A60-2B1D-410D-BFAC-A7960E4D5143}"/>
              </a:ext>
            </a:extLst>
          </p:cNvPr>
          <p:cNvGraphicFramePr>
            <a:graphicFrameLocks noGrp="1"/>
          </p:cNvGraphicFramePr>
          <p:nvPr>
            <p:extLst>
              <p:ext uri="{D42A27DB-BD31-4B8C-83A1-F6EECF244321}">
                <p14:modId xmlns:p14="http://schemas.microsoft.com/office/powerpoint/2010/main" val="568953046"/>
              </p:ext>
            </p:extLst>
          </p:nvPr>
        </p:nvGraphicFramePr>
        <p:xfrm>
          <a:off x="1181322" y="1626640"/>
          <a:ext cx="6126503" cy="2933446"/>
        </p:xfrm>
        <a:graphic>
          <a:graphicData uri="http://schemas.openxmlformats.org/drawingml/2006/table">
            <a:tbl>
              <a:tblPr firstRow="1" firstCol="1" bandRow="1"/>
              <a:tblGrid>
                <a:gridCol w="379949">
                  <a:extLst>
                    <a:ext uri="{9D8B030D-6E8A-4147-A177-3AD203B41FA5}">
                      <a16:colId xmlns:a16="http://schemas.microsoft.com/office/drawing/2014/main" val="2737255230"/>
                    </a:ext>
                  </a:extLst>
                </a:gridCol>
                <a:gridCol w="2875305">
                  <a:extLst>
                    <a:ext uri="{9D8B030D-6E8A-4147-A177-3AD203B41FA5}">
                      <a16:colId xmlns:a16="http://schemas.microsoft.com/office/drawing/2014/main" val="4174507336"/>
                    </a:ext>
                  </a:extLst>
                </a:gridCol>
                <a:gridCol w="2871249">
                  <a:extLst>
                    <a:ext uri="{9D8B030D-6E8A-4147-A177-3AD203B41FA5}">
                      <a16:colId xmlns:a16="http://schemas.microsoft.com/office/drawing/2014/main" val="3205032793"/>
                    </a:ext>
                  </a:extLst>
                </a:gridCol>
              </a:tblGrid>
              <a:tr h="21082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0"/>
                        </a:spcAft>
                      </a:pPr>
                      <a:r>
                        <a:rPr lang="en-GB"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en-GB" sz="1200" dirty="0">
                          <a:effectLst/>
                        </a:rPr>
                        <a:t>Λιτή προσέγγιση</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en-GB" sz="1200" dirty="0">
                          <a:effectLst/>
                        </a:rPr>
                        <a:t>Προσέγγιση CE</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extLst>
                  <a:ext uri="{0D108BD9-81ED-4DB2-BD59-A6C34878D82A}">
                    <a16:rowId xmlns:a16="http://schemas.microsoft.com/office/drawing/2014/main" val="3183002812"/>
                  </a:ext>
                </a:extLst>
              </a:tr>
              <a:tr h="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71755" marR="71755" algn="ctr">
                        <a:lnSpc>
                          <a:spcPct val="107000"/>
                        </a:lnSpc>
                        <a:spcAft>
                          <a:spcPts val="0"/>
                        </a:spcAft>
                      </a:pPr>
                      <a:r>
                        <a:rPr lang="en-GB" sz="1200" dirty="0">
                          <a:effectLst/>
                        </a:rPr>
                        <a:t>Στοιχείο Απόβλητα</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a:effectLst/>
                        </a:rPr>
                        <a:t>- Η ελάχιστη ποσότητα εξοπλισμού, υλικών, εξαρτημάτων, χώρου και χρόνου είναι απολύτως απαραίτητη για την προσθήκη αξίας στο προϊόν,</a:t>
                      </a:r>
                      <a:endParaRPr lang="pt-PT" sz="1200">
                        <a:effectLst/>
                      </a:endParaRPr>
                    </a:p>
                    <a:p>
                      <a:pPr algn="just">
                        <a:lnSpc>
                          <a:spcPct val="107000"/>
                        </a:lnSpc>
                        <a:spcAft>
                          <a:spcPts val="0"/>
                        </a:spcAft>
                      </a:pPr>
                      <a:r>
                        <a:rPr lang="en-GB" sz="1200">
                          <a:effectLst/>
                        </a:rPr>
                        <a:t>- Είναι μια δραστηριότητα που δεν προσθέτει αξία στους πελάτες,</a:t>
                      </a:r>
                      <a:endParaRPr lang="pt-PT" sz="1200">
                        <a:effectLst/>
                      </a:endParaRPr>
                    </a:p>
                    <a:p>
                      <a:pPr algn="just">
                        <a:lnSpc>
                          <a:spcPct val="107000"/>
                        </a:lnSpc>
                        <a:spcAft>
                          <a:spcPts val="0"/>
                        </a:spcAft>
                      </a:pPr>
                      <a:r>
                        <a:rPr lang="en-GB" sz="1200">
                          <a:effectLst/>
                        </a:rPr>
                        <a:t>- Είναι η αναποτελεσματικότητα και μετριέται με δείκτες KPI.</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a:effectLst/>
                        </a:rPr>
                        <a:t>- Απόβλητα = πρώτη ύλη,</a:t>
                      </a:r>
                      <a:endParaRPr lang="pt-PT" sz="1200">
                        <a:effectLst/>
                      </a:endParaRPr>
                    </a:p>
                    <a:p>
                      <a:pPr algn="just">
                        <a:lnSpc>
                          <a:spcPct val="107000"/>
                        </a:lnSpc>
                        <a:spcAft>
                          <a:spcPts val="0"/>
                        </a:spcAft>
                      </a:pPr>
                      <a:r>
                        <a:rPr lang="en-GB" sz="1200">
                          <a:effectLst/>
                        </a:rPr>
                        <a:t>- Φαίνεται σε 4 διαστάσεις: σπατάλη πόρων, σπατάλη κύκλων ζωής, σπατάλη ικανοτήτων, σπατάλη ενσωματωμένων αξιών.</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880916684"/>
                  </a:ext>
                </a:extLst>
              </a:tr>
              <a:tr h="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71755" marR="71755" algn="ctr">
                        <a:lnSpc>
                          <a:spcPct val="107000"/>
                        </a:lnSpc>
                        <a:spcAft>
                          <a:spcPts val="0"/>
                        </a:spcAft>
                      </a:pPr>
                      <a:r>
                        <a:rPr lang="en-GB" sz="1200" dirty="0">
                          <a:effectLst/>
                        </a:rPr>
                        <a:t>Αξία στοιχείου</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dirty="0">
                          <a:effectLst/>
                        </a:rPr>
                        <a:t>- Η αξία γίνεται αντιληπτή από την οπτική γωνία του πελάτη,</a:t>
                      </a:r>
                      <a:endParaRPr lang="pt-PT" sz="1200" dirty="0">
                        <a:effectLst/>
                      </a:endParaRPr>
                    </a:p>
                    <a:p>
                      <a:pPr algn="just">
                        <a:lnSpc>
                          <a:spcPct val="107000"/>
                        </a:lnSpc>
                        <a:spcAft>
                          <a:spcPts val="0"/>
                        </a:spcAft>
                      </a:pPr>
                      <a:r>
                        <a:rPr lang="en-GB" sz="1200" dirty="0">
                          <a:effectLst/>
                        </a:rPr>
                        <a:t>- Απαίτηση του πελάτη.</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dirty="0">
                          <a:effectLst/>
                        </a:rPr>
                        <a:t>- Μειώστε τα απόβλητα με ανακύκλωση και πηγή από τα απόβλητα,</a:t>
                      </a:r>
                      <a:endParaRPr lang="pt-PT" sz="1200" dirty="0">
                        <a:effectLst/>
                      </a:endParaRPr>
                    </a:p>
                    <a:p>
                      <a:pPr algn="just">
                        <a:lnSpc>
                          <a:spcPct val="107000"/>
                        </a:lnSpc>
                        <a:spcAft>
                          <a:spcPts val="0"/>
                        </a:spcAft>
                      </a:pPr>
                      <a:r>
                        <a:rPr lang="en-GB" sz="1200" dirty="0">
                          <a:effectLst/>
                        </a:rPr>
                        <a:t>- Αποτροπή της εξόδου πόρων από την οικονομία,</a:t>
                      </a:r>
                      <a:endParaRPr lang="pt-PT" sz="1200" dirty="0">
                        <a:effectLst/>
                      </a:endParaRPr>
                    </a:p>
                    <a:p>
                      <a:pPr algn="just">
                        <a:lnSpc>
                          <a:spcPct val="107000"/>
                        </a:lnSpc>
                        <a:spcAft>
                          <a:spcPts val="0"/>
                        </a:spcAft>
                      </a:pPr>
                      <a:r>
                        <a:rPr lang="en-GB" sz="1200" dirty="0">
                          <a:effectLst/>
                        </a:rPr>
                        <a:t>- Τέσσερις διαστάσεις: Ελαστικότητα, νομιμότητα και εικόνα.</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522161362"/>
                  </a:ext>
                </a:extLst>
              </a:tr>
            </a:tbl>
          </a:graphicData>
        </a:graphic>
      </p:graphicFrame>
      <p:sp>
        <p:nvSpPr>
          <p:cNvPr id="13" name="Retângulo 12">
            <a:extLst>
              <a:ext uri="{FF2B5EF4-FFF2-40B4-BE49-F238E27FC236}">
                <a16:creationId xmlns:a16="http://schemas.microsoft.com/office/drawing/2014/main" id="{116D85D1-97CF-4AB6-A395-26F39E9D7518}"/>
              </a:ext>
            </a:extLst>
          </p:cNvPr>
          <p:cNvSpPr/>
          <p:nvPr/>
        </p:nvSpPr>
        <p:spPr>
          <a:xfrm>
            <a:off x="1181323" y="4560127"/>
            <a:ext cx="5238750" cy="230832"/>
          </a:xfrm>
          <a:prstGeom prst="rect">
            <a:avLst/>
          </a:prstGeom>
        </p:spPr>
        <p:txBody>
          <a:bodyPr wrap="square">
            <a:spAutoFit/>
          </a:bodyPr>
          <a:lstStyle/>
          <a:p>
            <a:r>
              <a:rPr lang="en-GB" sz="900" dirty="0">
                <a:latin typeface="+mn-lt"/>
                <a:ea typeface="Verdana" panose="020B0604030504040204" pitchFamily="34" charset="0"/>
              </a:rPr>
              <a:t>Διαφορετικές προσεγγίσεις των LM και CE για τα στοιχεία των αποβλήτων και της αξίας [6]</a:t>
            </a:r>
            <a:endParaRPr lang="pt-PT" sz="900" dirty="0">
              <a:latin typeface="+mn-lt"/>
              <a:ea typeface="Verdana" panose="020B0604030504040204" pitchFamily="34" charset="0"/>
            </a:endParaRPr>
          </a:p>
        </p:txBody>
      </p:sp>
      <p:sp>
        <p:nvSpPr>
          <p:cNvPr id="14" name="Retângulo 4">
            <a:extLst>
              <a:ext uri="{FF2B5EF4-FFF2-40B4-BE49-F238E27FC236}">
                <a16:creationId xmlns:a16="http://schemas.microsoft.com/office/drawing/2014/main" id="{904726A2-D2E3-4953-9A2A-21EE05905BE3}"/>
              </a:ext>
            </a:extLst>
          </p:cNvPr>
          <p:cNvSpPr/>
          <p:nvPr/>
        </p:nvSpPr>
        <p:spPr>
          <a:xfrm>
            <a:off x="7307825" y="3238256"/>
            <a:ext cx="1629697" cy="1352165"/>
          </a:xfrm>
          <a:prstGeom prst="rect">
            <a:avLst/>
          </a:prstGeom>
        </p:spPr>
        <p:txBody>
          <a:bodyPr wrap="square">
            <a:spAutoFit/>
          </a:bodyPr>
          <a:lstStyle/>
          <a:p>
            <a:pPr algn="just">
              <a:lnSpc>
                <a:spcPct val="107000"/>
              </a:lnSpc>
              <a:spcAft>
                <a:spcPts val="800"/>
              </a:spcAft>
            </a:pPr>
            <a:r>
              <a:rPr lang="en-GB" sz="700" dirty="0">
                <a:latin typeface="+mn-lt"/>
                <a:ea typeface="Verdana" panose="020B0604030504040204" pitchFamily="34" charset="0"/>
              </a:rPr>
              <a:t>[6] </a:t>
            </a:r>
            <a:r>
              <a:rPr lang="pt-PT" sz="700" dirty="0" err="1">
                <a:latin typeface="+mn-lt"/>
                <a:ea typeface="Verdana" panose="020B0604030504040204" pitchFamily="34" charset="0"/>
              </a:rPr>
              <a:t>Nadeem</a:t>
            </a:r>
            <a:r>
              <a:rPr lang="pt-PT" sz="700" dirty="0">
                <a:latin typeface="+mn-lt"/>
                <a:ea typeface="Verdana" panose="020B0604030504040204" pitchFamily="34" charset="0"/>
              </a:rPr>
              <a:t>, </a:t>
            </a:r>
            <a:r>
              <a:rPr lang="pt-PT" sz="700" dirty="0" err="1">
                <a:latin typeface="+mn-lt"/>
                <a:ea typeface="Verdana" panose="020B0604030504040204" pitchFamily="34" charset="0"/>
              </a:rPr>
              <a:t>Simon</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Garza-Reyes</a:t>
            </a:r>
            <a:r>
              <a:rPr lang="pt-PT" sz="700" dirty="0">
                <a:latin typeface="+mn-lt"/>
                <a:ea typeface="Verdana" panose="020B0604030504040204" pitchFamily="34" charset="0"/>
              </a:rPr>
              <a:t>, </a:t>
            </a:r>
            <a:r>
              <a:rPr lang="pt-PT" sz="700" dirty="0" err="1">
                <a:latin typeface="+mn-lt"/>
                <a:ea typeface="Verdana" panose="020B0604030504040204" pitchFamily="34" charset="0"/>
              </a:rPr>
              <a:t>Jose</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Anosike</a:t>
            </a:r>
            <a:r>
              <a:rPr lang="pt-PT" sz="700" dirty="0">
                <a:latin typeface="+mn-lt"/>
                <a:ea typeface="Verdana" panose="020B0604030504040204" pitchFamily="34" charset="0"/>
              </a:rPr>
              <a:t>, </a:t>
            </a:r>
            <a:r>
              <a:rPr lang="pt-PT" sz="700" dirty="0" err="1">
                <a:latin typeface="+mn-lt"/>
                <a:ea typeface="Verdana" panose="020B0604030504040204" pitchFamily="34" charset="0"/>
              </a:rPr>
              <a:t>Anthony</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Kumar</a:t>
            </a:r>
            <a:r>
              <a:rPr lang="pt-PT" sz="700" dirty="0">
                <a:latin typeface="+mn-lt"/>
                <a:ea typeface="Verdana" panose="020B0604030504040204" pitchFamily="34" charset="0"/>
              </a:rPr>
              <a:t>, </a:t>
            </a:r>
            <a:r>
              <a:rPr lang="pt-PT" sz="700" dirty="0" err="1">
                <a:latin typeface="+mn-lt"/>
                <a:ea typeface="Verdana" panose="020B0604030504040204" pitchFamily="34" charset="0"/>
              </a:rPr>
              <a:t>Vikas ,</a:t>
            </a:r>
            <a:r>
              <a:rPr lang="pt-PT" sz="700" baseline="30000" dirty="0" err="1">
                <a:latin typeface="+mn-lt"/>
                <a:ea typeface="Verdana" panose="020B0604030504040204" pitchFamily="34" charset="0"/>
              </a:rPr>
              <a:t>ba</a:t>
            </a:r>
            <a:r>
              <a:rPr lang="pt-PT" sz="700" dirty="0" err="1">
                <a:latin typeface="+mn-lt"/>
                <a:ea typeface="Verdana" panose="020B0604030504040204" pitchFamily="34" charset="0"/>
              </a:rPr>
              <a:t> Centre </a:t>
            </a:r>
            <a:r>
              <a:rPr lang="pt-PT" sz="700" dirty="0">
                <a:latin typeface="+mn-lt"/>
                <a:ea typeface="Verdana" panose="020B0604030504040204" pitchFamily="34" charset="0"/>
              </a:rPr>
              <a:t>for </a:t>
            </a:r>
            <a:r>
              <a:rPr lang="pt-PT" sz="700" dirty="0" err="1">
                <a:latin typeface="+mn-lt"/>
                <a:ea typeface="Verdana" panose="020B0604030504040204" pitchFamily="34" charset="0"/>
              </a:rPr>
              <a:t>Supply Chain Improvement</a:t>
            </a:r>
            <a:r>
              <a:rPr lang="pt-PT" sz="700" dirty="0">
                <a:latin typeface="+mn-lt"/>
                <a:ea typeface="Verdana" panose="020B0604030504040204" pitchFamily="34" charset="0"/>
              </a:rPr>
              <a:t>, </a:t>
            </a:r>
            <a:r>
              <a:rPr lang="pt-PT" sz="700" dirty="0" err="1">
                <a:latin typeface="+mn-lt"/>
                <a:ea typeface="Verdana" panose="020B0604030504040204" pitchFamily="34" charset="0"/>
              </a:rPr>
              <a:t>University of </a:t>
            </a:r>
            <a:r>
              <a:rPr lang="pt-PT" sz="700" dirty="0">
                <a:latin typeface="+mn-lt"/>
                <a:ea typeface="Verdana" panose="020B0604030504040204" pitchFamily="34" charset="0"/>
              </a:rPr>
              <a:t>Derby, Derby, U.K.,</a:t>
            </a:r>
            <a:r>
              <a:rPr lang="pt-PT" sz="700" baseline="30000" dirty="0" err="1">
                <a:latin typeface="+mn-lt"/>
                <a:ea typeface="Verdana" panose="020B0604030504040204" pitchFamily="34" charset="0"/>
              </a:rPr>
              <a:t>b</a:t>
            </a:r>
            <a:r>
              <a:rPr lang="pt-PT" sz="700" dirty="0" err="1">
                <a:latin typeface="+mn-lt"/>
                <a:ea typeface="Verdana" panose="020B0604030504040204" pitchFamily="34" charset="0"/>
              </a:rPr>
              <a:t> Bristol </a:t>
            </a:r>
            <a:r>
              <a:rPr lang="pt-PT" sz="700" dirty="0">
                <a:latin typeface="+mn-lt"/>
                <a:ea typeface="Verdana" panose="020B0604030504040204" pitchFamily="34" charset="0"/>
              </a:rPr>
              <a:t>Business </a:t>
            </a:r>
            <a:r>
              <a:rPr lang="pt-PT" sz="700" dirty="0" err="1">
                <a:latin typeface="+mn-lt"/>
                <a:ea typeface="Verdana" panose="020B0604030504040204" pitchFamily="34" charset="0"/>
              </a:rPr>
              <a:t>School</a:t>
            </a:r>
            <a:r>
              <a:rPr lang="pt-PT" sz="700" dirty="0">
                <a:latin typeface="+mn-lt"/>
                <a:ea typeface="Verdana" panose="020B0604030504040204" pitchFamily="34" charset="0"/>
              </a:rPr>
              <a:t>, </a:t>
            </a:r>
            <a:r>
              <a:rPr lang="pt-PT" sz="700" dirty="0" err="1">
                <a:latin typeface="+mn-lt"/>
                <a:ea typeface="Verdana" panose="020B0604030504040204" pitchFamily="34" charset="0"/>
              </a:rPr>
              <a:t>University of the </a:t>
            </a:r>
            <a:r>
              <a:rPr lang="pt-PT" sz="700" dirty="0">
                <a:latin typeface="+mn-lt"/>
                <a:ea typeface="Verdana" panose="020B0604030504040204" pitchFamily="34" charset="0"/>
              </a:rPr>
              <a:t>West </a:t>
            </a:r>
            <a:r>
              <a:rPr lang="pt-PT" sz="700" dirty="0" err="1">
                <a:latin typeface="+mn-lt"/>
                <a:ea typeface="Verdana" panose="020B0604030504040204" pitchFamily="34" charset="0"/>
              </a:rPr>
              <a:t>of England</a:t>
            </a:r>
            <a:r>
              <a:rPr lang="pt-PT" sz="700" dirty="0">
                <a:latin typeface="+mn-lt"/>
                <a:ea typeface="Verdana" panose="020B0604030504040204" pitchFamily="34" charset="0"/>
              </a:rPr>
              <a:t>, Bristol, U.K., </a:t>
            </a:r>
            <a:r>
              <a:rPr lang="pt-PT" sz="700" dirty="0" err="1">
                <a:latin typeface="+mn-lt"/>
                <a:ea typeface="Verdana" panose="020B0604030504040204" pitchFamily="34" charset="0"/>
              </a:rPr>
              <a:t>Coalescing the Lean and </a:t>
            </a:r>
            <a:r>
              <a:rPr lang="pt-PT" sz="700" dirty="0">
                <a:latin typeface="+mn-lt"/>
                <a:ea typeface="Verdana" panose="020B0604030504040204" pitchFamily="34" charset="0"/>
              </a:rPr>
              <a:t>Circular </a:t>
            </a:r>
            <a:r>
              <a:rPr lang="pt-PT" sz="700" dirty="0" err="1">
                <a:latin typeface="+mn-lt"/>
                <a:ea typeface="Verdana" panose="020B0604030504040204" pitchFamily="34" charset="0"/>
              </a:rPr>
              <a:t>Economy</a:t>
            </a:r>
            <a:r>
              <a:rPr lang="pt-PT" sz="700" dirty="0">
                <a:latin typeface="+mn-lt"/>
                <a:ea typeface="Verdana" panose="020B0604030504040204" pitchFamily="34" charset="0"/>
              </a:rPr>
              <a:t>, 2019. Web: </a:t>
            </a:r>
            <a:r>
              <a:rPr lang="pt-PT" sz="700" dirty="0">
                <a:latin typeface="+mn-lt"/>
                <a:ea typeface="Verdana" panose="020B0604030504040204" pitchFamily="34" charset="0"/>
                <a:hlinkClick r:id="rId3"/>
              </a:rPr>
              <a:t>http://ieomsociety.org/ieom2019/papers/279.pdf</a:t>
            </a:r>
            <a:endParaRPr lang="pt-PT" sz="7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445445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Αξιολόγηση</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F6681FD6-171A-5703-AC6C-C146058C2045}"/>
              </a:ext>
            </a:extLst>
          </p:cNvPr>
          <p:cNvSpPr txBox="1"/>
          <p:nvPr/>
        </p:nvSpPr>
        <p:spPr>
          <a:xfrm>
            <a:off x="1265023" y="1191949"/>
            <a:ext cx="6613954" cy="2759602"/>
          </a:xfrm>
          <a:prstGeom prst="rect">
            <a:avLst/>
          </a:prstGeom>
          <a:noFill/>
        </p:spPr>
        <p:txBody>
          <a:bodyPr wrap="square">
            <a:spAutoFit/>
          </a:bodyPr>
          <a:lstStyle/>
          <a:p>
            <a:pPr algn="just">
              <a:lnSpc>
                <a:spcPct val="107000"/>
              </a:lnSpc>
              <a:spcAft>
                <a:spcPts val="80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Εργασία</a:t>
            </a:r>
          </a:p>
          <a:p>
            <a:pPr algn="just">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Παρακολουθήστε το παρακάτω βίντεο και απαντήστε στις παρακάτω ερωτήσεις:</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Ποια είναι η διαφορά μεταξύ του γραμμικού και του κυκλικού μοντέλου οικονομίας;</a:t>
            </a:r>
          </a:p>
          <a:p>
            <a:pPr marL="342900" lvl="0" indent="-342900" algn="just">
              <a:lnSpc>
                <a:spcPct val="107000"/>
              </a:lnSpc>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Σε ποιο βαθμό η κυκλική οικονομία σας επηρεάζει ως ιδιοκτήτη εταιρείας και ποια είναι τα οφέλη της σε σύγκριση με το μοντέλο της γραμμικής οικονομίας;</a:t>
            </a:r>
          </a:p>
          <a:p>
            <a:pPr marL="342900" lvl="0" indent="-342900" algn="just">
              <a:lnSpc>
                <a:spcPct val="107000"/>
              </a:lnSpc>
              <a:buFont typeface="+mj-lt"/>
              <a:buAutoNum type="arabicPeriod"/>
            </a:pPr>
            <a:r>
              <a:rPr lang="de-DE" sz="1600" dirty="0">
                <a:latin typeface="Calibri" panose="020F0502020204030204" pitchFamily="34" charset="0"/>
                <a:ea typeface="Calibri" panose="020F0502020204030204" pitchFamily="34" charset="0"/>
                <a:cs typeface="Times New Roman" panose="02020603050405020304" pitchFamily="18" charset="0"/>
              </a:rPr>
              <a:t>Σχολιάστε την ακόλουθη δήλωση: </a:t>
            </a:r>
            <a:r>
              <a:rPr lang="en-US" sz="1600" dirty="0">
                <a:latin typeface="Calibri" panose="020F0502020204030204" pitchFamily="34" charset="0"/>
                <a:ea typeface="Calibri" panose="020F0502020204030204" pitchFamily="34" charset="0"/>
                <a:cs typeface="Times New Roman" panose="02020603050405020304" pitchFamily="18" charset="0"/>
              </a:rPr>
              <a:t>Οι τοπικές και περιφερειακές κυβερνήσεις έχουν να διαδραματίσουν κρίσιμο ρόλο</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b="1" u="sng"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gn="ctr">
              <a:lnSpc>
                <a:spcPct val="107000"/>
              </a:lnSpc>
              <a:spcAft>
                <a:spcPts val="800"/>
              </a:spcAft>
            </a:pPr>
            <a:r>
              <a:rPr lang="en-GB" sz="1600" b="1" u="sng"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https://www.youtube.com/watch?v=__0Spwj8DkM</a:t>
            </a:r>
            <a:endParaRPr lang="de-DE" sz="1600" b="1"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2253117"/>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Ευρωπαϊκή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Επιτροπή</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Πολιτική βιώσιμων προϊόντων και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οικολογικός σχεδιασμός.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3"/>
              </a:rPr>
              <a:t>https://ec.europa.eu/growth/industry/sustainability/product-policy-and-ecodesign_en</a:t>
            </a:r>
            <a:endPar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endParaRP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Ευρωπαϊκή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Επιτροπή</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Οικολογικός σχεδιασμός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και ενεργειακή επισήμανση, οδηγία 2009/125/ΕΚ και κανονισμός (ΕΕ) 2017&amp;1369.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4"/>
              </a:rPr>
              <a:t>https://ec.europa.eu/growth/single-market/european-standards/harmonised-standards/ecodesign_en</a:t>
            </a:r>
            <a:endPar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endParaRP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Ευρωπαϊκή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Επιτροπή</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Οικολογικός σχεδιασμός </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του μέλλοντός σας - Πώς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ο οικολογικός σχεδιασμός </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μπορεί να βοηθήσει το περιβάλλον κάνοντας τα προϊόντα πιο έξυπνα, Έκθεση,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5"/>
              </a:rPr>
              <a:t>https://op.europa.eu/pt/publication-detail/-/publication/4d42d597-4f92-4498-8e1d-857cc157e6db</a:t>
            </a:r>
            <a:endPar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Ανάπτυξη νέων κυκλικών προϊόντων ή υπηρεσιών</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2022605"/>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ISO/TR 14062-Περιβαλλοντική διαχείριση-Ενσωμάτωση των περιβαλλοντικών πτυχών στο σχεδιασμό και την ανάπτυξη προϊόντων, Tech. Rep. 2002 (2002)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E.D.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Reiskin</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A.L. White, J.K. Johnson, T.J.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Votta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Servicizing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the Chemical Supply Chain, J. Ind. Ecol. 3 (1999) 19-31.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3"/>
              </a:rPr>
              <a:t>https://doi.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org/10.1162/108819899569520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I.C. De los Rios, F.J.S. Charnley, Skills and capabilities for a sustainable and circular economy: The changing role of design, J. Cleaner Production 160 (2017) 109-122 https://www.sciencedirect.com/science/article/pii/S0959652616317619?via%3Dihub </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Ανάπτυξη νέων κυκλικών προϊόντων ή υπηρεσιών (συνέχεια)</a:t>
            </a:r>
          </a:p>
        </p:txBody>
      </p:sp>
    </p:spTree>
    <p:custDataLst>
      <p:tags r:id="rId1"/>
    </p:custDataLst>
    <p:extLst>
      <p:ext uri="{BB962C8B-B14F-4D97-AF65-F5344CB8AC3E}">
        <p14:creationId xmlns:p14="http://schemas.microsoft.com/office/powerpoint/2010/main" val="310521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8614611" cy="1164358"/>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Roos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G. Business model innovation to create and capture resource value in future circular material chains, Resources 3 (2014) 248-274, https://doi.org/10.3390/resources3010248.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D. Benton, J. Hazell, Resource Resilient UK - A report from the Circular Economy Task Force, Green Alliance 2013. Διαθέσιμο στη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3"/>
              </a:rPr>
              <a:t>διεύθυνση: 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//greenalliance.org.uk/resources/Resource%20resilient%20UK.pdf </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Κυκλικά </a:t>
            </a:r>
            <a:r>
              <a:rPr lang="en-GB" sz="1400" b="1" dirty="0" err="1">
                <a:solidFill>
                  <a:srgbClr val="E7501B"/>
                </a:solidFill>
              </a:rPr>
              <a:t>συμπληρώματα</a:t>
            </a:r>
            <a:endParaRPr lang="en-GB" sz="1400" b="1" dirty="0">
              <a:solidFill>
                <a:srgbClr val="E7501B"/>
              </a:solidFill>
            </a:endParaRPr>
          </a:p>
        </p:txBody>
      </p:sp>
    </p:spTree>
    <p:custDataLst>
      <p:tags r:id="rId1"/>
    </p:custDataLst>
    <p:extLst>
      <p:ext uri="{BB962C8B-B14F-4D97-AF65-F5344CB8AC3E}">
        <p14:creationId xmlns:p14="http://schemas.microsoft.com/office/powerpoint/2010/main" val="3281583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Ανακυκλώστε, επαναχρησιμοποιήστε και μοιραστείτε</a:t>
            </a:r>
          </a:p>
        </p:txBody>
      </p:sp>
      <p:sp>
        <p:nvSpPr>
          <p:cNvPr id="5" name="TextBox 4">
            <a:extLst>
              <a:ext uri="{FF2B5EF4-FFF2-40B4-BE49-F238E27FC236}">
                <a16:creationId xmlns:a16="http://schemas.microsoft.com/office/drawing/2014/main" id="{B830B7A8-AF64-4213-BC62-9567C9AA6765}"/>
              </a:ext>
            </a:extLst>
          </p:cNvPr>
          <p:cNvSpPr txBox="1"/>
          <p:nvPr/>
        </p:nvSpPr>
        <p:spPr>
          <a:xfrm>
            <a:off x="316257" y="2061468"/>
            <a:ext cx="8614611" cy="2650341"/>
          </a:xfrm>
          <a:prstGeom prst="rect">
            <a:avLst/>
          </a:prstGeom>
          <a:noFill/>
        </p:spPr>
        <p:txBody>
          <a:bodyPr wrap="square">
            <a:spAutoFit/>
          </a:bodyPr>
          <a:lstStyle/>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Εκδόσεις του ΟΟΣΑ (2019): ΟΟΣΑ: Επιχειρηματικά μοντέλα για την κυκλική οικονομία - Ευκαιρίες και προκλήσεις για την πολιτική. Διαθέσιμο στη διεύθυνση: https://www.oecd-ilibrary.org/sites/e59f8dd6 en/index</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.html?itemId=/content/component/e59f8dd6-en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Waste to Wealth: Το πλεονέκτημα της κυκλικής οικονομίας (2015): Lacy, Peter,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Rutqvist</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Jakob</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Ellen McArthur Foundation, Upstream Innovation: a guide to packaging solutions, Διαθέσιμο στη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3"/>
              </a:rPr>
              <a:t>διεύθυνση: 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//emf.thirdlight.com/link/xgfhlc17d1oc-qtv2v7/@/preview/3 </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S.W. Short, N.M.P.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Bocken</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C.Y. Barlow, M.R.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Chertow</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From Refining Sugar to Growing Tomatoes, J. Ind. Ecol. (2014), https://doi.org/10.1111/jiec.12171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57013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Παράταση της διάρκειας ζωής των προϊόντων </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2893100"/>
          </a:xfrm>
          <a:prstGeom prst="rect">
            <a:avLst/>
          </a:prstGeom>
          <a:noFill/>
        </p:spPr>
        <p:txBody>
          <a:bodyPr wrap="square">
            <a:spAutoFit/>
          </a:bodyPr>
          <a:lstStyle/>
          <a:p>
            <a:pPr marL="285750" indent="-285750">
              <a:buFont typeface="Arial" panose="020B0604020202020204" pitchFamily="34" charset="0"/>
              <a:buChar char="•"/>
            </a:pPr>
            <a:r>
              <a:rPr lang="en-GB" dirty="0" err="1"/>
              <a:t>Carra</a:t>
            </a:r>
            <a:r>
              <a:rPr lang="en-GB" dirty="0"/>
              <a:t>, Guglielmo (Arup) και </a:t>
            </a:r>
            <a:r>
              <a:rPr lang="en-GB" dirty="0" err="1"/>
              <a:t>Magdani</a:t>
            </a:r>
            <a:r>
              <a:rPr lang="en-GB" dirty="0"/>
              <a:t>, Nitesh, (BAM) (2016) </a:t>
            </a:r>
            <a:r>
              <a:rPr lang="en-GB" i="1" dirty="0"/>
              <a:t>Circular Business Models for the Built Environment</a:t>
            </a:r>
            <a:r>
              <a:rPr lang="en-GB" dirty="0"/>
              <a:t>, https://www.ellenmacarthurfoundation.org/assets/downloads/ce100/CE100-CoPro-BE_Business-Models-Interactive.pdf, τελευταία πρόσβαση 13.11.2020.</a:t>
            </a:r>
          </a:p>
          <a:p>
            <a:endParaRPr lang="pt-PT" dirty="0"/>
          </a:p>
          <a:p>
            <a:pPr marL="285750" indent="-285750">
              <a:buFont typeface="Arial" panose="020B0604020202020204" pitchFamily="34" charset="0"/>
              <a:buChar char="•"/>
            </a:pPr>
            <a:r>
              <a:rPr lang="en-GB" dirty="0"/>
              <a:t>Ευρωπαϊκή Επιτροπή (16.01.2018), </a:t>
            </a:r>
            <a:r>
              <a:rPr lang="en-GB" i="1" dirty="0"/>
              <a:t>Ανακοίνωση της Επιτροπής προς το Ευρωπαϊκό Κοινοβούλιο, το Συμβούλιο, την Ευρωπαϊκή Οικονομική και Κοινωνική Επιτροπή και την Επιτροπή των Περιφερειών σχετικά με ένα πλαίσιο παρακολούθησης της κυκλικής οικονομίας</a:t>
            </a:r>
            <a:r>
              <a:rPr lang="en-GB" dirty="0"/>
              <a:t>, https://ec.europa.eu/environment/circular-economy/pdf/monitoring-framework.pdf, τελευταία πρόσβαση 03.11.2020.</a:t>
            </a:r>
          </a:p>
          <a:p>
            <a:endParaRPr lang="pt-PT" dirty="0"/>
          </a:p>
          <a:p>
            <a:pPr marL="285750" indent="-285750">
              <a:buFont typeface="Arial" panose="020B0604020202020204" pitchFamily="34" charset="0"/>
              <a:buChar char="•"/>
            </a:pPr>
            <a:r>
              <a:rPr lang="en-GB" dirty="0"/>
              <a:t>Σχεδιασμός και επιχειρηματικό μοντέλο για την ανακατασκευή βαρέων μηχανημάτων - Caterpillar. Ίδρυμα Ellen Macarthur. Web: </a:t>
            </a:r>
            <a:r>
              <a:rPr lang="en-GB" u="sng" dirty="0">
                <a:hlinkClick r:id="rId3"/>
              </a:rPr>
              <a:t>https:</a:t>
            </a:r>
            <a:r>
              <a:rPr lang="en-GB" dirty="0"/>
              <a:t>//www.ellenmacarthurfoundation.org/case-studies/design-and-business-model-considerations-for-heavy-machinery-remanufacturing, τελευταία πρόσβαση 04.08.2021.</a:t>
            </a:r>
            <a:endParaRPr lang="pt-PT" dirty="0"/>
          </a:p>
        </p:txBody>
      </p:sp>
    </p:spTree>
    <p:custDataLst>
      <p:tags r:id="rId1"/>
    </p:custDataLst>
    <p:extLst>
      <p:ext uri="{BB962C8B-B14F-4D97-AF65-F5344CB8AC3E}">
        <p14:creationId xmlns:p14="http://schemas.microsoft.com/office/powerpoint/2010/main" val="1111552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Παράταση της διάρκειας ζωής των προϊόντων (συνέχεια) </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3341877"/>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Διατηρώντας τα ρούχα σε χρήση - εξοικονομήστε χρήματα και μειώστε τα απόβλητα - </a:t>
            </a:r>
            <a:r>
              <a:rPr lang="en-GB" dirty="0" err="1"/>
              <a:t>thredUP</a:t>
            </a:r>
            <a:r>
              <a:rPr lang="en-GB" dirty="0"/>
              <a:t>. Ίδρυμα Ellen Macarthur. Web: </a:t>
            </a:r>
            <a:r>
              <a:rPr lang="en-GB" u="sng" dirty="0">
                <a:hlinkClick r:id="rId3"/>
              </a:rPr>
              <a:t>https:</a:t>
            </a:r>
            <a:r>
              <a:rPr lang="en-GB" dirty="0"/>
              <a:t>//www.ellenmacarthurfoundation.org/case-studies/keeping-clothing-in-use-save-money-and-reduce-waste, τελευταία πρόσβαση 04.08.2021.</a:t>
            </a: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ΑΝΆΠΤΥΞΗ ΕΝΤΌΣ: ΈΝΑ ΌΡΑΜΑ ΚΥΚΛΙΚΉΣ ΟΙΚΟΝΟΜΊΑΣ ΓΙΑ ΜΙΑ ΑΝΤΑΓΩΝΙΣΤΙΚΉ ΕΥΡΏΠΗ. Ίδρυμα Ellen Macarthur.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4"/>
              </a:rPr>
              <a:t>https://www.ellenmacarthurfoundation.org/assets/downloads/publications/EllenMacArthurFoundation_Growth-Within_July15.pdf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τελευταία πρόσβαση 04.08.2021.</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Guglielmo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Carra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Arup- Nitesh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Magdani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BAM. ΚΥΚΛΙΚΆ ΕΠΙΧΕΙΡΗΜΑΤΙΚΆ ΜΟΝΤΈΛΑ - ΓΙΑ ΤΟ ΔΟΜΗΜΈΝΟ ΠΕΡΙΒΆΛΛΟΝ. Πρόγραμμα Circular Economy 100 (CE100).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5"/>
              </a:rPr>
              <a:t>https://www.arup.com/perspectives/publications/research/section/circular-business-models-for-the-built-environment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τελευταία πρόσβαση 04.08.2021.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82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Βιώσιμη ανάπτυξη προϊόντων</a:t>
            </a:r>
            <a:endParaRPr sz="3600" dirty="0"/>
          </a:p>
        </p:txBody>
      </p:sp>
      <p:grpSp>
        <p:nvGrpSpPr>
          <p:cNvPr id="3" name="Group 2">
            <a:extLst>
              <a:ext uri="{FF2B5EF4-FFF2-40B4-BE49-F238E27FC236}">
                <a16:creationId xmlns:a16="http://schemas.microsoft.com/office/drawing/2014/main" id="{569C092C-B41B-4AB6-8283-CBD559E98334}"/>
              </a:ext>
            </a:extLst>
          </p:cNvPr>
          <p:cNvGrpSpPr/>
          <p:nvPr/>
        </p:nvGrpSpPr>
        <p:grpSpPr>
          <a:xfrm>
            <a:off x="3399491" y="1698359"/>
            <a:ext cx="4947471" cy="3199067"/>
            <a:chOff x="2742645" y="1698359"/>
            <a:chExt cx="4947471" cy="3199067"/>
          </a:xfrm>
        </p:grpSpPr>
        <p:grpSp>
          <p:nvGrpSpPr>
            <p:cNvPr id="2" name="Group 1">
              <a:extLst>
                <a:ext uri="{FF2B5EF4-FFF2-40B4-BE49-F238E27FC236}">
                  <a16:creationId xmlns:a16="http://schemas.microsoft.com/office/drawing/2014/main" id="{264BAD50-EC35-4D9B-BD49-027C9A6A8CB9}"/>
                </a:ext>
              </a:extLst>
            </p:cNvPr>
            <p:cNvGrpSpPr/>
            <p:nvPr/>
          </p:nvGrpSpPr>
          <p:grpSpPr>
            <a:xfrm>
              <a:off x="2742645" y="1698359"/>
              <a:ext cx="4947471" cy="3199067"/>
              <a:chOff x="186930" y="1598849"/>
              <a:chExt cx="4947471" cy="3199067"/>
            </a:xfrm>
          </p:grpSpPr>
          <p:grpSp>
            <p:nvGrpSpPr>
              <p:cNvPr id="5" name="Group 4">
                <a:extLst>
                  <a:ext uri="{FF2B5EF4-FFF2-40B4-BE49-F238E27FC236}">
                    <a16:creationId xmlns:a16="http://schemas.microsoft.com/office/drawing/2014/main" id="{1D2C1330-1E4C-465E-96D0-E70228054AAD}"/>
                  </a:ext>
                </a:extLst>
              </p:cNvPr>
              <p:cNvGrpSpPr/>
              <p:nvPr/>
            </p:nvGrpSpPr>
            <p:grpSpPr>
              <a:xfrm>
                <a:off x="186930" y="1598849"/>
                <a:ext cx="1606191" cy="3093790"/>
                <a:chOff x="696286" y="1643723"/>
                <a:chExt cx="1899932" cy="4355006"/>
              </a:xfrm>
            </p:grpSpPr>
            <p:sp>
              <p:nvSpPr>
                <p:cNvPr id="6" name="Oval 5">
                  <a:extLst>
                    <a:ext uri="{FF2B5EF4-FFF2-40B4-BE49-F238E27FC236}">
                      <a16:creationId xmlns:a16="http://schemas.microsoft.com/office/drawing/2014/main" id="{B641D2C0-D143-4244-84DB-40425537C692}"/>
                    </a:ext>
                  </a:extLst>
                </p:cNvPr>
                <p:cNvSpPr/>
                <p:nvPr/>
              </p:nvSpPr>
              <p:spPr>
                <a:xfrm>
                  <a:off x="696286" y="1643723"/>
                  <a:ext cx="1484851" cy="4346604"/>
                </a:xfrm>
                <a:prstGeom prst="ellipse">
                  <a:avLst/>
                </a:prstGeom>
                <a:solidFill>
                  <a:srgbClr val="059540"/>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C8CC57AB-0BA6-4484-8087-B724A5761C46}"/>
                    </a:ext>
                  </a:extLst>
                </p:cNvPr>
                <p:cNvSpPr/>
                <p:nvPr/>
              </p:nvSpPr>
              <p:spPr>
                <a:xfrm>
                  <a:off x="696286" y="2323232"/>
                  <a:ext cx="1463247" cy="3563352"/>
                </a:xfrm>
                <a:prstGeom prst="ellipse">
                  <a:avLst/>
                </a:prstGeom>
                <a:solidFill>
                  <a:srgbClr val="63C16E"/>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B24755D-5D5E-4C07-958C-35A624490298}"/>
                    </a:ext>
                  </a:extLst>
                </p:cNvPr>
                <p:cNvSpPr/>
                <p:nvPr/>
              </p:nvSpPr>
              <p:spPr>
                <a:xfrm>
                  <a:off x="763398" y="3178909"/>
                  <a:ext cx="1308683" cy="2811430"/>
                </a:xfrm>
                <a:prstGeom prst="ellipse">
                  <a:avLst/>
                </a:prstGeom>
                <a:solidFill>
                  <a:srgbClr val="86D08F"/>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D32283E-96D4-4607-864A-48D60F911095}"/>
                    </a:ext>
                  </a:extLst>
                </p:cNvPr>
                <p:cNvSpPr/>
                <p:nvPr/>
              </p:nvSpPr>
              <p:spPr>
                <a:xfrm>
                  <a:off x="853595" y="4211131"/>
                  <a:ext cx="1117935" cy="1787598"/>
                </a:xfrm>
                <a:prstGeom prst="ellipse">
                  <a:avLst/>
                </a:prstGeom>
                <a:solidFill>
                  <a:srgbClr val="D5EFD8"/>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exão reta 31">
                  <a:extLst>
                    <a:ext uri="{FF2B5EF4-FFF2-40B4-BE49-F238E27FC236}">
                      <a16:creationId xmlns:a16="http://schemas.microsoft.com/office/drawing/2014/main" id="{A5806744-7646-4A72-A9E6-4F30A623DD10}"/>
                    </a:ext>
                  </a:extLst>
                </p:cNvPr>
                <p:cNvCxnSpPr>
                  <a:cxnSpLocks/>
                </p:cNvCxnSpPr>
                <p:nvPr/>
              </p:nvCxnSpPr>
              <p:spPr>
                <a:xfrm flipH="1">
                  <a:off x="1470477" y="1947292"/>
                  <a:ext cx="112574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36">
                  <a:extLst>
                    <a:ext uri="{FF2B5EF4-FFF2-40B4-BE49-F238E27FC236}">
                      <a16:creationId xmlns:a16="http://schemas.microsoft.com/office/drawing/2014/main" id="{2FAF4923-168B-40ED-BC7D-2576522888C9}"/>
                    </a:ext>
                  </a:extLst>
                </p:cNvPr>
                <p:cNvCxnSpPr>
                  <a:cxnSpLocks/>
                </p:cNvCxnSpPr>
                <p:nvPr/>
              </p:nvCxnSpPr>
              <p:spPr>
                <a:xfrm flipH="1">
                  <a:off x="1473256" y="2904939"/>
                  <a:ext cx="112296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xão reta 46">
                  <a:extLst>
                    <a:ext uri="{FF2B5EF4-FFF2-40B4-BE49-F238E27FC236}">
                      <a16:creationId xmlns:a16="http://schemas.microsoft.com/office/drawing/2014/main" id="{81498187-361A-4B38-B1FA-A1AE1A64928D}"/>
                    </a:ext>
                  </a:extLst>
                </p:cNvPr>
                <p:cNvCxnSpPr>
                  <a:cxnSpLocks/>
                </p:cNvCxnSpPr>
                <p:nvPr/>
              </p:nvCxnSpPr>
              <p:spPr>
                <a:xfrm flipH="1">
                  <a:off x="1467013" y="3871518"/>
                  <a:ext cx="112920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Conexão reta 51">
                  <a:extLst>
                    <a:ext uri="{FF2B5EF4-FFF2-40B4-BE49-F238E27FC236}">
                      <a16:creationId xmlns:a16="http://schemas.microsoft.com/office/drawing/2014/main" id="{2D6B1F96-3BD0-45CE-89CA-EBE3CFBFEE19}"/>
                    </a:ext>
                  </a:extLst>
                </p:cNvPr>
                <p:cNvCxnSpPr>
                  <a:cxnSpLocks/>
                </p:cNvCxnSpPr>
                <p:nvPr/>
              </p:nvCxnSpPr>
              <p:spPr>
                <a:xfrm flipH="1">
                  <a:off x="1429090" y="5163584"/>
                  <a:ext cx="1167128"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5" name="Content Placeholder 2">
                <a:extLst>
                  <a:ext uri="{FF2B5EF4-FFF2-40B4-BE49-F238E27FC236}">
                    <a16:creationId xmlns:a16="http://schemas.microsoft.com/office/drawing/2014/main" id="{FC46FB35-BD63-4140-8CB1-E9AF316B26CD}"/>
                  </a:ext>
                </a:extLst>
              </p:cNvPr>
              <p:cNvSpPr txBox="1">
                <a:spLocks/>
              </p:cNvSpPr>
              <p:nvPr/>
            </p:nvSpPr>
            <p:spPr>
              <a:xfrm>
                <a:off x="1837903" y="2386885"/>
                <a:ext cx="3296498" cy="241103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800"/>
                  </a:spcAft>
                  <a:buSzPts val="1000"/>
                  <a:tabLst>
                    <a:tab pos="457200" algn="l"/>
                  </a:tabLst>
                </a:pPr>
                <a:r>
                  <a:rPr lang="en-US" sz="1100" b="1" dirty="0">
                    <a:latin typeface="+mn-lt"/>
                  </a:rPr>
                  <a:t>Ορισμός της έννοιας του νέου προϊόντος</a:t>
                </a:r>
              </a:p>
              <a:p>
                <a:pPr algn="just">
                  <a:spcAft>
                    <a:spcPts val="800"/>
                  </a:spcAft>
                  <a:buSzPts val="1000"/>
                  <a:tabLst>
                    <a:tab pos="457200" algn="l"/>
                  </a:tabLst>
                </a:pPr>
                <a:r>
                  <a:rPr lang="en-US" sz="1000" dirty="0">
                    <a:latin typeface="+mn-lt"/>
                  </a:rPr>
                  <a:t>Μια "ρήξη" καινοτομίας (καθώς οι τεχνικές λειτουργίες για την εκπλήρωση της λειτουργικότητας του προϊόντος είναι διαφορετικές)</a:t>
                </a:r>
                <a:endParaRPr lang="en-GB" sz="1000" dirty="0">
                  <a:latin typeface="+mn-lt"/>
                </a:endParaRPr>
              </a:p>
            </p:txBody>
          </p:sp>
          <p:sp>
            <p:nvSpPr>
              <p:cNvPr id="16" name="CaixaDeTexto 18">
                <a:extLst>
                  <a:ext uri="{FF2B5EF4-FFF2-40B4-BE49-F238E27FC236}">
                    <a16:creationId xmlns:a16="http://schemas.microsoft.com/office/drawing/2014/main" id="{D62EE277-353C-4D58-8A81-F9B49FAB49A3}"/>
                  </a:ext>
                </a:extLst>
              </p:cNvPr>
              <p:cNvSpPr txBox="1"/>
              <p:nvPr/>
            </p:nvSpPr>
            <p:spPr>
              <a:xfrm>
                <a:off x="1793121" y="1674051"/>
                <a:ext cx="3221308"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Ορισμός νέου συστήματος παραγωγής </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Εμφανίζεται όταν είναι απαραίτητη η καινοτομία στο σύστημα παραγωγής</a:t>
                </a:r>
                <a:endParaRPr lang="en-GB" sz="1000" dirty="0">
                  <a:latin typeface="+mn-lt"/>
                  <a:ea typeface="Verdana" panose="020B0604030504040204" pitchFamily="34" charset="0"/>
                </a:endParaRPr>
              </a:p>
            </p:txBody>
          </p:sp>
        </p:grpSp>
        <p:sp>
          <p:nvSpPr>
            <p:cNvPr id="17" name="CaixaDeTexto 19">
              <a:extLst>
                <a:ext uri="{FF2B5EF4-FFF2-40B4-BE49-F238E27FC236}">
                  <a16:creationId xmlns:a16="http://schemas.microsoft.com/office/drawing/2014/main" id="{AE612105-AFEF-40ED-ABF7-27703316CE70}"/>
                </a:ext>
              </a:extLst>
            </p:cNvPr>
            <p:cNvSpPr txBox="1"/>
            <p:nvPr/>
          </p:nvSpPr>
          <p:spPr>
            <a:xfrm>
              <a:off x="4348836" y="3897913"/>
              <a:ext cx="3207309"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Βελτίωση του προϊόντος</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Προοδευτική και σταδιακή βελτίωση του προϊόντος, π.χ. μέσω ανασχεδιασμού με λιγότερα υλικά.</a:t>
              </a:r>
              <a:endParaRPr lang="en-GB" sz="1000" dirty="0">
                <a:latin typeface="+mn-lt"/>
                <a:ea typeface="Verdana" panose="020B0604030504040204" pitchFamily="34" charset="0"/>
              </a:endParaRPr>
            </a:p>
          </p:txBody>
        </p:sp>
        <p:sp>
          <p:nvSpPr>
            <p:cNvPr id="18" name="CaixaDeTexto 23">
              <a:extLst>
                <a:ext uri="{FF2B5EF4-FFF2-40B4-BE49-F238E27FC236}">
                  <a16:creationId xmlns:a16="http://schemas.microsoft.com/office/drawing/2014/main" id="{86F73664-DEB5-43E6-A427-BF6FAC7C8FFE}"/>
                </a:ext>
              </a:extLst>
            </p:cNvPr>
            <p:cNvSpPr txBox="1"/>
            <p:nvPr/>
          </p:nvSpPr>
          <p:spPr>
            <a:xfrm>
              <a:off x="4348836" y="3129797"/>
              <a:ext cx="3292449"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Επανασχεδιασμός προϊόντος</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Ένα νέο προϊόν, σχεδιασμένο με βάση ένα υπάρχον προϊόν</a:t>
              </a:r>
              <a:endParaRPr lang="en-GB" sz="1000" dirty="0">
                <a:latin typeface="+mn-lt"/>
                <a:ea typeface="Verdana" panose="020B0604030504040204" pitchFamily="34" charset="0"/>
              </a:endParaRPr>
            </a:p>
          </p:txBody>
        </p:sp>
      </p:grpSp>
      <p:sp>
        <p:nvSpPr>
          <p:cNvPr id="29" name="Content Placeholder 2">
            <a:extLst>
              <a:ext uri="{FF2B5EF4-FFF2-40B4-BE49-F238E27FC236}">
                <a16:creationId xmlns:a16="http://schemas.microsoft.com/office/drawing/2014/main" id="{84FC4CD3-E2CA-4844-9E2C-3203428BD9E8}"/>
              </a:ext>
            </a:extLst>
          </p:cNvPr>
          <p:cNvSpPr txBox="1">
            <a:spLocks/>
          </p:cNvSpPr>
          <p:nvPr/>
        </p:nvSpPr>
        <p:spPr>
          <a:xfrm>
            <a:off x="192575" y="3032995"/>
            <a:ext cx="3910099" cy="37062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t>Πεδίο εφαρμογής της βιωσιμότητας του σχεδιασμού</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Πλατφόρμες κοινής χρήσης</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1792094"/>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Δίκτυα και πλατφόρμες κυκλικής γνώσης Διαθέσιμο στο διαδίκτυο: </a:t>
            </a:r>
            <a:r>
              <a:rPr lang="en-GB" dirty="0">
                <a:hlinkClick r:id="rId3"/>
              </a:rPr>
              <a:t>https://kenniskaarten.hetgroenebrein.nl/en/knowledge-map-circular-economy/circular-knowledge-networks-platforms/ </a:t>
            </a:r>
            <a:r>
              <a:rPr lang="en-GB" dirty="0"/>
              <a:t>.</a:t>
            </a:r>
          </a:p>
          <a:p>
            <a:pPr marL="450215" indent="-450215">
              <a:lnSpc>
                <a:spcPct val="107000"/>
              </a:lnSpc>
              <a:spcBef>
                <a:spcPts val="1000"/>
              </a:spcBef>
              <a:spcAft>
                <a:spcPts val="300"/>
              </a:spcAft>
              <a:buClrTx/>
              <a:buFont typeface="Arial" panose="020B0604020202020204" pitchFamily="34" charset="0"/>
              <a:buChar char="•"/>
              <a:defRPr/>
            </a:pPr>
            <a:r>
              <a:rPr lang="en-GB" dirty="0" err="1"/>
              <a:t>Schwanholz</a:t>
            </a:r>
            <a:r>
              <a:rPr lang="en-GB" dirty="0"/>
              <a:t>, J., </a:t>
            </a:r>
            <a:r>
              <a:rPr lang="en-GB" dirty="0" err="1"/>
              <a:t>Leipold</a:t>
            </a:r>
            <a:r>
              <a:rPr lang="en-GB" dirty="0"/>
              <a:t>, S. Κοινή χρήση για μια κυκλική οικονομία; ανάλυση των αρχών και των επιχειρηματικών μοντέλων των ψηφιακών πλατφορμών κοινής χρήσης. J. Clean. Prod. 2020.</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7974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Προϊόν ως υπηρεσία</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551100"/>
            <a:ext cx="8614611" cy="3175165"/>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err="1"/>
              <a:t>Carra</a:t>
            </a:r>
            <a:r>
              <a:rPr lang="en-GB" dirty="0"/>
              <a:t>, Guglielmo (Arup) and </a:t>
            </a:r>
            <a:r>
              <a:rPr lang="en-GB" dirty="0" err="1"/>
              <a:t>Magdani</a:t>
            </a:r>
            <a:r>
              <a:rPr lang="en-GB" dirty="0"/>
              <a:t>, Nitesh, (BAM) (2016) Circular Business Models for the Built Environment, </a:t>
            </a:r>
            <a:r>
              <a:rPr lang="en-GB" dirty="0">
                <a:hlinkClick r:id="rId3"/>
              </a:rPr>
              <a:t>https://www.ellenmacarthurfoundation.org/assets/downloads/ce100/CE100-CoPro-BE_Business-Models-Interactive.pdf </a:t>
            </a:r>
            <a:r>
              <a:rPr lang="en-GB" dirty="0"/>
              <a:t>, τελευταία πρόσβαση 13.11.2020.</a:t>
            </a:r>
          </a:p>
          <a:p>
            <a:pPr marL="450215" indent="-450215">
              <a:lnSpc>
                <a:spcPct val="107000"/>
              </a:lnSpc>
              <a:spcBef>
                <a:spcPts val="1000"/>
              </a:spcBef>
              <a:spcAft>
                <a:spcPts val="300"/>
              </a:spcAft>
              <a:buClrTx/>
              <a:buFont typeface="Arial" panose="020B0604020202020204" pitchFamily="34" charset="0"/>
              <a:buChar char="•"/>
              <a:defRPr/>
            </a:pPr>
            <a:r>
              <a:rPr lang="en-GB" dirty="0"/>
              <a:t>Ευρωπαϊκή Επιτροπή (16.01.2018), Ανακοίνωση της Επιτροπής προς το Ευρωπαϊκό Κοινοβούλιο, το Συμβούλιο, την Ευρωπαϊκή Οικονομική και Κοινωνική Επιτροπή και την Επιτροπή των Περιφερειών σχετικά με ένα πλαίσιο παρακολούθησης της κυκλικής οικονομίας, </a:t>
            </a:r>
            <a:r>
              <a:rPr lang="en-GB" dirty="0">
                <a:hlinkClick r:id="rId4"/>
              </a:rPr>
              <a:t>https://ec.europa.eu/environment/circular-economy/pdf/monitoring-framework.pdf </a:t>
            </a:r>
            <a:r>
              <a:rPr lang="en-GB" dirty="0"/>
              <a:t>, τελευταία πρόσβαση 03.11.2020.</a:t>
            </a:r>
          </a:p>
          <a:p>
            <a:pPr marL="450215" indent="-450215">
              <a:lnSpc>
                <a:spcPct val="107000"/>
              </a:lnSpc>
              <a:spcBef>
                <a:spcPts val="1000"/>
              </a:spcBef>
              <a:spcAft>
                <a:spcPts val="300"/>
              </a:spcAft>
              <a:buClrTx/>
              <a:buFont typeface="Arial" panose="020B0604020202020204" pitchFamily="34" charset="0"/>
              <a:buChar char="•"/>
              <a:defRPr/>
            </a:pPr>
            <a:r>
              <a:rPr lang="en-GB" dirty="0"/>
              <a:t>Vezzoli, Carlo, </a:t>
            </a:r>
            <a:r>
              <a:rPr lang="en-GB" dirty="0" err="1"/>
              <a:t>Kohtala</a:t>
            </a:r>
            <a:r>
              <a:rPr lang="en-GB" dirty="0"/>
              <a:t>, Cindy και Srinivasan, Amrit με Diehl, JC, </a:t>
            </a:r>
            <a:r>
              <a:rPr lang="en-GB" dirty="0" err="1"/>
              <a:t>Fusakul</a:t>
            </a:r>
            <a:r>
              <a:rPr lang="en-GB" dirty="0"/>
              <a:t>, </a:t>
            </a:r>
            <a:r>
              <a:rPr lang="en-GB" dirty="0" err="1"/>
              <a:t>Sompit</a:t>
            </a:r>
            <a:r>
              <a:rPr lang="en-GB" dirty="0"/>
              <a:t>, Xin, Liu και Sateesh, </a:t>
            </a:r>
            <a:r>
              <a:rPr lang="en-GB" dirty="0" err="1"/>
              <a:t>Deepta</a:t>
            </a:r>
            <a:r>
              <a:rPr lang="en-GB" dirty="0"/>
              <a:t>. Product-Service System Design for Sustainability (2014)- </a:t>
            </a:r>
            <a:r>
              <a:rPr lang="en-GB" dirty="0" err="1"/>
              <a:t>LeNS </a:t>
            </a:r>
            <a:r>
              <a:rPr lang="en-GB" dirty="0"/>
              <a:t>project - Learning Network on Sustainability </a:t>
            </a:r>
            <a:r>
              <a:rPr lang="en-GB" dirty="0">
                <a:hlinkClick r:id="rId5"/>
              </a:rPr>
              <a:t>https://re.public.polimi.it/retrieve/handle/11311/828725/24772/Product-Service%20System%20Design%20for%20Sustainability_PART%20I.pdf </a:t>
            </a:r>
            <a:r>
              <a:rPr lang="en-GB" dirty="0"/>
              <a:t>, τελευταία πρόσβαση 03.08.2021.</a:t>
            </a:r>
          </a:p>
        </p:txBody>
      </p:sp>
    </p:spTree>
    <p:custDataLst>
      <p:tags r:id="rId1"/>
    </p:custDataLst>
    <p:extLst>
      <p:ext uri="{BB962C8B-B14F-4D97-AF65-F5344CB8AC3E}">
        <p14:creationId xmlns:p14="http://schemas.microsoft.com/office/powerpoint/2010/main" val="3519352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Προϊόν ως υπηρεσία (συνέχεια)</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2823722"/>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Ο κύκλος των επίπλων γραφείου κλείνει -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Ahrend</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Έπιπλα ως υπηρεσία (FAAS). Ίδρυμα Ellen Macarthur.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3"/>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//www.ellenmacarthurfoundation.org/case-studies/bringing-office-furniture-full-circle, τελευταία πρόσβαση 04.08.2021.</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ΑΝΆΠΤΥΞΗ ΕΝΤΌΣ: ΈΝΑ ΌΡΑΜΑ ΚΥΚΛΙΚΉΣ ΟΙΚΟΝΟΜΊΑΣ ΓΙΑ ΜΙΑ ΑΝΤΑΓΩΝΙΣΤΙΚΉ ΕΥΡΏΠΗ. Ίδρυμα Ellen Macarthur.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4"/>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//www.ellenmacarthurfoundation.org/assets/downloads/publications/EllenMacArthurFoundation_Growth-Within_July15.pdf, τελευταία πρόσβαση 04.08.2021.</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Guglielmo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Carra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Arup- Nitesh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Magdani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BAM. ΚΥΚΛΙΚΆ ΕΠΙΧΕΙΡΗΜΑΤΙΚΆ ΜΟΝΤΈΛΑ - ΓΙΑ ΤΟ ΔΟΜΗΜΈΝΟ ΠΕΡΙΒΆΛΛΟΝ. Πρόγραμμα Circular Economy 100 (CE100). Web: </a:t>
            </a:r>
            <a:r>
              <a:rPr kumimoji="0" lang="en-GB" b="0" i="0" u="sng"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5"/>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//www.arup.com/perspectives/publications/research/section/circular-business-models-for-the-built-environment, τελευταία πρόσβαση 04.08.2021.</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4256160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Συνέργειες με άλλες μεθοδολογίες</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2242024"/>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Carra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Guglielmo (Arup) and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Magdani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Nitesh, (BAM) (2016) Circular Business Models for the Built Environment,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3"/>
              </a:rPr>
              <a:t>https://www.ellenmacarthurfoundation.org/assets/downloads/ce100/CE100-CoPro-BE_Business-Models-Interactive.pdf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τελευταία πρόσβαση 13.11.2020.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Ευρωπαϊκή Επιτροπή (16.01.2018), Ανακοίνωση της Επιτροπής προς το Ευρωπαϊκό Κοινοβούλιο, το Συμβούλιο, την Ευρωπαϊκή Οικονομική και Κοινωνική Επιτροπή και την Επιτροπή των Περιφερειών σχετικά με ένα πλαίσιο παρακολούθησης της κυκλικής οικονομίας,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4"/>
              </a:rPr>
              <a:t>https://ec.europa.eu/environment/circular-economy/pdf/monitoring-framework.pdf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τελευταία πρόσβαση 03.11.2020.</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ΑΡΧΕΣ ΤΟΥ LEAN- Lean Enterprise Institute-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5"/>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//www.lean.org/WhatsLean/Principles.cfm </a:t>
            </a: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78563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err="1"/>
              <a:t>Περ</a:t>
            </a:r>
            <a:r>
              <a:rPr lang="en-GB" dirty="0"/>
              <a:t>αιτέρω </a:t>
            </a:r>
            <a:r>
              <a:rPr lang="el-GR" dirty="0"/>
              <a:t>πηγές για ενημέρωση</a:t>
            </a:r>
            <a:endParaRPr lang="en-GB"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603689"/>
            <a:ext cx="5300770" cy="307777"/>
          </a:xfrm>
          <a:prstGeom prst="rect">
            <a:avLst/>
          </a:prstGeom>
          <a:noFill/>
        </p:spPr>
        <p:txBody>
          <a:bodyPr wrap="square">
            <a:spAutoFit/>
          </a:bodyPr>
          <a:lstStyle/>
          <a:p>
            <a:pPr marL="0" indent="0">
              <a:buNone/>
            </a:pPr>
            <a:r>
              <a:rPr lang="en-GB" sz="1400" b="1" dirty="0">
                <a:solidFill>
                  <a:srgbClr val="E7501B"/>
                </a:solidFill>
              </a:rPr>
              <a:t>Συνέργειες με άλλες μεθοδολογίες (συνέχεια)</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3111365"/>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O'Rourke, Dara- Connelly, Lloyd- </a:t>
            </a:r>
            <a:r>
              <a:rPr lang="en-GB" dirty="0" err="1"/>
              <a:t>Koshland</a:t>
            </a:r>
            <a:r>
              <a:rPr lang="en-GB" dirty="0"/>
              <a:t>, Catherine- INDUSTRIAL ECOLOGY: A CRITICAL REVIEW- International Journal of Environment and Pollution, Vol. 6, Nos. 2/3, pp. 89-112, 1996. Web: </a:t>
            </a:r>
            <a:r>
              <a:rPr lang="en-GB" dirty="0">
                <a:hlinkClick r:id="rId3"/>
              </a:rPr>
              <a:t>https:</a:t>
            </a:r>
            <a:r>
              <a:rPr lang="en-GB" dirty="0"/>
              <a:t>//www.researchgate.net/publication/255598523_Industrial_Ecology_A_Critical_Review </a:t>
            </a:r>
          </a:p>
          <a:p>
            <a:pPr marL="450215" indent="-450215">
              <a:lnSpc>
                <a:spcPct val="107000"/>
              </a:lnSpc>
              <a:spcBef>
                <a:spcPts val="1000"/>
              </a:spcBef>
              <a:spcAft>
                <a:spcPts val="300"/>
              </a:spcAft>
              <a:buClrTx/>
              <a:buFont typeface="Arial" panose="020B0604020202020204" pitchFamily="34" charset="0"/>
              <a:buChar char="•"/>
              <a:defRPr/>
            </a:pPr>
            <a:r>
              <a:rPr lang="en-GB" dirty="0"/>
              <a:t>Robert U. Ayres; Leslie W. A Handbook of Industrial Ecology- Published by Edward Elgar Publishing Limited- 2001. Web: </a:t>
            </a:r>
            <a:r>
              <a:rPr lang="en-GB" dirty="0">
                <a:hlinkClick r:id="rId4"/>
              </a:rPr>
              <a:t>http:</a:t>
            </a:r>
            <a:r>
              <a:rPr lang="en-GB" dirty="0"/>
              <a:t>//pustaka.unp.ac.id/file/abstrak_kki/EBOOKS/A%20Handbook%20of%20Industrial%20Ecology.pdf </a:t>
            </a:r>
          </a:p>
          <a:p>
            <a:pPr marL="450215" indent="-450215">
              <a:lnSpc>
                <a:spcPct val="107000"/>
              </a:lnSpc>
              <a:spcBef>
                <a:spcPts val="1000"/>
              </a:spcBef>
              <a:spcAft>
                <a:spcPts val="300"/>
              </a:spcAft>
              <a:buClrTx/>
              <a:buFont typeface="Arial" panose="020B0604020202020204" pitchFamily="34" charset="0"/>
              <a:buChar char="•"/>
              <a:defRPr/>
            </a:pPr>
            <a:r>
              <a:rPr lang="en-GB" dirty="0"/>
              <a:t>Magnusson, T., Andersson, H., </a:t>
            </a:r>
            <a:r>
              <a:rPr lang="en-GB" dirty="0" err="1"/>
              <a:t>Ottosson</a:t>
            </a:r>
            <a:r>
              <a:rPr lang="en-GB" dirty="0"/>
              <a:t>, M., (2019), Industrial ecology and the boundaries of the manufacturing firm, Journal of Industrial Ecology, 23(5), 1211-1225. Web: </a:t>
            </a:r>
            <a:r>
              <a:rPr lang="en-GB" dirty="0">
                <a:hlinkClick r:id="rId5"/>
              </a:rPr>
              <a:t>https:</a:t>
            </a:r>
            <a:r>
              <a:rPr lang="en-GB" dirty="0"/>
              <a:t>//doi.org/10.1111/jiec.12864 </a:t>
            </a: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2954825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ΕΠΙΧΕΙΡΗΜΑΤΙΚΆ ΜΟΝΤΈΛΑ</a:t>
            </a:r>
          </a:p>
        </p:txBody>
      </p:sp>
      <p:sp>
        <p:nvSpPr>
          <p:cNvPr id="2" name="TextBox 1">
            <a:extLst>
              <a:ext uri="{FF2B5EF4-FFF2-40B4-BE49-F238E27FC236}">
                <a16:creationId xmlns:a16="http://schemas.microsoft.com/office/drawing/2014/main" id="{8CDBC8BA-BE62-638C-F72E-597AEB4C49D9}"/>
              </a:ext>
            </a:extLst>
          </p:cNvPr>
          <p:cNvSpPr txBox="1"/>
          <p:nvPr/>
        </p:nvSpPr>
        <p:spPr>
          <a:xfrm>
            <a:off x="5443875" y="4054302"/>
            <a:ext cx="1718282" cy="477054"/>
          </a:xfrm>
          <a:prstGeom prst="rect">
            <a:avLst/>
          </a:prstGeom>
          <a:noFill/>
        </p:spPr>
        <p:txBody>
          <a:bodyPr wrap="square" rtlCol="0">
            <a:spAutoFit/>
          </a:bodyPr>
          <a:lstStyle/>
          <a:p>
            <a:r>
              <a:rPr lang="en-GB" sz="500" b="1" i="0" dirty="0">
                <a:solidFill>
                  <a:srgbClr val="374957"/>
                </a:solidFill>
                <a:effectLst/>
                <a:latin typeface="Proxima Nova"/>
              </a:rPr>
              <a:t>περιβαλλοντική έννοια δέντρο και χρήματα </a:t>
            </a:r>
            <a:r>
              <a:rPr lang="pt-PT" sz="500" dirty="0" err="1"/>
              <a:t>από </a:t>
            </a:r>
            <a:r>
              <a:rPr lang="pt-PT" sz="500" b="1" i="0" u="none" strike="noStrike" dirty="0" err="1">
                <a:solidFill>
                  <a:srgbClr val="0F73EE"/>
                </a:solidFill>
                <a:effectLst/>
                <a:latin typeface="Proxima Nova"/>
              </a:rPr>
              <a:t>sompong_tom </a:t>
            </a:r>
            <a:r>
              <a:rPr lang="pt-PT" sz="500" dirty="0"/>
              <a:t>στο https://www.freepik.com/premium-photo/environmental-concept-tree-money_26734080.htm#query=green%20money&amp;position=33&amp;from_view=search&amp;track=ais</a:t>
            </a:r>
          </a:p>
        </p:txBody>
      </p:sp>
      <p:sp>
        <p:nvSpPr>
          <p:cNvPr id="7" name="Rectangle 6">
            <a:extLst>
              <a:ext uri="{FF2B5EF4-FFF2-40B4-BE49-F238E27FC236}">
                <a16:creationId xmlns:a16="http://schemas.microsoft.com/office/drawing/2014/main" id="{76F2A7D4-51A9-EC52-02F3-1BFF145701B2}"/>
              </a:ext>
            </a:extLst>
          </p:cNvPr>
          <p:cNvSpPr/>
          <p:nvPr/>
        </p:nvSpPr>
        <p:spPr>
          <a:xfrm>
            <a:off x="4752811" y="1230406"/>
            <a:ext cx="3221295" cy="1920054"/>
          </a:xfrm>
          <a:prstGeom prst="rect">
            <a:avLst/>
          </a:prstGeom>
          <a:solidFill>
            <a:srgbClr val="86D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Picture 5">
            <a:extLst>
              <a:ext uri="{FF2B5EF4-FFF2-40B4-BE49-F238E27FC236}">
                <a16:creationId xmlns:a16="http://schemas.microsoft.com/office/drawing/2014/main" id="{ADE0B5C3-6078-2329-15E4-A5940D6221B2}"/>
              </a:ext>
            </a:extLst>
          </p:cNvPr>
          <p:cNvPicPr>
            <a:picLocks noChangeAspect="1"/>
          </p:cNvPicPr>
          <p:nvPr/>
        </p:nvPicPr>
        <p:blipFill>
          <a:blip r:embed="rId4"/>
          <a:stretch>
            <a:fillRect/>
          </a:stretch>
        </p:blipFill>
        <p:spPr>
          <a:xfrm>
            <a:off x="4752811" y="1246891"/>
            <a:ext cx="2208670" cy="1887698"/>
          </a:xfrm>
          <a:prstGeom prst="rect">
            <a:avLst/>
          </a:prstGeom>
        </p:spPr>
      </p:pic>
      <p:pic>
        <p:nvPicPr>
          <p:cNvPr id="3" name="Imagem 8" descr="Uma imagem com texto, clipart&#10;&#10;Descrição gerada automaticamente">
            <a:extLst>
              <a:ext uri="{FF2B5EF4-FFF2-40B4-BE49-F238E27FC236}">
                <a16:creationId xmlns:a16="http://schemas.microsoft.com/office/drawing/2014/main" id="{DB02C5A8-C803-09CB-847C-0565D35DBF95}"/>
              </a:ext>
            </a:extLst>
          </p:cNvPr>
          <p:cNvPicPr>
            <a:picLocks noChangeAspect="1"/>
          </p:cNvPicPr>
          <p:nvPr/>
        </p:nvPicPr>
        <p:blipFill>
          <a:blip r:embed="rId5"/>
          <a:stretch>
            <a:fillRect/>
          </a:stretch>
        </p:blipFill>
        <p:spPr>
          <a:xfrm>
            <a:off x="4741767" y="2923934"/>
            <a:ext cx="681229" cy="238346"/>
          </a:xfrm>
          <a:prstGeom prst="rect">
            <a:avLst/>
          </a:prstGeom>
        </p:spPr>
      </p:pic>
      <p:grpSp>
        <p:nvGrpSpPr>
          <p:cNvPr id="729" name="Google Shape;729;p51"/>
          <p:cNvGrpSpPr/>
          <p:nvPr/>
        </p:nvGrpSpPr>
        <p:grpSpPr>
          <a:xfrm>
            <a:off x="6131720" y="3509528"/>
            <a:ext cx="2747100" cy="793865"/>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6081489" y="3640851"/>
            <a:ext cx="2981243" cy="523220"/>
          </a:xfrm>
          <a:prstGeom prst="rect">
            <a:avLst/>
          </a:prstGeom>
        </p:spPr>
        <p:txBody>
          <a:bodyPr wrap="square">
            <a:spAutoFit/>
          </a:bodyPr>
          <a:lstStyle/>
          <a:p>
            <a:pPr lvl="0" algn="ctr"/>
            <a:r>
              <a:rPr lang="el-G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Ευχαριστούμε</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31;p32">
            <a:extLst>
              <a:ext uri="{FF2B5EF4-FFF2-40B4-BE49-F238E27FC236}">
                <a16:creationId xmlns:a16="http://schemas.microsoft.com/office/drawing/2014/main" id="{D1C09D65-757A-44C2-8BC7-80D957ED5F74}"/>
              </a:ext>
            </a:extLst>
          </p:cNvPr>
          <p:cNvSpPr txBox="1">
            <a:spLocks noGrp="1"/>
          </p:cNvSpPr>
          <p:nvPr>
            <p:ph type="title"/>
          </p:nvPr>
        </p:nvSpPr>
        <p:spPr>
          <a:xfrm>
            <a:off x="713100" y="139742"/>
            <a:ext cx="7717800" cy="1011600"/>
          </a:xfrm>
          <a:prstGeom prst="rect">
            <a:avLst/>
          </a:prstGeom>
        </p:spPr>
        <p:txBody>
          <a:bodyPr spcFirstLastPara="1" wrap="square" lIns="91425" tIns="91425" rIns="91425" bIns="91425" anchor="t" anchorCtr="0">
            <a:noAutofit/>
          </a:bodyPr>
          <a:lstStyle/>
          <a:p>
            <a:pPr lvl="0"/>
            <a:r>
              <a:rPr lang="en-US" sz="3200" dirty="0"/>
              <a:t>Βιώσιμη ανάπτυξη προϊόντων (ΣΥΝΕΧΕΙΑ)</a:t>
            </a:r>
            <a:endParaRPr sz="3200" dirty="0"/>
          </a:p>
        </p:txBody>
      </p:sp>
      <p:grpSp>
        <p:nvGrpSpPr>
          <p:cNvPr id="19" name="Group 18">
            <a:extLst>
              <a:ext uri="{FF2B5EF4-FFF2-40B4-BE49-F238E27FC236}">
                <a16:creationId xmlns:a16="http://schemas.microsoft.com/office/drawing/2014/main" id="{B39501BE-D790-4D99-A2D2-F786592BB292}"/>
              </a:ext>
            </a:extLst>
          </p:cNvPr>
          <p:cNvGrpSpPr/>
          <p:nvPr/>
        </p:nvGrpSpPr>
        <p:grpSpPr>
          <a:xfrm>
            <a:off x="3201417" y="696876"/>
            <a:ext cx="4454870" cy="3809756"/>
            <a:chOff x="2077466" y="888036"/>
            <a:chExt cx="4855289" cy="4255463"/>
          </a:xfrm>
        </p:grpSpPr>
        <p:grpSp>
          <p:nvGrpSpPr>
            <p:cNvPr id="9" name="Group 8">
              <a:extLst>
                <a:ext uri="{FF2B5EF4-FFF2-40B4-BE49-F238E27FC236}">
                  <a16:creationId xmlns:a16="http://schemas.microsoft.com/office/drawing/2014/main" id="{3D561910-A8CB-4CEB-813D-5163E7B9DFDA}"/>
                </a:ext>
              </a:extLst>
            </p:cNvPr>
            <p:cNvGrpSpPr/>
            <p:nvPr/>
          </p:nvGrpSpPr>
          <p:grpSpPr>
            <a:xfrm>
              <a:off x="2077466" y="888036"/>
              <a:ext cx="4855289" cy="4255463"/>
              <a:chOff x="6613882" y="1638489"/>
              <a:chExt cx="4980252" cy="4402285"/>
            </a:xfrm>
          </p:grpSpPr>
          <p:pic>
            <p:nvPicPr>
              <p:cNvPr id="10" name="Imagem 4">
                <a:extLst>
                  <a:ext uri="{FF2B5EF4-FFF2-40B4-BE49-F238E27FC236}">
                    <a16:creationId xmlns:a16="http://schemas.microsoft.com/office/drawing/2014/main" id="{FAB5509A-9703-4FC0-B201-3A3246CA9EAC}"/>
                  </a:ext>
                </a:extLst>
              </p:cNvPr>
              <p:cNvPicPr>
                <a:picLocks noChangeAspect="1"/>
              </p:cNvPicPr>
              <p:nvPr/>
            </p:nvPicPr>
            <p:blipFill>
              <a:blip r:embed="rId3"/>
              <a:stretch>
                <a:fillRect/>
              </a:stretch>
            </p:blipFill>
            <p:spPr>
              <a:xfrm>
                <a:off x="7580661" y="1910880"/>
                <a:ext cx="3299669" cy="3272585"/>
              </a:xfrm>
              <a:prstGeom prst="rect">
                <a:avLst/>
              </a:prstGeom>
            </p:spPr>
          </p:pic>
          <p:sp>
            <p:nvSpPr>
              <p:cNvPr id="11" name="CaixaDeTexto 29">
                <a:extLst>
                  <a:ext uri="{FF2B5EF4-FFF2-40B4-BE49-F238E27FC236}">
                    <a16:creationId xmlns:a16="http://schemas.microsoft.com/office/drawing/2014/main" id="{E4D8BFEC-8A92-49AA-8872-C3341251437B}"/>
                  </a:ext>
                </a:extLst>
              </p:cNvPr>
              <p:cNvSpPr txBox="1"/>
              <p:nvPr/>
            </p:nvSpPr>
            <p:spPr>
              <a:xfrm>
                <a:off x="6738845" y="1876981"/>
                <a:ext cx="1183488" cy="350235"/>
              </a:xfrm>
              <a:prstGeom prst="rect">
                <a:avLst/>
              </a:prstGeom>
              <a:noFill/>
            </p:spPr>
            <p:txBody>
              <a:bodyPr wrap="square">
                <a:spAutoFit/>
              </a:bodyPr>
              <a:lstStyle/>
              <a:p>
                <a:pPr algn="ctr"/>
                <a:r>
                  <a:rPr lang="en-US" sz="800" dirty="0">
                    <a:solidFill>
                      <a:srgbClr val="000000"/>
                    </a:solidFill>
                    <a:effectLst/>
                    <a:latin typeface="+mn-lt"/>
                    <a:ea typeface="Verdana" panose="020B0604030504040204" pitchFamily="34" charset="0"/>
                    <a:cs typeface="Times New Roman" panose="02020603050405020304" pitchFamily="18" charset="0"/>
                  </a:rPr>
                  <a:t>Γνωρίστε τον χρήστη και το σύστημα</a:t>
                </a:r>
                <a:endParaRPr lang="en-GB" sz="800" dirty="0">
                  <a:latin typeface="+mn-lt"/>
                </a:endParaRPr>
              </a:p>
            </p:txBody>
          </p:sp>
          <p:sp>
            <p:nvSpPr>
              <p:cNvPr id="12" name="Retângulo: Cantos Arredondados 30">
                <a:extLst>
                  <a:ext uri="{FF2B5EF4-FFF2-40B4-BE49-F238E27FC236}">
                    <a16:creationId xmlns:a16="http://schemas.microsoft.com/office/drawing/2014/main" id="{32279B14-1181-4A85-8F2A-344CF3E086F9}"/>
                  </a:ext>
                </a:extLst>
              </p:cNvPr>
              <p:cNvSpPr/>
              <p:nvPr/>
            </p:nvSpPr>
            <p:spPr>
              <a:xfrm>
                <a:off x="10410646" y="1672874"/>
                <a:ext cx="1183488" cy="671980"/>
              </a:xfrm>
              <a:prstGeom prst="roundRect">
                <a:avLst/>
              </a:prstGeom>
              <a:noFill/>
              <a:ln w="19050">
                <a:solidFill>
                  <a:srgbClr val="82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3" name="CaixaDeTexto 32">
                <a:extLst>
                  <a:ext uri="{FF2B5EF4-FFF2-40B4-BE49-F238E27FC236}">
                    <a16:creationId xmlns:a16="http://schemas.microsoft.com/office/drawing/2014/main" id="{AF3FC784-2DC3-4F3A-8F2B-453BD6F1B58B}"/>
                  </a:ext>
                </a:extLst>
              </p:cNvPr>
              <p:cNvSpPr txBox="1"/>
              <p:nvPr/>
            </p:nvSpPr>
            <p:spPr>
              <a:xfrm>
                <a:off x="10410646" y="1638489"/>
                <a:ext cx="1183488" cy="763155"/>
              </a:xfrm>
              <a:prstGeom prst="rect">
                <a:avLst/>
              </a:prstGeom>
              <a:noFill/>
            </p:spPr>
            <p:txBody>
              <a:bodyPr wrap="square">
                <a:spAutoFit/>
              </a:bodyPr>
              <a:lstStyle/>
              <a:p>
                <a:pPr lvl="0" algn="ctr">
                  <a:lnSpc>
                    <a:spcPct val="107000"/>
                  </a:lnSpc>
                  <a:spcAft>
                    <a:spcPts val="800"/>
                  </a:spcAft>
                  <a:buSzPts val="1000"/>
                  <a:tabLst>
                    <a:tab pos="457200" algn="l"/>
                  </a:tabLst>
                </a:pPr>
                <a:r>
                  <a:rPr lang="en-US" sz="700" dirty="0">
                    <a:solidFill>
                      <a:srgbClr val="000000"/>
                    </a:solidFill>
                    <a:effectLst/>
                    <a:latin typeface="+mn-lt"/>
                    <a:ea typeface="Verdana" panose="020B0604030504040204" pitchFamily="34" charset="0"/>
                    <a:cs typeface="Times New Roman" panose="02020603050405020304" pitchFamily="18" charset="0"/>
                  </a:rPr>
                  <a:t>Διατυπώστε με λόγια την πρόκληση του σχεδιασμού και την πρόθεσή σας ως σχεδιαστής</a:t>
                </a:r>
                <a:endParaRPr lang="en-GB" sz="700" dirty="0">
                  <a:effectLst/>
                  <a:latin typeface="+mn-lt"/>
                  <a:ea typeface="Verdana" panose="020B0604030504040204" pitchFamily="34" charset="0"/>
                  <a:cs typeface="Times New Roman" panose="02020603050405020304" pitchFamily="18" charset="0"/>
                </a:endParaRPr>
              </a:p>
            </p:txBody>
          </p:sp>
          <p:sp>
            <p:nvSpPr>
              <p:cNvPr id="14" name="Retângulo: Cantos Arredondados 33">
                <a:extLst>
                  <a:ext uri="{FF2B5EF4-FFF2-40B4-BE49-F238E27FC236}">
                    <a16:creationId xmlns:a16="http://schemas.microsoft.com/office/drawing/2014/main" id="{5B472C15-D507-4A68-A1B9-AFC3CAD0A8D1}"/>
                  </a:ext>
                </a:extLst>
              </p:cNvPr>
              <p:cNvSpPr/>
              <p:nvPr/>
            </p:nvSpPr>
            <p:spPr>
              <a:xfrm>
                <a:off x="10347293" y="4766982"/>
                <a:ext cx="1183488" cy="901081"/>
              </a:xfrm>
              <a:prstGeom prst="roundRect">
                <a:avLst/>
              </a:prstGeom>
              <a:noFill/>
              <a:ln w="19050">
                <a:solidFill>
                  <a:srgbClr val="5AB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5" name="CaixaDeTexto 34">
                <a:extLst>
                  <a:ext uri="{FF2B5EF4-FFF2-40B4-BE49-F238E27FC236}">
                    <a16:creationId xmlns:a16="http://schemas.microsoft.com/office/drawing/2014/main" id="{E368BFEC-600E-410F-B5E0-73A3DFECA045}"/>
                  </a:ext>
                </a:extLst>
              </p:cNvPr>
              <p:cNvSpPr txBox="1"/>
              <p:nvPr/>
            </p:nvSpPr>
            <p:spPr>
              <a:xfrm>
                <a:off x="10308805" y="4802670"/>
                <a:ext cx="1285329" cy="896373"/>
              </a:xfrm>
              <a:prstGeom prst="rect">
                <a:avLst/>
              </a:prstGeom>
              <a:noFill/>
            </p:spPr>
            <p:txBody>
              <a:bodyPr wrap="square">
                <a:spAutoFit/>
              </a:bodyPr>
              <a:lstStyle/>
              <a:p>
                <a:pPr lvl="0" algn="ctr">
                  <a:lnSpc>
                    <a:spcPct val="107000"/>
                  </a:lnSpc>
                  <a:spcAft>
                    <a:spcPts val="800"/>
                  </a:spcAft>
                  <a:buSzPts val="1000"/>
                  <a:tabLst>
                    <a:tab pos="457200" algn="l"/>
                  </a:tabLst>
                </a:pPr>
                <a:r>
                  <a:rPr lang="en-US" sz="700" dirty="0">
                    <a:solidFill>
                      <a:srgbClr val="000000"/>
                    </a:solidFill>
                    <a:effectLst/>
                    <a:latin typeface="+mn-lt"/>
                    <a:ea typeface="Verdana" panose="020B0604030504040204" pitchFamily="34" charset="0"/>
                    <a:cs typeface="Times New Roman" panose="02020603050405020304" pitchFamily="18" charset="0"/>
                  </a:rPr>
                  <a:t>Ιδεολογήστε, σχεδιάστε και δημιουργήστε πρωτότυπα σε όσο το δυνατόν περισσότερες επαναλήψεις και εκδόσεις.</a:t>
                </a:r>
                <a:endParaRPr lang="en-GB" sz="700" dirty="0">
                  <a:effectLst/>
                  <a:latin typeface="+mn-lt"/>
                  <a:ea typeface="Verdana" panose="020B0604030504040204" pitchFamily="34" charset="0"/>
                  <a:cs typeface="Times New Roman" panose="02020603050405020304" pitchFamily="18" charset="0"/>
                </a:endParaRPr>
              </a:p>
            </p:txBody>
          </p:sp>
          <p:sp>
            <p:nvSpPr>
              <p:cNvPr id="16" name="Retângulo: Cantos Arredondados 38">
                <a:extLst>
                  <a:ext uri="{FF2B5EF4-FFF2-40B4-BE49-F238E27FC236}">
                    <a16:creationId xmlns:a16="http://schemas.microsoft.com/office/drawing/2014/main" id="{D92B8F5F-0B50-4027-8576-6416440014E8}"/>
                  </a:ext>
                </a:extLst>
              </p:cNvPr>
              <p:cNvSpPr/>
              <p:nvPr/>
            </p:nvSpPr>
            <p:spPr>
              <a:xfrm>
                <a:off x="6613882" y="5043099"/>
                <a:ext cx="1808224" cy="997675"/>
              </a:xfrm>
              <a:prstGeom prst="roundRect">
                <a:avLst/>
              </a:prstGeom>
              <a:noFill/>
              <a:ln w="19050">
                <a:solidFill>
                  <a:srgbClr val="DEA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7" name="CaixaDeTexto 39">
                <a:extLst>
                  <a:ext uri="{FF2B5EF4-FFF2-40B4-BE49-F238E27FC236}">
                    <a16:creationId xmlns:a16="http://schemas.microsoft.com/office/drawing/2014/main" id="{DF9E68F1-04FF-40B8-B089-1227A3D02311}"/>
                  </a:ext>
                </a:extLst>
              </p:cNvPr>
              <p:cNvSpPr txBox="1"/>
              <p:nvPr/>
            </p:nvSpPr>
            <p:spPr>
              <a:xfrm>
                <a:off x="6647308" y="5011182"/>
                <a:ext cx="1774797" cy="1029592"/>
              </a:xfrm>
              <a:prstGeom prst="rect">
                <a:avLst/>
              </a:prstGeom>
              <a:noFill/>
            </p:spPr>
            <p:txBody>
              <a:bodyPr wrap="square">
                <a:spAutoFit/>
              </a:bodyPr>
              <a:lstStyle/>
              <a:p>
                <a:pPr lvl="0" algn="ctr">
                  <a:lnSpc>
                    <a:spcPct val="107000"/>
                  </a:lnSpc>
                  <a:spcAft>
                    <a:spcPts val="800"/>
                  </a:spcAft>
                  <a:buSzPts val="1000"/>
                  <a:tabLst>
                    <a:tab pos="457200" algn="l"/>
                  </a:tabLst>
                </a:pPr>
                <a:r>
                  <a:rPr lang="en-US" sz="700" dirty="0">
                    <a:solidFill>
                      <a:srgbClr val="000000"/>
                    </a:solidFill>
                    <a:effectLst/>
                    <a:latin typeface="+mn-lt"/>
                    <a:ea typeface="Verdana" panose="020B0604030504040204" pitchFamily="34" charset="0"/>
                    <a:cs typeface="Times New Roman" panose="02020603050405020304" pitchFamily="18" charset="0"/>
                  </a:rPr>
                  <a:t>Εκτοξεύστε το σχέδιό σας στη φύση και χτίστε την αφήγησή σας - δημιουργήστε αφοσίωση στους πελάτες και εμβαθύνετε την επένδυση των ενδιαφερομένων μερών λέγοντας μια συναρπαστική ιστορία.</a:t>
                </a:r>
                <a:endParaRPr lang="en-GB" sz="700" dirty="0">
                  <a:effectLst/>
                  <a:latin typeface="+mn-lt"/>
                  <a:ea typeface="Verdana" panose="020B0604030504040204" pitchFamily="34" charset="0"/>
                  <a:cs typeface="Times New Roman" panose="02020603050405020304" pitchFamily="18" charset="0"/>
                </a:endParaRPr>
              </a:p>
            </p:txBody>
          </p:sp>
        </p:grpSp>
        <p:sp>
          <p:nvSpPr>
            <p:cNvPr id="18" name="Retângulo: Cantos Arredondados 6">
              <a:extLst>
                <a:ext uri="{FF2B5EF4-FFF2-40B4-BE49-F238E27FC236}">
                  <a16:creationId xmlns:a16="http://schemas.microsoft.com/office/drawing/2014/main" id="{5820CA3A-BAEF-4FB5-8286-BEA1C7763750}"/>
                </a:ext>
              </a:extLst>
            </p:cNvPr>
            <p:cNvSpPr/>
            <p:nvPr/>
          </p:nvSpPr>
          <p:spPr>
            <a:xfrm>
              <a:off x="2199293" y="1036949"/>
              <a:ext cx="1183488" cy="561452"/>
            </a:xfrm>
            <a:prstGeom prst="roundRect">
              <a:avLst/>
            </a:prstGeom>
            <a:noFill/>
            <a:ln w="19050">
              <a:solidFill>
                <a:srgbClr val="4A4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Content Placeholder 2">
            <a:extLst>
              <a:ext uri="{FF2B5EF4-FFF2-40B4-BE49-F238E27FC236}">
                <a16:creationId xmlns:a16="http://schemas.microsoft.com/office/drawing/2014/main" id="{12652BC9-D832-4BAB-8466-A1E88C4093CF}"/>
              </a:ext>
            </a:extLst>
          </p:cNvPr>
          <p:cNvSpPr txBox="1">
            <a:spLocks/>
          </p:cNvSpPr>
          <p:nvPr/>
        </p:nvSpPr>
        <p:spPr>
          <a:xfrm>
            <a:off x="213131" y="2644472"/>
            <a:ext cx="3910099" cy="370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latin typeface="+mn-lt"/>
              </a:rPr>
              <a:t>Κυκλική διαδικασία σχεδιασμού</a:t>
            </a:r>
          </a:p>
        </p:txBody>
      </p:sp>
    </p:spTree>
    <p:custDataLst>
      <p:tags r:id="rId1"/>
    </p:custDataLst>
    <p:extLst>
      <p:ext uri="{BB962C8B-B14F-4D97-AF65-F5344CB8AC3E}">
        <p14:creationId xmlns:p14="http://schemas.microsoft.com/office/powerpoint/2010/main" val="112514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1DF2-D38D-47F2-8359-FEED02D1403C}"/>
              </a:ext>
            </a:extLst>
          </p:cNvPr>
          <p:cNvSpPr>
            <a:spLocks noGrp="1"/>
          </p:cNvSpPr>
          <p:nvPr>
            <p:ph type="title"/>
          </p:nvPr>
        </p:nvSpPr>
        <p:spPr>
          <a:xfrm>
            <a:off x="-1751780" y="81776"/>
            <a:ext cx="7717800" cy="1011600"/>
          </a:xfrm>
        </p:spPr>
        <p:txBody>
          <a:bodyPr/>
          <a:lstStyle/>
          <a:p>
            <a:r>
              <a:rPr lang="en-US" dirty="0"/>
              <a:t>Eco-Design</a:t>
            </a:r>
            <a:endParaRPr lang="en-GB" dirty="0"/>
          </a:p>
        </p:txBody>
      </p:sp>
      <p:pic>
        <p:nvPicPr>
          <p:cNvPr id="3" name="Picture 2">
            <a:extLst>
              <a:ext uri="{FF2B5EF4-FFF2-40B4-BE49-F238E27FC236}">
                <a16:creationId xmlns:a16="http://schemas.microsoft.com/office/drawing/2014/main" id="{0BA7A092-62E0-4BD0-9084-4CA8D89C3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217" y="441210"/>
            <a:ext cx="5589528" cy="3869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81CDDBE-A1B2-4612-8994-7DAEEEC44F74}"/>
              </a:ext>
            </a:extLst>
          </p:cNvPr>
          <p:cNvSpPr txBox="1">
            <a:spLocks/>
          </p:cNvSpPr>
          <p:nvPr/>
        </p:nvSpPr>
        <p:spPr>
          <a:xfrm>
            <a:off x="87583" y="3763136"/>
            <a:ext cx="2696868" cy="792788"/>
          </a:xfrm>
          <a:prstGeom prst="rect">
            <a:avLst/>
          </a:prstGeom>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GB" dirty="0">
                <a:solidFill>
                  <a:srgbClr val="2B2D83"/>
                </a:solidFill>
              </a:rPr>
              <a:t>Ο οικολογικός σχεδιασμός ενσωματώνει μια προσέγγιση που σκέφτεται τον κύκλο ζωής, </a:t>
            </a:r>
            <a:r>
              <a:rPr lang="en-GB" dirty="0" err="1">
                <a:solidFill>
                  <a:srgbClr val="2B2D83"/>
                </a:solidFill>
              </a:rPr>
              <a:t>δηλαδή </a:t>
            </a:r>
            <a:r>
              <a:rPr lang="en-GB" dirty="0">
                <a:solidFill>
                  <a:srgbClr val="2B2D83"/>
                </a:solidFill>
              </a:rPr>
              <a:t>λαμβάνει υπόψη, στο στάδιο του σχεδιασμού, όλες τις φάσεις του κύκλου ζωής του προϊόντος (παραγωγή, χρήση και τέλος του κύκλου ζωής).</a:t>
            </a:r>
          </a:p>
          <a:p>
            <a:pPr algn="just">
              <a:buFont typeface="Wingdings" panose="05000000000000000000" pitchFamily="2" charset="2"/>
              <a:buChar char="q"/>
            </a:pPr>
            <a:endParaRPr lang="en-GB" dirty="0"/>
          </a:p>
          <a:p>
            <a:pPr algn="just">
              <a:buFont typeface="Wingdings" panose="05000000000000000000" pitchFamily="2" charset="2"/>
              <a:buChar char="q"/>
            </a:pPr>
            <a:endParaRPr lang="en-GB" dirty="0"/>
          </a:p>
        </p:txBody>
      </p:sp>
      <p:sp>
        <p:nvSpPr>
          <p:cNvPr id="5" name="CaixaDeTexto 15">
            <a:extLst>
              <a:ext uri="{FF2B5EF4-FFF2-40B4-BE49-F238E27FC236}">
                <a16:creationId xmlns:a16="http://schemas.microsoft.com/office/drawing/2014/main" id="{F5E9C0D6-8507-4CBA-9404-B7AF828355E8}"/>
              </a:ext>
            </a:extLst>
          </p:cNvPr>
          <p:cNvSpPr txBox="1"/>
          <p:nvPr/>
        </p:nvSpPr>
        <p:spPr>
          <a:xfrm>
            <a:off x="0" y="1848495"/>
            <a:ext cx="2997582" cy="1323439"/>
          </a:xfrm>
          <a:prstGeom prst="rect">
            <a:avLst/>
          </a:prstGeom>
          <a:noFill/>
        </p:spPr>
        <p:txBody>
          <a:bodyPr wrap="square">
            <a:spAutoFit/>
          </a:bodyPr>
          <a:lstStyle/>
          <a:p>
            <a:pPr algn="ctr"/>
            <a:r>
              <a:rPr lang="en-US" sz="1600" i="1" dirty="0">
                <a:solidFill>
                  <a:srgbClr val="15A7A1"/>
                </a:solidFill>
                <a:latin typeface="Verdana" panose="020B0604030504040204" pitchFamily="34" charset="0"/>
                <a:ea typeface="Verdana" panose="020B0604030504040204" pitchFamily="34" charset="0"/>
              </a:rPr>
              <a:t>"...η συστηματική ενσωμάτωση περιβαλλοντικών εκτιμήσεων στο σχεδιασμό προϊόντων και διαδικασιών"</a:t>
            </a:r>
            <a:endParaRPr lang="en-GB" sz="1600" i="1" dirty="0">
              <a:solidFill>
                <a:srgbClr val="15A7A1"/>
              </a:solidFill>
              <a:latin typeface="Verdana" panose="020B0604030504040204" pitchFamily="34" charset="0"/>
              <a:ea typeface="Verdana" panose="020B0604030504040204" pitchFamily="34" charset="0"/>
            </a:endParaRPr>
          </a:p>
        </p:txBody>
      </p:sp>
      <p:sp>
        <p:nvSpPr>
          <p:cNvPr id="6" name="CaixaDeTexto 19">
            <a:extLst>
              <a:ext uri="{FF2B5EF4-FFF2-40B4-BE49-F238E27FC236}">
                <a16:creationId xmlns:a16="http://schemas.microsoft.com/office/drawing/2014/main" id="{54CA714C-7695-49E0-93A5-900AAC4FB6DB}"/>
              </a:ext>
            </a:extLst>
          </p:cNvPr>
          <p:cNvSpPr txBox="1"/>
          <p:nvPr/>
        </p:nvSpPr>
        <p:spPr>
          <a:xfrm>
            <a:off x="3171256" y="4473562"/>
            <a:ext cx="5972744" cy="338554"/>
          </a:xfrm>
          <a:prstGeom prst="rect">
            <a:avLst/>
          </a:prstGeom>
          <a:noFill/>
        </p:spPr>
        <p:txBody>
          <a:bodyPr wrap="square">
            <a:spAutoFit/>
          </a:bodyPr>
          <a:lstStyle/>
          <a:p>
            <a:r>
              <a:rPr lang="en-GB" sz="800" dirty="0">
                <a:latin typeface="Verdana" panose="020B0604030504040204" pitchFamily="34" charset="0"/>
                <a:ea typeface="Verdana" panose="020B0604030504040204" pitchFamily="34" charset="0"/>
                <a:cs typeface="Calibri" panose="020F0502020204030204" pitchFamily="34" charset="0"/>
              </a:rPr>
              <a:t>[1] </a:t>
            </a:r>
            <a:r>
              <a:rPr lang="en-GB" sz="800" dirty="0" err="1">
                <a:latin typeface="Verdana" panose="020B0604030504040204" pitchFamily="34" charset="0"/>
                <a:ea typeface="Verdana" panose="020B0604030504040204" pitchFamily="34" charset="0"/>
                <a:cs typeface="Calibri" panose="020F0502020204030204" pitchFamily="34" charset="0"/>
              </a:rPr>
              <a:t>Οικολογικός σχεδιασμός</a:t>
            </a:r>
            <a:r>
              <a:rPr lang="en-GB" sz="800" dirty="0">
                <a:latin typeface="Verdana" panose="020B0604030504040204" pitchFamily="34" charset="0"/>
                <a:ea typeface="Verdana" panose="020B0604030504040204" pitchFamily="34" charset="0"/>
                <a:cs typeface="Calibri" panose="020F0502020204030204" pitchFamily="34" charset="0"/>
              </a:rPr>
              <a:t>: μια πολλά υποσχόμενη προσέγγιση για τη βιώσιμη παραγωγή </a:t>
            </a:r>
            <a:r>
              <a:rPr lang="en-GB" sz="800" dirty="0" err="1">
                <a:latin typeface="Verdana" panose="020B0604030504040204" pitchFamily="34" charset="0"/>
                <a:ea typeface="Verdana" panose="020B0604030504040204" pitchFamily="34" charset="0"/>
                <a:cs typeface="Calibri" panose="020F0502020204030204" pitchFamily="34" charset="0"/>
              </a:rPr>
              <a:t>και κατανάλωση</a:t>
            </a:r>
            <a:r>
              <a:rPr lang="en-GB" sz="800" dirty="0">
                <a:latin typeface="Verdana" panose="020B0604030504040204" pitchFamily="34" charset="0"/>
                <a:ea typeface="Verdana" panose="020B0604030504040204" pitchFamily="34" charset="0"/>
                <a:cs typeface="Calibri" panose="020F0502020204030204" pitchFamily="34" charset="0"/>
              </a:rPr>
              <a:t>. ISBN </a:t>
            </a:r>
            <a:r>
              <a:rPr lang="en-GB" sz="800" dirty="0">
                <a:effectLst/>
                <a:latin typeface="Verdana" panose="020B0604030504040204" pitchFamily="34" charset="0"/>
                <a:ea typeface="Verdana" panose="020B0604030504040204" pitchFamily="34" charset="0"/>
              </a:rPr>
              <a:t>928071631X </a:t>
            </a:r>
            <a:r>
              <a:rPr lang="en-GB" sz="800" dirty="0">
                <a:latin typeface="Verdana" panose="020B0604030504040204" pitchFamily="34" charset="0"/>
                <a:ea typeface="Verdana" panose="020B0604030504040204" pitchFamily="34" charset="0"/>
                <a:cs typeface="Calibri" panose="020F0502020204030204" pitchFamily="34" charset="0"/>
              </a:rPr>
              <a:t>9789280716313 </a:t>
            </a:r>
          </a:p>
        </p:txBody>
      </p:sp>
    </p:spTree>
    <p:custDataLst>
      <p:tags r:id="rId1"/>
    </p:custDataLst>
    <p:extLst>
      <p:ext uri="{BB962C8B-B14F-4D97-AF65-F5344CB8AC3E}">
        <p14:creationId xmlns:p14="http://schemas.microsoft.com/office/powerpoint/2010/main" val="78177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154489"/>
            <a:ext cx="7717800" cy="1011600"/>
          </a:xfrm>
        </p:spPr>
        <p:txBody>
          <a:bodyPr/>
          <a:lstStyle/>
          <a:p>
            <a:r>
              <a:rPr lang="en-US" dirty="0"/>
              <a:t>Οικολογικός σχεδιασμός (συνέχεια)</a:t>
            </a:r>
            <a:endParaRPr lang="en-GB" dirty="0"/>
          </a:p>
        </p:txBody>
      </p:sp>
      <p:grpSp>
        <p:nvGrpSpPr>
          <p:cNvPr id="17" name="Agrupar 32">
            <a:extLst>
              <a:ext uri="{FF2B5EF4-FFF2-40B4-BE49-F238E27FC236}">
                <a16:creationId xmlns:a16="http://schemas.microsoft.com/office/drawing/2014/main" id="{8AC93B1B-3AC3-4B7C-9062-82BC40C1E3B7}"/>
              </a:ext>
            </a:extLst>
          </p:cNvPr>
          <p:cNvGrpSpPr/>
          <p:nvPr/>
        </p:nvGrpSpPr>
        <p:grpSpPr>
          <a:xfrm>
            <a:off x="790647" y="1166089"/>
            <a:ext cx="7597082" cy="1202114"/>
            <a:chOff x="6349498" y="1341624"/>
            <a:chExt cx="5133695" cy="1491488"/>
          </a:xfrm>
        </p:grpSpPr>
        <p:sp>
          <p:nvSpPr>
            <p:cNvPr id="18" name="Retângulo 4">
              <a:extLst>
                <a:ext uri="{FF2B5EF4-FFF2-40B4-BE49-F238E27FC236}">
                  <a16:creationId xmlns:a16="http://schemas.microsoft.com/office/drawing/2014/main" id="{EB26A244-87EE-48BD-8094-7E923076026C}"/>
                </a:ext>
              </a:extLst>
            </p:cNvPr>
            <p:cNvSpPr/>
            <p:nvPr/>
          </p:nvSpPr>
          <p:spPr>
            <a:xfrm>
              <a:off x="6349498" y="1789914"/>
              <a:ext cx="1134665" cy="549380"/>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Εξόρυξη και επεξεργασία πρώτων υλών</a:t>
              </a:r>
            </a:p>
          </p:txBody>
        </p:sp>
        <p:sp>
          <p:nvSpPr>
            <p:cNvPr id="19" name="Retângulo 11">
              <a:extLst>
                <a:ext uri="{FF2B5EF4-FFF2-40B4-BE49-F238E27FC236}">
                  <a16:creationId xmlns:a16="http://schemas.microsoft.com/office/drawing/2014/main" id="{68586DF4-FAE2-44EB-9449-A12F8F3E9B50}"/>
                </a:ext>
              </a:extLst>
            </p:cNvPr>
            <p:cNvSpPr/>
            <p:nvPr/>
          </p:nvSpPr>
          <p:spPr>
            <a:xfrm>
              <a:off x="7682508" y="1802636"/>
              <a:ext cx="1134665" cy="538085"/>
            </a:xfrm>
            <a:prstGeom prst="rect">
              <a:avLst/>
            </a:prstGeom>
            <a:solidFill>
              <a:srgbClr val="1A886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Παραγωγή</a:t>
              </a:r>
              <a:endPar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20" name="Retângulo 14">
              <a:extLst>
                <a:ext uri="{FF2B5EF4-FFF2-40B4-BE49-F238E27FC236}">
                  <a16:creationId xmlns:a16="http://schemas.microsoft.com/office/drawing/2014/main" id="{E85917E7-4EF3-41FC-9492-B8BC3B80CF40}"/>
                </a:ext>
              </a:extLst>
            </p:cNvPr>
            <p:cNvSpPr/>
            <p:nvPr/>
          </p:nvSpPr>
          <p:spPr>
            <a:xfrm>
              <a:off x="9015518" y="1802636"/>
              <a:ext cx="1134665" cy="549380"/>
            </a:xfrm>
            <a:prstGeom prst="rect">
              <a:avLst/>
            </a:prstGeom>
            <a:solidFill>
              <a:srgbClr val="156D56"/>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Χρήση</a:t>
              </a:r>
            </a:p>
          </p:txBody>
        </p:sp>
        <p:sp>
          <p:nvSpPr>
            <p:cNvPr id="21" name="Retângulo 16">
              <a:extLst>
                <a:ext uri="{FF2B5EF4-FFF2-40B4-BE49-F238E27FC236}">
                  <a16:creationId xmlns:a16="http://schemas.microsoft.com/office/drawing/2014/main" id="{AEBEE48D-46C1-4455-9114-87C7C68732B4}"/>
                </a:ext>
              </a:extLst>
            </p:cNvPr>
            <p:cNvSpPr/>
            <p:nvPr/>
          </p:nvSpPr>
          <p:spPr>
            <a:xfrm>
              <a:off x="10348528" y="1802636"/>
              <a:ext cx="1134665" cy="549380"/>
            </a:xfrm>
            <a:prstGeom prst="rect">
              <a:avLst/>
            </a:prstGeom>
            <a:solidFill>
              <a:srgbClr val="0E4A3A"/>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Τέλος της ζωής</a:t>
              </a:r>
            </a:p>
          </p:txBody>
        </p:sp>
        <p:cxnSp>
          <p:nvCxnSpPr>
            <p:cNvPr id="22" name="Conexão reta unidirecional 7">
              <a:extLst>
                <a:ext uri="{FF2B5EF4-FFF2-40B4-BE49-F238E27FC236}">
                  <a16:creationId xmlns:a16="http://schemas.microsoft.com/office/drawing/2014/main" id="{58B934B2-3EC2-4C21-B29D-8A0D1C84BAC1}"/>
                </a:ext>
              </a:extLst>
            </p:cNvPr>
            <p:cNvCxnSpPr>
              <a:cxnSpLocks/>
            </p:cNvCxnSpPr>
            <p:nvPr/>
          </p:nvCxnSpPr>
          <p:spPr>
            <a:xfrm>
              <a:off x="7714718" y="2513398"/>
              <a:ext cx="2467675" cy="0"/>
            </a:xfrm>
            <a:prstGeom prst="straightConnector1">
              <a:avLst/>
            </a:prstGeom>
            <a:noFill/>
            <a:ln w="6350" cap="flat" cmpd="sng" algn="ctr">
              <a:solidFill>
                <a:srgbClr val="1D9A78"/>
              </a:solidFill>
              <a:prstDash val="solid"/>
              <a:miter lim="800000"/>
              <a:headEnd type="triangle"/>
              <a:tailEnd type="triangle"/>
            </a:ln>
            <a:effectLst/>
          </p:spPr>
        </p:cxnSp>
        <p:sp>
          <p:nvSpPr>
            <p:cNvPr id="23" name="CaixaDeTexto 9">
              <a:extLst>
                <a:ext uri="{FF2B5EF4-FFF2-40B4-BE49-F238E27FC236}">
                  <a16:creationId xmlns:a16="http://schemas.microsoft.com/office/drawing/2014/main" id="{DC8ADFC2-AD79-427F-84B4-719DBFB98EAA}"/>
                </a:ext>
              </a:extLst>
            </p:cNvPr>
            <p:cNvSpPr txBox="1"/>
            <p:nvPr/>
          </p:nvSpPr>
          <p:spPr>
            <a:xfrm>
              <a:off x="8217630" y="2571502"/>
              <a:ext cx="193255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Παραδοσιακός σχεδιασμός</a:t>
              </a:r>
            </a:p>
          </p:txBody>
        </p:sp>
        <p:cxnSp>
          <p:nvCxnSpPr>
            <p:cNvPr id="24" name="Conexão reta unidirecional 23">
              <a:extLst>
                <a:ext uri="{FF2B5EF4-FFF2-40B4-BE49-F238E27FC236}">
                  <a16:creationId xmlns:a16="http://schemas.microsoft.com/office/drawing/2014/main" id="{A0CCE55F-9C80-4CEC-AA8E-872B4174E87F}"/>
                </a:ext>
              </a:extLst>
            </p:cNvPr>
            <p:cNvCxnSpPr>
              <a:cxnSpLocks/>
            </p:cNvCxnSpPr>
            <p:nvPr/>
          </p:nvCxnSpPr>
          <p:spPr>
            <a:xfrm>
              <a:off x="6349498" y="1633110"/>
              <a:ext cx="5133695" cy="0"/>
            </a:xfrm>
            <a:prstGeom prst="straightConnector1">
              <a:avLst/>
            </a:prstGeom>
            <a:noFill/>
            <a:ln w="6350" cap="flat" cmpd="sng" algn="ctr">
              <a:solidFill>
                <a:srgbClr val="1D9A78"/>
              </a:solidFill>
              <a:prstDash val="solid"/>
              <a:miter lim="800000"/>
              <a:headEnd type="triangle"/>
              <a:tailEnd type="triangle"/>
            </a:ln>
            <a:effectLst/>
          </p:spPr>
        </p:cxnSp>
        <p:sp>
          <p:nvSpPr>
            <p:cNvPr id="25" name="CaixaDeTexto 29">
              <a:extLst>
                <a:ext uri="{FF2B5EF4-FFF2-40B4-BE49-F238E27FC236}">
                  <a16:creationId xmlns:a16="http://schemas.microsoft.com/office/drawing/2014/main" id="{BB0CEA0F-34F7-4952-A51E-AD310C79DD68}"/>
                </a:ext>
              </a:extLst>
            </p:cNvPr>
            <p:cNvSpPr txBox="1"/>
            <p:nvPr/>
          </p:nvSpPr>
          <p:spPr>
            <a:xfrm>
              <a:off x="8415975" y="1341624"/>
              <a:ext cx="193255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Οικολογικός σχεδιασμός</a:t>
              </a:r>
            </a:p>
          </p:txBody>
        </p:sp>
      </p:grpSp>
      <p:sp>
        <p:nvSpPr>
          <p:cNvPr id="26" name="CaixaDeTexto 18">
            <a:extLst>
              <a:ext uri="{FF2B5EF4-FFF2-40B4-BE49-F238E27FC236}">
                <a16:creationId xmlns:a16="http://schemas.microsoft.com/office/drawing/2014/main" id="{A0FDA92F-1ECB-4688-8480-3E6CF3D8ACB6}"/>
              </a:ext>
            </a:extLst>
          </p:cNvPr>
          <p:cNvSpPr txBox="1"/>
          <p:nvPr/>
        </p:nvSpPr>
        <p:spPr>
          <a:xfrm>
            <a:off x="2832500" y="2446701"/>
            <a:ext cx="3876099" cy="286232"/>
          </a:xfrm>
          <a:prstGeom prst="rect">
            <a:avLst/>
          </a:prstGeom>
          <a:noFill/>
          <a:ln>
            <a:noFill/>
          </a:ln>
        </p:spPr>
        <p:txBody>
          <a:bodyPr wrap="square">
            <a:spAutoFit/>
          </a:bodyPr>
          <a:lstStyle/>
          <a:p>
            <a:pPr lvl="0">
              <a:lnSpc>
                <a:spcPct val="90000"/>
              </a:lnSpc>
              <a:spcBef>
                <a:spcPts val="1000"/>
              </a:spcBef>
              <a:spcAft>
                <a:spcPts val="800"/>
              </a:spcAft>
              <a:buSzPts val="1000"/>
              <a:tabLst>
                <a:tab pos="457200" algn="l"/>
              </a:tabLst>
            </a:pPr>
            <a:r>
              <a:rPr lang="pt-PT" sz="1400" b="1" dirty="0" err="1">
                <a:latin typeface="+mn-lt"/>
                <a:ea typeface="Verdana" panose="020B0604030504040204" pitchFamily="34" charset="0"/>
              </a:rPr>
              <a:t>Βασικές στρατηγικές οικολογικού σχεδιασμού</a:t>
            </a:r>
            <a:endParaRPr lang="en-GB" sz="1400" b="1" dirty="0">
              <a:latin typeface="+mn-lt"/>
              <a:ea typeface="Verdana" panose="020B0604030504040204" pitchFamily="34" charset="0"/>
            </a:endParaRPr>
          </a:p>
        </p:txBody>
      </p:sp>
      <p:sp>
        <p:nvSpPr>
          <p:cNvPr id="27" name="TextBox 26">
            <a:extLst>
              <a:ext uri="{FF2B5EF4-FFF2-40B4-BE49-F238E27FC236}">
                <a16:creationId xmlns:a16="http://schemas.microsoft.com/office/drawing/2014/main" id="{ED2A3480-B8F1-4BDB-81E7-5A2CBE08B9CA}"/>
              </a:ext>
            </a:extLst>
          </p:cNvPr>
          <p:cNvSpPr txBox="1"/>
          <p:nvPr/>
        </p:nvSpPr>
        <p:spPr>
          <a:xfrm>
            <a:off x="1646732" y="2784717"/>
            <a:ext cx="6263554" cy="1987788"/>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να χρησιμοποιεί υλικά με χαμηλό περιβαλλοντικό αντίκτυπο</a:t>
            </a:r>
          </a:p>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επιλογή καθαρών διαδικασιών παραγωγής</a:t>
            </a:r>
          </a:p>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αποφυγή επικίνδυνων και τοξικών υλικών</a:t>
            </a:r>
          </a:p>
          <a:p>
            <a:pPr marL="285750" indent="-285750">
              <a:lnSpc>
                <a:spcPct val="150000"/>
              </a:lnSpc>
              <a:buFont typeface="Wingdings" panose="05000000000000000000" pitchFamily="2" charset="2"/>
              <a:buChar char="ü"/>
            </a:pPr>
            <a:r>
              <a:rPr lang="en-US" sz="1400" dirty="0" err="1">
                <a:latin typeface="+mn-lt"/>
                <a:ea typeface="Verdana" panose="020B0604030504040204" pitchFamily="34" charset="0"/>
              </a:rPr>
              <a:t>μεγιστοποίηση </a:t>
            </a:r>
            <a:r>
              <a:rPr lang="en-US" sz="1400" dirty="0">
                <a:latin typeface="+mn-lt"/>
                <a:ea typeface="Verdana" panose="020B0604030504040204" pitchFamily="34" charset="0"/>
              </a:rPr>
              <a:t>της αποδοτικότητας της ενέργειας που χρησιμοποιείται για την παραγωγή και για το χρησιμοποιούμενο προϊόν</a:t>
            </a:r>
          </a:p>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σχεδιασμός για διαχείριση και ανακύκλωση αποβλήτων</a:t>
            </a:r>
            <a:endParaRPr lang="en-GB" sz="14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6303331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7604</Words>
  <Application>Microsoft Office PowerPoint</Application>
  <PresentationFormat>Bildschirmpräsentation (16:9)</PresentationFormat>
  <Paragraphs>504</Paragraphs>
  <Slides>65</Slides>
  <Notes>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65</vt:i4>
      </vt:variant>
    </vt:vector>
  </HeadingPairs>
  <TitlesOfParts>
    <vt:vector size="74" baseType="lpstr">
      <vt:lpstr>Proxima Nova</vt:lpstr>
      <vt:lpstr>Symbol</vt:lpstr>
      <vt:lpstr>Bebas Neue</vt:lpstr>
      <vt:lpstr>Noto Sans</vt:lpstr>
      <vt:lpstr>Arial</vt:lpstr>
      <vt:lpstr>Calibri</vt:lpstr>
      <vt:lpstr>Wingdings</vt:lpstr>
      <vt:lpstr>Verdana</vt:lpstr>
      <vt:lpstr>Creal Modern Portfolio by Slidesgo</vt:lpstr>
      <vt:lpstr>ΕΠΙΧΕΙΡΗΜΑΤΙΚΉ ΜΟΝΤΕΛΟΠΟΊΗΣΗ ΓΙΑ ΕΠΙΧΕΙΡΉΣΕΙΣ ΚΥΚΛΙΚΉΣ ΟΙΚΟΝΟΜΊΑΣ</vt:lpstr>
      <vt:lpstr>02</vt:lpstr>
      <vt:lpstr>Κύριοι στόχοι</vt:lpstr>
      <vt:lpstr>Στρατηγικές κυκλικού σχεδιασμού</vt:lpstr>
      <vt:lpstr>PowerPoint-Präsentation</vt:lpstr>
      <vt:lpstr>Βιώσιμη ανάπτυξη προϊόντων</vt:lpstr>
      <vt:lpstr>Βιώσιμη ανάπτυξη προϊόντων (ΣΥΝΕΧΕΙΑ)</vt:lpstr>
      <vt:lpstr>Eco-Design</vt:lpstr>
      <vt:lpstr>Οικολογικός σχεδιασμός (συνέχεια)</vt:lpstr>
      <vt:lpstr>Εργαλεία οικολογικού σχεδιασμού</vt:lpstr>
      <vt:lpstr>Προκλήσεις</vt:lpstr>
      <vt:lpstr>Κυκλικές προμήθειες</vt:lpstr>
      <vt:lpstr>Κυκλικός και βιώσιμος σχεδιασμός - Βασικά στοιχεία</vt:lpstr>
      <vt:lpstr>Επιλογή υλικού</vt:lpstr>
      <vt:lpstr>Γενικό πλαίσιο επιλογής υλικού</vt:lpstr>
      <vt:lpstr>Γενικό πλαίσιο επιλογής υλικών</vt:lpstr>
      <vt:lpstr>Βέλτιστες πρακτικές</vt:lpstr>
      <vt:lpstr>Ανακυκλώστε, επαναχρησιμοποιήστε και μοιραστείτε</vt:lpstr>
      <vt:lpstr>Αξία στους βρόχους</vt:lpstr>
      <vt:lpstr>Ανακύκλωση</vt:lpstr>
      <vt:lpstr>Επαναχρησιμοποίηση</vt:lpstr>
      <vt:lpstr>Κοινή χρήση</vt:lpstr>
      <vt:lpstr>Παράταση της διάρκειας ζωής των προϊόντων</vt:lpstr>
      <vt:lpstr>Παράταση της διάρκειας ζωής των προϊόντων</vt:lpstr>
      <vt:lpstr>Παράταση της διάρκειας ζωής των προϊόντων (συνέχεια)</vt:lpstr>
      <vt:lpstr>Παράταση της διάρκειας ζωής των προϊόντων (συνέχεια)</vt:lpstr>
      <vt:lpstr>Παράταση της διάρκειας ζωής των προϊόντων (συνέχεια)</vt:lpstr>
      <vt:lpstr>Παράταση της διάρκειας ζωής των προϊόντων (συνέχεια)</vt:lpstr>
      <vt:lpstr>Πλατφόρμες κοινής χρήσης </vt:lpstr>
      <vt:lpstr>Η έννοια των πλατφορμών οικονομίας διαμοιρασμού</vt:lpstr>
      <vt:lpstr>Παραδείγματα πλατφορμών κοινής χρήσης</vt:lpstr>
      <vt:lpstr>Πλατφόρμες διαμοιρασμού για την κυκλική οικονομία (πλατφόρμες Business to Peer) </vt:lpstr>
      <vt:lpstr>Πλατφόρμες διαμοιρασμού για την κυκλική οικονομία (πλατφόρμες Peer to Peer)  </vt:lpstr>
      <vt:lpstr>Προϊόν ως υπηρεσία  </vt:lpstr>
      <vt:lpstr>Προϊόν ως υπηρεσία  </vt:lpstr>
      <vt:lpstr>Προϊόν ως υπηρεσία  </vt:lpstr>
      <vt:lpstr>Προϊόν ως υπηρεσία (συνέχεια)</vt:lpstr>
      <vt:lpstr>Προϊόν ως υπηρεσία (συνέχεια)</vt:lpstr>
      <vt:lpstr>Προϊόν ως υπηρεσία (συνέχεια)</vt:lpstr>
      <vt:lpstr>Προϊόν ως υπηρεσία (συνέχεια)</vt:lpstr>
      <vt:lpstr>Συνέργειες με άλλες μεθοδολογίες  </vt:lpstr>
      <vt:lpstr>Συνέργειες με άλλες μεθοδολογίες</vt:lpstr>
      <vt:lpstr>Συνέργειες με άλλες μεθοδολογίες</vt:lpstr>
      <vt:lpstr>Συνέργειες με άλλες μεθοδολογίες</vt:lpstr>
      <vt:lpstr>Συνέργειες με άλλες μεθοδολογίες</vt:lpstr>
      <vt:lpstr>Συνέργειες με άλλες μεθοδολογίες</vt:lpstr>
      <vt:lpstr>Συνέργειες με άλλες μεθοδολογίες</vt:lpstr>
      <vt:lpstr>Συνέργειες με άλλες μεθοδολογίες</vt:lpstr>
      <vt:lpstr>Συνέργειες με άλλες μεθοδολογίες</vt:lpstr>
      <vt:lpstr>Συνέργειες με άλλες μεθοδολογίες</vt:lpstr>
      <vt:lpstr>Συνέργειες με άλλες μεθοδολογίες</vt:lpstr>
      <vt:lpstr>Συνέργειες με άλλες μεθοδολογίες</vt:lpstr>
      <vt:lpstr>Αξιολόγηση</vt:lpstr>
      <vt:lpstr>Περαιτέρω πηγές για ενημέρωση</vt:lpstr>
      <vt:lpstr>Περαιτέρω πηγές για ενημέρωση</vt:lpstr>
      <vt:lpstr>Περαιτέρω πηγές για ενημέρωση</vt:lpstr>
      <vt:lpstr>Περαιτέρω πηγές για ενημέρωση</vt:lpstr>
      <vt:lpstr>Περαιτέρω πηγές για ενημέρωση</vt:lpstr>
      <vt:lpstr>Περαιτέρω πηγές για ενημέρωση</vt:lpstr>
      <vt:lpstr>Περαιτέρω πηγές για ενημέρωση</vt:lpstr>
      <vt:lpstr>Περαιτέρω πηγές για ενημέρωση</vt:lpstr>
      <vt:lpstr>Περαιτέρω πηγές για ενημέρωση</vt:lpstr>
      <vt:lpstr>Περαιτέρω πηγές για ενημέρωση</vt:lpstr>
      <vt:lpstr>Περαιτέρω πηγές για ενημέρωση</vt:lpstr>
      <vt:lpstr>ΕΠΙΧΕΙΡΗΜΑΤΙΚΆ ΜΟΝΤΈΛΑ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docId:16BD2501770BF52424D8416CA81FCAE8</cp:keywords>
  <cp:lastModifiedBy>Niclas Grüttner</cp:lastModifiedBy>
  <cp:revision>127</cp:revision>
  <dcterms:modified xsi:type="dcterms:W3CDTF">2023-10-27T13:39:03Z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