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5143500" type="screen16x9"/>
  <p:notesSz cx="6858000" cy="9144000"/>
  <p:embeddedFontLst>
    <p:embeddedFont>
      <p:font typeface="Bebas Neue" panose="020B0606020202050201" pitchFamily="34" charset="0"/>
      <p:regular r:id="rId68"/>
    </p:embeddedFont>
    <p:embeddedFont>
      <p:font typeface="Calibri" panose="020F0502020204030204" pitchFamily="34" charset="0"/>
      <p:regular r:id="rId69"/>
      <p:bold r:id="rId70"/>
      <p:italic r:id="rId71"/>
      <p:boldItalic r:id="rId72"/>
    </p:embeddedFont>
    <p:embeddedFont>
      <p:font typeface="Noto Sans" panose="020B0502040504020204" pitchFamily="34" charset="0"/>
      <p:regular r:id="rId73"/>
      <p:bold r:id="rId74"/>
      <p:italic r:id="rId75"/>
      <p:boldItalic r:id="rId76"/>
    </p:embeddedFont>
    <p:embeddedFont>
      <p:font typeface="Proxima Nova" panose="020B0604020202020204"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jjDJMqLazw6peebDoKSz9kLvPv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0A3962-A9A1-4800-82E1-0BAC18138E8A}">
  <a:tblStyle styleId="{000A3962-A9A1-4800-82E1-0BAC18138E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41"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6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67"/>
          <p:cNvGrpSpPr/>
          <p:nvPr/>
        </p:nvGrpSpPr>
        <p:grpSpPr>
          <a:xfrm>
            <a:off x="-1807437" y="-2986677"/>
            <a:ext cx="12729824" cy="8656755"/>
            <a:chOff x="179600" y="-461549"/>
            <a:chExt cx="7466172" cy="5078466"/>
          </a:xfrm>
        </p:grpSpPr>
        <p:sp>
          <p:nvSpPr>
            <p:cNvPr id="11" name="Google Shape;11;p6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6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6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CED02D1-8E2F-551E-9044-F5E74CEA764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A5DA8CF-3AE4-813A-E60D-86A5FC078E9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C64156BC-AD0C-8494-B035-B1854C062558}"/>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7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76"/>
          <p:cNvGrpSpPr/>
          <p:nvPr/>
        </p:nvGrpSpPr>
        <p:grpSpPr>
          <a:xfrm rot="10800000">
            <a:off x="7782805" y="539502"/>
            <a:ext cx="682510" cy="1078346"/>
            <a:chOff x="4210925" y="3949824"/>
            <a:chExt cx="325625" cy="514601"/>
          </a:xfrm>
        </p:grpSpPr>
        <p:sp>
          <p:nvSpPr>
            <p:cNvPr id="92" name="Google Shape;92;p7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7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7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7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F9FB729-D8E8-BC95-2F2B-FC7758CBEEF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506ECA6-E8D5-BF21-E0EB-39DFC2BC9A5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82789146-7B79-1EF9-1EF2-F9647A95323C}"/>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7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7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E05CA9A-E29F-7BD7-C9E3-67994011740B}"/>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C7C959F-E1E2-5CE9-0036-10805B04498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684DA745-9E59-F9A6-3E21-E3C74BA685B7}"/>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6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F7E6D83-A867-54B3-59DF-CCB1A8E0731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60253BC-77BD-D604-4A93-6F9E3AA3C1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CD9057F6-96A4-B537-BABC-3F43EF6DBF5E}"/>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6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69"/>
          <p:cNvGrpSpPr/>
          <p:nvPr/>
        </p:nvGrpSpPr>
        <p:grpSpPr>
          <a:xfrm>
            <a:off x="8431033" y="-449325"/>
            <a:ext cx="1061212" cy="1676776"/>
            <a:chOff x="4210925" y="3949824"/>
            <a:chExt cx="325625" cy="514601"/>
          </a:xfrm>
        </p:grpSpPr>
        <p:sp>
          <p:nvSpPr>
            <p:cNvPr id="40" name="Google Shape;40;p6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6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6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F3F2594-3834-C398-5D39-8BAF8C83965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AAEC202-3C5F-2A17-35C1-C2B136D393E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F382987-A06E-C6D2-0791-CC87FEC2EC2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7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70"/>
          <p:cNvGrpSpPr/>
          <p:nvPr/>
        </p:nvGrpSpPr>
        <p:grpSpPr>
          <a:xfrm>
            <a:off x="8225003" y="433123"/>
            <a:ext cx="411785" cy="650559"/>
            <a:chOff x="4210925" y="3949824"/>
            <a:chExt cx="325625" cy="514601"/>
          </a:xfrm>
        </p:grpSpPr>
        <p:sp>
          <p:nvSpPr>
            <p:cNvPr id="51" name="Google Shape;51;p7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7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7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108D081-365D-E998-7872-A7217B904B5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7945F8A-6905-FAD5-5B5B-F81201DC7B1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71"/>
          <p:cNvGrpSpPr/>
          <p:nvPr/>
        </p:nvGrpSpPr>
        <p:grpSpPr>
          <a:xfrm>
            <a:off x="6609" y="4254853"/>
            <a:ext cx="554210" cy="859289"/>
            <a:chOff x="2242775" y="2016422"/>
            <a:chExt cx="325050" cy="504100"/>
          </a:xfrm>
        </p:grpSpPr>
        <p:sp>
          <p:nvSpPr>
            <p:cNvPr id="58" name="Google Shape;58;p7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7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7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7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7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256E51A-778F-7EF9-C073-3DD1843A6574}"/>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0C4C10B-08C1-B066-9221-E5DE345337A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7D9D7146-D2A4-C595-C0B5-D4657C268E8B}"/>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7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1EE1943-484A-E10F-C89F-792A7C2AF1F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BE196DE-2EA5-290F-FCFC-743B43074E8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52DBBA08-4E34-5A91-B9BB-F9D9C2D17809}"/>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7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7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7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7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73"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A7159C7-4F9D-BA28-CF7E-DBE523044C8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85E2007-CE69-A24D-046C-9242CCEAFB8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7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7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7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7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7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7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7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C8EC18D-8C24-AC1C-E21A-817DD0FEFDE4}"/>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3881FE8-976C-91F8-6D60-0520A24EE5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DD881752-9921-3BFE-1AF3-0007E55DB34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7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7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7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8F2DC7B-BEBA-691E-DC5B-7C522B5B24F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47770FD-71CF-A9D4-F561-38E3114B7FB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65A5082C-C4A3-34AB-B864-D45659F35999}"/>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6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pre-sustainability.com/articles/5-roads-to-a-circular-economy-part-iv-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ec.europa.eu/environment/ipp/lca.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symbioporto.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madaster.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slideplayer.com/slide/13338089/"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__0Spwj8DkM"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greenalliance.org.uk/resources/Resource%20resilient%20UK.pdf"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case-studies/design-and-business-model-considerations-for-heavy-machinery-remanufacturing"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591200" y="1008075"/>
            <a:ext cx="82254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sz="4700" b="1"/>
              <a:t>MODELAREA AFACERILOR PENTRU ÎNTREPRINDERILE DIN ECONOMIA CIRCULARĂ</a:t>
            </a:r>
            <a:endParaRPr sz="4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Instrumente de proiectare ecologică</a:t>
            </a:r>
            <a:endParaRPr/>
          </a:p>
        </p:txBody>
      </p:sp>
      <p:pic>
        <p:nvPicPr>
          <p:cNvPr id="205" name="Google Shape;205;p10"/>
          <p:cNvPicPr preferRelativeResize="0"/>
          <p:nvPr/>
        </p:nvPicPr>
        <p:blipFill rotWithShape="1">
          <a:blip r:embed="rId3">
            <a:alphaModFix/>
          </a:blip>
          <a:srcRect/>
          <a:stretch/>
        </p:blipFill>
        <p:spPr>
          <a:xfrm>
            <a:off x="4437512" y="1053437"/>
            <a:ext cx="4635216" cy="3142175"/>
          </a:xfrm>
          <a:prstGeom prst="rect">
            <a:avLst/>
          </a:prstGeom>
          <a:noFill/>
          <a:ln>
            <a:noFill/>
          </a:ln>
        </p:spPr>
      </p:pic>
      <p:sp>
        <p:nvSpPr>
          <p:cNvPr id="206" name="Google Shape;206;p10"/>
          <p:cNvSpPr txBox="1"/>
          <p:nvPr/>
        </p:nvSpPr>
        <p:spPr>
          <a:xfrm>
            <a:off x="4437512" y="4319367"/>
            <a:ext cx="4706488" cy="421614"/>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000"/>
              <a:buFont typeface="Arial"/>
              <a:buNone/>
            </a:pPr>
            <a:r>
              <a:rPr lang="pt-PT" sz="1000" b="0" i="1" u="none" strike="noStrike" cap="none">
                <a:solidFill>
                  <a:srgbClr val="000000"/>
                </a:solidFill>
                <a:latin typeface="Arial"/>
                <a:ea typeface="Arial"/>
                <a:cs typeface="Arial"/>
                <a:sym typeface="Arial"/>
              </a:rPr>
              <a:t>*Click </a:t>
            </a:r>
            <a:r>
              <a:rPr lang="pt-PT" sz="10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aici* </a:t>
            </a:r>
            <a:r>
              <a:rPr lang="pt-PT" sz="1000" b="0" i="1" u="none" strike="noStrike" cap="none">
                <a:solidFill>
                  <a:srgbClr val="000000"/>
                </a:solidFill>
                <a:latin typeface="Arial"/>
                <a:ea typeface="Arial"/>
                <a:cs typeface="Arial"/>
                <a:sym typeface="Arial"/>
              </a:rPr>
              <a:t>pentru o analiză cuprinzătoare a instrumentelor de proiectare ecologică.</a:t>
            </a:r>
            <a:endParaRPr sz="1000" b="0" i="1" u="none" strike="noStrike" cap="none">
              <a:solidFill>
                <a:srgbClr val="000000"/>
              </a:solidFill>
              <a:latin typeface="Arial"/>
              <a:ea typeface="Arial"/>
              <a:cs typeface="Arial"/>
              <a:sym typeface="Arial"/>
            </a:endParaRPr>
          </a:p>
        </p:txBody>
      </p:sp>
      <p:sp>
        <p:nvSpPr>
          <p:cNvPr id="207" name="Google Shape;207;p10"/>
          <p:cNvSpPr txBox="1"/>
          <p:nvPr/>
        </p:nvSpPr>
        <p:spPr>
          <a:xfrm>
            <a:off x="253165" y="1053437"/>
            <a:ext cx="3673013"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La nivel european,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Directiva privind proiectarea ecologică </a:t>
            </a:r>
            <a:r>
              <a:rPr lang="pt-PT" sz="1400" b="0" i="0" u="none" strike="noStrike" cap="none">
                <a:solidFill>
                  <a:srgbClr val="000000"/>
                </a:solidFill>
                <a:latin typeface="Arial"/>
                <a:ea typeface="Arial"/>
                <a:cs typeface="Arial"/>
                <a:sym typeface="Arial"/>
              </a:rPr>
              <a:t>prevede norme coerente la nivelul UE pentru a îmbunătăți performanța de mediu a produselor, cum ar fi aparatele de uz casnic, tehnologiile informației și comunicațiilor sau ingineria.</a:t>
            </a:r>
            <a:endParaRPr sz="1400" b="0" i="0" u="none" strike="noStrike" cap="none">
              <a:solidFill>
                <a:srgbClr val="000000"/>
              </a:solidFill>
              <a:latin typeface="Arial"/>
              <a:ea typeface="Arial"/>
              <a:cs typeface="Arial"/>
              <a:sym typeface="Arial"/>
            </a:endParaRPr>
          </a:p>
        </p:txBody>
      </p:sp>
      <p:sp>
        <p:nvSpPr>
          <p:cNvPr id="208" name="Google Shape;208;p10"/>
          <p:cNvSpPr txBox="1"/>
          <p:nvPr/>
        </p:nvSpPr>
        <p:spPr>
          <a:xfrm>
            <a:off x="253165" y="2355728"/>
            <a:ext cx="2135717" cy="32512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dirty="0">
                <a:solidFill>
                  <a:srgbClr val="000000"/>
                </a:solidFill>
                <a:latin typeface="Arial"/>
                <a:ea typeface="Arial"/>
                <a:cs typeface="Arial"/>
                <a:sym typeface="Arial"/>
              </a:rPr>
              <a:t>Tipuri de instrumente</a:t>
            </a:r>
            <a:endParaRPr dirty="0"/>
          </a:p>
        </p:txBody>
      </p:sp>
      <p:graphicFrame>
        <p:nvGraphicFramePr>
          <p:cNvPr id="209" name="Google Shape;209;p10"/>
          <p:cNvGraphicFramePr/>
          <p:nvPr>
            <p:extLst>
              <p:ext uri="{D42A27DB-BD31-4B8C-83A1-F6EECF244321}">
                <p14:modId xmlns:p14="http://schemas.microsoft.com/office/powerpoint/2010/main" val="1781123346"/>
              </p:ext>
            </p:extLst>
          </p:nvPr>
        </p:nvGraphicFramePr>
        <p:xfrm>
          <a:off x="253165" y="2705069"/>
          <a:ext cx="3475575" cy="1698525"/>
        </p:xfrm>
        <a:graphic>
          <a:graphicData uri="http://schemas.openxmlformats.org/drawingml/2006/table">
            <a:tbl>
              <a:tblPr>
                <a:noFill/>
                <a:tableStyleId>{000A3962-A9A1-4800-82E1-0BAC18138E8A}</a:tableStyleId>
              </a:tblPr>
              <a:tblGrid>
                <a:gridCol w="462650">
                  <a:extLst>
                    <a:ext uri="{9D8B030D-6E8A-4147-A177-3AD203B41FA5}">
                      <a16:colId xmlns:a16="http://schemas.microsoft.com/office/drawing/2014/main" val="20000"/>
                    </a:ext>
                  </a:extLst>
                </a:gridCol>
                <a:gridCol w="3012925">
                  <a:extLst>
                    <a:ext uri="{9D8B030D-6E8A-4147-A177-3AD203B41FA5}">
                      <a16:colId xmlns:a16="http://schemas.microsoft.com/office/drawing/2014/main" val="20001"/>
                    </a:ext>
                  </a:extLst>
                </a:gridCol>
              </a:tblGrid>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1.</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solidFill>
                            <a:schemeClr val="dk1"/>
                          </a:solidFill>
                          <a:latin typeface="Arial"/>
                          <a:ea typeface="Arial"/>
                          <a:cs typeface="Arial"/>
                          <a:sym typeface="Arial"/>
                        </a:rPr>
                        <a:t>Liste de verificare</a:t>
                      </a:r>
                      <a:endParaRPr sz="1200" u="none" strike="noStrike" cap="none">
                        <a:solidFill>
                          <a:schemeClr val="dk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0"/>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2.</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Orientări</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3.</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Matricea MET</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4.</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Analiza efectelor asupra mediului</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5.</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Hărți eco-idei</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6.</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Evaluarea impactului asupra mediului</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7</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Casa calității mediului</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8.</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Roata LiDS</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88725">
                <a:tc>
                  <a:txBody>
                    <a:bodyPr/>
                    <a:lstStyle/>
                    <a:p>
                      <a:pPr marL="0" marR="0" lvl="0" indent="0" algn="just" rtl="0">
                        <a:lnSpc>
                          <a:spcPct val="107000"/>
                        </a:lnSpc>
                        <a:spcBef>
                          <a:spcPts val="0"/>
                        </a:spcBef>
                        <a:spcAft>
                          <a:spcPts val="0"/>
                        </a:spcAft>
                        <a:buNone/>
                      </a:pPr>
                      <a:r>
                        <a:rPr lang="pt-PT" sz="1200"/>
                        <a:t>9.</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dirty="0">
                          <a:latin typeface="Arial"/>
                          <a:ea typeface="Arial"/>
                          <a:cs typeface="Arial"/>
                          <a:sym typeface="Arial"/>
                        </a:rPr>
                        <a:t>Evaluarea ciclului de viață</a:t>
                      </a:r>
                      <a:endParaRPr sz="1200" u="none" strike="noStrike" cap="none"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
        <p:nvSpPr>
          <p:cNvPr id="210" name="Google Shape;210;p10"/>
          <p:cNvSpPr txBox="1"/>
          <p:nvPr/>
        </p:nvSpPr>
        <p:spPr>
          <a:xfrm>
            <a:off x="150984" y="4403594"/>
            <a:ext cx="4146133"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[2] C. Luttropp, J. Lagerstedt, EcoDesign și Cele zece reguli de aur: sfaturi generice pentru integrarea aspectelor de mediu în dezvoltarea produselor, J. Clean. Prod. 14 (2006) 1396-1408. https://doi.org/10.1016/j.jclepro.2005.11.022.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5562027" y="1392892"/>
            <a:ext cx="3293021" cy="2580634"/>
          </a:xfrm>
          <a:prstGeom prst="rect">
            <a:avLst/>
          </a:prstGeom>
          <a:noFill/>
          <a:ln>
            <a:noFill/>
          </a:ln>
        </p:spPr>
      </p:pic>
      <p:sp>
        <p:nvSpPr>
          <p:cNvPr id="216" name="Google Shape;216;p11"/>
          <p:cNvSpPr txBox="1">
            <a:spLocks noGrp="1"/>
          </p:cNvSpPr>
          <p:nvPr>
            <p:ph type="title"/>
          </p:nvPr>
        </p:nvSpPr>
        <p:spPr>
          <a:xfrm>
            <a:off x="484625" y="234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Provocări</a:t>
            </a:r>
            <a:endParaRPr/>
          </a:p>
        </p:txBody>
      </p:sp>
      <p:sp>
        <p:nvSpPr>
          <p:cNvPr id="217" name="Google Shape;217;p11"/>
          <p:cNvSpPr txBox="1"/>
          <p:nvPr/>
        </p:nvSpPr>
        <p:spPr>
          <a:xfrm>
            <a:off x="237194" y="1450792"/>
            <a:ext cx="5034300" cy="28938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Operaționalizarea practicilor de proiectare ecologică nu este întotdeauna capabilă să încorporeze unele considerente importante de mediu.</a:t>
            </a:r>
            <a:endParaRPr/>
          </a:p>
          <a:p>
            <a:pPr marL="285750" marR="0" lvl="0" indent="-196850" algn="just" rtl="0">
              <a:lnSpc>
                <a:spcPct val="150000"/>
              </a:lnSpc>
              <a:spcBef>
                <a:spcPts val="0"/>
              </a:spcBef>
              <a:spcAft>
                <a:spcPts val="0"/>
              </a:spcAft>
              <a:buClr>
                <a:srgbClr val="000000"/>
              </a:buClr>
              <a:buSzPts val="1400"/>
              <a:buFont typeface="Noto Sans Symbols"/>
              <a:buNone/>
            </a:pPr>
            <a:endParaRPr sz="1400" b="0" i="0" u="none" strike="noStrike" cap="none">
              <a:solidFill>
                <a:srgbClr val="2B2D83"/>
              </a:solidFill>
              <a:latin typeface="Verdana"/>
              <a:ea typeface="Verdana"/>
              <a:cs typeface="Verdana"/>
              <a:sym typeface="Verdana"/>
            </a:endParaRPr>
          </a:p>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Este nevoie de o abordare mai holistică pentru dezvoltarea produselor și pentru a inova nu numai în ceea ce privește produsul în sine, ci și în ceea ce privește modelul de afaceri asociat acestuia. </a:t>
            </a:r>
            <a:endParaRPr/>
          </a:p>
        </p:txBody>
      </p:sp>
      <p:sp>
        <p:nvSpPr>
          <p:cNvPr id="218" name="Google Shape;218;p11"/>
          <p:cNvSpPr txBox="1"/>
          <p:nvPr/>
        </p:nvSpPr>
        <p:spPr>
          <a:xfrm>
            <a:off x="5443875" y="4054302"/>
            <a:ext cx="298715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 beco sem saída </a:t>
            </a:r>
            <a:r>
              <a:rPr lang="pt-PT" sz="500" b="0" i="0" u="none" strike="noStrike" cap="none">
                <a:solidFill>
                  <a:srgbClr val="000000"/>
                </a:solidFill>
                <a:latin typeface="Arial"/>
                <a:ea typeface="Arial"/>
                <a:cs typeface="Arial"/>
                <a:sym typeface="Arial"/>
              </a:rPr>
              <a:t>de </a:t>
            </a:r>
            <a:r>
              <a:rPr lang="pt-PT" sz="500" b="1" i="0" u="none" strike="noStrike" cap="none">
                <a:solidFill>
                  <a:srgbClr val="0F73EE"/>
                </a:solidFill>
                <a:latin typeface="Proxima Nova"/>
                <a:ea typeface="Proxima Nova"/>
                <a:cs typeface="Proxima Nova"/>
                <a:sym typeface="Proxima Nova"/>
              </a:rPr>
              <a:t>sergnewa </a:t>
            </a:r>
            <a:r>
              <a:rPr lang="pt-PT" sz="500" b="0" i="0" u="none" strike="noStrike" cap="none">
                <a:solidFill>
                  <a:srgbClr val="000000"/>
                </a:solidFill>
                <a:latin typeface="Arial"/>
                <a:ea typeface="Arial"/>
                <a:cs typeface="Arial"/>
                <a:sym typeface="Arial"/>
              </a:rPr>
              <a:t>în https://br.freepik.com/vetores-premium/conceito-de-beco-sem-saida-a-empresaria-esta-a-caminho-do-beco-sem-saida_31585740.htm</a:t>
            </a:r>
            <a:endParaRPr/>
          </a:p>
        </p:txBody>
      </p:sp>
      <p:pic>
        <p:nvPicPr>
          <p:cNvPr id="219" name="Google Shape;219;p11" descr="Uma imagem com texto, clipart&#10;&#10;Descrição gerada automaticamente"/>
          <p:cNvPicPr preferRelativeResize="0"/>
          <p:nvPr/>
        </p:nvPicPr>
        <p:blipFill rotWithShape="1">
          <a:blip r:embed="rId4">
            <a:alphaModFix/>
          </a:blip>
          <a:srcRect/>
          <a:stretch/>
        </p:blipFill>
        <p:spPr>
          <a:xfrm>
            <a:off x="5562027" y="373518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MATERIALE circulare</a:t>
            </a:r>
            <a:endParaRPr/>
          </a:p>
        </p:txBody>
      </p:sp>
      <p:sp>
        <p:nvSpPr>
          <p:cNvPr id="225" name="Google Shape;225;p12"/>
          <p:cNvSpPr txBox="1">
            <a:spLocks noGrp="1"/>
          </p:cNvSpPr>
          <p:nvPr>
            <p:ph type="subTitle" idx="1"/>
          </p:nvPr>
        </p:nvSpPr>
        <p:spPr>
          <a:xfrm>
            <a:off x="3636974" y="1973037"/>
            <a:ext cx="5399400" cy="207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800"/>
              <a:t>Am învățat deja că alegerea materialelor nu este singura sarcină în dezvoltarea produselor care poate duce la rute mai ecologice și mai circulare, ci este, de fapt, o componentă importantă a proiectării produselor. Acum vom analiza mai îndeaproape ce se consideră că se realizează în cazul livrărilor circulare și cum putem profita cu adevărat de acestea pentru a îmbunătăți circularitatea și durabilitatea produselor.</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555669" y="59434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Proiectare circulară și durabilă - fapte cheie</a:t>
            </a:r>
            <a:endParaRPr/>
          </a:p>
        </p:txBody>
      </p:sp>
      <p:sp>
        <p:nvSpPr>
          <p:cNvPr id="231" name="Google Shape;231;p13"/>
          <p:cNvSpPr txBox="1"/>
          <p:nvPr/>
        </p:nvSpPr>
        <p:spPr>
          <a:xfrm>
            <a:off x="189067" y="1241301"/>
            <a:ext cx="4712942" cy="314804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t-PT" sz="1600" b="0" i="1" u="none" strike="noStrike" cap="none">
                <a:solidFill>
                  <a:srgbClr val="2B2D83"/>
                </a:solidFill>
                <a:latin typeface="Arial"/>
                <a:ea typeface="Arial"/>
                <a:cs typeface="Arial"/>
                <a:sym typeface="Arial"/>
              </a:rPr>
              <a:t>Un bun designer și/sau inginer trebuie să fie capabil să caute în permanență noi produse în care să poată fi utilizate noi materiale și metode de producție, împreună cu un design durabil.</a:t>
            </a:r>
            <a:endParaRPr/>
          </a:p>
          <a:p>
            <a:pPr marL="0" marR="0" lvl="0" indent="0" algn="just" rtl="0">
              <a:lnSpc>
                <a:spcPct val="120000"/>
              </a:lnSpc>
              <a:spcBef>
                <a:spcPts val="500"/>
              </a:spcBef>
              <a:spcAft>
                <a:spcPts val="0"/>
              </a:spcAft>
              <a:buNone/>
            </a:pPr>
            <a:r>
              <a:rPr lang="pt-PT" sz="1600" b="0" i="1" u="none" strike="noStrike" cap="none">
                <a:solidFill>
                  <a:srgbClr val="2B2D83"/>
                </a:solidFill>
                <a:latin typeface="Arial"/>
                <a:ea typeface="Arial"/>
                <a:cs typeface="Arial"/>
                <a:sym typeface="Arial"/>
              </a:rPr>
              <a:t>Contextul se schimbă, iar noi produse sunt oferite și cerute în permanență.</a:t>
            </a:r>
            <a:endParaRPr/>
          </a:p>
          <a:p>
            <a:pPr marL="0" marR="0" lvl="0" indent="0" algn="just" rtl="0">
              <a:lnSpc>
                <a:spcPct val="120000"/>
              </a:lnSpc>
              <a:spcBef>
                <a:spcPts val="500"/>
              </a:spcBef>
              <a:spcAft>
                <a:spcPts val="0"/>
              </a:spcAft>
              <a:buNone/>
            </a:pPr>
            <a:r>
              <a:rPr lang="pt-PT" sz="1600" b="0" i="1" u="none" strike="noStrike" cap="none">
                <a:solidFill>
                  <a:srgbClr val="2B2D83"/>
                </a:solidFill>
                <a:latin typeface="Arial"/>
                <a:ea typeface="Arial"/>
                <a:cs typeface="Arial"/>
                <a:sym typeface="Arial"/>
              </a:rPr>
              <a:t>Companiile sunt mai predispuse să se angajeze în activități sustenabile ca urmare a recunoașterii unor beneficii, cum ar fi o reputație mai bună și o economie mai bună în urma utilizării materialelor reciclate.</a:t>
            </a:r>
            <a:endParaRPr/>
          </a:p>
        </p:txBody>
      </p:sp>
      <p:grpSp>
        <p:nvGrpSpPr>
          <p:cNvPr id="232" name="Google Shape;232;p13"/>
          <p:cNvGrpSpPr/>
          <p:nvPr/>
        </p:nvGrpSpPr>
        <p:grpSpPr>
          <a:xfrm>
            <a:off x="5411676" y="1241301"/>
            <a:ext cx="3291104" cy="3291104"/>
            <a:chOff x="509667" y="0"/>
            <a:chExt cx="3291104" cy="3291104"/>
          </a:xfrm>
        </p:grpSpPr>
        <p:sp>
          <p:nvSpPr>
            <p:cNvPr id="233" name="Google Shape;233;p13"/>
            <p:cNvSpPr/>
            <p:nvPr/>
          </p:nvSpPr>
          <p:spPr>
            <a:xfrm>
              <a:off x="509667" y="0"/>
              <a:ext cx="3291104" cy="3291104"/>
            </a:xfrm>
            <a:prstGeom prst="diamond">
              <a:avLst/>
            </a:prstGeom>
            <a:solidFill>
              <a:srgbClr val="CBC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22322"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txBox="1"/>
            <p:nvPr/>
          </p:nvSpPr>
          <p:spPr>
            <a:xfrm>
              <a:off x="884979"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The availability of new raw materials is decreasing</a:t>
              </a:r>
              <a:endParaRPr/>
            </a:p>
          </p:txBody>
        </p:sp>
        <p:sp>
          <p:nvSpPr>
            <p:cNvPr id="236" name="Google Shape;236;p13"/>
            <p:cNvSpPr/>
            <p:nvPr/>
          </p:nvSpPr>
          <p:spPr>
            <a:xfrm>
              <a:off x="2204586"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txBox="1"/>
            <p:nvPr/>
          </p:nvSpPr>
          <p:spPr>
            <a:xfrm>
              <a:off x="2267243"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Material selection has a predominant role in Sustainable Product Development</a:t>
              </a:r>
              <a:endParaRPr/>
            </a:p>
          </p:txBody>
        </p:sp>
        <p:sp>
          <p:nvSpPr>
            <p:cNvPr id="238" name="Google Shape;238;p13"/>
            <p:cNvSpPr/>
            <p:nvPr/>
          </p:nvSpPr>
          <p:spPr>
            <a:xfrm>
              <a:off x="822322"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txBox="1"/>
            <p:nvPr/>
          </p:nvSpPr>
          <p:spPr>
            <a:xfrm>
              <a:off x="884979"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Increased consumer demand for (more) sustainable and circular products</a:t>
              </a:r>
              <a:endParaRPr/>
            </a:p>
          </p:txBody>
        </p:sp>
        <p:sp>
          <p:nvSpPr>
            <p:cNvPr id="240" name="Google Shape;240;p13"/>
            <p:cNvSpPr/>
            <p:nvPr/>
          </p:nvSpPr>
          <p:spPr>
            <a:xfrm>
              <a:off x="2204586"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txBox="1"/>
            <p:nvPr/>
          </p:nvSpPr>
          <p:spPr>
            <a:xfrm>
              <a:off x="2267243"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Life-cycle thinking approach serves as a basis to assess the sustainability of a product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637598" y="26511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Selecția materialelor</a:t>
            </a:r>
            <a:endParaRPr>
              <a:solidFill>
                <a:srgbClr val="2B2D83"/>
              </a:solidFill>
            </a:endParaRPr>
          </a:p>
        </p:txBody>
      </p:sp>
      <p:grpSp>
        <p:nvGrpSpPr>
          <p:cNvPr id="247" name="Google Shape;247;p14"/>
          <p:cNvGrpSpPr/>
          <p:nvPr/>
        </p:nvGrpSpPr>
        <p:grpSpPr>
          <a:xfrm>
            <a:off x="250972" y="1433815"/>
            <a:ext cx="4821293" cy="617328"/>
            <a:chOff x="991789" y="2056526"/>
            <a:chExt cx="4821293" cy="617328"/>
          </a:xfrm>
        </p:grpSpPr>
        <p:sp>
          <p:nvSpPr>
            <p:cNvPr id="248" name="Google Shape;248;p14"/>
            <p:cNvSpPr/>
            <p:nvPr/>
          </p:nvSpPr>
          <p:spPr>
            <a:xfrm>
              <a:off x="991789" y="2056526"/>
              <a:ext cx="1578176"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Una dintre fazele principale în procesul de proiectare a produsului</a:t>
              </a:r>
              <a:endParaRPr/>
            </a:p>
          </p:txBody>
        </p:sp>
        <p:sp>
          <p:nvSpPr>
            <p:cNvPr id="249" name="Google Shape;249;p14"/>
            <p:cNvSpPr/>
            <p:nvPr/>
          </p:nvSpPr>
          <p:spPr>
            <a:xfrm>
              <a:off x="2708425" y="2331216"/>
              <a:ext cx="914401" cy="295075"/>
            </a:xfrm>
            <a:prstGeom prst="rightArrow">
              <a:avLst>
                <a:gd name="adj1" fmla="val 50000"/>
                <a:gd name="adj2" fmla="val 50000"/>
              </a:avLst>
            </a:prstGeom>
            <a:solidFill>
              <a:srgbClr val="ABB5B3"/>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sp>
          <p:nvSpPr>
            <p:cNvPr id="250" name="Google Shape;250;p14"/>
            <p:cNvSpPr txBox="1"/>
            <p:nvPr/>
          </p:nvSpPr>
          <p:spPr>
            <a:xfrm>
              <a:off x="2740074" y="2071755"/>
              <a:ext cx="76383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Impacturi</a:t>
              </a:r>
              <a:endParaRPr/>
            </a:p>
          </p:txBody>
        </p:sp>
        <p:grpSp>
          <p:nvGrpSpPr>
            <p:cNvPr id="251" name="Google Shape;251;p14"/>
            <p:cNvGrpSpPr/>
            <p:nvPr/>
          </p:nvGrpSpPr>
          <p:grpSpPr>
            <a:xfrm>
              <a:off x="3763089" y="2069300"/>
              <a:ext cx="2049993" cy="604554"/>
              <a:chOff x="10044777" y="1534159"/>
              <a:chExt cx="1900990" cy="604554"/>
            </a:xfrm>
          </p:grpSpPr>
          <p:pic>
            <p:nvPicPr>
              <p:cNvPr id="252" name="Google Shape;252;p14"/>
              <p:cNvPicPr preferRelativeResize="0"/>
              <p:nvPr/>
            </p:nvPicPr>
            <p:blipFill rotWithShape="1">
              <a:blip r:embed="rId3">
                <a:alphaModFix/>
              </a:blip>
              <a:srcRect/>
              <a:stretch/>
            </p:blipFill>
            <p:spPr>
              <a:xfrm>
                <a:off x="10044777" y="1534159"/>
                <a:ext cx="652104" cy="604554"/>
              </a:xfrm>
              <a:prstGeom prst="rect">
                <a:avLst/>
              </a:prstGeom>
              <a:noFill/>
              <a:ln>
                <a:noFill/>
              </a:ln>
            </p:spPr>
          </p:pic>
          <p:sp>
            <p:nvSpPr>
              <p:cNvPr id="253" name="Google Shape;253;p14"/>
              <p:cNvSpPr txBox="1"/>
              <p:nvPr/>
            </p:nvSpPr>
            <p:spPr>
              <a:xfrm>
                <a:off x="10607855" y="1711389"/>
                <a:ext cx="133791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Sustenabilitate</a:t>
                </a:r>
                <a:endParaRPr/>
              </a:p>
            </p:txBody>
          </p:sp>
          <p:sp>
            <p:nvSpPr>
              <p:cNvPr id="254" name="Google Shape;254;p14"/>
              <p:cNvSpPr/>
              <p:nvPr/>
            </p:nvSpPr>
            <p:spPr>
              <a:xfrm>
                <a:off x="10127173" y="1575201"/>
                <a:ext cx="1547673" cy="541518"/>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Verdana"/>
                  <a:ea typeface="Verdana"/>
                  <a:cs typeface="Verdana"/>
                  <a:sym typeface="Verdana"/>
                </a:endParaRPr>
              </a:p>
            </p:txBody>
          </p:sp>
        </p:grpSp>
      </p:grpSp>
      <p:grpSp>
        <p:nvGrpSpPr>
          <p:cNvPr id="255" name="Google Shape;255;p14"/>
          <p:cNvGrpSpPr/>
          <p:nvPr/>
        </p:nvGrpSpPr>
        <p:grpSpPr>
          <a:xfrm>
            <a:off x="95164" y="2233525"/>
            <a:ext cx="4940721" cy="1962032"/>
            <a:chOff x="536266" y="2284790"/>
            <a:chExt cx="4940721" cy="1962032"/>
          </a:xfrm>
        </p:grpSpPr>
        <p:grpSp>
          <p:nvGrpSpPr>
            <p:cNvPr id="256" name="Google Shape;256;p14"/>
            <p:cNvGrpSpPr/>
            <p:nvPr/>
          </p:nvGrpSpPr>
          <p:grpSpPr>
            <a:xfrm>
              <a:off x="623384" y="2398677"/>
              <a:ext cx="4853603" cy="1676644"/>
              <a:chOff x="623384" y="2398677"/>
              <a:chExt cx="4853603" cy="1676644"/>
            </a:xfrm>
          </p:grpSpPr>
          <p:sp>
            <p:nvSpPr>
              <p:cNvPr id="257" name="Google Shape;257;p14"/>
              <p:cNvSpPr/>
              <p:nvPr/>
            </p:nvSpPr>
            <p:spPr>
              <a:xfrm>
                <a:off x="641865" y="2398677"/>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Vedere tradițională</a:t>
                </a:r>
                <a:endParaRPr/>
              </a:p>
            </p:txBody>
          </p:sp>
          <p:sp>
            <p:nvSpPr>
              <p:cNvPr id="258" name="Google Shape;258;p14"/>
              <p:cNvSpPr/>
              <p:nvPr/>
            </p:nvSpPr>
            <p:spPr>
              <a:xfrm>
                <a:off x="3079722" y="2398677"/>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Vedere eco-design</a:t>
                </a:r>
                <a:endParaRPr/>
              </a:p>
            </p:txBody>
          </p:sp>
          <p:sp>
            <p:nvSpPr>
              <p:cNvPr id="259" name="Google Shape;259;p14"/>
              <p:cNvSpPr txBox="1"/>
              <p:nvPr/>
            </p:nvSpPr>
            <p:spPr>
              <a:xfrm>
                <a:off x="623384" y="3090557"/>
                <a:ext cx="172078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Proprietăți tehnice și fizice, cum ar fi prețul, rezistența, stabilitatea la temperatură, densitatea, duritatea etc.</a:t>
                </a:r>
                <a:endParaRPr sz="1000" b="0" i="0" u="none" strike="noStrike" cap="none">
                  <a:solidFill>
                    <a:srgbClr val="E7501B"/>
                  </a:solidFill>
                  <a:latin typeface="Arial"/>
                  <a:ea typeface="Arial"/>
                  <a:cs typeface="Arial"/>
                  <a:sym typeface="Arial"/>
                </a:endParaRPr>
              </a:p>
            </p:txBody>
          </p:sp>
          <p:sp>
            <p:nvSpPr>
              <p:cNvPr id="260" name="Google Shape;260;p14"/>
              <p:cNvSpPr txBox="1"/>
              <p:nvPr/>
            </p:nvSpPr>
            <p:spPr>
              <a:xfrm>
                <a:off x="2988422" y="2842355"/>
                <a:ext cx="2488565" cy="1232966"/>
              </a:xfrm>
              <a:prstGeom prst="rect">
                <a:avLst/>
              </a:prstGeom>
              <a:noFill/>
              <a:ln>
                <a:noFill/>
              </a:ln>
            </p:spPr>
            <p:txBody>
              <a:bodyPr spcFirstLastPara="1" wrap="square" lIns="91425" tIns="45700" rIns="91425" bIns="45700" anchor="t" anchorCtr="0">
                <a:spAutoFit/>
              </a:bodyPr>
              <a:lstStyle/>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Metode de producție.</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Funcția și cerințele structurale.</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cerințele pieței sau ale utilizatorilor.</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Design.</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Preț.</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Impactul asupra mediului.</a:t>
                </a:r>
                <a:endParaRPr dirty="0"/>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dirty="0">
                    <a:solidFill>
                      <a:srgbClr val="E7501B"/>
                    </a:solidFill>
                    <a:latin typeface="Arial"/>
                    <a:ea typeface="Arial"/>
                    <a:cs typeface="Arial"/>
                    <a:sym typeface="Arial"/>
                  </a:rPr>
                  <a:t>Durata de viață.</a:t>
                </a:r>
                <a:endParaRPr dirty="0"/>
              </a:p>
            </p:txBody>
          </p:sp>
        </p:grpSp>
        <p:sp>
          <p:nvSpPr>
            <p:cNvPr id="261" name="Google Shape;261;p14"/>
            <p:cNvSpPr/>
            <p:nvPr/>
          </p:nvSpPr>
          <p:spPr>
            <a:xfrm>
              <a:off x="536266" y="2284790"/>
              <a:ext cx="4819506" cy="1962032"/>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grpSp>
      <p:sp>
        <p:nvSpPr>
          <p:cNvPr id="262" name="Google Shape;262;p14"/>
          <p:cNvSpPr txBox="1"/>
          <p:nvPr/>
        </p:nvSpPr>
        <p:spPr>
          <a:xfrm>
            <a:off x="89305" y="4356382"/>
            <a:ext cx="4870047" cy="381579"/>
          </a:xfrm>
          <a:prstGeom prst="rect">
            <a:avLst/>
          </a:prstGeom>
          <a:noFill/>
          <a:ln>
            <a:noFill/>
          </a:ln>
        </p:spPr>
        <p:txBody>
          <a:bodyPr spcFirstLastPara="1" wrap="square" lIns="91425" tIns="45700" rIns="91425" bIns="45700" anchor="t" anchorCtr="0">
            <a:spAutoFit/>
          </a:bodyPr>
          <a:lstStyle/>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[1] C. Luttropp, J. Lagerstedt, EcoDesign și Cele zece reguli de aur: sfaturi generice pentru integrarea aspectelor de mediu în dezvoltarea produselor, J. Clean. Prod. 14 (2006) 1396-1408. https://doi.org/10.1016/j.jclepro.2005.11.022. </a:t>
            </a:r>
            <a:endParaRPr/>
          </a:p>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[2] M. Ashby, K. Johnson, Materiale și proiectare: The Art and Science of Material Selection in Product Design, 2014.</a:t>
            </a:r>
            <a:endParaRPr sz="600" b="0" i="0" u="none" strike="noStrike" cap="none">
              <a:solidFill>
                <a:srgbClr val="000000"/>
              </a:solidFill>
              <a:latin typeface="Arial"/>
              <a:ea typeface="Arial"/>
              <a:cs typeface="Arial"/>
              <a:sym typeface="Arial"/>
            </a:endParaRPr>
          </a:p>
        </p:txBody>
      </p:sp>
      <p:pic>
        <p:nvPicPr>
          <p:cNvPr id="263" name="Google Shape;263;p14"/>
          <p:cNvPicPr preferRelativeResize="0"/>
          <p:nvPr/>
        </p:nvPicPr>
        <p:blipFill rotWithShape="1">
          <a:blip r:embed="rId4">
            <a:alphaModFix/>
          </a:blip>
          <a:srcRect/>
          <a:stretch/>
        </p:blipFill>
        <p:spPr>
          <a:xfrm>
            <a:off x="5454217" y="923325"/>
            <a:ext cx="3380959" cy="1673378"/>
          </a:xfrm>
          <a:prstGeom prst="rect">
            <a:avLst/>
          </a:prstGeom>
          <a:noFill/>
          <a:ln>
            <a:noFill/>
          </a:ln>
        </p:spPr>
      </p:pic>
      <p:pic>
        <p:nvPicPr>
          <p:cNvPr id="264" name="Google Shape;264;p14"/>
          <p:cNvPicPr preferRelativeResize="0"/>
          <p:nvPr/>
        </p:nvPicPr>
        <p:blipFill rotWithShape="1">
          <a:blip r:embed="rId5">
            <a:alphaModFix/>
          </a:blip>
          <a:srcRect/>
          <a:stretch/>
        </p:blipFill>
        <p:spPr>
          <a:xfrm>
            <a:off x="6506278" y="2379244"/>
            <a:ext cx="2137459" cy="2172585"/>
          </a:xfrm>
          <a:prstGeom prst="rect">
            <a:avLst/>
          </a:prstGeom>
          <a:noFill/>
          <a:ln>
            <a:noFill/>
          </a:ln>
        </p:spPr>
      </p:pic>
      <p:sp>
        <p:nvSpPr>
          <p:cNvPr id="265" name="Google Shape;265;p14"/>
          <p:cNvSpPr txBox="1"/>
          <p:nvPr/>
        </p:nvSpPr>
        <p:spPr>
          <a:xfrm>
            <a:off x="5523919" y="2445043"/>
            <a:ext cx="119475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Un instantaneu al Ghidului de proiectare pentru mediu din Cartea cunoștințelor de inginerie [1</a:t>
            </a:r>
            <a:r>
              <a:rPr lang="pt-PT" sz="900" b="0" i="0" u="none" strike="noStrike" cap="none">
                <a:solidFill>
                  <a:srgbClr val="000000"/>
                </a:solidFill>
                <a:latin typeface="Arial"/>
                <a:ea typeface="Arial"/>
                <a:cs typeface="Arial"/>
                <a:sym typeface="Arial"/>
              </a:rPr>
              <a:t>]</a:t>
            </a:r>
            <a:endParaRPr/>
          </a:p>
        </p:txBody>
      </p:sp>
      <p:sp>
        <p:nvSpPr>
          <p:cNvPr id="266" name="Google Shape;266;p14"/>
          <p:cNvSpPr txBox="1"/>
          <p:nvPr/>
        </p:nvSpPr>
        <p:spPr>
          <a:xfrm>
            <a:off x="5884813" y="6053111"/>
            <a:ext cx="279493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Fazele de selecție a materialelor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Cadrul general de selecție a materialelor</a:t>
            </a:r>
            <a:endParaRPr>
              <a:solidFill>
                <a:srgbClr val="2B2D83"/>
              </a:solidFill>
            </a:endParaRPr>
          </a:p>
        </p:txBody>
      </p:sp>
      <p:sp>
        <p:nvSpPr>
          <p:cNvPr id="272" name="Google Shape;272;p15"/>
          <p:cNvSpPr txBox="1"/>
          <p:nvPr/>
        </p:nvSpPr>
        <p:spPr>
          <a:xfrm>
            <a:off x="1010999" y="1374730"/>
            <a:ext cx="5415707" cy="146270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materialele toxice sau dăunătoare pentru componentele produsului</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materialele care emit substanțe toxice sau dăunătoare în timpul pre-producției</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aditivii care emit substanțe toxice sau dăunătoare</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tratamentele de suprafață toxice sau nocive - Evitați materialele care emit substanțe toxice sau nocive în timpul utilizării</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materialele care emit substanțe toxice sau dăunătoare în timpul eliminării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substanțele toxice, dar folosiți bucle închise atunci când este necesar să faceți acest lucru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Evitați materialele exhaustive</a:t>
            </a:r>
            <a:endParaRPr/>
          </a:p>
        </p:txBody>
      </p:sp>
      <p:sp>
        <p:nvSpPr>
          <p:cNvPr id="273" name="Google Shape;273;p15"/>
          <p:cNvSpPr txBox="1"/>
          <p:nvPr/>
        </p:nvSpPr>
        <p:spPr>
          <a:xfrm>
            <a:off x="1010999" y="3273081"/>
            <a:ext cx="5117400" cy="14646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Utilizați materiale regenerabile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Utilizarea materialelor reziduale din procesele de producție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Utilizați componente recuperate de la produsele eliminate</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Utilizați materiale reciclate, singure sau combinate cu materiale primare.</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Utilizați materiale biodegradabile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Utilizați materiale reciclabile nepericuloase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Folosiți materiale puține, simple, neamestecate.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Folosiți materiale cu un consum redus de energie la extracție și transport.</a:t>
            </a:r>
            <a:endParaRPr/>
          </a:p>
        </p:txBody>
      </p:sp>
      <p:sp>
        <p:nvSpPr>
          <p:cNvPr id="274" name="Google Shape;274;p15"/>
          <p:cNvSpPr/>
          <p:nvPr/>
        </p:nvSpPr>
        <p:spPr>
          <a:xfrm rot="-5400000">
            <a:off x="-79534" y="1885512"/>
            <a:ext cx="1267983" cy="599159"/>
          </a:xfrm>
          <a:prstGeom prst="rect">
            <a:avLst/>
          </a:prstGeom>
          <a:solidFill>
            <a:srgbClr val="45622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Respingere</a:t>
            </a:r>
            <a:endParaRPr/>
          </a:p>
        </p:txBody>
      </p:sp>
      <p:sp>
        <p:nvSpPr>
          <p:cNvPr id="275" name="Google Shape;275;p15"/>
          <p:cNvSpPr/>
          <p:nvPr/>
        </p:nvSpPr>
        <p:spPr>
          <a:xfrm rot="-5400000">
            <a:off x="-78425" y="3627053"/>
            <a:ext cx="1268100" cy="599100"/>
          </a:xfrm>
          <a:prstGeom prst="rect">
            <a:avLst/>
          </a:prstGeom>
          <a:solidFill>
            <a:srgbClr val="1CBE7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Acceptare</a:t>
            </a:r>
            <a:endParaRPr/>
          </a:p>
        </p:txBody>
      </p:sp>
      <p:sp>
        <p:nvSpPr>
          <p:cNvPr id="276" name="Google Shape;276;p15"/>
          <p:cNvSpPr/>
          <p:nvPr/>
        </p:nvSpPr>
        <p:spPr>
          <a:xfrm rot="-5400000">
            <a:off x="6636051" y="2689032"/>
            <a:ext cx="3302319" cy="599159"/>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Verdana"/>
                <a:ea typeface="Verdana"/>
                <a:cs typeface="Verdana"/>
                <a:sym typeface="Verdana"/>
              </a:rPr>
              <a:t>Două căi de acces</a:t>
            </a:r>
            <a:endParaRPr/>
          </a:p>
        </p:txBody>
      </p:sp>
      <p:cxnSp>
        <p:nvCxnSpPr>
          <p:cNvPr id="277" name="Google Shape;277;p15"/>
          <p:cNvCxnSpPr/>
          <p:nvPr/>
        </p:nvCxnSpPr>
        <p:spPr>
          <a:xfrm rot="10800000">
            <a:off x="6123966" y="2271914"/>
            <a:ext cx="1707900" cy="716700"/>
          </a:xfrm>
          <a:prstGeom prst="curvedConnector3">
            <a:avLst>
              <a:gd name="adj1" fmla="val 50002"/>
            </a:avLst>
          </a:prstGeom>
          <a:noFill/>
          <a:ln w="19050" cap="flat" cmpd="sng">
            <a:solidFill>
              <a:srgbClr val="456220"/>
            </a:solidFill>
            <a:prstDash val="solid"/>
            <a:miter lim="800000"/>
            <a:headEnd type="none" w="sm" len="sm"/>
            <a:tailEnd type="none" w="sm" len="sm"/>
          </a:ln>
        </p:spPr>
      </p:cxnSp>
      <p:cxnSp>
        <p:nvCxnSpPr>
          <p:cNvPr id="278" name="Google Shape;278;p15"/>
          <p:cNvCxnSpPr/>
          <p:nvPr/>
        </p:nvCxnSpPr>
        <p:spPr>
          <a:xfrm flipH="1">
            <a:off x="5630655" y="2988614"/>
            <a:ext cx="2268600" cy="902700"/>
          </a:xfrm>
          <a:prstGeom prst="curvedConnector3">
            <a:avLst>
              <a:gd name="adj1" fmla="val 49997"/>
            </a:avLst>
          </a:prstGeom>
          <a:noFill/>
          <a:ln w="19050" cap="flat" cmpd="sng">
            <a:solidFill>
              <a:srgbClr val="1CBE7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639313" y="44595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Cadrul general de selecție a materialelor</a:t>
            </a:r>
            <a:endParaRPr sz="4000">
              <a:solidFill>
                <a:srgbClr val="2B2D83"/>
              </a:solidFill>
            </a:endParaRPr>
          </a:p>
        </p:txBody>
      </p:sp>
      <p:pic>
        <p:nvPicPr>
          <p:cNvPr id="284" name="Google Shape;284;p16"/>
          <p:cNvPicPr preferRelativeResize="0"/>
          <p:nvPr/>
        </p:nvPicPr>
        <p:blipFill rotWithShape="1">
          <a:blip r:embed="rId3">
            <a:alphaModFix/>
          </a:blip>
          <a:srcRect/>
          <a:stretch/>
        </p:blipFill>
        <p:spPr>
          <a:xfrm>
            <a:off x="114392" y="1115561"/>
            <a:ext cx="4687186" cy="3386530"/>
          </a:xfrm>
          <a:prstGeom prst="rect">
            <a:avLst/>
          </a:prstGeom>
          <a:noFill/>
          <a:ln>
            <a:noFill/>
          </a:ln>
        </p:spPr>
      </p:pic>
      <p:grpSp>
        <p:nvGrpSpPr>
          <p:cNvPr id="285" name="Google Shape;285;p16"/>
          <p:cNvGrpSpPr/>
          <p:nvPr/>
        </p:nvGrpSpPr>
        <p:grpSpPr>
          <a:xfrm>
            <a:off x="5005445" y="1389827"/>
            <a:ext cx="4024163" cy="2907603"/>
            <a:chOff x="190900" y="1687612"/>
            <a:chExt cx="4024163" cy="2907603"/>
          </a:xfrm>
        </p:grpSpPr>
        <p:sp>
          <p:nvSpPr>
            <p:cNvPr id="286" name="Google Shape;286;p16"/>
            <p:cNvSpPr/>
            <p:nvPr/>
          </p:nvSpPr>
          <p:spPr>
            <a:xfrm>
              <a:off x="366864" y="1687612"/>
              <a:ext cx="3681262"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Indicatori de evaluare a selecției materialelor durabile</a:t>
              </a:r>
              <a:endParaRPr/>
            </a:p>
          </p:txBody>
        </p:sp>
        <p:sp>
          <p:nvSpPr>
            <p:cNvPr id="287" name="Google Shape;287;p16"/>
            <p:cNvSpPr/>
            <p:nvPr/>
          </p:nvSpPr>
          <p:spPr>
            <a:xfrm>
              <a:off x="190902" y="2648271"/>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Social</a:t>
              </a:r>
              <a:endParaRPr/>
            </a:p>
          </p:txBody>
        </p:sp>
        <p:sp>
          <p:nvSpPr>
            <p:cNvPr id="288" name="Google Shape;288;p16"/>
            <p:cNvSpPr/>
            <p:nvPr/>
          </p:nvSpPr>
          <p:spPr>
            <a:xfrm>
              <a:off x="1600302" y="2647990"/>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Mediu</a:t>
              </a:r>
              <a:endParaRPr/>
            </a:p>
          </p:txBody>
        </p:sp>
        <p:sp>
          <p:nvSpPr>
            <p:cNvPr id="289" name="Google Shape;289;p16"/>
            <p:cNvSpPr/>
            <p:nvPr/>
          </p:nvSpPr>
          <p:spPr>
            <a:xfrm>
              <a:off x="3000677" y="2652802"/>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Economic</a:t>
              </a:r>
              <a:endParaRPr/>
            </a:p>
          </p:txBody>
        </p:sp>
        <p:cxnSp>
          <p:nvCxnSpPr>
            <p:cNvPr id="290" name="Google Shape;290;p16"/>
            <p:cNvCxnSpPr>
              <a:stCxn id="286" idx="2"/>
              <a:endCxn id="287" idx="0"/>
            </p:cNvCxnSpPr>
            <p:nvPr/>
          </p:nvCxnSpPr>
          <p:spPr>
            <a:xfrm flipH="1">
              <a:off x="798095" y="2274753"/>
              <a:ext cx="1409400" cy="373500"/>
            </a:xfrm>
            <a:prstGeom prst="straightConnector1">
              <a:avLst/>
            </a:prstGeom>
            <a:noFill/>
            <a:ln w="9525" cap="flat" cmpd="sng">
              <a:solidFill>
                <a:srgbClr val="1D9A78"/>
              </a:solidFill>
              <a:prstDash val="solid"/>
              <a:miter lim="800000"/>
              <a:headEnd type="none" w="sm" len="sm"/>
              <a:tailEnd type="triangle" w="med" len="med"/>
            </a:ln>
          </p:spPr>
        </p:cxnSp>
        <p:cxnSp>
          <p:nvCxnSpPr>
            <p:cNvPr id="291" name="Google Shape;291;p16"/>
            <p:cNvCxnSpPr>
              <a:stCxn id="286" idx="2"/>
              <a:endCxn id="288" idx="0"/>
            </p:cNvCxnSpPr>
            <p:nvPr/>
          </p:nvCxnSpPr>
          <p:spPr>
            <a:xfrm>
              <a:off x="2207495" y="2274753"/>
              <a:ext cx="0" cy="373200"/>
            </a:xfrm>
            <a:prstGeom prst="straightConnector1">
              <a:avLst/>
            </a:prstGeom>
            <a:noFill/>
            <a:ln w="9525" cap="flat" cmpd="sng">
              <a:solidFill>
                <a:srgbClr val="1D9A78"/>
              </a:solidFill>
              <a:prstDash val="solid"/>
              <a:miter lim="800000"/>
              <a:headEnd type="none" w="sm" len="sm"/>
              <a:tailEnd type="triangle" w="med" len="med"/>
            </a:ln>
          </p:spPr>
        </p:cxnSp>
        <p:cxnSp>
          <p:nvCxnSpPr>
            <p:cNvPr id="292" name="Google Shape;292;p16"/>
            <p:cNvCxnSpPr>
              <a:stCxn id="286" idx="2"/>
              <a:endCxn id="289" idx="0"/>
            </p:cNvCxnSpPr>
            <p:nvPr/>
          </p:nvCxnSpPr>
          <p:spPr>
            <a:xfrm>
              <a:off x="2207495" y="2274753"/>
              <a:ext cx="1400400" cy="378000"/>
            </a:xfrm>
            <a:prstGeom prst="straightConnector1">
              <a:avLst/>
            </a:prstGeom>
            <a:noFill/>
            <a:ln w="9525" cap="flat" cmpd="sng">
              <a:solidFill>
                <a:srgbClr val="1D9A78"/>
              </a:solidFill>
              <a:prstDash val="solid"/>
              <a:miter lim="800000"/>
              <a:headEnd type="none" w="sm" len="sm"/>
              <a:tailEnd type="triangle" w="med" len="med"/>
            </a:ln>
          </p:spPr>
        </p:cxnSp>
        <p:sp>
          <p:nvSpPr>
            <p:cNvPr id="293" name="Google Shape;293;p16"/>
            <p:cNvSpPr/>
            <p:nvPr/>
          </p:nvSpPr>
          <p:spPr>
            <a:xfrm>
              <a:off x="190900" y="3441033"/>
              <a:ext cx="1214387" cy="1154182"/>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Asistență socială</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Acțiuni</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Sănătate umană</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Sărăcie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p:txBody>
        </p:sp>
        <p:sp>
          <p:nvSpPr>
            <p:cNvPr id="294" name="Google Shape;294;p16"/>
            <p:cNvSpPr/>
            <p:nvPr/>
          </p:nvSpPr>
          <p:spPr>
            <a:xfrm>
              <a:off x="1600303" y="3429000"/>
              <a:ext cx="1214386"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Poluare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Consumul de energie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Eco-toxicitate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Reciclabilitate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95" name="Google Shape;295;p16"/>
            <p:cNvSpPr/>
            <p:nvPr/>
          </p:nvSpPr>
          <p:spPr>
            <a:xfrm>
              <a:off x="3000676" y="3429000"/>
              <a:ext cx="1214387"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Costul de achiziție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Costul procesului</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Costul transportului</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Costul eliminării</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296" name="Google Shape;296;p16"/>
            <p:cNvCxnSpPr>
              <a:stCxn id="287" idx="2"/>
              <a:endCxn id="293" idx="0"/>
            </p:cNvCxnSpPr>
            <p:nvPr/>
          </p:nvCxnSpPr>
          <p:spPr>
            <a:xfrm>
              <a:off x="798095" y="3235412"/>
              <a:ext cx="0" cy="205500"/>
            </a:xfrm>
            <a:prstGeom prst="straightConnector1">
              <a:avLst/>
            </a:prstGeom>
            <a:noFill/>
            <a:ln w="9525" cap="flat" cmpd="sng">
              <a:solidFill>
                <a:srgbClr val="1D9A78"/>
              </a:solidFill>
              <a:prstDash val="solid"/>
              <a:miter lim="800000"/>
              <a:headEnd type="none" w="sm" len="sm"/>
              <a:tailEnd type="none" w="sm" len="sm"/>
            </a:ln>
          </p:spPr>
        </p:cxnSp>
        <p:cxnSp>
          <p:nvCxnSpPr>
            <p:cNvPr id="297" name="Google Shape;297;p16"/>
            <p:cNvCxnSpPr>
              <a:stCxn id="288" idx="2"/>
              <a:endCxn id="294" idx="0"/>
            </p:cNvCxnSpPr>
            <p:nvPr/>
          </p:nvCxnSpPr>
          <p:spPr>
            <a:xfrm>
              <a:off x="2207495" y="3235131"/>
              <a:ext cx="0" cy="193800"/>
            </a:xfrm>
            <a:prstGeom prst="straightConnector1">
              <a:avLst/>
            </a:prstGeom>
            <a:noFill/>
            <a:ln w="9525" cap="flat" cmpd="sng">
              <a:solidFill>
                <a:srgbClr val="1D9A78"/>
              </a:solidFill>
              <a:prstDash val="solid"/>
              <a:miter lim="800000"/>
              <a:headEnd type="none" w="sm" len="sm"/>
              <a:tailEnd type="none" w="sm" len="sm"/>
            </a:ln>
          </p:spPr>
        </p:cxnSp>
        <p:cxnSp>
          <p:nvCxnSpPr>
            <p:cNvPr id="298" name="Google Shape;298;p16"/>
            <p:cNvCxnSpPr>
              <a:stCxn id="289" idx="2"/>
              <a:endCxn id="295" idx="0"/>
            </p:cNvCxnSpPr>
            <p:nvPr/>
          </p:nvCxnSpPr>
          <p:spPr>
            <a:xfrm>
              <a:off x="3607870" y="3239943"/>
              <a:ext cx="0" cy="189000"/>
            </a:xfrm>
            <a:prstGeom prst="straightConnector1">
              <a:avLst/>
            </a:prstGeom>
            <a:noFill/>
            <a:ln w="9525" cap="flat" cmpd="sng">
              <a:solidFill>
                <a:srgbClr val="1D9A78"/>
              </a:solidFill>
              <a:prstDash val="solid"/>
              <a:miter lim="800000"/>
              <a:headEnd type="none" w="sm" len="sm"/>
              <a:tailEnd type="none" w="sm" len="sm"/>
            </a:ln>
          </p:spPr>
        </p:cxnSp>
      </p:grpSp>
      <p:sp>
        <p:nvSpPr>
          <p:cNvPr id="299" name="Google Shape;299;p16"/>
          <p:cNvSpPr txBox="1"/>
          <p:nvPr/>
        </p:nvSpPr>
        <p:spPr>
          <a:xfrm>
            <a:off x="4360328" y="4489425"/>
            <a:ext cx="488943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dirty="0">
                <a:solidFill>
                  <a:srgbClr val="000000"/>
                </a:solidFill>
                <a:latin typeface="Arial"/>
                <a:ea typeface="Arial"/>
                <a:cs typeface="Arial"/>
                <a:sym typeface="Arial"/>
              </a:rPr>
              <a:t>Indicatori pentru selecția durabilă a materialelor (sociali, de mediu și economici) (adaptat)</a:t>
            </a:r>
            <a:endParaRPr dirty="0"/>
          </a:p>
        </p:txBody>
      </p:sp>
      <p:sp>
        <p:nvSpPr>
          <p:cNvPr id="300" name="Google Shape;300;p16"/>
          <p:cNvSpPr txBox="1"/>
          <p:nvPr/>
        </p:nvSpPr>
        <p:spPr>
          <a:xfrm>
            <a:off x="1120427" y="4502091"/>
            <a:ext cx="30959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PT" sz="600" b="0" i="0" u="none" strike="noStrike" cap="none" dirty="0">
                <a:solidFill>
                  <a:srgbClr val="000000"/>
                </a:solidFill>
                <a:latin typeface="Arial"/>
                <a:ea typeface="Arial"/>
                <a:cs typeface="Arial"/>
                <a:sym typeface="Arial"/>
              </a:rPr>
              <a:t>M.H.F. Zarandi, S. Mansour, S.A. Hosseinijou, M. Avazbeigi, O metodologie de selecție a materialelor și un sistem expert pentru proiectarea durabilă a produselor, Int. J. Adv. Manuf. Technol. 57 (2011) 885-903. https://doi.org/10.1007/s00170-011-3362-y.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Cele mai bune practici</a:t>
            </a:r>
            <a:endParaRPr>
              <a:solidFill>
                <a:srgbClr val="2B2D83"/>
              </a:solidFill>
            </a:endParaRPr>
          </a:p>
        </p:txBody>
      </p:sp>
      <p:sp>
        <p:nvSpPr>
          <p:cNvPr id="306" name="Google Shape;306;p17"/>
          <p:cNvSpPr txBox="1"/>
          <p:nvPr/>
        </p:nvSpPr>
        <p:spPr>
          <a:xfrm>
            <a:off x="192506" y="1926952"/>
            <a:ext cx="8552734" cy="2113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Utilizarea bazelor de date pentru evaluarea sarcinii de mediu și selectarea materialelor</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Utilizarea de materiale locale</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Utilizarea metodologiei de evaluare a ciclului de viață</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Încorporarea preocupărilor legate de durabilitate în procesul de selecție a materialelor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319266"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Reciclați, reutilizați și partajați</a:t>
            </a:r>
            <a:endParaRPr sz="4000">
              <a:solidFill>
                <a:srgbClr val="368E00"/>
              </a:solidFill>
            </a:endParaRPr>
          </a:p>
        </p:txBody>
      </p:sp>
      <p:sp>
        <p:nvSpPr>
          <p:cNvPr id="312" name="Google Shape;312;p18"/>
          <p:cNvSpPr txBox="1">
            <a:spLocks noGrp="1"/>
          </p:cNvSpPr>
          <p:nvPr>
            <p:ph type="subTitle" idx="1"/>
          </p:nvPr>
        </p:nvSpPr>
        <p:spPr>
          <a:xfrm>
            <a:off x="2371940" y="1986428"/>
            <a:ext cx="6485044"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a:t>Următoarele slide-uri se concentrează pe oportunitățile circulare care vizează strategiile de reciclare, reutilizare și partajare în partea operațională a unei întreprinderi. Se începe prin a examina dacă ceea ce a fost considerat în mod tradițional deșeu de producție este cu adevărat deșeu și se continuă cu ideea că, prin reciclare, reutilizare și partajare, se poate obține o utilizare optimă a resurselor și eliminarea deșeurilor. Beneficiile adoptării unei astfel de strategii, atât pentru IMM-uri, cât și pentru mediu, sunt explicate prin analizarea unor studii de caz.</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510132" y="1412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dirty="0">
                <a:solidFill>
                  <a:srgbClr val="059540"/>
                </a:solidFill>
              </a:rPr>
              <a:t>Valoarea în bucle</a:t>
            </a:r>
            <a:endParaRPr dirty="0">
              <a:solidFill>
                <a:srgbClr val="059540"/>
              </a:solidFill>
            </a:endParaRPr>
          </a:p>
        </p:txBody>
      </p:sp>
      <p:sp>
        <p:nvSpPr>
          <p:cNvPr id="318" name="Google Shape;318;p19"/>
          <p:cNvSpPr txBox="1"/>
          <p:nvPr/>
        </p:nvSpPr>
        <p:spPr>
          <a:xfrm>
            <a:off x="5417997" y="869760"/>
            <a:ext cx="28959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600" b="0" i="0" u="none" strike="noStrike" cap="none" dirty="0">
                <a:solidFill>
                  <a:srgbClr val="2B2D83"/>
                </a:solidFill>
                <a:latin typeface="Arial"/>
                <a:ea typeface="Arial"/>
                <a:cs typeface="Arial"/>
                <a:sym typeface="Arial"/>
              </a:rPr>
              <a:t>Redefinirea a ceea ce este considerat deșeu este esențială pentru o </a:t>
            </a:r>
            <a:endParaRPr dirty="0"/>
          </a:p>
          <a:p>
            <a:pPr marL="0" marR="0" lvl="0" indent="0" algn="l" rtl="0">
              <a:lnSpc>
                <a:spcPct val="100000"/>
              </a:lnSpc>
              <a:spcBef>
                <a:spcPts val="0"/>
              </a:spcBef>
              <a:spcAft>
                <a:spcPts val="0"/>
              </a:spcAft>
              <a:buNone/>
            </a:pPr>
            <a:r>
              <a:rPr lang="pt-PT" sz="1600" b="0" i="0" u="none" strike="noStrike" cap="none" dirty="0">
                <a:solidFill>
                  <a:srgbClr val="2B2D83"/>
                </a:solidFill>
                <a:latin typeface="Arial"/>
                <a:ea typeface="Arial"/>
                <a:cs typeface="Arial"/>
                <a:sym typeface="Arial"/>
              </a:rPr>
              <a:t>Economia </a:t>
            </a:r>
            <a:r>
              <a:rPr lang="pt-PT" sz="1600" dirty="0">
                <a:solidFill>
                  <a:srgbClr val="2B2D83"/>
                </a:solidFill>
              </a:rPr>
              <a:t>C</a:t>
            </a:r>
            <a:r>
              <a:rPr lang="pt-PT" sz="1600" b="0" i="0" u="none" strike="noStrike" cap="none" dirty="0">
                <a:solidFill>
                  <a:srgbClr val="2B2D83"/>
                </a:solidFill>
                <a:latin typeface="Arial"/>
                <a:ea typeface="Arial"/>
                <a:cs typeface="Arial"/>
                <a:sym typeface="Arial"/>
              </a:rPr>
              <a:t>irculară!</a:t>
            </a:r>
            <a:endParaRPr dirty="0"/>
          </a:p>
        </p:txBody>
      </p:sp>
      <p:grpSp>
        <p:nvGrpSpPr>
          <p:cNvPr id="319" name="Google Shape;319;p19"/>
          <p:cNvGrpSpPr/>
          <p:nvPr/>
        </p:nvGrpSpPr>
        <p:grpSpPr>
          <a:xfrm>
            <a:off x="0" y="1045300"/>
            <a:ext cx="4815093" cy="3640047"/>
            <a:chOff x="688717" y="1601288"/>
            <a:chExt cx="6548433" cy="4199441"/>
          </a:xfrm>
        </p:grpSpPr>
        <p:pic>
          <p:nvPicPr>
            <p:cNvPr id="320" name="Google Shape;320;p19" descr="Circular Economy and Recycling: What does the Butterfly have to say? | by  Alex Artiach | DataDrivenInvestor"/>
            <p:cNvPicPr preferRelativeResize="0"/>
            <p:nvPr/>
          </p:nvPicPr>
          <p:blipFill rotWithShape="1">
            <a:blip r:embed="rId3">
              <a:alphaModFix/>
            </a:blip>
            <a:srcRect/>
            <a:stretch/>
          </p:blipFill>
          <p:spPr>
            <a:xfrm>
              <a:off x="688717" y="1601288"/>
              <a:ext cx="6548433" cy="4199441"/>
            </a:xfrm>
            <a:prstGeom prst="rect">
              <a:avLst/>
            </a:prstGeom>
            <a:noFill/>
            <a:ln>
              <a:noFill/>
            </a:ln>
          </p:spPr>
        </p:pic>
        <p:sp>
          <p:nvSpPr>
            <p:cNvPr id="321" name="Google Shape;321;p19"/>
            <p:cNvSpPr/>
            <p:nvPr/>
          </p:nvSpPr>
          <p:spPr>
            <a:xfrm>
              <a:off x="4962525" y="3378563"/>
              <a:ext cx="484497"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19"/>
            <p:cNvSpPr/>
            <p:nvPr/>
          </p:nvSpPr>
          <p:spPr>
            <a:xfrm>
              <a:off x="5447022" y="3165909"/>
              <a:ext cx="440281"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9"/>
            <p:cNvSpPr/>
            <p:nvPr/>
          </p:nvSpPr>
          <p:spPr>
            <a:xfrm>
              <a:off x="6371800" y="2641628"/>
              <a:ext cx="517433"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24" name="Google Shape;324;p19"/>
          <p:cNvGrpSpPr/>
          <p:nvPr/>
        </p:nvGrpSpPr>
        <p:grpSpPr>
          <a:xfrm>
            <a:off x="5804063" y="1978406"/>
            <a:ext cx="3050464" cy="2650970"/>
            <a:chOff x="8114491" y="1447114"/>
            <a:chExt cx="3124322" cy="4587117"/>
          </a:xfrm>
        </p:grpSpPr>
        <p:grpSp>
          <p:nvGrpSpPr>
            <p:cNvPr id="325" name="Google Shape;325;p19"/>
            <p:cNvGrpSpPr/>
            <p:nvPr/>
          </p:nvGrpSpPr>
          <p:grpSpPr>
            <a:xfrm>
              <a:off x="8397662" y="1447114"/>
              <a:ext cx="2841151" cy="3169728"/>
              <a:chOff x="904875" y="1153962"/>
              <a:chExt cx="2841151" cy="3167666"/>
            </a:xfrm>
          </p:grpSpPr>
          <p:sp>
            <p:nvSpPr>
              <p:cNvPr id="326" name="Google Shape;326;p19"/>
              <p:cNvSpPr/>
              <p:nvPr/>
            </p:nvSpPr>
            <p:spPr>
              <a:xfrm>
                <a:off x="904875" y="2047088"/>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Împărtășirea</a:t>
                </a:r>
                <a:endParaRPr/>
              </a:p>
            </p:txBody>
          </p:sp>
          <p:sp>
            <p:nvSpPr>
              <p:cNvPr id="327" name="Google Shape;327;p19"/>
              <p:cNvSpPr/>
              <p:nvPr/>
            </p:nvSpPr>
            <p:spPr>
              <a:xfrm>
                <a:off x="904875" y="2912443"/>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Reutilizare</a:t>
                </a:r>
                <a:endParaRPr/>
              </a:p>
            </p:txBody>
          </p:sp>
          <p:sp>
            <p:nvSpPr>
              <p:cNvPr id="328" name="Google Shape;328;p19"/>
              <p:cNvSpPr/>
              <p:nvPr/>
            </p:nvSpPr>
            <p:spPr>
              <a:xfrm>
                <a:off x="904875" y="3763963"/>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Reciclare</a:t>
                </a:r>
                <a:endParaRPr/>
              </a:p>
            </p:txBody>
          </p:sp>
          <p:cxnSp>
            <p:nvCxnSpPr>
              <p:cNvPr id="329" name="Google Shape;329;p19"/>
              <p:cNvCxnSpPr/>
              <p:nvPr/>
            </p:nvCxnSpPr>
            <p:spPr>
              <a:xfrm rot="10800000">
                <a:off x="3152775" y="2077127"/>
                <a:ext cx="0" cy="2244501"/>
              </a:xfrm>
              <a:prstGeom prst="straightConnector1">
                <a:avLst/>
              </a:prstGeom>
              <a:noFill/>
              <a:ln w="76200" cap="flat" cmpd="sng">
                <a:solidFill>
                  <a:srgbClr val="059540"/>
                </a:solidFill>
                <a:prstDash val="solid"/>
                <a:miter lim="800000"/>
                <a:headEnd type="none" w="sm" len="sm"/>
                <a:tailEnd type="triangle" w="med" len="med"/>
              </a:ln>
            </p:spPr>
          </p:cxnSp>
          <p:sp>
            <p:nvSpPr>
              <p:cNvPr id="330" name="Google Shape;330;p19"/>
              <p:cNvSpPr/>
              <p:nvPr/>
            </p:nvSpPr>
            <p:spPr>
              <a:xfrm>
                <a:off x="2559524" y="1153962"/>
                <a:ext cx="1186502" cy="585437"/>
              </a:xfrm>
              <a:prstGeom prst="rect">
                <a:avLst/>
              </a:prstGeom>
              <a:solidFill>
                <a:srgbClr val="FFFFFF"/>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Valoare</a:t>
                </a:r>
                <a:endParaRPr/>
              </a:p>
            </p:txBody>
          </p:sp>
        </p:grpSp>
        <p:sp>
          <p:nvSpPr>
            <p:cNvPr id="331" name="Google Shape;331;p19"/>
            <p:cNvSpPr/>
            <p:nvPr/>
          </p:nvSpPr>
          <p:spPr>
            <a:xfrm>
              <a:off x="8114491" y="5476566"/>
              <a:ext cx="2531071" cy="557665"/>
            </a:xfrm>
            <a:prstGeom prst="rect">
              <a:avLst/>
            </a:prstGeom>
            <a:solidFill>
              <a:srgbClr val="B74919"/>
            </a:solidFill>
            <a:ln w="12700" cap="flat" cmpd="sng">
              <a:solidFill>
                <a:srgbClr val="853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Eliminare/eliminare</a:t>
              </a:r>
              <a:endParaRPr/>
            </a:p>
          </p:txBody>
        </p:sp>
        <p:sp>
          <p:nvSpPr>
            <p:cNvPr id="332" name="Google Shape;332;p19"/>
            <p:cNvSpPr/>
            <p:nvPr/>
          </p:nvSpPr>
          <p:spPr>
            <a:xfrm>
              <a:off x="10568839" y="5168876"/>
              <a:ext cx="116156" cy="116156"/>
            </a:xfrm>
            <a:prstGeom prst="ellipse">
              <a:avLst/>
            </a:prstGeom>
            <a:solidFill>
              <a:srgbClr val="059540"/>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3" name="Google Shape;333;p19"/>
            <p:cNvSpPr/>
            <p:nvPr/>
          </p:nvSpPr>
          <p:spPr>
            <a:xfrm>
              <a:off x="10573889" y="4952745"/>
              <a:ext cx="116156" cy="116156"/>
            </a:xfrm>
            <a:prstGeom prst="ellipse">
              <a:avLst/>
            </a:prstGeom>
            <a:solidFill>
              <a:srgbClr val="1D9A78"/>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pt-PT"/>
              <a:t>02</a:t>
            </a:r>
            <a:endParaRPr/>
          </a:p>
        </p:txBody>
      </p:sp>
      <p:sp>
        <p:nvSpPr>
          <p:cNvPr id="116" name="Google Shape;116;p2"/>
          <p:cNvSpPr txBox="1">
            <a:spLocks noGrp="1"/>
          </p:cNvSpPr>
          <p:nvPr>
            <p:ph type="title" idx="2"/>
          </p:nvPr>
        </p:nvSpPr>
        <p:spPr>
          <a:xfrm>
            <a:off x="92208" y="2840375"/>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pt-PT" sz="5400" b="1"/>
              <a:t>2.2 </a:t>
            </a:r>
            <a:r>
              <a:rPr lang="pt-PT" sz="5400" b="1" dirty="0"/>
              <a:t>MODELE DE AFACERI</a:t>
            </a:r>
            <a:endParaRPr sz="5400" dirty="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Reciclați</a:t>
            </a:r>
            <a:endParaRPr/>
          </a:p>
        </p:txBody>
      </p:sp>
      <p:sp>
        <p:nvSpPr>
          <p:cNvPr id="339" name="Google Shape;339;p20"/>
          <p:cNvSpPr txBox="1"/>
          <p:nvPr/>
        </p:nvSpPr>
        <p:spPr>
          <a:xfrm>
            <a:off x="5502735" y="1835028"/>
            <a:ext cx="3206415"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59540"/>
              </a:buClr>
              <a:buSzPts val="1600"/>
              <a:buFont typeface="Arial"/>
              <a:buNone/>
            </a:pPr>
            <a:r>
              <a:rPr lang="pt-PT" sz="1600" b="0" i="0" u="none" strike="noStrike" cap="none">
                <a:solidFill>
                  <a:srgbClr val="059540"/>
                </a:solidFill>
                <a:latin typeface="Arial"/>
                <a:ea typeface="Arial"/>
                <a:cs typeface="Arial"/>
                <a:sym typeface="Arial"/>
              </a:rPr>
              <a:t>"...prelucrarea fluxurilor mixte de produse postconsum sau de deșeuri postconsum, inclusiv mărunțirea, topirea și alte procese pentru a capta materiale (aproape) pure." </a:t>
            </a:r>
            <a:endParaRPr sz="1600" b="0" i="0" u="none" strike="noStrike" cap="none">
              <a:solidFill>
                <a:srgbClr val="059540"/>
              </a:solidFill>
              <a:latin typeface="Arial"/>
              <a:ea typeface="Arial"/>
              <a:cs typeface="Arial"/>
              <a:sym typeface="Arial"/>
            </a:endParaRPr>
          </a:p>
        </p:txBody>
      </p:sp>
      <p:grpSp>
        <p:nvGrpSpPr>
          <p:cNvPr id="340" name="Google Shape;340;p20"/>
          <p:cNvGrpSpPr/>
          <p:nvPr/>
        </p:nvGrpSpPr>
        <p:grpSpPr>
          <a:xfrm>
            <a:off x="148670" y="1478165"/>
            <a:ext cx="3790746" cy="3139227"/>
            <a:chOff x="383629" y="2303595"/>
            <a:chExt cx="4209346" cy="3882880"/>
          </a:xfrm>
        </p:grpSpPr>
        <p:sp>
          <p:nvSpPr>
            <p:cNvPr id="341" name="Google Shape;341;p20"/>
            <p:cNvSpPr/>
            <p:nvPr/>
          </p:nvSpPr>
          <p:spPr>
            <a:xfrm>
              <a:off x="3195975"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Transformarea deșeurilor într-un nou produs de înaltă calitate</a:t>
              </a:r>
              <a:endParaRPr/>
            </a:p>
          </p:txBody>
        </p:sp>
        <p:sp>
          <p:nvSpPr>
            <p:cNvPr id="342" name="Google Shape;342;p20"/>
            <p:cNvSpPr/>
            <p:nvPr/>
          </p:nvSpPr>
          <p:spPr>
            <a:xfrm>
              <a:off x="383629"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800" b="0" i="0" u="none" strike="noStrike" cap="none" dirty="0">
                  <a:solidFill>
                    <a:srgbClr val="000000"/>
                  </a:solidFill>
                  <a:latin typeface="Arial"/>
                  <a:ea typeface="Arial"/>
                  <a:cs typeface="Arial"/>
                  <a:sym typeface="Arial"/>
                </a:rPr>
                <a:t>Transformarea deșeurilor într-un produs cu o valoare mai mică decât cea a materialului inițial.</a:t>
              </a:r>
              <a:endParaRPr sz="1200" dirty="0"/>
            </a:p>
            <a:p>
              <a:pPr marL="0" marR="0" lvl="0" indent="0" algn="ctr" rtl="0">
                <a:lnSpc>
                  <a:spcPct val="100000"/>
                </a:lnSpc>
                <a:spcBef>
                  <a:spcPts val="0"/>
                </a:spcBef>
                <a:spcAft>
                  <a:spcPts val="0"/>
                </a:spcAft>
                <a:buClr>
                  <a:srgbClr val="000000"/>
                </a:buClr>
                <a:buSzPts val="900"/>
                <a:buFont typeface="Arial"/>
                <a:buNone/>
              </a:pPr>
              <a:r>
                <a:rPr lang="pt-PT" sz="800" b="0" i="0" u="none" strike="noStrike" cap="none" dirty="0">
                  <a:solidFill>
                    <a:srgbClr val="000000"/>
                  </a:solidFill>
                  <a:latin typeface="Arial"/>
                  <a:ea typeface="Arial"/>
                  <a:cs typeface="Arial"/>
                  <a:sym typeface="Arial"/>
                </a:rPr>
                <a:t>Presupune o degradare a calității materiale</a:t>
              </a:r>
              <a:endParaRPr sz="1200" dirty="0"/>
            </a:p>
          </p:txBody>
        </p:sp>
        <p:pic>
          <p:nvPicPr>
            <p:cNvPr id="343" name="Google Shape;343;p20"/>
            <p:cNvPicPr preferRelativeResize="0"/>
            <p:nvPr/>
          </p:nvPicPr>
          <p:blipFill rotWithShape="1">
            <a:blip r:embed="rId3">
              <a:alphaModFix/>
            </a:blip>
            <a:srcRect/>
            <a:stretch/>
          </p:blipFill>
          <p:spPr>
            <a:xfrm>
              <a:off x="1860566" y="2303595"/>
              <a:ext cx="1213497" cy="1337322"/>
            </a:xfrm>
            <a:prstGeom prst="rect">
              <a:avLst/>
            </a:prstGeom>
            <a:noFill/>
            <a:ln w="9525" cap="flat" cmpd="sng">
              <a:solidFill>
                <a:srgbClr val="15A7A1"/>
              </a:solidFill>
              <a:prstDash val="solid"/>
              <a:round/>
              <a:headEnd type="none" w="sm" len="sm"/>
              <a:tailEnd type="none" w="sm" len="sm"/>
            </a:ln>
          </p:spPr>
        </p:pic>
        <p:pic>
          <p:nvPicPr>
            <p:cNvPr id="344" name="Google Shape;344;p20"/>
            <p:cNvPicPr preferRelativeResize="0"/>
            <p:nvPr/>
          </p:nvPicPr>
          <p:blipFill rotWithShape="1">
            <a:blip r:embed="rId4">
              <a:alphaModFix/>
            </a:blip>
            <a:srcRect/>
            <a:stretch/>
          </p:blipFill>
          <p:spPr>
            <a:xfrm>
              <a:off x="3406776" y="3741438"/>
              <a:ext cx="960159" cy="1230204"/>
            </a:xfrm>
            <a:prstGeom prst="rect">
              <a:avLst/>
            </a:prstGeom>
            <a:noFill/>
            <a:ln w="9525" cap="flat" cmpd="sng">
              <a:solidFill>
                <a:srgbClr val="15A7A1"/>
              </a:solidFill>
              <a:prstDash val="solid"/>
              <a:round/>
              <a:headEnd type="none" w="sm" len="sm"/>
              <a:tailEnd type="none" w="sm" len="sm"/>
            </a:ln>
          </p:spPr>
        </p:pic>
        <p:sp>
          <p:nvSpPr>
            <p:cNvPr id="345" name="Google Shape;345;p20"/>
            <p:cNvSpPr/>
            <p:nvPr/>
          </p:nvSpPr>
          <p:spPr>
            <a:xfrm>
              <a:off x="3334255" y="4680390"/>
              <a:ext cx="1105200" cy="29160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Upcycling</a:t>
              </a:r>
              <a:endParaRPr/>
            </a:p>
          </p:txBody>
        </p:sp>
        <p:pic>
          <p:nvPicPr>
            <p:cNvPr id="346" name="Google Shape;346;p20"/>
            <p:cNvPicPr preferRelativeResize="0"/>
            <p:nvPr/>
          </p:nvPicPr>
          <p:blipFill rotWithShape="1">
            <a:blip r:embed="rId5">
              <a:alphaModFix/>
            </a:blip>
            <a:srcRect/>
            <a:stretch/>
          </p:blipFill>
          <p:spPr>
            <a:xfrm>
              <a:off x="534118" y="3741438"/>
              <a:ext cx="1103876" cy="1154052"/>
            </a:xfrm>
            <a:prstGeom prst="rect">
              <a:avLst/>
            </a:prstGeom>
            <a:noFill/>
            <a:ln w="9525" cap="flat" cmpd="sng">
              <a:solidFill>
                <a:srgbClr val="15A7A1"/>
              </a:solidFill>
              <a:prstDash val="solid"/>
              <a:round/>
              <a:headEnd type="none" w="sm" len="sm"/>
              <a:tailEnd type="none" w="sm" len="sm"/>
            </a:ln>
          </p:spPr>
        </p:pic>
        <p:sp>
          <p:nvSpPr>
            <p:cNvPr id="347" name="Google Shape;347;p20"/>
            <p:cNvSpPr/>
            <p:nvPr/>
          </p:nvSpPr>
          <p:spPr>
            <a:xfrm>
              <a:off x="520127" y="4680390"/>
              <a:ext cx="1103876" cy="291252"/>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Downcycling</a:t>
              </a:r>
              <a:endParaRPr/>
            </a:p>
          </p:txBody>
        </p:sp>
        <p:sp>
          <p:nvSpPr>
            <p:cNvPr id="348" name="Google Shape;348;p20"/>
            <p:cNvSpPr/>
            <p:nvPr/>
          </p:nvSpPr>
          <p:spPr>
            <a:xfrm>
              <a:off x="1849333" y="3420982"/>
              <a:ext cx="1213497" cy="43987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Reciclare</a:t>
              </a:r>
              <a:endParaRPr/>
            </a:p>
          </p:txBody>
        </p:sp>
        <p:cxnSp>
          <p:nvCxnSpPr>
            <p:cNvPr id="349" name="Google Shape;349;p20"/>
            <p:cNvCxnSpPr>
              <a:stCxn id="343" idx="1"/>
              <a:endCxn id="346" idx="0"/>
            </p:cNvCxnSpPr>
            <p:nvPr/>
          </p:nvCxnSpPr>
          <p:spPr>
            <a:xfrm flipH="1">
              <a:off x="1085966" y="2972256"/>
              <a:ext cx="774600" cy="769200"/>
            </a:xfrm>
            <a:prstGeom prst="curvedConnector2">
              <a:avLst/>
            </a:prstGeom>
            <a:noFill/>
            <a:ln w="38100" cap="flat" cmpd="sng">
              <a:solidFill>
                <a:srgbClr val="15A7A1"/>
              </a:solidFill>
              <a:prstDash val="solid"/>
              <a:miter lim="800000"/>
              <a:headEnd type="none" w="sm" len="sm"/>
              <a:tailEnd type="triangle" w="med" len="med"/>
            </a:ln>
          </p:spPr>
        </p:cxnSp>
        <p:cxnSp>
          <p:nvCxnSpPr>
            <p:cNvPr id="350" name="Google Shape;350;p20"/>
            <p:cNvCxnSpPr>
              <a:stCxn id="343" idx="3"/>
              <a:endCxn id="344" idx="0"/>
            </p:cNvCxnSpPr>
            <p:nvPr/>
          </p:nvCxnSpPr>
          <p:spPr>
            <a:xfrm>
              <a:off x="3074063" y="2972256"/>
              <a:ext cx="812700" cy="769200"/>
            </a:xfrm>
            <a:prstGeom prst="curvedConnector2">
              <a:avLst/>
            </a:prstGeom>
            <a:noFill/>
            <a:ln w="38100" cap="flat" cmpd="sng">
              <a:solidFill>
                <a:srgbClr val="15A7A1"/>
              </a:solidFill>
              <a:prstDash val="solid"/>
              <a:miter lim="800000"/>
              <a:headEnd type="none" w="sm" len="sm"/>
              <a:tailEnd type="triangle" w="med" len="med"/>
            </a:ln>
          </p:spPr>
        </p:cxnSp>
      </p:grpSp>
      <p:pic>
        <p:nvPicPr>
          <p:cNvPr id="351" name="Google Shape;351;p20" descr="Será que o segredo da Patagonia é não distribuir ações aos executivos? |  NeoFeed"/>
          <p:cNvPicPr preferRelativeResize="0"/>
          <p:nvPr/>
        </p:nvPicPr>
        <p:blipFill rotWithShape="1">
          <a:blip r:embed="rId6">
            <a:alphaModFix/>
          </a:blip>
          <a:srcRect/>
          <a:stretch/>
        </p:blipFill>
        <p:spPr>
          <a:xfrm>
            <a:off x="7169712" y="3694473"/>
            <a:ext cx="1841115" cy="1064761"/>
          </a:xfrm>
          <a:prstGeom prst="rect">
            <a:avLst/>
          </a:prstGeom>
          <a:noFill/>
          <a:ln>
            <a:noFill/>
          </a:ln>
        </p:spPr>
      </p:pic>
      <p:pic>
        <p:nvPicPr>
          <p:cNvPr id="352" name="Google Shape;352;p20" descr="ReCrafted | These Are Clothes Made From Other Clothes - YouTube"/>
          <p:cNvPicPr preferRelativeResize="0"/>
          <p:nvPr/>
        </p:nvPicPr>
        <p:blipFill rotWithShape="1">
          <a:blip r:embed="rId7">
            <a:alphaModFix/>
          </a:blip>
          <a:srcRect/>
          <a:stretch/>
        </p:blipFill>
        <p:spPr>
          <a:xfrm>
            <a:off x="5204583" y="3700331"/>
            <a:ext cx="1901360" cy="1064761"/>
          </a:xfrm>
          <a:prstGeom prst="rect">
            <a:avLst/>
          </a:prstGeom>
          <a:noFill/>
          <a:ln>
            <a:noFill/>
          </a:ln>
        </p:spPr>
      </p:pic>
      <p:sp>
        <p:nvSpPr>
          <p:cNvPr id="353" name="Google Shape;353;p20"/>
          <p:cNvSpPr/>
          <p:nvPr/>
        </p:nvSpPr>
        <p:spPr>
          <a:xfrm>
            <a:off x="4063431" y="4129897"/>
            <a:ext cx="1017137" cy="291252"/>
          </a:xfrm>
          <a:prstGeom prst="rightArrow">
            <a:avLst>
              <a:gd name="adj1" fmla="val 50000"/>
              <a:gd name="adj2" fmla="val 50000"/>
            </a:avLst>
          </a:prstGeom>
          <a:solidFill>
            <a:srgbClr val="15A7A1"/>
          </a:solidFill>
          <a:ln w="25400"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59540"/>
              </a:solidFill>
              <a:latin typeface="Arial"/>
              <a:ea typeface="Arial"/>
              <a:cs typeface="Arial"/>
              <a:sym typeface="Arial"/>
            </a:endParaRPr>
          </a:p>
        </p:txBody>
      </p:sp>
      <p:sp>
        <p:nvSpPr>
          <p:cNvPr id="354" name="Google Shape;354;p20"/>
          <p:cNvSpPr txBox="1"/>
          <p:nvPr/>
        </p:nvSpPr>
        <p:spPr>
          <a:xfrm>
            <a:off x="7367192" y="5617194"/>
            <a:ext cx="351776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Sursa: Patagonia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580491" y="3352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Reutilizare</a:t>
            </a:r>
            <a:endParaRPr/>
          </a:p>
        </p:txBody>
      </p:sp>
      <p:pic>
        <p:nvPicPr>
          <p:cNvPr id="360" name="Google Shape;360;p21"/>
          <p:cNvPicPr preferRelativeResize="0"/>
          <p:nvPr/>
        </p:nvPicPr>
        <p:blipFill rotWithShape="1">
          <a:blip r:embed="rId3">
            <a:alphaModFix/>
          </a:blip>
          <a:srcRect/>
          <a:stretch/>
        </p:blipFill>
        <p:spPr>
          <a:xfrm>
            <a:off x="6701431" y="1938009"/>
            <a:ext cx="2500626" cy="2493380"/>
          </a:xfrm>
          <a:prstGeom prst="rect">
            <a:avLst/>
          </a:prstGeom>
          <a:noFill/>
          <a:ln>
            <a:noFill/>
          </a:ln>
        </p:spPr>
      </p:pic>
      <p:sp>
        <p:nvSpPr>
          <p:cNvPr id="361" name="Google Shape;361;p21"/>
          <p:cNvSpPr/>
          <p:nvPr/>
        </p:nvSpPr>
        <p:spPr>
          <a:xfrm>
            <a:off x="3916499" y="1355073"/>
            <a:ext cx="4940933" cy="439870"/>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Modele de reutilizare pentru ambalaje și containere alimentare</a:t>
            </a:r>
            <a:endParaRPr/>
          </a:p>
        </p:txBody>
      </p:sp>
      <p:sp>
        <p:nvSpPr>
          <p:cNvPr id="362" name="Google Shape;362;p21"/>
          <p:cNvSpPr txBox="1"/>
          <p:nvPr/>
        </p:nvSpPr>
        <p:spPr>
          <a:xfrm>
            <a:off x="203043" y="1034213"/>
            <a:ext cx="85880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pt-PT" sz="1200" b="0" i="0" u="none" strike="noStrike" cap="none">
                <a:solidFill>
                  <a:srgbClr val="059540"/>
                </a:solidFill>
                <a:latin typeface="Arial"/>
                <a:ea typeface="Arial"/>
                <a:cs typeface="Arial"/>
                <a:sym typeface="Arial"/>
              </a:rPr>
              <a:t>"...reprezintă abilitatea de a oferi unui al doilea consumator, un produs care abia dacă mai are nevoie de adaptare și care funcționează ca nou"</a:t>
            </a:r>
            <a:endParaRPr sz="1200" b="0" i="0" u="none" strike="noStrike" cap="none">
              <a:solidFill>
                <a:srgbClr val="059540"/>
              </a:solidFill>
              <a:latin typeface="Arial"/>
              <a:ea typeface="Arial"/>
              <a:cs typeface="Arial"/>
              <a:sym typeface="Arial"/>
            </a:endParaRPr>
          </a:p>
        </p:txBody>
      </p:sp>
      <p:pic>
        <p:nvPicPr>
          <p:cNvPr id="363" name="Google Shape;363;p21"/>
          <p:cNvPicPr preferRelativeResize="0"/>
          <p:nvPr/>
        </p:nvPicPr>
        <p:blipFill rotWithShape="1">
          <a:blip r:embed="rId4">
            <a:alphaModFix/>
          </a:blip>
          <a:srcRect/>
          <a:stretch/>
        </p:blipFill>
        <p:spPr>
          <a:xfrm>
            <a:off x="41361" y="1490534"/>
            <a:ext cx="3771900" cy="1969902"/>
          </a:xfrm>
          <a:prstGeom prst="rect">
            <a:avLst/>
          </a:prstGeom>
          <a:noFill/>
          <a:ln>
            <a:noFill/>
          </a:ln>
        </p:spPr>
      </p:pic>
      <p:sp>
        <p:nvSpPr>
          <p:cNvPr id="364" name="Google Shape;364;p21"/>
          <p:cNvSpPr/>
          <p:nvPr/>
        </p:nvSpPr>
        <p:spPr>
          <a:xfrm>
            <a:off x="161890" y="3835361"/>
            <a:ext cx="3233321" cy="804046"/>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dirty="0">
                <a:solidFill>
                  <a:srgbClr val="FFFFFF"/>
                </a:solidFill>
                <a:latin typeface="Arial"/>
                <a:ea typeface="Arial"/>
                <a:cs typeface="Arial"/>
                <a:sym typeface="Arial"/>
              </a:rPr>
              <a:t>Reutilizarea este alternativa preferată față de rutele tradiționale de reciclare</a:t>
            </a:r>
            <a:endParaRPr dirty="0"/>
          </a:p>
        </p:txBody>
      </p:sp>
      <p:sp>
        <p:nvSpPr>
          <p:cNvPr id="365" name="Google Shape;365;p21"/>
          <p:cNvSpPr txBox="1"/>
          <p:nvPr/>
        </p:nvSpPr>
        <p:spPr>
          <a:xfrm>
            <a:off x="3615396" y="1765580"/>
            <a:ext cx="3162775" cy="316595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DF6613"/>
              </a:buClr>
              <a:buSzPts val="1050"/>
              <a:buFont typeface="Arial"/>
              <a:buNone/>
            </a:pPr>
            <a:r>
              <a:rPr lang="pt-PT" sz="1050" b="0" i="0" u="none" strike="noStrike" cap="none" dirty="0">
                <a:solidFill>
                  <a:srgbClr val="DF6613"/>
                </a:solidFill>
                <a:latin typeface="Arial"/>
                <a:ea typeface="Arial"/>
                <a:cs typeface="Arial"/>
                <a:sym typeface="Arial"/>
              </a:rPr>
              <a:t>Reumplerea la domiciliu - utilizatorii își reumplu recipientul reutilizabil la domiciliu (de exemplu, cu reumpleri livrate prin intermediul unui serviciu de abonament).</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EEB500"/>
              </a:buClr>
              <a:buSzPts val="1050"/>
              <a:buFont typeface="Arial"/>
              <a:buNone/>
            </a:pPr>
            <a:r>
              <a:rPr lang="pt-PT" sz="1050" b="0" i="0" u="none" strike="noStrike" cap="none" dirty="0">
                <a:solidFill>
                  <a:srgbClr val="EEB500"/>
                </a:solidFill>
                <a:latin typeface="Arial"/>
                <a:ea typeface="Arial"/>
                <a:cs typeface="Arial"/>
                <a:sym typeface="Arial"/>
              </a:rPr>
              <a:t>Reumplerea în deplasare - utilizatorii își umplu recipientul reutilizabil în afara casei (de exemplu, la un sistem de distribuție din magazin).</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30C1BE"/>
              </a:buClr>
              <a:buSzPts val="1050"/>
              <a:buFont typeface="Arial"/>
              <a:buNone/>
            </a:pPr>
            <a:r>
              <a:rPr lang="pt-PT" sz="1050" b="0" i="0" u="none" strike="noStrike" cap="none" dirty="0">
                <a:solidFill>
                  <a:srgbClr val="30C1BE"/>
                </a:solidFill>
                <a:latin typeface="Arial"/>
                <a:ea typeface="Arial"/>
                <a:cs typeface="Arial"/>
                <a:sym typeface="Arial"/>
              </a:rPr>
              <a:t>Returnarea de la domiciliu - ambalajul este preluat de la domiciliu de către un serviciu de preluare (de exemplu, de către o terță parte, o companie de logistică sau o companie externalizată)</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2F5597"/>
              </a:buClr>
              <a:buSzPts val="1050"/>
              <a:buFont typeface="Arial"/>
              <a:buNone/>
            </a:pPr>
            <a:r>
              <a:rPr lang="pt-PT" sz="1050" b="0" i="0" u="none" strike="noStrike" cap="none" dirty="0">
                <a:solidFill>
                  <a:srgbClr val="2F5597"/>
                </a:solidFill>
                <a:latin typeface="Arial"/>
                <a:ea typeface="Arial"/>
                <a:cs typeface="Arial"/>
                <a:sym typeface="Arial"/>
              </a:rPr>
              <a:t>Return</a:t>
            </a:r>
            <a:r>
              <a:rPr lang="pt-PT" sz="1050" dirty="0">
                <a:solidFill>
                  <a:srgbClr val="2F5597"/>
                </a:solidFill>
              </a:rPr>
              <a:t>area</a:t>
            </a:r>
            <a:r>
              <a:rPr lang="pt-PT" sz="1050" b="0" i="0" u="none" strike="noStrike" cap="none" dirty="0">
                <a:solidFill>
                  <a:srgbClr val="2F5597"/>
                </a:solidFill>
                <a:latin typeface="Arial"/>
                <a:ea typeface="Arial"/>
                <a:cs typeface="Arial"/>
                <a:sym typeface="Arial"/>
              </a:rPr>
              <a:t> </a:t>
            </a:r>
            <a:r>
              <a:rPr lang="pt-PT" sz="1050" dirty="0">
                <a:solidFill>
                  <a:srgbClr val="2F5597"/>
                </a:solidFill>
              </a:rPr>
              <a:t>la distanță</a:t>
            </a:r>
            <a:r>
              <a:rPr lang="pt-PT" sz="1050" b="0" i="0" u="none" strike="noStrike" cap="none" dirty="0">
                <a:solidFill>
                  <a:srgbClr val="2F5597"/>
                </a:solidFill>
                <a:latin typeface="Arial"/>
                <a:ea typeface="Arial"/>
                <a:cs typeface="Arial"/>
                <a:sym typeface="Arial"/>
              </a:rPr>
              <a:t> - utilizatorii returnează ambalajul la magazin sau la un punct de predare (de exemplu, într-un aparat de returnare a depozitelor sau într-o cutie poștală).</a:t>
            </a:r>
            <a:endParaRPr sz="1050" b="0" i="0" u="none" strike="noStrike" cap="none" dirty="0">
              <a:solidFill>
                <a:srgbClr val="000000"/>
              </a:solidFill>
              <a:latin typeface="Arial"/>
              <a:ea typeface="Arial"/>
              <a:cs typeface="Arial"/>
              <a:sym typeface="Arial"/>
            </a:endParaRPr>
          </a:p>
        </p:txBody>
      </p:sp>
      <p:sp>
        <p:nvSpPr>
          <p:cNvPr id="366" name="Google Shape;366;p21"/>
          <p:cNvSpPr txBox="1"/>
          <p:nvPr/>
        </p:nvSpPr>
        <p:spPr>
          <a:xfrm>
            <a:off x="-61877" y="3442620"/>
            <a:ext cx="36451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dirty="0">
                <a:solidFill>
                  <a:srgbClr val="000000"/>
                </a:solidFill>
                <a:latin typeface="Arial"/>
                <a:ea typeface="Arial"/>
                <a:cs typeface="Arial"/>
                <a:sym typeface="Arial"/>
              </a:rPr>
              <a:t>Costul total al ciclului de viață și necesarul total de energie între primar în cele trei scenarii, primar, reciclare și reutilizare [1]</a:t>
            </a:r>
            <a:endParaRPr dirty="0"/>
          </a:p>
        </p:txBody>
      </p:sp>
      <p:sp>
        <p:nvSpPr>
          <p:cNvPr id="367" name="Google Shape;367;p21"/>
          <p:cNvSpPr txBox="1"/>
          <p:nvPr/>
        </p:nvSpPr>
        <p:spPr>
          <a:xfrm>
            <a:off x="-310125" y="5911821"/>
            <a:ext cx="52993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a:solidFill>
                  <a:srgbClr val="000000"/>
                </a:solidFill>
                <a:latin typeface="Arial"/>
                <a:ea typeface="Arial"/>
                <a:cs typeface="Arial"/>
                <a:sym typeface="Arial"/>
              </a:rPr>
              <a:t>[1] R. Geyer, T. Jackson, Supply Loops and Their Constraints: The Industrial Ecology of Recycling and Reuse, Calif. Manage. Rev. 46 (2004) 55-73. https://doi.org/10.2307/41166210.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2"/>
          <p:cNvSpPr txBox="1">
            <a:spLocks noGrp="1"/>
          </p:cNvSpPr>
          <p:nvPr>
            <p:ph type="title"/>
          </p:nvPr>
        </p:nvSpPr>
        <p:spPr>
          <a:xfrm>
            <a:off x="351889" y="228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PARTAJAREA</a:t>
            </a:r>
            <a:endParaRPr/>
          </a:p>
        </p:txBody>
      </p:sp>
      <p:sp>
        <p:nvSpPr>
          <p:cNvPr id="373" name="Google Shape;373;p22"/>
          <p:cNvSpPr txBox="1"/>
          <p:nvPr/>
        </p:nvSpPr>
        <p:spPr>
          <a:xfrm>
            <a:off x="709283" y="633417"/>
            <a:ext cx="1123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pt-PT" sz="1200" dirty="0">
                <a:solidFill>
                  <a:srgbClr val="059540"/>
                </a:solidFill>
              </a:rPr>
              <a:t>Partajarea</a:t>
            </a:r>
            <a:r>
              <a:rPr lang="pt-PT" sz="1200" b="0" i="0" u="none" strike="noStrike" cap="none" dirty="0">
                <a:solidFill>
                  <a:srgbClr val="059540"/>
                </a:solidFill>
                <a:latin typeface="Arial"/>
                <a:ea typeface="Arial"/>
                <a:cs typeface="Arial"/>
                <a:sym typeface="Arial"/>
              </a:rPr>
              <a:t> modelelor de afaceri este o modalitate de a recâștiga valoare din activele și capacitățile subutilizate.  </a:t>
            </a:r>
            <a:endParaRPr dirty="0"/>
          </a:p>
        </p:txBody>
      </p:sp>
      <p:pic>
        <p:nvPicPr>
          <p:cNvPr id="374" name="Google Shape;374;p22"/>
          <p:cNvPicPr preferRelativeResize="0"/>
          <p:nvPr/>
        </p:nvPicPr>
        <p:blipFill rotWithShape="1">
          <a:blip r:embed="rId3">
            <a:alphaModFix/>
          </a:blip>
          <a:srcRect/>
          <a:stretch/>
        </p:blipFill>
        <p:spPr>
          <a:xfrm>
            <a:off x="0" y="939398"/>
            <a:ext cx="4298788" cy="3367805"/>
          </a:xfrm>
          <a:prstGeom prst="rect">
            <a:avLst/>
          </a:prstGeom>
          <a:noFill/>
          <a:ln>
            <a:noFill/>
          </a:ln>
        </p:spPr>
      </p:pic>
      <p:sp>
        <p:nvSpPr>
          <p:cNvPr id="375" name="Google Shape;375;p22"/>
          <p:cNvSpPr/>
          <p:nvPr/>
        </p:nvSpPr>
        <p:spPr>
          <a:xfrm>
            <a:off x="5337569" y="1521255"/>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Produs care poate servi mai multor consumatori</a:t>
            </a:r>
            <a:endParaRPr/>
          </a:p>
        </p:txBody>
      </p:sp>
      <p:sp>
        <p:nvSpPr>
          <p:cNvPr id="376" name="Google Shape;376;p22"/>
          <p:cNvSpPr/>
          <p:nvPr/>
        </p:nvSpPr>
        <p:spPr>
          <a:xfrm>
            <a:off x="5337569" y="2069979"/>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Reduce consumul de materiale și generarea de deșeuri</a:t>
            </a:r>
            <a:endParaRPr/>
          </a:p>
        </p:txBody>
      </p:sp>
      <p:sp>
        <p:nvSpPr>
          <p:cNvPr id="377" name="Google Shape;377;p22"/>
          <p:cNvSpPr/>
          <p:nvPr/>
        </p:nvSpPr>
        <p:spPr>
          <a:xfrm>
            <a:off x="5337569" y="2623301"/>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Faza de utilizare se </a:t>
            </a:r>
            <a:r>
              <a:rPr lang="pt-PT" sz="1200" b="1" i="0" u="none" strike="noStrike" cap="none">
                <a:solidFill>
                  <a:srgbClr val="FFFFFF"/>
                </a:solidFill>
                <a:latin typeface="Arial"/>
                <a:ea typeface="Arial"/>
                <a:cs typeface="Arial"/>
                <a:sym typeface="Arial"/>
              </a:rPr>
              <a:t>intensifică</a:t>
            </a:r>
            <a:endParaRPr/>
          </a:p>
        </p:txBody>
      </p:sp>
      <p:sp>
        <p:nvSpPr>
          <p:cNvPr id="378" name="Google Shape;378;p22"/>
          <p:cNvSpPr/>
          <p:nvPr/>
        </p:nvSpPr>
        <p:spPr>
          <a:xfrm>
            <a:off x="5337569" y="3471397"/>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Platforme de colaborare</a:t>
            </a:r>
            <a:endParaRPr sz="1200" b="1" i="0" u="none" strike="noStrike" cap="none">
              <a:solidFill>
                <a:srgbClr val="FFFFFF"/>
              </a:solidFill>
              <a:latin typeface="Arial"/>
              <a:ea typeface="Arial"/>
              <a:cs typeface="Arial"/>
              <a:sym typeface="Arial"/>
            </a:endParaRPr>
          </a:p>
        </p:txBody>
      </p:sp>
      <p:sp>
        <p:nvSpPr>
          <p:cNvPr id="379" name="Google Shape;379;p22"/>
          <p:cNvSpPr/>
          <p:nvPr/>
        </p:nvSpPr>
        <p:spPr>
          <a:xfrm>
            <a:off x="5337569" y="3936373"/>
            <a:ext cx="3657599" cy="573710"/>
          </a:xfrm>
          <a:prstGeom prst="rect">
            <a:avLst/>
          </a:prstGeom>
          <a:solidFill>
            <a:srgbClr val="059540"/>
          </a:solidFill>
          <a:ln w="12700" cap="flat" cmpd="sng">
            <a:solidFill>
              <a:srgbClr val="F0F6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Uber</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AirBnB</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Couchsurfing</a:t>
            </a:r>
            <a:endParaRPr/>
          </a:p>
        </p:txBody>
      </p:sp>
      <p:sp>
        <p:nvSpPr>
          <p:cNvPr id="380" name="Google Shape;380;p22"/>
          <p:cNvSpPr/>
          <p:nvPr/>
        </p:nvSpPr>
        <p:spPr>
          <a:xfrm>
            <a:off x="5433154" y="3306703"/>
            <a:ext cx="834911" cy="179836"/>
          </a:xfrm>
          <a:prstGeom prst="roundRect">
            <a:avLst>
              <a:gd name="adj" fmla="val 16667"/>
            </a:avLst>
          </a:prstGeom>
          <a:solidFill>
            <a:srgbClr val="E7501B"/>
          </a:solidFill>
          <a:ln w="12700" cap="flat" cmpd="sng">
            <a:solidFill>
              <a:srgbClr val="AF72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Exemple</a:t>
            </a:r>
            <a:endParaRPr/>
          </a:p>
        </p:txBody>
      </p:sp>
      <p:sp>
        <p:nvSpPr>
          <p:cNvPr id="381" name="Google Shape;381;p22"/>
          <p:cNvSpPr txBox="1"/>
          <p:nvPr/>
        </p:nvSpPr>
        <p:spPr>
          <a:xfrm>
            <a:off x="-59960" y="4204102"/>
            <a:ext cx="5209081"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dirty="0">
                <a:solidFill>
                  <a:srgbClr val="000000"/>
                </a:solidFill>
                <a:latin typeface="Arial"/>
                <a:ea typeface="Arial"/>
                <a:cs typeface="Arial"/>
                <a:sym typeface="Arial"/>
              </a:rPr>
              <a:t>Distribuția impactului între modelul liniar tradițional și economia de partajare, de-a lungul ciclului de viață [2]</a:t>
            </a:r>
            <a:endParaRPr sz="600" b="0" i="0" u="none" strike="noStrike" cap="none" dirty="0">
              <a:solidFill>
                <a:srgbClr val="000000"/>
              </a:solidFill>
              <a:highlight>
                <a:srgbClr val="FFFF00"/>
              </a:highlight>
              <a:latin typeface="Arial"/>
              <a:ea typeface="Arial"/>
              <a:cs typeface="Arial"/>
              <a:sym typeface="Arial"/>
            </a:endParaRPr>
          </a:p>
        </p:txBody>
      </p:sp>
      <p:sp>
        <p:nvSpPr>
          <p:cNvPr id="382" name="Google Shape;382;p22"/>
          <p:cNvSpPr txBox="1"/>
          <p:nvPr/>
        </p:nvSpPr>
        <p:spPr>
          <a:xfrm>
            <a:off x="-59962" y="4419505"/>
            <a:ext cx="5209081" cy="355698"/>
          </a:xfrm>
          <a:prstGeom prst="rect">
            <a:avLst/>
          </a:prstGeom>
          <a:noFill/>
          <a:ln>
            <a:noFill/>
          </a:ln>
        </p:spPr>
        <p:txBody>
          <a:bodyPr spcFirstLastPara="1" wrap="square" lIns="91425" tIns="45700" rIns="91425" bIns="45700" anchor="t" anchorCtr="0">
            <a:spAutoFit/>
          </a:bodyPr>
          <a:lstStyle/>
          <a:p>
            <a:pPr marL="406400" marR="0" lvl="0" indent="-406400" algn="l" rtl="0">
              <a:lnSpc>
                <a:spcPct val="107000"/>
              </a:lnSpc>
              <a:spcBef>
                <a:spcPts val="0"/>
              </a:spcBef>
              <a:spcAft>
                <a:spcPts val="0"/>
              </a:spcAft>
              <a:buClr>
                <a:srgbClr val="000000"/>
              </a:buClr>
              <a:buSzPts val="800"/>
              <a:buFont typeface="Arial"/>
              <a:buNone/>
            </a:pPr>
            <a:r>
              <a:rPr lang="pt-PT" sz="800" b="0" i="0" u="none" strike="noStrike" cap="none" dirty="0">
                <a:solidFill>
                  <a:srgbClr val="000000"/>
                </a:solidFill>
                <a:latin typeface="Arial"/>
                <a:ea typeface="Arial"/>
                <a:cs typeface="Arial"/>
                <a:sym typeface="Arial"/>
              </a:rPr>
              <a:t>[2] E. Mieras, 5 drumuri către o economie circulară - Partea a IV-a: partajarea, (2016). Disponibil la: </a:t>
            </a:r>
            <a:r>
              <a:rPr lang="pt-PT"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PT" sz="800" b="0" i="0" u="none" strike="noStrike" cap="none" dirty="0">
                <a:solidFill>
                  <a:srgbClr val="000000"/>
                </a:solidFill>
                <a:latin typeface="Arial"/>
                <a:ea typeface="Arial"/>
                <a:cs typeface="Arial"/>
                <a:sym typeface="Arial"/>
              </a:rPr>
              <a:t>//pre-sustainability.com/articles/5-roads-to-a-circular-economy-part-iv-sharing/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3"/>
          <p:cNvSpPr txBox="1">
            <a:spLocks noGrp="1"/>
          </p:cNvSpPr>
          <p:nvPr>
            <p:ph type="title"/>
          </p:nvPr>
        </p:nvSpPr>
        <p:spPr>
          <a:xfrm>
            <a:off x="-543107" y="929559"/>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solidFill>
                  <a:srgbClr val="368E00"/>
                </a:solidFill>
              </a:rPr>
              <a:t>Prelungirea duratei de viață a produselor</a:t>
            </a:r>
            <a:endParaRPr sz="3600">
              <a:solidFill>
                <a:srgbClr val="368E00"/>
              </a:solidFill>
            </a:endParaRPr>
          </a:p>
        </p:txBody>
      </p:sp>
      <p:sp>
        <p:nvSpPr>
          <p:cNvPr id="388" name="Google Shape;388;p23"/>
          <p:cNvSpPr txBox="1">
            <a:spLocks noGrp="1"/>
          </p:cNvSpPr>
          <p:nvPr>
            <p:ph type="subTitle" idx="1"/>
          </p:nvPr>
        </p:nvSpPr>
        <p:spPr>
          <a:xfrm>
            <a:off x="2309859" y="1493901"/>
            <a:ext cx="5883000" cy="207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dirty="0"/>
              <a:t>Spre deosebire de modelele de afaceri liniare, care pot depinde de obsolescența planificată pentru a se dezvolta, CE urmărește să extindă durata de viață a produselor sale. Obiectivele principale ale acesteia sunt clare - atenuarea necesarului de materii prime suplimentare pentru a crea un nou produs care să servească unui anumit scop și reducerea ratei de eliminare a produselor la depozitele de deșeuri. În continuare, este descris modul în care industria CMC poate prelungi durata de viață a produselor lor prin prezentarea unor studii de caz de implementare de succes. </a:t>
            </a:r>
            <a:endParaRPr dirty="0"/>
          </a:p>
          <a:p>
            <a:pPr marL="0" lvl="0" indent="0" algn="just" rtl="0">
              <a:lnSpc>
                <a:spcPct val="100000"/>
              </a:lnSpc>
              <a:spcBef>
                <a:spcPts val="0"/>
              </a:spcBef>
              <a:spcAft>
                <a:spcPts val="0"/>
              </a:spcAft>
              <a:buSzPts val="1600"/>
              <a:buNone/>
            </a:pPr>
            <a:r>
              <a:rPr lang="pt-PT" sz="1400" dirty="0"/>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txBox="1">
            <a:spLocks noGrp="1"/>
          </p:cNvSpPr>
          <p:nvPr>
            <p:ph type="title"/>
          </p:nvPr>
        </p:nvSpPr>
        <p:spPr>
          <a:xfrm>
            <a:off x="525801" y="14129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Prelungirea duratei de viață a produselor</a:t>
            </a:r>
            <a:endParaRPr sz="4000"/>
          </a:p>
        </p:txBody>
      </p:sp>
      <p:sp>
        <p:nvSpPr>
          <p:cNvPr id="394" name="Google Shape;394;p24"/>
          <p:cNvSpPr txBox="1"/>
          <p:nvPr/>
        </p:nvSpPr>
        <p:spPr>
          <a:xfrm>
            <a:off x="195160" y="1074859"/>
            <a:ext cx="8769300" cy="404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000000"/>
                </a:solidFill>
                <a:latin typeface="Arial"/>
                <a:ea typeface="Arial"/>
                <a:cs typeface="Arial"/>
                <a:sym typeface="Arial"/>
              </a:rPr>
              <a:t>- Conceptul de "</a:t>
            </a:r>
            <a:r>
              <a:rPr lang="pt-PT" sz="1500" b="0" i="0" u="none" strike="noStrike" cap="none">
                <a:solidFill>
                  <a:srgbClr val="2B2D83"/>
                </a:solidFill>
                <a:latin typeface="Arial"/>
                <a:ea typeface="Arial"/>
                <a:cs typeface="Arial"/>
                <a:sym typeface="Arial"/>
              </a:rPr>
              <a:t>prelungire a duratei de viață a produsului</a:t>
            </a:r>
            <a:r>
              <a:rPr lang="pt-PT" sz="1500" b="0" i="0" u="none" strike="noStrike" cap="none">
                <a:solidFill>
                  <a:srgbClr val="000000"/>
                </a:solidFill>
                <a:latin typeface="Arial"/>
                <a:ea typeface="Arial"/>
                <a:cs typeface="Arial"/>
                <a:sym typeface="Arial"/>
              </a:rPr>
              <a:t>" descrie cât timp poate fi utilizat un produs, cu scopul principal de a maximiza rata și durata de "utilizare" a produsului. Odată cu sfârșitul duratei de viață a unui produs, pierdem, în general, toată energia și resursele utilizate la producerea acestuia.</a:t>
            </a:r>
            <a:endParaRPr sz="1300"/>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000000"/>
                </a:solidFill>
                <a:latin typeface="Arial"/>
                <a:ea typeface="Arial"/>
                <a:cs typeface="Arial"/>
                <a:sym typeface="Arial"/>
              </a:rPr>
              <a:t>- Prelungirea duratei de viață a produselor este una dintre cele câteva strategii ale modelului de afaceri circular, în care putem include și altele, cum ar fi Ciclismul, Intensificarea și Dematerializarea.</a:t>
            </a:r>
            <a:endParaRPr sz="1300"/>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000000"/>
                </a:solidFill>
                <a:latin typeface="Arial"/>
                <a:ea typeface="Arial"/>
                <a:cs typeface="Arial"/>
                <a:sym typeface="Arial"/>
              </a:rPr>
              <a:t>- Modelele de afaceri circulare sunt esențiale pentru ca întreprinderile să adopte economia circulară și ar trebui să alinieze activitățile de creare a valorii circulare cu oportunitățile de a capta valoare economică.</a:t>
            </a:r>
            <a:endParaRPr sz="1300"/>
          </a:p>
          <a:p>
            <a:pPr marL="0" marR="0" lvl="0" indent="0" algn="just" rtl="0">
              <a:lnSpc>
                <a:spcPct val="100000"/>
              </a:lnSpc>
              <a:spcBef>
                <a:spcPts val="0"/>
              </a:spcBef>
              <a:spcAft>
                <a:spcPts val="0"/>
              </a:spcAft>
              <a:buClr>
                <a:srgbClr val="000000"/>
              </a:buClr>
              <a:buSzPts val="1600"/>
              <a:buFont typeface="Arial"/>
              <a:buNone/>
            </a:pP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2B2D83"/>
                </a:solidFill>
                <a:latin typeface="Arial"/>
                <a:ea typeface="Arial"/>
                <a:cs typeface="Arial"/>
                <a:sym typeface="Arial"/>
              </a:rPr>
              <a:t>Obiectivele principale ale </a:t>
            </a:r>
            <a:r>
              <a:rPr lang="pt-PT" sz="1500" b="0" i="0" u="none" strike="noStrike" cap="none">
                <a:solidFill>
                  <a:srgbClr val="000000"/>
                </a:solidFill>
                <a:latin typeface="Arial"/>
                <a:ea typeface="Arial"/>
                <a:cs typeface="Arial"/>
                <a:sym typeface="Arial"/>
              </a:rPr>
              <a:t>acestui model de afaceri pot fi definite astfel:</a:t>
            </a:r>
            <a:endParaRPr sz="1300"/>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15A7A1"/>
                </a:solidFill>
                <a:latin typeface="Arial"/>
                <a:ea typeface="Arial"/>
                <a:cs typeface="Arial"/>
                <a:sym typeface="Arial"/>
              </a:rPr>
              <a:t>Prelungirea perioadei de utilizare a produselor existente;</a:t>
            </a:r>
            <a:endParaRPr sz="1300"/>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15A7A1"/>
                </a:solidFill>
                <a:latin typeface="Arial"/>
                <a:ea typeface="Arial"/>
                <a:cs typeface="Arial"/>
                <a:sym typeface="Arial"/>
              </a:rPr>
              <a:t>Reducerea fluxului de materiale constitutive prin economie;</a:t>
            </a:r>
            <a:endParaRPr sz="1300"/>
          </a:p>
          <a:p>
            <a:pPr marL="0" marR="0" lvl="0" indent="0" algn="just" rtl="0">
              <a:lnSpc>
                <a:spcPct val="100000"/>
              </a:lnSpc>
              <a:spcBef>
                <a:spcPts val="0"/>
              </a:spcBef>
              <a:spcAft>
                <a:spcPts val="0"/>
              </a:spcAft>
              <a:buClr>
                <a:srgbClr val="000000"/>
              </a:buClr>
              <a:buSzPts val="1600"/>
              <a:buFont typeface="Arial"/>
              <a:buNone/>
            </a:pPr>
            <a:r>
              <a:rPr lang="pt-PT" sz="1500" b="0" i="0" u="none" strike="noStrike" cap="none">
                <a:solidFill>
                  <a:srgbClr val="15A7A1"/>
                </a:solidFill>
                <a:latin typeface="Arial"/>
                <a:ea typeface="Arial"/>
                <a:cs typeface="Arial"/>
                <a:sym typeface="Arial"/>
              </a:rPr>
              <a:t>Reducerea ratei de extracție a resurselor și de generare a deșeurilor.</a:t>
            </a:r>
            <a:endParaRPr sz="1300"/>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525801" y="14129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Prelungirea duratei de viață a produselor </a:t>
            </a:r>
            <a:r>
              <a:rPr lang="pt-PT" sz="2400"/>
              <a:t>(continuare)</a:t>
            </a:r>
            <a:endParaRPr sz="2400"/>
          </a:p>
        </p:txBody>
      </p:sp>
      <p:graphicFrame>
        <p:nvGraphicFramePr>
          <p:cNvPr id="400" name="Google Shape;400;p25"/>
          <p:cNvGraphicFramePr/>
          <p:nvPr/>
        </p:nvGraphicFramePr>
        <p:xfrm>
          <a:off x="0" y="1231490"/>
          <a:ext cx="9003900" cy="3470630"/>
        </p:xfrm>
        <a:graphic>
          <a:graphicData uri="http://schemas.openxmlformats.org/drawingml/2006/table">
            <a:tbl>
              <a:tblPr>
                <a:noFill/>
                <a:tableStyleId>{000A3962-A9A1-4800-82E1-0BAC18138E8A}</a:tableStyleId>
              </a:tblPr>
              <a:tblGrid>
                <a:gridCol w="9003900">
                  <a:extLst>
                    <a:ext uri="{9D8B030D-6E8A-4147-A177-3AD203B41FA5}">
                      <a16:colId xmlns:a16="http://schemas.microsoft.com/office/drawing/2014/main" val="20000"/>
                    </a:ext>
                  </a:extLst>
                </a:gridCol>
              </a:tblGrid>
              <a:tr h="373100">
                <a:tc>
                  <a:txBody>
                    <a:bodyPr/>
                    <a:lstStyle/>
                    <a:p>
                      <a:pPr marL="0" marR="0" lvl="0" indent="0" algn="ctr" rtl="0">
                        <a:lnSpc>
                          <a:spcPct val="100000"/>
                        </a:lnSpc>
                        <a:spcBef>
                          <a:spcPts val="0"/>
                        </a:spcBef>
                        <a:spcAft>
                          <a:spcPts val="0"/>
                        </a:spcAft>
                        <a:buNone/>
                      </a:pPr>
                      <a:r>
                        <a:rPr lang="pt-PT" sz="1600" u="none" strike="noStrike" cap="none">
                          <a:latin typeface="Arial"/>
                          <a:ea typeface="Arial"/>
                          <a:cs typeface="Arial"/>
                          <a:sym typeface="Arial"/>
                        </a:rPr>
                        <a:t>Avantajele generale ale prelungirii duratei de viață a produselor</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Nu necesită o schimbare relevantă a modelului actual de afaceri al unei companii.</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6529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Prin implicarea oamenilor pentru a extinde utilizarea produselor, companiile pot crea puncte de contact suplimentare cu clienții lor.</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2"/>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Opinia publică favorabilă și atitudinea consumatorilor</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50805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Utilizarea de noi tehnologii (materiale adecvate, mai puține materiale utilizate, consum redus de energie)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4"/>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Presiune legislativă redusă ("ciclu închis și act închis pentru substanțe")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Noi posibilități de marketing</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6"/>
                  </a:ext>
                </a:extLst>
              </a:tr>
              <a:tr h="373100">
                <a:tc>
                  <a:txBody>
                    <a:bodyPr/>
                    <a:lstStyle/>
                    <a:p>
                      <a:pPr marL="0" marR="0" lvl="0" indent="0" algn="l" rtl="0">
                        <a:lnSpc>
                          <a:spcPct val="100000"/>
                        </a:lnSpc>
                        <a:spcBef>
                          <a:spcPts val="0"/>
                        </a:spcBef>
                        <a:spcAft>
                          <a:spcPts val="0"/>
                        </a:spcAft>
                        <a:buNone/>
                      </a:pPr>
                      <a:r>
                        <a:rPr lang="pt-PT" sz="1600" u="none" strike="noStrike" cap="none">
                          <a:latin typeface="Arial"/>
                          <a:ea typeface="Arial"/>
                          <a:cs typeface="Arial"/>
                          <a:sym typeface="Arial"/>
                        </a:rPr>
                        <a:t>Economii de costuri</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title"/>
          </p:nvPr>
        </p:nvSpPr>
        <p:spPr>
          <a:xfrm>
            <a:off x="713225" y="3109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Prelungirea duratei de viață a produselor </a:t>
            </a:r>
            <a:r>
              <a:rPr lang="pt-PT" sz="2400"/>
              <a:t>(continuare)</a:t>
            </a:r>
            <a:endParaRPr sz="2400"/>
          </a:p>
        </p:txBody>
      </p:sp>
      <p:sp>
        <p:nvSpPr>
          <p:cNvPr id="406" name="Google Shape;406;p26"/>
          <p:cNvSpPr txBox="1"/>
          <p:nvPr/>
        </p:nvSpPr>
        <p:spPr>
          <a:xfrm>
            <a:off x="420330" y="1418248"/>
            <a:ext cx="3291000" cy="3195300"/>
          </a:xfrm>
          <a:prstGeom prst="rect">
            <a:avLst/>
          </a:prstGeom>
          <a:noFill/>
          <a:ln w="9525" cap="flat" cmpd="sng">
            <a:solidFill>
              <a:srgbClr val="2B2D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B2D83"/>
              </a:buClr>
              <a:buSzPts val="1400"/>
              <a:buFont typeface="Arial"/>
              <a:buNone/>
            </a:pPr>
            <a:r>
              <a:rPr lang="pt-PT" sz="1400" b="1" i="0" u="none" strike="noStrike" cap="none">
                <a:solidFill>
                  <a:srgbClr val="2B2D83"/>
                </a:solidFill>
                <a:latin typeface="Arial"/>
                <a:ea typeface="Arial"/>
                <a:cs typeface="Arial"/>
                <a:sym typeface="Arial"/>
              </a:rPr>
              <a:t>Principala provocare organizatorică a întreprinderilor pentru a pune în aplicare acest model de afaceri, în special în cazul produselor cu valoare redusă, este de a alege formatul și domeniul de aplicare adecvate pentru a crea o întreprindere exploratorie internă. Punerea în aplicare a unui model de extindere a utilizării produsului presupune frecvent achiziționarea de noi capacități, modificări ale designului produsului (de exemplu, creșterea modularității pentru a permite actualizarea funcțiilor) și modificări ale modelelor financiare.</a:t>
            </a:r>
            <a:endParaRPr/>
          </a:p>
        </p:txBody>
      </p:sp>
      <p:sp>
        <p:nvSpPr>
          <p:cNvPr id="407" name="Google Shape;407;p26"/>
          <p:cNvSpPr txBox="1"/>
          <p:nvPr/>
        </p:nvSpPr>
        <p:spPr>
          <a:xfrm>
            <a:off x="4342929" y="4421892"/>
            <a:ext cx="3590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om de afaceri asiatic grijuliu punctând </a:t>
            </a:r>
            <a:r>
              <a:rPr lang="pt-PT" sz="500" b="0" i="0" u="none" strike="noStrike" cap="none">
                <a:solidFill>
                  <a:srgbClr val="000000"/>
                </a:solidFill>
                <a:latin typeface="Arial"/>
                <a:ea typeface="Arial"/>
                <a:cs typeface="Arial"/>
                <a:sym typeface="Arial"/>
              </a:rPr>
              <a:t>de </a:t>
            </a:r>
            <a:r>
              <a:rPr lang="pt-PT" sz="500" b="1" i="0" u="none" strike="noStrike" cap="none">
                <a:solidFill>
                  <a:srgbClr val="0F73EE"/>
                </a:solidFill>
                <a:latin typeface="Proxima Nova"/>
                <a:ea typeface="Proxima Nova"/>
                <a:cs typeface="Proxima Nova"/>
                <a:sym typeface="Proxima Nova"/>
              </a:rPr>
              <a:t>creativeart </a:t>
            </a:r>
            <a:r>
              <a:rPr lang="pt-PT" sz="500" b="0" i="0" u="none" strike="noStrike" cap="none">
                <a:solidFill>
                  <a:srgbClr val="000000"/>
                </a:solidFill>
                <a:latin typeface="Arial"/>
                <a:ea typeface="Arial"/>
                <a:cs typeface="Arial"/>
                <a:sym typeface="Arial"/>
              </a:rPr>
              <a:t>în </a:t>
            </a:r>
            <a:r>
              <a:rPr lang="pt-PT" sz="5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https://www.freepik.com/premium-photo/composite-image-thoughtful-asian-businessman-pointing_35247927.htm#page=2&amp;query=direction%20sign&amp;position=9&amp;from_view=search&amp;track=ais</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grpSp>
        <p:nvGrpSpPr>
          <p:cNvPr id="408" name="Google Shape;408;p26"/>
          <p:cNvGrpSpPr/>
          <p:nvPr/>
        </p:nvGrpSpPr>
        <p:grpSpPr>
          <a:xfrm>
            <a:off x="4342929" y="1391770"/>
            <a:ext cx="4478342" cy="2875411"/>
            <a:chOff x="4342929" y="1445559"/>
            <a:chExt cx="4628032" cy="2971523"/>
          </a:xfrm>
        </p:grpSpPr>
        <p:grpSp>
          <p:nvGrpSpPr>
            <p:cNvPr id="409" name="Google Shape;409;p26"/>
            <p:cNvGrpSpPr/>
            <p:nvPr/>
          </p:nvGrpSpPr>
          <p:grpSpPr>
            <a:xfrm>
              <a:off x="4342929" y="1445559"/>
              <a:ext cx="4628032" cy="2971523"/>
              <a:chOff x="4342929" y="1445559"/>
              <a:chExt cx="4628032" cy="2971523"/>
            </a:xfrm>
          </p:grpSpPr>
          <p:pic>
            <p:nvPicPr>
              <p:cNvPr id="410" name="Google Shape;410;p26"/>
              <p:cNvPicPr preferRelativeResize="0"/>
              <p:nvPr/>
            </p:nvPicPr>
            <p:blipFill rotWithShape="1">
              <a:blip r:embed="rId4">
                <a:alphaModFix/>
              </a:blip>
              <a:srcRect/>
              <a:stretch/>
            </p:blipFill>
            <p:spPr>
              <a:xfrm>
                <a:off x="4342929" y="1445559"/>
                <a:ext cx="4628032" cy="2971523"/>
              </a:xfrm>
              <a:prstGeom prst="rect">
                <a:avLst/>
              </a:prstGeom>
              <a:noFill/>
              <a:ln>
                <a:noFill/>
              </a:ln>
            </p:spPr>
          </p:pic>
          <p:sp>
            <p:nvSpPr>
              <p:cNvPr id="411" name="Google Shape;411;p26"/>
              <p:cNvSpPr/>
              <p:nvPr/>
            </p:nvSpPr>
            <p:spPr>
              <a:xfrm>
                <a:off x="5950324" y="2675965"/>
                <a:ext cx="1593476" cy="531159"/>
              </a:xfrm>
              <a:prstGeom prst="rect">
                <a:avLst/>
              </a:prstGeom>
              <a:solidFill>
                <a:srgbClr val="769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12" name="Google Shape;412;p26"/>
            <p:cNvSpPr txBox="1"/>
            <p:nvPr/>
          </p:nvSpPr>
          <p:spPr>
            <a:xfrm>
              <a:off x="5533838" y="2720075"/>
              <a:ext cx="2502608" cy="538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2900" b="1" i="0" u="none" strike="noStrike" cap="none">
                  <a:solidFill>
                    <a:schemeClr val="lt1"/>
                  </a:solidFill>
                  <a:latin typeface="Arial"/>
                  <a:ea typeface="Arial"/>
                  <a:cs typeface="Arial"/>
                  <a:sym typeface="Arial"/>
                </a:rPr>
                <a:t>SFIDARE</a:t>
              </a:r>
              <a:endParaRPr/>
            </a:p>
          </p:txBody>
        </p:sp>
      </p:grpSp>
      <p:pic>
        <p:nvPicPr>
          <p:cNvPr id="413" name="Google Shape;413;p26" descr="Uma imagem com texto, clipart&#10;&#10;Descrição gerada automaticamente"/>
          <p:cNvPicPr preferRelativeResize="0"/>
          <p:nvPr/>
        </p:nvPicPr>
        <p:blipFill rotWithShape="1">
          <a:blip r:embed="rId5">
            <a:alphaModFix/>
          </a:blip>
          <a:srcRect/>
          <a:stretch/>
        </p:blipFill>
        <p:spPr>
          <a:xfrm>
            <a:off x="4342929" y="4028835"/>
            <a:ext cx="681229" cy="2383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484625"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Prelungirea duratei de viață a produselor </a:t>
            </a:r>
            <a:r>
              <a:rPr lang="pt-PT" sz="2200"/>
              <a:t>(continuare)</a:t>
            </a:r>
            <a:endParaRPr sz="2200"/>
          </a:p>
        </p:txBody>
      </p:sp>
      <p:sp>
        <p:nvSpPr>
          <p:cNvPr id="419" name="Google Shape;419;p27"/>
          <p:cNvSpPr txBox="1"/>
          <p:nvPr/>
        </p:nvSpPr>
        <p:spPr>
          <a:xfrm>
            <a:off x="0" y="1548308"/>
            <a:ext cx="8780700" cy="3109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Prelungirea duratei de viață a produselor urmărește obiectivul de a menține produsul în uz în cea mai mare măsură posibilă și poate fi realizată prin mai multe acțiuni și capacități:</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Utilizarea unui produs poate fi extinsă prin repararea, recondiționarea componentelor, recondiționarea, recondiționarea, modernizarea și proiectarea de noi modele, până la comercializare și revânzare, unele dintre acestea putând constitui modele de afaceri de sine stătătoare;</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Extinderea buclelor de resurse respective, ceea ce implică prelungirea fazei de utilizare a produsului, prin intermediul unui design durabil și atemporal, al unui marketing care încurajează fazele de utilizare îndelungată, întreținerea și repararea;</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Punerea în aplicare a unui model de extindere a utilizării produsului înseamnă frecvent achiziționarea de noi capacități, modificări ale designului produsului (de exemplu, creșterea modularității pentru a permite actualizarea funcțiilor) și modificări ale modelelor financiare.</a:t>
            </a:r>
            <a:endParaRPr/>
          </a:p>
        </p:txBody>
      </p:sp>
      <p:sp>
        <p:nvSpPr>
          <p:cNvPr id="420" name="Google Shape;420;p27"/>
          <p:cNvSpPr txBox="1"/>
          <p:nvPr/>
        </p:nvSpPr>
        <p:spPr>
          <a:xfrm>
            <a:off x="0" y="1246300"/>
            <a:ext cx="5612700" cy="47940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Metode de prelungire a duratei de viață a produselor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8"/>
          <p:cNvSpPr txBox="1">
            <a:spLocks noGrp="1"/>
          </p:cNvSpPr>
          <p:nvPr>
            <p:ph type="title"/>
          </p:nvPr>
        </p:nvSpPr>
        <p:spPr>
          <a:xfrm>
            <a:off x="484625"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Prelungirea duratei de viață a produselor </a:t>
            </a:r>
            <a:r>
              <a:rPr lang="pt-PT" sz="2300"/>
              <a:t>(continuare)</a:t>
            </a:r>
            <a:endParaRPr sz="2300"/>
          </a:p>
        </p:txBody>
      </p:sp>
      <p:sp>
        <p:nvSpPr>
          <p:cNvPr id="426" name="Google Shape;426;p28"/>
          <p:cNvSpPr txBox="1"/>
          <p:nvPr/>
        </p:nvSpPr>
        <p:spPr>
          <a:xfrm>
            <a:off x="0" y="1551100"/>
            <a:ext cx="402631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endParaRPr sz="1700" b="1" i="0" u="none" strike="noStrike" cap="none">
              <a:solidFill>
                <a:srgbClr val="2B2D83"/>
              </a:solidFill>
              <a:latin typeface="Arial"/>
              <a:ea typeface="Arial"/>
              <a:cs typeface="Arial"/>
              <a:sym typeface="Arial"/>
            </a:endParaRPr>
          </a:p>
        </p:txBody>
      </p:sp>
      <p:sp>
        <p:nvSpPr>
          <p:cNvPr id="427" name="Google Shape;427;p28"/>
          <p:cNvSpPr txBox="1"/>
          <p:nvPr/>
        </p:nvSpPr>
        <p:spPr>
          <a:xfrm>
            <a:off x="287593" y="1253838"/>
            <a:ext cx="868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Durata de viață a produselor în produsele proprii</a:t>
            </a:r>
            <a:endParaRPr sz="1400" b="0" i="0" u="none" strike="noStrike" cap="none">
              <a:solidFill>
                <a:srgbClr val="2B2D83"/>
              </a:solidFill>
              <a:latin typeface="Arial"/>
              <a:ea typeface="Arial"/>
              <a:cs typeface="Arial"/>
              <a:sym typeface="Arial"/>
            </a:endParaRPr>
          </a:p>
        </p:txBody>
      </p:sp>
      <p:pic>
        <p:nvPicPr>
          <p:cNvPr id="428" name="Google Shape;428;p28"/>
          <p:cNvPicPr preferRelativeResize="0"/>
          <p:nvPr/>
        </p:nvPicPr>
        <p:blipFill rotWithShape="1">
          <a:blip r:embed="rId3">
            <a:alphaModFix/>
          </a:blip>
          <a:srcRect/>
          <a:stretch/>
        </p:blipFill>
        <p:spPr>
          <a:xfrm>
            <a:off x="5417647" y="1103091"/>
            <a:ext cx="3556746" cy="3592400"/>
          </a:xfrm>
          <a:prstGeom prst="rect">
            <a:avLst/>
          </a:prstGeom>
          <a:noFill/>
          <a:ln>
            <a:noFill/>
          </a:ln>
        </p:spPr>
      </p:pic>
      <p:sp>
        <p:nvSpPr>
          <p:cNvPr id="429" name="Google Shape;429;p28"/>
          <p:cNvSpPr txBox="1"/>
          <p:nvPr/>
        </p:nvSpPr>
        <p:spPr>
          <a:xfrm>
            <a:off x="287593" y="1594431"/>
            <a:ext cx="4646700" cy="4236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1300"/>
              <a:buFont typeface="Arial"/>
              <a:buNone/>
            </a:pPr>
            <a:r>
              <a:rPr lang="pt-PT" sz="1300" b="0" i="0" u="none" strike="noStrike" cap="none">
                <a:solidFill>
                  <a:schemeClr val="dk1"/>
                </a:solidFill>
                <a:latin typeface="Arial"/>
                <a:ea typeface="Arial"/>
                <a:cs typeface="Arial"/>
                <a:sym typeface="Arial"/>
              </a:rPr>
              <a:t>Este important să se potrivească durata de viață a produselor cu nevoile clienților, iar prelungirea duratei de viață a produselor este o direcție eficientă pentru proiectarea unui model de afaceri circular.</a:t>
            </a:r>
            <a:endParaRPr/>
          </a:p>
        </p:txBody>
      </p:sp>
      <p:sp>
        <p:nvSpPr>
          <p:cNvPr id="430" name="Google Shape;430;p28"/>
          <p:cNvSpPr txBox="1"/>
          <p:nvPr/>
        </p:nvSpPr>
        <p:spPr>
          <a:xfrm>
            <a:off x="278561" y="2538042"/>
            <a:ext cx="4646700" cy="2026500"/>
          </a:xfrm>
          <a:prstGeom prst="rect">
            <a:avLst/>
          </a:prstGeom>
          <a:noFill/>
          <a:ln>
            <a:noFill/>
          </a:ln>
        </p:spPr>
        <p:txBody>
          <a:bodyPr spcFirstLastPara="1" wrap="square" lIns="91425" tIns="45700" rIns="91425" bIns="45700" anchor="t" anchorCtr="0">
            <a:noAutofit/>
          </a:bodyPr>
          <a:lstStyle/>
          <a:p>
            <a:pPr marL="0" marR="0" lvl="0" indent="0" algn="just" rtl="0">
              <a:lnSpc>
                <a:spcPct val="70000"/>
              </a:lnSpc>
              <a:spcBef>
                <a:spcPts val="0"/>
              </a:spcBef>
              <a:spcAft>
                <a:spcPts val="0"/>
              </a:spcAft>
              <a:buClr>
                <a:srgbClr val="000000"/>
              </a:buClr>
              <a:buSzPts val="1300"/>
              <a:buFont typeface="Arial"/>
              <a:buNone/>
            </a:pPr>
            <a:r>
              <a:rPr lang="pt-PT" b="0" i="0" u="none" strike="noStrike" cap="none">
                <a:solidFill>
                  <a:schemeClr val="dk1"/>
                </a:solidFill>
                <a:latin typeface="Arial"/>
                <a:ea typeface="Arial"/>
                <a:cs typeface="Arial"/>
                <a:sym typeface="Arial"/>
              </a:rPr>
              <a:t>Pentru a înțelege durata de viață a produsului, se poate urma o metodologie de evaluare precum LCA.</a:t>
            </a:r>
            <a:endParaRPr sz="1500"/>
          </a:p>
          <a:p>
            <a:pPr marL="0" marR="0" lvl="0" indent="0" algn="just" rtl="0">
              <a:lnSpc>
                <a:spcPct val="70000"/>
              </a:lnSpc>
              <a:spcBef>
                <a:spcPts val="1000"/>
              </a:spcBef>
              <a:spcAft>
                <a:spcPts val="0"/>
              </a:spcAft>
              <a:buClr>
                <a:srgbClr val="000000"/>
              </a:buClr>
              <a:buSzPts val="1300"/>
              <a:buFont typeface="Arial"/>
              <a:buNone/>
            </a:pPr>
            <a:r>
              <a:rPr lang="pt-PT" b="0" i="0" u="none" strike="noStrike" cap="none">
                <a:solidFill>
                  <a:schemeClr val="dk1"/>
                </a:solidFill>
                <a:latin typeface="Arial"/>
                <a:ea typeface="Arial"/>
                <a:cs typeface="Arial"/>
                <a:sym typeface="Arial"/>
              </a:rPr>
              <a:t>Abordarea bazată pe ciclul de viață este deja utilizată de multe companii în cadrul sustenabilității pentru a contribui la reducerea poverii globale asupra mediului de-a lungul întregului ciclu de viață al bunurilor și serviciilor. ACV este, de asemenea, utilizată pentru a îmbunătăți competitivitatea produselor companiei și în procesul de luare a deciziilor, ca instrument de îmbunătățire a proiectării produselor, în alegerea materialelor, selectarea tehnologiilor, criteriile specifice de proiectare și atunci când se ia în considerare reciclarea. </a:t>
            </a:r>
            <a:endParaRPr sz="1500"/>
          </a:p>
        </p:txBody>
      </p:sp>
      <p:sp>
        <p:nvSpPr>
          <p:cNvPr id="431" name="Google Shape;431;p28"/>
          <p:cNvSpPr txBox="1"/>
          <p:nvPr/>
        </p:nvSpPr>
        <p:spPr>
          <a:xfrm>
            <a:off x="1708120" y="4537883"/>
            <a:ext cx="3878124" cy="327026"/>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0000"/>
              </a:buClr>
              <a:buSzPts val="700"/>
              <a:buFont typeface="Arial"/>
              <a:buNone/>
            </a:pPr>
            <a:r>
              <a:rPr lang="pt-PT" sz="700" b="0" i="0" u="none" strike="noStrike" cap="none" dirty="0">
                <a:solidFill>
                  <a:schemeClr val="dk1"/>
                </a:solidFill>
                <a:latin typeface="Arial"/>
                <a:ea typeface="Arial"/>
                <a:cs typeface="Arial"/>
                <a:sym typeface="Arial"/>
              </a:rPr>
              <a:t>[1] Platforma europeană privind evaluarea ciclului de viață (LCA). Comisia Europeană. Web: </a:t>
            </a:r>
            <a:r>
              <a:rPr lang="pt-PT" sz="7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https://ec.europa.eu/environment/ipp/lca.htm</a:t>
            </a:r>
            <a:endParaRPr sz="7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9"/>
          <p:cNvSpPr txBox="1">
            <a:spLocks noGrp="1"/>
          </p:cNvSpPr>
          <p:nvPr>
            <p:ph type="title"/>
          </p:nvPr>
        </p:nvSpPr>
        <p:spPr>
          <a:xfrm>
            <a:off x="-1041957" y="929559"/>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dirty="0">
                <a:solidFill>
                  <a:srgbClr val="368E00"/>
                </a:solidFill>
              </a:rPr>
              <a:t>Platforme de partajare</a:t>
            </a:r>
            <a:br>
              <a:rPr lang="pt-PT" sz="4000" dirty="0">
                <a:solidFill>
                  <a:srgbClr val="368E00"/>
                </a:solidFill>
              </a:rPr>
            </a:br>
            <a:endParaRPr sz="4000" dirty="0">
              <a:solidFill>
                <a:srgbClr val="368E00"/>
              </a:solidFill>
            </a:endParaRPr>
          </a:p>
        </p:txBody>
      </p:sp>
      <p:sp>
        <p:nvSpPr>
          <p:cNvPr id="437" name="Google Shape;437;p29"/>
          <p:cNvSpPr txBox="1">
            <a:spLocks noGrp="1"/>
          </p:cNvSpPr>
          <p:nvPr>
            <p:ph type="subTitle" idx="1"/>
          </p:nvPr>
        </p:nvSpPr>
        <p:spPr>
          <a:xfrm>
            <a:off x="2338718" y="1492342"/>
            <a:ext cx="5843100" cy="207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dirty="0"/>
              <a:t>În mai multe cazuri, s-a dovedit că platformele circulare și rețelele de cunoștințe accelerează promovarea economiei circulare prin schimbul de cunoștințe, prin evidențierea studiilor de caz și prin promovarea colaborării . </a:t>
            </a:r>
            <a:endParaRPr dirty="0"/>
          </a:p>
          <a:p>
            <a:pPr marL="0" lvl="0" indent="0" algn="just" rtl="0">
              <a:lnSpc>
                <a:spcPct val="100000"/>
              </a:lnSpc>
              <a:spcBef>
                <a:spcPts val="0"/>
              </a:spcBef>
              <a:spcAft>
                <a:spcPts val="0"/>
              </a:spcAft>
              <a:buSzPts val="1600"/>
              <a:buNone/>
            </a:pPr>
            <a:endParaRPr sz="1600" dirty="0"/>
          </a:p>
          <a:p>
            <a:pPr marL="0" lvl="0" indent="0" algn="just" rtl="0">
              <a:lnSpc>
                <a:spcPct val="100000"/>
              </a:lnSpc>
              <a:spcBef>
                <a:spcPts val="0"/>
              </a:spcBef>
              <a:spcAft>
                <a:spcPts val="0"/>
              </a:spcAft>
              <a:buSzPts val="1600"/>
              <a:buNone/>
            </a:pPr>
            <a:r>
              <a:rPr lang="pt-PT" sz="1600" dirty="0"/>
              <a:t>Literatura de specialitate sugerează că una dintre principalele contribuții ale acestor platforme este că ele atenuează eșecul pieței, deoarece prin intermediul acestor schimburi se poate evalua eficacitatea și eficiența din punct de vedere economic și de mediu.</a:t>
            </a:r>
            <a:endParaRPr dirty="0"/>
          </a:p>
          <a:p>
            <a:pPr marL="0" lvl="0" indent="0" algn="just" rtl="0">
              <a:lnSpc>
                <a:spcPct val="100000"/>
              </a:lnSpc>
              <a:spcBef>
                <a:spcPts val="0"/>
              </a:spcBef>
              <a:spcAft>
                <a:spcPts val="0"/>
              </a:spcAft>
              <a:buSzPts val="1600"/>
              <a:buNone/>
            </a:pPr>
            <a:r>
              <a:rPr lang="pt-PT" sz="1400"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Obiective principale</a:t>
            </a:r>
            <a:endParaRPr/>
          </a:p>
        </p:txBody>
      </p:sp>
      <p:sp>
        <p:nvSpPr>
          <p:cNvPr id="123" name="Google Shape;123;p3"/>
          <p:cNvSpPr txBox="1">
            <a:spLocks noGrp="1"/>
          </p:cNvSpPr>
          <p:nvPr>
            <p:ph type="subTitle" idx="1"/>
          </p:nvPr>
        </p:nvSpPr>
        <p:spPr>
          <a:xfrm>
            <a:off x="2192593" y="1766530"/>
            <a:ext cx="6297300" cy="1176900"/>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0"/>
              </a:spcBef>
              <a:spcAft>
                <a:spcPts val="0"/>
              </a:spcAft>
              <a:buClr>
                <a:srgbClr val="15A7A1"/>
              </a:buClr>
              <a:buSzPts val="1600"/>
              <a:buFont typeface="Arial"/>
              <a:buChar char="•"/>
            </a:pPr>
            <a:r>
              <a:rPr lang="pt-PT" sz="2000"/>
              <a:t>Dezvoltarea de noi produse sau servicii circulare</a:t>
            </a:r>
            <a:endParaRPr/>
          </a:p>
          <a:p>
            <a:pPr marL="342900" lvl="0" indent="-342900" algn="just" rtl="0">
              <a:lnSpc>
                <a:spcPct val="100000"/>
              </a:lnSpc>
              <a:spcBef>
                <a:spcPts val="0"/>
              </a:spcBef>
              <a:spcAft>
                <a:spcPts val="0"/>
              </a:spcAft>
              <a:buClr>
                <a:srgbClr val="15A7A1"/>
              </a:buClr>
              <a:buSzPts val="1600"/>
              <a:buFont typeface="Arial"/>
              <a:buChar char="•"/>
            </a:pPr>
            <a:r>
              <a:rPr lang="pt-PT" sz="2000"/>
              <a:t>Furnituri circulare</a:t>
            </a:r>
            <a:endParaRPr/>
          </a:p>
          <a:p>
            <a:pPr marL="342900" lvl="0" indent="-342900" algn="just" rtl="0">
              <a:lnSpc>
                <a:spcPct val="100000"/>
              </a:lnSpc>
              <a:spcBef>
                <a:spcPts val="0"/>
              </a:spcBef>
              <a:spcAft>
                <a:spcPts val="0"/>
              </a:spcAft>
              <a:buClr>
                <a:srgbClr val="15A7A1"/>
              </a:buClr>
              <a:buSzPts val="1600"/>
              <a:buFont typeface="Arial"/>
              <a:buChar char="•"/>
            </a:pPr>
            <a:r>
              <a:rPr lang="pt-PT" sz="2000"/>
              <a:t>Reciclare, reutilizare și partajare</a:t>
            </a:r>
            <a:endParaRPr/>
          </a:p>
          <a:p>
            <a:pPr marL="342900" lvl="0" indent="-342900" algn="just" rtl="0">
              <a:lnSpc>
                <a:spcPct val="100000"/>
              </a:lnSpc>
              <a:spcBef>
                <a:spcPts val="0"/>
              </a:spcBef>
              <a:spcAft>
                <a:spcPts val="0"/>
              </a:spcAft>
              <a:buClr>
                <a:srgbClr val="15A7A1"/>
              </a:buClr>
              <a:buSzPts val="1600"/>
              <a:buFont typeface="Arial"/>
              <a:buChar char="•"/>
            </a:pPr>
            <a:r>
              <a:rPr lang="pt-PT" sz="2000"/>
              <a:t>Prelungirea duratei de viață a produselor</a:t>
            </a:r>
            <a:endParaRPr/>
          </a:p>
          <a:p>
            <a:pPr marL="342900" lvl="0" indent="-342900" algn="just" rtl="0">
              <a:lnSpc>
                <a:spcPct val="100000"/>
              </a:lnSpc>
              <a:spcBef>
                <a:spcPts val="0"/>
              </a:spcBef>
              <a:spcAft>
                <a:spcPts val="0"/>
              </a:spcAft>
              <a:buClr>
                <a:srgbClr val="15A7A1"/>
              </a:buClr>
              <a:buSzPts val="1600"/>
              <a:buFont typeface="Arial"/>
              <a:buChar char="•"/>
            </a:pPr>
            <a:r>
              <a:rPr lang="pt-PT" sz="2000"/>
              <a:t>Platforme de partajare</a:t>
            </a:r>
            <a:endParaRPr/>
          </a:p>
          <a:p>
            <a:pPr marL="342900" lvl="0" indent="-342900" algn="just" rtl="0">
              <a:lnSpc>
                <a:spcPct val="100000"/>
              </a:lnSpc>
              <a:spcBef>
                <a:spcPts val="0"/>
              </a:spcBef>
              <a:spcAft>
                <a:spcPts val="0"/>
              </a:spcAft>
              <a:buClr>
                <a:srgbClr val="15A7A1"/>
              </a:buClr>
              <a:buSzPts val="1600"/>
              <a:buFont typeface="Arial"/>
              <a:buChar char="•"/>
            </a:pPr>
            <a:r>
              <a:rPr lang="pt-PT" sz="2000"/>
              <a:t>Produsul ca serviciu\</a:t>
            </a:r>
            <a:endParaRPr/>
          </a:p>
          <a:p>
            <a:pPr marL="342900" lvl="0" indent="-342900" algn="just" rtl="0">
              <a:lnSpc>
                <a:spcPct val="100000"/>
              </a:lnSpc>
              <a:spcBef>
                <a:spcPts val="0"/>
              </a:spcBef>
              <a:spcAft>
                <a:spcPts val="0"/>
              </a:spcAft>
              <a:buClr>
                <a:srgbClr val="15A7A1"/>
              </a:buClr>
              <a:buSzPts val="1600"/>
              <a:buFont typeface="Arial"/>
              <a:buChar char="•"/>
            </a:pPr>
            <a:r>
              <a:rPr lang="pt-PT" sz="2000"/>
              <a:t>Alte metodologii (de exemplu, Lean Manufacturing) </a:t>
            </a:r>
            <a:endParaRPr/>
          </a:p>
          <a:p>
            <a:pPr marL="342900" lvl="0" indent="-241300" algn="just" rtl="0">
              <a:lnSpc>
                <a:spcPct val="100000"/>
              </a:lnSpc>
              <a:spcBef>
                <a:spcPts val="0"/>
              </a:spcBef>
              <a:spcAft>
                <a:spcPts val="0"/>
              </a:spcAft>
              <a:buSzPts val="1600"/>
              <a:buFont typeface="Arial"/>
              <a:buNone/>
            </a:pP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0"/>
          <p:cNvSpPr txBox="1">
            <a:spLocks noGrp="1"/>
          </p:cNvSpPr>
          <p:nvPr>
            <p:ph type="title"/>
          </p:nvPr>
        </p:nvSpPr>
        <p:spPr>
          <a:xfrm>
            <a:off x="0" y="-99129"/>
            <a:ext cx="8122757" cy="76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Conceptul de platforme de economie de partajare</a:t>
            </a:r>
            <a:endParaRPr/>
          </a:p>
        </p:txBody>
      </p:sp>
      <p:sp>
        <p:nvSpPr>
          <p:cNvPr id="443" name="Google Shape;443;p30"/>
          <p:cNvSpPr txBox="1"/>
          <p:nvPr/>
        </p:nvSpPr>
        <p:spPr>
          <a:xfrm>
            <a:off x="230678" y="945105"/>
            <a:ext cx="8478480" cy="76713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dirty="0">
                <a:solidFill>
                  <a:srgbClr val="000000"/>
                </a:solidFill>
                <a:latin typeface="Arial"/>
                <a:ea typeface="Arial"/>
                <a:cs typeface="Arial"/>
                <a:sym typeface="Arial"/>
              </a:rPr>
              <a:t>Platformele de partajare se împart în două modele de afaceri: Business to Peer (B2P) și Peer to Peer (P2P). O altă distincție se referă la orientare, platformele putând fi orientate în scop lucrativ și non-profit, referindu-se la faptul că tranzacția generează sau nu un beneficiu monetar.</a:t>
            </a:r>
            <a:endParaRPr sz="1400" b="0" i="0" u="none" strike="noStrike" cap="none" dirty="0">
              <a:solidFill>
                <a:srgbClr val="000000"/>
              </a:solidFill>
              <a:latin typeface="Arial"/>
              <a:ea typeface="Arial"/>
              <a:cs typeface="Arial"/>
              <a:sym typeface="Arial"/>
            </a:endParaRPr>
          </a:p>
        </p:txBody>
      </p:sp>
      <p:pic>
        <p:nvPicPr>
          <p:cNvPr id="444" name="Google Shape;444;p30"/>
          <p:cNvPicPr preferRelativeResize="0"/>
          <p:nvPr/>
        </p:nvPicPr>
        <p:blipFill rotWithShape="1">
          <a:blip r:embed="rId3">
            <a:alphaModFix/>
          </a:blip>
          <a:srcRect l="-899" t="9694" r="204" b="14558"/>
          <a:stretch/>
        </p:blipFill>
        <p:spPr>
          <a:xfrm>
            <a:off x="1665388" y="1720410"/>
            <a:ext cx="7409687" cy="2714052"/>
          </a:xfrm>
          <a:prstGeom prst="rect">
            <a:avLst/>
          </a:prstGeom>
          <a:noFill/>
          <a:ln>
            <a:noFill/>
          </a:ln>
        </p:spPr>
      </p:pic>
      <p:sp>
        <p:nvSpPr>
          <p:cNvPr id="445" name="Google Shape;445;p30"/>
          <p:cNvSpPr/>
          <p:nvPr/>
        </p:nvSpPr>
        <p:spPr>
          <a:xfrm>
            <a:off x="1665388" y="4434462"/>
            <a:ext cx="615406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Exemple de platforme digitale de partajare [1]</a:t>
            </a:r>
            <a:endParaRPr sz="900" b="0" i="0" u="none" strike="noStrike" cap="none">
              <a:solidFill>
                <a:srgbClr val="000000"/>
              </a:solidFill>
              <a:latin typeface="Arial"/>
              <a:ea typeface="Arial"/>
              <a:cs typeface="Arial"/>
              <a:sym typeface="Arial"/>
            </a:endParaRPr>
          </a:p>
        </p:txBody>
      </p:sp>
      <p:sp>
        <p:nvSpPr>
          <p:cNvPr id="446" name="Google Shape;446;p30"/>
          <p:cNvSpPr txBox="1"/>
          <p:nvPr/>
        </p:nvSpPr>
        <p:spPr>
          <a:xfrm>
            <a:off x="6158982" y="4380601"/>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dirty="0">
                <a:solidFill>
                  <a:srgbClr val="000000"/>
                </a:solidFill>
                <a:latin typeface="Arial"/>
                <a:ea typeface="Arial"/>
                <a:cs typeface="Arial"/>
                <a:sym typeface="Arial"/>
              </a:rPr>
              <a:t>[1] Schor, J. Debating the Sharing Economy. </a:t>
            </a:r>
            <a:r>
              <a:rPr lang="pt-PT" sz="800" b="0" i="1" u="none" strike="noStrike" cap="none" dirty="0">
                <a:solidFill>
                  <a:srgbClr val="000000"/>
                </a:solidFill>
                <a:latin typeface="Arial"/>
                <a:ea typeface="Arial"/>
                <a:cs typeface="Arial"/>
                <a:sym typeface="Arial"/>
              </a:rPr>
              <a:t>J. Self-Governance Manag. Econ. </a:t>
            </a:r>
            <a:r>
              <a:rPr lang="pt-PT" sz="800" b="1" i="0" u="none" strike="noStrike" cap="none" dirty="0">
                <a:solidFill>
                  <a:srgbClr val="000000"/>
                </a:solidFill>
                <a:latin typeface="Arial"/>
                <a:ea typeface="Arial"/>
                <a:cs typeface="Arial"/>
                <a:sym typeface="Arial"/>
              </a:rPr>
              <a:t>2014</a:t>
            </a:r>
            <a:r>
              <a:rPr lang="pt-PT" sz="800" b="0" i="0" u="none" strike="noStrike" cap="none" dirty="0">
                <a:solidFill>
                  <a:srgbClr val="000000"/>
                </a:solidFill>
                <a:latin typeface="Verdana"/>
                <a:ea typeface="Verdana"/>
                <a:cs typeface="Verdana"/>
                <a:sym typeface="Verdana"/>
              </a:rPr>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Exemple de platforme de partajare</a:t>
            </a:r>
            <a:endParaRPr/>
          </a:p>
        </p:txBody>
      </p:sp>
      <p:sp>
        <p:nvSpPr>
          <p:cNvPr id="452" name="Google Shape;452;p31"/>
          <p:cNvSpPr txBox="1"/>
          <p:nvPr/>
        </p:nvSpPr>
        <p:spPr>
          <a:xfrm>
            <a:off x="228600" y="1330120"/>
            <a:ext cx="8915400" cy="3382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Airbnb: </a:t>
            </a:r>
            <a:r>
              <a:rPr lang="pt-PT" sz="1400" b="0" i="0" u="none" strike="noStrike" cap="none">
                <a:solidFill>
                  <a:srgbClr val="000000"/>
                </a:solidFill>
                <a:latin typeface="Arial"/>
                <a:ea typeface="Arial"/>
                <a:cs typeface="Arial"/>
                <a:sym typeface="Arial"/>
              </a:rPr>
              <a:t>În cadrul acestei platforme, oamenii își pun la dispoziția altora spațiul de locuit pentru o perioadă scurtă de timp și sunt plătiți cu o anumită sumă de bani, facturată prin intermediul platformei digitale de partajare, care păstrează un procent din chirie, participând astfel financiar la schimbul realizat. (P2P pentru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Zip Car: </a:t>
            </a:r>
            <a:r>
              <a:rPr lang="pt-PT" sz="1400" b="0" i="0" u="none" strike="noStrike" cap="none">
                <a:solidFill>
                  <a:srgbClr val="000000"/>
                </a:solidFill>
                <a:latin typeface="Arial"/>
                <a:ea typeface="Arial"/>
                <a:cs typeface="Arial"/>
                <a:sym typeface="Arial"/>
              </a:rPr>
              <a:t>Este un furnizor internațional de car-sharing care, după înregistrarea online, permite utilizarea flexibilă a mașinilor prin intermediul unui card. Utilizarea este facturată zilnic, pe oră sau pe minut. Furnizorul parcului auto este o întreprindere comercială. (B2P pentru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Băncile de timp: </a:t>
            </a:r>
            <a:r>
              <a:rPr lang="pt-PT" sz="1400" b="0" i="0" u="none" strike="noStrike" cap="none">
                <a:solidFill>
                  <a:srgbClr val="000000"/>
                </a:solidFill>
                <a:latin typeface="Arial"/>
                <a:ea typeface="Arial"/>
                <a:cs typeface="Arial"/>
                <a:sym typeface="Arial"/>
              </a:rPr>
              <a:t>Acest serviciu constă în punerea la dispoziția altor persoane a propriului timp liber. Nici aceste persoane private, nici platforma digitală de brokeraj și partajare nu fac profit din activitățile lor.  (P2P nonprofit).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Makerspace: </a:t>
            </a:r>
            <a:r>
              <a:rPr lang="pt-PT" sz="1400" b="0" i="0" u="none" strike="noStrike" cap="none">
                <a:solidFill>
                  <a:srgbClr val="000000"/>
                </a:solidFill>
                <a:latin typeface="Arial"/>
                <a:ea typeface="Arial"/>
                <a:cs typeface="Arial"/>
                <a:sym typeface="Arial"/>
              </a:rPr>
              <a:t>Această piață reunește platformele digitale de partajare care ar trebui să sprijine bricolajul, de exemplu, meșteșugurile în cadrul atelierelor. În acest scop, meșteșugarii experimentați își împărtășesc gratuit cunoștințele și abilitățile. (B2P nonprofit) .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Platforme de partajare pentru economia circulară (platforme Business to Peer) </a:t>
            </a:r>
            <a:endParaRPr/>
          </a:p>
        </p:txBody>
      </p:sp>
      <p:pic>
        <p:nvPicPr>
          <p:cNvPr id="458" name="Google Shape;458;p32"/>
          <p:cNvPicPr preferRelativeResize="0"/>
          <p:nvPr/>
        </p:nvPicPr>
        <p:blipFill rotWithShape="1">
          <a:blip r:embed="rId3">
            <a:alphaModFix/>
          </a:blip>
          <a:srcRect/>
          <a:stretch/>
        </p:blipFill>
        <p:spPr>
          <a:xfrm>
            <a:off x="538056" y="1783679"/>
            <a:ext cx="4583993" cy="2818573"/>
          </a:xfrm>
          <a:prstGeom prst="rect">
            <a:avLst/>
          </a:prstGeom>
          <a:noFill/>
          <a:ln>
            <a:noFill/>
          </a:ln>
        </p:spPr>
      </p:pic>
      <p:sp>
        <p:nvSpPr>
          <p:cNvPr id="459" name="Google Shape;459;p32"/>
          <p:cNvSpPr txBox="1"/>
          <p:nvPr/>
        </p:nvSpPr>
        <p:spPr>
          <a:xfrm>
            <a:off x="6054213" y="2239083"/>
            <a:ext cx="2969956" cy="215020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Portalul </a:t>
            </a:r>
            <a:r>
              <a:rPr lang="pt-PT" sz="1400" b="0" i="0" u="none" strike="noStrike" cap="none">
                <a:solidFill>
                  <a:srgbClr val="2B2D83"/>
                </a:solidFill>
                <a:latin typeface="Arial"/>
                <a:ea typeface="Arial"/>
                <a:cs typeface="Arial"/>
                <a:sym typeface="Arial"/>
              </a:rPr>
              <a:t>SymbiOPorto </a:t>
            </a:r>
            <a:r>
              <a:rPr lang="pt-PT" sz="1400" b="0" i="0" u="none" strike="noStrike" cap="none">
                <a:solidFill>
                  <a:srgbClr val="000000"/>
                </a:solidFill>
                <a:latin typeface="Arial"/>
                <a:ea typeface="Arial"/>
                <a:cs typeface="Arial"/>
                <a:sym typeface="Arial"/>
              </a:rPr>
              <a:t>este un instrument online promovat de LIPOR și AMP (Zona Metropolitană Porto) care promovează tranzacția de deșeuri între companiile situate în Zona Metropolitană Porto prin implementarea unei platforme care include o bază de date cu deșeurile companiilor. </a:t>
            </a:r>
            <a:endParaRPr/>
          </a:p>
        </p:txBody>
      </p:sp>
      <p:sp>
        <p:nvSpPr>
          <p:cNvPr id="460" name="Google Shape;460;p32"/>
          <p:cNvSpPr/>
          <p:nvPr/>
        </p:nvSpPr>
        <p:spPr>
          <a:xfrm>
            <a:off x="6054213" y="4311977"/>
            <a:ext cx="18185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Schița platformei SymbiOPorto [2]</a:t>
            </a:r>
            <a:endParaRPr sz="700" b="0" i="0" u="none" strike="noStrike" cap="none" dirty="0">
              <a:solidFill>
                <a:srgbClr val="000000"/>
              </a:solidFill>
              <a:latin typeface="Arial"/>
              <a:ea typeface="Arial"/>
              <a:cs typeface="Arial"/>
              <a:sym typeface="Arial"/>
            </a:endParaRPr>
          </a:p>
        </p:txBody>
      </p:sp>
      <p:sp>
        <p:nvSpPr>
          <p:cNvPr id="461" name="Google Shape;461;p32"/>
          <p:cNvSpPr txBox="1"/>
          <p:nvPr/>
        </p:nvSpPr>
        <p:spPr>
          <a:xfrm>
            <a:off x="6054213" y="4448363"/>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[2] LIPOR Portal SymbiOPorto Disponibil online: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https://symbioporto.org/ </a:t>
            </a:r>
            <a:r>
              <a:rPr lang="pt-PT" sz="7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Platforme de partajare pentru economia circulară (platforme Peer to Peer) </a:t>
            </a:r>
            <a:br>
              <a:rPr lang="pt-PT"/>
            </a:br>
            <a:endParaRPr/>
          </a:p>
        </p:txBody>
      </p:sp>
      <p:pic>
        <p:nvPicPr>
          <p:cNvPr id="467" name="Google Shape;467;p33" descr="C:\Users\jdhenriques\Desktop\Home-EN.png"/>
          <p:cNvPicPr preferRelativeResize="0"/>
          <p:nvPr/>
        </p:nvPicPr>
        <p:blipFill rotWithShape="1">
          <a:blip r:embed="rId3">
            <a:alphaModFix/>
          </a:blip>
          <a:srcRect/>
          <a:stretch/>
        </p:blipFill>
        <p:spPr>
          <a:xfrm>
            <a:off x="330659" y="1869816"/>
            <a:ext cx="4096512" cy="2734184"/>
          </a:xfrm>
          <a:prstGeom prst="rect">
            <a:avLst/>
          </a:prstGeom>
          <a:noFill/>
          <a:ln>
            <a:noFill/>
          </a:ln>
        </p:spPr>
      </p:pic>
      <p:sp>
        <p:nvSpPr>
          <p:cNvPr id="468" name="Google Shape;468;p33"/>
          <p:cNvSpPr/>
          <p:nvPr/>
        </p:nvSpPr>
        <p:spPr>
          <a:xfrm>
            <a:off x="1472313" y="4563707"/>
            <a:ext cx="232657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Schița platformei Madaster [3]   </a:t>
            </a:r>
            <a:endParaRPr sz="900" b="0" i="0" u="none" strike="noStrike" cap="none">
              <a:solidFill>
                <a:srgbClr val="000000"/>
              </a:solidFill>
              <a:latin typeface="Arial"/>
              <a:ea typeface="Arial"/>
              <a:cs typeface="Arial"/>
              <a:sym typeface="Arial"/>
            </a:endParaRPr>
          </a:p>
        </p:txBody>
      </p:sp>
      <p:sp>
        <p:nvSpPr>
          <p:cNvPr id="469" name="Google Shape;469;p33"/>
          <p:cNvSpPr txBox="1"/>
          <p:nvPr/>
        </p:nvSpPr>
        <p:spPr>
          <a:xfrm>
            <a:off x="4427171" y="2108633"/>
            <a:ext cx="4003854" cy="19196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Madaster </a:t>
            </a:r>
            <a:r>
              <a:rPr lang="pt-PT" sz="1400" b="0" i="0" u="none" strike="noStrike" cap="none">
                <a:solidFill>
                  <a:srgbClr val="000000"/>
                </a:solidFill>
                <a:latin typeface="Arial"/>
                <a:ea typeface="Arial"/>
                <a:cs typeface="Arial"/>
                <a:sym typeface="Arial"/>
              </a:rPr>
              <a:t>este o platformă independentă pentru persoane fizice, companii și guverne cu scopul de a crea un cadastru al materialelor. Compania afirmă că, dacă materiile prime sunt bine documentate, acestea rămân disponibile fără limite. Cu ajutorul așa-numitelor pașapoarte materiale, materialele primesc o identitate, astfel încât să nu mai dispară în anonimat ca deșeuri. </a:t>
            </a:r>
            <a:endParaRPr/>
          </a:p>
        </p:txBody>
      </p:sp>
      <p:sp>
        <p:nvSpPr>
          <p:cNvPr id="470" name="Google Shape;470;p33"/>
          <p:cNvSpPr txBox="1"/>
          <p:nvPr/>
        </p:nvSpPr>
        <p:spPr>
          <a:xfrm>
            <a:off x="6429098" y="4340569"/>
            <a:ext cx="27432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dirty="0">
                <a:solidFill>
                  <a:srgbClr val="000000"/>
                </a:solidFill>
                <a:latin typeface="Verdana"/>
                <a:ea typeface="Verdana"/>
                <a:cs typeface="Verdana"/>
                <a:sym typeface="Verdana"/>
              </a:rPr>
              <a:t>[3] Fundația Madaster Platforma Madaster Disponibil online: </a:t>
            </a:r>
            <a:r>
              <a:rPr lang="pt-PT" sz="800" b="0" i="0" u="sng" strike="noStrike" cap="none" dirty="0">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https://madaster.com/ </a:t>
            </a:r>
            <a:r>
              <a:rPr lang="pt-PT" sz="800" b="0" i="0" u="none" strike="noStrike" cap="none" dirty="0">
                <a:solidFill>
                  <a:srgbClr val="000000"/>
                </a:solidFill>
                <a:latin typeface="Verdana"/>
                <a:ea typeface="Verdana"/>
                <a:cs typeface="Verdana"/>
                <a:sym typeface="Verdana"/>
              </a:rPr>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1041957" y="714406"/>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ProdusUL ca serviciu</a:t>
            </a:r>
            <a:br>
              <a:rPr lang="pt-PT" sz="4000">
                <a:solidFill>
                  <a:srgbClr val="368E00"/>
                </a:solidFill>
              </a:rPr>
            </a:br>
            <a:br>
              <a:rPr lang="pt-PT" sz="4000">
                <a:solidFill>
                  <a:srgbClr val="368E00"/>
                </a:solidFill>
              </a:rPr>
            </a:br>
            <a:endParaRPr sz="4000">
              <a:solidFill>
                <a:srgbClr val="368E00"/>
              </a:solidFill>
            </a:endParaRPr>
          </a:p>
        </p:txBody>
      </p:sp>
      <p:sp>
        <p:nvSpPr>
          <p:cNvPr id="476" name="Google Shape;476;p34"/>
          <p:cNvSpPr txBox="1">
            <a:spLocks noGrp="1"/>
          </p:cNvSpPr>
          <p:nvPr>
            <p:ph type="subTitle" idx="1"/>
          </p:nvPr>
        </p:nvSpPr>
        <p:spPr>
          <a:xfrm>
            <a:off x="2282845" y="1534385"/>
            <a:ext cx="5886778" cy="207473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500"/>
              </a:spcBef>
              <a:spcAft>
                <a:spcPts val="0"/>
              </a:spcAft>
              <a:buSzPts val="1600"/>
              <a:buNone/>
            </a:pPr>
            <a:r>
              <a:rPr lang="pt-PT" sz="1550" dirty="0"/>
              <a:t>Transformarea unui produs în serviciu permite clienților să închirieze sau să ia în leasing un produs pentru o anumită perioadă de timp, în loc să-l cumpere, în timp ce producătorul rămâne proprietar. Această abordare poate asigura clienților durabilitatea și posibilitatea de actualizare și poate oferi producătorilor un venit regulat sub formă de taxe de abonament. În acest modul, sunt prezentate avantajele unei astfel de strategii și sunt discutate barierele și limitările implementării acesteia.   </a:t>
            </a:r>
            <a:endParaRPr sz="1550" dirty="0"/>
          </a:p>
          <a:p>
            <a:pPr marL="0" lvl="0" indent="0" algn="just" rtl="0">
              <a:lnSpc>
                <a:spcPct val="100000"/>
              </a:lnSpc>
              <a:spcBef>
                <a:spcPts val="0"/>
              </a:spcBef>
              <a:spcAft>
                <a:spcPts val="0"/>
              </a:spcAft>
              <a:buSzPts val="1600"/>
              <a:buNone/>
            </a:pPr>
            <a:r>
              <a:rPr lang="pt-PT" sz="1400" dirty="0"/>
              <a: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ProdusUL ca </a:t>
            </a:r>
            <a:r>
              <a:rPr lang="pt-PT">
                <a:solidFill>
                  <a:srgbClr val="059540"/>
                </a:solidFill>
              </a:rPr>
              <a:t>serviciu </a:t>
            </a:r>
            <a:br>
              <a:rPr lang="pt-PT"/>
            </a:br>
            <a:endParaRPr/>
          </a:p>
        </p:txBody>
      </p:sp>
      <p:sp>
        <p:nvSpPr>
          <p:cNvPr id="482" name="Google Shape;482;p35"/>
          <p:cNvSpPr txBox="1"/>
          <p:nvPr/>
        </p:nvSpPr>
        <p:spPr>
          <a:xfrm>
            <a:off x="713225" y="1605277"/>
            <a:ext cx="7836924"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 Conceptul de produs ca serviciu </a:t>
            </a:r>
            <a:r>
              <a:rPr lang="pt-PT" sz="1400" b="0" i="0" u="none" strike="noStrike" cap="none">
                <a:solidFill>
                  <a:srgbClr val="000000"/>
                </a:solidFill>
                <a:latin typeface="Arial"/>
                <a:ea typeface="Arial"/>
                <a:cs typeface="Arial"/>
                <a:sym typeface="Arial"/>
              </a:rPr>
              <a:t>se bazează în principal pe schimbarea proprietății asupra produsului. Trecerea proprietății produselor de la clienți la companii poate promova și extinde circulația materialelor și produselor. Ca urmare a faptului că proprietatea rămâne la companii, ciclurile de viață ale produselor sunt prelungite, ratele de utilizare sunt îmbunătățite, iar circulația materialelor devine mai mult o buclă închisă. Acesta este un </a:t>
            </a:r>
            <a:r>
              <a:rPr lang="pt-PT" sz="1400" b="0" i="0" u="none" strike="noStrike" cap="none">
                <a:solidFill>
                  <a:srgbClr val="2B2D83"/>
                </a:solidFill>
                <a:latin typeface="Arial"/>
                <a:ea typeface="Arial"/>
                <a:cs typeface="Arial"/>
                <a:sym typeface="Arial"/>
              </a:rPr>
              <a:t>model de afaceri </a:t>
            </a:r>
            <a:r>
              <a:rPr lang="pt-PT" sz="1400" b="0" i="0" u="none" strike="noStrike" cap="none">
                <a:solidFill>
                  <a:srgbClr val="000000"/>
                </a:solidFill>
                <a:latin typeface="Arial"/>
                <a:ea typeface="Arial"/>
                <a:cs typeface="Arial"/>
                <a:sym typeface="Arial"/>
              </a:rPr>
              <a:t>care promovează economia circulară și acționează asupra obiceiurilor de consum și a stilului de viață al clienților.</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Modelele</a:t>
            </a:r>
            <a:r>
              <a:rPr lang="pt-PT" sz="1400" b="0" i="0" u="none" strike="noStrike" cap="none">
                <a:solidFill>
                  <a:srgbClr val="2B2D83"/>
                </a:solidFill>
                <a:latin typeface="Arial"/>
                <a:ea typeface="Arial"/>
                <a:cs typeface="Arial"/>
                <a:sym typeface="Arial"/>
              </a:rPr>
              <a:t> de proprietate a producătorului </a:t>
            </a:r>
            <a:r>
              <a:rPr lang="pt-PT" sz="1400" b="0" i="0" u="none" strike="noStrike" cap="none">
                <a:solidFill>
                  <a:srgbClr val="000000"/>
                </a:solidFill>
                <a:latin typeface="Arial"/>
                <a:ea typeface="Arial"/>
                <a:cs typeface="Arial"/>
                <a:sym typeface="Arial"/>
              </a:rPr>
              <a:t>cuprind produsul ca serviciu, materialul ca serviciu și performanța ca serviciu și pot include soluții precum garanțiile pe viață și sistemele de returnare și de depunere a materialelor, printre altele.</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Un </a:t>
            </a:r>
            <a:r>
              <a:rPr lang="pt-PT" sz="1400" b="0" i="0" u="none" strike="noStrike" cap="none">
                <a:solidFill>
                  <a:srgbClr val="2B2D83"/>
                </a:solidFill>
                <a:latin typeface="Arial"/>
                <a:ea typeface="Arial"/>
                <a:cs typeface="Arial"/>
                <a:sym typeface="Arial"/>
              </a:rPr>
              <a:t>sistem de produse și servicii (PSS) </a:t>
            </a:r>
            <a:r>
              <a:rPr lang="pt-PT" sz="1400" b="0" i="0" u="none" strike="noStrike" cap="none">
                <a:solidFill>
                  <a:srgbClr val="000000"/>
                </a:solidFill>
                <a:latin typeface="Arial"/>
                <a:ea typeface="Arial"/>
                <a:cs typeface="Arial"/>
                <a:sym typeface="Arial"/>
              </a:rPr>
              <a:t>poate fi văzut ca un model de afaceri cu potențialul de a genera soluții avantajoase pentru producători/furnizori, consumatori și mediu, promovând profitul, mediul și beneficiile sociale.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6"/>
          <p:cNvSpPr txBox="1">
            <a:spLocks noGrp="1"/>
          </p:cNvSpPr>
          <p:nvPr>
            <p:ph type="title"/>
          </p:nvPr>
        </p:nvSpPr>
        <p:spPr>
          <a:xfrm>
            <a:off x="433006" y="10442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ProdusUL ca </a:t>
            </a:r>
            <a:r>
              <a:rPr lang="pt-PT">
                <a:solidFill>
                  <a:srgbClr val="059540"/>
                </a:solidFill>
              </a:rPr>
              <a:t>serviciu </a:t>
            </a:r>
            <a:br>
              <a:rPr lang="pt-PT"/>
            </a:br>
            <a:endParaRPr/>
          </a:p>
        </p:txBody>
      </p:sp>
      <p:sp>
        <p:nvSpPr>
          <p:cNvPr id="488" name="Google Shape;488;p36"/>
          <p:cNvSpPr txBox="1"/>
          <p:nvPr/>
        </p:nvSpPr>
        <p:spPr>
          <a:xfrm>
            <a:off x="73742" y="774550"/>
            <a:ext cx="8760542" cy="3954817"/>
          </a:xfrm>
          <a:prstGeom prst="rect">
            <a:avLst/>
          </a:prstGeom>
          <a:noFill/>
          <a:ln w="28575" cap="flat" cmpd="sng">
            <a:solidFill>
              <a:srgbClr val="2B2D83"/>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Un model PSS încorporează o combinație între un produs fizic și un element de serviciu.</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489" name="Google Shape;489;p36"/>
          <p:cNvPicPr preferRelativeResize="0"/>
          <p:nvPr/>
        </p:nvPicPr>
        <p:blipFill rotWithShape="1">
          <a:blip r:embed="rId3">
            <a:alphaModFix/>
          </a:blip>
          <a:srcRect/>
          <a:stretch/>
        </p:blipFill>
        <p:spPr>
          <a:xfrm>
            <a:off x="2085960" y="1116023"/>
            <a:ext cx="4602903" cy="3500233"/>
          </a:xfrm>
          <a:prstGeom prst="rect">
            <a:avLst/>
          </a:prstGeom>
          <a:noFill/>
          <a:ln>
            <a:noFill/>
          </a:ln>
        </p:spPr>
      </p:pic>
      <p:sp>
        <p:nvSpPr>
          <p:cNvPr id="490" name="Google Shape;490;p36"/>
          <p:cNvSpPr txBox="1"/>
          <p:nvPr/>
        </p:nvSpPr>
        <p:spPr>
          <a:xfrm>
            <a:off x="5887885" y="4053479"/>
            <a:ext cx="2839065" cy="6309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pt-PT" sz="700" b="0" i="0" u="none" strike="noStrike" cap="none" dirty="0">
                <a:solidFill>
                  <a:srgbClr val="000000"/>
                </a:solidFill>
                <a:latin typeface="Arial"/>
                <a:ea typeface="Arial"/>
                <a:cs typeface="Arial"/>
                <a:sym typeface="Arial"/>
              </a:rPr>
              <a:t>[1] Conway, Paul; West, Andrew; Product life cycle information management in the electronics supply chain. August 2012. Web: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https://www.researchgate.net/publication/273138281_Product_life_cycle_information_management_in_the_electronics_supply_chain/figures?lo=1</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7"/>
          <p:cNvSpPr txBox="1">
            <a:spLocks noGrp="1"/>
          </p:cNvSpPr>
          <p:nvPr>
            <p:ph type="title"/>
          </p:nvPr>
        </p:nvSpPr>
        <p:spPr>
          <a:xfrm>
            <a:off x="528871" y="8323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solidFill>
                  <a:srgbClr val="059540"/>
                </a:solidFill>
              </a:rPr>
              <a:t>Produsul ca serviciu (continuare)</a:t>
            </a:r>
            <a:endParaRPr/>
          </a:p>
        </p:txBody>
      </p:sp>
      <p:sp>
        <p:nvSpPr>
          <p:cNvPr id="496" name="Google Shape;496;p37"/>
          <p:cNvSpPr txBox="1"/>
          <p:nvPr/>
        </p:nvSpPr>
        <p:spPr>
          <a:xfrm>
            <a:off x="199103" y="1103208"/>
            <a:ext cx="8487697" cy="3665206"/>
          </a:xfrm>
          <a:prstGeom prst="rect">
            <a:avLst/>
          </a:prstGeom>
          <a:noFill/>
          <a:ln w="28575" cap="flat" cmpd="sng">
            <a:solidFill>
              <a:srgbClr val="15A7A1"/>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Exemplu de produs "mașină de spălat" și produs-serviciu "ciclu de spălare". </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497" name="Google Shape;497;p37"/>
          <p:cNvPicPr preferRelativeResize="0"/>
          <p:nvPr/>
        </p:nvPicPr>
        <p:blipFill rotWithShape="1">
          <a:blip r:embed="rId3">
            <a:alphaModFix/>
          </a:blip>
          <a:srcRect/>
          <a:stretch/>
        </p:blipFill>
        <p:spPr>
          <a:xfrm>
            <a:off x="1994736" y="2032136"/>
            <a:ext cx="5342587" cy="2166823"/>
          </a:xfrm>
          <a:prstGeom prst="rect">
            <a:avLst/>
          </a:prstGeom>
          <a:noFill/>
          <a:ln>
            <a:noFill/>
          </a:ln>
        </p:spPr>
      </p:pic>
      <p:sp>
        <p:nvSpPr>
          <p:cNvPr id="498" name="Google Shape;498;p37"/>
          <p:cNvSpPr/>
          <p:nvPr/>
        </p:nvSpPr>
        <p:spPr>
          <a:xfrm>
            <a:off x="3996813" y="1471767"/>
            <a:ext cx="752940" cy="467645"/>
          </a:xfrm>
          <a:prstGeom prst="downArrow">
            <a:avLst>
              <a:gd name="adj1" fmla="val 50000"/>
              <a:gd name="adj2" fmla="val 50000"/>
            </a:avLst>
          </a:prstGeom>
          <a:solidFill>
            <a:schemeClr val="lt1"/>
          </a:solidFill>
          <a:ln w="28575"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9" name="Google Shape;499;p37"/>
          <p:cNvSpPr txBox="1"/>
          <p:nvPr/>
        </p:nvSpPr>
        <p:spPr>
          <a:xfrm>
            <a:off x="199102" y="4550610"/>
            <a:ext cx="5049253" cy="24414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a:solidFill>
                  <a:schemeClr val="dk1"/>
                </a:solidFill>
                <a:latin typeface="Arial"/>
                <a:ea typeface="Arial"/>
                <a:cs typeface="Arial"/>
                <a:sym typeface="Arial"/>
              </a:rPr>
              <a:t>Exemplu de produs "mașină de spălat" și produs-serviciu "ciclu de spălare" [2]</a:t>
            </a:r>
            <a:endParaRPr/>
          </a:p>
        </p:txBody>
      </p:sp>
      <p:sp>
        <p:nvSpPr>
          <p:cNvPr id="500" name="Google Shape;500;p37"/>
          <p:cNvSpPr txBox="1"/>
          <p:nvPr/>
        </p:nvSpPr>
        <p:spPr>
          <a:xfrm>
            <a:off x="6614651" y="4291685"/>
            <a:ext cx="2072149" cy="569454"/>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90000"/>
              </a:lnSpc>
              <a:spcBef>
                <a:spcPts val="0"/>
              </a:spcBef>
              <a:spcAft>
                <a:spcPts val="0"/>
              </a:spcAft>
              <a:buClr>
                <a:srgbClr val="000000"/>
              </a:buClr>
              <a:buSzPct val="100000"/>
              <a:buFont typeface="Arial"/>
              <a:buNone/>
            </a:pPr>
            <a:r>
              <a:rPr lang="pt-PT" sz="800" b="0" i="0" u="none" strike="noStrike" cap="none">
                <a:solidFill>
                  <a:schemeClr val="dk1"/>
                </a:solidFill>
                <a:latin typeface="Arial"/>
                <a:ea typeface="Arial"/>
                <a:cs typeface="Arial"/>
                <a:sym typeface="Arial"/>
              </a:rPr>
              <a:t>[2] : </a:t>
            </a:r>
            <a:r>
              <a:rPr lang="pt-PT" sz="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Favi</a:t>
            </a:r>
            <a:r>
              <a:rPr lang="pt-PT" sz="800" b="0" i="0" u="none" strike="noStrike" cap="none">
                <a:solidFill>
                  <a:schemeClr val="dk1"/>
                </a:solidFill>
                <a:latin typeface="Arial"/>
                <a:ea typeface="Arial"/>
                <a:cs typeface="Arial"/>
                <a:sym typeface="Arial"/>
              </a:rPr>
              <a:t>, Claudio; </a:t>
            </a:r>
            <a:r>
              <a:rPr lang="pt-PT"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Peruzzini</a:t>
            </a:r>
            <a:r>
              <a:rPr lang="pt-PT" sz="800" b="0" i="0" u="none" strike="noStrike" cap="none">
                <a:solidFill>
                  <a:schemeClr val="dk1"/>
                </a:solidFill>
                <a:latin typeface="Arial"/>
                <a:ea typeface="Arial"/>
                <a:cs typeface="Arial"/>
                <a:sym typeface="Arial"/>
              </a:rPr>
              <a:t>, Margherita; </a:t>
            </a:r>
            <a:r>
              <a:rPr lang="pt-PT" sz="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Germani</a:t>
            </a:r>
            <a:r>
              <a:rPr lang="pt-PT" sz="800" b="0" i="0" u="none" strike="noStrike" cap="none">
                <a:solidFill>
                  <a:schemeClr val="dk1"/>
                </a:solidFill>
                <a:latin typeface="Arial"/>
                <a:ea typeface="Arial"/>
                <a:cs typeface="Arial"/>
                <a:sym typeface="Arial"/>
              </a:rPr>
              <a:t>, Michele. A Lifecycle design approach to analyze the Eco-sustainability of industrial products and product-service systems (2012).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Produsul ca serviciu (continuare)</a:t>
            </a:r>
            <a:endParaRPr/>
          </a:p>
        </p:txBody>
      </p:sp>
      <p:sp>
        <p:nvSpPr>
          <p:cNvPr id="506" name="Google Shape;506;p38"/>
          <p:cNvSpPr txBox="1"/>
          <p:nvPr/>
        </p:nvSpPr>
        <p:spPr>
          <a:xfrm>
            <a:off x="119784" y="1057581"/>
            <a:ext cx="8751900" cy="381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Un </a:t>
            </a:r>
            <a:r>
              <a:rPr lang="pt-PT" sz="1400" b="0" i="0" u="none" strike="noStrike" cap="none">
                <a:solidFill>
                  <a:srgbClr val="2B2D83"/>
                </a:solidFill>
                <a:latin typeface="Arial"/>
                <a:ea typeface="Arial"/>
                <a:cs typeface="Arial"/>
                <a:sym typeface="Arial"/>
              </a:rPr>
              <a:t>sistem de produse și servicii (</a:t>
            </a:r>
            <a:r>
              <a:rPr lang="pt-PT" sz="1400" b="0" i="0" u="none" strike="noStrike" cap="none">
                <a:solidFill>
                  <a:srgbClr val="000000"/>
                </a:solidFill>
                <a:latin typeface="Arial"/>
                <a:ea typeface="Arial"/>
                <a:cs typeface="Arial"/>
                <a:sym typeface="Arial"/>
              </a:rPr>
              <a:t>PSS) poate urma abordări diferite, care se pot concentra mai mult pe produsul fizic sau pe componenta de servicii și se pot separa în trei variante principale: modele PSS orientate pe produs, orientate pe utilizator și orientate pe rezultate.</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 Sistemele de servicii orientate spre produs </a:t>
            </a:r>
            <a:r>
              <a:rPr lang="pt-PT" sz="1400" b="0" i="0" u="none" strike="noStrike" cap="none">
                <a:solidFill>
                  <a:srgbClr val="000000"/>
                </a:solidFill>
                <a:latin typeface="Arial"/>
                <a:ea typeface="Arial"/>
                <a:cs typeface="Arial"/>
                <a:sym typeface="Arial"/>
              </a:rPr>
              <a:t>cuprind includerea unor servicii post-vânzare suplimentare în propunerea de valoare, dar companiile continuă să producă și să vândă produse în mod convențional. Acest model de servicii poate include contracte de întreținere și oferte de reparații prin intermediul garanțiilor extinse ale produselor sau al acordurilor de preluare.</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Modelele de </a:t>
            </a:r>
            <a:r>
              <a:rPr lang="pt-PT" sz="1400" b="0" i="0" u="none" strike="noStrike" cap="none">
                <a:solidFill>
                  <a:srgbClr val="2B2D83"/>
                </a:solidFill>
                <a:latin typeface="Arial"/>
                <a:ea typeface="Arial"/>
                <a:cs typeface="Arial"/>
                <a:sym typeface="Arial"/>
              </a:rPr>
              <a:t>sisteme de produse și servicii orientate către utilizator </a:t>
            </a:r>
            <a:r>
              <a:rPr lang="pt-PT" sz="1400" b="0" i="0" u="none" strike="noStrike" cap="none">
                <a:solidFill>
                  <a:srgbClr val="000000"/>
                </a:solidFill>
                <a:latin typeface="Arial"/>
                <a:ea typeface="Arial"/>
                <a:cs typeface="Arial"/>
                <a:sym typeface="Arial"/>
              </a:rPr>
              <a:t>vizează o pondere mai echilibrată între produse și servicii. Clienții plătesc pentru o utilizare temporară a unui bun, de obicei printr-un contract de închiriere, iar furnizorul de servicii păstrează proprietatea deplină asupra bunului. Clienții plătesc pentru un produs doar atunci când au cu adevărat nevoie de el, evitând astfel costurile inițiale și permanente de proprietate.</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 Modelele </a:t>
            </a:r>
            <a:r>
              <a:rPr lang="pt-PT" sz="1400" b="0" i="0" u="none" strike="noStrike" cap="none">
                <a:solidFill>
                  <a:srgbClr val="000000"/>
                </a:solidFill>
                <a:latin typeface="Arial"/>
                <a:ea typeface="Arial"/>
                <a:cs typeface="Arial"/>
                <a:sym typeface="Arial"/>
              </a:rPr>
              <a:t>PSS </a:t>
            </a:r>
            <a:r>
              <a:rPr lang="pt-PT" sz="1400" b="0" i="0" u="none" strike="noStrike" cap="none">
                <a:solidFill>
                  <a:srgbClr val="2B2D83"/>
                </a:solidFill>
                <a:latin typeface="Arial"/>
                <a:ea typeface="Arial"/>
                <a:cs typeface="Arial"/>
                <a:sym typeface="Arial"/>
              </a:rPr>
              <a:t>orientate spre rezultate </a:t>
            </a:r>
            <a:r>
              <a:rPr lang="pt-PT" sz="1400" b="0" i="0" u="none" strike="noStrike" cap="none">
                <a:solidFill>
                  <a:srgbClr val="000000"/>
                </a:solidFill>
                <a:latin typeface="Arial"/>
                <a:ea typeface="Arial"/>
                <a:cs typeface="Arial"/>
                <a:sym typeface="Arial"/>
              </a:rPr>
              <a:t>se concentrează pe partea de servicii a spectrului PSS. Firmele nu comercializează produsele în mod tradițional, ci serviciile sau rezultatele asociate acestor produse. Contractele dintre furnizori și clienți reprezintă un rezultat specific, fără a fi nevoie să se specifice modul în care acesta este obținut.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9"/>
          <p:cNvSpPr txBox="1">
            <a:spLocks noGrp="1"/>
          </p:cNvSpPr>
          <p:nvPr>
            <p:ph type="title"/>
          </p:nvPr>
        </p:nvSpPr>
        <p:spPr>
          <a:xfrm>
            <a:off x="528871" y="33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dirty="0">
                <a:solidFill>
                  <a:srgbClr val="059540"/>
                </a:solidFill>
              </a:rPr>
              <a:t>Produsul ca serviciu (continuare)</a:t>
            </a:r>
            <a:endParaRPr dirty="0"/>
          </a:p>
        </p:txBody>
      </p:sp>
      <p:sp>
        <p:nvSpPr>
          <p:cNvPr id="512" name="Google Shape;512;p39"/>
          <p:cNvSpPr txBox="1"/>
          <p:nvPr/>
        </p:nvSpPr>
        <p:spPr>
          <a:xfrm>
            <a:off x="-1" y="814227"/>
            <a:ext cx="8781143"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250" b="0" i="0" u="none" strike="noStrike" cap="none" dirty="0">
                <a:solidFill>
                  <a:srgbClr val="000000"/>
                </a:solidFill>
                <a:latin typeface="Arial"/>
                <a:ea typeface="Arial"/>
                <a:cs typeface="Arial"/>
                <a:sym typeface="Arial"/>
              </a:rPr>
              <a:t>Un PSS poate reprezenta mai multe beneficii pentru client și pentru producător/furnizor. </a:t>
            </a:r>
            <a:endParaRPr sz="12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250" b="0" i="0" u="none" strike="noStrike" cap="none" dirty="0">
                <a:solidFill>
                  <a:srgbClr val="000000"/>
                </a:solidFill>
                <a:latin typeface="Arial"/>
                <a:ea typeface="Arial"/>
                <a:cs typeface="Arial"/>
                <a:sym typeface="Arial"/>
              </a:rPr>
              <a:t>- În ceea ce privește clientul, se consideră că un PSS oferă valoare prin mai multă personalizare și o calitate superioară. PSS are tendința de a elimina sarcinile administrative sau de monitorizare din sarcina clientului. Există, de asemenea, avantajul unei productivități mai mari datorită unei mai bune utilizări a performanțelor produsului și a unei funcționări mai îndelungate. Clientul primește valoare într-o formă apropiată de nevoile sale reale.</a:t>
            </a:r>
            <a:endParaRPr sz="12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250" b="0" i="0" u="none" strike="noStrike" cap="none" dirty="0">
                <a:solidFill>
                  <a:srgbClr val="000000"/>
                </a:solidFill>
                <a:latin typeface="Arial"/>
                <a:ea typeface="Arial"/>
                <a:cs typeface="Arial"/>
                <a:sym typeface="Arial"/>
              </a:rPr>
              <a:t>- Companiile vor beneficia de o poziționare strategică îmbunătățită datorită valorii adăugate percepute de clienți ca urmare a faptului că PSS îi scutește pe clienți de costurile și problemele asociate cu achiziționarea, utilizarea, întreținerea și eliminarea echipamentelor și produselor. Această poziționare strategică îmbunătățită poate fi legată de:</a:t>
            </a:r>
            <a:endParaRPr sz="1250" b="0" i="0" u="none" strike="noStrike" cap="none" dirty="0">
              <a:solidFill>
                <a:srgbClr val="000000"/>
              </a:solidFill>
              <a:latin typeface="Arial"/>
              <a:ea typeface="Arial"/>
              <a:cs typeface="Arial"/>
              <a:sym typeface="Arial"/>
            </a:endParaRPr>
          </a:p>
        </p:txBody>
      </p:sp>
      <p:sp>
        <p:nvSpPr>
          <p:cNvPr id="513" name="Google Shape;513;p39"/>
          <p:cNvSpPr txBox="1"/>
          <p:nvPr/>
        </p:nvSpPr>
        <p:spPr>
          <a:xfrm>
            <a:off x="977157" y="539500"/>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dirty="0">
                <a:solidFill>
                  <a:srgbClr val="E7501B"/>
                </a:solidFill>
                <a:latin typeface="Arial"/>
                <a:ea typeface="Arial"/>
                <a:cs typeface="Arial"/>
                <a:sym typeface="Arial"/>
              </a:rPr>
              <a:t>Avantaje</a:t>
            </a:r>
            <a:endParaRPr dirty="0"/>
          </a:p>
        </p:txBody>
      </p:sp>
      <p:graphicFrame>
        <p:nvGraphicFramePr>
          <p:cNvPr id="514" name="Google Shape;514;p39"/>
          <p:cNvGraphicFramePr/>
          <p:nvPr>
            <p:extLst>
              <p:ext uri="{D42A27DB-BD31-4B8C-83A1-F6EECF244321}">
                <p14:modId xmlns:p14="http://schemas.microsoft.com/office/powerpoint/2010/main" val="1661390068"/>
              </p:ext>
            </p:extLst>
          </p:nvPr>
        </p:nvGraphicFramePr>
        <p:xfrm>
          <a:off x="1797197" y="2423375"/>
          <a:ext cx="6563025" cy="2377490"/>
        </p:xfrm>
        <a:graphic>
          <a:graphicData uri="http://schemas.openxmlformats.org/drawingml/2006/table">
            <a:tbl>
              <a:tblPr>
                <a:noFill/>
                <a:tableStyleId>{000A3962-A9A1-4800-82E1-0BAC18138E8A}</a:tableStyleId>
              </a:tblPr>
              <a:tblGrid>
                <a:gridCol w="2390400">
                  <a:extLst>
                    <a:ext uri="{9D8B030D-6E8A-4147-A177-3AD203B41FA5}">
                      <a16:colId xmlns:a16="http://schemas.microsoft.com/office/drawing/2014/main" val="20000"/>
                    </a:ext>
                  </a:extLst>
                </a:gridCol>
                <a:gridCol w="4172625">
                  <a:extLst>
                    <a:ext uri="{9D8B030D-6E8A-4147-A177-3AD203B41FA5}">
                      <a16:colId xmlns:a16="http://schemas.microsoft.com/office/drawing/2014/main" val="20001"/>
                    </a:ext>
                  </a:extLst>
                </a:gridCol>
              </a:tblGrid>
              <a:tr h="389500">
                <a:tc>
                  <a:txBody>
                    <a:bodyPr/>
                    <a:lstStyle/>
                    <a:p>
                      <a:pPr marL="0" marR="0" lvl="0" indent="0" algn="ctr" rtl="0">
                        <a:lnSpc>
                          <a:spcPct val="100000"/>
                        </a:lnSpc>
                        <a:spcBef>
                          <a:spcPts val="0"/>
                        </a:spcBef>
                        <a:spcAft>
                          <a:spcPts val="0"/>
                        </a:spcAft>
                        <a:buNone/>
                      </a:pPr>
                      <a:r>
                        <a:rPr lang="pt-PT" sz="1050" b="0" u="none" strike="noStrike" cap="none">
                          <a:solidFill>
                            <a:schemeClr val="dk1"/>
                          </a:solidFill>
                        </a:rPr>
                        <a:t>Dezvoltarea de noi piețe</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b="0" u="none" strike="noStrike" cap="none">
                          <a:solidFill>
                            <a:schemeClr val="dk1"/>
                          </a:solidFill>
                        </a:rPr>
                        <a:t>O ofertă diferențiată a unei noi combinații de produse și servicii care oferă valoare adăugată consumatorilor. </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0"/>
                  </a:ext>
                </a:extLst>
              </a:tr>
              <a:tr h="389500">
                <a:tc>
                  <a:txBody>
                    <a:bodyPr/>
                    <a:lstStyle/>
                    <a:p>
                      <a:pPr marL="0" marR="0" lvl="0" indent="0" algn="ctr" rtl="0">
                        <a:lnSpc>
                          <a:spcPct val="100000"/>
                        </a:lnSpc>
                        <a:spcBef>
                          <a:spcPts val="0"/>
                        </a:spcBef>
                        <a:spcAft>
                          <a:spcPts val="0"/>
                        </a:spcAft>
                        <a:buNone/>
                      </a:pPr>
                      <a:r>
                        <a:rPr lang="pt-PT" sz="1050" u="none" strike="noStrike" cap="none"/>
                        <a:t>Flexibilitate crescută</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dirty="0"/>
                        <a:t>Reacție rapidă la schimbările de pe piața de consum, datorită noilor relații de externalizare.</a:t>
                      </a:r>
                      <a:endParaRPr sz="1050"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89500">
                <a:tc>
                  <a:txBody>
                    <a:bodyPr/>
                    <a:lstStyle/>
                    <a:p>
                      <a:pPr marL="0" marR="0" lvl="0" indent="0" algn="ctr" rtl="0">
                        <a:lnSpc>
                          <a:spcPct val="100000"/>
                        </a:lnSpc>
                        <a:spcBef>
                          <a:spcPts val="0"/>
                        </a:spcBef>
                        <a:spcAft>
                          <a:spcPts val="0"/>
                        </a:spcAft>
                        <a:buNone/>
                      </a:pPr>
                      <a:r>
                        <a:rPr lang="pt-PT" sz="1050" u="none" strike="noStrike" cap="none"/>
                        <a:t>Relații cu clienții pe termen lung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Relații care conduc la o legătură mai puternică între companie și client și, în consecință, la fidelizarea clienților.</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2"/>
                  </a:ext>
                </a:extLst>
              </a:tr>
              <a:tr h="389500">
                <a:tc>
                  <a:txBody>
                    <a:bodyPr/>
                    <a:lstStyle/>
                    <a:p>
                      <a:pPr marL="0" marR="0" lvl="0" indent="0" algn="ctr" rtl="0">
                        <a:lnSpc>
                          <a:spcPct val="100000"/>
                        </a:lnSpc>
                        <a:spcBef>
                          <a:spcPts val="0"/>
                        </a:spcBef>
                        <a:spcAft>
                          <a:spcPts val="0"/>
                        </a:spcAft>
                        <a:buNone/>
                      </a:pPr>
                      <a:r>
                        <a:rPr lang="pt-PT" sz="1050" u="none" strike="noStrike" cap="none"/>
                        <a:t>Identitate corporativă îmbunătățită </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Capacitatea companiei de a comunica o poziție "responsabilă și transparentă", prin prezentarea beneficiilor sale sociale și de mediu.</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40975">
                <a:tc>
                  <a:txBody>
                    <a:bodyPr/>
                    <a:lstStyle/>
                    <a:p>
                      <a:pPr marL="0" marR="0" lvl="0" indent="0" algn="ctr" rtl="0">
                        <a:lnSpc>
                          <a:spcPct val="100000"/>
                        </a:lnSpc>
                        <a:spcBef>
                          <a:spcPts val="0"/>
                        </a:spcBef>
                        <a:spcAft>
                          <a:spcPts val="0"/>
                        </a:spcAft>
                        <a:buNone/>
                      </a:pPr>
                      <a:r>
                        <a:rPr lang="pt-PT" sz="1050" u="none" strike="noStrike" cap="none"/>
                        <a:t>Îmbunătățirea poziționării strategice și a pieței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u="none" strike="noStrike" cap="none" dirty="0"/>
                        <a:t>Răspunsul la cerințele sau restricțiile legislative de mediu existente și viitoare, cum ar fi responsabilitatea extinsă a producătorului și performanța de mediu.</a:t>
                      </a:r>
                      <a:endParaRPr sz="1050" u="none" strike="noStrike" cap="none" dirty="0">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Strategii de proiectare circulară</a:t>
            </a:r>
            <a:endParaRPr sz="4000"/>
          </a:p>
        </p:txBody>
      </p:sp>
      <p:sp>
        <p:nvSpPr>
          <p:cNvPr id="129" name="Google Shape;129;p4"/>
          <p:cNvSpPr txBox="1"/>
          <p:nvPr/>
        </p:nvSpPr>
        <p:spPr>
          <a:xfrm>
            <a:off x="213233" y="1984237"/>
            <a:ext cx="8769300" cy="2308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EC necesită adaptări sistemice ale competenței organizaționale a unei firme nu numai la nivelul produsului, ci și la nivelul modelului de afaceri în sine. </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Pentru a inova sau a proiecta produse mai circulare și mai ecologice, o strategie cunoscută sub numele de Design pentru </a:t>
            </a:r>
            <a:r>
              <a:rPr lang="pt-PT" sz="1800"/>
              <a:t>D</a:t>
            </a:r>
            <a:r>
              <a:rPr lang="pt-PT" sz="1800" b="0" i="0" u="none" strike="noStrike" cap="none">
                <a:solidFill>
                  <a:srgbClr val="000000"/>
                </a:solidFill>
                <a:latin typeface="Arial"/>
                <a:ea typeface="Arial"/>
                <a:cs typeface="Arial"/>
                <a:sym typeface="Arial"/>
              </a:rPr>
              <a:t>urabilitate (D</a:t>
            </a:r>
            <a:r>
              <a:rPr lang="pt-PT" sz="1800"/>
              <a:t>pD</a:t>
            </a:r>
            <a:r>
              <a:rPr lang="pt-PT" sz="1800" b="0" i="0" u="none" strike="noStrike" cap="none">
                <a:solidFill>
                  <a:srgbClr val="000000"/>
                </a:solidFill>
                <a:latin typeface="Arial"/>
                <a:ea typeface="Arial"/>
                <a:cs typeface="Arial"/>
                <a:sym typeface="Arial"/>
              </a:rPr>
              <a:t>) este un domeniu transversal și multidisciplinar al științelor designului, care conține metode și strategii pentru a realiza o proiectare durabilă și circulară a produselor.</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0"/>
          <p:cNvSpPr txBox="1">
            <a:spLocks noGrp="1"/>
          </p:cNvSpPr>
          <p:nvPr>
            <p:ph type="title"/>
          </p:nvPr>
        </p:nvSpPr>
        <p:spPr>
          <a:xfrm>
            <a:off x="801715" y="454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Produsul ca serviciu (continuare)</a:t>
            </a:r>
            <a:endParaRPr/>
          </a:p>
        </p:txBody>
      </p:sp>
      <p:sp>
        <p:nvSpPr>
          <p:cNvPr id="520" name="Google Shape;520;p40"/>
          <p:cNvSpPr txBox="1"/>
          <p:nvPr/>
        </p:nvSpPr>
        <p:spPr>
          <a:xfrm>
            <a:off x="432312" y="1930035"/>
            <a:ext cx="827937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În pofida potențialului sporit de generare a valorii, implementarea modelului "produs ca serviciu" se confruntă cu limitări. Trecerea de la vânzarea unui produs la vânzarea unui serviciu este fundamentală în propunerea de valoare a unei companii, dar introduce mai multe complexități.</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"Servitizarea" unui produs poate implica proiectarea, planificarea și depășirea multiplelor capacități suplimentare necesare, cum ar fi birouri de servicii pentru clienți și manageri de conturi, pentru sistemele de colectare și de logistică inversă.</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Principala barieră în calea implementării PSS în țările dezvoltate a fost identificată ca fiind schimbarea culturală necesară pentru a trece de la proprietatea asupra unui produs la valorizarea satisfacerii nevoii finale în sine.</a:t>
            </a:r>
            <a:endParaRPr sz="1400" b="0" i="0" u="none" strike="noStrike" cap="none">
              <a:solidFill>
                <a:srgbClr val="000000"/>
              </a:solidFill>
              <a:latin typeface="Arial"/>
              <a:ea typeface="Arial"/>
              <a:cs typeface="Arial"/>
              <a:sym typeface="Arial"/>
            </a:endParaRPr>
          </a:p>
        </p:txBody>
      </p:sp>
      <p:sp>
        <p:nvSpPr>
          <p:cNvPr id="521" name="Google Shape;521;p40"/>
          <p:cNvSpPr txBox="1"/>
          <p:nvPr/>
        </p:nvSpPr>
        <p:spPr>
          <a:xfrm>
            <a:off x="432312" y="1538251"/>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Provocări</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1"/>
          <p:cNvSpPr txBox="1">
            <a:spLocks noGrp="1"/>
          </p:cNvSpPr>
          <p:nvPr>
            <p:ph type="title"/>
          </p:nvPr>
        </p:nvSpPr>
        <p:spPr>
          <a:xfrm>
            <a:off x="-370905" y="114341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Sinergiile cu alte metodologii</a:t>
            </a:r>
            <a:br>
              <a:rPr lang="pt-PT" sz="4000">
                <a:solidFill>
                  <a:srgbClr val="368E00"/>
                </a:solidFill>
              </a:rPr>
            </a:br>
            <a:br>
              <a:rPr lang="pt-PT" sz="4000">
                <a:solidFill>
                  <a:srgbClr val="368E00"/>
                </a:solidFill>
              </a:rPr>
            </a:br>
            <a:endParaRPr sz="4000">
              <a:solidFill>
                <a:srgbClr val="368E00"/>
              </a:solidFill>
            </a:endParaRPr>
          </a:p>
        </p:txBody>
      </p:sp>
      <p:sp>
        <p:nvSpPr>
          <p:cNvPr id="527" name="Google Shape;527;p41"/>
          <p:cNvSpPr txBox="1">
            <a:spLocks noGrp="1"/>
          </p:cNvSpPr>
          <p:nvPr>
            <p:ph type="subTitle" idx="1"/>
          </p:nvPr>
        </p:nvSpPr>
        <p:spPr>
          <a:xfrm>
            <a:off x="2216016" y="1606046"/>
            <a:ext cx="592191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dirty="0"/>
              <a:t>Sunt descrise sinergiile dintre EC și alte două metodologii - producția Lean și ecologia industrială. </a:t>
            </a:r>
            <a:endParaRPr dirty="0"/>
          </a:p>
          <a:p>
            <a:pPr marL="0" lvl="0" indent="0" algn="just" rtl="0">
              <a:lnSpc>
                <a:spcPct val="100000"/>
              </a:lnSpc>
              <a:spcBef>
                <a:spcPts val="0"/>
              </a:spcBef>
              <a:spcAft>
                <a:spcPts val="0"/>
              </a:spcAft>
              <a:buSzPts val="1600"/>
              <a:buNone/>
            </a:pPr>
            <a:r>
              <a:rPr lang="pt-PT" sz="1600" dirty="0"/>
              <a:t>Producția Lean este o metodologie care vizează reducerea la minimum a risipei în procesele de producție prin utilizarea unor instrumente precum harta fluxului de valoare, analiza cauzelor profunde, zero defecte etc. </a:t>
            </a:r>
            <a:endParaRPr dirty="0"/>
          </a:p>
          <a:p>
            <a:pPr marL="0" lvl="0" indent="0" algn="just" rtl="0">
              <a:lnSpc>
                <a:spcPct val="100000"/>
              </a:lnSpc>
              <a:spcBef>
                <a:spcPts val="0"/>
              </a:spcBef>
              <a:spcAft>
                <a:spcPts val="0"/>
              </a:spcAft>
              <a:buSzPts val="1600"/>
              <a:buNone/>
            </a:pPr>
            <a:r>
              <a:rPr lang="pt-PT" sz="1600" dirty="0"/>
              <a:t>Ecologia industrială se ocupă de studiul fluxurilor de resurse și de interacțiunea dintre sistemele industriale și cele de mediu, cu scopul de a schimba fluxurile de la cele liniare la cele circulare. </a:t>
            </a:r>
            <a:endParaRPr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33" name="Google Shape;533;p42"/>
          <p:cNvSpPr txBox="1"/>
          <p:nvPr/>
        </p:nvSpPr>
        <p:spPr>
          <a:xfrm>
            <a:off x="195984" y="2094884"/>
            <a:ext cx="875203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Ca și concept, fabricația Lean este descrisă ca o metodă sistematică de eliminare sau de minimizare a deșeurilor dintr-un sistem de producție sau lanț valoric, evitând în același timp un efect negativ asupra productivității.</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Companiile pot crea un sistem care să creeze în mod durabil mai multă valoare și mai puține deșeuri, aplicând producția lean cu accent pe proiectarea și fluxul proceselor.</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În cadrul conceptului Lean, termenul "valoare" este definit ca fiind o acțiune sau un proces pentru care un client ar fi dispus să plătească, iar "risipa" este definită ca fiind orice lucru care nu adaugă valoare unui produs sau care are un cost fără un beneficiu.</a:t>
            </a:r>
            <a:endParaRPr sz="1400" b="0" i="0" u="none" strike="noStrike" cap="none">
              <a:solidFill>
                <a:srgbClr val="000000"/>
              </a:solidFill>
              <a:latin typeface="Arial"/>
              <a:ea typeface="Arial"/>
              <a:cs typeface="Arial"/>
              <a:sym typeface="Arial"/>
            </a:endParaRPr>
          </a:p>
        </p:txBody>
      </p:sp>
      <p:sp>
        <p:nvSpPr>
          <p:cNvPr id="534" name="Google Shape;534;p42"/>
          <p:cNvSpPr txBox="1"/>
          <p:nvPr/>
        </p:nvSpPr>
        <p:spPr>
          <a:xfrm>
            <a:off x="195984" y="161545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Concept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3"/>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40" name="Google Shape;540;p43"/>
          <p:cNvSpPr txBox="1"/>
          <p:nvPr/>
        </p:nvSpPr>
        <p:spPr>
          <a:xfrm>
            <a:off x="196050" y="935337"/>
            <a:ext cx="8751900" cy="3694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dirty="0">
                <a:solidFill>
                  <a:srgbClr val="000000"/>
                </a:solidFill>
                <a:latin typeface="Arial"/>
                <a:ea typeface="Arial"/>
                <a:cs typeface="Arial"/>
                <a:sym typeface="Arial"/>
              </a:rPr>
              <a:t>Cele 7 deșeuri identificate în mod obișnuit în Lean:</a:t>
            </a:r>
            <a:endParaRPr sz="1300" dirty="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Supraproducție</a:t>
            </a:r>
            <a:r>
              <a:rPr lang="pt-PT" sz="1300" b="0" i="0" u="none" strike="noStrike" cap="none" dirty="0">
                <a:solidFill>
                  <a:srgbClr val="000000"/>
                </a:solidFill>
                <a:latin typeface="Arial"/>
                <a:ea typeface="Arial"/>
                <a:cs typeface="Arial"/>
                <a:sym typeface="Arial"/>
              </a:rPr>
              <a:t>: producerea mai mult, mai repede sau mai rapid decât este necesar pentru următorul proces sau client.</a:t>
            </a:r>
            <a:endParaRPr sz="1300" dirty="0"/>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Așteptare: </a:t>
            </a:r>
            <a:r>
              <a:rPr lang="pt-PT" sz="1300" b="0" i="0" u="none" strike="noStrike" cap="none" dirty="0">
                <a:solidFill>
                  <a:srgbClr val="000000"/>
                </a:solidFill>
                <a:latin typeface="Arial"/>
                <a:ea typeface="Arial"/>
                <a:cs typeface="Arial"/>
                <a:sym typeface="Arial"/>
              </a:rPr>
              <a:t>operatori care stau degeaba în timp ce mașinile funcționează, echipamente care se defectează, piese de schimb întârzie etc.</a:t>
            </a:r>
            <a:endParaRPr sz="1300" dirty="0"/>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Transport (sau transport): </a:t>
            </a:r>
            <a:r>
              <a:rPr lang="pt-PT" sz="1300" b="0" i="0" u="none" strike="noStrike" cap="none" dirty="0">
                <a:solidFill>
                  <a:srgbClr val="000000"/>
                </a:solidFill>
                <a:latin typeface="Arial"/>
                <a:ea typeface="Arial"/>
                <a:cs typeface="Arial"/>
                <a:sym typeface="Arial"/>
              </a:rPr>
              <a:t>deplasarea pieselor și a produselor dincolo de minimul absolut necesar.</a:t>
            </a:r>
            <a:endParaRPr sz="1300" dirty="0"/>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Supraprocesarea: </a:t>
            </a:r>
            <a:r>
              <a:rPr lang="pt-PT" sz="1300" b="0" i="0" u="none" strike="noStrike" cap="none" dirty="0">
                <a:solidFill>
                  <a:srgbClr val="000000"/>
                </a:solidFill>
                <a:latin typeface="Arial"/>
                <a:ea typeface="Arial"/>
                <a:cs typeface="Arial"/>
                <a:sym typeface="Arial"/>
              </a:rPr>
              <a:t>procesare inutilă sau incorectă.</a:t>
            </a:r>
            <a:endParaRPr sz="1300" dirty="0"/>
          </a:p>
          <a:p>
            <a:pPr marL="285750" marR="0" lvl="0" indent="-196850" algn="just"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Inventar: </a:t>
            </a:r>
            <a:r>
              <a:rPr lang="pt-PT" sz="1300" b="0" i="0" u="none" strike="noStrike" cap="none" dirty="0">
                <a:solidFill>
                  <a:srgbClr val="000000"/>
                </a:solidFill>
                <a:latin typeface="Arial"/>
                <a:ea typeface="Arial"/>
                <a:cs typeface="Arial"/>
                <a:sym typeface="Arial"/>
              </a:rPr>
              <a:t>păstrarea unui stoc mai mare decât minimul necesar de materii prime, piese, produse în curs de execuție (WIP) și produse finite.</a:t>
            </a:r>
            <a:endParaRPr sz="1300" dirty="0"/>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000000"/>
                </a:solidFill>
                <a:latin typeface="Arial"/>
                <a:ea typeface="Arial"/>
                <a:cs typeface="Arial"/>
                <a:sym typeface="Arial"/>
              </a:rPr>
              <a:t>Mișcare</a:t>
            </a:r>
            <a:r>
              <a:rPr lang="pt-PT" sz="1300" b="0" i="0" u="none" strike="noStrike" cap="none" dirty="0">
                <a:solidFill>
                  <a:srgbClr val="2B2D83"/>
                </a:solidFill>
                <a:latin typeface="Arial"/>
                <a:ea typeface="Arial"/>
                <a:cs typeface="Arial"/>
                <a:sym typeface="Arial"/>
              </a:rPr>
              <a:t>:</a:t>
            </a:r>
            <a:r>
              <a:rPr lang="pt-PT" sz="1300" b="0" i="0" u="none" strike="noStrike" cap="none" dirty="0">
                <a:solidFill>
                  <a:srgbClr val="000000"/>
                </a:solidFill>
                <a:latin typeface="Arial"/>
                <a:ea typeface="Arial"/>
                <a:cs typeface="Arial"/>
                <a:sym typeface="Arial"/>
              </a:rPr>
              <a:t> mișcări efectuate de operatori sau de mașini dincolo de ceea ce este necesar.</a:t>
            </a:r>
            <a:endParaRPr sz="1300" dirty="0"/>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dirty="0">
                <a:solidFill>
                  <a:srgbClr val="2B2D83"/>
                </a:solidFill>
                <a:latin typeface="Arial"/>
                <a:ea typeface="Arial"/>
                <a:cs typeface="Arial"/>
                <a:sym typeface="Arial"/>
              </a:rPr>
              <a:t>Defecte: </a:t>
            </a:r>
            <a:r>
              <a:rPr lang="pt-PT" sz="1300" b="0" i="0" u="none" strike="noStrike" cap="none" dirty="0">
                <a:solidFill>
                  <a:srgbClr val="000000"/>
                </a:solidFill>
                <a:latin typeface="Arial"/>
                <a:ea typeface="Arial"/>
                <a:cs typeface="Arial"/>
                <a:sym typeface="Arial"/>
              </a:rPr>
              <a:t>timpul și efortul depus pentru corectarea și inspectarea retușurilor și a rebuturilor.</a:t>
            </a:r>
            <a:endParaRPr sz="1300" dirty="0"/>
          </a:p>
        </p:txBody>
      </p:sp>
      <p:sp>
        <p:nvSpPr>
          <p:cNvPr id="541" name="Google Shape;541;p43"/>
          <p:cNvSpPr txBox="1"/>
          <p:nvPr/>
        </p:nvSpPr>
        <p:spPr>
          <a:xfrm>
            <a:off x="936213" y="65994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dirty="0">
                <a:solidFill>
                  <a:srgbClr val="2B2D83"/>
                </a:solidFill>
                <a:latin typeface="Arial"/>
                <a:ea typeface="Arial"/>
                <a:cs typeface="Arial"/>
                <a:sym typeface="Arial"/>
              </a:rPr>
              <a:t>Lean Manufacturing - Deșeuri</a:t>
            </a:r>
            <a:endParaRPr dirty="0"/>
          </a:p>
        </p:txBody>
      </p:sp>
      <p:sp>
        <p:nvSpPr>
          <p:cNvPr id="542" name="Google Shape;542;p43"/>
          <p:cNvSpPr/>
          <p:nvPr/>
        </p:nvSpPr>
        <p:spPr>
          <a:xfrm>
            <a:off x="7787965" y="3519484"/>
            <a:ext cx="665747" cy="653549"/>
          </a:xfrm>
          <a:prstGeom prst="mathPlus">
            <a:avLst>
              <a:gd name="adj1" fmla="val 23520"/>
            </a:avLst>
          </a:pr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p43"/>
          <p:cNvSpPr txBox="1"/>
          <p:nvPr/>
        </p:nvSpPr>
        <p:spPr>
          <a:xfrm>
            <a:off x="7050728" y="4150708"/>
            <a:ext cx="2140219" cy="78327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600"/>
              <a:buFont typeface="Arial"/>
              <a:buNone/>
            </a:pPr>
            <a:r>
              <a:rPr lang="pt-PT" sz="1600" b="1" i="0" u="none" strike="noStrike" cap="none" dirty="0">
                <a:solidFill>
                  <a:srgbClr val="059540"/>
                </a:solidFill>
                <a:latin typeface="Arial"/>
                <a:ea typeface="Arial"/>
                <a:cs typeface="Arial"/>
                <a:sym typeface="Arial"/>
              </a:rPr>
              <a:t>Risipă de "talente nefolosite"</a:t>
            </a:r>
            <a:endParaRPr sz="1600" b="1" i="0" u="none" strike="noStrike" cap="none" dirty="0">
              <a:solidFill>
                <a:srgbClr val="05954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49" name="Google Shape;549;p44"/>
          <p:cNvSpPr txBox="1"/>
          <p:nvPr/>
        </p:nvSpPr>
        <p:spPr>
          <a:xfrm>
            <a:off x="195984" y="2417861"/>
            <a:ext cx="8752031"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Cele 8 deșeuri ale producției Lean:</a:t>
            </a:r>
            <a:endParaRPr/>
          </a:p>
        </p:txBody>
      </p:sp>
      <p:sp>
        <p:nvSpPr>
          <p:cNvPr id="550" name="Google Shape;550;p44"/>
          <p:cNvSpPr txBox="1"/>
          <p:nvPr/>
        </p:nvSpPr>
        <p:spPr>
          <a:xfrm>
            <a:off x="477801" y="839496"/>
            <a:ext cx="11163300" cy="47940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Deșeuri</a:t>
            </a:r>
            <a:endParaRPr/>
          </a:p>
        </p:txBody>
      </p:sp>
      <p:pic>
        <p:nvPicPr>
          <p:cNvPr id="551" name="Google Shape;551;p44"/>
          <p:cNvPicPr preferRelativeResize="0"/>
          <p:nvPr/>
        </p:nvPicPr>
        <p:blipFill rotWithShape="1">
          <a:blip r:embed="rId3">
            <a:alphaModFix/>
          </a:blip>
          <a:srcRect/>
          <a:stretch/>
        </p:blipFill>
        <p:spPr>
          <a:xfrm>
            <a:off x="3487994" y="1204019"/>
            <a:ext cx="5142931" cy="3514024"/>
          </a:xfrm>
          <a:prstGeom prst="rect">
            <a:avLst/>
          </a:prstGeom>
          <a:noFill/>
          <a:ln>
            <a:noFill/>
          </a:ln>
        </p:spPr>
      </p:pic>
      <p:sp>
        <p:nvSpPr>
          <p:cNvPr id="552" name="Google Shape;552;p44"/>
          <p:cNvSpPr/>
          <p:nvPr/>
        </p:nvSpPr>
        <p:spPr>
          <a:xfrm>
            <a:off x="0" y="3881900"/>
            <a:ext cx="3436374"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[1] Ghidul complet al producției Lean - Aflați cum folosesc producătorii noile tehnologii Industry 4.0 pentru a spori practicile tradiționale de producție Lean. Tulip.co Carte electronică. Web: </a:t>
            </a:r>
            <a:r>
              <a:rPr lang="pt-PT" sz="800" b="0" i="0" u="sng" strike="noStrike" cap="none">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5"/>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58" name="Google Shape;558;p45"/>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principii</a:t>
            </a:r>
            <a:endParaRPr/>
          </a:p>
        </p:txBody>
      </p:sp>
      <p:pic>
        <p:nvPicPr>
          <p:cNvPr id="559" name="Google Shape;559;p45"/>
          <p:cNvPicPr preferRelativeResize="0"/>
          <p:nvPr/>
        </p:nvPicPr>
        <p:blipFill rotWithShape="1">
          <a:blip r:embed="rId3">
            <a:alphaModFix/>
          </a:blip>
          <a:srcRect/>
          <a:stretch/>
        </p:blipFill>
        <p:spPr>
          <a:xfrm>
            <a:off x="3677008" y="1101274"/>
            <a:ext cx="4985083" cy="3519120"/>
          </a:xfrm>
          <a:prstGeom prst="rect">
            <a:avLst/>
          </a:prstGeom>
          <a:noFill/>
          <a:ln>
            <a:noFill/>
          </a:ln>
        </p:spPr>
      </p:pic>
      <p:sp>
        <p:nvSpPr>
          <p:cNvPr id="560" name="Google Shape;560;p45"/>
          <p:cNvSpPr txBox="1"/>
          <p:nvPr/>
        </p:nvSpPr>
        <p:spPr>
          <a:xfrm>
            <a:off x="125625" y="1802725"/>
            <a:ext cx="31812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Conceptul </a:t>
            </a:r>
            <a:r>
              <a:rPr lang="pt-PT">
                <a:solidFill>
                  <a:srgbClr val="15A7A1"/>
                </a:solidFill>
              </a:rPr>
              <a:t>L</a:t>
            </a:r>
            <a:r>
              <a:rPr lang="pt-PT" sz="1400" b="0" i="0" u="none" strike="noStrike" cap="none">
                <a:solidFill>
                  <a:srgbClr val="15A7A1"/>
                </a:solidFill>
                <a:latin typeface="Arial"/>
                <a:ea typeface="Arial"/>
                <a:cs typeface="Arial"/>
                <a:sym typeface="Arial"/>
              </a:rPr>
              <a:t>ean consideră cinci principii majore ca fiind o rețetă pentru îmbunătățirea eficienței la locul de muncă, și anume:</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Identificarea valorii;</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Cartografierea fluxului de valoare;</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Crearea fluxului;</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Stabilirea atracției;</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Căutarea perfecțiunii.</a:t>
            </a:r>
            <a:endParaRPr sz="1400" b="0" i="0" u="none" strike="noStrike" cap="none">
              <a:solidFill>
                <a:srgbClr val="15A7A1"/>
              </a:solidFill>
              <a:latin typeface="Arial"/>
              <a:ea typeface="Arial"/>
              <a:cs typeface="Arial"/>
              <a:sym typeface="Arial"/>
            </a:endParaRPr>
          </a:p>
        </p:txBody>
      </p:sp>
      <p:sp>
        <p:nvSpPr>
          <p:cNvPr id="561" name="Google Shape;561;p45"/>
          <p:cNvSpPr/>
          <p:nvPr/>
        </p:nvSpPr>
        <p:spPr>
          <a:xfrm>
            <a:off x="232524" y="4451117"/>
            <a:ext cx="6518786"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[2] Ghidul complet al producției Lean - Aflați cum folosesc producătorii noile tehnologii din Industria 4.0 pentru a spori practicile tradiționale de producție Lean. Tulip.co Carte electronică. Web: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6"/>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67" name="Google Shape;567;p46"/>
          <p:cNvSpPr txBox="1"/>
          <p:nvPr/>
        </p:nvSpPr>
        <p:spPr>
          <a:xfrm>
            <a:off x="195984" y="1771531"/>
            <a:ext cx="8752031"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 EI </a:t>
            </a:r>
            <a:r>
              <a:rPr lang="pt-PT" sz="1400" b="0" i="0" u="none" strike="noStrike" cap="none">
                <a:solidFill>
                  <a:srgbClr val="000000"/>
                </a:solidFill>
                <a:latin typeface="Arial"/>
                <a:ea typeface="Arial"/>
                <a:cs typeface="Arial"/>
                <a:sym typeface="Arial"/>
              </a:rPr>
              <a:t>este un concept în care ecosistemul este văzut ca un exemplu pentru proiectarea sistemelor industriale în scopul reducerii impactului acestora asupra mediului prin închiderea circuitelor de energie și de resurse.</a:t>
            </a:r>
            <a:endParaRPr/>
          </a:p>
        </p:txBody>
      </p:sp>
      <p:sp>
        <p:nvSpPr>
          <p:cNvPr id="568" name="Google Shape;568;p46"/>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 Concept</a:t>
            </a:r>
            <a:endParaRPr/>
          </a:p>
        </p:txBody>
      </p:sp>
      <p:sp>
        <p:nvSpPr>
          <p:cNvPr id="569" name="Google Shape;569;p46"/>
          <p:cNvSpPr txBox="1"/>
          <p:nvPr/>
        </p:nvSpPr>
        <p:spPr>
          <a:xfrm>
            <a:off x="1887794" y="2467750"/>
            <a:ext cx="58551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1" u="none" strike="noStrike" cap="none">
              <a:solidFill>
                <a:srgbClr val="2B2D8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1" u="none" strike="noStrike" cap="none">
                <a:solidFill>
                  <a:srgbClr val="2B2D83"/>
                </a:solidFill>
                <a:latin typeface="Arial"/>
                <a:ea typeface="Arial"/>
                <a:cs typeface="Arial"/>
                <a:sym typeface="Arial"/>
              </a:rPr>
              <a:t>"Ecologia industrială conceptualizează industria ca pe un ecosistem creat de om care funcționează într-un mod similar cu ecosistemele naturale, în care deșeurile sau produsele secundare ale unui proces sunt folosite ca input pentru un alt proces. Ecologia industrială interacționează cu ecosistemele naturale și încearcă să treacă de la un sistem liniar la unul ciclic sau cu circuit închis. La fel ca ecosistemele naturale, ecologia industrială se află într-o stare de flux continuu."</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7"/>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75" name="Google Shape;575;p47"/>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 Procese</a:t>
            </a:r>
            <a:endParaRPr/>
          </a:p>
        </p:txBody>
      </p:sp>
      <p:sp>
        <p:nvSpPr>
          <p:cNvPr id="576" name="Google Shape;576;p47"/>
          <p:cNvSpPr txBox="1"/>
          <p:nvPr/>
        </p:nvSpPr>
        <p:spPr>
          <a:xfrm>
            <a:off x="195984" y="1918804"/>
            <a:ext cx="33363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Conform conceptului de EI, o industrie utilizează surplusurile (deșeuri și produse secundare) ale altor industrii ca intrări în propriile procese, interacționând în același timp cu natura. EI urmărește un sistem hibrid între ecosistemele industriale și naturale și ia în considerare concepte și instrumente de sustenabilitate, cum ar fi analiza fluxului de materiale, proiectarea pentru dezasamblare, tehnologiile ecologice și dematerializarea. </a:t>
            </a:r>
            <a:endParaRPr sz="1400" b="0" i="0" u="none" strike="noStrike" cap="none">
              <a:solidFill>
                <a:srgbClr val="000000"/>
              </a:solidFill>
              <a:latin typeface="Arial"/>
              <a:ea typeface="Arial"/>
              <a:cs typeface="Arial"/>
              <a:sym typeface="Arial"/>
            </a:endParaRPr>
          </a:p>
        </p:txBody>
      </p:sp>
      <p:pic>
        <p:nvPicPr>
          <p:cNvPr id="577" name="Google Shape;577;p47"/>
          <p:cNvPicPr preferRelativeResize="0"/>
          <p:nvPr/>
        </p:nvPicPr>
        <p:blipFill rotWithShape="1">
          <a:blip r:embed="rId3">
            <a:alphaModFix/>
          </a:blip>
          <a:srcRect/>
          <a:stretch/>
        </p:blipFill>
        <p:spPr>
          <a:xfrm>
            <a:off x="3897829" y="1046304"/>
            <a:ext cx="5246171" cy="3050891"/>
          </a:xfrm>
          <a:prstGeom prst="rect">
            <a:avLst/>
          </a:prstGeom>
          <a:noFill/>
          <a:ln>
            <a:noFill/>
          </a:ln>
        </p:spPr>
      </p:pic>
      <p:sp>
        <p:nvSpPr>
          <p:cNvPr id="578" name="Google Shape;578;p47"/>
          <p:cNvSpPr/>
          <p:nvPr/>
        </p:nvSpPr>
        <p:spPr>
          <a:xfrm>
            <a:off x="3979397" y="4401824"/>
            <a:ext cx="5083034"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dirty="0">
                <a:solidFill>
                  <a:srgbClr val="000000"/>
                </a:solidFill>
                <a:latin typeface="Arial"/>
                <a:ea typeface="Arial"/>
                <a:cs typeface="Arial"/>
                <a:sym typeface="Arial"/>
              </a:rPr>
              <a:t>[3] Introducere în ecologia industrială și în metabolismul industrial. Cooperarea transfrontalieră greco-albaneză în domeniul explorării biomasei. Disponibil online: </a:t>
            </a:r>
            <a:r>
              <a:rPr lang="pt-PT"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https://slideplayer.com/slide/13338089/</a:t>
            </a:r>
            <a:endParaRPr sz="800" b="0" i="0" u="none" strike="noStrike" cap="none" dirty="0">
              <a:solidFill>
                <a:srgbClr val="000000"/>
              </a:solidFill>
              <a:latin typeface="Arial"/>
              <a:ea typeface="Arial"/>
              <a:cs typeface="Arial"/>
              <a:sym typeface="Arial"/>
            </a:endParaRPr>
          </a:p>
        </p:txBody>
      </p:sp>
      <p:sp>
        <p:nvSpPr>
          <p:cNvPr id="579" name="Google Shape;579;p47"/>
          <p:cNvSpPr txBox="1"/>
          <p:nvPr/>
        </p:nvSpPr>
        <p:spPr>
          <a:xfrm>
            <a:off x="5506747" y="4111339"/>
            <a:ext cx="2904459" cy="29048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dirty="0">
                <a:solidFill>
                  <a:schemeClr val="dk1"/>
                </a:solidFill>
                <a:latin typeface="Arial"/>
                <a:ea typeface="Arial"/>
                <a:cs typeface="Arial"/>
                <a:sym typeface="Arial"/>
              </a:rPr>
              <a:t>Procese de ecologie industrială [3]</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85" name="Google Shape;585;p48"/>
          <p:cNvSpPr txBox="1"/>
          <p:nvPr/>
        </p:nvSpPr>
        <p:spPr>
          <a:xfrm>
            <a:off x="195984" y="1391878"/>
            <a:ext cx="8751900" cy="3294000"/>
          </a:xfrm>
          <a:prstGeom prst="rect">
            <a:avLst/>
          </a:prstGeom>
          <a:noFill/>
          <a:ln>
            <a:noFill/>
          </a:ln>
        </p:spPr>
        <p:txBody>
          <a:bodyPr spcFirstLastPara="1" wrap="square" lIns="91425" tIns="45700" rIns="91425" bIns="45700" anchor="t" anchorCtr="0">
            <a:spAutoFit/>
          </a:bodyPr>
          <a:lstStyle/>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2B2D83"/>
                </a:solidFill>
                <a:latin typeface="Arial"/>
                <a:ea typeface="Arial"/>
                <a:cs typeface="Arial"/>
                <a:sym typeface="Arial"/>
              </a:rPr>
              <a:t>Dezvoltarea de ecosisteme industriale </a:t>
            </a:r>
            <a:r>
              <a:rPr lang="pt-PT" sz="1300" b="0" i="0" u="none" strike="noStrike" cap="none">
                <a:solidFill>
                  <a:srgbClr val="000000"/>
                </a:solidFill>
                <a:latin typeface="Arial"/>
                <a:ea typeface="Arial"/>
                <a:cs typeface="Arial"/>
                <a:sym typeface="Arial"/>
              </a:rPr>
              <a:t>- să considere deșeurile ca fiind o resursă; să închidă buclele; să încheie parteneriate cu alte industrii pentru a comercializa subprodusele care sunt utilizate ca intrări în alte procese.</a:t>
            </a:r>
            <a:endParaRPr sz="1300"/>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2B2D83"/>
                </a:solidFill>
                <a:latin typeface="Arial"/>
                <a:ea typeface="Arial"/>
                <a:cs typeface="Arial"/>
                <a:sym typeface="Arial"/>
              </a:rPr>
              <a:t>Dematerializarea producției industriale </a:t>
            </a:r>
            <a:r>
              <a:rPr lang="pt-PT" sz="1300" b="0" i="0" u="none" strike="noStrike" cap="none">
                <a:solidFill>
                  <a:srgbClr val="000000"/>
                </a:solidFill>
                <a:latin typeface="Arial"/>
                <a:ea typeface="Arial"/>
                <a:cs typeface="Arial"/>
                <a:sym typeface="Arial"/>
              </a:rPr>
              <a:t>- să utilizeze mai puține materiale virgine și mai puțină energie, devenind mai eficienți din punct de vedere al utilizării resurselor; să reutilizeze materialele sau să le înlocuiască cu materiale mai ecologice; să facă mai mult cu mai puțin.</a:t>
            </a:r>
            <a:endParaRPr sz="1300"/>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000000"/>
                </a:solidFill>
                <a:latin typeface="Arial"/>
                <a:ea typeface="Arial"/>
                <a:cs typeface="Arial"/>
                <a:sym typeface="Arial"/>
              </a:rPr>
              <a:t>Echilibrarea intrărilor și ieșirilor industriale la nivelurile naturale - gestionarea interfeței dintre mediu și industrie; sporirea cunoștințelor privind comportamentul ecosistemelor, timpul și capacitatea de refacere; sporirea cunoștințelor privind modul și momentul în care industria poate interacționa cu ecosistemele naturale și limitările.</a:t>
            </a:r>
            <a:endParaRPr sz="1300"/>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000000"/>
                </a:solidFill>
                <a:latin typeface="Arial"/>
                <a:ea typeface="Arial"/>
                <a:cs typeface="Arial"/>
                <a:sym typeface="Arial"/>
              </a:rPr>
              <a:t>Îmbunătățirea eficienței </a:t>
            </a:r>
            <a:r>
              <a:rPr lang="pt-PT" sz="1300" b="0" i="0" u="none" strike="noStrike" cap="none">
                <a:solidFill>
                  <a:srgbClr val="2B2D83"/>
                </a:solidFill>
                <a:latin typeface="Arial"/>
                <a:ea typeface="Arial"/>
                <a:cs typeface="Arial"/>
                <a:sym typeface="Arial"/>
              </a:rPr>
              <a:t>proceselor industriale </a:t>
            </a:r>
            <a:r>
              <a:rPr lang="pt-PT" sz="1300" b="0" i="0" u="none" strike="noStrike" cap="none">
                <a:solidFill>
                  <a:srgbClr val="000000"/>
                </a:solidFill>
                <a:latin typeface="Arial"/>
                <a:ea typeface="Arial"/>
                <a:cs typeface="Arial"/>
                <a:sym typeface="Arial"/>
              </a:rPr>
              <a:t>- reproiectarea produselor, proceselor, echipamentelor; reutilizarea materialelor pentru a conserva resursele.</a:t>
            </a:r>
            <a:endParaRPr sz="1300"/>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2B2D83"/>
                </a:solidFill>
                <a:latin typeface="Arial"/>
                <a:ea typeface="Arial"/>
                <a:cs typeface="Arial"/>
                <a:sym typeface="Arial"/>
              </a:rPr>
              <a:t>Utilizarea energiei </a:t>
            </a:r>
            <a:r>
              <a:rPr lang="pt-PT" sz="1300" b="0" i="0" u="none" strike="noStrike" cap="none">
                <a:solidFill>
                  <a:srgbClr val="000000"/>
                </a:solidFill>
                <a:latin typeface="Arial"/>
                <a:ea typeface="Arial"/>
                <a:cs typeface="Arial"/>
                <a:sym typeface="Arial"/>
              </a:rPr>
              <a:t>- integrarea aprovizionării cu energie în ecologia industrială; utilizarea de surse alternative de energie care au un impact mai redus asupra mediului.</a:t>
            </a:r>
            <a:endParaRPr sz="1300"/>
          </a:p>
          <a:p>
            <a:pPr marL="285750" marR="0" lvl="0" indent="-279400" algn="just" rtl="0">
              <a:lnSpc>
                <a:spcPct val="100000"/>
              </a:lnSpc>
              <a:spcBef>
                <a:spcPts val="0"/>
              </a:spcBef>
              <a:spcAft>
                <a:spcPts val="0"/>
              </a:spcAft>
              <a:buClr>
                <a:srgbClr val="000000"/>
              </a:buClr>
              <a:buSzPts val="1300"/>
              <a:buFont typeface="Arial"/>
              <a:buChar char="•"/>
            </a:pPr>
            <a:r>
              <a:rPr lang="pt-PT" sz="1300" b="0" i="0" u="none" strike="noStrike" cap="none">
                <a:solidFill>
                  <a:srgbClr val="000000"/>
                </a:solidFill>
                <a:latin typeface="Arial"/>
                <a:ea typeface="Arial"/>
                <a:cs typeface="Arial"/>
                <a:sym typeface="Arial"/>
              </a:rPr>
              <a:t>Alinierea politicilor la </a:t>
            </a:r>
            <a:r>
              <a:rPr lang="pt-PT" sz="1300" b="0" i="0" u="none" strike="noStrike" cap="none">
                <a:solidFill>
                  <a:srgbClr val="2B2D83"/>
                </a:solidFill>
                <a:latin typeface="Arial"/>
                <a:ea typeface="Arial"/>
                <a:cs typeface="Arial"/>
                <a:sym typeface="Arial"/>
              </a:rPr>
              <a:t>conceptul de ecologie </a:t>
            </a:r>
            <a:r>
              <a:rPr lang="pt-PT" sz="1300" b="0" i="0" u="none" strike="noStrike" cap="none">
                <a:solidFill>
                  <a:srgbClr val="000000"/>
                </a:solidFill>
                <a:latin typeface="Arial"/>
                <a:ea typeface="Arial"/>
                <a:cs typeface="Arial"/>
                <a:sym typeface="Arial"/>
              </a:rPr>
              <a:t>industrială - încorporarea mediului și a economiei în politicile organizaționale, naționale și internaționale; internalizarea externalităților; utilizarea instrumentelor economice pentru a încuraja trecerea la ecologia industrială; utilizarea unei rate de actualizare mai adecvate; utilizarea unui indice mai cuprinzător pentru a măsura bogăția unei națiuni, mai degrabă decât PNB.</a:t>
            </a:r>
            <a:endParaRPr sz="1300"/>
          </a:p>
        </p:txBody>
      </p:sp>
      <p:sp>
        <p:nvSpPr>
          <p:cNvPr id="586" name="Google Shape;586;p48"/>
          <p:cNvSpPr txBox="1"/>
          <p:nvPr/>
        </p:nvSpPr>
        <p:spPr>
          <a:xfrm>
            <a:off x="195984" y="942010"/>
            <a:ext cx="11163300" cy="47940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 Principii</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9"/>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592" name="Google Shape;592;p49"/>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și economie circulară</a:t>
            </a:r>
            <a:endParaRPr/>
          </a:p>
        </p:txBody>
      </p:sp>
      <p:pic>
        <p:nvPicPr>
          <p:cNvPr id="593" name="Google Shape;593;p49"/>
          <p:cNvPicPr preferRelativeResize="0"/>
          <p:nvPr/>
        </p:nvPicPr>
        <p:blipFill rotWithShape="1">
          <a:blip r:embed="rId3">
            <a:alphaModFix/>
          </a:blip>
          <a:srcRect/>
          <a:stretch/>
        </p:blipFill>
        <p:spPr>
          <a:xfrm>
            <a:off x="3614489" y="1212934"/>
            <a:ext cx="3773282" cy="3235695"/>
          </a:xfrm>
          <a:prstGeom prst="rect">
            <a:avLst/>
          </a:prstGeom>
          <a:noFill/>
          <a:ln>
            <a:noFill/>
          </a:ln>
        </p:spPr>
      </p:pic>
      <p:sp>
        <p:nvSpPr>
          <p:cNvPr id="594" name="Google Shape;594;p49"/>
          <p:cNvSpPr/>
          <p:nvPr/>
        </p:nvSpPr>
        <p:spPr>
          <a:xfrm>
            <a:off x="34508" y="3499536"/>
            <a:ext cx="222700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[4]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800" b="0" i="0" u="sng" strike="noStrike" cap="none">
                <a:solidFill>
                  <a:srgbClr val="000000"/>
                </a:solidFill>
                <a:latin typeface="Arial"/>
                <a:ea typeface="Arial"/>
                <a:cs typeface="Arial"/>
                <a:sym typeface="Arial"/>
              </a:rPr>
              <a:t>, Yovana;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Iritani</a:t>
            </a:r>
            <a:r>
              <a:rPr lang="pt-PT" sz="800" b="0" i="0" u="sng" strike="noStrike" cap="none">
                <a:solidFill>
                  <a:srgbClr val="000000"/>
                </a:solidFill>
                <a:latin typeface="Arial"/>
                <a:ea typeface="Arial"/>
                <a:cs typeface="Arial"/>
                <a:sym typeface="Arial"/>
              </a:rPr>
              <a:t>, Diego;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800" b="0" i="0" u="sng" strike="noStrike" cap="none">
                <a:solidFill>
                  <a:srgbClr val="000000"/>
                </a:solidFill>
                <a:latin typeface="Arial"/>
                <a:ea typeface="Arial"/>
                <a:cs typeface="Arial"/>
                <a:sym typeface="Arial"/>
              </a:rPr>
              <a:t>, Ana;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800" b="0" i="0" u="none" strike="noStrike" cap="none">
                <a:solidFill>
                  <a:srgbClr val="000000"/>
                </a:solidFill>
                <a:latin typeface="Arial"/>
                <a:ea typeface="Arial"/>
                <a:cs typeface="Arial"/>
                <a:sym typeface="Arial"/>
              </a:rPr>
              <a:t>, Aldo; Theoretical contribution of industrial ecology to circular economy. Received 8 September 2016, Revised 17 September 2017, Accepted 17 September 2017, Available online 30 September 2017. Web: </a:t>
            </a:r>
            <a:r>
              <a:rPr lang="pt-PT" sz="8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800" b="0" i="0" u="none" strike="noStrike" cap="none">
              <a:solidFill>
                <a:srgbClr val="000000"/>
              </a:solidFill>
              <a:latin typeface="Arial"/>
              <a:ea typeface="Arial"/>
              <a:cs typeface="Arial"/>
              <a:sym typeface="Arial"/>
            </a:endParaRPr>
          </a:p>
        </p:txBody>
      </p:sp>
      <p:sp>
        <p:nvSpPr>
          <p:cNvPr id="595" name="Google Shape;595;p49"/>
          <p:cNvSpPr/>
          <p:nvPr/>
        </p:nvSpPr>
        <p:spPr>
          <a:xfrm>
            <a:off x="4342354" y="4469033"/>
            <a:ext cx="304541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dirty="0">
                <a:solidFill>
                  <a:srgbClr val="000000"/>
                </a:solidFill>
                <a:latin typeface="Arial"/>
                <a:ea typeface="Arial"/>
                <a:cs typeface="Arial"/>
                <a:sym typeface="Arial"/>
              </a:rPr>
              <a:t>Rețeaua de co-ocurrență a cuvintelor pentru literatura CE și IE [4]</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182201" y="1790575"/>
            <a:ext cx="3889800" cy="2693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Proiectarea pentru modernizare și reparare (modularitate)</a:t>
            </a:r>
            <a:endParaRPr sz="130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Proiectarea de produse cu durată de viață lungă</a:t>
            </a:r>
            <a:endParaRPr sz="130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Proiectarea pentru prelungirea duratei de viață a produsului</a:t>
            </a:r>
            <a:endParaRPr sz="130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Proiectarea pentru închiderea buclelor de resurse</a:t>
            </a:r>
            <a:endParaRPr sz="130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 pentru cicluri tehnice și biologice</a:t>
            </a:r>
            <a:endParaRPr sz="1300"/>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00" b="0" i="0" u="none" strike="noStrike" cap="none">
                <a:solidFill>
                  <a:srgbClr val="15A7A1"/>
                </a:solidFill>
                <a:latin typeface="Arial"/>
                <a:ea typeface="Arial"/>
                <a:cs typeface="Arial"/>
                <a:sym typeface="Arial"/>
              </a:rPr>
              <a:t>Proiectare pentru dezasamblare și reasamblare</a:t>
            </a:r>
            <a:endParaRPr sz="1300"/>
          </a:p>
        </p:txBody>
      </p:sp>
      <p:pic>
        <p:nvPicPr>
          <p:cNvPr id="135" name="Google Shape;135;p5"/>
          <p:cNvPicPr preferRelativeResize="0"/>
          <p:nvPr/>
        </p:nvPicPr>
        <p:blipFill rotWithShape="1">
          <a:blip r:embed="rId3">
            <a:alphaModFix/>
          </a:blip>
          <a:srcRect/>
          <a:stretch/>
        </p:blipFill>
        <p:spPr>
          <a:xfrm>
            <a:off x="4262081" y="1716686"/>
            <a:ext cx="4122160" cy="2821697"/>
          </a:xfrm>
          <a:prstGeom prst="rect">
            <a:avLst/>
          </a:prstGeom>
          <a:noFill/>
          <a:ln>
            <a:noFill/>
          </a:ln>
        </p:spPr>
      </p:pic>
      <p:sp>
        <p:nvSpPr>
          <p:cNvPr id="136" name="Google Shape;136;p5"/>
          <p:cNvSpPr txBox="1"/>
          <p:nvPr/>
        </p:nvSpPr>
        <p:spPr>
          <a:xfrm>
            <a:off x="986590" y="144476"/>
            <a:ext cx="70401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4000" b="0" i="0" u="none" strike="noStrike" cap="none">
                <a:solidFill>
                  <a:srgbClr val="E7501B"/>
                </a:solidFill>
                <a:latin typeface="Bebas Neue"/>
                <a:ea typeface="Bebas Neue"/>
                <a:cs typeface="Bebas Neue"/>
                <a:sym typeface="Bebas Neue"/>
              </a:rPr>
              <a:t>exemple de sisteme de circularitate includ (dar nu se limitează la):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0"/>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601" name="Google Shape;601;p50"/>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și economie circulară</a:t>
            </a:r>
            <a:endParaRPr/>
          </a:p>
        </p:txBody>
      </p:sp>
      <p:graphicFrame>
        <p:nvGraphicFramePr>
          <p:cNvPr id="602" name="Google Shape;602;p50"/>
          <p:cNvGraphicFramePr/>
          <p:nvPr/>
        </p:nvGraphicFramePr>
        <p:xfrm>
          <a:off x="165597" y="1280876"/>
          <a:ext cx="8782425" cy="3486847"/>
        </p:xfrm>
        <a:graphic>
          <a:graphicData uri="http://schemas.openxmlformats.org/drawingml/2006/table">
            <a:tbl>
              <a:tblPr>
                <a:noFill/>
                <a:tableStyleId>{000A3962-A9A1-4800-82E1-0BAC18138E8A}</a:tableStyleId>
              </a:tblPr>
              <a:tblGrid>
                <a:gridCol w="5591875">
                  <a:extLst>
                    <a:ext uri="{9D8B030D-6E8A-4147-A177-3AD203B41FA5}">
                      <a16:colId xmlns:a16="http://schemas.microsoft.com/office/drawing/2014/main" val="20000"/>
                    </a:ext>
                  </a:extLst>
                </a:gridCol>
                <a:gridCol w="3190550">
                  <a:extLst>
                    <a:ext uri="{9D8B030D-6E8A-4147-A177-3AD203B41FA5}">
                      <a16:colId xmlns:a16="http://schemas.microsoft.com/office/drawing/2014/main" val="20001"/>
                    </a:ext>
                  </a:extLst>
                </a:gridCol>
              </a:tblGrid>
              <a:tr h="318775">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Contribuția EI</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Principii CE bazate pe</a:t>
                      </a:r>
                      <a:r>
                        <a:rPr lang="pt-PT" sz="1050">
                          <a:solidFill>
                            <a:schemeClr val="dk1"/>
                          </a:solidFill>
                        </a:rPr>
                        <a:t> </a:t>
                      </a:r>
                      <a:r>
                        <a:rPr lang="pt-PT" sz="1050" u="none" strike="noStrike" cap="none">
                          <a:solidFill>
                            <a:schemeClr val="dk1"/>
                          </a:solidFill>
                          <a:latin typeface="Arial"/>
                          <a:ea typeface="Arial"/>
                          <a:cs typeface="Arial"/>
                          <a:sym typeface="Arial"/>
                        </a:rPr>
                        <a:t>Fundația Ellen McArthur</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0"/>
                  </a:ext>
                </a:extLst>
              </a:tr>
              <a:tr h="113310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Studiați fluxurile de material și de energie și aplicarea lor.</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Introduceți principiile ecosistemului biologic în ecosistemul industrial</a:t>
                      </a:r>
                      <a:endParaRPr sz="1050" u="none" strike="noStrike" cap="none">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Transformați fluxurile liniare și semicirculare în fluxuri circulare sau apropiate.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Eliminarea dependenței de stocurile finite și reutilizarea deșeurilor generate în sistem.</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Asigurați analiza fluxului de materiale într-un sistem complex.</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Păstrarea și consolidarea capitalului natural prin controlul stocurilor limitate și echilibrarea fluxurilor de resurse regenerabile.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11125">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Utilizați SI și EIP.</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Utilizați deșeurile ca subproduse.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Utilizați strategii precum: reutilizarea, reciclarea, repararea și refabricarea.</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Extinderea ciclului de viață al produselor.</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A face mai mult cu mai puțin (dematerializare)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Dezvoltarea mai multor servicii decât produse (PSS).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Folosiți Design pentru mediu sau Ecodesign.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Implementarea unei producții mai puțin poluante în cadrul companiilor.</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Optimizarea randamentului resurselor prin circulația produselor,</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componente și materiale utilizate la cea mai mare utilitate în orice moment, atât în ciclurile tehnice, cât și în cele biologice.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2"/>
                  </a:ext>
                </a:extLst>
              </a:tr>
              <a:tr h="67785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Utilizați indicatorii pentru a monitoriza eficacitatea sistemului.</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Cercetări care vizează dezvoltarea de noi modalități de tranziție la CE.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punerea în aplicare a politicilor naționale și internaționale de dezvoltare economică.</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Promovarea eficacității sistemului prin dezvăluirea și eliminarea externalităților negative.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03" name="Google Shape;603;p50"/>
          <p:cNvSpPr txBox="1"/>
          <p:nvPr/>
        </p:nvSpPr>
        <p:spPr>
          <a:xfrm>
            <a:off x="4074196" y="4567209"/>
            <a:ext cx="170343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050" b="0" i="1" u="none" strike="noStrike" cap="none" dirty="0">
                <a:solidFill>
                  <a:srgbClr val="000000"/>
                </a:solidFill>
                <a:latin typeface="Arial"/>
                <a:ea typeface="Arial"/>
                <a:cs typeface="Arial"/>
                <a:sym typeface="Arial"/>
              </a:rPr>
              <a:t>Contribuții ale IE la CE</a:t>
            </a:r>
            <a:endParaRPr sz="1050" b="0" i="1"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609" name="Google Shape;609;p51"/>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și economie circulară</a:t>
            </a:r>
            <a:endParaRPr/>
          </a:p>
        </p:txBody>
      </p:sp>
      <p:pic>
        <p:nvPicPr>
          <p:cNvPr id="610" name="Google Shape;610;p51"/>
          <p:cNvPicPr preferRelativeResize="0"/>
          <p:nvPr/>
        </p:nvPicPr>
        <p:blipFill rotWithShape="1">
          <a:blip r:embed="rId3">
            <a:alphaModFix/>
          </a:blip>
          <a:srcRect/>
          <a:stretch/>
        </p:blipFill>
        <p:spPr>
          <a:xfrm>
            <a:off x="1300004" y="1708592"/>
            <a:ext cx="5593949" cy="2869476"/>
          </a:xfrm>
          <a:prstGeom prst="rect">
            <a:avLst/>
          </a:prstGeom>
          <a:noFill/>
          <a:ln>
            <a:noFill/>
          </a:ln>
        </p:spPr>
      </p:pic>
      <p:sp>
        <p:nvSpPr>
          <p:cNvPr id="611" name="Google Shape;611;p51"/>
          <p:cNvSpPr/>
          <p:nvPr/>
        </p:nvSpPr>
        <p:spPr>
          <a:xfrm>
            <a:off x="937639" y="1274684"/>
            <a:ext cx="624646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Interrelații între economia circulară și principiile Lean</a:t>
            </a:r>
            <a:endParaRPr sz="1700" b="0" i="0" u="none" strike="noStrike" cap="none">
              <a:solidFill>
                <a:srgbClr val="000000"/>
              </a:solidFill>
              <a:latin typeface="Arial"/>
              <a:ea typeface="Arial"/>
              <a:cs typeface="Arial"/>
              <a:sym typeface="Arial"/>
            </a:endParaRPr>
          </a:p>
        </p:txBody>
      </p:sp>
      <p:sp>
        <p:nvSpPr>
          <p:cNvPr id="612" name="Google Shape;612;p51"/>
          <p:cNvSpPr/>
          <p:nvPr/>
        </p:nvSpPr>
        <p:spPr>
          <a:xfrm>
            <a:off x="1300004" y="4578068"/>
            <a:ext cx="48141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dirty="0">
                <a:solidFill>
                  <a:srgbClr val="000000"/>
                </a:solidFill>
                <a:latin typeface="Arial"/>
                <a:ea typeface="Arial"/>
                <a:cs typeface="Arial"/>
                <a:sym typeface="Arial"/>
              </a:rPr>
              <a:t>Rețeaua de co-ocurrență a cuvintelor pentru literatura CE și IE [5]</a:t>
            </a:r>
            <a:endParaRPr sz="900" b="0" i="0" u="none" strike="noStrike" cap="none" dirty="0">
              <a:solidFill>
                <a:srgbClr val="000000"/>
              </a:solidFill>
              <a:latin typeface="Arial"/>
              <a:ea typeface="Arial"/>
              <a:cs typeface="Arial"/>
              <a:sym typeface="Arial"/>
            </a:endParaRPr>
          </a:p>
        </p:txBody>
      </p:sp>
      <p:sp>
        <p:nvSpPr>
          <p:cNvPr id="613" name="Google Shape;613;p51"/>
          <p:cNvSpPr/>
          <p:nvPr/>
        </p:nvSpPr>
        <p:spPr>
          <a:xfrm>
            <a:off x="7110477" y="3691553"/>
            <a:ext cx="1959900" cy="10618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[5]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700" b="0" i="0" u="sng" strike="noStrike" cap="none" dirty="0">
                <a:solidFill>
                  <a:srgbClr val="000000"/>
                </a:solidFill>
                <a:latin typeface="Arial"/>
                <a:ea typeface="Arial"/>
                <a:cs typeface="Arial"/>
                <a:sym typeface="Arial"/>
              </a:rPr>
              <a:t>, Yovana;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Iritani</a:t>
            </a:r>
            <a:r>
              <a:rPr lang="pt-PT" sz="700" b="0" i="0" u="sng" strike="noStrike" cap="none" dirty="0">
                <a:solidFill>
                  <a:srgbClr val="000000"/>
                </a:solidFill>
                <a:latin typeface="Arial"/>
                <a:ea typeface="Arial"/>
                <a:cs typeface="Arial"/>
                <a:sym typeface="Arial"/>
              </a:rPr>
              <a:t>, Diego;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700" b="0" i="0" u="sng" strike="noStrike" cap="none" dirty="0">
                <a:solidFill>
                  <a:srgbClr val="000000"/>
                </a:solidFill>
                <a:latin typeface="Arial"/>
                <a:ea typeface="Arial"/>
                <a:cs typeface="Arial"/>
                <a:sym typeface="Arial"/>
              </a:rPr>
              <a:t>, Ana;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700" b="0" i="0" u="none" strike="noStrike" cap="none" dirty="0">
                <a:solidFill>
                  <a:srgbClr val="000000"/>
                </a:solidFill>
                <a:latin typeface="Arial"/>
                <a:ea typeface="Arial"/>
                <a:cs typeface="Arial"/>
                <a:sym typeface="Arial"/>
              </a:rPr>
              <a:t>, Aldo; Theoretical contribution of industrial ecology to circular economy. Received 8 September 2016, Revised 17 September 2017, Accepted 17 September 2017, Available online 30 September 2017. Web: </a:t>
            </a:r>
            <a:r>
              <a:rPr lang="pt-PT" sz="7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Sinergiile cu alte metodologii</a:t>
            </a:r>
            <a:endParaRPr/>
          </a:p>
        </p:txBody>
      </p:sp>
      <p:sp>
        <p:nvSpPr>
          <p:cNvPr id="619" name="Google Shape;619;p52"/>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Ecologie industrială și economie circulară</a:t>
            </a:r>
            <a:endParaRPr/>
          </a:p>
        </p:txBody>
      </p:sp>
      <p:sp>
        <p:nvSpPr>
          <p:cNvPr id="620" name="Google Shape;620;p52"/>
          <p:cNvSpPr/>
          <p:nvPr/>
        </p:nvSpPr>
        <p:spPr>
          <a:xfrm>
            <a:off x="303000" y="1122275"/>
            <a:ext cx="8535600" cy="3519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Abordări diferite ale LM și EC în ceea ce privește elementele de deșeuri și valoare</a:t>
            </a:r>
            <a:endParaRPr/>
          </a:p>
        </p:txBody>
      </p:sp>
      <p:graphicFrame>
        <p:nvGraphicFramePr>
          <p:cNvPr id="621" name="Google Shape;621;p52"/>
          <p:cNvGraphicFramePr/>
          <p:nvPr/>
        </p:nvGraphicFramePr>
        <p:xfrm>
          <a:off x="195985" y="1464428"/>
          <a:ext cx="7073500" cy="3226525"/>
        </p:xfrm>
        <a:graphic>
          <a:graphicData uri="http://schemas.openxmlformats.org/drawingml/2006/table">
            <a:tbl>
              <a:tblPr>
                <a:noFill/>
                <a:tableStyleId>{000A3962-A9A1-4800-82E1-0BAC18138E8A}</a:tableStyleId>
              </a:tblPr>
              <a:tblGrid>
                <a:gridCol w="826975">
                  <a:extLst>
                    <a:ext uri="{9D8B030D-6E8A-4147-A177-3AD203B41FA5}">
                      <a16:colId xmlns:a16="http://schemas.microsoft.com/office/drawing/2014/main" val="20000"/>
                    </a:ext>
                  </a:extLst>
                </a:gridCol>
                <a:gridCol w="2931450">
                  <a:extLst>
                    <a:ext uri="{9D8B030D-6E8A-4147-A177-3AD203B41FA5}">
                      <a16:colId xmlns:a16="http://schemas.microsoft.com/office/drawing/2014/main" val="20001"/>
                    </a:ext>
                  </a:extLst>
                </a:gridCol>
                <a:gridCol w="3315075">
                  <a:extLst>
                    <a:ext uri="{9D8B030D-6E8A-4147-A177-3AD203B41FA5}">
                      <a16:colId xmlns:a16="http://schemas.microsoft.com/office/drawing/2014/main" val="20002"/>
                    </a:ext>
                  </a:extLst>
                </a:gridCol>
              </a:tblGrid>
              <a:tr h="210825">
                <a:tc>
                  <a:txBody>
                    <a:bodyPr/>
                    <a:lstStyle/>
                    <a:p>
                      <a:pPr marL="0" marR="0" lvl="0" indent="0" algn="just" rtl="0">
                        <a:lnSpc>
                          <a:spcPct val="107000"/>
                        </a:lnSpc>
                        <a:spcBef>
                          <a:spcPts val="0"/>
                        </a:spcBef>
                        <a:spcAft>
                          <a:spcPts val="0"/>
                        </a:spcAft>
                        <a:buNone/>
                      </a:pPr>
                      <a:r>
                        <a:rPr lang="pt-PT" sz="1200" u="none" strike="noStrike" cap="none"/>
                        <a:t> </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Abordarea Lean</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Abordarea EC</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552650">
                <a:tc>
                  <a:txBody>
                    <a:bodyPr/>
                    <a:lstStyle/>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r>
                        <a:rPr lang="pt-PT" sz="1200" u="none" strike="noStrike" cap="none"/>
                        <a:t>Deșeuri</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Cantitatea minimă de echipamente, materiale, piese, spațiu și timp este absolut esențială pentru a adăuga valoare produsului;</a:t>
                      </a:r>
                      <a:endParaRPr sz="1200" u="none" strike="noStrike" cap="none"/>
                    </a:p>
                    <a:p>
                      <a:pPr marL="0" marR="0" lvl="0" indent="0" algn="just" rtl="0">
                        <a:lnSpc>
                          <a:spcPct val="107000"/>
                        </a:lnSpc>
                        <a:spcBef>
                          <a:spcPts val="0"/>
                        </a:spcBef>
                        <a:spcAft>
                          <a:spcPts val="0"/>
                        </a:spcAft>
                        <a:buNone/>
                      </a:pPr>
                      <a:r>
                        <a:rPr lang="pt-PT" sz="1200" u="none" strike="noStrike" cap="none"/>
                        <a:t>- Este o activitate care nu aduce valoare adăugată clienților;</a:t>
                      </a:r>
                      <a:endParaRPr sz="1200" u="none" strike="noStrike" cap="none"/>
                    </a:p>
                    <a:p>
                      <a:pPr marL="0" marR="0" lvl="0" indent="0" algn="just" rtl="0">
                        <a:lnSpc>
                          <a:spcPct val="107000"/>
                        </a:lnSpc>
                        <a:spcBef>
                          <a:spcPts val="0"/>
                        </a:spcBef>
                        <a:spcAft>
                          <a:spcPts val="0"/>
                        </a:spcAft>
                        <a:buNone/>
                      </a:pPr>
                      <a:r>
                        <a:rPr lang="pt-PT" sz="1200" u="none" strike="noStrike" cap="none"/>
                        <a:t>- Este ineficiența și se măsoară prin KPI.</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pt-PT" sz="1200" u="none" strike="noStrike" cap="none"/>
                        <a:t>- Deșeuri = materie primă;</a:t>
                      </a:r>
                      <a:endParaRPr sz="1200" u="none" strike="noStrike" cap="none"/>
                    </a:p>
                    <a:p>
                      <a:pPr marL="0" marR="0" lvl="0" indent="0" algn="just" rtl="0">
                        <a:lnSpc>
                          <a:spcPct val="107000"/>
                        </a:lnSpc>
                        <a:spcBef>
                          <a:spcPts val="0"/>
                        </a:spcBef>
                        <a:spcAft>
                          <a:spcPts val="0"/>
                        </a:spcAft>
                        <a:buNone/>
                      </a:pPr>
                      <a:r>
                        <a:rPr lang="pt-PT" sz="1200" u="none" strike="noStrike" cap="none"/>
                        <a:t>- Se vede în 4 dimensiuni: Resurse irosite, cicluri de viață irosite, capacități irosite, valori încorporate irosite.</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1463050">
                <a:tc>
                  <a:txBody>
                    <a:bodyPr/>
                    <a:lstStyle/>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endParaRPr sz="1200"/>
                    </a:p>
                    <a:p>
                      <a:pPr marL="71755" marR="71755" lvl="0" indent="0" algn="ctr" rtl="0">
                        <a:lnSpc>
                          <a:spcPct val="107000"/>
                        </a:lnSpc>
                        <a:spcBef>
                          <a:spcPts val="0"/>
                        </a:spcBef>
                        <a:spcAft>
                          <a:spcPts val="0"/>
                        </a:spcAft>
                        <a:buNone/>
                      </a:pPr>
                      <a:r>
                        <a:rPr lang="pt-PT" sz="1200" u="none" strike="noStrike" cap="none"/>
                        <a:t>Valoare</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Valoarea este percepută din perspectiva clientului;</a:t>
                      </a:r>
                      <a:endParaRPr sz="1200" u="none" strike="noStrike" cap="none"/>
                    </a:p>
                    <a:p>
                      <a:pPr marL="0" marR="0" lvl="0" indent="0" algn="just" rtl="0">
                        <a:lnSpc>
                          <a:spcPct val="107000"/>
                        </a:lnSpc>
                        <a:spcBef>
                          <a:spcPts val="0"/>
                        </a:spcBef>
                        <a:spcAft>
                          <a:spcPts val="0"/>
                        </a:spcAft>
                        <a:buNone/>
                      </a:pPr>
                      <a:r>
                        <a:rPr lang="pt-PT" sz="1200" u="none" strike="noStrike" cap="none"/>
                        <a:t>- Cerința clientului.</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t>- Reduceți deșeurile prin reciclare și prin utilizarea surselor de aprovizionare cu deșeuri;</a:t>
                      </a:r>
                      <a:endParaRPr sz="1200" u="none" strike="noStrike" cap="none"/>
                    </a:p>
                    <a:p>
                      <a:pPr marL="0" marR="0" lvl="0" indent="0" algn="just" rtl="0">
                        <a:lnSpc>
                          <a:spcPct val="107000"/>
                        </a:lnSpc>
                        <a:spcBef>
                          <a:spcPts val="0"/>
                        </a:spcBef>
                        <a:spcAft>
                          <a:spcPts val="0"/>
                        </a:spcAft>
                        <a:buNone/>
                      </a:pPr>
                      <a:r>
                        <a:rPr lang="pt-PT" sz="1200" u="none" strike="noStrike" cap="none"/>
                        <a:t>- Împiedică ieșirea resurselor din economie;</a:t>
                      </a:r>
                      <a:endParaRPr sz="1200" u="none" strike="noStrike" cap="none"/>
                    </a:p>
                    <a:p>
                      <a:pPr marL="0" marR="0" lvl="0" indent="0" algn="just" rtl="0">
                        <a:lnSpc>
                          <a:spcPct val="107000"/>
                        </a:lnSpc>
                        <a:spcBef>
                          <a:spcPts val="0"/>
                        </a:spcBef>
                        <a:spcAft>
                          <a:spcPts val="0"/>
                        </a:spcAft>
                        <a:buNone/>
                      </a:pPr>
                      <a:r>
                        <a:rPr lang="pt-PT" sz="1200" u="none" strike="noStrike" cap="none"/>
                        <a:t>- Patru dimensiuni: Reducerea costurilor, generarea de venituri, reziliența, legitimitatea și imaginea.</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bl>
          </a:graphicData>
        </a:graphic>
      </p:graphicFrame>
      <p:sp>
        <p:nvSpPr>
          <p:cNvPr id="622" name="Google Shape;622;p52"/>
          <p:cNvSpPr/>
          <p:nvPr/>
        </p:nvSpPr>
        <p:spPr>
          <a:xfrm>
            <a:off x="1174065" y="4592157"/>
            <a:ext cx="52387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dirty="0">
                <a:solidFill>
                  <a:srgbClr val="000000"/>
                </a:solidFill>
                <a:latin typeface="Arial"/>
                <a:ea typeface="Arial"/>
                <a:cs typeface="Arial"/>
                <a:sym typeface="Arial"/>
              </a:rPr>
              <a:t>Diferite abordări ale LM și CE în ceea ce privește elementele de deșeuri și valoare [6]</a:t>
            </a:r>
            <a:endParaRPr sz="900" b="0" i="0" u="none" strike="noStrike" cap="none" dirty="0">
              <a:solidFill>
                <a:srgbClr val="000000"/>
              </a:solidFill>
              <a:latin typeface="Arial"/>
              <a:ea typeface="Arial"/>
              <a:cs typeface="Arial"/>
              <a:sym typeface="Arial"/>
            </a:endParaRPr>
          </a:p>
        </p:txBody>
      </p:sp>
      <p:sp>
        <p:nvSpPr>
          <p:cNvPr id="623" name="Google Shape;623;p52"/>
          <p:cNvSpPr/>
          <p:nvPr/>
        </p:nvSpPr>
        <p:spPr>
          <a:xfrm>
            <a:off x="7307825" y="3238256"/>
            <a:ext cx="1629697" cy="13521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700" b="0" i="0" u="none" strike="noStrike" cap="none">
                <a:solidFill>
                  <a:srgbClr val="000000"/>
                </a:solidFill>
                <a:latin typeface="Arial"/>
                <a:ea typeface="Arial"/>
                <a:cs typeface="Arial"/>
                <a:sym typeface="Arial"/>
              </a:rPr>
              <a:t>[6] Nadeem, Simon</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Garza-Reyes, Jose</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Anosike, Anthony</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Kumar, Vikas ;</a:t>
            </a:r>
            <a:r>
              <a:rPr lang="pt-PT" sz="700" b="0" i="0" u="none" strike="noStrike" cap="none" baseline="30000">
                <a:solidFill>
                  <a:srgbClr val="000000"/>
                </a:solidFill>
                <a:latin typeface="Arial"/>
                <a:ea typeface="Arial"/>
                <a:cs typeface="Arial"/>
                <a:sym typeface="Arial"/>
              </a:rPr>
              <a:t>ba</a:t>
            </a:r>
            <a:r>
              <a:rPr lang="pt-PT" sz="700" b="0" i="0" u="none" strike="noStrike" cap="none">
                <a:solidFill>
                  <a:srgbClr val="000000"/>
                </a:solidFill>
                <a:latin typeface="Arial"/>
                <a:ea typeface="Arial"/>
                <a:cs typeface="Arial"/>
                <a:sym typeface="Arial"/>
              </a:rPr>
              <a:t> Centrul pentru îmbunătățirea lanțului de aprovizionare, Universitatea din Derby, Derby, Regatul Unit;</a:t>
            </a:r>
            <a:r>
              <a:rPr lang="pt-PT" sz="700" b="0" i="0" u="none" strike="noStrike" cap="none" baseline="30000">
                <a:solidFill>
                  <a:srgbClr val="000000"/>
                </a:solidFill>
                <a:latin typeface="Arial"/>
                <a:ea typeface="Arial"/>
                <a:cs typeface="Arial"/>
                <a:sym typeface="Arial"/>
              </a:rPr>
              <a:t>b</a:t>
            </a:r>
            <a:r>
              <a:rPr lang="pt-PT" sz="700" b="0" i="0" u="none" strike="noStrike" cap="none">
                <a:solidFill>
                  <a:srgbClr val="000000"/>
                </a:solidFill>
                <a:latin typeface="Arial"/>
                <a:ea typeface="Arial"/>
                <a:cs typeface="Arial"/>
                <a:sym typeface="Arial"/>
              </a:rPr>
              <a:t> Bristol Business School, Universitatea din vestul Angliei, Bristol, Regatul Unit; Coalescing the Lean and Circular Economy, 2019. Web: </a:t>
            </a:r>
            <a:r>
              <a:rPr lang="pt-PT" sz="7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http://ieomsociety.org/ieom2019/papers/279.pdf</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Evaluare</a:t>
            </a:r>
            <a:endParaRPr b="1"/>
          </a:p>
        </p:txBody>
      </p:sp>
      <p:sp>
        <p:nvSpPr>
          <p:cNvPr id="629" name="Google Shape;629;p5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53"/>
          <p:cNvSpPr txBox="1"/>
          <p:nvPr/>
        </p:nvSpPr>
        <p:spPr>
          <a:xfrm>
            <a:off x="1265023" y="1487037"/>
            <a:ext cx="6613954" cy="275960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1600" b="1" i="0" u="sng" strike="noStrike" cap="none">
                <a:solidFill>
                  <a:srgbClr val="000000"/>
                </a:solidFill>
                <a:latin typeface="Calibri"/>
                <a:ea typeface="Calibri"/>
                <a:cs typeface="Calibri"/>
                <a:sym typeface="Calibri"/>
              </a:rPr>
              <a:t>Sarcină</a:t>
            </a:r>
            <a:endParaRPr/>
          </a:p>
          <a:p>
            <a:pPr marL="0" marR="0" lvl="0" indent="0" algn="just" rtl="0">
              <a:lnSpc>
                <a:spcPct val="107000"/>
              </a:lnSpc>
              <a:spcBef>
                <a:spcPts val="800"/>
              </a:spcBef>
              <a:spcAft>
                <a:spcPts val="0"/>
              </a:spcAft>
              <a:buNone/>
            </a:pPr>
            <a:r>
              <a:rPr lang="pt-PT" sz="1600" b="1" i="0" u="none" strike="noStrike" cap="none">
                <a:solidFill>
                  <a:srgbClr val="000000"/>
                </a:solidFill>
                <a:latin typeface="Calibri"/>
                <a:ea typeface="Calibri"/>
                <a:cs typeface="Calibri"/>
                <a:sym typeface="Calibri"/>
              </a:rPr>
              <a:t>Urmăriți videoclipul de mai jos și răspundeți la următoarele întrebări:</a:t>
            </a:r>
            <a:endParaRPr sz="1600" b="1"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Care este diferența dintre modelul economiei liniare și cel al economiei circulare?</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În ce măsură vă afectează economia circulară ca proprietar de companie și ce beneficii aduce aceasta în comparație cu modelul economiei liniare?</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Comentați următoarea afirmație: Administrațiile locale și regionale au un rol esențial de jucat</a:t>
            </a:r>
            <a:endParaRPr sz="16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endParaRPr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lnSpc>
                <a:spcPct val="107000"/>
              </a:lnSpc>
              <a:spcBef>
                <a:spcPts val="800"/>
              </a:spcBef>
              <a:spcAft>
                <a:spcPts val="0"/>
              </a:spcAft>
              <a:buNone/>
            </a:pPr>
            <a:r>
              <a:rPr lang="pt-PT"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https://www.youtube.com/watch?v=__0Spwj8DkM</a:t>
            </a:r>
            <a:endParaRPr sz="1600" b="1" i="0" u="none" strike="noStrike" cap="none">
              <a:solidFill>
                <a:srgbClr val="E7501B"/>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39" name="Google Shape;639;p54"/>
          <p:cNvSpPr txBox="1"/>
          <p:nvPr/>
        </p:nvSpPr>
        <p:spPr>
          <a:xfrm>
            <a:off x="316258" y="1866930"/>
            <a:ext cx="7545519" cy="2253117"/>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Politica produselor durabile și proiectarea ecologică. </a:t>
            </a:r>
            <a:r>
              <a:rPr lang="pt-PT" sz="14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https://ec.europa.eu/growth/industry/sustainability/product-policy-and-ecodesign_en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Ecoproiectare și etichetare energetică, Directiva 2009/125/CE și Regulamentul (UE) 2017&amp;1369</a:t>
            </a:r>
            <a:r>
              <a:rPr lang="pt-PT" sz="14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 https://ec.europa.eu/growth/single-market/european-standards/harmonised-standards/ecodesign_en.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Ecodesign your future - Cum poate ecoproiectarea să ajute mediul înconjurător prin fabricarea de produse mai inteligente, Raport, </a:t>
            </a:r>
            <a:r>
              <a:rPr lang="pt-PT" sz="14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https://op.europa.eu/pt/publication-detail/-/publication/4d42d597-4f92-4498-8e1d-857cc157e6db</a:t>
            </a:r>
            <a:endParaRPr sz="1400" b="0" i="0" u="none" strike="noStrike" cap="none">
              <a:solidFill>
                <a:srgbClr val="000000"/>
              </a:solidFill>
              <a:latin typeface="Arial"/>
              <a:ea typeface="Arial"/>
              <a:cs typeface="Arial"/>
              <a:sym typeface="Arial"/>
            </a:endParaRPr>
          </a:p>
        </p:txBody>
      </p:sp>
      <p:sp>
        <p:nvSpPr>
          <p:cNvPr id="640" name="Google Shape;640;p54"/>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Dezvoltarea de noi produse sau servicii circulare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46" name="Google Shape;646;p55"/>
          <p:cNvSpPr txBox="1"/>
          <p:nvPr/>
        </p:nvSpPr>
        <p:spPr>
          <a:xfrm>
            <a:off x="316258" y="1866930"/>
            <a:ext cx="7545519" cy="2022605"/>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ISO/TR 14062-Managementul mediului-Integrarea aspectelor de mediu în proiectarea și dezvoltarea produselor, Tech. Rep. 2002 (2002)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E.D. Reiskin, A.L. White, J.K. Johnson, T.J. Votta, Servicizing the Chemical Supply Chain, J. Ind. Ecol. 3 (1999) 19-31.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a:t>
            </a:r>
            <a:r>
              <a:rPr lang="pt-PT" sz="1400" b="0" i="0" u="none" strike="noStrike" cap="none">
                <a:solidFill>
                  <a:srgbClr val="000000"/>
                </a:solidFill>
                <a:latin typeface="Arial"/>
                <a:ea typeface="Arial"/>
                <a:cs typeface="Arial"/>
                <a:sym typeface="Arial"/>
              </a:rPr>
              <a:t>org/10.1162/108819899569520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I.C. De los Rios, F.J.S. Charnley, Skills and capabilities for a sustainable and circular economy: The changing role of design, J. Cleaner Production 160 (2017) 109-122 https://www.sciencedirect.com/science/article/pii/S0959652616317619?via%3Dihub https://www.sciencedirect.com/science/article/pii/S0959652616317619?via%3Dihub </a:t>
            </a:r>
            <a:endParaRPr/>
          </a:p>
        </p:txBody>
      </p:sp>
      <p:sp>
        <p:nvSpPr>
          <p:cNvPr id="647" name="Google Shape;647;p55"/>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Dezvoltarea de noi produse sau servicii circulare (continuare)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53" name="Google Shape;653;p56"/>
          <p:cNvSpPr txBox="1"/>
          <p:nvPr/>
        </p:nvSpPr>
        <p:spPr>
          <a:xfrm>
            <a:off x="316258" y="1866930"/>
            <a:ext cx="8614611" cy="1164358"/>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Roos G. Business model innovation to create and capture resource value in future circular material chains, Resources 3 (2014) 248-274, https://doi.org/10.3390/resources3010248.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D. Benton, J. Hazell, Resource Resilient UK - A report from the Circular Economy Task Force, Green Alliance 2013. Disponibil la: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//greenalliance.org.uk/resources/Resource%20resilient%20UK.pdf </a:t>
            </a:r>
            <a:endParaRPr/>
          </a:p>
        </p:txBody>
      </p:sp>
      <p:sp>
        <p:nvSpPr>
          <p:cNvPr id="654" name="Google Shape;654;p56"/>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Surse circulare</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60" name="Google Shape;660;p57"/>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Reciclați, reutilizați și partajați</a:t>
            </a:r>
            <a:endParaRPr/>
          </a:p>
        </p:txBody>
      </p:sp>
      <p:sp>
        <p:nvSpPr>
          <p:cNvPr id="661" name="Google Shape;661;p57"/>
          <p:cNvSpPr txBox="1"/>
          <p:nvPr/>
        </p:nvSpPr>
        <p:spPr>
          <a:xfrm>
            <a:off x="316257" y="2061468"/>
            <a:ext cx="8614611" cy="2650341"/>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Publicațiile OCDE (2019): Business Models for the Circular Economy-Opportunities and Challenges for Policy (Modele de afaceri pentru economia circulară-Oportunități și provocări pentru politici). Disponibil la: https://www.oecd-ilibrary.org/sites/e59f8dd6 en/index.html?itemId=/content/component/e59f8dd6-en Waste to Wealth: The Circular Economy Advantage (2015): Lacy, Peter, Rutqvist, Jakob</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 Ellen McArthur Foundation, Upstream Innovation: a guide to packaging solutions, disponibil la: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//emf.thirdlight.com/link/xgfhlc17d1oc-qtv2v7/@/preview/3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S.W. Short, N.M.P. Bocken, C.Y. Barlow, M.R. Chertow, From Refining Sugar to Growing Tomatoes, J. Ind. Ecol. (2014), https://doi.org/10.1111/jiec.12171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67" name="Google Shape;667;p5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Prelungirea duratei de viață a produselor </a:t>
            </a:r>
            <a:endParaRPr/>
          </a:p>
        </p:txBody>
      </p:sp>
      <p:sp>
        <p:nvSpPr>
          <p:cNvPr id="668" name="Google Shape;668;p58"/>
          <p:cNvSpPr txBox="1"/>
          <p:nvPr/>
        </p:nvSpPr>
        <p:spPr>
          <a:xfrm>
            <a:off x="146650" y="1756862"/>
            <a:ext cx="861461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și Magdani, Nitesh, (BAM) (2016) </a:t>
            </a:r>
            <a:r>
              <a:rPr lang="pt-PT" sz="1400" b="0" i="1" u="none" strike="noStrike" cap="none">
                <a:solidFill>
                  <a:srgbClr val="000000"/>
                </a:solidFill>
                <a:latin typeface="Arial"/>
                <a:ea typeface="Arial"/>
                <a:cs typeface="Arial"/>
                <a:sym typeface="Arial"/>
              </a:rPr>
              <a:t>Circular Business Models for the Built Environment</a:t>
            </a:r>
            <a:r>
              <a:rPr lang="pt-PT" sz="1400" b="0" i="0" u="none" strike="noStrike" cap="none">
                <a:solidFill>
                  <a:srgbClr val="000000"/>
                </a:solidFill>
                <a:latin typeface="Arial"/>
                <a:ea typeface="Arial"/>
                <a:cs typeface="Arial"/>
                <a:sym typeface="Arial"/>
              </a:rPr>
              <a:t>, https://www.ellenmacarthurfoundation.org/assets/downloads/ce100/CE100-CoPro-BE_Business-Models-Interactive.pdf, ultima accesare 13.11.2020.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(16.01.2018), </a:t>
            </a:r>
            <a:r>
              <a:rPr lang="pt-PT" sz="1400" b="0" i="1" u="none" strike="noStrike" cap="none">
                <a:solidFill>
                  <a:srgbClr val="000000"/>
                </a:solidFill>
                <a:latin typeface="Arial"/>
                <a:ea typeface="Arial"/>
                <a:cs typeface="Arial"/>
                <a:sym typeface="Arial"/>
              </a:rPr>
              <a:t>Comunicare a Comisiei către Parlamentul European, Consiliu, Comitetul Economic și Social European și Comitetul Regiunilor privind un cadru de monitorizare a economiei circulare</a:t>
            </a:r>
            <a:r>
              <a:rPr lang="pt-PT" sz="1400" b="0" i="0" u="none" strike="noStrike" cap="none">
                <a:solidFill>
                  <a:srgbClr val="000000"/>
                </a:solidFill>
                <a:latin typeface="Arial"/>
                <a:ea typeface="Arial"/>
                <a:cs typeface="Arial"/>
                <a:sym typeface="Arial"/>
              </a:rPr>
              <a:t>, https://ec.europa.eu/environment/circular-economy/pdf/monitoring-framework.pdf, ultima accesare 03.11.2020.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Considerații privind proiectarea și modelul de afaceri pentru recondiționarea utilajelor grele - Caterpillar. Fundația Ellen Macarthur.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//www.ellenmacarthurfoundation.org/case-studies/design-and-business-model-considerations-for-heavy-machinery-remanufacturing, ultima accesare 04.08.2021.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74" name="Google Shape;674;p59"/>
          <p:cNvSpPr txBox="1"/>
          <p:nvPr/>
        </p:nvSpPr>
        <p:spPr>
          <a:xfrm>
            <a:off x="316258" y="1296685"/>
            <a:ext cx="530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Prelungirea duratei de viață a produselor (continuare) </a:t>
            </a:r>
            <a:endParaRPr/>
          </a:p>
        </p:txBody>
      </p:sp>
      <p:sp>
        <p:nvSpPr>
          <p:cNvPr id="675" name="Google Shape;675;p59"/>
          <p:cNvSpPr txBox="1"/>
          <p:nvPr/>
        </p:nvSpPr>
        <p:spPr>
          <a:xfrm>
            <a:off x="146650" y="1604462"/>
            <a:ext cx="8614500" cy="3575100"/>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Păstrarea hainelor în uz - economisiți bani și reduceți deșeurile - thredUP. Fundația Ellen Macarthur.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//www.ellenmacarthurfoundation.org/case-studies/keeping-clothing-in-use-save-money-and-reduce-waste, ultima accesare 04.08.2021.</a:t>
            </a:r>
            <a:endParaRPr sz="1400" b="0" i="0" u="none" strike="noStrike" cap="none">
              <a:solidFill>
                <a:srgbClr val="000000"/>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CREȘTERE INTERNĂ: O VIZIUNE A ECONOMIEI CIRCULARE PENTRU O EUROPĂ COMPETITIVĂ. Fundația Ellen Macarthur.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 </a:t>
            </a:r>
            <a:r>
              <a:rPr lang="pt-PT" sz="1400" b="0" i="0" u="none" strike="noStrike" cap="none">
                <a:solidFill>
                  <a:srgbClr val="000000"/>
                </a:solidFill>
                <a:latin typeface="Arial"/>
                <a:ea typeface="Arial"/>
                <a:cs typeface="Arial"/>
                <a:sym typeface="Arial"/>
              </a:rPr>
              <a:t>, ultima accesare 04.08.2021.</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MODELE DE AFACERI CIRCULARE - PENTRU MEDIUL CONSTRUIT. Programul Circular Economy 100 (CE100).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 </a:t>
            </a:r>
            <a:r>
              <a:rPr lang="pt-PT" sz="1400" b="0" i="0" u="none" strike="noStrike" cap="none">
                <a:solidFill>
                  <a:srgbClr val="000000"/>
                </a:solidFill>
                <a:latin typeface="Arial"/>
                <a:ea typeface="Arial"/>
                <a:cs typeface="Arial"/>
                <a:sym typeface="Arial"/>
              </a:rPr>
              <a:t>, ultima accesare 04.08.2021.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Dezvoltarea durabilă a produselor</a:t>
            </a:r>
            <a:endParaRPr sz="3600"/>
          </a:p>
        </p:txBody>
      </p:sp>
      <p:grpSp>
        <p:nvGrpSpPr>
          <p:cNvPr id="142" name="Google Shape;142;p6"/>
          <p:cNvGrpSpPr/>
          <p:nvPr/>
        </p:nvGrpSpPr>
        <p:grpSpPr>
          <a:xfrm>
            <a:off x="3399491" y="1698359"/>
            <a:ext cx="4947471" cy="3199067"/>
            <a:chOff x="2742645" y="1698359"/>
            <a:chExt cx="4947471" cy="3199067"/>
          </a:xfrm>
        </p:grpSpPr>
        <p:grpSp>
          <p:nvGrpSpPr>
            <p:cNvPr id="143" name="Google Shape;143;p6"/>
            <p:cNvGrpSpPr/>
            <p:nvPr/>
          </p:nvGrpSpPr>
          <p:grpSpPr>
            <a:xfrm>
              <a:off x="2742645" y="1698359"/>
              <a:ext cx="4947471" cy="3199067"/>
              <a:chOff x="186930" y="1598849"/>
              <a:chExt cx="4947471" cy="3199067"/>
            </a:xfrm>
          </p:grpSpPr>
          <p:grpSp>
            <p:nvGrpSpPr>
              <p:cNvPr id="144" name="Google Shape;144;p6"/>
              <p:cNvGrpSpPr/>
              <p:nvPr/>
            </p:nvGrpSpPr>
            <p:grpSpPr>
              <a:xfrm>
                <a:off x="186930" y="1598849"/>
                <a:ext cx="1606191" cy="3093790"/>
                <a:chOff x="696286" y="1643723"/>
                <a:chExt cx="1899932" cy="4355006"/>
              </a:xfrm>
            </p:grpSpPr>
            <p:sp>
              <p:nvSpPr>
                <p:cNvPr id="145" name="Google Shape;145;p6"/>
                <p:cNvSpPr/>
                <p:nvPr/>
              </p:nvSpPr>
              <p:spPr>
                <a:xfrm>
                  <a:off x="696286" y="1643723"/>
                  <a:ext cx="1484851" cy="4346604"/>
                </a:xfrm>
                <a:prstGeom prst="ellipse">
                  <a:avLst/>
                </a:prstGeom>
                <a:solidFill>
                  <a:srgbClr val="059540"/>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6"/>
                <p:cNvSpPr/>
                <p:nvPr/>
              </p:nvSpPr>
              <p:spPr>
                <a:xfrm>
                  <a:off x="696286" y="2323232"/>
                  <a:ext cx="1463247" cy="3563352"/>
                </a:xfrm>
                <a:prstGeom prst="ellipse">
                  <a:avLst/>
                </a:prstGeom>
                <a:solidFill>
                  <a:srgbClr val="63C16E"/>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6"/>
                <p:cNvSpPr/>
                <p:nvPr/>
              </p:nvSpPr>
              <p:spPr>
                <a:xfrm>
                  <a:off x="763398" y="3178909"/>
                  <a:ext cx="1308683" cy="2811430"/>
                </a:xfrm>
                <a:prstGeom prst="ellipse">
                  <a:avLst/>
                </a:prstGeom>
                <a:solidFill>
                  <a:srgbClr val="86D08F"/>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6"/>
                <p:cNvSpPr/>
                <p:nvPr/>
              </p:nvSpPr>
              <p:spPr>
                <a:xfrm>
                  <a:off x="853595" y="4211131"/>
                  <a:ext cx="1117935" cy="1787598"/>
                </a:xfrm>
                <a:prstGeom prst="ellipse">
                  <a:avLst/>
                </a:prstGeom>
                <a:solidFill>
                  <a:srgbClr val="D5EFD8"/>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9" name="Google Shape;149;p6"/>
                <p:cNvCxnSpPr/>
                <p:nvPr/>
              </p:nvCxnSpPr>
              <p:spPr>
                <a:xfrm rot="10800000">
                  <a:off x="1470477" y="1947292"/>
                  <a:ext cx="1125741" cy="0"/>
                </a:xfrm>
                <a:prstGeom prst="straightConnector1">
                  <a:avLst/>
                </a:prstGeom>
                <a:noFill/>
                <a:ln w="12700" cap="flat" cmpd="sng">
                  <a:solidFill>
                    <a:schemeClr val="dk1"/>
                  </a:solidFill>
                  <a:prstDash val="solid"/>
                  <a:round/>
                  <a:headEnd type="none" w="sm" len="sm"/>
                  <a:tailEnd type="none" w="sm" len="sm"/>
                </a:ln>
              </p:spPr>
            </p:cxnSp>
            <p:cxnSp>
              <p:nvCxnSpPr>
                <p:cNvPr id="150" name="Google Shape;150;p6"/>
                <p:cNvCxnSpPr/>
                <p:nvPr/>
              </p:nvCxnSpPr>
              <p:spPr>
                <a:xfrm rot="10800000">
                  <a:off x="1473256" y="2904939"/>
                  <a:ext cx="1122962" cy="0"/>
                </a:xfrm>
                <a:prstGeom prst="straightConnector1">
                  <a:avLst/>
                </a:prstGeom>
                <a:noFill/>
                <a:ln w="12700" cap="flat" cmpd="sng">
                  <a:solidFill>
                    <a:schemeClr val="dk1"/>
                  </a:solidFill>
                  <a:prstDash val="solid"/>
                  <a:round/>
                  <a:headEnd type="none" w="sm" len="sm"/>
                  <a:tailEnd type="none" w="sm" len="sm"/>
                </a:ln>
              </p:spPr>
            </p:cxnSp>
            <p:cxnSp>
              <p:nvCxnSpPr>
                <p:cNvPr id="151" name="Google Shape;151;p6"/>
                <p:cNvCxnSpPr/>
                <p:nvPr/>
              </p:nvCxnSpPr>
              <p:spPr>
                <a:xfrm rot="10800000">
                  <a:off x="1467013" y="3871518"/>
                  <a:ext cx="1129205" cy="0"/>
                </a:xfrm>
                <a:prstGeom prst="straightConnector1">
                  <a:avLst/>
                </a:prstGeom>
                <a:noFill/>
                <a:ln w="12700" cap="flat" cmpd="sng">
                  <a:solidFill>
                    <a:schemeClr val="dk1"/>
                  </a:solidFill>
                  <a:prstDash val="solid"/>
                  <a:round/>
                  <a:headEnd type="none" w="sm" len="sm"/>
                  <a:tailEnd type="none" w="sm" len="sm"/>
                </a:ln>
              </p:spPr>
            </p:cxnSp>
            <p:cxnSp>
              <p:nvCxnSpPr>
                <p:cNvPr id="152" name="Google Shape;152;p6"/>
                <p:cNvCxnSpPr/>
                <p:nvPr/>
              </p:nvCxnSpPr>
              <p:spPr>
                <a:xfrm rot="10800000">
                  <a:off x="1429090" y="5163584"/>
                  <a:ext cx="1167128" cy="0"/>
                </a:xfrm>
                <a:prstGeom prst="straightConnector1">
                  <a:avLst/>
                </a:prstGeom>
                <a:noFill/>
                <a:ln w="12700" cap="flat" cmpd="sng">
                  <a:solidFill>
                    <a:schemeClr val="dk1"/>
                  </a:solidFill>
                  <a:prstDash val="solid"/>
                  <a:round/>
                  <a:headEnd type="none" w="sm" len="sm"/>
                  <a:tailEnd type="none" w="sm" len="sm"/>
                </a:ln>
              </p:spPr>
            </p:cxnSp>
          </p:grpSp>
          <p:sp>
            <p:nvSpPr>
              <p:cNvPr id="153" name="Google Shape;153;p6"/>
              <p:cNvSpPr txBox="1"/>
              <p:nvPr/>
            </p:nvSpPr>
            <p:spPr>
              <a:xfrm>
                <a:off x="1837903" y="2386885"/>
                <a:ext cx="3296498" cy="24110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Definirea noului concept de produs</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O "ruptură" a inovației (deoarece funcțiile tehnice pentru îndeplinirea funcționalității produsului sunt diferite).</a:t>
                </a:r>
                <a:endParaRPr sz="1000" b="0" i="0" u="none" strike="noStrike" cap="none">
                  <a:solidFill>
                    <a:srgbClr val="000000"/>
                  </a:solidFill>
                  <a:latin typeface="Arial"/>
                  <a:ea typeface="Arial"/>
                  <a:cs typeface="Arial"/>
                  <a:sym typeface="Arial"/>
                </a:endParaRPr>
              </a:p>
            </p:txBody>
          </p:sp>
          <p:sp>
            <p:nvSpPr>
              <p:cNvPr id="154" name="Google Shape;154;p6"/>
              <p:cNvSpPr txBox="1"/>
              <p:nvPr/>
            </p:nvSpPr>
            <p:spPr>
              <a:xfrm>
                <a:off x="1793121" y="1674051"/>
                <a:ext cx="3221308"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Definirea noului sistem de producție </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Apare atunci când este necesară inovarea în sistemul de producție</a:t>
                </a:r>
                <a:endParaRPr sz="1000" b="0" i="0" u="none" strike="noStrike" cap="none">
                  <a:solidFill>
                    <a:srgbClr val="000000"/>
                  </a:solidFill>
                  <a:latin typeface="Arial"/>
                  <a:ea typeface="Arial"/>
                  <a:cs typeface="Arial"/>
                  <a:sym typeface="Arial"/>
                </a:endParaRPr>
              </a:p>
            </p:txBody>
          </p:sp>
        </p:grpSp>
        <p:sp>
          <p:nvSpPr>
            <p:cNvPr id="155" name="Google Shape;155;p6"/>
            <p:cNvSpPr txBox="1"/>
            <p:nvPr/>
          </p:nvSpPr>
          <p:spPr>
            <a:xfrm>
              <a:off x="4348836" y="3897913"/>
              <a:ext cx="3207309"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Îmbunătățirea produselor</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Îmbunătățirea progresivă și incrementală a produsului, de exemplu, prin schimbarea stilului folosind mai puține materiale.</a:t>
              </a:r>
              <a:endParaRPr sz="1000" b="0" i="0" u="none" strike="noStrike" cap="none">
                <a:solidFill>
                  <a:srgbClr val="000000"/>
                </a:solidFill>
                <a:latin typeface="Arial"/>
                <a:ea typeface="Arial"/>
                <a:cs typeface="Arial"/>
                <a:sym typeface="Arial"/>
              </a:endParaRPr>
            </a:p>
          </p:txBody>
        </p:sp>
        <p:sp>
          <p:nvSpPr>
            <p:cNvPr id="156" name="Google Shape;156;p6"/>
            <p:cNvSpPr txBox="1"/>
            <p:nvPr/>
          </p:nvSpPr>
          <p:spPr>
            <a:xfrm>
              <a:off x="4348829" y="3206000"/>
              <a:ext cx="3292500" cy="51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Reproiectarea produselor</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Un produs nou, conceput pe baza unui produs existent</a:t>
              </a:r>
              <a:endParaRPr sz="1000" b="0" i="0" u="none" strike="noStrike" cap="none">
                <a:solidFill>
                  <a:srgbClr val="000000"/>
                </a:solidFill>
                <a:latin typeface="Arial"/>
                <a:ea typeface="Arial"/>
                <a:cs typeface="Arial"/>
                <a:sym typeface="Arial"/>
              </a:endParaRPr>
            </a:p>
          </p:txBody>
        </p:sp>
      </p:grpSp>
      <p:sp>
        <p:nvSpPr>
          <p:cNvPr id="157" name="Google Shape;157;p6"/>
          <p:cNvSpPr txBox="1"/>
          <p:nvPr/>
        </p:nvSpPr>
        <p:spPr>
          <a:xfrm>
            <a:off x="325600" y="3021925"/>
            <a:ext cx="2770800" cy="65460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Verdana"/>
                <a:ea typeface="Verdana"/>
                <a:cs typeface="Verdana"/>
                <a:sym typeface="Verdana"/>
              </a:rPr>
              <a:t>Domeniul de aplicare al sustenabilității proiectării</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81" name="Google Shape;681;p60"/>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Platforme de partajare</a:t>
            </a:r>
            <a:endParaRPr/>
          </a:p>
        </p:txBody>
      </p:sp>
      <p:sp>
        <p:nvSpPr>
          <p:cNvPr id="682" name="Google Shape;682;p60"/>
          <p:cNvSpPr txBox="1"/>
          <p:nvPr/>
        </p:nvSpPr>
        <p:spPr>
          <a:xfrm>
            <a:off x="146650" y="1756862"/>
            <a:ext cx="8614611" cy="1792094"/>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Rețele și platforme de cunoaștere circulară Disponibil online: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https://kenniskaarten.hetgroenebrein.nl/en/knowledge-map-circular-economy/circular-knowledge-networks-platforms/ </a:t>
            </a:r>
            <a:r>
              <a:rPr lang="pt-PT" sz="1400" b="0" i="0" u="none" strike="noStrike" cap="none">
                <a:solidFill>
                  <a:srgbClr val="000000"/>
                </a:solidFill>
                <a:latin typeface="Arial"/>
                <a:ea typeface="Arial"/>
                <a:cs typeface="Arial"/>
                <a:sym typeface="Arial"/>
              </a:rPr>
              <a:t>.</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Schwanholz, J.; Leipold, S. Sharing for a circular economy? an analysis of digital sharing platforms' principles and business models. J. Clean. Prod. 2020.</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title"/>
          </p:nvPr>
        </p:nvSpPr>
        <p:spPr>
          <a:xfrm>
            <a:off x="713225"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88" name="Google Shape;688;p61"/>
          <p:cNvSpPr txBox="1"/>
          <p:nvPr/>
        </p:nvSpPr>
        <p:spPr>
          <a:xfrm>
            <a:off x="316258" y="1014723"/>
            <a:ext cx="530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Produsul ca serviciu</a:t>
            </a:r>
            <a:endParaRPr/>
          </a:p>
        </p:txBody>
      </p:sp>
      <p:sp>
        <p:nvSpPr>
          <p:cNvPr id="689" name="Google Shape;689;p61"/>
          <p:cNvSpPr txBox="1"/>
          <p:nvPr/>
        </p:nvSpPr>
        <p:spPr>
          <a:xfrm>
            <a:off x="222850" y="1246300"/>
            <a:ext cx="8614500" cy="3638700"/>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și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 </a:t>
            </a:r>
            <a:r>
              <a:rPr lang="pt-PT" sz="1400" b="0" i="0" u="none" strike="noStrike" cap="none">
                <a:solidFill>
                  <a:srgbClr val="000000"/>
                </a:solidFill>
                <a:latin typeface="Arial"/>
                <a:ea typeface="Arial"/>
                <a:cs typeface="Arial"/>
                <a:sym typeface="Arial"/>
              </a:rPr>
              <a:t>, ultima accesare 13.11.2020.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(16.01.2018), Comunicare a Comisiei către Parlamentul European, Consiliu, Comitetul Economic și Social European și Comitetul Regiunilor privind un cadru de monitorizare a economiei circulare,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 </a:t>
            </a:r>
            <a:r>
              <a:rPr lang="pt-PT" sz="1400" b="0" i="0" u="none" strike="noStrike" cap="none">
                <a:solidFill>
                  <a:srgbClr val="000000"/>
                </a:solidFill>
                <a:latin typeface="Arial"/>
                <a:ea typeface="Arial"/>
                <a:cs typeface="Arial"/>
                <a:sym typeface="Arial"/>
              </a:rPr>
              <a:t>, ultima accesare 03.11.2020.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Vezzoli, Carlo; Kohtala, Cindy; și Srinivasan, Amrit cu Diehl, JC; Fusakul, Sompit, Xin, Liu și Sateesh, Deepta. Product-Service System Design for Sustainability (2014); proiectul LeNS - Learning Network on Sustainability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https://re.public.polimi.it/retrieve/handle/11311/828725/24772/Product-Service%20System%20Design%20for%20Sustainability_PART%20I.pdf </a:t>
            </a:r>
            <a:r>
              <a:rPr lang="pt-PT" sz="1400" b="0" i="0" u="none" strike="noStrike" cap="none">
                <a:solidFill>
                  <a:srgbClr val="000000"/>
                </a:solidFill>
                <a:latin typeface="Arial"/>
                <a:ea typeface="Arial"/>
                <a:cs typeface="Arial"/>
                <a:sym typeface="Arial"/>
              </a:rPr>
              <a:t>, ultima accesare 03.08.2021.</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695" name="Google Shape;695;p62"/>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Produsul ca serviciu (continuare)</a:t>
            </a:r>
            <a:endParaRPr/>
          </a:p>
        </p:txBody>
      </p:sp>
      <p:sp>
        <p:nvSpPr>
          <p:cNvPr id="696" name="Google Shape;696;p62"/>
          <p:cNvSpPr txBox="1"/>
          <p:nvPr/>
        </p:nvSpPr>
        <p:spPr>
          <a:xfrm>
            <a:off x="146650" y="1964055"/>
            <a:ext cx="8614611" cy="2823722"/>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Mobilier de birou - Ahrend. Mobilier ca serviciu (FAAS). Fundația Ellen Macarthur.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//www.ellenmacarthurfoundation.org/case-studies/bringing-office-furniture-full-circle, ultima accesare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CREȘTERE INTERNĂ: O VIZIUNE A ECONOMIEI CIRCULARE PENTRU O EUROPĂ COMPETITIVĂ. Fundația Ellen Macarthur.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//www.ellenmacarthurfoundation.org/assets/downloads/publications/EllenMacArthurFoundation_Growth-Within_July15.pdf, ultima accesare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MODELE DE AFACERI CIRCULARE - PENTRU MEDIUL CONSTRUIT. Programul Circular Economy 100 (CE100).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//www.arup.com/perspectives/publications/research/section/circular-business-models-for-the-built-environment, ultima accesare 04.08.2021.</a:t>
            </a:r>
            <a:endParaRPr sz="1400" b="0" i="0" u="none" strike="noStrike" cap="none">
              <a:solidFill>
                <a:srgbClr val="000000"/>
              </a:solidFill>
              <a:latin typeface="Arial"/>
              <a:ea typeface="Arial"/>
              <a:cs typeface="Arial"/>
              <a:sym typeface="Arial"/>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702" name="Google Shape;702;p63"/>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Sinergiile cu alte metodologii</a:t>
            </a:r>
            <a:endParaRPr/>
          </a:p>
        </p:txBody>
      </p:sp>
      <p:sp>
        <p:nvSpPr>
          <p:cNvPr id="703" name="Google Shape;703;p63"/>
          <p:cNvSpPr txBox="1"/>
          <p:nvPr/>
        </p:nvSpPr>
        <p:spPr>
          <a:xfrm>
            <a:off x="146650" y="1964055"/>
            <a:ext cx="8614611" cy="2242024"/>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și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 </a:t>
            </a:r>
            <a:r>
              <a:rPr lang="pt-PT" sz="1400" b="0" i="0" u="none" strike="noStrike" cap="none">
                <a:solidFill>
                  <a:srgbClr val="000000"/>
                </a:solidFill>
                <a:latin typeface="Arial"/>
                <a:ea typeface="Arial"/>
                <a:cs typeface="Arial"/>
                <a:sym typeface="Arial"/>
              </a:rPr>
              <a:t>, ultima accesare 13.11.2020.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Comisia Europeană (16.01.2018), Comunicare a Comisiei către Parlamentul European, Consiliu, Comitetul Economic și Social European și Comitetul Regiunilor privind un cadru de monitorizare a economiei circulare,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 </a:t>
            </a:r>
            <a:r>
              <a:rPr lang="pt-PT" sz="1400" b="0" i="0" u="none" strike="noStrike" cap="none">
                <a:solidFill>
                  <a:srgbClr val="000000"/>
                </a:solidFill>
                <a:latin typeface="Arial"/>
                <a:ea typeface="Arial"/>
                <a:cs typeface="Arial"/>
                <a:sym typeface="Arial"/>
              </a:rPr>
              <a:t>, ultima accesare 03.11.2020.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PRINCIPIILE LEAN; Lean Enterprise Institute;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//www.lean.org/WhatsLean/Principles.cfm </a:t>
            </a:r>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Lecturi suplimentare</a:t>
            </a:r>
            <a:endParaRPr/>
          </a:p>
        </p:txBody>
      </p:sp>
      <p:sp>
        <p:nvSpPr>
          <p:cNvPr id="709" name="Google Shape;709;p64"/>
          <p:cNvSpPr txBox="1"/>
          <p:nvPr/>
        </p:nvSpPr>
        <p:spPr>
          <a:xfrm>
            <a:off x="316258" y="16036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Sinergiile cu alte metodologii (continuare)</a:t>
            </a:r>
            <a:endParaRPr/>
          </a:p>
        </p:txBody>
      </p:sp>
      <p:sp>
        <p:nvSpPr>
          <p:cNvPr id="710" name="Google Shape;710;p64"/>
          <p:cNvSpPr txBox="1"/>
          <p:nvPr/>
        </p:nvSpPr>
        <p:spPr>
          <a:xfrm>
            <a:off x="146650" y="1964055"/>
            <a:ext cx="8614611" cy="31113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O'Rourke, Dara; Connelly, Lloyd; Koshland, Catherine; INDUSTRIAL ECOLOGY: A CRITICAL REVIEW; International Journal of Environment and Pollution, Vol. 6, No. 2/3, pp. 89-112, 1996.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//www.researchgate.net/publication/255598523_Industrial_Ecology_A_Critical_Review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Robert U. Ayres; Leslie W. Ayres; A Handbook of Industrial Ecology; Publicat de Edward Elgar Publishing Limited; 2001.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a:t>
            </a:r>
            <a:r>
              <a:rPr lang="pt-PT" sz="1400" b="0" i="0" u="none" strike="noStrike" cap="none">
                <a:solidFill>
                  <a:srgbClr val="000000"/>
                </a:solidFill>
                <a:latin typeface="Arial"/>
                <a:ea typeface="Arial"/>
                <a:cs typeface="Arial"/>
                <a:sym typeface="Arial"/>
              </a:rPr>
              <a:t>//pustaka.unp.ac.id/file/abstrak_kki/EBOOKS/A%20Handbook%20of%20Industrial%20Ecology.pdf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Magnusson, T., Andersson, H., Ottosson, M., (2019), Industrial ecology and the boundaries of the manufacturing firm, Journal of Industrial Ecology, 23(5), 1211-1225.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//doi.org/10.1111/jiec.12864 </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5"/>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16" name="Google Shape;716;p65"/>
          <p:cNvGrpSpPr/>
          <p:nvPr/>
        </p:nvGrpSpPr>
        <p:grpSpPr>
          <a:xfrm>
            <a:off x="4572118" y="1023546"/>
            <a:ext cx="3615639" cy="2905926"/>
            <a:chOff x="1917372" y="1288466"/>
            <a:chExt cx="2993079" cy="2405568"/>
          </a:xfrm>
        </p:grpSpPr>
        <p:sp>
          <p:nvSpPr>
            <p:cNvPr id="717" name="Google Shape;717;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6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6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21" name="Google Shape;721;p6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4" name="Google Shape;724;p6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pt-PT"/>
              <a:t>MODELE DE AFACERI</a:t>
            </a:r>
            <a:endParaRPr/>
          </a:p>
        </p:txBody>
      </p:sp>
      <p:sp>
        <p:nvSpPr>
          <p:cNvPr id="725" name="Google Shape;725;p65"/>
          <p:cNvSpPr txBox="1"/>
          <p:nvPr/>
        </p:nvSpPr>
        <p:spPr>
          <a:xfrm>
            <a:off x="5443875" y="4054302"/>
            <a:ext cx="1718282"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concept de mediu copac și bani </a:t>
            </a:r>
            <a:r>
              <a:rPr lang="pt-PT" sz="500" b="0" i="0" u="none" strike="noStrike" cap="none">
                <a:solidFill>
                  <a:srgbClr val="000000"/>
                </a:solidFill>
                <a:latin typeface="Arial"/>
                <a:ea typeface="Arial"/>
                <a:cs typeface="Arial"/>
                <a:sym typeface="Arial"/>
              </a:rPr>
              <a:t>de </a:t>
            </a:r>
            <a:r>
              <a:rPr lang="pt-PT" sz="500" b="1" i="0" u="none" strike="noStrike" cap="none">
                <a:solidFill>
                  <a:srgbClr val="0F73EE"/>
                </a:solidFill>
                <a:latin typeface="Proxima Nova"/>
                <a:ea typeface="Proxima Nova"/>
                <a:cs typeface="Proxima Nova"/>
                <a:sym typeface="Proxima Nova"/>
              </a:rPr>
              <a:t>sompong_tom </a:t>
            </a:r>
            <a:r>
              <a:rPr lang="pt-PT" sz="500" b="0" i="0" u="none" strike="noStrike" cap="none">
                <a:solidFill>
                  <a:srgbClr val="000000"/>
                </a:solidFill>
                <a:latin typeface="Arial"/>
                <a:ea typeface="Arial"/>
                <a:cs typeface="Arial"/>
                <a:sym typeface="Arial"/>
              </a:rPr>
              <a:t>în https://www.freepik.com/premium-photo/environmental-concept-tree-money_26734080.htm#query=green%20money&amp;position=33&amp;from_view=search&amp;track=ais</a:t>
            </a:r>
            <a:endParaRPr/>
          </a:p>
        </p:txBody>
      </p:sp>
      <p:sp>
        <p:nvSpPr>
          <p:cNvPr id="726" name="Google Shape;726;p65"/>
          <p:cNvSpPr/>
          <p:nvPr/>
        </p:nvSpPr>
        <p:spPr>
          <a:xfrm>
            <a:off x="4752811" y="1230406"/>
            <a:ext cx="3221295" cy="1920054"/>
          </a:xfrm>
          <a:prstGeom prst="rect">
            <a:avLst/>
          </a:prstGeom>
          <a:solidFill>
            <a:srgbClr val="86D9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27" name="Google Shape;727;p65"/>
          <p:cNvPicPr preferRelativeResize="0"/>
          <p:nvPr/>
        </p:nvPicPr>
        <p:blipFill rotWithShape="1">
          <a:blip r:embed="rId3">
            <a:alphaModFix/>
          </a:blip>
          <a:srcRect/>
          <a:stretch/>
        </p:blipFill>
        <p:spPr>
          <a:xfrm>
            <a:off x="4752811" y="1246891"/>
            <a:ext cx="2208670" cy="1887698"/>
          </a:xfrm>
          <a:prstGeom prst="rect">
            <a:avLst/>
          </a:prstGeom>
          <a:noFill/>
          <a:ln>
            <a:noFill/>
          </a:ln>
        </p:spPr>
      </p:pic>
      <p:pic>
        <p:nvPicPr>
          <p:cNvPr id="728" name="Google Shape;728;p65" descr="Uma imagem com texto, clipart&#10;&#10;Descrição gerada automaticamente"/>
          <p:cNvPicPr preferRelativeResize="0"/>
          <p:nvPr/>
        </p:nvPicPr>
        <p:blipFill rotWithShape="1">
          <a:blip r:embed="rId4">
            <a:alphaModFix/>
          </a:blip>
          <a:srcRect/>
          <a:stretch/>
        </p:blipFill>
        <p:spPr>
          <a:xfrm>
            <a:off x="4741767" y="2923934"/>
            <a:ext cx="681229" cy="238346"/>
          </a:xfrm>
          <a:prstGeom prst="rect">
            <a:avLst/>
          </a:prstGeom>
          <a:noFill/>
          <a:ln>
            <a:noFill/>
          </a:ln>
        </p:spPr>
      </p:pic>
      <p:grpSp>
        <p:nvGrpSpPr>
          <p:cNvPr id="729" name="Google Shape;729;p65"/>
          <p:cNvGrpSpPr/>
          <p:nvPr/>
        </p:nvGrpSpPr>
        <p:grpSpPr>
          <a:xfrm>
            <a:off x="2732010" y="3875416"/>
            <a:ext cx="2694944" cy="709728"/>
            <a:chOff x="4338285" y="2552085"/>
            <a:chExt cx="1202939" cy="1556763"/>
          </a:xfrm>
        </p:grpSpPr>
        <p:sp>
          <p:nvSpPr>
            <p:cNvPr id="730" name="Google Shape;730;p65"/>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5"/>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65"/>
          <p:cNvSpPr/>
          <p:nvPr/>
        </p:nvSpPr>
        <p:spPr>
          <a:xfrm>
            <a:off x="2732025" y="3992975"/>
            <a:ext cx="2694900" cy="59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2700" b="1">
                <a:solidFill>
                  <a:srgbClr val="F1F1F1"/>
                </a:solidFill>
              </a:rPr>
              <a:t>Vă m</a:t>
            </a:r>
            <a:r>
              <a:rPr lang="pt-PT" sz="2700" b="1" i="0" u="none" strike="noStrike" cap="none">
                <a:solidFill>
                  <a:srgbClr val="F1F1F1"/>
                </a:solidFill>
                <a:latin typeface="Arial"/>
                <a:ea typeface="Arial"/>
                <a:cs typeface="Arial"/>
                <a:sym typeface="Arial"/>
              </a:rPr>
              <a:t>ulțumesc!</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713100" y="13974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Dezvoltarea durabilă a produselor (CONT.)</a:t>
            </a:r>
            <a:endParaRPr sz="3600"/>
          </a:p>
        </p:txBody>
      </p:sp>
      <p:grpSp>
        <p:nvGrpSpPr>
          <p:cNvPr id="163" name="Google Shape;163;p7"/>
          <p:cNvGrpSpPr/>
          <p:nvPr/>
        </p:nvGrpSpPr>
        <p:grpSpPr>
          <a:xfrm>
            <a:off x="3019987" y="879087"/>
            <a:ext cx="4501543" cy="3758227"/>
            <a:chOff x="2077466" y="921274"/>
            <a:chExt cx="4980089" cy="4222225"/>
          </a:xfrm>
        </p:grpSpPr>
        <p:grpSp>
          <p:nvGrpSpPr>
            <p:cNvPr id="164" name="Google Shape;164;p7"/>
            <p:cNvGrpSpPr/>
            <p:nvPr/>
          </p:nvGrpSpPr>
          <p:grpSpPr>
            <a:xfrm>
              <a:off x="2077466" y="921274"/>
              <a:ext cx="4980089" cy="4222225"/>
              <a:chOff x="6613882" y="1672874"/>
              <a:chExt cx="5108264" cy="4367900"/>
            </a:xfrm>
          </p:grpSpPr>
          <p:pic>
            <p:nvPicPr>
              <p:cNvPr id="165" name="Google Shape;165;p7"/>
              <p:cNvPicPr preferRelativeResize="0"/>
              <p:nvPr/>
            </p:nvPicPr>
            <p:blipFill rotWithShape="1">
              <a:blip r:embed="rId3">
                <a:alphaModFix/>
              </a:blip>
              <a:srcRect/>
              <a:stretch/>
            </p:blipFill>
            <p:spPr>
              <a:xfrm>
                <a:off x="7580661" y="1910880"/>
                <a:ext cx="3299669" cy="3272585"/>
              </a:xfrm>
              <a:prstGeom prst="rect">
                <a:avLst/>
              </a:prstGeom>
              <a:noFill/>
              <a:ln>
                <a:noFill/>
              </a:ln>
            </p:spPr>
          </p:pic>
          <p:sp>
            <p:nvSpPr>
              <p:cNvPr id="166" name="Google Shape;166;p7"/>
              <p:cNvSpPr txBox="1"/>
              <p:nvPr/>
            </p:nvSpPr>
            <p:spPr>
              <a:xfrm>
                <a:off x="6738845" y="1876981"/>
                <a:ext cx="1183488" cy="35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Cunoașteți utilizatorul și sistemul</a:t>
                </a:r>
                <a:endParaRPr sz="800" b="0" i="0" u="none" strike="noStrike" cap="none">
                  <a:solidFill>
                    <a:srgbClr val="000000"/>
                  </a:solidFill>
                  <a:latin typeface="Arial"/>
                  <a:ea typeface="Arial"/>
                  <a:cs typeface="Arial"/>
                  <a:sym typeface="Arial"/>
                </a:endParaRPr>
              </a:p>
            </p:txBody>
          </p:sp>
          <p:sp>
            <p:nvSpPr>
              <p:cNvPr id="167" name="Google Shape;167;p7"/>
              <p:cNvSpPr/>
              <p:nvPr/>
            </p:nvSpPr>
            <p:spPr>
              <a:xfrm>
                <a:off x="10410646" y="1672874"/>
                <a:ext cx="1183488" cy="671980"/>
              </a:xfrm>
              <a:prstGeom prst="roundRect">
                <a:avLst>
                  <a:gd name="adj" fmla="val 16667"/>
                </a:avLst>
              </a:prstGeom>
              <a:noFill/>
              <a:ln w="19050" cap="flat" cmpd="sng">
                <a:solidFill>
                  <a:srgbClr val="82506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68" name="Google Shape;168;p7"/>
              <p:cNvSpPr txBox="1"/>
              <p:nvPr/>
            </p:nvSpPr>
            <p:spPr>
              <a:xfrm>
                <a:off x="10347284" y="1727958"/>
                <a:ext cx="1374862" cy="64322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700" b="0" i="0" u="none" strike="noStrike" cap="none" dirty="0">
                    <a:solidFill>
                      <a:srgbClr val="000000"/>
                    </a:solidFill>
                    <a:latin typeface="Arial"/>
                    <a:ea typeface="Arial"/>
                    <a:cs typeface="Arial"/>
                    <a:sym typeface="Arial"/>
                  </a:rPr>
                  <a:t>Exprimați în cuvinte provocarea de proiectare și intenția dvs. în calitate de designer.</a:t>
                </a:r>
                <a:endParaRPr sz="700" b="0" i="0" u="none" strike="noStrike" cap="none" dirty="0">
                  <a:solidFill>
                    <a:srgbClr val="000000"/>
                  </a:solidFill>
                  <a:latin typeface="Arial"/>
                  <a:ea typeface="Arial"/>
                  <a:cs typeface="Arial"/>
                  <a:sym typeface="Arial"/>
                </a:endParaRPr>
              </a:p>
            </p:txBody>
          </p:sp>
          <p:sp>
            <p:nvSpPr>
              <p:cNvPr id="169" name="Google Shape;169;p7"/>
              <p:cNvSpPr/>
              <p:nvPr/>
            </p:nvSpPr>
            <p:spPr>
              <a:xfrm>
                <a:off x="10347293" y="4766982"/>
                <a:ext cx="1183488" cy="901081"/>
              </a:xfrm>
              <a:prstGeom prst="roundRect">
                <a:avLst>
                  <a:gd name="adj" fmla="val 16667"/>
                </a:avLst>
              </a:prstGeom>
              <a:noFill/>
              <a:ln w="19050" cap="flat" cmpd="sng">
                <a:solidFill>
                  <a:srgbClr val="5AB8A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0" name="Google Shape;170;p7"/>
              <p:cNvSpPr txBox="1"/>
              <p:nvPr/>
            </p:nvSpPr>
            <p:spPr>
              <a:xfrm>
                <a:off x="10389451" y="4847901"/>
                <a:ext cx="113513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Gândiți, proiectați și creați prototipuri în cât mai multe iterații și versiuni posibil.</a:t>
                </a:r>
                <a:endParaRPr sz="800" b="0" i="0" u="none" strike="noStrike" cap="none">
                  <a:solidFill>
                    <a:srgbClr val="000000"/>
                  </a:solidFill>
                  <a:latin typeface="Arial"/>
                  <a:ea typeface="Arial"/>
                  <a:cs typeface="Arial"/>
                  <a:sym typeface="Arial"/>
                </a:endParaRPr>
              </a:p>
            </p:txBody>
          </p:sp>
          <p:sp>
            <p:nvSpPr>
              <p:cNvPr id="171" name="Google Shape;171;p7"/>
              <p:cNvSpPr/>
              <p:nvPr/>
            </p:nvSpPr>
            <p:spPr>
              <a:xfrm>
                <a:off x="6613882" y="5043099"/>
                <a:ext cx="1808224" cy="997675"/>
              </a:xfrm>
              <a:prstGeom prst="roundRect">
                <a:avLst>
                  <a:gd name="adj" fmla="val 16667"/>
                </a:avLst>
              </a:prstGeom>
              <a:noFill/>
              <a:ln w="19050" cap="flat" cmpd="sng">
                <a:solidFill>
                  <a:srgbClr val="DEA72D"/>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2" name="Google Shape;172;p7"/>
              <p:cNvSpPr txBox="1"/>
              <p:nvPr/>
            </p:nvSpPr>
            <p:spPr>
              <a:xfrm>
                <a:off x="6647308" y="5097739"/>
                <a:ext cx="1774797" cy="91120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700" b="0" i="0" u="none" strike="noStrike" cap="none" dirty="0">
                    <a:solidFill>
                      <a:srgbClr val="000000"/>
                    </a:solidFill>
                    <a:latin typeface="Arial"/>
                    <a:ea typeface="Arial"/>
                    <a:cs typeface="Arial"/>
                    <a:sym typeface="Arial"/>
                  </a:rPr>
                  <a:t>Lansați-vă designul în natură și construiți-vă povestea - creați loialitate în rândul clienților și aprofundați investițiile din partea părților interesate spunând o poveste convingătoare.</a:t>
                </a:r>
                <a:endParaRPr sz="700" b="0" i="0" u="none" strike="noStrike" cap="none" dirty="0">
                  <a:solidFill>
                    <a:srgbClr val="000000"/>
                  </a:solidFill>
                  <a:latin typeface="Arial"/>
                  <a:ea typeface="Arial"/>
                  <a:cs typeface="Arial"/>
                  <a:sym typeface="Arial"/>
                </a:endParaRPr>
              </a:p>
            </p:txBody>
          </p:sp>
        </p:grpSp>
        <p:sp>
          <p:nvSpPr>
            <p:cNvPr id="173" name="Google Shape;173;p7"/>
            <p:cNvSpPr/>
            <p:nvPr/>
          </p:nvSpPr>
          <p:spPr>
            <a:xfrm>
              <a:off x="2199293" y="1036949"/>
              <a:ext cx="1183488" cy="561452"/>
            </a:xfrm>
            <a:prstGeom prst="roundRect">
              <a:avLst>
                <a:gd name="adj" fmla="val 16667"/>
              </a:avLst>
            </a:prstGeom>
            <a:noFill/>
            <a:ln w="19050" cap="flat" cmpd="sng">
              <a:solidFill>
                <a:srgbClr val="4A40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74" name="Google Shape;174;p7"/>
          <p:cNvSpPr txBox="1"/>
          <p:nvPr/>
        </p:nvSpPr>
        <p:spPr>
          <a:xfrm>
            <a:off x="213131" y="2644472"/>
            <a:ext cx="3910099" cy="37062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Arial"/>
                <a:ea typeface="Arial"/>
                <a:cs typeface="Arial"/>
                <a:sym typeface="Arial"/>
              </a:rPr>
              <a:t>Procesul de proiectare circulară</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83216" y="236107"/>
            <a:ext cx="3049413" cy="77263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dirty="0"/>
              <a:t>Eco-Design</a:t>
            </a:r>
            <a:endParaRPr dirty="0"/>
          </a:p>
        </p:txBody>
      </p:sp>
      <p:pic>
        <p:nvPicPr>
          <p:cNvPr id="180" name="Google Shape;180;p8"/>
          <p:cNvPicPr preferRelativeResize="0"/>
          <p:nvPr/>
        </p:nvPicPr>
        <p:blipFill rotWithShape="1">
          <a:blip r:embed="rId3">
            <a:alphaModFix/>
          </a:blip>
          <a:srcRect/>
          <a:stretch/>
        </p:blipFill>
        <p:spPr>
          <a:xfrm>
            <a:off x="3171256" y="362333"/>
            <a:ext cx="5589528" cy="3869000"/>
          </a:xfrm>
          <a:prstGeom prst="rect">
            <a:avLst/>
          </a:prstGeom>
          <a:noFill/>
          <a:ln>
            <a:noFill/>
          </a:ln>
        </p:spPr>
      </p:pic>
      <p:sp>
        <p:nvSpPr>
          <p:cNvPr id="181" name="Google Shape;181;p8"/>
          <p:cNvSpPr txBox="1"/>
          <p:nvPr/>
        </p:nvSpPr>
        <p:spPr>
          <a:xfrm>
            <a:off x="87583" y="3763136"/>
            <a:ext cx="2696868" cy="79278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just" rtl="0">
              <a:lnSpc>
                <a:spcPct val="100000"/>
              </a:lnSpc>
              <a:spcBef>
                <a:spcPts val="0"/>
              </a:spcBef>
              <a:spcAft>
                <a:spcPts val="0"/>
              </a:spcAft>
              <a:buNone/>
            </a:pPr>
            <a:r>
              <a:rPr lang="pt-PT" sz="1400" b="0" i="0" u="none" strike="noStrike" cap="none">
                <a:solidFill>
                  <a:srgbClr val="2B2D83"/>
                </a:solidFill>
                <a:latin typeface="Arial"/>
                <a:ea typeface="Arial"/>
                <a:cs typeface="Arial"/>
                <a:sym typeface="Arial"/>
              </a:rPr>
              <a:t>Eco-designul integrează o abordare bazată pe gândirea ciclului de viață, adică ia în considerare, în etapa de proiectare, toate fazele ciclului de viață al produsului (producție, utilizare și sfârșitul ciclului de viață).</a:t>
            </a:r>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p:txBody>
      </p:sp>
      <p:sp>
        <p:nvSpPr>
          <p:cNvPr id="182" name="Google Shape;182;p8"/>
          <p:cNvSpPr txBox="1"/>
          <p:nvPr/>
        </p:nvSpPr>
        <p:spPr>
          <a:xfrm>
            <a:off x="0" y="1848495"/>
            <a:ext cx="299758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600" b="0" i="1" u="none" strike="noStrike" cap="none">
                <a:solidFill>
                  <a:srgbClr val="15A7A1"/>
                </a:solidFill>
                <a:latin typeface="Verdana"/>
                <a:ea typeface="Verdana"/>
                <a:cs typeface="Verdana"/>
                <a:sym typeface="Verdana"/>
              </a:rPr>
              <a:t>"...integrarea sistematică a considerațiilor de mediu în proiectarea produselor și proceselor"</a:t>
            </a:r>
            <a:endParaRPr sz="1600" b="0" i="1" u="none" strike="noStrike" cap="none">
              <a:solidFill>
                <a:srgbClr val="15A7A1"/>
              </a:solidFill>
              <a:latin typeface="Verdana"/>
              <a:ea typeface="Verdana"/>
              <a:cs typeface="Verdana"/>
              <a:sym typeface="Verdana"/>
            </a:endParaRPr>
          </a:p>
        </p:txBody>
      </p:sp>
      <p:sp>
        <p:nvSpPr>
          <p:cNvPr id="183" name="Google Shape;183;p8"/>
          <p:cNvSpPr txBox="1"/>
          <p:nvPr/>
        </p:nvSpPr>
        <p:spPr>
          <a:xfrm>
            <a:off x="3171256" y="4341755"/>
            <a:ext cx="59727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dirty="0">
                <a:solidFill>
                  <a:srgbClr val="000000"/>
                </a:solidFill>
                <a:latin typeface="Verdana"/>
                <a:ea typeface="Verdana"/>
                <a:cs typeface="Verdana"/>
                <a:sym typeface="Verdana"/>
              </a:rPr>
              <a:t>[1] Proiectarea ecologică: o abordare promițătoare pentru o producție și un consum durabile. ISBN 928071631X 9789280716313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Proiectare ecologică (continuare)</a:t>
            </a:r>
            <a:endParaRPr/>
          </a:p>
        </p:txBody>
      </p:sp>
      <p:grpSp>
        <p:nvGrpSpPr>
          <p:cNvPr id="189" name="Google Shape;189;p9"/>
          <p:cNvGrpSpPr/>
          <p:nvPr/>
        </p:nvGrpSpPr>
        <p:grpSpPr>
          <a:xfrm>
            <a:off x="790647" y="1166089"/>
            <a:ext cx="7597082" cy="1202114"/>
            <a:chOff x="6349498" y="1341624"/>
            <a:chExt cx="5133695" cy="1491488"/>
          </a:xfrm>
        </p:grpSpPr>
        <p:sp>
          <p:nvSpPr>
            <p:cNvPr id="190" name="Google Shape;190;p9"/>
            <p:cNvSpPr/>
            <p:nvPr/>
          </p:nvSpPr>
          <p:spPr>
            <a:xfrm>
              <a:off x="6349498" y="1789914"/>
              <a:ext cx="1134665"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Extracția și prelucrarea materiilor prime</a:t>
              </a:r>
              <a:endParaRPr/>
            </a:p>
          </p:txBody>
        </p:sp>
        <p:sp>
          <p:nvSpPr>
            <p:cNvPr id="191" name="Google Shape;191;p9"/>
            <p:cNvSpPr/>
            <p:nvPr/>
          </p:nvSpPr>
          <p:spPr>
            <a:xfrm>
              <a:off x="7682508" y="1802636"/>
              <a:ext cx="1134665" cy="538085"/>
            </a:xfrm>
            <a:prstGeom prst="rect">
              <a:avLst/>
            </a:prstGeom>
            <a:solidFill>
              <a:srgbClr val="1A886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Producție</a:t>
              </a:r>
              <a:endParaRPr sz="1000" b="0" i="0" u="none" strike="noStrike" cap="none">
                <a:solidFill>
                  <a:srgbClr val="FFFFFF"/>
                </a:solidFill>
                <a:latin typeface="Arial"/>
                <a:ea typeface="Arial"/>
                <a:cs typeface="Arial"/>
                <a:sym typeface="Arial"/>
              </a:endParaRPr>
            </a:p>
          </p:txBody>
        </p:sp>
        <p:sp>
          <p:nvSpPr>
            <p:cNvPr id="192" name="Google Shape;192;p9"/>
            <p:cNvSpPr/>
            <p:nvPr/>
          </p:nvSpPr>
          <p:spPr>
            <a:xfrm>
              <a:off x="9015518" y="1802636"/>
              <a:ext cx="1134665" cy="549380"/>
            </a:xfrm>
            <a:prstGeom prst="rect">
              <a:avLst/>
            </a:prstGeom>
            <a:solidFill>
              <a:srgbClr val="156D5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Utilizați</a:t>
              </a:r>
              <a:endParaRPr/>
            </a:p>
          </p:txBody>
        </p:sp>
        <p:sp>
          <p:nvSpPr>
            <p:cNvPr id="193" name="Google Shape;193;p9"/>
            <p:cNvSpPr/>
            <p:nvPr/>
          </p:nvSpPr>
          <p:spPr>
            <a:xfrm>
              <a:off x="10348528" y="1802636"/>
              <a:ext cx="1134665" cy="549380"/>
            </a:xfrm>
            <a:prstGeom prst="rect">
              <a:avLst/>
            </a:prstGeom>
            <a:solidFill>
              <a:srgbClr val="0E4A3A"/>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Sfârșitul vieții</a:t>
              </a:r>
              <a:endParaRPr/>
            </a:p>
          </p:txBody>
        </p:sp>
        <p:cxnSp>
          <p:nvCxnSpPr>
            <p:cNvPr id="194" name="Google Shape;194;p9"/>
            <p:cNvCxnSpPr/>
            <p:nvPr/>
          </p:nvCxnSpPr>
          <p:spPr>
            <a:xfrm>
              <a:off x="7714718" y="2513398"/>
              <a:ext cx="246767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5" name="Google Shape;195;p9"/>
            <p:cNvSpPr txBox="1"/>
            <p:nvPr/>
          </p:nvSpPr>
          <p:spPr>
            <a:xfrm>
              <a:off x="8217630" y="2571502"/>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0" i="0" u="none" strike="noStrike" cap="none">
                  <a:solidFill>
                    <a:srgbClr val="000000"/>
                  </a:solidFill>
                  <a:latin typeface="Arial"/>
                  <a:ea typeface="Arial"/>
                  <a:cs typeface="Arial"/>
                  <a:sym typeface="Arial"/>
                </a:rPr>
                <a:t>Design tradițional</a:t>
              </a:r>
              <a:endParaRPr/>
            </a:p>
          </p:txBody>
        </p:sp>
        <p:cxnSp>
          <p:nvCxnSpPr>
            <p:cNvPr id="196" name="Google Shape;196;p9"/>
            <p:cNvCxnSpPr/>
            <p:nvPr/>
          </p:nvCxnSpPr>
          <p:spPr>
            <a:xfrm>
              <a:off x="6349498" y="1633110"/>
              <a:ext cx="513369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7" name="Google Shape;197;p9"/>
            <p:cNvSpPr txBox="1"/>
            <p:nvPr/>
          </p:nvSpPr>
          <p:spPr>
            <a:xfrm>
              <a:off x="8415975" y="1341624"/>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1" i="0" u="none" strike="noStrike" cap="none">
                  <a:solidFill>
                    <a:srgbClr val="000000"/>
                  </a:solidFill>
                  <a:latin typeface="Arial"/>
                  <a:ea typeface="Arial"/>
                  <a:cs typeface="Arial"/>
                  <a:sym typeface="Arial"/>
                </a:rPr>
                <a:t>Eco-design</a:t>
              </a:r>
              <a:endParaRPr/>
            </a:p>
          </p:txBody>
        </p:sp>
      </p:grpSp>
      <p:sp>
        <p:nvSpPr>
          <p:cNvPr id="198" name="Google Shape;198;p9"/>
          <p:cNvSpPr txBox="1"/>
          <p:nvPr/>
        </p:nvSpPr>
        <p:spPr>
          <a:xfrm>
            <a:off x="2832500" y="2549723"/>
            <a:ext cx="3876000" cy="286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pt-PT" sz="1400" b="1" i="0" u="none" strike="noStrike" cap="none">
                <a:solidFill>
                  <a:srgbClr val="000000"/>
                </a:solidFill>
                <a:latin typeface="Arial"/>
                <a:ea typeface="Arial"/>
                <a:cs typeface="Arial"/>
                <a:sym typeface="Arial"/>
              </a:rPr>
              <a:t>Strategii cheie de proiectare ecologică</a:t>
            </a:r>
            <a:endParaRPr sz="1400" b="1" i="0" u="none" strike="noStrike" cap="none">
              <a:solidFill>
                <a:srgbClr val="000000"/>
              </a:solidFill>
              <a:latin typeface="Arial"/>
              <a:ea typeface="Arial"/>
              <a:cs typeface="Arial"/>
              <a:sym typeface="Arial"/>
            </a:endParaRPr>
          </a:p>
        </p:txBody>
      </p:sp>
      <p:sp>
        <p:nvSpPr>
          <p:cNvPr id="199" name="Google Shape;199;p9"/>
          <p:cNvSpPr txBox="1"/>
          <p:nvPr/>
        </p:nvSpPr>
        <p:spPr>
          <a:xfrm>
            <a:off x="2334787" y="2820016"/>
            <a:ext cx="5300700" cy="1923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să utilizeze materiale cu impact redus asupra mediului</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alegerea unor procese de producție curate</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evitarea materialelor periculoase și toxice</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maximizarea eficienței energiei utilizate pentru producție și pentru produsul utilizat</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proiectarea pentru gestionarea și reciclarea deșeurilor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7668</Words>
  <Application>Microsoft Office PowerPoint</Application>
  <PresentationFormat>Bildschirmpräsentation (16:9)</PresentationFormat>
  <Paragraphs>509</Paragraphs>
  <Slides>65</Slides>
  <Notes>65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65</vt:i4>
      </vt:variant>
    </vt:vector>
  </HeadingPairs>
  <TitlesOfParts>
    <vt:vector size="73" baseType="lpstr">
      <vt:lpstr>Proxima Nova</vt:lpstr>
      <vt:lpstr>Bebas Neue</vt:lpstr>
      <vt:lpstr>Noto Sans</vt:lpstr>
      <vt:lpstr>Noto Sans Symbols</vt:lpstr>
      <vt:lpstr>Arial</vt:lpstr>
      <vt:lpstr>Calibri</vt:lpstr>
      <vt:lpstr>Verdana</vt:lpstr>
      <vt:lpstr>Creal Modern Portfolio by Slidesgo</vt:lpstr>
      <vt:lpstr>MODELAREA AFACERILOR PENTRU ÎNTREPRINDERILE DIN ECONOMIA CIRCULARĂ</vt:lpstr>
      <vt:lpstr>02</vt:lpstr>
      <vt:lpstr>Obiective principale</vt:lpstr>
      <vt:lpstr>Strategii de proiectare circulară</vt:lpstr>
      <vt:lpstr>PowerPoint-Präsentation</vt:lpstr>
      <vt:lpstr>Dezvoltarea durabilă a produselor</vt:lpstr>
      <vt:lpstr>Dezvoltarea durabilă a produselor (CONT.)</vt:lpstr>
      <vt:lpstr>Eco-Design</vt:lpstr>
      <vt:lpstr>Proiectare ecologică (continuare)</vt:lpstr>
      <vt:lpstr>Instrumente de proiectare ecologică</vt:lpstr>
      <vt:lpstr>Provocări</vt:lpstr>
      <vt:lpstr>MATERIALE circulare</vt:lpstr>
      <vt:lpstr>Proiectare circulară și durabilă - fapte cheie</vt:lpstr>
      <vt:lpstr>Selecția materialelor</vt:lpstr>
      <vt:lpstr>Cadrul general de selecție a materialelor</vt:lpstr>
      <vt:lpstr>Cadrul general de selecție a materialelor</vt:lpstr>
      <vt:lpstr>Cele mai bune practici</vt:lpstr>
      <vt:lpstr>Reciclați, reutilizați și partajați</vt:lpstr>
      <vt:lpstr>Valoarea în bucle</vt:lpstr>
      <vt:lpstr>Reciclați</vt:lpstr>
      <vt:lpstr>Reutilizare</vt:lpstr>
      <vt:lpstr>PARTAJAREA</vt:lpstr>
      <vt:lpstr>Prelungirea duratei de viață a produselor</vt:lpstr>
      <vt:lpstr>Prelungirea duratei de viață a produselor</vt:lpstr>
      <vt:lpstr>Prelungirea duratei de viață a produselor (continuare)</vt:lpstr>
      <vt:lpstr>Prelungirea duratei de viață a produselor (continuare)</vt:lpstr>
      <vt:lpstr>Prelungirea duratei de viață a produselor (continuare)</vt:lpstr>
      <vt:lpstr>Prelungirea duratei de viață a produselor (continuare)</vt:lpstr>
      <vt:lpstr>Platforme de partajare </vt:lpstr>
      <vt:lpstr>Conceptul de platforme de economie de partajare</vt:lpstr>
      <vt:lpstr>Exemple de platforme de partajare</vt:lpstr>
      <vt:lpstr>Platforme de partajare pentru economia circulară (platforme Business to Peer) </vt:lpstr>
      <vt:lpstr>Platforme de partajare pentru economia circulară (platforme Peer to Peer)  </vt:lpstr>
      <vt:lpstr>ProdusUL ca serviciu  </vt:lpstr>
      <vt:lpstr>ProdusUL ca serviciu  </vt:lpstr>
      <vt:lpstr>ProdusUL ca serviciu  </vt:lpstr>
      <vt:lpstr>Produsul ca serviciu (continuare)</vt:lpstr>
      <vt:lpstr>Produsul ca serviciu (continuare)</vt:lpstr>
      <vt:lpstr>Produsul ca serviciu (continuare)</vt:lpstr>
      <vt:lpstr>Produsul ca serviciu (continuare)</vt:lpstr>
      <vt:lpstr>Sinergiile cu alte metodologii  </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Sinergiile cu alte metodologii</vt:lpstr>
      <vt:lpstr>Evaluare</vt:lpstr>
      <vt:lpstr>Lecturi suplimentare</vt:lpstr>
      <vt:lpstr>Lecturi suplimentare</vt:lpstr>
      <vt:lpstr>Lecturi suplimentare</vt:lpstr>
      <vt:lpstr>Lecturi suplimentare</vt:lpstr>
      <vt:lpstr>Lecturi suplimentare</vt:lpstr>
      <vt:lpstr>Lecturi suplimentare</vt:lpstr>
      <vt:lpstr>Lecturi suplimentare</vt:lpstr>
      <vt:lpstr>Lecturi suplimentare</vt:lpstr>
      <vt:lpstr>Lecturi suplimentare</vt:lpstr>
      <vt:lpstr>Lecturi suplimentare</vt:lpstr>
      <vt:lpstr>Lecturi suplimentare</vt:lpstr>
      <vt:lpstr>MODELE DE AFACERI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ÎNTREPRINDERILE DIN ECONOMIA CIRCULARĂ</dc:title>
  <dc:creator>Alex S</dc:creator>
  <cp:lastModifiedBy>Niclas Grüttner</cp:lastModifiedBy>
  <cp:revision>3</cp:revision>
  <dcterms:modified xsi:type="dcterms:W3CDTF">2023-10-27T13:38:50Z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