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5143500" type="screen16x9"/>
  <p:notesSz cx="6858000" cy="9144000"/>
  <p:embeddedFontLst>
    <p:embeddedFont>
      <p:font typeface="Bebas Neue" panose="020B0606020202050201" pitchFamily="34" charset="0"/>
      <p:regular r:id="rId68"/>
    </p:embeddedFont>
    <p:embeddedFont>
      <p:font typeface="Calibri" panose="020F0502020204030204" pitchFamily="34" charset="0"/>
      <p:regular r:id="rId69"/>
      <p:bold r:id="rId70"/>
      <p:italic r:id="rId71"/>
      <p:boldItalic r:id="rId72"/>
    </p:embeddedFont>
    <p:embeddedFont>
      <p:font typeface="Noto Sans" panose="020B0502040504020204" pitchFamily="34" charset="0"/>
      <p:regular r:id="rId73"/>
      <p:bold r:id="rId74"/>
      <p:italic r:id="rId75"/>
      <p:boldItalic r:id="rId76"/>
    </p:embeddedFont>
    <p:embeddedFont>
      <p:font typeface="Proxima Nova" panose="020B0604020202020204" charset="0"/>
      <p:regular r:id="rId77"/>
      <p:bold r:id="rId78"/>
      <p:italic r:id="rId79"/>
      <p:boldItalic r:id="rId80"/>
    </p:embeddedFont>
    <p:embeddedFont>
      <p:font typeface="Verdana" panose="020B060403050404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5" roundtripDataSignature="AMtx7mhUM37eJZbhdNA1QmhqDtqRicUD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19FA1D-E957-42FC-A393-E009502004C3}">
  <a:tblStyle styleId="{0B19FA1D-E957-42FC-A393-E009502004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941"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4" name="Google Shape;66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1" name="Google Shape;67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6" name="Google Shape;70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3" name="Google Shape;713;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67"/>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67"/>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67"/>
          <p:cNvGrpSpPr/>
          <p:nvPr/>
        </p:nvGrpSpPr>
        <p:grpSpPr>
          <a:xfrm>
            <a:off x="-1807437" y="-2986677"/>
            <a:ext cx="12729824" cy="8656755"/>
            <a:chOff x="179600" y="-461549"/>
            <a:chExt cx="7466172" cy="5078466"/>
          </a:xfrm>
        </p:grpSpPr>
        <p:sp>
          <p:nvSpPr>
            <p:cNvPr id="11" name="Google Shape;11;p67"/>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67"/>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67"/>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67"/>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67"/>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7"/>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67"/>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67"/>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67"/>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67"/>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67"/>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67"/>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67"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18758FA-0C8F-BFE3-3101-937DE242137B}"/>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46494D3-E2C2-ABA5-A93B-CC4B1A45B0A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A931AAFA-A65D-F22B-547D-83CED71A8A56}"/>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89"/>
        <p:cNvGrpSpPr/>
        <p:nvPr/>
      </p:nvGrpSpPr>
      <p:grpSpPr>
        <a:xfrm>
          <a:off x="0" y="0"/>
          <a:ext cx="0" cy="0"/>
          <a:chOff x="0" y="0"/>
          <a:chExt cx="0" cy="0"/>
        </a:xfrm>
      </p:grpSpPr>
      <p:sp>
        <p:nvSpPr>
          <p:cNvPr id="90" name="Google Shape;90;p76"/>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76"/>
          <p:cNvGrpSpPr/>
          <p:nvPr/>
        </p:nvGrpSpPr>
        <p:grpSpPr>
          <a:xfrm rot="10800000">
            <a:off x="7782805" y="539502"/>
            <a:ext cx="682510" cy="1078346"/>
            <a:chOff x="4210925" y="3949824"/>
            <a:chExt cx="325625" cy="514601"/>
          </a:xfrm>
        </p:grpSpPr>
        <p:sp>
          <p:nvSpPr>
            <p:cNvPr id="92" name="Google Shape;92;p7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7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76"/>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7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0E671E0-7D3C-3008-4832-6342AC21C0A7}"/>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F6040DD-13D0-14DC-E6D8-A56F86C87CC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F334401E-2865-0C05-A100-1E54195560F6}"/>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97"/>
        <p:cNvGrpSpPr/>
        <p:nvPr/>
      </p:nvGrpSpPr>
      <p:grpSpPr>
        <a:xfrm>
          <a:off x="0" y="0"/>
          <a:ext cx="0" cy="0"/>
          <a:chOff x="0" y="0"/>
          <a:chExt cx="0" cy="0"/>
        </a:xfrm>
      </p:grpSpPr>
      <p:sp>
        <p:nvSpPr>
          <p:cNvPr id="98" name="Google Shape;98;p77"/>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77"/>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77"/>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77"/>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77"/>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77"/>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7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FE6F7B3-1105-C204-56F2-305A47582172}"/>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AB4B904-E92E-1996-3CDB-0880A71BB15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53E2C199-553B-79BD-31F8-816071E9DAEF}"/>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68"/>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8"/>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68"/>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68"/>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8"/>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6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8"/>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6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023D6A6-2850-87F3-E237-935E0EF693C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ADA5C8D-E1F1-FD7E-10F6-7D68C8E5EC1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4E034AFF-A492-1FAA-3E22-518FE6245D61}"/>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69"/>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69"/>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9"/>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69"/>
          <p:cNvGrpSpPr/>
          <p:nvPr/>
        </p:nvGrpSpPr>
        <p:grpSpPr>
          <a:xfrm>
            <a:off x="8431033" y="-449325"/>
            <a:ext cx="1061212" cy="1676776"/>
            <a:chOff x="4210925" y="3949824"/>
            <a:chExt cx="325625" cy="514601"/>
          </a:xfrm>
        </p:grpSpPr>
        <p:sp>
          <p:nvSpPr>
            <p:cNvPr id="40" name="Google Shape;40;p69"/>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9"/>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69"/>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9"/>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4" name="Google Shape;44;p6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2AF97B0-9A98-62BC-CCDD-13A9B81A0EDC}"/>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1104091-0049-7C34-83B8-2929C24DD89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95C10769-12C8-B4A3-5EC9-82427850E460}"/>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70"/>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0"/>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70"/>
          <p:cNvGrpSpPr/>
          <p:nvPr/>
        </p:nvGrpSpPr>
        <p:grpSpPr>
          <a:xfrm>
            <a:off x="8225003" y="433123"/>
            <a:ext cx="411785" cy="650559"/>
            <a:chOff x="4210925" y="3949824"/>
            <a:chExt cx="325625" cy="514601"/>
          </a:xfrm>
        </p:grpSpPr>
        <p:sp>
          <p:nvSpPr>
            <p:cNvPr id="51" name="Google Shape;51;p7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7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7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4" name="Google Shape;54;p70"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C5BC9F2-95A8-97C5-964D-2B8023B3DC8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6B6E07F-4EFB-F1B5-47EC-8695E9A4007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7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57" name="Google Shape;57;p71"/>
          <p:cNvGrpSpPr/>
          <p:nvPr/>
        </p:nvGrpSpPr>
        <p:grpSpPr>
          <a:xfrm>
            <a:off x="6609" y="4254853"/>
            <a:ext cx="554210" cy="859289"/>
            <a:chOff x="2242775" y="2016422"/>
            <a:chExt cx="325050" cy="504100"/>
          </a:xfrm>
        </p:grpSpPr>
        <p:sp>
          <p:nvSpPr>
            <p:cNvPr id="58" name="Google Shape;58;p71"/>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71"/>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71"/>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Google Shape;61;p71"/>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71"/>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7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114F536-AF14-7340-3C6A-501B3657968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A728610-1D6F-FDAC-EE4B-1CEA454DB37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2BB9921D-FECE-0844-D1E1-42DE5C9B4CD0}"/>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pic>
        <p:nvPicPr>
          <p:cNvPr id="66" name="Google Shape;66;p7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4D01385-0D78-F827-8922-763B0171EA31}"/>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CFF59DC-142F-A63A-CE53-304955DBFAE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06D461B8-896B-172D-E896-4D8FB948BEC6}"/>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68"/>
        <p:cNvGrpSpPr/>
        <p:nvPr/>
      </p:nvGrpSpPr>
      <p:grpSpPr>
        <a:xfrm>
          <a:off x="0" y="0"/>
          <a:ext cx="0" cy="0"/>
          <a:chOff x="0" y="0"/>
          <a:chExt cx="0" cy="0"/>
        </a:xfrm>
      </p:grpSpPr>
      <p:sp>
        <p:nvSpPr>
          <p:cNvPr id="69" name="Google Shape;69;p7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73"/>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73"/>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7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3" name="Google Shape;73;p73"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A040B4D-3131-BC62-7C9F-65BFB3B9A1A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044DF59-B995-8132-BD42-6E065D7BD74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74"/>
        <p:cNvGrpSpPr/>
        <p:nvPr/>
      </p:nvGrpSpPr>
      <p:grpSpPr>
        <a:xfrm>
          <a:off x="0" y="0"/>
          <a:ext cx="0" cy="0"/>
          <a:chOff x="0" y="0"/>
          <a:chExt cx="0" cy="0"/>
        </a:xfrm>
      </p:grpSpPr>
      <p:sp>
        <p:nvSpPr>
          <p:cNvPr id="75" name="Google Shape;75;p74"/>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74"/>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74"/>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74"/>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74"/>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74"/>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7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6A4B3FA-E210-EAC5-8509-D832DEAE913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468E1EA-AEA2-C354-1F9D-887E00DD851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FDACDE44-7912-1580-E010-34460F53476A}"/>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83"/>
        <p:cNvGrpSpPr/>
        <p:nvPr/>
      </p:nvGrpSpPr>
      <p:grpSpPr>
        <a:xfrm>
          <a:off x="0" y="0"/>
          <a:ext cx="0" cy="0"/>
          <a:chOff x="0" y="0"/>
          <a:chExt cx="0" cy="0"/>
        </a:xfrm>
      </p:grpSpPr>
      <p:sp>
        <p:nvSpPr>
          <p:cNvPr id="84" name="Google Shape;84;p75"/>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5"/>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75"/>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7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0100E80-3F5F-4ABA-E278-5F0D0D0E6A3D}"/>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91BEDF6-80EC-9174-DF4B-E24D59F0A9F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0B155916-869C-15ED-A31E-0B07755CFA73}"/>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6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eur-lex.europa.eu/legal-content/EN/TXT/?uri=CELEX:32009L0125&amp;locale=en" TargetMode="External"/><Relationship Id="rId4" Type="http://schemas.openxmlformats.org/officeDocument/2006/relationships/hyperlink" Target="http://journal.library.iisc.ernet.in/index.php/iisc/article/view/4587/488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pre-sustainability.com/articles/5-roads-to-a-circular-economy-part-iv-shar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ik.com/premium-photo/composite-image-thoughtful-asian-businessman-pointing_35247927.htm#page=2&amp;query=direction%20sign&amp;position=9&amp;from_view=search&amp;track=ai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ec.europa.eu/environment/ipp/lca.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symbioporto.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madaster.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researchgate.net/publication/273138281_Product_life_cycle_information_management_in_the_electronics_supply_chain/figures?lo=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www.researchgate.net/profile/Michele-Germa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5" Type="http://schemas.openxmlformats.org/officeDocument/2006/relationships/hyperlink" Target="https://www.researchgate.net/profile/Margherita-Peruzzi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4" Type="http://schemas.openxmlformats.org/officeDocument/2006/relationships/hyperlink" Target="https://www.researchgate.net/profile/Claudio-Fav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https://tulip.co/ebooks/lean-manufacturing/#chapter-two-history-of-lea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tulip.co/ebooks/lean-manufacturing/#chapter-two-history-of-lea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hyperlink" Target="https://slideplayer.com/slide/13338089/"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ieomsociety.org/ieom2019/papers/279.pdf"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__0Spwj8DkM"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ec.europa.eu/growth/industry/sustainability/product-policy-and-ecodesign_en"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https://op.europa.eu/pt/publication-detail/-/publication/4d42d597-4f92-4498-8e1d-857cc157e6db" TargetMode="External"/><Relationship Id="rId4" Type="http://schemas.openxmlformats.org/officeDocument/2006/relationships/hyperlink" Target="https://ec.europa.eu/growth/single-market/european-standards/harmonised-standards/ecodesign_e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162/108819899569520"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hyperlink" Target="https://www.sciencedirect.com/science/article/pii/S0959652616317619?via%3Dihub"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doi.org/10.3390/resources3010248"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hyperlink" Target="https://greenalliance.org.uk/resources/Resource%20resilient%20UK.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mf.thirdlight.com/link/xgfhlc17d1oc-qtv2v7/@/preview/3"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hyperlink" Target="https://www.ellenmacarthurfoundation.org/case-studies/design-and-business-model-considerations-for-heavy-machinery-remanufacturing" TargetMode="External"/><Relationship Id="rId4" Type="http://schemas.openxmlformats.org/officeDocument/2006/relationships/hyperlink" Target="https://ec.europa.eu/environment/circular-economy/pdf/monitoring-framework.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ellenmacarthurfoundation.org/case-studies/keeping-clothing-in-use-save-money-and-reduce-waste"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kenniskaarten.hetgroenebrein.nl/en/knowledge-map-circular-economy/circular-knowledge-networks-platforms/"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hyperlink" Target="https://re.public.polimi.it/retrieve/handle/11311/828725/24772/Product-Service%20System%20Design%20for%20Sustainability_PART%20I.pdf" TargetMode="External"/><Relationship Id="rId4" Type="http://schemas.openxmlformats.org/officeDocument/2006/relationships/hyperlink" Target="https://ec.europa.eu/environment/circular-economy/pdf/monitoring-framework.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ellenmacarthurfoundation.org/case-studies/bringing-office-furniture-full-circle"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hyperlink" Target="https://www.lean.org/WhatsLean/Principles.cfm" TargetMode="External"/><Relationship Id="rId4" Type="http://schemas.openxmlformats.org/officeDocument/2006/relationships/hyperlink" Target="https://ec.europa.eu/environment/circular-economy/pdf/monitoring-framework.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researchgate.net/publication/255598523_Industrial_Ecology_A_Critical_Review"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hyperlink" Target="https://doi.org/10.1111/jiec.12864" TargetMode="External"/><Relationship Id="rId4" Type="http://schemas.openxmlformats.org/officeDocument/2006/relationships/hyperlink" Target="http://pustaka.unp.ac.id/file/abstrak_kki/EBOOKS/A%20Handbook%20of%20Industrial%20Ecology.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903115" y="954028"/>
            <a:ext cx="7223118"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pt-PT" b="1"/>
              <a:t>BUSINESS MODELLING FOR CIRCULAR ECONOMY BUSINESSES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title"/>
          </p:nvPr>
        </p:nvSpPr>
        <p:spPr>
          <a:xfrm>
            <a:off x="438217" y="15448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Eco-Design TOOLS</a:t>
            </a:r>
            <a:endParaRPr/>
          </a:p>
        </p:txBody>
      </p:sp>
      <p:pic>
        <p:nvPicPr>
          <p:cNvPr id="205" name="Google Shape;205;p10"/>
          <p:cNvPicPr preferRelativeResize="0"/>
          <p:nvPr/>
        </p:nvPicPr>
        <p:blipFill rotWithShape="1">
          <a:blip r:embed="rId3">
            <a:alphaModFix/>
          </a:blip>
          <a:srcRect/>
          <a:stretch/>
        </p:blipFill>
        <p:spPr>
          <a:xfrm>
            <a:off x="4437512" y="867749"/>
            <a:ext cx="4635216" cy="3142175"/>
          </a:xfrm>
          <a:prstGeom prst="rect">
            <a:avLst/>
          </a:prstGeom>
          <a:noFill/>
          <a:ln>
            <a:noFill/>
          </a:ln>
        </p:spPr>
      </p:pic>
      <p:sp>
        <p:nvSpPr>
          <p:cNvPr id="206" name="Google Shape;206;p10"/>
          <p:cNvSpPr txBox="1"/>
          <p:nvPr/>
        </p:nvSpPr>
        <p:spPr>
          <a:xfrm>
            <a:off x="4866295" y="4153249"/>
            <a:ext cx="3569562" cy="245003"/>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000"/>
              <a:buFont typeface="Arial"/>
              <a:buNone/>
            </a:pPr>
            <a:r>
              <a:rPr lang="pt-PT" sz="1000" b="0" i="1" u="none" strike="noStrike" cap="none">
                <a:solidFill>
                  <a:srgbClr val="000000"/>
                </a:solidFill>
                <a:latin typeface="Arial"/>
                <a:ea typeface="Arial"/>
                <a:cs typeface="Arial"/>
                <a:sym typeface="Arial"/>
              </a:rPr>
              <a:t>*</a:t>
            </a:r>
            <a:r>
              <a:rPr lang="pt-PT" sz="1000" b="0" i="1"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Click here</a:t>
            </a:r>
            <a:r>
              <a:rPr lang="pt-PT" sz="1000" b="0" i="1" u="none" strike="noStrike" cap="none">
                <a:solidFill>
                  <a:srgbClr val="000000"/>
                </a:solidFill>
                <a:latin typeface="Arial"/>
                <a:ea typeface="Arial"/>
                <a:cs typeface="Arial"/>
                <a:sym typeface="Arial"/>
              </a:rPr>
              <a:t>* for a comprehensive review on ecodesign tools</a:t>
            </a:r>
            <a:endParaRPr sz="1000" b="0" i="1" u="none" strike="noStrike" cap="none">
              <a:solidFill>
                <a:srgbClr val="000000"/>
              </a:solidFill>
              <a:latin typeface="Arial"/>
              <a:ea typeface="Arial"/>
              <a:cs typeface="Arial"/>
              <a:sym typeface="Arial"/>
            </a:endParaRPr>
          </a:p>
        </p:txBody>
      </p:sp>
      <p:sp>
        <p:nvSpPr>
          <p:cNvPr id="207" name="Google Shape;207;p10"/>
          <p:cNvSpPr txBox="1"/>
          <p:nvPr/>
        </p:nvSpPr>
        <p:spPr>
          <a:xfrm>
            <a:off x="253165" y="1053437"/>
            <a:ext cx="3672900" cy="138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400" b="0" i="0" u="none" strike="noStrike" cap="none">
                <a:solidFill>
                  <a:srgbClr val="000000"/>
                </a:solidFill>
                <a:latin typeface="Arial"/>
                <a:ea typeface="Arial"/>
                <a:cs typeface="Arial"/>
                <a:sym typeface="Arial"/>
              </a:rPr>
              <a:t>At European level, the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Ecodesign Directive</a:t>
            </a:r>
            <a:r>
              <a:rPr lang="pt-PT" sz="1400" b="0" i="0" u="none" strike="noStrike" cap="none">
                <a:solidFill>
                  <a:srgbClr val="000000"/>
                </a:solidFill>
                <a:latin typeface="Arial"/>
                <a:ea typeface="Arial"/>
                <a:cs typeface="Arial"/>
                <a:sym typeface="Arial"/>
              </a:rPr>
              <a:t> provides consistent EU-wide rules to improve the environmental performance of products, such as household appliances, information and communication technologies or engineering.</a:t>
            </a:r>
            <a:endParaRPr sz="1400" b="0" i="0" u="none" strike="noStrike" cap="none">
              <a:solidFill>
                <a:srgbClr val="000000"/>
              </a:solidFill>
              <a:latin typeface="Arial"/>
              <a:ea typeface="Arial"/>
              <a:cs typeface="Arial"/>
              <a:sym typeface="Arial"/>
            </a:endParaRPr>
          </a:p>
        </p:txBody>
      </p:sp>
      <p:sp>
        <p:nvSpPr>
          <p:cNvPr id="208" name="Google Shape;208;p10"/>
          <p:cNvSpPr txBox="1"/>
          <p:nvPr/>
        </p:nvSpPr>
        <p:spPr>
          <a:xfrm>
            <a:off x="253165" y="2509146"/>
            <a:ext cx="2135717" cy="325122"/>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pt-PT" sz="1400" b="1" i="0" u="none" strike="noStrike" cap="none">
                <a:solidFill>
                  <a:srgbClr val="000000"/>
                </a:solidFill>
                <a:latin typeface="Arial"/>
                <a:ea typeface="Arial"/>
                <a:cs typeface="Arial"/>
                <a:sym typeface="Arial"/>
              </a:rPr>
              <a:t>Types of tools</a:t>
            </a:r>
            <a:endParaRPr/>
          </a:p>
        </p:txBody>
      </p:sp>
      <p:graphicFrame>
        <p:nvGraphicFramePr>
          <p:cNvPr id="209" name="Google Shape;209;p10"/>
          <p:cNvGraphicFramePr/>
          <p:nvPr/>
        </p:nvGraphicFramePr>
        <p:xfrm>
          <a:off x="253165" y="2812132"/>
          <a:ext cx="3475575" cy="1698525"/>
        </p:xfrm>
        <a:graphic>
          <a:graphicData uri="http://schemas.openxmlformats.org/drawingml/2006/table">
            <a:tbl>
              <a:tblPr>
                <a:noFill/>
                <a:tableStyleId>{0B19FA1D-E957-42FC-A393-E009502004C3}</a:tableStyleId>
              </a:tblPr>
              <a:tblGrid>
                <a:gridCol w="462650">
                  <a:extLst>
                    <a:ext uri="{9D8B030D-6E8A-4147-A177-3AD203B41FA5}">
                      <a16:colId xmlns:a16="http://schemas.microsoft.com/office/drawing/2014/main" val="20000"/>
                    </a:ext>
                  </a:extLst>
                </a:gridCol>
                <a:gridCol w="3012925">
                  <a:extLst>
                    <a:ext uri="{9D8B030D-6E8A-4147-A177-3AD203B41FA5}">
                      <a16:colId xmlns:a16="http://schemas.microsoft.com/office/drawing/2014/main" val="20001"/>
                    </a:ext>
                  </a:extLst>
                </a:gridCol>
              </a:tblGrid>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1st</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solidFill>
                            <a:schemeClr val="dk1"/>
                          </a:solidFill>
                          <a:latin typeface="Arial"/>
                          <a:ea typeface="Arial"/>
                          <a:cs typeface="Arial"/>
                          <a:sym typeface="Arial"/>
                        </a:rPr>
                        <a:t>Checklists</a:t>
                      </a:r>
                      <a:endParaRPr sz="1200" u="none" strike="noStrike" cap="none">
                        <a:solidFill>
                          <a:schemeClr val="dk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0"/>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2nd</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Guidelines</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3rd</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MET matrix</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4th</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Environmental effect analysis</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5th</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Eco-ideas maps</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6th</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Environmental Impact assessment</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7th</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House of environmental quality</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6"/>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8th</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LiDS wheel</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9th</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Life cycle assessment</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8"/>
                  </a:ext>
                </a:extLst>
              </a:tr>
            </a:tbl>
          </a:graphicData>
        </a:graphic>
      </p:graphicFrame>
      <p:sp>
        <p:nvSpPr>
          <p:cNvPr id="210" name="Google Shape;210;p10"/>
          <p:cNvSpPr txBox="1"/>
          <p:nvPr/>
        </p:nvSpPr>
        <p:spPr>
          <a:xfrm>
            <a:off x="861295" y="4510657"/>
            <a:ext cx="777470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dirty="0">
                <a:solidFill>
                  <a:srgbClr val="000000"/>
                </a:solidFill>
                <a:latin typeface="Arial"/>
                <a:ea typeface="Arial"/>
                <a:cs typeface="Arial"/>
                <a:sym typeface="Arial"/>
              </a:rPr>
              <a:t>[2] C. Luttropp, J. Lagerstedt, EcoDesign and The Ten Golden Rules: generic advice for merging environmental aspects into product development, J. Clean. Prod. 14 (2006) 1396–1408. https://doi.org/10.1016/j.jclepro.2005.11.022.</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1"/>
          <p:cNvPicPr preferRelativeResize="0"/>
          <p:nvPr/>
        </p:nvPicPr>
        <p:blipFill rotWithShape="1">
          <a:blip r:embed="rId3">
            <a:alphaModFix/>
          </a:blip>
          <a:srcRect/>
          <a:stretch/>
        </p:blipFill>
        <p:spPr>
          <a:xfrm>
            <a:off x="5562027" y="1392892"/>
            <a:ext cx="3293021" cy="2580634"/>
          </a:xfrm>
          <a:prstGeom prst="rect">
            <a:avLst/>
          </a:prstGeom>
          <a:noFill/>
          <a:ln>
            <a:noFill/>
          </a:ln>
        </p:spPr>
      </p:pic>
      <p:sp>
        <p:nvSpPr>
          <p:cNvPr id="216" name="Google Shape;21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Challenges</a:t>
            </a:r>
            <a:endParaRPr/>
          </a:p>
        </p:txBody>
      </p:sp>
      <p:sp>
        <p:nvSpPr>
          <p:cNvPr id="217" name="Google Shape;217;p11"/>
          <p:cNvSpPr txBox="1"/>
          <p:nvPr/>
        </p:nvSpPr>
        <p:spPr>
          <a:xfrm>
            <a:off x="237194" y="1831792"/>
            <a:ext cx="5034300" cy="22473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2B2D83"/>
              </a:buClr>
              <a:buSzPts val="1400"/>
              <a:buFont typeface="Noto Sans Symbols"/>
              <a:buChar char="❑"/>
            </a:pPr>
            <a:r>
              <a:rPr lang="pt-PT" sz="1400" b="0" i="0" u="none" strike="noStrike" cap="none">
                <a:solidFill>
                  <a:srgbClr val="2B2D83"/>
                </a:solidFill>
                <a:latin typeface="Verdana"/>
                <a:ea typeface="Verdana"/>
                <a:cs typeface="Verdana"/>
                <a:sym typeface="Verdana"/>
              </a:rPr>
              <a:t>The operationalization of ecodesign practices </a:t>
            </a:r>
            <a:r>
              <a:rPr lang="pt-PT">
                <a:solidFill>
                  <a:srgbClr val="2B2D83"/>
                </a:solidFill>
                <a:latin typeface="Verdana"/>
                <a:ea typeface="Verdana"/>
                <a:cs typeface="Verdana"/>
                <a:sym typeface="Verdana"/>
              </a:rPr>
              <a:t>is</a:t>
            </a:r>
            <a:r>
              <a:rPr lang="pt-PT" sz="1400" b="0" i="0" u="none" strike="noStrike" cap="none">
                <a:solidFill>
                  <a:srgbClr val="2B2D83"/>
                </a:solidFill>
                <a:latin typeface="Verdana"/>
                <a:ea typeface="Verdana"/>
                <a:cs typeface="Verdana"/>
                <a:sym typeface="Verdana"/>
              </a:rPr>
              <a:t> not always able to incorporate some important environmental considerations.</a:t>
            </a:r>
            <a:endParaRPr/>
          </a:p>
          <a:p>
            <a:pPr marL="285750" marR="0" lvl="0" indent="-196850" algn="just" rtl="0">
              <a:lnSpc>
                <a:spcPct val="150000"/>
              </a:lnSpc>
              <a:spcBef>
                <a:spcPts val="0"/>
              </a:spcBef>
              <a:spcAft>
                <a:spcPts val="0"/>
              </a:spcAft>
              <a:buClr>
                <a:srgbClr val="000000"/>
              </a:buClr>
              <a:buSzPts val="1400"/>
              <a:buFont typeface="Noto Sans Symbols"/>
              <a:buNone/>
            </a:pPr>
            <a:endParaRPr sz="1400" b="0" i="0" u="none" strike="noStrike" cap="none">
              <a:solidFill>
                <a:srgbClr val="2B2D83"/>
              </a:solidFill>
              <a:latin typeface="Verdana"/>
              <a:ea typeface="Verdana"/>
              <a:cs typeface="Verdana"/>
              <a:sym typeface="Verdana"/>
            </a:endParaRPr>
          </a:p>
          <a:p>
            <a:pPr marL="285750" marR="0" lvl="0" indent="-285750" algn="just" rtl="0">
              <a:lnSpc>
                <a:spcPct val="150000"/>
              </a:lnSpc>
              <a:spcBef>
                <a:spcPts val="0"/>
              </a:spcBef>
              <a:spcAft>
                <a:spcPts val="0"/>
              </a:spcAft>
              <a:buClr>
                <a:srgbClr val="2B2D83"/>
              </a:buClr>
              <a:buSzPts val="1400"/>
              <a:buFont typeface="Noto Sans Symbols"/>
              <a:buChar char="❑"/>
            </a:pPr>
            <a:r>
              <a:rPr lang="pt-PT" sz="1400" b="0" i="0" u="none" strike="noStrike" cap="none">
                <a:solidFill>
                  <a:srgbClr val="2B2D83"/>
                </a:solidFill>
                <a:latin typeface="Verdana"/>
                <a:ea typeface="Verdana"/>
                <a:cs typeface="Verdana"/>
                <a:sym typeface="Verdana"/>
              </a:rPr>
              <a:t>A more holistic approach is needed for product development and to innovate not only the product itself, but also the business model associated to it </a:t>
            </a:r>
            <a:endParaRPr/>
          </a:p>
        </p:txBody>
      </p:sp>
      <p:sp>
        <p:nvSpPr>
          <p:cNvPr id="218" name="Google Shape;218;p11"/>
          <p:cNvSpPr txBox="1"/>
          <p:nvPr/>
        </p:nvSpPr>
        <p:spPr>
          <a:xfrm>
            <a:off x="5443875" y="4054302"/>
            <a:ext cx="298715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500" b="1" i="0" u="none" strike="noStrike" cap="none">
                <a:solidFill>
                  <a:srgbClr val="374957"/>
                </a:solidFill>
                <a:latin typeface="Proxima Nova"/>
                <a:ea typeface="Proxima Nova"/>
                <a:cs typeface="Proxima Nova"/>
                <a:sym typeface="Proxima Nova"/>
              </a:rPr>
              <a:t> beco sem saída </a:t>
            </a:r>
            <a:r>
              <a:rPr lang="pt-PT" sz="500" b="0" i="0" u="none" strike="noStrike" cap="none">
                <a:solidFill>
                  <a:srgbClr val="000000"/>
                </a:solidFill>
                <a:latin typeface="Arial"/>
                <a:ea typeface="Arial"/>
                <a:cs typeface="Arial"/>
                <a:sym typeface="Arial"/>
              </a:rPr>
              <a:t>by </a:t>
            </a:r>
            <a:r>
              <a:rPr lang="pt-PT" sz="500" b="1" i="0" u="none" strike="noStrike" cap="none">
                <a:solidFill>
                  <a:srgbClr val="0F73EE"/>
                </a:solidFill>
                <a:latin typeface="Proxima Nova"/>
                <a:ea typeface="Proxima Nova"/>
                <a:cs typeface="Proxima Nova"/>
                <a:sym typeface="Proxima Nova"/>
              </a:rPr>
              <a:t>sergnewa </a:t>
            </a:r>
            <a:r>
              <a:rPr lang="pt-PT" sz="500" b="0" i="0" u="none" strike="noStrike" cap="none">
                <a:solidFill>
                  <a:srgbClr val="000000"/>
                </a:solidFill>
                <a:latin typeface="Arial"/>
                <a:ea typeface="Arial"/>
                <a:cs typeface="Arial"/>
                <a:sym typeface="Arial"/>
              </a:rPr>
              <a:t>in https://br.freepik.com/vetores-premium/conceito-de-beco-sem-saida-a-empresaria-esta-a-caminho-do-beco-sem-saida_31585740.htm</a:t>
            </a:r>
            <a:endParaRPr/>
          </a:p>
        </p:txBody>
      </p:sp>
      <p:pic>
        <p:nvPicPr>
          <p:cNvPr id="219" name="Google Shape;219;p11" descr="Uma imagem com texto, clipart&#10;&#10;Descrição gerada automaticamente"/>
          <p:cNvPicPr preferRelativeResize="0"/>
          <p:nvPr/>
        </p:nvPicPr>
        <p:blipFill rotWithShape="1">
          <a:blip r:embed="rId4">
            <a:alphaModFix/>
          </a:blip>
          <a:srcRect/>
          <a:stretch/>
        </p:blipFill>
        <p:spPr>
          <a:xfrm>
            <a:off x="5562027" y="3735180"/>
            <a:ext cx="681229" cy="238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Circular supplies</a:t>
            </a:r>
            <a:endParaRPr/>
          </a:p>
        </p:txBody>
      </p:sp>
      <p:sp>
        <p:nvSpPr>
          <p:cNvPr id="225" name="Google Shape;225;p12"/>
          <p:cNvSpPr txBox="1">
            <a:spLocks noGrp="1"/>
          </p:cNvSpPr>
          <p:nvPr>
            <p:ph type="subTitle" idx="1"/>
          </p:nvPr>
        </p:nvSpPr>
        <p:spPr>
          <a:xfrm>
            <a:off x="3636974" y="2201637"/>
            <a:ext cx="5399449"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800"/>
              <a:t>We already learnt that the choice of materials is not the only task in product development that can lead to more greener and circular routes, but it is in fact an important component of product design. Now we’ll have a closer look at what are considered circular supplies </a:t>
            </a:r>
            <a:r>
              <a:rPr lang="pt-PT" sz="1800">
                <a:solidFill>
                  <a:srgbClr val="FF0000"/>
                </a:solidFill>
              </a:rPr>
              <a:t>is undertaken</a:t>
            </a:r>
            <a:r>
              <a:rPr lang="pt-PT" sz="1800"/>
              <a:t> and how can we really take advantage of them to improve the circularity and sustainability of the products.</a:t>
            </a:r>
            <a:endParaRPr/>
          </a:p>
          <a:p>
            <a:pPr marL="0" lvl="0" indent="0" algn="just" rtl="0">
              <a:lnSpc>
                <a:spcPct val="100000"/>
              </a:lnSpc>
              <a:spcBef>
                <a:spcPts val="0"/>
              </a:spcBef>
              <a:spcAft>
                <a:spcPts val="0"/>
              </a:spcAft>
              <a:buSzPts val="1600"/>
              <a:buNone/>
            </a:pPr>
            <a:r>
              <a:rPr lang="pt-PT" sz="1400"/>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479469" y="13714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Circular and Sustainable design – Key Facts</a:t>
            </a:r>
            <a:endParaRPr/>
          </a:p>
        </p:txBody>
      </p:sp>
      <p:sp>
        <p:nvSpPr>
          <p:cNvPr id="231" name="Google Shape;231;p13"/>
          <p:cNvSpPr txBox="1"/>
          <p:nvPr/>
        </p:nvSpPr>
        <p:spPr>
          <a:xfrm>
            <a:off x="189067" y="1241301"/>
            <a:ext cx="4712942" cy="314804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t-PT" sz="1600" b="0" i="1" u="none" strike="noStrike" cap="none">
                <a:solidFill>
                  <a:srgbClr val="2B2D83"/>
                </a:solidFill>
                <a:latin typeface="Arial"/>
                <a:ea typeface="Arial"/>
                <a:cs typeface="Arial"/>
                <a:sym typeface="Arial"/>
              </a:rPr>
              <a:t>A good designer and/or engineer must be able to continuously look for new products where new materials and production methods can be used together with a sustainable design.</a:t>
            </a:r>
            <a:endParaRPr/>
          </a:p>
          <a:p>
            <a:pPr marL="0" marR="0" lvl="0" indent="0" algn="just" rtl="0">
              <a:lnSpc>
                <a:spcPct val="120000"/>
              </a:lnSpc>
              <a:spcBef>
                <a:spcPts val="500"/>
              </a:spcBef>
              <a:spcAft>
                <a:spcPts val="0"/>
              </a:spcAft>
              <a:buNone/>
            </a:pPr>
            <a:r>
              <a:rPr lang="pt-PT" sz="1600" b="0" i="1" u="none" strike="noStrike" cap="none">
                <a:solidFill>
                  <a:srgbClr val="2B2D83"/>
                </a:solidFill>
                <a:latin typeface="Arial"/>
                <a:ea typeface="Arial"/>
                <a:cs typeface="Arial"/>
                <a:sym typeface="Arial"/>
              </a:rPr>
              <a:t>Context is changing and new products are continuously offered and demanded.</a:t>
            </a:r>
            <a:endParaRPr/>
          </a:p>
          <a:p>
            <a:pPr marL="0" marR="0" lvl="0" indent="0" algn="just" rtl="0">
              <a:lnSpc>
                <a:spcPct val="120000"/>
              </a:lnSpc>
              <a:spcBef>
                <a:spcPts val="500"/>
              </a:spcBef>
              <a:spcAft>
                <a:spcPts val="0"/>
              </a:spcAft>
              <a:buNone/>
            </a:pPr>
            <a:r>
              <a:rPr lang="pt-PT" sz="1600" b="0" i="1" u="none" strike="noStrike" cap="none">
                <a:solidFill>
                  <a:srgbClr val="2B2D83"/>
                </a:solidFill>
                <a:latin typeface="Arial"/>
                <a:ea typeface="Arial"/>
                <a:cs typeface="Arial"/>
                <a:sym typeface="Arial"/>
              </a:rPr>
              <a:t>Companies are more likely to engage in sustainable activities as the acknowledgment of benefits such as better reputation and better economy from the use of recycled materials.</a:t>
            </a:r>
            <a:endParaRPr/>
          </a:p>
        </p:txBody>
      </p:sp>
      <p:grpSp>
        <p:nvGrpSpPr>
          <p:cNvPr id="232" name="Google Shape;232;p13"/>
          <p:cNvGrpSpPr/>
          <p:nvPr/>
        </p:nvGrpSpPr>
        <p:grpSpPr>
          <a:xfrm>
            <a:off x="5201501" y="1169776"/>
            <a:ext cx="3291104" cy="3291104"/>
            <a:chOff x="509667" y="0"/>
            <a:chExt cx="3291104" cy="3291104"/>
          </a:xfrm>
        </p:grpSpPr>
        <p:sp>
          <p:nvSpPr>
            <p:cNvPr id="233" name="Google Shape;233;p13"/>
            <p:cNvSpPr/>
            <p:nvPr/>
          </p:nvSpPr>
          <p:spPr>
            <a:xfrm>
              <a:off x="509667" y="0"/>
              <a:ext cx="3291104" cy="3291104"/>
            </a:xfrm>
            <a:prstGeom prst="diamond">
              <a:avLst/>
            </a:prstGeom>
            <a:solidFill>
              <a:srgbClr val="CBC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822322" y="312654"/>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txBox="1"/>
            <p:nvPr/>
          </p:nvSpPr>
          <p:spPr>
            <a:xfrm>
              <a:off x="884979" y="375311"/>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pt-PT" sz="1000" b="0" i="0" u="none" strike="noStrike" cap="none">
                  <a:solidFill>
                    <a:schemeClr val="lt1"/>
                  </a:solidFill>
                  <a:latin typeface="Verdana"/>
                  <a:ea typeface="Verdana"/>
                  <a:cs typeface="Verdana"/>
                  <a:sym typeface="Verdana"/>
                </a:rPr>
                <a:t>The availability of new raw materials is decreasing</a:t>
              </a:r>
              <a:endParaRPr/>
            </a:p>
          </p:txBody>
        </p:sp>
        <p:sp>
          <p:nvSpPr>
            <p:cNvPr id="236" name="Google Shape;236;p13"/>
            <p:cNvSpPr/>
            <p:nvPr/>
          </p:nvSpPr>
          <p:spPr>
            <a:xfrm>
              <a:off x="2204586" y="312654"/>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txBox="1"/>
            <p:nvPr/>
          </p:nvSpPr>
          <p:spPr>
            <a:xfrm>
              <a:off x="2267243" y="375311"/>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pt-PT" sz="1000" b="0" i="0" u="none" strike="noStrike" cap="none">
                  <a:solidFill>
                    <a:schemeClr val="lt1"/>
                  </a:solidFill>
                  <a:latin typeface="Verdana"/>
                  <a:ea typeface="Verdana"/>
                  <a:cs typeface="Verdana"/>
                  <a:sym typeface="Verdana"/>
                </a:rPr>
                <a:t>Material selection has a predominant role in Sustainable Product Development</a:t>
              </a:r>
              <a:endParaRPr/>
            </a:p>
          </p:txBody>
        </p:sp>
        <p:sp>
          <p:nvSpPr>
            <p:cNvPr id="238" name="Google Shape;238;p13"/>
            <p:cNvSpPr/>
            <p:nvPr/>
          </p:nvSpPr>
          <p:spPr>
            <a:xfrm>
              <a:off x="822322" y="1694918"/>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txBox="1"/>
            <p:nvPr/>
          </p:nvSpPr>
          <p:spPr>
            <a:xfrm>
              <a:off x="884979" y="1757575"/>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pt-PT" sz="1000" b="0" i="0" u="none" strike="noStrike" cap="none">
                  <a:solidFill>
                    <a:schemeClr val="lt1"/>
                  </a:solidFill>
                  <a:latin typeface="Verdana"/>
                  <a:ea typeface="Verdana"/>
                  <a:cs typeface="Verdana"/>
                  <a:sym typeface="Verdana"/>
                </a:rPr>
                <a:t>Increased consumer demand for (more) sustainable and circular products</a:t>
              </a:r>
              <a:endParaRPr/>
            </a:p>
          </p:txBody>
        </p:sp>
        <p:sp>
          <p:nvSpPr>
            <p:cNvPr id="240" name="Google Shape;240;p13"/>
            <p:cNvSpPr/>
            <p:nvPr/>
          </p:nvSpPr>
          <p:spPr>
            <a:xfrm>
              <a:off x="2204586" y="1694918"/>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txBox="1"/>
            <p:nvPr/>
          </p:nvSpPr>
          <p:spPr>
            <a:xfrm>
              <a:off x="2267243" y="1757575"/>
              <a:ext cx="1158216" cy="115821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pt-PT" sz="1000" b="0" i="0" u="none" strike="noStrike" cap="none">
                  <a:solidFill>
                    <a:schemeClr val="lt1"/>
                  </a:solidFill>
                  <a:latin typeface="Verdana"/>
                  <a:ea typeface="Verdana"/>
                  <a:cs typeface="Verdana"/>
                  <a:sym typeface="Verdana"/>
                </a:rPr>
                <a:t>Life-cycle thinking approach serves as a basis to assess the sustainability of a product</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a:spLocks noGrp="1"/>
          </p:cNvSpPr>
          <p:nvPr>
            <p:ph type="title"/>
          </p:nvPr>
        </p:nvSpPr>
        <p:spPr>
          <a:xfrm>
            <a:off x="637598" y="26511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Material selection</a:t>
            </a:r>
            <a:endParaRPr>
              <a:solidFill>
                <a:srgbClr val="2B2D83"/>
              </a:solidFill>
            </a:endParaRPr>
          </a:p>
        </p:txBody>
      </p:sp>
      <p:grpSp>
        <p:nvGrpSpPr>
          <p:cNvPr id="247" name="Google Shape;247;p14"/>
          <p:cNvGrpSpPr/>
          <p:nvPr/>
        </p:nvGrpSpPr>
        <p:grpSpPr>
          <a:xfrm>
            <a:off x="250972" y="1433815"/>
            <a:ext cx="4821293" cy="617328"/>
            <a:chOff x="991789" y="2056526"/>
            <a:chExt cx="4821293" cy="617328"/>
          </a:xfrm>
        </p:grpSpPr>
        <p:sp>
          <p:nvSpPr>
            <p:cNvPr id="248" name="Google Shape;248;p14"/>
            <p:cNvSpPr/>
            <p:nvPr/>
          </p:nvSpPr>
          <p:spPr>
            <a:xfrm>
              <a:off x="991789" y="2056526"/>
              <a:ext cx="1578176" cy="549380"/>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One of the main phases in product design process</a:t>
              </a:r>
              <a:endParaRPr/>
            </a:p>
          </p:txBody>
        </p:sp>
        <p:sp>
          <p:nvSpPr>
            <p:cNvPr id="249" name="Google Shape;249;p14"/>
            <p:cNvSpPr/>
            <p:nvPr/>
          </p:nvSpPr>
          <p:spPr>
            <a:xfrm>
              <a:off x="2708425" y="2331216"/>
              <a:ext cx="914401" cy="295075"/>
            </a:xfrm>
            <a:prstGeom prst="rightArrow">
              <a:avLst>
                <a:gd name="adj1" fmla="val 50000"/>
                <a:gd name="adj2" fmla="val 50000"/>
              </a:avLst>
            </a:prstGeom>
            <a:solidFill>
              <a:srgbClr val="ABB5B3"/>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Calibri"/>
                <a:ea typeface="Calibri"/>
                <a:cs typeface="Calibri"/>
                <a:sym typeface="Calibri"/>
              </a:endParaRPr>
            </a:p>
          </p:txBody>
        </p:sp>
        <p:sp>
          <p:nvSpPr>
            <p:cNvPr id="250" name="Google Shape;250;p14"/>
            <p:cNvSpPr txBox="1"/>
            <p:nvPr/>
          </p:nvSpPr>
          <p:spPr>
            <a:xfrm>
              <a:off x="2740074" y="2071755"/>
              <a:ext cx="76383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50"/>
                <a:buFont typeface="Arial"/>
                <a:buNone/>
              </a:pPr>
              <a:r>
                <a:rPr lang="pt-PT" sz="1050" b="0" i="0" u="none" strike="noStrike" cap="none">
                  <a:solidFill>
                    <a:srgbClr val="E7501B"/>
                  </a:solidFill>
                  <a:latin typeface="Arial"/>
                  <a:ea typeface="Arial"/>
                  <a:cs typeface="Arial"/>
                  <a:sym typeface="Arial"/>
                </a:rPr>
                <a:t>Impacts</a:t>
              </a:r>
              <a:endParaRPr/>
            </a:p>
          </p:txBody>
        </p:sp>
        <p:grpSp>
          <p:nvGrpSpPr>
            <p:cNvPr id="251" name="Google Shape;251;p14"/>
            <p:cNvGrpSpPr/>
            <p:nvPr/>
          </p:nvGrpSpPr>
          <p:grpSpPr>
            <a:xfrm>
              <a:off x="3763089" y="2069300"/>
              <a:ext cx="2049993" cy="604554"/>
              <a:chOff x="10044777" y="1534159"/>
              <a:chExt cx="1900990" cy="604554"/>
            </a:xfrm>
          </p:grpSpPr>
          <p:pic>
            <p:nvPicPr>
              <p:cNvPr id="252" name="Google Shape;252;p14"/>
              <p:cNvPicPr preferRelativeResize="0"/>
              <p:nvPr/>
            </p:nvPicPr>
            <p:blipFill rotWithShape="1">
              <a:blip r:embed="rId3">
                <a:alphaModFix/>
              </a:blip>
              <a:srcRect/>
              <a:stretch/>
            </p:blipFill>
            <p:spPr>
              <a:xfrm>
                <a:off x="10044777" y="1534159"/>
                <a:ext cx="652104" cy="604554"/>
              </a:xfrm>
              <a:prstGeom prst="rect">
                <a:avLst/>
              </a:prstGeom>
              <a:noFill/>
              <a:ln>
                <a:noFill/>
              </a:ln>
            </p:spPr>
          </p:pic>
          <p:sp>
            <p:nvSpPr>
              <p:cNvPr id="253" name="Google Shape;253;p14"/>
              <p:cNvSpPr txBox="1"/>
              <p:nvPr/>
            </p:nvSpPr>
            <p:spPr>
              <a:xfrm>
                <a:off x="10607855" y="1711389"/>
                <a:ext cx="133791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50"/>
                  <a:buFont typeface="Arial"/>
                  <a:buNone/>
                </a:pPr>
                <a:r>
                  <a:rPr lang="pt-PT" sz="1050" b="0" i="0" u="none" strike="noStrike" cap="none">
                    <a:solidFill>
                      <a:srgbClr val="E7501B"/>
                    </a:solidFill>
                    <a:latin typeface="Arial"/>
                    <a:ea typeface="Arial"/>
                    <a:cs typeface="Arial"/>
                    <a:sym typeface="Arial"/>
                  </a:rPr>
                  <a:t>Sustainability</a:t>
                </a:r>
                <a:endParaRPr/>
              </a:p>
            </p:txBody>
          </p:sp>
          <p:sp>
            <p:nvSpPr>
              <p:cNvPr id="254" name="Google Shape;254;p14"/>
              <p:cNvSpPr/>
              <p:nvPr/>
            </p:nvSpPr>
            <p:spPr>
              <a:xfrm>
                <a:off x="10127173" y="1575201"/>
                <a:ext cx="1547673" cy="541518"/>
              </a:xfrm>
              <a:prstGeom prst="rect">
                <a:avLst/>
              </a:prstGeom>
              <a:no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Verdana"/>
                  <a:ea typeface="Verdana"/>
                  <a:cs typeface="Verdana"/>
                  <a:sym typeface="Verdana"/>
                </a:endParaRPr>
              </a:p>
            </p:txBody>
          </p:sp>
        </p:grpSp>
      </p:grpSp>
      <p:grpSp>
        <p:nvGrpSpPr>
          <p:cNvPr id="255" name="Google Shape;255;p14"/>
          <p:cNvGrpSpPr/>
          <p:nvPr/>
        </p:nvGrpSpPr>
        <p:grpSpPr>
          <a:xfrm>
            <a:off x="94147" y="2270234"/>
            <a:ext cx="4937576" cy="1962032"/>
            <a:chOff x="536266" y="2284790"/>
            <a:chExt cx="4937576" cy="1962032"/>
          </a:xfrm>
        </p:grpSpPr>
        <p:grpSp>
          <p:nvGrpSpPr>
            <p:cNvPr id="256" name="Google Shape;256;p14"/>
            <p:cNvGrpSpPr/>
            <p:nvPr/>
          </p:nvGrpSpPr>
          <p:grpSpPr>
            <a:xfrm>
              <a:off x="623384" y="2464664"/>
              <a:ext cx="4850458" cy="1782158"/>
              <a:chOff x="623384" y="2464664"/>
              <a:chExt cx="4850458" cy="1782158"/>
            </a:xfrm>
          </p:grpSpPr>
          <p:sp>
            <p:nvSpPr>
              <p:cNvPr id="257" name="Google Shape;257;p14"/>
              <p:cNvSpPr/>
              <p:nvPr/>
            </p:nvSpPr>
            <p:spPr>
              <a:xfrm>
                <a:off x="685261" y="2495420"/>
                <a:ext cx="1720789" cy="440404"/>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Traditional view</a:t>
                </a:r>
                <a:endParaRPr/>
              </a:p>
            </p:txBody>
          </p:sp>
          <p:sp>
            <p:nvSpPr>
              <p:cNvPr id="258" name="Google Shape;258;p14"/>
              <p:cNvSpPr/>
              <p:nvPr/>
            </p:nvSpPr>
            <p:spPr>
              <a:xfrm>
                <a:off x="3079551" y="2464664"/>
                <a:ext cx="1720789" cy="440404"/>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Eco-design view</a:t>
                </a:r>
                <a:endParaRPr/>
              </a:p>
            </p:txBody>
          </p:sp>
          <p:sp>
            <p:nvSpPr>
              <p:cNvPr id="259" name="Google Shape;259;p14"/>
              <p:cNvSpPr txBox="1"/>
              <p:nvPr/>
            </p:nvSpPr>
            <p:spPr>
              <a:xfrm>
                <a:off x="623384" y="3090557"/>
                <a:ext cx="172078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Technical and physical properties such as price, strength, temperature stability, density, hardness, etc.</a:t>
                </a:r>
                <a:endParaRPr sz="1000" b="0" i="0" u="none" strike="noStrike" cap="none">
                  <a:solidFill>
                    <a:srgbClr val="E7501B"/>
                  </a:solidFill>
                  <a:latin typeface="Arial"/>
                  <a:ea typeface="Arial"/>
                  <a:cs typeface="Arial"/>
                  <a:sym typeface="Arial"/>
                </a:endParaRPr>
              </a:p>
            </p:txBody>
          </p:sp>
          <p:sp>
            <p:nvSpPr>
              <p:cNvPr id="260" name="Google Shape;260;p14"/>
              <p:cNvSpPr txBox="1"/>
              <p:nvPr/>
            </p:nvSpPr>
            <p:spPr>
              <a:xfrm>
                <a:off x="2985277" y="3013856"/>
                <a:ext cx="2488565" cy="1232966"/>
              </a:xfrm>
              <a:prstGeom prst="rect">
                <a:avLst/>
              </a:prstGeom>
              <a:noFill/>
              <a:ln>
                <a:noFill/>
              </a:ln>
            </p:spPr>
            <p:txBody>
              <a:bodyPr spcFirstLastPara="1" wrap="square" lIns="91425" tIns="45700" rIns="91425" bIns="45700" anchor="t" anchorCtr="0">
                <a:spAutoFit/>
              </a:bodyPr>
              <a:lstStyle/>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Production methods.</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Function and structural demands.</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Market or user demands.</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Design.</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Price.</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Environmental impact.</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Lifetime.</a:t>
                </a:r>
                <a:endParaRPr/>
              </a:p>
            </p:txBody>
          </p:sp>
        </p:grpSp>
        <p:sp>
          <p:nvSpPr>
            <p:cNvPr id="261" name="Google Shape;261;p14"/>
            <p:cNvSpPr/>
            <p:nvPr/>
          </p:nvSpPr>
          <p:spPr>
            <a:xfrm>
              <a:off x="536266" y="2284790"/>
              <a:ext cx="4819506" cy="1962032"/>
            </a:xfrm>
            <a:prstGeom prst="rect">
              <a:avLst/>
            </a:prstGeom>
            <a:no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Calibri"/>
                <a:ea typeface="Calibri"/>
                <a:cs typeface="Calibri"/>
                <a:sym typeface="Calibri"/>
              </a:endParaRPr>
            </a:p>
          </p:txBody>
        </p:sp>
      </p:grpSp>
      <p:sp>
        <p:nvSpPr>
          <p:cNvPr id="262" name="Google Shape;262;p14"/>
          <p:cNvSpPr txBox="1"/>
          <p:nvPr/>
        </p:nvSpPr>
        <p:spPr>
          <a:xfrm>
            <a:off x="89305" y="4356382"/>
            <a:ext cx="4870047" cy="381579"/>
          </a:xfrm>
          <a:prstGeom prst="rect">
            <a:avLst/>
          </a:prstGeom>
          <a:noFill/>
          <a:ln>
            <a:noFill/>
          </a:ln>
        </p:spPr>
        <p:txBody>
          <a:bodyPr spcFirstLastPara="1" wrap="square" lIns="91425" tIns="45700" rIns="91425" bIns="45700" anchor="t" anchorCtr="0">
            <a:spAutoFit/>
          </a:bodyPr>
          <a:lstStyle/>
          <a:p>
            <a:pPr marL="406400" marR="0" lvl="0" indent="-406400" algn="just" rtl="0">
              <a:lnSpc>
                <a:spcPct val="107000"/>
              </a:lnSpc>
              <a:spcBef>
                <a:spcPts val="0"/>
              </a:spcBef>
              <a:spcAft>
                <a:spcPts val="0"/>
              </a:spcAft>
              <a:buNone/>
            </a:pPr>
            <a:r>
              <a:rPr lang="pt-PT" sz="600" b="0" i="0" u="none" strike="noStrike" cap="none">
                <a:solidFill>
                  <a:srgbClr val="000000"/>
                </a:solidFill>
                <a:latin typeface="Arial"/>
                <a:ea typeface="Arial"/>
                <a:cs typeface="Arial"/>
                <a:sym typeface="Arial"/>
              </a:rPr>
              <a:t>[1] C. Luttropp, J. Lagerstedt, EcoDesign and The Ten Golden Rules: generic advice for merging environmental aspects into product development, J. Clean. Prod. 14 (2006) 1396–1408. https://doi.org/10.1016/j.jclepro.2005.11.022. </a:t>
            </a:r>
            <a:endParaRPr/>
          </a:p>
          <a:p>
            <a:pPr marL="406400" marR="0" lvl="0" indent="-406400" algn="just" rtl="0">
              <a:lnSpc>
                <a:spcPct val="107000"/>
              </a:lnSpc>
              <a:spcBef>
                <a:spcPts val="0"/>
              </a:spcBef>
              <a:spcAft>
                <a:spcPts val="0"/>
              </a:spcAft>
              <a:buNone/>
            </a:pPr>
            <a:r>
              <a:rPr lang="pt-PT" sz="600" b="0" i="0" u="none" strike="noStrike" cap="none">
                <a:solidFill>
                  <a:srgbClr val="000000"/>
                </a:solidFill>
                <a:latin typeface="Arial"/>
                <a:ea typeface="Arial"/>
                <a:cs typeface="Arial"/>
                <a:sym typeface="Arial"/>
              </a:rPr>
              <a:t>[2] M. Ashby, K. Johnson, Materials and Design: The Art and Science of Material Selection in Product Design, 2014.</a:t>
            </a:r>
            <a:endParaRPr sz="600" b="0" i="0" u="none" strike="noStrike" cap="none">
              <a:solidFill>
                <a:srgbClr val="000000"/>
              </a:solidFill>
              <a:latin typeface="Arial"/>
              <a:ea typeface="Arial"/>
              <a:cs typeface="Arial"/>
              <a:sym typeface="Arial"/>
            </a:endParaRPr>
          </a:p>
        </p:txBody>
      </p:sp>
      <p:pic>
        <p:nvPicPr>
          <p:cNvPr id="263" name="Google Shape;263;p14"/>
          <p:cNvPicPr preferRelativeResize="0"/>
          <p:nvPr/>
        </p:nvPicPr>
        <p:blipFill rotWithShape="1">
          <a:blip r:embed="rId4">
            <a:alphaModFix/>
          </a:blip>
          <a:srcRect/>
          <a:stretch/>
        </p:blipFill>
        <p:spPr>
          <a:xfrm>
            <a:off x="5454217" y="923325"/>
            <a:ext cx="3380959" cy="1673378"/>
          </a:xfrm>
          <a:prstGeom prst="rect">
            <a:avLst/>
          </a:prstGeom>
          <a:noFill/>
          <a:ln>
            <a:noFill/>
          </a:ln>
        </p:spPr>
      </p:pic>
      <p:pic>
        <p:nvPicPr>
          <p:cNvPr id="264" name="Google Shape;264;p14"/>
          <p:cNvPicPr preferRelativeResize="0"/>
          <p:nvPr/>
        </p:nvPicPr>
        <p:blipFill rotWithShape="1">
          <a:blip r:embed="rId5">
            <a:alphaModFix/>
          </a:blip>
          <a:srcRect/>
          <a:stretch/>
        </p:blipFill>
        <p:spPr>
          <a:xfrm>
            <a:off x="6506278" y="2379244"/>
            <a:ext cx="2137459" cy="2172585"/>
          </a:xfrm>
          <a:prstGeom prst="rect">
            <a:avLst/>
          </a:prstGeom>
          <a:noFill/>
          <a:ln>
            <a:noFill/>
          </a:ln>
        </p:spPr>
      </p:pic>
      <p:sp>
        <p:nvSpPr>
          <p:cNvPr id="265" name="Google Shape;265;p14"/>
          <p:cNvSpPr txBox="1"/>
          <p:nvPr/>
        </p:nvSpPr>
        <p:spPr>
          <a:xfrm>
            <a:off x="5523919" y="2445043"/>
            <a:ext cx="1194754"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a:solidFill>
                  <a:srgbClr val="000000"/>
                </a:solidFill>
                <a:latin typeface="Arial"/>
                <a:ea typeface="Arial"/>
                <a:cs typeface="Arial"/>
                <a:sym typeface="Arial"/>
              </a:rPr>
              <a:t>A snapshot of the Design for Environment Guidelines in Engineering Book of Knowledge [1</a:t>
            </a:r>
            <a:r>
              <a:rPr lang="pt-PT" sz="900" b="0" i="0" u="none" strike="noStrike" cap="none">
                <a:solidFill>
                  <a:srgbClr val="000000"/>
                </a:solidFill>
                <a:latin typeface="Arial"/>
                <a:ea typeface="Arial"/>
                <a:cs typeface="Arial"/>
                <a:sym typeface="Arial"/>
              </a:rPr>
              <a:t>]</a:t>
            </a:r>
            <a:endParaRPr/>
          </a:p>
        </p:txBody>
      </p:sp>
      <p:sp>
        <p:nvSpPr>
          <p:cNvPr id="266" name="Google Shape;266;p14"/>
          <p:cNvSpPr txBox="1"/>
          <p:nvPr/>
        </p:nvSpPr>
        <p:spPr>
          <a:xfrm>
            <a:off x="5884813" y="6053111"/>
            <a:ext cx="279493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900" b="0" i="0" u="none" strike="noStrike" cap="none">
                <a:solidFill>
                  <a:srgbClr val="000000"/>
                </a:solidFill>
                <a:latin typeface="Verdana"/>
                <a:ea typeface="Verdana"/>
                <a:cs typeface="Verdana"/>
                <a:sym typeface="Verdana"/>
              </a:rPr>
              <a:t>Material Selection phases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2B2D83"/>
                </a:solidFill>
              </a:rPr>
              <a:t>Material selection general framework</a:t>
            </a:r>
            <a:endParaRPr>
              <a:solidFill>
                <a:srgbClr val="2B2D83"/>
              </a:solidFill>
            </a:endParaRPr>
          </a:p>
        </p:txBody>
      </p:sp>
      <p:sp>
        <p:nvSpPr>
          <p:cNvPr id="272" name="Google Shape;272;p15"/>
          <p:cNvSpPr txBox="1"/>
          <p:nvPr/>
        </p:nvSpPr>
        <p:spPr>
          <a:xfrm>
            <a:off x="1010999" y="1374730"/>
            <a:ext cx="5415707" cy="146270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Avoid toxic or harmful materials for product components</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Avoid materials that emit toxic or harmful substances during pre-production</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Avoid additives that emit toxic or harmful substances</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Avoid toxic or harmful surface treatments – Avoid materials that emit toxic or harmful substances during usage</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Avoid materials that emit toxic or harmful substances during disposal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Avoid toxic substances, but use closed loops when necessary to do so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Avoid exhaustive materials</a:t>
            </a:r>
            <a:endParaRPr/>
          </a:p>
        </p:txBody>
      </p:sp>
      <p:sp>
        <p:nvSpPr>
          <p:cNvPr id="273" name="Google Shape;273;p15"/>
          <p:cNvSpPr txBox="1"/>
          <p:nvPr/>
        </p:nvSpPr>
        <p:spPr>
          <a:xfrm>
            <a:off x="1010999" y="2968281"/>
            <a:ext cx="5117400" cy="14646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Use renewable materials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Use residual materials from production processes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Use retrieved components from disposed products</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Use recycled materials, alone or combined with primary materials</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Use biodegradable materials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Use </a:t>
            </a:r>
            <a:r>
              <a:rPr lang="pt-PT" sz="1050"/>
              <a:t>non hazardous</a:t>
            </a:r>
            <a:r>
              <a:rPr lang="pt-PT" sz="1050" b="0" i="0" u="none" strike="noStrike" cap="none">
                <a:solidFill>
                  <a:srgbClr val="000000"/>
                </a:solidFill>
                <a:latin typeface="Arial"/>
                <a:ea typeface="Arial"/>
                <a:cs typeface="Arial"/>
                <a:sym typeface="Arial"/>
              </a:rPr>
              <a:t> recyclable materials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Use few, simple, unblended materials. </a:t>
            </a:r>
            <a:endParaRPr/>
          </a:p>
          <a:p>
            <a:pPr marL="342900" marR="0" lvl="0" indent="-342900" algn="just" rtl="0">
              <a:lnSpc>
                <a:spcPct val="107000"/>
              </a:lnSpc>
              <a:spcBef>
                <a:spcPts val="0"/>
              </a:spcBef>
              <a:spcAft>
                <a:spcPts val="0"/>
              </a:spcAft>
              <a:buClr>
                <a:srgbClr val="000000"/>
              </a:buClr>
              <a:buSzPts val="1050"/>
              <a:buFont typeface="Noto Sans Symbols"/>
              <a:buChar char="✔"/>
            </a:pPr>
            <a:r>
              <a:rPr lang="pt-PT" sz="1050" b="0" i="0" u="none" strike="noStrike" cap="none">
                <a:solidFill>
                  <a:srgbClr val="000000"/>
                </a:solidFill>
                <a:latin typeface="Arial"/>
                <a:ea typeface="Arial"/>
                <a:cs typeface="Arial"/>
                <a:sym typeface="Arial"/>
              </a:rPr>
              <a:t>Use materials with low energy consumption in extraction and transportation.</a:t>
            </a:r>
            <a:endParaRPr/>
          </a:p>
        </p:txBody>
      </p:sp>
      <p:sp>
        <p:nvSpPr>
          <p:cNvPr id="274" name="Google Shape;274;p15"/>
          <p:cNvSpPr/>
          <p:nvPr/>
        </p:nvSpPr>
        <p:spPr>
          <a:xfrm rot="-5400000">
            <a:off x="-79534" y="1885512"/>
            <a:ext cx="1267983" cy="599159"/>
          </a:xfrm>
          <a:prstGeom prst="rect">
            <a:avLst/>
          </a:prstGeom>
          <a:solidFill>
            <a:srgbClr val="45622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1" u="none" strike="noStrike" cap="none">
                <a:solidFill>
                  <a:srgbClr val="FFFFFF"/>
                </a:solidFill>
                <a:latin typeface="Arial"/>
                <a:ea typeface="Arial"/>
                <a:cs typeface="Arial"/>
                <a:sym typeface="Arial"/>
              </a:rPr>
              <a:t>Rejection</a:t>
            </a:r>
            <a:endParaRPr/>
          </a:p>
        </p:txBody>
      </p:sp>
      <p:sp>
        <p:nvSpPr>
          <p:cNvPr id="275" name="Google Shape;275;p15"/>
          <p:cNvSpPr/>
          <p:nvPr/>
        </p:nvSpPr>
        <p:spPr>
          <a:xfrm rot="-5400000">
            <a:off x="-78337" y="3398482"/>
            <a:ext cx="1267983" cy="599159"/>
          </a:xfrm>
          <a:prstGeom prst="rect">
            <a:avLst/>
          </a:prstGeom>
          <a:solidFill>
            <a:srgbClr val="1CBE7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1" u="none" strike="noStrike" cap="none">
                <a:solidFill>
                  <a:srgbClr val="FFFFFF"/>
                </a:solidFill>
                <a:latin typeface="Arial"/>
                <a:ea typeface="Arial"/>
                <a:cs typeface="Arial"/>
                <a:sym typeface="Arial"/>
              </a:rPr>
              <a:t>Acceptance</a:t>
            </a:r>
            <a:endParaRPr/>
          </a:p>
        </p:txBody>
      </p:sp>
      <p:sp>
        <p:nvSpPr>
          <p:cNvPr id="276" name="Google Shape;276;p15"/>
          <p:cNvSpPr/>
          <p:nvPr/>
        </p:nvSpPr>
        <p:spPr>
          <a:xfrm rot="-5400000">
            <a:off x="6636051" y="2689032"/>
            <a:ext cx="3302319" cy="599159"/>
          </a:xfrm>
          <a:prstGeom prst="rect">
            <a:avLst/>
          </a:prstGeom>
          <a:solidFill>
            <a:srgbClr val="E7501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1" u="none" strike="noStrike" cap="none">
                <a:solidFill>
                  <a:srgbClr val="FFFFFF"/>
                </a:solidFill>
                <a:latin typeface="Verdana"/>
                <a:ea typeface="Verdana"/>
                <a:cs typeface="Verdana"/>
                <a:sym typeface="Verdana"/>
              </a:rPr>
              <a:t>Two pathways</a:t>
            </a:r>
            <a:endParaRPr/>
          </a:p>
        </p:txBody>
      </p:sp>
      <p:cxnSp>
        <p:nvCxnSpPr>
          <p:cNvPr id="277" name="Google Shape;277;p15"/>
          <p:cNvCxnSpPr/>
          <p:nvPr/>
        </p:nvCxnSpPr>
        <p:spPr>
          <a:xfrm rot="10800000">
            <a:off x="6123966" y="2271914"/>
            <a:ext cx="1707900" cy="716700"/>
          </a:xfrm>
          <a:prstGeom prst="curvedConnector3">
            <a:avLst>
              <a:gd name="adj1" fmla="val 50002"/>
            </a:avLst>
          </a:prstGeom>
          <a:noFill/>
          <a:ln w="19050" cap="flat" cmpd="sng">
            <a:solidFill>
              <a:srgbClr val="456220"/>
            </a:solidFill>
            <a:prstDash val="solid"/>
            <a:miter lim="800000"/>
            <a:headEnd type="none" w="sm" len="sm"/>
            <a:tailEnd type="none" w="sm" len="sm"/>
          </a:ln>
        </p:spPr>
      </p:cxnSp>
      <p:cxnSp>
        <p:nvCxnSpPr>
          <p:cNvPr id="278" name="Google Shape;278;p15"/>
          <p:cNvCxnSpPr/>
          <p:nvPr/>
        </p:nvCxnSpPr>
        <p:spPr>
          <a:xfrm flipH="1">
            <a:off x="5630655" y="2988614"/>
            <a:ext cx="2268600" cy="902700"/>
          </a:xfrm>
          <a:prstGeom prst="curvedConnector3">
            <a:avLst>
              <a:gd name="adj1" fmla="val 49997"/>
            </a:avLst>
          </a:prstGeom>
          <a:noFill/>
          <a:ln w="19050" cap="flat" cmpd="sng">
            <a:solidFill>
              <a:srgbClr val="1CBE71"/>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639313" y="29355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2B2D83"/>
                </a:solidFill>
              </a:rPr>
              <a:t>Material selection general framework</a:t>
            </a:r>
            <a:endParaRPr sz="4000">
              <a:solidFill>
                <a:srgbClr val="2B2D83"/>
              </a:solidFill>
            </a:endParaRPr>
          </a:p>
        </p:txBody>
      </p:sp>
      <p:pic>
        <p:nvPicPr>
          <p:cNvPr id="284" name="Google Shape;284;p16"/>
          <p:cNvPicPr preferRelativeResize="0"/>
          <p:nvPr/>
        </p:nvPicPr>
        <p:blipFill rotWithShape="1">
          <a:blip r:embed="rId3">
            <a:alphaModFix/>
          </a:blip>
          <a:srcRect/>
          <a:stretch/>
        </p:blipFill>
        <p:spPr>
          <a:xfrm>
            <a:off x="132247" y="950510"/>
            <a:ext cx="4687186" cy="3386530"/>
          </a:xfrm>
          <a:prstGeom prst="rect">
            <a:avLst/>
          </a:prstGeom>
          <a:noFill/>
          <a:ln>
            <a:noFill/>
          </a:ln>
        </p:spPr>
      </p:pic>
      <p:grpSp>
        <p:nvGrpSpPr>
          <p:cNvPr id="285" name="Google Shape;285;p16"/>
          <p:cNvGrpSpPr/>
          <p:nvPr/>
        </p:nvGrpSpPr>
        <p:grpSpPr>
          <a:xfrm>
            <a:off x="5005445" y="1389827"/>
            <a:ext cx="4024163" cy="2907603"/>
            <a:chOff x="190900" y="1687612"/>
            <a:chExt cx="4024163" cy="2907603"/>
          </a:xfrm>
        </p:grpSpPr>
        <p:sp>
          <p:nvSpPr>
            <p:cNvPr id="286" name="Google Shape;286;p16"/>
            <p:cNvSpPr/>
            <p:nvPr/>
          </p:nvSpPr>
          <p:spPr>
            <a:xfrm>
              <a:off x="366864" y="1687612"/>
              <a:ext cx="3681262"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Evaluation indicators of sustainable material selection</a:t>
              </a:r>
              <a:endParaRPr/>
            </a:p>
          </p:txBody>
        </p:sp>
        <p:sp>
          <p:nvSpPr>
            <p:cNvPr id="287" name="Google Shape;287;p16"/>
            <p:cNvSpPr/>
            <p:nvPr/>
          </p:nvSpPr>
          <p:spPr>
            <a:xfrm>
              <a:off x="190902" y="2648271"/>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Social</a:t>
              </a:r>
              <a:endParaRPr/>
            </a:p>
          </p:txBody>
        </p:sp>
        <p:sp>
          <p:nvSpPr>
            <p:cNvPr id="288" name="Google Shape;288;p16"/>
            <p:cNvSpPr/>
            <p:nvPr/>
          </p:nvSpPr>
          <p:spPr>
            <a:xfrm>
              <a:off x="1600302" y="2647990"/>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Environmental</a:t>
              </a:r>
              <a:endParaRPr/>
            </a:p>
          </p:txBody>
        </p:sp>
        <p:sp>
          <p:nvSpPr>
            <p:cNvPr id="289" name="Google Shape;289;p16"/>
            <p:cNvSpPr/>
            <p:nvPr/>
          </p:nvSpPr>
          <p:spPr>
            <a:xfrm>
              <a:off x="3000677" y="2652802"/>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Economic</a:t>
              </a:r>
              <a:endParaRPr/>
            </a:p>
          </p:txBody>
        </p:sp>
        <p:cxnSp>
          <p:nvCxnSpPr>
            <p:cNvPr id="290" name="Google Shape;290;p16"/>
            <p:cNvCxnSpPr>
              <a:stCxn id="286" idx="2"/>
              <a:endCxn id="287" idx="0"/>
            </p:cNvCxnSpPr>
            <p:nvPr/>
          </p:nvCxnSpPr>
          <p:spPr>
            <a:xfrm flipH="1">
              <a:off x="798095" y="2274753"/>
              <a:ext cx="1409400" cy="373500"/>
            </a:xfrm>
            <a:prstGeom prst="straightConnector1">
              <a:avLst/>
            </a:prstGeom>
            <a:noFill/>
            <a:ln w="9525" cap="flat" cmpd="sng">
              <a:solidFill>
                <a:srgbClr val="1D9A78"/>
              </a:solidFill>
              <a:prstDash val="solid"/>
              <a:miter lim="800000"/>
              <a:headEnd type="none" w="sm" len="sm"/>
              <a:tailEnd type="triangle" w="med" len="med"/>
            </a:ln>
          </p:spPr>
        </p:cxnSp>
        <p:cxnSp>
          <p:nvCxnSpPr>
            <p:cNvPr id="291" name="Google Shape;291;p16"/>
            <p:cNvCxnSpPr>
              <a:stCxn id="286" idx="2"/>
              <a:endCxn id="288" idx="0"/>
            </p:cNvCxnSpPr>
            <p:nvPr/>
          </p:nvCxnSpPr>
          <p:spPr>
            <a:xfrm>
              <a:off x="2207495" y="2274753"/>
              <a:ext cx="0" cy="373200"/>
            </a:xfrm>
            <a:prstGeom prst="straightConnector1">
              <a:avLst/>
            </a:prstGeom>
            <a:noFill/>
            <a:ln w="9525" cap="flat" cmpd="sng">
              <a:solidFill>
                <a:srgbClr val="1D9A78"/>
              </a:solidFill>
              <a:prstDash val="solid"/>
              <a:miter lim="800000"/>
              <a:headEnd type="none" w="sm" len="sm"/>
              <a:tailEnd type="triangle" w="med" len="med"/>
            </a:ln>
          </p:spPr>
        </p:cxnSp>
        <p:cxnSp>
          <p:nvCxnSpPr>
            <p:cNvPr id="292" name="Google Shape;292;p16"/>
            <p:cNvCxnSpPr>
              <a:stCxn id="286" idx="2"/>
              <a:endCxn id="289" idx="0"/>
            </p:cNvCxnSpPr>
            <p:nvPr/>
          </p:nvCxnSpPr>
          <p:spPr>
            <a:xfrm>
              <a:off x="2207495" y="2274753"/>
              <a:ext cx="1400400" cy="378000"/>
            </a:xfrm>
            <a:prstGeom prst="straightConnector1">
              <a:avLst/>
            </a:prstGeom>
            <a:noFill/>
            <a:ln w="9525" cap="flat" cmpd="sng">
              <a:solidFill>
                <a:srgbClr val="1D9A78"/>
              </a:solidFill>
              <a:prstDash val="solid"/>
              <a:miter lim="800000"/>
              <a:headEnd type="none" w="sm" len="sm"/>
              <a:tailEnd type="triangle" w="med" len="med"/>
            </a:ln>
          </p:spPr>
        </p:cxnSp>
        <p:sp>
          <p:nvSpPr>
            <p:cNvPr id="293" name="Google Shape;293;p16"/>
            <p:cNvSpPr/>
            <p:nvPr/>
          </p:nvSpPr>
          <p:spPr>
            <a:xfrm>
              <a:off x="190900" y="3441033"/>
              <a:ext cx="1214387" cy="1154182"/>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Welfare</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Equity</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Human-health</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Poverty</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t>
              </a:r>
              <a:endParaRPr/>
            </a:p>
          </p:txBody>
        </p:sp>
        <p:sp>
          <p:nvSpPr>
            <p:cNvPr id="294" name="Google Shape;294;p16"/>
            <p:cNvSpPr/>
            <p:nvPr/>
          </p:nvSpPr>
          <p:spPr>
            <a:xfrm>
              <a:off x="1600303" y="3429000"/>
              <a:ext cx="1214386" cy="1154181"/>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Pollution</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Energy consumption</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Eco-toxicity</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Recyclability</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95" name="Google Shape;295;p16"/>
            <p:cNvSpPr/>
            <p:nvPr/>
          </p:nvSpPr>
          <p:spPr>
            <a:xfrm>
              <a:off x="3000676" y="3429000"/>
              <a:ext cx="1214387" cy="1154181"/>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Purchase cost</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Process cost</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Transport cost</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Disposal Cost</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cxnSp>
          <p:nvCxnSpPr>
            <p:cNvPr id="296" name="Google Shape;296;p16"/>
            <p:cNvCxnSpPr>
              <a:stCxn id="287" idx="2"/>
              <a:endCxn id="293" idx="0"/>
            </p:cNvCxnSpPr>
            <p:nvPr/>
          </p:nvCxnSpPr>
          <p:spPr>
            <a:xfrm>
              <a:off x="798095" y="3235412"/>
              <a:ext cx="0" cy="205500"/>
            </a:xfrm>
            <a:prstGeom prst="straightConnector1">
              <a:avLst/>
            </a:prstGeom>
            <a:noFill/>
            <a:ln w="9525" cap="flat" cmpd="sng">
              <a:solidFill>
                <a:srgbClr val="1D9A78"/>
              </a:solidFill>
              <a:prstDash val="solid"/>
              <a:miter lim="800000"/>
              <a:headEnd type="none" w="sm" len="sm"/>
              <a:tailEnd type="none" w="sm" len="sm"/>
            </a:ln>
          </p:spPr>
        </p:cxnSp>
        <p:cxnSp>
          <p:nvCxnSpPr>
            <p:cNvPr id="297" name="Google Shape;297;p16"/>
            <p:cNvCxnSpPr>
              <a:stCxn id="288" idx="2"/>
              <a:endCxn id="294" idx="0"/>
            </p:cNvCxnSpPr>
            <p:nvPr/>
          </p:nvCxnSpPr>
          <p:spPr>
            <a:xfrm>
              <a:off x="2207495" y="3235131"/>
              <a:ext cx="0" cy="193800"/>
            </a:xfrm>
            <a:prstGeom prst="straightConnector1">
              <a:avLst/>
            </a:prstGeom>
            <a:noFill/>
            <a:ln w="9525" cap="flat" cmpd="sng">
              <a:solidFill>
                <a:srgbClr val="1D9A78"/>
              </a:solidFill>
              <a:prstDash val="solid"/>
              <a:miter lim="800000"/>
              <a:headEnd type="none" w="sm" len="sm"/>
              <a:tailEnd type="none" w="sm" len="sm"/>
            </a:ln>
          </p:spPr>
        </p:cxnSp>
        <p:cxnSp>
          <p:nvCxnSpPr>
            <p:cNvPr id="298" name="Google Shape;298;p16"/>
            <p:cNvCxnSpPr>
              <a:stCxn id="289" idx="2"/>
              <a:endCxn id="295" idx="0"/>
            </p:cNvCxnSpPr>
            <p:nvPr/>
          </p:nvCxnSpPr>
          <p:spPr>
            <a:xfrm>
              <a:off x="3607870" y="3239943"/>
              <a:ext cx="0" cy="189000"/>
            </a:xfrm>
            <a:prstGeom prst="straightConnector1">
              <a:avLst/>
            </a:prstGeom>
            <a:noFill/>
            <a:ln w="9525" cap="flat" cmpd="sng">
              <a:solidFill>
                <a:srgbClr val="1D9A78"/>
              </a:solidFill>
              <a:prstDash val="solid"/>
              <a:miter lim="800000"/>
              <a:headEnd type="none" w="sm" len="sm"/>
              <a:tailEnd type="none" w="sm" len="sm"/>
            </a:ln>
          </p:spPr>
        </p:cxnSp>
      </p:grpSp>
      <p:sp>
        <p:nvSpPr>
          <p:cNvPr id="299" name="Google Shape;299;p16"/>
          <p:cNvSpPr txBox="1"/>
          <p:nvPr/>
        </p:nvSpPr>
        <p:spPr>
          <a:xfrm>
            <a:off x="4498213" y="4502091"/>
            <a:ext cx="488943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Indicators for sustainable material selection (social, environmental, and economic) (adapted)</a:t>
            </a:r>
            <a:endParaRPr/>
          </a:p>
        </p:txBody>
      </p:sp>
      <p:sp>
        <p:nvSpPr>
          <p:cNvPr id="300" name="Google Shape;300;p16"/>
          <p:cNvSpPr txBox="1"/>
          <p:nvPr/>
        </p:nvSpPr>
        <p:spPr>
          <a:xfrm>
            <a:off x="1069627" y="4345563"/>
            <a:ext cx="30959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pt-PT" sz="600" b="0" i="0" u="none" strike="noStrike" cap="none" dirty="0">
                <a:solidFill>
                  <a:srgbClr val="000000"/>
                </a:solidFill>
                <a:latin typeface="Arial"/>
                <a:ea typeface="Arial"/>
                <a:cs typeface="Arial"/>
                <a:sym typeface="Arial"/>
              </a:rPr>
              <a:t>M.H.F. Zarandi, S. Mansour, S.A. Hosseinijou, M. Avazbeigi, A material selection methodology and expert system for sustainable product design, Int. J. Adv. Manuf. Technol. 57 (2011) 885–903. https://doi.org/10.1007/s00170-011-3362-y.</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2B2D83"/>
                </a:solidFill>
              </a:rPr>
              <a:t>Best practices</a:t>
            </a:r>
            <a:endParaRPr>
              <a:solidFill>
                <a:srgbClr val="2B2D83"/>
              </a:solidFill>
            </a:endParaRPr>
          </a:p>
        </p:txBody>
      </p:sp>
      <p:sp>
        <p:nvSpPr>
          <p:cNvPr id="306" name="Google Shape;306;p17"/>
          <p:cNvSpPr txBox="1"/>
          <p:nvPr/>
        </p:nvSpPr>
        <p:spPr>
          <a:xfrm>
            <a:off x="192506" y="1926952"/>
            <a:ext cx="8552734" cy="2113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Use of databases for evaluation of environmental load and materials selection</a:t>
            </a:r>
            <a:endParaRPr/>
          </a:p>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Use of local materials</a:t>
            </a:r>
            <a:endParaRPr/>
          </a:p>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Use of Life-cycle Assessment methodology</a:t>
            </a:r>
            <a:endParaRPr/>
          </a:p>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Incorporate sustainability concerns in the material selection process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319266"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Recycle, reuse, and share</a:t>
            </a:r>
            <a:endParaRPr sz="4000">
              <a:solidFill>
                <a:srgbClr val="368E00"/>
              </a:solidFill>
            </a:endParaRPr>
          </a:p>
        </p:txBody>
      </p:sp>
      <p:sp>
        <p:nvSpPr>
          <p:cNvPr id="312" name="Google Shape;312;p18"/>
          <p:cNvSpPr txBox="1">
            <a:spLocks noGrp="1"/>
          </p:cNvSpPr>
          <p:nvPr>
            <p:ph type="subTitle" idx="1"/>
          </p:nvPr>
        </p:nvSpPr>
        <p:spPr>
          <a:xfrm>
            <a:off x="2371940" y="1986428"/>
            <a:ext cx="6485044"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600"/>
              <a:t>Next slides focus on the circular opportunities aiming on the recycling, reuse, and sharing strategies in the operational part of a business. It starts by examining whether what was traditionally considered production waste is really waste and proceeds with the idea that through recycling, reusing and sharing, optimal resource utilization and waste elimination can be achieved. The benefits of adopting such a strategy both for the SME and the environment are explained by looking at case studies.</a:t>
            </a:r>
            <a:endParaRPr/>
          </a:p>
          <a:p>
            <a:pPr marL="0" lvl="0" indent="0" algn="just" rtl="0">
              <a:lnSpc>
                <a:spcPct val="100000"/>
              </a:lnSpc>
              <a:spcBef>
                <a:spcPts val="0"/>
              </a:spcBef>
              <a:spcAft>
                <a:spcPts val="0"/>
              </a:spcAft>
              <a:buSzPts val="1600"/>
              <a:buNone/>
            </a:pPr>
            <a:r>
              <a:rPr lang="pt-PT" sz="14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title"/>
          </p:nvPr>
        </p:nvSpPr>
        <p:spPr>
          <a:xfrm>
            <a:off x="510132" y="14122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Value in the Loops</a:t>
            </a:r>
            <a:endParaRPr>
              <a:solidFill>
                <a:srgbClr val="059540"/>
              </a:solidFill>
            </a:endParaRPr>
          </a:p>
        </p:txBody>
      </p:sp>
      <p:sp>
        <p:nvSpPr>
          <p:cNvPr id="318" name="Google Shape;318;p19"/>
          <p:cNvSpPr txBox="1"/>
          <p:nvPr/>
        </p:nvSpPr>
        <p:spPr>
          <a:xfrm>
            <a:off x="5418093" y="925732"/>
            <a:ext cx="28958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600" b="0" i="0" u="none" strike="noStrike" cap="none">
                <a:solidFill>
                  <a:srgbClr val="2B2D83"/>
                </a:solidFill>
                <a:latin typeface="Arial"/>
                <a:ea typeface="Arial"/>
                <a:cs typeface="Arial"/>
                <a:sym typeface="Arial"/>
              </a:rPr>
              <a:t>Redefining what is considered waste is key to a </a:t>
            </a:r>
            <a:endParaRPr/>
          </a:p>
          <a:p>
            <a:pPr marL="0" marR="0" lvl="0" indent="0" algn="l" rtl="0">
              <a:lnSpc>
                <a:spcPct val="100000"/>
              </a:lnSpc>
              <a:spcBef>
                <a:spcPts val="0"/>
              </a:spcBef>
              <a:spcAft>
                <a:spcPts val="0"/>
              </a:spcAft>
              <a:buNone/>
            </a:pPr>
            <a:r>
              <a:rPr lang="pt-PT" sz="1600" b="0" i="0" u="none" strike="noStrike" cap="none">
                <a:solidFill>
                  <a:srgbClr val="2B2D83"/>
                </a:solidFill>
                <a:latin typeface="Arial"/>
                <a:ea typeface="Arial"/>
                <a:cs typeface="Arial"/>
                <a:sym typeface="Arial"/>
              </a:rPr>
              <a:t>Circular Economy!</a:t>
            </a:r>
            <a:endParaRPr/>
          </a:p>
        </p:txBody>
      </p:sp>
      <p:grpSp>
        <p:nvGrpSpPr>
          <p:cNvPr id="319" name="Google Shape;319;p19"/>
          <p:cNvGrpSpPr/>
          <p:nvPr/>
        </p:nvGrpSpPr>
        <p:grpSpPr>
          <a:xfrm>
            <a:off x="0" y="1045300"/>
            <a:ext cx="4815093" cy="3640048"/>
            <a:chOff x="688717" y="1601288"/>
            <a:chExt cx="6548433" cy="4199442"/>
          </a:xfrm>
        </p:grpSpPr>
        <p:pic>
          <p:nvPicPr>
            <p:cNvPr id="320" name="Google Shape;320;p19" descr="Circular Economy and Recycling: What does the Butterfly have to say? | by  Alex Artiach | DataDrivenInvestor"/>
            <p:cNvPicPr preferRelativeResize="0"/>
            <p:nvPr/>
          </p:nvPicPr>
          <p:blipFill rotWithShape="1">
            <a:blip r:embed="rId3">
              <a:alphaModFix/>
            </a:blip>
            <a:srcRect/>
            <a:stretch/>
          </p:blipFill>
          <p:spPr>
            <a:xfrm>
              <a:off x="688717" y="1601288"/>
              <a:ext cx="6548433" cy="4199442"/>
            </a:xfrm>
            <a:prstGeom prst="rect">
              <a:avLst/>
            </a:prstGeom>
            <a:noFill/>
            <a:ln>
              <a:noFill/>
            </a:ln>
          </p:spPr>
        </p:pic>
        <p:sp>
          <p:nvSpPr>
            <p:cNvPr id="321" name="Google Shape;321;p19"/>
            <p:cNvSpPr/>
            <p:nvPr/>
          </p:nvSpPr>
          <p:spPr>
            <a:xfrm>
              <a:off x="4962525" y="3378563"/>
              <a:ext cx="484497"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2" name="Google Shape;322;p19"/>
            <p:cNvSpPr/>
            <p:nvPr/>
          </p:nvSpPr>
          <p:spPr>
            <a:xfrm>
              <a:off x="5447022" y="3165909"/>
              <a:ext cx="440281"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19"/>
            <p:cNvSpPr/>
            <p:nvPr/>
          </p:nvSpPr>
          <p:spPr>
            <a:xfrm>
              <a:off x="6371800" y="2641628"/>
              <a:ext cx="517433"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24" name="Google Shape;324;p19"/>
          <p:cNvGrpSpPr/>
          <p:nvPr/>
        </p:nvGrpSpPr>
        <p:grpSpPr>
          <a:xfrm>
            <a:off x="5804159" y="2034378"/>
            <a:ext cx="3050464" cy="2650970"/>
            <a:chOff x="8114491" y="1447114"/>
            <a:chExt cx="3124322" cy="4587117"/>
          </a:xfrm>
        </p:grpSpPr>
        <p:grpSp>
          <p:nvGrpSpPr>
            <p:cNvPr id="325" name="Google Shape;325;p19"/>
            <p:cNvGrpSpPr/>
            <p:nvPr/>
          </p:nvGrpSpPr>
          <p:grpSpPr>
            <a:xfrm>
              <a:off x="8397662" y="1447114"/>
              <a:ext cx="2841151" cy="3169728"/>
              <a:chOff x="904875" y="1153962"/>
              <a:chExt cx="2841151" cy="3167666"/>
            </a:xfrm>
          </p:grpSpPr>
          <p:sp>
            <p:nvSpPr>
              <p:cNvPr id="326" name="Google Shape;326;p19"/>
              <p:cNvSpPr/>
              <p:nvPr/>
            </p:nvSpPr>
            <p:spPr>
              <a:xfrm>
                <a:off x="904875" y="2047088"/>
                <a:ext cx="1771650" cy="55766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Sharing</a:t>
                </a:r>
                <a:endParaRPr/>
              </a:p>
            </p:txBody>
          </p:sp>
          <p:sp>
            <p:nvSpPr>
              <p:cNvPr id="327" name="Google Shape;327;p19"/>
              <p:cNvSpPr/>
              <p:nvPr/>
            </p:nvSpPr>
            <p:spPr>
              <a:xfrm>
                <a:off x="904875" y="2912443"/>
                <a:ext cx="1771650" cy="55766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Reuse</a:t>
                </a:r>
                <a:endParaRPr/>
              </a:p>
            </p:txBody>
          </p:sp>
          <p:sp>
            <p:nvSpPr>
              <p:cNvPr id="328" name="Google Shape;328;p19"/>
              <p:cNvSpPr/>
              <p:nvPr/>
            </p:nvSpPr>
            <p:spPr>
              <a:xfrm>
                <a:off x="904875" y="3763963"/>
                <a:ext cx="1771650" cy="55766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Recycling</a:t>
                </a:r>
                <a:endParaRPr/>
              </a:p>
            </p:txBody>
          </p:sp>
          <p:cxnSp>
            <p:nvCxnSpPr>
              <p:cNvPr id="329" name="Google Shape;329;p19"/>
              <p:cNvCxnSpPr/>
              <p:nvPr/>
            </p:nvCxnSpPr>
            <p:spPr>
              <a:xfrm rot="10800000">
                <a:off x="3152775" y="2077127"/>
                <a:ext cx="0" cy="2244501"/>
              </a:xfrm>
              <a:prstGeom prst="straightConnector1">
                <a:avLst/>
              </a:prstGeom>
              <a:noFill/>
              <a:ln w="76200" cap="flat" cmpd="sng">
                <a:solidFill>
                  <a:srgbClr val="059540"/>
                </a:solidFill>
                <a:prstDash val="solid"/>
                <a:miter lim="800000"/>
                <a:headEnd type="none" w="sm" len="sm"/>
                <a:tailEnd type="triangle" w="med" len="med"/>
              </a:ln>
            </p:spPr>
          </p:cxnSp>
          <p:sp>
            <p:nvSpPr>
              <p:cNvPr id="330" name="Google Shape;330;p19"/>
              <p:cNvSpPr/>
              <p:nvPr/>
            </p:nvSpPr>
            <p:spPr>
              <a:xfrm>
                <a:off x="2559524" y="1153962"/>
                <a:ext cx="1186502" cy="585437"/>
              </a:xfrm>
              <a:prstGeom prst="rect">
                <a:avLst/>
              </a:prstGeom>
              <a:solidFill>
                <a:srgbClr val="FFFFFF"/>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PT" sz="1800" b="0" i="0" u="none" strike="noStrike" cap="none">
                    <a:solidFill>
                      <a:srgbClr val="000000"/>
                    </a:solidFill>
                    <a:latin typeface="Arial"/>
                    <a:ea typeface="Arial"/>
                    <a:cs typeface="Arial"/>
                    <a:sym typeface="Arial"/>
                  </a:rPr>
                  <a:t>Value</a:t>
                </a:r>
                <a:endParaRPr/>
              </a:p>
            </p:txBody>
          </p:sp>
        </p:grpSp>
        <p:sp>
          <p:nvSpPr>
            <p:cNvPr id="331" name="Google Shape;331;p19"/>
            <p:cNvSpPr/>
            <p:nvPr/>
          </p:nvSpPr>
          <p:spPr>
            <a:xfrm>
              <a:off x="8114491" y="5476566"/>
              <a:ext cx="2531071" cy="557665"/>
            </a:xfrm>
            <a:prstGeom prst="rect">
              <a:avLst/>
            </a:prstGeom>
            <a:solidFill>
              <a:srgbClr val="B74919"/>
            </a:solidFill>
            <a:ln w="12700" cap="flat" cmpd="sng">
              <a:solidFill>
                <a:srgbClr val="8535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Disposal/Elimination</a:t>
              </a:r>
              <a:endParaRPr/>
            </a:p>
          </p:txBody>
        </p:sp>
        <p:sp>
          <p:nvSpPr>
            <p:cNvPr id="332" name="Google Shape;332;p19"/>
            <p:cNvSpPr/>
            <p:nvPr/>
          </p:nvSpPr>
          <p:spPr>
            <a:xfrm>
              <a:off x="10568839" y="5168876"/>
              <a:ext cx="116156" cy="116156"/>
            </a:xfrm>
            <a:prstGeom prst="ellipse">
              <a:avLst/>
            </a:prstGeom>
            <a:solidFill>
              <a:srgbClr val="059540"/>
            </a:solidFill>
            <a:ln w="12700" cap="flat" cmpd="sng">
              <a:solidFill>
                <a:srgbClr val="059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3" name="Google Shape;333;p19"/>
            <p:cNvSpPr/>
            <p:nvPr/>
          </p:nvSpPr>
          <p:spPr>
            <a:xfrm>
              <a:off x="10573889" y="4952745"/>
              <a:ext cx="116156" cy="116156"/>
            </a:xfrm>
            <a:prstGeom prst="ellipse">
              <a:avLst/>
            </a:prstGeom>
            <a:solidFill>
              <a:srgbClr val="1D9A78"/>
            </a:solidFill>
            <a:ln w="12700" cap="flat" cmpd="sng">
              <a:solidFill>
                <a:srgbClr val="059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pt-PT"/>
              <a:t>02</a:t>
            </a:r>
            <a:endParaRPr/>
          </a:p>
        </p:txBody>
      </p:sp>
      <p:sp>
        <p:nvSpPr>
          <p:cNvPr id="116" name="Google Shape;116;p2"/>
          <p:cNvSpPr txBox="1">
            <a:spLocks noGrp="1"/>
          </p:cNvSpPr>
          <p:nvPr>
            <p:ph type="title" idx="2"/>
          </p:nvPr>
        </p:nvSpPr>
        <p:spPr>
          <a:xfrm>
            <a:off x="92208" y="2840375"/>
            <a:ext cx="9051792"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pt-PT" sz="5400" b="1"/>
              <a:t>2.2 </a:t>
            </a:r>
            <a:r>
              <a:rPr lang="pt-PT" sz="5400" b="1" dirty="0"/>
              <a:t>BUSINESS MODELS</a:t>
            </a:r>
            <a:endParaRPr sz="5400" dirty="0"/>
          </a:p>
        </p:txBody>
      </p:sp>
      <p:sp>
        <p:nvSpPr>
          <p:cNvPr id="117" name="Google Shape;117;p2"/>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Recycle</a:t>
            </a:r>
            <a:endParaRPr/>
          </a:p>
        </p:txBody>
      </p:sp>
      <p:sp>
        <p:nvSpPr>
          <p:cNvPr id="339" name="Google Shape;339;p20"/>
          <p:cNvSpPr txBox="1"/>
          <p:nvPr/>
        </p:nvSpPr>
        <p:spPr>
          <a:xfrm>
            <a:off x="5502735" y="1835028"/>
            <a:ext cx="3206415"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59540"/>
              </a:buClr>
              <a:buSzPts val="1600"/>
              <a:buFont typeface="Arial"/>
              <a:buNone/>
            </a:pPr>
            <a:r>
              <a:rPr lang="pt-PT" sz="1600" b="0" i="0" u="none" strike="noStrike" cap="none">
                <a:solidFill>
                  <a:srgbClr val="059540"/>
                </a:solidFill>
                <a:latin typeface="Arial"/>
                <a:ea typeface="Arial"/>
                <a:cs typeface="Arial"/>
                <a:sym typeface="Arial"/>
              </a:rPr>
              <a:t>“…the processing of mixed streams of post-consumer products or post-consumer waste streams, including shredding, melting and other processes to capture (nearly) pure materials.” </a:t>
            </a:r>
            <a:endParaRPr sz="1600" b="0" i="0" u="none" strike="noStrike" cap="none">
              <a:solidFill>
                <a:srgbClr val="059540"/>
              </a:solidFill>
              <a:latin typeface="Arial"/>
              <a:ea typeface="Arial"/>
              <a:cs typeface="Arial"/>
              <a:sym typeface="Arial"/>
            </a:endParaRPr>
          </a:p>
        </p:txBody>
      </p:sp>
      <p:grpSp>
        <p:nvGrpSpPr>
          <p:cNvPr id="340" name="Google Shape;340;p20"/>
          <p:cNvGrpSpPr/>
          <p:nvPr/>
        </p:nvGrpSpPr>
        <p:grpSpPr>
          <a:xfrm>
            <a:off x="148670" y="1478165"/>
            <a:ext cx="3790746" cy="3139227"/>
            <a:chOff x="383629" y="2303595"/>
            <a:chExt cx="4209346" cy="3882880"/>
          </a:xfrm>
        </p:grpSpPr>
        <p:sp>
          <p:nvSpPr>
            <p:cNvPr id="341" name="Google Shape;341;p20"/>
            <p:cNvSpPr/>
            <p:nvPr/>
          </p:nvSpPr>
          <p:spPr>
            <a:xfrm>
              <a:off x="3195975" y="4980520"/>
              <a:ext cx="1397000" cy="1205955"/>
            </a:xfrm>
            <a:prstGeom prst="rect">
              <a:avLst/>
            </a:prstGeom>
            <a:solidFill>
              <a:schemeClr val="lt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Conversion of waste into a new high quality product</a:t>
              </a:r>
              <a:endParaRPr/>
            </a:p>
          </p:txBody>
        </p:sp>
        <p:sp>
          <p:nvSpPr>
            <p:cNvPr id="342" name="Google Shape;342;p20"/>
            <p:cNvSpPr/>
            <p:nvPr/>
          </p:nvSpPr>
          <p:spPr>
            <a:xfrm>
              <a:off x="383629" y="4980520"/>
              <a:ext cx="1397000" cy="1205955"/>
            </a:xfrm>
            <a:prstGeom prst="rect">
              <a:avLst/>
            </a:prstGeom>
            <a:solidFill>
              <a:schemeClr val="lt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Conversion of waste into a product with lower value than the original material.</a:t>
              </a:r>
              <a:endParaRPr/>
            </a:p>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Presupposes a material quality degradation</a:t>
              </a:r>
              <a:endParaRPr/>
            </a:p>
          </p:txBody>
        </p:sp>
        <p:pic>
          <p:nvPicPr>
            <p:cNvPr id="343" name="Google Shape;343;p20"/>
            <p:cNvPicPr preferRelativeResize="0"/>
            <p:nvPr/>
          </p:nvPicPr>
          <p:blipFill rotWithShape="1">
            <a:blip r:embed="rId3">
              <a:alphaModFix/>
            </a:blip>
            <a:srcRect/>
            <a:stretch/>
          </p:blipFill>
          <p:spPr>
            <a:xfrm>
              <a:off x="1860566" y="2303595"/>
              <a:ext cx="1213497" cy="1337322"/>
            </a:xfrm>
            <a:prstGeom prst="rect">
              <a:avLst/>
            </a:prstGeom>
            <a:noFill/>
            <a:ln w="9525" cap="flat" cmpd="sng">
              <a:solidFill>
                <a:srgbClr val="15A7A1"/>
              </a:solidFill>
              <a:prstDash val="solid"/>
              <a:round/>
              <a:headEnd type="none" w="sm" len="sm"/>
              <a:tailEnd type="none" w="sm" len="sm"/>
            </a:ln>
          </p:spPr>
        </p:pic>
        <p:pic>
          <p:nvPicPr>
            <p:cNvPr id="344" name="Google Shape;344;p20"/>
            <p:cNvPicPr preferRelativeResize="0"/>
            <p:nvPr/>
          </p:nvPicPr>
          <p:blipFill rotWithShape="1">
            <a:blip r:embed="rId4">
              <a:alphaModFix/>
            </a:blip>
            <a:srcRect/>
            <a:stretch/>
          </p:blipFill>
          <p:spPr>
            <a:xfrm>
              <a:off x="3406776" y="3741438"/>
              <a:ext cx="960159" cy="1230204"/>
            </a:xfrm>
            <a:prstGeom prst="rect">
              <a:avLst/>
            </a:prstGeom>
            <a:noFill/>
            <a:ln w="9525" cap="flat" cmpd="sng">
              <a:solidFill>
                <a:srgbClr val="15A7A1"/>
              </a:solidFill>
              <a:prstDash val="solid"/>
              <a:round/>
              <a:headEnd type="none" w="sm" len="sm"/>
              <a:tailEnd type="none" w="sm" len="sm"/>
            </a:ln>
          </p:spPr>
        </p:pic>
        <p:sp>
          <p:nvSpPr>
            <p:cNvPr id="345" name="Google Shape;345;p20"/>
            <p:cNvSpPr/>
            <p:nvPr/>
          </p:nvSpPr>
          <p:spPr>
            <a:xfrm>
              <a:off x="3334255" y="4680390"/>
              <a:ext cx="1105200" cy="291600"/>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Upcycling</a:t>
              </a:r>
              <a:endParaRPr/>
            </a:p>
          </p:txBody>
        </p:sp>
        <p:pic>
          <p:nvPicPr>
            <p:cNvPr id="346" name="Google Shape;346;p20"/>
            <p:cNvPicPr preferRelativeResize="0"/>
            <p:nvPr/>
          </p:nvPicPr>
          <p:blipFill rotWithShape="1">
            <a:blip r:embed="rId5">
              <a:alphaModFix/>
            </a:blip>
            <a:srcRect/>
            <a:stretch/>
          </p:blipFill>
          <p:spPr>
            <a:xfrm>
              <a:off x="534118" y="3741438"/>
              <a:ext cx="1103876" cy="1154052"/>
            </a:xfrm>
            <a:prstGeom prst="rect">
              <a:avLst/>
            </a:prstGeom>
            <a:noFill/>
            <a:ln w="9525" cap="flat" cmpd="sng">
              <a:solidFill>
                <a:srgbClr val="15A7A1"/>
              </a:solidFill>
              <a:prstDash val="solid"/>
              <a:round/>
              <a:headEnd type="none" w="sm" len="sm"/>
              <a:tailEnd type="none" w="sm" len="sm"/>
            </a:ln>
          </p:spPr>
        </p:pic>
        <p:sp>
          <p:nvSpPr>
            <p:cNvPr id="347" name="Google Shape;347;p20"/>
            <p:cNvSpPr/>
            <p:nvPr/>
          </p:nvSpPr>
          <p:spPr>
            <a:xfrm>
              <a:off x="520127" y="4680390"/>
              <a:ext cx="1103876" cy="291252"/>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Downcycling</a:t>
              </a:r>
              <a:endParaRPr/>
            </a:p>
          </p:txBody>
        </p:sp>
        <p:sp>
          <p:nvSpPr>
            <p:cNvPr id="348" name="Google Shape;348;p20"/>
            <p:cNvSpPr/>
            <p:nvPr/>
          </p:nvSpPr>
          <p:spPr>
            <a:xfrm>
              <a:off x="1849333" y="3420982"/>
              <a:ext cx="1213497" cy="439870"/>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Recycling</a:t>
              </a:r>
              <a:endParaRPr/>
            </a:p>
          </p:txBody>
        </p:sp>
        <p:cxnSp>
          <p:nvCxnSpPr>
            <p:cNvPr id="349" name="Google Shape;349;p20"/>
            <p:cNvCxnSpPr>
              <a:stCxn id="343" idx="1"/>
              <a:endCxn id="346" idx="0"/>
            </p:cNvCxnSpPr>
            <p:nvPr/>
          </p:nvCxnSpPr>
          <p:spPr>
            <a:xfrm flipH="1">
              <a:off x="1085966" y="2972256"/>
              <a:ext cx="774600" cy="769200"/>
            </a:xfrm>
            <a:prstGeom prst="curvedConnector2">
              <a:avLst/>
            </a:prstGeom>
            <a:noFill/>
            <a:ln w="38100" cap="flat" cmpd="sng">
              <a:solidFill>
                <a:srgbClr val="15A7A1"/>
              </a:solidFill>
              <a:prstDash val="solid"/>
              <a:miter lim="800000"/>
              <a:headEnd type="none" w="sm" len="sm"/>
              <a:tailEnd type="triangle" w="med" len="med"/>
            </a:ln>
          </p:spPr>
        </p:cxnSp>
        <p:cxnSp>
          <p:nvCxnSpPr>
            <p:cNvPr id="350" name="Google Shape;350;p20"/>
            <p:cNvCxnSpPr>
              <a:stCxn id="343" idx="3"/>
              <a:endCxn id="344" idx="0"/>
            </p:cNvCxnSpPr>
            <p:nvPr/>
          </p:nvCxnSpPr>
          <p:spPr>
            <a:xfrm>
              <a:off x="3074063" y="2972256"/>
              <a:ext cx="812700" cy="769200"/>
            </a:xfrm>
            <a:prstGeom prst="curvedConnector2">
              <a:avLst/>
            </a:prstGeom>
            <a:noFill/>
            <a:ln w="38100" cap="flat" cmpd="sng">
              <a:solidFill>
                <a:srgbClr val="15A7A1"/>
              </a:solidFill>
              <a:prstDash val="solid"/>
              <a:miter lim="800000"/>
              <a:headEnd type="none" w="sm" len="sm"/>
              <a:tailEnd type="triangle" w="med" len="med"/>
            </a:ln>
          </p:spPr>
        </p:cxnSp>
      </p:grpSp>
      <p:pic>
        <p:nvPicPr>
          <p:cNvPr id="351" name="Google Shape;351;p20" descr="Será que o segredo da Patagonia é não distribuir ações aos executivos? |  NeoFeed"/>
          <p:cNvPicPr preferRelativeResize="0"/>
          <p:nvPr/>
        </p:nvPicPr>
        <p:blipFill rotWithShape="1">
          <a:blip r:embed="rId6">
            <a:alphaModFix/>
          </a:blip>
          <a:srcRect/>
          <a:stretch/>
        </p:blipFill>
        <p:spPr>
          <a:xfrm>
            <a:off x="7169712" y="3694473"/>
            <a:ext cx="1841115" cy="1064761"/>
          </a:xfrm>
          <a:prstGeom prst="rect">
            <a:avLst/>
          </a:prstGeom>
          <a:noFill/>
          <a:ln>
            <a:noFill/>
          </a:ln>
        </p:spPr>
      </p:pic>
      <p:pic>
        <p:nvPicPr>
          <p:cNvPr id="352" name="Google Shape;352;p20" descr="ReCrafted | These Are Clothes Made From Other Clothes - YouTube"/>
          <p:cNvPicPr preferRelativeResize="0"/>
          <p:nvPr/>
        </p:nvPicPr>
        <p:blipFill rotWithShape="1">
          <a:blip r:embed="rId7">
            <a:alphaModFix/>
          </a:blip>
          <a:srcRect/>
          <a:stretch/>
        </p:blipFill>
        <p:spPr>
          <a:xfrm>
            <a:off x="5204583" y="3700331"/>
            <a:ext cx="1901360" cy="1064761"/>
          </a:xfrm>
          <a:prstGeom prst="rect">
            <a:avLst/>
          </a:prstGeom>
          <a:noFill/>
          <a:ln>
            <a:noFill/>
          </a:ln>
        </p:spPr>
      </p:pic>
      <p:sp>
        <p:nvSpPr>
          <p:cNvPr id="353" name="Google Shape;353;p20"/>
          <p:cNvSpPr/>
          <p:nvPr/>
        </p:nvSpPr>
        <p:spPr>
          <a:xfrm>
            <a:off x="4063431" y="4129897"/>
            <a:ext cx="1017137" cy="291252"/>
          </a:xfrm>
          <a:prstGeom prst="rightArrow">
            <a:avLst>
              <a:gd name="adj1" fmla="val 50000"/>
              <a:gd name="adj2" fmla="val 50000"/>
            </a:avLst>
          </a:prstGeom>
          <a:solidFill>
            <a:srgbClr val="15A7A1"/>
          </a:solidFill>
          <a:ln w="25400" cap="flat" cmpd="sng">
            <a:solidFill>
              <a:srgbClr val="15A7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59540"/>
              </a:solidFill>
              <a:latin typeface="Arial"/>
              <a:ea typeface="Arial"/>
              <a:cs typeface="Arial"/>
              <a:sym typeface="Arial"/>
            </a:endParaRPr>
          </a:p>
        </p:txBody>
      </p:sp>
      <p:sp>
        <p:nvSpPr>
          <p:cNvPr id="354" name="Google Shape;354;p20"/>
          <p:cNvSpPr txBox="1"/>
          <p:nvPr/>
        </p:nvSpPr>
        <p:spPr>
          <a:xfrm>
            <a:off x="7367192" y="5617194"/>
            <a:ext cx="3517764"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900" b="0" i="0" u="none" strike="noStrike" cap="none">
                <a:solidFill>
                  <a:srgbClr val="000000"/>
                </a:solidFill>
                <a:latin typeface="Verdana"/>
                <a:ea typeface="Verdana"/>
                <a:cs typeface="Verdana"/>
                <a:sym typeface="Verdana"/>
              </a:rPr>
              <a:t>Source: Patagonia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580491" y="3352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dirty="0">
                <a:solidFill>
                  <a:srgbClr val="059540"/>
                </a:solidFill>
              </a:rPr>
              <a:t>Reuse</a:t>
            </a:r>
            <a:endParaRPr dirty="0"/>
          </a:p>
        </p:txBody>
      </p:sp>
      <p:pic>
        <p:nvPicPr>
          <p:cNvPr id="360" name="Google Shape;360;p21"/>
          <p:cNvPicPr preferRelativeResize="0"/>
          <p:nvPr/>
        </p:nvPicPr>
        <p:blipFill rotWithShape="1">
          <a:blip r:embed="rId3">
            <a:alphaModFix/>
          </a:blip>
          <a:srcRect/>
          <a:stretch/>
        </p:blipFill>
        <p:spPr>
          <a:xfrm>
            <a:off x="6549031" y="1351360"/>
            <a:ext cx="2500626" cy="2493380"/>
          </a:xfrm>
          <a:prstGeom prst="rect">
            <a:avLst/>
          </a:prstGeom>
          <a:noFill/>
          <a:ln>
            <a:noFill/>
          </a:ln>
        </p:spPr>
      </p:pic>
      <p:sp>
        <p:nvSpPr>
          <p:cNvPr id="361" name="Google Shape;361;p21"/>
          <p:cNvSpPr/>
          <p:nvPr/>
        </p:nvSpPr>
        <p:spPr>
          <a:xfrm>
            <a:off x="3907481" y="858891"/>
            <a:ext cx="4940933" cy="439870"/>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Reuse models for packaging and food containers</a:t>
            </a:r>
            <a:endParaRPr/>
          </a:p>
        </p:txBody>
      </p:sp>
      <p:sp>
        <p:nvSpPr>
          <p:cNvPr id="362" name="Google Shape;362;p21"/>
          <p:cNvSpPr txBox="1"/>
          <p:nvPr/>
        </p:nvSpPr>
        <p:spPr>
          <a:xfrm>
            <a:off x="981728" y="520412"/>
            <a:ext cx="731656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9540"/>
              </a:buClr>
              <a:buSzPts val="1200"/>
              <a:buFont typeface="Arial"/>
              <a:buNone/>
            </a:pPr>
            <a:r>
              <a:rPr lang="pt-PT" sz="1200" b="0" i="0" u="none" strike="noStrike" cap="none" dirty="0">
                <a:solidFill>
                  <a:srgbClr val="059540"/>
                </a:solidFill>
                <a:latin typeface="Arial"/>
                <a:ea typeface="Arial"/>
                <a:cs typeface="Arial"/>
                <a:sym typeface="Arial"/>
              </a:rPr>
              <a:t>“…represents the ability to give a second consumer, a product that hardly needs any adaptation and works as good as new”</a:t>
            </a:r>
            <a:endParaRPr sz="1200" b="0" i="0" u="none" strike="noStrike" cap="none" dirty="0">
              <a:solidFill>
                <a:srgbClr val="059540"/>
              </a:solidFill>
              <a:latin typeface="Arial"/>
              <a:ea typeface="Arial"/>
              <a:cs typeface="Arial"/>
              <a:sym typeface="Arial"/>
            </a:endParaRPr>
          </a:p>
        </p:txBody>
      </p:sp>
      <p:pic>
        <p:nvPicPr>
          <p:cNvPr id="363" name="Google Shape;363;p21"/>
          <p:cNvPicPr preferRelativeResize="0"/>
          <p:nvPr/>
        </p:nvPicPr>
        <p:blipFill rotWithShape="1">
          <a:blip r:embed="rId4">
            <a:alphaModFix/>
          </a:blip>
          <a:srcRect/>
          <a:stretch/>
        </p:blipFill>
        <p:spPr>
          <a:xfrm>
            <a:off x="41361" y="1012593"/>
            <a:ext cx="3771900" cy="1969902"/>
          </a:xfrm>
          <a:prstGeom prst="rect">
            <a:avLst/>
          </a:prstGeom>
          <a:noFill/>
          <a:ln>
            <a:noFill/>
          </a:ln>
        </p:spPr>
      </p:pic>
      <p:sp>
        <p:nvSpPr>
          <p:cNvPr id="364" name="Google Shape;364;p21"/>
          <p:cNvSpPr/>
          <p:nvPr/>
        </p:nvSpPr>
        <p:spPr>
          <a:xfrm>
            <a:off x="41361" y="3319366"/>
            <a:ext cx="3233321" cy="804046"/>
          </a:xfrm>
          <a:prstGeom prst="rect">
            <a:avLst/>
          </a:prstGeom>
          <a:solidFill>
            <a:srgbClr val="E7501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dirty="0">
                <a:solidFill>
                  <a:srgbClr val="FFFFFF"/>
                </a:solidFill>
                <a:latin typeface="Arial"/>
                <a:ea typeface="Arial"/>
                <a:cs typeface="Arial"/>
                <a:sym typeface="Arial"/>
              </a:rPr>
              <a:t>Reuse is the preferred alternative over traditional recycling routes</a:t>
            </a:r>
            <a:endParaRPr dirty="0"/>
          </a:p>
        </p:txBody>
      </p:sp>
      <p:sp>
        <p:nvSpPr>
          <p:cNvPr id="365" name="Google Shape;365;p21"/>
          <p:cNvSpPr txBox="1"/>
          <p:nvPr/>
        </p:nvSpPr>
        <p:spPr>
          <a:xfrm>
            <a:off x="3865755" y="1324683"/>
            <a:ext cx="2777619" cy="246195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DF6613"/>
              </a:buClr>
              <a:buSzPts val="1050"/>
              <a:buFont typeface="Arial"/>
              <a:buNone/>
            </a:pPr>
            <a:r>
              <a:rPr lang="pt-PT" sz="1050" b="0" i="0" u="none" strike="noStrike" cap="none" dirty="0">
                <a:solidFill>
                  <a:srgbClr val="DF6613"/>
                </a:solidFill>
                <a:latin typeface="Arial"/>
                <a:ea typeface="Arial"/>
                <a:cs typeface="Arial"/>
                <a:sym typeface="Arial"/>
              </a:rPr>
              <a:t>Refill at home – users refill their reusable container at home (e.g., with refills delivered through a subscription service)</a:t>
            </a:r>
            <a:endParaRPr sz="105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EEB500"/>
              </a:buClr>
              <a:buSzPts val="1050"/>
              <a:buFont typeface="Arial"/>
              <a:buNone/>
            </a:pPr>
            <a:r>
              <a:rPr lang="pt-PT" sz="1050" b="0" i="0" u="none" strike="noStrike" cap="none" dirty="0">
                <a:solidFill>
                  <a:srgbClr val="EEB500"/>
                </a:solidFill>
                <a:latin typeface="Arial"/>
                <a:ea typeface="Arial"/>
                <a:cs typeface="Arial"/>
                <a:sym typeface="Arial"/>
              </a:rPr>
              <a:t>Refill on the go – users refill their reusable container away from home (e.g., at an in-store dispensing system)</a:t>
            </a:r>
            <a:endParaRPr sz="105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30C1BE"/>
              </a:buClr>
              <a:buSzPts val="1050"/>
              <a:buFont typeface="Arial"/>
              <a:buNone/>
            </a:pPr>
            <a:r>
              <a:rPr lang="pt-PT" sz="1050" b="0" i="0" u="none" strike="noStrike" cap="none" dirty="0">
                <a:solidFill>
                  <a:srgbClr val="30C1BE"/>
                </a:solidFill>
                <a:latin typeface="Arial"/>
                <a:ea typeface="Arial"/>
                <a:cs typeface="Arial"/>
                <a:sym typeface="Arial"/>
              </a:rPr>
              <a:t>Return from home – packaging is picked up from home by a pick-up service (e.g., by a third party logistics or outsourced company)</a:t>
            </a:r>
            <a:endParaRPr sz="105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2F5597"/>
              </a:buClr>
              <a:buSzPts val="1050"/>
              <a:buFont typeface="Arial"/>
              <a:buNone/>
            </a:pPr>
            <a:r>
              <a:rPr lang="pt-PT" sz="1050" b="0" i="0" u="none" strike="noStrike" cap="none" dirty="0">
                <a:solidFill>
                  <a:srgbClr val="2F5597"/>
                </a:solidFill>
                <a:latin typeface="Arial"/>
                <a:ea typeface="Arial"/>
                <a:cs typeface="Arial"/>
                <a:sym typeface="Arial"/>
              </a:rPr>
              <a:t>Return on the go – users return the packaging at store or drop-off point (e.g., in a deposit return machine or mailbox)</a:t>
            </a:r>
            <a:endParaRPr sz="1050" b="0" i="0" u="none" strike="noStrike" cap="none" dirty="0">
              <a:solidFill>
                <a:srgbClr val="000000"/>
              </a:solidFill>
              <a:latin typeface="Arial"/>
              <a:ea typeface="Arial"/>
              <a:cs typeface="Arial"/>
              <a:sym typeface="Arial"/>
            </a:endParaRPr>
          </a:p>
        </p:txBody>
      </p:sp>
      <p:sp>
        <p:nvSpPr>
          <p:cNvPr id="366" name="Google Shape;366;p21"/>
          <p:cNvSpPr txBox="1"/>
          <p:nvPr/>
        </p:nvSpPr>
        <p:spPr>
          <a:xfrm>
            <a:off x="-52859" y="2924472"/>
            <a:ext cx="364517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dirty="0">
                <a:solidFill>
                  <a:srgbClr val="000000"/>
                </a:solidFill>
                <a:latin typeface="Arial"/>
                <a:ea typeface="Arial"/>
                <a:cs typeface="Arial"/>
                <a:sym typeface="Arial"/>
              </a:rPr>
              <a:t>Total life cycle cost and total energy requirements between primary in the three scenarios, primary, recycling and reuse [1]</a:t>
            </a:r>
            <a:endParaRPr dirty="0"/>
          </a:p>
        </p:txBody>
      </p:sp>
      <p:sp>
        <p:nvSpPr>
          <p:cNvPr id="367" name="Google Shape;367;p21"/>
          <p:cNvSpPr txBox="1"/>
          <p:nvPr/>
        </p:nvSpPr>
        <p:spPr>
          <a:xfrm>
            <a:off x="41361" y="4284534"/>
            <a:ext cx="52993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t-PT" sz="800" b="0" i="0" u="none" strike="noStrike" cap="none" dirty="0">
                <a:solidFill>
                  <a:srgbClr val="000000"/>
                </a:solidFill>
                <a:latin typeface="Arial"/>
                <a:ea typeface="Arial"/>
                <a:cs typeface="Arial"/>
                <a:sym typeface="Arial"/>
              </a:rPr>
              <a:t>[1] R. Geyer, T. Jackson, Supply Loops and Their Constraints: The Industrial Ecology of Recycling and Reuse, Calif. Manage. Rev. 46 (2004) 55–73. https://doi.org/10.2307/41166210.</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2"/>
          <p:cNvSpPr txBox="1">
            <a:spLocks noGrp="1"/>
          </p:cNvSpPr>
          <p:nvPr>
            <p:ph type="title"/>
          </p:nvPr>
        </p:nvSpPr>
        <p:spPr>
          <a:xfrm>
            <a:off x="351889" y="228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Sharing</a:t>
            </a:r>
            <a:endParaRPr/>
          </a:p>
        </p:txBody>
      </p:sp>
      <p:sp>
        <p:nvSpPr>
          <p:cNvPr id="373" name="Google Shape;373;p22"/>
          <p:cNvSpPr txBox="1"/>
          <p:nvPr/>
        </p:nvSpPr>
        <p:spPr>
          <a:xfrm>
            <a:off x="1220197" y="730002"/>
            <a:ext cx="112340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9540"/>
              </a:buClr>
              <a:buSzPts val="1200"/>
              <a:buFont typeface="Arial"/>
              <a:buNone/>
            </a:pPr>
            <a:r>
              <a:rPr lang="pt-PT" sz="1200" b="0" i="0" u="none" strike="noStrike" cap="none">
                <a:solidFill>
                  <a:srgbClr val="059540"/>
                </a:solidFill>
                <a:latin typeface="Arial"/>
                <a:ea typeface="Arial"/>
                <a:cs typeface="Arial"/>
                <a:sym typeface="Arial"/>
              </a:rPr>
              <a:t>Sharing business models is a way of re-capturing value from under-utilized assets and capabilities.  </a:t>
            </a:r>
            <a:endParaRPr/>
          </a:p>
        </p:txBody>
      </p:sp>
      <p:pic>
        <p:nvPicPr>
          <p:cNvPr id="374" name="Google Shape;374;p22"/>
          <p:cNvPicPr preferRelativeResize="0"/>
          <p:nvPr/>
        </p:nvPicPr>
        <p:blipFill rotWithShape="1">
          <a:blip r:embed="rId3">
            <a:alphaModFix/>
          </a:blip>
          <a:srcRect/>
          <a:stretch/>
        </p:blipFill>
        <p:spPr>
          <a:xfrm>
            <a:off x="0" y="1089828"/>
            <a:ext cx="4298788" cy="3367805"/>
          </a:xfrm>
          <a:prstGeom prst="rect">
            <a:avLst/>
          </a:prstGeom>
          <a:noFill/>
          <a:ln>
            <a:noFill/>
          </a:ln>
        </p:spPr>
      </p:pic>
      <p:sp>
        <p:nvSpPr>
          <p:cNvPr id="375" name="Google Shape;375;p22"/>
          <p:cNvSpPr/>
          <p:nvPr/>
        </p:nvSpPr>
        <p:spPr>
          <a:xfrm>
            <a:off x="5337569" y="1521255"/>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Product that can serve multiple consumers</a:t>
            </a:r>
            <a:endParaRPr/>
          </a:p>
        </p:txBody>
      </p:sp>
      <p:sp>
        <p:nvSpPr>
          <p:cNvPr id="376" name="Google Shape;376;p22"/>
          <p:cNvSpPr/>
          <p:nvPr/>
        </p:nvSpPr>
        <p:spPr>
          <a:xfrm>
            <a:off x="5337569" y="2069979"/>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Reduces material consumption and waste generation</a:t>
            </a:r>
            <a:endParaRPr/>
          </a:p>
        </p:txBody>
      </p:sp>
      <p:sp>
        <p:nvSpPr>
          <p:cNvPr id="377" name="Google Shape;377;p22"/>
          <p:cNvSpPr/>
          <p:nvPr/>
        </p:nvSpPr>
        <p:spPr>
          <a:xfrm>
            <a:off x="5337569" y="2623301"/>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Use phase is </a:t>
            </a:r>
            <a:r>
              <a:rPr lang="pt-PT" sz="1200" b="1" i="0" u="none" strike="noStrike" cap="none">
                <a:solidFill>
                  <a:srgbClr val="FFFFFF"/>
                </a:solidFill>
                <a:latin typeface="Arial"/>
                <a:ea typeface="Arial"/>
                <a:cs typeface="Arial"/>
                <a:sym typeface="Arial"/>
              </a:rPr>
              <a:t>intensified</a:t>
            </a:r>
            <a:endParaRPr/>
          </a:p>
        </p:txBody>
      </p:sp>
      <p:sp>
        <p:nvSpPr>
          <p:cNvPr id="378" name="Google Shape;378;p22"/>
          <p:cNvSpPr/>
          <p:nvPr/>
        </p:nvSpPr>
        <p:spPr>
          <a:xfrm>
            <a:off x="5337569" y="3471397"/>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Collaboration platforms</a:t>
            </a:r>
            <a:endParaRPr sz="1200" b="1" i="0" u="none" strike="noStrike" cap="none">
              <a:solidFill>
                <a:srgbClr val="FFFFFF"/>
              </a:solidFill>
              <a:latin typeface="Arial"/>
              <a:ea typeface="Arial"/>
              <a:cs typeface="Arial"/>
              <a:sym typeface="Arial"/>
            </a:endParaRPr>
          </a:p>
        </p:txBody>
      </p:sp>
      <p:sp>
        <p:nvSpPr>
          <p:cNvPr id="379" name="Google Shape;379;p22"/>
          <p:cNvSpPr/>
          <p:nvPr/>
        </p:nvSpPr>
        <p:spPr>
          <a:xfrm>
            <a:off x="5337569" y="3936373"/>
            <a:ext cx="3657599" cy="573710"/>
          </a:xfrm>
          <a:prstGeom prst="rect">
            <a:avLst/>
          </a:prstGeom>
          <a:solidFill>
            <a:srgbClr val="059540"/>
          </a:solidFill>
          <a:ln w="12700" cap="flat" cmpd="sng">
            <a:solidFill>
              <a:srgbClr val="F0F6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Uber</a:t>
            </a:r>
            <a:endParaRPr/>
          </a:p>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AirBnB</a:t>
            </a:r>
            <a:endParaRPr/>
          </a:p>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Couchsurfing</a:t>
            </a:r>
            <a:endParaRPr/>
          </a:p>
        </p:txBody>
      </p:sp>
      <p:sp>
        <p:nvSpPr>
          <p:cNvPr id="380" name="Google Shape;380;p22"/>
          <p:cNvSpPr/>
          <p:nvPr/>
        </p:nvSpPr>
        <p:spPr>
          <a:xfrm>
            <a:off x="5433154" y="3306703"/>
            <a:ext cx="834911" cy="179836"/>
          </a:xfrm>
          <a:prstGeom prst="roundRect">
            <a:avLst>
              <a:gd name="adj" fmla="val 16667"/>
            </a:avLst>
          </a:prstGeom>
          <a:solidFill>
            <a:srgbClr val="E7501B"/>
          </a:solidFill>
          <a:ln w="12700" cap="flat" cmpd="sng">
            <a:solidFill>
              <a:srgbClr val="AF72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Examples</a:t>
            </a:r>
            <a:endParaRPr/>
          </a:p>
        </p:txBody>
      </p:sp>
      <p:sp>
        <p:nvSpPr>
          <p:cNvPr id="381" name="Google Shape;381;p22"/>
          <p:cNvSpPr txBox="1"/>
          <p:nvPr/>
        </p:nvSpPr>
        <p:spPr>
          <a:xfrm>
            <a:off x="0" y="4457633"/>
            <a:ext cx="421066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t-PT" sz="800" b="0" i="0" u="none" strike="noStrike" cap="none">
                <a:solidFill>
                  <a:srgbClr val="000000"/>
                </a:solidFill>
                <a:latin typeface="Arial"/>
                <a:ea typeface="Arial"/>
                <a:cs typeface="Arial"/>
                <a:sym typeface="Arial"/>
              </a:rPr>
              <a:t>Impact distribution between the traditional linear model and the sharing economy, along the life-cycle [2]</a:t>
            </a:r>
            <a:endParaRPr sz="600" b="0" i="0" u="none" strike="noStrike" cap="none">
              <a:solidFill>
                <a:srgbClr val="000000"/>
              </a:solidFill>
              <a:highlight>
                <a:srgbClr val="FFFF00"/>
              </a:highlight>
              <a:latin typeface="Arial"/>
              <a:ea typeface="Arial"/>
              <a:cs typeface="Arial"/>
              <a:sym typeface="Arial"/>
            </a:endParaRPr>
          </a:p>
        </p:txBody>
      </p:sp>
      <p:sp>
        <p:nvSpPr>
          <p:cNvPr id="382" name="Google Shape;382;p22"/>
          <p:cNvSpPr txBox="1"/>
          <p:nvPr/>
        </p:nvSpPr>
        <p:spPr>
          <a:xfrm>
            <a:off x="4723945" y="4510083"/>
            <a:ext cx="4350774" cy="346185"/>
          </a:xfrm>
          <a:prstGeom prst="rect">
            <a:avLst/>
          </a:prstGeom>
          <a:noFill/>
          <a:ln>
            <a:noFill/>
          </a:ln>
        </p:spPr>
        <p:txBody>
          <a:bodyPr spcFirstLastPara="1" wrap="square" lIns="91425" tIns="45700" rIns="91425" bIns="45700" anchor="t" anchorCtr="0">
            <a:spAutoFit/>
          </a:bodyPr>
          <a:lstStyle/>
          <a:p>
            <a:pPr marL="406400" marR="0" lvl="0" indent="-406400" algn="l" rtl="0">
              <a:lnSpc>
                <a:spcPct val="107000"/>
              </a:lnSpc>
              <a:spcBef>
                <a:spcPts val="0"/>
              </a:spcBef>
              <a:spcAft>
                <a:spcPts val="0"/>
              </a:spcAft>
              <a:buClr>
                <a:srgbClr val="000000"/>
              </a:buClr>
              <a:buSzPts val="800"/>
              <a:buFont typeface="Arial"/>
              <a:buNone/>
            </a:pPr>
            <a:r>
              <a:rPr lang="pt-PT" sz="800" b="0" i="0" u="none" strike="noStrike" cap="none" dirty="0">
                <a:solidFill>
                  <a:srgbClr val="000000"/>
                </a:solidFill>
                <a:latin typeface="Arial"/>
                <a:ea typeface="Arial"/>
                <a:cs typeface="Arial"/>
                <a:sym typeface="Arial"/>
              </a:rPr>
              <a:t>[2] E. Mieras, 5 roads to a circular economy – Part IV: sharing, (2016). Available at: </a:t>
            </a:r>
            <a:r>
              <a:rPr lang="pt-PT" sz="8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https://pre-sustainability.com/articles/5-roads-to-a-circular-economy-part-iv-sharing/</a:t>
            </a:r>
            <a:r>
              <a:rPr lang="pt-PT" sz="800" b="0" i="0" u="none" strike="noStrike" cap="none" dirty="0">
                <a:solidFill>
                  <a:srgbClr val="000000"/>
                </a:solidFill>
                <a:latin typeface="Arial"/>
                <a:ea typeface="Arial"/>
                <a:cs typeface="Arial"/>
                <a:sym typeface="Arial"/>
              </a:rPr>
              <a:t> </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3"/>
          <p:cNvSpPr txBox="1">
            <a:spLocks noGrp="1"/>
          </p:cNvSpPr>
          <p:nvPr>
            <p:ph type="title"/>
          </p:nvPr>
        </p:nvSpPr>
        <p:spPr>
          <a:xfrm>
            <a:off x="-1041957" y="929559"/>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Extending products' life</a:t>
            </a:r>
            <a:endParaRPr sz="4000">
              <a:solidFill>
                <a:srgbClr val="368E00"/>
              </a:solidFill>
            </a:endParaRPr>
          </a:p>
        </p:txBody>
      </p:sp>
      <p:sp>
        <p:nvSpPr>
          <p:cNvPr id="388" name="Google Shape;388;p23"/>
          <p:cNvSpPr txBox="1">
            <a:spLocks noGrp="1"/>
          </p:cNvSpPr>
          <p:nvPr>
            <p:ph type="subTitle" idx="1"/>
          </p:nvPr>
        </p:nvSpPr>
        <p:spPr>
          <a:xfrm>
            <a:off x="2312895" y="1690904"/>
            <a:ext cx="5883087"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600"/>
              <a:t>Unlike linear business models that may depend on planned obsolescence to achieve growth, CE aims to extend the service-life of their products. The main objectives of it are clear-mitigate the requirement for additional raw materials in order to create a new product that serves a particular purpose and reduce the rate that products are disposed to the landfills. Next, is described how the CMC industry can extend their products’ life by presenting case studies of successful implementation. </a:t>
            </a:r>
            <a:endParaRPr/>
          </a:p>
          <a:p>
            <a:pPr marL="0" lvl="0" indent="0" algn="just" rtl="0">
              <a:lnSpc>
                <a:spcPct val="100000"/>
              </a:lnSpc>
              <a:spcBef>
                <a:spcPts val="0"/>
              </a:spcBef>
              <a:spcAft>
                <a:spcPts val="0"/>
              </a:spcAft>
              <a:buSzPts val="1600"/>
              <a:buNone/>
            </a:pPr>
            <a:r>
              <a:rPr lang="pt-PT" sz="14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4"/>
          <p:cNvSpPr txBox="1">
            <a:spLocks noGrp="1"/>
          </p:cNvSpPr>
          <p:nvPr>
            <p:ph type="title"/>
          </p:nvPr>
        </p:nvSpPr>
        <p:spPr>
          <a:xfrm>
            <a:off x="525801" y="14129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Extending products' life</a:t>
            </a:r>
            <a:endParaRPr sz="4000"/>
          </a:p>
        </p:txBody>
      </p:sp>
      <p:sp>
        <p:nvSpPr>
          <p:cNvPr id="394" name="Google Shape;394;p24"/>
          <p:cNvSpPr txBox="1"/>
          <p:nvPr/>
        </p:nvSpPr>
        <p:spPr>
          <a:xfrm>
            <a:off x="271360" y="1151059"/>
            <a:ext cx="8769402" cy="38164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pt-PT" sz="1600" b="0" i="0" u="none" strike="noStrike" cap="none">
                <a:solidFill>
                  <a:srgbClr val="000000"/>
                </a:solidFill>
                <a:latin typeface="Arial"/>
                <a:ea typeface="Arial"/>
                <a:cs typeface="Arial"/>
                <a:sym typeface="Arial"/>
              </a:rPr>
              <a:t>• The “</a:t>
            </a:r>
            <a:r>
              <a:rPr lang="pt-PT" sz="1600" b="0" i="0" u="none" strike="noStrike" cap="none">
                <a:solidFill>
                  <a:srgbClr val="2B2D83"/>
                </a:solidFill>
                <a:latin typeface="Arial"/>
                <a:ea typeface="Arial"/>
                <a:cs typeface="Arial"/>
                <a:sym typeface="Arial"/>
              </a:rPr>
              <a:t>Product life extension</a:t>
            </a:r>
            <a:r>
              <a:rPr lang="pt-PT" sz="1600" b="0" i="0" u="none" strike="noStrike" cap="none">
                <a:solidFill>
                  <a:srgbClr val="000000"/>
                </a:solidFill>
                <a:latin typeface="Arial"/>
                <a:ea typeface="Arial"/>
                <a:cs typeface="Arial"/>
                <a:sym typeface="Arial"/>
              </a:rPr>
              <a:t>” concept describes how long a product can be used for, with the main purpose of maximizing the product’s “utilization” rate and duration. With a product end of life, we are generally losing all of the energy and resources used in its production.</a:t>
            </a:r>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pt-PT" sz="1600" b="0" i="0" u="none" strike="noStrike" cap="none">
                <a:solidFill>
                  <a:srgbClr val="000000"/>
                </a:solidFill>
                <a:latin typeface="Arial"/>
                <a:ea typeface="Arial"/>
                <a:cs typeface="Arial"/>
                <a:sym typeface="Arial"/>
              </a:rPr>
              <a:t>• Product life extension is one of several circular business model strategies, where we can include others,  such as Cycling, Intensifying and Dematerialising.</a:t>
            </a:r>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pt-PT" sz="1600" b="0" i="0" u="none" strike="noStrike" cap="none">
                <a:solidFill>
                  <a:srgbClr val="000000"/>
                </a:solidFill>
                <a:latin typeface="Arial"/>
                <a:ea typeface="Arial"/>
                <a:cs typeface="Arial"/>
                <a:sym typeface="Arial"/>
              </a:rPr>
              <a:t>• Circular business models are crucial for companies to embrace the circular economy and should align circular value creation activities with opportunities to capture economic value.</a:t>
            </a:r>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pt-PT" sz="1600" b="0" i="0" u="none" strike="noStrike" cap="none">
                <a:solidFill>
                  <a:srgbClr val="000000"/>
                </a:solidFill>
                <a:latin typeface="Arial"/>
                <a:ea typeface="Arial"/>
                <a:cs typeface="Arial"/>
                <a:sym typeface="Arial"/>
              </a:rPr>
              <a:t>This business model </a:t>
            </a:r>
            <a:r>
              <a:rPr lang="pt-PT" sz="1600" b="0" i="0" u="none" strike="noStrike" cap="none">
                <a:solidFill>
                  <a:srgbClr val="2B2D83"/>
                </a:solidFill>
                <a:latin typeface="Arial"/>
                <a:ea typeface="Arial"/>
                <a:cs typeface="Arial"/>
                <a:sym typeface="Arial"/>
              </a:rPr>
              <a:t>main goals </a:t>
            </a:r>
            <a:r>
              <a:rPr lang="pt-PT" sz="1600" b="0" i="0" u="none" strike="noStrike" cap="none">
                <a:solidFill>
                  <a:srgbClr val="000000"/>
                </a:solidFill>
                <a:latin typeface="Arial"/>
                <a:ea typeface="Arial"/>
                <a:cs typeface="Arial"/>
                <a:sym typeface="Arial"/>
              </a:rPr>
              <a:t>can be defined as:</a:t>
            </a:r>
            <a:endParaRPr/>
          </a:p>
          <a:p>
            <a:pPr marL="0" marR="0" lvl="0" indent="0" algn="just" rtl="0">
              <a:lnSpc>
                <a:spcPct val="100000"/>
              </a:lnSpc>
              <a:spcBef>
                <a:spcPts val="0"/>
              </a:spcBef>
              <a:spcAft>
                <a:spcPts val="0"/>
              </a:spcAft>
              <a:buClr>
                <a:srgbClr val="000000"/>
              </a:buClr>
              <a:buSzPts val="1600"/>
              <a:buFont typeface="Arial"/>
              <a:buNone/>
            </a:pPr>
            <a:r>
              <a:rPr lang="pt-PT" sz="1600" b="0" i="0" u="none" strike="noStrike" cap="none">
                <a:solidFill>
                  <a:srgbClr val="15A7A1"/>
                </a:solidFill>
                <a:latin typeface="Arial"/>
                <a:ea typeface="Arial"/>
                <a:cs typeface="Arial"/>
                <a:sym typeface="Arial"/>
              </a:rPr>
              <a:t>Extended use period of existing products;</a:t>
            </a:r>
            <a:endParaRPr/>
          </a:p>
          <a:p>
            <a:pPr marL="0" marR="0" lvl="0" indent="0" algn="just" rtl="0">
              <a:lnSpc>
                <a:spcPct val="100000"/>
              </a:lnSpc>
              <a:spcBef>
                <a:spcPts val="0"/>
              </a:spcBef>
              <a:spcAft>
                <a:spcPts val="0"/>
              </a:spcAft>
              <a:buClr>
                <a:srgbClr val="000000"/>
              </a:buClr>
              <a:buSzPts val="1600"/>
              <a:buFont typeface="Arial"/>
              <a:buNone/>
            </a:pPr>
            <a:r>
              <a:rPr lang="pt-PT" sz="1600" b="0" i="0" u="none" strike="noStrike" cap="none">
                <a:solidFill>
                  <a:srgbClr val="15A7A1"/>
                </a:solidFill>
                <a:latin typeface="Arial"/>
                <a:ea typeface="Arial"/>
                <a:cs typeface="Arial"/>
                <a:sym typeface="Arial"/>
              </a:rPr>
              <a:t>Reduced flow of constituent materials through the economy;</a:t>
            </a:r>
            <a:endParaRPr/>
          </a:p>
          <a:p>
            <a:pPr marL="0" marR="0" lvl="0" indent="0" algn="just" rtl="0">
              <a:lnSpc>
                <a:spcPct val="100000"/>
              </a:lnSpc>
              <a:spcBef>
                <a:spcPts val="0"/>
              </a:spcBef>
              <a:spcAft>
                <a:spcPts val="0"/>
              </a:spcAft>
              <a:buClr>
                <a:srgbClr val="000000"/>
              </a:buClr>
              <a:buSzPts val="1600"/>
              <a:buFont typeface="Arial"/>
              <a:buNone/>
            </a:pPr>
            <a:r>
              <a:rPr lang="pt-PT" sz="1600" b="0" i="0" u="none" strike="noStrike" cap="none">
                <a:solidFill>
                  <a:srgbClr val="15A7A1"/>
                </a:solidFill>
                <a:latin typeface="Arial"/>
                <a:ea typeface="Arial"/>
                <a:cs typeface="Arial"/>
                <a:sym typeface="Arial"/>
              </a:rPr>
              <a:t>Reduced rate of resource extraction and waste generation.</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5"/>
          <p:cNvSpPr txBox="1">
            <a:spLocks noGrp="1"/>
          </p:cNvSpPr>
          <p:nvPr>
            <p:ph type="title"/>
          </p:nvPr>
        </p:nvSpPr>
        <p:spPr>
          <a:xfrm>
            <a:off x="525801" y="14129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Extending products' life (cont.)</a:t>
            </a:r>
            <a:endParaRPr sz="4000"/>
          </a:p>
        </p:txBody>
      </p:sp>
      <p:graphicFrame>
        <p:nvGraphicFramePr>
          <p:cNvPr id="400" name="Google Shape;400;p25"/>
          <p:cNvGraphicFramePr/>
          <p:nvPr/>
        </p:nvGraphicFramePr>
        <p:xfrm>
          <a:off x="0" y="1231490"/>
          <a:ext cx="9003900" cy="3399550"/>
        </p:xfrm>
        <a:graphic>
          <a:graphicData uri="http://schemas.openxmlformats.org/drawingml/2006/table">
            <a:tbl>
              <a:tblPr>
                <a:noFill/>
                <a:tableStyleId>{0B19FA1D-E957-42FC-A393-E009502004C3}</a:tableStyleId>
              </a:tblPr>
              <a:tblGrid>
                <a:gridCol w="9003900">
                  <a:extLst>
                    <a:ext uri="{9D8B030D-6E8A-4147-A177-3AD203B41FA5}">
                      <a16:colId xmlns:a16="http://schemas.microsoft.com/office/drawing/2014/main" val="20000"/>
                    </a:ext>
                  </a:extLst>
                </a:gridCol>
              </a:tblGrid>
              <a:tr h="373100">
                <a:tc>
                  <a:txBody>
                    <a:bodyPr/>
                    <a:lstStyle/>
                    <a:p>
                      <a:pPr marL="0" marR="0" lvl="0" indent="0" algn="ctr" rtl="0">
                        <a:lnSpc>
                          <a:spcPct val="100000"/>
                        </a:lnSpc>
                        <a:spcBef>
                          <a:spcPts val="0"/>
                        </a:spcBef>
                        <a:spcAft>
                          <a:spcPts val="0"/>
                        </a:spcAft>
                        <a:buNone/>
                      </a:pPr>
                      <a:r>
                        <a:rPr lang="pt-PT" sz="1600" u="none" strike="noStrike" cap="none">
                          <a:latin typeface="Arial"/>
                          <a:ea typeface="Arial"/>
                          <a:cs typeface="Arial"/>
                          <a:sym typeface="Arial"/>
                        </a:rPr>
                        <a:t>General advantages of product life extension</a:t>
                      </a:r>
                      <a:endParaRPr sz="120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extLst>
                  <a:ext uri="{0D108BD9-81ED-4DB2-BD59-A6C34878D82A}">
                    <a16:rowId xmlns:a16="http://schemas.microsoft.com/office/drawing/2014/main" val="10000"/>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Does not require a relevant change to a company’s current business model</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1"/>
                  </a:ext>
                </a:extLst>
              </a:tr>
              <a:tr h="6529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By engaging people to extend the use of products, companies can create additional contact points with their clients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2"/>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Favourable public opinion and consumer attitude</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3"/>
                  </a:ext>
                </a:extLst>
              </a:tr>
              <a:tr h="50805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Use of new technologies (suitable materials, less material use, lower power consumption)</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4"/>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Reduced legislative pressure (“closed cycle and substances closed act”)</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5"/>
                  </a:ext>
                </a:extLst>
              </a:tr>
              <a:tr h="373100">
                <a:tc>
                  <a:txBody>
                    <a:bodyPr/>
                    <a:lstStyle/>
                    <a:p>
                      <a:pPr marL="0" marR="0" lvl="0" indent="0" algn="l" rtl="0">
                        <a:lnSpc>
                          <a:spcPct val="100000"/>
                        </a:lnSpc>
                        <a:spcBef>
                          <a:spcPts val="0"/>
                        </a:spcBef>
                        <a:spcAft>
                          <a:spcPts val="0"/>
                        </a:spcAft>
                        <a:buClr>
                          <a:srgbClr val="000000"/>
                        </a:buClr>
                        <a:buSzPts val="1600"/>
                        <a:buFont typeface="Arial"/>
                        <a:buNone/>
                      </a:pPr>
                      <a:r>
                        <a:rPr lang="pt-PT" sz="1600" u="none" strike="noStrike" cap="none">
                          <a:latin typeface="Arial"/>
                          <a:ea typeface="Arial"/>
                          <a:cs typeface="Arial"/>
                          <a:sym typeface="Arial"/>
                        </a:rPr>
                        <a:t>New marketing possibilities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6"/>
                  </a:ext>
                </a:extLst>
              </a:tr>
              <a:tr h="373100">
                <a:tc>
                  <a:txBody>
                    <a:bodyPr/>
                    <a:lstStyle/>
                    <a:p>
                      <a:pPr marL="0" marR="0" lvl="0" indent="0" algn="l" rtl="0">
                        <a:lnSpc>
                          <a:spcPct val="100000"/>
                        </a:lnSpc>
                        <a:spcBef>
                          <a:spcPts val="0"/>
                        </a:spcBef>
                        <a:spcAft>
                          <a:spcPts val="0"/>
                        </a:spcAft>
                        <a:buNone/>
                      </a:pPr>
                      <a:r>
                        <a:rPr lang="pt-PT" sz="1600" u="none" strike="noStrike" cap="none">
                          <a:latin typeface="Arial"/>
                          <a:ea typeface="Arial"/>
                          <a:cs typeface="Arial"/>
                          <a:sym typeface="Arial"/>
                        </a:rPr>
                        <a:t>Cost savings</a:t>
                      </a:r>
                      <a:endParaRPr sz="120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Extending products' life (cont.)</a:t>
            </a:r>
            <a:endParaRPr/>
          </a:p>
        </p:txBody>
      </p:sp>
      <p:sp>
        <p:nvSpPr>
          <p:cNvPr id="406" name="Google Shape;406;p26"/>
          <p:cNvSpPr txBox="1"/>
          <p:nvPr/>
        </p:nvSpPr>
        <p:spPr>
          <a:xfrm>
            <a:off x="420330" y="1799248"/>
            <a:ext cx="3291058" cy="2613023"/>
          </a:xfrm>
          <a:prstGeom prst="rect">
            <a:avLst/>
          </a:prstGeom>
          <a:noFill/>
          <a:ln w="9525" cap="flat" cmpd="sng">
            <a:solidFill>
              <a:srgbClr val="2B2D8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B2D83"/>
              </a:buClr>
              <a:buSzPts val="1400"/>
              <a:buFont typeface="Arial"/>
              <a:buNone/>
            </a:pPr>
            <a:r>
              <a:rPr lang="pt-PT" sz="1400" b="1" i="0" u="none" strike="noStrike" cap="none">
                <a:solidFill>
                  <a:srgbClr val="2B2D83"/>
                </a:solidFill>
                <a:latin typeface="Arial"/>
                <a:ea typeface="Arial"/>
                <a:cs typeface="Arial"/>
                <a:sym typeface="Arial"/>
              </a:rPr>
              <a:t>The companies main organizational challenge to implement this business model, particularly with low-value products, is to choose the right format and scope for establishing an internal exploratory venture. Implementing a Product Use Extension model frequently means acquiring new capabilities, changes to product design (e.g., increased modularity to allow for feature upgrades), and changes to financial models.</a:t>
            </a:r>
            <a:endParaRPr/>
          </a:p>
        </p:txBody>
      </p:sp>
      <p:sp>
        <p:nvSpPr>
          <p:cNvPr id="407" name="Google Shape;407;p26"/>
          <p:cNvSpPr txBox="1"/>
          <p:nvPr/>
        </p:nvSpPr>
        <p:spPr>
          <a:xfrm>
            <a:off x="4342929" y="4421892"/>
            <a:ext cx="35908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500" b="1" i="0" u="none" strike="noStrike" cap="none">
                <a:solidFill>
                  <a:srgbClr val="374957"/>
                </a:solidFill>
                <a:latin typeface="Proxima Nova"/>
                <a:ea typeface="Proxima Nova"/>
                <a:cs typeface="Proxima Nova"/>
                <a:sym typeface="Proxima Nova"/>
              </a:rPr>
              <a:t>thoughtful asian businessman pointing </a:t>
            </a:r>
            <a:r>
              <a:rPr lang="pt-PT" sz="500" b="0" i="0" u="none" strike="noStrike" cap="none">
                <a:solidFill>
                  <a:srgbClr val="000000"/>
                </a:solidFill>
                <a:latin typeface="Arial"/>
                <a:ea typeface="Arial"/>
                <a:cs typeface="Arial"/>
                <a:sym typeface="Arial"/>
              </a:rPr>
              <a:t>by </a:t>
            </a:r>
            <a:r>
              <a:rPr lang="pt-PT" sz="500" b="1" i="0" u="none" strike="noStrike" cap="none">
                <a:solidFill>
                  <a:srgbClr val="0F73EE"/>
                </a:solidFill>
                <a:latin typeface="Proxima Nova"/>
                <a:ea typeface="Proxima Nova"/>
                <a:cs typeface="Proxima Nova"/>
                <a:sym typeface="Proxima Nova"/>
              </a:rPr>
              <a:t>creativeart </a:t>
            </a:r>
            <a:r>
              <a:rPr lang="pt-PT" sz="500" b="0" i="0" u="none" strike="noStrike" cap="none">
                <a:solidFill>
                  <a:srgbClr val="000000"/>
                </a:solidFill>
                <a:latin typeface="Arial"/>
                <a:ea typeface="Arial"/>
                <a:cs typeface="Arial"/>
                <a:sym typeface="Arial"/>
              </a:rPr>
              <a:t>in </a:t>
            </a:r>
            <a:r>
              <a:rPr lang="pt-PT" sz="5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https://www.freepik.com/premium-photo/composite-image-thoughtful-asian-businessman-pointing_35247927.htm#page=2&amp;query=direction%20sign&amp;position=9&amp;from_view=search&amp;track=ais</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grpSp>
        <p:nvGrpSpPr>
          <p:cNvPr id="408" name="Google Shape;408;p26"/>
          <p:cNvGrpSpPr/>
          <p:nvPr/>
        </p:nvGrpSpPr>
        <p:grpSpPr>
          <a:xfrm>
            <a:off x="4342929" y="1391770"/>
            <a:ext cx="4478342" cy="2875411"/>
            <a:chOff x="4342929" y="1445559"/>
            <a:chExt cx="4628032" cy="2971523"/>
          </a:xfrm>
        </p:grpSpPr>
        <p:grpSp>
          <p:nvGrpSpPr>
            <p:cNvPr id="409" name="Google Shape;409;p26"/>
            <p:cNvGrpSpPr/>
            <p:nvPr/>
          </p:nvGrpSpPr>
          <p:grpSpPr>
            <a:xfrm>
              <a:off x="4342929" y="1445559"/>
              <a:ext cx="4628032" cy="2971523"/>
              <a:chOff x="4342929" y="1445559"/>
              <a:chExt cx="4628032" cy="2971523"/>
            </a:xfrm>
          </p:grpSpPr>
          <p:pic>
            <p:nvPicPr>
              <p:cNvPr id="410" name="Google Shape;410;p26"/>
              <p:cNvPicPr preferRelativeResize="0"/>
              <p:nvPr/>
            </p:nvPicPr>
            <p:blipFill rotWithShape="1">
              <a:blip r:embed="rId4">
                <a:alphaModFix/>
              </a:blip>
              <a:srcRect/>
              <a:stretch/>
            </p:blipFill>
            <p:spPr>
              <a:xfrm>
                <a:off x="4342929" y="1445559"/>
                <a:ext cx="4628032" cy="2971523"/>
              </a:xfrm>
              <a:prstGeom prst="rect">
                <a:avLst/>
              </a:prstGeom>
              <a:noFill/>
              <a:ln>
                <a:noFill/>
              </a:ln>
            </p:spPr>
          </p:pic>
          <p:sp>
            <p:nvSpPr>
              <p:cNvPr id="411" name="Google Shape;411;p26"/>
              <p:cNvSpPr/>
              <p:nvPr/>
            </p:nvSpPr>
            <p:spPr>
              <a:xfrm>
                <a:off x="5950324" y="2675965"/>
                <a:ext cx="1593476" cy="531159"/>
              </a:xfrm>
              <a:prstGeom prst="rect">
                <a:avLst/>
              </a:prstGeom>
              <a:solidFill>
                <a:srgbClr val="769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12" name="Google Shape;412;p26"/>
            <p:cNvSpPr txBox="1"/>
            <p:nvPr/>
          </p:nvSpPr>
          <p:spPr>
            <a:xfrm>
              <a:off x="5533838" y="2720075"/>
              <a:ext cx="2502600" cy="54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2800" b="1" i="0" u="none" strike="noStrike" cap="none">
                  <a:solidFill>
                    <a:schemeClr val="lt1"/>
                  </a:solidFill>
                  <a:latin typeface="Arial"/>
                  <a:ea typeface="Arial"/>
                  <a:cs typeface="Arial"/>
                  <a:sym typeface="Arial"/>
                </a:rPr>
                <a:t>CHALLENGE</a:t>
              </a:r>
              <a:endParaRPr sz="1300"/>
            </a:p>
          </p:txBody>
        </p:sp>
      </p:grpSp>
      <p:pic>
        <p:nvPicPr>
          <p:cNvPr id="413" name="Google Shape;413;p26" descr="Uma imagem com texto, clipart&#10;&#10;Descrição gerada automaticamente"/>
          <p:cNvPicPr preferRelativeResize="0"/>
          <p:nvPr/>
        </p:nvPicPr>
        <p:blipFill rotWithShape="1">
          <a:blip r:embed="rId5">
            <a:alphaModFix/>
          </a:blip>
          <a:srcRect/>
          <a:stretch/>
        </p:blipFill>
        <p:spPr>
          <a:xfrm>
            <a:off x="4342929" y="4028835"/>
            <a:ext cx="681229" cy="2383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Extending products' life (cont.)</a:t>
            </a:r>
            <a:endParaRPr/>
          </a:p>
        </p:txBody>
      </p:sp>
      <p:sp>
        <p:nvSpPr>
          <p:cNvPr id="419" name="Google Shape;419;p27"/>
          <p:cNvSpPr txBox="1"/>
          <p:nvPr/>
        </p:nvSpPr>
        <p:spPr>
          <a:xfrm>
            <a:off x="0" y="2081708"/>
            <a:ext cx="8780821"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Extending the products life</a:t>
            </a:r>
            <a:r>
              <a:rPr lang="pt-PT" sz="1400" b="0" i="0" u="none" strike="noStrike" cap="none">
                <a:solidFill>
                  <a:schemeClr val="accent3"/>
                </a:solidFill>
                <a:latin typeface="Arial"/>
                <a:ea typeface="Arial"/>
                <a:cs typeface="Arial"/>
                <a:sym typeface="Arial"/>
              </a:rPr>
              <a:t>,</a:t>
            </a:r>
            <a:r>
              <a:rPr lang="pt-PT" sz="1400" b="0" i="0" u="none" strike="noStrike" cap="none">
                <a:solidFill>
                  <a:srgbClr val="000000"/>
                </a:solidFill>
                <a:latin typeface="Arial"/>
                <a:ea typeface="Arial"/>
                <a:cs typeface="Arial"/>
                <a:sym typeface="Arial"/>
              </a:rPr>
              <a:t> seeks the goal of keeping the product in use to the highest extent possible and can be achieved with several actions and capabilities:</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 product’s use can be extended through repairing, component reconditioning, refurbishing, upgrading and new design, to trading in and reselling, some of which can be business models by its own;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Extention of the respective resource loops which implies that the use phase of the product is extended, through long-lasting and timeless design, marketing that encourages long use phases, maintenance, and repair;</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Implementing a Product Use Extension model frequently means acquiring new capabilities, changes to product design (e.g., increased modularity to allow for feature upgrades), and changes to financial models.</a:t>
            </a:r>
            <a:endParaRPr/>
          </a:p>
        </p:txBody>
      </p:sp>
      <p:sp>
        <p:nvSpPr>
          <p:cNvPr id="420" name="Google Shape;420;p27"/>
          <p:cNvSpPr txBox="1"/>
          <p:nvPr/>
        </p:nvSpPr>
        <p:spPr>
          <a:xfrm>
            <a:off x="0" y="1551100"/>
            <a:ext cx="402631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Methods for extending products’ life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Extending products' life (cont.)</a:t>
            </a:r>
            <a:endParaRPr/>
          </a:p>
        </p:txBody>
      </p:sp>
      <p:sp>
        <p:nvSpPr>
          <p:cNvPr id="426" name="Google Shape;426;p28"/>
          <p:cNvSpPr txBox="1"/>
          <p:nvPr/>
        </p:nvSpPr>
        <p:spPr>
          <a:xfrm>
            <a:off x="0" y="1551100"/>
            <a:ext cx="402631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endParaRPr sz="1700" b="1" i="0" u="none" strike="noStrike" cap="none">
              <a:solidFill>
                <a:srgbClr val="2B2D83"/>
              </a:solidFill>
              <a:latin typeface="Arial"/>
              <a:ea typeface="Arial"/>
              <a:cs typeface="Arial"/>
              <a:sym typeface="Arial"/>
            </a:endParaRPr>
          </a:p>
        </p:txBody>
      </p:sp>
      <p:sp>
        <p:nvSpPr>
          <p:cNvPr id="427" name="Google Shape;427;p28"/>
          <p:cNvSpPr txBox="1"/>
          <p:nvPr/>
        </p:nvSpPr>
        <p:spPr>
          <a:xfrm>
            <a:off x="287593" y="1406238"/>
            <a:ext cx="86867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Products’ life in own products</a:t>
            </a:r>
            <a:endParaRPr sz="1400" b="0" i="0" u="none" strike="noStrike" cap="none">
              <a:solidFill>
                <a:srgbClr val="2B2D83"/>
              </a:solidFill>
              <a:latin typeface="Arial"/>
              <a:ea typeface="Arial"/>
              <a:cs typeface="Arial"/>
              <a:sym typeface="Arial"/>
            </a:endParaRPr>
          </a:p>
        </p:txBody>
      </p:sp>
      <p:pic>
        <p:nvPicPr>
          <p:cNvPr id="428" name="Google Shape;428;p28"/>
          <p:cNvPicPr preferRelativeResize="0"/>
          <p:nvPr/>
        </p:nvPicPr>
        <p:blipFill rotWithShape="1">
          <a:blip r:embed="rId3">
            <a:alphaModFix/>
          </a:blip>
          <a:srcRect/>
          <a:stretch/>
        </p:blipFill>
        <p:spPr>
          <a:xfrm>
            <a:off x="4996730" y="1116481"/>
            <a:ext cx="3556747" cy="3592400"/>
          </a:xfrm>
          <a:prstGeom prst="rect">
            <a:avLst/>
          </a:prstGeom>
          <a:noFill/>
          <a:ln>
            <a:noFill/>
          </a:ln>
        </p:spPr>
      </p:pic>
      <p:sp>
        <p:nvSpPr>
          <p:cNvPr id="429" name="Google Shape;429;p28"/>
          <p:cNvSpPr txBox="1"/>
          <p:nvPr/>
        </p:nvSpPr>
        <p:spPr>
          <a:xfrm>
            <a:off x="287593" y="1823031"/>
            <a:ext cx="4646636" cy="423595"/>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1300"/>
              <a:buFont typeface="Arial"/>
              <a:buNone/>
            </a:pPr>
            <a:r>
              <a:rPr lang="pt-PT" sz="1300" b="0" i="0" u="none" strike="noStrike" cap="none">
                <a:solidFill>
                  <a:schemeClr val="dk1"/>
                </a:solidFill>
                <a:latin typeface="Arial"/>
                <a:ea typeface="Arial"/>
                <a:cs typeface="Arial"/>
                <a:sym typeface="Arial"/>
              </a:rPr>
              <a:t>It is important to match the product lifespan with the customer needs, and extending the life of the products is an effective direction for a circular business model design.</a:t>
            </a:r>
            <a:endParaRPr/>
          </a:p>
        </p:txBody>
      </p:sp>
      <p:sp>
        <p:nvSpPr>
          <p:cNvPr id="430" name="Google Shape;430;p28"/>
          <p:cNvSpPr txBox="1"/>
          <p:nvPr/>
        </p:nvSpPr>
        <p:spPr>
          <a:xfrm>
            <a:off x="278561" y="2461842"/>
            <a:ext cx="4646636" cy="2026472"/>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300"/>
              <a:buFont typeface="Arial"/>
              <a:buNone/>
            </a:pPr>
            <a:r>
              <a:rPr lang="pt-PT" sz="1300" b="0" i="0" u="none" strike="noStrike" cap="none">
                <a:solidFill>
                  <a:schemeClr val="dk1"/>
                </a:solidFill>
                <a:latin typeface="Arial"/>
                <a:ea typeface="Arial"/>
                <a:cs typeface="Arial"/>
                <a:sym typeface="Arial"/>
              </a:rPr>
              <a:t>To understand the product lifespan, it can be followed an assessment methodology like LCA.</a:t>
            </a:r>
            <a:endParaRPr/>
          </a:p>
          <a:p>
            <a:pPr marL="0" marR="0" lvl="0" indent="0" algn="just" rtl="0">
              <a:lnSpc>
                <a:spcPct val="90000"/>
              </a:lnSpc>
              <a:spcBef>
                <a:spcPts val="1000"/>
              </a:spcBef>
              <a:spcAft>
                <a:spcPts val="0"/>
              </a:spcAft>
              <a:buClr>
                <a:srgbClr val="000000"/>
              </a:buClr>
              <a:buSzPts val="1300"/>
              <a:buFont typeface="Arial"/>
              <a:buNone/>
            </a:pPr>
            <a:r>
              <a:rPr lang="pt-PT" sz="1300" b="0" i="0" u="none" strike="noStrike" cap="none">
                <a:solidFill>
                  <a:schemeClr val="dk1"/>
                </a:solidFill>
                <a:latin typeface="Arial"/>
                <a:ea typeface="Arial"/>
                <a:cs typeface="Arial"/>
                <a:sym typeface="Arial"/>
              </a:rPr>
              <a:t>The life-cycle approach is already used by many companies in the framework of sustainability to help reduce the overall environmental burdens across the whole life cycle of goods and services. LCA is also used to improve the competitiveness of the company’s products and in decision making as a tool to improve product design, in the choice of materials, the selection of technologies, specific design criteria and when considering recycling. </a:t>
            </a:r>
            <a:endParaRPr/>
          </a:p>
        </p:txBody>
      </p:sp>
      <p:sp>
        <p:nvSpPr>
          <p:cNvPr id="431" name="Google Shape;431;p28"/>
          <p:cNvSpPr txBox="1"/>
          <p:nvPr/>
        </p:nvSpPr>
        <p:spPr>
          <a:xfrm>
            <a:off x="1446862" y="4519800"/>
            <a:ext cx="3878124" cy="327026"/>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0000"/>
              </a:buClr>
              <a:buSzPts val="700"/>
              <a:buFont typeface="Arial"/>
              <a:buNone/>
            </a:pPr>
            <a:r>
              <a:rPr lang="pt-PT" sz="700" b="0" i="0" u="none" strike="noStrike" cap="none">
                <a:solidFill>
                  <a:schemeClr val="dk1"/>
                </a:solidFill>
                <a:latin typeface="Arial"/>
                <a:ea typeface="Arial"/>
                <a:cs typeface="Arial"/>
                <a:sym typeface="Arial"/>
              </a:rPr>
              <a:t>[1] European Platform on Life Cycle Assessment (LCA). European Commission. Web: </a:t>
            </a:r>
            <a:r>
              <a:rPr lang="pt-PT" sz="7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https://ec.europa.eu/environment/ipp/lca.htm</a:t>
            </a:r>
            <a:endParaRPr sz="7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9"/>
          <p:cNvSpPr txBox="1">
            <a:spLocks noGrp="1"/>
          </p:cNvSpPr>
          <p:nvPr>
            <p:ph type="title"/>
          </p:nvPr>
        </p:nvSpPr>
        <p:spPr>
          <a:xfrm>
            <a:off x="-1041957" y="929559"/>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Sharing Platforms</a:t>
            </a:r>
            <a:br>
              <a:rPr lang="pt-PT" sz="4000">
                <a:solidFill>
                  <a:srgbClr val="368E00"/>
                </a:solidFill>
              </a:rPr>
            </a:br>
            <a:endParaRPr sz="4000">
              <a:solidFill>
                <a:srgbClr val="368E00"/>
              </a:solidFill>
            </a:endParaRPr>
          </a:p>
        </p:txBody>
      </p:sp>
      <p:sp>
        <p:nvSpPr>
          <p:cNvPr id="437" name="Google Shape;437;p29"/>
          <p:cNvSpPr txBox="1">
            <a:spLocks noGrp="1"/>
          </p:cNvSpPr>
          <p:nvPr>
            <p:ph type="subTitle" idx="1"/>
          </p:nvPr>
        </p:nvSpPr>
        <p:spPr>
          <a:xfrm>
            <a:off x="2258890" y="1705218"/>
            <a:ext cx="5842963"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600"/>
              <a:t>In several cases, it has been proven that Circular platforms and knowledge networks accelerate the promotion of the circular economy by sharing knowledge, highlighting case studies and promote collaboration. </a:t>
            </a:r>
            <a:endParaRPr/>
          </a:p>
          <a:p>
            <a:pPr marL="0" lvl="0" indent="0" algn="just" rtl="0">
              <a:lnSpc>
                <a:spcPct val="100000"/>
              </a:lnSpc>
              <a:spcBef>
                <a:spcPts val="0"/>
              </a:spcBef>
              <a:spcAft>
                <a:spcPts val="0"/>
              </a:spcAft>
              <a:buSzPts val="1600"/>
              <a:buNone/>
            </a:pPr>
            <a:endParaRPr sz="1600"/>
          </a:p>
          <a:p>
            <a:pPr marL="0" lvl="0" indent="0" algn="just" rtl="0">
              <a:lnSpc>
                <a:spcPct val="100000"/>
              </a:lnSpc>
              <a:spcBef>
                <a:spcPts val="0"/>
              </a:spcBef>
              <a:spcAft>
                <a:spcPts val="0"/>
              </a:spcAft>
              <a:buSzPts val="1600"/>
              <a:buNone/>
            </a:pPr>
            <a:r>
              <a:rPr lang="pt-PT" sz="1600"/>
              <a:t>The literature suggest that one of the main contributions of these platforms is that they mitigate the market failure since through these exchanges, effectiveness and efficiency for the economic and environmental perspectives can be evaluated.</a:t>
            </a:r>
            <a:endParaRPr/>
          </a:p>
          <a:p>
            <a:pPr marL="0" lvl="0" indent="0" algn="just" rtl="0">
              <a:lnSpc>
                <a:spcPct val="100000"/>
              </a:lnSpc>
              <a:spcBef>
                <a:spcPts val="0"/>
              </a:spcBef>
              <a:spcAft>
                <a:spcPts val="0"/>
              </a:spcAft>
              <a:buSzPts val="1600"/>
              <a:buNone/>
            </a:pPr>
            <a:r>
              <a:rPr lang="pt-PT" sz="1400"/>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599669" y="111973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b="1"/>
              <a:t>Main objectives</a:t>
            </a:r>
            <a:endParaRPr/>
          </a:p>
        </p:txBody>
      </p:sp>
      <p:sp>
        <p:nvSpPr>
          <p:cNvPr id="123" name="Google Shape;123;p3"/>
          <p:cNvSpPr txBox="1">
            <a:spLocks noGrp="1"/>
          </p:cNvSpPr>
          <p:nvPr>
            <p:ph type="subTitle" idx="1"/>
          </p:nvPr>
        </p:nvSpPr>
        <p:spPr>
          <a:xfrm>
            <a:off x="2344993" y="1766530"/>
            <a:ext cx="6297165" cy="1176900"/>
          </a:xfrm>
          <a:prstGeom prst="rect">
            <a:avLst/>
          </a:prstGeom>
          <a:noFill/>
          <a:ln>
            <a:noFill/>
          </a:ln>
        </p:spPr>
        <p:txBody>
          <a:bodyPr spcFirstLastPara="1" wrap="square" lIns="91425" tIns="91425" rIns="91425" bIns="91425" anchor="t" anchorCtr="0">
            <a:noAutofit/>
          </a:bodyPr>
          <a:lstStyle/>
          <a:p>
            <a:pPr marL="342900" lvl="0" indent="-342900" algn="just" rtl="0">
              <a:lnSpc>
                <a:spcPct val="100000"/>
              </a:lnSpc>
              <a:spcBef>
                <a:spcPts val="0"/>
              </a:spcBef>
              <a:spcAft>
                <a:spcPts val="0"/>
              </a:spcAft>
              <a:buClr>
                <a:srgbClr val="15A7A1"/>
              </a:buClr>
              <a:buSzPts val="1600"/>
              <a:buFont typeface="Arial"/>
              <a:buChar char="•"/>
            </a:pPr>
            <a:r>
              <a:rPr lang="pt-PT" sz="2000"/>
              <a:t>Developing new circular products or services</a:t>
            </a:r>
            <a:endParaRPr/>
          </a:p>
          <a:p>
            <a:pPr marL="342900" lvl="0" indent="-342900" algn="just" rtl="0">
              <a:lnSpc>
                <a:spcPct val="100000"/>
              </a:lnSpc>
              <a:spcBef>
                <a:spcPts val="0"/>
              </a:spcBef>
              <a:spcAft>
                <a:spcPts val="0"/>
              </a:spcAft>
              <a:buClr>
                <a:srgbClr val="15A7A1"/>
              </a:buClr>
              <a:buSzPts val="1600"/>
              <a:buFont typeface="Arial"/>
              <a:buChar char="•"/>
            </a:pPr>
            <a:r>
              <a:rPr lang="pt-PT" sz="2000"/>
              <a:t>Circular supplies</a:t>
            </a:r>
            <a:endParaRPr/>
          </a:p>
          <a:p>
            <a:pPr marL="342900" lvl="0" indent="-342900" algn="just" rtl="0">
              <a:lnSpc>
                <a:spcPct val="100000"/>
              </a:lnSpc>
              <a:spcBef>
                <a:spcPts val="0"/>
              </a:spcBef>
              <a:spcAft>
                <a:spcPts val="0"/>
              </a:spcAft>
              <a:buClr>
                <a:srgbClr val="15A7A1"/>
              </a:buClr>
              <a:buSzPts val="1600"/>
              <a:buFont typeface="Arial"/>
              <a:buChar char="•"/>
            </a:pPr>
            <a:r>
              <a:rPr lang="pt-PT" sz="2000"/>
              <a:t>Recycle, reuse and share</a:t>
            </a:r>
            <a:endParaRPr/>
          </a:p>
          <a:p>
            <a:pPr marL="342900" lvl="0" indent="-342900" algn="just" rtl="0">
              <a:lnSpc>
                <a:spcPct val="100000"/>
              </a:lnSpc>
              <a:spcBef>
                <a:spcPts val="0"/>
              </a:spcBef>
              <a:spcAft>
                <a:spcPts val="0"/>
              </a:spcAft>
              <a:buClr>
                <a:srgbClr val="15A7A1"/>
              </a:buClr>
              <a:buSzPts val="1600"/>
              <a:buFont typeface="Arial"/>
              <a:buChar char="•"/>
            </a:pPr>
            <a:r>
              <a:rPr lang="pt-PT" sz="2000"/>
              <a:t>Extending products' life</a:t>
            </a:r>
            <a:endParaRPr/>
          </a:p>
          <a:p>
            <a:pPr marL="342900" lvl="0" indent="-342900" algn="just" rtl="0">
              <a:lnSpc>
                <a:spcPct val="100000"/>
              </a:lnSpc>
              <a:spcBef>
                <a:spcPts val="0"/>
              </a:spcBef>
              <a:spcAft>
                <a:spcPts val="0"/>
              </a:spcAft>
              <a:buClr>
                <a:srgbClr val="15A7A1"/>
              </a:buClr>
              <a:buSzPts val="1600"/>
              <a:buFont typeface="Arial"/>
              <a:buChar char="•"/>
            </a:pPr>
            <a:r>
              <a:rPr lang="pt-PT" sz="2000"/>
              <a:t>Sharing platforms</a:t>
            </a:r>
            <a:endParaRPr/>
          </a:p>
          <a:p>
            <a:pPr marL="342900" lvl="0" indent="-342900" algn="just" rtl="0">
              <a:lnSpc>
                <a:spcPct val="100000"/>
              </a:lnSpc>
              <a:spcBef>
                <a:spcPts val="0"/>
              </a:spcBef>
              <a:spcAft>
                <a:spcPts val="0"/>
              </a:spcAft>
              <a:buClr>
                <a:srgbClr val="15A7A1"/>
              </a:buClr>
              <a:buSzPts val="1600"/>
              <a:buFont typeface="Arial"/>
              <a:buChar char="•"/>
            </a:pPr>
            <a:r>
              <a:rPr lang="pt-PT" sz="2000"/>
              <a:t>Product as a service</a:t>
            </a:r>
            <a:endParaRPr/>
          </a:p>
          <a:p>
            <a:pPr marL="342900" lvl="0" indent="-342900" algn="just" rtl="0">
              <a:lnSpc>
                <a:spcPct val="100000"/>
              </a:lnSpc>
              <a:spcBef>
                <a:spcPts val="0"/>
              </a:spcBef>
              <a:spcAft>
                <a:spcPts val="0"/>
              </a:spcAft>
              <a:buClr>
                <a:srgbClr val="15A7A1"/>
              </a:buClr>
              <a:buSzPts val="1600"/>
              <a:buFont typeface="Arial"/>
              <a:buChar char="•"/>
            </a:pPr>
            <a:r>
              <a:rPr lang="pt-PT" sz="2000"/>
              <a:t>Other methodologies (for ex. lean manufacturing) </a:t>
            </a:r>
            <a:endParaRPr/>
          </a:p>
          <a:p>
            <a:pPr marL="342900" lvl="0" indent="-241300" algn="just" rtl="0">
              <a:lnSpc>
                <a:spcPct val="100000"/>
              </a:lnSpc>
              <a:spcBef>
                <a:spcPts val="0"/>
              </a:spcBef>
              <a:spcAft>
                <a:spcPts val="0"/>
              </a:spcAft>
              <a:buSzPts val="1600"/>
              <a:buFont typeface="Arial"/>
              <a:buNone/>
            </a:pP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The concept of sharing Economy Platforms</a:t>
            </a:r>
            <a:endParaRPr/>
          </a:p>
        </p:txBody>
      </p:sp>
      <p:sp>
        <p:nvSpPr>
          <p:cNvPr id="443" name="Google Shape;443;p30"/>
          <p:cNvSpPr txBox="1"/>
          <p:nvPr/>
        </p:nvSpPr>
        <p:spPr>
          <a:xfrm>
            <a:off x="245192" y="1282950"/>
            <a:ext cx="8478480" cy="76713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The sharing platforms are separated into Business to Peer (B2P) and Peer to Peer (P2P) business models. Another distinction is regarding the orientation, the platforms can be oriented for-profit and non-profit, referring to whether or not the transaction generates any monetary benefit.</a:t>
            </a:r>
            <a:endParaRPr sz="1400" b="0" i="0" u="none" strike="noStrike" cap="none">
              <a:solidFill>
                <a:srgbClr val="000000"/>
              </a:solidFill>
              <a:latin typeface="Arial"/>
              <a:ea typeface="Arial"/>
              <a:cs typeface="Arial"/>
              <a:sym typeface="Arial"/>
            </a:endParaRPr>
          </a:p>
        </p:txBody>
      </p:sp>
      <p:pic>
        <p:nvPicPr>
          <p:cNvPr id="444" name="Google Shape;444;p30"/>
          <p:cNvPicPr preferRelativeResize="0"/>
          <p:nvPr/>
        </p:nvPicPr>
        <p:blipFill rotWithShape="1">
          <a:blip r:embed="rId3">
            <a:alphaModFix/>
          </a:blip>
          <a:srcRect l="-899" t="9694" r="204" b="14558"/>
          <a:stretch/>
        </p:blipFill>
        <p:spPr>
          <a:xfrm>
            <a:off x="1665388" y="1989373"/>
            <a:ext cx="7409687" cy="2714052"/>
          </a:xfrm>
          <a:prstGeom prst="rect">
            <a:avLst/>
          </a:prstGeom>
          <a:noFill/>
          <a:ln>
            <a:noFill/>
          </a:ln>
        </p:spPr>
      </p:pic>
      <p:sp>
        <p:nvSpPr>
          <p:cNvPr id="445" name="Google Shape;445;p30"/>
          <p:cNvSpPr/>
          <p:nvPr/>
        </p:nvSpPr>
        <p:spPr>
          <a:xfrm>
            <a:off x="1665388" y="4630342"/>
            <a:ext cx="615406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Digital sharing platforms examples [1]</a:t>
            </a:r>
            <a:endParaRPr sz="900" b="0" i="0" u="none" strike="noStrike" cap="none">
              <a:solidFill>
                <a:srgbClr val="000000"/>
              </a:solidFill>
              <a:latin typeface="Arial"/>
              <a:ea typeface="Arial"/>
              <a:cs typeface="Arial"/>
              <a:sym typeface="Arial"/>
            </a:endParaRPr>
          </a:p>
        </p:txBody>
      </p:sp>
      <p:sp>
        <p:nvSpPr>
          <p:cNvPr id="446" name="Google Shape;446;p30"/>
          <p:cNvSpPr txBox="1"/>
          <p:nvPr/>
        </p:nvSpPr>
        <p:spPr>
          <a:xfrm>
            <a:off x="4656254" y="4604000"/>
            <a:ext cx="5046632"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800" b="0" i="0" u="none" strike="noStrike" cap="none" dirty="0">
                <a:solidFill>
                  <a:srgbClr val="000000"/>
                </a:solidFill>
                <a:latin typeface="Arial"/>
                <a:ea typeface="Arial"/>
                <a:cs typeface="Arial"/>
                <a:sym typeface="Arial"/>
              </a:rPr>
              <a:t>[1] Schor, J. Debating the Sharing Economy. </a:t>
            </a:r>
            <a:r>
              <a:rPr lang="pt-PT" sz="800" b="0" i="1" u="none" strike="noStrike" cap="none" dirty="0">
                <a:solidFill>
                  <a:srgbClr val="000000"/>
                </a:solidFill>
                <a:latin typeface="Arial"/>
                <a:ea typeface="Arial"/>
                <a:cs typeface="Arial"/>
                <a:sym typeface="Arial"/>
              </a:rPr>
              <a:t>J. Self-Governance Manag. Econ.</a:t>
            </a:r>
            <a:r>
              <a:rPr lang="pt-PT" sz="800" b="0" i="0" u="none" strike="noStrike" cap="none" dirty="0">
                <a:solidFill>
                  <a:srgbClr val="000000"/>
                </a:solidFill>
                <a:latin typeface="Arial"/>
                <a:ea typeface="Arial"/>
                <a:cs typeface="Arial"/>
                <a:sym typeface="Arial"/>
              </a:rPr>
              <a:t> </a:t>
            </a:r>
            <a:r>
              <a:rPr lang="pt-PT" sz="800" b="1" i="0" u="none" strike="noStrike" cap="none" dirty="0">
                <a:solidFill>
                  <a:srgbClr val="000000"/>
                </a:solidFill>
                <a:latin typeface="Arial"/>
                <a:ea typeface="Arial"/>
                <a:cs typeface="Arial"/>
                <a:sym typeface="Arial"/>
              </a:rPr>
              <a:t>2014</a:t>
            </a:r>
            <a:r>
              <a:rPr lang="pt-PT" sz="800" b="0" i="0" u="none" strike="noStrike" cap="none" dirty="0">
                <a:solidFill>
                  <a:srgbClr val="000000"/>
                </a:solidFill>
                <a:latin typeface="Verdana"/>
                <a:ea typeface="Verdana"/>
                <a:cs typeface="Verdana"/>
                <a:sym typeface="Verdana"/>
              </a:rPr>
              <a: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Examples of sharing platforms</a:t>
            </a:r>
            <a:endParaRPr/>
          </a:p>
        </p:txBody>
      </p:sp>
      <p:sp>
        <p:nvSpPr>
          <p:cNvPr id="452" name="Google Shape;452;p31"/>
          <p:cNvSpPr txBox="1"/>
          <p:nvPr/>
        </p:nvSpPr>
        <p:spPr>
          <a:xfrm>
            <a:off x="228600" y="1482520"/>
            <a:ext cx="8915400" cy="314951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Airbnb:</a:t>
            </a:r>
            <a:r>
              <a:rPr lang="pt-PT" sz="1400" b="1" i="0" u="none" strike="noStrike" cap="none">
                <a:solidFill>
                  <a:srgbClr val="000000"/>
                </a:solidFill>
                <a:latin typeface="Arial"/>
                <a:ea typeface="Arial"/>
                <a:cs typeface="Arial"/>
                <a:sym typeface="Arial"/>
              </a:rPr>
              <a:t> </a:t>
            </a:r>
            <a:r>
              <a:rPr lang="pt-PT" sz="1400" b="0" i="0" u="none" strike="noStrike" cap="none">
                <a:solidFill>
                  <a:srgbClr val="000000"/>
                </a:solidFill>
                <a:latin typeface="Arial"/>
                <a:ea typeface="Arial"/>
                <a:cs typeface="Arial"/>
                <a:sym typeface="Arial"/>
              </a:rPr>
              <a:t>In this platform people make their housing space available to others for a short period of time and are paid a certain amount of money, billed via the digital sharing platform which keeps a percentage of the rent, thus financially participating in the realized swap. (P2P for profit).</a:t>
            </a:r>
            <a:endParaRPr/>
          </a:p>
          <a:p>
            <a:pPr marL="0" marR="0" lvl="0" indent="0" algn="just" rtl="0">
              <a:lnSpc>
                <a:spcPct val="107000"/>
              </a:lnSpc>
              <a:spcBef>
                <a:spcPts val="80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Zip Car: </a:t>
            </a:r>
            <a:r>
              <a:rPr lang="pt-PT" sz="1400" b="0" i="0" u="none" strike="noStrike" cap="none">
                <a:solidFill>
                  <a:srgbClr val="000000"/>
                </a:solidFill>
                <a:latin typeface="Arial"/>
                <a:ea typeface="Arial"/>
                <a:cs typeface="Arial"/>
                <a:sym typeface="Arial"/>
              </a:rPr>
              <a:t>Is an international car-sharing provider which, after online registration, allows for the flexible use of cars by way of a card. Utilization is billed on a daily, hour or minute basis. Provider of the fleet is a commercial enterprise. (B2P for profit).</a:t>
            </a:r>
            <a:endParaRPr/>
          </a:p>
          <a:p>
            <a:pPr marL="0" marR="0" lvl="0" indent="0" algn="just" rtl="0">
              <a:lnSpc>
                <a:spcPct val="107000"/>
              </a:lnSpc>
              <a:spcBef>
                <a:spcPts val="80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Time Banks: </a:t>
            </a:r>
            <a:r>
              <a:rPr lang="pt-PT" sz="1400" b="0" i="0" u="none" strike="noStrike" cap="none">
                <a:solidFill>
                  <a:srgbClr val="000000"/>
                </a:solidFill>
                <a:latin typeface="Arial"/>
                <a:ea typeface="Arial"/>
                <a:cs typeface="Arial"/>
                <a:sym typeface="Arial"/>
              </a:rPr>
              <a:t>This service is about people making their own leisure time available to other people. Neither these private persons nor the brokering digital sharing platform make profit from their activities.  (P2P nonprofit).</a:t>
            </a:r>
            <a:endParaRPr/>
          </a:p>
          <a:p>
            <a:pPr marL="0" marR="0" lvl="0" indent="0" algn="just" rtl="0">
              <a:lnSpc>
                <a:spcPct val="107000"/>
              </a:lnSpc>
              <a:spcBef>
                <a:spcPts val="80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Makerspace:</a:t>
            </a:r>
            <a:r>
              <a:rPr lang="pt-PT" sz="1400" b="1" i="0" u="none" strike="noStrike" cap="none">
                <a:solidFill>
                  <a:srgbClr val="000000"/>
                </a:solidFill>
                <a:latin typeface="Arial"/>
                <a:ea typeface="Arial"/>
                <a:cs typeface="Arial"/>
                <a:sym typeface="Arial"/>
              </a:rPr>
              <a:t> </a:t>
            </a:r>
            <a:r>
              <a:rPr lang="pt-PT" sz="1400" b="0" i="0" u="none" strike="noStrike" cap="none">
                <a:solidFill>
                  <a:srgbClr val="000000"/>
                </a:solidFill>
                <a:latin typeface="Arial"/>
                <a:ea typeface="Arial"/>
                <a:cs typeface="Arial"/>
                <a:sym typeface="Arial"/>
              </a:rPr>
              <a:t>This market collects digital sharing platforms supposed to support DIY, for instance, craftwork at workshops. For this purpose, experienced craftspeople share their knowledge and skills for free. (B2P nonprofit) .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Sharing platforms for Circular economy (Business to Peer platforms) </a:t>
            </a:r>
            <a:endParaRPr/>
          </a:p>
        </p:txBody>
      </p:sp>
      <p:pic>
        <p:nvPicPr>
          <p:cNvPr id="458" name="Google Shape;458;p32"/>
          <p:cNvPicPr preferRelativeResize="0"/>
          <p:nvPr/>
        </p:nvPicPr>
        <p:blipFill rotWithShape="1">
          <a:blip r:embed="rId3">
            <a:alphaModFix/>
          </a:blip>
          <a:srcRect/>
          <a:stretch/>
        </p:blipFill>
        <p:spPr>
          <a:xfrm>
            <a:off x="119831" y="1785427"/>
            <a:ext cx="4583993" cy="2818573"/>
          </a:xfrm>
          <a:prstGeom prst="rect">
            <a:avLst/>
          </a:prstGeom>
          <a:noFill/>
          <a:ln>
            <a:noFill/>
          </a:ln>
        </p:spPr>
      </p:pic>
      <p:sp>
        <p:nvSpPr>
          <p:cNvPr id="459" name="Google Shape;459;p32"/>
          <p:cNvSpPr txBox="1"/>
          <p:nvPr/>
        </p:nvSpPr>
        <p:spPr>
          <a:xfrm>
            <a:off x="5067241" y="1734224"/>
            <a:ext cx="2969956" cy="215020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0" i="0" u="none" strike="noStrike" cap="none" dirty="0">
                <a:solidFill>
                  <a:srgbClr val="000000"/>
                </a:solidFill>
                <a:latin typeface="Arial"/>
                <a:ea typeface="Arial"/>
                <a:cs typeface="Arial"/>
                <a:sym typeface="Arial"/>
              </a:rPr>
              <a:t>The </a:t>
            </a:r>
            <a:r>
              <a:rPr lang="pt-PT" sz="1400" b="0" i="0" u="none" strike="noStrike" cap="none" dirty="0">
                <a:solidFill>
                  <a:srgbClr val="2B2D83"/>
                </a:solidFill>
                <a:latin typeface="Arial"/>
                <a:ea typeface="Arial"/>
                <a:cs typeface="Arial"/>
                <a:sym typeface="Arial"/>
              </a:rPr>
              <a:t>SymbiOPorto </a:t>
            </a:r>
            <a:r>
              <a:rPr lang="pt-PT" sz="1400" b="0" i="0" u="none" strike="noStrike" cap="none" dirty="0">
                <a:solidFill>
                  <a:srgbClr val="000000"/>
                </a:solidFill>
                <a:latin typeface="Arial"/>
                <a:ea typeface="Arial"/>
                <a:cs typeface="Arial"/>
                <a:sym typeface="Arial"/>
              </a:rPr>
              <a:t>portal is an online tool promoted by LIPOR and AMP (Porto Metropolitan Area) that promotes the transaction of waste between companies located in the Porto Metropolitan Area through the implementation of a platform that includes a database of the companies' waste. </a:t>
            </a:r>
            <a:endParaRPr dirty="0"/>
          </a:p>
        </p:txBody>
      </p:sp>
      <p:sp>
        <p:nvSpPr>
          <p:cNvPr id="460" name="Google Shape;460;p32"/>
          <p:cNvSpPr/>
          <p:nvPr/>
        </p:nvSpPr>
        <p:spPr>
          <a:xfrm>
            <a:off x="5808317" y="3784400"/>
            <a:ext cx="181858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dirty="0">
                <a:solidFill>
                  <a:srgbClr val="000000"/>
                </a:solidFill>
                <a:latin typeface="Arial"/>
                <a:ea typeface="Arial"/>
                <a:cs typeface="Arial"/>
                <a:sym typeface="Arial"/>
              </a:rPr>
              <a:t>Outline of SymbiOPorto Platform [2]</a:t>
            </a:r>
            <a:endParaRPr sz="700" b="0" i="0" u="none" strike="noStrike" cap="none" dirty="0">
              <a:solidFill>
                <a:srgbClr val="000000"/>
              </a:solidFill>
              <a:latin typeface="Arial"/>
              <a:ea typeface="Arial"/>
              <a:cs typeface="Arial"/>
              <a:sym typeface="Arial"/>
            </a:endParaRPr>
          </a:p>
        </p:txBody>
      </p:sp>
      <p:sp>
        <p:nvSpPr>
          <p:cNvPr id="461" name="Google Shape;461;p32"/>
          <p:cNvSpPr txBox="1"/>
          <p:nvPr/>
        </p:nvSpPr>
        <p:spPr>
          <a:xfrm>
            <a:off x="5808317" y="3984455"/>
            <a:ext cx="2743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dirty="0">
                <a:solidFill>
                  <a:srgbClr val="000000"/>
                </a:solidFill>
                <a:latin typeface="Arial"/>
                <a:ea typeface="Arial"/>
                <a:cs typeface="Arial"/>
                <a:sym typeface="Arial"/>
              </a:rPr>
              <a:t>[2] LIPOR Portal SymbiOPorto Available online: </a:t>
            </a:r>
            <a:r>
              <a:rPr lang="pt-PT" sz="7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https://symbioporto.org/</a:t>
            </a:r>
            <a:r>
              <a:rPr lang="pt-PT" sz="700"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Sharing platforms for Circular economy (Peer to Peer platforms) </a:t>
            </a:r>
            <a:br>
              <a:rPr lang="pt-PT"/>
            </a:br>
            <a:endParaRPr/>
          </a:p>
        </p:txBody>
      </p:sp>
      <p:pic>
        <p:nvPicPr>
          <p:cNvPr id="467" name="Google Shape;467;p33" descr="C:\Users\jdhenriques\Desktop\Home-EN.png"/>
          <p:cNvPicPr preferRelativeResize="0"/>
          <p:nvPr/>
        </p:nvPicPr>
        <p:blipFill rotWithShape="1">
          <a:blip r:embed="rId3">
            <a:alphaModFix/>
          </a:blip>
          <a:srcRect/>
          <a:stretch/>
        </p:blipFill>
        <p:spPr>
          <a:xfrm>
            <a:off x="330659" y="1869816"/>
            <a:ext cx="4096512" cy="2734184"/>
          </a:xfrm>
          <a:prstGeom prst="rect">
            <a:avLst/>
          </a:prstGeom>
          <a:noFill/>
          <a:ln>
            <a:noFill/>
          </a:ln>
        </p:spPr>
      </p:pic>
      <p:sp>
        <p:nvSpPr>
          <p:cNvPr id="468" name="Google Shape;468;p33"/>
          <p:cNvSpPr/>
          <p:nvPr/>
        </p:nvSpPr>
        <p:spPr>
          <a:xfrm>
            <a:off x="1472313" y="4599993"/>
            <a:ext cx="2326572"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Outline of Madaster Platform [3]   </a:t>
            </a:r>
            <a:endParaRPr sz="900" b="0" i="0" u="none" strike="noStrike" cap="none">
              <a:solidFill>
                <a:srgbClr val="000000"/>
              </a:solidFill>
              <a:latin typeface="Arial"/>
              <a:ea typeface="Arial"/>
              <a:cs typeface="Arial"/>
              <a:sym typeface="Arial"/>
            </a:endParaRPr>
          </a:p>
        </p:txBody>
      </p:sp>
      <p:sp>
        <p:nvSpPr>
          <p:cNvPr id="469" name="Google Shape;469;p33"/>
          <p:cNvSpPr txBox="1"/>
          <p:nvPr/>
        </p:nvSpPr>
        <p:spPr>
          <a:xfrm>
            <a:off x="4427171" y="2108633"/>
            <a:ext cx="4003854" cy="191969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0" i="0" u="none" strike="noStrike" cap="none">
                <a:solidFill>
                  <a:srgbClr val="2B2D83"/>
                </a:solidFill>
                <a:latin typeface="Arial"/>
                <a:ea typeface="Arial"/>
                <a:cs typeface="Arial"/>
                <a:sym typeface="Arial"/>
              </a:rPr>
              <a:t>Madaster</a:t>
            </a:r>
            <a:r>
              <a:rPr lang="pt-PT" sz="1400" b="0" i="0" u="none" strike="noStrike" cap="none">
                <a:solidFill>
                  <a:srgbClr val="000000"/>
                </a:solidFill>
                <a:latin typeface="Arial"/>
                <a:ea typeface="Arial"/>
                <a:cs typeface="Arial"/>
                <a:sym typeface="Arial"/>
              </a:rPr>
              <a:t> is an independent platform for individuals, companies and governments with the aim of creating a materials cadastre. The company states that if raw materials are well documented, they remain available without limit. With the help of so-called material passports, materials are given an identity, so that they no longer disappear into anonymity as waste. </a:t>
            </a:r>
            <a:endParaRPr/>
          </a:p>
        </p:txBody>
      </p:sp>
      <p:sp>
        <p:nvSpPr>
          <p:cNvPr id="470" name="Google Shape;470;p33"/>
          <p:cNvSpPr txBox="1"/>
          <p:nvPr/>
        </p:nvSpPr>
        <p:spPr>
          <a:xfrm>
            <a:off x="6400800" y="4376855"/>
            <a:ext cx="2743200"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dirty="0">
                <a:solidFill>
                  <a:srgbClr val="000000"/>
                </a:solidFill>
                <a:latin typeface="Verdana"/>
                <a:ea typeface="Verdana"/>
                <a:cs typeface="Verdana"/>
                <a:sym typeface="Verdana"/>
              </a:rPr>
              <a:t>[3] Madaster Foundation Madaster Platform Available online: </a:t>
            </a:r>
            <a:r>
              <a:rPr lang="pt-PT" sz="800" b="0" i="0" u="sng" strike="noStrike" cap="none" dirty="0">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https://madaster.com/</a:t>
            </a:r>
            <a:r>
              <a:rPr lang="pt-PT" sz="800" b="0" i="0" u="none" strike="noStrike" cap="none" dirty="0">
                <a:solidFill>
                  <a:srgbClr val="000000"/>
                </a:solidFill>
                <a:latin typeface="Verdana"/>
                <a:ea typeface="Verdana"/>
                <a:cs typeface="Verdana"/>
                <a:sym typeface="Verdana"/>
              </a:rPr>
              <a:t>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4"/>
          <p:cNvSpPr txBox="1">
            <a:spLocks noGrp="1"/>
          </p:cNvSpPr>
          <p:nvPr>
            <p:ph type="title"/>
          </p:nvPr>
        </p:nvSpPr>
        <p:spPr>
          <a:xfrm>
            <a:off x="-1041957" y="714406"/>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Product as a service</a:t>
            </a:r>
            <a:br>
              <a:rPr lang="pt-PT" sz="4000">
                <a:solidFill>
                  <a:srgbClr val="368E00"/>
                </a:solidFill>
              </a:rPr>
            </a:br>
            <a:br>
              <a:rPr lang="pt-PT" sz="4000">
                <a:solidFill>
                  <a:srgbClr val="368E00"/>
                </a:solidFill>
              </a:rPr>
            </a:br>
            <a:endParaRPr sz="4000">
              <a:solidFill>
                <a:srgbClr val="368E00"/>
              </a:solidFill>
            </a:endParaRPr>
          </a:p>
        </p:txBody>
      </p:sp>
      <p:sp>
        <p:nvSpPr>
          <p:cNvPr id="476" name="Google Shape;476;p34"/>
          <p:cNvSpPr txBox="1">
            <a:spLocks noGrp="1"/>
          </p:cNvSpPr>
          <p:nvPr>
            <p:ph type="subTitle" idx="1"/>
          </p:nvPr>
        </p:nvSpPr>
        <p:spPr>
          <a:xfrm>
            <a:off x="2275588" y="1580524"/>
            <a:ext cx="5886778" cy="207473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500"/>
              </a:spcBef>
              <a:spcAft>
                <a:spcPts val="0"/>
              </a:spcAft>
              <a:buSzPts val="1600"/>
              <a:buNone/>
            </a:pPr>
            <a:r>
              <a:rPr lang="pt-PT" sz="1600"/>
              <a:t>Converting a product into a service allows customers to hire or lease a product for a certain period instead of buying it, while the ownership remains to the manufacturer. This approach can assure durability and upgradeability to the customers and provide a regular income to the manufacturers in the form of subscription fees. In this module, the benefits of following such a strategy are presented and the barriers and limitations of its implementation are discussed.   </a:t>
            </a:r>
            <a:endParaRPr/>
          </a:p>
          <a:p>
            <a:pPr marL="0" lvl="0" indent="0" algn="just" rtl="0">
              <a:lnSpc>
                <a:spcPct val="100000"/>
              </a:lnSpc>
              <a:spcBef>
                <a:spcPts val="0"/>
              </a:spcBef>
              <a:spcAft>
                <a:spcPts val="0"/>
              </a:spcAft>
              <a:buSzPts val="1600"/>
              <a:buNone/>
            </a:pPr>
            <a:r>
              <a:rPr lang="pt-PT" sz="1400"/>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059540"/>
                </a:solidFill>
              </a:rPr>
              <a:t>Product as a service</a:t>
            </a:r>
            <a:r>
              <a:rPr lang="pt-PT">
                <a:solidFill>
                  <a:srgbClr val="059540"/>
                </a:solidFill>
              </a:rPr>
              <a:t> </a:t>
            </a:r>
            <a:br>
              <a:rPr lang="pt-PT"/>
            </a:br>
            <a:endParaRPr/>
          </a:p>
        </p:txBody>
      </p:sp>
      <p:sp>
        <p:nvSpPr>
          <p:cNvPr id="482" name="Google Shape;482;p35"/>
          <p:cNvSpPr txBox="1"/>
          <p:nvPr/>
        </p:nvSpPr>
        <p:spPr>
          <a:xfrm>
            <a:off x="713225" y="1605277"/>
            <a:ext cx="7836924"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The </a:t>
            </a:r>
            <a:r>
              <a:rPr lang="pt-PT" sz="1400" b="0" i="0" u="none" strike="noStrike" cap="none">
                <a:solidFill>
                  <a:srgbClr val="2B2D83"/>
                </a:solidFill>
                <a:latin typeface="Arial"/>
                <a:ea typeface="Arial"/>
                <a:cs typeface="Arial"/>
                <a:sym typeface="Arial"/>
              </a:rPr>
              <a:t>product as a service concept </a:t>
            </a:r>
            <a:r>
              <a:rPr lang="pt-PT" sz="1400" b="0" i="0" u="none" strike="noStrike" cap="none">
                <a:solidFill>
                  <a:srgbClr val="000000"/>
                </a:solidFill>
                <a:latin typeface="Arial"/>
                <a:ea typeface="Arial"/>
                <a:cs typeface="Arial"/>
                <a:sym typeface="Arial"/>
              </a:rPr>
              <a:t>is mainly based in the shift of product ownership. The shift of products ownership from customers to companies can promote and extend the circulation of materials and products. As a result of the ownership remaining with companies, product life cycles are extended, usage rates are improved and the circulation of materials becomes more of a closed loop. This is a </a:t>
            </a:r>
            <a:r>
              <a:rPr lang="pt-PT" sz="1400" b="0" i="0" u="none" strike="noStrike" cap="none">
                <a:solidFill>
                  <a:srgbClr val="2B2D83"/>
                </a:solidFill>
                <a:latin typeface="Arial"/>
                <a:ea typeface="Arial"/>
                <a:cs typeface="Arial"/>
                <a:sym typeface="Arial"/>
              </a:rPr>
              <a:t>business model </a:t>
            </a:r>
            <a:r>
              <a:rPr lang="pt-PT" sz="1400" b="0" i="0" u="none" strike="noStrike" cap="none">
                <a:solidFill>
                  <a:srgbClr val="000000"/>
                </a:solidFill>
                <a:latin typeface="Arial"/>
                <a:ea typeface="Arial"/>
                <a:cs typeface="Arial"/>
                <a:sym typeface="Arial"/>
              </a:rPr>
              <a:t>that promotes circular economy and acts on the clients consumption habits and lifestyle.</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The </a:t>
            </a:r>
            <a:r>
              <a:rPr lang="pt-PT" sz="1400" b="0" i="0" u="none" strike="noStrike" cap="none">
                <a:solidFill>
                  <a:srgbClr val="2B2D83"/>
                </a:solidFill>
                <a:latin typeface="Arial"/>
                <a:ea typeface="Arial"/>
                <a:cs typeface="Arial"/>
                <a:sym typeface="Arial"/>
              </a:rPr>
              <a:t>producer ownership models </a:t>
            </a:r>
            <a:r>
              <a:rPr lang="pt-PT" sz="1400" b="0" i="0" u="none" strike="noStrike" cap="none">
                <a:solidFill>
                  <a:srgbClr val="000000"/>
                </a:solidFill>
                <a:latin typeface="Arial"/>
                <a:ea typeface="Arial"/>
                <a:cs typeface="Arial"/>
                <a:sym typeface="Arial"/>
              </a:rPr>
              <a:t>comprehends the product-as-a-service, material-as-a-service and performance-as-service, and can include solutions such as lifetime warranties and material return and deposit systems, among others.</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 </a:t>
            </a:r>
            <a:r>
              <a:rPr lang="pt-PT" sz="1400" b="0" i="0" u="none" strike="noStrike" cap="none">
                <a:solidFill>
                  <a:srgbClr val="2B2D83"/>
                </a:solidFill>
                <a:latin typeface="Arial"/>
                <a:ea typeface="Arial"/>
                <a:cs typeface="Arial"/>
                <a:sym typeface="Arial"/>
              </a:rPr>
              <a:t>Product service system (PSS) </a:t>
            </a:r>
            <a:r>
              <a:rPr lang="pt-PT" sz="1400" b="0" i="0" u="none" strike="noStrike" cap="none">
                <a:solidFill>
                  <a:srgbClr val="000000"/>
                </a:solidFill>
                <a:latin typeface="Arial"/>
                <a:ea typeface="Arial"/>
                <a:cs typeface="Arial"/>
                <a:sym typeface="Arial"/>
              </a:rPr>
              <a:t>can be seen as business models with the potential to generate win-win solutions for producers/providers, costumers and environment promoting profit, environmental and social benefits.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6"/>
          <p:cNvSpPr txBox="1">
            <a:spLocks noGrp="1"/>
          </p:cNvSpPr>
          <p:nvPr>
            <p:ph type="title"/>
          </p:nvPr>
        </p:nvSpPr>
        <p:spPr>
          <a:xfrm>
            <a:off x="433006" y="10442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059540"/>
                </a:solidFill>
              </a:rPr>
              <a:t>Product as a service</a:t>
            </a:r>
            <a:r>
              <a:rPr lang="pt-PT">
                <a:solidFill>
                  <a:srgbClr val="059540"/>
                </a:solidFill>
              </a:rPr>
              <a:t> </a:t>
            </a:r>
            <a:br>
              <a:rPr lang="pt-PT"/>
            </a:br>
            <a:endParaRPr/>
          </a:p>
        </p:txBody>
      </p:sp>
      <p:sp>
        <p:nvSpPr>
          <p:cNvPr id="488" name="Google Shape;488;p36"/>
          <p:cNvSpPr txBox="1"/>
          <p:nvPr/>
        </p:nvSpPr>
        <p:spPr>
          <a:xfrm>
            <a:off x="73742" y="774550"/>
            <a:ext cx="8760542" cy="3954817"/>
          </a:xfrm>
          <a:prstGeom prst="rect">
            <a:avLst/>
          </a:prstGeom>
          <a:noFill/>
          <a:ln w="28575" cap="flat" cmpd="sng">
            <a:solidFill>
              <a:srgbClr val="2B2D83"/>
            </a:solidFill>
            <a:prstDash val="solid"/>
            <a:round/>
            <a:headEnd type="none" w="sm" len="sm"/>
            <a:tailEnd type="none" w="sm" len="sm"/>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600"/>
              <a:buFont typeface="Arial"/>
              <a:buNone/>
            </a:pPr>
            <a:r>
              <a:rPr lang="pt-PT" sz="1600" b="0" i="0" u="none" strike="noStrike" cap="none">
                <a:solidFill>
                  <a:schemeClr val="dk1"/>
                </a:solidFill>
                <a:latin typeface="Arial"/>
                <a:ea typeface="Arial"/>
                <a:cs typeface="Arial"/>
                <a:sym typeface="Arial"/>
              </a:rPr>
              <a:t>A PSS model incorporates a combination between a physical product and a service element.</a:t>
            </a:r>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p:txBody>
      </p:sp>
      <p:pic>
        <p:nvPicPr>
          <p:cNvPr id="489" name="Google Shape;489;p36"/>
          <p:cNvPicPr preferRelativeResize="0"/>
          <p:nvPr/>
        </p:nvPicPr>
        <p:blipFill rotWithShape="1">
          <a:blip r:embed="rId3">
            <a:alphaModFix/>
          </a:blip>
          <a:srcRect/>
          <a:stretch/>
        </p:blipFill>
        <p:spPr>
          <a:xfrm>
            <a:off x="2071445" y="991639"/>
            <a:ext cx="4602903" cy="3500233"/>
          </a:xfrm>
          <a:prstGeom prst="rect">
            <a:avLst/>
          </a:prstGeom>
          <a:noFill/>
          <a:ln>
            <a:noFill/>
          </a:ln>
        </p:spPr>
      </p:pic>
      <p:sp>
        <p:nvSpPr>
          <p:cNvPr id="490" name="Google Shape;490;p36"/>
          <p:cNvSpPr txBox="1"/>
          <p:nvPr/>
        </p:nvSpPr>
        <p:spPr>
          <a:xfrm>
            <a:off x="5928735" y="4053479"/>
            <a:ext cx="2839065" cy="63094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pt-PT" sz="700" b="0" i="0" u="none" strike="noStrike" cap="none">
                <a:solidFill>
                  <a:srgbClr val="000000"/>
                </a:solidFill>
                <a:latin typeface="Arial"/>
                <a:ea typeface="Arial"/>
                <a:cs typeface="Arial"/>
                <a:sym typeface="Arial"/>
              </a:rPr>
              <a:t>[1] Conway, Paul; West, Andrew; Product life cycle information management in the electronics supply chain. August 2012. Web: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https://www.researchgate.net/publication/273138281_Product_life_cycle_information_management_in_the_electronics_supply_chain/figures?lo=1</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7"/>
          <p:cNvSpPr txBox="1">
            <a:spLocks noGrp="1"/>
          </p:cNvSpPr>
          <p:nvPr>
            <p:ph type="title"/>
          </p:nvPr>
        </p:nvSpPr>
        <p:spPr>
          <a:xfrm>
            <a:off x="528871" y="8323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600">
                <a:solidFill>
                  <a:srgbClr val="059540"/>
                </a:solidFill>
              </a:rPr>
              <a:t>Product as a service (cont.)</a:t>
            </a:r>
            <a:endParaRPr/>
          </a:p>
        </p:txBody>
      </p:sp>
      <p:sp>
        <p:nvSpPr>
          <p:cNvPr id="496" name="Google Shape;496;p37"/>
          <p:cNvSpPr txBox="1"/>
          <p:nvPr/>
        </p:nvSpPr>
        <p:spPr>
          <a:xfrm>
            <a:off x="199103" y="1103208"/>
            <a:ext cx="8487697" cy="3665206"/>
          </a:xfrm>
          <a:prstGeom prst="rect">
            <a:avLst/>
          </a:prstGeom>
          <a:noFill/>
          <a:ln w="28575" cap="flat" cmpd="sng">
            <a:solidFill>
              <a:srgbClr val="15A7A1"/>
            </a:solidFill>
            <a:prstDash val="solid"/>
            <a:round/>
            <a:headEnd type="none" w="sm" len="sm"/>
            <a:tailEnd type="none" w="sm" len="sm"/>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600"/>
              <a:buFont typeface="Arial"/>
              <a:buNone/>
            </a:pPr>
            <a:r>
              <a:rPr lang="pt-PT" sz="1600" b="0" i="0" u="none" strike="noStrike" cap="none">
                <a:solidFill>
                  <a:schemeClr val="dk1"/>
                </a:solidFill>
                <a:latin typeface="Arial"/>
                <a:ea typeface="Arial"/>
                <a:cs typeface="Arial"/>
                <a:sym typeface="Arial"/>
              </a:rPr>
              <a:t>Example of “washing machine” product and “washing cycle” product-service. </a:t>
            </a:r>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p:txBody>
      </p:sp>
      <p:pic>
        <p:nvPicPr>
          <p:cNvPr id="497" name="Google Shape;497;p37"/>
          <p:cNvPicPr preferRelativeResize="0"/>
          <p:nvPr/>
        </p:nvPicPr>
        <p:blipFill rotWithShape="1">
          <a:blip r:embed="rId3">
            <a:alphaModFix/>
          </a:blip>
          <a:srcRect/>
          <a:stretch/>
        </p:blipFill>
        <p:spPr>
          <a:xfrm>
            <a:off x="1994736" y="2032136"/>
            <a:ext cx="5342587" cy="2166823"/>
          </a:xfrm>
          <a:prstGeom prst="rect">
            <a:avLst/>
          </a:prstGeom>
          <a:noFill/>
          <a:ln>
            <a:noFill/>
          </a:ln>
        </p:spPr>
      </p:pic>
      <p:sp>
        <p:nvSpPr>
          <p:cNvPr id="498" name="Google Shape;498;p37"/>
          <p:cNvSpPr/>
          <p:nvPr/>
        </p:nvSpPr>
        <p:spPr>
          <a:xfrm>
            <a:off x="3996813" y="1471767"/>
            <a:ext cx="752940" cy="467645"/>
          </a:xfrm>
          <a:prstGeom prst="downArrow">
            <a:avLst>
              <a:gd name="adj1" fmla="val 50000"/>
              <a:gd name="adj2" fmla="val 50000"/>
            </a:avLst>
          </a:prstGeom>
          <a:solidFill>
            <a:schemeClr val="lt1"/>
          </a:solidFill>
          <a:ln w="28575" cap="flat" cmpd="sng">
            <a:solidFill>
              <a:srgbClr val="15A7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9" name="Google Shape;499;p37"/>
          <p:cNvSpPr txBox="1"/>
          <p:nvPr/>
        </p:nvSpPr>
        <p:spPr>
          <a:xfrm>
            <a:off x="199102" y="4550610"/>
            <a:ext cx="5049253" cy="24414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800"/>
              <a:buFont typeface="Arial"/>
              <a:buNone/>
            </a:pPr>
            <a:r>
              <a:rPr lang="pt-PT" sz="800" b="0" i="0" u="none" strike="noStrike" cap="none">
                <a:solidFill>
                  <a:schemeClr val="dk1"/>
                </a:solidFill>
                <a:latin typeface="Arial"/>
                <a:ea typeface="Arial"/>
                <a:cs typeface="Arial"/>
                <a:sym typeface="Arial"/>
              </a:rPr>
              <a:t>Example of “washing machine” product and “washing cycle” product-service [2]</a:t>
            </a:r>
            <a:endParaRPr/>
          </a:p>
        </p:txBody>
      </p:sp>
      <p:sp>
        <p:nvSpPr>
          <p:cNvPr id="500" name="Google Shape;500;p37"/>
          <p:cNvSpPr txBox="1"/>
          <p:nvPr/>
        </p:nvSpPr>
        <p:spPr>
          <a:xfrm>
            <a:off x="6614651" y="4291685"/>
            <a:ext cx="2072149" cy="569454"/>
          </a:xfrm>
          <a:prstGeom prst="rect">
            <a:avLst/>
          </a:prstGeom>
          <a:noFill/>
          <a:ln>
            <a:noFill/>
          </a:ln>
        </p:spPr>
        <p:txBody>
          <a:bodyPr spcFirstLastPara="1" wrap="square" lIns="91425" tIns="45700" rIns="91425" bIns="45700" anchor="t" anchorCtr="0">
            <a:normAutofit fontScale="92500"/>
          </a:bodyPr>
          <a:lstStyle/>
          <a:p>
            <a:pPr marL="0" marR="0" lvl="0" indent="0" algn="just" rtl="0">
              <a:lnSpc>
                <a:spcPct val="90000"/>
              </a:lnSpc>
              <a:spcBef>
                <a:spcPts val="0"/>
              </a:spcBef>
              <a:spcAft>
                <a:spcPts val="0"/>
              </a:spcAft>
              <a:buClr>
                <a:srgbClr val="000000"/>
              </a:buClr>
              <a:buSzPct val="100000"/>
              <a:buFont typeface="Arial"/>
              <a:buNone/>
            </a:pPr>
            <a:r>
              <a:rPr lang="pt-PT" sz="800" b="0" i="0" u="none" strike="noStrike" cap="none">
                <a:solidFill>
                  <a:schemeClr val="dk1"/>
                </a:solidFill>
                <a:latin typeface="Arial"/>
                <a:ea typeface="Arial"/>
                <a:cs typeface="Arial"/>
                <a:sym typeface="Arial"/>
              </a:rPr>
              <a:t>[2] : </a:t>
            </a:r>
            <a:r>
              <a:rPr lang="pt-PT" sz="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Favi</a:t>
            </a:r>
            <a:r>
              <a:rPr lang="pt-PT" sz="800" b="0" i="0" u="none" strike="noStrike" cap="none">
                <a:solidFill>
                  <a:schemeClr val="dk1"/>
                </a:solidFill>
                <a:latin typeface="Arial"/>
                <a:ea typeface="Arial"/>
                <a:cs typeface="Arial"/>
                <a:sym typeface="Arial"/>
              </a:rPr>
              <a:t>, Claudio; </a:t>
            </a:r>
            <a:r>
              <a:rPr lang="pt-PT" sz="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Peruzzini</a:t>
            </a:r>
            <a:r>
              <a:rPr lang="pt-PT" sz="800" b="0" i="0" u="none" strike="noStrike" cap="none">
                <a:solidFill>
                  <a:schemeClr val="dk1"/>
                </a:solidFill>
                <a:latin typeface="Arial"/>
                <a:ea typeface="Arial"/>
                <a:cs typeface="Arial"/>
                <a:sym typeface="Arial"/>
              </a:rPr>
              <a:t>, Margherita; </a:t>
            </a:r>
            <a:r>
              <a:rPr lang="pt-PT" sz="8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Germani</a:t>
            </a:r>
            <a:r>
              <a:rPr lang="pt-PT" sz="800" b="0" i="0" u="none" strike="noStrike" cap="none">
                <a:solidFill>
                  <a:schemeClr val="dk1"/>
                </a:solidFill>
                <a:latin typeface="Arial"/>
                <a:ea typeface="Arial"/>
                <a:cs typeface="Arial"/>
                <a:sym typeface="Arial"/>
              </a:rPr>
              <a:t>, Michele. A Lifecycle design approach to analyze the Eco-sustainability of industrial products and product-service systems (2012).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8"/>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059540"/>
                </a:solidFill>
              </a:rPr>
              <a:t>Product as a service (cont.)</a:t>
            </a:r>
            <a:endParaRPr/>
          </a:p>
        </p:txBody>
      </p:sp>
      <p:sp>
        <p:nvSpPr>
          <p:cNvPr id="506" name="Google Shape;506;p38"/>
          <p:cNvSpPr txBox="1"/>
          <p:nvPr/>
        </p:nvSpPr>
        <p:spPr>
          <a:xfrm>
            <a:off x="195984" y="1209981"/>
            <a:ext cx="8751900" cy="3601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A </a:t>
            </a:r>
            <a:r>
              <a:rPr lang="pt-PT" sz="1400" b="0" i="0" u="none" strike="noStrike" cap="none">
                <a:solidFill>
                  <a:srgbClr val="2B2D83"/>
                </a:solidFill>
                <a:latin typeface="Arial"/>
                <a:ea typeface="Arial"/>
                <a:cs typeface="Arial"/>
                <a:sym typeface="Arial"/>
              </a:rPr>
              <a:t>Product Service System (PSS) </a:t>
            </a:r>
            <a:r>
              <a:rPr lang="pt-PT" sz="1400" b="0" i="0" u="none" strike="noStrike" cap="none">
                <a:solidFill>
                  <a:srgbClr val="000000"/>
                </a:solidFill>
                <a:latin typeface="Arial"/>
                <a:ea typeface="Arial"/>
                <a:cs typeface="Arial"/>
                <a:sym typeface="Arial"/>
              </a:rPr>
              <a:t>can follow different </a:t>
            </a:r>
            <a:r>
              <a:rPr lang="pt-PT"/>
              <a:t>approaches</a:t>
            </a:r>
            <a:r>
              <a:rPr lang="pt-PT" sz="1400" b="0" i="0" u="none" strike="noStrike" cap="none">
                <a:solidFill>
                  <a:srgbClr val="000000"/>
                </a:solidFill>
                <a:latin typeface="Arial"/>
                <a:ea typeface="Arial"/>
                <a:cs typeface="Arial"/>
                <a:sym typeface="Arial"/>
              </a:rPr>
              <a:t> that can focus more on the physical product or on the service componente and separated into three main variants: product-oriented, user-oriented, and result-oriented PSS models.</a:t>
            </a:r>
            <a:endParaRPr/>
          </a:p>
          <a:p>
            <a:pPr marL="0" marR="0" lvl="0" indent="0" algn="just"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r>
              <a:rPr lang="pt-PT" sz="1400" b="0" i="0" u="none" strike="noStrike" cap="none">
                <a:solidFill>
                  <a:srgbClr val="2B2D83"/>
                </a:solidFill>
                <a:latin typeface="Arial"/>
                <a:ea typeface="Arial"/>
                <a:cs typeface="Arial"/>
                <a:sym typeface="Arial"/>
              </a:rPr>
              <a:t>Product-oriented product service systems </a:t>
            </a:r>
            <a:r>
              <a:rPr lang="pt-PT" sz="1400" b="0" i="0" u="none" strike="noStrike" cap="none">
                <a:solidFill>
                  <a:srgbClr val="000000"/>
                </a:solidFill>
                <a:latin typeface="Arial"/>
                <a:ea typeface="Arial"/>
                <a:cs typeface="Arial"/>
                <a:sym typeface="Arial"/>
              </a:rPr>
              <a:t>comprehends the inclusion of additional after-sales service in the value proposition but companies continue to produce and sell products in a conventional way. This model services can include maintenance contracts and repair offerings through extended product warranties or take back agreements.</a:t>
            </a:r>
            <a:endParaRPr/>
          </a:p>
          <a:p>
            <a:pPr marL="0" marR="0" lvl="0" indent="0" algn="just"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r>
              <a:rPr lang="pt-PT" sz="1400" b="0" i="0" u="none" strike="noStrike" cap="none">
                <a:solidFill>
                  <a:srgbClr val="2B2D83"/>
                </a:solidFill>
                <a:latin typeface="Arial"/>
                <a:ea typeface="Arial"/>
                <a:cs typeface="Arial"/>
                <a:sym typeface="Arial"/>
              </a:rPr>
              <a:t>User-oriented product service system </a:t>
            </a:r>
            <a:r>
              <a:rPr lang="pt-PT" sz="1400" b="0" i="0" u="none" strike="noStrike" cap="none">
                <a:solidFill>
                  <a:srgbClr val="000000"/>
                </a:solidFill>
                <a:latin typeface="Arial"/>
                <a:ea typeface="Arial"/>
                <a:cs typeface="Arial"/>
                <a:sym typeface="Arial"/>
              </a:rPr>
              <a:t>models aims for a more balanced weight between products and services. Clients pay for a temporary use of a good, usually through a lease agreement, and the service provider keeps full ownership of the good. Clients only pay for a product when they really need it, avoiding upfront and ongoing costs of ownership.</a:t>
            </a:r>
            <a:endParaRPr/>
          </a:p>
          <a:p>
            <a:pPr marL="0" marR="0" lvl="0" indent="0" algn="just"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r>
              <a:rPr lang="pt-PT" sz="1400" b="0" i="0" u="none" strike="noStrike" cap="none">
                <a:solidFill>
                  <a:srgbClr val="2B2D83"/>
                </a:solidFill>
                <a:latin typeface="Arial"/>
                <a:ea typeface="Arial"/>
                <a:cs typeface="Arial"/>
                <a:sym typeface="Arial"/>
              </a:rPr>
              <a:t>Result-oriented PSS models </a:t>
            </a:r>
            <a:r>
              <a:rPr lang="pt-PT" sz="1400" b="0" i="0" u="none" strike="noStrike" cap="none">
                <a:solidFill>
                  <a:srgbClr val="000000"/>
                </a:solidFill>
                <a:latin typeface="Arial"/>
                <a:ea typeface="Arial"/>
                <a:cs typeface="Arial"/>
                <a:sym typeface="Arial"/>
              </a:rPr>
              <a:t>are focused at the service end of the PSS spectrum. Firms do not market the products in the traditional way, instead firms market the services or outcomes associated with these products. Contracts between suppliers and clients represent a specific outcome, not having to specify how it is achieved.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9"/>
          <p:cNvSpPr txBox="1">
            <a:spLocks noGrp="1"/>
          </p:cNvSpPr>
          <p:nvPr>
            <p:ph type="title"/>
          </p:nvPr>
        </p:nvSpPr>
        <p:spPr>
          <a:xfrm>
            <a:off x="528871" y="337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600" dirty="0">
                <a:solidFill>
                  <a:srgbClr val="059540"/>
                </a:solidFill>
              </a:rPr>
              <a:t>Product as a service (cont.)</a:t>
            </a:r>
            <a:endParaRPr dirty="0"/>
          </a:p>
        </p:txBody>
      </p:sp>
      <p:sp>
        <p:nvSpPr>
          <p:cNvPr id="512" name="Google Shape;512;p39"/>
          <p:cNvSpPr txBox="1"/>
          <p:nvPr/>
        </p:nvSpPr>
        <p:spPr>
          <a:xfrm>
            <a:off x="0" y="895862"/>
            <a:ext cx="9064171" cy="18158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350" b="0" i="0" u="none" strike="noStrike" cap="none" dirty="0">
                <a:solidFill>
                  <a:srgbClr val="000000"/>
                </a:solidFill>
                <a:latin typeface="Arial"/>
                <a:ea typeface="Arial"/>
                <a:cs typeface="Arial"/>
                <a:sym typeface="Arial"/>
              </a:rPr>
              <a:t>A PSS can represent several benefits for the customer and the producer/supplier. </a:t>
            </a:r>
            <a:endParaRPr sz="135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350" b="0" i="0" u="none" strike="noStrike" cap="none" dirty="0">
                <a:solidFill>
                  <a:srgbClr val="000000"/>
                </a:solidFill>
                <a:latin typeface="Arial"/>
                <a:ea typeface="Arial"/>
                <a:cs typeface="Arial"/>
                <a:sym typeface="Arial"/>
              </a:rPr>
              <a:t>• On the customer side, a PSS is seen to provide value through more customisation and higher quality. The PSS tends to remove administrative or monitoring tasks from the customer. There is also the advantage of a higher productivity due to a better utilisation of the product’s performance and a longer operation. The customer receives value in a form close to its real needs.</a:t>
            </a:r>
            <a:endParaRPr sz="135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350" b="0" i="0" u="none" strike="noStrike" cap="none" dirty="0">
                <a:solidFill>
                  <a:srgbClr val="000000"/>
                </a:solidFill>
                <a:latin typeface="Arial"/>
                <a:ea typeface="Arial"/>
                <a:cs typeface="Arial"/>
                <a:sym typeface="Arial"/>
              </a:rPr>
              <a:t>• Companies will benefit from an improved strategic positioning due to the added value perceived by clients as a result of the PSS freeing the client from the costs and problems associated in the acquisition, use, maintenance and disposal of equipment and products. This improved strategic positioning can be related to:</a:t>
            </a:r>
            <a:endParaRPr sz="1350" b="0" i="0" u="none" strike="noStrike" cap="none" dirty="0">
              <a:solidFill>
                <a:srgbClr val="000000"/>
              </a:solidFill>
              <a:latin typeface="Arial"/>
              <a:ea typeface="Arial"/>
              <a:cs typeface="Arial"/>
              <a:sym typeface="Arial"/>
            </a:endParaRPr>
          </a:p>
        </p:txBody>
      </p:sp>
      <p:sp>
        <p:nvSpPr>
          <p:cNvPr id="513" name="Google Shape;513;p39"/>
          <p:cNvSpPr txBox="1"/>
          <p:nvPr/>
        </p:nvSpPr>
        <p:spPr>
          <a:xfrm>
            <a:off x="897329" y="486199"/>
            <a:ext cx="5298358"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1" i="0" u="none" strike="noStrike" cap="none" dirty="0">
                <a:solidFill>
                  <a:srgbClr val="E7501B"/>
                </a:solidFill>
                <a:latin typeface="Arial"/>
                <a:ea typeface="Arial"/>
                <a:cs typeface="Arial"/>
                <a:sym typeface="Arial"/>
              </a:rPr>
              <a:t>Advantages</a:t>
            </a:r>
            <a:endParaRPr dirty="0"/>
          </a:p>
        </p:txBody>
      </p:sp>
      <p:graphicFrame>
        <p:nvGraphicFramePr>
          <p:cNvPr id="514" name="Google Shape;514;p39"/>
          <p:cNvGraphicFramePr/>
          <p:nvPr>
            <p:extLst>
              <p:ext uri="{D42A27DB-BD31-4B8C-83A1-F6EECF244321}">
                <p14:modId xmlns:p14="http://schemas.microsoft.com/office/powerpoint/2010/main" val="4049624581"/>
              </p:ext>
            </p:extLst>
          </p:nvPr>
        </p:nvGraphicFramePr>
        <p:xfrm>
          <a:off x="1521425" y="2571750"/>
          <a:ext cx="6563025" cy="2217470"/>
        </p:xfrm>
        <a:graphic>
          <a:graphicData uri="http://schemas.openxmlformats.org/drawingml/2006/table">
            <a:tbl>
              <a:tblPr>
                <a:noFill/>
                <a:tableStyleId>{0B19FA1D-E957-42FC-A393-E009502004C3}</a:tableStyleId>
              </a:tblPr>
              <a:tblGrid>
                <a:gridCol w="2390400">
                  <a:extLst>
                    <a:ext uri="{9D8B030D-6E8A-4147-A177-3AD203B41FA5}">
                      <a16:colId xmlns:a16="http://schemas.microsoft.com/office/drawing/2014/main" val="20000"/>
                    </a:ext>
                  </a:extLst>
                </a:gridCol>
                <a:gridCol w="4172625">
                  <a:extLst>
                    <a:ext uri="{9D8B030D-6E8A-4147-A177-3AD203B41FA5}">
                      <a16:colId xmlns:a16="http://schemas.microsoft.com/office/drawing/2014/main" val="20001"/>
                    </a:ext>
                  </a:extLst>
                </a:gridCol>
              </a:tblGrid>
              <a:tr h="389500">
                <a:tc>
                  <a:txBody>
                    <a:bodyPr/>
                    <a:lstStyle/>
                    <a:p>
                      <a:pPr marL="0" marR="0" lvl="0" indent="0" algn="ctr" rtl="0">
                        <a:lnSpc>
                          <a:spcPct val="100000"/>
                        </a:lnSpc>
                        <a:spcBef>
                          <a:spcPts val="0"/>
                        </a:spcBef>
                        <a:spcAft>
                          <a:spcPts val="0"/>
                        </a:spcAft>
                        <a:buNone/>
                      </a:pPr>
                      <a:r>
                        <a:rPr lang="pt-PT" sz="1050" b="0" u="none" strike="noStrike" cap="none" dirty="0">
                          <a:solidFill>
                            <a:schemeClr val="dk1"/>
                          </a:solidFill>
                        </a:rPr>
                        <a:t>New market development</a:t>
                      </a:r>
                      <a:endParaRPr sz="1050" b="0" u="none" strike="noStrike" cap="none" dirty="0">
                        <a:solidFill>
                          <a:schemeClr val="dk1"/>
                        </a:solidFill>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None/>
                      </a:pPr>
                      <a:r>
                        <a:rPr lang="pt-PT" sz="1050" b="0" u="none" strike="noStrike" cap="none">
                          <a:solidFill>
                            <a:schemeClr val="dk1"/>
                          </a:solidFill>
                        </a:rPr>
                        <a:t>A differentiated offer of a new product-service mix providing added value to consumers. </a:t>
                      </a:r>
                      <a:endParaRPr sz="1050" b="0" u="none" strike="noStrike" cap="none">
                        <a:solidFill>
                          <a:schemeClr val="dk1"/>
                        </a:solidFill>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0"/>
                  </a:ext>
                </a:extLst>
              </a:tr>
              <a:tr h="389500">
                <a:tc>
                  <a:txBody>
                    <a:bodyPr/>
                    <a:lstStyle/>
                    <a:p>
                      <a:pPr marL="0" marR="0" lvl="0" indent="0" algn="ctr" rtl="0">
                        <a:lnSpc>
                          <a:spcPct val="100000"/>
                        </a:lnSpc>
                        <a:spcBef>
                          <a:spcPts val="0"/>
                        </a:spcBef>
                        <a:spcAft>
                          <a:spcPts val="0"/>
                        </a:spcAft>
                        <a:buNone/>
                      </a:pPr>
                      <a:r>
                        <a:rPr lang="pt-PT" sz="1050" u="none" strike="noStrike" cap="none"/>
                        <a:t>Increased flexibility</a:t>
                      </a:r>
                      <a:endParaRPr sz="105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50"/>
                        <a:buFont typeface="Arial"/>
                        <a:buNone/>
                      </a:pPr>
                      <a:r>
                        <a:rPr lang="pt-PT" sz="1050" u="none" strike="noStrike" cap="none"/>
                        <a:t>Fast response to the changing consumer market, due to new outsourcing relationships.</a:t>
                      </a:r>
                      <a:endParaRPr sz="105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389500">
                <a:tc>
                  <a:txBody>
                    <a:bodyPr/>
                    <a:lstStyle/>
                    <a:p>
                      <a:pPr marL="0" marR="0" lvl="0" indent="0" algn="ctr" rtl="0">
                        <a:lnSpc>
                          <a:spcPct val="100000"/>
                        </a:lnSpc>
                        <a:spcBef>
                          <a:spcPts val="0"/>
                        </a:spcBef>
                        <a:spcAft>
                          <a:spcPts val="0"/>
                        </a:spcAft>
                        <a:buNone/>
                      </a:pPr>
                      <a:r>
                        <a:rPr lang="pt-PT" sz="1050" u="none" strike="noStrike" cap="none"/>
                        <a:t>Longer-term client relationships </a:t>
                      </a:r>
                      <a:endParaRPr sz="1050" u="none" strike="noStrike" cap="none">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pt-PT" sz="1050" u="none" strike="noStrike" cap="none"/>
                        <a:t>Relationships that lead to stronger company/customer connection and, consequently, customer loyalty.</a:t>
                      </a:r>
                      <a:endParaRPr sz="1050" u="none" strike="noStrike" cap="none">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2"/>
                  </a:ext>
                </a:extLst>
              </a:tr>
              <a:tr h="389500">
                <a:tc>
                  <a:txBody>
                    <a:bodyPr/>
                    <a:lstStyle/>
                    <a:p>
                      <a:pPr marL="0" marR="0" lvl="0" indent="0" algn="ctr" rtl="0">
                        <a:lnSpc>
                          <a:spcPct val="100000"/>
                        </a:lnSpc>
                        <a:spcBef>
                          <a:spcPts val="0"/>
                        </a:spcBef>
                        <a:spcAft>
                          <a:spcPts val="0"/>
                        </a:spcAft>
                        <a:buNone/>
                      </a:pPr>
                      <a:r>
                        <a:rPr lang="pt-PT" sz="1050" u="none" strike="noStrike" cap="none"/>
                        <a:t>Improved corporate identity </a:t>
                      </a:r>
                      <a:endParaRPr sz="105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50"/>
                        <a:buFont typeface="Arial"/>
                        <a:buNone/>
                      </a:pPr>
                      <a:r>
                        <a:rPr lang="pt-PT" sz="1050" u="none" strike="noStrike" cap="none"/>
                        <a:t>Company capacity to communicate ‘responsible and transparent’ position, by showing its environmental and social benefits.</a:t>
                      </a:r>
                      <a:endParaRPr sz="105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540975">
                <a:tc>
                  <a:txBody>
                    <a:bodyPr/>
                    <a:lstStyle/>
                    <a:p>
                      <a:pPr marL="0" marR="0" lvl="0" indent="0" algn="ctr" rtl="0">
                        <a:lnSpc>
                          <a:spcPct val="100000"/>
                        </a:lnSpc>
                        <a:spcBef>
                          <a:spcPts val="0"/>
                        </a:spcBef>
                        <a:spcAft>
                          <a:spcPts val="0"/>
                        </a:spcAft>
                        <a:buNone/>
                      </a:pPr>
                      <a:r>
                        <a:rPr lang="pt-PT" sz="1050" u="none" strike="noStrike" cap="none"/>
                        <a:t>Improved market and strategic positioning </a:t>
                      </a:r>
                      <a:endParaRPr sz="1050" u="none" strike="noStrike" cap="none">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None/>
                      </a:pPr>
                      <a:r>
                        <a:rPr lang="pt-PT" sz="1050" u="none" strike="noStrike" cap="none" dirty="0"/>
                        <a:t>Response to existing and future environmental legislative requirements or restrictions, such as extended producer responsibility and environmental performance.</a:t>
                      </a:r>
                      <a:endParaRPr sz="1050" u="none" strike="noStrike" cap="none" dirty="0">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Circular design strategies</a:t>
            </a:r>
            <a:endParaRPr sz="4000"/>
          </a:p>
        </p:txBody>
      </p:sp>
      <p:sp>
        <p:nvSpPr>
          <p:cNvPr id="129" name="Google Shape;129;p4"/>
          <p:cNvSpPr txBox="1"/>
          <p:nvPr/>
        </p:nvSpPr>
        <p:spPr>
          <a:xfrm>
            <a:off x="213233" y="1984237"/>
            <a:ext cx="8769300" cy="2308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pt-PT" sz="1800" b="0" i="0" u="none" strike="noStrike" cap="none">
                <a:solidFill>
                  <a:srgbClr val="000000"/>
                </a:solidFill>
                <a:latin typeface="Arial"/>
                <a:ea typeface="Arial"/>
                <a:cs typeface="Arial"/>
                <a:sym typeface="Arial"/>
              </a:rPr>
              <a:t>The CE requires systemic adaptations to a firm</a:t>
            </a:r>
            <a:r>
              <a:rPr lang="pt-PT" sz="1800"/>
              <a:t>’</a:t>
            </a:r>
            <a:r>
              <a:rPr lang="pt-PT" sz="1800" b="0" i="0" u="none" strike="noStrike" cap="none">
                <a:solidFill>
                  <a:srgbClr val="000000"/>
                </a:solidFill>
                <a:latin typeface="Arial"/>
                <a:ea typeface="Arial"/>
                <a:cs typeface="Arial"/>
                <a:sym typeface="Arial"/>
              </a:rPr>
              <a:t>s organizational competence not only at the product level, but also in the business model itself. </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pt-PT" sz="1800" b="0" i="0" u="none" strike="noStrike" cap="none">
                <a:solidFill>
                  <a:srgbClr val="000000"/>
                </a:solidFill>
                <a:latin typeface="Arial"/>
                <a:ea typeface="Arial"/>
                <a:cs typeface="Arial"/>
                <a:sym typeface="Arial"/>
              </a:rPr>
              <a:t>To innovate along or design more circular and eco-friendly products, a strategy known as Design for Sustainability (DfS) is a transversal, multidisciplinary area of design sciences that contains the methods and strategies to achieve sustainable and circular design of products.</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0"/>
          <p:cNvSpPr txBox="1">
            <a:spLocks noGrp="1"/>
          </p:cNvSpPr>
          <p:nvPr>
            <p:ph type="title"/>
          </p:nvPr>
        </p:nvSpPr>
        <p:spPr>
          <a:xfrm>
            <a:off x="801715" y="4542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Product as a service (cont.)</a:t>
            </a:r>
            <a:endParaRPr/>
          </a:p>
        </p:txBody>
      </p:sp>
      <p:sp>
        <p:nvSpPr>
          <p:cNvPr id="520" name="Google Shape;520;p40"/>
          <p:cNvSpPr txBox="1"/>
          <p:nvPr/>
        </p:nvSpPr>
        <p:spPr>
          <a:xfrm>
            <a:off x="432312" y="1930035"/>
            <a:ext cx="8279376"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Notwithstanding the increased potential for value generation, the implementation of the Product as a Service model faces limitations. Changing from selling a product to selling a service is fundamental in a company’s value proposition but introduces several complexities.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The “servitization” of a product can involve the design, planning, and overcome needed multiple additional capabilities, such as customer-service desks and account managers, to the collection and reverse logistics systems.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The main barrier to implement the PSS in developed countries was identified as the necessary cultural shift from owning a product to value the fulfilment of the final need itself.</a:t>
            </a:r>
            <a:endParaRPr sz="1400" b="0" i="0" u="none" strike="noStrike" cap="none">
              <a:solidFill>
                <a:srgbClr val="000000"/>
              </a:solidFill>
              <a:latin typeface="Arial"/>
              <a:ea typeface="Arial"/>
              <a:cs typeface="Arial"/>
              <a:sym typeface="Arial"/>
            </a:endParaRPr>
          </a:p>
        </p:txBody>
      </p:sp>
      <p:sp>
        <p:nvSpPr>
          <p:cNvPr id="521" name="Google Shape;521;p40"/>
          <p:cNvSpPr txBox="1"/>
          <p:nvPr/>
        </p:nvSpPr>
        <p:spPr>
          <a:xfrm>
            <a:off x="432312" y="1538251"/>
            <a:ext cx="5298358"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Challenges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1"/>
          <p:cNvSpPr txBox="1">
            <a:spLocks noGrp="1"/>
          </p:cNvSpPr>
          <p:nvPr>
            <p:ph type="title"/>
          </p:nvPr>
        </p:nvSpPr>
        <p:spPr>
          <a:xfrm>
            <a:off x="-370905" y="114341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Synergies with other methodologies</a:t>
            </a:r>
            <a:br>
              <a:rPr lang="pt-PT" sz="4000">
                <a:solidFill>
                  <a:srgbClr val="368E00"/>
                </a:solidFill>
              </a:rPr>
            </a:br>
            <a:br>
              <a:rPr lang="pt-PT" sz="4000">
                <a:solidFill>
                  <a:srgbClr val="368E00"/>
                </a:solidFill>
              </a:rPr>
            </a:br>
            <a:endParaRPr sz="4000">
              <a:solidFill>
                <a:srgbClr val="368E00"/>
              </a:solidFill>
            </a:endParaRPr>
          </a:p>
        </p:txBody>
      </p:sp>
      <p:sp>
        <p:nvSpPr>
          <p:cNvPr id="527" name="Google Shape;527;p41"/>
          <p:cNvSpPr txBox="1">
            <a:spLocks noGrp="1"/>
          </p:cNvSpPr>
          <p:nvPr>
            <p:ph type="subTitle" idx="1"/>
          </p:nvPr>
        </p:nvSpPr>
        <p:spPr>
          <a:xfrm>
            <a:off x="2274073" y="1925360"/>
            <a:ext cx="592191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sz="1600"/>
              <a:t>The synergies of CE and two other methodologies - Lean manufacturing and Industrial Ecology - are described. </a:t>
            </a:r>
            <a:endParaRPr/>
          </a:p>
          <a:p>
            <a:pPr marL="0" lvl="0" indent="0" algn="just" rtl="0">
              <a:lnSpc>
                <a:spcPct val="100000"/>
              </a:lnSpc>
              <a:spcBef>
                <a:spcPts val="0"/>
              </a:spcBef>
              <a:spcAft>
                <a:spcPts val="0"/>
              </a:spcAft>
              <a:buSzPts val="1600"/>
              <a:buNone/>
            </a:pPr>
            <a:r>
              <a:rPr lang="pt-PT" sz="1600"/>
              <a:t>Lean manufacturing is a methodology aiming at minimizing waste in production processes by using tools such as value stream map, root-cause analysis, zero defects etc. </a:t>
            </a:r>
            <a:endParaRPr/>
          </a:p>
          <a:p>
            <a:pPr marL="0" lvl="0" indent="0" algn="just" rtl="0">
              <a:lnSpc>
                <a:spcPct val="100000"/>
              </a:lnSpc>
              <a:spcBef>
                <a:spcPts val="0"/>
              </a:spcBef>
              <a:spcAft>
                <a:spcPts val="0"/>
              </a:spcAft>
              <a:buSzPts val="1600"/>
              <a:buNone/>
            </a:pPr>
            <a:r>
              <a:rPr lang="pt-PT" sz="1600"/>
              <a:t>Industrial ecology is concerned with the study of resources flows and the interaction between industrial and environmental systems aiming at shifting the flows from linear to circular. </a:t>
            </a:r>
            <a:endParaRPr sz="1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2"/>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533" name="Google Shape;533;p42"/>
          <p:cNvSpPr txBox="1"/>
          <p:nvPr/>
        </p:nvSpPr>
        <p:spPr>
          <a:xfrm>
            <a:off x="195984" y="2094884"/>
            <a:ext cx="8752031"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As a concept, lean manufacturing is described as a systematic method for eliminating or minimizing waste from a manufacturing system, or value chain, while avoiding a negative effect on productivity.</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Companies can create a system that sustainably creates more value and less waste applying lean manufacturing with its focus on process design and flow</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In the Lean concept, the term “value” is defined as an action or process that a customer would be willing to pay for and ”waste” is defined as anything that doesn’t add value to a product, or have a cost without a benefit.</a:t>
            </a:r>
            <a:endParaRPr sz="1400" b="0" i="0" u="none" strike="noStrike" cap="none">
              <a:solidFill>
                <a:srgbClr val="000000"/>
              </a:solidFill>
              <a:latin typeface="Arial"/>
              <a:ea typeface="Arial"/>
              <a:cs typeface="Arial"/>
              <a:sym typeface="Arial"/>
            </a:endParaRPr>
          </a:p>
        </p:txBody>
      </p:sp>
      <p:sp>
        <p:nvSpPr>
          <p:cNvPr id="534" name="Google Shape;534;p42"/>
          <p:cNvSpPr txBox="1"/>
          <p:nvPr/>
        </p:nvSpPr>
        <p:spPr>
          <a:xfrm>
            <a:off x="195984" y="1615459"/>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Lean Manufacturing - Concept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3"/>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540" name="Google Shape;540;p43"/>
          <p:cNvSpPr txBox="1"/>
          <p:nvPr/>
        </p:nvSpPr>
        <p:spPr>
          <a:xfrm>
            <a:off x="195985" y="1261600"/>
            <a:ext cx="8752031" cy="35394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Commonly identified 7 wastes of Lean: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Overproduction</a:t>
            </a:r>
            <a:r>
              <a:rPr lang="pt-PT" sz="1400" b="0" i="0" u="none" strike="noStrike" cap="none">
                <a:solidFill>
                  <a:srgbClr val="000000"/>
                </a:solidFill>
                <a:latin typeface="Arial"/>
                <a:ea typeface="Arial"/>
                <a:cs typeface="Arial"/>
                <a:sym typeface="Arial"/>
              </a:rPr>
              <a:t>: producing more, sooner, or faster than is required by the next process or customer</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Waiting: </a:t>
            </a:r>
            <a:r>
              <a:rPr lang="pt-PT" sz="1400" b="0" i="0" u="none" strike="noStrike" cap="none">
                <a:solidFill>
                  <a:srgbClr val="000000"/>
                </a:solidFill>
                <a:latin typeface="Arial"/>
                <a:ea typeface="Arial"/>
                <a:cs typeface="Arial"/>
                <a:sym typeface="Arial"/>
              </a:rPr>
              <a:t>operators standing idle while machines cycle, equipment fails, parts delay, etc.</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Transport (or conveyance): </a:t>
            </a:r>
            <a:r>
              <a:rPr lang="pt-PT" sz="1400" b="0" i="0" u="none" strike="noStrike" cap="none">
                <a:solidFill>
                  <a:srgbClr val="000000"/>
                </a:solidFill>
                <a:latin typeface="Arial"/>
                <a:ea typeface="Arial"/>
                <a:cs typeface="Arial"/>
                <a:sym typeface="Arial"/>
              </a:rPr>
              <a:t>movement of parts and products beyond the absolute minimum necessary.</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Overprocessing: </a:t>
            </a:r>
            <a:r>
              <a:rPr lang="pt-PT" sz="1400" b="0" i="0" u="none" strike="noStrike" cap="none">
                <a:solidFill>
                  <a:srgbClr val="000000"/>
                </a:solidFill>
                <a:latin typeface="Arial"/>
                <a:ea typeface="Arial"/>
                <a:cs typeface="Arial"/>
                <a:sym typeface="Arial"/>
              </a:rPr>
              <a:t>unnecessary or incorrect processing.</a:t>
            </a:r>
            <a:endParaRPr/>
          </a:p>
          <a:p>
            <a:pPr marL="285750" marR="0" lvl="0" indent="-19685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Inventory: </a:t>
            </a:r>
            <a:r>
              <a:rPr lang="pt-PT" sz="1400" b="0" i="0" u="none" strike="noStrike" cap="none">
                <a:solidFill>
                  <a:srgbClr val="000000"/>
                </a:solidFill>
                <a:latin typeface="Arial"/>
                <a:ea typeface="Arial"/>
                <a:cs typeface="Arial"/>
                <a:sym typeface="Arial"/>
              </a:rPr>
              <a:t>keeping more than the minimum stock of raw materials, parts, work in process (WIP), and finished goods necessary.</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Motion: </a:t>
            </a:r>
            <a:r>
              <a:rPr lang="pt-PT" sz="1400" b="0" i="0" u="none" strike="noStrike" cap="none">
                <a:solidFill>
                  <a:srgbClr val="000000"/>
                </a:solidFill>
                <a:latin typeface="Arial"/>
                <a:ea typeface="Arial"/>
                <a:cs typeface="Arial"/>
                <a:sym typeface="Arial"/>
              </a:rPr>
              <a:t>movements made by operators or machines beyond what is necessary.</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Defects: </a:t>
            </a:r>
            <a:r>
              <a:rPr lang="pt-PT" sz="1400" b="0" i="0" u="none" strike="noStrike" cap="none">
                <a:solidFill>
                  <a:srgbClr val="000000"/>
                </a:solidFill>
                <a:latin typeface="Arial"/>
                <a:ea typeface="Arial"/>
                <a:cs typeface="Arial"/>
                <a:sym typeface="Arial"/>
              </a:rPr>
              <a:t>time and effort spent correcting and inspecting rework and scrap.</a:t>
            </a:r>
            <a:endParaRPr/>
          </a:p>
        </p:txBody>
      </p:sp>
      <p:sp>
        <p:nvSpPr>
          <p:cNvPr id="541" name="Google Shape;541;p43"/>
          <p:cNvSpPr txBox="1"/>
          <p:nvPr/>
        </p:nvSpPr>
        <p:spPr>
          <a:xfrm>
            <a:off x="195984" y="901574"/>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Lean Manufacturing - Wastes</a:t>
            </a:r>
            <a:endParaRPr/>
          </a:p>
        </p:txBody>
      </p:sp>
      <p:sp>
        <p:nvSpPr>
          <p:cNvPr id="542" name="Google Shape;542;p43"/>
          <p:cNvSpPr/>
          <p:nvPr/>
        </p:nvSpPr>
        <p:spPr>
          <a:xfrm>
            <a:off x="7545031" y="3591937"/>
            <a:ext cx="665747" cy="653549"/>
          </a:xfrm>
          <a:prstGeom prst="mathPlus">
            <a:avLst>
              <a:gd name="adj1" fmla="val 23520"/>
            </a:avLst>
          </a:prstGeom>
          <a:solidFill>
            <a:srgbClr val="059540"/>
          </a:solidFill>
          <a:ln w="25400" cap="flat" cmpd="sng">
            <a:solidFill>
              <a:srgbClr val="059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3" name="Google Shape;543;p43"/>
          <p:cNvSpPr txBox="1"/>
          <p:nvPr/>
        </p:nvSpPr>
        <p:spPr>
          <a:xfrm>
            <a:off x="6943321" y="4178078"/>
            <a:ext cx="2140219" cy="78327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600"/>
              <a:buFont typeface="Arial"/>
              <a:buNone/>
            </a:pPr>
            <a:r>
              <a:rPr lang="pt-PT" sz="1600" b="1" i="0" u="none" strike="noStrike" cap="none">
                <a:solidFill>
                  <a:srgbClr val="059540"/>
                </a:solidFill>
                <a:latin typeface="Arial"/>
                <a:ea typeface="Arial"/>
                <a:cs typeface="Arial"/>
                <a:sym typeface="Arial"/>
              </a:rPr>
              <a:t>The “unutilized talent” waste</a:t>
            </a:r>
            <a:endParaRPr sz="1600" b="1" i="0" u="none" strike="noStrike" cap="none">
              <a:solidFill>
                <a:srgbClr val="05954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549" name="Google Shape;549;p44"/>
          <p:cNvSpPr txBox="1"/>
          <p:nvPr/>
        </p:nvSpPr>
        <p:spPr>
          <a:xfrm>
            <a:off x="195984" y="2417861"/>
            <a:ext cx="8752031"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The 8 wastes of Lean Manufacturing:</a:t>
            </a:r>
            <a:endParaRPr/>
          </a:p>
        </p:txBody>
      </p:sp>
      <p:sp>
        <p:nvSpPr>
          <p:cNvPr id="550" name="Google Shape;550;p44"/>
          <p:cNvSpPr txBox="1"/>
          <p:nvPr/>
        </p:nvSpPr>
        <p:spPr>
          <a:xfrm>
            <a:off x="1318814" y="673221"/>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Lean Manufacturing - Wastes</a:t>
            </a:r>
            <a:endParaRPr/>
          </a:p>
        </p:txBody>
      </p:sp>
      <p:pic>
        <p:nvPicPr>
          <p:cNvPr id="551" name="Google Shape;551;p44"/>
          <p:cNvPicPr preferRelativeResize="0"/>
          <p:nvPr/>
        </p:nvPicPr>
        <p:blipFill rotWithShape="1">
          <a:blip r:embed="rId3">
            <a:alphaModFix/>
          </a:blip>
          <a:srcRect/>
          <a:stretch/>
        </p:blipFill>
        <p:spPr>
          <a:xfrm>
            <a:off x="3487994" y="1204019"/>
            <a:ext cx="5142931" cy="3514024"/>
          </a:xfrm>
          <a:prstGeom prst="rect">
            <a:avLst/>
          </a:prstGeom>
          <a:noFill/>
          <a:ln>
            <a:noFill/>
          </a:ln>
        </p:spPr>
      </p:pic>
      <p:sp>
        <p:nvSpPr>
          <p:cNvPr id="552" name="Google Shape;552;p44"/>
          <p:cNvSpPr/>
          <p:nvPr/>
        </p:nvSpPr>
        <p:spPr>
          <a:xfrm>
            <a:off x="0" y="3881900"/>
            <a:ext cx="3436374"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Verdana"/>
                <a:ea typeface="Verdana"/>
                <a:cs typeface="Verdana"/>
                <a:sym typeface="Verdana"/>
              </a:rPr>
              <a:t>[1] The Complete Lean Manufacturing Guide - Learn how manufacturers are using new Industry 4.0 technologies to augment traditional lean manufacturing practices. Tulip.co E-book. Web: </a:t>
            </a:r>
            <a:r>
              <a:rPr lang="pt-PT" sz="800" b="0" i="0" u="sng" strike="noStrike" cap="none">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https://tulip.co/ebooks/lean-manufacturing/#chapter-two-history-of-lean</a:t>
            </a:r>
            <a:endParaRPr sz="800" b="0" i="0" u="none" strike="noStrike" cap="none">
              <a:solidFill>
                <a:srgbClr val="000000"/>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5"/>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558" name="Google Shape;558;p45"/>
          <p:cNvSpPr txBox="1"/>
          <p:nvPr/>
        </p:nvSpPr>
        <p:spPr>
          <a:xfrm>
            <a:off x="195984" y="901574"/>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Lean Manufacturing - principles</a:t>
            </a:r>
            <a:endParaRPr/>
          </a:p>
        </p:txBody>
      </p:sp>
      <p:pic>
        <p:nvPicPr>
          <p:cNvPr id="559" name="Google Shape;559;p45"/>
          <p:cNvPicPr preferRelativeResize="0"/>
          <p:nvPr/>
        </p:nvPicPr>
        <p:blipFill rotWithShape="1">
          <a:blip r:embed="rId3">
            <a:alphaModFix/>
          </a:blip>
          <a:srcRect/>
          <a:stretch/>
        </p:blipFill>
        <p:spPr>
          <a:xfrm>
            <a:off x="3677008" y="1101274"/>
            <a:ext cx="4985083" cy="3519120"/>
          </a:xfrm>
          <a:prstGeom prst="rect">
            <a:avLst/>
          </a:prstGeom>
          <a:noFill/>
          <a:ln>
            <a:noFill/>
          </a:ln>
        </p:spPr>
      </p:pic>
      <p:sp>
        <p:nvSpPr>
          <p:cNvPr id="560" name="Google Shape;560;p45"/>
          <p:cNvSpPr txBox="1"/>
          <p:nvPr/>
        </p:nvSpPr>
        <p:spPr>
          <a:xfrm>
            <a:off x="481908" y="1802723"/>
            <a:ext cx="2408775"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The lean concept considers five major principles as a recipe for improving workplace efficiency, namely the following:</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Identifying value;</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Mapping the value stream;</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Creating flow;</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Establishing pull;</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Seeking perfection.</a:t>
            </a:r>
            <a:endParaRPr sz="1400" b="0" i="0" u="none" strike="noStrike" cap="none">
              <a:solidFill>
                <a:srgbClr val="15A7A1"/>
              </a:solidFill>
              <a:latin typeface="Arial"/>
              <a:ea typeface="Arial"/>
              <a:cs typeface="Arial"/>
              <a:sym typeface="Arial"/>
            </a:endParaRPr>
          </a:p>
        </p:txBody>
      </p:sp>
      <p:sp>
        <p:nvSpPr>
          <p:cNvPr id="561" name="Google Shape;561;p45"/>
          <p:cNvSpPr/>
          <p:nvPr/>
        </p:nvSpPr>
        <p:spPr>
          <a:xfrm>
            <a:off x="1054511" y="4481540"/>
            <a:ext cx="6518786"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dirty="0">
                <a:solidFill>
                  <a:srgbClr val="000000"/>
                </a:solidFill>
                <a:latin typeface="Arial"/>
                <a:ea typeface="Arial"/>
                <a:cs typeface="Arial"/>
                <a:sym typeface="Arial"/>
              </a:rPr>
              <a:t>[2] The Complete Lean Manufacturing Guide - Learn how manufacturers are using new Industry 4.0 technologies to augment traditional lean manufacturing practices. Tulip.co E-book. Web: </a:t>
            </a:r>
            <a:r>
              <a:rPr lang="pt-PT" sz="8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https://tulip.co/ebooks/lean-manufacturing/#chapter-two-history-of-lean</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6"/>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567" name="Google Shape;567;p46"/>
          <p:cNvSpPr txBox="1"/>
          <p:nvPr/>
        </p:nvSpPr>
        <p:spPr>
          <a:xfrm>
            <a:off x="195984" y="1771531"/>
            <a:ext cx="8752031"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r>
              <a:rPr lang="pt-PT" sz="1400" b="0" i="0" u="none" strike="noStrike" cap="none">
                <a:solidFill>
                  <a:srgbClr val="2B2D83"/>
                </a:solidFill>
                <a:latin typeface="Arial"/>
                <a:ea typeface="Arial"/>
                <a:cs typeface="Arial"/>
                <a:sym typeface="Arial"/>
              </a:rPr>
              <a:t>IE</a:t>
            </a:r>
            <a:r>
              <a:rPr lang="pt-PT" sz="1400" b="0" i="0" u="none" strike="noStrike" cap="none">
                <a:solidFill>
                  <a:srgbClr val="000000"/>
                </a:solidFill>
                <a:latin typeface="Arial"/>
                <a:ea typeface="Arial"/>
                <a:cs typeface="Arial"/>
                <a:sym typeface="Arial"/>
              </a:rPr>
              <a:t> is a concept in which the ecosystem is seen as an example for the design of industrial systems with the purpose of decreasing their impact on the environment by closing energy and resource loops.</a:t>
            </a:r>
            <a:endParaRPr/>
          </a:p>
        </p:txBody>
      </p:sp>
      <p:sp>
        <p:nvSpPr>
          <p:cNvPr id="568" name="Google Shape;568;p46"/>
          <p:cNvSpPr txBox="1"/>
          <p:nvPr/>
        </p:nvSpPr>
        <p:spPr>
          <a:xfrm>
            <a:off x="195984" y="1380999"/>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Industrial Ecology - Concept</a:t>
            </a:r>
            <a:endParaRPr/>
          </a:p>
        </p:txBody>
      </p:sp>
      <p:sp>
        <p:nvSpPr>
          <p:cNvPr id="569" name="Google Shape;569;p46"/>
          <p:cNvSpPr txBox="1"/>
          <p:nvPr/>
        </p:nvSpPr>
        <p:spPr>
          <a:xfrm>
            <a:off x="1887794" y="2848750"/>
            <a:ext cx="5855100" cy="1600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1" u="none" strike="noStrike" cap="none">
              <a:solidFill>
                <a:srgbClr val="2B2D8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1" u="none" strike="noStrike" cap="none">
                <a:solidFill>
                  <a:srgbClr val="2B2D83"/>
                </a:solidFill>
                <a:latin typeface="Arial"/>
                <a:ea typeface="Arial"/>
                <a:cs typeface="Arial"/>
                <a:sym typeface="Arial"/>
              </a:rPr>
              <a:t>“Industrial ecology conceptualises industry as a man-made ecosystem that operates in a similar way to natural ecosystems, where the waste or </a:t>
            </a:r>
            <a:r>
              <a:rPr lang="pt-PT" i="1">
                <a:solidFill>
                  <a:srgbClr val="2B2D83"/>
                </a:solidFill>
              </a:rPr>
              <a:t>byproduct</a:t>
            </a:r>
            <a:r>
              <a:rPr lang="pt-PT" sz="1400" b="0" i="1" u="none" strike="noStrike" cap="none">
                <a:solidFill>
                  <a:srgbClr val="2B2D83"/>
                </a:solidFill>
                <a:latin typeface="Arial"/>
                <a:ea typeface="Arial"/>
                <a:cs typeface="Arial"/>
                <a:sym typeface="Arial"/>
              </a:rPr>
              <a:t> of one process is used as an input into another process. Industrial ecology interacts with natural ecosystems and attempts to move from a linear to cyclical or closed loop system. Like natural ecosystems, industrial ecology is in a continual state of flux”</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7"/>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575" name="Google Shape;575;p47"/>
          <p:cNvSpPr txBox="1"/>
          <p:nvPr/>
        </p:nvSpPr>
        <p:spPr>
          <a:xfrm>
            <a:off x="195984" y="1380999"/>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Industrial Ecology - Processes</a:t>
            </a:r>
            <a:endParaRPr/>
          </a:p>
        </p:txBody>
      </p:sp>
      <p:sp>
        <p:nvSpPr>
          <p:cNvPr id="576" name="Google Shape;576;p47"/>
          <p:cNvSpPr txBox="1"/>
          <p:nvPr/>
        </p:nvSpPr>
        <p:spPr>
          <a:xfrm>
            <a:off x="195984" y="2147404"/>
            <a:ext cx="3336255" cy="24622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400" b="0" i="0" u="none" strike="noStrike" cap="none">
                <a:solidFill>
                  <a:srgbClr val="000000"/>
                </a:solidFill>
                <a:latin typeface="Arial"/>
                <a:ea typeface="Arial"/>
                <a:cs typeface="Arial"/>
                <a:sym typeface="Arial"/>
              </a:rPr>
              <a:t>According to the IE concept, one industry utilises the surpluses (wastes &amp; by products) of other industries as inputs into its own processes while interacting with nature. IE follows an hybrid system between industrial and natural ecosystems and considers sustainability concepts and tools such as material flow analysis, design for disassembly, environmentally friendly technologies and dematerialisation. </a:t>
            </a:r>
            <a:endParaRPr sz="1400" b="0" i="0" u="none" strike="noStrike" cap="none">
              <a:solidFill>
                <a:srgbClr val="000000"/>
              </a:solidFill>
              <a:latin typeface="Arial"/>
              <a:ea typeface="Arial"/>
              <a:cs typeface="Arial"/>
              <a:sym typeface="Arial"/>
            </a:endParaRPr>
          </a:p>
        </p:txBody>
      </p:sp>
      <p:pic>
        <p:nvPicPr>
          <p:cNvPr id="577" name="Google Shape;577;p47"/>
          <p:cNvPicPr preferRelativeResize="0"/>
          <p:nvPr/>
        </p:nvPicPr>
        <p:blipFill rotWithShape="1">
          <a:blip r:embed="rId3">
            <a:alphaModFix/>
          </a:blip>
          <a:srcRect/>
          <a:stretch/>
        </p:blipFill>
        <p:spPr>
          <a:xfrm>
            <a:off x="3897829" y="1157081"/>
            <a:ext cx="5246171" cy="3050891"/>
          </a:xfrm>
          <a:prstGeom prst="rect">
            <a:avLst/>
          </a:prstGeom>
          <a:noFill/>
          <a:ln>
            <a:noFill/>
          </a:ln>
        </p:spPr>
      </p:pic>
      <p:sp>
        <p:nvSpPr>
          <p:cNvPr id="578" name="Google Shape;578;p47"/>
          <p:cNvSpPr/>
          <p:nvPr/>
        </p:nvSpPr>
        <p:spPr>
          <a:xfrm>
            <a:off x="3979397" y="4487697"/>
            <a:ext cx="5083034"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[3] Introduction to industrial ecology and industrial metabolismo. Greek-Albanian cross border cooperation in Biomass Exploration. Available online: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https://slideplayer.com/slide/13338089/</a:t>
            </a:r>
            <a:endParaRPr sz="800" b="0" i="0" u="none" strike="noStrike" cap="none">
              <a:solidFill>
                <a:srgbClr val="000000"/>
              </a:solidFill>
              <a:latin typeface="Arial"/>
              <a:ea typeface="Arial"/>
              <a:cs typeface="Arial"/>
              <a:sym typeface="Arial"/>
            </a:endParaRPr>
          </a:p>
        </p:txBody>
      </p:sp>
      <p:sp>
        <p:nvSpPr>
          <p:cNvPr id="579" name="Google Shape;579;p47"/>
          <p:cNvSpPr txBox="1"/>
          <p:nvPr/>
        </p:nvSpPr>
        <p:spPr>
          <a:xfrm>
            <a:off x="5477718" y="4263779"/>
            <a:ext cx="2904459" cy="29048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800"/>
              <a:buFont typeface="Arial"/>
              <a:buNone/>
            </a:pPr>
            <a:r>
              <a:rPr lang="pt-PT" sz="800" b="0" i="0" u="none" strike="noStrike" cap="none" dirty="0">
                <a:solidFill>
                  <a:schemeClr val="dk1"/>
                </a:solidFill>
                <a:latin typeface="Arial"/>
                <a:ea typeface="Arial"/>
                <a:cs typeface="Arial"/>
                <a:sym typeface="Arial"/>
              </a:rPr>
              <a:t>Industrial Ecology Processes [3]</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8"/>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585" name="Google Shape;585;p48"/>
          <p:cNvSpPr txBox="1"/>
          <p:nvPr/>
        </p:nvSpPr>
        <p:spPr>
          <a:xfrm>
            <a:off x="195984" y="1468078"/>
            <a:ext cx="8752031" cy="332398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Develop industrial ecosystems </a:t>
            </a:r>
            <a:r>
              <a:rPr lang="pt-PT" sz="1400" b="0" i="0" u="none" strike="noStrike" cap="none">
                <a:solidFill>
                  <a:srgbClr val="000000"/>
                </a:solidFill>
                <a:latin typeface="Arial"/>
                <a:ea typeface="Arial"/>
                <a:cs typeface="Arial"/>
                <a:sym typeface="Arial"/>
              </a:rPr>
              <a:t>- see waste as a resource; close loops; make partnerships with other industries to trade by-products which are used as inputs to other processes.</a:t>
            </a:r>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Dematerialise industrial output </a:t>
            </a:r>
            <a:r>
              <a:rPr lang="pt-PT" sz="1400" b="0" i="0" u="none" strike="noStrike" cap="none">
                <a:solidFill>
                  <a:srgbClr val="000000"/>
                </a:solidFill>
                <a:latin typeface="Arial"/>
                <a:ea typeface="Arial"/>
                <a:cs typeface="Arial"/>
                <a:sym typeface="Arial"/>
              </a:rPr>
              <a:t>- use less virgin materials and energy by becoming more resource efficient; reuse materials or replace with more environmentally friendly materials; do more with less.</a:t>
            </a:r>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Balance industrial inputs and outputs to natural levels - manage the environmental-industrial interface; increase knowledge of ecosystem behaviour, recovery time and capacity; increase knowledge of how and when industry can interact with natural ecosystems and the limitations.</a:t>
            </a:r>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Improve the efficiency of </a:t>
            </a:r>
            <a:r>
              <a:rPr lang="pt-PT" sz="1400" b="0" i="0" u="none" strike="noStrike" cap="none">
                <a:solidFill>
                  <a:srgbClr val="2B2D83"/>
                </a:solidFill>
                <a:latin typeface="Arial"/>
                <a:ea typeface="Arial"/>
                <a:cs typeface="Arial"/>
                <a:sym typeface="Arial"/>
              </a:rPr>
              <a:t>industrial processes </a:t>
            </a:r>
            <a:r>
              <a:rPr lang="pt-PT" sz="1400" b="0" i="0" u="none" strike="noStrike" cap="none">
                <a:solidFill>
                  <a:srgbClr val="000000"/>
                </a:solidFill>
                <a:latin typeface="Arial"/>
                <a:ea typeface="Arial"/>
                <a:cs typeface="Arial"/>
                <a:sym typeface="Arial"/>
              </a:rPr>
              <a:t>- redesign products, processes, equipment; reuse materials to conserve resources.</a:t>
            </a:r>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2B2D83"/>
                </a:solidFill>
                <a:latin typeface="Arial"/>
                <a:ea typeface="Arial"/>
                <a:cs typeface="Arial"/>
                <a:sym typeface="Arial"/>
              </a:rPr>
              <a:t>Energy use </a:t>
            </a:r>
            <a:r>
              <a:rPr lang="pt-PT" sz="1400" b="0" i="0" u="none" strike="noStrike" cap="none">
                <a:solidFill>
                  <a:srgbClr val="000000"/>
                </a:solidFill>
                <a:latin typeface="Arial"/>
                <a:ea typeface="Arial"/>
                <a:cs typeface="Arial"/>
                <a:sym typeface="Arial"/>
              </a:rPr>
              <a:t>- incorporate energy supply within the industrial ecology; use alternative sources of energy that have less impact on the environment.</a:t>
            </a:r>
            <a:endParaRPr/>
          </a:p>
          <a:p>
            <a:pPr marL="285750" marR="0" lvl="0" indent="-285750" algn="just"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Align policies with the </a:t>
            </a:r>
            <a:r>
              <a:rPr lang="pt-PT" sz="1400" b="0" i="0" u="none" strike="noStrike" cap="none">
                <a:solidFill>
                  <a:srgbClr val="2B2D83"/>
                </a:solidFill>
                <a:latin typeface="Arial"/>
                <a:ea typeface="Arial"/>
                <a:cs typeface="Arial"/>
                <a:sym typeface="Arial"/>
              </a:rPr>
              <a:t>industrial ecology concept </a:t>
            </a:r>
            <a:r>
              <a:rPr lang="pt-PT" sz="1400" b="0" i="0" u="none" strike="noStrike" cap="none">
                <a:solidFill>
                  <a:srgbClr val="000000"/>
                </a:solidFill>
                <a:latin typeface="Arial"/>
                <a:ea typeface="Arial"/>
                <a:cs typeface="Arial"/>
                <a:sym typeface="Arial"/>
              </a:rPr>
              <a:t>- incorporate environment and economics into organisational, national and international policies; internalize the externalities; use economic instruments to encourage a move towards industrial ecology; use a more appropriate discount rate; use a more comprehensive index to measure a nation's wealth rather than GNP.</a:t>
            </a:r>
            <a:endParaRPr/>
          </a:p>
        </p:txBody>
      </p:sp>
      <p:sp>
        <p:nvSpPr>
          <p:cNvPr id="586" name="Google Shape;586;p48"/>
          <p:cNvSpPr txBox="1"/>
          <p:nvPr/>
        </p:nvSpPr>
        <p:spPr>
          <a:xfrm>
            <a:off x="195984" y="1094410"/>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Industrial Ecology - Principles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9"/>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592" name="Google Shape;592;p49"/>
          <p:cNvSpPr txBox="1"/>
          <p:nvPr/>
        </p:nvSpPr>
        <p:spPr>
          <a:xfrm>
            <a:off x="195984" y="861561"/>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Industrial Ecology &amp; Circular Economy</a:t>
            </a:r>
            <a:endParaRPr/>
          </a:p>
        </p:txBody>
      </p:sp>
      <p:pic>
        <p:nvPicPr>
          <p:cNvPr id="593" name="Google Shape;593;p49"/>
          <p:cNvPicPr preferRelativeResize="0"/>
          <p:nvPr/>
        </p:nvPicPr>
        <p:blipFill rotWithShape="1">
          <a:blip r:embed="rId3">
            <a:alphaModFix/>
          </a:blip>
          <a:srcRect/>
          <a:stretch/>
        </p:blipFill>
        <p:spPr>
          <a:xfrm>
            <a:off x="3614489" y="1212934"/>
            <a:ext cx="3591854" cy="3069005"/>
          </a:xfrm>
          <a:prstGeom prst="rect">
            <a:avLst/>
          </a:prstGeom>
          <a:noFill/>
          <a:ln>
            <a:noFill/>
          </a:ln>
        </p:spPr>
      </p:pic>
      <p:sp>
        <p:nvSpPr>
          <p:cNvPr id="594" name="Google Shape;594;p49"/>
          <p:cNvSpPr/>
          <p:nvPr/>
        </p:nvSpPr>
        <p:spPr>
          <a:xfrm>
            <a:off x="34508" y="3499536"/>
            <a:ext cx="2227005"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[4]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Saavedra</a:t>
            </a:r>
            <a:r>
              <a:rPr lang="pt-PT" sz="800" b="0" i="0" u="sng" strike="noStrike" cap="none">
                <a:solidFill>
                  <a:srgbClr val="000000"/>
                </a:solidFill>
                <a:latin typeface="Arial"/>
                <a:ea typeface="Arial"/>
                <a:cs typeface="Arial"/>
                <a:sym typeface="Arial"/>
              </a:rPr>
              <a:t>, Yovana;</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 Iritani</a:t>
            </a:r>
            <a:r>
              <a:rPr lang="pt-PT" sz="800" b="0" i="0" u="sng" strike="noStrike" cap="none">
                <a:solidFill>
                  <a:srgbClr val="000000"/>
                </a:solidFill>
                <a:latin typeface="Arial"/>
                <a:ea typeface="Arial"/>
                <a:cs typeface="Arial"/>
                <a:sym typeface="Arial"/>
              </a:rPr>
              <a:t>, Diego;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Pavan</a:t>
            </a:r>
            <a:r>
              <a:rPr lang="pt-PT" sz="800" b="0" i="0" u="sng" strike="noStrike" cap="none">
                <a:solidFill>
                  <a:srgbClr val="000000"/>
                </a:solidFill>
                <a:latin typeface="Arial"/>
                <a:ea typeface="Arial"/>
                <a:cs typeface="Arial"/>
                <a:sym typeface="Arial"/>
              </a:rPr>
              <a:t>, Ana;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Ometto</a:t>
            </a:r>
            <a:r>
              <a:rPr lang="pt-PT" sz="800" b="0" i="0" u="none" strike="noStrike" cap="none">
                <a:solidFill>
                  <a:srgbClr val="000000"/>
                </a:solidFill>
                <a:latin typeface="Arial"/>
                <a:ea typeface="Arial"/>
                <a:cs typeface="Arial"/>
                <a:sym typeface="Arial"/>
              </a:rPr>
              <a:t>, Aldo; Theoretical contribution of industrial ecology to circular economy. Received 8 September 2016, Revised 17 September 2017, Accepted 17 September 2017, Available online 30 September 2017. Web: </a:t>
            </a:r>
            <a:r>
              <a:rPr lang="pt-PT" sz="8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https://www.sciencedirect.com/science/article/abs/pii/S0959652617321728</a:t>
            </a:r>
            <a:endParaRPr sz="800" b="0" i="0" u="none" strike="noStrike" cap="none">
              <a:solidFill>
                <a:srgbClr val="000000"/>
              </a:solidFill>
              <a:latin typeface="Arial"/>
              <a:ea typeface="Arial"/>
              <a:cs typeface="Arial"/>
              <a:sym typeface="Arial"/>
            </a:endParaRPr>
          </a:p>
        </p:txBody>
      </p:sp>
      <p:sp>
        <p:nvSpPr>
          <p:cNvPr id="595" name="Google Shape;595;p49"/>
          <p:cNvSpPr/>
          <p:nvPr/>
        </p:nvSpPr>
        <p:spPr>
          <a:xfrm>
            <a:off x="4351836" y="4469033"/>
            <a:ext cx="304541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Word co-occurrance network for CE and IE literature [4]</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182193" y="1790571"/>
            <a:ext cx="3344778" cy="2893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for upgradeability and repair (modularity)</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long-life products</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for product-life extension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for closing resource loops</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for technical and biological cycles</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for disassembly and reassembly</a:t>
            </a:r>
            <a:endParaRPr/>
          </a:p>
        </p:txBody>
      </p:sp>
      <p:pic>
        <p:nvPicPr>
          <p:cNvPr id="135" name="Google Shape;135;p5"/>
          <p:cNvPicPr preferRelativeResize="0"/>
          <p:nvPr/>
        </p:nvPicPr>
        <p:blipFill rotWithShape="1">
          <a:blip r:embed="rId3">
            <a:alphaModFix/>
          </a:blip>
          <a:srcRect/>
          <a:stretch/>
        </p:blipFill>
        <p:spPr>
          <a:xfrm>
            <a:off x="4262081" y="1716686"/>
            <a:ext cx="4122160" cy="2821697"/>
          </a:xfrm>
          <a:prstGeom prst="rect">
            <a:avLst/>
          </a:prstGeom>
          <a:noFill/>
          <a:ln>
            <a:noFill/>
          </a:ln>
        </p:spPr>
      </p:pic>
      <p:sp>
        <p:nvSpPr>
          <p:cNvPr id="136" name="Google Shape;136;p5"/>
          <p:cNvSpPr txBox="1"/>
          <p:nvPr/>
        </p:nvSpPr>
        <p:spPr>
          <a:xfrm>
            <a:off x="986590" y="144476"/>
            <a:ext cx="704019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4000" b="0" i="0" u="none" strike="noStrike" cap="none">
                <a:solidFill>
                  <a:srgbClr val="E7501B"/>
                </a:solidFill>
                <a:latin typeface="Bebas Neue"/>
                <a:ea typeface="Bebas Neue"/>
                <a:cs typeface="Bebas Neue"/>
                <a:sym typeface="Bebas Neue"/>
              </a:rPr>
              <a:t>examples of schemes for circularity include (but not limited to):</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0"/>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601" name="Google Shape;601;p50"/>
          <p:cNvSpPr txBox="1"/>
          <p:nvPr/>
        </p:nvSpPr>
        <p:spPr>
          <a:xfrm>
            <a:off x="195984" y="861561"/>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Industrial Ecology &amp; Circular Economy</a:t>
            </a:r>
            <a:endParaRPr/>
          </a:p>
        </p:txBody>
      </p:sp>
      <p:graphicFrame>
        <p:nvGraphicFramePr>
          <p:cNvPr id="602" name="Google Shape;602;p50"/>
          <p:cNvGraphicFramePr/>
          <p:nvPr/>
        </p:nvGraphicFramePr>
        <p:xfrm>
          <a:off x="165597" y="1280876"/>
          <a:ext cx="8782425" cy="3498018"/>
        </p:xfrm>
        <a:graphic>
          <a:graphicData uri="http://schemas.openxmlformats.org/drawingml/2006/table">
            <a:tbl>
              <a:tblPr>
                <a:noFill/>
                <a:tableStyleId>{0B19FA1D-E957-42FC-A393-E009502004C3}</a:tableStyleId>
              </a:tblPr>
              <a:tblGrid>
                <a:gridCol w="5591875">
                  <a:extLst>
                    <a:ext uri="{9D8B030D-6E8A-4147-A177-3AD203B41FA5}">
                      <a16:colId xmlns:a16="http://schemas.microsoft.com/office/drawing/2014/main" val="20000"/>
                    </a:ext>
                  </a:extLst>
                </a:gridCol>
                <a:gridCol w="3190550">
                  <a:extLst>
                    <a:ext uri="{9D8B030D-6E8A-4147-A177-3AD203B41FA5}">
                      <a16:colId xmlns:a16="http://schemas.microsoft.com/office/drawing/2014/main" val="20001"/>
                    </a:ext>
                  </a:extLst>
                </a:gridCol>
              </a:tblGrid>
              <a:tr h="318775">
                <a:tc>
                  <a:txBody>
                    <a:bodyPr/>
                    <a:lstStyle/>
                    <a:p>
                      <a:pPr marL="0" marR="0" lvl="0" indent="0" algn="ctr"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Contribution of IE</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ED4CC"/>
                    </a:solidFill>
                  </a:tcPr>
                </a:tc>
                <a:tc>
                  <a:txBody>
                    <a:bodyPr/>
                    <a:lstStyle/>
                    <a:p>
                      <a:pPr marL="0" marR="0" lvl="0" indent="0" algn="ctr"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CE Principles based on</a:t>
                      </a:r>
                      <a:endParaRPr sz="1050" u="none" strike="noStrike" cap="none">
                        <a:solidFill>
                          <a:schemeClr val="dk1"/>
                        </a:solidFill>
                        <a:latin typeface="Arial"/>
                        <a:ea typeface="Arial"/>
                        <a:cs typeface="Arial"/>
                        <a:sym typeface="Arial"/>
                      </a:endParaRPr>
                    </a:p>
                    <a:p>
                      <a:pPr marL="0" marR="0" lvl="0" indent="0" algn="ctr"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Ellen McArthur Foundation</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0"/>
                  </a:ext>
                </a:extLst>
              </a:tr>
              <a:tr h="1133100">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Study the material and energy flows and their application.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Introduce the principles of the biological ecosystem in the industrial ecosystem</a:t>
                      </a:r>
                      <a:endParaRPr sz="1050" u="none" strike="noStrike" cap="none">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Transform the linear and semicircular flows to circular or close flows.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Eliminate the dependence on the finite stocks and reuse the waste generated into the system.</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Provide material flow analysis in a complex system.</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Preserve and enhance natural capital by controlling finite stocks and balancing renewable resources flows.</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11125">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Use IS and EIPs.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Use waste as by-products.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Use strategies such as: reuse, recycling, repair and remanufacturing.</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Extended the life cycle of products.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Do more with less (dematerialization)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Develop more services than products (PSS).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Use the Design for Environment or Ecodesign.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Implement Cleaner Production in the companies.</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Optimize resource yields by circulating products,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components and materials in use at the highest utility at all time in both technical and biological cycles.</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2"/>
                  </a:ext>
                </a:extLst>
              </a:tr>
              <a:tr h="677850">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Use the indicators to monitor the system effectiveness.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Research aimed at developing new ways for CE transition.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Implement national and international economic development policies.</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Foster system effectiveness by revealing and designing out negative externalities.</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603" name="Google Shape;603;p50"/>
          <p:cNvSpPr txBox="1"/>
          <p:nvPr/>
        </p:nvSpPr>
        <p:spPr>
          <a:xfrm>
            <a:off x="4170985" y="4581723"/>
            <a:ext cx="170343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050" b="0" i="1" u="none" strike="noStrike" cap="none" dirty="0">
                <a:solidFill>
                  <a:srgbClr val="000000"/>
                </a:solidFill>
                <a:latin typeface="Arial"/>
                <a:ea typeface="Arial"/>
                <a:cs typeface="Arial"/>
                <a:sym typeface="Arial"/>
              </a:rPr>
              <a:t>Contributions of IE to CE</a:t>
            </a:r>
            <a:endParaRPr sz="1050" b="0" i="1" u="none" strike="noStrike" cap="none"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1"/>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609" name="Google Shape;609;p51"/>
          <p:cNvSpPr txBox="1"/>
          <p:nvPr/>
        </p:nvSpPr>
        <p:spPr>
          <a:xfrm>
            <a:off x="195984" y="852967"/>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Industrial Ecology &amp; Circular Economy</a:t>
            </a:r>
            <a:endParaRPr/>
          </a:p>
        </p:txBody>
      </p:sp>
      <p:pic>
        <p:nvPicPr>
          <p:cNvPr id="610" name="Google Shape;610;p51"/>
          <p:cNvPicPr preferRelativeResize="0"/>
          <p:nvPr/>
        </p:nvPicPr>
        <p:blipFill rotWithShape="1">
          <a:blip r:embed="rId3">
            <a:alphaModFix/>
          </a:blip>
          <a:srcRect/>
          <a:stretch/>
        </p:blipFill>
        <p:spPr>
          <a:xfrm>
            <a:off x="1300004" y="1708592"/>
            <a:ext cx="5593949" cy="2869476"/>
          </a:xfrm>
          <a:prstGeom prst="rect">
            <a:avLst/>
          </a:prstGeom>
          <a:noFill/>
          <a:ln>
            <a:noFill/>
          </a:ln>
        </p:spPr>
      </p:pic>
      <p:sp>
        <p:nvSpPr>
          <p:cNvPr id="611" name="Google Shape;611;p51"/>
          <p:cNvSpPr/>
          <p:nvPr/>
        </p:nvSpPr>
        <p:spPr>
          <a:xfrm>
            <a:off x="937639" y="1274684"/>
            <a:ext cx="6246462" cy="3519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1700" b="0" i="0" u="none" strike="noStrike" cap="none">
                <a:solidFill>
                  <a:srgbClr val="000000"/>
                </a:solidFill>
                <a:latin typeface="Arial"/>
                <a:ea typeface="Arial"/>
                <a:cs typeface="Arial"/>
                <a:sym typeface="Arial"/>
              </a:rPr>
              <a:t>Interrelations between Circular Economy and Lean principles</a:t>
            </a:r>
            <a:endParaRPr sz="1700" b="0" i="0" u="none" strike="noStrike" cap="none">
              <a:solidFill>
                <a:srgbClr val="000000"/>
              </a:solidFill>
              <a:latin typeface="Arial"/>
              <a:ea typeface="Arial"/>
              <a:cs typeface="Arial"/>
              <a:sym typeface="Arial"/>
            </a:endParaRPr>
          </a:p>
        </p:txBody>
      </p:sp>
      <p:sp>
        <p:nvSpPr>
          <p:cNvPr id="612" name="Google Shape;612;p51"/>
          <p:cNvSpPr/>
          <p:nvPr/>
        </p:nvSpPr>
        <p:spPr>
          <a:xfrm>
            <a:off x="1300004" y="4578068"/>
            <a:ext cx="48141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dirty="0">
                <a:solidFill>
                  <a:srgbClr val="000000"/>
                </a:solidFill>
                <a:latin typeface="Arial"/>
                <a:ea typeface="Arial"/>
                <a:cs typeface="Arial"/>
                <a:sym typeface="Arial"/>
              </a:rPr>
              <a:t>Word co-occurrance network for CE and IE literature [5]</a:t>
            </a:r>
            <a:endParaRPr sz="900" b="0" i="0" u="none" strike="noStrike" cap="none" dirty="0">
              <a:solidFill>
                <a:srgbClr val="000000"/>
              </a:solidFill>
              <a:latin typeface="Arial"/>
              <a:ea typeface="Arial"/>
              <a:cs typeface="Arial"/>
              <a:sym typeface="Arial"/>
            </a:endParaRPr>
          </a:p>
        </p:txBody>
      </p:sp>
      <p:sp>
        <p:nvSpPr>
          <p:cNvPr id="613" name="Google Shape;613;p51"/>
          <p:cNvSpPr/>
          <p:nvPr/>
        </p:nvSpPr>
        <p:spPr>
          <a:xfrm>
            <a:off x="7103220" y="3648010"/>
            <a:ext cx="1959900" cy="10618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700" b="0" i="0" u="none" strike="noStrike" cap="none">
                <a:solidFill>
                  <a:srgbClr val="000000"/>
                </a:solidFill>
                <a:latin typeface="Arial"/>
                <a:ea typeface="Arial"/>
                <a:cs typeface="Arial"/>
                <a:sym typeface="Arial"/>
              </a:rPr>
              <a:t>[5]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Saavedra</a:t>
            </a:r>
            <a:r>
              <a:rPr lang="pt-PT" sz="700" b="0" i="0" u="sng" strike="noStrike" cap="none">
                <a:solidFill>
                  <a:srgbClr val="000000"/>
                </a:solidFill>
                <a:latin typeface="Arial"/>
                <a:ea typeface="Arial"/>
                <a:cs typeface="Arial"/>
                <a:sym typeface="Arial"/>
              </a:rPr>
              <a:t>, Yovana;</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 Iritani</a:t>
            </a:r>
            <a:r>
              <a:rPr lang="pt-PT" sz="700" b="0" i="0" u="sng" strike="noStrike" cap="none">
                <a:solidFill>
                  <a:srgbClr val="000000"/>
                </a:solidFill>
                <a:latin typeface="Arial"/>
                <a:ea typeface="Arial"/>
                <a:cs typeface="Arial"/>
                <a:sym typeface="Arial"/>
              </a:rPr>
              <a:t>, Diego;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Pavan</a:t>
            </a:r>
            <a:r>
              <a:rPr lang="pt-PT" sz="700" b="0" i="0" u="sng" strike="noStrike" cap="none">
                <a:solidFill>
                  <a:srgbClr val="000000"/>
                </a:solidFill>
                <a:latin typeface="Arial"/>
                <a:ea typeface="Arial"/>
                <a:cs typeface="Arial"/>
                <a:sym typeface="Arial"/>
              </a:rPr>
              <a:t>, Ana;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Ometto</a:t>
            </a:r>
            <a:r>
              <a:rPr lang="pt-PT" sz="700" b="0" i="0" u="none" strike="noStrike" cap="none">
                <a:solidFill>
                  <a:srgbClr val="000000"/>
                </a:solidFill>
                <a:latin typeface="Arial"/>
                <a:ea typeface="Arial"/>
                <a:cs typeface="Arial"/>
                <a:sym typeface="Arial"/>
              </a:rPr>
              <a:t>, Aldo; Theoretical contribution of industrial ecology to circular economy. Received 8 September 2016, Revised 17 September 2017, Accepted 17 September 2017, Available online 30 September 2017. Web: </a:t>
            </a:r>
            <a:r>
              <a:rPr lang="pt-PT" sz="7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https://www.sciencedirect.com/science/article/abs/pii/S0959652617321728</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2"/>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Synergies with other methodologies</a:t>
            </a:r>
            <a:endParaRPr/>
          </a:p>
        </p:txBody>
      </p:sp>
      <p:sp>
        <p:nvSpPr>
          <p:cNvPr id="619" name="Google Shape;619;p52"/>
          <p:cNvSpPr txBox="1"/>
          <p:nvPr/>
        </p:nvSpPr>
        <p:spPr>
          <a:xfrm>
            <a:off x="195984" y="852967"/>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Industrial Ecology &amp; Circular Economy</a:t>
            </a:r>
            <a:endParaRPr/>
          </a:p>
        </p:txBody>
      </p:sp>
      <p:sp>
        <p:nvSpPr>
          <p:cNvPr id="620" name="Google Shape;620;p52"/>
          <p:cNvSpPr/>
          <p:nvPr/>
        </p:nvSpPr>
        <p:spPr>
          <a:xfrm>
            <a:off x="937639" y="1274684"/>
            <a:ext cx="7328832" cy="3519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1700" b="0" i="0" u="none" strike="noStrike" cap="none">
                <a:solidFill>
                  <a:srgbClr val="000000"/>
                </a:solidFill>
                <a:latin typeface="Arial"/>
                <a:ea typeface="Arial"/>
                <a:cs typeface="Arial"/>
                <a:sym typeface="Arial"/>
              </a:rPr>
              <a:t>Different approaches of LM and CE to the elements of Waste and Value</a:t>
            </a:r>
            <a:endParaRPr/>
          </a:p>
        </p:txBody>
      </p:sp>
      <p:graphicFrame>
        <p:nvGraphicFramePr>
          <p:cNvPr id="621" name="Google Shape;621;p52"/>
          <p:cNvGraphicFramePr/>
          <p:nvPr>
            <p:extLst>
              <p:ext uri="{D42A27DB-BD31-4B8C-83A1-F6EECF244321}">
                <p14:modId xmlns:p14="http://schemas.microsoft.com/office/powerpoint/2010/main" val="1499132346"/>
              </p:ext>
            </p:extLst>
          </p:nvPr>
        </p:nvGraphicFramePr>
        <p:xfrm>
          <a:off x="65314" y="1626640"/>
          <a:ext cx="7242508" cy="2735332"/>
        </p:xfrm>
        <a:graphic>
          <a:graphicData uri="http://schemas.openxmlformats.org/drawingml/2006/table">
            <a:tbl>
              <a:tblPr>
                <a:noFill/>
                <a:tableStyleId>{0B19FA1D-E957-42FC-A393-E009502004C3}</a:tableStyleId>
              </a:tblPr>
              <a:tblGrid>
                <a:gridCol w="979715">
                  <a:extLst>
                    <a:ext uri="{9D8B030D-6E8A-4147-A177-3AD203B41FA5}">
                      <a16:colId xmlns:a16="http://schemas.microsoft.com/office/drawing/2014/main" val="20000"/>
                    </a:ext>
                  </a:extLst>
                </a:gridCol>
                <a:gridCol w="2868514">
                  <a:extLst>
                    <a:ext uri="{9D8B030D-6E8A-4147-A177-3AD203B41FA5}">
                      <a16:colId xmlns:a16="http://schemas.microsoft.com/office/drawing/2014/main" val="20001"/>
                    </a:ext>
                  </a:extLst>
                </a:gridCol>
                <a:gridCol w="3394279">
                  <a:extLst>
                    <a:ext uri="{9D8B030D-6E8A-4147-A177-3AD203B41FA5}">
                      <a16:colId xmlns:a16="http://schemas.microsoft.com/office/drawing/2014/main" val="20002"/>
                    </a:ext>
                  </a:extLst>
                </a:gridCol>
              </a:tblGrid>
              <a:tr h="210825">
                <a:tc>
                  <a:txBody>
                    <a:bodyPr/>
                    <a:lstStyle/>
                    <a:p>
                      <a:pPr marL="0" marR="0" lvl="0" indent="0" algn="just" rtl="0">
                        <a:lnSpc>
                          <a:spcPct val="107000"/>
                        </a:lnSpc>
                        <a:spcBef>
                          <a:spcPts val="0"/>
                        </a:spcBef>
                        <a:spcAft>
                          <a:spcPts val="0"/>
                        </a:spcAft>
                        <a:buNone/>
                      </a:pPr>
                      <a:r>
                        <a:rPr lang="pt-PT" sz="1200" u="none" strike="noStrike" cap="none"/>
                        <a:t> </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ctr" rtl="0">
                        <a:lnSpc>
                          <a:spcPct val="107000"/>
                        </a:lnSpc>
                        <a:spcBef>
                          <a:spcPts val="0"/>
                        </a:spcBef>
                        <a:spcAft>
                          <a:spcPts val="0"/>
                        </a:spcAft>
                        <a:buNone/>
                      </a:pPr>
                      <a:r>
                        <a:rPr lang="pt-PT" sz="1200" u="none" strike="noStrike" cap="none"/>
                        <a:t>Lean approach</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ctr" rtl="0">
                        <a:lnSpc>
                          <a:spcPct val="107000"/>
                        </a:lnSpc>
                        <a:spcBef>
                          <a:spcPts val="0"/>
                        </a:spcBef>
                        <a:spcAft>
                          <a:spcPts val="0"/>
                        </a:spcAft>
                        <a:buNone/>
                      </a:pPr>
                      <a:r>
                        <a:rPr lang="pt-PT" sz="1200" u="none" strike="noStrike" cap="none"/>
                        <a:t>CE approach</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extLst>
                  <a:ext uri="{0D108BD9-81ED-4DB2-BD59-A6C34878D82A}">
                    <a16:rowId xmlns:a16="http://schemas.microsoft.com/office/drawing/2014/main" val="10000"/>
                  </a:ext>
                </a:extLst>
              </a:tr>
              <a:tr h="152400">
                <a:tc>
                  <a:txBody>
                    <a:bodyPr/>
                    <a:lstStyle/>
                    <a:p>
                      <a:pPr marL="71755" marR="71755" lvl="0" indent="0" algn="ctr" rtl="0">
                        <a:lnSpc>
                          <a:spcPct val="107000"/>
                        </a:lnSpc>
                        <a:spcBef>
                          <a:spcPts val="0"/>
                        </a:spcBef>
                        <a:spcAft>
                          <a:spcPts val="0"/>
                        </a:spcAft>
                        <a:buNone/>
                      </a:pPr>
                      <a:r>
                        <a:rPr lang="pt-PT" sz="1200" u="none" strike="noStrike" cap="none" dirty="0"/>
                        <a:t>Element Waste</a:t>
                      </a:r>
                      <a:endParaRPr sz="12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pt-PT" sz="1200" u="none" strike="noStrike" cap="none"/>
                        <a:t>• The minimum quantity of equipment, materials, parts, space and time are absolutely essential to add value to the product;</a:t>
                      </a:r>
                      <a:endParaRPr sz="1200" u="none" strike="noStrike" cap="none"/>
                    </a:p>
                    <a:p>
                      <a:pPr marL="0" marR="0" lvl="0" indent="0" algn="just" rtl="0">
                        <a:lnSpc>
                          <a:spcPct val="107000"/>
                        </a:lnSpc>
                        <a:spcBef>
                          <a:spcPts val="0"/>
                        </a:spcBef>
                        <a:spcAft>
                          <a:spcPts val="0"/>
                        </a:spcAft>
                        <a:buNone/>
                      </a:pPr>
                      <a:r>
                        <a:rPr lang="pt-PT" sz="1200" u="none" strike="noStrike" cap="none"/>
                        <a:t>• Is an activity that does not add value to costumers;</a:t>
                      </a:r>
                      <a:endParaRPr sz="1200" u="none" strike="noStrike" cap="none"/>
                    </a:p>
                    <a:p>
                      <a:pPr marL="0" marR="0" lvl="0" indent="0" algn="just" rtl="0">
                        <a:lnSpc>
                          <a:spcPct val="107000"/>
                        </a:lnSpc>
                        <a:spcBef>
                          <a:spcPts val="0"/>
                        </a:spcBef>
                        <a:spcAft>
                          <a:spcPts val="0"/>
                        </a:spcAft>
                        <a:buNone/>
                      </a:pPr>
                      <a:r>
                        <a:rPr lang="pt-PT" sz="1200" u="none" strike="noStrike" cap="none"/>
                        <a:t>• Is inefficiency and is measured by KPI’s.</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pt-PT" sz="1200" u="none" strike="noStrike" cap="none"/>
                        <a:t>• Waste = raw material;</a:t>
                      </a:r>
                      <a:endParaRPr sz="1200" u="none" strike="noStrike" cap="none"/>
                    </a:p>
                    <a:p>
                      <a:pPr marL="0" marR="0" lvl="0" indent="0" algn="just" rtl="0">
                        <a:lnSpc>
                          <a:spcPct val="107000"/>
                        </a:lnSpc>
                        <a:spcBef>
                          <a:spcPts val="0"/>
                        </a:spcBef>
                        <a:spcAft>
                          <a:spcPts val="0"/>
                        </a:spcAft>
                        <a:buNone/>
                      </a:pPr>
                      <a:r>
                        <a:rPr lang="pt-PT" sz="1200" u="none" strike="noStrike" cap="none"/>
                        <a:t>• Is seen in 4 dimensions: Wasted resources, wasted lifecycles, wasted capability, wasted embedded values.</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1"/>
                  </a:ext>
                </a:extLst>
              </a:tr>
              <a:tr h="152400">
                <a:tc>
                  <a:txBody>
                    <a:bodyPr/>
                    <a:lstStyle/>
                    <a:p>
                      <a:pPr marL="71755" marR="71755" lvl="0" indent="0" algn="ctr" rtl="0">
                        <a:lnSpc>
                          <a:spcPct val="107000"/>
                        </a:lnSpc>
                        <a:spcBef>
                          <a:spcPts val="0"/>
                        </a:spcBef>
                        <a:spcAft>
                          <a:spcPts val="0"/>
                        </a:spcAft>
                        <a:buNone/>
                      </a:pPr>
                      <a:r>
                        <a:rPr lang="pt-PT" sz="1200" u="none" strike="noStrike" cap="none"/>
                        <a:t>Element Value</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pt-PT" sz="1200" u="none" strike="noStrike" cap="none"/>
                        <a:t>• Value is perceived from customer’s perspective;</a:t>
                      </a:r>
                      <a:endParaRPr sz="1200" u="none" strike="noStrike" cap="none"/>
                    </a:p>
                    <a:p>
                      <a:pPr marL="0" marR="0" lvl="0" indent="0" algn="just" rtl="0">
                        <a:lnSpc>
                          <a:spcPct val="107000"/>
                        </a:lnSpc>
                        <a:spcBef>
                          <a:spcPts val="0"/>
                        </a:spcBef>
                        <a:spcAft>
                          <a:spcPts val="0"/>
                        </a:spcAft>
                        <a:buNone/>
                      </a:pPr>
                      <a:r>
                        <a:rPr lang="pt-PT" sz="1200" u="none" strike="noStrike" cap="none"/>
                        <a:t>• Costumer’s requirement.</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dirty="0"/>
                        <a:t>• Reduce waste by recycling and source from waste;</a:t>
                      </a:r>
                      <a:endParaRPr sz="1200" u="none" strike="noStrike" cap="none" dirty="0"/>
                    </a:p>
                    <a:p>
                      <a:pPr marL="0" marR="0" lvl="0" indent="0" algn="just" rtl="0">
                        <a:lnSpc>
                          <a:spcPct val="107000"/>
                        </a:lnSpc>
                        <a:spcBef>
                          <a:spcPts val="0"/>
                        </a:spcBef>
                        <a:spcAft>
                          <a:spcPts val="0"/>
                        </a:spcAft>
                        <a:buNone/>
                      </a:pPr>
                      <a:r>
                        <a:rPr lang="pt-PT" sz="1200" u="none" strike="noStrike" cap="none" dirty="0"/>
                        <a:t>• Prevent resources from exiting the economy;</a:t>
                      </a:r>
                      <a:endParaRPr sz="1200" u="none" strike="noStrike" cap="none" dirty="0"/>
                    </a:p>
                    <a:p>
                      <a:pPr marL="0" marR="0" lvl="0" indent="0" algn="just" rtl="0">
                        <a:lnSpc>
                          <a:spcPct val="107000"/>
                        </a:lnSpc>
                        <a:spcBef>
                          <a:spcPts val="0"/>
                        </a:spcBef>
                        <a:spcAft>
                          <a:spcPts val="0"/>
                        </a:spcAft>
                        <a:buNone/>
                      </a:pPr>
                      <a:r>
                        <a:rPr lang="pt-PT" sz="1200" u="none" strike="noStrike" cap="none" dirty="0"/>
                        <a:t>• Four dimensions: Cost reduction, revenue generation, resiliency, legitimacy and image.</a:t>
                      </a:r>
                      <a:endParaRPr sz="12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bl>
          </a:graphicData>
        </a:graphic>
      </p:graphicFrame>
      <p:sp>
        <p:nvSpPr>
          <p:cNvPr id="622" name="Google Shape;622;p52"/>
          <p:cNvSpPr/>
          <p:nvPr/>
        </p:nvSpPr>
        <p:spPr>
          <a:xfrm>
            <a:off x="1181323" y="4590421"/>
            <a:ext cx="523875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dirty="0">
                <a:solidFill>
                  <a:srgbClr val="000000"/>
                </a:solidFill>
                <a:latin typeface="Arial"/>
                <a:ea typeface="Arial"/>
                <a:cs typeface="Arial"/>
                <a:sym typeface="Arial"/>
              </a:rPr>
              <a:t>Different approaches of LM and CE to the elements of Waste and Value [6]</a:t>
            </a:r>
            <a:endParaRPr sz="900" b="0" i="0" u="none" strike="noStrike" cap="none" dirty="0">
              <a:solidFill>
                <a:srgbClr val="000000"/>
              </a:solidFill>
              <a:latin typeface="Arial"/>
              <a:ea typeface="Arial"/>
              <a:cs typeface="Arial"/>
              <a:sym typeface="Arial"/>
            </a:endParaRPr>
          </a:p>
        </p:txBody>
      </p:sp>
      <p:sp>
        <p:nvSpPr>
          <p:cNvPr id="623" name="Google Shape;623;p52"/>
          <p:cNvSpPr/>
          <p:nvPr/>
        </p:nvSpPr>
        <p:spPr>
          <a:xfrm>
            <a:off x="7307825" y="3238256"/>
            <a:ext cx="1629697" cy="13521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PT" sz="700" b="0" i="0" u="none" strike="noStrike" cap="none">
                <a:solidFill>
                  <a:srgbClr val="000000"/>
                </a:solidFill>
                <a:latin typeface="Arial"/>
                <a:ea typeface="Arial"/>
                <a:cs typeface="Arial"/>
                <a:sym typeface="Arial"/>
              </a:rPr>
              <a:t>[6] Nadeem, Simon</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 Garza-Reyes, Jose</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 Anosike, Anthony</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 Kumar, Vikas</a:t>
            </a:r>
            <a:r>
              <a:rPr lang="pt-PT" sz="700" b="0" i="0" u="none" strike="noStrike" cap="none" baseline="30000">
                <a:solidFill>
                  <a:srgbClr val="000000"/>
                </a:solidFill>
                <a:latin typeface="Arial"/>
                <a:ea typeface="Arial"/>
                <a:cs typeface="Arial"/>
                <a:sym typeface="Arial"/>
              </a:rPr>
              <a:t>b</a:t>
            </a:r>
            <a:r>
              <a:rPr lang="pt-PT" sz="700" b="0" i="0" u="none" strike="noStrike" cap="none">
                <a:solidFill>
                  <a:srgbClr val="000000"/>
                </a:solidFill>
                <a:latin typeface="Arial"/>
                <a:ea typeface="Arial"/>
                <a:cs typeface="Arial"/>
                <a:sym typeface="Arial"/>
              </a:rPr>
              <a:t>; </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Centre for Supply Chain Improvement, University of Derby, Derby, U.K.; </a:t>
            </a:r>
            <a:r>
              <a:rPr lang="pt-PT" sz="700" b="0" i="0" u="none" strike="noStrike" cap="none" baseline="30000">
                <a:solidFill>
                  <a:srgbClr val="000000"/>
                </a:solidFill>
                <a:latin typeface="Arial"/>
                <a:ea typeface="Arial"/>
                <a:cs typeface="Arial"/>
                <a:sym typeface="Arial"/>
              </a:rPr>
              <a:t>b</a:t>
            </a:r>
            <a:r>
              <a:rPr lang="pt-PT" sz="700" b="0" i="0" u="none" strike="noStrike" cap="none">
                <a:solidFill>
                  <a:srgbClr val="000000"/>
                </a:solidFill>
                <a:latin typeface="Arial"/>
                <a:ea typeface="Arial"/>
                <a:cs typeface="Arial"/>
                <a:sym typeface="Arial"/>
              </a:rPr>
              <a:t>Bristol Business School, University of the West of England, Bristol, U.K.; Coalescing the Lean and Circular Economy, 2019. Web: </a:t>
            </a:r>
            <a:r>
              <a:rPr lang="pt-PT" sz="7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http://ieomsociety.org/ieom2019/papers/279.pdf</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b="1"/>
              <a:t>Assessment</a:t>
            </a:r>
            <a:endParaRPr b="1"/>
          </a:p>
        </p:txBody>
      </p:sp>
      <p:sp>
        <p:nvSpPr>
          <p:cNvPr id="629" name="Google Shape;629;p5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5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5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53"/>
          <p:cNvSpPr txBox="1"/>
          <p:nvPr/>
        </p:nvSpPr>
        <p:spPr>
          <a:xfrm>
            <a:off x="1265023" y="1487037"/>
            <a:ext cx="6613954" cy="275960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PT" sz="1600" b="1" i="0" u="sng" strike="noStrike" cap="none">
                <a:solidFill>
                  <a:srgbClr val="000000"/>
                </a:solidFill>
                <a:latin typeface="Calibri"/>
                <a:ea typeface="Calibri"/>
                <a:cs typeface="Calibri"/>
                <a:sym typeface="Calibri"/>
              </a:rPr>
              <a:t>Task</a:t>
            </a:r>
            <a:endParaRPr/>
          </a:p>
          <a:p>
            <a:pPr marL="0" marR="0" lvl="0" indent="0" algn="just" rtl="0">
              <a:lnSpc>
                <a:spcPct val="107000"/>
              </a:lnSpc>
              <a:spcBef>
                <a:spcPts val="800"/>
              </a:spcBef>
              <a:spcAft>
                <a:spcPts val="0"/>
              </a:spcAft>
              <a:buNone/>
            </a:pPr>
            <a:r>
              <a:rPr lang="pt-PT" sz="1600" b="1" i="0" u="none" strike="noStrike" cap="none">
                <a:solidFill>
                  <a:srgbClr val="000000"/>
                </a:solidFill>
                <a:latin typeface="Calibri"/>
                <a:ea typeface="Calibri"/>
                <a:cs typeface="Calibri"/>
                <a:sym typeface="Calibri"/>
              </a:rPr>
              <a:t>Watch the video below and answer to the following questions:</a:t>
            </a:r>
            <a:endParaRPr sz="1600" b="1" i="0" u="none" strike="noStrike" cap="none">
              <a:solidFill>
                <a:srgbClr val="000000"/>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0000"/>
              </a:buClr>
              <a:buSzPts val="1600"/>
              <a:buFont typeface="Arial"/>
              <a:buAutoNum type="arabicPeriod"/>
            </a:pPr>
            <a:r>
              <a:rPr lang="pt-PT" sz="1600" b="0" i="0" u="none" strike="noStrike" cap="none">
                <a:solidFill>
                  <a:srgbClr val="000000"/>
                </a:solidFill>
                <a:latin typeface="Calibri"/>
                <a:ea typeface="Calibri"/>
                <a:cs typeface="Calibri"/>
                <a:sym typeface="Calibri"/>
              </a:rPr>
              <a:t>What is the difference between the linear and a circular economy model?</a:t>
            </a:r>
            <a:endParaRPr/>
          </a:p>
          <a:p>
            <a:pPr marL="342900" marR="0" lvl="0" indent="-342900" algn="just" rtl="0">
              <a:lnSpc>
                <a:spcPct val="107000"/>
              </a:lnSpc>
              <a:spcBef>
                <a:spcPts val="0"/>
              </a:spcBef>
              <a:spcAft>
                <a:spcPts val="0"/>
              </a:spcAft>
              <a:buClr>
                <a:srgbClr val="000000"/>
              </a:buClr>
              <a:buSzPts val="1600"/>
              <a:buFont typeface="Arial"/>
              <a:buAutoNum type="arabicPeriod"/>
            </a:pPr>
            <a:r>
              <a:rPr lang="pt-PT" sz="1600" b="0" i="0" u="none" strike="noStrike" cap="none">
                <a:solidFill>
                  <a:srgbClr val="000000"/>
                </a:solidFill>
                <a:latin typeface="Calibri"/>
                <a:ea typeface="Calibri"/>
                <a:cs typeface="Calibri"/>
                <a:sym typeface="Calibri"/>
              </a:rPr>
              <a:t>In how far does circular economy affect you as a company owner and what benefits come with it in comparison to the linear economy model?</a:t>
            </a:r>
            <a:endParaRPr/>
          </a:p>
          <a:p>
            <a:pPr marL="342900" marR="0" lvl="0" indent="-342900" algn="just" rtl="0">
              <a:lnSpc>
                <a:spcPct val="107000"/>
              </a:lnSpc>
              <a:spcBef>
                <a:spcPts val="0"/>
              </a:spcBef>
              <a:spcAft>
                <a:spcPts val="0"/>
              </a:spcAft>
              <a:buClr>
                <a:srgbClr val="000000"/>
              </a:buClr>
              <a:buSzPts val="1600"/>
              <a:buFont typeface="Arial"/>
              <a:buAutoNum type="arabicPeriod"/>
            </a:pPr>
            <a:r>
              <a:rPr lang="pt-PT" sz="1600" b="0" i="0" u="none" strike="noStrike" cap="none">
                <a:solidFill>
                  <a:srgbClr val="000000"/>
                </a:solidFill>
                <a:latin typeface="Calibri"/>
                <a:ea typeface="Calibri"/>
                <a:cs typeface="Calibri"/>
                <a:sym typeface="Calibri"/>
              </a:rPr>
              <a:t>Comment on the following statement: Local and regional governments have a critical role to play</a:t>
            </a:r>
            <a:endParaRPr sz="1600" b="0" i="0" u="none" strike="noStrike" cap="none">
              <a:solidFill>
                <a:srgbClr val="000000"/>
              </a:solidFill>
              <a:latin typeface="Calibri"/>
              <a:ea typeface="Calibri"/>
              <a:cs typeface="Calibri"/>
              <a:sym typeface="Calibri"/>
            </a:endParaRPr>
          </a:p>
          <a:p>
            <a:pPr marL="0" marR="0" lvl="0" indent="0" algn="ctr" rtl="0">
              <a:lnSpc>
                <a:spcPct val="107000"/>
              </a:lnSpc>
              <a:spcBef>
                <a:spcPts val="0"/>
              </a:spcBef>
              <a:spcAft>
                <a:spcPts val="0"/>
              </a:spcAft>
              <a:buNone/>
            </a:pPr>
            <a:endParaRPr sz="1600" b="1" i="0" u="sng" strike="noStrike" cap="none">
              <a:solidFill>
                <a:srgbClr val="E7501B"/>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ctr" rtl="0">
              <a:lnSpc>
                <a:spcPct val="107000"/>
              </a:lnSpc>
              <a:spcBef>
                <a:spcPts val="800"/>
              </a:spcBef>
              <a:spcAft>
                <a:spcPts val="0"/>
              </a:spcAft>
              <a:buNone/>
            </a:pPr>
            <a:r>
              <a:rPr lang="pt-PT" sz="1600" b="1" i="0" u="sng" strike="noStrike" cap="none">
                <a:solidFill>
                  <a:srgbClr val="E7501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https://www.youtube.com/watch?v=__0Spwj8DkM</a:t>
            </a:r>
            <a:endParaRPr sz="1600" b="1" i="0" u="none" strike="noStrike" cap="none">
              <a:solidFill>
                <a:srgbClr val="E7501B"/>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639" name="Google Shape;639;p54"/>
          <p:cNvSpPr txBox="1"/>
          <p:nvPr/>
        </p:nvSpPr>
        <p:spPr>
          <a:xfrm>
            <a:off x="316258" y="1866930"/>
            <a:ext cx="7545519" cy="2253117"/>
          </a:xfrm>
          <a:prstGeom prst="rect">
            <a:avLst/>
          </a:prstGeom>
          <a:noFill/>
          <a:ln>
            <a:noFill/>
          </a:ln>
        </p:spPr>
        <p:txBody>
          <a:bodyPr spcFirstLastPara="1" wrap="square" lIns="91425" tIns="45700" rIns="91425" bIns="45700" anchor="t" anchorCtr="0">
            <a:spAutoFit/>
          </a:bodyPr>
          <a:lstStyle/>
          <a:p>
            <a:pPr marL="450215" marR="0" lvl="0" indent="-450215" algn="just"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European Comission, Sustainable Product Policy and Ecodesign. </a:t>
            </a:r>
            <a:r>
              <a:rPr lang="pt-PT" sz="140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https://ec.europa.eu/growth/industry/sustainability/product-policy-and-ecodesign_en</a:t>
            </a:r>
            <a:endParaRPr sz="1400" b="0" i="0" u="none" strike="noStrike" cap="none">
              <a:solidFill>
                <a:srgbClr val="0563C1"/>
              </a:solidFill>
              <a:latin typeface="Arial"/>
              <a:ea typeface="Arial"/>
              <a:cs typeface="Arial"/>
              <a:sym typeface="Arial"/>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European Comission, Ecodesign and Energy Labelling, Directive 2009/125/EC and Regulation (EU) 2017&amp;1369. </a:t>
            </a:r>
            <a:r>
              <a:rPr lang="pt-PT" sz="14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https://ec.europa.eu/growth/single-market/european-standards/harmonised-standards/ecodesign_en</a:t>
            </a:r>
            <a:endParaRPr sz="1400" b="0" i="0" u="none" strike="noStrike" cap="none">
              <a:solidFill>
                <a:srgbClr val="0563C1"/>
              </a:solidFill>
              <a:latin typeface="Arial"/>
              <a:ea typeface="Arial"/>
              <a:cs typeface="Arial"/>
              <a:sym typeface="Arial"/>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European Comission, Ecodesign your future – How ecodesign can help the environment by making products smarter, Report, </a:t>
            </a:r>
            <a:r>
              <a:rPr lang="pt-PT" sz="14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https://op.europa.eu/pt/publication-detail/-/publication/4d42d597-4f92-4498-8e1d-857cc157e6db</a:t>
            </a:r>
            <a:endParaRPr sz="1400" b="0" i="0" u="none" strike="noStrike" cap="none">
              <a:solidFill>
                <a:srgbClr val="000000"/>
              </a:solidFill>
              <a:latin typeface="Arial"/>
              <a:ea typeface="Arial"/>
              <a:cs typeface="Arial"/>
              <a:sym typeface="Arial"/>
            </a:endParaRPr>
          </a:p>
        </p:txBody>
      </p:sp>
      <p:sp>
        <p:nvSpPr>
          <p:cNvPr id="640" name="Google Shape;640;p54"/>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Developing new circular products or services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646" name="Google Shape;646;p55"/>
          <p:cNvSpPr txBox="1"/>
          <p:nvPr/>
        </p:nvSpPr>
        <p:spPr>
          <a:xfrm>
            <a:off x="316258" y="1866930"/>
            <a:ext cx="7545519" cy="2022605"/>
          </a:xfrm>
          <a:prstGeom prst="rect">
            <a:avLst/>
          </a:prstGeom>
          <a:noFill/>
          <a:ln>
            <a:noFill/>
          </a:ln>
        </p:spPr>
        <p:txBody>
          <a:bodyPr spcFirstLastPara="1" wrap="square" lIns="91425" tIns="45700" rIns="91425" bIns="45700" anchor="t" anchorCtr="0">
            <a:spAutoFit/>
          </a:bodyPr>
          <a:lstStyle/>
          <a:p>
            <a:pPr marL="450215" marR="0" lvl="0" indent="-450215" algn="just"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ISO/TR 14062—Environmental management—Integrating environmental aspects into product design and development, Tech. Rep. 2002 (2002) </a:t>
            </a:r>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E.D. Reiskin, A.L. White, J.K. Johnson, T.J. Votta, Servicizing the Chemical Supply Chain, J. Ind. Ecol. 3 (1999) 19–31.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https://doi.org/10.1162/108819899569520</a:t>
            </a:r>
            <a:r>
              <a:rPr lang="pt-PT" sz="1400" b="0" i="0" u="none" strike="noStrike" cap="none">
                <a:solidFill>
                  <a:srgbClr val="000000"/>
                </a:solidFill>
                <a:latin typeface="Arial"/>
                <a:ea typeface="Arial"/>
                <a:cs typeface="Arial"/>
                <a:sym typeface="Arial"/>
              </a:rPr>
              <a:t> </a:t>
            </a:r>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I.C. De los Rios, F.J.S. Charnley, Skills and capabilities for a sustainable and circular economy: The changing role of design, J. Cleaner Production 160 (2017) 109-122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https://www.sciencedirect.com/science/article/pii/S0959652616317619?via%3Dihub</a:t>
            </a:r>
            <a:r>
              <a:rPr lang="pt-PT" sz="1400" b="0" i="0" u="none" strike="noStrike" cap="none">
                <a:solidFill>
                  <a:srgbClr val="000000"/>
                </a:solidFill>
                <a:latin typeface="Arial"/>
                <a:ea typeface="Arial"/>
                <a:cs typeface="Arial"/>
                <a:sym typeface="Arial"/>
              </a:rPr>
              <a:t> </a:t>
            </a:r>
            <a:endParaRPr/>
          </a:p>
        </p:txBody>
      </p:sp>
      <p:sp>
        <p:nvSpPr>
          <p:cNvPr id="647" name="Google Shape;647;p55"/>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Developing new circular products or services (cont.)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5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653" name="Google Shape;653;p56"/>
          <p:cNvSpPr txBox="1"/>
          <p:nvPr/>
        </p:nvSpPr>
        <p:spPr>
          <a:xfrm>
            <a:off x="316258" y="1866930"/>
            <a:ext cx="8614611" cy="1164358"/>
          </a:xfrm>
          <a:prstGeom prst="rect">
            <a:avLst/>
          </a:prstGeom>
          <a:noFill/>
          <a:ln>
            <a:noFill/>
          </a:ln>
        </p:spPr>
        <p:txBody>
          <a:bodyPr spcFirstLastPara="1" wrap="square" lIns="91425" tIns="45700" rIns="91425" bIns="45700" anchor="t" anchorCtr="0">
            <a:spAutoFit/>
          </a:bodyPr>
          <a:lstStyle/>
          <a:p>
            <a:pPr marL="450215" marR="0" lvl="0" indent="-450215" algn="just"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Roos G. Business model innovation to create and capture resource value in future circular material chains, Resources 3 (2014) 248-274,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https://doi.org/10.3390/resources3010248</a:t>
            </a:r>
            <a:r>
              <a:rPr lang="pt-PT" sz="1400" b="0" i="0" u="none" strike="noStrike" cap="none">
                <a:solidFill>
                  <a:srgbClr val="000000"/>
                </a:solidFill>
                <a:latin typeface="Arial"/>
                <a:ea typeface="Arial"/>
                <a:cs typeface="Arial"/>
                <a:sym typeface="Arial"/>
              </a:rPr>
              <a:t> </a:t>
            </a:r>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D. Benton, J. Hazell, Resource Resilient UK – A report from the Circular Economy Task Force, Green Alliance 2013. Available at: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https://greenalliance.org.uk/resources/Resource%20resilient%20UK.pdf</a:t>
            </a:r>
            <a:r>
              <a:rPr lang="pt-PT" sz="1400" b="0" i="0" u="none" strike="noStrike" cap="none">
                <a:solidFill>
                  <a:srgbClr val="000000"/>
                </a:solidFill>
                <a:latin typeface="Arial"/>
                <a:ea typeface="Arial"/>
                <a:cs typeface="Arial"/>
                <a:sym typeface="Arial"/>
              </a:rPr>
              <a:t> </a:t>
            </a:r>
            <a:endParaRPr/>
          </a:p>
        </p:txBody>
      </p:sp>
      <p:sp>
        <p:nvSpPr>
          <p:cNvPr id="654" name="Google Shape;654;p56"/>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Circular Suplies</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660" name="Google Shape;660;p57"/>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Recycle, reuse, and share</a:t>
            </a:r>
            <a:endParaRPr/>
          </a:p>
        </p:txBody>
      </p:sp>
      <p:sp>
        <p:nvSpPr>
          <p:cNvPr id="661" name="Google Shape;661;p57"/>
          <p:cNvSpPr txBox="1"/>
          <p:nvPr/>
        </p:nvSpPr>
        <p:spPr>
          <a:xfrm>
            <a:off x="316257" y="2061468"/>
            <a:ext cx="8614611" cy="2650341"/>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OECD publications (2019): Business Models for the Circular Economy-Opportunities and Challenges for Policy. Available at: https://www.oecd-ilibrary.org/sites/e59f8dd6 en/index.html?itemId=/content/component/e59f8dd6-en     Waste to Wealth: The Circular Economy Advantage (2015): Lacy, Peter, Rutqvist, Jakob</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 Ellen McArthur Foundation, Upstream Innovation: a guide to packaging solutions, Available at: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https://emf.thirdlight.com/link/xgfhlc17d1oc-qtv2v7/@/preview/3</a:t>
            </a:r>
            <a:r>
              <a:rPr lang="pt-PT" sz="1400" b="0" i="0" u="none" strike="noStrike" cap="none">
                <a:solidFill>
                  <a:srgbClr val="000000"/>
                </a:solidFill>
                <a:latin typeface="Arial"/>
                <a:ea typeface="Arial"/>
                <a:cs typeface="Arial"/>
                <a:sym typeface="Arial"/>
              </a:rPr>
              <a:t>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S.W. Short, N.M.P. Bocken, C.Y. Barlow, M.R. Chertow, From Refining Sugar to Growing Tomatoes, J. Ind. Ecol. (2014),  https://doi.org/10.1111/jiec.12171 </a:t>
            </a:r>
            <a:endParaRPr/>
          </a:p>
          <a:p>
            <a:pPr marL="450215" marR="0" lvl="0" indent="-361315" algn="just"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667" name="Google Shape;667;p58"/>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Extending products' life </a:t>
            </a:r>
            <a:endParaRPr/>
          </a:p>
        </p:txBody>
      </p:sp>
      <p:sp>
        <p:nvSpPr>
          <p:cNvPr id="668" name="Google Shape;668;p58"/>
          <p:cNvSpPr txBox="1"/>
          <p:nvPr/>
        </p:nvSpPr>
        <p:spPr>
          <a:xfrm>
            <a:off x="146650" y="1756862"/>
            <a:ext cx="8614611" cy="2893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Carra, Guglielmo (Arup) and Magdani, Nitesh, (BAM) (2016)</a:t>
            </a:r>
            <a:r>
              <a:rPr lang="pt-PT" sz="1400" b="0" i="1" u="none" strike="noStrike" cap="none">
                <a:solidFill>
                  <a:srgbClr val="000000"/>
                </a:solidFill>
                <a:latin typeface="Arial"/>
                <a:ea typeface="Arial"/>
                <a:cs typeface="Arial"/>
                <a:sym typeface="Arial"/>
              </a:rPr>
              <a:t> Circular Business Models for the Built Environment</a:t>
            </a:r>
            <a:r>
              <a:rPr lang="pt-PT" sz="1400" b="0" i="0" u="none" strike="noStrike" cap="none">
                <a:solidFill>
                  <a:srgbClr val="000000"/>
                </a:solidFill>
                <a:latin typeface="Arial"/>
                <a:ea typeface="Arial"/>
                <a:cs typeface="Arial"/>
                <a:sym typeface="Arial"/>
              </a:rPr>
              <a:t>,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a:t>
            </a:r>
            <a:r>
              <a:rPr lang="pt-PT" sz="1400" b="0" i="0" u="none" strike="noStrike" cap="none">
                <a:solidFill>
                  <a:srgbClr val="000000"/>
                </a:solidFill>
                <a:latin typeface="Arial"/>
                <a:ea typeface="Arial"/>
                <a:cs typeface="Arial"/>
                <a:sym typeface="Arial"/>
              </a:rPr>
              <a:t>, last access 13.11.2020.</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European Commission (16.01.2018), </a:t>
            </a:r>
            <a:r>
              <a:rPr lang="pt-PT" sz="1400" b="0" i="1" u="none" strike="noStrike" cap="none">
                <a:solidFill>
                  <a:srgbClr val="000000"/>
                </a:solidFill>
                <a:latin typeface="Arial"/>
                <a:ea typeface="Arial"/>
                <a:cs typeface="Arial"/>
                <a:sym typeface="Arial"/>
              </a:rPr>
              <a:t>Communication from the Commission to the European Parliament, the Council, the European Economic and Social Committee and the Committee of the Regions on a monitoring framework for the Circular Economy</a:t>
            </a:r>
            <a:r>
              <a:rPr lang="pt-PT" sz="1400" b="0" i="0" u="none" strike="noStrike" cap="none">
                <a:solidFill>
                  <a:srgbClr val="000000"/>
                </a:solidFill>
                <a:latin typeface="Arial"/>
                <a:ea typeface="Arial"/>
                <a:cs typeface="Arial"/>
                <a:sym typeface="Arial"/>
              </a:rPr>
              <a:t>,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a:t>
            </a:r>
            <a:r>
              <a:rPr lang="pt-PT" sz="1400" b="0" i="0" u="none" strike="noStrike" cap="none">
                <a:solidFill>
                  <a:srgbClr val="000000"/>
                </a:solidFill>
                <a:latin typeface="Arial"/>
                <a:ea typeface="Arial"/>
                <a:cs typeface="Arial"/>
                <a:sym typeface="Arial"/>
              </a:rPr>
              <a:t>, last access 03.11.2020.</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Design and business model considerations for heavy machinery remanufacturing – Caterpillar. Ellen Macarthur Foundation.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https://www.ellenmacarthurfoundation.org/case-studies/design-and-business-model-considerations-for-heavy-machinery-remanufacturing</a:t>
            </a:r>
            <a:r>
              <a:rPr lang="pt-PT" sz="1400" b="0" i="0" u="none" strike="noStrike" cap="none">
                <a:solidFill>
                  <a:srgbClr val="000000"/>
                </a:solidFill>
                <a:latin typeface="Arial"/>
                <a:ea typeface="Arial"/>
                <a:cs typeface="Arial"/>
                <a:sym typeface="Arial"/>
              </a:rPr>
              <a:t>, last access 04.08.2021.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674" name="Google Shape;674;p59"/>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Extending products' life (cont.) </a:t>
            </a:r>
            <a:endParaRPr/>
          </a:p>
        </p:txBody>
      </p:sp>
      <p:sp>
        <p:nvSpPr>
          <p:cNvPr id="675" name="Google Shape;675;p59"/>
          <p:cNvSpPr txBox="1"/>
          <p:nvPr/>
        </p:nvSpPr>
        <p:spPr>
          <a:xfrm>
            <a:off x="146650" y="1756862"/>
            <a:ext cx="8614611" cy="3341877"/>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Keeping clothing in use - save money and reduce waste – thredUP. Ellen Macarthur Foundation.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https://www.ellenmacarthurfoundation.org/case-studies/keeping-clothing-in-use-save-money-and-reduce-waste</a:t>
            </a:r>
            <a:r>
              <a:rPr lang="pt-PT" sz="1400" b="0" i="0" u="none" strike="noStrike" cap="none">
                <a:solidFill>
                  <a:srgbClr val="000000"/>
                </a:solidFill>
                <a:latin typeface="Arial"/>
                <a:ea typeface="Arial"/>
                <a:cs typeface="Arial"/>
                <a:sym typeface="Arial"/>
              </a:rPr>
              <a:t>, last access 04.08.2021.</a:t>
            </a:r>
            <a:endParaRPr sz="1400" b="0" i="0" u="none" strike="noStrike" cap="none">
              <a:solidFill>
                <a:srgbClr val="000000"/>
              </a:solidFill>
              <a:latin typeface="Arial"/>
              <a:ea typeface="Arial"/>
              <a:cs typeface="Arial"/>
              <a:sym typeface="Arial"/>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GROWTH WITHIN: A CIRCULAR ECONOMY VISION FOR A COMPETITIVE EUROPE. Ellen Macarthur Foundation. Web: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https://www.ellenmacarthurfoundation.org/assets/downloads/publications/EllenMacArthurFoundation_Growth-Within_July15.pdf</a:t>
            </a:r>
            <a:r>
              <a:rPr lang="pt-PT" sz="1400" b="0" i="0" u="none" strike="noStrike" cap="none">
                <a:solidFill>
                  <a:srgbClr val="000000"/>
                </a:solidFill>
                <a:latin typeface="Arial"/>
                <a:ea typeface="Arial"/>
                <a:cs typeface="Arial"/>
                <a:sym typeface="Arial"/>
              </a:rPr>
              <a:t> , last access 04.08.2021.</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Guglielmo Carra, Arup; Nitesh Magdani, BAM. CIRCULAR BUSINESS MODELS - FOR THE BUILT ENVIRONMENT. Circular Economy 100 (CE100) programme.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https://www.arup.com/perspectives/publications/research/section/circular-business-models-for-the-built-environment</a:t>
            </a:r>
            <a:r>
              <a:rPr lang="pt-PT" sz="1400" b="0" i="0" u="none" strike="noStrike" cap="none">
                <a:solidFill>
                  <a:srgbClr val="000000"/>
                </a:solidFill>
                <a:latin typeface="Arial"/>
                <a:ea typeface="Arial"/>
                <a:cs typeface="Arial"/>
                <a:sym typeface="Arial"/>
              </a:rPr>
              <a:t> , last access 04.08.2021. </a:t>
            </a:r>
            <a:endParaRPr/>
          </a:p>
          <a:p>
            <a:pPr marL="450215" marR="0" lvl="0" indent="-361315" algn="just"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Sustainable product development</a:t>
            </a:r>
            <a:endParaRPr sz="3600"/>
          </a:p>
        </p:txBody>
      </p:sp>
      <p:grpSp>
        <p:nvGrpSpPr>
          <p:cNvPr id="142" name="Google Shape;142;p6"/>
          <p:cNvGrpSpPr/>
          <p:nvPr/>
        </p:nvGrpSpPr>
        <p:grpSpPr>
          <a:xfrm>
            <a:off x="3399491" y="1698359"/>
            <a:ext cx="4947471" cy="3199067"/>
            <a:chOff x="2742645" y="1698359"/>
            <a:chExt cx="4947471" cy="3199067"/>
          </a:xfrm>
        </p:grpSpPr>
        <p:grpSp>
          <p:nvGrpSpPr>
            <p:cNvPr id="143" name="Google Shape;143;p6"/>
            <p:cNvGrpSpPr/>
            <p:nvPr/>
          </p:nvGrpSpPr>
          <p:grpSpPr>
            <a:xfrm>
              <a:off x="2742645" y="1698359"/>
              <a:ext cx="4947471" cy="3199067"/>
              <a:chOff x="186930" y="1598849"/>
              <a:chExt cx="4947471" cy="3199067"/>
            </a:xfrm>
          </p:grpSpPr>
          <p:grpSp>
            <p:nvGrpSpPr>
              <p:cNvPr id="144" name="Google Shape;144;p6"/>
              <p:cNvGrpSpPr/>
              <p:nvPr/>
            </p:nvGrpSpPr>
            <p:grpSpPr>
              <a:xfrm>
                <a:off x="186930" y="1598849"/>
                <a:ext cx="1606191" cy="3093790"/>
                <a:chOff x="696286" y="1643723"/>
                <a:chExt cx="1899932" cy="4355006"/>
              </a:xfrm>
            </p:grpSpPr>
            <p:sp>
              <p:nvSpPr>
                <p:cNvPr id="145" name="Google Shape;145;p6"/>
                <p:cNvSpPr/>
                <p:nvPr/>
              </p:nvSpPr>
              <p:spPr>
                <a:xfrm>
                  <a:off x="696286" y="1643723"/>
                  <a:ext cx="1484851" cy="4346604"/>
                </a:xfrm>
                <a:prstGeom prst="ellipse">
                  <a:avLst/>
                </a:prstGeom>
                <a:solidFill>
                  <a:srgbClr val="059540"/>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6"/>
                <p:cNvSpPr/>
                <p:nvPr/>
              </p:nvSpPr>
              <p:spPr>
                <a:xfrm>
                  <a:off x="696286" y="2323232"/>
                  <a:ext cx="1463247" cy="3563352"/>
                </a:xfrm>
                <a:prstGeom prst="ellipse">
                  <a:avLst/>
                </a:prstGeom>
                <a:solidFill>
                  <a:srgbClr val="63C16E"/>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6"/>
                <p:cNvSpPr/>
                <p:nvPr/>
              </p:nvSpPr>
              <p:spPr>
                <a:xfrm>
                  <a:off x="763398" y="3178909"/>
                  <a:ext cx="1308683" cy="2811430"/>
                </a:xfrm>
                <a:prstGeom prst="ellipse">
                  <a:avLst/>
                </a:prstGeom>
                <a:solidFill>
                  <a:srgbClr val="86D08F"/>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6"/>
                <p:cNvSpPr/>
                <p:nvPr/>
              </p:nvSpPr>
              <p:spPr>
                <a:xfrm>
                  <a:off x="853595" y="4211131"/>
                  <a:ext cx="1117935" cy="1787598"/>
                </a:xfrm>
                <a:prstGeom prst="ellipse">
                  <a:avLst/>
                </a:prstGeom>
                <a:solidFill>
                  <a:srgbClr val="D5EFD8"/>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9" name="Google Shape;149;p6"/>
                <p:cNvCxnSpPr/>
                <p:nvPr/>
              </p:nvCxnSpPr>
              <p:spPr>
                <a:xfrm rot="10800000">
                  <a:off x="1470477" y="1947292"/>
                  <a:ext cx="1125741" cy="0"/>
                </a:xfrm>
                <a:prstGeom prst="straightConnector1">
                  <a:avLst/>
                </a:prstGeom>
                <a:noFill/>
                <a:ln w="12700" cap="flat" cmpd="sng">
                  <a:solidFill>
                    <a:schemeClr val="dk1"/>
                  </a:solidFill>
                  <a:prstDash val="solid"/>
                  <a:round/>
                  <a:headEnd type="none" w="sm" len="sm"/>
                  <a:tailEnd type="none" w="sm" len="sm"/>
                </a:ln>
              </p:spPr>
            </p:cxnSp>
            <p:cxnSp>
              <p:nvCxnSpPr>
                <p:cNvPr id="150" name="Google Shape;150;p6"/>
                <p:cNvCxnSpPr/>
                <p:nvPr/>
              </p:nvCxnSpPr>
              <p:spPr>
                <a:xfrm rot="10800000">
                  <a:off x="1473256" y="2904939"/>
                  <a:ext cx="1122962" cy="0"/>
                </a:xfrm>
                <a:prstGeom prst="straightConnector1">
                  <a:avLst/>
                </a:prstGeom>
                <a:noFill/>
                <a:ln w="12700" cap="flat" cmpd="sng">
                  <a:solidFill>
                    <a:schemeClr val="dk1"/>
                  </a:solidFill>
                  <a:prstDash val="solid"/>
                  <a:round/>
                  <a:headEnd type="none" w="sm" len="sm"/>
                  <a:tailEnd type="none" w="sm" len="sm"/>
                </a:ln>
              </p:spPr>
            </p:cxnSp>
            <p:cxnSp>
              <p:nvCxnSpPr>
                <p:cNvPr id="151" name="Google Shape;151;p6"/>
                <p:cNvCxnSpPr/>
                <p:nvPr/>
              </p:nvCxnSpPr>
              <p:spPr>
                <a:xfrm rot="10800000">
                  <a:off x="1467013" y="3871518"/>
                  <a:ext cx="1129205" cy="0"/>
                </a:xfrm>
                <a:prstGeom prst="straightConnector1">
                  <a:avLst/>
                </a:prstGeom>
                <a:noFill/>
                <a:ln w="12700" cap="flat" cmpd="sng">
                  <a:solidFill>
                    <a:schemeClr val="dk1"/>
                  </a:solidFill>
                  <a:prstDash val="solid"/>
                  <a:round/>
                  <a:headEnd type="none" w="sm" len="sm"/>
                  <a:tailEnd type="none" w="sm" len="sm"/>
                </a:ln>
              </p:spPr>
            </p:cxnSp>
            <p:cxnSp>
              <p:nvCxnSpPr>
                <p:cNvPr id="152" name="Google Shape;152;p6"/>
                <p:cNvCxnSpPr/>
                <p:nvPr/>
              </p:nvCxnSpPr>
              <p:spPr>
                <a:xfrm rot="10800000">
                  <a:off x="1429090" y="5163584"/>
                  <a:ext cx="1167128" cy="0"/>
                </a:xfrm>
                <a:prstGeom prst="straightConnector1">
                  <a:avLst/>
                </a:prstGeom>
                <a:noFill/>
                <a:ln w="12700" cap="flat" cmpd="sng">
                  <a:solidFill>
                    <a:schemeClr val="dk1"/>
                  </a:solidFill>
                  <a:prstDash val="solid"/>
                  <a:round/>
                  <a:headEnd type="none" w="sm" len="sm"/>
                  <a:tailEnd type="none" w="sm" len="sm"/>
                </a:ln>
              </p:spPr>
            </p:cxnSp>
          </p:grpSp>
          <p:sp>
            <p:nvSpPr>
              <p:cNvPr id="153" name="Google Shape;153;p6"/>
              <p:cNvSpPr txBox="1"/>
              <p:nvPr/>
            </p:nvSpPr>
            <p:spPr>
              <a:xfrm>
                <a:off x="1837903" y="2386885"/>
                <a:ext cx="3296498" cy="241103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New product concept definition</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An innovation ‘rupture’ (as technical functions to fulfil product functionality are different)</a:t>
                </a:r>
                <a:endParaRPr sz="1000" b="0" i="0" u="none" strike="noStrike" cap="none">
                  <a:solidFill>
                    <a:srgbClr val="000000"/>
                  </a:solidFill>
                  <a:latin typeface="Arial"/>
                  <a:ea typeface="Arial"/>
                  <a:cs typeface="Arial"/>
                  <a:sym typeface="Arial"/>
                </a:endParaRPr>
              </a:p>
            </p:txBody>
          </p:sp>
          <p:sp>
            <p:nvSpPr>
              <p:cNvPr id="154" name="Google Shape;154;p6"/>
              <p:cNvSpPr txBox="1"/>
              <p:nvPr/>
            </p:nvSpPr>
            <p:spPr>
              <a:xfrm>
                <a:off x="1793121" y="1674051"/>
                <a:ext cx="3221308" cy="6719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New production system definition </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Occurs when innovation in the production system is necessary</a:t>
                </a:r>
                <a:endParaRPr sz="1000" b="0" i="0" u="none" strike="noStrike" cap="none">
                  <a:solidFill>
                    <a:srgbClr val="000000"/>
                  </a:solidFill>
                  <a:latin typeface="Arial"/>
                  <a:ea typeface="Arial"/>
                  <a:cs typeface="Arial"/>
                  <a:sym typeface="Arial"/>
                </a:endParaRPr>
              </a:p>
            </p:txBody>
          </p:sp>
        </p:grpSp>
        <p:sp>
          <p:nvSpPr>
            <p:cNvPr id="155" name="Google Shape;155;p6"/>
            <p:cNvSpPr txBox="1"/>
            <p:nvPr/>
          </p:nvSpPr>
          <p:spPr>
            <a:xfrm>
              <a:off x="4348836" y="3897913"/>
              <a:ext cx="3207309" cy="6719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Product improvement</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Progressive and incremental improvement of the product, e.g. through re-styling using fewer materials</a:t>
              </a:r>
              <a:endParaRPr sz="1000" b="0" i="0" u="none" strike="noStrike" cap="none">
                <a:solidFill>
                  <a:srgbClr val="000000"/>
                </a:solidFill>
                <a:latin typeface="Arial"/>
                <a:ea typeface="Arial"/>
                <a:cs typeface="Arial"/>
                <a:sym typeface="Arial"/>
              </a:endParaRPr>
            </a:p>
          </p:txBody>
        </p:sp>
        <p:sp>
          <p:nvSpPr>
            <p:cNvPr id="156" name="Google Shape;156;p6"/>
            <p:cNvSpPr txBox="1"/>
            <p:nvPr/>
          </p:nvSpPr>
          <p:spPr>
            <a:xfrm>
              <a:off x="4348836" y="3129797"/>
              <a:ext cx="3292449" cy="6719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Product redesign</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A new product, designed on the basis of an existing product</a:t>
              </a:r>
              <a:endParaRPr sz="1000" b="0" i="0" u="none" strike="noStrike" cap="none">
                <a:solidFill>
                  <a:srgbClr val="000000"/>
                </a:solidFill>
                <a:latin typeface="Arial"/>
                <a:ea typeface="Arial"/>
                <a:cs typeface="Arial"/>
                <a:sym typeface="Arial"/>
              </a:endParaRPr>
            </a:p>
          </p:txBody>
        </p:sp>
      </p:grpSp>
      <p:sp>
        <p:nvSpPr>
          <p:cNvPr id="157" name="Google Shape;157;p6"/>
          <p:cNvSpPr txBox="1"/>
          <p:nvPr/>
        </p:nvSpPr>
        <p:spPr>
          <a:xfrm>
            <a:off x="192575" y="3032995"/>
            <a:ext cx="3910099" cy="37062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pt-PT" sz="1400" b="1" i="0" u="none" strike="noStrike" cap="none">
                <a:solidFill>
                  <a:schemeClr val="dk1"/>
                </a:solidFill>
                <a:latin typeface="Verdana"/>
                <a:ea typeface="Verdana"/>
                <a:cs typeface="Verdana"/>
                <a:sym typeface="Verdana"/>
              </a:rPr>
              <a:t>Design sustainability scope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681" name="Google Shape;681;p60"/>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Sharing Platforms</a:t>
            </a:r>
            <a:endParaRPr/>
          </a:p>
        </p:txBody>
      </p:sp>
      <p:sp>
        <p:nvSpPr>
          <p:cNvPr id="682" name="Google Shape;682;p60"/>
          <p:cNvSpPr txBox="1"/>
          <p:nvPr/>
        </p:nvSpPr>
        <p:spPr>
          <a:xfrm>
            <a:off x="146650" y="1756862"/>
            <a:ext cx="8614611" cy="1792094"/>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Circular knowledge networks and platforms Available online: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https://kenniskaarten.hetgroenebrein.nl/en/knowledge-map-circular-economy/circular-knowledge-networks-platforms/</a:t>
            </a:r>
            <a:r>
              <a:rPr lang="pt-PT" sz="1400" b="0" i="0" u="none" strike="noStrike" cap="none">
                <a:solidFill>
                  <a:srgbClr val="000000"/>
                </a:solidFill>
                <a:latin typeface="Arial"/>
                <a:ea typeface="Arial"/>
                <a:cs typeface="Arial"/>
                <a:sym typeface="Arial"/>
              </a:rPr>
              <a:t>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Schwanholz, J.; Leipold, S. Sharing for a circular economy? an analysis of digital sharing platforms’ principles and business models. J. Clean. Prod. 2020.</a:t>
            </a:r>
            <a:endParaRPr/>
          </a:p>
          <a:p>
            <a:pPr marL="450215" marR="0" lvl="0" indent="-361315" algn="just"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688" name="Google Shape;688;p61"/>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Product as a service</a:t>
            </a:r>
            <a:endParaRPr/>
          </a:p>
        </p:txBody>
      </p:sp>
      <p:sp>
        <p:nvSpPr>
          <p:cNvPr id="689" name="Google Shape;689;p61"/>
          <p:cNvSpPr txBox="1"/>
          <p:nvPr/>
        </p:nvSpPr>
        <p:spPr>
          <a:xfrm>
            <a:off x="146650" y="1551100"/>
            <a:ext cx="8614611" cy="3175165"/>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Carra, Guglielmo (Arup) and Magdani, Nitesh, (BAM) (2016) Circular Business Models for the Built Environment,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a:t>
            </a:r>
            <a:r>
              <a:rPr lang="pt-PT" sz="1400" b="0" i="0" u="none" strike="noStrike" cap="none">
                <a:solidFill>
                  <a:srgbClr val="000000"/>
                </a:solidFill>
                <a:latin typeface="Arial"/>
                <a:ea typeface="Arial"/>
                <a:cs typeface="Arial"/>
                <a:sym typeface="Arial"/>
              </a:rPr>
              <a:t> , last access 13.11.2020.</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European Commission (16.01.2018), Communication from the Commission to the European Parliament, the Council, the European Economic and Social Committee and the Committee of the Regions on a monitoring framework for the Circular Economy,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a:t>
            </a:r>
            <a:r>
              <a:rPr lang="pt-PT" sz="1400" b="0" i="0" u="none" strike="noStrike" cap="none">
                <a:solidFill>
                  <a:srgbClr val="000000"/>
                </a:solidFill>
                <a:latin typeface="Arial"/>
                <a:ea typeface="Arial"/>
                <a:cs typeface="Arial"/>
                <a:sym typeface="Arial"/>
              </a:rPr>
              <a:t> , last access 03.11.2020.</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Vezzoli, Carlo; Kohtala, Cindy; and Srinivasan, Amrit with Diehl, JC; Fusakul, Sompit, Xin, Liu and Sateesh, Deepta. Product-Service System Design for Sustainability (2014); LeNS project - Learning Network on Sustainability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https://re.public.polimi.it/retrieve/handle/11311/828725/24772/Product-Service%20System%20Design%20for%20Sustainability_PART%20I.pdf</a:t>
            </a:r>
            <a:r>
              <a:rPr lang="pt-PT" sz="1400" b="0" i="0" u="none" strike="noStrike" cap="none">
                <a:solidFill>
                  <a:srgbClr val="000000"/>
                </a:solidFill>
                <a:latin typeface="Arial"/>
                <a:ea typeface="Arial"/>
                <a:cs typeface="Arial"/>
                <a:sym typeface="Arial"/>
              </a:rPr>
              <a:t> , last access 03.08.2021.</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695" name="Google Shape;695;p62"/>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Product as a service (cont.)</a:t>
            </a:r>
            <a:endParaRPr/>
          </a:p>
        </p:txBody>
      </p:sp>
      <p:sp>
        <p:nvSpPr>
          <p:cNvPr id="696" name="Google Shape;696;p62"/>
          <p:cNvSpPr txBox="1"/>
          <p:nvPr/>
        </p:nvSpPr>
        <p:spPr>
          <a:xfrm>
            <a:off x="146650" y="1964055"/>
            <a:ext cx="8614611" cy="2823722"/>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9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Bringing office furniture full circle – Ahrend. Furniture as a service (FAAS). Ellen Macarthur Foundation.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https://www.ellenmacarthurfoundation.org/case-studies/bringing-office-furniture-full-circle</a:t>
            </a:r>
            <a:r>
              <a:rPr lang="pt-PT" sz="1400" b="0" i="0" u="none" strike="noStrike" cap="none">
                <a:solidFill>
                  <a:srgbClr val="000000"/>
                </a:solidFill>
                <a:latin typeface="Arial"/>
                <a:ea typeface="Arial"/>
                <a:cs typeface="Arial"/>
                <a:sym typeface="Arial"/>
              </a:rPr>
              <a:t>, last access 04.08.2021.</a:t>
            </a:r>
            <a:endParaRPr sz="1400" b="0" i="0" u="none" strike="noStrike" cap="none">
              <a:solidFill>
                <a:srgbClr val="000000"/>
              </a:solidFill>
              <a:latin typeface="Arial"/>
              <a:ea typeface="Arial"/>
              <a:cs typeface="Arial"/>
              <a:sym typeface="Arial"/>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GROWTH WITHIN: A CIRCULAR ECONOMY VISION FOR A COMPETITIVE EUROPE. Ellen Macarthur Foundation. Web: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https://www.ellenmacarthurfoundation.org/assets/downloads/publications/EllenMacArthurFoundation_Growth-Within_July15.pdf</a:t>
            </a:r>
            <a:r>
              <a:rPr lang="pt-PT" sz="1400" b="0" i="0" u="none" strike="noStrike" cap="none">
                <a:solidFill>
                  <a:srgbClr val="000000"/>
                </a:solidFill>
                <a:latin typeface="Arial"/>
                <a:ea typeface="Arial"/>
                <a:cs typeface="Arial"/>
                <a:sym typeface="Arial"/>
              </a:rPr>
              <a:t>, last access 04.08.2021.</a:t>
            </a:r>
            <a:endParaRPr sz="1400" b="0" i="0" u="none" strike="noStrike" cap="none">
              <a:solidFill>
                <a:srgbClr val="000000"/>
              </a:solidFill>
              <a:latin typeface="Arial"/>
              <a:ea typeface="Arial"/>
              <a:cs typeface="Arial"/>
              <a:sym typeface="Arial"/>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Guglielmo Carra, Arup; Nitesh Magdani, BAM. CIRCULAR BUSINESS MODELS - FOR THE BUILT ENVIRONMENT. Circular Economy 100 (CE100) programme.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https://www.arup.com/perspectives/publications/research/section/circular-business-models-for-the-built-environment</a:t>
            </a:r>
            <a:r>
              <a:rPr lang="pt-PT" sz="1400" b="0" i="0" u="none" strike="noStrike" cap="none">
                <a:solidFill>
                  <a:srgbClr val="000000"/>
                </a:solidFill>
                <a:latin typeface="Arial"/>
                <a:ea typeface="Arial"/>
                <a:cs typeface="Arial"/>
                <a:sym typeface="Arial"/>
              </a:rPr>
              <a:t>, last access 04.08.2021.</a:t>
            </a:r>
            <a:endParaRPr sz="1400" b="0" i="0" u="none" strike="noStrike" cap="none">
              <a:solidFill>
                <a:srgbClr val="000000"/>
              </a:solidFill>
              <a:latin typeface="Arial"/>
              <a:ea typeface="Arial"/>
              <a:cs typeface="Arial"/>
              <a:sym typeface="Arial"/>
            </a:endParaRPr>
          </a:p>
          <a:p>
            <a:pPr marL="450215" marR="0" lvl="0" indent="-361315" algn="l" rtl="0">
              <a:lnSpc>
                <a:spcPct val="107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702" name="Google Shape;702;p63"/>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Synergies with other methodologies</a:t>
            </a:r>
            <a:endParaRPr/>
          </a:p>
        </p:txBody>
      </p:sp>
      <p:sp>
        <p:nvSpPr>
          <p:cNvPr id="703" name="Google Shape;703;p63"/>
          <p:cNvSpPr txBox="1"/>
          <p:nvPr/>
        </p:nvSpPr>
        <p:spPr>
          <a:xfrm>
            <a:off x="146650" y="1964055"/>
            <a:ext cx="8614611" cy="2242024"/>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9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Carra, Guglielmo (Arup) and Magdani, Nitesh, (BAM) (2016) Circular Business Models for the Built Environment,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a:t>
            </a:r>
            <a:r>
              <a:rPr lang="pt-PT" sz="1400" b="0" i="0" u="none" strike="noStrike" cap="none">
                <a:solidFill>
                  <a:srgbClr val="000000"/>
                </a:solidFill>
                <a:latin typeface="Arial"/>
                <a:ea typeface="Arial"/>
                <a:cs typeface="Arial"/>
                <a:sym typeface="Arial"/>
              </a:rPr>
              <a:t> , last access 13.11.2020.</a:t>
            </a:r>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European Commission (16.01.2018), Communication from the Commission to the European Parliament, the Council, the European Economic and Social Committee and the Committee of the Regions on a monitoring framework for the Circular Economy,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a:t>
            </a:r>
            <a:r>
              <a:rPr lang="pt-PT" sz="1400" b="0" i="0" u="none" strike="noStrike" cap="none">
                <a:solidFill>
                  <a:srgbClr val="000000"/>
                </a:solidFill>
                <a:latin typeface="Arial"/>
                <a:ea typeface="Arial"/>
                <a:cs typeface="Arial"/>
                <a:sym typeface="Arial"/>
              </a:rPr>
              <a:t> , last access 03.11.2020.</a:t>
            </a:r>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PRINCIPLES OF LEAN; Lean Enterprise Institute;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https://www.lean.org/WhatsLean/Principles.cfm</a:t>
            </a:r>
            <a:r>
              <a:rPr lang="pt-PT" sz="1400" b="0" i="0" u="none" strike="noStrike" cap="none">
                <a:solidFill>
                  <a:srgbClr val="000000"/>
                </a:solidFill>
                <a:latin typeface="Arial"/>
                <a:ea typeface="Arial"/>
                <a:cs typeface="Arial"/>
                <a:sym typeface="Arial"/>
              </a:rPr>
              <a:t> </a:t>
            </a:r>
            <a:endParaRPr/>
          </a:p>
          <a:p>
            <a:pPr marL="450215" marR="0" lvl="0" indent="-361315" algn="l" rtl="0">
              <a:lnSpc>
                <a:spcPct val="107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6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Further readings</a:t>
            </a:r>
            <a:endParaRPr/>
          </a:p>
        </p:txBody>
      </p:sp>
      <p:sp>
        <p:nvSpPr>
          <p:cNvPr id="709" name="Google Shape;709;p64"/>
          <p:cNvSpPr txBox="1"/>
          <p:nvPr/>
        </p:nvSpPr>
        <p:spPr>
          <a:xfrm>
            <a:off x="316258" y="1603689"/>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Synergies with other methodologies (cont.)</a:t>
            </a:r>
            <a:endParaRPr/>
          </a:p>
        </p:txBody>
      </p:sp>
      <p:sp>
        <p:nvSpPr>
          <p:cNvPr id="710" name="Google Shape;710;p64"/>
          <p:cNvSpPr txBox="1"/>
          <p:nvPr/>
        </p:nvSpPr>
        <p:spPr>
          <a:xfrm>
            <a:off x="146650" y="1964055"/>
            <a:ext cx="8614611" cy="3111365"/>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O'Rourke, Dara; Connelly, Lloyd; Koshland, Catherine; INDUSTRIAL ECOLOGY: A CRITICAL REVIEW; International Journal of Environment and Pollution, Vol. 6, Nos. 2/3,  pp. 89-112, 1996.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https://www.researchgate.net/publication/255598523_Industrial_Ecology_A_Critical_Review</a:t>
            </a:r>
            <a:r>
              <a:rPr lang="pt-PT" sz="1400" b="0" i="0" u="none" strike="noStrike" cap="none">
                <a:solidFill>
                  <a:srgbClr val="000000"/>
                </a:solidFill>
                <a:latin typeface="Arial"/>
                <a:ea typeface="Arial"/>
                <a:cs typeface="Arial"/>
                <a:sym typeface="Arial"/>
              </a:rPr>
              <a:t>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Robert U. Ayres; Leslie W. Ayres; A Handbook of Industrial Ecology; Published by Edward Elgar Publishing Limited; 2001. Web: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http://pustaka.unp.ac.id/file/abstrak_kki/EBOOKS/A%20Handbook%20of%20Industrial%20Ecology.pdf</a:t>
            </a:r>
            <a:r>
              <a:rPr lang="pt-PT" sz="1400" b="0" i="0" u="none" strike="noStrike" cap="none">
                <a:solidFill>
                  <a:srgbClr val="000000"/>
                </a:solidFill>
                <a:latin typeface="Arial"/>
                <a:ea typeface="Arial"/>
                <a:cs typeface="Arial"/>
                <a:sym typeface="Arial"/>
              </a:rPr>
              <a:t>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Magnusson, T., Andersson, H., Ottosson, M., (2019), Industrial ecology and the boundaries of the manufacturing firm, Journal of Industrial Ecology, 23(5), 1211-1225.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https://doi.org/10.1111/jiec.12864</a:t>
            </a:r>
            <a:r>
              <a:rPr lang="pt-PT" sz="1400" b="0" i="0" u="none" strike="noStrike" cap="none">
                <a:solidFill>
                  <a:srgbClr val="000000"/>
                </a:solidFill>
                <a:latin typeface="Arial"/>
                <a:ea typeface="Arial"/>
                <a:cs typeface="Arial"/>
                <a:sym typeface="Arial"/>
              </a:rPr>
              <a:t> </a:t>
            </a:r>
            <a:endParaRPr/>
          </a:p>
          <a:p>
            <a:pPr marL="450215" marR="0" lvl="0" indent="-361315" algn="l"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5"/>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716" name="Google Shape;716;p65"/>
          <p:cNvGrpSpPr/>
          <p:nvPr/>
        </p:nvGrpSpPr>
        <p:grpSpPr>
          <a:xfrm>
            <a:off x="4572118" y="1023546"/>
            <a:ext cx="3615639" cy="2905926"/>
            <a:chOff x="1917372" y="1288466"/>
            <a:chExt cx="2993079" cy="2405568"/>
          </a:xfrm>
        </p:grpSpPr>
        <p:sp>
          <p:nvSpPr>
            <p:cNvPr id="717" name="Google Shape;717;p6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6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65"/>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65"/>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721" name="Google Shape;721;p65"/>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65"/>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65"/>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4" name="Google Shape;724;p65"/>
          <p:cNvSpPr txBox="1">
            <a:spLocks noGrp="1"/>
          </p:cNvSpPr>
          <p:nvPr>
            <p:ph type="title"/>
          </p:nvPr>
        </p:nvSpPr>
        <p:spPr>
          <a:xfrm>
            <a:off x="627744" y="1923359"/>
            <a:ext cx="3858900" cy="26617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pt-PT"/>
              <a:t>BUSINESS MODELS</a:t>
            </a:r>
            <a:endParaRPr/>
          </a:p>
        </p:txBody>
      </p:sp>
      <p:sp>
        <p:nvSpPr>
          <p:cNvPr id="725" name="Google Shape;725;p65"/>
          <p:cNvSpPr txBox="1"/>
          <p:nvPr/>
        </p:nvSpPr>
        <p:spPr>
          <a:xfrm>
            <a:off x="5443875" y="4054302"/>
            <a:ext cx="1718282"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500" b="1" i="0" u="none" strike="noStrike" cap="none">
                <a:solidFill>
                  <a:srgbClr val="374957"/>
                </a:solidFill>
                <a:latin typeface="Proxima Nova"/>
                <a:ea typeface="Proxima Nova"/>
                <a:cs typeface="Proxima Nova"/>
                <a:sym typeface="Proxima Nova"/>
              </a:rPr>
              <a:t>environmental concept tree and money </a:t>
            </a:r>
            <a:r>
              <a:rPr lang="pt-PT" sz="500" b="0" i="0" u="none" strike="noStrike" cap="none">
                <a:solidFill>
                  <a:srgbClr val="000000"/>
                </a:solidFill>
                <a:latin typeface="Arial"/>
                <a:ea typeface="Arial"/>
                <a:cs typeface="Arial"/>
                <a:sym typeface="Arial"/>
              </a:rPr>
              <a:t>by </a:t>
            </a:r>
            <a:r>
              <a:rPr lang="pt-PT" sz="500" b="1" i="0" u="none" strike="noStrike" cap="none">
                <a:solidFill>
                  <a:srgbClr val="0F73EE"/>
                </a:solidFill>
                <a:latin typeface="Proxima Nova"/>
                <a:ea typeface="Proxima Nova"/>
                <a:cs typeface="Proxima Nova"/>
                <a:sym typeface="Proxima Nova"/>
              </a:rPr>
              <a:t>sompong_tom</a:t>
            </a:r>
            <a:r>
              <a:rPr lang="pt-PT" sz="500" b="0" i="0" u="none" strike="noStrike" cap="none">
                <a:solidFill>
                  <a:srgbClr val="000000"/>
                </a:solidFill>
                <a:latin typeface="Arial"/>
                <a:ea typeface="Arial"/>
                <a:cs typeface="Arial"/>
                <a:sym typeface="Arial"/>
              </a:rPr>
              <a:t> in https://www.freepik.com/premium-photo/environmental-concept-tree-money_26734080.htm#query=green%20money&amp;position=33&amp;from_view=search&amp;track=ais</a:t>
            </a:r>
            <a:endParaRPr/>
          </a:p>
        </p:txBody>
      </p:sp>
      <p:sp>
        <p:nvSpPr>
          <p:cNvPr id="726" name="Google Shape;726;p65"/>
          <p:cNvSpPr/>
          <p:nvPr/>
        </p:nvSpPr>
        <p:spPr>
          <a:xfrm>
            <a:off x="4752811" y="1230406"/>
            <a:ext cx="3221295" cy="1920054"/>
          </a:xfrm>
          <a:prstGeom prst="rect">
            <a:avLst/>
          </a:prstGeom>
          <a:solidFill>
            <a:srgbClr val="86D9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27" name="Google Shape;727;p65"/>
          <p:cNvPicPr preferRelativeResize="0"/>
          <p:nvPr/>
        </p:nvPicPr>
        <p:blipFill rotWithShape="1">
          <a:blip r:embed="rId3">
            <a:alphaModFix/>
          </a:blip>
          <a:srcRect/>
          <a:stretch/>
        </p:blipFill>
        <p:spPr>
          <a:xfrm>
            <a:off x="4752811" y="1246891"/>
            <a:ext cx="2208670" cy="1887698"/>
          </a:xfrm>
          <a:prstGeom prst="rect">
            <a:avLst/>
          </a:prstGeom>
          <a:noFill/>
          <a:ln>
            <a:noFill/>
          </a:ln>
        </p:spPr>
      </p:pic>
      <p:pic>
        <p:nvPicPr>
          <p:cNvPr id="728" name="Google Shape;728;p65" descr="Uma imagem com texto, clipart&#10;&#10;Descrição gerada automaticamente"/>
          <p:cNvPicPr preferRelativeResize="0"/>
          <p:nvPr/>
        </p:nvPicPr>
        <p:blipFill rotWithShape="1">
          <a:blip r:embed="rId4">
            <a:alphaModFix/>
          </a:blip>
          <a:srcRect/>
          <a:stretch/>
        </p:blipFill>
        <p:spPr>
          <a:xfrm>
            <a:off x="4741767" y="2923934"/>
            <a:ext cx="681229" cy="238346"/>
          </a:xfrm>
          <a:prstGeom prst="rect">
            <a:avLst/>
          </a:prstGeom>
          <a:noFill/>
          <a:ln>
            <a:noFill/>
          </a:ln>
        </p:spPr>
      </p:pic>
      <p:grpSp>
        <p:nvGrpSpPr>
          <p:cNvPr id="729" name="Google Shape;729;p65"/>
          <p:cNvGrpSpPr/>
          <p:nvPr/>
        </p:nvGrpSpPr>
        <p:grpSpPr>
          <a:xfrm>
            <a:off x="7052982" y="2564548"/>
            <a:ext cx="1555615" cy="1738846"/>
            <a:chOff x="4338285" y="2552085"/>
            <a:chExt cx="1202939" cy="1556763"/>
          </a:xfrm>
        </p:grpSpPr>
        <p:sp>
          <p:nvSpPr>
            <p:cNvPr id="730" name="Google Shape;730;p65"/>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65"/>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2" name="Google Shape;732;p65"/>
          <p:cNvSpPr/>
          <p:nvPr/>
        </p:nvSpPr>
        <p:spPr>
          <a:xfrm>
            <a:off x="7214018" y="2931038"/>
            <a:ext cx="128219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2800" b="1" i="0" u="none" strike="noStrike" cap="none">
                <a:solidFill>
                  <a:srgbClr val="F1F1F1"/>
                </a:solidFill>
                <a:latin typeface="Arial"/>
                <a:ea typeface="Arial"/>
                <a:cs typeface="Arial"/>
                <a:sym typeface="Arial"/>
              </a:rPr>
              <a:t>Thank</a:t>
            </a:r>
            <a:endParaRPr/>
          </a:p>
          <a:p>
            <a:pPr marL="0" marR="0" lvl="0" indent="0" algn="ctr" rtl="0">
              <a:lnSpc>
                <a:spcPct val="100000"/>
              </a:lnSpc>
              <a:spcBef>
                <a:spcPts val="0"/>
              </a:spcBef>
              <a:spcAft>
                <a:spcPts val="0"/>
              </a:spcAft>
              <a:buNone/>
            </a:pPr>
            <a:r>
              <a:rPr lang="pt-PT" sz="2800" b="1" i="0" u="none" strike="noStrike" cap="none">
                <a:solidFill>
                  <a:srgbClr val="F1F1F1"/>
                </a:solidFill>
                <a:latin typeface="Arial"/>
                <a:ea typeface="Arial"/>
                <a:cs typeface="Arial"/>
                <a:sym typeface="Arial"/>
              </a:rPr>
              <a:t>you!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713100" y="13974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Sustainable product development (CONT.)</a:t>
            </a:r>
            <a:endParaRPr sz="3600"/>
          </a:p>
        </p:txBody>
      </p:sp>
      <p:grpSp>
        <p:nvGrpSpPr>
          <p:cNvPr id="163" name="Google Shape;163;p7"/>
          <p:cNvGrpSpPr/>
          <p:nvPr/>
        </p:nvGrpSpPr>
        <p:grpSpPr>
          <a:xfrm>
            <a:off x="3019987" y="879088"/>
            <a:ext cx="4411327" cy="3888856"/>
            <a:chOff x="2077466" y="921274"/>
            <a:chExt cx="4855289" cy="4222225"/>
          </a:xfrm>
        </p:grpSpPr>
        <p:grpSp>
          <p:nvGrpSpPr>
            <p:cNvPr id="164" name="Google Shape;164;p7"/>
            <p:cNvGrpSpPr/>
            <p:nvPr/>
          </p:nvGrpSpPr>
          <p:grpSpPr>
            <a:xfrm>
              <a:off x="2077466" y="921274"/>
              <a:ext cx="4855289" cy="4222225"/>
              <a:chOff x="6613882" y="1672874"/>
              <a:chExt cx="4980252" cy="4367900"/>
            </a:xfrm>
          </p:grpSpPr>
          <p:pic>
            <p:nvPicPr>
              <p:cNvPr id="165" name="Google Shape;165;p7"/>
              <p:cNvPicPr preferRelativeResize="0"/>
              <p:nvPr/>
            </p:nvPicPr>
            <p:blipFill rotWithShape="1">
              <a:blip r:embed="rId3">
                <a:alphaModFix/>
              </a:blip>
              <a:srcRect/>
              <a:stretch/>
            </p:blipFill>
            <p:spPr>
              <a:xfrm>
                <a:off x="7580661" y="1910880"/>
                <a:ext cx="3299669" cy="3272585"/>
              </a:xfrm>
              <a:prstGeom prst="rect">
                <a:avLst/>
              </a:prstGeom>
              <a:noFill/>
              <a:ln>
                <a:noFill/>
              </a:ln>
            </p:spPr>
          </p:pic>
          <p:sp>
            <p:nvSpPr>
              <p:cNvPr id="166" name="Google Shape;166;p7"/>
              <p:cNvSpPr txBox="1"/>
              <p:nvPr/>
            </p:nvSpPr>
            <p:spPr>
              <a:xfrm>
                <a:off x="6738845" y="1876981"/>
                <a:ext cx="1183488" cy="3502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Get to know the user and the system</a:t>
                </a:r>
                <a:endParaRPr sz="800" b="0" i="0" u="none" strike="noStrike" cap="none">
                  <a:solidFill>
                    <a:srgbClr val="000000"/>
                  </a:solidFill>
                  <a:latin typeface="Arial"/>
                  <a:ea typeface="Arial"/>
                  <a:cs typeface="Arial"/>
                  <a:sym typeface="Arial"/>
                </a:endParaRPr>
              </a:p>
            </p:txBody>
          </p:sp>
          <p:sp>
            <p:nvSpPr>
              <p:cNvPr id="167" name="Google Shape;167;p7"/>
              <p:cNvSpPr/>
              <p:nvPr/>
            </p:nvSpPr>
            <p:spPr>
              <a:xfrm>
                <a:off x="10410646" y="1672874"/>
                <a:ext cx="1183488" cy="671980"/>
              </a:xfrm>
              <a:prstGeom prst="roundRect">
                <a:avLst>
                  <a:gd name="adj" fmla="val 16667"/>
                </a:avLst>
              </a:prstGeom>
              <a:noFill/>
              <a:ln w="19050" cap="flat" cmpd="sng">
                <a:solidFill>
                  <a:srgbClr val="825067"/>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just"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68" name="Google Shape;168;p7"/>
              <p:cNvSpPr txBox="1"/>
              <p:nvPr/>
            </p:nvSpPr>
            <p:spPr>
              <a:xfrm>
                <a:off x="10410646" y="1727948"/>
                <a:ext cx="1183488" cy="63062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800" b="0" i="0" u="none" strike="noStrike" cap="none">
                    <a:solidFill>
                      <a:srgbClr val="000000"/>
                    </a:solidFill>
                    <a:latin typeface="Arial"/>
                    <a:ea typeface="Arial"/>
                    <a:cs typeface="Arial"/>
                    <a:sym typeface="Arial"/>
                  </a:rPr>
                  <a:t>Put into words the design challenge and your intention as the designer</a:t>
                </a:r>
                <a:endParaRPr sz="800" b="0" i="0" u="none" strike="noStrike" cap="none">
                  <a:solidFill>
                    <a:srgbClr val="000000"/>
                  </a:solidFill>
                  <a:latin typeface="Arial"/>
                  <a:ea typeface="Arial"/>
                  <a:cs typeface="Arial"/>
                  <a:sym typeface="Arial"/>
                </a:endParaRPr>
              </a:p>
            </p:txBody>
          </p:sp>
          <p:sp>
            <p:nvSpPr>
              <p:cNvPr id="169" name="Google Shape;169;p7"/>
              <p:cNvSpPr/>
              <p:nvPr/>
            </p:nvSpPr>
            <p:spPr>
              <a:xfrm>
                <a:off x="10347293" y="4766982"/>
                <a:ext cx="1183488" cy="901081"/>
              </a:xfrm>
              <a:prstGeom prst="roundRect">
                <a:avLst>
                  <a:gd name="adj" fmla="val 16667"/>
                </a:avLst>
              </a:prstGeom>
              <a:noFill/>
              <a:ln w="19050" cap="flat" cmpd="sng">
                <a:solidFill>
                  <a:srgbClr val="5AB8A7"/>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just"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70" name="Google Shape;170;p7"/>
              <p:cNvSpPr txBox="1"/>
              <p:nvPr/>
            </p:nvSpPr>
            <p:spPr>
              <a:xfrm>
                <a:off x="10389451" y="4847901"/>
                <a:ext cx="1135138" cy="63062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800" b="0" i="0" u="none" strike="noStrike" cap="none">
                    <a:solidFill>
                      <a:srgbClr val="000000"/>
                    </a:solidFill>
                    <a:latin typeface="Arial"/>
                    <a:ea typeface="Arial"/>
                    <a:cs typeface="Arial"/>
                    <a:sym typeface="Arial"/>
                  </a:rPr>
                  <a:t>Ideate, design, and prototype as many iterations and versions as you can</a:t>
                </a:r>
                <a:endParaRPr sz="800" b="0" i="0" u="none" strike="noStrike" cap="none">
                  <a:solidFill>
                    <a:srgbClr val="000000"/>
                  </a:solidFill>
                  <a:latin typeface="Arial"/>
                  <a:ea typeface="Arial"/>
                  <a:cs typeface="Arial"/>
                  <a:sym typeface="Arial"/>
                </a:endParaRPr>
              </a:p>
            </p:txBody>
          </p:sp>
          <p:sp>
            <p:nvSpPr>
              <p:cNvPr id="171" name="Google Shape;171;p7"/>
              <p:cNvSpPr/>
              <p:nvPr/>
            </p:nvSpPr>
            <p:spPr>
              <a:xfrm>
                <a:off x="6613882" y="5043099"/>
                <a:ext cx="1808224" cy="997675"/>
              </a:xfrm>
              <a:prstGeom prst="roundRect">
                <a:avLst>
                  <a:gd name="adj" fmla="val 16667"/>
                </a:avLst>
              </a:prstGeom>
              <a:noFill/>
              <a:ln w="19050" cap="flat" cmpd="sng">
                <a:solidFill>
                  <a:srgbClr val="DEA72D"/>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just"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72" name="Google Shape;172;p7"/>
              <p:cNvSpPr txBox="1"/>
              <p:nvPr/>
            </p:nvSpPr>
            <p:spPr>
              <a:xfrm>
                <a:off x="6647308" y="5097739"/>
                <a:ext cx="1774797" cy="766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800" b="0" i="0" u="none" strike="noStrike" cap="none">
                    <a:solidFill>
                      <a:srgbClr val="000000"/>
                    </a:solidFill>
                    <a:latin typeface="Arial"/>
                    <a:ea typeface="Arial"/>
                    <a:cs typeface="Arial"/>
                    <a:sym typeface="Arial"/>
                  </a:rPr>
                  <a:t>Launch your design into the wild and build your narrative - create loyalty in customers and deepen investment from stakeholders by telling a compelling story</a:t>
                </a:r>
                <a:endParaRPr sz="800" b="0" i="0" u="none" strike="noStrike" cap="none">
                  <a:solidFill>
                    <a:srgbClr val="000000"/>
                  </a:solidFill>
                  <a:latin typeface="Arial"/>
                  <a:ea typeface="Arial"/>
                  <a:cs typeface="Arial"/>
                  <a:sym typeface="Arial"/>
                </a:endParaRPr>
              </a:p>
            </p:txBody>
          </p:sp>
        </p:grpSp>
        <p:sp>
          <p:nvSpPr>
            <p:cNvPr id="173" name="Google Shape;173;p7"/>
            <p:cNvSpPr/>
            <p:nvPr/>
          </p:nvSpPr>
          <p:spPr>
            <a:xfrm>
              <a:off x="2199293" y="1036949"/>
              <a:ext cx="1183488" cy="561452"/>
            </a:xfrm>
            <a:prstGeom prst="roundRect">
              <a:avLst>
                <a:gd name="adj" fmla="val 16667"/>
              </a:avLst>
            </a:prstGeom>
            <a:noFill/>
            <a:ln w="19050" cap="flat" cmpd="sng">
              <a:solidFill>
                <a:srgbClr val="4A40C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74" name="Google Shape;174;p7"/>
          <p:cNvSpPr txBox="1"/>
          <p:nvPr/>
        </p:nvSpPr>
        <p:spPr>
          <a:xfrm>
            <a:off x="213131" y="2644472"/>
            <a:ext cx="3910099" cy="37062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pt-PT" sz="1400" b="1" i="0" u="none" strike="noStrike" cap="none">
                <a:solidFill>
                  <a:schemeClr val="dk1"/>
                </a:solidFill>
                <a:latin typeface="Arial"/>
                <a:ea typeface="Arial"/>
                <a:cs typeface="Arial"/>
                <a:sym typeface="Arial"/>
              </a:rPr>
              <a:t>Circular design 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383216" y="23610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Eco-Design</a:t>
            </a:r>
            <a:endParaRPr/>
          </a:p>
        </p:txBody>
      </p:sp>
      <p:pic>
        <p:nvPicPr>
          <p:cNvPr id="180" name="Google Shape;180;p8"/>
          <p:cNvPicPr preferRelativeResize="0"/>
          <p:nvPr/>
        </p:nvPicPr>
        <p:blipFill rotWithShape="1">
          <a:blip r:embed="rId3">
            <a:alphaModFix/>
          </a:blip>
          <a:srcRect/>
          <a:stretch/>
        </p:blipFill>
        <p:spPr>
          <a:xfrm>
            <a:off x="3171256" y="928390"/>
            <a:ext cx="5043830" cy="3505724"/>
          </a:xfrm>
          <a:prstGeom prst="rect">
            <a:avLst/>
          </a:prstGeom>
          <a:noFill/>
          <a:ln>
            <a:noFill/>
          </a:ln>
        </p:spPr>
      </p:pic>
      <p:sp>
        <p:nvSpPr>
          <p:cNvPr id="181" name="Google Shape;181;p8"/>
          <p:cNvSpPr txBox="1"/>
          <p:nvPr/>
        </p:nvSpPr>
        <p:spPr>
          <a:xfrm>
            <a:off x="87583" y="3763136"/>
            <a:ext cx="2696868" cy="792788"/>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just" rtl="0">
              <a:lnSpc>
                <a:spcPct val="100000"/>
              </a:lnSpc>
              <a:spcBef>
                <a:spcPts val="0"/>
              </a:spcBef>
              <a:spcAft>
                <a:spcPts val="0"/>
              </a:spcAft>
              <a:buNone/>
            </a:pPr>
            <a:r>
              <a:rPr lang="pt-PT" sz="1400" b="0" i="0" u="none" strike="noStrike" cap="none">
                <a:solidFill>
                  <a:srgbClr val="2B2D83"/>
                </a:solidFill>
                <a:latin typeface="Arial"/>
                <a:ea typeface="Arial"/>
                <a:cs typeface="Arial"/>
                <a:sym typeface="Arial"/>
              </a:rPr>
              <a:t>Eco-design integrates a life-cycle thinking approach, .ie., considers, in the design stage, all the phases of the product life-cycle (production, use, and end-of-life)</a:t>
            </a:r>
            <a:endParaRPr/>
          </a:p>
          <a:p>
            <a:pPr marL="0" marR="0" lvl="0" indent="0" algn="just" rtl="0">
              <a:lnSpc>
                <a:spcPct val="100000"/>
              </a:lnSpc>
              <a:spcBef>
                <a:spcPts val="0"/>
              </a:spcBef>
              <a:spcAft>
                <a:spcPts val="0"/>
              </a:spcAft>
              <a:buClr>
                <a:srgbClr val="000000"/>
              </a:buClr>
              <a:buSzPct val="100000"/>
              <a:buFont typeface="Noto Sans Symbols"/>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ct val="100000"/>
              <a:buFont typeface="Noto Sans Symbols"/>
              <a:buNone/>
            </a:pPr>
            <a:endParaRPr sz="1400" b="0" i="0" u="none" strike="noStrike" cap="none">
              <a:solidFill>
                <a:srgbClr val="000000"/>
              </a:solidFill>
              <a:latin typeface="Arial"/>
              <a:ea typeface="Arial"/>
              <a:cs typeface="Arial"/>
              <a:sym typeface="Arial"/>
            </a:endParaRPr>
          </a:p>
        </p:txBody>
      </p:sp>
      <p:sp>
        <p:nvSpPr>
          <p:cNvPr id="182" name="Google Shape;182;p8"/>
          <p:cNvSpPr txBox="1"/>
          <p:nvPr/>
        </p:nvSpPr>
        <p:spPr>
          <a:xfrm>
            <a:off x="0" y="1848495"/>
            <a:ext cx="299758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600" b="0" i="1" u="none" strike="noStrike" cap="none">
                <a:solidFill>
                  <a:srgbClr val="15A7A1"/>
                </a:solidFill>
                <a:latin typeface="Verdana"/>
                <a:ea typeface="Verdana"/>
                <a:cs typeface="Verdana"/>
                <a:sym typeface="Verdana"/>
              </a:rPr>
              <a:t>“…the systematic integration of environmental considerations into product and process design”</a:t>
            </a:r>
            <a:endParaRPr sz="1600" b="0" i="1" u="none" strike="noStrike" cap="none">
              <a:solidFill>
                <a:srgbClr val="15A7A1"/>
              </a:solidFill>
              <a:latin typeface="Verdana"/>
              <a:ea typeface="Verdana"/>
              <a:cs typeface="Verdana"/>
              <a:sym typeface="Verdana"/>
            </a:endParaRPr>
          </a:p>
        </p:txBody>
      </p:sp>
      <p:sp>
        <p:nvSpPr>
          <p:cNvPr id="183" name="Google Shape;183;p8"/>
          <p:cNvSpPr txBox="1"/>
          <p:nvPr/>
        </p:nvSpPr>
        <p:spPr>
          <a:xfrm>
            <a:off x="3171256" y="4555924"/>
            <a:ext cx="597274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800" b="0" i="0" u="none" strike="noStrike" cap="none">
                <a:solidFill>
                  <a:srgbClr val="000000"/>
                </a:solidFill>
                <a:latin typeface="Verdana"/>
                <a:ea typeface="Verdana"/>
                <a:cs typeface="Verdana"/>
                <a:sym typeface="Verdana"/>
              </a:rPr>
              <a:t>[1] Ecodesign: a promising approach to sustainable production and consumption. ISBN 928071631X 9789280716313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438217" y="15448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Eco-Design (cont.)</a:t>
            </a:r>
            <a:endParaRPr/>
          </a:p>
        </p:txBody>
      </p:sp>
      <p:grpSp>
        <p:nvGrpSpPr>
          <p:cNvPr id="189" name="Google Shape;189;p9"/>
          <p:cNvGrpSpPr/>
          <p:nvPr/>
        </p:nvGrpSpPr>
        <p:grpSpPr>
          <a:xfrm>
            <a:off x="790647" y="1166089"/>
            <a:ext cx="7597082" cy="1202114"/>
            <a:chOff x="6349498" y="1341624"/>
            <a:chExt cx="5133695" cy="1491488"/>
          </a:xfrm>
        </p:grpSpPr>
        <p:sp>
          <p:nvSpPr>
            <p:cNvPr id="190" name="Google Shape;190;p9"/>
            <p:cNvSpPr/>
            <p:nvPr/>
          </p:nvSpPr>
          <p:spPr>
            <a:xfrm>
              <a:off x="6349498" y="1789914"/>
              <a:ext cx="1134665" cy="549380"/>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Raw materials extraction and processing</a:t>
              </a:r>
              <a:endParaRPr/>
            </a:p>
          </p:txBody>
        </p:sp>
        <p:sp>
          <p:nvSpPr>
            <p:cNvPr id="191" name="Google Shape;191;p9"/>
            <p:cNvSpPr/>
            <p:nvPr/>
          </p:nvSpPr>
          <p:spPr>
            <a:xfrm>
              <a:off x="7682508" y="1802636"/>
              <a:ext cx="1134665" cy="538085"/>
            </a:xfrm>
            <a:prstGeom prst="rect">
              <a:avLst/>
            </a:prstGeom>
            <a:solidFill>
              <a:srgbClr val="1A886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pt-PT" sz="900" b="0" i="0" u="none" strike="noStrike" cap="none">
                  <a:solidFill>
                    <a:srgbClr val="FFFFFF"/>
                  </a:solidFill>
                  <a:latin typeface="Arial"/>
                  <a:ea typeface="Arial"/>
                  <a:cs typeface="Arial"/>
                  <a:sym typeface="Arial"/>
                </a:rPr>
                <a:t>Production</a:t>
              </a:r>
              <a:endParaRPr sz="1000" b="0" i="0" u="none" strike="noStrike" cap="none">
                <a:solidFill>
                  <a:srgbClr val="FFFFFF"/>
                </a:solidFill>
                <a:latin typeface="Arial"/>
                <a:ea typeface="Arial"/>
                <a:cs typeface="Arial"/>
                <a:sym typeface="Arial"/>
              </a:endParaRPr>
            </a:p>
          </p:txBody>
        </p:sp>
        <p:sp>
          <p:nvSpPr>
            <p:cNvPr id="192" name="Google Shape;192;p9"/>
            <p:cNvSpPr/>
            <p:nvPr/>
          </p:nvSpPr>
          <p:spPr>
            <a:xfrm>
              <a:off x="9015518" y="1802636"/>
              <a:ext cx="1134665" cy="549380"/>
            </a:xfrm>
            <a:prstGeom prst="rect">
              <a:avLst/>
            </a:prstGeom>
            <a:solidFill>
              <a:srgbClr val="156D5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pt-PT" sz="900" b="0" i="0" u="none" strike="noStrike" cap="none">
                  <a:solidFill>
                    <a:srgbClr val="FFFFFF"/>
                  </a:solidFill>
                  <a:latin typeface="Arial"/>
                  <a:ea typeface="Arial"/>
                  <a:cs typeface="Arial"/>
                  <a:sym typeface="Arial"/>
                </a:rPr>
                <a:t>Use</a:t>
              </a:r>
              <a:endParaRPr/>
            </a:p>
          </p:txBody>
        </p:sp>
        <p:sp>
          <p:nvSpPr>
            <p:cNvPr id="193" name="Google Shape;193;p9"/>
            <p:cNvSpPr/>
            <p:nvPr/>
          </p:nvSpPr>
          <p:spPr>
            <a:xfrm>
              <a:off x="10348528" y="1802636"/>
              <a:ext cx="1134665" cy="549380"/>
            </a:xfrm>
            <a:prstGeom prst="rect">
              <a:avLst/>
            </a:prstGeom>
            <a:solidFill>
              <a:srgbClr val="0E4A3A"/>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End of Life</a:t>
              </a:r>
              <a:endParaRPr/>
            </a:p>
          </p:txBody>
        </p:sp>
        <p:cxnSp>
          <p:nvCxnSpPr>
            <p:cNvPr id="194" name="Google Shape;194;p9"/>
            <p:cNvCxnSpPr/>
            <p:nvPr/>
          </p:nvCxnSpPr>
          <p:spPr>
            <a:xfrm>
              <a:off x="7714718" y="2513398"/>
              <a:ext cx="2467675" cy="0"/>
            </a:xfrm>
            <a:prstGeom prst="straightConnector1">
              <a:avLst/>
            </a:prstGeom>
            <a:noFill/>
            <a:ln w="9525" cap="flat" cmpd="sng">
              <a:solidFill>
                <a:srgbClr val="1D9A78"/>
              </a:solidFill>
              <a:prstDash val="solid"/>
              <a:miter lim="800000"/>
              <a:headEnd type="triangle" w="med" len="med"/>
              <a:tailEnd type="triangle" w="med" len="med"/>
            </a:ln>
          </p:spPr>
        </p:cxnSp>
        <p:sp>
          <p:nvSpPr>
            <p:cNvPr id="195" name="Google Shape;195;p9"/>
            <p:cNvSpPr txBox="1"/>
            <p:nvPr/>
          </p:nvSpPr>
          <p:spPr>
            <a:xfrm>
              <a:off x="8217630" y="2571502"/>
              <a:ext cx="193255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PT" sz="1100" b="0" i="0" u="none" strike="noStrike" cap="none">
                  <a:solidFill>
                    <a:srgbClr val="000000"/>
                  </a:solidFill>
                  <a:latin typeface="Arial"/>
                  <a:ea typeface="Arial"/>
                  <a:cs typeface="Arial"/>
                  <a:sym typeface="Arial"/>
                </a:rPr>
                <a:t>Traditional Design</a:t>
              </a:r>
              <a:endParaRPr/>
            </a:p>
          </p:txBody>
        </p:sp>
        <p:cxnSp>
          <p:nvCxnSpPr>
            <p:cNvPr id="196" name="Google Shape;196;p9"/>
            <p:cNvCxnSpPr/>
            <p:nvPr/>
          </p:nvCxnSpPr>
          <p:spPr>
            <a:xfrm>
              <a:off x="6349498" y="1633110"/>
              <a:ext cx="5133695" cy="0"/>
            </a:xfrm>
            <a:prstGeom prst="straightConnector1">
              <a:avLst/>
            </a:prstGeom>
            <a:noFill/>
            <a:ln w="9525" cap="flat" cmpd="sng">
              <a:solidFill>
                <a:srgbClr val="1D9A78"/>
              </a:solidFill>
              <a:prstDash val="solid"/>
              <a:miter lim="800000"/>
              <a:headEnd type="triangle" w="med" len="med"/>
              <a:tailEnd type="triangle" w="med" len="med"/>
            </a:ln>
          </p:spPr>
        </p:cxnSp>
        <p:sp>
          <p:nvSpPr>
            <p:cNvPr id="197" name="Google Shape;197;p9"/>
            <p:cNvSpPr txBox="1"/>
            <p:nvPr/>
          </p:nvSpPr>
          <p:spPr>
            <a:xfrm>
              <a:off x="8415975" y="1341624"/>
              <a:ext cx="193255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PT" sz="1100" b="1" i="0" u="none" strike="noStrike" cap="none">
                  <a:solidFill>
                    <a:srgbClr val="000000"/>
                  </a:solidFill>
                  <a:latin typeface="Arial"/>
                  <a:ea typeface="Arial"/>
                  <a:cs typeface="Arial"/>
                  <a:sym typeface="Arial"/>
                </a:rPr>
                <a:t>Eco-design</a:t>
              </a:r>
              <a:endParaRPr/>
            </a:p>
          </p:txBody>
        </p:sp>
      </p:grpSp>
      <p:sp>
        <p:nvSpPr>
          <p:cNvPr id="198" name="Google Shape;198;p9"/>
          <p:cNvSpPr txBox="1"/>
          <p:nvPr/>
        </p:nvSpPr>
        <p:spPr>
          <a:xfrm>
            <a:off x="2832499" y="2394608"/>
            <a:ext cx="3876099" cy="2862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pt-PT" sz="1400" b="1" i="0" u="none" strike="noStrike" cap="none" dirty="0">
                <a:solidFill>
                  <a:srgbClr val="000000"/>
                </a:solidFill>
                <a:latin typeface="Arial"/>
                <a:ea typeface="Arial"/>
                <a:cs typeface="Arial"/>
                <a:sym typeface="Arial"/>
              </a:rPr>
              <a:t>Key Eco-Design strategies</a:t>
            </a:r>
            <a:endParaRPr sz="1400" b="1" i="0" u="none" strike="noStrike" cap="none" dirty="0">
              <a:solidFill>
                <a:srgbClr val="000000"/>
              </a:solidFill>
              <a:latin typeface="Arial"/>
              <a:ea typeface="Arial"/>
              <a:cs typeface="Arial"/>
              <a:sym typeface="Arial"/>
            </a:endParaRPr>
          </a:p>
        </p:txBody>
      </p:sp>
      <p:sp>
        <p:nvSpPr>
          <p:cNvPr id="199" name="Google Shape;199;p9"/>
          <p:cNvSpPr txBox="1"/>
          <p:nvPr/>
        </p:nvSpPr>
        <p:spPr>
          <a:xfrm>
            <a:off x="2334752" y="2748584"/>
            <a:ext cx="5300770" cy="19877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to use materials with low environmental impact</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choosing clean production processes</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avoiding hazardous and toxic materials</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maximising the efficiency of the energy used for production and for the product in use</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dirty="0">
                <a:solidFill>
                  <a:srgbClr val="000000"/>
                </a:solidFill>
                <a:latin typeface="Arial"/>
                <a:ea typeface="Arial"/>
                <a:cs typeface="Arial"/>
                <a:sym typeface="Arial"/>
              </a:rPr>
              <a:t>designing for waste management and recycling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7177</Words>
  <Application>Microsoft Office PowerPoint</Application>
  <PresentationFormat>Bildschirmpräsentation (16:9)</PresentationFormat>
  <Paragraphs>505</Paragraphs>
  <Slides>65</Slides>
  <Notes>65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65</vt:i4>
      </vt:variant>
    </vt:vector>
  </HeadingPairs>
  <TitlesOfParts>
    <vt:vector size="73" baseType="lpstr">
      <vt:lpstr>Noto Sans Symbols</vt:lpstr>
      <vt:lpstr>Proxima Nova</vt:lpstr>
      <vt:lpstr>Bebas Neue</vt:lpstr>
      <vt:lpstr>Noto Sans</vt:lpstr>
      <vt:lpstr>Arial</vt:lpstr>
      <vt:lpstr>Calibri</vt:lpstr>
      <vt:lpstr>Verdana</vt:lpstr>
      <vt:lpstr>Creal Modern Portfolio by Slidesgo</vt:lpstr>
      <vt:lpstr>BUSINESS MODELLING FOR CIRCULAR ECONOMY BUSINESSES</vt:lpstr>
      <vt:lpstr>02</vt:lpstr>
      <vt:lpstr>Main objectives</vt:lpstr>
      <vt:lpstr>Circular design strategies</vt:lpstr>
      <vt:lpstr>PowerPoint-Präsentation</vt:lpstr>
      <vt:lpstr>Sustainable product development</vt:lpstr>
      <vt:lpstr>Sustainable product development (CONT.)</vt:lpstr>
      <vt:lpstr>Eco-Design</vt:lpstr>
      <vt:lpstr>Eco-Design (cont.)</vt:lpstr>
      <vt:lpstr>Eco-Design TOOLS</vt:lpstr>
      <vt:lpstr>Challenges</vt:lpstr>
      <vt:lpstr>Circular supplies</vt:lpstr>
      <vt:lpstr>Circular and Sustainable design – Key Facts</vt:lpstr>
      <vt:lpstr>Material selection</vt:lpstr>
      <vt:lpstr>Material selection general framework</vt:lpstr>
      <vt:lpstr>Material selection general framework</vt:lpstr>
      <vt:lpstr>Best practices</vt:lpstr>
      <vt:lpstr>Recycle, reuse, and share</vt:lpstr>
      <vt:lpstr>Value in the Loops</vt:lpstr>
      <vt:lpstr>Recycle</vt:lpstr>
      <vt:lpstr>Reuse</vt:lpstr>
      <vt:lpstr>Sharing</vt:lpstr>
      <vt:lpstr>Extending products' life</vt:lpstr>
      <vt:lpstr>Extending products' life</vt:lpstr>
      <vt:lpstr>Extending products' life (cont.)</vt:lpstr>
      <vt:lpstr>Extending products' life (cont.)</vt:lpstr>
      <vt:lpstr>Extending products' life (cont.)</vt:lpstr>
      <vt:lpstr>Extending products' life (cont.)</vt:lpstr>
      <vt:lpstr>Sharing Platforms </vt:lpstr>
      <vt:lpstr>The concept of sharing Economy Platforms</vt:lpstr>
      <vt:lpstr>Examples of sharing platforms</vt:lpstr>
      <vt:lpstr>Sharing platforms for Circular economy (Business to Peer platforms) </vt:lpstr>
      <vt:lpstr>Sharing platforms for Circular economy (Peer to Peer platforms)  </vt:lpstr>
      <vt:lpstr>Product as a service  </vt:lpstr>
      <vt:lpstr>Product as a service  </vt:lpstr>
      <vt:lpstr>Product as a service  </vt:lpstr>
      <vt:lpstr>Product as a service (cont.)</vt:lpstr>
      <vt:lpstr>Product as a service (cont.)</vt:lpstr>
      <vt:lpstr>Product as a service (cont.)</vt:lpstr>
      <vt:lpstr>Product as a service (cont.)</vt:lpstr>
      <vt:lpstr>Synergies with other methodologies  </vt:lpstr>
      <vt:lpstr>Synergies with other methodologies</vt:lpstr>
      <vt:lpstr>Synergies with other methodologies</vt:lpstr>
      <vt:lpstr>Synergies with other methodologies</vt:lpstr>
      <vt:lpstr>Synergies with other methodologies</vt:lpstr>
      <vt:lpstr>Synergies with other methodologies</vt:lpstr>
      <vt:lpstr>Synergies with other methodologies</vt:lpstr>
      <vt:lpstr>Synergies with other methodologies</vt:lpstr>
      <vt:lpstr>Synergies with other methodologies</vt:lpstr>
      <vt:lpstr>Synergies with other methodologies</vt:lpstr>
      <vt:lpstr>Synergies with other methodologies</vt:lpstr>
      <vt:lpstr>Synergies with other methodologies</vt:lpstr>
      <vt:lpstr>Assessment</vt:lpstr>
      <vt:lpstr>Further readings</vt:lpstr>
      <vt:lpstr>Further readings</vt:lpstr>
      <vt:lpstr>Further readings</vt:lpstr>
      <vt:lpstr>Further readings</vt:lpstr>
      <vt:lpstr>Further readings</vt:lpstr>
      <vt:lpstr>Further readings</vt:lpstr>
      <vt:lpstr>Further readings</vt:lpstr>
      <vt:lpstr>Further readings</vt:lpstr>
      <vt:lpstr>Further readings</vt:lpstr>
      <vt:lpstr>Further readings</vt:lpstr>
      <vt:lpstr>Further readings</vt:lpstr>
      <vt:lpstr>BUSINESS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Alex S</dc:creator>
  <cp:lastModifiedBy>Niclas Grüttner</cp:lastModifiedBy>
  <cp:revision>3</cp:revision>
  <dcterms:modified xsi:type="dcterms:W3CDTF">2023-10-27T13:38:20Z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