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5143500" type="screen16x9"/>
  <p:notesSz cx="6858000" cy="9144000"/>
  <p:embeddedFontLst>
    <p:embeddedFont>
      <p:font typeface="Bebas Neue" panose="020B0606020202050201" pitchFamily="34" charset="0"/>
      <p:regular r:id="rId67"/>
    </p:embeddedFont>
    <p:embeddedFont>
      <p:font typeface="Calibri" panose="020F0502020204030204" pitchFamily="34" charset="0"/>
      <p:regular r:id="rId68"/>
      <p:bold r:id="rId69"/>
      <p:italic r:id="rId70"/>
      <p:boldItalic r:id="rId71"/>
    </p:embeddedFont>
    <p:embeddedFont>
      <p:font typeface="Noto Sans" panose="020B0502040504020204" pitchFamily="34" charset="0"/>
      <p:regular r:id="rId72"/>
      <p:bold r:id="rId73"/>
      <p:italic r:id="rId74"/>
      <p:boldItalic r:id="rId75"/>
    </p:embeddedFont>
    <p:embeddedFont>
      <p:font typeface="Proxima Nova" panose="020B0604020202020204" charset="0"/>
      <p:regular r:id="rId76"/>
      <p:bold r:id="rId77"/>
      <p:italic r:id="rId78"/>
      <p:boldItalic r:id="rId79"/>
    </p:embeddedFont>
    <p:embeddedFont>
      <p:font typeface="Verdana" panose="020B0604030504040204" pitchFamily="3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hqRdY80IaUmHCCnAHsIv/EkI8m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DC5AC6-6934-49C3-AD18-698808818857}">
  <a:tblStyle styleId="{D5DC5AC6-6934-49C3-AD18-69880881885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1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1" name="Google Shape;681;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66"/>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66"/>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66"/>
          <p:cNvGrpSpPr/>
          <p:nvPr/>
        </p:nvGrpSpPr>
        <p:grpSpPr>
          <a:xfrm>
            <a:off x="-1807437" y="-2986677"/>
            <a:ext cx="12729824" cy="8656755"/>
            <a:chOff x="179600" y="-461549"/>
            <a:chExt cx="7466172" cy="5078466"/>
          </a:xfrm>
        </p:grpSpPr>
        <p:sp>
          <p:nvSpPr>
            <p:cNvPr id="11" name="Google Shape;11;p66"/>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66"/>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66"/>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66"/>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66"/>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6"/>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66"/>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66"/>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66"/>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66"/>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66"/>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66"/>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66"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E268CAD9-F4F2-AFB1-9E9F-A281DEC34875}"/>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E5482A73-C2D4-C032-529C-86A175E2246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6A47F57-D8B0-32BE-38D2-D79834EC126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89"/>
        <p:cNvGrpSpPr/>
        <p:nvPr/>
      </p:nvGrpSpPr>
      <p:grpSpPr>
        <a:xfrm>
          <a:off x="0" y="0"/>
          <a:ext cx="0" cy="0"/>
          <a:chOff x="0" y="0"/>
          <a:chExt cx="0" cy="0"/>
        </a:xfrm>
      </p:grpSpPr>
      <p:sp>
        <p:nvSpPr>
          <p:cNvPr id="90" name="Google Shape;90;p75"/>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75"/>
          <p:cNvGrpSpPr/>
          <p:nvPr/>
        </p:nvGrpSpPr>
        <p:grpSpPr>
          <a:xfrm rot="10800000">
            <a:off x="7782805" y="539502"/>
            <a:ext cx="682510" cy="1078346"/>
            <a:chOff x="4210925" y="3949824"/>
            <a:chExt cx="325625" cy="514601"/>
          </a:xfrm>
        </p:grpSpPr>
        <p:sp>
          <p:nvSpPr>
            <p:cNvPr id="92" name="Google Shape;92;p75"/>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75"/>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75"/>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7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13E77C09-F8D6-6214-6C69-79D5C5D8857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E299E29B-DDDA-2351-02EF-B03B4FCDF2F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BEA69807-51FD-1FA0-45F8-0732D9D3209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97"/>
        <p:cNvGrpSpPr/>
        <p:nvPr/>
      </p:nvGrpSpPr>
      <p:grpSpPr>
        <a:xfrm>
          <a:off x="0" y="0"/>
          <a:ext cx="0" cy="0"/>
          <a:chOff x="0" y="0"/>
          <a:chExt cx="0" cy="0"/>
        </a:xfrm>
      </p:grpSpPr>
      <p:sp>
        <p:nvSpPr>
          <p:cNvPr id="98" name="Google Shape;98;p76"/>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76"/>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76"/>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76"/>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76"/>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76"/>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7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8F1DF5DD-3335-D41E-2205-04EBD17445D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7D3C9DCF-AE70-7127-09C1-DE10D76D054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1540D322-48A5-0760-4F4F-56120DF564A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67"/>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7"/>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67"/>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67"/>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7"/>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6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7"/>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6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3148F071-9AE3-B031-0518-A8BDABD97C1C}"/>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7AF7860B-94C3-E705-7045-8F5A5AFA9EB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068E6ABF-3772-7EDB-8CE6-88B454B6B2E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68"/>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68"/>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8"/>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68"/>
          <p:cNvGrpSpPr/>
          <p:nvPr/>
        </p:nvGrpSpPr>
        <p:grpSpPr>
          <a:xfrm>
            <a:off x="8431033" y="-449325"/>
            <a:ext cx="1061212" cy="1676776"/>
            <a:chOff x="4210925" y="3949824"/>
            <a:chExt cx="325625" cy="514601"/>
          </a:xfrm>
        </p:grpSpPr>
        <p:sp>
          <p:nvSpPr>
            <p:cNvPr id="40" name="Google Shape;40;p68"/>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8"/>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68"/>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8"/>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4" name="Google Shape;44;p6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02B50450-0E9D-2D96-B849-5CD42EDC795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24B34751-6402-1D1F-3FA4-81778ADF0CB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E968EEE8-BE2A-C251-5BF6-264BE164BDA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69"/>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69"/>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69"/>
          <p:cNvGrpSpPr/>
          <p:nvPr/>
        </p:nvGrpSpPr>
        <p:grpSpPr>
          <a:xfrm>
            <a:off x="8225003" y="433123"/>
            <a:ext cx="411785" cy="650559"/>
            <a:chOff x="4210925" y="3949824"/>
            <a:chExt cx="325625" cy="514601"/>
          </a:xfrm>
        </p:grpSpPr>
        <p:sp>
          <p:nvSpPr>
            <p:cNvPr id="51" name="Google Shape;51;p69"/>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69"/>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6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4" name="Google Shape;54;p69"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A9BE15A8-7479-4E60-9E65-61F6F9F3FA0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A7A10671-A753-314F-9B56-363C78EEDCF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70"/>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57" name="Google Shape;57;p70"/>
          <p:cNvGrpSpPr/>
          <p:nvPr/>
        </p:nvGrpSpPr>
        <p:grpSpPr>
          <a:xfrm>
            <a:off x="6609" y="4254853"/>
            <a:ext cx="554210" cy="859289"/>
            <a:chOff x="2242775" y="2016422"/>
            <a:chExt cx="325050" cy="504100"/>
          </a:xfrm>
        </p:grpSpPr>
        <p:sp>
          <p:nvSpPr>
            <p:cNvPr id="58" name="Google Shape;58;p70"/>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70"/>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70"/>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Google Shape;61;p70"/>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70"/>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7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CD0A4CEB-5BA7-5660-F458-EBEA140CF48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06FD9EAE-5426-056D-EA65-172C260918D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6E7C51FC-C17D-9C5B-DE69-57A53FAE613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pic>
        <p:nvPicPr>
          <p:cNvPr id="66" name="Google Shape;66;p7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C05DB595-B72B-2F77-13EB-0346BB8E9A0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F6ED9E1A-629F-CAE6-8389-E5C7BC9C7D7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AFF83636-B303-83D6-5D03-D0C16B4F3EF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68"/>
        <p:cNvGrpSpPr/>
        <p:nvPr/>
      </p:nvGrpSpPr>
      <p:grpSpPr>
        <a:xfrm>
          <a:off x="0" y="0"/>
          <a:ext cx="0" cy="0"/>
          <a:chOff x="0" y="0"/>
          <a:chExt cx="0" cy="0"/>
        </a:xfrm>
      </p:grpSpPr>
      <p:sp>
        <p:nvSpPr>
          <p:cNvPr id="69" name="Google Shape;69;p7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72"/>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72"/>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7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3" name="Google Shape;73;p72"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sp>
        <p:nvSpPr>
          <p:cNvPr id="2" name="TextBox 19">
            <a:extLst>
              <a:ext uri="{FF2B5EF4-FFF2-40B4-BE49-F238E27FC236}">
                <a16:creationId xmlns:a16="http://schemas.microsoft.com/office/drawing/2014/main" id="{5B0FF873-A12C-A539-A6AA-C11A299EA91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0609B49-9A98-46B6-99AB-B9D7A1D15CE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74"/>
        <p:cNvGrpSpPr/>
        <p:nvPr/>
      </p:nvGrpSpPr>
      <p:grpSpPr>
        <a:xfrm>
          <a:off x="0" y="0"/>
          <a:ext cx="0" cy="0"/>
          <a:chOff x="0" y="0"/>
          <a:chExt cx="0" cy="0"/>
        </a:xfrm>
      </p:grpSpPr>
      <p:sp>
        <p:nvSpPr>
          <p:cNvPr id="75" name="Google Shape;75;p73"/>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73"/>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73"/>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73"/>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73"/>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73"/>
          <p:cNvSpPr/>
          <p:nvPr userDrawn="1"/>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7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CCE0AC74-FA1D-E7AC-7098-7A5738765ED4}"/>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07ADEBA2-8BB2-46DE-14A1-91C48FFA27A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0A79F084-D397-7C28-9809-FE1B85A6E58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83"/>
        <p:cNvGrpSpPr/>
        <p:nvPr/>
      </p:nvGrpSpPr>
      <p:grpSpPr>
        <a:xfrm>
          <a:off x="0" y="0"/>
          <a:ext cx="0" cy="0"/>
          <a:chOff x="0" y="0"/>
          <a:chExt cx="0" cy="0"/>
        </a:xfrm>
      </p:grpSpPr>
      <p:sp>
        <p:nvSpPr>
          <p:cNvPr id="84" name="Google Shape;84;p74"/>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4"/>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74"/>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7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5E4F1529-ECCC-5DC0-156E-924088D88CEC}"/>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B1D9469C-CD6D-09BB-6040-BC14DFC7DE2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97A1BC30-80EC-101F-D3A8-3E55F8AAA4A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6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journal.library.iisc.ernet.in/index.php/iisc/article/view/4587/488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ik.com/premium-photo/composite-image-thoughtful-asian-businessman-pointing_35247927.htm#page=2&amp;query=direction%20sign&amp;position=9&amp;from_view=search&amp;track=ai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ec.europa.eu/environment/ipp/lca.ht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madaster.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https://tulip.co/ebooks/lean-manufacturing/#chapter-two-history-of-lean"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s://slideplayer.com/slide/13338089/"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__0Spwj8DkM"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ec.europa.eu/growth/industry/sustainability/product-policy-and-ecodesign_en"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hyperlink" Target="https://op.europa.eu/pt/publication-detail/-/publication/4d42d597-4f92-4498-8e1d-857cc157e6db" TargetMode="External"/><Relationship Id="rId4" Type="http://schemas.openxmlformats.org/officeDocument/2006/relationships/hyperlink" Target="https://ec.europa.eu/growth/single-market/european-standards/harmonised-standards/ecodesign_e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162/108819899569520"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hyperlink" Target="https://www.sciencedirect.com/science/article/pii/S0959652616317619?via%3Dihub"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3390/resources3010248"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hyperlink" Target="https://greenalliance.org.uk/resources/Resource%20resilient%20UK.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emf.thirdlight.com/link/xgfhlc17d1oc-qtv2v7/@/preview/3"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hyperlink" Target="https://www.ellenmacarthurfoundation.org/case-studies/design-and-business-model-considerations-for-heavy-machinery-remanufacturing" TargetMode="External"/><Relationship Id="rId4" Type="http://schemas.openxmlformats.org/officeDocument/2006/relationships/hyperlink" Target="https://ec.europa.eu/environment/circular-economy/pdf/monitoring-framework.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ellenmacarthurfoundation.org/case-studies/keeping-clothing-in-use-save-money-and-reduce-waste"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kenniskaarten.hetgroenebrein.nl/en/knowledge-map-circular-economy/circular-knowledge-networks-platforms/"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hyperlink" Target="https://re.public.polimi.it/retrieve/handle/11311/828725/24772/Product-Service%20System%20Design%20for%20Sustainability_PART%20I.pdf" TargetMode="External"/><Relationship Id="rId4" Type="http://schemas.openxmlformats.org/officeDocument/2006/relationships/hyperlink" Target="https://ec.europa.eu/environment/circular-economy/pdf/monitoring-framework.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ellenmacarthurfoundation.org/case-studies/bringing-office-furniture-full-circle"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hyperlink" Target="https://www.lean.org/WhatsLean/Principles.cfm" TargetMode="External"/><Relationship Id="rId4" Type="http://schemas.openxmlformats.org/officeDocument/2006/relationships/hyperlink" Target="https://ec.europa.eu/environment/circular-economy/pdf/monitoring-framework.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researchgate.net/publication/255598523_Industrial_Ecology_A_Critical_Review"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hyperlink" Target="https://doi.org/10.1111/jiec.12864" TargetMode="External"/><Relationship Id="rId4" Type="http://schemas.openxmlformats.org/officeDocument/2006/relationships/hyperlink" Target="http://pustaka.unp.ac.id/file/abstrak_kki/EBOOKS/A%20Handbook%20of%20Industrial%20Ecology.pdf"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903115" y="954028"/>
            <a:ext cx="7223118" cy="17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900"/>
              <a:buNone/>
            </a:pPr>
            <a:r>
              <a:rPr lang="en-GB" b="1"/>
              <a:t>POSLOVNO MODELIRANJE ZA POSLOVANJA KRUŽNE EKONOMIJE</a:t>
            </a:r>
            <a:endParaRPr/>
          </a:p>
        </p:txBody>
      </p:sp>
      <p:pic>
        <p:nvPicPr>
          <p:cNvPr id="111" name="Google Shape;111;p1"/>
          <p:cNvPicPr preferRelativeResize="0"/>
          <p:nvPr/>
        </p:nvPicPr>
        <p:blipFill rotWithShape="1">
          <a:blip r:embed="rId3">
            <a:alphaModFix/>
          </a:blip>
          <a:srcRect/>
          <a:stretch/>
        </p:blipFill>
        <p:spPr>
          <a:xfrm>
            <a:off x="0" y="36000"/>
            <a:ext cx="316230" cy="1797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438217" y="154489"/>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ALATI za ekološki dizajn</a:t>
            </a:r>
            <a:endParaRPr/>
          </a:p>
        </p:txBody>
      </p:sp>
      <p:pic>
        <p:nvPicPr>
          <p:cNvPr id="206" name="Google Shape;206;p10"/>
          <p:cNvPicPr preferRelativeResize="0"/>
          <p:nvPr/>
        </p:nvPicPr>
        <p:blipFill rotWithShape="1">
          <a:blip r:embed="rId3">
            <a:alphaModFix/>
          </a:blip>
          <a:srcRect/>
          <a:stretch/>
        </p:blipFill>
        <p:spPr>
          <a:xfrm>
            <a:off x="4437512" y="971420"/>
            <a:ext cx="4635216" cy="3142175"/>
          </a:xfrm>
          <a:prstGeom prst="rect">
            <a:avLst/>
          </a:prstGeom>
          <a:noFill/>
          <a:ln>
            <a:noFill/>
          </a:ln>
        </p:spPr>
      </p:pic>
      <p:sp>
        <p:nvSpPr>
          <p:cNvPr id="207" name="Google Shape;207;p10"/>
          <p:cNvSpPr txBox="1"/>
          <p:nvPr/>
        </p:nvSpPr>
        <p:spPr>
          <a:xfrm>
            <a:off x="4844524" y="4335037"/>
            <a:ext cx="3569562" cy="245003"/>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000"/>
              <a:buFont typeface="Arial"/>
              <a:buNone/>
            </a:pPr>
            <a:r>
              <a:rPr lang="en-GB" sz="1000" b="0" i="1" u="none" strike="noStrike" cap="none">
                <a:solidFill>
                  <a:srgbClr val="000000"/>
                </a:solidFill>
                <a:latin typeface="Arial"/>
                <a:ea typeface="Arial"/>
                <a:cs typeface="Arial"/>
                <a:sym typeface="Arial"/>
              </a:rPr>
              <a:t>*</a:t>
            </a:r>
            <a:r>
              <a:rPr lang="en-GB" sz="1000" b="0" i="1"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Kliknite ovdje</a:t>
            </a:r>
            <a:r>
              <a:rPr lang="en-GB" sz="1000" b="0" i="1" u="none" strike="noStrike" cap="none">
                <a:solidFill>
                  <a:srgbClr val="000000"/>
                </a:solidFill>
                <a:latin typeface="Arial"/>
                <a:ea typeface="Arial"/>
                <a:cs typeface="Arial"/>
                <a:sym typeface="Arial"/>
              </a:rPr>
              <a:t>* za opsežan pregled naekodizajnalata</a:t>
            </a:r>
            <a:endParaRPr sz="1000" b="0" i="1" u="none" strike="noStrike" cap="none">
              <a:solidFill>
                <a:srgbClr val="000000"/>
              </a:solidFill>
              <a:latin typeface="Arial"/>
              <a:ea typeface="Arial"/>
              <a:cs typeface="Arial"/>
              <a:sym typeface="Arial"/>
            </a:endParaRPr>
          </a:p>
        </p:txBody>
      </p:sp>
      <p:sp>
        <p:nvSpPr>
          <p:cNvPr id="208" name="Google Shape;208;p10"/>
          <p:cNvSpPr txBox="1"/>
          <p:nvPr/>
        </p:nvSpPr>
        <p:spPr>
          <a:xfrm>
            <a:off x="253165" y="1053437"/>
            <a:ext cx="3673013"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Na europskoj razini, Direktiva ekološkog poslovanja donosi dosljedna pravila na razini cijele EU za poboljšanje ekološke učinkovitosti proizvoda, kao što su kućanski aparati, informacijske i komunikacijske tehnologije ili inženjerstvo.</a:t>
            </a:r>
            <a:endParaRPr sz="1400" b="0" i="0" u="none" strike="noStrike" cap="none">
              <a:solidFill>
                <a:srgbClr val="000000"/>
              </a:solidFill>
              <a:latin typeface="Arial"/>
              <a:ea typeface="Arial"/>
              <a:cs typeface="Arial"/>
              <a:sym typeface="Arial"/>
            </a:endParaRPr>
          </a:p>
        </p:txBody>
      </p:sp>
      <p:sp>
        <p:nvSpPr>
          <p:cNvPr id="209" name="Google Shape;209;p10"/>
          <p:cNvSpPr txBox="1"/>
          <p:nvPr/>
        </p:nvSpPr>
        <p:spPr>
          <a:xfrm>
            <a:off x="253165" y="2379947"/>
            <a:ext cx="2135717" cy="3251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Vrste alata</a:t>
            </a:r>
            <a:endParaRPr/>
          </a:p>
        </p:txBody>
      </p:sp>
      <p:graphicFrame>
        <p:nvGraphicFramePr>
          <p:cNvPr id="210" name="Google Shape;210;p10"/>
          <p:cNvGraphicFramePr/>
          <p:nvPr>
            <p:extLst>
              <p:ext uri="{D42A27DB-BD31-4B8C-83A1-F6EECF244321}">
                <p14:modId xmlns:p14="http://schemas.microsoft.com/office/powerpoint/2010/main" val="1328301457"/>
              </p:ext>
            </p:extLst>
          </p:nvPr>
        </p:nvGraphicFramePr>
        <p:xfrm>
          <a:off x="253165" y="2686914"/>
          <a:ext cx="3475575" cy="1698525"/>
        </p:xfrm>
        <a:graphic>
          <a:graphicData uri="http://schemas.openxmlformats.org/drawingml/2006/table">
            <a:tbl>
              <a:tblPr>
                <a:noFill/>
                <a:tableStyleId>{D5DC5AC6-6934-49C3-AD18-698808818857}</a:tableStyleId>
              </a:tblPr>
              <a:tblGrid>
                <a:gridCol w="462650">
                  <a:extLst>
                    <a:ext uri="{9D8B030D-6E8A-4147-A177-3AD203B41FA5}">
                      <a16:colId xmlns:a16="http://schemas.microsoft.com/office/drawing/2014/main" val="20000"/>
                    </a:ext>
                  </a:extLst>
                </a:gridCol>
                <a:gridCol w="3012925">
                  <a:extLst>
                    <a:ext uri="{9D8B030D-6E8A-4147-A177-3AD203B41FA5}">
                      <a16:colId xmlns:a16="http://schemas.microsoft.com/office/drawing/2014/main" val="20001"/>
                    </a:ext>
                  </a:extLst>
                </a:gridCol>
              </a:tblGrid>
              <a:tr h="188725">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1</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l" rtl="0">
                        <a:lnSpc>
                          <a:spcPct val="107000"/>
                        </a:lnSpc>
                        <a:spcBef>
                          <a:spcPts val="0"/>
                        </a:spcBef>
                        <a:spcAft>
                          <a:spcPts val="0"/>
                        </a:spcAft>
                        <a:buNone/>
                      </a:pPr>
                      <a:r>
                        <a:rPr lang="en-GB" sz="1200" u="none" strike="noStrike" cap="none">
                          <a:solidFill>
                            <a:schemeClr val="dk1"/>
                          </a:solidFill>
                          <a:latin typeface="Arial"/>
                          <a:ea typeface="Arial"/>
                          <a:cs typeface="Arial"/>
                          <a:sym typeface="Arial"/>
                        </a:rPr>
                        <a:t>Kontrolne liste</a:t>
                      </a:r>
                      <a:endParaRPr sz="1200" u="none" strike="noStrike" cap="none">
                        <a:solidFill>
                          <a:schemeClr val="dk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0"/>
                  </a:ext>
                </a:extLst>
              </a:tr>
              <a:tr h="188725">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2</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Smjernice</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8725">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3</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l" rtl="0">
                        <a:lnSpc>
                          <a:spcPct val="107000"/>
                        </a:lnSpc>
                        <a:spcBef>
                          <a:spcPts val="0"/>
                        </a:spcBef>
                        <a:spcAft>
                          <a:spcPts val="0"/>
                        </a:spcAft>
                        <a:buNone/>
                      </a:pPr>
                      <a:r>
                        <a:rPr lang="en-GB" sz="1200" u="none" strike="noStrike" cap="none" dirty="0">
                          <a:latin typeface="Arial"/>
                          <a:ea typeface="Arial"/>
                          <a:cs typeface="Arial"/>
                          <a:sym typeface="Arial"/>
                        </a:rPr>
                        <a:t>MET </a:t>
                      </a:r>
                      <a:r>
                        <a:rPr lang="en-GB" sz="1200" u="none" strike="noStrike" cap="none" dirty="0" err="1">
                          <a:latin typeface="Arial"/>
                          <a:ea typeface="Arial"/>
                          <a:cs typeface="Arial"/>
                          <a:sym typeface="Arial"/>
                        </a:rPr>
                        <a:t>matrica</a:t>
                      </a:r>
                      <a:endParaRPr sz="1200" u="none" strike="noStrike" cap="none"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188725">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4</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Analiza utjecaja na okoliš</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88725">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5</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Karte eko ideja</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r h="188725">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6</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Procjena utjecaja na okoliš</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88725">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7</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Kuća ekološke kvalitete</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6"/>
                  </a:ext>
                </a:extLst>
              </a:tr>
              <a:tr h="188725">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8</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LiDS kotač</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88725">
                <a:tc>
                  <a:txBody>
                    <a:bodyPr/>
                    <a:lstStyle/>
                    <a:p>
                      <a:pPr marL="0" marR="0" lvl="0" indent="0" algn="l" rtl="0">
                        <a:lnSpc>
                          <a:spcPct val="107000"/>
                        </a:lnSpc>
                        <a:spcBef>
                          <a:spcPts val="0"/>
                        </a:spcBef>
                        <a:spcAft>
                          <a:spcPts val="0"/>
                        </a:spcAft>
                        <a:buNone/>
                      </a:pPr>
                      <a:r>
                        <a:rPr lang="en-GB" sz="1200" u="none" strike="noStrike" cap="none">
                          <a:latin typeface="Arial"/>
                          <a:ea typeface="Arial"/>
                          <a:cs typeface="Arial"/>
                          <a:sym typeface="Arial"/>
                        </a:rPr>
                        <a:t>9</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l" rtl="0">
                        <a:lnSpc>
                          <a:spcPct val="107000"/>
                        </a:lnSpc>
                        <a:spcBef>
                          <a:spcPts val="0"/>
                        </a:spcBef>
                        <a:spcAft>
                          <a:spcPts val="0"/>
                        </a:spcAft>
                        <a:buNone/>
                      </a:pPr>
                      <a:r>
                        <a:rPr lang="en-GB" sz="1200" u="none" strike="noStrike" cap="none" dirty="0" err="1">
                          <a:latin typeface="Arial"/>
                          <a:ea typeface="Arial"/>
                          <a:cs typeface="Arial"/>
                          <a:sym typeface="Arial"/>
                        </a:rPr>
                        <a:t>Procjena</a:t>
                      </a:r>
                      <a:r>
                        <a:rPr lang="en-GB" sz="1200" u="none" strike="noStrike" cap="none" dirty="0">
                          <a:latin typeface="Arial"/>
                          <a:ea typeface="Arial"/>
                          <a:cs typeface="Arial"/>
                          <a:sym typeface="Arial"/>
                        </a:rPr>
                        <a:t> </a:t>
                      </a:r>
                      <a:r>
                        <a:rPr lang="en-GB" sz="1200" u="none" strike="noStrike" cap="none" dirty="0" err="1">
                          <a:latin typeface="Arial"/>
                          <a:ea typeface="Arial"/>
                          <a:cs typeface="Arial"/>
                          <a:sym typeface="Arial"/>
                        </a:rPr>
                        <a:t>životnog</a:t>
                      </a:r>
                      <a:r>
                        <a:rPr lang="en-GB" sz="1200" u="none" strike="noStrike" cap="none" dirty="0">
                          <a:latin typeface="Arial"/>
                          <a:ea typeface="Arial"/>
                          <a:cs typeface="Arial"/>
                          <a:sym typeface="Arial"/>
                        </a:rPr>
                        <a:t> </a:t>
                      </a:r>
                      <a:r>
                        <a:rPr lang="en-GB" sz="1200" u="none" strike="noStrike" cap="none" dirty="0" err="1">
                          <a:latin typeface="Arial"/>
                          <a:ea typeface="Arial"/>
                          <a:cs typeface="Arial"/>
                          <a:sym typeface="Arial"/>
                        </a:rPr>
                        <a:t>ciklusa</a:t>
                      </a:r>
                      <a:endParaRPr sz="1200" u="none" strike="noStrike" cap="none" dirty="0">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8"/>
                  </a:ext>
                </a:extLst>
              </a:tr>
            </a:tbl>
          </a:graphicData>
        </a:graphic>
      </p:graphicFrame>
      <p:sp>
        <p:nvSpPr>
          <p:cNvPr id="211" name="Google Shape;211;p10"/>
          <p:cNvSpPr txBox="1"/>
          <p:nvPr/>
        </p:nvSpPr>
        <p:spPr>
          <a:xfrm>
            <a:off x="171867" y="4372311"/>
            <a:ext cx="3556873"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700" b="0" i="0" u="none" strike="noStrike" cap="none" dirty="0">
                <a:solidFill>
                  <a:srgbClr val="000000"/>
                </a:solidFill>
                <a:latin typeface="Arial"/>
                <a:ea typeface="Arial"/>
                <a:cs typeface="Arial"/>
                <a:sym typeface="Arial"/>
              </a:rPr>
              <a:t>[2] </a:t>
            </a:r>
            <a:r>
              <a:rPr lang="en-GB" sz="700" b="0" i="0" u="none" strike="noStrike" cap="none" dirty="0" err="1">
                <a:solidFill>
                  <a:srgbClr val="000000"/>
                </a:solidFill>
                <a:latin typeface="Arial"/>
                <a:ea typeface="Arial"/>
                <a:cs typeface="Arial"/>
                <a:sym typeface="Arial"/>
              </a:rPr>
              <a:t>C.Luttropp</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J.Lagerstedt,Ekološki</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dizajni</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Deset</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zlatnih</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pravila</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generički</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savjeti</a:t>
            </a:r>
            <a:r>
              <a:rPr lang="en-GB" sz="700" b="0" i="0" u="none" strike="noStrike" cap="none" dirty="0">
                <a:solidFill>
                  <a:srgbClr val="000000"/>
                </a:solidFill>
                <a:latin typeface="Arial"/>
                <a:ea typeface="Arial"/>
                <a:cs typeface="Arial"/>
                <a:sym typeface="Arial"/>
              </a:rPr>
              <a:t> za </a:t>
            </a:r>
            <a:r>
              <a:rPr lang="en-GB" sz="700" b="0" i="0" u="none" strike="noStrike" cap="none" dirty="0" err="1">
                <a:solidFill>
                  <a:srgbClr val="000000"/>
                </a:solidFill>
                <a:latin typeface="Arial"/>
                <a:ea typeface="Arial"/>
                <a:cs typeface="Arial"/>
                <a:sym typeface="Arial"/>
              </a:rPr>
              <a:t>spajanje</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ekoloških</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aspekata</a:t>
            </a:r>
            <a:r>
              <a:rPr lang="en-GB" sz="700" b="0" i="0" u="none" strike="noStrike" cap="none" dirty="0">
                <a:solidFill>
                  <a:srgbClr val="000000"/>
                </a:solidFill>
                <a:latin typeface="Arial"/>
                <a:ea typeface="Arial"/>
                <a:cs typeface="Arial"/>
                <a:sym typeface="Arial"/>
              </a:rPr>
              <a:t> u </a:t>
            </a:r>
            <a:r>
              <a:rPr lang="en-GB" sz="700" b="0" i="0" u="none" strike="noStrike" cap="none" dirty="0" err="1">
                <a:solidFill>
                  <a:srgbClr val="000000"/>
                </a:solidFill>
                <a:latin typeface="Arial"/>
                <a:ea typeface="Arial"/>
                <a:cs typeface="Arial"/>
                <a:sym typeface="Arial"/>
              </a:rPr>
              <a:t>razvoj</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proizvoda</a:t>
            </a:r>
            <a:r>
              <a:rPr lang="en-GB" sz="700" b="0" i="0" u="none" strike="noStrike" cap="none" dirty="0">
                <a:solidFill>
                  <a:srgbClr val="000000"/>
                </a:solidFill>
                <a:latin typeface="Arial"/>
                <a:ea typeface="Arial"/>
                <a:cs typeface="Arial"/>
                <a:sym typeface="Arial"/>
              </a:rPr>
              <a:t>, J. Clean. </a:t>
            </a:r>
            <a:r>
              <a:rPr lang="en-GB" sz="700" b="0" i="0" u="none" strike="noStrike" cap="none" dirty="0" err="1">
                <a:solidFill>
                  <a:srgbClr val="000000"/>
                </a:solidFill>
                <a:latin typeface="Arial"/>
                <a:ea typeface="Arial"/>
                <a:cs typeface="Arial"/>
                <a:sym typeface="Arial"/>
              </a:rPr>
              <a:t>proizvod</a:t>
            </a:r>
            <a:r>
              <a:rPr lang="en-GB" sz="700" b="0" i="0" u="none" strike="noStrike" cap="none" dirty="0">
                <a:solidFill>
                  <a:srgbClr val="000000"/>
                </a:solidFill>
                <a:latin typeface="Arial"/>
                <a:ea typeface="Arial"/>
                <a:cs typeface="Arial"/>
                <a:sym typeface="Arial"/>
              </a:rPr>
              <a:t> 14 (2006) 1396–1408. https://doi.org/10.1016/j.jclepro.2005.11.022.</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1"/>
          <p:cNvPicPr preferRelativeResize="0"/>
          <p:nvPr/>
        </p:nvPicPr>
        <p:blipFill rotWithShape="1">
          <a:blip r:embed="rId3">
            <a:alphaModFix/>
          </a:blip>
          <a:srcRect/>
          <a:stretch/>
        </p:blipFill>
        <p:spPr>
          <a:xfrm>
            <a:off x="5562027" y="1392892"/>
            <a:ext cx="3293021" cy="2580634"/>
          </a:xfrm>
          <a:prstGeom prst="rect">
            <a:avLst/>
          </a:prstGeom>
          <a:noFill/>
          <a:ln>
            <a:noFill/>
          </a:ln>
        </p:spPr>
      </p:pic>
      <p:sp>
        <p:nvSpPr>
          <p:cNvPr id="217" name="Google Shape;217;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Izazovi</a:t>
            </a:r>
            <a:endParaRPr/>
          </a:p>
        </p:txBody>
      </p:sp>
      <p:sp>
        <p:nvSpPr>
          <p:cNvPr id="218" name="Google Shape;218;p11"/>
          <p:cNvSpPr txBox="1"/>
          <p:nvPr/>
        </p:nvSpPr>
        <p:spPr>
          <a:xfrm>
            <a:off x="237194" y="1831792"/>
            <a:ext cx="5034356" cy="198772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2B2D83"/>
              </a:buClr>
              <a:buSzPts val="1400"/>
              <a:buFont typeface="Noto Sans Symbols"/>
              <a:buChar char="❑"/>
            </a:pPr>
            <a:r>
              <a:rPr lang="en-GB" sz="1400" b="0" i="0" u="none" strike="noStrike" cap="none">
                <a:solidFill>
                  <a:srgbClr val="2B2D83"/>
                </a:solidFill>
                <a:latin typeface="Verdana"/>
                <a:ea typeface="Verdana"/>
                <a:cs typeface="Verdana"/>
                <a:sym typeface="Verdana"/>
              </a:rPr>
              <a:t>Operacionalizacija dizajna eko prakse ne može uvijek uključiti neka važna ekološka razmatranja.</a:t>
            </a:r>
            <a:endParaRPr/>
          </a:p>
          <a:p>
            <a:pPr marL="285750" marR="0" lvl="0" indent="-196850" algn="l" rtl="0">
              <a:lnSpc>
                <a:spcPct val="150000"/>
              </a:lnSpc>
              <a:spcBef>
                <a:spcPts val="0"/>
              </a:spcBef>
              <a:spcAft>
                <a:spcPts val="0"/>
              </a:spcAft>
              <a:buClr>
                <a:srgbClr val="000000"/>
              </a:buClr>
              <a:buSzPts val="1400"/>
              <a:buFont typeface="Noto Sans Symbols"/>
              <a:buNone/>
            </a:pPr>
            <a:endParaRPr sz="1400" b="0" i="0" u="none" strike="noStrike" cap="none">
              <a:solidFill>
                <a:srgbClr val="2B2D83"/>
              </a:solidFill>
              <a:latin typeface="Verdana"/>
              <a:ea typeface="Verdana"/>
              <a:cs typeface="Verdana"/>
              <a:sym typeface="Verdana"/>
            </a:endParaRPr>
          </a:p>
          <a:p>
            <a:pPr marL="285750" marR="0" lvl="0" indent="-285750" algn="l" rtl="0">
              <a:lnSpc>
                <a:spcPct val="150000"/>
              </a:lnSpc>
              <a:spcBef>
                <a:spcPts val="0"/>
              </a:spcBef>
              <a:spcAft>
                <a:spcPts val="0"/>
              </a:spcAft>
              <a:buClr>
                <a:srgbClr val="2B2D83"/>
              </a:buClr>
              <a:buSzPts val="1400"/>
              <a:buFont typeface="Noto Sans Symbols"/>
              <a:buChar char="❑"/>
            </a:pPr>
            <a:r>
              <a:rPr lang="en-GB" sz="1400" b="0" i="0" u="none" strike="noStrike" cap="none">
                <a:solidFill>
                  <a:srgbClr val="2B2D83"/>
                </a:solidFill>
                <a:latin typeface="Verdana"/>
                <a:ea typeface="Verdana"/>
                <a:cs typeface="Verdana"/>
                <a:sym typeface="Verdana"/>
              </a:rPr>
              <a:t>Potreban je holistički pristup za razvoj proizvoda i inovacije ne samo u samom proizvodu, već I u poslovnom modelu koji je s njim povezan </a:t>
            </a:r>
            <a:endParaRPr/>
          </a:p>
        </p:txBody>
      </p:sp>
      <p:sp>
        <p:nvSpPr>
          <p:cNvPr id="219" name="Google Shape;219;p11"/>
          <p:cNvSpPr txBox="1"/>
          <p:nvPr/>
        </p:nvSpPr>
        <p:spPr>
          <a:xfrm>
            <a:off x="5443875" y="4054302"/>
            <a:ext cx="298715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500" b="1" i="0" u="none" strike="noStrike" cap="none">
                <a:solidFill>
                  <a:srgbClr val="374957"/>
                </a:solidFill>
                <a:latin typeface="Proxima Nova"/>
                <a:ea typeface="Proxima Nova"/>
                <a:cs typeface="Proxima Nova"/>
                <a:sym typeface="Proxima Nova"/>
              </a:rPr>
              <a:t> biti sem saída </a:t>
            </a:r>
            <a:r>
              <a:rPr lang="en-GB" sz="500" b="0" i="0" u="none" strike="noStrike" cap="none">
                <a:solidFill>
                  <a:srgbClr val="000000"/>
                </a:solidFill>
                <a:latin typeface="Arial"/>
                <a:ea typeface="Arial"/>
                <a:cs typeface="Arial"/>
                <a:sym typeface="Arial"/>
              </a:rPr>
              <a:t>po </a:t>
            </a:r>
            <a:r>
              <a:rPr lang="en-GB" sz="500" b="1" i="0" u="none" strike="noStrike" cap="none">
                <a:solidFill>
                  <a:srgbClr val="0F73EE"/>
                </a:solidFill>
                <a:latin typeface="Proxima Nova"/>
                <a:ea typeface="Proxima Nova"/>
                <a:cs typeface="Proxima Nova"/>
                <a:sym typeface="Proxima Nova"/>
              </a:rPr>
              <a:t>sergnewa </a:t>
            </a:r>
            <a:r>
              <a:rPr lang="en-GB" sz="500" b="0" i="0" u="none" strike="noStrike" cap="none">
                <a:solidFill>
                  <a:srgbClr val="000000"/>
                </a:solidFill>
                <a:latin typeface="Arial"/>
                <a:ea typeface="Arial"/>
                <a:cs typeface="Arial"/>
                <a:sym typeface="Arial"/>
              </a:rPr>
              <a:t>u https://br.freepik.com/vetores-premium/conceito-de-beco-sem-saida-a-empresaria-esta-a-caminho-do-beco-sem-saida_31585740.htm</a:t>
            </a:r>
            <a:endParaRPr/>
          </a:p>
        </p:txBody>
      </p:sp>
      <p:pic>
        <p:nvPicPr>
          <p:cNvPr id="220" name="Google Shape;220;p11" descr="Uma imagem com texto, clipart  Descrição gerada automaticamente"/>
          <p:cNvPicPr preferRelativeResize="0"/>
          <p:nvPr/>
        </p:nvPicPr>
        <p:blipFill rotWithShape="1">
          <a:blip r:embed="rId4">
            <a:alphaModFix/>
          </a:blip>
          <a:srcRect/>
          <a:stretch/>
        </p:blipFill>
        <p:spPr>
          <a:xfrm>
            <a:off x="5562027" y="3735180"/>
            <a:ext cx="681229" cy="238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a:spLocks noGrp="1"/>
          </p:cNvSpPr>
          <p:nvPr>
            <p:ph type="title"/>
          </p:nvPr>
        </p:nvSpPr>
        <p:spPr>
          <a:xfrm>
            <a:off x="832988" y="1030861"/>
            <a:ext cx="7717800" cy="64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368E00"/>
                </a:solidFill>
              </a:rPr>
              <a:t>Kružni dizajn</a:t>
            </a:r>
            <a:endParaRPr/>
          </a:p>
        </p:txBody>
      </p:sp>
      <p:sp>
        <p:nvSpPr>
          <p:cNvPr id="226" name="Google Shape;226;p12"/>
          <p:cNvSpPr txBox="1">
            <a:spLocks noGrp="1"/>
          </p:cNvSpPr>
          <p:nvPr>
            <p:ph type="subTitle" idx="1"/>
          </p:nvPr>
        </p:nvSpPr>
        <p:spPr>
          <a:xfrm>
            <a:off x="2741047" y="1943019"/>
            <a:ext cx="5399449" cy="207473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sz="1800"/>
              <a:t>Već smo naučili da izbor materijala nije jedini zadatak u razvoju proizvoda koji može dovesti do zelenijeg i kružnog poslovanja, već je zapravo važna komponenta dizajna proizvoda. Sada ćemo pobliže pogledati što se poduzima kao cirkularna opskrba i kako to stvarno možemo iskoristiti za poboljšanje cirkularnosti i održivosti proizvoda.</a:t>
            </a:r>
            <a:endParaRPr/>
          </a:p>
          <a:p>
            <a:pPr marL="0" lvl="0" indent="0" algn="l" rtl="0">
              <a:lnSpc>
                <a:spcPct val="100000"/>
              </a:lnSpc>
              <a:spcBef>
                <a:spcPts val="0"/>
              </a:spcBef>
              <a:spcAft>
                <a:spcPts val="0"/>
              </a:spcAft>
              <a:buSzPts val="1600"/>
              <a:buNone/>
            </a:pPr>
            <a:r>
              <a:rPr lang="en-GB" sz="1400"/>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title"/>
          </p:nvPr>
        </p:nvSpPr>
        <p:spPr>
          <a:xfrm>
            <a:off x="941287" y="229701"/>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2B2D83"/>
                </a:solidFill>
              </a:rPr>
              <a:t>Kružni i održivi dizajn – ključne činjenice</a:t>
            </a:r>
            <a:endParaRPr/>
          </a:p>
        </p:txBody>
      </p:sp>
      <p:sp>
        <p:nvSpPr>
          <p:cNvPr id="232" name="Google Shape;232;p13"/>
          <p:cNvSpPr txBox="1"/>
          <p:nvPr/>
        </p:nvSpPr>
        <p:spPr>
          <a:xfrm>
            <a:off x="189067" y="1241301"/>
            <a:ext cx="4712942" cy="314804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GB" sz="1600" b="0" i="1" u="none" strike="noStrike" cap="none">
                <a:solidFill>
                  <a:srgbClr val="2B2D83"/>
                </a:solidFill>
                <a:latin typeface="Arial"/>
                <a:ea typeface="Arial"/>
                <a:cs typeface="Arial"/>
                <a:sym typeface="Arial"/>
              </a:rPr>
              <a:t>Dobar dizajner i/ili inženjer mora biti sposoban kontinuirano tražiti nove proizvode gdje se mogu koristiti novi materijali i metode proizvodnje zajedno s održivim dizajnom.</a:t>
            </a:r>
            <a:endParaRPr/>
          </a:p>
          <a:p>
            <a:pPr marL="0" marR="0" lvl="0" indent="0" algn="l" rtl="0">
              <a:lnSpc>
                <a:spcPct val="120000"/>
              </a:lnSpc>
              <a:spcBef>
                <a:spcPts val="500"/>
              </a:spcBef>
              <a:spcAft>
                <a:spcPts val="0"/>
              </a:spcAft>
              <a:buNone/>
            </a:pPr>
            <a:r>
              <a:rPr lang="en-GB" sz="1600" b="0" i="1" u="none" strike="noStrike" cap="none">
                <a:solidFill>
                  <a:srgbClr val="2B2D83"/>
                </a:solidFill>
                <a:latin typeface="Arial"/>
                <a:ea typeface="Arial"/>
                <a:cs typeface="Arial"/>
                <a:sym typeface="Arial"/>
              </a:rPr>
              <a:t>Kontekst se mijenja i novi proizvodi se neprestano nude i zahtijevaju.</a:t>
            </a:r>
            <a:endParaRPr/>
          </a:p>
          <a:p>
            <a:pPr marL="0" marR="0" lvl="0" indent="0" algn="l" rtl="0">
              <a:lnSpc>
                <a:spcPct val="120000"/>
              </a:lnSpc>
              <a:spcBef>
                <a:spcPts val="500"/>
              </a:spcBef>
              <a:spcAft>
                <a:spcPts val="0"/>
              </a:spcAft>
              <a:buNone/>
            </a:pPr>
            <a:r>
              <a:rPr lang="en-GB" sz="1600" b="0" i="1" u="none" strike="noStrike" cap="none">
                <a:solidFill>
                  <a:srgbClr val="2B2D83"/>
                </a:solidFill>
                <a:latin typeface="Arial"/>
                <a:ea typeface="Arial"/>
                <a:cs typeface="Arial"/>
                <a:sym typeface="Arial"/>
              </a:rPr>
              <a:t>Veća je vjerojatnost da će se tvrtke uključiti u održive aktivnosti kao potvrdu koristi kao što su bolji ugled i bolja ekonomija od upotrebe recikliranih materijala.</a:t>
            </a:r>
            <a:endParaRPr/>
          </a:p>
        </p:txBody>
      </p:sp>
      <p:grpSp>
        <p:nvGrpSpPr>
          <p:cNvPr id="233" name="Google Shape;233;p13"/>
          <p:cNvGrpSpPr/>
          <p:nvPr/>
        </p:nvGrpSpPr>
        <p:grpSpPr>
          <a:xfrm>
            <a:off x="5411676" y="1241301"/>
            <a:ext cx="3291104" cy="3291104"/>
            <a:chOff x="509667" y="0"/>
            <a:chExt cx="3291104" cy="3291104"/>
          </a:xfrm>
        </p:grpSpPr>
        <p:sp>
          <p:nvSpPr>
            <p:cNvPr id="234" name="Google Shape;234;p13"/>
            <p:cNvSpPr/>
            <p:nvPr/>
          </p:nvSpPr>
          <p:spPr>
            <a:xfrm>
              <a:off x="509667" y="0"/>
              <a:ext cx="3291104" cy="3291104"/>
            </a:xfrm>
            <a:prstGeom prst="diamond">
              <a:avLst/>
            </a:prstGeom>
            <a:solidFill>
              <a:srgbClr val="CBC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822322" y="312654"/>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txBox="1"/>
            <p:nvPr/>
          </p:nvSpPr>
          <p:spPr>
            <a:xfrm>
              <a:off x="884979" y="375311"/>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Verdana"/>
                  <a:ea typeface="Verdana"/>
                  <a:cs typeface="Verdana"/>
                  <a:sym typeface="Verdana"/>
                </a:rPr>
                <a:t>The availability of new raw materials is decreasing</a:t>
              </a:r>
              <a:endParaRPr/>
            </a:p>
          </p:txBody>
        </p:sp>
        <p:sp>
          <p:nvSpPr>
            <p:cNvPr id="237" name="Google Shape;237;p13"/>
            <p:cNvSpPr/>
            <p:nvPr/>
          </p:nvSpPr>
          <p:spPr>
            <a:xfrm>
              <a:off x="2204586" y="312654"/>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txBox="1"/>
            <p:nvPr/>
          </p:nvSpPr>
          <p:spPr>
            <a:xfrm>
              <a:off x="2267243" y="375311"/>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Verdana"/>
                  <a:ea typeface="Verdana"/>
                  <a:cs typeface="Verdana"/>
                  <a:sym typeface="Verdana"/>
                </a:rPr>
                <a:t>Material selection has a predominant role in Sustainable Product Development</a:t>
              </a:r>
              <a:endParaRPr/>
            </a:p>
          </p:txBody>
        </p:sp>
        <p:sp>
          <p:nvSpPr>
            <p:cNvPr id="239" name="Google Shape;239;p13"/>
            <p:cNvSpPr/>
            <p:nvPr/>
          </p:nvSpPr>
          <p:spPr>
            <a:xfrm>
              <a:off x="822322" y="1694918"/>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txBox="1"/>
            <p:nvPr/>
          </p:nvSpPr>
          <p:spPr>
            <a:xfrm>
              <a:off x="884979" y="1757575"/>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Verdana"/>
                  <a:ea typeface="Verdana"/>
                  <a:cs typeface="Verdana"/>
                  <a:sym typeface="Verdana"/>
                </a:rPr>
                <a:t>Increased consumer demand for (more) sustainable and circular products</a:t>
              </a:r>
              <a:endParaRPr/>
            </a:p>
          </p:txBody>
        </p:sp>
        <p:sp>
          <p:nvSpPr>
            <p:cNvPr id="241" name="Google Shape;241;p13"/>
            <p:cNvSpPr/>
            <p:nvPr/>
          </p:nvSpPr>
          <p:spPr>
            <a:xfrm>
              <a:off x="2204586" y="1694918"/>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txBox="1"/>
            <p:nvPr/>
          </p:nvSpPr>
          <p:spPr>
            <a:xfrm>
              <a:off x="2267243" y="1757575"/>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lt1"/>
                  </a:solidFill>
                  <a:latin typeface="Verdana"/>
                  <a:ea typeface="Verdana"/>
                  <a:cs typeface="Verdana"/>
                  <a:sym typeface="Verdana"/>
                </a:rPr>
                <a:t>Life-cycle thinking approach serves as a basis to assess the sustainability of a product</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1117376" y="155561"/>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2B2D83"/>
                </a:solidFill>
              </a:rPr>
              <a:t>Izbor materijala</a:t>
            </a:r>
            <a:endParaRPr>
              <a:solidFill>
                <a:srgbClr val="2B2D83"/>
              </a:solidFill>
            </a:endParaRPr>
          </a:p>
        </p:txBody>
      </p:sp>
      <p:grpSp>
        <p:nvGrpSpPr>
          <p:cNvPr id="248" name="Google Shape;248;p14"/>
          <p:cNvGrpSpPr/>
          <p:nvPr/>
        </p:nvGrpSpPr>
        <p:grpSpPr>
          <a:xfrm>
            <a:off x="250972" y="1433815"/>
            <a:ext cx="4821293" cy="617328"/>
            <a:chOff x="991789" y="2056526"/>
            <a:chExt cx="4821293" cy="617328"/>
          </a:xfrm>
        </p:grpSpPr>
        <p:sp>
          <p:nvSpPr>
            <p:cNvPr id="249" name="Google Shape;249;p14"/>
            <p:cNvSpPr/>
            <p:nvPr/>
          </p:nvSpPr>
          <p:spPr>
            <a:xfrm>
              <a:off x="991789" y="2056526"/>
              <a:ext cx="1578176" cy="549380"/>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en-GB" sz="1000" b="0" i="0" u="none" strike="noStrike" cap="none">
                  <a:solidFill>
                    <a:srgbClr val="E7501B"/>
                  </a:solidFill>
                  <a:latin typeface="Arial"/>
                  <a:ea typeface="Arial"/>
                  <a:cs typeface="Arial"/>
                  <a:sym typeface="Arial"/>
                </a:rPr>
                <a:t>Jedna od glavnih faza u procesu dizajna proizvoda</a:t>
              </a:r>
              <a:endParaRPr/>
            </a:p>
          </p:txBody>
        </p:sp>
        <p:sp>
          <p:nvSpPr>
            <p:cNvPr id="250" name="Google Shape;250;p14"/>
            <p:cNvSpPr/>
            <p:nvPr/>
          </p:nvSpPr>
          <p:spPr>
            <a:xfrm>
              <a:off x="2708425" y="2331216"/>
              <a:ext cx="914401" cy="295075"/>
            </a:xfrm>
            <a:prstGeom prst="rightArrow">
              <a:avLst>
                <a:gd name="adj1" fmla="val 50000"/>
                <a:gd name="adj2" fmla="val 50000"/>
              </a:avLst>
            </a:prstGeom>
            <a:solidFill>
              <a:srgbClr val="ABB5B3"/>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Calibri"/>
                <a:ea typeface="Calibri"/>
                <a:cs typeface="Calibri"/>
                <a:sym typeface="Calibri"/>
              </a:endParaRPr>
            </a:p>
          </p:txBody>
        </p:sp>
        <p:sp>
          <p:nvSpPr>
            <p:cNvPr id="251" name="Google Shape;251;p14"/>
            <p:cNvSpPr txBox="1"/>
            <p:nvPr/>
          </p:nvSpPr>
          <p:spPr>
            <a:xfrm>
              <a:off x="2740074" y="2071755"/>
              <a:ext cx="76383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50"/>
                <a:buFont typeface="Arial"/>
                <a:buNone/>
              </a:pPr>
              <a:r>
                <a:rPr lang="en-GB" sz="1050" b="0" i="0" u="none" strike="noStrike" cap="none">
                  <a:solidFill>
                    <a:srgbClr val="E7501B"/>
                  </a:solidFill>
                  <a:latin typeface="Arial"/>
                  <a:ea typeface="Arial"/>
                  <a:cs typeface="Arial"/>
                  <a:sym typeface="Arial"/>
                </a:rPr>
                <a:t>Utjecaji</a:t>
              </a:r>
              <a:endParaRPr/>
            </a:p>
          </p:txBody>
        </p:sp>
        <p:grpSp>
          <p:nvGrpSpPr>
            <p:cNvPr id="252" name="Google Shape;252;p14"/>
            <p:cNvGrpSpPr/>
            <p:nvPr/>
          </p:nvGrpSpPr>
          <p:grpSpPr>
            <a:xfrm>
              <a:off x="3763089" y="2069300"/>
              <a:ext cx="2049993" cy="604554"/>
              <a:chOff x="10044777" y="1534159"/>
              <a:chExt cx="1900990" cy="604554"/>
            </a:xfrm>
          </p:grpSpPr>
          <p:pic>
            <p:nvPicPr>
              <p:cNvPr id="253" name="Google Shape;253;p14"/>
              <p:cNvPicPr preferRelativeResize="0"/>
              <p:nvPr/>
            </p:nvPicPr>
            <p:blipFill rotWithShape="1">
              <a:blip r:embed="rId3">
                <a:alphaModFix/>
              </a:blip>
              <a:srcRect/>
              <a:stretch/>
            </p:blipFill>
            <p:spPr>
              <a:xfrm>
                <a:off x="10044777" y="1534159"/>
                <a:ext cx="652104" cy="604554"/>
              </a:xfrm>
              <a:prstGeom prst="rect">
                <a:avLst/>
              </a:prstGeom>
              <a:noFill/>
              <a:ln>
                <a:noFill/>
              </a:ln>
            </p:spPr>
          </p:pic>
          <p:sp>
            <p:nvSpPr>
              <p:cNvPr id="254" name="Google Shape;254;p14"/>
              <p:cNvSpPr txBox="1"/>
              <p:nvPr/>
            </p:nvSpPr>
            <p:spPr>
              <a:xfrm>
                <a:off x="10607855" y="1711389"/>
                <a:ext cx="133791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50"/>
                  <a:buFont typeface="Arial"/>
                  <a:buNone/>
                </a:pPr>
                <a:r>
                  <a:rPr lang="en-GB" sz="1050" b="0" i="0" u="none" strike="noStrike" cap="none">
                    <a:solidFill>
                      <a:srgbClr val="E7501B"/>
                    </a:solidFill>
                    <a:latin typeface="Arial"/>
                    <a:ea typeface="Arial"/>
                    <a:cs typeface="Arial"/>
                    <a:sym typeface="Arial"/>
                  </a:rPr>
                  <a:t>Održivost</a:t>
                </a:r>
                <a:endParaRPr/>
              </a:p>
            </p:txBody>
          </p:sp>
          <p:sp>
            <p:nvSpPr>
              <p:cNvPr id="255" name="Google Shape;255;p14"/>
              <p:cNvSpPr/>
              <p:nvPr/>
            </p:nvSpPr>
            <p:spPr>
              <a:xfrm>
                <a:off x="10127173" y="1575201"/>
                <a:ext cx="1547673" cy="541518"/>
              </a:xfrm>
              <a:prstGeom prst="rect">
                <a:avLst/>
              </a:prstGeom>
              <a:no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Verdana"/>
                  <a:ea typeface="Verdana"/>
                  <a:cs typeface="Verdana"/>
                  <a:sym typeface="Verdana"/>
                </a:endParaRPr>
              </a:p>
            </p:txBody>
          </p:sp>
        </p:grpSp>
      </p:grpSp>
      <p:grpSp>
        <p:nvGrpSpPr>
          <p:cNvPr id="256" name="Google Shape;256;p14"/>
          <p:cNvGrpSpPr/>
          <p:nvPr/>
        </p:nvGrpSpPr>
        <p:grpSpPr>
          <a:xfrm>
            <a:off x="94147" y="2270234"/>
            <a:ext cx="4937576" cy="1962032"/>
            <a:chOff x="536266" y="2284790"/>
            <a:chExt cx="4937576" cy="1962032"/>
          </a:xfrm>
        </p:grpSpPr>
        <p:grpSp>
          <p:nvGrpSpPr>
            <p:cNvPr id="257" name="Google Shape;257;p14"/>
            <p:cNvGrpSpPr/>
            <p:nvPr/>
          </p:nvGrpSpPr>
          <p:grpSpPr>
            <a:xfrm>
              <a:off x="623384" y="2464664"/>
              <a:ext cx="4850458" cy="1782158"/>
              <a:chOff x="623384" y="2464664"/>
              <a:chExt cx="4850458" cy="1782158"/>
            </a:xfrm>
          </p:grpSpPr>
          <p:sp>
            <p:nvSpPr>
              <p:cNvPr id="258" name="Google Shape;258;p14"/>
              <p:cNvSpPr/>
              <p:nvPr/>
            </p:nvSpPr>
            <p:spPr>
              <a:xfrm>
                <a:off x="685261" y="2495420"/>
                <a:ext cx="1720789" cy="440404"/>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en-GB" sz="1000" b="0" i="0" u="none" strike="noStrike" cap="none">
                    <a:solidFill>
                      <a:srgbClr val="E7501B"/>
                    </a:solidFill>
                    <a:latin typeface="Arial"/>
                    <a:ea typeface="Arial"/>
                    <a:cs typeface="Arial"/>
                    <a:sym typeface="Arial"/>
                  </a:rPr>
                  <a:t>Tradicionalni pogled</a:t>
                </a:r>
                <a:endParaRPr/>
              </a:p>
            </p:txBody>
          </p:sp>
          <p:sp>
            <p:nvSpPr>
              <p:cNvPr id="259" name="Google Shape;259;p14"/>
              <p:cNvSpPr/>
              <p:nvPr/>
            </p:nvSpPr>
            <p:spPr>
              <a:xfrm>
                <a:off x="3079551" y="2464664"/>
                <a:ext cx="1720789" cy="440404"/>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en-GB" sz="1000" b="0" i="0" u="none" strike="noStrike" cap="none">
                    <a:solidFill>
                      <a:srgbClr val="E7501B"/>
                    </a:solidFill>
                    <a:latin typeface="Arial"/>
                    <a:ea typeface="Arial"/>
                    <a:cs typeface="Arial"/>
                    <a:sym typeface="Arial"/>
                  </a:rPr>
                  <a:t>Pogled na ekološki dizajn</a:t>
                </a:r>
                <a:endParaRPr/>
              </a:p>
            </p:txBody>
          </p:sp>
          <p:sp>
            <p:nvSpPr>
              <p:cNvPr id="260" name="Google Shape;260;p14"/>
              <p:cNvSpPr txBox="1"/>
              <p:nvPr/>
            </p:nvSpPr>
            <p:spPr>
              <a:xfrm>
                <a:off x="623384" y="3090557"/>
                <a:ext cx="172078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00"/>
                  <a:buFont typeface="Arial"/>
                  <a:buNone/>
                </a:pPr>
                <a:r>
                  <a:rPr lang="en-GB" sz="1000" b="0" i="0" u="none" strike="noStrike" cap="none">
                    <a:solidFill>
                      <a:srgbClr val="E7501B"/>
                    </a:solidFill>
                    <a:latin typeface="Arial"/>
                    <a:ea typeface="Arial"/>
                    <a:cs typeface="Arial"/>
                    <a:sym typeface="Arial"/>
                  </a:rPr>
                  <a:t>Tehnička i fizikalna svojstva kao što su cijena, čvrstoća, temperaturna stabilnost, gustoća, tvrdoća itd.</a:t>
                </a:r>
                <a:endParaRPr sz="1000" b="0" i="0" u="none" strike="noStrike" cap="none">
                  <a:solidFill>
                    <a:srgbClr val="E7501B"/>
                  </a:solidFill>
                  <a:latin typeface="Arial"/>
                  <a:ea typeface="Arial"/>
                  <a:cs typeface="Arial"/>
                  <a:sym typeface="Arial"/>
                </a:endParaRPr>
              </a:p>
            </p:txBody>
          </p:sp>
          <p:sp>
            <p:nvSpPr>
              <p:cNvPr id="261" name="Google Shape;261;p14"/>
              <p:cNvSpPr txBox="1"/>
              <p:nvPr/>
            </p:nvSpPr>
            <p:spPr>
              <a:xfrm>
                <a:off x="2985277" y="3013856"/>
                <a:ext cx="2488565" cy="1232966"/>
              </a:xfrm>
              <a:prstGeom prst="rect">
                <a:avLst/>
              </a:prstGeom>
              <a:noFill/>
              <a:ln>
                <a:noFill/>
              </a:ln>
            </p:spPr>
            <p:txBody>
              <a:bodyPr spcFirstLastPara="1" wrap="square" lIns="91425" tIns="45700" rIns="91425" bIns="45700" anchor="t" anchorCtr="0">
                <a:spAutoFit/>
              </a:bodyPr>
              <a:lstStyle/>
              <a:p>
                <a:pPr marL="342900" marR="19050" lvl="0" indent="-342900" algn="l" rtl="0">
                  <a:lnSpc>
                    <a:spcPct val="107000"/>
                  </a:lnSpc>
                  <a:spcBef>
                    <a:spcPts val="0"/>
                  </a:spcBef>
                  <a:spcAft>
                    <a:spcPts val="0"/>
                  </a:spcAft>
                  <a:buClr>
                    <a:srgbClr val="E7501B"/>
                  </a:buClr>
                  <a:buSzPts val="1000"/>
                  <a:buFont typeface="Arial"/>
                  <a:buAutoNum type="alphaLcParenR"/>
                </a:pPr>
                <a:r>
                  <a:rPr lang="en-GB" sz="1000" b="0" i="0" u="none" strike="noStrike" cap="none">
                    <a:solidFill>
                      <a:srgbClr val="E7501B"/>
                    </a:solidFill>
                    <a:latin typeface="Arial"/>
                    <a:ea typeface="Arial"/>
                    <a:cs typeface="Arial"/>
                    <a:sym typeface="Arial"/>
                  </a:rPr>
                  <a:t>Metode proizvodnje.</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en-GB" sz="1000" b="0" i="0" u="none" strike="noStrike" cap="none">
                    <a:solidFill>
                      <a:srgbClr val="E7501B"/>
                    </a:solidFill>
                    <a:latin typeface="Arial"/>
                    <a:ea typeface="Arial"/>
                    <a:cs typeface="Arial"/>
                    <a:sym typeface="Arial"/>
                  </a:rPr>
                  <a:t>Funkcionalni i strukturni zahtjevi.</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en-GB" sz="1000" b="0" i="0" u="none" strike="noStrike" cap="none">
                    <a:solidFill>
                      <a:srgbClr val="E7501B"/>
                    </a:solidFill>
                    <a:latin typeface="Arial"/>
                    <a:ea typeface="Arial"/>
                    <a:cs typeface="Arial"/>
                    <a:sym typeface="Arial"/>
                  </a:rPr>
                  <a:t>Zahtjevi tržišta ili korisnika.</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en-GB" sz="1000" b="0" i="0" u="none" strike="noStrike" cap="none">
                    <a:solidFill>
                      <a:srgbClr val="E7501B"/>
                    </a:solidFill>
                    <a:latin typeface="Arial"/>
                    <a:ea typeface="Arial"/>
                    <a:cs typeface="Arial"/>
                    <a:sym typeface="Arial"/>
                  </a:rPr>
                  <a:t>Oblikovati.</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en-GB" sz="1000" b="0" i="0" u="none" strike="noStrike" cap="none">
                    <a:solidFill>
                      <a:srgbClr val="E7501B"/>
                    </a:solidFill>
                    <a:latin typeface="Arial"/>
                    <a:ea typeface="Arial"/>
                    <a:cs typeface="Arial"/>
                    <a:sym typeface="Arial"/>
                  </a:rPr>
                  <a:t>Cijena.</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en-GB" sz="1000" b="0" i="0" u="none" strike="noStrike" cap="none">
                    <a:solidFill>
                      <a:srgbClr val="E7501B"/>
                    </a:solidFill>
                    <a:latin typeface="Arial"/>
                    <a:ea typeface="Arial"/>
                    <a:cs typeface="Arial"/>
                    <a:sym typeface="Arial"/>
                  </a:rPr>
                  <a:t>Utjecaj na okoliš.</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en-GB" sz="1000" b="0" i="0" u="none" strike="noStrike" cap="none">
                    <a:solidFill>
                      <a:srgbClr val="E7501B"/>
                    </a:solidFill>
                    <a:latin typeface="Arial"/>
                    <a:ea typeface="Arial"/>
                    <a:cs typeface="Arial"/>
                    <a:sym typeface="Arial"/>
                  </a:rPr>
                  <a:t>Doživotno.</a:t>
                </a:r>
                <a:endParaRPr/>
              </a:p>
            </p:txBody>
          </p:sp>
        </p:grpSp>
        <p:sp>
          <p:nvSpPr>
            <p:cNvPr id="262" name="Google Shape;262;p14"/>
            <p:cNvSpPr/>
            <p:nvPr/>
          </p:nvSpPr>
          <p:spPr>
            <a:xfrm>
              <a:off x="536266" y="2284790"/>
              <a:ext cx="4819506" cy="1962032"/>
            </a:xfrm>
            <a:prstGeom prst="rect">
              <a:avLst/>
            </a:prstGeom>
            <a:no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Calibri"/>
                <a:ea typeface="Calibri"/>
                <a:cs typeface="Calibri"/>
                <a:sym typeface="Calibri"/>
              </a:endParaRPr>
            </a:p>
          </p:txBody>
        </p:sp>
      </p:grpSp>
      <p:sp>
        <p:nvSpPr>
          <p:cNvPr id="263" name="Google Shape;263;p14"/>
          <p:cNvSpPr txBox="1"/>
          <p:nvPr/>
        </p:nvSpPr>
        <p:spPr>
          <a:xfrm>
            <a:off x="89305" y="4356382"/>
            <a:ext cx="4870047" cy="381579"/>
          </a:xfrm>
          <a:prstGeom prst="rect">
            <a:avLst/>
          </a:prstGeom>
          <a:noFill/>
          <a:ln>
            <a:noFill/>
          </a:ln>
        </p:spPr>
        <p:txBody>
          <a:bodyPr spcFirstLastPara="1" wrap="square" lIns="91425" tIns="45700" rIns="91425" bIns="45700" anchor="t" anchorCtr="0">
            <a:spAutoFit/>
          </a:bodyPr>
          <a:lstStyle/>
          <a:p>
            <a:pPr marL="406400" marR="0" lvl="0" indent="-406400" algn="l" rtl="0">
              <a:lnSpc>
                <a:spcPct val="107000"/>
              </a:lnSpc>
              <a:spcBef>
                <a:spcPts val="0"/>
              </a:spcBef>
              <a:spcAft>
                <a:spcPts val="0"/>
              </a:spcAft>
              <a:buNone/>
            </a:pPr>
            <a:r>
              <a:rPr lang="en-GB" sz="600" b="0" i="0" u="none" strike="noStrike" cap="none">
                <a:solidFill>
                  <a:srgbClr val="000000"/>
                </a:solidFill>
                <a:latin typeface="Arial"/>
                <a:ea typeface="Arial"/>
                <a:cs typeface="Arial"/>
                <a:sym typeface="Arial"/>
              </a:rPr>
              <a:t>[1] C.Luttropp, J.Lagerstedt,Ekološki dizajni Deset zlatnih pravila: generički savjeti za spajanje ekoloških aspekata u razvoj proizvoda, J. Clean. proizvod 14 (2006) 1396–1408. https://doi.org/10.1016/j.jclepro.2005.11.022.</a:t>
            </a:r>
            <a:endParaRPr/>
          </a:p>
          <a:p>
            <a:pPr marL="406400" marR="0" lvl="0" indent="-406400" algn="l" rtl="0">
              <a:lnSpc>
                <a:spcPct val="107000"/>
              </a:lnSpc>
              <a:spcBef>
                <a:spcPts val="0"/>
              </a:spcBef>
              <a:spcAft>
                <a:spcPts val="0"/>
              </a:spcAft>
              <a:buNone/>
            </a:pPr>
            <a:r>
              <a:rPr lang="en-GB" sz="600" b="0" i="0" u="none" strike="noStrike" cap="none">
                <a:solidFill>
                  <a:srgbClr val="000000"/>
                </a:solidFill>
                <a:latin typeface="Arial"/>
                <a:ea typeface="Arial"/>
                <a:cs typeface="Arial"/>
                <a:sym typeface="Arial"/>
              </a:rPr>
              <a:t>[2]M. Ashby, K. Johnson, Materijali i dizajn: Umjetnost i znanost odabira materijala u dizajnu proizvoda, 2014.</a:t>
            </a:r>
            <a:endParaRPr sz="600" b="0" i="0" u="none" strike="noStrike" cap="none">
              <a:solidFill>
                <a:srgbClr val="000000"/>
              </a:solidFill>
              <a:latin typeface="Arial"/>
              <a:ea typeface="Arial"/>
              <a:cs typeface="Arial"/>
              <a:sym typeface="Arial"/>
            </a:endParaRPr>
          </a:p>
        </p:txBody>
      </p:sp>
      <p:pic>
        <p:nvPicPr>
          <p:cNvPr id="264" name="Google Shape;264;p14"/>
          <p:cNvPicPr preferRelativeResize="0"/>
          <p:nvPr/>
        </p:nvPicPr>
        <p:blipFill rotWithShape="1">
          <a:blip r:embed="rId4">
            <a:alphaModFix/>
          </a:blip>
          <a:srcRect/>
          <a:stretch/>
        </p:blipFill>
        <p:spPr>
          <a:xfrm>
            <a:off x="5454217" y="923325"/>
            <a:ext cx="3380959" cy="1673378"/>
          </a:xfrm>
          <a:prstGeom prst="rect">
            <a:avLst/>
          </a:prstGeom>
          <a:noFill/>
          <a:ln>
            <a:noFill/>
          </a:ln>
        </p:spPr>
      </p:pic>
      <p:pic>
        <p:nvPicPr>
          <p:cNvPr id="265" name="Google Shape;265;p14"/>
          <p:cNvPicPr preferRelativeResize="0"/>
          <p:nvPr/>
        </p:nvPicPr>
        <p:blipFill rotWithShape="1">
          <a:blip r:embed="rId5">
            <a:alphaModFix/>
          </a:blip>
          <a:srcRect/>
          <a:stretch/>
        </p:blipFill>
        <p:spPr>
          <a:xfrm>
            <a:off x="6506278" y="2379244"/>
            <a:ext cx="2137459" cy="2172585"/>
          </a:xfrm>
          <a:prstGeom prst="rect">
            <a:avLst/>
          </a:prstGeom>
          <a:noFill/>
          <a:ln>
            <a:noFill/>
          </a:ln>
        </p:spPr>
      </p:pic>
      <p:sp>
        <p:nvSpPr>
          <p:cNvPr id="266" name="Google Shape;266;p14"/>
          <p:cNvSpPr txBox="1"/>
          <p:nvPr/>
        </p:nvSpPr>
        <p:spPr>
          <a:xfrm>
            <a:off x="5523919" y="2445043"/>
            <a:ext cx="1194754"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700" b="0" i="0" u="none" strike="noStrike" cap="none">
                <a:solidFill>
                  <a:srgbClr val="000000"/>
                </a:solidFill>
                <a:latin typeface="Arial"/>
                <a:ea typeface="Arial"/>
                <a:cs typeface="Arial"/>
                <a:sym typeface="Arial"/>
              </a:rPr>
              <a:t>Snimak Smjernica dizajna za okoliš u Knjizi znanja inženjerstva [1</a:t>
            </a:r>
            <a:r>
              <a:rPr lang="en-GB" sz="900" b="0" i="0" u="none" strike="noStrike" cap="none">
                <a:solidFill>
                  <a:srgbClr val="000000"/>
                </a:solidFill>
                <a:latin typeface="Arial"/>
                <a:ea typeface="Arial"/>
                <a:cs typeface="Arial"/>
                <a:sym typeface="Arial"/>
              </a:rPr>
              <a:t>]</a:t>
            </a:r>
            <a:endParaRPr/>
          </a:p>
        </p:txBody>
      </p:sp>
      <p:sp>
        <p:nvSpPr>
          <p:cNvPr id="267" name="Google Shape;267;p14"/>
          <p:cNvSpPr txBox="1"/>
          <p:nvPr/>
        </p:nvSpPr>
        <p:spPr>
          <a:xfrm>
            <a:off x="5884813" y="6053111"/>
            <a:ext cx="279493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900" b="0" i="0" u="none" strike="noStrike" cap="none">
                <a:solidFill>
                  <a:srgbClr val="000000"/>
                </a:solidFill>
                <a:latin typeface="Verdana"/>
                <a:ea typeface="Verdana"/>
                <a:cs typeface="Verdana"/>
                <a:sym typeface="Verdana"/>
              </a:rPr>
              <a:t>Faze odabira materijala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txBox="1">
            <a:spLocks noGrp="1"/>
          </p:cNvSpPr>
          <p:nvPr>
            <p:ph type="title"/>
          </p:nvPr>
        </p:nvSpPr>
        <p:spPr>
          <a:xfrm>
            <a:off x="1156570" y="68445"/>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2B2D83"/>
                </a:solidFill>
              </a:rPr>
              <a:t>Opći okvir za odabir materijala</a:t>
            </a:r>
            <a:endParaRPr>
              <a:solidFill>
                <a:srgbClr val="2B2D83"/>
              </a:solidFill>
            </a:endParaRPr>
          </a:p>
        </p:txBody>
      </p:sp>
      <p:sp>
        <p:nvSpPr>
          <p:cNvPr id="273" name="Google Shape;273;p15"/>
          <p:cNvSpPr txBox="1"/>
          <p:nvPr/>
        </p:nvSpPr>
        <p:spPr>
          <a:xfrm>
            <a:off x="1010999" y="1374730"/>
            <a:ext cx="5415707" cy="146270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Izbjegavajte otrovne ili štetne materijale za komponente proizvoda</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Izbjegavajte materijale koji emitiraju otrovne ili štetne tvari tijekom pretproizvodnje</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Izbjegavajte aditive koji ispuštaju otrovne ili štetne tvari</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Izbjegavajte otrovne ili štetne površinske tretmane – Izbjegavajte materijale koji ispuštaju otrovne ili štetne tvari tijekom uporabe</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Izbjegavajte materijale koji emitiraju otrovne ili štetne tvari tijekom odlaganja</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Izbjegavajte otrovne tvari, ali koristite zatvorene petlje kada je to potrebno</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Izbjegavajte iscrpne materijale</a:t>
            </a:r>
            <a:endParaRPr/>
          </a:p>
        </p:txBody>
      </p:sp>
      <p:sp>
        <p:nvSpPr>
          <p:cNvPr id="274" name="Google Shape;274;p15"/>
          <p:cNvSpPr txBox="1"/>
          <p:nvPr/>
        </p:nvSpPr>
        <p:spPr>
          <a:xfrm>
            <a:off x="1010999" y="2968281"/>
            <a:ext cx="5117324" cy="146270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Koristite obnovljive materijale</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Koristite zaostale materijale iz proizvodnih procesa</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Koristite preuzete komponente iz odbačenih proizvoda</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Koristite reciklirane materijale, same ili u kombinaciji s primarnim materijalima</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Koristite biorazgradive materijale</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Koristitinije opasnomaterijali koji se mogu reciklirati</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Koristite malo, jednostavnih, nepomiješanih materijala.</a:t>
            </a:r>
            <a:endParaRPr/>
          </a:p>
          <a:p>
            <a:pPr marL="342900" marR="0" lvl="0" indent="-342900" algn="l" rtl="0">
              <a:lnSpc>
                <a:spcPct val="107000"/>
              </a:lnSpc>
              <a:spcBef>
                <a:spcPts val="0"/>
              </a:spcBef>
              <a:spcAft>
                <a:spcPts val="0"/>
              </a:spcAft>
              <a:buClr>
                <a:srgbClr val="000000"/>
              </a:buClr>
              <a:buSzPts val="1050"/>
              <a:buFont typeface="Noto Sans Symbols"/>
              <a:buChar char="✔"/>
            </a:pPr>
            <a:r>
              <a:rPr lang="en-GB" sz="1050" b="0" i="0" u="none" strike="noStrike" cap="none">
                <a:solidFill>
                  <a:srgbClr val="000000"/>
                </a:solidFill>
                <a:latin typeface="Arial"/>
                <a:ea typeface="Arial"/>
                <a:cs typeface="Arial"/>
                <a:sym typeface="Arial"/>
              </a:rPr>
              <a:t>U vađenju i transportu koristiti materijale s niskom potrošnjom energije.</a:t>
            </a:r>
            <a:endParaRPr/>
          </a:p>
        </p:txBody>
      </p:sp>
      <p:sp>
        <p:nvSpPr>
          <p:cNvPr id="275" name="Google Shape;275;p15"/>
          <p:cNvSpPr/>
          <p:nvPr/>
        </p:nvSpPr>
        <p:spPr>
          <a:xfrm rot="-5400000">
            <a:off x="-79534" y="1885512"/>
            <a:ext cx="1267983" cy="599159"/>
          </a:xfrm>
          <a:prstGeom prst="rect">
            <a:avLst/>
          </a:prstGeom>
          <a:solidFill>
            <a:srgbClr val="45622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GB" sz="1200" b="0" i="1" u="none" strike="noStrike" cap="none">
                <a:solidFill>
                  <a:srgbClr val="FFFFFF"/>
                </a:solidFill>
                <a:latin typeface="Arial"/>
                <a:ea typeface="Arial"/>
                <a:cs typeface="Arial"/>
                <a:sym typeface="Arial"/>
              </a:rPr>
              <a:t>Odbijanje</a:t>
            </a:r>
            <a:endParaRPr/>
          </a:p>
        </p:txBody>
      </p:sp>
      <p:sp>
        <p:nvSpPr>
          <p:cNvPr id="276" name="Google Shape;276;p15"/>
          <p:cNvSpPr/>
          <p:nvPr/>
        </p:nvSpPr>
        <p:spPr>
          <a:xfrm rot="-5400000">
            <a:off x="-78337" y="3398482"/>
            <a:ext cx="1267983" cy="599159"/>
          </a:xfrm>
          <a:prstGeom prst="rect">
            <a:avLst/>
          </a:prstGeom>
          <a:solidFill>
            <a:srgbClr val="1CBE7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GB" sz="1200" b="0" i="1" u="none" strike="noStrike" cap="none">
                <a:solidFill>
                  <a:srgbClr val="FFFFFF"/>
                </a:solidFill>
                <a:latin typeface="Arial"/>
                <a:ea typeface="Arial"/>
                <a:cs typeface="Arial"/>
                <a:sym typeface="Arial"/>
              </a:rPr>
              <a:t>Prihvaćanje</a:t>
            </a:r>
            <a:endParaRPr/>
          </a:p>
        </p:txBody>
      </p:sp>
      <p:sp>
        <p:nvSpPr>
          <p:cNvPr id="277" name="Google Shape;277;p15"/>
          <p:cNvSpPr/>
          <p:nvPr/>
        </p:nvSpPr>
        <p:spPr>
          <a:xfrm rot="-5400000">
            <a:off x="6636051" y="2689032"/>
            <a:ext cx="3302319" cy="599159"/>
          </a:xfrm>
          <a:prstGeom prst="rect">
            <a:avLst/>
          </a:prstGeom>
          <a:solidFill>
            <a:srgbClr val="E7501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GB" sz="1200" b="0" i="1" u="none" strike="noStrike" cap="none">
                <a:solidFill>
                  <a:srgbClr val="FFFFFF"/>
                </a:solidFill>
                <a:latin typeface="Verdana"/>
                <a:ea typeface="Verdana"/>
                <a:cs typeface="Verdana"/>
                <a:sym typeface="Verdana"/>
              </a:rPr>
              <a:t>Dva puta</a:t>
            </a:r>
            <a:endParaRPr/>
          </a:p>
        </p:txBody>
      </p:sp>
      <p:cxnSp>
        <p:nvCxnSpPr>
          <p:cNvPr id="278" name="Google Shape;278;p15"/>
          <p:cNvCxnSpPr/>
          <p:nvPr/>
        </p:nvCxnSpPr>
        <p:spPr>
          <a:xfrm rot="10800000">
            <a:off x="6123966" y="2271914"/>
            <a:ext cx="1707900" cy="716700"/>
          </a:xfrm>
          <a:prstGeom prst="curvedConnector3">
            <a:avLst>
              <a:gd name="adj1" fmla="val 50002"/>
            </a:avLst>
          </a:prstGeom>
          <a:noFill/>
          <a:ln w="19050" cap="flat" cmpd="sng">
            <a:solidFill>
              <a:srgbClr val="456220"/>
            </a:solidFill>
            <a:prstDash val="solid"/>
            <a:miter lim="800000"/>
            <a:headEnd type="none" w="sm" len="sm"/>
            <a:tailEnd type="none" w="sm" len="sm"/>
          </a:ln>
        </p:spPr>
      </p:cxnSp>
      <p:cxnSp>
        <p:nvCxnSpPr>
          <p:cNvPr id="279" name="Google Shape;279;p15"/>
          <p:cNvCxnSpPr/>
          <p:nvPr/>
        </p:nvCxnSpPr>
        <p:spPr>
          <a:xfrm flipH="1">
            <a:off x="5630655" y="2988614"/>
            <a:ext cx="2268600" cy="902700"/>
          </a:xfrm>
          <a:prstGeom prst="curvedConnector3">
            <a:avLst>
              <a:gd name="adj1" fmla="val 49997"/>
            </a:avLst>
          </a:prstGeom>
          <a:noFill/>
          <a:ln w="19050" cap="flat" cmpd="sng">
            <a:solidFill>
              <a:srgbClr val="1CBE71"/>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6"/>
          <p:cNvSpPr txBox="1">
            <a:spLocks noGrp="1"/>
          </p:cNvSpPr>
          <p:nvPr>
            <p:ph type="title"/>
          </p:nvPr>
        </p:nvSpPr>
        <p:spPr>
          <a:xfrm>
            <a:off x="1146545" y="62451"/>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2B2D83"/>
                </a:solidFill>
              </a:rPr>
              <a:t>Opći okvir za odabir materijala</a:t>
            </a:r>
            <a:endParaRPr sz="4000">
              <a:solidFill>
                <a:srgbClr val="2B2D83"/>
              </a:solidFill>
            </a:endParaRPr>
          </a:p>
        </p:txBody>
      </p:sp>
      <p:pic>
        <p:nvPicPr>
          <p:cNvPr id="285" name="Google Shape;285;p16"/>
          <p:cNvPicPr preferRelativeResize="0"/>
          <p:nvPr/>
        </p:nvPicPr>
        <p:blipFill rotWithShape="1">
          <a:blip r:embed="rId3">
            <a:alphaModFix/>
          </a:blip>
          <a:srcRect/>
          <a:stretch/>
        </p:blipFill>
        <p:spPr>
          <a:xfrm>
            <a:off x="114392" y="1007214"/>
            <a:ext cx="4687186" cy="3386530"/>
          </a:xfrm>
          <a:prstGeom prst="rect">
            <a:avLst/>
          </a:prstGeom>
          <a:noFill/>
          <a:ln>
            <a:noFill/>
          </a:ln>
        </p:spPr>
      </p:pic>
      <p:grpSp>
        <p:nvGrpSpPr>
          <p:cNvPr id="286" name="Google Shape;286;p16"/>
          <p:cNvGrpSpPr/>
          <p:nvPr/>
        </p:nvGrpSpPr>
        <p:grpSpPr>
          <a:xfrm>
            <a:off x="5005445" y="1389827"/>
            <a:ext cx="4024163" cy="2907603"/>
            <a:chOff x="190900" y="1687612"/>
            <a:chExt cx="4024163" cy="2907603"/>
          </a:xfrm>
        </p:grpSpPr>
        <p:sp>
          <p:nvSpPr>
            <p:cNvPr id="287" name="Google Shape;287;p16"/>
            <p:cNvSpPr/>
            <p:nvPr/>
          </p:nvSpPr>
          <p:spPr>
            <a:xfrm>
              <a:off x="366864" y="1687612"/>
              <a:ext cx="3681262"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GB" sz="1000" b="0" i="0" u="none" strike="noStrike" cap="none">
                  <a:solidFill>
                    <a:srgbClr val="FFFFFF"/>
                  </a:solidFill>
                  <a:latin typeface="Arial"/>
                  <a:ea typeface="Arial"/>
                  <a:cs typeface="Arial"/>
                  <a:sym typeface="Arial"/>
                </a:rPr>
                <a:t>Pokazatelji evaluacije održivog izbora materijala</a:t>
              </a:r>
              <a:endParaRPr/>
            </a:p>
          </p:txBody>
        </p:sp>
        <p:sp>
          <p:nvSpPr>
            <p:cNvPr id="288" name="Google Shape;288;p16"/>
            <p:cNvSpPr/>
            <p:nvPr/>
          </p:nvSpPr>
          <p:spPr>
            <a:xfrm>
              <a:off x="190902" y="2648271"/>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GB" sz="1000" b="0" i="0" u="none" strike="noStrike" cap="none">
                  <a:solidFill>
                    <a:srgbClr val="FFFFFF"/>
                  </a:solidFill>
                  <a:latin typeface="Arial"/>
                  <a:ea typeface="Arial"/>
                  <a:cs typeface="Arial"/>
                  <a:sym typeface="Arial"/>
                </a:rPr>
                <a:t>Društveni</a:t>
              </a:r>
              <a:endParaRPr/>
            </a:p>
          </p:txBody>
        </p:sp>
        <p:sp>
          <p:nvSpPr>
            <p:cNvPr id="289" name="Google Shape;289;p16"/>
            <p:cNvSpPr/>
            <p:nvPr/>
          </p:nvSpPr>
          <p:spPr>
            <a:xfrm>
              <a:off x="1600302" y="2647990"/>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GB" sz="1000" b="0" i="0" u="none" strike="noStrike" cap="none">
                  <a:solidFill>
                    <a:srgbClr val="FFFFFF"/>
                  </a:solidFill>
                  <a:latin typeface="Arial"/>
                  <a:ea typeface="Arial"/>
                  <a:cs typeface="Arial"/>
                  <a:sym typeface="Arial"/>
                </a:rPr>
                <a:t>Ekološki</a:t>
              </a:r>
              <a:endParaRPr/>
            </a:p>
          </p:txBody>
        </p:sp>
        <p:sp>
          <p:nvSpPr>
            <p:cNvPr id="290" name="Google Shape;290;p16"/>
            <p:cNvSpPr/>
            <p:nvPr/>
          </p:nvSpPr>
          <p:spPr>
            <a:xfrm>
              <a:off x="3000677" y="2652802"/>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GB" sz="1000" b="0" i="0" u="none" strike="noStrike" cap="none">
                  <a:solidFill>
                    <a:srgbClr val="FFFFFF"/>
                  </a:solidFill>
                  <a:latin typeface="Arial"/>
                  <a:ea typeface="Arial"/>
                  <a:cs typeface="Arial"/>
                  <a:sym typeface="Arial"/>
                </a:rPr>
                <a:t>Ekonomski</a:t>
              </a:r>
              <a:endParaRPr/>
            </a:p>
          </p:txBody>
        </p:sp>
        <p:cxnSp>
          <p:nvCxnSpPr>
            <p:cNvPr id="291" name="Google Shape;291;p16"/>
            <p:cNvCxnSpPr>
              <a:stCxn id="287" idx="2"/>
              <a:endCxn id="288" idx="0"/>
            </p:cNvCxnSpPr>
            <p:nvPr/>
          </p:nvCxnSpPr>
          <p:spPr>
            <a:xfrm flipH="1">
              <a:off x="798095" y="2274753"/>
              <a:ext cx="1409400" cy="373500"/>
            </a:xfrm>
            <a:prstGeom prst="straightConnector1">
              <a:avLst/>
            </a:prstGeom>
            <a:noFill/>
            <a:ln w="9525" cap="flat" cmpd="sng">
              <a:solidFill>
                <a:srgbClr val="1D9A78"/>
              </a:solidFill>
              <a:prstDash val="solid"/>
              <a:miter lim="800000"/>
              <a:headEnd type="none" w="sm" len="sm"/>
              <a:tailEnd type="triangle" w="med" len="med"/>
            </a:ln>
          </p:spPr>
        </p:cxnSp>
        <p:cxnSp>
          <p:nvCxnSpPr>
            <p:cNvPr id="292" name="Google Shape;292;p16"/>
            <p:cNvCxnSpPr>
              <a:stCxn id="287" idx="2"/>
              <a:endCxn id="289" idx="0"/>
            </p:cNvCxnSpPr>
            <p:nvPr/>
          </p:nvCxnSpPr>
          <p:spPr>
            <a:xfrm>
              <a:off x="2207495" y="2274753"/>
              <a:ext cx="0" cy="373200"/>
            </a:xfrm>
            <a:prstGeom prst="straightConnector1">
              <a:avLst/>
            </a:prstGeom>
            <a:noFill/>
            <a:ln w="9525" cap="flat" cmpd="sng">
              <a:solidFill>
                <a:srgbClr val="1D9A78"/>
              </a:solidFill>
              <a:prstDash val="solid"/>
              <a:miter lim="800000"/>
              <a:headEnd type="none" w="sm" len="sm"/>
              <a:tailEnd type="triangle" w="med" len="med"/>
            </a:ln>
          </p:spPr>
        </p:cxnSp>
        <p:cxnSp>
          <p:nvCxnSpPr>
            <p:cNvPr id="293" name="Google Shape;293;p16"/>
            <p:cNvCxnSpPr>
              <a:stCxn id="287" idx="2"/>
              <a:endCxn id="290" idx="0"/>
            </p:cNvCxnSpPr>
            <p:nvPr/>
          </p:nvCxnSpPr>
          <p:spPr>
            <a:xfrm>
              <a:off x="2207495" y="2274753"/>
              <a:ext cx="1400400" cy="378000"/>
            </a:xfrm>
            <a:prstGeom prst="straightConnector1">
              <a:avLst/>
            </a:prstGeom>
            <a:noFill/>
            <a:ln w="9525" cap="flat" cmpd="sng">
              <a:solidFill>
                <a:srgbClr val="1D9A78"/>
              </a:solidFill>
              <a:prstDash val="solid"/>
              <a:miter lim="800000"/>
              <a:headEnd type="none" w="sm" len="sm"/>
              <a:tailEnd type="triangle" w="med" len="med"/>
            </a:ln>
          </p:spPr>
        </p:cxnSp>
        <p:sp>
          <p:nvSpPr>
            <p:cNvPr id="294" name="Google Shape;294;p16"/>
            <p:cNvSpPr/>
            <p:nvPr/>
          </p:nvSpPr>
          <p:spPr>
            <a:xfrm>
              <a:off x="190900" y="3441033"/>
              <a:ext cx="1214387" cy="1154182"/>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blagostanje</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Vlasnički kapital</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Ljudsko zdravlje</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Siromaštvo</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a:t>
              </a:r>
              <a:endParaRPr/>
            </a:p>
          </p:txBody>
        </p:sp>
        <p:sp>
          <p:nvSpPr>
            <p:cNvPr id="295" name="Google Shape;295;p16"/>
            <p:cNvSpPr/>
            <p:nvPr/>
          </p:nvSpPr>
          <p:spPr>
            <a:xfrm>
              <a:off x="1600303" y="3429000"/>
              <a:ext cx="1214386" cy="1154181"/>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Onečišćenje</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Potrošnja energije</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Eko-toksičnost</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Mogućnost recikliranja</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96" name="Google Shape;296;p16"/>
            <p:cNvSpPr/>
            <p:nvPr/>
          </p:nvSpPr>
          <p:spPr>
            <a:xfrm>
              <a:off x="3000676" y="3429000"/>
              <a:ext cx="1214387" cy="1154181"/>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Trošak kupnje</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Trošak procesa</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Trošak prijevoza</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Trošak zbrinjavanja</a:t>
              </a:r>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cxnSp>
          <p:nvCxnSpPr>
            <p:cNvPr id="297" name="Google Shape;297;p16"/>
            <p:cNvCxnSpPr>
              <a:stCxn id="288" idx="2"/>
              <a:endCxn id="294" idx="0"/>
            </p:cNvCxnSpPr>
            <p:nvPr/>
          </p:nvCxnSpPr>
          <p:spPr>
            <a:xfrm>
              <a:off x="798095" y="3235412"/>
              <a:ext cx="0" cy="205500"/>
            </a:xfrm>
            <a:prstGeom prst="straightConnector1">
              <a:avLst/>
            </a:prstGeom>
            <a:noFill/>
            <a:ln w="9525" cap="flat" cmpd="sng">
              <a:solidFill>
                <a:srgbClr val="1D9A78"/>
              </a:solidFill>
              <a:prstDash val="solid"/>
              <a:miter lim="800000"/>
              <a:headEnd type="none" w="sm" len="sm"/>
              <a:tailEnd type="none" w="sm" len="sm"/>
            </a:ln>
          </p:spPr>
        </p:cxnSp>
        <p:cxnSp>
          <p:nvCxnSpPr>
            <p:cNvPr id="298" name="Google Shape;298;p16"/>
            <p:cNvCxnSpPr>
              <a:stCxn id="289" idx="2"/>
              <a:endCxn id="295" idx="0"/>
            </p:cNvCxnSpPr>
            <p:nvPr/>
          </p:nvCxnSpPr>
          <p:spPr>
            <a:xfrm>
              <a:off x="2207495" y="3235131"/>
              <a:ext cx="0" cy="193800"/>
            </a:xfrm>
            <a:prstGeom prst="straightConnector1">
              <a:avLst/>
            </a:prstGeom>
            <a:noFill/>
            <a:ln w="9525" cap="flat" cmpd="sng">
              <a:solidFill>
                <a:srgbClr val="1D9A78"/>
              </a:solidFill>
              <a:prstDash val="solid"/>
              <a:miter lim="800000"/>
              <a:headEnd type="none" w="sm" len="sm"/>
              <a:tailEnd type="none" w="sm" len="sm"/>
            </a:ln>
          </p:spPr>
        </p:cxnSp>
        <p:cxnSp>
          <p:nvCxnSpPr>
            <p:cNvPr id="299" name="Google Shape;299;p16"/>
            <p:cNvCxnSpPr>
              <a:stCxn id="290" idx="2"/>
              <a:endCxn id="296" idx="0"/>
            </p:cNvCxnSpPr>
            <p:nvPr/>
          </p:nvCxnSpPr>
          <p:spPr>
            <a:xfrm>
              <a:off x="3607870" y="3239943"/>
              <a:ext cx="0" cy="189000"/>
            </a:xfrm>
            <a:prstGeom prst="straightConnector1">
              <a:avLst/>
            </a:prstGeom>
            <a:noFill/>
            <a:ln w="9525" cap="flat" cmpd="sng">
              <a:solidFill>
                <a:srgbClr val="1D9A78"/>
              </a:solidFill>
              <a:prstDash val="solid"/>
              <a:miter lim="800000"/>
              <a:headEnd type="none" w="sm" len="sm"/>
              <a:tailEnd type="none" w="sm" len="sm"/>
            </a:ln>
          </p:spPr>
        </p:cxnSp>
      </p:grpSp>
      <p:sp>
        <p:nvSpPr>
          <p:cNvPr id="300" name="Google Shape;300;p16"/>
          <p:cNvSpPr txBox="1"/>
          <p:nvPr/>
        </p:nvSpPr>
        <p:spPr>
          <a:xfrm>
            <a:off x="4498213" y="4502091"/>
            <a:ext cx="488943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Indikatori za odabir održivog materijala (društveni, ekološki i ekonomski) (prilagođeno)</a:t>
            </a:r>
            <a:endParaRPr/>
          </a:p>
        </p:txBody>
      </p:sp>
      <p:sp>
        <p:nvSpPr>
          <p:cNvPr id="301" name="Google Shape;301;p16"/>
          <p:cNvSpPr txBox="1"/>
          <p:nvPr/>
        </p:nvSpPr>
        <p:spPr>
          <a:xfrm>
            <a:off x="1084141" y="4432841"/>
            <a:ext cx="30959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dirty="0" err="1">
                <a:solidFill>
                  <a:srgbClr val="000000"/>
                </a:solidFill>
                <a:latin typeface="Arial"/>
                <a:ea typeface="Arial"/>
                <a:cs typeface="Arial"/>
                <a:sym typeface="Arial"/>
              </a:rPr>
              <a:t>MHFZarandi</a:t>
            </a:r>
            <a:r>
              <a:rPr lang="en-GB" sz="600" b="0" i="0" u="none" strike="noStrike" cap="none" dirty="0">
                <a:solidFill>
                  <a:srgbClr val="000000"/>
                </a:solidFill>
                <a:latin typeface="Arial"/>
                <a:ea typeface="Arial"/>
                <a:cs typeface="Arial"/>
                <a:sym typeface="Arial"/>
              </a:rPr>
              <a:t>, S. Mansour, </a:t>
            </a:r>
            <a:r>
              <a:rPr lang="en-GB" sz="600" b="0" i="0" u="none" strike="noStrike" cap="none" dirty="0" err="1">
                <a:solidFill>
                  <a:srgbClr val="000000"/>
                </a:solidFill>
                <a:latin typeface="Arial"/>
                <a:ea typeface="Arial"/>
                <a:cs typeface="Arial"/>
                <a:sym typeface="Arial"/>
              </a:rPr>
              <a:t>SAHosseinijou</a:t>
            </a:r>
            <a:r>
              <a:rPr lang="en-GB" sz="600" b="0" i="0" u="none" strike="noStrike" cap="none" dirty="0">
                <a:solidFill>
                  <a:srgbClr val="000000"/>
                </a:solidFill>
                <a:latin typeface="Arial"/>
                <a:ea typeface="Arial"/>
                <a:cs typeface="Arial"/>
                <a:sym typeface="Arial"/>
              </a:rPr>
              <a:t>, </a:t>
            </a:r>
            <a:r>
              <a:rPr lang="en-GB" sz="600" b="0" i="0" u="none" strike="noStrike" cap="none" dirty="0" err="1">
                <a:solidFill>
                  <a:srgbClr val="000000"/>
                </a:solidFill>
                <a:latin typeface="Arial"/>
                <a:ea typeface="Arial"/>
                <a:cs typeface="Arial"/>
                <a:sym typeface="Arial"/>
              </a:rPr>
              <a:t>M.Avazbeigi</a:t>
            </a:r>
            <a:r>
              <a:rPr lang="en-GB" sz="600" b="0" i="0" u="none" strike="noStrike" cap="none" dirty="0">
                <a:solidFill>
                  <a:srgbClr val="000000"/>
                </a:solidFill>
                <a:latin typeface="Arial"/>
                <a:ea typeface="Arial"/>
                <a:cs typeface="Arial"/>
                <a:sym typeface="Arial"/>
              </a:rPr>
              <a:t>, </a:t>
            </a:r>
            <a:r>
              <a:rPr lang="en-GB" sz="600" b="0" i="0" u="none" strike="noStrike" cap="none" dirty="0" err="1">
                <a:solidFill>
                  <a:srgbClr val="000000"/>
                </a:solidFill>
                <a:latin typeface="Arial"/>
                <a:ea typeface="Arial"/>
                <a:cs typeface="Arial"/>
                <a:sym typeface="Arial"/>
              </a:rPr>
              <a:t>Metodologija</a:t>
            </a:r>
            <a:r>
              <a:rPr lang="en-GB" sz="600" b="0" i="0" u="none" strike="noStrike" cap="none" dirty="0">
                <a:solidFill>
                  <a:srgbClr val="000000"/>
                </a:solidFill>
                <a:latin typeface="Arial"/>
                <a:ea typeface="Arial"/>
                <a:cs typeface="Arial"/>
                <a:sym typeface="Arial"/>
              </a:rPr>
              <a:t> </a:t>
            </a:r>
            <a:r>
              <a:rPr lang="en-GB" sz="600" b="0" i="0" u="none" strike="noStrike" cap="none" dirty="0" err="1">
                <a:solidFill>
                  <a:srgbClr val="000000"/>
                </a:solidFill>
                <a:latin typeface="Arial"/>
                <a:ea typeface="Arial"/>
                <a:cs typeface="Arial"/>
                <a:sym typeface="Arial"/>
              </a:rPr>
              <a:t>odabira</a:t>
            </a:r>
            <a:r>
              <a:rPr lang="en-GB" sz="600" b="0" i="0" u="none" strike="noStrike" cap="none" dirty="0">
                <a:solidFill>
                  <a:srgbClr val="000000"/>
                </a:solidFill>
                <a:latin typeface="Arial"/>
                <a:ea typeface="Arial"/>
                <a:cs typeface="Arial"/>
                <a:sym typeface="Arial"/>
              </a:rPr>
              <a:t> </a:t>
            </a:r>
            <a:r>
              <a:rPr lang="en-GB" sz="600" b="0" i="0" u="none" strike="noStrike" cap="none" dirty="0" err="1">
                <a:solidFill>
                  <a:srgbClr val="000000"/>
                </a:solidFill>
                <a:latin typeface="Arial"/>
                <a:ea typeface="Arial"/>
                <a:cs typeface="Arial"/>
                <a:sym typeface="Arial"/>
              </a:rPr>
              <a:t>materijala</a:t>
            </a:r>
            <a:r>
              <a:rPr lang="en-GB" sz="600" b="0" i="0" u="none" strike="noStrike" cap="none" dirty="0">
                <a:solidFill>
                  <a:srgbClr val="000000"/>
                </a:solidFill>
                <a:latin typeface="Arial"/>
                <a:ea typeface="Arial"/>
                <a:cs typeface="Arial"/>
                <a:sym typeface="Arial"/>
              </a:rPr>
              <a:t> </a:t>
            </a:r>
            <a:r>
              <a:rPr lang="en-GB" sz="600" b="0" i="0" u="none" strike="noStrike" cap="none" dirty="0" err="1">
                <a:solidFill>
                  <a:srgbClr val="000000"/>
                </a:solidFill>
                <a:latin typeface="Arial"/>
                <a:ea typeface="Arial"/>
                <a:cs typeface="Arial"/>
                <a:sym typeface="Arial"/>
              </a:rPr>
              <a:t>i</a:t>
            </a:r>
            <a:r>
              <a:rPr lang="en-GB" sz="600" b="0" i="0" u="none" strike="noStrike" cap="none" dirty="0">
                <a:solidFill>
                  <a:srgbClr val="000000"/>
                </a:solidFill>
                <a:latin typeface="Arial"/>
                <a:ea typeface="Arial"/>
                <a:cs typeface="Arial"/>
                <a:sym typeface="Arial"/>
              </a:rPr>
              <a:t> </a:t>
            </a:r>
            <a:r>
              <a:rPr lang="en-GB" sz="600" b="0" i="0" u="none" strike="noStrike" cap="none" dirty="0" err="1">
                <a:solidFill>
                  <a:srgbClr val="000000"/>
                </a:solidFill>
                <a:latin typeface="Arial"/>
                <a:ea typeface="Arial"/>
                <a:cs typeface="Arial"/>
                <a:sym typeface="Arial"/>
              </a:rPr>
              <a:t>ekspertni</a:t>
            </a:r>
            <a:r>
              <a:rPr lang="en-GB" sz="600" b="0" i="0" u="none" strike="noStrike" cap="none" dirty="0">
                <a:solidFill>
                  <a:srgbClr val="000000"/>
                </a:solidFill>
                <a:latin typeface="Arial"/>
                <a:ea typeface="Arial"/>
                <a:cs typeface="Arial"/>
                <a:sym typeface="Arial"/>
              </a:rPr>
              <a:t> </a:t>
            </a:r>
            <a:r>
              <a:rPr lang="en-GB" sz="600" b="0" i="0" u="none" strike="noStrike" cap="none" dirty="0" err="1">
                <a:solidFill>
                  <a:srgbClr val="000000"/>
                </a:solidFill>
                <a:latin typeface="Arial"/>
                <a:ea typeface="Arial"/>
                <a:cs typeface="Arial"/>
                <a:sym typeface="Arial"/>
              </a:rPr>
              <a:t>sustav</a:t>
            </a:r>
            <a:r>
              <a:rPr lang="en-GB" sz="600" b="0" i="0" u="none" strike="noStrike" cap="none" dirty="0">
                <a:solidFill>
                  <a:srgbClr val="000000"/>
                </a:solidFill>
                <a:latin typeface="Arial"/>
                <a:ea typeface="Arial"/>
                <a:cs typeface="Arial"/>
                <a:sym typeface="Arial"/>
              </a:rPr>
              <a:t> za </a:t>
            </a:r>
            <a:r>
              <a:rPr lang="en-GB" sz="600" b="0" i="0" u="none" strike="noStrike" cap="none" dirty="0" err="1">
                <a:solidFill>
                  <a:srgbClr val="000000"/>
                </a:solidFill>
                <a:latin typeface="Arial"/>
                <a:ea typeface="Arial"/>
                <a:cs typeface="Arial"/>
                <a:sym typeface="Arial"/>
              </a:rPr>
              <a:t>održivi</a:t>
            </a:r>
            <a:r>
              <a:rPr lang="en-GB" sz="600" b="0" i="0" u="none" strike="noStrike" cap="none" dirty="0">
                <a:solidFill>
                  <a:srgbClr val="000000"/>
                </a:solidFill>
                <a:latin typeface="Arial"/>
                <a:ea typeface="Arial"/>
                <a:cs typeface="Arial"/>
                <a:sym typeface="Arial"/>
              </a:rPr>
              <a:t> </a:t>
            </a:r>
            <a:r>
              <a:rPr lang="en-GB" sz="600" b="0" i="0" u="none" strike="noStrike" cap="none" dirty="0" err="1">
                <a:solidFill>
                  <a:srgbClr val="000000"/>
                </a:solidFill>
                <a:latin typeface="Arial"/>
                <a:ea typeface="Arial"/>
                <a:cs typeface="Arial"/>
                <a:sym typeface="Arial"/>
              </a:rPr>
              <a:t>dizajn</a:t>
            </a:r>
            <a:r>
              <a:rPr lang="en-GB" sz="600" b="0" i="0" u="none" strike="noStrike" cap="none" dirty="0">
                <a:solidFill>
                  <a:srgbClr val="000000"/>
                </a:solidFill>
                <a:latin typeface="Arial"/>
                <a:ea typeface="Arial"/>
                <a:cs typeface="Arial"/>
                <a:sym typeface="Arial"/>
              </a:rPr>
              <a:t> </a:t>
            </a:r>
            <a:r>
              <a:rPr lang="en-GB" sz="600" b="0" i="0" u="none" strike="noStrike" cap="none" dirty="0" err="1">
                <a:solidFill>
                  <a:srgbClr val="000000"/>
                </a:solidFill>
                <a:latin typeface="Arial"/>
                <a:ea typeface="Arial"/>
                <a:cs typeface="Arial"/>
                <a:sym typeface="Arial"/>
              </a:rPr>
              <a:t>proizvoda</a:t>
            </a:r>
            <a:r>
              <a:rPr lang="en-GB" sz="600" b="0" i="0" u="none" strike="noStrike" cap="none" dirty="0">
                <a:solidFill>
                  <a:srgbClr val="000000"/>
                </a:solidFill>
                <a:latin typeface="Arial"/>
                <a:ea typeface="Arial"/>
                <a:cs typeface="Arial"/>
                <a:sym typeface="Arial"/>
              </a:rPr>
              <a:t>, Int. J. adv. </a:t>
            </a:r>
            <a:r>
              <a:rPr lang="en-GB" sz="600" b="0" i="0" u="none" strike="noStrike" cap="none" dirty="0" err="1">
                <a:solidFill>
                  <a:srgbClr val="000000"/>
                </a:solidFill>
                <a:latin typeface="Arial"/>
                <a:ea typeface="Arial"/>
                <a:cs typeface="Arial"/>
                <a:sym typeface="Arial"/>
              </a:rPr>
              <a:t>Proizv</a:t>
            </a:r>
            <a:r>
              <a:rPr lang="en-GB" sz="600" b="0" i="0" u="none" strike="noStrike" cap="none" dirty="0">
                <a:solidFill>
                  <a:srgbClr val="000000"/>
                </a:solidFill>
                <a:latin typeface="Arial"/>
                <a:ea typeface="Arial"/>
                <a:cs typeface="Arial"/>
                <a:sym typeface="Arial"/>
              </a:rPr>
              <a:t>. Technol. 57 (2011.) 885–903. https://doi.org/10.1007/s00170-011-3362-y.</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2B2D83"/>
                </a:solidFill>
              </a:rPr>
              <a:t>Najbolje prakse</a:t>
            </a:r>
            <a:endParaRPr>
              <a:solidFill>
                <a:srgbClr val="2B2D83"/>
              </a:solidFill>
            </a:endParaRPr>
          </a:p>
        </p:txBody>
      </p:sp>
      <p:sp>
        <p:nvSpPr>
          <p:cNvPr id="307" name="Google Shape;307;p17"/>
          <p:cNvSpPr txBox="1"/>
          <p:nvPr/>
        </p:nvSpPr>
        <p:spPr>
          <a:xfrm>
            <a:off x="591266" y="1751461"/>
            <a:ext cx="8552734" cy="2113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E7501B"/>
              </a:buClr>
              <a:buSzPts val="1800"/>
              <a:buFont typeface="Noto Sans Symbols"/>
              <a:buChar char="❑"/>
            </a:pPr>
            <a:r>
              <a:rPr lang="en-GB" sz="1800" b="0" i="0" u="none" strike="noStrike" cap="none">
                <a:solidFill>
                  <a:srgbClr val="E7501B"/>
                </a:solidFill>
                <a:latin typeface="Verdana"/>
                <a:ea typeface="Verdana"/>
                <a:cs typeface="Verdana"/>
                <a:sym typeface="Verdana"/>
              </a:rPr>
              <a:t>Korištenje baza podataka za procjenu opterećenja okoliša i izbor materijala</a:t>
            </a:r>
            <a:endParaRPr/>
          </a:p>
          <a:p>
            <a:pPr marL="285750" marR="0" lvl="0" indent="-285750" algn="l" rtl="0">
              <a:lnSpc>
                <a:spcPct val="150000"/>
              </a:lnSpc>
              <a:spcBef>
                <a:spcPts val="0"/>
              </a:spcBef>
              <a:spcAft>
                <a:spcPts val="0"/>
              </a:spcAft>
              <a:buClr>
                <a:srgbClr val="E7501B"/>
              </a:buClr>
              <a:buSzPts val="1800"/>
              <a:buFont typeface="Noto Sans Symbols"/>
              <a:buChar char="❑"/>
            </a:pPr>
            <a:r>
              <a:rPr lang="en-GB" sz="1800" b="0" i="0" u="none" strike="noStrike" cap="none">
                <a:solidFill>
                  <a:srgbClr val="E7501B"/>
                </a:solidFill>
                <a:latin typeface="Verdana"/>
                <a:ea typeface="Verdana"/>
                <a:cs typeface="Verdana"/>
                <a:sym typeface="Verdana"/>
              </a:rPr>
              <a:t>Korištenje lokalnih materijala</a:t>
            </a:r>
            <a:endParaRPr/>
          </a:p>
          <a:p>
            <a:pPr marL="285750" marR="0" lvl="0" indent="-285750" algn="l" rtl="0">
              <a:lnSpc>
                <a:spcPct val="150000"/>
              </a:lnSpc>
              <a:spcBef>
                <a:spcPts val="0"/>
              </a:spcBef>
              <a:spcAft>
                <a:spcPts val="0"/>
              </a:spcAft>
              <a:buClr>
                <a:srgbClr val="E7501B"/>
              </a:buClr>
              <a:buSzPts val="1800"/>
              <a:buFont typeface="Noto Sans Symbols"/>
              <a:buChar char="❑"/>
            </a:pPr>
            <a:r>
              <a:rPr lang="en-GB" sz="1800" b="0" i="0" u="none" strike="noStrike" cap="none">
                <a:solidFill>
                  <a:srgbClr val="E7501B"/>
                </a:solidFill>
                <a:latin typeface="Verdana"/>
                <a:ea typeface="Verdana"/>
                <a:cs typeface="Verdana"/>
                <a:sym typeface="Verdana"/>
              </a:rPr>
              <a:t>Korištenje metodologije procjene životnog ciklusa</a:t>
            </a:r>
            <a:endParaRPr/>
          </a:p>
          <a:p>
            <a:pPr marL="285750" marR="0" lvl="0" indent="-285750" algn="l" rtl="0">
              <a:lnSpc>
                <a:spcPct val="150000"/>
              </a:lnSpc>
              <a:spcBef>
                <a:spcPts val="0"/>
              </a:spcBef>
              <a:spcAft>
                <a:spcPts val="0"/>
              </a:spcAft>
              <a:buClr>
                <a:srgbClr val="E7501B"/>
              </a:buClr>
              <a:buSzPts val="1800"/>
              <a:buFont typeface="Noto Sans Symbols"/>
              <a:buChar char="❑"/>
            </a:pPr>
            <a:r>
              <a:rPr lang="en-GB" sz="1800" b="0" i="0" u="none" strike="noStrike" cap="none">
                <a:solidFill>
                  <a:srgbClr val="E7501B"/>
                </a:solidFill>
                <a:latin typeface="Verdana"/>
                <a:ea typeface="Verdana"/>
                <a:cs typeface="Verdana"/>
                <a:sym typeface="Verdana"/>
              </a:rPr>
              <a:t>Uključite pitanja održivosti u proces odabira materijala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title"/>
          </p:nvPr>
        </p:nvSpPr>
        <p:spPr>
          <a:xfrm>
            <a:off x="336516" y="1008451"/>
            <a:ext cx="7717800" cy="64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368E00"/>
                </a:solidFill>
              </a:rPr>
              <a:t>Reciklirajte, ponovno upotrijebite </a:t>
            </a:r>
            <a:br>
              <a:rPr lang="en-GB" sz="4000">
                <a:solidFill>
                  <a:srgbClr val="368E00"/>
                </a:solidFill>
              </a:rPr>
            </a:br>
            <a:r>
              <a:rPr lang="en-GB" sz="4000">
                <a:solidFill>
                  <a:srgbClr val="368E00"/>
                </a:solidFill>
              </a:rPr>
              <a:t>i dijelite</a:t>
            </a:r>
            <a:endParaRPr sz="4000">
              <a:solidFill>
                <a:srgbClr val="368E00"/>
              </a:solidFill>
            </a:endParaRPr>
          </a:p>
        </p:txBody>
      </p:sp>
      <p:sp>
        <p:nvSpPr>
          <p:cNvPr id="313" name="Google Shape;313;p18"/>
          <p:cNvSpPr txBox="1">
            <a:spLocks noGrp="1"/>
          </p:cNvSpPr>
          <p:nvPr>
            <p:ph type="subTitle" idx="1"/>
          </p:nvPr>
        </p:nvSpPr>
        <p:spPr>
          <a:xfrm>
            <a:off x="2371940" y="1986428"/>
            <a:ext cx="6485044" cy="207473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sz="1600"/>
              <a:t>Sljedeći slajdovi usredotočeni su na kružne prilike usmjerene na strategije recikliranja, ponovne upotrebe i dijeljenja u operativnom dijelu poslovanja. Započinje ispitivanjem je li ono što se tradicionalno smatralo proizvodnim otpadom doista otpadom i nastavlja s idejom da se recikliranjem, ponovnom uporabom i dijeljenjem može postići optimalno korištenje resursa i uklanjanje otpada. Prednosti usvajanja takve strategije za mala i srednja poduzeća i okoliš objašnjene su proučavanjem slučajeva.</a:t>
            </a:r>
            <a:endParaRPr/>
          </a:p>
          <a:p>
            <a:pPr marL="0" lvl="0" indent="0" algn="l" rtl="0">
              <a:lnSpc>
                <a:spcPct val="100000"/>
              </a:lnSpc>
              <a:spcBef>
                <a:spcPts val="0"/>
              </a:spcBef>
              <a:spcAft>
                <a:spcPts val="0"/>
              </a:spcAft>
              <a:buSzPts val="1600"/>
              <a:buNone/>
            </a:pPr>
            <a:r>
              <a:rPr lang="en-GB" sz="14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xfrm>
            <a:off x="1156678" y="139251"/>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059540"/>
                </a:solidFill>
              </a:rPr>
              <a:t>Vrijednost u petljama</a:t>
            </a:r>
            <a:endParaRPr>
              <a:solidFill>
                <a:srgbClr val="059540"/>
              </a:solidFill>
            </a:endParaRPr>
          </a:p>
        </p:txBody>
      </p:sp>
      <p:sp>
        <p:nvSpPr>
          <p:cNvPr id="319" name="Google Shape;319;p19"/>
          <p:cNvSpPr txBox="1"/>
          <p:nvPr/>
        </p:nvSpPr>
        <p:spPr>
          <a:xfrm>
            <a:off x="5418093" y="1045300"/>
            <a:ext cx="28958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2B2D83"/>
                </a:solidFill>
                <a:latin typeface="Arial"/>
                <a:ea typeface="Arial"/>
                <a:cs typeface="Arial"/>
                <a:sym typeface="Arial"/>
              </a:rPr>
              <a:t>Redefiniranje onoga što se smatra otpadom ključno je za kružnu ekonomiju!</a:t>
            </a:r>
            <a:endParaRPr/>
          </a:p>
        </p:txBody>
      </p:sp>
      <p:grpSp>
        <p:nvGrpSpPr>
          <p:cNvPr id="320" name="Google Shape;320;p19"/>
          <p:cNvGrpSpPr/>
          <p:nvPr/>
        </p:nvGrpSpPr>
        <p:grpSpPr>
          <a:xfrm>
            <a:off x="0" y="1045300"/>
            <a:ext cx="4815093" cy="3640047"/>
            <a:chOff x="688717" y="1601288"/>
            <a:chExt cx="6548433" cy="4199441"/>
          </a:xfrm>
        </p:grpSpPr>
        <p:pic>
          <p:nvPicPr>
            <p:cNvPr id="321" name="Google Shape;321;p19" descr="Circular Economy and Recycling: What does the Butterfly have to say? | by  Alex Artiach | DataDrivenInvestor"/>
            <p:cNvPicPr preferRelativeResize="0"/>
            <p:nvPr/>
          </p:nvPicPr>
          <p:blipFill rotWithShape="1">
            <a:blip r:embed="rId3">
              <a:alphaModFix/>
            </a:blip>
            <a:srcRect/>
            <a:stretch/>
          </p:blipFill>
          <p:spPr>
            <a:xfrm>
              <a:off x="688717" y="1601288"/>
              <a:ext cx="6548433" cy="4199441"/>
            </a:xfrm>
            <a:prstGeom prst="rect">
              <a:avLst/>
            </a:prstGeom>
            <a:noFill/>
            <a:ln>
              <a:noFill/>
            </a:ln>
          </p:spPr>
        </p:pic>
        <p:sp>
          <p:nvSpPr>
            <p:cNvPr id="322" name="Google Shape;322;p19"/>
            <p:cNvSpPr/>
            <p:nvPr/>
          </p:nvSpPr>
          <p:spPr>
            <a:xfrm>
              <a:off x="4962525" y="3378563"/>
              <a:ext cx="484497"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19"/>
            <p:cNvSpPr/>
            <p:nvPr/>
          </p:nvSpPr>
          <p:spPr>
            <a:xfrm>
              <a:off x="5447022" y="3165909"/>
              <a:ext cx="440281"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4" name="Google Shape;324;p19"/>
            <p:cNvSpPr/>
            <p:nvPr/>
          </p:nvSpPr>
          <p:spPr>
            <a:xfrm>
              <a:off x="6371800" y="2641628"/>
              <a:ext cx="517433"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25" name="Google Shape;325;p19"/>
          <p:cNvGrpSpPr/>
          <p:nvPr/>
        </p:nvGrpSpPr>
        <p:grpSpPr>
          <a:xfrm>
            <a:off x="5418094" y="1969454"/>
            <a:ext cx="3087399" cy="2650970"/>
            <a:chOff x="8114491" y="1447114"/>
            <a:chExt cx="3162151" cy="4587117"/>
          </a:xfrm>
        </p:grpSpPr>
        <p:grpSp>
          <p:nvGrpSpPr>
            <p:cNvPr id="326" name="Google Shape;326;p19"/>
            <p:cNvGrpSpPr/>
            <p:nvPr/>
          </p:nvGrpSpPr>
          <p:grpSpPr>
            <a:xfrm>
              <a:off x="8385466" y="1447114"/>
              <a:ext cx="2891176" cy="3169728"/>
              <a:chOff x="892679" y="1153962"/>
              <a:chExt cx="2891176" cy="3167666"/>
            </a:xfrm>
          </p:grpSpPr>
          <p:sp>
            <p:nvSpPr>
              <p:cNvPr id="327" name="Google Shape;327;p19"/>
              <p:cNvSpPr/>
              <p:nvPr/>
            </p:nvSpPr>
            <p:spPr>
              <a:xfrm>
                <a:off x="904875" y="2047088"/>
                <a:ext cx="1771650" cy="55766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0" i="0" u="none" strike="noStrike" cap="none">
                    <a:solidFill>
                      <a:srgbClr val="FFFFFF"/>
                    </a:solidFill>
                    <a:latin typeface="Arial"/>
                    <a:ea typeface="Arial"/>
                    <a:cs typeface="Arial"/>
                    <a:sym typeface="Arial"/>
                  </a:rPr>
                  <a:t>Dijeljenje</a:t>
                </a:r>
                <a:endParaRPr/>
              </a:p>
            </p:txBody>
          </p:sp>
          <p:sp>
            <p:nvSpPr>
              <p:cNvPr id="328" name="Google Shape;328;p19"/>
              <p:cNvSpPr/>
              <p:nvPr/>
            </p:nvSpPr>
            <p:spPr>
              <a:xfrm>
                <a:off x="892679" y="2727153"/>
                <a:ext cx="1783845" cy="93181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0" i="0" u="none" strike="noStrike" cap="none">
                    <a:solidFill>
                      <a:srgbClr val="FFFFFF"/>
                    </a:solidFill>
                    <a:latin typeface="Arial"/>
                    <a:ea typeface="Arial"/>
                    <a:cs typeface="Arial"/>
                    <a:sym typeface="Arial"/>
                  </a:rPr>
                  <a:t>Ponovno korištenje</a:t>
                </a:r>
                <a:endParaRPr sz="1800" b="0" i="0" u="none" strike="noStrike" cap="none">
                  <a:solidFill>
                    <a:srgbClr val="FFFFFF"/>
                  </a:solidFill>
                  <a:latin typeface="Arial"/>
                  <a:ea typeface="Arial"/>
                  <a:cs typeface="Arial"/>
                  <a:sym typeface="Arial"/>
                </a:endParaRPr>
              </a:p>
            </p:txBody>
          </p:sp>
          <p:sp>
            <p:nvSpPr>
              <p:cNvPr id="329" name="Google Shape;329;p19"/>
              <p:cNvSpPr/>
              <p:nvPr/>
            </p:nvSpPr>
            <p:spPr>
              <a:xfrm>
                <a:off x="904875" y="3763963"/>
                <a:ext cx="1771650" cy="55766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0" i="0" u="none" strike="noStrike" cap="none">
                    <a:solidFill>
                      <a:srgbClr val="FFFFFF"/>
                    </a:solidFill>
                    <a:latin typeface="Arial"/>
                    <a:ea typeface="Arial"/>
                    <a:cs typeface="Arial"/>
                    <a:sym typeface="Arial"/>
                  </a:rPr>
                  <a:t>Recikliranje</a:t>
                </a:r>
                <a:endParaRPr/>
              </a:p>
            </p:txBody>
          </p:sp>
          <p:cxnSp>
            <p:nvCxnSpPr>
              <p:cNvPr id="330" name="Google Shape;330;p19"/>
              <p:cNvCxnSpPr/>
              <p:nvPr/>
            </p:nvCxnSpPr>
            <p:spPr>
              <a:xfrm rot="10800000">
                <a:off x="3152775" y="2077127"/>
                <a:ext cx="0" cy="2244501"/>
              </a:xfrm>
              <a:prstGeom prst="straightConnector1">
                <a:avLst/>
              </a:prstGeom>
              <a:noFill/>
              <a:ln w="76200" cap="flat" cmpd="sng">
                <a:solidFill>
                  <a:srgbClr val="059540"/>
                </a:solidFill>
                <a:prstDash val="solid"/>
                <a:miter lim="800000"/>
                <a:headEnd type="none" w="sm" len="sm"/>
                <a:tailEnd type="triangle" w="med" len="med"/>
              </a:ln>
            </p:spPr>
          </p:cxnSp>
          <p:sp>
            <p:nvSpPr>
              <p:cNvPr id="331" name="Google Shape;331;p19"/>
              <p:cNvSpPr/>
              <p:nvPr/>
            </p:nvSpPr>
            <p:spPr>
              <a:xfrm>
                <a:off x="2505284" y="1153962"/>
                <a:ext cx="1278571" cy="694475"/>
              </a:xfrm>
              <a:prstGeom prst="rect">
                <a:avLst/>
              </a:prstGeom>
              <a:solidFill>
                <a:srgbClr val="FFFFFF"/>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err="1">
                    <a:solidFill>
                      <a:srgbClr val="000000"/>
                    </a:solidFill>
                    <a:latin typeface="Arial"/>
                    <a:ea typeface="Arial"/>
                    <a:cs typeface="Arial"/>
                    <a:sym typeface="Arial"/>
                  </a:rPr>
                  <a:t>Vrijednost</a:t>
                </a:r>
                <a:endParaRPr dirty="0"/>
              </a:p>
            </p:txBody>
          </p:sp>
        </p:grpSp>
        <p:sp>
          <p:nvSpPr>
            <p:cNvPr id="332" name="Google Shape;332;p19"/>
            <p:cNvSpPr/>
            <p:nvPr/>
          </p:nvSpPr>
          <p:spPr>
            <a:xfrm>
              <a:off x="8114491" y="5476566"/>
              <a:ext cx="2531071" cy="557665"/>
            </a:xfrm>
            <a:prstGeom prst="rect">
              <a:avLst/>
            </a:prstGeom>
            <a:solidFill>
              <a:srgbClr val="B74919"/>
            </a:solidFill>
            <a:ln w="12700" cap="flat" cmpd="sng">
              <a:solidFill>
                <a:srgbClr val="8535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0" i="0" u="none" strike="noStrike" cap="none">
                  <a:solidFill>
                    <a:srgbClr val="FFFFFF"/>
                  </a:solidFill>
                  <a:latin typeface="Arial"/>
                  <a:ea typeface="Arial"/>
                  <a:cs typeface="Arial"/>
                  <a:sym typeface="Arial"/>
                </a:rPr>
                <a:t>Odlaganje/uklanjanje</a:t>
              </a:r>
              <a:endParaRPr/>
            </a:p>
          </p:txBody>
        </p:sp>
        <p:sp>
          <p:nvSpPr>
            <p:cNvPr id="333" name="Google Shape;333;p19"/>
            <p:cNvSpPr/>
            <p:nvPr/>
          </p:nvSpPr>
          <p:spPr>
            <a:xfrm>
              <a:off x="10568839" y="5168876"/>
              <a:ext cx="116156" cy="116156"/>
            </a:xfrm>
            <a:prstGeom prst="ellipse">
              <a:avLst/>
            </a:prstGeom>
            <a:solidFill>
              <a:srgbClr val="059540"/>
            </a:solidFill>
            <a:ln w="12700" cap="flat" cmpd="sng">
              <a:solidFill>
                <a:srgbClr val="059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4" name="Google Shape;334;p19"/>
            <p:cNvSpPr/>
            <p:nvPr/>
          </p:nvSpPr>
          <p:spPr>
            <a:xfrm>
              <a:off x="10573889" y="4952745"/>
              <a:ext cx="116156" cy="116156"/>
            </a:xfrm>
            <a:prstGeom prst="ellipse">
              <a:avLst/>
            </a:prstGeom>
            <a:solidFill>
              <a:srgbClr val="1D9A78"/>
            </a:solidFill>
            <a:ln w="12700" cap="flat" cmpd="sng">
              <a:solidFill>
                <a:srgbClr val="059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02</a:t>
            </a:r>
            <a:endParaRPr/>
          </a:p>
        </p:txBody>
      </p:sp>
      <p:sp>
        <p:nvSpPr>
          <p:cNvPr id="117" name="Google Shape;117;p2"/>
          <p:cNvSpPr txBox="1">
            <a:spLocks noGrp="1"/>
          </p:cNvSpPr>
          <p:nvPr>
            <p:ph type="title" idx="2"/>
          </p:nvPr>
        </p:nvSpPr>
        <p:spPr>
          <a:xfrm>
            <a:off x="2133444" y="2827150"/>
            <a:ext cx="9051792" cy="106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000"/>
              <a:buNone/>
            </a:pPr>
            <a:r>
              <a:rPr lang="en-GB" sz="5400" b="1"/>
              <a:t>2.2 </a:t>
            </a:r>
            <a:r>
              <a:rPr lang="en-GB" sz="5400" b="1" dirty="0" err="1"/>
              <a:t>poslovni</a:t>
            </a:r>
            <a:r>
              <a:rPr lang="en-GB" sz="5400" b="1" dirty="0"/>
              <a:t> </a:t>
            </a:r>
            <a:r>
              <a:rPr lang="en-GB" sz="5400" b="1" dirty="0" err="1"/>
              <a:t>modeli</a:t>
            </a:r>
            <a:endParaRPr sz="5400" dirty="0"/>
          </a:p>
        </p:txBody>
      </p:sp>
      <p:sp>
        <p:nvSpPr>
          <p:cNvPr id="118" name="Google Shape;118;p2"/>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0"/>
          <p:cNvSpPr txBox="1">
            <a:spLocks noGrp="1"/>
          </p:cNvSpPr>
          <p:nvPr>
            <p:ph type="title"/>
          </p:nvPr>
        </p:nvSpPr>
        <p:spPr>
          <a:xfrm>
            <a:off x="1129988" y="295202"/>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059540"/>
                </a:solidFill>
              </a:rPr>
              <a:t>Recikliraj</a:t>
            </a:r>
            <a:endParaRPr/>
          </a:p>
        </p:txBody>
      </p:sp>
      <p:sp>
        <p:nvSpPr>
          <p:cNvPr id="340" name="Google Shape;340;p20"/>
          <p:cNvSpPr txBox="1"/>
          <p:nvPr/>
        </p:nvSpPr>
        <p:spPr>
          <a:xfrm>
            <a:off x="5502735" y="1835028"/>
            <a:ext cx="3206415"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9540"/>
              </a:buClr>
              <a:buSzPts val="1600"/>
              <a:buFont typeface="Arial"/>
              <a:buNone/>
            </a:pPr>
            <a:r>
              <a:rPr lang="en-GB" sz="1600" b="0" i="0" u="none" strike="noStrike" cap="none">
                <a:solidFill>
                  <a:srgbClr val="059540"/>
                </a:solidFill>
                <a:latin typeface="Arial"/>
                <a:ea typeface="Arial"/>
                <a:cs typeface="Arial"/>
                <a:sym typeface="Arial"/>
              </a:rPr>
              <a:t>“…obrada mješovitih tokova proizvoda nakon potrošnje ili tokova otpada nakon potrošnje, uključujući usitnjavanje, topljenje i druge procese za hvatanje (gotovo) čistih materijala.”</a:t>
            </a:r>
            <a:endParaRPr sz="1600" b="0" i="0" u="none" strike="noStrike" cap="none">
              <a:solidFill>
                <a:srgbClr val="059540"/>
              </a:solidFill>
              <a:latin typeface="Arial"/>
              <a:ea typeface="Arial"/>
              <a:cs typeface="Arial"/>
              <a:sym typeface="Arial"/>
            </a:endParaRPr>
          </a:p>
        </p:txBody>
      </p:sp>
      <p:grpSp>
        <p:nvGrpSpPr>
          <p:cNvPr id="341" name="Google Shape;341;p20"/>
          <p:cNvGrpSpPr/>
          <p:nvPr/>
        </p:nvGrpSpPr>
        <p:grpSpPr>
          <a:xfrm>
            <a:off x="564306" y="1131534"/>
            <a:ext cx="3790746" cy="3139227"/>
            <a:chOff x="383629" y="2303595"/>
            <a:chExt cx="4209346" cy="3882880"/>
          </a:xfrm>
        </p:grpSpPr>
        <p:sp>
          <p:nvSpPr>
            <p:cNvPr id="342" name="Google Shape;342;p20"/>
            <p:cNvSpPr/>
            <p:nvPr/>
          </p:nvSpPr>
          <p:spPr>
            <a:xfrm>
              <a:off x="3195975" y="4980520"/>
              <a:ext cx="1397000" cy="1205955"/>
            </a:xfrm>
            <a:prstGeom prst="rect">
              <a:avLst/>
            </a:prstGeom>
            <a:solidFill>
              <a:schemeClr val="lt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Pretvorba otpada u novi proizvod visoke kvalitete</a:t>
              </a:r>
              <a:endParaRPr/>
            </a:p>
          </p:txBody>
        </p:sp>
        <p:sp>
          <p:nvSpPr>
            <p:cNvPr id="343" name="Google Shape;343;p20"/>
            <p:cNvSpPr/>
            <p:nvPr/>
          </p:nvSpPr>
          <p:spPr>
            <a:xfrm>
              <a:off x="383629" y="4980520"/>
              <a:ext cx="1397000" cy="1205955"/>
            </a:xfrm>
            <a:prstGeom prst="rect">
              <a:avLst/>
            </a:prstGeom>
            <a:solidFill>
              <a:schemeClr val="lt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Pretvaranje otpada u proizvod niže vrijednosti od izvornog materijala.</a:t>
              </a:r>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Pretpostavlja degradaciju kvalitete materijala</a:t>
              </a:r>
              <a:endParaRPr/>
            </a:p>
          </p:txBody>
        </p:sp>
        <p:pic>
          <p:nvPicPr>
            <p:cNvPr id="344" name="Google Shape;344;p20"/>
            <p:cNvPicPr preferRelativeResize="0"/>
            <p:nvPr/>
          </p:nvPicPr>
          <p:blipFill rotWithShape="1">
            <a:blip r:embed="rId3">
              <a:alphaModFix/>
            </a:blip>
            <a:srcRect/>
            <a:stretch/>
          </p:blipFill>
          <p:spPr>
            <a:xfrm>
              <a:off x="1860566" y="2303595"/>
              <a:ext cx="1213497" cy="1337322"/>
            </a:xfrm>
            <a:prstGeom prst="rect">
              <a:avLst/>
            </a:prstGeom>
            <a:noFill/>
            <a:ln w="9525" cap="flat" cmpd="sng">
              <a:solidFill>
                <a:srgbClr val="15A7A1"/>
              </a:solidFill>
              <a:prstDash val="solid"/>
              <a:round/>
              <a:headEnd type="none" w="sm" len="sm"/>
              <a:tailEnd type="none" w="sm" len="sm"/>
            </a:ln>
          </p:spPr>
        </p:pic>
        <p:pic>
          <p:nvPicPr>
            <p:cNvPr id="345" name="Google Shape;345;p20"/>
            <p:cNvPicPr preferRelativeResize="0"/>
            <p:nvPr/>
          </p:nvPicPr>
          <p:blipFill rotWithShape="1">
            <a:blip r:embed="rId4">
              <a:alphaModFix/>
            </a:blip>
            <a:srcRect/>
            <a:stretch/>
          </p:blipFill>
          <p:spPr>
            <a:xfrm>
              <a:off x="3406776" y="3741438"/>
              <a:ext cx="960159" cy="1230204"/>
            </a:xfrm>
            <a:prstGeom prst="rect">
              <a:avLst/>
            </a:prstGeom>
            <a:noFill/>
            <a:ln w="9525" cap="flat" cmpd="sng">
              <a:solidFill>
                <a:srgbClr val="15A7A1"/>
              </a:solidFill>
              <a:prstDash val="solid"/>
              <a:round/>
              <a:headEnd type="none" w="sm" len="sm"/>
              <a:tailEnd type="none" w="sm" len="sm"/>
            </a:ln>
          </p:spPr>
        </p:pic>
        <p:sp>
          <p:nvSpPr>
            <p:cNvPr id="346" name="Google Shape;346;p20"/>
            <p:cNvSpPr/>
            <p:nvPr/>
          </p:nvSpPr>
          <p:spPr>
            <a:xfrm>
              <a:off x="3334255" y="4680390"/>
              <a:ext cx="1105200" cy="291600"/>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Upcycling</a:t>
              </a:r>
              <a:endParaRPr/>
            </a:p>
          </p:txBody>
        </p:sp>
        <p:pic>
          <p:nvPicPr>
            <p:cNvPr id="347" name="Google Shape;347;p20"/>
            <p:cNvPicPr preferRelativeResize="0"/>
            <p:nvPr/>
          </p:nvPicPr>
          <p:blipFill rotWithShape="1">
            <a:blip r:embed="rId5">
              <a:alphaModFix/>
            </a:blip>
            <a:srcRect/>
            <a:stretch/>
          </p:blipFill>
          <p:spPr>
            <a:xfrm>
              <a:off x="534118" y="3741438"/>
              <a:ext cx="1103876" cy="1154052"/>
            </a:xfrm>
            <a:prstGeom prst="rect">
              <a:avLst/>
            </a:prstGeom>
            <a:noFill/>
            <a:ln w="9525" cap="flat" cmpd="sng">
              <a:solidFill>
                <a:srgbClr val="15A7A1"/>
              </a:solidFill>
              <a:prstDash val="solid"/>
              <a:round/>
              <a:headEnd type="none" w="sm" len="sm"/>
              <a:tailEnd type="none" w="sm" len="sm"/>
            </a:ln>
          </p:spPr>
        </p:pic>
        <p:sp>
          <p:nvSpPr>
            <p:cNvPr id="348" name="Google Shape;348;p20"/>
            <p:cNvSpPr/>
            <p:nvPr/>
          </p:nvSpPr>
          <p:spPr>
            <a:xfrm>
              <a:off x="520127" y="4680390"/>
              <a:ext cx="1103876" cy="291252"/>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Downcycling</a:t>
              </a:r>
              <a:endParaRPr/>
            </a:p>
          </p:txBody>
        </p:sp>
        <p:sp>
          <p:nvSpPr>
            <p:cNvPr id="349" name="Google Shape;349;p20"/>
            <p:cNvSpPr/>
            <p:nvPr/>
          </p:nvSpPr>
          <p:spPr>
            <a:xfrm>
              <a:off x="1849333" y="3420982"/>
              <a:ext cx="1213497" cy="439870"/>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Recikliranje</a:t>
              </a:r>
              <a:endParaRPr/>
            </a:p>
          </p:txBody>
        </p:sp>
        <p:cxnSp>
          <p:nvCxnSpPr>
            <p:cNvPr id="350" name="Google Shape;350;p20"/>
            <p:cNvCxnSpPr>
              <a:stCxn id="344" idx="1"/>
              <a:endCxn id="347" idx="0"/>
            </p:cNvCxnSpPr>
            <p:nvPr/>
          </p:nvCxnSpPr>
          <p:spPr>
            <a:xfrm flipH="1">
              <a:off x="1085966" y="2972256"/>
              <a:ext cx="774600" cy="769200"/>
            </a:xfrm>
            <a:prstGeom prst="curvedConnector2">
              <a:avLst/>
            </a:prstGeom>
            <a:noFill/>
            <a:ln w="38100" cap="flat" cmpd="sng">
              <a:solidFill>
                <a:srgbClr val="15A7A1"/>
              </a:solidFill>
              <a:prstDash val="solid"/>
              <a:miter lim="800000"/>
              <a:headEnd type="none" w="sm" len="sm"/>
              <a:tailEnd type="triangle" w="med" len="med"/>
            </a:ln>
          </p:spPr>
        </p:cxnSp>
        <p:cxnSp>
          <p:nvCxnSpPr>
            <p:cNvPr id="351" name="Google Shape;351;p20"/>
            <p:cNvCxnSpPr>
              <a:stCxn id="344" idx="3"/>
              <a:endCxn id="345" idx="0"/>
            </p:cNvCxnSpPr>
            <p:nvPr/>
          </p:nvCxnSpPr>
          <p:spPr>
            <a:xfrm>
              <a:off x="3074063" y="2972256"/>
              <a:ext cx="812700" cy="769200"/>
            </a:xfrm>
            <a:prstGeom prst="curvedConnector2">
              <a:avLst/>
            </a:prstGeom>
            <a:noFill/>
            <a:ln w="38100" cap="flat" cmpd="sng">
              <a:solidFill>
                <a:srgbClr val="15A7A1"/>
              </a:solidFill>
              <a:prstDash val="solid"/>
              <a:miter lim="800000"/>
              <a:headEnd type="none" w="sm" len="sm"/>
              <a:tailEnd type="triangle" w="med" len="med"/>
            </a:ln>
          </p:spPr>
        </p:cxnSp>
      </p:grpSp>
      <p:pic>
        <p:nvPicPr>
          <p:cNvPr id="352" name="Google Shape;352;p20" descr="Será que o segredo da Patagonia é não distribuir ações aos executivos? |  NeoFeed"/>
          <p:cNvPicPr preferRelativeResize="0"/>
          <p:nvPr/>
        </p:nvPicPr>
        <p:blipFill rotWithShape="1">
          <a:blip r:embed="rId6">
            <a:alphaModFix/>
          </a:blip>
          <a:srcRect/>
          <a:stretch/>
        </p:blipFill>
        <p:spPr>
          <a:xfrm>
            <a:off x="7169712" y="3694473"/>
            <a:ext cx="1841115" cy="1064761"/>
          </a:xfrm>
          <a:prstGeom prst="rect">
            <a:avLst/>
          </a:prstGeom>
          <a:noFill/>
          <a:ln>
            <a:noFill/>
          </a:ln>
        </p:spPr>
      </p:pic>
      <p:pic>
        <p:nvPicPr>
          <p:cNvPr id="353" name="Google Shape;353;p20" descr="ReCrafted | These Are Clothes Made From Other Clothes - YouTube"/>
          <p:cNvPicPr preferRelativeResize="0"/>
          <p:nvPr/>
        </p:nvPicPr>
        <p:blipFill rotWithShape="1">
          <a:blip r:embed="rId7">
            <a:alphaModFix/>
          </a:blip>
          <a:srcRect/>
          <a:stretch/>
        </p:blipFill>
        <p:spPr>
          <a:xfrm>
            <a:off x="5204583" y="3700331"/>
            <a:ext cx="1901360" cy="1064761"/>
          </a:xfrm>
          <a:prstGeom prst="rect">
            <a:avLst/>
          </a:prstGeom>
          <a:noFill/>
          <a:ln>
            <a:noFill/>
          </a:ln>
        </p:spPr>
      </p:pic>
      <p:sp>
        <p:nvSpPr>
          <p:cNvPr id="354" name="Google Shape;354;p20"/>
          <p:cNvSpPr/>
          <p:nvPr/>
        </p:nvSpPr>
        <p:spPr>
          <a:xfrm>
            <a:off x="4063431" y="4129897"/>
            <a:ext cx="1017137" cy="291252"/>
          </a:xfrm>
          <a:prstGeom prst="rightArrow">
            <a:avLst>
              <a:gd name="adj1" fmla="val 50000"/>
              <a:gd name="adj2" fmla="val 50000"/>
            </a:avLst>
          </a:prstGeom>
          <a:solidFill>
            <a:srgbClr val="15A7A1"/>
          </a:solidFill>
          <a:ln w="25400" cap="flat" cmpd="sng">
            <a:solidFill>
              <a:srgbClr val="15A7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59540"/>
              </a:solidFill>
              <a:latin typeface="Arial"/>
              <a:ea typeface="Arial"/>
              <a:cs typeface="Arial"/>
              <a:sym typeface="Arial"/>
            </a:endParaRPr>
          </a:p>
        </p:txBody>
      </p:sp>
      <p:sp>
        <p:nvSpPr>
          <p:cNvPr id="355" name="Google Shape;355;p20"/>
          <p:cNvSpPr txBox="1"/>
          <p:nvPr/>
        </p:nvSpPr>
        <p:spPr>
          <a:xfrm>
            <a:off x="7367192" y="5617194"/>
            <a:ext cx="3517764"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900" b="0" i="0" u="none" strike="noStrike" cap="none">
                <a:solidFill>
                  <a:srgbClr val="000000"/>
                </a:solidFill>
                <a:latin typeface="Verdana"/>
                <a:ea typeface="Verdana"/>
                <a:cs typeface="Verdana"/>
                <a:sym typeface="Verdana"/>
              </a:rPr>
              <a:t>Izvor: Patagonia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txBox="1">
            <a:spLocks noGrp="1"/>
          </p:cNvSpPr>
          <p:nvPr>
            <p:ph type="title"/>
          </p:nvPr>
        </p:nvSpPr>
        <p:spPr>
          <a:xfrm>
            <a:off x="580491" y="3352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059540"/>
                </a:solidFill>
              </a:rPr>
              <a:t>Ponovno korištenje</a:t>
            </a:r>
            <a:endParaRPr/>
          </a:p>
        </p:txBody>
      </p:sp>
      <p:pic>
        <p:nvPicPr>
          <p:cNvPr id="361" name="Google Shape;361;p21"/>
          <p:cNvPicPr preferRelativeResize="0"/>
          <p:nvPr/>
        </p:nvPicPr>
        <p:blipFill rotWithShape="1">
          <a:blip r:embed="rId3">
            <a:alphaModFix/>
          </a:blip>
          <a:srcRect/>
          <a:stretch/>
        </p:blipFill>
        <p:spPr>
          <a:xfrm>
            <a:off x="6646144" y="2078366"/>
            <a:ext cx="2500626" cy="2493380"/>
          </a:xfrm>
          <a:prstGeom prst="rect">
            <a:avLst/>
          </a:prstGeom>
          <a:noFill/>
          <a:ln>
            <a:noFill/>
          </a:ln>
        </p:spPr>
      </p:pic>
      <p:sp>
        <p:nvSpPr>
          <p:cNvPr id="362" name="Google Shape;362;p21"/>
          <p:cNvSpPr/>
          <p:nvPr/>
        </p:nvSpPr>
        <p:spPr>
          <a:xfrm>
            <a:off x="3926577" y="1339442"/>
            <a:ext cx="4940933" cy="439870"/>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Ponovno upotrijebite modele za ambalažu i posude za hranu</a:t>
            </a:r>
            <a:endParaRPr/>
          </a:p>
        </p:txBody>
      </p:sp>
      <p:sp>
        <p:nvSpPr>
          <p:cNvPr id="363" name="Google Shape;363;p21"/>
          <p:cNvSpPr txBox="1"/>
          <p:nvPr/>
        </p:nvSpPr>
        <p:spPr>
          <a:xfrm>
            <a:off x="205813" y="906620"/>
            <a:ext cx="858802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9540"/>
              </a:buClr>
              <a:buSzPts val="1200"/>
              <a:buFont typeface="Arial"/>
              <a:buNone/>
            </a:pPr>
            <a:r>
              <a:rPr lang="en-GB" sz="1200" b="0" i="0" u="none" strike="noStrike" cap="none" dirty="0">
                <a:solidFill>
                  <a:srgbClr val="059540"/>
                </a:solidFill>
                <a:latin typeface="Arial"/>
                <a:ea typeface="Arial"/>
                <a:cs typeface="Arial"/>
                <a:sym typeface="Arial"/>
              </a:rPr>
              <a:t>“…</a:t>
            </a:r>
            <a:r>
              <a:rPr lang="en-GB" sz="1200" b="0" i="0" u="none" strike="noStrike" cap="none" dirty="0" err="1">
                <a:solidFill>
                  <a:srgbClr val="059540"/>
                </a:solidFill>
                <a:latin typeface="Arial"/>
                <a:ea typeface="Arial"/>
                <a:cs typeface="Arial"/>
                <a:sym typeface="Arial"/>
              </a:rPr>
              <a:t>predstavlja</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mogućnost</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davanja</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drugom</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potrošaču</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proizvoda</a:t>
            </a:r>
            <a:r>
              <a:rPr lang="en-GB" sz="1200" b="0" i="0" u="none" strike="noStrike" cap="none" dirty="0">
                <a:solidFill>
                  <a:srgbClr val="059540"/>
                </a:solidFill>
                <a:latin typeface="Arial"/>
                <a:ea typeface="Arial"/>
                <a:cs typeface="Arial"/>
                <a:sym typeface="Arial"/>
              </a:rPr>
              <a:t> koji </a:t>
            </a:r>
            <a:r>
              <a:rPr lang="en-GB" sz="1200" b="0" i="0" u="none" strike="noStrike" cap="none" dirty="0" err="1">
                <a:solidFill>
                  <a:srgbClr val="059540"/>
                </a:solidFill>
                <a:latin typeface="Arial"/>
                <a:ea typeface="Arial"/>
                <a:cs typeface="Arial"/>
                <a:sym typeface="Arial"/>
              </a:rPr>
              <a:t>jedva</a:t>
            </a:r>
            <a:r>
              <a:rPr lang="en-GB" sz="1200" b="0" i="0" u="none" strike="noStrike" cap="none" dirty="0">
                <a:solidFill>
                  <a:srgbClr val="059540"/>
                </a:solidFill>
                <a:latin typeface="Arial"/>
                <a:ea typeface="Arial"/>
                <a:cs typeface="Arial"/>
                <a:sym typeface="Arial"/>
              </a:rPr>
              <a:t> da </a:t>
            </a:r>
            <a:r>
              <a:rPr lang="en-GB" sz="1200" b="0" i="0" u="none" strike="noStrike" cap="none" dirty="0" err="1">
                <a:solidFill>
                  <a:srgbClr val="059540"/>
                </a:solidFill>
                <a:latin typeface="Arial"/>
                <a:ea typeface="Arial"/>
                <a:cs typeface="Arial"/>
                <a:sym typeface="Arial"/>
              </a:rPr>
              <a:t>treba</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bilo</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kakvu</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prilagodbu</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i</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radi</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kao</a:t>
            </a:r>
            <a:r>
              <a:rPr lang="en-GB" sz="1200" b="0" i="0" u="none" strike="noStrike" cap="none" dirty="0">
                <a:solidFill>
                  <a:srgbClr val="059540"/>
                </a:solidFill>
                <a:latin typeface="Arial"/>
                <a:ea typeface="Arial"/>
                <a:cs typeface="Arial"/>
                <a:sym typeface="Arial"/>
              </a:rPr>
              <a:t> </a:t>
            </a:r>
            <a:r>
              <a:rPr lang="en-GB" sz="1200" b="0" i="0" u="none" strike="noStrike" cap="none" dirty="0" err="1">
                <a:solidFill>
                  <a:srgbClr val="059540"/>
                </a:solidFill>
                <a:latin typeface="Arial"/>
                <a:ea typeface="Arial"/>
                <a:cs typeface="Arial"/>
                <a:sym typeface="Arial"/>
              </a:rPr>
              <a:t>nov</a:t>
            </a:r>
            <a:r>
              <a:rPr lang="en-GB" sz="1200" b="0" i="0" u="none" strike="noStrike" cap="none" dirty="0">
                <a:solidFill>
                  <a:srgbClr val="059540"/>
                </a:solidFill>
                <a:latin typeface="Arial"/>
                <a:ea typeface="Arial"/>
                <a:cs typeface="Arial"/>
                <a:sym typeface="Arial"/>
              </a:rPr>
              <a:t>”</a:t>
            </a:r>
            <a:endParaRPr sz="1200" b="0" i="0" u="none" strike="noStrike" cap="none" dirty="0">
              <a:solidFill>
                <a:srgbClr val="059540"/>
              </a:solidFill>
              <a:latin typeface="Arial"/>
              <a:ea typeface="Arial"/>
              <a:cs typeface="Arial"/>
              <a:sym typeface="Arial"/>
            </a:endParaRPr>
          </a:p>
        </p:txBody>
      </p:sp>
      <p:pic>
        <p:nvPicPr>
          <p:cNvPr id="364" name="Google Shape;364;p21"/>
          <p:cNvPicPr preferRelativeResize="0"/>
          <p:nvPr/>
        </p:nvPicPr>
        <p:blipFill rotWithShape="1">
          <a:blip r:embed="rId4">
            <a:alphaModFix/>
          </a:blip>
          <a:srcRect/>
          <a:stretch/>
        </p:blipFill>
        <p:spPr>
          <a:xfrm>
            <a:off x="95750" y="1339442"/>
            <a:ext cx="3771900" cy="1969902"/>
          </a:xfrm>
          <a:prstGeom prst="rect">
            <a:avLst/>
          </a:prstGeom>
          <a:noFill/>
          <a:ln>
            <a:noFill/>
          </a:ln>
        </p:spPr>
      </p:pic>
      <p:sp>
        <p:nvSpPr>
          <p:cNvPr id="365" name="Google Shape;365;p21"/>
          <p:cNvSpPr/>
          <p:nvPr/>
        </p:nvSpPr>
        <p:spPr>
          <a:xfrm>
            <a:off x="250058" y="3767700"/>
            <a:ext cx="3233321" cy="1051638"/>
          </a:xfrm>
          <a:prstGeom prst="rect">
            <a:avLst/>
          </a:prstGeom>
          <a:solidFill>
            <a:srgbClr val="E7501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0" i="0" u="none" strike="noStrike" cap="none" dirty="0" err="1">
                <a:solidFill>
                  <a:srgbClr val="FFFFFF"/>
                </a:solidFill>
                <a:latin typeface="Arial"/>
                <a:ea typeface="Arial"/>
                <a:cs typeface="Arial"/>
                <a:sym typeface="Arial"/>
              </a:rPr>
              <a:t>Ponovna</a:t>
            </a:r>
            <a:r>
              <a:rPr lang="en-GB" sz="1800" b="0" i="0" u="none" strike="noStrike" cap="none" dirty="0">
                <a:solidFill>
                  <a:srgbClr val="FFFFFF"/>
                </a:solidFill>
                <a:latin typeface="Arial"/>
                <a:ea typeface="Arial"/>
                <a:cs typeface="Arial"/>
                <a:sym typeface="Arial"/>
              </a:rPr>
              <a:t> </a:t>
            </a:r>
            <a:r>
              <a:rPr lang="en-GB" sz="1800" b="0" i="0" u="none" strike="noStrike" cap="none" dirty="0" err="1">
                <a:solidFill>
                  <a:srgbClr val="FFFFFF"/>
                </a:solidFill>
                <a:latin typeface="Arial"/>
                <a:ea typeface="Arial"/>
                <a:cs typeface="Arial"/>
                <a:sym typeface="Arial"/>
              </a:rPr>
              <a:t>uporaba</a:t>
            </a:r>
            <a:r>
              <a:rPr lang="en-GB" sz="1800" b="0" i="0" u="none" strike="noStrike" cap="none" dirty="0">
                <a:solidFill>
                  <a:srgbClr val="FFFFFF"/>
                </a:solidFill>
                <a:latin typeface="Arial"/>
                <a:ea typeface="Arial"/>
                <a:cs typeface="Arial"/>
                <a:sym typeface="Arial"/>
              </a:rPr>
              <a:t> je </a:t>
            </a:r>
            <a:r>
              <a:rPr lang="en-GB" sz="1800" b="0" i="0" u="none" strike="noStrike" cap="none" dirty="0" err="1">
                <a:solidFill>
                  <a:srgbClr val="FFFFFF"/>
                </a:solidFill>
                <a:latin typeface="Arial"/>
                <a:ea typeface="Arial"/>
                <a:cs typeface="Arial"/>
                <a:sym typeface="Arial"/>
              </a:rPr>
              <a:t>poželjna</a:t>
            </a:r>
            <a:r>
              <a:rPr lang="en-GB" sz="1800" b="0" i="0" u="none" strike="noStrike" cap="none" dirty="0">
                <a:solidFill>
                  <a:srgbClr val="FFFFFF"/>
                </a:solidFill>
                <a:latin typeface="Arial"/>
                <a:ea typeface="Arial"/>
                <a:cs typeface="Arial"/>
                <a:sym typeface="Arial"/>
              </a:rPr>
              <a:t> </a:t>
            </a:r>
            <a:r>
              <a:rPr lang="en-GB" sz="1800" b="0" i="0" u="none" strike="noStrike" cap="none" dirty="0" err="1">
                <a:solidFill>
                  <a:srgbClr val="FFFFFF"/>
                </a:solidFill>
                <a:latin typeface="Arial"/>
                <a:ea typeface="Arial"/>
                <a:cs typeface="Arial"/>
                <a:sym typeface="Arial"/>
              </a:rPr>
              <a:t>alternativa</a:t>
            </a:r>
            <a:r>
              <a:rPr lang="en-GB" sz="1800" b="0" i="0" u="none" strike="noStrike" cap="none" dirty="0">
                <a:solidFill>
                  <a:srgbClr val="FFFFFF"/>
                </a:solidFill>
                <a:latin typeface="Arial"/>
                <a:ea typeface="Arial"/>
                <a:cs typeface="Arial"/>
                <a:sym typeface="Arial"/>
              </a:rPr>
              <a:t> u </a:t>
            </a:r>
            <a:r>
              <a:rPr lang="en-GB" sz="1800" b="0" i="0" u="none" strike="noStrike" cap="none" dirty="0" err="1">
                <a:solidFill>
                  <a:srgbClr val="FFFFFF"/>
                </a:solidFill>
                <a:latin typeface="Arial"/>
                <a:ea typeface="Arial"/>
                <a:cs typeface="Arial"/>
                <a:sym typeface="Arial"/>
              </a:rPr>
              <a:t>odnosu</a:t>
            </a:r>
            <a:r>
              <a:rPr lang="en-GB" sz="1800" b="0" i="0" u="none" strike="noStrike" cap="none" dirty="0">
                <a:solidFill>
                  <a:srgbClr val="FFFFFF"/>
                </a:solidFill>
                <a:latin typeface="Arial"/>
                <a:ea typeface="Arial"/>
                <a:cs typeface="Arial"/>
                <a:sym typeface="Arial"/>
              </a:rPr>
              <a:t> </a:t>
            </a:r>
            <a:r>
              <a:rPr lang="en-GB" sz="1800" b="0" i="0" u="none" strike="noStrike" cap="none" dirty="0" err="1">
                <a:solidFill>
                  <a:srgbClr val="FFFFFF"/>
                </a:solidFill>
                <a:latin typeface="Arial"/>
                <a:ea typeface="Arial"/>
                <a:cs typeface="Arial"/>
                <a:sym typeface="Arial"/>
              </a:rPr>
              <a:t>na</a:t>
            </a:r>
            <a:r>
              <a:rPr lang="en-GB" sz="1800" b="0" i="0" u="none" strike="noStrike" cap="none" dirty="0">
                <a:solidFill>
                  <a:srgbClr val="FFFFFF"/>
                </a:solidFill>
                <a:latin typeface="Arial"/>
                <a:ea typeface="Arial"/>
                <a:cs typeface="Arial"/>
                <a:sym typeface="Arial"/>
              </a:rPr>
              <a:t> </a:t>
            </a:r>
            <a:r>
              <a:rPr lang="en-GB" sz="1800" b="0" i="0" u="none" strike="noStrike" cap="none" dirty="0" err="1">
                <a:solidFill>
                  <a:srgbClr val="FFFFFF"/>
                </a:solidFill>
                <a:latin typeface="Arial"/>
                <a:ea typeface="Arial"/>
                <a:cs typeface="Arial"/>
                <a:sym typeface="Arial"/>
              </a:rPr>
              <a:t>tradicionalne</a:t>
            </a:r>
            <a:r>
              <a:rPr lang="en-GB" sz="1800" b="0" i="0" u="none" strike="noStrike" cap="none" dirty="0">
                <a:solidFill>
                  <a:srgbClr val="FFFFFF"/>
                </a:solidFill>
                <a:latin typeface="Arial"/>
                <a:ea typeface="Arial"/>
                <a:cs typeface="Arial"/>
                <a:sym typeface="Arial"/>
              </a:rPr>
              <a:t> </a:t>
            </a:r>
            <a:r>
              <a:rPr lang="en-GB" sz="1800" b="0" i="0" u="none" strike="noStrike" cap="none" dirty="0" err="1">
                <a:solidFill>
                  <a:srgbClr val="FFFFFF"/>
                </a:solidFill>
                <a:latin typeface="Arial"/>
                <a:ea typeface="Arial"/>
                <a:cs typeface="Arial"/>
                <a:sym typeface="Arial"/>
              </a:rPr>
              <a:t>načine</a:t>
            </a:r>
            <a:r>
              <a:rPr lang="en-GB" sz="1800" b="0" i="0" u="none" strike="noStrike" cap="none" dirty="0">
                <a:solidFill>
                  <a:srgbClr val="FFFFFF"/>
                </a:solidFill>
                <a:latin typeface="Arial"/>
                <a:ea typeface="Arial"/>
                <a:cs typeface="Arial"/>
                <a:sym typeface="Arial"/>
              </a:rPr>
              <a:t> </a:t>
            </a:r>
            <a:r>
              <a:rPr lang="en-GB" sz="1800" b="0" i="0" u="none" strike="noStrike" cap="none" dirty="0" err="1">
                <a:solidFill>
                  <a:srgbClr val="FFFFFF"/>
                </a:solidFill>
                <a:latin typeface="Arial"/>
                <a:ea typeface="Arial"/>
                <a:cs typeface="Arial"/>
                <a:sym typeface="Arial"/>
              </a:rPr>
              <a:t>recikliranja</a:t>
            </a:r>
            <a:endParaRPr dirty="0"/>
          </a:p>
        </p:txBody>
      </p:sp>
      <p:sp>
        <p:nvSpPr>
          <p:cNvPr id="366" name="Google Shape;366;p21"/>
          <p:cNvSpPr txBox="1"/>
          <p:nvPr/>
        </p:nvSpPr>
        <p:spPr>
          <a:xfrm>
            <a:off x="3917357" y="1746522"/>
            <a:ext cx="2777619" cy="24619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DF6613"/>
              </a:buClr>
              <a:buSzPts val="1050"/>
              <a:buFont typeface="Arial"/>
              <a:buNone/>
            </a:pPr>
            <a:r>
              <a:rPr lang="en-GB" sz="1050" b="0" i="0" u="none" strike="noStrike" cap="none">
                <a:solidFill>
                  <a:srgbClr val="DF6613"/>
                </a:solidFill>
                <a:latin typeface="Arial"/>
                <a:ea typeface="Arial"/>
                <a:cs typeface="Arial"/>
                <a:sym typeface="Arial"/>
              </a:rPr>
              <a:t>Ponovno punjenje kod kuće – korisnici ponovno pune svoje spremnike za višekratnu upotrebu kod kuće (npr. punjenjem isporučenim putem usluge pretplate)</a:t>
            </a:r>
            <a:endParaRPr sz="105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EEB500"/>
              </a:buClr>
              <a:buSzPts val="1050"/>
              <a:buFont typeface="Arial"/>
              <a:buNone/>
            </a:pPr>
            <a:r>
              <a:rPr lang="en-GB" sz="1050" b="0" i="0" u="none" strike="noStrike" cap="none">
                <a:solidFill>
                  <a:srgbClr val="EEB500"/>
                </a:solidFill>
                <a:latin typeface="Arial"/>
                <a:ea typeface="Arial"/>
                <a:cs typeface="Arial"/>
                <a:sym typeface="Arial"/>
              </a:rPr>
              <a:t>Ponovno punjenje u pokretu – korisnici ponovno pune svoje spremnike za višekratnu upotrebu izvan kuće (npr. u sustavu za točenje u trgovini)</a:t>
            </a:r>
            <a:endParaRPr sz="105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30C1BE"/>
              </a:buClr>
              <a:buSzPts val="1050"/>
              <a:buFont typeface="Arial"/>
              <a:buNone/>
            </a:pPr>
            <a:r>
              <a:rPr lang="en-GB" sz="1050" b="0" i="0" u="none" strike="noStrike" cap="none">
                <a:solidFill>
                  <a:srgbClr val="30C1BE"/>
                </a:solidFill>
                <a:latin typeface="Arial"/>
                <a:ea typeface="Arial"/>
                <a:cs typeface="Arial"/>
                <a:sym typeface="Arial"/>
              </a:rPr>
              <a:t>Povratak od kuće – ambalažu od kuće preuzima služba za preuzimanje (npr. treća logistička ili vanjska tvrtka)</a:t>
            </a:r>
            <a:endParaRPr sz="105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2F5597"/>
              </a:buClr>
              <a:buSzPts val="1050"/>
              <a:buFont typeface="Arial"/>
              <a:buNone/>
            </a:pPr>
            <a:r>
              <a:rPr lang="en-GB" sz="1050" b="0" i="0" u="none" strike="noStrike" cap="none">
                <a:solidFill>
                  <a:srgbClr val="2F5597"/>
                </a:solidFill>
                <a:latin typeface="Arial"/>
                <a:ea typeface="Arial"/>
                <a:cs typeface="Arial"/>
                <a:sym typeface="Arial"/>
              </a:rPr>
              <a:t>Povrat u pokretu – korisnici vraćaju ambalažu u trgovini ili na mjestu predaje (npr. u stroju za povrat pologa ili poštanskom sandučiću)</a:t>
            </a:r>
            <a:endParaRPr sz="1050" b="0" i="0" u="none" strike="noStrike" cap="none">
              <a:solidFill>
                <a:srgbClr val="000000"/>
              </a:solidFill>
              <a:latin typeface="Arial"/>
              <a:ea typeface="Arial"/>
              <a:cs typeface="Arial"/>
              <a:sym typeface="Arial"/>
            </a:endParaRPr>
          </a:p>
        </p:txBody>
      </p:sp>
      <p:sp>
        <p:nvSpPr>
          <p:cNvPr id="367" name="Google Shape;367;p21"/>
          <p:cNvSpPr txBox="1"/>
          <p:nvPr/>
        </p:nvSpPr>
        <p:spPr>
          <a:xfrm>
            <a:off x="44131" y="3286356"/>
            <a:ext cx="364517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Ukupni troškovi životnog ciklusa i ukupni energetski zahtjevi između primarnog u tri scenarija, primarnog, recikliranja i ponovne uporabe [1]</a:t>
            </a:r>
            <a:endParaRPr/>
          </a:p>
        </p:txBody>
      </p:sp>
      <p:sp>
        <p:nvSpPr>
          <p:cNvPr id="368" name="Google Shape;368;p21"/>
          <p:cNvSpPr txBox="1"/>
          <p:nvPr/>
        </p:nvSpPr>
        <p:spPr>
          <a:xfrm>
            <a:off x="-310125" y="5911821"/>
            <a:ext cx="52993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[1] R. Geyer, T. Jackson, Supply Loops and Their Constraints: The Industrial Ecology of Recycling and Reuse, Calif. Manage. Rev. 46 (2004) 55–73. https://doi.org/10.2307/41166210.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2"/>
          <p:cNvSpPr txBox="1">
            <a:spLocks noGrp="1"/>
          </p:cNvSpPr>
          <p:nvPr>
            <p:ph type="title"/>
          </p:nvPr>
        </p:nvSpPr>
        <p:spPr>
          <a:xfrm>
            <a:off x="996544" y="8959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059540"/>
                </a:solidFill>
              </a:rPr>
              <a:t>Dijeljenje</a:t>
            </a:r>
            <a:endParaRPr/>
          </a:p>
        </p:txBody>
      </p:sp>
      <p:sp>
        <p:nvSpPr>
          <p:cNvPr id="374" name="Google Shape;374;p22"/>
          <p:cNvSpPr txBox="1"/>
          <p:nvPr/>
        </p:nvSpPr>
        <p:spPr>
          <a:xfrm>
            <a:off x="556656" y="750547"/>
            <a:ext cx="112340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9540"/>
              </a:buClr>
              <a:buSzPts val="1200"/>
              <a:buFont typeface="Arial"/>
              <a:buNone/>
            </a:pPr>
            <a:r>
              <a:rPr lang="en-GB" sz="1200" b="0" i="0" u="none" strike="noStrike" cap="none">
                <a:solidFill>
                  <a:srgbClr val="059540"/>
                </a:solidFill>
                <a:latin typeface="Arial"/>
                <a:ea typeface="Arial"/>
                <a:cs typeface="Arial"/>
                <a:sym typeface="Arial"/>
              </a:rPr>
              <a:t>Dijeljenje poslovnih modela način je ponovnog dobivanja vrijednosti nedovoljno iskorištenih sredstava i sposobnosti.</a:t>
            </a:r>
            <a:endParaRPr/>
          </a:p>
        </p:txBody>
      </p:sp>
      <p:pic>
        <p:nvPicPr>
          <p:cNvPr id="375" name="Google Shape;375;p22"/>
          <p:cNvPicPr preferRelativeResize="0"/>
          <p:nvPr/>
        </p:nvPicPr>
        <p:blipFill rotWithShape="1">
          <a:blip r:embed="rId3">
            <a:alphaModFix/>
          </a:blip>
          <a:srcRect/>
          <a:stretch/>
        </p:blipFill>
        <p:spPr>
          <a:xfrm>
            <a:off x="556656" y="1062114"/>
            <a:ext cx="4298788" cy="3367805"/>
          </a:xfrm>
          <a:prstGeom prst="rect">
            <a:avLst/>
          </a:prstGeom>
          <a:noFill/>
          <a:ln>
            <a:noFill/>
          </a:ln>
        </p:spPr>
      </p:pic>
      <p:sp>
        <p:nvSpPr>
          <p:cNvPr id="376" name="Google Shape;376;p22"/>
          <p:cNvSpPr/>
          <p:nvPr/>
        </p:nvSpPr>
        <p:spPr>
          <a:xfrm>
            <a:off x="5337569" y="1521255"/>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GB" sz="1200" b="0" i="0" u="none" strike="noStrike" cap="none">
                <a:solidFill>
                  <a:srgbClr val="FFFFFF"/>
                </a:solidFill>
                <a:latin typeface="Arial"/>
                <a:ea typeface="Arial"/>
                <a:cs typeface="Arial"/>
                <a:sym typeface="Arial"/>
              </a:rPr>
              <a:t>Proizvod koji može poslužiti više potrošača</a:t>
            </a:r>
            <a:endParaRPr/>
          </a:p>
        </p:txBody>
      </p:sp>
      <p:sp>
        <p:nvSpPr>
          <p:cNvPr id="377" name="Google Shape;377;p22"/>
          <p:cNvSpPr/>
          <p:nvPr/>
        </p:nvSpPr>
        <p:spPr>
          <a:xfrm>
            <a:off x="5337569" y="2069979"/>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GB" sz="1200" b="0" i="0" u="none" strike="noStrike" cap="none">
                <a:solidFill>
                  <a:srgbClr val="FFFFFF"/>
                </a:solidFill>
                <a:latin typeface="Arial"/>
                <a:ea typeface="Arial"/>
                <a:cs typeface="Arial"/>
                <a:sym typeface="Arial"/>
              </a:rPr>
              <a:t>Smanjuje potrošnju materijala i stvaranje otpada</a:t>
            </a:r>
            <a:endParaRPr/>
          </a:p>
        </p:txBody>
      </p:sp>
      <p:sp>
        <p:nvSpPr>
          <p:cNvPr id="378" name="Google Shape;378;p22"/>
          <p:cNvSpPr/>
          <p:nvPr/>
        </p:nvSpPr>
        <p:spPr>
          <a:xfrm>
            <a:off x="5337569" y="2623301"/>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GB" sz="1200" b="0" i="0" u="none" strike="noStrike" cap="none">
                <a:solidFill>
                  <a:srgbClr val="FFFFFF"/>
                </a:solidFill>
                <a:latin typeface="Arial"/>
                <a:ea typeface="Arial"/>
                <a:cs typeface="Arial"/>
                <a:sym typeface="Arial"/>
              </a:rPr>
              <a:t>Faza korištenja je</a:t>
            </a:r>
            <a:r>
              <a:rPr lang="en-GB" sz="1200" b="1" i="0" u="none" strike="noStrike" cap="none">
                <a:solidFill>
                  <a:srgbClr val="FFFFFF"/>
                </a:solidFill>
                <a:latin typeface="Arial"/>
                <a:ea typeface="Arial"/>
                <a:cs typeface="Arial"/>
                <a:sym typeface="Arial"/>
              </a:rPr>
              <a:t>pojačan</a:t>
            </a:r>
            <a:endParaRPr/>
          </a:p>
        </p:txBody>
      </p:sp>
      <p:sp>
        <p:nvSpPr>
          <p:cNvPr id="379" name="Google Shape;379;p22"/>
          <p:cNvSpPr/>
          <p:nvPr/>
        </p:nvSpPr>
        <p:spPr>
          <a:xfrm>
            <a:off x="5337569" y="3471397"/>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GB" sz="1200" b="0" i="0" u="none" strike="noStrike" cap="none">
                <a:solidFill>
                  <a:srgbClr val="FFFFFF"/>
                </a:solidFill>
                <a:latin typeface="Arial"/>
                <a:ea typeface="Arial"/>
                <a:cs typeface="Arial"/>
                <a:sym typeface="Arial"/>
              </a:rPr>
              <a:t>Platforme za suradnju</a:t>
            </a:r>
            <a:endParaRPr sz="1200" b="1" i="0" u="none" strike="noStrike" cap="none">
              <a:solidFill>
                <a:srgbClr val="FFFFFF"/>
              </a:solidFill>
              <a:latin typeface="Arial"/>
              <a:ea typeface="Arial"/>
              <a:cs typeface="Arial"/>
              <a:sym typeface="Arial"/>
            </a:endParaRPr>
          </a:p>
        </p:txBody>
      </p:sp>
      <p:sp>
        <p:nvSpPr>
          <p:cNvPr id="380" name="Google Shape;380;p22"/>
          <p:cNvSpPr/>
          <p:nvPr/>
        </p:nvSpPr>
        <p:spPr>
          <a:xfrm>
            <a:off x="5337569" y="3936373"/>
            <a:ext cx="3657599" cy="573710"/>
          </a:xfrm>
          <a:prstGeom prst="rect">
            <a:avLst/>
          </a:prstGeom>
          <a:solidFill>
            <a:srgbClr val="059540"/>
          </a:solidFill>
          <a:ln w="12700" cap="flat" cmpd="sng">
            <a:solidFill>
              <a:srgbClr val="F0F6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Uber</a:t>
            </a:r>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AirBnB</a:t>
            </a:r>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Couchsurfing</a:t>
            </a:r>
            <a:endParaRPr/>
          </a:p>
        </p:txBody>
      </p:sp>
      <p:sp>
        <p:nvSpPr>
          <p:cNvPr id="381" name="Google Shape;381;p22"/>
          <p:cNvSpPr/>
          <p:nvPr/>
        </p:nvSpPr>
        <p:spPr>
          <a:xfrm>
            <a:off x="5433154" y="3306703"/>
            <a:ext cx="834911" cy="179836"/>
          </a:xfrm>
          <a:prstGeom prst="roundRect">
            <a:avLst>
              <a:gd name="adj" fmla="val 16667"/>
            </a:avLst>
          </a:prstGeom>
          <a:solidFill>
            <a:srgbClr val="E7501B"/>
          </a:solidFill>
          <a:ln w="12700" cap="flat" cmpd="sng">
            <a:solidFill>
              <a:srgbClr val="AF72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GB" sz="1000" b="0" i="0" u="none" strike="noStrike" cap="none">
                <a:solidFill>
                  <a:srgbClr val="FFFFFF"/>
                </a:solidFill>
                <a:latin typeface="Arial"/>
                <a:ea typeface="Arial"/>
                <a:cs typeface="Arial"/>
                <a:sym typeface="Arial"/>
              </a:rPr>
              <a:t>Primjeri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3"/>
          <p:cNvSpPr txBox="1">
            <a:spLocks noGrp="1"/>
          </p:cNvSpPr>
          <p:nvPr>
            <p:ph type="title"/>
          </p:nvPr>
        </p:nvSpPr>
        <p:spPr>
          <a:xfrm>
            <a:off x="546698" y="892613"/>
            <a:ext cx="7717800" cy="64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368E00"/>
                </a:solidFill>
              </a:rPr>
              <a:t>Proširivanje proizvoda'život</a:t>
            </a:r>
            <a:endParaRPr sz="4000">
              <a:solidFill>
                <a:srgbClr val="368E00"/>
              </a:solidFill>
            </a:endParaRPr>
          </a:p>
        </p:txBody>
      </p:sp>
      <p:sp>
        <p:nvSpPr>
          <p:cNvPr id="387" name="Google Shape;387;p23"/>
          <p:cNvSpPr txBox="1">
            <a:spLocks noGrp="1"/>
          </p:cNvSpPr>
          <p:nvPr>
            <p:ph type="subTitle" idx="1"/>
          </p:nvPr>
        </p:nvSpPr>
        <p:spPr>
          <a:xfrm>
            <a:off x="2312895" y="1690904"/>
            <a:ext cx="5883087" cy="207473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sz="1600"/>
              <a:t>Za razliku od linearnih poslovnih modela koji mogu ovisiti o planiranom zastarijevanju kako bi postigli rast, CE ima za cilj produžiti životni vijek svojih proizvoda. Njegovi glavni ciljevi jasno su ublažiti zahtjeve za dodatnim sirovinama kako bi se stvorio novi proizvod koji služi određenoj svrsi i smanjiti stopu odlaganja proizvoda na odlagališta. Zatim je opisano kako CMC industrija može produžiti vijek trajanja svojih proizvoda predstavljanjem studija slučaja uspješne implementacije.</a:t>
            </a:r>
            <a:endParaRPr/>
          </a:p>
          <a:p>
            <a:pPr marL="0" lvl="0" indent="0" algn="l" rtl="0">
              <a:lnSpc>
                <a:spcPct val="100000"/>
              </a:lnSpc>
              <a:spcBef>
                <a:spcPts val="0"/>
              </a:spcBef>
              <a:spcAft>
                <a:spcPts val="0"/>
              </a:spcAft>
              <a:buSzPts val="1600"/>
              <a:buNone/>
            </a:pPr>
            <a:r>
              <a:rPr lang="en-GB" sz="14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1015328" y="195398"/>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Produljenje vijeka trajanja proizvoda</a:t>
            </a:r>
            <a:endParaRPr sz="4000"/>
          </a:p>
        </p:txBody>
      </p:sp>
      <p:sp>
        <p:nvSpPr>
          <p:cNvPr id="393" name="Google Shape;393;p24"/>
          <p:cNvSpPr txBox="1"/>
          <p:nvPr/>
        </p:nvSpPr>
        <p:spPr>
          <a:xfrm>
            <a:off x="271360" y="1151059"/>
            <a:ext cx="8769402"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 "</a:t>
            </a:r>
            <a:r>
              <a:rPr lang="en-GB" sz="1600" b="0" i="0" u="none" strike="noStrike" cap="none">
                <a:solidFill>
                  <a:srgbClr val="2B2D83"/>
                </a:solidFill>
                <a:latin typeface="Arial"/>
                <a:ea typeface="Arial"/>
                <a:cs typeface="Arial"/>
                <a:sym typeface="Arial"/>
              </a:rPr>
              <a:t>Produljenje vijeka trajanja proizvoda</a:t>
            </a:r>
            <a:r>
              <a:rPr lang="en-GB" sz="1600" b="0" i="0" u="none" strike="noStrike" cap="none">
                <a:solidFill>
                  <a:srgbClr val="000000"/>
                </a:solidFill>
                <a:latin typeface="Arial"/>
                <a:ea typeface="Arial"/>
                <a:cs typeface="Arial"/>
                <a:sym typeface="Arial"/>
              </a:rPr>
              <a:t>” koncept opisuje koliko dugo se proizvod može koristiti, s glavnom svrhom maksimiziranja stope “iskorištenja” i trajanja proizvoda. S krajem životnog vijeka proizvoda općenito gubimo svu energiju i resurse korištene u njegovoj proizvodnji.</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 Produljenje životnog vijeka proizvoda jedna je od nekoliko strategija kružnog poslovnog modela, u koje možemo uključiti druge, kao što su ciklus, intenziviranje i dematerijalizacija.</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 Kružni poslovni modeli ključni su za poduzeća da prihvate kružno gospodarstvo i trebali bi uskladiti kružne aktivnosti stvaranja vrijednosti s prilikama za dobivanje ekonomske vrijednosti.</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Ovaj poslovni model može se definirati kao:</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5A7A1"/>
                </a:solidFill>
                <a:latin typeface="Arial"/>
                <a:ea typeface="Arial"/>
                <a:cs typeface="Arial"/>
                <a:sym typeface="Arial"/>
              </a:rPr>
              <a:t>Produljeno razdoblje korištenja postojećih proizvoda;</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5A7A1"/>
                </a:solidFill>
                <a:latin typeface="Arial"/>
                <a:ea typeface="Arial"/>
                <a:cs typeface="Arial"/>
                <a:sym typeface="Arial"/>
              </a:rPr>
              <a:t>Smanjeni protok sastavnih materijala kroz gospodarstvo;</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5A7A1"/>
                </a:solidFill>
                <a:latin typeface="Arial"/>
                <a:ea typeface="Arial"/>
                <a:cs typeface="Arial"/>
                <a:sym typeface="Arial"/>
              </a:rPr>
              <a:t>Smanjena stopa vađenja resursa i stvaranja otpada.</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5"/>
          <p:cNvSpPr txBox="1">
            <a:spLocks noGrp="1"/>
          </p:cNvSpPr>
          <p:nvPr>
            <p:ph type="title"/>
          </p:nvPr>
        </p:nvSpPr>
        <p:spPr>
          <a:xfrm>
            <a:off x="525801" y="141294"/>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Produljenje vijeka trajanja proizvoda</a:t>
            </a:r>
            <a:endParaRPr sz="4000"/>
          </a:p>
        </p:txBody>
      </p:sp>
      <p:graphicFrame>
        <p:nvGraphicFramePr>
          <p:cNvPr id="399" name="Google Shape;399;p25"/>
          <p:cNvGraphicFramePr/>
          <p:nvPr/>
        </p:nvGraphicFramePr>
        <p:xfrm>
          <a:off x="434108" y="1231490"/>
          <a:ext cx="8340425" cy="3470630"/>
        </p:xfrm>
        <a:graphic>
          <a:graphicData uri="http://schemas.openxmlformats.org/drawingml/2006/table">
            <a:tbl>
              <a:tblPr>
                <a:noFill/>
                <a:tableStyleId>{D5DC5AC6-6934-49C3-AD18-698808818857}</a:tableStyleId>
              </a:tblPr>
              <a:tblGrid>
                <a:gridCol w="8340425">
                  <a:extLst>
                    <a:ext uri="{9D8B030D-6E8A-4147-A177-3AD203B41FA5}">
                      <a16:colId xmlns:a16="http://schemas.microsoft.com/office/drawing/2014/main" val="20000"/>
                    </a:ext>
                  </a:extLst>
                </a:gridCol>
              </a:tblGrid>
              <a:tr h="373100">
                <a:tc>
                  <a:txBody>
                    <a:bodyPr/>
                    <a:lstStyle/>
                    <a:p>
                      <a:pPr marL="0" marR="0" lvl="0" indent="0" algn="ctr" rtl="0">
                        <a:lnSpc>
                          <a:spcPct val="100000"/>
                        </a:lnSpc>
                        <a:spcBef>
                          <a:spcPts val="0"/>
                        </a:spcBef>
                        <a:spcAft>
                          <a:spcPts val="0"/>
                        </a:spcAft>
                        <a:buNone/>
                      </a:pPr>
                      <a:r>
                        <a:rPr lang="en-GB" sz="1600" u="none" strike="noStrike" cap="none">
                          <a:latin typeface="Arial"/>
                          <a:ea typeface="Arial"/>
                          <a:cs typeface="Arial"/>
                          <a:sym typeface="Arial"/>
                        </a:rPr>
                        <a:t>Opće prednosti produljenja životnog vijeka proizvoda</a:t>
                      </a:r>
                      <a:endParaRPr sz="120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extLst>
                  <a:ext uri="{0D108BD9-81ED-4DB2-BD59-A6C34878D82A}">
                    <a16:rowId xmlns:a16="http://schemas.microsoft.com/office/drawing/2014/main" val="10000"/>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Ne zahtijeva relevantnu promjenu trenutnog poslovnog modela tvrtke</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1"/>
                  </a:ext>
                </a:extLst>
              </a:tr>
              <a:tr h="6529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Angažiranjem ljudi da prošire korištenje proizvoda, tvrtke mogu stvoriti dodatne kontaktne točke sa svojim klijentima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2"/>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Povoljno javno mnijenje i stav potrošača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3"/>
                  </a:ext>
                </a:extLst>
              </a:tr>
              <a:tr h="5080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Korištenje novih tehnologija (prikladni materijali, manja potrošnja materijala, manja potrošnja energije)</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4"/>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Smanjeni zakonodavni pritisak („zatvoreni ciklus i supstance zatvorene radnje”)</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5"/>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Nove marketinške mogućnosti</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6"/>
                  </a:ext>
                </a:extLst>
              </a:tr>
              <a:tr h="373100">
                <a:tc>
                  <a:txBody>
                    <a:bodyPr/>
                    <a:lstStyle/>
                    <a:p>
                      <a:pPr marL="0" marR="0" lvl="0" indent="0" algn="l" rtl="0">
                        <a:lnSpc>
                          <a:spcPct val="100000"/>
                        </a:lnSpc>
                        <a:spcBef>
                          <a:spcPts val="0"/>
                        </a:spcBef>
                        <a:spcAft>
                          <a:spcPts val="0"/>
                        </a:spcAft>
                        <a:buNone/>
                      </a:pPr>
                      <a:r>
                        <a:rPr lang="en-GB" sz="1600" u="none" strike="noStrike" cap="none">
                          <a:latin typeface="Arial"/>
                          <a:ea typeface="Arial"/>
                          <a:cs typeface="Arial"/>
                          <a:sym typeface="Arial"/>
                        </a:rPr>
                        <a:t>Ušteda troškova</a:t>
                      </a:r>
                      <a:endParaRPr sz="120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Produljenje vijeka trajanja proizvoda </a:t>
            </a:r>
            <a:endParaRPr/>
          </a:p>
        </p:txBody>
      </p:sp>
      <p:sp>
        <p:nvSpPr>
          <p:cNvPr id="405" name="Google Shape;405;p26"/>
          <p:cNvSpPr txBox="1"/>
          <p:nvPr/>
        </p:nvSpPr>
        <p:spPr>
          <a:xfrm>
            <a:off x="713225" y="1808869"/>
            <a:ext cx="3291058" cy="2613023"/>
          </a:xfrm>
          <a:prstGeom prst="rect">
            <a:avLst/>
          </a:prstGeom>
          <a:noFill/>
          <a:ln w="9525" cap="flat" cmpd="sng">
            <a:solidFill>
              <a:srgbClr val="2B2D8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B2D83"/>
              </a:buClr>
              <a:buSzPts val="1400"/>
              <a:buFont typeface="Arial"/>
              <a:buNone/>
            </a:pPr>
            <a:r>
              <a:rPr lang="en-GB" sz="1400" b="1" i="0" u="none" strike="noStrike" cap="none">
                <a:solidFill>
                  <a:srgbClr val="2B2D83"/>
                </a:solidFill>
                <a:latin typeface="Arial"/>
                <a:ea typeface="Arial"/>
                <a:cs typeface="Arial"/>
                <a:sym typeface="Arial"/>
              </a:rPr>
              <a:t>Glavni organizacijski izazov tvrtki za implementaciju ovog poslovnog modela, posebno s proizvodima male vrijednosti, je odabrati pravi format i opseg za uspostavljanje internog istraživačkog pothvata. Implementacija modela proširenja upotrebe proizvoda često znači stjecanje novih mogućnosti, promjene dizajna proizvoda (npr. povećana modularnost kako bi se omogućile nadogradnje značajki) i promjene financijskih modela.</a:t>
            </a:r>
            <a:endParaRPr/>
          </a:p>
        </p:txBody>
      </p:sp>
      <p:sp>
        <p:nvSpPr>
          <p:cNvPr id="406" name="Google Shape;406;p26"/>
          <p:cNvSpPr txBox="1"/>
          <p:nvPr/>
        </p:nvSpPr>
        <p:spPr>
          <a:xfrm>
            <a:off x="4342929" y="4421892"/>
            <a:ext cx="35908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500" b="1" i="0" u="none" strike="noStrike" cap="none">
                <a:solidFill>
                  <a:srgbClr val="374957"/>
                </a:solidFill>
                <a:latin typeface="Proxima Nova"/>
                <a:ea typeface="Proxima Nova"/>
                <a:cs typeface="Proxima Nova"/>
                <a:sym typeface="Proxima Nova"/>
              </a:rPr>
              <a:t>zamišljenoazijskiposlovni čovjek koji pokazuje</a:t>
            </a:r>
            <a:r>
              <a:rPr lang="en-GB" sz="500" b="0" i="0" u="none" strike="noStrike" cap="none">
                <a:solidFill>
                  <a:srgbClr val="000000"/>
                </a:solidFill>
                <a:latin typeface="Arial"/>
                <a:ea typeface="Arial"/>
                <a:cs typeface="Arial"/>
                <a:sym typeface="Arial"/>
              </a:rPr>
              <a:t>po </a:t>
            </a:r>
            <a:r>
              <a:rPr lang="en-GB" sz="500" b="1" i="0" u="none" strike="noStrike" cap="none">
                <a:solidFill>
                  <a:srgbClr val="0F73EE"/>
                </a:solidFill>
                <a:latin typeface="Proxima Nova"/>
                <a:ea typeface="Proxima Nova"/>
                <a:cs typeface="Proxima Nova"/>
                <a:sym typeface="Proxima Nova"/>
              </a:rPr>
              <a:t>kreativna umjetnost </a:t>
            </a:r>
            <a:r>
              <a:rPr lang="en-GB" sz="500" b="0" i="0" u="none" strike="noStrike" cap="none">
                <a:solidFill>
                  <a:srgbClr val="000000"/>
                </a:solidFill>
                <a:latin typeface="Arial"/>
                <a:ea typeface="Arial"/>
                <a:cs typeface="Arial"/>
                <a:sym typeface="Arial"/>
              </a:rPr>
              <a:t>u</a:t>
            </a:r>
            <a:r>
              <a:rPr lang="en-GB" sz="5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https://www.freepik.com/premium-photo/composite-image-thoughtful-asian-businessman-pointing_35247927.htm#page=2&amp;query=direction%20sign&amp;position=9&amp;from_view=search&amp;track=ais</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grpSp>
        <p:nvGrpSpPr>
          <p:cNvPr id="407" name="Google Shape;407;p26"/>
          <p:cNvGrpSpPr/>
          <p:nvPr/>
        </p:nvGrpSpPr>
        <p:grpSpPr>
          <a:xfrm>
            <a:off x="4342929" y="1391770"/>
            <a:ext cx="4478342" cy="2875411"/>
            <a:chOff x="4342929" y="1445559"/>
            <a:chExt cx="4628032" cy="2971523"/>
          </a:xfrm>
        </p:grpSpPr>
        <p:grpSp>
          <p:nvGrpSpPr>
            <p:cNvPr id="408" name="Google Shape;408;p26"/>
            <p:cNvGrpSpPr/>
            <p:nvPr/>
          </p:nvGrpSpPr>
          <p:grpSpPr>
            <a:xfrm>
              <a:off x="4342929" y="1445559"/>
              <a:ext cx="4628032" cy="2971523"/>
              <a:chOff x="4342929" y="1445559"/>
              <a:chExt cx="4628032" cy="2971523"/>
            </a:xfrm>
          </p:grpSpPr>
          <p:pic>
            <p:nvPicPr>
              <p:cNvPr id="409" name="Google Shape;409;p26"/>
              <p:cNvPicPr preferRelativeResize="0"/>
              <p:nvPr/>
            </p:nvPicPr>
            <p:blipFill rotWithShape="1">
              <a:blip r:embed="rId4">
                <a:alphaModFix/>
              </a:blip>
              <a:srcRect/>
              <a:stretch/>
            </p:blipFill>
            <p:spPr>
              <a:xfrm>
                <a:off x="4342929" y="1445559"/>
                <a:ext cx="4628032" cy="2971523"/>
              </a:xfrm>
              <a:prstGeom prst="rect">
                <a:avLst/>
              </a:prstGeom>
              <a:noFill/>
              <a:ln>
                <a:noFill/>
              </a:ln>
            </p:spPr>
          </p:pic>
          <p:sp>
            <p:nvSpPr>
              <p:cNvPr id="410" name="Google Shape;410;p26"/>
              <p:cNvSpPr/>
              <p:nvPr/>
            </p:nvSpPr>
            <p:spPr>
              <a:xfrm>
                <a:off x="5950324" y="2675965"/>
                <a:ext cx="1593476" cy="531159"/>
              </a:xfrm>
              <a:prstGeom prst="rect">
                <a:avLst/>
              </a:prstGeom>
              <a:solidFill>
                <a:srgbClr val="769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11" name="Google Shape;411;p26"/>
            <p:cNvSpPr txBox="1"/>
            <p:nvPr/>
          </p:nvSpPr>
          <p:spPr>
            <a:xfrm>
              <a:off x="5533838" y="2720075"/>
              <a:ext cx="2502608" cy="538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900" b="1" i="0" u="none" strike="noStrike" cap="none">
                  <a:solidFill>
                    <a:schemeClr val="lt1"/>
                  </a:solidFill>
                  <a:latin typeface="Arial"/>
                  <a:ea typeface="Arial"/>
                  <a:cs typeface="Arial"/>
                  <a:sym typeface="Arial"/>
                </a:rPr>
                <a:t>IZAZOV</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Produljenje vijeka trajanja proizvoda ()</a:t>
            </a:r>
            <a:endParaRPr/>
          </a:p>
        </p:txBody>
      </p:sp>
      <p:sp>
        <p:nvSpPr>
          <p:cNvPr id="417" name="Google Shape;417;p27"/>
          <p:cNvSpPr txBox="1"/>
          <p:nvPr/>
        </p:nvSpPr>
        <p:spPr>
          <a:xfrm>
            <a:off x="0" y="1551100"/>
            <a:ext cx="402631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endParaRPr sz="1700" b="1" i="0" u="none" strike="noStrike" cap="none">
              <a:solidFill>
                <a:srgbClr val="2B2D83"/>
              </a:solidFill>
              <a:latin typeface="Arial"/>
              <a:ea typeface="Arial"/>
              <a:cs typeface="Arial"/>
              <a:sym typeface="Arial"/>
            </a:endParaRPr>
          </a:p>
        </p:txBody>
      </p:sp>
      <p:sp>
        <p:nvSpPr>
          <p:cNvPr id="418" name="Google Shape;418;p27"/>
          <p:cNvSpPr txBox="1"/>
          <p:nvPr/>
        </p:nvSpPr>
        <p:spPr>
          <a:xfrm>
            <a:off x="529301" y="1286090"/>
            <a:ext cx="86867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2B2D83"/>
                </a:solidFill>
                <a:latin typeface="Arial"/>
                <a:ea typeface="Arial"/>
                <a:cs typeface="Arial"/>
                <a:sym typeface="Arial"/>
              </a:rPr>
              <a:t>Život proizvoda u vlastitim proizvodima</a:t>
            </a:r>
            <a:endParaRPr sz="1400" b="0" i="0" u="none" strike="noStrike" cap="none">
              <a:solidFill>
                <a:srgbClr val="2B2D83"/>
              </a:solidFill>
              <a:latin typeface="Arial"/>
              <a:ea typeface="Arial"/>
              <a:cs typeface="Arial"/>
              <a:sym typeface="Arial"/>
            </a:endParaRPr>
          </a:p>
        </p:txBody>
      </p:sp>
      <p:pic>
        <p:nvPicPr>
          <p:cNvPr id="419" name="Google Shape;419;p27"/>
          <p:cNvPicPr preferRelativeResize="0"/>
          <p:nvPr/>
        </p:nvPicPr>
        <p:blipFill rotWithShape="1">
          <a:blip r:embed="rId3">
            <a:alphaModFix/>
          </a:blip>
          <a:srcRect/>
          <a:stretch/>
        </p:blipFill>
        <p:spPr>
          <a:xfrm>
            <a:off x="5266815" y="1226721"/>
            <a:ext cx="3556747" cy="3592400"/>
          </a:xfrm>
          <a:prstGeom prst="rect">
            <a:avLst/>
          </a:prstGeom>
          <a:noFill/>
          <a:ln>
            <a:noFill/>
          </a:ln>
        </p:spPr>
      </p:pic>
      <p:sp>
        <p:nvSpPr>
          <p:cNvPr id="420" name="Google Shape;420;p27"/>
          <p:cNvSpPr txBox="1"/>
          <p:nvPr/>
        </p:nvSpPr>
        <p:spPr>
          <a:xfrm>
            <a:off x="505207" y="1945778"/>
            <a:ext cx="4646636" cy="4235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300"/>
              <a:buFont typeface="Arial"/>
              <a:buNone/>
            </a:pPr>
            <a:r>
              <a:rPr lang="en-GB" sz="1300" b="0" i="0" u="none" strike="noStrike" cap="none">
                <a:solidFill>
                  <a:schemeClr val="dk1"/>
                </a:solidFill>
                <a:latin typeface="Arial"/>
                <a:ea typeface="Arial"/>
                <a:cs typeface="Arial"/>
                <a:sym typeface="Arial"/>
              </a:rPr>
              <a:t>Važno je uskladiti životni vijek proizvoda s potrebama kupaca, a produljenje životnog vijeka proizvoda učinkovit je smjer za dizajn kružnog poslovnog modela.</a:t>
            </a:r>
            <a:endParaRPr/>
          </a:p>
        </p:txBody>
      </p:sp>
      <p:sp>
        <p:nvSpPr>
          <p:cNvPr id="421" name="Google Shape;421;p27"/>
          <p:cNvSpPr txBox="1"/>
          <p:nvPr/>
        </p:nvSpPr>
        <p:spPr>
          <a:xfrm>
            <a:off x="529301" y="2674279"/>
            <a:ext cx="4646636" cy="202647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300"/>
              <a:buFont typeface="Arial"/>
              <a:buNone/>
            </a:pPr>
            <a:r>
              <a:rPr lang="en-GB" sz="1300" b="0" i="0" u="none" strike="noStrike" cap="none">
                <a:solidFill>
                  <a:schemeClr val="dk1"/>
                </a:solidFill>
                <a:latin typeface="Arial"/>
                <a:ea typeface="Arial"/>
                <a:cs typeface="Arial"/>
                <a:sym typeface="Arial"/>
              </a:rPr>
              <a:t>Kako bi se razumio životni vijek proizvoda, može se slijediti metodologija procjene kao što je LCA.</a:t>
            </a:r>
            <a:endParaRPr/>
          </a:p>
          <a:p>
            <a:pPr marL="0" marR="0" lvl="0" indent="0" algn="l" rtl="0">
              <a:lnSpc>
                <a:spcPct val="90000"/>
              </a:lnSpc>
              <a:spcBef>
                <a:spcPts val="1000"/>
              </a:spcBef>
              <a:spcAft>
                <a:spcPts val="0"/>
              </a:spcAft>
              <a:buClr>
                <a:srgbClr val="000000"/>
              </a:buClr>
              <a:buSzPts val="1300"/>
              <a:buFont typeface="Arial"/>
              <a:buNone/>
            </a:pPr>
            <a:r>
              <a:rPr lang="en-GB" sz="1300" b="0" i="0" u="none" strike="noStrike" cap="none">
                <a:solidFill>
                  <a:schemeClr val="dk1"/>
                </a:solidFill>
                <a:latin typeface="Arial"/>
                <a:ea typeface="Arial"/>
                <a:cs typeface="Arial"/>
                <a:sym typeface="Arial"/>
              </a:rPr>
              <a:t>Pristup životnog ciklusa već koriste mnoge tvrtke u okviru održivosti kako bi pomogle u smanjenju ukupnog opterećenja okoliša kroz cijeli životni ciklus roba i usluga. LCA se također koristi za poboljšanje konkurentnosti proizvoda tvrtke i u donošenju odluka kao alat za poboljšanje dizajna proizvoda, u izboru materijala, odabiru tehnologija, specifičnih kriterija dizajna i pri razmatranju recikliranja.</a:t>
            </a:r>
            <a:endParaRPr/>
          </a:p>
        </p:txBody>
      </p:sp>
      <p:sp>
        <p:nvSpPr>
          <p:cNvPr id="422" name="Google Shape;422;p27"/>
          <p:cNvSpPr txBox="1"/>
          <p:nvPr/>
        </p:nvSpPr>
        <p:spPr>
          <a:xfrm>
            <a:off x="1824234" y="4481035"/>
            <a:ext cx="3878124" cy="32702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700"/>
              <a:buFont typeface="Arial"/>
              <a:buNone/>
            </a:pPr>
            <a:r>
              <a:rPr lang="en-GB" sz="700" b="0" i="0" u="none" strike="noStrike" cap="none" dirty="0">
                <a:solidFill>
                  <a:schemeClr val="dk1"/>
                </a:solidFill>
                <a:latin typeface="Arial"/>
                <a:ea typeface="Arial"/>
                <a:cs typeface="Arial"/>
                <a:sym typeface="Arial"/>
              </a:rPr>
              <a:t>[1] </a:t>
            </a:r>
            <a:r>
              <a:rPr lang="en-GB" sz="700" b="0" i="0" u="none" strike="noStrike" cap="none" dirty="0" err="1">
                <a:solidFill>
                  <a:schemeClr val="dk1"/>
                </a:solidFill>
                <a:latin typeface="Arial"/>
                <a:ea typeface="Arial"/>
                <a:cs typeface="Arial"/>
                <a:sym typeface="Arial"/>
              </a:rPr>
              <a:t>Europska</a:t>
            </a:r>
            <a:r>
              <a:rPr lang="en-GB" sz="700" b="0" i="0" u="none" strike="noStrike" cap="none" dirty="0">
                <a:solidFill>
                  <a:schemeClr val="dk1"/>
                </a:solidFill>
                <a:latin typeface="Arial"/>
                <a:ea typeface="Arial"/>
                <a:cs typeface="Arial"/>
                <a:sym typeface="Arial"/>
              </a:rPr>
              <a:t> </a:t>
            </a:r>
            <a:r>
              <a:rPr lang="en-GB" sz="700" b="0" i="0" u="none" strike="noStrike" cap="none" dirty="0" err="1">
                <a:solidFill>
                  <a:schemeClr val="dk1"/>
                </a:solidFill>
                <a:latin typeface="Arial"/>
                <a:ea typeface="Arial"/>
                <a:cs typeface="Arial"/>
                <a:sym typeface="Arial"/>
              </a:rPr>
              <a:t>platforma</a:t>
            </a:r>
            <a:r>
              <a:rPr lang="en-GB" sz="700" b="0" i="0" u="none" strike="noStrike" cap="none" dirty="0">
                <a:solidFill>
                  <a:schemeClr val="dk1"/>
                </a:solidFill>
                <a:latin typeface="Arial"/>
                <a:ea typeface="Arial"/>
                <a:cs typeface="Arial"/>
                <a:sym typeface="Arial"/>
              </a:rPr>
              <a:t> za </a:t>
            </a:r>
            <a:r>
              <a:rPr lang="en-GB" sz="700" b="0" i="0" u="none" strike="noStrike" cap="none" dirty="0" err="1">
                <a:solidFill>
                  <a:schemeClr val="dk1"/>
                </a:solidFill>
                <a:latin typeface="Arial"/>
                <a:ea typeface="Arial"/>
                <a:cs typeface="Arial"/>
                <a:sym typeface="Arial"/>
              </a:rPr>
              <a:t>procjenu</a:t>
            </a:r>
            <a:r>
              <a:rPr lang="en-GB" sz="700" b="0" i="0" u="none" strike="noStrike" cap="none" dirty="0">
                <a:solidFill>
                  <a:schemeClr val="dk1"/>
                </a:solidFill>
                <a:latin typeface="Arial"/>
                <a:ea typeface="Arial"/>
                <a:cs typeface="Arial"/>
                <a:sym typeface="Arial"/>
              </a:rPr>
              <a:t> </a:t>
            </a:r>
            <a:r>
              <a:rPr lang="en-GB" sz="700" b="0" i="0" u="none" strike="noStrike" cap="none" dirty="0" err="1">
                <a:solidFill>
                  <a:schemeClr val="dk1"/>
                </a:solidFill>
                <a:latin typeface="Arial"/>
                <a:ea typeface="Arial"/>
                <a:cs typeface="Arial"/>
                <a:sym typeface="Arial"/>
              </a:rPr>
              <a:t>životnog</a:t>
            </a:r>
            <a:r>
              <a:rPr lang="en-GB" sz="700" b="0" i="0" u="none" strike="noStrike" cap="none" dirty="0">
                <a:solidFill>
                  <a:schemeClr val="dk1"/>
                </a:solidFill>
                <a:latin typeface="Arial"/>
                <a:ea typeface="Arial"/>
                <a:cs typeface="Arial"/>
                <a:sym typeface="Arial"/>
              </a:rPr>
              <a:t> </a:t>
            </a:r>
            <a:r>
              <a:rPr lang="en-GB" sz="700" b="0" i="0" u="none" strike="noStrike" cap="none" dirty="0" err="1">
                <a:solidFill>
                  <a:schemeClr val="dk1"/>
                </a:solidFill>
                <a:latin typeface="Arial"/>
                <a:ea typeface="Arial"/>
                <a:cs typeface="Arial"/>
                <a:sym typeface="Arial"/>
              </a:rPr>
              <a:t>ciklusa</a:t>
            </a:r>
            <a:r>
              <a:rPr lang="en-GB" sz="700" b="0" i="0" u="none" strike="noStrike" cap="none" dirty="0">
                <a:solidFill>
                  <a:schemeClr val="dk1"/>
                </a:solidFill>
                <a:latin typeface="Arial"/>
                <a:ea typeface="Arial"/>
                <a:cs typeface="Arial"/>
                <a:sym typeface="Arial"/>
              </a:rPr>
              <a:t> (LCA). </a:t>
            </a:r>
            <a:r>
              <a:rPr lang="en-GB" sz="700" b="0" i="0" u="none" strike="noStrike" cap="none" dirty="0" err="1">
                <a:solidFill>
                  <a:schemeClr val="dk1"/>
                </a:solidFill>
                <a:latin typeface="Arial"/>
                <a:ea typeface="Arial"/>
                <a:cs typeface="Arial"/>
                <a:sym typeface="Arial"/>
              </a:rPr>
              <a:t>Europska</a:t>
            </a:r>
            <a:r>
              <a:rPr lang="en-GB" sz="700" b="0" i="0" u="none" strike="noStrike" cap="none" dirty="0">
                <a:solidFill>
                  <a:schemeClr val="dk1"/>
                </a:solidFill>
                <a:latin typeface="Arial"/>
                <a:ea typeface="Arial"/>
                <a:cs typeface="Arial"/>
                <a:sym typeface="Arial"/>
              </a:rPr>
              <a:t> </a:t>
            </a:r>
            <a:r>
              <a:rPr lang="en-GB" sz="700" b="0" i="0" u="none" strike="noStrike" cap="none" dirty="0" err="1">
                <a:solidFill>
                  <a:schemeClr val="dk1"/>
                </a:solidFill>
                <a:latin typeface="Arial"/>
                <a:ea typeface="Arial"/>
                <a:cs typeface="Arial"/>
                <a:sym typeface="Arial"/>
              </a:rPr>
              <a:t>komisija</a:t>
            </a:r>
            <a:r>
              <a:rPr lang="en-GB" sz="700" b="0" i="0" u="none" strike="noStrike" cap="none" dirty="0">
                <a:solidFill>
                  <a:schemeClr val="dk1"/>
                </a:solidFill>
                <a:latin typeface="Arial"/>
                <a:ea typeface="Arial"/>
                <a:cs typeface="Arial"/>
                <a:sym typeface="Arial"/>
              </a:rPr>
              <a:t>. </a:t>
            </a:r>
            <a:r>
              <a:rPr lang="en-GB" sz="700" b="0" i="0" u="none" strike="noStrike" cap="none" dirty="0" err="1">
                <a:solidFill>
                  <a:schemeClr val="dk1"/>
                </a:solidFill>
                <a:latin typeface="Arial"/>
                <a:ea typeface="Arial"/>
                <a:cs typeface="Arial"/>
                <a:sym typeface="Arial"/>
              </a:rPr>
              <a:t>Mreža:</a:t>
            </a:r>
            <a:r>
              <a:rPr lang="en-GB" sz="700" b="0" i="0" u="sng" strike="noStrike" cap="none" dirty="0" err="1">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7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://ec.europa.eu/environment/</a:t>
            </a:r>
            <a:r>
              <a:rPr lang="en-GB" sz="700" b="0" i="0" u="sng" strike="noStrike" cap="none" dirty="0" err="1">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ipp</a:t>
            </a:r>
            <a:r>
              <a:rPr lang="en-GB" sz="7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/lca.htm</a:t>
            </a:r>
            <a:endParaRPr sz="7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8"/>
          <p:cNvSpPr txBox="1">
            <a:spLocks noGrp="1"/>
          </p:cNvSpPr>
          <p:nvPr>
            <p:ph type="title"/>
          </p:nvPr>
        </p:nvSpPr>
        <p:spPr>
          <a:xfrm>
            <a:off x="1008516" y="846432"/>
            <a:ext cx="7717800" cy="64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368E00"/>
                </a:solidFill>
              </a:rPr>
              <a:t>Dijeljenje Platforme</a:t>
            </a:r>
            <a:br>
              <a:rPr lang="en-GB" sz="4000">
                <a:solidFill>
                  <a:srgbClr val="368E00"/>
                </a:solidFill>
              </a:rPr>
            </a:br>
            <a:endParaRPr sz="4000">
              <a:solidFill>
                <a:srgbClr val="368E00"/>
              </a:solidFill>
            </a:endParaRPr>
          </a:p>
        </p:txBody>
      </p:sp>
      <p:sp>
        <p:nvSpPr>
          <p:cNvPr id="428" name="Google Shape;428;p28"/>
          <p:cNvSpPr txBox="1">
            <a:spLocks noGrp="1"/>
          </p:cNvSpPr>
          <p:nvPr>
            <p:ph type="subTitle" idx="1"/>
          </p:nvPr>
        </p:nvSpPr>
        <p:spPr>
          <a:xfrm>
            <a:off x="2258890" y="1705218"/>
            <a:ext cx="5842963" cy="207473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sz="1600"/>
              <a:t>U nekoliko je slučajeva dokazano da kružne platforme i mreže znanja ubrzavaju promicanje kružnog gospodarstva dijeljenjem znanja, naglašavanjem studija slučaja i promicanjem suradnje.</a:t>
            </a:r>
            <a:endParaRPr/>
          </a:p>
          <a:p>
            <a:pPr marL="0" lvl="0" indent="0" algn="l" rtl="0">
              <a:lnSpc>
                <a:spcPct val="100000"/>
              </a:lnSpc>
              <a:spcBef>
                <a:spcPts val="0"/>
              </a:spcBef>
              <a:spcAft>
                <a:spcPts val="0"/>
              </a:spcAft>
              <a:buSzPts val="1600"/>
              <a:buNone/>
            </a:pPr>
            <a:endParaRPr sz="1600"/>
          </a:p>
          <a:p>
            <a:pPr marL="0" lvl="0" indent="0" algn="l" rtl="0">
              <a:lnSpc>
                <a:spcPct val="100000"/>
              </a:lnSpc>
              <a:spcBef>
                <a:spcPts val="0"/>
              </a:spcBef>
              <a:spcAft>
                <a:spcPts val="0"/>
              </a:spcAft>
              <a:buSzPts val="1600"/>
              <a:buNone/>
            </a:pPr>
            <a:r>
              <a:rPr lang="en-GB" sz="1600"/>
              <a:t>Literatura sugerira da je jedan od glavnih doprinosa ovih platformi to što one ublažavaju tržišne neuspjehe jer se kroz te razmjene mogu ocijeniti djelotvornost i učinkovitost za ekonomsku i ekološku perspektivu</a:t>
            </a:r>
            <a:endParaRPr/>
          </a:p>
          <a:p>
            <a:pPr marL="0" lvl="0" indent="0" algn="l" rtl="0">
              <a:lnSpc>
                <a:spcPct val="100000"/>
              </a:lnSpc>
              <a:spcBef>
                <a:spcPts val="0"/>
              </a:spcBef>
              <a:spcAft>
                <a:spcPts val="0"/>
              </a:spcAft>
              <a:buSzPts val="1600"/>
              <a:buNone/>
            </a:pPr>
            <a:r>
              <a:rPr lang="en-GB" sz="1400"/>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2B2D83"/>
                </a:solidFill>
              </a:rPr>
              <a:t>Koncept dijeljenja ekonomskih platformi</a:t>
            </a:r>
            <a:endParaRPr/>
          </a:p>
        </p:txBody>
      </p:sp>
      <p:sp>
        <p:nvSpPr>
          <p:cNvPr id="434" name="Google Shape;434;p29"/>
          <p:cNvSpPr txBox="1"/>
          <p:nvPr/>
        </p:nvSpPr>
        <p:spPr>
          <a:xfrm>
            <a:off x="245192" y="1282950"/>
            <a:ext cx="8478480" cy="76713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Platforme za dijeljenje podijeljene su na poslovne modele Business to Peer (B2P) i Peer to Peer (P2P). Druga je razlika u pogledu orijentacije, platforme mogu biti orijentirane na profit i neprofit, odnoseći se na to generira li transakcija bilo kakvu novčanu korist.</a:t>
            </a:r>
            <a:endParaRPr sz="1400" b="0" i="0" u="none" strike="noStrike" cap="none">
              <a:solidFill>
                <a:srgbClr val="000000"/>
              </a:solidFill>
              <a:latin typeface="Arial"/>
              <a:ea typeface="Arial"/>
              <a:cs typeface="Arial"/>
              <a:sym typeface="Arial"/>
            </a:endParaRPr>
          </a:p>
        </p:txBody>
      </p:sp>
      <p:pic>
        <p:nvPicPr>
          <p:cNvPr id="435" name="Google Shape;435;p29"/>
          <p:cNvPicPr preferRelativeResize="0"/>
          <p:nvPr/>
        </p:nvPicPr>
        <p:blipFill rotWithShape="1">
          <a:blip r:embed="rId3">
            <a:alphaModFix/>
          </a:blip>
          <a:srcRect l="-899" t="9694" r="204" b="14558"/>
          <a:stretch/>
        </p:blipFill>
        <p:spPr>
          <a:xfrm>
            <a:off x="1665388" y="1989373"/>
            <a:ext cx="7409687" cy="2714052"/>
          </a:xfrm>
          <a:prstGeom prst="rect">
            <a:avLst/>
          </a:prstGeom>
          <a:noFill/>
          <a:ln>
            <a:noFill/>
          </a:ln>
        </p:spPr>
      </p:pic>
      <p:sp>
        <p:nvSpPr>
          <p:cNvPr id="436" name="Google Shape;436;p29"/>
          <p:cNvSpPr/>
          <p:nvPr/>
        </p:nvSpPr>
        <p:spPr>
          <a:xfrm>
            <a:off x="1665388" y="4604000"/>
            <a:ext cx="615406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900" b="0" i="0" u="none" strike="noStrike" cap="none" dirty="0" err="1">
                <a:solidFill>
                  <a:srgbClr val="000000"/>
                </a:solidFill>
                <a:latin typeface="Arial"/>
                <a:ea typeface="Arial"/>
                <a:cs typeface="Arial"/>
                <a:sym typeface="Arial"/>
              </a:rPr>
              <a:t>Primjeri</a:t>
            </a:r>
            <a:r>
              <a:rPr lang="en-GB" sz="900" b="0" i="0" u="none" strike="noStrike" cap="none" dirty="0">
                <a:solidFill>
                  <a:srgbClr val="000000"/>
                </a:solidFill>
                <a:latin typeface="Arial"/>
                <a:ea typeface="Arial"/>
                <a:cs typeface="Arial"/>
                <a:sym typeface="Arial"/>
              </a:rPr>
              <a:t> </a:t>
            </a:r>
            <a:r>
              <a:rPr lang="en-GB" sz="900" b="0" i="0" u="none" strike="noStrike" cap="none" dirty="0" err="1">
                <a:solidFill>
                  <a:srgbClr val="000000"/>
                </a:solidFill>
                <a:latin typeface="Arial"/>
                <a:ea typeface="Arial"/>
                <a:cs typeface="Arial"/>
                <a:sym typeface="Arial"/>
              </a:rPr>
              <a:t>platformi</a:t>
            </a:r>
            <a:r>
              <a:rPr lang="en-GB" sz="900" b="0" i="0" u="none" strike="noStrike" cap="none" dirty="0">
                <a:solidFill>
                  <a:srgbClr val="000000"/>
                </a:solidFill>
                <a:latin typeface="Arial"/>
                <a:ea typeface="Arial"/>
                <a:cs typeface="Arial"/>
                <a:sym typeface="Arial"/>
              </a:rPr>
              <a:t> za </a:t>
            </a:r>
            <a:r>
              <a:rPr lang="en-GB" sz="900" b="0" i="0" u="none" strike="noStrike" cap="none" dirty="0" err="1">
                <a:solidFill>
                  <a:srgbClr val="000000"/>
                </a:solidFill>
                <a:latin typeface="Arial"/>
                <a:ea typeface="Arial"/>
                <a:cs typeface="Arial"/>
                <a:sym typeface="Arial"/>
              </a:rPr>
              <a:t>digitalno</a:t>
            </a:r>
            <a:r>
              <a:rPr lang="en-GB" sz="900" b="0" i="0" u="none" strike="noStrike" cap="none" dirty="0">
                <a:solidFill>
                  <a:srgbClr val="000000"/>
                </a:solidFill>
                <a:latin typeface="Arial"/>
                <a:ea typeface="Arial"/>
                <a:cs typeface="Arial"/>
                <a:sym typeface="Arial"/>
              </a:rPr>
              <a:t> </a:t>
            </a:r>
            <a:r>
              <a:rPr lang="en-GB" sz="900" b="0" i="0" u="none" strike="noStrike" cap="none" dirty="0" err="1">
                <a:solidFill>
                  <a:srgbClr val="000000"/>
                </a:solidFill>
                <a:latin typeface="Arial"/>
                <a:ea typeface="Arial"/>
                <a:cs typeface="Arial"/>
                <a:sym typeface="Arial"/>
              </a:rPr>
              <a:t>dijeljenje</a:t>
            </a:r>
            <a:r>
              <a:rPr lang="en-GB" sz="900" b="0" i="0" u="none" strike="noStrike" cap="none" dirty="0">
                <a:solidFill>
                  <a:srgbClr val="000000"/>
                </a:solidFill>
                <a:latin typeface="Arial"/>
                <a:ea typeface="Arial"/>
                <a:cs typeface="Arial"/>
                <a:sym typeface="Arial"/>
              </a:rPr>
              <a:t> [1]</a:t>
            </a:r>
            <a:endParaRPr sz="900" b="0" i="0" u="none" strike="noStrike" cap="none" dirty="0">
              <a:solidFill>
                <a:srgbClr val="000000"/>
              </a:solidFill>
              <a:latin typeface="Arial"/>
              <a:ea typeface="Arial"/>
              <a:cs typeface="Arial"/>
              <a:sym typeface="Arial"/>
            </a:endParaRPr>
          </a:p>
        </p:txBody>
      </p:sp>
      <p:sp>
        <p:nvSpPr>
          <p:cNvPr id="437" name="Google Shape;437;p29"/>
          <p:cNvSpPr txBox="1"/>
          <p:nvPr/>
        </p:nvSpPr>
        <p:spPr>
          <a:xfrm>
            <a:off x="4688114" y="4611714"/>
            <a:ext cx="4809155"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800" b="0" i="0" u="none" strike="noStrike" cap="none" dirty="0">
                <a:solidFill>
                  <a:srgbClr val="000000"/>
                </a:solidFill>
                <a:latin typeface="Arial"/>
                <a:ea typeface="Arial"/>
                <a:cs typeface="Arial"/>
                <a:sym typeface="Arial"/>
              </a:rPr>
              <a:t>[1] Schor, J. </a:t>
            </a:r>
            <a:r>
              <a:rPr lang="en-GB" sz="800" b="0" i="0" u="none" strike="noStrike" cap="none" dirty="0" err="1">
                <a:solidFill>
                  <a:srgbClr val="000000"/>
                </a:solidFill>
                <a:latin typeface="Arial"/>
                <a:ea typeface="Arial"/>
                <a:cs typeface="Arial"/>
                <a:sym typeface="Arial"/>
              </a:rPr>
              <a:t>Rasprava</a:t>
            </a:r>
            <a:r>
              <a:rPr lang="en-GB" sz="800" b="0" i="0" u="none" strike="noStrike" cap="none" dirty="0">
                <a:solidFill>
                  <a:srgbClr val="000000"/>
                </a:solidFill>
                <a:latin typeface="Arial"/>
                <a:ea typeface="Arial"/>
                <a:cs typeface="Arial"/>
                <a:sym typeface="Arial"/>
              </a:rPr>
              <a:t> o </a:t>
            </a:r>
            <a:r>
              <a:rPr lang="en-GB" sz="800" b="0" i="0" u="none" strike="noStrike" cap="none" dirty="0" err="1">
                <a:solidFill>
                  <a:srgbClr val="000000"/>
                </a:solidFill>
                <a:latin typeface="Arial"/>
                <a:ea typeface="Arial"/>
                <a:cs typeface="Arial"/>
                <a:sym typeface="Arial"/>
              </a:rPr>
              <a:t>ekonomiji</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dijeljenja.</a:t>
            </a:r>
            <a:r>
              <a:rPr lang="en-GB" sz="800" b="0" i="1" u="none" strike="noStrike" cap="none" dirty="0" err="1">
                <a:solidFill>
                  <a:srgbClr val="000000"/>
                </a:solidFill>
                <a:latin typeface="Arial"/>
                <a:ea typeface="Arial"/>
                <a:cs typeface="Arial"/>
                <a:sym typeface="Arial"/>
              </a:rPr>
              <a:t>J</a:t>
            </a:r>
            <a:r>
              <a:rPr lang="en-GB" sz="800" b="0" i="1" u="none" strike="noStrike" cap="none" dirty="0">
                <a:solidFill>
                  <a:srgbClr val="000000"/>
                </a:solidFill>
                <a:latin typeface="Arial"/>
                <a:ea typeface="Arial"/>
                <a:cs typeface="Arial"/>
                <a:sym typeface="Arial"/>
              </a:rPr>
              <a:t>. </a:t>
            </a:r>
            <a:r>
              <a:rPr lang="en-GB" sz="800" b="0" i="1" u="none" strike="noStrike" cap="none" dirty="0" err="1">
                <a:solidFill>
                  <a:srgbClr val="000000"/>
                </a:solidFill>
                <a:latin typeface="Arial"/>
                <a:ea typeface="Arial"/>
                <a:cs typeface="Arial"/>
                <a:sym typeface="Arial"/>
              </a:rPr>
              <a:t>SamoupravljanjeUpravitelj</a:t>
            </a:r>
            <a:r>
              <a:rPr lang="en-GB" sz="800" b="0" i="1" u="none" strike="noStrike" cap="none" dirty="0">
                <a:solidFill>
                  <a:srgbClr val="000000"/>
                </a:solidFill>
                <a:latin typeface="Arial"/>
                <a:ea typeface="Arial"/>
                <a:cs typeface="Arial"/>
                <a:sym typeface="Arial"/>
              </a:rPr>
              <a:t>. Econ.</a:t>
            </a:r>
            <a:r>
              <a:rPr lang="en-GB" sz="800" b="0" i="0" u="none" strike="noStrike" cap="none" dirty="0">
                <a:solidFill>
                  <a:srgbClr val="000000"/>
                </a:solidFill>
                <a:latin typeface="Arial"/>
                <a:ea typeface="Arial"/>
                <a:cs typeface="Arial"/>
                <a:sym typeface="Arial"/>
              </a:rPr>
              <a:t> </a:t>
            </a:r>
            <a:r>
              <a:rPr lang="en-GB" sz="800" b="1" i="0" u="none" strike="noStrike" cap="none" dirty="0">
                <a:solidFill>
                  <a:srgbClr val="000000"/>
                </a:solidFill>
                <a:latin typeface="Arial"/>
                <a:ea typeface="Arial"/>
                <a:cs typeface="Arial"/>
                <a:sym typeface="Arial"/>
              </a:rPr>
              <a:t>2014</a:t>
            </a:r>
            <a:r>
              <a:rPr lang="en-GB" sz="800" b="0" i="0" u="none" strike="noStrike" cap="none" dirty="0">
                <a:solidFill>
                  <a:srgbClr val="000000"/>
                </a:solidFill>
                <a:latin typeface="Verdana"/>
                <a:ea typeface="Verdana"/>
                <a:cs typeface="Verdana"/>
                <a:sym typeface="Verdana"/>
              </a:rPr>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1004986" y="907293"/>
            <a:ext cx="7717800" cy="64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Glavni ciljevi</a:t>
            </a:r>
            <a:endParaRPr/>
          </a:p>
        </p:txBody>
      </p:sp>
      <p:sp>
        <p:nvSpPr>
          <p:cNvPr id="124" name="Google Shape;124;p3"/>
          <p:cNvSpPr txBox="1">
            <a:spLocks noGrp="1"/>
          </p:cNvSpPr>
          <p:nvPr>
            <p:ph type="subTitle" idx="1"/>
          </p:nvPr>
        </p:nvSpPr>
        <p:spPr>
          <a:xfrm>
            <a:off x="2224920" y="1554093"/>
            <a:ext cx="6297165"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15A7A1"/>
              </a:buClr>
              <a:buSzPts val="1600"/>
              <a:buFont typeface="Arial"/>
              <a:buChar char="•"/>
            </a:pPr>
            <a:r>
              <a:rPr lang="en-GB" sz="2000"/>
              <a:t>Razvoj novih kružnih proizvoda ili usluga</a:t>
            </a:r>
            <a:endParaRPr/>
          </a:p>
          <a:p>
            <a:pPr marL="342900" lvl="0" indent="-342900" algn="l" rtl="0">
              <a:lnSpc>
                <a:spcPct val="100000"/>
              </a:lnSpc>
              <a:spcBef>
                <a:spcPts val="0"/>
              </a:spcBef>
              <a:spcAft>
                <a:spcPts val="0"/>
              </a:spcAft>
              <a:buClr>
                <a:srgbClr val="15A7A1"/>
              </a:buClr>
              <a:buSzPts val="1600"/>
              <a:buFont typeface="Arial"/>
              <a:buChar char="•"/>
            </a:pPr>
            <a:r>
              <a:rPr lang="en-GB" sz="2000"/>
              <a:t>Kružne zalihe</a:t>
            </a:r>
            <a:endParaRPr/>
          </a:p>
          <a:p>
            <a:pPr marL="342900" lvl="0" indent="-342900" algn="l" rtl="0">
              <a:lnSpc>
                <a:spcPct val="100000"/>
              </a:lnSpc>
              <a:spcBef>
                <a:spcPts val="0"/>
              </a:spcBef>
              <a:spcAft>
                <a:spcPts val="0"/>
              </a:spcAft>
              <a:buClr>
                <a:srgbClr val="15A7A1"/>
              </a:buClr>
              <a:buSzPts val="1600"/>
              <a:buFont typeface="Arial"/>
              <a:buChar char="•"/>
            </a:pPr>
            <a:r>
              <a:rPr lang="en-GB" sz="2000"/>
              <a:t>Reciklirajte, ponovno upotrijebite i dijelite</a:t>
            </a:r>
            <a:endParaRPr/>
          </a:p>
          <a:p>
            <a:pPr marL="342900" lvl="0" indent="-342900" algn="l" rtl="0">
              <a:lnSpc>
                <a:spcPct val="100000"/>
              </a:lnSpc>
              <a:spcBef>
                <a:spcPts val="0"/>
              </a:spcBef>
              <a:spcAft>
                <a:spcPts val="0"/>
              </a:spcAft>
              <a:buClr>
                <a:srgbClr val="15A7A1"/>
              </a:buClr>
              <a:buSzPts val="1600"/>
              <a:buFont typeface="Arial"/>
              <a:buChar char="•"/>
            </a:pPr>
            <a:r>
              <a:rPr lang="en-GB" sz="2000"/>
              <a:t>Produljenje vijeka trajanja proizvoda</a:t>
            </a:r>
            <a:endParaRPr/>
          </a:p>
          <a:p>
            <a:pPr marL="342900" lvl="0" indent="-342900" algn="l" rtl="0">
              <a:lnSpc>
                <a:spcPct val="100000"/>
              </a:lnSpc>
              <a:spcBef>
                <a:spcPts val="0"/>
              </a:spcBef>
              <a:spcAft>
                <a:spcPts val="0"/>
              </a:spcAft>
              <a:buClr>
                <a:srgbClr val="15A7A1"/>
              </a:buClr>
              <a:buSzPts val="1600"/>
              <a:buFont typeface="Arial"/>
              <a:buChar char="•"/>
            </a:pPr>
            <a:r>
              <a:rPr lang="en-GB" sz="2000"/>
              <a:t>Platforme za dijeljenje</a:t>
            </a:r>
            <a:endParaRPr/>
          </a:p>
          <a:p>
            <a:pPr marL="342900" lvl="0" indent="-342900" algn="l" rtl="0">
              <a:lnSpc>
                <a:spcPct val="100000"/>
              </a:lnSpc>
              <a:spcBef>
                <a:spcPts val="0"/>
              </a:spcBef>
              <a:spcAft>
                <a:spcPts val="0"/>
              </a:spcAft>
              <a:buClr>
                <a:srgbClr val="15A7A1"/>
              </a:buClr>
              <a:buSzPts val="1600"/>
              <a:buFont typeface="Arial"/>
              <a:buChar char="•"/>
            </a:pPr>
            <a:r>
              <a:rPr lang="en-GB" sz="2000"/>
              <a:t>Proizvod kao usluga\</a:t>
            </a:r>
            <a:endParaRPr/>
          </a:p>
          <a:p>
            <a:pPr marL="342900" lvl="0" indent="-342900" algn="l" rtl="0">
              <a:lnSpc>
                <a:spcPct val="100000"/>
              </a:lnSpc>
              <a:spcBef>
                <a:spcPts val="0"/>
              </a:spcBef>
              <a:spcAft>
                <a:spcPts val="0"/>
              </a:spcAft>
              <a:buClr>
                <a:srgbClr val="15A7A1"/>
              </a:buClr>
              <a:buSzPts val="1600"/>
              <a:buFont typeface="Arial"/>
              <a:buChar char="•"/>
            </a:pPr>
            <a:r>
              <a:rPr lang="en-GB" sz="2000"/>
              <a:t>Ostale metodologije (npr. vitka proizvodnja)</a:t>
            </a:r>
            <a:endParaRPr/>
          </a:p>
          <a:p>
            <a:pPr marL="342900" lvl="0" indent="-241300" algn="l" rtl="0">
              <a:lnSpc>
                <a:spcPct val="100000"/>
              </a:lnSpc>
              <a:spcBef>
                <a:spcPts val="0"/>
              </a:spcBef>
              <a:spcAft>
                <a:spcPts val="0"/>
              </a:spcAft>
              <a:buSzPts val="1600"/>
              <a:buFont typeface="Arial"/>
              <a:buNone/>
            </a:pP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2B2D83"/>
                </a:solidFill>
              </a:rPr>
              <a:t>Primjeri platformi za dijeljenje</a:t>
            </a:r>
            <a:endParaRPr/>
          </a:p>
        </p:txBody>
      </p:sp>
      <p:sp>
        <p:nvSpPr>
          <p:cNvPr id="443" name="Google Shape;443;p30"/>
          <p:cNvSpPr txBox="1"/>
          <p:nvPr/>
        </p:nvSpPr>
        <p:spPr>
          <a:xfrm>
            <a:off x="228600" y="1482520"/>
            <a:ext cx="8915400" cy="291900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GB" sz="1400" b="1" i="0" u="none" strike="noStrike" cap="none">
                <a:solidFill>
                  <a:srgbClr val="2B2D83"/>
                </a:solidFill>
                <a:latin typeface="Arial"/>
                <a:ea typeface="Arial"/>
                <a:cs typeface="Arial"/>
                <a:sym typeface="Arial"/>
              </a:rPr>
              <a:t>Airbnb:</a:t>
            </a:r>
            <a:r>
              <a:rPr lang="en-GB" sz="1400" b="1" i="0" u="none" strike="noStrike" cap="none">
                <a:solidFill>
                  <a:srgbClr val="000000"/>
                </a:solidFill>
                <a:latin typeface="Arial"/>
                <a:ea typeface="Arial"/>
                <a:cs typeface="Arial"/>
                <a:sym typeface="Arial"/>
              </a:rPr>
              <a:t> </a:t>
            </a:r>
            <a:r>
              <a:rPr lang="en-GB" sz="1400" b="0" i="0" u="none" strike="noStrike" cap="none">
                <a:solidFill>
                  <a:srgbClr val="000000"/>
                </a:solidFill>
                <a:latin typeface="Arial"/>
                <a:ea typeface="Arial"/>
                <a:cs typeface="Arial"/>
                <a:sym typeface="Arial"/>
              </a:rPr>
              <a:t>U ovoj platformi ljudi svoj stambeni prostor stavljaju na raspolaganje drugima na kratko vrijeme i dobivaju određeni iznos novca koji se naplaćuje putem digitalne platforme za dijeljenje koja zadržava postotak najamnine, čime financijski sudjeluje u realiziranoj zamjeni. (P2P za profit).</a:t>
            </a:r>
            <a:endParaRPr/>
          </a:p>
          <a:p>
            <a:pPr marL="0" marR="0" lvl="0" indent="0" algn="l" rtl="0">
              <a:lnSpc>
                <a:spcPct val="107000"/>
              </a:lnSpc>
              <a:spcBef>
                <a:spcPts val="800"/>
              </a:spcBef>
              <a:spcAft>
                <a:spcPts val="0"/>
              </a:spcAft>
              <a:buClr>
                <a:srgbClr val="000000"/>
              </a:buClr>
              <a:buSzPts val="1400"/>
              <a:buFont typeface="Arial"/>
              <a:buNone/>
            </a:pPr>
            <a:r>
              <a:rPr lang="en-GB" sz="1400" b="1" i="0" u="none" strike="noStrike" cap="none">
                <a:solidFill>
                  <a:srgbClr val="2B2D83"/>
                </a:solidFill>
                <a:latin typeface="Arial"/>
                <a:ea typeface="Arial"/>
                <a:cs typeface="Arial"/>
                <a:sym typeface="Arial"/>
              </a:rPr>
              <a:t>Zip automobil:</a:t>
            </a:r>
            <a:r>
              <a:rPr lang="en-GB" sz="1400" b="0" i="0" u="none" strike="noStrike" cap="none">
                <a:solidFill>
                  <a:srgbClr val="000000"/>
                </a:solidFill>
                <a:latin typeface="Arial"/>
                <a:ea typeface="Arial"/>
                <a:cs typeface="Arial"/>
                <a:sym typeface="Arial"/>
              </a:rPr>
              <a:t>Međunarodni je pružatelj usluga dijeljenja automobila koji nakon online registracije omogućuje fleksibilno korištenje automobila putem kartice. Korištenje se naplaćuje dnevno, sat ili minutu. Pružatelj flote je trgovačko poduzeće. (B2P za profit).</a:t>
            </a:r>
            <a:endParaRPr/>
          </a:p>
          <a:p>
            <a:pPr marL="0" marR="0" lvl="0" indent="0" algn="l" rtl="0">
              <a:lnSpc>
                <a:spcPct val="107000"/>
              </a:lnSpc>
              <a:spcBef>
                <a:spcPts val="800"/>
              </a:spcBef>
              <a:spcAft>
                <a:spcPts val="0"/>
              </a:spcAft>
              <a:buClr>
                <a:srgbClr val="000000"/>
              </a:buClr>
              <a:buSzPts val="1400"/>
              <a:buFont typeface="Arial"/>
              <a:buNone/>
            </a:pPr>
            <a:r>
              <a:rPr lang="en-GB" sz="1400" b="1" i="0" u="none" strike="noStrike" cap="none">
                <a:solidFill>
                  <a:srgbClr val="2B2D83"/>
                </a:solidFill>
                <a:latin typeface="Arial"/>
                <a:ea typeface="Arial"/>
                <a:cs typeface="Arial"/>
                <a:sym typeface="Arial"/>
              </a:rPr>
              <a:t>Banke vremena: </a:t>
            </a:r>
            <a:r>
              <a:rPr lang="en-GB" sz="1400" b="0" i="0" u="none" strike="noStrike" cap="none">
                <a:solidFill>
                  <a:srgbClr val="000000"/>
                </a:solidFill>
                <a:latin typeface="Arial"/>
                <a:ea typeface="Arial"/>
                <a:cs typeface="Arial"/>
                <a:sym typeface="Arial"/>
              </a:rPr>
              <a:t>Ova usluga služi ljudima koji svoje slobodno vrijeme stavljaju na raspolaganje drugim ljudima. Ni te privatne osobe ni brokerska platforma za digitalno dijeljenje ne ostvaruju profit od svojih aktivnosti. (P2Pneprofitna).</a:t>
            </a:r>
            <a:endParaRPr/>
          </a:p>
          <a:p>
            <a:pPr marL="0" marR="0" lvl="0" indent="0" algn="l" rtl="0">
              <a:lnSpc>
                <a:spcPct val="107000"/>
              </a:lnSpc>
              <a:spcBef>
                <a:spcPts val="800"/>
              </a:spcBef>
              <a:spcAft>
                <a:spcPts val="0"/>
              </a:spcAft>
              <a:buClr>
                <a:srgbClr val="000000"/>
              </a:buClr>
              <a:buSzPts val="1400"/>
              <a:buFont typeface="Arial"/>
              <a:buNone/>
            </a:pPr>
            <a:r>
              <a:rPr lang="en-GB" sz="1400" b="1" i="0" u="none" strike="noStrike" cap="none">
                <a:solidFill>
                  <a:srgbClr val="2B2D83"/>
                </a:solidFill>
                <a:latin typeface="Arial"/>
                <a:ea typeface="Arial"/>
                <a:cs typeface="Arial"/>
                <a:sym typeface="Arial"/>
              </a:rPr>
              <a:t>Prostor za izradu:</a:t>
            </a:r>
            <a:r>
              <a:rPr lang="en-GB" sz="1400" b="1" i="0" u="none" strike="noStrike" cap="none">
                <a:solidFill>
                  <a:srgbClr val="000000"/>
                </a:solidFill>
                <a:latin typeface="Arial"/>
                <a:ea typeface="Arial"/>
                <a:cs typeface="Arial"/>
                <a:sym typeface="Arial"/>
              </a:rPr>
              <a:t> </a:t>
            </a:r>
            <a:r>
              <a:rPr lang="en-GB" sz="1400" b="0" i="0" u="none" strike="noStrike" cap="none">
                <a:solidFill>
                  <a:srgbClr val="000000"/>
                </a:solidFill>
                <a:latin typeface="Arial"/>
                <a:ea typeface="Arial"/>
                <a:cs typeface="Arial"/>
                <a:sym typeface="Arial"/>
              </a:rPr>
              <a:t>Ovo tržište prikuplja digitalne platforme za dijeljenje koje bi trebale podržati DIY, na primjer, rukotvorine u radionicama. U tu svrhu iskusni majstori besplatno dijele svoje znanje i vještine. (B2Pneprofitna)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2B2D83"/>
                </a:solidFill>
              </a:rPr>
              <a:t>Platforme za dijeljenje za kružno gospodarstvo (platforme Business to Peer)</a:t>
            </a:r>
            <a:endParaRPr/>
          </a:p>
        </p:txBody>
      </p:sp>
      <p:pic>
        <p:nvPicPr>
          <p:cNvPr id="449" name="Google Shape;449;p31"/>
          <p:cNvPicPr preferRelativeResize="0"/>
          <p:nvPr/>
        </p:nvPicPr>
        <p:blipFill rotWithShape="1">
          <a:blip r:embed="rId3">
            <a:alphaModFix/>
          </a:blip>
          <a:srcRect/>
          <a:stretch/>
        </p:blipFill>
        <p:spPr>
          <a:xfrm>
            <a:off x="1118627" y="1785427"/>
            <a:ext cx="4583993" cy="2818573"/>
          </a:xfrm>
          <a:prstGeom prst="rect">
            <a:avLst/>
          </a:prstGeom>
          <a:noFill/>
          <a:ln>
            <a:noFill/>
          </a:ln>
        </p:spPr>
      </p:pic>
      <p:sp>
        <p:nvSpPr>
          <p:cNvPr id="450" name="Google Shape;450;p31"/>
          <p:cNvSpPr txBox="1"/>
          <p:nvPr/>
        </p:nvSpPr>
        <p:spPr>
          <a:xfrm>
            <a:off x="6054213" y="2239083"/>
            <a:ext cx="2969956" cy="191969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The </a:t>
            </a:r>
            <a:r>
              <a:rPr lang="en-GB" sz="1400" b="0" i="0" u="none" strike="noStrike" cap="none" dirty="0" err="1">
                <a:solidFill>
                  <a:srgbClr val="2B2D83"/>
                </a:solidFill>
                <a:latin typeface="Arial"/>
                <a:ea typeface="Arial"/>
                <a:cs typeface="Arial"/>
                <a:sym typeface="Arial"/>
              </a:rPr>
              <a:t>SymbiOPorto</a:t>
            </a:r>
            <a:r>
              <a:rPr lang="en-GB" sz="1400" b="0" i="0" u="none" strike="noStrike" cap="none" dirty="0">
                <a:solidFill>
                  <a:srgbClr val="2B2D83"/>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portal je </a:t>
            </a:r>
            <a:r>
              <a:rPr lang="en-GB" sz="1400" b="0" i="0" u="none" strike="noStrike" cap="none" dirty="0" err="1">
                <a:solidFill>
                  <a:srgbClr val="000000"/>
                </a:solidFill>
                <a:latin typeface="Arial"/>
                <a:ea typeface="Arial"/>
                <a:cs typeface="Arial"/>
                <a:sym typeface="Arial"/>
              </a:rPr>
              <a:t>internetski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alat</a:t>
            </a:r>
            <a:r>
              <a:rPr lang="en-GB" sz="1400" b="0" i="0" u="none" strike="noStrike" cap="none" dirty="0">
                <a:solidFill>
                  <a:srgbClr val="000000"/>
                </a:solidFill>
                <a:latin typeface="Arial"/>
                <a:ea typeface="Arial"/>
                <a:cs typeface="Arial"/>
                <a:sym typeface="Arial"/>
              </a:rPr>
              <a:t> koji </a:t>
            </a:r>
            <a:r>
              <a:rPr lang="en-GB" sz="1400" b="0" i="0" u="none" strike="noStrike" cap="none" dirty="0" err="1">
                <a:solidFill>
                  <a:srgbClr val="000000"/>
                </a:solidFill>
                <a:latin typeface="Arial"/>
                <a:ea typeface="Arial"/>
                <a:cs typeface="Arial"/>
                <a:sym typeface="Arial"/>
              </a:rPr>
              <a:t>promiču</a:t>
            </a:r>
            <a:r>
              <a:rPr lang="en-GB" sz="1400" b="0" i="0" u="none" strike="noStrike" cap="none" dirty="0">
                <a:solidFill>
                  <a:srgbClr val="000000"/>
                </a:solidFill>
                <a:latin typeface="Arial"/>
                <a:ea typeface="Arial"/>
                <a:cs typeface="Arial"/>
                <a:sym typeface="Arial"/>
              </a:rPr>
              <a:t> LIPOR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AMP (</a:t>
            </a:r>
            <a:r>
              <a:rPr lang="en-GB" sz="1400" b="0" i="0" u="none" strike="noStrike" cap="none" dirty="0" err="1">
                <a:solidFill>
                  <a:srgbClr val="000000"/>
                </a:solidFill>
                <a:latin typeface="Arial"/>
                <a:ea typeface="Arial"/>
                <a:cs typeface="Arial"/>
                <a:sym typeface="Arial"/>
              </a:rPr>
              <a:t>Gradsko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područje</a:t>
            </a:r>
            <a:r>
              <a:rPr lang="en-GB" sz="1400" b="0" i="0" u="none" strike="noStrike" cap="none" dirty="0">
                <a:solidFill>
                  <a:srgbClr val="000000"/>
                </a:solidFill>
                <a:latin typeface="Arial"/>
                <a:ea typeface="Arial"/>
                <a:cs typeface="Arial"/>
                <a:sym typeface="Arial"/>
              </a:rPr>
              <a:t> Porto) koji </a:t>
            </a:r>
            <a:r>
              <a:rPr lang="en-GB" sz="1400" b="0" i="0" u="none" strike="noStrike" cap="none" dirty="0" err="1">
                <a:solidFill>
                  <a:srgbClr val="000000"/>
                </a:solidFill>
                <a:latin typeface="Arial"/>
                <a:ea typeface="Arial"/>
                <a:cs typeface="Arial"/>
                <a:sym typeface="Arial"/>
              </a:rPr>
              <a:t>promiče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transakciju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otpada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između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tvrtki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lociranih</a:t>
            </a:r>
            <a:r>
              <a:rPr lang="en-GB" sz="1400" b="0" i="0" u="none" strike="noStrike" cap="none" dirty="0">
                <a:solidFill>
                  <a:srgbClr val="000000"/>
                </a:solidFill>
                <a:latin typeface="Arial"/>
                <a:ea typeface="Arial"/>
                <a:cs typeface="Arial"/>
                <a:sym typeface="Arial"/>
              </a:rPr>
              <a:t> u </a:t>
            </a:r>
            <a:r>
              <a:rPr lang="en-GB" sz="1400" b="0" i="0" u="none" strike="noStrike" cap="none" dirty="0" err="1">
                <a:solidFill>
                  <a:srgbClr val="000000"/>
                </a:solidFill>
                <a:latin typeface="Arial"/>
                <a:ea typeface="Arial"/>
                <a:cs typeface="Arial"/>
                <a:sym typeface="Arial"/>
              </a:rPr>
              <a:t>gradskom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području</a:t>
            </a:r>
            <a:r>
              <a:rPr lang="en-GB" sz="1400" b="0" i="0" u="none" strike="noStrike" cap="none" dirty="0">
                <a:solidFill>
                  <a:srgbClr val="000000"/>
                </a:solidFill>
                <a:latin typeface="Arial"/>
                <a:ea typeface="Arial"/>
                <a:cs typeface="Arial"/>
                <a:sym typeface="Arial"/>
              </a:rPr>
              <a:t> Porto </a:t>
            </a:r>
            <a:r>
              <a:rPr lang="en-GB" sz="1400" b="0" i="0" u="none" strike="noStrike" cap="none" dirty="0" err="1">
                <a:solidFill>
                  <a:srgbClr val="000000"/>
                </a:solidFill>
                <a:latin typeface="Arial"/>
                <a:ea typeface="Arial"/>
                <a:cs typeface="Arial"/>
                <a:sym typeface="Arial"/>
              </a:rPr>
              <a:t>kroz</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implementaciju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platforme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koja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uključuje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bazu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podataka</a:t>
            </a:r>
            <a:r>
              <a:rPr lang="en-GB" sz="1400" b="0" i="0" u="none" strike="noStrike" cap="none" dirty="0">
                <a:solidFill>
                  <a:srgbClr val="000000"/>
                </a:solidFill>
                <a:latin typeface="Arial"/>
                <a:ea typeface="Arial"/>
                <a:cs typeface="Arial"/>
                <a:sym typeface="Arial"/>
              </a:rPr>
              <a:t> o </a:t>
            </a:r>
            <a:r>
              <a:rPr lang="en-GB" sz="1400" b="0" i="0" u="none" strike="noStrike" cap="none" dirty="0" err="1">
                <a:solidFill>
                  <a:srgbClr val="000000"/>
                </a:solidFill>
                <a:latin typeface="Arial"/>
                <a:ea typeface="Arial"/>
                <a:cs typeface="Arial"/>
                <a:sym typeface="Arial"/>
              </a:rPr>
              <a:t>otpadu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tvrtki</a:t>
            </a:r>
            <a:r>
              <a:rPr lang="en-GB" sz="1400" b="0" i="0" u="none" strike="noStrike" cap="none" dirty="0">
                <a:solidFill>
                  <a:srgbClr val="000000"/>
                </a:solidFill>
                <a:latin typeface="Arial"/>
                <a:ea typeface="Arial"/>
                <a:cs typeface="Arial"/>
                <a:sym typeface="Arial"/>
              </a:rPr>
              <a: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2B2D83"/>
                </a:solidFill>
              </a:rPr>
              <a:t>Platforme za dijeljenje za kružno gospodarstvo (Platforme ravnopravnih)</a:t>
            </a:r>
            <a:br>
              <a:rPr lang="en-GB"/>
            </a:br>
            <a:endParaRPr/>
          </a:p>
        </p:txBody>
      </p:sp>
      <p:pic>
        <p:nvPicPr>
          <p:cNvPr id="456" name="Google Shape;456;p32" descr="C:\Users\jdhenriques\Desktop\Home-EN.png"/>
          <p:cNvPicPr preferRelativeResize="0"/>
          <p:nvPr/>
        </p:nvPicPr>
        <p:blipFill rotWithShape="1">
          <a:blip r:embed="rId3">
            <a:alphaModFix/>
          </a:blip>
          <a:srcRect/>
          <a:stretch/>
        </p:blipFill>
        <p:spPr>
          <a:xfrm>
            <a:off x="330659" y="1869816"/>
            <a:ext cx="4096512" cy="2734184"/>
          </a:xfrm>
          <a:prstGeom prst="rect">
            <a:avLst/>
          </a:prstGeom>
          <a:noFill/>
          <a:ln>
            <a:noFill/>
          </a:ln>
        </p:spPr>
      </p:pic>
      <p:sp>
        <p:nvSpPr>
          <p:cNvPr id="457" name="Google Shape;457;p32"/>
          <p:cNvSpPr/>
          <p:nvPr/>
        </p:nvSpPr>
        <p:spPr>
          <a:xfrm>
            <a:off x="1472313" y="4505664"/>
            <a:ext cx="2326572"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900" b="0" i="0" u="none" strike="noStrike" cap="none" dirty="0" err="1">
                <a:solidFill>
                  <a:srgbClr val="000000"/>
                </a:solidFill>
                <a:latin typeface="Arial"/>
                <a:ea typeface="Arial"/>
                <a:cs typeface="Arial"/>
                <a:sym typeface="Arial"/>
              </a:rPr>
              <a:t>Obris</a:t>
            </a:r>
            <a:r>
              <a:rPr lang="en-GB" sz="900" b="0" i="0" u="none" strike="noStrike" cap="none" dirty="0">
                <a:solidFill>
                  <a:srgbClr val="000000"/>
                </a:solidFill>
                <a:latin typeface="Arial"/>
                <a:ea typeface="Arial"/>
                <a:cs typeface="Arial"/>
                <a:sym typeface="Arial"/>
              </a:rPr>
              <a:t> </a:t>
            </a:r>
            <a:r>
              <a:rPr lang="en-GB" sz="900" b="0" i="0" u="none" strike="noStrike" cap="none" dirty="0" err="1">
                <a:solidFill>
                  <a:srgbClr val="000000"/>
                </a:solidFill>
                <a:latin typeface="Arial"/>
                <a:ea typeface="Arial"/>
                <a:cs typeface="Arial"/>
                <a:sym typeface="Arial"/>
              </a:rPr>
              <a:t>odGospodaruplatforma</a:t>
            </a:r>
            <a:r>
              <a:rPr lang="en-GB" sz="900" b="0" i="0" u="none" strike="noStrike" cap="none" dirty="0">
                <a:solidFill>
                  <a:srgbClr val="000000"/>
                </a:solidFill>
                <a:latin typeface="Arial"/>
                <a:ea typeface="Arial"/>
                <a:cs typeface="Arial"/>
                <a:sym typeface="Arial"/>
              </a:rPr>
              <a:t> [3]</a:t>
            </a:r>
            <a:endParaRPr sz="900" b="0" i="0" u="none" strike="noStrike" cap="none" dirty="0">
              <a:solidFill>
                <a:srgbClr val="000000"/>
              </a:solidFill>
              <a:latin typeface="Arial"/>
              <a:ea typeface="Arial"/>
              <a:cs typeface="Arial"/>
              <a:sym typeface="Arial"/>
            </a:endParaRPr>
          </a:p>
        </p:txBody>
      </p:sp>
      <p:sp>
        <p:nvSpPr>
          <p:cNvPr id="458" name="Google Shape;458;p32"/>
          <p:cNvSpPr txBox="1"/>
          <p:nvPr/>
        </p:nvSpPr>
        <p:spPr>
          <a:xfrm>
            <a:off x="4427171" y="2108633"/>
            <a:ext cx="4003854" cy="168918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GB" sz="1400" b="0" i="0" u="none" strike="noStrike" cap="none">
                <a:solidFill>
                  <a:srgbClr val="2B2D83"/>
                </a:solidFill>
                <a:latin typeface="Arial"/>
                <a:ea typeface="Arial"/>
                <a:cs typeface="Arial"/>
                <a:sym typeface="Arial"/>
              </a:rPr>
              <a:t>Gospodar </a:t>
            </a:r>
            <a:r>
              <a:rPr lang="en-GB" sz="1400" b="0" i="0" u="none" strike="noStrike" cap="none">
                <a:solidFill>
                  <a:srgbClr val="000000"/>
                </a:solidFill>
                <a:latin typeface="Arial"/>
                <a:ea typeface="Arial"/>
                <a:cs typeface="Arial"/>
                <a:sym typeface="Arial"/>
              </a:rPr>
              <a:t>je neovisna platforma za pojedince, tvrtke i vlade s ciljem stvaranja katastra materijala. Tvrtka navodi da ako su sirovine dobro dokumentirane, one ostaju dostupne bez ograničenja. Uz pomoć takozvanih materijalnih putovnica materijali dobivaju identitet, tako da više ne nestaju u anonimnosti kao otpad.</a:t>
            </a:r>
            <a:endParaRPr/>
          </a:p>
        </p:txBody>
      </p:sp>
      <p:sp>
        <p:nvSpPr>
          <p:cNvPr id="459" name="Google Shape;459;p32"/>
          <p:cNvSpPr txBox="1"/>
          <p:nvPr/>
        </p:nvSpPr>
        <p:spPr>
          <a:xfrm>
            <a:off x="6400800" y="4397942"/>
            <a:ext cx="27432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800" b="0" i="0" u="none" strike="noStrike" cap="none" dirty="0">
                <a:solidFill>
                  <a:srgbClr val="000000"/>
                </a:solidFill>
                <a:latin typeface="Verdana"/>
                <a:ea typeface="Verdana"/>
                <a:cs typeface="Verdana"/>
                <a:sym typeface="Verdana"/>
              </a:rPr>
              <a:t>[3]</a:t>
            </a:r>
            <a:r>
              <a:rPr lang="en-GB" sz="800" b="0" i="0" u="none" strike="noStrike" cap="none" dirty="0" err="1">
                <a:solidFill>
                  <a:srgbClr val="000000"/>
                </a:solidFill>
                <a:latin typeface="Verdana"/>
                <a:ea typeface="Verdana"/>
                <a:cs typeface="Verdana"/>
                <a:sym typeface="Verdana"/>
              </a:rPr>
              <a:t>GospodaruTemeljGospodaruPlatforma</a:t>
            </a:r>
            <a:r>
              <a:rPr lang="en-GB" sz="800" b="0" i="0" u="none" strike="noStrike" cap="none" dirty="0">
                <a:solidFill>
                  <a:srgbClr val="000000"/>
                </a:solidFill>
                <a:latin typeface="Verdana"/>
                <a:ea typeface="Verdana"/>
                <a:cs typeface="Verdana"/>
                <a:sym typeface="Verdana"/>
              </a:rPr>
              <a:t> </a:t>
            </a:r>
            <a:r>
              <a:rPr lang="en-GB" sz="800" b="0" i="0" u="none" strike="noStrike" cap="none" dirty="0" err="1">
                <a:solidFill>
                  <a:srgbClr val="000000"/>
                </a:solidFill>
                <a:latin typeface="Verdana"/>
                <a:ea typeface="Verdana"/>
                <a:cs typeface="Verdana"/>
                <a:sym typeface="Verdana"/>
              </a:rPr>
              <a:t>dostupna</a:t>
            </a:r>
            <a:r>
              <a:rPr lang="en-GB" sz="800" b="0" i="0" u="none" strike="noStrike" cap="none" dirty="0">
                <a:solidFill>
                  <a:srgbClr val="000000"/>
                </a:solidFill>
                <a:latin typeface="Verdana"/>
                <a:ea typeface="Verdana"/>
                <a:cs typeface="Verdana"/>
                <a:sym typeface="Verdana"/>
              </a:rPr>
              <a:t> </a:t>
            </a:r>
            <a:r>
              <a:rPr lang="en-GB" sz="800" b="0" i="0" u="none" strike="noStrike" cap="none" dirty="0" err="1">
                <a:solidFill>
                  <a:srgbClr val="000000"/>
                </a:solidFill>
                <a:latin typeface="Verdana"/>
                <a:ea typeface="Verdana"/>
                <a:cs typeface="Verdana"/>
                <a:sym typeface="Verdana"/>
              </a:rPr>
              <a:t>online:</a:t>
            </a:r>
            <a:r>
              <a:rPr lang="en-GB" sz="800" b="0" i="0" u="sng" strike="noStrike" cap="none" dirty="0" err="1">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a:t>
            </a:r>
            <a:r>
              <a:rPr lang="en-GB" sz="800" b="0" i="0" u="sng" strike="noStrike" cap="none" dirty="0">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://madaster.com/</a:t>
            </a:r>
            <a:r>
              <a:rPr lang="en-GB" sz="800" b="0" i="0" u="none" strike="noStrike" cap="none" dirty="0">
                <a:solidFill>
                  <a:srgbClr val="000000"/>
                </a:solidFill>
                <a:latin typeface="Verdana"/>
                <a:ea typeface="Verdana"/>
                <a:cs typeface="Verdana"/>
                <a:sym typeface="Verdana"/>
              </a:rPr>
              <a: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3"/>
          <p:cNvSpPr txBox="1">
            <a:spLocks noGrp="1"/>
          </p:cNvSpPr>
          <p:nvPr>
            <p:ph type="title"/>
          </p:nvPr>
        </p:nvSpPr>
        <p:spPr>
          <a:xfrm>
            <a:off x="713100" y="933724"/>
            <a:ext cx="7717800" cy="64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368E00"/>
                </a:solidFill>
              </a:rPr>
              <a:t>Proizvod kao usluga</a:t>
            </a:r>
            <a:br>
              <a:rPr lang="en-GB" sz="4000">
                <a:solidFill>
                  <a:srgbClr val="368E00"/>
                </a:solidFill>
              </a:rPr>
            </a:br>
            <a:br>
              <a:rPr lang="en-GB" sz="4000">
                <a:solidFill>
                  <a:srgbClr val="368E00"/>
                </a:solidFill>
              </a:rPr>
            </a:br>
            <a:endParaRPr sz="4000">
              <a:solidFill>
                <a:srgbClr val="368E00"/>
              </a:solidFill>
            </a:endParaRPr>
          </a:p>
        </p:txBody>
      </p:sp>
      <p:sp>
        <p:nvSpPr>
          <p:cNvPr id="465" name="Google Shape;465;p33"/>
          <p:cNvSpPr txBox="1">
            <a:spLocks noGrp="1"/>
          </p:cNvSpPr>
          <p:nvPr>
            <p:ph type="subTitle" idx="1"/>
          </p:nvPr>
        </p:nvSpPr>
        <p:spPr>
          <a:xfrm>
            <a:off x="2275588" y="1580524"/>
            <a:ext cx="5886778" cy="207473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500"/>
              </a:spcBef>
              <a:spcAft>
                <a:spcPts val="0"/>
              </a:spcAft>
              <a:buSzPts val="1600"/>
              <a:buNone/>
            </a:pPr>
            <a:r>
              <a:rPr lang="en-GB" sz="1600"/>
              <a:t>Pretvaranje proizvoda u uslugu omogućuje kupcima da umjesto kupnje proizvod unajme ili zakupe na određeno vrijeme, a vlasništvo ostaje proizvođaču. Ovaj pristup kupcima može osigurati trajnost i mogućnost nadogradnje, a proizvođačima osigurati redoviti prihod u obliku pretplate. U ovom modulu predstavljene su prednosti slijeđenja takve strategije te se raspravlja o preprekama i ograničenjima njezine provedbe.</a:t>
            </a:r>
            <a:endParaRPr/>
          </a:p>
          <a:p>
            <a:pPr marL="0" lvl="0" indent="0" algn="l" rtl="0">
              <a:lnSpc>
                <a:spcPct val="100000"/>
              </a:lnSpc>
              <a:spcBef>
                <a:spcPts val="0"/>
              </a:spcBef>
              <a:spcAft>
                <a:spcPts val="0"/>
              </a:spcAft>
              <a:buSzPts val="1600"/>
              <a:buNone/>
            </a:pPr>
            <a:r>
              <a:rPr lang="en-GB" sz="1400"/>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059540"/>
                </a:solidFill>
              </a:rPr>
              <a:t>Proizvod kao usluga</a:t>
            </a:r>
            <a:r>
              <a:rPr lang="en-GB">
                <a:solidFill>
                  <a:srgbClr val="059540"/>
                </a:solidFill>
              </a:rPr>
              <a:t> </a:t>
            </a:r>
            <a:br>
              <a:rPr lang="en-GB"/>
            </a:br>
            <a:endParaRPr/>
          </a:p>
        </p:txBody>
      </p:sp>
      <p:sp>
        <p:nvSpPr>
          <p:cNvPr id="471" name="Google Shape;471;p34"/>
          <p:cNvSpPr txBox="1"/>
          <p:nvPr/>
        </p:nvSpPr>
        <p:spPr>
          <a:xfrm>
            <a:off x="593851" y="1300477"/>
            <a:ext cx="7836924"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Koncept proizvoda kao usluge uglavnom se temelji na promjeni vlasništva nad proizvodom. Prijenos vlasništva proizvoda s kupcima na tvrtku može promovirati i proširiti cirkulaciju materijala i proizvoda. Kao rezultat vlasništva koje ostaje u tvrtkama, životni ciklusi proizvoda se proizvode, stope upotrebe se poboljšavaju, a cirkulacija materijala postaje više zatvorena petlja. Riječ je o poslovnom modelu koji promovira kružno gospodarstvo i djeluje na potrošačke navike i stil života klijenata.</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Modeli vlasništva proizvođača obuhvaćaju proizvod-kao-uslugu, materijal-kao-uslugu i izvedbu-kao-uslugu, a mogu uključivati rješenja kao što su doživotna jamstva i sustavi povrata materijala i depozita, između ostalog.</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Sustav usluga proizvoda (PSS) može se promatrati kao poslovni model s potencijalom za generiranje obostrano uspješnih rješenja za proizvođače/ponuđače, kupce i okoliš koji donose profit, ekološke i društvene koristi.</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5"/>
          <p:cNvSpPr txBox="1">
            <a:spLocks noGrp="1"/>
          </p:cNvSpPr>
          <p:nvPr>
            <p:ph type="title"/>
          </p:nvPr>
        </p:nvSpPr>
        <p:spPr>
          <a:xfrm>
            <a:off x="1070315" y="141738"/>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059540"/>
                </a:solidFill>
              </a:rPr>
              <a:t>Proizvod kao usluga</a:t>
            </a:r>
            <a:r>
              <a:rPr lang="en-GB">
                <a:solidFill>
                  <a:srgbClr val="059540"/>
                </a:solidFill>
              </a:rPr>
              <a:t> </a:t>
            </a:r>
            <a:br>
              <a:rPr lang="en-GB"/>
            </a:br>
            <a:endParaRPr/>
          </a:p>
        </p:txBody>
      </p:sp>
      <p:pic>
        <p:nvPicPr>
          <p:cNvPr id="477" name="Google Shape;477;p35"/>
          <p:cNvPicPr preferRelativeResize="0"/>
          <p:nvPr/>
        </p:nvPicPr>
        <p:blipFill rotWithShape="1">
          <a:blip r:embed="rId3">
            <a:alphaModFix/>
          </a:blip>
          <a:srcRect/>
          <a:stretch/>
        </p:blipFill>
        <p:spPr>
          <a:xfrm>
            <a:off x="1990454" y="995729"/>
            <a:ext cx="4602903" cy="350023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6"/>
          <p:cNvSpPr txBox="1">
            <a:spLocks noGrp="1"/>
          </p:cNvSpPr>
          <p:nvPr>
            <p:ph type="title"/>
          </p:nvPr>
        </p:nvSpPr>
        <p:spPr>
          <a:xfrm>
            <a:off x="969000" y="65271"/>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3600">
                <a:solidFill>
                  <a:srgbClr val="059540"/>
                </a:solidFill>
              </a:rPr>
              <a:t>Proizvod kao usluga (nastavak)</a:t>
            </a:r>
            <a:endParaRPr/>
          </a:p>
        </p:txBody>
      </p:sp>
      <p:sp>
        <p:nvSpPr>
          <p:cNvPr id="483" name="Google Shape;483;p36"/>
          <p:cNvSpPr txBox="1"/>
          <p:nvPr/>
        </p:nvSpPr>
        <p:spPr>
          <a:xfrm>
            <a:off x="199103" y="1103208"/>
            <a:ext cx="8487697" cy="3665206"/>
          </a:xfrm>
          <a:prstGeom prst="rect">
            <a:avLst/>
          </a:prstGeom>
          <a:noFill/>
          <a:ln w="28575" cap="flat" cmpd="sng">
            <a:solidFill>
              <a:srgbClr val="15A7A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Primjer “perilice rublja” – proizvod kao usluga</a:t>
            </a:r>
            <a:endParaRPr sz="1700" b="0" i="0" u="none" strike="noStrike" cap="none">
              <a:solidFill>
                <a:schemeClr val="dk1"/>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l"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p:txBody>
      </p:sp>
      <p:pic>
        <p:nvPicPr>
          <p:cNvPr id="484" name="Google Shape;484;p36"/>
          <p:cNvPicPr preferRelativeResize="0"/>
          <p:nvPr/>
        </p:nvPicPr>
        <p:blipFill rotWithShape="1">
          <a:blip r:embed="rId3">
            <a:alphaModFix/>
          </a:blip>
          <a:srcRect/>
          <a:stretch/>
        </p:blipFill>
        <p:spPr>
          <a:xfrm>
            <a:off x="1994736" y="2032136"/>
            <a:ext cx="5342587" cy="2166823"/>
          </a:xfrm>
          <a:prstGeom prst="rect">
            <a:avLst/>
          </a:prstGeom>
          <a:noFill/>
          <a:ln>
            <a:noFill/>
          </a:ln>
        </p:spPr>
      </p:pic>
      <p:sp>
        <p:nvSpPr>
          <p:cNvPr id="485" name="Google Shape;485;p36"/>
          <p:cNvSpPr/>
          <p:nvPr/>
        </p:nvSpPr>
        <p:spPr>
          <a:xfrm>
            <a:off x="3996813" y="1471767"/>
            <a:ext cx="752940" cy="467645"/>
          </a:xfrm>
          <a:prstGeom prst="downArrow">
            <a:avLst>
              <a:gd name="adj1" fmla="val 50000"/>
              <a:gd name="adj2" fmla="val 50000"/>
            </a:avLst>
          </a:prstGeom>
          <a:solidFill>
            <a:schemeClr val="lt1"/>
          </a:solidFill>
          <a:ln w="28575" cap="flat" cmpd="sng">
            <a:solidFill>
              <a:srgbClr val="15A7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6" name="Google Shape;486;p36"/>
          <p:cNvSpPr txBox="1"/>
          <p:nvPr/>
        </p:nvSpPr>
        <p:spPr>
          <a:xfrm>
            <a:off x="199102" y="4550610"/>
            <a:ext cx="5049253" cy="24414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Primjer proizvoda „perilica rublja” i proizvoda-usluge „ciklusa pranja” [2]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7"/>
          <p:cNvSpPr txBox="1">
            <a:spLocks noGrp="1"/>
          </p:cNvSpPr>
          <p:nvPr>
            <p:ph type="title"/>
          </p:nvPr>
        </p:nvSpPr>
        <p:spPr>
          <a:xfrm>
            <a:off x="1136459" y="108147"/>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059540"/>
                </a:solidFill>
              </a:rPr>
              <a:t>Proizvod kao usluga (nastavak)</a:t>
            </a:r>
            <a:endParaRPr/>
          </a:p>
        </p:txBody>
      </p:sp>
      <p:sp>
        <p:nvSpPr>
          <p:cNvPr id="492" name="Google Shape;492;p37"/>
          <p:cNvSpPr txBox="1"/>
          <p:nvPr/>
        </p:nvSpPr>
        <p:spPr>
          <a:xfrm>
            <a:off x="0" y="895944"/>
            <a:ext cx="8752031"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Sustav usluga proizvoda (PSS) može slijediti različite pristupe koji se mogu više usredotočiti na fizički proizvod ili na komponentu usluge i podijeliti u tri glavne varijante: model PSS orijentiran na proizvod, orijentiran na korisnika i model orijentiran na rezultate.</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 Sustavi usluga proizvoda orijentirani na proizvod podrazumijevaju uključivanje dodatne usluge nakon prodaje u ponudu vrijednosti, ali tvrtke nastavljaju proizvoditi i prodavati proizvode na konvencionalan način. Ovaj model usluga može uključivati ugovore o održavanju i ponude popravaka kroz produžena jamstva za proizvode ili ugovore o povratu.</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 Modeli sustava usluga proizvoda usmjerenih na korisnika imaju za cilj uravnoteženiju težinu između proizvoda i usluga. Klijenti plaćaju privremeno korištenje dobra, obično kroz ugovor o najmu, a pružatelj usluge zadržava potpuno vlasništvo nad dobrima. Klijenti plaćaju samo proizvod kada im je stvarno potreban, izbjegavajući tako unaprijed i stalne troškove vlasništva.</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 Modeli PSS-a usmjereni na rezultate usmjereni su na kraj spektra usluga PSS-a. Tvrtke ne prodaju proizvode na tradicionalan način, umjesto toga tvrtke prodaju usluge ili rezultate povezane s tim proizvodima. Ugovori između dobavljača i klijenata predstavljaju specifičan rezultat, ne moraju specificirati kako se to postiže.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8"/>
          <p:cNvSpPr txBox="1">
            <a:spLocks noGrp="1"/>
          </p:cNvSpPr>
          <p:nvPr>
            <p:ph type="title"/>
          </p:nvPr>
        </p:nvSpPr>
        <p:spPr>
          <a:xfrm>
            <a:off x="1005870" y="11528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3600">
                <a:solidFill>
                  <a:srgbClr val="059540"/>
                </a:solidFill>
              </a:rPr>
              <a:t>Proizvod kao usluga</a:t>
            </a:r>
            <a:endParaRPr/>
          </a:p>
        </p:txBody>
      </p:sp>
      <p:sp>
        <p:nvSpPr>
          <p:cNvPr id="498" name="Google Shape;498;p38"/>
          <p:cNvSpPr txBox="1"/>
          <p:nvPr/>
        </p:nvSpPr>
        <p:spPr>
          <a:xfrm>
            <a:off x="245191" y="1032086"/>
            <a:ext cx="8478479" cy="138499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PSS može predstavljati nekoliko koristi za kupca i proizvođača/dobavljača.</a:t>
            </a:r>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Na strani kupaca, smatra se da PSS pruža vrijednost kroz veću prilagodbu i višu kvalitetu. PSS ima tendenciju uklanjanja administrativnih zadataka ili zadataka nadzora od korisnika. Tu je i prednost veće produktivnosti zbog boljeg iskorištenja performansi proizvoda i duljeg rada. Kupac dobiva vrijednost u obliku koji je blizak njegovim stvarnim potrebama.</a:t>
            </a:r>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Tvrtke će imati koristi od poboljšanog strateškog pozicioniranja zbog dodane vrijednosti koju klijenti percipiraju kao rezultat PSS-a koji klijenta oslobađa troškova i problema povezanih s nabavom, korištenjem, održavanjem i odlaganjem opreme i proizvoda. Ovo poboljšano strateško pozicioniranje može se povezati sa:</a:t>
            </a:r>
            <a:endParaRPr/>
          </a:p>
        </p:txBody>
      </p:sp>
      <p:sp>
        <p:nvSpPr>
          <p:cNvPr id="499" name="Google Shape;499;p38"/>
          <p:cNvSpPr txBox="1"/>
          <p:nvPr/>
        </p:nvSpPr>
        <p:spPr>
          <a:xfrm>
            <a:off x="1005870" y="678084"/>
            <a:ext cx="52983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Prednosti</a:t>
            </a:r>
            <a:endParaRPr/>
          </a:p>
        </p:txBody>
      </p:sp>
      <p:graphicFrame>
        <p:nvGraphicFramePr>
          <p:cNvPr id="500" name="Google Shape;500;p38"/>
          <p:cNvGraphicFramePr/>
          <p:nvPr/>
        </p:nvGraphicFramePr>
        <p:xfrm>
          <a:off x="1357074" y="2571750"/>
          <a:ext cx="6563025" cy="2217470"/>
        </p:xfrm>
        <a:graphic>
          <a:graphicData uri="http://schemas.openxmlformats.org/drawingml/2006/table">
            <a:tbl>
              <a:tblPr>
                <a:noFill/>
                <a:tableStyleId>{D5DC5AC6-6934-49C3-AD18-698808818857}</a:tableStyleId>
              </a:tblPr>
              <a:tblGrid>
                <a:gridCol w="2390400">
                  <a:extLst>
                    <a:ext uri="{9D8B030D-6E8A-4147-A177-3AD203B41FA5}">
                      <a16:colId xmlns:a16="http://schemas.microsoft.com/office/drawing/2014/main" val="20000"/>
                    </a:ext>
                  </a:extLst>
                </a:gridCol>
                <a:gridCol w="4172625">
                  <a:extLst>
                    <a:ext uri="{9D8B030D-6E8A-4147-A177-3AD203B41FA5}">
                      <a16:colId xmlns:a16="http://schemas.microsoft.com/office/drawing/2014/main" val="20001"/>
                    </a:ext>
                  </a:extLst>
                </a:gridCol>
              </a:tblGrid>
              <a:tr h="389500">
                <a:tc>
                  <a:txBody>
                    <a:bodyPr/>
                    <a:lstStyle/>
                    <a:p>
                      <a:pPr marL="0" marR="0" lvl="0" indent="0" algn="ctr" rtl="0">
                        <a:lnSpc>
                          <a:spcPct val="100000"/>
                        </a:lnSpc>
                        <a:spcBef>
                          <a:spcPts val="0"/>
                        </a:spcBef>
                        <a:spcAft>
                          <a:spcPts val="0"/>
                        </a:spcAft>
                        <a:buNone/>
                      </a:pPr>
                      <a:r>
                        <a:rPr lang="en-GB" sz="1050" b="0" u="none" strike="noStrike" cap="none">
                          <a:solidFill>
                            <a:schemeClr val="dk1"/>
                          </a:solidFill>
                        </a:rPr>
                        <a:t>Novi razvoj tržišta</a:t>
                      </a:r>
                      <a:endParaRPr sz="1050" b="0" u="none" strike="noStrike" cap="none">
                        <a:solidFill>
                          <a:schemeClr val="dk1"/>
                        </a:solidFill>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None/>
                      </a:pPr>
                      <a:r>
                        <a:rPr lang="en-GB" sz="1050" b="0" u="none" strike="noStrike" cap="none">
                          <a:solidFill>
                            <a:schemeClr val="dk1"/>
                          </a:solidFill>
                        </a:rPr>
                        <a:t>Diferencirana ponuda nove kombinacije proizvoda i usluga koja potrošačima daje dodatnu vrijednost.</a:t>
                      </a:r>
                      <a:endParaRPr sz="1050" b="0" u="none" strike="noStrike" cap="none">
                        <a:solidFill>
                          <a:schemeClr val="dk1"/>
                        </a:solidFill>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0"/>
                  </a:ext>
                </a:extLst>
              </a:tr>
              <a:tr h="389500">
                <a:tc>
                  <a:txBody>
                    <a:bodyPr/>
                    <a:lstStyle/>
                    <a:p>
                      <a:pPr marL="0" marR="0" lvl="0" indent="0" algn="ctr" rtl="0">
                        <a:lnSpc>
                          <a:spcPct val="100000"/>
                        </a:lnSpc>
                        <a:spcBef>
                          <a:spcPts val="0"/>
                        </a:spcBef>
                        <a:spcAft>
                          <a:spcPts val="0"/>
                        </a:spcAft>
                        <a:buNone/>
                      </a:pPr>
                      <a:r>
                        <a:rPr lang="en-GB" sz="1050" u="none" strike="noStrike" cap="none"/>
                        <a:t>Povećana fleksibilnost</a:t>
                      </a:r>
                      <a:endParaRPr sz="105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50"/>
                        <a:buFont typeface="Arial"/>
                        <a:buNone/>
                      </a:pPr>
                      <a:r>
                        <a:rPr lang="en-GB" sz="1050" u="none" strike="noStrike" cap="none"/>
                        <a:t>Brz odgovor na promjenjivo potrošačko tržište, zahvaljujući novim odnosima eksternalizacije.</a:t>
                      </a:r>
                      <a:endParaRPr sz="105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389500">
                <a:tc>
                  <a:txBody>
                    <a:bodyPr/>
                    <a:lstStyle/>
                    <a:p>
                      <a:pPr marL="0" marR="0" lvl="0" indent="0" algn="ctr" rtl="0">
                        <a:lnSpc>
                          <a:spcPct val="100000"/>
                        </a:lnSpc>
                        <a:spcBef>
                          <a:spcPts val="0"/>
                        </a:spcBef>
                        <a:spcAft>
                          <a:spcPts val="0"/>
                        </a:spcAft>
                        <a:buNone/>
                      </a:pPr>
                      <a:r>
                        <a:rPr lang="en-GB" sz="1050" u="none" strike="noStrike" cap="none"/>
                        <a:t>Dugoročniji odnosi s klijentima</a:t>
                      </a:r>
                      <a:endParaRPr sz="1050" u="none" strike="noStrike" cap="none">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GB" sz="1050" u="none" strike="noStrike" cap="none"/>
                        <a:t>Odnosi koji vode jačoj povezanosti tvrtke/kupca i, posljedično, lojalnosti kupaca.</a:t>
                      </a:r>
                      <a:endParaRPr sz="1050" u="none" strike="noStrike" cap="none">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2"/>
                  </a:ext>
                </a:extLst>
              </a:tr>
              <a:tr h="389500">
                <a:tc>
                  <a:txBody>
                    <a:bodyPr/>
                    <a:lstStyle/>
                    <a:p>
                      <a:pPr marL="0" marR="0" lvl="0" indent="0" algn="ctr" rtl="0">
                        <a:lnSpc>
                          <a:spcPct val="100000"/>
                        </a:lnSpc>
                        <a:spcBef>
                          <a:spcPts val="0"/>
                        </a:spcBef>
                        <a:spcAft>
                          <a:spcPts val="0"/>
                        </a:spcAft>
                        <a:buNone/>
                      </a:pPr>
                      <a:r>
                        <a:rPr lang="en-GB" sz="1050" u="none" strike="noStrike" cap="none"/>
                        <a:t>Poboljšan korporativni identitet</a:t>
                      </a:r>
                      <a:endParaRPr sz="105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50"/>
                        <a:buFont typeface="Arial"/>
                        <a:buNone/>
                      </a:pPr>
                      <a:r>
                        <a:rPr lang="en-GB" sz="1050" u="none" strike="noStrike" cap="none"/>
                        <a:t>Sposobnost tvrtke da komunicira 'odgovornu i transparentnu' poziciju, pokazujući svoje ekološke i društvene prednosti.</a:t>
                      </a:r>
                      <a:endParaRPr sz="105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540975">
                <a:tc>
                  <a:txBody>
                    <a:bodyPr/>
                    <a:lstStyle/>
                    <a:p>
                      <a:pPr marL="0" marR="0" lvl="0" indent="0" algn="ctr" rtl="0">
                        <a:lnSpc>
                          <a:spcPct val="100000"/>
                        </a:lnSpc>
                        <a:spcBef>
                          <a:spcPts val="0"/>
                        </a:spcBef>
                        <a:spcAft>
                          <a:spcPts val="0"/>
                        </a:spcAft>
                        <a:buNone/>
                      </a:pPr>
                      <a:r>
                        <a:rPr lang="en-GB" sz="1050" u="none" strike="noStrike" cap="none"/>
                        <a:t>Poboljšano tržišno i strateško pozicioniranje </a:t>
                      </a:r>
                      <a:endParaRPr sz="1050" u="none" strike="noStrike" cap="none">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None/>
                      </a:pPr>
                      <a:r>
                        <a:rPr lang="en-GB" sz="1050" u="none" strike="noStrike" cap="none"/>
                        <a:t>Odgovor na postojeće i buduće zakonske zahtjeve ili ograničenja u vezi s okolišem, kao što je proširena odgovornost proizvođača i učinak na okoliš.</a:t>
                      </a:r>
                      <a:endParaRPr sz="1050" u="none" strike="noStrike" cap="none">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9"/>
          <p:cNvSpPr txBox="1">
            <a:spLocks noGrp="1"/>
          </p:cNvSpPr>
          <p:nvPr>
            <p:ph type="title"/>
          </p:nvPr>
        </p:nvSpPr>
        <p:spPr>
          <a:xfrm>
            <a:off x="801715" y="45429"/>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solidFill>
                  <a:srgbClr val="059540"/>
                </a:solidFill>
              </a:rPr>
              <a:t>Proizvod kao usluga (nastavak)</a:t>
            </a:r>
            <a:endParaRPr/>
          </a:p>
        </p:txBody>
      </p:sp>
      <p:sp>
        <p:nvSpPr>
          <p:cNvPr id="506" name="Google Shape;506;p39"/>
          <p:cNvSpPr txBox="1"/>
          <p:nvPr/>
        </p:nvSpPr>
        <p:spPr>
          <a:xfrm>
            <a:off x="432312" y="1930035"/>
            <a:ext cx="8279376"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Unatoč povećanom potencijalu za stvaranje vrijednosti, implementacija modela proizvoda kao usluge suočava se s ograničenjima. Promjena s prodaje proizvoda na prodaju usluge temeljna je u ponudi vrijednosti tvrtke, ali uvodi nekoliko složenosti.</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"Servitizacija" proizvoda može uključivati dizajn, planiranje i prevladavanje potrebnih višestrukih dodatnih mogućnosti, kao što su deskovi za korisničku podršku i voditelji računa, za sustave prikupljanja i obrnute logistike.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Glavna prepreka za implementaciju PSS-a u razvijenim zemljama identificirana je kao nužan kulturološki pomak od posjedovanja proizvoda do vrednovanja ispunjenja same konačne potrebe.</a:t>
            </a:r>
            <a:endParaRPr/>
          </a:p>
        </p:txBody>
      </p:sp>
      <p:sp>
        <p:nvSpPr>
          <p:cNvPr id="507" name="Google Shape;507;p39"/>
          <p:cNvSpPr txBox="1"/>
          <p:nvPr/>
        </p:nvSpPr>
        <p:spPr>
          <a:xfrm>
            <a:off x="432312" y="1538251"/>
            <a:ext cx="52983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Izazovi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Kružne strategije dizajna</a:t>
            </a:r>
            <a:endParaRPr sz="4000"/>
          </a:p>
        </p:txBody>
      </p:sp>
      <p:sp>
        <p:nvSpPr>
          <p:cNvPr id="130" name="Google Shape;130;p4"/>
          <p:cNvSpPr txBox="1"/>
          <p:nvPr/>
        </p:nvSpPr>
        <p:spPr>
          <a:xfrm>
            <a:off x="213233" y="1984237"/>
            <a:ext cx="876940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CE zahtijeva sustavne prilagodbe organizacijskoj kompetenciji poduzeća ne samo na razini proizvoda, već iu samom poslovnom modelu.</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Za inovacije ili dizajn više kružnih i ekološki prihvatljivih proizvoda, strategija poznata kao Dizajn za održivost (DfS) je transverzalno, multidisciplinarno područje znanosti o dizajnu koje sadrži metode i strategije za postizanje održivog i kružnog dizajna proizvoda.</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0"/>
          <p:cNvSpPr txBox="1">
            <a:spLocks noGrp="1"/>
          </p:cNvSpPr>
          <p:nvPr>
            <p:ph type="title"/>
          </p:nvPr>
        </p:nvSpPr>
        <p:spPr>
          <a:xfrm>
            <a:off x="713100" y="1143410"/>
            <a:ext cx="7717800" cy="64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solidFill>
                  <a:srgbClr val="368E00"/>
                </a:solidFill>
              </a:rPr>
              <a:t>Sinergije s drugim metodologijama</a:t>
            </a:r>
            <a:br>
              <a:rPr lang="en-GB" sz="4000">
                <a:solidFill>
                  <a:srgbClr val="368E00"/>
                </a:solidFill>
              </a:rPr>
            </a:br>
            <a:br>
              <a:rPr lang="en-GB" sz="4000">
                <a:solidFill>
                  <a:srgbClr val="368E00"/>
                </a:solidFill>
              </a:rPr>
            </a:br>
            <a:endParaRPr sz="4000">
              <a:solidFill>
                <a:srgbClr val="368E00"/>
              </a:solidFill>
            </a:endParaRPr>
          </a:p>
        </p:txBody>
      </p:sp>
      <p:sp>
        <p:nvSpPr>
          <p:cNvPr id="513" name="Google Shape;513;p40"/>
          <p:cNvSpPr txBox="1">
            <a:spLocks noGrp="1"/>
          </p:cNvSpPr>
          <p:nvPr>
            <p:ph type="subTitle" idx="1"/>
          </p:nvPr>
        </p:nvSpPr>
        <p:spPr>
          <a:xfrm>
            <a:off x="2274073" y="1925360"/>
            <a:ext cx="5921910" cy="207473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sz="1600"/>
              <a:t>Opisuju se sinergije CE-a i druge dvije metodologije - Lean manufacturing i Industrial Ecology.</a:t>
            </a:r>
            <a:endParaRPr/>
          </a:p>
          <a:p>
            <a:pPr marL="0" lvl="0" indent="0" algn="l" rtl="0">
              <a:lnSpc>
                <a:spcPct val="100000"/>
              </a:lnSpc>
              <a:spcBef>
                <a:spcPts val="0"/>
              </a:spcBef>
              <a:spcAft>
                <a:spcPts val="0"/>
              </a:spcAft>
              <a:buSzPts val="1600"/>
              <a:buNone/>
            </a:pPr>
            <a:r>
              <a:rPr lang="en-GB" sz="1600"/>
              <a:t>Lean proizvodnja je metodologija koja ima za cilj minimiziranje otpada u proizvodnim procesima korištenjem alata kao što su mapa toka vrijednosti, analiza uzroka, nula nedostataka itd.</a:t>
            </a:r>
            <a:endParaRPr/>
          </a:p>
          <a:p>
            <a:pPr marL="0" lvl="0" indent="0" algn="l" rtl="0">
              <a:lnSpc>
                <a:spcPct val="100000"/>
              </a:lnSpc>
              <a:spcBef>
                <a:spcPts val="0"/>
              </a:spcBef>
              <a:spcAft>
                <a:spcPts val="0"/>
              </a:spcAft>
              <a:buSzPts val="1600"/>
              <a:buNone/>
            </a:pPr>
            <a:r>
              <a:rPr lang="en-GB" sz="1600"/>
              <a:t>Industrijska ekologija bavi se proučavanjem tokova resursa i interakcije između industrijskih i ekoloških sustava s ciljem pomicanja tokova s ​​linearnog na kružni.</a:t>
            </a:r>
            <a:endParaRPr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1"/>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19" name="Google Shape;519;p41"/>
          <p:cNvSpPr txBox="1"/>
          <p:nvPr/>
        </p:nvSpPr>
        <p:spPr>
          <a:xfrm>
            <a:off x="195984" y="2094884"/>
            <a:ext cx="8752031"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Kao koncept, Lean proizvodnja opisuje se kao sustavna metoda za uklanjanje ili minimiziranje otpada iz proizvodnog sustava ili lanca vrijednosti, uz izbjegavanje negativnog učinka na produktivnost.</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Tvrtke mogu stvoriti sustav koji održivo stvara više vrijednosti i manje otpada primjenom vitke proizvodnje s fokusom na dizajn i tijek procesa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U Lean konceptu, pojam "vrijednost" definiran je kao radnja ili proces koji bi kupac bio spreman platiti, a "otpad" je definiran kao sve što ne dodaje vrijednost proizvodu ili ima trošak bez korist.</a:t>
            </a:r>
            <a:endParaRPr sz="1400" b="0" i="0" u="none" strike="noStrike" cap="none">
              <a:solidFill>
                <a:srgbClr val="000000"/>
              </a:solidFill>
              <a:latin typeface="Arial"/>
              <a:ea typeface="Arial"/>
              <a:cs typeface="Arial"/>
              <a:sym typeface="Arial"/>
            </a:endParaRPr>
          </a:p>
        </p:txBody>
      </p:sp>
      <p:sp>
        <p:nvSpPr>
          <p:cNvPr id="520" name="Google Shape;520;p41"/>
          <p:cNvSpPr txBox="1"/>
          <p:nvPr/>
        </p:nvSpPr>
        <p:spPr>
          <a:xfrm>
            <a:off x="195984" y="1615459"/>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Lean Manufacturing - koncept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2"/>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26" name="Google Shape;526;p42"/>
          <p:cNvSpPr txBox="1"/>
          <p:nvPr/>
        </p:nvSpPr>
        <p:spPr>
          <a:xfrm>
            <a:off x="195985" y="1261600"/>
            <a:ext cx="8752031"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Uobičajenih identificiranih 7 gubitaka Lean-a:</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C00000"/>
                </a:solidFill>
                <a:latin typeface="Arial"/>
                <a:ea typeface="Arial"/>
                <a:cs typeface="Arial"/>
                <a:sym typeface="Arial"/>
              </a:rPr>
              <a:t>Prekomjerna proizvodnja: </a:t>
            </a:r>
            <a:r>
              <a:rPr lang="en-GB" sz="1400" b="0" i="0" u="none" strike="noStrike" cap="none">
                <a:solidFill>
                  <a:srgbClr val="000000"/>
                </a:solidFill>
                <a:latin typeface="Arial"/>
                <a:ea typeface="Arial"/>
                <a:cs typeface="Arial"/>
                <a:sym typeface="Arial"/>
              </a:rPr>
              <a:t>proizvodnja više, ranije ili brže nego što to zahtijeva sljedeći proces ili kupac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Čekanje: operateri miruju dok strojevi rade, kvar opreme, kašnjenje dijelova itd.</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C00000"/>
                </a:solidFill>
                <a:latin typeface="Arial"/>
                <a:ea typeface="Arial"/>
                <a:cs typeface="Arial"/>
                <a:sym typeface="Arial"/>
              </a:rPr>
              <a:t>Transport (ili prijevoz): </a:t>
            </a:r>
            <a:r>
              <a:rPr lang="en-GB" sz="1400" b="0" i="0" u="none" strike="noStrike" cap="none">
                <a:solidFill>
                  <a:srgbClr val="000000"/>
                </a:solidFill>
                <a:latin typeface="Arial"/>
                <a:ea typeface="Arial"/>
                <a:cs typeface="Arial"/>
                <a:sym typeface="Arial"/>
              </a:rPr>
              <a:t>kretanje dijelova i proizvoda iznad apsolutnog minimuma potrebnog.</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C00000"/>
                </a:solidFill>
                <a:latin typeface="Arial"/>
                <a:ea typeface="Arial"/>
                <a:cs typeface="Arial"/>
                <a:sym typeface="Arial"/>
              </a:rPr>
              <a:t>Prekomjerna obrada: </a:t>
            </a:r>
            <a:r>
              <a:rPr lang="en-GB" sz="1400" b="0" i="0" u="none" strike="noStrike" cap="none">
                <a:solidFill>
                  <a:srgbClr val="000000"/>
                </a:solidFill>
                <a:latin typeface="Arial"/>
                <a:ea typeface="Arial"/>
                <a:cs typeface="Arial"/>
                <a:sym typeface="Arial"/>
              </a:rPr>
              <a:t>nepotrebna ili netočna obrada.</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C00000"/>
                </a:solidFill>
                <a:latin typeface="Arial"/>
                <a:ea typeface="Arial"/>
                <a:cs typeface="Arial"/>
                <a:sym typeface="Arial"/>
              </a:rPr>
              <a:t>Inventar: </a:t>
            </a:r>
            <a:r>
              <a:rPr lang="en-GB" sz="1400" b="0" i="0" u="none" strike="noStrike" cap="none">
                <a:solidFill>
                  <a:srgbClr val="000000"/>
                </a:solidFill>
                <a:latin typeface="Arial"/>
                <a:ea typeface="Arial"/>
                <a:cs typeface="Arial"/>
                <a:sym typeface="Arial"/>
              </a:rPr>
              <a:t>potrebno je čuvati više od minimalne zalihe sirovina, dijelova, proizvodnje u tijeku (WIP) i gotovih proizvoda.</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C00000"/>
                </a:solidFill>
                <a:latin typeface="Arial"/>
                <a:ea typeface="Arial"/>
                <a:cs typeface="Arial"/>
                <a:sym typeface="Arial"/>
              </a:rPr>
              <a:t>Kretanje: </a:t>
            </a:r>
            <a:r>
              <a:rPr lang="en-GB" sz="1400" b="0" i="0" u="none" strike="noStrike" cap="none">
                <a:solidFill>
                  <a:srgbClr val="000000"/>
                </a:solidFill>
                <a:latin typeface="Arial"/>
                <a:ea typeface="Arial"/>
                <a:cs typeface="Arial"/>
                <a:sym typeface="Arial"/>
              </a:rPr>
              <a:t>pokreti koje izvode operateri ili strojevi iznad onoga što je potrebno.</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C00000"/>
                </a:solidFill>
                <a:latin typeface="Arial"/>
                <a:ea typeface="Arial"/>
                <a:cs typeface="Arial"/>
                <a:sym typeface="Arial"/>
              </a:rPr>
              <a:t>Greške: </a:t>
            </a:r>
            <a:r>
              <a:rPr lang="en-GB" sz="1400" b="0" i="0" u="none" strike="noStrike" cap="none">
                <a:solidFill>
                  <a:srgbClr val="000000"/>
                </a:solidFill>
                <a:latin typeface="Arial"/>
                <a:ea typeface="Arial"/>
                <a:cs typeface="Arial"/>
                <a:sym typeface="Arial"/>
              </a:rPr>
              <a:t>vrijeme i trud utrošeni na ispravljanje i provjeru prerade i otpada.</a:t>
            </a:r>
            <a:endParaRPr/>
          </a:p>
        </p:txBody>
      </p:sp>
      <p:sp>
        <p:nvSpPr>
          <p:cNvPr id="527" name="Google Shape;527;p42"/>
          <p:cNvSpPr txBox="1"/>
          <p:nvPr/>
        </p:nvSpPr>
        <p:spPr>
          <a:xfrm>
            <a:off x="195984" y="901574"/>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Lean Manufacturing - Otpad</a:t>
            </a:r>
            <a:endParaRPr/>
          </a:p>
        </p:txBody>
      </p:sp>
      <p:sp>
        <p:nvSpPr>
          <p:cNvPr id="528" name="Google Shape;528;p42"/>
          <p:cNvSpPr/>
          <p:nvPr/>
        </p:nvSpPr>
        <p:spPr>
          <a:xfrm>
            <a:off x="7662040" y="3591937"/>
            <a:ext cx="665747" cy="653549"/>
          </a:xfrm>
          <a:prstGeom prst="mathPlus">
            <a:avLst>
              <a:gd name="adj1" fmla="val 23520"/>
            </a:avLst>
          </a:prstGeom>
          <a:solidFill>
            <a:srgbClr val="059540"/>
          </a:solidFill>
          <a:ln w="25400" cap="flat" cmpd="sng">
            <a:solidFill>
              <a:srgbClr val="059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9" name="Google Shape;529;p42"/>
          <p:cNvSpPr txBox="1"/>
          <p:nvPr/>
        </p:nvSpPr>
        <p:spPr>
          <a:xfrm>
            <a:off x="6943321" y="4178078"/>
            <a:ext cx="2140219" cy="78327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dirty="0" err="1">
                <a:solidFill>
                  <a:srgbClr val="059540"/>
                </a:solidFill>
                <a:latin typeface="Arial"/>
                <a:ea typeface="Arial"/>
                <a:cs typeface="Arial"/>
                <a:sym typeface="Arial"/>
              </a:rPr>
              <a:t>Gubitak</a:t>
            </a:r>
            <a:r>
              <a:rPr lang="en-GB" sz="1600" b="1" i="0" u="none" strike="noStrike" cap="none" dirty="0">
                <a:solidFill>
                  <a:srgbClr val="059540"/>
                </a:solidFill>
                <a:latin typeface="Arial"/>
                <a:ea typeface="Arial"/>
                <a:cs typeface="Arial"/>
                <a:sym typeface="Arial"/>
              </a:rPr>
              <a:t> "</a:t>
            </a:r>
            <a:r>
              <a:rPr lang="en-GB" sz="1600" b="1" i="0" u="none" strike="noStrike" cap="none" dirty="0" err="1">
                <a:solidFill>
                  <a:srgbClr val="059540"/>
                </a:solidFill>
                <a:latin typeface="Arial"/>
                <a:ea typeface="Arial"/>
                <a:cs typeface="Arial"/>
                <a:sym typeface="Arial"/>
              </a:rPr>
              <a:t>neiskorištenog</a:t>
            </a:r>
            <a:r>
              <a:rPr lang="en-GB" sz="1600" b="1" i="0" u="none" strike="noStrike" cap="none" dirty="0">
                <a:solidFill>
                  <a:srgbClr val="059540"/>
                </a:solidFill>
                <a:latin typeface="Arial"/>
                <a:ea typeface="Arial"/>
                <a:cs typeface="Arial"/>
                <a:sym typeface="Arial"/>
              </a:rPr>
              <a:t> </a:t>
            </a:r>
            <a:r>
              <a:rPr lang="en-GB" sz="1600" b="1" i="0" u="none" strike="noStrike" cap="none" dirty="0" err="1">
                <a:solidFill>
                  <a:srgbClr val="059540"/>
                </a:solidFill>
                <a:latin typeface="Arial"/>
                <a:ea typeface="Arial"/>
                <a:cs typeface="Arial"/>
                <a:sym typeface="Arial"/>
              </a:rPr>
              <a:t>talenta</a:t>
            </a:r>
            <a:r>
              <a:rPr lang="en-GB" sz="1600" b="1" i="0" u="none" strike="noStrike" cap="none" dirty="0">
                <a:solidFill>
                  <a:srgbClr val="059540"/>
                </a:solidFill>
                <a:latin typeface="Arial"/>
                <a:ea typeface="Arial"/>
                <a:cs typeface="Arial"/>
                <a:sym typeface="Arial"/>
              </a:rPr>
              <a:t>".</a:t>
            </a:r>
            <a:endParaRPr sz="1600" b="1" i="0" u="none" strike="noStrike" cap="none" dirty="0">
              <a:solidFill>
                <a:srgbClr val="05954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3"/>
          <p:cNvSpPr txBox="1">
            <a:spLocks noGrp="1"/>
          </p:cNvSpPr>
          <p:nvPr>
            <p:ph type="title"/>
          </p:nvPr>
        </p:nvSpPr>
        <p:spPr>
          <a:xfrm>
            <a:off x="913125" y="65612"/>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35" name="Google Shape;535;p43"/>
          <p:cNvSpPr txBox="1"/>
          <p:nvPr/>
        </p:nvSpPr>
        <p:spPr>
          <a:xfrm>
            <a:off x="195984" y="2417861"/>
            <a:ext cx="87520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8 otpadaka Lean proizvodnje:</a:t>
            </a:r>
            <a:endParaRPr/>
          </a:p>
        </p:txBody>
      </p:sp>
      <p:sp>
        <p:nvSpPr>
          <p:cNvPr id="536" name="Google Shape;536;p43"/>
          <p:cNvSpPr txBox="1"/>
          <p:nvPr/>
        </p:nvSpPr>
        <p:spPr>
          <a:xfrm>
            <a:off x="913125" y="724594"/>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Lean Manufacturing - Otpad</a:t>
            </a:r>
            <a:endParaRPr/>
          </a:p>
        </p:txBody>
      </p:sp>
      <p:pic>
        <p:nvPicPr>
          <p:cNvPr id="537" name="Google Shape;537;p43"/>
          <p:cNvPicPr preferRelativeResize="0"/>
          <p:nvPr/>
        </p:nvPicPr>
        <p:blipFill rotWithShape="1">
          <a:blip r:embed="rId3">
            <a:alphaModFix/>
          </a:blip>
          <a:srcRect/>
          <a:stretch/>
        </p:blipFill>
        <p:spPr>
          <a:xfrm>
            <a:off x="3487994" y="1204019"/>
            <a:ext cx="5142931" cy="35140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4"/>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43" name="Google Shape;543;p44"/>
          <p:cNvSpPr txBox="1"/>
          <p:nvPr/>
        </p:nvSpPr>
        <p:spPr>
          <a:xfrm>
            <a:off x="195984" y="901574"/>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Lean Manufacturing – principi</a:t>
            </a:r>
            <a:endParaRPr/>
          </a:p>
        </p:txBody>
      </p:sp>
      <p:pic>
        <p:nvPicPr>
          <p:cNvPr id="544" name="Google Shape;544;p44"/>
          <p:cNvPicPr preferRelativeResize="0"/>
          <p:nvPr/>
        </p:nvPicPr>
        <p:blipFill rotWithShape="1">
          <a:blip r:embed="rId3">
            <a:alphaModFix/>
          </a:blip>
          <a:srcRect/>
          <a:stretch/>
        </p:blipFill>
        <p:spPr>
          <a:xfrm>
            <a:off x="3677008" y="1101274"/>
            <a:ext cx="4985083" cy="3519120"/>
          </a:xfrm>
          <a:prstGeom prst="rect">
            <a:avLst/>
          </a:prstGeom>
          <a:noFill/>
          <a:ln>
            <a:noFill/>
          </a:ln>
        </p:spPr>
      </p:pic>
      <p:sp>
        <p:nvSpPr>
          <p:cNvPr id="545" name="Google Shape;545;p44"/>
          <p:cNvSpPr txBox="1"/>
          <p:nvPr/>
        </p:nvSpPr>
        <p:spPr>
          <a:xfrm>
            <a:off x="481909" y="1340643"/>
            <a:ext cx="2408775"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5A7A1"/>
                </a:solidFill>
                <a:latin typeface="Arial"/>
                <a:ea typeface="Arial"/>
                <a:cs typeface="Arial"/>
                <a:sym typeface="Arial"/>
              </a:rPr>
              <a:t>Lean koncept uzima u obzir pet glavnih principa kao recept za poboljšanje učinkovitosti radnog mjesta, naime sljedeće:</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15A7A1"/>
                </a:solidFill>
                <a:latin typeface="Arial"/>
                <a:ea typeface="Arial"/>
                <a:cs typeface="Arial"/>
                <a:sym typeface="Arial"/>
              </a:rPr>
              <a:t>Identificiranje vrijednosti;</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15A7A1"/>
                </a:solidFill>
                <a:latin typeface="Arial"/>
                <a:ea typeface="Arial"/>
                <a:cs typeface="Arial"/>
                <a:sym typeface="Arial"/>
              </a:rPr>
              <a:t>Mapiranje toka vrijednosti;</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15A7A1"/>
                </a:solidFill>
                <a:latin typeface="Arial"/>
                <a:ea typeface="Arial"/>
                <a:cs typeface="Arial"/>
                <a:sym typeface="Arial"/>
              </a:rPr>
              <a:t>Stvaranje toka;</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15A7A1"/>
                </a:solidFill>
                <a:latin typeface="Arial"/>
                <a:ea typeface="Arial"/>
                <a:cs typeface="Arial"/>
                <a:sym typeface="Arial"/>
              </a:rPr>
              <a:t>Uspostavljanje povlačenja;</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15A7A1"/>
                </a:solidFill>
                <a:latin typeface="Arial"/>
                <a:ea typeface="Arial"/>
                <a:cs typeface="Arial"/>
                <a:sym typeface="Arial"/>
              </a:rPr>
              <a:t>U potrazi za savršenstvom.</a:t>
            </a:r>
            <a:endParaRPr sz="1400" b="0" i="0" u="none" strike="noStrike" cap="none">
              <a:solidFill>
                <a:srgbClr val="15A7A1"/>
              </a:solidFill>
              <a:latin typeface="Arial"/>
              <a:ea typeface="Arial"/>
              <a:cs typeface="Arial"/>
              <a:sym typeface="Arial"/>
            </a:endParaRPr>
          </a:p>
        </p:txBody>
      </p:sp>
      <p:sp>
        <p:nvSpPr>
          <p:cNvPr id="546" name="Google Shape;546;p44"/>
          <p:cNvSpPr/>
          <p:nvPr/>
        </p:nvSpPr>
        <p:spPr>
          <a:xfrm>
            <a:off x="1061768" y="4451117"/>
            <a:ext cx="651878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800" b="0" i="0" u="none" strike="noStrike" cap="none" dirty="0">
                <a:solidFill>
                  <a:srgbClr val="000000"/>
                </a:solidFill>
                <a:latin typeface="Arial"/>
                <a:ea typeface="Arial"/>
                <a:cs typeface="Arial"/>
                <a:sym typeface="Arial"/>
              </a:rPr>
              <a:t>[2]</a:t>
            </a:r>
            <a:r>
              <a:rPr lang="en-GB" sz="800" b="0" i="0" u="none" strike="noStrike" cap="none" dirty="0" err="1">
                <a:solidFill>
                  <a:srgbClr val="000000"/>
                </a:solidFill>
                <a:latin typeface="Arial"/>
                <a:ea typeface="Arial"/>
                <a:cs typeface="Arial"/>
                <a:sym typeface="Arial"/>
              </a:rPr>
              <a:t>TheKompletanMršavo</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Proizvodnjavodič</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Naučiti</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kako</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proizvođačisukorištenjem</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novi</a:t>
            </a:r>
            <a:r>
              <a:rPr lang="en-GB" sz="800" b="0" i="0" u="none" strike="noStrike" cap="none" dirty="0">
                <a:solidFill>
                  <a:srgbClr val="000000"/>
                </a:solidFill>
                <a:latin typeface="Arial"/>
                <a:ea typeface="Arial"/>
                <a:cs typeface="Arial"/>
                <a:sym typeface="Arial"/>
              </a:rPr>
              <a:t> Industrija4.0tehnologijedopovećati </a:t>
            </a:r>
            <a:r>
              <a:rPr lang="en-GB" sz="800" b="0" i="0" u="none" strike="noStrike" cap="none" dirty="0" err="1">
                <a:solidFill>
                  <a:srgbClr val="000000"/>
                </a:solidFill>
                <a:latin typeface="Arial"/>
                <a:ea typeface="Arial"/>
                <a:cs typeface="Arial"/>
                <a:sym typeface="Arial"/>
              </a:rPr>
              <a:t>tradicionalni</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nagnuti</a:t>
            </a:r>
            <a:r>
              <a:rPr lang="en-GB" sz="800" b="0" i="0" u="none" strike="noStrike" cap="none" dirty="0">
                <a:solidFill>
                  <a:srgbClr val="000000"/>
                </a:solidFill>
                <a:latin typeface="Arial"/>
                <a:ea typeface="Arial"/>
                <a:cs typeface="Arial"/>
                <a:sym typeface="Arial"/>
              </a:rPr>
              <a:t> se </a:t>
            </a:r>
            <a:r>
              <a:rPr lang="en-GB" sz="800" b="0" i="0" u="none" strike="noStrike" cap="none" dirty="0" err="1">
                <a:solidFill>
                  <a:srgbClr val="000000"/>
                </a:solidFill>
                <a:latin typeface="Arial"/>
                <a:ea typeface="Arial"/>
                <a:cs typeface="Arial"/>
                <a:sym typeface="Arial"/>
              </a:rPr>
              <a:t>proizvodnja</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praksi</a:t>
            </a:r>
            <a:r>
              <a:rPr lang="en-GB" sz="800" b="0" i="0" u="none" strike="noStrike" cap="none" dirty="0">
                <a:solidFill>
                  <a:srgbClr val="000000"/>
                </a:solidFill>
                <a:latin typeface="Arial"/>
                <a:ea typeface="Arial"/>
                <a:cs typeface="Arial"/>
                <a:sym typeface="Arial"/>
              </a:rPr>
              <a:t>. Tulip.co E-</a:t>
            </a:r>
            <a:r>
              <a:rPr lang="en-GB" sz="800" b="0" i="0" u="none" strike="noStrike" cap="none" dirty="0" err="1">
                <a:solidFill>
                  <a:srgbClr val="000000"/>
                </a:solidFill>
                <a:latin typeface="Arial"/>
                <a:ea typeface="Arial"/>
                <a:cs typeface="Arial"/>
                <a:sym typeface="Arial"/>
              </a:rPr>
              <a:t>knjiga</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Mreža:</a:t>
            </a:r>
            <a:r>
              <a:rPr lang="en-GB" sz="8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8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://tulip.co/</a:t>
            </a:r>
            <a:r>
              <a:rPr lang="en-GB" sz="8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ebooks</a:t>
            </a:r>
            <a:r>
              <a:rPr lang="en-GB" sz="8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/lean-manufacturing/#chapter-two-history-of-lean</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5"/>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52" name="Google Shape;552;p45"/>
          <p:cNvSpPr txBox="1"/>
          <p:nvPr/>
        </p:nvSpPr>
        <p:spPr>
          <a:xfrm>
            <a:off x="195984" y="1771531"/>
            <a:ext cx="875203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t>
            </a:r>
            <a:r>
              <a:rPr lang="en-GB" sz="1400" b="0" i="0" u="none" strike="noStrike" cap="none">
                <a:solidFill>
                  <a:srgbClr val="2B2D83"/>
                </a:solidFill>
                <a:latin typeface="Arial"/>
                <a:ea typeface="Arial"/>
                <a:cs typeface="Arial"/>
                <a:sym typeface="Arial"/>
              </a:rPr>
              <a:t> </a:t>
            </a:r>
            <a:r>
              <a:rPr lang="en-GB" sz="1400" b="0" i="0" u="none" strike="noStrike" cap="none">
                <a:solidFill>
                  <a:srgbClr val="000000"/>
                </a:solidFill>
                <a:latin typeface="Arial"/>
                <a:ea typeface="Arial"/>
                <a:cs typeface="Arial"/>
                <a:sym typeface="Arial"/>
              </a:rPr>
              <a:t>koncept u kojem se ekosustav vidi kao primjer za projektiranje industrijskih sustava sa svrhom smanjenja njihovog utjecaja na okoliš zatvaranjem energetskih i resursnih petlji.</a:t>
            </a:r>
            <a:endParaRPr/>
          </a:p>
        </p:txBody>
      </p:sp>
      <p:sp>
        <p:nvSpPr>
          <p:cNvPr id="553" name="Google Shape;553;p45"/>
          <p:cNvSpPr txBox="1"/>
          <p:nvPr/>
        </p:nvSpPr>
        <p:spPr>
          <a:xfrm>
            <a:off x="195984" y="1380999"/>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Industrijska ekologija - Koncept</a:t>
            </a:r>
            <a:endParaRPr/>
          </a:p>
        </p:txBody>
      </p:sp>
      <p:sp>
        <p:nvSpPr>
          <p:cNvPr id="554" name="Google Shape;554;p45"/>
          <p:cNvSpPr txBox="1"/>
          <p:nvPr/>
        </p:nvSpPr>
        <p:spPr>
          <a:xfrm>
            <a:off x="1102703" y="2603409"/>
            <a:ext cx="5855109"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2B2D8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2B2D83"/>
                </a:solidFill>
                <a:latin typeface="Arial"/>
                <a:ea typeface="Arial"/>
                <a:cs typeface="Arial"/>
                <a:sym typeface="Arial"/>
              </a:rPr>
              <a:t>„Industrijska ekologija konceptualizira industriju kao ekosustav koji je stvorio čovjek i koji funkcionira na sličan način kao prirodni ekosustavi, gdje se otpad ili nusprodukt jednog procesa koristi kao input u drugi proces. Industrijska ekologija je u interakciji s prirodnim ekosustavima i pokušava prijeći s linearnog na ciklički sustav ili sustav zatvorene petlje. Poput prirodnih ekosustava, industrijska ekologija je u stalnom tijeku”</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6"/>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60" name="Google Shape;560;p46"/>
          <p:cNvSpPr txBox="1"/>
          <p:nvPr/>
        </p:nvSpPr>
        <p:spPr>
          <a:xfrm>
            <a:off x="195984" y="1380999"/>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Industrijska ekologija - Procesi</a:t>
            </a:r>
            <a:endParaRPr/>
          </a:p>
        </p:txBody>
      </p:sp>
      <p:sp>
        <p:nvSpPr>
          <p:cNvPr id="561" name="Google Shape;561;p46"/>
          <p:cNvSpPr txBox="1"/>
          <p:nvPr/>
        </p:nvSpPr>
        <p:spPr>
          <a:xfrm>
            <a:off x="378779" y="1860424"/>
            <a:ext cx="3336255"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Prema IE konceptu, jedna industrija iskorištava viškove (otpad i nusproizvode) drugih industrija kao inpute u vlastite procese dok je u interakciji s prirodom. IE slijedi hibridni sustav između industrijskih i prirodnih ekosustava i razmatra koncepte održivosti i alate kao što su analiza protoka materijala, dizajn za rastavljanje, ekološki prihvatljive tehnologije i dematerijalizacija.</a:t>
            </a:r>
            <a:endParaRPr/>
          </a:p>
        </p:txBody>
      </p:sp>
      <p:pic>
        <p:nvPicPr>
          <p:cNvPr id="562" name="Google Shape;562;p46"/>
          <p:cNvPicPr preferRelativeResize="0"/>
          <p:nvPr/>
        </p:nvPicPr>
        <p:blipFill rotWithShape="1">
          <a:blip r:embed="rId3">
            <a:alphaModFix/>
          </a:blip>
          <a:srcRect/>
          <a:stretch/>
        </p:blipFill>
        <p:spPr>
          <a:xfrm>
            <a:off x="3897829" y="1157082"/>
            <a:ext cx="5246171" cy="3050891"/>
          </a:xfrm>
          <a:prstGeom prst="rect">
            <a:avLst/>
          </a:prstGeom>
          <a:noFill/>
          <a:ln>
            <a:noFill/>
          </a:ln>
        </p:spPr>
      </p:pic>
      <p:sp>
        <p:nvSpPr>
          <p:cNvPr id="563" name="Google Shape;563;p46"/>
          <p:cNvSpPr/>
          <p:nvPr/>
        </p:nvSpPr>
        <p:spPr>
          <a:xfrm>
            <a:off x="3979397" y="4431890"/>
            <a:ext cx="50830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800" b="0" i="0" u="none" strike="noStrike" cap="none" dirty="0">
                <a:solidFill>
                  <a:srgbClr val="000000"/>
                </a:solidFill>
                <a:latin typeface="Arial"/>
                <a:ea typeface="Arial"/>
                <a:cs typeface="Arial"/>
                <a:sym typeface="Arial"/>
              </a:rPr>
              <a:t>[3]</a:t>
            </a:r>
            <a:r>
              <a:rPr lang="en-GB" sz="800" b="0" i="0" u="none" strike="noStrike" cap="none" dirty="0" err="1">
                <a:solidFill>
                  <a:srgbClr val="000000"/>
                </a:solidFill>
                <a:latin typeface="Arial"/>
                <a:ea typeface="Arial"/>
                <a:cs typeface="Arial"/>
                <a:sym typeface="Arial"/>
              </a:rPr>
              <a:t>Uvoddo</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industrijskogekologija</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iindustrijski</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metabolizam.grčko-albanskikrižgranica</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suradnjauBiomasa</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Istraživanje.Dostupnona</a:t>
            </a:r>
            <a:r>
              <a:rPr lang="en-GB" sz="800" b="0" i="0" u="none" strike="noStrike" cap="none" dirty="0">
                <a:solidFill>
                  <a:srgbClr val="000000"/>
                </a:solidFill>
                <a:latin typeface="Arial"/>
                <a:ea typeface="Arial"/>
                <a:cs typeface="Arial"/>
                <a:sym typeface="Arial"/>
              </a:rPr>
              <a:t> </a:t>
            </a:r>
            <a:r>
              <a:rPr lang="en-GB" sz="800" b="0" i="0" u="none" strike="noStrike" cap="none" dirty="0" err="1">
                <a:solidFill>
                  <a:srgbClr val="000000"/>
                </a:solidFill>
                <a:latin typeface="Arial"/>
                <a:ea typeface="Arial"/>
                <a:cs typeface="Arial"/>
                <a:sym typeface="Arial"/>
              </a:rPr>
              <a:t>liniji:</a:t>
            </a:r>
            <a:r>
              <a:rPr lang="en-GB" sz="8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GB" sz="8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://slideplayer.com/slide/13338089/</a:t>
            </a:r>
            <a:endParaRPr sz="800" b="0" i="0" u="none" strike="noStrike" cap="none" dirty="0">
              <a:solidFill>
                <a:srgbClr val="000000"/>
              </a:solidFill>
              <a:latin typeface="Arial"/>
              <a:ea typeface="Arial"/>
              <a:cs typeface="Arial"/>
              <a:sym typeface="Arial"/>
            </a:endParaRPr>
          </a:p>
        </p:txBody>
      </p:sp>
      <p:sp>
        <p:nvSpPr>
          <p:cNvPr id="564" name="Google Shape;564;p46"/>
          <p:cNvSpPr txBox="1"/>
          <p:nvPr/>
        </p:nvSpPr>
        <p:spPr>
          <a:xfrm>
            <a:off x="5461996" y="4215765"/>
            <a:ext cx="2904459" cy="2904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800"/>
              <a:buFont typeface="Arial"/>
              <a:buNone/>
            </a:pPr>
            <a:r>
              <a:rPr lang="en-GB" sz="800" b="0" i="0" u="none" strike="noStrike" cap="none" dirty="0" err="1">
                <a:solidFill>
                  <a:schemeClr val="dk1"/>
                </a:solidFill>
                <a:latin typeface="Arial"/>
                <a:ea typeface="Arial"/>
                <a:cs typeface="Arial"/>
                <a:sym typeface="Arial"/>
              </a:rPr>
              <a:t>Industrijski</a:t>
            </a:r>
            <a:r>
              <a:rPr lang="en-GB" sz="800" b="0" i="0" u="none" strike="noStrike" cap="none" dirty="0">
                <a:solidFill>
                  <a:schemeClr val="dk1"/>
                </a:solidFill>
                <a:latin typeface="Arial"/>
                <a:ea typeface="Arial"/>
                <a:cs typeface="Arial"/>
                <a:sym typeface="Arial"/>
              </a:rPr>
              <a:t> </a:t>
            </a:r>
            <a:r>
              <a:rPr lang="en-GB" sz="800" b="0" i="0" u="none" strike="noStrike" cap="none" dirty="0" err="1">
                <a:solidFill>
                  <a:schemeClr val="dk1"/>
                </a:solidFill>
                <a:latin typeface="Arial"/>
                <a:ea typeface="Arial"/>
                <a:cs typeface="Arial"/>
                <a:sym typeface="Arial"/>
              </a:rPr>
              <a:t>ekološki</a:t>
            </a:r>
            <a:r>
              <a:rPr lang="en-GB" sz="800" b="0" i="0" u="none" strike="noStrike" cap="none" dirty="0">
                <a:solidFill>
                  <a:schemeClr val="dk1"/>
                </a:solidFill>
                <a:latin typeface="Arial"/>
                <a:ea typeface="Arial"/>
                <a:cs typeface="Arial"/>
                <a:sym typeface="Arial"/>
              </a:rPr>
              <a:t> </a:t>
            </a:r>
            <a:r>
              <a:rPr lang="en-GB" sz="800" b="0" i="0" u="none" strike="noStrike" cap="none" dirty="0" err="1">
                <a:solidFill>
                  <a:schemeClr val="dk1"/>
                </a:solidFill>
                <a:latin typeface="Arial"/>
                <a:ea typeface="Arial"/>
                <a:cs typeface="Arial"/>
                <a:sym typeface="Arial"/>
              </a:rPr>
              <a:t>procesi</a:t>
            </a:r>
            <a:r>
              <a:rPr lang="en-GB" sz="800" b="0" i="0" u="none" strike="noStrike" cap="none" dirty="0">
                <a:solidFill>
                  <a:schemeClr val="dk1"/>
                </a:solidFill>
                <a:latin typeface="Arial"/>
                <a:ea typeface="Arial"/>
                <a:cs typeface="Arial"/>
                <a:sym typeface="Arial"/>
              </a:rPr>
              <a:t> [3]</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7"/>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70" name="Google Shape;570;p47"/>
          <p:cNvSpPr txBox="1"/>
          <p:nvPr/>
        </p:nvSpPr>
        <p:spPr>
          <a:xfrm>
            <a:off x="195984" y="1322935"/>
            <a:ext cx="8752031" cy="35394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Razvijati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industrijske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ekosustave</a:t>
            </a: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gledati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otpad</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kao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resurs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zatvoriti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petlje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sklapati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partnerstva</a:t>
            </a:r>
            <a:r>
              <a:rPr lang="en-GB" sz="1400" b="0" i="0" u="none" strike="noStrike" cap="none" dirty="0">
                <a:solidFill>
                  <a:srgbClr val="000000"/>
                </a:solidFill>
                <a:latin typeface="Arial"/>
                <a:ea typeface="Arial"/>
                <a:cs typeface="Arial"/>
                <a:sym typeface="Arial"/>
              </a:rPr>
              <a:t> s </a:t>
            </a:r>
            <a:r>
              <a:rPr lang="en-GB" sz="1400" b="0" i="0" u="none" strike="noStrike" cap="none" dirty="0" err="1">
                <a:solidFill>
                  <a:srgbClr val="000000"/>
                </a:solidFill>
                <a:latin typeface="Arial"/>
                <a:ea typeface="Arial"/>
                <a:cs typeface="Arial"/>
                <a:sym typeface="Arial"/>
              </a:rPr>
              <a:t>drugim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industrijama</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trgovinu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nusproizvodima</a:t>
            </a:r>
            <a:r>
              <a:rPr lang="en-GB" sz="1400" b="0" i="0" u="none" strike="noStrike" cap="none" dirty="0">
                <a:solidFill>
                  <a:srgbClr val="000000"/>
                </a:solidFill>
                <a:latin typeface="Arial"/>
                <a:ea typeface="Arial"/>
                <a:cs typeface="Arial"/>
                <a:sym typeface="Arial"/>
              </a:rPr>
              <a:t> koji se </a:t>
            </a:r>
            <a:r>
              <a:rPr lang="en-GB" sz="1400" b="0" i="0" u="none" strike="noStrike" cap="none" dirty="0" err="1">
                <a:solidFill>
                  <a:srgbClr val="000000"/>
                </a:solidFill>
                <a:latin typeface="Arial"/>
                <a:ea typeface="Arial"/>
                <a:cs typeface="Arial"/>
                <a:sym typeface="Arial"/>
              </a:rPr>
              <a:t>koriste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kao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inputi</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druge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procese</a:t>
            </a:r>
            <a:r>
              <a:rPr lang="en-GB" sz="1400" b="0" i="0" u="none" strike="noStrike" cap="none" dirty="0">
                <a:solidFill>
                  <a:srgbClr val="000000"/>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Dematerijalizirati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industrijsku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proizvodnju</a:t>
            </a: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koristiti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izvornih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materijala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energije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tako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što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ćete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postati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učinkovitiji</a:t>
            </a:r>
            <a:r>
              <a:rPr lang="en-GB" sz="1400" b="0" i="0" u="none" strike="noStrike" cap="none" dirty="0">
                <a:solidFill>
                  <a:srgbClr val="000000"/>
                </a:solidFill>
                <a:latin typeface="Arial"/>
                <a:ea typeface="Arial"/>
                <a:cs typeface="Arial"/>
                <a:sym typeface="Arial"/>
              </a:rPr>
              <a:t> u </a:t>
            </a:r>
            <a:r>
              <a:rPr lang="en-GB" sz="1400" b="0" i="0" u="none" strike="noStrike" cap="none" dirty="0" err="1">
                <a:solidFill>
                  <a:srgbClr val="000000"/>
                </a:solidFill>
                <a:latin typeface="Arial"/>
                <a:ea typeface="Arial"/>
                <a:cs typeface="Arial"/>
                <a:sym typeface="Arial"/>
              </a:rPr>
              <a:t>pogledu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resursa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ponovno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koristiti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materijale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ili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zamijeniti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ekološki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prihvatljivijim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materijalima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učiniti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više</a:t>
            </a:r>
            <a:r>
              <a:rPr lang="en-GB" sz="1400" b="0" i="0" u="none" strike="noStrike" cap="none" dirty="0">
                <a:solidFill>
                  <a:srgbClr val="000000"/>
                </a:solidFill>
                <a:latin typeface="Arial"/>
                <a:ea typeface="Arial"/>
                <a:cs typeface="Arial"/>
                <a:sym typeface="Arial"/>
              </a:rPr>
              <a:t> s </a:t>
            </a:r>
            <a:r>
              <a:rPr lang="en-GB" sz="1400" b="0" i="0" u="none" strike="noStrike" cap="none" dirty="0" err="1">
                <a:solidFill>
                  <a:srgbClr val="000000"/>
                </a:solidFill>
                <a:latin typeface="Arial"/>
                <a:ea typeface="Arial"/>
                <a:cs typeface="Arial"/>
                <a:sym typeface="Arial"/>
              </a:rPr>
              <a:t>manje</a:t>
            </a:r>
            <a:r>
              <a:rPr lang="en-GB" sz="1400" b="0" i="0" u="none" strike="noStrike" cap="none" dirty="0">
                <a:solidFill>
                  <a:srgbClr val="000000"/>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Uravnotežite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industrijske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ulaze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izlaze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prirodne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razine</a:t>
            </a: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upravljajte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sučeljem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okoliša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povećati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znanje</a:t>
            </a:r>
            <a:r>
              <a:rPr lang="en-GB" sz="1400" b="0" i="0" u="none" strike="noStrike" cap="none" dirty="0">
                <a:solidFill>
                  <a:srgbClr val="000000"/>
                </a:solidFill>
                <a:latin typeface="Arial"/>
                <a:ea typeface="Arial"/>
                <a:cs typeface="Arial"/>
                <a:sym typeface="Arial"/>
              </a:rPr>
              <a:t> o </a:t>
            </a:r>
            <a:r>
              <a:rPr lang="en-GB" sz="1400" b="0" i="0" u="none" strike="noStrike" cap="none" dirty="0" err="1">
                <a:solidFill>
                  <a:srgbClr val="000000"/>
                </a:solidFill>
                <a:latin typeface="Arial"/>
                <a:ea typeface="Arial"/>
                <a:cs typeface="Arial"/>
                <a:sym typeface="Arial"/>
              </a:rPr>
              <a:t>ponašanju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ekosustava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vremenu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oporavka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kapacitetu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povećati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znanje</a:t>
            </a:r>
            <a:r>
              <a:rPr lang="en-GB" sz="1400" b="0" i="0" u="none" strike="noStrike" cap="none" dirty="0">
                <a:solidFill>
                  <a:srgbClr val="000000"/>
                </a:solidFill>
                <a:latin typeface="Arial"/>
                <a:ea typeface="Arial"/>
                <a:cs typeface="Arial"/>
                <a:sym typeface="Arial"/>
              </a:rPr>
              <a:t> o tome </a:t>
            </a:r>
            <a:r>
              <a:rPr lang="en-GB" sz="1400" b="0" i="0" u="none" strike="noStrike" cap="none" dirty="0" err="1">
                <a:solidFill>
                  <a:srgbClr val="000000"/>
                </a:solidFill>
                <a:latin typeface="Arial"/>
                <a:ea typeface="Arial"/>
                <a:cs typeface="Arial"/>
                <a:sym typeface="Arial"/>
              </a:rPr>
              <a:t>kako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kada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može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komunicirati</a:t>
            </a:r>
            <a:r>
              <a:rPr lang="en-GB" sz="1400" b="0" i="0" u="none" strike="noStrike" cap="none" dirty="0">
                <a:solidFill>
                  <a:srgbClr val="000000"/>
                </a:solidFill>
                <a:latin typeface="Arial"/>
                <a:ea typeface="Arial"/>
                <a:cs typeface="Arial"/>
                <a:sym typeface="Arial"/>
              </a:rPr>
              <a:t> s </a:t>
            </a:r>
            <a:r>
              <a:rPr lang="en-GB" sz="1400" b="0" i="0" u="none" strike="noStrike" cap="none" dirty="0" err="1">
                <a:solidFill>
                  <a:srgbClr val="000000"/>
                </a:solidFill>
                <a:latin typeface="Arial"/>
                <a:ea typeface="Arial"/>
                <a:cs typeface="Arial"/>
                <a:sym typeface="Arial"/>
              </a:rPr>
              <a:t>prirodnim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ekosustavima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ograničenjima</a:t>
            </a:r>
            <a:r>
              <a:rPr lang="en-GB" sz="1400" b="0" i="0" u="none" strike="noStrike" cap="none" dirty="0">
                <a:solidFill>
                  <a:srgbClr val="000000"/>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Poboljšati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učinkovitost</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industrijskih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procesa</a:t>
            </a: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redizajnirati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proizvode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procese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opremu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ponovno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koristiti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materijale</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očuvanje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resursa</a:t>
            </a:r>
            <a:r>
              <a:rPr lang="en-GB" sz="1400" b="0" i="0" u="none" strike="noStrike" cap="none" dirty="0">
                <a:solidFill>
                  <a:srgbClr val="000000"/>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Korištenje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energije</a:t>
            </a: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uključiti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opskrbu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energijom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unutar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industrijske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ekologije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koristiti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alternativne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izvore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energije</a:t>
            </a:r>
            <a:r>
              <a:rPr lang="en-GB" sz="1400" b="0" i="0" u="none" strike="noStrike" cap="none" dirty="0">
                <a:solidFill>
                  <a:srgbClr val="000000"/>
                </a:solidFill>
                <a:latin typeface="Arial"/>
                <a:ea typeface="Arial"/>
                <a:cs typeface="Arial"/>
                <a:sym typeface="Arial"/>
              </a:rPr>
              <a:t> koji </a:t>
            </a:r>
            <a:r>
              <a:rPr lang="en-GB" sz="1400" b="0" i="0" u="none" strike="noStrike" cap="none" dirty="0" err="1">
                <a:solidFill>
                  <a:srgbClr val="000000"/>
                </a:solidFill>
                <a:latin typeface="Arial"/>
                <a:ea typeface="Arial"/>
                <a:cs typeface="Arial"/>
                <a:sym typeface="Arial"/>
              </a:rPr>
              <a:t>imaju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manji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utjecaj</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okoliš</a:t>
            </a:r>
            <a:r>
              <a:rPr lang="en-GB" sz="1400" b="0" i="0" u="none" strike="noStrike" cap="none" dirty="0">
                <a:solidFill>
                  <a:srgbClr val="000000"/>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Uskladiti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politike</a:t>
            </a:r>
            <a:r>
              <a:rPr lang="en-GB" sz="1400" b="0" i="0" u="none" strike="noStrike" cap="none" dirty="0">
                <a:solidFill>
                  <a:srgbClr val="000000"/>
                </a:solidFill>
                <a:latin typeface="Arial"/>
                <a:ea typeface="Arial"/>
                <a:cs typeface="Arial"/>
                <a:sym typeface="Arial"/>
              </a:rPr>
              <a:t> s </a:t>
            </a:r>
            <a:r>
              <a:rPr lang="en-GB" sz="1400" b="0" i="0" u="none" strike="noStrike" cap="none" dirty="0" err="1">
                <a:solidFill>
                  <a:srgbClr val="000000"/>
                </a:solidFill>
                <a:latin typeface="Arial"/>
                <a:ea typeface="Arial"/>
                <a:cs typeface="Arial"/>
                <a:sym typeface="Arial"/>
              </a:rPr>
              <a:t>konceptom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industrijske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ekologije</a:t>
            </a: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uključiti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okoliš</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ekonomiju</a:t>
            </a:r>
            <a:r>
              <a:rPr lang="en-GB" sz="1400" b="0" i="0" u="none" strike="noStrike" cap="none" dirty="0">
                <a:solidFill>
                  <a:srgbClr val="000000"/>
                </a:solidFill>
                <a:latin typeface="Arial"/>
                <a:ea typeface="Arial"/>
                <a:cs typeface="Arial"/>
                <a:sym typeface="Arial"/>
              </a:rPr>
              <a:t> u </a:t>
            </a:r>
            <a:r>
              <a:rPr lang="en-GB" sz="1400" b="0" i="0" u="none" strike="noStrike" cap="none" dirty="0" err="1">
                <a:solidFill>
                  <a:srgbClr val="000000"/>
                </a:solidFill>
                <a:latin typeface="Arial"/>
                <a:ea typeface="Arial"/>
                <a:cs typeface="Arial"/>
                <a:sym typeface="Arial"/>
              </a:rPr>
              <a:t>organizacijske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nacionalne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međunarodne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politike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internalizirati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eksternalije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koristiti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ekonomske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instrumente</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poticanje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kretanja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prema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industrijskoj</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ekologiji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koristiti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prikladniju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diskontnu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stopu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koristiti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sveobuhvatniji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indeks</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mjerenje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bogatstva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nacije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umjesto</a:t>
            </a:r>
            <a:r>
              <a:rPr lang="en-GB" sz="1400" b="0" i="0" u="none" strike="noStrike" cap="none" dirty="0">
                <a:solidFill>
                  <a:srgbClr val="000000"/>
                </a:solidFill>
                <a:latin typeface="Arial"/>
                <a:ea typeface="Arial"/>
                <a:cs typeface="Arial"/>
                <a:sym typeface="Arial"/>
              </a:rPr>
              <a:t> BNP-a.</a:t>
            </a:r>
            <a:endParaRPr dirty="0"/>
          </a:p>
        </p:txBody>
      </p:sp>
      <p:sp>
        <p:nvSpPr>
          <p:cNvPr id="571" name="Google Shape;571;p47"/>
          <p:cNvSpPr txBox="1"/>
          <p:nvPr/>
        </p:nvSpPr>
        <p:spPr>
          <a:xfrm>
            <a:off x="195984" y="988653"/>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Industrijska ekologija - Načela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8"/>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77" name="Google Shape;577;p48"/>
          <p:cNvSpPr txBox="1"/>
          <p:nvPr/>
        </p:nvSpPr>
        <p:spPr>
          <a:xfrm>
            <a:off x="195984" y="861561"/>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Industrijska ekologija i kružna ekonomija</a:t>
            </a:r>
            <a:endParaRPr/>
          </a:p>
        </p:txBody>
      </p:sp>
      <p:pic>
        <p:nvPicPr>
          <p:cNvPr id="578" name="Google Shape;578;p48"/>
          <p:cNvPicPr preferRelativeResize="0"/>
          <p:nvPr/>
        </p:nvPicPr>
        <p:blipFill rotWithShape="1">
          <a:blip r:embed="rId3">
            <a:alphaModFix/>
          </a:blip>
          <a:srcRect/>
          <a:stretch/>
        </p:blipFill>
        <p:spPr>
          <a:xfrm>
            <a:off x="2692096" y="1271702"/>
            <a:ext cx="3759808" cy="3207741"/>
          </a:xfrm>
          <a:prstGeom prst="rect">
            <a:avLst/>
          </a:prstGeom>
          <a:noFill/>
          <a:ln>
            <a:noFill/>
          </a:ln>
        </p:spPr>
      </p:pic>
      <p:sp>
        <p:nvSpPr>
          <p:cNvPr id="579" name="Google Shape;579;p48"/>
          <p:cNvSpPr/>
          <p:nvPr/>
        </p:nvSpPr>
        <p:spPr>
          <a:xfrm>
            <a:off x="4468887" y="4534455"/>
            <a:ext cx="304541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900" b="0" i="0" u="none" strike="noStrike" cap="none" dirty="0" err="1">
                <a:solidFill>
                  <a:srgbClr val="000000"/>
                </a:solidFill>
                <a:latin typeface="Arial"/>
                <a:ea typeface="Arial"/>
                <a:cs typeface="Arial"/>
                <a:sym typeface="Arial"/>
              </a:rPr>
              <a:t>Riječ</a:t>
            </a:r>
            <a:r>
              <a:rPr lang="en-GB" sz="900" b="0" i="0" u="none" strike="noStrike" cap="none" dirty="0">
                <a:solidFill>
                  <a:srgbClr val="000000"/>
                </a:solidFill>
                <a:latin typeface="Arial"/>
                <a:ea typeface="Arial"/>
                <a:cs typeface="Arial"/>
                <a:sym typeface="Arial"/>
              </a:rPr>
              <a:t> ko-</a:t>
            </a:r>
            <a:r>
              <a:rPr lang="en-GB" sz="900" b="0" i="0" u="none" strike="noStrike" cap="none" dirty="0" err="1">
                <a:solidFill>
                  <a:srgbClr val="000000"/>
                </a:solidFill>
                <a:latin typeface="Arial"/>
                <a:ea typeface="Arial"/>
                <a:cs typeface="Arial"/>
                <a:sym typeface="Arial"/>
              </a:rPr>
              <a:t>pojavamreža</a:t>
            </a:r>
            <a:r>
              <a:rPr lang="en-GB" sz="900" b="0" i="0" u="none" strike="noStrike" cap="none" dirty="0">
                <a:solidFill>
                  <a:srgbClr val="000000"/>
                </a:solidFill>
                <a:latin typeface="Arial"/>
                <a:ea typeface="Arial"/>
                <a:cs typeface="Arial"/>
                <a:sym typeface="Arial"/>
              </a:rPr>
              <a:t> za CE </a:t>
            </a:r>
            <a:r>
              <a:rPr lang="en-GB" sz="900" b="0" i="0" u="none" strike="noStrike" cap="none" dirty="0" err="1">
                <a:solidFill>
                  <a:srgbClr val="000000"/>
                </a:solidFill>
                <a:latin typeface="Arial"/>
                <a:ea typeface="Arial"/>
                <a:cs typeface="Arial"/>
                <a:sym typeface="Arial"/>
              </a:rPr>
              <a:t>i</a:t>
            </a:r>
            <a:r>
              <a:rPr lang="en-GB" sz="900" b="0" i="0" u="none" strike="noStrike" cap="none" dirty="0">
                <a:solidFill>
                  <a:srgbClr val="000000"/>
                </a:solidFill>
                <a:latin typeface="Arial"/>
                <a:ea typeface="Arial"/>
                <a:cs typeface="Arial"/>
                <a:sym typeface="Arial"/>
              </a:rPr>
              <a:t> IE </a:t>
            </a:r>
            <a:r>
              <a:rPr lang="en-GB" sz="900" b="0" i="0" u="none" strike="noStrike" cap="none" dirty="0" err="1">
                <a:solidFill>
                  <a:srgbClr val="000000"/>
                </a:solidFill>
                <a:latin typeface="Arial"/>
                <a:ea typeface="Arial"/>
                <a:cs typeface="Arial"/>
                <a:sym typeface="Arial"/>
              </a:rPr>
              <a:t>literaturu</a:t>
            </a:r>
            <a:r>
              <a:rPr lang="en-GB" sz="900" b="0" i="0" u="none" strike="noStrike" cap="none" dirty="0">
                <a:solidFill>
                  <a:srgbClr val="000000"/>
                </a:solidFill>
                <a:latin typeface="Arial"/>
                <a:ea typeface="Arial"/>
                <a:cs typeface="Arial"/>
                <a:sym typeface="Arial"/>
              </a:rPr>
              <a:t> [4]</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9"/>
          <p:cNvSpPr txBox="1">
            <a:spLocks noGrp="1"/>
          </p:cNvSpPr>
          <p:nvPr>
            <p:ph type="title"/>
          </p:nvPr>
        </p:nvSpPr>
        <p:spPr>
          <a:xfrm>
            <a:off x="989633" y="89673"/>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85" name="Google Shape;585;p49"/>
          <p:cNvSpPr txBox="1"/>
          <p:nvPr/>
        </p:nvSpPr>
        <p:spPr>
          <a:xfrm>
            <a:off x="195984" y="861561"/>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Industrijska ekologija i kružna ekonomija</a:t>
            </a:r>
            <a:endParaRPr/>
          </a:p>
        </p:txBody>
      </p:sp>
      <p:graphicFrame>
        <p:nvGraphicFramePr>
          <p:cNvPr id="586" name="Google Shape;586;p49"/>
          <p:cNvGraphicFramePr/>
          <p:nvPr>
            <p:extLst>
              <p:ext uri="{D42A27DB-BD31-4B8C-83A1-F6EECF244321}">
                <p14:modId xmlns:p14="http://schemas.microsoft.com/office/powerpoint/2010/main" val="2165579644"/>
              </p:ext>
            </p:extLst>
          </p:nvPr>
        </p:nvGraphicFramePr>
        <p:xfrm>
          <a:off x="165591" y="1172019"/>
          <a:ext cx="8782425" cy="3658043"/>
        </p:xfrm>
        <a:graphic>
          <a:graphicData uri="http://schemas.openxmlformats.org/drawingml/2006/table">
            <a:tbl>
              <a:tblPr>
                <a:noFill/>
                <a:tableStyleId>{D5DC5AC6-6934-49C3-AD18-698808818857}</a:tableStyleId>
              </a:tblPr>
              <a:tblGrid>
                <a:gridCol w="5591875">
                  <a:extLst>
                    <a:ext uri="{9D8B030D-6E8A-4147-A177-3AD203B41FA5}">
                      <a16:colId xmlns:a16="http://schemas.microsoft.com/office/drawing/2014/main" val="20000"/>
                    </a:ext>
                  </a:extLst>
                </a:gridCol>
                <a:gridCol w="3190550">
                  <a:extLst>
                    <a:ext uri="{9D8B030D-6E8A-4147-A177-3AD203B41FA5}">
                      <a16:colId xmlns:a16="http://schemas.microsoft.com/office/drawing/2014/main" val="20001"/>
                    </a:ext>
                  </a:extLst>
                </a:gridCol>
              </a:tblGrid>
              <a:tr h="318775">
                <a:tc>
                  <a:txBody>
                    <a:bodyPr/>
                    <a:lstStyle/>
                    <a:p>
                      <a:pPr marL="0" marR="0" lvl="0" indent="0" algn="ctr"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Doprinos Industrijske ekologije</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ED4CC"/>
                    </a:solidFill>
                  </a:tcPr>
                </a:tc>
                <a:tc>
                  <a:txBody>
                    <a:bodyPr/>
                    <a:lstStyle/>
                    <a:p>
                      <a:pPr marL="0" marR="0" lvl="0" indent="0" algn="ctr"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Principi kružne ekonomije</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0"/>
                  </a:ext>
                </a:extLst>
              </a:tr>
              <a:tr h="1133100">
                <a:tc>
                  <a:txBody>
                    <a:bodyPr/>
                    <a:lstStyle/>
                    <a:p>
                      <a:pPr marL="0" marR="0" lvl="0" indent="0" algn="l" rtl="0">
                        <a:lnSpc>
                          <a:spcPct val="107000"/>
                        </a:lnSpc>
                        <a:spcBef>
                          <a:spcPts val="0"/>
                        </a:spcBef>
                        <a:spcAft>
                          <a:spcPts val="0"/>
                        </a:spcAft>
                        <a:buNone/>
                      </a:pP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Proučavanje</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tokova</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materijala</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energije</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njihovu</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primjenu</a:t>
                      </a:r>
                      <a:r>
                        <a:rPr lang="en-GB" sz="1050" u="none" strike="noStrike" cap="none" dirty="0">
                          <a:solidFill>
                            <a:schemeClr val="dk1"/>
                          </a:solidFill>
                          <a:latin typeface="Arial"/>
                          <a:ea typeface="Arial"/>
                          <a:cs typeface="Arial"/>
                          <a:sym typeface="Arial"/>
                        </a:rPr>
                        <a:t>.</a:t>
                      </a:r>
                      <a:endParaRPr dirty="0"/>
                    </a:p>
                    <a:p>
                      <a:pPr marL="0" marR="0" lvl="0" indent="0" algn="l" rtl="0">
                        <a:lnSpc>
                          <a:spcPct val="107000"/>
                        </a:lnSpc>
                        <a:spcBef>
                          <a:spcPts val="0"/>
                        </a:spcBef>
                        <a:spcAft>
                          <a:spcPts val="0"/>
                        </a:spcAft>
                        <a:buNone/>
                      </a:pP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Uvesti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principe</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biološkog</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ekosustava</a:t>
                      </a:r>
                      <a:r>
                        <a:rPr lang="en-GB" sz="1050" u="none" strike="noStrike" cap="none" dirty="0">
                          <a:solidFill>
                            <a:schemeClr val="dk1"/>
                          </a:solidFill>
                          <a:latin typeface="Arial"/>
                          <a:ea typeface="Arial"/>
                          <a:cs typeface="Arial"/>
                          <a:sym typeface="Arial"/>
                        </a:rPr>
                        <a:t> u </a:t>
                      </a:r>
                      <a:r>
                        <a:rPr lang="en-GB" sz="1050" u="none" strike="noStrike" cap="none" dirty="0" err="1">
                          <a:solidFill>
                            <a:schemeClr val="dk1"/>
                          </a:solidFill>
                          <a:latin typeface="Arial"/>
                          <a:ea typeface="Arial"/>
                          <a:cs typeface="Arial"/>
                          <a:sym typeface="Arial"/>
                        </a:rPr>
                        <a:t>industrijski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ekosustav</a:t>
                      </a:r>
                      <a:endParaRPr sz="1050" u="none"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Transformirajte</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linearne</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polukružne</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tokove</a:t>
                      </a:r>
                      <a:r>
                        <a:rPr lang="en-GB" sz="1050" u="none" strike="noStrike" cap="none" dirty="0">
                          <a:solidFill>
                            <a:schemeClr val="dk1"/>
                          </a:solidFill>
                          <a:latin typeface="Arial"/>
                          <a:ea typeface="Arial"/>
                          <a:cs typeface="Arial"/>
                          <a:sym typeface="Arial"/>
                        </a:rPr>
                        <a:t> u </a:t>
                      </a:r>
                      <a:r>
                        <a:rPr lang="en-GB" sz="1050" u="none" strike="noStrike" cap="none" dirty="0" err="1">
                          <a:solidFill>
                            <a:schemeClr val="dk1"/>
                          </a:solidFill>
                          <a:latin typeface="Arial"/>
                          <a:ea typeface="Arial"/>
                          <a:cs typeface="Arial"/>
                          <a:sym typeface="Arial"/>
                        </a:rPr>
                        <a:t>kružne</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ili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bliske</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tokove</a:t>
                      </a:r>
                      <a:r>
                        <a:rPr lang="en-GB" sz="1050" u="none" strike="noStrike" cap="none" dirty="0">
                          <a:solidFill>
                            <a:schemeClr val="dk1"/>
                          </a:solidFill>
                          <a:latin typeface="Arial"/>
                          <a:ea typeface="Arial"/>
                          <a:cs typeface="Arial"/>
                          <a:sym typeface="Arial"/>
                        </a:rPr>
                        <a:t>.</a:t>
                      </a:r>
                      <a:endParaRPr dirty="0"/>
                    </a:p>
                    <a:p>
                      <a:pPr marL="0" marR="0" lvl="0" indent="0" algn="l" rtl="0">
                        <a:lnSpc>
                          <a:spcPct val="107000"/>
                        </a:lnSpc>
                        <a:spcBef>
                          <a:spcPts val="0"/>
                        </a:spcBef>
                        <a:spcAft>
                          <a:spcPts val="0"/>
                        </a:spcAft>
                        <a:buNone/>
                      </a:pP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Ukloniti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ovisnost</a:t>
                      </a:r>
                      <a:r>
                        <a:rPr lang="en-GB" sz="1050" u="none" strike="noStrike" cap="none" dirty="0">
                          <a:solidFill>
                            <a:schemeClr val="dk1"/>
                          </a:solidFill>
                          <a:latin typeface="Arial"/>
                          <a:ea typeface="Arial"/>
                          <a:cs typeface="Arial"/>
                          <a:sym typeface="Arial"/>
                        </a:rPr>
                        <a:t> o </a:t>
                      </a:r>
                      <a:r>
                        <a:rPr lang="en-GB" sz="1050" u="none" strike="noStrike" cap="none" dirty="0" err="1">
                          <a:solidFill>
                            <a:schemeClr val="dk1"/>
                          </a:solidFill>
                          <a:latin typeface="Arial"/>
                          <a:ea typeface="Arial"/>
                          <a:cs typeface="Arial"/>
                          <a:sym typeface="Arial"/>
                        </a:rPr>
                        <a:t>ograničenim</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zalihama</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ponovno</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koristiti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generirani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otpad</a:t>
                      </a:r>
                      <a:r>
                        <a:rPr lang="en-GB" sz="1050" u="none" strike="noStrike" cap="none" dirty="0">
                          <a:solidFill>
                            <a:schemeClr val="dk1"/>
                          </a:solidFill>
                          <a:latin typeface="Arial"/>
                          <a:ea typeface="Arial"/>
                          <a:cs typeface="Arial"/>
                          <a:sym typeface="Arial"/>
                        </a:rPr>
                        <a:t> u </a:t>
                      </a:r>
                      <a:r>
                        <a:rPr lang="en-GB" sz="1050" u="none" strike="noStrike" cap="none" dirty="0" err="1">
                          <a:solidFill>
                            <a:schemeClr val="dk1"/>
                          </a:solidFill>
                          <a:latin typeface="Arial"/>
                          <a:ea typeface="Arial"/>
                          <a:cs typeface="Arial"/>
                          <a:sym typeface="Arial"/>
                        </a:rPr>
                        <a:t>sustavu</a:t>
                      </a:r>
                      <a:r>
                        <a:rPr lang="en-GB" sz="1050" u="none" strike="noStrike" cap="none" dirty="0">
                          <a:solidFill>
                            <a:schemeClr val="dk1"/>
                          </a:solidFill>
                          <a:latin typeface="Arial"/>
                          <a:ea typeface="Arial"/>
                          <a:cs typeface="Arial"/>
                          <a:sym typeface="Arial"/>
                        </a:rPr>
                        <a:t>.</a:t>
                      </a:r>
                      <a:endParaRPr dirty="0"/>
                    </a:p>
                    <a:p>
                      <a:pPr marL="0" marR="0" lvl="0" indent="0" algn="l" rtl="0">
                        <a:lnSpc>
                          <a:spcPct val="107000"/>
                        </a:lnSpc>
                        <a:spcBef>
                          <a:spcPts val="0"/>
                        </a:spcBef>
                        <a:spcAft>
                          <a:spcPts val="0"/>
                        </a:spcAft>
                        <a:buNone/>
                      </a:pP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Osigurati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analizu</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protoka</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materijala</a:t>
                      </a:r>
                      <a:r>
                        <a:rPr lang="en-GB" sz="1050" u="none" strike="noStrike" cap="none" dirty="0">
                          <a:solidFill>
                            <a:schemeClr val="dk1"/>
                          </a:solidFill>
                          <a:latin typeface="Arial"/>
                          <a:ea typeface="Arial"/>
                          <a:cs typeface="Arial"/>
                          <a:sym typeface="Arial"/>
                        </a:rPr>
                        <a:t> u </a:t>
                      </a:r>
                      <a:r>
                        <a:rPr lang="en-GB" sz="1050" u="none" strike="noStrike" cap="none" dirty="0" err="1">
                          <a:solidFill>
                            <a:schemeClr val="dk1"/>
                          </a:solidFill>
                          <a:latin typeface="Arial"/>
                          <a:ea typeface="Arial"/>
                          <a:cs typeface="Arial"/>
                          <a:sym typeface="Arial"/>
                        </a:rPr>
                        <a:t>složenom</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sustavu</a:t>
                      </a:r>
                      <a:r>
                        <a:rPr lang="en-GB" sz="1050" u="none" strike="noStrike" cap="none" dirty="0">
                          <a:solidFill>
                            <a:schemeClr val="dk1"/>
                          </a:solidFill>
                          <a:latin typeface="Arial"/>
                          <a:ea typeface="Arial"/>
                          <a:cs typeface="Arial"/>
                          <a:sym typeface="Arial"/>
                        </a:rPr>
                        <a:t>.</a:t>
                      </a:r>
                      <a:endParaRPr dirty="0"/>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Očuvajte i poboljšajte prirodni kapital kontroliranjem ograničenih zaliha i balansiranjem tokova obnovljivih izvora.</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11125">
                <a:tc>
                  <a:txBody>
                    <a:bodyPr/>
                    <a:lstStyle/>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Koristite IS i EIP.</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Koristite otpad kao nusproizvod.</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Koristite strategije kao što su: ponovna uporaba, recikliranje, popravak i ponovna proizvodnja.</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Produljen životni ciklus proizvoda.</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Učinite više s manje (dematerijalizacija)</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Razvijte više usluga nego proizvoda (PSS).</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Koristite Dizajn za okoliš ili Ekodizajn.</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Implementirati čistiju proizvodnju u tvrtkama.</a:t>
                      </a:r>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Optimizirajte prinose resursa kruženjem proizvoda,</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komponente i materijali u uporabi s najvećom korisnošću u svakom trenutku u tehničkim i biološkim ciklusima.</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2"/>
                  </a:ext>
                </a:extLst>
              </a:tr>
              <a:tr h="677850">
                <a:tc>
                  <a:txBody>
                    <a:bodyPr/>
                    <a:lstStyle/>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Koristite indikatore za praćenje učinkovitosti sustava.</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Istraživanje usmjereno na razvoj novih načina za prijelaz na GO.</a:t>
                      </a:r>
                      <a:endParaRPr/>
                    </a:p>
                    <a:p>
                      <a:pPr marL="0" marR="0" lvl="0" indent="0" algn="l" rtl="0">
                        <a:lnSpc>
                          <a:spcPct val="107000"/>
                        </a:lnSpc>
                        <a:spcBef>
                          <a:spcPts val="0"/>
                        </a:spcBef>
                        <a:spcAft>
                          <a:spcPts val="0"/>
                        </a:spcAft>
                        <a:buNone/>
                      </a:pPr>
                      <a:r>
                        <a:rPr lang="en-GB" sz="1050" u="none" strike="noStrike" cap="none">
                          <a:solidFill>
                            <a:schemeClr val="dk1"/>
                          </a:solidFill>
                          <a:latin typeface="Arial"/>
                          <a:ea typeface="Arial"/>
                          <a:cs typeface="Arial"/>
                          <a:sym typeface="Arial"/>
                        </a:rPr>
                        <a:t>• Provesti nacionalne i međunarodne politike gospodarskog razvoja.</a:t>
                      </a:r>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en-GB" sz="1050" u="none" strike="noStrike" cap="none" dirty="0">
                          <a:solidFill>
                            <a:schemeClr val="dk1"/>
                          </a:solidFill>
                          <a:latin typeface="Arial"/>
                          <a:ea typeface="Arial"/>
                          <a:cs typeface="Arial"/>
                          <a:sym typeface="Arial"/>
                        </a:rPr>
                        <a:t>•</a:t>
                      </a:r>
                      <a:r>
                        <a:rPr lang="en-GB" sz="1050" u="none" strike="noStrike" cap="none" dirty="0" err="1">
                          <a:solidFill>
                            <a:schemeClr val="dk1"/>
                          </a:solidFill>
                          <a:latin typeface="Arial"/>
                          <a:ea typeface="Arial"/>
                          <a:cs typeface="Arial"/>
                          <a:sym typeface="Arial"/>
                        </a:rPr>
                        <a:t>Potaknite</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učinkovitost</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sustava</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otkrivanjem</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i</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osmišljavanjem</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negativnih</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vanjskih</a:t>
                      </a:r>
                      <a:r>
                        <a:rPr lang="en-GB" sz="1050" u="none" strike="noStrike" cap="none" dirty="0">
                          <a:solidFill>
                            <a:schemeClr val="dk1"/>
                          </a:solidFill>
                          <a:latin typeface="Arial"/>
                          <a:ea typeface="Arial"/>
                          <a:cs typeface="Arial"/>
                          <a:sym typeface="Arial"/>
                        </a:rPr>
                        <a:t> </a:t>
                      </a:r>
                      <a:r>
                        <a:rPr lang="en-GB" sz="1050" u="none" strike="noStrike" cap="none" dirty="0" err="1">
                          <a:solidFill>
                            <a:schemeClr val="dk1"/>
                          </a:solidFill>
                          <a:latin typeface="Arial"/>
                          <a:ea typeface="Arial"/>
                          <a:cs typeface="Arial"/>
                          <a:sym typeface="Arial"/>
                        </a:rPr>
                        <a:t>učinaka</a:t>
                      </a:r>
                      <a:r>
                        <a:rPr lang="en-GB" sz="1050" u="none" strike="noStrike" cap="none" dirty="0">
                          <a:solidFill>
                            <a:schemeClr val="dk1"/>
                          </a:solidFill>
                          <a:latin typeface="Arial"/>
                          <a:ea typeface="Arial"/>
                          <a:cs typeface="Arial"/>
                          <a:sym typeface="Arial"/>
                        </a:rPr>
                        <a:t>..</a:t>
                      </a:r>
                      <a:endParaRPr sz="1050" u="none" strike="noStrike" cap="none" dirty="0">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p:nvPr/>
        </p:nvSpPr>
        <p:spPr>
          <a:xfrm>
            <a:off x="759759" y="1550426"/>
            <a:ext cx="3344778" cy="289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5A7A1"/>
                </a:solidFill>
                <a:latin typeface="Arial"/>
                <a:ea typeface="Arial"/>
                <a:cs typeface="Arial"/>
                <a:sym typeface="Arial"/>
              </a:rPr>
              <a:t>Dizajn za nadogradnju i popravke (modularnost)</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5A7A1"/>
                </a:solidFill>
                <a:latin typeface="Arial"/>
                <a:ea typeface="Arial"/>
                <a:cs typeface="Arial"/>
                <a:sym typeface="Arial"/>
              </a:rPr>
              <a:t>Dizajnirajte dugotrajne proizvode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5A7A1"/>
                </a:solidFill>
                <a:latin typeface="Arial"/>
                <a:ea typeface="Arial"/>
                <a:cs typeface="Arial"/>
                <a:sym typeface="Arial"/>
              </a:rPr>
              <a:t>Dizajn za produljenje životnog vijeka proizvoda</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5A7A1"/>
                </a:solidFill>
                <a:latin typeface="Arial"/>
                <a:ea typeface="Arial"/>
                <a:cs typeface="Arial"/>
                <a:sym typeface="Arial"/>
              </a:rPr>
              <a:t>Dizajn za zatvaranje petlji resursa</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5A7A1"/>
                </a:solidFill>
                <a:latin typeface="Arial"/>
                <a:ea typeface="Arial"/>
                <a:cs typeface="Arial"/>
                <a:sym typeface="Arial"/>
              </a:rPr>
              <a:t>Dizajn za tehničke i biološke cikluse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5A7A1"/>
                </a:solidFill>
                <a:latin typeface="Arial"/>
                <a:ea typeface="Arial"/>
                <a:cs typeface="Arial"/>
                <a:sym typeface="Arial"/>
              </a:rPr>
              <a:t>Dizajn za rastavljanje i ponovno sastavljanje</a:t>
            </a:r>
            <a:endParaRPr/>
          </a:p>
        </p:txBody>
      </p:sp>
      <p:pic>
        <p:nvPicPr>
          <p:cNvPr id="136" name="Google Shape;136;p5"/>
          <p:cNvPicPr preferRelativeResize="0"/>
          <p:nvPr/>
        </p:nvPicPr>
        <p:blipFill rotWithShape="1">
          <a:blip r:embed="rId3">
            <a:alphaModFix/>
          </a:blip>
          <a:srcRect/>
          <a:stretch/>
        </p:blipFill>
        <p:spPr>
          <a:xfrm>
            <a:off x="4262081" y="1716686"/>
            <a:ext cx="4122160" cy="2821697"/>
          </a:xfrm>
          <a:prstGeom prst="rect">
            <a:avLst/>
          </a:prstGeom>
          <a:noFill/>
          <a:ln>
            <a:noFill/>
          </a:ln>
        </p:spPr>
      </p:pic>
      <p:sp>
        <p:nvSpPr>
          <p:cNvPr id="137" name="Google Shape;137;p5"/>
          <p:cNvSpPr txBox="1"/>
          <p:nvPr/>
        </p:nvSpPr>
        <p:spPr>
          <a:xfrm>
            <a:off x="986590" y="144476"/>
            <a:ext cx="704019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000" b="0" i="0" u="none" strike="noStrike" cap="none">
                <a:solidFill>
                  <a:srgbClr val="E7501B"/>
                </a:solidFill>
                <a:latin typeface="Bebas Neue"/>
                <a:ea typeface="Bebas Neue"/>
                <a:cs typeface="Bebas Neue"/>
                <a:sym typeface="Bebas Neue"/>
              </a:rPr>
              <a:t>primjeri shema za cirkularnost uključuju (ali nisu ograničeni na):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0"/>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592" name="Google Shape;592;p50"/>
          <p:cNvSpPr txBox="1"/>
          <p:nvPr/>
        </p:nvSpPr>
        <p:spPr>
          <a:xfrm>
            <a:off x="195984" y="852967"/>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Industrijska ekologija i kružna ekonomija</a:t>
            </a:r>
            <a:endParaRPr/>
          </a:p>
        </p:txBody>
      </p:sp>
      <p:pic>
        <p:nvPicPr>
          <p:cNvPr id="593" name="Google Shape;593;p50"/>
          <p:cNvPicPr preferRelativeResize="0"/>
          <p:nvPr/>
        </p:nvPicPr>
        <p:blipFill rotWithShape="1">
          <a:blip r:embed="rId3">
            <a:alphaModFix/>
          </a:blip>
          <a:srcRect/>
          <a:stretch/>
        </p:blipFill>
        <p:spPr>
          <a:xfrm>
            <a:off x="1300004" y="1708592"/>
            <a:ext cx="5593949" cy="2869476"/>
          </a:xfrm>
          <a:prstGeom prst="rect">
            <a:avLst/>
          </a:prstGeom>
          <a:noFill/>
          <a:ln>
            <a:noFill/>
          </a:ln>
        </p:spPr>
      </p:pic>
      <p:sp>
        <p:nvSpPr>
          <p:cNvPr id="594" name="Google Shape;594;p50"/>
          <p:cNvSpPr/>
          <p:nvPr/>
        </p:nvSpPr>
        <p:spPr>
          <a:xfrm>
            <a:off x="937639" y="1274684"/>
            <a:ext cx="6246462" cy="3519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700" b="0" i="0" u="none" strike="noStrike" cap="none">
                <a:solidFill>
                  <a:srgbClr val="000000"/>
                </a:solidFill>
                <a:latin typeface="Arial"/>
                <a:ea typeface="Arial"/>
                <a:cs typeface="Arial"/>
                <a:sym typeface="Arial"/>
              </a:rPr>
              <a:t>Međuodnosi kružnog gospodarstva i Lean načela</a:t>
            </a:r>
            <a:endParaRPr sz="1700" b="0" i="0" u="none" strike="noStrike" cap="none">
              <a:solidFill>
                <a:srgbClr val="000000"/>
              </a:solidFill>
              <a:latin typeface="Arial"/>
              <a:ea typeface="Arial"/>
              <a:cs typeface="Arial"/>
              <a:sym typeface="Arial"/>
            </a:endParaRPr>
          </a:p>
        </p:txBody>
      </p:sp>
      <p:sp>
        <p:nvSpPr>
          <p:cNvPr id="595" name="Google Shape;595;p50"/>
          <p:cNvSpPr/>
          <p:nvPr/>
        </p:nvSpPr>
        <p:spPr>
          <a:xfrm>
            <a:off x="1300004" y="4544604"/>
            <a:ext cx="48141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900" b="0" i="0" u="none" strike="noStrike" cap="none" dirty="0" err="1">
                <a:solidFill>
                  <a:srgbClr val="000000"/>
                </a:solidFill>
                <a:latin typeface="Arial"/>
                <a:ea typeface="Arial"/>
                <a:cs typeface="Arial"/>
                <a:sym typeface="Arial"/>
              </a:rPr>
              <a:t>Riječ</a:t>
            </a:r>
            <a:r>
              <a:rPr lang="en-GB" sz="900" b="0" i="0" u="none" strike="noStrike" cap="none" dirty="0">
                <a:solidFill>
                  <a:srgbClr val="000000"/>
                </a:solidFill>
                <a:latin typeface="Arial"/>
                <a:ea typeface="Arial"/>
                <a:cs typeface="Arial"/>
                <a:sym typeface="Arial"/>
              </a:rPr>
              <a:t> ko-</a:t>
            </a:r>
            <a:r>
              <a:rPr lang="en-GB" sz="900" b="0" i="0" u="none" strike="noStrike" cap="none" dirty="0" err="1">
                <a:solidFill>
                  <a:srgbClr val="000000"/>
                </a:solidFill>
                <a:latin typeface="Arial"/>
                <a:ea typeface="Arial"/>
                <a:cs typeface="Arial"/>
                <a:sym typeface="Arial"/>
              </a:rPr>
              <a:t>pojavamreža</a:t>
            </a:r>
            <a:r>
              <a:rPr lang="en-GB" sz="900" b="0" i="0" u="none" strike="noStrike" cap="none" dirty="0">
                <a:solidFill>
                  <a:srgbClr val="000000"/>
                </a:solidFill>
                <a:latin typeface="Arial"/>
                <a:ea typeface="Arial"/>
                <a:cs typeface="Arial"/>
                <a:sym typeface="Arial"/>
              </a:rPr>
              <a:t> za CE </a:t>
            </a:r>
            <a:r>
              <a:rPr lang="en-GB" sz="900" b="0" i="0" u="none" strike="noStrike" cap="none" dirty="0" err="1">
                <a:solidFill>
                  <a:srgbClr val="000000"/>
                </a:solidFill>
                <a:latin typeface="Arial"/>
                <a:ea typeface="Arial"/>
                <a:cs typeface="Arial"/>
                <a:sym typeface="Arial"/>
              </a:rPr>
              <a:t>i</a:t>
            </a:r>
            <a:r>
              <a:rPr lang="en-GB" sz="900" b="0" i="0" u="none" strike="noStrike" cap="none" dirty="0">
                <a:solidFill>
                  <a:srgbClr val="000000"/>
                </a:solidFill>
                <a:latin typeface="Arial"/>
                <a:ea typeface="Arial"/>
                <a:cs typeface="Arial"/>
                <a:sym typeface="Arial"/>
              </a:rPr>
              <a:t> IE </a:t>
            </a:r>
            <a:r>
              <a:rPr lang="en-GB" sz="900" b="0" i="0" u="none" strike="noStrike" cap="none" dirty="0" err="1">
                <a:solidFill>
                  <a:srgbClr val="000000"/>
                </a:solidFill>
                <a:latin typeface="Arial"/>
                <a:ea typeface="Arial"/>
                <a:cs typeface="Arial"/>
                <a:sym typeface="Arial"/>
              </a:rPr>
              <a:t>literaturu</a:t>
            </a:r>
            <a:r>
              <a:rPr lang="en-GB" sz="900" b="0" i="0" u="none" strike="noStrike" cap="none" dirty="0">
                <a:solidFill>
                  <a:srgbClr val="000000"/>
                </a:solidFill>
                <a:latin typeface="Arial"/>
                <a:ea typeface="Arial"/>
                <a:cs typeface="Arial"/>
                <a:sym typeface="Arial"/>
              </a:rPr>
              <a:t> [5]</a:t>
            </a:r>
            <a:endParaRPr sz="900" b="0" i="0" u="none" strike="noStrike" cap="none" dirty="0">
              <a:solidFill>
                <a:srgbClr val="000000"/>
              </a:solidFill>
              <a:latin typeface="Arial"/>
              <a:ea typeface="Arial"/>
              <a:cs typeface="Arial"/>
              <a:sym typeface="Arial"/>
            </a:endParaRPr>
          </a:p>
        </p:txBody>
      </p:sp>
      <p:sp>
        <p:nvSpPr>
          <p:cNvPr id="596" name="Google Shape;596;p50"/>
          <p:cNvSpPr/>
          <p:nvPr/>
        </p:nvSpPr>
        <p:spPr>
          <a:xfrm>
            <a:off x="7103220" y="3655267"/>
            <a:ext cx="1959900"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700" b="0" i="0" u="none" strike="noStrike" cap="none" dirty="0">
                <a:solidFill>
                  <a:srgbClr val="000000"/>
                </a:solidFill>
                <a:latin typeface="Arial"/>
                <a:ea typeface="Arial"/>
                <a:cs typeface="Arial"/>
                <a:sym typeface="Arial"/>
              </a:rPr>
              <a:t>[5]</a:t>
            </a:r>
            <a:r>
              <a:rPr lang="en-GB" sz="7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Saavedra</a:t>
            </a:r>
            <a:r>
              <a:rPr lang="en-GB" sz="700" b="0" i="0" u="sng" strike="noStrike" cap="none" dirty="0" err="1">
                <a:solidFill>
                  <a:srgbClr val="000000"/>
                </a:solidFill>
                <a:latin typeface="Arial"/>
                <a:ea typeface="Arial"/>
                <a:cs typeface="Arial"/>
                <a:sym typeface="Arial"/>
              </a:rPr>
              <a:t>,Yovana</a:t>
            </a:r>
            <a:r>
              <a:rPr lang="en-GB" sz="700" b="0" i="0" u="sng" strike="noStrike" cap="none" dirty="0">
                <a:solidFill>
                  <a:srgbClr val="000000"/>
                </a:solidFill>
                <a:latin typeface="Arial"/>
                <a:ea typeface="Arial"/>
                <a:cs typeface="Arial"/>
                <a:sym typeface="Arial"/>
              </a:rPr>
              <a:t>;</a:t>
            </a:r>
            <a:r>
              <a:rPr lang="en-GB" sz="7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GB" sz="7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Iritani</a:t>
            </a:r>
            <a:r>
              <a:rPr lang="en-GB" sz="700" b="0" i="0" u="sng" strike="noStrike" cap="none" dirty="0">
                <a:solidFill>
                  <a:srgbClr val="000000"/>
                </a:solidFill>
                <a:latin typeface="Arial"/>
                <a:ea typeface="Arial"/>
                <a:cs typeface="Arial"/>
                <a:sym typeface="Arial"/>
              </a:rPr>
              <a:t>, </a:t>
            </a:r>
            <a:r>
              <a:rPr lang="en-GB" sz="700" b="0" i="0" u="sng" strike="noStrike" cap="none" dirty="0" err="1">
                <a:solidFill>
                  <a:srgbClr val="000000"/>
                </a:solidFill>
                <a:latin typeface="Arial"/>
                <a:ea typeface="Arial"/>
                <a:cs typeface="Arial"/>
                <a:sym typeface="Arial"/>
              </a:rPr>
              <a:t>Diego;</a:t>
            </a:r>
            <a:r>
              <a:rPr lang="en-GB" sz="7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Pavan</a:t>
            </a:r>
            <a:r>
              <a:rPr lang="en-GB" sz="700" b="0" i="0" u="sng" strike="noStrike" cap="none" dirty="0">
                <a:solidFill>
                  <a:srgbClr val="000000"/>
                </a:solidFill>
                <a:latin typeface="Arial"/>
                <a:ea typeface="Arial"/>
                <a:cs typeface="Arial"/>
                <a:sym typeface="Arial"/>
              </a:rPr>
              <a:t>, </a:t>
            </a:r>
            <a:r>
              <a:rPr lang="en-GB" sz="700" b="0" i="0" u="sng" strike="noStrike" cap="none" dirty="0" err="1">
                <a:solidFill>
                  <a:srgbClr val="000000"/>
                </a:solidFill>
                <a:latin typeface="Arial"/>
                <a:ea typeface="Arial"/>
                <a:cs typeface="Arial"/>
                <a:sym typeface="Arial"/>
              </a:rPr>
              <a:t>Ana;</a:t>
            </a:r>
            <a:r>
              <a:rPr lang="en-GB" sz="7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Ometo</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Aldo;Teorijski</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doprinos</a:t>
            </a:r>
            <a:r>
              <a:rPr lang="en-GB" sz="700" b="0" i="0" u="none" strike="noStrike" cap="none" dirty="0">
                <a:solidFill>
                  <a:srgbClr val="000000"/>
                </a:solidFill>
                <a:latin typeface="Arial"/>
                <a:ea typeface="Arial"/>
                <a:cs typeface="Arial"/>
                <a:sym typeface="Arial"/>
              </a:rPr>
              <a:t> </a:t>
            </a:r>
            <a:r>
              <a:rPr lang="en-GB" sz="700" b="0" i="0" u="none" strike="noStrike" cap="none" dirty="0" err="1">
                <a:solidFill>
                  <a:srgbClr val="000000"/>
                </a:solidFill>
                <a:latin typeface="Arial"/>
                <a:ea typeface="Arial"/>
                <a:cs typeface="Arial"/>
                <a:sym typeface="Arial"/>
              </a:rPr>
              <a:t>odindustrijskiekologijado</a:t>
            </a:r>
            <a:r>
              <a:rPr lang="en-GB" sz="700" b="0" i="0" u="none" strike="noStrike" cap="none" dirty="0">
                <a:solidFill>
                  <a:srgbClr val="000000"/>
                </a:solidFill>
                <a:latin typeface="Arial"/>
                <a:ea typeface="Arial"/>
                <a:cs typeface="Arial"/>
                <a:sym typeface="Arial"/>
              </a:rPr>
              <a:t> kružnogEkonomija.Primljeno8rujan2016.,revidirano17rujan2017.,Prihvaćeno17rujan2017.,Dostupnoonline 30rujan2017. </a:t>
            </a:r>
            <a:r>
              <a:rPr lang="en-GB" sz="700" b="0" i="0" u="none" strike="noStrike" cap="none" dirty="0" err="1">
                <a:solidFill>
                  <a:srgbClr val="000000"/>
                </a:solidFill>
                <a:latin typeface="Arial"/>
                <a:ea typeface="Arial"/>
                <a:cs typeface="Arial"/>
                <a:sym typeface="Arial"/>
              </a:rPr>
              <a:t>Web:</a:t>
            </a:r>
            <a:r>
              <a:rPr lang="en-GB" sz="700" b="0" i="0" u="sng" strike="noStrike" cap="none" dirty="0" err="1">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GB" sz="7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://www.sciencedirect.com/science/article/abs/pii/S0959652617321728</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1"/>
          <p:cNvSpPr txBox="1">
            <a:spLocks noGrp="1"/>
          </p:cNvSpPr>
          <p:nvPr>
            <p:ph type="title"/>
          </p:nvPr>
        </p:nvSpPr>
        <p:spPr>
          <a:xfrm>
            <a:off x="1181322" y="200043"/>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Sinergije s drugim metodologijama</a:t>
            </a:r>
            <a:endParaRPr/>
          </a:p>
        </p:txBody>
      </p:sp>
      <p:sp>
        <p:nvSpPr>
          <p:cNvPr id="602" name="Google Shape;602;p51"/>
          <p:cNvSpPr txBox="1"/>
          <p:nvPr/>
        </p:nvSpPr>
        <p:spPr>
          <a:xfrm>
            <a:off x="188727" y="831316"/>
            <a:ext cx="11163300" cy="479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700"/>
              <a:buFont typeface="Arial"/>
              <a:buNone/>
            </a:pPr>
            <a:r>
              <a:rPr lang="en-GB" sz="1700" b="1" i="0" u="none" strike="noStrike" cap="none">
                <a:solidFill>
                  <a:srgbClr val="2B2D83"/>
                </a:solidFill>
                <a:latin typeface="Arial"/>
                <a:ea typeface="Arial"/>
                <a:cs typeface="Arial"/>
                <a:sym typeface="Arial"/>
              </a:rPr>
              <a:t>Industrijska ekologija i kružna ekonomija</a:t>
            </a:r>
            <a:endParaRPr/>
          </a:p>
        </p:txBody>
      </p:sp>
      <p:sp>
        <p:nvSpPr>
          <p:cNvPr id="603" name="Google Shape;603;p51"/>
          <p:cNvSpPr/>
          <p:nvPr/>
        </p:nvSpPr>
        <p:spPr>
          <a:xfrm>
            <a:off x="937638" y="1035665"/>
            <a:ext cx="7328832" cy="3519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700" b="0" i="0" u="none" strike="noStrike" cap="none" dirty="0" err="1">
                <a:solidFill>
                  <a:srgbClr val="000000"/>
                </a:solidFill>
                <a:latin typeface="Arial"/>
                <a:ea typeface="Arial"/>
                <a:cs typeface="Arial"/>
                <a:sym typeface="Arial"/>
              </a:rPr>
              <a:t>Različiti</a:t>
            </a:r>
            <a:r>
              <a:rPr lang="en-GB" sz="1700" b="0" i="0" u="none" strike="noStrike" cap="none" dirty="0">
                <a:solidFill>
                  <a:srgbClr val="000000"/>
                </a:solidFill>
                <a:latin typeface="Arial"/>
                <a:ea typeface="Arial"/>
                <a:cs typeface="Arial"/>
                <a:sym typeface="Arial"/>
              </a:rPr>
              <a:t> </a:t>
            </a:r>
            <a:r>
              <a:rPr lang="en-GB" sz="1700" b="0" i="0" u="none" strike="noStrike" cap="none" dirty="0" err="1">
                <a:solidFill>
                  <a:srgbClr val="000000"/>
                </a:solidFill>
                <a:latin typeface="Arial"/>
                <a:ea typeface="Arial"/>
                <a:cs typeface="Arial"/>
                <a:sym typeface="Arial"/>
              </a:rPr>
              <a:t>pristupi</a:t>
            </a:r>
            <a:r>
              <a:rPr lang="en-GB" sz="1700" b="0" i="0" u="none" strike="noStrike" cap="none" dirty="0">
                <a:solidFill>
                  <a:srgbClr val="000000"/>
                </a:solidFill>
                <a:latin typeface="Arial"/>
                <a:ea typeface="Arial"/>
                <a:cs typeface="Arial"/>
                <a:sym typeface="Arial"/>
              </a:rPr>
              <a:t> LM </a:t>
            </a:r>
            <a:r>
              <a:rPr lang="en-GB" sz="1700" b="0" i="0" u="none" strike="noStrike" cap="none" dirty="0" err="1">
                <a:solidFill>
                  <a:srgbClr val="000000"/>
                </a:solidFill>
                <a:latin typeface="Arial"/>
                <a:ea typeface="Arial"/>
                <a:cs typeface="Arial"/>
                <a:sym typeface="Arial"/>
              </a:rPr>
              <a:t>i</a:t>
            </a:r>
            <a:r>
              <a:rPr lang="en-GB" sz="1700" b="0" i="0" u="none" strike="noStrike" cap="none" dirty="0">
                <a:solidFill>
                  <a:srgbClr val="000000"/>
                </a:solidFill>
                <a:latin typeface="Arial"/>
                <a:ea typeface="Arial"/>
                <a:cs typeface="Arial"/>
                <a:sym typeface="Arial"/>
              </a:rPr>
              <a:t> CE </a:t>
            </a:r>
            <a:r>
              <a:rPr lang="en-GB" sz="1700" b="0" i="0" u="none" strike="noStrike" cap="none" dirty="0" err="1">
                <a:solidFill>
                  <a:srgbClr val="000000"/>
                </a:solidFill>
                <a:latin typeface="Arial"/>
                <a:ea typeface="Arial"/>
                <a:cs typeface="Arial"/>
                <a:sym typeface="Arial"/>
              </a:rPr>
              <a:t>elementima</a:t>
            </a:r>
            <a:r>
              <a:rPr lang="en-GB" sz="1700" b="0" i="0" u="none" strike="noStrike" cap="none" dirty="0">
                <a:solidFill>
                  <a:srgbClr val="000000"/>
                </a:solidFill>
                <a:latin typeface="Arial"/>
                <a:ea typeface="Arial"/>
                <a:cs typeface="Arial"/>
                <a:sym typeface="Arial"/>
              </a:rPr>
              <a:t> </a:t>
            </a:r>
            <a:r>
              <a:rPr lang="en-GB" sz="1700" b="0" i="0" u="none" strike="noStrike" cap="none" dirty="0" err="1">
                <a:solidFill>
                  <a:srgbClr val="000000"/>
                </a:solidFill>
                <a:latin typeface="Arial"/>
                <a:ea typeface="Arial"/>
                <a:cs typeface="Arial"/>
                <a:sym typeface="Arial"/>
              </a:rPr>
              <a:t>otpada</a:t>
            </a:r>
            <a:r>
              <a:rPr lang="en-GB" sz="1700" b="0" i="0" u="none" strike="noStrike" cap="none" dirty="0">
                <a:solidFill>
                  <a:srgbClr val="000000"/>
                </a:solidFill>
                <a:latin typeface="Arial"/>
                <a:ea typeface="Arial"/>
                <a:cs typeface="Arial"/>
                <a:sym typeface="Arial"/>
              </a:rPr>
              <a:t> </a:t>
            </a:r>
            <a:r>
              <a:rPr lang="en-GB" sz="1700" b="0" i="0" u="none" strike="noStrike" cap="none" dirty="0" err="1">
                <a:solidFill>
                  <a:srgbClr val="000000"/>
                </a:solidFill>
                <a:latin typeface="Arial"/>
                <a:ea typeface="Arial"/>
                <a:cs typeface="Arial"/>
                <a:sym typeface="Arial"/>
              </a:rPr>
              <a:t>i</a:t>
            </a:r>
            <a:r>
              <a:rPr lang="en-GB" sz="1700" b="0" i="0" u="none" strike="noStrike" cap="none" dirty="0">
                <a:solidFill>
                  <a:srgbClr val="000000"/>
                </a:solidFill>
                <a:latin typeface="Arial"/>
                <a:ea typeface="Arial"/>
                <a:cs typeface="Arial"/>
                <a:sym typeface="Arial"/>
              </a:rPr>
              <a:t> </a:t>
            </a:r>
            <a:r>
              <a:rPr lang="en-GB" sz="1700" b="0" i="0" u="none" strike="noStrike" cap="none" dirty="0" err="1">
                <a:solidFill>
                  <a:srgbClr val="000000"/>
                </a:solidFill>
                <a:latin typeface="Arial"/>
                <a:ea typeface="Arial"/>
                <a:cs typeface="Arial"/>
                <a:sym typeface="Arial"/>
              </a:rPr>
              <a:t>vrijednosti</a:t>
            </a:r>
            <a:endParaRPr dirty="0"/>
          </a:p>
        </p:txBody>
      </p:sp>
      <p:graphicFrame>
        <p:nvGraphicFramePr>
          <p:cNvPr id="604" name="Google Shape;604;p51"/>
          <p:cNvGraphicFramePr/>
          <p:nvPr>
            <p:extLst>
              <p:ext uri="{D42A27DB-BD31-4B8C-83A1-F6EECF244321}">
                <p14:modId xmlns:p14="http://schemas.microsoft.com/office/powerpoint/2010/main" val="4151524345"/>
              </p:ext>
            </p:extLst>
          </p:nvPr>
        </p:nvGraphicFramePr>
        <p:xfrm>
          <a:off x="1070941" y="1387621"/>
          <a:ext cx="7062225" cy="3239954"/>
        </p:xfrm>
        <a:graphic>
          <a:graphicData uri="http://schemas.openxmlformats.org/drawingml/2006/table">
            <a:tbl>
              <a:tblPr>
                <a:noFill/>
                <a:tableStyleId>{D5DC5AC6-6934-49C3-AD18-698808818857}</a:tableStyleId>
              </a:tblPr>
              <a:tblGrid>
                <a:gridCol w="986250">
                  <a:extLst>
                    <a:ext uri="{9D8B030D-6E8A-4147-A177-3AD203B41FA5}">
                      <a16:colId xmlns:a16="http://schemas.microsoft.com/office/drawing/2014/main" val="20000"/>
                    </a:ext>
                  </a:extLst>
                </a:gridCol>
                <a:gridCol w="2766200">
                  <a:extLst>
                    <a:ext uri="{9D8B030D-6E8A-4147-A177-3AD203B41FA5}">
                      <a16:colId xmlns:a16="http://schemas.microsoft.com/office/drawing/2014/main" val="20001"/>
                    </a:ext>
                  </a:extLst>
                </a:gridCol>
                <a:gridCol w="3309775">
                  <a:extLst>
                    <a:ext uri="{9D8B030D-6E8A-4147-A177-3AD203B41FA5}">
                      <a16:colId xmlns:a16="http://schemas.microsoft.com/office/drawing/2014/main" val="20002"/>
                    </a:ext>
                  </a:extLst>
                </a:gridCol>
              </a:tblGrid>
              <a:tr h="147475">
                <a:tc>
                  <a:txBody>
                    <a:bodyPr/>
                    <a:lstStyle/>
                    <a:p>
                      <a:pPr marL="0" marR="0" lvl="0" indent="0" algn="l" rtl="0">
                        <a:lnSpc>
                          <a:spcPct val="107000"/>
                        </a:lnSpc>
                        <a:spcBef>
                          <a:spcPts val="0"/>
                        </a:spcBef>
                        <a:spcAft>
                          <a:spcPts val="0"/>
                        </a:spcAft>
                        <a:buNone/>
                      </a:pPr>
                      <a:r>
                        <a:rPr lang="en-GB" sz="1200" u="none" strike="noStrike" cap="none"/>
                        <a:t> </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ctr" rtl="0">
                        <a:lnSpc>
                          <a:spcPct val="107000"/>
                        </a:lnSpc>
                        <a:spcBef>
                          <a:spcPts val="0"/>
                        </a:spcBef>
                        <a:spcAft>
                          <a:spcPts val="0"/>
                        </a:spcAft>
                        <a:buNone/>
                      </a:pPr>
                      <a:r>
                        <a:rPr lang="en-GB" sz="1200" u="none" strike="noStrike" cap="none" dirty="0"/>
                        <a:t>Lean </a:t>
                      </a:r>
                      <a:r>
                        <a:rPr lang="en-GB" sz="1200" u="none" strike="noStrike" cap="none" dirty="0" err="1"/>
                        <a:t>pristup</a:t>
                      </a:r>
                      <a:endParaRPr sz="12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ctr" rtl="0">
                        <a:lnSpc>
                          <a:spcPct val="107000"/>
                        </a:lnSpc>
                        <a:spcBef>
                          <a:spcPts val="0"/>
                        </a:spcBef>
                        <a:spcAft>
                          <a:spcPts val="0"/>
                        </a:spcAft>
                        <a:buNone/>
                      </a:pPr>
                      <a:r>
                        <a:rPr lang="en-GB" sz="1200" u="none" strike="noStrike" cap="none"/>
                        <a:t>CE pristup</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extLst>
                  <a:ext uri="{0D108BD9-81ED-4DB2-BD59-A6C34878D82A}">
                    <a16:rowId xmlns:a16="http://schemas.microsoft.com/office/drawing/2014/main" val="10000"/>
                  </a:ext>
                </a:extLst>
              </a:tr>
              <a:tr h="1252050">
                <a:tc>
                  <a:txBody>
                    <a:bodyPr/>
                    <a:lstStyle/>
                    <a:p>
                      <a:pPr marL="71755" marR="71755" lvl="0" indent="0" algn="ctr" rtl="0">
                        <a:lnSpc>
                          <a:spcPct val="107000"/>
                        </a:lnSpc>
                        <a:spcBef>
                          <a:spcPts val="0"/>
                        </a:spcBef>
                        <a:spcAft>
                          <a:spcPts val="0"/>
                        </a:spcAft>
                        <a:buNone/>
                      </a:pPr>
                      <a:r>
                        <a:rPr lang="en-GB" sz="1200" u="none" strike="noStrike" cap="none"/>
                        <a:t>Element Otpad</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l" rtl="0">
                        <a:lnSpc>
                          <a:spcPct val="107000"/>
                        </a:lnSpc>
                        <a:spcBef>
                          <a:spcPts val="0"/>
                        </a:spcBef>
                        <a:spcAft>
                          <a:spcPts val="0"/>
                        </a:spcAft>
                        <a:buNone/>
                      </a:pPr>
                      <a:r>
                        <a:rPr lang="en-GB" sz="1200" u="none" strike="noStrike" cap="none"/>
                        <a:t>• Minimalna količina opreme, materijala, dijelova, prostora i vremena apsolutno je neophodna za dodavanje vrijednosti proizvodu;</a:t>
                      </a:r>
                      <a:endParaRPr sz="1200" u="none" strike="noStrike" cap="none"/>
                    </a:p>
                    <a:p>
                      <a:pPr marL="0" marR="0" lvl="0" indent="0" algn="l" rtl="0">
                        <a:lnSpc>
                          <a:spcPct val="107000"/>
                        </a:lnSpc>
                        <a:spcBef>
                          <a:spcPts val="0"/>
                        </a:spcBef>
                        <a:spcAft>
                          <a:spcPts val="0"/>
                        </a:spcAft>
                        <a:buNone/>
                      </a:pPr>
                      <a:r>
                        <a:rPr lang="en-GB" sz="1200" u="none" strike="noStrike" cap="none"/>
                        <a:t>• je aktivnost koja ne dodaje vrijednost kupcima;</a:t>
                      </a:r>
                      <a:endParaRPr sz="1200" u="none" strike="noStrike" cap="none"/>
                    </a:p>
                    <a:p>
                      <a:pPr marL="0" marR="0" lvl="0" indent="0" algn="l" rtl="0">
                        <a:lnSpc>
                          <a:spcPct val="107000"/>
                        </a:lnSpc>
                        <a:spcBef>
                          <a:spcPts val="0"/>
                        </a:spcBef>
                        <a:spcAft>
                          <a:spcPts val="0"/>
                        </a:spcAft>
                        <a:buNone/>
                      </a:pPr>
                      <a:r>
                        <a:rPr lang="en-GB" sz="1200" u="none" strike="noStrike" cap="none"/>
                        <a:t>• Je li neučinkovitost i mjeri se KPI-jevima.</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l" rtl="0">
                        <a:lnSpc>
                          <a:spcPct val="107000"/>
                        </a:lnSpc>
                        <a:spcBef>
                          <a:spcPts val="0"/>
                        </a:spcBef>
                        <a:spcAft>
                          <a:spcPts val="0"/>
                        </a:spcAft>
                        <a:buNone/>
                      </a:pPr>
                      <a:r>
                        <a:rPr lang="en-GB" sz="1200" u="none" strike="noStrike" cap="none"/>
                        <a:t>• Otpad = sirovina;</a:t>
                      </a:r>
                      <a:endParaRPr sz="1200" u="none" strike="noStrike" cap="none"/>
                    </a:p>
                    <a:p>
                      <a:pPr marL="0" marR="0" lvl="0" indent="0" algn="l" rtl="0">
                        <a:lnSpc>
                          <a:spcPct val="107000"/>
                        </a:lnSpc>
                        <a:spcBef>
                          <a:spcPts val="0"/>
                        </a:spcBef>
                        <a:spcAft>
                          <a:spcPts val="0"/>
                        </a:spcAft>
                        <a:buNone/>
                      </a:pPr>
                      <a:r>
                        <a:rPr lang="en-GB" sz="1200" u="none" strike="noStrike" cap="none"/>
                        <a:t>• Vidi se u 4 dimenzije: uzalud potrošeni resursi, uzalud potrošeni životni ciklusi, uzalud potrošene sposobnosti, uzalud potrošene ugrađene vrijednosti.</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1"/>
                  </a:ext>
                </a:extLst>
              </a:tr>
              <a:tr h="1498275">
                <a:tc>
                  <a:txBody>
                    <a:bodyPr/>
                    <a:lstStyle/>
                    <a:p>
                      <a:pPr marL="71755" marR="71755" lvl="0" indent="0" algn="ctr" rtl="0">
                        <a:lnSpc>
                          <a:spcPct val="107000"/>
                        </a:lnSpc>
                        <a:spcBef>
                          <a:spcPts val="0"/>
                        </a:spcBef>
                        <a:spcAft>
                          <a:spcPts val="0"/>
                        </a:spcAft>
                        <a:buNone/>
                      </a:pPr>
                      <a:r>
                        <a:rPr lang="en-GB" sz="1200" u="none" strike="noStrike" cap="none"/>
                        <a:t>Vrijednost elementa</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l" rtl="0">
                        <a:lnSpc>
                          <a:spcPct val="107000"/>
                        </a:lnSpc>
                        <a:spcBef>
                          <a:spcPts val="0"/>
                        </a:spcBef>
                        <a:spcAft>
                          <a:spcPts val="0"/>
                        </a:spcAft>
                        <a:buNone/>
                      </a:pPr>
                      <a:r>
                        <a:rPr lang="en-GB" sz="1200" u="none" strike="noStrike" cap="none" dirty="0"/>
                        <a:t>• </a:t>
                      </a:r>
                      <a:r>
                        <a:rPr lang="en-GB" sz="1200" u="none" strike="noStrike" cap="none" dirty="0" err="1"/>
                        <a:t>Vrijednost</a:t>
                      </a:r>
                      <a:r>
                        <a:rPr lang="en-GB" sz="1200" u="none" strike="noStrike" cap="none" dirty="0"/>
                        <a:t> se </a:t>
                      </a:r>
                      <a:r>
                        <a:rPr lang="en-GB" sz="1200" u="none" strike="noStrike" cap="none" dirty="0" err="1"/>
                        <a:t>percipira</a:t>
                      </a:r>
                      <a:r>
                        <a:rPr lang="en-GB" sz="1200" u="none" strike="noStrike" cap="none" dirty="0"/>
                        <a:t> </a:t>
                      </a:r>
                      <a:r>
                        <a:rPr lang="en-GB" sz="1200" u="none" strike="noStrike" cap="none" dirty="0" err="1"/>
                        <a:t>iz</a:t>
                      </a:r>
                      <a:r>
                        <a:rPr lang="en-GB" sz="1200" u="none" strike="noStrike" cap="none" dirty="0"/>
                        <a:t> </a:t>
                      </a:r>
                      <a:r>
                        <a:rPr lang="en-GB" sz="1200" u="none" strike="noStrike" cap="none" dirty="0" err="1"/>
                        <a:t>perspektive</a:t>
                      </a:r>
                      <a:r>
                        <a:rPr lang="en-GB" sz="1200" u="none" strike="noStrike" cap="none" dirty="0"/>
                        <a:t> </a:t>
                      </a:r>
                      <a:r>
                        <a:rPr lang="en-GB" sz="1200" u="none" strike="noStrike" cap="none" dirty="0" err="1"/>
                        <a:t>kupca</a:t>
                      </a:r>
                      <a:r>
                        <a:rPr lang="en-GB" sz="1200" u="none" strike="noStrike" cap="none" dirty="0"/>
                        <a:t>;</a:t>
                      </a:r>
                      <a:endParaRPr sz="1200" u="none" strike="noStrike" cap="none" dirty="0"/>
                    </a:p>
                    <a:p>
                      <a:pPr marL="0" marR="0" lvl="0" indent="0" algn="l" rtl="0">
                        <a:lnSpc>
                          <a:spcPct val="107000"/>
                        </a:lnSpc>
                        <a:spcBef>
                          <a:spcPts val="0"/>
                        </a:spcBef>
                        <a:spcAft>
                          <a:spcPts val="0"/>
                        </a:spcAft>
                        <a:buNone/>
                      </a:pPr>
                      <a:r>
                        <a:rPr lang="en-GB" sz="1200" u="none" strike="noStrike" cap="none" dirty="0"/>
                        <a:t>• </a:t>
                      </a:r>
                      <a:r>
                        <a:rPr lang="en-GB" sz="1200" u="none" strike="noStrike" cap="none" dirty="0" err="1"/>
                        <a:t>Zahtjev</a:t>
                      </a:r>
                      <a:r>
                        <a:rPr lang="en-GB" sz="1200" u="none" strike="noStrike" cap="none" dirty="0"/>
                        <a:t> </a:t>
                      </a:r>
                      <a:r>
                        <a:rPr lang="en-GB" sz="1200" u="none" strike="noStrike" cap="none" dirty="0" err="1"/>
                        <a:t>kupca</a:t>
                      </a:r>
                      <a:r>
                        <a:rPr lang="en-GB" sz="1200" u="none" strike="noStrike" cap="none" dirty="0"/>
                        <a:t>.</a:t>
                      </a:r>
                      <a:endParaRPr sz="12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l" rtl="0">
                        <a:lnSpc>
                          <a:spcPct val="107000"/>
                        </a:lnSpc>
                        <a:spcBef>
                          <a:spcPts val="0"/>
                        </a:spcBef>
                        <a:spcAft>
                          <a:spcPts val="0"/>
                        </a:spcAft>
                        <a:buNone/>
                      </a:pPr>
                      <a:r>
                        <a:rPr lang="en-GB" sz="1200" u="none" strike="noStrike" cap="none" dirty="0"/>
                        <a:t>• </a:t>
                      </a:r>
                      <a:r>
                        <a:rPr lang="en-GB" sz="1200" u="none" strike="noStrike" cap="none" dirty="0" err="1"/>
                        <a:t>Smanjiti</a:t>
                      </a:r>
                      <a:r>
                        <a:rPr lang="en-GB" sz="1200" u="none" strike="noStrike" cap="none" dirty="0"/>
                        <a:t> </a:t>
                      </a:r>
                      <a:r>
                        <a:rPr lang="en-GB" sz="1200" u="none" strike="noStrike" cap="none" dirty="0" err="1"/>
                        <a:t>otpad</a:t>
                      </a:r>
                      <a:r>
                        <a:rPr lang="en-GB" sz="1200" u="none" strike="noStrike" cap="none" dirty="0"/>
                        <a:t> </a:t>
                      </a:r>
                      <a:r>
                        <a:rPr lang="en-GB" sz="1200" u="none" strike="noStrike" cap="none" dirty="0" err="1"/>
                        <a:t>recikliranjem</a:t>
                      </a:r>
                      <a:r>
                        <a:rPr lang="en-GB" sz="1200" u="none" strike="noStrike" cap="none" dirty="0"/>
                        <a:t> </a:t>
                      </a:r>
                      <a:r>
                        <a:rPr lang="en-GB" sz="1200" u="none" strike="noStrike" cap="none" dirty="0" err="1"/>
                        <a:t>i</a:t>
                      </a:r>
                      <a:r>
                        <a:rPr lang="en-GB" sz="1200" u="none" strike="noStrike" cap="none" dirty="0"/>
                        <a:t> </a:t>
                      </a:r>
                      <a:r>
                        <a:rPr lang="en-GB" sz="1200" u="none" strike="noStrike" cap="none" dirty="0" err="1"/>
                        <a:t>izvorom</a:t>
                      </a:r>
                      <a:r>
                        <a:rPr lang="en-GB" sz="1200" u="none" strike="noStrike" cap="none" dirty="0"/>
                        <a:t> </a:t>
                      </a:r>
                      <a:r>
                        <a:rPr lang="en-GB" sz="1200" u="none" strike="noStrike" cap="none" dirty="0" err="1"/>
                        <a:t>iz</a:t>
                      </a:r>
                      <a:r>
                        <a:rPr lang="en-GB" sz="1200" u="none" strike="noStrike" cap="none" dirty="0"/>
                        <a:t> </a:t>
                      </a:r>
                      <a:r>
                        <a:rPr lang="en-GB" sz="1200" u="none" strike="noStrike" cap="none" dirty="0" err="1"/>
                        <a:t>otpada</a:t>
                      </a:r>
                      <a:r>
                        <a:rPr lang="en-GB" sz="1200" u="none" strike="noStrike" cap="none" dirty="0"/>
                        <a:t>;</a:t>
                      </a:r>
                      <a:endParaRPr sz="1200" u="none" strike="noStrike" cap="none" dirty="0"/>
                    </a:p>
                    <a:p>
                      <a:pPr marL="0" marR="0" lvl="0" indent="0" algn="l" rtl="0">
                        <a:lnSpc>
                          <a:spcPct val="107000"/>
                        </a:lnSpc>
                        <a:spcBef>
                          <a:spcPts val="0"/>
                        </a:spcBef>
                        <a:spcAft>
                          <a:spcPts val="0"/>
                        </a:spcAft>
                        <a:buNone/>
                      </a:pPr>
                      <a:r>
                        <a:rPr lang="en-GB" sz="1200" u="none" strike="noStrike" cap="none" dirty="0"/>
                        <a:t>• </a:t>
                      </a:r>
                      <a:r>
                        <a:rPr lang="en-GB" sz="1200" u="none" strike="noStrike" cap="none" dirty="0" err="1"/>
                        <a:t>Spriječiti</a:t>
                      </a:r>
                      <a:r>
                        <a:rPr lang="en-GB" sz="1200" u="none" strike="noStrike" cap="none" dirty="0"/>
                        <a:t> </a:t>
                      </a:r>
                      <a:r>
                        <a:rPr lang="en-GB" sz="1200" u="none" strike="noStrike" cap="none" dirty="0" err="1"/>
                        <a:t>izlazak</a:t>
                      </a:r>
                      <a:r>
                        <a:rPr lang="en-GB" sz="1200" u="none" strike="noStrike" cap="none" dirty="0"/>
                        <a:t> </a:t>
                      </a:r>
                      <a:r>
                        <a:rPr lang="en-GB" sz="1200" u="none" strike="noStrike" cap="none" dirty="0" err="1"/>
                        <a:t>resursa</a:t>
                      </a:r>
                      <a:r>
                        <a:rPr lang="en-GB" sz="1200" u="none" strike="noStrike" cap="none" dirty="0"/>
                        <a:t> </a:t>
                      </a:r>
                      <a:r>
                        <a:rPr lang="en-GB" sz="1200" u="none" strike="noStrike" cap="none" dirty="0" err="1"/>
                        <a:t>iz</a:t>
                      </a:r>
                      <a:r>
                        <a:rPr lang="en-GB" sz="1200" u="none" strike="noStrike" cap="none" dirty="0"/>
                        <a:t> </a:t>
                      </a:r>
                      <a:r>
                        <a:rPr lang="en-GB" sz="1200" u="none" strike="noStrike" cap="none" dirty="0" err="1"/>
                        <a:t>gospodarstva</a:t>
                      </a:r>
                      <a:r>
                        <a:rPr lang="en-GB" sz="1200" u="none" strike="noStrike" cap="none" dirty="0"/>
                        <a:t>;</a:t>
                      </a:r>
                      <a:endParaRPr sz="1200" u="none" strike="noStrike" cap="none" dirty="0"/>
                    </a:p>
                    <a:p>
                      <a:pPr marL="0" marR="0" lvl="0" indent="0" algn="l" rtl="0">
                        <a:lnSpc>
                          <a:spcPct val="107000"/>
                        </a:lnSpc>
                        <a:spcBef>
                          <a:spcPts val="0"/>
                        </a:spcBef>
                        <a:spcAft>
                          <a:spcPts val="0"/>
                        </a:spcAft>
                        <a:buNone/>
                      </a:pPr>
                      <a:r>
                        <a:rPr lang="en-GB" sz="1200" u="none" strike="noStrike" cap="none" dirty="0"/>
                        <a:t>• </a:t>
                      </a:r>
                      <a:r>
                        <a:rPr lang="en-GB" sz="1200" u="none" strike="noStrike" cap="none" dirty="0" err="1"/>
                        <a:t>Četiri</a:t>
                      </a:r>
                      <a:r>
                        <a:rPr lang="en-GB" sz="1200" u="none" strike="noStrike" cap="none" dirty="0"/>
                        <a:t> </a:t>
                      </a:r>
                      <a:r>
                        <a:rPr lang="en-GB" sz="1200" u="none" strike="noStrike" cap="none" dirty="0" err="1"/>
                        <a:t>dimenzije</a:t>
                      </a:r>
                      <a:r>
                        <a:rPr lang="en-GB" sz="1200" u="none" strike="noStrike" cap="none" dirty="0"/>
                        <a:t>: </a:t>
                      </a:r>
                      <a:r>
                        <a:rPr lang="en-GB" sz="1200" u="none" strike="noStrike" cap="none" dirty="0" err="1"/>
                        <a:t>smanjenje</a:t>
                      </a:r>
                      <a:r>
                        <a:rPr lang="en-GB" sz="1200" u="none" strike="noStrike" cap="none" dirty="0"/>
                        <a:t> </a:t>
                      </a:r>
                      <a:r>
                        <a:rPr lang="en-GB" sz="1200" u="none" strike="noStrike" cap="none" dirty="0" err="1"/>
                        <a:t>troškova</a:t>
                      </a:r>
                      <a:r>
                        <a:rPr lang="en-GB" sz="1200" u="none" strike="noStrike" cap="none" dirty="0"/>
                        <a:t>, </a:t>
                      </a:r>
                      <a:r>
                        <a:rPr lang="en-GB" sz="1200" u="none" strike="noStrike" cap="none" dirty="0" err="1"/>
                        <a:t>stvaranje</a:t>
                      </a:r>
                      <a:r>
                        <a:rPr lang="en-GB" sz="1200" u="none" strike="noStrike" cap="none" dirty="0"/>
                        <a:t> </a:t>
                      </a:r>
                      <a:r>
                        <a:rPr lang="en-GB" sz="1200" u="none" strike="noStrike" cap="none" dirty="0" err="1"/>
                        <a:t>prihoda</a:t>
                      </a:r>
                      <a:r>
                        <a:rPr lang="en-GB" sz="1200" u="none" strike="noStrike" cap="none" dirty="0"/>
                        <a:t>, </a:t>
                      </a:r>
                      <a:r>
                        <a:rPr lang="en-GB" sz="1200" u="none" strike="noStrike" cap="none" dirty="0" err="1"/>
                        <a:t>otpornost</a:t>
                      </a:r>
                      <a:r>
                        <a:rPr lang="en-GB" sz="1200" u="none" strike="noStrike" cap="none" dirty="0"/>
                        <a:t>, </a:t>
                      </a:r>
                      <a:r>
                        <a:rPr lang="en-GB" sz="1200" u="none" strike="noStrike" cap="none" dirty="0" err="1"/>
                        <a:t>legitimnost</a:t>
                      </a:r>
                      <a:r>
                        <a:rPr lang="en-GB" sz="1200" u="none" strike="noStrike" cap="none" dirty="0"/>
                        <a:t> </a:t>
                      </a:r>
                      <a:r>
                        <a:rPr lang="en-GB" sz="1200" u="none" strike="noStrike" cap="none" dirty="0" err="1"/>
                        <a:t>i</a:t>
                      </a:r>
                      <a:r>
                        <a:rPr lang="en-GB" sz="1200" u="none" strike="noStrike" cap="none" dirty="0"/>
                        <a:t> </a:t>
                      </a:r>
                      <a:r>
                        <a:rPr lang="en-GB" sz="1200" u="none" strike="noStrike" cap="none" dirty="0" err="1"/>
                        <a:t>imidž</a:t>
                      </a:r>
                      <a:r>
                        <a:rPr lang="en-GB" sz="1200" u="none" strike="noStrike" cap="none" dirty="0"/>
                        <a:t>.</a:t>
                      </a:r>
                      <a:endParaRPr sz="12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bl>
          </a:graphicData>
        </a:graphic>
      </p:graphicFrame>
      <p:sp>
        <p:nvSpPr>
          <p:cNvPr id="605" name="Google Shape;605;p51"/>
          <p:cNvSpPr/>
          <p:nvPr/>
        </p:nvSpPr>
        <p:spPr>
          <a:xfrm>
            <a:off x="1181322" y="4627575"/>
            <a:ext cx="523875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900" b="0" i="0" u="none" strike="noStrike" cap="none" dirty="0" err="1">
                <a:solidFill>
                  <a:srgbClr val="000000"/>
                </a:solidFill>
                <a:latin typeface="Arial"/>
                <a:ea typeface="Arial"/>
                <a:cs typeface="Arial"/>
                <a:sym typeface="Arial"/>
              </a:rPr>
              <a:t>Različiti</a:t>
            </a:r>
            <a:r>
              <a:rPr lang="en-GB" sz="900" b="0" i="0" u="none" strike="noStrike" cap="none" dirty="0">
                <a:solidFill>
                  <a:srgbClr val="000000"/>
                </a:solidFill>
                <a:latin typeface="Arial"/>
                <a:ea typeface="Arial"/>
                <a:cs typeface="Arial"/>
                <a:sym typeface="Arial"/>
              </a:rPr>
              <a:t> </a:t>
            </a:r>
            <a:r>
              <a:rPr lang="en-GB" sz="900" b="0" i="0" u="none" strike="noStrike" cap="none" dirty="0" err="1">
                <a:solidFill>
                  <a:srgbClr val="000000"/>
                </a:solidFill>
                <a:latin typeface="Arial"/>
                <a:ea typeface="Arial"/>
                <a:cs typeface="Arial"/>
                <a:sym typeface="Arial"/>
              </a:rPr>
              <a:t>pristupi</a:t>
            </a:r>
            <a:r>
              <a:rPr lang="en-GB" sz="900" b="0" i="0" u="none" strike="noStrike" cap="none" dirty="0">
                <a:solidFill>
                  <a:srgbClr val="000000"/>
                </a:solidFill>
                <a:latin typeface="Arial"/>
                <a:ea typeface="Arial"/>
                <a:cs typeface="Arial"/>
                <a:sym typeface="Arial"/>
              </a:rPr>
              <a:t> LM </a:t>
            </a:r>
            <a:r>
              <a:rPr lang="en-GB" sz="900" b="0" i="0" u="none" strike="noStrike" cap="none" dirty="0" err="1">
                <a:solidFill>
                  <a:srgbClr val="000000"/>
                </a:solidFill>
                <a:latin typeface="Arial"/>
                <a:ea typeface="Arial"/>
                <a:cs typeface="Arial"/>
                <a:sym typeface="Arial"/>
              </a:rPr>
              <a:t>i</a:t>
            </a:r>
            <a:r>
              <a:rPr lang="en-GB" sz="900" b="0" i="0" u="none" strike="noStrike" cap="none" dirty="0">
                <a:solidFill>
                  <a:srgbClr val="000000"/>
                </a:solidFill>
                <a:latin typeface="Arial"/>
                <a:ea typeface="Arial"/>
                <a:cs typeface="Arial"/>
                <a:sym typeface="Arial"/>
              </a:rPr>
              <a:t> CE </a:t>
            </a:r>
            <a:r>
              <a:rPr lang="en-GB" sz="900" b="0" i="0" u="none" strike="noStrike" cap="none" dirty="0" err="1">
                <a:solidFill>
                  <a:srgbClr val="000000"/>
                </a:solidFill>
                <a:latin typeface="Arial"/>
                <a:ea typeface="Arial"/>
                <a:cs typeface="Arial"/>
                <a:sym typeface="Arial"/>
              </a:rPr>
              <a:t>elementima</a:t>
            </a:r>
            <a:r>
              <a:rPr lang="en-GB" sz="900" b="0" i="0" u="none" strike="noStrike" cap="none" dirty="0">
                <a:solidFill>
                  <a:srgbClr val="000000"/>
                </a:solidFill>
                <a:latin typeface="Arial"/>
                <a:ea typeface="Arial"/>
                <a:cs typeface="Arial"/>
                <a:sym typeface="Arial"/>
              </a:rPr>
              <a:t> </a:t>
            </a:r>
            <a:r>
              <a:rPr lang="en-GB" sz="900" b="0" i="0" u="none" strike="noStrike" cap="none" dirty="0" err="1">
                <a:solidFill>
                  <a:srgbClr val="000000"/>
                </a:solidFill>
                <a:latin typeface="Arial"/>
                <a:ea typeface="Arial"/>
                <a:cs typeface="Arial"/>
                <a:sym typeface="Arial"/>
              </a:rPr>
              <a:t>otpada</a:t>
            </a:r>
            <a:r>
              <a:rPr lang="en-GB" sz="900" b="0" i="0" u="none" strike="noStrike" cap="none" dirty="0">
                <a:solidFill>
                  <a:srgbClr val="000000"/>
                </a:solidFill>
                <a:latin typeface="Arial"/>
                <a:ea typeface="Arial"/>
                <a:cs typeface="Arial"/>
                <a:sym typeface="Arial"/>
              </a:rPr>
              <a:t> </a:t>
            </a:r>
            <a:r>
              <a:rPr lang="en-GB" sz="900" b="0" i="0" u="none" strike="noStrike" cap="none" dirty="0" err="1">
                <a:solidFill>
                  <a:srgbClr val="000000"/>
                </a:solidFill>
                <a:latin typeface="Arial"/>
                <a:ea typeface="Arial"/>
                <a:cs typeface="Arial"/>
                <a:sym typeface="Arial"/>
              </a:rPr>
              <a:t>i</a:t>
            </a:r>
            <a:r>
              <a:rPr lang="en-GB" sz="900" b="0" i="0" u="none" strike="noStrike" cap="none" dirty="0">
                <a:solidFill>
                  <a:srgbClr val="000000"/>
                </a:solidFill>
                <a:latin typeface="Arial"/>
                <a:ea typeface="Arial"/>
                <a:cs typeface="Arial"/>
                <a:sym typeface="Arial"/>
              </a:rPr>
              <a:t> </a:t>
            </a:r>
            <a:r>
              <a:rPr lang="en-GB" sz="900" b="0" i="0" u="none" strike="noStrike" cap="none" dirty="0" err="1">
                <a:solidFill>
                  <a:srgbClr val="000000"/>
                </a:solidFill>
                <a:latin typeface="Arial"/>
                <a:ea typeface="Arial"/>
                <a:cs typeface="Arial"/>
                <a:sym typeface="Arial"/>
              </a:rPr>
              <a:t>vrijednosti</a:t>
            </a:r>
            <a:r>
              <a:rPr lang="en-GB" sz="900" b="0" i="0" u="none" strike="noStrike" cap="none" dirty="0">
                <a:solidFill>
                  <a:srgbClr val="000000"/>
                </a:solidFill>
                <a:latin typeface="Arial"/>
                <a:ea typeface="Arial"/>
                <a:cs typeface="Arial"/>
                <a:sym typeface="Arial"/>
              </a:rPr>
              <a:t> [6]</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Procjena</a:t>
            </a:r>
            <a:endParaRPr b="1"/>
          </a:p>
        </p:txBody>
      </p:sp>
      <p:sp>
        <p:nvSpPr>
          <p:cNvPr id="611" name="Google Shape;611;p52"/>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52"/>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52"/>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52"/>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52"/>
          <p:cNvSpPr txBox="1"/>
          <p:nvPr/>
        </p:nvSpPr>
        <p:spPr>
          <a:xfrm>
            <a:off x="1265023" y="1487037"/>
            <a:ext cx="6613954" cy="275960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600" b="1" i="0" u="sng" strike="noStrike" cap="none">
                <a:solidFill>
                  <a:srgbClr val="000000"/>
                </a:solidFill>
                <a:latin typeface="Calibri"/>
                <a:ea typeface="Calibri"/>
                <a:cs typeface="Calibri"/>
                <a:sym typeface="Calibri"/>
              </a:rPr>
              <a:t>Zadatak</a:t>
            </a:r>
            <a:endParaRPr/>
          </a:p>
          <a:p>
            <a:pPr marL="0" marR="0" lvl="0" indent="0" algn="l" rtl="0">
              <a:lnSpc>
                <a:spcPct val="107000"/>
              </a:lnSpc>
              <a:spcBef>
                <a:spcPts val="800"/>
              </a:spcBef>
              <a:spcAft>
                <a:spcPts val="0"/>
              </a:spcAft>
              <a:buNone/>
            </a:pPr>
            <a:r>
              <a:rPr lang="en-GB" sz="1600" b="1" i="0" u="none" strike="noStrike" cap="none">
                <a:solidFill>
                  <a:srgbClr val="000000"/>
                </a:solidFill>
                <a:latin typeface="Calibri"/>
                <a:ea typeface="Calibri"/>
                <a:cs typeface="Calibri"/>
                <a:sym typeface="Calibri"/>
              </a:rPr>
              <a:t>Pogledajte video ispod i odgovorite na sljedeća pitanja:</a:t>
            </a:r>
            <a:endParaRPr sz="1600" b="1"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1600"/>
              <a:buFont typeface="Arial"/>
              <a:buAutoNum type="arabicPeriod"/>
            </a:pPr>
            <a:r>
              <a:rPr lang="en-GB" sz="1600" b="0" i="0" u="none" strike="noStrike" cap="none">
                <a:solidFill>
                  <a:srgbClr val="000000"/>
                </a:solidFill>
                <a:latin typeface="Calibri"/>
                <a:ea typeface="Calibri"/>
                <a:cs typeface="Calibri"/>
                <a:sym typeface="Calibri"/>
              </a:rPr>
              <a:t>Koja je razlika između modela linearnog i kružnog gospodarstva?</a:t>
            </a:r>
            <a:endParaRPr/>
          </a:p>
          <a:p>
            <a:pPr marL="342900" marR="0" lvl="0" indent="-342900" algn="l" rtl="0">
              <a:lnSpc>
                <a:spcPct val="107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libri"/>
                <a:ea typeface="Calibri"/>
                <a:cs typeface="Calibri"/>
                <a:sym typeface="Calibri"/>
              </a:rPr>
              <a:t>U kojoj mjeri kružna ekonomija utječe na vas kao vlasnika tvrtke i koje prednosti ona donosi u odnosu na model linearne ekonomije?</a:t>
            </a:r>
            <a:endParaRPr/>
          </a:p>
          <a:p>
            <a:pPr marL="342900" marR="0" lvl="0" indent="-342900" algn="l" rtl="0">
              <a:lnSpc>
                <a:spcPct val="107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libri"/>
                <a:ea typeface="Calibri"/>
                <a:cs typeface="Calibri"/>
                <a:sym typeface="Calibri"/>
              </a:rPr>
              <a:t>Komentirajte sljedeću izjavu:Lokalne i regionalne vlasti imaju ključnu ulogu</a:t>
            </a:r>
            <a:endParaRPr sz="1600" b="0" i="0" u="none" strike="noStrike" cap="none">
              <a:solidFill>
                <a:srgbClr val="000000"/>
              </a:solidFill>
              <a:latin typeface="Calibri"/>
              <a:ea typeface="Calibri"/>
              <a:cs typeface="Calibri"/>
              <a:sym typeface="Calibri"/>
            </a:endParaRPr>
          </a:p>
          <a:p>
            <a:pPr marL="0" marR="0" lvl="0" indent="0" algn="ctr" rtl="0">
              <a:lnSpc>
                <a:spcPct val="107000"/>
              </a:lnSpc>
              <a:spcBef>
                <a:spcPts val="0"/>
              </a:spcBef>
              <a:spcAft>
                <a:spcPts val="0"/>
              </a:spcAft>
              <a:buNone/>
            </a:pPr>
            <a:endParaRPr sz="1600" b="1" i="0" u="sng" strike="noStrike" cap="none">
              <a:solidFill>
                <a:srgbClr val="E7501B"/>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ctr" rtl="0">
              <a:lnSpc>
                <a:spcPct val="107000"/>
              </a:lnSpc>
              <a:spcBef>
                <a:spcPts val="800"/>
              </a:spcBef>
              <a:spcAft>
                <a:spcPts val="0"/>
              </a:spcAft>
              <a:buNone/>
            </a:pPr>
            <a:r>
              <a:rPr lang="en-GB" sz="1600" b="1" i="0" u="sng" strike="noStrike" cap="none">
                <a:solidFill>
                  <a:srgbClr val="E7501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https://www.youtube.com/watch?v=__0Spwj8DkM</a:t>
            </a:r>
            <a:endParaRPr sz="1600" b="1" i="0" u="none" strike="noStrike" cap="none">
              <a:solidFill>
                <a:srgbClr val="E7501B"/>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21" name="Google Shape;621;p53"/>
          <p:cNvSpPr txBox="1"/>
          <p:nvPr/>
        </p:nvSpPr>
        <p:spPr>
          <a:xfrm>
            <a:off x="316258" y="1866930"/>
            <a:ext cx="7545519" cy="2483629"/>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Europska Provizija, Politika održivog proizvoda iEkološki dizajn.</a:t>
            </a:r>
            <a:r>
              <a:rPr lang="en-GB" sz="140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https://ec.europa.eu/growth/industry/sustainability/product-policy-and-ecodesign_en</a:t>
            </a:r>
            <a:endParaRPr sz="1400" b="0" i="0" u="none" strike="noStrike" cap="none">
              <a:solidFill>
                <a:srgbClr val="0563C1"/>
              </a:solidFill>
              <a:latin typeface="Arial"/>
              <a:ea typeface="Arial"/>
              <a:cs typeface="Arial"/>
              <a:sym typeface="Arial"/>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Europska Provizija,Ekološki dizajni energetsko označavanje, Direktiva 2009/125/EZ i Uredba (EU) 2017&amp;1369.</a:t>
            </a:r>
            <a:r>
              <a:rPr lang="en-GB" sz="14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https://ec.europa.eu/growth/single-market/european-standards/harmonised-standards/ecodesign_en</a:t>
            </a:r>
            <a:endParaRPr sz="1400" b="0" i="0" u="none" strike="noStrike" cap="none">
              <a:solidFill>
                <a:srgbClr val="0563C1"/>
              </a:solidFill>
              <a:latin typeface="Arial"/>
              <a:ea typeface="Arial"/>
              <a:cs typeface="Arial"/>
              <a:sym typeface="Arial"/>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europskiProvizija,Ekološki dizajnsvoju budućnost – Kakoekodizajnmože pomoći okolišu čineći proizvode pametnijima, izvješće,</a:t>
            </a:r>
            <a:r>
              <a:rPr lang="en-GB" sz="14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https://op.europa.eu/pt/publication-detail/-/publication/4d42d597-4f92-4498-8e1d-857cc157e6db</a:t>
            </a:r>
            <a:endParaRPr sz="1400" b="0" i="0" u="none" strike="noStrike" cap="none">
              <a:solidFill>
                <a:srgbClr val="000000"/>
              </a:solidFill>
              <a:latin typeface="Arial"/>
              <a:ea typeface="Arial"/>
              <a:cs typeface="Arial"/>
              <a:sym typeface="Arial"/>
            </a:endParaRPr>
          </a:p>
        </p:txBody>
      </p:sp>
      <p:sp>
        <p:nvSpPr>
          <p:cNvPr id="622" name="Google Shape;622;p53"/>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Razvoj novih kružnih proizvoda ili usluga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28" name="Google Shape;628;p54"/>
          <p:cNvSpPr txBox="1"/>
          <p:nvPr/>
        </p:nvSpPr>
        <p:spPr>
          <a:xfrm>
            <a:off x="316258" y="1866930"/>
            <a:ext cx="7545519" cy="2022605"/>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ISO/TR 14062—Upravljanje okolišem—Integriranje ekoloških aspekata u dizajn i razvoj proizvoda, Tech. Rep. 2002. (2002.)</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EDReiskin, AL White, JK Johnson, TJVotta,Servisiranjelanac opskrbe kemikalijama, J. Ind. Ecol. 3 (1999) 19–31.</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https://doi.org/10.1162/108819899569520</a:t>
            </a:r>
            <a:r>
              <a:rPr lang="en-GB" sz="1400" b="0" i="0" u="none" strike="noStrike" cap="none">
                <a:solidFill>
                  <a:srgbClr val="000000"/>
                </a:solidFill>
                <a:latin typeface="Arial"/>
                <a:ea typeface="Arial"/>
                <a:cs typeface="Arial"/>
                <a:sym typeface="Arial"/>
              </a:rPr>
              <a:t> </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IC De los Rios, FJS Charnley, Vještine i sposobnosti za održivo i kružno gospodarstvo: Promjenjiva uloga dizajna, J. Cleaner Production 160 (2017) 109-122</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https://www.sciencedirect.com/science/article/pii/S0959652616317619?via%3Dihub</a:t>
            </a:r>
            <a:r>
              <a:rPr lang="en-GB" sz="1400" b="0" i="0" u="none" strike="noStrike" cap="none">
                <a:solidFill>
                  <a:srgbClr val="000000"/>
                </a:solidFill>
                <a:latin typeface="Arial"/>
                <a:ea typeface="Arial"/>
                <a:cs typeface="Arial"/>
                <a:sym typeface="Arial"/>
              </a:rPr>
              <a:t> </a:t>
            </a:r>
            <a:endParaRPr/>
          </a:p>
        </p:txBody>
      </p:sp>
      <p:sp>
        <p:nvSpPr>
          <p:cNvPr id="629" name="Google Shape;629;p54"/>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Razvoj novih kružnih proizvoda ili usluga (nastavak)</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35" name="Google Shape;635;p55"/>
          <p:cNvSpPr txBox="1"/>
          <p:nvPr/>
        </p:nvSpPr>
        <p:spPr>
          <a:xfrm>
            <a:off x="316258" y="1866930"/>
            <a:ext cx="8614611" cy="1164358"/>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RoosG. Inovacija poslovnog modela za stvaranje i hvatanje vrijednosti resursa u budućim kružnim materijalnim lancima, Resursi 3 (2014.) 248-274,</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https://doi.org/10.3390/resources3010248</a:t>
            </a:r>
            <a:r>
              <a:rPr lang="en-GB" sz="1400" b="0" i="0" u="none" strike="noStrike" cap="none">
                <a:solidFill>
                  <a:srgbClr val="000000"/>
                </a:solidFill>
                <a:latin typeface="Arial"/>
                <a:ea typeface="Arial"/>
                <a:cs typeface="Arial"/>
                <a:sym typeface="Arial"/>
              </a:rPr>
              <a:t> </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 Benton, J. Hazell, Resource Resilient UK – Izvješće Radne skupine za kružno gospodarstvo, Green Alliance 2013. Dostupno na:</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https://greenalliance.org.uk/resources/Resource%20resilient%20UK.pdf</a:t>
            </a:r>
            <a:r>
              <a:rPr lang="en-GB" sz="1400" b="0" i="0" u="none" strike="noStrike" cap="none">
                <a:solidFill>
                  <a:srgbClr val="000000"/>
                </a:solidFill>
                <a:latin typeface="Arial"/>
                <a:ea typeface="Arial"/>
                <a:cs typeface="Arial"/>
                <a:sym typeface="Arial"/>
              </a:rPr>
              <a:t> </a:t>
            </a:r>
            <a:endParaRPr/>
          </a:p>
        </p:txBody>
      </p:sp>
      <p:sp>
        <p:nvSpPr>
          <p:cNvPr id="636" name="Google Shape;636;p55"/>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Kružni Zalihe</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42" name="Google Shape;642;p56"/>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Reciklirajte, ponovno upotrijebite i dijelite</a:t>
            </a:r>
            <a:endParaRPr/>
          </a:p>
        </p:txBody>
      </p:sp>
      <p:sp>
        <p:nvSpPr>
          <p:cNvPr id="643" name="Google Shape;643;p56"/>
          <p:cNvSpPr txBox="1"/>
          <p:nvPr/>
        </p:nvSpPr>
        <p:spPr>
          <a:xfrm>
            <a:off x="316257" y="2061468"/>
            <a:ext cx="8614611" cy="2650341"/>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Publikacije OECD-a (2019.): Poslovni modeli za kružno gospodarstvo – prilike i izazovi za politiku. Dostupno na: https://www.oecd-ilibrary.org/sites/e59f8dd6hr/index.html?itemId=/content/component/e59f8dd6-en Rasipanjem do bogatstva: Prednost kružne ekonomije (2015.): Lacy, Peter,Rutqvist, Jakob</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Zaklada Ellen McArthur, Upstream Innovation: vodič za rješenja za pakiranje, dostupno na:</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https://emf.thirdlight.com/link/xgfhlc17d1oc-qtv2v7/@/preview/3</a:t>
            </a:r>
            <a:r>
              <a:rPr lang="en-GB" sz="1400" b="0" i="0" u="none" strike="noStrike" cap="none">
                <a:solidFill>
                  <a:srgbClr val="000000"/>
                </a:solidFill>
                <a:latin typeface="Arial"/>
                <a:ea typeface="Arial"/>
                <a:cs typeface="Arial"/>
                <a:sym typeface="Arial"/>
              </a:rPr>
              <a:t> </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SW Kratak, NMPBocken, CY Barlow, MRChertow, Od rafiniranja šećera do uzgoja rajčica, J. Ind. Ecol. (2014), https://doi.org/10.1111/jiec.12171</a:t>
            </a:r>
            <a:endParaRPr/>
          </a:p>
          <a:p>
            <a:pPr marL="450215" marR="0" lvl="0" indent="-361315" algn="l"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5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49" name="Google Shape;649;p57"/>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Produljenje vijeka trajanja proizvoda</a:t>
            </a:r>
            <a:endParaRPr/>
          </a:p>
        </p:txBody>
      </p:sp>
      <p:sp>
        <p:nvSpPr>
          <p:cNvPr id="650" name="Google Shape;650;p57"/>
          <p:cNvSpPr txBox="1"/>
          <p:nvPr/>
        </p:nvSpPr>
        <p:spPr>
          <a:xfrm>
            <a:off x="146650" y="1756862"/>
            <a:ext cx="8614611" cy="2893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Carra, Guglielmo (Arup) iMagdani, Nitesh, (BAM) (2016.)</a:t>
            </a:r>
            <a:r>
              <a:rPr lang="en-GB" sz="1400" b="0" i="1" u="none" strike="noStrike" cap="none">
                <a:solidFill>
                  <a:srgbClr val="000000"/>
                </a:solidFill>
                <a:latin typeface="Arial"/>
                <a:ea typeface="Arial"/>
                <a:cs typeface="Arial"/>
                <a:sym typeface="Arial"/>
              </a:rPr>
              <a:t>Kružni poslovni modeli za izgrađeno okruženje</a:t>
            </a:r>
            <a:r>
              <a:rPr lang="en-GB" sz="1400" b="0" i="0" u="none" strike="noStrike" cap="none">
                <a:solidFill>
                  <a:srgbClr val="000000"/>
                </a:solidFill>
                <a:latin typeface="Arial"/>
                <a:ea typeface="Arial"/>
                <a:cs typeface="Arial"/>
                <a:sym typeface="Arial"/>
              </a:rPr>
              <a:t>,</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a:t>
            </a:r>
            <a:r>
              <a:rPr lang="en-GB" sz="1400" b="0" i="0" u="none" strike="noStrike" cap="none">
                <a:solidFill>
                  <a:srgbClr val="000000"/>
                </a:solidFill>
                <a:latin typeface="Arial"/>
                <a:ea typeface="Arial"/>
                <a:cs typeface="Arial"/>
                <a:sym typeface="Arial"/>
              </a:rPr>
              <a:t>, zadnji pristup 13.11.2020.</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Europska komisija (16.01.2018.),</a:t>
            </a:r>
            <a:r>
              <a:rPr lang="en-GB" sz="1400" b="0" i="1" u="none" strike="noStrike" cap="none">
                <a:solidFill>
                  <a:srgbClr val="000000"/>
                </a:solidFill>
                <a:latin typeface="Arial"/>
                <a:ea typeface="Arial"/>
                <a:cs typeface="Arial"/>
                <a:sym typeface="Arial"/>
              </a:rPr>
              <a:t>Komunikacija Komisije Europskom parlamentu, Vijeću, Europskom gospodarskom i socijalnom odboru i Odboru regija o okviru za praćenje kružnog gospodarstva</a:t>
            </a:r>
            <a:r>
              <a:rPr lang="en-GB" sz="1400" b="0" i="0" u="none" strike="noStrike" cap="none">
                <a:solidFill>
                  <a:srgbClr val="000000"/>
                </a:solidFill>
                <a:latin typeface="Arial"/>
                <a:ea typeface="Arial"/>
                <a:cs typeface="Arial"/>
                <a:sym typeface="Arial"/>
              </a:rPr>
              <a:t>,</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a:t>
            </a:r>
            <a:r>
              <a:rPr lang="en-GB" sz="1400" b="0" i="0" u="none" strike="noStrike" cap="none">
                <a:solidFill>
                  <a:srgbClr val="000000"/>
                </a:solidFill>
                <a:latin typeface="Arial"/>
                <a:ea typeface="Arial"/>
                <a:cs typeface="Arial"/>
                <a:sym typeface="Arial"/>
              </a:rPr>
              <a:t>, posljednji pristup 03.11.2020.</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Razmatranja dizajna i poslovnog modela za preradu teških strojeva – Caterpillar. Zaklada Ellen Macarthur. Mreža:</a:t>
            </a:r>
            <a:r>
              <a:rPr lang="en-GB"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https://www.ellenmacarthurfoundation.org/case-studies/design-and-business-model-considerations-for-heavy-machinery-remanufacturing</a:t>
            </a:r>
            <a:r>
              <a:rPr lang="en-GB" sz="1400" b="0" i="0" u="none" strike="noStrike" cap="none">
                <a:solidFill>
                  <a:srgbClr val="000000"/>
                </a:solidFill>
                <a:latin typeface="Arial"/>
                <a:ea typeface="Arial"/>
                <a:cs typeface="Arial"/>
                <a:sym typeface="Arial"/>
              </a:rPr>
              <a:t>, zadnji pristup 04.08.2021.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56" name="Google Shape;656;p58"/>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Produljenje vijeka trajanja proizvoda (nastavak)</a:t>
            </a:r>
            <a:endParaRPr/>
          </a:p>
        </p:txBody>
      </p:sp>
      <p:sp>
        <p:nvSpPr>
          <p:cNvPr id="657" name="Google Shape;657;p58"/>
          <p:cNvSpPr txBox="1"/>
          <p:nvPr/>
        </p:nvSpPr>
        <p:spPr>
          <a:xfrm>
            <a:off x="146650" y="1756862"/>
            <a:ext cx="8614611" cy="3341877"/>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Održavanje odjeće u uporabi – uštedite novac i smanjite otpad –thredUP. Zaklada Ellen Macarthur. Mreža:</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https://www.ellenmacarthurfoundation.org/case-studies/keeping-clothing-in-use-save-money-and-reduce-waste</a:t>
            </a:r>
            <a:r>
              <a:rPr lang="en-GB" sz="1400" b="0" i="0" u="none" strike="noStrike" cap="none">
                <a:solidFill>
                  <a:srgbClr val="000000"/>
                </a:solidFill>
                <a:latin typeface="Arial"/>
                <a:ea typeface="Arial"/>
                <a:cs typeface="Arial"/>
                <a:sym typeface="Arial"/>
              </a:rPr>
              <a:t>, zadnji pristup 04.08.2021.</a:t>
            </a:r>
            <a:endParaRPr sz="1400" b="0" i="0" u="none" strike="noStrike" cap="none">
              <a:solidFill>
                <a:srgbClr val="000000"/>
              </a:solidFill>
              <a:latin typeface="Arial"/>
              <a:ea typeface="Arial"/>
              <a:cs typeface="Arial"/>
              <a:sym typeface="Arial"/>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UNUTARNJI RAST: VIZIJA KRUŽNOG GOSPODARSTVA ZA KONKURENTNU EUROPU. Zaklada Ellen Macarthur. Mreža:</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https://www.ellenmacarthurfoundation.org/assets/downloads/publications/EllenMacArthurFoundation_Growth-Within_July15.pdf</a:t>
            </a:r>
            <a:r>
              <a:rPr lang="en-GB" sz="1400" b="0" i="0" u="none" strike="noStrike" cap="none">
                <a:solidFill>
                  <a:srgbClr val="000000"/>
                </a:solidFill>
                <a:latin typeface="Arial"/>
                <a:ea typeface="Arial"/>
                <a:cs typeface="Arial"/>
                <a:sym typeface="Arial"/>
              </a:rPr>
              <a:t>, zadnji pristup 04.08.2021.</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GuglielmoCarra, Arup; NiteshMagdani, KM. KRUŽNI POSLOVNI MODELI - ZA IZGRAĐENI OKOLIŠ. Program Circular Economy 100 (CE100). Mreža:</a:t>
            </a:r>
            <a:r>
              <a:rPr lang="en-GB"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https://www.arup.com/perspectives/publications/research/section/circular-business-models-for-the-built-environment</a:t>
            </a:r>
            <a:r>
              <a:rPr lang="en-GB" sz="1400" b="0" i="0" u="none" strike="noStrike" cap="none">
                <a:solidFill>
                  <a:srgbClr val="000000"/>
                </a:solidFill>
                <a:latin typeface="Arial"/>
                <a:ea typeface="Arial"/>
                <a:cs typeface="Arial"/>
                <a:sym typeface="Arial"/>
              </a:rPr>
              <a:t>, zadnji pristup 04.08.2021.</a:t>
            </a:r>
            <a:endParaRPr/>
          </a:p>
          <a:p>
            <a:pPr marL="450215" marR="0" lvl="0" indent="-361315" algn="l"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63" name="Google Shape;663;p59"/>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Platforme za dijeljenje</a:t>
            </a:r>
            <a:endParaRPr/>
          </a:p>
        </p:txBody>
      </p:sp>
      <p:sp>
        <p:nvSpPr>
          <p:cNvPr id="664" name="Google Shape;664;p59"/>
          <p:cNvSpPr txBox="1"/>
          <p:nvPr/>
        </p:nvSpPr>
        <p:spPr>
          <a:xfrm>
            <a:off x="146650" y="1756862"/>
            <a:ext cx="8614611" cy="1792094"/>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Kružne mreže i platforme znanja Dostupne na mreži:</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https://kenniskaarten.hetgroenebrein.nl/en/knowledge-map-circular-economy/circular-knowledge-networks-platforms/</a:t>
            </a:r>
            <a:r>
              <a:rPr lang="en-GB" sz="1400" b="0" i="0" u="none" strike="noStrike" cap="none">
                <a:solidFill>
                  <a:srgbClr val="000000"/>
                </a:solidFill>
                <a:latin typeface="Arial"/>
                <a:ea typeface="Arial"/>
                <a:cs typeface="Arial"/>
                <a:sym typeface="Arial"/>
              </a:rPr>
              <a:t>.</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Schwanholz, J.;Leipold, S. Dijeljenje za kružno gospodarstvo? analiza načela i poslovnih modela platformi za digitalno dijeljenje. J. Očistite. proizvod 2020.</a:t>
            </a:r>
            <a:endParaRPr/>
          </a:p>
          <a:p>
            <a:pPr marL="450215" marR="0" lvl="0" indent="-361315" algn="l"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Održivi razvoj proizvoda</a:t>
            </a:r>
            <a:endParaRPr sz="3600"/>
          </a:p>
        </p:txBody>
      </p:sp>
      <p:grpSp>
        <p:nvGrpSpPr>
          <p:cNvPr id="143" name="Google Shape;143;p6"/>
          <p:cNvGrpSpPr/>
          <p:nvPr/>
        </p:nvGrpSpPr>
        <p:grpSpPr>
          <a:xfrm>
            <a:off x="3518537" y="1359454"/>
            <a:ext cx="4947471" cy="3199067"/>
            <a:chOff x="2742645" y="1698359"/>
            <a:chExt cx="4947471" cy="3199067"/>
          </a:xfrm>
        </p:grpSpPr>
        <p:grpSp>
          <p:nvGrpSpPr>
            <p:cNvPr id="144" name="Google Shape;144;p6"/>
            <p:cNvGrpSpPr/>
            <p:nvPr/>
          </p:nvGrpSpPr>
          <p:grpSpPr>
            <a:xfrm>
              <a:off x="2742645" y="1698359"/>
              <a:ext cx="4947471" cy="3199067"/>
              <a:chOff x="186930" y="1598849"/>
              <a:chExt cx="4947471" cy="3199067"/>
            </a:xfrm>
          </p:grpSpPr>
          <p:grpSp>
            <p:nvGrpSpPr>
              <p:cNvPr id="145" name="Google Shape;145;p6"/>
              <p:cNvGrpSpPr/>
              <p:nvPr/>
            </p:nvGrpSpPr>
            <p:grpSpPr>
              <a:xfrm>
                <a:off x="186930" y="1598849"/>
                <a:ext cx="1606191" cy="3093790"/>
                <a:chOff x="696286" y="1643723"/>
                <a:chExt cx="1899932" cy="4355006"/>
              </a:xfrm>
            </p:grpSpPr>
            <p:sp>
              <p:nvSpPr>
                <p:cNvPr id="146" name="Google Shape;146;p6"/>
                <p:cNvSpPr/>
                <p:nvPr/>
              </p:nvSpPr>
              <p:spPr>
                <a:xfrm>
                  <a:off x="696286" y="1643723"/>
                  <a:ext cx="1484851" cy="4346604"/>
                </a:xfrm>
                <a:prstGeom prst="ellipse">
                  <a:avLst/>
                </a:prstGeom>
                <a:solidFill>
                  <a:srgbClr val="059540"/>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6"/>
                <p:cNvSpPr/>
                <p:nvPr/>
              </p:nvSpPr>
              <p:spPr>
                <a:xfrm>
                  <a:off x="696286" y="2323232"/>
                  <a:ext cx="1463247" cy="3563352"/>
                </a:xfrm>
                <a:prstGeom prst="ellipse">
                  <a:avLst/>
                </a:prstGeom>
                <a:solidFill>
                  <a:srgbClr val="63C16E"/>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6"/>
                <p:cNvSpPr/>
                <p:nvPr/>
              </p:nvSpPr>
              <p:spPr>
                <a:xfrm>
                  <a:off x="763398" y="3178909"/>
                  <a:ext cx="1308683" cy="2811430"/>
                </a:xfrm>
                <a:prstGeom prst="ellipse">
                  <a:avLst/>
                </a:prstGeom>
                <a:solidFill>
                  <a:srgbClr val="86D08F"/>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 name="Google Shape;149;p6"/>
                <p:cNvSpPr/>
                <p:nvPr/>
              </p:nvSpPr>
              <p:spPr>
                <a:xfrm>
                  <a:off x="853595" y="4211131"/>
                  <a:ext cx="1117935" cy="1787598"/>
                </a:xfrm>
                <a:prstGeom prst="ellipse">
                  <a:avLst/>
                </a:prstGeom>
                <a:solidFill>
                  <a:srgbClr val="D5EFD8"/>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50" name="Google Shape;150;p6"/>
                <p:cNvCxnSpPr/>
                <p:nvPr/>
              </p:nvCxnSpPr>
              <p:spPr>
                <a:xfrm rot="10800000">
                  <a:off x="1470477" y="1947292"/>
                  <a:ext cx="1125741" cy="0"/>
                </a:xfrm>
                <a:prstGeom prst="straightConnector1">
                  <a:avLst/>
                </a:prstGeom>
                <a:noFill/>
                <a:ln w="12700" cap="flat" cmpd="sng">
                  <a:solidFill>
                    <a:schemeClr val="dk1"/>
                  </a:solidFill>
                  <a:prstDash val="solid"/>
                  <a:round/>
                  <a:headEnd type="none" w="sm" len="sm"/>
                  <a:tailEnd type="none" w="sm" len="sm"/>
                </a:ln>
              </p:spPr>
            </p:cxnSp>
            <p:cxnSp>
              <p:nvCxnSpPr>
                <p:cNvPr id="151" name="Google Shape;151;p6"/>
                <p:cNvCxnSpPr/>
                <p:nvPr/>
              </p:nvCxnSpPr>
              <p:spPr>
                <a:xfrm rot="10800000">
                  <a:off x="1473256" y="2904939"/>
                  <a:ext cx="1122962" cy="0"/>
                </a:xfrm>
                <a:prstGeom prst="straightConnector1">
                  <a:avLst/>
                </a:prstGeom>
                <a:noFill/>
                <a:ln w="12700" cap="flat" cmpd="sng">
                  <a:solidFill>
                    <a:schemeClr val="dk1"/>
                  </a:solidFill>
                  <a:prstDash val="solid"/>
                  <a:round/>
                  <a:headEnd type="none" w="sm" len="sm"/>
                  <a:tailEnd type="none" w="sm" len="sm"/>
                </a:ln>
              </p:spPr>
            </p:cxnSp>
            <p:cxnSp>
              <p:nvCxnSpPr>
                <p:cNvPr id="152" name="Google Shape;152;p6"/>
                <p:cNvCxnSpPr/>
                <p:nvPr/>
              </p:nvCxnSpPr>
              <p:spPr>
                <a:xfrm rot="10800000">
                  <a:off x="1467013" y="3871518"/>
                  <a:ext cx="1129205" cy="0"/>
                </a:xfrm>
                <a:prstGeom prst="straightConnector1">
                  <a:avLst/>
                </a:prstGeom>
                <a:noFill/>
                <a:ln w="12700" cap="flat" cmpd="sng">
                  <a:solidFill>
                    <a:schemeClr val="dk1"/>
                  </a:solidFill>
                  <a:prstDash val="solid"/>
                  <a:round/>
                  <a:headEnd type="none" w="sm" len="sm"/>
                  <a:tailEnd type="none" w="sm" len="sm"/>
                </a:ln>
              </p:spPr>
            </p:cxnSp>
            <p:cxnSp>
              <p:nvCxnSpPr>
                <p:cNvPr id="153" name="Google Shape;153;p6"/>
                <p:cNvCxnSpPr/>
                <p:nvPr/>
              </p:nvCxnSpPr>
              <p:spPr>
                <a:xfrm rot="10800000">
                  <a:off x="1429090" y="5163584"/>
                  <a:ext cx="1167128" cy="0"/>
                </a:xfrm>
                <a:prstGeom prst="straightConnector1">
                  <a:avLst/>
                </a:prstGeom>
                <a:noFill/>
                <a:ln w="12700" cap="flat" cmpd="sng">
                  <a:solidFill>
                    <a:schemeClr val="dk1"/>
                  </a:solidFill>
                  <a:prstDash val="solid"/>
                  <a:round/>
                  <a:headEnd type="none" w="sm" len="sm"/>
                  <a:tailEnd type="none" w="sm" len="sm"/>
                </a:ln>
              </p:spPr>
            </p:cxnSp>
          </p:grpSp>
          <p:sp>
            <p:nvSpPr>
              <p:cNvPr id="154" name="Google Shape;154;p6"/>
              <p:cNvSpPr txBox="1"/>
              <p:nvPr/>
            </p:nvSpPr>
            <p:spPr>
              <a:xfrm>
                <a:off x="1837903" y="2386885"/>
                <a:ext cx="3296498" cy="24110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100" b="1" i="0" u="none" strike="noStrike" cap="none">
                    <a:solidFill>
                      <a:srgbClr val="000000"/>
                    </a:solidFill>
                    <a:latin typeface="Arial"/>
                    <a:ea typeface="Arial"/>
                    <a:cs typeface="Arial"/>
                    <a:sym typeface="Arial"/>
                  </a:rPr>
                  <a:t>Definicija koncepta novog proizvoda</a:t>
                </a:r>
                <a:endParaRPr/>
              </a:p>
              <a:p>
                <a:pPr marL="0" marR="0" lvl="0" indent="0" algn="l" rtl="0">
                  <a:lnSpc>
                    <a:spcPct val="100000"/>
                  </a:lnSpc>
                  <a:spcBef>
                    <a:spcPts val="800"/>
                  </a:spcBef>
                  <a:spcAft>
                    <a:spcPts val="0"/>
                  </a:spcAft>
                  <a:buNone/>
                </a:pPr>
                <a:r>
                  <a:rPr lang="en-GB" sz="1000" b="0" i="0" u="none" strike="noStrike" cap="none">
                    <a:solidFill>
                      <a:srgbClr val="000000"/>
                    </a:solidFill>
                    <a:latin typeface="Arial"/>
                    <a:ea typeface="Arial"/>
                    <a:cs typeface="Arial"/>
                    <a:sym typeface="Arial"/>
                  </a:rPr>
                  <a:t>Inovacijski 'puk' (jer su tehničke funkcije za ispunjavanje funkcionalnosti proizvoda različite)</a:t>
                </a:r>
                <a:endParaRPr sz="1000" b="0" i="0" u="none" strike="noStrike" cap="none">
                  <a:solidFill>
                    <a:srgbClr val="000000"/>
                  </a:solidFill>
                  <a:latin typeface="Arial"/>
                  <a:ea typeface="Arial"/>
                  <a:cs typeface="Arial"/>
                  <a:sym typeface="Arial"/>
                </a:endParaRPr>
              </a:p>
            </p:txBody>
          </p:sp>
          <p:sp>
            <p:nvSpPr>
              <p:cNvPr id="155" name="Google Shape;155;p6"/>
              <p:cNvSpPr txBox="1"/>
              <p:nvPr/>
            </p:nvSpPr>
            <p:spPr>
              <a:xfrm>
                <a:off x="1793121" y="1674051"/>
                <a:ext cx="3221308" cy="671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1" i="0" u="none" strike="noStrike" cap="none">
                    <a:solidFill>
                      <a:srgbClr val="000000"/>
                    </a:solidFill>
                    <a:latin typeface="Arial"/>
                    <a:ea typeface="Arial"/>
                    <a:cs typeface="Arial"/>
                    <a:sym typeface="Arial"/>
                  </a:rPr>
                  <a:t>Nova definicija proizvodnog sustava</a:t>
                </a:r>
                <a:endParaRPr/>
              </a:p>
              <a:p>
                <a:pPr marL="0" marR="0" lvl="0" indent="0" algn="l" rtl="0">
                  <a:lnSpc>
                    <a:spcPct val="100000"/>
                  </a:lnSpc>
                  <a:spcBef>
                    <a:spcPts val="800"/>
                  </a:spcBef>
                  <a:spcAft>
                    <a:spcPts val="0"/>
                  </a:spcAft>
                  <a:buNone/>
                </a:pPr>
                <a:r>
                  <a:rPr lang="en-GB" sz="1000" b="0" i="0" u="none" strike="noStrike" cap="none">
                    <a:solidFill>
                      <a:srgbClr val="000000"/>
                    </a:solidFill>
                    <a:latin typeface="Arial"/>
                    <a:ea typeface="Arial"/>
                    <a:cs typeface="Arial"/>
                    <a:sym typeface="Arial"/>
                  </a:rPr>
                  <a:t>Javlja se kada je nužna inovacija u proizvodnom sustavu</a:t>
                </a:r>
                <a:endParaRPr sz="1000" b="0" i="0" u="none" strike="noStrike" cap="none">
                  <a:solidFill>
                    <a:srgbClr val="000000"/>
                  </a:solidFill>
                  <a:latin typeface="Arial"/>
                  <a:ea typeface="Arial"/>
                  <a:cs typeface="Arial"/>
                  <a:sym typeface="Arial"/>
                </a:endParaRPr>
              </a:p>
            </p:txBody>
          </p:sp>
        </p:grpSp>
        <p:sp>
          <p:nvSpPr>
            <p:cNvPr id="156" name="Google Shape;156;p6"/>
            <p:cNvSpPr txBox="1"/>
            <p:nvPr/>
          </p:nvSpPr>
          <p:spPr>
            <a:xfrm>
              <a:off x="4348836" y="3897913"/>
              <a:ext cx="3207309" cy="671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1" i="0" u="none" strike="noStrike" cap="none">
                  <a:solidFill>
                    <a:srgbClr val="000000"/>
                  </a:solidFill>
                  <a:latin typeface="Arial"/>
                  <a:ea typeface="Arial"/>
                  <a:cs typeface="Arial"/>
                  <a:sym typeface="Arial"/>
                </a:rPr>
                <a:t>Poboljšanje proizvoda</a:t>
              </a:r>
              <a:endParaRPr/>
            </a:p>
            <a:p>
              <a:pPr marL="0" marR="0" lvl="0" indent="0" algn="l" rtl="0">
                <a:lnSpc>
                  <a:spcPct val="100000"/>
                </a:lnSpc>
                <a:spcBef>
                  <a:spcPts val="800"/>
                </a:spcBef>
                <a:spcAft>
                  <a:spcPts val="0"/>
                </a:spcAft>
                <a:buNone/>
              </a:pPr>
              <a:r>
                <a:rPr lang="en-GB" sz="1000" b="0" i="0" u="none" strike="noStrike" cap="none">
                  <a:solidFill>
                    <a:srgbClr val="000000"/>
                  </a:solidFill>
                  <a:latin typeface="Arial"/>
                  <a:ea typeface="Arial"/>
                  <a:cs typeface="Arial"/>
                  <a:sym typeface="Arial"/>
                </a:rPr>
                <a:t>Progresivno i postupno poboljšanje proizvoda, npr. kroz ponovno oblikovanje uz upotrebu manje materijala</a:t>
              </a:r>
              <a:endParaRPr sz="1000" b="0" i="0" u="none" strike="noStrike" cap="none">
                <a:solidFill>
                  <a:srgbClr val="000000"/>
                </a:solidFill>
                <a:latin typeface="Arial"/>
                <a:ea typeface="Arial"/>
                <a:cs typeface="Arial"/>
                <a:sym typeface="Arial"/>
              </a:endParaRPr>
            </a:p>
          </p:txBody>
        </p:sp>
        <p:sp>
          <p:nvSpPr>
            <p:cNvPr id="157" name="Google Shape;157;p6"/>
            <p:cNvSpPr txBox="1"/>
            <p:nvPr/>
          </p:nvSpPr>
          <p:spPr>
            <a:xfrm>
              <a:off x="4348836" y="3129797"/>
              <a:ext cx="3292449" cy="671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1" i="0" u="none" strike="noStrike" cap="none">
                  <a:solidFill>
                    <a:srgbClr val="000000"/>
                  </a:solidFill>
                  <a:latin typeface="Arial"/>
                  <a:ea typeface="Arial"/>
                  <a:cs typeface="Arial"/>
                  <a:sym typeface="Arial"/>
                </a:rPr>
                <a:t>Redizajn proizvoda</a:t>
              </a:r>
              <a:endParaRPr/>
            </a:p>
            <a:p>
              <a:pPr marL="0" marR="0" lvl="0" indent="0" algn="l" rtl="0">
                <a:lnSpc>
                  <a:spcPct val="100000"/>
                </a:lnSpc>
                <a:spcBef>
                  <a:spcPts val="800"/>
                </a:spcBef>
                <a:spcAft>
                  <a:spcPts val="0"/>
                </a:spcAft>
                <a:buNone/>
              </a:pPr>
              <a:r>
                <a:rPr lang="en-GB" sz="1000" b="0" i="0" u="none" strike="noStrike" cap="none">
                  <a:solidFill>
                    <a:srgbClr val="000000"/>
                  </a:solidFill>
                  <a:latin typeface="Arial"/>
                  <a:ea typeface="Arial"/>
                  <a:cs typeface="Arial"/>
                  <a:sym typeface="Arial"/>
                </a:rPr>
                <a:t>Novi proizvod, dizajniran na temelju postojećeg proizvoda</a:t>
              </a:r>
              <a:endParaRPr sz="1000" b="0" i="0" u="none" strike="noStrike" cap="none">
                <a:solidFill>
                  <a:srgbClr val="000000"/>
                </a:solidFill>
                <a:latin typeface="Arial"/>
                <a:ea typeface="Arial"/>
                <a:cs typeface="Arial"/>
                <a:sym typeface="Arial"/>
              </a:endParaRPr>
            </a:p>
          </p:txBody>
        </p:sp>
      </p:grpSp>
      <p:sp>
        <p:nvSpPr>
          <p:cNvPr id="158" name="Google Shape;158;p6"/>
          <p:cNvSpPr txBox="1"/>
          <p:nvPr/>
        </p:nvSpPr>
        <p:spPr>
          <a:xfrm>
            <a:off x="349593" y="2588365"/>
            <a:ext cx="3910099" cy="37062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400"/>
              <a:buFont typeface="Arial"/>
              <a:buNone/>
            </a:pPr>
            <a:r>
              <a:rPr lang="en-GB" sz="1400" b="1" i="0" u="none" strike="noStrike" cap="none">
                <a:solidFill>
                  <a:schemeClr val="dk1"/>
                </a:solidFill>
                <a:latin typeface="Verdana"/>
                <a:ea typeface="Verdana"/>
                <a:cs typeface="Verdana"/>
                <a:sym typeface="Verdana"/>
              </a:rPr>
              <a:t>Opseg održivosti dizajna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70" name="Google Shape;670;p60"/>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Proizvod kao usluga</a:t>
            </a:r>
            <a:endParaRPr/>
          </a:p>
        </p:txBody>
      </p:sp>
      <p:sp>
        <p:nvSpPr>
          <p:cNvPr id="671" name="Google Shape;671;p60"/>
          <p:cNvSpPr txBox="1"/>
          <p:nvPr/>
        </p:nvSpPr>
        <p:spPr>
          <a:xfrm>
            <a:off x="146650" y="1551100"/>
            <a:ext cx="8614611" cy="3175165"/>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Carra, Guglielmo (Arup) iMagdani, Nitesh, (BAM) (2016.) Kružni poslovni modeli za izgrađenu okolinu,</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a:t>
            </a:r>
            <a:r>
              <a:rPr lang="en-GB" sz="1400" b="0" i="0" u="none" strike="noStrike" cap="none">
                <a:solidFill>
                  <a:srgbClr val="000000"/>
                </a:solidFill>
                <a:latin typeface="Arial"/>
                <a:ea typeface="Arial"/>
                <a:cs typeface="Arial"/>
                <a:sym typeface="Arial"/>
              </a:rPr>
              <a:t>, zadnji pristup 13.11.2020.</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Europska komisija (16. siječnja 2018.), Komunikacija Komisije Europskom parlamentu, Vijeću, Europskom gospodarskom i socijalnom odboru i Odboru regija o okviru za praćenje kružnog gospodarstva,</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a:t>
            </a:r>
            <a:r>
              <a:rPr lang="en-GB" sz="1400" b="0" i="0" u="none" strike="noStrike" cap="none">
                <a:solidFill>
                  <a:srgbClr val="000000"/>
                </a:solidFill>
                <a:latin typeface="Arial"/>
                <a:ea typeface="Arial"/>
                <a:cs typeface="Arial"/>
                <a:sym typeface="Arial"/>
              </a:rPr>
              <a:t>, posljednji pristup 03.11.2020.</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Vezzoli, Carlo;Kohtala, Cindy; i Srinivasan, Amrit s Diehlom, JC;Fusakul,Sompit, Xin, Liu i Sateesh,Deepta. Dizajn sustava proizvoda i usluga za održivost (2014.);Lećeprojekt - Learning Network on Sustainability</a:t>
            </a:r>
            <a:r>
              <a:rPr lang="en-GB"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https://re.public.polimi.it/retrieve/handle/11311/828725/24772/Product-Service%20System%20Design%20for%20Sustainability_PART%20I.pdf</a:t>
            </a:r>
            <a:r>
              <a:rPr lang="en-GB" sz="1400" b="0" i="0" u="none" strike="noStrike" cap="none">
                <a:solidFill>
                  <a:srgbClr val="000000"/>
                </a:solidFill>
                <a:latin typeface="Arial"/>
                <a:ea typeface="Arial"/>
                <a:cs typeface="Arial"/>
                <a:sym typeface="Arial"/>
              </a:rPr>
              <a:t>, zadnji pristup 03.08.2021.</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77" name="Google Shape;677;p61"/>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Proizvod kao usluga (nastavak)</a:t>
            </a:r>
            <a:endParaRPr/>
          </a:p>
        </p:txBody>
      </p:sp>
      <p:sp>
        <p:nvSpPr>
          <p:cNvPr id="678" name="Google Shape;678;p61"/>
          <p:cNvSpPr txBox="1"/>
          <p:nvPr/>
        </p:nvSpPr>
        <p:spPr>
          <a:xfrm>
            <a:off x="146650" y="1964055"/>
            <a:ext cx="8614611" cy="2823722"/>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Zaokruživanje uredskog namještaja –Ahrend. Namještaj kao usluga (FAAS). Zaklada Ellen Macarthur. Mreža:</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https://www.ellenmacarthurfoundation.org/case-studies/bringing-office-furniture-full-circle</a:t>
            </a:r>
            <a:r>
              <a:rPr lang="en-GB" sz="1400" b="0" i="0" u="none" strike="noStrike" cap="none">
                <a:solidFill>
                  <a:srgbClr val="000000"/>
                </a:solidFill>
                <a:latin typeface="Arial"/>
                <a:ea typeface="Arial"/>
                <a:cs typeface="Arial"/>
                <a:sym typeface="Arial"/>
              </a:rPr>
              <a:t>, zadnji pristup 04.08.2021.</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UNUTARNJI RAST: VIZIJA KRUŽNOG GOSPODARSTVA ZA KONKURENTNU EUROPU. Zaklada Ellen Macarthur. Mreža:</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https://www.ellenmacarthurfoundation.org/assets/downloads/publications/EllenMacArthurFoundation_Growth-Within_July15.pdf</a:t>
            </a:r>
            <a:r>
              <a:rPr lang="en-GB" sz="1400" b="0" i="0" u="none" strike="noStrike" cap="none">
                <a:solidFill>
                  <a:srgbClr val="000000"/>
                </a:solidFill>
                <a:latin typeface="Arial"/>
                <a:ea typeface="Arial"/>
                <a:cs typeface="Arial"/>
                <a:sym typeface="Arial"/>
              </a:rPr>
              <a:t>, zadnji pristup 04.08.2021.</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GuglielmoCarra, Arup; NiteshMagdani, KM. KRUŽNI POSLOVNI MODELI - ZA IZGRAĐENI OKOLIŠ. Program Circular Economy 100 (CE100). Mreža:</a:t>
            </a:r>
            <a:r>
              <a:rPr lang="en-GB"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https://www.arup.com/perspectives/publications/research/section/circular-business-models-for-the-built-environment</a:t>
            </a:r>
            <a:r>
              <a:rPr lang="en-GB" sz="1400" b="0" i="0" u="none" strike="noStrike" cap="none">
                <a:solidFill>
                  <a:srgbClr val="000000"/>
                </a:solidFill>
                <a:latin typeface="Arial"/>
                <a:ea typeface="Arial"/>
                <a:cs typeface="Arial"/>
                <a:sym typeface="Arial"/>
              </a:rPr>
              <a:t>, zadnji pristup 04.08.2021.</a:t>
            </a:r>
            <a:endParaRPr sz="1400" b="0" i="0" u="none" strike="noStrike" cap="none">
              <a:solidFill>
                <a:srgbClr val="000000"/>
              </a:solidFill>
              <a:latin typeface="Arial"/>
              <a:ea typeface="Arial"/>
              <a:cs typeface="Arial"/>
              <a:sym typeface="Arial"/>
            </a:endParaRPr>
          </a:p>
          <a:p>
            <a:pPr marL="450215" marR="0" lvl="0" indent="-361315" algn="l" rtl="0">
              <a:lnSpc>
                <a:spcPct val="107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84" name="Google Shape;684;p62"/>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Sinergije s drugim metodologijama</a:t>
            </a:r>
            <a:endParaRPr/>
          </a:p>
        </p:txBody>
      </p:sp>
      <p:sp>
        <p:nvSpPr>
          <p:cNvPr id="685" name="Google Shape;685;p62"/>
          <p:cNvSpPr txBox="1"/>
          <p:nvPr/>
        </p:nvSpPr>
        <p:spPr>
          <a:xfrm>
            <a:off x="146650" y="1964055"/>
            <a:ext cx="8614611" cy="2242024"/>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Carra, Guglielmo (Arup) iMagdani, Nitesh, (BAM) (2016.) Kružni poslovni modeli za izgrađenu okolinu,</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a:t>
            </a:r>
            <a:r>
              <a:rPr lang="en-GB" sz="1400" b="0" i="0" u="none" strike="noStrike" cap="none">
                <a:solidFill>
                  <a:srgbClr val="000000"/>
                </a:solidFill>
                <a:latin typeface="Arial"/>
                <a:ea typeface="Arial"/>
                <a:cs typeface="Arial"/>
                <a:sym typeface="Arial"/>
              </a:rPr>
              <a:t>, zadnji pristup 13.11.2020.</a:t>
            </a:r>
            <a:endParaRPr/>
          </a:p>
          <a:p>
            <a:pPr marL="228600" marR="0" lvl="0" indent="-228600" algn="l" rtl="0">
              <a:lnSpc>
                <a:spcPct val="90000"/>
              </a:lnSpc>
              <a:spcBef>
                <a:spcPts val="10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Europska komisija (16. siječnja 2018.), Komunikacija Komisije Europskom parlamentu, Vijeću, Europskom gospodarskom i socijalnom odboru i Odboru regija o okviru za praćenje kružnog gospodarstva,</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a:t>
            </a:r>
            <a:r>
              <a:rPr lang="en-GB" sz="1400" b="0" i="0" u="none" strike="noStrike" cap="none">
                <a:solidFill>
                  <a:srgbClr val="000000"/>
                </a:solidFill>
                <a:latin typeface="Arial"/>
                <a:ea typeface="Arial"/>
                <a:cs typeface="Arial"/>
                <a:sym typeface="Arial"/>
              </a:rPr>
              <a:t>, posljednji pristup 03.11.2020.</a:t>
            </a:r>
            <a:endParaRPr/>
          </a:p>
          <a:p>
            <a:pPr marL="228600" marR="0" lvl="0" indent="-228600" algn="l" rtl="0">
              <a:lnSpc>
                <a:spcPct val="90000"/>
              </a:lnSpc>
              <a:spcBef>
                <a:spcPts val="10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NAČELA LEAN-a; Lean Enterprise Institute; Mreža:</a:t>
            </a:r>
            <a:r>
              <a:rPr lang="en-GB"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https://www.lean.org/WhatsLean/Principles.cfm</a:t>
            </a:r>
            <a:r>
              <a:rPr lang="en-GB" sz="1400" b="0" i="0" u="none" strike="noStrike" cap="none">
                <a:solidFill>
                  <a:srgbClr val="000000"/>
                </a:solidFill>
                <a:latin typeface="Arial"/>
                <a:ea typeface="Arial"/>
                <a:cs typeface="Arial"/>
                <a:sym typeface="Arial"/>
              </a:rPr>
              <a:t> </a:t>
            </a:r>
            <a:endParaRPr/>
          </a:p>
          <a:p>
            <a:pPr marL="450215" marR="0" lvl="0" indent="-361315" algn="l" rtl="0">
              <a:lnSpc>
                <a:spcPct val="107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Dodatna literatura</a:t>
            </a:r>
            <a:endParaRPr/>
          </a:p>
        </p:txBody>
      </p:sp>
      <p:sp>
        <p:nvSpPr>
          <p:cNvPr id="691" name="Google Shape;691;p63"/>
          <p:cNvSpPr txBox="1"/>
          <p:nvPr/>
        </p:nvSpPr>
        <p:spPr>
          <a:xfrm>
            <a:off x="316258" y="1603689"/>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Sinergije s drugim metodologijama (nastavak)</a:t>
            </a:r>
            <a:endParaRPr/>
          </a:p>
        </p:txBody>
      </p:sp>
      <p:sp>
        <p:nvSpPr>
          <p:cNvPr id="692" name="Google Shape;692;p63"/>
          <p:cNvSpPr txBox="1"/>
          <p:nvPr/>
        </p:nvSpPr>
        <p:spPr>
          <a:xfrm>
            <a:off x="146650" y="1964055"/>
            <a:ext cx="8614611" cy="3111365"/>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O'Rourke, Dara; Connelly, Lloyd;Koshland, Katarina; INDUSTRIJSKA EKOLOGIJA: KRITIČKI OSVRT; Međunarodni časopis za okoliš i onečišćenje, sv. 6, br. 2/3, str. 89-112, 1996. Web:</a:t>
            </a:r>
            <a:r>
              <a:rPr lang="en-GB"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https://www.researchgate.net/publication/255598523_Industrial_Ecology_A_Critical_Review</a:t>
            </a:r>
            <a:r>
              <a:rPr lang="en-GB" sz="1400" b="0" i="0" u="none" strike="noStrike" cap="none">
                <a:solidFill>
                  <a:srgbClr val="000000"/>
                </a:solidFill>
                <a:latin typeface="Arial"/>
                <a:ea typeface="Arial"/>
                <a:cs typeface="Arial"/>
                <a:sym typeface="Arial"/>
              </a:rPr>
              <a:t> </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Robert U. Ayres; Leslie W. Ayres; Priručnik iz industrijske ekologije; Izdavač Edward Elgar Publishing Limited; 2001. Web:</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http://pustaka.unp.ac.id/file/abstrak_kki/EBOOKS/A%20Handbook%20of%20Industrial%20Ecology.pdf</a:t>
            </a:r>
            <a:r>
              <a:rPr lang="en-GB" sz="1400" b="0" i="0" u="none" strike="noStrike" cap="none">
                <a:solidFill>
                  <a:srgbClr val="000000"/>
                </a:solidFill>
                <a:latin typeface="Arial"/>
                <a:ea typeface="Arial"/>
                <a:cs typeface="Arial"/>
                <a:sym typeface="Arial"/>
              </a:rPr>
              <a:t> </a:t>
            </a:r>
            <a:endParaRPr/>
          </a:p>
          <a:p>
            <a:pPr marL="450215" marR="0" lvl="0" indent="-450215" algn="l" rtl="0">
              <a:lnSpc>
                <a:spcPct val="107000"/>
              </a:lnSpc>
              <a:spcBef>
                <a:spcPts val="13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Magnusson, T., Andersson, H.,Ottosson, M., (2019), Industrijska ekologija i granice proizvodnog poduzeća, Journal of Industrial Ecology, 23(5), 1211-1225. Mreža:</a:t>
            </a:r>
            <a:r>
              <a:rPr lang="en-GB"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https://doi.org/10.1111/jiec.12864</a:t>
            </a:r>
            <a:r>
              <a:rPr lang="en-GB" sz="1400" b="0" i="0" u="none" strike="noStrike" cap="none">
                <a:solidFill>
                  <a:srgbClr val="000000"/>
                </a:solidFill>
                <a:latin typeface="Arial"/>
                <a:ea typeface="Arial"/>
                <a:cs typeface="Arial"/>
                <a:sym typeface="Arial"/>
              </a:rPr>
              <a:t> </a:t>
            </a:r>
            <a:endParaRPr/>
          </a:p>
          <a:p>
            <a:pPr marL="450215" marR="0" lvl="0" indent="-361315" algn="l"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4"/>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698" name="Google Shape;698;p64"/>
          <p:cNvGrpSpPr/>
          <p:nvPr/>
        </p:nvGrpSpPr>
        <p:grpSpPr>
          <a:xfrm>
            <a:off x="4572118" y="1023546"/>
            <a:ext cx="3615639" cy="2905926"/>
            <a:chOff x="1917372" y="1288466"/>
            <a:chExt cx="2993079" cy="2405568"/>
          </a:xfrm>
        </p:grpSpPr>
        <p:sp>
          <p:nvSpPr>
            <p:cNvPr id="699" name="Google Shape;699;p64"/>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64"/>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64"/>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64"/>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703" name="Google Shape;703;p64"/>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64"/>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64"/>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6" name="Google Shape;706;p64"/>
          <p:cNvSpPr txBox="1">
            <a:spLocks noGrp="1"/>
          </p:cNvSpPr>
          <p:nvPr>
            <p:ph type="title"/>
          </p:nvPr>
        </p:nvSpPr>
        <p:spPr>
          <a:xfrm>
            <a:off x="627744" y="1923359"/>
            <a:ext cx="3858900" cy="26617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POSLOVNI MODELI</a:t>
            </a:r>
            <a:endParaRPr/>
          </a:p>
        </p:txBody>
      </p:sp>
      <p:sp>
        <p:nvSpPr>
          <p:cNvPr id="707" name="Google Shape;707;p64"/>
          <p:cNvSpPr txBox="1"/>
          <p:nvPr/>
        </p:nvSpPr>
        <p:spPr>
          <a:xfrm>
            <a:off x="5443875" y="4054302"/>
            <a:ext cx="1718282"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500" b="1" i="0" u="none" strike="noStrike" cap="none">
                <a:solidFill>
                  <a:srgbClr val="374957"/>
                </a:solidFill>
                <a:latin typeface="Proxima Nova"/>
                <a:ea typeface="Proxima Nova"/>
                <a:cs typeface="Proxima Nova"/>
                <a:sym typeface="Proxima Nova"/>
              </a:rPr>
              <a:t>ekološki koncept stablo i novac</a:t>
            </a:r>
            <a:r>
              <a:rPr lang="en-GB" sz="500" b="0" i="0" u="none" strike="noStrike" cap="none">
                <a:solidFill>
                  <a:srgbClr val="000000"/>
                </a:solidFill>
                <a:latin typeface="Arial"/>
                <a:ea typeface="Arial"/>
                <a:cs typeface="Arial"/>
                <a:sym typeface="Arial"/>
              </a:rPr>
              <a:t>po </a:t>
            </a:r>
            <a:r>
              <a:rPr lang="en-GB" sz="500" b="1" i="0" u="none" strike="noStrike" cap="none">
                <a:solidFill>
                  <a:srgbClr val="0F73EE"/>
                </a:solidFill>
                <a:latin typeface="Proxima Nova"/>
                <a:ea typeface="Proxima Nova"/>
                <a:cs typeface="Proxima Nova"/>
                <a:sym typeface="Proxima Nova"/>
              </a:rPr>
              <a:t>sompong_tom</a:t>
            </a:r>
            <a:r>
              <a:rPr lang="en-GB" sz="500" b="0" i="0" u="none" strike="noStrike" cap="none">
                <a:solidFill>
                  <a:srgbClr val="000000"/>
                </a:solidFill>
                <a:latin typeface="Arial"/>
                <a:ea typeface="Arial"/>
                <a:cs typeface="Arial"/>
                <a:sym typeface="Arial"/>
              </a:rPr>
              <a:t>u https://www.freepik.com/premium-photo/environmental-concept-tree-money_26734080.htm#query=green%20money&amp;position=33&amp;from_view=search&amp;track=ais</a:t>
            </a:r>
            <a:endParaRPr/>
          </a:p>
        </p:txBody>
      </p:sp>
      <p:sp>
        <p:nvSpPr>
          <p:cNvPr id="708" name="Google Shape;708;p64"/>
          <p:cNvSpPr/>
          <p:nvPr/>
        </p:nvSpPr>
        <p:spPr>
          <a:xfrm>
            <a:off x="4752811" y="1230406"/>
            <a:ext cx="3221295" cy="1920054"/>
          </a:xfrm>
          <a:prstGeom prst="rect">
            <a:avLst/>
          </a:prstGeom>
          <a:solidFill>
            <a:srgbClr val="86D9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09" name="Google Shape;709;p64"/>
          <p:cNvPicPr preferRelativeResize="0"/>
          <p:nvPr/>
        </p:nvPicPr>
        <p:blipFill rotWithShape="1">
          <a:blip r:embed="rId3">
            <a:alphaModFix/>
          </a:blip>
          <a:srcRect/>
          <a:stretch/>
        </p:blipFill>
        <p:spPr>
          <a:xfrm>
            <a:off x="4752811" y="1246891"/>
            <a:ext cx="2208670" cy="1887698"/>
          </a:xfrm>
          <a:prstGeom prst="rect">
            <a:avLst/>
          </a:prstGeom>
          <a:noFill/>
          <a:ln>
            <a:noFill/>
          </a:ln>
        </p:spPr>
      </p:pic>
      <p:pic>
        <p:nvPicPr>
          <p:cNvPr id="710" name="Google Shape;710;p64" descr="Uma imagem com texto, clipart  Descrição gerada automaticamente"/>
          <p:cNvPicPr preferRelativeResize="0"/>
          <p:nvPr/>
        </p:nvPicPr>
        <p:blipFill rotWithShape="1">
          <a:blip r:embed="rId4">
            <a:alphaModFix/>
          </a:blip>
          <a:srcRect/>
          <a:stretch/>
        </p:blipFill>
        <p:spPr>
          <a:xfrm>
            <a:off x="4741767" y="2923934"/>
            <a:ext cx="681229" cy="238346"/>
          </a:xfrm>
          <a:prstGeom prst="rect">
            <a:avLst/>
          </a:prstGeom>
          <a:noFill/>
          <a:ln>
            <a:noFill/>
          </a:ln>
        </p:spPr>
      </p:pic>
      <p:grpSp>
        <p:nvGrpSpPr>
          <p:cNvPr id="711" name="Google Shape;711;p64"/>
          <p:cNvGrpSpPr/>
          <p:nvPr/>
        </p:nvGrpSpPr>
        <p:grpSpPr>
          <a:xfrm>
            <a:off x="7052982" y="2564548"/>
            <a:ext cx="1555615" cy="1738846"/>
            <a:chOff x="4338285" y="2552085"/>
            <a:chExt cx="1202939" cy="1556763"/>
          </a:xfrm>
        </p:grpSpPr>
        <p:sp>
          <p:nvSpPr>
            <p:cNvPr id="712" name="Google Shape;712;p64"/>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64"/>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4" name="Google Shape;714;p64"/>
          <p:cNvSpPr/>
          <p:nvPr/>
        </p:nvSpPr>
        <p:spPr>
          <a:xfrm>
            <a:off x="7214018" y="2931038"/>
            <a:ext cx="128219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i="0" u="none" strike="noStrike" cap="none">
                <a:solidFill>
                  <a:srgbClr val="F1F1F1"/>
                </a:solidFill>
                <a:latin typeface="Arial"/>
                <a:ea typeface="Arial"/>
                <a:cs typeface="Arial"/>
                <a:sym typeface="Arial"/>
              </a:rPr>
              <a:t>Zahvaliti</a:t>
            </a:r>
            <a:endParaRPr/>
          </a:p>
          <a:p>
            <a:pPr marL="0" marR="0" lvl="0" indent="0" algn="ctr" rtl="0">
              <a:lnSpc>
                <a:spcPct val="100000"/>
              </a:lnSpc>
              <a:spcBef>
                <a:spcPts val="0"/>
              </a:spcBef>
              <a:spcAft>
                <a:spcPts val="0"/>
              </a:spcAft>
              <a:buNone/>
            </a:pPr>
            <a:r>
              <a:rPr lang="en-GB" sz="2800" b="1" i="0" u="none" strike="noStrike" cap="none">
                <a:solidFill>
                  <a:srgbClr val="F1F1F1"/>
                </a:solidFill>
                <a:latin typeface="Arial"/>
                <a:ea typeface="Arial"/>
                <a:cs typeface="Arial"/>
                <a:sym typeface="Arial"/>
              </a:rPr>
              <a:t>vas!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1073318" y="141306"/>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sz="4000"/>
              <a:t>Održivi razvoj proizvoda (NASTAVAK)</a:t>
            </a:r>
            <a:endParaRPr sz="3600"/>
          </a:p>
        </p:txBody>
      </p:sp>
      <p:grpSp>
        <p:nvGrpSpPr>
          <p:cNvPr id="164" name="Google Shape;164;p7"/>
          <p:cNvGrpSpPr/>
          <p:nvPr/>
        </p:nvGrpSpPr>
        <p:grpSpPr>
          <a:xfrm>
            <a:off x="3592946" y="934909"/>
            <a:ext cx="4405745" cy="3789748"/>
            <a:chOff x="2077466" y="921274"/>
            <a:chExt cx="4855289" cy="4222225"/>
          </a:xfrm>
        </p:grpSpPr>
        <p:grpSp>
          <p:nvGrpSpPr>
            <p:cNvPr id="165" name="Google Shape;165;p7"/>
            <p:cNvGrpSpPr/>
            <p:nvPr/>
          </p:nvGrpSpPr>
          <p:grpSpPr>
            <a:xfrm>
              <a:off x="2077466" y="921274"/>
              <a:ext cx="4855289" cy="4222225"/>
              <a:chOff x="6613882" y="1672874"/>
              <a:chExt cx="4980252" cy="4367900"/>
            </a:xfrm>
          </p:grpSpPr>
          <p:pic>
            <p:nvPicPr>
              <p:cNvPr id="166" name="Google Shape;166;p7"/>
              <p:cNvPicPr preferRelativeResize="0"/>
              <p:nvPr/>
            </p:nvPicPr>
            <p:blipFill rotWithShape="1">
              <a:blip r:embed="rId3">
                <a:alphaModFix/>
              </a:blip>
              <a:srcRect/>
              <a:stretch/>
            </p:blipFill>
            <p:spPr>
              <a:xfrm>
                <a:off x="7580661" y="1910880"/>
                <a:ext cx="3299669" cy="3272585"/>
              </a:xfrm>
              <a:prstGeom prst="rect">
                <a:avLst/>
              </a:prstGeom>
              <a:noFill/>
              <a:ln>
                <a:noFill/>
              </a:ln>
            </p:spPr>
          </p:pic>
          <p:sp>
            <p:nvSpPr>
              <p:cNvPr id="167" name="Google Shape;167;p7"/>
              <p:cNvSpPr txBox="1"/>
              <p:nvPr/>
            </p:nvSpPr>
            <p:spPr>
              <a:xfrm>
                <a:off x="6738845" y="1876981"/>
                <a:ext cx="1183488" cy="3502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800" b="0" i="0" u="none" strike="noStrike" cap="none">
                    <a:solidFill>
                      <a:srgbClr val="000000"/>
                    </a:solidFill>
                    <a:latin typeface="Arial"/>
                    <a:ea typeface="Arial"/>
                    <a:cs typeface="Arial"/>
                    <a:sym typeface="Arial"/>
                  </a:rPr>
                  <a:t>Upoznajte korisnika i sustav</a:t>
                </a:r>
                <a:endParaRPr sz="800" b="0" i="0" u="none" strike="noStrike" cap="none">
                  <a:solidFill>
                    <a:srgbClr val="000000"/>
                  </a:solidFill>
                  <a:latin typeface="Arial"/>
                  <a:ea typeface="Arial"/>
                  <a:cs typeface="Arial"/>
                  <a:sym typeface="Arial"/>
                </a:endParaRPr>
              </a:p>
            </p:txBody>
          </p:sp>
          <p:sp>
            <p:nvSpPr>
              <p:cNvPr id="168" name="Google Shape;168;p7"/>
              <p:cNvSpPr/>
              <p:nvPr/>
            </p:nvSpPr>
            <p:spPr>
              <a:xfrm>
                <a:off x="10410646" y="1672874"/>
                <a:ext cx="1183488" cy="671980"/>
              </a:xfrm>
              <a:prstGeom prst="roundRect">
                <a:avLst>
                  <a:gd name="adj" fmla="val 16667"/>
                </a:avLst>
              </a:prstGeom>
              <a:noFill/>
              <a:ln w="19050" cap="flat" cmpd="sng">
                <a:solidFill>
                  <a:srgbClr val="825067"/>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l"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69" name="Google Shape;169;p7"/>
              <p:cNvSpPr txBox="1"/>
              <p:nvPr/>
            </p:nvSpPr>
            <p:spPr>
              <a:xfrm>
                <a:off x="10410646" y="1727948"/>
                <a:ext cx="1183488" cy="63062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800" b="0" i="0" u="none" strike="noStrike" cap="none">
                    <a:solidFill>
                      <a:srgbClr val="000000"/>
                    </a:solidFill>
                    <a:latin typeface="Arial"/>
                    <a:ea typeface="Arial"/>
                    <a:cs typeface="Arial"/>
                    <a:sym typeface="Arial"/>
                  </a:rPr>
                  <a:t>Prenesite riječima izazov dizajna i svoju namjeru kao dizajnera</a:t>
                </a:r>
                <a:endParaRPr sz="800" b="0" i="0" u="none" strike="noStrike" cap="none">
                  <a:solidFill>
                    <a:srgbClr val="000000"/>
                  </a:solidFill>
                  <a:latin typeface="Arial"/>
                  <a:ea typeface="Arial"/>
                  <a:cs typeface="Arial"/>
                  <a:sym typeface="Arial"/>
                </a:endParaRPr>
              </a:p>
            </p:txBody>
          </p:sp>
          <p:sp>
            <p:nvSpPr>
              <p:cNvPr id="170" name="Google Shape;170;p7"/>
              <p:cNvSpPr/>
              <p:nvPr/>
            </p:nvSpPr>
            <p:spPr>
              <a:xfrm>
                <a:off x="10347293" y="4766982"/>
                <a:ext cx="1183488" cy="901081"/>
              </a:xfrm>
              <a:prstGeom prst="roundRect">
                <a:avLst>
                  <a:gd name="adj" fmla="val 16667"/>
                </a:avLst>
              </a:prstGeom>
              <a:noFill/>
              <a:ln w="19050" cap="flat" cmpd="sng">
                <a:solidFill>
                  <a:srgbClr val="5AB8A7"/>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l"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71" name="Google Shape;171;p7"/>
              <p:cNvSpPr txBox="1"/>
              <p:nvPr/>
            </p:nvSpPr>
            <p:spPr>
              <a:xfrm>
                <a:off x="10389451" y="4847901"/>
                <a:ext cx="1135138" cy="63062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800" b="0" i="0" u="none" strike="noStrike" cap="none">
                    <a:solidFill>
                      <a:srgbClr val="000000"/>
                    </a:solidFill>
                    <a:latin typeface="Arial"/>
                    <a:ea typeface="Arial"/>
                    <a:cs typeface="Arial"/>
                    <a:sym typeface="Arial"/>
                  </a:rPr>
                  <a:t>Zamislite, dizajnirajte i napravite prototip što više iteracija i verzija</a:t>
                </a:r>
                <a:endParaRPr sz="800" b="0" i="0" u="none" strike="noStrike" cap="none">
                  <a:solidFill>
                    <a:srgbClr val="000000"/>
                  </a:solidFill>
                  <a:latin typeface="Arial"/>
                  <a:ea typeface="Arial"/>
                  <a:cs typeface="Arial"/>
                  <a:sym typeface="Arial"/>
                </a:endParaRPr>
              </a:p>
            </p:txBody>
          </p:sp>
          <p:sp>
            <p:nvSpPr>
              <p:cNvPr id="172" name="Google Shape;172;p7"/>
              <p:cNvSpPr/>
              <p:nvPr/>
            </p:nvSpPr>
            <p:spPr>
              <a:xfrm>
                <a:off x="6613882" y="5043099"/>
                <a:ext cx="1808224" cy="997675"/>
              </a:xfrm>
              <a:prstGeom prst="roundRect">
                <a:avLst>
                  <a:gd name="adj" fmla="val 16667"/>
                </a:avLst>
              </a:prstGeom>
              <a:noFill/>
              <a:ln w="19050" cap="flat" cmpd="sng">
                <a:solidFill>
                  <a:srgbClr val="DEA72D"/>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l"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73" name="Google Shape;173;p7"/>
              <p:cNvSpPr txBox="1"/>
              <p:nvPr/>
            </p:nvSpPr>
            <p:spPr>
              <a:xfrm>
                <a:off x="6647308" y="5097739"/>
                <a:ext cx="1774797" cy="766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800" b="0" i="0" u="none" strike="noStrike" cap="none">
                    <a:solidFill>
                      <a:srgbClr val="000000"/>
                    </a:solidFill>
                    <a:latin typeface="Arial"/>
                    <a:ea typeface="Arial"/>
                    <a:cs typeface="Arial"/>
                    <a:sym typeface="Arial"/>
                  </a:rPr>
                  <a:t>Pustite svoj dizajn u divljinu i izgradite svoju priču - stvorite lojalnost kod kupaca i produbite ulaganja dionika pričajući uvjerljivu priču</a:t>
                </a:r>
                <a:endParaRPr sz="800" b="0" i="0" u="none" strike="noStrike" cap="none">
                  <a:solidFill>
                    <a:srgbClr val="000000"/>
                  </a:solidFill>
                  <a:latin typeface="Arial"/>
                  <a:ea typeface="Arial"/>
                  <a:cs typeface="Arial"/>
                  <a:sym typeface="Arial"/>
                </a:endParaRPr>
              </a:p>
            </p:txBody>
          </p:sp>
        </p:grpSp>
        <p:sp>
          <p:nvSpPr>
            <p:cNvPr id="174" name="Google Shape;174;p7"/>
            <p:cNvSpPr/>
            <p:nvPr/>
          </p:nvSpPr>
          <p:spPr>
            <a:xfrm>
              <a:off x="2199293" y="1036949"/>
              <a:ext cx="1183488" cy="561452"/>
            </a:xfrm>
            <a:prstGeom prst="roundRect">
              <a:avLst>
                <a:gd name="adj" fmla="val 16667"/>
              </a:avLst>
            </a:prstGeom>
            <a:noFill/>
            <a:ln w="19050" cap="flat" cmpd="sng">
              <a:solidFill>
                <a:srgbClr val="4A40C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75" name="Google Shape;175;p7"/>
          <p:cNvSpPr txBox="1"/>
          <p:nvPr/>
        </p:nvSpPr>
        <p:spPr>
          <a:xfrm>
            <a:off x="213131" y="2644472"/>
            <a:ext cx="3910099" cy="37062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Kružni proces projektiranja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383216" y="236107"/>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Ekološki dizajn</a:t>
            </a:r>
            <a:endParaRPr/>
          </a:p>
        </p:txBody>
      </p:sp>
      <p:pic>
        <p:nvPicPr>
          <p:cNvPr id="181" name="Google Shape;181;p8"/>
          <p:cNvPicPr preferRelativeResize="0"/>
          <p:nvPr/>
        </p:nvPicPr>
        <p:blipFill rotWithShape="1">
          <a:blip r:embed="rId3">
            <a:alphaModFix/>
          </a:blip>
          <a:srcRect/>
          <a:stretch/>
        </p:blipFill>
        <p:spPr>
          <a:xfrm>
            <a:off x="3171256" y="391361"/>
            <a:ext cx="5589528" cy="3869000"/>
          </a:xfrm>
          <a:prstGeom prst="rect">
            <a:avLst/>
          </a:prstGeom>
          <a:noFill/>
          <a:ln>
            <a:noFill/>
          </a:ln>
        </p:spPr>
      </p:pic>
      <p:sp>
        <p:nvSpPr>
          <p:cNvPr id="182" name="Google Shape;182;p8"/>
          <p:cNvSpPr txBox="1"/>
          <p:nvPr/>
        </p:nvSpPr>
        <p:spPr>
          <a:xfrm>
            <a:off x="87583" y="3763136"/>
            <a:ext cx="2696868" cy="792788"/>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None/>
            </a:pPr>
            <a:r>
              <a:rPr lang="en-GB" sz="1400" b="0" i="0" u="none" strike="noStrike" cap="none">
                <a:solidFill>
                  <a:srgbClr val="2B2D83"/>
                </a:solidFill>
                <a:latin typeface="Arial"/>
                <a:ea typeface="Arial"/>
                <a:cs typeface="Arial"/>
                <a:sym typeface="Arial"/>
              </a:rPr>
              <a:t>Eko-dizajn integrira pristup razmišljanja o životnom ciklusu, .tj., u fazi projektiranja razmatra sve faze životnog ciklusa proizvoda (proizvodnju, upotrebu i kraj životnog vijeka)</a:t>
            </a:r>
            <a:endParaRPr/>
          </a:p>
          <a:p>
            <a:pPr marL="0" marR="0" lvl="0" indent="0" algn="l" rtl="0">
              <a:lnSpc>
                <a:spcPct val="100000"/>
              </a:lnSpc>
              <a:spcBef>
                <a:spcPts val="0"/>
              </a:spcBef>
              <a:spcAft>
                <a:spcPts val="0"/>
              </a:spcAft>
              <a:buClr>
                <a:srgbClr val="000000"/>
              </a:buClr>
              <a:buSzPct val="100000"/>
              <a:buFont typeface="Noto Sans Symbols"/>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100000"/>
              <a:buFont typeface="Noto Sans Symbols"/>
              <a:buNone/>
            </a:pPr>
            <a:endParaRPr sz="1400" b="0" i="0" u="none" strike="noStrike" cap="none">
              <a:solidFill>
                <a:srgbClr val="000000"/>
              </a:solidFill>
              <a:latin typeface="Arial"/>
              <a:ea typeface="Arial"/>
              <a:cs typeface="Arial"/>
              <a:sym typeface="Arial"/>
            </a:endParaRPr>
          </a:p>
        </p:txBody>
      </p:sp>
      <p:sp>
        <p:nvSpPr>
          <p:cNvPr id="183" name="Google Shape;183;p8"/>
          <p:cNvSpPr txBox="1"/>
          <p:nvPr/>
        </p:nvSpPr>
        <p:spPr>
          <a:xfrm>
            <a:off x="0" y="1848495"/>
            <a:ext cx="299758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0" i="1" u="none" strike="noStrike" cap="none">
                <a:solidFill>
                  <a:srgbClr val="15A7A1"/>
                </a:solidFill>
                <a:latin typeface="Verdana"/>
                <a:ea typeface="Verdana"/>
                <a:cs typeface="Verdana"/>
                <a:sym typeface="Verdana"/>
              </a:rPr>
              <a:t>“…sustavna integracija ekoloških pitanja u dizajn proizvoda i procesa”</a:t>
            </a:r>
            <a:endParaRPr sz="1600" b="0" i="1" u="none" strike="noStrike" cap="none">
              <a:solidFill>
                <a:srgbClr val="15A7A1"/>
              </a:solidFill>
              <a:latin typeface="Verdana"/>
              <a:ea typeface="Verdana"/>
              <a:cs typeface="Verdana"/>
              <a:sym typeface="Verdana"/>
            </a:endParaRPr>
          </a:p>
        </p:txBody>
      </p:sp>
      <p:sp>
        <p:nvSpPr>
          <p:cNvPr id="184" name="Google Shape;184;p8"/>
          <p:cNvSpPr txBox="1"/>
          <p:nvPr/>
        </p:nvSpPr>
        <p:spPr>
          <a:xfrm>
            <a:off x="3171256" y="4503908"/>
            <a:ext cx="597274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800" b="0" i="0" u="none" strike="noStrike" cap="none">
                <a:solidFill>
                  <a:srgbClr val="000000"/>
                </a:solidFill>
                <a:latin typeface="Verdana"/>
                <a:ea typeface="Verdana"/>
                <a:cs typeface="Verdana"/>
                <a:sym typeface="Verdana"/>
              </a:rPr>
              <a:t>[1]Ekološki dizajn: obećavajući pristup održivoj proizvodnjii potrošnja. ISBN928071631X 9789280716313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438217" y="154489"/>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Ekološki dizajn (nastavak)</a:t>
            </a:r>
            <a:endParaRPr/>
          </a:p>
        </p:txBody>
      </p:sp>
      <p:grpSp>
        <p:nvGrpSpPr>
          <p:cNvPr id="190" name="Google Shape;190;p9"/>
          <p:cNvGrpSpPr/>
          <p:nvPr/>
        </p:nvGrpSpPr>
        <p:grpSpPr>
          <a:xfrm>
            <a:off x="790647" y="1166089"/>
            <a:ext cx="7597082" cy="1202114"/>
            <a:chOff x="6349498" y="1341624"/>
            <a:chExt cx="5133695" cy="1491488"/>
          </a:xfrm>
        </p:grpSpPr>
        <p:sp>
          <p:nvSpPr>
            <p:cNvPr id="191" name="Google Shape;191;p9"/>
            <p:cNvSpPr/>
            <p:nvPr/>
          </p:nvSpPr>
          <p:spPr>
            <a:xfrm>
              <a:off x="6349498" y="1789914"/>
              <a:ext cx="1134665" cy="549380"/>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GB" sz="1000" b="0" i="0" u="none" strike="noStrike" cap="none">
                  <a:solidFill>
                    <a:srgbClr val="FFFFFF"/>
                  </a:solidFill>
                  <a:latin typeface="Arial"/>
                  <a:ea typeface="Arial"/>
                  <a:cs typeface="Arial"/>
                  <a:sym typeface="Arial"/>
                </a:rPr>
                <a:t>Vađenje i prerada sirovina</a:t>
              </a:r>
              <a:endParaRPr/>
            </a:p>
          </p:txBody>
        </p:sp>
        <p:sp>
          <p:nvSpPr>
            <p:cNvPr id="192" name="Google Shape;192;p9"/>
            <p:cNvSpPr/>
            <p:nvPr/>
          </p:nvSpPr>
          <p:spPr>
            <a:xfrm>
              <a:off x="7682508" y="1802636"/>
              <a:ext cx="1134665" cy="538085"/>
            </a:xfrm>
            <a:prstGeom prst="rect">
              <a:avLst/>
            </a:prstGeom>
            <a:solidFill>
              <a:srgbClr val="1A886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GB" sz="900" b="0" i="0" u="none" strike="noStrike" cap="none">
                  <a:solidFill>
                    <a:srgbClr val="FFFFFF"/>
                  </a:solidFill>
                  <a:latin typeface="Arial"/>
                  <a:ea typeface="Arial"/>
                  <a:cs typeface="Arial"/>
                  <a:sym typeface="Arial"/>
                </a:rPr>
                <a:t>Proizvodnja</a:t>
              </a:r>
              <a:endParaRPr sz="1000" b="0" i="0" u="none" strike="noStrike" cap="none">
                <a:solidFill>
                  <a:srgbClr val="FFFFFF"/>
                </a:solidFill>
                <a:latin typeface="Arial"/>
                <a:ea typeface="Arial"/>
                <a:cs typeface="Arial"/>
                <a:sym typeface="Arial"/>
              </a:endParaRPr>
            </a:p>
          </p:txBody>
        </p:sp>
        <p:sp>
          <p:nvSpPr>
            <p:cNvPr id="193" name="Google Shape;193;p9"/>
            <p:cNvSpPr/>
            <p:nvPr/>
          </p:nvSpPr>
          <p:spPr>
            <a:xfrm>
              <a:off x="9015518" y="1802636"/>
              <a:ext cx="1134665" cy="549380"/>
            </a:xfrm>
            <a:prstGeom prst="rect">
              <a:avLst/>
            </a:prstGeom>
            <a:solidFill>
              <a:srgbClr val="156D5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en-GB" sz="900" b="0" i="0" u="none" strike="noStrike" cap="none">
                  <a:solidFill>
                    <a:srgbClr val="FFFFFF"/>
                  </a:solidFill>
                  <a:latin typeface="Arial"/>
                  <a:ea typeface="Arial"/>
                  <a:cs typeface="Arial"/>
                  <a:sym typeface="Arial"/>
                </a:rPr>
                <a:t>Koristiti</a:t>
              </a:r>
              <a:endParaRPr/>
            </a:p>
          </p:txBody>
        </p:sp>
        <p:sp>
          <p:nvSpPr>
            <p:cNvPr id="194" name="Google Shape;194;p9"/>
            <p:cNvSpPr/>
            <p:nvPr/>
          </p:nvSpPr>
          <p:spPr>
            <a:xfrm>
              <a:off x="10348528" y="1802636"/>
              <a:ext cx="1134665" cy="549380"/>
            </a:xfrm>
            <a:prstGeom prst="rect">
              <a:avLst/>
            </a:prstGeom>
            <a:solidFill>
              <a:srgbClr val="0E4A3A"/>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GB" sz="1000" b="0" i="0" u="none" strike="noStrike" cap="none">
                  <a:solidFill>
                    <a:srgbClr val="FFFFFF"/>
                  </a:solidFill>
                  <a:latin typeface="Arial"/>
                  <a:ea typeface="Arial"/>
                  <a:cs typeface="Arial"/>
                  <a:sym typeface="Arial"/>
                </a:rPr>
                <a:t>Kraj zivota</a:t>
              </a:r>
              <a:endParaRPr/>
            </a:p>
          </p:txBody>
        </p:sp>
        <p:cxnSp>
          <p:nvCxnSpPr>
            <p:cNvPr id="195" name="Google Shape;195;p9"/>
            <p:cNvCxnSpPr/>
            <p:nvPr/>
          </p:nvCxnSpPr>
          <p:spPr>
            <a:xfrm>
              <a:off x="7714718" y="2513398"/>
              <a:ext cx="2467675" cy="0"/>
            </a:xfrm>
            <a:prstGeom prst="straightConnector1">
              <a:avLst/>
            </a:prstGeom>
            <a:noFill/>
            <a:ln w="9525" cap="flat" cmpd="sng">
              <a:solidFill>
                <a:srgbClr val="1D9A78"/>
              </a:solidFill>
              <a:prstDash val="solid"/>
              <a:miter lim="800000"/>
              <a:headEnd type="triangle" w="med" len="med"/>
              <a:tailEnd type="triangle" w="med" len="med"/>
            </a:ln>
          </p:spPr>
        </p:cxnSp>
        <p:sp>
          <p:nvSpPr>
            <p:cNvPr id="196" name="Google Shape;196;p9"/>
            <p:cNvSpPr txBox="1"/>
            <p:nvPr/>
          </p:nvSpPr>
          <p:spPr>
            <a:xfrm>
              <a:off x="8217630" y="2571502"/>
              <a:ext cx="193255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Tradicionalni dizajn</a:t>
              </a:r>
              <a:endParaRPr/>
            </a:p>
          </p:txBody>
        </p:sp>
        <p:cxnSp>
          <p:nvCxnSpPr>
            <p:cNvPr id="197" name="Google Shape;197;p9"/>
            <p:cNvCxnSpPr/>
            <p:nvPr/>
          </p:nvCxnSpPr>
          <p:spPr>
            <a:xfrm>
              <a:off x="6349498" y="1633110"/>
              <a:ext cx="5133695" cy="0"/>
            </a:xfrm>
            <a:prstGeom prst="straightConnector1">
              <a:avLst/>
            </a:prstGeom>
            <a:noFill/>
            <a:ln w="9525" cap="flat" cmpd="sng">
              <a:solidFill>
                <a:srgbClr val="1D9A78"/>
              </a:solidFill>
              <a:prstDash val="solid"/>
              <a:miter lim="800000"/>
              <a:headEnd type="triangle" w="med" len="med"/>
              <a:tailEnd type="triangle" w="med" len="med"/>
            </a:ln>
          </p:spPr>
        </p:cxnSp>
        <p:sp>
          <p:nvSpPr>
            <p:cNvPr id="198" name="Google Shape;198;p9"/>
            <p:cNvSpPr txBox="1"/>
            <p:nvPr/>
          </p:nvSpPr>
          <p:spPr>
            <a:xfrm>
              <a:off x="8415975" y="1341624"/>
              <a:ext cx="193255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0000"/>
                  </a:solidFill>
                  <a:latin typeface="Arial"/>
                  <a:ea typeface="Arial"/>
                  <a:cs typeface="Arial"/>
                  <a:sym typeface="Arial"/>
                </a:rPr>
                <a:t>Ekološki dizajn</a:t>
              </a:r>
              <a:endParaRPr/>
            </a:p>
          </p:txBody>
        </p:sp>
      </p:grpSp>
      <p:sp>
        <p:nvSpPr>
          <p:cNvPr id="199" name="Google Shape;199;p9"/>
          <p:cNvSpPr txBox="1"/>
          <p:nvPr/>
        </p:nvSpPr>
        <p:spPr>
          <a:xfrm>
            <a:off x="2832499" y="2460766"/>
            <a:ext cx="3876099" cy="2862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400" b="1" i="0" u="none" strike="noStrike" cap="none" dirty="0" err="1">
                <a:solidFill>
                  <a:srgbClr val="000000"/>
                </a:solidFill>
                <a:latin typeface="Arial"/>
                <a:ea typeface="Arial"/>
                <a:cs typeface="Arial"/>
                <a:sym typeface="Arial"/>
              </a:rPr>
              <a:t>Ključ</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Ekološki</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dizajn</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strategije</a:t>
            </a:r>
            <a:endParaRPr sz="1400" b="1" i="0" u="none" strike="noStrike" cap="none" dirty="0">
              <a:solidFill>
                <a:srgbClr val="000000"/>
              </a:solidFill>
              <a:latin typeface="Arial"/>
              <a:ea typeface="Arial"/>
              <a:cs typeface="Arial"/>
              <a:sym typeface="Arial"/>
            </a:endParaRPr>
          </a:p>
        </p:txBody>
      </p:sp>
      <p:sp>
        <p:nvSpPr>
          <p:cNvPr id="200" name="Google Shape;200;p9"/>
          <p:cNvSpPr txBox="1"/>
          <p:nvPr/>
        </p:nvSpPr>
        <p:spPr>
          <a:xfrm>
            <a:off x="2469777" y="2718449"/>
            <a:ext cx="5300770" cy="19877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400"/>
              <a:buFont typeface="Noto Sans Symbols"/>
              <a:buChar char="✔"/>
            </a:pPr>
            <a:r>
              <a:rPr lang="en-GB" sz="1400" b="0" i="0" u="none" strike="noStrike" cap="none" dirty="0" err="1">
                <a:solidFill>
                  <a:srgbClr val="000000"/>
                </a:solidFill>
                <a:latin typeface="Arial"/>
                <a:ea typeface="Arial"/>
                <a:cs typeface="Arial"/>
                <a:sym typeface="Arial"/>
              </a:rPr>
              <a:t>koristiti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materijale</a:t>
            </a:r>
            <a:r>
              <a:rPr lang="en-GB" sz="1400" b="0" i="0" u="none" strike="noStrike" cap="none" dirty="0">
                <a:solidFill>
                  <a:srgbClr val="000000"/>
                </a:solidFill>
                <a:latin typeface="Arial"/>
                <a:ea typeface="Arial"/>
                <a:cs typeface="Arial"/>
                <a:sym typeface="Arial"/>
              </a:rPr>
              <a:t> s </a:t>
            </a:r>
            <a:r>
              <a:rPr lang="en-GB" sz="1400" b="0" i="0" u="none" strike="noStrike" cap="none" dirty="0" err="1">
                <a:solidFill>
                  <a:srgbClr val="000000"/>
                </a:solidFill>
                <a:latin typeface="Arial"/>
                <a:ea typeface="Arial"/>
                <a:cs typeface="Arial"/>
                <a:sym typeface="Arial"/>
              </a:rPr>
              <a:t>malim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utjecajem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okoliš</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en-GB" sz="1400" b="0" i="0" u="none" strike="noStrike" cap="none" dirty="0" err="1">
                <a:solidFill>
                  <a:srgbClr val="000000"/>
                </a:solidFill>
                <a:latin typeface="Arial"/>
                <a:ea typeface="Arial"/>
                <a:cs typeface="Arial"/>
                <a:sym typeface="Arial"/>
              </a:rPr>
              <a:t>odabir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čistih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proizvodnih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procesa</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en-GB" sz="1400" b="0" i="0" u="none" strike="noStrike" cap="none" dirty="0" err="1">
                <a:solidFill>
                  <a:srgbClr val="000000"/>
                </a:solidFill>
                <a:latin typeface="Arial"/>
                <a:ea typeface="Arial"/>
                <a:cs typeface="Arial"/>
                <a:sym typeface="Arial"/>
              </a:rPr>
              <a:t>izbjegavanje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opasnih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otrovnih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materijala</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en-GB" sz="1400" b="0" i="0" u="none" strike="noStrike" cap="none" dirty="0" err="1">
                <a:solidFill>
                  <a:srgbClr val="000000"/>
                </a:solidFill>
                <a:latin typeface="Arial"/>
                <a:ea typeface="Arial"/>
                <a:cs typeface="Arial"/>
                <a:sym typeface="Arial"/>
              </a:rPr>
              <a:t>maksimiziranjeučinkovitost</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energije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koja</a:t>
            </a:r>
            <a:r>
              <a:rPr lang="en-GB" sz="1400" b="0" i="0" u="none" strike="noStrike" cap="none" dirty="0">
                <a:solidFill>
                  <a:srgbClr val="000000"/>
                </a:solidFill>
                <a:latin typeface="Arial"/>
                <a:ea typeface="Arial"/>
                <a:cs typeface="Arial"/>
                <a:sym typeface="Arial"/>
              </a:rPr>
              <a:t> se </a:t>
            </a:r>
            <a:r>
              <a:rPr lang="en-GB" sz="1400" b="0" i="0" u="none" strike="noStrike" cap="none" dirty="0" err="1">
                <a:solidFill>
                  <a:srgbClr val="000000"/>
                </a:solidFill>
                <a:latin typeface="Arial"/>
                <a:ea typeface="Arial"/>
                <a:cs typeface="Arial"/>
                <a:sym typeface="Arial"/>
              </a:rPr>
              <a:t>koristi</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proizvodnju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proizvod</a:t>
            </a:r>
            <a:r>
              <a:rPr lang="en-GB" sz="1400" b="0" i="0" u="none" strike="noStrike" cap="none" dirty="0">
                <a:solidFill>
                  <a:srgbClr val="000000"/>
                </a:solidFill>
                <a:latin typeface="Arial"/>
                <a:ea typeface="Arial"/>
                <a:cs typeface="Arial"/>
                <a:sym typeface="Arial"/>
              </a:rPr>
              <a:t> u </a:t>
            </a:r>
            <a:r>
              <a:rPr lang="en-GB" sz="1400" b="0" i="0" u="none" strike="noStrike" cap="none" dirty="0" err="1">
                <a:solidFill>
                  <a:srgbClr val="000000"/>
                </a:solidFill>
                <a:latin typeface="Arial"/>
                <a:ea typeface="Arial"/>
                <a:cs typeface="Arial"/>
                <a:sym typeface="Arial"/>
              </a:rPr>
              <a:t>uporabi</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en-GB" sz="1400" b="0" i="0" u="none" strike="noStrike" cap="none" dirty="0" err="1">
                <a:solidFill>
                  <a:srgbClr val="000000"/>
                </a:solidFill>
                <a:latin typeface="Arial"/>
                <a:ea typeface="Arial"/>
                <a:cs typeface="Arial"/>
                <a:sym typeface="Arial"/>
              </a:rPr>
              <a:t>projektiranje</a:t>
            </a:r>
            <a:r>
              <a:rPr lang="en-GB" sz="1400" b="0" i="0" u="none" strike="noStrike" cap="none" dirty="0">
                <a:solidFill>
                  <a:srgbClr val="000000"/>
                </a:solidFill>
                <a:latin typeface="Arial"/>
                <a:ea typeface="Arial"/>
                <a:cs typeface="Arial"/>
                <a:sym typeface="Arial"/>
              </a:rPr>
              <a:t> za </a:t>
            </a:r>
            <a:r>
              <a:rPr lang="en-GB" sz="1400" b="0" i="0" u="none" strike="noStrike" cap="none" dirty="0" err="1">
                <a:solidFill>
                  <a:srgbClr val="000000"/>
                </a:solidFill>
                <a:latin typeface="Arial"/>
                <a:ea typeface="Arial"/>
                <a:cs typeface="Arial"/>
                <a:sym typeface="Arial"/>
              </a:rPr>
              <a:t>gospodarenje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otpadom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recikliranje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6052</Words>
  <Application>Microsoft Office PowerPoint</Application>
  <PresentationFormat>Bildschirmpräsentation (16:9)</PresentationFormat>
  <Paragraphs>482</Paragraphs>
  <Slides>64</Slides>
  <Notes>64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64</vt:i4>
      </vt:variant>
    </vt:vector>
  </HeadingPairs>
  <TitlesOfParts>
    <vt:vector size="72" baseType="lpstr">
      <vt:lpstr>Noto Sans Symbols</vt:lpstr>
      <vt:lpstr>Proxima Nova</vt:lpstr>
      <vt:lpstr>Bebas Neue</vt:lpstr>
      <vt:lpstr>Noto Sans</vt:lpstr>
      <vt:lpstr>Calibri</vt:lpstr>
      <vt:lpstr>Verdana</vt:lpstr>
      <vt:lpstr>Arial</vt:lpstr>
      <vt:lpstr>Creal Modern Portfolio by Slidesgo</vt:lpstr>
      <vt:lpstr>POSLOVNO MODELIRANJE ZA POSLOVANJA KRUŽNE EKONOMIJE</vt:lpstr>
      <vt:lpstr>02</vt:lpstr>
      <vt:lpstr>Glavni ciljevi</vt:lpstr>
      <vt:lpstr>Kružne strategije dizajna</vt:lpstr>
      <vt:lpstr>PowerPoint-Präsentation</vt:lpstr>
      <vt:lpstr>Održivi razvoj proizvoda</vt:lpstr>
      <vt:lpstr>Održivi razvoj proizvoda (NASTAVAK)</vt:lpstr>
      <vt:lpstr>Ekološki dizajn</vt:lpstr>
      <vt:lpstr>Ekološki dizajn (nastavak)</vt:lpstr>
      <vt:lpstr>ALATI za ekološki dizajn</vt:lpstr>
      <vt:lpstr>Izazovi</vt:lpstr>
      <vt:lpstr>Kružni dizajn</vt:lpstr>
      <vt:lpstr>Kružni i održivi dizajn – ključne činjenice</vt:lpstr>
      <vt:lpstr>Izbor materijala</vt:lpstr>
      <vt:lpstr>Opći okvir za odabir materijala</vt:lpstr>
      <vt:lpstr>Opći okvir za odabir materijala</vt:lpstr>
      <vt:lpstr>Najbolje prakse</vt:lpstr>
      <vt:lpstr>Reciklirajte, ponovno upotrijebite  i dijelite</vt:lpstr>
      <vt:lpstr>Vrijednost u petljama</vt:lpstr>
      <vt:lpstr>Recikliraj</vt:lpstr>
      <vt:lpstr>Ponovno korištenje</vt:lpstr>
      <vt:lpstr>Dijeljenje</vt:lpstr>
      <vt:lpstr>Proširivanje proizvoda'život</vt:lpstr>
      <vt:lpstr>Produljenje vijeka trajanja proizvoda</vt:lpstr>
      <vt:lpstr>Produljenje vijeka trajanja proizvoda</vt:lpstr>
      <vt:lpstr>Produljenje vijeka trajanja proizvoda </vt:lpstr>
      <vt:lpstr>Produljenje vijeka trajanja proizvoda ()</vt:lpstr>
      <vt:lpstr>Dijeljenje Platforme </vt:lpstr>
      <vt:lpstr>Koncept dijeljenja ekonomskih platformi</vt:lpstr>
      <vt:lpstr>Primjeri platformi za dijeljenje</vt:lpstr>
      <vt:lpstr>Platforme za dijeljenje za kružno gospodarstvo (platforme Business to Peer)</vt:lpstr>
      <vt:lpstr>Platforme za dijeljenje za kružno gospodarstvo (Platforme ravnopravnih) </vt:lpstr>
      <vt:lpstr>Proizvod kao usluga  </vt:lpstr>
      <vt:lpstr>Proizvod kao usluga  </vt:lpstr>
      <vt:lpstr>Proizvod kao usluga  </vt:lpstr>
      <vt:lpstr>Proizvod kao usluga (nastavak)</vt:lpstr>
      <vt:lpstr>Proizvod kao usluga (nastavak)</vt:lpstr>
      <vt:lpstr>Proizvod kao usluga</vt:lpstr>
      <vt:lpstr>Proizvod kao usluga (nastavak)</vt:lpstr>
      <vt:lpstr>Sinergije s drugim metodologijama  </vt:lpstr>
      <vt:lpstr>Sinergije s drugim metodologijama</vt:lpstr>
      <vt:lpstr>Sinergije s drugim metodologijama</vt:lpstr>
      <vt:lpstr>Sinergije s drugim metodologijama</vt:lpstr>
      <vt:lpstr>Sinergije s drugim metodologijama</vt:lpstr>
      <vt:lpstr>Sinergije s drugim metodologijama</vt:lpstr>
      <vt:lpstr>Sinergije s drugim metodologijama</vt:lpstr>
      <vt:lpstr>Sinergije s drugim metodologijama</vt:lpstr>
      <vt:lpstr>Sinergije s drugim metodologijama</vt:lpstr>
      <vt:lpstr>Sinergije s drugim metodologijama</vt:lpstr>
      <vt:lpstr>Sinergije s drugim metodologijama</vt:lpstr>
      <vt:lpstr>Sinergije s drugim metodologijama</vt:lpstr>
      <vt:lpstr>Procjena</vt:lpstr>
      <vt:lpstr>Dodatna literatura</vt:lpstr>
      <vt:lpstr>Dodatna literatura</vt:lpstr>
      <vt:lpstr>Dodatna literatura</vt:lpstr>
      <vt:lpstr>Dodatna literatura</vt:lpstr>
      <vt:lpstr>Dodatna literatura</vt:lpstr>
      <vt:lpstr>Dodatna literatura</vt:lpstr>
      <vt:lpstr>Dodatna literatura</vt:lpstr>
      <vt:lpstr>Dodatna literatura</vt:lpstr>
      <vt:lpstr>Dodatna literatura</vt:lpstr>
      <vt:lpstr>Dodatna literatura</vt:lpstr>
      <vt:lpstr>Dodatna literatura</vt:lpstr>
      <vt:lpstr>POSLOVNI MODELI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POSLOVNO MODELIRANJE ZA POSLOVANJA KRUŽNE EKONOMIJE</dc:title>
  <dc:creator>Alex S</dc:creator>
  <cp:lastModifiedBy>Niclas Grüttner</cp:lastModifiedBy>
  <cp:revision>2</cp:revision>
  <dcterms:modified xsi:type="dcterms:W3CDTF">2023-10-27T13:37:46Z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