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5143500" type="screen16x9"/>
  <p:notesSz cx="6858000" cy="9144000"/>
  <p:embeddedFontLst>
    <p:embeddedFont>
      <p:font typeface="Bebas Neue" panose="020B0606020202050201" pitchFamily="34" charset="0"/>
      <p:regular r:id="rId68"/>
    </p:embeddedFont>
    <p:embeddedFont>
      <p:font typeface="Calibri" panose="020F0502020204030204" pitchFamily="34" charset="0"/>
      <p:regular r:id="rId69"/>
      <p:bold r:id="rId70"/>
      <p:italic r:id="rId71"/>
      <p:boldItalic r:id="rId72"/>
    </p:embeddedFont>
    <p:embeddedFont>
      <p:font typeface="Noto Sans" panose="020B0502040504020204" pitchFamily="34" charset="0"/>
      <p:regular r:id="rId73"/>
      <p:bold r:id="rId74"/>
      <p:italic r:id="rId75"/>
      <p:boldItalic r:id="rId76"/>
    </p:embeddedFont>
    <p:embeddedFont>
      <p:font typeface="Proxima Nova" panose="020B0604020202020204"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iaphrefH+nZahUcGQa7rQVa+MS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9187FB-4BE6-4FCA-8D81-B8E3CF1E1D75}">
  <a:tblStyle styleId="{9C9187FB-4BE6-4FCA-8D81-B8E3CF1E1D7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41"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7" name="Google Shape;487;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4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0" name="Google Shape;560;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4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8" name="Google Shape;578;p4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p4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4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p4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2" name="Google Shape;612;p4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1" name="Google Shape;621;p5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9" name="Google Shape;629;p5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5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9" name="Google Shape;659;p5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5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5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5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5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p5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6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6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6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p6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9" name="Google Shape;729;p6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67"/>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67"/>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67"/>
          <p:cNvGrpSpPr/>
          <p:nvPr/>
        </p:nvGrpSpPr>
        <p:grpSpPr>
          <a:xfrm>
            <a:off x="-1807437" y="-2986677"/>
            <a:ext cx="12729824" cy="8656755"/>
            <a:chOff x="179600" y="-461549"/>
            <a:chExt cx="7466172" cy="5078466"/>
          </a:xfrm>
        </p:grpSpPr>
        <p:sp>
          <p:nvSpPr>
            <p:cNvPr id="11" name="Google Shape;11;p67"/>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7"/>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67"/>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67"/>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67"/>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7"/>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7"/>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67"/>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67"/>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67"/>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7"/>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67"/>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67"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4" name="Google Shape;24;p67" descr="Ein Bild, das Symbol, Kreis, Schrift, Grafiken enthält.&#10;&#10;Automatisch generierte Beschreibung"/>
          <p:cNvPicPr preferRelativeResize="0"/>
          <p:nvPr/>
        </p:nvPicPr>
        <p:blipFill rotWithShape="1">
          <a:blip r:embed="rId3">
            <a:alphaModFix/>
          </a:blip>
          <a:srcRect/>
          <a:stretch/>
        </p:blipFill>
        <p:spPr>
          <a:xfrm>
            <a:off x="8324850" y="4824197"/>
            <a:ext cx="657632" cy="231713"/>
          </a:xfrm>
          <a:prstGeom prst="rect">
            <a:avLst/>
          </a:prstGeom>
          <a:noFill/>
          <a:ln>
            <a:noFill/>
          </a:ln>
        </p:spPr>
      </p:pic>
      <p:sp>
        <p:nvSpPr>
          <p:cNvPr id="25" name="Google Shape;25;p67"/>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id="26" name="Google Shape;26;p67" descr="Graphical user interface, text, application&#10;&#10;Description automatically generated"/>
          <p:cNvPicPr preferRelativeResize="0"/>
          <p:nvPr/>
        </p:nvPicPr>
        <p:blipFill rotWithShape="1">
          <a:blip r:embed="rId4">
            <a:alphaModFix/>
          </a:blip>
          <a:srcRect r="25004"/>
          <a:stretch/>
        </p:blipFill>
        <p:spPr>
          <a:xfrm>
            <a:off x="72618" y="4749950"/>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08"/>
        <p:cNvGrpSpPr/>
        <p:nvPr/>
      </p:nvGrpSpPr>
      <p:grpSpPr>
        <a:xfrm>
          <a:off x="0" y="0"/>
          <a:ext cx="0" cy="0"/>
          <a:chOff x="0" y="0"/>
          <a:chExt cx="0" cy="0"/>
        </a:xfrm>
      </p:grpSpPr>
      <p:sp>
        <p:nvSpPr>
          <p:cNvPr id="109" name="Google Shape;109;p76"/>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 name="Google Shape;110;p76"/>
          <p:cNvGrpSpPr/>
          <p:nvPr/>
        </p:nvGrpSpPr>
        <p:grpSpPr>
          <a:xfrm rot="10800000">
            <a:off x="7782805" y="539502"/>
            <a:ext cx="682510" cy="1078346"/>
            <a:chOff x="4210925" y="3949824"/>
            <a:chExt cx="325625" cy="514601"/>
          </a:xfrm>
        </p:grpSpPr>
        <p:sp>
          <p:nvSpPr>
            <p:cNvPr id="111" name="Google Shape;111;p7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7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 name="Google Shape;113;p76"/>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7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76" descr="Graphical user interface, text, application&#10;&#10;Description automatically generated"/>
          <p:cNvPicPr preferRelativeResize="0"/>
          <p:nvPr/>
        </p:nvPicPr>
        <p:blipFill rotWithShape="1">
          <a:blip r:embed="rId3">
            <a:alphaModFix/>
          </a:blip>
          <a:srcRect r="25004"/>
          <a:stretch/>
        </p:blipFill>
        <p:spPr>
          <a:xfrm>
            <a:off x="122225" y="4730189"/>
            <a:ext cx="1006682" cy="275804"/>
          </a:xfrm>
          <a:prstGeom prst="rect">
            <a:avLst/>
          </a:prstGeom>
          <a:noFill/>
          <a:ln>
            <a:noFill/>
          </a:ln>
        </p:spPr>
      </p:pic>
      <p:pic>
        <p:nvPicPr>
          <p:cNvPr id="116" name="Google Shape;116;p76"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117" name="Google Shape;117;p76"/>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77"/>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77"/>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77"/>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77"/>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77"/>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7"/>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7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77" descr="Graphical user interface, text, application&#10;&#10;Description automatically generated"/>
          <p:cNvPicPr preferRelativeResize="0"/>
          <p:nvPr/>
        </p:nvPicPr>
        <p:blipFill rotWithShape="1">
          <a:blip r:embed="rId3">
            <a:alphaModFix/>
          </a:blip>
          <a:srcRect r="25004"/>
          <a:stretch/>
        </p:blipFill>
        <p:spPr>
          <a:xfrm>
            <a:off x="172985" y="4802151"/>
            <a:ext cx="1006682" cy="275804"/>
          </a:xfrm>
          <a:prstGeom prst="rect">
            <a:avLst/>
          </a:prstGeom>
          <a:noFill/>
          <a:ln>
            <a:noFill/>
          </a:ln>
        </p:spPr>
      </p:pic>
      <p:pic>
        <p:nvPicPr>
          <p:cNvPr id="127" name="Google Shape;127;p77"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128" name="Google Shape;128;p77"/>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8"/>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8"/>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68"/>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68"/>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8"/>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6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6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68"/>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p6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7" name="Google Shape;37;p68" descr="Graphical user interface, text, application&#10;&#10;Description automatically generated"/>
          <p:cNvPicPr preferRelativeResize="0"/>
          <p:nvPr/>
        </p:nvPicPr>
        <p:blipFill rotWithShape="1">
          <a:blip r:embed="rId3">
            <a:alphaModFix/>
          </a:blip>
          <a:srcRect r="25004"/>
          <a:stretch/>
        </p:blipFill>
        <p:spPr>
          <a:xfrm>
            <a:off x="72618" y="4749950"/>
            <a:ext cx="1006682" cy="275804"/>
          </a:xfrm>
          <a:prstGeom prst="rect">
            <a:avLst/>
          </a:prstGeom>
          <a:noFill/>
          <a:ln>
            <a:noFill/>
          </a:ln>
        </p:spPr>
      </p:pic>
      <p:pic>
        <p:nvPicPr>
          <p:cNvPr id="38" name="Google Shape;38;p68"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39" name="Google Shape;39;p68"/>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69"/>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9"/>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69"/>
          <p:cNvGrpSpPr/>
          <p:nvPr/>
        </p:nvGrpSpPr>
        <p:grpSpPr>
          <a:xfrm>
            <a:off x="8431033" y="-449325"/>
            <a:ext cx="1061212" cy="1676776"/>
            <a:chOff x="4210925" y="3949824"/>
            <a:chExt cx="325625" cy="514601"/>
          </a:xfrm>
        </p:grpSpPr>
        <p:sp>
          <p:nvSpPr>
            <p:cNvPr id="45" name="Google Shape;45;p69"/>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9"/>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69"/>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69"/>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9" name="Google Shape;49;p6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0" name="Google Shape;50;p69" descr="Graphical user interface, text, application&#10;&#10;Description automatically generated"/>
          <p:cNvPicPr preferRelativeResize="0"/>
          <p:nvPr/>
        </p:nvPicPr>
        <p:blipFill rotWithShape="1">
          <a:blip r:embed="rId3">
            <a:alphaModFix/>
          </a:blip>
          <a:srcRect r="25004"/>
          <a:stretch/>
        </p:blipFill>
        <p:spPr>
          <a:xfrm>
            <a:off x="72618" y="4824197"/>
            <a:ext cx="1006682" cy="275804"/>
          </a:xfrm>
          <a:prstGeom prst="rect">
            <a:avLst/>
          </a:prstGeom>
          <a:noFill/>
          <a:ln>
            <a:noFill/>
          </a:ln>
        </p:spPr>
      </p:pic>
      <p:pic>
        <p:nvPicPr>
          <p:cNvPr id="51" name="Google Shape;51;p69"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52" name="Google Shape;52;p69"/>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 name="Google Shape;55;p70"/>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70"/>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 name="Google Shape;57;p70"/>
          <p:cNvGrpSpPr/>
          <p:nvPr/>
        </p:nvGrpSpPr>
        <p:grpSpPr>
          <a:xfrm>
            <a:off x="8225003" y="433123"/>
            <a:ext cx="411785" cy="650559"/>
            <a:chOff x="4210925" y="3949824"/>
            <a:chExt cx="325625" cy="514601"/>
          </a:xfrm>
        </p:grpSpPr>
        <p:sp>
          <p:nvSpPr>
            <p:cNvPr id="58" name="Google Shape;58;p70"/>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70"/>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0" name="Google Shape;60;p7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1" name="Google Shape;61;p70"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62" name="Google Shape;62;p70"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63" name="Google Shape;63;p70"/>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6" name="Google Shape;66;p71"/>
          <p:cNvGrpSpPr/>
          <p:nvPr/>
        </p:nvGrpSpPr>
        <p:grpSpPr>
          <a:xfrm>
            <a:off x="6609" y="4254853"/>
            <a:ext cx="554210" cy="859289"/>
            <a:chOff x="2242775" y="2016422"/>
            <a:chExt cx="325050" cy="504100"/>
          </a:xfrm>
        </p:grpSpPr>
        <p:sp>
          <p:nvSpPr>
            <p:cNvPr id="67" name="Google Shape;67;p71"/>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1"/>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 name="Google Shape;69;p71"/>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0" name="Google Shape;70;p71"/>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71"/>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 name="Google Shape;72;p7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3" name="Google Shape;73;p71" descr="Graphical user interface, text, application&#10;&#10;Description automatically generated"/>
          <p:cNvPicPr preferRelativeResize="0"/>
          <p:nvPr/>
        </p:nvPicPr>
        <p:blipFill rotWithShape="1">
          <a:blip r:embed="rId3">
            <a:alphaModFix/>
          </a:blip>
          <a:srcRect r="25004"/>
          <a:stretch/>
        </p:blipFill>
        <p:spPr>
          <a:xfrm>
            <a:off x="72618" y="4784478"/>
            <a:ext cx="1006682" cy="275804"/>
          </a:xfrm>
          <a:prstGeom prst="rect">
            <a:avLst/>
          </a:prstGeom>
          <a:noFill/>
          <a:ln>
            <a:noFill/>
          </a:ln>
        </p:spPr>
      </p:pic>
      <p:pic>
        <p:nvPicPr>
          <p:cNvPr id="74" name="Google Shape;74;p71"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75" name="Google Shape;75;p71"/>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7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8" name="Google Shape;78;p72"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79" name="Google Shape;79;p72"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80" name="Google Shape;80;p72"/>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81"/>
        <p:cNvGrpSpPr/>
        <p:nvPr/>
      </p:nvGrpSpPr>
      <p:grpSpPr>
        <a:xfrm>
          <a:off x="0" y="0"/>
          <a:ext cx="0" cy="0"/>
          <a:chOff x="0" y="0"/>
          <a:chExt cx="0" cy="0"/>
        </a:xfrm>
      </p:grpSpPr>
      <p:sp>
        <p:nvSpPr>
          <p:cNvPr id="82" name="Google Shape;82;p7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73"/>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3"/>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7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86" name="Google Shape;86;p73"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87" name="Google Shape;87;p73"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88" name="Google Shape;88;p73"/>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89"/>
        <p:cNvGrpSpPr/>
        <p:nvPr/>
      </p:nvGrpSpPr>
      <p:grpSpPr>
        <a:xfrm>
          <a:off x="0" y="0"/>
          <a:ext cx="0" cy="0"/>
          <a:chOff x="0" y="0"/>
          <a:chExt cx="0" cy="0"/>
        </a:xfrm>
      </p:grpSpPr>
      <p:sp>
        <p:nvSpPr>
          <p:cNvPr id="90" name="Google Shape;90;p74"/>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1" name="Google Shape;91;p74"/>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2" name="Google Shape;92;p74"/>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74"/>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74"/>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74"/>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7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74" descr="Graphical user interface, text, application&#10;&#10;Description automatically generated"/>
          <p:cNvPicPr preferRelativeResize="0"/>
          <p:nvPr/>
        </p:nvPicPr>
        <p:blipFill rotWithShape="1">
          <a:blip r:embed="rId3">
            <a:alphaModFix/>
          </a:blip>
          <a:srcRect r="25004"/>
          <a:stretch/>
        </p:blipFill>
        <p:spPr>
          <a:xfrm>
            <a:off x="72618" y="4784210"/>
            <a:ext cx="1006682" cy="275804"/>
          </a:xfrm>
          <a:prstGeom prst="rect">
            <a:avLst/>
          </a:prstGeom>
          <a:noFill/>
          <a:ln>
            <a:noFill/>
          </a:ln>
        </p:spPr>
      </p:pic>
      <p:pic>
        <p:nvPicPr>
          <p:cNvPr id="98" name="Google Shape;98;p74"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99" name="Google Shape;99;p74"/>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0"/>
        <p:cNvGrpSpPr/>
        <p:nvPr/>
      </p:nvGrpSpPr>
      <p:grpSpPr>
        <a:xfrm>
          <a:off x="0" y="0"/>
          <a:ext cx="0" cy="0"/>
          <a:chOff x="0" y="0"/>
          <a:chExt cx="0" cy="0"/>
        </a:xfrm>
      </p:grpSpPr>
      <p:sp>
        <p:nvSpPr>
          <p:cNvPr id="101" name="Google Shape;101;p75"/>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75"/>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75"/>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7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5" name="Google Shape;105;p75" descr="Graphical user interface, text, application&#10;&#10;Description automatically generated"/>
          <p:cNvPicPr preferRelativeResize="0"/>
          <p:nvPr/>
        </p:nvPicPr>
        <p:blipFill rotWithShape="1">
          <a:blip r:embed="rId3">
            <a:alphaModFix/>
          </a:blip>
          <a:srcRect r="25004"/>
          <a:stretch/>
        </p:blipFill>
        <p:spPr>
          <a:xfrm>
            <a:off x="172479" y="4765438"/>
            <a:ext cx="1006682" cy="275804"/>
          </a:xfrm>
          <a:prstGeom prst="rect">
            <a:avLst/>
          </a:prstGeom>
          <a:noFill/>
          <a:ln>
            <a:noFill/>
          </a:ln>
        </p:spPr>
      </p:pic>
      <p:pic>
        <p:nvPicPr>
          <p:cNvPr id="106" name="Google Shape;106;p75" descr="Ein Bild, das Symbol, Kreis, Schrift, Grafiken enthält.&#10;&#10;Automatisch generierte Beschreibung"/>
          <p:cNvPicPr preferRelativeResize="0"/>
          <p:nvPr/>
        </p:nvPicPr>
        <p:blipFill rotWithShape="1">
          <a:blip r:embed="rId4">
            <a:alphaModFix/>
          </a:blip>
          <a:srcRect/>
          <a:stretch/>
        </p:blipFill>
        <p:spPr>
          <a:xfrm>
            <a:off x="8324850" y="4824197"/>
            <a:ext cx="657632" cy="231713"/>
          </a:xfrm>
          <a:prstGeom prst="rect">
            <a:avLst/>
          </a:prstGeom>
          <a:noFill/>
          <a:ln>
            <a:noFill/>
          </a:ln>
        </p:spPr>
      </p:pic>
      <p:sp>
        <p:nvSpPr>
          <p:cNvPr id="107" name="Google Shape;107;p75"/>
          <p:cNvSpPr txBox="1"/>
          <p:nvPr/>
        </p:nvSpPr>
        <p:spPr>
          <a:xfrm>
            <a:off x="1539172" y="4825464"/>
            <a:ext cx="6065656" cy="3180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100" b="0" i="0" u="none" strike="noStrike" cap="none" baseline="30000">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6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pre-sustainability.com/articles/5-roads-to-a-circular-economy-part-iv-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ec.europa.eu/environment/ipp/lca.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symbioporto.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madaster.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tulip.co/ebooks/lean-manufacturing/#chapter-two-history-of-lea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slideplayer.com/slide/13338089/"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__0Spwj8DkM"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greenalliance.org.uk/resources/Resource%20resilient%20UK.pdf"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emf.thirdlight.com/link/xgfhlc17d1oc-qtv2v7/@/preview/3"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case-studies/design-and-business-model-considerations-for-heavy-machinery-remanufacturing"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a:spLocks noGrp="1"/>
          </p:cNvSpPr>
          <p:nvPr>
            <p:ph type="ctrTitle"/>
          </p:nvPr>
        </p:nvSpPr>
        <p:spPr>
          <a:xfrm>
            <a:off x="960441" y="626368"/>
            <a:ext cx="7223118"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sz="5400" b="1"/>
              <a:t>GESCHÄFTSMODELLIERUNG FÜR UNTERNEHMEN DER KREISLAUFWIRTSCHAFT</a:t>
            </a:r>
            <a:endParaRPr sz="5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438217" y="3799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Öko-Design TOOLS</a:t>
            </a:r>
            <a:endParaRPr/>
          </a:p>
        </p:txBody>
      </p:sp>
      <p:pic>
        <p:nvPicPr>
          <p:cNvPr id="228" name="Google Shape;228;p10"/>
          <p:cNvPicPr preferRelativeResize="0"/>
          <p:nvPr/>
        </p:nvPicPr>
        <p:blipFill rotWithShape="1">
          <a:blip r:embed="rId3">
            <a:alphaModFix/>
          </a:blip>
          <a:srcRect/>
          <a:stretch/>
        </p:blipFill>
        <p:spPr>
          <a:xfrm>
            <a:off x="4255619" y="832766"/>
            <a:ext cx="4635216" cy="3142175"/>
          </a:xfrm>
          <a:prstGeom prst="rect">
            <a:avLst/>
          </a:prstGeom>
          <a:noFill/>
          <a:ln>
            <a:noFill/>
          </a:ln>
        </p:spPr>
      </p:pic>
      <p:sp>
        <p:nvSpPr>
          <p:cNvPr id="229" name="Google Shape;229;p10"/>
          <p:cNvSpPr txBox="1"/>
          <p:nvPr/>
        </p:nvSpPr>
        <p:spPr>
          <a:xfrm>
            <a:off x="4328114" y="4188232"/>
            <a:ext cx="4490225" cy="245003"/>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000"/>
              <a:buFont typeface="Arial"/>
              <a:buNone/>
            </a:pPr>
            <a:r>
              <a:rPr lang="pt-PT" sz="1000" b="0" i="1" u="none" strike="noStrike" cap="none">
                <a:solidFill>
                  <a:srgbClr val="000000"/>
                </a:solidFill>
                <a:latin typeface="Arial"/>
                <a:ea typeface="Arial"/>
                <a:cs typeface="Arial"/>
                <a:sym typeface="Arial"/>
              </a:rPr>
              <a:t>*Klicken Sie </a:t>
            </a:r>
            <a:r>
              <a:rPr lang="pt-PT" sz="1000" b="0" i="1"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hier* </a:t>
            </a:r>
            <a:r>
              <a:rPr lang="pt-PT" sz="1000" b="0" i="1" u="none" strike="noStrike" cap="none">
                <a:solidFill>
                  <a:srgbClr val="000000"/>
                </a:solidFill>
                <a:latin typeface="Arial"/>
                <a:ea typeface="Arial"/>
                <a:cs typeface="Arial"/>
                <a:sym typeface="Arial"/>
              </a:rPr>
              <a:t>für einen umfassenden Überblick über Ökodesign-Tools</a:t>
            </a:r>
            <a:endParaRPr sz="1000" b="0" i="1" u="none" strike="noStrike" cap="none">
              <a:solidFill>
                <a:srgbClr val="000000"/>
              </a:solidFill>
              <a:latin typeface="Arial"/>
              <a:ea typeface="Arial"/>
              <a:cs typeface="Arial"/>
              <a:sym typeface="Arial"/>
            </a:endParaRPr>
          </a:p>
        </p:txBody>
      </p:sp>
      <p:sp>
        <p:nvSpPr>
          <p:cNvPr id="230" name="Google Shape;230;p10"/>
          <p:cNvSpPr txBox="1"/>
          <p:nvPr/>
        </p:nvSpPr>
        <p:spPr>
          <a:xfrm>
            <a:off x="253165" y="832766"/>
            <a:ext cx="3673013"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Auf europäischer Ebene sieht die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Ökodesign-Richtlinie </a:t>
            </a:r>
            <a:r>
              <a:rPr lang="pt-PT" sz="1400" b="0" i="0" u="none" strike="noStrike" cap="none">
                <a:solidFill>
                  <a:srgbClr val="000000"/>
                </a:solidFill>
                <a:latin typeface="Arial"/>
                <a:ea typeface="Arial"/>
                <a:cs typeface="Arial"/>
                <a:sym typeface="Arial"/>
              </a:rPr>
              <a:t>kohärente EU-weite Regeln zur Verbesserung der Umweltverträglichkeit von Produkten vor, z. B. von Haushaltsgeräten, Informations- und Kommunikationstechnologien oder technischen Geräten.</a:t>
            </a: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253165" y="2315028"/>
            <a:ext cx="2135717" cy="325122"/>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rgbClr val="000000"/>
                </a:solidFill>
                <a:latin typeface="Arial"/>
                <a:ea typeface="Arial"/>
                <a:cs typeface="Arial"/>
                <a:sym typeface="Arial"/>
              </a:rPr>
              <a:t>Arten von Werkzeugen</a:t>
            </a:r>
            <a:endParaRPr/>
          </a:p>
        </p:txBody>
      </p:sp>
      <p:graphicFrame>
        <p:nvGraphicFramePr>
          <p:cNvPr id="232" name="Google Shape;232;p10"/>
          <p:cNvGraphicFramePr/>
          <p:nvPr/>
        </p:nvGraphicFramePr>
        <p:xfrm>
          <a:off x="253165" y="2615073"/>
          <a:ext cx="3000000" cy="3000000"/>
        </p:xfrm>
        <a:graphic>
          <a:graphicData uri="http://schemas.openxmlformats.org/drawingml/2006/table">
            <a:tbl>
              <a:tblPr>
                <a:noFill/>
                <a:tableStyleId>{9C9187FB-4BE6-4FCA-8D81-B8E3CF1E1D75}</a:tableStyleId>
              </a:tblPr>
              <a:tblGrid>
                <a:gridCol w="462650">
                  <a:extLst>
                    <a:ext uri="{9D8B030D-6E8A-4147-A177-3AD203B41FA5}">
                      <a16:colId xmlns:a16="http://schemas.microsoft.com/office/drawing/2014/main" val="20000"/>
                    </a:ext>
                  </a:extLst>
                </a:gridCol>
                <a:gridCol w="3012925">
                  <a:extLst>
                    <a:ext uri="{9D8B030D-6E8A-4147-A177-3AD203B41FA5}">
                      <a16:colId xmlns:a16="http://schemas.microsoft.com/office/drawing/2014/main" val="20001"/>
                    </a:ext>
                  </a:extLst>
                </a:gridCol>
              </a:tblGrid>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1.</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solidFill>
                            <a:schemeClr val="dk1"/>
                          </a:solidFill>
                          <a:latin typeface="Arial"/>
                          <a:ea typeface="Arial"/>
                          <a:cs typeface="Arial"/>
                          <a:sym typeface="Arial"/>
                        </a:rPr>
                        <a:t>Checklisten</a:t>
                      </a:r>
                      <a:endParaRPr sz="1200" u="none" strike="noStrike" cap="none">
                        <a:solidFill>
                          <a:schemeClr val="dk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0"/>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2.</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Leitlinien</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3.</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MET-Matrix</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4.</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Analyse der Auswirkungen auf die Umwelt</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5.</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Öko-Ideen-Karten</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4"/>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6.</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Umweltverträglichkeitsprüfung</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7.</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Haus der Umweltqualität</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6"/>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8.</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LiDS-Rad</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88725">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9.</a:t>
                      </a:r>
                      <a:endParaRPr sz="1200" u="none" strike="noStrike" cap="none">
                        <a:latin typeface="Arial"/>
                        <a:ea typeface="Arial"/>
                        <a:cs typeface="Arial"/>
                        <a:sym typeface="Arial"/>
                      </a:endParaRPr>
                    </a:p>
                  </a:txBody>
                  <a:tcPr marL="68575" marR="68575" marT="0" marB="0">
                    <a:lnL w="12700" cap="flat" cmpd="sng">
                      <a:solidFill>
                        <a:srgbClr val="1D9A7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latin typeface="Arial"/>
                          <a:ea typeface="Arial"/>
                          <a:cs typeface="Arial"/>
                          <a:sym typeface="Arial"/>
                        </a:rPr>
                        <a:t>Lebenszyklusanalyse</a:t>
                      </a:r>
                      <a:endParaRPr sz="12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sm" len="sm"/>
                      <a:tailEnd type="none" w="sm" len="sm"/>
                    </a:lnL>
                    <a:lnR w="12700" cap="flat" cmpd="sng">
                      <a:solidFill>
                        <a:srgbClr val="1D9A78"/>
                      </a:solidFill>
                      <a:prstDash val="solid"/>
                      <a:round/>
                      <a:headEnd type="none" w="sm" len="sm"/>
                      <a:tailEnd type="none" w="sm" len="sm"/>
                    </a:lnR>
                    <a:lnT w="12700" cap="flat" cmpd="sng">
                      <a:solidFill>
                        <a:srgbClr val="1D9A78"/>
                      </a:solidFill>
                      <a:prstDash val="solid"/>
                      <a:round/>
                      <a:headEnd type="none" w="sm" len="sm"/>
                      <a:tailEnd type="none" w="sm" len="sm"/>
                    </a:lnT>
                    <a:lnB w="12700" cap="flat" cmpd="sng">
                      <a:solidFill>
                        <a:srgbClr val="1D9A78"/>
                      </a:solidFill>
                      <a:prstDash val="solid"/>
                      <a:round/>
                      <a:headEnd type="none" w="sm" len="sm"/>
                      <a:tailEnd type="none" w="sm" len="sm"/>
                    </a:lnB>
                    <a:solidFill>
                      <a:srgbClr val="E7EFEB"/>
                    </a:solidFill>
                  </a:tcPr>
                </a:tc>
                <a:extLst>
                  <a:ext uri="{0D108BD9-81ED-4DB2-BD59-A6C34878D82A}">
                    <a16:rowId xmlns:a16="http://schemas.microsoft.com/office/drawing/2014/main" val="10008"/>
                  </a:ext>
                </a:extLst>
              </a:tr>
            </a:tbl>
          </a:graphicData>
        </a:graphic>
      </p:graphicFrame>
      <p:sp>
        <p:nvSpPr>
          <p:cNvPr id="233" name="Google Shape;233;p10"/>
          <p:cNvSpPr txBox="1"/>
          <p:nvPr/>
        </p:nvSpPr>
        <p:spPr>
          <a:xfrm>
            <a:off x="164610" y="4259037"/>
            <a:ext cx="28780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[2] C. Luttropp, J. Lagerstedt, EcoDesign and The Ten Golden Rules: generic advice for merging environmental aspects into product development, J. Clean. Prod. 14 (2006) 1396-1408. https://doi.org/10.1016/j.jclepro.2005.11.022.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1"/>
          <p:cNvPicPr preferRelativeResize="0"/>
          <p:nvPr/>
        </p:nvPicPr>
        <p:blipFill rotWithShape="1">
          <a:blip r:embed="rId3">
            <a:alphaModFix/>
          </a:blip>
          <a:srcRect/>
          <a:stretch/>
        </p:blipFill>
        <p:spPr>
          <a:xfrm>
            <a:off x="5562027" y="1392892"/>
            <a:ext cx="3293021" cy="2580634"/>
          </a:xfrm>
          <a:prstGeom prst="rect">
            <a:avLst/>
          </a:prstGeom>
          <a:noFill/>
          <a:ln>
            <a:noFill/>
          </a:ln>
        </p:spPr>
      </p:pic>
      <p:sp>
        <p:nvSpPr>
          <p:cNvPr id="239" name="Google Shape;239;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Herausforderungen</a:t>
            </a:r>
            <a:endParaRPr/>
          </a:p>
        </p:txBody>
      </p:sp>
      <p:sp>
        <p:nvSpPr>
          <p:cNvPr id="240" name="Google Shape;240;p11"/>
          <p:cNvSpPr txBox="1"/>
          <p:nvPr/>
        </p:nvSpPr>
        <p:spPr>
          <a:xfrm>
            <a:off x="237194" y="1831792"/>
            <a:ext cx="5034356" cy="263411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Die Operationalisierung von Ökodesign-Praktiken ist nicht immer in der Lage, einige wichtige Umweltaspekte einzubeziehen.</a:t>
            </a:r>
            <a:endParaRPr/>
          </a:p>
          <a:p>
            <a:pPr marL="285750" marR="0" lvl="0" indent="-196850" algn="just" rtl="0">
              <a:lnSpc>
                <a:spcPct val="150000"/>
              </a:lnSpc>
              <a:spcBef>
                <a:spcPts val="0"/>
              </a:spcBef>
              <a:spcAft>
                <a:spcPts val="0"/>
              </a:spcAft>
              <a:buClr>
                <a:srgbClr val="000000"/>
              </a:buClr>
              <a:buSzPts val="1400"/>
              <a:buFont typeface="Noto Sans Symbols"/>
              <a:buNone/>
            </a:pPr>
            <a:endParaRPr sz="1400" b="0" i="0" u="none" strike="noStrike" cap="none">
              <a:solidFill>
                <a:srgbClr val="2B2D83"/>
              </a:solidFill>
              <a:latin typeface="Verdana"/>
              <a:ea typeface="Verdana"/>
              <a:cs typeface="Verdana"/>
              <a:sym typeface="Verdana"/>
            </a:endParaRPr>
          </a:p>
          <a:p>
            <a:pPr marL="285750" marR="0" lvl="0" indent="-285750" algn="just" rtl="0">
              <a:lnSpc>
                <a:spcPct val="150000"/>
              </a:lnSpc>
              <a:spcBef>
                <a:spcPts val="0"/>
              </a:spcBef>
              <a:spcAft>
                <a:spcPts val="0"/>
              </a:spcAft>
              <a:buClr>
                <a:srgbClr val="2B2D83"/>
              </a:buClr>
              <a:buSzPts val="1400"/>
              <a:buFont typeface="Noto Sans Symbols"/>
              <a:buChar char="❑"/>
            </a:pPr>
            <a:r>
              <a:rPr lang="pt-PT" sz="1400" b="0" i="0" u="none" strike="noStrike" cap="none">
                <a:solidFill>
                  <a:srgbClr val="2B2D83"/>
                </a:solidFill>
                <a:latin typeface="Verdana"/>
                <a:ea typeface="Verdana"/>
                <a:cs typeface="Verdana"/>
                <a:sym typeface="Verdana"/>
              </a:rPr>
              <a:t>Für die Produktentwicklung ist ein ganzheitlicherer Ansatz erforderlich, um nicht nur das Produkt selbst, sondern auch das damit verbundene Geschäftsmodell zu erneuern. </a:t>
            </a:r>
            <a:endParaRPr/>
          </a:p>
        </p:txBody>
      </p:sp>
      <p:sp>
        <p:nvSpPr>
          <p:cNvPr id="241" name="Google Shape;241;p11"/>
          <p:cNvSpPr txBox="1"/>
          <p:nvPr/>
        </p:nvSpPr>
        <p:spPr>
          <a:xfrm>
            <a:off x="5443875" y="4054302"/>
            <a:ext cx="2987150"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 beco sem saída </a:t>
            </a:r>
            <a:r>
              <a:rPr lang="pt-PT" sz="500" b="0" i="0" u="none" strike="noStrike" cap="none">
                <a:solidFill>
                  <a:srgbClr val="000000"/>
                </a:solidFill>
                <a:latin typeface="Arial"/>
                <a:ea typeface="Arial"/>
                <a:cs typeface="Arial"/>
                <a:sym typeface="Arial"/>
              </a:rPr>
              <a:t>von </a:t>
            </a:r>
            <a:r>
              <a:rPr lang="pt-PT" sz="500" b="1" i="0" u="none" strike="noStrike" cap="none">
                <a:solidFill>
                  <a:srgbClr val="0F73EE"/>
                </a:solidFill>
                <a:latin typeface="Proxima Nova"/>
                <a:ea typeface="Proxima Nova"/>
                <a:cs typeface="Proxima Nova"/>
                <a:sym typeface="Proxima Nova"/>
              </a:rPr>
              <a:t>sergnewa </a:t>
            </a:r>
            <a:r>
              <a:rPr lang="pt-PT" sz="500" b="0" i="0" u="none" strike="noStrike" cap="none">
                <a:solidFill>
                  <a:srgbClr val="000000"/>
                </a:solidFill>
                <a:latin typeface="Arial"/>
                <a:ea typeface="Arial"/>
                <a:cs typeface="Arial"/>
                <a:sym typeface="Arial"/>
              </a:rPr>
              <a:t>in https://br.freepik.com/vetores-premium/conceito-de-beco-sem-saida-a-empresaria-esta-a-caminho-do-beco-sem-saida_31585740.htm</a:t>
            </a:r>
            <a:endParaRPr/>
          </a:p>
        </p:txBody>
      </p:sp>
      <p:pic>
        <p:nvPicPr>
          <p:cNvPr id="242" name="Google Shape;242;p11" descr="Uma imagem com texto, clipart&#10;&#10;Descrição gerada automaticamente"/>
          <p:cNvPicPr preferRelativeResize="0"/>
          <p:nvPr/>
        </p:nvPicPr>
        <p:blipFill rotWithShape="1">
          <a:blip r:embed="rId4">
            <a:alphaModFix/>
          </a:blip>
          <a:srcRect/>
          <a:stretch/>
        </p:blipFill>
        <p:spPr>
          <a:xfrm>
            <a:off x="5562027" y="3735180"/>
            <a:ext cx="681229" cy="2383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2"/>
          <p:cNvSpPr txBox="1">
            <a:spLocks noGrp="1"/>
          </p:cNvSpPr>
          <p:nvPr>
            <p:ph type="title"/>
          </p:nvPr>
        </p:nvSpPr>
        <p:spPr>
          <a:xfrm>
            <a:off x="-931158"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Zirkuläre Lieferungen</a:t>
            </a:r>
            <a:endParaRPr/>
          </a:p>
        </p:txBody>
      </p:sp>
      <p:sp>
        <p:nvSpPr>
          <p:cNvPr id="248" name="Google Shape;248;p12"/>
          <p:cNvSpPr txBox="1">
            <a:spLocks noGrp="1"/>
          </p:cNvSpPr>
          <p:nvPr>
            <p:ph type="subTitle" idx="1"/>
          </p:nvPr>
        </p:nvSpPr>
        <p:spPr>
          <a:xfrm>
            <a:off x="3636974" y="2201637"/>
            <a:ext cx="5399449"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a:t>Wir haben bereits gelernt, dass die Wahl der Materialien nicht die einzige Aufgabe bei der Produktentwicklung ist, die zu umweltfreundlicheren und kreislauforientierten Wegen führen kann, aber sie ist tatsächlich ein wichtiger Bestandteil des Produktdesigns. Jetzt werden wir uns genauer ansehen, was als Kreislaufmaterial betrachtet wird und wie wir sie wirklich nutzen können, um die Kreislauffähigkeit und Nachhaltigkeit der Produkte zu verbessern.</a:t>
            </a:r>
            <a:endParaRPr/>
          </a:p>
          <a:p>
            <a:pPr marL="0" lvl="0" indent="0" algn="just" rtl="0">
              <a:lnSpc>
                <a:spcPct val="100000"/>
              </a:lnSpc>
              <a:spcBef>
                <a:spcPts val="0"/>
              </a:spcBef>
              <a:spcAft>
                <a:spcPts val="0"/>
              </a:spcAft>
              <a:buSzPts val="1600"/>
              <a:buNone/>
            </a:pPr>
            <a:r>
              <a:rPr lang="pt-PT"/>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479469" y="13714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Kreislaufwirtschaft und nachhaltiges Design - Die wichtigsten Fakten</a:t>
            </a:r>
            <a:endParaRPr/>
          </a:p>
        </p:txBody>
      </p:sp>
      <p:sp>
        <p:nvSpPr>
          <p:cNvPr id="254" name="Google Shape;254;p13"/>
          <p:cNvSpPr txBox="1"/>
          <p:nvPr/>
        </p:nvSpPr>
        <p:spPr>
          <a:xfrm>
            <a:off x="189067" y="1241301"/>
            <a:ext cx="4712942" cy="3299173"/>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pt-PT" sz="1400" b="0" i="1" u="none" strike="noStrike" cap="none">
                <a:solidFill>
                  <a:srgbClr val="2B2D83"/>
                </a:solidFill>
                <a:latin typeface="Arial"/>
                <a:ea typeface="Arial"/>
                <a:cs typeface="Arial"/>
                <a:sym typeface="Arial"/>
              </a:rPr>
              <a:t>Ein guter Designer und/oder Ingenieur muss in der Lage sein, ständig nach neuen Produkten zu suchen, bei denen neue Materialien und Produktionsmethoden zusammen mit einem nachhaltigen Design verwendet werden können.</a:t>
            </a:r>
            <a:endParaRPr/>
          </a:p>
          <a:p>
            <a:pPr marL="0" marR="0" lvl="0" indent="0" algn="just" rtl="0">
              <a:lnSpc>
                <a:spcPct val="120000"/>
              </a:lnSpc>
              <a:spcBef>
                <a:spcPts val="500"/>
              </a:spcBef>
              <a:spcAft>
                <a:spcPts val="0"/>
              </a:spcAft>
              <a:buNone/>
            </a:pPr>
            <a:r>
              <a:rPr lang="pt-PT" sz="1400" b="0" i="1" u="none" strike="noStrike" cap="none">
                <a:solidFill>
                  <a:srgbClr val="2B2D83"/>
                </a:solidFill>
                <a:latin typeface="Arial"/>
                <a:ea typeface="Arial"/>
                <a:cs typeface="Arial"/>
                <a:sym typeface="Arial"/>
              </a:rPr>
              <a:t>Der Kontext ändert sich, und es werden ständig neue Produkte angeboten und nachgefragt.</a:t>
            </a:r>
            <a:endParaRPr/>
          </a:p>
          <a:p>
            <a:pPr marL="0" marR="0" lvl="0" indent="0" algn="just" rtl="0">
              <a:lnSpc>
                <a:spcPct val="120000"/>
              </a:lnSpc>
              <a:spcBef>
                <a:spcPts val="500"/>
              </a:spcBef>
              <a:spcAft>
                <a:spcPts val="0"/>
              </a:spcAft>
              <a:buNone/>
            </a:pPr>
            <a:r>
              <a:rPr lang="pt-PT" sz="1400" b="0" i="1" u="none" strike="noStrike" cap="none">
                <a:solidFill>
                  <a:srgbClr val="2B2D83"/>
                </a:solidFill>
                <a:latin typeface="Arial"/>
                <a:ea typeface="Arial"/>
                <a:cs typeface="Arial"/>
                <a:sym typeface="Arial"/>
              </a:rPr>
              <a:t>Unternehmen sind eher bereit, sich für nachhaltige Aktivitäten zu engagieren, da sie die Vorteile erkennen, die sich aus der Verwendung von recycelten Materialien ergeben, wie z. B. ein besseres Ansehen und eine bessere Wirtschaftlichkeit.</a:t>
            </a:r>
            <a:endParaRPr/>
          </a:p>
        </p:txBody>
      </p:sp>
      <p:grpSp>
        <p:nvGrpSpPr>
          <p:cNvPr id="255" name="Google Shape;255;p13"/>
          <p:cNvGrpSpPr/>
          <p:nvPr/>
        </p:nvGrpSpPr>
        <p:grpSpPr>
          <a:xfrm>
            <a:off x="5411676" y="1241301"/>
            <a:ext cx="3291104" cy="3291104"/>
            <a:chOff x="509667" y="0"/>
            <a:chExt cx="3291104" cy="3291104"/>
          </a:xfrm>
        </p:grpSpPr>
        <p:sp>
          <p:nvSpPr>
            <p:cNvPr id="256" name="Google Shape;256;p13"/>
            <p:cNvSpPr/>
            <p:nvPr/>
          </p:nvSpPr>
          <p:spPr>
            <a:xfrm>
              <a:off x="509667" y="0"/>
              <a:ext cx="3291104" cy="3291104"/>
            </a:xfrm>
            <a:prstGeom prst="diamond">
              <a:avLst/>
            </a:prstGeom>
            <a:solidFill>
              <a:srgbClr val="CBC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822322"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txBox="1"/>
            <p:nvPr/>
          </p:nvSpPr>
          <p:spPr>
            <a:xfrm>
              <a:off x="884979" y="375311"/>
              <a:ext cx="1158216" cy="115821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pt-PT" sz="700" b="0" i="0" u="none" strike="noStrike" cap="none">
                  <a:solidFill>
                    <a:schemeClr val="lt1"/>
                  </a:solidFill>
                  <a:latin typeface="Verdana"/>
                  <a:ea typeface="Verdana"/>
                  <a:cs typeface="Verdana"/>
                  <a:sym typeface="Verdana"/>
                </a:rPr>
                <a:t>Die Verfügbarkeit von neuen Rohstoffen nimmt ab</a:t>
              </a:r>
              <a:endParaRPr/>
            </a:p>
          </p:txBody>
        </p:sp>
        <p:sp>
          <p:nvSpPr>
            <p:cNvPr id="259" name="Google Shape;259;p13"/>
            <p:cNvSpPr/>
            <p:nvPr/>
          </p:nvSpPr>
          <p:spPr>
            <a:xfrm>
              <a:off x="2204586" y="312654"/>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txBox="1"/>
            <p:nvPr/>
          </p:nvSpPr>
          <p:spPr>
            <a:xfrm>
              <a:off x="2267243" y="375311"/>
              <a:ext cx="1158216" cy="115821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pt-PT" sz="700" b="0" i="0" u="none" strike="noStrike" cap="none">
                  <a:solidFill>
                    <a:schemeClr val="lt1"/>
                  </a:solidFill>
                  <a:latin typeface="Verdana"/>
                  <a:ea typeface="Verdana"/>
                  <a:cs typeface="Verdana"/>
                  <a:sym typeface="Verdana"/>
                </a:rPr>
                <a:t>Die Materialauswahl spielt bei der nachhaltigen Produktentwicklung eine herausragende Rolle</a:t>
              </a:r>
              <a:endParaRPr/>
            </a:p>
          </p:txBody>
        </p:sp>
        <p:sp>
          <p:nvSpPr>
            <p:cNvPr id="261" name="Google Shape;261;p13"/>
            <p:cNvSpPr/>
            <p:nvPr/>
          </p:nvSpPr>
          <p:spPr>
            <a:xfrm>
              <a:off x="822322"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txBox="1"/>
            <p:nvPr/>
          </p:nvSpPr>
          <p:spPr>
            <a:xfrm>
              <a:off x="884979" y="1757575"/>
              <a:ext cx="1158216" cy="115821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pt-PT" sz="700" b="0" i="0" u="none" strike="noStrike" cap="none">
                  <a:solidFill>
                    <a:schemeClr val="lt1"/>
                  </a:solidFill>
                  <a:latin typeface="Verdana"/>
                  <a:ea typeface="Verdana"/>
                  <a:cs typeface="Verdana"/>
                  <a:sym typeface="Verdana"/>
                </a:rPr>
                <a:t>Zunehmende Nachfrage der Verbraucher nach (mehr) nachhaltigen und kreislauffähigen Produkten</a:t>
              </a:r>
              <a:endParaRPr/>
            </a:p>
          </p:txBody>
        </p:sp>
        <p:sp>
          <p:nvSpPr>
            <p:cNvPr id="263" name="Google Shape;263;p13"/>
            <p:cNvSpPr/>
            <p:nvPr/>
          </p:nvSpPr>
          <p:spPr>
            <a:xfrm>
              <a:off x="2204586" y="1694918"/>
              <a:ext cx="1283530" cy="1283530"/>
            </a:xfrm>
            <a:prstGeom prst="roundRect">
              <a:avLst>
                <a:gd name="adj" fmla="val 16667"/>
              </a:avLst>
            </a:prstGeom>
            <a:solidFill>
              <a:schemeClr val="lt1"/>
            </a:solidFill>
            <a:ln w="25400" cap="flat" cmpd="sng">
              <a:solidFill>
                <a:srgbClr val="2200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txBox="1"/>
            <p:nvPr/>
          </p:nvSpPr>
          <p:spPr>
            <a:xfrm>
              <a:off x="2267243" y="1757575"/>
              <a:ext cx="1158216" cy="1158216"/>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pt-PT" sz="700" b="0" i="0" u="none" strike="noStrike" cap="none">
                  <a:solidFill>
                    <a:schemeClr val="lt1"/>
                  </a:solidFill>
                  <a:latin typeface="Verdana"/>
                  <a:ea typeface="Verdana"/>
                  <a:cs typeface="Verdana"/>
                  <a:sym typeface="Verdana"/>
                </a:rPr>
                <a:t>Der Ansatz des Lebenszykluskonzepts dient als Grundlage für die Bewertung der Nachhaltigkeit eines Produkts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title"/>
          </p:nvPr>
        </p:nvSpPr>
        <p:spPr>
          <a:xfrm>
            <a:off x="637598" y="26511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Auswahl des Materials</a:t>
            </a:r>
            <a:endParaRPr>
              <a:solidFill>
                <a:srgbClr val="2B2D83"/>
              </a:solidFill>
            </a:endParaRPr>
          </a:p>
        </p:txBody>
      </p:sp>
      <p:grpSp>
        <p:nvGrpSpPr>
          <p:cNvPr id="270" name="Google Shape;270;p14"/>
          <p:cNvGrpSpPr/>
          <p:nvPr/>
        </p:nvGrpSpPr>
        <p:grpSpPr>
          <a:xfrm>
            <a:off x="114807" y="1446589"/>
            <a:ext cx="4957458" cy="604554"/>
            <a:chOff x="855624" y="2069300"/>
            <a:chExt cx="4957458" cy="604554"/>
          </a:xfrm>
        </p:grpSpPr>
        <p:sp>
          <p:nvSpPr>
            <p:cNvPr id="271" name="Google Shape;271;p14"/>
            <p:cNvSpPr/>
            <p:nvPr/>
          </p:nvSpPr>
          <p:spPr>
            <a:xfrm>
              <a:off x="855624" y="2108620"/>
              <a:ext cx="1739843"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000"/>
                <a:buFont typeface="Arial"/>
                <a:buNone/>
              </a:pPr>
              <a:r>
                <a:rPr lang="pt-PT" sz="1000" b="0" i="0" u="none" strike="noStrike" cap="none">
                  <a:solidFill>
                    <a:schemeClr val="lt1"/>
                  </a:solidFill>
                  <a:latin typeface="Arial"/>
                  <a:ea typeface="Arial"/>
                  <a:cs typeface="Arial"/>
                  <a:sym typeface="Arial"/>
                </a:rPr>
                <a:t>Eine der wichtigsten Phasen im Produktentwicklungsprozess</a:t>
              </a:r>
              <a:endParaRPr/>
            </a:p>
          </p:txBody>
        </p:sp>
        <p:sp>
          <p:nvSpPr>
            <p:cNvPr id="272" name="Google Shape;272;p14"/>
            <p:cNvSpPr/>
            <p:nvPr/>
          </p:nvSpPr>
          <p:spPr>
            <a:xfrm>
              <a:off x="2708425" y="2331216"/>
              <a:ext cx="914401" cy="295075"/>
            </a:xfrm>
            <a:prstGeom prst="rightArrow">
              <a:avLst>
                <a:gd name="adj1" fmla="val 50000"/>
                <a:gd name="adj2" fmla="val 50000"/>
              </a:avLst>
            </a:prstGeom>
            <a:solidFill>
              <a:srgbClr val="ABB5B3"/>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sp>
          <p:nvSpPr>
            <p:cNvPr id="273" name="Google Shape;273;p14"/>
            <p:cNvSpPr txBox="1"/>
            <p:nvPr/>
          </p:nvSpPr>
          <p:spPr>
            <a:xfrm>
              <a:off x="2740073" y="2071755"/>
              <a:ext cx="111186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Auswirkungen</a:t>
              </a:r>
              <a:endParaRPr/>
            </a:p>
          </p:txBody>
        </p:sp>
        <p:grpSp>
          <p:nvGrpSpPr>
            <p:cNvPr id="274" name="Google Shape;274;p14"/>
            <p:cNvGrpSpPr/>
            <p:nvPr/>
          </p:nvGrpSpPr>
          <p:grpSpPr>
            <a:xfrm>
              <a:off x="3763089" y="2069300"/>
              <a:ext cx="2049993" cy="604554"/>
              <a:chOff x="10044777" y="1534159"/>
              <a:chExt cx="1900990" cy="604554"/>
            </a:xfrm>
          </p:grpSpPr>
          <p:pic>
            <p:nvPicPr>
              <p:cNvPr id="275" name="Google Shape;275;p14"/>
              <p:cNvPicPr preferRelativeResize="0"/>
              <p:nvPr/>
            </p:nvPicPr>
            <p:blipFill rotWithShape="1">
              <a:blip r:embed="rId3">
                <a:alphaModFix/>
              </a:blip>
              <a:srcRect/>
              <a:stretch/>
            </p:blipFill>
            <p:spPr>
              <a:xfrm>
                <a:off x="10044777" y="1534159"/>
                <a:ext cx="652104" cy="604554"/>
              </a:xfrm>
              <a:prstGeom prst="rect">
                <a:avLst/>
              </a:prstGeom>
              <a:noFill/>
              <a:ln>
                <a:noFill/>
              </a:ln>
            </p:spPr>
          </p:pic>
          <p:sp>
            <p:nvSpPr>
              <p:cNvPr id="276" name="Google Shape;276;p14"/>
              <p:cNvSpPr txBox="1"/>
              <p:nvPr/>
            </p:nvSpPr>
            <p:spPr>
              <a:xfrm>
                <a:off x="10607855" y="1711389"/>
                <a:ext cx="133791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50"/>
                  <a:buFont typeface="Arial"/>
                  <a:buNone/>
                </a:pPr>
                <a:r>
                  <a:rPr lang="pt-PT" sz="1050" b="0" i="0" u="none" strike="noStrike" cap="none">
                    <a:solidFill>
                      <a:srgbClr val="E7501B"/>
                    </a:solidFill>
                    <a:latin typeface="Arial"/>
                    <a:ea typeface="Arial"/>
                    <a:cs typeface="Arial"/>
                    <a:sym typeface="Arial"/>
                  </a:rPr>
                  <a:t>Nachhaltigkeit</a:t>
                </a:r>
                <a:endParaRPr/>
              </a:p>
            </p:txBody>
          </p:sp>
          <p:sp>
            <p:nvSpPr>
              <p:cNvPr id="277" name="Google Shape;277;p14"/>
              <p:cNvSpPr/>
              <p:nvPr/>
            </p:nvSpPr>
            <p:spPr>
              <a:xfrm>
                <a:off x="10127173" y="1575201"/>
                <a:ext cx="1547673" cy="541518"/>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Verdana"/>
                  <a:ea typeface="Verdana"/>
                  <a:cs typeface="Verdana"/>
                  <a:sym typeface="Verdana"/>
                </a:endParaRPr>
              </a:p>
            </p:txBody>
          </p:sp>
        </p:grpSp>
      </p:grpSp>
      <p:grpSp>
        <p:nvGrpSpPr>
          <p:cNvPr id="278" name="Google Shape;278;p14"/>
          <p:cNvGrpSpPr/>
          <p:nvPr/>
        </p:nvGrpSpPr>
        <p:grpSpPr>
          <a:xfrm>
            <a:off x="94147" y="2270234"/>
            <a:ext cx="4938592" cy="1962032"/>
            <a:chOff x="536266" y="2284790"/>
            <a:chExt cx="4938592" cy="1962032"/>
          </a:xfrm>
        </p:grpSpPr>
        <p:grpSp>
          <p:nvGrpSpPr>
            <p:cNvPr id="279" name="Google Shape;279;p14"/>
            <p:cNvGrpSpPr/>
            <p:nvPr/>
          </p:nvGrpSpPr>
          <p:grpSpPr>
            <a:xfrm>
              <a:off x="623384" y="2464664"/>
              <a:ext cx="4851474" cy="1673370"/>
              <a:chOff x="623384" y="2464664"/>
              <a:chExt cx="4851474" cy="1673370"/>
            </a:xfrm>
          </p:grpSpPr>
          <p:sp>
            <p:nvSpPr>
              <p:cNvPr id="280" name="Google Shape;280;p14"/>
              <p:cNvSpPr/>
              <p:nvPr/>
            </p:nvSpPr>
            <p:spPr>
              <a:xfrm>
                <a:off x="685261" y="2495420"/>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Traditionelle Ansicht</a:t>
                </a:r>
                <a:endParaRPr/>
              </a:p>
            </p:txBody>
          </p:sp>
          <p:sp>
            <p:nvSpPr>
              <p:cNvPr id="281" name="Google Shape;281;p14"/>
              <p:cNvSpPr/>
              <p:nvPr/>
            </p:nvSpPr>
            <p:spPr>
              <a:xfrm>
                <a:off x="3079551" y="2464664"/>
                <a:ext cx="1720789" cy="440404"/>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Ökodesign-Ansicht</a:t>
                </a:r>
                <a:endParaRPr/>
              </a:p>
            </p:txBody>
          </p:sp>
          <p:sp>
            <p:nvSpPr>
              <p:cNvPr id="282" name="Google Shape;282;p14"/>
              <p:cNvSpPr txBox="1"/>
              <p:nvPr/>
            </p:nvSpPr>
            <p:spPr>
              <a:xfrm>
                <a:off x="623384" y="3090557"/>
                <a:ext cx="172078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7501B"/>
                  </a:buClr>
                  <a:buSzPts val="1000"/>
                  <a:buFont typeface="Arial"/>
                  <a:buNone/>
                </a:pPr>
                <a:r>
                  <a:rPr lang="pt-PT" sz="1000" b="0" i="0" u="none" strike="noStrike" cap="none">
                    <a:solidFill>
                      <a:srgbClr val="E7501B"/>
                    </a:solidFill>
                    <a:latin typeface="Arial"/>
                    <a:ea typeface="Arial"/>
                    <a:cs typeface="Arial"/>
                    <a:sym typeface="Arial"/>
                  </a:rPr>
                  <a:t>Technische und physikalische Eigenschaften wie Preis, Festigkeit, Temperaturbeständigkeit, Dichte, Härte, usw.</a:t>
                </a:r>
                <a:endParaRPr sz="1000" b="0" i="0" u="none" strike="noStrike" cap="none">
                  <a:solidFill>
                    <a:srgbClr val="E7501B"/>
                  </a:solidFill>
                  <a:latin typeface="Arial"/>
                  <a:ea typeface="Arial"/>
                  <a:cs typeface="Arial"/>
                  <a:sym typeface="Arial"/>
                </a:endParaRPr>
              </a:p>
            </p:txBody>
          </p:sp>
          <p:sp>
            <p:nvSpPr>
              <p:cNvPr id="283" name="Google Shape;283;p14"/>
              <p:cNvSpPr txBox="1"/>
              <p:nvPr/>
            </p:nvSpPr>
            <p:spPr>
              <a:xfrm>
                <a:off x="2986293" y="2905068"/>
                <a:ext cx="2488565" cy="1232966"/>
              </a:xfrm>
              <a:prstGeom prst="rect">
                <a:avLst/>
              </a:prstGeom>
              <a:noFill/>
              <a:ln>
                <a:noFill/>
              </a:ln>
            </p:spPr>
            <p:txBody>
              <a:bodyPr spcFirstLastPara="1" wrap="square" lIns="91425" tIns="45700" rIns="91425" bIns="45700" anchor="t" anchorCtr="0">
                <a:spAutoFit/>
              </a:bodyPr>
              <a:lstStyle/>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Produktionsmethoden.</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Funktion und strukturelle Anforderungen.</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Markt- oder Nutzeranforderungen.</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Entwurf.</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Preis.</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Auswirkungen auf die Umwelt.</a:t>
                </a:r>
                <a:endParaRPr/>
              </a:p>
              <a:p>
                <a:pPr marL="342900" marR="19050" lvl="0" indent="-342900" algn="l" rtl="0">
                  <a:lnSpc>
                    <a:spcPct val="107000"/>
                  </a:lnSpc>
                  <a:spcBef>
                    <a:spcPts val="0"/>
                  </a:spcBef>
                  <a:spcAft>
                    <a:spcPts val="0"/>
                  </a:spcAft>
                  <a:buClr>
                    <a:srgbClr val="E7501B"/>
                  </a:buClr>
                  <a:buSzPts val="1000"/>
                  <a:buFont typeface="Arial"/>
                  <a:buAutoNum type="alphaLcParenR"/>
                </a:pPr>
                <a:r>
                  <a:rPr lang="pt-PT" sz="1000" b="0" i="0" u="none" strike="noStrike" cap="none">
                    <a:solidFill>
                      <a:srgbClr val="E7501B"/>
                    </a:solidFill>
                    <a:latin typeface="Arial"/>
                    <a:ea typeface="Arial"/>
                    <a:cs typeface="Arial"/>
                    <a:sym typeface="Arial"/>
                  </a:rPr>
                  <a:t>Lebenszeit.</a:t>
                </a:r>
                <a:endParaRPr/>
              </a:p>
            </p:txBody>
          </p:sp>
        </p:grpSp>
        <p:sp>
          <p:nvSpPr>
            <p:cNvPr id="284" name="Google Shape;284;p14"/>
            <p:cNvSpPr/>
            <p:nvPr/>
          </p:nvSpPr>
          <p:spPr>
            <a:xfrm>
              <a:off x="536266" y="2284790"/>
              <a:ext cx="4819506" cy="1962032"/>
            </a:xfrm>
            <a:prstGeom prst="rect">
              <a:avLst/>
            </a:prstGeom>
            <a:no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7501B"/>
                </a:solidFill>
                <a:latin typeface="Calibri"/>
                <a:ea typeface="Calibri"/>
                <a:cs typeface="Calibri"/>
                <a:sym typeface="Calibri"/>
              </a:endParaRPr>
            </a:p>
          </p:txBody>
        </p:sp>
      </p:grpSp>
      <p:sp>
        <p:nvSpPr>
          <p:cNvPr id="285" name="Google Shape;285;p14"/>
          <p:cNvSpPr txBox="1"/>
          <p:nvPr/>
        </p:nvSpPr>
        <p:spPr>
          <a:xfrm>
            <a:off x="89305" y="4356382"/>
            <a:ext cx="4870047" cy="381579"/>
          </a:xfrm>
          <a:prstGeom prst="rect">
            <a:avLst/>
          </a:prstGeom>
          <a:noFill/>
          <a:ln>
            <a:noFill/>
          </a:ln>
        </p:spPr>
        <p:txBody>
          <a:bodyPr spcFirstLastPara="1" wrap="square" lIns="91425" tIns="45700" rIns="91425" bIns="45700" anchor="t" anchorCtr="0">
            <a:spAutoFit/>
          </a:bodyPr>
          <a:lstStyle/>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[1] C. Luttropp, J. Lagerstedt, EcoDesign and The Ten Golden Rules: generic advice for merging environmental aspects into product development, J. Clean. Prod. 14 (2006) 1396-1408. https://doi.org/10.1016/j.jclepro.2005.11.022. </a:t>
            </a:r>
            <a:endParaRPr/>
          </a:p>
          <a:p>
            <a:pPr marL="406400" marR="0" lvl="0" indent="-406400" algn="just" rtl="0">
              <a:lnSpc>
                <a:spcPct val="107000"/>
              </a:lnSpc>
              <a:spcBef>
                <a:spcPts val="0"/>
              </a:spcBef>
              <a:spcAft>
                <a:spcPts val="0"/>
              </a:spcAft>
              <a:buNone/>
            </a:pPr>
            <a:r>
              <a:rPr lang="pt-PT" sz="600" b="0" i="0" u="none" strike="noStrike" cap="none">
                <a:solidFill>
                  <a:srgbClr val="000000"/>
                </a:solidFill>
                <a:latin typeface="Arial"/>
                <a:ea typeface="Arial"/>
                <a:cs typeface="Arial"/>
                <a:sym typeface="Arial"/>
              </a:rPr>
              <a:t>[2] M. Ashby, K. Johnson, Materials and Design: The Art and Science of Material Selection in Product Design, 2014.</a:t>
            </a:r>
            <a:endParaRPr sz="600" b="0" i="0" u="none" strike="noStrike" cap="none">
              <a:solidFill>
                <a:srgbClr val="000000"/>
              </a:solidFill>
              <a:latin typeface="Arial"/>
              <a:ea typeface="Arial"/>
              <a:cs typeface="Arial"/>
              <a:sym typeface="Arial"/>
            </a:endParaRPr>
          </a:p>
        </p:txBody>
      </p:sp>
      <p:pic>
        <p:nvPicPr>
          <p:cNvPr id="286" name="Google Shape;286;p14"/>
          <p:cNvPicPr preferRelativeResize="0"/>
          <p:nvPr/>
        </p:nvPicPr>
        <p:blipFill rotWithShape="1">
          <a:blip r:embed="rId4">
            <a:alphaModFix/>
          </a:blip>
          <a:srcRect/>
          <a:stretch/>
        </p:blipFill>
        <p:spPr>
          <a:xfrm>
            <a:off x="5454217" y="923325"/>
            <a:ext cx="3380959" cy="1673378"/>
          </a:xfrm>
          <a:prstGeom prst="rect">
            <a:avLst/>
          </a:prstGeom>
          <a:noFill/>
          <a:ln>
            <a:noFill/>
          </a:ln>
        </p:spPr>
      </p:pic>
      <p:pic>
        <p:nvPicPr>
          <p:cNvPr id="287" name="Google Shape;287;p14"/>
          <p:cNvPicPr preferRelativeResize="0"/>
          <p:nvPr/>
        </p:nvPicPr>
        <p:blipFill rotWithShape="1">
          <a:blip r:embed="rId5">
            <a:alphaModFix/>
          </a:blip>
          <a:srcRect/>
          <a:stretch/>
        </p:blipFill>
        <p:spPr>
          <a:xfrm>
            <a:off x="6506278" y="2379244"/>
            <a:ext cx="2137459" cy="2172585"/>
          </a:xfrm>
          <a:prstGeom prst="rect">
            <a:avLst/>
          </a:prstGeom>
          <a:noFill/>
          <a:ln>
            <a:noFill/>
          </a:ln>
        </p:spPr>
      </p:pic>
      <p:sp>
        <p:nvSpPr>
          <p:cNvPr id="288" name="Google Shape;288;p14"/>
          <p:cNvSpPr txBox="1"/>
          <p:nvPr/>
        </p:nvSpPr>
        <p:spPr>
          <a:xfrm>
            <a:off x="5523919" y="2445043"/>
            <a:ext cx="1194754"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Eine Momentaufnahme der Design for Environment Guidelines in Engineering Book of Knowledge [1</a:t>
            </a:r>
            <a:r>
              <a:rPr lang="pt-PT" sz="900" b="0" i="0" u="none" strike="noStrike" cap="none">
                <a:solidFill>
                  <a:srgbClr val="000000"/>
                </a:solidFill>
                <a:latin typeface="Arial"/>
                <a:ea typeface="Arial"/>
                <a:cs typeface="Arial"/>
                <a:sym typeface="Arial"/>
              </a:rPr>
              <a:t>]</a:t>
            </a:r>
            <a:endParaRPr/>
          </a:p>
        </p:txBody>
      </p:sp>
      <p:sp>
        <p:nvSpPr>
          <p:cNvPr id="289" name="Google Shape;289;p14"/>
          <p:cNvSpPr txBox="1"/>
          <p:nvPr/>
        </p:nvSpPr>
        <p:spPr>
          <a:xfrm>
            <a:off x="5884813" y="6053111"/>
            <a:ext cx="2794936"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Phasen der Materialauswahl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5"/>
          <p:cNvSpPr txBox="1">
            <a:spLocks noGrp="1"/>
          </p:cNvSpPr>
          <p:nvPr>
            <p:ph type="title"/>
          </p:nvPr>
        </p:nvSpPr>
        <p:spPr>
          <a:xfrm>
            <a:off x="713225" y="86506"/>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Allgemeiner Rahmen für die Materialauswahl</a:t>
            </a:r>
            <a:endParaRPr>
              <a:solidFill>
                <a:srgbClr val="2B2D83"/>
              </a:solidFill>
            </a:endParaRPr>
          </a:p>
        </p:txBody>
      </p:sp>
      <p:sp>
        <p:nvSpPr>
          <p:cNvPr id="295" name="Google Shape;295;p15"/>
          <p:cNvSpPr txBox="1"/>
          <p:nvPr/>
        </p:nvSpPr>
        <p:spPr>
          <a:xfrm>
            <a:off x="1010999" y="1322000"/>
            <a:ext cx="5415707" cy="189160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giftige oder schädliche Materialien für Produktkomponenten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Materialien, die bei der Vorproduktion giftige oder schädliche Stoffe freisetzen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Zusatzstoffe, die giftige oder schädliche Substanzen freisetzen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giftige oder schädliche Oberflächenbehandlungen - Vermeiden Sie Materialien, die bei der Verwendung giftige oder schädliche Stoffe abgeben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Materialien, die bei der Entsorgung giftige oder schädliche Stoffe freisetzen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giftige Stoffe, aber verwenden Sie geschlossene Kreisläufe, wenn dies erforderlich ist.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Vermeiden Sie erschöpfende Materialien</a:t>
            </a:r>
            <a:endParaRPr/>
          </a:p>
        </p:txBody>
      </p:sp>
      <p:sp>
        <p:nvSpPr>
          <p:cNvPr id="296" name="Google Shape;296;p15"/>
          <p:cNvSpPr txBox="1"/>
          <p:nvPr/>
        </p:nvSpPr>
        <p:spPr>
          <a:xfrm>
            <a:off x="1010999" y="3166829"/>
            <a:ext cx="5117324" cy="172694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erneuerbarer Materialien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von Reststoffen aus Produktionsprozessen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zurückgewonnener Komponenten aus entsorgten Produkten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recycelter Materialien, allein oder in Kombination mit Primärmaterialien</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biologisch abbaubarer Materialien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ungefährlicher recycelbarer Materialien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Verwenden Sie wenige, einfache, unvermischte Materialien. </a:t>
            </a:r>
            <a:endParaRPr/>
          </a:p>
          <a:p>
            <a:pPr marL="342900" marR="0" lvl="0" indent="-342900" algn="just" rtl="0">
              <a:lnSpc>
                <a:spcPct val="107000"/>
              </a:lnSpc>
              <a:spcBef>
                <a:spcPts val="0"/>
              </a:spcBef>
              <a:spcAft>
                <a:spcPts val="0"/>
              </a:spcAft>
              <a:buClr>
                <a:srgbClr val="000000"/>
              </a:buClr>
              <a:buSzPts val="1000"/>
              <a:buFont typeface="Noto Sans Symbols"/>
              <a:buChar char="✔"/>
            </a:pPr>
            <a:r>
              <a:rPr lang="pt-PT" sz="1000" b="0" i="0" u="none" strike="noStrike" cap="none">
                <a:solidFill>
                  <a:srgbClr val="000000"/>
                </a:solidFill>
                <a:latin typeface="Arial"/>
                <a:ea typeface="Arial"/>
                <a:cs typeface="Arial"/>
                <a:sym typeface="Arial"/>
              </a:rPr>
              <a:t>Verwendung von Materialien mit geringem Energieverbrauch bei Gewinnung und Transport.</a:t>
            </a:r>
            <a:endParaRPr/>
          </a:p>
        </p:txBody>
      </p:sp>
      <p:sp>
        <p:nvSpPr>
          <p:cNvPr id="297" name="Google Shape;297;p15"/>
          <p:cNvSpPr/>
          <p:nvPr/>
        </p:nvSpPr>
        <p:spPr>
          <a:xfrm rot="-5400000">
            <a:off x="-79534" y="1885512"/>
            <a:ext cx="1267983" cy="599159"/>
          </a:xfrm>
          <a:prstGeom prst="rect">
            <a:avLst/>
          </a:prstGeom>
          <a:solidFill>
            <a:srgbClr val="45622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Ablehnung</a:t>
            </a:r>
            <a:endParaRPr/>
          </a:p>
        </p:txBody>
      </p:sp>
      <p:sp>
        <p:nvSpPr>
          <p:cNvPr id="298" name="Google Shape;298;p15"/>
          <p:cNvSpPr/>
          <p:nvPr/>
        </p:nvSpPr>
        <p:spPr>
          <a:xfrm rot="-5400000">
            <a:off x="-79535" y="3591776"/>
            <a:ext cx="1267983" cy="599159"/>
          </a:xfrm>
          <a:prstGeom prst="rect">
            <a:avLst/>
          </a:prstGeom>
          <a:solidFill>
            <a:srgbClr val="1CBE7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Arial"/>
                <a:ea typeface="Arial"/>
                <a:cs typeface="Arial"/>
                <a:sym typeface="Arial"/>
              </a:rPr>
              <a:t>Akzeptanz</a:t>
            </a:r>
            <a:endParaRPr/>
          </a:p>
        </p:txBody>
      </p:sp>
      <p:sp>
        <p:nvSpPr>
          <p:cNvPr id="299" name="Google Shape;299;p15"/>
          <p:cNvSpPr/>
          <p:nvPr/>
        </p:nvSpPr>
        <p:spPr>
          <a:xfrm rot="-5400000">
            <a:off x="6636051" y="2689032"/>
            <a:ext cx="3302319" cy="599159"/>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1" u="none" strike="noStrike" cap="none">
                <a:solidFill>
                  <a:srgbClr val="FFFFFF"/>
                </a:solidFill>
                <a:latin typeface="Verdana"/>
                <a:ea typeface="Verdana"/>
                <a:cs typeface="Verdana"/>
                <a:sym typeface="Verdana"/>
              </a:rPr>
              <a:t>Zwei Pfade</a:t>
            </a:r>
            <a:endParaRPr/>
          </a:p>
        </p:txBody>
      </p:sp>
      <p:cxnSp>
        <p:nvCxnSpPr>
          <p:cNvPr id="300" name="Google Shape;300;p15"/>
          <p:cNvCxnSpPr>
            <a:endCxn id="295" idx="3"/>
          </p:cNvCxnSpPr>
          <p:nvPr/>
        </p:nvCxnSpPr>
        <p:spPr>
          <a:xfrm rot="10800000">
            <a:off x="6426706" y="2267804"/>
            <a:ext cx="1405200" cy="668100"/>
          </a:xfrm>
          <a:prstGeom prst="curvedConnector3">
            <a:avLst>
              <a:gd name="adj1" fmla="val 50001"/>
            </a:avLst>
          </a:prstGeom>
          <a:noFill/>
          <a:ln w="19050" cap="flat" cmpd="sng">
            <a:solidFill>
              <a:srgbClr val="456220"/>
            </a:solidFill>
            <a:prstDash val="solid"/>
            <a:miter lim="800000"/>
            <a:headEnd type="none" w="sm" len="sm"/>
            <a:tailEnd type="none" w="sm" len="sm"/>
          </a:ln>
        </p:spPr>
      </p:cxnSp>
      <p:cxnSp>
        <p:nvCxnSpPr>
          <p:cNvPr id="301" name="Google Shape;301;p15"/>
          <p:cNvCxnSpPr>
            <a:endCxn id="296" idx="3"/>
          </p:cNvCxnSpPr>
          <p:nvPr/>
        </p:nvCxnSpPr>
        <p:spPr>
          <a:xfrm flipH="1">
            <a:off x="6128323" y="2941903"/>
            <a:ext cx="1770900" cy="1088400"/>
          </a:xfrm>
          <a:prstGeom prst="curvedConnector3">
            <a:avLst>
              <a:gd name="adj1" fmla="val 49999"/>
            </a:avLst>
          </a:prstGeom>
          <a:noFill/>
          <a:ln w="19050" cap="flat" cmpd="sng">
            <a:solidFill>
              <a:srgbClr val="1CBE7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6"/>
          <p:cNvSpPr txBox="1">
            <a:spLocks noGrp="1"/>
          </p:cNvSpPr>
          <p:nvPr>
            <p:ph type="title"/>
          </p:nvPr>
        </p:nvSpPr>
        <p:spPr>
          <a:xfrm>
            <a:off x="564971" y="3096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Allgemeiner Rahmen für die Materialauswahl</a:t>
            </a:r>
            <a:endParaRPr sz="4000">
              <a:solidFill>
                <a:srgbClr val="2B2D83"/>
              </a:solidFill>
            </a:endParaRPr>
          </a:p>
        </p:txBody>
      </p:sp>
      <p:pic>
        <p:nvPicPr>
          <p:cNvPr id="307" name="Google Shape;307;p16"/>
          <p:cNvPicPr preferRelativeResize="0"/>
          <p:nvPr/>
        </p:nvPicPr>
        <p:blipFill rotWithShape="1">
          <a:blip r:embed="rId3">
            <a:alphaModFix/>
          </a:blip>
          <a:srcRect/>
          <a:stretch/>
        </p:blipFill>
        <p:spPr>
          <a:xfrm>
            <a:off x="114392" y="1194480"/>
            <a:ext cx="4687186" cy="3386530"/>
          </a:xfrm>
          <a:prstGeom prst="rect">
            <a:avLst/>
          </a:prstGeom>
          <a:noFill/>
          <a:ln>
            <a:noFill/>
          </a:ln>
        </p:spPr>
      </p:pic>
      <p:grpSp>
        <p:nvGrpSpPr>
          <p:cNvPr id="308" name="Google Shape;308;p16"/>
          <p:cNvGrpSpPr/>
          <p:nvPr/>
        </p:nvGrpSpPr>
        <p:grpSpPr>
          <a:xfrm>
            <a:off x="5005445" y="1389827"/>
            <a:ext cx="4024163" cy="2907603"/>
            <a:chOff x="190900" y="1687612"/>
            <a:chExt cx="4024163" cy="2907603"/>
          </a:xfrm>
        </p:grpSpPr>
        <p:sp>
          <p:nvSpPr>
            <p:cNvPr id="309" name="Google Shape;309;p16"/>
            <p:cNvSpPr/>
            <p:nvPr/>
          </p:nvSpPr>
          <p:spPr>
            <a:xfrm>
              <a:off x="366864" y="1687612"/>
              <a:ext cx="3681262"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Bewertungsindikatoren für die Auswahl nachhaltiger Materialien</a:t>
              </a:r>
              <a:endParaRPr/>
            </a:p>
          </p:txBody>
        </p:sp>
        <p:sp>
          <p:nvSpPr>
            <p:cNvPr id="310" name="Google Shape;310;p16"/>
            <p:cNvSpPr/>
            <p:nvPr/>
          </p:nvSpPr>
          <p:spPr>
            <a:xfrm>
              <a:off x="190902" y="2648271"/>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Soziales</a:t>
              </a:r>
              <a:endParaRPr/>
            </a:p>
          </p:txBody>
        </p:sp>
        <p:sp>
          <p:nvSpPr>
            <p:cNvPr id="311" name="Google Shape;311;p16"/>
            <p:cNvSpPr/>
            <p:nvPr/>
          </p:nvSpPr>
          <p:spPr>
            <a:xfrm>
              <a:off x="1600302" y="2647990"/>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Umwelt</a:t>
              </a:r>
              <a:endParaRPr/>
            </a:p>
          </p:txBody>
        </p:sp>
        <p:sp>
          <p:nvSpPr>
            <p:cNvPr id="312" name="Google Shape;312;p16"/>
            <p:cNvSpPr/>
            <p:nvPr/>
          </p:nvSpPr>
          <p:spPr>
            <a:xfrm>
              <a:off x="3000677" y="2652802"/>
              <a:ext cx="1214386" cy="587141"/>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Wirtschaft</a:t>
              </a:r>
              <a:endParaRPr/>
            </a:p>
          </p:txBody>
        </p:sp>
        <p:cxnSp>
          <p:nvCxnSpPr>
            <p:cNvPr id="313" name="Google Shape;313;p16"/>
            <p:cNvCxnSpPr>
              <a:stCxn id="309" idx="2"/>
              <a:endCxn id="310" idx="0"/>
            </p:cNvCxnSpPr>
            <p:nvPr/>
          </p:nvCxnSpPr>
          <p:spPr>
            <a:xfrm flipH="1">
              <a:off x="798095" y="2274753"/>
              <a:ext cx="1409400" cy="373500"/>
            </a:xfrm>
            <a:prstGeom prst="straightConnector1">
              <a:avLst/>
            </a:prstGeom>
            <a:noFill/>
            <a:ln w="9525" cap="flat" cmpd="sng">
              <a:solidFill>
                <a:srgbClr val="1D9A78"/>
              </a:solidFill>
              <a:prstDash val="solid"/>
              <a:miter lim="800000"/>
              <a:headEnd type="none" w="sm" len="sm"/>
              <a:tailEnd type="triangle" w="med" len="med"/>
            </a:ln>
          </p:spPr>
        </p:cxnSp>
        <p:cxnSp>
          <p:nvCxnSpPr>
            <p:cNvPr id="314" name="Google Shape;314;p16"/>
            <p:cNvCxnSpPr>
              <a:stCxn id="309" idx="2"/>
              <a:endCxn id="311" idx="0"/>
            </p:cNvCxnSpPr>
            <p:nvPr/>
          </p:nvCxnSpPr>
          <p:spPr>
            <a:xfrm>
              <a:off x="2207495" y="2274753"/>
              <a:ext cx="0" cy="373200"/>
            </a:xfrm>
            <a:prstGeom prst="straightConnector1">
              <a:avLst/>
            </a:prstGeom>
            <a:noFill/>
            <a:ln w="9525" cap="flat" cmpd="sng">
              <a:solidFill>
                <a:srgbClr val="1D9A78"/>
              </a:solidFill>
              <a:prstDash val="solid"/>
              <a:miter lim="800000"/>
              <a:headEnd type="none" w="sm" len="sm"/>
              <a:tailEnd type="triangle" w="med" len="med"/>
            </a:ln>
          </p:spPr>
        </p:cxnSp>
        <p:cxnSp>
          <p:nvCxnSpPr>
            <p:cNvPr id="315" name="Google Shape;315;p16"/>
            <p:cNvCxnSpPr>
              <a:stCxn id="309" idx="2"/>
              <a:endCxn id="312" idx="0"/>
            </p:cNvCxnSpPr>
            <p:nvPr/>
          </p:nvCxnSpPr>
          <p:spPr>
            <a:xfrm>
              <a:off x="2207495" y="2274753"/>
              <a:ext cx="1400400" cy="378000"/>
            </a:xfrm>
            <a:prstGeom prst="straightConnector1">
              <a:avLst/>
            </a:prstGeom>
            <a:noFill/>
            <a:ln w="9525" cap="flat" cmpd="sng">
              <a:solidFill>
                <a:srgbClr val="1D9A78"/>
              </a:solidFill>
              <a:prstDash val="solid"/>
              <a:miter lim="800000"/>
              <a:headEnd type="none" w="sm" len="sm"/>
              <a:tailEnd type="triangle" w="med" len="med"/>
            </a:ln>
          </p:spPr>
        </p:cxnSp>
        <p:sp>
          <p:nvSpPr>
            <p:cNvPr id="316" name="Google Shape;316;p16"/>
            <p:cNvSpPr/>
            <p:nvPr/>
          </p:nvSpPr>
          <p:spPr>
            <a:xfrm>
              <a:off x="190900" y="3441033"/>
              <a:ext cx="1214387" cy="1154182"/>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Wohlfahrt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Eigenkapital</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Menschliche Gesundheit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Armut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p:txBody>
        </p:sp>
        <p:sp>
          <p:nvSpPr>
            <p:cNvPr id="317" name="Google Shape;317;p16"/>
            <p:cNvSpPr/>
            <p:nvPr/>
          </p:nvSpPr>
          <p:spPr>
            <a:xfrm>
              <a:off x="1600303" y="3429000"/>
              <a:ext cx="1214386"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Verschmutzung</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Energieverbrauch</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Ökotoxizität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Wiederverwertbarkeit</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318" name="Google Shape;318;p16"/>
            <p:cNvSpPr/>
            <p:nvPr/>
          </p:nvSpPr>
          <p:spPr>
            <a:xfrm>
              <a:off x="3000676" y="3429000"/>
              <a:ext cx="1214387" cy="1154181"/>
            </a:xfrm>
            <a:prstGeom prst="rect">
              <a:avLst/>
            </a:prstGeom>
            <a:solidFill>
              <a:srgbClr val="FFFFFF"/>
            </a:solidFill>
            <a:ln w="12700" cap="flat" cmpd="sng">
              <a:solidFill>
                <a:srgbClr val="1D9A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Anschaffungskosten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Prozesskosten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Transportkosten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Entsorgungskosten</a:t>
              </a:r>
              <a:endParaRPr/>
            </a:p>
            <a:p>
              <a:pPr marL="0" marR="0" lvl="0" indent="0" algn="ctr" rtl="0">
                <a:lnSpc>
                  <a:spcPct val="100000"/>
                </a:lnSpc>
                <a:spcBef>
                  <a:spcPts val="0"/>
                </a:spcBef>
                <a:spcAft>
                  <a:spcPts val="0"/>
                </a:spcAft>
                <a:buClr>
                  <a:srgbClr val="000000"/>
                </a:buClr>
                <a:buSzPts val="1000"/>
                <a:buFont typeface="Arial"/>
                <a:buNone/>
              </a:pPr>
              <a:r>
                <a:rPr lang="pt-PT" sz="1000" b="0" i="0" u="none" strike="noStrike" cap="none">
                  <a:solidFill>
                    <a:srgbClr val="000000"/>
                  </a:solidFill>
                  <a:latin typeface="Arial"/>
                  <a:ea typeface="Arial"/>
                  <a:cs typeface="Arial"/>
                  <a:sym typeface="Arial"/>
                </a:rPr>
                <a:t>...</a:t>
              </a:r>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cxnSp>
          <p:nvCxnSpPr>
            <p:cNvPr id="319" name="Google Shape;319;p16"/>
            <p:cNvCxnSpPr>
              <a:stCxn id="310" idx="2"/>
              <a:endCxn id="316" idx="0"/>
            </p:cNvCxnSpPr>
            <p:nvPr/>
          </p:nvCxnSpPr>
          <p:spPr>
            <a:xfrm>
              <a:off x="798095" y="3235412"/>
              <a:ext cx="0" cy="205500"/>
            </a:xfrm>
            <a:prstGeom prst="straightConnector1">
              <a:avLst/>
            </a:prstGeom>
            <a:noFill/>
            <a:ln w="9525" cap="flat" cmpd="sng">
              <a:solidFill>
                <a:srgbClr val="1D9A78"/>
              </a:solidFill>
              <a:prstDash val="solid"/>
              <a:miter lim="800000"/>
              <a:headEnd type="none" w="sm" len="sm"/>
              <a:tailEnd type="none" w="sm" len="sm"/>
            </a:ln>
          </p:spPr>
        </p:cxnSp>
        <p:cxnSp>
          <p:nvCxnSpPr>
            <p:cNvPr id="320" name="Google Shape;320;p16"/>
            <p:cNvCxnSpPr>
              <a:stCxn id="311" idx="2"/>
              <a:endCxn id="317" idx="0"/>
            </p:cNvCxnSpPr>
            <p:nvPr/>
          </p:nvCxnSpPr>
          <p:spPr>
            <a:xfrm>
              <a:off x="2207495" y="3235131"/>
              <a:ext cx="0" cy="193800"/>
            </a:xfrm>
            <a:prstGeom prst="straightConnector1">
              <a:avLst/>
            </a:prstGeom>
            <a:noFill/>
            <a:ln w="9525" cap="flat" cmpd="sng">
              <a:solidFill>
                <a:srgbClr val="1D9A78"/>
              </a:solidFill>
              <a:prstDash val="solid"/>
              <a:miter lim="800000"/>
              <a:headEnd type="none" w="sm" len="sm"/>
              <a:tailEnd type="none" w="sm" len="sm"/>
            </a:ln>
          </p:spPr>
        </p:cxnSp>
        <p:cxnSp>
          <p:nvCxnSpPr>
            <p:cNvPr id="321" name="Google Shape;321;p16"/>
            <p:cNvCxnSpPr>
              <a:stCxn id="312" idx="2"/>
              <a:endCxn id="318" idx="0"/>
            </p:cNvCxnSpPr>
            <p:nvPr/>
          </p:nvCxnSpPr>
          <p:spPr>
            <a:xfrm>
              <a:off x="3607870" y="3239943"/>
              <a:ext cx="0" cy="189000"/>
            </a:xfrm>
            <a:prstGeom prst="straightConnector1">
              <a:avLst/>
            </a:prstGeom>
            <a:noFill/>
            <a:ln w="9525" cap="flat" cmpd="sng">
              <a:solidFill>
                <a:srgbClr val="1D9A78"/>
              </a:solidFill>
              <a:prstDash val="solid"/>
              <a:miter lim="800000"/>
              <a:headEnd type="none" w="sm" len="sm"/>
              <a:tailEnd type="none" w="sm" len="sm"/>
            </a:ln>
          </p:spPr>
        </p:cxnSp>
      </p:grpSp>
      <p:sp>
        <p:nvSpPr>
          <p:cNvPr id="322" name="Google Shape;322;p16"/>
          <p:cNvSpPr txBox="1"/>
          <p:nvPr/>
        </p:nvSpPr>
        <p:spPr>
          <a:xfrm>
            <a:off x="4498213" y="4502091"/>
            <a:ext cx="4889433"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Indikatoren für eine nachhaltige Materialauswahl (sozial, ökologisch und wirtschaftlich) (angepasst)</a:t>
            </a:r>
            <a:endParaRPr/>
          </a:p>
        </p:txBody>
      </p:sp>
      <p:sp>
        <p:nvSpPr>
          <p:cNvPr id="323" name="Google Shape;323;p16"/>
          <p:cNvSpPr txBox="1"/>
          <p:nvPr/>
        </p:nvSpPr>
        <p:spPr>
          <a:xfrm>
            <a:off x="1198370" y="4432841"/>
            <a:ext cx="30959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pt-PT" sz="600" b="0" i="0" u="none" strike="noStrike" cap="none">
                <a:solidFill>
                  <a:srgbClr val="000000"/>
                </a:solidFill>
                <a:latin typeface="Arial"/>
                <a:ea typeface="Arial"/>
                <a:cs typeface="Arial"/>
                <a:sym typeface="Arial"/>
              </a:rPr>
              <a:t>M.H.F. Zarandi, S. Mansour, S.A. Hosseinijou, M. Avazbeigi, A material selection methodology and expert system for sustainable product design, Int. J. Adv. Manuf. Technol. 57 (2011) 885-903. https://doi.org/10.1007/s00170-011-3362-y.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2B2D83"/>
                </a:solidFill>
              </a:rPr>
              <a:t>Bewährte Praktiken</a:t>
            </a:r>
            <a:endParaRPr>
              <a:solidFill>
                <a:srgbClr val="2B2D83"/>
              </a:solidFill>
            </a:endParaRPr>
          </a:p>
        </p:txBody>
      </p:sp>
      <p:sp>
        <p:nvSpPr>
          <p:cNvPr id="329" name="Google Shape;329;p17"/>
          <p:cNvSpPr txBox="1"/>
          <p:nvPr/>
        </p:nvSpPr>
        <p:spPr>
          <a:xfrm>
            <a:off x="192506" y="1926952"/>
            <a:ext cx="8552734" cy="21137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Nutzung von Datenbanken zur Bewertung der Umweltbelastung und der Materialauswahl</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Verwendung von lokalen Materialien</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Anwendung der Methodik der Lebenszyklusanalyse</a:t>
            </a:r>
            <a:endParaRPr/>
          </a:p>
          <a:p>
            <a:pPr marL="285750" marR="0" lvl="0" indent="-285750" algn="l" rtl="0">
              <a:lnSpc>
                <a:spcPct val="150000"/>
              </a:lnSpc>
              <a:spcBef>
                <a:spcPts val="0"/>
              </a:spcBef>
              <a:spcAft>
                <a:spcPts val="0"/>
              </a:spcAft>
              <a:buClr>
                <a:srgbClr val="E7501B"/>
              </a:buClr>
              <a:buSzPts val="1800"/>
              <a:buFont typeface="Noto Sans Symbols"/>
              <a:buChar char="❑"/>
            </a:pPr>
            <a:r>
              <a:rPr lang="pt-PT" sz="1800" b="0" i="0" u="none" strike="noStrike" cap="none">
                <a:solidFill>
                  <a:srgbClr val="E7501B"/>
                </a:solidFill>
                <a:latin typeface="Verdana"/>
                <a:ea typeface="Verdana"/>
                <a:cs typeface="Verdana"/>
                <a:sym typeface="Verdana"/>
              </a:rPr>
              <a:t>Berücksichtigung von Nachhaltigkeitsaspekten bei der Materialauswahl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txBox="1">
            <a:spLocks noGrp="1"/>
          </p:cNvSpPr>
          <p:nvPr>
            <p:ph type="title"/>
          </p:nvPr>
        </p:nvSpPr>
        <p:spPr>
          <a:xfrm>
            <a:off x="-319266" y="1077043"/>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Recyceln, wiederverwenden und teilen</a:t>
            </a:r>
            <a:endParaRPr sz="4000">
              <a:solidFill>
                <a:srgbClr val="368E00"/>
              </a:solidFill>
            </a:endParaRPr>
          </a:p>
        </p:txBody>
      </p:sp>
      <p:sp>
        <p:nvSpPr>
          <p:cNvPr id="335" name="Google Shape;335;p18"/>
          <p:cNvSpPr txBox="1">
            <a:spLocks noGrp="1"/>
          </p:cNvSpPr>
          <p:nvPr>
            <p:ph type="subTitle" idx="1"/>
          </p:nvPr>
        </p:nvSpPr>
        <p:spPr>
          <a:xfrm>
            <a:off x="2371940" y="1986428"/>
            <a:ext cx="6485044"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a:t>Die nächsten Folien konzentrieren sich auf die Möglichkeiten der Kreislaufwirtschaft, die auf Recycling-, Wiederverwendungs- und Sharing-Strategien im operativen Teil eines Unternehmens abzielen. Zunächst wird untersucht, ob es sich bei dem, was traditionell als Produktionsabfall betrachtet wurde, wirklich um Abfall handelt, und dann wird der Gedanke verfolgt, dass durch Recycling, Wiederverwendung und gemeinsame Nutzung eine optimale Ressourcennutzung und Abfallvermeidung erreicht werden kann. Die Vorteile einer solchen Strategie sowohl für das KMU als auch für die Umwelt werden anhand von Fallstudien erläutert.</a:t>
            </a:r>
            <a:endParaRPr/>
          </a:p>
          <a:p>
            <a:pPr marL="0" lvl="0" indent="0" algn="just" rtl="0">
              <a:lnSpc>
                <a:spcPct val="100000"/>
              </a:lnSpc>
              <a:spcBef>
                <a:spcPts val="0"/>
              </a:spcBef>
              <a:spcAft>
                <a:spcPts val="0"/>
              </a:spcAft>
              <a:buSzPts val="1600"/>
              <a:buNone/>
            </a:pPr>
            <a:r>
              <a:rPr lang="pt-PT"/>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9"/>
          <p:cNvSpPr txBox="1">
            <a:spLocks noGrp="1"/>
          </p:cNvSpPr>
          <p:nvPr>
            <p:ph type="title"/>
          </p:nvPr>
        </p:nvSpPr>
        <p:spPr>
          <a:xfrm>
            <a:off x="510132" y="1412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Wert in den Schleifen</a:t>
            </a:r>
            <a:endParaRPr>
              <a:solidFill>
                <a:srgbClr val="059540"/>
              </a:solidFill>
            </a:endParaRPr>
          </a:p>
        </p:txBody>
      </p:sp>
      <p:sp>
        <p:nvSpPr>
          <p:cNvPr id="341" name="Google Shape;341;p19"/>
          <p:cNvSpPr txBox="1"/>
          <p:nvPr/>
        </p:nvSpPr>
        <p:spPr>
          <a:xfrm>
            <a:off x="5410051" y="1245986"/>
            <a:ext cx="289580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600" b="0" i="0" u="none" strike="noStrike" cap="none">
                <a:solidFill>
                  <a:srgbClr val="2B2D83"/>
                </a:solidFill>
                <a:latin typeface="Arial"/>
                <a:ea typeface="Arial"/>
                <a:cs typeface="Arial"/>
                <a:sym typeface="Arial"/>
              </a:rPr>
              <a:t>Die Neudefinition dessen, was als Abfall gilt, ist der Schlüssel zu einer </a:t>
            </a:r>
            <a:endParaRPr/>
          </a:p>
          <a:p>
            <a:pPr marL="0" marR="0" lvl="0" indent="0" algn="l" rtl="0">
              <a:lnSpc>
                <a:spcPct val="100000"/>
              </a:lnSpc>
              <a:spcBef>
                <a:spcPts val="0"/>
              </a:spcBef>
              <a:spcAft>
                <a:spcPts val="0"/>
              </a:spcAft>
              <a:buNone/>
            </a:pPr>
            <a:r>
              <a:rPr lang="pt-PT" sz="1600" b="0" i="0" u="none" strike="noStrike" cap="none">
                <a:solidFill>
                  <a:srgbClr val="2B2D83"/>
                </a:solidFill>
                <a:latin typeface="Arial"/>
                <a:ea typeface="Arial"/>
                <a:cs typeface="Arial"/>
                <a:sym typeface="Arial"/>
              </a:rPr>
              <a:t>Kreislaufwirtschaft!</a:t>
            </a:r>
            <a:endParaRPr/>
          </a:p>
        </p:txBody>
      </p:sp>
      <p:grpSp>
        <p:nvGrpSpPr>
          <p:cNvPr id="342" name="Google Shape;342;p19"/>
          <p:cNvGrpSpPr/>
          <p:nvPr/>
        </p:nvGrpSpPr>
        <p:grpSpPr>
          <a:xfrm>
            <a:off x="0" y="1045300"/>
            <a:ext cx="4815093" cy="3640047"/>
            <a:chOff x="688717" y="1601288"/>
            <a:chExt cx="6548433" cy="4199441"/>
          </a:xfrm>
        </p:grpSpPr>
        <p:pic>
          <p:nvPicPr>
            <p:cNvPr id="343" name="Google Shape;343;p19" descr="Circular Economy and Recycling: What does the Butterfly have to say? | by  Alex Artiach | DataDrivenInvestor"/>
            <p:cNvPicPr preferRelativeResize="0"/>
            <p:nvPr/>
          </p:nvPicPr>
          <p:blipFill rotWithShape="1">
            <a:blip r:embed="rId3">
              <a:alphaModFix/>
            </a:blip>
            <a:srcRect/>
            <a:stretch/>
          </p:blipFill>
          <p:spPr>
            <a:xfrm>
              <a:off x="688717" y="1601288"/>
              <a:ext cx="6548433" cy="4199441"/>
            </a:xfrm>
            <a:prstGeom prst="rect">
              <a:avLst/>
            </a:prstGeom>
            <a:noFill/>
            <a:ln>
              <a:noFill/>
            </a:ln>
          </p:spPr>
        </p:pic>
        <p:sp>
          <p:nvSpPr>
            <p:cNvPr id="344" name="Google Shape;344;p19"/>
            <p:cNvSpPr/>
            <p:nvPr/>
          </p:nvSpPr>
          <p:spPr>
            <a:xfrm>
              <a:off x="4962525" y="3378563"/>
              <a:ext cx="484497"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19"/>
            <p:cNvSpPr/>
            <p:nvPr/>
          </p:nvSpPr>
          <p:spPr>
            <a:xfrm>
              <a:off x="5447022" y="3165909"/>
              <a:ext cx="440281"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6" name="Google Shape;346;p19"/>
            <p:cNvSpPr/>
            <p:nvPr/>
          </p:nvSpPr>
          <p:spPr>
            <a:xfrm>
              <a:off x="6371800" y="2641628"/>
              <a:ext cx="517433" cy="644893"/>
            </a:xfrm>
            <a:prstGeom prst="ellipse">
              <a:avLst/>
            </a:prstGeom>
            <a:noFill/>
            <a:ln w="19050" cap="flat" cmpd="sng">
              <a:solidFill>
                <a:srgbClr val="AC74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47" name="Google Shape;347;p19"/>
          <p:cNvGrpSpPr/>
          <p:nvPr/>
        </p:nvGrpSpPr>
        <p:grpSpPr>
          <a:xfrm>
            <a:off x="6072594" y="2035821"/>
            <a:ext cx="2773987" cy="2217996"/>
            <a:chOff x="8397662" y="1447114"/>
            <a:chExt cx="2841151" cy="3837918"/>
          </a:xfrm>
        </p:grpSpPr>
        <p:grpSp>
          <p:nvGrpSpPr>
            <p:cNvPr id="348" name="Google Shape;348;p19"/>
            <p:cNvGrpSpPr/>
            <p:nvPr/>
          </p:nvGrpSpPr>
          <p:grpSpPr>
            <a:xfrm>
              <a:off x="8397662" y="1447114"/>
              <a:ext cx="2841151" cy="3477019"/>
              <a:chOff x="904875" y="1153962"/>
              <a:chExt cx="2841151" cy="3474757"/>
            </a:xfrm>
          </p:grpSpPr>
          <p:sp>
            <p:nvSpPr>
              <p:cNvPr id="349" name="Google Shape;349;p19"/>
              <p:cNvSpPr/>
              <p:nvPr/>
            </p:nvSpPr>
            <p:spPr>
              <a:xfrm>
                <a:off x="904875" y="2047088"/>
                <a:ext cx="1771650" cy="557665"/>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Teilen</a:t>
                </a:r>
                <a:endParaRPr/>
              </a:p>
            </p:txBody>
          </p:sp>
          <p:sp>
            <p:nvSpPr>
              <p:cNvPr id="350" name="Google Shape;350;p19"/>
              <p:cNvSpPr/>
              <p:nvPr/>
            </p:nvSpPr>
            <p:spPr>
              <a:xfrm>
                <a:off x="904875" y="2912441"/>
                <a:ext cx="1771650" cy="90075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Wiederver-wendung</a:t>
                </a:r>
                <a:endParaRPr sz="1800" b="0" i="0" u="none" strike="noStrike" cap="none">
                  <a:solidFill>
                    <a:srgbClr val="FFFFFF"/>
                  </a:solidFill>
                  <a:latin typeface="Arial"/>
                  <a:ea typeface="Arial"/>
                  <a:cs typeface="Arial"/>
                  <a:sym typeface="Arial"/>
                </a:endParaRPr>
              </a:p>
            </p:txBody>
          </p:sp>
          <p:sp>
            <p:nvSpPr>
              <p:cNvPr id="351" name="Google Shape;351;p19"/>
              <p:cNvSpPr/>
              <p:nvPr/>
            </p:nvSpPr>
            <p:spPr>
              <a:xfrm>
                <a:off x="904875" y="4071053"/>
                <a:ext cx="1771650" cy="55766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Recycling</a:t>
                </a:r>
                <a:endParaRPr/>
              </a:p>
            </p:txBody>
          </p:sp>
          <p:cxnSp>
            <p:nvCxnSpPr>
              <p:cNvPr id="352" name="Google Shape;352;p19"/>
              <p:cNvCxnSpPr/>
              <p:nvPr/>
            </p:nvCxnSpPr>
            <p:spPr>
              <a:xfrm rot="10800000">
                <a:off x="3152775" y="2077127"/>
                <a:ext cx="0" cy="2244501"/>
              </a:xfrm>
              <a:prstGeom prst="straightConnector1">
                <a:avLst/>
              </a:prstGeom>
              <a:noFill/>
              <a:ln w="76200" cap="flat" cmpd="sng">
                <a:solidFill>
                  <a:srgbClr val="059540"/>
                </a:solidFill>
                <a:prstDash val="solid"/>
                <a:miter lim="800000"/>
                <a:headEnd type="none" w="sm" len="sm"/>
                <a:tailEnd type="triangle" w="med" len="med"/>
              </a:ln>
            </p:spPr>
          </p:cxnSp>
          <p:sp>
            <p:nvSpPr>
              <p:cNvPr id="353" name="Google Shape;353;p19"/>
              <p:cNvSpPr/>
              <p:nvPr/>
            </p:nvSpPr>
            <p:spPr>
              <a:xfrm>
                <a:off x="2559524" y="1153962"/>
                <a:ext cx="1186502" cy="585437"/>
              </a:xfrm>
              <a:prstGeom prst="rect">
                <a:avLst/>
              </a:prstGeom>
              <a:solidFill>
                <a:srgbClr val="FFFFFF"/>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Wert</a:t>
                </a:r>
                <a:endParaRPr/>
              </a:p>
            </p:txBody>
          </p:sp>
        </p:grpSp>
        <p:sp>
          <p:nvSpPr>
            <p:cNvPr id="354" name="Google Shape;354;p19"/>
            <p:cNvSpPr/>
            <p:nvPr/>
          </p:nvSpPr>
          <p:spPr>
            <a:xfrm>
              <a:off x="10568839" y="5168876"/>
              <a:ext cx="116156" cy="116156"/>
            </a:xfrm>
            <a:prstGeom prst="ellipse">
              <a:avLst/>
            </a:prstGeom>
            <a:solidFill>
              <a:srgbClr val="059540"/>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5" name="Google Shape;355;p19"/>
            <p:cNvSpPr/>
            <p:nvPr/>
          </p:nvSpPr>
          <p:spPr>
            <a:xfrm>
              <a:off x="10573889" y="4952745"/>
              <a:ext cx="116156" cy="116156"/>
            </a:xfrm>
            <a:prstGeom prst="ellipse">
              <a:avLst/>
            </a:prstGeom>
            <a:solidFill>
              <a:srgbClr val="1D9A78"/>
            </a:solidFill>
            <a:ln w="12700" cap="flat" cmpd="sng">
              <a:solidFill>
                <a:srgbClr val="0595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356" name="Google Shape;356;p19"/>
          <p:cNvSpPr/>
          <p:nvPr/>
        </p:nvSpPr>
        <p:spPr>
          <a:xfrm>
            <a:off x="6072594" y="4220253"/>
            <a:ext cx="1729769" cy="492427"/>
          </a:xfrm>
          <a:prstGeom prst="rect">
            <a:avLst/>
          </a:prstGeom>
          <a:solidFill>
            <a:srgbClr val="B74919"/>
          </a:solidFill>
          <a:ln w="12700" cap="flat" cmpd="sng">
            <a:solidFill>
              <a:srgbClr val="8535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Beseitigung/</a:t>
            </a:r>
            <a:endParaRPr/>
          </a:p>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Entsorgung</a:t>
            </a: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pt-PT"/>
              <a:t>02</a:t>
            </a:r>
            <a:endParaRPr/>
          </a:p>
        </p:txBody>
      </p:sp>
      <p:sp>
        <p:nvSpPr>
          <p:cNvPr id="139" name="Google Shape;139;p2"/>
          <p:cNvSpPr txBox="1">
            <a:spLocks noGrp="1"/>
          </p:cNvSpPr>
          <p:nvPr>
            <p:ph type="title" idx="2"/>
          </p:nvPr>
        </p:nvSpPr>
        <p:spPr>
          <a:xfrm>
            <a:off x="92208" y="2840375"/>
            <a:ext cx="9051792"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pt-PT" sz="5400" b="1"/>
              <a:t>2.2 </a:t>
            </a:r>
            <a:r>
              <a:rPr lang="pt-PT" sz="5400" b="1" dirty="0"/>
              <a:t>GESCHÄFTSMODELLE</a:t>
            </a:r>
            <a:endParaRPr sz="5400" dirty="0"/>
          </a:p>
        </p:txBody>
      </p:sp>
      <p:sp>
        <p:nvSpPr>
          <p:cNvPr id="140" name="Google Shape;140;p2"/>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Recyceln</a:t>
            </a:r>
            <a:endParaRPr/>
          </a:p>
        </p:txBody>
      </p:sp>
      <p:sp>
        <p:nvSpPr>
          <p:cNvPr id="362" name="Google Shape;362;p20"/>
          <p:cNvSpPr txBox="1"/>
          <p:nvPr/>
        </p:nvSpPr>
        <p:spPr>
          <a:xfrm>
            <a:off x="5440779" y="1313800"/>
            <a:ext cx="3206415"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59540"/>
              </a:buClr>
              <a:buSzPts val="1600"/>
              <a:buFont typeface="Arial"/>
              <a:buNone/>
            </a:pPr>
            <a:r>
              <a:rPr lang="pt-PT" sz="1600" b="0" i="0" u="none" strike="noStrike" cap="none">
                <a:solidFill>
                  <a:srgbClr val="059540"/>
                </a:solidFill>
                <a:latin typeface="Arial"/>
                <a:ea typeface="Arial"/>
                <a:cs typeface="Arial"/>
                <a:sym typeface="Arial"/>
              </a:rPr>
              <a:t>"... die Verarbeitung gemischter Ströme von Post-Verbraucher-Produkten oder Post-Verbraucher-Abfallströmen, einschließlich Schreddern, Schmelzen und anderer Verfahren zur Gewinnung (nahezu) reiner Materialien." </a:t>
            </a:r>
            <a:endParaRPr sz="1600" b="0" i="0" u="none" strike="noStrike" cap="none">
              <a:solidFill>
                <a:srgbClr val="059540"/>
              </a:solidFill>
              <a:latin typeface="Arial"/>
              <a:ea typeface="Arial"/>
              <a:cs typeface="Arial"/>
              <a:sym typeface="Arial"/>
            </a:endParaRPr>
          </a:p>
        </p:txBody>
      </p:sp>
      <p:grpSp>
        <p:nvGrpSpPr>
          <p:cNvPr id="363" name="Google Shape;363;p20"/>
          <p:cNvGrpSpPr/>
          <p:nvPr/>
        </p:nvGrpSpPr>
        <p:grpSpPr>
          <a:xfrm>
            <a:off x="149733" y="1478165"/>
            <a:ext cx="3789683" cy="3145717"/>
            <a:chOff x="384809" y="2303595"/>
            <a:chExt cx="4208166" cy="3890908"/>
          </a:xfrm>
        </p:grpSpPr>
        <p:sp>
          <p:nvSpPr>
            <p:cNvPr id="364" name="Google Shape;364;p20"/>
            <p:cNvSpPr/>
            <p:nvPr/>
          </p:nvSpPr>
          <p:spPr>
            <a:xfrm>
              <a:off x="3195975" y="4980520"/>
              <a:ext cx="1397000"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Umwandlung von Abfällen in ein neues, hochwertiges Produkt</a:t>
              </a:r>
              <a:endParaRPr/>
            </a:p>
          </p:txBody>
        </p:sp>
        <p:sp>
          <p:nvSpPr>
            <p:cNvPr id="365" name="Google Shape;365;p20"/>
            <p:cNvSpPr/>
            <p:nvPr/>
          </p:nvSpPr>
          <p:spPr>
            <a:xfrm>
              <a:off x="384809" y="4988548"/>
              <a:ext cx="1791366" cy="1205955"/>
            </a:xfrm>
            <a:prstGeom prst="rect">
              <a:avLst/>
            </a:prstGeom>
            <a:solidFill>
              <a:schemeClr val="lt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Umwandlung von Abfällen in ein Produkt mit geringerem Wert als das ursprüngliche Material.</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Setzt eine materielle Qualitätsverschlechterung voraus</a:t>
              </a:r>
              <a:endParaRPr/>
            </a:p>
          </p:txBody>
        </p:sp>
        <p:pic>
          <p:nvPicPr>
            <p:cNvPr id="366" name="Google Shape;366;p20"/>
            <p:cNvPicPr preferRelativeResize="0"/>
            <p:nvPr/>
          </p:nvPicPr>
          <p:blipFill rotWithShape="1">
            <a:blip r:embed="rId3">
              <a:alphaModFix/>
            </a:blip>
            <a:srcRect/>
            <a:stretch/>
          </p:blipFill>
          <p:spPr>
            <a:xfrm>
              <a:off x="1860566" y="2303595"/>
              <a:ext cx="1213497" cy="1337322"/>
            </a:xfrm>
            <a:prstGeom prst="rect">
              <a:avLst/>
            </a:prstGeom>
            <a:noFill/>
            <a:ln w="9525" cap="flat" cmpd="sng">
              <a:solidFill>
                <a:srgbClr val="15A7A1"/>
              </a:solidFill>
              <a:prstDash val="solid"/>
              <a:round/>
              <a:headEnd type="none" w="sm" len="sm"/>
              <a:tailEnd type="none" w="sm" len="sm"/>
            </a:ln>
          </p:spPr>
        </p:pic>
        <p:pic>
          <p:nvPicPr>
            <p:cNvPr id="367" name="Google Shape;367;p20"/>
            <p:cNvPicPr preferRelativeResize="0"/>
            <p:nvPr/>
          </p:nvPicPr>
          <p:blipFill rotWithShape="1">
            <a:blip r:embed="rId4">
              <a:alphaModFix/>
            </a:blip>
            <a:srcRect/>
            <a:stretch/>
          </p:blipFill>
          <p:spPr>
            <a:xfrm>
              <a:off x="3406776" y="3741438"/>
              <a:ext cx="960159" cy="1230204"/>
            </a:xfrm>
            <a:prstGeom prst="rect">
              <a:avLst/>
            </a:prstGeom>
            <a:noFill/>
            <a:ln w="9525" cap="flat" cmpd="sng">
              <a:solidFill>
                <a:srgbClr val="15A7A1"/>
              </a:solidFill>
              <a:prstDash val="solid"/>
              <a:round/>
              <a:headEnd type="none" w="sm" len="sm"/>
              <a:tailEnd type="none" w="sm" len="sm"/>
            </a:ln>
          </p:spPr>
        </p:pic>
        <p:sp>
          <p:nvSpPr>
            <p:cNvPr id="368" name="Google Shape;368;p20"/>
            <p:cNvSpPr/>
            <p:nvPr/>
          </p:nvSpPr>
          <p:spPr>
            <a:xfrm>
              <a:off x="3334255" y="4680390"/>
              <a:ext cx="1105200" cy="29160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Upcycling</a:t>
              </a:r>
              <a:endParaRPr/>
            </a:p>
          </p:txBody>
        </p:sp>
        <p:pic>
          <p:nvPicPr>
            <p:cNvPr id="369" name="Google Shape;369;p20"/>
            <p:cNvPicPr preferRelativeResize="0"/>
            <p:nvPr/>
          </p:nvPicPr>
          <p:blipFill rotWithShape="1">
            <a:blip r:embed="rId5">
              <a:alphaModFix/>
            </a:blip>
            <a:srcRect/>
            <a:stretch/>
          </p:blipFill>
          <p:spPr>
            <a:xfrm>
              <a:off x="534118" y="3741438"/>
              <a:ext cx="1103876" cy="1154052"/>
            </a:xfrm>
            <a:prstGeom prst="rect">
              <a:avLst/>
            </a:prstGeom>
            <a:noFill/>
            <a:ln w="9525" cap="flat" cmpd="sng">
              <a:solidFill>
                <a:srgbClr val="15A7A1"/>
              </a:solidFill>
              <a:prstDash val="solid"/>
              <a:round/>
              <a:headEnd type="none" w="sm" len="sm"/>
              <a:tailEnd type="none" w="sm" len="sm"/>
            </a:ln>
          </p:spPr>
        </p:pic>
        <p:sp>
          <p:nvSpPr>
            <p:cNvPr id="370" name="Google Shape;370;p20"/>
            <p:cNvSpPr/>
            <p:nvPr/>
          </p:nvSpPr>
          <p:spPr>
            <a:xfrm>
              <a:off x="520127" y="4680390"/>
              <a:ext cx="1103876" cy="291252"/>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Downcycling</a:t>
              </a:r>
              <a:endParaRPr/>
            </a:p>
          </p:txBody>
        </p:sp>
        <p:sp>
          <p:nvSpPr>
            <p:cNvPr id="371" name="Google Shape;371;p20"/>
            <p:cNvSpPr/>
            <p:nvPr/>
          </p:nvSpPr>
          <p:spPr>
            <a:xfrm>
              <a:off x="1849333" y="3420982"/>
              <a:ext cx="1213497" cy="439870"/>
            </a:xfrm>
            <a:prstGeom prst="rect">
              <a:avLst/>
            </a:prstGeom>
            <a:solidFill>
              <a:srgbClr val="15A7A1"/>
            </a:solidFill>
            <a:ln w="12700" cap="flat" cmpd="sng">
              <a:solidFill>
                <a:srgbClr val="15A7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Recycling</a:t>
              </a:r>
              <a:endParaRPr/>
            </a:p>
          </p:txBody>
        </p:sp>
        <p:cxnSp>
          <p:nvCxnSpPr>
            <p:cNvPr id="372" name="Google Shape;372;p20"/>
            <p:cNvCxnSpPr>
              <a:stCxn id="366" idx="1"/>
              <a:endCxn id="369" idx="0"/>
            </p:cNvCxnSpPr>
            <p:nvPr/>
          </p:nvCxnSpPr>
          <p:spPr>
            <a:xfrm flipH="1">
              <a:off x="1085966" y="2972256"/>
              <a:ext cx="774600" cy="769200"/>
            </a:xfrm>
            <a:prstGeom prst="curvedConnector2">
              <a:avLst/>
            </a:prstGeom>
            <a:noFill/>
            <a:ln w="38100" cap="flat" cmpd="sng">
              <a:solidFill>
                <a:srgbClr val="15A7A1"/>
              </a:solidFill>
              <a:prstDash val="solid"/>
              <a:miter lim="800000"/>
              <a:headEnd type="none" w="sm" len="sm"/>
              <a:tailEnd type="triangle" w="med" len="med"/>
            </a:ln>
          </p:spPr>
        </p:cxnSp>
        <p:cxnSp>
          <p:nvCxnSpPr>
            <p:cNvPr id="373" name="Google Shape;373;p20"/>
            <p:cNvCxnSpPr>
              <a:stCxn id="366" idx="3"/>
              <a:endCxn id="367" idx="0"/>
            </p:cNvCxnSpPr>
            <p:nvPr/>
          </p:nvCxnSpPr>
          <p:spPr>
            <a:xfrm>
              <a:off x="3074063" y="2972256"/>
              <a:ext cx="812700" cy="769200"/>
            </a:xfrm>
            <a:prstGeom prst="curvedConnector2">
              <a:avLst/>
            </a:prstGeom>
            <a:noFill/>
            <a:ln w="38100" cap="flat" cmpd="sng">
              <a:solidFill>
                <a:srgbClr val="15A7A1"/>
              </a:solidFill>
              <a:prstDash val="solid"/>
              <a:miter lim="800000"/>
              <a:headEnd type="none" w="sm" len="sm"/>
              <a:tailEnd type="triangle" w="med" len="med"/>
            </a:ln>
          </p:spPr>
        </p:cxnSp>
      </p:grpSp>
      <p:pic>
        <p:nvPicPr>
          <p:cNvPr id="374" name="Google Shape;374;p20" descr="Será que o segredo da Patagonia é não distribuir ações aos executivos? |  NeoFeed"/>
          <p:cNvPicPr preferRelativeResize="0"/>
          <p:nvPr/>
        </p:nvPicPr>
        <p:blipFill rotWithShape="1">
          <a:blip r:embed="rId6">
            <a:alphaModFix/>
          </a:blip>
          <a:srcRect/>
          <a:stretch/>
        </p:blipFill>
        <p:spPr>
          <a:xfrm>
            <a:off x="7169712" y="3694473"/>
            <a:ext cx="1841115" cy="1064761"/>
          </a:xfrm>
          <a:prstGeom prst="rect">
            <a:avLst/>
          </a:prstGeom>
          <a:noFill/>
          <a:ln>
            <a:noFill/>
          </a:ln>
        </p:spPr>
      </p:pic>
      <p:pic>
        <p:nvPicPr>
          <p:cNvPr id="375" name="Google Shape;375;p20" descr="ReCrafted | These Are Clothes Made From Other Clothes - YouTube"/>
          <p:cNvPicPr preferRelativeResize="0"/>
          <p:nvPr/>
        </p:nvPicPr>
        <p:blipFill rotWithShape="1">
          <a:blip r:embed="rId7">
            <a:alphaModFix/>
          </a:blip>
          <a:srcRect/>
          <a:stretch/>
        </p:blipFill>
        <p:spPr>
          <a:xfrm>
            <a:off x="5204583" y="3700331"/>
            <a:ext cx="1901360" cy="1064761"/>
          </a:xfrm>
          <a:prstGeom prst="rect">
            <a:avLst/>
          </a:prstGeom>
          <a:noFill/>
          <a:ln>
            <a:noFill/>
          </a:ln>
        </p:spPr>
      </p:pic>
      <p:sp>
        <p:nvSpPr>
          <p:cNvPr id="376" name="Google Shape;376;p20"/>
          <p:cNvSpPr/>
          <p:nvPr/>
        </p:nvSpPr>
        <p:spPr>
          <a:xfrm>
            <a:off x="4063431" y="4129897"/>
            <a:ext cx="1017137" cy="291252"/>
          </a:xfrm>
          <a:prstGeom prst="rightArrow">
            <a:avLst>
              <a:gd name="adj1" fmla="val 50000"/>
              <a:gd name="adj2" fmla="val 50000"/>
            </a:avLst>
          </a:prstGeom>
          <a:solidFill>
            <a:srgbClr val="15A7A1"/>
          </a:solidFill>
          <a:ln w="25400"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59540"/>
              </a:solidFill>
              <a:latin typeface="Arial"/>
              <a:ea typeface="Arial"/>
              <a:cs typeface="Arial"/>
              <a:sym typeface="Arial"/>
            </a:endParaRPr>
          </a:p>
        </p:txBody>
      </p:sp>
      <p:sp>
        <p:nvSpPr>
          <p:cNvPr id="377" name="Google Shape;377;p20"/>
          <p:cNvSpPr txBox="1"/>
          <p:nvPr/>
        </p:nvSpPr>
        <p:spPr>
          <a:xfrm>
            <a:off x="7367192" y="5617194"/>
            <a:ext cx="351776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900" b="0" i="0" u="none" strike="noStrike" cap="none">
                <a:solidFill>
                  <a:srgbClr val="000000"/>
                </a:solidFill>
                <a:latin typeface="Verdana"/>
                <a:ea typeface="Verdana"/>
                <a:cs typeface="Verdana"/>
                <a:sym typeface="Verdana"/>
              </a:rPr>
              <a:t>Quelle: Patagonia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title"/>
          </p:nvPr>
        </p:nvSpPr>
        <p:spPr>
          <a:xfrm>
            <a:off x="580491" y="3352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Wiederverwendung</a:t>
            </a:r>
            <a:endParaRPr/>
          </a:p>
        </p:txBody>
      </p:sp>
      <p:pic>
        <p:nvPicPr>
          <p:cNvPr id="383" name="Google Shape;383;p21"/>
          <p:cNvPicPr preferRelativeResize="0"/>
          <p:nvPr/>
        </p:nvPicPr>
        <p:blipFill rotWithShape="1">
          <a:blip r:embed="rId3">
            <a:alphaModFix/>
          </a:blip>
          <a:srcRect/>
          <a:stretch/>
        </p:blipFill>
        <p:spPr>
          <a:xfrm>
            <a:off x="6643374" y="2366180"/>
            <a:ext cx="2500626" cy="2493380"/>
          </a:xfrm>
          <a:prstGeom prst="rect">
            <a:avLst/>
          </a:prstGeom>
          <a:noFill/>
          <a:ln>
            <a:noFill/>
          </a:ln>
        </p:spPr>
      </p:pic>
      <p:sp>
        <p:nvSpPr>
          <p:cNvPr id="384" name="Google Shape;384;p21"/>
          <p:cNvSpPr/>
          <p:nvPr/>
        </p:nvSpPr>
        <p:spPr>
          <a:xfrm>
            <a:off x="3916499" y="1874776"/>
            <a:ext cx="4940933" cy="439870"/>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Arial"/>
              <a:buNone/>
            </a:pPr>
            <a:r>
              <a:rPr lang="pt-PT" sz="1100" b="0" i="0" u="none" strike="noStrike" cap="none">
                <a:solidFill>
                  <a:srgbClr val="FFFFFF"/>
                </a:solidFill>
                <a:latin typeface="Arial"/>
                <a:ea typeface="Arial"/>
                <a:cs typeface="Arial"/>
                <a:sym typeface="Arial"/>
              </a:rPr>
              <a:t>Wiederverwendungsmodelle für Verpackungen und Lebensmittelbehälter</a:t>
            </a:r>
            <a:endParaRPr/>
          </a:p>
        </p:txBody>
      </p:sp>
      <p:sp>
        <p:nvSpPr>
          <p:cNvPr id="385" name="Google Shape;385;p21"/>
          <p:cNvSpPr txBox="1"/>
          <p:nvPr/>
        </p:nvSpPr>
        <p:spPr>
          <a:xfrm>
            <a:off x="203043" y="1063407"/>
            <a:ext cx="85880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59540"/>
              </a:buClr>
              <a:buSzPts val="1200"/>
              <a:buFont typeface="Arial"/>
              <a:buNone/>
            </a:pPr>
            <a:r>
              <a:rPr lang="pt-PT" sz="1200" b="0" i="0" u="none" strike="noStrike" cap="none">
                <a:solidFill>
                  <a:srgbClr val="059540"/>
                </a:solidFill>
                <a:latin typeface="Arial"/>
                <a:ea typeface="Arial"/>
                <a:cs typeface="Arial"/>
                <a:sym typeface="Arial"/>
              </a:rPr>
              <a:t>"...stellt die Möglichkeit dar, einem zweiten Verbraucher ein Produkt zu geben, das kaum einer Anpassung bedarf und so gut wie neu funktioniert".</a:t>
            </a:r>
            <a:endParaRPr sz="1200" b="0" i="0" u="none" strike="noStrike" cap="none">
              <a:solidFill>
                <a:srgbClr val="059540"/>
              </a:solidFill>
              <a:latin typeface="Arial"/>
              <a:ea typeface="Arial"/>
              <a:cs typeface="Arial"/>
              <a:sym typeface="Arial"/>
            </a:endParaRPr>
          </a:p>
        </p:txBody>
      </p:sp>
      <p:pic>
        <p:nvPicPr>
          <p:cNvPr id="386" name="Google Shape;386;p21"/>
          <p:cNvPicPr preferRelativeResize="0"/>
          <p:nvPr/>
        </p:nvPicPr>
        <p:blipFill rotWithShape="1">
          <a:blip r:embed="rId4">
            <a:alphaModFix/>
          </a:blip>
          <a:srcRect/>
          <a:stretch/>
        </p:blipFill>
        <p:spPr>
          <a:xfrm>
            <a:off x="92980" y="1627256"/>
            <a:ext cx="3771900" cy="1969902"/>
          </a:xfrm>
          <a:prstGeom prst="rect">
            <a:avLst/>
          </a:prstGeom>
          <a:noFill/>
          <a:ln>
            <a:noFill/>
          </a:ln>
        </p:spPr>
      </p:pic>
      <p:sp>
        <p:nvSpPr>
          <p:cNvPr id="387" name="Google Shape;387;p21"/>
          <p:cNvSpPr/>
          <p:nvPr/>
        </p:nvSpPr>
        <p:spPr>
          <a:xfrm>
            <a:off x="269410" y="3943502"/>
            <a:ext cx="3233321" cy="804046"/>
          </a:xfrm>
          <a:prstGeom prst="rect">
            <a:avLst/>
          </a:prstGeom>
          <a:solidFill>
            <a:srgbClr val="E7501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pt-PT" sz="1800" b="0" i="0" u="none" strike="noStrike" cap="none">
                <a:solidFill>
                  <a:srgbClr val="FFFFFF"/>
                </a:solidFill>
                <a:latin typeface="Arial"/>
                <a:ea typeface="Arial"/>
                <a:cs typeface="Arial"/>
                <a:sym typeface="Arial"/>
              </a:rPr>
              <a:t>Die Wiederverwendung ist die bevorzugte Alternative zu den traditionellen Recyclingwegen</a:t>
            </a:r>
            <a:endParaRPr/>
          </a:p>
        </p:txBody>
      </p:sp>
      <p:sp>
        <p:nvSpPr>
          <p:cNvPr id="388" name="Google Shape;388;p21"/>
          <p:cNvSpPr txBox="1"/>
          <p:nvPr/>
        </p:nvSpPr>
        <p:spPr>
          <a:xfrm>
            <a:off x="3907481" y="2366180"/>
            <a:ext cx="2777619" cy="223439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DF6613"/>
              </a:buClr>
              <a:buSzPts val="800"/>
              <a:buFont typeface="Arial"/>
              <a:buNone/>
            </a:pPr>
            <a:r>
              <a:rPr lang="pt-PT" sz="800" b="0" i="0" u="none" strike="noStrike" cap="none">
                <a:solidFill>
                  <a:srgbClr val="DF6613"/>
                </a:solidFill>
                <a:latin typeface="Arial"/>
                <a:ea typeface="Arial"/>
                <a:cs typeface="Arial"/>
                <a:sym typeface="Arial"/>
              </a:rPr>
              <a:t>Nachfüllen zu Hause - Nutzer füllen ihren wiederverwendbaren Behälter zu Hause auf (z. B. mit Nachfüllpackungen, die über einen Abonnementdienst geliefert werden)</a:t>
            </a:r>
            <a:endParaRPr sz="8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EEB500"/>
              </a:buClr>
              <a:buSzPts val="800"/>
              <a:buFont typeface="Arial"/>
              <a:buNone/>
            </a:pPr>
            <a:r>
              <a:rPr lang="pt-PT" sz="800" b="0" i="0" u="none" strike="noStrike" cap="none">
                <a:solidFill>
                  <a:srgbClr val="EEB500"/>
                </a:solidFill>
                <a:latin typeface="Arial"/>
                <a:ea typeface="Arial"/>
                <a:cs typeface="Arial"/>
                <a:sym typeface="Arial"/>
              </a:rPr>
              <a:t>Nachfüllen unterwegs - Nutzer füllen ihren wiederverwendbaren Behälter unterwegs auf (z. B. an einem Spendersystem im Geschäft)</a:t>
            </a:r>
            <a:endParaRPr sz="8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30C1BE"/>
              </a:buClr>
              <a:buSzPts val="800"/>
              <a:buFont typeface="Arial"/>
              <a:buNone/>
            </a:pPr>
            <a:r>
              <a:rPr lang="pt-PT" sz="800" b="0" i="0" u="none" strike="noStrike" cap="none">
                <a:solidFill>
                  <a:srgbClr val="30C1BE"/>
                </a:solidFill>
                <a:latin typeface="Arial"/>
                <a:ea typeface="Arial"/>
                <a:cs typeface="Arial"/>
                <a:sym typeface="Arial"/>
              </a:rPr>
              <a:t>Rückgabe von zu Hause aus - die Verpackungen werden von einem Abholservice (z. B. von einem dritten Logistikunternehmen oder einem ausgelagerten Unternehmen) von zu Hause abgeholt</a:t>
            </a:r>
            <a:endParaRPr sz="800" b="0" i="0" u="none" strike="noStrike" cap="none">
              <a:solidFill>
                <a:srgbClr val="000000"/>
              </a:solidFill>
              <a:latin typeface="Arial"/>
              <a:ea typeface="Arial"/>
              <a:cs typeface="Arial"/>
              <a:sym typeface="Arial"/>
            </a:endParaRPr>
          </a:p>
          <a:p>
            <a:pPr marL="0" marR="0" lvl="0" indent="0" algn="just" rtl="0">
              <a:lnSpc>
                <a:spcPct val="107000"/>
              </a:lnSpc>
              <a:spcBef>
                <a:spcPts val="800"/>
              </a:spcBef>
              <a:spcAft>
                <a:spcPts val="0"/>
              </a:spcAft>
              <a:buClr>
                <a:srgbClr val="2F5597"/>
              </a:buClr>
              <a:buSzPts val="800"/>
              <a:buFont typeface="Arial"/>
              <a:buNone/>
            </a:pPr>
            <a:r>
              <a:rPr lang="pt-PT" sz="800" b="0" i="0" u="none" strike="noStrike" cap="none">
                <a:solidFill>
                  <a:srgbClr val="2F5597"/>
                </a:solidFill>
                <a:latin typeface="Arial"/>
                <a:ea typeface="Arial"/>
                <a:cs typeface="Arial"/>
                <a:sym typeface="Arial"/>
              </a:rPr>
              <a:t>Rückgabe unterwegs - Nutzer geben die Verpackung im Geschäft oder an der Abgabestelle zurück (z. B. in einem Pfandrückgabeautomaten oder Briefkasten)</a:t>
            </a:r>
            <a:endParaRPr sz="800" b="0" i="0" u="none" strike="noStrike" cap="none">
              <a:solidFill>
                <a:srgbClr val="000000"/>
              </a:solidFill>
              <a:latin typeface="Arial"/>
              <a:ea typeface="Arial"/>
              <a:cs typeface="Arial"/>
              <a:sym typeface="Arial"/>
            </a:endParaRPr>
          </a:p>
        </p:txBody>
      </p:sp>
      <p:sp>
        <p:nvSpPr>
          <p:cNvPr id="389" name="Google Shape;389;p21"/>
          <p:cNvSpPr txBox="1"/>
          <p:nvPr/>
        </p:nvSpPr>
        <p:spPr>
          <a:xfrm>
            <a:off x="41361" y="3574170"/>
            <a:ext cx="36451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Gesamte Lebenszykluskosten und Gesamtenergiebedarf in den drei Szenarien Primär, Recycling und Wiederverwendung [1]</a:t>
            </a:r>
            <a:endParaRPr/>
          </a:p>
        </p:txBody>
      </p:sp>
      <p:sp>
        <p:nvSpPr>
          <p:cNvPr id="390" name="Google Shape;390;p21"/>
          <p:cNvSpPr txBox="1"/>
          <p:nvPr/>
        </p:nvSpPr>
        <p:spPr>
          <a:xfrm>
            <a:off x="-310125" y="5911821"/>
            <a:ext cx="529939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a:solidFill>
                  <a:srgbClr val="000000"/>
                </a:solidFill>
                <a:latin typeface="Arial"/>
                <a:ea typeface="Arial"/>
                <a:cs typeface="Arial"/>
                <a:sym typeface="Arial"/>
              </a:rPr>
              <a:t>[1] R. Geyer, T. Jackson, Supply Loops and Their Constraints: Die industrielle Ökologie von Recycling und Wiederverwendung, Calif. Manage. Rev. 46 (2004) 55-73. https://doi.org/10.2307/41166210.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2"/>
          <p:cNvSpPr txBox="1">
            <a:spLocks noGrp="1"/>
          </p:cNvSpPr>
          <p:nvPr>
            <p:ph type="title"/>
          </p:nvPr>
        </p:nvSpPr>
        <p:spPr>
          <a:xfrm>
            <a:off x="351889" y="-105358"/>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Teilen</a:t>
            </a:r>
            <a:endParaRPr/>
          </a:p>
        </p:txBody>
      </p:sp>
      <p:sp>
        <p:nvSpPr>
          <p:cNvPr id="396" name="Google Shape;396;p22"/>
          <p:cNvSpPr txBox="1"/>
          <p:nvPr/>
        </p:nvSpPr>
        <p:spPr>
          <a:xfrm>
            <a:off x="1598427" y="400442"/>
            <a:ext cx="594714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9540"/>
              </a:buClr>
              <a:buSzPts val="1200"/>
              <a:buFont typeface="Arial"/>
              <a:buNone/>
            </a:pPr>
            <a:r>
              <a:rPr lang="pt-PT" sz="1200" b="0" i="0" u="none" strike="noStrike" cap="none">
                <a:solidFill>
                  <a:srgbClr val="059540"/>
                </a:solidFill>
                <a:latin typeface="Arial"/>
                <a:ea typeface="Arial"/>
                <a:cs typeface="Arial"/>
                <a:sym typeface="Arial"/>
              </a:rPr>
              <a:t>Die gemeinsame Nutzung von Geschäftsmodellen ist ein Weg, um den Wert nicht ausreichend genutzter Vermögenswerte und Fähigkeiten wiederzugewinnen.  </a:t>
            </a:r>
            <a:endParaRPr/>
          </a:p>
        </p:txBody>
      </p:sp>
      <p:pic>
        <p:nvPicPr>
          <p:cNvPr id="397" name="Google Shape;397;p22"/>
          <p:cNvPicPr preferRelativeResize="0"/>
          <p:nvPr/>
        </p:nvPicPr>
        <p:blipFill rotWithShape="1">
          <a:blip r:embed="rId3">
            <a:alphaModFix/>
          </a:blip>
          <a:srcRect/>
          <a:stretch/>
        </p:blipFill>
        <p:spPr>
          <a:xfrm>
            <a:off x="9704" y="906242"/>
            <a:ext cx="4298788" cy="3367805"/>
          </a:xfrm>
          <a:prstGeom prst="rect">
            <a:avLst/>
          </a:prstGeom>
          <a:noFill/>
          <a:ln>
            <a:noFill/>
          </a:ln>
        </p:spPr>
      </p:pic>
      <p:sp>
        <p:nvSpPr>
          <p:cNvPr id="398" name="Google Shape;398;p22"/>
          <p:cNvSpPr/>
          <p:nvPr/>
        </p:nvSpPr>
        <p:spPr>
          <a:xfrm>
            <a:off x="5337569" y="1521255"/>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Produkt, das mehrere Verbraucher bedienen kann</a:t>
            </a:r>
            <a:endParaRPr/>
          </a:p>
        </p:txBody>
      </p:sp>
      <p:sp>
        <p:nvSpPr>
          <p:cNvPr id="399" name="Google Shape;399;p22"/>
          <p:cNvSpPr/>
          <p:nvPr/>
        </p:nvSpPr>
        <p:spPr>
          <a:xfrm>
            <a:off x="5337569" y="2069979"/>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Reduziert den Materialverbrauch und das Abfallaufkommen</a:t>
            </a:r>
            <a:endParaRPr/>
          </a:p>
        </p:txBody>
      </p:sp>
      <p:sp>
        <p:nvSpPr>
          <p:cNvPr id="400" name="Google Shape;400;p22"/>
          <p:cNvSpPr/>
          <p:nvPr/>
        </p:nvSpPr>
        <p:spPr>
          <a:xfrm>
            <a:off x="5337569" y="2623301"/>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Nutzungsphase wird </a:t>
            </a:r>
            <a:r>
              <a:rPr lang="pt-PT" sz="1200" b="1" i="0" u="none" strike="noStrike" cap="none">
                <a:solidFill>
                  <a:srgbClr val="FFFFFF"/>
                </a:solidFill>
                <a:latin typeface="Arial"/>
                <a:ea typeface="Arial"/>
                <a:cs typeface="Arial"/>
                <a:sym typeface="Arial"/>
              </a:rPr>
              <a:t>intensiviert</a:t>
            </a:r>
            <a:endParaRPr/>
          </a:p>
        </p:txBody>
      </p:sp>
      <p:sp>
        <p:nvSpPr>
          <p:cNvPr id="401" name="Google Shape;401;p22"/>
          <p:cNvSpPr/>
          <p:nvPr/>
        </p:nvSpPr>
        <p:spPr>
          <a:xfrm>
            <a:off x="5337569" y="3471397"/>
            <a:ext cx="3657600" cy="464976"/>
          </a:xfrm>
          <a:prstGeom prst="rect">
            <a:avLst/>
          </a:prstGeom>
          <a:solidFill>
            <a:srgbClr val="059540"/>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pt-PT" sz="1200" b="0" i="0" u="none" strike="noStrike" cap="none">
                <a:solidFill>
                  <a:srgbClr val="FFFFFF"/>
                </a:solidFill>
                <a:latin typeface="Arial"/>
                <a:ea typeface="Arial"/>
                <a:cs typeface="Arial"/>
                <a:sym typeface="Arial"/>
              </a:rPr>
              <a:t>Plattformen für die Zusammenarbeit</a:t>
            </a:r>
            <a:endParaRPr sz="1200" b="1" i="0" u="none" strike="noStrike" cap="none">
              <a:solidFill>
                <a:srgbClr val="FFFFFF"/>
              </a:solidFill>
              <a:latin typeface="Arial"/>
              <a:ea typeface="Arial"/>
              <a:cs typeface="Arial"/>
              <a:sym typeface="Arial"/>
            </a:endParaRPr>
          </a:p>
        </p:txBody>
      </p:sp>
      <p:sp>
        <p:nvSpPr>
          <p:cNvPr id="402" name="Google Shape;402;p22"/>
          <p:cNvSpPr/>
          <p:nvPr/>
        </p:nvSpPr>
        <p:spPr>
          <a:xfrm>
            <a:off x="5337569" y="3936373"/>
            <a:ext cx="3657599" cy="573710"/>
          </a:xfrm>
          <a:prstGeom prst="rect">
            <a:avLst/>
          </a:prstGeom>
          <a:solidFill>
            <a:srgbClr val="059540"/>
          </a:solidFill>
          <a:ln w="12700" cap="flat" cmpd="sng">
            <a:solidFill>
              <a:srgbClr val="F0F6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Uber</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AirBnB</a:t>
            </a:r>
            <a:endParaRPr/>
          </a:p>
          <a:p>
            <a:pPr marL="0" marR="0" lvl="0" indent="0" algn="ctr" rtl="0">
              <a:lnSpc>
                <a:spcPct val="100000"/>
              </a:lnSpc>
              <a:spcBef>
                <a:spcPts val="0"/>
              </a:spcBef>
              <a:spcAft>
                <a:spcPts val="0"/>
              </a:spcAft>
              <a:buClr>
                <a:srgbClr val="000000"/>
              </a:buClr>
              <a:buSzPts val="900"/>
              <a:buFont typeface="Arial"/>
              <a:buNone/>
            </a:pPr>
            <a:r>
              <a:rPr lang="pt-PT" sz="900" b="0" i="0" u="none" strike="noStrike" cap="none">
                <a:solidFill>
                  <a:srgbClr val="000000"/>
                </a:solidFill>
                <a:latin typeface="Arial"/>
                <a:ea typeface="Arial"/>
                <a:cs typeface="Arial"/>
                <a:sym typeface="Arial"/>
              </a:rPr>
              <a:t>Couchsurfing</a:t>
            </a:r>
            <a:endParaRPr/>
          </a:p>
        </p:txBody>
      </p:sp>
      <p:sp>
        <p:nvSpPr>
          <p:cNvPr id="403" name="Google Shape;403;p22"/>
          <p:cNvSpPr/>
          <p:nvPr/>
        </p:nvSpPr>
        <p:spPr>
          <a:xfrm>
            <a:off x="5433154" y="3306703"/>
            <a:ext cx="834911" cy="179836"/>
          </a:xfrm>
          <a:prstGeom prst="roundRect">
            <a:avLst>
              <a:gd name="adj" fmla="val 16667"/>
            </a:avLst>
          </a:prstGeom>
          <a:solidFill>
            <a:srgbClr val="E7501B"/>
          </a:solidFill>
          <a:ln w="12700" cap="flat" cmpd="sng">
            <a:solidFill>
              <a:srgbClr val="AF72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Beispiele</a:t>
            </a:r>
            <a:endParaRPr/>
          </a:p>
        </p:txBody>
      </p:sp>
      <p:sp>
        <p:nvSpPr>
          <p:cNvPr id="404" name="Google Shape;404;p22"/>
          <p:cNvSpPr txBox="1"/>
          <p:nvPr/>
        </p:nvSpPr>
        <p:spPr>
          <a:xfrm>
            <a:off x="97827" y="4209748"/>
            <a:ext cx="421066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t-PT" sz="800" b="0" i="0" u="none" strike="noStrike" cap="none">
                <a:solidFill>
                  <a:srgbClr val="000000"/>
                </a:solidFill>
                <a:latin typeface="Arial"/>
                <a:ea typeface="Arial"/>
                <a:cs typeface="Arial"/>
                <a:sym typeface="Arial"/>
              </a:rPr>
              <a:t>Verteilung der Auswirkungen zwischen dem traditionellen linearen Modell und der Sharing Economy entlang des Lebenszyklus [2]</a:t>
            </a:r>
            <a:endParaRPr sz="600" b="0" i="0" u="none" strike="noStrike" cap="none">
              <a:solidFill>
                <a:srgbClr val="000000"/>
              </a:solidFill>
              <a:highlight>
                <a:srgbClr val="FFFF00"/>
              </a:highlight>
              <a:latin typeface="Arial"/>
              <a:ea typeface="Arial"/>
              <a:cs typeface="Arial"/>
              <a:sym typeface="Arial"/>
            </a:endParaRPr>
          </a:p>
        </p:txBody>
      </p:sp>
      <p:sp>
        <p:nvSpPr>
          <p:cNvPr id="405" name="Google Shape;405;p22"/>
          <p:cNvSpPr txBox="1"/>
          <p:nvPr/>
        </p:nvSpPr>
        <p:spPr>
          <a:xfrm>
            <a:off x="976404" y="4510083"/>
            <a:ext cx="4350774" cy="346185"/>
          </a:xfrm>
          <a:prstGeom prst="rect">
            <a:avLst/>
          </a:prstGeom>
          <a:noFill/>
          <a:ln>
            <a:noFill/>
          </a:ln>
        </p:spPr>
        <p:txBody>
          <a:bodyPr spcFirstLastPara="1" wrap="square" lIns="91425" tIns="45700" rIns="91425" bIns="45700" anchor="t" anchorCtr="0">
            <a:spAutoFit/>
          </a:bodyPr>
          <a:lstStyle/>
          <a:p>
            <a:pPr marL="406400" marR="0" lvl="0" indent="-406400" algn="l" rtl="0">
              <a:lnSpc>
                <a:spcPct val="107000"/>
              </a:lnSpc>
              <a:spcBef>
                <a:spcPts val="0"/>
              </a:spcBef>
              <a:spcAft>
                <a:spcPts val="0"/>
              </a:spcAft>
              <a:buClr>
                <a:srgbClr val="000000"/>
              </a:buClr>
              <a:buSzPts val="800"/>
              <a:buFont typeface="Arial"/>
              <a:buNone/>
            </a:pPr>
            <a:r>
              <a:rPr lang="pt-PT" sz="800" b="0" i="0" u="none" strike="noStrike" cap="none">
                <a:solidFill>
                  <a:srgbClr val="000000"/>
                </a:solidFill>
                <a:latin typeface="Arial"/>
                <a:ea typeface="Arial"/>
                <a:cs typeface="Arial"/>
                <a:sym typeface="Arial"/>
              </a:rPr>
              <a:t>[2] E. Mieras, 5 Wege zu einer Kreislaufwirtschaft - Teil IV: Teilen, (2016). Verfügbar unter: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PT" sz="800" b="0" i="0" u="none" strike="noStrike" cap="none">
                <a:solidFill>
                  <a:srgbClr val="000000"/>
                </a:solidFill>
                <a:latin typeface="Arial"/>
                <a:ea typeface="Arial"/>
                <a:cs typeface="Arial"/>
                <a:sym typeface="Arial"/>
              </a:rPr>
              <a:t>//pre-sustainability.com/articles/5-roads-to-a-circular-economy-part-iv-sharing/ </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title"/>
          </p:nvPr>
        </p:nvSpPr>
        <p:spPr>
          <a:xfrm>
            <a:off x="-215304" y="810613"/>
            <a:ext cx="5442972"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Verlängerung der Lebensdauer von Produkten</a:t>
            </a:r>
            <a:endParaRPr sz="4000">
              <a:solidFill>
                <a:srgbClr val="368E00"/>
              </a:solidFill>
            </a:endParaRPr>
          </a:p>
        </p:txBody>
      </p:sp>
      <p:sp>
        <p:nvSpPr>
          <p:cNvPr id="411" name="Google Shape;411;p23"/>
          <p:cNvSpPr txBox="1">
            <a:spLocks noGrp="1"/>
          </p:cNvSpPr>
          <p:nvPr>
            <p:ph type="subTitle" idx="1"/>
          </p:nvPr>
        </p:nvSpPr>
        <p:spPr>
          <a:xfrm>
            <a:off x="2506182" y="2018006"/>
            <a:ext cx="5883087"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a:t>Im Gegensatz zu linearen Geschäftsmodellen, die auf geplante Obsoleszenz angewiesen sind, um Wachstum zu erzielen, zielt CE darauf ab, die Nutzungsdauer ihrer Produkte zu verlängern. Die Hauptziele sind klar: den Bedarf an zusätzlichen Rohstoffen zu verringern, um ein neues Produkt zu schaffen, das einem bestimmten Zweck dient, und die Rate der Produktentsorgung auf Mülldeponien zu reduzieren. Als Nächstes wird beschrieben, wie die CMC-Industrie die Lebensdauer ihrer Produkte verlängern kann, indem Fallstudien einer erfolgreichen Umsetzung vorgestellt werden. </a:t>
            </a:r>
            <a:endParaRPr/>
          </a:p>
          <a:p>
            <a:pPr marL="0" lvl="0" indent="0" algn="just" rtl="0">
              <a:lnSpc>
                <a:spcPct val="100000"/>
              </a:lnSpc>
              <a:spcBef>
                <a:spcPts val="0"/>
              </a:spcBef>
              <a:spcAft>
                <a:spcPts val="0"/>
              </a:spcAft>
              <a:buSzPts val="1600"/>
              <a:buNone/>
            </a:pPr>
            <a:r>
              <a:rPr lang="pt-PT"/>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4"/>
          <p:cNvSpPr txBox="1">
            <a:spLocks noGrp="1"/>
          </p:cNvSpPr>
          <p:nvPr>
            <p:ph type="title"/>
          </p:nvPr>
        </p:nvSpPr>
        <p:spPr>
          <a:xfrm>
            <a:off x="525801" y="2290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Verlängerung der Lebensdauer von Produkten</a:t>
            </a:r>
            <a:endParaRPr sz="4000"/>
          </a:p>
        </p:txBody>
      </p:sp>
      <p:sp>
        <p:nvSpPr>
          <p:cNvPr id="417" name="Google Shape;417;p24"/>
          <p:cNvSpPr txBox="1"/>
          <p:nvPr/>
        </p:nvSpPr>
        <p:spPr>
          <a:xfrm>
            <a:off x="271360" y="1240268"/>
            <a:ext cx="8769402" cy="38164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Das Konzept der "</a:t>
            </a:r>
            <a:r>
              <a:rPr lang="pt-PT" sz="1400" b="0" i="0" u="none" strike="noStrike" cap="none">
                <a:solidFill>
                  <a:srgbClr val="2B2D83"/>
                </a:solidFill>
                <a:latin typeface="Arial"/>
                <a:ea typeface="Arial"/>
                <a:cs typeface="Arial"/>
                <a:sym typeface="Arial"/>
              </a:rPr>
              <a:t>Produktlebensverlängerung</a:t>
            </a:r>
            <a:r>
              <a:rPr lang="pt-PT" sz="1400" b="0" i="0" u="none" strike="noStrike" cap="none">
                <a:solidFill>
                  <a:srgbClr val="000000"/>
                </a:solidFill>
                <a:latin typeface="Arial"/>
                <a:ea typeface="Arial"/>
                <a:cs typeface="Arial"/>
                <a:sym typeface="Arial"/>
              </a:rPr>
              <a:t>" beschreibt, wie lange ein Produkt verwendet werden kann, wobei das Hauptziel darin besteht, die "Nutzungsrate" und die Dauer des Produkts zu maximieren. Wenn ein Produkt das Ende seiner Lebensdauer erreicht, verlieren wir in der Regel die gesamte Energie und die Ressourcen, die für seine Herstellung verwendet wurden.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Die Verlängerung der Produktlebensdauer ist eine von mehreren Strategien für zirkuläre Geschäftsmodelle, zu denen auch andere gehören können, wie z. B. Kreislaufwirtschaft, Intensivierung und Dematerialisierung.</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Kreislaufwirtschaftliche Geschäftsmodelle sind für Unternehmen von entscheidender Bedeutung, wenn sie sich die Kreislaufwirtschaft zu eigen machen wollen, und sollten die Aktivitäten zur Schaffung von Kreislaufwerten mit den Möglichkeiten der wirtschaftlichen Wertschöpfung in Einklang bringen.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Die Hauptziele </a:t>
            </a:r>
            <a:r>
              <a:rPr lang="pt-PT" sz="1400" b="0" i="0" u="none" strike="noStrike" cap="none">
                <a:solidFill>
                  <a:srgbClr val="000000"/>
                </a:solidFill>
                <a:latin typeface="Arial"/>
                <a:ea typeface="Arial"/>
                <a:cs typeface="Arial"/>
                <a:sym typeface="Arial"/>
              </a:rPr>
              <a:t>dieses Geschäftsmodells können wie folgt definiert werden:</a:t>
            </a:r>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Verlängerte Nutzungsdauer der bestehenden Produkte;</a:t>
            </a:r>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Reduzierter Fluss von Bestandteilen durch die Wirtschaft;</a:t>
            </a:r>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Verringerung der Ressourcenentnahme und der Abfallerzeugung.</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5"/>
          <p:cNvSpPr txBox="1">
            <a:spLocks noGrp="1"/>
          </p:cNvSpPr>
          <p:nvPr>
            <p:ph type="title"/>
          </p:nvPr>
        </p:nvSpPr>
        <p:spPr>
          <a:xfrm>
            <a:off x="525801" y="60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Verlängerung der Lebensdauer von Produkten (Forts.)</a:t>
            </a:r>
            <a:endParaRPr sz="4000"/>
          </a:p>
        </p:txBody>
      </p:sp>
      <p:graphicFrame>
        <p:nvGraphicFramePr>
          <p:cNvPr id="423" name="Google Shape;423;p25"/>
          <p:cNvGraphicFramePr/>
          <p:nvPr/>
        </p:nvGraphicFramePr>
        <p:xfrm>
          <a:off x="0" y="1380173"/>
          <a:ext cx="3000000" cy="3000000"/>
        </p:xfrm>
        <a:graphic>
          <a:graphicData uri="http://schemas.openxmlformats.org/drawingml/2006/table">
            <a:tbl>
              <a:tblPr>
                <a:noFill/>
                <a:tableStyleId>{9C9187FB-4BE6-4FCA-8D81-B8E3CF1E1D75}</a:tableStyleId>
              </a:tblPr>
              <a:tblGrid>
                <a:gridCol w="9003900">
                  <a:extLst>
                    <a:ext uri="{9D8B030D-6E8A-4147-A177-3AD203B41FA5}">
                      <a16:colId xmlns:a16="http://schemas.microsoft.com/office/drawing/2014/main" val="20000"/>
                    </a:ext>
                  </a:extLst>
                </a:gridCol>
              </a:tblGrid>
              <a:tr h="373100">
                <a:tc>
                  <a:txBody>
                    <a:bodyPr/>
                    <a:lstStyle/>
                    <a:p>
                      <a:pPr marL="0" marR="0" lvl="0" indent="0" algn="ctr" rtl="0">
                        <a:lnSpc>
                          <a:spcPct val="100000"/>
                        </a:lnSpc>
                        <a:spcBef>
                          <a:spcPts val="0"/>
                        </a:spcBef>
                        <a:spcAft>
                          <a:spcPts val="0"/>
                        </a:spcAft>
                        <a:buNone/>
                      </a:pPr>
                      <a:r>
                        <a:rPr lang="pt-PT" sz="1400" u="none" strike="noStrike" cap="none">
                          <a:latin typeface="Arial"/>
                          <a:ea typeface="Arial"/>
                          <a:cs typeface="Arial"/>
                          <a:sym typeface="Arial"/>
                        </a:rPr>
                        <a:t>Allgemeine Vorteile der Verlängerung der Produktlebensdauer</a:t>
                      </a:r>
                      <a:endParaRPr sz="14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5A7A1"/>
                    </a:solidFill>
                  </a:tcPr>
                </a:tc>
                <a:extLst>
                  <a:ext uri="{0D108BD9-81ED-4DB2-BD59-A6C34878D82A}">
                    <a16:rowId xmlns:a16="http://schemas.microsoft.com/office/drawing/2014/main" val="10000"/>
                  </a:ext>
                </a:extLst>
              </a:tr>
              <a:tr h="37310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Erfordert keine wesentliche Änderung des derzeitigen Geschäftsmodells eines Unternehmens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1"/>
                  </a:ext>
                </a:extLst>
              </a:tr>
              <a:tr h="65290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Indem sie Menschen dazu bringen, die Nutzung von Produkten zu erweitern, können Unternehmen zusätzliche Kontaktpunkte mit ihren Kunden schaffen.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2"/>
                  </a:ext>
                </a:extLst>
              </a:tr>
              <a:tr h="37310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Günstige öffentliche Meinung und Einstellung der Verbraucher</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3"/>
                  </a:ext>
                </a:extLst>
              </a:tr>
              <a:tr h="50805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Einsatz neuer Technologien (geeignete Materialien, weniger Materialverbrauch, geringerer Stromverbrauch)</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4"/>
                  </a:ext>
                </a:extLst>
              </a:tr>
              <a:tr h="37310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Geringerer gesetzgeberischer Druck ("geschlossener Kreislauf und geschlossene Stoffgesetzgebung")</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5"/>
                  </a:ext>
                </a:extLst>
              </a:tr>
              <a:tr h="373100">
                <a:tc>
                  <a:txBody>
                    <a:bodyPr/>
                    <a:lstStyle/>
                    <a:p>
                      <a:pPr marL="0" marR="0" lvl="0" indent="0" algn="l" rtl="0">
                        <a:lnSpc>
                          <a:spcPct val="100000"/>
                        </a:lnSpc>
                        <a:spcBef>
                          <a:spcPts val="0"/>
                        </a:spcBef>
                        <a:spcAft>
                          <a:spcPts val="0"/>
                        </a:spcAft>
                        <a:buClr>
                          <a:srgbClr val="000000"/>
                        </a:buClr>
                        <a:buSzPts val="1400"/>
                        <a:buFont typeface="Arial"/>
                        <a:buNone/>
                      </a:pPr>
                      <a:r>
                        <a:rPr lang="pt-PT" sz="1400" u="none" strike="noStrike" cap="none">
                          <a:latin typeface="Arial"/>
                          <a:ea typeface="Arial"/>
                          <a:cs typeface="Arial"/>
                          <a:sym typeface="Arial"/>
                        </a:rPr>
                        <a:t>Neue Vermarktungsmöglichkeiten</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6"/>
                  </a:ext>
                </a:extLst>
              </a:tr>
              <a:tr h="373100">
                <a:tc>
                  <a:txBody>
                    <a:bodyPr/>
                    <a:lstStyle/>
                    <a:p>
                      <a:pPr marL="0" marR="0" lvl="0" indent="0" algn="l" rtl="0">
                        <a:lnSpc>
                          <a:spcPct val="100000"/>
                        </a:lnSpc>
                        <a:spcBef>
                          <a:spcPts val="0"/>
                        </a:spcBef>
                        <a:spcAft>
                          <a:spcPts val="0"/>
                        </a:spcAft>
                        <a:buNone/>
                      </a:pPr>
                      <a:r>
                        <a:rPr lang="pt-PT" sz="1400" u="none" strike="noStrike" cap="none">
                          <a:latin typeface="Arial"/>
                          <a:ea typeface="Arial"/>
                          <a:cs typeface="Arial"/>
                          <a:sym typeface="Arial"/>
                        </a:rPr>
                        <a:t>Kosteneinsparungen</a:t>
                      </a:r>
                      <a:endParaRPr sz="140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6"/>
          <p:cNvSpPr txBox="1">
            <a:spLocks noGrp="1"/>
          </p:cNvSpPr>
          <p:nvPr>
            <p:ph type="title"/>
          </p:nvPr>
        </p:nvSpPr>
        <p:spPr>
          <a:xfrm>
            <a:off x="1071678" y="171002"/>
            <a:ext cx="6542502"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Verlängerung der Lebensdauer von Produkten (Forts.)</a:t>
            </a:r>
            <a:endParaRPr/>
          </a:p>
        </p:txBody>
      </p:sp>
      <p:sp>
        <p:nvSpPr>
          <p:cNvPr id="429" name="Google Shape;429;p26"/>
          <p:cNvSpPr txBox="1"/>
          <p:nvPr/>
        </p:nvSpPr>
        <p:spPr>
          <a:xfrm>
            <a:off x="420330" y="1799248"/>
            <a:ext cx="3291058" cy="2585323"/>
          </a:xfrm>
          <a:prstGeom prst="rect">
            <a:avLst/>
          </a:prstGeom>
          <a:noFill/>
          <a:ln w="9525" cap="flat" cmpd="sng">
            <a:solidFill>
              <a:srgbClr val="2B2D8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2B2D83"/>
              </a:buClr>
              <a:buSzPts val="1200"/>
              <a:buFont typeface="Arial"/>
              <a:buNone/>
            </a:pPr>
            <a:r>
              <a:rPr lang="pt-PT" sz="1200" b="1" i="0" u="none" strike="noStrike" cap="none">
                <a:solidFill>
                  <a:srgbClr val="2B2D83"/>
                </a:solidFill>
                <a:latin typeface="Arial"/>
                <a:ea typeface="Arial"/>
                <a:cs typeface="Arial"/>
                <a:sym typeface="Arial"/>
              </a:rPr>
              <a:t>Die größte organisatorische Herausforderung für Unternehmen bei der Umsetzung dieses Geschäftsmodells, insbesondere bei Produkten mit geringem Wert, besteht darin, das richtige Format und den richtigen Umfang für die Gründung eines internen Sondierungsunternehmens zu wählen. Die Umsetzung eines Modells zur Erweiterung der Produktnutzung bedeutet häufig den Erwerb neuer Fähigkeiten, Änderungen am Produktdesign (z. B. eine größere Modularität, um Funktionserweiterungen zu ermöglichen) und Änderungen an den Finanzmodellen.</a:t>
            </a:r>
            <a:endParaRPr/>
          </a:p>
        </p:txBody>
      </p:sp>
      <p:sp>
        <p:nvSpPr>
          <p:cNvPr id="430" name="Google Shape;430;p26"/>
          <p:cNvSpPr txBox="1"/>
          <p:nvPr/>
        </p:nvSpPr>
        <p:spPr>
          <a:xfrm>
            <a:off x="4342929" y="4421892"/>
            <a:ext cx="359083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nachdenklicher asiatischer Geschäftsmann, der </a:t>
            </a:r>
            <a:r>
              <a:rPr lang="pt-PT" sz="500" b="0" i="0" u="none" strike="noStrike" cap="none">
                <a:solidFill>
                  <a:srgbClr val="000000"/>
                </a:solidFill>
                <a:latin typeface="Arial"/>
                <a:ea typeface="Arial"/>
                <a:cs typeface="Arial"/>
                <a:sym typeface="Arial"/>
              </a:rPr>
              <a:t>von </a:t>
            </a:r>
            <a:r>
              <a:rPr lang="pt-PT" sz="500" b="1" i="0" u="none" strike="noStrike" cap="none">
                <a:solidFill>
                  <a:srgbClr val="0F73EE"/>
                </a:solidFill>
                <a:latin typeface="Proxima Nova"/>
                <a:ea typeface="Proxima Nova"/>
                <a:cs typeface="Proxima Nova"/>
                <a:sym typeface="Proxima Nova"/>
              </a:rPr>
              <a:t>creativeart </a:t>
            </a:r>
            <a:r>
              <a:rPr lang="pt-PT" sz="500" b="0" i="0" u="none" strike="noStrike" cap="none">
                <a:solidFill>
                  <a:srgbClr val="000000"/>
                </a:solidFill>
                <a:latin typeface="Arial"/>
                <a:ea typeface="Arial"/>
                <a:cs typeface="Arial"/>
                <a:sym typeface="Arial"/>
              </a:rPr>
              <a:t>in </a:t>
            </a:r>
            <a:r>
              <a:rPr lang="pt-PT" sz="5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https://www.freepik.com/premium-photo/composite-image-thoughtful-asian-businessman-pointing_35247927.htm#page=2&amp;query=direction%20sign&amp;position=9&amp;from_view=search&amp;track=ais </a:t>
            </a:r>
            <a:r>
              <a:rPr lang="pt-PT" sz="500" b="1" i="0" u="none" strike="noStrike" cap="none">
                <a:solidFill>
                  <a:srgbClr val="374957"/>
                </a:solidFill>
                <a:latin typeface="Proxima Nova"/>
                <a:ea typeface="Proxima Nova"/>
                <a:cs typeface="Proxima Nova"/>
                <a:sym typeface="Proxima Nova"/>
              </a:rPr>
              <a:t>gezeigt wird</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grpSp>
        <p:nvGrpSpPr>
          <p:cNvPr id="431" name="Google Shape;431;p26"/>
          <p:cNvGrpSpPr/>
          <p:nvPr/>
        </p:nvGrpSpPr>
        <p:grpSpPr>
          <a:xfrm>
            <a:off x="4342929" y="1391770"/>
            <a:ext cx="4478342" cy="2875411"/>
            <a:chOff x="4342929" y="1445559"/>
            <a:chExt cx="4628032" cy="2971523"/>
          </a:xfrm>
        </p:grpSpPr>
        <p:grpSp>
          <p:nvGrpSpPr>
            <p:cNvPr id="432" name="Google Shape;432;p26"/>
            <p:cNvGrpSpPr/>
            <p:nvPr/>
          </p:nvGrpSpPr>
          <p:grpSpPr>
            <a:xfrm>
              <a:off x="4342929" y="1445559"/>
              <a:ext cx="4628032" cy="2971523"/>
              <a:chOff x="4342929" y="1445559"/>
              <a:chExt cx="4628032" cy="2971523"/>
            </a:xfrm>
          </p:grpSpPr>
          <p:pic>
            <p:nvPicPr>
              <p:cNvPr id="433" name="Google Shape;433;p26"/>
              <p:cNvPicPr preferRelativeResize="0"/>
              <p:nvPr/>
            </p:nvPicPr>
            <p:blipFill rotWithShape="1">
              <a:blip r:embed="rId4">
                <a:alphaModFix/>
              </a:blip>
              <a:srcRect/>
              <a:stretch/>
            </p:blipFill>
            <p:spPr>
              <a:xfrm>
                <a:off x="4342929" y="1445559"/>
                <a:ext cx="4628032" cy="2971523"/>
              </a:xfrm>
              <a:prstGeom prst="rect">
                <a:avLst/>
              </a:prstGeom>
              <a:noFill/>
              <a:ln>
                <a:noFill/>
              </a:ln>
            </p:spPr>
          </p:pic>
          <p:sp>
            <p:nvSpPr>
              <p:cNvPr id="434" name="Google Shape;434;p26"/>
              <p:cNvSpPr/>
              <p:nvPr/>
            </p:nvSpPr>
            <p:spPr>
              <a:xfrm>
                <a:off x="5950324" y="2675965"/>
                <a:ext cx="1593476" cy="531159"/>
              </a:xfrm>
              <a:prstGeom prst="rect">
                <a:avLst/>
              </a:prstGeom>
              <a:solidFill>
                <a:srgbClr val="7693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435" name="Google Shape;435;p26"/>
            <p:cNvSpPr txBox="1"/>
            <p:nvPr/>
          </p:nvSpPr>
          <p:spPr>
            <a:xfrm>
              <a:off x="5533838" y="2720075"/>
              <a:ext cx="2502608" cy="538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2900" b="1" i="0" u="none" strike="noStrike" cap="none">
                  <a:solidFill>
                    <a:schemeClr val="lt1"/>
                  </a:solidFill>
                  <a:latin typeface="Arial"/>
                  <a:ea typeface="Arial"/>
                  <a:cs typeface="Arial"/>
                  <a:sym typeface="Arial"/>
                </a:rPr>
                <a:t>CHALLENGE</a:t>
              </a:r>
              <a:endParaRPr/>
            </a:p>
          </p:txBody>
        </p:sp>
      </p:grpSp>
      <p:pic>
        <p:nvPicPr>
          <p:cNvPr id="436" name="Google Shape;436;p26" descr="Uma imagem com texto, clipart&#10;&#10;Descrição gerada automaticamente"/>
          <p:cNvPicPr preferRelativeResize="0"/>
          <p:nvPr/>
        </p:nvPicPr>
        <p:blipFill rotWithShape="1">
          <a:blip r:embed="rId5">
            <a:alphaModFix/>
          </a:blip>
          <a:srcRect/>
          <a:stretch/>
        </p:blipFill>
        <p:spPr>
          <a:xfrm>
            <a:off x="4342929" y="4028835"/>
            <a:ext cx="681229" cy="2383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7"/>
          <p:cNvSpPr txBox="1">
            <a:spLocks noGrp="1"/>
          </p:cNvSpPr>
          <p:nvPr>
            <p:ph type="title"/>
          </p:nvPr>
        </p:nvSpPr>
        <p:spPr>
          <a:xfrm>
            <a:off x="996669" y="145490"/>
            <a:ext cx="6059282"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Verlängerung der Lebensdauer von Produkten (Forts.)</a:t>
            </a:r>
            <a:endParaRPr/>
          </a:p>
        </p:txBody>
      </p:sp>
      <p:sp>
        <p:nvSpPr>
          <p:cNvPr id="442" name="Google Shape;442;p27"/>
          <p:cNvSpPr txBox="1"/>
          <p:nvPr/>
        </p:nvSpPr>
        <p:spPr>
          <a:xfrm>
            <a:off x="0" y="2081708"/>
            <a:ext cx="8780821" cy="24929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Die Verlängerung der Produktlebensdauer verfolgt das Ziel, das Produkt so lange wie möglich in Gebrauch zu halten, und kann durch verschiedene Maßnahmen und Möglichkeiten erreicht werden:</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 Die Nutzung eines Produkts kann durch Reparatur, Wiederaufbereitung von Bauteilen, Aufarbeitung, Aufrüstung und Neukonstruktion bis hin zum Handel und Wiederverkauf erweitert werden, wobei einige davon eigene Geschäftsmodelle darstellen können;</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 Verlängerung der jeweiligen Ressourcenkreisläufe, was bedeutet, dass die Nutzungsphase des Produkts verlängert wird, und zwar durch langlebiges und zeitloses Design, Marketing, das zu langen Nutzungsphasen, Wartung und Reparatur anregt;</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 Die Implementierung eines Modells zur Erweiterung der Produktnutzung bedeutet häufig den Erwerb neuer Funktionen, Änderungen am Produktdesign (z. B. eine größere Modularität, um Funktionserweiterungen zu ermöglichen) und Änderungen an den Finanzmodellen.</a:t>
            </a:r>
            <a:endParaRPr/>
          </a:p>
        </p:txBody>
      </p:sp>
      <p:sp>
        <p:nvSpPr>
          <p:cNvPr id="443" name="Google Shape;443;p27"/>
          <p:cNvSpPr txBox="1"/>
          <p:nvPr/>
        </p:nvSpPr>
        <p:spPr>
          <a:xfrm>
            <a:off x="0" y="1551100"/>
            <a:ext cx="6311590" cy="479425"/>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90000"/>
              </a:lnSpc>
              <a:spcBef>
                <a:spcPts val="0"/>
              </a:spcBef>
              <a:spcAft>
                <a:spcPts val="0"/>
              </a:spcAft>
              <a:buClr>
                <a:srgbClr val="000000"/>
              </a:buClr>
              <a:buSzPct val="100000"/>
              <a:buFont typeface="Arial"/>
              <a:buNone/>
            </a:pPr>
            <a:r>
              <a:rPr lang="pt-PT" sz="1700" b="1" i="0" u="none" strike="noStrike" cap="none">
                <a:solidFill>
                  <a:srgbClr val="2B2D83"/>
                </a:solidFill>
                <a:latin typeface="Arial"/>
                <a:ea typeface="Arial"/>
                <a:cs typeface="Arial"/>
                <a:sym typeface="Arial"/>
              </a:rPr>
              <a:t>Methoden zur Verlängerung der Lebensdauer von Produkten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8"/>
          <p:cNvSpPr txBox="1">
            <a:spLocks noGrp="1"/>
          </p:cNvSpPr>
          <p:nvPr>
            <p:ph type="title"/>
          </p:nvPr>
        </p:nvSpPr>
        <p:spPr>
          <a:xfrm>
            <a:off x="1226181" y="-38731"/>
            <a:ext cx="5895731"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Verlängerung der Lebensdauer von Produkten (Forts.)</a:t>
            </a:r>
            <a:endParaRPr/>
          </a:p>
        </p:txBody>
      </p:sp>
      <p:sp>
        <p:nvSpPr>
          <p:cNvPr id="449" name="Google Shape;449;p28"/>
          <p:cNvSpPr txBox="1"/>
          <p:nvPr/>
        </p:nvSpPr>
        <p:spPr>
          <a:xfrm>
            <a:off x="0" y="1551100"/>
            <a:ext cx="402631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endParaRPr sz="1700" b="1" i="0" u="none" strike="noStrike" cap="none">
              <a:solidFill>
                <a:srgbClr val="2B2D83"/>
              </a:solidFill>
              <a:latin typeface="Arial"/>
              <a:ea typeface="Arial"/>
              <a:cs typeface="Arial"/>
              <a:sym typeface="Arial"/>
            </a:endParaRPr>
          </a:p>
        </p:txBody>
      </p:sp>
      <p:sp>
        <p:nvSpPr>
          <p:cNvPr id="450" name="Google Shape;450;p28"/>
          <p:cNvSpPr txBox="1"/>
          <p:nvPr/>
        </p:nvSpPr>
        <p:spPr>
          <a:xfrm>
            <a:off x="287593" y="1406238"/>
            <a:ext cx="8686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Lebensdauer der Produkte in eigenen Produkten</a:t>
            </a:r>
            <a:endParaRPr sz="1400" b="0" i="0" u="none" strike="noStrike" cap="none">
              <a:solidFill>
                <a:srgbClr val="2B2D83"/>
              </a:solidFill>
              <a:latin typeface="Arial"/>
              <a:ea typeface="Arial"/>
              <a:cs typeface="Arial"/>
              <a:sym typeface="Arial"/>
            </a:endParaRPr>
          </a:p>
        </p:txBody>
      </p:sp>
      <p:pic>
        <p:nvPicPr>
          <p:cNvPr id="451" name="Google Shape;451;p28"/>
          <p:cNvPicPr preferRelativeResize="0"/>
          <p:nvPr/>
        </p:nvPicPr>
        <p:blipFill rotWithShape="1">
          <a:blip r:embed="rId3">
            <a:alphaModFix/>
          </a:blip>
          <a:srcRect/>
          <a:stretch/>
        </p:blipFill>
        <p:spPr>
          <a:xfrm>
            <a:off x="5221822" y="1111130"/>
            <a:ext cx="3556747" cy="3592400"/>
          </a:xfrm>
          <a:prstGeom prst="rect">
            <a:avLst/>
          </a:prstGeom>
          <a:noFill/>
          <a:ln>
            <a:noFill/>
          </a:ln>
        </p:spPr>
      </p:pic>
      <p:sp>
        <p:nvSpPr>
          <p:cNvPr id="452" name="Google Shape;452;p28"/>
          <p:cNvSpPr txBox="1"/>
          <p:nvPr/>
        </p:nvSpPr>
        <p:spPr>
          <a:xfrm>
            <a:off x="287593" y="1823031"/>
            <a:ext cx="4646636" cy="423595"/>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1300"/>
              <a:buFont typeface="Arial"/>
              <a:buNone/>
            </a:pPr>
            <a:r>
              <a:rPr lang="pt-PT" sz="1300" b="0" i="0" u="none" strike="noStrike" cap="none">
                <a:solidFill>
                  <a:schemeClr val="dk1"/>
                </a:solidFill>
                <a:latin typeface="Arial"/>
                <a:ea typeface="Arial"/>
                <a:cs typeface="Arial"/>
                <a:sym typeface="Arial"/>
              </a:rPr>
              <a:t>Es ist wichtig, die Produktlebensdauer auf die Kundenbedürfnisse abzustimmen, und die Verlängerung der Produktlebensdauer ist eine wirksame Richtung für die Gestaltung eines Kreislaufgeschäftsmodells.</a:t>
            </a:r>
            <a:endParaRPr/>
          </a:p>
        </p:txBody>
      </p:sp>
      <p:sp>
        <p:nvSpPr>
          <p:cNvPr id="453" name="Google Shape;453;p28"/>
          <p:cNvSpPr txBox="1"/>
          <p:nvPr/>
        </p:nvSpPr>
        <p:spPr>
          <a:xfrm>
            <a:off x="278561" y="2461842"/>
            <a:ext cx="4646636" cy="202647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90000"/>
              </a:lnSpc>
              <a:spcBef>
                <a:spcPts val="0"/>
              </a:spcBef>
              <a:spcAft>
                <a:spcPts val="0"/>
              </a:spcAft>
              <a:buClr>
                <a:srgbClr val="000000"/>
              </a:buClr>
              <a:buSzPct val="100000"/>
              <a:buFont typeface="Arial"/>
              <a:buNone/>
            </a:pPr>
            <a:r>
              <a:rPr lang="pt-PT" sz="1300" b="0" i="0" u="none" strike="noStrike" cap="none">
                <a:solidFill>
                  <a:schemeClr val="dk1"/>
                </a:solidFill>
                <a:latin typeface="Arial"/>
                <a:ea typeface="Arial"/>
                <a:cs typeface="Arial"/>
                <a:sym typeface="Arial"/>
              </a:rPr>
              <a:t>Um die Produktlebensdauer zu verstehen, kann eine Bewertungsmethode wie LCA angewandt werden.</a:t>
            </a:r>
            <a:endParaRPr/>
          </a:p>
          <a:p>
            <a:pPr marL="0" marR="0" lvl="0" indent="0" algn="just" rtl="0">
              <a:lnSpc>
                <a:spcPct val="90000"/>
              </a:lnSpc>
              <a:spcBef>
                <a:spcPts val="1000"/>
              </a:spcBef>
              <a:spcAft>
                <a:spcPts val="0"/>
              </a:spcAft>
              <a:buClr>
                <a:srgbClr val="000000"/>
              </a:buClr>
              <a:buSzPct val="100000"/>
              <a:buFont typeface="Arial"/>
              <a:buNone/>
            </a:pPr>
            <a:r>
              <a:rPr lang="pt-PT" sz="1300" b="0" i="0" u="none" strike="noStrike" cap="none">
                <a:solidFill>
                  <a:schemeClr val="dk1"/>
                </a:solidFill>
                <a:latin typeface="Arial"/>
                <a:ea typeface="Arial"/>
                <a:cs typeface="Arial"/>
                <a:sym typeface="Arial"/>
              </a:rPr>
              <a:t>Der Lebenszyklusansatz wird bereits von vielen Unternehmen im Rahmen der Nachhaltigkeit eingesetzt, um die Gesamtumweltbelastung während des gesamten Lebenszyklus von Waren und Dienstleistungen zu verringern. Die Ökobilanz wird auch zur Verbesserung der Wettbewerbsfähigkeit der Produkte des Unternehmens und bei der Entscheidungsfindung als Instrument zur Verbesserung des Produktdesigns, bei der Auswahl von Materialien, bei der Auswahl von Technologien, bei spezifischen Designkriterien und bei der Berücksichtigung des Recyclings eingesetzt. </a:t>
            </a:r>
            <a:endParaRPr/>
          </a:p>
        </p:txBody>
      </p:sp>
      <p:sp>
        <p:nvSpPr>
          <p:cNvPr id="454" name="Google Shape;454;p28"/>
          <p:cNvSpPr txBox="1"/>
          <p:nvPr/>
        </p:nvSpPr>
        <p:spPr>
          <a:xfrm>
            <a:off x="1650062" y="4540017"/>
            <a:ext cx="3878124" cy="327026"/>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0000"/>
              </a:buClr>
              <a:buSzPts val="700"/>
              <a:buFont typeface="Arial"/>
              <a:buNone/>
            </a:pPr>
            <a:r>
              <a:rPr lang="pt-PT" sz="700" b="0" i="0" u="none" strike="noStrike" cap="none">
                <a:solidFill>
                  <a:schemeClr val="dk1"/>
                </a:solidFill>
                <a:latin typeface="Arial"/>
                <a:ea typeface="Arial"/>
                <a:cs typeface="Arial"/>
                <a:sym typeface="Arial"/>
              </a:rPr>
              <a:t>[1] Europäische Plattform für Ökobilanzierung (LCA). Europäische Kommission. Web: </a:t>
            </a:r>
            <a:r>
              <a:rPr lang="pt-PT" sz="7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https://ec.europa.eu/environment/ipp/lca.htm</a:t>
            </a:r>
            <a:endParaRPr sz="7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9"/>
          <p:cNvSpPr txBox="1">
            <a:spLocks noGrp="1"/>
          </p:cNvSpPr>
          <p:nvPr>
            <p:ph type="title"/>
          </p:nvPr>
        </p:nvSpPr>
        <p:spPr>
          <a:xfrm>
            <a:off x="273888" y="929559"/>
            <a:ext cx="5842963" cy="646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pt-PT" sz="4000">
                <a:solidFill>
                  <a:srgbClr val="368E00"/>
                </a:solidFill>
              </a:rPr>
              <a:t>Plattformen zur gemeinsamen Nutzung</a:t>
            </a:r>
            <a:br>
              <a:rPr lang="pt-PT" sz="4000">
                <a:solidFill>
                  <a:srgbClr val="368E00"/>
                </a:solidFill>
              </a:rPr>
            </a:br>
            <a:endParaRPr sz="4000">
              <a:solidFill>
                <a:srgbClr val="368E00"/>
              </a:solidFill>
            </a:endParaRPr>
          </a:p>
        </p:txBody>
      </p:sp>
      <p:sp>
        <p:nvSpPr>
          <p:cNvPr id="460" name="Google Shape;460;p29"/>
          <p:cNvSpPr txBox="1">
            <a:spLocks noGrp="1"/>
          </p:cNvSpPr>
          <p:nvPr>
            <p:ph type="subTitle" idx="1"/>
          </p:nvPr>
        </p:nvSpPr>
        <p:spPr>
          <a:xfrm>
            <a:off x="2258890" y="1980282"/>
            <a:ext cx="5842963"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a:t>In mehreren Fällen hat sich gezeigt, dass Kreislaufplattformen und Wissensnetzwerke die Förderung der Kreislaufwirtschaft durch den Austausch von Wissen, das Aufzeigen von Fallbeispielen und die Förderung der Zusammenarbeit beschleunigen. </a:t>
            </a:r>
            <a:endParaRPr/>
          </a:p>
          <a:p>
            <a:pPr marL="0" lvl="0" indent="0" algn="just" rtl="0">
              <a:lnSpc>
                <a:spcPct val="100000"/>
              </a:lnSpc>
              <a:spcBef>
                <a:spcPts val="0"/>
              </a:spcBef>
              <a:spcAft>
                <a:spcPts val="0"/>
              </a:spcAft>
              <a:buSzPts val="1600"/>
              <a:buNone/>
            </a:pPr>
            <a:endParaRPr/>
          </a:p>
          <a:p>
            <a:pPr marL="0" lvl="0" indent="0" algn="just" rtl="0">
              <a:lnSpc>
                <a:spcPct val="100000"/>
              </a:lnSpc>
              <a:spcBef>
                <a:spcPts val="0"/>
              </a:spcBef>
              <a:spcAft>
                <a:spcPts val="0"/>
              </a:spcAft>
              <a:buSzPts val="1600"/>
              <a:buNone/>
            </a:pPr>
            <a:r>
              <a:rPr lang="pt-PT"/>
              <a:t>In der Literatur wird darauf hingewiesen, dass einer der wichtigsten Beiträge dieser Plattformen darin besteht, dass sie das Marktversagen abmildern, da durch diesen Austausch die Effektivität und Effizienz aus wirtschaftlicher und ökologischer Sicht bewertet werden können.</a:t>
            </a:r>
            <a:endParaRPr/>
          </a:p>
          <a:p>
            <a:pPr marL="0" lvl="0" indent="0" algn="just" rtl="0">
              <a:lnSpc>
                <a:spcPct val="100000"/>
              </a:lnSpc>
              <a:spcBef>
                <a:spcPts val="0"/>
              </a:spcBef>
              <a:spcAft>
                <a:spcPts val="0"/>
              </a:spcAft>
              <a:buSzPts val="1600"/>
              <a:buNone/>
            </a:pPr>
            <a:r>
              <a:rPr lang="pt-PT"/>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title"/>
          </p:nvPr>
        </p:nvSpPr>
        <p:spPr>
          <a:xfrm>
            <a:off x="-1599669" y="111973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Wichtigste Ziele</a:t>
            </a:r>
            <a:endParaRPr/>
          </a:p>
        </p:txBody>
      </p:sp>
      <p:sp>
        <p:nvSpPr>
          <p:cNvPr id="146" name="Google Shape;146;p3"/>
          <p:cNvSpPr txBox="1">
            <a:spLocks noGrp="1"/>
          </p:cNvSpPr>
          <p:nvPr>
            <p:ph type="subTitle" idx="1"/>
          </p:nvPr>
        </p:nvSpPr>
        <p:spPr>
          <a:xfrm>
            <a:off x="2597754" y="2138237"/>
            <a:ext cx="6297165" cy="1176900"/>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0"/>
              </a:spcBef>
              <a:spcAft>
                <a:spcPts val="0"/>
              </a:spcAft>
              <a:buClr>
                <a:srgbClr val="15A7A1"/>
              </a:buClr>
              <a:buSzPts val="1600"/>
              <a:buFont typeface="Arial"/>
              <a:buChar char="•"/>
            </a:pPr>
            <a:r>
              <a:rPr lang="pt-PT"/>
              <a:t>Entwicklung neuer Kreislaufprodukte oder -dienstleistungen</a:t>
            </a:r>
            <a:endParaRPr/>
          </a:p>
          <a:p>
            <a:pPr marL="342900" lvl="0" indent="-342900" algn="just" rtl="0">
              <a:lnSpc>
                <a:spcPct val="100000"/>
              </a:lnSpc>
              <a:spcBef>
                <a:spcPts val="0"/>
              </a:spcBef>
              <a:spcAft>
                <a:spcPts val="0"/>
              </a:spcAft>
              <a:buClr>
                <a:srgbClr val="15A7A1"/>
              </a:buClr>
              <a:buSzPts val="1600"/>
              <a:buFont typeface="Arial"/>
              <a:buChar char="•"/>
            </a:pPr>
            <a:r>
              <a:rPr lang="pt-PT"/>
              <a:t>Zirkuläre Lieferungen</a:t>
            </a:r>
            <a:endParaRPr/>
          </a:p>
          <a:p>
            <a:pPr marL="342900" lvl="0" indent="-342900" algn="just" rtl="0">
              <a:lnSpc>
                <a:spcPct val="100000"/>
              </a:lnSpc>
              <a:spcBef>
                <a:spcPts val="0"/>
              </a:spcBef>
              <a:spcAft>
                <a:spcPts val="0"/>
              </a:spcAft>
              <a:buClr>
                <a:srgbClr val="15A7A1"/>
              </a:buClr>
              <a:buSzPts val="1600"/>
              <a:buFont typeface="Arial"/>
              <a:buChar char="•"/>
            </a:pPr>
            <a:r>
              <a:rPr lang="pt-PT"/>
              <a:t>Recyceln, wiederverwenden und teilen</a:t>
            </a:r>
            <a:endParaRPr/>
          </a:p>
          <a:p>
            <a:pPr marL="342900" lvl="0" indent="-342900" algn="just" rtl="0">
              <a:lnSpc>
                <a:spcPct val="100000"/>
              </a:lnSpc>
              <a:spcBef>
                <a:spcPts val="0"/>
              </a:spcBef>
              <a:spcAft>
                <a:spcPts val="0"/>
              </a:spcAft>
              <a:buClr>
                <a:srgbClr val="15A7A1"/>
              </a:buClr>
              <a:buSzPts val="1600"/>
              <a:buFont typeface="Arial"/>
              <a:buChar char="•"/>
            </a:pPr>
            <a:r>
              <a:rPr lang="pt-PT"/>
              <a:t>Verlängerung der Lebensdauer von Produkten</a:t>
            </a:r>
            <a:endParaRPr/>
          </a:p>
          <a:p>
            <a:pPr marL="342900" lvl="0" indent="-342900" algn="just" rtl="0">
              <a:lnSpc>
                <a:spcPct val="100000"/>
              </a:lnSpc>
              <a:spcBef>
                <a:spcPts val="0"/>
              </a:spcBef>
              <a:spcAft>
                <a:spcPts val="0"/>
              </a:spcAft>
              <a:buClr>
                <a:srgbClr val="15A7A1"/>
              </a:buClr>
              <a:buSzPts val="1600"/>
              <a:buFont typeface="Arial"/>
              <a:buChar char="•"/>
            </a:pPr>
            <a:r>
              <a:rPr lang="pt-PT"/>
              <a:t>Plattformen zur gemeinsamen Nutzung</a:t>
            </a:r>
            <a:endParaRPr/>
          </a:p>
          <a:p>
            <a:pPr marL="342900" lvl="0" indent="-342900" algn="just" rtl="0">
              <a:lnSpc>
                <a:spcPct val="100000"/>
              </a:lnSpc>
              <a:spcBef>
                <a:spcPts val="0"/>
              </a:spcBef>
              <a:spcAft>
                <a:spcPts val="0"/>
              </a:spcAft>
              <a:buClr>
                <a:srgbClr val="15A7A1"/>
              </a:buClr>
              <a:buSzPts val="1600"/>
              <a:buFont typeface="Arial"/>
              <a:buChar char="•"/>
            </a:pPr>
            <a:r>
              <a:rPr lang="pt-PT"/>
              <a:t>Das Produkt als Dienstleistung\</a:t>
            </a:r>
            <a:endParaRPr/>
          </a:p>
          <a:p>
            <a:pPr marL="342900" lvl="0" indent="-342900" algn="just" rtl="0">
              <a:lnSpc>
                <a:spcPct val="100000"/>
              </a:lnSpc>
              <a:spcBef>
                <a:spcPts val="0"/>
              </a:spcBef>
              <a:spcAft>
                <a:spcPts val="0"/>
              </a:spcAft>
              <a:buClr>
                <a:srgbClr val="15A7A1"/>
              </a:buClr>
              <a:buSzPts val="1600"/>
              <a:buFont typeface="Arial"/>
              <a:buChar char="•"/>
            </a:pPr>
            <a:r>
              <a:rPr lang="pt-PT"/>
              <a:t>Andere Methoden (z. B. Lean Manufacturing) </a:t>
            </a:r>
            <a:endParaRPr/>
          </a:p>
          <a:p>
            <a:pPr marL="342900" lvl="0" indent="-241300" algn="just" rtl="0">
              <a:lnSpc>
                <a:spcPct val="100000"/>
              </a:lnSpc>
              <a:spcBef>
                <a:spcPts val="0"/>
              </a:spcBef>
              <a:spcAft>
                <a:spcPts val="0"/>
              </a:spcAft>
              <a:buSzPts val="16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0"/>
          <p:cNvSpPr txBox="1">
            <a:spLocks noGrp="1"/>
          </p:cNvSpPr>
          <p:nvPr>
            <p:ph type="title"/>
          </p:nvPr>
        </p:nvSpPr>
        <p:spPr>
          <a:xfrm>
            <a:off x="625532" y="-1485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Das Konzept der Sharing-Economy-Plattformen</a:t>
            </a:r>
            <a:endParaRPr/>
          </a:p>
        </p:txBody>
      </p:sp>
      <p:sp>
        <p:nvSpPr>
          <p:cNvPr id="466" name="Google Shape;466;p30"/>
          <p:cNvSpPr txBox="1"/>
          <p:nvPr/>
        </p:nvSpPr>
        <p:spPr>
          <a:xfrm>
            <a:off x="245192" y="1086849"/>
            <a:ext cx="8478480" cy="76713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Die Sharing-Plattformen werden in Business-to-Peer- (B2P) und Peer-to-Peer- (P2P) Geschäftsmodelle unterteilt. Eine weitere Unterscheidung betrifft die Ausrichtung: Die Plattformen können gewinnorientiert oder nicht gewinnorientiert sein, je nachdem, ob die Transaktion einen geldwerten Vorteil bringt oder nicht.</a:t>
            </a:r>
            <a:endParaRPr sz="1400" b="0" i="0" u="none" strike="noStrike" cap="none">
              <a:solidFill>
                <a:srgbClr val="000000"/>
              </a:solidFill>
              <a:latin typeface="Arial"/>
              <a:ea typeface="Arial"/>
              <a:cs typeface="Arial"/>
              <a:sym typeface="Arial"/>
            </a:endParaRPr>
          </a:p>
        </p:txBody>
      </p:sp>
      <p:pic>
        <p:nvPicPr>
          <p:cNvPr id="467" name="Google Shape;467;p30"/>
          <p:cNvPicPr preferRelativeResize="0"/>
          <p:nvPr/>
        </p:nvPicPr>
        <p:blipFill rotWithShape="1">
          <a:blip r:embed="rId3">
            <a:alphaModFix/>
          </a:blip>
          <a:srcRect l="-899" t="9694" r="204" b="14558"/>
          <a:stretch/>
        </p:blipFill>
        <p:spPr>
          <a:xfrm>
            <a:off x="1665388" y="1940596"/>
            <a:ext cx="7409687" cy="2714052"/>
          </a:xfrm>
          <a:prstGeom prst="rect">
            <a:avLst/>
          </a:prstGeom>
          <a:noFill/>
          <a:ln>
            <a:noFill/>
          </a:ln>
        </p:spPr>
      </p:pic>
      <p:sp>
        <p:nvSpPr>
          <p:cNvPr id="468" name="Google Shape;468;p30"/>
          <p:cNvSpPr/>
          <p:nvPr/>
        </p:nvSpPr>
        <p:spPr>
          <a:xfrm>
            <a:off x="1665388" y="4584787"/>
            <a:ext cx="615406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Beispiele für digitale Sharing-Plattformen [1]</a:t>
            </a:r>
            <a:endParaRPr sz="900" b="0" i="0" u="none" strike="noStrike" cap="none">
              <a:solidFill>
                <a:srgbClr val="000000"/>
              </a:solidFill>
              <a:latin typeface="Arial"/>
              <a:ea typeface="Arial"/>
              <a:cs typeface="Arial"/>
              <a:sym typeface="Arial"/>
            </a:endParaRPr>
          </a:p>
        </p:txBody>
      </p:sp>
      <p:sp>
        <p:nvSpPr>
          <p:cNvPr id="469" name="Google Shape;469;p30"/>
          <p:cNvSpPr txBox="1"/>
          <p:nvPr/>
        </p:nvSpPr>
        <p:spPr>
          <a:xfrm>
            <a:off x="6180754" y="4530926"/>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[1] Schor, J. Debating the Sharing Economy. </a:t>
            </a:r>
            <a:r>
              <a:rPr lang="pt-PT" sz="800" b="0" i="1" u="none" strike="noStrike" cap="none">
                <a:solidFill>
                  <a:srgbClr val="000000"/>
                </a:solidFill>
                <a:latin typeface="Arial"/>
                <a:ea typeface="Arial"/>
                <a:cs typeface="Arial"/>
                <a:sym typeface="Arial"/>
              </a:rPr>
              <a:t>J. Self-Governance Manag. Econ. </a:t>
            </a:r>
            <a:r>
              <a:rPr lang="pt-PT" sz="800" b="1" i="0" u="none" strike="noStrike" cap="none">
                <a:solidFill>
                  <a:srgbClr val="000000"/>
                </a:solidFill>
                <a:latin typeface="Arial"/>
                <a:ea typeface="Arial"/>
                <a:cs typeface="Arial"/>
                <a:sym typeface="Arial"/>
              </a:rPr>
              <a:t>2014</a:t>
            </a:r>
            <a:r>
              <a:rPr lang="pt-PT" sz="800" b="0" i="0" u="none" strike="noStrike" cap="none">
                <a:solidFill>
                  <a:srgbClr val="000000"/>
                </a:solidFill>
                <a:latin typeface="Verdana"/>
                <a:ea typeface="Verdana"/>
                <a:cs typeface="Verdana"/>
                <a:sym typeface="Verdana"/>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Beispiele für Sharing-Plattformen</a:t>
            </a:r>
            <a:endParaRPr/>
          </a:p>
        </p:txBody>
      </p:sp>
      <p:sp>
        <p:nvSpPr>
          <p:cNvPr id="475" name="Google Shape;475;p31"/>
          <p:cNvSpPr txBox="1"/>
          <p:nvPr/>
        </p:nvSpPr>
        <p:spPr>
          <a:xfrm>
            <a:off x="228600" y="1482520"/>
            <a:ext cx="8915400" cy="314951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Airbnb: </a:t>
            </a:r>
            <a:r>
              <a:rPr lang="pt-PT" sz="1400" b="0" i="0" u="none" strike="noStrike" cap="none">
                <a:solidFill>
                  <a:srgbClr val="000000"/>
                </a:solidFill>
                <a:latin typeface="Arial"/>
                <a:ea typeface="Arial"/>
                <a:cs typeface="Arial"/>
                <a:sym typeface="Arial"/>
              </a:rPr>
              <a:t>Auf dieser Plattform stellen Menschen ihren Wohnraum für einen kurzen Zeitraum anderen zur Verfügung und erhalten dafür einen bestimmten Geldbetrag, der über die digitale Sharing-Plattform abgerechnet wird, die einen Prozentsatz der Miete einbehält und so finanziell an dem realisierten Tausch beteiligt ist. (P2P für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Zip Car: </a:t>
            </a:r>
            <a:r>
              <a:rPr lang="pt-PT" sz="1400" b="0" i="0" u="none" strike="noStrike" cap="none">
                <a:solidFill>
                  <a:srgbClr val="000000"/>
                </a:solidFill>
                <a:latin typeface="Arial"/>
                <a:ea typeface="Arial"/>
                <a:cs typeface="Arial"/>
                <a:sym typeface="Arial"/>
              </a:rPr>
              <a:t>Ist ein internationaler Carsharing-Anbieter, der nach einer Online-Anmeldung die flexible Nutzung von Autos mittels einer Karte ermöglicht. Die Nutzung wird auf Tages-, Stunden- oder Minutenbasis abgerechnet. Anbieter der Flotte ist ein kommerzielles Unternehmen. (B2P für 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Zeitbanken: </a:t>
            </a:r>
            <a:r>
              <a:rPr lang="pt-PT" sz="1400" b="0" i="0" u="none" strike="noStrike" cap="none">
                <a:solidFill>
                  <a:srgbClr val="000000"/>
                </a:solidFill>
                <a:latin typeface="Arial"/>
                <a:ea typeface="Arial"/>
                <a:cs typeface="Arial"/>
                <a:sym typeface="Arial"/>
              </a:rPr>
              <a:t>Bei diesem Dienst geht es darum, dass Menschen ihre eigene Freizeit anderen Menschen zur Verfügung stellen. Weder diese Privatpersonen noch die vermittelnde Digital-Sharing-Plattform verdienen an ihren Aktivitäten.  (P2P Non-Profit).</a:t>
            </a:r>
            <a:endParaRPr/>
          </a:p>
          <a:p>
            <a:pPr marL="0" marR="0" lvl="0" indent="0" algn="just" rtl="0">
              <a:lnSpc>
                <a:spcPct val="107000"/>
              </a:lnSpc>
              <a:spcBef>
                <a:spcPts val="800"/>
              </a:spcBef>
              <a:spcAft>
                <a:spcPts val="0"/>
              </a:spcAft>
              <a:buClr>
                <a:srgbClr val="000000"/>
              </a:buClr>
              <a:buSzPts val="1400"/>
              <a:buFont typeface="Arial"/>
              <a:buNone/>
            </a:pPr>
            <a:r>
              <a:rPr lang="pt-PT" sz="1400" b="1" i="0" u="none" strike="noStrike" cap="none">
                <a:solidFill>
                  <a:srgbClr val="2B2D83"/>
                </a:solidFill>
                <a:latin typeface="Arial"/>
                <a:ea typeface="Arial"/>
                <a:cs typeface="Arial"/>
                <a:sym typeface="Arial"/>
              </a:rPr>
              <a:t>Makerspace: </a:t>
            </a:r>
            <a:r>
              <a:rPr lang="pt-PT" sz="1400" b="0" i="0" u="none" strike="noStrike" cap="none">
                <a:solidFill>
                  <a:srgbClr val="000000"/>
                </a:solidFill>
                <a:latin typeface="Arial"/>
                <a:ea typeface="Arial"/>
                <a:cs typeface="Arial"/>
                <a:sym typeface="Arial"/>
              </a:rPr>
              <a:t>Dieser Markt umfasst digitale Plattformen zur gemeinsamen Nutzung, die das Selbermachen unterstützen sollen, z. B. das Basteln in Workshops. Zu diesem Zweck geben erfahrene Handwerker ihr Wissen und ihre Fähigkeiten kostenlos weiter. (B2P Non-Profit) .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2"/>
          <p:cNvSpPr txBox="1">
            <a:spLocks noGrp="1"/>
          </p:cNvSpPr>
          <p:nvPr>
            <p:ph type="title"/>
          </p:nvPr>
        </p:nvSpPr>
        <p:spPr>
          <a:xfrm>
            <a:off x="713100" y="-9267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Sharing-Plattformen für die Kreislaufwirtschaft (Business-to-Peer-Plattformen) </a:t>
            </a:r>
            <a:endParaRPr/>
          </a:p>
        </p:txBody>
      </p:sp>
      <p:pic>
        <p:nvPicPr>
          <p:cNvPr id="481" name="Google Shape;481;p32"/>
          <p:cNvPicPr preferRelativeResize="0"/>
          <p:nvPr/>
        </p:nvPicPr>
        <p:blipFill rotWithShape="1">
          <a:blip r:embed="rId3">
            <a:alphaModFix/>
          </a:blip>
          <a:srcRect/>
          <a:stretch/>
        </p:blipFill>
        <p:spPr>
          <a:xfrm>
            <a:off x="414684" y="1675114"/>
            <a:ext cx="4583993" cy="2818573"/>
          </a:xfrm>
          <a:prstGeom prst="rect">
            <a:avLst/>
          </a:prstGeom>
          <a:noFill/>
          <a:ln>
            <a:noFill/>
          </a:ln>
        </p:spPr>
      </p:pic>
      <p:sp>
        <p:nvSpPr>
          <p:cNvPr id="482" name="Google Shape;482;p32"/>
          <p:cNvSpPr txBox="1"/>
          <p:nvPr/>
        </p:nvSpPr>
        <p:spPr>
          <a:xfrm>
            <a:off x="5928758" y="1675114"/>
            <a:ext cx="2969956" cy="215020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Das Portal </a:t>
            </a:r>
            <a:r>
              <a:rPr lang="pt-PT" sz="1400" b="0" i="0" u="none" strike="noStrike" cap="none">
                <a:solidFill>
                  <a:srgbClr val="2B2D83"/>
                </a:solidFill>
                <a:latin typeface="Arial"/>
                <a:ea typeface="Arial"/>
                <a:cs typeface="Arial"/>
                <a:sym typeface="Arial"/>
              </a:rPr>
              <a:t>SymbiOPorto </a:t>
            </a:r>
            <a:r>
              <a:rPr lang="pt-PT" sz="1400" b="0" i="0" u="none" strike="noStrike" cap="none">
                <a:solidFill>
                  <a:srgbClr val="000000"/>
                </a:solidFill>
                <a:latin typeface="Arial"/>
                <a:ea typeface="Arial"/>
                <a:cs typeface="Arial"/>
                <a:sym typeface="Arial"/>
              </a:rPr>
              <a:t>ist ein von LIPOR und AMP (Großraum Porto) gefördertes Online-Tool, das die Abfalltransaktion zwischen den im Großraum Porto ansässigen Unternehmen durch die Einrichtung einer Plattform fördert, die eine Datenbank mit den Abfällen der Unternehmen enthält. </a:t>
            </a:r>
            <a:endParaRPr/>
          </a:p>
        </p:txBody>
      </p:sp>
      <p:sp>
        <p:nvSpPr>
          <p:cNvPr id="483" name="Google Shape;483;p32"/>
          <p:cNvSpPr/>
          <p:nvPr/>
        </p:nvSpPr>
        <p:spPr>
          <a:xfrm>
            <a:off x="5931689" y="3825318"/>
            <a:ext cx="18185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Überblick über die SymbiOPorto-Plattform [2]</a:t>
            </a:r>
            <a:endParaRPr sz="700" b="0" i="0" u="none" strike="noStrike" cap="none">
              <a:solidFill>
                <a:srgbClr val="000000"/>
              </a:solidFill>
              <a:latin typeface="Arial"/>
              <a:ea typeface="Arial"/>
              <a:cs typeface="Arial"/>
              <a:sym typeface="Arial"/>
            </a:endParaRPr>
          </a:p>
        </p:txBody>
      </p:sp>
      <p:sp>
        <p:nvSpPr>
          <p:cNvPr id="484" name="Google Shape;484;p32"/>
          <p:cNvSpPr txBox="1"/>
          <p:nvPr/>
        </p:nvSpPr>
        <p:spPr>
          <a:xfrm>
            <a:off x="5928758" y="4080089"/>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[2] LIPOR-Portal SymbiOPorto Online verfügbar: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PT" sz="700" b="0" i="0" u="none" strike="noStrike" cap="none">
                <a:solidFill>
                  <a:srgbClr val="000000"/>
                </a:solidFill>
                <a:latin typeface="Arial"/>
                <a:ea typeface="Arial"/>
                <a:cs typeface="Arial"/>
                <a:sym typeface="Arial"/>
              </a:rPr>
              <a:t>//symbioporto.org/.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3"/>
          <p:cNvSpPr txBox="1">
            <a:spLocks noGrp="1"/>
          </p:cNvSpPr>
          <p:nvPr>
            <p:ph type="title"/>
          </p:nvPr>
        </p:nvSpPr>
        <p:spPr>
          <a:xfrm>
            <a:off x="713100" y="-2702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2B2D83"/>
                </a:solidFill>
              </a:rPr>
              <a:t>Sharing-Plattformen für die Kreislaufwirtschaft (Peer-to-Peer-Plattformen) </a:t>
            </a:r>
            <a:br>
              <a:rPr lang="pt-PT"/>
            </a:br>
            <a:endParaRPr/>
          </a:p>
        </p:txBody>
      </p:sp>
      <p:pic>
        <p:nvPicPr>
          <p:cNvPr id="490" name="Google Shape;490;p33" descr="C:\Users\jdhenriques\Desktop\Home-EN.png"/>
          <p:cNvPicPr preferRelativeResize="0"/>
          <p:nvPr/>
        </p:nvPicPr>
        <p:blipFill rotWithShape="1">
          <a:blip r:embed="rId3">
            <a:alphaModFix/>
          </a:blip>
          <a:srcRect/>
          <a:stretch/>
        </p:blipFill>
        <p:spPr>
          <a:xfrm>
            <a:off x="330659" y="1701387"/>
            <a:ext cx="4096512" cy="2734184"/>
          </a:xfrm>
          <a:prstGeom prst="rect">
            <a:avLst/>
          </a:prstGeom>
          <a:noFill/>
          <a:ln>
            <a:noFill/>
          </a:ln>
        </p:spPr>
      </p:pic>
      <p:sp>
        <p:nvSpPr>
          <p:cNvPr id="491" name="Google Shape;491;p33"/>
          <p:cNvSpPr/>
          <p:nvPr/>
        </p:nvSpPr>
        <p:spPr>
          <a:xfrm>
            <a:off x="1472313" y="4441882"/>
            <a:ext cx="232657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Überblick über die Madaster-Plattform [3]   </a:t>
            </a:r>
            <a:endParaRPr sz="900" b="0" i="0" u="none" strike="noStrike" cap="none">
              <a:solidFill>
                <a:srgbClr val="000000"/>
              </a:solidFill>
              <a:latin typeface="Arial"/>
              <a:ea typeface="Arial"/>
              <a:cs typeface="Arial"/>
              <a:sym typeface="Arial"/>
            </a:endParaRPr>
          </a:p>
        </p:txBody>
      </p:sp>
      <p:sp>
        <p:nvSpPr>
          <p:cNvPr id="492" name="Google Shape;492;p33"/>
          <p:cNvSpPr txBox="1"/>
          <p:nvPr/>
        </p:nvSpPr>
        <p:spPr>
          <a:xfrm>
            <a:off x="4427171" y="2108633"/>
            <a:ext cx="4003854" cy="19196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Madaster </a:t>
            </a:r>
            <a:r>
              <a:rPr lang="pt-PT" sz="1400" b="0" i="0" u="none" strike="noStrike" cap="none">
                <a:solidFill>
                  <a:srgbClr val="000000"/>
                </a:solidFill>
                <a:latin typeface="Arial"/>
                <a:ea typeface="Arial"/>
                <a:cs typeface="Arial"/>
                <a:sym typeface="Arial"/>
              </a:rPr>
              <a:t>ist eine unabhängige Plattform für Einzelpersonen, Unternehmen und Regierungen mit dem Ziel, ein Materialkataster zu erstellen. Das Unternehmen erklärt, dass Rohstoffe, die gut dokumentiert sind, unbegrenzt verfügbar bleiben. Mit Hilfe von so genannten Materialpässen erhalten Materialien eine Identität, damit sie nicht mehr als Abfall in der Anonymität verschwinden. </a:t>
            </a:r>
            <a:endParaRPr/>
          </a:p>
        </p:txBody>
      </p:sp>
      <p:sp>
        <p:nvSpPr>
          <p:cNvPr id="493" name="Google Shape;493;p33"/>
          <p:cNvSpPr txBox="1"/>
          <p:nvPr/>
        </p:nvSpPr>
        <p:spPr>
          <a:xfrm>
            <a:off x="6429098" y="4388021"/>
            <a:ext cx="27432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[3] Madaster Foundation Madaster Platform Online verfügbar: </a:t>
            </a:r>
            <a:r>
              <a:rPr lang="pt-PT" sz="800" b="0" i="0" u="sng" strike="noStrike" cap="none">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https://madaster.com/ </a:t>
            </a:r>
            <a:r>
              <a:rPr lang="pt-PT" sz="800" b="0" i="0" u="none" strike="noStrike" cap="none">
                <a:solidFill>
                  <a:srgbClr val="000000"/>
                </a:solidFill>
                <a:latin typeface="Verdana"/>
                <a:ea typeface="Verdana"/>
                <a:cs typeface="Verdana"/>
                <a:sym typeface="Verdana"/>
              </a:rPr>
              <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4"/>
          <p:cNvSpPr txBox="1">
            <a:spLocks noGrp="1"/>
          </p:cNvSpPr>
          <p:nvPr>
            <p:ph type="title"/>
          </p:nvPr>
        </p:nvSpPr>
        <p:spPr>
          <a:xfrm>
            <a:off x="-1041957" y="714406"/>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Produkt als Dienstleistung</a:t>
            </a:r>
            <a:br>
              <a:rPr lang="pt-PT" sz="4000">
                <a:solidFill>
                  <a:srgbClr val="368E00"/>
                </a:solidFill>
              </a:rPr>
            </a:br>
            <a:br>
              <a:rPr lang="pt-PT" sz="4000">
                <a:solidFill>
                  <a:srgbClr val="368E00"/>
                </a:solidFill>
              </a:rPr>
            </a:br>
            <a:endParaRPr sz="4000">
              <a:solidFill>
                <a:srgbClr val="368E00"/>
              </a:solidFill>
            </a:endParaRPr>
          </a:p>
        </p:txBody>
      </p:sp>
      <p:sp>
        <p:nvSpPr>
          <p:cNvPr id="499" name="Google Shape;499;p34"/>
          <p:cNvSpPr txBox="1">
            <a:spLocks noGrp="1"/>
          </p:cNvSpPr>
          <p:nvPr>
            <p:ph type="subTitle" idx="1"/>
          </p:nvPr>
        </p:nvSpPr>
        <p:spPr>
          <a:xfrm>
            <a:off x="2275588" y="1580524"/>
            <a:ext cx="5886778" cy="207473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500"/>
              </a:spcBef>
              <a:spcAft>
                <a:spcPts val="0"/>
              </a:spcAft>
              <a:buSzPts val="1600"/>
              <a:buNone/>
            </a:pPr>
            <a:r>
              <a:rPr lang="pt-PT"/>
              <a:t>Die Umwandlung eines Produkts in eine Dienstleistung ermöglicht es den Kunden, ein Produkt für einen bestimmten Zeitraum zu mieten oder zu leasen, anstatt es zu kaufen, während das Eigentum beim Hersteller verbleibt. Dieser Ansatz kann den Kunden Langlebigkeit und Aufrüstbarkeit garantieren und den Herstellern ein regelmäßiges Einkommen in Form von Abonnementgebühren verschaffen. In diesem Modul werden die Vorteile einer solchen Strategie vorgestellt und die Hindernisse und Grenzen ihrer Umsetzung erörtert.   </a:t>
            </a:r>
            <a:endParaRPr/>
          </a:p>
          <a:p>
            <a:pPr marL="0" lvl="0" indent="0" algn="just" rtl="0">
              <a:lnSpc>
                <a:spcPct val="100000"/>
              </a:lnSpc>
              <a:spcBef>
                <a:spcPts val="0"/>
              </a:spcBef>
              <a:spcAft>
                <a:spcPts val="0"/>
              </a:spcAft>
              <a:buSzPts val="1600"/>
              <a:buNone/>
            </a:pPr>
            <a:r>
              <a:rPr lang="pt-PT"/>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Produkt als </a:t>
            </a:r>
            <a:r>
              <a:rPr lang="pt-PT">
                <a:solidFill>
                  <a:srgbClr val="059540"/>
                </a:solidFill>
              </a:rPr>
              <a:t>Dienstleistung </a:t>
            </a:r>
            <a:br>
              <a:rPr lang="pt-PT"/>
            </a:br>
            <a:endParaRPr/>
          </a:p>
        </p:txBody>
      </p:sp>
      <p:sp>
        <p:nvSpPr>
          <p:cNvPr id="505" name="Google Shape;505;p35"/>
          <p:cNvSpPr txBox="1"/>
          <p:nvPr/>
        </p:nvSpPr>
        <p:spPr>
          <a:xfrm>
            <a:off x="713225" y="1605277"/>
            <a:ext cx="7836924"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Das </a:t>
            </a:r>
            <a:r>
              <a:rPr lang="pt-PT" sz="1400" b="0" i="0" u="none" strike="noStrike" cap="none">
                <a:solidFill>
                  <a:srgbClr val="2B2D83"/>
                </a:solidFill>
                <a:latin typeface="Arial"/>
                <a:ea typeface="Arial"/>
                <a:cs typeface="Arial"/>
                <a:sym typeface="Arial"/>
              </a:rPr>
              <a:t>Konzept "Produkt als Dienstleistung" </a:t>
            </a:r>
            <a:r>
              <a:rPr lang="pt-PT" sz="1400" b="0" i="0" u="none" strike="noStrike" cap="none">
                <a:solidFill>
                  <a:srgbClr val="000000"/>
                </a:solidFill>
                <a:latin typeface="Arial"/>
                <a:ea typeface="Arial"/>
                <a:cs typeface="Arial"/>
                <a:sym typeface="Arial"/>
              </a:rPr>
              <a:t>beruht hauptsächlich auf der Verlagerung des Eigentums an Produkten. Die Verlagerung des Eigentums an den Produkten von den Kunden auf die Unternehmen kann den Kreislauf von Materialien und Produkten fördern und erweitern. Dadurch, dass das Eigentum bei den Unternehmen verbleibt, werden die Produktlebenszyklen verlängert, die Nutzungsraten verbessert und der Materialkreislauf geschlossener. Dies ist ein </a:t>
            </a:r>
            <a:r>
              <a:rPr lang="pt-PT" sz="1400" b="0" i="0" u="none" strike="noStrike" cap="none">
                <a:solidFill>
                  <a:srgbClr val="2B2D83"/>
                </a:solidFill>
                <a:latin typeface="Arial"/>
                <a:ea typeface="Arial"/>
                <a:cs typeface="Arial"/>
                <a:sym typeface="Arial"/>
              </a:rPr>
              <a:t>Geschäftsmodell</a:t>
            </a:r>
            <a:r>
              <a:rPr lang="pt-PT" sz="1400" b="0" i="0" u="none" strike="noStrike" cap="none">
                <a:solidFill>
                  <a:srgbClr val="000000"/>
                </a:solidFill>
                <a:latin typeface="Arial"/>
                <a:ea typeface="Arial"/>
                <a:cs typeface="Arial"/>
                <a:sym typeface="Arial"/>
              </a:rPr>
              <a:t>, das die Kreislaufwirtschaft fördert und auf die Konsumgewohnheiten und den Lebensstil der Kunden einwirkt.</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Die </a:t>
            </a:r>
            <a:r>
              <a:rPr lang="pt-PT" sz="1400" b="0" i="0" u="none" strike="noStrike" cap="none">
                <a:solidFill>
                  <a:srgbClr val="2B2D83"/>
                </a:solidFill>
                <a:latin typeface="Arial"/>
                <a:ea typeface="Arial"/>
                <a:cs typeface="Arial"/>
                <a:sym typeface="Arial"/>
              </a:rPr>
              <a:t>Eigentumsmodelle der Hersteller </a:t>
            </a:r>
            <a:r>
              <a:rPr lang="pt-PT" sz="1400" b="0" i="0" u="none" strike="noStrike" cap="none">
                <a:solidFill>
                  <a:srgbClr val="000000"/>
                </a:solidFill>
                <a:latin typeface="Arial"/>
                <a:ea typeface="Arial"/>
                <a:cs typeface="Arial"/>
                <a:sym typeface="Arial"/>
              </a:rPr>
              <a:t>umfassen Product-as-a-Service, Material-as-a-Service und Performance-as-Service und können u. a. Lösungen wie lebenslange Garantien und Materialrückgabe- und Pfandsysteme umfassen.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Ein </a:t>
            </a:r>
            <a:r>
              <a:rPr lang="pt-PT" sz="1400" b="0" i="0" u="none" strike="noStrike" cap="none">
                <a:solidFill>
                  <a:srgbClr val="2B2D83"/>
                </a:solidFill>
                <a:latin typeface="Arial"/>
                <a:ea typeface="Arial"/>
                <a:cs typeface="Arial"/>
                <a:sym typeface="Arial"/>
              </a:rPr>
              <a:t>Produkt-Service-System (PSS) </a:t>
            </a:r>
            <a:r>
              <a:rPr lang="pt-PT" sz="1400" b="0" i="0" u="none" strike="noStrike" cap="none">
                <a:solidFill>
                  <a:srgbClr val="000000"/>
                </a:solidFill>
                <a:latin typeface="Arial"/>
                <a:ea typeface="Arial"/>
                <a:cs typeface="Arial"/>
                <a:sym typeface="Arial"/>
              </a:rPr>
              <a:t>kann als Geschäftsmodell betrachtet werden, das das Potenzial hat, Win-Win-Lösungen für Produzenten/Anbieter, Kunden und die Umwelt zu schaffen, die den Gewinn, die Umwelt und den sozialen Nutzen fördern.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36"/>
          <p:cNvPicPr preferRelativeResize="0"/>
          <p:nvPr/>
        </p:nvPicPr>
        <p:blipFill rotWithShape="1">
          <a:blip r:embed="rId3">
            <a:alphaModFix/>
          </a:blip>
          <a:srcRect/>
          <a:stretch/>
        </p:blipFill>
        <p:spPr>
          <a:xfrm>
            <a:off x="2368988" y="1182725"/>
            <a:ext cx="4602903" cy="3500233"/>
          </a:xfrm>
          <a:prstGeom prst="rect">
            <a:avLst/>
          </a:prstGeom>
          <a:noFill/>
          <a:ln>
            <a:noFill/>
          </a:ln>
        </p:spPr>
      </p:pic>
      <p:sp>
        <p:nvSpPr>
          <p:cNvPr id="511" name="Google Shape;511;p36"/>
          <p:cNvSpPr txBox="1">
            <a:spLocks noGrp="1"/>
          </p:cNvSpPr>
          <p:nvPr>
            <p:ph type="title"/>
          </p:nvPr>
        </p:nvSpPr>
        <p:spPr>
          <a:xfrm>
            <a:off x="433006" y="-863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Produkt als </a:t>
            </a:r>
            <a:r>
              <a:rPr lang="pt-PT">
                <a:solidFill>
                  <a:srgbClr val="059540"/>
                </a:solidFill>
              </a:rPr>
              <a:t>Dienstleistung </a:t>
            </a:r>
            <a:br>
              <a:rPr lang="pt-PT"/>
            </a:br>
            <a:endParaRPr/>
          </a:p>
        </p:txBody>
      </p:sp>
      <p:sp>
        <p:nvSpPr>
          <p:cNvPr id="512" name="Google Shape;512;p36"/>
          <p:cNvSpPr txBox="1"/>
          <p:nvPr/>
        </p:nvSpPr>
        <p:spPr>
          <a:xfrm>
            <a:off x="56142" y="797246"/>
            <a:ext cx="8760600" cy="3954900"/>
          </a:xfrm>
          <a:prstGeom prst="rect">
            <a:avLst/>
          </a:prstGeom>
          <a:noFill/>
          <a:ln w="28575" cap="flat" cmpd="sng">
            <a:solidFill>
              <a:srgbClr val="2B2D83"/>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Ein PSS-Modell beinhaltet eine Kombination aus einem physischen Produkt und einem Dienstleistungselement.</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sp>
        <p:nvSpPr>
          <p:cNvPr id="513" name="Google Shape;513;p36"/>
          <p:cNvSpPr txBox="1"/>
          <p:nvPr/>
        </p:nvSpPr>
        <p:spPr>
          <a:xfrm>
            <a:off x="5921477" y="4121219"/>
            <a:ext cx="2839065" cy="63094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pt-PT" sz="700" b="0" i="0" u="none" strike="noStrike" cap="none">
                <a:solidFill>
                  <a:srgbClr val="000000"/>
                </a:solidFill>
                <a:latin typeface="Arial"/>
                <a:ea typeface="Arial"/>
                <a:cs typeface="Arial"/>
                <a:sym typeface="Arial"/>
              </a:rPr>
              <a:t>[1] Conway, Paul; West, Andrew; Product life cycle information management in the electronics supply chain. August 2012. Web: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https://www.researchgate.net/publication/273138281_Product_life_cycle_information_management_in_the_electronics_supply_chain/figures?lo=1</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7"/>
          <p:cNvSpPr txBox="1">
            <a:spLocks noGrp="1"/>
          </p:cNvSpPr>
          <p:nvPr>
            <p:ph type="title"/>
          </p:nvPr>
        </p:nvSpPr>
        <p:spPr>
          <a:xfrm>
            <a:off x="528871" y="83237"/>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solidFill>
                  <a:srgbClr val="059540"/>
                </a:solidFill>
              </a:rPr>
              <a:t>Produkt als Dienstleistung (Forts.)</a:t>
            </a:r>
            <a:endParaRPr/>
          </a:p>
        </p:txBody>
      </p:sp>
      <p:sp>
        <p:nvSpPr>
          <p:cNvPr id="519" name="Google Shape;519;p37"/>
          <p:cNvSpPr txBox="1"/>
          <p:nvPr/>
        </p:nvSpPr>
        <p:spPr>
          <a:xfrm>
            <a:off x="199103" y="1103208"/>
            <a:ext cx="8487697" cy="3665206"/>
          </a:xfrm>
          <a:prstGeom prst="rect">
            <a:avLst/>
          </a:prstGeom>
          <a:noFill/>
          <a:ln w="28575" cap="flat" cmpd="sng">
            <a:solidFill>
              <a:srgbClr val="15A7A1"/>
            </a:solidFill>
            <a:prstDash val="solid"/>
            <a:round/>
            <a:headEnd type="none" w="sm" len="sm"/>
            <a:tailEnd type="none" w="sm" len="sm"/>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600"/>
              <a:buFont typeface="Arial"/>
              <a:buNone/>
            </a:pPr>
            <a:r>
              <a:rPr lang="pt-PT" sz="1600" b="0" i="0" u="none" strike="noStrike" cap="none">
                <a:solidFill>
                  <a:schemeClr val="dk1"/>
                </a:solidFill>
                <a:latin typeface="Arial"/>
                <a:ea typeface="Arial"/>
                <a:cs typeface="Arial"/>
                <a:sym typeface="Arial"/>
              </a:rPr>
              <a:t>Beispiel für das Produkt "Waschmaschine" und den Produktdienst "Waschgang". </a:t>
            </a:r>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Clr>
                <a:srgbClr val="000000"/>
              </a:buClr>
              <a:buSzPts val="1700"/>
              <a:buFont typeface="Arial"/>
              <a:buNone/>
            </a:pPr>
            <a:endParaRPr sz="1700" b="0" i="0" u="none" strike="noStrike" cap="none">
              <a:solidFill>
                <a:schemeClr val="dk1"/>
              </a:solidFill>
              <a:latin typeface="Verdana"/>
              <a:ea typeface="Verdana"/>
              <a:cs typeface="Verdana"/>
              <a:sym typeface="Verdana"/>
            </a:endParaRPr>
          </a:p>
        </p:txBody>
      </p:sp>
      <p:pic>
        <p:nvPicPr>
          <p:cNvPr id="520" name="Google Shape;520;p37"/>
          <p:cNvPicPr preferRelativeResize="0"/>
          <p:nvPr/>
        </p:nvPicPr>
        <p:blipFill rotWithShape="1">
          <a:blip r:embed="rId3">
            <a:alphaModFix/>
          </a:blip>
          <a:srcRect/>
          <a:stretch/>
        </p:blipFill>
        <p:spPr>
          <a:xfrm>
            <a:off x="1994736" y="2032136"/>
            <a:ext cx="5342587" cy="2166823"/>
          </a:xfrm>
          <a:prstGeom prst="rect">
            <a:avLst/>
          </a:prstGeom>
          <a:noFill/>
          <a:ln>
            <a:noFill/>
          </a:ln>
        </p:spPr>
      </p:pic>
      <p:sp>
        <p:nvSpPr>
          <p:cNvPr id="521" name="Google Shape;521;p37"/>
          <p:cNvSpPr/>
          <p:nvPr/>
        </p:nvSpPr>
        <p:spPr>
          <a:xfrm>
            <a:off x="3996813" y="1471767"/>
            <a:ext cx="752940" cy="467645"/>
          </a:xfrm>
          <a:prstGeom prst="downArrow">
            <a:avLst>
              <a:gd name="adj1" fmla="val 50000"/>
              <a:gd name="adj2" fmla="val 50000"/>
            </a:avLst>
          </a:prstGeom>
          <a:solidFill>
            <a:schemeClr val="lt1"/>
          </a:solidFill>
          <a:ln w="28575" cap="flat" cmpd="sng">
            <a:solidFill>
              <a:srgbClr val="15A7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2" name="Google Shape;522;p37"/>
          <p:cNvSpPr txBox="1"/>
          <p:nvPr/>
        </p:nvSpPr>
        <p:spPr>
          <a:xfrm>
            <a:off x="199102" y="4550610"/>
            <a:ext cx="5049253" cy="244141"/>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a:solidFill>
                  <a:schemeClr val="dk1"/>
                </a:solidFill>
                <a:latin typeface="Arial"/>
                <a:ea typeface="Arial"/>
                <a:cs typeface="Arial"/>
                <a:sym typeface="Arial"/>
              </a:rPr>
              <a:t>Beispiel für das Produkt "Waschmaschine" und die Produktdienstleistung "Waschgang" [2]</a:t>
            </a:r>
            <a:endParaRPr/>
          </a:p>
        </p:txBody>
      </p:sp>
      <p:sp>
        <p:nvSpPr>
          <p:cNvPr id="523" name="Google Shape;523;p37"/>
          <p:cNvSpPr txBox="1"/>
          <p:nvPr/>
        </p:nvSpPr>
        <p:spPr>
          <a:xfrm>
            <a:off x="6614651" y="4291685"/>
            <a:ext cx="2072149" cy="569454"/>
          </a:xfrm>
          <a:prstGeom prst="rect">
            <a:avLst/>
          </a:prstGeom>
          <a:noFill/>
          <a:ln>
            <a:noFill/>
          </a:ln>
        </p:spPr>
        <p:txBody>
          <a:bodyPr spcFirstLastPara="1" wrap="square" lIns="91425" tIns="45700" rIns="91425" bIns="45700" anchor="t" anchorCtr="0">
            <a:normAutofit fontScale="92500"/>
          </a:bodyPr>
          <a:lstStyle/>
          <a:p>
            <a:pPr marL="0" marR="0" lvl="0" indent="0" algn="just" rtl="0">
              <a:lnSpc>
                <a:spcPct val="90000"/>
              </a:lnSpc>
              <a:spcBef>
                <a:spcPts val="0"/>
              </a:spcBef>
              <a:spcAft>
                <a:spcPts val="0"/>
              </a:spcAft>
              <a:buClr>
                <a:srgbClr val="000000"/>
              </a:buClr>
              <a:buSzPct val="100000"/>
              <a:buFont typeface="Arial"/>
              <a:buNone/>
            </a:pPr>
            <a:r>
              <a:rPr lang="pt-PT" sz="800" b="0" i="0" u="none" strike="noStrike" cap="none">
                <a:solidFill>
                  <a:schemeClr val="dk1"/>
                </a:solidFill>
                <a:latin typeface="Arial"/>
                <a:ea typeface="Arial"/>
                <a:cs typeface="Arial"/>
                <a:sym typeface="Arial"/>
              </a:rPr>
              <a:t>[2] : </a:t>
            </a:r>
            <a:r>
              <a:rPr lang="pt-PT" sz="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Favi</a:t>
            </a:r>
            <a:r>
              <a:rPr lang="pt-PT" sz="800" b="0" i="0" u="none" strike="noStrike" cap="none">
                <a:solidFill>
                  <a:schemeClr val="dk1"/>
                </a:solidFill>
                <a:latin typeface="Arial"/>
                <a:ea typeface="Arial"/>
                <a:cs typeface="Arial"/>
                <a:sym typeface="Arial"/>
              </a:rPr>
              <a:t>, Claudio; </a:t>
            </a:r>
            <a:r>
              <a:rPr lang="pt-PT" sz="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Peruzzini</a:t>
            </a:r>
            <a:r>
              <a:rPr lang="pt-PT" sz="800" b="0" i="0" u="none" strike="noStrike" cap="none">
                <a:solidFill>
                  <a:schemeClr val="dk1"/>
                </a:solidFill>
                <a:latin typeface="Arial"/>
                <a:ea typeface="Arial"/>
                <a:cs typeface="Arial"/>
                <a:sym typeface="Arial"/>
              </a:rPr>
              <a:t>, Margherita; </a:t>
            </a:r>
            <a:r>
              <a:rPr lang="pt-PT" sz="8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Germani</a:t>
            </a:r>
            <a:r>
              <a:rPr lang="pt-PT" sz="800" b="0" i="0" u="none" strike="noStrike" cap="none">
                <a:solidFill>
                  <a:schemeClr val="dk1"/>
                </a:solidFill>
                <a:latin typeface="Arial"/>
                <a:ea typeface="Arial"/>
                <a:cs typeface="Arial"/>
                <a:sym typeface="Arial"/>
              </a:rPr>
              <a:t>, Michele. A Lifecycle design approach to analyze the Eco-sustainability of industrial products and product-service systems (2012).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059540"/>
                </a:solidFill>
              </a:rPr>
              <a:t>Produkt als Dienstleistung (Forts.)</a:t>
            </a:r>
            <a:endParaRPr/>
          </a:p>
        </p:txBody>
      </p:sp>
      <p:sp>
        <p:nvSpPr>
          <p:cNvPr id="529" name="Google Shape;529;p38"/>
          <p:cNvSpPr txBox="1"/>
          <p:nvPr/>
        </p:nvSpPr>
        <p:spPr>
          <a:xfrm>
            <a:off x="195984" y="1209981"/>
            <a:ext cx="8752031"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Ein </a:t>
            </a:r>
            <a:r>
              <a:rPr lang="pt-PT" sz="1200" b="0" i="0" u="none" strike="noStrike" cap="none">
                <a:solidFill>
                  <a:srgbClr val="2B2D83"/>
                </a:solidFill>
                <a:latin typeface="Arial"/>
                <a:ea typeface="Arial"/>
                <a:cs typeface="Arial"/>
                <a:sym typeface="Arial"/>
              </a:rPr>
              <a:t>Produkt-Service-System (PSS) </a:t>
            </a:r>
            <a:r>
              <a:rPr lang="pt-PT" sz="1200" b="0" i="0" u="none" strike="noStrike" cap="none">
                <a:solidFill>
                  <a:srgbClr val="000000"/>
                </a:solidFill>
                <a:latin typeface="Arial"/>
                <a:ea typeface="Arial"/>
                <a:cs typeface="Arial"/>
                <a:sym typeface="Arial"/>
              </a:rPr>
              <a:t>kann verschiedenen Ansätzen folgen, die sich mehr auf das physische Produkt oder auf die Servicekomponente konzentrieren und in drei Hauptvarianten unterteilt werden können: produktorientierte, benutzerorientierte und ergebnisorientierte PSS-Modelle.</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2B2D83"/>
                </a:solidFill>
                <a:latin typeface="Arial"/>
                <a:ea typeface="Arial"/>
                <a:cs typeface="Arial"/>
                <a:sym typeface="Arial"/>
              </a:rPr>
              <a:t>- Produktorientierte Produktdienstleistungssysteme </a:t>
            </a:r>
            <a:r>
              <a:rPr lang="pt-PT" sz="1200" b="0" i="0" u="none" strike="noStrike" cap="none">
                <a:solidFill>
                  <a:srgbClr val="000000"/>
                </a:solidFill>
                <a:latin typeface="Arial"/>
                <a:ea typeface="Arial"/>
                <a:cs typeface="Arial"/>
                <a:sym typeface="Arial"/>
              </a:rPr>
              <a:t>umfassen die Einbeziehung zusätzlicher Kundendienstleistungen in das Wertversprechen, aber die Unternehmen produzieren und verkaufen ihre Produkte weiterhin auf herkömmliche Weise. Dieses Dienstleistungsmodell kann Wartungsverträge und Reparaturangebote durch erweiterte Produktgarantien oder Rücknahmevereinbarungen umfassen.</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2B2D83"/>
                </a:solidFill>
                <a:latin typeface="Arial"/>
                <a:ea typeface="Arial"/>
                <a:cs typeface="Arial"/>
                <a:sym typeface="Arial"/>
              </a:rPr>
              <a:t>- Nutzerorientierte </a:t>
            </a:r>
            <a:r>
              <a:rPr lang="pt-PT" sz="1200" b="0" i="0" u="none" strike="noStrike" cap="none">
                <a:solidFill>
                  <a:srgbClr val="000000"/>
                </a:solidFill>
                <a:latin typeface="Arial"/>
                <a:ea typeface="Arial"/>
                <a:cs typeface="Arial"/>
                <a:sym typeface="Arial"/>
              </a:rPr>
              <a:t>Produkt-Service-System-Modelle zielen auf ein ausgewogeneres Verhältnis zwischen Produkten und Dienstleistungen ab. Die Kunden zahlen für die zeitlich begrenzte Nutzung eines Gutes, in der Regel über einen Mietvertrag, und der Dienstleister behält das volle Eigentum an dem Gut. Die Kunden zahlen nur dann für ein Produkt, wenn sie es wirklich brauchen, und vermeiden so Vorlauf- und laufende Kosten für den Besitz.</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2B2D83"/>
                </a:solidFill>
                <a:latin typeface="Arial"/>
                <a:ea typeface="Arial"/>
                <a:cs typeface="Arial"/>
                <a:sym typeface="Arial"/>
              </a:rPr>
              <a:t>- Ergebnisorientierte PSS-Modelle </a:t>
            </a:r>
            <a:r>
              <a:rPr lang="pt-PT" sz="1200" b="0" i="0" u="none" strike="noStrike" cap="none">
                <a:solidFill>
                  <a:srgbClr val="000000"/>
                </a:solidFill>
                <a:latin typeface="Arial"/>
                <a:ea typeface="Arial"/>
                <a:cs typeface="Arial"/>
                <a:sym typeface="Arial"/>
              </a:rPr>
              <a:t>sind auf das Dienstleistungsende des PSS-Spektrums ausgerichtet. Die Unternehmen vermarkten nicht die Produkte im herkömmlichen Sinne, sondern die mit diesen Produkten verbundenen Dienstleistungen oder Ergebnisse. In den Verträgen zwischen Anbietern und Kunden wird ein bestimmtes Ergebnis festgelegt, wobei nicht spezifiziert werden muss, wie es erreicht wird.</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9"/>
          <p:cNvSpPr txBox="1">
            <a:spLocks noGrp="1"/>
          </p:cNvSpPr>
          <p:nvPr>
            <p:ph type="title"/>
          </p:nvPr>
        </p:nvSpPr>
        <p:spPr>
          <a:xfrm>
            <a:off x="528871" y="337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solidFill>
                  <a:srgbClr val="059540"/>
                </a:solidFill>
              </a:rPr>
              <a:t>Produkt als Dienstleistung (Forts.)</a:t>
            </a:r>
            <a:endParaRPr/>
          </a:p>
        </p:txBody>
      </p:sp>
      <p:sp>
        <p:nvSpPr>
          <p:cNvPr id="535" name="Google Shape;535;p39"/>
          <p:cNvSpPr txBox="1"/>
          <p:nvPr/>
        </p:nvSpPr>
        <p:spPr>
          <a:xfrm>
            <a:off x="54188" y="817424"/>
            <a:ext cx="8915640" cy="16850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50"/>
              <a:buFont typeface="Arial"/>
              <a:buNone/>
            </a:pPr>
            <a:r>
              <a:rPr lang="pt-PT" sz="1150" b="0" i="0" u="none" strike="noStrike" cap="none">
                <a:solidFill>
                  <a:srgbClr val="000000"/>
                </a:solidFill>
                <a:latin typeface="Arial"/>
                <a:ea typeface="Arial"/>
                <a:cs typeface="Arial"/>
                <a:sym typeface="Arial"/>
              </a:rPr>
              <a:t>Ein PSS kann sowohl für den Kunden als auch für den Hersteller/Lieferanten mehrere Vorteile mit sich bringen. </a:t>
            </a:r>
            <a:endParaRPr sz="11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50"/>
              <a:buFont typeface="Arial"/>
              <a:buNone/>
            </a:pPr>
            <a:r>
              <a:rPr lang="pt-PT" sz="1150" b="0" i="0" u="none" strike="noStrike" cap="none">
                <a:solidFill>
                  <a:srgbClr val="000000"/>
                </a:solidFill>
                <a:latin typeface="Arial"/>
                <a:ea typeface="Arial"/>
                <a:cs typeface="Arial"/>
                <a:sym typeface="Arial"/>
              </a:rPr>
              <a:t>- Auf der Kundenseite wird ein PSS als wertvoll angesehen, da es mehr Anpassungsmöglichkeiten und höhere Qualität bietet. Das PSS nimmt dem Kunden in der Regel Verwaltungs- oder Überwachungsaufgaben ab. Ein weiterer Vorteil ist eine höhere Produktivität durch eine bessere Ausnutzung der Produktleistung und eine längere Betriebsdauer. Der Kunde erhält einen Wert in einer Form, die seinen tatsächlichen Bedürfnissen nahe kommt.</a:t>
            </a:r>
            <a:endParaRPr sz="115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50"/>
              <a:buFont typeface="Arial"/>
              <a:buNone/>
            </a:pPr>
            <a:r>
              <a:rPr lang="pt-PT" sz="1150" b="0" i="0" u="none" strike="noStrike" cap="none">
                <a:solidFill>
                  <a:srgbClr val="000000"/>
                </a:solidFill>
                <a:latin typeface="Arial"/>
                <a:ea typeface="Arial"/>
                <a:cs typeface="Arial"/>
                <a:sym typeface="Arial"/>
              </a:rPr>
              <a:t>- Die Unternehmen profitieren von einer verbesserten strategischen Positionierung aufgrund des von den Kunden wahrgenommenen Mehrwerts, der sich daraus ergibt, dass das PSS den Kunden von den Kosten und Problemen befreit, die mit der Anschaffung, Nutzung, Wartung und Entsorgung von Geräten und Produkten verbunden sind. Diese verbesserte strategische Positionierung kann damit zusammenhängen:</a:t>
            </a:r>
            <a:endParaRPr sz="1150" b="0" i="0" u="none" strike="noStrike" cap="none">
              <a:solidFill>
                <a:srgbClr val="000000"/>
              </a:solidFill>
              <a:latin typeface="Arial"/>
              <a:ea typeface="Arial"/>
              <a:cs typeface="Arial"/>
              <a:sym typeface="Arial"/>
            </a:endParaRPr>
          </a:p>
        </p:txBody>
      </p:sp>
      <p:sp>
        <p:nvSpPr>
          <p:cNvPr id="536" name="Google Shape;536;p39"/>
          <p:cNvSpPr txBox="1"/>
          <p:nvPr/>
        </p:nvSpPr>
        <p:spPr>
          <a:xfrm>
            <a:off x="1557729" y="539500"/>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Vorteile</a:t>
            </a:r>
            <a:endParaRPr/>
          </a:p>
        </p:txBody>
      </p:sp>
      <p:graphicFrame>
        <p:nvGraphicFramePr>
          <p:cNvPr id="537" name="Google Shape;537;p39"/>
          <p:cNvGraphicFramePr/>
          <p:nvPr/>
        </p:nvGraphicFramePr>
        <p:xfrm>
          <a:off x="1894096" y="2317750"/>
          <a:ext cx="3000000" cy="3000000"/>
        </p:xfrm>
        <a:graphic>
          <a:graphicData uri="http://schemas.openxmlformats.org/drawingml/2006/table">
            <a:tbl>
              <a:tblPr>
                <a:noFill/>
                <a:tableStyleId>{9C9187FB-4BE6-4FCA-8D81-B8E3CF1E1D75}</a:tableStyleId>
              </a:tblPr>
              <a:tblGrid>
                <a:gridCol w="2390400">
                  <a:extLst>
                    <a:ext uri="{9D8B030D-6E8A-4147-A177-3AD203B41FA5}">
                      <a16:colId xmlns:a16="http://schemas.microsoft.com/office/drawing/2014/main" val="20000"/>
                    </a:ext>
                  </a:extLst>
                </a:gridCol>
                <a:gridCol w="4172625">
                  <a:extLst>
                    <a:ext uri="{9D8B030D-6E8A-4147-A177-3AD203B41FA5}">
                      <a16:colId xmlns:a16="http://schemas.microsoft.com/office/drawing/2014/main" val="20001"/>
                    </a:ext>
                  </a:extLst>
                </a:gridCol>
              </a:tblGrid>
              <a:tr h="389500">
                <a:tc>
                  <a:txBody>
                    <a:bodyPr/>
                    <a:lstStyle/>
                    <a:p>
                      <a:pPr marL="0" marR="0" lvl="0" indent="0" algn="ctr" rtl="0">
                        <a:lnSpc>
                          <a:spcPct val="100000"/>
                        </a:lnSpc>
                        <a:spcBef>
                          <a:spcPts val="0"/>
                        </a:spcBef>
                        <a:spcAft>
                          <a:spcPts val="0"/>
                        </a:spcAft>
                        <a:buNone/>
                      </a:pPr>
                      <a:r>
                        <a:rPr lang="pt-PT" sz="1050" b="0" u="none" strike="noStrike" cap="none">
                          <a:solidFill>
                            <a:schemeClr val="dk1"/>
                          </a:solidFill>
                        </a:rPr>
                        <a:t>Entwicklung neuer Märkte</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b="0" u="none" strike="noStrike" cap="none">
                          <a:solidFill>
                            <a:schemeClr val="dk1"/>
                          </a:solidFill>
                        </a:rPr>
                        <a:t>Ein differenziertes Angebot eines neuen Produkt-Dienstleistungs-Mix, das den Verbrauchern einen Mehrwert bietet. </a:t>
                      </a:r>
                      <a:endParaRPr sz="1050" b="0" u="none" strike="noStrike" cap="none">
                        <a:solidFill>
                          <a:schemeClr val="dk1"/>
                        </a:solidFill>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0"/>
                  </a:ext>
                </a:extLst>
              </a:tr>
              <a:tr h="389500">
                <a:tc>
                  <a:txBody>
                    <a:bodyPr/>
                    <a:lstStyle/>
                    <a:p>
                      <a:pPr marL="0" marR="0" lvl="0" indent="0" algn="ctr" rtl="0">
                        <a:lnSpc>
                          <a:spcPct val="100000"/>
                        </a:lnSpc>
                        <a:spcBef>
                          <a:spcPts val="0"/>
                        </a:spcBef>
                        <a:spcAft>
                          <a:spcPts val="0"/>
                        </a:spcAft>
                        <a:buNone/>
                      </a:pPr>
                      <a:r>
                        <a:rPr lang="pt-PT" sz="1050" u="none" strike="noStrike" cap="none"/>
                        <a:t>Erhöhte Flexibilität</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Schnelle Reaktion auf den sich verändernden Verbrauchermarkt dank neuer Outsourcing-Beziehungen.</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389500">
                <a:tc>
                  <a:txBody>
                    <a:bodyPr/>
                    <a:lstStyle/>
                    <a:p>
                      <a:pPr marL="0" marR="0" lvl="0" indent="0" algn="ctr" rtl="0">
                        <a:lnSpc>
                          <a:spcPct val="100000"/>
                        </a:lnSpc>
                        <a:spcBef>
                          <a:spcPts val="0"/>
                        </a:spcBef>
                        <a:spcAft>
                          <a:spcPts val="0"/>
                        </a:spcAft>
                        <a:buNone/>
                      </a:pPr>
                      <a:r>
                        <a:rPr lang="pt-PT" sz="1050" u="none" strike="noStrike" cap="none"/>
                        <a:t>Längerfristige Kundenbeziehungen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Beziehungen, die zu einer stärkeren Bindung zwischen Unternehmen und Kunden und folglich zu einer stärkeren Kundenbindung führen.</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2"/>
                  </a:ext>
                </a:extLst>
              </a:tr>
              <a:tr h="389500">
                <a:tc>
                  <a:txBody>
                    <a:bodyPr/>
                    <a:lstStyle/>
                    <a:p>
                      <a:pPr marL="0" marR="0" lvl="0" indent="0" algn="ctr" rtl="0">
                        <a:lnSpc>
                          <a:spcPct val="100000"/>
                        </a:lnSpc>
                        <a:spcBef>
                          <a:spcPts val="0"/>
                        </a:spcBef>
                        <a:spcAft>
                          <a:spcPts val="0"/>
                        </a:spcAft>
                        <a:buNone/>
                      </a:pPr>
                      <a:r>
                        <a:rPr lang="pt-PT" sz="1050" u="none" strike="noStrike" cap="none"/>
                        <a:t>Verbesserte Unternehmensidentität </a:t>
                      </a:r>
                      <a:endParaRPr sz="1050"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50"/>
                        <a:buFont typeface="Arial"/>
                        <a:buNone/>
                      </a:pPr>
                      <a:r>
                        <a:rPr lang="pt-PT" sz="1050" u="none" strike="noStrike" cap="none"/>
                        <a:t>Fähigkeit des Unternehmens, seine "verantwortungsvolle und transparente" Position zu vermitteln, indem es seine ökologischen und sozialen Vorteile aufzeigt.</a:t>
                      </a:r>
                      <a:endParaRPr sz="1050"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540975">
                <a:tc>
                  <a:txBody>
                    <a:bodyPr/>
                    <a:lstStyle/>
                    <a:p>
                      <a:pPr marL="0" marR="0" lvl="0" indent="0" algn="ctr" rtl="0">
                        <a:lnSpc>
                          <a:spcPct val="100000"/>
                        </a:lnSpc>
                        <a:spcBef>
                          <a:spcPts val="0"/>
                        </a:spcBef>
                        <a:spcAft>
                          <a:spcPts val="0"/>
                        </a:spcAft>
                        <a:buNone/>
                      </a:pPr>
                      <a:r>
                        <a:rPr lang="pt-PT" sz="1050" u="none" strike="noStrike" cap="none"/>
                        <a:t>Verbesserte Markt- und strategische Positionierung </a:t>
                      </a:r>
                      <a:endParaRPr sz="1050" u="none" strike="noStrike" cap="none">
                        <a:latin typeface="Arial"/>
                        <a:ea typeface="Arial"/>
                        <a:cs typeface="Arial"/>
                        <a:sym typeface="Arial"/>
                      </a:endParaRPr>
                    </a:p>
                  </a:txBody>
                  <a:tcPr marL="91450" marR="91450" marT="45725" marB="45725" anchor="ctr">
                    <a:solidFill>
                      <a:srgbClr val="15A7A1"/>
                    </a:solidFill>
                  </a:tcPr>
                </a:tc>
                <a:tc>
                  <a:txBody>
                    <a:bodyPr/>
                    <a:lstStyle/>
                    <a:p>
                      <a:pPr marL="0" marR="0" lvl="0" indent="0" algn="ctr" rtl="0">
                        <a:lnSpc>
                          <a:spcPct val="100000"/>
                        </a:lnSpc>
                        <a:spcBef>
                          <a:spcPts val="0"/>
                        </a:spcBef>
                        <a:spcAft>
                          <a:spcPts val="0"/>
                        </a:spcAft>
                        <a:buNone/>
                      </a:pPr>
                      <a:r>
                        <a:rPr lang="pt-PT" sz="1050" u="none" strike="noStrike" cap="none"/>
                        <a:t>Reaktion auf bestehende und künftige Umweltvorschriften oder -beschränkungen, wie z. B. die erweiterte Herstellerverantwortung und die Umweltleistung.</a:t>
                      </a:r>
                      <a:endParaRPr sz="1050" u="none" strike="noStrike" cap="none">
                        <a:latin typeface="Arial"/>
                        <a:ea typeface="Arial"/>
                        <a:cs typeface="Arial"/>
                        <a:sym typeface="Arial"/>
                      </a:endParaRPr>
                    </a:p>
                  </a:txBody>
                  <a:tcPr marL="91450" marR="91450" marT="45725" marB="45725" anchor="ctr">
                    <a:solidFill>
                      <a:srgbClr val="15A7A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Strategien für zirkuläres Design</a:t>
            </a:r>
            <a:endParaRPr sz="4000"/>
          </a:p>
        </p:txBody>
      </p:sp>
      <p:sp>
        <p:nvSpPr>
          <p:cNvPr id="152" name="Google Shape;152;p4"/>
          <p:cNvSpPr txBox="1"/>
          <p:nvPr/>
        </p:nvSpPr>
        <p:spPr>
          <a:xfrm>
            <a:off x="213233" y="1984237"/>
            <a:ext cx="8769402" cy="23083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Das CE erfordert systemische Anpassungen der organisatorischen Kompetenz eines Unternehmens nicht nur auf Produktebene, sondern auch im Geschäftsmodell selbst. </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pt-PT" sz="1800" b="0" i="0" u="none" strike="noStrike" cap="none">
                <a:solidFill>
                  <a:srgbClr val="000000"/>
                </a:solidFill>
                <a:latin typeface="Arial"/>
                <a:ea typeface="Arial"/>
                <a:cs typeface="Arial"/>
                <a:sym typeface="Arial"/>
              </a:rPr>
              <a:t>Die Strategie des Design for Sustainability (DfS) ist ein transversaler, multidisziplinärer Bereich der Designwissenschaften, der die Methoden und Strategien für ein nachhaltiges und kreislauforientiertes Design von Produkten umfasst, um Innovationen zu fördern und umweltfreundlichere Produkte zu entwickeln.</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0"/>
          <p:cNvSpPr txBox="1">
            <a:spLocks noGrp="1"/>
          </p:cNvSpPr>
          <p:nvPr>
            <p:ph type="title"/>
          </p:nvPr>
        </p:nvSpPr>
        <p:spPr>
          <a:xfrm>
            <a:off x="801715" y="4542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solidFill>
                  <a:srgbClr val="059540"/>
                </a:solidFill>
              </a:rPr>
              <a:t>Produkt als Dienstleistung (Forts.)</a:t>
            </a:r>
            <a:endParaRPr/>
          </a:p>
        </p:txBody>
      </p:sp>
      <p:sp>
        <p:nvSpPr>
          <p:cNvPr id="543" name="Google Shape;543;p40"/>
          <p:cNvSpPr txBox="1"/>
          <p:nvPr/>
        </p:nvSpPr>
        <p:spPr>
          <a:xfrm>
            <a:off x="432312" y="1930035"/>
            <a:ext cx="827937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Trotz des erhöhten Wertschöpfungspotenzials stößt die Umsetzung des Modells "Produkt als Dienstleistung" an Grenzen. Die Umstellung vom Verkauf eines Produkts auf den Verkauf einer Dienstleistung ist für das Wertversprechen eines Unternehmens von grundlegender Bedeutung, bringt jedoch einige Schwierigkeiten mit sich.</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Die "Servitisierung" eines Produkts kann die Entwicklung, Planung und Überwindung mehrerer zusätzlicher Funktionen, wie Kundendienstschalter und Kundenbetreuer, zu den Abhol- und Rücknahmesystemen umfassen.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Als Haupthindernis für die Einführung des PSS in den Industrieländern wurde der notwendige kulturelle Wandel vom Besitz eines Produkts hin zur Wertschätzung der Erfüllung des Endbedürfnisses selbst genannt.</a:t>
            </a:r>
            <a:endParaRPr sz="1400" b="0" i="0" u="none" strike="noStrike" cap="none">
              <a:solidFill>
                <a:srgbClr val="000000"/>
              </a:solidFill>
              <a:latin typeface="Arial"/>
              <a:ea typeface="Arial"/>
              <a:cs typeface="Arial"/>
              <a:sym typeface="Arial"/>
            </a:endParaRPr>
          </a:p>
        </p:txBody>
      </p:sp>
      <p:sp>
        <p:nvSpPr>
          <p:cNvPr id="544" name="Google Shape;544;p40"/>
          <p:cNvSpPr txBox="1"/>
          <p:nvPr/>
        </p:nvSpPr>
        <p:spPr>
          <a:xfrm>
            <a:off x="432312" y="1538251"/>
            <a:ext cx="5298358"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Herausforderungen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1"/>
          <p:cNvSpPr txBox="1">
            <a:spLocks noGrp="1"/>
          </p:cNvSpPr>
          <p:nvPr>
            <p:ph type="title"/>
          </p:nvPr>
        </p:nvSpPr>
        <p:spPr>
          <a:xfrm>
            <a:off x="-370905" y="1143410"/>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solidFill>
                  <a:srgbClr val="368E00"/>
                </a:solidFill>
              </a:rPr>
              <a:t>Synergieeffekte mit anderen Methoden</a:t>
            </a:r>
            <a:br>
              <a:rPr lang="pt-PT" sz="4000">
                <a:solidFill>
                  <a:srgbClr val="368E00"/>
                </a:solidFill>
              </a:rPr>
            </a:br>
            <a:br>
              <a:rPr lang="pt-PT" sz="4000">
                <a:solidFill>
                  <a:srgbClr val="368E00"/>
                </a:solidFill>
              </a:rPr>
            </a:br>
            <a:endParaRPr sz="4000">
              <a:solidFill>
                <a:srgbClr val="368E00"/>
              </a:solidFill>
            </a:endParaRPr>
          </a:p>
        </p:txBody>
      </p:sp>
      <p:sp>
        <p:nvSpPr>
          <p:cNvPr id="550" name="Google Shape;550;p41"/>
          <p:cNvSpPr txBox="1">
            <a:spLocks noGrp="1"/>
          </p:cNvSpPr>
          <p:nvPr>
            <p:ph type="subTitle" idx="1"/>
          </p:nvPr>
        </p:nvSpPr>
        <p:spPr>
          <a:xfrm>
            <a:off x="2274073" y="1790210"/>
            <a:ext cx="5921910" cy="207473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600"/>
              <a:buNone/>
            </a:pPr>
            <a:r>
              <a:rPr lang="pt-PT"/>
              <a:t>Die Synergien von CE und zwei anderen Methoden - Lean Manufacturing und Industrial Ecology - werden beschrieben. </a:t>
            </a:r>
            <a:endParaRPr/>
          </a:p>
          <a:p>
            <a:pPr marL="0" lvl="0" indent="0" algn="just" rtl="0">
              <a:lnSpc>
                <a:spcPct val="100000"/>
              </a:lnSpc>
              <a:spcBef>
                <a:spcPts val="0"/>
              </a:spcBef>
              <a:spcAft>
                <a:spcPts val="0"/>
              </a:spcAft>
              <a:buSzPts val="1600"/>
              <a:buNone/>
            </a:pPr>
            <a:r>
              <a:rPr lang="pt-PT"/>
              <a:t>Lean Manufacturing ist eine Methode, die darauf abzielt, die Verschwendung in Produktionsprozessen zu minimieren, indem Werkzeuge wie Wertstromkarte, Ursachenanalyse, Null-Fehler usw. eingesetzt werden. </a:t>
            </a:r>
            <a:endParaRPr/>
          </a:p>
          <a:p>
            <a:pPr marL="0" lvl="0" indent="0" algn="just" rtl="0">
              <a:lnSpc>
                <a:spcPct val="100000"/>
              </a:lnSpc>
              <a:spcBef>
                <a:spcPts val="0"/>
              </a:spcBef>
              <a:spcAft>
                <a:spcPts val="0"/>
              </a:spcAft>
              <a:buSzPts val="1600"/>
              <a:buNone/>
            </a:pPr>
            <a:r>
              <a:rPr lang="pt-PT"/>
              <a:t>Die Industrieökologie befasst sich mit der Untersuchung der Ressourcenströme und der Interaktion zwischen Industrie- und Umweltsystemen mit dem Ziel, die Ströme von linearen in zirkuläre Ströme umzuwandeln.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56" name="Google Shape;556;p42"/>
          <p:cNvSpPr txBox="1"/>
          <p:nvPr/>
        </p:nvSpPr>
        <p:spPr>
          <a:xfrm>
            <a:off x="195984" y="2094884"/>
            <a:ext cx="8752031"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Das Konzept der schlanken Fertigung wird als systematische Methode zur Beseitigung oder Minimierung von Verschwendung in einem Fertigungssystem oder einer Wertschöpfungskette beschrieben, wobei negative Auswirkungen auf die Produktivität vermieden werden.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Unternehmen können ein System schaffen, das nachhaltig mehr Wert und weniger Verschwendung schafft, indem sie die schlanke Produktion mit ihrem Fokus auf Prozessdesign und -fluss anwenden.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Im Lean-Konzept wird der Begriff "Wert" als eine Handlung oder ein Verfahren definiert, für das ein Kunde bereit wäre zu zahlen, und "Verschwendung" wird als alles definiert, was dem Produkt keinen Mehrwert verleiht oder Kosten ohne Nutzen verursacht.</a:t>
            </a:r>
            <a:endParaRPr sz="1400" b="0" i="0" u="none" strike="noStrike" cap="none">
              <a:solidFill>
                <a:srgbClr val="000000"/>
              </a:solidFill>
              <a:latin typeface="Arial"/>
              <a:ea typeface="Arial"/>
              <a:cs typeface="Arial"/>
              <a:sym typeface="Arial"/>
            </a:endParaRPr>
          </a:p>
        </p:txBody>
      </p:sp>
      <p:sp>
        <p:nvSpPr>
          <p:cNvPr id="557" name="Google Shape;557;p42"/>
          <p:cNvSpPr txBox="1"/>
          <p:nvPr/>
        </p:nvSpPr>
        <p:spPr>
          <a:xfrm>
            <a:off x="195984" y="161545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Konzept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3"/>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63" name="Google Shape;563;p43"/>
          <p:cNvSpPr txBox="1"/>
          <p:nvPr/>
        </p:nvSpPr>
        <p:spPr>
          <a:xfrm>
            <a:off x="195985" y="1238470"/>
            <a:ext cx="8752031" cy="32316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pt-PT" sz="1200" b="0" i="0" u="none" strike="noStrike" cap="none">
                <a:solidFill>
                  <a:srgbClr val="000000"/>
                </a:solidFill>
                <a:latin typeface="Arial"/>
                <a:ea typeface="Arial"/>
                <a:cs typeface="Arial"/>
                <a:sym typeface="Arial"/>
              </a:rPr>
              <a:t>Die 7 allgemein bekannten Verschwendungsarten von Lean:</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Überproduktion</a:t>
            </a:r>
            <a:r>
              <a:rPr lang="pt-PT" sz="1200" b="0" i="0" u="none" strike="noStrike" cap="none">
                <a:solidFill>
                  <a:srgbClr val="000000"/>
                </a:solidFill>
                <a:latin typeface="Arial"/>
                <a:ea typeface="Arial"/>
                <a:cs typeface="Arial"/>
                <a:sym typeface="Arial"/>
              </a:rPr>
              <a:t>: mehr, früher oder schneller produzieren, als für den nächsten Prozess oder Kunden erforderlich ist</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Warten: </a:t>
            </a:r>
            <a:r>
              <a:rPr lang="pt-PT" sz="1200" b="0" i="0" u="none" strike="noStrike" cap="none">
                <a:solidFill>
                  <a:srgbClr val="000000"/>
                </a:solidFill>
                <a:latin typeface="Arial"/>
                <a:ea typeface="Arial"/>
                <a:cs typeface="Arial"/>
                <a:sym typeface="Arial"/>
              </a:rPr>
              <a:t>Bediener stehen untätig herum, während die Maschinen laufen, die Ausrüstung fällt aus, Teile verzögern sich, usw.</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Transport (oder Beförderung): </a:t>
            </a:r>
            <a:r>
              <a:rPr lang="pt-PT" sz="1200" b="0" i="0" u="none" strike="noStrike" cap="none">
                <a:solidFill>
                  <a:srgbClr val="000000"/>
                </a:solidFill>
                <a:latin typeface="Arial"/>
                <a:ea typeface="Arial"/>
                <a:cs typeface="Arial"/>
                <a:sym typeface="Arial"/>
              </a:rPr>
              <a:t>Bewegung von Teilen und Produkten über das absolut notwendige Maß hinaus.</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Überbearbeitung: </a:t>
            </a:r>
            <a:r>
              <a:rPr lang="pt-PT" sz="1200" b="0" i="0" u="none" strike="noStrike" cap="none">
                <a:solidFill>
                  <a:srgbClr val="000000"/>
                </a:solidFill>
                <a:latin typeface="Arial"/>
                <a:ea typeface="Arial"/>
                <a:cs typeface="Arial"/>
                <a:sym typeface="Arial"/>
              </a:rPr>
              <a:t>unnötige oder falsche Bearbeitung.</a:t>
            </a:r>
            <a:endParaRPr/>
          </a:p>
          <a:p>
            <a:pPr marL="285750" marR="0" lvl="0" indent="-209550" algn="just"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Vorräte: </a:t>
            </a:r>
            <a:r>
              <a:rPr lang="pt-PT" sz="1200" b="0" i="0" u="none" strike="noStrike" cap="none">
                <a:solidFill>
                  <a:srgbClr val="000000"/>
                </a:solidFill>
                <a:latin typeface="Arial"/>
                <a:ea typeface="Arial"/>
                <a:cs typeface="Arial"/>
                <a:sym typeface="Arial"/>
              </a:rPr>
              <a:t>Vorhalten von mehr als dem erforderlichen Mindestbestand an Rohstoffen, Teilen, unfertigen Erzeugnissen und Fertigerzeugnissen.</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Bewegung: </a:t>
            </a:r>
            <a:r>
              <a:rPr lang="pt-PT" sz="1200" b="0" i="0" u="none" strike="noStrike" cap="none">
                <a:solidFill>
                  <a:srgbClr val="000000"/>
                </a:solidFill>
                <a:latin typeface="Arial"/>
                <a:ea typeface="Arial"/>
                <a:cs typeface="Arial"/>
                <a:sym typeface="Arial"/>
              </a:rPr>
              <a:t>Bewegungen von Personen oder Maschinen, die über das erforderliche Maß hinausgehen.</a:t>
            </a:r>
            <a:endParaRPr/>
          </a:p>
          <a:p>
            <a:pPr marL="0" marR="0" lvl="0" indent="0" algn="just"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Fehler: </a:t>
            </a:r>
            <a:r>
              <a:rPr lang="pt-PT" sz="1200" b="0" i="0" u="none" strike="noStrike" cap="none">
                <a:solidFill>
                  <a:srgbClr val="000000"/>
                </a:solidFill>
                <a:latin typeface="Arial"/>
                <a:ea typeface="Arial"/>
                <a:cs typeface="Arial"/>
                <a:sym typeface="Arial"/>
              </a:rPr>
              <a:t>Zeit und Aufwand für die Korrektur und Überprüfung von Nacharbeit und Ausschuss.</a:t>
            </a:r>
            <a:endParaRPr/>
          </a:p>
        </p:txBody>
      </p:sp>
      <p:sp>
        <p:nvSpPr>
          <p:cNvPr id="564" name="Google Shape;564;p43"/>
          <p:cNvSpPr txBox="1"/>
          <p:nvPr/>
        </p:nvSpPr>
        <p:spPr>
          <a:xfrm>
            <a:off x="195984" y="901574"/>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Schlanke Produktion - Abfälle</a:t>
            </a:r>
            <a:endParaRPr/>
          </a:p>
        </p:txBody>
      </p:sp>
      <p:sp>
        <p:nvSpPr>
          <p:cNvPr id="565" name="Google Shape;565;p43"/>
          <p:cNvSpPr/>
          <p:nvPr/>
        </p:nvSpPr>
        <p:spPr>
          <a:xfrm>
            <a:off x="7877906" y="3555125"/>
            <a:ext cx="665747" cy="653549"/>
          </a:xfrm>
          <a:prstGeom prst="mathPlus">
            <a:avLst>
              <a:gd name="adj1" fmla="val 23520"/>
            </a:avLst>
          </a:prstGeom>
          <a:solidFill>
            <a:srgbClr val="059540"/>
          </a:solidFill>
          <a:ln w="25400" cap="flat" cmpd="sng">
            <a:solidFill>
              <a:srgbClr val="0595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6" name="Google Shape;566;p43"/>
          <p:cNvSpPr txBox="1"/>
          <p:nvPr/>
        </p:nvSpPr>
        <p:spPr>
          <a:xfrm>
            <a:off x="7140669" y="4135214"/>
            <a:ext cx="2140219" cy="78327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600"/>
              <a:buFont typeface="Arial"/>
              <a:buNone/>
            </a:pPr>
            <a:r>
              <a:rPr lang="pt-PT" sz="1600" b="1" i="0" u="none" strike="noStrike" cap="none">
                <a:solidFill>
                  <a:srgbClr val="059540"/>
                </a:solidFill>
                <a:latin typeface="Arial"/>
                <a:ea typeface="Arial"/>
                <a:cs typeface="Arial"/>
                <a:sym typeface="Arial"/>
              </a:rPr>
              <a:t>Die Verschwendung "ungenutzter Talente"</a:t>
            </a:r>
            <a:endParaRPr sz="1600" b="1" i="0" u="none" strike="noStrike" cap="none">
              <a:solidFill>
                <a:srgbClr val="05954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44"/>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72" name="Google Shape;572;p44"/>
          <p:cNvSpPr txBox="1"/>
          <p:nvPr/>
        </p:nvSpPr>
        <p:spPr>
          <a:xfrm>
            <a:off x="195984" y="2417861"/>
            <a:ext cx="8752031"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Die 8 Verschwendungsarten der schlanken Produktion:</a:t>
            </a:r>
            <a:endParaRPr/>
          </a:p>
        </p:txBody>
      </p:sp>
      <p:sp>
        <p:nvSpPr>
          <p:cNvPr id="573" name="Google Shape;573;p44"/>
          <p:cNvSpPr txBox="1"/>
          <p:nvPr/>
        </p:nvSpPr>
        <p:spPr>
          <a:xfrm>
            <a:off x="1318814" y="67322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Schlanke Produktion - Abfälle</a:t>
            </a:r>
            <a:endParaRPr/>
          </a:p>
        </p:txBody>
      </p:sp>
      <p:pic>
        <p:nvPicPr>
          <p:cNvPr id="574" name="Google Shape;574;p44"/>
          <p:cNvPicPr preferRelativeResize="0"/>
          <p:nvPr/>
        </p:nvPicPr>
        <p:blipFill rotWithShape="1">
          <a:blip r:embed="rId3">
            <a:alphaModFix/>
          </a:blip>
          <a:srcRect/>
          <a:stretch/>
        </p:blipFill>
        <p:spPr>
          <a:xfrm>
            <a:off x="3487994" y="1204019"/>
            <a:ext cx="5142931" cy="3514024"/>
          </a:xfrm>
          <a:prstGeom prst="rect">
            <a:avLst/>
          </a:prstGeom>
          <a:noFill/>
          <a:ln>
            <a:noFill/>
          </a:ln>
        </p:spPr>
      </p:pic>
      <p:sp>
        <p:nvSpPr>
          <p:cNvPr id="575" name="Google Shape;575;p44"/>
          <p:cNvSpPr/>
          <p:nvPr/>
        </p:nvSpPr>
        <p:spPr>
          <a:xfrm>
            <a:off x="0" y="3881900"/>
            <a:ext cx="3436374"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[1] The Complete Lean Manufacturing Guide - Erfahren Sie, wie Hersteller die neuen Industrie 4.0-Technologien nutzen, um die traditionellen Lean Manufacturing-Praktiken zu ergänzen. Tulip.co-E-Book. Web: </a:t>
            </a:r>
            <a:r>
              <a:rPr lang="pt-PT" sz="800" b="0" i="0" u="sng" strike="noStrike" cap="none">
                <a:solidFill>
                  <a:srgbClr val="000000"/>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a:solidFill>
                <a:srgbClr val="000000"/>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5"/>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81" name="Google Shape;581;p45"/>
          <p:cNvSpPr txBox="1"/>
          <p:nvPr/>
        </p:nvSpPr>
        <p:spPr>
          <a:xfrm>
            <a:off x="0" y="1089353"/>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Lean Manufacturing - Grundsätze</a:t>
            </a:r>
            <a:endParaRPr/>
          </a:p>
        </p:txBody>
      </p:sp>
      <p:pic>
        <p:nvPicPr>
          <p:cNvPr id="582" name="Google Shape;582;p45"/>
          <p:cNvPicPr preferRelativeResize="0"/>
          <p:nvPr/>
        </p:nvPicPr>
        <p:blipFill rotWithShape="1">
          <a:blip r:embed="rId3">
            <a:alphaModFix/>
          </a:blip>
          <a:srcRect/>
          <a:stretch/>
        </p:blipFill>
        <p:spPr>
          <a:xfrm>
            <a:off x="3677009" y="963388"/>
            <a:ext cx="4985083" cy="3519120"/>
          </a:xfrm>
          <a:prstGeom prst="rect">
            <a:avLst/>
          </a:prstGeom>
          <a:noFill/>
          <a:ln>
            <a:noFill/>
          </a:ln>
        </p:spPr>
      </p:pic>
      <p:sp>
        <p:nvSpPr>
          <p:cNvPr id="583" name="Google Shape;583;p45"/>
          <p:cNvSpPr txBox="1"/>
          <p:nvPr/>
        </p:nvSpPr>
        <p:spPr>
          <a:xfrm>
            <a:off x="481908" y="1420698"/>
            <a:ext cx="2408775"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Das Lean-Konzept sieht fünf Hauptprinzipien als Rezept zur Verbesserung der Effizienz am Arbeitsplatz vor, und zwar</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Identifizierbarer Wert;</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Abbildung des Wertstroms;</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Fluss erzeugen;</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Zugkraft aufbauen;</a:t>
            </a:r>
            <a:endParaRPr sz="1400" b="0" i="0" u="none" strike="noStrike" cap="none">
              <a:solidFill>
                <a:srgbClr val="15A7A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15A7A1"/>
                </a:solidFill>
                <a:latin typeface="Arial"/>
                <a:ea typeface="Arial"/>
                <a:cs typeface="Arial"/>
                <a:sym typeface="Arial"/>
              </a:rPr>
              <a:t>Auf der Suche nach Perfektion.</a:t>
            </a:r>
            <a:endParaRPr sz="1400" b="0" i="0" u="none" strike="noStrike" cap="none">
              <a:solidFill>
                <a:srgbClr val="15A7A1"/>
              </a:solidFill>
              <a:latin typeface="Arial"/>
              <a:ea typeface="Arial"/>
              <a:cs typeface="Arial"/>
              <a:sym typeface="Arial"/>
            </a:endParaRPr>
          </a:p>
        </p:txBody>
      </p:sp>
      <p:sp>
        <p:nvSpPr>
          <p:cNvPr id="584" name="Google Shape;584;p45"/>
          <p:cNvSpPr/>
          <p:nvPr/>
        </p:nvSpPr>
        <p:spPr>
          <a:xfrm>
            <a:off x="437655" y="4463378"/>
            <a:ext cx="8706345"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[2] The Complete Lean Manufacturing Guide - Erfahren Sie, wie Hersteller die neuen Industrie 4.0-Technologien nutzen, um die traditionellen Lean-Manufacturing-Praktiken zu ergänzen. Tulip.co-E-Book. Web: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https://tulip.co/ebooks/lean-manufacturing/#chapter-two-history-of-lean</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6"/>
          <p:cNvSpPr txBox="1">
            <a:spLocks noGrp="1"/>
          </p:cNvSpPr>
          <p:nvPr>
            <p:ph type="title"/>
          </p:nvPr>
        </p:nvSpPr>
        <p:spPr>
          <a:xfrm>
            <a:off x="609987" y="268093"/>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90" name="Google Shape;590;p46"/>
          <p:cNvSpPr txBox="1"/>
          <p:nvPr/>
        </p:nvSpPr>
        <p:spPr>
          <a:xfrm>
            <a:off x="195984" y="1771531"/>
            <a:ext cx="8752031"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2B2D83"/>
                </a:solidFill>
                <a:latin typeface="Arial"/>
                <a:ea typeface="Arial"/>
                <a:cs typeface="Arial"/>
                <a:sym typeface="Arial"/>
              </a:rPr>
              <a:t>- IE </a:t>
            </a:r>
            <a:r>
              <a:rPr lang="pt-PT" sz="1400" b="0" i="0" u="none" strike="noStrike" cap="none">
                <a:solidFill>
                  <a:srgbClr val="000000"/>
                </a:solidFill>
                <a:latin typeface="Arial"/>
                <a:ea typeface="Arial"/>
                <a:cs typeface="Arial"/>
                <a:sym typeface="Arial"/>
              </a:rPr>
              <a:t>ist ein Konzept, bei dem das Ökosystem als Vorbild für die Gestaltung industrieller Systeme betrachtet wird, um deren Auswirkungen auf die Umwelt durch das Schließen von Energie- und Ressourcenkreisläufen zu verringern.</a:t>
            </a:r>
            <a:endParaRPr/>
          </a:p>
        </p:txBody>
      </p:sp>
      <p:sp>
        <p:nvSpPr>
          <p:cNvPr id="591" name="Google Shape;591;p46"/>
          <p:cNvSpPr txBox="1"/>
          <p:nvPr/>
        </p:nvSpPr>
        <p:spPr>
          <a:xfrm>
            <a:off x="195984" y="1380999"/>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 Konzept</a:t>
            </a:r>
            <a:endParaRPr/>
          </a:p>
        </p:txBody>
      </p:sp>
      <p:sp>
        <p:nvSpPr>
          <p:cNvPr id="592" name="Google Shape;592;p46"/>
          <p:cNvSpPr txBox="1"/>
          <p:nvPr/>
        </p:nvSpPr>
        <p:spPr>
          <a:xfrm>
            <a:off x="1887794" y="2848750"/>
            <a:ext cx="5855109" cy="160043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1" u="none" strike="noStrike" cap="none">
              <a:solidFill>
                <a:srgbClr val="2B2D8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1" u="none" strike="noStrike" cap="none">
                <a:solidFill>
                  <a:srgbClr val="2B2D83"/>
                </a:solidFill>
                <a:latin typeface="Arial"/>
                <a:ea typeface="Arial"/>
                <a:cs typeface="Arial"/>
                <a:sym typeface="Arial"/>
              </a:rPr>
              <a:t>"Die industrielle Ökologie betrachtet die Industrie als ein vom Menschen geschaffenes Ökosystem, das ähnlich wie natürliche Ökosysteme funktioniert, wobei die Abfälle oder Nebenprodukte eines Prozesses als Input für einen anderen Prozess verwendet werden. Die industrielle Ökologie interagiert mit natürlichen Ökosystemen und versucht, von einem linearen zu einem zyklischen oder geschlossenen Kreislaufsystem überzugehen. Wie natürliche Ökosysteme befindet sich auch die industrielle Ökologie in einem ständigen Wandel.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7"/>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598" name="Google Shape;598;p47"/>
          <p:cNvSpPr txBox="1"/>
          <p:nvPr/>
        </p:nvSpPr>
        <p:spPr>
          <a:xfrm>
            <a:off x="195984" y="953710"/>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 Prozesse</a:t>
            </a:r>
            <a:endParaRPr/>
          </a:p>
        </p:txBody>
      </p:sp>
      <p:sp>
        <p:nvSpPr>
          <p:cNvPr id="599" name="Google Shape;599;p47"/>
          <p:cNvSpPr txBox="1"/>
          <p:nvPr/>
        </p:nvSpPr>
        <p:spPr>
          <a:xfrm>
            <a:off x="195984" y="1429198"/>
            <a:ext cx="3336255"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400" b="0" i="0" u="none" strike="noStrike" cap="none">
                <a:solidFill>
                  <a:srgbClr val="000000"/>
                </a:solidFill>
                <a:latin typeface="Arial"/>
                <a:ea typeface="Arial"/>
                <a:cs typeface="Arial"/>
                <a:sym typeface="Arial"/>
              </a:rPr>
              <a:t>Nach dem IE-Konzept nutzt eine Industrie die Überschüsse (Abfälle und Nebenprodukte) anderer Industrien als Input für ihre eigenen Prozesse und interagiert dabei mit der Natur. IE folgt einem hybriden System zwischen industriellen und natürlichen Ökosystemen und berücksichtigt Nachhaltigkeitskonzepte und -instrumente wie Materialflussanalyse, Design for Disassembly, umweltfreundliche Technologien und Dematerialisierung. </a:t>
            </a:r>
            <a:endParaRPr sz="1400" b="0" i="0" u="none" strike="noStrike" cap="none">
              <a:solidFill>
                <a:srgbClr val="000000"/>
              </a:solidFill>
              <a:latin typeface="Arial"/>
              <a:ea typeface="Arial"/>
              <a:cs typeface="Arial"/>
              <a:sym typeface="Arial"/>
            </a:endParaRPr>
          </a:p>
        </p:txBody>
      </p:sp>
      <p:pic>
        <p:nvPicPr>
          <p:cNvPr id="600" name="Google Shape;600;p47"/>
          <p:cNvPicPr preferRelativeResize="0"/>
          <p:nvPr/>
        </p:nvPicPr>
        <p:blipFill rotWithShape="1">
          <a:blip r:embed="rId3">
            <a:alphaModFix/>
          </a:blip>
          <a:srcRect/>
          <a:stretch/>
        </p:blipFill>
        <p:spPr>
          <a:xfrm>
            <a:off x="3897829" y="1046304"/>
            <a:ext cx="5246171" cy="3050891"/>
          </a:xfrm>
          <a:prstGeom prst="rect">
            <a:avLst/>
          </a:prstGeom>
          <a:noFill/>
          <a:ln>
            <a:noFill/>
          </a:ln>
        </p:spPr>
      </p:pic>
      <p:sp>
        <p:nvSpPr>
          <p:cNvPr id="601" name="Google Shape;601;p47"/>
          <p:cNvSpPr/>
          <p:nvPr/>
        </p:nvSpPr>
        <p:spPr>
          <a:xfrm>
            <a:off x="2825963" y="4270583"/>
            <a:ext cx="6209179"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[3] Einführung in die industrielle Ökologie und den industriellen Metabolismus. Grenzüberschreitende griechisch-albanische Zusammenarbeit bei der Biomasse-Exploration. Online verfügbar: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https://slideplayer.com/slide/13338089/</a:t>
            </a:r>
            <a:endParaRPr sz="800" b="0" i="0" u="none" strike="noStrike" cap="none">
              <a:solidFill>
                <a:srgbClr val="000000"/>
              </a:solidFill>
              <a:latin typeface="Arial"/>
              <a:ea typeface="Arial"/>
              <a:cs typeface="Arial"/>
              <a:sym typeface="Arial"/>
            </a:endParaRPr>
          </a:p>
        </p:txBody>
      </p:sp>
      <p:sp>
        <p:nvSpPr>
          <p:cNvPr id="602" name="Google Shape;602;p47"/>
          <p:cNvSpPr txBox="1"/>
          <p:nvPr/>
        </p:nvSpPr>
        <p:spPr>
          <a:xfrm>
            <a:off x="5506747" y="4104335"/>
            <a:ext cx="2904459" cy="29048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800"/>
              <a:buFont typeface="Arial"/>
              <a:buNone/>
            </a:pPr>
            <a:r>
              <a:rPr lang="pt-PT" sz="800" b="0" i="0" u="none" strike="noStrike" cap="none">
                <a:solidFill>
                  <a:schemeClr val="dk1"/>
                </a:solidFill>
                <a:latin typeface="Arial"/>
                <a:ea typeface="Arial"/>
                <a:cs typeface="Arial"/>
                <a:sym typeface="Arial"/>
              </a:rPr>
              <a:t>Industrielle Ökologie-Prozesse [3]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8"/>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608" name="Google Shape;608;p48"/>
          <p:cNvSpPr txBox="1"/>
          <p:nvPr/>
        </p:nvSpPr>
        <p:spPr>
          <a:xfrm>
            <a:off x="195984" y="1468078"/>
            <a:ext cx="8752031" cy="33239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Entwicklung industrieller Ökosysteme </a:t>
            </a:r>
            <a:r>
              <a:rPr lang="pt-PT" sz="1200" b="0" i="0" u="none" strike="noStrike" cap="none">
                <a:solidFill>
                  <a:srgbClr val="000000"/>
                </a:solidFill>
                <a:latin typeface="Arial"/>
                <a:ea typeface="Arial"/>
                <a:cs typeface="Arial"/>
                <a:sym typeface="Arial"/>
              </a:rPr>
              <a:t>- Abfall als Ressource betrachten; Kreisläufe schließen; Partnerschaften mit anderen Branchen eingehen, um Nebenprodukte zu handeln, die als Input für andere Prozesse verwendet werden.</a:t>
            </a:r>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Dematerialisierung der Industrieproduktion </a:t>
            </a:r>
            <a:r>
              <a:rPr lang="pt-PT" sz="1200" b="0" i="0" u="none" strike="noStrike" cap="none">
                <a:solidFill>
                  <a:srgbClr val="000000"/>
                </a:solidFill>
                <a:latin typeface="Arial"/>
                <a:ea typeface="Arial"/>
                <a:cs typeface="Arial"/>
                <a:sym typeface="Arial"/>
              </a:rPr>
              <a:t>- weniger neue Materialien und Energie verbrauchen, indem die Ressourceneffizienz erhöht wird; Materialien wiederverwenden oder durch umweltfreundlichere Materialien ersetzen; mit weniger mehr erreichen.</a:t>
            </a:r>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000000"/>
                </a:solidFill>
                <a:latin typeface="Arial"/>
                <a:ea typeface="Arial"/>
                <a:cs typeface="Arial"/>
                <a:sym typeface="Arial"/>
              </a:rPr>
              <a:t>Ausgleich des industriellen Inputs und Outputs mit dem natürlichen Niveau - Management der Schnittstelle zwischen Umwelt und Industrie; Verbesserung der Kenntnisse über das Verhalten, die Erholungszeit und die Kapazität von Ökosystemen; Verbesserung der Kenntnisse darüber, wie und wann die Industrie mit natürlichen Ökosystemen interagieren kann und wo die Grenzen liegen.</a:t>
            </a:r>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000000"/>
                </a:solidFill>
                <a:latin typeface="Arial"/>
                <a:ea typeface="Arial"/>
                <a:cs typeface="Arial"/>
                <a:sym typeface="Arial"/>
              </a:rPr>
              <a:t>Verbesserung der Effizienz </a:t>
            </a:r>
            <a:r>
              <a:rPr lang="pt-PT" sz="1200" b="0" i="0" u="none" strike="noStrike" cap="none">
                <a:solidFill>
                  <a:srgbClr val="2B2D83"/>
                </a:solidFill>
                <a:latin typeface="Arial"/>
                <a:ea typeface="Arial"/>
                <a:cs typeface="Arial"/>
                <a:sym typeface="Arial"/>
              </a:rPr>
              <a:t>industrieller Prozesse </a:t>
            </a:r>
            <a:r>
              <a:rPr lang="pt-PT" sz="1200" b="0" i="0" u="none" strike="noStrike" cap="none">
                <a:solidFill>
                  <a:srgbClr val="000000"/>
                </a:solidFill>
                <a:latin typeface="Arial"/>
                <a:ea typeface="Arial"/>
                <a:cs typeface="Arial"/>
                <a:sym typeface="Arial"/>
              </a:rPr>
              <a:t>- Neugestaltung von Produkten, Prozessen und Anlagen; Wiederverwendung von Materialien zur Schonung von Ressourcen.</a:t>
            </a:r>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2B2D83"/>
                </a:solidFill>
                <a:latin typeface="Arial"/>
                <a:ea typeface="Arial"/>
                <a:cs typeface="Arial"/>
                <a:sym typeface="Arial"/>
              </a:rPr>
              <a:t>Energienutzung </a:t>
            </a:r>
            <a:r>
              <a:rPr lang="pt-PT" sz="1200" b="0" i="0" u="none" strike="noStrike" cap="none">
                <a:solidFill>
                  <a:srgbClr val="000000"/>
                </a:solidFill>
                <a:latin typeface="Arial"/>
                <a:ea typeface="Arial"/>
                <a:cs typeface="Arial"/>
                <a:sym typeface="Arial"/>
              </a:rPr>
              <a:t>- Einbindung der Energieversorgung in die industrielle Ökologie; Nutzung alternativer Energiequellen, die weniger Auswirkungen auf die Umwelt haben.</a:t>
            </a:r>
            <a:endParaRPr/>
          </a:p>
          <a:p>
            <a:pPr marL="285750" marR="0" lvl="0" indent="-285750" algn="just" rtl="0">
              <a:lnSpc>
                <a:spcPct val="100000"/>
              </a:lnSpc>
              <a:spcBef>
                <a:spcPts val="0"/>
              </a:spcBef>
              <a:spcAft>
                <a:spcPts val="0"/>
              </a:spcAft>
              <a:buClr>
                <a:srgbClr val="000000"/>
              </a:buClr>
              <a:buSzPts val="1200"/>
              <a:buFont typeface="Arial"/>
              <a:buChar char="•"/>
            </a:pPr>
            <a:r>
              <a:rPr lang="pt-PT" sz="1200" b="0" i="0" u="none" strike="noStrike" cap="none">
                <a:solidFill>
                  <a:srgbClr val="000000"/>
                </a:solidFill>
                <a:latin typeface="Arial"/>
                <a:ea typeface="Arial"/>
                <a:cs typeface="Arial"/>
                <a:sym typeface="Arial"/>
              </a:rPr>
              <a:t>Anpassung der Politik an das </a:t>
            </a:r>
            <a:r>
              <a:rPr lang="pt-PT" sz="1200" b="0" i="0" u="none" strike="noStrike" cap="none">
                <a:solidFill>
                  <a:srgbClr val="2B2D83"/>
                </a:solidFill>
                <a:latin typeface="Arial"/>
                <a:ea typeface="Arial"/>
                <a:cs typeface="Arial"/>
                <a:sym typeface="Arial"/>
              </a:rPr>
              <a:t>Konzept der industriellen Ökologie </a:t>
            </a:r>
            <a:r>
              <a:rPr lang="pt-PT" sz="1200" b="0" i="0" u="none" strike="noStrike" cap="none">
                <a:solidFill>
                  <a:srgbClr val="000000"/>
                </a:solidFill>
                <a:latin typeface="Arial"/>
                <a:ea typeface="Arial"/>
                <a:cs typeface="Arial"/>
                <a:sym typeface="Arial"/>
              </a:rPr>
              <a:t>- Einbeziehung von Umwelt und Wirtschaft in die organisatorische, nationale und internationale Politik; Internalisierung der externen Effekte; Einsatz wirtschaftlicher Instrumente zur Förderung des Übergangs zur industriellen Ökologie; Verwendung eines angemesseneren Abzinsungssatzes; Verwendung eines umfassenderen Index zur Messung des Wohlstands einer Nation anstelle des BSP.</a:t>
            </a:r>
            <a:endParaRPr/>
          </a:p>
        </p:txBody>
      </p:sp>
      <p:sp>
        <p:nvSpPr>
          <p:cNvPr id="609" name="Google Shape;609;p48"/>
          <p:cNvSpPr txBox="1"/>
          <p:nvPr/>
        </p:nvSpPr>
        <p:spPr>
          <a:xfrm>
            <a:off x="195984" y="1094410"/>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 Grundsätze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9"/>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615" name="Google Shape;615;p49"/>
          <p:cNvSpPr txBox="1"/>
          <p:nvPr/>
        </p:nvSpPr>
        <p:spPr>
          <a:xfrm>
            <a:off x="195984" y="861561"/>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und Kreislaufwirtschaft</a:t>
            </a:r>
            <a:endParaRPr/>
          </a:p>
        </p:txBody>
      </p:sp>
      <p:pic>
        <p:nvPicPr>
          <p:cNvPr id="616" name="Google Shape;616;p49"/>
          <p:cNvPicPr preferRelativeResize="0"/>
          <p:nvPr/>
        </p:nvPicPr>
        <p:blipFill rotWithShape="1">
          <a:blip r:embed="rId3">
            <a:alphaModFix/>
          </a:blip>
          <a:srcRect/>
          <a:stretch/>
        </p:blipFill>
        <p:spPr>
          <a:xfrm>
            <a:off x="3614489" y="1212934"/>
            <a:ext cx="3976482" cy="3486931"/>
          </a:xfrm>
          <a:prstGeom prst="rect">
            <a:avLst/>
          </a:prstGeom>
          <a:noFill/>
          <a:ln>
            <a:noFill/>
          </a:ln>
        </p:spPr>
      </p:pic>
      <p:sp>
        <p:nvSpPr>
          <p:cNvPr id="617" name="Google Shape;617;p49"/>
          <p:cNvSpPr/>
          <p:nvPr/>
        </p:nvSpPr>
        <p:spPr>
          <a:xfrm>
            <a:off x="34508" y="3499536"/>
            <a:ext cx="2227005"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[4]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800" b="0" i="0" u="sng" strike="noStrike" cap="none">
                <a:solidFill>
                  <a:srgbClr val="000000"/>
                </a:solidFill>
                <a:latin typeface="Arial"/>
                <a:ea typeface="Arial"/>
                <a:cs typeface="Arial"/>
                <a:sym typeface="Arial"/>
              </a:rPr>
              <a:t>, Yovana;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Iritani</a:t>
            </a:r>
            <a:r>
              <a:rPr lang="pt-PT" sz="800" b="0" i="0" u="sng" strike="noStrike" cap="none">
                <a:solidFill>
                  <a:srgbClr val="000000"/>
                </a:solidFill>
                <a:latin typeface="Arial"/>
                <a:ea typeface="Arial"/>
                <a:cs typeface="Arial"/>
                <a:sym typeface="Arial"/>
              </a:rPr>
              <a:t>, Diego;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800" b="0" i="0" u="sng" strike="noStrike" cap="none">
                <a:solidFill>
                  <a:srgbClr val="000000"/>
                </a:solidFill>
                <a:latin typeface="Arial"/>
                <a:ea typeface="Arial"/>
                <a:cs typeface="Arial"/>
                <a:sym typeface="Arial"/>
              </a:rPr>
              <a:t>, Ana; </a:t>
            </a:r>
            <a:r>
              <a:rPr lang="pt-PT"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800" b="0" i="0" u="none" strike="noStrike" cap="none">
                <a:solidFill>
                  <a:srgbClr val="000000"/>
                </a:solidFill>
                <a:latin typeface="Arial"/>
                <a:ea typeface="Arial"/>
                <a:cs typeface="Arial"/>
                <a:sym typeface="Arial"/>
              </a:rPr>
              <a:t>, Aldo; Theoretischer Beitrag der industriellen Ökologie zur Kreislaufwirtschaft. Eingegangen am 8. September 2016, Überarbeitet am 17. September 2017, Angenommen am 17. September 2017, Online verfügbar am 30. September 2017. Web: </a:t>
            </a:r>
            <a:r>
              <a:rPr lang="pt-PT" sz="8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800" b="0" i="0" u="none" strike="noStrike" cap="none">
              <a:solidFill>
                <a:srgbClr val="000000"/>
              </a:solidFill>
              <a:latin typeface="Arial"/>
              <a:ea typeface="Arial"/>
              <a:cs typeface="Arial"/>
              <a:sym typeface="Arial"/>
            </a:endParaRPr>
          </a:p>
        </p:txBody>
      </p:sp>
      <p:sp>
        <p:nvSpPr>
          <p:cNvPr id="618" name="Google Shape;618;p49"/>
          <p:cNvSpPr/>
          <p:nvPr/>
        </p:nvSpPr>
        <p:spPr>
          <a:xfrm>
            <a:off x="5055779" y="4580693"/>
            <a:ext cx="304541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Wortkookkurrenznetz für CE- und IE-Literatur [4]</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p:nvPr/>
        </p:nvSpPr>
        <p:spPr>
          <a:xfrm>
            <a:off x="182192" y="1939253"/>
            <a:ext cx="4122159"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für Aufrüstbarkeit und Reparatur (Modularität)</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Langlebige Produkte entwickeln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zur Verlängerung der Produktlebensdauer</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zum Schließen von Ressourcenschleifen</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Design für technische und biologische Kreisläufe</a:t>
            </a:r>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15A7A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pt-PT" sz="1400" b="0" i="0" u="none" strike="noStrike" cap="none">
                <a:solidFill>
                  <a:srgbClr val="15A7A1"/>
                </a:solidFill>
                <a:latin typeface="Arial"/>
                <a:ea typeface="Arial"/>
                <a:cs typeface="Arial"/>
                <a:sym typeface="Arial"/>
              </a:rPr>
              <a:t>Konstruktion für Demontage und Wiedermontage</a:t>
            </a:r>
            <a:endParaRPr/>
          </a:p>
        </p:txBody>
      </p:sp>
      <p:pic>
        <p:nvPicPr>
          <p:cNvPr id="158" name="Google Shape;158;p5"/>
          <p:cNvPicPr preferRelativeResize="0"/>
          <p:nvPr/>
        </p:nvPicPr>
        <p:blipFill rotWithShape="1">
          <a:blip r:embed="rId3">
            <a:alphaModFix/>
          </a:blip>
          <a:srcRect/>
          <a:stretch/>
        </p:blipFill>
        <p:spPr>
          <a:xfrm>
            <a:off x="4262081" y="1716686"/>
            <a:ext cx="4122160" cy="2821697"/>
          </a:xfrm>
          <a:prstGeom prst="rect">
            <a:avLst/>
          </a:prstGeom>
          <a:noFill/>
          <a:ln>
            <a:noFill/>
          </a:ln>
        </p:spPr>
      </p:pic>
      <p:sp>
        <p:nvSpPr>
          <p:cNvPr id="159" name="Google Shape;159;p5"/>
          <p:cNvSpPr txBox="1"/>
          <p:nvPr/>
        </p:nvSpPr>
        <p:spPr>
          <a:xfrm>
            <a:off x="759759" y="544687"/>
            <a:ext cx="750639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3600" b="0" i="0" u="none" strike="noStrike" cap="none">
                <a:solidFill>
                  <a:srgbClr val="E7501B"/>
                </a:solidFill>
                <a:latin typeface="Bebas Neue"/>
                <a:ea typeface="Bebas Neue"/>
                <a:cs typeface="Bebas Neue"/>
                <a:sym typeface="Bebas Neue"/>
              </a:rPr>
              <a:t>Beispiele für Systeme der Kreislaufwirtschaft sind u.a. (aber nicht ausschließlich)</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0"/>
          <p:cNvSpPr txBox="1">
            <a:spLocks noGrp="1"/>
          </p:cNvSpPr>
          <p:nvPr>
            <p:ph type="title"/>
          </p:nvPr>
        </p:nvSpPr>
        <p:spPr>
          <a:xfrm>
            <a:off x="609986" y="-9901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624" name="Google Shape;624;p50"/>
          <p:cNvSpPr txBox="1"/>
          <p:nvPr/>
        </p:nvSpPr>
        <p:spPr>
          <a:xfrm>
            <a:off x="1059584" y="433163"/>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und Kreislaufwirtschaft</a:t>
            </a:r>
            <a:endParaRPr/>
          </a:p>
        </p:txBody>
      </p:sp>
      <p:graphicFrame>
        <p:nvGraphicFramePr>
          <p:cNvPr id="625" name="Google Shape;625;p50"/>
          <p:cNvGraphicFramePr/>
          <p:nvPr/>
        </p:nvGraphicFramePr>
        <p:xfrm>
          <a:off x="180790" y="818707"/>
          <a:ext cx="3000000" cy="3000000"/>
        </p:xfrm>
        <a:graphic>
          <a:graphicData uri="http://schemas.openxmlformats.org/drawingml/2006/table">
            <a:tbl>
              <a:tblPr>
                <a:noFill/>
                <a:tableStyleId>{9C9187FB-4BE6-4FCA-8D81-B8E3CF1E1D75}</a:tableStyleId>
              </a:tblPr>
              <a:tblGrid>
                <a:gridCol w="5591875">
                  <a:extLst>
                    <a:ext uri="{9D8B030D-6E8A-4147-A177-3AD203B41FA5}">
                      <a16:colId xmlns:a16="http://schemas.microsoft.com/office/drawing/2014/main" val="20000"/>
                    </a:ext>
                  </a:extLst>
                </a:gridCol>
                <a:gridCol w="3190550">
                  <a:extLst>
                    <a:ext uri="{9D8B030D-6E8A-4147-A177-3AD203B41FA5}">
                      <a16:colId xmlns:a16="http://schemas.microsoft.com/office/drawing/2014/main" val="20001"/>
                    </a:ext>
                  </a:extLst>
                </a:gridCol>
              </a:tblGrid>
              <a:tr h="318775">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Beitrag der IE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tc>
                  <a:txBody>
                    <a:bodyPr/>
                    <a:lstStyle/>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CE-Prinzipien basierend auf</a:t>
                      </a:r>
                      <a:endParaRPr sz="1050" u="none" strike="noStrike" cap="none">
                        <a:solidFill>
                          <a:schemeClr val="dk1"/>
                        </a:solidFill>
                        <a:latin typeface="Arial"/>
                        <a:ea typeface="Arial"/>
                        <a:cs typeface="Arial"/>
                        <a:sym typeface="Arial"/>
                      </a:endParaRPr>
                    </a:p>
                    <a:p>
                      <a:pPr marL="0" marR="0" lvl="0" indent="0" algn="ctr"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Ellen McArthur-Stiftung</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ED4CC"/>
                    </a:solidFill>
                  </a:tcPr>
                </a:tc>
                <a:extLst>
                  <a:ext uri="{0D108BD9-81ED-4DB2-BD59-A6C34878D82A}">
                    <a16:rowId xmlns:a16="http://schemas.microsoft.com/office/drawing/2014/main" val="10000"/>
                  </a:ext>
                </a:extLst>
              </a:tr>
              <a:tr h="113310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Untersuchung der Stoff- und Energieflüsse und ihrer Anwendung.</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Einführung in die Grundsätze des biologischen Ökosystems im industriellen Ökosystem</a:t>
                      </a:r>
                      <a:endParaRPr sz="1050" u="none" strike="noStrike" cap="none">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Transformieren Sie die linearen und halbkreisförmigen Strömungen in kreisförmige oder enge Strömungen.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Beseitigung der Abhängigkeit von den endlichen Vorräten und Wiederverwendung der erzeugten Abfälle im System.</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Bereitstellung von Materialflussanalysen in einem komplexen System.</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Erhaltung und Verbesserung des Naturkapitals durch Kontrolle endlicher Bestände und Ausgleich der Ströme erneuerbarer Ressourcen.</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11125">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Nutzen Sie IS und EIPs.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Verwenden Sie Abfälle als Nebenprodukte.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Verwenden Sie Strategien wie: Wiederverwendung, Recycling, Reparatur und Wiederaufbereitung.</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Verlängerung des Lebenszyklus von Produkten.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Mit weniger mehr erreichen (Dematerialisierung)</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Mehr Dienstleistungen als Produkte entwickeln (PSS).</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Verwenden Sie das Design für die Umwelt oder Ecodesign.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Einführung von Cleaner Production in den Unternehmen.</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Optimieren Sie die Ressourcenausbeute durch zirkulierende Produkte,</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Komponenten und Materialien, die sowohl im technischen als auch im biologischen Kreislauf jederzeit mit höchstem Nutzen eingesetzt werden.</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extLst>
                  <a:ext uri="{0D108BD9-81ED-4DB2-BD59-A6C34878D82A}">
                    <a16:rowId xmlns:a16="http://schemas.microsoft.com/office/drawing/2014/main" val="10002"/>
                  </a:ext>
                </a:extLst>
              </a:tr>
              <a:tr h="677850">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Verwenden Sie die Indikatoren, um die Wirksamkeit des Systems zu überwachen.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Forschung mit dem Ziel, neue Wege für den Übergang zu CE zu entwickeln.</a:t>
                      </a:r>
                      <a:endParaRPr/>
                    </a:p>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Umsetzung der nationalen und internationalen Wirtschaftsentwicklungspolitik.</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0F6F3"/>
                    </a:solidFill>
                  </a:tcPr>
                </a:tc>
                <a:tc>
                  <a:txBody>
                    <a:bodyPr/>
                    <a:lstStyle/>
                    <a:p>
                      <a:pPr marL="0" marR="0" lvl="0" indent="0" algn="l" rtl="0">
                        <a:lnSpc>
                          <a:spcPct val="107000"/>
                        </a:lnSpc>
                        <a:spcBef>
                          <a:spcPts val="0"/>
                        </a:spcBef>
                        <a:spcAft>
                          <a:spcPts val="0"/>
                        </a:spcAft>
                        <a:buNone/>
                      </a:pPr>
                      <a:r>
                        <a:rPr lang="pt-PT" sz="1050" u="none" strike="noStrike" cap="none">
                          <a:solidFill>
                            <a:schemeClr val="dk1"/>
                          </a:solidFill>
                          <a:latin typeface="Arial"/>
                          <a:ea typeface="Arial"/>
                          <a:cs typeface="Arial"/>
                          <a:sym typeface="Arial"/>
                        </a:rPr>
                        <a:t>- Förderung der Effizienz des Systems durch Aufdeckung und Beseitigung negativer externer Effekte.</a:t>
                      </a:r>
                      <a:endParaRPr sz="1050" u="none" strike="noStrike" cap="none">
                        <a:solidFill>
                          <a:schemeClr val="dk1"/>
                        </a:solidFill>
                        <a:latin typeface="Arial"/>
                        <a:ea typeface="Arial"/>
                        <a:cs typeface="Arial"/>
                        <a:sym typeface="Arial"/>
                      </a:endParaRPr>
                    </a:p>
                  </a:txBody>
                  <a:tcPr marL="59800" marR="5980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626" name="Google Shape;626;p50"/>
          <p:cNvSpPr txBox="1"/>
          <p:nvPr/>
        </p:nvSpPr>
        <p:spPr>
          <a:xfrm>
            <a:off x="4334093" y="4583003"/>
            <a:ext cx="170343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050" b="0" i="1" u="none" strike="noStrike" cap="none">
                <a:solidFill>
                  <a:srgbClr val="000000"/>
                </a:solidFill>
                <a:latin typeface="Arial"/>
                <a:ea typeface="Arial"/>
                <a:cs typeface="Arial"/>
                <a:sym typeface="Arial"/>
              </a:rPr>
              <a:t>Beiträge von IE zu CE</a:t>
            </a:r>
            <a:endParaRPr sz="1050" b="0" i="1"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1"/>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632" name="Google Shape;632;p51"/>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und Kreislaufwirtschaft</a:t>
            </a:r>
            <a:endParaRPr/>
          </a:p>
        </p:txBody>
      </p:sp>
      <p:pic>
        <p:nvPicPr>
          <p:cNvPr id="633" name="Google Shape;633;p51"/>
          <p:cNvPicPr preferRelativeResize="0"/>
          <p:nvPr/>
        </p:nvPicPr>
        <p:blipFill rotWithShape="1">
          <a:blip r:embed="rId3">
            <a:alphaModFix/>
          </a:blip>
          <a:srcRect/>
          <a:stretch/>
        </p:blipFill>
        <p:spPr>
          <a:xfrm>
            <a:off x="1300004" y="1708592"/>
            <a:ext cx="5593949" cy="2869476"/>
          </a:xfrm>
          <a:prstGeom prst="rect">
            <a:avLst/>
          </a:prstGeom>
          <a:noFill/>
          <a:ln>
            <a:noFill/>
          </a:ln>
        </p:spPr>
      </p:pic>
      <p:sp>
        <p:nvSpPr>
          <p:cNvPr id="634" name="Google Shape;634;p51"/>
          <p:cNvSpPr/>
          <p:nvPr/>
        </p:nvSpPr>
        <p:spPr>
          <a:xfrm>
            <a:off x="937639" y="1274684"/>
            <a:ext cx="6246462"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Zusammenhänge zwischen Kreislaufwirtschaft und Lean-Prinzipien</a:t>
            </a:r>
            <a:endParaRPr sz="1700" b="0" i="0" u="none" strike="noStrike" cap="none">
              <a:solidFill>
                <a:srgbClr val="000000"/>
              </a:solidFill>
              <a:latin typeface="Arial"/>
              <a:ea typeface="Arial"/>
              <a:cs typeface="Arial"/>
              <a:sym typeface="Arial"/>
            </a:endParaRPr>
          </a:p>
        </p:txBody>
      </p:sp>
      <p:sp>
        <p:nvSpPr>
          <p:cNvPr id="635" name="Google Shape;635;p51"/>
          <p:cNvSpPr/>
          <p:nvPr/>
        </p:nvSpPr>
        <p:spPr>
          <a:xfrm>
            <a:off x="1300004" y="4544604"/>
            <a:ext cx="481412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Wortkookkurrenznetz für CE- und IE-Literatur [5]</a:t>
            </a:r>
            <a:endParaRPr sz="900" b="0" i="0" u="none" strike="noStrike" cap="none">
              <a:solidFill>
                <a:srgbClr val="000000"/>
              </a:solidFill>
              <a:latin typeface="Arial"/>
              <a:ea typeface="Arial"/>
              <a:cs typeface="Arial"/>
              <a:sym typeface="Arial"/>
            </a:endParaRPr>
          </a:p>
        </p:txBody>
      </p:sp>
      <p:sp>
        <p:nvSpPr>
          <p:cNvPr id="636" name="Google Shape;636;p51"/>
          <p:cNvSpPr/>
          <p:nvPr/>
        </p:nvSpPr>
        <p:spPr>
          <a:xfrm>
            <a:off x="7117734" y="3527273"/>
            <a:ext cx="1959900" cy="10618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700" b="0" i="0" u="none" strike="noStrike" cap="none">
                <a:solidFill>
                  <a:srgbClr val="000000"/>
                </a:solidFill>
                <a:latin typeface="Arial"/>
                <a:ea typeface="Arial"/>
                <a:cs typeface="Arial"/>
                <a:sym typeface="Arial"/>
              </a:rPr>
              <a:t>[5]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Saavedra</a:t>
            </a:r>
            <a:r>
              <a:rPr lang="pt-PT" sz="700" b="0" i="0" u="sng" strike="noStrike" cap="none">
                <a:solidFill>
                  <a:srgbClr val="000000"/>
                </a:solidFill>
                <a:latin typeface="Arial"/>
                <a:ea typeface="Arial"/>
                <a:cs typeface="Arial"/>
                <a:sym typeface="Arial"/>
              </a:rPr>
              <a:t>, Yovana;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Iritani</a:t>
            </a:r>
            <a:r>
              <a:rPr lang="pt-PT" sz="700" b="0" i="0" u="sng" strike="noStrike" cap="none">
                <a:solidFill>
                  <a:srgbClr val="000000"/>
                </a:solidFill>
                <a:latin typeface="Arial"/>
                <a:ea typeface="Arial"/>
                <a:cs typeface="Arial"/>
                <a:sym typeface="Arial"/>
              </a:rPr>
              <a:t>, Diego;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Pavan</a:t>
            </a:r>
            <a:r>
              <a:rPr lang="pt-PT" sz="700" b="0" i="0" u="sng" strike="noStrike" cap="none">
                <a:solidFill>
                  <a:srgbClr val="000000"/>
                </a:solidFill>
                <a:latin typeface="Arial"/>
                <a:ea typeface="Arial"/>
                <a:cs typeface="Arial"/>
                <a:sym typeface="Arial"/>
              </a:rPr>
              <a:t>, Ana; </a:t>
            </a:r>
            <a:r>
              <a:rPr lang="pt-PT" sz="7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Ometto</a:t>
            </a:r>
            <a:r>
              <a:rPr lang="pt-PT" sz="700" b="0" i="0" u="none" strike="noStrike" cap="none">
                <a:solidFill>
                  <a:srgbClr val="000000"/>
                </a:solidFill>
                <a:latin typeface="Arial"/>
                <a:ea typeface="Arial"/>
                <a:cs typeface="Arial"/>
                <a:sym typeface="Arial"/>
              </a:rPr>
              <a:t>, Aldo; Theoretischer Beitrag der industriellen Ökologie zur Kreislaufwirtschaft. Eingegangen am 8. September 2016, Überarbeitet am 17. September 2017, Angenommen am 17. September 2017, Online verfügbar am 30. September 2017. Web: </a:t>
            </a:r>
            <a:r>
              <a:rPr lang="pt-PT" sz="7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https://www.sciencedirect.com/science/article/abs/pii/S0959652617321728.</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2"/>
          <p:cNvSpPr txBox="1">
            <a:spLocks noGrp="1"/>
          </p:cNvSpPr>
          <p:nvPr>
            <p:ph type="title"/>
          </p:nvPr>
        </p:nvSpPr>
        <p:spPr>
          <a:xfrm>
            <a:off x="609987" y="89674"/>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Synergieeffekte mit anderen Methoden</a:t>
            </a:r>
            <a:endParaRPr/>
          </a:p>
        </p:txBody>
      </p:sp>
      <p:sp>
        <p:nvSpPr>
          <p:cNvPr id="642" name="Google Shape;642;p52"/>
          <p:cNvSpPr txBox="1"/>
          <p:nvPr/>
        </p:nvSpPr>
        <p:spPr>
          <a:xfrm>
            <a:off x="195984" y="852967"/>
            <a:ext cx="11163300" cy="479425"/>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700"/>
              <a:buFont typeface="Arial"/>
              <a:buNone/>
            </a:pPr>
            <a:r>
              <a:rPr lang="pt-PT" sz="1700" b="1" i="0" u="none" strike="noStrike" cap="none">
                <a:solidFill>
                  <a:srgbClr val="2B2D83"/>
                </a:solidFill>
                <a:latin typeface="Arial"/>
                <a:ea typeface="Arial"/>
                <a:cs typeface="Arial"/>
                <a:sym typeface="Arial"/>
              </a:rPr>
              <a:t>Industrielle Ökologie und Kreislaufwirtschaft</a:t>
            </a:r>
            <a:endParaRPr/>
          </a:p>
        </p:txBody>
      </p:sp>
      <p:sp>
        <p:nvSpPr>
          <p:cNvPr id="643" name="Google Shape;643;p52"/>
          <p:cNvSpPr/>
          <p:nvPr/>
        </p:nvSpPr>
        <p:spPr>
          <a:xfrm>
            <a:off x="667657" y="1127560"/>
            <a:ext cx="7598814" cy="35195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1700" b="0" i="0" u="none" strike="noStrike" cap="none">
                <a:solidFill>
                  <a:srgbClr val="000000"/>
                </a:solidFill>
                <a:latin typeface="Arial"/>
                <a:ea typeface="Arial"/>
                <a:cs typeface="Arial"/>
                <a:sym typeface="Arial"/>
              </a:rPr>
              <a:t>Unterschiedliche Ansätze von LM und CE zu den Elementen Abfall und Wert</a:t>
            </a:r>
            <a:endParaRPr/>
          </a:p>
        </p:txBody>
      </p:sp>
      <p:graphicFrame>
        <p:nvGraphicFramePr>
          <p:cNvPr id="644" name="Google Shape;644;p52"/>
          <p:cNvGraphicFramePr/>
          <p:nvPr/>
        </p:nvGraphicFramePr>
        <p:xfrm>
          <a:off x="1181323" y="1479516"/>
          <a:ext cx="3000000" cy="3000000"/>
        </p:xfrm>
        <a:graphic>
          <a:graphicData uri="http://schemas.openxmlformats.org/drawingml/2006/table">
            <a:tbl>
              <a:tblPr>
                <a:noFill/>
                <a:tableStyleId>{9C9187FB-4BE6-4FCA-8D81-B8E3CF1E1D75}</a:tableStyleId>
              </a:tblPr>
              <a:tblGrid>
                <a:gridCol w="379950">
                  <a:extLst>
                    <a:ext uri="{9D8B030D-6E8A-4147-A177-3AD203B41FA5}">
                      <a16:colId xmlns:a16="http://schemas.microsoft.com/office/drawing/2014/main" val="20000"/>
                    </a:ext>
                  </a:extLst>
                </a:gridCol>
                <a:gridCol w="2875300">
                  <a:extLst>
                    <a:ext uri="{9D8B030D-6E8A-4147-A177-3AD203B41FA5}">
                      <a16:colId xmlns:a16="http://schemas.microsoft.com/office/drawing/2014/main" val="20001"/>
                    </a:ext>
                  </a:extLst>
                </a:gridCol>
                <a:gridCol w="2871250">
                  <a:extLst>
                    <a:ext uri="{9D8B030D-6E8A-4147-A177-3AD203B41FA5}">
                      <a16:colId xmlns:a16="http://schemas.microsoft.com/office/drawing/2014/main" val="20002"/>
                    </a:ext>
                  </a:extLst>
                </a:gridCol>
              </a:tblGrid>
              <a:tr h="210825">
                <a:tc>
                  <a:txBody>
                    <a:bodyPr/>
                    <a:lstStyle/>
                    <a:p>
                      <a:pPr marL="0" marR="0" lvl="0" indent="0" algn="just" rtl="0">
                        <a:lnSpc>
                          <a:spcPct val="107000"/>
                        </a:lnSpc>
                        <a:spcBef>
                          <a:spcPts val="0"/>
                        </a:spcBef>
                        <a:spcAft>
                          <a:spcPts val="0"/>
                        </a:spcAft>
                        <a:buNone/>
                      </a:pPr>
                      <a:r>
                        <a:rPr lang="pt-PT" sz="1200" u="none" strike="noStrike" cap="none"/>
                        <a:t> </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Schlanker Ansatz</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tc>
                  <a:txBody>
                    <a:bodyPr/>
                    <a:lstStyle/>
                    <a:p>
                      <a:pPr marL="0" marR="0" lvl="0" indent="0" algn="ctr" rtl="0">
                        <a:lnSpc>
                          <a:spcPct val="107000"/>
                        </a:lnSpc>
                        <a:spcBef>
                          <a:spcPts val="0"/>
                        </a:spcBef>
                        <a:spcAft>
                          <a:spcPts val="0"/>
                        </a:spcAft>
                        <a:buNone/>
                      </a:pPr>
                      <a:r>
                        <a:rPr lang="pt-PT" sz="1200" u="none" strike="noStrike" cap="none"/>
                        <a:t>CE-Ansatz</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59540"/>
                    </a:solidFill>
                  </a:tcPr>
                </a:tc>
                <a:extLst>
                  <a:ext uri="{0D108BD9-81ED-4DB2-BD59-A6C34878D82A}">
                    <a16:rowId xmlns:a16="http://schemas.microsoft.com/office/drawing/2014/main" val="10000"/>
                  </a:ext>
                </a:extLst>
              </a:tr>
              <a:tr h="152400">
                <a:tc>
                  <a:txBody>
                    <a:bodyPr/>
                    <a:lstStyle/>
                    <a:p>
                      <a:pPr marL="71755" marR="71755" lvl="0" indent="0" algn="ctr" rtl="0">
                        <a:lnSpc>
                          <a:spcPct val="107000"/>
                        </a:lnSpc>
                        <a:spcBef>
                          <a:spcPts val="0"/>
                        </a:spcBef>
                        <a:spcAft>
                          <a:spcPts val="0"/>
                        </a:spcAft>
                        <a:buNone/>
                      </a:pPr>
                      <a:r>
                        <a:rPr lang="pt-PT" sz="1200" u="none" strike="noStrike" cap="none"/>
                        <a:t>Element Abfall</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Ein Mindestmaß an Ausrüstung, Material, Teilen, Platz und Zeit ist absolut notwendig, um dem Produkt einen Mehrwert zu verleihen;</a:t>
                      </a:r>
                      <a:endParaRPr sz="1200" u="none" strike="noStrike" cap="none"/>
                    </a:p>
                    <a:p>
                      <a:pPr marL="0" marR="0" lvl="0" indent="0" algn="just" rtl="0">
                        <a:lnSpc>
                          <a:spcPct val="107000"/>
                        </a:lnSpc>
                        <a:spcBef>
                          <a:spcPts val="0"/>
                        </a:spcBef>
                        <a:spcAft>
                          <a:spcPts val="0"/>
                        </a:spcAft>
                        <a:buNone/>
                      </a:pPr>
                      <a:r>
                        <a:rPr lang="pt-PT" sz="1200" u="none" strike="noStrike" cap="none"/>
                        <a:t>- Ist eine Tätigkeit, die dem Kunden keinen Mehrwert bringt;</a:t>
                      </a:r>
                      <a:endParaRPr sz="1200" u="none" strike="noStrike" cap="none"/>
                    </a:p>
                    <a:p>
                      <a:pPr marL="0" marR="0" lvl="0" indent="0" algn="just" rtl="0">
                        <a:lnSpc>
                          <a:spcPct val="107000"/>
                        </a:lnSpc>
                        <a:spcBef>
                          <a:spcPts val="0"/>
                        </a:spcBef>
                        <a:spcAft>
                          <a:spcPts val="0"/>
                        </a:spcAft>
                        <a:buNone/>
                      </a:pPr>
                      <a:r>
                        <a:rPr lang="pt-PT" sz="1200" u="none" strike="noStrike" cap="none"/>
                        <a:t>- Ist Ineffizienz und wird durch KPIs gemessen.</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tc>
                  <a:txBody>
                    <a:bodyPr/>
                    <a:lstStyle/>
                    <a:p>
                      <a:pPr marL="0" marR="0" lvl="0" indent="0" algn="just" rtl="0">
                        <a:lnSpc>
                          <a:spcPct val="107000"/>
                        </a:lnSpc>
                        <a:spcBef>
                          <a:spcPts val="0"/>
                        </a:spcBef>
                        <a:spcAft>
                          <a:spcPts val="0"/>
                        </a:spcAft>
                        <a:buNone/>
                      </a:pPr>
                      <a:r>
                        <a:rPr lang="pt-PT" sz="1200" u="none" strike="noStrike" cap="none"/>
                        <a:t>- Abfall = Rohmaterial;</a:t>
                      </a:r>
                      <a:endParaRPr sz="1200" u="none" strike="noStrike" cap="none"/>
                    </a:p>
                    <a:p>
                      <a:pPr marL="0" marR="0" lvl="0" indent="0" algn="just" rtl="0">
                        <a:lnSpc>
                          <a:spcPct val="107000"/>
                        </a:lnSpc>
                        <a:spcBef>
                          <a:spcPts val="0"/>
                        </a:spcBef>
                        <a:spcAft>
                          <a:spcPts val="0"/>
                        </a:spcAft>
                        <a:buNone/>
                      </a:pPr>
                      <a:r>
                        <a:rPr lang="pt-PT" sz="1200" u="none" strike="noStrike" cap="none"/>
                        <a:t>- Wird in 4 Dimensionen gesehen: Verschwendete Ressourcen, verschwendete Lebenszyklen, verschwendete Fähigkeiten, verschwendete eingebettete Werte.</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BDDD5"/>
                    </a:solidFill>
                  </a:tcPr>
                </a:tc>
                <a:extLst>
                  <a:ext uri="{0D108BD9-81ED-4DB2-BD59-A6C34878D82A}">
                    <a16:rowId xmlns:a16="http://schemas.microsoft.com/office/drawing/2014/main" val="10001"/>
                  </a:ext>
                </a:extLst>
              </a:tr>
              <a:tr h="152400">
                <a:tc>
                  <a:txBody>
                    <a:bodyPr/>
                    <a:lstStyle/>
                    <a:p>
                      <a:pPr marL="71755" marR="71755" lvl="0" indent="0" algn="ctr" rtl="0">
                        <a:lnSpc>
                          <a:spcPct val="107000"/>
                        </a:lnSpc>
                        <a:spcBef>
                          <a:spcPts val="0"/>
                        </a:spcBef>
                        <a:spcAft>
                          <a:spcPts val="0"/>
                        </a:spcAft>
                        <a:buNone/>
                      </a:pPr>
                      <a:r>
                        <a:rPr lang="pt-PT" sz="1200" u="none" strike="noStrike" cap="none"/>
                        <a:t>Element Wert</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59540"/>
                    </a:solidFill>
                  </a:tcPr>
                </a:tc>
                <a:tc>
                  <a:txBody>
                    <a:bodyPr/>
                    <a:lstStyle/>
                    <a:p>
                      <a:pPr marL="0" marR="0" lvl="0" indent="0" algn="just" rtl="0">
                        <a:lnSpc>
                          <a:spcPct val="107000"/>
                        </a:lnSpc>
                        <a:spcBef>
                          <a:spcPts val="0"/>
                        </a:spcBef>
                        <a:spcAft>
                          <a:spcPts val="0"/>
                        </a:spcAft>
                        <a:buNone/>
                      </a:pPr>
                      <a:r>
                        <a:rPr lang="pt-PT" sz="1200" u="none" strike="noStrike" cap="none"/>
                        <a:t>- Der Wert wird aus der Perspektive des Kunden wahrgenommen;</a:t>
                      </a:r>
                      <a:endParaRPr sz="1200" u="none" strike="noStrike" cap="none"/>
                    </a:p>
                    <a:p>
                      <a:pPr marL="0" marR="0" lvl="0" indent="0" algn="just" rtl="0">
                        <a:lnSpc>
                          <a:spcPct val="107000"/>
                        </a:lnSpc>
                        <a:spcBef>
                          <a:spcPts val="0"/>
                        </a:spcBef>
                        <a:spcAft>
                          <a:spcPts val="0"/>
                        </a:spcAft>
                        <a:buNone/>
                      </a:pPr>
                      <a:r>
                        <a:rPr lang="pt-PT" sz="1200" u="none" strike="noStrike" cap="none"/>
                        <a:t>- Anforderung des Kunden.</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tc>
                  <a:txBody>
                    <a:bodyPr/>
                    <a:lstStyle/>
                    <a:p>
                      <a:pPr marL="0" marR="0" lvl="0" indent="0" algn="just" rtl="0">
                        <a:lnSpc>
                          <a:spcPct val="107000"/>
                        </a:lnSpc>
                        <a:spcBef>
                          <a:spcPts val="0"/>
                        </a:spcBef>
                        <a:spcAft>
                          <a:spcPts val="0"/>
                        </a:spcAft>
                        <a:buNone/>
                      </a:pPr>
                      <a:r>
                        <a:rPr lang="pt-PT" sz="1200" u="none" strike="noStrike" cap="none"/>
                        <a:t>- Abfallvermeidung durch Recycling und Abfallverwertung;</a:t>
                      </a:r>
                      <a:endParaRPr sz="1200" u="none" strike="noStrike" cap="none"/>
                    </a:p>
                    <a:p>
                      <a:pPr marL="0" marR="0" lvl="0" indent="0" algn="just" rtl="0">
                        <a:lnSpc>
                          <a:spcPct val="107000"/>
                        </a:lnSpc>
                        <a:spcBef>
                          <a:spcPts val="0"/>
                        </a:spcBef>
                        <a:spcAft>
                          <a:spcPts val="0"/>
                        </a:spcAft>
                        <a:buNone/>
                      </a:pPr>
                      <a:r>
                        <a:rPr lang="pt-PT" sz="1200" u="none" strike="noStrike" cap="none"/>
                        <a:t>- Verhindern, dass Ressourcen aus der Wirtschaft abgezogen werden;</a:t>
                      </a:r>
                      <a:endParaRPr sz="1200" u="none" strike="noStrike" cap="none"/>
                    </a:p>
                    <a:p>
                      <a:pPr marL="0" marR="0" lvl="0" indent="0" algn="just" rtl="0">
                        <a:lnSpc>
                          <a:spcPct val="107000"/>
                        </a:lnSpc>
                        <a:spcBef>
                          <a:spcPts val="0"/>
                        </a:spcBef>
                        <a:spcAft>
                          <a:spcPts val="0"/>
                        </a:spcAft>
                        <a:buNone/>
                      </a:pPr>
                      <a:r>
                        <a:rPr lang="pt-PT" sz="1200" u="none" strike="noStrike" cap="none"/>
                        <a:t>- Vier Dimensionen: Kostensenkung, Umsatzsteigerung, Widerstandsfähigkeit, Legitimität und Image.</a:t>
                      </a:r>
                      <a:endParaRPr sz="1200" u="none" strike="noStrike" cap="none">
                        <a:latin typeface="Calibri"/>
                        <a:ea typeface="Calibri"/>
                        <a:cs typeface="Calibri"/>
                        <a:sym typeface="Calibri"/>
                      </a:endParaRPr>
                    </a:p>
                  </a:txBody>
                  <a:tcPr marL="68575" marR="68575"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7EFEB"/>
                    </a:solidFill>
                  </a:tcPr>
                </a:tc>
                <a:extLst>
                  <a:ext uri="{0D108BD9-81ED-4DB2-BD59-A6C34878D82A}">
                    <a16:rowId xmlns:a16="http://schemas.microsoft.com/office/drawing/2014/main" val="10002"/>
                  </a:ext>
                </a:extLst>
              </a:tr>
            </a:tbl>
          </a:graphicData>
        </a:graphic>
      </p:graphicFrame>
      <p:sp>
        <p:nvSpPr>
          <p:cNvPr id="645" name="Google Shape;645;p52"/>
          <p:cNvSpPr/>
          <p:nvPr/>
        </p:nvSpPr>
        <p:spPr>
          <a:xfrm>
            <a:off x="1181323" y="4603670"/>
            <a:ext cx="5238750"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900" b="0" i="0" u="none" strike="noStrike" cap="none">
                <a:solidFill>
                  <a:srgbClr val="000000"/>
                </a:solidFill>
                <a:latin typeface="Arial"/>
                <a:ea typeface="Arial"/>
                <a:cs typeface="Arial"/>
                <a:sym typeface="Arial"/>
              </a:rPr>
              <a:t>Unterschiedliche Ansätze von LM und CE zu den Elementen Abfall und Wert [6]</a:t>
            </a:r>
            <a:endParaRPr sz="900" b="0" i="0" u="none" strike="noStrike" cap="none">
              <a:solidFill>
                <a:srgbClr val="000000"/>
              </a:solidFill>
              <a:latin typeface="Arial"/>
              <a:ea typeface="Arial"/>
              <a:cs typeface="Arial"/>
              <a:sym typeface="Arial"/>
            </a:endParaRPr>
          </a:p>
        </p:txBody>
      </p:sp>
      <p:sp>
        <p:nvSpPr>
          <p:cNvPr id="646" name="Google Shape;646;p52"/>
          <p:cNvSpPr/>
          <p:nvPr/>
        </p:nvSpPr>
        <p:spPr>
          <a:xfrm>
            <a:off x="7307825" y="3238256"/>
            <a:ext cx="1629697" cy="13521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700" b="0" i="0" u="none" strike="noStrike" cap="none">
                <a:solidFill>
                  <a:srgbClr val="000000"/>
                </a:solidFill>
                <a:latin typeface="Arial"/>
                <a:ea typeface="Arial"/>
                <a:cs typeface="Arial"/>
                <a:sym typeface="Arial"/>
              </a:rPr>
              <a:t>[6] Nadeem, Simon</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Garza-Reyes, Jose</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Anosike, Anthony</a:t>
            </a:r>
            <a:r>
              <a:rPr lang="pt-PT" sz="700" b="0" i="0" u="none" strike="noStrike" cap="none" baseline="30000">
                <a:solidFill>
                  <a:srgbClr val="000000"/>
                </a:solidFill>
                <a:latin typeface="Arial"/>
                <a:ea typeface="Arial"/>
                <a:cs typeface="Arial"/>
                <a:sym typeface="Arial"/>
              </a:rPr>
              <a:t>a</a:t>
            </a:r>
            <a:r>
              <a:rPr lang="pt-PT" sz="700" b="0" i="0" u="none" strike="noStrike" cap="none">
                <a:solidFill>
                  <a:srgbClr val="000000"/>
                </a:solidFill>
                <a:latin typeface="Arial"/>
                <a:ea typeface="Arial"/>
                <a:cs typeface="Arial"/>
                <a:sym typeface="Arial"/>
              </a:rPr>
              <a:t> ; Kumar, Vikas ;</a:t>
            </a:r>
            <a:r>
              <a:rPr lang="pt-PT" sz="700" b="0" i="0" u="none" strike="noStrike" cap="none" baseline="30000">
                <a:solidFill>
                  <a:srgbClr val="000000"/>
                </a:solidFill>
                <a:latin typeface="Arial"/>
                <a:ea typeface="Arial"/>
                <a:cs typeface="Arial"/>
                <a:sym typeface="Arial"/>
              </a:rPr>
              <a:t>ba</a:t>
            </a:r>
            <a:r>
              <a:rPr lang="pt-PT" sz="700" b="0" i="0" u="none" strike="noStrike" cap="none">
                <a:solidFill>
                  <a:srgbClr val="000000"/>
                </a:solidFill>
                <a:latin typeface="Arial"/>
                <a:ea typeface="Arial"/>
                <a:cs typeface="Arial"/>
                <a:sym typeface="Arial"/>
              </a:rPr>
              <a:t> Centre for Supply Chain Improvement, University of Derby, Derby, U.K.;</a:t>
            </a:r>
            <a:r>
              <a:rPr lang="pt-PT" sz="700" b="0" i="0" u="none" strike="noStrike" cap="none" baseline="30000">
                <a:solidFill>
                  <a:srgbClr val="000000"/>
                </a:solidFill>
                <a:latin typeface="Arial"/>
                <a:ea typeface="Arial"/>
                <a:cs typeface="Arial"/>
                <a:sym typeface="Arial"/>
              </a:rPr>
              <a:t>b</a:t>
            </a:r>
            <a:r>
              <a:rPr lang="pt-PT" sz="700" b="0" i="0" u="none" strike="noStrike" cap="none">
                <a:solidFill>
                  <a:srgbClr val="000000"/>
                </a:solidFill>
                <a:latin typeface="Arial"/>
                <a:ea typeface="Arial"/>
                <a:cs typeface="Arial"/>
                <a:sym typeface="Arial"/>
              </a:rPr>
              <a:t> Bristol Business School, University of the West of England, Bristol, U.K.; Coalescing the Lean and Circular Economy, 2019. Web: </a:t>
            </a:r>
            <a:r>
              <a:rPr lang="pt-PT" sz="7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http://ieomsociety.org/ieom2019/papers/279.pdf.</a:t>
            </a:r>
            <a:endParaRPr sz="7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b="1"/>
              <a:t>Bewertung</a:t>
            </a:r>
            <a:endParaRPr b="1"/>
          </a:p>
        </p:txBody>
      </p:sp>
      <p:sp>
        <p:nvSpPr>
          <p:cNvPr id="652" name="Google Shape;652;p5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5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3"/>
          <p:cNvSpPr txBox="1"/>
          <p:nvPr/>
        </p:nvSpPr>
        <p:spPr>
          <a:xfrm>
            <a:off x="1265023" y="1059137"/>
            <a:ext cx="6613954" cy="275960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pt-PT" sz="1600" b="1" i="0" u="sng" strike="noStrike" cap="none">
                <a:solidFill>
                  <a:srgbClr val="000000"/>
                </a:solidFill>
                <a:latin typeface="Calibri"/>
                <a:ea typeface="Calibri"/>
                <a:cs typeface="Calibri"/>
                <a:sym typeface="Calibri"/>
              </a:rPr>
              <a:t>Aufgabe</a:t>
            </a:r>
            <a:endParaRPr/>
          </a:p>
          <a:p>
            <a:pPr marL="0" marR="0" lvl="0" indent="0" algn="just" rtl="0">
              <a:lnSpc>
                <a:spcPct val="107000"/>
              </a:lnSpc>
              <a:spcBef>
                <a:spcPts val="800"/>
              </a:spcBef>
              <a:spcAft>
                <a:spcPts val="0"/>
              </a:spcAft>
              <a:buNone/>
            </a:pPr>
            <a:r>
              <a:rPr lang="pt-PT" sz="1600" b="1" i="0" u="none" strike="noStrike" cap="none">
                <a:solidFill>
                  <a:srgbClr val="000000"/>
                </a:solidFill>
                <a:latin typeface="Calibri"/>
                <a:ea typeface="Calibri"/>
                <a:cs typeface="Calibri"/>
                <a:sym typeface="Calibri"/>
              </a:rPr>
              <a:t>Sehen Sie sich das folgende Video an und beantworten Sie die folgenden Fragen:</a:t>
            </a:r>
            <a:endParaRPr sz="1600" b="1" i="0" u="none" strike="noStrike" cap="none">
              <a:solidFill>
                <a:srgbClr val="000000"/>
              </a:solidFill>
              <a:latin typeface="Calibri"/>
              <a:ea typeface="Calibri"/>
              <a:cs typeface="Calibri"/>
              <a:sym typeface="Calibri"/>
            </a:endParaRPr>
          </a:p>
          <a:p>
            <a:pPr marL="342900" marR="0" lvl="0" indent="-342900" algn="just" rtl="0">
              <a:lnSpc>
                <a:spcPct val="107000"/>
              </a:lnSpc>
              <a:spcBef>
                <a:spcPts val="80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Was ist der Unterschied zwischen einem linearen und einem Kreislaufwirtschaftsmodell?</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Inwieweit betrifft die Kreislaufwirtschaft Sie als Unternehmenseigentümer und welche Vorteile bringt sie im Vergleich zum linearen Wirtschaftsmodell?</a:t>
            </a:r>
            <a:endParaRPr/>
          </a:p>
          <a:p>
            <a:pPr marL="342900" marR="0" lvl="0" indent="-342900" algn="just" rtl="0">
              <a:lnSpc>
                <a:spcPct val="107000"/>
              </a:lnSpc>
              <a:spcBef>
                <a:spcPts val="0"/>
              </a:spcBef>
              <a:spcAft>
                <a:spcPts val="0"/>
              </a:spcAft>
              <a:buClr>
                <a:srgbClr val="000000"/>
              </a:buClr>
              <a:buSzPts val="1600"/>
              <a:buFont typeface="Arial"/>
              <a:buAutoNum type="arabicPeriod"/>
            </a:pPr>
            <a:r>
              <a:rPr lang="pt-PT" sz="1600" b="0" i="0" u="none" strike="noStrike" cap="none">
                <a:solidFill>
                  <a:srgbClr val="000000"/>
                </a:solidFill>
                <a:latin typeface="Calibri"/>
                <a:ea typeface="Calibri"/>
                <a:cs typeface="Calibri"/>
                <a:sym typeface="Calibri"/>
              </a:rPr>
              <a:t>Kommentieren Sie die folgende Aussage: Den lokalen und regionalen Gebietskörperschaften kommt eine entscheidende Rolle zu</a:t>
            </a:r>
            <a:endParaRPr sz="1600" b="0" i="0" u="none" strike="noStrike" cap="none">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None/>
            </a:pPr>
            <a:endParaRPr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ctr" rtl="0">
              <a:lnSpc>
                <a:spcPct val="107000"/>
              </a:lnSpc>
              <a:spcBef>
                <a:spcPts val="800"/>
              </a:spcBef>
              <a:spcAft>
                <a:spcPts val="0"/>
              </a:spcAft>
              <a:buNone/>
            </a:pPr>
            <a:r>
              <a:rPr lang="pt-PT" sz="1600" b="1" i="0" u="sng" strike="noStrike" cap="none">
                <a:solidFill>
                  <a:srgbClr val="E7501B"/>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https://www.youtube.com/watch?v=__0Spwj8DkM</a:t>
            </a:r>
            <a:endParaRPr sz="1600" b="1" i="0" u="none" strike="noStrike" cap="none">
              <a:solidFill>
                <a:srgbClr val="E7501B"/>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62" name="Google Shape;662;p54"/>
          <p:cNvSpPr txBox="1"/>
          <p:nvPr/>
        </p:nvSpPr>
        <p:spPr>
          <a:xfrm>
            <a:off x="316258" y="1866930"/>
            <a:ext cx="7545519" cy="2253117"/>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Nachhaltige Produktpolitik und Ökodesign. </a:t>
            </a:r>
            <a:r>
              <a:rPr lang="pt-PT" sz="1400" b="0" i="0" u="sng" strike="noStrike" cap="none">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https://ec.europa.eu/growth/industry/sustainability/product-policy-and-ecodesign_en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Ökodesign und Energieverbrauchskennzeichnung, Richtlinie 2009/125/EG und Verordnung (EU) 2017&amp;1369. </a:t>
            </a:r>
            <a:r>
              <a:rPr lang="pt-PT" sz="14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https://ec.europa.eu/growth/single-market/european-standards/harmonised-standards/ecodesign_en</a:t>
            </a:r>
            <a:endParaRPr sz="1400" b="0" i="0" u="none" strike="noStrike" cap="none">
              <a:solidFill>
                <a:srgbClr val="0563C1"/>
              </a:solidFill>
              <a:latin typeface="Arial"/>
              <a:ea typeface="Arial"/>
              <a:cs typeface="Arial"/>
              <a:sym typeface="Arial"/>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Ecodesign your future - How ecodesign can help the environment by making products smarter, Bericht, </a:t>
            </a:r>
            <a:r>
              <a:rPr lang="pt-PT" sz="1400" b="0" i="0" u="sng" strike="noStrike" cap="none">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https://op.europa.eu/pt/publication-detail/-/publication/4d42d597-4f92-4498-8e1d-857cc157e6db</a:t>
            </a:r>
            <a:endParaRPr sz="1400" b="0" i="0" u="none" strike="noStrike" cap="none">
              <a:solidFill>
                <a:srgbClr val="000000"/>
              </a:solidFill>
              <a:latin typeface="Arial"/>
              <a:ea typeface="Arial"/>
              <a:cs typeface="Arial"/>
              <a:sym typeface="Arial"/>
            </a:endParaRPr>
          </a:p>
        </p:txBody>
      </p:sp>
      <p:sp>
        <p:nvSpPr>
          <p:cNvPr id="663" name="Google Shape;663;p54"/>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Entwicklung neuer Kreislaufprodukte oder -dienstleistungen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69" name="Google Shape;669;p55"/>
          <p:cNvSpPr txBox="1"/>
          <p:nvPr/>
        </p:nvSpPr>
        <p:spPr>
          <a:xfrm>
            <a:off x="316258" y="1866930"/>
            <a:ext cx="7545519" cy="2022605"/>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ISO/TR 14062-Umweltmanagement-Integration von Umweltaspekten in Produktdesign und -entwicklung, Tech. Rep. 2002 (2002)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E.D. Reiskin, A.L. White, J.K. Johnson, T.J. Votta, Servicizing the Chemical Supply Chain, J. Ind. Ecol. 3 (1999) 19-31.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https://doi.</a:t>
            </a:r>
            <a:r>
              <a:rPr lang="pt-PT" sz="1400" b="0" i="0" u="none" strike="noStrike" cap="none">
                <a:solidFill>
                  <a:srgbClr val="000000"/>
                </a:solidFill>
                <a:latin typeface="Arial"/>
                <a:ea typeface="Arial"/>
                <a:cs typeface="Arial"/>
                <a:sym typeface="Arial"/>
              </a:rPr>
              <a:t>org/10.1162/108819899569520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I.C. De los Rios, F.J.S. Charnley, Skills and capabilities for a sustainable and circular economy: The changing role of design, J. Cleaner Production 160 (2017) 109-122 https://www.sciencedirect.com/science/article/pii/S0959652616317619?via%3Dihub </a:t>
            </a:r>
            <a:endParaRPr/>
          </a:p>
        </p:txBody>
      </p:sp>
      <p:sp>
        <p:nvSpPr>
          <p:cNvPr id="670" name="Google Shape;670;p55"/>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Entwicklung neuer kreislauffähiger Produkte oder Dienstleistungen (Forts.)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76" name="Google Shape;676;p56"/>
          <p:cNvSpPr txBox="1"/>
          <p:nvPr/>
        </p:nvSpPr>
        <p:spPr>
          <a:xfrm>
            <a:off x="316258" y="1866930"/>
            <a:ext cx="8614611" cy="1164358"/>
          </a:xfrm>
          <a:prstGeom prst="rect">
            <a:avLst/>
          </a:prstGeom>
          <a:noFill/>
          <a:ln>
            <a:noFill/>
          </a:ln>
        </p:spPr>
        <p:txBody>
          <a:bodyPr spcFirstLastPara="1" wrap="square" lIns="91425" tIns="45700" rIns="91425" bIns="45700" anchor="t" anchorCtr="0">
            <a:spAutoFit/>
          </a:bodyPr>
          <a:lstStyle/>
          <a:p>
            <a:pPr marL="450215" marR="0" lvl="0" indent="-450215" algn="just"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Roos G. Business model innovation to create and capture resource value in future circular material chains, Resources 3 (2014) 248-274, https://doi.org/10.3390/resources3010248 </a:t>
            </a:r>
            <a:endParaRPr/>
          </a:p>
          <a:p>
            <a:pPr marL="450215" marR="0" lvl="0" indent="-450215" algn="just"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D. Benton, J. Hazell, Resource Resilient UK - A report from the Circular Economy Task Force, Green Alliance 2013. Verfügbar unter: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//greenalliance.org.uk/resources/Resource%20resilient%20UK.pdf </a:t>
            </a:r>
            <a:endParaRPr/>
          </a:p>
        </p:txBody>
      </p:sp>
      <p:sp>
        <p:nvSpPr>
          <p:cNvPr id="677" name="Google Shape;677;p56"/>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Rundschreiben Lieferungen</a:t>
            </a:r>
            <a:endParaRPr sz="1400" b="1" i="0" u="none" strike="noStrike" cap="none">
              <a:solidFill>
                <a:srgbClr val="E7501B"/>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83" name="Google Shape;683;p57"/>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Recyceln, wiederverwenden und teilen</a:t>
            </a:r>
            <a:endParaRPr/>
          </a:p>
        </p:txBody>
      </p:sp>
      <p:sp>
        <p:nvSpPr>
          <p:cNvPr id="684" name="Google Shape;684;p57"/>
          <p:cNvSpPr txBox="1"/>
          <p:nvPr/>
        </p:nvSpPr>
        <p:spPr>
          <a:xfrm>
            <a:off x="316257" y="2061468"/>
            <a:ext cx="8614611" cy="2650341"/>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OECD publications (2019): Business Models for the Circular Economy-Opportunities and Challenges for Policy. Verfügbar unter: https://www.oecd-ilibrary.org/sites/e59f8dd6 en/index.html?itemId=/content/component/e59f8dd6-de Waste to Wealth: The Circular Economy Advantage (2015): Lacy, Peter, Rutqvist, Jakob</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 Ellen McArthur Foundation, Upstream Innovation: a guide to packaging solutions, Verfügbar unter: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//emf.thirdlight.com/link/xgfhlc17d1oc-qtv2v7/@/preview/3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S.W. Short, N.M.P. Bocken, C.Y. Barlow, M.R. Chertow, From Refining Sugar to Growing Tomatoes, J. Ind. Ecol. (2014), https://doi.org/10.1111/jiec.12171.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8"/>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90" name="Google Shape;690;p58"/>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Verlängerung der Lebensdauer von Produkten </a:t>
            </a:r>
            <a:endParaRPr/>
          </a:p>
        </p:txBody>
      </p:sp>
      <p:sp>
        <p:nvSpPr>
          <p:cNvPr id="691" name="Google Shape;691;p58"/>
          <p:cNvSpPr txBox="1"/>
          <p:nvPr/>
        </p:nvSpPr>
        <p:spPr>
          <a:xfrm>
            <a:off x="146650" y="1756862"/>
            <a:ext cx="8614611" cy="2893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und Magdani, Nitesh, (BAM) (2016) </a:t>
            </a:r>
            <a:r>
              <a:rPr lang="pt-PT" sz="1400" b="0" i="1" u="none" strike="noStrike" cap="none">
                <a:solidFill>
                  <a:srgbClr val="000000"/>
                </a:solidFill>
                <a:latin typeface="Arial"/>
                <a:ea typeface="Arial"/>
                <a:cs typeface="Arial"/>
                <a:sym typeface="Arial"/>
              </a:rPr>
              <a:t>Circular Business Models for the Built Environment</a:t>
            </a:r>
            <a:r>
              <a:rPr lang="pt-PT" sz="1400" b="0" i="0" u="none" strike="noStrike" cap="none">
                <a:solidFill>
                  <a:srgbClr val="000000"/>
                </a:solidFill>
                <a:latin typeface="Arial"/>
                <a:ea typeface="Arial"/>
                <a:cs typeface="Arial"/>
                <a:sym typeface="Arial"/>
              </a:rPr>
              <a:t>, https://www.ellenmacarthurfoundation.org/assets/downloads/ce100/CE100-CoPro-BE_Business-Models-Interactive.pdf, letzter Zugriff 13.11.2020.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(16.01.2018), </a:t>
            </a:r>
            <a:r>
              <a:rPr lang="pt-PT" sz="1400" b="0" i="1" u="none" strike="noStrike" cap="none">
                <a:solidFill>
                  <a:srgbClr val="000000"/>
                </a:solidFill>
                <a:latin typeface="Arial"/>
                <a:ea typeface="Arial"/>
                <a:cs typeface="Arial"/>
                <a:sym typeface="Arial"/>
              </a:rPr>
              <a:t>Mitteilung der Kommission an das Europäische Parlament, den Rat, den Europäischen Wirtschafts- und Sozialausschuss und den Ausschuss der Regionen über einen Überwachungsrahmen für die Kreislaufwirtschaft</a:t>
            </a:r>
            <a:r>
              <a:rPr lang="pt-PT" sz="1400" b="0" i="0" u="none" strike="noStrike" cap="none">
                <a:solidFill>
                  <a:srgbClr val="000000"/>
                </a:solidFill>
                <a:latin typeface="Arial"/>
                <a:ea typeface="Arial"/>
                <a:cs typeface="Arial"/>
                <a:sym typeface="Arial"/>
              </a:rPr>
              <a:t>, https://ec.europa.eu/environment/circular-economy/pdf/monitoring-framework.pdf, letzter Zugriff 03.11.2020.</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Überlegungen zu Design und Geschäftsmodell für die Wiederaufbereitung von Schwermaschinen - Caterpillar. Ellen Macarthur Stiftung.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//www.ellenmacarthurfoundation.org/case-studies/design-and-business-model-considerations-for-heavy-machinery-remanufacturing, letzter Zugriff 04.08.2021.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697" name="Google Shape;697;p59"/>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Verlängerung der Lebensdauer von Produkten (Forts.) </a:t>
            </a:r>
            <a:endParaRPr/>
          </a:p>
        </p:txBody>
      </p:sp>
      <p:sp>
        <p:nvSpPr>
          <p:cNvPr id="698" name="Google Shape;698;p59"/>
          <p:cNvSpPr txBox="1"/>
          <p:nvPr/>
        </p:nvSpPr>
        <p:spPr>
          <a:xfrm>
            <a:off x="146650" y="1756862"/>
            <a:ext cx="8614611" cy="3341877"/>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Kleidung im Gebrauch behalten - Geld sparen und Abfall reduzieren - thredUP. Ellen Macarthur Stiftung.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//www.ellenmacarthurfoundation.org/case-studies/keeping-clothing-in-use-save-money-and-reduce-waste, letzter Zugriff 04.08.2021.</a:t>
            </a:r>
            <a:endParaRPr sz="1400" b="0" i="0" u="none" strike="noStrike" cap="none">
              <a:solidFill>
                <a:srgbClr val="000000"/>
              </a:solidFill>
              <a:latin typeface="Arial"/>
              <a:ea typeface="Arial"/>
              <a:cs typeface="Arial"/>
              <a:sym typeface="Arial"/>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INNERES WACHSTUM: EINE VISION DER KREISLAUFWIRTSCHAFT FÜR EIN WETTBEWERBSFÄHIGES EUROPA. Ellen Macarthur Stiftung.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https://www.ellenmacarthurfoundation.org/assets/downloads/publications/EllenMacArthurFoundation_Growth-Within_July15.pdf </a:t>
            </a:r>
            <a:r>
              <a:rPr lang="pt-PT" sz="1400" b="0" i="0" u="none" strike="noStrike" cap="none">
                <a:solidFill>
                  <a:srgbClr val="000000"/>
                </a:solidFill>
                <a:latin typeface="Arial"/>
                <a:ea typeface="Arial"/>
                <a:cs typeface="Arial"/>
                <a:sym typeface="Arial"/>
              </a:rPr>
              <a:t>, letzter Zugriff 04.08.2021.</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KREISLAUFWIRTSCHAFTLICHE GESCHÄFTSMODELLE - FÜR DIE GEBAUTE UMWELT. Programm Circular Economy 100 (CE100).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https://www.arup.com/perspectives/publications/research/section/circular-business-models-for-the-built-environment </a:t>
            </a:r>
            <a:r>
              <a:rPr lang="pt-PT" sz="1400" b="0" i="0" u="none" strike="noStrike" cap="none">
                <a:solidFill>
                  <a:srgbClr val="000000"/>
                </a:solidFill>
                <a:latin typeface="Arial"/>
                <a:ea typeface="Arial"/>
                <a:cs typeface="Arial"/>
                <a:sym typeface="Arial"/>
              </a:rPr>
              <a:t>, letzter Zugriff 04.08.2021. </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4000"/>
              <a:t>Nachhaltige Produktentwicklung</a:t>
            </a:r>
            <a:endParaRPr sz="3600"/>
          </a:p>
        </p:txBody>
      </p:sp>
      <p:grpSp>
        <p:nvGrpSpPr>
          <p:cNvPr id="165" name="Google Shape;165;p6"/>
          <p:cNvGrpSpPr/>
          <p:nvPr/>
        </p:nvGrpSpPr>
        <p:grpSpPr>
          <a:xfrm>
            <a:off x="3399491" y="1698359"/>
            <a:ext cx="4947471" cy="3199067"/>
            <a:chOff x="2742645" y="1698359"/>
            <a:chExt cx="4947471" cy="3199067"/>
          </a:xfrm>
        </p:grpSpPr>
        <p:grpSp>
          <p:nvGrpSpPr>
            <p:cNvPr id="166" name="Google Shape;166;p6"/>
            <p:cNvGrpSpPr/>
            <p:nvPr/>
          </p:nvGrpSpPr>
          <p:grpSpPr>
            <a:xfrm>
              <a:off x="2742645" y="1698359"/>
              <a:ext cx="4947471" cy="3199067"/>
              <a:chOff x="186930" y="1598849"/>
              <a:chExt cx="4947471" cy="3199067"/>
            </a:xfrm>
          </p:grpSpPr>
          <p:grpSp>
            <p:nvGrpSpPr>
              <p:cNvPr id="167" name="Google Shape;167;p6"/>
              <p:cNvGrpSpPr/>
              <p:nvPr/>
            </p:nvGrpSpPr>
            <p:grpSpPr>
              <a:xfrm>
                <a:off x="186930" y="1598849"/>
                <a:ext cx="1606191" cy="3093790"/>
                <a:chOff x="696286" y="1643723"/>
                <a:chExt cx="1899932" cy="4355006"/>
              </a:xfrm>
            </p:grpSpPr>
            <p:sp>
              <p:nvSpPr>
                <p:cNvPr id="168" name="Google Shape;168;p6"/>
                <p:cNvSpPr/>
                <p:nvPr/>
              </p:nvSpPr>
              <p:spPr>
                <a:xfrm>
                  <a:off x="696286" y="1643723"/>
                  <a:ext cx="1484851" cy="4346604"/>
                </a:xfrm>
                <a:prstGeom prst="ellipse">
                  <a:avLst/>
                </a:prstGeom>
                <a:solidFill>
                  <a:srgbClr val="059540"/>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9" name="Google Shape;169;p6"/>
                <p:cNvSpPr/>
                <p:nvPr/>
              </p:nvSpPr>
              <p:spPr>
                <a:xfrm>
                  <a:off x="696286" y="2323232"/>
                  <a:ext cx="1463247" cy="3563352"/>
                </a:xfrm>
                <a:prstGeom prst="ellipse">
                  <a:avLst/>
                </a:prstGeom>
                <a:solidFill>
                  <a:srgbClr val="63C16E"/>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0" name="Google Shape;170;p6"/>
                <p:cNvSpPr/>
                <p:nvPr/>
              </p:nvSpPr>
              <p:spPr>
                <a:xfrm>
                  <a:off x="763398" y="3178909"/>
                  <a:ext cx="1308683" cy="2811430"/>
                </a:xfrm>
                <a:prstGeom prst="ellipse">
                  <a:avLst/>
                </a:prstGeom>
                <a:solidFill>
                  <a:srgbClr val="86D08F"/>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1" name="Google Shape;171;p6"/>
                <p:cNvSpPr/>
                <p:nvPr/>
              </p:nvSpPr>
              <p:spPr>
                <a:xfrm>
                  <a:off x="853595" y="4211131"/>
                  <a:ext cx="1117935" cy="1787598"/>
                </a:xfrm>
                <a:prstGeom prst="ellipse">
                  <a:avLst/>
                </a:prstGeom>
                <a:solidFill>
                  <a:srgbClr val="D5EFD8"/>
                </a:solidFill>
                <a:ln w="25400" cap="flat" cmpd="sng">
                  <a:solidFill>
                    <a:srgbClr val="388F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72" name="Google Shape;172;p6"/>
                <p:cNvCxnSpPr/>
                <p:nvPr/>
              </p:nvCxnSpPr>
              <p:spPr>
                <a:xfrm rot="10800000">
                  <a:off x="1470477" y="1947292"/>
                  <a:ext cx="1125741" cy="0"/>
                </a:xfrm>
                <a:prstGeom prst="straightConnector1">
                  <a:avLst/>
                </a:prstGeom>
                <a:noFill/>
                <a:ln w="12700" cap="flat" cmpd="sng">
                  <a:solidFill>
                    <a:schemeClr val="dk1"/>
                  </a:solidFill>
                  <a:prstDash val="solid"/>
                  <a:round/>
                  <a:headEnd type="none" w="sm" len="sm"/>
                  <a:tailEnd type="none" w="sm" len="sm"/>
                </a:ln>
              </p:spPr>
            </p:cxnSp>
            <p:cxnSp>
              <p:nvCxnSpPr>
                <p:cNvPr id="173" name="Google Shape;173;p6"/>
                <p:cNvCxnSpPr/>
                <p:nvPr/>
              </p:nvCxnSpPr>
              <p:spPr>
                <a:xfrm rot="10800000">
                  <a:off x="1473256" y="2904939"/>
                  <a:ext cx="1122962" cy="0"/>
                </a:xfrm>
                <a:prstGeom prst="straightConnector1">
                  <a:avLst/>
                </a:prstGeom>
                <a:noFill/>
                <a:ln w="12700" cap="flat" cmpd="sng">
                  <a:solidFill>
                    <a:schemeClr val="dk1"/>
                  </a:solidFill>
                  <a:prstDash val="solid"/>
                  <a:round/>
                  <a:headEnd type="none" w="sm" len="sm"/>
                  <a:tailEnd type="none" w="sm" len="sm"/>
                </a:ln>
              </p:spPr>
            </p:cxnSp>
            <p:cxnSp>
              <p:nvCxnSpPr>
                <p:cNvPr id="174" name="Google Shape;174;p6"/>
                <p:cNvCxnSpPr/>
                <p:nvPr/>
              </p:nvCxnSpPr>
              <p:spPr>
                <a:xfrm rot="10800000">
                  <a:off x="1467013" y="3871518"/>
                  <a:ext cx="1129205" cy="0"/>
                </a:xfrm>
                <a:prstGeom prst="straightConnector1">
                  <a:avLst/>
                </a:prstGeom>
                <a:noFill/>
                <a:ln w="12700" cap="flat" cmpd="sng">
                  <a:solidFill>
                    <a:schemeClr val="dk1"/>
                  </a:solidFill>
                  <a:prstDash val="solid"/>
                  <a:round/>
                  <a:headEnd type="none" w="sm" len="sm"/>
                  <a:tailEnd type="none" w="sm" len="sm"/>
                </a:ln>
              </p:spPr>
            </p:cxnSp>
            <p:cxnSp>
              <p:nvCxnSpPr>
                <p:cNvPr id="175" name="Google Shape;175;p6"/>
                <p:cNvCxnSpPr/>
                <p:nvPr/>
              </p:nvCxnSpPr>
              <p:spPr>
                <a:xfrm rot="10800000">
                  <a:off x="1429090" y="5163584"/>
                  <a:ext cx="1167128" cy="0"/>
                </a:xfrm>
                <a:prstGeom prst="straightConnector1">
                  <a:avLst/>
                </a:prstGeom>
                <a:noFill/>
                <a:ln w="12700" cap="flat" cmpd="sng">
                  <a:solidFill>
                    <a:schemeClr val="dk1"/>
                  </a:solidFill>
                  <a:prstDash val="solid"/>
                  <a:round/>
                  <a:headEnd type="none" w="sm" len="sm"/>
                  <a:tailEnd type="none" w="sm" len="sm"/>
                </a:ln>
              </p:spPr>
            </p:cxnSp>
          </p:grpSp>
          <p:sp>
            <p:nvSpPr>
              <p:cNvPr id="176" name="Google Shape;176;p6"/>
              <p:cNvSpPr txBox="1"/>
              <p:nvPr/>
            </p:nvSpPr>
            <p:spPr>
              <a:xfrm>
                <a:off x="1837903" y="2386885"/>
                <a:ext cx="3296498" cy="241103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Definition eines neuen Produktkonzepts</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Ein "Innovationsbruch" (da die technischen Funktionen zur Erfüllung der Produktfunktionalität unterschiedlich sind)</a:t>
                </a:r>
                <a:endParaRPr sz="1000" b="0" i="0" u="none" strike="noStrike" cap="none">
                  <a:solidFill>
                    <a:srgbClr val="000000"/>
                  </a:solidFill>
                  <a:latin typeface="Arial"/>
                  <a:ea typeface="Arial"/>
                  <a:cs typeface="Arial"/>
                  <a:sym typeface="Arial"/>
                </a:endParaRPr>
              </a:p>
            </p:txBody>
          </p:sp>
          <p:sp>
            <p:nvSpPr>
              <p:cNvPr id="177" name="Google Shape;177;p6"/>
              <p:cNvSpPr txBox="1"/>
              <p:nvPr/>
            </p:nvSpPr>
            <p:spPr>
              <a:xfrm>
                <a:off x="1793121" y="1674051"/>
                <a:ext cx="3221308"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Neue Definition des Produktionssystems </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Tritt auf, wenn Innovationen im Produktionssystem notwendig sind</a:t>
                </a:r>
                <a:endParaRPr sz="1000" b="0" i="0" u="none" strike="noStrike" cap="none">
                  <a:solidFill>
                    <a:srgbClr val="000000"/>
                  </a:solidFill>
                  <a:latin typeface="Arial"/>
                  <a:ea typeface="Arial"/>
                  <a:cs typeface="Arial"/>
                  <a:sym typeface="Arial"/>
                </a:endParaRPr>
              </a:p>
            </p:txBody>
          </p:sp>
        </p:grpSp>
        <p:sp>
          <p:nvSpPr>
            <p:cNvPr id="178" name="Google Shape;178;p6"/>
            <p:cNvSpPr txBox="1"/>
            <p:nvPr/>
          </p:nvSpPr>
          <p:spPr>
            <a:xfrm>
              <a:off x="4348836" y="3897913"/>
              <a:ext cx="3207309"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Produktverbesserung</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Progressive und schrittweise Verbesserung des Produkts, z. B. durch Neugestaltung unter Verwendung von weniger Materialien</a:t>
              </a:r>
              <a:endParaRPr sz="1000" b="0" i="0" u="none" strike="noStrike" cap="none">
                <a:solidFill>
                  <a:srgbClr val="000000"/>
                </a:solidFill>
                <a:latin typeface="Arial"/>
                <a:ea typeface="Arial"/>
                <a:cs typeface="Arial"/>
                <a:sym typeface="Arial"/>
              </a:endParaRPr>
            </a:p>
          </p:txBody>
        </p:sp>
        <p:sp>
          <p:nvSpPr>
            <p:cNvPr id="179" name="Google Shape;179;p6"/>
            <p:cNvSpPr txBox="1"/>
            <p:nvPr/>
          </p:nvSpPr>
          <p:spPr>
            <a:xfrm>
              <a:off x="4348836" y="3129797"/>
              <a:ext cx="3292449" cy="6719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100" b="1" i="0" u="none" strike="noStrike" cap="none">
                  <a:solidFill>
                    <a:srgbClr val="000000"/>
                  </a:solidFill>
                  <a:latin typeface="Arial"/>
                  <a:ea typeface="Arial"/>
                  <a:cs typeface="Arial"/>
                  <a:sym typeface="Arial"/>
                </a:rPr>
                <a:t>Neugestaltung des Produkts</a:t>
              </a:r>
              <a:endParaRPr/>
            </a:p>
            <a:p>
              <a:pPr marL="0" marR="0" lvl="0" indent="0" algn="just" rtl="0">
                <a:lnSpc>
                  <a:spcPct val="100000"/>
                </a:lnSpc>
                <a:spcBef>
                  <a:spcPts val="800"/>
                </a:spcBef>
                <a:spcAft>
                  <a:spcPts val="0"/>
                </a:spcAft>
                <a:buNone/>
              </a:pPr>
              <a:r>
                <a:rPr lang="pt-PT" sz="1000" b="0" i="0" u="none" strike="noStrike" cap="none">
                  <a:solidFill>
                    <a:srgbClr val="000000"/>
                  </a:solidFill>
                  <a:latin typeface="Arial"/>
                  <a:ea typeface="Arial"/>
                  <a:cs typeface="Arial"/>
                  <a:sym typeface="Arial"/>
                </a:rPr>
                <a:t>Ein neues Produkt, das auf der Grundlage eines bestehenden Produkts entwickelt wurde</a:t>
              </a:r>
              <a:endParaRPr sz="1000" b="0" i="0" u="none" strike="noStrike" cap="none">
                <a:solidFill>
                  <a:srgbClr val="000000"/>
                </a:solidFill>
                <a:latin typeface="Arial"/>
                <a:ea typeface="Arial"/>
                <a:cs typeface="Arial"/>
                <a:sym typeface="Arial"/>
              </a:endParaRPr>
            </a:p>
          </p:txBody>
        </p:sp>
      </p:grpSp>
      <p:sp>
        <p:nvSpPr>
          <p:cNvPr id="180" name="Google Shape;180;p6"/>
          <p:cNvSpPr txBox="1"/>
          <p:nvPr/>
        </p:nvSpPr>
        <p:spPr>
          <a:xfrm>
            <a:off x="192575" y="3032995"/>
            <a:ext cx="3910099" cy="37062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Verdana"/>
                <a:ea typeface="Verdana"/>
                <a:cs typeface="Verdana"/>
                <a:sym typeface="Verdana"/>
              </a:rPr>
              <a:t>Umfang der Nachhaltigkeit gestalten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704" name="Google Shape;704;p60"/>
          <p:cNvSpPr txBox="1"/>
          <p:nvPr/>
        </p:nvSpPr>
        <p:spPr>
          <a:xfrm>
            <a:off x="316258" y="1449085"/>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Plattformen zur gemeinsamen Nutzung</a:t>
            </a:r>
            <a:endParaRPr/>
          </a:p>
        </p:txBody>
      </p:sp>
      <p:sp>
        <p:nvSpPr>
          <p:cNvPr id="705" name="Google Shape;705;p60"/>
          <p:cNvSpPr txBox="1"/>
          <p:nvPr/>
        </p:nvSpPr>
        <p:spPr>
          <a:xfrm>
            <a:off x="146650" y="1756862"/>
            <a:ext cx="8614611" cy="1792094"/>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Zirkuläre Wissensnetzwerke und -plattformen Online verfügbar: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https://kenniskaarten.hetgroenebrein.nl/en/knowledge-map-circular-economy/circular-knowledge-networks-platforms/ </a:t>
            </a:r>
            <a:r>
              <a:rPr lang="pt-PT" sz="1400" b="0" i="0" u="none" strike="noStrike" cap="none">
                <a:solidFill>
                  <a:srgbClr val="000000"/>
                </a:solidFill>
                <a:latin typeface="Arial"/>
                <a:ea typeface="Arial"/>
                <a:cs typeface="Arial"/>
                <a:sym typeface="Arial"/>
              </a:rPr>
              <a:t>.</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Schwanholz, J.; Leipold, S. Sharing for a circular economy? an analysis of digital sharing platforms' principles and business models. J. Clean. Prod. 2020.</a:t>
            </a:r>
            <a:endParaRPr/>
          </a:p>
          <a:p>
            <a:pPr marL="450215" marR="0" lvl="0" indent="-361315" algn="just"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711" name="Google Shape;711;p61"/>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Produkt als Dienstleistung</a:t>
            </a:r>
            <a:endParaRPr/>
          </a:p>
        </p:txBody>
      </p:sp>
      <p:sp>
        <p:nvSpPr>
          <p:cNvPr id="712" name="Google Shape;712;p61"/>
          <p:cNvSpPr txBox="1"/>
          <p:nvPr/>
        </p:nvSpPr>
        <p:spPr>
          <a:xfrm>
            <a:off x="146650" y="1551100"/>
            <a:ext cx="8614611" cy="31751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und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 </a:t>
            </a:r>
            <a:r>
              <a:rPr lang="pt-PT" sz="1400" b="0" i="0" u="none" strike="noStrike" cap="none">
                <a:solidFill>
                  <a:srgbClr val="000000"/>
                </a:solidFill>
                <a:latin typeface="Arial"/>
                <a:ea typeface="Arial"/>
                <a:cs typeface="Arial"/>
                <a:sym typeface="Arial"/>
              </a:rPr>
              <a:t>, letzter Zugriff 13.11.2020.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(16.01.2018), Mitteilung der Kommission an das Europäische Parlament, den Rat, den Europäischen Wirtschafts- und Sozialausschuss und den Ausschuss der Regionen über einen Überwachungsrahmen für die Kreislaufwirtschaft,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 </a:t>
            </a:r>
            <a:r>
              <a:rPr lang="pt-PT" sz="1400" b="0" i="0" u="none" strike="noStrike" cap="none">
                <a:solidFill>
                  <a:srgbClr val="000000"/>
                </a:solidFill>
                <a:latin typeface="Arial"/>
                <a:ea typeface="Arial"/>
                <a:cs typeface="Arial"/>
                <a:sym typeface="Arial"/>
              </a:rPr>
              <a:t>, letzter Zugriff 03.11.2020.</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Vezzoli, Carlo; Kohtala, Cindy; und Srinivasan, Amrit mit Diehl, JC; Fusakul, Sompit, Xin, Liu und Sateesh, Deepta. Product-Service System Design for Sustainability (2014); LeNS project - Learning Network on Sustainability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https://re.public.polimi.it/retrieve/handle/11311/828725/24772/Product-Service%20System%20Design%20for%20Sustainability_PART%20I.pdf </a:t>
            </a:r>
            <a:r>
              <a:rPr lang="pt-PT" sz="1400" b="0" i="0" u="none" strike="noStrike" cap="none">
                <a:solidFill>
                  <a:srgbClr val="000000"/>
                </a:solidFill>
                <a:latin typeface="Arial"/>
                <a:ea typeface="Arial"/>
                <a:cs typeface="Arial"/>
                <a:sym typeface="Arial"/>
              </a:rPr>
              <a:t>, letzter Zugriff 03.08.2021.</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718" name="Google Shape;718;p62"/>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Produkt als Dienstleistung (Forts.)</a:t>
            </a:r>
            <a:endParaRPr/>
          </a:p>
        </p:txBody>
      </p:sp>
      <p:sp>
        <p:nvSpPr>
          <p:cNvPr id="719" name="Google Shape;719;p62"/>
          <p:cNvSpPr txBox="1"/>
          <p:nvPr/>
        </p:nvSpPr>
        <p:spPr>
          <a:xfrm>
            <a:off x="146650" y="1964055"/>
            <a:ext cx="8614611" cy="2823722"/>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Der Kreislauf der Büromöbel schließt sich - Ahrend. Möbel als Dienstleistung (FAAS). Ellen Macarthur Stiftung.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//www.ellenmacarthurfoundation.org/case-studies/bringing-office-furniture-full-circle, letzter Zugriff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INNERES WACHSTUM: EINE VISION DER KREISLAUFWIRTSCHAFT FÜR EIN WETTBEWERBSFÄHIGES EUROPA. Ellen Macarthur Stiftung.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//www.ellenmacarthurfoundation.org/assets/downloads/publications/EllenMacArthurFoundation_Growth-Within_July15.pdf, letzter Zugriff 04.08.2021.</a:t>
            </a:r>
            <a:endParaRPr sz="1400" b="0" i="0" u="none" strike="noStrike" cap="none">
              <a:solidFill>
                <a:srgbClr val="000000"/>
              </a:solidFill>
              <a:latin typeface="Arial"/>
              <a:ea typeface="Arial"/>
              <a:cs typeface="Arial"/>
              <a:sym typeface="Arial"/>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Guglielmo Carra, Arup; Nitesh Magdani, BAM. KREISLAUFWIRTSCHAFTLICHE GESCHÄFTSMODELLE - FÜR DIE GEBAUTE UMWELT. Programm Circular Economy 100 (CE100).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//www.arup.com/perspectives/publications/research/section/circular-business-models-for-the-built-environment, letzter Zugriff 04.08.2021.</a:t>
            </a:r>
            <a:endParaRPr sz="1400" b="0" i="0" u="none" strike="noStrike" cap="none">
              <a:solidFill>
                <a:srgbClr val="000000"/>
              </a:solidFill>
              <a:latin typeface="Arial"/>
              <a:ea typeface="Arial"/>
              <a:cs typeface="Arial"/>
              <a:sym typeface="Arial"/>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6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725" name="Google Shape;725;p63"/>
          <p:cNvSpPr txBox="1"/>
          <p:nvPr/>
        </p:nvSpPr>
        <p:spPr>
          <a:xfrm>
            <a:off x="316258" y="1243323"/>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Synergieeffekte mit anderen Methoden</a:t>
            </a:r>
            <a:endParaRPr/>
          </a:p>
        </p:txBody>
      </p:sp>
      <p:sp>
        <p:nvSpPr>
          <p:cNvPr id="726" name="Google Shape;726;p63"/>
          <p:cNvSpPr txBox="1"/>
          <p:nvPr/>
        </p:nvSpPr>
        <p:spPr>
          <a:xfrm>
            <a:off x="146650" y="1964055"/>
            <a:ext cx="8614611" cy="2242024"/>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90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Carra, Guglielmo (Arup) und Magdani, Nitesh, (BAM) (2016) Circular Business Models for the Built Environment,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https://www.ellenmacarthurfoundation.org/assets/downloads/ce100/CE100-CoPro-BE_Business-Models-Interactive.pdf </a:t>
            </a:r>
            <a:r>
              <a:rPr lang="pt-PT" sz="1400" b="0" i="0" u="none" strike="noStrike" cap="none">
                <a:solidFill>
                  <a:srgbClr val="000000"/>
                </a:solidFill>
                <a:latin typeface="Arial"/>
                <a:ea typeface="Arial"/>
                <a:cs typeface="Arial"/>
                <a:sym typeface="Arial"/>
              </a:rPr>
              <a:t>, letzter Zugriff 13.11.2020.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Europäische Kommission (16.01.2018), Mitteilung der Kommission an das Europäische Parlament, den Rat, den Europäischen Wirtschafts- und Sozialausschuss und den Ausschuss der Regionen über einen Überwachungsrahmen für die Kreislaufwirtschaft,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https://ec.europa.eu/environment/circular-economy/pdf/monitoring-framework.pdf </a:t>
            </a:r>
            <a:r>
              <a:rPr lang="pt-PT" sz="1400" b="0" i="0" u="none" strike="noStrike" cap="none">
                <a:solidFill>
                  <a:srgbClr val="000000"/>
                </a:solidFill>
                <a:latin typeface="Arial"/>
                <a:ea typeface="Arial"/>
                <a:cs typeface="Arial"/>
                <a:sym typeface="Arial"/>
              </a:rPr>
              <a:t>, letzter Zugriff 03.11.2020.</a:t>
            </a:r>
            <a:endParaRPr/>
          </a:p>
          <a:p>
            <a:pPr marL="228600" marR="0" lvl="0" indent="-228600" algn="just" rtl="0">
              <a:lnSpc>
                <a:spcPct val="90000"/>
              </a:lnSpc>
              <a:spcBef>
                <a:spcPts val="10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PRINZIPIEN DES LEAN; Lean Enterprise Institute;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//www.lean.org/WhatsLean/Principles.cfm </a:t>
            </a:r>
            <a:endParaRPr/>
          </a:p>
          <a:p>
            <a:pPr marL="450215" marR="0" lvl="0" indent="-361315" algn="l" rtl="0">
              <a:lnSpc>
                <a:spcPct val="107000"/>
              </a:lnSpc>
              <a:spcBef>
                <a:spcPts val="10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Weitere Lektüre</a:t>
            </a:r>
            <a:endParaRPr/>
          </a:p>
        </p:txBody>
      </p:sp>
      <p:sp>
        <p:nvSpPr>
          <p:cNvPr id="732" name="Google Shape;732;p64"/>
          <p:cNvSpPr txBox="1"/>
          <p:nvPr/>
        </p:nvSpPr>
        <p:spPr>
          <a:xfrm>
            <a:off x="316258" y="1603689"/>
            <a:ext cx="53007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pt-PT" sz="1400" b="1" i="0" u="none" strike="noStrike" cap="none">
                <a:solidFill>
                  <a:srgbClr val="E7501B"/>
                </a:solidFill>
                <a:latin typeface="Arial"/>
                <a:ea typeface="Arial"/>
                <a:cs typeface="Arial"/>
                <a:sym typeface="Arial"/>
              </a:rPr>
              <a:t>Synergieeffekte mit anderen Methoden (Forts.)</a:t>
            </a:r>
            <a:endParaRPr/>
          </a:p>
        </p:txBody>
      </p:sp>
      <p:sp>
        <p:nvSpPr>
          <p:cNvPr id="733" name="Google Shape;733;p64"/>
          <p:cNvSpPr txBox="1"/>
          <p:nvPr/>
        </p:nvSpPr>
        <p:spPr>
          <a:xfrm>
            <a:off x="146650" y="1964055"/>
            <a:ext cx="8614611" cy="3111365"/>
          </a:xfrm>
          <a:prstGeom prst="rect">
            <a:avLst/>
          </a:prstGeom>
          <a:noFill/>
          <a:ln>
            <a:noFill/>
          </a:ln>
        </p:spPr>
        <p:txBody>
          <a:bodyPr spcFirstLastPara="1" wrap="square" lIns="91425" tIns="45700" rIns="91425" bIns="45700" anchor="t" anchorCtr="0">
            <a:spAutoFit/>
          </a:bodyPr>
          <a:lstStyle/>
          <a:p>
            <a:pPr marL="450215" marR="0" lvl="0" indent="-450215" algn="l" rtl="0">
              <a:lnSpc>
                <a:spcPct val="107000"/>
              </a:lnSpc>
              <a:spcBef>
                <a:spcPts val="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O'Rourke, Dara; Connelly, Lloyd; Koshland, Catherine; INDUSTRIAL ECOLOGY: A CRITICAL REVIEW; International Journal of Environment and Pollution, Vol. 6, Nos. 2/3, pp. 89-112, 1996. Web: </a:t>
            </a:r>
            <a:r>
              <a:rPr lang="pt-PT"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//www.researchgate.net/publication/255598523_Industrial_Ecology_A_Critical_Review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Robert U. Ayres; Leslie W. Ayres; A Handbook of Industrial Ecology; Veröffentlicht von Edward Elgar Publishing Limited; 2001. Web: </a:t>
            </a:r>
            <a:r>
              <a:rPr lang="pt-PT"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a:t>
            </a:r>
            <a:r>
              <a:rPr lang="pt-PT" sz="1400" b="0" i="0" u="none" strike="noStrike" cap="none">
                <a:solidFill>
                  <a:srgbClr val="000000"/>
                </a:solidFill>
                <a:latin typeface="Arial"/>
                <a:ea typeface="Arial"/>
                <a:cs typeface="Arial"/>
                <a:sym typeface="Arial"/>
              </a:rPr>
              <a:t>//pustaka.unp.ac.id/file/abstrak_kki/EBOOKS/A%20Handbook%20of%20Industrial%20Ecology.pdf </a:t>
            </a:r>
            <a:endParaRPr/>
          </a:p>
          <a:p>
            <a:pPr marL="450215" marR="0" lvl="0" indent="-450215" algn="l" rtl="0">
              <a:lnSpc>
                <a:spcPct val="107000"/>
              </a:lnSpc>
              <a:spcBef>
                <a:spcPts val="1300"/>
              </a:spcBef>
              <a:spcAft>
                <a:spcPts val="0"/>
              </a:spcAft>
              <a:buClr>
                <a:srgbClr val="000000"/>
              </a:buClr>
              <a:buSzPts val="1400"/>
              <a:buFont typeface="Arial"/>
              <a:buChar char="•"/>
            </a:pPr>
            <a:r>
              <a:rPr lang="pt-PT" sz="1400" b="0" i="0" u="none" strike="noStrike" cap="none">
                <a:solidFill>
                  <a:srgbClr val="000000"/>
                </a:solidFill>
                <a:latin typeface="Arial"/>
                <a:ea typeface="Arial"/>
                <a:cs typeface="Arial"/>
                <a:sym typeface="Arial"/>
              </a:rPr>
              <a:t>Magnusson, T., Andersson, H., Ottosson, M., (2019), Industrial ecology and the boundaries of the manufacturing firm, Journal of Industrial Ecology, 23(5), 1211-1225. Web: </a:t>
            </a:r>
            <a:r>
              <a:rPr lang="pt-PT"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a:t>
            </a:r>
            <a:r>
              <a:rPr lang="pt-PT" sz="1400" b="0" i="0" u="none" strike="noStrike" cap="none">
                <a:solidFill>
                  <a:srgbClr val="000000"/>
                </a:solidFill>
                <a:latin typeface="Arial"/>
                <a:ea typeface="Arial"/>
                <a:cs typeface="Arial"/>
                <a:sym typeface="Arial"/>
              </a:rPr>
              <a:t>//doi.org/10.1111/jiec.12864 </a:t>
            </a:r>
            <a:endParaRPr/>
          </a:p>
          <a:p>
            <a:pPr marL="450215" marR="0" lvl="0" indent="-361315" algn="l" rtl="0">
              <a:lnSpc>
                <a:spcPct val="107000"/>
              </a:lnSpc>
              <a:spcBef>
                <a:spcPts val="13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5"/>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pt-PT"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739" name="Google Shape;739;p65"/>
          <p:cNvGrpSpPr/>
          <p:nvPr/>
        </p:nvGrpSpPr>
        <p:grpSpPr>
          <a:xfrm>
            <a:off x="4572118" y="1023546"/>
            <a:ext cx="3615639" cy="2905926"/>
            <a:chOff x="1917372" y="1288466"/>
            <a:chExt cx="2993079" cy="2405568"/>
          </a:xfrm>
        </p:grpSpPr>
        <p:sp>
          <p:nvSpPr>
            <p:cNvPr id="740" name="Google Shape;740;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65"/>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65"/>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65"/>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F1F1F1"/>
                </a:solidFill>
                <a:latin typeface="Arial"/>
                <a:ea typeface="Arial"/>
                <a:cs typeface="Arial"/>
                <a:sym typeface="Arial"/>
              </a:endParaRPr>
            </a:p>
          </p:txBody>
        </p:sp>
        <p:sp>
          <p:nvSpPr>
            <p:cNvPr id="744" name="Google Shape;744;p65"/>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65"/>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65"/>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65"/>
          <p:cNvSpPr txBox="1">
            <a:spLocks noGrp="1"/>
          </p:cNvSpPr>
          <p:nvPr>
            <p:ph type="title"/>
          </p:nvPr>
        </p:nvSpPr>
        <p:spPr>
          <a:xfrm>
            <a:off x="627744" y="1923359"/>
            <a:ext cx="3858900" cy="26617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pt-PT"/>
              <a:t>GESCHÄFTSMODELLE</a:t>
            </a:r>
            <a:endParaRPr/>
          </a:p>
        </p:txBody>
      </p:sp>
      <p:sp>
        <p:nvSpPr>
          <p:cNvPr id="748" name="Google Shape;748;p65"/>
          <p:cNvSpPr txBox="1"/>
          <p:nvPr/>
        </p:nvSpPr>
        <p:spPr>
          <a:xfrm>
            <a:off x="5443875" y="4054302"/>
            <a:ext cx="1718282" cy="477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500" b="1" i="0" u="none" strike="noStrike" cap="none">
                <a:solidFill>
                  <a:srgbClr val="374957"/>
                </a:solidFill>
                <a:latin typeface="Proxima Nova"/>
                <a:ea typeface="Proxima Nova"/>
                <a:cs typeface="Proxima Nova"/>
                <a:sym typeface="Proxima Nova"/>
              </a:rPr>
              <a:t>Umweltkonzept Baum und Geld </a:t>
            </a:r>
            <a:r>
              <a:rPr lang="pt-PT" sz="500" b="0" i="0" u="none" strike="noStrike" cap="none">
                <a:solidFill>
                  <a:srgbClr val="000000"/>
                </a:solidFill>
                <a:latin typeface="Arial"/>
                <a:ea typeface="Arial"/>
                <a:cs typeface="Arial"/>
                <a:sym typeface="Arial"/>
              </a:rPr>
              <a:t>von </a:t>
            </a:r>
            <a:r>
              <a:rPr lang="pt-PT" sz="500" b="1" i="0" u="none" strike="noStrike" cap="none">
                <a:solidFill>
                  <a:srgbClr val="0F73EE"/>
                </a:solidFill>
                <a:latin typeface="Proxima Nova"/>
                <a:ea typeface="Proxima Nova"/>
                <a:cs typeface="Proxima Nova"/>
                <a:sym typeface="Proxima Nova"/>
              </a:rPr>
              <a:t>sompong_tom </a:t>
            </a:r>
            <a:r>
              <a:rPr lang="pt-PT" sz="500" b="0" i="0" u="none" strike="noStrike" cap="none">
                <a:solidFill>
                  <a:srgbClr val="000000"/>
                </a:solidFill>
                <a:latin typeface="Arial"/>
                <a:ea typeface="Arial"/>
                <a:cs typeface="Arial"/>
                <a:sym typeface="Arial"/>
              </a:rPr>
              <a:t>in https://www.freepik.com/premium-photo/environmental-concept-tree-money_26734080.htm#query=green%20money&amp;position=33&amp;from_view=search&amp;track=ais</a:t>
            </a:r>
            <a:endParaRPr/>
          </a:p>
        </p:txBody>
      </p:sp>
      <p:sp>
        <p:nvSpPr>
          <p:cNvPr id="749" name="Google Shape;749;p65"/>
          <p:cNvSpPr/>
          <p:nvPr/>
        </p:nvSpPr>
        <p:spPr>
          <a:xfrm>
            <a:off x="4752811" y="1230406"/>
            <a:ext cx="3221295" cy="1920054"/>
          </a:xfrm>
          <a:prstGeom prst="rect">
            <a:avLst/>
          </a:prstGeom>
          <a:solidFill>
            <a:srgbClr val="86D9C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50" name="Google Shape;750;p65"/>
          <p:cNvPicPr preferRelativeResize="0"/>
          <p:nvPr/>
        </p:nvPicPr>
        <p:blipFill rotWithShape="1">
          <a:blip r:embed="rId3">
            <a:alphaModFix/>
          </a:blip>
          <a:srcRect/>
          <a:stretch/>
        </p:blipFill>
        <p:spPr>
          <a:xfrm>
            <a:off x="4752811" y="1246891"/>
            <a:ext cx="2208670" cy="1887698"/>
          </a:xfrm>
          <a:prstGeom prst="rect">
            <a:avLst/>
          </a:prstGeom>
          <a:noFill/>
          <a:ln>
            <a:noFill/>
          </a:ln>
        </p:spPr>
      </p:pic>
      <p:pic>
        <p:nvPicPr>
          <p:cNvPr id="751" name="Google Shape;751;p65" descr="Uma imagem com texto, clipart&#10;&#10;Descrição gerada automaticamente"/>
          <p:cNvPicPr preferRelativeResize="0"/>
          <p:nvPr/>
        </p:nvPicPr>
        <p:blipFill rotWithShape="1">
          <a:blip r:embed="rId4">
            <a:alphaModFix/>
          </a:blip>
          <a:srcRect/>
          <a:stretch/>
        </p:blipFill>
        <p:spPr>
          <a:xfrm>
            <a:off x="4741767" y="2923934"/>
            <a:ext cx="681229" cy="238346"/>
          </a:xfrm>
          <a:prstGeom prst="rect">
            <a:avLst/>
          </a:prstGeom>
          <a:noFill/>
          <a:ln>
            <a:noFill/>
          </a:ln>
        </p:spPr>
      </p:pic>
      <p:grpSp>
        <p:nvGrpSpPr>
          <p:cNvPr id="752" name="Google Shape;752;p65"/>
          <p:cNvGrpSpPr/>
          <p:nvPr/>
        </p:nvGrpSpPr>
        <p:grpSpPr>
          <a:xfrm>
            <a:off x="7052982" y="2564548"/>
            <a:ext cx="1555615" cy="1738846"/>
            <a:chOff x="4338285" y="2552085"/>
            <a:chExt cx="1202939" cy="1556763"/>
          </a:xfrm>
        </p:grpSpPr>
        <p:sp>
          <p:nvSpPr>
            <p:cNvPr id="753" name="Google Shape;753;p65"/>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65"/>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5" name="Google Shape;755;p65"/>
          <p:cNvSpPr/>
          <p:nvPr/>
        </p:nvSpPr>
        <p:spPr>
          <a:xfrm>
            <a:off x="7214018" y="2931038"/>
            <a:ext cx="1282199"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2800" b="1" i="0" u="none" strike="noStrike" cap="none">
                <a:solidFill>
                  <a:srgbClr val="F1F1F1"/>
                </a:solidFill>
                <a:latin typeface="Arial"/>
                <a:ea typeface="Arial"/>
                <a:cs typeface="Arial"/>
                <a:sym typeface="Arial"/>
              </a:rPr>
              <a:t>Vielen Dank!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713100" y="-37245"/>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sz="3600"/>
              <a:t>Nachhaltige Produktentwicklung (CONT.)</a:t>
            </a:r>
            <a:endParaRPr sz="3200"/>
          </a:p>
        </p:txBody>
      </p:sp>
      <p:grpSp>
        <p:nvGrpSpPr>
          <p:cNvPr id="186" name="Google Shape;186;p7"/>
          <p:cNvGrpSpPr/>
          <p:nvPr/>
        </p:nvGrpSpPr>
        <p:grpSpPr>
          <a:xfrm>
            <a:off x="2949101" y="537199"/>
            <a:ext cx="4916663" cy="4229060"/>
            <a:chOff x="2016091" y="921274"/>
            <a:chExt cx="4916663" cy="4229060"/>
          </a:xfrm>
        </p:grpSpPr>
        <p:grpSp>
          <p:nvGrpSpPr>
            <p:cNvPr id="187" name="Google Shape;187;p7"/>
            <p:cNvGrpSpPr/>
            <p:nvPr/>
          </p:nvGrpSpPr>
          <p:grpSpPr>
            <a:xfrm>
              <a:off x="2016091" y="921274"/>
              <a:ext cx="4916663" cy="4229060"/>
              <a:chOff x="6550928" y="1672874"/>
              <a:chExt cx="5043206" cy="4374971"/>
            </a:xfrm>
          </p:grpSpPr>
          <p:pic>
            <p:nvPicPr>
              <p:cNvPr id="188" name="Google Shape;188;p7"/>
              <p:cNvPicPr preferRelativeResize="0"/>
              <p:nvPr/>
            </p:nvPicPr>
            <p:blipFill rotWithShape="1">
              <a:blip r:embed="rId3">
                <a:alphaModFix/>
              </a:blip>
              <a:srcRect/>
              <a:stretch/>
            </p:blipFill>
            <p:spPr>
              <a:xfrm>
                <a:off x="7580661" y="1910880"/>
                <a:ext cx="3299669" cy="3272585"/>
              </a:xfrm>
              <a:prstGeom prst="rect">
                <a:avLst/>
              </a:prstGeom>
              <a:noFill/>
              <a:ln>
                <a:noFill/>
              </a:ln>
            </p:spPr>
          </p:pic>
          <p:sp>
            <p:nvSpPr>
              <p:cNvPr id="189" name="Google Shape;189;p7"/>
              <p:cNvSpPr txBox="1"/>
              <p:nvPr/>
            </p:nvSpPr>
            <p:spPr>
              <a:xfrm>
                <a:off x="6738845" y="1876981"/>
                <a:ext cx="1183488" cy="3502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800" b="0" i="0" u="none" strike="noStrike" cap="none">
                    <a:solidFill>
                      <a:srgbClr val="000000"/>
                    </a:solidFill>
                    <a:latin typeface="Arial"/>
                    <a:ea typeface="Arial"/>
                    <a:cs typeface="Arial"/>
                    <a:sym typeface="Arial"/>
                  </a:rPr>
                  <a:t>Lernen Sie den Benutzer und das System kennen</a:t>
                </a:r>
                <a:endParaRPr sz="800" b="0" i="0" u="none" strike="noStrike" cap="none">
                  <a:solidFill>
                    <a:srgbClr val="000000"/>
                  </a:solidFill>
                  <a:latin typeface="Arial"/>
                  <a:ea typeface="Arial"/>
                  <a:cs typeface="Arial"/>
                  <a:sym typeface="Arial"/>
                </a:endParaRPr>
              </a:p>
            </p:txBody>
          </p:sp>
          <p:sp>
            <p:nvSpPr>
              <p:cNvPr id="190" name="Google Shape;190;p7"/>
              <p:cNvSpPr/>
              <p:nvPr/>
            </p:nvSpPr>
            <p:spPr>
              <a:xfrm>
                <a:off x="10410646" y="1672874"/>
                <a:ext cx="1183488" cy="671980"/>
              </a:xfrm>
              <a:prstGeom prst="roundRect">
                <a:avLst>
                  <a:gd name="adj" fmla="val 16667"/>
                </a:avLst>
              </a:prstGeom>
              <a:noFill/>
              <a:ln w="19050" cap="flat" cmpd="sng">
                <a:solidFill>
                  <a:srgbClr val="82506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91" name="Google Shape;191;p7"/>
              <p:cNvSpPr txBox="1"/>
              <p:nvPr/>
            </p:nvSpPr>
            <p:spPr>
              <a:xfrm>
                <a:off x="10410646" y="1727948"/>
                <a:ext cx="118348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Formulieren Sie die Gestaltungsaufgabe und Ihre Absicht als Gestalter</a:t>
                </a:r>
                <a:endParaRPr sz="800" b="0" i="0" u="none" strike="noStrike" cap="none">
                  <a:solidFill>
                    <a:srgbClr val="000000"/>
                  </a:solidFill>
                  <a:latin typeface="Arial"/>
                  <a:ea typeface="Arial"/>
                  <a:cs typeface="Arial"/>
                  <a:sym typeface="Arial"/>
                </a:endParaRPr>
              </a:p>
            </p:txBody>
          </p:sp>
          <p:sp>
            <p:nvSpPr>
              <p:cNvPr id="192" name="Google Shape;192;p7"/>
              <p:cNvSpPr/>
              <p:nvPr/>
            </p:nvSpPr>
            <p:spPr>
              <a:xfrm>
                <a:off x="10347293" y="4766982"/>
                <a:ext cx="1183488" cy="901081"/>
              </a:xfrm>
              <a:prstGeom prst="roundRect">
                <a:avLst>
                  <a:gd name="adj" fmla="val 16667"/>
                </a:avLst>
              </a:prstGeom>
              <a:noFill/>
              <a:ln w="19050" cap="flat" cmpd="sng">
                <a:solidFill>
                  <a:srgbClr val="5AB8A7"/>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93" name="Google Shape;193;p7"/>
              <p:cNvSpPr txBox="1"/>
              <p:nvPr/>
            </p:nvSpPr>
            <p:spPr>
              <a:xfrm>
                <a:off x="10371467" y="4782428"/>
                <a:ext cx="1135138" cy="63062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Entwickeln Sie Ideen, Entwürfe und Prototypen in so vielen Iterationen und Versionen wie möglich.</a:t>
                </a:r>
                <a:endParaRPr sz="800" b="0" i="0" u="none" strike="noStrike" cap="none">
                  <a:solidFill>
                    <a:srgbClr val="000000"/>
                  </a:solidFill>
                  <a:latin typeface="Arial"/>
                  <a:ea typeface="Arial"/>
                  <a:cs typeface="Arial"/>
                  <a:sym typeface="Arial"/>
                </a:endParaRPr>
              </a:p>
            </p:txBody>
          </p:sp>
          <p:sp>
            <p:nvSpPr>
              <p:cNvPr id="194" name="Google Shape;194;p7"/>
              <p:cNvSpPr/>
              <p:nvPr/>
            </p:nvSpPr>
            <p:spPr>
              <a:xfrm>
                <a:off x="6613882" y="5043099"/>
                <a:ext cx="1808224" cy="997675"/>
              </a:xfrm>
              <a:prstGeom prst="roundRect">
                <a:avLst>
                  <a:gd name="adj" fmla="val 16667"/>
                </a:avLst>
              </a:prstGeom>
              <a:noFill/>
              <a:ln w="19050" cap="flat" cmpd="sng">
                <a:solidFill>
                  <a:srgbClr val="DEA72D"/>
                </a:solidFill>
                <a:prstDash val="solid"/>
                <a:round/>
                <a:headEnd type="none" w="sm" len="sm"/>
                <a:tailEnd type="none" w="sm" len="sm"/>
              </a:ln>
            </p:spPr>
            <p:txBody>
              <a:bodyPr spcFirstLastPara="1" wrap="square" lIns="91425" tIns="45700" rIns="91425" bIns="45700" anchor="ctr" anchorCtr="0">
                <a:noAutofit/>
              </a:bodyPr>
              <a:lstStyle/>
              <a:p>
                <a:pPr marL="342900" marR="0" lvl="0" indent="-279400" algn="just" rtl="0">
                  <a:lnSpc>
                    <a:spcPct val="107000"/>
                  </a:lnSpc>
                  <a:spcBef>
                    <a:spcPts val="0"/>
                  </a:spcBef>
                  <a:spcAft>
                    <a:spcPts val="0"/>
                  </a:spcAft>
                  <a:buClr>
                    <a:srgbClr val="000000"/>
                  </a:buClr>
                  <a:buSzPts val="1000"/>
                  <a:buFont typeface="Noto Sans Symbols"/>
                  <a:buNone/>
                </a:pPr>
                <a:endParaRPr sz="1800" b="0" i="0" u="none" strike="noStrike" cap="none">
                  <a:solidFill>
                    <a:schemeClr val="lt1"/>
                  </a:solidFill>
                  <a:latin typeface="Verdana"/>
                  <a:ea typeface="Verdana"/>
                  <a:cs typeface="Verdana"/>
                  <a:sym typeface="Verdana"/>
                </a:endParaRPr>
              </a:p>
            </p:txBody>
          </p:sp>
          <p:sp>
            <p:nvSpPr>
              <p:cNvPr id="195" name="Google Shape;195;p7"/>
              <p:cNvSpPr txBox="1"/>
              <p:nvPr/>
            </p:nvSpPr>
            <p:spPr>
              <a:xfrm>
                <a:off x="6550928" y="5008482"/>
                <a:ext cx="1934130" cy="1039363"/>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pt-PT" sz="800" b="0" i="0" u="none" strike="noStrike" cap="none">
                    <a:solidFill>
                      <a:srgbClr val="000000"/>
                    </a:solidFill>
                    <a:latin typeface="Arial"/>
                    <a:ea typeface="Arial"/>
                    <a:cs typeface="Arial"/>
                    <a:sym typeface="Arial"/>
                  </a:rPr>
                  <a:t>Bringen Sie Ihr Design in die freie Wildbahn und bauen Sie Ihre Geschichte auf - schaffen Sie Loyalität bei Kunden und vertiefen Sie die Investitionen von Interessengruppen, indem Sie eine überzeugende Geschichte erzählen.</a:t>
                </a:r>
                <a:endParaRPr sz="800" b="0" i="0" u="none" strike="noStrike" cap="none">
                  <a:solidFill>
                    <a:srgbClr val="000000"/>
                  </a:solidFill>
                  <a:latin typeface="Arial"/>
                  <a:ea typeface="Arial"/>
                  <a:cs typeface="Arial"/>
                  <a:sym typeface="Arial"/>
                </a:endParaRPr>
              </a:p>
            </p:txBody>
          </p:sp>
        </p:grpSp>
        <p:sp>
          <p:nvSpPr>
            <p:cNvPr id="196" name="Google Shape;196;p7"/>
            <p:cNvSpPr/>
            <p:nvPr/>
          </p:nvSpPr>
          <p:spPr>
            <a:xfrm>
              <a:off x="2199293" y="1036949"/>
              <a:ext cx="1183488" cy="561452"/>
            </a:xfrm>
            <a:prstGeom prst="roundRect">
              <a:avLst>
                <a:gd name="adj" fmla="val 16667"/>
              </a:avLst>
            </a:prstGeom>
            <a:noFill/>
            <a:ln w="19050" cap="flat" cmpd="sng">
              <a:solidFill>
                <a:srgbClr val="4A40C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97" name="Google Shape;197;p7"/>
          <p:cNvSpPr txBox="1"/>
          <p:nvPr/>
        </p:nvSpPr>
        <p:spPr>
          <a:xfrm>
            <a:off x="213131" y="2644472"/>
            <a:ext cx="3910099" cy="370623"/>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00"/>
              </a:buClr>
              <a:buSzPts val="1400"/>
              <a:buFont typeface="Arial"/>
              <a:buNone/>
            </a:pPr>
            <a:r>
              <a:rPr lang="pt-PT" sz="1400" b="1" i="0" u="none" strike="noStrike" cap="none">
                <a:solidFill>
                  <a:schemeClr val="dk1"/>
                </a:solidFill>
                <a:latin typeface="Arial"/>
                <a:ea typeface="Arial"/>
                <a:cs typeface="Arial"/>
                <a:sym typeface="Arial"/>
              </a:rPr>
              <a:t>Zirkulärer Entwurfsprozess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317902" y="-5756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Ökodesign</a:t>
            </a:r>
            <a:endParaRPr/>
          </a:p>
        </p:txBody>
      </p:sp>
      <p:pic>
        <p:nvPicPr>
          <p:cNvPr id="203" name="Google Shape;203;p8"/>
          <p:cNvPicPr preferRelativeResize="0"/>
          <p:nvPr/>
        </p:nvPicPr>
        <p:blipFill rotWithShape="1">
          <a:blip r:embed="rId3">
            <a:alphaModFix/>
          </a:blip>
          <a:srcRect/>
          <a:stretch/>
        </p:blipFill>
        <p:spPr>
          <a:xfrm>
            <a:off x="3171256" y="575714"/>
            <a:ext cx="5589528" cy="3869000"/>
          </a:xfrm>
          <a:prstGeom prst="rect">
            <a:avLst/>
          </a:prstGeom>
          <a:noFill/>
          <a:ln>
            <a:noFill/>
          </a:ln>
        </p:spPr>
      </p:pic>
      <p:sp>
        <p:nvSpPr>
          <p:cNvPr id="204" name="Google Shape;204;p8"/>
          <p:cNvSpPr txBox="1"/>
          <p:nvPr/>
        </p:nvSpPr>
        <p:spPr>
          <a:xfrm>
            <a:off x="87583" y="3763136"/>
            <a:ext cx="2696868" cy="792788"/>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just" rtl="0">
              <a:lnSpc>
                <a:spcPct val="100000"/>
              </a:lnSpc>
              <a:spcBef>
                <a:spcPts val="0"/>
              </a:spcBef>
              <a:spcAft>
                <a:spcPts val="0"/>
              </a:spcAft>
              <a:buNone/>
            </a:pPr>
            <a:r>
              <a:rPr lang="pt-PT" sz="1400" b="0" i="0" u="none" strike="noStrike" cap="none">
                <a:solidFill>
                  <a:srgbClr val="2B2D83"/>
                </a:solidFill>
                <a:latin typeface="Arial"/>
                <a:ea typeface="Arial"/>
                <a:cs typeface="Arial"/>
                <a:sym typeface="Arial"/>
              </a:rPr>
              <a:t>Ökodesign integriert ein Lebenszykluskonzept, d. h. es berücksichtigt in der Entwurfsphase alle Phasen des Produktlebenszyklus (Produktion, Nutzung und Ende des Lebenszyklus).</a:t>
            </a:r>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ct val="100000"/>
              <a:buFont typeface="Noto Sans Symbols"/>
              <a:buNone/>
            </a:pPr>
            <a:endParaRPr sz="1400" b="0" i="0" u="none" strike="noStrike" cap="none">
              <a:solidFill>
                <a:srgbClr val="000000"/>
              </a:solidFill>
              <a:latin typeface="Arial"/>
              <a:ea typeface="Arial"/>
              <a:cs typeface="Arial"/>
              <a:sym typeface="Arial"/>
            </a:endParaRPr>
          </a:p>
        </p:txBody>
      </p:sp>
      <p:sp>
        <p:nvSpPr>
          <p:cNvPr id="205" name="Google Shape;205;p8"/>
          <p:cNvSpPr txBox="1"/>
          <p:nvPr/>
        </p:nvSpPr>
        <p:spPr>
          <a:xfrm>
            <a:off x="0" y="1848495"/>
            <a:ext cx="2997582"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t-PT" sz="1600" b="0" i="1" u="none" strike="noStrike" cap="none">
                <a:solidFill>
                  <a:srgbClr val="15A7A1"/>
                </a:solidFill>
                <a:latin typeface="Verdana"/>
                <a:ea typeface="Verdana"/>
                <a:cs typeface="Verdana"/>
                <a:sym typeface="Verdana"/>
              </a:rPr>
              <a:t>"...die systematische Einbeziehung von Umweltaspekten in die Produkt- und Prozessgestaltung"</a:t>
            </a:r>
            <a:endParaRPr sz="1600" b="0" i="1" u="none" strike="noStrike" cap="none">
              <a:solidFill>
                <a:srgbClr val="15A7A1"/>
              </a:solidFill>
              <a:latin typeface="Verdana"/>
              <a:ea typeface="Verdana"/>
              <a:cs typeface="Verdana"/>
              <a:sym typeface="Verdana"/>
            </a:endParaRPr>
          </a:p>
        </p:txBody>
      </p:sp>
      <p:sp>
        <p:nvSpPr>
          <p:cNvPr id="206" name="Google Shape;206;p8"/>
          <p:cNvSpPr txBox="1"/>
          <p:nvPr/>
        </p:nvSpPr>
        <p:spPr>
          <a:xfrm>
            <a:off x="3171256" y="4496404"/>
            <a:ext cx="59727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800" b="0" i="0" u="none" strike="noStrike" cap="none">
                <a:solidFill>
                  <a:srgbClr val="000000"/>
                </a:solidFill>
                <a:latin typeface="Verdana"/>
                <a:ea typeface="Verdana"/>
                <a:cs typeface="Verdana"/>
                <a:sym typeface="Verdana"/>
              </a:rPr>
              <a:t>[1] Ökodesign: ein vielversprechender Ansatz für nachhaltige Produktion und nachhaltigen Verbrauch. ISBN 928071631X 9789280716313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438217" y="154489"/>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pt-PT"/>
              <a:t>Öko-Design (Forts.)</a:t>
            </a:r>
            <a:endParaRPr/>
          </a:p>
        </p:txBody>
      </p:sp>
      <p:grpSp>
        <p:nvGrpSpPr>
          <p:cNvPr id="212" name="Google Shape;212;p9"/>
          <p:cNvGrpSpPr/>
          <p:nvPr/>
        </p:nvGrpSpPr>
        <p:grpSpPr>
          <a:xfrm>
            <a:off x="790647" y="1166089"/>
            <a:ext cx="7597082" cy="1202114"/>
            <a:chOff x="6349498" y="1341624"/>
            <a:chExt cx="5133695" cy="1491488"/>
          </a:xfrm>
        </p:grpSpPr>
        <p:sp>
          <p:nvSpPr>
            <p:cNvPr id="213" name="Google Shape;213;p9"/>
            <p:cNvSpPr/>
            <p:nvPr/>
          </p:nvSpPr>
          <p:spPr>
            <a:xfrm>
              <a:off x="6349498" y="1789914"/>
              <a:ext cx="1134665" cy="549380"/>
            </a:xfrm>
            <a:prstGeom prst="rect">
              <a:avLst/>
            </a:prstGeom>
            <a:solidFill>
              <a:srgbClr val="1D9A78"/>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Gewinnung und Verarbeitung von Rohstoffen</a:t>
              </a:r>
              <a:endParaRPr/>
            </a:p>
          </p:txBody>
        </p:sp>
        <p:sp>
          <p:nvSpPr>
            <p:cNvPr id="214" name="Google Shape;214;p9"/>
            <p:cNvSpPr/>
            <p:nvPr/>
          </p:nvSpPr>
          <p:spPr>
            <a:xfrm>
              <a:off x="7682508" y="1802636"/>
              <a:ext cx="1134665" cy="538085"/>
            </a:xfrm>
            <a:prstGeom prst="rect">
              <a:avLst/>
            </a:prstGeom>
            <a:solidFill>
              <a:srgbClr val="1A886B"/>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Produktion</a:t>
              </a:r>
              <a:endParaRPr sz="1000" b="0" i="0" u="none" strike="noStrike" cap="none">
                <a:solidFill>
                  <a:srgbClr val="FFFFFF"/>
                </a:solidFill>
                <a:latin typeface="Arial"/>
                <a:ea typeface="Arial"/>
                <a:cs typeface="Arial"/>
                <a:sym typeface="Arial"/>
              </a:endParaRPr>
            </a:p>
          </p:txBody>
        </p:sp>
        <p:sp>
          <p:nvSpPr>
            <p:cNvPr id="215" name="Google Shape;215;p9"/>
            <p:cNvSpPr/>
            <p:nvPr/>
          </p:nvSpPr>
          <p:spPr>
            <a:xfrm>
              <a:off x="9015518" y="1802636"/>
              <a:ext cx="1134665" cy="549380"/>
            </a:xfrm>
            <a:prstGeom prst="rect">
              <a:avLst/>
            </a:prstGeom>
            <a:solidFill>
              <a:srgbClr val="156D5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900"/>
                <a:buFont typeface="Arial"/>
                <a:buNone/>
              </a:pPr>
              <a:r>
                <a:rPr lang="pt-PT" sz="900" b="0" i="0" u="none" strike="noStrike" cap="none">
                  <a:solidFill>
                    <a:srgbClr val="FFFFFF"/>
                  </a:solidFill>
                  <a:latin typeface="Arial"/>
                  <a:ea typeface="Arial"/>
                  <a:cs typeface="Arial"/>
                  <a:sym typeface="Arial"/>
                </a:rPr>
                <a:t>Verwenden Sie</a:t>
              </a:r>
              <a:endParaRPr/>
            </a:p>
          </p:txBody>
        </p:sp>
        <p:sp>
          <p:nvSpPr>
            <p:cNvPr id="216" name="Google Shape;216;p9"/>
            <p:cNvSpPr/>
            <p:nvPr/>
          </p:nvSpPr>
          <p:spPr>
            <a:xfrm>
              <a:off x="10348528" y="1802636"/>
              <a:ext cx="1134665" cy="549380"/>
            </a:xfrm>
            <a:prstGeom prst="rect">
              <a:avLst/>
            </a:prstGeom>
            <a:solidFill>
              <a:srgbClr val="0E4A3A"/>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pt-PT" sz="1000" b="0" i="0" u="none" strike="noStrike" cap="none">
                  <a:solidFill>
                    <a:srgbClr val="FFFFFF"/>
                  </a:solidFill>
                  <a:latin typeface="Arial"/>
                  <a:ea typeface="Arial"/>
                  <a:cs typeface="Arial"/>
                  <a:sym typeface="Arial"/>
                </a:rPr>
                <a:t>Ende des Lebens</a:t>
              </a:r>
              <a:endParaRPr/>
            </a:p>
          </p:txBody>
        </p:sp>
        <p:cxnSp>
          <p:nvCxnSpPr>
            <p:cNvPr id="217" name="Google Shape;217;p9"/>
            <p:cNvCxnSpPr/>
            <p:nvPr/>
          </p:nvCxnSpPr>
          <p:spPr>
            <a:xfrm>
              <a:off x="7714718" y="2513398"/>
              <a:ext cx="2467675" cy="0"/>
            </a:xfrm>
            <a:prstGeom prst="straightConnector1">
              <a:avLst/>
            </a:prstGeom>
            <a:noFill/>
            <a:ln w="9525" cap="flat" cmpd="sng">
              <a:solidFill>
                <a:srgbClr val="1D9A78"/>
              </a:solidFill>
              <a:prstDash val="solid"/>
              <a:miter lim="800000"/>
              <a:headEnd type="triangle" w="med" len="med"/>
              <a:tailEnd type="triangle" w="med" len="med"/>
            </a:ln>
          </p:spPr>
        </p:cxnSp>
        <p:sp>
          <p:nvSpPr>
            <p:cNvPr id="218" name="Google Shape;218;p9"/>
            <p:cNvSpPr txBox="1"/>
            <p:nvPr/>
          </p:nvSpPr>
          <p:spPr>
            <a:xfrm>
              <a:off x="8217630" y="2571502"/>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0" i="0" u="none" strike="noStrike" cap="none">
                  <a:solidFill>
                    <a:srgbClr val="000000"/>
                  </a:solidFill>
                  <a:latin typeface="Arial"/>
                  <a:ea typeface="Arial"/>
                  <a:cs typeface="Arial"/>
                  <a:sym typeface="Arial"/>
                </a:rPr>
                <a:t>Traditionelles Design</a:t>
              </a:r>
              <a:endParaRPr/>
            </a:p>
          </p:txBody>
        </p:sp>
        <p:cxnSp>
          <p:nvCxnSpPr>
            <p:cNvPr id="219" name="Google Shape;219;p9"/>
            <p:cNvCxnSpPr/>
            <p:nvPr/>
          </p:nvCxnSpPr>
          <p:spPr>
            <a:xfrm>
              <a:off x="6349498" y="1633110"/>
              <a:ext cx="5133695" cy="0"/>
            </a:xfrm>
            <a:prstGeom prst="straightConnector1">
              <a:avLst/>
            </a:prstGeom>
            <a:noFill/>
            <a:ln w="9525" cap="flat" cmpd="sng">
              <a:solidFill>
                <a:srgbClr val="1D9A78"/>
              </a:solidFill>
              <a:prstDash val="solid"/>
              <a:miter lim="800000"/>
              <a:headEnd type="triangle" w="med" len="med"/>
              <a:tailEnd type="triangle" w="med" len="med"/>
            </a:ln>
          </p:spPr>
        </p:cxnSp>
        <p:sp>
          <p:nvSpPr>
            <p:cNvPr id="220" name="Google Shape;220;p9"/>
            <p:cNvSpPr txBox="1"/>
            <p:nvPr/>
          </p:nvSpPr>
          <p:spPr>
            <a:xfrm>
              <a:off x="8415975" y="1341624"/>
              <a:ext cx="193255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pt-PT" sz="1100" b="1" i="0" u="none" strike="noStrike" cap="none">
                  <a:solidFill>
                    <a:srgbClr val="000000"/>
                  </a:solidFill>
                  <a:latin typeface="Arial"/>
                  <a:ea typeface="Arial"/>
                  <a:cs typeface="Arial"/>
                  <a:sym typeface="Arial"/>
                </a:rPr>
                <a:t>Ökodesign</a:t>
              </a:r>
              <a:endParaRPr/>
            </a:p>
          </p:txBody>
        </p:sp>
      </p:grpSp>
      <p:sp>
        <p:nvSpPr>
          <p:cNvPr id="221" name="Google Shape;221;p9"/>
          <p:cNvSpPr txBox="1"/>
          <p:nvPr/>
        </p:nvSpPr>
        <p:spPr>
          <a:xfrm>
            <a:off x="2832500" y="2546828"/>
            <a:ext cx="3876099" cy="2862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pt-PT" sz="1400" b="1" i="0" u="none" strike="noStrike" cap="none">
                <a:solidFill>
                  <a:srgbClr val="000000"/>
                </a:solidFill>
                <a:latin typeface="Arial"/>
                <a:ea typeface="Arial"/>
                <a:cs typeface="Arial"/>
                <a:sym typeface="Arial"/>
              </a:rPr>
              <a:t>Wichtige Ökodesign-Strategien</a:t>
            </a:r>
            <a:endParaRPr sz="1400" b="1" i="0" u="none" strike="noStrike" cap="none">
              <a:solidFill>
                <a:srgbClr val="000000"/>
              </a:solidFill>
              <a:latin typeface="Arial"/>
              <a:ea typeface="Arial"/>
              <a:cs typeface="Arial"/>
              <a:sym typeface="Arial"/>
            </a:endParaRPr>
          </a:p>
        </p:txBody>
      </p:sp>
      <p:sp>
        <p:nvSpPr>
          <p:cNvPr id="222" name="Google Shape;222;p9"/>
          <p:cNvSpPr txBox="1"/>
          <p:nvPr/>
        </p:nvSpPr>
        <p:spPr>
          <a:xfrm>
            <a:off x="2334752" y="2820016"/>
            <a:ext cx="5300770" cy="1987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a:solidFill>
                  <a:srgbClr val="000000"/>
                </a:solidFill>
                <a:latin typeface="Arial"/>
                <a:ea typeface="Arial"/>
                <a:cs typeface="Arial"/>
                <a:sym typeface="Arial"/>
              </a:rPr>
              <a:t>Verwendung von Materialien mit geringer Umweltbelastung</a:t>
            </a:r>
            <a:endParaRPr/>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a:solidFill>
                  <a:srgbClr val="000000"/>
                </a:solidFill>
                <a:latin typeface="Arial"/>
                <a:ea typeface="Arial"/>
                <a:cs typeface="Arial"/>
                <a:sym typeface="Arial"/>
              </a:rPr>
              <a:t>die Wahl sauberer Produktionsverfahren</a:t>
            </a:r>
            <a:endParaRPr/>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a:solidFill>
                  <a:srgbClr val="000000"/>
                </a:solidFill>
                <a:latin typeface="Arial"/>
                <a:ea typeface="Arial"/>
                <a:cs typeface="Arial"/>
                <a:sym typeface="Arial"/>
              </a:rPr>
              <a:t>Vermeidung von gefährlichen und giftigen Stoffen</a:t>
            </a:r>
            <a:endParaRPr/>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a:solidFill>
                  <a:srgbClr val="000000"/>
                </a:solidFill>
                <a:latin typeface="Arial"/>
                <a:ea typeface="Arial"/>
                <a:cs typeface="Arial"/>
                <a:sym typeface="Arial"/>
              </a:rPr>
              <a:t>Maximierung der Effizienz der für die Produktion und für das verwendete Produkt eingesetzten Energie</a:t>
            </a:r>
            <a:endParaRPr/>
          </a:p>
          <a:p>
            <a:pPr marL="285750" marR="0" lvl="0" indent="-285750" algn="l" rtl="0">
              <a:lnSpc>
                <a:spcPct val="150000"/>
              </a:lnSpc>
              <a:spcBef>
                <a:spcPts val="0"/>
              </a:spcBef>
              <a:spcAft>
                <a:spcPts val="0"/>
              </a:spcAft>
              <a:buClr>
                <a:srgbClr val="000000"/>
              </a:buClr>
              <a:buSzPts val="1400"/>
              <a:buFont typeface="Noto Sans Symbols"/>
              <a:buChar char="✔"/>
            </a:pPr>
            <a:r>
              <a:rPr lang="pt-PT" sz="1400" b="0" i="0" u="none" strike="noStrike" cap="none">
                <a:solidFill>
                  <a:srgbClr val="000000"/>
                </a:solidFill>
                <a:latin typeface="Arial"/>
                <a:ea typeface="Arial"/>
                <a:cs typeface="Arial"/>
                <a:sym typeface="Arial"/>
              </a:rPr>
              <a:t>Planung von Abfallwirtschaft und Recycling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7205</Words>
  <Application>Microsoft Office PowerPoint</Application>
  <PresentationFormat>Bildschirmpräsentation (16:9)</PresentationFormat>
  <Paragraphs>505</Paragraphs>
  <Slides>65</Slides>
  <Notes>65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65</vt:i4>
      </vt:variant>
    </vt:vector>
  </HeadingPairs>
  <TitlesOfParts>
    <vt:vector size="73" baseType="lpstr">
      <vt:lpstr>Proxima Nova</vt:lpstr>
      <vt:lpstr>Bebas Neue</vt:lpstr>
      <vt:lpstr>Noto Sans Symbols</vt:lpstr>
      <vt:lpstr>Noto Sans</vt:lpstr>
      <vt:lpstr>Arial</vt:lpstr>
      <vt:lpstr>Calibri</vt:lpstr>
      <vt:lpstr>Verdana</vt:lpstr>
      <vt:lpstr>Creal Modern Portfolio by Slidesgo</vt:lpstr>
      <vt:lpstr>GESCHÄFTSMODELLIERUNG FÜR UNTERNEHMEN DER KREISLAUFWIRTSCHAFT</vt:lpstr>
      <vt:lpstr>02</vt:lpstr>
      <vt:lpstr>Wichtigste Ziele</vt:lpstr>
      <vt:lpstr>Strategien für zirkuläres Design</vt:lpstr>
      <vt:lpstr>PowerPoint-Präsentation</vt:lpstr>
      <vt:lpstr>Nachhaltige Produktentwicklung</vt:lpstr>
      <vt:lpstr>Nachhaltige Produktentwicklung (CONT.)</vt:lpstr>
      <vt:lpstr>Ökodesign</vt:lpstr>
      <vt:lpstr>Öko-Design (Forts.)</vt:lpstr>
      <vt:lpstr>Öko-Design TOOLS</vt:lpstr>
      <vt:lpstr>Herausforderungen</vt:lpstr>
      <vt:lpstr>Zirkuläre Lieferungen</vt:lpstr>
      <vt:lpstr>Kreislaufwirtschaft und nachhaltiges Design - Die wichtigsten Fakten</vt:lpstr>
      <vt:lpstr>Auswahl des Materials</vt:lpstr>
      <vt:lpstr>Allgemeiner Rahmen für die Materialauswahl</vt:lpstr>
      <vt:lpstr>Allgemeiner Rahmen für die Materialauswahl</vt:lpstr>
      <vt:lpstr>Bewährte Praktiken</vt:lpstr>
      <vt:lpstr>Recyceln, wiederverwenden und teilen</vt:lpstr>
      <vt:lpstr>Wert in den Schleifen</vt:lpstr>
      <vt:lpstr>Recyceln</vt:lpstr>
      <vt:lpstr>Wiederverwendung</vt:lpstr>
      <vt:lpstr>Teilen</vt:lpstr>
      <vt:lpstr>Verlängerung der Lebensdauer von Produkten</vt:lpstr>
      <vt:lpstr>Verlängerung der Lebensdauer von Produkten</vt:lpstr>
      <vt:lpstr>Verlängerung der Lebensdauer von Produkten (Forts.)</vt:lpstr>
      <vt:lpstr>Verlängerung der Lebensdauer von Produkten (Forts.)</vt:lpstr>
      <vt:lpstr>Verlängerung der Lebensdauer von Produkten (Forts.)</vt:lpstr>
      <vt:lpstr>Verlängerung der Lebensdauer von Produkten (Forts.)</vt:lpstr>
      <vt:lpstr>Plattformen zur gemeinsamen Nutzung </vt:lpstr>
      <vt:lpstr>Das Konzept der Sharing-Economy-Plattformen</vt:lpstr>
      <vt:lpstr>Beispiele für Sharing-Plattformen</vt:lpstr>
      <vt:lpstr>Sharing-Plattformen für die Kreislaufwirtschaft (Business-to-Peer-Plattformen) </vt:lpstr>
      <vt:lpstr>Sharing-Plattformen für die Kreislaufwirtschaft (Peer-to-Peer-Plattformen)  </vt:lpstr>
      <vt:lpstr>Produkt als Dienstleistung  </vt:lpstr>
      <vt:lpstr>Produkt als Dienstleistung  </vt:lpstr>
      <vt:lpstr>Produkt als Dienstleistung  </vt:lpstr>
      <vt:lpstr>Produkt als Dienstleistung (Forts.)</vt:lpstr>
      <vt:lpstr>Produkt als Dienstleistung (Forts.)</vt:lpstr>
      <vt:lpstr>Produkt als Dienstleistung (Forts.)</vt:lpstr>
      <vt:lpstr>Produkt als Dienstleistung (Forts.)</vt:lpstr>
      <vt:lpstr>Synergieeffekte mit anderen Methoden  </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Synergieeffekte mit anderen Methoden</vt:lpstr>
      <vt:lpstr>Bewertung</vt:lpstr>
      <vt:lpstr>Weitere Lektüre</vt:lpstr>
      <vt:lpstr>Weitere Lektüre</vt:lpstr>
      <vt:lpstr>Weitere Lektüre</vt:lpstr>
      <vt:lpstr>Weitere Lektüre</vt:lpstr>
      <vt:lpstr>Weitere Lektüre</vt:lpstr>
      <vt:lpstr>Weitere Lektüre</vt:lpstr>
      <vt:lpstr>Weitere Lektüre</vt:lpstr>
      <vt:lpstr>Weitere Lektüre</vt:lpstr>
      <vt:lpstr>Weitere Lektüre</vt:lpstr>
      <vt:lpstr>Weitere Lektüre</vt:lpstr>
      <vt:lpstr>Weitere Lektüre</vt:lpstr>
      <vt:lpstr>GESCHÄFTSMODELLE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GESCHÄFTSMODELLIERUNG FÜR UNTERNEHMEN DER KREISLAUFWIRTSCHAFT</dc:title>
  <dc:creator>Alex S</dc:creator>
  <cp:lastModifiedBy>Niclas Grüttner</cp:lastModifiedBy>
  <cp:revision>1</cp:revision>
  <dcterms:modified xsi:type="dcterms:W3CDTF">2023-10-27T13:38:05Z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