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omments/comment1.xml" ContentType="application/vnd.openxmlformats-officedocument.presentationml.comment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omments/comment2.xml" ContentType="application/vnd.openxmlformats-officedocument.presentationml.comment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52"/>
  </p:notesMasterIdLst>
  <p:sldIdLst>
    <p:sldId id="256" r:id="rId2"/>
    <p:sldId id="264" r:id="rId3"/>
    <p:sldId id="259" r:id="rId4"/>
    <p:sldId id="311" r:id="rId5"/>
    <p:sldId id="280" r:id="rId6"/>
    <p:sldId id="347" r:id="rId7"/>
    <p:sldId id="260" r:id="rId8"/>
    <p:sldId id="314" r:id="rId9"/>
    <p:sldId id="313" r:id="rId10"/>
    <p:sldId id="348" r:id="rId11"/>
    <p:sldId id="312" r:id="rId12"/>
    <p:sldId id="315" r:id="rId13"/>
    <p:sldId id="316" r:id="rId14"/>
    <p:sldId id="349" r:id="rId15"/>
    <p:sldId id="319" r:id="rId16"/>
    <p:sldId id="317" r:id="rId17"/>
    <p:sldId id="350" r:id="rId18"/>
    <p:sldId id="320" r:id="rId19"/>
    <p:sldId id="351" r:id="rId20"/>
    <p:sldId id="321" r:id="rId21"/>
    <p:sldId id="322" r:id="rId22"/>
    <p:sldId id="324" r:id="rId23"/>
    <p:sldId id="352" r:id="rId24"/>
    <p:sldId id="323" r:id="rId25"/>
    <p:sldId id="325" r:id="rId26"/>
    <p:sldId id="326" r:id="rId27"/>
    <p:sldId id="327" r:id="rId28"/>
    <p:sldId id="328" r:id="rId29"/>
    <p:sldId id="353" r:id="rId30"/>
    <p:sldId id="331" r:id="rId31"/>
    <p:sldId id="329" r:id="rId32"/>
    <p:sldId id="354" r:id="rId33"/>
    <p:sldId id="332" r:id="rId34"/>
    <p:sldId id="333" r:id="rId35"/>
    <p:sldId id="334" r:id="rId36"/>
    <p:sldId id="335" r:id="rId37"/>
    <p:sldId id="336" r:id="rId38"/>
    <p:sldId id="339" r:id="rId39"/>
    <p:sldId id="337" r:id="rId40"/>
    <p:sldId id="340" r:id="rId41"/>
    <p:sldId id="341" r:id="rId42"/>
    <p:sldId id="342" r:id="rId43"/>
    <p:sldId id="343" r:id="rId44"/>
    <p:sldId id="344" r:id="rId45"/>
    <p:sldId id="310" r:id="rId46"/>
    <p:sldId id="318" r:id="rId47"/>
    <p:sldId id="330" r:id="rId48"/>
    <p:sldId id="338" r:id="rId49"/>
    <p:sldId id="346" r:id="rId50"/>
    <p:sldId id="279" r:id="rId51"/>
  </p:sldIdLst>
  <p:sldSz cx="9144000" cy="5143500" type="screen16x9"/>
  <p:notesSz cx="6858000" cy="9144000"/>
  <p:embeddedFontLst>
    <p:embeddedFont>
      <p:font typeface="Bebas Neue" panose="020B0606020202050201" pitchFamily="34" charset="0"/>
      <p:regular r:id="rId53"/>
    </p:embeddedFont>
    <p:embeddedFont>
      <p:font typeface="Calibri" panose="020F0502020204030204" pitchFamily="34" charset="0"/>
      <p:regular r:id="rId54"/>
      <p:bold r:id="rId55"/>
      <p:italic r:id="rId56"/>
      <p:boldItalic r:id="rId57"/>
    </p:embeddedFont>
    <p:embeddedFont>
      <p:font typeface="Noto Sans" panose="020B0502040504020204" pitchFamily="34" charset="0"/>
      <p:regular r:id="rId58"/>
      <p:bold r:id="rId59"/>
      <p:italic r:id="rId60"/>
      <p:boldItalic r:id="rId61"/>
    </p:embeddedFont>
    <p:embeddedFont>
      <p:font typeface="Proxima Nova" panose="020B0604020202020204" charset="0"/>
      <p:regular r:id="rId62"/>
      <p:bold r:id="rId63"/>
      <p:italic r:id="rId64"/>
      <p:boldItalic r:id="rId65"/>
    </p:embeddedFont>
    <p:embeddedFont>
      <p:font typeface="Verdana" panose="020B0604030504040204" pitchFamily="34" charset="0"/>
      <p:regular r:id="rId66"/>
      <p:bold r:id="rId67"/>
      <p:italic r:id="rId68"/>
      <p:boldItalic r:id="rId69"/>
    </p:embeddedFont>
  </p:embeddedFontLst>
  <p:custDataLst>
    <p:tags r:id="rId7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ipa" initials="A" lastIdx="2" clrIdx="0">
    <p:extLst>
      <p:ext uri="{19B8F6BF-5375-455C-9EA6-DF929625EA0E}">
        <p15:presenceInfo xmlns:p15="http://schemas.microsoft.com/office/powerpoint/2012/main" userId="Filip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BFD"/>
    <a:srgbClr val="E7501B"/>
    <a:srgbClr val="059540"/>
    <a:srgbClr val="2B2D83"/>
    <a:srgbClr val="15A7A1"/>
    <a:srgbClr val="DAFAF8"/>
    <a:srgbClr val="BED4CC"/>
    <a:srgbClr val="F0F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5C83DA-19AF-4781-9E9F-8F55BE3DE3E8}">
  <a:tblStyle styleId="{F05C83DA-19AF-4781-9E9F-8F55BE3DE3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716"/>
  </p:normalViewPr>
  <p:slideViewPr>
    <p:cSldViewPr snapToGrid="0" snapToObjects="1">
      <p:cViewPr varScale="1">
        <p:scale>
          <a:sx n="155" d="100"/>
          <a:sy n="155" d="100"/>
        </p:scale>
        <p:origin x="114" y="-18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1.fntdata"/><Relationship Id="rId6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30T10:05:08.122" idx="1">
    <p:pos x="942" y="2846"/>
    <p:text>tradução do esquema ao lado</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6-30T15:58:15.312" idx="2">
    <p:pos x="2168" y="4838"/>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ea56dbdc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ea56dbdc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81206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9938f6f96d_0_2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9938f6f96d_0_2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ea56dbdce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8ea56dbdce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ea56dbdce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ea56dbdce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088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915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32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9734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dirty="0"/>
          </a:p>
        </p:txBody>
      </p:sp>
      <p:sp>
        <p:nvSpPr>
          <p:cNvPr id="9" name="Google Shape;9;p2"/>
          <p:cNvSpPr txBox="1">
            <a:spLocks noGrp="1"/>
          </p:cNvSpPr>
          <p:nvPr>
            <p:ph type="subTitle" idx="1"/>
          </p:nvPr>
        </p:nvSpPr>
        <p:spPr>
          <a:xfrm>
            <a:off x="3214526" y="2301372"/>
            <a:ext cx="271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solidFill>
                  <a:srgbClr val="15A7A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userDrawn="1"/>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userDrawn="1"/>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10;&#10;Description automatically generated">
            <a:extLst>
              <a:ext uri="{FF2B5EF4-FFF2-40B4-BE49-F238E27FC236}">
                <a16:creationId xmlns:a16="http://schemas.microsoft.com/office/drawing/2014/main" id="{F9577813-618E-9C4E-A932-AA15369B82BD}"/>
              </a:ext>
            </a:extLst>
          </p:cNvPr>
          <p:cNvPicPr>
            <a:picLocks noChangeAspect="1"/>
          </p:cNvPicPr>
          <p:nvPr userDrawn="1"/>
        </p:nvPicPr>
        <p:blipFill>
          <a:blip r:embed="rId2"/>
          <a:stretch>
            <a:fillRect/>
          </a:stretch>
        </p:blipFill>
        <p:spPr>
          <a:xfrm>
            <a:off x="1813021" y="3050174"/>
            <a:ext cx="5308600" cy="1536700"/>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F4A00182-F861-A62F-59E4-CD76BB784674}"/>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B781DF38-0DF3-CB9B-FBA9-9A30CD7C7DD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0CE6F5F6-63E8-B99C-086F-4961BCDFBA77}"/>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260"/>
        <p:cNvGrpSpPr/>
        <p:nvPr/>
      </p:nvGrpSpPr>
      <p:grpSpPr>
        <a:xfrm>
          <a:off x="0" y="0"/>
          <a:ext cx="0" cy="0"/>
          <a:chOff x="0" y="0"/>
          <a:chExt cx="0" cy="0"/>
        </a:xfrm>
      </p:grpSpPr>
      <p:sp>
        <p:nvSpPr>
          <p:cNvPr id="262" name="Google Shape;262;p24"/>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4"/>
          <p:cNvGrpSpPr/>
          <p:nvPr/>
        </p:nvGrpSpPr>
        <p:grpSpPr>
          <a:xfrm rot="10800000">
            <a:off x="7782805" y="539502"/>
            <a:ext cx="682510" cy="1078346"/>
            <a:chOff x="4210925" y="3949824"/>
            <a:chExt cx="325625" cy="514601"/>
          </a:xfrm>
          <a:solidFill>
            <a:srgbClr val="E7501B"/>
          </a:solidFill>
        </p:grpSpPr>
        <p:sp>
          <p:nvSpPr>
            <p:cNvPr id="264" name="Google Shape;264;p2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4759AEB8-4B12-D246-B1E0-4940E4FD7D3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3D7602EC-ED30-9FB4-30D7-45E8E41606FE}"/>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A825EB12-E274-17B5-6FE0-5B99E5CD2E6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FDB3222C-BDA5-7F20-8E6C-BD3A5A8CDB9E}"/>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268"/>
        <p:cNvGrpSpPr/>
        <p:nvPr/>
      </p:nvGrpSpPr>
      <p:grpSpPr>
        <a:xfrm>
          <a:off x="0" y="0"/>
          <a:ext cx="0" cy="0"/>
          <a:chOff x="0" y="0"/>
          <a:chExt cx="0" cy="0"/>
        </a:xfrm>
      </p:grpSpPr>
      <p:sp>
        <p:nvSpPr>
          <p:cNvPr id="271" name="Google Shape;271;p25"/>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descr="Logo&#10;&#10;Description automatically generated">
            <a:extLst>
              <a:ext uri="{FF2B5EF4-FFF2-40B4-BE49-F238E27FC236}">
                <a16:creationId xmlns:a16="http://schemas.microsoft.com/office/drawing/2014/main" id="{05056060-70F0-2341-8841-E65555E3B4F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EAC916A7-2060-038F-EBD7-5776C4CD1E41}"/>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AF3A8C97-B6E6-A4DB-7931-00CAE8C162B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019ADDBD-13CE-63AC-8484-797474580484}"/>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hasCustomPrompt="1"/>
          </p:nvPr>
        </p:nvSpPr>
        <p:spPr>
          <a:xfrm>
            <a:off x="3322825" y="880450"/>
            <a:ext cx="2498400" cy="1946700"/>
          </a:xfrm>
          <a:prstGeom prst="rect">
            <a:avLst/>
          </a:prstGeom>
        </p:spPr>
        <p:txBody>
          <a:bodyPr spcFirstLastPara="1" wrap="square" lIns="0" tIns="91425" rIns="91425" bIns="91425" anchor="ctr" anchorCtr="0">
            <a:noAutofit/>
          </a:bodyPr>
          <a:lstStyle>
            <a:lvl1pPr lvl="0">
              <a:spcBef>
                <a:spcPts val="0"/>
              </a:spcBef>
              <a:spcAft>
                <a:spcPts val="0"/>
              </a:spcAft>
              <a:buSzPts val="9000"/>
              <a:buNone/>
              <a:defRPr sz="9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r>
              <a:rPr dirty="0"/>
              <a:t>xx%</a:t>
            </a:r>
          </a:p>
        </p:txBody>
      </p:sp>
      <p:sp>
        <p:nvSpPr>
          <p:cNvPr id="37" name="Google Shape;37;p3"/>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3"/>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Logo&#10;&#10;Description automatically generated">
            <a:extLst>
              <a:ext uri="{FF2B5EF4-FFF2-40B4-BE49-F238E27FC236}">
                <a16:creationId xmlns:a16="http://schemas.microsoft.com/office/drawing/2014/main" id="{4941379D-1FFE-D34C-BBE6-62251EB58D5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81096D01-1AD7-41BF-B017-0DA3006256E9}"/>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4" name="TextBox 19">
            <a:extLst>
              <a:ext uri="{FF2B5EF4-FFF2-40B4-BE49-F238E27FC236}">
                <a16:creationId xmlns:a16="http://schemas.microsoft.com/office/drawing/2014/main" id="{294F97DE-512C-02DC-A842-4FB7818328F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Grafik 5" descr="Ein Bild, das Symbol, Kreis, Schrift, Grafiken enthält.&#10;&#10;Automatisch generierte Beschreibung">
            <a:extLst>
              <a:ext uri="{FF2B5EF4-FFF2-40B4-BE49-F238E27FC236}">
                <a16:creationId xmlns:a16="http://schemas.microsoft.com/office/drawing/2014/main" id="{4CB600DC-BB0A-A05A-673E-F48F3C014C66}"/>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713225" y="1614925"/>
            <a:ext cx="7717800" cy="6468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42" name="Google Shape;42;p4"/>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a:off x="8431033" y="-449325"/>
            <a:ext cx="1061212" cy="1676776"/>
            <a:chOff x="4210925" y="3949824"/>
            <a:chExt cx="325625" cy="514601"/>
          </a:xfrm>
          <a:solidFill>
            <a:srgbClr val="2B2D83"/>
          </a:solidFill>
        </p:grpSpPr>
        <p:sp>
          <p:nvSpPr>
            <p:cNvPr id="45" name="Google Shape;45;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a:spLocks noGrp="1"/>
          </p:cNvSpPr>
          <p:nvPr>
            <p:ph type="subTitle" idx="1"/>
          </p:nvPr>
        </p:nvSpPr>
        <p:spPr>
          <a:xfrm>
            <a:off x="2512825" y="2331700"/>
            <a:ext cx="4114800" cy="117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15A7A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pic>
        <p:nvPicPr>
          <p:cNvPr id="11" name="Picture 10" descr="Logo&#10;&#10;Description automatically generated">
            <a:extLst>
              <a:ext uri="{FF2B5EF4-FFF2-40B4-BE49-F238E27FC236}">
                <a16:creationId xmlns:a16="http://schemas.microsoft.com/office/drawing/2014/main" id="{D7409A9E-685D-754B-9D15-07D2E7172A5A}"/>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F7479D4C-B4A1-C325-378E-37A876FA15B1}"/>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9A1CF06A-516E-2A75-D80A-F3288EBA287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6C2A6E9E-BAA5-858B-3858-10EC39D3471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E7501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63" name="Google Shape;6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225003" y="433123"/>
            <a:ext cx="411785" cy="650559"/>
            <a:chOff x="4210925" y="3949824"/>
            <a:chExt cx="325625" cy="514601"/>
          </a:xfrm>
          <a:solidFill>
            <a:srgbClr val="E7501B"/>
          </a:solidFill>
        </p:grpSpPr>
        <p:sp>
          <p:nvSpPr>
            <p:cNvPr id="71" name="Google Shape;71;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Logo&#10;&#10;Description automatically generated">
            <a:extLst>
              <a:ext uri="{FF2B5EF4-FFF2-40B4-BE49-F238E27FC236}">
                <a16:creationId xmlns:a16="http://schemas.microsoft.com/office/drawing/2014/main" id="{6D455AC4-3153-9346-9280-B7FF41DCD9E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7D5107B2-15B7-D595-00B4-695F514B380A}"/>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6860C40A-4153-99C0-914F-9A972266909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54BAC537-EC46-6174-DD53-2A10C717580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13225" y="1477725"/>
            <a:ext cx="3858900" cy="605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15A7A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75" name="Google Shape;75;p7"/>
          <p:cNvGrpSpPr/>
          <p:nvPr/>
        </p:nvGrpSpPr>
        <p:grpSpPr>
          <a:xfrm>
            <a:off x="6609" y="4254853"/>
            <a:ext cx="554210" cy="859289"/>
            <a:chOff x="2242775" y="2016422"/>
            <a:chExt cx="325050" cy="504100"/>
          </a:xfrm>
          <a:solidFill>
            <a:srgbClr val="15A7A1"/>
          </a:solidFill>
        </p:grpSpPr>
        <p:sp>
          <p:nvSpPr>
            <p:cNvPr id="76" name="Google Shape;76;p7"/>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subTitle" idx="1"/>
          </p:nvPr>
        </p:nvSpPr>
        <p:spPr>
          <a:xfrm>
            <a:off x="713350" y="2083400"/>
            <a:ext cx="3730800" cy="21342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Clr>
                <a:schemeClr val="dk1"/>
              </a:buClr>
              <a:buSzPts val="1400"/>
              <a:buChar char="○"/>
              <a:defRPr/>
            </a:lvl2pPr>
            <a:lvl3pPr lvl="2">
              <a:spcBef>
                <a:spcPts val="0"/>
              </a:spcBef>
              <a:spcAft>
                <a:spcPts val="0"/>
              </a:spcAft>
              <a:buClr>
                <a:schemeClr val="dk1"/>
              </a:buClr>
              <a:buSzPts val="1400"/>
              <a:buChar char="■"/>
              <a:defRPr/>
            </a:lvl3pPr>
            <a:lvl4pPr lvl="3">
              <a:spcBef>
                <a:spcPts val="0"/>
              </a:spcBef>
              <a:spcAft>
                <a:spcPts val="0"/>
              </a:spcAft>
              <a:buClr>
                <a:schemeClr val="dk1"/>
              </a:buClr>
              <a:buSzPts val="1400"/>
              <a:buChar char="●"/>
              <a:defRPr/>
            </a:lvl4pPr>
            <a:lvl5pPr lvl="4">
              <a:spcBef>
                <a:spcPts val="0"/>
              </a:spcBef>
              <a:spcAft>
                <a:spcPts val="0"/>
              </a:spcAft>
              <a:buClr>
                <a:schemeClr val="dk1"/>
              </a:buClr>
              <a:buSzPts val="1400"/>
              <a:buChar char="○"/>
              <a:defRPr/>
            </a:lvl5pPr>
            <a:lvl6pPr lvl="5">
              <a:spcBef>
                <a:spcPts val="0"/>
              </a:spcBef>
              <a:spcAft>
                <a:spcPts val="0"/>
              </a:spcAft>
              <a:buClr>
                <a:schemeClr val="dk1"/>
              </a:buClr>
              <a:buSzPts val="1400"/>
              <a:buChar char="■"/>
              <a:defRPr/>
            </a:lvl6pPr>
            <a:lvl7pPr lvl="6">
              <a:spcBef>
                <a:spcPts val="0"/>
              </a:spcBef>
              <a:spcAft>
                <a:spcPts val="0"/>
              </a:spcAft>
              <a:buClr>
                <a:schemeClr val="dk1"/>
              </a:buClr>
              <a:buSzPts val="1400"/>
              <a:buChar char="●"/>
              <a:defRPr/>
            </a:lvl7pPr>
            <a:lvl8pPr lvl="7">
              <a:spcBef>
                <a:spcPts val="0"/>
              </a:spcBef>
              <a:spcAft>
                <a:spcPts val="0"/>
              </a:spcAft>
              <a:buClr>
                <a:schemeClr val="dk1"/>
              </a:buClr>
              <a:buSzPts val="1400"/>
              <a:buChar char="○"/>
              <a:defRPr/>
            </a:lvl8pPr>
            <a:lvl9pPr lvl="8">
              <a:spcBef>
                <a:spcPts val="0"/>
              </a:spcBef>
              <a:spcAft>
                <a:spcPts val="0"/>
              </a:spcAft>
              <a:buClr>
                <a:schemeClr val="dk1"/>
              </a:buClr>
              <a:buSzPts val="1400"/>
              <a:buChar char="■"/>
              <a:defRPr/>
            </a:lvl9pPr>
          </a:lstStyle>
          <a:p>
            <a:endParaRPr/>
          </a:p>
        </p:txBody>
      </p:sp>
      <p:sp>
        <p:nvSpPr>
          <p:cNvPr id="79" name="Google Shape;79;p7"/>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8B253A99-9075-1C48-9A0B-C7738189342B}"/>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99125E38-870F-A171-9715-76631EED78BB}"/>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81BDECC9-3C48-912E-5CCD-1C51E0F5D89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6421114C-BC3F-98DE-E90E-B7DE0C825F20}"/>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D8DAB05-1578-8443-827B-20B576FACEF6}"/>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4" name="Google Shape;43;p14" descr="Graphical user interface, text, application&#10;&#10;Description automatically generated">
            <a:extLst>
              <a:ext uri="{FF2B5EF4-FFF2-40B4-BE49-F238E27FC236}">
                <a16:creationId xmlns:a16="http://schemas.microsoft.com/office/drawing/2014/main" id="{59227C95-3792-DF8F-D850-8873ADFFFD54}"/>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5" name="TextBox 19">
            <a:extLst>
              <a:ext uri="{FF2B5EF4-FFF2-40B4-BE49-F238E27FC236}">
                <a16:creationId xmlns:a16="http://schemas.microsoft.com/office/drawing/2014/main" id="{DD08EF38-B95F-ED04-60ED-96D4E21BE8B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Grafik 5" descr="Ein Bild, das Symbol, Kreis, Schrift, Grafiken enthält.&#10;&#10;Automatisch generierte Beschreibung">
            <a:extLst>
              <a:ext uri="{FF2B5EF4-FFF2-40B4-BE49-F238E27FC236}">
                <a16:creationId xmlns:a16="http://schemas.microsoft.com/office/drawing/2014/main" id="{342A4839-2B1D-C1A7-9E84-089CB51448B4}"/>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31" name="Google Shape;231;p2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77936C3A-317D-7640-B9E0-0E1FD3E3B0C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5F4A48B7-B9B5-F60E-68F2-ABF87D71CE1D}"/>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2A321EEE-DA1D-F50F-0E84-3E6B8ED9C98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FE95D86B-9691-DF25-CE8F-E2AD33CAF3E3}"/>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flipH="1">
            <a:off x="5108101" y="1880800"/>
            <a:ext cx="3322800" cy="69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6" name="Google Shape;246;p22"/>
          <p:cNvSpPr txBox="1">
            <a:spLocks noGrp="1"/>
          </p:cNvSpPr>
          <p:nvPr>
            <p:ph type="subTitle" idx="1"/>
          </p:nvPr>
        </p:nvSpPr>
        <p:spPr>
          <a:xfrm flipH="1">
            <a:off x="697455" y="1645900"/>
            <a:ext cx="4074300" cy="18690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SzPts val="1600"/>
              <a:buChar char="●"/>
              <a:defRPr/>
            </a:lvl1pPr>
            <a:lvl2pPr lvl="1" rtl="0">
              <a:spcBef>
                <a:spcPts val="0"/>
              </a:spcBef>
              <a:spcAft>
                <a:spcPts val="0"/>
              </a:spcAft>
              <a:buClr>
                <a:schemeClr val="dk1"/>
              </a:buClr>
              <a:buSzPts val="1400"/>
              <a:buChar char="○"/>
              <a:defRPr/>
            </a:lvl2pPr>
            <a:lvl3pPr lvl="2" rtl="0">
              <a:spcBef>
                <a:spcPts val="0"/>
              </a:spcBef>
              <a:spcAft>
                <a:spcPts val="0"/>
              </a:spcAft>
              <a:buClr>
                <a:schemeClr val="dk1"/>
              </a:buClr>
              <a:buSzPts val="1400"/>
              <a:buChar char="■"/>
              <a:defRPr/>
            </a:lvl3pPr>
            <a:lvl4pPr lvl="3" rtl="0">
              <a:spcBef>
                <a:spcPts val="0"/>
              </a:spcBef>
              <a:spcAft>
                <a:spcPts val="0"/>
              </a:spcAft>
              <a:buClr>
                <a:schemeClr val="dk1"/>
              </a:buClr>
              <a:buSzPts val="1400"/>
              <a:buChar char="●"/>
              <a:defRPr/>
            </a:lvl4pPr>
            <a:lvl5pPr lvl="4" rtl="0">
              <a:spcBef>
                <a:spcPts val="0"/>
              </a:spcBef>
              <a:spcAft>
                <a:spcPts val="0"/>
              </a:spcAft>
              <a:buClr>
                <a:schemeClr val="dk1"/>
              </a:buClr>
              <a:buSzPts val="1400"/>
              <a:buChar char="○"/>
              <a:defRPr/>
            </a:lvl5pPr>
            <a:lvl6pPr lvl="5" rtl="0">
              <a:spcBef>
                <a:spcPts val="0"/>
              </a:spcBef>
              <a:spcAft>
                <a:spcPts val="0"/>
              </a:spcAft>
              <a:buClr>
                <a:schemeClr val="dk1"/>
              </a:buClr>
              <a:buSzPts val="1400"/>
              <a:buChar char="■"/>
              <a:defRPr/>
            </a:lvl6pPr>
            <a:lvl7pPr lvl="6" rtl="0">
              <a:spcBef>
                <a:spcPts val="0"/>
              </a:spcBef>
              <a:spcAft>
                <a:spcPts val="0"/>
              </a:spcAft>
              <a:buClr>
                <a:schemeClr val="dk1"/>
              </a:buClr>
              <a:buSzPts val="1400"/>
              <a:buChar char="●"/>
              <a:defRPr/>
            </a:lvl7pPr>
            <a:lvl8pPr lvl="7" rtl="0">
              <a:spcBef>
                <a:spcPts val="0"/>
              </a:spcBef>
              <a:spcAft>
                <a:spcPts val="0"/>
              </a:spcAft>
              <a:buClr>
                <a:schemeClr val="dk1"/>
              </a:buClr>
              <a:buSzPts val="1400"/>
              <a:buChar char="○"/>
              <a:defRPr/>
            </a:lvl8pPr>
            <a:lvl9pPr lvl="8" rtl="0">
              <a:spcBef>
                <a:spcPts val="0"/>
              </a:spcBef>
              <a:spcAft>
                <a:spcPts val="0"/>
              </a:spcAft>
              <a:buClr>
                <a:schemeClr val="dk1"/>
              </a:buClr>
              <a:buSzPts val="1400"/>
              <a:buChar char="■"/>
              <a:defRPr/>
            </a:lvl9pPr>
          </a:lstStyle>
          <a:p>
            <a:endParaRPr/>
          </a:p>
        </p:txBody>
      </p:sp>
      <p:sp>
        <p:nvSpPr>
          <p:cNvPr id="247" name="Google Shape;247;p22"/>
          <p:cNvSpPr txBox="1">
            <a:spLocks noGrp="1"/>
          </p:cNvSpPr>
          <p:nvPr>
            <p:ph type="subTitle" idx="2"/>
          </p:nvPr>
        </p:nvSpPr>
        <p:spPr>
          <a:xfrm flipH="1">
            <a:off x="5103667" y="2569355"/>
            <a:ext cx="33228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600"/>
              <a:buFont typeface="Bebas Neue"/>
              <a:buNone/>
              <a:defRPr sz="2600">
                <a:solidFill>
                  <a:srgbClr val="15A7A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248" name="Google Shape;248;p22"/>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DB3751E3-B2B1-0346-BB7C-416A6EE36C5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2D251C3D-2731-F821-CCD8-5577E3FE8952}"/>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97E74AD8-8F1C-A218-2A35-D8BD7C19F80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3EC01F73-3A99-087B-D13E-F22ACBD43851}"/>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52"/>
        <p:cNvGrpSpPr/>
        <p:nvPr/>
      </p:nvGrpSpPr>
      <p:grpSpPr>
        <a:xfrm>
          <a:off x="0" y="0"/>
          <a:ext cx="0" cy="0"/>
          <a:chOff x="0" y="0"/>
          <a:chExt cx="0" cy="0"/>
        </a:xfrm>
      </p:grpSpPr>
      <p:sp>
        <p:nvSpPr>
          <p:cNvPr id="253" name="Google Shape;253;p23"/>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2EFBED24-D1C3-7B4E-AD12-6BE2BAA03668}"/>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0FA56BBB-0C6D-27EE-8E19-33AA44E142D3}"/>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EBBC748E-546C-7DE1-0F60-73801E180FA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2E25142B-032D-1F9D-A386-5217E44CFD79}"/>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100000">
              <a:schemeClr val="bg2"/>
            </a:gs>
          </a:gsLst>
          <a:lin ang="8100019"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3800"/>
              <a:buFont typeface="Bebas Neue"/>
              <a:buNone/>
              <a:defRPr sz="3800">
                <a:solidFill>
                  <a:schemeClr val="accent3"/>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66"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2B2D8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hyperlink" Target="https://www.circulareconomyasia.org/circular-economy/"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hyperlink" Target="http://www.lessonsfromnature.org/bg/index.php?option=com_content&amp;view=article&amp;id=104&amp;Itemid=11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hyperlink" Target="https://www.freepik.com/free-photo/fire-steppe-grass-is-burning-destroying-everything-its-path_18629392.htm#query=country%20fire&amp;position=6&amp;from_view=search&amp;track=ais" TargetMode="External"/><Relationship Id="rId5" Type="http://schemas.openxmlformats.org/officeDocument/2006/relationships/hyperlink" Target="https://www.freepik.com/author/pvproductions"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comments" Target="../comments/commen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hyperlink" Target="https://www.nrel.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hyperlink" Target="https://www.nrel.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hyperlink" Target="https://planetark.org/" TargetMode="Externa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hyperlink" Target="https://planetark.org/"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6.xml"/><Relationship Id="rId5" Type="http://schemas.openxmlformats.org/officeDocument/2006/relationships/image" Target="../media/image10.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17.png"/><Relationship Id="rId4" Type="http://schemas.openxmlformats.org/officeDocument/2006/relationships/hyperlink" Target="https://www.youtube.com/watch?v=G-pr0cYzuDQ&amp;ab_channel=DisruptiveInnovationFestival-DI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hyperlink" Target="https://ec.europa.eu/eurostat/web/circular-economy/indicator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33.xml"/><Relationship Id="rId5" Type="http://schemas.openxmlformats.org/officeDocument/2006/relationships/comments" Target="../comments/comment2.xml"/><Relationship Id="rId4" Type="http://schemas.openxmlformats.org/officeDocument/2006/relationships/hyperlink" Target="https://ec.europa.eu/eurostat/web/circular-economy/indicators"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hyperlink" Target="https://ec.europa.eu/environment/ecoap/indicators/circular-economy-indicators_en" TargetMode="Externa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hyperlink" Target="https://eur-lex.europa.eu/legal-content/EN/TXT/?qid=1583933814386&amp;uri=COM:2020:98:FIN" TargetMode="Externa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ags" Target="../tags/tag41.xml"/><Relationship Id="rId4" Type="http://schemas.openxmlformats.org/officeDocument/2006/relationships/hyperlink" Target="https://op.europa.eu/"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europarl.europa.eu/doceo/document/TA-9-2021-0040_EN.html" TargetMode="External"/><Relationship Id="rId2" Type="http://schemas.openxmlformats.org/officeDocument/2006/relationships/slideLayout" Target="../slideLayouts/slideLayout4.xml"/><Relationship Id="rId1" Type="http://schemas.openxmlformats.org/officeDocument/2006/relationships/tags" Target="../tags/tag4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hyperlink" Target="https://eco.nomia.pt/contents/ficheiros/paec-pt.pdf" TargetMode="Externa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45.xml"/><Relationship Id="rId4" Type="http://schemas.openxmlformats.org/officeDocument/2006/relationships/hyperlink" Target="https://circulareconomy.europa.eu/platform/sites/default/files/circular_by_design_-_products_in_the_circular_economy.pdf"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hyperlink" Target="https://ec.europa.eu/clima/policies/adaptation/how_en" TargetMode="External"/><Relationship Id="rId2" Type="http://schemas.openxmlformats.org/officeDocument/2006/relationships/slideLayout" Target="../slideLayouts/slideLayout4.xml"/><Relationship Id="rId1" Type="http://schemas.openxmlformats.org/officeDocument/2006/relationships/tags" Target="../tags/tag47.xml"/><Relationship Id="rId4" Type="http://schemas.openxmlformats.org/officeDocument/2006/relationships/hyperlink" Target="http://www.lessonsfromnature.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circulareconomy.europa.eu/platform/sites/default/files/circular_by_design_-_products_in_the_circular_economy.pdf" TargetMode="External"/><Relationship Id="rId7" Type="http://schemas.openxmlformats.org/officeDocument/2006/relationships/hyperlink" Target="https://www.youtube.com/watch?v=G-pr0cYzuDQ" TargetMode="External"/><Relationship Id="rId2" Type="http://schemas.openxmlformats.org/officeDocument/2006/relationships/slideLayout" Target="../slideLayouts/slideLayout4.xml"/><Relationship Id="rId1" Type="http://schemas.openxmlformats.org/officeDocument/2006/relationships/tags" Target="../tags/tag48.xml"/><Relationship Id="rId6" Type="http://schemas.openxmlformats.org/officeDocument/2006/relationships/hyperlink" Target="https://kenniskaarten.hetgroenebrein.nl/en/" TargetMode="External"/><Relationship Id="rId5" Type="http://schemas.openxmlformats.org/officeDocument/2006/relationships/hyperlink" Target="https://www.iisd.org/system/files/2020-12/circular-economy-jobs.pdf" TargetMode="External"/><Relationship Id="rId4" Type="http://schemas.openxmlformats.org/officeDocument/2006/relationships/hyperlink" Target="https://www.ellenmacarthurfoundation.org/circular-economy/concept"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ec.europa.eu/eurostat/web/circular-economy/indicators/monitoring-framework" TargetMode="External"/><Relationship Id="rId2" Type="http://schemas.openxmlformats.org/officeDocument/2006/relationships/slideLayout" Target="../slideLayouts/slideLayout4.xml"/><Relationship Id="rId1" Type="http://schemas.openxmlformats.org/officeDocument/2006/relationships/tags" Target="../tags/tag49.xml"/><Relationship Id="rId6" Type="http://schemas.openxmlformats.org/officeDocument/2006/relationships/hyperlink" Target="https://ellenmacarthurfoundation.org/material-circularity-indicator" TargetMode="External"/><Relationship Id="rId5" Type="http://schemas.openxmlformats.org/officeDocument/2006/relationships/hyperlink" Target="https://ec.europa.eu/environment/ecoap/indicators/circular-economy-indicators_en" TargetMode="External"/><Relationship Id="rId4" Type="http://schemas.openxmlformats.org/officeDocument/2006/relationships/hyperlink" Target="https://ec.europa.eu/eurostat/web/circular-economy/indicator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eur-lex.europa.eu/legal-content/EN/TXT/?qid=1583933814386&amp;uri=COM:2020:98:FIN" TargetMode="External"/><Relationship Id="rId7" Type="http://schemas.openxmlformats.org/officeDocument/2006/relationships/hyperlink" Target="https://ec.europa.eu/environment/ecolabel/" TargetMode="External"/><Relationship Id="rId2" Type="http://schemas.openxmlformats.org/officeDocument/2006/relationships/slideLayout" Target="../slideLayouts/slideLayout4.xml"/><Relationship Id="rId1" Type="http://schemas.openxmlformats.org/officeDocument/2006/relationships/tags" Target="../tags/tag50.xml"/><Relationship Id="rId6" Type="http://schemas.openxmlformats.org/officeDocument/2006/relationships/hyperlink" Target="http://www.sepa.gov.rs/download/publikacije/MoreFromLess_MaterialResourceEfficiencyEurope.pdf" TargetMode="External"/><Relationship Id="rId5" Type="http://schemas.openxmlformats.org/officeDocument/2006/relationships/hyperlink" Target="https://circulareconomy.europa.eu/platform/sites/default/files/circular_by_design_-_products_in_the_circular_economy.pdf" TargetMode="External"/><Relationship Id="rId4" Type="http://schemas.openxmlformats.org/officeDocument/2006/relationships/hyperlink" Target="https://www.europarl.europa.eu/doceo/document/TA-9-2021-0040_EN.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5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hyperlink" Target="https://www.circulareconomyasia.org/circular-econom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8"/>
          <p:cNvSpPr txBox="1">
            <a:spLocks noGrp="1"/>
          </p:cNvSpPr>
          <p:nvPr>
            <p:ph type="ctrTitle"/>
          </p:nvPr>
        </p:nvSpPr>
        <p:spPr>
          <a:xfrm>
            <a:off x="903115" y="954028"/>
            <a:ext cx="7223118" cy="1768500"/>
          </a:xfrm>
          <a:prstGeom prst="rect">
            <a:avLst/>
          </a:prstGeom>
        </p:spPr>
        <p:txBody>
          <a:bodyPr spcFirstLastPara="1" wrap="square" lIns="91425" tIns="91425" rIns="91425" bIns="91425" anchor="t" anchorCtr="0">
            <a:noAutofit/>
          </a:bodyPr>
          <a:lstStyle/>
          <a:p>
            <a:pPr lvl="0"/>
            <a:r>
              <a:rPr lang="en-GB" b="1" dirty="0"/>
              <a:t>MODELOS DE NEGÓCIOS PARA EMPRESAS DE ECONOMIA CIRCULAR</a:t>
            </a:r>
            <a:endParaRPr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4512-BCE9-46C6-9FEE-1B5ACEE9D470}"/>
              </a:ext>
            </a:extLst>
          </p:cNvPr>
          <p:cNvSpPr>
            <a:spLocks noGrp="1"/>
          </p:cNvSpPr>
          <p:nvPr>
            <p:ph type="title"/>
          </p:nvPr>
        </p:nvSpPr>
        <p:spPr/>
        <p:txBody>
          <a:bodyPr/>
          <a:lstStyle/>
          <a:p>
            <a:r>
              <a:rPr lang="en-US" sz="4000" dirty="0"/>
              <a:t>Os limites do modelo linear</a:t>
            </a:r>
            <a:endParaRPr lang="en-GB" dirty="0"/>
          </a:p>
        </p:txBody>
      </p:sp>
      <p:sp>
        <p:nvSpPr>
          <p:cNvPr id="6" name="TextBox 5">
            <a:extLst>
              <a:ext uri="{FF2B5EF4-FFF2-40B4-BE49-F238E27FC236}">
                <a16:creationId xmlns:a16="http://schemas.microsoft.com/office/drawing/2014/main" id="{FDCED916-0D61-4574-902F-977C3EE6F6BC}"/>
              </a:ext>
            </a:extLst>
          </p:cNvPr>
          <p:cNvSpPr txBox="1"/>
          <p:nvPr/>
        </p:nvSpPr>
        <p:spPr>
          <a:xfrm>
            <a:off x="5440296" y="1551100"/>
            <a:ext cx="3703704" cy="3323987"/>
          </a:xfrm>
          <a:prstGeom prst="rect">
            <a:avLst/>
          </a:prstGeom>
          <a:noFill/>
        </p:spPr>
        <p:txBody>
          <a:bodyPr wrap="square">
            <a:spAutoFit/>
          </a:bodyPr>
          <a:lstStyle/>
          <a:p>
            <a:pPr indent="-342900" algn="just">
              <a:buAutoNum type="arabicPeriod"/>
            </a:pPr>
            <a:r>
              <a:rPr lang="pt-PT" sz="1400" dirty="0">
                <a:latin typeface="Verdana" panose="020B0604030504040204" pitchFamily="34" charset="0"/>
                <a:ea typeface="Verdana" panose="020B0604030504040204" pitchFamily="34" charset="0"/>
              </a:rPr>
              <a:t>Há um consumo desigual de recursos, cuja parte principal é dirigida aos países altamente desenvolvidos, em detrimento dos países em desenvolvimento.</a:t>
            </a:r>
          </a:p>
          <a:p>
            <a:pPr algn="just"/>
            <a:endParaRPr lang="pt-PT" sz="1400" dirty="0">
              <a:latin typeface="Verdana" panose="020B0604030504040204" pitchFamily="34" charset="0"/>
              <a:ea typeface="Verdana" panose="020B0604030504040204" pitchFamily="34" charset="0"/>
            </a:endParaRPr>
          </a:p>
          <a:p>
            <a:pPr algn="just"/>
            <a:r>
              <a:rPr lang="pt-PT" sz="1400" dirty="0">
                <a:latin typeface="Verdana" panose="020B0604030504040204" pitchFamily="34" charset="0"/>
                <a:ea typeface="Verdana" panose="020B0604030504040204" pitchFamily="34" charset="0"/>
              </a:rPr>
              <a:t>2. Há uma enorme acumulação de diferentes tipos de resíduos que não são reciclados após serem eliminados.</a:t>
            </a:r>
          </a:p>
          <a:p>
            <a:pPr algn="just"/>
            <a:endParaRPr lang="pt-PT" sz="1400" dirty="0">
              <a:latin typeface="Verdana" panose="020B0604030504040204" pitchFamily="34" charset="0"/>
              <a:ea typeface="Verdana" panose="020B0604030504040204" pitchFamily="34" charset="0"/>
            </a:endParaRPr>
          </a:p>
          <a:p>
            <a:pPr algn="just"/>
            <a:r>
              <a:rPr lang="pt-PT" sz="1400" dirty="0">
                <a:latin typeface="Verdana" panose="020B0604030504040204" pitchFamily="34" charset="0"/>
                <a:ea typeface="Verdana" panose="020B0604030504040204" pitchFamily="34" charset="0"/>
              </a:rPr>
              <a:t>3. Efeito negativo sobre o ambiente - em resultado da extração e consumo de matérias-primas, o consumo de energia e as emissões de gases com efeito de estufa estão a aumentar</a:t>
            </a:r>
            <a:r>
              <a:rPr lang="en-US" sz="1400" dirty="0">
                <a:latin typeface="Verdana" panose="020B0604030504040204" pitchFamily="34" charset="0"/>
                <a:ea typeface="Verdana" panose="020B0604030504040204" pitchFamily="34" charset="0"/>
              </a:rPr>
              <a:t>.</a:t>
            </a:r>
          </a:p>
        </p:txBody>
      </p:sp>
      <p:pic>
        <p:nvPicPr>
          <p:cNvPr id="7" name="Контейнер за съдържание 7">
            <a:extLst>
              <a:ext uri="{FF2B5EF4-FFF2-40B4-BE49-F238E27FC236}">
                <a16:creationId xmlns:a16="http://schemas.microsoft.com/office/drawing/2014/main" id="{08991F54-E11C-4164-9822-067CE1A6F90A}"/>
              </a:ext>
            </a:extLst>
          </p:cNvPr>
          <p:cNvPicPr>
            <a:picLocks noChangeAspect="1"/>
          </p:cNvPicPr>
          <p:nvPr/>
        </p:nvPicPr>
        <p:blipFill>
          <a:blip r:embed="rId3"/>
          <a:stretch>
            <a:fillRect/>
          </a:stretch>
        </p:blipFill>
        <p:spPr>
          <a:xfrm>
            <a:off x="99379" y="1077533"/>
            <a:ext cx="3797451" cy="2354156"/>
          </a:xfrm>
          <a:prstGeom prst="rect">
            <a:avLst/>
          </a:prstGeom>
        </p:spPr>
      </p:pic>
      <p:sp>
        <p:nvSpPr>
          <p:cNvPr id="8" name="Текстово поле 8">
            <a:extLst>
              <a:ext uri="{FF2B5EF4-FFF2-40B4-BE49-F238E27FC236}">
                <a16:creationId xmlns:a16="http://schemas.microsoft.com/office/drawing/2014/main" id="{EC76123F-F357-4C32-BD93-90AD99E1E0B3}"/>
              </a:ext>
            </a:extLst>
          </p:cNvPr>
          <p:cNvSpPr txBox="1"/>
          <p:nvPr/>
        </p:nvSpPr>
        <p:spPr>
          <a:xfrm>
            <a:off x="182269" y="4621901"/>
            <a:ext cx="6635691" cy="230832"/>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rPr>
              <a:t>Fonte: </a:t>
            </a:r>
            <a:r>
              <a:rPr lang="en-US" sz="900" dirty="0">
                <a:latin typeface="Verdana" panose="020B0604030504040204" pitchFamily="34" charset="0"/>
                <a:ea typeface="Verdana" panose="020B0604030504040204" pitchFamily="34" charset="0"/>
                <a:hlinkClick r:id="rId4"/>
              </a:rPr>
              <a:t>https:</a:t>
            </a:r>
            <a:r>
              <a:rPr lang="en-US" sz="900" dirty="0">
                <a:latin typeface="Verdana" panose="020B0604030504040204" pitchFamily="34" charset="0"/>
                <a:ea typeface="Verdana" panose="020B0604030504040204" pitchFamily="34" charset="0"/>
              </a:rPr>
              <a:t>//www.circulareconomyasia.org/circular-economy/ </a:t>
            </a:r>
          </a:p>
        </p:txBody>
      </p:sp>
      <p:sp>
        <p:nvSpPr>
          <p:cNvPr id="3" name="CaixaDeTexto 2">
            <a:extLst>
              <a:ext uri="{FF2B5EF4-FFF2-40B4-BE49-F238E27FC236}">
                <a16:creationId xmlns:a16="http://schemas.microsoft.com/office/drawing/2014/main" id="{0603A5F1-D224-9381-CFA5-B082B9BCADDF}"/>
              </a:ext>
            </a:extLst>
          </p:cNvPr>
          <p:cNvSpPr txBox="1"/>
          <p:nvPr/>
        </p:nvSpPr>
        <p:spPr>
          <a:xfrm>
            <a:off x="236668" y="3592401"/>
            <a:ext cx="3797450" cy="1277273"/>
          </a:xfrm>
          <a:prstGeom prst="rect">
            <a:avLst/>
          </a:prstGeom>
          <a:noFill/>
        </p:spPr>
        <p:txBody>
          <a:bodyPr wrap="square" rtlCol="0">
            <a:spAutoFit/>
          </a:bodyPr>
          <a:lstStyle/>
          <a:p>
            <a:r>
              <a:rPr lang="pt-PT" sz="1100" dirty="0">
                <a:highlight>
                  <a:srgbClr val="FFFF00"/>
                </a:highlight>
              </a:rPr>
              <a:t>Muito poucos recursos naturais e humanos são recuperados para reprocessamento</a:t>
            </a:r>
          </a:p>
          <a:p>
            <a:r>
              <a:rPr lang="pt-PT" sz="1100" dirty="0">
                <a:highlight>
                  <a:srgbClr val="FFFF00"/>
                </a:highlight>
              </a:rPr>
              <a:t>Produção – uso – desperdício</a:t>
            </a:r>
          </a:p>
          <a:p>
            <a:r>
              <a:rPr lang="pt-PT" sz="1100" dirty="0">
                <a:highlight>
                  <a:srgbClr val="FFFF00"/>
                </a:highlight>
              </a:rPr>
              <a:t>Limites à reciclagem </a:t>
            </a:r>
          </a:p>
          <a:p>
            <a:r>
              <a:rPr lang="pt-PT" sz="1100" dirty="0">
                <a:highlight>
                  <a:srgbClr val="FFFF00"/>
                </a:highlight>
              </a:rPr>
              <a:t>derrame - deposição de lixo - aterro sanitário </a:t>
            </a:r>
          </a:p>
          <a:p>
            <a:r>
              <a:rPr lang="pt-PT" sz="1100" dirty="0">
                <a:highlight>
                  <a:srgbClr val="FFFF00"/>
                </a:highlight>
              </a:rPr>
              <a:t>Consequências ambientais significativas </a:t>
            </a:r>
          </a:p>
          <a:p>
            <a:r>
              <a:rPr lang="pt-PT" sz="1100" dirty="0"/>
              <a:t> </a:t>
            </a:r>
          </a:p>
        </p:txBody>
      </p:sp>
    </p:spTree>
    <p:custDataLst>
      <p:tags r:id="rId1"/>
    </p:custDataLst>
    <p:extLst>
      <p:ext uri="{BB962C8B-B14F-4D97-AF65-F5344CB8AC3E}">
        <p14:creationId xmlns:p14="http://schemas.microsoft.com/office/powerpoint/2010/main" val="1909246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413547" y="93826"/>
            <a:ext cx="7717800" cy="1011600"/>
          </a:xfrm>
          <a:prstGeom prst="rect">
            <a:avLst/>
          </a:prstGeom>
        </p:spPr>
        <p:txBody>
          <a:bodyPr spcFirstLastPara="1" wrap="square" lIns="91425" tIns="91425" rIns="91425" bIns="91425" anchor="t" anchorCtr="0">
            <a:noAutofit/>
          </a:bodyPr>
          <a:lstStyle/>
          <a:p>
            <a:pPr lvl="0"/>
            <a:r>
              <a:rPr lang="en-US" sz="4000" dirty="0"/>
              <a:t>Produção de calçado na economia linear </a:t>
            </a:r>
            <a:br>
              <a:rPr lang="en-US" sz="4000" dirty="0"/>
            </a:br>
            <a:r>
              <a:rPr lang="en-US" sz="2000" dirty="0"/>
              <a:t>exemplo</a:t>
            </a:r>
            <a:endParaRPr sz="4000" dirty="0"/>
          </a:p>
        </p:txBody>
      </p:sp>
      <p:graphicFrame>
        <p:nvGraphicFramePr>
          <p:cNvPr id="4" name="Контейнер за съдържание 3">
            <a:extLst>
              <a:ext uri="{FF2B5EF4-FFF2-40B4-BE49-F238E27FC236}">
                <a16:creationId xmlns:a16="http://schemas.microsoft.com/office/drawing/2014/main" id="{C4AC679D-0BF8-4687-BBE2-D1CCBB9C50AD}"/>
              </a:ext>
            </a:extLst>
          </p:cNvPr>
          <p:cNvGraphicFramePr>
            <a:graphicFrameLocks/>
          </p:cNvGraphicFramePr>
          <p:nvPr>
            <p:extLst>
              <p:ext uri="{D42A27DB-BD31-4B8C-83A1-F6EECF244321}">
                <p14:modId xmlns:p14="http://schemas.microsoft.com/office/powerpoint/2010/main" val="3468067140"/>
              </p:ext>
            </p:extLst>
          </p:nvPr>
        </p:nvGraphicFramePr>
        <p:xfrm>
          <a:off x="15492" y="1105427"/>
          <a:ext cx="9128508" cy="3652203"/>
        </p:xfrm>
        <a:graphic>
          <a:graphicData uri="http://schemas.openxmlformats.org/drawingml/2006/table">
            <a:tbl>
              <a:tblPr firstRow="1" firstCol="1" bandRow="1"/>
              <a:tblGrid>
                <a:gridCol w="1085651">
                  <a:extLst>
                    <a:ext uri="{9D8B030D-6E8A-4147-A177-3AD203B41FA5}">
                      <a16:colId xmlns:a16="http://schemas.microsoft.com/office/drawing/2014/main" val="483360308"/>
                    </a:ext>
                  </a:extLst>
                </a:gridCol>
                <a:gridCol w="8042857">
                  <a:extLst>
                    <a:ext uri="{9D8B030D-6E8A-4147-A177-3AD203B41FA5}">
                      <a16:colId xmlns:a16="http://schemas.microsoft.com/office/drawing/2014/main" val="1357072340"/>
                    </a:ext>
                  </a:extLst>
                </a:gridCol>
              </a:tblGrid>
              <a:tr h="29792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GB" sz="900" dirty="0">
                          <a:effectLst/>
                          <a:latin typeface="Arial" panose="020B0604020202020204" pitchFamily="34" charset="0"/>
                          <a:cs typeface="Arial" panose="020B0604020202020204" pitchFamily="34" charset="0"/>
                        </a:rPr>
                        <a:t>Elementos </a:t>
                      </a:r>
                      <a:endParaRPr lang="bg-BG"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800"/>
                        </a:spcAft>
                      </a:pPr>
                      <a:r>
                        <a:rPr lang="bg-BG" sz="900" dirty="0">
                          <a:effectLst/>
                          <a:latin typeface="Arial" panose="020B0604020202020204" pitchFamily="34" charset="0"/>
                          <a:cs typeface="Arial" panose="020B0604020202020204" pitchFamily="34" charset="0"/>
                        </a:rPr>
                        <a:t>Característica</a:t>
                      </a:r>
                      <a:r>
                        <a:rPr lang="pt-PT" sz="900" dirty="0">
                          <a:effectLst/>
                          <a:latin typeface="Arial" panose="020B0604020202020204" pitchFamily="34" charset="0"/>
                          <a:cs typeface="Arial" panose="020B0604020202020204" pitchFamily="34" charset="0"/>
                        </a:rPr>
                        <a:t>s</a:t>
                      </a:r>
                      <a:endParaRPr lang="bg-BG"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B2D83"/>
                    </a:solidFill>
                  </a:tcPr>
                </a:tc>
                <a:extLst>
                  <a:ext uri="{0D108BD9-81ED-4DB2-BD59-A6C34878D82A}">
                    <a16:rowId xmlns:a16="http://schemas.microsoft.com/office/drawing/2014/main" val="1259863491"/>
                  </a:ext>
                </a:extLst>
              </a:tr>
              <a:tr h="105953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900" dirty="0">
                          <a:effectLst/>
                          <a:latin typeface="Arial" panose="020B0604020202020204" pitchFamily="34" charset="0"/>
                          <a:cs typeface="Arial" panose="020B0604020202020204" pitchFamily="34" charset="0"/>
                        </a:rPr>
                        <a:t>Algodão </a:t>
                      </a:r>
                      <a:endParaRPr lang="bg-BG"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bg-BG" sz="900" dirty="0">
                          <a:effectLst/>
                          <a:latin typeface="Arial" panose="020B0604020202020204" pitchFamily="34" charset="0"/>
                          <a:cs typeface="Arial" panose="020B0604020202020204" pitchFamily="34" charset="0"/>
                        </a:rPr>
                        <a:t>A produção de algodão é a causa do ¼ do consumo de pesticidas no mundo; requer grandes quantidades de água e fertilizantes artificiais; as sementes são tratadas com fungicidas e inseticidas e são de variedades geneticamente modificadas; na recolha do algodão </a:t>
                      </a:r>
                      <a:r>
                        <a:rPr lang="en-US" sz="900" dirty="0">
                          <a:effectLst/>
                          <a:latin typeface="Arial" panose="020B0604020202020204" pitchFamily="34" charset="0"/>
                          <a:cs typeface="Arial" panose="020B0604020202020204" pitchFamily="34" charset="0"/>
                        </a:rPr>
                        <a:t>são utilizados </a:t>
                      </a:r>
                      <a:r>
                        <a:rPr lang="bg-BG" sz="900" dirty="0">
                          <a:effectLst/>
                          <a:latin typeface="Arial" panose="020B0604020202020204" pitchFamily="34" charset="0"/>
                          <a:cs typeface="Arial" panose="020B0604020202020204" pitchFamily="34" charset="0"/>
                        </a:rPr>
                        <a:t>herbicidas que removem as folhas, </a:t>
                      </a:r>
                      <a:r>
                        <a:rPr lang="en-US" sz="900" dirty="0">
                          <a:effectLst/>
                          <a:latin typeface="Arial" panose="020B0604020202020204" pitchFamily="34" charset="0"/>
                          <a:cs typeface="Arial" panose="020B0604020202020204" pitchFamily="34" charset="0"/>
                        </a:rPr>
                        <a:t>para </a:t>
                      </a:r>
                      <a:r>
                        <a:rPr lang="bg-BG" sz="900" dirty="0">
                          <a:effectLst/>
                          <a:latin typeface="Arial" panose="020B0604020202020204" pitchFamily="34" charset="0"/>
                          <a:cs typeface="Arial" panose="020B0604020202020204" pitchFamily="34" charset="0"/>
                        </a:rPr>
                        <a:t>facilitar a colheita; a natureza monocultural da produção de algodão causa perda de solo</a:t>
                      </a:r>
                      <a:r>
                        <a:rPr lang="en-GB" sz="900" dirty="0">
                          <a:effectLst/>
                          <a:latin typeface="Arial" panose="020B0604020202020204" pitchFamily="34" charset="0"/>
                          <a:cs typeface="Arial" panose="020B0604020202020204" pitchFamily="34" charset="0"/>
                        </a:rPr>
                        <a:t>; </a:t>
                      </a:r>
                      <a:r>
                        <a:rPr lang="bg-BG" sz="900" dirty="0">
                          <a:effectLst/>
                          <a:latin typeface="Arial" panose="020B0604020202020204" pitchFamily="34" charset="0"/>
                          <a:cs typeface="Arial" panose="020B0604020202020204" pitchFamily="34" charset="0"/>
                        </a:rPr>
                        <a:t>depende de uma variedade de químicos potencialmente perigosos (lavagem, branqueamento e mais).</a:t>
                      </a:r>
                      <a:endParaRPr lang="bg-BG"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2199196550"/>
                  </a:ext>
                </a:extLst>
              </a:tr>
              <a:tr h="45024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900" dirty="0">
                          <a:effectLst/>
                          <a:latin typeface="Arial" panose="020B0604020202020204" pitchFamily="34" charset="0"/>
                          <a:cs typeface="Arial" panose="020B0604020202020204" pitchFamily="34" charset="0"/>
                        </a:rPr>
                        <a:t>Couro </a:t>
                      </a:r>
                      <a:endParaRPr lang="bg-BG"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bg-BG" sz="900" dirty="0">
                          <a:effectLst/>
                          <a:latin typeface="Arial" panose="020B0604020202020204" pitchFamily="34" charset="0"/>
                          <a:cs typeface="Arial" panose="020B0604020202020204" pitchFamily="34" charset="0"/>
                        </a:rPr>
                        <a:t>Só em 2009</a:t>
                      </a:r>
                      <a:r>
                        <a:rPr lang="en-US" sz="900" dirty="0">
                          <a:effectLst/>
                          <a:latin typeface="Arial" panose="020B0604020202020204" pitchFamily="34" charset="0"/>
                          <a:cs typeface="Arial" panose="020B0604020202020204" pitchFamily="34" charset="0"/>
                        </a:rPr>
                        <a:t>, a </a:t>
                      </a:r>
                      <a:r>
                        <a:rPr lang="bg-BG" sz="900" dirty="0">
                          <a:effectLst/>
                          <a:latin typeface="Arial" panose="020B0604020202020204" pitchFamily="34" charset="0"/>
                          <a:cs typeface="Arial" panose="020B0604020202020204" pitchFamily="34" charset="0"/>
                        </a:rPr>
                        <a:t>produção de couro na China contribuiu </a:t>
                      </a:r>
                      <a:r>
                        <a:rPr lang="en-US" sz="900" dirty="0">
                          <a:effectLst/>
                          <a:latin typeface="Arial" panose="020B0604020202020204" pitchFamily="34" charset="0"/>
                          <a:cs typeface="Arial" panose="020B0604020202020204" pitchFamily="34" charset="0"/>
                        </a:rPr>
                        <a:t>para </a:t>
                      </a:r>
                      <a:r>
                        <a:rPr lang="bg-BG" sz="900" dirty="0">
                          <a:effectLst/>
                          <a:latin typeface="Arial" panose="020B0604020202020204" pitchFamily="34" charset="0"/>
                          <a:cs typeface="Arial" panose="020B0604020202020204" pitchFamily="34" charset="0"/>
                        </a:rPr>
                        <a:t>quase 250 </a:t>
                      </a:r>
                      <a:r>
                        <a:rPr lang="en-GB" sz="900" dirty="0">
                          <a:effectLst/>
                          <a:latin typeface="Arial" panose="020B0604020202020204" pitchFamily="34" charset="0"/>
                          <a:cs typeface="Arial" panose="020B0604020202020204" pitchFamily="34" charset="0"/>
                        </a:rPr>
                        <a:t>milhões de toneladas </a:t>
                      </a:r>
                      <a:r>
                        <a:rPr lang="en-US" sz="900" dirty="0">
                          <a:effectLst/>
                          <a:latin typeface="Arial" panose="020B0604020202020204" pitchFamily="34" charset="0"/>
                          <a:cs typeface="Arial" panose="020B0604020202020204" pitchFamily="34" charset="0"/>
                        </a:rPr>
                        <a:t>de </a:t>
                      </a:r>
                      <a:r>
                        <a:rPr lang="bg-BG" sz="900" dirty="0">
                          <a:effectLst/>
                          <a:latin typeface="Arial" panose="020B0604020202020204" pitchFamily="34" charset="0"/>
                          <a:cs typeface="Arial" panose="020B0604020202020204" pitchFamily="34" charset="0"/>
                        </a:rPr>
                        <a:t>águas residuais; a </a:t>
                      </a:r>
                      <a:r>
                        <a:rPr lang="en-GB" sz="900" dirty="0">
                          <a:effectLst/>
                          <a:latin typeface="Arial" panose="020B0604020202020204" pitchFamily="34" charset="0"/>
                          <a:cs typeface="Arial" panose="020B0604020202020204" pitchFamily="34" charset="0"/>
                        </a:rPr>
                        <a:t>água não tratada dos curtumes contém frequentemente níveis elevados de metais pesados.</a:t>
                      </a:r>
                      <a:endParaRPr lang="bg-BG"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73256457"/>
                  </a:ext>
                </a:extLst>
              </a:tr>
              <a:tr h="480331">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900" dirty="0">
                          <a:effectLst/>
                          <a:latin typeface="Arial" panose="020B0604020202020204" pitchFamily="34" charset="0"/>
                          <a:cs typeface="Arial" panose="020B0604020202020204" pitchFamily="34" charset="0"/>
                        </a:rPr>
                        <a:t>Borracha</a:t>
                      </a:r>
                      <a:endParaRPr lang="bg-BG"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900" dirty="0">
                          <a:effectLst/>
                          <a:latin typeface="Arial" panose="020B0604020202020204" pitchFamily="34" charset="0"/>
                          <a:cs typeface="Arial" panose="020B0604020202020204" pitchFamily="34" charset="0"/>
                        </a:rPr>
                        <a:t>Durante a Segunda </a:t>
                      </a:r>
                      <a:r>
                        <a:rPr lang="bg-BG" sz="900" dirty="0">
                          <a:effectLst/>
                          <a:latin typeface="Arial" panose="020B0604020202020204" pitchFamily="34" charset="0"/>
                          <a:cs typeface="Arial" panose="020B0604020202020204" pitchFamily="34" charset="0"/>
                        </a:rPr>
                        <a:t>Guerra Mundial, </a:t>
                      </a:r>
                      <a:r>
                        <a:rPr lang="en-US" sz="900" dirty="0">
                          <a:effectLst/>
                          <a:latin typeface="Arial" panose="020B0604020202020204" pitchFamily="34" charset="0"/>
                          <a:cs typeface="Arial" panose="020B0604020202020204" pitchFamily="34" charset="0"/>
                        </a:rPr>
                        <a:t>houve </a:t>
                      </a:r>
                      <a:r>
                        <a:rPr lang="bg-BG" sz="900" dirty="0">
                          <a:effectLst/>
                          <a:latin typeface="Arial" panose="020B0604020202020204" pitchFamily="34" charset="0"/>
                          <a:cs typeface="Arial" panose="020B0604020202020204" pitchFamily="34" charset="0"/>
                        </a:rPr>
                        <a:t>necessidade de uma fonte alternativa </a:t>
                      </a:r>
                      <a:r>
                        <a:rPr lang="en-US" sz="900" dirty="0">
                          <a:effectLst/>
                          <a:latin typeface="Arial" panose="020B0604020202020204" pitchFamily="34" charset="0"/>
                          <a:cs typeface="Arial" panose="020B0604020202020204" pitchFamily="34" charset="0"/>
                        </a:rPr>
                        <a:t>de pneus</a:t>
                      </a:r>
                      <a:r>
                        <a:rPr lang="bg-BG" sz="900" dirty="0">
                          <a:effectLst/>
                          <a:latin typeface="Arial" panose="020B0604020202020204" pitchFamily="34" charset="0"/>
                          <a:cs typeface="Arial" panose="020B0604020202020204" pitchFamily="34" charset="0"/>
                        </a:rPr>
                        <a:t>; hoje em dia quase 70% da </a:t>
                      </a:r>
                      <a:r>
                        <a:rPr lang="en-US" sz="900" dirty="0">
                          <a:effectLst/>
                          <a:latin typeface="Arial" panose="020B0604020202020204" pitchFamily="34" charset="0"/>
                          <a:cs typeface="Arial" panose="020B0604020202020204" pitchFamily="34" charset="0"/>
                        </a:rPr>
                        <a:t>borracha que </a:t>
                      </a:r>
                      <a:r>
                        <a:rPr lang="bg-BG" sz="900" dirty="0">
                          <a:effectLst/>
                          <a:latin typeface="Arial" panose="020B0604020202020204" pitchFamily="34" charset="0"/>
                          <a:cs typeface="Arial" panose="020B0604020202020204" pitchFamily="34" charset="0"/>
                        </a:rPr>
                        <a:t>utilizamos é sintética; a borracha sintética é produzida a partir do petróleo; </a:t>
                      </a:r>
                      <a:r>
                        <a:rPr lang="en-US" sz="900" dirty="0">
                          <a:effectLst/>
                          <a:latin typeface="Arial" panose="020B0604020202020204" pitchFamily="34" charset="0"/>
                          <a:cs typeface="Arial" panose="020B0604020202020204" pitchFamily="34" charset="0"/>
                        </a:rPr>
                        <a:t>é </a:t>
                      </a:r>
                      <a:r>
                        <a:rPr lang="bg-BG" sz="900" dirty="0">
                          <a:effectLst/>
                          <a:latin typeface="Arial" panose="020B0604020202020204" pitchFamily="34" charset="0"/>
                          <a:cs typeface="Arial" panose="020B0604020202020204" pitchFamily="34" charset="0"/>
                        </a:rPr>
                        <a:t>mais barata </a:t>
                      </a:r>
                      <a:r>
                        <a:rPr lang="en-US" sz="900" dirty="0">
                          <a:effectLst/>
                          <a:latin typeface="Arial" panose="020B0604020202020204" pitchFamily="34" charset="0"/>
                          <a:cs typeface="Arial" panose="020B0604020202020204" pitchFamily="34" charset="0"/>
                        </a:rPr>
                        <a:t>em comparação com a</a:t>
                      </a:r>
                      <a:r>
                        <a:rPr lang="bg-BG" sz="900" dirty="0">
                          <a:effectLst/>
                          <a:latin typeface="Arial" panose="020B0604020202020204" pitchFamily="34" charset="0"/>
                          <a:cs typeface="Arial" panose="020B0604020202020204" pitchFamily="34" charset="0"/>
                        </a:rPr>
                        <a:t> natural, mas é </a:t>
                      </a:r>
                      <a:r>
                        <a:rPr lang="en-US" sz="900" dirty="0">
                          <a:effectLst/>
                          <a:latin typeface="Arial" panose="020B0604020202020204" pitchFamily="34" charset="0"/>
                          <a:cs typeface="Arial" panose="020B0604020202020204" pitchFamily="34" charset="0"/>
                        </a:rPr>
                        <a:t>de </a:t>
                      </a:r>
                      <a:r>
                        <a:rPr lang="bg-BG" sz="900" dirty="0">
                          <a:effectLst/>
                          <a:latin typeface="Arial" panose="020B0604020202020204" pitchFamily="34" charset="0"/>
                          <a:cs typeface="Arial" panose="020B0604020202020204" pitchFamily="34" charset="0"/>
                        </a:rPr>
                        <a:t>qualidade </a:t>
                      </a:r>
                      <a:r>
                        <a:rPr lang="en-US" sz="900" dirty="0">
                          <a:effectLst/>
                          <a:latin typeface="Arial" panose="020B0604020202020204" pitchFamily="34" charset="0"/>
                          <a:cs typeface="Arial" panose="020B0604020202020204" pitchFamily="34" charset="0"/>
                        </a:rPr>
                        <a:t>inferior.</a:t>
                      </a:r>
                      <a:endParaRPr lang="bg-BG"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1888945279"/>
                  </a:ext>
                </a:extLst>
              </a:tr>
              <a:tr h="136417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900" dirty="0">
                          <a:effectLst/>
                          <a:latin typeface="Arial" panose="020B0604020202020204" pitchFamily="34" charset="0"/>
                          <a:cs typeface="Arial" panose="020B0604020202020204" pitchFamily="34" charset="0"/>
                        </a:rPr>
                        <a:t>Colas</a:t>
                      </a:r>
                      <a:endParaRPr lang="bg-BG"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bg-BG" sz="900" dirty="0">
                          <a:effectLst/>
                          <a:latin typeface="Arial" panose="020B0604020202020204" pitchFamily="34" charset="0"/>
                          <a:cs typeface="Arial" panose="020B0604020202020204" pitchFamily="34" charset="0"/>
                        </a:rPr>
                        <a:t>Todos os tipos de cola química poluem o ar; são perigosos para a saúde humana e outros seres vivos; </a:t>
                      </a:r>
                      <a:r>
                        <a:rPr lang="en-US" sz="900" dirty="0">
                          <a:effectLst/>
                          <a:latin typeface="Arial" panose="020B0604020202020204" pitchFamily="34" charset="0"/>
                          <a:cs typeface="Arial" panose="020B0604020202020204" pitchFamily="34" charset="0"/>
                        </a:rPr>
                        <a:t>um </a:t>
                      </a:r>
                      <a:r>
                        <a:rPr lang="bg-BG" sz="900" dirty="0">
                          <a:effectLst/>
                          <a:latin typeface="Arial" panose="020B0604020202020204" pitchFamily="34" charset="0"/>
                          <a:cs typeface="Arial" panose="020B0604020202020204" pitchFamily="34" charset="0"/>
                        </a:rPr>
                        <a:t>estudo realizado entre sapateiros chineses encontrou níveis elevados de benzeno, tolueno e outros solventes tóxicos contidos em vários adesivos; substâncias tóxicas causam anemia aplástica, leucemia e outras doenças; a maioria dos solventes orgânicos são neurotóxicos, causando </a:t>
                      </a:r>
                      <a:r>
                        <a:rPr lang="en-US" sz="900" dirty="0">
                          <a:effectLst/>
                          <a:latin typeface="Arial" panose="020B0604020202020204" pitchFamily="34" charset="0"/>
                          <a:cs typeface="Arial" panose="020B0604020202020204" pitchFamily="34" charset="0"/>
                        </a:rPr>
                        <a:t>a </a:t>
                      </a:r>
                      <a:r>
                        <a:rPr lang="en-US" sz="900" dirty="0" err="1">
                          <a:effectLst/>
                          <a:latin typeface="Arial" panose="020B0604020202020204" pitchFamily="34" charset="0"/>
                          <a:cs typeface="Arial" panose="020B0604020202020204" pitchFamily="34" charset="0"/>
                        </a:rPr>
                        <a:t>chamada</a:t>
                      </a:r>
                      <a:r>
                        <a:rPr lang="en-US" sz="900" dirty="0">
                          <a:effectLst/>
                          <a:latin typeface="Arial" panose="020B0604020202020204" pitchFamily="34" charset="0"/>
                          <a:cs typeface="Arial" panose="020B0604020202020204" pitchFamily="34" charset="0"/>
                        </a:rPr>
                        <a:t> «</a:t>
                      </a:r>
                      <a:r>
                        <a:rPr lang="bg-BG" sz="900" dirty="0">
                          <a:effectLst/>
                          <a:latin typeface="Arial" panose="020B0604020202020204" pitchFamily="34" charset="0"/>
                          <a:cs typeface="Arial" panose="020B0604020202020204" pitchFamily="34" charset="0"/>
                        </a:rPr>
                        <a:t>paralisia </a:t>
                      </a:r>
                      <a:r>
                        <a:rPr lang="en-US" sz="900" dirty="0">
                          <a:effectLst/>
                          <a:latin typeface="Arial" panose="020B0604020202020204" pitchFamily="34" charset="0"/>
                          <a:cs typeface="Arial" panose="020B0604020202020204" pitchFamily="34" charset="0"/>
                        </a:rPr>
                        <a:t>do </a:t>
                      </a:r>
                      <a:r>
                        <a:rPr lang="bg-BG" sz="900" dirty="0">
                          <a:effectLst/>
                          <a:latin typeface="Arial" panose="020B0604020202020204" pitchFamily="34" charset="0"/>
                          <a:cs typeface="Arial" panose="020B0604020202020204" pitchFamily="34" charset="0"/>
                        </a:rPr>
                        <a:t>sapateir</a:t>
                      </a:r>
                      <a:r>
                        <a:rPr lang="pt-PT" sz="900" dirty="0">
                          <a:effectLst/>
                          <a:latin typeface="Arial" panose="020B0604020202020204" pitchFamily="34" charset="0"/>
                          <a:cs typeface="Arial" panose="020B0604020202020204" pitchFamily="34" charset="0"/>
                        </a:rPr>
                        <a:t>o»</a:t>
                      </a:r>
                      <a:r>
                        <a:rPr lang="bg-BG" sz="900" dirty="0">
                          <a:effectLst/>
                          <a:latin typeface="Arial" panose="020B0604020202020204" pitchFamily="34" charset="0"/>
                          <a:cs typeface="Arial" panose="020B0604020202020204" pitchFamily="34" charset="0"/>
                        </a:rPr>
                        <a:t>; em alguns países em desenvolvimento, a indústria do </a:t>
                      </a:r>
                      <a:r>
                        <a:rPr lang="en-US" sz="900" dirty="0">
                          <a:effectLst/>
                          <a:latin typeface="Arial" panose="020B0604020202020204" pitchFamily="34" charset="0"/>
                          <a:cs typeface="Arial" panose="020B0604020202020204" pitchFamily="34" charset="0"/>
                        </a:rPr>
                        <a:t>sapateiro </a:t>
                      </a:r>
                      <a:r>
                        <a:rPr lang="bg-BG" sz="900" dirty="0">
                          <a:effectLst/>
                          <a:latin typeface="Arial" panose="020B0604020202020204" pitchFamily="34" charset="0"/>
                          <a:cs typeface="Arial" panose="020B0604020202020204" pitchFamily="34" charset="0"/>
                        </a:rPr>
                        <a:t>emprega um grande número de crianças (17</a:t>
                      </a:r>
                      <a:r>
                        <a:rPr lang="pt-PT" sz="900" dirty="0">
                          <a:effectLst/>
                          <a:latin typeface="Arial" panose="020B0604020202020204" pitchFamily="34" charset="0"/>
                          <a:cs typeface="Arial" panose="020B0604020202020204" pitchFamily="34" charset="0"/>
                        </a:rPr>
                        <a:t>,</a:t>
                      </a:r>
                      <a:r>
                        <a:rPr lang="bg-BG" sz="900" dirty="0">
                          <a:effectLst/>
                          <a:latin typeface="Arial" panose="020B0604020202020204" pitchFamily="34" charset="0"/>
                          <a:cs typeface="Arial" panose="020B0604020202020204" pitchFamily="34" charset="0"/>
                        </a:rPr>
                        <a:t>5 milhões na Índia em 2005), sendo o risco sanitário para elas </a:t>
                      </a:r>
                      <a:r>
                        <a:rPr lang="en-US" sz="900" dirty="0">
                          <a:effectLst/>
                          <a:latin typeface="Arial" panose="020B0604020202020204" pitchFamily="34" charset="0"/>
                          <a:cs typeface="Arial" panose="020B0604020202020204" pitchFamily="34" charset="0"/>
                        </a:rPr>
                        <a:t>mais elevado</a:t>
                      </a:r>
                      <a:r>
                        <a:rPr lang="bg-BG" sz="900" dirty="0">
                          <a:effectLst/>
                          <a:latin typeface="Arial" panose="020B0604020202020204" pitchFamily="34" charset="0"/>
                          <a:cs typeface="Arial" panose="020B0604020202020204" pitchFamily="34" charset="0"/>
                        </a:rPr>
                        <a:t>; tipicamente, a tarefa dos sapateiros é colocar as solas, estando assim em contacto directo com substâncias tóxicas.</a:t>
                      </a:r>
                      <a:endParaRPr lang="bg-BG"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57674172"/>
                  </a:ext>
                </a:extLst>
              </a:tr>
            </a:tbl>
          </a:graphicData>
        </a:graphic>
      </p:graphicFrame>
      <p:sp>
        <p:nvSpPr>
          <p:cNvPr id="5" name="Текстово поле 4">
            <a:extLst>
              <a:ext uri="{FF2B5EF4-FFF2-40B4-BE49-F238E27FC236}">
                <a16:creationId xmlns:a16="http://schemas.microsoft.com/office/drawing/2014/main" id="{5C066C3C-C8CF-47E1-B97F-7A0FAD162D14}"/>
              </a:ext>
            </a:extLst>
          </p:cNvPr>
          <p:cNvSpPr txBox="1"/>
          <p:nvPr/>
        </p:nvSpPr>
        <p:spPr>
          <a:xfrm>
            <a:off x="839646" y="4403118"/>
            <a:ext cx="8128932" cy="369332"/>
          </a:xfrm>
          <a:prstGeom prst="rect">
            <a:avLst/>
          </a:prstGeom>
          <a:noFill/>
        </p:spPr>
        <p:txBody>
          <a:bodyPr wrap="square" rtlCol="0">
            <a:spAutoFit/>
          </a:bodyPr>
          <a:lstStyle/>
          <a:p>
            <a:pPr algn="ctr"/>
            <a:r>
              <a:rPr lang="en-US" sz="900" i="1" dirty="0">
                <a:latin typeface="+mj-lt"/>
                <a:ea typeface="Verdana" panose="020B0604030504040204" pitchFamily="34" charset="0"/>
              </a:rPr>
              <a:t>Características dos principais elementos na produção de um sapato, Adaptado a </a:t>
            </a:r>
            <a:r>
              <a:rPr lang="en-US" sz="900" dirty="0">
                <a:latin typeface="+mj-lt"/>
                <a:ea typeface="Verdana" panose="020B0604030504040204" pitchFamily="34" charset="0"/>
                <a:hlinkClick r:id="rId4"/>
              </a:rPr>
              <a:t>http://www.lessonsfromnature.org/bg/index.php?option=com_content&amp;view=article&amp;id=104&amp;Itemid=114  </a:t>
            </a:r>
            <a:endParaRPr lang="bg-BG" sz="9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125794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53A0-F756-4EB1-B66D-BA7BA2A8B20E}"/>
              </a:ext>
            </a:extLst>
          </p:cNvPr>
          <p:cNvSpPr>
            <a:spLocks noGrp="1"/>
          </p:cNvSpPr>
          <p:nvPr>
            <p:ph type="title"/>
          </p:nvPr>
        </p:nvSpPr>
        <p:spPr>
          <a:xfrm>
            <a:off x="438217" y="154489"/>
            <a:ext cx="7717800" cy="1011600"/>
          </a:xfrm>
        </p:spPr>
        <p:txBody>
          <a:bodyPr/>
          <a:lstStyle/>
          <a:p>
            <a:r>
              <a:rPr lang="en-US" dirty="0"/>
              <a:t>Os efeitos negativos sobre o ambiente</a:t>
            </a:r>
            <a:endParaRPr lang="en-GB" dirty="0"/>
          </a:p>
        </p:txBody>
      </p:sp>
      <p:sp>
        <p:nvSpPr>
          <p:cNvPr id="4" name="TextBox 3">
            <a:extLst>
              <a:ext uri="{FF2B5EF4-FFF2-40B4-BE49-F238E27FC236}">
                <a16:creationId xmlns:a16="http://schemas.microsoft.com/office/drawing/2014/main" id="{A218CF78-C0AF-4194-A847-39C77917F5C7}"/>
              </a:ext>
            </a:extLst>
          </p:cNvPr>
          <p:cNvSpPr txBox="1"/>
          <p:nvPr/>
        </p:nvSpPr>
        <p:spPr>
          <a:xfrm>
            <a:off x="89377" y="1096190"/>
            <a:ext cx="8923994" cy="3046988"/>
          </a:xfrm>
          <a:prstGeom prst="rect">
            <a:avLst/>
          </a:prstGeom>
          <a:noFill/>
        </p:spPr>
        <p:txBody>
          <a:bodyPr wrap="square">
            <a:spAutoFit/>
          </a:bodyPr>
          <a:lstStyle/>
          <a:p>
            <a:r>
              <a:rPr lang="en-US" sz="1200" dirty="0"/>
              <a:t>A economia linear é </a:t>
            </a:r>
            <a:r>
              <a:rPr lang="en-US" sz="1200" dirty="0" err="1"/>
              <a:t>considerada</a:t>
            </a:r>
            <a:r>
              <a:rPr lang="en-US" sz="1200" dirty="0"/>
              <a:t> </a:t>
            </a:r>
            <a:r>
              <a:rPr lang="en-US" sz="1200" dirty="0" err="1"/>
              <a:t>uma</a:t>
            </a:r>
            <a:r>
              <a:rPr lang="en-US" sz="1200" dirty="0"/>
              <a:t> forma não viável de modelo económico, uma vez que as </a:t>
            </a:r>
            <a:r>
              <a:rPr lang="pt-PT" sz="1200" dirty="0"/>
              <a:t>fronteiras planetárias a longo prazo atingirão um nível insustentável de manutenção. A humanidade já está a experimentar a disparidade da economia linear com a crescente escassez de recursos, aumento da poluição e vulnerabilidade das pessoas e do ambiente causados por esta poluição. </a:t>
            </a:r>
          </a:p>
          <a:p>
            <a:endParaRPr lang="pt-PT" sz="1200" dirty="0"/>
          </a:p>
          <a:p>
            <a:r>
              <a:rPr lang="pt-PT" sz="1200" dirty="0">
                <a:solidFill>
                  <a:srgbClr val="2B2D83"/>
                </a:solidFill>
              </a:rPr>
              <a:t>O efeito negativo das alterações climáticas:</a:t>
            </a:r>
          </a:p>
          <a:p>
            <a:pPr marL="285750" indent="-285750">
              <a:buClr>
                <a:srgbClr val="2B2D83"/>
              </a:buClr>
              <a:buFont typeface="Wingdings" panose="05000000000000000000" pitchFamily="2" charset="2"/>
              <a:buChar char="ü"/>
            </a:pPr>
            <a:r>
              <a:rPr lang="pt-PT" sz="1200" dirty="0">
                <a:solidFill>
                  <a:srgbClr val="2B2D83"/>
                </a:solidFill>
              </a:rPr>
              <a:t>Aumento da temperatura média global </a:t>
            </a:r>
          </a:p>
          <a:p>
            <a:pPr marL="285750" indent="-285750">
              <a:buClr>
                <a:srgbClr val="2B2D83"/>
              </a:buClr>
              <a:buFont typeface="Wingdings" panose="05000000000000000000" pitchFamily="2" charset="2"/>
              <a:buChar char="ü"/>
            </a:pPr>
            <a:r>
              <a:rPr lang="pt-PT" sz="1200" dirty="0">
                <a:solidFill>
                  <a:srgbClr val="2B2D83"/>
                </a:solidFill>
              </a:rPr>
              <a:t>Incêndios e seca </a:t>
            </a:r>
          </a:p>
          <a:p>
            <a:pPr marL="285750" indent="-285750">
              <a:buClr>
                <a:srgbClr val="2B2D83"/>
              </a:buClr>
              <a:buFont typeface="Wingdings" panose="05000000000000000000" pitchFamily="2" charset="2"/>
              <a:buChar char="ü"/>
            </a:pPr>
            <a:r>
              <a:rPr lang="pt-PT" sz="1200" dirty="0">
                <a:solidFill>
                  <a:srgbClr val="2B2D83"/>
                </a:solidFill>
              </a:rPr>
              <a:t>Menor disponibilidade de água doce </a:t>
            </a:r>
          </a:p>
          <a:p>
            <a:pPr marL="285750" indent="-285750">
              <a:buClr>
                <a:srgbClr val="2B2D83"/>
              </a:buClr>
              <a:buFont typeface="Wingdings" panose="05000000000000000000" pitchFamily="2" charset="2"/>
              <a:buChar char="ü"/>
            </a:pPr>
            <a:r>
              <a:rPr lang="pt-PT" sz="1200" dirty="0">
                <a:solidFill>
                  <a:srgbClr val="2B2D83"/>
                </a:solidFill>
              </a:rPr>
              <a:t>Inundações</a:t>
            </a:r>
          </a:p>
          <a:p>
            <a:pPr marL="285750" indent="-285750">
              <a:buClr>
                <a:srgbClr val="2B2D83"/>
              </a:buClr>
              <a:buFont typeface="Wingdings" panose="05000000000000000000" pitchFamily="2" charset="2"/>
              <a:buChar char="ü"/>
            </a:pPr>
            <a:r>
              <a:rPr lang="pt-PT" sz="1200" dirty="0">
                <a:solidFill>
                  <a:srgbClr val="2B2D83"/>
                </a:solidFill>
              </a:rPr>
              <a:t>Subida do nível do mar </a:t>
            </a:r>
          </a:p>
          <a:p>
            <a:endParaRPr lang="pt-PT" sz="1200" dirty="0"/>
          </a:p>
          <a:p>
            <a:r>
              <a:rPr lang="pt-PT" sz="1200" dirty="0"/>
              <a:t>As alterações climáticas implicam vários tipos de desafios - afetam diferentes </a:t>
            </a:r>
          </a:p>
          <a:p>
            <a:r>
              <a:rPr lang="pt-PT" sz="1200" dirty="0"/>
              <a:t>setores económicos (energia, agricultura e silvicultura, construção e </a:t>
            </a:r>
          </a:p>
          <a:p>
            <a:r>
              <a:rPr lang="pt-PT" sz="1200" dirty="0"/>
              <a:t>infraestruturas, turismo, etc.) e acarretam desafios ambientais, sociais e </a:t>
            </a:r>
          </a:p>
          <a:p>
            <a:r>
              <a:rPr lang="pt-PT" sz="1200" dirty="0"/>
              <a:t>territoriais</a:t>
            </a:r>
            <a:r>
              <a:rPr lang="en-US" sz="1200" dirty="0"/>
              <a:t>. </a:t>
            </a:r>
          </a:p>
        </p:txBody>
      </p:sp>
      <p:pic>
        <p:nvPicPr>
          <p:cNvPr id="5" name="Picture 4">
            <a:extLst>
              <a:ext uri="{FF2B5EF4-FFF2-40B4-BE49-F238E27FC236}">
                <a16:creationId xmlns:a16="http://schemas.microsoft.com/office/drawing/2014/main" id="{5740B046-C1F0-7EF5-E537-829A2A5A0573}"/>
              </a:ext>
            </a:extLst>
          </p:cNvPr>
          <p:cNvPicPr>
            <a:picLocks noChangeAspect="1"/>
          </p:cNvPicPr>
          <p:nvPr/>
        </p:nvPicPr>
        <p:blipFill>
          <a:blip r:embed="rId3"/>
          <a:stretch>
            <a:fillRect/>
          </a:stretch>
        </p:blipFill>
        <p:spPr>
          <a:xfrm>
            <a:off x="5722766" y="2219811"/>
            <a:ext cx="2794484" cy="1538410"/>
          </a:xfrm>
          <a:prstGeom prst="rect">
            <a:avLst/>
          </a:prstGeom>
        </p:spPr>
      </p:pic>
      <p:pic>
        <p:nvPicPr>
          <p:cNvPr id="9" name="Picture 8">
            <a:extLst>
              <a:ext uri="{FF2B5EF4-FFF2-40B4-BE49-F238E27FC236}">
                <a16:creationId xmlns:a16="http://schemas.microsoft.com/office/drawing/2014/main" id="{0D2C8981-C19A-5859-2DBB-CFDCE236E2CF}"/>
              </a:ext>
            </a:extLst>
          </p:cNvPr>
          <p:cNvPicPr>
            <a:picLocks noChangeAspect="1"/>
          </p:cNvPicPr>
          <p:nvPr/>
        </p:nvPicPr>
        <p:blipFill>
          <a:blip r:embed="rId4"/>
          <a:stretch>
            <a:fillRect/>
          </a:stretch>
        </p:blipFill>
        <p:spPr>
          <a:xfrm>
            <a:off x="7890912" y="3538746"/>
            <a:ext cx="626338" cy="219475"/>
          </a:xfrm>
          <a:prstGeom prst="rect">
            <a:avLst/>
          </a:prstGeom>
        </p:spPr>
      </p:pic>
      <p:sp>
        <p:nvSpPr>
          <p:cNvPr id="10" name="TextBox 9">
            <a:extLst>
              <a:ext uri="{FF2B5EF4-FFF2-40B4-BE49-F238E27FC236}">
                <a16:creationId xmlns:a16="http://schemas.microsoft.com/office/drawing/2014/main" id="{F43A312C-DC16-2B3F-6272-B7E7577F43CC}"/>
              </a:ext>
            </a:extLst>
          </p:cNvPr>
          <p:cNvSpPr txBox="1"/>
          <p:nvPr/>
        </p:nvSpPr>
        <p:spPr>
          <a:xfrm>
            <a:off x="5623200" y="3758221"/>
            <a:ext cx="3934624" cy="461665"/>
          </a:xfrm>
          <a:prstGeom prst="rect">
            <a:avLst/>
          </a:prstGeom>
          <a:noFill/>
        </p:spPr>
        <p:txBody>
          <a:bodyPr wrap="square" rtlCol="0">
            <a:spAutoFit/>
          </a:bodyPr>
          <a:lstStyle/>
          <a:p>
            <a:r>
              <a:rPr lang="pt-PT" sz="600" b="1" i="0" dirty="0" err="1">
                <a:solidFill>
                  <a:srgbClr val="374957"/>
                </a:solidFill>
                <a:effectLst/>
                <a:latin typeface="Proxima Nova"/>
              </a:rPr>
              <a:t>fogo </a:t>
            </a:r>
            <a:r>
              <a:rPr lang="pt-PT" sz="600" b="1" i="0" dirty="0">
                <a:solidFill>
                  <a:srgbClr val="374957"/>
                </a:solidFill>
                <a:effectLst/>
                <a:latin typeface="Proxima Nova"/>
              </a:rPr>
              <a:t>na </a:t>
            </a:r>
            <a:r>
              <a:rPr lang="pt-PT" sz="600" b="1" i="0" dirty="0" err="1">
                <a:solidFill>
                  <a:srgbClr val="374957"/>
                </a:solidFill>
                <a:effectLst/>
                <a:latin typeface="Proxima Nova"/>
              </a:rPr>
              <a:t>estepe </a:t>
            </a:r>
            <a:r>
              <a:rPr lang="pt-PT" sz="600" dirty="0" err="1"/>
              <a:t>por </a:t>
            </a:r>
            <a:r>
              <a:rPr lang="pt-PT" sz="600" b="1" i="0" u="none" strike="noStrike" dirty="0" err="1">
                <a:solidFill>
                  <a:srgbClr val="0F73EE"/>
                </a:solidFill>
                <a:effectLst/>
                <a:latin typeface="Proxima Nova"/>
                <a:hlinkClick r:id="rId5"/>
              </a:rPr>
              <a:t>pvproductions</a:t>
            </a:r>
            <a:endParaRPr lang="pt-PT" sz="600" b="1" i="0" u="none" strike="noStrike" dirty="0">
              <a:solidFill>
                <a:srgbClr val="0F73EE"/>
              </a:solidFill>
              <a:effectLst/>
              <a:latin typeface="Proxima Nova"/>
              <a:hlinkClick r:id="rId5"/>
            </a:endParaRPr>
          </a:p>
          <a:p>
            <a:r>
              <a:rPr lang="pt-PT" sz="600" dirty="0">
                <a:hlinkClick r:id="rId6"/>
              </a:rPr>
              <a:t> em https://www.freepik.com/free-photo/fire-steppe-grass-is-burning-destroying-everything-its-path_18629392.htm#query=country%20fire&amp;position=6&amp;from_view=search&amp;track=ais</a:t>
            </a:r>
            <a:endParaRPr lang="pt-PT" sz="600" dirty="0"/>
          </a:p>
          <a:p>
            <a:endParaRPr lang="pt-PT" sz="600" dirty="0"/>
          </a:p>
        </p:txBody>
      </p:sp>
    </p:spTree>
    <p:custDataLst>
      <p:tags r:id="rId1"/>
    </p:custDataLst>
    <p:extLst>
      <p:ext uri="{BB962C8B-B14F-4D97-AF65-F5344CB8AC3E}">
        <p14:creationId xmlns:p14="http://schemas.microsoft.com/office/powerpoint/2010/main" val="1630333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8685-F9C5-4027-908B-70B50A812ACA}"/>
              </a:ext>
            </a:extLst>
          </p:cNvPr>
          <p:cNvSpPr>
            <a:spLocks noGrp="1"/>
          </p:cNvSpPr>
          <p:nvPr>
            <p:ph type="title"/>
          </p:nvPr>
        </p:nvSpPr>
        <p:spPr>
          <a:xfrm>
            <a:off x="713100" y="305743"/>
            <a:ext cx="7717800" cy="1011600"/>
          </a:xfrm>
        </p:spPr>
        <p:txBody>
          <a:bodyPr/>
          <a:lstStyle/>
          <a:p>
            <a:r>
              <a:rPr lang="en-US" sz="4000" dirty="0"/>
              <a:t>É necessário um novo modelo...</a:t>
            </a:r>
            <a:endParaRPr lang="en-GB" dirty="0"/>
          </a:p>
        </p:txBody>
      </p:sp>
      <p:sp>
        <p:nvSpPr>
          <p:cNvPr id="4" name="TextBox 3">
            <a:extLst>
              <a:ext uri="{FF2B5EF4-FFF2-40B4-BE49-F238E27FC236}">
                <a16:creationId xmlns:a16="http://schemas.microsoft.com/office/drawing/2014/main" id="{E9800B6E-5832-4248-A696-9585620D79D1}"/>
              </a:ext>
            </a:extLst>
          </p:cNvPr>
          <p:cNvSpPr txBox="1"/>
          <p:nvPr/>
        </p:nvSpPr>
        <p:spPr>
          <a:xfrm>
            <a:off x="55002" y="1066502"/>
            <a:ext cx="6380174" cy="4031873"/>
          </a:xfrm>
          <a:prstGeom prst="rect">
            <a:avLst/>
          </a:prstGeom>
          <a:noFill/>
        </p:spPr>
        <p:txBody>
          <a:bodyPr wrap="square">
            <a:spAutoFit/>
          </a:bodyPr>
          <a:lstStyle/>
          <a:p>
            <a:pPr marL="0" indent="0" algn="just">
              <a:buNone/>
            </a:pPr>
            <a:r>
              <a:rPr lang="en-US" sz="1600" dirty="0"/>
              <a:t>É óbvio para todos os participantes no modelo linear tradicional de produção e consumo que através dele a economia não pode continuar no futuro. Em vários países já existem abordagens para repensar e reduzir o consumo de recursos.</a:t>
            </a:r>
          </a:p>
          <a:p>
            <a:pPr marL="0" indent="0" algn="just">
              <a:buNone/>
            </a:pPr>
            <a:endParaRPr lang="pt-PT" sz="1600" dirty="0"/>
          </a:p>
          <a:p>
            <a:pPr marL="0" indent="0" algn="just">
              <a:buNone/>
            </a:pPr>
            <a:r>
              <a:rPr lang="pt-PT" sz="1600" i="1" dirty="0">
                <a:solidFill>
                  <a:srgbClr val="15A7A1"/>
                </a:solidFill>
              </a:rPr>
              <a:t>«O sistema que construímos para satisfazer as nossas necessidades desviou-nos: uma economia pró-fluxo de recursos materiais, um ambiente degradado por emissões materiais, e vidas sobrecarregadas por preocupações materiais. De dentro da escuridão desta posição surge a luz de uma nova conceção: uma sociedade que se debruça de novo sobre a complexa questão da satisfação das necessidades; uma economia </a:t>
            </a:r>
            <a:r>
              <a:rPr lang="en-US" sz="1600" i="1" dirty="0">
                <a:solidFill>
                  <a:srgbClr val="15A7A1"/>
                </a:solidFill>
              </a:rPr>
              <a:t>que não degrada o ambiente em que tem de sobreviver" </a:t>
            </a:r>
            <a:r>
              <a:rPr lang="en-US" sz="1600" dirty="0"/>
              <a:t>- Tim Jackson</a:t>
            </a:r>
          </a:p>
          <a:p>
            <a:pPr marL="0" indent="0" algn="just">
              <a:buNone/>
            </a:pPr>
            <a:endParaRPr lang="en-US" sz="1600" dirty="0"/>
          </a:p>
          <a:p>
            <a:pPr marL="0" indent="0" algn="just">
              <a:buNone/>
            </a:pPr>
            <a:r>
              <a:rPr lang="en-US" sz="1600" dirty="0"/>
              <a:t>Já existe um conceito de tal </a:t>
            </a:r>
            <a:r>
              <a:rPr lang="en-US" sz="1600" dirty="0" err="1"/>
              <a:t>modelo</a:t>
            </a:r>
            <a:r>
              <a:rPr lang="en-US" sz="1600" dirty="0"/>
              <a:t> </a:t>
            </a:r>
            <a:r>
              <a:rPr lang="en-US" sz="1600" dirty="0" err="1"/>
              <a:t>económico</a:t>
            </a:r>
            <a:r>
              <a:rPr lang="en-US" sz="1600" dirty="0"/>
              <a:t>, que se </a:t>
            </a:r>
            <a:r>
              <a:rPr lang="en-US" sz="1600" dirty="0" err="1"/>
              <a:t>refere</a:t>
            </a:r>
            <a:r>
              <a:rPr lang="en-US" sz="1600" dirty="0"/>
              <a:t> à Economia Circular.</a:t>
            </a:r>
          </a:p>
        </p:txBody>
      </p:sp>
      <p:pic>
        <p:nvPicPr>
          <p:cNvPr id="5" name="Picture 4">
            <a:extLst>
              <a:ext uri="{FF2B5EF4-FFF2-40B4-BE49-F238E27FC236}">
                <a16:creationId xmlns:a16="http://schemas.microsoft.com/office/drawing/2014/main" id="{60CE01D4-8A78-315F-B761-8EEEF9F26A07}"/>
              </a:ext>
            </a:extLst>
          </p:cNvPr>
          <p:cNvPicPr>
            <a:picLocks noChangeAspect="1"/>
          </p:cNvPicPr>
          <p:nvPr/>
        </p:nvPicPr>
        <p:blipFill>
          <a:blip r:embed="rId3"/>
          <a:stretch>
            <a:fillRect/>
          </a:stretch>
        </p:blipFill>
        <p:spPr>
          <a:xfrm>
            <a:off x="6496891" y="1387533"/>
            <a:ext cx="2360545" cy="2336334"/>
          </a:xfrm>
          <a:prstGeom prst="rect">
            <a:avLst/>
          </a:prstGeom>
        </p:spPr>
      </p:pic>
      <p:sp>
        <p:nvSpPr>
          <p:cNvPr id="8" name="TextBox 7">
            <a:extLst>
              <a:ext uri="{FF2B5EF4-FFF2-40B4-BE49-F238E27FC236}">
                <a16:creationId xmlns:a16="http://schemas.microsoft.com/office/drawing/2014/main" id="{30A88B0D-213B-B4F1-4195-3D67A2CC4B80}"/>
              </a:ext>
            </a:extLst>
          </p:cNvPr>
          <p:cNvSpPr txBox="1"/>
          <p:nvPr/>
        </p:nvSpPr>
        <p:spPr>
          <a:xfrm>
            <a:off x="6532544" y="4081386"/>
            <a:ext cx="2289240" cy="553998"/>
          </a:xfrm>
          <a:prstGeom prst="rect">
            <a:avLst/>
          </a:prstGeom>
          <a:noFill/>
        </p:spPr>
        <p:txBody>
          <a:bodyPr wrap="square" rtlCol="0">
            <a:spAutoFit/>
          </a:bodyPr>
          <a:lstStyle/>
          <a:p>
            <a:r>
              <a:rPr lang="pt-PT" sz="600" b="1" i="0" dirty="0" err="1">
                <a:solidFill>
                  <a:srgbClr val="374957"/>
                </a:solidFill>
                <a:effectLst/>
                <a:latin typeface="Proxima Nova"/>
              </a:rPr>
              <a:t>infográfico de economia </a:t>
            </a:r>
            <a:r>
              <a:rPr lang="pt-PT" sz="600" b="1" i="0" dirty="0">
                <a:solidFill>
                  <a:srgbClr val="374957"/>
                </a:solidFill>
                <a:effectLst/>
                <a:latin typeface="Proxima Nova"/>
              </a:rPr>
              <a:t>circular </a:t>
            </a:r>
            <a:r>
              <a:rPr lang="pt-PT" sz="600" dirty="0" err="1"/>
              <a:t>pela </a:t>
            </a:r>
            <a:r>
              <a:rPr lang="pt-PT" sz="600" b="1" i="0" u="none" strike="noStrike" dirty="0" err="1">
                <a:solidFill>
                  <a:srgbClr val="0F73EE"/>
                </a:solidFill>
                <a:effectLst/>
                <a:latin typeface="Proxima Nova"/>
              </a:rPr>
              <a:t>freepik </a:t>
            </a:r>
            <a:r>
              <a:rPr lang="pt-PT" sz="600" dirty="0"/>
              <a:t>em https://www.freepik.com/free-vector/flat-design-circular-economy-infographic_21095200.htm#query=circular%20economy&amp;position=4&amp;from_view=search&amp;track=ais</a:t>
            </a:r>
          </a:p>
        </p:txBody>
      </p:sp>
      <p:pic>
        <p:nvPicPr>
          <p:cNvPr id="3" name="Imagem 8" descr="Uma imagem com texto, clipart&#10;&#10;Descrição gerada automaticamente">
            <a:extLst>
              <a:ext uri="{FF2B5EF4-FFF2-40B4-BE49-F238E27FC236}">
                <a16:creationId xmlns:a16="http://schemas.microsoft.com/office/drawing/2014/main" id="{082F4FF9-1D0F-4CB0-1C9E-08E764A5AE95}"/>
              </a:ext>
            </a:extLst>
          </p:cNvPr>
          <p:cNvPicPr>
            <a:picLocks noChangeAspect="1"/>
          </p:cNvPicPr>
          <p:nvPr/>
        </p:nvPicPr>
        <p:blipFill>
          <a:blip r:embed="rId4"/>
          <a:stretch>
            <a:fillRect/>
          </a:stretch>
        </p:blipFill>
        <p:spPr>
          <a:xfrm>
            <a:off x="6614469" y="3843040"/>
            <a:ext cx="681229" cy="238346"/>
          </a:xfrm>
          <a:prstGeom prst="rect">
            <a:avLst/>
          </a:prstGeom>
        </p:spPr>
      </p:pic>
    </p:spTree>
    <p:custDataLst>
      <p:tags r:id="rId1"/>
    </p:custDataLst>
    <p:extLst>
      <p:ext uri="{BB962C8B-B14F-4D97-AF65-F5344CB8AC3E}">
        <p14:creationId xmlns:p14="http://schemas.microsoft.com/office/powerpoint/2010/main" val="394876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8685-F9C5-4027-908B-70B50A812ACA}"/>
              </a:ext>
            </a:extLst>
          </p:cNvPr>
          <p:cNvSpPr>
            <a:spLocks noGrp="1"/>
          </p:cNvSpPr>
          <p:nvPr>
            <p:ph type="title"/>
          </p:nvPr>
        </p:nvSpPr>
        <p:spPr>
          <a:xfrm>
            <a:off x="713100" y="305743"/>
            <a:ext cx="7717800" cy="1011600"/>
          </a:xfrm>
        </p:spPr>
        <p:txBody>
          <a:bodyPr/>
          <a:lstStyle/>
          <a:p>
            <a:r>
              <a:rPr lang="en-US" sz="4000" dirty="0"/>
              <a:t>É necessário um novo modelo...</a:t>
            </a:r>
            <a:endParaRPr lang="en-GB" dirty="0"/>
          </a:p>
        </p:txBody>
      </p:sp>
      <p:sp>
        <p:nvSpPr>
          <p:cNvPr id="4" name="TextBox 3">
            <a:extLst>
              <a:ext uri="{FF2B5EF4-FFF2-40B4-BE49-F238E27FC236}">
                <a16:creationId xmlns:a16="http://schemas.microsoft.com/office/drawing/2014/main" id="{E9800B6E-5832-4248-A696-9585620D79D1}"/>
              </a:ext>
            </a:extLst>
          </p:cNvPr>
          <p:cNvSpPr txBox="1"/>
          <p:nvPr/>
        </p:nvSpPr>
        <p:spPr>
          <a:xfrm>
            <a:off x="55002" y="1066502"/>
            <a:ext cx="6380174" cy="2808461"/>
          </a:xfrm>
          <a:prstGeom prst="rect">
            <a:avLst/>
          </a:prstGeom>
          <a:noFill/>
        </p:spPr>
        <p:txBody>
          <a:bodyPr wrap="square">
            <a:spAutoFit/>
          </a:bodyPr>
          <a:lstStyle/>
          <a:p>
            <a:pPr marL="0" indent="0" algn="just">
              <a:buNone/>
            </a:pPr>
            <a:r>
              <a:rPr lang="en-US" sz="1100" dirty="0"/>
              <a:t>É óbvio para todos os participantes no modelo linear tradicional de produção e consumo que através dele a economia não pode continuar no futuro. Em vários países já existem abordagens para repensar e reduzir o consumo de recursos.</a:t>
            </a:r>
          </a:p>
          <a:p>
            <a:pPr marL="0" indent="0" algn="just">
              <a:buNone/>
            </a:pPr>
            <a:endParaRPr lang="pt-PT" sz="1100" dirty="0"/>
          </a:p>
          <a:p>
            <a:pPr marL="0" indent="0" algn="just">
              <a:buNone/>
            </a:pPr>
            <a:r>
              <a:rPr lang="pt-PT" sz="1100" i="1" dirty="0">
                <a:solidFill>
                  <a:srgbClr val="15A7A1"/>
                </a:solidFill>
              </a:rPr>
              <a:t>«O sistema que construímos para satisfazer as nossas necessidades desviou-nos: uma economia pró-fluxo de recursos materiais, um ambiente degradado por emissões materiais, e vidas sobrecarregadas por preocupações materiais. De dentro da escuridão desta posição surge a luz de uma nova conceção: uma sociedade que se debruça de novo sobre a complexa questão da satisfação das necessidades; uma economia </a:t>
            </a:r>
            <a:r>
              <a:rPr lang="en-US" sz="1100" i="1" dirty="0">
                <a:solidFill>
                  <a:srgbClr val="15A7A1"/>
                </a:solidFill>
              </a:rPr>
              <a:t>que não degrada o ambiente em que tem de sobreviver" </a:t>
            </a:r>
            <a:r>
              <a:rPr lang="en-US" sz="1100" dirty="0"/>
              <a:t>- Tim Jackson</a:t>
            </a:r>
          </a:p>
          <a:p>
            <a:pPr marL="0" indent="0" algn="just">
              <a:buNone/>
            </a:pPr>
            <a:endParaRPr lang="en-US" sz="1100" dirty="0"/>
          </a:p>
          <a:p>
            <a:pPr marL="0" indent="0" algn="just">
              <a:buNone/>
            </a:pPr>
            <a:r>
              <a:rPr lang="en-US" sz="1000" dirty="0">
                <a:highlight>
                  <a:srgbClr val="FFFF00"/>
                </a:highlight>
              </a:rPr>
              <a:t>ECONOMIA CIRCULAR </a:t>
            </a:r>
          </a:p>
          <a:p>
            <a:pPr marL="0" indent="0" algn="just">
              <a:buNone/>
            </a:pPr>
            <a:r>
              <a:rPr lang="en-US" sz="1000" dirty="0">
                <a:highlight>
                  <a:srgbClr val="FFFF00"/>
                </a:highlight>
              </a:rPr>
              <a:t>Design – Material </a:t>
            </a:r>
            <a:r>
              <a:rPr lang="en-US" sz="1000" dirty="0" err="1">
                <a:highlight>
                  <a:srgbClr val="FFFF00"/>
                </a:highlight>
              </a:rPr>
              <a:t>em</a:t>
            </a:r>
            <a:r>
              <a:rPr lang="en-US" sz="1000" dirty="0">
                <a:highlight>
                  <a:srgbClr val="FFFF00"/>
                </a:highlight>
              </a:rPr>
              <a:t> </a:t>
            </a:r>
            <a:r>
              <a:rPr lang="en-US" sz="1000" dirty="0" err="1">
                <a:highlight>
                  <a:srgbClr val="FFFF00"/>
                </a:highlight>
              </a:rPr>
              <a:t>bruto</a:t>
            </a:r>
            <a:r>
              <a:rPr lang="en-US" sz="1000" dirty="0">
                <a:highlight>
                  <a:srgbClr val="FFFF00"/>
                </a:highlight>
              </a:rPr>
              <a:t> – </a:t>
            </a:r>
            <a:r>
              <a:rPr lang="en-US" sz="1000" dirty="0" err="1">
                <a:highlight>
                  <a:srgbClr val="FFFF00"/>
                </a:highlight>
              </a:rPr>
              <a:t>lixo</a:t>
            </a:r>
            <a:r>
              <a:rPr lang="en-US" sz="1000" dirty="0">
                <a:highlight>
                  <a:srgbClr val="FFFF00"/>
                </a:highlight>
              </a:rPr>
              <a:t> residual – </a:t>
            </a:r>
            <a:r>
              <a:rPr lang="en-US" sz="1000" dirty="0" err="1">
                <a:highlight>
                  <a:srgbClr val="FFFF00"/>
                </a:highlight>
              </a:rPr>
              <a:t>reciclagem</a:t>
            </a:r>
            <a:r>
              <a:rPr lang="en-US" sz="1000" dirty="0">
                <a:highlight>
                  <a:srgbClr val="FFFF00"/>
                </a:highlight>
              </a:rPr>
              <a:t> – recolha – </a:t>
            </a:r>
            <a:r>
              <a:rPr lang="en-US" sz="1000" dirty="0" err="1">
                <a:highlight>
                  <a:srgbClr val="FFFF00"/>
                </a:highlight>
              </a:rPr>
              <a:t>reparação</a:t>
            </a:r>
            <a:r>
              <a:rPr lang="en-US" sz="1000" dirty="0">
                <a:highlight>
                  <a:srgbClr val="FFFF00"/>
                </a:highlight>
              </a:rPr>
              <a:t>/</a:t>
            </a:r>
            <a:r>
              <a:rPr lang="en-US" sz="1000" dirty="0" err="1">
                <a:highlight>
                  <a:srgbClr val="FFFF00"/>
                </a:highlight>
              </a:rPr>
              <a:t>reutilização</a:t>
            </a:r>
            <a:r>
              <a:rPr lang="en-US" sz="1000" dirty="0">
                <a:highlight>
                  <a:srgbClr val="FFFF00"/>
                </a:highlight>
              </a:rPr>
              <a:t> – consume – </a:t>
            </a:r>
            <a:r>
              <a:rPr lang="en-US" sz="1000" dirty="0" err="1">
                <a:highlight>
                  <a:srgbClr val="FFFF00"/>
                </a:highlight>
              </a:rPr>
              <a:t>distribuição</a:t>
            </a:r>
            <a:r>
              <a:rPr lang="en-US" sz="1000" dirty="0">
                <a:highlight>
                  <a:srgbClr val="FFFF00"/>
                </a:highlight>
              </a:rPr>
              <a:t> – </a:t>
            </a:r>
            <a:r>
              <a:rPr lang="en-US" sz="1000" dirty="0" err="1">
                <a:highlight>
                  <a:srgbClr val="FFFF00"/>
                </a:highlight>
              </a:rPr>
              <a:t>Produção</a:t>
            </a:r>
            <a:r>
              <a:rPr lang="en-US" sz="1000" dirty="0">
                <a:highlight>
                  <a:srgbClr val="FFFF00"/>
                </a:highlight>
              </a:rPr>
              <a:t> </a:t>
            </a:r>
            <a:r>
              <a:rPr lang="en-US" sz="1000" dirty="0" err="1">
                <a:highlight>
                  <a:srgbClr val="FFFF00"/>
                </a:highlight>
              </a:rPr>
              <a:t>remanufatura</a:t>
            </a:r>
            <a:r>
              <a:rPr lang="en-US" sz="1000" dirty="0">
                <a:highlight>
                  <a:srgbClr val="FFFF00"/>
                </a:highlight>
              </a:rPr>
              <a:t> </a:t>
            </a:r>
          </a:p>
          <a:p>
            <a:pPr marL="0" indent="0" algn="just">
              <a:buNone/>
            </a:pPr>
            <a:endParaRPr lang="en-US" sz="1100" dirty="0"/>
          </a:p>
          <a:p>
            <a:pPr marL="0" indent="0" algn="just">
              <a:buNone/>
            </a:pPr>
            <a:r>
              <a:rPr lang="en-US" sz="1100" dirty="0"/>
              <a:t>Já existe um conceito de tal </a:t>
            </a:r>
            <a:r>
              <a:rPr lang="en-US" sz="1100" dirty="0" err="1"/>
              <a:t>modelo</a:t>
            </a:r>
            <a:r>
              <a:rPr lang="en-US" sz="1100" dirty="0"/>
              <a:t> </a:t>
            </a:r>
            <a:r>
              <a:rPr lang="en-US" sz="1100" dirty="0" err="1"/>
              <a:t>económico</a:t>
            </a:r>
            <a:r>
              <a:rPr lang="en-US" sz="1100" dirty="0"/>
              <a:t>, que se </a:t>
            </a:r>
            <a:r>
              <a:rPr lang="en-US" sz="1100" dirty="0" err="1"/>
              <a:t>refere</a:t>
            </a:r>
            <a:r>
              <a:rPr lang="en-US" sz="1100" dirty="0"/>
              <a:t> à Economia Circular.</a:t>
            </a:r>
          </a:p>
        </p:txBody>
      </p:sp>
      <p:pic>
        <p:nvPicPr>
          <p:cNvPr id="5" name="Picture 4">
            <a:extLst>
              <a:ext uri="{FF2B5EF4-FFF2-40B4-BE49-F238E27FC236}">
                <a16:creationId xmlns:a16="http://schemas.microsoft.com/office/drawing/2014/main" id="{60CE01D4-8A78-315F-B761-8EEEF9F26A07}"/>
              </a:ext>
            </a:extLst>
          </p:cNvPr>
          <p:cNvPicPr>
            <a:picLocks noChangeAspect="1"/>
          </p:cNvPicPr>
          <p:nvPr/>
        </p:nvPicPr>
        <p:blipFill>
          <a:blip r:embed="rId3"/>
          <a:stretch>
            <a:fillRect/>
          </a:stretch>
        </p:blipFill>
        <p:spPr>
          <a:xfrm>
            <a:off x="6496891" y="1158346"/>
            <a:ext cx="2592107" cy="2565521"/>
          </a:xfrm>
          <a:prstGeom prst="rect">
            <a:avLst/>
          </a:prstGeom>
        </p:spPr>
      </p:pic>
      <p:sp>
        <p:nvSpPr>
          <p:cNvPr id="8" name="TextBox 7">
            <a:extLst>
              <a:ext uri="{FF2B5EF4-FFF2-40B4-BE49-F238E27FC236}">
                <a16:creationId xmlns:a16="http://schemas.microsoft.com/office/drawing/2014/main" id="{30A88B0D-213B-B4F1-4195-3D67A2CC4B80}"/>
              </a:ext>
            </a:extLst>
          </p:cNvPr>
          <p:cNvSpPr txBox="1"/>
          <p:nvPr/>
        </p:nvSpPr>
        <p:spPr>
          <a:xfrm>
            <a:off x="6532544" y="4081386"/>
            <a:ext cx="2289240" cy="553998"/>
          </a:xfrm>
          <a:prstGeom prst="rect">
            <a:avLst/>
          </a:prstGeom>
          <a:noFill/>
        </p:spPr>
        <p:txBody>
          <a:bodyPr wrap="square" rtlCol="0">
            <a:spAutoFit/>
          </a:bodyPr>
          <a:lstStyle/>
          <a:p>
            <a:r>
              <a:rPr lang="pt-PT" sz="600" b="1" i="0" dirty="0" err="1">
                <a:solidFill>
                  <a:srgbClr val="374957"/>
                </a:solidFill>
                <a:effectLst/>
                <a:latin typeface="Proxima Nova"/>
              </a:rPr>
              <a:t>infográfico de economia </a:t>
            </a:r>
            <a:r>
              <a:rPr lang="pt-PT" sz="600" b="1" i="0" dirty="0">
                <a:solidFill>
                  <a:srgbClr val="374957"/>
                </a:solidFill>
                <a:effectLst/>
                <a:latin typeface="Proxima Nova"/>
              </a:rPr>
              <a:t>circular </a:t>
            </a:r>
            <a:r>
              <a:rPr lang="pt-PT" sz="600" dirty="0" err="1"/>
              <a:t>pela </a:t>
            </a:r>
            <a:r>
              <a:rPr lang="pt-PT" sz="600" b="1" i="0" u="none" strike="noStrike" dirty="0" err="1">
                <a:solidFill>
                  <a:srgbClr val="0F73EE"/>
                </a:solidFill>
                <a:effectLst/>
                <a:latin typeface="Proxima Nova"/>
              </a:rPr>
              <a:t>freepik </a:t>
            </a:r>
            <a:r>
              <a:rPr lang="pt-PT" sz="600" dirty="0"/>
              <a:t>em https://www.freepik.com/free-vector/flat-design-circular-economy-infographic_21095200.htm#query=circular%20economy&amp;position=4&amp;from_view=search&amp;track=ais</a:t>
            </a:r>
          </a:p>
        </p:txBody>
      </p:sp>
      <p:pic>
        <p:nvPicPr>
          <p:cNvPr id="3" name="Imagem 8" descr="Uma imagem com texto, clipart&#10;&#10;Descrição gerada automaticamente">
            <a:extLst>
              <a:ext uri="{FF2B5EF4-FFF2-40B4-BE49-F238E27FC236}">
                <a16:creationId xmlns:a16="http://schemas.microsoft.com/office/drawing/2014/main" id="{082F4FF9-1D0F-4CB0-1C9E-08E764A5AE95}"/>
              </a:ext>
            </a:extLst>
          </p:cNvPr>
          <p:cNvPicPr>
            <a:picLocks noChangeAspect="1"/>
          </p:cNvPicPr>
          <p:nvPr/>
        </p:nvPicPr>
        <p:blipFill>
          <a:blip r:embed="rId4"/>
          <a:stretch>
            <a:fillRect/>
          </a:stretch>
        </p:blipFill>
        <p:spPr>
          <a:xfrm>
            <a:off x="6614469" y="3843040"/>
            <a:ext cx="681229" cy="238346"/>
          </a:xfrm>
          <a:prstGeom prst="rect">
            <a:avLst/>
          </a:prstGeom>
        </p:spPr>
      </p:pic>
    </p:spTree>
    <p:custDataLst>
      <p:tags r:id="rId1"/>
    </p:custDataLst>
    <p:extLst>
      <p:ext uri="{BB962C8B-B14F-4D97-AF65-F5344CB8AC3E}">
        <p14:creationId xmlns:p14="http://schemas.microsoft.com/office/powerpoint/2010/main" val="1323779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931158" y="1077043"/>
            <a:ext cx="7717800" cy="646800"/>
          </a:xfrm>
        </p:spPr>
        <p:txBody>
          <a:bodyPr/>
          <a:lstStyle/>
          <a:p>
            <a:r>
              <a:rPr lang="en-US" sz="4000" dirty="0" err="1">
                <a:solidFill>
                  <a:srgbClr val="368E00"/>
                </a:solidFill>
              </a:rPr>
              <a:t>Princípios</a:t>
            </a:r>
            <a:r>
              <a:rPr lang="en-US" sz="4000" dirty="0">
                <a:solidFill>
                  <a:srgbClr val="368E00"/>
                </a:solidFill>
              </a:rPr>
              <a:t> EC em </a:t>
            </a:r>
            <a:r>
              <a:rPr lang="en-US" sz="4000" dirty="0" err="1">
                <a:solidFill>
                  <a:srgbClr val="368E00"/>
                </a:solidFill>
              </a:rPr>
              <a:t>oposição</a:t>
            </a:r>
            <a:r>
              <a:rPr lang="en-US" sz="4000" dirty="0">
                <a:solidFill>
                  <a:srgbClr val="368E00"/>
                </a:solidFill>
              </a:rPr>
              <a:t> </a:t>
            </a:r>
            <a:br>
              <a:rPr lang="en-US" sz="4000" dirty="0">
                <a:solidFill>
                  <a:srgbClr val="368E00"/>
                </a:solidFill>
              </a:rPr>
            </a:br>
            <a:r>
              <a:rPr lang="en-US" sz="4000" dirty="0" err="1">
                <a:solidFill>
                  <a:srgbClr val="368E00"/>
                </a:solidFill>
              </a:rPr>
              <a:t>ao</a:t>
            </a:r>
            <a:r>
              <a:rPr lang="en-US" sz="4000" dirty="0">
                <a:solidFill>
                  <a:srgbClr val="368E00"/>
                </a:solidFill>
              </a:rPr>
              <a:t> Modelo Linear</a:t>
            </a:r>
            <a:br>
              <a:rPr lang="en-US" sz="4000" dirty="0">
                <a:solidFill>
                  <a:srgbClr val="368E00"/>
                </a:solidFill>
              </a:rPr>
            </a:b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3636974" y="2497270"/>
            <a:ext cx="5399449" cy="2074730"/>
          </a:xfrm>
        </p:spPr>
        <p:txBody>
          <a:bodyPr/>
          <a:lstStyle/>
          <a:p>
            <a:pPr algn="just"/>
            <a:r>
              <a:rPr lang="en-US" sz="1800" dirty="0"/>
              <a:t>Informação sobre a essência da economia circular e os principais princípios que a regem. </a:t>
            </a:r>
          </a:p>
          <a:p>
            <a:pPr algn="just"/>
            <a:r>
              <a:rPr lang="en-US" sz="1800" dirty="0" err="1"/>
              <a:t>Discutem</a:t>
            </a:r>
            <a:r>
              <a:rPr lang="en-US" sz="1800" dirty="0"/>
              <a:t>-se as diferenças entre os dois modelos económicos - o linear e o circular - e </a:t>
            </a:r>
            <a:r>
              <a:rPr lang="en-US" sz="1800" dirty="0" err="1"/>
              <a:t>apontam</a:t>
            </a:r>
            <a:r>
              <a:rPr lang="en-US" sz="1800" dirty="0"/>
              <a:t>-se </a:t>
            </a:r>
            <a:r>
              <a:rPr lang="en-US" sz="1800" dirty="0" err="1"/>
              <a:t>os</a:t>
            </a:r>
            <a:r>
              <a:rPr lang="en-US" sz="1800" dirty="0"/>
              <a:t> benefícios da transição para a </a:t>
            </a:r>
            <a:r>
              <a:rPr lang="en-US" sz="1800" dirty="0" err="1"/>
              <a:t>economia</a:t>
            </a:r>
            <a:r>
              <a:rPr lang="en-US" sz="1800" dirty="0"/>
              <a:t> circular. </a:t>
            </a:r>
          </a:p>
          <a:p>
            <a:pPr algn="just"/>
            <a:r>
              <a:rPr lang="en-US" sz="1400" dirty="0"/>
              <a:t> </a:t>
            </a:r>
            <a:endParaRPr lang="en-GB" dirty="0"/>
          </a:p>
        </p:txBody>
      </p:sp>
    </p:spTree>
    <p:custDataLst>
      <p:tags r:id="rId1"/>
    </p:custDataLst>
    <p:extLst>
      <p:ext uri="{BB962C8B-B14F-4D97-AF65-F5344CB8AC3E}">
        <p14:creationId xmlns:p14="http://schemas.microsoft.com/office/powerpoint/2010/main" val="310143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9175-07D3-4BF5-89AE-64079808B692}"/>
              </a:ext>
            </a:extLst>
          </p:cNvPr>
          <p:cNvSpPr>
            <a:spLocks noGrp="1"/>
          </p:cNvSpPr>
          <p:nvPr>
            <p:ph type="title"/>
          </p:nvPr>
        </p:nvSpPr>
        <p:spPr>
          <a:xfrm>
            <a:off x="479469" y="137144"/>
            <a:ext cx="7717800" cy="1011600"/>
          </a:xfrm>
        </p:spPr>
        <p:txBody>
          <a:bodyPr/>
          <a:lstStyle/>
          <a:p>
            <a:r>
              <a:rPr lang="en-GB" dirty="0">
                <a:solidFill>
                  <a:srgbClr val="2B2D83"/>
                </a:solidFill>
              </a:rPr>
              <a:t>ECONOMIA CIRCULAR</a:t>
            </a:r>
          </a:p>
        </p:txBody>
      </p:sp>
      <p:sp>
        <p:nvSpPr>
          <p:cNvPr id="4" name="TextBox 3">
            <a:extLst>
              <a:ext uri="{FF2B5EF4-FFF2-40B4-BE49-F238E27FC236}">
                <a16:creationId xmlns:a16="http://schemas.microsoft.com/office/drawing/2014/main" id="{5F4B54E2-5AE3-4B78-87DF-2D919DDBFD26}"/>
              </a:ext>
            </a:extLst>
          </p:cNvPr>
          <p:cNvSpPr txBox="1"/>
          <p:nvPr/>
        </p:nvSpPr>
        <p:spPr>
          <a:xfrm>
            <a:off x="189067" y="867878"/>
            <a:ext cx="5118578" cy="3493585"/>
          </a:xfrm>
          <a:prstGeom prst="rect">
            <a:avLst/>
          </a:prstGeom>
          <a:noFill/>
        </p:spPr>
        <p:txBody>
          <a:bodyPr wrap="square">
            <a:spAutoFit/>
          </a:bodyPr>
          <a:lstStyle/>
          <a:p>
            <a:pPr algn="just">
              <a:lnSpc>
                <a:spcPct val="120000"/>
              </a:lnSpc>
              <a:spcBef>
                <a:spcPts val="500"/>
              </a:spcBef>
            </a:pPr>
            <a:r>
              <a:rPr lang="en-US" i="1" dirty="0">
                <a:solidFill>
                  <a:srgbClr val="2B2D83"/>
                </a:solidFill>
              </a:rPr>
              <a:t>«A </a:t>
            </a:r>
            <a:r>
              <a:rPr lang="pt-PT" i="1" dirty="0">
                <a:solidFill>
                  <a:srgbClr val="2B2D83"/>
                </a:solidFill>
              </a:rPr>
              <a:t>economia industrial circular gere stocks de bens manufaturados, tais como infraestruturas, edifícios, veículos, equipamento e bens de consumo, para manter o seu valor e utilidade tão elevados quanto possível durante o maior tempo possível; e stocks de recursos com a sua maior pureza e valor». </a:t>
            </a:r>
          </a:p>
          <a:p>
            <a:pPr algn="just">
              <a:lnSpc>
                <a:spcPct val="120000"/>
              </a:lnSpc>
              <a:spcBef>
                <a:spcPts val="500"/>
              </a:spcBef>
            </a:pPr>
            <a:r>
              <a:rPr lang="pt-PT" dirty="0"/>
              <a:t>A economia circular visa a resiliência a longo prazo, a sustentabilidade, os benefícios para a sociedade e o ambiente e a criação de oportunidades empresariais e económicas. O objetivo da economia circular é repensar o crescimento, posicionando o foco nos benefícios sociais, distinguindo simultaneamente o consumo de recursos finitos da atividade económica e prevenindo o desperdício e a poluição. </a:t>
            </a:r>
          </a:p>
        </p:txBody>
      </p:sp>
      <p:pic>
        <p:nvPicPr>
          <p:cNvPr id="5" name="Картина 6">
            <a:extLst>
              <a:ext uri="{FF2B5EF4-FFF2-40B4-BE49-F238E27FC236}">
                <a16:creationId xmlns:a16="http://schemas.microsoft.com/office/drawing/2014/main" id="{1489C19B-9E0F-43E1-B34E-488990CDC11D}"/>
              </a:ext>
            </a:extLst>
          </p:cNvPr>
          <p:cNvPicPr>
            <a:picLocks noChangeAspect="1"/>
          </p:cNvPicPr>
          <p:nvPr/>
        </p:nvPicPr>
        <p:blipFill>
          <a:blip r:embed="rId3"/>
          <a:stretch>
            <a:fillRect/>
          </a:stretch>
        </p:blipFill>
        <p:spPr>
          <a:xfrm>
            <a:off x="5363555" y="1347537"/>
            <a:ext cx="3691800" cy="2902741"/>
          </a:xfrm>
          <a:prstGeom prst="rect">
            <a:avLst/>
          </a:prstGeom>
        </p:spPr>
      </p:pic>
      <p:sp>
        <p:nvSpPr>
          <p:cNvPr id="6" name="Текстово поле 7">
            <a:extLst>
              <a:ext uri="{FF2B5EF4-FFF2-40B4-BE49-F238E27FC236}">
                <a16:creationId xmlns:a16="http://schemas.microsoft.com/office/drawing/2014/main" id="{3DC3F8FC-A42C-4F9C-9496-380F5A459572}"/>
              </a:ext>
            </a:extLst>
          </p:cNvPr>
          <p:cNvSpPr txBox="1"/>
          <p:nvPr/>
        </p:nvSpPr>
        <p:spPr>
          <a:xfrm>
            <a:off x="4943260" y="4380862"/>
            <a:ext cx="5336463" cy="446276"/>
          </a:xfrm>
          <a:prstGeom prst="rect">
            <a:avLst/>
          </a:prstGeom>
          <a:noFill/>
        </p:spPr>
        <p:txBody>
          <a:bodyPr wrap="square" rtlCol="0">
            <a:spAutoFit/>
          </a:bodyPr>
          <a:lstStyle/>
          <a:p>
            <a:pPr algn="ctr"/>
            <a:r>
              <a:rPr lang="en-US" sz="900" dirty="0">
                <a:latin typeface="+mj-lt"/>
                <a:ea typeface="Verdana" panose="020B0604030504040204" pitchFamily="34" charset="0"/>
              </a:rPr>
              <a:t> Economia circular (Fonte: </a:t>
            </a:r>
            <a:r>
              <a:rPr lang="en-US" sz="900" dirty="0">
                <a:latin typeface="+mj-lt"/>
                <a:ea typeface="Verdana" panose="020B0604030504040204" pitchFamily="34" charset="0"/>
                <a:hlinkClick r:id="rId4"/>
              </a:rPr>
              <a:t>NREL</a:t>
            </a:r>
            <a:r>
              <a:rPr lang="en-US" sz="900" dirty="0">
                <a:latin typeface="+mj-lt"/>
                <a:ea typeface="Verdana" panose="020B0604030504040204" pitchFamily="34" charset="0"/>
              </a:rPr>
              <a:t>)</a:t>
            </a:r>
          </a:p>
          <a:p>
            <a:r>
              <a:rPr lang="en-US" dirty="0">
                <a:latin typeface="+mj-lt"/>
              </a:rPr>
              <a:t> </a:t>
            </a:r>
          </a:p>
        </p:txBody>
      </p:sp>
    </p:spTree>
    <p:custDataLst>
      <p:tags r:id="rId1"/>
    </p:custDataLst>
    <p:extLst>
      <p:ext uri="{BB962C8B-B14F-4D97-AF65-F5344CB8AC3E}">
        <p14:creationId xmlns:p14="http://schemas.microsoft.com/office/powerpoint/2010/main" val="4066552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9175-07D3-4BF5-89AE-64079808B692}"/>
              </a:ext>
            </a:extLst>
          </p:cNvPr>
          <p:cNvSpPr>
            <a:spLocks noGrp="1"/>
          </p:cNvSpPr>
          <p:nvPr>
            <p:ph type="title"/>
          </p:nvPr>
        </p:nvSpPr>
        <p:spPr>
          <a:xfrm>
            <a:off x="479469" y="137144"/>
            <a:ext cx="7717800" cy="1011600"/>
          </a:xfrm>
        </p:spPr>
        <p:txBody>
          <a:bodyPr/>
          <a:lstStyle/>
          <a:p>
            <a:r>
              <a:rPr lang="en-GB" dirty="0">
                <a:solidFill>
                  <a:srgbClr val="2B2D83"/>
                </a:solidFill>
              </a:rPr>
              <a:t>ECONOMIA CIRCULAR</a:t>
            </a:r>
          </a:p>
        </p:txBody>
      </p:sp>
      <p:sp>
        <p:nvSpPr>
          <p:cNvPr id="4" name="TextBox 3">
            <a:extLst>
              <a:ext uri="{FF2B5EF4-FFF2-40B4-BE49-F238E27FC236}">
                <a16:creationId xmlns:a16="http://schemas.microsoft.com/office/drawing/2014/main" id="{5F4B54E2-5AE3-4B78-87DF-2D919DDBFD26}"/>
              </a:ext>
            </a:extLst>
          </p:cNvPr>
          <p:cNvSpPr txBox="1"/>
          <p:nvPr/>
        </p:nvSpPr>
        <p:spPr>
          <a:xfrm>
            <a:off x="189067" y="867878"/>
            <a:ext cx="5118578" cy="3493585"/>
          </a:xfrm>
          <a:prstGeom prst="rect">
            <a:avLst/>
          </a:prstGeom>
          <a:noFill/>
        </p:spPr>
        <p:txBody>
          <a:bodyPr wrap="square">
            <a:spAutoFit/>
          </a:bodyPr>
          <a:lstStyle/>
          <a:p>
            <a:pPr algn="just">
              <a:lnSpc>
                <a:spcPct val="120000"/>
              </a:lnSpc>
              <a:spcBef>
                <a:spcPts val="500"/>
              </a:spcBef>
            </a:pPr>
            <a:r>
              <a:rPr lang="en-US" i="1" dirty="0">
                <a:solidFill>
                  <a:srgbClr val="2B2D83"/>
                </a:solidFill>
              </a:rPr>
              <a:t>«A </a:t>
            </a:r>
            <a:r>
              <a:rPr lang="pt-PT" i="1" dirty="0">
                <a:solidFill>
                  <a:srgbClr val="2B2D83"/>
                </a:solidFill>
              </a:rPr>
              <a:t>economia industrial circular gere stocks de bens manufaturados, tais como infraestruturas, edifícios, veículos, equipamento e bens de consumo, para manter o seu valor e utilidade tão elevados quanto possível durante o maior tempo possível; e stocks de recursos com a sua maior pureza e valor». </a:t>
            </a:r>
          </a:p>
          <a:p>
            <a:pPr algn="just">
              <a:lnSpc>
                <a:spcPct val="120000"/>
              </a:lnSpc>
              <a:spcBef>
                <a:spcPts val="500"/>
              </a:spcBef>
            </a:pPr>
            <a:r>
              <a:rPr lang="pt-PT" dirty="0"/>
              <a:t>A economia circular visa a resiliência a longo prazo, a sustentabilidade, os benefícios para a sociedade e o ambiente e a criação de oportunidades empresariais e económicas. O objetivo da economia circular é repensar o crescimento, posicionando o foco nos benefícios sociais, distinguindo simultaneamente o consumo de recursos finitos da atividade económica e prevenindo o desperdício e a poluição. </a:t>
            </a:r>
          </a:p>
        </p:txBody>
      </p:sp>
      <p:pic>
        <p:nvPicPr>
          <p:cNvPr id="5" name="Картина 6">
            <a:extLst>
              <a:ext uri="{FF2B5EF4-FFF2-40B4-BE49-F238E27FC236}">
                <a16:creationId xmlns:a16="http://schemas.microsoft.com/office/drawing/2014/main" id="{1489C19B-9E0F-43E1-B34E-488990CDC11D}"/>
              </a:ext>
            </a:extLst>
          </p:cNvPr>
          <p:cNvPicPr>
            <a:picLocks noChangeAspect="1"/>
          </p:cNvPicPr>
          <p:nvPr/>
        </p:nvPicPr>
        <p:blipFill>
          <a:blip r:embed="rId3"/>
          <a:stretch>
            <a:fillRect/>
          </a:stretch>
        </p:blipFill>
        <p:spPr>
          <a:xfrm>
            <a:off x="5379922" y="984604"/>
            <a:ext cx="3691800" cy="2131643"/>
          </a:xfrm>
          <a:prstGeom prst="rect">
            <a:avLst/>
          </a:prstGeom>
        </p:spPr>
      </p:pic>
      <p:sp>
        <p:nvSpPr>
          <p:cNvPr id="6" name="Текстово поле 7">
            <a:extLst>
              <a:ext uri="{FF2B5EF4-FFF2-40B4-BE49-F238E27FC236}">
                <a16:creationId xmlns:a16="http://schemas.microsoft.com/office/drawing/2014/main" id="{3DC3F8FC-A42C-4F9C-9496-380F5A459572}"/>
              </a:ext>
            </a:extLst>
          </p:cNvPr>
          <p:cNvSpPr txBox="1"/>
          <p:nvPr/>
        </p:nvSpPr>
        <p:spPr>
          <a:xfrm>
            <a:off x="4943260" y="4380862"/>
            <a:ext cx="5336463" cy="446276"/>
          </a:xfrm>
          <a:prstGeom prst="rect">
            <a:avLst/>
          </a:prstGeom>
          <a:noFill/>
        </p:spPr>
        <p:txBody>
          <a:bodyPr wrap="square" rtlCol="0">
            <a:spAutoFit/>
          </a:bodyPr>
          <a:lstStyle/>
          <a:p>
            <a:pPr algn="ctr"/>
            <a:r>
              <a:rPr lang="en-US" sz="900" dirty="0">
                <a:latin typeface="+mj-lt"/>
                <a:ea typeface="Verdana" panose="020B0604030504040204" pitchFamily="34" charset="0"/>
              </a:rPr>
              <a:t> Economia circular (Fonte: </a:t>
            </a:r>
            <a:r>
              <a:rPr lang="en-US" sz="900" dirty="0">
                <a:latin typeface="+mj-lt"/>
                <a:ea typeface="Verdana" panose="020B0604030504040204" pitchFamily="34" charset="0"/>
                <a:hlinkClick r:id="rId4"/>
              </a:rPr>
              <a:t>NREL</a:t>
            </a:r>
            <a:r>
              <a:rPr lang="en-US" sz="900" dirty="0">
                <a:latin typeface="+mj-lt"/>
                <a:ea typeface="Verdana" panose="020B0604030504040204" pitchFamily="34" charset="0"/>
              </a:rPr>
              <a:t>)</a:t>
            </a:r>
          </a:p>
          <a:p>
            <a:r>
              <a:rPr lang="en-US" dirty="0">
                <a:latin typeface="+mj-lt"/>
              </a:rPr>
              <a:t> </a:t>
            </a:r>
          </a:p>
        </p:txBody>
      </p:sp>
      <p:sp>
        <p:nvSpPr>
          <p:cNvPr id="3" name="CaixaDeTexto 2">
            <a:extLst>
              <a:ext uri="{FF2B5EF4-FFF2-40B4-BE49-F238E27FC236}">
                <a16:creationId xmlns:a16="http://schemas.microsoft.com/office/drawing/2014/main" id="{8E889A15-B3A0-05D3-2193-590C15EE82E0}"/>
              </a:ext>
            </a:extLst>
          </p:cNvPr>
          <p:cNvSpPr txBox="1"/>
          <p:nvPr/>
        </p:nvSpPr>
        <p:spPr>
          <a:xfrm>
            <a:off x="5307645" y="3479180"/>
            <a:ext cx="3836355" cy="769441"/>
          </a:xfrm>
          <a:prstGeom prst="rect">
            <a:avLst/>
          </a:prstGeom>
          <a:noFill/>
        </p:spPr>
        <p:txBody>
          <a:bodyPr wrap="square" rtlCol="0">
            <a:spAutoFit/>
          </a:bodyPr>
          <a:lstStyle/>
          <a:p>
            <a:r>
              <a:rPr lang="pt-PT" sz="1100" dirty="0">
                <a:highlight>
                  <a:srgbClr val="FFFF00"/>
                </a:highlight>
              </a:rPr>
              <a:t>Manufatura – capacidade de resposta – recuperação – desperdício – extração de recursos – design de produtos e materiais – reciclagem – remanufactura – reutilizar/reorientar </a:t>
            </a:r>
          </a:p>
        </p:txBody>
      </p:sp>
    </p:spTree>
    <p:custDataLst>
      <p:tags r:id="rId1"/>
    </p:custDataLst>
    <p:extLst>
      <p:ext uri="{BB962C8B-B14F-4D97-AF65-F5344CB8AC3E}">
        <p14:creationId xmlns:p14="http://schemas.microsoft.com/office/powerpoint/2010/main" val="196233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36E7-1095-400E-B952-29DAC9286E69}"/>
              </a:ext>
            </a:extLst>
          </p:cNvPr>
          <p:cNvSpPr>
            <a:spLocks noGrp="1"/>
          </p:cNvSpPr>
          <p:nvPr>
            <p:ph type="title"/>
          </p:nvPr>
        </p:nvSpPr>
        <p:spPr>
          <a:xfrm>
            <a:off x="376341" y="628878"/>
            <a:ext cx="8100766" cy="1011600"/>
          </a:xfrm>
        </p:spPr>
        <p:txBody>
          <a:bodyPr/>
          <a:lstStyle/>
          <a:p>
            <a:r>
              <a:rPr lang="en-US" sz="4000" dirty="0" err="1">
                <a:solidFill>
                  <a:srgbClr val="2B2D83"/>
                </a:solidFill>
              </a:rPr>
              <a:t>Princípios</a:t>
            </a:r>
            <a:r>
              <a:rPr lang="en-US" sz="4000" dirty="0">
                <a:solidFill>
                  <a:srgbClr val="2B2D83"/>
                </a:solidFill>
              </a:rPr>
              <a:t> EC em oposição ao Modelo Linear</a:t>
            </a:r>
            <a:endParaRPr lang="en-GB" dirty="0">
              <a:solidFill>
                <a:srgbClr val="2B2D83"/>
              </a:solidFill>
            </a:endParaRPr>
          </a:p>
        </p:txBody>
      </p:sp>
      <p:sp>
        <p:nvSpPr>
          <p:cNvPr id="4" name="TextBox 3">
            <a:extLst>
              <a:ext uri="{FF2B5EF4-FFF2-40B4-BE49-F238E27FC236}">
                <a16:creationId xmlns:a16="http://schemas.microsoft.com/office/drawing/2014/main" id="{8A71389D-93C3-4A08-9E25-586F2A2C1F81}"/>
              </a:ext>
            </a:extLst>
          </p:cNvPr>
          <p:cNvSpPr txBox="1"/>
          <p:nvPr/>
        </p:nvSpPr>
        <p:spPr>
          <a:xfrm>
            <a:off x="168036" y="1468600"/>
            <a:ext cx="5902349" cy="2492990"/>
          </a:xfrm>
          <a:prstGeom prst="rect">
            <a:avLst/>
          </a:prstGeom>
          <a:noFill/>
        </p:spPr>
        <p:txBody>
          <a:bodyPr wrap="square">
            <a:spAutoFit/>
          </a:bodyPr>
          <a:lstStyle/>
          <a:p>
            <a:pPr algn="just"/>
            <a:r>
              <a:rPr lang="en-US" sz="1200" dirty="0"/>
              <a:t>Olhando para além do modelo industrial linear "Tire, </a:t>
            </a:r>
            <a:r>
              <a:rPr lang="en-US" sz="1200" dirty="0" err="1"/>
              <a:t>Faça</a:t>
            </a:r>
            <a:r>
              <a:rPr lang="en-US" sz="1200" dirty="0"/>
              <a:t>, Use, </a:t>
            </a:r>
            <a:r>
              <a:rPr lang="en-US" sz="1200" dirty="0" err="1"/>
              <a:t>Deite</a:t>
            </a:r>
            <a:r>
              <a:rPr lang="en-US" sz="1200" dirty="0"/>
              <a:t> fora", o modelo da economia circular pode ser descrito como "Reduza - Reutilize - Recicle". </a:t>
            </a:r>
          </a:p>
          <a:p>
            <a:pPr algn="just"/>
            <a:endParaRPr lang="en-US" sz="1200" dirty="0"/>
          </a:p>
          <a:p>
            <a:pPr algn="just"/>
            <a:r>
              <a:rPr lang="en-US" sz="1200" dirty="0"/>
              <a:t>A transição de uma economia linear para uma circular </a:t>
            </a:r>
            <a:r>
              <a:rPr lang="en-US" sz="1200" dirty="0" err="1"/>
              <a:t>baseia</a:t>
            </a:r>
            <a:r>
              <a:rPr lang="en-US" sz="1200" dirty="0"/>
              <a:t>-se em três princípios principais[1]:</a:t>
            </a:r>
          </a:p>
          <a:p>
            <a:pPr algn="just"/>
            <a:endParaRPr lang="en-US" sz="1200" dirty="0"/>
          </a:p>
          <a:p>
            <a:pPr algn="just"/>
            <a:r>
              <a:rPr lang="en-US" sz="1200" b="1" dirty="0">
                <a:solidFill>
                  <a:srgbClr val="15A7A1"/>
                </a:solidFill>
              </a:rPr>
              <a:t>- </a:t>
            </a:r>
            <a:r>
              <a:rPr lang="pt-PT" sz="1200" b="1" dirty="0">
                <a:solidFill>
                  <a:srgbClr val="15A7A1"/>
                </a:solidFill>
              </a:rPr>
              <a:t>Eliminar resíduos e poluição </a:t>
            </a:r>
            <a:r>
              <a:rPr lang="pt-PT" sz="1200" dirty="0">
                <a:solidFill>
                  <a:srgbClr val="15A7A1"/>
                </a:solidFill>
              </a:rPr>
              <a:t>- Na economia circular, a fase de conceção do produto é a mais importante - os produtos circulares são concebidos de forma a poderem ser reutilizados/recuperados mais tarde e a criar o mínimo de ou nenhum desperdício</a:t>
            </a:r>
          </a:p>
          <a:p>
            <a:pPr algn="just"/>
            <a:r>
              <a:rPr lang="pt-PT" sz="1200" b="1" dirty="0">
                <a:solidFill>
                  <a:srgbClr val="15A7A1"/>
                </a:solidFill>
              </a:rPr>
              <a:t>- Manter produtos e materiais em uso </a:t>
            </a:r>
            <a:r>
              <a:rPr lang="pt-PT" sz="1200" dirty="0">
                <a:solidFill>
                  <a:srgbClr val="15A7A1"/>
                </a:solidFill>
              </a:rPr>
              <a:t>- prolongamento da vida útil dos produtos e a possibilidade de serem reutilizados, reparados e </a:t>
            </a:r>
            <a:r>
              <a:rPr lang="pt-PT" sz="1200" dirty="0" err="1">
                <a:solidFill>
                  <a:srgbClr val="15A7A1"/>
                </a:solidFill>
              </a:rPr>
              <a:t>refabricados</a:t>
            </a:r>
            <a:endParaRPr lang="pt-PT" sz="1200" dirty="0">
              <a:solidFill>
                <a:srgbClr val="15A7A1"/>
              </a:solidFill>
            </a:endParaRPr>
          </a:p>
          <a:p>
            <a:pPr algn="just"/>
            <a:r>
              <a:rPr lang="pt-PT" sz="1200" b="1" dirty="0">
                <a:solidFill>
                  <a:srgbClr val="15A7A1"/>
                </a:solidFill>
              </a:rPr>
              <a:t>- Regenerar os sistemas naturais </a:t>
            </a:r>
            <a:r>
              <a:rPr lang="pt-PT" sz="1200" dirty="0">
                <a:solidFill>
                  <a:srgbClr val="15A7A1"/>
                </a:solidFill>
              </a:rPr>
              <a:t>- oportunidades para melhorar o nosso ambiente</a:t>
            </a:r>
          </a:p>
        </p:txBody>
      </p:sp>
      <p:pic>
        <p:nvPicPr>
          <p:cNvPr id="5" name="Картина 3">
            <a:extLst>
              <a:ext uri="{FF2B5EF4-FFF2-40B4-BE49-F238E27FC236}">
                <a16:creationId xmlns:a16="http://schemas.microsoft.com/office/drawing/2014/main" id="{5B5A5ACC-301A-454C-9209-BB5F00D471A7}"/>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Lst>
          </a:blip>
          <a:srcRect l="10607" r="15410"/>
          <a:stretch/>
        </p:blipFill>
        <p:spPr>
          <a:xfrm>
            <a:off x="6070385" y="1468600"/>
            <a:ext cx="3011332" cy="2695565"/>
          </a:xfrm>
          <a:prstGeom prst="rect">
            <a:avLst/>
          </a:prstGeom>
        </p:spPr>
      </p:pic>
      <p:sp>
        <p:nvSpPr>
          <p:cNvPr id="6" name="Текстово поле 4">
            <a:extLst>
              <a:ext uri="{FF2B5EF4-FFF2-40B4-BE49-F238E27FC236}">
                <a16:creationId xmlns:a16="http://schemas.microsoft.com/office/drawing/2014/main" id="{3024C139-8759-4FD0-A2E4-D613A9283208}"/>
              </a:ext>
            </a:extLst>
          </p:cNvPr>
          <p:cNvSpPr txBox="1"/>
          <p:nvPr/>
        </p:nvSpPr>
        <p:spPr>
          <a:xfrm>
            <a:off x="6574005" y="3533218"/>
            <a:ext cx="2626322" cy="1061829"/>
          </a:xfrm>
          <a:prstGeom prst="rect">
            <a:avLst/>
          </a:prstGeom>
          <a:noFill/>
        </p:spPr>
        <p:txBody>
          <a:bodyPr wrap="square" rtlCol="0">
            <a:spAutoFit/>
          </a:bodyPr>
          <a:lstStyle/>
          <a:p>
            <a:endParaRPr lang="en-US" sz="900" dirty="0">
              <a:latin typeface="+mj-lt"/>
              <a:ea typeface="Verdana" panose="020B0604030504040204" pitchFamily="34" charset="0"/>
            </a:endParaRPr>
          </a:p>
          <a:p>
            <a:endParaRPr lang="en-US" sz="900" dirty="0">
              <a:latin typeface="+mj-lt"/>
              <a:ea typeface="Verdana" panose="020B0604030504040204" pitchFamily="34" charset="0"/>
            </a:endParaRPr>
          </a:p>
          <a:p>
            <a:endParaRPr lang="en-US" sz="900" dirty="0">
              <a:latin typeface="+mj-lt"/>
              <a:ea typeface="Verdana" panose="020B0604030504040204" pitchFamily="34" charset="0"/>
            </a:endParaRPr>
          </a:p>
          <a:p>
            <a:endParaRPr lang="en-US" sz="900" dirty="0">
              <a:latin typeface="+mj-lt"/>
              <a:ea typeface="Verdana" panose="020B0604030504040204" pitchFamily="34" charset="0"/>
            </a:endParaRPr>
          </a:p>
          <a:p>
            <a:endParaRPr lang="en-US" sz="900" dirty="0">
              <a:latin typeface="+mj-lt"/>
              <a:ea typeface="Verdana" panose="020B0604030504040204" pitchFamily="34" charset="0"/>
            </a:endParaRPr>
          </a:p>
          <a:p>
            <a:r>
              <a:rPr lang="en-US" sz="900" dirty="0">
                <a:latin typeface="+mj-lt"/>
                <a:ea typeface="Verdana" panose="020B0604030504040204" pitchFamily="34" charset="0"/>
              </a:rPr>
              <a:t>Princípios da EC (Fonte [1]: </a:t>
            </a:r>
            <a:r>
              <a:rPr lang="en-US" sz="900" dirty="0">
                <a:latin typeface="+mj-lt"/>
                <a:ea typeface="Verdana" panose="020B0604030504040204" pitchFamily="34" charset="0"/>
                <a:hlinkClick r:id="rId5"/>
              </a:rPr>
              <a:t>https:</a:t>
            </a:r>
            <a:r>
              <a:rPr lang="en-US" sz="900" dirty="0">
                <a:latin typeface="+mj-lt"/>
                <a:ea typeface="Verdana" panose="020B0604030504040204" pitchFamily="34" charset="0"/>
              </a:rPr>
              <a:t>//planetark.org/)</a:t>
            </a:r>
            <a:endParaRPr lang="bg-BG" sz="9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2187826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36E7-1095-400E-B952-29DAC9286E69}"/>
              </a:ext>
            </a:extLst>
          </p:cNvPr>
          <p:cNvSpPr>
            <a:spLocks noGrp="1"/>
          </p:cNvSpPr>
          <p:nvPr>
            <p:ph type="title"/>
          </p:nvPr>
        </p:nvSpPr>
        <p:spPr>
          <a:xfrm>
            <a:off x="376341" y="628878"/>
            <a:ext cx="8100766" cy="1011600"/>
          </a:xfrm>
        </p:spPr>
        <p:txBody>
          <a:bodyPr/>
          <a:lstStyle/>
          <a:p>
            <a:r>
              <a:rPr lang="en-US" sz="4000" dirty="0" err="1">
                <a:solidFill>
                  <a:srgbClr val="2B2D83"/>
                </a:solidFill>
              </a:rPr>
              <a:t>Princípios</a:t>
            </a:r>
            <a:r>
              <a:rPr lang="en-US" sz="4000" dirty="0">
                <a:solidFill>
                  <a:srgbClr val="2B2D83"/>
                </a:solidFill>
              </a:rPr>
              <a:t> EC em oposição ao Modelo Linear</a:t>
            </a:r>
            <a:endParaRPr lang="en-GB" dirty="0">
              <a:solidFill>
                <a:srgbClr val="2B2D83"/>
              </a:solidFill>
            </a:endParaRPr>
          </a:p>
        </p:txBody>
      </p:sp>
      <p:sp>
        <p:nvSpPr>
          <p:cNvPr id="4" name="TextBox 3">
            <a:extLst>
              <a:ext uri="{FF2B5EF4-FFF2-40B4-BE49-F238E27FC236}">
                <a16:creationId xmlns:a16="http://schemas.microsoft.com/office/drawing/2014/main" id="{8A71389D-93C3-4A08-9E25-586F2A2C1F81}"/>
              </a:ext>
            </a:extLst>
          </p:cNvPr>
          <p:cNvSpPr txBox="1"/>
          <p:nvPr/>
        </p:nvSpPr>
        <p:spPr>
          <a:xfrm>
            <a:off x="168036" y="1468600"/>
            <a:ext cx="5902349" cy="2492990"/>
          </a:xfrm>
          <a:prstGeom prst="rect">
            <a:avLst/>
          </a:prstGeom>
          <a:noFill/>
        </p:spPr>
        <p:txBody>
          <a:bodyPr wrap="square">
            <a:spAutoFit/>
          </a:bodyPr>
          <a:lstStyle/>
          <a:p>
            <a:pPr algn="just"/>
            <a:r>
              <a:rPr lang="en-US" sz="1200" dirty="0"/>
              <a:t>Olhando para além do modelo industrial linear "Tire, </a:t>
            </a:r>
            <a:r>
              <a:rPr lang="en-US" sz="1200" dirty="0" err="1"/>
              <a:t>Faça</a:t>
            </a:r>
            <a:r>
              <a:rPr lang="en-US" sz="1200" dirty="0"/>
              <a:t>, Use, </a:t>
            </a:r>
            <a:r>
              <a:rPr lang="en-US" sz="1200" dirty="0" err="1"/>
              <a:t>Deite</a:t>
            </a:r>
            <a:r>
              <a:rPr lang="en-US" sz="1200" dirty="0"/>
              <a:t> fora", o modelo da economia circular pode ser descrito como "Reduza - Reutilize - Recicle". </a:t>
            </a:r>
          </a:p>
          <a:p>
            <a:pPr algn="just"/>
            <a:endParaRPr lang="en-US" sz="1200" dirty="0"/>
          </a:p>
          <a:p>
            <a:pPr algn="just"/>
            <a:r>
              <a:rPr lang="en-US" sz="1200" dirty="0"/>
              <a:t>A transição de uma economia linear para uma circular </a:t>
            </a:r>
            <a:r>
              <a:rPr lang="en-US" sz="1200" dirty="0" err="1"/>
              <a:t>baseia</a:t>
            </a:r>
            <a:r>
              <a:rPr lang="en-US" sz="1200" dirty="0"/>
              <a:t>-se em três princípios principais[1]:</a:t>
            </a:r>
          </a:p>
          <a:p>
            <a:pPr algn="just"/>
            <a:endParaRPr lang="en-US" sz="1200" dirty="0"/>
          </a:p>
          <a:p>
            <a:pPr algn="just"/>
            <a:r>
              <a:rPr lang="en-US" sz="1200" b="1" dirty="0">
                <a:solidFill>
                  <a:srgbClr val="15A7A1"/>
                </a:solidFill>
              </a:rPr>
              <a:t>- </a:t>
            </a:r>
            <a:r>
              <a:rPr lang="pt-PT" sz="1200" b="1" dirty="0">
                <a:solidFill>
                  <a:srgbClr val="15A7A1"/>
                </a:solidFill>
              </a:rPr>
              <a:t>Eliminar resíduos e poluição </a:t>
            </a:r>
            <a:r>
              <a:rPr lang="pt-PT" sz="1200" dirty="0">
                <a:solidFill>
                  <a:srgbClr val="15A7A1"/>
                </a:solidFill>
              </a:rPr>
              <a:t>- Na economia circular, a fase de conceção do produto é a mais importante - os produtos circulares são concebidos de forma a poderem ser reutilizados/recuperados mais tarde e a criar o mínimo de ou nenhum desperdício</a:t>
            </a:r>
          </a:p>
          <a:p>
            <a:pPr algn="just"/>
            <a:r>
              <a:rPr lang="pt-PT" sz="1200" b="1" dirty="0">
                <a:solidFill>
                  <a:srgbClr val="15A7A1"/>
                </a:solidFill>
              </a:rPr>
              <a:t>- Manter produtos e materiais em uso </a:t>
            </a:r>
            <a:r>
              <a:rPr lang="pt-PT" sz="1200" dirty="0">
                <a:solidFill>
                  <a:srgbClr val="15A7A1"/>
                </a:solidFill>
              </a:rPr>
              <a:t>- prolongamento da vida útil dos produtos e a possibilidade de serem reutilizados, reparados e </a:t>
            </a:r>
            <a:r>
              <a:rPr lang="pt-PT" sz="1200" dirty="0" err="1">
                <a:solidFill>
                  <a:srgbClr val="15A7A1"/>
                </a:solidFill>
              </a:rPr>
              <a:t>refabricados</a:t>
            </a:r>
            <a:endParaRPr lang="pt-PT" sz="1200" dirty="0">
              <a:solidFill>
                <a:srgbClr val="15A7A1"/>
              </a:solidFill>
            </a:endParaRPr>
          </a:p>
          <a:p>
            <a:pPr algn="just"/>
            <a:r>
              <a:rPr lang="pt-PT" sz="1200" b="1" dirty="0">
                <a:solidFill>
                  <a:srgbClr val="15A7A1"/>
                </a:solidFill>
              </a:rPr>
              <a:t>- Regenerar os sistemas naturais </a:t>
            </a:r>
            <a:r>
              <a:rPr lang="pt-PT" sz="1200" dirty="0">
                <a:solidFill>
                  <a:srgbClr val="15A7A1"/>
                </a:solidFill>
              </a:rPr>
              <a:t>- oportunidades para melhorar o nosso ambiente</a:t>
            </a:r>
          </a:p>
        </p:txBody>
      </p:sp>
      <p:pic>
        <p:nvPicPr>
          <p:cNvPr id="5" name="Картина 3">
            <a:extLst>
              <a:ext uri="{FF2B5EF4-FFF2-40B4-BE49-F238E27FC236}">
                <a16:creationId xmlns:a16="http://schemas.microsoft.com/office/drawing/2014/main" id="{5B5A5ACC-301A-454C-9209-BB5F00D471A7}"/>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Lst>
          </a:blip>
          <a:srcRect l="10607" r="15410"/>
          <a:stretch/>
        </p:blipFill>
        <p:spPr>
          <a:xfrm>
            <a:off x="6568068" y="1054086"/>
            <a:ext cx="2407896" cy="2155405"/>
          </a:xfrm>
          <a:prstGeom prst="rect">
            <a:avLst/>
          </a:prstGeom>
        </p:spPr>
      </p:pic>
      <p:sp>
        <p:nvSpPr>
          <p:cNvPr id="6" name="Текстово поле 4">
            <a:extLst>
              <a:ext uri="{FF2B5EF4-FFF2-40B4-BE49-F238E27FC236}">
                <a16:creationId xmlns:a16="http://schemas.microsoft.com/office/drawing/2014/main" id="{3024C139-8759-4FD0-A2E4-D613A9283208}"/>
              </a:ext>
            </a:extLst>
          </p:cNvPr>
          <p:cNvSpPr txBox="1"/>
          <p:nvPr/>
        </p:nvSpPr>
        <p:spPr>
          <a:xfrm>
            <a:off x="6229633" y="3527673"/>
            <a:ext cx="2587083" cy="1615827"/>
          </a:xfrm>
          <a:prstGeom prst="rect">
            <a:avLst/>
          </a:prstGeom>
          <a:noFill/>
        </p:spPr>
        <p:txBody>
          <a:bodyPr wrap="square" rtlCol="0">
            <a:spAutoFit/>
          </a:bodyPr>
          <a:lstStyle/>
          <a:p>
            <a:endParaRPr lang="en-US" sz="900" dirty="0">
              <a:latin typeface="+mj-lt"/>
              <a:ea typeface="Verdana" panose="020B0604030504040204" pitchFamily="34" charset="0"/>
            </a:endParaRPr>
          </a:p>
          <a:p>
            <a:r>
              <a:rPr lang="en-US" sz="900" dirty="0">
                <a:highlight>
                  <a:srgbClr val="FFFF00"/>
                </a:highlight>
                <a:latin typeface="+mj-lt"/>
                <a:ea typeface="Verdana" panose="020B0604030504040204" pitchFamily="34" charset="0"/>
              </a:rPr>
              <a:t>ESTAMOS A MUDAR PARA UM SISTEMA ONDE </a:t>
            </a:r>
          </a:p>
          <a:p>
            <a:r>
              <a:rPr lang="en-US" sz="900" dirty="0">
                <a:highlight>
                  <a:srgbClr val="FFFF00"/>
                </a:highlight>
                <a:latin typeface="+mj-lt"/>
                <a:ea typeface="Verdana" panose="020B0604030504040204" pitchFamily="34" charset="0"/>
              </a:rPr>
              <a:t>OS SISTEMAS NATURAIS REGENERAM </a:t>
            </a:r>
          </a:p>
          <a:p>
            <a:r>
              <a:rPr lang="en-US" sz="900" dirty="0">
                <a:highlight>
                  <a:srgbClr val="FFFF00"/>
                </a:highlight>
                <a:latin typeface="+mj-lt"/>
                <a:ea typeface="Verdana" panose="020B0604030504040204" pitchFamily="34" charset="0"/>
              </a:rPr>
              <a:t>O DESPERDÍCIO E A POLUIÇÃO SÃO ELIMINADOS </a:t>
            </a:r>
          </a:p>
          <a:p>
            <a:r>
              <a:rPr lang="en-US" sz="900" dirty="0">
                <a:highlight>
                  <a:srgbClr val="FFFF00"/>
                </a:highlight>
                <a:latin typeface="+mj-lt"/>
                <a:ea typeface="Verdana" panose="020B0604030504040204" pitchFamily="34" charset="0"/>
              </a:rPr>
              <a:t>MANTEMOS OS PRODUTOS E OS MATERIAIS EM USO </a:t>
            </a:r>
          </a:p>
          <a:p>
            <a:endParaRPr lang="en-US" sz="900" dirty="0">
              <a:latin typeface="+mj-lt"/>
              <a:ea typeface="Verdana" panose="020B0604030504040204" pitchFamily="34" charset="0"/>
            </a:endParaRPr>
          </a:p>
          <a:p>
            <a:r>
              <a:rPr lang="en-US" sz="900" dirty="0" err="1">
                <a:latin typeface="+mj-lt"/>
                <a:ea typeface="Verdana" panose="020B0604030504040204" pitchFamily="34" charset="0"/>
              </a:rPr>
              <a:t>Princípios</a:t>
            </a:r>
            <a:r>
              <a:rPr lang="en-US" sz="900" dirty="0">
                <a:latin typeface="+mj-lt"/>
                <a:ea typeface="Verdana" panose="020B0604030504040204" pitchFamily="34" charset="0"/>
              </a:rPr>
              <a:t> da EC (Fonte [1]: </a:t>
            </a:r>
            <a:r>
              <a:rPr lang="en-US" sz="900" dirty="0">
                <a:latin typeface="+mj-lt"/>
                <a:ea typeface="Verdana" panose="020B0604030504040204" pitchFamily="34" charset="0"/>
                <a:hlinkClick r:id="rId5"/>
              </a:rPr>
              <a:t>https:</a:t>
            </a:r>
            <a:r>
              <a:rPr lang="en-US" sz="900" dirty="0">
                <a:latin typeface="+mj-lt"/>
                <a:ea typeface="Verdana" panose="020B0604030504040204" pitchFamily="34" charset="0"/>
              </a:rPr>
              <a:t>//planetark.org/)</a:t>
            </a:r>
            <a:endParaRPr lang="bg-BG" sz="9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3165901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title"/>
          </p:nvPr>
        </p:nvSpPr>
        <p:spPr>
          <a:xfrm>
            <a:off x="3322825" y="880450"/>
            <a:ext cx="2498400" cy="19467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27" name="Google Shape;427;p36"/>
          <p:cNvSpPr txBox="1">
            <a:spLocks noGrp="1"/>
          </p:cNvSpPr>
          <p:nvPr>
            <p:ph type="title" idx="2"/>
          </p:nvPr>
        </p:nvSpPr>
        <p:spPr>
          <a:xfrm>
            <a:off x="30333" y="2840375"/>
            <a:ext cx="9120544" cy="1066200"/>
          </a:xfrm>
          <a:prstGeom prst="rect">
            <a:avLst/>
          </a:prstGeom>
        </p:spPr>
        <p:txBody>
          <a:bodyPr spcFirstLastPara="1" wrap="square" lIns="91425" tIns="91425" rIns="91425" bIns="91425" anchor="t" anchorCtr="0">
            <a:noAutofit/>
          </a:bodyPr>
          <a:lstStyle/>
          <a:p>
            <a:pPr lvl="0"/>
            <a:r>
              <a:rPr lang="en-GB" sz="5400" b="1" dirty="0"/>
              <a:t>2.1 Economia circular e seus princípios</a:t>
            </a:r>
            <a:endParaRPr sz="5400" dirty="0"/>
          </a:p>
        </p:txBody>
      </p:sp>
      <p:sp>
        <p:nvSpPr>
          <p:cNvPr id="428" name="Google Shape;428;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035DC-F862-40FD-99D1-D4F6087A356E}"/>
              </a:ext>
            </a:extLst>
          </p:cNvPr>
          <p:cNvSpPr>
            <a:spLocks noGrp="1"/>
          </p:cNvSpPr>
          <p:nvPr>
            <p:ph type="title"/>
          </p:nvPr>
        </p:nvSpPr>
        <p:spPr/>
        <p:txBody>
          <a:bodyPr/>
          <a:lstStyle/>
          <a:p>
            <a:r>
              <a:rPr lang="en-US" sz="4000" dirty="0">
                <a:solidFill>
                  <a:srgbClr val="2B2D83"/>
                </a:solidFill>
              </a:rPr>
              <a:t>Diferenças entre a Economia Linear e a Economia Circular</a:t>
            </a:r>
            <a:endParaRPr lang="en-GB" dirty="0">
              <a:solidFill>
                <a:srgbClr val="2B2D83"/>
              </a:solidFill>
            </a:endParaRPr>
          </a:p>
        </p:txBody>
      </p:sp>
      <p:sp>
        <p:nvSpPr>
          <p:cNvPr id="4" name="TextBox 3">
            <a:extLst>
              <a:ext uri="{FF2B5EF4-FFF2-40B4-BE49-F238E27FC236}">
                <a16:creationId xmlns:a16="http://schemas.microsoft.com/office/drawing/2014/main" id="{A0387D00-38A9-409C-A3C7-C68CB412017B}"/>
              </a:ext>
            </a:extLst>
          </p:cNvPr>
          <p:cNvSpPr txBox="1"/>
          <p:nvPr/>
        </p:nvSpPr>
        <p:spPr>
          <a:xfrm>
            <a:off x="5108265" y="1902855"/>
            <a:ext cx="3939482" cy="2893100"/>
          </a:xfrm>
          <a:prstGeom prst="rect">
            <a:avLst/>
          </a:prstGeom>
          <a:noFill/>
        </p:spPr>
        <p:txBody>
          <a:bodyPr wrap="square">
            <a:spAutoFit/>
          </a:bodyPr>
          <a:lstStyle/>
          <a:p>
            <a:pPr algn="just"/>
            <a:r>
              <a:rPr lang="pt-PT" dirty="0"/>
              <a:t>A Economia Circular e a Economia Linear são fundamentalmente diferentes. Em contraste com o que acontece numa economia linear, a economia circular faz uma utilização ótima das matérias-primas e dos recursos. Isto significa que estes materiais e recursos continuam a ser aplicados de uma forma que gera o maior valor económico e o menor dano ambiental. O encerramento dos ciclos das matérias-primas na economia circular está associado a diferentes formas de criação de valor, aplicação de novos modelos de negócio e sustentabilidade</a:t>
            </a:r>
            <a:r>
              <a:rPr lang="en-US" dirty="0"/>
              <a:t>.</a:t>
            </a:r>
          </a:p>
        </p:txBody>
      </p:sp>
      <p:pic>
        <p:nvPicPr>
          <p:cNvPr id="5" name="Картина 3">
            <a:extLst>
              <a:ext uri="{FF2B5EF4-FFF2-40B4-BE49-F238E27FC236}">
                <a16:creationId xmlns:a16="http://schemas.microsoft.com/office/drawing/2014/main" id="{F2FFA7D0-14BE-4FC5-AA1C-7F0C418296CA}"/>
              </a:ext>
            </a:extLst>
          </p:cNvPr>
          <p:cNvPicPr>
            <a:picLocks noChangeAspect="1"/>
          </p:cNvPicPr>
          <p:nvPr/>
        </p:nvPicPr>
        <p:blipFill>
          <a:blip r:embed="rId3"/>
          <a:stretch>
            <a:fillRect/>
          </a:stretch>
        </p:blipFill>
        <p:spPr>
          <a:xfrm>
            <a:off x="274234" y="1971607"/>
            <a:ext cx="4716669" cy="2357142"/>
          </a:xfrm>
          <a:prstGeom prst="rect">
            <a:avLst/>
          </a:prstGeom>
        </p:spPr>
      </p:pic>
      <p:sp>
        <p:nvSpPr>
          <p:cNvPr id="6" name="Текстово поле 4">
            <a:extLst>
              <a:ext uri="{FF2B5EF4-FFF2-40B4-BE49-F238E27FC236}">
                <a16:creationId xmlns:a16="http://schemas.microsoft.com/office/drawing/2014/main" id="{8711B0FE-B58F-4E1A-B6D7-3F29E63BC1C4}"/>
              </a:ext>
            </a:extLst>
          </p:cNvPr>
          <p:cNvSpPr txBox="1"/>
          <p:nvPr/>
        </p:nvSpPr>
        <p:spPr>
          <a:xfrm>
            <a:off x="-276018" y="4326373"/>
            <a:ext cx="5586727" cy="307777"/>
          </a:xfrm>
          <a:prstGeom prst="rect">
            <a:avLst/>
          </a:prstGeom>
          <a:noFill/>
        </p:spPr>
        <p:txBody>
          <a:bodyPr wrap="square" rtlCol="0">
            <a:spAutoFit/>
          </a:bodyPr>
          <a:lstStyle/>
          <a:p>
            <a:pPr algn="ctr"/>
            <a:r>
              <a:rPr lang="en-US" sz="900" dirty="0">
                <a:latin typeface="+mj-lt"/>
                <a:ea typeface="Verdana" panose="020B0604030504040204" pitchFamily="34" charset="0"/>
              </a:rPr>
              <a:t> Fonte: Fundação Ellen MacArthur</a:t>
            </a:r>
            <a:endParaRPr lang="bg-BG" sz="9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59533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B013-898B-46B4-9707-12247483E722}"/>
              </a:ext>
            </a:extLst>
          </p:cNvPr>
          <p:cNvSpPr>
            <a:spLocks noGrp="1"/>
          </p:cNvSpPr>
          <p:nvPr>
            <p:ph type="title"/>
          </p:nvPr>
        </p:nvSpPr>
        <p:spPr>
          <a:xfrm>
            <a:off x="424467" y="154490"/>
            <a:ext cx="7717800" cy="1011600"/>
          </a:xfrm>
        </p:spPr>
        <p:txBody>
          <a:bodyPr/>
          <a:lstStyle/>
          <a:p>
            <a:r>
              <a:rPr lang="en-US" sz="4000" dirty="0">
                <a:solidFill>
                  <a:srgbClr val="2B2D83"/>
                </a:solidFill>
              </a:rPr>
              <a:t>Diferenças entre a Economia Linear e a Economia Circular (CONT.)</a:t>
            </a:r>
            <a:endParaRPr lang="en-GB" sz="4000" dirty="0">
              <a:solidFill>
                <a:srgbClr val="2B2D83"/>
              </a:solidFill>
            </a:endParaRPr>
          </a:p>
        </p:txBody>
      </p:sp>
      <p:sp>
        <p:nvSpPr>
          <p:cNvPr id="4" name="TextBox 3">
            <a:extLst>
              <a:ext uri="{FF2B5EF4-FFF2-40B4-BE49-F238E27FC236}">
                <a16:creationId xmlns:a16="http://schemas.microsoft.com/office/drawing/2014/main" id="{2E722389-8281-46E6-BA46-5CA31DE201D7}"/>
              </a:ext>
            </a:extLst>
          </p:cNvPr>
          <p:cNvSpPr txBox="1"/>
          <p:nvPr/>
        </p:nvSpPr>
        <p:spPr>
          <a:xfrm>
            <a:off x="129367" y="1815823"/>
            <a:ext cx="1925053" cy="2492990"/>
          </a:xfrm>
          <a:prstGeom prst="rect">
            <a:avLst/>
          </a:prstGeom>
          <a:noFill/>
        </p:spPr>
        <p:txBody>
          <a:bodyPr wrap="square">
            <a:spAutoFit/>
          </a:bodyPr>
          <a:lstStyle/>
          <a:p>
            <a:pPr algn="just"/>
            <a:r>
              <a:rPr lang="pt-PT" sz="1200" dirty="0"/>
              <a:t>A Economia Linear e a Economia Circular diferem no que respeita à forma como é criado valor, na forma como tratam os resíduos e veem a sustentabilidade, em relação à criação de emprego e responsabilidade e em modelos de negócio. As principais diferenças são apresentadas na tabela: </a:t>
            </a:r>
          </a:p>
        </p:txBody>
      </p:sp>
      <p:graphicFrame>
        <p:nvGraphicFramePr>
          <p:cNvPr id="5" name="Таблица 3">
            <a:extLst>
              <a:ext uri="{FF2B5EF4-FFF2-40B4-BE49-F238E27FC236}">
                <a16:creationId xmlns:a16="http://schemas.microsoft.com/office/drawing/2014/main" id="{DE398EF6-72AC-40EC-A069-859CAF191B5E}"/>
              </a:ext>
            </a:extLst>
          </p:cNvPr>
          <p:cNvGraphicFramePr>
            <a:graphicFrameLocks noGrp="1"/>
          </p:cNvGraphicFramePr>
          <p:nvPr>
            <p:extLst>
              <p:ext uri="{D42A27DB-BD31-4B8C-83A1-F6EECF244321}">
                <p14:modId xmlns:p14="http://schemas.microsoft.com/office/powerpoint/2010/main" val="3890833053"/>
              </p:ext>
            </p:extLst>
          </p:nvPr>
        </p:nvGraphicFramePr>
        <p:xfrm>
          <a:off x="2278272" y="1357779"/>
          <a:ext cx="6736361" cy="3409077"/>
        </p:xfrm>
        <a:graphic>
          <a:graphicData uri="http://schemas.openxmlformats.org/drawingml/2006/table">
            <a:tbl>
              <a:tblPr firstRow="1" firstCol="1" bandRow="1"/>
              <a:tblGrid>
                <a:gridCol w="1155931">
                  <a:extLst>
                    <a:ext uri="{9D8B030D-6E8A-4147-A177-3AD203B41FA5}">
                      <a16:colId xmlns:a16="http://schemas.microsoft.com/office/drawing/2014/main" val="2388050496"/>
                    </a:ext>
                  </a:extLst>
                </a:gridCol>
                <a:gridCol w="2844853">
                  <a:extLst>
                    <a:ext uri="{9D8B030D-6E8A-4147-A177-3AD203B41FA5}">
                      <a16:colId xmlns:a16="http://schemas.microsoft.com/office/drawing/2014/main" val="4293016237"/>
                    </a:ext>
                  </a:extLst>
                </a:gridCol>
                <a:gridCol w="2735577">
                  <a:extLst>
                    <a:ext uri="{9D8B030D-6E8A-4147-A177-3AD203B41FA5}">
                      <a16:colId xmlns:a16="http://schemas.microsoft.com/office/drawing/2014/main" val="3969807526"/>
                    </a:ext>
                  </a:extLst>
                </a:gridCol>
              </a:tblGrid>
              <a:tr h="28128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050" dirty="0">
                          <a:effectLst/>
                        </a:rPr>
                        <a:t> </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800"/>
                        </a:spcAft>
                      </a:pPr>
                      <a:r>
                        <a:rPr lang="en-GB" sz="1050" dirty="0">
                          <a:effectLst/>
                        </a:rPr>
                        <a:t>Economia Linear</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800"/>
                        </a:spcAft>
                      </a:pPr>
                      <a:r>
                        <a:rPr lang="en-GB" sz="1050" dirty="0">
                          <a:effectLst/>
                        </a:rPr>
                        <a:t>Economia Circular</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A7A1"/>
                    </a:solidFill>
                  </a:tcPr>
                </a:tc>
                <a:extLst>
                  <a:ext uri="{0D108BD9-81ED-4DB2-BD59-A6C34878D82A}">
                    <a16:rowId xmlns:a16="http://schemas.microsoft.com/office/drawing/2014/main" val="132449054"/>
                  </a:ext>
                </a:extLst>
              </a:tr>
              <a:tr h="47500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a:lnSpc>
                          <a:spcPct val="107000"/>
                        </a:lnSpc>
                        <a:spcAft>
                          <a:spcPts val="800"/>
                        </a:spcAft>
                      </a:pPr>
                      <a:r>
                        <a:rPr lang="en-GB" sz="1050" dirty="0">
                          <a:effectLst/>
                        </a:rPr>
                        <a:t>Modelo económico</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050" dirty="0">
                          <a:effectLst/>
                        </a:rPr>
                        <a:t>Economia de escala / Termina no ponto de venda</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050" dirty="0">
                          <a:effectLst/>
                        </a:rPr>
                        <a:t>Aberto</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2798081038"/>
                  </a:ext>
                </a:extLst>
              </a:tr>
              <a:tr h="28128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050" dirty="0">
                          <a:effectLst/>
                        </a:rPr>
                        <a:t>Valor</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050" dirty="0">
                          <a:effectLst/>
                        </a:rPr>
                        <a:t>Cria valor acrescentado</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050" dirty="0">
                          <a:effectLst/>
                        </a:rPr>
                        <a:t>Mantém o valor</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extLst>
                  <a:ext uri="{0D108BD9-81ED-4DB2-BD59-A6C34878D82A}">
                    <a16:rowId xmlns:a16="http://schemas.microsoft.com/office/drawing/2014/main" val="1960438100"/>
                  </a:ext>
                </a:extLst>
              </a:tr>
              <a:tr h="28128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050" dirty="0">
                          <a:effectLst/>
                        </a:rPr>
                        <a:t>Resíduos</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050" dirty="0">
                          <a:effectLst/>
                        </a:rPr>
                        <a:t>Gestão de </a:t>
                      </a:r>
                      <a:r>
                        <a:rPr lang="en-GB" sz="1050" dirty="0" err="1">
                          <a:effectLst/>
                        </a:rPr>
                        <a:t>desperdício</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050" dirty="0">
                          <a:effectLst/>
                        </a:rPr>
                        <a:t>Prevenção de </a:t>
                      </a:r>
                      <a:r>
                        <a:rPr lang="en-GB" sz="1050" dirty="0" err="1">
                          <a:effectLst/>
                        </a:rPr>
                        <a:t>desperdício</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4105605197"/>
                  </a:ext>
                </a:extLst>
              </a:tr>
              <a:tr h="47500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050" dirty="0">
                          <a:effectLst/>
                        </a:rPr>
                        <a:t>Sustentabilidade</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050" dirty="0">
                          <a:effectLst/>
                        </a:rPr>
                        <a:t>Cuidados com os próprios pertences</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050" dirty="0">
                          <a:effectLst/>
                        </a:rPr>
                        <a:t>Cuidar do ambiente e da sociedade / Partilhar</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extLst>
                  <a:ext uri="{0D108BD9-81ED-4DB2-BD59-A6C34878D82A}">
                    <a16:rowId xmlns:a16="http://schemas.microsoft.com/office/drawing/2014/main" val="3212891503"/>
                  </a:ext>
                </a:extLst>
              </a:tr>
              <a:tr h="22982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050" dirty="0">
                          <a:effectLst/>
                        </a:rPr>
                        <a:t>Imposto</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050" dirty="0">
                          <a:effectLst/>
                        </a:rPr>
                        <a:t>Imposto sobre os recursos</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050" dirty="0">
                          <a:effectLst/>
                        </a:rPr>
                        <a:t>Imposto sobre o trabalho</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4091656902"/>
                  </a:ext>
                </a:extLst>
              </a:tr>
              <a:tr h="57559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050" dirty="0">
                          <a:effectLst/>
                        </a:rPr>
                        <a:t>Criação de emprego</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050" dirty="0">
                          <a:effectLst/>
                        </a:rPr>
                        <a:t>Empregos à escala global relacionados com a produção em massa</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050" dirty="0">
                          <a:effectLst/>
                        </a:rPr>
                        <a:t>Permite a criação de emprego local e de novos postos de trabalho</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extLst>
                  <a:ext uri="{0D108BD9-81ED-4DB2-BD59-A6C34878D82A}">
                    <a16:rowId xmlns:a16="http://schemas.microsoft.com/office/drawing/2014/main" val="3351827730"/>
                  </a:ext>
                </a:extLst>
              </a:tr>
              <a:tr h="28128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050" dirty="0">
                          <a:effectLst/>
                        </a:rPr>
                        <a:t>Responsabilidade civil</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050" dirty="0" err="1">
                          <a:effectLst/>
                        </a:rPr>
                        <a:t>Recai</a:t>
                      </a:r>
                      <a:r>
                        <a:rPr lang="en-GB" sz="1050" dirty="0">
                          <a:effectLst/>
                        </a:rPr>
                        <a:t> </a:t>
                      </a:r>
                      <a:r>
                        <a:rPr lang="en-GB" sz="1050" dirty="0" err="1">
                          <a:effectLst/>
                        </a:rPr>
                        <a:t>sobre</a:t>
                      </a:r>
                      <a:r>
                        <a:rPr lang="en-GB" sz="1050" dirty="0">
                          <a:effectLst/>
                        </a:rPr>
                        <a:t> o utilizador/proprietário dos bens</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050" dirty="0">
                          <a:effectLst/>
                        </a:rPr>
                        <a:t>Responsabilidade alargada do produtor</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3135558867"/>
                  </a:ext>
                </a:extLst>
              </a:tr>
              <a:tr h="47500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050" dirty="0">
                          <a:effectLst/>
                        </a:rPr>
                        <a:t>Modelos de negócio</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050" dirty="0">
                          <a:effectLst/>
                        </a:rPr>
                        <a:t>Foco nos produtos</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050" dirty="0">
                          <a:effectLst/>
                        </a:rPr>
                        <a:t>Foco nos serviços</a:t>
                      </a:r>
                      <a:endParaRPr lang="bg-BG"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extLst>
                  <a:ext uri="{0D108BD9-81ED-4DB2-BD59-A6C34878D82A}">
                    <a16:rowId xmlns:a16="http://schemas.microsoft.com/office/drawing/2014/main" val="2192956047"/>
                  </a:ext>
                </a:extLst>
              </a:tr>
            </a:tbl>
          </a:graphicData>
        </a:graphic>
      </p:graphicFrame>
    </p:spTree>
    <p:custDataLst>
      <p:tags r:id="rId1"/>
    </p:custDataLst>
    <p:extLst>
      <p:ext uri="{BB962C8B-B14F-4D97-AF65-F5344CB8AC3E}">
        <p14:creationId xmlns:p14="http://schemas.microsoft.com/office/powerpoint/2010/main" val="2019082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B013-898B-46B4-9707-12247483E722}"/>
              </a:ext>
            </a:extLst>
          </p:cNvPr>
          <p:cNvSpPr>
            <a:spLocks noGrp="1"/>
          </p:cNvSpPr>
          <p:nvPr>
            <p:ph type="title"/>
          </p:nvPr>
        </p:nvSpPr>
        <p:spPr>
          <a:xfrm>
            <a:off x="534470" y="274359"/>
            <a:ext cx="7717800" cy="1011600"/>
          </a:xfrm>
        </p:spPr>
        <p:txBody>
          <a:bodyPr/>
          <a:lstStyle/>
          <a:p>
            <a:r>
              <a:rPr lang="en-US" sz="4800" dirty="0">
                <a:solidFill>
                  <a:srgbClr val="2B2D83"/>
                </a:solidFill>
              </a:rPr>
              <a:t>DESPERDÍCIO na economia circular</a:t>
            </a:r>
            <a:endParaRPr lang="en-GB" sz="4000" dirty="0">
              <a:solidFill>
                <a:srgbClr val="2B2D83"/>
              </a:solidFill>
            </a:endParaRPr>
          </a:p>
        </p:txBody>
      </p:sp>
      <p:sp>
        <p:nvSpPr>
          <p:cNvPr id="4" name="TextBox 3">
            <a:extLst>
              <a:ext uri="{FF2B5EF4-FFF2-40B4-BE49-F238E27FC236}">
                <a16:creationId xmlns:a16="http://schemas.microsoft.com/office/drawing/2014/main" id="{2E722389-8281-46E6-BA46-5CA31DE201D7}"/>
              </a:ext>
            </a:extLst>
          </p:cNvPr>
          <p:cNvSpPr txBox="1"/>
          <p:nvPr/>
        </p:nvSpPr>
        <p:spPr>
          <a:xfrm>
            <a:off x="129367" y="1540407"/>
            <a:ext cx="4800143" cy="3293209"/>
          </a:xfrm>
          <a:prstGeom prst="rect">
            <a:avLst/>
          </a:prstGeom>
          <a:noFill/>
        </p:spPr>
        <p:txBody>
          <a:bodyPr wrap="square">
            <a:spAutoFit/>
          </a:bodyPr>
          <a:lstStyle/>
          <a:p>
            <a:pPr algn="just"/>
            <a:r>
              <a:rPr lang="pt-PT" sz="1600" dirty="0"/>
              <a:t>Outro grande ponto de diferença entre a economia circular e a linear está na forma como tratam os desperdício. No modelo de economia circular, a prevenção de desperdício é um valor fundamental e partilhado.</a:t>
            </a:r>
          </a:p>
          <a:p>
            <a:pPr algn="just"/>
            <a:endParaRPr lang="pt-PT" sz="1600" dirty="0"/>
          </a:p>
          <a:p>
            <a:pPr>
              <a:buClr>
                <a:srgbClr val="2B2D83"/>
              </a:buClr>
            </a:pPr>
            <a:r>
              <a:rPr lang="pt-PT" sz="1600" dirty="0">
                <a:solidFill>
                  <a:srgbClr val="2B2D83"/>
                </a:solidFill>
              </a:rPr>
              <a:t>A Hierarquia de Requisitos de Desperdício é uma ordem prioritária que inclui:</a:t>
            </a:r>
          </a:p>
          <a:p>
            <a:pPr marL="285750" indent="-285750">
              <a:buClr>
                <a:srgbClr val="2B2D83"/>
              </a:buClr>
              <a:buFont typeface="Wingdings" panose="05000000000000000000" pitchFamily="2" charset="2"/>
              <a:buChar char="ü"/>
            </a:pPr>
            <a:r>
              <a:rPr lang="pt-PT" sz="1600" dirty="0">
                <a:solidFill>
                  <a:srgbClr val="2B2D83"/>
                </a:solidFill>
              </a:rPr>
              <a:t>Prevenção de desperdício;</a:t>
            </a:r>
          </a:p>
          <a:p>
            <a:pPr marL="285750" indent="-285750">
              <a:buClr>
                <a:srgbClr val="2B2D83"/>
              </a:buClr>
              <a:buFont typeface="Wingdings" panose="05000000000000000000" pitchFamily="2" charset="2"/>
              <a:buChar char="ü"/>
            </a:pPr>
            <a:r>
              <a:rPr lang="pt-PT" sz="1600" dirty="0">
                <a:solidFill>
                  <a:srgbClr val="2B2D83"/>
                </a:solidFill>
              </a:rPr>
              <a:t>Preparação de produtos para reutilização;</a:t>
            </a:r>
          </a:p>
          <a:p>
            <a:pPr marL="285750" indent="-285750">
              <a:buClr>
                <a:srgbClr val="2B2D83"/>
              </a:buClr>
              <a:buFont typeface="Wingdings" panose="05000000000000000000" pitchFamily="2" charset="2"/>
              <a:buChar char="ü"/>
            </a:pPr>
            <a:r>
              <a:rPr lang="pt-PT" sz="1600" dirty="0">
                <a:solidFill>
                  <a:srgbClr val="2B2D83"/>
                </a:solidFill>
              </a:rPr>
              <a:t>Reciclagem de produtos sempre que possível;</a:t>
            </a:r>
          </a:p>
          <a:p>
            <a:pPr marL="285750" indent="-285750">
              <a:buClr>
                <a:srgbClr val="2B2D83"/>
              </a:buClr>
              <a:buFont typeface="Wingdings" panose="05000000000000000000" pitchFamily="2" charset="2"/>
              <a:buChar char="ü"/>
            </a:pPr>
            <a:r>
              <a:rPr lang="pt-PT" sz="1600" dirty="0">
                <a:solidFill>
                  <a:srgbClr val="2B2D83"/>
                </a:solidFill>
              </a:rPr>
              <a:t>Utilização de energia;</a:t>
            </a:r>
          </a:p>
          <a:p>
            <a:pPr marL="285750" indent="-285750">
              <a:buClr>
                <a:srgbClr val="2B2D83"/>
              </a:buClr>
              <a:buFont typeface="Wingdings" panose="05000000000000000000" pitchFamily="2" charset="2"/>
              <a:buChar char="ü"/>
            </a:pPr>
            <a:r>
              <a:rPr lang="pt-PT" sz="1600" dirty="0">
                <a:solidFill>
                  <a:srgbClr val="2B2D83"/>
                </a:solidFill>
              </a:rPr>
              <a:t>Eliminação de produtos</a:t>
            </a:r>
            <a:r>
              <a:rPr lang="en-US" sz="1600" dirty="0">
                <a:solidFill>
                  <a:srgbClr val="2B2D83"/>
                </a:solidFill>
              </a:rPr>
              <a:t>.</a:t>
            </a:r>
          </a:p>
        </p:txBody>
      </p:sp>
      <p:pic>
        <p:nvPicPr>
          <p:cNvPr id="6" name="Картина 3">
            <a:extLst>
              <a:ext uri="{FF2B5EF4-FFF2-40B4-BE49-F238E27FC236}">
                <a16:creationId xmlns:a16="http://schemas.microsoft.com/office/drawing/2014/main" id="{1578895A-BC2D-4705-A62D-917513640CD4}"/>
              </a:ext>
            </a:extLst>
          </p:cNvPr>
          <p:cNvPicPr>
            <a:picLocks noChangeAspect="1"/>
          </p:cNvPicPr>
          <p:nvPr/>
        </p:nvPicPr>
        <p:blipFill>
          <a:blip r:embed="rId3">
            <a:duotone>
              <a:schemeClr val="accent4">
                <a:shade val="45000"/>
                <a:satMod val="135000"/>
              </a:schemeClr>
              <a:prstClr val="white"/>
            </a:duotone>
          </a:blip>
          <a:stretch>
            <a:fillRect/>
          </a:stretch>
        </p:blipFill>
        <p:spPr>
          <a:xfrm>
            <a:off x="5309924" y="1227379"/>
            <a:ext cx="3594200" cy="3360016"/>
          </a:xfrm>
          <a:prstGeom prst="rect">
            <a:avLst/>
          </a:prstGeom>
        </p:spPr>
      </p:pic>
      <p:sp>
        <p:nvSpPr>
          <p:cNvPr id="7" name="Текстово поле 4">
            <a:extLst>
              <a:ext uri="{FF2B5EF4-FFF2-40B4-BE49-F238E27FC236}">
                <a16:creationId xmlns:a16="http://schemas.microsoft.com/office/drawing/2014/main" id="{0B0EC011-35A1-4916-BFF6-8BD7C18AAAA8}"/>
              </a:ext>
            </a:extLst>
          </p:cNvPr>
          <p:cNvSpPr txBox="1"/>
          <p:nvPr/>
        </p:nvSpPr>
        <p:spPr>
          <a:xfrm>
            <a:off x="5309923" y="4681990"/>
            <a:ext cx="3594200" cy="584775"/>
          </a:xfrm>
          <a:prstGeom prst="rect">
            <a:avLst/>
          </a:prstGeom>
          <a:noFill/>
        </p:spPr>
        <p:txBody>
          <a:bodyPr wrap="square" rtlCol="0">
            <a:spAutoFit/>
          </a:bodyPr>
          <a:lstStyle/>
          <a:p>
            <a:r>
              <a:rPr lang="en-US" sz="900" dirty="0">
                <a:latin typeface="+mj-lt"/>
                <a:ea typeface="Verdana" panose="020B0604030504040204" pitchFamily="34" charset="0"/>
              </a:rPr>
              <a:t>A hierarquia de gestão de </a:t>
            </a:r>
            <a:r>
              <a:rPr lang="en-US" sz="900" dirty="0" err="1">
                <a:latin typeface="+mj-lt"/>
                <a:ea typeface="Verdana" panose="020B0604030504040204" pitchFamily="34" charset="0"/>
              </a:rPr>
              <a:t>desperdício</a:t>
            </a:r>
            <a:r>
              <a:rPr lang="en-US" sz="900" dirty="0">
                <a:latin typeface="+mj-lt"/>
                <a:ea typeface="Verdana" panose="020B0604030504040204" pitchFamily="34" charset="0"/>
              </a:rPr>
              <a:t> Fonte: Programa das Nações Unidas para o Ambiente, PNUA (2011)</a:t>
            </a:r>
          </a:p>
          <a:p>
            <a:r>
              <a:rPr lang="en-US" dirty="0"/>
              <a:t> </a:t>
            </a:r>
            <a:endParaRPr lang="bg-BG" dirty="0"/>
          </a:p>
        </p:txBody>
      </p:sp>
    </p:spTree>
    <p:custDataLst>
      <p:tags r:id="rId1"/>
    </p:custDataLst>
    <p:extLst>
      <p:ext uri="{BB962C8B-B14F-4D97-AF65-F5344CB8AC3E}">
        <p14:creationId xmlns:p14="http://schemas.microsoft.com/office/powerpoint/2010/main" val="268422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B013-898B-46B4-9707-12247483E722}"/>
              </a:ext>
            </a:extLst>
          </p:cNvPr>
          <p:cNvSpPr>
            <a:spLocks noGrp="1"/>
          </p:cNvSpPr>
          <p:nvPr>
            <p:ph type="title"/>
          </p:nvPr>
        </p:nvSpPr>
        <p:spPr>
          <a:xfrm>
            <a:off x="534470" y="274359"/>
            <a:ext cx="7717800" cy="1011600"/>
          </a:xfrm>
        </p:spPr>
        <p:txBody>
          <a:bodyPr/>
          <a:lstStyle/>
          <a:p>
            <a:r>
              <a:rPr lang="en-US" sz="4800" dirty="0">
                <a:solidFill>
                  <a:srgbClr val="2B2D83"/>
                </a:solidFill>
              </a:rPr>
              <a:t>DESPERDÍCIO na economia circular</a:t>
            </a:r>
            <a:endParaRPr lang="en-GB" sz="4000" dirty="0">
              <a:solidFill>
                <a:srgbClr val="2B2D83"/>
              </a:solidFill>
            </a:endParaRPr>
          </a:p>
        </p:txBody>
      </p:sp>
      <p:sp>
        <p:nvSpPr>
          <p:cNvPr id="4" name="TextBox 3">
            <a:extLst>
              <a:ext uri="{FF2B5EF4-FFF2-40B4-BE49-F238E27FC236}">
                <a16:creationId xmlns:a16="http://schemas.microsoft.com/office/drawing/2014/main" id="{2E722389-8281-46E6-BA46-5CA31DE201D7}"/>
              </a:ext>
            </a:extLst>
          </p:cNvPr>
          <p:cNvSpPr txBox="1"/>
          <p:nvPr/>
        </p:nvSpPr>
        <p:spPr>
          <a:xfrm>
            <a:off x="129367" y="1540407"/>
            <a:ext cx="4800143" cy="3293209"/>
          </a:xfrm>
          <a:prstGeom prst="rect">
            <a:avLst/>
          </a:prstGeom>
          <a:noFill/>
        </p:spPr>
        <p:txBody>
          <a:bodyPr wrap="square">
            <a:spAutoFit/>
          </a:bodyPr>
          <a:lstStyle/>
          <a:p>
            <a:pPr algn="just"/>
            <a:r>
              <a:rPr lang="pt-PT" sz="1600" dirty="0"/>
              <a:t>Outro grande ponto de diferença entre a economia circular e a linear está na forma como tratam os desperdício. No modelo de economia circular, a prevenção de desperdício é um valor fundamental e partilhado.</a:t>
            </a:r>
          </a:p>
          <a:p>
            <a:pPr algn="just"/>
            <a:endParaRPr lang="pt-PT" sz="1600" dirty="0"/>
          </a:p>
          <a:p>
            <a:pPr>
              <a:buClr>
                <a:srgbClr val="2B2D83"/>
              </a:buClr>
            </a:pPr>
            <a:r>
              <a:rPr lang="pt-PT" sz="1600" dirty="0">
                <a:solidFill>
                  <a:srgbClr val="2B2D83"/>
                </a:solidFill>
              </a:rPr>
              <a:t>A Hierarquia de Requisitos de Desperdício é uma ordem prioritária que inclui:</a:t>
            </a:r>
          </a:p>
          <a:p>
            <a:pPr marL="285750" indent="-285750">
              <a:buClr>
                <a:srgbClr val="2B2D83"/>
              </a:buClr>
              <a:buFont typeface="Wingdings" panose="05000000000000000000" pitchFamily="2" charset="2"/>
              <a:buChar char="ü"/>
            </a:pPr>
            <a:r>
              <a:rPr lang="pt-PT" sz="1600" dirty="0">
                <a:solidFill>
                  <a:srgbClr val="2B2D83"/>
                </a:solidFill>
              </a:rPr>
              <a:t>Prevenção de desperdício;</a:t>
            </a:r>
          </a:p>
          <a:p>
            <a:pPr marL="285750" indent="-285750">
              <a:buClr>
                <a:srgbClr val="2B2D83"/>
              </a:buClr>
              <a:buFont typeface="Wingdings" panose="05000000000000000000" pitchFamily="2" charset="2"/>
              <a:buChar char="ü"/>
            </a:pPr>
            <a:r>
              <a:rPr lang="pt-PT" sz="1600" dirty="0">
                <a:solidFill>
                  <a:srgbClr val="2B2D83"/>
                </a:solidFill>
              </a:rPr>
              <a:t>Preparação de produtos para reutilização;</a:t>
            </a:r>
          </a:p>
          <a:p>
            <a:pPr marL="285750" indent="-285750">
              <a:buClr>
                <a:srgbClr val="2B2D83"/>
              </a:buClr>
              <a:buFont typeface="Wingdings" panose="05000000000000000000" pitchFamily="2" charset="2"/>
              <a:buChar char="ü"/>
            </a:pPr>
            <a:r>
              <a:rPr lang="pt-PT" sz="1600" dirty="0">
                <a:solidFill>
                  <a:srgbClr val="2B2D83"/>
                </a:solidFill>
              </a:rPr>
              <a:t>Reciclagem de produtos sempre que possível;</a:t>
            </a:r>
          </a:p>
          <a:p>
            <a:pPr marL="285750" indent="-285750">
              <a:buClr>
                <a:srgbClr val="2B2D83"/>
              </a:buClr>
              <a:buFont typeface="Wingdings" panose="05000000000000000000" pitchFamily="2" charset="2"/>
              <a:buChar char="ü"/>
            </a:pPr>
            <a:r>
              <a:rPr lang="pt-PT" sz="1600" dirty="0">
                <a:solidFill>
                  <a:srgbClr val="2B2D83"/>
                </a:solidFill>
              </a:rPr>
              <a:t>Utilização de energia;</a:t>
            </a:r>
          </a:p>
          <a:p>
            <a:pPr marL="285750" indent="-285750">
              <a:buClr>
                <a:srgbClr val="2B2D83"/>
              </a:buClr>
              <a:buFont typeface="Wingdings" panose="05000000000000000000" pitchFamily="2" charset="2"/>
              <a:buChar char="ü"/>
            </a:pPr>
            <a:r>
              <a:rPr lang="pt-PT" sz="1600" dirty="0">
                <a:solidFill>
                  <a:srgbClr val="2B2D83"/>
                </a:solidFill>
              </a:rPr>
              <a:t>Eliminação de produtos</a:t>
            </a:r>
            <a:r>
              <a:rPr lang="en-US" sz="1600" dirty="0">
                <a:solidFill>
                  <a:srgbClr val="2B2D83"/>
                </a:solidFill>
              </a:rPr>
              <a:t>.</a:t>
            </a:r>
          </a:p>
        </p:txBody>
      </p:sp>
      <p:pic>
        <p:nvPicPr>
          <p:cNvPr id="6" name="Картина 3">
            <a:extLst>
              <a:ext uri="{FF2B5EF4-FFF2-40B4-BE49-F238E27FC236}">
                <a16:creationId xmlns:a16="http://schemas.microsoft.com/office/drawing/2014/main" id="{1578895A-BC2D-4705-A62D-917513640CD4}"/>
              </a:ext>
            </a:extLst>
          </p:cNvPr>
          <p:cNvPicPr>
            <a:picLocks noChangeAspect="1"/>
          </p:cNvPicPr>
          <p:nvPr/>
        </p:nvPicPr>
        <p:blipFill>
          <a:blip r:embed="rId3">
            <a:duotone>
              <a:schemeClr val="accent4">
                <a:shade val="45000"/>
                <a:satMod val="135000"/>
              </a:schemeClr>
              <a:prstClr val="white"/>
            </a:duotone>
          </a:blip>
          <a:stretch>
            <a:fillRect/>
          </a:stretch>
        </p:blipFill>
        <p:spPr>
          <a:xfrm>
            <a:off x="5309924" y="1227379"/>
            <a:ext cx="2038730" cy="1905894"/>
          </a:xfrm>
          <a:prstGeom prst="rect">
            <a:avLst/>
          </a:prstGeom>
        </p:spPr>
      </p:pic>
      <p:sp>
        <p:nvSpPr>
          <p:cNvPr id="7" name="Текстово поле 4">
            <a:extLst>
              <a:ext uri="{FF2B5EF4-FFF2-40B4-BE49-F238E27FC236}">
                <a16:creationId xmlns:a16="http://schemas.microsoft.com/office/drawing/2014/main" id="{0B0EC011-35A1-4916-BFF6-8BD7C18AAAA8}"/>
              </a:ext>
            </a:extLst>
          </p:cNvPr>
          <p:cNvSpPr txBox="1"/>
          <p:nvPr/>
        </p:nvSpPr>
        <p:spPr>
          <a:xfrm>
            <a:off x="5309923" y="4681990"/>
            <a:ext cx="3594200" cy="584775"/>
          </a:xfrm>
          <a:prstGeom prst="rect">
            <a:avLst/>
          </a:prstGeom>
          <a:noFill/>
        </p:spPr>
        <p:txBody>
          <a:bodyPr wrap="square" rtlCol="0">
            <a:spAutoFit/>
          </a:bodyPr>
          <a:lstStyle/>
          <a:p>
            <a:r>
              <a:rPr lang="en-US" sz="900" dirty="0">
                <a:latin typeface="+mj-lt"/>
                <a:ea typeface="Verdana" panose="020B0604030504040204" pitchFamily="34" charset="0"/>
              </a:rPr>
              <a:t>A hierarquia de gestão de </a:t>
            </a:r>
            <a:r>
              <a:rPr lang="en-US" sz="900" dirty="0" err="1">
                <a:latin typeface="+mj-lt"/>
                <a:ea typeface="Verdana" panose="020B0604030504040204" pitchFamily="34" charset="0"/>
              </a:rPr>
              <a:t>desperdício</a:t>
            </a:r>
            <a:r>
              <a:rPr lang="en-US" sz="900" dirty="0">
                <a:latin typeface="+mj-lt"/>
                <a:ea typeface="Verdana" panose="020B0604030504040204" pitchFamily="34" charset="0"/>
              </a:rPr>
              <a:t> Fonte: Programa das Nações Unidas para o Ambiente, PNUA (2011)</a:t>
            </a:r>
          </a:p>
          <a:p>
            <a:r>
              <a:rPr lang="en-US" dirty="0"/>
              <a:t> </a:t>
            </a:r>
            <a:endParaRPr lang="bg-BG" dirty="0"/>
          </a:p>
        </p:txBody>
      </p:sp>
      <p:sp>
        <p:nvSpPr>
          <p:cNvPr id="3" name="CaixaDeTexto 2">
            <a:extLst>
              <a:ext uri="{FF2B5EF4-FFF2-40B4-BE49-F238E27FC236}">
                <a16:creationId xmlns:a16="http://schemas.microsoft.com/office/drawing/2014/main" id="{D9B410D8-0355-D191-38E1-930298411FDD}"/>
              </a:ext>
            </a:extLst>
          </p:cNvPr>
          <p:cNvSpPr txBox="1"/>
          <p:nvPr/>
        </p:nvSpPr>
        <p:spPr>
          <a:xfrm>
            <a:off x="5430644" y="3445727"/>
            <a:ext cx="3077736" cy="1169551"/>
          </a:xfrm>
          <a:prstGeom prst="rect">
            <a:avLst/>
          </a:prstGeom>
          <a:noFill/>
        </p:spPr>
        <p:txBody>
          <a:bodyPr wrap="square" rtlCol="0">
            <a:spAutoFit/>
          </a:bodyPr>
          <a:lstStyle/>
          <a:p>
            <a:r>
              <a:rPr lang="pt-PT" dirty="0">
                <a:highlight>
                  <a:srgbClr val="FFFF00"/>
                </a:highlight>
              </a:rPr>
              <a:t>O MAIS PREFERIDO</a:t>
            </a:r>
          </a:p>
          <a:p>
            <a:r>
              <a:rPr lang="pt-PT" dirty="0">
                <a:highlight>
                  <a:srgbClr val="FFFF00"/>
                </a:highlight>
              </a:rPr>
              <a:t>O MENOS PREFERIDO</a:t>
            </a:r>
          </a:p>
          <a:p>
            <a:r>
              <a:rPr lang="pt-PT" dirty="0">
                <a:highlight>
                  <a:srgbClr val="FFFF00"/>
                </a:highlight>
              </a:rPr>
              <a:t>PREVENÇÃO – REDUÇÃO – RECICLAGEM – RECUPERAÇÃO – ELIMINAÇÃO </a:t>
            </a:r>
          </a:p>
        </p:txBody>
      </p:sp>
    </p:spTree>
    <p:custDataLst>
      <p:tags r:id="rId1"/>
    </p:custDataLst>
    <p:extLst>
      <p:ext uri="{BB962C8B-B14F-4D97-AF65-F5344CB8AC3E}">
        <p14:creationId xmlns:p14="http://schemas.microsoft.com/office/powerpoint/2010/main" val="1720727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D05F-859D-4CC6-A49B-8028EAF04406}"/>
              </a:ext>
            </a:extLst>
          </p:cNvPr>
          <p:cNvSpPr>
            <a:spLocks noGrp="1"/>
          </p:cNvSpPr>
          <p:nvPr>
            <p:ph type="title"/>
          </p:nvPr>
        </p:nvSpPr>
        <p:spPr>
          <a:xfrm>
            <a:off x="493218" y="76879"/>
            <a:ext cx="7717800" cy="1011600"/>
          </a:xfrm>
        </p:spPr>
        <p:txBody>
          <a:bodyPr/>
          <a:lstStyle/>
          <a:p>
            <a:r>
              <a:rPr lang="en-US" sz="3600" dirty="0">
                <a:solidFill>
                  <a:srgbClr val="2B2D83"/>
                </a:solidFill>
              </a:rPr>
              <a:t>A produção de calçado na economia circular</a:t>
            </a:r>
            <a:br>
              <a:rPr lang="en-US" sz="3600" dirty="0">
                <a:solidFill>
                  <a:srgbClr val="2B2D83"/>
                </a:solidFill>
              </a:rPr>
            </a:br>
            <a:r>
              <a:rPr lang="en-US" sz="1800" dirty="0">
                <a:solidFill>
                  <a:srgbClr val="2B2D83"/>
                </a:solidFill>
              </a:rPr>
              <a:t>exemplo</a:t>
            </a:r>
            <a:endParaRPr lang="en-GB" sz="1800" dirty="0">
              <a:solidFill>
                <a:srgbClr val="2B2D83"/>
              </a:solidFill>
            </a:endParaRPr>
          </a:p>
        </p:txBody>
      </p:sp>
      <p:graphicFrame>
        <p:nvGraphicFramePr>
          <p:cNvPr id="5" name="Таблица 3">
            <a:extLst>
              <a:ext uri="{FF2B5EF4-FFF2-40B4-BE49-F238E27FC236}">
                <a16:creationId xmlns:a16="http://schemas.microsoft.com/office/drawing/2014/main" id="{F8C288B6-6ADA-43A9-B737-27BC2CB25AAE}"/>
              </a:ext>
            </a:extLst>
          </p:cNvPr>
          <p:cNvGraphicFramePr>
            <a:graphicFrameLocks noGrp="1"/>
          </p:cNvGraphicFramePr>
          <p:nvPr>
            <p:extLst>
              <p:ext uri="{D42A27DB-BD31-4B8C-83A1-F6EECF244321}">
                <p14:modId xmlns:p14="http://schemas.microsoft.com/office/powerpoint/2010/main" val="1255461"/>
              </p:ext>
            </p:extLst>
          </p:nvPr>
        </p:nvGraphicFramePr>
        <p:xfrm>
          <a:off x="39012" y="1088479"/>
          <a:ext cx="9104988" cy="3523102"/>
        </p:xfrm>
        <a:graphic>
          <a:graphicData uri="http://schemas.openxmlformats.org/drawingml/2006/table">
            <a:tbl>
              <a:tblPr firstRow="1" firstCol="1" bandRow="1">
                <a:tableStyleId>{00A15C55-8517-42AA-B614-E9B94910E393}</a:tableStyleId>
              </a:tblPr>
              <a:tblGrid>
                <a:gridCol w="1276326">
                  <a:extLst>
                    <a:ext uri="{9D8B030D-6E8A-4147-A177-3AD203B41FA5}">
                      <a16:colId xmlns:a16="http://schemas.microsoft.com/office/drawing/2014/main" val="2363468257"/>
                    </a:ext>
                  </a:extLst>
                </a:gridCol>
                <a:gridCol w="7828662">
                  <a:extLst>
                    <a:ext uri="{9D8B030D-6E8A-4147-A177-3AD203B41FA5}">
                      <a16:colId xmlns:a16="http://schemas.microsoft.com/office/drawing/2014/main" val="3303749080"/>
                    </a:ext>
                  </a:extLst>
                </a:gridCol>
              </a:tblGrid>
              <a:tr h="166103">
                <a:tc>
                  <a:txBody>
                    <a:bodyPr/>
                    <a:lstStyle/>
                    <a:p>
                      <a:pPr algn="just">
                        <a:lnSpc>
                          <a:spcPct val="107000"/>
                        </a:lnSpc>
                        <a:spcAft>
                          <a:spcPts val="800"/>
                        </a:spcAft>
                      </a:pPr>
                      <a:r>
                        <a:rPr lang="en-GB" sz="800">
                          <a:effectLst/>
                        </a:rPr>
                        <a:t>Elementos principais</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800" dirty="0">
                          <a:effectLst/>
                        </a:rPr>
                        <a:t>Características</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2896627312"/>
                  </a:ext>
                </a:extLst>
              </a:tr>
              <a:tr h="339921">
                <a:tc>
                  <a:txBody>
                    <a:bodyPr/>
                    <a:lstStyle/>
                    <a:p>
                      <a:pPr algn="just">
                        <a:lnSpc>
                          <a:spcPct val="107000"/>
                        </a:lnSpc>
                        <a:spcAft>
                          <a:spcPts val="800"/>
                        </a:spcAft>
                      </a:pPr>
                      <a:r>
                        <a:rPr lang="en-GB" sz="800" dirty="0">
                          <a:effectLst/>
                        </a:rPr>
                        <a:t>Couro ecológico</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800" dirty="0">
                          <a:effectLst/>
                        </a:rPr>
                        <a:t>É produzido sem a utilização de produtos químicos perigosos (crómio, corantes); o curtimento é feito com produtos vegetais; o couro pode ser completamente substituído por cânhamo, lã ou juta.</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2673069892"/>
                  </a:ext>
                </a:extLst>
              </a:tr>
              <a:tr h="513740">
                <a:tc>
                  <a:txBody>
                    <a:bodyPr/>
                    <a:lstStyle/>
                    <a:p>
                      <a:pPr algn="just">
                        <a:lnSpc>
                          <a:spcPct val="107000"/>
                        </a:lnSpc>
                        <a:spcAft>
                          <a:spcPts val="800"/>
                        </a:spcAft>
                      </a:pPr>
                      <a:r>
                        <a:rPr lang="en-GB" sz="800">
                          <a:effectLst/>
                        </a:rPr>
                        <a:t>Bio-algodão</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800" dirty="0">
                          <a:effectLst/>
                        </a:rPr>
                        <a:t>A produção biológica de algodão não utiliza sementes de variedades geneticamente modificadas; não são utilizados pesticidas, herbicidas e outros produtos químicos e fertilizantes; a colheita é manual; o algodão pode ser completamente substituído por bambu ou juta.</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960413732"/>
                  </a:ext>
                </a:extLst>
              </a:tr>
              <a:tr h="339921">
                <a:tc>
                  <a:txBody>
                    <a:bodyPr/>
                    <a:lstStyle/>
                    <a:p>
                      <a:pPr algn="just">
                        <a:lnSpc>
                          <a:spcPct val="107000"/>
                        </a:lnSpc>
                        <a:spcAft>
                          <a:spcPts val="800"/>
                        </a:spcAft>
                      </a:pPr>
                      <a:r>
                        <a:rPr lang="en-GB" sz="800">
                          <a:effectLst/>
                        </a:rPr>
                        <a:t>Cânhamo</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800">
                          <a:effectLst/>
                        </a:rPr>
                        <a:t>Uma planta muito adaptável; cresce em diferentes zonas climáticas; não são necessários pesticidas e produtos químicos; um dos materiais </a:t>
                      </a:r>
                      <a:r>
                        <a:rPr lang="en-US" sz="800">
                          <a:effectLst/>
                        </a:rPr>
                        <a:t>mais resistentes </a:t>
                      </a:r>
                      <a:r>
                        <a:rPr lang="en-GB" sz="800">
                          <a:effectLst/>
                        </a:rPr>
                        <a:t>e respiráveis.</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2005373601"/>
                  </a:ext>
                </a:extLst>
              </a:tr>
              <a:tr h="166103">
                <a:tc>
                  <a:txBody>
                    <a:bodyPr/>
                    <a:lstStyle/>
                    <a:p>
                      <a:pPr algn="just">
                        <a:lnSpc>
                          <a:spcPct val="107000"/>
                        </a:lnSpc>
                        <a:spcAft>
                          <a:spcPts val="800"/>
                        </a:spcAft>
                      </a:pPr>
                      <a:r>
                        <a:rPr lang="en-GB" sz="800">
                          <a:effectLst/>
                        </a:rPr>
                        <a:t>Bambu</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800">
                          <a:effectLst/>
                        </a:rPr>
                        <a:t>Uma das plantas de crescimento mais rápido; contém propriedades antimicrobianas; não são necessários produtos químicos e fertilizantes.</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1149099614"/>
                  </a:ext>
                </a:extLst>
              </a:tr>
              <a:tr h="339921">
                <a:tc>
                  <a:txBody>
                    <a:bodyPr/>
                    <a:lstStyle/>
                    <a:p>
                      <a:pPr algn="just">
                        <a:lnSpc>
                          <a:spcPct val="107000"/>
                        </a:lnSpc>
                        <a:spcAft>
                          <a:spcPts val="800"/>
                        </a:spcAft>
                      </a:pPr>
                      <a:r>
                        <a:rPr lang="en-GB" sz="800">
                          <a:effectLst/>
                        </a:rPr>
                        <a:t>Borracha reciclada</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800" dirty="0">
                          <a:effectLst/>
                        </a:rPr>
                        <a:t>6 pares de solas de sapatos são produzidos a partir de um pneu de carro reciclado.</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327064065"/>
                  </a:ext>
                </a:extLst>
              </a:tr>
              <a:tr h="513740">
                <a:tc>
                  <a:txBody>
                    <a:bodyPr/>
                    <a:lstStyle/>
                    <a:p>
                      <a:pPr algn="just">
                        <a:lnSpc>
                          <a:spcPct val="107000"/>
                        </a:lnSpc>
                        <a:spcAft>
                          <a:spcPts val="800"/>
                        </a:spcAft>
                      </a:pPr>
                      <a:r>
                        <a:rPr lang="en-GB" sz="800" dirty="0">
                          <a:effectLst/>
                        </a:rPr>
                        <a:t>Borracha natural</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800" dirty="0">
                          <a:effectLst/>
                        </a:rPr>
                        <a:t>É extraído da resina das árvores; as técnicas de produção preservam as florestas tropicais; elimina a necessidade de grandes plantações com monoculturas; substitui os processos tóxicos no fabrico de borracha sintética.</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2342911855"/>
                  </a:ext>
                </a:extLst>
              </a:tr>
              <a:tr h="166103">
                <a:tc>
                  <a:txBody>
                    <a:bodyPr/>
                    <a:lstStyle/>
                    <a:p>
                      <a:pPr algn="just">
                        <a:lnSpc>
                          <a:spcPct val="107000"/>
                        </a:lnSpc>
                        <a:spcAft>
                          <a:spcPts val="800"/>
                        </a:spcAft>
                      </a:pPr>
                      <a:r>
                        <a:rPr lang="en-GB" sz="800">
                          <a:effectLst/>
                        </a:rPr>
                        <a:t>PET reciclado</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800" dirty="0">
                          <a:effectLst/>
                        </a:rPr>
                        <a:t>É </a:t>
                      </a:r>
                      <a:r>
                        <a:rPr lang="en-GB" sz="800" dirty="0" err="1">
                          <a:effectLst/>
                        </a:rPr>
                        <a:t>obtido</a:t>
                      </a:r>
                      <a:r>
                        <a:rPr lang="en-GB" sz="800" dirty="0">
                          <a:effectLst/>
                        </a:rPr>
                        <a:t> a </a:t>
                      </a:r>
                      <a:r>
                        <a:rPr lang="en-GB" sz="800" dirty="0" err="1">
                          <a:effectLst/>
                        </a:rPr>
                        <a:t>partir</a:t>
                      </a:r>
                      <a:r>
                        <a:rPr lang="en-GB" sz="800" dirty="0">
                          <a:effectLst/>
                        </a:rPr>
                        <a:t> da </a:t>
                      </a:r>
                      <a:r>
                        <a:rPr lang="en-GB" sz="800" dirty="0" err="1">
                          <a:effectLst/>
                        </a:rPr>
                        <a:t>reciclagem</a:t>
                      </a:r>
                      <a:r>
                        <a:rPr lang="en-GB" sz="800" dirty="0">
                          <a:effectLst/>
                        </a:rPr>
                        <a:t> de </a:t>
                      </a:r>
                      <a:r>
                        <a:rPr lang="en-GB" sz="800" dirty="0" err="1">
                          <a:effectLst/>
                        </a:rPr>
                        <a:t>plásticos</a:t>
                      </a:r>
                      <a:r>
                        <a:rPr lang="en-GB" sz="800" dirty="0">
                          <a:effectLst/>
                        </a:rPr>
                        <a:t> (</a:t>
                      </a:r>
                      <a:r>
                        <a:rPr lang="en-GB" sz="800" dirty="0" err="1">
                          <a:effectLst/>
                        </a:rPr>
                        <a:t>garrafas</a:t>
                      </a:r>
                      <a:r>
                        <a:rPr lang="en-GB" sz="800" dirty="0">
                          <a:effectLst/>
                        </a:rPr>
                        <a:t> de </a:t>
                      </a:r>
                      <a:r>
                        <a:rPr lang="en-GB" sz="800" dirty="0" err="1">
                          <a:effectLst/>
                        </a:rPr>
                        <a:t>plástico</a:t>
                      </a:r>
                      <a:r>
                        <a:rPr lang="en-GB" sz="800" dirty="0">
                          <a:effectLst/>
                        </a:rPr>
                        <a:t>); é um </a:t>
                      </a:r>
                      <a:r>
                        <a:rPr lang="en-GB" sz="800" dirty="0" err="1">
                          <a:effectLst/>
                        </a:rPr>
                        <a:t>substituto</a:t>
                      </a:r>
                      <a:r>
                        <a:rPr lang="en-GB" sz="800" dirty="0">
                          <a:effectLst/>
                        </a:rPr>
                        <a:t> do </a:t>
                      </a:r>
                      <a:r>
                        <a:rPr lang="en-GB" sz="800" dirty="0" err="1">
                          <a:effectLst/>
                        </a:rPr>
                        <a:t>acetato</a:t>
                      </a:r>
                      <a:r>
                        <a:rPr lang="en-GB" sz="800" dirty="0">
                          <a:effectLst/>
                        </a:rPr>
                        <a:t> de </a:t>
                      </a:r>
                      <a:r>
                        <a:rPr lang="en-GB" sz="800" dirty="0" err="1">
                          <a:effectLst/>
                        </a:rPr>
                        <a:t>etileno</a:t>
                      </a:r>
                      <a:r>
                        <a:rPr lang="en-GB" sz="800" dirty="0">
                          <a:effectLst/>
                        </a:rPr>
                        <a:t> </a:t>
                      </a:r>
                      <a:r>
                        <a:rPr lang="en-GB" sz="800" dirty="0" err="1">
                          <a:effectLst/>
                        </a:rPr>
                        <a:t>vinil</a:t>
                      </a:r>
                      <a:r>
                        <a:rPr lang="en-GB" sz="800" dirty="0">
                          <a:effectLst/>
                        </a:rPr>
                        <a:t> (EVA).</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3523543951"/>
                  </a:ext>
                </a:extLst>
              </a:tr>
              <a:tr h="339921">
                <a:tc>
                  <a:txBody>
                    <a:bodyPr/>
                    <a:lstStyle/>
                    <a:p>
                      <a:pPr algn="just">
                        <a:lnSpc>
                          <a:spcPct val="107000"/>
                        </a:lnSpc>
                        <a:spcAft>
                          <a:spcPts val="800"/>
                        </a:spcAft>
                      </a:pPr>
                      <a:r>
                        <a:rPr lang="en-GB" sz="800">
                          <a:effectLst/>
                        </a:rPr>
                        <a:t>Urtiga</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800">
                          <a:effectLst/>
                        </a:rPr>
                        <a:t>Um produto têxtil abundante; não luta pela área agrícola com culturas alimentares; cresce rapidamente sem a necessidade de produtos químicos e pesticidas e pode ser muito facilmente colhido e convertido em tecido.</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1080762110"/>
                  </a:ext>
                </a:extLst>
              </a:tr>
              <a:tr h="513740">
                <a:tc>
                  <a:txBody>
                    <a:bodyPr/>
                    <a:lstStyle/>
                    <a:p>
                      <a:pPr algn="just">
                        <a:lnSpc>
                          <a:spcPct val="107000"/>
                        </a:lnSpc>
                        <a:spcAft>
                          <a:spcPts val="800"/>
                        </a:spcAft>
                      </a:pPr>
                      <a:r>
                        <a:rPr lang="en-US" sz="800">
                          <a:effectLst/>
                        </a:rPr>
                        <a:t>Bicho-da-seda</a:t>
                      </a:r>
                      <a:endParaRPr lang="bg-BG" sz="8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800" dirty="0" err="1">
                          <a:effectLst/>
                        </a:rPr>
                        <a:t>Cria</a:t>
                      </a:r>
                      <a:r>
                        <a:rPr lang="en-GB" sz="800" dirty="0">
                          <a:effectLst/>
                        </a:rPr>
                        <a:t> um </a:t>
                      </a:r>
                      <a:r>
                        <a:rPr lang="en-GB" sz="800" dirty="0" err="1">
                          <a:effectLst/>
                        </a:rPr>
                        <a:t>casulo</a:t>
                      </a:r>
                      <a:r>
                        <a:rPr lang="en-GB" sz="800" dirty="0">
                          <a:effectLst/>
                        </a:rPr>
                        <a:t> </a:t>
                      </a:r>
                      <a:r>
                        <a:rPr lang="en-GB" sz="800" dirty="0" err="1">
                          <a:effectLst/>
                        </a:rPr>
                        <a:t>único</a:t>
                      </a:r>
                      <a:r>
                        <a:rPr lang="en-GB" sz="800" dirty="0">
                          <a:effectLst/>
                        </a:rPr>
                        <a:t> com a </a:t>
                      </a:r>
                      <a:r>
                        <a:rPr lang="en-GB" sz="800" dirty="0" err="1">
                          <a:effectLst/>
                        </a:rPr>
                        <a:t>sua</a:t>
                      </a:r>
                      <a:r>
                        <a:rPr lang="en-GB" sz="800" dirty="0">
                          <a:effectLst/>
                        </a:rPr>
                        <a:t> saliva, que protege a </a:t>
                      </a:r>
                      <a:r>
                        <a:rPr lang="en-GB" sz="800" dirty="0" err="1">
                          <a:effectLst/>
                        </a:rPr>
                        <a:t>futura</a:t>
                      </a:r>
                      <a:r>
                        <a:rPr lang="en-GB" sz="800" dirty="0">
                          <a:effectLst/>
                        </a:rPr>
                        <a:t> </a:t>
                      </a:r>
                      <a:r>
                        <a:rPr lang="en-GB" sz="800" dirty="0" err="1">
                          <a:effectLst/>
                        </a:rPr>
                        <a:t>borboleta</a:t>
                      </a:r>
                      <a:r>
                        <a:rPr lang="en-GB" sz="800" dirty="0">
                          <a:effectLst/>
                        </a:rPr>
                        <a:t>; a </a:t>
                      </a:r>
                      <a:r>
                        <a:rPr lang="en-GB" sz="800" dirty="0" err="1">
                          <a:effectLst/>
                        </a:rPr>
                        <a:t>casca</a:t>
                      </a:r>
                      <a:r>
                        <a:rPr lang="en-GB" sz="800" dirty="0">
                          <a:effectLst/>
                        </a:rPr>
                        <a:t> dura é </a:t>
                      </a:r>
                      <a:r>
                        <a:rPr lang="en-GB" sz="800" dirty="0" err="1">
                          <a:effectLst/>
                        </a:rPr>
                        <a:t>gradualmente</a:t>
                      </a:r>
                      <a:r>
                        <a:rPr lang="en-GB" sz="800" dirty="0">
                          <a:effectLst/>
                        </a:rPr>
                        <a:t> </a:t>
                      </a:r>
                      <a:r>
                        <a:rPr lang="en-GB" sz="800" dirty="0" err="1">
                          <a:effectLst/>
                        </a:rPr>
                        <a:t>coberta</a:t>
                      </a:r>
                      <a:r>
                        <a:rPr lang="en-GB" sz="800" dirty="0">
                          <a:effectLst/>
                        </a:rPr>
                        <a:t> com </a:t>
                      </a:r>
                      <a:r>
                        <a:rPr lang="en-GB" sz="800" dirty="0" err="1">
                          <a:effectLst/>
                        </a:rPr>
                        <a:t>fibras</a:t>
                      </a:r>
                      <a:r>
                        <a:rPr lang="en-GB" sz="800" dirty="0">
                          <a:effectLst/>
                        </a:rPr>
                        <a:t> de </a:t>
                      </a:r>
                      <a:r>
                        <a:rPr lang="en-GB" sz="800" dirty="0" err="1">
                          <a:effectLst/>
                        </a:rPr>
                        <a:t>seda</a:t>
                      </a:r>
                      <a:r>
                        <a:rPr lang="en-GB" sz="800" dirty="0">
                          <a:effectLst/>
                        </a:rPr>
                        <a:t> </a:t>
                      </a:r>
                      <a:r>
                        <a:rPr lang="en-GB" sz="800" dirty="0" err="1">
                          <a:effectLst/>
                        </a:rPr>
                        <a:t>minúsculas</a:t>
                      </a:r>
                      <a:r>
                        <a:rPr lang="en-GB" sz="800" dirty="0">
                          <a:effectLst/>
                        </a:rPr>
                        <a:t> mas </a:t>
                      </a:r>
                      <a:r>
                        <a:rPr lang="en-GB" sz="800" dirty="0" err="1">
                          <a:effectLst/>
                        </a:rPr>
                        <a:t>muito</a:t>
                      </a:r>
                      <a:r>
                        <a:rPr lang="en-GB" sz="800" dirty="0">
                          <a:effectLst/>
                        </a:rPr>
                        <a:t> fortes e </a:t>
                      </a:r>
                      <a:r>
                        <a:rPr lang="en-GB" sz="800" dirty="0" err="1">
                          <a:effectLst/>
                        </a:rPr>
                        <a:t>duráveis</a:t>
                      </a:r>
                      <a:r>
                        <a:rPr lang="en-GB" sz="800" dirty="0">
                          <a:effectLst/>
                        </a:rPr>
                        <a:t>; </a:t>
                      </a:r>
                      <a:r>
                        <a:rPr lang="en-GB" sz="800" dirty="0" err="1">
                          <a:effectLst/>
                        </a:rPr>
                        <a:t>contém</a:t>
                      </a:r>
                      <a:r>
                        <a:rPr lang="en-GB" sz="800" dirty="0">
                          <a:effectLst/>
                        </a:rPr>
                        <a:t> </a:t>
                      </a:r>
                      <a:r>
                        <a:rPr lang="en-GB" sz="800" dirty="0" err="1">
                          <a:effectLst/>
                        </a:rPr>
                        <a:t>substâncias</a:t>
                      </a:r>
                      <a:r>
                        <a:rPr lang="en-GB" sz="800" dirty="0">
                          <a:effectLst/>
                        </a:rPr>
                        <a:t> anti-</a:t>
                      </a:r>
                      <a:r>
                        <a:rPr lang="en-GB" sz="800" dirty="0" err="1">
                          <a:effectLst/>
                        </a:rPr>
                        <a:t>bacterianas</a:t>
                      </a:r>
                      <a:r>
                        <a:rPr lang="en-GB" sz="800" dirty="0">
                          <a:effectLst/>
                        </a:rPr>
                        <a:t> e </a:t>
                      </a:r>
                      <a:r>
                        <a:rPr lang="en-GB" sz="800" dirty="0" err="1">
                          <a:effectLst/>
                        </a:rPr>
                        <a:t>antifúngicas</a:t>
                      </a:r>
                      <a:r>
                        <a:rPr lang="en-GB" sz="800" dirty="0">
                          <a:effectLst/>
                        </a:rPr>
                        <a:t>; a </a:t>
                      </a:r>
                      <a:r>
                        <a:rPr lang="en-GB" sz="800" dirty="0" err="1">
                          <a:effectLst/>
                        </a:rPr>
                        <a:t>indústria</a:t>
                      </a:r>
                      <a:r>
                        <a:rPr lang="en-GB" sz="800" dirty="0">
                          <a:effectLst/>
                        </a:rPr>
                        <a:t> </a:t>
                      </a:r>
                      <a:r>
                        <a:rPr lang="en-GB" sz="800" dirty="0" err="1">
                          <a:effectLst/>
                        </a:rPr>
                        <a:t>pode</a:t>
                      </a:r>
                      <a:r>
                        <a:rPr lang="en-GB" sz="800" dirty="0">
                          <a:effectLst/>
                        </a:rPr>
                        <a:t> </a:t>
                      </a:r>
                      <a:r>
                        <a:rPr lang="en-GB" sz="800" dirty="0" err="1">
                          <a:effectLst/>
                        </a:rPr>
                        <a:t>produzir</a:t>
                      </a:r>
                      <a:r>
                        <a:rPr lang="en-GB" sz="800" dirty="0">
                          <a:effectLst/>
                        </a:rPr>
                        <a:t> 1 t </a:t>
                      </a:r>
                      <a:r>
                        <a:rPr lang="en-GB" sz="800" dirty="0" err="1">
                          <a:effectLst/>
                        </a:rPr>
                        <a:t>por</a:t>
                      </a:r>
                      <a:r>
                        <a:rPr lang="en-GB" sz="800" dirty="0">
                          <a:effectLst/>
                        </a:rPr>
                        <a:t> </a:t>
                      </a:r>
                      <a:r>
                        <a:rPr lang="en-GB" sz="800" dirty="0" err="1">
                          <a:effectLst/>
                        </a:rPr>
                        <a:t>ano</a:t>
                      </a:r>
                      <a:r>
                        <a:rPr lang="en-GB" sz="800" dirty="0">
                          <a:effectLst/>
                        </a:rPr>
                        <a:t> de </a:t>
                      </a:r>
                      <a:r>
                        <a:rPr lang="en-GB" sz="800" dirty="0" err="1">
                          <a:effectLst/>
                        </a:rPr>
                        <a:t>fibras</a:t>
                      </a:r>
                      <a:r>
                        <a:rPr lang="en-GB" sz="800" dirty="0">
                          <a:effectLst/>
                        </a:rPr>
                        <a:t> de </a:t>
                      </a:r>
                      <a:r>
                        <a:rPr lang="en-GB" sz="800" dirty="0" err="1">
                          <a:effectLst/>
                        </a:rPr>
                        <a:t>seda</a:t>
                      </a:r>
                      <a:r>
                        <a:rPr lang="en-GB" sz="800" dirty="0">
                          <a:effectLst/>
                        </a:rPr>
                        <a:t>.</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1028913721"/>
                  </a:ext>
                </a:extLst>
              </a:tr>
              <a:tr h="0">
                <a:tc>
                  <a:txBody>
                    <a:bodyPr/>
                    <a:lstStyle/>
                    <a:p>
                      <a:pPr algn="just">
                        <a:lnSpc>
                          <a:spcPct val="107000"/>
                        </a:lnSpc>
                        <a:spcAft>
                          <a:spcPts val="800"/>
                        </a:spcAft>
                      </a:pPr>
                      <a:r>
                        <a:rPr lang="en-GB" sz="800" dirty="0">
                          <a:effectLst/>
                        </a:rPr>
                        <a:t>Adesivos</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800" dirty="0">
                          <a:effectLst/>
                        </a:rPr>
                        <a:t>São à base de água.</a:t>
                      </a:r>
                      <a:endParaRPr lang="bg-B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958027882"/>
                  </a:ext>
                </a:extLst>
              </a:tr>
            </a:tbl>
          </a:graphicData>
        </a:graphic>
      </p:graphicFrame>
      <p:sp>
        <p:nvSpPr>
          <p:cNvPr id="6" name="Текстово поле 4">
            <a:extLst>
              <a:ext uri="{FF2B5EF4-FFF2-40B4-BE49-F238E27FC236}">
                <a16:creationId xmlns:a16="http://schemas.microsoft.com/office/drawing/2014/main" id="{E7FEB047-64A0-401C-91EB-7F9E93126288}"/>
              </a:ext>
            </a:extLst>
          </p:cNvPr>
          <p:cNvSpPr txBox="1"/>
          <p:nvPr/>
        </p:nvSpPr>
        <p:spPr>
          <a:xfrm>
            <a:off x="1448614" y="5276093"/>
            <a:ext cx="7592036" cy="369332"/>
          </a:xfrm>
          <a:prstGeom prst="rect">
            <a:avLst/>
          </a:prstGeom>
          <a:noFill/>
        </p:spPr>
        <p:txBody>
          <a:bodyPr wrap="square" rtlCol="0">
            <a:spAutoFit/>
          </a:bodyPr>
          <a:lstStyle/>
          <a:p>
            <a:r>
              <a:rPr lang="en-US" sz="900" dirty="0">
                <a:latin typeface="+mj-lt"/>
                <a:ea typeface="Verdana" panose="020B0604030504040204" pitchFamily="34" charset="0"/>
              </a:rPr>
              <a:t>Características dos principais elementos na produção de um sapato numa economia circular Adaptado a http://www.lessonsfromnature.org/bg/index.php?option=com_content&amp;view=article&amp;id=104&amp;Itemid=114  </a:t>
            </a:r>
            <a:endParaRPr lang="bg-BG" sz="9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3856454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58CF-5E9A-4E1F-947E-AE8D6EFE0A31}"/>
              </a:ext>
            </a:extLst>
          </p:cNvPr>
          <p:cNvSpPr>
            <a:spLocks noGrp="1"/>
          </p:cNvSpPr>
          <p:nvPr>
            <p:ph type="title"/>
          </p:nvPr>
        </p:nvSpPr>
        <p:spPr/>
        <p:txBody>
          <a:bodyPr/>
          <a:lstStyle/>
          <a:p>
            <a:r>
              <a:rPr lang="en-US" sz="4000" dirty="0">
                <a:solidFill>
                  <a:srgbClr val="2B2D83"/>
                </a:solidFill>
              </a:rPr>
              <a:t>Benefícios da Economia Circular - Economia</a:t>
            </a:r>
            <a:endParaRPr lang="en-GB" dirty="0">
              <a:solidFill>
                <a:srgbClr val="2B2D83"/>
              </a:solidFill>
            </a:endParaRPr>
          </a:p>
        </p:txBody>
      </p:sp>
      <p:sp>
        <p:nvSpPr>
          <p:cNvPr id="4" name="TextBox 3">
            <a:extLst>
              <a:ext uri="{FF2B5EF4-FFF2-40B4-BE49-F238E27FC236}">
                <a16:creationId xmlns:a16="http://schemas.microsoft.com/office/drawing/2014/main" id="{D79E72E5-FE33-4020-928E-F82B01182540}"/>
              </a:ext>
            </a:extLst>
          </p:cNvPr>
          <p:cNvSpPr txBox="1"/>
          <p:nvPr/>
        </p:nvSpPr>
        <p:spPr>
          <a:xfrm>
            <a:off x="48129" y="1453624"/>
            <a:ext cx="4984509" cy="3323987"/>
          </a:xfrm>
          <a:prstGeom prst="rect">
            <a:avLst/>
          </a:prstGeom>
          <a:noFill/>
        </p:spPr>
        <p:txBody>
          <a:bodyPr wrap="square">
            <a:spAutoFit/>
          </a:bodyPr>
          <a:lstStyle/>
          <a:p>
            <a:r>
              <a:rPr lang="en-US" dirty="0"/>
              <a:t>A economia circular </a:t>
            </a:r>
            <a:r>
              <a:rPr lang="en-US" dirty="0" err="1"/>
              <a:t>tem</a:t>
            </a:r>
            <a:r>
              <a:rPr lang="en-US" dirty="0"/>
              <a:t> benefícios </a:t>
            </a:r>
            <a:r>
              <a:rPr lang="en-US" b="1" dirty="0">
                <a:solidFill>
                  <a:srgbClr val="2B2D83"/>
                </a:solidFill>
              </a:rPr>
              <a:t>económicos</a:t>
            </a:r>
            <a:r>
              <a:rPr lang="en-US" dirty="0"/>
              <a:t>, </a:t>
            </a:r>
            <a:r>
              <a:rPr lang="pt-PT" dirty="0"/>
              <a:t>ambientais e sociais:</a:t>
            </a:r>
          </a:p>
          <a:p>
            <a:endParaRPr lang="pt-PT" dirty="0"/>
          </a:p>
          <a:p>
            <a:pPr marL="285750" indent="-285750">
              <a:buFont typeface="Wingdings" panose="05000000000000000000" pitchFamily="2" charset="2"/>
              <a:buChar char="ü"/>
            </a:pPr>
            <a:r>
              <a:rPr lang="pt-PT" dirty="0"/>
              <a:t>Dissociar o crescimento económico do consumo de matérias-primas levaria a uma utilização mais eficaz dos recursos;</a:t>
            </a:r>
          </a:p>
          <a:p>
            <a:pPr marL="285750" indent="-285750">
              <a:buFont typeface="Wingdings" panose="05000000000000000000" pitchFamily="2" charset="2"/>
              <a:buChar char="ü"/>
            </a:pPr>
            <a:r>
              <a:rPr lang="pt-PT" dirty="0"/>
              <a:t>Ao implementar novas atividades circulares, as empresas aumentariam o seu volume de negócios, enquanto os novos tipos de atividades relacionadas com a economia circular levariam à criação de novos empregos;</a:t>
            </a:r>
          </a:p>
          <a:p>
            <a:pPr marL="285750" indent="-285750">
              <a:buFont typeface="Wingdings" panose="05000000000000000000" pitchFamily="2" charset="2"/>
              <a:buChar char="ü"/>
            </a:pPr>
            <a:r>
              <a:rPr lang="pt-PT" dirty="0"/>
              <a:t>A cooperação entre vários atores e setores da Economia Circular resultaria em produtos e serviços inovadores e sustentáveis</a:t>
            </a:r>
            <a:r>
              <a:rPr lang="en-US" dirty="0"/>
              <a:t>. </a:t>
            </a:r>
          </a:p>
          <a:p>
            <a:endParaRPr lang="en-US" sz="1200" dirty="0"/>
          </a:p>
        </p:txBody>
      </p:sp>
      <p:pic>
        <p:nvPicPr>
          <p:cNvPr id="5" name="Picture 4">
            <a:extLst>
              <a:ext uri="{FF2B5EF4-FFF2-40B4-BE49-F238E27FC236}">
                <a16:creationId xmlns:a16="http://schemas.microsoft.com/office/drawing/2014/main" id="{4BB622DC-0CA2-A4A4-893D-7792A6889B66}"/>
              </a:ext>
            </a:extLst>
          </p:cNvPr>
          <p:cNvPicPr>
            <a:picLocks noChangeAspect="1"/>
          </p:cNvPicPr>
          <p:nvPr/>
        </p:nvPicPr>
        <p:blipFill>
          <a:blip r:embed="rId4"/>
          <a:stretch>
            <a:fillRect/>
          </a:stretch>
        </p:blipFill>
        <p:spPr>
          <a:xfrm>
            <a:off x="5096716" y="1551100"/>
            <a:ext cx="3819948" cy="2580102"/>
          </a:xfrm>
          <a:prstGeom prst="rect">
            <a:avLst/>
          </a:prstGeom>
        </p:spPr>
      </p:pic>
      <p:sp>
        <p:nvSpPr>
          <p:cNvPr id="6" name="TextBox 5">
            <a:extLst>
              <a:ext uri="{FF2B5EF4-FFF2-40B4-BE49-F238E27FC236}">
                <a16:creationId xmlns:a16="http://schemas.microsoft.com/office/drawing/2014/main" id="{9614589D-71F7-169E-6827-60F016FE0C76}"/>
              </a:ext>
            </a:extLst>
          </p:cNvPr>
          <p:cNvSpPr txBox="1"/>
          <p:nvPr/>
        </p:nvSpPr>
        <p:spPr>
          <a:xfrm>
            <a:off x="5096716" y="4163102"/>
            <a:ext cx="3010964" cy="461665"/>
          </a:xfrm>
          <a:prstGeom prst="rect">
            <a:avLst/>
          </a:prstGeom>
          <a:noFill/>
        </p:spPr>
        <p:txBody>
          <a:bodyPr wrap="square" rtlCol="0">
            <a:spAutoFit/>
          </a:bodyPr>
          <a:lstStyle/>
          <a:p>
            <a:r>
              <a:rPr lang="pt-PT" sz="600" b="1" dirty="0"/>
              <a:t>Mão em concha com planta </a:t>
            </a:r>
            <a:r>
              <a:rPr lang="pt-PT" sz="600" dirty="0"/>
              <a:t>por </a:t>
            </a:r>
            <a:r>
              <a:rPr lang="pt-PT" sz="600" b="1" i="0" u="none" strike="noStrike" dirty="0">
                <a:solidFill>
                  <a:srgbClr val="0F73EE"/>
                </a:solidFill>
                <a:effectLst/>
                <a:latin typeface="Proxima Nova"/>
              </a:rPr>
              <a:t>rawpixel.com </a:t>
            </a:r>
            <a:r>
              <a:rPr lang="pt-PT" sz="600" dirty="0"/>
              <a:t>em </a:t>
            </a:r>
          </a:p>
          <a:p>
            <a:r>
              <a:rPr lang="pt-PT" sz="600" dirty="0"/>
              <a:t>https://www.freepik.com/free-photo/hands-cupping-plant-business-investment_15669196.htm#query=plant%20hand&amp;position=1&amp;from_view=search&amp;track=ais</a:t>
            </a:r>
          </a:p>
        </p:txBody>
      </p:sp>
      <p:pic>
        <p:nvPicPr>
          <p:cNvPr id="3" name="Imagem 8" descr="Uma imagem com texto, clipart&#10;&#10;Descrição gerada automaticamente">
            <a:extLst>
              <a:ext uri="{FF2B5EF4-FFF2-40B4-BE49-F238E27FC236}">
                <a16:creationId xmlns:a16="http://schemas.microsoft.com/office/drawing/2014/main" id="{6E711D58-E7B7-1E6D-C809-A602B0B573C3}"/>
              </a:ext>
            </a:extLst>
          </p:cNvPr>
          <p:cNvPicPr>
            <a:picLocks noChangeAspect="1"/>
          </p:cNvPicPr>
          <p:nvPr/>
        </p:nvPicPr>
        <p:blipFill>
          <a:blip r:embed="rId5"/>
          <a:stretch>
            <a:fillRect/>
          </a:stretch>
        </p:blipFill>
        <p:spPr>
          <a:xfrm>
            <a:off x="8235435" y="3892856"/>
            <a:ext cx="681229" cy="238346"/>
          </a:xfrm>
          <a:prstGeom prst="rect">
            <a:avLst/>
          </a:prstGeom>
        </p:spPr>
      </p:pic>
    </p:spTree>
    <p:custDataLst>
      <p:tags r:id="rId1"/>
    </p:custDataLst>
    <p:extLst>
      <p:ext uri="{BB962C8B-B14F-4D97-AF65-F5344CB8AC3E}">
        <p14:creationId xmlns:p14="http://schemas.microsoft.com/office/powerpoint/2010/main" val="3364465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CE562-5DAA-47BD-90EC-7A20B6C30987}"/>
              </a:ext>
            </a:extLst>
          </p:cNvPr>
          <p:cNvSpPr>
            <a:spLocks noGrp="1"/>
          </p:cNvSpPr>
          <p:nvPr>
            <p:ph type="title"/>
          </p:nvPr>
        </p:nvSpPr>
        <p:spPr/>
        <p:txBody>
          <a:bodyPr/>
          <a:lstStyle/>
          <a:p>
            <a:r>
              <a:rPr lang="en-US" sz="4000">
                <a:solidFill>
                  <a:srgbClr val="2B2D83"/>
                </a:solidFill>
              </a:rPr>
              <a:t>Benefícios da economia circular - Ambiente</a:t>
            </a:r>
            <a:endParaRPr lang="en-GB" dirty="0">
              <a:solidFill>
                <a:srgbClr val="2B2D83"/>
              </a:solidFill>
            </a:endParaRPr>
          </a:p>
        </p:txBody>
      </p:sp>
      <p:sp>
        <p:nvSpPr>
          <p:cNvPr id="4" name="TextBox 3">
            <a:extLst>
              <a:ext uri="{FF2B5EF4-FFF2-40B4-BE49-F238E27FC236}">
                <a16:creationId xmlns:a16="http://schemas.microsoft.com/office/drawing/2014/main" id="{432E2AA4-DE96-4160-81E9-51251AA46028}"/>
              </a:ext>
            </a:extLst>
          </p:cNvPr>
          <p:cNvSpPr txBox="1"/>
          <p:nvPr/>
        </p:nvSpPr>
        <p:spPr>
          <a:xfrm>
            <a:off x="216569" y="1544633"/>
            <a:ext cx="5300770" cy="3046988"/>
          </a:xfrm>
          <a:prstGeom prst="rect">
            <a:avLst/>
          </a:prstGeom>
          <a:noFill/>
        </p:spPr>
        <p:txBody>
          <a:bodyPr wrap="square">
            <a:spAutoFit/>
          </a:bodyPr>
          <a:lstStyle/>
          <a:p>
            <a:pPr algn="just"/>
            <a:r>
              <a:rPr lang="en-US" sz="1600" dirty="0"/>
              <a:t>A economia circular </a:t>
            </a:r>
            <a:r>
              <a:rPr lang="en-US" sz="1600" dirty="0" err="1"/>
              <a:t>tem</a:t>
            </a:r>
            <a:r>
              <a:rPr lang="en-US" sz="1600" dirty="0"/>
              <a:t> benefícios económicos, </a:t>
            </a:r>
            <a:r>
              <a:rPr lang="en-US" sz="1600" dirty="0">
                <a:solidFill>
                  <a:srgbClr val="2B2D83"/>
                </a:solidFill>
              </a:rPr>
              <a:t>ambientais </a:t>
            </a:r>
            <a:r>
              <a:rPr lang="en-US" sz="1600" dirty="0"/>
              <a:t>e sociais </a:t>
            </a:r>
          </a:p>
          <a:p>
            <a:pPr algn="just"/>
            <a:endParaRPr lang="en-US" sz="1600" dirty="0"/>
          </a:p>
          <a:p>
            <a:pPr algn="just"/>
            <a:r>
              <a:rPr lang="en-US" sz="1600" dirty="0"/>
              <a:t>Benefícios </a:t>
            </a:r>
            <a:r>
              <a:rPr lang="en-US" sz="1600" dirty="0">
                <a:solidFill>
                  <a:srgbClr val="2B2D83"/>
                </a:solidFill>
              </a:rPr>
              <a:t>ambientais </a:t>
            </a:r>
            <a:r>
              <a:rPr lang="en-US" sz="1600" dirty="0"/>
              <a:t>da EC</a:t>
            </a:r>
          </a:p>
          <a:p>
            <a:pPr algn="just"/>
            <a:endParaRPr lang="en-US" sz="1600" dirty="0"/>
          </a:p>
          <a:p>
            <a:pPr marL="285750" indent="-285750" algn="just">
              <a:buFont typeface="Wingdings" panose="05000000000000000000" pitchFamily="2" charset="2"/>
              <a:buChar char="ü"/>
            </a:pPr>
            <a:r>
              <a:rPr lang="pt-PT" sz="1600" dirty="0"/>
              <a:t>Redução das emissões de gases com efeito de estufa devido à diminuição da extração e processamento das matérias-primas; </a:t>
            </a:r>
          </a:p>
          <a:p>
            <a:pPr marL="285750" indent="-285750" algn="just">
              <a:buFont typeface="Wingdings" panose="05000000000000000000" pitchFamily="2" charset="2"/>
              <a:buChar char="ü"/>
            </a:pPr>
            <a:r>
              <a:rPr lang="pt-PT" sz="1600" dirty="0"/>
              <a:t>As práticas de Economia Circular como a Agricultura Regenerativa melhoram os ecossistemas naturais que levariam a solos, água e ar mais limpos, por exemplo.  </a:t>
            </a:r>
          </a:p>
        </p:txBody>
      </p:sp>
      <p:pic>
        <p:nvPicPr>
          <p:cNvPr id="5" name="Картина 3">
            <a:extLst>
              <a:ext uri="{FF2B5EF4-FFF2-40B4-BE49-F238E27FC236}">
                <a16:creationId xmlns:a16="http://schemas.microsoft.com/office/drawing/2014/main" id="{26DFB182-7799-4251-943D-384745F9D499}"/>
              </a:ext>
            </a:extLst>
          </p:cNvPr>
          <p:cNvPicPr>
            <a:picLocks noChangeAspect="1"/>
          </p:cNvPicPr>
          <p:nvPr/>
        </p:nvPicPr>
        <p:blipFill>
          <a:blip r:embed="rId3"/>
          <a:stretch>
            <a:fillRect/>
          </a:stretch>
        </p:blipFill>
        <p:spPr>
          <a:xfrm>
            <a:off x="6997978" y="3252450"/>
            <a:ext cx="1363214" cy="1496210"/>
          </a:xfrm>
          <a:prstGeom prst="rect">
            <a:avLst/>
          </a:prstGeom>
        </p:spPr>
      </p:pic>
      <p:pic>
        <p:nvPicPr>
          <p:cNvPr id="7" name="Picture 6">
            <a:hlinkClick r:id="rId4"/>
            <a:extLst>
              <a:ext uri="{FF2B5EF4-FFF2-40B4-BE49-F238E27FC236}">
                <a16:creationId xmlns:a16="http://schemas.microsoft.com/office/drawing/2014/main" id="{B509AAB3-CBB9-46E0-B17F-36F3A29C9763}"/>
              </a:ext>
            </a:extLst>
          </p:cNvPr>
          <p:cNvPicPr>
            <a:picLocks noChangeAspect="1"/>
          </p:cNvPicPr>
          <p:nvPr/>
        </p:nvPicPr>
        <p:blipFill>
          <a:blip r:embed="rId5"/>
          <a:stretch>
            <a:fillRect/>
          </a:stretch>
        </p:blipFill>
        <p:spPr>
          <a:xfrm>
            <a:off x="6173546" y="1712786"/>
            <a:ext cx="2758040" cy="1275161"/>
          </a:xfrm>
          <a:prstGeom prst="rect">
            <a:avLst/>
          </a:prstGeom>
        </p:spPr>
      </p:pic>
      <p:sp>
        <p:nvSpPr>
          <p:cNvPr id="10" name="Текстово поле 5">
            <a:extLst>
              <a:ext uri="{FF2B5EF4-FFF2-40B4-BE49-F238E27FC236}">
                <a16:creationId xmlns:a16="http://schemas.microsoft.com/office/drawing/2014/main" id="{B02EEC24-6710-42DF-B7DC-D11FAC822FEF}"/>
              </a:ext>
            </a:extLst>
          </p:cNvPr>
          <p:cNvSpPr txBox="1"/>
          <p:nvPr/>
        </p:nvSpPr>
        <p:spPr>
          <a:xfrm>
            <a:off x="6663459" y="4315491"/>
            <a:ext cx="1879134" cy="646331"/>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rPr>
              <a:t>      </a:t>
            </a:r>
          </a:p>
          <a:p>
            <a:endParaRPr lang="en-US" sz="900" dirty="0">
              <a:latin typeface="Verdana" panose="020B0604030504040204" pitchFamily="34" charset="0"/>
              <a:ea typeface="Verdana" panose="020B0604030504040204" pitchFamily="34" charset="0"/>
            </a:endParaRPr>
          </a:p>
          <a:p>
            <a:endParaRPr lang="en-US" sz="900" dirty="0">
              <a:latin typeface="Verdana" panose="020B0604030504040204" pitchFamily="34" charset="0"/>
              <a:ea typeface="Verdana" panose="020B0604030504040204" pitchFamily="34" charset="0"/>
            </a:endParaRPr>
          </a:p>
          <a:p>
            <a:r>
              <a:rPr lang="en-US" sz="900" dirty="0">
                <a:latin typeface="+mj-lt"/>
                <a:ea typeface="Verdana" panose="020B0604030504040204" pitchFamily="34" charset="0"/>
              </a:rPr>
              <a:t>        Fonte: Balbo - UNICA</a:t>
            </a:r>
            <a:endParaRPr lang="bg-BG" sz="900" dirty="0">
              <a:latin typeface="+mj-lt"/>
              <a:ea typeface="Verdana" panose="020B0604030504040204" pitchFamily="34" charset="0"/>
            </a:endParaRPr>
          </a:p>
        </p:txBody>
      </p:sp>
      <p:sp>
        <p:nvSpPr>
          <p:cNvPr id="11" name="Текстово поле 5">
            <a:hlinkClick r:id="rId4"/>
            <a:extLst>
              <a:ext uri="{FF2B5EF4-FFF2-40B4-BE49-F238E27FC236}">
                <a16:creationId xmlns:a16="http://schemas.microsoft.com/office/drawing/2014/main" id="{840B8F2D-7250-4A77-8964-E684BC67D379}"/>
              </a:ext>
            </a:extLst>
          </p:cNvPr>
          <p:cNvSpPr txBox="1"/>
          <p:nvPr/>
        </p:nvSpPr>
        <p:spPr>
          <a:xfrm>
            <a:off x="6173546" y="2571750"/>
            <a:ext cx="1879134" cy="646331"/>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rPr>
              <a:t>      </a:t>
            </a:r>
          </a:p>
          <a:p>
            <a:endParaRPr lang="en-US" sz="900" dirty="0">
              <a:latin typeface="Verdana" panose="020B0604030504040204" pitchFamily="34" charset="0"/>
              <a:ea typeface="Verdana" panose="020B0604030504040204" pitchFamily="34" charset="0"/>
            </a:endParaRPr>
          </a:p>
          <a:p>
            <a:endParaRPr lang="en-US" sz="900" dirty="0">
              <a:latin typeface="Verdana" panose="020B0604030504040204" pitchFamily="34" charset="0"/>
              <a:ea typeface="Verdana" panose="020B0604030504040204" pitchFamily="34" charset="0"/>
            </a:endParaRPr>
          </a:p>
          <a:p>
            <a:r>
              <a:rPr lang="en-US" sz="900" b="1" dirty="0">
                <a:solidFill>
                  <a:srgbClr val="2B2D83"/>
                </a:solidFill>
                <a:latin typeface="Verdana" panose="020B0604030504040204" pitchFamily="34" charset="0"/>
                <a:ea typeface="Verdana" panose="020B0604030504040204" pitchFamily="34" charset="0"/>
              </a:rPr>
              <a:t>        Vídeo</a:t>
            </a:r>
            <a:endParaRPr lang="bg-BG" sz="900" b="1" dirty="0">
              <a:solidFill>
                <a:srgbClr val="2B2D83"/>
              </a:solidFill>
              <a:latin typeface="Verdana" panose="020B0604030504040204" pitchFamily="34" charset="0"/>
              <a:ea typeface="Verdana" panose="020B0604030504040204" pitchFamily="34" charset="0"/>
            </a:endParaRPr>
          </a:p>
        </p:txBody>
      </p:sp>
      <p:sp>
        <p:nvSpPr>
          <p:cNvPr id="12" name="Текстово поле 5">
            <a:extLst>
              <a:ext uri="{FF2B5EF4-FFF2-40B4-BE49-F238E27FC236}">
                <a16:creationId xmlns:a16="http://schemas.microsoft.com/office/drawing/2014/main" id="{ACFD1475-2BBF-4291-A7E8-1B1830BA55E1}"/>
              </a:ext>
            </a:extLst>
          </p:cNvPr>
          <p:cNvSpPr txBox="1"/>
          <p:nvPr/>
        </p:nvSpPr>
        <p:spPr>
          <a:xfrm>
            <a:off x="9018165" y="5162199"/>
            <a:ext cx="1879134" cy="646331"/>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rPr>
              <a:t>      </a:t>
            </a:r>
          </a:p>
          <a:p>
            <a:endParaRPr lang="en-US" sz="900" dirty="0">
              <a:latin typeface="Verdana" panose="020B0604030504040204" pitchFamily="34" charset="0"/>
              <a:ea typeface="Verdana" panose="020B0604030504040204" pitchFamily="34" charset="0"/>
            </a:endParaRPr>
          </a:p>
          <a:p>
            <a:endParaRPr lang="en-US" sz="900" dirty="0">
              <a:latin typeface="Verdana" panose="020B0604030504040204" pitchFamily="34" charset="0"/>
              <a:ea typeface="Verdana" panose="020B0604030504040204" pitchFamily="34" charset="0"/>
            </a:endParaRPr>
          </a:p>
          <a:p>
            <a:r>
              <a:rPr lang="en-US" sz="900" dirty="0">
                <a:latin typeface="Verdana" panose="020B0604030504040204" pitchFamily="34" charset="0"/>
                <a:ea typeface="Verdana" panose="020B0604030504040204" pitchFamily="34" charset="0"/>
              </a:rPr>
              <a:t>        Fonte: Balbo - UNICA</a:t>
            </a:r>
            <a:endParaRPr lang="bg-BG" sz="900" dirty="0">
              <a:latin typeface="Verdana" panose="020B0604030504040204" pitchFamily="34" charset="0"/>
              <a:ea typeface="Verdana" panose="020B0604030504040204" pitchFamily="34" charset="0"/>
            </a:endParaRPr>
          </a:p>
        </p:txBody>
      </p:sp>
      <p:sp>
        <p:nvSpPr>
          <p:cNvPr id="13" name="Arrow: Right 12">
            <a:extLst>
              <a:ext uri="{FF2B5EF4-FFF2-40B4-BE49-F238E27FC236}">
                <a16:creationId xmlns:a16="http://schemas.microsoft.com/office/drawing/2014/main" id="{394251A6-051D-427A-97AB-FD2C4C3C942A}"/>
              </a:ext>
            </a:extLst>
          </p:cNvPr>
          <p:cNvSpPr/>
          <p:nvPr/>
        </p:nvSpPr>
        <p:spPr>
          <a:xfrm>
            <a:off x="6274501" y="3074479"/>
            <a:ext cx="208056" cy="45719"/>
          </a:xfrm>
          <a:prstGeom prst="rightArrow">
            <a:avLst/>
          </a:prstGeom>
          <a:solidFill>
            <a:srgbClr val="2B2D83"/>
          </a:solidFill>
          <a:ln>
            <a:solidFill>
              <a:srgbClr val="2B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550310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AE71-EDC6-4301-A259-B2BE3106E7D4}"/>
              </a:ext>
            </a:extLst>
          </p:cNvPr>
          <p:cNvSpPr>
            <a:spLocks noGrp="1"/>
          </p:cNvSpPr>
          <p:nvPr>
            <p:ph type="title"/>
          </p:nvPr>
        </p:nvSpPr>
        <p:spPr/>
        <p:txBody>
          <a:bodyPr/>
          <a:lstStyle/>
          <a:p>
            <a:r>
              <a:rPr lang="en-US" sz="4000" dirty="0">
                <a:solidFill>
                  <a:srgbClr val="2B2D83"/>
                </a:solidFill>
              </a:rPr>
              <a:t>Benefícios da economia circular - Sociedade</a:t>
            </a:r>
            <a:endParaRPr lang="en-GB" dirty="0">
              <a:solidFill>
                <a:srgbClr val="2B2D83"/>
              </a:solidFill>
            </a:endParaRPr>
          </a:p>
        </p:txBody>
      </p:sp>
      <p:sp>
        <p:nvSpPr>
          <p:cNvPr id="4" name="TextBox 3">
            <a:extLst>
              <a:ext uri="{FF2B5EF4-FFF2-40B4-BE49-F238E27FC236}">
                <a16:creationId xmlns:a16="http://schemas.microsoft.com/office/drawing/2014/main" id="{B80B7D9B-F1E1-42AF-B529-5E7AA020C9C0}"/>
              </a:ext>
            </a:extLst>
          </p:cNvPr>
          <p:cNvSpPr txBox="1"/>
          <p:nvPr/>
        </p:nvSpPr>
        <p:spPr>
          <a:xfrm>
            <a:off x="134066" y="1539548"/>
            <a:ext cx="5696093" cy="2651816"/>
          </a:xfrm>
          <a:prstGeom prst="rect">
            <a:avLst/>
          </a:prstGeom>
          <a:noFill/>
        </p:spPr>
        <p:txBody>
          <a:bodyPr wrap="square">
            <a:spAutoFit/>
          </a:bodyPr>
          <a:lstStyle/>
          <a:p>
            <a:pPr marL="0" indent="0">
              <a:lnSpc>
                <a:spcPct val="120000"/>
              </a:lnSpc>
              <a:spcBef>
                <a:spcPts val="500"/>
              </a:spcBef>
              <a:buNone/>
            </a:pPr>
            <a:r>
              <a:rPr lang="en-US" dirty="0"/>
              <a:t>A economia circular </a:t>
            </a:r>
            <a:r>
              <a:rPr lang="en-US" dirty="0" err="1"/>
              <a:t>tem</a:t>
            </a:r>
            <a:r>
              <a:rPr lang="en-US" dirty="0"/>
              <a:t> </a:t>
            </a:r>
            <a:r>
              <a:rPr lang="en-US" dirty="0">
                <a:solidFill>
                  <a:srgbClr val="2B2D83"/>
                </a:solidFill>
              </a:rPr>
              <a:t>benefícios </a:t>
            </a:r>
            <a:r>
              <a:rPr lang="en-US" dirty="0"/>
              <a:t>económicos, ambientais e </a:t>
            </a:r>
            <a:r>
              <a:rPr lang="en-US" dirty="0">
                <a:solidFill>
                  <a:srgbClr val="2B2D83"/>
                </a:solidFill>
              </a:rPr>
              <a:t>sociais </a:t>
            </a:r>
          </a:p>
          <a:p>
            <a:pPr marL="0" indent="0" algn="ctr">
              <a:lnSpc>
                <a:spcPct val="120000"/>
              </a:lnSpc>
              <a:spcBef>
                <a:spcPts val="500"/>
              </a:spcBef>
              <a:buNone/>
            </a:pPr>
            <a:endParaRPr lang="en-US" dirty="0"/>
          </a:p>
          <a:p>
            <a:pPr marL="285750" indent="-285750">
              <a:lnSpc>
                <a:spcPct val="120000"/>
              </a:lnSpc>
              <a:spcBef>
                <a:spcPts val="500"/>
              </a:spcBef>
              <a:buFont typeface="Wingdings" panose="05000000000000000000" pitchFamily="2" charset="2"/>
              <a:buChar char="ü"/>
            </a:pPr>
            <a:r>
              <a:rPr lang="pt-PT" dirty="0"/>
              <a:t>Redução do desemprego devido a novos empregos / criação de empregos locais;</a:t>
            </a:r>
          </a:p>
          <a:p>
            <a:pPr marL="285750" indent="-285750">
              <a:lnSpc>
                <a:spcPct val="120000"/>
              </a:lnSpc>
              <a:spcBef>
                <a:spcPts val="500"/>
              </a:spcBef>
              <a:buFont typeface="Wingdings" panose="05000000000000000000" pitchFamily="2" charset="2"/>
              <a:buChar char="ü"/>
            </a:pPr>
            <a:r>
              <a:rPr lang="pt-PT" dirty="0"/>
              <a:t>Melhoria da qualidade de vida relacionada com a eficiência energética, transportes e infraestruturas sustentáveis, alimentação sustentável e redução da poluição;</a:t>
            </a:r>
          </a:p>
          <a:p>
            <a:pPr marL="285750" indent="-285750">
              <a:lnSpc>
                <a:spcPct val="120000"/>
              </a:lnSpc>
              <a:spcBef>
                <a:spcPts val="500"/>
              </a:spcBef>
              <a:buFont typeface="Wingdings" panose="05000000000000000000" pitchFamily="2" charset="2"/>
              <a:buChar char="ü"/>
            </a:pPr>
            <a:r>
              <a:rPr lang="pt-PT" dirty="0"/>
              <a:t>Utilização mais eficiente dos recursos através da economia solidária</a:t>
            </a:r>
          </a:p>
        </p:txBody>
      </p:sp>
      <p:sp>
        <p:nvSpPr>
          <p:cNvPr id="8" name="TextBox 7">
            <a:extLst>
              <a:ext uri="{FF2B5EF4-FFF2-40B4-BE49-F238E27FC236}">
                <a16:creationId xmlns:a16="http://schemas.microsoft.com/office/drawing/2014/main" id="{2E397D5E-25A7-5201-30A2-968CAD768799}"/>
              </a:ext>
            </a:extLst>
          </p:cNvPr>
          <p:cNvSpPr txBox="1"/>
          <p:nvPr/>
        </p:nvSpPr>
        <p:spPr>
          <a:xfrm>
            <a:off x="5830159" y="3973562"/>
            <a:ext cx="3010964" cy="461665"/>
          </a:xfrm>
          <a:prstGeom prst="rect">
            <a:avLst/>
          </a:prstGeom>
          <a:noFill/>
        </p:spPr>
        <p:txBody>
          <a:bodyPr wrap="square" rtlCol="0">
            <a:spAutoFit/>
          </a:bodyPr>
          <a:lstStyle/>
          <a:p>
            <a:r>
              <a:rPr lang="pt-PT" sz="600" b="1" i="0" dirty="0" err="1">
                <a:solidFill>
                  <a:srgbClr val="374957"/>
                </a:solidFill>
                <a:effectLst/>
                <a:latin typeface="Proxima Nova"/>
              </a:rPr>
              <a:t>efeitos ambientais </a:t>
            </a:r>
            <a:r>
              <a:rPr lang="pt-PT" sz="600" dirty="0" err="1"/>
              <a:t>por </a:t>
            </a:r>
            <a:r>
              <a:rPr lang="pt-PT" sz="600" b="1" i="0" u="none" strike="noStrike" dirty="0" err="1">
                <a:solidFill>
                  <a:srgbClr val="0F73EE"/>
                </a:solidFill>
                <a:effectLst/>
                <a:latin typeface="Proxima Nova"/>
              </a:rPr>
              <a:t>freepik </a:t>
            </a:r>
            <a:r>
              <a:rPr lang="pt-PT" sz="600" dirty="0"/>
              <a:t>em </a:t>
            </a:r>
          </a:p>
          <a:p>
            <a:r>
              <a:rPr lang="pt-PT" sz="600" dirty="0"/>
              <a:t>https://www.freepik.com/free-vector/environmental-effects-coronavirus-concept_7886905.htm#query=polution%20city%20before%20and%20after&amp;position=4&amp;from_view=search&amp;track=ais</a:t>
            </a:r>
          </a:p>
        </p:txBody>
      </p:sp>
      <p:pic>
        <p:nvPicPr>
          <p:cNvPr id="10" name="Picture 9">
            <a:extLst>
              <a:ext uri="{FF2B5EF4-FFF2-40B4-BE49-F238E27FC236}">
                <a16:creationId xmlns:a16="http://schemas.microsoft.com/office/drawing/2014/main" id="{5014B530-2905-94EB-C8E9-693BACDFCD7E}"/>
              </a:ext>
            </a:extLst>
          </p:cNvPr>
          <p:cNvPicPr>
            <a:picLocks noChangeAspect="1"/>
          </p:cNvPicPr>
          <p:nvPr/>
        </p:nvPicPr>
        <p:blipFill>
          <a:blip r:embed="rId3"/>
          <a:stretch>
            <a:fillRect/>
          </a:stretch>
        </p:blipFill>
        <p:spPr>
          <a:xfrm>
            <a:off x="5865670" y="2032640"/>
            <a:ext cx="2918159" cy="1897866"/>
          </a:xfrm>
          <a:prstGeom prst="rect">
            <a:avLst/>
          </a:prstGeom>
        </p:spPr>
      </p:pic>
      <p:pic>
        <p:nvPicPr>
          <p:cNvPr id="3" name="Imagem 8" descr="Uma imagem com texto, clipart&#10;&#10;Descrição gerada automaticamente">
            <a:extLst>
              <a:ext uri="{FF2B5EF4-FFF2-40B4-BE49-F238E27FC236}">
                <a16:creationId xmlns:a16="http://schemas.microsoft.com/office/drawing/2014/main" id="{BD9A87B9-5E7D-F0CB-0D1C-249361CAC68D}"/>
              </a:ext>
            </a:extLst>
          </p:cNvPr>
          <p:cNvPicPr>
            <a:picLocks noChangeAspect="1"/>
          </p:cNvPicPr>
          <p:nvPr/>
        </p:nvPicPr>
        <p:blipFill>
          <a:blip r:embed="rId4"/>
          <a:stretch>
            <a:fillRect/>
          </a:stretch>
        </p:blipFill>
        <p:spPr>
          <a:xfrm>
            <a:off x="8090410" y="3687153"/>
            <a:ext cx="681229" cy="238346"/>
          </a:xfrm>
          <a:prstGeom prst="rect">
            <a:avLst/>
          </a:prstGeom>
        </p:spPr>
      </p:pic>
    </p:spTree>
    <p:custDataLst>
      <p:tags r:id="rId1"/>
    </p:custDataLst>
    <p:extLst>
      <p:ext uri="{BB962C8B-B14F-4D97-AF65-F5344CB8AC3E}">
        <p14:creationId xmlns:p14="http://schemas.microsoft.com/office/powerpoint/2010/main" val="2197129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6227-A1B7-4F3F-BA53-1CF8C48583DE}"/>
              </a:ext>
            </a:extLst>
          </p:cNvPr>
          <p:cNvSpPr>
            <a:spLocks noGrp="1"/>
          </p:cNvSpPr>
          <p:nvPr>
            <p:ph type="title"/>
          </p:nvPr>
        </p:nvSpPr>
        <p:spPr/>
        <p:txBody>
          <a:bodyPr/>
          <a:lstStyle/>
          <a:p>
            <a:r>
              <a:rPr lang="en-US" dirty="0">
                <a:solidFill>
                  <a:srgbClr val="2B2D83"/>
                </a:solidFill>
              </a:rPr>
              <a:t>Benefícios da economia circular para as empresas</a:t>
            </a:r>
            <a:endParaRPr lang="en-GB" dirty="0">
              <a:solidFill>
                <a:srgbClr val="2B2D83"/>
              </a:solidFill>
            </a:endParaRPr>
          </a:p>
        </p:txBody>
      </p:sp>
      <p:sp>
        <p:nvSpPr>
          <p:cNvPr id="4" name="TextBox 3">
            <a:extLst>
              <a:ext uri="{FF2B5EF4-FFF2-40B4-BE49-F238E27FC236}">
                <a16:creationId xmlns:a16="http://schemas.microsoft.com/office/drawing/2014/main" id="{3602BD8E-064C-45A2-97D0-2FB435C485C1}"/>
              </a:ext>
            </a:extLst>
          </p:cNvPr>
          <p:cNvSpPr txBox="1"/>
          <p:nvPr/>
        </p:nvSpPr>
        <p:spPr>
          <a:xfrm>
            <a:off x="501889" y="1674852"/>
            <a:ext cx="3506346" cy="2976520"/>
          </a:xfrm>
          <a:prstGeom prst="rect">
            <a:avLst/>
          </a:prstGeom>
          <a:noFill/>
        </p:spPr>
        <p:txBody>
          <a:bodyPr wrap="square">
            <a:spAutoFit/>
          </a:bodyPr>
          <a:lstStyle/>
          <a:p>
            <a:pPr marL="0" indent="0" algn="just">
              <a:lnSpc>
                <a:spcPct val="120000"/>
              </a:lnSpc>
              <a:spcBef>
                <a:spcPts val="500"/>
              </a:spcBef>
              <a:buNone/>
            </a:pPr>
            <a:endParaRPr lang="en-US" sz="1400" dirty="0"/>
          </a:p>
          <a:p>
            <a:pPr marL="0" indent="0" algn="just">
              <a:lnSpc>
                <a:spcPct val="120000"/>
              </a:lnSpc>
              <a:spcBef>
                <a:spcPts val="500"/>
              </a:spcBef>
              <a:buNone/>
            </a:pPr>
            <a:r>
              <a:rPr lang="pt-PT" sz="1400" dirty="0"/>
              <a:t>Em 2015, uma investigação conjunta da </a:t>
            </a:r>
            <a:r>
              <a:rPr lang="pt-PT" sz="1400" dirty="0">
                <a:solidFill>
                  <a:srgbClr val="15A7A1"/>
                </a:solidFill>
              </a:rPr>
              <a:t>Fundação Ellen </a:t>
            </a:r>
            <a:r>
              <a:rPr lang="pt-PT" sz="1400" dirty="0" err="1">
                <a:solidFill>
                  <a:srgbClr val="15A7A1"/>
                </a:solidFill>
              </a:rPr>
              <a:t>MacArthur</a:t>
            </a:r>
            <a:r>
              <a:rPr lang="pt-PT" sz="1400" dirty="0">
                <a:solidFill>
                  <a:srgbClr val="15A7A1"/>
                </a:solidFill>
              </a:rPr>
              <a:t> </a:t>
            </a:r>
            <a:r>
              <a:rPr lang="pt-PT" sz="1400" dirty="0"/>
              <a:t>e do </a:t>
            </a:r>
            <a:r>
              <a:rPr lang="pt-PT" sz="1400" dirty="0" err="1">
                <a:solidFill>
                  <a:srgbClr val="15A7A1"/>
                </a:solidFill>
              </a:rPr>
              <a:t>Mc</a:t>
            </a:r>
            <a:r>
              <a:rPr lang="pt-PT" sz="1400" dirty="0">
                <a:solidFill>
                  <a:srgbClr val="15A7A1"/>
                </a:solidFill>
              </a:rPr>
              <a:t> </a:t>
            </a:r>
            <a:r>
              <a:rPr lang="pt-PT" sz="1400" dirty="0" err="1">
                <a:solidFill>
                  <a:srgbClr val="15A7A1"/>
                </a:solidFill>
              </a:rPr>
              <a:t>Kinsey</a:t>
            </a:r>
            <a:r>
              <a:rPr lang="pt-PT" sz="1400" dirty="0">
                <a:solidFill>
                  <a:srgbClr val="15A7A1"/>
                </a:solidFill>
              </a:rPr>
              <a:t> </a:t>
            </a:r>
            <a:r>
              <a:rPr lang="pt-PT" sz="1400" dirty="0" err="1">
                <a:solidFill>
                  <a:srgbClr val="15A7A1"/>
                </a:solidFill>
              </a:rPr>
              <a:t>Center</a:t>
            </a:r>
            <a:r>
              <a:rPr lang="pt-PT" sz="1400" dirty="0">
                <a:solidFill>
                  <a:srgbClr val="15A7A1"/>
                </a:solidFill>
              </a:rPr>
              <a:t> for Business </a:t>
            </a:r>
            <a:r>
              <a:rPr lang="pt-PT" sz="1400" dirty="0" err="1">
                <a:solidFill>
                  <a:srgbClr val="15A7A1"/>
                </a:solidFill>
              </a:rPr>
              <a:t>and</a:t>
            </a:r>
            <a:r>
              <a:rPr lang="pt-PT" sz="1400" dirty="0">
                <a:solidFill>
                  <a:srgbClr val="15A7A1"/>
                </a:solidFill>
              </a:rPr>
              <a:t> </a:t>
            </a:r>
            <a:r>
              <a:rPr lang="pt-PT" sz="1400" dirty="0" err="1">
                <a:solidFill>
                  <a:srgbClr val="15A7A1"/>
                </a:solidFill>
              </a:rPr>
              <a:t>Environment</a:t>
            </a:r>
            <a:r>
              <a:rPr lang="pt-PT" sz="1400" dirty="0"/>
              <a:t> mostrou que a maioria das empresas em toda a Europa poderia melhorar o seu desempenho financeiro através da adoção de atividades de economia circular. O estudo foi realizado entre 28 indústrias em relação a 6 atividades de economia circular:</a:t>
            </a:r>
          </a:p>
        </p:txBody>
      </p:sp>
      <p:pic>
        <p:nvPicPr>
          <p:cNvPr id="5" name="Картина 4">
            <a:extLst>
              <a:ext uri="{FF2B5EF4-FFF2-40B4-BE49-F238E27FC236}">
                <a16:creationId xmlns:a16="http://schemas.microsoft.com/office/drawing/2014/main" id="{D463729A-B1AB-41C9-B31F-E3990DB4C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465" y="1674852"/>
            <a:ext cx="4202535" cy="3871152"/>
          </a:xfrm>
          <a:prstGeom prst="rect">
            <a:avLst/>
          </a:prstGeom>
        </p:spPr>
      </p:pic>
    </p:spTree>
    <p:custDataLst>
      <p:tags r:id="rId1"/>
    </p:custDataLst>
    <p:extLst>
      <p:ext uri="{BB962C8B-B14F-4D97-AF65-F5344CB8AC3E}">
        <p14:creationId xmlns:p14="http://schemas.microsoft.com/office/powerpoint/2010/main" val="3930958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6227-A1B7-4F3F-BA53-1CF8C48583DE}"/>
              </a:ext>
            </a:extLst>
          </p:cNvPr>
          <p:cNvSpPr>
            <a:spLocks noGrp="1"/>
          </p:cNvSpPr>
          <p:nvPr>
            <p:ph type="title"/>
          </p:nvPr>
        </p:nvSpPr>
        <p:spPr/>
        <p:txBody>
          <a:bodyPr/>
          <a:lstStyle/>
          <a:p>
            <a:r>
              <a:rPr lang="en-US" dirty="0">
                <a:solidFill>
                  <a:srgbClr val="2B2D83"/>
                </a:solidFill>
              </a:rPr>
              <a:t>Benefícios da economia circular para as empresas</a:t>
            </a:r>
            <a:endParaRPr lang="en-GB" dirty="0">
              <a:solidFill>
                <a:srgbClr val="2B2D83"/>
              </a:solidFill>
            </a:endParaRPr>
          </a:p>
        </p:txBody>
      </p:sp>
      <p:sp>
        <p:nvSpPr>
          <p:cNvPr id="4" name="TextBox 3">
            <a:extLst>
              <a:ext uri="{FF2B5EF4-FFF2-40B4-BE49-F238E27FC236}">
                <a16:creationId xmlns:a16="http://schemas.microsoft.com/office/drawing/2014/main" id="{3602BD8E-064C-45A2-97D0-2FB435C485C1}"/>
              </a:ext>
            </a:extLst>
          </p:cNvPr>
          <p:cNvSpPr txBox="1"/>
          <p:nvPr/>
        </p:nvSpPr>
        <p:spPr>
          <a:xfrm>
            <a:off x="501889" y="1674852"/>
            <a:ext cx="3506346" cy="2976520"/>
          </a:xfrm>
          <a:prstGeom prst="rect">
            <a:avLst/>
          </a:prstGeom>
          <a:noFill/>
        </p:spPr>
        <p:txBody>
          <a:bodyPr wrap="square">
            <a:spAutoFit/>
          </a:bodyPr>
          <a:lstStyle/>
          <a:p>
            <a:pPr marL="0" indent="0" algn="just">
              <a:lnSpc>
                <a:spcPct val="120000"/>
              </a:lnSpc>
              <a:spcBef>
                <a:spcPts val="500"/>
              </a:spcBef>
              <a:buNone/>
            </a:pPr>
            <a:endParaRPr lang="en-US" sz="1400" dirty="0"/>
          </a:p>
          <a:p>
            <a:pPr marL="0" indent="0" algn="just">
              <a:lnSpc>
                <a:spcPct val="120000"/>
              </a:lnSpc>
              <a:spcBef>
                <a:spcPts val="500"/>
              </a:spcBef>
              <a:buNone/>
            </a:pPr>
            <a:r>
              <a:rPr lang="pt-PT" sz="1400" dirty="0"/>
              <a:t>Em 2015, uma investigação conjunta da </a:t>
            </a:r>
            <a:r>
              <a:rPr lang="pt-PT" sz="1400" dirty="0">
                <a:solidFill>
                  <a:srgbClr val="15A7A1"/>
                </a:solidFill>
              </a:rPr>
              <a:t>Fundação Ellen </a:t>
            </a:r>
            <a:r>
              <a:rPr lang="pt-PT" sz="1400" dirty="0" err="1">
                <a:solidFill>
                  <a:srgbClr val="15A7A1"/>
                </a:solidFill>
              </a:rPr>
              <a:t>MacArthur</a:t>
            </a:r>
            <a:r>
              <a:rPr lang="pt-PT" sz="1400" dirty="0">
                <a:solidFill>
                  <a:srgbClr val="15A7A1"/>
                </a:solidFill>
              </a:rPr>
              <a:t> </a:t>
            </a:r>
            <a:r>
              <a:rPr lang="pt-PT" sz="1400" dirty="0"/>
              <a:t>e do </a:t>
            </a:r>
            <a:r>
              <a:rPr lang="pt-PT" sz="1400" dirty="0" err="1">
                <a:solidFill>
                  <a:srgbClr val="15A7A1"/>
                </a:solidFill>
              </a:rPr>
              <a:t>Mc</a:t>
            </a:r>
            <a:r>
              <a:rPr lang="pt-PT" sz="1400" dirty="0">
                <a:solidFill>
                  <a:srgbClr val="15A7A1"/>
                </a:solidFill>
              </a:rPr>
              <a:t> </a:t>
            </a:r>
            <a:r>
              <a:rPr lang="pt-PT" sz="1400" dirty="0" err="1">
                <a:solidFill>
                  <a:srgbClr val="15A7A1"/>
                </a:solidFill>
              </a:rPr>
              <a:t>Kinsey</a:t>
            </a:r>
            <a:r>
              <a:rPr lang="pt-PT" sz="1400" dirty="0">
                <a:solidFill>
                  <a:srgbClr val="15A7A1"/>
                </a:solidFill>
              </a:rPr>
              <a:t> </a:t>
            </a:r>
            <a:r>
              <a:rPr lang="pt-PT" sz="1400" dirty="0" err="1">
                <a:solidFill>
                  <a:srgbClr val="15A7A1"/>
                </a:solidFill>
              </a:rPr>
              <a:t>Center</a:t>
            </a:r>
            <a:r>
              <a:rPr lang="pt-PT" sz="1400" dirty="0">
                <a:solidFill>
                  <a:srgbClr val="15A7A1"/>
                </a:solidFill>
              </a:rPr>
              <a:t> for Business </a:t>
            </a:r>
            <a:r>
              <a:rPr lang="pt-PT" sz="1400" dirty="0" err="1">
                <a:solidFill>
                  <a:srgbClr val="15A7A1"/>
                </a:solidFill>
              </a:rPr>
              <a:t>and</a:t>
            </a:r>
            <a:r>
              <a:rPr lang="pt-PT" sz="1400" dirty="0">
                <a:solidFill>
                  <a:srgbClr val="15A7A1"/>
                </a:solidFill>
              </a:rPr>
              <a:t> </a:t>
            </a:r>
            <a:r>
              <a:rPr lang="pt-PT" sz="1400" dirty="0" err="1">
                <a:solidFill>
                  <a:srgbClr val="15A7A1"/>
                </a:solidFill>
              </a:rPr>
              <a:t>Environment</a:t>
            </a:r>
            <a:r>
              <a:rPr lang="pt-PT" sz="1400" dirty="0"/>
              <a:t> mostrou que a maioria das empresas em toda a Europa poderia melhorar o seu desempenho financeiro através da adoção de atividades de economia circular. O estudo foi realizado entre 28 indústrias em relação a 6 atividades de economia circular:</a:t>
            </a:r>
          </a:p>
        </p:txBody>
      </p:sp>
      <p:pic>
        <p:nvPicPr>
          <p:cNvPr id="5" name="Картина 4">
            <a:extLst>
              <a:ext uri="{FF2B5EF4-FFF2-40B4-BE49-F238E27FC236}">
                <a16:creationId xmlns:a16="http://schemas.microsoft.com/office/drawing/2014/main" id="{D463729A-B1AB-41C9-B31F-E3990DB4C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727" y="3765176"/>
            <a:ext cx="1933272" cy="1780827"/>
          </a:xfrm>
          <a:prstGeom prst="rect">
            <a:avLst/>
          </a:prstGeom>
        </p:spPr>
      </p:pic>
      <p:sp>
        <p:nvSpPr>
          <p:cNvPr id="3" name="CaixaDeTexto 2">
            <a:extLst>
              <a:ext uri="{FF2B5EF4-FFF2-40B4-BE49-F238E27FC236}">
                <a16:creationId xmlns:a16="http://schemas.microsoft.com/office/drawing/2014/main" id="{7FAAD136-585D-55D6-A4B2-E1495EE9F61D}"/>
              </a:ext>
            </a:extLst>
          </p:cNvPr>
          <p:cNvSpPr txBox="1"/>
          <p:nvPr/>
        </p:nvSpPr>
        <p:spPr>
          <a:xfrm>
            <a:off x="4260028" y="1674852"/>
            <a:ext cx="4883971" cy="2610458"/>
          </a:xfrm>
          <a:prstGeom prst="rect">
            <a:avLst/>
          </a:prstGeom>
          <a:noFill/>
        </p:spPr>
        <p:txBody>
          <a:bodyPr wrap="square" rtlCol="0">
            <a:spAutoFit/>
          </a:bodyPr>
          <a:lstStyle/>
          <a:p>
            <a:pPr>
              <a:lnSpc>
                <a:spcPct val="107000"/>
              </a:lnSpc>
              <a:spcAft>
                <a:spcPts val="800"/>
              </a:spcAft>
            </a:pPr>
            <a:r>
              <a:rPr lang="pt-PT" sz="1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Seis atividades da economia circular têm o potencial de melhorar o desempenho e reduzir os custos de várias indústrias.</a:t>
            </a:r>
          </a:p>
          <a:p>
            <a:pPr>
              <a:lnSpc>
                <a:spcPct val="107000"/>
              </a:lnSpc>
              <a:spcAft>
                <a:spcPts val="800"/>
              </a:spcAft>
            </a:pPr>
            <a:r>
              <a:rPr lang="pt-PT" sz="1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Das 28 indústrias estudadas...</a:t>
            </a:r>
          </a:p>
          <a:p>
            <a:pPr>
              <a:lnSpc>
                <a:spcPct val="107000"/>
              </a:lnSpc>
              <a:spcAft>
                <a:spcPts val="800"/>
              </a:spcAft>
            </a:pPr>
            <a:r>
              <a:rPr lang="pt-PT" sz="1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...todas podem beneficiar com a adoção de, pelo menos, 3 ou 4 atividades</a:t>
            </a:r>
          </a:p>
          <a:p>
            <a:pPr>
              <a:lnSpc>
                <a:spcPct val="107000"/>
              </a:lnSpc>
              <a:spcAft>
                <a:spcPts val="800"/>
              </a:spcAft>
            </a:pPr>
            <a:r>
              <a:rPr lang="pt-PT" sz="1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10 podem adotar 5 ou 6 de forma rentável</a:t>
            </a:r>
          </a:p>
          <a:p>
            <a:pPr>
              <a:lnSpc>
                <a:spcPct val="107000"/>
              </a:lnSpc>
              <a:spcAft>
                <a:spcPts val="800"/>
              </a:spcAft>
            </a:pPr>
            <a:r>
              <a:rPr lang="pt-PT" sz="1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Número de indústrias com potencial para adotar atividades específicas de forma rentável</a:t>
            </a:r>
          </a:p>
          <a:p>
            <a:pPr>
              <a:lnSpc>
                <a:spcPct val="107000"/>
              </a:lnSpc>
              <a:spcAft>
                <a:spcPts val="800"/>
              </a:spcAft>
            </a:pPr>
            <a:r>
              <a:rPr lang="pt-PT" sz="1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Regenerar, circular, trocar, virtualizar, partilhar, otimizar</a:t>
            </a:r>
          </a:p>
          <a:p>
            <a:pPr>
              <a:lnSpc>
                <a:spcPct val="107000"/>
              </a:lnSpc>
              <a:spcAft>
                <a:spcPts val="800"/>
              </a:spcAft>
            </a:pPr>
            <a:r>
              <a:rPr lang="pt-PT" sz="10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Seis atividades da economia circular</a:t>
            </a:r>
            <a:endParaRPr lang="pt-PT" sz="1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Fonte:</a:t>
            </a:r>
          </a:p>
          <a:p>
            <a:endParaRPr lang="pt-PT" dirty="0"/>
          </a:p>
        </p:txBody>
      </p:sp>
    </p:spTree>
    <p:custDataLst>
      <p:tags r:id="rId1"/>
    </p:custDataLst>
    <p:extLst>
      <p:ext uri="{BB962C8B-B14F-4D97-AF65-F5344CB8AC3E}">
        <p14:creationId xmlns:p14="http://schemas.microsoft.com/office/powerpoint/2010/main" val="91524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1599669" y="1119730"/>
            <a:ext cx="7717800" cy="646800"/>
          </a:xfrm>
          <a:prstGeom prst="rect">
            <a:avLst/>
          </a:prstGeom>
        </p:spPr>
        <p:txBody>
          <a:bodyPr spcFirstLastPara="1" wrap="square" lIns="91425" tIns="91425" rIns="91425" bIns="91425" anchor="t" anchorCtr="0">
            <a:noAutofit/>
          </a:bodyPr>
          <a:lstStyle/>
          <a:p>
            <a:r>
              <a:rPr lang="pt-PT" b="1" dirty="0"/>
              <a:t>Objetivos principais</a:t>
            </a:r>
            <a:endParaRPr lang="pt-PT" dirty="0"/>
          </a:p>
        </p:txBody>
      </p:sp>
      <p:grpSp>
        <p:nvGrpSpPr>
          <p:cNvPr id="321" name="Google Shape;321;p31"/>
          <p:cNvGrpSpPr/>
          <p:nvPr/>
        </p:nvGrpSpPr>
        <p:grpSpPr>
          <a:xfrm>
            <a:off x="2858975" y="-386925"/>
            <a:ext cx="701425" cy="247750"/>
            <a:chOff x="2858975" y="3984400"/>
            <a:chExt cx="701425" cy="247750"/>
          </a:xfrm>
        </p:grpSpPr>
        <p:sp>
          <p:nvSpPr>
            <p:cNvPr id="322" name="Google Shape;322;p31"/>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1"/>
          <p:cNvSpPr txBox="1">
            <a:spLocks noGrp="1"/>
          </p:cNvSpPr>
          <p:nvPr>
            <p:ph type="subTitle" idx="1"/>
          </p:nvPr>
        </p:nvSpPr>
        <p:spPr>
          <a:xfrm>
            <a:off x="1185374" y="1766530"/>
            <a:ext cx="7633765" cy="1757205"/>
          </a:xfrm>
          <a:prstGeom prst="rect">
            <a:avLst/>
          </a:prstGeom>
        </p:spPr>
        <p:txBody>
          <a:bodyPr spcFirstLastPara="1" wrap="square" lIns="91425" tIns="91425" rIns="91425" bIns="91425" anchor="t" anchorCtr="0">
            <a:noAutofit/>
          </a:bodyPr>
          <a:lstStyle/>
          <a:p>
            <a:pPr marL="342900" indent="-342900" algn="l">
              <a:buClr>
                <a:srgbClr val="15A7A1"/>
              </a:buClr>
              <a:buFont typeface="Arial" panose="020B0604020202020204" pitchFamily="34" charset="0"/>
              <a:buChar char="•"/>
            </a:pPr>
            <a:r>
              <a:rPr lang="en-GB" sz="2000" dirty="0"/>
              <a:t>Modelo linear de produção e consumo</a:t>
            </a:r>
          </a:p>
          <a:p>
            <a:pPr marL="342900" indent="-342900" algn="l">
              <a:buClr>
                <a:srgbClr val="15A7A1"/>
              </a:buClr>
              <a:buFont typeface="Arial" panose="020B0604020202020204" pitchFamily="34" charset="0"/>
              <a:buChar char="•"/>
            </a:pPr>
            <a:r>
              <a:rPr lang="en-GB" sz="2000" dirty="0" err="1"/>
              <a:t>Princípios</a:t>
            </a:r>
            <a:r>
              <a:rPr lang="en-GB" sz="2000" dirty="0"/>
              <a:t> da Economia Circular (EC) em oposição ao Modelo Linear</a:t>
            </a:r>
          </a:p>
          <a:p>
            <a:pPr marL="342900" indent="-342900" algn="l">
              <a:buClr>
                <a:srgbClr val="15A7A1"/>
              </a:buClr>
              <a:buFont typeface="Arial" panose="020B0604020202020204" pitchFamily="34" charset="0"/>
              <a:buChar char="•"/>
            </a:pPr>
            <a:r>
              <a:rPr lang="en-GB" sz="2000" dirty="0" err="1"/>
              <a:t>Indicadores</a:t>
            </a:r>
            <a:r>
              <a:rPr lang="en-GB" sz="2000" dirty="0"/>
              <a:t> EC</a:t>
            </a:r>
          </a:p>
          <a:p>
            <a:pPr marL="342900" indent="-342900" algn="l">
              <a:buClr>
                <a:srgbClr val="15A7A1"/>
              </a:buClr>
              <a:buFont typeface="Arial" panose="020B0604020202020204" pitchFamily="34" charset="0"/>
              <a:buChar char="•"/>
            </a:pPr>
            <a:r>
              <a:rPr lang="en-GB" sz="2000" dirty="0"/>
              <a:t>Políticas e quadro legislativo da EC </a:t>
            </a:r>
            <a:endParaRPr lang="en-US" sz="2000"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931158" y="1077043"/>
            <a:ext cx="7717800" cy="646800"/>
          </a:xfrm>
        </p:spPr>
        <p:txBody>
          <a:bodyPr/>
          <a:lstStyle/>
          <a:p>
            <a:r>
              <a:rPr lang="en-US" sz="4000" dirty="0" err="1">
                <a:solidFill>
                  <a:srgbClr val="368E00"/>
                </a:solidFill>
              </a:rPr>
              <a:t>Indicadores</a:t>
            </a:r>
            <a:r>
              <a:rPr lang="en-US" sz="4000">
                <a:solidFill>
                  <a:srgbClr val="368E00"/>
                </a:solidFill>
              </a:rPr>
              <a:t> EC</a:t>
            </a:r>
            <a:br>
              <a:rPr lang="en-US" sz="4000" dirty="0">
                <a:solidFill>
                  <a:srgbClr val="368E00"/>
                </a:solidFill>
              </a:rPr>
            </a:b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626321" y="2497270"/>
            <a:ext cx="5399449" cy="857822"/>
          </a:xfrm>
        </p:spPr>
        <p:txBody>
          <a:bodyPr/>
          <a:lstStyle/>
          <a:p>
            <a:pPr algn="just"/>
            <a:r>
              <a:rPr lang="en-US" sz="1800" dirty="0"/>
              <a:t>Indicadores para a economia circular, bem </a:t>
            </a:r>
            <a:r>
              <a:rPr lang="en-US" sz="1800" dirty="0" err="1"/>
              <a:t>como</a:t>
            </a:r>
            <a:r>
              <a:rPr lang="en-US" sz="1800" dirty="0"/>
              <a:t> o indicador de </a:t>
            </a:r>
            <a:r>
              <a:rPr lang="en-US" sz="1800" dirty="0" err="1"/>
              <a:t>circularidade</a:t>
            </a:r>
            <a:r>
              <a:rPr lang="en-US" sz="1800" dirty="0"/>
              <a:t> material</a:t>
            </a:r>
            <a:r>
              <a:rPr lang="en-US" sz="1400" dirty="0"/>
              <a:t>. </a:t>
            </a:r>
            <a:endParaRPr lang="en-GB" dirty="0"/>
          </a:p>
        </p:txBody>
      </p:sp>
    </p:spTree>
    <p:custDataLst>
      <p:tags r:id="rId1"/>
    </p:custDataLst>
    <p:extLst>
      <p:ext uri="{BB962C8B-B14F-4D97-AF65-F5344CB8AC3E}">
        <p14:creationId xmlns:p14="http://schemas.microsoft.com/office/powerpoint/2010/main" val="2664272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F885-D470-4317-B8D4-2214644697E1}"/>
              </a:ext>
            </a:extLst>
          </p:cNvPr>
          <p:cNvSpPr>
            <a:spLocks noGrp="1"/>
          </p:cNvSpPr>
          <p:nvPr>
            <p:ph type="title"/>
          </p:nvPr>
        </p:nvSpPr>
        <p:spPr/>
        <p:txBody>
          <a:bodyPr/>
          <a:lstStyle/>
          <a:p>
            <a:r>
              <a:rPr lang="en-GB" dirty="0">
                <a:solidFill>
                  <a:srgbClr val="059540"/>
                </a:solidFill>
              </a:rPr>
              <a:t>Quadro de monitorização da EC</a:t>
            </a:r>
          </a:p>
        </p:txBody>
      </p:sp>
      <p:sp>
        <p:nvSpPr>
          <p:cNvPr id="4" name="TextBox 3">
            <a:extLst>
              <a:ext uri="{FF2B5EF4-FFF2-40B4-BE49-F238E27FC236}">
                <a16:creationId xmlns:a16="http://schemas.microsoft.com/office/drawing/2014/main" id="{8FDE31AB-26BC-4A6E-8146-C8DAA11DDE28}"/>
              </a:ext>
            </a:extLst>
          </p:cNvPr>
          <p:cNvSpPr txBox="1"/>
          <p:nvPr/>
        </p:nvSpPr>
        <p:spPr>
          <a:xfrm>
            <a:off x="134065" y="1905214"/>
            <a:ext cx="2973519" cy="2653868"/>
          </a:xfrm>
          <a:prstGeom prst="rect">
            <a:avLst/>
          </a:prstGeom>
          <a:noFill/>
        </p:spPr>
        <p:txBody>
          <a:bodyPr wrap="square">
            <a:spAutoFit/>
          </a:bodyPr>
          <a:lstStyle/>
          <a:p>
            <a:pPr marL="0" indent="0" algn="just">
              <a:lnSpc>
                <a:spcPct val="120000"/>
              </a:lnSpc>
              <a:spcBef>
                <a:spcPts val="500"/>
              </a:spcBef>
              <a:buNone/>
            </a:pPr>
            <a:r>
              <a:rPr lang="pt-PT" dirty="0"/>
              <a:t>A fim de acompanhar as principais tendências da transição para a economia circular, a Comissão Europeia criou um quadro de monitorização, constituído por 10 indicadores agrupados em 4 categorias. A lista de indicadores utiliza dados disponíveis do Eurostat, JRC, DG GROW e do Instituto Europeu de Patentes</a:t>
            </a:r>
            <a:r>
              <a:rPr lang="en-US" dirty="0"/>
              <a:t>.</a:t>
            </a:r>
          </a:p>
        </p:txBody>
      </p:sp>
      <p:pic>
        <p:nvPicPr>
          <p:cNvPr id="5" name="Picture 4">
            <a:extLst>
              <a:ext uri="{FF2B5EF4-FFF2-40B4-BE49-F238E27FC236}">
                <a16:creationId xmlns:a16="http://schemas.microsoft.com/office/drawing/2014/main" id="{6B234E99-3973-4EF5-B877-B0F3BDD273C2}"/>
              </a:ext>
            </a:extLst>
          </p:cNvPr>
          <p:cNvPicPr>
            <a:picLocks noChangeAspect="1"/>
          </p:cNvPicPr>
          <p:nvPr/>
        </p:nvPicPr>
        <p:blipFill>
          <a:blip r:embed="rId3"/>
          <a:stretch>
            <a:fillRect/>
          </a:stretch>
        </p:blipFill>
        <p:spPr>
          <a:xfrm>
            <a:off x="3682314" y="1209898"/>
            <a:ext cx="5410846" cy="3722309"/>
          </a:xfrm>
          <a:prstGeom prst="rect">
            <a:avLst/>
          </a:prstGeom>
        </p:spPr>
      </p:pic>
      <p:sp>
        <p:nvSpPr>
          <p:cNvPr id="7" name="TextBox 6">
            <a:extLst>
              <a:ext uri="{FF2B5EF4-FFF2-40B4-BE49-F238E27FC236}">
                <a16:creationId xmlns:a16="http://schemas.microsoft.com/office/drawing/2014/main" id="{D0016C57-9B0E-48B9-AF86-3ACDEE6F60F8}"/>
              </a:ext>
            </a:extLst>
          </p:cNvPr>
          <p:cNvSpPr txBox="1"/>
          <p:nvPr/>
        </p:nvSpPr>
        <p:spPr>
          <a:xfrm>
            <a:off x="1620825" y="4959591"/>
            <a:ext cx="5300770" cy="230832"/>
          </a:xfrm>
          <a:prstGeom prst="rect">
            <a:avLst/>
          </a:prstGeom>
          <a:noFill/>
        </p:spPr>
        <p:txBody>
          <a:bodyPr wrap="square">
            <a:spAutoFit/>
          </a:bodyPr>
          <a:lstStyle/>
          <a:p>
            <a:pPr algn="ctr"/>
            <a:r>
              <a:rPr lang="en-US" sz="900" dirty="0">
                <a:latin typeface="+mj-lt"/>
                <a:ea typeface="Verdana" panose="020B0604030504040204" pitchFamily="34" charset="0"/>
              </a:rPr>
              <a:t>Fonte: </a:t>
            </a:r>
            <a:r>
              <a:rPr lang="en-US" sz="900" dirty="0">
                <a:latin typeface="+mj-lt"/>
                <a:ea typeface="Verdana" panose="020B0604030504040204" pitchFamily="34" charset="0"/>
                <a:hlinkClick r:id="rId4"/>
              </a:rPr>
              <a:t>União Europeia, 2018</a:t>
            </a:r>
            <a:endParaRPr lang="en-US" sz="9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3601513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F885-D470-4317-B8D4-2214644697E1}"/>
              </a:ext>
            </a:extLst>
          </p:cNvPr>
          <p:cNvSpPr>
            <a:spLocks noGrp="1"/>
          </p:cNvSpPr>
          <p:nvPr>
            <p:ph type="title"/>
          </p:nvPr>
        </p:nvSpPr>
        <p:spPr/>
        <p:txBody>
          <a:bodyPr/>
          <a:lstStyle/>
          <a:p>
            <a:r>
              <a:rPr lang="en-GB" dirty="0">
                <a:solidFill>
                  <a:srgbClr val="059540"/>
                </a:solidFill>
              </a:rPr>
              <a:t>Quadro de monitorização da EC</a:t>
            </a:r>
          </a:p>
        </p:txBody>
      </p:sp>
      <p:sp>
        <p:nvSpPr>
          <p:cNvPr id="4" name="TextBox 3">
            <a:extLst>
              <a:ext uri="{FF2B5EF4-FFF2-40B4-BE49-F238E27FC236}">
                <a16:creationId xmlns:a16="http://schemas.microsoft.com/office/drawing/2014/main" id="{8FDE31AB-26BC-4A6E-8146-C8DAA11DDE28}"/>
              </a:ext>
            </a:extLst>
          </p:cNvPr>
          <p:cNvSpPr txBox="1"/>
          <p:nvPr/>
        </p:nvSpPr>
        <p:spPr>
          <a:xfrm>
            <a:off x="134065" y="1905214"/>
            <a:ext cx="2973519" cy="2653868"/>
          </a:xfrm>
          <a:prstGeom prst="rect">
            <a:avLst/>
          </a:prstGeom>
          <a:noFill/>
        </p:spPr>
        <p:txBody>
          <a:bodyPr wrap="square">
            <a:spAutoFit/>
          </a:bodyPr>
          <a:lstStyle/>
          <a:p>
            <a:pPr marL="0" indent="0" algn="just">
              <a:lnSpc>
                <a:spcPct val="120000"/>
              </a:lnSpc>
              <a:spcBef>
                <a:spcPts val="500"/>
              </a:spcBef>
              <a:buNone/>
            </a:pPr>
            <a:r>
              <a:rPr lang="pt-PT" dirty="0"/>
              <a:t>A fim de acompanhar as principais tendências da transição para a economia circular, a Comissão Europeia criou um quadro de monitorização, constituído por 10 indicadores agrupados em 4 categorias. A lista de indicadores utiliza dados disponíveis do Eurostat, JRC, DG GROW e do Instituto Europeu de Patentes</a:t>
            </a:r>
            <a:r>
              <a:rPr lang="en-US" dirty="0"/>
              <a:t>.</a:t>
            </a:r>
          </a:p>
        </p:txBody>
      </p:sp>
      <p:pic>
        <p:nvPicPr>
          <p:cNvPr id="5" name="Picture 4">
            <a:extLst>
              <a:ext uri="{FF2B5EF4-FFF2-40B4-BE49-F238E27FC236}">
                <a16:creationId xmlns:a16="http://schemas.microsoft.com/office/drawing/2014/main" id="{6B234E99-3973-4EF5-B877-B0F3BDD273C2}"/>
              </a:ext>
            </a:extLst>
          </p:cNvPr>
          <p:cNvPicPr>
            <a:picLocks noChangeAspect="1"/>
          </p:cNvPicPr>
          <p:nvPr/>
        </p:nvPicPr>
        <p:blipFill>
          <a:blip r:embed="rId3"/>
          <a:stretch>
            <a:fillRect/>
          </a:stretch>
        </p:blipFill>
        <p:spPr>
          <a:xfrm>
            <a:off x="6958834" y="3722146"/>
            <a:ext cx="2134326" cy="1468277"/>
          </a:xfrm>
          <a:prstGeom prst="rect">
            <a:avLst/>
          </a:prstGeom>
        </p:spPr>
      </p:pic>
      <p:sp>
        <p:nvSpPr>
          <p:cNvPr id="7" name="TextBox 6">
            <a:extLst>
              <a:ext uri="{FF2B5EF4-FFF2-40B4-BE49-F238E27FC236}">
                <a16:creationId xmlns:a16="http://schemas.microsoft.com/office/drawing/2014/main" id="{D0016C57-9B0E-48B9-AF86-3ACDEE6F60F8}"/>
              </a:ext>
            </a:extLst>
          </p:cNvPr>
          <p:cNvSpPr txBox="1"/>
          <p:nvPr/>
        </p:nvSpPr>
        <p:spPr>
          <a:xfrm>
            <a:off x="1620825" y="4959591"/>
            <a:ext cx="5300770" cy="230832"/>
          </a:xfrm>
          <a:prstGeom prst="rect">
            <a:avLst/>
          </a:prstGeom>
          <a:noFill/>
        </p:spPr>
        <p:txBody>
          <a:bodyPr wrap="square">
            <a:spAutoFit/>
          </a:bodyPr>
          <a:lstStyle/>
          <a:p>
            <a:pPr algn="ctr"/>
            <a:r>
              <a:rPr lang="en-US" sz="900" dirty="0">
                <a:latin typeface="+mj-lt"/>
                <a:ea typeface="Verdana" panose="020B0604030504040204" pitchFamily="34" charset="0"/>
              </a:rPr>
              <a:t>Fonte: </a:t>
            </a:r>
            <a:r>
              <a:rPr lang="en-US" sz="900" dirty="0">
                <a:latin typeface="+mj-lt"/>
                <a:ea typeface="Verdana" panose="020B0604030504040204" pitchFamily="34" charset="0"/>
                <a:hlinkClick r:id="rId4"/>
              </a:rPr>
              <a:t>União Europeia, 2018</a:t>
            </a:r>
            <a:endParaRPr lang="en-US" sz="900" dirty="0">
              <a:latin typeface="+mj-lt"/>
              <a:ea typeface="Verdana" panose="020B0604030504040204" pitchFamily="34" charset="0"/>
            </a:endParaRPr>
          </a:p>
        </p:txBody>
      </p:sp>
      <p:sp>
        <p:nvSpPr>
          <p:cNvPr id="3" name="CaixaDeTexto 2">
            <a:extLst>
              <a:ext uri="{FF2B5EF4-FFF2-40B4-BE49-F238E27FC236}">
                <a16:creationId xmlns:a16="http://schemas.microsoft.com/office/drawing/2014/main" id="{17E3576C-7BA6-5246-6C69-8E7DB4DA6048}"/>
              </a:ext>
            </a:extLst>
          </p:cNvPr>
          <p:cNvSpPr txBox="1"/>
          <p:nvPr/>
        </p:nvSpPr>
        <p:spPr>
          <a:xfrm>
            <a:off x="3302597" y="1473798"/>
            <a:ext cx="4722607" cy="2921377"/>
          </a:xfrm>
          <a:prstGeom prst="rect">
            <a:avLst/>
          </a:prstGeom>
          <a:noFill/>
        </p:spPr>
        <p:txBody>
          <a:bodyPr wrap="square" rtlCol="0">
            <a:spAutoFit/>
          </a:bodyPr>
          <a:lstStyle/>
          <a:p>
            <a:pPr>
              <a:lnSpc>
                <a:spcPct val="107000"/>
              </a:lnSpc>
              <a:spcAft>
                <a:spcPts val="800"/>
              </a:spcAft>
            </a:pPr>
            <a:r>
              <a:rPr lang="pt-PT" sz="6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Quadro de monitorização da economia circular</a:t>
            </a:r>
            <a:endParaRPr lang="pt-PT" sz="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6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Competitividade e inovação</a:t>
            </a:r>
            <a:endParaRPr lang="pt-PT" sz="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6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Gestão do desperdício</a:t>
            </a:r>
            <a:endParaRPr lang="pt-PT" sz="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6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Matérias-primas secundárias </a:t>
            </a:r>
            <a:endParaRPr lang="pt-PT" sz="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6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Produção e consumo  </a:t>
            </a:r>
            <a:endParaRPr lang="pt-PT" sz="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pt-PT" sz="6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Autossuficiência da UE em matérias-primas -</a:t>
            </a:r>
            <a:r>
              <a:rPr lang="pt-PT" sz="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 percentagem de uma seleção de materiais essenciais (incluindo matérias-primas críticas) utilizados na UE que são produzidos na UE</a:t>
            </a:r>
          </a:p>
          <a:p>
            <a:pPr marL="342900" lvl="0" indent="-342900">
              <a:lnSpc>
                <a:spcPct val="107000"/>
              </a:lnSpc>
              <a:buFont typeface="+mj-lt"/>
              <a:buAutoNum type="arabicPeriod"/>
            </a:pPr>
            <a:r>
              <a:rPr lang="pt-PT" sz="6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Contratos públicos ecológicos - </a:t>
            </a:r>
            <a:r>
              <a:rPr lang="pt-PT" sz="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percentagem dos principais contratos públicos na UE que incluem requisitos ambientais</a:t>
            </a:r>
          </a:p>
          <a:p>
            <a:pPr marL="342900" lvl="0" indent="-342900">
              <a:lnSpc>
                <a:spcPct val="107000"/>
              </a:lnSpc>
              <a:buFont typeface="+mj-lt"/>
              <a:buAutoNum type="arabicPeriod"/>
            </a:pPr>
            <a:r>
              <a:rPr lang="pt-PT" sz="600" b="1"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a-c</a:t>
            </a:r>
            <a:r>
              <a:rPr lang="pt-PT" sz="6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Produção de resíduos - </a:t>
            </a:r>
            <a:r>
              <a:rPr lang="pt-PT" sz="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Produção de resíduos urbanos per capita; produção total de resíduos (excluindo resíduos minerais importantes) por unidade do PIB e em relação ao consumo doméstico de materiais</a:t>
            </a:r>
          </a:p>
          <a:p>
            <a:pPr marL="342900" lvl="0" indent="-342900">
              <a:lnSpc>
                <a:spcPct val="107000"/>
              </a:lnSpc>
              <a:buFont typeface="+mj-lt"/>
              <a:buAutoNum type="arabicPeriod"/>
            </a:pPr>
            <a:r>
              <a:rPr lang="pt-PT" sz="6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Resíduos alimentares </a:t>
            </a:r>
            <a:r>
              <a:rPr lang="pt-PT" sz="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Quantidade de resíduos alimentares produzidos</a:t>
            </a:r>
          </a:p>
          <a:p>
            <a:pPr marL="342900" lvl="0" indent="-342900">
              <a:lnSpc>
                <a:spcPct val="107000"/>
              </a:lnSpc>
              <a:buFont typeface="+mj-lt"/>
              <a:buAutoNum type="arabicPeriod"/>
            </a:pPr>
            <a:r>
              <a:rPr lang="pt-PT" sz="600" b="1"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a-b</a:t>
            </a:r>
            <a:r>
              <a:rPr lang="pt-PT" sz="6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Taxas globais de reciclagem - </a:t>
            </a:r>
            <a:r>
              <a:rPr lang="pt-PT" sz="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Taxa de reciclagem de resíduos urbanos e de todos os resíduos, exceto resíduos minerais importantes</a:t>
            </a:r>
          </a:p>
          <a:p>
            <a:pPr marL="342900" lvl="0" indent="-342900">
              <a:lnSpc>
                <a:spcPct val="107000"/>
              </a:lnSpc>
              <a:buFont typeface="+mj-lt"/>
              <a:buAutoNum type="arabicPeriod"/>
            </a:pPr>
            <a:r>
              <a:rPr lang="pt-PT" sz="600" b="1"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a-f</a:t>
            </a:r>
            <a:r>
              <a:rPr lang="pt-PT" sz="6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Taxas de reciclagem para fluxos de resíduos específicos - </a:t>
            </a:r>
            <a:r>
              <a:rPr lang="pt-PT" sz="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Taxa de reciclagem de resíduos de embalagens em geral, embalagens de plástico, embalagens de madeira, resíduos de equipamentos elétricos e eletrónicos, resíduos reciclados per capita e taxa de valorização de resíduos de construção e demolição</a:t>
            </a:r>
          </a:p>
          <a:p>
            <a:pPr marL="342900" lvl="0" indent="-342900">
              <a:lnSpc>
                <a:spcPct val="107000"/>
              </a:lnSpc>
              <a:buFont typeface="+mj-lt"/>
              <a:buAutoNum type="arabicPeriod"/>
            </a:pPr>
            <a:r>
              <a:rPr lang="pt-PT" sz="600" b="1"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a-b</a:t>
            </a:r>
            <a:r>
              <a:rPr lang="pt-PT" sz="6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Participação dos materiais reciclados na procura de matérias-primas - </a:t>
            </a:r>
            <a:r>
              <a:rPr lang="pt-PT" sz="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Percentagem das matérias-primas secundárias na procura global de materiais - para materiais específicos e para o conjunto da economia</a:t>
            </a:r>
          </a:p>
          <a:p>
            <a:pPr marL="342900" lvl="0" indent="-342900">
              <a:lnSpc>
                <a:spcPct val="107000"/>
              </a:lnSpc>
              <a:buFont typeface="+mj-lt"/>
              <a:buAutoNum type="arabicPeriod"/>
            </a:pPr>
            <a:r>
              <a:rPr lang="pt-PT" sz="6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Comércio de matérias-primas recicláveis </a:t>
            </a:r>
            <a:r>
              <a:rPr lang="pt-PT" sz="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Importações e exportações de matérias-primas recicláveis selecionadas</a:t>
            </a:r>
          </a:p>
          <a:p>
            <a:pPr marL="342900" lvl="0" indent="-342900">
              <a:lnSpc>
                <a:spcPct val="107000"/>
              </a:lnSpc>
              <a:buFont typeface="+mj-lt"/>
              <a:buAutoNum type="arabicPeriod"/>
            </a:pPr>
            <a:r>
              <a:rPr lang="pt-PT" sz="600" b="1"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a-c</a:t>
            </a:r>
            <a:r>
              <a:rPr lang="pt-PT" sz="6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Investimentos privados, emprego e valor acrescentado bruto - </a:t>
            </a:r>
            <a:r>
              <a:rPr lang="pt-PT" sz="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Investimentos privados, número de pessoas empregadas e valor acrescentado bruto nos setores da economia circular</a:t>
            </a:r>
          </a:p>
          <a:p>
            <a:pPr marL="342900" lvl="0" indent="-342900">
              <a:lnSpc>
                <a:spcPct val="107000"/>
              </a:lnSpc>
              <a:spcAft>
                <a:spcPts val="800"/>
              </a:spcAft>
              <a:buFont typeface="+mj-lt"/>
              <a:buAutoNum type="arabicPeriod"/>
            </a:pPr>
            <a:r>
              <a:rPr lang="pt-PT" sz="6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Patentes - </a:t>
            </a:r>
            <a:r>
              <a:rPr lang="pt-PT" sz="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Número de patentes relacionadas com a gestão e reciclagem de resíduos</a:t>
            </a:r>
          </a:p>
          <a:p>
            <a:endParaRPr lang="pt-PT" sz="800" dirty="0"/>
          </a:p>
        </p:txBody>
      </p:sp>
    </p:spTree>
    <p:custDataLst>
      <p:tags r:id="rId1"/>
    </p:custDataLst>
    <p:extLst>
      <p:ext uri="{BB962C8B-B14F-4D97-AF65-F5344CB8AC3E}">
        <p14:creationId xmlns:p14="http://schemas.microsoft.com/office/powerpoint/2010/main" val="1956903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740A-3556-416B-AA27-73EAD20A3C54}"/>
              </a:ext>
            </a:extLst>
          </p:cNvPr>
          <p:cNvSpPr>
            <a:spLocks noGrp="1"/>
          </p:cNvSpPr>
          <p:nvPr>
            <p:ph type="title"/>
          </p:nvPr>
        </p:nvSpPr>
        <p:spPr>
          <a:xfrm>
            <a:off x="335090" y="363709"/>
            <a:ext cx="7717800" cy="1011600"/>
          </a:xfrm>
        </p:spPr>
        <p:txBody>
          <a:bodyPr/>
          <a:lstStyle/>
          <a:p>
            <a:r>
              <a:rPr lang="en-US" sz="4000" dirty="0" err="1">
                <a:solidFill>
                  <a:srgbClr val="059540"/>
                </a:solidFill>
              </a:rPr>
              <a:t>Indicadores</a:t>
            </a:r>
            <a:r>
              <a:rPr lang="en-US" sz="4000" dirty="0">
                <a:solidFill>
                  <a:srgbClr val="059540"/>
                </a:solidFill>
              </a:rPr>
              <a:t> EC (1)</a:t>
            </a:r>
            <a:endParaRPr lang="en-GB" dirty="0">
              <a:solidFill>
                <a:srgbClr val="059540"/>
              </a:solidFill>
            </a:endParaRPr>
          </a:p>
        </p:txBody>
      </p:sp>
      <p:graphicFrame>
        <p:nvGraphicFramePr>
          <p:cNvPr id="4" name="Table 3">
            <a:extLst>
              <a:ext uri="{FF2B5EF4-FFF2-40B4-BE49-F238E27FC236}">
                <a16:creationId xmlns:a16="http://schemas.microsoft.com/office/drawing/2014/main" id="{51A2AE70-5C91-47C9-AE77-12D30270026F}"/>
              </a:ext>
            </a:extLst>
          </p:cNvPr>
          <p:cNvGraphicFramePr>
            <a:graphicFrameLocks noGrp="1"/>
          </p:cNvGraphicFramePr>
          <p:nvPr>
            <p:extLst>
              <p:ext uri="{D42A27DB-BD31-4B8C-83A1-F6EECF244321}">
                <p14:modId xmlns:p14="http://schemas.microsoft.com/office/powerpoint/2010/main" val="153405783"/>
              </p:ext>
            </p:extLst>
          </p:nvPr>
        </p:nvGraphicFramePr>
        <p:xfrm>
          <a:off x="0" y="1485831"/>
          <a:ext cx="9143999" cy="3317562"/>
        </p:xfrm>
        <a:graphic>
          <a:graphicData uri="http://schemas.openxmlformats.org/drawingml/2006/table">
            <a:tbl>
              <a:tblPr firstRow="1" firstCol="1" bandRow="1"/>
              <a:tblGrid>
                <a:gridCol w="509174">
                  <a:extLst>
                    <a:ext uri="{9D8B030D-6E8A-4147-A177-3AD203B41FA5}">
                      <a16:colId xmlns:a16="http://schemas.microsoft.com/office/drawing/2014/main" val="3221784642"/>
                    </a:ext>
                  </a:extLst>
                </a:gridCol>
                <a:gridCol w="1823330">
                  <a:extLst>
                    <a:ext uri="{9D8B030D-6E8A-4147-A177-3AD203B41FA5}">
                      <a16:colId xmlns:a16="http://schemas.microsoft.com/office/drawing/2014/main" val="700462349"/>
                    </a:ext>
                  </a:extLst>
                </a:gridCol>
                <a:gridCol w="2993899">
                  <a:extLst>
                    <a:ext uri="{9D8B030D-6E8A-4147-A177-3AD203B41FA5}">
                      <a16:colId xmlns:a16="http://schemas.microsoft.com/office/drawing/2014/main" val="3934348151"/>
                    </a:ext>
                  </a:extLst>
                </a:gridCol>
                <a:gridCol w="3817596">
                  <a:extLst>
                    <a:ext uri="{9D8B030D-6E8A-4147-A177-3AD203B41FA5}">
                      <a16:colId xmlns:a16="http://schemas.microsoft.com/office/drawing/2014/main" val="133064945"/>
                    </a:ext>
                  </a:extLst>
                </a:gridCol>
              </a:tblGrid>
              <a:tr h="13562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Indicador</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Importância</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Alavancas da UE (exemplos)</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extLst>
                  <a:ext uri="{0D108BD9-81ED-4DB2-BD59-A6C34878D82A}">
                    <a16:rowId xmlns:a16="http://schemas.microsoft.com/office/drawing/2014/main" val="647821739"/>
                  </a:ext>
                </a:extLst>
              </a:tr>
              <a:tr h="135629">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Produção e consumo</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9795455"/>
                  </a:ext>
                </a:extLst>
              </a:tr>
              <a:tr h="43309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1</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dirty="0">
                          <a:effectLst/>
                          <a:latin typeface="+mj-lt"/>
                          <a:ea typeface="Verdana" panose="020B0604030504040204" pitchFamily="34" charset="0"/>
                        </a:rPr>
                        <a:t>Autossuficiência de matérias-primas para a produção </a:t>
                      </a:r>
                      <a:r>
                        <a:rPr lang="en-GB" sz="1000" dirty="0" err="1">
                          <a:effectLst/>
                          <a:latin typeface="+mj-lt"/>
                          <a:ea typeface="Verdana" panose="020B0604030504040204" pitchFamily="34" charset="0"/>
                        </a:rPr>
                        <a:t>na</a:t>
                      </a:r>
                      <a:r>
                        <a:rPr lang="en-GB" sz="1000" dirty="0">
                          <a:effectLst/>
                          <a:latin typeface="+mj-lt"/>
                          <a:ea typeface="Verdana" panose="020B0604030504040204" pitchFamily="34" charset="0"/>
                        </a:rPr>
                        <a:t> UE</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A economia circular deve ajudar a abordar os riscos associados ao fornecimento de matérias-primas, especialmente de matérias-primas críticas.</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a:effectLst/>
                          <a:latin typeface="+mj-lt"/>
                          <a:ea typeface="Verdana" panose="020B0604030504040204" pitchFamily="34" charset="0"/>
                        </a:rPr>
                        <a:t>Iniciativa das matérias-primas; Roteiro da Eficiência de Recursos</a:t>
                      </a:r>
                      <a:endParaRPr lang="en-US" sz="100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935581764"/>
                  </a:ext>
                </a:extLst>
              </a:tr>
              <a:tr h="40727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2</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dirty="0">
                          <a:effectLst/>
                          <a:latin typeface="+mj-lt"/>
                          <a:ea typeface="Verdana" panose="020B0604030504040204" pitchFamily="34" charset="0"/>
                        </a:rPr>
                        <a:t>Contratos públicos ecológicos (como um indicador para aspetos de financiamento)</a:t>
                      </a:r>
                      <a:endParaRPr lang="pt-PT" sz="1000" noProof="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Os contratos públicos absorvem uma grande parte do consumo e podem impulsionar a economia circular.</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a:effectLst/>
                          <a:latin typeface="+mj-lt"/>
                          <a:ea typeface="Verdana" panose="020B0604030504040204" pitchFamily="34" charset="0"/>
                        </a:rPr>
                        <a:t>Estratégia de contratos públicos; esquemas de apoio e critérios voluntários de contratos públicos ecológicos</a:t>
                      </a:r>
                      <a:endParaRPr lang="pt-PT" sz="1000" noProof="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1622737347"/>
                  </a:ext>
                </a:extLst>
              </a:tr>
              <a:tr h="40727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3</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dirty="0">
                          <a:effectLst/>
                          <a:latin typeface="+mj-lt"/>
                          <a:ea typeface="Verdana" panose="020B0604030504040204" pitchFamily="34" charset="0"/>
                        </a:rPr>
                        <a:t>Produção de resíduos (como um indicador para aspetos de consumo)</a:t>
                      </a:r>
                      <a:endParaRPr lang="pt-PT" sz="1000" noProof="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Na economia circular, a produção de resíduos é minimizada.</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dirty="0">
                          <a:effectLst/>
                          <a:latin typeface="+mj-lt"/>
                          <a:ea typeface="Verdana" panose="020B0604030504040204" pitchFamily="34" charset="0"/>
                        </a:rPr>
                        <a:t>Diretiva-quadro relativa aos resíduos; diretivas sobre fluxos de resíduos específicos; Estratégia em matéria de plásticos</a:t>
                      </a:r>
                      <a:endParaRPr lang="pt-PT" sz="1000" noProof="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627370501"/>
                  </a:ext>
                </a:extLst>
              </a:tr>
              <a:tr h="40727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4</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dirty="0">
                          <a:effectLst/>
                          <a:latin typeface="+mj-lt"/>
                          <a:ea typeface="Verdana" panose="020B0604030504040204" pitchFamily="34" charset="0"/>
                        </a:rPr>
                        <a:t>Resíduos alimentares</a:t>
                      </a:r>
                      <a:endParaRPr lang="pt-PT" sz="1000" noProof="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A eliminação dos alimentos tem impactos negativos no ambiente, no clima e na economia.</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dirty="0">
                          <a:effectLst/>
                          <a:latin typeface="+mj-lt"/>
                          <a:ea typeface="Verdana" panose="020B0604030504040204" pitchFamily="34" charset="0"/>
                        </a:rPr>
                        <a:t>Regulamento geral da legislação alimentar; Diretiva-quadro sobre resíduos; várias iniciativas (como a Plataforma da UE sobre Perdas e Resíduos Alimentares)</a:t>
                      </a:r>
                      <a:endParaRPr lang="pt-PT" sz="1000" noProof="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52259375"/>
                  </a:ext>
                </a:extLst>
              </a:tr>
              <a:tr h="135629">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pt-PT" sz="1000" noProof="0">
                          <a:effectLst/>
                          <a:latin typeface="+mj-lt"/>
                          <a:ea typeface="Verdana" panose="020B0604030504040204" pitchFamily="34" charset="0"/>
                        </a:rPr>
                        <a:t>Gestão de resíduos</a:t>
                      </a:r>
                      <a:endParaRPr lang="pt-PT" sz="1000" noProof="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2735010"/>
                  </a:ext>
                </a:extLst>
              </a:tr>
              <a:tr h="28436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5</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a:effectLst/>
                          <a:latin typeface="+mj-lt"/>
                          <a:ea typeface="Verdana" panose="020B0604030504040204" pitchFamily="34" charset="0"/>
                        </a:rPr>
                        <a:t>Taxas de reciclagem (a parte dos resíduos que é reciclada)</a:t>
                      </a:r>
                      <a:endParaRPr lang="pt-PT" sz="1000" noProof="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O aumento das taxas de reciclagem faz parte da transição para uma economia circular.</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nSpc>
                          <a:spcPct val="107000"/>
                        </a:lnSpc>
                        <a:spcBef>
                          <a:spcPts val="0"/>
                        </a:spcBef>
                        <a:spcAft>
                          <a:spcPts val="800"/>
                        </a:spcAft>
                      </a:pPr>
                      <a:r>
                        <a:rPr lang="pt-PT" sz="1000" noProof="0" dirty="0">
                          <a:effectLst/>
                          <a:latin typeface="+mj-lt"/>
                          <a:ea typeface="Verdana" panose="020B0604030504040204" pitchFamily="34" charset="0"/>
                        </a:rPr>
                        <a:t>Diretiva-quadro relativa aos resíduos</a:t>
                      </a:r>
                      <a:endParaRPr lang="pt-PT" sz="1000" noProof="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1209954158"/>
                  </a:ext>
                </a:extLst>
              </a:tr>
              <a:tr h="40727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6</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dirty="0">
                          <a:effectLst/>
                          <a:latin typeface="+mj-lt"/>
                          <a:ea typeface="Verdana" panose="020B0604030504040204" pitchFamily="34" charset="0"/>
                        </a:rPr>
                        <a:t>Fluxos de resíduos específicos (resíduos de embalagens, resíduos biológicos, desperdício eletrónico, etc.)</a:t>
                      </a:r>
                      <a:endParaRPr lang="pt-PT" sz="1000" noProof="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dirty="0">
                          <a:effectLst/>
                          <a:latin typeface="+mj-lt"/>
                          <a:ea typeface="Verdana" panose="020B0604030504040204" pitchFamily="34" charset="0"/>
                        </a:rPr>
                        <a:t>Reflete o progresso na reciclagem dos fluxos de resíduos mais importantes.</a:t>
                      </a:r>
                      <a:endParaRPr lang="pt-PT" sz="1000" noProof="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dirty="0">
                          <a:effectLst/>
                          <a:latin typeface="+mj-lt"/>
                          <a:ea typeface="Verdana" panose="020B0604030504040204" pitchFamily="34" charset="0"/>
                        </a:rPr>
                        <a:t>Diretiva-quadro sobre resíduos; Diretiva sobre aterros; diretivas sobre fluxos de resíduos específicos.</a:t>
                      </a:r>
                      <a:endParaRPr lang="pt-PT" sz="1000" noProof="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433633866"/>
                  </a:ext>
                </a:extLst>
              </a:tr>
            </a:tbl>
          </a:graphicData>
        </a:graphic>
      </p:graphicFrame>
    </p:spTree>
    <p:custDataLst>
      <p:tags r:id="rId1"/>
    </p:custDataLst>
    <p:extLst>
      <p:ext uri="{BB962C8B-B14F-4D97-AF65-F5344CB8AC3E}">
        <p14:creationId xmlns:p14="http://schemas.microsoft.com/office/powerpoint/2010/main" val="2150604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8C8D-1FC5-43DE-93EF-8C8CA218A0F9}"/>
              </a:ext>
            </a:extLst>
          </p:cNvPr>
          <p:cNvSpPr>
            <a:spLocks noGrp="1"/>
          </p:cNvSpPr>
          <p:nvPr>
            <p:ph type="title"/>
          </p:nvPr>
        </p:nvSpPr>
        <p:spPr/>
        <p:txBody>
          <a:bodyPr/>
          <a:lstStyle/>
          <a:p>
            <a:r>
              <a:rPr lang="en-GB" dirty="0">
                <a:solidFill>
                  <a:srgbClr val="059540"/>
                </a:solidFill>
              </a:rPr>
              <a:t>(cont.)</a:t>
            </a:r>
          </a:p>
        </p:txBody>
      </p:sp>
      <p:graphicFrame>
        <p:nvGraphicFramePr>
          <p:cNvPr id="3" name="Table 2">
            <a:extLst>
              <a:ext uri="{FF2B5EF4-FFF2-40B4-BE49-F238E27FC236}">
                <a16:creationId xmlns:a16="http://schemas.microsoft.com/office/drawing/2014/main" id="{D86B3715-58B7-4999-856C-EA1C0B22BE79}"/>
              </a:ext>
            </a:extLst>
          </p:cNvPr>
          <p:cNvGraphicFramePr>
            <a:graphicFrameLocks noGrp="1"/>
          </p:cNvGraphicFramePr>
          <p:nvPr>
            <p:extLst>
              <p:ext uri="{D42A27DB-BD31-4B8C-83A1-F6EECF244321}">
                <p14:modId xmlns:p14="http://schemas.microsoft.com/office/powerpoint/2010/main" val="538996872"/>
              </p:ext>
            </p:extLst>
          </p:nvPr>
        </p:nvGraphicFramePr>
        <p:xfrm>
          <a:off x="9883" y="1391068"/>
          <a:ext cx="9144001" cy="2863980"/>
        </p:xfrm>
        <a:graphic>
          <a:graphicData uri="http://schemas.openxmlformats.org/drawingml/2006/table">
            <a:tbl>
              <a:tblPr firstRow="1" firstCol="1" bandRow="1"/>
              <a:tblGrid>
                <a:gridCol w="509175">
                  <a:extLst>
                    <a:ext uri="{9D8B030D-6E8A-4147-A177-3AD203B41FA5}">
                      <a16:colId xmlns:a16="http://schemas.microsoft.com/office/drawing/2014/main" val="197855367"/>
                    </a:ext>
                  </a:extLst>
                </a:gridCol>
                <a:gridCol w="1823330">
                  <a:extLst>
                    <a:ext uri="{9D8B030D-6E8A-4147-A177-3AD203B41FA5}">
                      <a16:colId xmlns:a16="http://schemas.microsoft.com/office/drawing/2014/main" val="1196347877"/>
                    </a:ext>
                  </a:extLst>
                </a:gridCol>
                <a:gridCol w="2993899">
                  <a:extLst>
                    <a:ext uri="{9D8B030D-6E8A-4147-A177-3AD203B41FA5}">
                      <a16:colId xmlns:a16="http://schemas.microsoft.com/office/drawing/2014/main" val="856311082"/>
                    </a:ext>
                  </a:extLst>
                </a:gridCol>
                <a:gridCol w="3817597">
                  <a:extLst>
                    <a:ext uri="{9D8B030D-6E8A-4147-A177-3AD203B41FA5}">
                      <a16:colId xmlns:a16="http://schemas.microsoft.com/office/drawing/2014/main" val="697142317"/>
                    </a:ext>
                  </a:extLst>
                </a:gridCol>
              </a:tblGrid>
              <a:tr h="111821">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Matérias-primas secundárias</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104844"/>
                  </a:ext>
                </a:extLst>
              </a:tr>
              <a:tr h="35714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800" dirty="0">
                          <a:effectLst/>
                          <a:latin typeface="+mj-lt"/>
                          <a:ea typeface="Verdana" panose="020B0604030504040204" pitchFamily="34" charset="0"/>
                        </a:rPr>
                        <a:t>7</a:t>
                      </a:r>
                      <a:endParaRPr lang="en-US" sz="8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a:effectLst/>
                          <a:latin typeface="+mj-lt"/>
                          <a:ea typeface="Verdana" panose="020B0604030504040204" pitchFamily="34" charset="0"/>
                        </a:rPr>
                        <a:t>Contribuição dos materiais reciclados para a procura de matérias-primas</a:t>
                      </a:r>
                      <a:endParaRPr lang="pt-PT" sz="1000" noProof="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nSpc>
                          <a:spcPct val="107000"/>
                        </a:lnSpc>
                        <a:spcBef>
                          <a:spcPts val="0"/>
                        </a:spcBef>
                        <a:spcAft>
                          <a:spcPts val="800"/>
                        </a:spcAft>
                      </a:pPr>
                      <a:r>
                        <a:rPr lang="pt-PT" sz="1000" noProof="0">
                          <a:effectLst/>
                          <a:latin typeface="+mj-lt"/>
                          <a:ea typeface="Verdana" panose="020B0604030504040204" pitchFamily="34" charset="0"/>
                        </a:rPr>
                        <a:t>Na economia circular, os materiais reciclados são regularmente utilizados para produzir novos produtos.</a:t>
                      </a:r>
                      <a:endParaRPr lang="pt-PT" sz="1000" noProof="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dirty="0">
                          <a:effectLst/>
                          <a:latin typeface="+mj-lt"/>
                          <a:ea typeface="Verdana" panose="020B0604030504040204" pitchFamily="34" charset="0"/>
                        </a:rPr>
                        <a:t>Diretiva-quadro sobre resíduos; Diretiva sobre conceção ecológica; o rótulo ecológico da UE; Regulamento REACH; Estratégia de plásticos; normas de qualidade para matérias-primas secundárias.</a:t>
                      </a:r>
                      <a:endParaRPr lang="pt-PT" sz="1000" noProof="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639168281"/>
                  </a:ext>
                </a:extLst>
              </a:tr>
              <a:tr h="479811">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800" dirty="0">
                          <a:effectLst/>
                          <a:latin typeface="+mj-lt"/>
                          <a:ea typeface="Verdana" panose="020B0604030504040204" pitchFamily="34" charset="0"/>
                        </a:rPr>
                        <a:t>8</a:t>
                      </a:r>
                      <a:endParaRPr lang="en-US" sz="8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dirty="0">
                          <a:effectLst/>
                          <a:latin typeface="+mj-lt"/>
                          <a:ea typeface="Verdana" panose="020B0604030504040204" pitchFamily="34" charset="0"/>
                        </a:rPr>
                        <a:t>Comércio de matérias-primas recicláveis entre os Estados-Membros da UE e com o resto do mundo</a:t>
                      </a:r>
                      <a:endParaRPr lang="pt-PT" sz="1000" noProof="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nSpc>
                          <a:spcPct val="107000"/>
                        </a:lnSpc>
                        <a:spcBef>
                          <a:spcPts val="0"/>
                        </a:spcBef>
                        <a:spcAft>
                          <a:spcPts val="800"/>
                        </a:spcAft>
                      </a:pPr>
                      <a:r>
                        <a:rPr lang="pt-PT" sz="1000" noProof="0" dirty="0">
                          <a:effectLst/>
                          <a:latin typeface="+mj-lt"/>
                          <a:ea typeface="Verdana" panose="020B0604030504040204" pitchFamily="34" charset="0"/>
                        </a:rPr>
                        <a:t>O comércio de matérias-primas recicláveis reflete a importância do mercado interno e da participação global na economia circular.</a:t>
                      </a:r>
                      <a:endParaRPr lang="pt-PT" sz="1000" noProof="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a:effectLst/>
                          <a:latin typeface="+mj-lt"/>
                          <a:ea typeface="Verdana" panose="020B0604030504040204" pitchFamily="34" charset="0"/>
                        </a:rPr>
                        <a:t>Política do mercado interno; Regulamento sobre transferências de resíduos; política comercial.</a:t>
                      </a:r>
                      <a:endParaRPr lang="pt-PT" sz="1000" noProof="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22469047"/>
                  </a:ext>
                </a:extLst>
              </a:tr>
              <a:tr h="111821">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pt-PT" sz="1000" noProof="0">
                          <a:effectLst/>
                          <a:latin typeface="+mj-lt"/>
                          <a:ea typeface="Verdana" panose="020B0604030504040204" pitchFamily="34" charset="0"/>
                        </a:rPr>
                        <a:t>Competitividade e inovação</a:t>
                      </a:r>
                      <a:endParaRPr lang="pt-PT" sz="1000" noProof="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4393714"/>
                  </a:ext>
                </a:extLst>
              </a:tr>
              <a:tr h="60247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800" dirty="0">
                          <a:effectLst/>
                          <a:latin typeface="+mj-lt"/>
                          <a:ea typeface="Verdana" panose="020B0604030504040204" pitchFamily="34" charset="0"/>
                        </a:rPr>
                        <a:t>9</a:t>
                      </a:r>
                      <a:endParaRPr lang="en-US" sz="8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a:effectLst/>
                          <a:latin typeface="+mj-lt"/>
                          <a:ea typeface="Verdana" panose="020B0604030504040204" pitchFamily="34" charset="0"/>
                        </a:rPr>
                        <a:t>Investimentos privados, empregos e valor acrescentado bruto</a:t>
                      </a:r>
                      <a:endParaRPr lang="pt-PT" sz="1000" noProof="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dirty="0">
                          <a:effectLst/>
                          <a:latin typeface="+mj-lt"/>
                          <a:ea typeface="Verdana" panose="020B0604030504040204" pitchFamily="34" charset="0"/>
                        </a:rPr>
                        <a:t>Reflete a contribuição da economia circular para a criação de emprego e crescimento.</a:t>
                      </a:r>
                      <a:endParaRPr lang="pt-PT" sz="1000" noProof="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dirty="0">
                          <a:effectLst/>
                          <a:latin typeface="+mj-lt"/>
                          <a:ea typeface="Verdana" panose="020B0604030504040204" pitchFamily="34" charset="0"/>
                        </a:rPr>
                        <a:t>Plano de Investimento para a Europa; Fundos Estruturais e de Investimento; Programa </a:t>
                      </a:r>
                      <a:r>
                        <a:rPr lang="pt-PT" sz="1000" noProof="0" dirty="0" err="1">
                          <a:effectLst/>
                          <a:latin typeface="+mj-lt"/>
                          <a:ea typeface="Verdana" panose="020B0604030504040204" pitchFamily="34" charset="0"/>
                        </a:rPr>
                        <a:t>InnovFin</a:t>
                      </a:r>
                      <a:r>
                        <a:rPr lang="pt-PT" sz="1000" noProof="0" dirty="0">
                          <a:effectLst/>
                          <a:latin typeface="+mj-lt"/>
                          <a:ea typeface="Verdana" panose="020B0604030504040204" pitchFamily="34" charset="0"/>
                        </a:rPr>
                        <a:t>; Plataforma de apoio financeiro da economia circular; Estratégia financeira sustentável; Iniciativa Emprego Verde; Uma nova Agenda Europeia de Competências; política do mercado interno</a:t>
                      </a:r>
                      <a:endParaRPr lang="pt-PT" sz="1000" noProof="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3367057651"/>
                  </a:ext>
                </a:extLst>
              </a:tr>
              <a:tr h="479811">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800" dirty="0">
                          <a:effectLst/>
                          <a:latin typeface="+mj-lt"/>
                          <a:ea typeface="Verdana" panose="020B0604030504040204" pitchFamily="34" charset="0"/>
                        </a:rPr>
                        <a:t>10</a:t>
                      </a:r>
                      <a:endParaRPr lang="en-US" sz="8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dirty="0">
                          <a:effectLst/>
                          <a:latin typeface="+mj-lt"/>
                          <a:ea typeface="Verdana" panose="020B0604030504040204" pitchFamily="34" charset="0"/>
                        </a:rPr>
                        <a:t>Patentes relacionadas com a reciclagem e matérias-primas secundárias como substituto para a inovação</a:t>
                      </a:r>
                      <a:endParaRPr lang="pt-PT" sz="1000" noProof="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a:effectLst/>
                          <a:latin typeface="+mj-lt"/>
                          <a:ea typeface="Verdana" panose="020B0604030504040204" pitchFamily="34" charset="0"/>
                        </a:rPr>
                        <a:t>As tecnologias inovadoras da economia circular aumentam a competitividade global da UE.</a:t>
                      </a:r>
                      <a:endParaRPr lang="pt-PT" sz="1000" noProof="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just" fontAlgn="base">
                        <a:lnSpc>
                          <a:spcPct val="107000"/>
                        </a:lnSpc>
                        <a:spcBef>
                          <a:spcPts val="0"/>
                        </a:spcBef>
                        <a:spcAft>
                          <a:spcPts val="0"/>
                        </a:spcAft>
                      </a:pPr>
                      <a:r>
                        <a:rPr lang="pt-PT" sz="1000" noProof="0" dirty="0" err="1">
                          <a:effectLst/>
                          <a:latin typeface="+mj-lt"/>
                          <a:ea typeface="Verdana" panose="020B0604030504040204" pitchFamily="34" charset="0"/>
                        </a:rPr>
                        <a:t>Horizon</a:t>
                      </a:r>
                      <a:r>
                        <a:rPr lang="pt-PT" sz="1000" noProof="0" dirty="0">
                          <a:effectLst/>
                          <a:latin typeface="+mj-lt"/>
                          <a:ea typeface="Verdana" panose="020B0604030504040204" pitchFamily="34" charset="0"/>
                        </a:rPr>
                        <a:t> </a:t>
                      </a:r>
                      <a:r>
                        <a:rPr lang="pt-PT" sz="1000" noProof="0" dirty="0" err="1">
                          <a:effectLst/>
                          <a:latin typeface="+mj-lt"/>
                          <a:ea typeface="Verdana" panose="020B0604030504040204" pitchFamily="34" charset="0"/>
                        </a:rPr>
                        <a:t>Europe</a:t>
                      </a:r>
                      <a:endParaRPr lang="pt-PT" sz="1000" noProof="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901110434"/>
                  </a:ext>
                </a:extLst>
              </a:tr>
            </a:tbl>
          </a:graphicData>
        </a:graphic>
      </p:graphicFrame>
    </p:spTree>
    <p:custDataLst>
      <p:tags r:id="rId1"/>
    </p:custDataLst>
    <p:extLst>
      <p:ext uri="{BB962C8B-B14F-4D97-AF65-F5344CB8AC3E}">
        <p14:creationId xmlns:p14="http://schemas.microsoft.com/office/powerpoint/2010/main" val="3104577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F5C17-E705-4F50-A512-A9D364177F0D}"/>
              </a:ext>
            </a:extLst>
          </p:cNvPr>
          <p:cNvSpPr>
            <a:spLocks noGrp="1"/>
          </p:cNvSpPr>
          <p:nvPr>
            <p:ph type="title"/>
          </p:nvPr>
        </p:nvSpPr>
        <p:spPr/>
        <p:txBody>
          <a:bodyPr/>
          <a:lstStyle/>
          <a:p>
            <a:r>
              <a:rPr lang="en-US" sz="3600" dirty="0" err="1">
                <a:solidFill>
                  <a:srgbClr val="059540"/>
                </a:solidFill>
              </a:rPr>
              <a:t>Indicadores</a:t>
            </a:r>
            <a:r>
              <a:rPr lang="en-US" sz="3600" dirty="0">
                <a:solidFill>
                  <a:srgbClr val="059540"/>
                </a:solidFill>
              </a:rPr>
              <a:t> EC (2)</a:t>
            </a:r>
            <a:endParaRPr lang="en-GB" dirty="0"/>
          </a:p>
        </p:txBody>
      </p:sp>
      <p:sp>
        <p:nvSpPr>
          <p:cNvPr id="4" name="TextBox 3">
            <a:extLst>
              <a:ext uri="{FF2B5EF4-FFF2-40B4-BE49-F238E27FC236}">
                <a16:creationId xmlns:a16="http://schemas.microsoft.com/office/drawing/2014/main" id="{42C9E4C4-4C7F-41C3-9E9D-567878776B4B}"/>
              </a:ext>
            </a:extLst>
          </p:cNvPr>
          <p:cNvSpPr txBox="1"/>
          <p:nvPr/>
        </p:nvSpPr>
        <p:spPr>
          <a:xfrm>
            <a:off x="134066" y="1859291"/>
            <a:ext cx="8686799" cy="2462213"/>
          </a:xfrm>
          <a:prstGeom prst="rect">
            <a:avLst/>
          </a:prstGeom>
          <a:noFill/>
        </p:spPr>
        <p:txBody>
          <a:bodyPr wrap="square">
            <a:spAutoFit/>
          </a:bodyPr>
          <a:lstStyle/>
          <a:p>
            <a:pPr marL="0" indent="0" algn="just">
              <a:buNone/>
            </a:pPr>
            <a:r>
              <a:rPr lang="pt-PT" sz="1400" dirty="0"/>
              <a:t>Enquanto o slide anterior apresenta os Indicadores EC provenientes do </a:t>
            </a:r>
            <a:r>
              <a:rPr lang="pt-PT" sz="1400" dirty="0">
                <a:solidFill>
                  <a:srgbClr val="059540"/>
                </a:solidFill>
              </a:rPr>
              <a:t>Quadro de Monitorização da Economia Circular</a:t>
            </a:r>
            <a:r>
              <a:rPr lang="pt-PT" sz="1400" dirty="0"/>
              <a:t>, no slide seguinte apresentamos outro conjunto de indicadores, mais uma vez da EC - DG </a:t>
            </a:r>
            <a:r>
              <a:rPr lang="pt-PT" sz="1400" dirty="0">
                <a:solidFill>
                  <a:srgbClr val="059540"/>
                </a:solidFill>
              </a:rPr>
              <a:t>Ambiente e do plano de ação de </a:t>
            </a:r>
            <a:r>
              <a:rPr lang="pt-PT" sz="1400" dirty="0" err="1">
                <a:solidFill>
                  <a:srgbClr val="059540"/>
                </a:solidFill>
              </a:rPr>
              <a:t>Eco-inovação</a:t>
            </a:r>
            <a:r>
              <a:rPr lang="pt-PT" sz="1400" dirty="0">
                <a:solidFill>
                  <a:srgbClr val="059540"/>
                </a:solidFill>
              </a:rPr>
              <a:t>. </a:t>
            </a:r>
          </a:p>
          <a:p>
            <a:pPr marL="0" indent="0" algn="just">
              <a:buNone/>
            </a:pPr>
            <a:endParaRPr lang="pt-PT" sz="1400" dirty="0"/>
          </a:p>
          <a:p>
            <a:pPr marL="0" indent="0" algn="just">
              <a:buNone/>
            </a:pPr>
            <a:r>
              <a:rPr lang="pt-PT" sz="1400" dirty="0"/>
              <a:t>Existem 3 categorias principais:</a:t>
            </a:r>
          </a:p>
          <a:p>
            <a:pPr marL="285750" indent="-285750" algn="just">
              <a:buFont typeface="Wingdings" panose="05000000000000000000" pitchFamily="2" charset="2"/>
              <a:buChar char="ü"/>
            </a:pPr>
            <a:r>
              <a:rPr lang="pt-PT" sz="1400" dirty="0"/>
              <a:t>Gestão Sustentável dos Recursos</a:t>
            </a:r>
          </a:p>
          <a:p>
            <a:pPr marL="285750" indent="-285750" algn="just">
              <a:buFont typeface="Wingdings" panose="05000000000000000000" pitchFamily="2" charset="2"/>
              <a:buChar char="ü"/>
            </a:pPr>
            <a:r>
              <a:rPr lang="pt-PT" sz="1400" dirty="0"/>
              <a:t>Comportamento Social</a:t>
            </a:r>
          </a:p>
          <a:p>
            <a:pPr marL="285750" indent="-285750" algn="just">
              <a:buFont typeface="Wingdings" panose="05000000000000000000" pitchFamily="2" charset="2"/>
              <a:buChar char="ü"/>
            </a:pPr>
            <a:r>
              <a:rPr lang="pt-PT" sz="1400" dirty="0"/>
              <a:t>Operações Comerciais</a:t>
            </a:r>
          </a:p>
          <a:p>
            <a:pPr algn="just"/>
            <a:endParaRPr lang="pt-PT" sz="1400" dirty="0"/>
          </a:p>
          <a:p>
            <a:pPr marL="0" indent="0" algn="just">
              <a:buNone/>
            </a:pPr>
            <a:r>
              <a:rPr lang="pt-PT" sz="1400" dirty="0"/>
              <a:t>Os dados provêm principalmente do Eurostat, mas também da </a:t>
            </a:r>
            <a:r>
              <a:rPr lang="pt-PT" sz="1400" dirty="0" err="1"/>
              <a:t>Deloitte</a:t>
            </a:r>
            <a:r>
              <a:rPr lang="pt-PT" sz="1400" dirty="0"/>
              <a:t>, </a:t>
            </a:r>
            <a:r>
              <a:rPr lang="pt-PT" sz="1400" dirty="0" err="1"/>
              <a:t>Ecopreneur</a:t>
            </a:r>
            <a:r>
              <a:rPr lang="pt-PT" sz="1400" dirty="0"/>
              <a:t>, EEA, Flash </a:t>
            </a:r>
            <a:r>
              <a:rPr lang="pt-PT" sz="1400" dirty="0" err="1"/>
              <a:t>Eurobarometer</a:t>
            </a:r>
            <a:r>
              <a:rPr lang="pt-PT" sz="1400" dirty="0"/>
              <a:t> 441, </a:t>
            </a:r>
            <a:r>
              <a:rPr lang="pt-PT" sz="1400" dirty="0" err="1"/>
              <a:t>Community</a:t>
            </a:r>
            <a:r>
              <a:rPr lang="pt-PT" sz="1400" dirty="0"/>
              <a:t> </a:t>
            </a:r>
            <a:r>
              <a:rPr lang="pt-PT" sz="1400" dirty="0" err="1"/>
              <a:t>Innovation</a:t>
            </a:r>
            <a:r>
              <a:rPr lang="pt-PT" sz="1400" dirty="0"/>
              <a:t> </a:t>
            </a:r>
            <a:r>
              <a:rPr lang="pt-PT" sz="1400" dirty="0" err="1"/>
              <a:t>Survey</a:t>
            </a:r>
            <a:r>
              <a:rPr lang="pt-PT" sz="1400" dirty="0"/>
              <a:t> 2014 e EU </a:t>
            </a:r>
            <a:r>
              <a:rPr lang="pt-PT" sz="1400" dirty="0" err="1"/>
              <a:t>Ecolabel</a:t>
            </a:r>
            <a:r>
              <a:rPr lang="pt-PT" sz="1400" dirty="0"/>
              <a:t>.</a:t>
            </a:r>
          </a:p>
        </p:txBody>
      </p:sp>
    </p:spTree>
    <p:custDataLst>
      <p:tags r:id="rId1"/>
    </p:custDataLst>
    <p:extLst>
      <p:ext uri="{BB962C8B-B14F-4D97-AF65-F5344CB8AC3E}">
        <p14:creationId xmlns:p14="http://schemas.microsoft.com/office/powerpoint/2010/main" val="3380164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924F-3057-47EA-A64C-E0604DD74C57}"/>
              </a:ext>
            </a:extLst>
          </p:cNvPr>
          <p:cNvSpPr>
            <a:spLocks noGrp="1"/>
          </p:cNvSpPr>
          <p:nvPr>
            <p:ph type="title"/>
          </p:nvPr>
        </p:nvSpPr>
        <p:spPr>
          <a:xfrm>
            <a:off x="713225" y="286969"/>
            <a:ext cx="7717800" cy="1011600"/>
          </a:xfrm>
        </p:spPr>
        <p:txBody>
          <a:bodyPr/>
          <a:lstStyle/>
          <a:p>
            <a:r>
              <a:rPr lang="en-US" dirty="0" err="1">
                <a:solidFill>
                  <a:srgbClr val="059540"/>
                </a:solidFill>
              </a:rPr>
              <a:t>Indicadores</a:t>
            </a:r>
            <a:r>
              <a:rPr lang="en-US" dirty="0">
                <a:solidFill>
                  <a:srgbClr val="059540"/>
                </a:solidFill>
              </a:rPr>
              <a:t> EC (3)</a:t>
            </a:r>
            <a:endParaRPr lang="en-GB" dirty="0">
              <a:solidFill>
                <a:srgbClr val="059540"/>
              </a:solidFill>
            </a:endParaRPr>
          </a:p>
        </p:txBody>
      </p:sp>
      <p:sp>
        <p:nvSpPr>
          <p:cNvPr id="3" name="TextBox 2">
            <a:hlinkClick r:id="rId3"/>
            <a:extLst>
              <a:ext uri="{FF2B5EF4-FFF2-40B4-BE49-F238E27FC236}">
                <a16:creationId xmlns:a16="http://schemas.microsoft.com/office/drawing/2014/main" id="{53F724C8-4E1A-4B51-A4B3-CC4B2DBC8D92}"/>
              </a:ext>
            </a:extLst>
          </p:cNvPr>
          <p:cNvSpPr txBox="1"/>
          <p:nvPr/>
        </p:nvSpPr>
        <p:spPr>
          <a:xfrm>
            <a:off x="-961809" y="4625699"/>
            <a:ext cx="9563100" cy="230832"/>
          </a:xfrm>
          <a:prstGeom prst="rect">
            <a:avLst/>
          </a:prstGeom>
          <a:noFill/>
        </p:spPr>
        <p:txBody>
          <a:bodyPr wrap="square" rtlCol="0">
            <a:spAutoFit/>
          </a:bodyPr>
          <a:lstStyle/>
          <a:p>
            <a:pPr algn="ctr"/>
            <a:r>
              <a:rPr lang="en-US" sz="900" dirty="0">
                <a:latin typeface="+mj-lt"/>
                <a:ea typeface="Verdana" panose="020B0604030504040204" pitchFamily="34" charset="0"/>
              </a:rPr>
              <a:t>Fonte: </a:t>
            </a:r>
            <a:r>
              <a:rPr lang="en-US" sz="900" dirty="0">
                <a:latin typeface="+mj-lt"/>
                <a:ea typeface="Verdana" panose="020B0604030504040204" pitchFamily="34" charset="0"/>
                <a:hlinkClick r:id="rId3"/>
              </a:rPr>
              <a:t>https:</a:t>
            </a:r>
            <a:r>
              <a:rPr lang="en-US" sz="900" dirty="0">
                <a:latin typeface="+mj-lt"/>
                <a:ea typeface="Verdana" panose="020B0604030504040204" pitchFamily="34" charset="0"/>
              </a:rPr>
              <a:t>//ec.europa.eu/environment/ecoap/indicators/circular-economy-indicators_en </a:t>
            </a:r>
          </a:p>
        </p:txBody>
      </p:sp>
      <p:graphicFrame>
        <p:nvGraphicFramePr>
          <p:cNvPr id="4" name="Table 3">
            <a:extLst>
              <a:ext uri="{FF2B5EF4-FFF2-40B4-BE49-F238E27FC236}">
                <a16:creationId xmlns:a16="http://schemas.microsoft.com/office/drawing/2014/main" id="{780E3943-FAA1-4EBA-BB73-53AFA3214B8D}"/>
              </a:ext>
            </a:extLst>
          </p:cNvPr>
          <p:cNvGraphicFramePr>
            <a:graphicFrameLocks noGrp="1"/>
          </p:cNvGraphicFramePr>
          <p:nvPr>
            <p:extLst>
              <p:ext uri="{D42A27DB-BD31-4B8C-83A1-F6EECF244321}">
                <p14:modId xmlns:p14="http://schemas.microsoft.com/office/powerpoint/2010/main" val="2412332769"/>
              </p:ext>
            </p:extLst>
          </p:nvPr>
        </p:nvGraphicFramePr>
        <p:xfrm>
          <a:off x="467944" y="1000987"/>
          <a:ext cx="8133347" cy="3484798"/>
        </p:xfrm>
        <a:graphic>
          <a:graphicData uri="http://schemas.openxmlformats.org/drawingml/2006/table">
            <a:tbl>
              <a:tblPr firstRow="1" firstCol="1" bandRow="1">
                <a:tableStyleId>{F05C83DA-19AF-4781-9E9F-8F55BE3DE3E8}</a:tableStyleId>
              </a:tblPr>
              <a:tblGrid>
                <a:gridCol w="2873828">
                  <a:extLst>
                    <a:ext uri="{9D8B030D-6E8A-4147-A177-3AD203B41FA5}">
                      <a16:colId xmlns:a16="http://schemas.microsoft.com/office/drawing/2014/main" val="865242604"/>
                    </a:ext>
                  </a:extLst>
                </a:gridCol>
                <a:gridCol w="5259519">
                  <a:extLst>
                    <a:ext uri="{9D8B030D-6E8A-4147-A177-3AD203B41FA5}">
                      <a16:colId xmlns:a16="http://schemas.microsoft.com/office/drawing/2014/main" val="3852283121"/>
                    </a:ext>
                  </a:extLst>
                </a:gridCol>
              </a:tblGrid>
              <a:tr h="127020">
                <a:tc>
                  <a:txBody>
                    <a:bodyPr/>
                    <a:lstStyle/>
                    <a:p>
                      <a:pPr algn="ctr"/>
                      <a:r>
                        <a:rPr lang="pt-PT" sz="1000" b="1" dirty="0">
                          <a:solidFill>
                            <a:schemeClr val="bg1"/>
                          </a:solidFill>
                          <a:effectLst/>
                        </a:rPr>
                        <a:t>Grupo</a:t>
                      </a:r>
                      <a:endParaRPr lang="pt-PT" sz="1000" b="1" dirty="0">
                        <a:solidFill>
                          <a:schemeClr val="bg1"/>
                        </a:solidFill>
                        <a:effectLst/>
                        <a:latin typeface="Calibri" panose="020F0502020204030204" pitchFamily="34" charset="0"/>
                        <a:ea typeface="Calibri" panose="020F0502020204030204" pitchFamily="34" charset="0"/>
                      </a:endParaRPr>
                    </a:p>
                  </a:txBody>
                  <a:tcPr marL="51114" marR="51114" marT="7099" marB="0">
                    <a:solidFill>
                      <a:srgbClr val="059540"/>
                    </a:solidFill>
                  </a:tcPr>
                </a:tc>
                <a:tc>
                  <a:txBody>
                    <a:bodyPr/>
                    <a:lstStyle/>
                    <a:p>
                      <a:pPr algn="ctr"/>
                      <a:r>
                        <a:rPr lang="pt-PT" sz="1000" b="1" dirty="0" err="1">
                          <a:solidFill>
                            <a:schemeClr val="bg1"/>
                          </a:solidFill>
                          <a:effectLst/>
                        </a:rPr>
                        <a:t>Indicadores</a:t>
                      </a:r>
                      <a:endParaRPr lang="pt-PT" sz="1000" b="1" dirty="0">
                        <a:solidFill>
                          <a:schemeClr val="bg1"/>
                        </a:solidFill>
                        <a:effectLst/>
                        <a:latin typeface="Calibri" panose="020F0502020204030204" pitchFamily="34" charset="0"/>
                        <a:ea typeface="Calibri" panose="020F0502020204030204" pitchFamily="34" charset="0"/>
                      </a:endParaRPr>
                    </a:p>
                  </a:txBody>
                  <a:tcPr marL="51114" marR="51114" marT="7099" marB="0">
                    <a:solidFill>
                      <a:srgbClr val="059540"/>
                    </a:solidFill>
                  </a:tcPr>
                </a:tc>
                <a:extLst>
                  <a:ext uri="{0D108BD9-81ED-4DB2-BD59-A6C34878D82A}">
                    <a16:rowId xmlns:a16="http://schemas.microsoft.com/office/drawing/2014/main" val="1336736131"/>
                  </a:ext>
                </a:extLst>
              </a:tr>
              <a:tr h="984893">
                <a:tc>
                  <a:txBody>
                    <a:bodyPr/>
                    <a:lstStyle/>
                    <a:p>
                      <a:pPr algn="just"/>
                      <a:r>
                        <a:rPr lang="pt-PT" sz="1000" b="1" noProof="0">
                          <a:effectLst/>
                        </a:rPr>
                        <a:t>Gestão sustentável de recursos - </a:t>
                      </a:r>
                      <a:r>
                        <a:rPr lang="pt-PT" sz="1000" noProof="0">
                          <a:effectLst/>
                        </a:rPr>
                        <a:t>medir o desempenho na transformação para EC no que respeita à procura de recursos e pressão sobre o ambiente </a:t>
                      </a:r>
                      <a:endParaRPr lang="pt-PT" sz="1000" noProof="0">
                        <a:effectLst/>
                        <a:latin typeface="Calibri" panose="020F0502020204030204" pitchFamily="34" charset="0"/>
                        <a:ea typeface="Calibri" panose="020F0502020204030204" pitchFamily="34" charset="0"/>
                      </a:endParaRPr>
                    </a:p>
                  </a:txBody>
                  <a:tcPr marL="51114" marR="51114" marT="7099" marB="0"/>
                </a:tc>
                <a:tc>
                  <a:txBody>
                    <a:bodyPr/>
                    <a:lstStyle/>
                    <a:p>
                      <a:pPr marL="342900" lvl="0" indent="-342900">
                        <a:buFont typeface="Wingdings" panose="05000000000000000000" pitchFamily="2" charset="2"/>
                        <a:buChar char=""/>
                        <a:tabLst>
                          <a:tab pos="457200" algn="l"/>
                        </a:tabLst>
                      </a:pPr>
                      <a:r>
                        <a:rPr lang="pt-PT" sz="1000" noProof="0" dirty="0">
                          <a:effectLst/>
                        </a:rPr>
                        <a:t>Pegada material </a:t>
                      </a:r>
                    </a:p>
                    <a:p>
                      <a:pPr marL="342900" lvl="0" indent="-342900">
                        <a:buFont typeface="Wingdings" panose="05000000000000000000" pitchFamily="2" charset="2"/>
                        <a:buChar char=""/>
                        <a:tabLst>
                          <a:tab pos="457200" algn="l"/>
                        </a:tabLst>
                      </a:pPr>
                      <a:r>
                        <a:rPr lang="pt-PT" sz="1000" noProof="0" dirty="0">
                          <a:effectLst/>
                        </a:rPr>
                        <a:t>Produtividade dos recursos dos Estados Membros </a:t>
                      </a:r>
                    </a:p>
                    <a:p>
                      <a:pPr marL="342900" lvl="0" indent="-342900">
                        <a:buFont typeface="Wingdings" panose="05000000000000000000" pitchFamily="2" charset="2"/>
                        <a:buChar char=""/>
                        <a:tabLst>
                          <a:tab pos="457200" algn="l"/>
                        </a:tabLst>
                      </a:pPr>
                      <a:r>
                        <a:rPr lang="pt-PT" sz="1000" noProof="0" dirty="0">
                          <a:effectLst/>
                        </a:rPr>
                        <a:t>Tendências no setor da reparação </a:t>
                      </a:r>
                    </a:p>
                    <a:p>
                      <a:pPr marL="342900" lvl="0" indent="-342900">
                        <a:buFont typeface="Wingdings" panose="05000000000000000000" pitchFamily="2" charset="2"/>
                        <a:buChar char=""/>
                        <a:tabLst>
                          <a:tab pos="457200" algn="l"/>
                        </a:tabLst>
                      </a:pPr>
                      <a:r>
                        <a:rPr lang="pt-PT" sz="1000" noProof="0" dirty="0">
                          <a:effectLst/>
                        </a:rPr>
                        <a:t>Responsabilidade alargada do produtor </a:t>
                      </a:r>
                    </a:p>
                    <a:p>
                      <a:pPr marL="342900" lvl="0" indent="-342900">
                        <a:buFont typeface="Wingdings" panose="05000000000000000000" pitchFamily="2" charset="2"/>
                        <a:buChar char=""/>
                        <a:tabLst>
                          <a:tab pos="457200" algn="l"/>
                        </a:tabLst>
                      </a:pPr>
                      <a:r>
                        <a:rPr lang="pt-PT" sz="1000" noProof="0" dirty="0">
                          <a:effectLst/>
                        </a:rPr>
                        <a:t>Tendências no mercado da reciclagem </a:t>
                      </a:r>
                      <a:endParaRPr lang="pt-PT" sz="1000" noProof="0" dirty="0">
                        <a:effectLst/>
                        <a:latin typeface="Calibri" panose="020F0502020204030204" pitchFamily="34" charset="0"/>
                        <a:ea typeface="Calibri" panose="020F0502020204030204" pitchFamily="34" charset="0"/>
                      </a:endParaRPr>
                    </a:p>
                  </a:txBody>
                  <a:tcPr marL="51114" marR="51114" marT="7099" marB="0"/>
                </a:tc>
                <a:extLst>
                  <a:ext uri="{0D108BD9-81ED-4DB2-BD59-A6C34878D82A}">
                    <a16:rowId xmlns:a16="http://schemas.microsoft.com/office/drawing/2014/main" val="3197174590"/>
                  </a:ext>
                </a:extLst>
              </a:tr>
              <a:tr h="809307">
                <a:tc>
                  <a:txBody>
                    <a:bodyPr/>
                    <a:lstStyle/>
                    <a:p>
                      <a:pPr algn="just"/>
                      <a:r>
                        <a:rPr lang="pt-PT" sz="1000" b="1" noProof="0" dirty="0">
                          <a:effectLst/>
                        </a:rPr>
                        <a:t>Comportamento social </a:t>
                      </a:r>
                      <a:r>
                        <a:rPr lang="pt-PT" sz="1000" noProof="0" dirty="0">
                          <a:effectLst/>
                        </a:rPr>
                        <a:t>- medir a consciência dos cidadãos e o seu envolvimento na economia circular </a:t>
                      </a:r>
                      <a:endParaRPr lang="pt-PT" sz="1000" noProof="0" dirty="0">
                        <a:effectLst/>
                        <a:latin typeface="Calibri" panose="020F0502020204030204" pitchFamily="34" charset="0"/>
                        <a:ea typeface="Calibri" panose="020F0502020204030204" pitchFamily="34" charset="0"/>
                      </a:endParaRPr>
                    </a:p>
                  </a:txBody>
                  <a:tcPr marL="51114" marR="51114" marT="7099" marB="0"/>
                </a:tc>
                <a:tc>
                  <a:txBody>
                    <a:bodyPr/>
                    <a:lstStyle/>
                    <a:p>
                      <a:pPr marL="342900" lvl="0" indent="-342900">
                        <a:buFont typeface="Wingdings" panose="05000000000000000000" pitchFamily="2" charset="2"/>
                        <a:buChar char=""/>
                        <a:tabLst>
                          <a:tab pos="457200" algn="l"/>
                        </a:tabLst>
                      </a:pPr>
                      <a:r>
                        <a:rPr lang="pt-PT" sz="1000" noProof="0" dirty="0">
                          <a:effectLst/>
                        </a:rPr>
                        <a:t>Cidadãos que escolheram alternativas à compra de novos produtos </a:t>
                      </a:r>
                    </a:p>
                    <a:p>
                      <a:pPr marL="342900" lvl="0" indent="-342900">
                        <a:buFont typeface="Wingdings" panose="05000000000000000000" pitchFamily="2" charset="2"/>
                        <a:buChar char=""/>
                        <a:tabLst>
                          <a:tab pos="457200" algn="l"/>
                        </a:tabLst>
                      </a:pPr>
                      <a:r>
                        <a:rPr lang="pt-PT" sz="1000" noProof="0" dirty="0">
                          <a:effectLst/>
                        </a:rPr>
                        <a:t>Cobertura do tema EC nos meios de comunicação social </a:t>
                      </a:r>
                    </a:p>
                    <a:p>
                      <a:pPr marL="342900" lvl="0" indent="-342900">
                        <a:buFont typeface="Wingdings" panose="05000000000000000000" pitchFamily="2" charset="2"/>
                        <a:buChar char=""/>
                        <a:tabLst>
                          <a:tab pos="457200" algn="l"/>
                        </a:tabLst>
                      </a:pPr>
                      <a:r>
                        <a:rPr lang="pt-PT" sz="1000" noProof="0" dirty="0">
                          <a:effectLst/>
                        </a:rPr>
                        <a:t>Volume de negócios na reparação de computadores e bens pessoais </a:t>
                      </a:r>
                    </a:p>
                    <a:p>
                      <a:pPr marL="342900" lvl="0" indent="-342900">
                        <a:buFont typeface="Wingdings" panose="05000000000000000000" pitchFamily="2" charset="2"/>
                        <a:buChar char=""/>
                        <a:tabLst>
                          <a:tab pos="457200" algn="l"/>
                        </a:tabLst>
                      </a:pPr>
                      <a:r>
                        <a:rPr lang="pt-PT" sz="1000" noProof="0" dirty="0">
                          <a:effectLst/>
                        </a:rPr>
                        <a:t>NP de empresas e empregados em reparação </a:t>
                      </a:r>
                      <a:endParaRPr lang="pt-PT" sz="1000" noProof="0" dirty="0">
                        <a:effectLst/>
                        <a:latin typeface="Calibri" panose="020F0502020204030204" pitchFamily="34" charset="0"/>
                        <a:ea typeface="Calibri" panose="020F0502020204030204" pitchFamily="34" charset="0"/>
                      </a:endParaRPr>
                    </a:p>
                  </a:txBody>
                  <a:tcPr marL="51114" marR="51114" marT="7099" marB="0"/>
                </a:tc>
                <a:extLst>
                  <a:ext uri="{0D108BD9-81ED-4DB2-BD59-A6C34878D82A}">
                    <a16:rowId xmlns:a16="http://schemas.microsoft.com/office/drawing/2014/main" val="1757282680"/>
                  </a:ext>
                </a:extLst>
              </a:tr>
              <a:tr h="1336066">
                <a:tc>
                  <a:txBody>
                    <a:bodyPr/>
                    <a:lstStyle/>
                    <a:p>
                      <a:pPr algn="just"/>
                      <a:r>
                        <a:rPr lang="pt-PT" sz="1000" b="1" noProof="0" dirty="0">
                          <a:effectLst/>
                        </a:rPr>
                        <a:t>Operações comerciais </a:t>
                      </a:r>
                      <a:r>
                        <a:rPr lang="pt-PT" sz="1000" noProof="0" dirty="0">
                          <a:effectLst/>
                        </a:rPr>
                        <a:t>- indicadores relacionados com modelos comerciais para economia circular, reutilização, </a:t>
                      </a:r>
                      <a:r>
                        <a:rPr lang="pt-PT" sz="1000" noProof="0" dirty="0" err="1">
                          <a:effectLst/>
                        </a:rPr>
                        <a:t>refabricação</a:t>
                      </a:r>
                      <a:r>
                        <a:rPr lang="pt-PT" sz="1000" noProof="0" dirty="0">
                          <a:effectLst/>
                        </a:rPr>
                        <a:t>, indicadores de reciclagem</a:t>
                      </a:r>
                      <a:endParaRPr lang="pt-PT" sz="1000" noProof="0" dirty="0">
                        <a:effectLst/>
                        <a:latin typeface="Calibri" panose="020F0502020204030204" pitchFamily="34" charset="0"/>
                        <a:ea typeface="Calibri" panose="020F0502020204030204" pitchFamily="34" charset="0"/>
                      </a:endParaRPr>
                    </a:p>
                  </a:txBody>
                  <a:tcPr marL="51114" marR="51114" marT="7099" marB="0"/>
                </a:tc>
                <a:tc>
                  <a:txBody>
                    <a:bodyPr/>
                    <a:lstStyle/>
                    <a:p>
                      <a:pPr marL="342900" lvl="0" indent="-342900">
                        <a:buFont typeface="Wingdings" panose="05000000000000000000" pitchFamily="2" charset="2"/>
                        <a:buChar char=""/>
                        <a:tabLst>
                          <a:tab pos="457200" algn="l"/>
                        </a:tabLst>
                      </a:pPr>
                      <a:r>
                        <a:rPr lang="pt-PT" sz="1000" noProof="0" dirty="0">
                          <a:effectLst/>
                        </a:rPr>
                        <a:t>Dificuldades na implementação de atividades de economia circular experimentadas pelas empresas</a:t>
                      </a:r>
                    </a:p>
                    <a:p>
                      <a:pPr marL="342900" lvl="0" indent="-342900">
                        <a:buFont typeface="Wingdings" panose="05000000000000000000" pitchFamily="2" charset="2"/>
                        <a:buChar char=""/>
                        <a:tabLst>
                          <a:tab pos="457200" algn="l"/>
                        </a:tabLst>
                      </a:pPr>
                      <a:r>
                        <a:rPr lang="pt-PT" sz="1000" noProof="0" dirty="0">
                          <a:effectLst/>
                        </a:rPr>
                        <a:t>Fontes de financiamento para as atividades da EC; </a:t>
                      </a:r>
                    </a:p>
                    <a:p>
                      <a:pPr marL="342900" lvl="0" indent="-342900">
                        <a:buFont typeface="Wingdings" panose="05000000000000000000" pitchFamily="2" charset="2"/>
                        <a:buChar char=""/>
                        <a:tabLst>
                          <a:tab pos="457200" algn="l"/>
                        </a:tabLst>
                      </a:pPr>
                      <a:r>
                        <a:rPr lang="pt-PT" sz="1000" noProof="0" dirty="0">
                          <a:effectLst/>
                        </a:rPr>
                        <a:t>Disponibilidade de informação sobre o acesso ao financiamento para as atividades relacionadas com a EC; </a:t>
                      </a:r>
                    </a:p>
                    <a:p>
                      <a:pPr marL="342900" lvl="0" indent="-342900">
                        <a:buFont typeface="Wingdings" panose="05000000000000000000" pitchFamily="2" charset="2"/>
                        <a:buChar char=""/>
                        <a:tabLst>
                          <a:tab pos="457200" algn="l"/>
                        </a:tabLst>
                      </a:pPr>
                      <a:r>
                        <a:rPr lang="pt-PT" sz="1000" noProof="0" dirty="0">
                          <a:effectLst/>
                        </a:rPr>
                        <a:t>Percentagem de empresas que facilitam a reciclagem dos produtos após a sua utilização; </a:t>
                      </a:r>
                    </a:p>
                    <a:p>
                      <a:pPr marL="342900" lvl="0" indent="-342900">
                        <a:buFont typeface="Wingdings" panose="05000000000000000000" pitchFamily="2" charset="2"/>
                        <a:buChar char=""/>
                        <a:tabLst>
                          <a:tab pos="457200" algn="l"/>
                        </a:tabLst>
                      </a:pPr>
                      <a:r>
                        <a:rPr lang="pt-PT" sz="1000" noProof="0" dirty="0">
                          <a:effectLst/>
                        </a:rPr>
                        <a:t>Empresas que prolongam a vida útil dos produtos através de produtos mais duráveis; </a:t>
                      </a:r>
                    </a:p>
                    <a:p>
                      <a:pPr marL="342900" lvl="0" indent="-342900">
                        <a:buFont typeface="Wingdings" panose="05000000000000000000" pitchFamily="2" charset="2"/>
                        <a:buChar char=""/>
                        <a:tabLst>
                          <a:tab pos="457200" algn="l"/>
                        </a:tabLst>
                      </a:pPr>
                      <a:r>
                        <a:rPr lang="pt-PT" sz="1000" noProof="0" dirty="0">
                          <a:effectLst/>
                        </a:rPr>
                        <a:t>Empresas que reciclam resíduos, água, ou materiais para uso próprio ou venda; </a:t>
                      </a:r>
                    </a:p>
                    <a:p>
                      <a:pPr marL="342900" lvl="0" indent="-342900">
                        <a:buFont typeface="Wingdings" panose="05000000000000000000" pitchFamily="2" charset="2"/>
                        <a:buChar char=""/>
                        <a:tabLst>
                          <a:tab pos="457200" algn="l"/>
                        </a:tabLst>
                      </a:pPr>
                      <a:r>
                        <a:rPr lang="pt-PT" sz="1000" noProof="0" dirty="0">
                          <a:effectLst/>
                        </a:rPr>
                        <a:t>Número de produtos ou serviços com rótulo ecológico </a:t>
                      </a:r>
                      <a:endParaRPr lang="pt-PT" sz="1000" noProof="0" dirty="0">
                        <a:effectLst/>
                        <a:latin typeface="Calibri" panose="020F0502020204030204" pitchFamily="34" charset="0"/>
                        <a:ea typeface="Calibri" panose="020F0502020204030204" pitchFamily="34" charset="0"/>
                      </a:endParaRPr>
                    </a:p>
                  </a:txBody>
                  <a:tcPr marL="51114" marR="51114" marT="7099" marB="0"/>
                </a:tc>
                <a:extLst>
                  <a:ext uri="{0D108BD9-81ED-4DB2-BD59-A6C34878D82A}">
                    <a16:rowId xmlns:a16="http://schemas.microsoft.com/office/drawing/2014/main" val="2716743148"/>
                  </a:ext>
                </a:extLst>
              </a:tr>
            </a:tbl>
          </a:graphicData>
        </a:graphic>
      </p:graphicFrame>
    </p:spTree>
    <p:custDataLst>
      <p:tags r:id="rId1"/>
    </p:custDataLst>
    <p:extLst>
      <p:ext uri="{BB962C8B-B14F-4D97-AF65-F5344CB8AC3E}">
        <p14:creationId xmlns:p14="http://schemas.microsoft.com/office/powerpoint/2010/main" val="3174132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0F465-4076-4F8A-8362-DFE44BB9936F}"/>
              </a:ext>
            </a:extLst>
          </p:cNvPr>
          <p:cNvSpPr>
            <a:spLocks noGrp="1"/>
          </p:cNvSpPr>
          <p:nvPr>
            <p:ph type="title"/>
          </p:nvPr>
        </p:nvSpPr>
        <p:spPr/>
        <p:txBody>
          <a:bodyPr/>
          <a:lstStyle/>
          <a:p>
            <a:r>
              <a:rPr lang="en-US" dirty="0" err="1">
                <a:solidFill>
                  <a:srgbClr val="059540"/>
                </a:solidFill>
              </a:rPr>
              <a:t>indicador</a:t>
            </a:r>
            <a:r>
              <a:rPr lang="en-US" dirty="0">
                <a:solidFill>
                  <a:srgbClr val="059540"/>
                </a:solidFill>
              </a:rPr>
              <a:t> de circularidade do material (ICM)</a:t>
            </a:r>
            <a:endParaRPr lang="en-GB" dirty="0">
              <a:solidFill>
                <a:srgbClr val="059540"/>
              </a:solidFill>
            </a:endParaRPr>
          </a:p>
        </p:txBody>
      </p:sp>
      <p:sp>
        <p:nvSpPr>
          <p:cNvPr id="4" name="TextBox 3">
            <a:extLst>
              <a:ext uri="{FF2B5EF4-FFF2-40B4-BE49-F238E27FC236}">
                <a16:creationId xmlns:a16="http://schemas.microsoft.com/office/drawing/2014/main" id="{8ABBA5C7-97DD-4DE5-9484-A7B94CF80753}"/>
              </a:ext>
            </a:extLst>
          </p:cNvPr>
          <p:cNvSpPr txBox="1"/>
          <p:nvPr/>
        </p:nvSpPr>
        <p:spPr>
          <a:xfrm>
            <a:off x="512201" y="1926344"/>
            <a:ext cx="3056021" cy="2677656"/>
          </a:xfrm>
          <a:prstGeom prst="rect">
            <a:avLst/>
          </a:prstGeom>
          <a:noFill/>
        </p:spPr>
        <p:txBody>
          <a:bodyPr wrap="square">
            <a:spAutoFit/>
          </a:bodyPr>
          <a:lstStyle/>
          <a:p>
            <a:pPr marL="0" indent="0" algn="just">
              <a:buNone/>
            </a:pPr>
            <a:r>
              <a:rPr lang="pt-PT" dirty="0"/>
              <a:t>A circularidade material é uma expressão da compatibilidade de um produto com os princípios da economia circular. O indicador de circularidade material (ICM) revela o grau de circularidade do fluxo material numa escala de 0 a 1. </a:t>
            </a:r>
          </a:p>
          <a:p>
            <a:pPr marL="0" indent="0" algn="just">
              <a:buNone/>
            </a:pPr>
            <a:endParaRPr lang="pt-PT" dirty="0"/>
          </a:p>
          <a:p>
            <a:pPr marL="0" indent="0" algn="just">
              <a:buNone/>
            </a:pPr>
            <a:r>
              <a:rPr lang="pt-PT" dirty="0"/>
              <a:t>Os resultados mostram que quanto maior for o valor, mais «circular» é o produto.</a:t>
            </a:r>
          </a:p>
          <a:p>
            <a:pPr marL="0" indent="0" algn="just">
              <a:buNone/>
            </a:pPr>
            <a:r>
              <a:rPr lang="en-US" dirty="0"/>
              <a:t> </a:t>
            </a:r>
          </a:p>
        </p:txBody>
      </p:sp>
      <p:sp>
        <p:nvSpPr>
          <p:cNvPr id="6" name="TextBox 5">
            <a:extLst>
              <a:ext uri="{FF2B5EF4-FFF2-40B4-BE49-F238E27FC236}">
                <a16:creationId xmlns:a16="http://schemas.microsoft.com/office/drawing/2014/main" id="{28F80904-FFA7-4D1A-8C8E-5ECCEF2D576D}"/>
              </a:ext>
            </a:extLst>
          </p:cNvPr>
          <p:cNvSpPr txBox="1"/>
          <p:nvPr/>
        </p:nvSpPr>
        <p:spPr>
          <a:xfrm>
            <a:off x="4365744" y="1343621"/>
            <a:ext cx="4627001" cy="3754874"/>
          </a:xfrm>
          <a:prstGeom prst="rect">
            <a:avLst/>
          </a:prstGeom>
          <a:noFill/>
        </p:spPr>
        <p:txBody>
          <a:bodyPr wrap="square">
            <a:spAutoFit/>
          </a:bodyPr>
          <a:lstStyle/>
          <a:p>
            <a:pPr algn="ctr"/>
            <a:r>
              <a:rPr lang="pt-PT" dirty="0">
                <a:latin typeface="+mj-lt"/>
                <a:ea typeface="Verdana" panose="020B0604030504040204" pitchFamily="34" charset="0"/>
              </a:rPr>
              <a:t>Os valores possíveis do indicador de circularidade do material são de 0 a 1:</a:t>
            </a:r>
          </a:p>
          <a:p>
            <a:pPr algn="ctr"/>
            <a:endParaRPr lang="pt-PT" dirty="0">
              <a:latin typeface="+mj-lt"/>
              <a:ea typeface="Verdana" panose="020B0604030504040204" pitchFamily="34" charset="0"/>
            </a:endParaRPr>
          </a:p>
          <a:p>
            <a:pPr algn="just"/>
            <a:r>
              <a:rPr lang="pt-PT" b="1" dirty="0">
                <a:latin typeface="+mj-lt"/>
                <a:ea typeface="Verdana" panose="020B0604030504040204" pitchFamily="34" charset="0"/>
              </a:rPr>
              <a:t>ICM = 1: Para </a:t>
            </a:r>
            <a:r>
              <a:rPr lang="pt-PT" dirty="0">
                <a:latin typeface="+mj-lt"/>
                <a:ea typeface="Verdana" panose="020B0604030504040204" pitchFamily="34" charset="0"/>
              </a:rPr>
              <a:t>obter a classificação 1, todas as matérias-primas utilizadas devem provir de componentes reciclados ou materiais reciclados sem quaisquer perdas durante a reciclagem </a:t>
            </a:r>
          </a:p>
          <a:p>
            <a:pPr algn="just"/>
            <a:r>
              <a:rPr lang="pt-PT" b="1" dirty="0">
                <a:latin typeface="+mj-lt"/>
                <a:ea typeface="Verdana" panose="020B0604030504040204" pitchFamily="34" charset="0"/>
              </a:rPr>
              <a:t>ICM = 0,1: </a:t>
            </a:r>
            <a:r>
              <a:rPr lang="pt-PT" dirty="0">
                <a:latin typeface="+mj-lt"/>
                <a:ea typeface="Verdana" panose="020B0604030504040204" pitchFamily="34" charset="0"/>
              </a:rPr>
              <a:t>Um produto com uma pontuação de 0,1 tem fluxos de material totalmente linear em que todas as matérias-primas provêm de material não tratado e não são reutilizadas ou recicladas como resíduos. Para atingir um valor inferior a 0,1, o produto deve ter um ciclo de vida mais curto ou uma intensidade de utilização inferior à do produto industrial médio.</a:t>
            </a:r>
          </a:p>
          <a:p>
            <a:pPr algn="just"/>
            <a:r>
              <a:rPr lang="pt-PT" b="1" dirty="0">
                <a:latin typeface="+mj-lt"/>
                <a:ea typeface="Verdana" panose="020B0604030504040204" pitchFamily="34" charset="0"/>
              </a:rPr>
              <a:t>ICM &gt; 0,1: </a:t>
            </a:r>
            <a:r>
              <a:rPr lang="pt-PT" dirty="0">
                <a:latin typeface="+mj-lt"/>
                <a:ea typeface="Verdana" panose="020B0604030504040204" pitchFamily="34" charset="0"/>
              </a:rPr>
              <a:t>Para um produto com fluxos de material totalmente linear, mas com um benefício superior ao produto industrial médio, haverá um ICM &gt; 0,1</a:t>
            </a:r>
            <a:r>
              <a:rPr lang="en-US" dirty="0">
                <a:latin typeface="+mj-lt"/>
                <a:ea typeface="Verdana" panose="020B0604030504040204" pitchFamily="34" charset="0"/>
              </a:rPr>
              <a:t>. </a:t>
            </a:r>
          </a:p>
        </p:txBody>
      </p:sp>
    </p:spTree>
    <p:custDataLst>
      <p:tags r:id="rId1"/>
    </p:custDataLst>
    <p:extLst>
      <p:ext uri="{BB962C8B-B14F-4D97-AF65-F5344CB8AC3E}">
        <p14:creationId xmlns:p14="http://schemas.microsoft.com/office/powerpoint/2010/main" val="2851246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58009" y="1627058"/>
            <a:ext cx="7717800" cy="646800"/>
          </a:xfrm>
        </p:spPr>
        <p:txBody>
          <a:bodyPr/>
          <a:lstStyle/>
          <a:p>
            <a:r>
              <a:rPr lang="en-US" sz="4000" dirty="0">
                <a:solidFill>
                  <a:srgbClr val="368E00"/>
                </a:solidFill>
              </a:rPr>
              <a:t>Políticas e Quadro Legislativo da EC</a:t>
            </a:r>
            <a:br>
              <a:rPr lang="en-US" sz="4000" dirty="0">
                <a:solidFill>
                  <a:srgbClr val="368E00"/>
                </a:solidFill>
              </a:rPr>
            </a:br>
            <a:br>
              <a:rPr lang="en-US" sz="4000" dirty="0">
                <a:solidFill>
                  <a:srgbClr val="368E00"/>
                </a:solidFill>
              </a:rPr>
            </a:b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330689" y="2710400"/>
            <a:ext cx="6588857" cy="789070"/>
          </a:xfrm>
        </p:spPr>
        <p:txBody>
          <a:bodyPr/>
          <a:lstStyle/>
          <a:p>
            <a:pPr algn="just"/>
            <a:r>
              <a:rPr lang="pt-PT" sz="1800" dirty="0"/>
              <a:t>O quadro jurídico no domínio da economia circular na Europa.</a:t>
            </a:r>
          </a:p>
          <a:p>
            <a:pPr algn="just"/>
            <a:r>
              <a:rPr lang="pt-PT" sz="1800" dirty="0"/>
              <a:t>Dá uma visão geral dos eventuais instrumentos políticos que afetam a circularidade do produto ao longo de todo o seu ciclo de vida</a:t>
            </a:r>
            <a:r>
              <a:rPr lang="en-US" sz="1800" dirty="0"/>
              <a:t>.</a:t>
            </a:r>
          </a:p>
        </p:txBody>
      </p:sp>
    </p:spTree>
    <p:custDataLst>
      <p:tags r:id="rId1"/>
    </p:custDataLst>
    <p:extLst>
      <p:ext uri="{BB962C8B-B14F-4D97-AF65-F5344CB8AC3E}">
        <p14:creationId xmlns:p14="http://schemas.microsoft.com/office/powerpoint/2010/main" val="3361026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D7586-80B4-4A3B-A164-5EB6B0851A82}"/>
              </a:ext>
            </a:extLst>
          </p:cNvPr>
          <p:cNvSpPr>
            <a:spLocks noGrp="1"/>
          </p:cNvSpPr>
          <p:nvPr>
            <p:ph type="title"/>
          </p:nvPr>
        </p:nvSpPr>
        <p:spPr/>
        <p:txBody>
          <a:bodyPr/>
          <a:lstStyle/>
          <a:p>
            <a:r>
              <a:rPr lang="en-US" dirty="0"/>
              <a:t>Políticas e quadro legislativo da </a:t>
            </a:r>
            <a:r>
              <a:rPr lang="en-US" dirty="0" err="1"/>
              <a:t>ec</a:t>
            </a:r>
            <a:endParaRPr lang="en-GB" dirty="0"/>
          </a:p>
        </p:txBody>
      </p:sp>
      <p:sp>
        <p:nvSpPr>
          <p:cNvPr id="4" name="TextBox 3">
            <a:extLst>
              <a:ext uri="{FF2B5EF4-FFF2-40B4-BE49-F238E27FC236}">
                <a16:creationId xmlns:a16="http://schemas.microsoft.com/office/drawing/2014/main" id="{F31FAB88-9E4A-4E5D-BC54-52CB0C2B9EC9}"/>
              </a:ext>
            </a:extLst>
          </p:cNvPr>
          <p:cNvSpPr txBox="1"/>
          <p:nvPr/>
        </p:nvSpPr>
        <p:spPr>
          <a:xfrm>
            <a:off x="178754" y="1721630"/>
            <a:ext cx="8573360" cy="3323987"/>
          </a:xfrm>
          <a:prstGeom prst="rect">
            <a:avLst/>
          </a:prstGeom>
          <a:noFill/>
        </p:spPr>
        <p:txBody>
          <a:bodyPr wrap="square">
            <a:spAutoFit/>
          </a:bodyPr>
          <a:lstStyle/>
          <a:p>
            <a:pPr algn="just"/>
            <a:r>
              <a:rPr lang="pt-PT" sz="1400" dirty="0"/>
              <a:t>A transição bem sucedida para a economia circular requer a adoção e implementação de novas medidas e ações com enfoque na utilização eficiente dos recursos naturais e no prolongamento da vida útil dos produtos, ao mesmo tempo que se considera cuidadosamente cada fase da cadeia de produtos - desde a extração de matérias-primas, planeamento e conceção de produtos, e produção até ao consumo e gestão de resíduos.</a:t>
            </a:r>
          </a:p>
          <a:p>
            <a:pPr algn="just"/>
            <a:endParaRPr lang="pt-PT" sz="1400" dirty="0"/>
          </a:p>
          <a:p>
            <a:pPr algn="just"/>
            <a:r>
              <a:rPr lang="pt-PT" sz="1400" dirty="0"/>
              <a:t>Em março de 2020, a Comissão Europeia adotou o </a:t>
            </a:r>
            <a:r>
              <a:rPr lang="pt-PT" sz="1400" dirty="0">
                <a:hlinkClick r:id="rId3"/>
              </a:rPr>
              <a:t>Novo Plano de Ação da Economia Circular </a:t>
            </a:r>
            <a:r>
              <a:rPr lang="pt-PT" sz="1400" dirty="0"/>
              <a:t>- a nova agenda da Europa para o crescimento sustentável e um dos principais blocos do Acordo Verde Europeu. O Novo Plano de Ação anuncia iniciativas ao longo de todo o ciclo de vida de produtos, tais como a conceção de produtos, processos de economia circular, consumo sustentável e resíduos. Centra-se em setores que exigem recursos e têm um elevado potencial de circularidade, tais como eletrónica e TIC, baterias e veículos, embalagens, plásticos, têxteis, construção e alimentos.</a:t>
            </a:r>
          </a:p>
          <a:p>
            <a:pPr algn="just"/>
            <a:endParaRPr lang="pt-PT" dirty="0"/>
          </a:p>
          <a:p>
            <a:pPr algn="just">
              <a:buFont typeface="Wingdings" panose="05000000000000000000" pitchFamily="2" charset="2"/>
              <a:buChar char="ü"/>
            </a:pPr>
            <a:endParaRPr lang="en-US" dirty="0"/>
          </a:p>
          <a:p>
            <a:pPr marL="0" indent="0">
              <a:buNone/>
            </a:pPr>
            <a:endParaRPr lang="bg-BG" dirty="0"/>
          </a:p>
        </p:txBody>
      </p:sp>
    </p:spTree>
    <p:custDataLst>
      <p:tags r:id="rId1"/>
    </p:custDataLst>
    <p:extLst>
      <p:ext uri="{BB962C8B-B14F-4D97-AF65-F5344CB8AC3E}">
        <p14:creationId xmlns:p14="http://schemas.microsoft.com/office/powerpoint/2010/main" val="294704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931158" y="1077043"/>
            <a:ext cx="7717800" cy="646800"/>
          </a:xfrm>
        </p:spPr>
        <p:txBody>
          <a:bodyPr/>
          <a:lstStyle/>
          <a:p>
            <a:r>
              <a:rPr lang="en-US" sz="4000" dirty="0">
                <a:solidFill>
                  <a:srgbClr val="368E00"/>
                </a:solidFill>
              </a:rPr>
              <a:t>Modelo linear de produção e consumo</a:t>
            </a: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3719073" y="2497270"/>
            <a:ext cx="5317350" cy="2074730"/>
          </a:xfrm>
        </p:spPr>
        <p:txBody>
          <a:bodyPr/>
          <a:lstStyle/>
          <a:p>
            <a:pPr algn="just"/>
            <a:r>
              <a:rPr lang="en-US" sz="1600" dirty="0"/>
              <a:t>Uma visão geral do modelo linear de produção e </a:t>
            </a:r>
            <a:r>
              <a:rPr lang="pt-PT" sz="1600" dirty="0"/>
              <a:t>consumo que explica, sob uma perspetiva histórica, como o modelo </a:t>
            </a:r>
            <a:r>
              <a:rPr lang="en-US" sz="1600" dirty="0"/>
              <a:t>linear foi </a:t>
            </a:r>
            <a:r>
              <a:rPr lang="en-GB" sz="1600" dirty="0"/>
              <a:t>favorecido a </a:t>
            </a:r>
            <a:r>
              <a:rPr lang="en-US" sz="1600" dirty="0"/>
              <a:t>fim de alcançar o crescimento económico. </a:t>
            </a:r>
          </a:p>
          <a:p>
            <a:pPr algn="just"/>
            <a:r>
              <a:rPr lang="en-US" sz="1600" dirty="0"/>
              <a:t>As implicações (por exemplo, alterações climáticas, poluição) do modelo linear </a:t>
            </a:r>
            <a:r>
              <a:rPr lang="en-US" sz="1600" dirty="0" err="1"/>
              <a:t>são</a:t>
            </a:r>
            <a:r>
              <a:rPr lang="en-US" sz="1600" dirty="0"/>
              <a:t> </a:t>
            </a:r>
            <a:r>
              <a:rPr lang="en-US" sz="1600"/>
              <a:t>entendidas </a:t>
            </a:r>
            <a:r>
              <a:rPr lang="en-US" sz="1600" dirty="0"/>
              <a:t>através da evidência da degradação ambiental que contribuiu para o modelo linear. </a:t>
            </a:r>
          </a:p>
          <a:p>
            <a:pPr algn="just"/>
            <a:r>
              <a:rPr lang="en-US" sz="1400" dirty="0"/>
              <a:t> </a:t>
            </a:r>
            <a:endParaRPr lang="en-GB" dirty="0"/>
          </a:p>
        </p:txBody>
      </p:sp>
    </p:spTree>
    <p:custDataLst>
      <p:tags r:id="rId1"/>
    </p:custDataLst>
    <p:extLst>
      <p:ext uri="{BB962C8B-B14F-4D97-AF65-F5344CB8AC3E}">
        <p14:creationId xmlns:p14="http://schemas.microsoft.com/office/powerpoint/2010/main" val="1638595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CC83-D1A9-4FEA-92C2-6E870B0086B2}"/>
              </a:ext>
            </a:extLst>
          </p:cNvPr>
          <p:cNvSpPr>
            <a:spLocks noGrp="1"/>
          </p:cNvSpPr>
          <p:nvPr>
            <p:ph type="title"/>
          </p:nvPr>
        </p:nvSpPr>
        <p:spPr/>
        <p:txBody>
          <a:bodyPr/>
          <a:lstStyle/>
          <a:p>
            <a:r>
              <a:rPr lang="en-GB" dirty="0"/>
              <a:t>(Cont.)</a:t>
            </a:r>
          </a:p>
        </p:txBody>
      </p:sp>
      <p:sp>
        <p:nvSpPr>
          <p:cNvPr id="4" name="TextBox 3">
            <a:extLst>
              <a:ext uri="{FF2B5EF4-FFF2-40B4-BE49-F238E27FC236}">
                <a16:creationId xmlns:a16="http://schemas.microsoft.com/office/drawing/2014/main" id="{E0D96F0E-3247-420F-B434-3F1150249578}"/>
              </a:ext>
            </a:extLst>
          </p:cNvPr>
          <p:cNvSpPr txBox="1"/>
          <p:nvPr/>
        </p:nvSpPr>
        <p:spPr>
          <a:xfrm>
            <a:off x="333447" y="1930519"/>
            <a:ext cx="5063576" cy="2246769"/>
          </a:xfrm>
          <a:prstGeom prst="rect">
            <a:avLst/>
          </a:prstGeom>
          <a:noFill/>
        </p:spPr>
        <p:txBody>
          <a:bodyPr wrap="square">
            <a:spAutoFit/>
          </a:bodyPr>
          <a:lstStyle/>
          <a:p>
            <a:pPr algn="just"/>
            <a:r>
              <a:rPr lang="en-US" sz="1400" dirty="0"/>
              <a:t>O documento introduz medidas legislativas e não legislativas que </a:t>
            </a:r>
            <a:r>
              <a:rPr lang="pt-PT" sz="1400" dirty="0"/>
              <a:t>visam áreas em que a ação a nível da UE poderia trazer um real valor acrescentado. Algumas das medidas são para:</a:t>
            </a:r>
          </a:p>
          <a:p>
            <a:pPr algn="just"/>
            <a:endParaRPr lang="pt-PT" sz="1400" dirty="0"/>
          </a:p>
          <a:p>
            <a:pPr algn="just">
              <a:buFont typeface="Wingdings" panose="05000000000000000000" pitchFamily="2" charset="2"/>
              <a:buChar char="ü"/>
            </a:pPr>
            <a:r>
              <a:rPr lang="pt-PT" sz="1400" dirty="0"/>
              <a:t>Tornar os produtos sustentáveis a norma na UE;</a:t>
            </a:r>
          </a:p>
          <a:p>
            <a:pPr algn="just">
              <a:buFont typeface="Wingdings" panose="05000000000000000000" pitchFamily="2" charset="2"/>
              <a:buChar char="ü"/>
            </a:pPr>
            <a:r>
              <a:rPr lang="pt-PT" sz="1400" dirty="0"/>
              <a:t>Capacitar os consumidores e os compradores públicos;</a:t>
            </a:r>
          </a:p>
          <a:p>
            <a:pPr algn="just">
              <a:buFont typeface="Wingdings" panose="05000000000000000000" pitchFamily="2" charset="2"/>
              <a:buChar char="ü"/>
            </a:pPr>
            <a:r>
              <a:rPr lang="pt-PT" sz="1400" dirty="0"/>
              <a:t>Assegurar menos desperdício;</a:t>
            </a:r>
          </a:p>
          <a:p>
            <a:pPr algn="just">
              <a:buFont typeface="Wingdings" panose="05000000000000000000" pitchFamily="2" charset="2"/>
              <a:buChar char="ü"/>
            </a:pPr>
            <a:r>
              <a:rPr lang="pt-PT" sz="1400" dirty="0"/>
              <a:t>Fazer funcionar a circularidade para as pessoas, regiões e cidades;</a:t>
            </a:r>
          </a:p>
          <a:p>
            <a:pPr algn="just">
              <a:buFont typeface="Wingdings" panose="05000000000000000000" pitchFamily="2" charset="2"/>
              <a:buChar char="ü"/>
            </a:pPr>
            <a:r>
              <a:rPr lang="pt-PT" sz="1400" dirty="0"/>
              <a:t>Liderar os esforços na economia circular à escala global.</a:t>
            </a:r>
          </a:p>
        </p:txBody>
      </p:sp>
      <p:pic>
        <p:nvPicPr>
          <p:cNvPr id="122882" name="Picture 2">
            <a:extLst>
              <a:ext uri="{FF2B5EF4-FFF2-40B4-BE49-F238E27FC236}">
                <a16:creationId xmlns:a16="http://schemas.microsoft.com/office/drawing/2014/main" id="{7C588AC4-352F-49CC-8952-5EC39FC0C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167" y="1269340"/>
            <a:ext cx="2096288" cy="2962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94484B-D4CC-4D71-9878-14FF34D006AD}"/>
              </a:ext>
            </a:extLst>
          </p:cNvPr>
          <p:cNvSpPr txBox="1"/>
          <p:nvPr/>
        </p:nvSpPr>
        <p:spPr>
          <a:xfrm>
            <a:off x="5660856" y="4488584"/>
            <a:ext cx="2607415" cy="230832"/>
          </a:xfrm>
          <a:prstGeom prst="rect">
            <a:avLst/>
          </a:prstGeom>
          <a:noFill/>
        </p:spPr>
        <p:txBody>
          <a:bodyPr wrap="square">
            <a:spAutoFit/>
          </a:bodyPr>
          <a:lstStyle/>
          <a:p>
            <a:pPr algn="ctr"/>
            <a:r>
              <a:rPr lang="en-US" sz="900" dirty="0">
                <a:latin typeface="+mj-lt"/>
                <a:ea typeface="Verdana" panose="020B0604030504040204" pitchFamily="34" charset="0"/>
              </a:rPr>
              <a:t>Fonte: </a:t>
            </a:r>
            <a:r>
              <a:rPr lang="en-US" sz="900" dirty="0">
                <a:latin typeface="+mj-lt"/>
                <a:ea typeface="Verdana" panose="020B0604030504040204" pitchFamily="34" charset="0"/>
                <a:hlinkClick r:id="rId4"/>
              </a:rPr>
              <a:t>https:</a:t>
            </a:r>
            <a:r>
              <a:rPr lang="en-US" sz="900" dirty="0">
                <a:latin typeface="+mj-lt"/>
                <a:ea typeface="Verdana" panose="020B0604030504040204" pitchFamily="34" charset="0"/>
              </a:rPr>
              <a:t>//op.europa.eu/ </a:t>
            </a:r>
          </a:p>
        </p:txBody>
      </p:sp>
    </p:spTree>
    <p:custDataLst>
      <p:tags r:id="rId1"/>
    </p:custDataLst>
    <p:extLst>
      <p:ext uri="{BB962C8B-B14F-4D97-AF65-F5344CB8AC3E}">
        <p14:creationId xmlns:p14="http://schemas.microsoft.com/office/powerpoint/2010/main" val="3259091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3B20-D940-41C5-B0A9-6BA183C53E31}"/>
              </a:ext>
            </a:extLst>
          </p:cNvPr>
          <p:cNvSpPr>
            <a:spLocks noGrp="1"/>
          </p:cNvSpPr>
          <p:nvPr>
            <p:ph type="title"/>
          </p:nvPr>
        </p:nvSpPr>
        <p:spPr/>
        <p:txBody>
          <a:bodyPr/>
          <a:lstStyle/>
          <a:p>
            <a:r>
              <a:rPr lang="en-US" dirty="0"/>
              <a:t>A UE e a economia circular</a:t>
            </a:r>
            <a:endParaRPr lang="en-GB" dirty="0"/>
          </a:p>
        </p:txBody>
      </p:sp>
      <p:sp>
        <p:nvSpPr>
          <p:cNvPr id="4" name="TextBox 3">
            <a:extLst>
              <a:ext uri="{FF2B5EF4-FFF2-40B4-BE49-F238E27FC236}">
                <a16:creationId xmlns:a16="http://schemas.microsoft.com/office/drawing/2014/main" id="{32C43DDD-C3F6-43AE-9AAA-749636D6DF2C}"/>
              </a:ext>
            </a:extLst>
          </p:cNvPr>
          <p:cNvSpPr txBox="1"/>
          <p:nvPr/>
        </p:nvSpPr>
        <p:spPr>
          <a:xfrm>
            <a:off x="161566" y="1268022"/>
            <a:ext cx="3929171" cy="3970318"/>
          </a:xfrm>
          <a:prstGeom prst="rect">
            <a:avLst/>
          </a:prstGeom>
          <a:noFill/>
        </p:spPr>
        <p:txBody>
          <a:bodyPr wrap="square">
            <a:spAutoFit/>
          </a:bodyPr>
          <a:lstStyle/>
          <a:p>
            <a:pPr marL="0" indent="0" algn="just">
              <a:buNone/>
            </a:pPr>
            <a:r>
              <a:rPr lang="pt-PT" dirty="0"/>
              <a:t>Com a </a:t>
            </a:r>
            <a:r>
              <a:rPr lang="pt-PT" dirty="0">
                <a:hlinkClick r:id="rId3"/>
              </a:rPr>
              <a:t>resolução do PE de 10 de fevereiro de 2021 sobre o Novo Plano de Ação da Economia Circular</a:t>
            </a:r>
            <a:r>
              <a:rPr lang="pt-PT" dirty="0"/>
              <a:t>, o PE apelou a medidas adicionais para alcançar a sustentabilidade ambiental e a neutralidade de carbono até 2050. Algumas das recomendações adicionais dizem respeito:</a:t>
            </a:r>
          </a:p>
          <a:p>
            <a:pPr marL="0" indent="0" algn="just">
              <a:buNone/>
            </a:pPr>
            <a:endParaRPr lang="pt-PT" dirty="0"/>
          </a:p>
          <a:p>
            <a:pPr algn="just">
              <a:buFont typeface="Wingdings" panose="05000000000000000000" pitchFamily="2" charset="2"/>
              <a:buChar char="ü"/>
            </a:pPr>
            <a:r>
              <a:rPr lang="pt-PT" dirty="0"/>
              <a:t>requisitos de reciclagem mais rigorosos;</a:t>
            </a:r>
          </a:p>
          <a:p>
            <a:pPr algn="just">
              <a:buFont typeface="Wingdings" panose="05000000000000000000" pitchFamily="2" charset="2"/>
              <a:buChar char="ü"/>
            </a:pPr>
            <a:r>
              <a:rPr lang="pt-PT" dirty="0"/>
              <a:t>objetivos vinculativos sobre a «pegada ecológica» dos materiais;</a:t>
            </a:r>
          </a:p>
          <a:p>
            <a:pPr algn="just">
              <a:buFont typeface="Wingdings" panose="05000000000000000000" pitchFamily="2" charset="2"/>
              <a:buChar char="ü"/>
            </a:pPr>
            <a:r>
              <a:rPr lang="pt-PT" dirty="0"/>
              <a:t>apoio do rótulo ecológico da UE como referência para a estabilidade ambiental;</a:t>
            </a:r>
          </a:p>
          <a:p>
            <a:pPr algn="just">
              <a:buFont typeface="Wingdings" panose="05000000000000000000" pitchFamily="2" charset="2"/>
              <a:buChar char="ü"/>
            </a:pPr>
            <a:r>
              <a:rPr lang="pt-PT" dirty="0"/>
              <a:t>reforço do papel dos concursos públicos verdes;</a:t>
            </a:r>
          </a:p>
          <a:p>
            <a:pPr algn="just">
              <a:buFont typeface="Wingdings" panose="05000000000000000000" pitchFamily="2" charset="2"/>
              <a:buChar char="ü"/>
            </a:pPr>
            <a:r>
              <a:rPr lang="pt-PT" dirty="0"/>
              <a:t>integração dos princípios da EC nos planos nacionais de recuperação dos Estados-Membros.</a:t>
            </a:r>
          </a:p>
        </p:txBody>
      </p:sp>
      <p:sp>
        <p:nvSpPr>
          <p:cNvPr id="6" name="TextBox 5">
            <a:extLst>
              <a:ext uri="{FF2B5EF4-FFF2-40B4-BE49-F238E27FC236}">
                <a16:creationId xmlns:a16="http://schemas.microsoft.com/office/drawing/2014/main" id="{9C8AC00F-0CC7-41F2-B9C6-D7864A130066}"/>
              </a:ext>
            </a:extLst>
          </p:cNvPr>
          <p:cNvSpPr txBox="1"/>
          <p:nvPr/>
        </p:nvSpPr>
        <p:spPr>
          <a:xfrm>
            <a:off x="4757632" y="1551100"/>
            <a:ext cx="4087300" cy="2308324"/>
          </a:xfrm>
          <a:prstGeom prst="rect">
            <a:avLst/>
          </a:prstGeom>
          <a:noFill/>
        </p:spPr>
        <p:txBody>
          <a:bodyPr wrap="square">
            <a:spAutoFit/>
          </a:bodyPr>
          <a:lstStyle/>
          <a:p>
            <a:pPr algn="just"/>
            <a:r>
              <a:rPr lang="en-US" sz="1200" dirty="0">
                <a:solidFill>
                  <a:srgbClr val="059540"/>
                </a:solidFill>
                <a:latin typeface="Verdana" panose="020B0604030504040204" pitchFamily="34" charset="0"/>
                <a:ea typeface="Verdana" panose="020B0604030504040204" pitchFamily="34" charset="0"/>
              </a:rPr>
              <a:t>«</a:t>
            </a:r>
            <a:r>
              <a:rPr lang="pt-PT" sz="1200" dirty="0">
                <a:solidFill>
                  <a:srgbClr val="059540"/>
                </a:solidFill>
                <a:latin typeface="Verdana" panose="020B0604030504040204" pitchFamily="34" charset="0"/>
                <a:ea typeface="Verdana" panose="020B0604030504040204" pitchFamily="34" charset="0"/>
              </a:rPr>
              <a:t>O rótulo ecológico da UE é um rótulo de excelência ambiental que é atribuído a produtos e serviços que cumprem elevados padrões ambientais ao longo do seu ciclo de vida: desde a extração da matéria-prima, à produção, distribuição e eliminação. O rótulo ecológico da UE promove a economia circular, encorajando os produtores a gerar menos resíduos e CO2 durante o processo de fabrico. Os critérios do rótulo ecológico da UE também encorajam as empresas a desenvolver produtos que sejam duráveis, fáceis de reparar e reciclar</a:t>
            </a:r>
            <a:r>
              <a:rPr lang="en-US" sz="1200" dirty="0">
                <a:solidFill>
                  <a:srgbClr val="059540"/>
                </a:solidFill>
                <a:latin typeface="Verdana" panose="020B0604030504040204" pitchFamily="34" charset="0"/>
                <a:ea typeface="Verdana" panose="020B0604030504040204" pitchFamily="34" charset="0"/>
              </a:rPr>
              <a:t>». </a:t>
            </a:r>
            <a:endParaRPr lang="bg-BG" sz="1200" dirty="0">
              <a:solidFill>
                <a:srgbClr val="059540"/>
              </a:solidFill>
              <a:latin typeface="Verdana" panose="020B0604030504040204" pitchFamily="34" charset="0"/>
              <a:ea typeface="Verdana" panose="020B0604030504040204" pitchFamily="34" charset="0"/>
            </a:endParaRPr>
          </a:p>
        </p:txBody>
      </p:sp>
      <p:pic>
        <p:nvPicPr>
          <p:cNvPr id="7" name="Картина 4">
            <a:extLst>
              <a:ext uri="{FF2B5EF4-FFF2-40B4-BE49-F238E27FC236}">
                <a16:creationId xmlns:a16="http://schemas.microsoft.com/office/drawing/2014/main" id="{26E75F08-AB96-44E3-BDBF-9B5A9F33268A}"/>
              </a:ext>
            </a:extLst>
          </p:cNvPr>
          <p:cNvPicPr>
            <a:picLocks noChangeAspect="1"/>
          </p:cNvPicPr>
          <p:nvPr/>
        </p:nvPicPr>
        <p:blipFill>
          <a:blip r:embed="rId4"/>
          <a:stretch>
            <a:fillRect/>
          </a:stretch>
        </p:blipFill>
        <p:spPr>
          <a:xfrm>
            <a:off x="6398115" y="3791073"/>
            <a:ext cx="977136" cy="977136"/>
          </a:xfrm>
          <a:prstGeom prst="rect">
            <a:avLst/>
          </a:prstGeom>
        </p:spPr>
      </p:pic>
      <p:sp>
        <p:nvSpPr>
          <p:cNvPr id="8" name="Текстово поле 5">
            <a:extLst>
              <a:ext uri="{FF2B5EF4-FFF2-40B4-BE49-F238E27FC236}">
                <a16:creationId xmlns:a16="http://schemas.microsoft.com/office/drawing/2014/main" id="{09EE57F9-BAB7-4075-8E8D-3D8B5F98372F}"/>
              </a:ext>
            </a:extLst>
          </p:cNvPr>
          <p:cNvSpPr txBox="1"/>
          <p:nvPr/>
        </p:nvSpPr>
        <p:spPr>
          <a:xfrm>
            <a:off x="6222865" y="4784496"/>
            <a:ext cx="1879134" cy="200055"/>
          </a:xfrm>
          <a:prstGeom prst="rect">
            <a:avLst/>
          </a:prstGeom>
          <a:noFill/>
        </p:spPr>
        <p:txBody>
          <a:bodyPr wrap="square" rtlCol="0">
            <a:spAutoFit/>
          </a:bodyPr>
          <a:lstStyle/>
          <a:p>
            <a:r>
              <a:rPr lang="en-US" sz="700" dirty="0">
                <a:latin typeface="+mj-lt"/>
                <a:ea typeface="Verdana" panose="020B0604030504040204" pitchFamily="34" charset="0"/>
              </a:rPr>
              <a:t>Fonte: Comissão Europeia</a:t>
            </a:r>
            <a:endParaRPr lang="bg-BG" sz="7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3867941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1DBE-E910-4EE5-BC69-C08F3A3FDBC3}"/>
              </a:ext>
            </a:extLst>
          </p:cNvPr>
          <p:cNvSpPr>
            <a:spLocks noGrp="1"/>
          </p:cNvSpPr>
          <p:nvPr>
            <p:ph type="title"/>
          </p:nvPr>
        </p:nvSpPr>
        <p:spPr>
          <a:xfrm>
            <a:off x="445092" y="306205"/>
            <a:ext cx="7717800" cy="1011600"/>
          </a:xfrm>
        </p:spPr>
        <p:txBody>
          <a:bodyPr/>
          <a:lstStyle/>
          <a:p>
            <a:r>
              <a:rPr lang="en-US" sz="4000" dirty="0" err="1"/>
              <a:t>Políticas</a:t>
            </a:r>
            <a:r>
              <a:rPr lang="en-US" sz="4000" dirty="0"/>
              <a:t>, Estratégias, </a:t>
            </a:r>
            <a:br>
              <a:rPr lang="en-US" sz="4000" dirty="0"/>
            </a:br>
            <a:r>
              <a:rPr lang="en-US" sz="4000" dirty="0" err="1"/>
              <a:t>Planos</a:t>
            </a:r>
            <a:r>
              <a:rPr lang="en-US" sz="4000" dirty="0"/>
              <a:t> e </a:t>
            </a:r>
            <a:r>
              <a:rPr lang="en-US" sz="4000" dirty="0" err="1"/>
              <a:t>Medidas</a:t>
            </a:r>
            <a:r>
              <a:rPr lang="en-US" sz="4000" dirty="0"/>
              <a:t> </a:t>
            </a:r>
            <a:r>
              <a:rPr lang="en-US" sz="3600" dirty="0" err="1"/>
              <a:t>Nacionais</a:t>
            </a:r>
            <a:r>
              <a:rPr lang="en-US" sz="3600" dirty="0"/>
              <a:t> da EC</a:t>
            </a:r>
            <a:endParaRPr lang="en-GB" dirty="0"/>
          </a:p>
        </p:txBody>
      </p:sp>
      <p:sp>
        <p:nvSpPr>
          <p:cNvPr id="6" name="TextBox 5">
            <a:extLst>
              <a:ext uri="{FF2B5EF4-FFF2-40B4-BE49-F238E27FC236}">
                <a16:creationId xmlns:a16="http://schemas.microsoft.com/office/drawing/2014/main" id="{24D65B73-399D-4F2D-8DA4-50A0D8030C02}"/>
              </a:ext>
            </a:extLst>
          </p:cNvPr>
          <p:cNvSpPr txBox="1"/>
          <p:nvPr/>
        </p:nvSpPr>
        <p:spPr>
          <a:xfrm>
            <a:off x="1194488" y="2300170"/>
            <a:ext cx="1418083" cy="2031325"/>
          </a:xfrm>
          <a:prstGeom prst="rect">
            <a:avLst/>
          </a:prstGeom>
          <a:noFill/>
        </p:spPr>
        <p:txBody>
          <a:bodyPr wrap="square">
            <a:spAutoFit/>
          </a:bodyPr>
          <a:lstStyle/>
          <a:p>
            <a:pPr marL="342900" indent="-342900">
              <a:buFont typeface="+mj-lt"/>
              <a:buAutoNum type="arabicPeriod"/>
            </a:pPr>
            <a:r>
              <a:rPr lang="en-US" dirty="0"/>
              <a:t>Alemanha</a:t>
            </a:r>
          </a:p>
          <a:p>
            <a:pPr marL="342900" indent="-342900">
              <a:buFont typeface="+mj-lt"/>
              <a:buAutoNum type="arabicPeriod"/>
            </a:pPr>
            <a:r>
              <a:rPr lang="en-US" dirty="0"/>
              <a:t>Chipre</a:t>
            </a:r>
          </a:p>
          <a:p>
            <a:pPr marL="342900" indent="-342900">
              <a:buFont typeface="+mj-lt"/>
              <a:buAutoNum type="arabicPeriod"/>
            </a:pPr>
            <a:r>
              <a:rPr lang="en-US" dirty="0"/>
              <a:t>Croácia</a:t>
            </a:r>
          </a:p>
          <a:p>
            <a:pPr marL="342900" indent="-342900">
              <a:buFont typeface="+mj-lt"/>
              <a:buAutoNum type="arabicPeriod"/>
            </a:pPr>
            <a:r>
              <a:rPr lang="en-US" dirty="0"/>
              <a:t>Áustria</a:t>
            </a:r>
          </a:p>
          <a:p>
            <a:pPr marL="342900" indent="-342900">
              <a:buFont typeface="+mj-lt"/>
              <a:buAutoNum type="arabicPeriod"/>
            </a:pPr>
            <a:r>
              <a:rPr lang="en-US" dirty="0"/>
              <a:t>Irlanda</a:t>
            </a:r>
          </a:p>
          <a:p>
            <a:pPr marL="342900" indent="-342900">
              <a:buFont typeface="+mj-lt"/>
              <a:buAutoNum type="arabicPeriod"/>
            </a:pPr>
            <a:r>
              <a:rPr lang="en-US" dirty="0"/>
              <a:t>Roménia</a:t>
            </a:r>
          </a:p>
          <a:p>
            <a:pPr marL="342900" indent="-342900">
              <a:buFont typeface="+mj-lt"/>
              <a:buAutoNum type="arabicPeriod"/>
            </a:pPr>
            <a:r>
              <a:rPr lang="en-US" dirty="0"/>
              <a:t>Grécia</a:t>
            </a:r>
          </a:p>
          <a:p>
            <a:pPr marL="342900" indent="-342900">
              <a:buFont typeface="+mj-lt"/>
              <a:buAutoNum type="arabicPeriod"/>
            </a:pPr>
            <a:r>
              <a:rPr lang="en-US" dirty="0"/>
              <a:t>Bulgária</a:t>
            </a:r>
          </a:p>
          <a:p>
            <a:pPr marL="342900" indent="-342900">
              <a:buFont typeface="+mj-lt"/>
              <a:buAutoNum type="arabicPeriod"/>
            </a:pPr>
            <a:r>
              <a:rPr lang="en-US" dirty="0"/>
              <a:t>Portugal</a:t>
            </a:r>
            <a:endParaRPr lang="en-GB" dirty="0"/>
          </a:p>
        </p:txBody>
      </p:sp>
      <p:sp>
        <p:nvSpPr>
          <p:cNvPr id="3" name="TextBox 2">
            <a:extLst>
              <a:ext uri="{FF2B5EF4-FFF2-40B4-BE49-F238E27FC236}">
                <a16:creationId xmlns:a16="http://schemas.microsoft.com/office/drawing/2014/main" id="{C4AE4A0D-B358-8568-242A-7D94D36FF3BE}"/>
              </a:ext>
            </a:extLst>
          </p:cNvPr>
          <p:cNvSpPr txBox="1"/>
          <p:nvPr/>
        </p:nvSpPr>
        <p:spPr>
          <a:xfrm>
            <a:off x="4266520" y="4467125"/>
            <a:ext cx="3658280" cy="461665"/>
          </a:xfrm>
          <a:prstGeom prst="rect">
            <a:avLst/>
          </a:prstGeom>
          <a:noFill/>
        </p:spPr>
        <p:txBody>
          <a:bodyPr wrap="square" rtlCol="0">
            <a:spAutoFit/>
          </a:bodyPr>
          <a:lstStyle/>
          <a:p>
            <a:r>
              <a:rPr lang="pt-PT" sz="600" b="1" i="0" dirty="0">
                <a:solidFill>
                  <a:srgbClr val="374957"/>
                </a:solidFill>
                <a:effectLst/>
                <a:latin typeface="Proxima Nova"/>
              </a:rPr>
              <a:t>desenho circular de ícones de linha ecológica </a:t>
            </a:r>
            <a:r>
              <a:rPr lang="pt-PT" sz="600" dirty="0"/>
              <a:t>por </a:t>
            </a:r>
            <a:r>
              <a:rPr lang="pt-PT" sz="600" b="1" i="0" u="none" strike="noStrike" dirty="0" err="1">
                <a:solidFill>
                  <a:srgbClr val="0F73EE"/>
                </a:solidFill>
                <a:effectLst/>
                <a:latin typeface="Proxima Nova"/>
              </a:rPr>
              <a:t>anya_leni</a:t>
            </a:r>
            <a:r>
              <a:rPr lang="pt-PT" sz="600" b="1" i="0" u="none" strike="noStrike" dirty="0">
                <a:solidFill>
                  <a:srgbClr val="0F73EE"/>
                </a:solidFill>
                <a:effectLst/>
                <a:latin typeface="Proxima Nova"/>
              </a:rPr>
              <a:t> </a:t>
            </a:r>
            <a:r>
              <a:rPr lang="pt-PT" sz="600" dirty="0"/>
              <a:t>em </a:t>
            </a:r>
          </a:p>
          <a:p>
            <a:r>
              <a:rPr lang="pt-PT" sz="600" dirty="0"/>
              <a:t>https://www.freepik.com/premium-vector/ecology-line-icon-circle-design-vector-illustration-green-power-environment-objects_19679860.htm#query=environmental%20icns&amp;position=18&amp;from_view=search&amp;track=ais</a:t>
            </a:r>
          </a:p>
        </p:txBody>
      </p:sp>
      <p:pic>
        <p:nvPicPr>
          <p:cNvPr id="5" name="Picture 4">
            <a:extLst>
              <a:ext uri="{FF2B5EF4-FFF2-40B4-BE49-F238E27FC236}">
                <a16:creationId xmlns:a16="http://schemas.microsoft.com/office/drawing/2014/main" id="{B9089D53-ACAD-9C9C-1053-137321A5D8F2}"/>
              </a:ext>
            </a:extLst>
          </p:cNvPr>
          <p:cNvPicPr>
            <a:picLocks noChangeAspect="1"/>
          </p:cNvPicPr>
          <p:nvPr/>
        </p:nvPicPr>
        <p:blipFill>
          <a:blip r:embed="rId3"/>
          <a:stretch>
            <a:fillRect/>
          </a:stretch>
        </p:blipFill>
        <p:spPr>
          <a:xfrm>
            <a:off x="4406538" y="1561550"/>
            <a:ext cx="2870946" cy="2801166"/>
          </a:xfrm>
          <a:prstGeom prst="rect">
            <a:avLst/>
          </a:prstGeom>
        </p:spPr>
      </p:pic>
      <p:pic>
        <p:nvPicPr>
          <p:cNvPr id="4" name="Imagem 8" descr="Uma imagem com texto, clipart&#10;&#10;Descrição gerada automaticamente">
            <a:extLst>
              <a:ext uri="{FF2B5EF4-FFF2-40B4-BE49-F238E27FC236}">
                <a16:creationId xmlns:a16="http://schemas.microsoft.com/office/drawing/2014/main" id="{348B026E-1AEA-330A-FE6D-EFC0AF52375A}"/>
              </a:ext>
            </a:extLst>
          </p:cNvPr>
          <p:cNvPicPr>
            <a:picLocks noChangeAspect="1"/>
          </p:cNvPicPr>
          <p:nvPr/>
        </p:nvPicPr>
        <p:blipFill>
          <a:blip r:embed="rId4"/>
          <a:stretch>
            <a:fillRect/>
          </a:stretch>
        </p:blipFill>
        <p:spPr>
          <a:xfrm>
            <a:off x="6821407" y="4243543"/>
            <a:ext cx="681229" cy="238346"/>
          </a:xfrm>
          <a:prstGeom prst="rect">
            <a:avLst/>
          </a:prstGeom>
        </p:spPr>
      </p:pic>
    </p:spTree>
    <p:custDataLst>
      <p:tags r:id="rId1"/>
    </p:custDataLst>
    <p:extLst>
      <p:ext uri="{BB962C8B-B14F-4D97-AF65-F5344CB8AC3E}">
        <p14:creationId xmlns:p14="http://schemas.microsoft.com/office/powerpoint/2010/main" val="2246336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63A0-978D-4ADE-981F-471B3529742F}"/>
              </a:ext>
            </a:extLst>
          </p:cNvPr>
          <p:cNvSpPr>
            <a:spLocks noGrp="1"/>
          </p:cNvSpPr>
          <p:nvPr>
            <p:ph type="title"/>
          </p:nvPr>
        </p:nvSpPr>
        <p:spPr>
          <a:xfrm>
            <a:off x="589472" y="16986"/>
            <a:ext cx="7717800" cy="1011600"/>
          </a:xfrm>
        </p:spPr>
        <p:txBody>
          <a:bodyPr/>
          <a:lstStyle/>
          <a:p>
            <a:r>
              <a:rPr lang="en-GB" dirty="0"/>
              <a:t>9. PORTUGAL</a:t>
            </a:r>
          </a:p>
        </p:txBody>
      </p:sp>
      <p:graphicFrame>
        <p:nvGraphicFramePr>
          <p:cNvPr id="4" name="Таблица 5">
            <a:extLst>
              <a:ext uri="{FF2B5EF4-FFF2-40B4-BE49-F238E27FC236}">
                <a16:creationId xmlns:a16="http://schemas.microsoft.com/office/drawing/2014/main" id="{30AE5833-A990-47AD-B29E-299F623092CC}"/>
              </a:ext>
            </a:extLst>
          </p:cNvPr>
          <p:cNvGraphicFramePr>
            <a:graphicFrameLocks noGrp="1"/>
          </p:cNvGraphicFramePr>
          <p:nvPr>
            <p:extLst>
              <p:ext uri="{D42A27DB-BD31-4B8C-83A1-F6EECF244321}">
                <p14:modId xmlns:p14="http://schemas.microsoft.com/office/powerpoint/2010/main" val="339730192"/>
              </p:ext>
            </p:extLst>
          </p:nvPr>
        </p:nvGraphicFramePr>
        <p:xfrm>
          <a:off x="0" y="866274"/>
          <a:ext cx="9144000" cy="4521178"/>
        </p:xfrm>
        <a:graphic>
          <a:graphicData uri="http://schemas.openxmlformats.org/drawingml/2006/table">
            <a:tbl>
              <a:tblPr firstRow="1" firstCol="1" bandRow="1"/>
              <a:tblGrid>
                <a:gridCol w="2369120">
                  <a:extLst>
                    <a:ext uri="{9D8B030D-6E8A-4147-A177-3AD203B41FA5}">
                      <a16:colId xmlns:a16="http://schemas.microsoft.com/office/drawing/2014/main" val="1050371273"/>
                    </a:ext>
                  </a:extLst>
                </a:gridCol>
                <a:gridCol w="6774880">
                  <a:extLst>
                    <a:ext uri="{9D8B030D-6E8A-4147-A177-3AD203B41FA5}">
                      <a16:colId xmlns:a16="http://schemas.microsoft.com/office/drawing/2014/main" val="1917872585"/>
                    </a:ext>
                  </a:extLst>
                </a:gridCol>
              </a:tblGrid>
              <a:tr h="31343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pt-PT" sz="1000" noProof="0" dirty="0">
                          <a:effectLst/>
                        </a:rPr>
                        <a:t>O Plano de Ação da Economia Circular (PAEC), 2017</a:t>
                      </a:r>
                      <a:endParaRPr lang="pt-PT"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pt-PT" sz="1000" u="sng" noProof="0">
                          <a:effectLst/>
                          <a:hlinkClick r:id="rId3"/>
                        </a:rPr>
                        <a:t>https://eco.nomia.pt/contents/ficheiros/paec-pt.pdf </a:t>
                      </a:r>
                      <a:endParaRPr lang="pt-PT"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D9A78"/>
                    </a:solidFill>
                  </a:tcPr>
                </a:tc>
                <a:extLst>
                  <a:ext uri="{0D108BD9-81ED-4DB2-BD59-A6C34878D82A}">
                    <a16:rowId xmlns:a16="http://schemas.microsoft.com/office/drawing/2014/main" val="956012267"/>
                  </a:ext>
                </a:extLst>
              </a:tr>
              <a:tr h="31343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pt-PT" sz="1000" noProof="0" dirty="0">
                          <a:effectLst/>
                        </a:rPr>
                        <a:t>Resolução do Conselho de Ministros n. º 108/2019, de 2 de julho</a:t>
                      </a:r>
                      <a:endParaRPr lang="pt-PT"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pt-PT" sz="1000" noProof="0" dirty="0">
                          <a:effectLst/>
                        </a:rPr>
                        <a:t>Promove o Plano de Ação para a Economia Circular em Portugal aprovado pela Resolução do Conselho de Ministros n. º 190-A/2017, de 11 de dezembro.</a:t>
                      </a:r>
                      <a:endParaRPr lang="pt-PT"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2261771274"/>
                  </a:ext>
                </a:extLst>
              </a:tr>
              <a:tr h="31343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pt-PT" sz="1000" noProof="0" dirty="0">
                          <a:effectLst/>
                        </a:rPr>
                        <a:t>Decreto-Lei n.º 86-C/2016, de 29 de dezembro</a:t>
                      </a:r>
                      <a:endParaRPr lang="pt-PT"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pt-PT" sz="1000" noProof="0">
                          <a:effectLst/>
                        </a:rPr>
                        <a:t>Cria o Fundo para a Inovação, Tecnologia e Economia Circular, com a Portaria n.º 258/ 2017 aprovou o Regulamento de Gestão deste Fundo.</a:t>
                      </a:r>
                      <a:endParaRPr lang="pt-PT"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4100629909"/>
                  </a:ext>
                </a:extLst>
              </a:tr>
              <a:tr h="33591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pt-PT" sz="1000" noProof="0">
                          <a:effectLst/>
                        </a:rPr>
                        <a:t>O Roteiro para a neutralidade de carbono (RNC2050)</a:t>
                      </a:r>
                      <a:endParaRPr lang="pt-PT"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pt-PT" sz="1000" noProof="0">
                          <a:effectLst/>
                        </a:rPr>
                        <a:t>Define o caminho para a neutralidade de carbono em Portugal, estabelecendo as principais orientações e identificando opções rentáveis para alcançar este fim em diferentes cenários de desenvolvimento socioeconómico.</a:t>
                      </a:r>
                      <a:endParaRPr lang="pt-PT"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3043578980"/>
                  </a:ext>
                </a:extLst>
              </a:tr>
              <a:tr h="420836">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pt-PT" sz="1000" noProof="0">
                          <a:effectLst/>
                        </a:rPr>
                        <a:t>A Estratégia Nacional de Compras Verdes</a:t>
                      </a:r>
                      <a:endParaRPr lang="pt-PT"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pt-PT" sz="1000" noProof="0" dirty="0">
                          <a:effectLst/>
                        </a:rPr>
                        <a:t>Analisa a integração de critérios na Contratação Pública, promovendo a circularidade de recursos na lista de bens e serviços prioritários estabelecida na Estratégia Nacional para a Contratação Pública Verde (ENCPE 2020).</a:t>
                      </a:r>
                      <a:endParaRPr lang="pt-PT"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1221553851"/>
                  </a:ext>
                </a:extLst>
              </a:tr>
              <a:tr h="420836">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pt-PT" sz="1000" noProof="0">
                          <a:effectLst/>
                        </a:rPr>
                        <a:t>O Plano Nacional de Gestão de Resíduos (PNGR 2020)</a:t>
                      </a:r>
                      <a:endParaRPr lang="pt-PT"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pt-PT" sz="1000" noProof="0" dirty="0">
                          <a:effectLst/>
                        </a:rPr>
                        <a:t>Visa promover a prevenção e gestão dos resíduos integrados no ciclo de vida dos produtos, centrada numa economia circular tendencial e assegurando uma maior eficiência na utilização dos recursos naturais, e baseia-se em dois objetivos estratégicos.</a:t>
                      </a:r>
                      <a:endParaRPr lang="pt-PT"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509103034"/>
                  </a:ext>
                </a:extLst>
              </a:tr>
              <a:tr h="25099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pt-PT" sz="1000" noProof="0" dirty="0">
                          <a:effectLst/>
                        </a:rPr>
                        <a:t>Portaria n.º 241-B/2019, de 31 de julho</a:t>
                      </a:r>
                      <a:endParaRPr lang="pt-PT"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pt-PT" sz="1000" noProof="0">
                          <a:effectLst/>
                        </a:rPr>
                        <a:t>Aprova o PERSU 2020+, que é um ajustamento às medidas definidas no Plano Estratégico para os Resíduos Urbanos (PERSU 2020).</a:t>
                      </a:r>
                      <a:endParaRPr lang="pt-PT"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716999918"/>
                  </a:ext>
                </a:extLst>
              </a:tr>
              <a:tr h="31343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pt-PT" sz="1000" noProof="0" dirty="0">
                          <a:effectLst/>
                        </a:rPr>
                        <a:t>Resolução do Conselho de Ministros nº. 141/2018, de 26 de outubro</a:t>
                      </a:r>
                      <a:endParaRPr lang="pt-PT"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pt-PT" sz="1000" noProof="0">
                          <a:effectLst/>
                        </a:rPr>
                        <a:t>Promove uma utilização mais sustentável dos recursos na Administração Pública através da redução do consumo de produtos de papel e plástico.</a:t>
                      </a:r>
                      <a:endParaRPr lang="pt-PT"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169004836"/>
                  </a:ext>
                </a:extLst>
              </a:tr>
              <a:tr h="33591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pt-PT" sz="1000" noProof="0" dirty="0">
                          <a:effectLst/>
                        </a:rPr>
                        <a:t>Aviso n.º 2436/2018, de 21 de fevereiro</a:t>
                      </a:r>
                      <a:endParaRPr lang="pt-PT"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pt-PT" sz="1000" noProof="0" dirty="0">
                          <a:effectLst/>
                        </a:rPr>
                        <a:t>Introduz o programa «</a:t>
                      </a:r>
                      <a:r>
                        <a:rPr lang="pt-PT" sz="1000" noProof="0" dirty="0" err="1">
                          <a:effectLst/>
                        </a:rPr>
                        <a:t>DURe</a:t>
                      </a:r>
                      <a:r>
                        <a:rPr lang="pt-PT" sz="1000" noProof="0" dirty="0">
                          <a:effectLst/>
                        </a:rPr>
                        <a:t> - Repensar os plásticos na economia», para impulsionar uma nova abordagem aos plásticos na economia.</a:t>
                      </a:r>
                      <a:endParaRPr lang="pt-PT"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3214727992"/>
                  </a:ext>
                </a:extLst>
              </a:tr>
              <a:tr h="25099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pt-PT" sz="1000" noProof="0" dirty="0">
                          <a:effectLst/>
                        </a:rPr>
                        <a:t>Lei n.º 77/2019, de 2 de setembro</a:t>
                      </a:r>
                      <a:endParaRPr lang="pt-PT"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pt-PT" sz="1000" noProof="0">
                          <a:effectLst/>
                        </a:rPr>
                        <a:t>Promove um quadro de alternativas à utilização de sacos de plástico ultraleves nos pontos de venda de pão, fruta e legumes.</a:t>
                      </a:r>
                      <a:endParaRPr lang="pt-PT"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3956763128"/>
                  </a:ext>
                </a:extLst>
              </a:tr>
              <a:tr h="31343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pt-PT" sz="1000" noProof="0" dirty="0">
                          <a:effectLst/>
                        </a:rPr>
                        <a:t>Lei n.º 76/2019, de 2 de setembro</a:t>
                      </a:r>
                      <a:endParaRPr lang="pt-PT"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pt-PT" sz="1000" noProof="0" dirty="0">
                          <a:effectLst/>
                        </a:rPr>
                        <a:t>Determina a não utilização e não disponibilidade de louça de mesa de plástico de utilização única nas atividades do setor da restauração e/ou bebidas e no comércio a retalho.</a:t>
                      </a:r>
                      <a:endParaRPr lang="pt-PT"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922748784"/>
                  </a:ext>
                </a:extLst>
              </a:tr>
              <a:tr h="36133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pt-PT" sz="1000" noProof="0" dirty="0">
                          <a:effectLst/>
                        </a:rPr>
                        <a:t>Portaria n.º 202/2019, de 3 de julho</a:t>
                      </a:r>
                      <a:endParaRPr lang="pt-PT"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pt-PT" sz="1000" noProof="0" dirty="0">
                          <a:effectLst/>
                        </a:rPr>
                        <a:t>Define os termos e critérios aplicáveis ao projeto-piloto a adotar no âmbito do sistema de incentivo ao consumidor para a devolução de embalagens plásticas de bebidas não reutilizáveis.</a:t>
                      </a:r>
                      <a:endParaRPr lang="pt-PT"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4195739408"/>
                  </a:ext>
                </a:extLst>
              </a:tr>
              <a:tr h="420836">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pt-PT" sz="1000" noProof="0" dirty="0">
                          <a:effectLst/>
                        </a:rPr>
                        <a:t>Lei n.º 69/2018, de 26 de dezembro</a:t>
                      </a:r>
                      <a:endParaRPr lang="pt-PT"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pt-PT" sz="1000" noProof="0" dirty="0">
                          <a:effectLst/>
                        </a:rPr>
                        <a:t>Esta lei institui um sistema para incentivar a devolução de embalagens plásticas não reutilizáveis de bebidas e o depósito de embalagens de bebidas em plástico, vidro, metais ferrosos e alumínio, alterando o Decreto-Lei nº 152-D/2017, de 11 de dezembro.</a:t>
                      </a:r>
                      <a:endParaRPr lang="pt-PT"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3129037880"/>
                  </a:ext>
                </a:extLst>
              </a:tr>
            </a:tbl>
          </a:graphicData>
        </a:graphic>
      </p:graphicFrame>
    </p:spTree>
    <p:custDataLst>
      <p:tags r:id="rId1"/>
    </p:custDataLst>
    <p:extLst>
      <p:ext uri="{BB962C8B-B14F-4D97-AF65-F5344CB8AC3E}">
        <p14:creationId xmlns:p14="http://schemas.microsoft.com/office/powerpoint/2010/main" val="2905469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45FA-6B05-4101-92FC-0E3E4AB1F823}"/>
              </a:ext>
            </a:extLst>
          </p:cNvPr>
          <p:cNvSpPr>
            <a:spLocks noGrp="1"/>
          </p:cNvSpPr>
          <p:nvPr>
            <p:ph type="title"/>
          </p:nvPr>
        </p:nvSpPr>
        <p:spPr>
          <a:xfrm>
            <a:off x="486343" y="0"/>
            <a:ext cx="7717800" cy="1011600"/>
          </a:xfrm>
        </p:spPr>
        <p:txBody>
          <a:bodyPr/>
          <a:lstStyle/>
          <a:p>
            <a:r>
              <a:rPr lang="en-US" sz="4000" dirty="0" err="1"/>
              <a:t>instrumentos</a:t>
            </a:r>
            <a:r>
              <a:rPr lang="en-US" sz="4000" dirty="0"/>
              <a:t> políticos que </a:t>
            </a:r>
            <a:r>
              <a:rPr lang="en-US" sz="4000" dirty="0" err="1"/>
              <a:t>poderão</a:t>
            </a:r>
            <a:r>
              <a:rPr lang="en-US" sz="4000" dirty="0"/>
              <a:t> </a:t>
            </a:r>
            <a:r>
              <a:rPr lang="en-US" sz="4000" dirty="0" err="1"/>
              <a:t>afetar</a:t>
            </a:r>
            <a:r>
              <a:rPr lang="en-US" sz="4000" dirty="0"/>
              <a:t> a circularidade do produto </a:t>
            </a:r>
            <a:endParaRPr lang="en-GB" dirty="0"/>
          </a:p>
        </p:txBody>
      </p:sp>
      <p:sp>
        <p:nvSpPr>
          <p:cNvPr id="4" name="TextBox 3">
            <a:extLst>
              <a:ext uri="{FF2B5EF4-FFF2-40B4-BE49-F238E27FC236}">
                <a16:creationId xmlns:a16="http://schemas.microsoft.com/office/drawing/2014/main" id="{3FF1112E-E234-4DB8-BF6D-DF40E7F83AAC}"/>
              </a:ext>
            </a:extLst>
          </p:cNvPr>
          <p:cNvSpPr txBox="1"/>
          <p:nvPr/>
        </p:nvSpPr>
        <p:spPr>
          <a:xfrm>
            <a:off x="237194" y="1876555"/>
            <a:ext cx="3379155" cy="2893100"/>
          </a:xfrm>
          <a:prstGeom prst="rect">
            <a:avLst/>
          </a:prstGeom>
          <a:noFill/>
        </p:spPr>
        <p:txBody>
          <a:bodyPr wrap="square">
            <a:spAutoFit/>
          </a:bodyPr>
          <a:lstStyle/>
          <a:p>
            <a:pPr marL="0" indent="0" algn="just">
              <a:buNone/>
            </a:pPr>
            <a:r>
              <a:rPr lang="en-US" i="1" dirty="0">
                <a:solidFill>
                  <a:srgbClr val="2B2D83"/>
                </a:solidFill>
              </a:rPr>
              <a:t>«</a:t>
            </a:r>
            <a:r>
              <a:rPr lang="pt-PT" i="1" dirty="0">
                <a:solidFill>
                  <a:srgbClr val="2B2D83"/>
                </a:solidFill>
              </a:rPr>
              <a:t>A racionalização das medidas políticas é um desafio significativo, não só porque diferentes atores políticos são responsáveis por diferentes fases do ciclo de vida de um produto, mas também porque é difícil prever todos os impactos possíveis de uma política antes de esta ser implementada. Isto sublinha a necessidade de utilizar um quadro de monitorização sistémico que permita a identificação dos impactos sistémicos da ação política, e as adaptações apropriadas». </a:t>
            </a:r>
          </a:p>
        </p:txBody>
      </p:sp>
      <p:pic>
        <p:nvPicPr>
          <p:cNvPr id="5" name="Картина 3">
            <a:extLst>
              <a:ext uri="{FF2B5EF4-FFF2-40B4-BE49-F238E27FC236}">
                <a16:creationId xmlns:a16="http://schemas.microsoft.com/office/drawing/2014/main" id="{2E04D985-92F5-4910-B739-171A627EFE22}"/>
              </a:ext>
            </a:extLst>
          </p:cNvPr>
          <p:cNvPicPr>
            <a:picLocks noChangeAspect="1"/>
          </p:cNvPicPr>
          <p:nvPr/>
        </p:nvPicPr>
        <p:blipFill rotWithShape="1">
          <a:blip r:embed="rId3"/>
          <a:srcRect t="1393" b="1"/>
          <a:stretch/>
        </p:blipFill>
        <p:spPr>
          <a:xfrm>
            <a:off x="3958256" y="1333434"/>
            <a:ext cx="4456973" cy="3548456"/>
          </a:xfrm>
          <a:prstGeom prst="rect">
            <a:avLst/>
          </a:prstGeom>
        </p:spPr>
      </p:pic>
      <p:sp>
        <p:nvSpPr>
          <p:cNvPr id="6" name="Текстово поле 4">
            <a:extLst>
              <a:ext uri="{FF2B5EF4-FFF2-40B4-BE49-F238E27FC236}">
                <a16:creationId xmlns:a16="http://schemas.microsoft.com/office/drawing/2014/main" id="{38CAE9A7-661D-4025-857C-A5D6297735E8}"/>
              </a:ext>
            </a:extLst>
          </p:cNvPr>
          <p:cNvSpPr txBox="1"/>
          <p:nvPr/>
        </p:nvSpPr>
        <p:spPr>
          <a:xfrm>
            <a:off x="2517453" y="4881890"/>
            <a:ext cx="7210937" cy="215444"/>
          </a:xfrm>
          <a:prstGeom prst="rect">
            <a:avLst/>
          </a:prstGeom>
          <a:noFill/>
        </p:spPr>
        <p:txBody>
          <a:bodyPr wrap="square" rtlCol="0">
            <a:spAutoFit/>
          </a:bodyPr>
          <a:lstStyle/>
          <a:p>
            <a:pPr algn="ctr"/>
            <a:r>
              <a:rPr lang="en-US" sz="800" dirty="0">
                <a:latin typeface="+mj-lt"/>
                <a:ea typeface="Verdana" panose="020B0604030504040204" pitchFamily="34" charset="0"/>
              </a:rPr>
              <a:t>Fonte: </a:t>
            </a:r>
            <a:r>
              <a:rPr lang="en-US" sz="800" dirty="0">
                <a:latin typeface="+mj-lt"/>
                <a:ea typeface="Verdana" panose="020B0604030504040204" pitchFamily="34" charset="0"/>
                <a:hlinkClick r:id="rId4"/>
              </a:rPr>
              <a:t>https:</a:t>
            </a:r>
            <a:r>
              <a:rPr lang="en-US" sz="800" dirty="0">
                <a:latin typeface="+mj-lt"/>
                <a:ea typeface="Verdana" panose="020B0604030504040204" pitchFamily="34" charset="0"/>
              </a:rPr>
              <a:t>//circulareconomy.europa.eu/platform/sites/default/files/circular_by_design_-_products_in_the_circular_economy.pdf </a:t>
            </a:r>
            <a:endParaRPr lang="bg-BG" sz="8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2798760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Avaliação</a:t>
            </a:r>
            <a:endParaRPr b="1"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4363360"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7087502"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feld 2">
            <a:extLst>
              <a:ext uri="{FF2B5EF4-FFF2-40B4-BE49-F238E27FC236}">
                <a16:creationId xmlns:a16="http://schemas.microsoft.com/office/drawing/2014/main" id="{427230A0-65CA-B016-EFE5-3CBCECC37E96}"/>
              </a:ext>
            </a:extLst>
          </p:cNvPr>
          <p:cNvSpPr txBox="1"/>
          <p:nvPr/>
        </p:nvSpPr>
        <p:spPr>
          <a:xfrm>
            <a:off x="1211936" y="1551100"/>
            <a:ext cx="6302848" cy="2598725"/>
          </a:xfrm>
          <a:prstGeom prst="rect">
            <a:avLst/>
          </a:prstGeom>
          <a:noFill/>
        </p:spPr>
        <p:txBody>
          <a:bodyPr wrap="square">
            <a:spAutoFit/>
          </a:bodyPr>
          <a:lstStyle/>
          <a:p>
            <a:pPr algn="just">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Tarefa</a:t>
            </a:r>
          </a:p>
          <a:p>
            <a:pPr algn="just">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Construir um caso de uma página para um negócio que utiliza o modelo de economia linear. </a:t>
            </a:r>
          </a:p>
          <a:p>
            <a:pPr algn="just">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Tenha em atenção as seguintes questões: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600" dirty="0">
                <a:effectLst/>
                <a:latin typeface="Calibri" panose="020F0502020204030204" pitchFamily="34" charset="0"/>
                <a:ea typeface="Calibri" panose="020F0502020204030204" pitchFamily="34" charset="0"/>
                <a:cs typeface="Times New Roman" panose="02020603050405020304" pitchFamily="18" charset="0"/>
              </a:rPr>
              <a:t>Quais são os efeitos negativos deste caso comercial sobre o ambiente? </a:t>
            </a:r>
          </a:p>
          <a:p>
            <a:pPr marL="342900" indent="-342900" algn="just">
              <a:lnSpc>
                <a:spcPct val="107000"/>
              </a:lnSpc>
              <a:spcAft>
                <a:spcPts val="800"/>
              </a:spcAft>
              <a:buFont typeface="+mj-lt"/>
              <a:buAutoNum type="arabicPeriod"/>
            </a:pPr>
            <a:r>
              <a:rPr lang="en-GB" sz="1600" dirty="0">
                <a:effectLst/>
                <a:latin typeface="Calibri" panose="020F0502020204030204" pitchFamily="34" charset="0"/>
                <a:ea typeface="Calibri" panose="020F0502020204030204" pitchFamily="34" charset="0"/>
                <a:cs typeface="Times New Roman" panose="02020603050405020304" pitchFamily="18" charset="0"/>
              </a:rPr>
              <a:t>O que irá propor para alterar este modelo empresarial no sentido de reduzir o consumo de recursos ou o impacto negativo no ambiente?</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Leituras adicionais</a:t>
            </a:r>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866930"/>
            <a:ext cx="7545519" cy="3231654"/>
          </a:xfrm>
          <a:prstGeom prst="rect">
            <a:avLst/>
          </a:prstGeom>
          <a:noFill/>
        </p:spPr>
        <p:txBody>
          <a:bodyPr wrap="square">
            <a:spAutoFit/>
          </a:bodyPr>
          <a:lstStyle/>
          <a:p>
            <a:pPr marL="0" indent="0">
              <a:buNone/>
            </a:pPr>
            <a:r>
              <a:rPr lang="en-US" sz="1400" b="1" dirty="0">
                <a:solidFill>
                  <a:srgbClr val="368E00"/>
                </a:solidFill>
              </a:rPr>
              <a:t>Livros, artigos, guias, teses, outros</a:t>
            </a:r>
          </a:p>
          <a:p>
            <a:r>
              <a:rPr lang="en-US" sz="1400" dirty="0"/>
              <a:t>Preocupações materiais: Poluição, Lucro e Qualidade de Vida (1996): Jackson, Tim. Publicação de Routledge</a:t>
            </a:r>
          </a:p>
          <a:p>
            <a:r>
              <a:rPr lang="en-US" sz="1400" dirty="0"/>
              <a:t>Obsolescência planeada: Exploring the issue, Briefing, </a:t>
            </a:r>
            <a:r>
              <a:rPr lang="en-US" sz="1400" dirty="0" err="1"/>
              <a:t>maio</a:t>
            </a:r>
            <a:r>
              <a:rPr lang="en-US" sz="1400" dirty="0"/>
              <a:t> 2016, https://www.europarl.europa.eu/RegData/etudes/BRIE/2016/581999/EPRS_BRI%282016%29581999_EN.pdf </a:t>
            </a:r>
          </a:p>
          <a:p>
            <a:pPr marL="0" indent="0">
              <a:buNone/>
            </a:pPr>
            <a:endParaRPr lang="en-US" sz="1400" b="1" dirty="0">
              <a:solidFill>
                <a:srgbClr val="368E00"/>
              </a:solidFill>
            </a:endParaRPr>
          </a:p>
          <a:p>
            <a:pPr marL="0" indent="0">
              <a:buNone/>
            </a:pPr>
            <a:r>
              <a:rPr lang="en-US" sz="1400" b="1" dirty="0" err="1">
                <a:solidFill>
                  <a:srgbClr val="368E00"/>
                </a:solidFill>
              </a:rPr>
              <a:t>Sítios</a:t>
            </a:r>
            <a:r>
              <a:rPr lang="en-US" sz="1400" b="1" dirty="0">
                <a:solidFill>
                  <a:srgbClr val="368E00"/>
                </a:solidFill>
              </a:rPr>
              <a:t> e </a:t>
            </a:r>
            <a:r>
              <a:rPr lang="en-US" sz="1400" b="1" dirty="0" err="1">
                <a:solidFill>
                  <a:srgbClr val="368E00"/>
                </a:solidFill>
              </a:rPr>
              <a:t>plataformas</a:t>
            </a:r>
            <a:r>
              <a:rPr lang="en-US" sz="1400" b="1" dirty="0">
                <a:solidFill>
                  <a:srgbClr val="368E00"/>
                </a:solidFill>
              </a:rPr>
              <a:t> web</a:t>
            </a:r>
          </a:p>
          <a:p>
            <a:r>
              <a:rPr lang="en-US" sz="1600" dirty="0"/>
              <a:t>Sítio Web da Comissão Europeia sobre Adaptação às alterações climáticas, como seremos afectados? Disponível em: </a:t>
            </a:r>
            <a:r>
              <a:rPr lang="en-US" sz="1600" dirty="0">
                <a:hlinkClick r:id="rId3"/>
              </a:rPr>
              <a:t>https:</a:t>
            </a:r>
            <a:r>
              <a:rPr lang="en-US" sz="1600" dirty="0"/>
              <a:t>//ec.europa.eu/clima/policies/adaptation/how_en </a:t>
            </a:r>
          </a:p>
          <a:p>
            <a:endParaRPr lang="en-US" sz="1600" dirty="0"/>
          </a:p>
          <a:p>
            <a:pPr marL="0" indent="0">
              <a:buNone/>
            </a:pPr>
            <a:r>
              <a:rPr lang="en-US" sz="1400" b="1" dirty="0" err="1">
                <a:solidFill>
                  <a:srgbClr val="368E00"/>
                </a:solidFill>
              </a:rPr>
              <a:t>Projetos</a:t>
            </a:r>
            <a:r>
              <a:rPr lang="en-US" sz="1400" b="1" dirty="0">
                <a:solidFill>
                  <a:srgbClr val="368E00"/>
                </a:solidFill>
              </a:rPr>
              <a:t> EC </a:t>
            </a:r>
          </a:p>
          <a:p>
            <a:r>
              <a:rPr lang="en-US" sz="1400" dirty="0">
                <a:hlinkClick r:id="rId4"/>
              </a:rPr>
              <a:t>http://www.lessonsfromnature.org/ </a:t>
            </a:r>
            <a:endParaRPr lang="en-GB" dirty="0"/>
          </a:p>
        </p:txBody>
      </p:sp>
      <p:sp>
        <p:nvSpPr>
          <p:cNvPr id="6" name="TextBox 5">
            <a:extLst>
              <a:ext uri="{FF2B5EF4-FFF2-40B4-BE49-F238E27FC236}">
                <a16:creationId xmlns:a16="http://schemas.microsoft.com/office/drawing/2014/main" id="{17D04E2F-F6CA-4AB6-9E8D-A2122E27269D}"/>
              </a:ext>
            </a:extLst>
          </p:cNvPr>
          <p:cNvSpPr txBox="1"/>
          <p:nvPr/>
        </p:nvSpPr>
        <p:spPr>
          <a:xfrm>
            <a:off x="385927" y="1243323"/>
            <a:ext cx="5300770" cy="307777"/>
          </a:xfrm>
          <a:prstGeom prst="rect">
            <a:avLst/>
          </a:prstGeom>
          <a:noFill/>
        </p:spPr>
        <p:txBody>
          <a:bodyPr wrap="square">
            <a:spAutoFit/>
          </a:bodyPr>
          <a:lstStyle/>
          <a:p>
            <a:pPr marL="0" indent="0">
              <a:buNone/>
            </a:pPr>
            <a:r>
              <a:rPr lang="en-US" sz="1400" b="1" dirty="0">
                <a:solidFill>
                  <a:srgbClr val="E7501B"/>
                </a:solidFill>
              </a:rPr>
              <a:t>Modelo linear de produção e consumo</a:t>
            </a:r>
          </a:p>
        </p:txBody>
      </p:sp>
    </p:spTree>
    <p:custDataLst>
      <p:tags r:id="rId1"/>
    </p:custDataLst>
    <p:extLst>
      <p:ext uri="{BB962C8B-B14F-4D97-AF65-F5344CB8AC3E}">
        <p14:creationId xmlns:p14="http://schemas.microsoft.com/office/powerpoint/2010/main" val="997465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EC83E2-51CC-4EB2-9A66-51F2E37762A0}"/>
              </a:ext>
            </a:extLst>
          </p:cNvPr>
          <p:cNvSpPr txBox="1"/>
          <p:nvPr/>
        </p:nvSpPr>
        <p:spPr>
          <a:xfrm>
            <a:off x="92815" y="841960"/>
            <a:ext cx="9051185" cy="3970318"/>
          </a:xfrm>
          <a:prstGeom prst="rect">
            <a:avLst/>
          </a:prstGeom>
          <a:noFill/>
        </p:spPr>
        <p:txBody>
          <a:bodyPr wrap="square">
            <a:spAutoFit/>
          </a:bodyPr>
          <a:lstStyle/>
          <a:p>
            <a:pPr marL="0" indent="0">
              <a:buNone/>
            </a:pPr>
            <a:r>
              <a:rPr lang="en-US" sz="1400" b="1" dirty="0">
                <a:solidFill>
                  <a:srgbClr val="368E00"/>
                </a:solidFill>
              </a:rPr>
              <a:t>Livros, artigos, guias, teses, outros</a:t>
            </a:r>
          </a:p>
          <a:p>
            <a:r>
              <a:rPr lang="en-US" sz="1400" dirty="0"/>
              <a:t>Walter R. </a:t>
            </a:r>
            <a:r>
              <a:rPr lang="en-US" sz="1400" dirty="0" err="1"/>
              <a:t>Stahel</a:t>
            </a:r>
            <a:r>
              <a:rPr lang="en-US" sz="1400" dirty="0"/>
              <a:t>, Routledge &amp; CRC Press, 2019, The Circular Economy: Um Guia do Utilizador</a:t>
            </a:r>
          </a:p>
          <a:p>
            <a:r>
              <a:rPr lang="en-US" sz="1400" dirty="0"/>
              <a:t>Relatório EEE n.º 6/2017 Circular por desenho Produtos na economia circular REUTILIZAÇÃO, REPARAÇÃO, EDISTRIBUTO, REFURBISCO, REMANUFACTO, ISSN 1977-8449, Disponível em: </a:t>
            </a:r>
            <a:r>
              <a:rPr lang="en-US" sz="1400" dirty="0">
                <a:hlinkClick r:id="rId3"/>
              </a:rPr>
              <a:t>https:</a:t>
            </a:r>
            <a:r>
              <a:rPr lang="en-US" sz="1400" dirty="0"/>
              <a:t>//circulareconomy.europa.eu/platform/sites/default/files/circular_by_design_-_products_in_the_circular_economy.pdf </a:t>
            </a:r>
            <a:endParaRPr lang="en-US" sz="1400" b="1" dirty="0">
              <a:solidFill>
                <a:srgbClr val="368E00"/>
              </a:solidFill>
            </a:endParaRPr>
          </a:p>
          <a:p>
            <a:pPr marL="0" indent="0">
              <a:buNone/>
            </a:pPr>
            <a:endParaRPr lang="en-US" sz="1400" b="1" dirty="0">
              <a:solidFill>
                <a:srgbClr val="368E00"/>
              </a:solidFill>
            </a:endParaRPr>
          </a:p>
          <a:p>
            <a:pPr marL="0" indent="0">
              <a:buNone/>
            </a:pPr>
            <a:r>
              <a:rPr lang="en-US" sz="1400" b="1" dirty="0" err="1">
                <a:solidFill>
                  <a:srgbClr val="368E00"/>
                </a:solidFill>
              </a:rPr>
              <a:t>Sítios</a:t>
            </a:r>
            <a:r>
              <a:rPr lang="en-US" sz="1400" b="1" dirty="0">
                <a:solidFill>
                  <a:srgbClr val="368E00"/>
                </a:solidFill>
              </a:rPr>
              <a:t> e </a:t>
            </a:r>
            <a:r>
              <a:rPr lang="en-US" sz="1400" b="1" dirty="0" err="1">
                <a:solidFill>
                  <a:srgbClr val="368E00"/>
                </a:solidFill>
              </a:rPr>
              <a:t>plataformas</a:t>
            </a:r>
            <a:r>
              <a:rPr lang="en-US" sz="1400" b="1" dirty="0">
                <a:solidFill>
                  <a:srgbClr val="368E00"/>
                </a:solidFill>
              </a:rPr>
              <a:t> </a:t>
            </a:r>
            <a:r>
              <a:rPr lang="en-US" b="1" dirty="0">
                <a:solidFill>
                  <a:srgbClr val="368E00"/>
                </a:solidFill>
              </a:rPr>
              <a:t>web</a:t>
            </a:r>
            <a:endParaRPr lang="en-US" sz="1400" b="1" dirty="0">
              <a:solidFill>
                <a:srgbClr val="368E00"/>
              </a:solidFill>
            </a:endParaRPr>
          </a:p>
          <a:p>
            <a:r>
              <a:rPr lang="en-US" sz="1600" dirty="0"/>
              <a:t>Conceito de Economia Circular, Fundação Ellen McArthur. Disponível em: </a:t>
            </a:r>
            <a:r>
              <a:rPr lang="en-US" sz="1600" dirty="0">
                <a:hlinkClick r:id="rId4"/>
              </a:rPr>
              <a:t>https:</a:t>
            </a:r>
            <a:r>
              <a:rPr lang="en-US" sz="1600" dirty="0"/>
              <a:t>//www.ellenmacarthurfoundation.org/circular-economy/concept </a:t>
            </a:r>
          </a:p>
          <a:p>
            <a:r>
              <a:rPr lang="en-US" sz="1600" dirty="0"/>
              <a:t>Efeitos da economia circular no emprego. Disponível em: </a:t>
            </a:r>
            <a:r>
              <a:rPr lang="en-US" sz="1600" dirty="0">
                <a:hlinkClick r:id="rId5"/>
              </a:rPr>
              <a:t>https:</a:t>
            </a:r>
            <a:r>
              <a:rPr lang="en-US" sz="1600" dirty="0"/>
              <a:t>//www.iisd.org/system/files/2020-12/circular-economy-jobs.pdf </a:t>
            </a:r>
          </a:p>
          <a:p>
            <a:r>
              <a:rPr lang="en-US" sz="1600" dirty="0">
                <a:hlinkClick r:id="rId6"/>
              </a:rPr>
              <a:t>https://kenniskaarten.hetgroenebrein.nl/en/ </a:t>
            </a:r>
          </a:p>
          <a:p>
            <a:pPr marL="0" indent="0">
              <a:buNone/>
            </a:pPr>
            <a:endParaRPr lang="en-US" sz="1400" b="1" dirty="0">
              <a:solidFill>
                <a:srgbClr val="368E00"/>
              </a:solidFill>
            </a:endParaRPr>
          </a:p>
          <a:p>
            <a:pPr marL="0" indent="0">
              <a:buNone/>
            </a:pPr>
            <a:r>
              <a:rPr lang="en-US" sz="1400" b="1" dirty="0">
                <a:solidFill>
                  <a:srgbClr val="368E00"/>
                </a:solidFill>
              </a:rPr>
              <a:t>Vídeos</a:t>
            </a:r>
          </a:p>
          <a:p>
            <a:r>
              <a:rPr lang="en-US" sz="1600" dirty="0"/>
              <a:t>É este o Futuro dos Sistemas Alimentares Globais? 	Disponível em: </a:t>
            </a:r>
            <a:r>
              <a:rPr lang="en-US" sz="1600" dirty="0">
                <a:hlinkClick r:id="rId7"/>
              </a:rPr>
              <a:t>https:</a:t>
            </a:r>
            <a:r>
              <a:rPr lang="en-US" sz="1600" dirty="0"/>
              <a:t>//www.youtube.com/watch?v=G-pr0cYzuDQ   </a:t>
            </a:r>
          </a:p>
        </p:txBody>
      </p:sp>
      <p:sp>
        <p:nvSpPr>
          <p:cNvPr id="5" name="TextBox 4">
            <a:extLst>
              <a:ext uri="{FF2B5EF4-FFF2-40B4-BE49-F238E27FC236}">
                <a16:creationId xmlns:a16="http://schemas.microsoft.com/office/drawing/2014/main" id="{DCAE863F-7F4F-4598-8578-2403DAF53664}"/>
              </a:ext>
            </a:extLst>
          </p:cNvPr>
          <p:cNvSpPr txBox="1"/>
          <p:nvPr/>
        </p:nvSpPr>
        <p:spPr>
          <a:xfrm>
            <a:off x="1148155" y="383431"/>
            <a:ext cx="5300770" cy="307777"/>
          </a:xfrm>
          <a:prstGeom prst="rect">
            <a:avLst/>
          </a:prstGeom>
          <a:noFill/>
        </p:spPr>
        <p:txBody>
          <a:bodyPr wrap="square">
            <a:spAutoFit/>
          </a:bodyPr>
          <a:lstStyle/>
          <a:p>
            <a:r>
              <a:rPr lang="en-US" sz="1400" b="1" dirty="0" err="1">
                <a:solidFill>
                  <a:srgbClr val="E7501B"/>
                </a:solidFill>
              </a:rPr>
              <a:t>Princípios</a:t>
            </a:r>
            <a:r>
              <a:rPr lang="en-US" sz="1400" b="1" dirty="0">
                <a:solidFill>
                  <a:srgbClr val="E7501B"/>
                </a:solidFill>
              </a:rPr>
              <a:t> EC em oposição ao Modelo Linear</a:t>
            </a:r>
            <a:endParaRPr lang="el-GR" sz="1400" b="1" dirty="0">
              <a:solidFill>
                <a:srgbClr val="E7501B"/>
              </a:solidFill>
            </a:endParaRPr>
          </a:p>
        </p:txBody>
      </p:sp>
    </p:spTree>
    <p:custDataLst>
      <p:tags r:id="rId1"/>
    </p:custDataLst>
    <p:extLst>
      <p:ext uri="{BB962C8B-B14F-4D97-AF65-F5344CB8AC3E}">
        <p14:creationId xmlns:p14="http://schemas.microsoft.com/office/powerpoint/2010/main" val="433065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22317-F3DD-464B-B28F-2BA1FBD1C752}"/>
              </a:ext>
            </a:extLst>
          </p:cNvPr>
          <p:cNvSpPr txBox="1"/>
          <p:nvPr/>
        </p:nvSpPr>
        <p:spPr>
          <a:xfrm>
            <a:off x="713225" y="1854697"/>
            <a:ext cx="7660754" cy="2031325"/>
          </a:xfrm>
          <a:prstGeom prst="rect">
            <a:avLst/>
          </a:prstGeom>
          <a:noFill/>
        </p:spPr>
        <p:txBody>
          <a:bodyPr wrap="square">
            <a:spAutoFit/>
          </a:bodyPr>
          <a:lstStyle/>
          <a:p>
            <a:pPr marL="0" indent="0">
              <a:buNone/>
            </a:pPr>
            <a:r>
              <a:rPr lang="en-US" sz="1400" b="1" dirty="0" err="1">
                <a:solidFill>
                  <a:srgbClr val="368E00"/>
                </a:solidFill>
              </a:rPr>
              <a:t>Sítios</a:t>
            </a:r>
            <a:r>
              <a:rPr lang="en-US" sz="1400" b="1" dirty="0">
                <a:solidFill>
                  <a:srgbClr val="368E00"/>
                </a:solidFill>
              </a:rPr>
              <a:t> e </a:t>
            </a:r>
            <a:r>
              <a:rPr lang="en-US" sz="1400" b="1" dirty="0" err="1">
                <a:solidFill>
                  <a:srgbClr val="368E00"/>
                </a:solidFill>
              </a:rPr>
              <a:t>plataformas</a:t>
            </a:r>
            <a:r>
              <a:rPr lang="en-US" sz="1400" b="1" dirty="0">
                <a:solidFill>
                  <a:srgbClr val="368E00"/>
                </a:solidFill>
              </a:rPr>
              <a:t> web</a:t>
            </a:r>
          </a:p>
          <a:p>
            <a:r>
              <a:rPr lang="en-US" sz="1400" dirty="0"/>
              <a:t>Quadro de monitorização da economia circular do Eurostat. Disponível em: </a:t>
            </a:r>
            <a:r>
              <a:rPr lang="en-US" sz="1400" dirty="0">
                <a:hlinkClick r:id="rId3"/>
              </a:rPr>
              <a:t>https:</a:t>
            </a:r>
            <a:r>
              <a:rPr lang="en-US" sz="1400" dirty="0"/>
              <a:t>//ec.europa.eu/eurostat/web/circular-economy/indicators/monitoring-framework </a:t>
            </a:r>
          </a:p>
          <a:p>
            <a:r>
              <a:rPr lang="en-US" sz="1400" dirty="0"/>
              <a:t> Informação sobre indicadores de economia circular do Eurostat. Disponível em: </a:t>
            </a:r>
            <a:r>
              <a:rPr lang="en-US" sz="1400" dirty="0">
                <a:hlinkClick r:id="rId4"/>
              </a:rPr>
              <a:t>https:</a:t>
            </a:r>
            <a:r>
              <a:rPr lang="en-US" sz="1400" dirty="0"/>
              <a:t>//ec.europa.eu/eurostat/web/circular-economy/indicators </a:t>
            </a:r>
          </a:p>
          <a:p>
            <a:r>
              <a:rPr lang="en-US" sz="1400" dirty="0"/>
              <a:t>Indicadores de economia circular, Comissão Europeia, Disponível em: </a:t>
            </a:r>
            <a:r>
              <a:rPr lang="en-US" sz="1400" dirty="0">
                <a:hlinkClick r:id="rId5"/>
              </a:rPr>
              <a:t>https:</a:t>
            </a:r>
            <a:r>
              <a:rPr lang="en-US" sz="1400" dirty="0"/>
              <a:t>//ec.europa.eu/environment/ecoap/indicators/circular-economy-indicators_en </a:t>
            </a:r>
          </a:p>
          <a:p>
            <a:r>
              <a:rPr lang="en-US" sz="1400" dirty="0"/>
              <a:t>Material circularity indicator, Ellen MacArthur Foundation, Disponível em: </a:t>
            </a:r>
            <a:r>
              <a:rPr lang="en-US" sz="1400" dirty="0">
                <a:hlinkClick r:id="rId6"/>
              </a:rPr>
              <a:t>https:</a:t>
            </a:r>
            <a:r>
              <a:rPr lang="en-US" sz="1400" dirty="0"/>
              <a:t>//ellenmacarthurfoundation.org/material-circularity-indicator   </a:t>
            </a:r>
          </a:p>
        </p:txBody>
      </p:sp>
      <p:sp>
        <p:nvSpPr>
          <p:cNvPr id="6" name="TextBox 5">
            <a:extLst>
              <a:ext uri="{FF2B5EF4-FFF2-40B4-BE49-F238E27FC236}">
                <a16:creationId xmlns:a16="http://schemas.microsoft.com/office/drawing/2014/main" id="{66154A82-A382-4814-A414-500140954CFD}"/>
              </a:ext>
            </a:extLst>
          </p:cNvPr>
          <p:cNvSpPr txBox="1"/>
          <p:nvPr/>
        </p:nvSpPr>
        <p:spPr>
          <a:xfrm>
            <a:off x="713225" y="1103589"/>
            <a:ext cx="5300770" cy="307777"/>
          </a:xfrm>
          <a:prstGeom prst="rect">
            <a:avLst/>
          </a:prstGeom>
          <a:noFill/>
        </p:spPr>
        <p:txBody>
          <a:bodyPr wrap="square">
            <a:spAutoFit/>
          </a:bodyPr>
          <a:lstStyle/>
          <a:p>
            <a:r>
              <a:rPr lang="en-US" sz="1400" b="1" dirty="0" err="1">
                <a:solidFill>
                  <a:srgbClr val="E7501B"/>
                </a:solidFill>
              </a:rPr>
              <a:t>Indicadores</a:t>
            </a:r>
            <a:r>
              <a:rPr lang="en-US" sz="1400" b="1" dirty="0">
                <a:solidFill>
                  <a:srgbClr val="E7501B"/>
                </a:solidFill>
              </a:rPr>
              <a:t> EC</a:t>
            </a:r>
            <a:endParaRPr lang="el-GR" sz="1400" b="1" dirty="0">
              <a:solidFill>
                <a:srgbClr val="E7501B"/>
              </a:solidFill>
            </a:endParaRPr>
          </a:p>
        </p:txBody>
      </p:sp>
    </p:spTree>
    <p:custDataLst>
      <p:tags r:id="rId1"/>
    </p:custDataLst>
    <p:extLst>
      <p:ext uri="{BB962C8B-B14F-4D97-AF65-F5344CB8AC3E}">
        <p14:creationId xmlns:p14="http://schemas.microsoft.com/office/powerpoint/2010/main" val="3540853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DDAB43-E4A1-4474-BFC6-450E0BEC3DBE}"/>
              </a:ext>
            </a:extLst>
          </p:cNvPr>
          <p:cNvSpPr txBox="1"/>
          <p:nvPr/>
        </p:nvSpPr>
        <p:spPr>
          <a:xfrm>
            <a:off x="556890" y="1666866"/>
            <a:ext cx="7793026" cy="3322320"/>
          </a:xfrm>
          <a:prstGeom prst="rect">
            <a:avLst/>
          </a:prstGeom>
          <a:noFill/>
        </p:spPr>
        <p:txBody>
          <a:bodyPr wrap="square">
            <a:spAutoFit/>
          </a:bodyPr>
          <a:lstStyle/>
          <a:p>
            <a:pPr marL="0" indent="0">
              <a:buNone/>
            </a:pPr>
            <a:r>
              <a:rPr lang="en-US" sz="1400" b="1" dirty="0">
                <a:solidFill>
                  <a:srgbClr val="368E00"/>
                </a:solidFill>
              </a:rPr>
              <a:t>Livros, artigos, guias, teses, outros</a:t>
            </a:r>
          </a:p>
          <a:p>
            <a:r>
              <a:rPr lang="en-US" sz="1400" dirty="0"/>
              <a:t>Um novo Plano de Acção de Economia Circular Para uma Europa mais limpa e mais competitiva (2020). Disponível em: </a:t>
            </a:r>
            <a:r>
              <a:rPr lang="en-US" sz="1400" dirty="0">
                <a:hlinkClick r:id="rId3"/>
              </a:rPr>
              <a:t>https:</a:t>
            </a:r>
            <a:r>
              <a:rPr lang="en-US" sz="1400" dirty="0"/>
              <a:t>//eur-lex.europa.eu/legal-content/EN/TXT/?qid=1583933814386&amp;uri=COM:2020:98:FIN </a:t>
            </a:r>
          </a:p>
          <a:p>
            <a:r>
              <a:rPr lang="en-US" sz="1400" dirty="0"/>
              <a:t>Resolução do Parlamento Europeu sobre o novo plano de economia circular (2020/2077 (INI)), Disponível em: </a:t>
            </a:r>
            <a:r>
              <a:rPr lang="en-US" sz="1400" dirty="0">
                <a:hlinkClick r:id="rId4"/>
              </a:rPr>
              <a:t>https:</a:t>
            </a:r>
            <a:r>
              <a:rPr lang="en-US" sz="1400" dirty="0"/>
              <a:t>//www.europarl.europa.eu/doceo/document/TA-9-2021-0040_EN.html </a:t>
            </a:r>
          </a:p>
          <a:p>
            <a:r>
              <a:rPr lang="en-US" sz="1400" dirty="0"/>
              <a:t>Circular por desenho - Produtos na economia circular, Relatório EEE I N 6/2017, Disponível em: </a:t>
            </a:r>
            <a:r>
              <a:rPr lang="en-US" sz="1400" dirty="0">
                <a:hlinkClick r:id="rId5"/>
              </a:rPr>
              <a:t>https:</a:t>
            </a:r>
            <a:r>
              <a:rPr lang="en-US" sz="1400" dirty="0"/>
              <a:t>//circulareconomy.europa.eu/platform/sites/default/files/circular_by_design_-_products_in_the_circular_economy.pdf  </a:t>
            </a:r>
          </a:p>
          <a:p>
            <a:r>
              <a:rPr lang="en-US" sz="1400" dirty="0"/>
              <a:t> Mais de menos - eficiência de recursos materiais na Europa, Relatório EEE I N 10/2016, Disponível em: </a:t>
            </a:r>
            <a:r>
              <a:rPr lang="en-US" sz="1400" dirty="0">
                <a:hlinkClick r:id="rId6"/>
              </a:rPr>
              <a:t>http:</a:t>
            </a:r>
            <a:r>
              <a:rPr lang="en-US" sz="1400" dirty="0"/>
              <a:t>//www.sepa.gov.rs/download/publikacije/MoreFromLess_MaterialResourceEfficiencyEurope.pdf   </a:t>
            </a:r>
          </a:p>
          <a:p>
            <a:pPr marL="0" indent="0">
              <a:buNone/>
            </a:pPr>
            <a:r>
              <a:rPr lang="en-US" sz="1400" b="1" dirty="0" err="1">
                <a:solidFill>
                  <a:srgbClr val="368E00"/>
                </a:solidFill>
              </a:rPr>
              <a:t>Sítios</a:t>
            </a:r>
            <a:r>
              <a:rPr lang="en-US" sz="1400" b="1" dirty="0">
                <a:solidFill>
                  <a:srgbClr val="368E00"/>
                </a:solidFill>
              </a:rPr>
              <a:t> e </a:t>
            </a:r>
            <a:r>
              <a:rPr lang="en-US" sz="1400" b="1" dirty="0" err="1">
                <a:solidFill>
                  <a:srgbClr val="368E00"/>
                </a:solidFill>
              </a:rPr>
              <a:t>plataformas</a:t>
            </a:r>
            <a:r>
              <a:rPr lang="en-US" sz="1400" b="1" dirty="0">
                <a:solidFill>
                  <a:srgbClr val="368E00"/>
                </a:solidFill>
              </a:rPr>
              <a:t> web</a:t>
            </a:r>
          </a:p>
          <a:p>
            <a:pPr>
              <a:lnSpc>
                <a:spcPct val="107000"/>
              </a:lnSpc>
              <a:spcAft>
                <a:spcPts val="800"/>
              </a:spcAft>
            </a:pPr>
            <a:r>
              <a:rPr lang="en-GB" sz="1400" dirty="0">
                <a:effectLst/>
                <a:cs typeface="Times New Roman" panose="02020603050405020304" pitchFamily="18" charset="0"/>
              </a:rPr>
              <a:t>Rótulo Ecológico da UE, Disponível em: </a:t>
            </a:r>
            <a:r>
              <a:rPr lang="en-GB" sz="1400" u="sng" dirty="0">
                <a:solidFill>
                  <a:srgbClr val="0563C1"/>
                </a:solidFill>
                <a:effectLst/>
                <a:cs typeface="Times New Roman" panose="02020603050405020304" pitchFamily="18" charset="0"/>
                <a:hlinkClick r:id="rId7"/>
              </a:rPr>
              <a:t>https:</a:t>
            </a:r>
            <a:r>
              <a:rPr lang="en-GB" sz="1400" dirty="0">
                <a:effectLst/>
                <a:cs typeface="Times New Roman" panose="02020603050405020304" pitchFamily="18" charset="0"/>
              </a:rPr>
              <a:t>//ec.europa.eu/environment/ecolabel/ </a:t>
            </a:r>
            <a:endParaRPr lang="bg-BG" sz="1400" dirty="0">
              <a:effectLst/>
              <a:cs typeface="Times New Roman" panose="02020603050405020304" pitchFamily="18" charset="0"/>
            </a:endParaRPr>
          </a:p>
        </p:txBody>
      </p:sp>
      <p:sp>
        <p:nvSpPr>
          <p:cNvPr id="5" name="TextBox 4">
            <a:extLst>
              <a:ext uri="{FF2B5EF4-FFF2-40B4-BE49-F238E27FC236}">
                <a16:creationId xmlns:a16="http://schemas.microsoft.com/office/drawing/2014/main" id="{B5E9151D-F8A0-47F8-A4A5-4BCCF2F45C20}"/>
              </a:ext>
            </a:extLst>
          </p:cNvPr>
          <p:cNvSpPr txBox="1"/>
          <p:nvPr/>
        </p:nvSpPr>
        <p:spPr>
          <a:xfrm>
            <a:off x="556890" y="1103589"/>
            <a:ext cx="5300770" cy="307777"/>
          </a:xfrm>
          <a:prstGeom prst="rect">
            <a:avLst/>
          </a:prstGeom>
          <a:noFill/>
        </p:spPr>
        <p:txBody>
          <a:bodyPr wrap="square">
            <a:spAutoFit/>
          </a:bodyPr>
          <a:lstStyle/>
          <a:p>
            <a:r>
              <a:rPr lang="en-US" sz="1400" b="1" dirty="0">
                <a:solidFill>
                  <a:srgbClr val="E7501B"/>
                </a:solidFill>
              </a:rPr>
              <a:t>Políticas e Quadro Legislativo da EC</a:t>
            </a:r>
            <a:endParaRPr lang="el-GR" sz="1400" b="1" dirty="0">
              <a:solidFill>
                <a:srgbClr val="E7501B"/>
              </a:solidFill>
            </a:endParaRPr>
          </a:p>
        </p:txBody>
      </p:sp>
    </p:spTree>
    <p:custDataLst>
      <p:tags r:id="rId1"/>
    </p:custDataLst>
    <p:extLst>
      <p:ext uri="{BB962C8B-B14F-4D97-AF65-F5344CB8AC3E}">
        <p14:creationId xmlns:p14="http://schemas.microsoft.com/office/powerpoint/2010/main" val="3409538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US" sz="4000" dirty="0"/>
              <a:t>A Economia Linear</a:t>
            </a:r>
            <a:endParaRPr sz="4000" dirty="0"/>
          </a:p>
        </p:txBody>
      </p:sp>
      <p:sp>
        <p:nvSpPr>
          <p:cNvPr id="6" name="TextBox 5">
            <a:extLst>
              <a:ext uri="{FF2B5EF4-FFF2-40B4-BE49-F238E27FC236}">
                <a16:creationId xmlns:a16="http://schemas.microsoft.com/office/drawing/2014/main" id="{47A5111B-F915-4537-9E32-86404B99D087}"/>
              </a:ext>
            </a:extLst>
          </p:cNvPr>
          <p:cNvSpPr txBox="1"/>
          <p:nvPr/>
        </p:nvSpPr>
        <p:spPr>
          <a:xfrm>
            <a:off x="213233" y="1231917"/>
            <a:ext cx="8769402" cy="2308324"/>
          </a:xfrm>
          <a:prstGeom prst="rect">
            <a:avLst/>
          </a:prstGeom>
          <a:noFill/>
        </p:spPr>
        <p:txBody>
          <a:bodyPr wrap="square">
            <a:spAutoFit/>
          </a:bodyPr>
          <a:lstStyle/>
          <a:p>
            <a:pPr marL="0" indent="0" algn="just">
              <a:buNone/>
            </a:pPr>
            <a:r>
              <a:rPr lang="pt-PT" sz="1800" dirty="0"/>
              <a:t>A terminologia que melhor poderia descrever a Economia Linear é uma «sociedade de desperdício». Podemos encontrar as raízes deste comportamento desperdiçador no início da industrialização, há mais de 150 anos. Nessa altura, as pessoas começaram a processar em massa as matérias-primas. O processo começa com a extração de matérias-primas, a sua transformação em produtos específicos, e a utilização/exploração desses produtos por parte dos utilizadores finais (consumidores). Quando os produtos já não são necessários, são eliminados. Como resultado, ainda hoje se perdem grandes quantidades de materiais valiosos.</a:t>
            </a:r>
          </a:p>
        </p:txBody>
      </p:sp>
      <p:pic>
        <p:nvPicPr>
          <p:cNvPr id="7" name="Картина 3">
            <a:extLst>
              <a:ext uri="{FF2B5EF4-FFF2-40B4-BE49-F238E27FC236}">
                <a16:creationId xmlns:a16="http://schemas.microsoft.com/office/drawing/2014/main" id="{4268E4C3-C1F8-4319-BB66-CC4C28864BE8}"/>
              </a:ext>
            </a:extLst>
          </p:cNvPr>
          <p:cNvPicPr>
            <a:picLocks noChangeAspect="1"/>
          </p:cNvPicPr>
          <p:nvPr/>
        </p:nvPicPr>
        <p:blipFill>
          <a:blip r:embed="rId4"/>
          <a:stretch>
            <a:fillRect/>
          </a:stretch>
        </p:blipFill>
        <p:spPr>
          <a:xfrm>
            <a:off x="2161533" y="3540241"/>
            <a:ext cx="4820933" cy="1288162"/>
          </a:xfrm>
          <a:prstGeom prst="rect">
            <a:avLst/>
          </a:prstGeom>
        </p:spPr>
      </p:pic>
      <p:sp>
        <p:nvSpPr>
          <p:cNvPr id="8" name="Текстово поле 6">
            <a:extLst>
              <a:ext uri="{FF2B5EF4-FFF2-40B4-BE49-F238E27FC236}">
                <a16:creationId xmlns:a16="http://schemas.microsoft.com/office/drawing/2014/main" id="{76191D7E-47F9-443F-B0DE-38CC567B89C1}"/>
              </a:ext>
            </a:extLst>
          </p:cNvPr>
          <p:cNvSpPr txBox="1"/>
          <p:nvPr/>
        </p:nvSpPr>
        <p:spPr>
          <a:xfrm>
            <a:off x="5143556" y="4461273"/>
            <a:ext cx="5033394" cy="646331"/>
          </a:xfrm>
          <a:prstGeom prst="rect">
            <a:avLst/>
          </a:prstGeom>
          <a:noFill/>
        </p:spPr>
        <p:txBody>
          <a:bodyPr wrap="square" rtlCol="0">
            <a:spAutoFit/>
          </a:bodyPr>
          <a:lstStyle/>
          <a:p>
            <a:pPr algn="ctr"/>
            <a:endParaRPr lang="bg-BG" dirty="0"/>
          </a:p>
          <a:p>
            <a:pPr algn="ctr"/>
            <a:r>
              <a:rPr lang="en-US" sz="900" dirty="0">
                <a:latin typeface="Verdana" panose="020B0604030504040204" pitchFamily="34" charset="0"/>
                <a:ea typeface="Verdana" panose="020B0604030504040204" pitchFamily="34" charset="0"/>
              </a:rPr>
              <a:t>Fonte: Wautelt, 2018</a:t>
            </a:r>
          </a:p>
          <a:p>
            <a:pPr algn="ctr"/>
            <a:endParaRPr lang="en-US" sz="900" dirty="0">
              <a:latin typeface="Verdana" panose="020B0604030504040204" pitchFamily="34" charset="0"/>
              <a:ea typeface="Verdana" panose="020B0604030504040204" pitchFamily="34" charset="0"/>
            </a:endParaRP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1"/>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720" name="Google Shape;720;p51"/>
          <p:cNvGrpSpPr/>
          <p:nvPr/>
        </p:nvGrpSpPr>
        <p:grpSpPr>
          <a:xfrm>
            <a:off x="4572118" y="1023546"/>
            <a:ext cx="3615639" cy="2905926"/>
            <a:chOff x="1917372" y="1288466"/>
            <a:chExt cx="2993079" cy="2405568"/>
          </a:xfrm>
        </p:grpSpPr>
        <p:sp>
          <p:nvSpPr>
            <p:cNvPr id="721" name="Google Shape;721;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1"/>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25" name="Google Shape;725;p5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5E2F9FDF-BAF6-3423-8A3E-1A9BDA87038E}"/>
              </a:ext>
            </a:extLst>
          </p:cNvPr>
          <p:cNvSpPr/>
          <p:nvPr/>
        </p:nvSpPr>
        <p:spPr>
          <a:xfrm>
            <a:off x="4793661" y="1142065"/>
            <a:ext cx="3192099" cy="2146155"/>
          </a:xfrm>
          <a:prstGeom prst="rect">
            <a:avLst/>
          </a:prstGeom>
          <a:solidFill>
            <a:srgbClr val="FA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a:extLst>
              <a:ext uri="{FF2B5EF4-FFF2-40B4-BE49-F238E27FC236}">
                <a16:creationId xmlns:a16="http://schemas.microsoft.com/office/drawing/2014/main" id="{D078489F-FA1C-3AB3-3FF6-DBD97C99CF5D}"/>
              </a:ext>
            </a:extLst>
          </p:cNvPr>
          <p:cNvPicPr>
            <a:picLocks noChangeAspect="1"/>
          </p:cNvPicPr>
          <p:nvPr/>
        </p:nvPicPr>
        <p:blipFill>
          <a:blip r:embed="rId4"/>
          <a:stretch>
            <a:fillRect/>
          </a:stretch>
        </p:blipFill>
        <p:spPr>
          <a:xfrm>
            <a:off x="5331759" y="1142065"/>
            <a:ext cx="2168396" cy="2146155"/>
          </a:xfrm>
          <a:prstGeom prst="rect">
            <a:avLst/>
          </a:prstGeom>
        </p:spPr>
      </p:pic>
      <p:sp>
        <p:nvSpPr>
          <p:cNvPr id="718" name="Google Shape;718;p51"/>
          <p:cNvSpPr txBox="1">
            <a:spLocks noGrp="1"/>
          </p:cNvSpPr>
          <p:nvPr>
            <p:ph type="title"/>
          </p:nvPr>
        </p:nvSpPr>
        <p:spPr>
          <a:xfrm>
            <a:off x="627744" y="1923359"/>
            <a:ext cx="3858900" cy="26617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Economia circular</a:t>
            </a:r>
            <a:br>
              <a:rPr lang="en-US" dirty="0"/>
            </a:br>
            <a:r>
              <a:rPr lang="en-US" dirty="0"/>
              <a:t> e os seus princípios</a:t>
            </a:r>
          </a:p>
        </p:txBody>
      </p:sp>
      <p:grpSp>
        <p:nvGrpSpPr>
          <p:cNvPr id="729" name="Google Shape;729;p51"/>
          <p:cNvGrpSpPr/>
          <p:nvPr/>
        </p:nvGrpSpPr>
        <p:grpSpPr>
          <a:xfrm>
            <a:off x="7388039" y="2493707"/>
            <a:ext cx="1453150" cy="1880570"/>
            <a:chOff x="4338285" y="2552085"/>
            <a:chExt cx="1202939" cy="1556763"/>
          </a:xfrm>
        </p:grpSpPr>
        <p:sp>
          <p:nvSpPr>
            <p:cNvPr id="730" name="Google Shape;730;p5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angle 23"/>
          <p:cNvSpPr/>
          <p:nvPr/>
        </p:nvSpPr>
        <p:spPr>
          <a:xfrm>
            <a:off x="7390245" y="2857423"/>
            <a:ext cx="1282199" cy="954107"/>
          </a:xfrm>
          <a:prstGeom prst="rect">
            <a:avLst/>
          </a:prstGeom>
        </p:spPr>
        <p:txBody>
          <a:bodyPr wrap="square">
            <a:spAutoFit/>
          </a:bodyPr>
          <a:lstStyle/>
          <a:p>
            <a:pPr lvl="0" algn="ct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Obrigado</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5" name="TextBox 4">
            <a:extLst>
              <a:ext uri="{FF2B5EF4-FFF2-40B4-BE49-F238E27FC236}">
                <a16:creationId xmlns:a16="http://schemas.microsoft.com/office/drawing/2014/main" id="{26DA31BC-3A0D-721F-3D4B-C0F995925B92}"/>
              </a:ext>
            </a:extLst>
          </p:cNvPr>
          <p:cNvSpPr txBox="1"/>
          <p:nvPr/>
        </p:nvSpPr>
        <p:spPr>
          <a:xfrm>
            <a:off x="5443875" y="4077461"/>
            <a:ext cx="1944164" cy="477054"/>
          </a:xfrm>
          <a:prstGeom prst="rect">
            <a:avLst/>
          </a:prstGeom>
          <a:noFill/>
        </p:spPr>
        <p:txBody>
          <a:bodyPr wrap="square" rtlCol="0">
            <a:spAutoFit/>
          </a:bodyPr>
          <a:lstStyle/>
          <a:p>
            <a:r>
              <a:rPr lang="pt-PT" sz="500" b="1" i="0" dirty="0" err="1">
                <a:solidFill>
                  <a:srgbClr val="374957"/>
                </a:solidFill>
                <a:effectLst/>
                <a:latin typeface="Proxima Nova"/>
              </a:rPr>
              <a:t>infográfico de economia </a:t>
            </a:r>
            <a:r>
              <a:rPr lang="pt-PT" sz="500" b="1" i="0" dirty="0">
                <a:solidFill>
                  <a:srgbClr val="374957"/>
                </a:solidFill>
                <a:effectLst/>
                <a:latin typeface="Proxima Nova"/>
              </a:rPr>
              <a:t>circular </a:t>
            </a:r>
            <a:r>
              <a:rPr lang="pt-PT" sz="500" dirty="0" err="1"/>
              <a:t>pela </a:t>
            </a:r>
            <a:r>
              <a:rPr lang="pt-PT" sz="500" b="1" i="0" u="none" strike="noStrike" dirty="0" err="1">
                <a:solidFill>
                  <a:srgbClr val="0F73EE"/>
                </a:solidFill>
                <a:effectLst/>
                <a:latin typeface="Proxima Nova"/>
              </a:rPr>
              <a:t>freepik </a:t>
            </a:r>
            <a:r>
              <a:rPr lang="pt-PT" sz="500" dirty="0"/>
              <a:t>em https://www.freepik.com/free-vector/flat-design-circular-economy-infographic_21095200.htm#query=circular%20economy&amp;position=4&amp;from_view=search&amp;track=ais</a:t>
            </a:r>
          </a:p>
        </p:txBody>
      </p:sp>
      <p:pic>
        <p:nvPicPr>
          <p:cNvPr id="3" name="Imagem 8" descr="Uma imagem com texto, clipart&#10;&#10;Descrição gerada automaticamente">
            <a:extLst>
              <a:ext uri="{FF2B5EF4-FFF2-40B4-BE49-F238E27FC236}">
                <a16:creationId xmlns:a16="http://schemas.microsoft.com/office/drawing/2014/main" id="{89D1C3FA-B146-285B-B29B-7B79FFE999DF}"/>
              </a:ext>
            </a:extLst>
          </p:cNvPr>
          <p:cNvPicPr>
            <a:picLocks noChangeAspect="1"/>
          </p:cNvPicPr>
          <p:nvPr/>
        </p:nvPicPr>
        <p:blipFill>
          <a:blip r:embed="rId5"/>
          <a:stretch>
            <a:fillRect/>
          </a:stretch>
        </p:blipFill>
        <p:spPr>
          <a:xfrm>
            <a:off x="4796243" y="3048527"/>
            <a:ext cx="681229" cy="239694"/>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US" sz="4000" dirty="0"/>
              <a:t>A Economia Linear</a:t>
            </a:r>
            <a:endParaRPr sz="4000" dirty="0"/>
          </a:p>
        </p:txBody>
      </p:sp>
      <p:sp>
        <p:nvSpPr>
          <p:cNvPr id="6" name="TextBox 5">
            <a:extLst>
              <a:ext uri="{FF2B5EF4-FFF2-40B4-BE49-F238E27FC236}">
                <a16:creationId xmlns:a16="http://schemas.microsoft.com/office/drawing/2014/main" id="{47A5111B-F915-4537-9E32-86404B99D087}"/>
              </a:ext>
            </a:extLst>
          </p:cNvPr>
          <p:cNvSpPr txBox="1"/>
          <p:nvPr/>
        </p:nvSpPr>
        <p:spPr>
          <a:xfrm>
            <a:off x="213233" y="1231917"/>
            <a:ext cx="8769402" cy="2308324"/>
          </a:xfrm>
          <a:prstGeom prst="rect">
            <a:avLst/>
          </a:prstGeom>
          <a:noFill/>
        </p:spPr>
        <p:txBody>
          <a:bodyPr wrap="square">
            <a:spAutoFit/>
          </a:bodyPr>
          <a:lstStyle/>
          <a:p>
            <a:pPr marL="0" indent="0" algn="just">
              <a:buNone/>
            </a:pPr>
            <a:r>
              <a:rPr lang="pt-PT" sz="1800" dirty="0"/>
              <a:t>A terminologia que melhor poderia descrever a Economia Linear é uma «sociedade de desperdício». Podemos encontrar as raízes deste comportamento desperdiçador no início da industrialização, há mais de 150 anos. Nessa altura, as pessoas começaram a processar em massa as matérias-primas. O processo começa com a extração de matérias-primas, a sua transformação em produtos específicos, e a utilização/exploração desses produtos por parte dos utilizadores finais (consumidores). Quando os produtos já não são necessários, são eliminados. Como resultado, ainda hoje se perdem grandes quantidades de materiais valiosos.</a:t>
            </a:r>
          </a:p>
        </p:txBody>
      </p:sp>
      <p:pic>
        <p:nvPicPr>
          <p:cNvPr id="7" name="Картина 3">
            <a:extLst>
              <a:ext uri="{FF2B5EF4-FFF2-40B4-BE49-F238E27FC236}">
                <a16:creationId xmlns:a16="http://schemas.microsoft.com/office/drawing/2014/main" id="{4268E4C3-C1F8-4319-BB66-CC4C28864BE8}"/>
              </a:ext>
            </a:extLst>
          </p:cNvPr>
          <p:cNvPicPr>
            <a:picLocks noChangeAspect="1"/>
          </p:cNvPicPr>
          <p:nvPr/>
        </p:nvPicPr>
        <p:blipFill>
          <a:blip r:embed="rId4"/>
          <a:stretch>
            <a:fillRect/>
          </a:stretch>
        </p:blipFill>
        <p:spPr>
          <a:xfrm>
            <a:off x="1745367" y="3540241"/>
            <a:ext cx="3480224" cy="1346687"/>
          </a:xfrm>
          <a:prstGeom prst="rect">
            <a:avLst/>
          </a:prstGeom>
        </p:spPr>
      </p:pic>
      <p:sp>
        <p:nvSpPr>
          <p:cNvPr id="8" name="Текстово поле 6">
            <a:extLst>
              <a:ext uri="{FF2B5EF4-FFF2-40B4-BE49-F238E27FC236}">
                <a16:creationId xmlns:a16="http://schemas.microsoft.com/office/drawing/2014/main" id="{76191D7E-47F9-443F-B0DE-38CC567B89C1}"/>
              </a:ext>
            </a:extLst>
          </p:cNvPr>
          <p:cNvSpPr txBox="1"/>
          <p:nvPr/>
        </p:nvSpPr>
        <p:spPr>
          <a:xfrm>
            <a:off x="5143556" y="4461273"/>
            <a:ext cx="5033394" cy="646331"/>
          </a:xfrm>
          <a:prstGeom prst="rect">
            <a:avLst/>
          </a:prstGeom>
          <a:noFill/>
        </p:spPr>
        <p:txBody>
          <a:bodyPr wrap="square" rtlCol="0">
            <a:spAutoFit/>
          </a:bodyPr>
          <a:lstStyle/>
          <a:p>
            <a:pPr algn="ctr"/>
            <a:endParaRPr lang="bg-BG" dirty="0"/>
          </a:p>
          <a:p>
            <a:pPr algn="ctr"/>
            <a:r>
              <a:rPr lang="en-US" sz="900" dirty="0">
                <a:latin typeface="Verdana" panose="020B0604030504040204" pitchFamily="34" charset="0"/>
                <a:ea typeface="Verdana" panose="020B0604030504040204" pitchFamily="34" charset="0"/>
              </a:rPr>
              <a:t>Fonte: Wautelt, 2018</a:t>
            </a:r>
          </a:p>
          <a:p>
            <a:pPr algn="ctr"/>
            <a:endParaRPr lang="en-US" sz="900" dirty="0">
              <a:latin typeface="Verdana" panose="020B0604030504040204" pitchFamily="34" charset="0"/>
              <a:ea typeface="Verdana" panose="020B0604030504040204" pitchFamily="34" charset="0"/>
            </a:endParaRPr>
          </a:p>
        </p:txBody>
      </p:sp>
      <p:sp>
        <p:nvSpPr>
          <p:cNvPr id="2" name="CaixaDeTexto 1">
            <a:extLst>
              <a:ext uri="{FF2B5EF4-FFF2-40B4-BE49-F238E27FC236}">
                <a16:creationId xmlns:a16="http://schemas.microsoft.com/office/drawing/2014/main" id="{A225C52C-B0B6-1014-9357-BDFB0EA96ACF}"/>
              </a:ext>
            </a:extLst>
          </p:cNvPr>
          <p:cNvSpPr txBox="1"/>
          <p:nvPr/>
        </p:nvSpPr>
        <p:spPr>
          <a:xfrm>
            <a:off x="5658522" y="3592347"/>
            <a:ext cx="2958353" cy="861774"/>
          </a:xfrm>
          <a:prstGeom prst="rect">
            <a:avLst/>
          </a:prstGeom>
          <a:noFill/>
        </p:spPr>
        <p:txBody>
          <a:bodyPr wrap="square" rtlCol="0">
            <a:spAutoFit/>
          </a:bodyPr>
          <a:lstStyle/>
          <a:p>
            <a:r>
              <a:rPr lang="pt-PT" sz="1000" dirty="0">
                <a:highlight>
                  <a:srgbClr val="FFFF00"/>
                </a:highlight>
              </a:rPr>
              <a:t>Recursos infinitos </a:t>
            </a:r>
          </a:p>
          <a:p>
            <a:r>
              <a:rPr lang="pt-PT" sz="1000" dirty="0">
                <a:highlight>
                  <a:srgbClr val="FFFF00"/>
                </a:highlight>
              </a:rPr>
              <a:t>Extração de Recursos – Produção – Distribuição – Consumo – Eliminação </a:t>
            </a:r>
          </a:p>
          <a:p>
            <a:r>
              <a:rPr lang="pt-PT" sz="1000" dirty="0">
                <a:highlight>
                  <a:srgbClr val="FFFF00"/>
                </a:highlight>
              </a:rPr>
              <a:t>Capacidade regeneradora infinita do planeta</a:t>
            </a:r>
          </a:p>
          <a:p>
            <a:r>
              <a:rPr lang="pt-PT" sz="1000" dirty="0">
                <a:highlight>
                  <a:srgbClr val="FFFF00"/>
                </a:highlight>
              </a:rPr>
              <a:t>TIRAR – FAZER – DESPERDIÇAR </a:t>
            </a:r>
          </a:p>
        </p:txBody>
      </p:sp>
    </p:spTree>
    <p:custDataLst>
      <p:tags r:id="rId1"/>
    </p:custDataLst>
    <p:extLst>
      <p:ext uri="{BB962C8B-B14F-4D97-AF65-F5344CB8AC3E}">
        <p14:creationId xmlns:p14="http://schemas.microsoft.com/office/powerpoint/2010/main" val="409758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US" sz="4000" dirty="0"/>
              <a:t>A Economia Linear (cont.)</a:t>
            </a:r>
            <a:endParaRPr sz="3600" dirty="0"/>
          </a:p>
        </p:txBody>
      </p:sp>
      <p:sp>
        <p:nvSpPr>
          <p:cNvPr id="13" name="TextBox 12">
            <a:extLst>
              <a:ext uri="{FF2B5EF4-FFF2-40B4-BE49-F238E27FC236}">
                <a16:creationId xmlns:a16="http://schemas.microsoft.com/office/drawing/2014/main" id="{0B54F791-3929-4672-8306-361C12B5DF42}"/>
              </a:ext>
            </a:extLst>
          </p:cNvPr>
          <p:cNvSpPr txBox="1"/>
          <p:nvPr/>
        </p:nvSpPr>
        <p:spPr>
          <a:xfrm>
            <a:off x="122944" y="1433901"/>
            <a:ext cx="8775167" cy="2862322"/>
          </a:xfrm>
          <a:prstGeom prst="rect">
            <a:avLst/>
          </a:prstGeom>
          <a:noFill/>
        </p:spPr>
        <p:txBody>
          <a:bodyPr wrap="square">
            <a:spAutoFit/>
          </a:bodyPr>
          <a:lstStyle/>
          <a:p>
            <a:pPr marL="285750" indent="-285750" algn="just">
              <a:buFont typeface="Wingdings" panose="05000000000000000000" pitchFamily="2" charset="2"/>
              <a:buChar char="ü"/>
            </a:pPr>
            <a:r>
              <a:rPr lang="pt-PT" sz="2000" dirty="0"/>
              <a:t>O modelo linear cria uma economia fortemente dependente do consumo de energia e de outros recursos para fornecer produtos e serviços. </a:t>
            </a:r>
          </a:p>
          <a:p>
            <a:pPr marL="285750" indent="-285750" algn="just">
              <a:buFont typeface="Wingdings" panose="05000000000000000000" pitchFamily="2" charset="2"/>
              <a:buChar char="ü"/>
            </a:pPr>
            <a:endParaRPr lang="pt-PT" sz="2000" dirty="0"/>
          </a:p>
          <a:p>
            <a:pPr marL="285750" indent="-285750" algn="just">
              <a:buFont typeface="Wingdings" panose="05000000000000000000" pitchFamily="2" charset="2"/>
              <a:buChar char="ü"/>
            </a:pPr>
            <a:r>
              <a:rPr lang="pt-PT" sz="2000" dirty="0"/>
              <a:t>Os atuais processos de produção são responsáveis por um consumo relevante de água e energia, e a extração de matérias-primas gera enormes quantidades de resíduos e desperdício. </a:t>
            </a:r>
          </a:p>
          <a:p>
            <a:pPr algn="just"/>
            <a:endParaRPr lang="pt-PT" sz="2000" dirty="0"/>
          </a:p>
          <a:p>
            <a:pPr marL="285750" indent="-285750" algn="just">
              <a:buFont typeface="Wingdings" panose="05000000000000000000" pitchFamily="2" charset="2"/>
              <a:buChar char="ü"/>
            </a:pPr>
            <a:r>
              <a:rPr lang="pt-PT" sz="2000" dirty="0"/>
              <a:t>Tanto os recursos renováveis como os não renováveis passam por várias fases de processamento a fim de servirem o seu objetivo na economia. </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US" sz="4000" dirty="0"/>
              <a:t>A Economia Linear (cont.)</a:t>
            </a:r>
            <a:endParaRPr sz="3600" dirty="0"/>
          </a:p>
        </p:txBody>
      </p:sp>
      <p:sp>
        <p:nvSpPr>
          <p:cNvPr id="13" name="TextBox 12">
            <a:extLst>
              <a:ext uri="{FF2B5EF4-FFF2-40B4-BE49-F238E27FC236}">
                <a16:creationId xmlns:a16="http://schemas.microsoft.com/office/drawing/2014/main" id="{0B54F791-3929-4672-8306-361C12B5DF42}"/>
              </a:ext>
            </a:extLst>
          </p:cNvPr>
          <p:cNvSpPr txBox="1"/>
          <p:nvPr/>
        </p:nvSpPr>
        <p:spPr>
          <a:xfrm>
            <a:off x="122944" y="1433901"/>
            <a:ext cx="8775167" cy="2862322"/>
          </a:xfrm>
          <a:prstGeom prst="rect">
            <a:avLst/>
          </a:prstGeom>
          <a:noFill/>
        </p:spPr>
        <p:txBody>
          <a:bodyPr wrap="square">
            <a:spAutoFit/>
          </a:bodyPr>
          <a:lstStyle/>
          <a:p>
            <a:pPr marL="285750" indent="-285750" algn="just">
              <a:buFont typeface="Wingdings" panose="05000000000000000000" pitchFamily="2" charset="2"/>
              <a:buChar char="ü"/>
            </a:pPr>
            <a:r>
              <a:rPr lang="pt-PT" sz="1800" dirty="0"/>
              <a:t>A primeira fase é chamada processamento primário durante o qual os materiais puros são separados da forma mista em que normalmente existem no ambiente. Os materiais que resultam do processamento primário são então utilizados pelas diferentes indústrias manufatureiras, transformando-os em produtos acabados. Os produtos acabados chegam então ao consumidor (consumidores individuais/ agregados familiares ou o setor económico terciário, tais como distribuidores, retalhistas e vários prestadores de serviços). Cada etapa do processo de produção tem o seu impacto negativo sobre o ambiente. </a:t>
            </a:r>
          </a:p>
          <a:p>
            <a:pPr marL="285750" indent="-285750" algn="just">
              <a:buFont typeface="Wingdings" panose="05000000000000000000" pitchFamily="2" charset="2"/>
              <a:buChar char="ü"/>
            </a:pPr>
            <a:r>
              <a:rPr lang="pt-PT" sz="1800" dirty="0"/>
              <a:t>O setor primário tem o impacto mais negativo, uma vez que gera uma grande quantidade de desperdício residual e requer uma grande entrada de energia.</a:t>
            </a:r>
          </a:p>
        </p:txBody>
      </p:sp>
    </p:spTree>
    <p:custDataLst>
      <p:tags r:id="rId1"/>
    </p:custDataLst>
    <p:extLst>
      <p:ext uri="{BB962C8B-B14F-4D97-AF65-F5344CB8AC3E}">
        <p14:creationId xmlns:p14="http://schemas.microsoft.com/office/powerpoint/2010/main" val="158113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4512-BCE9-46C6-9FEE-1B5ACEE9D470}"/>
              </a:ext>
            </a:extLst>
          </p:cNvPr>
          <p:cNvSpPr>
            <a:spLocks noGrp="1"/>
          </p:cNvSpPr>
          <p:nvPr>
            <p:ph type="title"/>
          </p:nvPr>
        </p:nvSpPr>
        <p:spPr/>
        <p:txBody>
          <a:bodyPr/>
          <a:lstStyle/>
          <a:p>
            <a:r>
              <a:rPr lang="en-US" sz="4000" dirty="0"/>
              <a:t>Os limites do modelo linear</a:t>
            </a:r>
            <a:endParaRPr lang="en-GB" dirty="0"/>
          </a:p>
        </p:txBody>
      </p:sp>
      <p:sp>
        <p:nvSpPr>
          <p:cNvPr id="6" name="TextBox 5">
            <a:extLst>
              <a:ext uri="{FF2B5EF4-FFF2-40B4-BE49-F238E27FC236}">
                <a16:creationId xmlns:a16="http://schemas.microsoft.com/office/drawing/2014/main" id="{FDCED916-0D61-4574-902F-977C3EE6F6BC}"/>
              </a:ext>
            </a:extLst>
          </p:cNvPr>
          <p:cNvSpPr txBox="1"/>
          <p:nvPr/>
        </p:nvSpPr>
        <p:spPr>
          <a:xfrm>
            <a:off x="5440296" y="1551100"/>
            <a:ext cx="3703704" cy="3323987"/>
          </a:xfrm>
          <a:prstGeom prst="rect">
            <a:avLst/>
          </a:prstGeom>
          <a:noFill/>
        </p:spPr>
        <p:txBody>
          <a:bodyPr wrap="square">
            <a:spAutoFit/>
          </a:bodyPr>
          <a:lstStyle/>
          <a:p>
            <a:pPr indent="-342900" algn="just">
              <a:buAutoNum type="arabicPeriod"/>
            </a:pPr>
            <a:r>
              <a:rPr lang="pt-PT" sz="1400" dirty="0">
                <a:latin typeface="Verdana" panose="020B0604030504040204" pitchFamily="34" charset="0"/>
                <a:ea typeface="Verdana" panose="020B0604030504040204" pitchFamily="34" charset="0"/>
              </a:rPr>
              <a:t>Há um consumo desigual de recursos, cuja parte principal é dirigida aos países altamente desenvolvidos, em detrimento dos países em desenvolvimento.</a:t>
            </a:r>
          </a:p>
          <a:p>
            <a:pPr algn="just"/>
            <a:endParaRPr lang="pt-PT" sz="1400" dirty="0">
              <a:latin typeface="Verdana" panose="020B0604030504040204" pitchFamily="34" charset="0"/>
              <a:ea typeface="Verdana" panose="020B0604030504040204" pitchFamily="34" charset="0"/>
            </a:endParaRPr>
          </a:p>
          <a:p>
            <a:pPr algn="just"/>
            <a:r>
              <a:rPr lang="pt-PT" sz="1400" dirty="0">
                <a:latin typeface="Verdana" panose="020B0604030504040204" pitchFamily="34" charset="0"/>
                <a:ea typeface="Verdana" panose="020B0604030504040204" pitchFamily="34" charset="0"/>
              </a:rPr>
              <a:t>2. Há uma enorme acumulação de diferentes tipos de resíduos que não são reciclados após serem eliminados.</a:t>
            </a:r>
          </a:p>
          <a:p>
            <a:pPr algn="just"/>
            <a:endParaRPr lang="pt-PT" sz="1400" dirty="0">
              <a:latin typeface="Verdana" panose="020B0604030504040204" pitchFamily="34" charset="0"/>
              <a:ea typeface="Verdana" panose="020B0604030504040204" pitchFamily="34" charset="0"/>
            </a:endParaRPr>
          </a:p>
          <a:p>
            <a:pPr algn="just"/>
            <a:r>
              <a:rPr lang="pt-PT" sz="1400" dirty="0">
                <a:latin typeface="Verdana" panose="020B0604030504040204" pitchFamily="34" charset="0"/>
                <a:ea typeface="Verdana" panose="020B0604030504040204" pitchFamily="34" charset="0"/>
              </a:rPr>
              <a:t>3. Efeito negativo sobre o ambiente - em resultado da extração e consumo de matérias-primas, o consumo de energia e as emissões de gases com efeito de estufa estão a aumentar</a:t>
            </a:r>
            <a:r>
              <a:rPr lang="en-US" sz="1400" dirty="0">
                <a:latin typeface="Verdana" panose="020B0604030504040204" pitchFamily="34" charset="0"/>
                <a:ea typeface="Verdana" panose="020B0604030504040204" pitchFamily="34" charset="0"/>
              </a:rPr>
              <a:t>.</a:t>
            </a:r>
          </a:p>
        </p:txBody>
      </p:sp>
      <p:pic>
        <p:nvPicPr>
          <p:cNvPr id="7" name="Контейнер за съдържание 7">
            <a:extLst>
              <a:ext uri="{FF2B5EF4-FFF2-40B4-BE49-F238E27FC236}">
                <a16:creationId xmlns:a16="http://schemas.microsoft.com/office/drawing/2014/main" id="{08991F54-E11C-4164-9822-067CE1A6F90A}"/>
              </a:ext>
            </a:extLst>
          </p:cNvPr>
          <p:cNvPicPr>
            <a:picLocks noChangeAspect="1"/>
          </p:cNvPicPr>
          <p:nvPr/>
        </p:nvPicPr>
        <p:blipFill>
          <a:blip r:embed="rId3"/>
          <a:stretch>
            <a:fillRect/>
          </a:stretch>
        </p:blipFill>
        <p:spPr>
          <a:xfrm>
            <a:off x="99379" y="1275663"/>
            <a:ext cx="5261304" cy="3261643"/>
          </a:xfrm>
          <a:prstGeom prst="rect">
            <a:avLst/>
          </a:prstGeom>
        </p:spPr>
      </p:pic>
      <p:sp>
        <p:nvSpPr>
          <p:cNvPr id="8" name="Текстово поле 8">
            <a:extLst>
              <a:ext uri="{FF2B5EF4-FFF2-40B4-BE49-F238E27FC236}">
                <a16:creationId xmlns:a16="http://schemas.microsoft.com/office/drawing/2014/main" id="{EC76123F-F357-4C32-BD93-90AD99E1E0B3}"/>
              </a:ext>
            </a:extLst>
          </p:cNvPr>
          <p:cNvSpPr txBox="1"/>
          <p:nvPr/>
        </p:nvSpPr>
        <p:spPr>
          <a:xfrm>
            <a:off x="-89580" y="4814551"/>
            <a:ext cx="6635691" cy="230832"/>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rPr>
              <a:t>Fonte: </a:t>
            </a:r>
            <a:r>
              <a:rPr lang="en-US" sz="900" dirty="0">
                <a:latin typeface="Verdana" panose="020B0604030504040204" pitchFamily="34" charset="0"/>
                <a:ea typeface="Verdana" panose="020B0604030504040204" pitchFamily="34" charset="0"/>
                <a:hlinkClick r:id="rId4"/>
              </a:rPr>
              <a:t>https:</a:t>
            </a:r>
            <a:r>
              <a:rPr lang="en-US" sz="900" dirty="0">
                <a:latin typeface="Verdana" panose="020B0604030504040204" pitchFamily="34" charset="0"/>
                <a:ea typeface="Verdana" panose="020B0604030504040204" pitchFamily="34" charset="0"/>
              </a:rPr>
              <a:t>//www.circulareconomyasia.org/circular-economy/ </a:t>
            </a:r>
          </a:p>
        </p:txBody>
      </p:sp>
    </p:spTree>
    <p:custDataLst>
      <p:tags r:id="rId1"/>
    </p:custDataLst>
    <p:extLst>
      <p:ext uri="{BB962C8B-B14F-4D97-AF65-F5344CB8AC3E}">
        <p14:creationId xmlns:p14="http://schemas.microsoft.com/office/powerpoint/2010/main" val="17149670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7115</Words>
  <Application>Microsoft Office PowerPoint</Application>
  <PresentationFormat>Bildschirmpräsentation (16:9)</PresentationFormat>
  <Paragraphs>503</Paragraphs>
  <Slides>50</Slides>
  <Notes>12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50</vt:i4>
      </vt:variant>
    </vt:vector>
  </HeadingPairs>
  <TitlesOfParts>
    <vt:vector size="58" baseType="lpstr">
      <vt:lpstr>Verdana</vt:lpstr>
      <vt:lpstr>Wingdings</vt:lpstr>
      <vt:lpstr>Proxima Nova</vt:lpstr>
      <vt:lpstr>Bebas Neue</vt:lpstr>
      <vt:lpstr>Noto Sans</vt:lpstr>
      <vt:lpstr>Calibri</vt:lpstr>
      <vt:lpstr>Arial</vt:lpstr>
      <vt:lpstr>Creal Modern Portfolio by Slidesgo</vt:lpstr>
      <vt:lpstr>MODELOS DE NEGÓCIOS PARA EMPRESAS DE ECONOMIA CIRCULAR</vt:lpstr>
      <vt:lpstr>02</vt:lpstr>
      <vt:lpstr>Objetivos principais</vt:lpstr>
      <vt:lpstr>Modelo linear de produção e consumo </vt:lpstr>
      <vt:lpstr>A Economia Linear</vt:lpstr>
      <vt:lpstr>A Economia Linear</vt:lpstr>
      <vt:lpstr>A Economia Linear (cont.)</vt:lpstr>
      <vt:lpstr>A Economia Linear (cont.)</vt:lpstr>
      <vt:lpstr>Os limites do modelo linear</vt:lpstr>
      <vt:lpstr>Os limites do modelo linear</vt:lpstr>
      <vt:lpstr>Produção de calçado na economia linear  exemplo</vt:lpstr>
      <vt:lpstr>Os efeitos negativos sobre o ambiente</vt:lpstr>
      <vt:lpstr>É necessário um novo modelo...</vt:lpstr>
      <vt:lpstr>É necessário um novo modelo...</vt:lpstr>
      <vt:lpstr>Princípios EC em oposição  ao Modelo Linear  </vt:lpstr>
      <vt:lpstr>ECONOMIA CIRCULAR</vt:lpstr>
      <vt:lpstr>ECONOMIA CIRCULAR</vt:lpstr>
      <vt:lpstr>Princípios EC em oposição ao Modelo Linear</vt:lpstr>
      <vt:lpstr>Princípios EC em oposição ao Modelo Linear</vt:lpstr>
      <vt:lpstr>Diferenças entre a Economia Linear e a Economia Circular</vt:lpstr>
      <vt:lpstr>Diferenças entre a Economia Linear e a Economia Circular (CONT.)</vt:lpstr>
      <vt:lpstr>DESPERDÍCIO na economia circular</vt:lpstr>
      <vt:lpstr>DESPERDÍCIO na economia circular</vt:lpstr>
      <vt:lpstr>A produção de calçado na economia circular exemplo</vt:lpstr>
      <vt:lpstr>Benefícios da Economia Circular - Economia</vt:lpstr>
      <vt:lpstr>Benefícios da economia circular - Ambiente</vt:lpstr>
      <vt:lpstr>Benefícios da economia circular - Sociedade</vt:lpstr>
      <vt:lpstr>Benefícios da economia circular para as empresas</vt:lpstr>
      <vt:lpstr>Benefícios da economia circular para as empresas</vt:lpstr>
      <vt:lpstr>Indicadores EC  </vt:lpstr>
      <vt:lpstr>Quadro de monitorização da EC</vt:lpstr>
      <vt:lpstr>Quadro de monitorização da EC</vt:lpstr>
      <vt:lpstr>Indicadores EC (1)</vt:lpstr>
      <vt:lpstr>(cont.)</vt:lpstr>
      <vt:lpstr>Indicadores EC (2)</vt:lpstr>
      <vt:lpstr>Indicadores EC (3)</vt:lpstr>
      <vt:lpstr>indicador de circularidade do material (ICM)</vt:lpstr>
      <vt:lpstr>Políticas e Quadro Legislativo da EC   </vt:lpstr>
      <vt:lpstr>Políticas e quadro legislativo da ec</vt:lpstr>
      <vt:lpstr>(Cont.)</vt:lpstr>
      <vt:lpstr>A UE e a economia circular</vt:lpstr>
      <vt:lpstr>Políticas, Estratégias,  Planos e Medidas Nacionais da EC</vt:lpstr>
      <vt:lpstr>9. PORTUGAL</vt:lpstr>
      <vt:lpstr>instrumentos políticos que poderão afetar a circularidade do produto </vt:lpstr>
      <vt:lpstr>Avaliação</vt:lpstr>
      <vt:lpstr>Leituras adicionais</vt:lpstr>
      <vt:lpstr>PowerPoint-Präsentation</vt:lpstr>
      <vt:lpstr>PowerPoint-Präsentation</vt:lpstr>
      <vt:lpstr>PowerPoint-Präsentation</vt:lpstr>
      <vt:lpstr>A Economia circular  e os seus princípios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Creal Modern portfolio</dc:title>
  <dc:creator>Alex S</dc:creator>
  <cp:keywords>, docId:40B4D310E4D6F9E4722C2DABED0B4AB0</cp:keywords>
  <cp:lastModifiedBy>Niclas Grüttner</cp:lastModifiedBy>
  <cp:revision>121</cp:revision>
  <dcterms:modified xsi:type="dcterms:W3CDTF">2023-08-29T08:47:53Z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