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4"/>
  </p:notesMasterIdLst>
  <p:sldIdLst>
    <p:sldId id="256" r:id="rId2"/>
    <p:sldId id="264" r:id="rId3"/>
    <p:sldId id="259" r:id="rId4"/>
    <p:sldId id="311" r:id="rId5"/>
    <p:sldId id="280" r:id="rId6"/>
    <p:sldId id="260" r:id="rId7"/>
    <p:sldId id="314" r:id="rId8"/>
    <p:sldId id="313" r:id="rId9"/>
    <p:sldId id="312" r:id="rId10"/>
    <p:sldId id="315" r:id="rId11"/>
    <p:sldId id="316" r:id="rId12"/>
    <p:sldId id="319" r:id="rId13"/>
    <p:sldId id="317" r:id="rId14"/>
    <p:sldId id="320" r:id="rId15"/>
    <p:sldId id="321" r:id="rId16"/>
    <p:sldId id="322" r:id="rId17"/>
    <p:sldId id="324" r:id="rId18"/>
    <p:sldId id="323" r:id="rId19"/>
    <p:sldId id="325" r:id="rId20"/>
    <p:sldId id="326" r:id="rId21"/>
    <p:sldId id="327" r:id="rId22"/>
    <p:sldId id="328" r:id="rId23"/>
    <p:sldId id="331" r:id="rId24"/>
    <p:sldId id="329" r:id="rId25"/>
    <p:sldId id="332" r:id="rId26"/>
    <p:sldId id="333" r:id="rId27"/>
    <p:sldId id="334" r:id="rId28"/>
    <p:sldId id="335" r:id="rId29"/>
    <p:sldId id="336" r:id="rId30"/>
    <p:sldId id="339" r:id="rId31"/>
    <p:sldId id="337" r:id="rId32"/>
    <p:sldId id="340" r:id="rId33"/>
    <p:sldId id="341" r:id="rId34"/>
    <p:sldId id="342" r:id="rId35"/>
    <p:sldId id="343" r:id="rId36"/>
    <p:sldId id="344" r:id="rId37"/>
    <p:sldId id="310" r:id="rId38"/>
    <p:sldId id="318" r:id="rId39"/>
    <p:sldId id="330" r:id="rId40"/>
    <p:sldId id="338" r:id="rId41"/>
    <p:sldId id="346" r:id="rId42"/>
    <p:sldId id="279" r:id="rId43"/>
  </p:sldIdLst>
  <p:sldSz cx="9144000" cy="5143500" type="screen16x9"/>
  <p:notesSz cx="6858000" cy="9144000"/>
  <p:embeddedFontLst>
    <p:embeddedFont>
      <p:font typeface="Bebas Neue" panose="020B0606020202050201" pitchFamily="34" charset="0"/>
      <p:regular r:id="rId45"/>
    </p:embeddedFont>
    <p:embeddedFont>
      <p:font typeface="Calibri" panose="020F0502020204030204" pitchFamily="34" charset="0"/>
      <p:regular r:id="rId46"/>
      <p:bold r:id="rId47"/>
      <p:italic r:id="rId48"/>
      <p:boldItalic r:id="rId49"/>
    </p:embeddedFont>
    <p:embeddedFont>
      <p:font typeface="Noto Sans" panose="020B0502040504020204" pitchFamily="34" charset="0"/>
      <p:regular r:id="rId50"/>
    </p:embeddedFont>
    <p:embeddedFont>
      <p:font typeface="Proxima Nova" panose="020B0604020202020204" charset="0"/>
      <p:regular r:id="rId51"/>
      <p:bold r:id="rId52"/>
      <p:italic r:id="rId53"/>
      <p:boldItalic r:id="rId54"/>
    </p:embeddedFont>
    <p:embeddedFont>
      <p:font typeface="Verdana" panose="020B0604030504040204" pitchFamily="34" charset="0"/>
      <p:regular r:id="rId55"/>
      <p:bold r:id="rId56"/>
      <p:italic r:id="rId57"/>
      <p:boldItalic r:id="rId58"/>
    </p:embeddedFont>
  </p:embeddedFontLst>
  <p:custDataLst>
    <p:tags r:id="rId5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BFD"/>
    <a:srgbClr val="E7501B"/>
    <a:srgbClr val="059540"/>
    <a:srgbClr val="2B2D83"/>
    <a:srgbClr val="15A7A1"/>
    <a:srgbClr val="DAFAF8"/>
    <a:srgbClr val="BED4CC"/>
    <a:srgbClr val="F0F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5C83DA-19AF-4781-9E9F-8F55BE3DE3E8}">
  <a:tblStyle styleId="{F05C83DA-19AF-4781-9E9F-8F55BE3DE3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716"/>
  </p:normalViewPr>
  <p:slideViewPr>
    <p:cSldViewPr snapToGrid="0" snapToObjects="1">
      <p:cViewPr varScale="1">
        <p:scale>
          <a:sx n="102" d="100"/>
          <a:sy n="102" d="100"/>
        </p:scale>
        <p:origin x="140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ea56dbdc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ea56dbdc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9938f6f96d_0_2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9938f6f96d_0_2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8ea56dbdce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8ea56dbdce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ea56dbdce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ea56dbdce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91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3329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59734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81206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dirty="0"/>
          </a:p>
        </p:txBody>
      </p:sp>
      <p:sp>
        <p:nvSpPr>
          <p:cNvPr id="9" name="Google Shape;9;p2"/>
          <p:cNvSpPr txBox="1">
            <a:spLocks noGrp="1"/>
          </p:cNvSpPr>
          <p:nvPr>
            <p:ph type="subTitle" idx="1"/>
          </p:nvPr>
        </p:nvSpPr>
        <p:spPr>
          <a:xfrm>
            <a:off x="3214526" y="2301372"/>
            <a:ext cx="271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solidFill>
                  <a:srgbClr val="15A7A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userDrawn="1"/>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userDrawn="1"/>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picture containing text&#10;&#10;Description automatically generated">
            <a:extLst>
              <a:ext uri="{FF2B5EF4-FFF2-40B4-BE49-F238E27FC236}">
                <a16:creationId xmlns:a16="http://schemas.microsoft.com/office/drawing/2014/main" id="{F9577813-618E-9C4E-A932-AA15369B82BD}"/>
              </a:ext>
            </a:extLst>
          </p:cNvPr>
          <p:cNvPicPr>
            <a:picLocks noChangeAspect="1"/>
          </p:cNvPicPr>
          <p:nvPr userDrawn="1"/>
        </p:nvPicPr>
        <p:blipFill>
          <a:blip r:embed="rId2"/>
          <a:stretch>
            <a:fillRect/>
          </a:stretch>
        </p:blipFill>
        <p:spPr>
          <a:xfrm>
            <a:off x="1813021" y="3050174"/>
            <a:ext cx="5308600" cy="1536700"/>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088903C9-0EB4-E555-3EB3-84D78BB00318}"/>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4919B142-205C-9148-C270-258E7F1754A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4" descr="Graphical user interface, text, application&#10;&#10;Description automatically generated">
            <a:extLst>
              <a:ext uri="{FF2B5EF4-FFF2-40B4-BE49-F238E27FC236}">
                <a16:creationId xmlns:a16="http://schemas.microsoft.com/office/drawing/2014/main" id="{2C41DFE7-72F3-9912-AB37-53328E50E105}"/>
              </a:ext>
            </a:extLst>
          </p:cNvPr>
          <p:cNvPicPr>
            <a:picLocks noChangeAspect="1"/>
          </p:cNvPicPr>
          <p:nvPr userDrawn="1"/>
        </p:nvPicPr>
        <p:blipFill rotWithShape="1">
          <a:blip r:embed="rId4"/>
          <a:srcRect r="25005"/>
          <a:stretch/>
        </p:blipFill>
        <p:spPr>
          <a:xfrm>
            <a:off x="72618" y="4805183"/>
            <a:ext cx="1006682" cy="275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260"/>
        <p:cNvGrpSpPr/>
        <p:nvPr/>
      </p:nvGrpSpPr>
      <p:grpSpPr>
        <a:xfrm>
          <a:off x="0" y="0"/>
          <a:ext cx="0" cy="0"/>
          <a:chOff x="0" y="0"/>
          <a:chExt cx="0" cy="0"/>
        </a:xfrm>
      </p:grpSpPr>
      <p:sp>
        <p:nvSpPr>
          <p:cNvPr id="262" name="Google Shape;262;p24"/>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24"/>
          <p:cNvGrpSpPr/>
          <p:nvPr/>
        </p:nvGrpSpPr>
        <p:grpSpPr>
          <a:xfrm rot="10800000">
            <a:off x="7782805" y="539502"/>
            <a:ext cx="682510" cy="1078346"/>
            <a:chOff x="4210925" y="3949824"/>
            <a:chExt cx="325625" cy="514601"/>
          </a:xfrm>
          <a:solidFill>
            <a:srgbClr val="E7501B"/>
          </a:solidFill>
        </p:grpSpPr>
        <p:sp>
          <p:nvSpPr>
            <p:cNvPr id="264" name="Google Shape;264;p2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4"/>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4759AEB8-4B12-D246-B1E0-4940E4FD7D3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BE7E7BF0-D876-B34E-876D-2771B2D2FB90}"/>
              </a:ext>
            </a:extLst>
          </p:cNvPr>
          <p:cNvPicPr>
            <a:picLocks noChangeAspect="1"/>
          </p:cNvPicPr>
          <p:nvPr userDrawn="1"/>
        </p:nvPicPr>
        <p:blipFill rotWithShape="1">
          <a:blip r:embed="rId3"/>
          <a:srcRect r="25005"/>
          <a:stretch/>
        </p:blipFill>
        <p:spPr>
          <a:xfrm>
            <a:off x="37409" y="4780106"/>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435C79AD-8812-B35C-A036-7502FA49C125}"/>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3010E93-169E-279F-DAA2-50847E216C9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268"/>
        <p:cNvGrpSpPr/>
        <p:nvPr/>
      </p:nvGrpSpPr>
      <p:grpSpPr>
        <a:xfrm>
          <a:off x="0" y="0"/>
          <a:ext cx="0" cy="0"/>
          <a:chOff x="0" y="0"/>
          <a:chExt cx="0" cy="0"/>
        </a:xfrm>
      </p:grpSpPr>
      <p:sp>
        <p:nvSpPr>
          <p:cNvPr id="271" name="Google Shape;271;p25"/>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Picture 15" descr="Logo&#10;&#10;Description automatically generated">
            <a:extLst>
              <a:ext uri="{FF2B5EF4-FFF2-40B4-BE49-F238E27FC236}">
                <a16:creationId xmlns:a16="http://schemas.microsoft.com/office/drawing/2014/main" id="{05056060-70F0-2341-8841-E65555E3B4F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7" name="Picture 16" descr="Graphical user interface, text, application&#10;&#10;Description automatically generated">
            <a:extLst>
              <a:ext uri="{FF2B5EF4-FFF2-40B4-BE49-F238E27FC236}">
                <a16:creationId xmlns:a16="http://schemas.microsoft.com/office/drawing/2014/main" id="{954AFDB8-47C2-C04A-8B52-071020BE8326}"/>
              </a:ext>
            </a:extLst>
          </p:cNvPr>
          <p:cNvPicPr>
            <a:picLocks noChangeAspect="1"/>
          </p:cNvPicPr>
          <p:nvPr userDrawn="1"/>
        </p:nvPicPr>
        <p:blipFill rotWithShape="1">
          <a:blip r:embed="rId3"/>
          <a:srcRect r="25005"/>
          <a:stretch/>
        </p:blipFill>
        <p:spPr>
          <a:xfrm>
            <a:off x="72618" y="4649031"/>
            <a:ext cx="1006682" cy="275804"/>
          </a:xfrm>
          <a:prstGeom prst="rect">
            <a:avLst/>
          </a:prstGeom>
        </p:spPr>
      </p:pic>
      <p:sp>
        <p:nvSpPr>
          <p:cNvPr id="2" name="TextBox 19">
            <a:extLst>
              <a:ext uri="{FF2B5EF4-FFF2-40B4-BE49-F238E27FC236}">
                <a16:creationId xmlns:a16="http://schemas.microsoft.com/office/drawing/2014/main" id="{8F4449A3-6674-C50D-FDF3-DB7240907ED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F8417241-A4A5-842B-758E-AE06E787DC22}"/>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hasCustomPrompt="1"/>
          </p:nvPr>
        </p:nvSpPr>
        <p:spPr>
          <a:xfrm>
            <a:off x="3322825" y="880450"/>
            <a:ext cx="2498400" cy="1946700"/>
          </a:xfrm>
          <a:prstGeom prst="rect">
            <a:avLst/>
          </a:prstGeom>
        </p:spPr>
        <p:txBody>
          <a:bodyPr spcFirstLastPara="1" wrap="square" lIns="0" tIns="91425" rIns="91425" bIns="91425" anchor="ctr" anchorCtr="0">
            <a:noAutofit/>
          </a:bodyPr>
          <a:lstStyle>
            <a:lvl1pPr lvl="0">
              <a:spcBef>
                <a:spcPts val="0"/>
              </a:spcBef>
              <a:spcAft>
                <a:spcPts val="0"/>
              </a:spcAft>
              <a:buSzPts val="9000"/>
              <a:buNone/>
              <a:defRPr sz="90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r>
              <a:rPr dirty="0"/>
              <a:t>xx%</a:t>
            </a:r>
          </a:p>
        </p:txBody>
      </p:sp>
      <p:sp>
        <p:nvSpPr>
          <p:cNvPr id="37" name="Google Shape;37;p3"/>
          <p:cNvSpPr txBox="1">
            <a:spLocks noGrp="1"/>
          </p:cNvSpPr>
          <p:nvPr>
            <p:ph type="title" idx="2"/>
          </p:nvPr>
        </p:nvSpPr>
        <p:spPr>
          <a:xfrm>
            <a:off x="798250" y="2840375"/>
            <a:ext cx="7632600" cy="1066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3"/>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Logo&#10;&#10;Description automatically generated">
            <a:extLst>
              <a:ext uri="{FF2B5EF4-FFF2-40B4-BE49-F238E27FC236}">
                <a16:creationId xmlns:a16="http://schemas.microsoft.com/office/drawing/2014/main" id="{4941379D-1FFE-D34C-BBE6-62251EB58D5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E3F8ED0B-D4BF-FA4E-993F-F704D8F705F8}"/>
              </a:ext>
            </a:extLst>
          </p:cNvPr>
          <p:cNvPicPr>
            <a:picLocks noChangeAspect="1"/>
          </p:cNvPicPr>
          <p:nvPr userDrawn="1"/>
        </p:nvPicPr>
        <p:blipFill rotWithShape="1">
          <a:blip r:embed="rId3"/>
          <a:srcRect r="25005"/>
          <a:stretch/>
        </p:blipFill>
        <p:spPr>
          <a:xfrm>
            <a:off x="72618" y="4805183"/>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4CA04ACE-1B7F-C9D7-C9C6-1D586F2306D5}"/>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B1B8F21D-3E57-A39E-8934-077D061DF38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713225" y="1614925"/>
            <a:ext cx="7717800" cy="6468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42" name="Google Shape;42;p4"/>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4"/>
          <p:cNvGrpSpPr/>
          <p:nvPr/>
        </p:nvGrpSpPr>
        <p:grpSpPr>
          <a:xfrm>
            <a:off x="8431033" y="-449325"/>
            <a:ext cx="1061212" cy="1676776"/>
            <a:chOff x="4210925" y="3949824"/>
            <a:chExt cx="325625" cy="514601"/>
          </a:xfrm>
          <a:solidFill>
            <a:srgbClr val="2B2D83"/>
          </a:solidFill>
        </p:grpSpPr>
        <p:sp>
          <p:nvSpPr>
            <p:cNvPr id="45" name="Google Shape;45;p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a:spLocks noGrp="1"/>
          </p:cNvSpPr>
          <p:nvPr>
            <p:ph type="subTitle" idx="1"/>
          </p:nvPr>
        </p:nvSpPr>
        <p:spPr>
          <a:xfrm>
            <a:off x="2512825" y="2331700"/>
            <a:ext cx="4114800" cy="117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rgbClr val="15A7A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pic>
        <p:nvPicPr>
          <p:cNvPr id="11" name="Picture 10" descr="Logo&#10;&#10;Description automatically generated">
            <a:extLst>
              <a:ext uri="{FF2B5EF4-FFF2-40B4-BE49-F238E27FC236}">
                <a16:creationId xmlns:a16="http://schemas.microsoft.com/office/drawing/2014/main" id="{D7409A9E-685D-754B-9D15-07D2E7172A5A}"/>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6A38B91C-6338-6740-B71A-CA2868FE1AF3}"/>
              </a:ext>
            </a:extLst>
          </p:cNvPr>
          <p:cNvPicPr>
            <a:picLocks noChangeAspect="1"/>
          </p:cNvPicPr>
          <p:nvPr userDrawn="1"/>
        </p:nvPicPr>
        <p:blipFill rotWithShape="1">
          <a:blip r:embed="rId3"/>
          <a:srcRect r="25005"/>
          <a:stretch/>
        </p:blipFill>
        <p:spPr>
          <a:xfrm>
            <a:off x="122089" y="4802151"/>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6EF4E5B4-99FF-7332-90B0-D8D576511783}"/>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5B4DA04A-A583-874A-6EF0-EA4E688BBEC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E7501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63" name="Google Shape;6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6"/>
          <p:cNvGrpSpPr/>
          <p:nvPr/>
        </p:nvGrpSpPr>
        <p:grpSpPr>
          <a:xfrm>
            <a:off x="8225003" y="433123"/>
            <a:ext cx="411785" cy="650559"/>
            <a:chOff x="4210925" y="3949824"/>
            <a:chExt cx="325625" cy="514601"/>
          </a:xfrm>
          <a:solidFill>
            <a:srgbClr val="E7501B"/>
          </a:solidFill>
        </p:grpSpPr>
        <p:sp>
          <p:nvSpPr>
            <p:cNvPr id="71" name="Google Shape;71;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Logo&#10;&#10;Description automatically generated">
            <a:extLst>
              <a:ext uri="{FF2B5EF4-FFF2-40B4-BE49-F238E27FC236}">
                <a16:creationId xmlns:a16="http://schemas.microsoft.com/office/drawing/2014/main" id="{6D455AC4-3153-9346-9280-B7FF41DCD9E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77A6EF83-D4C6-2A43-930D-67501588D85D}"/>
              </a:ext>
            </a:extLst>
          </p:cNvPr>
          <p:cNvPicPr>
            <a:picLocks noChangeAspect="1"/>
          </p:cNvPicPr>
          <p:nvPr userDrawn="1"/>
        </p:nvPicPr>
        <p:blipFill rotWithShape="1">
          <a:blip r:embed="rId3"/>
          <a:srcRect r="25005"/>
          <a:stretch/>
        </p:blipFill>
        <p:spPr>
          <a:xfrm>
            <a:off x="72618" y="4780106"/>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8CEA5194-E92D-661F-EE9D-44F8F2737836}"/>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3BE1184-5F28-3825-E58B-B5CBE8B7C1F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13225" y="1477725"/>
            <a:ext cx="3858900" cy="605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15A7A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75" name="Google Shape;75;p7"/>
          <p:cNvGrpSpPr/>
          <p:nvPr/>
        </p:nvGrpSpPr>
        <p:grpSpPr>
          <a:xfrm>
            <a:off x="6609" y="4254853"/>
            <a:ext cx="554210" cy="859289"/>
            <a:chOff x="2242775" y="2016422"/>
            <a:chExt cx="325050" cy="504100"/>
          </a:xfrm>
          <a:solidFill>
            <a:srgbClr val="15A7A1"/>
          </a:solidFill>
        </p:grpSpPr>
        <p:sp>
          <p:nvSpPr>
            <p:cNvPr id="76" name="Google Shape;76;p7"/>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7"/>
          <p:cNvSpPr txBox="1">
            <a:spLocks noGrp="1"/>
          </p:cNvSpPr>
          <p:nvPr>
            <p:ph type="subTitle" idx="1"/>
          </p:nvPr>
        </p:nvSpPr>
        <p:spPr>
          <a:xfrm>
            <a:off x="713350" y="2083400"/>
            <a:ext cx="3730800" cy="21342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Clr>
                <a:schemeClr val="dk1"/>
              </a:buClr>
              <a:buSzPts val="1400"/>
              <a:buChar char="○"/>
              <a:defRPr/>
            </a:lvl2pPr>
            <a:lvl3pPr lvl="2">
              <a:spcBef>
                <a:spcPts val="0"/>
              </a:spcBef>
              <a:spcAft>
                <a:spcPts val="0"/>
              </a:spcAft>
              <a:buClr>
                <a:schemeClr val="dk1"/>
              </a:buClr>
              <a:buSzPts val="1400"/>
              <a:buChar char="■"/>
              <a:defRPr/>
            </a:lvl3pPr>
            <a:lvl4pPr lvl="3">
              <a:spcBef>
                <a:spcPts val="0"/>
              </a:spcBef>
              <a:spcAft>
                <a:spcPts val="0"/>
              </a:spcAft>
              <a:buClr>
                <a:schemeClr val="dk1"/>
              </a:buClr>
              <a:buSzPts val="1400"/>
              <a:buChar char="●"/>
              <a:defRPr/>
            </a:lvl4pPr>
            <a:lvl5pPr lvl="4">
              <a:spcBef>
                <a:spcPts val="0"/>
              </a:spcBef>
              <a:spcAft>
                <a:spcPts val="0"/>
              </a:spcAft>
              <a:buClr>
                <a:schemeClr val="dk1"/>
              </a:buClr>
              <a:buSzPts val="1400"/>
              <a:buChar char="○"/>
              <a:defRPr/>
            </a:lvl5pPr>
            <a:lvl6pPr lvl="5">
              <a:spcBef>
                <a:spcPts val="0"/>
              </a:spcBef>
              <a:spcAft>
                <a:spcPts val="0"/>
              </a:spcAft>
              <a:buClr>
                <a:schemeClr val="dk1"/>
              </a:buClr>
              <a:buSzPts val="1400"/>
              <a:buChar char="■"/>
              <a:defRPr/>
            </a:lvl6pPr>
            <a:lvl7pPr lvl="6">
              <a:spcBef>
                <a:spcPts val="0"/>
              </a:spcBef>
              <a:spcAft>
                <a:spcPts val="0"/>
              </a:spcAft>
              <a:buClr>
                <a:schemeClr val="dk1"/>
              </a:buClr>
              <a:buSzPts val="1400"/>
              <a:buChar char="●"/>
              <a:defRPr/>
            </a:lvl7pPr>
            <a:lvl8pPr lvl="7">
              <a:spcBef>
                <a:spcPts val="0"/>
              </a:spcBef>
              <a:spcAft>
                <a:spcPts val="0"/>
              </a:spcAft>
              <a:buClr>
                <a:schemeClr val="dk1"/>
              </a:buClr>
              <a:buSzPts val="1400"/>
              <a:buChar char="○"/>
              <a:defRPr/>
            </a:lvl8pPr>
            <a:lvl9pPr lvl="8">
              <a:spcBef>
                <a:spcPts val="0"/>
              </a:spcBef>
              <a:spcAft>
                <a:spcPts val="0"/>
              </a:spcAft>
              <a:buClr>
                <a:schemeClr val="dk1"/>
              </a:buClr>
              <a:buSzPts val="1400"/>
              <a:buChar char="■"/>
              <a:defRPr/>
            </a:lvl9pPr>
          </a:lstStyle>
          <a:p>
            <a:endParaRPr/>
          </a:p>
        </p:txBody>
      </p:sp>
      <p:sp>
        <p:nvSpPr>
          <p:cNvPr id="79" name="Google Shape;79;p7"/>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8B253A99-9075-1C48-9A0B-C7738189342B}"/>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A8F0E9F5-4CE5-2146-AD8F-4242816B64D4}"/>
              </a:ext>
            </a:extLst>
          </p:cNvPr>
          <p:cNvPicPr>
            <a:picLocks noChangeAspect="1"/>
          </p:cNvPicPr>
          <p:nvPr userDrawn="1"/>
        </p:nvPicPr>
        <p:blipFill rotWithShape="1">
          <a:blip r:embed="rId3"/>
          <a:srcRect r="25005"/>
          <a:stretch/>
        </p:blipFill>
        <p:spPr>
          <a:xfrm>
            <a:off x="72618" y="4749549"/>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58240D13-4905-DD7D-F817-3B7078FF397F}"/>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103CB4CF-BD78-370A-A09F-293D98E1842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D8DAB05-1578-8443-827B-20B576FACEF6}"/>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05CBFEA6-BDB6-724A-A326-D9EE47EF67FA}"/>
              </a:ext>
            </a:extLst>
          </p:cNvPr>
          <p:cNvPicPr>
            <a:picLocks noChangeAspect="1"/>
          </p:cNvPicPr>
          <p:nvPr userDrawn="1"/>
        </p:nvPicPr>
        <p:blipFill rotWithShape="1">
          <a:blip r:embed="rId3"/>
          <a:srcRect r="25005"/>
          <a:stretch/>
        </p:blipFill>
        <p:spPr>
          <a:xfrm>
            <a:off x="72618" y="4780106"/>
            <a:ext cx="1006682" cy="275804"/>
          </a:xfrm>
          <a:prstGeom prst="rect">
            <a:avLst/>
          </a:prstGeom>
        </p:spPr>
      </p:pic>
      <p:pic>
        <p:nvPicPr>
          <p:cNvPr id="4" name="Grafik 3" descr="Ein Bild, das Symbol, Kreis, Schrift, Grafiken enthält.&#10;&#10;Automatisch generierte Beschreibung">
            <a:extLst>
              <a:ext uri="{FF2B5EF4-FFF2-40B4-BE49-F238E27FC236}">
                <a16:creationId xmlns:a16="http://schemas.microsoft.com/office/drawing/2014/main" id="{FA682D95-CFC3-A0F9-800B-8CBCBD78BFBE}"/>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5" name="TextBox 19">
            <a:extLst>
              <a:ext uri="{FF2B5EF4-FFF2-40B4-BE49-F238E27FC236}">
                <a16:creationId xmlns:a16="http://schemas.microsoft.com/office/drawing/2014/main" id="{DEE54DF8-60E8-D657-AF98-B444259FE39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31" name="Google Shape;231;p2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77936C3A-317D-7640-B9E0-0E1FD3E3B0C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5B197573-3498-EA4F-8464-1B1AA8082082}"/>
              </a:ext>
            </a:extLst>
          </p:cNvPr>
          <p:cNvPicPr>
            <a:picLocks noChangeAspect="1"/>
          </p:cNvPicPr>
          <p:nvPr userDrawn="1"/>
        </p:nvPicPr>
        <p:blipFill rotWithShape="1">
          <a:blip r:embed="rId3"/>
          <a:srcRect r="25005"/>
          <a:stretch/>
        </p:blipFill>
        <p:spPr>
          <a:xfrm>
            <a:off x="209884" y="4604000"/>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870DB124-B907-2C41-4012-B81A94390BC3}"/>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9147DF5-0429-383C-EDB1-4874AC60714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flipH="1">
            <a:off x="5108101" y="1880800"/>
            <a:ext cx="3322800" cy="69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46" name="Google Shape;246;p22"/>
          <p:cNvSpPr txBox="1">
            <a:spLocks noGrp="1"/>
          </p:cNvSpPr>
          <p:nvPr>
            <p:ph type="subTitle" idx="1"/>
          </p:nvPr>
        </p:nvSpPr>
        <p:spPr>
          <a:xfrm flipH="1">
            <a:off x="697455" y="1645900"/>
            <a:ext cx="4074300" cy="1869000"/>
          </a:xfrm>
          <a:prstGeom prst="rect">
            <a:avLst/>
          </a:prstGeom>
        </p:spPr>
        <p:txBody>
          <a:bodyPr spcFirstLastPara="1" wrap="square" lIns="91425" tIns="91425" rIns="91425" bIns="91425" anchor="t" anchorCtr="0">
            <a:noAutofit/>
          </a:bodyPr>
          <a:lstStyle>
            <a:lvl1pPr lvl="0" rtl="0">
              <a:lnSpc>
                <a:spcPct val="200000"/>
              </a:lnSpc>
              <a:spcBef>
                <a:spcPts val="0"/>
              </a:spcBef>
              <a:spcAft>
                <a:spcPts val="0"/>
              </a:spcAft>
              <a:buSzPts val="1600"/>
              <a:buChar char="●"/>
              <a:defRPr/>
            </a:lvl1pPr>
            <a:lvl2pPr lvl="1" rtl="0">
              <a:spcBef>
                <a:spcPts val="0"/>
              </a:spcBef>
              <a:spcAft>
                <a:spcPts val="0"/>
              </a:spcAft>
              <a:buClr>
                <a:schemeClr val="dk1"/>
              </a:buClr>
              <a:buSzPts val="1400"/>
              <a:buChar char="○"/>
              <a:defRPr/>
            </a:lvl2pPr>
            <a:lvl3pPr lvl="2" rtl="0">
              <a:spcBef>
                <a:spcPts val="0"/>
              </a:spcBef>
              <a:spcAft>
                <a:spcPts val="0"/>
              </a:spcAft>
              <a:buClr>
                <a:schemeClr val="dk1"/>
              </a:buClr>
              <a:buSzPts val="1400"/>
              <a:buChar char="■"/>
              <a:defRPr/>
            </a:lvl3pPr>
            <a:lvl4pPr lvl="3" rtl="0">
              <a:spcBef>
                <a:spcPts val="0"/>
              </a:spcBef>
              <a:spcAft>
                <a:spcPts val="0"/>
              </a:spcAft>
              <a:buClr>
                <a:schemeClr val="dk1"/>
              </a:buClr>
              <a:buSzPts val="1400"/>
              <a:buChar char="●"/>
              <a:defRPr/>
            </a:lvl4pPr>
            <a:lvl5pPr lvl="4" rtl="0">
              <a:spcBef>
                <a:spcPts val="0"/>
              </a:spcBef>
              <a:spcAft>
                <a:spcPts val="0"/>
              </a:spcAft>
              <a:buClr>
                <a:schemeClr val="dk1"/>
              </a:buClr>
              <a:buSzPts val="1400"/>
              <a:buChar char="○"/>
              <a:defRPr/>
            </a:lvl5pPr>
            <a:lvl6pPr lvl="5" rtl="0">
              <a:spcBef>
                <a:spcPts val="0"/>
              </a:spcBef>
              <a:spcAft>
                <a:spcPts val="0"/>
              </a:spcAft>
              <a:buClr>
                <a:schemeClr val="dk1"/>
              </a:buClr>
              <a:buSzPts val="1400"/>
              <a:buChar char="■"/>
              <a:defRPr/>
            </a:lvl6pPr>
            <a:lvl7pPr lvl="6" rtl="0">
              <a:spcBef>
                <a:spcPts val="0"/>
              </a:spcBef>
              <a:spcAft>
                <a:spcPts val="0"/>
              </a:spcAft>
              <a:buClr>
                <a:schemeClr val="dk1"/>
              </a:buClr>
              <a:buSzPts val="1400"/>
              <a:buChar char="●"/>
              <a:defRPr/>
            </a:lvl7pPr>
            <a:lvl8pPr lvl="7" rtl="0">
              <a:spcBef>
                <a:spcPts val="0"/>
              </a:spcBef>
              <a:spcAft>
                <a:spcPts val="0"/>
              </a:spcAft>
              <a:buClr>
                <a:schemeClr val="dk1"/>
              </a:buClr>
              <a:buSzPts val="1400"/>
              <a:buChar char="○"/>
              <a:defRPr/>
            </a:lvl8pPr>
            <a:lvl9pPr lvl="8" rtl="0">
              <a:spcBef>
                <a:spcPts val="0"/>
              </a:spcBef>
              <a:spcAft>
                <a:spcPts val="0"/>
              </a:spcAft>
              <a:buClr>
                <a:schemeClr val="dk1"/>
              </a:buClr>
              <a:buSzPts val="1400"/>
              <a:buChar char="■"/>
              <a:defRPr/>
            </a:lvl9pPr>
          </a:lstStyle>
          <a:p>
            <a:endParaRPr/>
          </a:p>
        </p:txBody>
      </p:sp>
      <p:sp>
        <p:nvSpPr>
          <p:cNvPr id="247" name="Google Shape;247;p22"/>
          <p:cNvSpPr txBox="1">
            <a:spLocks noGrp="1"/>
          </p:cNvSpPr>
          <p:nvPr>
            <p:ph type="subTitle" idx="2"/>
          </p:nvPr>
        </p:nvSpPr>
        <p:spPr>
          <a:xfrm flipH="1">
            <a:off x="5103667" y="2569355"/>
            <a:ext cx="3322800" cy="60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600"/>
              <a:buFont typeface="Bebas Neue"/>
              <a:buNone/>
              <a:defRPr sz="2600">
                <a:solidFill>
                  <a:srgbClr val="15A7A1"/>
                </a:solidFill>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248" name="Google Shape;248;p22"/>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DB3751E3-B2B1-0346-BB7C-416A6EE36C5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5BA5A2EF-CCD0-5F43-BC20-F53C706EC9AE}"/>
              </a:ext>
            </a:extLst>
          </p:cNvPr>
          <p:cNvPicPr>
            <a:picLocks noChangeAspect="1"/>
          </p:cNvPicPr>
          <p:nvPr userDrawn="1"/>
        </p:nvPicPr>
        <p:blipFill rotWithShape="1">
          <a:blip r:embed="rId3"/>
          <a:srcRect r="25005"/>
          <a:stretch/>
        </p:blipFill>
        <p:spPr>
          <a:xfrm>
            <a:off x="72618" y="4780106"/>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D8D41940-0BEF-CFB7-0499-C7A41B249A1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26CA32E-D356-4937-C737-E5477BE12EC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52"/>
        <p:cNvGrpSpPr/>
        <p:nvPr/>
      </p:nvGrpSpPr>
      <p:grpSpPr>
        <a:xfrm>
          <a:off x="0" y="0"/>
          <a:ext cx="0" cy="0"/>
          <a:chOff x="0" y="0"/>
          <a:chExt cx="0" cy="0"/>
        </a:xfrm>
      </p:grpSpPr>
      <p:sp>
        <p:nvSpPr>
          <p:cNvPr id="253" name="Google Shape;253;p23"/>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2EFBED24-D1C3-7B4E-AD12-6BE2BAA03668}"/>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00B88AD3-EB9A-5244-AE1A-38E00406A597}"/>
              </a:ext>
            </a:extLst>
          </p:cNvPr>
          <p:cNvPicPr>
            <a:picLocks noChangeAspect="1"/>
          </p:cNvPicPr>
          <p:nvPr userDrawn="1"/>
        </p:nvPicPr>
        <p:blipFill rotWithShape="1">
          <a:blip r:embed="rId3"/>
          <a:srcRect r="25005"/>
          <a:stretch/>
        </p:blipFill>
        <p:spPr>
          <a:xfrm>
            <a:off x="172479" y="4754327"/>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5E42D77C-DB02-4E7C-7AD8-A398B5A2066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C9F99A5-CE8D-5E2A-B6BE-9E11ED4F325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100000">
              <a:schemeClr val="bg2"/>
            </a:gs>
          </a:gsLst>
          <a:lin ang="8100019"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3800"/>
              <a:buFont typeface="Bebas Neue"/>
              <a:buNone/>
              <a:defRPr sz="3800">
                <a:solidFill>
                  <a:schemeClr val="accent3"/>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8" r:id="rId6"/>
    <p:sldLayoutId id="2147483666"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2B2D8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hyperlink" Target="https://www.freepik.com/free-photo/fire-steppe-grass-is-burning-destroying-everything-its-path_18629392.htm#query=country%20fire&amp;position=6&amp;from_view=search&amp;track=ais" TargetMode="External"/><Relationship Id="rId5" Type="http://schemas.openxmlformats.org/officeDocument/2006/relationships/hyperlink" Target="https://www.freepik.com/author/pvproductions"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hyperlink" Target="https://www.nrel.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hyperlink" Target="https://planetark.org/" TargetMode="Externa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10.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17.png"/><Relationship Id="rId4" Type="http://schemas.openxmlformats.org/officeDocument/2006/relationships/hyperlink" Target="https://www.youtube.com/watch?v=G-pr0cYzuDQ&amp;ab_channel=DisruptiveInnovationFestival-DI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hyperlink" Target="https://ec.europa.eu/eurostat/web/circular-economy/indicators"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hyperlink" Target="https://ec.europa.eu/environment/ecoap/indicators/circular-economy-indicators_en" TargetMode="Externa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hyperlink" Target="https://eur-lex.europa.eu/legal-content/EN/TXT/?qid=1583933814386&amp;uri=COM:2020:98:FIN" TargetMode="Externa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hyperlink" Target="https://op.europa.eu/"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europarl.europa.eu/doceo/document/TA-9-2021-0040_EN.html" TargetMode="Externa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hyperlink" Target="https://eco.nomia.pt/contents/ficheiros/paec-pt.pdf" TargetMode="Externa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hyperlink" Target="https://circulareconomy.europa.eu/platform/sites/default/files/circular_by_design_-_products_in_the_circular_economy.pdf"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clima/policies/adaptation/how_en" TargetMode="Externa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hyperlink" Target="http://www.lessonsfromnature.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circulareconomy.europa.eu/platform/sites/default/files/circular_by_design_-_products_in_the_circular_economy.pdf" TargetMode="External"/><Relationship Id="rId7" Type="http://schemas.openxmlformats.org/officeDocument/2006/relationships/hyperlink" Target="https://www.youtube.com/watch?v=G-pr0cYzuDQ" TargetMode="External"/><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hyperlink" Target="https://kenniskaarten.hetgroenebrein.nl/en/" TargetMode="External"/><Relationship Id="rId5" Type="http://schemas.openxmlformats.org/officeDocument/2006/relationships/hyperlink" Target="https://www.iisd.org/system/files/2020-12/circular-economy-jobs.pdf" TargetMode="External"/><Relationship Id="rId4" Type="http://schemas.openxmlformats.org/officeDocument/2006/relationships/hyperlink" Target="https://www.ellenmacarthurfoundation.org/circular-economy/concept"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hyperlink" Target="https://ec.europa.eu/eurostat/web/circular-economy/indicators/monitoring-framework" TargetMode="External"/><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hyperlink" Target="https://ellenmacarthurfoundation.org/material-circularity-indicator" TargetMode="External"/><Relationship Id="rId5" Type="http://schemas.openxmlformats.org/officeDocument/2006/relationships/hyperlink" Target="https://ec.europa.eu/environment/ecoap/indicators/circular-economy-indicators_en" TargetMode="External"/><Relationship Id="rId4" Type="http://schemas.openxmlformats.org/officeDocument/2006/relationships/hyperlink" Target="https://ec.europa.eu/eurostat/web/circular-economy/indicator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ur-lex.europa.eu/legal-content/EN/TXT/?qid=1583933814386&amp;uri=COM:2020:98:FIN" TargetMode="External"/><Relationship Id="rId7" Type="http://schemas.openxmlformats.org/officeDocument/2006/relationships/hyperlink" Target="https://ec.europa.eu/environment/ecolabel/" TargetMode="External"/><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hyperlink" Target="http://www.sepa.gov.rs/download/publikacije/MoreFromLess_MaterialResourceEfficiencyEurope.pdf" TargetMode="External"/><Relationship Id="rId5" Type="http://schemas.openxmlformats.org/officeDocument/2006/relationships/hyperlink" Target="https://circulareconomy.europa.eu/platform/sites/default/files/circular_by_design_-_products_in_the_circular_economy.pdf" TargetMode="External"/><Relationship Id="rId4" Type="http://schemas.openxmlformats.org/officeDocument/2006/relationships/hyperlink" Target="https://www.europarl.europa.eu/doceo/document/TA-9-2021-0040_EN.html"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4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hyperlink" Target="https://www.circulareconomyasia.org/circular-economy/"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hyperlink" Target="http://www.lessonsfromnature.org/bg/index.php?option=com_content&amp;view=article&amp;id=104&amp;Itemid=1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28"/>
          <p:cNvSpPr txBox="1">
            <a:spLocks noGrp="1"/>
          </p:cNvSpPr>
          <p:nvPr>
            <p:ph type="ctrTitle"/>
          </p:nvPr>
        </p:nvSpPr>
        <p:spPr>
          <a:xfrm>
            <a:off x="903115" y="954028"/>
            <a:ext cx="7223118" cy="1768500"/>
          </a:xfrm>
          <a:prstGeom prst="rect">
            <a:avLst/>
          </a:prstGeom>
        </p:spPr>
        <p:txBody>
          <a:bodyPr spcFirstLastPara="1" wrap="square" lIns="91425" tIns="91425" rIns="91425" bIns="91425" anchor="t" anchorCtr="0">
            <a:noAutofit/>
          </a:bodyPr>
          <a:lstStyle/>
          <a:p>
            <a:pPr lvl="0"/>
            <a:r>
              <a:rPr lang="en-GB" sz="4400" b="1" dirty="0"/>
              <a:t>БИЗНЕС МОДЕЛИРАНЕ ЗА ПРЕДПРИЯТИЯ ОТ КРЪГОВАТА ИКОНОМИКА</a:t>
            </a:r>
            <a:endParaRPr sz="4400"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53A0-F756-4EB1-B66D-BA7BA2A8B20E}"/>
              </a:ext>
            </a:extLst>
          </p:cNvPr>
          <p:cNvSpPr>
            <a:spLocks noGrp="1"/>
          </p:cNvSpPr>
          <p:nvPr>
            <p:ph type="title"/>
          </p:nvPr>
        </p:nvSpPr>
        <p:spPr>
          <a:xfrm>
            <a:off x="616856" y="-118669"/>
            <a:ext cx="7540305" cy="1011600"/>
          </a:xfrm>
        </p:spPr>
        <p:txBody>
          <a:bodyPr/>
          <a:lstStyle/>
          <a:p>
            <a:r>
              <a:rPr lang="en-US" sz="3600" dirty="0"/>
              <a:t>Отрицателните последици за околната среда</a:t>
            </a:r>
            <a:endParaRPr lang="en-GB" sz="3600" dirty="0"/>
          </a:p>
        </p:txBody>
      </p:sp>
      <p:sp>
        <p:nvSpPr>
          <p:cNvPr id="4" name="TextBox 3">
            <a:extLst>
              <a:ext uri="{FF2B5EF4-FFF2-40B4-BE49-F238E27FC236}">
                <a16:creationId xmlns:a16="http://schemas.microsoft.com/office/drawing/2014/main" id="{A218CF78-C0AF-4194-A847-39C77917F5C7}"/>
              </a:ext>
            </a:extLst>
          </p:cNvPr>
          <p:cNvSpPr txBox="1"/>
          <p:nvPr/>
        </p:nvSpPr>
        <p:spPr>
          <a:xfrm>
            <a:off x="89377" y="986452"/>
            <a:ext cx="8923994" cy="3785652"/>
          </a:xfrm>
          <a:prstGeom prst="rect">
            <a:avLst/>
          </a:prstGeom>
          <a:noFill/>
        </p:spPr>
        <p:txBody>
          <a:bodyPr wrap="square">
            <a:spAutoFit/>
          </a:bodyPr>
          <a:lstStyle/>
          <a:p>
            <a:r>
              <a:rPr lang="en-US" sz="1500" dirty="0"/>
              <a:t>Линейната икономика се счита за нежизнеспособна форма на икономически модел, тъй като в дългосрочен план границите на планетата ще достигнат неустойчиво ниво на поддържане. Човечеството вече изпитва несъответствията на линейната икономика с нарастващия недостиг на ресурси, увеличеното замърсяване и уязвимостта на хората и околната среда, причинена от това замърсяване. </a:t>
            </a:r>
          </a:p>
          <a:p>
            <a:endParaRPr lang="en-US" sz="1500" dirty="0"/>
          </a:p>
          <a:p>
            <a:r>
              <a:rPr lang="en-US" sz="1500" dirty="0">
                <a:solidFill>
                  <a:srgbClr val="2B2D83"/>
                </a:solidFill>
              </a:rPr>
              <a:t>Негативните последици от изменението на климата:</a:t>
            </a:r>
          </a:p>
          <a:p>
            <a:pPr marL="285750" indent="-285750">
              <a:buClr>
                <a:srgbClr val="2B2D83"/>
              </a:buClr>
              <a:buFont typeface="Wingdings" panose="05000000000000000000" pitchFamily="2" charset="2"/>
              <a:buChar char="ü"/>
            </a:pPr>
            <a:r>
              <a:rPr lang="en-US" sz="1500" dirty="0">
                <a:solidFill>
                  <a:srgbClr val="2B2D83"/>
                </a:solidFill>
              </a:rPr>
              <a:t>Повишаване на средната глобална температура </a:t>
            </a:r>
          </a:p>
          <a:p>
            <a:pPr marL="285750" indent="-285750">
              <a:buClr>
                <a:srgbClr val="2B2D83"/>
              </a:buClr>
              <a:buFont typeface="Wingdings" panose="05000000000000000000" pitchFamily="2" charset="2"/>
              <a:buChar char="ü"/>
            </a:pPr>
            <a:r>
              <a:rPr lang="en-US" sz="1500" dirty="0">
                <a:solidFill>
                  <a:srgbClr val="2B2D83"/>
                </a:solidFill>
              </a:rPr>
              <a:t>Горски пожари и суша </a:t>
            </a:r>
          </a:p>
          <a:p>
            <a:pPr marL="285750" indent="-285750">
              <a:buClr>
                <a:srgbClr val="2B2D83"/>
              </a:buClr>
              <a:buFont typeface="Wingdings" panose="05000000000000000000" pitchFamily="2" charset="2"/>
              <a:buChar char="ü"/>
            </a:pPr>
            <a:r>
              <a:rPr lang="en-US" sz="1500" dirty="0">
                <a:solidFill>
                  <a:srgbClr val="2B2D83"/>
                </a:solidFill>
              </a:rPr>
              <a:t>Наличие на прясна вода </a:t>
            </a:r>
          </a:p>
          <a:p>
            <a:pPr marL="285750" indent="-285750">
              <a:buClr>
                <a:srgbClr val="2B2D83"/>
              </a:buClr>
              <a:buFont typeface="Wingdings" panose="05000000000000000000" pitchFamily="2" charset="2"/>
              <a:buChar char="ü"/>
            </a:pPr>
            <a:r>
              <a:rPr lang="en-US" sz="1500" dirty="0">
                <a:solidFill>
                  <a:srgbClr val="2B2D83"/>
                </a:solidFill>
              </a:rPr>
              <a:t>Наводнения</a:t>
            </a:r>
          </a:p>
          <a:p>
            <a:pPr marL="285750" indent="-285750">
              <a:buClr>
                <a:srgbClr val="2B2D83"/>
              </a:buClr>
              <a:buFont typeface="Wingdings" panose="05000000000000000000" pitchFamily="2" charset="2"/>
              <a:buChar char="ü"/>
            </a:pPr>
            <a:r>
              <a:rPr lang="en-US" sz="1500" dirty="0">
                <a:solidFill>
                  <a:srgbClr val="2B2D83"/>
                </a:solidFill>
              </a:rPr>
              <a:t>Повишаване на морското равнище </a:t>
            </a:r>
          </a:p>
          <a:p>
            <a:endParaRPr lang="en-US" sz="1500" dirty="0"/>
          </a:p>
          <a:p>
            <a:r>
              <a:rPr lang="en-US" sz="1500" dirty="0"/>
              <a:t>Изменението на климата поставя различни видове предизвикателства - то засяга различни икономически сектори (енергетика, селско и горско стопанство, строителство и инфраструктура, туризъм и т.н.) и поставя екологични, социални и териториални предизвикателства. </a:t>
            </a:r>
          </a:p>
        </p:txBody>
      </p:sp>
      <p:pic>
        <p:nvPicPr>
          <p:cNvPr id="5" name="Picture 4">
            <a:extLst>
              <a:ext uri="{FF2B5EF4-FFF2-40B4-BE49-F238E27FC236}">
                <a16:creationId xmlns:a16="http://schemas.microsoft.com/office/drawing/2014/main" id="{5740B046-C1F0-7EF5-E537-829A2A5A0573}"/>
              </a:ext>
            </a:extLst>
          </p:cNvPr>
          <p:cNvPicPr>
            <a:picLocks noChangeAspect="1"/>
          </p:cNvPicPr>
          <p:nvPr/>
        </p:nvPicPr>
        <p:blipFill>
          <a:blip r:embed="rId3"/>
          <a:stretch>
            <a:fillRect/>
          </a:stretch>
        </p:blipFill>
        <p:spPr>
          <a:xfrm>
            <a:off x="5722766" y="2110073"/>
            <a:ext cx="2794484" cy="1538410"/>
          </a:xfrm>
          <a:prstGeom prst="rect">
            <a:avLst/>
          </a:prstGeom>
        </p:spPr>
      </p:pic>
      <p:pic>
        <p:nvPicPr>
          <p:cNvPr id="9" name="Picture 8">
            <a:extLst>
              <a:ext uri="{FF2B5EF4-FFF2-40B4-BE49-F238E27FC236}">
                <a16:creationId xmlns:a16="http://schemas.microsoft.com/office/drawing/2014/main" id="{0D2C8981-C19A-5859-2DBB-CFDCE236E2CF}"/>
              </a:ext>
            </a:extLst>
          </p:cNvPr>
          <p:cNvPicPr>
            <a:picLocks noChangeAspect="1"/>
          </p:cNvPicPr>
          <p:nvPr/>
        </p:nvPicPr>
        <p:blipFill>
          <a:blip r:embed="rId4"/>
          <a:stretch>
            <a:fillRect/>
          </a:stretch>
        </p:blipFill>
        <p:spPr>
          <a:xfrm>
            <a:off x="7890912" y="3538746"/>
            <a:ext cx="626338" cy="219475"/>
          </a:xfrm>
          <a:prstGeom prst="rect">
            <a:avLst/>
          </a:prstGeom>
        </p:spPr>
      </p:pic>
      <p:sp>
        <p:nvSpPr>
          <p:cNvPr id="10" name="TextBox 9">
            <a:extLst>
              <a:ext uri="{FF2B5EF4-FFF2-40B4-BE49-F238E27FC236}">
                <a16:creationId xmlns:a16="http://schemas.microsoft.com/office/drawing/2014/main" id="{F43A312C-DC16-2B3F-6272-B7E7577F43CC}"/>
              </a:ext>
            </a:extLst>
          </p:cNvPr>
          <p:cNvSpPr txBox="1"/>
          <p:nvPr/>
        </p:nvSpPr>
        <p:spPr>
          <a:xfrm>
            <a:off x="5623200" y="3626555"/>
            <a:ext cx="3934624" cy="461665"/>
          </a:xfrm>
          <a:prstGeom prst="rect">
            <a:avLst/>
          </a:prstGeom>
          <a:noFill/>
        </p:spPr>
        <p:txBody>
          <a:bodyPr wrap="square" rtlCol="0">
            <a:spAutoFit/>
          </a:bodyPr>
          <a:lstStyle/>
          <a:p>
            <a:r>
              <a:rPr lang="pt-PT" sz="600" b="1" i="0" dirty="0" err="1">
                <a:solidFill>
                  <a:srgbClr val="374957"/>
                </a:solidFill>
                <a:effectLst/>
                <a:latin typeface="Proxima Nova"/>
              </a:rPr>
              <a:t>огън </a:t>
            </a:r>
            <a:r>
              <a:rPr lang="pt-PT" sz="600" b="1" i="0" dirty="0">
                <a:solidFill>
                  <a:srgbClr val="374957"/>
                </a:solidFill>
                <a:effectLst/>
                <a:latin typeface="Proxima Nova"/>
              </a:rPr>
              <a:t>в </a:t>
            </a:r>
            <a:r>
              <a:rPr lang="pt-PT" sz="600" b="1" i="0" dirty="0" err="1">
                <a:solidFill>
                  <a:srgbClr val="374957"/>
                </a:solidFill>
                <a:effectLst/>
                <a:latin typeface="Proxima Nova"/>
              </a:rPr>
              <a:t>степта </a:t>
            </a:r>
            <a:r>
              <a:rPr lang="pt-PT" sz="600" dirty="0" err="1"/>
              <a:t>от </a:t>
            </a:r>
            <a:r>
              <a:rPr lang="pt-PT" sz="600" b="1" i="0" u="none" strike="noStrike" dirty="0" err="1">
                <a:solidFill>
                  <a:srgbClr val="0F73EE"/>
                </a:solidFill>
                <a:effectLst/>
                <a:latin typeface="Proxima Nova"/>
                <a:hlinkClick r:id="rId5"/>
              </a:rPr>
              <a:t>pvproductions</a:t>
            </a:r>
            <a:endParaRPr lang="pt-PT" sz="600" b="1" i="0" u="none" strike="noStrike" dirty="0">
              <a:solidFill>
                <a:srgbClr val="0F73EE"/>
              </a:solidFill>
              <a:effectLst/>
              <a:latin typeface="Proxima Nova"/>
              <a:hlinkClick r:id="rId5"/>
            </a:endParaRPr>
          </a:p>
          <a:p>
            <a:r>
              <a:rPr lang="pt-PT" sz="600" dirty="0">
                <a:hlinkClick r:id="rId6"/>
              </a:rPr>
              <a:t> в https://www.freepik.com/free-photo/fire-steppe-grass-is-burning-destroying-everything-its-path_18629392.htm#query=country%20fire&amp;position=6&amp;from_view=search&amp;track=ais</a:t>
            </a:r>
            <a:endParaRPr lang="pt-PT" sz="600" dirty="0"/>
          </a:p>
          <a:p>
            <a:endParaRPr lang="pt-PT" sz="600" dirty="0"/>
          </a:p>
        </p:txBody>
      </p:sp>
    </p:spTree>
    <p:custDataLst>
      <p:tags r:id="rId1"/>
    </p:custDataLst>
    <p:extLst>
      <p:ext uri="{BB962C8B-B14F-4D97-AF65-F5344CB8AC3E}">
        <p14:creationId xmlns:p14="http://schemas.microsoft.com/office/powerpoint/2010/main" val="1630333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8685-F9C5-4027-908B-70B50A812ACA}"/>
              </a:ext>
            </a:extLst>
          </p:cNvPr>
          <p:cNvSpPr>
            <a:spLocks noGrp="1"/>
          </p:cNvSpPr>
          <p:nvPr>
            <p:ph type="title"/>
          </p:nvPr>
        </p:nvSpPr>
        <p:spPr>
          <a:xfrm>
            <a:off x="713100" y="305743"/>
            <a:ext cx="7717800" cy="1011600"/>
          </a:xfrm>
        </p:spPr>
        <p:txBody>
          <a:bodyPr/>
          <a:lstStyle/>
          <a:p>
            <a:r>
              <a:rPr lang="en-US" sz="4000" dirty="0"/>
              <a:t>Необходим е нов модел...</a:t>
            </a:r>
            <a:endParaRPr lang="en-GB" dirty="0"/>
          </a:p>
        </p:txBody>
      </p:sp>
      <p:sp>
        <p:nvSpPr>
          <p:cNvPr id="4" name="TextBox 3">
            <a:extLst>
              <a:ext uri="{FF2B5EF4-FFF2-40B4-BE49-F238E27FC236}">
                <a16:creationId xmlns:a16="http://schemas.microsoft.com/office/drawing/2014/main" id="{E9800B6E-5832-4248-A696-9585620D79D1}"/>
              </a:ext>
            </a:extLst>
          </p:cNvPr>
          <p:cNvSpPr txBox="1"/>
          <p:nvPr/>
        </p:nvSpPr>
        <p:spPr>
          <a:xfrm>
            <a:off x="55002" y="1066502"/>
            <a:ext cx="6380174" cy="3785652"/>
          </a:xfrm>
          <a:prstGeom prst="rect">
            <a:avLst/>
          </a:prstGeom>
          <a:noFill/>
        </p:spPr>
        <p:txBody>
          <a:bodyPr wrap="square">
            <a:spAutoFit/>
          </a:bodyPr>
          <a:lstStyle/>
          <a:p>
            <a:pPr marL="0" indent="0" algn="just">
              <a:buNone/>
            </a:pPr>
            <a:r>
              <a:rPr lang="en-US" sz="1500" dirty="0"/>
              <a:t>За всички участници в традиционния линеен модел на производство и потребление е очевидно, че чрез него икономиката не може да продължи в бъдеще. В редица страни вече има подходи за преосмисляне и намаляване на потреблението на ресурси.</a:t>
            </a:r>
          </a:p>
          <a:p>
            <a:pPr marL="0" indent="0" algn="just">
              <a:buNone/>
            </a:pPr>
            <a:endParaRPr lang="en-US" sz="1500" dirty="0"/>
          </a:p>
          <a:p>
            <a:pPr marL="0" indent="0" algn="just">
              <a:buNone/>
            </a:pPr>
            <a:r>
              <a:rPr lang="en-US" sz="1500" dirty="0">
                <a:solidFill>
                  <a:srgbClr val="15A7A1"/>
                </a:solidFill>
              </a:rPr>
              <a:t>"</a:t>
            </a:r>
            <a:r>
              <a:rPr lang="en-US" sz="1500" i="1" dirty="0">
                <a:solidFill>
                  <a:srgbClr val="15A7A1"/>
                </a:solidFill>
              </a:rPr>
              <a:t>Системата, която сме изградили, за да задоволяваме нуждите си, ни е довела до заблуда: икономика, разхищаваща материални ресурси, околна среда, влошена от материални емисии, и живот, обременен от материални грижи. От мрака на това положение се появява светлината на нова концепция: общество, което се обръща наново към сложния въпрос за задоволяване на потребностите; икономика, която не влошава околната среда, в която трябва да оцелее." </a:t>
            </a:r>
            <a:r>
              <a:rPr lang="en-US" sz="1500" dirty="0"/>
              <a:t>- Тим Джаксън</a:t>
            </a:r>
          </a:p>
          <a:p>
            <a:pPr marL="0" indent="0" algn="just">
              <a:buNone/>
            </a:pPr>
            <a:endParaRPr lang="en-US" sz="1500" dirty="0"/>
          </a:p>
          <a:p>
            <a:pPr marL="0" indent="0" algn="just">
              <a:buNone/>
            </a:pPr>
            <a:r>
              <a:rPr lang="en-US" sz="1500" dirty="0"/>
              <a:t>Вече има концепция за такъв икономически модел и тя се нарича "кръгова икономика".</a:t>
            </a:r>
          </a:p>
        </p:txBody>
      </p:sp>
      <p:pic>
        <p:nvPicPr>
          <p:cNvPr id="5" name="Picture 4">
            <a:extLst>
              <a:ext uri="{FF2B5EF4-FFF2-40B4-BE49-F238E27FC236}">
                <a16:creationId xmlns:a16="http://schemas.microsoft.com/office/drawing/2014/main" id="{60CE01D4-8A78-315F-B761-8EEEF9F26A07}"/>
              </a:ext>
            </a:extLst>
          </p:cNvPr>
          <p:cNvPicPr>
            <a:picLocks noChangeAspect="1"/>
          </p:cNvPicPr>
          <p:nvPr/>
        </p:nvPicPr>
        <p:blipFill>
          <a:blip r:embed="rId3"/>
          <a:stretch>
            <a:fillRect/>
          </a:stretch>
        </p:blipFill>
        <p:spPr>
          <a:xfrm>
            <a:off x="6532544" y="1745052"/>
            <a:ext cx="2360545" cy="2336334"/>
          </a:xfrm>
          <a:prstGeom prst="rect">
            <a:avLst/>
          </a:prstGeom>
        </p:spPr>
      </p:pic>
      <p:sp>
        <p:nvSpPr>
          <p:cNvPr id="8" name="TextBox 7">
            <a:extLst>
              <a:ext uri="{FF2B5EF4-FFF2-40B4-BE49-F238E27FC236}">
                <a16:creationId xmlns:a16="http://schemas.microsoft.com/office/drawing/2014/main" id="{30A88B0D-213B-B4F1-4195-3D67A2CC4B80}"/>
              </a:ext>
            </a:extLst>
          </p:cNvPr>
          <p:cNvSpPr txBox="1"/>
          <p:nvPr/>
        </p:nvSpPr>
        <p:spPr>
          <a:xfrm>
            <a:off x="6532544" y="4081386"/>
            <a:ext cx="2289240" cy="553998"/>
          </a:xfrm>
          <a:prstGeom prst="rect">
            <a:avLst/>
          </a:prstGeom>
          <a:noFill/>
        </p:spPr>
        <p:txBody>
          <a:bodyPr wrap="square" rtlCol="0">
            <a:spAutoFit/>
          </a:bodyPr>
          <a:lstStyle/>
          <a:p>
            <a:r>
              <a:rPr lang="pt-PT" sz="600" b="1" i="0" dirty="0" err="1">
                <a:solidFill>
                  <a:srgbClr val="374957"/>
                </a:solidFill>
                <a:effectLst/>
                <a:latin typeface="Proxima Nova"/>
              </a:rPr>
              <a:t>Инфографика за </a:t>
            </a:r>
            <a:r>
              <a:rPr lang="pt-PT" sz="600" b="1" i="0" dirty="0">
                <a:solidFill>
                  <a:srgbClr val="374957"/>
                </a:solidFill>
                <a:effectLst/>
                <a:latin typeface="Proxima Nova"/>
              </a:rPr>
              <a:t>кръговата </a:t>
            </a:r>
            <a:r>
              <a:rPr lang="pt-PT" sz="600" b="1" i="0" dirty="0" err="1">
                <a:solidFill>
                  <a:srgbClr val="374957"/>
                </a:solidFill>
                <a:effectLst/>
                <a:latin typeface="Proxima Nova"/>
              </a:rPr>
              <a:t>икономика </a:t>
            </a:r>
            <a:r>
              <a:rPr lang="pt-PT" sz="600" dirty="0" err="1"/>
              <a:t>от </a:t>
            </a:r>
            <a:r>
              <a:rPr lang="pt-PT" sz="600" b="1" i="0" u="none" strike="noStrike" dirty="0" err="1">
                <a:solidFill>
                  <a:srgbClr val="0F73EE"/>
                </a:solidFill>
                <a:effectLst/>
                <a:latin typeface="Proxima Nova"/>
              </a:rPr>
              <a:t>freepik </a:t>
            </a:r>
            <a:r>
              <a:rPr lang="pt-PT" sz="600" dirty="0"/>
              <a:t>в https://www.freepik.com/free-vector/flat-design-circular-economy-infographic_21095200.htm#query=circular%20economy&amp;position=4&amp;from_view=search&amp;track=ais</a:t>
            </a:r>
          </a:p>
        </p:txBody>
      </p:sp>
      <p:pic>
        <p:nvPicPr>
          <p:cNvPr id="3" name="Imagem 8" descr="Uma imagem com texto, clipart&#10;&#10;Descrição gerada automaticamente">
            <a:extLst>
              <a:ext uri="{FF2B5EF4-FFF2-40B4-BE49-F238E27FC236}">
                <a16:creationId xmlns:a16="http://schemas.microsoft.com/office/drawing/2014/main" id="{082F4FF9-1D0F-4CB0-1C9E-08E764A5AE95}"/>
              </a:ext>
            </a:extLst>
          </p:cNvPr>
          <p:cNvPicPr>
            <a:picLocks noChangeAspect="1"/>
          </p:cNvPicPr>
          <p:nvPr/>
        </p:nvPicPr>
        <p:blipFill>
          <a:blip r:embed="rId4"/>
          <a:stretch>
            <a:fillRect/>
          </a:stretch>
        </p:blipFill>
        <p:spPr>
          <a:xfrm>
            <a:off x="6614469" y="3843040"/>
            <a:ext cx="681229" cy="238346"/>
          </a:xfrm>
          <a:prstGeom prst="rect">
            <a:avLst/>
          </a:prstGeom>
        </p:spPr>
      </p:pic>
    </p:spTree>
    <p:custDataLst>
      <p:tags r:id="rId1"/>
    </p:custDataLst>
    <p:extLst>
      <p:ext uri="{BB962C8B-B14F-4D97-AF65-F5344CB8AC3E}">
        <p14:creationId xmlns:p14="http://schemas.microsoft.com/office/powerpoint/2010/main" val="394876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400216" y="1263856"/>
            <a:ext cx="7717800" cy="646800"/>
          </a:xfrm>
        </p:spPr>
        <p:txBody>
          <a:bodyPr/>
          <a:lstStyle/>
          <a:p>
            <a:r>
              <a:rPr lang="en-US" sz="3600" dirty="0">
                <a:solidFill>
                  <a:srgbClr val="368E00"/>
                </a:solidFill>
              </a:rPr>
              <a:t>Принципи на СЕ в противовес на </a:t>
            </a:r>
            <a:br>
              <a:rPr lang="en-US" sz="3600" dirty="0">
                <a:solidFill>
                  <a:srgbClr val="368E00"/>
                </a:solidFill>
              </a:rPr>
            </a:br>
            <a:r>
              <a:rPr lang="en-US" sz="3600" dirty="0">
                <a:solidFill>
                  <a:srgbClr val="368E00"/>
                </a:solidFill>
              </a:rPr>
              <a:t>Линейния модел</a:t>
            </a:r>
            <a:br>
              <a:rPr lang="en-US" sz="3600" dirty="0">
                <a:solidFill>
                  <a:srgbClr val="368E00"/>
                </a:solidFill>
              </a:rPr>
            </a:br>
            <a:br>
              <a:rPr lang="el-GR" sz="3600" dirty="0">
                <a:solidFill>
                  <a:srgbClr val="368E00"/>
                </a:solidFill>
              </a:rPr>
            </a:br>
            <a:endParaRPr lang="en-GB" sz="3600"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3636974" y="2497270"/>
            <a:ext cx="5399449" cy="2074730"/>
          </a:xfrm>
        </p:spPr>
        <p:txBody>
          <a:bodyPr/>
          <a:lstStyle/>
          <a:p>
            <a:pPr algn="just"/>
            <a:r>
              <a:rPr lang="en-US" sz="1800" dirty="0"/>
              <a:t>Информация за същността на кръговата икономика и основните принципи, които я управляват. </a:t>
            </a:r>
          </a:p>
          <a:p>
            <a:pPr algn="just"/>
            <a:r>
              <a:rPr lang="en-US" sz="1800" dirty="0"/>
              <a:t>Обсъждат се разликите между двата икономически модела - линейния и кръговия, и се посочват ползите от прехода към кръгова икономика. </a:t>
            </a:r>
          </a:p>
          <a:p>
            <a:pPr algn="just"/>
            <a:r>
              <a:rPr lang="en-US" sz="1400" dirty="0"/>
              <a:t> </a:t>
            </a:r>
            <a:endParaRPr lang="en-GB" dirty="0"/>
          </a:p>
        </p:txBody>
      </p:sp>
    </p:spTree>
    <p:custDataLst>
      <p:tags r:id="rId1"/>
    </p:custDataLst>
    <p:extLst>
      <p:ext uri="{BB962C8B-B14F-4D97-AF65-F5344CB8AC3E}">
        <p14:creationId xmlns:p14="http://schemas.microsoft.com/office/powerpoint/2010/main" val="310143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39175-07D3-4BF5-89AE-64079808B692}"/>
              </a:ext>
            </a:extLst>
          </p:cNvPr>
          <p:cNvSpPr>
            <a:spLocks noGrp="1"/>
          </p:cNvSpPr>
          <p:nvPr>
            <p:ph type="title"/>
          </p:nvPr>
        </p:nvSpPr>
        <p:spPr>
          <a:xfrm>
            <a:off x="479469" y="137144"/>
            <a:ext cx="7717800" cy="1011600"/>
          </a:xfrm>
        </p:spPr>
        <p:txBody>
          <a:bodyPr/>
          <a:lstStyle/>
          <a:p>
            <a:r>
              <a:rPr lang="en-GB" sz="3600" dirty="0">
                <a:solidFill>
                  <a:srgbClr val="2B2D83"/>
                </a:solidFill>
              </a:rPr>
              <a:t>КРЪГОВА ИКОНОМИКА</a:t>
            </a:r>
          </a:p>
        </p:txBody>
      </p:sp>
      <p:sp>
        <p:nvSpPr>
          <p:cNvPr id="4" name="TextBox 3">
            <a:extLst>
              <a:ext uri="{FF2B5EF4-FFF2-40B4-BE49-F238E27FC236}">
                <a16:creationId xmlns:a16="http://schemas.microsoft.com/office/drawing/2014/main" id="{5F4B54E2-5AE3-4B78-87DF-2D919DDBFD26}"/>
              </a:ext>
            </a:extLst>
          </p:cNvPr>
          <p:cNvSpPr txBox="1"/>
          <p:nvPr/>
        </p:nvSpPr>
        <p:spPr>
          <a:xfrm>
            <a:off x="244977" y="662348"/>
            <a:ext cx="5118578" cy="4269182"/>
          </a:xfrm>
          <a:prstGeom prst="rect">
            <a:avLst/>
          </a:prstGeom>
          <a:noFill/>
        </p:spPr>
        <p:txBody>
          <a:bodyPr wrap="square">
            <a:spAutoFit/>
          </a:bodyPr>
          <a:lstStyle/>
          <a:p>
            <a:pPr algn="just">
              <a:lnSpc>
                <a:spcPct val="120000"/>
              </a:lnSpc>
              <a:spcBef>
                <a:spcPts val="500"/>
              </a:spcBef>
            </a:pPr>
            <a:r>
              <a:rPr lang="en-US" i="1" dirty="0">
                <a:solidFill>
                  <a:srgbClr val="2B2D83"/>
                </a:solidFill>
              </a:rPr>
              <a:t>"Кръговата индустриална икономика управлява запасите от произведени активи, като инфраструктура, сгради, превозни средства, оборудване и потребителски стоки, така че да поддържа тяхната стойност и полезност възможно най-висока за възможно най-дълъг период от време; и запасите от ресурси в тяхната най-висока чистота и стойност" </a:t>
            </a:r>
          </a:p>
          <a:p>
            <a:pPr algn="just">
              <a:lnSpc>
                <a:spcPct val="120000"/>
              </a:lnSpc>
              <a:spcBef>
                <a:spcPts val="500"/>
              </a:spcBef>
            </a:pPr>
            <a:r>
              <a:rPr lang="en-US" dirty="0"/>
              <a:t>Кръговата икономика има за цел дългосрочна устойчивост, устойчивост, ползи за обществото и околната среда и генериране на бизнес и икономически възможности. Целта на кръговата икономика е да се преосмисли растежът, като се постави акцент върху ползите за обществото, като същевременно се разграничи потреблението на ограничени ресурси от икономическата дейност и се предотвратят отпадъците и замърсяването. </a:t>
            </a:r>
          </a:p>
        </p:txBody>
      </p:sp>
      <p:pic>
        <p:nvPicPr>
          <p:cNvPr id="5" name="Картина 6">
            <a:extLst>
              <a:ext uri="{FF2B5EF4-FFF2-40B4-BE49-F238E27FC236}">
                <a16:creationId xmlns:a16="http://schemas.microsoft.com/office/drawing/2014/main" id="{1489C19B-9E0F-43E1-B34E-488990CDC11D}"/>
              </a:ext>
            </a:extLst>
          </p:cNvPr>
          <p:cNvPicPr>
            <a:picLocks noChangeAspect="1"/>
          </p:cNvPicPr>
          <p:nvPr/>
        </p:nvPicPr>
        <p:blipFill>
          <a:blip r:embed="rId3"/>
          <a:stretch>
            <a:fillRect/>
          </a:stretch>
        </p:blipFill>
        <p:spPr>
          <a:xfrm>
            <a:off x="5363555" y="1347537"/>
            <a:ext cx="3691800" cy="2902741"/>
          </a:xfrm>
          <a:prstGeom prst="rect">
            <a:avLst/>
          </a:prstGeom>
        </p:spPr>
      </p:pic>
      <p:sp>
        <p:nvSpPr>
          <p:cNvPr id="6" name="Текстово поле 7">
            <a:extLst>
              <a:ext uri="{FF2B5EF4-FFF2-40B4-BE49-F238E27FC236}">
                <a16:creationId xmlns:a16="http://schemas.microsoft.com/office/drawing/2014/main" id="{3DC3F8FC-A42C-4F9C-9496-380F5A459572}"/>
              </a:ext>
            </a:extLst>
          </p:cNvPr>
          <p:cNvSpPr txBox="1"/>
          <p:nvPr/>
        </p:nvSpPr>
        <p:spPr>
          <a:xfrm>
            <a:off x="4943260" y="4380862"/>
            <a:ext cx="5336463" cy="446276"/>
          </a:xfrm>
          <a:prstGeom prst="rect">
            <a:avLst/>
          </a:prstGeom>
          <a:noFill/>
        </p:spPr>
        <p:txBody>
          <a:bodyPr wrap="square" rtlCol="0">
            <a:spAutoFit/>
          </a:bodyPr>
          <a:lstStyle/>
          <a:p>
            <a:pPr algn="ctr"/>
            <a:r>
              <a:rPr lang="en-US" sz="900" dirty="0">
                <a:latin typeface="+mj-lt"/>
                <a:ea typeface="Verdana" panose="020B0604030504040204" pitchFamily="34" charset="0"/>
              </a:rPr>
              <a:t> Кръгова икономика (Източник: </a:t>
            </a:r>
            <a:r>
              <a:rPr lang="en-US" sz="900" dirty="0">
                <a:latin typeface="+mj-lt"/>
                <a:ea typeface="Verdana" panose="020B0604030504040204" pitchFamily="34" charset="0"/>
                <a:hlinkClick r:id="rId4"/>
              </a:rPr>
              <a:t>NREL</a:t>
            </a:r>
            <a:r>
              <a:rPr lang="en-US" sz="900" dirty="0">
                <a:latin typeface="+mj-lt"/>
                <a:ea typeface="Verdana" panose="020B0604030504040204" pitchFamily="34" charset="0"/>
              </a:rPr>
              <a:t>)</a:t>
            </a:r>
          </a:p>
          <a:p>
            <a:r>
              <a:rPr lang="en-US" dirty="0">
                <a:latin typeface="+mj-lt"/>
              </a:rPr>
              <a:t> </a:t>
            </a:r>
          </a:p>
        </p:txBody>
      </p:sp>
    </p:spTree>
    <p:custDataLst>
      <p:tags r:id="rId1"/>
    </p:custDataLst>
    <p:extLst>
      <p:ext uri="{BB962C8B-B14F-4D97-AF65-F5344CB8AC3E}">
        <p14:creationId xmlns:p14="http://schemas.microsoft.com/office/powerpoint/2010/main" val="406655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36E7-1095-400E-B952-29DAC9286E69}"/>
              </a:ext>
            </a:extLst>
          </p:cNvPr>
          <p:cNvSpPr>
            <a:spLocks noGrp="1"/>
          </p:cNvSpPr>
          <p:nvPr>
            <p:ph type="title"/>
          </p:nvPr>
        </p:nvSpPr>
        <p:spPr>
          <a:xfrm>
            <a:off x="376341" y="181152"/>
            <a:ext cx="8100766" cy="1011600"/>
          </a:xfrm>
        </p:spPr>
        <p:txBody>
          <a:bodyPr/>
          <a:lstStyle/>
          <a:p>
            <a:r>
              <a:rPr lang="en-US" sz="4000" dirty="0">
                <a:solidFill>
                  <a:srgbClr val="2B2D83"/>
                </a:solidFill>
              </a:rPr>
              <a:t>Принципи на СЕ в противовес на линейния модел</a:t>
            </a:r>
            <a:endParaRPr lang="en-GB" dirty="0">
              <a:solidFill>
                <a:srgbClr val="2B2D83"/>
              </a:solidFill>
            </a:endParaRPr>
          </a:p>
        </p:txBody>
      </p:sp>
      <p:sp>
        <p:nvSpPr>
          <p:cNvPr id="4" name="TextBox 3">
            <a:extLst>
              <a:ext uri="{FF2B5EF4-FFF2-40B4-BE49-F238E27FC236}">
                <a16:creationId xmlns:a16="http://schemas.microsoft.com/office/drawing/2014/main" id="{8A71389D-93C3-4A08-9E25-586F2A2C1F81}"/>
              </a:ext>
            </a:extLst>
          </p:cNvPr>
          <p:cNvSpPr txBox="1"/>
          <p:nvPr/>
        </p:nvSpPr>
        <p:spPr>
          <a:xfrm>
            <a:off x="168036" y="1468600"/>
            <a:ext cx="6114777" cy="3293209"/>
          </a:xfrm>
          <a:prstGeom prst="rect">
            <a:avLst/>
          </a:prstGeom>
          <a:noFill/>
        </p:spPr>
        <p:txBody>
          <a:bodyPr wrap="square">
            <a:spAutoFit/>
          </a:bodyPr>
          <a:lstStyle/>
          <a:p>
            <a:pPr algn="just"/>
            <a:r>
              <a:rPr lang="en-US" sz="1300" dirty="0"/>
              <a:t>Отвъд линейния индустриален модел "Вземи, направи, използвай, изхвърли", моделът на кръговата икономика може да бъде описан като "Намаляване - Повторна употреба - Рециклиране". </a:t>
            </a:r>
          </a:p>
          <a:p>
            <a:pPr algn="just"/>
            <a:endParaRPr lang="en-US" sz="1300" dirty="0"/>
          </a:p>
          <a:p>
            <a:pPr algn="just"/>
            <a:r>
              <a:rPr lang="en-US" sz="1300" dirty="0"/>
              <a:t>Преходът от линейна към кръгова икономика се основава на три основни принципа[1]:</a:t>
            </a:r>
          </a:p>
          <a:p>
            <a:pPr algn="just"/>
            <a:endParaRPr lang="en-US" sz="1300" dirty="0"/>
          </a:p>
          <a:p>
            <a:pPr algn="just"/>
            <a:r>
              <a:rPr lang="en-US" sz="1300" b="1" dirty="0">
                <a:solidFill>
                  <a:srgbClr val="15A7A1"/>
                </a:solidFill>
              </a:rPr>
              <a:t>- Избягване на отпадъците и замърсяването </a:t>
            </a:r>
            <a:r>
              <a:rPr lang="en-US" sz="1300" dirty="0">
                <a:solidFill>
                  <a:srgbClr val="15A7A1"/>
                </a:solidFill>
              </a:rPr>
              <a:t>- В кръговата икономика най-важен е етапът на проектиране на продукта - кръговите продукти се проектират по такъв начин, че да могат да се използват повторно/да се възстановяват по-късно и да се създават минимални или никакви отпадъци.</a:t>
            </a:r>
          </a:p>
          <a:p>
            <a:pPr algn="just"/>
            <a:r>
              <a:rPr lang="en-US" sz="1300" b="1" dirty="0">
                <a:solidFill>
                  <a:srgbClr val="15A7A1"/>
                </a:solidFill>
              </a:rPr>
              <a:t>- Поддържане на продуктите и материалите в употреба </a:t>
            </a:r>
            <a:r>
              <a:rPr lang="en-US" sz="1300" dirty="0">
                <a:solidFill>
                  <a:srgbClr val="15A7A1"/>
                </a:solidFill>
              </a:rPr>
              <a:t>- удължаване на живота на продуктите и възможност за повторната им употреба, ремонт и възстановяване.</a:t>
            </a:r>
          </a:p>
          <a:p>
            <a:pPr algn="just"/>
            <a:r>
              <a:rPr lang="en-US" sz="1300" b="1" dirty="0">
                <a:solidFill>
                  <a:srgbClr val="15A7A1"/>
                </a:solidFill>
              </a:rPr>
              <a:t>- Възстановяване на природните системи </a:t>
            </a:r>
            <a:r>
              <a:rPr lang="en-US" sz="1300" dirty="0">
                <a:solidFill>
                  <a:srgbClr val="15A7A1"/>
                </a:solidFill>
              </a:rPr>
              <a:t>- възможности за подобряване на околната среда</a:t>
            </a:r>
          </a:p>
        </p:txBody>
      </p:sp>
      <p:pic>
        <p:nvPicPr>
          <p:cNvPr id="5" name="Картина 3">
            <a:extLst>
              <a:ext uri="{FF2B5EF4-FFF2-40B4-BE49-F238E27FC236}">
                <a16:creationId xmlns:a16="http://schemas.microsoft.com/office/drawing/2014/main" id="{5B5A5ACC-301A-454C-9209-BB5F00D471A7}"/>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3000"/>
                    </a14:imgEffect>
                  </a14:imgLayer>
                </a14:imgProps>
              </a:ext>
            </a:extLst>
          </a:blip>
          <a:srcRect l="10607" r="15410"/>
          <a:stretch/>
        </p:blipFill>
        <p:spPr>
          <a:xfrm>
            <a:off x="6070385" y="1468600"/>
            <a:ext cx="3011332" cy="2695565"/>
          </a:xfrm>
          <a:prstGeom prst="rect">
            <a:avLst/>
          </a:prstGeom>
        </p:spPr>
      </p:pic>
      <p:sp>
        <p:nvSpPr>
          <p:cNvPr id="6" name="Текстово поле 4">
            <a:extLst>
              <a:ext uri="{FF2B5EF4-FFF2-40B4-BE49-F238E27FC236}">
                <a16:creationId xmlns:a16="http://schemas.microsoft.com/office/drawing/2014/main" id="{3024C139-8759-4FD0-A2E4-D613A9283208}"/>
              </a:ext>
            </a:extLst>
          </p:cNvPr>
          <p:cNvSpPr txBox="1"/>
          <p:nvPr/>
        </p:nvSpPr>
        <p:spPr>
          <a:xfrm>
            <a:off x="6574005" y="3533218"/>
            <a:ext cx="2626322" cy="923330"/>
          </a:xfrm>
          <a:prstGeom prst="rect">
            <a:avLst/>
          </a:prstGeom>
          <a:noFill/>
        </p:spPr>
        <p:txBody>
          <a:bodyPr wrap="square" rtlCol="0">
            <a:spAutoFit/>
          </a:bodyPr>
          <a:lstStyle/>
          <a:p>
            <a:endParaRPr lang="en-US" sz="900" dirty="0">
              <a:latin typeface="+mj-lt"/>
              <a:ea typeface="Verdana" panose="020B0604030504040204" pitchFamily="34" charset="0"/>
            </a:endParaRPr>
          </a:p>
          <a:p>
            <a:endParaRPr lang="en-US" sz="900" dirty="0">
              <a:latin typeface="+mj-lt"/>
              <a:ea typeface="Verdana" panose="020B0604030504040204" pitchFamily="34" charset="0"/>
            </a:endParaRPr>
          </a:p>
          <a:p>
            <a:endParaRPr lang="en-US" sz="900" dirty="0">
              <a:latin typeface="+mj-lt"/>
              <a:ea typeface="Verdana" panose="020B0604030504040204" pitchFamily="34" charset="0"/>
            </a:endParaRPr>
          </a:p>
          <a:p>
            <a:endParaRPr lang="en-US" sz="900" dirty="0">
              <a:latin typeface="+mj-lt"/>
              <a:ea typeface="Verdana" panose="020B0604030504040204" pitchFamily="34" charset="0"/>
            </a:endParaRPr>
          </a:p>
          <a:p>
            <a:endParaRPr lang="en-US" sz="900" dirty="0">
              <a:latin typeface="+mj-lt"/>
              <a:ea typeface="Verdana" panose="020B0604030504040204" pitchFamily="34" charset="0"/>
            </a:endParaRPr>
          </a:p>
          <a:p>
            <a:r>
              <a:rPr lang="en-US" sz="900" dirty="0">
                <a:latin typeface="+mj-lt"/>
                <a:ea typeface="Verdana" panose="020B0604030504040204" pitchFamily="34" charset="0"/>
              </a:rPr>
              <a:t>Принципи на СЕ (Източник [1]: </a:t>
            </a:r>
            <a:r>
              <a:rPr lang="en-US" sz="900" dirty="0">
                <a:latin typeface="+mj-lt"/>
                <a:ea typeface="Verdana" panose="020B0604030504040204" pitchFamily="34" charset="0"/>
                <a:hlinkClick r:id="rId5"/>
              </a:rPr>
              <a:t>https:</a:t>
            </a:r>
            <a:r>
              <a:rPr lang="en-US" sz="900" dirty="0">
                <a:latin typeface="+mj-lt"/>
                <a:ea typeface="Verdana" panose="020B0604030504040204" pitchFamily="34" charset="0"/>
              </a:rPr>
              <a:t>//planetark.org/)</a:t>
            </a:r>
            <a:endParaRPr lang="bg-BG" sz="9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2187826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035DC-F862-40FD-99D1-D4F6087A356E}"/>
              </a:ext>
            </a:extLst>
          </p:cNvPr>
          <p:cNvSpPr>
            <a:spLocks noGrp="1"/>
          </p:cNvSpPr>
          <p:nvPr>
            <p:ph type="title"/>
          </p:nvPr>
        </p:nvSpPr>
        <p:spPr/>
        <p:txBody>
          <a:bodyPr/>
          <a:lstStyle/>
          <a:p>
            <a:r>
              <a:rPr lang="en-US" sz="4000" dirty="0">
                <a:solidFill>
                  <a:srgbClr val="2B2D83"/>
                </a:solidFill>
              </a:rPr>
              <a:t>Разлики между линейната и кръговата икономика</a:t>
            </a:r>
            <a:endParaRPr lang="en-GB" dirty="0">
              <a:solidFill>
                <a:srgbClr val="2B2D83"/>
              </a:solidFill>
            </a:endParaRPr>
          </a:p>
        </p:txBody>
      </p:sp>
      <p:sp>
        <p:nvSpPr>
          <p:cNvPr id="4" name="TextBox 3">
            <a:extLst>
              <a:ext uri="{FF2B5EF4-FFF2-40B4-BE49-F238E27FC236}">
                <a16:creationId xmlns:a16="http://schemas.microsoft.com/office/drawing/2014/main" id="{A0387D00-38A9-409C-A3C7-C68CB412017B}"/>
              </a:ext>
            </a:extLst>
          </p:cNvPr>
          <p:cNvSpPr txBox="1"/>
          <p:nvPr/>
        </p:nvSpPr>
        <p:spPr>
          <a:xfrm>
            <a:off x="5108265" y="1902855"/>
            <a:ext cx="3939482" cy="2677656"/>
          </a:xfrm>
          <a:prstGeom prst="rect">
            <a:avLst/>
          </a:prstGeom>
          <a:noFill/>
        </p:spPr>
        <p:txBody>
          <a:bodyPr wrap="square">
            <a:spAutoFit/>
          </a:bodyPr>
          <a:lstStyle/>
          <a:p>
            <a:pPr algn="just"/>
            <a:r>
              <a:rPr lang="en-US" dirty="0"/>
              <a:t>Кръговата и линейната икономика са коренно различни. За разлика от това, което се случва в линейната икономика, кръговата икономика използва оптимално суровините и ресурсите. Това означава, че тези материали и ресурси продължават да се използват по начин, който генерира най-висока икономическа стойност и най-малко вреди на околната среда. Затварянето на циклите на суровините и материалите в кръговата икономика е свързано с различни начини за създаване на стойност, прилагане на нови бизнес модели и устойчивост.</a:t>
            </a:r>
          </a:p>
        </p:txBody>
      </p:sp>
      <p:pic>
        <p:nvPicPr>
          <p:cNvPr id="5" name="Картина 3">
            <a:extLst>
              <a:ext uri="{FF2B5EF4-FFF2-40B4-BE49-F238E27FC236}">
                <a16:creationId xmlns:a16="http://schemas.microsoft.com/office/drawing/2014/main" id="{F2FFA7D0-14BE-4FC5-AA1C-7F0C418296CA}"/>
              </a:ext>
            </a:extLst>
          </p:cNvPr>
          <p:cNvPicPr>
            <a:picLocks noChangeAspect="1"/>
          </p:cNvPicPr>
          <p:nvPr/>
        </p:nvPicPr>
        <p:blipFill>
          <a:blip r:embed="rId3"/>
          <a:stretch>
            <a:fillRect/>
          </a:stretch>
        </p:blipFill>
        <p:spPr>
          <a:xfrm>
            <a:off x="274234" y="1971607"/>
            <a:ext cx="4716669" cy="2357142"/>
          </a:xfrm>
          <a:prstGeom prst="rect">
            <a:avLst/>
          </a:prstGeom>
        </p:spPr>
      </p:pic>
      <p:sp>
        <p:nvSpPr>
          <p:cNvPr id="6" name="Текстово поле 4">
            <a:extLst>
              <a:ext uri="{FF2B5EF4-FFF2-40B4-BE49-F238E27FC236}">
                <a16:creationId xmlns:a16="http://schemas.microsoft.com/office/drawing/2014/main" id="{8711B0FE-B58F-4E1A-B6D7-3F29E63BC1C4}"/>
              </a:ext>
            </a:extLst>
          </p:cNvPr>
          <p:cNvSpPr txBox="1"/>
          <p:nvPr/>
        </p:nvSpPr>
        <p:spPr>
          <a:xfrm>
            <a:off x="-276018" y="4326373"/>
            <a:ext cx="5586727" cy="307777"/>
          </a:xfrm>
          <a:prstGeom prst="rect">
            <a:avLst/>
          </a:prstGeom>
          <a:noFill/>
        </p:spPr>
        <p:txBody>
          <a:bodyPr wrap="square" rtlCol="0">
            <a:spAutoFit/>
          </a:bodyPr>
          <a:lstStyle/>
          <a:p>
            <a:pPr algn="ctr"/>
            <a:r>
              <a:rPr lang="en-US" sz="900" dirty="0">
                <a:latin typeface="+mj-lt"/>
                <a:ea typeface="Verdana" panose="020B0604030504040204" pitchFamily="34" charset="0"/>
              </a:rPr>
              <a:t> Източник: Фондация "Елън МакАртър</a:t>
            </a:r>
            <a:endParaRPr lang="bg-BG" sz="9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59533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B013-898B-46B4-9707-12247483E722}"/>
              </a:ext>
            </a:extLst>
          </p:cNvPr>
          <p:cNvSpPr>
            <a:spLocks noGrp="1"/>
          </p:cNvSpPr>
          <p:nvPr>
            <p:ph type="title"/>
          </p:nvPr>
        </p:nvSpPr>
        <p:spPr>
          <a:xfrm>
            <a:off x="424467" y="0"/>
            <a:ext cx="7717800" cy="1011600"/>
          </a:xfrm>
        </p:spPr>
        <p:txBody>
          <a:bodyPr/>
          <a:lstStyle/>
          <a:p>
            <a:r>
              <a:rPr lang="en-US" sz="3200" dirty="0">
                <a:solidFill>
                  <a:srgbClr val="2B2D83"/>
                </a:solidFill>
              </a:rPr>
              <a:t>Разлики между линейната и кръговата икономика (ЗАКЛЮЧЕНИЕ)</a:t>
            </a:r>
            <a:endParaRPr lang="en-GB" sz="3200" dirty="0">
              <a:solidFill>
                <a:srgbClr val="2B2D83"/>
              </a:solidFill>
            </a:endParaRPr>
          </a:p>
        </p:txBody>
      </p:sp>
      <p:sp>
        <p:nvSpPr>
          <p:cNvPr id="4" name="TextBox 3">
            <a:extLst>
              <a:ext uri="{FF2B5EF4-FFF2-40B4-BE49-F238E27FC236}">
                <a16:creationId xmlns:a16="http://schemas.microsoft.com/office/drawing/2014/main" id="{2E722389-8281-46E6-BA46-5CA31DE201D7}"/>
              </a:ext>
            </a:extLst>
          </p:cNvPr>
          <p:cNvSpPr txBox="1"/>
          <p:nvPr/>
        </p:nvSpPr>
        <p:spPr>
          <a:xfrm>
            <a:off x="237522" y="1544284"/>
            <a:ext cx="1925053" cy="3293209"/>
          </a:xfrm>
          <a:prstGeom prst="rect">
            <a:avLst/>
          </a:prstGeom>
          <a:noFill/>
        </p:spPr>
        <p:txBody>
          <a:bodyPr wrap="square">
            <a:spAutoFit/>
          </a:bodyPr>
          <a:lstStyle/>
          <a:p>
            <a:r>
              <a:rPr lang="en-US" sz="1300" dirty="0"/>
              <a:t>Линейната и кръговата икономика се различават по начина на създаване на стойност, по отношение на отпадъците и устойчивостта, по отношение на създаването на работни места и отговорността, както и по бизнес моделите. Основните разлики са представени в таблицата: </a:t>
            </a:r>
          </a:p>
        </p:txBody>
      </p:sp>
      <p:graphicFrame>
        <p:nvGraphicFramePr>
          <p:cNvPr id="5" name="Таблица 3">
            <a:extLst>
              <a:ext uri="{FF2B5EF4-FFF2-40B4-BE49-F238E27FC236}">
                <a16:creationId xmlns:a16="http://schemas.microsoft.com/office/drawing/2014/main" id="{DE398EF6-72AC-40EC-A069-859CAF191B5E}"/>
              </a:ext>
            </a:extLst>
          </p:cNvPr>
          <p:cNvGraphicFramePr>
            <a:graphicFrameLocks noGrp="1"/>
          </p:cNvGraphicFramePr>
          <p:nvPr>
            <p:extLst>
              <p:ext uri="{D42A27DB-BD31-4B8C-83A1-F6EECF244321}">
                <p14:modId xmlns:p14="http://schemas.microsoft.com/office/powerpoint/2010/main" val="4248155346"/>
              </p:ext>
            </p:extLst>
          </p:nvPr>
        </p:nvGraphicFramePr>
        <p:xfrm>
          <a:off x="2278272" y="1201893"/>
          <a:ext cx="6736361" cy="3425143"/>
        </p:xfrm>
        <a:graphic>
          <a:graphicData uri="http://schemas.openxmlformats.org/drawingml/2006/table">
            <a:tbl>
              <a:tblPr firstRow="1" firstCol="1" bandRow="1"/>
              <a:tblGrid>
                <a:gridCol w="1155931">
                  <a:extLst>
                    <a:ext uri="{9D8B030D-6E8A-4147-A177-3AD203B41FA5}">
                      <a16:colId xmlns:a16="http://schemas.microsoft.com/office/drawing/2014/main" val="2388050496"/>
                    </a:ext>
                  </a:extLst>
                </a:gridCol>
                <a:gridCol w="2844853">
                  <a:extLst>
                    <a:ext uri="{9D8B030D-6E8A-4147-A177-3AD203B41FA5}">
                      <a16:colId xmlns:a16="http://schemas.microsoft.com/office/drawing/2014/main" val="4293016237"/>
                    </a:ext>
                  </a:extLst>
                </a:gridCol>
                <a:gridCol w="2735577">
                  <a:extLst>
                    <a:ext uri="{9D8B030D-6E8A-4147-A177-3AD203B41FA5}">
                      <a16:colId xmlns:a16="http://schemas.microsoft.com/office/drawing/2014/main" val="3969807526"/>
                    </a:ext>
                  </a:extLst>
                </a:gridCol>
              </a:tblGrid>
              <a:tr h="28128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100" dirty="0">
                          <a:effectLst/>
                        </a:rPr>
                        <a:t> </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800"/>
                        </a:spcAft>
                      </a:pPr>
                      <a:r>
                        <a:rPr lang="en-GB" sz="1100" dirty="0">
                          <a:effectLst/>
                        </a:rPr>
                        <a:t>Линейна икономика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800"/>
                        </a:spcAft>
                      </a:pPr>
                      <a:r>
                        <a:rPr lang="en-GB" sz="1100" dirty="0">
                          <a:effectLst/>
                        </a:rPr>
                        <a:t>Кръгова икономика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A7A1"/>
                    </a:solidFill>
                  </a:tcPr>
                </a:tc>
                <a:extLst>
                  <a:ext uri="{0D108BD9-81ED-4DB2-BD59-A6C34878D82A}">
                    <a16:rowId xmlns:a16="http://schemas.microsoft.com/office/drawing/2014/main" val="132449054"/>
                  </a:ext>
                </a:extLst>
              </a:tr>
              <a:tr h="47500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l">
                        <a:lnSpc>
                          <a:spcPct val="107000"/>
                        </a:lnSpc>
                        <a:spcAft>
                          <a:spcPts val="800"/>
                        </a:spcAft>
                      </a:pPr>
                      <a:r>
                        <a:rPr lang="en-GB" sz="1100" dirty="0">
                          <a:effectLst/>
                        </a:rPr>
                        <a:t>Икономически модел</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Икономия от мащаба / Приключва в точката на продажба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Отворени въпроси</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2798081038"/>
                  </a:ext>
                </a:extLst>
              </a:tr>
              <a:tr h="28128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100" dirty="0">
                          <a:effectLst/>
                        </a:rPr>
                        <a:t>Стойност</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Създаване на добавена стойност</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Запазва стойността си</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extLst>
                  <a:ext uri="{0D108BD9-81ED-4DB2-BD59-A6C34878D82A}">
                    <a16:rowId xmlns:a16="http://schemas.microsoft.com/office/drawing/2014/main" val="1960438100"/>
                  </a:ext>
                </a:extLst>
              </a:tr>
              <a:tr h="28128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100" dirty="0">
                          <a:effectLst/>
                        </a:rPr>
                        <a:t>Отпадъци</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Управление на отпадъците</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Предотвратяване на отпадъците</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4105605197"/>
                  </a:ext>
                </a:extLst>
              </a:tr>
              <a:tr h="47500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100" dirty="0">
                          <a:effectLst/>
                        </a:rPr>
                        <a:t>Устойчивост</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Грижа за собствените вещи</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Грижа за околната среда и обществото / Споделяне</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extLst>
                  <a:ext uri="{0D108BD9-81ED-4DB2-BD59-A6C34878D82A}">
                    <a16:rowId xmlns:a16="http://schemas.microsoft.com/office/drawing/2014/main" val="3212891503"/>
                  </a:ext>
                </a:extLst>
              </a:tr>
              <a:tr h="22982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100" dirty="0">
                          <a:effectLst/>
                        </a:rPr>
                        <a:t>Данък</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Данък върху ресурсите</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Данък върху труда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4091656902"/>
                  </a:ext>
                </a:extLst>
              </a:tr>
              <a:tr h="57559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100" dirty="0">
                          <a:effectLst/>
                        </a:rPr>
                        <a:t>Създаване на работни места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Работни места в световен мащаб, свързани с масовото производство</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Позволява създаването на местни и нови работни места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extLst>
                  <a:ext uri="{0D108BD9-81ED-4DB2-BD59-A6C34878D82A}">
                    <a16:rowId xmlns:a16="http://schemas.microsoft.com/office/drawing/2014/main" val="3351827730"/>
                  </a:ext>
                </a:extLst>
              </a:tr>
              <a:tr h="28128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100" dirty="0">
                          <a:effectLst/>
                        </a:rPr>
                        <a:t>Отговорност</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Зависи от потребителя/собственика на стоките</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Разширена отговорност на производителя</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3135558867"/>
                  </a:ext>
                </a:extLst>
              </a:tr>
              <a:tr h="47500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100" dirty="0">
                          <a:effectLst/>
                        </a:rPr>
                        <a:t>Бизнес модели</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Фокус върху продуктите</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1100" dirty="0">
                          <a:effectLst/>
                        </a:rPr>
                        <a:t>Фокус върху услугите</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FAF8"/>
                    </a:solidFill>
                  </a:tcPr>
                </a:tc>
                <a:extLst>
                  <a:ext uri="{0D108BD9-81ED-4DB2-BD59-A6C34878D82A}">
                    <a16:rowId xmlns:a16="http://schemas.microsoft.com/office/drawing/2014/main" val="2192956047"/>
                  </a:ext>
                </a:extLst>
              </a:tr>
            </a:tbl>
          </a:graphicData>
        </a:graphic>
      </p:graphicFrame>
    </p:spTree>
    <p:custDataLst>
      <p:tags r:id="rId1"/>
    </p:custDataLst>
    <p:extLst>
      <p:ext uri="{BB962C8B-B14F-4D97-AF65-F5344CB8AC3E}">
        <p14:creationId xmlns:p14="http://schemas.microsoft.com/office/powerpoint/2010/main" val="2019082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B013-898B-46B4-9707-12247483E722}"/>
              </a:ext>
            </a:extLst>
          </p:cNvPr>
          <p:cNvSpPr>
            <a:spLocks noGrp="1"/>
          </p:cNvSpPr>
          <p:nvPr>
            <p:ph type="title"/>
          </p:nvPr>
        </p:nvSpPr>
        <p:spPr>
          <a:xfrm>
            <a:off x="406650" y="-145046"/>
            <a:ext cx="7717800" cy="1011600"/>
          </a:xfrm>
        </p:spPr>
        <p:txBody>
          <a:bodyPr/>
          <a:lstStyle/>
          <a:p>
            <a:r>
              <a:rPr lang="en-US" sz="4000" dirty="0">
                <a:solidFill>
                  <a:srgbClr val="2B2D83"/>
                </a:solidFill>
              </a:rPr>
              <a:t>Отпадъците в кръговата икономика</a:t>
            </a:r>
            <a:endParaRPr lang="en-GB" sz="4000" dirty="0">
              <a:solidFill>
                <a:srgbClr val="2B2D83"/>
              </a:solidFill>
            </a:endParaRPr>
          </a:p>
        </p:txBody>
      </p:sp>
      <p:sp>
        <p:nvSpPr>
          <p:cNvPr id="4" name="TextBox 3">
            <a:extLst>
              <a:ext uri="{FF2B5EF4-FFF2-40B4-BE49-F238E27FC236}">
                <a16:creationId xmlns:a16="http://schemas.microsoft.com/office/drawing/2014/main" id="{2E722389-8281-46E6-BA46-5CA31DE201D7}"/>
              </a:ext>
            </a:extLst>
          </p:cNvPr>
          <p:cNvSpPr txBox="1"/>
          <p:nvPr/>
        </p:nvSpPr>
        <p:spPr>
          <a:xfrm>
            <a:off x="129367" y="1540407"/>
            <a:ext cx="4800143" cy="2893100"/>
          </a:xfrm>
          <a:prstGeom prst="rect">
            <a:avLst/>
          </a:prstGeom>
          <a:noFill/>
        </p:spPr>
        <p:txBody>
          <a:bodyPr wrap="square">
            <a:spAutoFit/>
          </a:bodyPr>
          <a:lstStyle/>
          <a:p>
            <a:pPr algn="just"/>
            <a:r>
              <a:rPr lang="en-US" dirty="0"/>
              <a:t>Друга съществена разлика между кръговата и линейната икономика е в начина, по който те третират отпадъците. В модела на кръговата икономика предотвратяването на отпадъците е основна и споделена ценност.</a:t>
            </a:r>
          </a:p>
          <a:p>
            <a:pPr algn="just"/>
            <a:endParaRPr lang="en-US" dirty="0"/>
          </a:p>
          <a:p>
            <a:pPr>
              <a:buClr>
                <a:srgbClr val="2B2D83"/>
              </a:buClr>
            </a:pPr>
            <a:r>
              <a:rPr lang="en-US" dirty="0">
                <a:solidFill>
                  <a:srgbClr val="2B2D83"/>
                </a:solidFill>
              </a:rPr>
              <a:t>Йерархията на изискванията за отпадъците представлява приоритетен ред, който включва:</a:t>
            </a:r>
          </a:p>
          <a:p>
            <a:pPr marL="285750" indent="-285750">
              <a:buClr>
                <a:srgbClr val="2B2D83"/>
              </a:buClr>
              <a:buFont typeface="Wingdings" panose="05000000000000000000" pitchFamily="2" charset="2"/>
              <a:buChar char="ü"/>
            </a:pPr>
            <a:r>
              <a:rPr lang="en-US" dirty="0">
                <a:solidFill>
                  <a:srgbClr val="2B2D83"/>
                </a:solidFill>
              </a:rPr>
              <a:t>Предотвратяване на отпадъците;</a:t>
            </a:r>
          </a:p>
          <a:p>
            <a:pPr marL="285750" indent="-285750">
              <a:buClr>
                <a:srgbClr val="2B2D83"/>
              </a:buClr>
              <a:buFont typeface="Wingdings" panose="05000000000000000000" pitchFamily="2" charset="2"/>
              <a:buChar char="ü"/>
            </a:pPr>
            <a:r>
              <a:rPr lang="en-US" dirty="0">
                <a:solidFill>
                  <a:srgbClr val="2B2D83"/>
                </a:solidFill>
              </a:rPr>
              <a:t>Подготовка на продуктите за повторна употреба;</a:t>
            </a:r>
          </a:p>
          <a:p>
            <a:pPr marL="285750" indent="-285750">
              <a:buClr>
                <a:srgbClr val="2B2D83"/>
              </a:buClr>
              <a:buFont typeface="Wingdings" panose="05000000000000000000" pitchFamily="2" charset="2"/>
              <a:buChar char="ü"/>
            </a:pPr>
            <a:r>
              <a:rPr lang="en-US" dirty="0">
                <a:solidFill>
                  <a:srgbClr val="2B2D83"/>
                </a:solidFill>
              </a:rPr>
              <a:t>рециклиране на продукти, когато е възможно;</a:t>
            </a:r>
          </a:p>
          <a:p>
            <a:pPr marL="285750" indent="-285750">
              <a:buClr>
                <a:srgbClr val="2B2D83"/>
              </a:buClr>
              <a:buFont typeface="Wingdings" panose="05000000000000000000" pitchFamily="2" charset="2"/>
              <a:buChar char="ü"/>
            </a:pPr>
            <a:r>
              <a:rPr lang="en-US" dirty="0">
                <a:solidFill>
                  <a:srgbClr val="2B2D83"/>
                </a:solidFill>
              </a:rPr>
              <a:t>Оползотворяване на енергията;</a:t>
            </a:r>
          </a:p>
          <a:p>
            <a:pPr marL="285750" indent="-285750">
              <a:buClr>
                <a:srgbClr val="2B2D83"/>
              </a:buClr>
              <a:buFont typeface="Wingdings" panose="05000000000000000000" pitchFamily="2" charset="2"/>
              <a:buChar char="ü"/>
            </a:pPr>
            <a:r>
              <a:rPr lang="en-US" dirty="0">
                <a:solidFill>
                  <a:srgbClr val="2B2D83"/>
                </a:solidFill>
              </a:rPr>
              <a:t>Изхвърляне на продуктите.</a:t>
            </a:r>
          </a:p>
        </p:txBody>
      </p:sp>
      <p:pic>
        <p:nvPicPr>
          <p:cNvPr id="6" name="Картина 3">
            <a:extLst>
              <a:ext uri="{FF2B5EF4-FFF2-40B4-BE49-F238E27FC236}">
                <a16:creationId xmlns:a16="http://schemas.microsoft.com/office/drawing/2014/main" id="{1578895A-BC2D-4705-A62D-917513640CD4}"/>
              </a:ext>
            </a:extLst>
          </p:cNvPr>
          <p:cNvPicPr>
            <a:picLocks noChangeAspect="1"/>
          </p:cNvPicPr>
          <p:nvPr/>
        </p:nvPicPr>
        <p:blipFill>
          <a:blip r:embed="rId3">
            <a:duotone>
              <a:schemeClr val="accent4">
                <a:shade val="45000"/>
                <a:satMod val="135000"/>
              </a:schemeClr>
              <a:prstClr val="white"/>
            </a:duotone>
          </a:blip>
          <a:stretch>
            <a:fillRect/>
          </a:stretch>
        </p:blipFill>
        <p:spPr>
          <a:xfrm>
            <a:off x="5135753" y="1147550"/>
            <a:ext cx="3594200" cy="3360016"/>
          </a:xfrm>
          <a:prstGeom prst="rect">
            <a:avLst/>
          </a:prstGeom>
        </p:spPr>
      </p:pic>
      <p:sp>
        <p:nvSpPr>
          <p:cNvPr id="7" name="Текстово поле 4">
            <a:extLst>
              <a:ext uri="{FF2B5EF4-FFF2-40B4-BE49-F238E27FC236}">
                <a16:creationId xmlns:a16="http://schemas.microsoft.com/office/drawing/2014/main" id="{0B0EC011-35A1-4916-BFF6-8BD7C18AAAA8}"/>
              </a:ext>
            </a:extLst>
          </p:cNvPr>
          <p:cNvSpPr txBox="1"/>
          <p:nvPr/>
        </p:nvSpPr>
        <p:spPr>
          <a:xfrm>
            <a:off x="5309923" y="4496174"/>
            <a:ext cx="3594200" cy="584775"/>
          </a:xfrm>
          <a:prstGeom prst="rect">
            <a:avLst/>
          </a:prstGeom>
          <a:noFill/>
        </p:spPr>
        <p:txBody>
          <a:bodyPr wrap="square" rtlCol="0">
            <a:spAutoFit/>
          </a:bodyPr>
          <a:lstStyle/>
          <a:p>
            <a:r>
              <a:rPr lang="en-US" sz="900" dirty="0">
                <a:latin typeface="+mj-lt"/>
                <a:ea typeface="Verdana" panose="020B0604030504040204" pitchFamily="34" charset="0"/>
              </a:rPr>
              <a:t>Йерархия на управлението на отпадъците Източник: Програма на ООН за околната среда, UNEP (2011 г.)</a:t>
            </a:r>
          </a:p>
          <a:p>
            <a:r>
              <a:rPr lang="en-US" dirty="0"/>
              <a:t> </a:t>
            </a:r>
            <a:endParaRPr lang="bg-BG" dirty="0"/>
          </a:p>
        </p:txBody>
      </p:sp>
    </p:spTree>
    <p:custDataLst>
      <p:tags r:id="rId1"/>
    </p:custDataLst>
    <p:extLst>
      <p:ext uri="{BB962C8B-B14F-4D97-AF65-F5344CB8AC3E}">
        <p14:creationId xmlns:p14="http://schemas.microsoft.com/office/powerpoint/2010/main" val="268422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D05F-859D-4CC6-A49B-8028EAF04406}"/>
              </a:ext>
            </a:extLst>
          </p:cNvPr>
          <p:cNvSpPr>
            <a:spLocks noGrp="1"/>
          </p:cNvSpPr>
          <p:nvPr>
            <p:ph type="title"/>
          </p:nvPr>
        </p:nvSpPr>
        <p:spPr>
          <a:xfrm>
            <a:off x="493218" y="76879"/>
            <a:ext cx="7717800" cy="1011600"/>
          </a:xfrm>
        </p:spPr>
        <p:txBody>
          <a:bodyPr/>
          <a:lstStyle/>
          <a:p>
            <a:r>
              <a:rPr lang="en-US" sz="2800" dirty="0">
                <a:solidFill>
                  <a:srgbClr val="2B2D83"/>
                </a:solidFill>
              </a:rPr>
              <a:t>Производство на обувки в кръговата икономика</a:t>
            </a:r>
            <a:br>
              <a:rPr lang="en-US" sz="2800" dirty="0">
                <a:solidFill>
                  <a:srgbClr val="2B2D83"/>
                </a:solidFill>
              </a:rPr>
            </a:br>
            <a:r>
              <a:rPr lang="en-US" sz="1400" dirty="0">
                <a:solidFill>
                  <a:srgbClr val="2B2D83"/>
                </a:solidFill>
              </a:rPr>
              <a:t>пример</a:t>
            </a:r>
            <a:endParaRPr lang="en-GB" sz="1400" dirty="0">
              <a:solidFill>
                <a:srgbClr val="2B2D83"/>
              </a:solidFill>
            </a:endParaRPr>
          </a:p>
        </p:txBody>
      </p:sp>
      <p:graphicFrame>
        <p:nvGraphicFramePr>
          <p:cNvPr id="5" name="Таблица 3">
            <a:extLst>
              <a:ext uri="{FF2B5EF4-FFF2-40B4-BE49-F238E27FC236}">
                <a16:creationId xmlns:a16="http://schemas.microsoft.com/office/drawing/2014/main" id="{F8C288B6-6ADA-43A9-B737-27BC2CB25AAE}"/>
              </a:ext>
            </a:extLst>
          </p:cNvPr>
          <p:cNvGraphicFramePr>
            <a:graphicFrameLocks noGrp="1"/>
          </p:cNvGraphicFramePr>
          <p:nvPr>
            <p:extLst>
              <p:ext uri="{D42A27DB-BD31-4B8C-83A1-F6EECF244321}">
                <p14:modId xmlns:p14="http://schemas.microsoft.com/office/powerpoint/2010/main" val="4151516163"/>
              </p:ext>
            </p:extLst>
          </p:nvPr>
        </p:nvGraphicFramePr>
        <p:xfrm>
          <a:off x="19506" y="893063"/>
          <a:ext cx="9104988" cy="3771612"/>
        </p:xfrm>
        <a:graphic>
          <a:graphicData uri="http://schemas.openxmlformats.org/drawingml/2006/table">
            <a:tbl>
              <a:tblPr firstRow="1" firstCol="1" bandRow="1">
                <a:tableStyleId>{00A15C55-8517-42AA-B614-E9B94910E393}</a:tableStyleId>
              </a:tblPr>
              <a:tblGrid>
                <a:gridCol w="1276326">
                  <a:extLst>
                    <a:ext uri="{9D8B030D-6E8A-4147-A177-3AD203B41FA5}">
                      <a16:colId xmlns:a16="http://schemas.microsoft.com/office/drawing/2014/main" val="2363468257"/>
                    </a:ext>
                  </a:extLst>
                </a:gridCol>
                <a:gridCol w="7828662">
                  <a:extLst>
                    <a:ext uri="{9D8B030D-6E8A-4147-A177-3AD203B41FA5}">
                      <a16:colId xmlns:a16="http://schemas.microsoft.com/office/drawing/2014/main" val="3303749080"/>
                    </a:ext>
                  </a:extLst>
                </a:gridCol>
              </a:tblGrid>
              <a:tr h="166103">
                <a:tc>
                  <a:txBody>
                    <a:bodyPr/>
                    <a:lstStyle/>
                    <a:p>
                      <a:pPr algn="just">
                        <a:lnSpc>
                          <a:spcPct val="107000"/>
                        </a:lnSpc>
                        <a:spcAft>
                          <a:spcPts val="800"/>
                        </a:spcAft>
                      </a:pPr>
                      <a:r>
                        <a:rPr lang="en-GB" sz="1100">
                          <a:effectLst/>
                        </a:rPr>
                        <a:t>Основни елементи</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100" dirty="0">
                          <a:effectLst/>
                        </a:rPr>
                        <a:t>Характеристики</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2896627312"/>
                  </a:ext>
                </a:extLst>
              </a:tr>
              <a:tr h="339921">
                <a:tc>
                  <a:txBody>
                    <a:bodyPr/>
                    <a:lstStyle/>
                    <a:p>
                      <a:pPr algn="just">
                        <a:lnSpc>
                          <a:spcPct val="107000"/>
                        </a:lnSpc>
                        <a:spcAft>
                          <a:spcPts val="800"/>
                        </a:spcAft>
                      </a:pPr>
                      <a:r>
                        <a:rPr lang="en-GB" sz="1100" dirty="0">
                          <a:effectLst/>
                        </a:rPr>
                        <a:t>Еко кожа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000" dirty="0">
                          <a:effectLst/>
                        </a:rPr>
                        <a:t>Тя се произвежда без използването на опасни химикали (хром, багрила); дъбенето се извършва с растителни продукти; кожата може да бъде изцяло заменена с коноп, вълна или юта.</a:t>
                      </a:r>
                      <a:endParaRPr lang="bg-B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2673069892"/>
                  </a:ext>
                </a:extLst>
              </a:tr>
              <a:tr h="513740">
                <a:tc>
                  <a:txBody>
                    <a:bodyPr/>
                    <a:lstStyle/>
                    <a:p>
                      <a:pPr algn="just">
                        <a:lnSpc>
                          <a:spcPct val="107000"/>
                        </a:lnSpc>
                        <a:spcAft>
                          <a:spcPts val="800"/>
                        </a:spcAft>
                      </a:pPr>
                      <a:r>
                        <a:rPr lang="en-GB" sz="1100">
                          <a:effectLst/>
                        </a:rPr>
                        <a:t>Биопамук</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000" dirty="0">
                          <a:effectLst/>
                        </a:rPr>
                        <a:t>При производството на биологичен памук не се използват семена от генетично модифицирани сортове; не се използват пестициди, хербициди и други химикали и торове; брането е ръчно; памукът може да бъде изцяло заменен с бамбук или юта.</a:t>
                      </a:r>
                      <a:endParaRPr lang="bg-B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960413732"/>
                  </a:ext>
                </a:extLst>
              </a:tr>
              <a:tr h="339921">
                <a:tc>
                  <a:txBody>
                    <a:bodyPr/>
                    <a:lstStyle/>
                    <a:p>
                      <a:pPr algn="just">
                        <a:lnSpc>
                          <a:spcPct val="107000"/>
                        </a:lnSpc>
                        <a:spcAft>
                          <a:spcPts val="800"/>
                        </a:spcAft>
                      </a:pPr>
                      <a:r>
                        <a:rPr lang="en-GB" sz="1100">
                          <a:effectLst/>
                        </a:rPr>
                        <a:t>Коноп</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000" dirty="0" err="1">
                          <a:effectLst/>
                        </a:rPr>
                        <a:t>Много</a:t>
                      </a:r>
                      <a:r>
                        <a:rPr lang="en-GB" sz="1000" dirty="0">
                          <a:effectLst/>
                        </a:rPr>
                        <a:t> </a:t>
                      </a:r>
                      <a:r>
                        <a:rPr lang="en-GB" sz="1000" dirty="0" err="1">
                          <a:effectLst/>
                        </a:rPr>
                        <a:t>адаптивно</a:t>
                      </a:r>
                      <a:r>
                        <a:rPr lang="en-GB" sz="1000" dirty="0">
                          <a:effectLst/>
                        </a:rPr>
                        <a:t> </a:t>
                      </a:r>
                      <a:r>
                        <a:rPr lang="en-GB" sz="1000" dirty="0" err="1">
                          <a:effectLst/>
                        </a:rPr>
                        <a:t>растение</a:t>
                      </a:r>
                      <a:r>
                        <a:rPr lang="en-GB" sz="1000" dirty="0">
                          <a:effectLst/>
                        </a:rPr>
                        <a:t>; </a:t>
                      </a:r>
                      <a:r>
                        <a:rPr lang="en-GB" sz="1000" dirty="0" err="1">
                          <a:effectLst/>
                        </a:rPr>
                        <a:t>расте</a:t>
                      </a:r>
                      <a:r>
                        <a:rPr lang="en-GB" sz="1000" dirty="0">
                          <a:effectLst/>
                        </a:rPr>
                        <a:t> в </a:t>
                      </a:r>
                      <a:r>
                        <a:rPr lang="en-GB" sz="1000" dirty="0" err="1">
                          <a:effectLst/>
                        </a:rPr>
                        <a:t>различни</a:t>
                      </a:r>
                      <a:r>
                        <a:rPr lang="en-GB" sz="1000" dirty="0">
                          <a:effectLst/>
                        </a:rPr>
                        <a:t> </a:t>
                      </a:r>
                      <a:r>
                        <a:rPr lang="en-GB" sz="1000" dirty="0" err="1">
                          <a:effectLst/>
                        </a:rPr>
                        <a:t>климатични</a:t>
                      </a:r>
                      <a:r>
                        <a:rPr lang="en-GB" sz="1000" dirty="0">
                          <a:effectLst/>
                        </a:rPr>
                        <a:t> </a:t>
                      </a:r>
                      <a:r>
                        <a:rPr lang="en-GB" sz="1000" dirty="0" err="1">
                          <a:effectLst/>
                        </a:rPr>
                        <a:t>зони</a:t>
                      </a:r>
                      <a:r>
                        <a:rPr lang="en-GB" sz="1000" dirty="0">
                          <a:effectLst/>
                        </a:rPr>
                        <a:t>; </a:t>
                      </a:r>
                      <a:r>
                        <a:rPr lang="en-GB" sz="1000" dirty="0" err="1">
                          <a:effectLst/>
                        </a:rPr>
                        <a:t>не</a:t>
                      </a:r>
                      <a:r>
                        <a:rPr lang="en-GB" sz="1000" dirty="0">
                          <a:effectLst/>
                        </a:rPr>
                        <a:t> </a:t>
                      </a:r>
                      <a:r>
                        <a:rPr lang="en-GB" sz="1000" dirty="0" err="1">
                          <a:effectLst/>
                        </a:rPr>
                        <a:t>са</a:t>
                      </a:r>
                      <a:r>
                        <a:rPr lang="en-GB" sz="1000" dirty="0">
                          <a:effectLst/>
                        </a:rPr>
                        <a:t> </a:t>
                      </a:r>
                      <a:r>
                        <a:rPr lang="en-GB" sz="1000" dirty="0" err="1">
                          <a:effectLst/>
                        </a:rPr>
                        <a:t>необходими</a:t>
                      </a:r>
                      <a:r>
                        <a:rPr lang="en-GB" sz="1000" dirty="0">
                          <a:effectLst/>
                        </a:rPr>
                        <a:t> </a:t>
                      </a:r>
                      <a:r>
                        <a:rPr lang="en-GB" sz="1000" dirty="0" err="1">
                          <a:effectLst/>
                        </a:rPr>
                        <a:t>пестициди</a:t>
                      </a:r>
                      <a:r>
                        <a:rPr lang="en-GB" sz="1000" dirty="0">
                          <a:effectLst/>
                        </a:rPr>
                        <a:t> и </a:t>
                      </a:r>
                      <a:r>
                        <a:rPr lang="en-GB" sz="1000" dirty="0" err="1">
                          <a:effectLst/>
                        </a:rPr>
                        <a:t>химикали</a:t>
                      </a:r>
                      <a:r>
                        <a:rPr lang="en-GB" sz="1000" dirty="0">
                          <a:effectLst/>
                        </a:rPr>
                        <a:t>; </a:t>
                      </a:r>
                      <a:r>
                        <a:rPr lang="en-GB" sz="1000" dirty="0" err="1">
                          <a:effectLst/>
                        </a:rPr>
                        <a:t>един</a:t>
                      </a:r>
                      <a:r>
                        <a:rPr lang="en-GB" sz="1000" dirty="0">
                          <a:effectLst/>
                        </a:rPr>
                        <a:t> </a:t>
                      </a:r>
                      <a:r>
                        <a:rPr lang="en-GB" sz="1000" dirty="0" err="1">
                          <a:effectLst/>
                        </a:rPr>
                        <a:t>от</a:t>
                      </a:r>
                      <a:r>
                        <a:rPr lang="en-GB" sz="1000" dirty="0">
                          <a:effectLst/>
                        </a:rPr>
                        <a:t> </a:t>
                      </a:r>
                      <a:r>
                        <a:rPr lang="en-US" sz="1000" dirty="0" err="1">
                          <a:effectLst/>
                        </a:rPr>
                        <a:t>най-здравите</a:t>
                      </a:r>
                      <a:r>
                        <a:rPr lang="en-US" sz="1000" dirty="0">
                          <a:effectLst/>
                        </a:rPr>
                        <a:t> </a:t>
                      </a:r>
                      <a:r>
                        <a:rPr lang="en-GB" sz="1000" dirty="0">
                          <a:effectLst/>
                        </a:rPr>
                        <a:t>и </a:t>
                      </a:r>
                      <a:r>
                        <a:rPr lang="en-GB" sz="1000" dirty="0" err="1">
                          <a:effectLst/>
                        </a:rPr>
                        <a:t>дишащи</a:t>
                      </a:r>
                      <a:r>
                        <a:rPr lang="en-GB" sz="1000" dirty="0">
                          <a:effectLst/>
                        </a:rPr>
                        <a:t> </a:t>
                      </a:r>
                      <a:r>
                        <a:rPr lang="en-GB" sz="1000" dirty="0" err="1">
                          <a:effectLst/>
                        </a:rPr>
                        <a:t>материали</a:t>
                      </a:r>
                      <a:r>
                        <a:rPr lang="en-GB" sz="1000" dirty="0">
                          <a:effectLst/>
                        </a:rPr>
                        <a:t>.</a:t>
                      </a:r>
                      <a:endParaRPr lang="bg-B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2005373601"/>
                  </a:ext>
                </a:extLst>
              </a:tr>
              <a:tr h="166103">
                <a:tc>
                  <a:txBody>
                    <a:bodyPr/>
                    <a:lstStyle/>
                    <a:p>
                      <a:pPr algn="just">
                        <a:lnSpc>
                          <a:spcPct val="107000"/>
                        </a:lnSpc>
                        <a:spcAft>
                          <a:spcPts val="800"/>
                        </a:spcAft>
                      </a:pPr>
                      <a:r>
                        <a:rPr lang="en-GB" sz="1100">
                          <a:effectLst/>
                        </a:rPr>
                        <a:t>Бамбук</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000">
                          <a:effectLst/>
                        </a:rPr>
                        <a:t>Едно от най-бързо растящите растения; има антимикробни свойства; не са необходими химикали и торове.</a:t>
                      </a:r>
                      <a:endParaRPr lang="bg-BG" sz="10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1149099614"/>
                  </a:ext>
                </a:extLst>
              </a:tr>
              <a:tr h="339921">
                <a:tc>
                  <a:txBody>
                    <a:bodyPr/>
                    <a:lstStyle/>
                    <a:p>
                      <a:pPr algn="just">
                        <a:lnSpc>
                          <a:spcPct val="107000"/>
                        </a:lnSpc>
                        <a:spcAft>
                          <a:spcPts val="800"/>
                        </a:spcAft>
                      </a:pPr>
                      <a:r>
                        <a:rPr lang="en-GB" sz="1100">
                          <a:effectLst/>
                        </a:rPr>
                        <a:t>Рециклирана гума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000" dirty="0">
                          <a:effectLst/>
                        </a:rPr>
                        <a:t>От една рециклирана автомобилна гума се произвеждат 6 чифта подметки за обувки.</a:t>
                      </a:r>
                      <a:endParaRPr lang="bg-B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327064065"/>
                  </a:ext>
                </a:extLst>
              </a:tr>
              <a:tr h="513740">
                <a:tc>
                  <a:txBody>
                    <a:bodyPr/>
                    <a:lstStyle/>
                    <a:p>
                      <a:pPr algn="just">
                        <a:lnSpc>
                          <a:spcPct val="107000"/>
                        </a:lnSpc>
                        <a:spcAft>
                          <a:spcPts val="800"/>
                        </a:spcAft>
                      </a:pPr>
                      <a:r>
                        <a:rPr lang="en-GB" sz="1100">
                          <a:effectLst/>
                        </a:rPr>
                        <a:t>Естествен каучук</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000" dirty="0">
                          <a:effectLst/>
                        </a:rPr>
                        <a:t>Той се извлича от смолата на дърветата; производствените техники опазват тропическите гори; премахва необходимостта от огромни плантации с монокултурни насаждения; заменя токсичните процеси при производството на синтетичен каучук.</a:t>
                      </a:r>
                      <a:endParaRPr lang="bg-B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2342911855"/>
                  </a:ext>
                </a:extLst>
              </a:tr>
              <a:tr h="166103">
                <a:tc>
                  <a:txBody>
                    <a:bodyPr/>
                    <a:lstStyle/>
                    <a:p>
                      <a:pPr algn="just">
                        <a:lnSpc>
                          <a:spcPct val="107000"/>
                        </a:lnSpc>
                        <a:spcAft>
                          <a:spcPts val="800"/>
                        </a:spcAft>
                      </a:pPr>
                      <a:r>
                        <a:rPr lang="en-GB" sz="1100">
                          <a:effectLst/>
                        </a:rPr>
                        <a:t>Рециклиран PET</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000" dirty="0" err="1">
                          <a:effectLst/>
                        </a:rPr>
                        <a:t>Получава</a:t>
                      </a:r>
                      <a:r>
                        <a:rPr lang="en-GB" sz="1000" dirty="0">
                          <a:effectLst/>
                        </a:rPr>
                        <a:t> </a:t>
                      </a:r>
                      <a:r>
                        <a:rPr lang="en-GB" sz="1000" dirty="0" err="1">
                          <a:effectLst/>
                        </a:rPr>
                        <a:t>се</a:t>
                      </a:r>
                      <a:r>
                        <a:rPr lang="en-GB" sz="1000" dirty="0">
                          <a:effectLst/>
                        </a:rPr>
                        <a:t> </a:t>
                      </a:r>
                      <a:r>
                        <a:rPr lang="en-GB" sz="1000" dirty="0" err="1">
                          <a:effectLst/>
                        </a:rPr>
                        <a:t>от</a:t>
                      </a:r>
                      <a:r>
                        <a:rPr lang="en-GB" sz="1000" dirty="0">
                          <a:effectLst/>
                        </a:rPr>
                        <a:t> </a:t>
                      </a:r>
                      <a:r>
                        <a:rPr lang="en-GB" sz="1000" dirty="0" err="1">
                          <a:effectLst/>
                        </a:rPr>
                        <a:t>рециклирането</a:t>
                      </a:r>
                      <a:r>
                        <a:rPr lang="en-GB" sz="1000" dirty="0">
                          <a:effectLst/>
                        </a:rPr>
                        <a:t> </a:t>
                      </a:r>
                      <a:r>
                        <a:rPr lang="en-GB" sz="1000" dirty="0" err="1">
                          <a:effectLst/>
                        </a:rPr>
                        <a:t>на</a:t>
                      </a:r>
                      <a:r>
                        <a:rPr lang="en-GB" sz="1000" dirty="0">
                          <a:effectLst/>
                        </a:rPr>
                        <a:t> </a:t>
                      </a:r>
                      <a:r>
                        <a:rPr lang="en-GB" sz="1000" dirty="0" err="1">
                          <a:effectLst/>
                        </a:rPr>
                        <a:t>пластмаси</a:t>
                      </a:r>
                      <a:r>
                        <a:rPr lang="en-GB" sz="1000" dirty="0">
                          <a:effectLst/>
                        </a:rPr>
                        <a:t> (</a:t>
                      </a:r>
                      <a:r>
                        <a:rPr lang="en-GB" sz="1000" dirty="0" err="1">
                          <a:effectLst/>
                        </a:rPr>
                        <a:t>пластмасови</a:t>
                      </a:r>
                      <a:r>
                        <a:rPr lang="en-GB" sz="1000" dirty="0">
                          <a:effectLst/>
                        </a:rPr>
                        <a:t> </a:t>
                      </a:r>
                      <a:r>
                        <a:rPr lang="en-GB" sz="1000" dirty="0" err="1">
                          <a:effectLst/>
                        </a:rPr>
                        <a:t>бутилки</a:t>
                      </a:r>
                      <a:r>
                        <a:rPr lang="en-GB" sz="1000" dirty="0">
                          <a:effectLst/>
                        </a:rPr>
                        <a:t>); </a:t>
                      </a:r>
                      <a:r>
                        <a:rPr lang="en-GB" sz="1000" dirty="0" err="1">
                          <a:effectLst/>
                        </a:rPr>
                        <a:t>той</a:t>
                      </a:r>
                      <a:r>
                        <a:rPr lang="en-GB" sz="1000" dirty="0">
                          <a:effectLst/>
                        </a:rPr>
                        <a:t> е </a:t>
                      </a:r>
                      <a:r>
                        <a:rPr lang="en-GB" sz="1000" dirty="0" err="1">
                          <a:effectLst/>
                        </a:rPr>
                        <a:t>заместител</a:t>
                      </a:r>
                      <a:r>
                        <a:rPr lang="en-GB" sz="1000" dirty="0">
                          <a:effectLst/>
                        </a:rPr>
                        <a:t> </a:t>
                      </a:r>
                      <a:r>
                        <a:rPr lang="en-GB" sz="1000" dirty="0" err="1">
                          <a:effectLst/>
                        </a:rPr>
                        <a:t>на</a:t>
                      </a:r>
                      <a:r>
                        <a:rPr lang="en-GB" sz="1000" dirty="0">
                          <a:effectLst/>
                        </a:rPr>
                        <a:t> </a:t>
                      </a:r>
                      <a:r>
                        <a:rPr lang="en-GB" sz="1000" dirty="0" err="1">
                          <a:effectLst/>
                        </a:rPr>
                        <a:t>етиленвинилацетата</a:t>
                      </a:r>
                      <a:r>
                        <a:rPr lang="en-GB" sz="1000" dirty="0">
                          <a:effectLst/>
                        </a:rPr>
                        <a:t> (EVA).</a:t>
                      </a:r>
                      <a:endParaRPr lang="bg-B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3523543951"/>
                  </a:ext>
                </a:extLst>
              </a:tr>
              <a:tr h="339921">
                <a:tc>
                  <a:txBody>
                    <a:bodyPr/>
                    <a:lstStyle/>
                    <a:p>
                      <a:pPr algn="just">
                        <a:lnSpc>
                          <a:spcPct val="107000"/>
                        </a:lnSpc>
                        <a:spcAft>
                          <a:spcPts val="800"/>
                        </a:spcAft>
                      </a:pPr>
                      <a:r>
                        <a:rPr lang="en-GB" sz="1100">
                          <a:effectLst/>
                        </a:rPr>
                        <a:t>Коприва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000" dirty="0" err="1">
                          <a:effectLst/>
                        </a:rPr>
                        <a:t>Изобилен</a:t>
                      </a:r>
                      <a:r>
                        <a:rPr lang="en-GB" sz="1000" dirty="0">
                          <a:effectLst/>
                        </a:rPr>
                        <a:t> </a:t>
                      </a:r>
                      <a:r>
                        <a:rPr lang="en-GB" sz="1000" dirty="0" err="1">
                          <a:effectLst/>
                        </a:rPr>
                        <a:t>текстилен</a:t>
                      </a:r>
                      <a:r>
                        <a:rPr lang="en-GB" sz="1000" dirty="0">
                          <a:effectLst/>
                        </a:rPr>
                        <a:t> </a:t>
                      </a:r>
                      <a:r>
                        <a:rPr lang="en-GB" sz="1000" dirty="0" err="1">
                          <a:effectLst/>
                        </a:rPr>
                        <a:t>продукт</a:t>
                      </a:r>
                      <a:r>
                        <a:rPr lang="en-GB" sz="1000" dirty="0">
                          <a:effectLst/>
                        </a:rPr>
                        <a:t>; </a:t>
                      </a:r>
                      <a:r>
                        <a:rPr lang="en-GB" sz="1000" dirty="0" err="1">
                          <a:effectLst/>
                        </a:rPr>
                        <a:t>не</a:t>
                      </a:r>
                      <a:r>
                        <a:rPr lang="en-GB" sz="1000" dirty="0">
                          <a:effectLst/>
                        </a:rPr>
                        <a:t> </a:t>
                      </a:r>
                      <a:r>
                        <a:rPr lang="en-GB" sz="1000" dirty="0" err="1">
                          <a:effectLst/>
                        </a:rPr>
                        <a:t>се</a:t>
                      </a:r>
                      <a:r>
                        <a:rPr lang="en-GB" sz="1000" dirty="0">
                          <a:effectLst/>
                        </a:rPr>
                        <a:t> </a:t>
                      </a:r>
                      <a:r>
                        <a:rPr lang="en-GB" sz="1000" dirty="0" err="1">
                          <a:effectLst/>
                        </a:rPr>
                        <a:t>бори</a:t>
                      </a:r>
                      <a:r>
                        <a:rPr lang="en-GB" sz="1000" dirty="0">
                          <a:effectLst/>
                        </a:rPr>
                        <a:t> </a:t>
                      </a:r>
                      <a:r>
                        <a:rPr lang="en-GB" sz="1000" dirty="0" err="1">
                          <a:effectLst/>
                        </a:rPr>
                        <a:t>за</a:t>
                      </a:r>
                      <a:r>
                        <a:rPr lang="en-GB" sz="1000" dirty="0">
                          <a:effectLst/>
                        </a:rPr>
                        <a:t> </a:t>
                      </a:r>
                      <a:r>
                        <a:rPr lang="en-GB" sz="1000" dirty="0" err="1">
                          <a:effectLst/>
                        </a:rPr>
                        <a:t>земеделски</a:t>
                      </a:r>
                      <a:r>
                        <a:rPr lang="en-GB" sz="1000" dirty="0">
                          <a:effectLst/>
                        </a:rPr>
                        <a:t> </a:t>
                      </a:r>
                      <a:r>
                        <a:rPr lang="en-GB" sz="1000" dirty="0" err="1">
                          <a:effectLst/>
                        </a:rPr>
                        <a:t>площи</a:t>
                      </a:r>
                      <a:r>
                        <a:rPr lang="en-GB" sz="1000" dirty="0">
                          <a:effectLst/>
                        </a:rPr>
                        <a:t> с </a:t>
                      </a:r>
                      <a:r>
                        <a:rPr lang="en-GB" sz="1000" dirty="0" err="1">
                          <a:effectLst/>
                        </a:rPr>
                        <a:t>хранителни</a:t>
                      </a:r>
                      <a:r>
                        <a:rPr lang="en-GB" sz="1000" dirty="0">
                          <a:effectLst/>
                        </a:rPr>
                        <a:t> </a:t>
                      </a:r>
                      <a:r>
                        <a:rPr lang="en-GB" sz="1000" dirty="0" err="1">
                          <a:effectLst/>
                        </a:rPr>
                        <a:t>култури</a:t>
                      </a:r>
                      <a:r>
                        <a:rPr lang="en-GB" sz="1000" dirty="0">
                          <a:effectLst/>
                        </a:rPr>
                        <a:t>; </a:t>
                      </a:r>
                      <a:r>
                        <a:rPr lang="en-GB" sz="1000" dirty="0" err="1">
                          <a:effectLst/>
                        </a:rPr>
                        <a:t>расте</a:t>
                      </a:r>
                      <a:r>
                        <a:rPr lang="en-GB" sz="1000" dirty="0">
                          <a:effectLst/>
                        </a:rPr>
                        <a:t> </a:t>
                      </a:r>
                      <a:r>
                        <a:rPr lang="en-GB" sz="1000" dirty="0" err="1">
                          <a:effectLst/>
                        </a:rPr>
                        <a:t>бързо</a:t>
                      </a:r>
                      <a:r>
                        <a:rPr lang="en-GB" sz="1000" dirty="0">
                          <a:effectLst/>
                        </a:rPr>
                        <a:t>, </a:t>
                      </a:r>
                      <a:r>
                        <a:rPr lang="en-GB" sz="1000" dirty="0" err="1">
                          <a:effectLst/>
                        </a:rPr>
                        <a:t>без</a:t>
                      </a:r>
                      <a:r>
                        <a:rPr lang="en-GB" sz="1000" dirty="0">
                          <a:effectLst/>
                        </a:rPr>
                        <a:t> </a:t>
                      </a:r>
                      <a:r>
                        <a:rPr lang="en-GB" sz="1000" dirty="0" err="1">
                          <a:effectLst/>
                        </a:rPr>
                        <a:t>нужда</a:t>
                      </a:r>
                      <a:r>
                        <a:rPr lang="en-GB" sz="1000" dirty="0">
                          <a:effectLst/>
                        </a:rPr>
                        <a:t> </a:t>
                      </a:r>
                      <a:r>
                        <a:rPr lang="en-GB" sz="1000" dirty="0" err="1">
                          <a:effectLst/>
                        </a:rPr>
                        <a:t>от</a:t>
                      </a:r>
                      <a:r>
                        <a:rPr lang="en-GB" sz="1000" dirty="0">
                          <a:effectLst/>
                        </a:rPr>
                        <a:t> </a:t>
                      </a:r>
                      <a:r>
                        <a:rPr lang="en-GB" sz="1000" dirty="0" err="1">
                          <a:effectLst/>
                        </a:rPr>
                        <a:t>химикали</a:t>
                      </a:r>
                      <a:r>
                        <a:rPr lang="en-GB" sz="1000" dirty="0">
                          <a:effectLst/>
                        </a:rPr>
                        <a:t> и </a:t>
                      </a:r>
                      <a:r>
                        <a:rPr lang="en-GB" sz="1000" dirty="0" err="1">
                          <a:effectLst/>
                        </a:rPr>
                        <a:t>пестициди</a:t>
                      </a:r>
                      <a:r>
                        <a:rPr lang="en-GB" sz="1000" dirty="0">
                          <a:effectLst/>
                        </a:rPr>
                        <a:t>, и </a:t>
                      </a:r>
                      <a:r>
                        <a:rPr lang="en-GB" sz="1000" dirty="0" err="1">
                          <a:effectLst/>
                        </a:rPr>
                        <a:t>може</a:t>
                      </a:r>
                      <a:r>
                        <a:rPr lang="en-GB" sz="1000" dirty="0">
                          <a:effectLst/>
                        </a:rPr>
                        <a:t> </a:t>
                      </a:r>
                      <a:r>
                        <a:rPr lang="en-GB" sz="1000" dirty="0" err="1">
                          <a:effectLst/>
                        </a:rPr>
                        <a:t>много</a:t>
                      </a:r>
                      <a:r>
                        <a:rPr lang="en-GB" sz="1000" dirty="0">
                          <a:effectLst/>
                        </a:rPr>
                        <a:t> </a:t>
                      </a:r>
                      <a:r>
                        <a:rPr lang="en-GB" sz="1000" dirty="0" err="1">
                          <a:effectLst/>
                        </a:rPr>
                        <a:t>лесно</a:t>
                      </a:r>
                      <a:r>
                        <a:rPr lang="en-GB" sz="1000" dirty="0">
                          <a:effectLst/>
                        </a:rPr>
                        <a:t> </a:t>
                      </a:r>
                      <a:r>
                        <a:rPr lang="en-GB" sz="1000" dirty="0" err="1">
                          <a:effectLst/>
                        </a:rPr>
                        <a:t>да</a:t>
                      </a:r>
                      <a:r>
                        <a:rPr lang="en-GB" sz="1000" dirty="0">
                          <a:effectLst/>
                        </a:rPr>
                        <a:t> </a:t>
                      </a:r>
                      <a:r>
                        <a:rPr lang="en-GB" sz="1000" dirty="0" err="1">
                          <a:effectLst/>
                        </a:rPr>
                        <a:t>се</a:t>
                      </a:r>
                      <a:r>
                        <a:rPr lang="en-GB" sz="1000" dirty="0">
                          <a:effectLst/>
                        </a:rPr>
                        <a:t> </a:t>
                      </a:r>
                      <a:r>
                        <a:rPr lang="en-GB" sz="1000" dirty="0" err="1">
                          <a:effectLst/>
                        </a:rPr>
                        <a:t>събира</a:t>
                      </a:r>
                      <a:r>
                        <a:rPr lang="en-GB" sz="1000" dirty="0">
                          <a:effectLst/>
                        </a:rPr>
                        <a:t> и </a:t>
                      </a:r>
                      <a:r>
                        <a:rPr lang="en-GB" sz="1000" dirty="0" err="1">
                          <a:effectLst/>
                        </a:rPr>
                        <a:t>превръща</a:t>
                      </a:r>
                      <a:r>
                        <a:rPr lang="en-GB" sz="1000" dirty="0">
                          <a:effectLst/>
                        </a:rPr>
                        <a:t> в </a:t>
                      </a:r>
                      <a:r>
                        <a:rPr lang="en-GB" sz="1000" dirty="0" err="1">
                          <a:effectLst/>
                        </a:rPr>
                        <a:t>плат</a:t>
                      </a:r>
                      <a:r>
                        <a:rPr lang="en-GB" sz="1000" dirty="0">
                          <a:effectLst/>
                        </a:rPr>
                        <a:t>.</a:t>
                      </a:r>
                      <a:endParaRPr lang="bg-B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1080762110"/>
                  </a:ext>
                </a:extLst>
              </a:tr>
              <a:tr h="513740">
                <a:tc>
                  <a:txBody>
                    <a:bodyPr/>
                    <a:lstStyle/>
                    <a:p>
                      <a:pPr algn="just">
                        <a:lnSpc>
                          <a:spcPct val="107000"/>
                        </a:lnSpc>
                        <a:spcAft>
                          <a:spcPts val="800"/>
                        </a:spcAft>
                      </a:pPr>
                      <a:r>
                        <a:rPr lang="en-US" sz="1100">
                          <a:effectLst/>
                        </a:rPr>
                        <a:t>Копринени буби</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000" dirty="0" err="1">
                          <a:effectLst/>
                        </a:rPr>
                        <a:t>Със</a:t>
                      </a:r>
                      <a:r>
                        <a:rPr lang="en-GB" sz="1000" dirty="0">
                          <a:effectLst/>
                        </a:rPr>
                        <a:t> </a:t>
                      </a:r>
                      <a:r>
                        <a:rPr lang="en-GB" sz="1000" dirty="0" err="1">
                          <a:effectLst/>
                        </a:rPr>
                        <a:t>слюнката</a:t>
                      </a:r>
                      <a:r>
                        <a:rPr lang="en-GB" sz="1000" dirty="0">
                          <a:effectLst/>
                        </a:rPr>
                        <a:t> </a:t>
                      </a:r>
                      <a:r>
                        <a:rPr lang="en-GB" sz="1000" dirty="0" err="1">
                          <a:effectLst/>
                        </a:rPr>
                        <a:t>си</a:t>
                      </a:r>
                      <a:r>
                        <a:rPr lang="en-GB" sz="1000" dirty="0">
                          <a:effectLst/>
                        </a:rPr>
                        <a:t> </a:t>
                      </a:r>
                      <a:r>
                        <a:rPr lang="en-GB" sz="1000" dirty="0" err="1">
                          <a:effectLst/>
                        </a:rPr>
                        <a:t>тя</a:t>
                      </a:r>
                      <a:r>
                        <a:rPr lang="en-GB" sz="1000" dirty="0">
                          <a:effectLst/>
                        </a:rPr>
                        <a:t> </a:t>
                      </a:r>
                      <a:r>
                        <a:rPr lang="en-GB" sz="1000" dirty="0" err="1">
                          <a:effectLst/>
                        </a:rPr>
                        <a:t>създава</a:t>
                      </a:r>
                      <a:r>
                        <a:rPr lang="en-GB" sz="1000" dirty="0">
                          <a:effectLst/>
                        </a:rPr>
                        <a:t> </a:t>
                      </a:r>
                      <a:r>
                        <a:rPr lang="en-GB" sz="1000" dirty="0" err="1">
                          <a:effectLst/>
                        </a:rPr>
                        <a:t>уникална</a:t>
                      </a:r>
                      <a:r>
                        <a:rPr lang="en-GB" sz="1000" dirty="0">
                          <a:effectLst/>
                        </a:rPr>
                        <a:t> </a:t>
                      </a:r>
                      <a:r>
                        <a:rPr lang="en-GB" sz="1000" dirty="0" err="1">
                          <a:effectLst/>
                        </a:rPr>
                        <a:t>какавида</a:t>
                      </a:r>
                      <a:r>
                        <a:rPr lang="en-GB" sz="1000" dirty="0">
                          <a:effectLst/>
                        </a:rPr>
                        <a:t>, </a:t>
                      </a:r>
                      <a:r>
                        <a:rPr lang="en-GB" sz="1000" dirty="0" err="1">
                          <a:effectLst/>
                        </a:rPr>
                        <a:t>която</a:t>
                      </a:r>
                      <a:r>
                        <a:rPr lang="en-GB" sz="1000" dirty="0">
                          <a:effectLst/>
                        </a:rPr>
                        <a:t> </a:t>
                      </a:r>
                      <a:r>
                        <a:rPr lang="en-GB" sz="1000" dirty="0" err="1">
                          <a:effectLst/>
                        </a:rPr>
                        <a:t>предпазва</a:t>
                      </a:r>
                      <a:r>
                        <a:rPr lang="en-GB" sz="1000" dirty="0">
                          <a:effectLst/>
                        </a:rPr>
                        <a:t> </a:t>
                      </a:r>
                      <a:r>
                        <a:rPr lang="en-GB" sz="1000" dirty="0" err="1">
                          <a:effectLst/>
                        </a:rPr>
                        <a:t>бъдещата</a:t>
                      </a:r>
                      <a:r>
                        <a:rPr lang="en-GB" sz="1000" dirty="0">
                          <a:effectLst/>
                        </a:rPr>
                        <a:t> </a:t>
                      </a:r>
                      <a:r>
                        <a:rPr lang="en-GB" sz="1000" dirty="0" err="1">
                          <a:effectLst/>
                        </a:rPr>
                        <a:t>пеперуда</a:t>
                      </a:r>
                      <a:r>
                        <a:rPr lang="en-GB" sz="1000" dirty="0">
                          <a:effectLst/>
                        </a:rPr>
                        <a:t>; </a:t>
                      </a:r>
                      <a:r>
                        <a:rPr lang="en-GB" sz="1000" dirty="0" err="1">
                          <a:effectLst/>
                        </a:rPr>
                        <a:t>твърдата</a:t>
                      </a:r>
                      <a:r>
                        <a:rPr lang="en-GB" sz="1000" dirty="0">
                          <a:effectLst/>
                        </a:rPr>
                        <a:t> </a:t>
                      </a:r>
                      <a:r>
                        <a:rPr lang="en-GB" sz="1000" dirty="0" err="1">
                          <a:effectLst/>
                        </a:rPr>
                        <a:t>обвивка</a:t>
                      </a:r>
                      <a:r>
                        <a:rPr lang="en-GB" sz="1000" dirty="0">
                          <a:effectLst/>
                        </a:rPr>
                        <a:t> </a:t>
                      </a:r>
                      <a:r>
                        <a:rPr lang="en-GB" sz="1000" dirty="0" err="1">
                          <a:effectLst/>
                        </a:rPr>
                        <a:t>постепенно</a:t>
                      </a:r>
                      <a:r>
                        <a:rPr lang="en-GB" sz="1000" dirty="0">
                          <a:effectLst/>
                        </a:rPr>
                        <a:t> </a:t>
                      </a:r>
                      <a:r>
                        <a:rPr lang="en-GB" sz="1000" dirty="0" err="1">
                          <a:effectLst/>
                        </a:rPr>
                        <a:t>се</a:t>
                      </a:r>
                      <a:r>
                        <a:rPr lang="en-GB" sz="1000" dirty="0">
                          <a:effectLst/>
                        </a:rPr>
                        <a:t> </a:t>
                      </a:r>
                      <a:r>
                        <a:rPr lang="en-GB" sz="1000" dirty="0" err="1">
                          <a:effectLst/>
                        </a:rPr>
                        <a:t>покрива</a:t>
                      </a:r>
                      <a:r>
                        <a:rPr lang="en-GB" sz="1000" dirty="0">
                          <a:effectLst/>
                        </a:rPr>
                        <a:t> с </a:t>
                      </a:r>
                      <a:r>
                        <a:rPr lang="en-GB" sz="1000" dirty="0" err="1">
                          <a:effectLst/>
                        </a:rPr>
                        <a:t>малки</a:t>
                      </a:r>
                      <a:r>
                        <a:rPr lang="en-GB" sz="1000" dirty="0">
                          <a:effectLst/>
                        </a:rPr>
                        <a:t>, </a:t>
                      </a:r>
                      <a:r>
                        <a:rPr lang="en-GB" sz="1000" dirty="0" err="1">
                          <a:effectLst/>
                        </a:rPr>
                        <a:t>но</a:t>
                      </a:r>
                      <a:r>
                        <a:rPr lang="en-GB" sz="1000" dirty="0">
                          <a:effectLst/>
                        </a:rPr>
                        <a:t> </a:t>
                      </a:r>
                      <a:r>
                        <a:rPr lang="en-GB" sz="1000" dirty="0" err="1">
                          <a:effectLst/>
                        </a:rPr>
                        <a:t>много</a:t>
                      </a:r>
                      <a:r>
                        <a:rPr lang="en-GB" sz="1000" dirty="0">
                          <a:effectLst/>
                        </a:rPr>
                        <a:t> </a:t>
                      </a:r>
                      <a:r>
                        <a:rPr lang="en-GB" sz="1000" dirty="0" err="1">
                          <a:effectLst/>
                        </a:rPr>
                        <a:t>здрави</a:t>
                      </a:r>
                      <a:r>
                        <a:rPr lang="en-GB" sz="1000" dirty="0">
                          <a:effectLst/>
                        </a:rPr>
                        <a:t> и </a:t>
                      </a:r>
                      <a:r>
                        <a:rPr lang="en-GB" sz="1000" dirty="0" err="1">
                          <a:effectLst/>
                        </a:rPr>
                        <a:t>издръжливи</a:t>
                      </a:r>
                      <a:r>
                        <a:rPr lang="en-GB" sz="1000" dirty="0">
                          <a:effectLst/>
                        </a:rPr>
                        <a:t> </a:t>
                      </a:r>
                      <a:r>
                        <a:rPr lang="en-GB" sz="1000" dirty="0" err="1">
                          <a:effectLst/>
                        </a:rPr>
                        <a:t>копринени</a:t>
                      </a:r>
                      <a:r>
                        <a:rPr lang="en-GB" sz="1000" dirty="0">
                          <a:effectLst/>
                        </a:rPr>
                        <a:t> </a:t>
                      </a:r>
                      <a:r>
                        <a:rPr lang="en-GB" sz="1000" dirty="0" err="1">
                          <a:effectLst/>
                        </a:rPr>
                        <a:t>влакна</a:t>
                      </a:r>
                      <a:r>
                        <a:rPr lang="en-GB" sz="1000" dirty="0">
                          <a:effectLst/>
                        </a:rPr>
                        <a:t>; </a:t>
                      </a:r>
                      <a:r>
                        <a:rPr lang="en-GB" sz="1000" dirty="0" err="1">
                          <a:effectLst/>
                        </a:rPr>
                        <a:t>тя</a:t>
                      </a:r>
                      <a:r>
                        <a:rPr lang="en-GB" sz="1000" dirty="0">
                          <a:effectLst/>
                        </a:rPr>
                        <a:t> </a:t>
                      </a:r>
                      <a:r>
                        <a:rPr lang="en-GB" sz="1000" dirty="0" err="1">
                          <a:effectLst/>
                        </a:rPr>
                        <a:t>съдържа</a:t>
                      </a:r>
                      <a:r>
                        <a:rPr lang="en-GB" sz="1000" dirty="0">
                          <a:effectLst/>
                        </a:rPr>
                        <a:t> </a:t>
                      </a:r>
                      <a:r>
                        <a:rPr lang="en-GB" sz="1000" dirty="0" err="1">
                          <a:effectLst/>
                        </a:rPr>
                        <a:t>антибактериални</a:t>
                      </a:r>
                      <a:r>
                        <a:rPr lang="en-GB" sz="1000" dirty="0">
                          <a:effectLst/>
                        </a:rPr>
                        <a:t> и </a:t>
                      </a:r>
                      <a:r>
                        <a:rPr lang="en-GB" sz="1000" dirty="0" err="1">
                          <a:effectLst/>
                        </a:rPr>
                        <a:t>противогъбични</a:t>
                      </a:r>
                      <a:r>
                        <a:rPr lang="en-GB" sz="1000" dirty="0">
                          <a:effectLst/>
                        </a:rPr>
                        <a:t> </a:t>
                      </a:r>
                      <a:r>
                        <a:rPr lang="en-GB" sz="1000" dirty="0" err="1">
                          <a:effectLst/>
                        </a:rPr>
                        <a:t>вещества</a:t>
                      </a:r>
                      <a:r>
                        <a:rPr lang="en-GB" sz="1000" dirty="0">
                          <a:effectLst/>
                        </a:rPr>
                        <a:t>; </a:t>
                      </a:r>
                      <a:r>
                        <a:rPr lang="en-GB" sz="1000" dirty="0" err="1">
                          <a:effectLst/>
                        </a:rPr>
                        <a:t>индустрията</a:t>
                      </a:r>
                      <a:r>
                        <a:rPr lang="en-GB" sz="1000" dirty="0">
                          <a:effectLst/>
                        </a:rPr>
                        <a:t> </a:t>
                      </a:r>
                      <a:r>
                        <a:rPr lang="en-GB" sz="1000" dirty="0" err="1">
                          <a:effectLst/>
                        </a:rPr>
                        <a:t>може</a:t>
                      </a:r>
                      <a:r>
                        <a:rPr lang="en-GB" sz="1000" dirty="0">
                          <a:effectLst/>
                        </a:rPr>
                        <a:t> </a:t>
                      </a:r>
                      <a:r>
                        <a:rPr lang="en-GB" sz="1000" dirty="0" err="1">
                          <a:effectLst/>
                        </a:rPr>
                        <a:t>да</a:t>
                      </a:r>
                      <a:r>
                        <a:rPr lang="en-GB" sz="1000" dirty="0">
                          <a:effectLst/>
                        </a:rPr>
                        <a:t> </a:t>
                      </a:r>
                      <a:r>
                        <a:rPr lang="en-GB" sz="1000" dirty="0" err="1">
                          <a:effectLst/>
                        </a:rPr>
                        <a:t>произвежда</a:t>
                      </a:r>
                      <a:r>
                        <a:rPr lang="en-GB" sz="1000" dirty="0">
                          <a:effectLst/>
                        </a:rPr>
                        <a:t> 1 т </a:t>
                      </a:r>
                      <a:r>
                        <a:rPr lang="en-GB" sz="1000" dirty="0" err="1">
                          <a:effectLst/>
                        </a:rPr>
                        <a:t>копринени</a:t>
                      </a:r>
                      <a:r>
                        <a:rPr lang="en-GB" sz="1000" dirty="0">
                          <a:effectLst/>
                        </a:rPr>
                        <a:t> </a:t>
                      </a:r>
                      <a:r>
                        <a:rPr lang="en-GB" sz="1000" dirty="0" err="1">
                          <a:effectLst/>
                        </a:rPr>
                        <a:t>влакна</a:t>
                      </a:r>
                      <a:r>
                        <a:rPr lang="en-GB" sz="1000" dirty="0">
                          <a:effectLst/>
                        </a:rPr>
                        <a:t> </a:t>
                      </a:r>
                      <a:r>
                        <a:rPr lang="en-GB" sz="1000" dirty="0" err="1">
                          <a:effectLst/>
                        </a:rPr>
                        <a:t>годишно</a:t>
                      </a:r>
                      <a:r>
                        <a:rPr lang="en-GB" sz="1000" dirty="0">
                          <a:effectLst/>
                        </a:rPr>
                        <a:t>.</a:t>
                      </a:r>
                      <a:endParaRPr lang="bg-B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1028913721"/>
                  </a:ext>
                </a:extLst>
              </a:tr>
              <a:tr h="0">
                <a:tc>
                  <a:txBody>
                    <a:bodyPr/>
                    <a:lstStyle/>
                    <a:p>
                      <a:pPr algn="just">
                        <a:lnSpc>
                          <a:spcPct val="107000"/>
                        </a:lnSpc>
                        <a:spcAft>
                          <a:spcPts val="800"/>
                        </a:spcAft>
                      </a:pPr>
                      <a:r>
                        <a:rPr lang="en-GB" sz="1100" dirty="0">
                          <a:effectLst/>
                        </a:rPr>
                        <a:t>Лепила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tc>
                  <a:txBody>
                    <a:bodyPr/>
                    <a:lstStyle/>
                    <a:p>
                      <a:pPr algn="just">
                        <a:lnSpc>
                          <a:spcPct val="107000"/>
                        </a:lnSpc>
                        <a:spcAft>
                          <a:spcPts val="800"/>
                        </a:spcAft>
                      </a:pPr>
                      <a:r>
                        <a:rPr lang="en-GB" sz="1000" dirty="0">
                          <a:effectLst/>
                        </a:rPr>
                        <a:t>Те са на водна основа.</a:t>
                      </a:r>
                      <a:endParaRPr lang="bg-BG"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tc>
                <a:extLst>
                  <a:ext uri="{0D108BD9-81ED-4DB2-BD59-A6C34878D82A}">
                    <a16:rowId xmlns:a16="http://schemas.microsoft.com/office/drawing/2014/main" val="958027882"/>
                  </a:ext>
                </a:extLst>
              </a:tr>
            </a:tbl>
          </a:graphicData>
        </a:graphic>
      </p:graphicFrame>
      <p:sp>
        <p:nvSpPr>
          <p:cNvPr id="6" name="Текстово поле 4">
            <a:extLst>
              <a:ext uri="{FF2B5EF4-FFF2-40B4-BE49-F238E27FC236}">
                <a16:creationId xmlns:a16="http://schemas.microsoft.com/office/drawing/2014/main" id="{E7FEB047-64A0-401C-91EB-7F9E93126288}"/>
              </a:ext>
            </a:extLst>
          </p:cNvPr>
          <p:cNvSpPr txBox="1"/>
          <p:nvPr/>
        </p:nvSpPr>
        <p:spPr>
          <a:xfrm>
            <a:off x="1147400" y="4663715"/>
            <a:ext cx="7858714" cy="184666"/>
          </a:xfrm>
          <a:prstGeom prst="rect">
            <a:avLst/>
          </a:prstGeom>
          <a:noFill/>
        </p:spPr>
        <p:txBody>
          <a:bodyPr wrap="square" rtlCol="0">
            <a:spAutoFit/>
          </a:bodyPr>
          <a:lstStyle/>
          <a:p>
            <a:r>
              <a:rPr lang="en-US" sz="600" dirty="0">
                <a:latin typeface="+mj-lt"/>
                <a:ea typeface="Verdana" panose="020B0604030504040204" pitchFamily="34" charset="0"/>
              </a:rPr>
              <a:t>Характеристики на основните елементи при производството на обувки в кръговата икономика Адаптирано към http://www.lessonsfromnature.org/bg/index.php?option=com_content&amp;view=article&amp;id=104&amp;Itemid=114  </a:t>
            </a:r>
            <a:endParaRPr lang="bg-BG" sz="6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3856454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258CF-5E9A-4E1F-947E-AE8D6EFE0A31}"/>
              </a:ext>
            </a:extLst>
          </p:cNvPr>
          <p:cNvSpPr>
            <a:spLocks noGrp="1"/>
          </p:cNvSpPr>
          <p:nvPr>
            <p:ph type="title"/>
          </p:nvPr>
        </p:nvSpPr>
        <p:spPr>
          <a:xfrm>
            <a:off x="624610" y="-50435"/>
            <a:ext cx="7717800" cy="1011600"/>
          </a:xfrm>
        </p:spPr>
        <p:txBody>
          <a:bodyPr/>
          <a:lstStyle/>
          <a:p>
            <a:r>
              <a:rPr lang="en-US" sz="4000" dirty="0">
                <a:solidFill>
                  <a:srgbClr val="2B2D83"/>
                </a:solidFill>
              </a:rPr>
              <a:t>Ползи от кръговата икономика - Икономика</a:t>
            </a:r>
            <a:endParaRPr lang="en-GB" dirty="0">
              <a:solidFill>
                <a:srgbClr val="2B2D83"/>
              </a:solidFill>
            </a:endParaRPr>
          </a:p>
        </p:txBody>
      </p:sp>
      <p:sp>
        <p:nvSpPr>
          <p:cNvPr id="4" name="TextBox 3">
            <a:extLst>
              <a:ext uri="{FF2B5EF4-FFF2-40B4-BE49-F238E27FC236}">
                <a16:creationId xmlns:a16="http://schemas.microsoft.com/office/drawing/2014/main" id="{D79E72E5-FE33-4020-928E-F82B01182540}"/>
              </a:ext>
            </a:extLst>
          </p:cNvPr>
          <p:cNvSpPr txBox="1"/>
          <p:nvPr/>
        </p:nvSpPr>
        <p:spPr>
          <a:xfrm>
            <a:off x="112207" y="1207817"/>
            <a:ext cx="4984509" cy="3554819"/>
          </a:xfrm>
          <a:prstGeom prst="rect">
            <a:avLst/>
          </a:prstGeom>
          <a:noFill/>
        </p:spPr>
        <p:txBody>
          <a:bodyPr wrap="square">
            <a:spAutoFit/>
          </a:bodyPr>
          <a:lstStyle/>
          <a:p>
            <a:r>
              <a:rPr lang="en-US" sz="1500" dirty="0"/>
              <a:t>Кръговата икономика носи </a:t>
            </a:r>
            <a:r>
              <a:rPr lang="en-US" sz="1500" b="1" dirty="0">
                <a:solidFill>
                  <a:srgbClr val="2B2D83"/>
                </a:solidFill>
              </a:rPr>
              <a:t>икономически</a:t>
            </a:r>
            <a:r>
              <a:rPr lang="en-US" sz="1500" dirty="0"/>
              <a:t>, екологични и социални ползи:</a:t>
            </a:r>
          </a:p>
          <a:p>
            <a:endParaRPr lang="en-US" sz="1500" dirty="0"/>
          </a:p>
          <a:p>
            <a:pPr marL="285750" indent="-285750">
              <a:buFont typeface="Wingdings" panose="05000000000000000000" pitchFamily="2" charset="2"/>
              <a:buChar char="ü"/>
            </a:pPr>
            <a:r>
              <a:rPr lang="en-US" sz="1500" dirty="0"/>
              <a:t>Прекъсването на връзката между икономическия растеж и потреблението на суровини ще доведе до по-ефективно използване на ресурсите;</a:t>
            </a:r>
          </a:p>
          <a:p>
            <a:pPr marL="285750" indent="-285750">
              <a:buFont typeface="Wingdings" panose="05000000000000000000" pitchFamily="2" charset="2"/>
              <a:buChar char="ü"/>
            </a:pPr>
            <a:r>
              <a:rPr lang="en-US" sz="1500" dirty="0"/>
              <a:t>Чрез прилагането на нови кръгови дейности компаниите ще увеличат оборота си, а новите видове дейности, свързани с кръговата икономика, ще доведат до създаването на нови работни места;</a:t>
            </a:r>
          </a:p>
          <a:p>
            <a:pPr marL="285750" indent="-285750">
              <a:buFont typeface="Wingdings" panose="05000000000000000000" pitchFamily="2" charset="2"/>
              <a:buChar char="ü"/>
            </a:pPr>
            <a:r>
              <a:rPr lang="en-US" sz="1500" dirty="0"/>
              <a:t>Сътрудничеството между различните участници и сектори на кръговата икономика ще доведе до иновативни и устойчиви продукти и услуги. </a:t>
            </a:r>
          </a:p>
          <a:p>
            <a:endParaRPr lang="en-US" sz="1500" dirty="0"/>
          </a:p>
        </p:txBody>
      </p:sp>
      <p:pic>
        <p:nvPicPr>
          <p:cNvPr id="5" name="Picture 4">
            <a:extLst>
              <a:ext uri="{FF2B5EF4-FFF2-40B4-BE49-F238E27FC236}">
                <a16:creationId xmlns:a16="http://schemas.microsoft.com/office/drawing/2014/main" id="{4BB622DC-0CA2-A4A4-893D-7792A6889B66}"/>
              </a:ext>
            </a:extLst>
          </p:cNvPr>
          <p:cNvPicPr>
            <a:picLocks noChangeAspect="1"/>
          </p:cNvPicPr>
          <p:nvPr/>
        </p:nvPicPr>
        <p:blipFill>
          <a:blip r:embed="rId4"/>
          <a:stretch>
            <a:fillRect/>
          </a:stretch>
        </p:blipFill>
        <p:spPr>
          <a:xfrm>
            <a:off x="5096716" y="1551100"/>
            <a:ext cx="3819948" cy="2580102"/>
          </a:xfrm>
          <a:prstGeom prst="rect">
            <a:avLst/>
          </a:prstGeom>
        </p:spPr>
      </p:pic>
      <p:sp>
        <p:nvSpPr>
          <p:cNvPr id="6" name="TextBox 5">
            <a:extLst>
              <a:ext uri="{FF2B5EF4-FFF2-40B4-BE49-F238E27FC236}">
                <a16:creationId xmlns:a16="http://schemas.microsoft.com/office/drawing/2014/main" id="{9614589D-71F7-169E-6827-60F016FE0C76}"/>
              </a:ext>
            </a:extLst>
          </p:cNvPr>
          <p:cNvSpPr txBox="1"/>
          <p:nvPr/>
        </p:nvSpPr>
        <p:spPr>
          <a:xfrm>
            <a:off x="5096716" y="4163102"/>
            <a:ext cx="3010964" cy="461665"/>
          </a:xfrm>
          <a:prstGeom prst="rect">
            <a:avLst/>
          </a:prstGeom>
          <a:noFill/>
        </p:spPr>
        <p:txBody>
          <a:bodyPr wrap="square" rtlCol="0">
            <a:spAutoFit/>
          </a:bodyPr>
          <a:lstStyle/>
          <a:p>
            <a:r>
              <a:rPr lang="pt-PT" sz="600" b="1" i="0" dirty="0" err="1">
                <a:solidFill>
                  <a:srgbClr val="374957"/>
                </a:solidFill>
                <a:effectLst/>
                <a:latin typeface="Proxima Nova"/>
              </a:rPr>
              <a:t>Ръцете на завода за чаширане </a:t>
            </a:r>
            <a:r>
              <a:rPr lang="pt-PT" sz="600" dirty="0" err="1"/>
              <a:t>от </a:t>
            </a:r>
            <a:r>
              <a:rPr lang="pt-PT" sz="600" b="1" i="0" u="none" strike="noStrike" dirty="0">
                <a:solidFill>
                  <a:srgbClr val="0F73EE"/>
                </a:solidFill>
                <a:effectLst/>
                <a:latin typeface="Proxima Nova"/>
              </a:rPr>
              <a:t>rawpixel.com </a:t>
            </a:r>
            <a:r>
              <a:rPr lang="pt-PT" sz="600" dirty="0"/>
              <a:t>в </a:t>
            </a:r>
          </a:p>
          <a:p>
            <a:r>
              <a:rPr lang="pt-PT" sz="600" dirty="0"/>
              <a:t>https://www.freepik.com/free-photo/hands-cupping-plant-business-investment_15669196.htm#query=plant%20hand&amp;position=1&amp;from_view=search&amp;track=ais</a:t>
            </a:r>
          </a:p>
        </p:txBody>
      </p:sp>
      <p:pic>
        <p:nvPicPr>
          <p:cNvPr id="3" name="Imagem 8" descr="Uma imagem com texto, clipart&#10;&#10;Descrição gerada automaticamente">
            <a:extLst>
              <a:ext uri="{FF2B5EF4-FFF2-40B4-BE49-F238E27FC236}">
                <a16:creationId xmlns:a16="http://schemas.microsoft.com/office/drawing/2014/main" id="{6E711D58-E7B7-1E6D-C809-A602B0B573C3}"/>
              </a:ext>
            </a:extLst>
          </p:cNvPr>
          <p:cNvPicPr>
            <a:picLocks noChangeAspect="1"/>
          </p:cNvPicPr>
          <p:nvPr/>
        </p:nvPicPr>
        <p:blipFill>
          <a:blip r:embed="rId5"/>
          <a:stretch>
            <a:fillRect/>
          </a:stretch>
        </p:blipFill>
        <p:spPr>
          <a:xfrm>
            <a:off x="8235435" y="3892856"/>
            <a:ext cx="681229" cy="238346"/>
          </a:xfrm>
          <a:prstGeom prst="rect">
            <a:avLst/>
          </a:prstGeom>
        </p:spPr>
      </p:pic>
    </p:spTree>
    <p:custDataLst>
      <p:tags r:id="rId1"/>
    </p:custDataLst>
    <p:extLst>
      <p:ext uri="{BB962C8B-B14F-4D97-AF65-F5344CB8AC3E}">
        <p14:creationId xmlns:p14="http://schemas.microsoft.com/office/powerpoint/2010/main" val="336446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6"/>
          <p:cNvSpPr txBox="1">
            <a:spLocks noGrp="1"/>
          </p:cNvSpPr>
          <p:nvPr>
            <p:ph type="title"/>
          </p:nvPr>
        </p:nvSpPr>
        <p:spPr>
          <a:xfrm>
            <a:off x="3322825" y="880450"/>
            <a:ext cx="2498400" cy="19467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dirty="0"/>
              <a:t>02</a:t>
            </a:r>
            <a:endParaRPr dirty="0"/>
          </a:p>
        </p:txBody>
      </p:sp>
      <p:sp>
        <p:nvSpPr>
          <p:cNvPr id="427" name="Google Shape;427;p36"/>
          <p:cNvSpPr txBox="1">
            <a:spLocks noGrp="1"/>
          </p:cNvSpPr>
          <p:nvPr>
            <p:ph type="title" idx="2"/>
          </p:nvPr>
        </p:nvSpPr>
        <p:spPr>
          <a:xfrm>
            <a:off x="30333" y="2840375"/>
            <a:ext cx="9120544" cy="1066200"/>
          </a:xfrm>
          <a:prstGeom prst="rect">
            <a:avLst/>
          </a:prstGeom>
        </p:spPr>
        <p:txBody>
          <a:bodyPr spcFirstLastPara="1" wrap="square" lIns="91425" tIns="91425" rIns="91425" bIns="91425" anchor="t" anchorCtr="0">
            <a:noAutofit/>
          </a:bodyPr>
          <a:lstStyle/>
          <a:p>
            <a:pPr lvl="0"/>
            <a:r>
              <a:rPr lang="en-GB" sz="4000" b="1" dirty="0"/>
              <a:t>2.1 Кръгова икономика и нейните принципи</a:t>
            </a:r>
            <a:endParaRPr sz="4000" dirty="0"/>
          </a:p>
        </p:txBody>
      </p:sp>
      <p:sp>
        <p:nvSpPr>
          <p:cNvPr id="428" name="Google Shape;428;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CE562-5DAA-47BD-90EC-7A20B6C30987}"/>
              </a:ext>
            </a:extLst>
          </p:cNvPr>
          <p:cNvSpPr>
            <a:spLocks noGrp="1"/>
          </p:cNvSpPr>
          <p:nvPr>
            <p:ph type="title"/>
          </p:nvPr>
        </p:nvSpPr>
        <p:spPr>
          <a:xfrm>
            <a:off x="643392" y="200007"/>
            <a:ext cx="7717800" cy="1011600"/>
          </a:xfrm>
        </p:spPr>
        <p:txBody>
          <a:bodyPr/>
          <a:lstStyle/>
          <a:p>
            <a:r>
              <a:rPr lang="en-US" sz="4000" dirty="0" err="1">
                <a:solidFill>
                  <a:srgbClr val="2B2D83"/>
                </a:solidFill>
              </a:rPr>
              <a:t>Ползи</a:t>
            </a:r>
            <a:r>
              <a:rPr lang="en-US" sz="4000" dirty="0">
                <a:solidFill>
                  <a:srgbClr val="2B2D83"/>
                </a:solidFill>
              </a:rPr>
              <a:t> </a:t>
            </a:r>
            <a:r>
              <a:rPr lang="en-US" sz="4000" dirty="0" err="1">
                <a:solidFill>
                  <a:srgbClr val="2B2D83"/>
                </a:solidFill>
              </a:rPr>
              <a:t>от</a:t>
            </a:r>
            <a:r>
              <a:rPr lang="en-US" sz="4000" dirty="0">
                <a:solidFill>
                  <a:srgbClr val="2B2D83"/>
                </a:solidFill>
              </a:rPr>
              <a:t> </a:t>
            </a:r>
            <a:r>
              <a:rPr lang="en-US" sz="4000" dirty="0" err="1">
                <a:solidFill>
                  <a:srgbClr val="2B2D83"/>
                </a:solidFill>
              </a:rPr>
              <a:t>кръговата</a:t>
            </a:r>
            <a:r>
              <a:rPr lang="en-US" sz="4000" dirty="0">
                <a:solidFill>
                  <a:srgbClr val="2B2D83"/>
                </a:solidFill>
              </a:rPr>
              <a:t> </a:t>
            </a:r>
            <a:r>
              <a:rPr lang="en-US" sz="4000" dirty="0" err="1">
                <a:solidFill>
                  <a:srgbClr val="2B2D83"/>
                </a:solidFill>
              </a:rPr>
              <a:t>икономика</a:t>
            </a:r>
            <a:r>
              <a:rPr lang="en-US" sz="4000" dirty="0">
                <a:solidFill>
                  <a:srgbClr val="2B2D83"/>
                </a:solidFill>
              </a:rPr>
              <a:t> - </a:t>
            </a:r>
            <a:r>
              <a:rPr lang="en-US" sz="4000" dirty="0" err="1">
                <a:solidFill>
                  <a:srgbClr val="2B2D83"/>
                </a:solidFill>
              </a:rPr>
              <a:t>Околна</a:t>
            </a:r>
            <a:r>
              <a:rPr lang="en-US" sz="4000" dirty="0">
                <a:solidFill>
                  <a:srgbClr val="2B2D83"/>
                </a:solidFill>
              </a:rPr>
              <a:t> </a:t>
            </a:r>
            <a:r>
              <a:rPr lang="en-US" sz="4000" dirty="0" err="1">
                <a:solidFill>
                  <a:srgbClr val="2B2D83"/>
                </a:solidFill>
              </a:rPr>
              <a:t>среда</a:t>
            </a:r>
            <a:endParaRPr lang="en-GB" dirty="0">
              <a:solidFill>
                <a:srgbClr val="2B2D83"/>
              </a:solidFill>
            </a:endParaRPr>
          </a:p>
        </p:txBody>
      </p:sp>
      <p:sp>
        <p:nvSpPr>
          <p:cNvPr id="4" name="TextBox 3">
            <a:extLst>
              <a:ext uri="{FF2B5EF4-FFF2-40B4-BE49-F238E27FC236}">
                <a16:creationId xmlns:a16="http://schemas.microsoft.com/office/drawing/2014/main" id="{432E2AA4-DE96-4160-81E9-51251AA46028}"/>
              </a:ext>
            </a:extLst>
          </p:cNvPr>
          <p:cNvSpPr txBox="1"/>
          <p:nvPr/>
        </p:nvSpPr>
        <p:spPr>
          <a:xfrm>
            <a:off x="216569" y="1544633"/>
            <a:ext cx="5300770" cy="2800767"/>
          </a:xfrm>
          <a:prstGeom prst="rect">
            <a:avLst/>
          </a:prstGeom>
          <a:noFill/>
        </p:spPr>
        <p:txBody>
          <a:bodyPr wrap="square">
            <a:spAutoFit/>
          </a:bodyPr>
          <a:lstStyle/>
          <a:p>
            <a:pPr algn="just"/>
            <a:r>
              <a:rPr lang="en-US" sz="1600" dirty="0"/>
              <a:t>Кръговата икономика носи икономически, </a:t>
            </a:r>
            <a:r>
              <a:rPr lang="en-US" sz="1600" dirty="0">
                <a:solidFill>
                  <a:srgbClr val="2B2D83"/>
                </a:solidFill>
              </a:rPr>
              <a:t>екологични </a:t>
            </a:r>
            <a:r>
              <a:rPr lang="en-US" sz="1600" dirty="0"/>
              <a:t>и социални ползи </a:t>
            </a:r>
          </a:p>
          <a:p>
            <a:pPr algn="just"/>
            <a:endParaRPr lang="en-US" sz="1600" dirty="0"/>
          </a:p>
          <a:p>
            <a:pPr algn="just"/>
            <a:r>
              <a:rPr lang="en-US" sz="1600" dirty="0">
                <a:solidFill>
                  <a:srgbClr val="2B2D83"/>
                </a:solidFill>
              </a:rPr>
              <a:t>Екологични </a:t>
            </a:r>
            <a:r>
              <a:rPr lang="en-US" sz="1600" dirty="0"/>
              <a:t>ползи от СЕ</a:t>
            </a:r>
          </a:p>
          <a:p>
            <a:pPr algn="just"/>
            <a:endParaRPr lang="en-US" sz="1600" dirty="0"/>
          </a:p>
          <a:p>
            <a:pPr marL="285750" indent="-285750" algn="just">
              <a:buFont typeface="Wingdings" panose="05000000000000000000" pitchFamily="2" charset="2"/>
              <a:buChar char="ü"/>
            </a:pPr>
            <a:r>
              <a:rPr lang="en-US" sz="1600" dirty="0"/>
              <a:t>Намаляване на емисиите на парникови газове поради намаляване на добива и преработката на суровини; </a:t>
            </a:r>
          </a:p>
          <a:p>
            <a:pPr marL="285750" indent="-285750" algn="just">
              <a:buFont typeface="Wingdings" panose="05000000000000000000" pitchFamily="2" charset="2"/>
              <a:buChar char="ü"/>
            </a:pPr>
            <a:r>
              <a:rPr lang="en-US" sz="1600" dirty="0"/>
              <a:t>Практиките на кръговата икономика, като например регенеративното земеделие, подобряват естествените екосистеми, което би довело до по-чисти почви, вода и въздух, напр.  </a:t>
            </a:r>
          </a:p>
        </p:txBody>
      </p:sp>
      <p:pic>
        <p:nvPicPr>
          <p:cNvPr id="5" name="Картина 3">
            <a:extLst>
              <a:ext uri="{FF2B5EF4-FFF2-40B4-BE49-F238E27FC236}">
                <a16:creationId xmlns:a16="http://schemas.microsoft.com/office/drawing/2014/main" id="{26DFB182-7799-4251-943D-384745F9D499}"/>
              </a:ext>
            </a:extLst>
          </p:cNvPr>
          <p:cNvPicPr>
            <a:picLocks noChangeAspect="1"/>
          </p:cNvPicPr>
          <p:nvPr/>
        </p:nvPicPr>
        <p:blipFill>
          <a:blip r:embed="rId3"/>
          <a:stretch>
            <a:fillRect/>
          </a:stretch>
        </p:blipFill>
        <p:spPr>
          <a:xfrm>
            <a:off x="6040036" y="3206730"/>
            <a:ext cx="1363214" cy="1496210"/>
          </a:xfrm>
          <a:prstGeom prst="rect">
            <a:avLst/>
          </a:prstGeom>
        </p:spPr>
      </p:pic>
      <p:pic>
        <p:nvPicPr>
          <p:cNvPr id="7" name="Picture 6">
            <a:hlinkClick r:id="rId4"/>
            <a:extLst>
              <a:ext uri="{FF2B5EF4-FFF2-40B4-BE49-F238E27FC236}">
                <a16:creationId xmlns:a16="http://schemas.microsoft.com/office/drawing/2014/main" id="{B509AAB3-CBB9-46E0-B17F-36F3A29C9763}"/>
              </a:ext>
            </a:extLst>
          </p:cNvPr>
          <p:cNvPicPr>
            <a:picLocks noChangeAspect="1"/>
          </p:cNvPicPr>
          <p:nvPr/>
        </p:nvPicPr>
        <p:blipFill>
          <a:blip r:embed="rId5"/>
          <a:stretch>
            <a:fillRect/>
          </a:stretch>
        </p:blipFill>
        <p:spPr>
          <a:xfrm>
            <a:off x="6173546" y="1712786"/>
            <a:ext cx="2758040" cy="1275161"/>
          </a:xfrm>
          <a:prstGeom prst="rect">
            <a:avLst/>
          </a:prstGeom>
        </p:spPr>
      </p:pic>
      <p:sp>
        <p:nvSpPr>
          <p:cNvPr id="10" name="Текстово поле 5">
            <a:extLst>
              <a:ext uri="{FF2B5EF4-FFF2-40B4-BE49-F238E27FC236}">
                <a16:creationId xmlns:a16="http://schemas.microsoft.com/office/drawing/2014/main" id="{B02EEC24-6710-42DF-B7DC-D11FAC822FEF}"/>
              </a:ext>
            </a:extLst>
          </p:cNvPr>
          <p:cNvSpPr txBox="1"/>
          <p:nvPr/>
        </p:nvSpPr>
        <p:spPr>
          <a:xfrm>
            <a:off x="7048297" y="4022234"/>
            <a:ext cx="1879134" cy="646331"/>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rPr>
              <a:t>      </a:t>
            </a:r>
          </a:p>
          <a:p>
            <a:endParaRPr lang="en-US" sz="900" dirty="0">
              <a:latin typeface="Verdana" panose="020B0604030504040204" pitchFamily="34" charset="0"/>
              <a:ea typeface="Verdana" panose="020B0604030504040204" pitchFamily="34" charset="0"/>
            </a:endParaRPr>
          </a:p>
          <a:p>
            <a:endParaRPr lang="en-US" sz="900" dirty="0">
              <a:latin typeface="Verdana" panose="020B0604030504040204" pitchFamily="34" charset="0"/>
              <a:ea typeface="Verdana" panose="020B0604030504040204" pitchFamily="34" charset="0"/>
            </a:endParaRPr>
          </a:p>
          <a:p>
            <a:r>
              <a:rPr lang="en-US" sz="900" dirty="0">
                <a:latin typeface="+mj-lt"/>
                <a:ea typeface="Verdana" panose="020B0604030504040204" pitchFamily="34" charset="0"/>
              </a:rPr>
              <a:t>        Източник: Balbo - UNICA</a:t>
            </a:r>
            <a:endParaRPr lang="bg-BG" sz="900" dirty="0">
              <a:latin typeface="+mj-lt"/>
              <a:ea typeface="Verdana" panose="020B0604030504040204" pitchFamily="34" charset="0"/>
            </a:endParaRPr>
          </a:p>
        </p:txBody>
      </p:sp>
      <p:sp>
        <p:nvSpPr>
          <p:cNvPr id="11" name="Текстово поле 5">
            <a:hlinkClick r:id="rId4"/>
            <a:extLst>
              <a:ext uri="{FF2B5EF4-FFF2-40B4-BE49-F238E27FC236}">
                <a16:creationId xmlns:a16="http://schemas.microsoft.com/office/drawing/2014/main" id="{840B8F2D-7250-4A77-8964-E684BC67D379}"/>
              </a:ext>
            </a:extLst>
          </p:cNvPr>
          <p:cNvSpPr txBox="1"/>
          <p:nvPr/>
        </p:nvSpPr>
        <p:spPr>
          <a:xfrm>
            <a:off x="6173546" y="2571750"/>
            <a:ext cx="1879134" cy="646331"/>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rPr>
              <a:t>      </a:t>
            </a:r>
          </a:p>
          <a:p>
            <a:endParaRPr lang="en-US" sz="900" dirty="0">
              <a:latin typeface="Verdana" panose="020B0604030504040204" pitchFamily="34" charset="0"/>
              <a:ea typeface="Verdana" panose="020B0604030504040204" pitchFamily="34" charset="0"/>
            </a:endParaRPr>
          </a:p>
          <a:p>
            <a:endParaRPr lang="en-US" sz="900" dirty="0">
              <a:latin typeface="Verdana" panose="020B0604030504040204" pitchFamily="34" charset="0"/>
              <a:ea typeface="Verdana" panose="020B0604030504040204" pitchFamily="34" charset="0"/>
            </a:endParaRPr>
          </a:p>
          <a:p>
            <a:r>
              <a:rPr lang="en-US" sz="900" b="1" dirty="0">
                <a:solidFill>
                  <a:srgbClr val="2B2D83"/>
                </a:solidFill>
                <a:latin typeface="Verdana" panose="020B0604030504040204" pitchFamily="34" charset="0"/>
                <a:ea typeface="Verdana" panose="020B0604030504040204" pitchFamily="34" charset="0"/>
              </a:rPr>
              <a:t>        Видео</a:t>
            </a:r>
            <a:endParaRPr lang="bg-BG" sz="900" b="1" dirty="0">
              <a:solidFill>
                <a:srgbClr val="2B2D83"/>
              </a:solidFill>
              <a:latin typeface="Verdana" panose="020B0604030504040204" pitchFamily="34" charset="0"/>
              <a:ea typeface="Verdana" panose="020B0604030504040204" pitchFamily="34" charset="0"/>
            </a:endParaRPr>
          </a:p>
        </p:txBody>
      </p:sp>
      <p:sp>
        <p:nvSpPr>
          <p:cNvPr id="12" name="Текстово поле 5">
            <a:extLst>
              <a:ext uri="{FF2B5EF4-FFF2-40B4-BE49-F238E27FC236}">
                <a16:creationId xmlns:a16="http://schemas.microsoft.com/office/drawing/2014/main" id="{ACFD1475-2BBF-4291-A7E8-1B1830BA55E1}"/>
              </a:ext>
            </a:extLst>
          </p:cNvPr>
          <p:cNvSpPr txBox="1"/>
          <p:nvPr/>
        </p:nvSpPr>
        <p:spPr>
          <a:xfrm>
            <a:off x="9018165" y="5162199"/>
            <a:ext cx="1879134" cy="646331"/>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rPr>
              <a:t>      </a:t>
            </a:r>
          </a:p>
          <a:p>
            <a:endParaRPr lang="en-US" sz="900" dirty="0">
              <a:latin typeface="Verdana" panose="020B0604030504040204" pitchFamily="34" charset="0"/>
              <a:ea typeface="Verdana" panose="020B0604030504040204" pitchFamily="34" charset="0"/>
            </a:endParaRPr>
          </a:p>
          <a:p>
            <a:endParaRPr lang="en-US" sz="900" dirty="0">
              <a:latin typeface="Verdana" panose="020B0604030504040204" pitchFamily="34" charset="0"/>
              <a:ea typeface="Verdana" panose="020B0604030504040204" pitchFamily="34" charset="0"/>
            </a:endParaRPr>
          </a:p>
          <a:p>
            <a:r>
              <a:rPr lang="en-US" sz="900" dirty="0">
                <a:latin typeface="Verdana" panose="020B0604030504040204" pitchFamily="34" charset="0"/>
                <a:ea typeface="Verdana" panose="020B0604030504040204" pitchFamily="34" charset="0"/>
              </a:rPr>
              <a:t>        Източник: Balbo - UNICA</a:t>
            </a:r>
            <a:endParaRPr lang="bg-BG" sz="900" dirty="0">
              <a:latin typeface="Verdana" panose="020B0604030504040204" pitchFamily="34" charset="0"/>
              <a:ea typeface="Verdana" panose="020B0604030504040204" pitchFamily="34" charset="0"/>
            </a:endParaRPr>
          </a:p>
        </p:txBody>
      </p:sp>
      <p:sp>
        <p:nvSpPr>
          <p:cNvPr id="13" name="Arrow: Right 12">
            <a:extLst>
              <a:ext uri="{FF2B5EF4-FFF2-40B4-BE49-F238E27FC236}">
                <a16:creationId xmlns:a16="http://schemas.microsoft.com/office/drawing/2014/main" id="{394251A6-051D-427A-97AB-FD2C4C3C942A}"/>
              </a:ext>
            </a:extLst>
          </p:cNvPr>
          <p:cNvSpPr/>
          <p:nvPr/>
        </p:nvSpPr>
        <p:spPr>
          <a:xfrm>
            <a:off x="6274501" y="3074479"/>
            <a:ext cx="208056" cy="45719"/>
          </a:xfrm>
          <a:prstGeom prst="rightArrow">
            <a:avLst/>
          </a:prstGeom>
          <a:solidFill>
            <a:srgbClr val="2B2D83"/>
          </a:solidFill>
          <a:ln>
            <a:solidFill>
              <a:srgbClr val="2B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550310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AE71-EDC6-4301-A259-B2BE3106E7D4}"/>
              </a:ext>
            </a:extLst>
          </p:cNvPr>
          <p:cNvSpPr>
            <a:spLocks noGrp="1"/>
          </p:cNvSpPr>
          <p:nvPr>
            <p:ph type="title"/>
          </p:nvPr>
        </p:nvSpPr>
        <p:spPr>
          <a:xfrm>
            <a:off x="595238" y="147345"/>
            <a:ext cx="7717800" cy="1011600"/>
          </a:xfrm>
        </p:spPr>
        <p:txBody>
          <a:bodyPr/>
          <a:lstStyle/>
          <a:p>
            <a:r>
              <a:rPr lang="en-US" sz="4000" dirty="0">
                <a:solidFill>
                  <a:srgbClr val="2B2D83"/>
                </a:solidFill>
              </a:rPr>
              <a:t>Ползи от кръговата икономика - Общество</a:t>
            </a:r>
            <a:endParaRPr lang="en-GB" dirty="0">
              <a:solidFill>
                <a:srgbClr val="2B2D83"/>
              </a:solidFill>
            </a:endParaRPr>
          </a:p>
        </p:txBody>
      </p:sp>
      <p:sp>
        <p:nvSpPr>
          <p:cNvPr id="4" name="TextBox 3">
            <a:extLst>
              <a:ext uri="{FF2B5EF4-FFF2-40B4-BE49-F238E27FC236}">
                <a16:creationId xmlns:a16="http://schemas.microsoft.com/office/drawing/2014/main" id="{B80B7D9B-F1E1-42AF-B529-5E7AA020C9C0}"/>
              </a:ext>
            </a:extLst>
          </p:cNvPr>
          <p:cNvSpPr txBox="1"/>
          <p:nvPr/>
        </p:nvSpPr>
        <p:spPr>
          <a:xfrm>
            <a:off x="134066" y="1343432"/>
            <a:ext cx="5696093" cy="3276282"/>
          </a:xfrm>
          <a:prstGeom prst="rect">
            <a:avLst/>
          </a:prstGeom>
          <a:noFill/>
        </p:spPr>
        <p:txBody>
          <a:bodyPr wrap="square">
            <a:spAutoFit/>
          </a:bodyPr>
          <a:lstStyle/>
          <a:p>
            <a:pPr marL="0" indent="0">
              <a:lnSpc>
                <a:spcPct val="120000"/>
              </a:lnSpc>
              <a:spcBef>
                <a:spcPts val="500"/>
              </a:spcBef>
              <a:buNone/>
            </a:pPr>
            <a:r>
              <a:rPr lang="en-US" sz="1600" dirty="0"/>
              <a:t>Кръговата икономика носи икономически, екологични и </a:t>
            </a:r>
            <a:r>
              <a:rPr lang="en-US" sz="1600" dirty="0">
                <a:solidFill>
                  <a:srgbClr val="2B2D83"/>
                </a:solidFill>
              </a:rPr>
              <a:t>социални ползи </a:t>
            </a:r>
          </a:p>
          <a:p>
            <a:pPr marL="0" indent="0" algn="ctr">
              <a:lnSpc>
                <a:spcPct val="120000"/>
              </a:lnSpc>
              <a:spcBef>
                <a:spcPts val="500"/>
              </a:spcBef>
              <a:buNone/>
            </a:pPr>
            <a:endParaRPr lang="en-US" sz="1600" dirty="0"/>
          </a:p>
          <a:p>
            <a:pPr marL="285750" indent="-285750">
              <a:lnSpc>
                <a:spcPct val="120000"/>
              </a:lnSpc>
              <a:spcBef>
                <a:spcPts val="500"/>
              </a:spcBef>
              <a:buFont typeface="Wingdings" panose="05000000000000000000" pitchFamily="2" charset="2"/>
              <a:buChar char="ü"/>
            </a:pPr>
            <a:r>
              <a:rPr lang="en-US" sz="1600" dirty="0"/>
              <a:t>Намаляване на безработицата поради създаването на нови работни места / местни работни места;</a:t>
            </a:r>
          </a:p>
          <a:p>
            <a:pPr marL="285750" indent="-285750">
              <a:lnSpc>
                <a:spcPct val="120000"/>
              </a:lnSpc>
              <a:spcBef>
                <a:spcPts val="500"/>
              </a:spcBef>
              <a:buFont typeface="Wingdings" panose="05000000000000000000" pitchFamily="2" charset="2"/>
              <a:buChar char="ü"/>
            </a:pPr>
            <a:r>
              <a:rPr lang="en-US" sz="1600" dirty="0"/>
              <a:t>Подобрено качество на живот, свързано с енергийната ефективност, устойчивия транспорт и инфраструктура, устойчивата храна и намаляването на замърсяването;</a:t>
            </a:r>
          </a:p>
          <a:p>
            <a:pPr marL="285750" indent="-285750">
              <a:lnSpc>
                <a:spcPct val="120000"/>
              </a:lnSpc>
              <a:spcBef>
                <a:spcPts val="500"/>
              </a:spcBef>
              <a:buFont typeface="Wingdings" panose="05000000000000000000" pitchFamily="2" charset="2"/>
              <a:buChar char="ü"/>
            </a:pPr>
            <a:r>
              <a:rPr lang="en-US" sz="1600" dirty="0"/>
              <a:t>По-ефективно използване на ресурсите чрез икономиката на споделянето</a:t>
            </a:r>
          </a:p>
        </p:txBody>
      </p:sp>
      <p:sp>
        <p:nvSpPr>
          <p:cNvPr id="8" name="TextBox 7">
            <a:extLst>
              <a:ext uri="{FF2B5EF4-FFF2-40B4-BE49-F238E27FC236}">
                <a16:creationId xmlns:a16="http://schemas.microsoft.com/office/drawing/2014/main" id="{2E397D5E-25A7-5201-30A2-968CAD768799}"/>
              </a:ext>
            </a:extLst>
          </p:cNvPr>
          <p:cNvSpPr txBox="1"/>
          <p:nvPr/>
        </p:nvSpPr>
        <p:spPr>
          <a:xfrm>
            <a:off x="5830159" y="3973562"/>
            <a:ext cx="3010964" cy="461665"/>
          </a:xfrm>
          <a:prstGeom prst="rect">
            <a:avLst/>
          </a:prstGeom>
          <a:noFill/>
        </p:spPr>
        <p:txBody>
          <a:bodyPr wrap="square" rtlCol="0">
            <a:spAutoFit/>
          </a:bodyPr>
          <a:lstStyle/>
          <a:p>
            <a:r>
              <a:rPr lang="pt-PT" sz="600" b="1" i="0" dirty="0" err="1">
                <a:solidFill>
                  <a:srgbClr val="374957"/>
                </a:solidFill>
                <a:effectLst/>
                <a:latin typeface="Proxima Nova"/>
              </a:rPr>
              <a:t>екологични ефекти </a:t>
            </a:r>
            <a:r>
              <a:rPr lang="pt-PT" sz="600" dirty="0" err="1"/>
              <a:t>от </a:t>
            </a:r>
            <a:r>
              <a:rPr lang="pt-PT" sz="600" b="1" i="0" u="none" strike="noStrike" dirty="0" err="1">
                <a:solidFill>
                  <a:srgbClr val="0F73EE"/>
                </a:solidFill>
                <a:effectLst/>
                <a:latin typeface="Proxima Nova"/>
              </a:rPr>
              <a:t>freepik </a:t>
            </a:r>
            <a:r>
              <a:rPr lang="pt-PT" sz="600" dirty="0"/>
              <a:t>в </a:t>
            </a:r>
          </a:p>
          <a:p>
            <a:r>
              <a:rPr lang="pt-PT" sz="600" dirty="0"/>
              <a:t>https://www.freepik.com/free-vector/environmental-effects-coronavirus-concept_7886905.htm#query=polution%20city%20before%20and%20after&amp;position=4&amp;from_view=search&amp;track=ais</a:t>
            </a:r>
          </a:p>
        </p:txBody>
      </p:sp>
      <p:pic>
        <p:nvPicPr>
          <p:cNvPr id="10" name="Picture 9">
            <a:extLst>
              <a:ext uri="{FF2B5EF4-FFF2-40B4-BE49-F238E27FC236}">
                <a16:creationId xmlns:a16="http://schemas.microsoft.com/office/drawing/2014/main" id="{5014B530-2905-94EB-C8E9-693BACDFCD7E}"/>
              </a:ext>
            </a:extLst>
          </p:cNvPr>
          <p:cNvPicPr>
            <a:picLocks noChangeAspect="1"/>
          </p:cNvPicPr>
          <p:nvPr/>
        </p:nvPicPr>
        <p:blipFill>
          <a:blip r:embed="rId3"/>
          <a:stretch>
            <a:fillRect/>
          </a:stretch>
        </p:blipFill>
        <p:spPr>
          <a:xfrm>
            <a:off x="5865670" y="2032640"/>
            <a:ext cx="2918159" cy="1897866"/>
          </a:xfrm>
          <a:prstGeom prst="rect">
            <a:avLst/>
          </a:prstGeom>
        </p:spPr>
      </p:pic>
      <p:pic>
        <p:nvPicPr>
          <p:cNvPr id="3" name="Imagem 8" descr="Uma imagem com texto, clipart&#10;&#10;Descrição gerada automaticamente">
            <a:extLst>
              <a:ext uri="{FF2B5EF4-FFF2-40B4-BE49-F238E27FC236}">
                <a16:creationId xmlns:a16="http://schemas.microsoft.com/office/drawing/2014/main" id="{BD9A87B9-5E7D-F0CB-0D1C-249361CAC68D}"/>
              </a:ext>
            </a:extLst>
          </p:cNvPr>
          <p:cNvPicPr>
            <a:picLocks noChangeAspect="1"/>
          </p:cNvPicPr>
          <p:nvPr/>
        </p:nvPicPr>
        <p:blipFill>
          <a:blip r:embed="rId4"/>
          <a:stretch>
            <a:fillRect/>
          </a:stretch>
        </p:blipFill>
        <p:spPr>
          <a:xfrm>
            <a:off x="8090410" y="3687153"/>
            <a:ext cx="681229" cy="238346"/>
          </a:xfrm>
          <a:prstGeom prst="rect">
            <a:avLst/>
          </a:prstGeom>
        </p:spPr>
      </p:pic>
    </p:spTree>
    <p:custDataLst>
      <p:tags r:id="rId1"/>
    </p:custDataLst>
    <p:extLst>
      <p:ext uri="{BB962C8B-B14F-4D97-AF65-F5344CB8AC3E}">
        <p14:creationId xmlns:p14="http://schemas.microsoft.com/office/powerpoint/2010/main" val="2197129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6227-A1B7-4F3F-BA53-1CF8C48583DE}"/>
              </a:ext>
            </a:extLst>
          </p:cNvPr>
          <p:cNvSpPr>
            <a:spLocks noGrp="1"/>
          </p:cNvSpPr>
          <p:nvPr>
            <p:ph type="title"/>
          </p:nvPr>
        </p:nvSpPr>
        <p:spPr/>
        <p:txBody>
          <a:bodyPr/>
          <a:lstStyle/>
          <a:p>
            <a:r>
              <a:rPr lang="en-US" dirty="0">
                <a:solidFill>
                  <a:srgbClr val="2B2D83"/>
                </a:solidFill>
              </a:rPr>
              <a:t>Ползи от кръговата икономика за бизнеса</a:t>
            </a:r>
            <a:endParaRPr lang="en-GB" dirty="0">
              <a:solidFill>
                <a:srgbClr val="2B2D83"/>
              </a:solidFill>
            </a:endParaRPr>
          </a:p>
        </p:txBody>
      </p:sp>
      <p:sp>
        <p:nvSpPr>
          <p:cNvPr id="4" name="TextBox 3">
            <a:extLst>
              <a:ext uri="{FF2B5EF4-FFF2-40B4-BE49-F238E27FC236}">
                <a16:creationId xmlns:a16="http://schemas.microsoft.com/office/drawing/2014/main" id="{3602BD8E-064C-45A2-97D0-2FB435C485C1}"/>
              </a:ext>
            </a:extLst>
          </p:cNvPr>
          <p:cNvSpPr txBox="1"/>
          <p:nvPr/>
        </p:nvSpPr>
        <p:spPr>
          <a:xfrm>
            <a:off x="501889" y="1674852"/>
            <a:ext cx="3506346" cy="2717988"/>
          </a:xfrm>
          <a:prstGeom prst="rect">
            <a:avLst/>
          </a:prstGeom>
          <a:noFill/>
        </p:spPr>
        <p:txBody>
          <a:bodyPr wrap="square">
            <a:spAutoFit/>
          </a:bodyPr>
          <a:lstStyle/>
          <a:p>
            <a:pPr marL="0" indent="0" algn="just">
              <a:lnSpc>
                <a:spcPct val="120000"/>
              </a:lnSpc>
              <a:spcBef>
                <a:spcPts val="500"/>
              </a:spcBef>
              <a:buNone/>
            </a:pPr>
            <a:endParaRPr lang="en-US" sz="1400" dirty="0"/>
          </a:p>
          <a:p>
            <a:pPr marL="0" indent="0" algn="just">
              <a:lnSpc>
                <a:spcPct val="120000"/>
              </a:lnSpc>
              <a:spcBef>
                <a:spcPts val="500"/>
              </a:spcBef>
              <a:buNone/>
            </a:pPr>
            <a:r>
              <a:rPr lang="en-US" sz="1400" dirty="0"/>
              <a:t>През 2015 г. съвместно изследване на </a:t>
            </a:r>
            <a:r>
              <a:rPr lang="en-US" sz="1400" dirty="0">
                <a:solidFill>
                  <a:srgbClr val="15A7A1"/>
                </a:solidFill>
              </a:rPr>
              <a:t>фондация "Елън Макартър" </a:t>
            </a:r>
            <a:r>
              <a:rPr lang="en-US" sz="1400" dirty="0"/>
              <a:t>и </a:t>
            </a:r>
            <a:r>
              <a:rPr lang="en-US" sz="1400" dirty="0">
                <a:solidFill>
                  <a:srgbClr val="15A7A1"/>
                </a:solidFill>
              </a:rPr>
              <a:t>Центъра за бизнес и околна среда "Мак Кинси" </a:t>
            </a:r>
            <a:r>
              <a:rPr lang="en-US" sz="1400" dirty="0"/>
              <a:t>показа, че повечето предприятия в Европа биха могли да подобрят финансовите си резултати, като възприемат дейности в областта на кръговата икономика. Проучването е проведено сред 28 индустрии по отношение на 6 дейности на кръговата икономика:</a:t>
            </a:r>
          </a:p>
        </p:txBody>
      </p:sp>
      <p:pic>
        <p:nvPicPr>
          <p:cNvPr id="5" name="Картина 4">
            <a:extLst>
              <a:ext uri="{FF2B5EF4-FFF2-40B4-BE49-F238E27FC236}">
                <a16:creationId xmlns:a16="http://schemas.microsoft.com/office/drawing/2014/main" id="{D463729A-B1AB-41C9-B31F-E3990DB4C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465" y="1244407"/>
            <a:ext cx="4202535" cy="3871152"/>
          </a:xfrm>
          <a:prstGeom prst="rect">
            <a:avLst/>
          </a:prstGeom>
        </p:spPr>
      </p:pic>
    </p:spTree>
    <p:custDataLst>
      <p:tags r:id="rId1"/>
    </p:custDataLst>
    <p:extLst>
      <p:ext uri="{BB962C8B-B14F-4D97-AF65-F5344CB8AC3E}">
        <p14:creationId xmlns:p14="http://schemas.microsoft.com/office/powerpoint/2010/main" val="3930958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931158" y="1077043"/>
            <a:ext cx="7717800" cy="646800"/>
          </a:xfrm>
        </p:spPr>
        <p:txBody>
          <a:bodyPr/>
          <a:lstStyle/>
          <a:p>
            <a:r>
              <a:rPr lang="en-US" sz="4000" dirty="0">
                <a:solidFill>
                  <a:srgbClr val="368E00"/>
                </a:solidFill>
              </a:rPr>
              <a:t>Показатели за CE</a:t>
            </a:r>
            <a:br>
              <a:rPr lang="en-US" sz="4000" dirty="0">
                <a:solidFill>
                  <a:srgbClr val="368E00"/>
                </a:solidFill>
              </a:rPr>
            </a:b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626321" y="2497270"/>
            <a:ext cx="5399449" cy="857822"/>
          </a:xfrm>
        </p:spPr>
        <p:txBody>
          <a:bodyPr/>
          <a:lstStyle/>
          <a:p>
            <a:pPr algn="just"/>
            <a:r>
              <a:rPr lang="en-US" sz="1800" dirty="0"/>
              <a:t>Показатели за кръгова икономика, както и показател за кръговрат на материалите</a:t>
            </a:r>
            <a:r>
              <a:rPr lang="en-US" sz="1400" dirty="0"/>
              <a:t>. </a:t>
            </a:r>
            <a:endParaRPr lang="en-GB" dirty="0"/>
          </a:p>
        </p:txBody>
      </p:sp>
    </p:spTree>
    <p:custDataLst>
      <p:tags r:id="rId1"/>
    </p:custDataLst>
    <p:extLst>
      <p:ext uri="{BB962C8B-B14F-4D97-AF65-F5344CB8AC3E}">
        <p14:creationId xmlns:p14="http://schemas.microsoft.com/office/powerpoint/2010/main" val="2664272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F885-D470-4317-B8D4-2214644697E1}"/>
              </a:ext>
            </a:extLst>
          </p:cNvPr>
          <p:cNvSpPr>
            <a:spLocks noGrp="1"/>
          </p:cNvSpPr>
          <p:nvPr>
            <p:ph type="title"/>
          </p:nvPr>
        </p:nvSpPr>
        <p:spPr>
          <a:xfrm>
            <a:off x="633396" y="-4786"/>
            <a:ext cx="7717800" cy="1011600"/>
          </a:xfrm>
        </p:spPr>
        <p:txBody>
          <a:bodyPr/>
          <a:lstStyle/>
          <a:p>
            <a:r>
              <a:rPr lang="en-GB" dirty="0">
                <a:solidFill>
                  <a:srgbClr val="059540"/>
                </a:solidFill>
              </a:rPr>
              <a:t>Рамка за мониторинг на СЕ</a:t>
            </a:r>
          </a:p>
        </p:txBody>
      </p:sp>
      <p:sp>
        <p:nvSpPr>
          <p:cNvPr id="4" name="TextBox 3">
            <a:extLst>
              <a:ext uri="{FF2B5EF4-FFF2-40B4-BE49-F238E27FC236}">
                <a16:creationId xmlns:a16="http://schemas.microsoft.com/office/drawing/2014/main" id="{8FDE31AB-26BC-4A6E-8146-C8DAA11DDE28}"/>
              </a:ext>
            </a:extLst>
          </p:cNvPr>
          <p:cNvSpPr txBox="1"/>
          <p:nvPr/>
        </p:nvSpPr>
        <p:spPr>
          <a:xfrm>
            <a:off x="134065" y="1905214"/>
            <a:ext cx="2973519" cy="2395336"/>
          </a:xfrm>
          <a:prstGeom prst="rect">
            <a:avLst/>
          </a:prstGeom>
          <a:noFill/>
        </p:spPr>
        <p:txBody>
          <a:bodyPr wrap="square">
            <a:spAutoFit/>
          </a:bodyPr>
          <a:lstStyle/>
          <a:p>
            <a:pPr marL="0" indent="0" algn="just">
              <a:lnSpc>
                <a:spcPct val="120000"/>
              </a:lnSpc>
              <a:spcBef>
                <a:spcPts val="500"/>
              </a:spcBef>
              <a:buNone/>
            </a:pPr>
            <a:r>
              <a:rPr lang="en-US" dirty="0"/>
              <a:t>За да наблюдава основните тенденции в прехода към кръгова икономика, Европейската комисия създаде рамка за мониторинг, състояща се от 10 показателя, групирани в 4 категории. В списъка на показателите са използвани налични данни от Евростат, JRC, ГД "Земеделие" и Европейското патентно ведомство.</a:t>
            </a:r>
          </a:p>
        </p:txBody>
      </p:sp>
      <p:pic>
        <p:nvPicPr>
          <p:cNvPr id="5" name="Picture 4">
            <a:extLst>
              <a:ext uri="{FF2B5EF4-FFF2-40B4-BE49-F238E27FC236}">
                <a16:creationId xmlns:a16="http://schemas.microsoft.com/office/drawing/2014/main" id="{6B234E99-3973-4EF5-B877-B0F3BDD273C2}"/>
              </a:ext>
            </a:extLst>
          </p:cNvPr>
          <p:cNvPicPr>
            <a:picLocks noChangeAspect="1"/>
          </p:cNvPicPr>
          <p:nvPr/>
        </p:nvPicPr>
        <p:blipFill>
          <a:blip r:embed="rId3"/>
          <a:stretch>
            <a:fillRect/>
          </a:stretch>
        </p:blipFill>
        <p:spPr>
          <a:xfrm>
            <a:off x="3306965" y="861555"/>
            <a:ext cx="5786195" cy="3980525"/>
          </a:xfrm>
          <a:prstGeom prst="rect">
            <a:avLst/>
          </a:prstGeom>
        </p:spPr>
      </p:pic>
      <p:sp>
        <p:nvSpPr>
          <p:cNvPr id="7" name="TextBox 6">
            <a:extLst>
              <a:ext uri="{FF2B5EF4-FFF2-40B4-BE49-F238E27FC236}">
                <a16:creationId xmlns:a16="http://schemas.microsoft.com/office/drawing/2014/main" id="{D0016C57-9B0E-48B9-AF86-3ACDEE6F60F8}"/>
              </a:ext>
            </a:extLst>
          </p:cNvPr>
          <p:cNvSpPr txBox="1"/>
          <p:nvPr/>
        </p:nvSpPr>
        <p:spPr>
          <a:xfrm>
            <a:off x="2034482" y="4553191"/>
            <a:ext cx="5300770" cy="230832"/>
          </a:xfrm>
          <a:prstGeom prst="rect">
            <a:avLst/>
          </a:prstGeom>
          <a:noFill/>
        </p:spPr>
        <p:txBody>
          <a:bodyPr wrap="square">
            <a:spAutoFit/>
          </a:bodyPr>
          <a:lstStyle/>
          <a:p>
            <a:pPr algn="ctr"/>
            <a:r>
              <a:rPr lang="en-US" sz="900" dirty="0">
                <a:latin typeface="+mj-lt"/>
                <a:ea typeface="Verdana" panose="020B0604030504040204" pitchFamily="34" charset="0"/>
              </a:rPr>
              <a:t>Източник: </a:t>
            </a:r>
            <a:r>
              <a:rPr lang="en-US" sz="900" dirty="0">
                <a:latin typeface="+mj-lt"/>
                <a:ea typeface="Verdana" panose="020B0604030504040204" pitchFamily="34" charset="0"/>
                <a:hlinkClick r:id="rId4"/>
              </a:rPr>
              <a:t>Европейски съюз, 2018 г.</a:t>
            </a:r>
            <a:endParaRPr lang="en-US" sz="9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3601513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740A-3556-416B-AA27-73EAD20A3C54}"/>
              </a:ext>
            </a:extLst>
          </p:cNvPr>
          <p:cNvSpPr>
            <a:spLocks noGrp="1"/>
          </p:cNvSpPr>
          <p:nvPr>
            <p:ph type="title"/>
          </p:nvPr>
        </p:nvSpPr>
        <p:spPr>
          <a:xfrm>
            <a:off x="335090" y="-142091"/>
            <a:ext cx="7717800" cy="1011600"/>
          </a:xfrm>
        </p:spPr>
        <p:txBody>
          <a:bodyPr/>
          <a:lstStyle/>
          <a:p>
            <a:r>
              <a:rPr lang="en-US" sz="4000" dirty="0">
                <a:solidFill>
                  <a:srgbClr val="059540"/>
                </a:solidFill>
              </a:rPr>
              <a:t>Показатели за CE (1)</a:t>
            </a:r>
            <a:endParaRPr lang="en-GB" dirty="0">
              <a:solidFill>
                <a:srgbClr val="059540"/>
              </a:solidFill>
            </a:endParaRPr>
          </a:p>
        </p:txBody>
      </p:sp>
      <p:graphicFrame>
        <p:nvGraphicFramePr>
          <p:cNvPr id="4" name="Table 3">
            <a:extLst>
              <a:ext uri="{FF2B5EF4-FFF2-40B4-BE49-F238E27FC236}">
                <a16:creationId xmlns:a16="http://schemas.microsoft.com/office/drawing/2014/main" id="{51A2AE70-5C91-47C9-AE77-12D30270026F}"/>
              </a:ext>
            </a:extLst>
          </p:cNvPr>
          <p:cNvGraphicFramePr>
            <a:graphicFrameLocks noGrp="1"/>
          </p:cNvGraphicFramePr>
          <p:nvPr>
            <p:extLst>
              <p:ext uri="{D42A27DB-BD31-4B8C-83A1-F6EECF244321}">
                <p14:modId xmlns:p14="http://schemas.microsoft.com/office/powerpoint/2010/main" val="3689658769"/>
              </p:ext>
            </p:extLst>
          </p:nvPr>
        </p:nvGraphicFramePr>
        <p:xfrm>
          <a:off x="0" y="927031"/>
          <a:ext cx="9143999" cy="3840072"/>
        </p:xfrm>
        <a:graphic>
          <a:graphicData uri="http://schemas.openxmlformats.org/drawingml/2006/table">
            <a:tbl>
              <a:tblPr firstRow="1" firstCol="1" bandRow="1"/>
              <a:tblGrid>
                <a:gridCol w="509174">
                  <a:extLst>
                    <a:ext uri="{9D8B030D-6E8A-4147-A177-3AD203B41FA5}">
                      <a16:colId xmlns:a16="http://schemas.microsoft.com/office/drawing/2014/main" val="3221784642"/>
                    </a:ext>
                  </a:extLst>
                </a:gridCol>
                <a:gridCol w="1823330">
                  <a:extLst>
                    <a:ext uri="{9D8B030D-6E8A-4147-A177-3AD203B41FA5}">
                      <a16:colId xmlns:a16="http://schemas.microsoft.com/office/drawing/2014/main" val="700462349"/>
                    </a:ext>
                  </a:extLst>
                </a:gridCol>
                <a:gridCol w="2993899">
                  <a:extLst>
                    <a:ext uri="{9D8B030D-6E8A-4147-A177-3AD203B41FA5}">
                      <a16:colId xmlns:a16="http://schemas.microsoft.com/office/drawing/2014/main" val="3934348151"/>
                    </a:ext>
                  </a:extLst>
                </a:gridCol>
                <a:gridCol w="3817596">
                  <a:extLst>
                    <a:ext uri="{9D8B030D-6E8A-4147-A177-3AD203B41FA5}">
                      <a16:colId xmlns:a16="http://schemas.microsoft.com/office/drawing/2014/main" val="133064945"/>
                    </a:ext>
                  </a:extLst>
                </a:gridCol>
              </a:tblGrid>
              <a:tr h="13562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Индикатор</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Значение</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Лостове на ЕС (примери)</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extLst>
                  <a:ext uri="{0D108BD9-81ED-4DB2-BD59-A6C34878D82A}">
                    <a16:rowId xmlns:a16="http://schemas.microsoft.com/office/drawing/2014/main" val="647821739"/>
                  </a:ext>
                </a:extLst>
              </a:tr>
              <a:tr h="135629">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Производство и потребление</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9795455"/>
                  </a:ext>
                </a:extLst>
              </a:tr>
              <a:tr h="433099">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1</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Самостоятелност на суровините за производство в ЕС</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Кръговата икономика следва да спомогне за преодоляване на рисковете, свързани с доставките на суровини, особено на критични суровини.</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a:effectLst/>
                          <a:latin typeface="+mj-lt"/>
                          <a:ea typeface="Verdana" panose="020B0604030504040204" pitchFamily="34" charset="0"/>
                        </a:rPr>
                        <a:t>Инициатива за суровините; Пътна карта за ефективно използване на ресурсите</a:t>
                      </a:r>
                      <a:endParaRPr lang="en-US" sz="100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935581764"/>
                  </a:ext>
                </a:extLst>
              </a:tr>
              <a:tr h="40727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2</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Зелени обществени поръчки (като индикатор за финансовите аспекти)</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Обществените поръчки заемат голям дял от потреблението и могат да стимулират кръговата икономика.</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a:effectLst/>
                          <a:latin typeface="+mj-lt"/>
                          <a:ea typeface="Verdana" panose="020B0604030504040204" pitchFamily="34" charset="0"/>
                        </a:rPr>
                        <a:t>Стратегия за обществени поръчки; схеми за подпомагане и доброволни критерии за зелени обществени поръчки</a:t>
                      </a:r>
                      <a:endParaRPr lang="en-US" sz="100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1622737347"/>
                  </a:ext>
                </a:extLst>
              </a:tr>
              <a:tr h="40727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3</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a:effectLst/>
                          <a:latin typeface="+mj-lt"/>
                          <a:ea typeface="Verdana" panose="020B0604030504040204" pitchFamily="34" charset="0"/>
                        </a:rPr>
                        <a:t>Генериране на отпадъци (като индикатор за аспектите на потреблението)</a:t>
                      </a:r>
                      <a:endParaRPr lang="en-US" sz="100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В кръговата икономика генерирането на отпадъци се свежда до минимум.</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a:effectLst/>
                          <a:latin typeface="+mj-lt"/>
                          <a:ea typeface="Verdana" panose="020B0604030504040204" pitchFamily="34" charset="0"/>
                        </a:rPr>
                        <a:t>Рамкова директива за отпадъците; директиви за специфични потоци отпадъци; Стратегия за пластмасите</a:t>
                      </a:r>
                      <a:endParaRPr lang="en-US" sz="100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627370501"/>
                  </a:ext>
                </a:extLst>
              </a:tr>
              <a:tr h="40727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4</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Хранителни отпадъци</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Изхвърлянето на храни има отрицателно въздействие върху околната среда, климата и икономиката.</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Общ регламент за законодателството в областта на храните; Рамкова директива за отпадъците; различни инициативи (като Платформата на ЕС за загубата на храни и разхищението на храни).</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52259375"/>
                  </a:ext>
                </a:extLst>
              </a:tr>
              <a:tr h="135629">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Управление на отпадъците</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2735010"/>
                  </a:ext>
                </a:extLst>
              </a:tr>
              <a:tr h="347568">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5</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a:effectLst/>
                          <a:latin typeface="+mj-lt"/>
                          <a:ea typeface="Verdana" panose="020B0604030504040204" pitchFamily="34" charset="0"/>
                        </a:rPr>
                        <a:t>Степен на рециклиране (дял на рециклираните отпадъци)</a:t>
                      </a:r>
                      <a:endParaRPr lang="en-US" sz="100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Увеличаването на степента на рециклиране е част от прехода към кръгова икономика.</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a:lnSpc>
                          <a:spcPct val="107000"/>
                        </a:lnSpc>
                        <a:spcBef>
                          <a:spcPts val="0"/>
                        </a:spcBef>
                        <a:spcAft>
                          <a:spcPts val="800"/>
                        </a:spcAft>
                      </a:pPr>
                      <a:r>
                        <a:rPr lang="en-GB" sz="1000" dirty="0">
                          <a:effectLst/>
                          <a:latin typeface="+mj-lt"/>
                          <a:ea typeface="Verdana" panose="020B0604030504040204" pitchFamily="34" charset="0"/>
                        </a:rPr>
                        <a:t>Рамкова директива за отпадъците</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1209954158"/>
                  </a:ext>
                </a:extLst>
              </a:tr>
              <a:tr h="40727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6</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Специфични потоци отпадъци (отпадъци от опаковки, биологични отпадъци, електронни отпадъци и др.)</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Отразява напредъка в рециклирането на най-важните потоци отпадъци.</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Рамкова директива за отпадъците; Директива за депониране на отпадъци; директиви за специфични потоци отпадъци.</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433633866"/>
                  </a:ext>
                </a:extLst>
              </a:tr>
            </a:tbl>
          </a:graphicData>
        </a:graphic>
      </p:graphicFrame>
    </p:spTree>
    <p:custDataLst>
      <p:tags r:id="rId1"/>
    </p:custDataLst>
    <p:extLst>
      <p:ext uri="{BB962C8B-B14F-4D97-AF65-F5344CB8AC3E}">
        <p14:creationId xmlns:p14="http://schemas.microsoft.com/office/powerpoint/2010/main" val="2150604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8C8D-1FC5-43DE-93EF-8C8CA218A0F9}"/>
              </a:ext>
            </a:extLst>
          </p:cNvPr>
          <p:cNvSpPr>
            <a:spLocks noGrp="1"/>
          </p:cNvSpPr>
          <p:nvPr>
            <p:ph type="title"/>
          </p:nvPr>
        </p:nvSpPr>
        <p:spPr/>
        <p:txBody>
          <a:bodyPr/>
          <a:lstStyle/>
          <a:p>
            <a:r>
              <a:rPr lang="en-GB" dirty="0">
                <a:solidFill>
                  <a:srgbClr val="059540"/>
                </a:solidFill>
              </a:rPr>
              <a:t>(продължение)</a:t>
            </a:r>
          </a:p>
        </p:txBody>
      </p:sp>
      <p:graphicFrame>
        <p:nvGraphicFramePr>
          <p:cNvPr id="3" name="Table 2">
            <a:extLst>
              <a:ext uri="{FF2B5EF4-FFF2-40B4-BE49-F238E27FC236}">
                <a16:creationId xmlns:a16="http://schemas.microsoft.com/office/drawing/2014/main" id="{D86B3715-58B7-4999-856C-EA1C0B22BE79}"/>
              </a:ext>
            </a:extLst>
          </p:cNvPr>
          <p:cNvGraphicFramePr>
            <a:graphicFrameLocks noGrp="1"/>
          </p:cNvGraphicFramePr>
          <p:nvPr>
            <p:extLst>
              <p:ext uri="{D42A27DB-BD31-4B8C-83A1-F6EECF244321}">
                <p14:modId xmlns:p14="http://schemas.microsoft.com/office/powerpoint/2010/main" val="3638206412"/>
              </p:ext>
            </p:extLst>
          </p:nvPr>
        </p:nvGraphicFramePr>
        <p:xfrm>
          <a:off x="9883" y="1391068"/>
          <a:ext cx="9144001" cy="3027048"/>
        </p:xfrm>
        <a:graphic>
          <a:graphicData uri="http://schemas.openxmlformats.org/drawingml/2006/table">
            <a:tbl>
              <a:tblPr firstRow="1" firstCol="1" bandRow="1"/>
              <a:tblGrid>
                <a:gridCol w="509175">
                  <a:extLst>
                    <a:ext uri="{9D8B030D-6E8A-4147-A177-3AD203B41FA5}">
                      <a16:colId xmlns:a16="http://schemas.microsoft.com/office/drawing/2014/main" val="197855367"/>
                    </a:ext>
                  </a:extLst>
                </a:gridCol>
                <a:gridCol w="1823330">
                  <a:extLst>
                    <a:ext uri="{9D8B030D-6E8A-4147-A177-3AD203B41FA5}">
                      <a16:colId xmlns:a16="http://schemas.microsoft.com/office/drawing/2014/main" val="1196347877"/>
                    </a:ext>
                  </a:extLst>
                </a:gridCol>
                <a:gridCol w="2993899">
                  <a:extLst>
                    <a:ext uri="{9D8B030D-6E8A-4147-A177-3AD203B41FA5}">
                      <a16:colId xmlns:a16="http://schemas.microsoft.com/office/drawing/2014/main" val="856311082"/>
                    </a:ext>
                  </a:extLst>
                </a:gridCol>
                <a:gridCol w="3817597">
                  <a:extLst>
                    <a:ext uri="{9D8B030D-6E8A-4147-A177-3AD203B41FA5}">
                      <a16:colId xmlns:a16="http://schemas.microsoft.com/office/drawing/2014/main" val="697142317"/>
                    </a:ext>
                  </a:extLst>
                </a:gridCol>
              </a:tblGrid>
              <a:tr h="111821">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1000" dirty="0">
                          <a:effectLst/>
                          <a:latin typeface="+mj-lt"/>
                          <a:ea typeface="Verdana" panose="020B0604030504040204" pitchFamily="34" charset="0"/>
                        </a:rPr>
                        <a:t>Вторични суровини</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104844"/>
                  </a:ext>
                </a:extLst>
              </a:tr>
              <a:tr h="35714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800" dirty="0">
                          <a:effectLst/>
                          <a:latin typeface="+mj-lt"/>
                          <a:ea typeface="Verdana" panose="020B0604030504040204" pitchFamily="34" charset="0"/>
                        </a:rPr>
                        <a:t>7</a:t>
                      </a:r>
                      <a:endParaRPr lang="en-US" sz="8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Принос на рециклираните материали към търсенето на суровини</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a:lnSpc>
                          <a:spcPct val="107000"/>
                        </a:lnSpc>
                        <a:spcBef>
                          <a:spcPts val="0"/>
                        </a:spcBef>
                        <a:spcAft>
                          <a:spcPts val="800"/>
                        </a:spcAft>
                      </a:pPr>
                      <a:r>
                        <a:rPr lang="en-GB" sz="1000" dirty="0">
                          <a:effectLst/>
                          <a:latin typeface="+mj-lt"/>
                          <a:ea typeface="Verdana" panose="020B0604030504040204" pitchFamily="34" charset="0"/>
                        </a:rPr>
                        <a:t>В кръговата икономика рециклираните материали редовно се използват за производството на нови продукти.</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Рамковата директива за отпадъците; Директивата за </a:t>
                      </a:r>
                      <a:r>
                        <a:rPr lang="en-GB" sz="1000" dirty="0" err="1">
                          <a:effectLst/>
                          <a:latin typeface="+mj-lt"/>
                          <a:ea typeface="Verdana" panose="020B0604030504040204" pitchFamily="34" charset="0"/>
                        </a:rPr>
                        <a:t>екодизайн</a:t>
                      </a:r>
                      <a:r>
                        <a:rPr lang="en-GB" sz="1000" dirty="0">
                          <a:effectLst/>
                          <a:latin typeface="+mj-lt"/>
                          <a:ea typeface="Verdana" panose="020B0604030504040204" pitchFamily="34" charset="0"/>
                        </a:rPr>
                        <a:t>; екомаркировката на ЕС; Регламента REACH; Стратегията за пластмасите; стандартите за качество на вторичните суровини.</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639168281"/>
                  </a:ext>
                </a:extLst>
              </a:tr>
              <a:tr h="479811">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800" dirty="0">
                          <a:effectLst/>
                          <a:latin typeface="+mj-lt"/>
                          <a:ea typeface="Verdana" panose="020B0604030504040204" pitchFamily="34" charset="0"/>
                        </a:rPr>
                        <a:t>8</a:t>
                      </a:r>
                      <a:endParaRPr lang="en-US" sz="8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Търговия с рециклируеми суровини между държавите-членки на ЕС и с останалия свят</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a:lnSpc>
                          <a:spcPct val="107000"/>
                        </a:lnSpc>
                        <a:spcBef>
                          <a:spcPts val="0"/>
                        </a:spcBef>
                        <a:spcAft>
                          <a:spcPts val="800"/>
                        </a:spcAft>
                      </a:pPr>
                      <a:r>
                        <a:rPr lang="en-GB" sz="1000" dirty="0">
                          <a:effectLst/>
                          <a:latin typeface="+mj-lt"/>
                          <a:ea typeface="Verdana" panose="020B0604030504040204" pitchFamily="34" charset="0"/>
                        </a:rPr>
                        <a:t>Търговията с рециклируеми суровини отразява значението на вътрешния пазар и глобалното участие в кръговата икономика.</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Политика на вътрешния пазар; Регламент за превоза на отпадъци; търговска политика.</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22469047"/>
                  </a:ext>
                </a:extLst>
              </a:tr>
              <a:tr h="111821">
                <a:tc gridSpan="4">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Конкурентоспособност и иновации</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4393714"/>
                  </a:ext>
                </a:extLst>
              </a:tr>
              <a:tr h="60247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800" dirty="0">
                          <a:effectLst/>
                          <a:latin typeface="+mj-lt"/>
                          <a:ea typeface="Verdana" panose="020B0604030504040204" pitchFamily="34" charset="0"/>
                        </a:rPr>
                        <a:t>9</a:t>
                      </a:r>
                      <a:endParaRPr lang="en-US" sz="8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Частни инвестиции, работни места и брутна добавена стойност</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отразява приноса на кръговата икономика за създаването на работни места и растежа.</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План за инвестиции за Европа; Структурни и инвестиционни фондове; Програма </a:t>
                      </a:r>
                      <a:r>
                        <a:rPr lang="en-GB" sz="1000" dirty="0" err="1">
                          <a:effectLst/>
                          <a:latin typeface="+mj-lt"/>
                          <a:ea typeface="Verdana" panose="020B0604030504040204" pitchFamily="34" charset="0"/>
                        </a:rPr>
                        <a:t>InnovFin</a:t>
                      </a:r>
                      <a:r>
                        <a:rPr lang="en-GB" sz="1000" dirty="0">
                          <a:effectLst/>
                          <a:latin typeface="+mj-lt"/>
                          <a:ea typeface="Verdana" panose="020B0604030504040204" pitchFamily="34" charset="0"/>
                        </a:rPr>
                        <a:t>; Платформа за финансова подкрепа на кръговата икономика; Стратегия за устойчиво финансиране; Инициатива за зелени работни места; Нова европейска програма за умения; Политика на вътрешния пазар</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3367057651"/>
                  </a:ext>
                </a:extLst>
              </a:tr>
              <a:tr h="479811">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gn="just" fontAlgn="base">
                        <a:lnSpc>
                          <a:spcPct val="107000"/>
                        </a:lnSpc>
                        <a:spcBef>
                          <a:spcPts val="0"/>
                        </a:spcBef>
                        <a:spcAft>
                          <a:spcPts val="0"/>
                        </a:spcAft>
                      </a:pPr>
                      <a:r>
                        <a:rPr lang="en-GB" sz="800" dirty="0">
                          <a:effectLst/>
                          <a:latin typeface="+mj-lt"/>
                          <a:ea typeface="Verdana" panose="020B0604030504040204" pitchFamily="34" charset="0"/>
                        </a:rPr>
                        <a:t>10</a:t>
                      </a:r>
                      <a:endParaRPr lang="en-US" sz="8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Патенти, свързани с рециклиране и вторични суровини, като косвен показател за иновации</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Иновативните технологии в областта на кръговата икономика увеличават конкурентоспособността на ЕС в световен мащаб.</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gn="l" fontAlgn="base">
                        <a:lnSpc>
                          <a:spcPct val="107000"/>
                        </a:lnSpc>
                        <a:spcBef>
                          <a:spcPts val="0"/>
                        </a:spcBef>
                        <a:spcAft>
                          <a:spcPts val="0"/>
                        </a:spcAft>
                      </a:pPr>
                      <a:r>
                        <a:rPr lang="en-GB" sz="1000" dirty="0">
                          <a:effectLst/>
                          <a:latin typeface="+mj-lt"/>
                          <a:ea typeface="Verdana" panose="020B0604030504040204" pitchFamily="34" charset="0"/>
                        </a:rPr>
                        <a:t>Horizon Europe</a:t>
                      </a:r>
                      <a:endParaRPr lang="en-US" sz="1000" dirty="0">
                        <a:effectLst/>
                        <a:latin typeface="+mj-lt"/>
                        <a:ea typeface="Verdana" panose="020B0604030504040204" pitchFamily="34" charset="0"/>
                        <a:cs typeface="Times New Roman" panose="02020603050405020304" pitchFamily="18" charset="0"/>
                      </a:endParaRPr>
                    </a:p>
                  </a:txBody>
                  <a:tcPr marL="22227" marR="2222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901110434"/>
                  </a:ext>
                </a:extLst>
              </a:tr>
            </a:tbl>
          </a:graphicData>
        </a:graphic>
      </p:graphicFrame>
    </p:spTree>
    <p:custDataLst>
      <p:tags r:id="rId1"/>
    </p:custDataLst>
    <p:extLst>
      <p:ext uri="{BB962C8B-B14F-4D97-AF65-F5344CB8AC3E}">
        <p14:creationId xmlns:p14="http://schemas.microsoft.com/office/powerpoint/2010/main" val="3104577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F5C17-E705-4F50-A512-A9D364177F0D}"/>
              </a:ext>
            </a:extLst>
          </p:cNvPr>
          <p:cNvSpPr>
            <a:spLocks noGrp="1"/>
          </p:cNvSpPr>
          <p:nvPr>
            <p:ph type="title"/>
          </p:nvPr>
        </p:nvSpPr>
        <p:spPr/>
        <p:txBody>
          <a:bodyPr/>
          <a:lstStyle/>
          <a:p>
            <a:r>
              <a:rPr lang="en-US" sz="3600" dirty="0">
                <a:solidFill>
                  <a:srgbClr val="059540"/>
                </a:solidFill>
              </a:rPr>
              <a:t>Индикатори за CE (2)</a:t>
            </a:r>
            <a:endParaRPr lang="en-GB" dirty="0"/>
          </a:p>
        </p:txBody>
      </p:sp>
      <p:sp>
        <p:nvSpPr>
          <p:cNvPr id="4" name="TextBox 3">
            <a:extLst>
              <a:ext uri="{FF2B5EF4-FFF2-40B4-BE49-F238E27FC236}">
                <a16:creationId xmlns:a16="http://schemas.microsoft.com/office/drawing/2014/main" id="{42C9E4C4-4C7F-41C3-9E9D-567878776B4B}"/>
              </a:ext>
            </a:extLst>
          </p:cNvPr>
          <p:cNvSpPr txBox="1"/>
          <p:nvPr/>
        </p:nvSpPr>
        <p:spPr>
          <a:xfrm>
            <a:off x="134066" y="1859291"/>
            <a:ext cx="8686799" cy="2462213"/>
          </a:xfrm>
          <a:prstGeom prst="rect">
            <a:avLst/>
          </a:prstGeom>
          <a:noFill/>
        </p:spPr>
        <p:txBody>
          <a:bodyPr wrap="square">
            <a:spAutoFit/>
          </a:bodyPr>
          <a:lstStyle/>
          <a:p>
            <a:pPr marL="0" indent="0" algn="just">
              <a:buNone/>
            </a:pPr>
            <a:r>
              <a:rPr lang="en-US" sz="1400" dirty="0"/>
              <a:t>Докато в предишния слайд бяха представени показателите за СЕ, идващи от </a:t>
            </a:r>
            <a:r>
              <a:rPr lang="en-US" sz="1400" dirty="0">
                <a:solidFill>
                  <a:srgbClr val="059540"/>
                </a:solidFill>
              </a:rPr>
              <a:t>рамката за мониторинг на кръговата икономика, </a:t>
            </a:r>
            <a:r>
              <a:rPr lang="en-US" sz="1400" dirty="0"/>
              <a:t>в следващия слайд ще представим друг набор от показатели, отново на ЕК - ГД "</a:t>
            </a:r>
            <a:r>
              <a:rPr lang="en-US" sz="1400" dirty="0">
                <a:solidFill>
                  <a:srgbClr val="059540"/>
                </a:solidFill>
              </a:rPr>
              <a:t>Околна среда</a:t>
            </a:r>
            <a:r>
              <a:rPr lang="en-US" sz="1400" dirty="0"/>
              <a:t>" </a:t>
            </a:r>
            <a:r>
              <a:rPr lang="en-US" sz="1400" dirty="0">
                <a:solidFill>
                  <a:srgbClr val="059540"/>
                </a:solidFill>
              </a:rPr>
              <a:t>и плана за действие за екоиновации</a:t>
            </a:r>
            <a:r>
              <a:rPr lang="en-US" sz="1400" dirty="0"/>
              <a:t>. </a:t>
            </a:r>
          </a:p>
          <a:p>
            <a:pPr marL="0" indent="0" algn="just">
              <a:buNone/>
            </a:pPr>
            <a:endParaRPr lang="en-US" sz="1400" dirty="0"/>
          </a:p>
          <a:p>
            <a:pPr marL="0" indent="0" algn="just">
              <a:buNone/>
            </a:pPr>
            <a:r>
              <a:rPr lang="en-US" sz="1400" dirty="0"/>
              <a:t>Има 3 основни категории:</a:t>
            </a:r>
          </a:p>
          <a:p>
            <a:pPr marL="285750" indent="-285750" algn="just">
              <a:buFont typeface="Wingdings" panose="05000000000000000000" pitchFamily="2" charset="2"/>
              <a:buChar char="ü"/>
            </a:pPr>
            <a:r>
              <a:rPr lang="en-US" sz="1400" dirty="0"/>
              <a:t>Устойчиво управление на ресурсите</a:t>
            </a:r>
          </a:p>
          <a:p>
            <a:pPr marL="285750" indent="-285750" algn="just">
              <a:buFont typeface="Wingdings" panose="05000000000000000000" pitchFamily="2" charset="2"/>
              <a:buChar char="ü"/>
            </a:pPr>
            <a:r>
              <a:rPr lang="en-US" sz="1400" dirty="0"/>
              <a:t>Обществено поведение</a:t>
            </a:r>
          </a:p>
          <a:p>
            <a:pPr marL="285750" indent="-285750" algn="just">
              <a:buFont typeface="Wingdings" panose="05000000000000000000" pitchFamily="2" charset="2"/>
              <a:buChar char="ü"/>
            </a:pPr>
            <a:r>
              <a:rPr lang="en-US" sz="1400" dirty="0"/>
              <a:t>Бизнес операции</a:t>
            </a:r>
          </a:p>
          <a:p>
            <a:pPr algn="just"/>
            <a:endParaRPr lang="en-US" sz="1400" dirty="0"/>
          </a:p>
          <a:p>
            <a:pPr marL="0" indent="0" algn="just">
              <a:buNone/>
            </a:pPr>
            <a:r>
              <a:rPr lang="en-US" sz="1400" dirty="0"/>
              <a:t>Данните са основно от Евростат, но също и от Deloitte, Ecopreneur, ЕАОС, Flash Eurobarometer 441, Community Innovation Survey 2014 и EU Ecolabel.</a:t>
            </a:r>
          </a:p>
        </p:txBody>
      </p:sp>
    </p:spTree>
    <p:custDataLst>
      <p:tags r:id="rId1"/>
    </p:custDataLst>
    <p:extLst>
      <p:ext uri="{BB962C8B-B14F-4D97-AF65-F5344CB8AC3E}">
        <p14:creationId xmlns:p14="http://schemas.microsoft.com/office/powerpoint/2010/main" val="3380164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924F-3057-47EA-A64C-E0604DD74C57}"/>
              </a:ext>
            </a:extLst>
          </p:cNvPr>
          <p:cNvSpPr>
            <a:spLocks noGrp="1"/>
          </p:cNvSpPr>
          <p:nvPr>
            <p:ph type="title"/>
          </p:nvPr>
        </p:nvSpPr>
        <p:spPr>
          <a:xfrm>
            <a:off x="713225" y="33700"/>
            <a:ext cx="7717800" cy="1011600"/>
          </a:xfrm>
        </p:spPr>
        <p:txBody>
          <a:bodyPr/>
          <a:lstStyle/>
          <a:p>
            <a:r>
              <a:rPr lang="en-US" dirty="0">
                <a:solidFill>
                  <a:srgbClr val="059540"/>
                </a:solidFill>
              </a:rPr>
              <a:t>Показатели за CE (3)</a:t>
            </a:r>
            <a:endParaRPr lang="en-GB" dirty="0">
              <a:solidFill>
                <a:srgbClr val="059540"/>
              </a:solidFill>
            </a:endParaRPr>
          </a:p>
        </p:txBody>
      </p:sp>
      <p:sp>
        <p:nvSpPr>
          <p:cNvPr id="3" name="TextBox 2">
            <a:hlinkClick r:id="rId3"/>
            <a:extLst>
              <a:ext uri="{FF2B5EF4-FFF2-40B4-BE49-F238E27FC236}">
                <a16:creationId xmlns:a16="http://schemas.microsoft.com/office/drawing/2014/main" id="{53F724C8-4E1A-4B51-A4B3-CC4B2DBC8D92}"/>
              </a:ext>
            </a:extLst>
          </p:cNvPr>
          <p:cNvSpPr txBox="1"/>
          <p:nvPr/>
        </p:nvSpPr>
        <p:spPr>
          <a:xfrm>
            <a:off x="-961809" y="4625699"/>
            <a:ext cx="9563100" cy="230832"/>
          </a:xfrm>
          <a:prstGeom prst="rect">
            <a:avLst/>
          </a:prstGeom>
          <a:noFill/>
        </p:spPr>
        <p:txBody>
          <a:bodyPr wrap="square" rtlCol="0">
            <a:spAutoFit/>
          </a:bodyPr>
          <a:lstStyle/>
          <a:p>
            <a:pPr algn="ctr"/>
            <a:r>
              <a:rPr lang="en-US" sz="900" dirty="0">
                <a:latin typeface="+mj-lt"/>
                <a:ea typeface="Verdana" panose="020B0604030504040204" pitchFamily="34" charset="0"/>
              </a:rPr>
              <a:t>Източник: </a:t>
            </a:r>
            <a:r>
              <a:rPr lang="en-US" sz="900" dirty="0">
                <a:latin typeface="+mj-lt"/>
                <a:ea typeface="Verdana" panose="020B0604030504040204" pitchFamily="34" charset="0"/>
                <a:hlinkClick r:id="rId3"/>
              </a:rPr>
              <a:t>https:</a:t>
            </a:r>
            <a:r>
              <a:rPr lang="en-US" sz="900" dirty="0">
                <a:latin typeface="+mj-lt"/>
                <a:ea typeface="Verdana" panose="020B0604030504040204" pitchFamily="34" charset="0"/>
              </a:rPr>
              <a:t>//ec.europa.eu/environment/ecoap/indicators/circular-economy-indicators_en </a:t>
            </a:r>
          </a:p>
        </p:txBody>
      </p:sp>
      <p:graphicFrame>
        <p:nvGraphicFramePr>
          <p:cNvPr id="4" name="Table 3">
            <a:extLst>
              <a:ext uri="{FF2B5EF4-FFF2-40B4-BE49-F238E27FC236}">
                <a16:creationId xmlns:a16="http://schemas.microsoft.com/office/drawing/2014/main" id="{780E3943-FAA1-4EBA-BB73-53AFA3214B8D}"/>
              </a:ext>
            </a:extLst>
          </p:cNvPr>
          <p:cNvGraphicFramePr>
            <a:graphicFrameLocks noGrp="1"/>
          </p:cNvGraphicFramePr>
          <p:nvPr>
            <p:extLst>
              <p:ext uri="{D42A27DB-BD31-4B8C-83A1-F6EECF244321}">
                <p14:modId xmlns:p14="http://schemas.microsoft.com/office/powerpoint/2010/main" val="258635130"/>
              </p:ext>
            </p:extLst>
          </p:nvPr>
        </p:nvGraphicFramePr>
        <p:xfrm>
          <a:off x="297678" y="836101"/>
          <a:ext cx="8133347" cy="3789598"/>
        </p:xfrm>
        <a:graphic>
          <a:graphicData uri="http://schemas.openxmlformats.org/drawingml/2006/table">
            <a:tbl>
              <a:tblPr firstRow="1" firstCol="1" bandRow="1">
                <a:tableStyleId>{F05C83DA-19AF-4781-9E9F-8F55BE3DE3E8}</a:tableStyleId>
              </a:tblPr>
              <a:tblGrid>
                <a:gridCol w="2873828">
                  <a:extLst>
                    <a:ext uri="{9D8B030D-6E8A-4147-A177-3AD203B41FA5}">
                      <a16:colId xmlns:a16="http://schemas.microsoft.com/office/drawing/2014/main" val="865242604"/>
                    </a:ext>
                  </a:extLst>
                </a:gridCol>
                <a:gridCol w="5259519">
                  <a:extLst>
                    <a:ext uri="{9D8B030D-6E8A-4147-A177-3AD203B41FA5}">
                      <a16:colId xmlns:a16="http://schemas.microsoft.com/office/drawing/2014/main" val="3852283121"/>
                    </a:ext>
                  </a:extLst>
                </a:gridCol>
              </a:tblGrid>
              <a:tr h="127020">
                <a:tc>
                  <a:txBody>
                    <a:bodyPr/>
                    <a:lstStyle/>
                    <a:p>
                      <a:pPr algn="ctr"/>
                      <a:r>
                        <a:rPr lang="pt-PT" sz="1000" b="1" dirty="0">
                          <a:solidFill>
                            <a:schemeClr val="bg1"/>
                          </a:solidFill>
                          <a:effectLst/>
                        </a:rPr>
                        <a:t>Група</a:t>
                      </a:r>
                      <a:endParaRPr lang="pt-PT" sz="1000" b="1" dirty="0">
                        <a:solidFill>
                          <a:schemeClr val="bg1"/>
                        </a:solidFill>
                        <a:effectLst/>
                        <a:latin typeface="Calibri" panose="020F0502020204030204" pitchFamily="34" charset="0"/>
                        <a:ea typeface="Calibri" panose="020F0502020204030204" pitchFamily="34" charset="0"/>
                      </a:endParaRPr>
                    </a:p>
                  </a:txBody>
                  <a:tcPr marL="51114" marR="51114" marT="7099" marB="0">
                    <a:solidFill>
                      <a:srgbClr val="059540"/>
                    </a:solidFill>
                  </a:tcPr>
                </a:tc>
                <a:tc>
                  <a:txBody>
                    <a:bodyPr/>
                    <a:lstStyle/>
                    <a:p>
                      <a:pPr algn="ctr"/>
                      <a:r>
                        <a:rPr lang="pt-PT" sz="1000" b="1" dirty="0" err="1">
                          <a:solidFill>
                            <a:schemeClr val="bg1"/>
                          </a:solidFill>
                          <a:effectLst/>
                        </a:rPr>
                        <a:t>Показатели</a:t>
                      </a:r>
                      <a:endParaRPr lang="pt-PT" sz="1000" b="1" dirty="0">
                        <a:solidFill>
                          <a:schemeClr val="bg1"/>
                        </a:solidFill>
                        <a:effectLst/>
                        <a:latin typeface="Calibri" panose="020F0502020204030204" pitchFamily="34" charset="0"/>
                        <a:ea typeface="Calibri" panose="020F0502020204030204" pitchFamily="34" charset="0"/>
                      </a:endParaRPr>
                    </a:p>
                  </a:txBody>
                  <a:tcPr marL="51114" marR="51114" marT="7099" marB="0">
                    <a:solidFill>
                      <a:srgbClr val="059540"/>
                    </a:solidFill>
                  </a:tcPr>
                </a:tc>
                <a:extLst>
                  <a:ext uri="{0D108BD9-81ED-4DB2-BD59-A6C34878D82A}">
                    <a16:rowId xmlns:a16="http://schemas.microsoft.com/office/drawing/2014/main" val="1336736131"/>
                  </a:ext>
                </a:extLst>
              </a:tr>
              <a:tr h="984893">
                <a:tc>
                  <a:txBody>
                    <a:bodyPr/>
                    <a:lstStyle/>
                    <a:p>
                      <a:pPr algn="just"/>
                      <a:r>
                        <a:rPr lang="en-US" sz="1000" b="1" dirty="0">
                          <a:effectLst/>
                        </a:rPr>
                        <a:t>Устойчиво управление на ресурсите - </a:t>
                      </a:r>
                      <a:r>
                        <a:rPr lang="en-US" sz="1000" dirty="0">
                          <a:effectLst/>
                        </a:rPr>
                        <a:t>измерване на резултатите от трансформацията към СЕ по отношение на търсенето на ресурси и натиска върху околната среда. </a:t>
                      </a:r>
                      <a:endParaRPr lang="pt-PT" sz="1000" dirty="0">
                        <a:effectLst/>
                        <a:latin typeface="Calibri" panose="020F0502020204030204" pitchFamily="34" charset="0"/>
                        <a:ea typeface="Calibri" panose="020F0502020204030204" pitchFamily="34" charset="0"/>
                      </a:endParaRPr>
                    </a:p>
                  </a:txBody>
                  <a:tcPr marL="51114" marR="51114" marT="7099" marB="0"/>
                </a:tc>
                <a:tc>
                  <a:txBody>
                    <a:bodyPr/>
                    <a:lstStyle/>
                    <a:p>
                      <a:pPr marL="342900" lvl="0" indent="-342900">
                        <a:buFont typeface="Wingdings" panose="05000000000000000000" pitchFamily="2" charset="2"/>
                        <a:buChar char=""/>
                        <a:tabLst>
                          <a:tab pos="457200" algn="l"/>
                        </a:tabLst>
                      </a:pPr>
                      <a:r>
                        <a:rPr lang="en-US" sz="1000" dirty="0">
                          <a:effectLst/>
                        </a:rPr>
                        <a:t>Отпечатък от материала </a:t>
                      </a:r>
                    </a:p>
                    <a:p>
                      <a:pPr marL="342900" lvl="0" indent="-342900">
                        <a:buFont typeface="Wingdings" panose="05000000000000000000" pitchFamily="2" charset="2"/>
                        <a:buChar char=""/>
                        <a:tabLst>
                          <a:tab pos="457200" algn="l"/>
                        </a:tabLst>
                      </a:pPr>
                      <a:r>
                        <a:rPr lang="en-US" sz="1000" dirty="0">
                          <a:effectLst/>
                        </a:rPr>
                        <a:t>Производителност на ресурсите на държавите членки </a:t>
                      </a:r>
                    </a:p>
                    <a:p>
                      <a:pPr marL="342900" lvl="0" indent="-342900">
                        <a:buFont typeface="Wingdings" panose="05000000000000000000" pitchFamily="2" charset="2"/>
                        <a:buChar char=""/>
                        <a:tabLst>
                          <a:tab pos="457200" algn="l"/>
                        </a:tabLst>
                      </a:pPr>
                      <a:r>
                        <a:rPr lang="en-US" sz="1000" dirty="0">
                          <a:effectLst/>
                        </a:rPr>
                        <a:t>Тенденции в сектора на ремонтите </a:t>
                      </a:r>
                    </a:p>
                    <a:p>
                      <a:pPr marL="342900" lvl="0" indent="-342900">
                        <a:buFont typeface="Wingdings" panose="05000000000000000000" pitchFamily="2" charset="2"/>
                        <a:buChar char=""/>
                        <a:tabLst>
                          <a:tab pos="457200" algn="l"/>
                        </a:tabLst>
                      </a:pPr>
                      <a:r>
                        <a:rPr lang="en-US" sz="1000" dirty="0">
                          <a:effectLst/>
                        </a:rPr>
                        <a:t>Разширена отговорност на производителя </a:t>
                      </a:r>
                    </a:p>
                    <a:p>
                      <a:pPr marL="342900" lvl="0" indent="-342900">
                        <a:buFont typeface="Wingdings" panose="05000000000000000000" pitchFamily="2" charset="2"/>
                        <a:buChar char=""/>
                        <a:tabLst>
                          <a:tab pos="457200" algn="l"/>
                        </a:tabLst>
                      </a:pPr>
                      <a:r>
                        <a:rPr lang="en-US" sz="1000" dirty="0">
                          <a:effectLst/>
                        </a:rPr>
                        <a:t>Тенденции на пазара за рециклиране </a:t>
                      </a:r>
                      <a:endParaRPr lang="pt-PT" sz="1000" dirty="0">
                        <a:effectLst/>
                        <a:latin typeface="Calibri" panose="020F0502020204030204" pitchFamily="34" charset="0"/>
                        <a:ea typeface="Calibri" panose="020F0502020204030204" pitchFamily="34" charset="0"/>
                      </a:endParaRPr>
                    </a:p>
                  </a:txBody>
                  <a:tcPr marL="51114" marR="51114" marT="7099" marB="0"/>
                </a:tc>
                <a:extLst>
                  <a:ext uri="{0D108BD9-81ED-4DB2-BD59-A6C34878D82A}">
                    <a16:rowId xmlns:a16="http://schemas.microsoft.com/office/drawing/2014/main" val="3197174590"/>
                  </a:ext>
                </a:extLst>
              </a:tr>
              <a:tr h="809307">
                <a:tc>
                  <a:txBody>
                    <a:bodyPr/>
                    <a:lstStyle/>
                    <a:p>
                      <a:pPr algn="just"/>
                      <a:r>
                        <a:rPr lang="en-US" sz="1000" b="1" dirty="0">
                          <a:effectLst/>
                        </a:rPr>
                        <a:t>Обществено поведение </a:t>
                      </a:r>
                      <a:r>
                        <a:rPr lang="en-US" sz="1000" dirty="0">
                          <a:effectLst/>
                        </a:rPr>
                        <a:t>- измерване на осведомеността и ангажираността на гражданите с кръговата икономика </a:t>
                      </a:r>
                      <a:endParaRPr lang="pt-PT" sz="1000" dirty="0">
                        <a:effectLst/>
                        <a:latin typeface="Calibri" panose="020F0502020204030204" pitchFamily="34" charset="0"/>
                        <a:ea typeface="Calibri" panose="020F0502020204030204" pitchFamily="34" charset="0"/>
                      </a:endParaRPr>
                    </a:p>
                  </a:txBody>
                  <a:tcPr marL="51114" marR="51114" marT="7099" marB="0"/>
                </a:tc>
                <a:tc>
                  <a:txBody>
                    <a:bodyPr/>
                    <a:lstStyle/>
                    <a:p>
                      <a:pPr marL="342900" lvl="0" indent="-342900">
                        <a:buFont typeface="Wingdings" panose="05000000000000000000" pitchFamily="2" charset="2"/>
                        <a:buChar char=""/>
                        <a:tabLst>
                          <a:tab pos="457200" algn="l"/>
                        </a:tabLst>
                      </a:pPr>
                      <a:r>
                        <a:rPr lang="en-US" sz="1000" dirty="0">
                          <a:effectLst/>
                        </a:rPr>
                        <a:t>Граждани, които са избрали алтернативи за закупуване на нови продукти </a:t>
                      </a:r>
                    </a:p>
                    <a:p>
                      <a:pPr marL="342900" lvl="0" indent="-342900">
                        <a:buFont typeface="Wingdings" panose="05000000000000000000" pitchFamily="2" charset="2"/>
                        <a:buChar char=""/>
                        <a:tabLst>
                          <a:tab pos="457200" algn="l"/>
                        </a:tabLst>
                      </a:pPr>
                      <a:r>
                        <a:rPr lang="en-US" sz="1000" dirty="0">
                          <a:effectLst/>
                        </a:rPr>
                        <a:t>Отразяване на темата за СЕ в медиите </a:t>
                      </a:r>
                    </a:p>
                    <a:p>
                      <a:pPr marL="342900" lvl="0" indent="-342900">
                        <a:buFont typeface="Wingdings" panose="05000000000000000000" pitchFamily="2" charset="2"/>
                        <a:buChar char=""/>
                        <a:tabLst>
                          <a:tab pos="457200" algn="l"/>
                        </a:tabLst>
                      </a:pPr>
                      <a:r>
                        <a:rPr lang="en-US" sz="1000" dirty="0">
                          <a:effectLst/>
                        </a:rPr>
                        <a:t>Оборот от ремонт на компютри и лични вещи </a:t>
                      </a:r>
                    </a:p>
                    <a:p>
                      <a:pPr marL="342900" lvl="0" indent="-342900">
                        <a:buFont typeface="Wingdings" panose="05000000000000000000" pitchFamily="2" charset="2"/>
                        <a:buChar char=""/>
                        <a:tabLst>
                          <a:tab pos="457200" algn="l"/>
                        </a:tabLst>
                      </a:pPr>
                      <a:r>
                        <a:rPr lang="en-US" sz="1000" dirty="0">
                          <a:effectLst/>
                        </a:rPr>
                        <a:t>НП на предприятията и служителите в ремонт </a:t>
                      </a:r>
                      <a:endParaRPr lang="pt-PT" sz="1000" dirty="0">
                        <a:effectLst/>
                        <a:latin typeface="Calibri" panose="020F0502020204030204" pitchFamily="34" charset="0"/>
                        <a:ea typeface="Calibri" panose="020F0502020204030204" pitchFamily="34" charset="0"/>
                      </a:endParaRPr>
                    </a:p>
                  </a:txBody>
                  <a:tcPr marL="51114" marR="51114" marT="7099" marB="0"/>
                </a:tc>
                <a:extLst>
                  <a:ext uri="{0D108BD9-81ED-4DB2-BD59-A6C34878D82A}">
                    <a16:rowId xmlns:a16="http://schemas.microsoft.com/office/drawing/2014/main" val="1757282680"/>
                  </a:ext>
                </a:extLst>
              </a:tr>
              <a:tr h="1336066">
                <a:tc>
                  <a:txBody>
                    <a:bodyPr/>
                    <a:lstStyle/>
                    <a:p>
                      <a:pPr algn="just"/>
                      <a:r>
                        <a:rPr lang="en-US" sz="1000" b="1" dirty="0">
                          <a:effectLst/>
                        </a:rPr>
                        <a:t>Бизнес операции </a:t>
                      </a:r>
                      <a:r>
                        <a:rPr lang="en-US" sz="1000" dirty="0">
                          <a:effectLst/>
                        </a:rPr>
                        <a:t>- показатели, свързани с бизнес модели за кръгова икономика, повторна употреба, повторно производство, рециклиране Показатели </a:t>
                      </a:r>
                      <a:endParaRPr lang="pt-PT" sz="1000" dirty="0">
                        <a:effectLst/>
                        <a:latin typeface="Calibri" panose="020F0502020204030204" pitchFamily="34" charset="0"/>
                        <a:ea typeface="Calibri" panose="020F0502020204030204" pitchFamily="34" charset="0"/>
                      </a:endParaRPr>
                    </a:p>
                  </a:txBody>
                  <a:tcPr marL="51114" marR="51114" marT="7099" marB="0"/>
                </a:tc>
                <a:tc>
                  <a:txBody>
                    <a:bodyPr/>
                    <a:lstStyle/>
                    <a:p>
                      <a:pPr marL="342900" lvl="0" indent="-342900">
                        <a:buFont typeface="Wingdings" panose="05000000000000000000" pitchFamily="2" charset="2"/>
                        <a:buChar char=""/>
                        <a:tabLst>
                          <a:tab pos="457200" algn="l"/>
                        </a:tabLst>
                      </a:pPr>
                      <a:r>
                        <a:rPr lang="en-US" sz="1000" dirty="0">
                          <a:effectLst/>
                        </a:rPr>
                        <a:t>Трудности, които изпитват дружествата при изпълнението на дейности в областта на кръговата икономика</a:t>
                      </a:r>
                    </a:p>
                    <a:p>
                      <a:pPr marL="342900" lvl="0" indent="-342900">
                        <a:buFont typeface="Wingdings" panose="05000000000000000000" pitchFamily="2" charset="2"/>
                        <a:buChar char=""/>
                        <a:tabLst>
                          <a:tab pos="457200" algn="l"/>
                        </a:tabLst>
                      </a:pPr>
                      <a:r>
                        <a:rPr lang="en-US" sz="1000" dirty="0">
                          <a:effectLst/>
                        </a:rPr>
                        <a:t>Източници на финансиране на дейностите по СЕ; </a:t>
                      </a:r>
                    </a:p>
                    <a:p>
                      <a:pPr marL="342900" lvl="0" indent="-342900">
                        <a:buFont typeface="Wingdings" panose="05000000000000000000" pitchFamily="2" charset="2"/>
                        <a:buChar char=""/>
                        <a:tabLst>
                          <a:tab pos="457200" algn="l"/>
                        </a:tabLst>
                      </a:pPr>
                      <a:r>
                        <a:rPr lang="en-US" sz="1000" dirty="0">
                          <a:effectLst/>
                        </a:rPr>
                        <a:t>Наличност на информация за достъпа до финансиране, свързано със СЕ </a:t>
                      </a:r>
                    </a:p>
                    <a:p>
                      <a:pPr marL="342900" lvl="0" indent="-342900">
                        <a:buFont typeface="Wingdings" panose="05000000000000000000" pitchFamily="2" charset="2"/>
                        <a:buChar char=""/>
                        <a:tabLst>
                          <a:tab pos="457200" algn="l"/>
                        </a:tabLst>
                      </a:pPr>
                      <a:r>
                        <a:rPr lang="en-US" sz="1000" dirty="0">
                          <a:effectLst/>
                        </a:rPr>
                        <a:t>дейности; </a:t>
                      </a:r>
                    </a:p>
                    <a:p>
                      <a:pPr marL="342900" lvl="0" indent="-342900">
                        <a:buFont typeface="Wingdings" panose="05000000000000000000" pitchFamily="2" charset="2"/>
                        <a:buChar char=""/>
                        <a:tabLst>
                          <a:tab pos="457200" algn="l"/>
                        </a:tabLst>
                      </a:pPr>
                      <a:r>
                        <a:rPr lang="en-US" sz="1000" dirty="0">
                          <a:effectLst/>
                        </a:rPr>
                        <a:t>Дял на предприятията, които улесняват рециклирането на продукти след употреба; </a:t>
                      </a:r>
                    </a:p>
                    <a:p>
                      <a:pPr marL="342900" lvl="0" indent="-342900">
                        <a:buFont typeface="Wingdings" panose="05000000000000000000" pitchFamily="2" charset="2"/>
                        <a:buChar char=""/>
                        <a:tabLst>
                          <a:tab pos="457200" algn="l"/>
                        </a:tabLst>
                      </a:pPr>
                      <a:r>
                        <a:rPr lang="en-US" sz="1000" dirty="0">
                          <a:effectLst/>
                        </a:rPr>
                        <a:t>Предприятия, които удължават живота на продуктите чрез по-издръжливи продукти; </a:t>
                      </a:r>
                    </a:p>
                    <a:p>
                      <a:pPr marL="342900" lvl="0" indent="-342900">
                        <a:buFont typeface="Wingdings" panose="05000000000000000000" pitchFamily="2" charset="2"/>
                        <a:buChar char=""/>
                        <a:tabLst>
                          <a:tab pos="457200" algn="l"/>
                        </a:tabLst>
                      </a:pPr>
                      <a:r>
                        <a:rPr lang="en-US" sz="1000" dirty="0">
                          <a:effectLst/>
                        </a:rPr>
                        <a:t>Предприятия, които рециклират отпадъци, вода или материали за собствена употреба или продажба; </a:t>
                      </a:r>
                    </a:p>
                    <a:p>
                      <a:pPr marL="342900" lvl="0" indent="-342900">
                        <a:buFont typeface="Wingdings" panose="05000000000000000000" pitchFamily="2" charset="2"/>
                        <a:buChar char=""/>
                        <a:tabLst>
                          <a:tab pos="457200" algn="l"/>
                        </a:tabLst>
                      </a:pPr>
                      <a:r>
                        <a:rPr lang="en-US" sz="1000" dirty="0">
                          <a:effectLst/>
                        </a:rPr>
                        <a:t>Брой продукти или услуги с екомаркировка </a:t>
                      </a:r>
                      <a:endParaRPr lang="pt-PT" sz="1000" dirty="0">
                        <a:effectLst/>
                        <a:latin typeface="Calibri" panose="020F0502020204030204" pitchFamily="34" charset="0"/>
                        <a:ea typeface="Calibri" panose="020F0502020204030204" pitchFamily="34" charset="0"/>
                      </a:endParaRPr>
                    </a:p>
                  </a:txBody>
                  <a:tcPr marL="51114" marR="51114" marT="7099" marB="0"/>
                </a:tc>
                <a:extLst>
                  <a:ext uri="{0D108BD9-81ED-4DB2-BD59-A6C34878D82A}">
                    <a16:rowId xmlns:a16="http://schemas.microsoft.com/office/drawing/2014/main" val="2716743148"/>
                  </a:ext>
                </a:extLst>
              </a:tr>
            </a:tbl>
          </a:graphicData>
        </a:graphic>
      </p:graphicFrame>
    </p:spTree>
    <p:custDataLst>
      <p:tags r:id="rId1"/>
    </p:custDataLst>
    <p:extLst>
      <p:ext uri="{BB962C8B-B14F-4D97-AF65-F5344CB8AC3E}">
        <p14:creationId xmlns:p14="http://schemas.microsoft.com/office/powerpoint/2010/main" val="3174132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0F465-4076-4F8A-8362-DFE44BB9936F}"/>
              </a:ext>
            </a:extLst>
          </p:cNvPr>
          <p:cNvSpPr>
            <a:spLocks noGrp="1"/>
          </p:cNvSpPr>
          <p:nvPr>
            <p:ph type="title"/>
          </p:nvPr>
        </p:nvSpPr>
        <p:spPr>
          <a:xfrm>
            <a:off x="506844" y="-119262"/>
            <a:ext cx="7717800" cy="1011600"/>
          </a:xfrm>
        </p:spPr>
        <p:txBody>
          <a:bodyPr/>
          <a:lstStyle/>
          <a:p>
            <a:r>
              <a:rPr lang="en-US" dirty="0">
                <a:solidFill>
                  <a:srgbClr val="059540"/>
                </a:solidFill>
              </a:rPr>
              <a:t>Показател за кръговрат на материалите (MCI)</a:t>
            </a:r>
            <a:endParaRPr lang="en-GB" dirty="0">
              <a:solidFill>
                <a:srgbClr val="059540"/>
              </a:solidFill>
            </a:endParaRPr>
          </a:p>
        </p:txBody>
      </p:sp>
      <p:sp>
        <p:nvSpPr>
          <p:cNvPr id="4" name="TextBox 3">
            <a:extLst>
              <a:ext uri="{FF2B5EF4-FFF2-40B4-BE49-F238E27FC236}">
                <a16:creationId xmlns:a16="http://schemas.microsoft.com/office/drawing/2014/main" id="{8ABBA5C7-97DD-4DE5-9484-A7B94CF80753}"/>
              </a:ext>
            </a:extLst>
          </p:cNvPr>
          <p:cNvSpPr txBox="1"/>
          <p:nvPr/>
        </p:nvSpPr>
        <p:spPr>
          <a:xfrm>
            <a:off x="151255" y="1666786"/>
            <a:ext cx="3056021" cy="2677656"/>
          </a:xfrm>
          <a:prstGeom prst="rect">
            <a:avLst/>
          </a:prstGeom>
          <a:noFill/>
        </p:spPr>
        <p:txBody>
          <a:bodyPr wrap="square">
            <a:spAutoFit/>
          </a:bodyPr>
          <a:lstStyle/>
          <a:p>
            <a:pPr marL="0" indent="0" algn="just">
              <a:buNone/>
            </a:pPr>
            <a:r>
              <a:rPr lang="en-US" dirty="0"/>
              <a:t>Кръговата принадлежност на материалите е израз на съвместимостта на даден продукт с принципите на кръговата икономика. Индикаторът за кръговрат на материалите (MCI) разкрива степента на кръговрат на материалния поток по скала от 0 до 1. </a:t>
            </a:r>
          </a:p>
          <a:p>
            <a:pPr marL="0" indent="0" algn="just">
              <a:buNone/>
            </a:pPr>
            <a:endParaRPr lang="en-US" dirty="0"/>
          </a:p>
          <a:p>
            <a:pPr marL="0" indent="0" algn="just">
              <a:buNone/>
            </a:pPr>
            <a:r>
              <a:rPr lang="en-US" dirty="0"/>
              <a:t>Резултатите показват, че колкото по-висока е стойността, толкова по-"кръгов" е продуктът.</a:t>
            </a:r>
          </a:p>
          <a:p>
            <a:pPr marL="0" indent="0" algn="just">
              <a:buNone/>
            </a:pPr>
            <a:r>
              <a:rPr lang="en-US" dirty="0"/>
              <a:t> </a:t>
            </a:r>
          </a:p>
        </p:txBody>
      </p:sp>
      <p:sp>
        <p:nvSpPr>
          <p:cNvPr id="6" name="TextBox 5">
            <a:extLst>
              <a:ext uri="{FF2B5EF4-FFF2-40B4-BE49-F238E27FC236}">
                <a16:creationId xmlns:a16="http://schemas.microsoft.com/office/drawing/2014/main" id="{28F80904-FFA7-4D1A-8C8E-5ECCEF2D576D}"/>
              </a:ext>
            </a:extLst>
          </p:cNvPr>
          <p:cNvSpPr txBox="1"/>
          <p:nvPr/>
        </p:nvSpPr>
        <p:spPr>
          <a:xfrm>
            <a:off x="3333136" y="1128177"/>
            <a:ext cx="5329083" cy="3754874"/>
          </a:xfrm>
          <a:prstGeom prst="rect">
            <a:avLst/>
          </a:prstGeom>
          <a:noFill/>
        </p:spPr>
        <p:txBody>
          <a:bodyPr wrap="square">
            <a:spAutoFit/>
          </a:bodyPr>
          <a:lstStyle/>
          <a:p>
            <a:pPr algn="ctr"/>
            <a:r>
              <a:rPr lang="en-US" dirty="0">
                <a:latin typeface="+mj-lt"/>
                <a:ea typeface="Verdana" panose="020B0604030504040204" pitchFamily="34" charset="0"/>
              </a:rPr>
              <a:t>Възможните стойности на показателя за кръговрат на материала са от 0 до 1:</a:t>
            </a:r>
          </a:p>
          <a:p>
            <a:pPr algn="ctr"/>
            <a:endParaRPr lang="en-US" dirty="0">
              <a:latin typeface="+mj-lt"/>
              <a:ea typeface="Verdana" panose="020B0604030504040204" pitchFamily="34" charset="0"/>
            </a:endParaRPr>
          </a:p>
          <a:p>
            <a:pPr algn="just"/>
            <a:r>
              <a:rPr lang="en-US" b="1" dirty="0">
                <a:latin typeface="+mj-lt"/>
                <a:ea typeface="Verdana" panose="020B0604030504040204" pitchFamily="34" charset="0"/>
              </a:rPr>
              <a:t>MCI = 1: За да </a:t>
            </a:r>
            <a:r>
              <a:rPr lang="en-US" dirty="0">
                <a:latin typeface="+mj-lt"/>
                <a:ea typeface="Verdana" panose="020B0604030504040204" pitchFamily="34" charset="0"/>
              </a:rPr>
              <a:t>се получи оценка 1, всички използвани суровини трябва да произхождат от рециклирани компоненти или рециклирани материали без никакви загуби по време на рециклирането. </a:t>
            </a:r>
          </a:p>
          <a:p>
            <a:pPr algn="just"/>
            <a:r>
              <a:rPr lang="en-US" b="1" dirty="0">
                <a:latin typeface="+mj-lt"/>
                <a:ea typeface="Verdana" panose="020B0604030504040204" pitchFamily="34" charset="0"/>
              </a:rPr>
              <a:t>MCI = 0,1: </a:t>
            </a:r>
            <a:r>
              <a:rPr lang="en-US" dirty="0">
                <a:latin typeface="+mj-lt"/>
                <a:ea typeface="Verdana" panose="020B0604030504040204" pitchFamily="34" charset="0"/>
              </a:rPr>
              <a:t>Продукт с оценка 0,1 има напълно линейни материални потоци, при които всички суровини идват от необработени материали и не се използват повторно или рециклират като отпадъци. За да се постигне стойност под 0,1, продуктът трябва да има по-кратък жизнен цикъл или по-ниска интензивност на употреба от тази на средния промишлен продукт.</a:t>
            </a:r>
          </a:p>
          <a:p>
            <a:pPr algn="just"/>
            <a:r>
              <a:rPr lang="en-US" b="1" dirty="0">
                <a:latin typeface="+mj-lt"/>
                <a:ea typeface="Verdana" panose="020B0604030504040204" pitchFamily="34" charset="0"/>
              </a:rPr>
              <a:t>MCI&gt; 0,1: </a:t>
            </a:r>
            <a:r>
              <a:rPr lang="en-US" dirty="0">
                <a:latin typeface="+mj-lt"/>
                <a:ea typeface="Verdana" panose="020B0604030504040204" pitchFamily="34" charset="0"/>
              </a:rPr>
              <a:t>За продукт с напълно линейни материални потоци, но с по-висока полза от средния промишлен продукт, ще има MCI&gt; 0,1. </a:t>
            </a:r>
          </a:p>
        </p:txBody>
      </p:sp>
    </p:spTree>
    <p:custDataLst>
      <p:tags r:id="rId1"/>
    </p:custDataLst>
    <p:extLst>
      <p:ext uri="{BB962C8B-B14F-4D97-AF65-F5344CB8AC3E}">
        <p14:creationId xmlns:p14="http://schemas.microsoft.com/office/powerpoint/2010/main" val="285124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1599669" y="1119730"/>
            <a:ext cx="7717800" cy="646800"/>
          </a:xfrm>
          <a:prstGeom prst="rect">
            <a:avLst/>
          </a:prstGeom>
        </p:spPr>
        <p:txBody>
          <a:bodyPr spcFirstLastPara="1" wrap="square" lIns="91425" tIns="91425" rIns="91425" bIns="91425" anchor="t" anchorCtr="0">
            <a:noAutofit/>
          </a:bodyPr>
          <a:lstStyle/>
          <a:p>
            <a:r>
              <a:rPr lang="en-GB" b="1" dirty="0"/>
              <a:t>Основни цели</a:t>
            </a:r>
            <a:endParaRPr lang="en-US" dirty="0"/>
          </a:p>
        </p:txBody>
      </p:sp>
      <p:grpSp>
        <p:nvGrpSpPr>
          <p:cNvPr id="321" name="Google Shape;321;p31"/>
          <p:cNvGrpSpPr/>
          <p:nvPr/>
        </p:nvGrpSpPr>
        <p:grpSpPr>
          <a:xfrm>
            <a:off x="2858975" y="-386925"/>
            <a:ext cx="701425" cy="247750"/>
            <a:chOff x="2858975" y="3984400"/>
            <a:chExt cx="701425" cy="247750"/>
          </a:xfrm>
        </p:grpSpPr>
        <p:sp>
          <p:nvSpPr>
            <p:cNvPr id="322" name="Google Shape;322;p31"/>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31"/>
          <p:cNvSpPr txBox="1">
            <a:spLocks noGrp="1"/>
          </p:cNvSpPr>
          <p:nvPr>
            <p:ph type="subTitle" idx="1"/>
          </p:nvPr>
        </p:nvSpPr>
        <p:spPr>
          <a:xfrm>
            <a:off x="1185374" y="1997214"/>
            <a:ext cx="7633765" cy="1176900"/>
          </a:xfrm>
          <a:prstGeom prst="rect">
            <a:avLst/>
          </a:prstGeom>
        </p:spPr>
        <p:txBody>
          <a:bodyPr spcFirstLastPara="1" wrap="square" lIns="91425" tIns="91425" rIns="91425" bIns="91425" anchor="t" anchorCtr="0">
            <a:noAutofit/>
          </a:bodyPr>
          <a:lstStyle/>
          <a:p>
            <a:pPr marL="342900" indent="-342900" algn="l">
              <a:buClr>
                <a:srgbClr val="15A7A1"/>
              </a:buClr>
              <a:buFont typeface="Arial" panose="020B0604020202020204" pitchFamily="34" charset="0"/>
              <a:buChar char="•"/>
            </a:pPr>
            <a:r>
              <a:rPr lang="en-GB" sz="2000" dirty="0"/>
              <a:t>Линеен модел на производството и потреблението</a:t>
            </a:r>
          </a:p>
          <a:p>
            <a:pPr marL="342900" indent="-342900" algn="l">
              <a:buClr>
                <a:srgbClr val="15A7A1"/>
              </a:buClr>
              <a:buFont typeface="Arial" panose="020B0604020202020204" pitchFamily="34" charset="0"/>
              <a:buChar char="•"/>
            </a:pPr>
            <a:r>
              <a:rPr lang="en-GB" sz="2000" dirty="0"/>
              <a:t>Принципи на СЕ в противовес на линейния модел</a:t>
            </a:r>
          </a:p>
          <a:p>
            <a:pPr marL="342900" indent="-342900" algn="l">
              <a:buClr>
                <a:srgbClr val="15A7A1"/>
              </a:buClr>
              <a:buFont typeface="Arial" panose="020B0604020202020204" pitchFamily="34" charset="0"/>
              <a:buChar char="•"/>
            </a:pPr>
            <a:r>
              <a:rPr lang="en-GB" sz="2000" dirty="0"/>
              <a:t>Показатели за CE</a:t>
            </a:r>
          </a:p>
          <a:p>
            <a:pPr marL="342900" indent="-342900" algn="l">
              <a:buClr>
                <a:srgbClr val="15A7A1"/>
              </a:buClr>
              <a:buFont typeface="Arial" panose="020B0604020202020204" pitchFamily="34" charset="0"/>
              <a:buChar char="•"/>
            </a:pPr>
            <a:r>
              <a:rPr lang="en-GB" sz="2000" dirty="0"/>
              <a:t>Политики и законодателна рамка на СЕ </a:t>
            </a:r>
            <a:endParaRPr lang="en-US" sz="2000"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99308" y="1303658"/>
            <a:ext cx="7717800" cy="646800"/>
          </a:xfrm>
        </p:spPr>
        <p:txBody>
          <a:bodyPr/>
          <a:lstStyle/>
          <a:p>
            <a:r>
              <a:rPr lang="en-US" sz="4000" dirty="0">
                <a:solidFill>
                  <a:srgbClr val="368E00"/>
                </a:solidFill>
              </a:rPr>
              <a:t>Политики и законодателна рамка на СЕ</a:t>
            </a:r>
            <a:br>
              <a:rPr lang="en-US" sz="4000" dirty="0">
                <a:solidFill>
                  <a:srgbClr val="368E00"/>
                </a:solidFill>
              </a:rPr>
            </a:br>
            <a:br>
              <a:rPr lang="en-US" sz="4000" dirty="0">
                <a:solidFill>
                  <a:srgbClr val="368E00"/>
                </a:solidFill>
              </a:rPr>
            </a:b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330689" y="2710400"/>
            <a:ext cx="6588857" cy="789070"/>
          </a:xfrm>
        </p:spPr>
        <p:txBody>
          <a:bodyPr/>
          <a:lstStyle/>
          <a:p>
            <a:pPr algn="just"/>
            <a:r>
              <a:rPr lang="en-US" sz="1700" dirty="0"/>
              <a:t>Правна рамка в областта на кръговата икономика в Европа.</a:t>
            </a:r>
          </a:p>
          <a:p>
            <a:pPr algn="just"/>
            <a:r>
              <a:rPr lang="en-US" sz="1700" dirty="0"/>
              <a:t>В него се прави преглед на потенциалните политически инструменти, които влияят върху кръговия характер на продуктите през целия им жизнен цикъл.</a:t>
            </a:r>
          </a:p>
        </p:txBody>
      </p:sp>
    </p:spTree>
    <p:custDataLst>
      <p:tags r:id="rId1"/>
    </p:custDataLst>
    <p:extLst>
      <p:ext uri="{BB962C8B-B14F-4D97-AF65-F5344CB8AC3E}">
        <p14:creationId xmlns:p14="http://schemas.microsoft.com/office/powerpoint/2010/main" val="3361026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D7586-80B4-4A3B-A164-5EB6B0851A82}"/>
              </a:ext>
            </a:extLst>
          </p:cNvPr>
          <p:cNvSpPr>
            <a:spLocks noGrp="1"/>
          </p:cNvSpPr>
          <p:nvPr>
            <p:ph type="title"/>
          </p:nvPr>
        </p:nvSpPr>
        <p:spPr/>
        <p:txBody>
          <a:bodyPr/>
          <a:lstStyle/>
          <a:p>
            <a:r>
              <a:rPr lang="en-US" dirty="0"/>
              <a:t>Политики и законодателна рамка на СЕ</a:t>
            </a:r>
            <a:endParaRPr lang="en-GB" dirty="0"/>
          </a:p>
        </p:txBody>
      </p:sp>
      <p:sp>
        <p:nvSpPr>
          <p:cNvPr id="4" name="TextBox 3">
            <a:extLst>
              <a:ext uri="{FF2B5EF4-FFF2-40B4-BE49-F238E27FC236}">
                <a16:creationId xmlns:a16="http://schemas.microsoft.com/office/drawing/2014/main" id="{F31FAB88-9E4A-4E5D-BC54-52CB0C2B9EC9}"/>
              </a:ext>
            </a:extLst>
          </p:cNvPr>
          <p:cNvSpPr txBox="1"/>
          <p:nvPr/>
        </p:nvSpPr>
        <p:spPr>
          <a:xfrm>
            <a:off x="178754" y="1721630"/>
            <a:ext cx="8573360" cy="3108543"/>
          </a:xfrm>
          <a:prstGeom prst="rect">
            <a:avLst/>
          </a:prstGeom>
          <a:noFill/>
        </p:spPr>
        <p:txBody>
          <a:bodyPr wrap="square">
            <a:spAutoFit/>
          </a:bodyPr>
          <a:lstStyle/>
          <a:p>
            <a:pPr algn="just"/>
            <a:r>
              <a:rPr lang="en-US" sz="1400" dirty="0"/>
              <a:t>Успешният преход към кръгова икономика изисква приемането и прилагането на нови мерки и действия с акцент върху ефективното използване на природните ресурси и удължаването на жизнения цикъл на продуктите, като внимателно се разглежда всеки етап от продуктовата верига - от добива на суровини, планирането и проектирането на продуктите, производството до потреблението и управлението на отпадъците.</a:t>
            </a:r>
          </a:p>
          <a:p>
            <a:pPr algn="just"/>
            <a:endParaRPr lang="en-US" sz="1400" dirty="0"/>
          </a:p>
          <a:p>
            <a:pPr algn="just"/>
            <a:r>
              <a:rPr lang="en-US" sz="1400" dirty="0"/>
              <a:t>През март 2020 г. Европейската комисия прие </a:t>
            </a:r>
            <a:r>
              <a:rPr lang="en-US" sz="1400" dirty="0">
                <a:hlinkClick r:id="rId3"/>
              </a:rPr>
              <a:t>Плана за действие за нова кръгова икономика </a:t>
            </a:r>
            <a:r>
              <a:rPr lang="en-US" sz="1400" dirty="0"/>
              <a:t>- новата програма на Европа за устойчив растеж и един от основните елементи на Европейската зелена сделка. В Новия план за действие са обявени инициативи по целия жизнен цикъл на продуктите, като например проектирането на продуктите, процесите на кръговата икономика, устойчивото потребление и отпадъците. Той се фокусира върху сектори, които изискват много ресурси и имат висок потенциал за кръгова икономика, като електроника и ИКТ, батерии и превозни средства, опаковки, пластмаси, текстил, строителство и храни.</a:t>
            </a:r>
          </a:p>
          <a:p>
            <a:pPr algn="just"/>
            <a:endParaRPr lang="en-US" dirty="0"/>
          </a:p>
          <a:p>
            <a:pPr algn="just">
              <a:buFont typeface="Wingdings" panose="05000000000000000000" pitchFamily="2" charset="2"/>
              <a:buChar char="ü"/>
            </a:pPr>
            <a:endParaRPr lang="en-US" dirty="0"/>
          </a:p>
          <a:p>
            <a:pPr marL="0" indent="0">
              <a:buNone/>
            </a:pPr>
            <a:endParaRPr lang="bg-BG" dirty="0"/>
          </a:p>
        </p:txBody>
      </p:sp>
    </p:spTree>
    <p:custDataLst>
      <p:tags r:id="rId1"/>
    </p:custDataLst>
    <p:extLst>
      <p:ext uri="{BB962C8B-B14F-4D97-AF65-F5344CB8AC3E}">
        <p14:creationId xmlns:p14="http://schemas.microsoft.com/office/powerpoint/2010/main" val="2947048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CC83-D1A9-4FEA-92C2-6E870B0086B2}"/>
              </a:ext>
            </a:extLst>
          </p:cNvPr>
          <p:cNvSpPr>
            <a:spLocks noGrp="1"/>
          </p:cNvSpPr>
          <p:nvPr>
            <p:ph type="title"/>
          </p:nvPr>
        </p:nvSpPr>
        <p:spPr/>
        <p:txBody>
          <a:bodyPr/>
          <a:lstStyle/>
          <a:p>
            <a:r>
              <a:rPr lang="en-GB" dirty="0"/>
              <a:t>(Продължение)</a:t>
            </a:r>
          </a:p>
        </p:txBody>
      </p:sp>
      <p:sp>
        <p:nvSpPr>
          <p:cNvPr id="4" name="TextBox 3">
            <a:extLst>
              <a:ext uri="{FF2B5EF4-FFF2-40B4-BE49-F238E27FC236}">
                <a16:creationId xmlns:a16="http://schemas.microsoft.com/office/drawing/2014/main" id="{E0D96F0E-3247-420F-B434-3F1150249578}"/>
              </a:ext>
            </a:extLst>
          </p:cNvPr>
          <p:cNvSpPr txBox="1"/>
          <p:nvPr/>
        </p:nvSpPr>
        <p:spPr>
          <a:xfrm>
            <a:off x="333447" y="1930519"/>
            <a:ext cx="5063576" cy="2031325"/>
          </a:xfrm>
          <a:prstGeom prst="rect">
            <a:avLst/>
          </a:prstGeom>
          <a:noFill/>
        </p:spPr>
        <p:txBody>
          <a:bodyPr wrap="square">
            <a:spAutoFit/>
          </a:bodyPr>
          <a:lstStyle/>
          <a:p>
            <a:pPr algn="just"/>
            <a:r>
              <a:rPr lang="en-US" sz="1400" dirty="0"/>
              <a:t>Документът представя законодателни и незаконодателни мерки, насочени към области, в които действията на равнище ЕС биха могли да донесат реална добавена стойност. Някои от мерките са:</a:t>
            </a:r>
          </a:p>
          <a:p>
            <a:pPr algn="just"/>
            <a:endParaRPr lang="en-US" sz="1400" dirty="0"/>
          </a:p>
          <a:p>
            <a:pPr algn="just">
              <a:buFont typeface="Wingdings" panose="05000000000000000000" pitchFamily="2" charset="2"/>
              <a:buChar char="ü"/>
            </a:pPr>
            <a:r>
              <a:rPr lang="en-US" sz="1400" dirty="0"/>
              <a:t>Да превърнете устойчивите продукти в норма в ЕС;</a:t>
            </a:r>
          </a:p>
          <a:p>
            <a:pPr algn="just">
              <a:buFont typeface="Wingdings" panose="05000000000000000000" pitchFamily="2" charset="2"/>
              <a:buChar char="ü"/>
            </a:pPr>
            <a:r>
              <a:rPr lang="en-US" sz="1400" dirty="0"/>
              <a:t>Овластяване на потребителите и обществените купувачи;</a:t>
            </a:r>
          </a:p>
          <a:p>
            <a:pPr algn="just">
              <a:buFont typeface="Wingdings" panose="05000000000000000000" pitchFamily="2" charset="2"/>
              <a:buChar char="ü"/>
            </a:pPr>
            <a:r>
              <a:rPr lang="en-US" sz="1400" dirty="0"/>
              <a:t>Осигурете по-малко отпадъци;</a:t>
            </a:r>
          </a:p>
          <a:p>
            <a:pPr algn="just">
              <a:buFont typeface="Wingdings" panose="05000000000000000000" pitchFamily="2" charset="2"/>
              <a:buChar char="ü"/>
            </a:pPr>
            <a:r>
              <a:rPr lang="en-US" sz="1400" dirty="0"/>
              <a:t>Осигурете кръговрат за хората, регионите и градовете;</a:t>
            </a:r>
          </a:p>
          <a:p>
            <a:pPr algn="just">
              <a:buFont typeface="Wingdings" panose="05000000000000000000" pitchFamily="2" charset="2"/>
              <a:buChar char="ü"/>
            </a:pPr>
            <a:r>
              <a:rPr lang="en-US" sz="1400" dirty="0"/>
              <a:t>Водещи усилия в областта на кръговата икономика в световен мащаб.</a:t>
            </a:r>
          </a:p>
        </p:txBody>
      </p:sp>
      <p:pic>
        <p:nvPicPr>
          <p:cNvPr id="122882" name="Picture 2">
            <a:extLst>
              <a:ext uri="{FF2B5EF4-FFF2-40B4-BE49-F238E27FC236}">
                <a16:creationId xmlns:a16="http://schemas.microsoft.com/office/drawing/2014/main" id="{7C588AC4-352F-49CC-8952-5EC39FC0C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167" y="1269340"/>
            <a:ext cx="2096288" cy="29627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94484B-D4CC-4D71-9878-14FF34D006AD}"/>
              </a:ext>
            </a:extLst>
          </p:cNvPr>
          <p:cNvSpPr txBox="1"/>
          <p:nvPr/>
        </p:nvSpPr>
        <p:spPr>
          <a:xfrm>
            <a:off x="5660856" y="4488584"/>
            <a:ext cx="2607415" cy="230832"/>
          </a:xfrm>
          <a:prstGeom prst="rect">
            <a:avLst/>
          </a:prstGeom>
          <a:noFill/>
        </p:spPr>
        <p:txBody>
          <a:bodyPr wrap="square">
            <a:spAutoFit/>
          </a:bodyPr>
          <a:lstStyle/>
          <a:p>
            <a:pPr algn="ctr"/>
            <a:r>
              <a:rPr lang="en-US" sz="900" dirty="0">
                <a:latin typeface="+mj-lt"/>
                <a:ea typeface="Verdana" panose="020B0604030504040204" pitchFamily="34" charset="0"/>
              </a:rPr>
              <a:t>Източник: </a:t>
            </a:r>
            <a:r>
              <a:rPr lang="en-US" sz="900" dirty="0">
                <a:latin typeface="+mj-lt"/>
                <a:ea typeface="Verdana" panose="020B0604030504040204" pitchFamily="34" charset="0"/>
                <a:hlinkClick r:id="rId4"/>
              </a:rPr>
              <a:t>https:</a:t>
            </a:r>
            <a:r>
              <a:rPr lang="en-US" sz="900" dirty="0">
                <a:latin typeface="+mj-lt"/>
                <a:ea typeface="Verdana" panose="020B0604030504040204" pitchFamily="34" charset="0"/>
              </a:rPr>
              <a:t>//op.europa.eu/ </a:t>
            </a:r>
          </a:p>
        </p:txBody>
      </p:sp>
    </p:spTree>
    <p:custDataLst>
      <p:tags r:id="rId1"/>
    </p:custDataLst>
    <p:extLst>
      <p:ext uri="{BB962C8B-B14F-4D97-AF65-F5344CB8AC3E}">
        <p14:creationId xmlns:p14="http://schemas.microsoft.com/office/powerpoint/2010/main" val="3259091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3B20-D940-41C5-B0A9-6BA183C53E31}"/>
              </a:ext>
            </a:extLst>
          </p:cNvPr>
          <p:cNvSpPr>
            <a:spLocks noGrp="1"/>
          </p:cNvSpPr>
          <p:nvPr>
            <p:ph type="title"/>
          </p:nvPr>
        </p:nvSpPr>
        <p:spPr>
          <a:xfrm>
            <a:off x="614903" y="129001"/>
            <a:ext cx="7717800" cy="1011600"/>
          </a:xfrm>
        </p:spPr>
        <p:txBody>
          <a:bodyPr/>
          <a:lstStyle/>
          <a:p>
            <a:r>
              <a:rPr lang="en-US" dirty="0"/>
              <a:t>ЕС и кръговата икономика</a:t>
            </a:r>
            <a:endParaRPr lang="en-GB" dirty="0"/>
          </a:p>
        </p:txBody>
      </p:sp>
      <p:sp>
        <p:nvSpPr>
          <p:cNvPr id="4" name="TextBox 3">
            <a:extLst>
              <a:ext uri="{FF2B5EF4-FFF2-40B4-BE49-F238E27FC236}">
                <a16:creationId xmlns:a16="http://schemas.microsoft.com/office/drawing/2014/main" id="{32C43DDD-C3F6-43AE-9AAA-749636D6DF2C}"/>
              </a:ext>
            </a:extLst>
          </p:cNvPr>
          <p:cNvSpPr txBox="1"/>
          <p:nvPr/>
        </p:nvSpPr>
        <p:spPr>
          <a:xfrm>
            <a:off x="457198" y="843214"/>
            <a:ext cx="3929171" cy="3539430"/>
          </a:xfrm>
          <a:prstGeom prst="rect">
            <a:avLst/>
          </a:prstGeom>
          <a:noFill/>
        </p:spPr>
        <p:txBody>
          <a:bodyPr wrap="square">
            <a:spAutoFit/>
          </a:bodyPr>
          <a:lstStyle/>
          <a:p>
            <a:pPr marL="0" indent="0" algn="just">
              <a:buNone/>
            </a:pPr>
            <a:r>
              <a:rPr lang="en-US" dirty="0"/>
              <a:t>С </a:t>
            </a:r>
            <a:r>
              <a:rPr lang="en-US" dirty="0">
                <a:hlinkClick r:id="rId3"/>
              </a:rPr>
              <a:t>резолюцията на ЕП от 10 февруари 2021 г. относно плана за действие за нова кръгова икономика </a:t>
            </a:r>
            <a:r>
              <a:rPr lang="en-US" dirty="0"/>
              <a:t>ЕП призова за допълнителни мерки за постигане на екологична устойчивост и въглеродна неутралност до 2050 г. Някои от допълнителните препоръки се отнасят до:</a:t>
            </a:r>
          </a:p>
          <a:p>
            <a:pPr marL="0" indent="0" algn="just">
              <a:buNone/>
            </a:pPr>
            <a:endParaRPr lang="en-US" dirty="0"/>
          </a:p>
          <a:p>
            <a:pPr algn="just">
              <a:buFont typeface="Wingdings" panose="05000000000000000000" pitchFamily="2" charset="2"/>
              <a:buChar char="ü"/>
            </a:pPr>
            <a:r>
              <a:rPr lang="en-US" dirty="0"/>
              <a:t>затягане на изискванията за рециклиране;</a:t>
            </a:r>
          </a:p>
          <a:p>
            <a:pPr algn="just">
              <a:buFont typeface="Wingdings" panose="05000000000000000000" pitchFamily="2" charset="2"/>
              <a:buChar char="ü"/>
            </a:pPr>
            <a:r>
              <a:rPr lang="en-US" dirty="0"/>
              <a:t>обвързващи цели за "екологичния отпечатък" на материалите;</a:t>
            </a:r>
          </a:p>
          <a:p>
            <a:pPr algn="just">
              <a:buFont typeface="Wingdings" panose="05000000000000000000" pitchFamily="2" charset="2"/>
              <a:buChar char="ü"/>
            </a:pPr>
            <a:r>
              <a:rPr lang="en-US" dirty="0"/>
              <a:t>подкрепа на екомаркировката на ЕС като критерий за екологична стабилност;</a:t>
            </a:r>
          </a:p>
          <a:p>
            <a:pPr algn="just">
              <a:buFont typeface="Wingdings" panose="05000000000000000000" pitchFamily="2" charset="2"/>
              <a:buChar char="ü"/>
            </a:pPr>
            <a:r>
              <a:rPr lang="en-US" dirty="0"/>
              <a:t>засилване на ролята на "зелените" обществени поръчки;</a:t>
            </a:r>
          </a:p>
          <a:p>
            <a:pPr algn="just">
              <a:buFont typeface="Wingdings" panose="05000000000000000000" pitchFamily="2" charset="2"/>
              <a:buChar char="ü"/>
            </a:pPr>
            <a:r>
              <a:rPr lang="en-US" dirty="0"/>
              <a:t>интегриране на принципите на СЕ в националните планове за възстановяване на държавите членки.</a:t>
            </a:r>
          </a:p>
        </p:txBody>
      </p:sp>
      <p:sp>
        <p:nvSpPr>
          <p:cNvPr id="6" name="TextBox 5">
            <a:extLst>
              <a:ext uri="{FF2B5EF4-FFF2-40B4-BE49-F238E27FC236}">
                <a16:creationId xmlns:a16="http://schemas.microsoft.com/office/drawing/2014/main" id="{9C8AC00F-0CC7-41F2-B9C6-D7864A130066}"/>
              </a:ext>
            </a:extLst>
          </p:cNvPr>
          <p:cNvSpPr txBox="1"/>
          <p:nvPr/>
        </p:nvSpPr>
        <p:spPr>
          <a:xfrm>
            <a:off x="4757632" y="1064871"/>
            <a:ext cx="4087300" cy="2123658"/>
          </a:xfrm>
          <a:prstGeom prst="rect">
            <a:avLst/>
          </a:prstGeom>
          <a:noFill/>
        </p:spPr>
        <p:txBody>
          <a:bodyPr wrap="square">
            <a:spAutoFit/>
          </a:bodyPr>
          <a:lstStyle/>
          <a:p>
            <a:pPr algn="just"/>
            <a:r>
              <a:rPr lang="en-US" sz="1200" dirty="0">
                <a:solidFill>
                  <a:srgbClr val="059540"/>
                </a:solidFill>
                <a:latin typeface="Verdana" panose="020B0604030504040204" pitchFamily="34" charset="0"/>
                <a:ea typeface="Verdana" panose="020B0604030504040204" pitchFamily="34" charset="0"/>
              </a:rPr>
              <a:t>"екомаркировката на ЕС е знак за високи екологични постижения, който се присъжда на продукти и услуги, отговарящи на високи екологични стандарти през целия им жизнен цикъл: от добива на суровини до производството, дистрибуцията и изхвърлянето. Екомаркировката на ЕС насърчава кръговата икономика, като насърчава производителите да генерират по-малко отпадъци и CO2 по време на производствения процес. Критериите на екомаркировката на ЕС също така насърчават компаниите да разработват продукти, които са издръжливи, лесни за поправка и рециклиране". </a:t>
            </a:r>
            <a:endParaRPr lang="bg-BG" sz="1200" dirty="0">
              <a:solidFill>
                <a:srgbClr val="059540"/>
              </a:solidFill>
              <a:latin typeface="Verdana" panose="020B0604030504040204" pitchFamily="34" charset="0"/>
              <a:ea typeface="Verdana" panose="020B0604030504040204" pitchFamily="34" charset="0"/>
            </a:endParaRPr>
          </a:p>
        </p:txBody>
      </p:sp>
      <p:pic>
        <p:nvPicPr>
          <p:cNvPr id="7" name="Картина 4">
            <a:extLst>
              <a:ext uri="{FF2B5EF4-FFF2-40B4-BE49-F238E27FC236}">
                <a16:creationId xmlns:a16="http://schemas.microsoft.com/office/drawing/2014/main" id="{26E75F08-AB96-44E3-BDBF-9B5A9F33268A}"/>
              </a:ext>
            </a:extLst>
          </p:cNvPr>
          <p:cNvPicPr>
            <a:picLocks noChangeAspect="1"/>
          </p:cNvPicPr>
          <p:nvPr/>
        </p:nvPicPr>
        <p:blipFill>
          <a:blip r:embed="rId4"/>
          <a:stretch>
            <a:fillRect/>
          </a:stretch>
        </p:blipFill>
        <p:spPr>
          <a:xfrm>
            <a:off x="6398115" y="3497944"/>
            <a:ext cx="977136" cy="977136"/>
          </a:xfrm>
          <a:prstGeom prst="rect">
            <a:avLst/>
          </a:prstGeom>
        </p:spPr>
      </p:pic>
      <p:sp>
        <p:nvSpPr>
          <p:cNvPr id="8" name="Текстово поле 5">
            <a:extLst>
              <a:ext uri="{FF2B5EF4-FFF2-40B4-BE49-F238E27FC236}">
                <a16:creationId xmlns:a16="http://schemas.microsoft.com/office/drawing/2014/main" id="{09EE57F9-BAB7-4075-8E8D-3D8B5F98372F}"/>
              </a:ext>
            </a:extLst>
          </p:cNvPr>
          <p:cNvSpPr txBox="1"/>
          <p:nvPr/>
        </p:nvSpPr>
        <p:spPr>
          <a:xfrm>
            <a:off x="6222865" y="4571966"/>
            <a:ext cx="1879134" cy="200055"/>
          </a:xfrm>
          <a:prstGeom prst="rect">
            <a:avLst/>
          </a:prstGeom>
          <a:noFill/>
        </p:spPr>
        <p:txBody>
          <a:bodyPr wrap="square" rtlCol="0">
            <a:spAutoFit/>
          </a:bodyPr>
          <a:lstStyle/>
          <a:p>
            <a:r>
              <a:rPr lang="en-US" sz="700" dirty="0">
                <a:latin typeface="+mj-lt"/>
                <a:ea typeface="Verdana" panose="020B0604030504040204" pitchFamily="34" charset="0"/>
              </a:rPr>
              <a:t>Източник: Европейска комисия</a:t>
            </a:r>
            <a:endParaRPr lang="bg-BG" sz="7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3867941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1DBE-E910-4EE5-BC69-C08F3A3FDBC3}"/>
              </a:ext>
            </a:extLst>
          </p:cNvPr>
          <p:cNvSpPr>
            <a:spLocks noGrp="1"/>
          </p:cNvSpPr>
          <p:nvPr>
            <p:ph type="title"/>
          </p:nvPr>
        </p:nvSpPr>
        <p:spPr>
          <a:xfrm>
            <a:off x="445092" y="306205"/>
            <a:ext cx="7717800" cy="1011600"/>
          </a:xfrm>
        </p:spPr>
        <p:txBody>
          <a:bodyPr/>
          <a:lstStyle/>
          <a:p>
            <a:r>
              <a:rPr lang="en-US" sz="3200" dirty="0"/>
              <a:t>Национални политики и стратегии за СЕ, </a:t>
            </a:r>
            <a:br>
              <a:rPr lang="en-US" sz="3200" dirty="0"/>
            </a:br>
            <a:r>
              <a:rPr lang="en-US" sz="3200" dirty="0"/>
              <a:t>Планове и мерки</a:t>
            </a:r>
            <a:endParaRPr lang="en-GB" sz="3200" dirty="0"/>
          </a:p>
        </p:txBody>
      </p:sp>
      <p:sp>
        <p:nvSpPr>
          <p:cNvPr id="6" name="TextBox 5">
            <a:extLst>
              <a:ext uri="{FF2B5EF4-FFF2-40B4-BE49-F238E27FC236}">
                <a16:creationId xmlns:a16="http://schemas.microsoft.com/office/drawing/2014/main" id="{24D65B73-399D-4F2D-8DA4-50A0D8030C02}"/>
              </a:ext>
            </a:extLst>
          </p:cNvPr>
          <p:cNvSpPr txBox="1"/>
          <p:nvPr/>
        </p:nvSpPr>
        <p:spPr>
          <a:xfrm>
            <a:off x="1971002" y="1702725"/>
            <a:ext cx="1509383" cy="2031325"/>
          </a:xfrm>
          <a:prstGeom prst="rect">
            <a:avLst/>
          </a:prstGeom>
          <a:noFill/>
        </p:spPr>
        <p:txBody>
          <a:bodyPr wrap="square">
            <a:spAutoFit/>
          </a:bodyPr>
          <a:lstStyle/>
          <a:p>
            <a:pPr marL="342900" indent="-342900">
              <a:buFont typeface="+mj-lt"/>
              <a:buAutoNum type="arabicPeriod"/>
            </a:pPr>
            <a:r>
              <a:rPr lang="en-US" dirty="0"/>
              <a:t>Германия</a:t>
            </a:r>
          </a:p>
          <a:p>
            <a:pPr marL="342900" indent="-342900">
              <a:buFont typeface="+mj-lt"/>
              <a:buAutoNum type="arabicPeriod"/>
            </a:pPr>
            <a:r>
              <a:rPr lang="en-US" dirty="0"/>
              <a:t>Кипър</a:t>
            </a:r>
          </a:p>
          <a:p>
            <a:pPr marL="342900" indent="-342900">
              <a:buFont typeface="+mj-lt"/>
              <a:buAutoNum type="arabicPeriod"/>
            </a:pPr>
            <a:r>
              <a:rPr lang="en-US" dirty="0"/>
              <a:t>Хърватия</a:t>
            </a:r>
          </a:p>
          <a:p>
            <a:pPr marL="342900" indent="-342900">
              <a:buFont typeface="+mj-lt"/>
              <a:buAutoNum type="arabicPeriod"/>
            </a:pPr>
            <a:r>
              <a:rPr lang="en-US" dirty="0"/>
              <a:t>Австрия</a:t>
            </a:r>
          </a:p>
          <a:p>
            <a:pPr marL="342900" indent="-342900">
              <a:buFont typeface="+mj-lt"/>
              <a:buAutoNum type="arabicPeriod"/>
            </a:pPr>
            <a:r>
              <a:rPr lang="en-US" dirty="0"/>
              <a:t>Ирландия</a:t>
            </a:r>
          </a:p>
          <a:p>
            <a:pPr marL="342900" indent="-342900">
              <a:buFont typeface="+mj-lt"/>
              <a:buAutoNum type="arabicPeriod"/>
            </a:pPr>
            <a:r>
              <a:rPr lang="en-US" dirty="0"/>
              <a:t>Румъния</a:t>
            </a:r>
          </a:p>
          <a:p>
            <a:pPr marL="342900" indent="-342900">
              <a:buFont typeface="+mj-lt"/>
              <a:buAutoNum type="arabicPeriod"/>
            </a:pPr>
            <a:r>
              <a:rPr lang="en-US" dirty="0"/>
              <a:t>Гърция</a:t>
            </a:r>
          </a:p>
          <a:p>
            <a:pPr marL="342900" indent="-342900">
              <a:buFont typeface="+mj-lt"/>
              <a:buAutoNum type="arabicPeriod"/>
            </a:pPr>
            <a:r>
              <a:rPr lang="en-US" dirty="0"/>
              <a:t>България</a:t>
            </a:r>
          </a:p>
          <a:p>
            <a:pPr marL="342900" indent="-342900">
              <a:buFont typeface="+mj-lt"/>
              <a:buAutoNum type="arabicPeriod"/>
            </a:pPr>
            <a:r>
              <a:rPr lang="en-US" dirty="0"/>
              <a:t>Португалия</a:t>
            </a:r>
            <a:endParaRPr lang="en-GB" dirty="0"/>
          </a:p>
        </p:txBody>
      </p:sp>
      <p:sp>
        <p:nvSpPr>
          <p:cNvPr id="3" name="TextBox 2">
            <a:extLst>
              <a:ext uri="{FF2B5EF4-FFF2-40B4-BE49-F238E27FC236}">
                <a16:creationId xmlns:a16="http://schemas.microsoft.com/office/drawing/2014/main" id="{C4AE4A0D-B358-8568-242A-7D94D36FF3BE}"/>
              </a:ext>
            </a:extLst>
          </p:cNvPr>
          <p:cNvSpPr txBox="1"/>
          <p:nvPr/>
        </p:nvSpPr>
        <p:spPr>
          <a:xfrm>
            <a:off x="4990804" y="4118970"/>
            <a:ext cx="3658280" cy="461665"/>
          </a:xfrm>
          <a:prstGeom prst="rect">
            <a:avLst/>
          </a:prstGeom>
          <a:noFill/>
        </p:spPr>
        <p:txBody>
          <a:bodyPr wrap="square" rtlCol="0">
            <a:spAutoFit/>
          </a:bodyPr>
          <a:lstStyle/>
          <a:p>
            <a:r>
              <a:rPr lang="pt-PT" sz="600" b="1" i="0" dirty="0" err="1">
                <a:solidFill>
                  <a:srgbClr val="374957"/>
                </a:solidFill>
                <a:effectLst/>
                <a:latin typeface="Proxima Nova"/>
              </a:rPr>
              <a:t>Екология линия икона кръг </a:t>
            </a:r>
            <a:r>
              <a:rPr lang="pt-PT" sz="600" b="1" i="0" dirty="0">
                <a:solidFill>
                  <a:srgbClr val="374957"/>
                </a:solidFill>
                <a:effectLst/>
                <a:latin typeface="Proxima Nova"/>
              </a:rPr>
              <a:t>дизайн </a:t>
            </a:r>
            <a:r>
              <a:rPr lang="pt-PT" sz="600" dirty="0" err="1"/>
              <a:t>от </a:t>
            </a:r>
            <a:r>
              <a:rPr lang="pt-PT" sz="600" b="1" i="0" u="none" strike="noStrike" dirty="0" err="1">
                <a:solidFill>
                  <a:srgbClr val="0F73EE"/>
                </a:solidFill>
                <a:effectLst/>
                <a:latin typeface="Proxima Nova"/>
              </a:rPr>
              <a:t>anya_leni </a:t>
            </a:r>
            <a:r>
              <a:rPr lang="pt-PT" sz="600" dirty="0"/>
              <a:t>в </a:t>
            </a:r>
          </a:p>
          <a:p>
            <a:r>
              <a:rPr lang="pt-PT" sz="600" dirty="0"/>
              <a:t>https://www.freepik.com/premium-vector/ecology-line-icon-circle-design-vector-illustration-green-power-environment-objects_19679860.htm#query=environmental%20icns&amp;position=18&amp;from_view=search&amp;track=ais</a:t>
            </a:r>
          </a:p>
        </p:txBody>
      </p:sp>
      <p:pic>
        <p:nvPicPr>
          <p:cNvPr id="5" name="Picture 4">
            <a:extLst>
              <a:ext uri="{FF2B5EF4-FFF2-40B4-BE49-F238E27FC236}">
                <a16:creationId xmlns:a16="http://schemas.microsoft.com/office/drawing/2014/main" id="{B9089D53-ACAD-9C9C-1053-137321A5D8F2}"/>
              </a:ext>
            </a:extLst>
          </p:cNvPr>
          <p:cNvPicPr>
            <a:picLocks noChangeAspect="1"/>
          </p:cNvPicPr>
          <p:nvPr/>
        </p:nvPicPr>
        <p:blipFill>
          <a:blip r:embed="rId3"/>
          <a:stretch>
            <a:fillRect/>
          </a:stretch>
        </p:blipFill>
        <p:spPr>
          <a:xfrm>
            <a:off x="5331230" y="1171167"/>
            <a:ext cx="2870946" cy="2801166"/>
          </a:xfrm>
          <a:prstGeom prst="rect">
            <a:avLst/>
          </a:prstGeom>
        </p:spPr>
      </p:pic>
    </p:spTree>
    <p:custDataLst>
      <p:tags r:id="rId1"/>
    </p:custDataLst>
    <p:extLst>
      <p:ext uri="{BB962C8B-B14F-4D97-AF65-F5344CB8AC3E}">
        <p14:creationId xmlns:p14="http://schemas.microsoft.com/office/powerpoint/2010/main" val="2246336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063A0-978D-4ADE-981F-471B3529742F}"/>
              </a:ext>
            </a:extLst>
          </p:cNvPr>
          <p:cNvSpPr>
            <a:spLocks noGrp="1"/>
          </p:cNvSpPr>
          <p:nvPr>
            <p:ph type="title"/>
          </p:nvPr>
        </p:nvSpPr>
        <p:spPr>
          <a:xfrm>
            <a:off x="589472" y="-125483"/>
            <a:ext cx="7717800" cy="1011600"/>
          </a:xfrm>
        </p:spPr>
        <p:txBody>
          <a:bodyPr/>
          <a:lstStyle/>
          <a:p>
            <a:r>
              <a:rPr lang="en-GB" sz="2800" dirty="0"/>
              <a:t>9. ПОРТУГАЛИЯ</a:t>
            </a:r>
          </a:p>
        </p:txBody>
      </p:sp>
      <p:graphicFrame>
        <p:nvGraphicFramePr>
          <p:cNvPr id="4" name="Таблица 5">
            <a:extLst>
              <a:ext uri="{FF2B5EF4-FFF2-40B4-BE49-F238E27FC236}">
                <a16:creationId xmlns:a16="http://schemas.microsoft.com/office/drawing/2014/main" id="{30AE5833-A990-47AD-B29E-299F623092CC}"/>
              </a:ext>
            </a:extLst>
          </p:cNvPr>
          <p:cNvGraphicFramePr>
            <a:graphicFrameLocks noGrp="1"/>
          </p:cNvGraphicFramePr>
          <p:nvPr>
            <p:extLst>
              <p:ext uri="{D42A27DB-BD31-4B8C-83A1-F6EECF244321}">
                <p14:modId xmlns:p14="http://schemas.microsoft.com/office/powerpoint/2010/main" val="3697552900"/>
              </p:ext>
            </p:extLst>
          </p:nvPr>
        </p:nvGraphicFramePr>
        <p:xfrm>
          <a:off x="0" y="380317"/>
          <a:ext cx="9144000" cy="4437326"/>
        </p:xfrm>
        <a:graphic>
          <a:graphicData uri="http://schemas.openxmlformats.org/drawingml/2006/table">
            <a:tbl>
              <a:tblPr firstRow="1" firstCol="1" bandRow="1"/>
              <a:tblGrid>
                <a:gridCol w="2369120">
                  <a:extLst>
                    <a:ext uri="{9D8B030D-6E8A-4147-A177-3AD203B41FA5}">
                      <a16:colId xmlns:a16="http://schemas.microsoft.com/office/drawing/2014/main" val="1050371273"/>
                    </a:ext>
                  </a:extLst>
                </a:gridCol>
                <a:gridCol w="6774880">
                  <a:extLst>
                    <a:ext uri="{9D8B030D-6E8A-4147-A177-3AD203B41FA5}">
                      <a16:colId xmlns:a16="http://schemas.microsoft.com/office/drawing/2014/main" val="1917872585"/>
                    </a:ext>
                  </a:extLst>
                </a:gridCol>
              </a:tblGrid>
              <a:tr h="31343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900">
                          <a:effectLst/>
                        </a:rPr>
                        <a:t>План за действие за кръговата икономика (PAEC), 2017 г.</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900" u="sng" dirty="0">
                          <a:effectLst/>
                          <a:hlinkClick r:id="rId3"/>
                        </a:rPr>
                        <a:t>https://eco.nomia.pt/contents/ficheiros/paec-pt.pdf </a:t>
                      </a:r>
                      <a:endParaRPr lang="bg-BG"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D9A78"/>
                    </a:solidFill>
                  </a:tcPr>
                </a:tc>
                <a:extLst>
                  <a:ext uri="{0D108BD9-81ED-4DB2-BD59-A6C34878D82A}">
                    <a16:rowId xmlns:a16="http://schemas.microsoft.com/office/drawing/2014/main" val="956012267"/>
                  </a:ext>
                </a:extLst>
              </a:tr>
              <a:tr h="31343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900">
                          <a:effectLst/>
                        </a:rPr>
                        <a:t>Резолюция на Съвета на министрите n. º 108/2019, от 2 юли</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900">
                          <a:effectLst/>
                        </a:rPr>
                        <a:t>Насърчава Плана за действие за кръгова икономика в Португалия, одобрен с Резолюция на Съвета на министрите № 190-A/2017 от 11 декември.</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2261771274"/>
                  </a:ext>
                </a:extLst>
              </a:tr>
              <a:tr h="31343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900">
                          <a:effectLst/>
                        </a:rPr>
                        <a:t>Декрет-закон № 86-C/2016 от 29 декември</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900" dirty="0" err="1">
                          <a:effectLst/>
                        </a:rPr>
                        <a:t>Създава</a:t>
                      </a:r>
                      <a:r>
                        <a:rPr lang="en-GB" sz="900" dirty="0">
                          <a:effectLst/>
                        </a:rPr>
                        <a:t> </a:t>
                      </a:r>
                      <a:r>
                        <a:rPr lang="en-GB" sz="900" dirty="0" err="1">
                          <a:effectLst/>
                        </a:rPr>
                        <a:t>Фонд</a:t>
                      </a:r>
                      <a:r>
                        <a:rPr lang="en-GB" sz="900" dirty="0">
                          <a:effectLst/>
                        </a:rPr>
                        <a:t> </a:t>
                      </a:r>
                      <a:r>
                        <a:rPr lang="en-GB" sz="900" dirty="0" err="1">
                          <a:effectLst/>
                        </a:rPr>
                        <a:t>за</a:t>
                      </a:r>
                      <a:r>
                        <a:rPr lang="en-GB" sz="900" dirty="0">
                          <a:effectLst/>
                        </a:rPr>
                        <a:t> </a:t>
                      </a:r>
                      <a:r>
                        <a:rPr lang="en-GB" sz="900" dirty="0" err="1">
                          <a:effectLst/>
                        </a:rPr>
                        <a:t>иновации</a:t>
                      </a:r>
                      <a:r>
                        <a:rPr lang="en-GB" sz="900" dirty="0">
                          <a:effectLst/>
                        </a:rPr>
                        <a:t>, </a:t>
                      </a:r>
                      <a:r>
                        <a:rPr lang="en-GB" sz="900" dirty="0" err="1">
                          <a:effectLst/>
                        </a:rPr>
                        <a:t>технологии</a:t>
                      </a:r>
                      <a:r>
                        <a:rPr lang="en-GB" sz="900" dirty="0">
                          <a:effectLst/>
                        </a:rPr>
                        <a:t> и </a:t>
                      </a:r>
                      <a:r>
                        <a:rPr lang="en-GB" sz="900" dirty="0" err="1">
                          <a:effectLst/>
                        </a:rPr>
                        <a:t>кръгова</a:t>
                      </a:r>
                      <a:r>
                        <a:rPr lang="en-GB" sz="900" dirty="0">
                          <a:effectLst/>
                        </a:rPr>
                        <a:t> </a:t>
                      </a:r>
                      <a:r>
                        <a:rPr lang="en-GB" sz="900" dirty="0" err="1">
                          <a:effectLst/>
                        </a:rPr>
                        <a:t>икономика</a:t>
                      </a:r>
                      <a:r>
                        <a:rPr lang="en-GB" sz="900" dirty="0">
                          <a:effectLst/>
                        </a:rPr>
                        <a:t>, </a:t>
                      </a:r>
                      <a:r>
                        <a:rPr lang="en-GB" sz="900" dirty="0" err="1">
                          <a:effectLst/>
                        </a:rPr>
                        <a:t>като</a:t>
                      </a:r>
                      <a:r>
                        <a:rPr lang="en-GB" sz="900" dirty="0">
                          <a:effectLst/>
                        </a:rPr>
                        <a:t> </a:t>
                      </a:r>
                      <a:r>
                        <a:rPr lang="en-GB" sz="900" dirty="0" err="1">
                          <a:effectLst/>
                        </a:rPr>
                        <a:t>със</a:t>
                      </a:r>
                      <a:r>
                        <a:rPr lang="en-GB" sz="900" dirty="0">
                          <a:effectLst/>
                        </a:rPr>
                        <a:t> </a:t>
                      </a:r>
                      <a:r>
                        <a:rPr lang="en-GB" sz="900" dirty="0" err="1">
                          <a:effectLst/>
                        </a:rPr>
                        <a:t>Заповед</a:t>
                      </a:r>
                      <a:r>
                        <a:rPr lang="en-GB" sz="900" dirty="0">
                          <a:effectLst/>
                        </a:rPr>
                        <a:t> № 258/ 2017 г. е </a:t>
                      </a:r>
                      <a:r>
                        <a:rPr lang="en-GB" sz="900" dirty="0" err="1">
                          <a:effectLst/>
                        </a:rPr>
                        <a:t>утвърден</a:t>
                      </a:r>
                      <a:r>
                        <a:rPr lang="en-GB" sz="900" dirty="0">
                          <a:effectLst/>
                        </a:rPr>
                        <a:t> </a:t>
                      </a:r>
                      <a:r>
                        <a:rPr lang="en-GB" sz="900" dirty="0" err="1">
                          <a:effectLst/>
                        </a:rPr>
                        <a:t>Правилник</a:t>
                      </a:r>
                      <a:r>
                        <a:rPr lang="en-GB" sz="900" dirty="0">
                          <a:effectLst/>
                        </a:rPr>
                        <a:t> </a:t>
                      </a:r>
                      <a:r>
                        <a:rPr lang="en-GB" sz="900" dirty="0" err="1">
                          <a:effectLst/>
                        </a:rPr>
                        <a:t>за</a:t>
                      </a:r>
                      <a:r>
                        <a:rPr lang="en-GB" sz="900" dirty="0">
                          <a:effectLst/>
                        </a:rPr>
                        <a:t> </a:t>
                      </a:r>
                      <a:r>
                        <a:rPr lang="en-GB" sz="900" dirty="0" err="1">
                          <a:effectLst/>
                        </a:rPr>
                        <a:t>управление</a:t>
                      </a:r>
                      <a:r>
                        <a:rPr lang="en-GB" sz="900" dirty="0">
                          <a:effectLst/>
                        </a:rPr>
                        <a:t> </a:t>
                      </a:r>
                      <a:r>
                        <a:rPr lang="en-GB" sz="900" dirty="0" err="1">
                          <a:effectLst/>
                        </a:rPr>
                        <a:t>на</a:t>
                      </a:r>
                      <a:r>
                        <a:rPr lang="en-GB" sz="900" dirty="0">
                          <a:effectLst/>
                        </a:rPr>
                        <a:t> </a:t>
                      </a:r>
                      <a:r>
                        <a:rPr lang="en-GB" sz="900" dirty="0" err="1">
                          <a:effectLst/>
                        </a:rPr>
                        <a:t>този</a:t>
                      </a:r>
                      <a:r>
                        <a:rPr lang="en-GB" sz="900" dirty="0">
                          <a:effectLst/>
                        </a:rPr>
                        <a:t> </a:t>
                      </a:r>
                      <a:r>
                        <a:rPr lang="en-GB" sz="900" dirty="0" err="1">
                          <a:effectLst/>
                        </a:rPr>
                        <a:t>фонд</a:t>
                      </a:r>
                      <a:r>
                        <a:rPr lang="en-GB" sz="900" dirty="0">
                          <a:effectLst/>
                        </a:rPr>
                        <a:t>.</a:t>
                      </a:r>
                      <a:endParaRPr lang="bg-BG"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4100629909"/>
                  </a:ext>
                </a:extLst>
              </a:tr>
              <a:tr h="33591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900">
                          <a:effectLst/>
                        </a:rPr>
                        <a:t>Пътната карта за въглеродна неутралност (RNC2050)</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900" dirty="0">
                          <a:effectLst/>
                        </a:rPr>
                        <a:t>Определя пътя към въглероден неутралитет в Португалия, като установява основните насоки и идентифицира икономически ефективни варианти за постигане на тази цел при различни сценарии за социално-икономическо развитие.</a:t>
                      </a:r>
                      <a:endParaRPr lang="bg-BG"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3043578980"/>
                  </a:ext>
                </a:extLst>
              </a:tr>
              <a:tr h="420836">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900">
                          <a:effectLst/>
                        </a:rPr>
                        <a:t>Националната стратегия за зелени обществени поръчки</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900">
                          <a:effectLst/>
                        </a:rPr>
                        <a:t>Анализира интегрирането на критерии в обществените поръчки, насърчаващи кръговия характер на ресурсите в списъка с приоритетни стоки и услуги, установен в Националната стратегия за зелени обществени поръчки (ENCPE 2020).</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1221553851"/>
                  </a:ext>
                </a:extLst>
              </a:tr>
              <a:tr h="420836">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900">
                          <a:effectLst/>
                        </a:rPr>
                        <a:t>Национален план за управление на отпадъците (PNGR 2020)</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900">
                          <a:effectLst/>
                        </a:rPr>
                        <a:t>Има за цел да насърчи предотвратяването и управлението на отпадъците, интегрирани в жизнения цикъл на продуктите, като се съсредоточи върху кръговата икономика и осигури по-голяма ефективност при използването на природните ресурси, и се основава на две стратегически цели.</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509103034"/>
                  </a:ext>
                </a:extLst>
              </a:tr>
              <a:tr h="25099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900">
                          <a:effectLst/>
                        </a:rPr>
                        <a:t>Наредба № 241-B/2019 от 31 юли 2019 г.</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900">
                          <a:effectLst/>
                        </a:rPr>
                        <a:t>Одобрява PERSU 2020+, който представлява корекция на мерките, определени в Стратегическия план за градските отпадъци (PERSU 2020).</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716999918"/>
                  </a:ext>
                </a:extLst>
              </a:tr>
              <a:tr h="31343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900">
                          <a:effectLst/>
                        </a:rPr>
                        <a:t>Постановление на Министерския съвет №. 141/2018 от 26 октомври 2018 г.</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900">
                          <a:effectLst/>
                        </a:rPr>
                        <a:t>Насърчава по-устойчивото използване на ресурсите в публичната администрация чрез намаляване на потреблението на хартия и пластмасови продукти.</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169004836"/>
                  </a:ext>
                </a:extLst>
              </a:tr>
              <a:tr h="33591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GB" sz="900">
                          <a:effectLst/>
                        </a:rPr>
                        <a:t>Известие № 2436/2018 от 21 февруари 2018 г.</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900">
                          <a:effectLst/>
                        </a:rPr>
                        <a:t>Представя програмата "DURe - Repensar os plásticos na economia" ("Преосмисляне на пластмасите в икономиката"), за да стимулира нов подход към пластмасите в икономиката.</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3214727992"/>
                  </a:ext>
                </a:extLst>
              </a:tr>
              <a:tr h="25099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GB" sz="900">
                          <a:effectLst/>
                        </a:rPr>
                        <a:t>Закон № 77/2019 от 2 септември 2019 г.</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900">
                          <a:effectLst/>
                        </a:rPr>
                        <a:t>Насърчава създаването на рамка от алтернативи на използването на ултралеки пластмасови торбички в пунктовете за продажба на хляб, плодове и зеленчуци.</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3956763128"/>
                  </a:ext>
                </a:extLst>
              </a:tr>
              <a:tr h="31343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GB" sz="900">
                          <a:effectLst/>
                        </a:rPr>
                        <a:t>Закон № 76/2019 от 2 септември 2019 г.</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900" dirty="0">
                          <a:effectLst/>
                        </a:rPr>
                        <a:t>Определя неизползването и липсата на пластмасови съдове за еднократна употреба в дейностите на ресторантьорския сектор и/или сектора на напитките и в търговията на дребно.</a:t>
                      </a:r>
                      <a:endParaRPr lang="bg-BG"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922748784"/>
                  </a:ext>
                </a:extLst>
              </a:tr>
              <a:tr h="33591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GB" sz="900">
                          <a:effectLst/>
                        </a:rPr>
                        <a:t>Наредба № 202/2019 от 3 юли 2019 г.</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900">
                          <a:effectLst/>
                        </a:rPr>
                        <a:t>Определя условията и критериите, приложими към пилотния проект, който ще бъде приет в рамките на системата за стимулиране на потребителите за връщане на пластмасови опаковки за напитки, които не могат да се използват повторно.</a:t>
                      </a:r>
                      <a:endParaRPr lang="bg-BG" sz="90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4195739408"/>
                  </a:ext>
                </a:extLst>
              </a:tr>
              <a:tr h="420836">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GB" sz="900" dirty="0">
                          <a:effectLst/>
                        </a:rPr>
                        <a:t>Закон № 69/2018 от 26 декември 2018 г.</a:t>
                      </a:r>
                      <a:endParaRPr lang="bg-BG"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GB" sz="900" dirty="0">
                          <a:effectLst/>
                        </a:rPr>
                        <a:t>С този закон се въвежда система за насърчаване на връщането на пластмасови опаковки за напитки, които не могат да се използват повторно, и на депозирането на опаковки за напитки от пластмаса, стъкло, черни метали и алуминий, като се променя Наредба-закон № 152-D/2017 от 11 декември.</a:t>
                      </a:r>
                      <a:endParaRPr lang="bg-BG"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288" marR="4028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3129037880"/>
                  </a:ext>
                </a:extLst>
              </a:tr>
            </a:tbl>
          </a:graphicData>
        </a:graphic>
      </p:graphicFrame>
    </p:spTree>
    <p:custDataLst>
      <p:tags r:id="rId1"/>
    </p:custDataLst>
    <p:extLst>
      <p:ext uri="{BB962C8B-B14F-4D97-AF65-F5344CB8AC3E}">
        <p14:creationId xmlns:p14="http://schemas.microsoft.com/office/powerpoint/2010/main" val="2905469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45FA-6B05-4101-92FC-0E3E4AB1F823}"/>
              </a:ext>
            </a:extLst>
          </p:cNvPr>
          <p:cNvSpPr>
            <a:spLocks noGrp="1"/>
          </p:cNvSpPr>
          <p:nvPr>
            <p:ph type="title"/>
          </p:nvPr>
        </p:nvSpPr>
        <p:spPr>
          <a:xfrm>
            <a:off x="486343" y="-102077"/>
            <a:ext cx="7717800" cy="1011600"/>
          </a:xfrm>
        </p:spPr>
        <p:txBody>
          <a:bodyPr/>
          <a:lstStyle/>
          <a:p>
            <a:r>
              <a:rPr lang="en-US" sz="2800" dirty="0"/>
              <a:t>Потенциални инструменти на политиката, засягащи кръговия характер на продуктите </a:t>
            </a:r>
            <a:endParaRPr lang="en-GB" sz="2800" dirty="0"/>
          </a:p>
        </p:txBody>
      </p:sp>
      <p:sp>
        <p:nvSpPr>
          <p:cNvPr id="4" name="TextBox 3">
            <a:extLst>
              <a:ext uri="{FF2B5EF4-FFF2-40B4-BE49-F238E27FC236}">
                <a16:creationId xmlns:a16="http://schemas.microsoft.com/office/drawing/2014/main" id="{3FF1112E-E234-4DB8-BF6D-DF40E7F83AAC}"/>
              </a:ext>
            </a:extLst>
          </p:cNvPr>
          <p:cNvSpPr txBox="1"/>
          <p:nvPr/>
        </p:nvSpPr>
        <p:spPr>
          <a:xfrm>
            <a:off x="345349" y="1158800"/>
            <a:ext cx="3379155" cy="2462213"/>
          </a:xfrm>
          <a:prstGeom prst="rect">
            <a:avLst/>
          </a:prstGeom>
          <a:noFill/>
        </p:spPr>
        <p:txBody>
          <a:bodyPr wrap="square">
            <a:spAutoFit/>
          </a:bodyPr>
          <a:lstStyle/>
          <a:p>
            <a:pPr marL="0" indent="0" algn="just">
              <a:buNone/>
            </a:pPr>
            <a:r>
              <a:rPr lang="en-US" i="1" dirty="0">
                <a:solidFill>
                  <a:srgbClr val="2B2D83"/>
                </a:solidFill>
              </a:rPr>
              <a:t>"Рационализирането на политическите мерки е сериозно предизвикателство, не само защото различните участници в политиката отговарят за различни етапи от жизнения цикъл на продукта, но и защото е трудно да се предвидят всички възможни въздействия на дадена политика, преди тя да бъде приложена. Това подчертава необходимостта от използване на рамка за системен мониторинг, която да позволява идентифициране на системните въздействия на политическите действия и подходящи адаптации" </a:t>
            </a:r>
            <a:endParaRPr lang="bg-BG" i="1" dirty="0">
              <a:solidFill>
                <a:srgbClr val="2B2D83"/>
              </a:solidFill>
            </a:endParaRPr>
          </a:p>
        </p:txBody>
      </p:sp>
      <p:pic>
        <p:nvPicPr>
          <p:cNvPr id="5" name="Картина 3">
            <a:extLst>
              <a:ext uri="{FF2B5EF4-FFF2-40B4-BE49-F238E27FC236}">
                <a16:creationId xmlns:a16="http://schemas.microsoft.com/office/drawing/2014/main" id="{2E04D985-92F5-4910-B739-171A627EFE22}"/>
              </a:ext>
            </a:extLst>
          </p:cNvPr>
          <p:cNvPicPr>
            <a:picLocks noChangeAspect="1"/>
          </p:cNvPicPr>
          <p:nvPr/>
        </p:nvPicPr>
        <p:blipFill rotWithShape="1">
          <a:blip r:embed="rId3"/>
          <a:srcRect t="1393" b="1"/>
          <a:stretch/>
        </p:blipFill>
        <p:spPr>
          <a:xfrm>
            <a:off x="3958256" y="909523"/>
            <a:ext cx="4456973" cy="3548456"/>
          </a:xfrm>
          <a:prstGeom prst="rect">
            <a:avLst/>
          </a:prstGeom>
        </p:spPr>
      </p:pic>
      <p:sp>
        <p:nvSpPr>
          <p:cNvPr id="6" name="Текстово поле 4">
            <a:extLst>
              <a:ext uri="{FF2B5EF4-FFF2-40B4-BE49-F238E27FC236}">
                <a16:creationId xmlns:a16="http://schemas.microsoft.com/office/drawing/2014/main" id="{38CAE9A7-661D-4025-857C-A5D6297735E8}"/>
              </a:ext>
            </a:extLst>
          </p:cNvPr>
          <p:cNvSpPr txBox="1"/>
          <p:nvPr/>
        </p:nvSpPr>
        <p:spPr>
          <a:xfrm>
            <a:off x="2713395" y="4350257"/>
            <a:ext cx="7210937" cy="184666"/>
          </a:xfrm>
          <a:prstGeom prst="rect">
            <a:avLst/>
          </a:prstGeom>
          <a:noFill/>
        </p:spPr>
        <p:txBody>
          <a:bodyPr wrap="square" rtlCol="0">
            <a:spAutoFit/>
          </a:bodyPr>
          <a:lstStyle/>
          <a:p>
            <a:pPr algn="ctr"/>
            <a:r>
              <a:rPr lang="en-US" sz="600" dirty="0">
                <a:latin typeface="+mj-lt"/>
                <a:ea typeface="Verdana" panose="020B0604030504040204" pitchFamily="34" charset="0"/>
              </a:rPr>
              <a:t>Източник: </a:t>
            </a:r>
            <a:r>
              <a:rPr lang="en-US" sz="600" dirty="0">
                <a:latin typeface="+mj-lt"/>
                <a:ea typeface="Verdana" panose="020B0604030504040204" pitchFamily="34" charset="0"/>
                <a:hlinkClick r:id="rId4"/>
              </a:rPr>
              <a:t>https:</a:t>
            </a:r>
            <a:r>
              <a:rPr lang="en-US" sz="600" dirty="0">
                <a:latin typeface="+mj-lt"/>
                <a:ea typeface="Verdana" panose="020B0604030504040204" pitchFamily="34" charset="0"/>
              </a:rPr>
              <a:t>//circulareconomy.europa.eu/platform/sites/default/files/circular_by_design_-_products_in_the_circular_economy.pdf </a:t>
            </a:r>
            <a:endParaRPr lang="bg-BG" sz="6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2798760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Оценка</a:t>
            </a:r>
            <a:endParaRPr b="1" dirty="0"/>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4363360"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7087502"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feld 2">
            <a:extLst>
              <a:ext uri="{FF2B5EF4-FFF2-40B4-BE49-F238E27FC236}">
                <a16:creationId xmlns:a16="http://schemas.microsoft.com/office/drawing/2014/main" id="{427230A0-65CA-B016-EFE5-3CBCECC37E96}"/>
              </a:ext>
            </a:extLst>
          </p:cNvPr>
          <p:cNvSpPr txBox="1"/>
          <p:nvPr/>
        </p:nvSpPr>
        <p:spPr>
          <a:xfrm>
            <a:off x="1211936" y="1551100"/>
            <a:ext cx="6302848" cy="2598725"/>
          </a:xfrm>
          <a:prstGeom prst="rect">
            <a:avLst/>
          </a:prstGeom>
          <a:noFill/>
        </p:spPr>
        <p:txBody>
          <a:bodyPr wrap="square">
            <a:spAutoFit/>
          </a:bodyPr>
          <a:lstStyle/>
          <a:p>
            <a:pPr algn="just">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Задача</a:t>
            </a:r>
          </a:p>
          <a:p>
            <a:pPr algn="just">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Изгответе казус от една страница за бизнес, който използва модела на линейната икономика. </a:t>
            </a:r>
          </a:p>
          <a:p>
            <a:pPr algn="just">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Отговорете на следните въпроси:</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600" dirty="0">
                <a:effectLst/>
                <a:latin typeface="Calibri" panose="020F0502020204030204" pitchFamily="34" charset="0"/>
                <a:ea typeface="Calibri" panose="020F0502020204030204" pitchFamily="34" charset="0"/>
                <a:cs typeface="Times New Roman" panose="02020603050405020304" pitchFamily="18" charset="0"/>
              </a:rPr>
              <a:t>Какви са отрицателните ефекти на този бизнес казус върху околната среда? </a:t>
            </a:r>
          </a:p>
          <a:p>
            <a:pPr marL="342900" indent="-342900" algn="just">
              <a:lnSpc>
                <a:spcPct val="107000"/>
              </a:lnSpc>
              <a:spcAft>
                <a:spcPts val="800"/>
              </a:spcAft>
              <a:buFont typeface="+mj-lt"/>
              <a:buAutoNum type="arabicPeriod"/>
            </a:pPr>
            <a:r>
              <a:rPr lang="en-GB" sz="1600" dirty="0">
                <a:effectLst/>
                <a:latin typeface="Calibri" panose="020F0502020204030204" pitchFamily="34" charset="0"/>
                <a:ea typeface="Calibri" panose="020F0502020204030204" pitchFamily="34" charset="0"/>
                <a:cs typeface="Times New Roman" panose="02020603050405020304" pitchFamily="18" charset="0"/>
              </a:rPr>
              <a:t>Какво ще предложите да се промени в този бизнес модел, за да се намали потреблението на ресурси или отрицателното въздействие върху околната среда?</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Допълнителни материали</a:t>
            </a:r>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1866930"/>
            <a:ext cx="7545519" cy="2739211"/>
          </a:xfrm>
          <a:prstGeom prst="rect">
            <a:avLst/>
          </a:prstGeom>
          <a:noFill/>
        </p:spPr>
        <p:txBody>
          <a:bodyPr wrap="square">
            <a:spAutoFit/>
          </a:bodyPr>
          <a:lstStyle/>
          <a:p>
            <a:pPr marL="0" indent="0">
              <a:buNone/>
            </a:pPr>
            <a:r>
              <a:rPr lang="en-US" sz="1400" b="1" dirty="0">
                <a:solidFill>
                  <a:srgbClr val="368E00"/>
                </a:solidFill>
              </a:rPr>
              <a:t>Книги, статии, ръководства, дипломни работи, други</a:t>
            </a:r>
          </a:p>
          <a:p>
            <a:r>
              <a:rPr lang="en-US" sz="1400" dirty="0"/>
              <a:t>Загриженост за материалите: Замърсяване, печалба и качество на живот (1996 г.): Jackson, Tim. Routledge Publishing</a:t>
            </a:r>
          </a:p>
          <a:p>
            <a:r>
              <a:rPr lang="en-US" sz="1400" dirty="0"/>
              <a:t>Планирано морално остаряване: Проучване на проблема, Брифинг, май 2016 г., https://www.europarl.europa.eu/RegData/etudes/BRIE/2016/581999/EPRS_BRI%282016%29581999_EN.pdf </a:t>
            </a:r>
          </a:p>
          <a:p>
            <a:pPr marL="0" indent="0">
              <a:buNone/>
            </a:pPr>
            <a:endParaRPr lang="en-US" sz="1400" b="1" dirty="0">
              <a:solidFill>
                <a:srgbClr val="368E00"/>
              </a:solidFill>
            </a:endParaRPr>
          </a:p>
          <a:p>
            <a:pPr marL="0" indent="0">
              <a:buNone/>
            </a:pPr>
            <a:r>
              <a:rPr lang="en-US" sz="1400" b="1" dirty="0">
                <a:solidFill>
                  <a:srgbClr val="368E00"/>
                </a:solidFill>
              </a:rPr>
              <a:t>Уебсайтове и платформи </a:t>
            </a:r>
          </a:p>
          <a:p>
            <a:r>
              <a:rPr lang="en-US" sz="1600" dirty="0"/>
              <a:t>Уебсайт на Европейската комисия "Адаптация към изменението на климата - как ще бъдем засегнати? Достъпен на адрес: </a:t>
            </a:r>
            <a:r>
              <a:rPr lang="en-US" sz="1600" dirty="0">
                <a:hlinkClick r:id="rId3"/>
              </a:rPr>
              <a:t>https:</a:t>
            </a:r>
            <a:r>
              <a:rPr lang="en-US" sz="1600" dirty="0"/>
              <a:t>//ec.europa.eu/clima/policies/adaptation/how_en </a:t>
            </a:r>
          </a:p>
          <a:p>
            <a:pPr marL="0" indent="0">
              <a:buNone/>
            </a:pPr>
            <a:r>
              <a:rPr lang="en-US" sz="1400" b="1" dirty="0">
                <a:solidFill>
                  <a:srgbClr val="368E00"/>
                </a:solidFill>
              </a:rPr>
              <a:t>CE проекти </a:t>
            </a:r>
          </a:p>
          <a:p>
            <a:r>
              <a:rPr lang="en-US" sz="1400" dirty="0">
                <a:hlinkClick r:id="rId4"/>
              </a:rPr>
              <a:t>http://www.lessonsfromnature.org/ </a:t>
            </a:r>
            <a:endParaRPr lang="en-GB" dirty="0"/>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US" sz="1400" b="1" dirty="0">
                <a:solidFill>
                  <a:srgbClr val="E7501B"/>
                </a:solidFill>
              </a:rPr>
              <a:t>Линеен модел на производството и потреблението</a:t>
            </a:r>
          </a:p>
        </p:txBody>
      </p:sp>
    </p:spTree>
    <p:custDataLst>
      <p:tags r:id="rId1"/>
    </p:custDataLst>
    <p:extLst>
      <p:ext uri="{BB962C8B-B14F-4D97-AF65-F5344CB8AC3E}">
        <p14:creationId xmlns:p14="http://schemas.microsoft.com/office/powerpoint/2010/main" val="997465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EC83E2-51CC-4EB2-9A66-51F2E37762A0}"/>
              </a:ext>
            </a:extLst>
          </p:cNvPr>
          <p:cNvSpPr txBox="1"/>
          <p:nvPr/>
        </p:nvSpPr>
        <p:spPr>
          <a:xfrm>
            <a:off x="92815" y="841960"/>
            <a:ext cx="9051185" cy="3970318"/>
          </a:xfrm>
          <a:prstGeom prst="rect">
            <a:avLst/>
          </a:prstGeom>
          <a:noFill/>
        </p:spPr>
        <p:txBody>
          <a:bodyPr wrap="square">
            <a:spAutoFit/>
          </a:bodyPr>
          <a:lstStyle/>
          <a:p>
            <a:pPr marL="0" indent="0">
              <a:buNone/>
            </a:pPr>
            <a:r>
              <a:rPr lang="en-US" b="1" dirty="0">
                <a:solidFill>
                  <a:srgbClr val="368E00"/>
                </a:solidFill>
              </a:rPr>
              <a:t>Книги, статии, ръководства, дипломни работи, други</a:t>
            </a:r>
          </a:p>
          <a:p>
            <a:r>
              <a:rPr lang="en-US" dirty="0"/>
              <a:t>Walter R. </a:t>
            </a:r>
            <a:r>
              <a:rPr lang="en-US" dirty="0" err="1"/>
              <a:t>Stahel</a:t>
            </a:r>
            <a:r>
              <a:rPr lang="en-US" dirty="0"/>
              <a:t>, Routledge &amp; CRC Press, 2019, The Circular Economy: Цикличната индустрия: Ръководство за потребителя</a:t>
            </a:r>
          </a:p>
          <a:p>
            <a:r>
              <a:rPr lang="en-US" dirty="0"/>
              <a:t>Доклад № 6/2017 на ЕАОС "Кръговрат по дизайн" Продукти в кръговата икономика REUSE, REPAIR, EDISTRIBUTE, REFURBISH, REMANUFACTURE, ISSN 1977-8449, Наличен на: </a:t>
            </a:r>
            <a:r>
              <a:rPr lang="en-US" dirty="0">
                <a:hlinkClick r:id="rId3"/>
              </a:rPr>
              <a:t>https:</a:t>
            </a:r>
            <a:r>
              <a:rPr lang="en-US" dirty="0"/>
              <a:t>//circulareconomy.europa.eu/platform/sites/default/files/circular_by_design_-_products_in_the_circular_economy.pdf </a:t>
            </a:r>
            <a:endParaRPr lang="en-US" b="1" dirty="0">
              <a:solidFill>
                <a:srgbClr val="368E00"/>
              </a:solidFill>
            </a:endParaRPr>
          </a:p>
          <a:p>
            <a:pPr marL="0" indent="0">
              <a:buNone/>
            </a:pPr>
            <a:endParaRPr lang="en-US" b="1" dirty="0">
              <a:solidFill>
                <a:srgbClr val="368E00"/>
              </a:solidFill>
            </a:endParaRPr>
          </a:p>
          <a:p>
            <a:pPr marL="0" indent="0">
              <a:buNone/>
            </a:pPr>
            <a:r>
              <a:rPr lang="en-US" b="1" dirty="0">
                <a:solidFill>
                  <a:srgbClr val="368E00"/>
                </a:solidFill>
              </a:rPr>
              <a:t>Уебсайтове и платформи </a:t>
            </a:r>
          </a:p>
          <a:p>
            <a:r>
              <a:rPr lang="en-US" dirty="0"/>
              <a:t>Концепция за кръгова икономика, Фондация "Елън Макартър". Достъпно на: </a:t>
            </a:r>
            <a:r>
              <a:rPr lang="en-US" dirty="0">
                <a:hlinkClick r:id="rId4"/>
              </a:rPr>
              <a:t>https:</a:t>
            </a:r>
            <a:r>
              <a:rPr lang="en-US" dirty="0"/>
              <a:t>//www.ellenmacarthurfoundation.org/circular-economy/concept </a:t>
            </a:r>
          </a:p>
          <a:p>
            <a:r>
              <a:rPr lang="en-US" dirty="0"/>
              <a:t>Въздействие на кръговата икономика върху работните места. Достъпно на: </a:t>
            </a:r>
            <a:r>
              <a:rPr lang="en-US" dirty="0">
                <a:hlinkClick r:id="rId5"/>
              </a:rPr>
              <a:t>https:</a:t>
            </a:r>
            <a:r>
              <a:rPr lang="en-US" dirty="0"/>
              <a:t>//www.iisd.org/system/files/2020-12/circular-economy-jobs.pdf </a:t>
            </a:r>
          </a:p>
          <a:p>
            <a:r>
              <a:rPr lang="en-US" dirty="0">
                <a:hlinkClick r:id="rId6"/>
              </a:rPr>
              <a:t>https://kenniskaarten.hetgroenebrein.nl/en/ </a:t>
            </a:r>
          </a:p>
          <a:p>
            <a:pPr marL="0" indent="0">
              <a:buNone/>
            </a:pPr>
            <a:endParaRPr lang="en-US" b="1" dirty="0">
              <a:solidFill>
                <a:srgbClr val="368E00"/>
              </a:solidFill>
            </a:endParaRPr>
          </a:p>
          <a:p>
            <a:pPr marL="0" indent="0">
              <a:buNone/>
            </a:pPr>
            <a:r>
              <a:rPr lang="en-US" b="1" dirty="0">
                <a:solidFill>
                  <a:srgbClr val="368E00"/>
                </a:solidFill>
              </a:rPr>
              <a:t>Видеоклипове</a:t>
            </a:r>
          </a:p>
          <a:p>
            <a:r>
              <a:rPr lang="en-US" dirty="0"/>
              <a:t>Това ли е бъдещето на световните хранителни системи? 	На разположение на адрес: </a:t>
            </a:r>
            <a:r>
              <a:rPr lang="en-US" dirty="0">
                <a:hlinkClick r:id="rId7"/>
              </a:rPr>
              <a:t>https:</a:t>
            </a:r>
            <a:r>
              <a:rPr lang="en-US" dirty="0"/>
              <a:t>//www.youtube.com/watch?v=G-pr0cYzuDQ   </a:t>
            </a:r>
          </a:p>
        </p:txBody>
      </p:sp>
      <p:sp>
        <p:nvSpPr>
          <p:cNvPr id="5" name="TextBox 4">
            <a:extLst>
              <a:ext uri="{FF2B5EF4-FFF2-40B4-BE49-F238E27FC236}">
                <a16:creationId xmlns:a16="http://schemas.microsoft.com/office/drawing/2014/main" id="{DCAE863F-7F4F-4598-8578-2403DAF53664}"/>
              </a:ext>
            </a:extLst>
          </p:cNvPr>
          <p:cNvSpPr txBox="1"/>
          <p:nvPr/>
        </p:nvSpPr>
        <p:spPr>
          <a:xfrm>
            <a:off x="1148155" y="383431"/>
            <a:ext cx="5300770" cy="307777"/>
          </a:xfrm>
          <a:prstGeom prst="rect">
            <a:avLst/>
          </a:prstGeom>
          <a:noFill/>
        </p:spPr>
        <p:txBody>
          <a:bodyPr wrap="square">
            <a:spAutoFit/>
          </a:bodyPr>
          <a:lstStyle/>
          <a:p>
            <a:r>
              <a:rPr lang="en-US" sz="1400" b="1" dirty="0">
                <a:solidFill>
                  <a:srgbClr val="E7501B"/>
                </a:solidFill>
              </a:rPr>
              <a:t>Принципи на СЕ в противовес на линейния модел</a:t>
            </a:r>
            <a:endParaRPr lang="el-GR" sz="1400" b="1" dirty="0">
              <a:solidFill>
                <a:srgbClr val="E7501B"/>
              </a:solidFill>
            </a:endParaRPr>
          </a:p>
        </p:txBody>
      </p:sp>
    </p:spTree>
    <p:custDataLst>
      <p:tags r:id="rId1"/>
    </p:custDataLst>
    <p:extLst>
      <p:ext uri="{BB962C8B-B14F-4D97-AF65-F5344CB8AC3E}">
        <p14:creationId xmlns:p14="http://schemas.microsoft.com/office/powerpoint/2010/main" val="43306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193700" y="1043743"/>
            <a:ext cx="7397272" cy="646800"/>
          </a:xfrm>
        </p:spPr>
        <p:txBody>
          <a:bodyPr/>
          <a:lstStyle/>
          <a:p>
            <a:r>
              <a:rPr lang="en-US" sz="4000" dirty="0">
                <a:solidFill>
                  <a:srgbClr val="368E00"/>
                </a:solidFill>
              </a:rPr>
              <a:t>Линеен модел на производството и потреблението</a:t>
            </a: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3719073" y="2497270"/>
            <a:ext cx="5317350" cy="2074730"/>
          </a:xfrm>
        </p:spPr>
        <p:txBody>
          <a:bodyPr/>
          <a:lstStyle/>
          <a:p>
            <a:pPr algn="just"/>
            <a:r>
              <a:rPr lang="en-US" sz="1600" dirty="0"/>
              <a:t>Преглед на линейния модел на производството и потреблението, който обяснява в историческа перспектива как линейният модел е бил </a:t>
            </a:r>
            <a:r>
              <a:rPr lang="en-GB" sz="1600" dirty="0"/>
              <a:t>предпочетен за </a:t>
            </a:r>
            <a:r>
              <a:rPr lang="en-US" sz="1600" dirty="0"/>
              <a:t>постигане на икономически растеж. </a:t>
            </a:r>
          </a:p>
          <a:p>
            <a:pPr algn="just"/>
            <a:r>
              <a:rPr lang="en-US" sz="1600" dirty="0"/>
              <a:t>Последиците (например изменението на климата, замърсяването) от линейния модел се осъзнават чрез доказателства за деградацията на околната среда, която е допринесла за линейния модел. </a:t>
            </a:r>
          </a:p>
          <a:p>
            <a:pPr algn="just"/>
            <a:r>
              <a:rPr lang="en-US" sz="1400" dirty="0"/>
              <a:t> </a:t>
            </a:r>
            <a:endParaRPr lang="en-GB" dirty="0"/>
          </a:p>
        </p:txBody>
      </p:sp>
    </p:spTree>
    <p:custDataLst>
      <p:tags r:id="rId1"/>
    </p:custDataLst>
    <p:extLst>
      <p:ext uri="{BB962C8B-B14F-4D97-AF65-F5344CB8AC3E}">
        <p14:creationId xmlns:p14="http://schemas.microsoft.com/office/powerpoint/2010/main" val="1638595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22317-F3DD-464B-B28F-2BA1FBD1C752}"/>
              </a:ext>
            </a:extLst>
          </p:cNvPr>
          <p:cNvSpPr txBox="1"/>
          <p:nvPr/>
        </p:nvSpPr>
        <p:spPr>
          <a:xfrm>
            <a:off x="713225" y="1854697"/>
            <a:ext cx="7660754" cy="2031325"/>
          </a:xfrm>
          <a:prstGeom prst="rect">
            <a:avLst/>
          </a:prstGeom>
          <a:noFill/>
        </p:spPr>
        <p:txBody>
          <a:bodyPr wrap="square">
            <a:spAutoFit/>
          </a:bodyPr>
          <a:lstStyle/>
          <a:p>
            <a:pPr marL="0" indent="0">
              <a:buNone/>
            </a:pPr>
            <a:r>
              <a:rPr lang="en-US" sz="1400" b="1" dirty="0">
                <a:solidFill>
                  <a:srgbClr val="368E00"/>
                </a:solidFill>
              </a:rPr>
              <a:t>Уебсайтове и платформи </a:t>
            </a:r>
          </a:p>
          <a:p>
            <a:r>
              <a:rPr lang="en-US" sz="1400" dirty="0"/>
              <a:t>Рамка на Евростат за мониторинг на кръговата икономика. Достъпно на: </a:t>
            </a:r>
            <a:r>
              <a:rPr lang="en-US" sz="1400" dirty="0">
                <a:hlinkClick r:id="rId3"/>
              </a:rPr>
              <a:t>https:</a:t>
            </a:r>
            <a:r>
              <a:rPr lang="en-US" sz="1400" dirty="0"/>
              <a:t>//ec.europa.eu/eurostat/web/circular-economy/indicators/monitoring-framework </a:t>
            </a:r>
          </a:p>
          <a:p>
            <a:r>
              <a:rPr lang="en-US" sz="1400" dirty="0"/>
              <a:t> Информация на Евростат за показателите за кръгова икономика. Достъпно на: </a:t>
            </a:r>
            <a:r>
              <a:rPr lang="en-US" sz="1400" dirty="0">
                <a:hlinkClick r:id="rId4"/>
              </a:rPr>
              <a:t>https:</a:t>
            </a:r>
            <a:r>
              <a:rPr lang="en-US" sz="1400" dirty="0"/>
              <a:t>//ec.europa.eu/eurostat/web/circular-economy/indicators </a:t>
            </a:r>
          </a:p>
          <a:p>
            <a:r>
              <a:rPr lang="en-US" sz="1400" dirty="0"/>
              <a:t>Показатели за кръговата икономика, Европейска комисия, Налично на: </a:t>
            </a:r>
            <a:r>
              <a:rPr lang="en-US" sz="1400" dirty="0">
                <a:hlinkClick r:id="rId5"/>
              </a:rPr>
              <a:t>https:</a:t>
            </a:r>
            <a:r>
              <a:rPr lang="en-US" sz="1400" dirty="0"/>
              <a:t>//ec.europa.eu/environment/ecoap/indicators/circular-economy-indicators_en </a:t>
            </a:r>
          </a:p>
          <a:p>
            <a:r>
              <a:rPr lang="en-US" sz="1400" dirty="0"/>
              <a:t>Материалният индикатор за кръговрат, Фондация "Елън Макартър", Наличен на: </a:t>
            </a:r>
            <a:r>
              <a:rPr lang="en-US" sz="1400" dirty="0">
                <a:hlinkClick r:id="rId6"/>
              </a:rPr>
              <a:t>https:</a:t>
            </a:r>
            <a:r>
              <a:rPr lang="en-US" sz="1400" dirty="0"/>
              <a:t>//ellenmacarthurfoundation.org/material-circularity-indicator   </a:t>
            </a:r>
          </a:p>
        </p:txBody>
      </p:sp>
      <p:sp>
        <p:nvSpPr>
          <p:cNvPr id="6" name="TextBox 5">
            <a:extLst>
              <a:ext uri="{FF2B5EF4-FFF2-40B4-BE49-F238E27FC236}">
                <a16:creationId xmlns:a16="http://schemas.microsoft.com/office/drawing/2014/main" id="{66154A82-A382-4814-A414-500140954CFD}"/>
              </a:ext>
            </a:extLst>
          </p:cNvPr>
          <p:cNvSpPr txBox="1"/>
          <p:nvPr/>
        </p:nvSpPr>
        <p:spPr>
          <a:xfrm>
            <a:off x="713225" y="1103589"/>
            <a:ext cx="5300770" cy="307777"/>
          </a:xfrm>
          <a:prstGeom prst="rect">
            <a:avLst/>
          </a:prstGeom>
          <a:noFill/>
        </p:spPr>
        <p:txBody>
          <a:bodyPr wrap="square">
            <a:spAutoFit/>
          </a:bodyPr>
          <a:lstStyle/>
          <a:p>
            <a:r>
              <a:rPr lang="en-US" sz="1400" b="1" dirty="0">
                <a:solidFill>
                  <a:srgbClr val="E7501B"/>
                </a:solidFill>
              </a:rPr>
              <a:t>Показатели за CE</a:t>
            </a:r>
            <a:endParaRPr lang="el-GR" sz="1400" b="1" dirty="0">
              <a:solidFill>
                <a:srgbClr val="E7501B"/>
              </a:solidFill>
            </a:endParaRPr>
          </a:p>
        </p:txBody>
      </p:sp>
    </p:spTree>
    <p:custDataLst>
      <p:tags r:id="rId1"/>
    </p:custDataLst>
    <p:extLst>
      <p:ext uri="{BB962C8B-B14F-4D97-AF65-F5344CB8AC3E}">
        <p14:creationId xmlns:p14="http://schemas.microsoft.com/office/powerpoint/2010/main" val="3540853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DDAB43-E4A1-4474-BFC6-450E0BEC3DBE}"/>
              </a:ext>
            </a:extLst>
          </p:cNvPr>
          <p:cNvSpPr txBox="1"/>
          <p:nvPr/>
        </p:nvSpPr>
        <p:spPr>
          <a:xfrm>
            <a:off x="556890" y="1018312"/>
            <a:ext cx="7793026" cy="3106876"/>
          </a:xfrm>
          <a:prstGeom prst="rect">
            <a:avLst/>
          </a:prstGeom>
          <a:noFill/>
        </p:spPr>
        <p:txBody>
          <a:bodyPr wrap="square">
            <a:spAutoFit/>
          </a:bodyPr>
          <a:lstStyle/>
          <a:p>
            <a:pPr marL="0" indent="0">
              <a:buNone/>
            </a:pPr>
            <a:r>
              <a:rPr lang="en-US" sz="1400" b="1" dirty="0">
                <a:solidFill>
                  <a:srgbClr val="368E00"/>
                </a:solidFill>
              </a:rPr>
              <a:t>Книги, статии, ръководства, дипломни работи, други</a:t>
            </a:r>
          </a:p>
          <a:p>
            <a:r>
              <a:rPr lang="en-US" sz="1400" dirty="0"/>
              <a:t>Нов план за действие за кръгова икономика за по-чиста и по-конкурентоспособна Европа (2020 г.). На разположение на адрес: </a:t>
            </a:r>
            <a:r>
              <a:rPr lang="en-US" sz="1400" dirty="0">
                <a:hlinkClick r:id="rId3"/>
              </a:rPr>
              <a:t>https:</a:t>
            </a:r>
            <a:r>
              <a:rPr lang="en-US" sz="1400" dirty="0"/>
              <a:t>//eur-lex.europa.eu/legal-content/EN/TXT/?qid=1583933814386&amp;uri=COM:2020:98:FIN </a:t>
            </a:r>
          </a:p>
          <a:p>
            <a:r>
              <a:rPr lang="en-US" sz="1400" dirty="0"/>
              <a:t>Резолюция на Европейския парламент относно новия план за кръгова икономика (2020/2077 (INI)), Достъпна на: </a:t>
            </a:r>
            <a:r>
              <a:rPr lang="en-US" sz="1400" dirty="0">
                <a:hlinkClick r:id="rId4"/>
              </a:rPr>
              <a:t>https:</a:t>
            </a:r>
            <a:r>
              <a:rPr lang="en-US" sz="1400" dirty="0"/>
              <a:t>//www.europarl.europa.eu/doceo/document/TA-9-2021-0040_EN.html </a:t>
            </a:r>
          </a:p>
          <a:p>
            <a:r>
              <a:rPr lang="en-US" sz="1400" dirty="0"/>
              <a:t>Кръговрат по дизайн - Продукти в кръговата икономика, Доклад I N 6/2017 на ЕАОС, достъпен на: </a:t>
            </a:r>
            <a:r>
              <a:rPr lang="en-US" sz="1400" dirty="0">
                <a:hlinkClick r:id="rId5"/>
              </a:rPr>
              <a:t>https:</a:t>
            </a:r>
            <a:r>
              <a:rPr lang="en-US" sz="1400" dirty="0"/>
              <a:t>//circulareconomy.europa.eu/platform/sites/default/files/circular_by_design_-_products_in_the_circular_economy.pdf  </a:t>
            </a:r>
          </a:p>
          <a:p>
            <a:r>
              <a:rPr lang="en-US" sz="1400" dirty="0"/>
              <a:t> Повече от по-малко - ресурсна ефективност на материалите в Европа, Доклад I N 10/2016 на ЕАОС, достъпен на: </a:t>
            </a:r>
            <a:r>
              <a:rPr lang="en-US" sz="1400" dirty="0">
                <a:hlinkClick r:id="rId6"/>
              </a:rPr>
              <a:t>http:</a:t>
            </a:r>
            <a:r>
              <a:rPr lang="en-US" sz="1400" dirty="0"/>
              <a:t>//www.sepa.gov.rs/download/publikacije/MoreFromLess_MaterialResourceEfficiencyEurope.pdf   </a:t>
            </a:r>
          </a:p>
          <a:p>
            <a:pPr marL="0" indent="0">
              <a:buNone/>
            </a:pPr>
            <a:r>
              <a:rPr lang="en-US" sz="1400" b="1" dirty="0">
                <a:solidFill>
                  <a:srgbClr val="368E00"/>
                </a:solidFill>
              </a:rPr>
              <a:t>Уебсайтове и платформи </a:t>
            </a:r>
          </a:p>
          <a:p>
            <a:pPr>
              <a:lnSpc>
                <a:spcPct val="107000"/>
              </a:lnSpc>
              <a:spcAft>
                <a:spcPts val="800"/>
              </a:spcAft>
            </a:pPr>
            <a:r>
              <a:rPr lang="en-GB" sz="1400" dirty="0">
                <a:effectLst/>
                <a:cs typeface="Times New Roman" panose="02020603050405020304" pitchFamily="18" charset="0"/>
              </a:rPr>
              <a:t>Екомаркировка на ЕС, достъпна на: </a:t>
            </a:r>
            <a:r>
              <a:rPr lang="en-GB" sz="1400" u="sng" dirty="0">
                <a:solidFill>
                  <a:srgbClr val="0563C1"/>
                </a:solidFill>
                <a:effectLst/>
                <a:cs typeface="Times New Roman" panose="02020603050405020304" pitchFamily="18" charset="0"/>
                <a:hlinkClick r:id="rId7"/>
              </a:rPr>
              <a:t>https:</a:t>
            </a:r>
            <a:r>
              <a:rPr lang="en-GB" sz="1400" dirty="0">
                <a:effectLst/>
                <a:cs typeface="Times New Roman" panose="02020603050405020304" pitchFamily="18" charset="0"/>
              </a:rPr>
              <a:t>//ec.europa.eu/environment/ecolabel/ </a:t>
            </a:r>
            <a:endParaRPr lang="bg-BG" sz="1400" dirty="0">
              <a:effectLst/>
              <a:cs typeface="Times New Roman" panose="02020603050405020304" pitchFamily="18" charset="0"/>
            </a:endParaRPr>
          </a:p>
        </p:txBody>
      </p:sp>
      <p:sp>
        <p:nvSpPr>
          <p:cNvPr id="5" name="TextBox 4">
            <a:extLst>
              <a:ext uri="{FF2B5EF4-FFF2-40B4-BE49-F238E27FC236}">
                <a16:creationId xmlns:a16="http://schemas.microsoft.com/office/drawing/2014/main" id="{B5E9151D-F8A0-47F8-A4A5-4BCCF2F45C20}"/>
              </a:ext>
            </a:extLst>
          </p:cNvPr>
          <p:cNvSpPr txBox="1"/>
          <p:nvPr/>
        </p:nvSpPr>
        <p:spPr>
          <a:xfrm>
            <a:off x="645380" y="700466"/>
            <a:ext cx="5300770" cy="307777"/>
          </a:xfrm>
          <a:prstGeom prst="rect">
            <a:avLst/>
          </a:prstGeom>
          <a:noFill/>
        </p:spPr>
        <p:txBody>
          <a:bodyPr wrap="square">
            <a:spAutoFit/>
          </a:bodyPr>
          <a:lstStyle/>
          <a:p>
            <a:r>
              <a:rPr lang="en-US" sz="1400" b="1" dirty="0">
                <a:solidFill>
                  <a:srgbClr val="E7501B"/>
                </a:solidFill>
              </a:rPr>
              <a:t>Политики и законодателна рамка на СЕ</a:t>
            </a:r>
            <a:endParaRPr lang="el-GR" sz="1400" b="1" dirty="0">
              <a:solidFill>
                <a:srgbClr val="E7501B"/>
              </a:solidFill>
            </a:endParaRPr>
          </a:p>
        </p:txBody>
      </p:sp>
    </p:spTree>
    <p:custDataLst>
      <p:tags r:id="rId1"/>
    </p:custDataLst>
    <p:extLst>
      <p:ext uri="{BB962C8B-B14F-4D97-AF65-F5344CB8AC3E}">
        <p14:creationId xmlns:p14="http://schemas.microsoft.com/office/powerpoint/2010/main" val="3409538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1"/>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720" name="Google Shape;720;p51"/>
          <p:cNvGrpSpPr/>
          <p:nvPr/>
        </p:nvGrpSpPr>
        <p:grpSpPr>
          <a:xfrm>
            <a:off x="4572118" y="1023546"/>
            <a:ext cx="3615639" cy="2905926"/>
            <a:chOff x="1917372" y="1288466"/>
            <a:chExt cx="2993079" cy="2405568"/>
          </a:xfrm>
        </p:grpSpPr>
        <p:sp>
          <p:nvSpPr>
            <p:cNvPr id="721" name="Google Shape;721;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1"/>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1"/>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25" name="Google Shape;725;p51"/>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1"/>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1"/>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5E2F9FDF-BAF6-3423-8A3E-1A9BDA87038E}"/>
              </a:ext>
            </a:extLst>
          </p:cNvPr>
          <p:cNvSpPr/>
          <p:nvPr/>
        </p:nvSpPr>
        <p:spPr>
          <a:xfrm>
            <a:off x="4793661" y="1142065"/>
            <a:ext cx="3192099" cy="2146155"/>
          </a:xfrm>
          <a:prstGeom prst="rect">
            <a:avLst/>
          </a:prstGeom>
          <a:solidFill>
            <a:srgbClr val="FA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a:extLst>
              <a:ext uri="{FF2B5EF4-FFF2-40B4-BE49-F238E27FC236}">
                <a16:creationId xmlns:a16="http://schemas.microsoft.com/office/drawing/2014/main" id="{D078489F-FA1C-3AB3-3FF6-DBD97C99CF5D}"/>
              </a:ext>
            </a:extLst>
          </p:cNvPr>
          <p:cNvPicPr>
            <a:picLocks noChangeAspect="1"/>
          </p:cNvPicPr>
          <p:nvPr/>
        </p:nvPicPr>
        <p:blipFill>
          <a:blip r:embed="rId4"/>
          <a:stretch>
            <a:fillRect/>
          </a:stretch>
        </p:blipFill>
        <p:spPr>
          <a:xfrm>
            <a:off x="5331759" y="1142065"/>
            <a:ext cx="2168396" cy="2146155"/>
          </a:xfrm>
          <a:prstGeom prst="rect">
            <a:avLst/>
          </a:prstGeom>
        </p:spPr>
      </p:pic>
      <p:sp>
        <p:nvSpPr>
          <p:cNvPr id="718" name="Google Shape;718;p51"/>
          <p:cNvSpPr txBox="1">
            <a:spLocks noGrp="1"/>
          </p:cNvSpPr>
          <p:nvPr>
            <p:ph type="title"/>
          </p:nvPr>
        </p:nvSpPr>
        <p:spPr>
          <a:xfrm>
            <a:off x="627744" y="1923359"/>
            <a:ext cx="3858900" cy="26617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Кръгова икономика</a:t>
            </a:r>
            <a:br>
              <a:rPr lang="en-US" dirty="0"/>
            </a:br>
            <a:r>
              <a:rPr lang="en-US" dirty="0"/>
              <a:t> и нейните принципи</a:t>
            </a:r>
          </a:p>
        </p:txBody>
      </p:sp>
      <p:grpSp>
        <p:nvGrpSpPr>
          <p:cNvPr id="729" name="Google Shape;729;p51"/>
          <p:cNvGrpSpPr/>
          <p:nvPr/>
        </p:nvGrpSpPr>
        <p:grpSpPr>
          <a:xfrm>
            <a:off x="7388039" y="2493707"/>
            <a:ext cx="1453150" cy="1880570"/>
            <a:chOff x="4338285" y="2552085"/>
            <a:chExt cx="1202939" cy="1556763"/>
          </a:xfrm>
        </p:grpSpPr>
        <p:sp>
          <p:nvSpPr>
            <p:cNvPr id="730" name="Google Shape;730;p51"/>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1"/>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ectangle 23"/>
          <p:cNvSpPr/>
          <p:nvPr/>
        </p:nvSpPr>
        <p:spPr>
          <a:xfrm>
            <a:off x="7390245" y="3327360"/>
            <a:ext cx="1445144" cy="307777"/>
          </a:xfrm>
          <a:prstGeom prst="rect">
            <a:avLst/>
          </a:prstGeom>
        </p:spPr>
        <p:txBody>
          <a:bodyPr wrap="square">
            <a:spAutoFit/>
          </a:bodyPr>
          <a:lstStyle/>
          <a:p>
            <a:pPr lvl="0" algn="ct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Благодар</a:t>
            </a:r>
            <a:r>
              <a:rPr lang="bg-BG"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им</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5" name="TextBox 4">
            <a:extLst>
              <a:ext uri="{FF2B5EF4-FFF2-40B4-BE49-F238E27FC236}">
                <a16:creationId xmlns:a16="http://schemas.microsoft.com/office/drawing/2014/main" id="{26DA31BC-3A0D-721F-3D4B-C0F995925B92}"/>
              </a:ext>
            </a:extLst>
          </p:cNvPr>
          <p:cNvSpPr txBox="1"/>
          <p:nvPr/>
        </p:nvSpPr>
        <p:spPr>
          <a:xfrm>
            <a:off x="5443875" y="4077461"/>
            <a:ext cx="1944164" cy="477054"/>
          </a:xfrm>
          <a:prstGeom prst="rect">
            <a:avLst/>
          </a:prstGeom>
          <a:noFill/>
        </p:spPr>
        <p:txBody>
          <a:bodyPr wrap="square" rtlCol="0">
            <a:spAutoFit/>
          </a:bodyPr>
          <a:lstStyle/>
          <a:p>
            <a:r>
              <a:rPr lang="pt-PT" sz="500" b="1" i="0" dirty="0" err="1">
                <a:solidFill>
                  <a:srgbClr val="374957"/>
                </a:solidFill>
                <a:effectLst/>
                <a:latin typeface="Proxima Nova"/>
              </a:rPr>
              <a:t>Инфографика за </a:t>
            </a:r>
            <a:r>
              <a:rPr lang="pt-PT" sz="500" b="1" i="0" dirty="0">
                <a:solidFill>
                  <a:srgbClr val="374957"/>
                </a:solidFill>
                <a:effectLst/>
                <a:latin typeface="Proxima Nova"/>
              </a:rPr>
              <a:t>кръговата </a:t>
            </a:r>
            <a:r>
              <a:rPr lang="pt-PT" sz="500" b="1" i="0" dirty="0" err="1">
                <a:solidFill>
                  <a:srgbClr val="374957"/>
                </a:solidFill>
                <a:effectLst/>
                <a:latin typeface="Proxima Nova"/>
              </a:rPr>
              <a:t>икономика </a:t>
            </a:r>
            <a:r>
              <a:rPr lang="pt-PT" sz="500" dirty="0" err="1"/>
              <a:t>от </a:t>
            </a:r>
            <a:r>
              <a:rPr lang="pt-PT" sz="500" b="1" i="0" u="none" strike="noStrike" dirty="0" err="1">
                <a:solidFill>
                  <a:srgbClr val="0F73EE"/>
                </a:solidFill>
                <a:effectLst/>
                <a:latin typeface="Proxima Nova"/>
              </a:rPr>
              <a:t>freepik </a:t>
            </a:r>
            <a:r>
              <a:rPr lang="pt-PT" sz="500" dirty="0"/>
              <a:t>в https://www.freepik.com/free-vector/flat-design-circular-economy-infographic_21095200.htm#query=circular%20economy&amp;position=4&amp;from_view=search&amp;track=ais</a:t>
            </a:r>
          </a:p>
        </p:txBody>
      </p:sp>
      <p:pic>
        <p:nvPicPr>
          <p:cNvPr id="3" name="Imagem 8" descr="Uma imagem com texto, clipart&#10;&#10;Descrição gerada automaticamente">
            <a:extLst>
              <a:ext uri="{FF2B5EF4-FFF2-40B4-BE49-F238E27FC236}">
                <a16:creationId xmlns:a16="http://schemas.microsoft.com/office/drawing/2014/main" id="{89D1C3FA-B146-285B-B29B-7B79FFE999DF}"/>
              </a:ext>
            </a:extLst>
          </p:cNvPr>
          <p:cNvPicPr>
            <a:picLocks noChangeAspect="1"/>
          </p:cNvPicPr>
          <p:nvPr/>
        </p:nvPicPr>
        <p:blipFill>
          <a:blip r:embed="rId5"/>
          <a:stretch>
            <a:fillRect/>
          </a:stretch>
        </p:blipFill>
        <p:spPr>
          <a:xfrm>
            <a:off x="4796243" y="3048527"/>
            <a:ext cx="681229" cy="239694"/>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82597" y="0"/>
            <a:ext cx="7717800" cy="1011600"/>
          </a:xfrm>
          <a:prstGeom prst="rect">
            <a:avLst/>
          </a:prstGeom>
        </p:spPr>
        <p:txBody>
          <a:bodyPr spcFirstLastPara="1" wrap="square" lIns="91425" tIns="91425" rIns="91425" bIns="91425" anchor="t" anchorCtr="0">
            <a:noAutofit/>
          </a:bodyPr>
          <a:lstStyle/>
          <a:p>
            <a:pPr lvl="0"/>
            <a:r>
              <a:rPr lang="en-US" sz="4000" dirty="0"/>
              <a:t>Линейната икономика</a:t>
            </a:r>
            <a:endParaRPr sz="4000" dirty="0"/>
          </a:p>
        </p:txBody>
      </p:sp>
      <p:sp>
        <p:nvSpPr>
          <p:cNvPr id="6" name="TextBox 5">
            <a:extLst>
              <a:ext uri="{FF2B5EF4-FFF2-40B4-BE49-F238E27FC236}">
                <a16:creationId xmlns:a16="http://schemas.microsoft.com/office/drawing/2014/main" id="{47A5111B-F915-4537-9E32-86404B99D087}"/>
              </a:ext>
            </a:extLst>
          </p:cNvPr>
          <p:cNvSpPr txBox="1"/>
          <p:nvPr/>
        </p:nvSpPr>
        <p:spPr>
          <a:xfrm>
            <a:off x="111633" y="861803"/>
            <a:ext cx="8415510" cy="2585323"/>
          </a:xfrm>
          <a:prstGeom prst="rect">
            <a:avLst/>
          </a:prstGeom>
          <a:noFill/>
        </p:spPr>
        <p:txBody>
          <a:bodyPr wrap="square">
            <a:spAutoFit/>
          </a:bodyPr>
          <a:lstStyle/>
          <a:p>
            <a:pPr marL="0" indent="0" algn="just">
              <a:buNone/>
            </a:pPr>
            <a:r>
              <a:rPr lang="en-US" sz="1800" dirty="0"/>
              <a:t>Формулировката, която може да опише най-добре линейната икономика, е "общество на изхвърлянето". Корените на това разточително поведение могат да се открият в зората на индустриализацията преди повече от 150 години. По това време хората започват масово да преработват суровини. Процесът започва с добива на суровини, превръщането им в специфични продукти и използването/експлоатацията на тези продукти от крайните потребители (консуматори). След като продуктите вече не са необходими, те се изхвърлят. В резултат на това и днес се губят големи количества ценни материали.</a:t>
            </a:r>
          </a:p>
        </p:txBody>
      </p:sp>
      <p:pic>
        <p:nvPicPr>
          <p:cNvPr id="7" name="Картина 3">
            <a:extLst>
              <a:ext uri="{FF2B5EF4-FFF2-40B4-BE49-F238E27FC236}">
                <a16:creationId xmlns:a16="http://schemas.microsoft.com/office/drawing/2014/main" id="{4268E4C3-C1F8-4319-BB66-CC4C28864BE8}"/>
              </a:ext>
            </a:extLst>
          </p:cNvPr>
          <p:cNvPicPr>
            <a:picLocks noChangeAspect="1"/>
          </p:cNvPicPr>
          <p:nvPr/>
        </p:nvPicPr>
        <p:blipFill>
          <a:blip r:embed="rId4"/>
          <a:stretch>
            <a:fillRect/>
          </a:stretch>
        </p:blipFill>
        <p:spPr>
          <a:xfrm>
            <a:off x="2629563" y="3196571"/>
            <a:ext cx="5670834" cy="1515257"/>
          </a:xfrm>
          <a:prstGeom prst="rect">
            <a:avLst/>
          </a:prstGeom>
        </p:spPr>
      </p:pic>
      <p:sp>
        <p:nvSpPr>
          <p:cNvPr id="8" name="Текстово поле 6">
            <a:extLst>
              <a:ext uri="{FF2B5EF4-FFF2-40B4-BE49-F238E27FC236}">
                <a16:creationId xmlns:a16="http://schemas.microsoft.com/office/drawing/2014/main" id="{76191D7E-47F9-443F-B0DE-38CC567B89C1}"/>
              </a:ext>
            </a:extLst>
          </p:cNvPr>
          <p:cNvSpPr txBox="1"/>
          <p:nvPr/>
        </p:nvSpPr>
        <p:spPr>
          <a:xfrm>
            <a:off x="5143556" y="4299802"/>
            <a:ext cx="5033394" cy="646331"/>
          </a:xfrm>
          <a:prstGeom prst="rect">
            <a:avLst/>
          </a:prstGeom>
          <a:noFill/>
        </p:spPr>
        <p:txBody>
          <a:bodyPr wrap="square" rtlCol="0">
            <a:spAutoFit/>
          </a:bodyPr>
          <a:lstStyle/>
          <a:p>
            <a:pPr algn="ctr"/>
            <a:endParaRPr lang="bg-BG" dirty="0"/>
          </a:p>
          <a:p>
            <a:pPr algn="ctr"/>
            <a:r>
              <a:rPr lang="en-US" sz="900" dirty="0">
                <a:latin typeface="Verdana" panose="020B0604030504040204" pitchFamily="34" charset="0"/>
                <a:ea typeface="Verdana" panose="020B0604030504040204" pitchFamily="34" charset="0"/>
              </a:rPr>
              <a:t>Източник: Wautelt, 2018 г.</a:t>
            </a:r>
          </a:p>
          <a:p>
            <a:pPr algn="ctr"/>
            <a:endParaRPr lang="en-US" sz="900" dirty="0">
              <a:latin typeface="Verdana" panose="020B0604030504040204" pitchFamily="34" charset="0"/>
              <a:ea typeface="Verdana" panose="020B0604030504040204" pitchFamily="34"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US" sz="4000" dirty="0"/>
              <a:t>Линейна икономика (</a:t>
            </a:r>
            <a:r>
              <a:rPr lang="en-US" sz="3600" dirty="0"/>
              <a:t>продължение</a:t>
            </a:r>
            <a:r>
              <a:rPr lang="en-US" sz="4000" dirty="0"/>
              <a:t>)</a:t>
            </a:r>
            <a:endParaRPr sz="3600" dirty="0"/>
          </a:p>
        </p:txBody>
      </p:sp>
      <p:sp>
        <p:nvSpPr>
          <p:cNvPr id="13" name="TextBox 12">
            <a:extLst>
              <a:ext uri="{FF2B5EF4-FFF2-40B4-BE49-F238E27FC236}">
                <a16:creationId xmlns:a16="http://schemas.microsoft.com/office/drawing/2014/main" id="{0B54F791-3929-4672-8306-361C12B5DF42}"/>
              </a:ext>
            </a:extLst>
          </p:cNvPr>
          <p:cNvSpPr txBox="1"/>
          <p:nvPr/>
        </p:nvSpPr>
        <p:spPr>
          <a:xfrm>
            <a:off x="122944" y="1433901"/>
            <a:ext cx="8775167" cy="3170099"/>
          </a:xfrm>
          <a:prstGeom prst="rect">
            <a:avLst/>
          </a:prstGeom>
          <a:noFill/>
        </p:spPr>
        <p:txBody>
          <a:bodyPr wrap="square">
            <a:spAutoFit/>
          </a:bodyPr>
          <a:lstStyle/>
          <a:p>
            <a:pPr marL="285750" indent="-285750" algn="just">
              <a:buFont typeface="Wingdings" panose="05000000000000000000" pitchFamily="2" charset="2"/>
              <a:buChar char="ü"/>
            </a:pPr>
            <a:r>
              <a:rPr lang="en-US" sz="2000" dirty="0"/>
              <a:t>Линейният модел създава икономика, която е силно зависима от потреблението на енергия и други ресурси за осигуряване на продукти и услуги. </a:t>
            </a:r>
          </a:p>
          <a:p>
            <a:pPr marL="285750" indent="-285750" algn="just">
              <a:buFont typeface="Wingdings" panose="05000000000000000000" pitchFamily="2" charset="2"/>
              <a:buChar char="ü"/>
            </a:pPr>
            <a:endParaRPr lang="en-US" sz="2000" dirty="0"/>
          </a:p>
          <a:p>
            <a:pPr marL="285750" indent="-285750" algn="just">
              <a:buFont typeface="Wingdings" panose="05000000000000000000" pitchFamily="2" charset="2"/>
              <a:buChar char="ü"/>
            </a:pPr>
            <a:r>
              <a:rPr lang="en-US" sz="2000" dirty="0"/>
              <a:t>Настоящите производствени процеси са енергоемки, а добивът на суровини генерира огромни количества отпадъци и е свързан със съответното потребление на вода и енергия. </a:t>
            </a:r>
          </a:p>
          <a:p>
            <a:pPr algn="just"/>
            <a:endParaRPr lang="en-US" sz="2000" dirty="0"/>
          </a:p>
          <a:p>
            <a:pPr marL="285750" indent="-285750" algn="just">
              <a:buFont typeface="Wingdings" panose="05000000000000000000" pitchFamily="2" charset="2"/>
              <a:buChar char="ü"/>
            </a:pPr>
            <a:r>
              <a:rPr lang="en-US" sz="2000" dirty="0"/>
              <a:t>Както възобновяемите, така и невъзобновяемите ресурси преминават през няколко етапа на преработка, за да могат да служат за целите на икономиката. </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651627" y="33700"/>
            <a:ext cx="7717800" cy="1011600"/>
          </a:xfrm>
          <a:prstGeom prst="rect">
            <a:avLst/>
          </a:prstGeom>
        </p:spPr>
        <p:txBody>
          <a:bodyPr spcFirstLastPara="1" wrap="square" lIns="91425" tIns="91425" rIns="91425" bIns="91425" anchor="t" anchorCtr="0">
            <a:noAutofit/>
          </a:bodyPr>
          <a:lstStyle/>
          <a:p>
            <a:pPr lvl="0"/>
            <a:r>
              <a:rPr lang="en-US" sz="4000" dirty="0"/>
              <a:t>Линейна икономика (продължение)</a:t>
            </a:r>
            <a:endParaRPr sz="3600" dirty="0"/>
          </a:p>
        </p:txBody>
      </p:sp>
      <p:sp>
        <p:nvSpPr>
          <p:cNvPr id="13" name="TextBox 12">
            <a:extLst>
              <a:ext uri="{FF2B5EF4-FFF2-40B4-BE49-F238E27FC236}">
                <a16:creationId xmlns:a16="http://schemas.microsoft.com/office/drawing/2014/main" id="{0B54F791-3929-4672-8306-361C12B5DF42}"/>
              </a:ext>
            </a:extLst>
          </p:cNvPr>
          <p:cNvSpPr txBox="1"/>
          <p:nvPr/>
        </p:nvSpPr>
        <p:spPr>
          <a:xfrm>
            <a:off x="122944" y="1433901"/>
            <a:ext cx="8775167" cy="3170099"/>
          </a:xfrm>
          <a:prstGeom prst="rect">
            <a:avLst/>
          </a:prstGeom>
          <a:noFill/>
        </p:spPr>
        <p:txBody>
          <a:bodyPr wrap="square">
            <a:spAutoFit/>
          </a:bodyPr>
          <a:lstStyle/>
          <a:p>
            <a:pPr marL="285750" indent="-285750" algn="just">
              <a:buFont typeface="Wingdings" panose="05000000000000000000" pitchFamily="2" charset="2"/>
              <a:buChar char="ü"/>
            </a:pPr>
            <a:r>
              <a:rPr lang="en-US" sz="1800" dirty="0"/>
              <a:t>Първият етап се нарича първична преработка, при която чистите материали се отделят от смесената форма, в която те обикновено съществуват в околната среда. Материалите, които са резултат от първичната преработка, след това се използват от различни производствени отрасли, които ги превръщат в крайни продукти. След това готовите продукти достигат до потребителя (индивидуални потребители/домакинства или третичния икономически сектор, като дистрибутори, търговци на дребно и различни доставчици на услуги). Всеки етап от производствения процес има своето отрицателно въздействие върху околната среда. </a:t>
            </a:r>
          </a:p>
          <a:p>
            <a:pPr marL="285750" indent="-285750" algn="just">
              <a:buFont typeface="Wingdings" panose="05000000000000000000" pitchFamily="2" charset="2"/>
              <a:buChar char="ü"/>
            </a:pPr>
            <a:r>
              <a:rPr lang="en-US" sz="1800" dirty="0"/>
              <a:t>Първичният сектор оказва най-негативно въздействие, тъй като генерира голямо количество остатъчни отпадъци и изисква голям разход на енергия.</a:t>
            </a:r>
          </a:p>
        </p:txBody>
      </p:sp>
    </p:spTree>
    <p:custDataLst>
      <p:tags r:id="rId1"/>
    </p:custDataLst>
    <p:extLst>
      <p:ext uri="{BB962C8B-B14F-4D97-AF65-F5344CB8AC3E}">
        <p14:creationId xmlns:p14="http://schemas.microsoft.com/office/powerpoint/2010/main" val="158113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4512-BCE9-46C6-9FEE-1B5ACEE9D470}"/>
              </a:ext>
            </a:extLst>
          </p:cNvPr>
          <p:cNvSpPr>
            <a:spLocks noGrp="1"/>
          </p:cNvSpPr>
          <p:nvPr>
            <p:ph type="title"/>
          </p:nvPr>
        </p:nvSpPr>
        <p:spPr>
          <a:xfrm>
            <a:off x="713225" y="98117"/>
            <a:ext cx="7717800" cy="1011600"/>
          </a:xfrm>
        </p:spPr>
        <p:txBody>
          <a:bodyPr/>
          <a:lstStyle/>
          <a:p>
            <a:r>
              <a:rPr lang="en-US" sz="4000" dirty="0"/>
              <a:t>Границите на линейния модел</a:t>
            </a:r>
            <a:endParaRPr lang="en-GB" dirty="0"/>
          </a:p>
        </p:txBody>
      </p:sp>
      <p:sp>
        <p:nvSpPr>
          <p:cNvPr id="6" name="TextBox 5">
            <a:extLst>
              <a:ext uri="{FF2B5EF4-FFF2-40B4-BE49-F238E27FC236}">
                <a16:creationId xmlns:a16="http://schemas.microsoft.com/office/drawing/2014/main" id="{FDCED916-0D61-4574-902F-977C3EE6F6BC}"/>
              </a:ext>
            </a:extLst>
          </p:cNvPr>
          <p:cNvSpPr txBox="1"/>
          <p:nvPr/>
        </p:nvSpPr>
        <p:spPr>
          <a:xfrm>
            <a:off x="5340917" y="1232921"/>
            <a:ext cx="3512797" cy="2862322"/>
          </a:xfrm>
          <a:prstGeom prst="rect">
            <a:avLst/>
          </a:prstGeom>
          <a:noFill/>
        </p:spPr>
        <p:txBody>
          <a:bodyPr wrap="square">
            <a:spAutoFit/>
          </a:bodyPr>
          <a:lstStyle/>
          <a:p>
            <a:pPr indent="-342900" algn="just">
              <a:buAutoNum type="arabicPeriod"/>
            </a:pPr>
            <a:r>
              <a:rPr lang="en-US" sz="1200" dirty="0">
                <a:latin typeface="Verdana" panose="020B0604030504040204" pitchFamily="34" charset="0"/>
                <a:ea typeface="Verdana" panose="020B0604030504040204" pitchFamily="34" charset="0"/>
              </a:rPr>
              <a:t>Налице е неравномерно потребление на ресурси, като основната част от тях се насочва към високоразвитите страни за сметка на развиващите се.</a:t>
            </a:r>
          </a:p>
          <a:p>
            <a:pPr algn="just"/>
            <a:endParaRPr lang="en-US" sz="1200" dirty="0">
              <a:latin typeface="Verdana" panose="020B0604030504040204" pitchFamily="34" charset="0"/>
              <a:ea typeface="Verdana" panose="020B0604030504040204" pitchFamily="34" charset="0"/>
            </a:endParaRPr>
          </a:p>
          <a:p>
            <a:pPr algn="just"/>
            <a:r>
              <a:rPr lang="en-US" sz="1200" dirty="0">
                <a:latin typeface="Verdana" panose="020B0604030504040204" pitchFamily="34" charset="0"/>
                <a:ea typeface="Verdana" panose="020B0604030504040204" pitchFamily="34" charset="0"/>
              </a:rPr>
              <a:t>2. Има огромно натрупване на различни видове отпадъци, които не се рециклират след изхвърлянето им.</a:t>
            </a:r>
          </a:p>
          <a:p>
            <a:pPr algn="just"/>
            <a:endParaRPr lang="en-US" sz="1200" dirty="0">
              <a:latin typeface="Verdana" panose="020B0604030504040204" pitchFamily="34" charset="0"/>
              <a:ea typeface="Verdana" panose="020B0604030504040204" pitchFamily="34" charset="0"/>
            </a:endParaRPr>
          </a:p>
          <a:p>
            <a:pPr algn="just"/>
            <a:r>
              <a:rPr lang="en-US" sz="1200" dirty="0">
                <a:latin typeface="Verdana" panose="020B0604030504040204" pitchFamily="34" charset="0"/>
                <a:ea typeface="Verdana" panose="020B0604030504040204" pitchFamily="34" charset="0"/>
              </a:rPr>
              <a:t>3. Отрицателно въздействие върху околната среда - в резултат на добива и потреблението на суровини се увеличават потреблението на енергия и емисиите на парникови газове.</a:t>
            </a:r>
          </a:p>
        </p:txBody>
      </p:sp>
      <p:pic>
        <p:nvPicPr>
          <p:cNvPr id="7" name="Контейнер за съдържание 7">
            <a:extLst>
              <a:ext uri="{FF2B5EF4-FFF2-40B4-BE49-F238E27FC236}">
                <a16:creationId xmlns:a16="http://schemas.microsoft.com/office/drawing/2014/main" id="{08991F54-E11C-4164-9822-067CE1A6F90A}"/>
              </a:ext>
            </a:extLst>
          </p:cNvPr>
          <p:cNvPicPr>
            <a:picLocks noChangeAspect="1"/>
          </p:cNvPicPr>
          <p:nvPr/>
        </p:nvPicPr>
        <p:blipFill>
          <a:blip r:embed="rId3"/>
          <a:stretch>
            <a:fillRect/>
          </a:stretch>
        </p:blipFill>
        <p:spPr>
          <a:xfrm>
            <a:off x="99379" y="940928"/>
            <a:ext cx="5261304" cy="3261643"/>
          </a:xfrm>
          <a:prstGeom prst="rect">
            <a:avLst/>
          </a:prstGeom>
        </p:spPr>
      </p:pic>
      <p:sp>
        <p:nvSpPr>
          <p:cNvPr id="8" name="Текстово поле 8">
            <a:extLst>
              <a:ext uri="{FF2B5EF4-FFF2-40B4-BE49-F238E27FC236}">
                <a16:creationId xmlns:a16="http://schemas.microsoft.com/office/drawing/2014/main" id="{EC76123F-F357-4C32-BD93-90AD99E1E0B3}"/>
              </a:ext>
            </a:extLst>
          </p:cNvPr>
          <p:cNvSpPr txBox="1"/>
          <p:nvPr/>
        </p:nvSpPr>
        <p:spPr>
          <a:xfrm>
            <a:off x="-89580" y="4218447"/>
            <a:ext cx="6635691" cy="230832"/>
          </a:xfrm>
          <a:prstGeom prst="rect">
            <a:avLst/>
          </a:prstGeom>
          <a:noFill/>
        </p:spPr>
        <p:txBody>
          <a:bodyPr wrap="square" rtlCol="0">
            <a:spAutoFit/>
          </a:bodyPr>
          <a:lstStyle/>
          <a:p>
            <a:pPr algn="ctr"/>
            <a:r>
              <a:rPr lang="en-US" sz="900" dirty="0">
                <a:latin typeface="Verdana" panose="020B0604030504040204" pitchFamily="34" charset="0"/>
                <a:ea typeface="Verdana" panose="020B0604030504040204" pitchFamily="34" charset="0"/>
              </a:rPr>
              <a:t>Източник: </a:t>
            </a:r>
            <a:r>
              <a:rPr lang="en-US" sz="900" dirty="0">
                <a:latin typeface="Verdana" panose="020B0604030504040204" pitchFamily="34" charset="0"/>
                <a:ea typeface="Verdana" panose="020B0604030504040204" pitchFamily="34" charset="0"/>
                <a:hlinkClick r:id="rId4"/>
              </a:rPr>
              <a:t>https:</a:t>
            </a:r>
            <a:r>
              <a:rPr lang="en-US" sz="900" dirty="0">
                <a:latin typeface="Verdana" panose="020B0604030504040204" pitchFamily="34" charset="0"/>
                <a:ea typeface="Verdana" panose="020B0604030504040204" pitchFamily="34" charset="0"/>
              </a:rPr>
              <a:t>//www.circulareconomyasia.org/circular-economy/ </a:t>
            </a:r>
          </a:p>
        </p:txBody>
      </p:sp>
    </p:spTree>
    <p:custDataLst>
      <p:tags r:id="rId1"/>
    </p:custDataLst>
    <p:extLst>
      <p:ext uri="{BB962C8B-B14F-4D97-AF65-F5344CB8AC3E}">
        <p14:creationId xmlns:p14="http://schemas.microsoft.com/office/powerpoint/2010/main" val="171496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83661" y="0"/>
            <a:ext cx="7717800" cy="1546288"/>
          </a:xfrm>
          <a:prstGeom prst="rect">
            <a:avLst/>
          </a:prstGeom>
        </p:spPr>
        <p:txBody>
          <a:bodyPr spcFirstLastPara="1" wrap="square" lIns="91425" tIns="91425" rIns="91425" bIns="91425" anchor="t" anchorCtr="0">
            <a:noAutofit/>
          </a:bodyPr>
          <a:lstStyle/>
          <a:p>
            <a:pPr lvl="0"/>
            <a:r>
              <a:rPr lang="en-US" sz="2800" dirty="0"/>
              <a:t>Производство на обувки в линейната икономика </a:t>
            </a:r>
            <a:br>
              <a:rPr lang="en-US" sz="3200" dirty="0"/>
            </a:br>
            <a:r>
              <a:rPr lang="en-US" sz="1600" dirty="0"/>
              <a:t>пример</a:t>
            </a:r>
            <a:endParaRPr sz="3200" dirty="0"/>
          </a:p>
        </p:txBody>
      </p:sp>
      <p:graphicFrame>
        <p:nvGraphicFramePr>
          <p:cNvPr id="4" name="Контейнер за съдържание 3">
            <a:extLst>
              <a:ext uri="{FF2B5EF4-FFF2-40B4-BE49-F238E27FC236}">
                <a16:creationId xmlns:a16="http://schemas.microsoft.com/office/drawing/2014/main" id="{C4AC679D-0BF8-4687-BBE2-D1CCBB9C50AD}"/>
              </a:ext>
            </a:extLst>
          </p:cNvPr>
          <p:cNvGraphicFramePr>
            <a:graphicFrameLocks/>
          </p:cNvGraphicFramePr>
          <p:nvPr>
            <p:extLst>
              <p:ext uri="{D42A27DB-BD31-4B8C-83A1-F6EECF244321}">
                <p14:modId xmlns:p14="http://schemas.microsoft.com/office/powerpoint/2010/main" val="2094431179"/>
              </p:ext>
            </p:extLst>
          </p:nvPr>
        </p:nvGraphicFramePr>
        <p:xfrm>
          <a:off x="7746" y="938513"/>
          <a:ext cx="9128508" cy="3697017"/>
        </p:xfrm>
        <a:graphic>
          <a:graphicData uri="http://schemas.openxmlformats.org/drawingml/2006/table">
            <a:tbl>
              <a:tblPr firstRow="1" firstCol="1" bandRow="1"/>
              <a:tblGrid>
                <a:gridCol w="1085651">
                  <a:extLst>
                    <a:ext uri="{9D8B030D-6E8A-4147-A177-3AD203B41FA5}">
                      <a16:colId xmlns:a16="http://schemas.microsoft.com/office/drawing/2014/main" val="483360308"/>
                    </a:ext>
                  </a:extLst>
                </a:gridCol>
                <a:gridCol w="8042857">
                  <a:extLst>
                    <a:ext uri="{9D8B030D-6E8A-4147-A177-3AD203B41FA5}">
                      <a16:colId xmlns:a16="http://schemas.microsoft.com/office/drawing/2014/main" val="1357072340"/>
                    </a:ext>
                  </a:extLst>
                </a:gridCol>
              </a:tblGrid>
              <a:tr h="29792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GB" sz="1200" dirty="0">
                          <a:effectLst/>
                          <a:latin typeface="Arial" panose="020B0604020202020204" pitchFamily="34" charset="0"/>
                          <a:cs typeface="Arial" panose="020B0604020202020204" pitchFamily="34" charset="0"/>
                        </a:rPr>
                        <a:t>Елементи </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800"/>
                        </a:spcAft>
                      </a:pPr>
                      <a:r>
                        <a:rPr lang="bg-BG" sz="1200" dirty="0">
                          <a:effectLst/>
                          <a:latin typeface="Arial" panose="020B0604020202020204" pitchFamily="34" charset="0"/>
                          <a:cs typeface="Arial" panose="020B0604020202020204" pitchFamily="34" charset="0"/>
                        </a:rPr>
                        <a:t>Характеристика</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B2D83"/>
                    </a:solidFill>
                  </a:tcPr>
                </a:tc>
                <a:extLst>
                  <a:ext uri="{0D108BD9-81ED-4DB2-BD59-A6C34878D82A}">
                    <a16:rowId xmlns:a16="http://schemas.microsoft.com/office/drawing/2014/main" val="1259863491"/>
                  </a:ext>
                </a:extLst>
              </a:tr>
              <a:tr h="105953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200" dirty="0">
                          <a:effectLst/>
                          <a:latin typeface="Arial" panose="020B0604020202020204" pitchFamily="34" charset="0"/>
                          <a:cs typeface="Arial" panose="020B0604020202020204" pitchFamily="34" charset="0"/>
                        </a:rPr>
                        <a:t>Памук </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bg-BG" sz="1100" dirty="0">
                          <a:effectLst/>
                          <a:latin typeface="Arial" panose="020B0604020202020204" pitchFamily="34" charset="0"/>
                          <a:cs typeface="Arial" panose="020B0604020202020204" pitchFamily="34" charset="0"/>
                        </a:rPr>
                        <a:t>Производството на памук е причина за ¼ от потреблението на пестициди в света; </a:t>
                      </a:r>
                      <a:r>
                        <a:rPr lang="en-US" sz="1100" dirty="0">
                          <a:effectLst/>
                          <a:latin typeface="Arial" panose="020B0604020202020204" pitchFamily="34" charset="0"/>
                          <a:cs typeface="Arial" panose="020B0604020202020204" pitchFamily="34" charset="0"/>
                        </a:rPr>
                        <a:t>то </a:t>
                      </a:r>
                      <a:r>
                        <a:rPr lang="bg-BG" sz="1100" dirty="0">
                          <a:effectLst/>
                          <a:latin typeface="Arial" panose="020B0604020202020204" pitchFamily="34" charset="0"/>
                          <a:cs typeface="Arial" panose="020B0604020202020204" pitchFamily="34" charset="0"/>
                        </a:rPr>
                        <a:t>изисква големи количества вода и изкуствени торове; семената се третират с фунгициди и инсектициди и са от генетично модифицирани сортове; при събирането на памука </a:t>
                      </a:r>
                      <a:r>
                        <a:rPr lang="en-US" sz="1100" dirty="0">
                          <a:effectLst/>
                          <a:latin typeface="Arial" panose="020B0604020202020204" pitchFamily="34" charset="0"/>
                          <a:cs typeface="Arial" panose="020B0604020202020204" pitchFamily="34" charset="0"/>
                        </a:rPr>
                        <a:t>се използват </a:t>
                      </a:r>
                      <a:r>
                        <a:rPr lang="bg-BG" sz="1100" dirty="0">
                          <a:effectLst/>
                          <a:latin typeface="Arial" panose="020B0604020202020204" pitchFamily="34" charset="0"/>
                          <a:cs typeface="Arial" panose="020B0604020202020204" pitchFamily="34" charset="0"/>
                        </a:rPr>
                        <a:t>хербициди, които премахват листата, за </a:t>
                      </a:r>
                      <a:r>
                        <a:rPr lang="en-US" sz="1100" dirty="0">
                          <a:effectLst/>
                          <a:latin typeface="Arial" panose="020B0604020202020204" pitchFamily="34" charset="0"/>
                          <a:cs typeface="Arial" panose="020B0604020202020204" pitchFamily="34" charset="0"/>
                        </a:rPr>
                        <a:t>да се </a:t>
                      </a:r>
                      <a:r>
                        <a:rPr lang="bg-BG" sz="1100" dirty="0">
                          <a:effectLst/>
                          <a:latin typeface="Arial" panose="020B0604020202020204" pitchFamily="34" charset="0"/>
                          <a:cs typeface="Arial" panose="020B0604020202020204" pitchFamily="34" charset="0"/>
                        </a:rPr>
                        <a:t>улесни прибирането на реколтата; монокултурният характер на производството на памук води до загуба на почва; </a:t>
                      </a:r>
                      <a:r>
                        <a:rPr lang="en-GB" sz="1100" dirty="0">
                          <a:effectLst/>
                          <a:latin typeface="Arial" panose="020B0604020202020204" pitchFamily="34" charset="0"/>
                          <a:cs typeface="Arial" panose="020B0604020202020204" pitchFamily="34" charset="0"/>
                        </a:rPr>
                        <a:t>то </a:t>
                      </a:r>
                      <a:r>
                        <a:rPr lang="bg-BG" sz="1100" dirty="0">
                          <a:effectLst/>
                          <a:latin typeface="Arial" panose="020B0604020202020204" pitchFamily="34" charset="0"/>
                          <a:cs typeface="Arial" panose="020B0604020202020204" pitchFamily="34" charset="0"/>
                        </a:rPr>
                        <a:t>зависи от различни потенциално опасни химикали (пране, избелване и др.).</a:t>
                      </a:r>
                      <a:endParaRPr lang="bg-BG"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2199196550"/>
                  </a:ext>
                </a:extLst>
              </a:tr>
              <a:tr h="45024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200" dirty="0">
                          <a:effectLst/>
                          <a:latin typeface="Arial" panose="020B0604020202020204" pitchFamily="34" charset="0"/>
                          <a:cs typeface="Arial" panose="020B0604020202020204" pitchFamily="34" charset="0"/>
                        </a:rPr>
                        <a:t>Кожа </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bg-BG" sz="1100" dirty="0">
                          <a:effectLst/>
                          <a:latin typeface="Arial" panose="020B0604020202020204" pitchFamily="34" charset="0"/>
                          <a:cs typeface="Arial" panose="020B0604020202020204" pitchFamily="34" charset="0"/>
                        </a:rPr>
                        <a:t>Само през 2009 г. производството на кожи в Китай </a:t>
                      </a:r>
                      <a:r>
                        <a:rPr lang="en-US" sz="1100" dirty="0">
                          <a:effectLst/>
                          <a:latin typeface="Arial" panose="020B0604020202020204" pitchFamily="34" charset="0"/>
                          <a:cs typeface="Arial" panose="020B0604020202020204" pitchFamily="34" charset="0"/>
                        </a:rPr>
                        <a:t>е</a:t>
                      </a:r>
                      <a:r>
                        <a:rPr lang="bg-BG" sz="110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довело</a:t>
                      </a:r>
                      <a:r>
                        <a:rPr lang="bg-BG" sz="1100" dirty="0">
                          <a:effectLst/>
                          <a:latin typeface="Arial" panose="020B0604020202020204" pitchFamily="34" charset="0"/>
                          <a:cs typeface="Arial" panose="020B0604020202020204" pitchFamily="34" charset="0"/>
                        </a:rPr>
                        <a:t> до почти 250 </a:t>
                      </a:r>
                      <a:r>
                        <a:rPr lang="en-GB" sz="1100" dirty="0">
                          <a:effectLst/>
                          <a:latin typeface="Arial" panose="020B0604020202020204" pitchFamily="34" charset="0"/>
                          <a:cs typeface="Arial" panose="020B0604020202020204" pitchFamily="34" charset="0"/>
                        </a:rPr>
                        <a:t>милиона тона </a:t>
                      </a:r>
                      <a:r>
                        <a:rPr lang="bg-BG" sz="1100" dirty="0">
                          <a:effectLst/>
                          <a:latin typeface="Arial" panose="020B0604020202020204" pitchFamily="34" charset="0"/>
                          <a:cs typeface="Arial" panose="020B0604020202020204" pitchFamily="34" charset="0"/>
                        </a:rPr>
                        <a:t>отпадъчни води; </a:t>
                      </a:r>
                      <a:r>
                        <a:rPr lang="en-GB" sz="1100" dirty="0">
                          <a:effectLst/>
                          <a:latin typeface="Arial" panose="020B0604020202020204" pitchFamily="34" charset="0"/>
                          <a:cs typeface="Arial" panose="020B0604020202020204" pitchFamily="34" charset="0"/>
                        </a:rPr>
                        <a:t>непречистените води от кожарските заводи често съдържат високи нива на тежки метали.</a:t>
                      </a:r>
                      <a:endParaRPr lang="bg-BG"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73256457"/>
                  </a:ext>
                </a:extLst>
              </a:tr>
              <a:tr h="480331">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200" dirty="0">
                          <a:effectLst/>
                          <a:latin typeface="Arial" panose="020B0604020202020204" pitchFamily="34" charset="0"/>
                          <a:cs typeface="Arial" panose="020B0604020202020204" pitchFamily="34" charset="0"/>
                        </a:rPr>
                        <a:t>Каучук</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100" dirty="0">
                          <a:effectLst/>
                          <a:latin typeface="Arial" panose="020B0604020202020204" pitchFamily="34" charset="0"/>
                          <a:cs typeface="Arial" panose="020B0604020202020204" pitchFamily="34" charset="0"/>
                        </a:rPr>
                        <a:t>По време на Втората </a:t>
                      </a:r>
                      <a:r>
                        <a:rPr lang="bg-BG" sz="1100" dirty="0">
                          <a:effectLst/>
                          <a:latin typeface="Arial" panose="020B0604020202020204" pitchFamily="34" charset="0"/>
                          <a:cs typeface="Arial" panose="020B0604020202020204" pitchFamily="34" charset="0"/>
                        </a:rPr>
                        <a:t>световна война е </a:t>
                      </a:r>
                      <a:r>
                        <a:rPr lang="en-US" sz="1100" dirty="0">
                          <a:effectLst/>
                          <a:latin typeface="Arial" panose="020B0604020202020204" pitchFamily="34" charset="0"/>
                          <a:cs typeface="Arial" panose="020B0604020202020204" pitchFamily="34" charset="0"/>
                        </a:rPr>
                        <a:t>имало </a:t>
                      </a:r>
                      <a:r>
                        <a:rPr lang="bg-BG" sz="1100" dirty="0">
                          <a:effectLst/>
                          <a:latin typeface="Arial" panose="020B0604020202020204" pitchFamily="34" charset="0"/>
                          <a:cs typeface="Arial" panose="020B0604020202020204" pitchFamily="34" charset="0"/>
                        </a:rPr>
                        <a:t>нужда от алтернативен източник на </a:t>
                      </a:r>
                      <a:r>
                        <a:rPr lang="en-US" sz="1100" dirty="0">
                          <a:effectLst/>
                          <a:latin typeface="Arial" panose="020B0604020202020204" pitchFamily="34" charset="0"/>
                          <a:cs typeface="Arial" panose="020B0604020202020204" pitchFamily="34" charset="0"/>
                        </a:rPr>
                        <a:t>гуми</a:t>
                      </a:r>
                      <a:r>
                        <a:rPr lang="bg-BG" sz="1100" dirty="0">
                          <a:effectLst/>
                          <a:latin typeface="Arial" panose="020B0604020202020204" pitchFamily="34" charset="0"/>
                          <a:cs typeface="Arial" panose="020B0604020202020204" pitchFamily="34" charset="0"/>
                        </a:rPr>
                        <a:t>; днес почти 70% от </a:t>
                      </a:r>
                      <a:r>
                        <a:rPr lang="en-US" sz="1100" dirty="0">
                          <a:effectLst/>
                          <a:latin typeface="Arial" panose="020B0604020202020204" pitchFamily="34" charset="0"/>
                          <a:cs typeface="Arial" panose="020B0604020202020204" pitchFamily="34" charset="0"/>
                        </a:rPr>
                        <a:t>каучука, който </a:t>
                      </a:r>
                      <a:r>
                        <a:rPr lang="bg-BG" sz="1100" dirty="0">
                          <a:effectLst/>
                          <a:latin typeface="Arial" panose="020B0604020202020204" pitchFamily="34" charset="0"/>
                          <a:cs typeface="Arial" panose="020B0604020202020204" pitchFamily="34" charset="0"/>
                        </a:rPr>
                        <a:t>използваме, е синтетичен; синтетичният каучук се произвежда от нефт; </a:t>
                      </a:r>
                      <a:r>
                        <a:rPr lang="en-US" sz="1100" dirty="0">
                          <a:effectLst/>
                          <a:latin typeface="Arial" panose="020B0604020202020204" pitchFamily="34" charset="0"/>
                          <a:cs typeface="Arial" panose="020B0604020202020204" pitchFamily="34" charset="0"/>
                        </a:rPr>
                        <a:t>той е </a:t>
                      </a:r>
                      <a:r>
                        <a:rPr lang="bg-BG" sz="1100" dirty="0">
                          <a:effectLst/>
                          <a:latin typeface="Arial" panose="020B0604020202020204" pitchFamily="34" charset="0"/>
                          <a:cs typeface="Arial" panose="020B0604020202020204" pitchFamily="34" charset="0"/>
                        </a:rPr>
                        <a:t>по-евтин в </a:t>
                      </a:r>
                      <a:r>
                        <a:rPr lang="en-US" sz="1100" dirty="0">
                          <a:effectLst/>
                          <a:latin typeface="Arial" panose="020B0604020202020204" pitchFamily="34" charset="0"/>
                          <a:cs typeface="Arial" panose="020B0604020202020204" pitchFamily="34" charset="0"/>
                        </a:rPr>
                        <a:t>сравнение с </a:t>
                      </a:r>
                      <a:r>
                        <a:rPr lang="bg-BG" sz="1100" dirty="0">
                          <a:effectLst/>
                          <a:latin typeface="Arial" panose="020B0604020202020204" pitchFamily="34" charset="0"/>
                          <a:cs typeface="Arial" panose="020B0604020202020204" pitchFamily="34" charset="0"/>
                        </a:rPr>
                        <a:t>естествения</a:t>
                      </a:r>
                      <a:r>
                        <a:rPr lang="en-US" sz="1100" dirty="0">
                          <a:effectLst/>
                          <a:latin typeface="Arial" panose="020B0604020202020204" pitchFamily="34" charset="0"/>
                          <a:cs typeface="Arial" panose="020B0604020202020204" pitchFamily="34" charset="0"/>
                        </a:rPr>
                        <a:t>, </a:t>
                      </a:r>
                      <a:r>
                        <a:rPr lang="bg-BG" sz="1100" dirty="0">
                          <a:effectLst/>
                          <a:latin typeface="Arial" panose="020B0604020202020204" pitchFamily="34" charset="0"/>
                          <a:cs typeface="Arial" panose="020B0604020202020204" pitchFamily="34" charset="0"/>
                        </a:rPr>
                        <a:t>но е с </a:t>
                      </a:r>
                      <a:r>
                        <a:rPr lang="en-US" sz="1100" dirty="0">
                          <a:effectLst/>
                          <a:latin typeface="Arial" panose="020B0604020202020204" pitchFamily="34" charset="0"/>
                          <a:cs typeface="Arial" panose="020B0604020202020204" pitchFamily="34" charset="0"/>
                        </a:rPr>
                        <a:t>по-ниско </a:t>
                      </a:r>
                      <a:r>
                        <a:rPr lang="bg-BG" sz="1100" dirty="0">
                          <a:effectLst/>
                          <a:latin typeface="Arial" panose="020B0604020202020204" pitchFamily="34" charset="0"/>
                          <a:cs typeface="Arial" panose="020B0604020202020204" pitchFamily="34" charset="0"/>
                        </a:rPr>
                        <a:t>качество.</a:t>
                      </a:r>
                      <a:endParaRPr lang="bg-BG"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1888945279"/>
                  </a:ext>
                </a:extLst>
              </a:tr>
              <a:tr h="136417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800"/>
                        </a:spcAft>
                      </a:pPr>
                      <a:r>
                        <a:rPr lang="en-GB" sz="1200" dirty="0">
                          <a:effectLst/>
                          <a:latin typeface="Arial" panose="020B0604020202020204" pitchFamily="34" charset="0"/>
                          <a:cs typeface="Arial" panose="020B0604020202020204" pitchFamily="34" charset="0"/>
                        </a:rPr>
                        <a:t>Лепила</a:t>
                      </a:r>
                      <a:endParaRPr lang="bg-BG"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B2D8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bg-BG" sz="1100" dirty="0">
                          <a:effectLst/>
                          <a:latin typeface="Arial" panose="020B0604020202020204" pitchFamily="34" charset="0"/>
                          <a:cs typeface="Arial" panose="020B0604020202020204" pitchFamily="34" charset="0"/>
                        </a:rPr>
                        <a:t>Всички видове химически лепила замърсяват въздуха; те са опасни за човешкото здраве и за други живи същества; проучване, проведено сред китайски обущари, установява високи нива на бензол, толуол и други токсични разтворители, съдържащи се в различни лепила; токсичните вещества причиняват апластична анемия, левкемия и други заболявания; повечето органични разтворители са невротоксични и причиняват така наречената </a:t>
                      </a:r>
                      <a:r>
                        <a:rPr lang="en-US" sz="1100" dirty="0">
                          <a:effectLst/>
                          <a:latin typeface="Arial" panose="020B0604020202020204" pitchFamily="34" charset="0"/>
                          <a:cs typeface="Arial" panose="020B0604020202020204" pitchFamily="34" charset="0"/>
                        </a:rPr>
                        <a:t>"</a:t>
                      </a:r>
                      <a:r>
                        <a:rPr lang="bg-BG" sz="1100" dirty="0">
                          <a:effectLst/>
                          <a:latin typeface="Arial" panose="020B0604020202020204" pitchFamily="34" charset="0"/>
                          <a:cs typeface="Arial" panose="020B0604020202020204" pitchFamily="34" charset="0"/>
                        </a:rPr>
                        <a:t>парализа на обущаря"; </a:t>
                      </a:r>
                      <a:r>
                        <a:rPr lang="en-US" sz="1100" dirty="0">
                          <a:effectLst/>
                          <a:latin typeface="Arial" panose="020B0604020202020204" pitchFamily="34" charset="0"/>
                          <a:cs typeface="Arial" panose="020B0604020202020204" pitchFamily="34" charset="0"/>
                        </a:rPr>
                        <a:t>в </a:t>
                      </a:r>
                      <a:r>
                        <a:rPr lang="bg-BG" sz="1100" dirty="0">
                          <a:effectLst/>
                          <a:latin typeface="Arial" panose="020B0604020202020204" pitchFamily="34" charset="0"/>
                          <a:cs typeface="Arial" panose="020B0604020202020204" pitchFamily="34" charset="0"/>
                        </a:rPr>
                        <a:t>някои развиващи се страни в </a:t>
                      </a:r>
                      <a:r>
                        <a:rPr lang="en-US" sz="1100" dirty="0">
                          <a:effectLst/>
                          <a:latin typeface="Arial" panose="020B0604020202020204" pitchFamily="34" charset="0"/>
                          <a:cs typeface="Arial" panose="020B0604020202020204" pitchFamily="34" charset="0"/>
                        </a:rPr>
                        <a:t>обущарската </a:t>
                      </a:r>
                      <a:r>
                        <a:rPr lang="bg-BG" sz="1100" dirty="0">
                          <a:effectLst/>
                          <a:latin typeface="Arial" panose="020B0604020202020204" pitchFamily="34" charset="0"/>
                          <a:cs typeface="Arial" panose="020B0604020202020204" pitchFamily="34" charset="0"/>
                        </a:rPr>
                        <a:t>промишленост работят голям брой деца (17.5 милиона в Индия през 2005 г.), като рискът за здравето им е </a:t>
                      </a:r>
                      <a:r>
                        <a:rPr lang="en-US" sz="1100" dirty="0">
                          <a:effectLst/>
                          <a:latin typeface="Arial" panose="020B0604020202020204" pitchFamily="34" charset="0"/>
                          <a:cs typeface="Arial" panose="020B0604020202020204" pitchFamily="34" charset="0"/>
                        </a:rPr>
                        <a:t>по-висок</a:t>
                      </a:r>
                      <a:r>
                        <a:rPr lang="bg-BG" sz="1100" dirty="0">
                          <a:effectLst/>
                          <a:latin typeface="Arial" panose="020B0604020202020204" pitchFamily="34" charset="0"/>
                          <a:cs typeface="Arial" panose="020B0604020202020204" pitchFamily="34" charset="0"/>
                        </a:rPr>
                        <a:t>; обикновено задачата на децата-обущари е да поставят подметките, поради което те са в пряк контакт с токсични вещества.</a:t>
                      </a:r>
                      <a:endParaRPr lang="bg-BG"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57674172"/>
                  </a:ext>
                </a:extLst>
              </a:tr>
            </a:tbl>
          </a:graphicData>
        </a:graphic>
      </p:graphicFrame>
      <p:sp>
        <p:nvSpPr>
          <p:cNvPr id="5" name="Текстово поле 4">
            <a:extLst>
              <a:ext uri="{FF2B5EF4-FFF2-40B4-BE49-F238E27FC236}">
                <a16:creationId xmlns:a16="http://schemas.microsoft.com/office/drawing/2014/main" id="{5C066C3C-C8CF-47E1-B97F-7A0FAD162D14}"/>
              </a:ext>
            </a:extLst>
          </p:cNvPr>
          <p:cNvSpPr txBox="1"/>
          <p:nvPr/>
        </p:nvSpPr>
        <p:spPr>
          <a:xfrm>
            <a:off x="685186" y="4612501"/>
            <a:ext cx="8128932" cy="184666"/>
          </a:xfrm>
          <a:prstGeom prst="rect">
            <a:avLst/>
          </a:prstGeom>
          <a:noFill/>
        </p:spPr>
        <p:txBody>
          <a:bodyPr wrap="square" rtlCol="0">
            <a:spAutoFit/>
          </a:bodyPr>
          <a:lstStyle/>
          <a:p>
            <a:pPr algn="ctr"/>
            <a:r>
              <a:rPr lang="en-US" sz="600" i="1" dirty="0">
                <a:latin typeface="+mj-lt"/>
                <a:ea typeface="Verdana" panose="020B0604030504040204" pitchFamily="34" charset="0"/>
              </a:rPr>
              <a:t>Характерни особености на основните елементи при производството на обувки, адаптирани към </a:t>
            </a:r>
            <a:r>
              <a:rPr lang="en-US" sz="600" dirty="0">
                <a:latin typeface="+mj-lt"/>
                <a:ea typeface="Verdana" panose="020B0604030504040204" pitchFamily="34" charset="0"/>
                <a:hlinkClick r:id="rId4"/>
              </a:rPr>
              <a:t>http://www.lessonsfromnature.org/bg/index.php?option=com_content&amp;view=article&amp;id=104&amp;Itemid=114  </a:t>
            </a:r>
            <a:endParaRPr lang="bg-BG" sz="6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1257946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5533</Words>
  <Application>Microsoft Office PowerPoint</Application>
  <PresentationFormat>Bildschirmpräsentation (16:9)</PresentationFormat>
  <Paragraphs>405</Paragraphs>
  <Slides>42</Slides>
  <Notes>11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42</vt:i4>
      </vt:variant>
    </vt:vector>
  </HeadingPairs>
  <TitlesOfParts>
    <vt:vector size="50" baseType="lpstr">
      <vt:lpstr>Bebas Neue</vt:lpstr>
      <vt:lpstr>Verdana</vt:lpstr>
      <vt:lpstr>Arial</vt:lpstr>
      <vt:lpstr>Proxima Nova</vt:lpstr>
      <vt:lpstr>Noto Sans</vt:lpstr>
      <vt:lpstr>Calibri</vt:lpstr>
      <vt:lpstr>Wingdings</vt:lpstr>
      <vt:lpstr>Creal Modern Portfolio by Slidesgo</vt:lpstr>
      <vt:lpstr>БИЗНЕС МОДЕЛИРАНЕ ЗА ПРЕДПРИЯТИЯ ОТ КРЪГОВАТА ИКОНОМИКА</vt:lpstr>
      <vt:lpstr>02</vt:lpstr>
      <vt:lpstr>Основни цели</vt:lpstr>
      <vt:lpstr>Линеен модел на производството и потреблението </vt:lpstr>
      <vt:lpstr>Линейната икономика</vt:lpstr>
      <vt:lpstr>Линейна икономика (продължение)</vt:lpstr>
      <vt:lpstr>Линейна икономика (продължение)</vt:lpstr>
      <vt:lpstr>Границите на линейния модел</vt:lpstr>
      <vt:lpstr>Производство на обувки в линейната икономика  пример</vt:lpstr>
      <vt:lpstr>Отрицателните последици за околната среда</vt:lpstr>
      <vt:lpstr>Необходим е нов модел...</vt:lpstr>
      <vt:lpstr>Принципи на СЕ в противовес на  Линейния модел  </vt:lpstr>
      <vt:lpstr>КРЪГОВА ИКОНОМИКА</vt:lpstr>
      <vt:lpstr>Принципи на СЕ в противовес на линейния модел</vt:lpstr>
      <vt:lpstr>Разлики между линейната и кръговата икономика</vt:lpstr>
      <vt:lpstr>Разлики между линейната и кръговата икономика (ЗАКЛЮЧЕНИЕ)</vt:lpstr>
      <vt:lpstr>Отпадъците в кръговата икономика</vt:lpstr>
      <vt:lpstr>Производство на обувки в кръговата икономика пример</vt:lpstr>
      <vt:lpstr>Ползи от кръговата икономика - Икономика</vt:lpstr>
      <vt:lpstr>Ползи от кръговата икономика - Околна среда</vt:lpstr>
      <vt:lpstr>Ползи от кръговата икономика - Общество</vt:lpstr>
      <vt:lpstr>Ползи от кръговата икономика за бизнеса</vt:lpstr>
      <vt:lpstr>Показатели за CE  </vt:lpstr>
      <vt:lpstr>Рамка за мониторинг на СЕ</vt:lpstr>
      <vt:lpstr>Показатели за CE (1)</vt:lpstr>
      <vt:lpstr>(продължение)</vt:lpstr>
      <vt:lpstr>Индикатори за CE (2)</vt:lpstr>
      <vt:lpstr>Показатели за CE (3)</vt:lpstr>
      <vt:lpstr>Показател за кръговрат на материалите (MCI)</vt:lpstr>
      <vt:lpstr>Политики и законодателна рамка на СЕ   </vt:lpstr>
      <vt:lpstr>Политики и законодателна рамка на СЕ</vt:lpstr>
      <vt:lpstr>(Продължение)</vt:lpstr>
      <vt:lpstr>ЕС и кръговата икономика</vt:lpstr>
      <vt:lpstr>Национални политики и стратегии за СЕ,  Планове и мерки</vt:lpstr>
      <vt:lpstr>9. ПОРТУГАЛИЯ</vt:lpstr>
      <vt:lpstr>Потенциални инструменти на политиката, засягащи кръговия характер на продуктите </vt:lpstr>
      <vt:lpstr>Оценка</vt:lpstr>
      <vt:lpstr>Допълнителни материали</vt:lpstr>
      <vt:lpstr>PowerPoint-Präsentation</vt:lpstr>
      <vt:lpstr>PowerPoint-Präsentation</vt:lpstr>
      <vt:lpstr>PowerPoint-Präsentation</vt:lpstr>
      <vt:lpstr>Кръгова икономика  и нейните принципи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Creal Modern portfolio</dc:title>
  <dc:creator>Alex S</dc:creator>
  <cp:keywords>, docId:87507C80022D83407E2EB290118E0DA7</cp:keywords>
  <cp:lastModifiedBy>saskia_ha@web.de</cp:lastModifiedBy>
  <cp:revision>101</cp:revision>
  <dcterms:modified xsi:type="dcterms:W3CDTF">2023-06-26T15:34:54Z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