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4"/>
  </p:notesMasterIdLst>
  <p:sldIdLst>
    <p:sldId id="256" r:id="rId2"/>
    <p:sldId id="264" r:id="rId3"/>
    <p:sldId id="259" r:id="rId4"/>
    <p:sldId id="311" r:id="rId5"/>
    <p:sldId id="280" r:id="rId6"/>
    <p:sldId id="260" r:id="rId7"/>
    <p:sldId id="314" r:id="rId8"/>
    <p:sldId id="313" r:id="rId9"/>
    <p:sldId id="312" r:id="rId10"/>
    <p:sldId id="315" r:id="rId11"/>
    <p:sldId id="316" r:id="rId12"/>
    <p:sldId id="319" r:id="rId13"/>
    <p:sldId id="317" r:id="rId14"/>
    <p:sldId id="320" r:id="rId15"/>
    <p:sldId id="321" r:id="rId16"/>
    <p:sldId id="322" r:id="rId17"/>
    <p:sldId id="324" r:id="rId18"/>
    <p:sldId id="323" r:id="rId19"/>
    <p:sldId id="325" r:id="rId20"/>
    <p:sldId id="326" r:id="rId21"/>
    <p:sldId id="327" r:id="rId22"/>
    <p:sldId id="328" r:id="rId23"/>
    <p:sldId id="331" r:id="rId24"/>
    <p:sldId id="329" r:id="rId25"/>
    <p:sldId id="332" r:id="rId26"/>
    <p:sldId id="333" r:id="rId27"/>
    <p:sldId id="334" r:id="rId28"/>
    <p:sldId id="335" r:id="rId29"/>
    <p:sldId id="336" r:id="rId30"/>
    <p:sldId id="339" r:id="rId31"/>
    <p:sldId id="337" r:id="rId32"/>
    <p:sldId id="340" r:id="rId33"/>
    <p:sldId id="341" r:id="rId34"/>
    <p:sldId id="342" r:id="rId35"/>
    <p:sldId id="343" r:id="rId36"/>
    <p:sldId id="344" r:id="rId37"/>
    <p:sldId id="310" r:id="rId38"/>
    <p:sldId id="318" r:id="rId39"/>
    <p:sldId id="330" r:id="rId40"/>
    <p:sldId id="338" r:id="rId41"/>
    <p:sldId id="346" r:id="rId42"/>
    <p:sldId id="279" r:id="rId43"/>
  </p:sldIdLst>
  <p:sldSz cx="9144000" cy="5143500" type="screen16x9"/>
  <p:notesSz cx="6858000" cy="9144000"/>
  <p:embeddedFontLst>
    <p:embeddedFont>
      <p:font typeface="Bebas Neue" panose="020B0606020202050201" pitchFamily="34" charset="0"/>
      <p:regular r:id="rId45"/>
    </p:embeddedFont>
    <p:embeddedFont>
      <p:font typeface="Calibri" panose="020F0502020204030204" pitchFamily="34" charset="0"/>
      <p:regular r:id="rId46"/>
      <p:bold r:id="rId47"/>
      <p:italic r:id="rId48"/>
      <p:boldItalic r:id="rId49"/>
    </p:embeddedFont>
    <p:embeddedFont>
      <p:font typeface="Noto Sans" panose="020B0502040504020204" pitchFamily="34" charset="0"/>
      <p:regular r:id="rId50"/>
    </p:embeddedFont>
    <p:embeddedFont>
      <p:font typeface="Proxima Nova"/>
      <p:regular r:id="rId51"/>
      <p:bold r:id="rId52"/>
      <p:italic r:id="rId53"/>
      <p:boldItalic r:id="rId54"/>
    </p:embeddedFont>
    <p:embeddedFont>
      <p:font typeface="Verdana" panose="020B0604030504040204" pitchFamily="34" charset="0"/>
      <p:regular r:id="rId55"/>
      <p:bold r:id="rId56"/>
      <p:italic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D"/>
    <a:srgbClr val="E7501B"/>
    <a:srgbClr val="059540"/>
    <a:srgbClr val="2B2D83"/>
    <a:srgbClr val="15A7A1"/>
    <a:srgbClr val="DAFAF8"/>
    <a:srgbClr val="BED4CC"/>
    <a:srgbClr val="F0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32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73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1206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D65F930E-18C4-BEE0-2B0C-9F3CC0E553C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52288985-ACE5-5387-2283-432737B0292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EC7F4F7-F567-7053-72BE-B7622DD1111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D98DE0EB-0552-A24B-5586-918CAC4D9E6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461362A-73EA-7ACB-B2A7-A3198A6D42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5F44FC0-AD51-0E8C-9A55-17E5BF3B72B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365A308B-37EC-55F6-17FE-BC9E4F95299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F1F83FA9-13B4-33D3-484E-1D952CEFB7E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ACB2B670-1CB8-34C1-3248-B3F74FAC78F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6FDDFF42-0218-E051-B917-612081B18DC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4FAD1EEE-923A-60C0-C8E3-24A711C3DA8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641C99FA-78B4-20DD-3926-C76F321EBF7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735351D2-DEED-0EB6-8867-6A330140F40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A4FE80EB-F3BB-33BD-D84A-C9585D6FC31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5CDFCDF-BBA8-E8C8-36A0-75EC34FB08D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sp>
        <p:nvSpPr>
          <p:cNvPr id="3" name="TextBox 19">
            <a:extLst>
              <a:ext uri="{FF2B5EF4-FFF2-40B4-BE49-F238E27FC236}">
                <a16:creationId xmlns:a16="http://schemas.microsoft.com/office/drawing/2014/main" id="{660077ED-2EC1-AF5A-D904-038683EB878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D34AB39-8E71-8E7B-46B5-65F6F211C19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9B8500FA-9E34-71B5-5F08-2050D6D521D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4BAB5057-873B-4B79-A3A5-A8D3E387C5C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43520CC1-3F3A-41E3-E0F4-B35AADB4F41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31863C8A-0F18-A732-84EC-F3D438BD349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80EC7CD9-F30F-5B6A-DE47-2F8C7EEBFFD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41F2FD83-542D-C7D9-CD1E-0F8A06B40C9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47206DF5-3F7B-3A03-2A84-9BE905A1088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25E4DD7D-45B0-D91A-CF76-E32CF1717D4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8E9AFDE0-B6B0-9DBB-04E2-BF154879300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54AF84B4-1C06-D872-4972-1F08F23E51F8}"/>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AF7E0BA-9517-02A0-09BB-6785160B759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45CC9E9-BDAD-05F7-7213-03C68E35E1F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6FD348C0-17F6-5E1A-1996-7B6F1AA8C12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3BBFB794-74F6-A17A-19AB-08B91D0BF2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4CAEB61-03AB-984F-5209-BF586426BE6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www.freepik.com/free-photo/fire-steppe-grass-is-burning-destroying-everything-its-path_18629392.htm#query=country%20fire&amp;position=6&amp;from_view=search&amp;track=ais" TargetMode="External"/><Relationship Id="rId5" Type="http://schemas.openxmlformats.org/officeDocument/2006/relationships/hyperlink" Target="https://www.freepik.com/author/pvproductions"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hyperlink" Target="https://planetark.org/"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hyperlink" Target="https://ec.europa.eu/eurostat/web/circular-economy/indicator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clima/policies/adaptation/how_en" TargetMode="Externa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hyperlink" Target="http://www.lessonsfromnatur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www.lessonsfromnature.org/bg/index.php?option=com_content&amp;view=article&amp;id=104&amp;Itemid=1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60441" y="0"/>
            <a:ext cx="7223118" cy="1768500"/>
          </a:xfrm>
          <a:prstGeom prst="rect">
            <a:avLst/>
          </a:prstGeom>
        </p:spPr>
        <p:txBody>
          <a:bodyPr spcFirstLastPara="1" wrap="square" lIns="91425" tIns="91425" rIns="91425" bIns="91425" anchor="t" anchorCtr="0">
            <a:noAutofit/>
          </a:bodyPr>
          <a:lstStyle/>
          <a:p>
            <a:pPr lvl="0"/>
            <a:r>
              <a:rPr lang="en-GB" b="1" dirty="0"/>
              <a:t>ΕΠΙΧΕΙΡΗΜΑΤΙΚΉ ΜΟΝΤΕΛΟΠΟΊΗΣΗ ΓΙΑ ΕΠΙΧΕΙΡΉΣΕΙΣ ΚΥΚΛΙΚΉΣ ΟΙΚΟΝΟΜΊΑΣ</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Οι αρνητικές επιπτώσεις στο περιβάλλον</a:t>
            </a:r>
            <a:endParaRPr lang="en-GB" dirty="0"/>
          </a:p>
        </p:txBody>
      </p:sp>
      <p:sp>
        <p:nvSpPr>
          <p:cNvPr id="4" name="TextBox 3">
            <a:extLst>
              <a:ext uri="{FF2B5EF4-FFF2-40B4-BE49-F238E27FC236}">
                <a16:creationId xmlns:a16="http://schemas.microsoft.com/office/drawing/2014/main" id="{A218CF78-C0AF-4194-A847-39C77917F5C7}"/>
              </a:ext>
            </a:extLst>
          </p:cNvPr>
          <p:cNvSpPr txBox="1"/>
          <p:nvPr/>
        </p:nvSpPr>
        <p:spPr>
          <a:xfrm>
            <a:off x="89377" y="1327022"/>
            <a:ext cx="8923994" cy="3323987"/>
          </a:xfrm>
          <a:prstGeom prst="rect">
            <a:avLst/>
          </a:prstGeom>
          <a:noFill/>
        </p:spPr>
        <p:txBody>
          <a:bodyPr wrap="square">
            <a:spAutoFit/>
          </a:bodyPr>
          <a:lstStyle/>
          <a:p>
            <a:r>
              <a:rPr lang="en-US" dirty="0"/>
              <a:t>Η γραμμική οικονομία θεωρείται μη βιώσιμη μορφή οικονομικού μοντέλου, καθώς μακροπρόθεσμα τα πλανητικά σύνορα θα φτάσουν σε ένα μη βιώσιμο επίπεδο συντήρησης. Η ανθρωπότητα βιώνει ήδη την ανισότητα της γραμμικής οικονομίας με την αυξανόμενη έλλειψη πόρων, την αυξημένη ρύπανση και την ευπάθεια των ανθρώπων και του περιβάλλοντος που προκαλείται από αυτή τη ρύπανση. </a:t>
            </a:r>
          </a:p>
          <a:p>
            <a:endParaRPr lang="en-US" dirty="0"/>
          </a:p>
          <a:p>
            <a:r>
              <a:rPr lang="en-US" dirty="0">
                <a:solidFill>
                  <a:srgbClr val="2B2D83"/>
                </a:solidFill>
              </a:rPr>
              <a:t>Η αρνητική επίδραση της κλιματικής αλλαγής:</a:t>
            </a:r>
          </a:p>
          <a:p>
            <a:pPr marL="285750" indent="-285750">
              <a:buClr>
                <a:srgbClr val="2B2D83"/>
              </a:buClr>
              <a:buFont typeface="Wingdings" panose="05000000000000000000" pitchFamily="2" charset="2"/>
              <a:buChar char="ü"/>
            </a:pPr>
            <a:r>
              <a:rPr lang="en-US" dirty="0">
                <a:solidFill>
                  <a:srgbClr val="2B2D83"/>
                </a:solidFill>
              </a:rPr>
              <a:t>Αύξηση της μέσης παγκόσμιας θερμοκρασίας </a:t>
            </a:r>
          </a:p>
          <a:p>
            <a:pPr marL="285750" indent="-285750">
              <a:buClr>
                <a:srgbClr val="2B2D83"/>
              </a:buClr>
              <a:buFont typeface="Wingdings" panose="05000000000000000000" pitchFamily="2" charset="2"/>
              <a:buChar char="ü"/>
            </a:pPr>
            <a:r>
              <a:rPr lang="en-US" dirty="0">
                <a:solidFill>
                  <a:srgbClr val="2B2D83"/>
                </a:solidFill>
              </a:rPr>
              <a:t>Πυρκαγιές και ξηρασία </a:t>
            </a:r>
          </a:p>
          <a:p>
            <a:pPr marL="285750" indent="-285750">
              <a:buClr>
                <a:srgbClr val="2B2D83"/>
              </a:buClr>
              <a:buFont typeface="Wingdings" panose="05000000000000000000" pitchFamily="2" charset="2"/>
              <a:buChar char="ü"/>
            </a:pPr>
            <a:r>
              <a:rPr lang="en-US" dirty="0">
                <a:solidFill>
                  <a:srgbClr val="2B2D83"/>
                </a:solidFill>
              </a:rPr>
              <a:t>Διαθεσιμότητα γλυκού νερού </a:t>
            </a:r>
          </a:p>
          <a:p>
            <a:pPr marL="285750" indent="-285750">
              <a:buClr>
                <a:srgbClr val="2B2D83"/>
              </a:buClr>
              <a:buFont typeface="Wingdings" panose="05000000000000000000" pitchFamily="2" charset="2"/>
              <a:buChar char="ü"/>
            </a:pPr>
            <a:r>
              <a:rPr lang="en-US" dirty="0">
                <a:solidFill>
                  <a:srgbClr val="2B2D83"/>
                </a:solidFill>
              </a:rPr>
              <a:t>Πλημμύρες</a:t>
            </a:r>
          </a:p>
          <a:p>
            <a:pPr marL="285750" indent="-285750">
              <a:buClr>
                <a:srgbClr val="2B2D83"/>
              </a:buClr>
              <a:buFont typeface="Wingdings" panose="05000000000000000000" pitchFamily="2" charset="2"/>
              <a:buChar char="ü"/>
            </a:pPr>
            <a:r>
              <a:rPr lang="en-US" dirty="0">
                <a:solidFill>
                  <a:srgbClr val="2B2D83"/>
                </a:solidFill>
              </a:rPr>
              <a:t>Αύξηση της στάθμης της θάλασσας </a:t>
            </a:r>
          </a:p>
          <a:p>
            <a:endParaRPr lang="en-US" dirty="0"/>
          </a:p>
          <a:p>
            <a:r>
              <a:rPr lang="en-US" dirty="0"/>
              <a:t>Η κλιματική αλλαγή θέτει διάφορα είδη προκλήσεων - επηρεάζει διάφορους οικονομικούς τομείς (ενέργεια, γεωργία και δασοκομία, κατασκευές και υποδομές, τουρισμός κ.λπ.) και θέτει περιβαλλοντικές, κοινωνικές και εδαφικές προκλήσεις. </a:t>
            </a:r>
          </a:p>
        </p:txBody>
      </p:sp>
      <p:pic>
        <p:nvPicPr>
          <p:cNvPr id="5" name="Picture 4">
            <a:extLst>
              <a:ext uri="{FF2B5EF4-FFF2-40B4-BE49-F238E27FC236}">
                <a16:creationId xmlns:a16="http://schemas.microsoft.com/office/drawing/2014/main" id="{5740B046-C1F0-7EF5-E537-829A2A5A0573}"/>
              </a:ext>
            </a:extLst>
          </p:cNvPr>
          <p:cNvPicPr>
            <a:picLocks noChangeAspect="1"/>
          </p:cNvPicPr>
          <p:nvPr/>
        </p:nvPicPr>
        <p:blipFill>
          <a:blip r:embed="rId3"/>
          <a:stretch>
            <a:fillRect/>
          </a:stretch>
        </p:blipFill>
        <p:spPr>
          <a:xfrm>
            <a:off x="4496308" y="2270611"/>
            <a:ext cx="2794484" cy="1538410"/>
          </a:xfrm>
          <a:prstGeom prst="rect">
            <a:avLst/>
          </a:prstGeom>
        </p:spPr>
      </p:pic>
      <p:pic>
        <p:nvPicPr>
          <p:cNvPr id="9" name="Picture 8">
            <a:extLst>
              <a:ext uri="{FF2B5EF4-FFF2-40B4-BE49-F238E27FC236}">
                <a16:creationId xmlns:a16="http://schemas.microsoft.com/office/drawing/2014/main" id="{0D2C8981-C19A-5859-2DBB-CFDCE236E2CF}"/>
              </a:ext>
            </a:extLst>
          </p:cNvPr>
          <p:cNvPicPr>
            <a:picLocks noChangeAspect="1"/>
          </p:cNvPicPr>
          <p:nvPr/>
        </p:nvPicPr>
        <p:blipFill>
          <a:blip r:embed="rId4"/>
          <a:stretch>
            <a:fillRect/>
          </a:stretch>
        </p:blipFill>
        <p:spPr>
          <a:xfrm>
            <a:off x="7341798" y="2769540"/>
            <a:ext cx="626338" cy="219475"/>
          </a:xfrm>
          <a:prstGeom prst="rect">
            <a:avLst/>
          </a:prstGeom>
        </p:spPr>
      </p:pic>
      <p:sp>
        <p:nvSpPr>
          <p:cNvPr id="10" name="TextBox 9">
            <a:extLst>
              <a:ext uri="{FF2B5EF4-FFF2-40B4-BE49-F238E27FC236}">
                <a16:creationId xmlns:a16="http://schemas.microsoft.com/office/drawing/2014/main" id="{F43A312C-DC16-2B3F-6272-B7E7577F43CC}"/>
              </a:ext>
            </a:extLst>
          </p:cNvPr>
          <p:cNvSpPr txBox="1"/>
          <p:nvPr/>
        </p:nvSpPr>
        <p:spPr>
          <a:xfrm>
            <a:off x="7290792" y="2973522"/>
            <a:ext cx="1763831" cy="738664"/>
          </a:xfrm>
          <a:prstGeom prst="rect">
            <a:avLst/>
          </a:prstGeom>
          <a:noFill/>
        </p:spPr>
        <p:txBody>
          <a:bodyPr wrap="square" rtlCol="0">
            <a:spAutoFit/>
          </a:bodyPr>
          <a:lstStyle/>
          <a:p>
            <a:r>
              <a:rPr lang="pt-PT" sz="600" b="1" i="0" dirty="0" err="1">
                <a:solidFill>
                  <a:srgbClr val="374957"/>
                </a:solidFill>
                <a:effectLst/>
                <a:latin typeface="Proxima Nova"/>
              </a:rPr>
              <a:t>φωτιά </a:t>
            </a:r>
            <a:r>
              <a:rPr lang="pt-PT" sz="600" b="1" i="0" dirty="0">
                <a:solidFill>
                  <a:srgbClr val="374957"/>
                </a:solidFill>
                <a:effectLst/>
                <a:latin typeface="Proxima Nova"/>
              </a:rPr>
              <a:t>στη </a:t>
            </a:r>
            <a:r>
              <a:rPr lang="pt-PT" sz="600" b="1" i="0" dirty="0" err="1">
                <a:solidFill>
                  <a:srgbClr val="374957"/>
                </a:solidFill>
                <a:effectLst/>
                <a:latin typeface="Proxima Nova"/>
              </a:rPr>
              <a:t>στέπα </a:t>
            </a:r>
            <a:r>
              <a:rPr lang="pt-PT" sz="600" dirty="0" err="1"/>
              <a:t>από την </a:t>
            </a:r>
            <a:r>
              <a:rPr lang="pt-PT" sz="600" b="1" i="0" u="none" strike="noStrike" dirty="0" err="1">
                <a:solidFill>
                  <a:srgbClr val="0F73EE"/>
                </a:solidFill>
                <a:effectLst/>
                <a:latin typeface="Proxima Nova"/>
                <a:hlinkClick r:id="rId5"/>
              </a:rPr>
              <a:t>pvproductions</a:t>
            </a:r>
            <a:endParaRPr lang="pt-PT" sz="600" b="1" i="0" u="none" strike="noStrike" dirty="0">
              <a:solidFill>
                <a:srgbClr val="0F73EE"/>
              </a:solidFill>
              <a:effectLst/>
              <a:latin typeface="Proxima Nova"/>
              <a:hlinkClick r:id="rId5"/>
            </a:endParaRPr>
          </a:p>
          <a:p>
            <a:r>
              <a:rPr lang="pt-PT" sz="600" dirty="0">
                <a:hlinkClick r:id="rId6"/>
              </a:rPr>
              <a:t> στο https://www.freepik.com/free-photo/fire-steppe-grass-is-burning-destroying-everything-its-path_18629392.htm#query=country%20fire&amp;position=6&amp;from_view=search&amp;track=ais</a:t>
            </a:r>
            <a:endParaRPr lang="pt-PT" sz="600" dirty="0"/>
          </a:p>
          <a:p>
            <a:endParaRPr lang="pt-PT" sz="600" dirty="0"/>
          </a:p>
        </p:txBody>
      </p:sp>
    </p:spTree>
    <p:custDataLst>
      <p:tags r:id="rId1"/>
    </p:custDataLst>
    <p:extLst>
      <p:ext uri="{BB962C8B-B14F-4D97-AF65-F5344CB8AC3E}">
        <p14:creationId xmlns:p14="http://schemas.microsoft.com/office/powerpoint/2010/main" val="163033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8685-F9C5-4027-908B-70B50A812ACA}"/>
              </a:ext>
            </a:extLst>
          </p:cNvPr>
          <p:cNvSpPr>
            <a:spLocks noGrp="1"/>
          </p:cNvSpPr>
          <p:nvPr>
            <p:ph type="title"/>
          </p:nvPr>
        </p:nvSpPr>
        <p:spPr>
          <a:xfrm>
            <a:off x="713100" y="305743"/>
            <a:ext cx="7717800" cy="1011600"/>
          </a:xfrm>
        </p:spPr>
        <p:txBody>
          <a:bodyPr/>
          <a:lstStyle/>
          <a:p>
            <a:r>
              <a:rPr lang="en-US" sz="4000" dirty="0" err="1"/>
              <a:t>Χρειάζετ</a:t>
            </a:r>
            <a:r>
              <a:rPr lang="en-US" sz="4000" dirty="0"/>
              <a:t>αι </a:t>
            </a:r>
            <a:r>
              <a:rPr lang="el-GR" sz="4000" dirty="0"/>
              <a:t>ένα </a:t>
            </a:r>
            <a:r>
              <a:rPr lang="en-US" sz="4000" dirty="0" err="1"/>
              <a:t>νέο</a:t>
            </a:r>
            <a:r>
              <a:rPr lang="en-US" sz="4000" dirty="0"/>
              <a:t> μοντέλο...</a:t>
            </a:r>
            <a:endParaRPr lang="en-GB" dirty="0"/>
          </a:p>
        </p:txBody>
      </p:sp>
      <p:sp>
        <p:nvSpPr>
          <p:cNvPr id="4" name="TextBox 3">
            <a:extLst>
              <a:ext uri="{FF2B5EF4-FFF2-40B4-BE49-F238E27FC236}">
                <a16:creationId xmlns:a16="http://schemas.microsoft.com/office/drawing/2014/main" id="{E9800B6E-5832-4248-A696-9585620D79D1}"/>
              </a:ext>
            </a:extLst>
          </p:cNvPr>
          <p:cNvSpPr txBox="1"/>
          <p:nvPr/>
        </p:nvSpPr>
        <p:spPr>
          <a:xfrm>
            <a:off x="55002" y="1066502"/>
            <a:ext cx="6380174" cy="3539430"/>
          </a:xfrm>
          <a:prstGeom prst="rect">
            <a:avLst/>
          </a:prstGeom>
          <a:noFill/>
        </p:spPr>
        <p:txBody>
          <a:bodyPr wrap="square">
            <a:spAutoFit/>
          </a:bodyPr>
          <a:lstStyle/>
          <a:p>
            <a:pPr marL="0" indent="0" algn="just">
              <a:buNone/>
            </a:pPr>
            <a:r>
              <a:rPr lang="en-US" dirty="0"/>
              <a:t>Είναι προφανές σε όλους τους συμμετέχοντες στο παραδοσιακό γραμμικό μοντέλο παραγωγής και κατανάλωσης ότι μέσω αυτού η οικονομία δεν μπορεί να συνεχίσει να λειτουργεί στο μέλλον. Σε ορισμένες χώρες υπάρχουν ήδη προσεγγίσεις για την επανεξέταση και τη μείωση της κατανάλωσης πόρων.</a:t>
            </a:r>
          </a:p>
          <a:p>
            <a:pPr marL="0" indent="0" algn="just">
              <a:buNone/>
            </a:pPr>
            <a:endParaRPr lang="en-US" dirty="0"/>
          </a:p>
          <a:p>
            <a:pPr marL="0" indent="0" algn="just">
              <a:buNone/>
            </a:pPr>
            <a:r>
              <a:rPr lang="en-US" dirty="0">
                <a:solidFill>
                  <a:srgbClr val="15A7A1"/>
                </a:solidFill>
              </a:rPr>
              <a:t>"</a:t>
            </a:r>
            <a:r>
              <a:rPr lang="en-US" i="1" dirty="0">
                <a:solidFill>
                  <a:srgbClr val="15A7A1"/>
                </a:solidFill>
              </a:rPr>
              <a:t>Το σύστημα που κατασκευάσαμε για να ικανοποιήσουμε τις ανάγκες μας μάς έχει οδηγήσει σε λάθος δρόμο: μια οικονομία που σπαταλά υλικούς πόρους, ένα περιβάλλον που υποβαθμίζεται από τις υλικές εκπομπές και ζωές που επιβαρύνονται υπερβολικά από υλικές ανησυχίες. Μέσα από το σκοτάδι αυτής της θέσης εμφανίζεται το φως μιας νέας αντίληψης: μια κοινωνία που απευθύνεται εκ νέου στο σύνθετο ζήτημα της ικανοποίησης των αναγκών- μια οικονομία που δεν υποβαθμίζει το περιβάλλον μέσα στο οποίο πρέπει να επιβιώσει" </a:t>
            </a:r>
            <a:r>
              <a:rPr lang="en-US" dirty="0"/>
              <a:t>- Tim Jackson</a:t>
            </a:r>
          </a:p>
          <a:p>
            <a:pPr marL="0" indent="0" algn="just">
              <a:buNone/>
            </a:pPr>
            <a:endParaRPr lang="en-US" dirty="0"/>
          </a:p>
          <a:p>
            <a:pPr marL="0" indent="0" algn="just">
              <a:buNone/>
            </a:pPr>
            <a:r>
              <a:rPr lang="en-US" dirty="0"/>
              <a:t>Υπάρχει ήδη μια έννοια ενός τέτοιου οικονομικού μοντέλου και αναφέρεται στην κυκλική οικονομία.</a:t>
            </a:r>
          </a:p>
        </p:txBody>
      </p:sp>
      <p:pic>
        <p:nvPicPr>
          <p:cNvPr id="5" name="Picture 4">
            <a:extLst>
              <a:ext uri="{FF2B5EF4-FFF2-40B4-BE49-F238E27FC236}">
                <a16:creationId xmlns:a16="http://schemas.microsoft.com/office/drawing/2014/main" id="{60CE01D4-8A78-315F-B761-8EEEF9F26A07}"/>
              </a:ext>
            </a:extLst>
          </p:cNvPr>
          <p:cNvPicPr>
            <a:picLocks noChangeAspect="1"/>
          </p:cNvPicPr>
          <p:nvPr/>
        </p:nvPicPr>
        <p:blipFill>
          <a:blip r:embed="rId3"/>
          <a:stretch>
            <a:fillRect/>
          </a:stretch>
        </p:blipFill>
        <p:spPr>
          <a:xfrm>
            <a:off x="6532544" y="1745052"/>
            <a:ext cx="2360545" cy="2336334"/>
          </a:xfrm>
          <a:prstGeom prst="rect">
            <a:avLst/>
          </a:prstGeom>
        </p:spPr>
      </p:pic>
      <p:sp>
        <p:nvSpPr>
          <p:cNvPr id="8" name="TextBox 7">
            <a:extLst>
              <a:ext uri="{FF2B5EF4-FFF2-40B4-BE49-F238E27FC236}">
                <a16:creationId xmlns:a16="http://schemas.microsoft.com/office/drawing/2014/main" id="{30A88B0D-213B-B4F1-4195-3D67A2CC4B80}"/>
              </a:ext>
            </a:extLst>
          </p:cNvPr>
          <p:cNvSpPr txBox="1"/>
          <p:nvPr/>
        </p:nvSpPr>
        <p:spPr>
          <a:xfrm>
            <a:off x="6532544" y="4081386"/>
            <a:ext cx="2289240" cy="553998"/>
          </a:xfrm>
          <a:prstGeom prst="rect">
            <a:avLst/>
          </a:prstGeom>
          <a:noFill/>
        </p:spPr>
        <p:txBody>
          <a:bodyPr wrap="square" rtlCol="0">
            <a:spAutoFit/>
          </a:bodyPr>
          <a:lstStyle/>
          <a:p>
            <a:r>
              <a:rPr lang="pt-PT" sz="600" b="1" i="0" dirty="0" err="1">
                <a:solidFill>
                  <a:srgbClr val="374957"/>
                </a:solidFill>
                <a:effectLst/>
                <a:latin typeface="Proxima Nova"/>
              </a:rPr>
              <a:t>infographic </a:t>
            </a:r>
            <a:r>
              <a:rPr lang="pt-PT" sz="600" b="1" i="0" dirty="0">
                <a:solidFill>
                  <a:srgbClr val="374957"/>
                </a:solidFill>
                <a:effectLst/>
                <a:latin typeface="Proxima Nova"/>
              </a:rPr>
              <a:t>κυκλικής </a:t>
            </a:r>
            <a:r>
              <a:rPr lang="pt-PT" sz="600" b="1" i="0" dirty="0" err="1">
                <a:solidFill>
                  <a:srgbClr val="374957"/>
                </a:solidFill>
                <a:effectLst/>
                <a:latin typeface="Proxima Nova"/>
              </a:rPr>
              <a:t>οικονομίας </a:t>
            </a:r>
            <a:r>
              <a:rPr lang="pt-PT" sz="600" dirty="0" err="1"/>
              <a:t>από την </a:t>
            </a:r>
            <a:r>
              <a:rPr lang="pt-PT" sz="600" b="1" i="0" u="none" strike="noStrike" dirty="0" err="1">
                <a:solidFill>
                  <a:srgbClr val="0F73EE"/>
                </a:solidFill>
                <a:effectLst/>
                <a:latin typeface="Proxima Nova"/>
              </a:rPr>
              <a:t>freepik </a:t>
            </a:r>
            <a:r>
              <a:rPr lang="pt-PT" sz="600" dirty="0"/>
              <a:t>στο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082F4FF9-1D0F-4CB0-1C9E-08E764A5AE95}"/>
              </a:ext>
            </a:extLst>
          </p:cNvPr>
          <p:cNvPicPr>
            <a:picLocks noChangeAspect="1"/>
          </p:cNvPicPr>
          <p:nvPr/>
        </p:nvPicPr>
        <p:blipFill>
          <a:blip r:embed="rId4"/>
          <a:stretch>
            <a:fillRect/>
          </a:stretch>
        </p:blipFill>
        <p:spPr>
          <a:xfrm>
            <a:off x="6614469" y="3843040"/>
            <a:ext cx="681229" cy="238346"/>
          </a:xfrm>
          <a:prstGeom prst="rect">
            <a:avLst/>
          </a:prstGeom>
        </p:spPr>
      </p:pic>
    </p:spTree>
    <p:custDataLst>
      <p:tags r:id="rId1"/>
    </p:custDataLst>
    <p:extLst>
      <p:ext uri="{BB962C8B-B14F-4D97-AF65-F5344CB8AC3E}">
        <p14:creationId xmlns:p14="http://schemas.microsoft.com/office/powerpoint/2010/main" val="394876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Αρχές CE σε αντίθεση με </a:t>
            </a:r>
            <a:br>
              <a:rPr lang="en-US" sz="4000" dirty="0">
                <a:solidFill>
                  <a:srgbClr val="368E00"/>
                </a:solidFill>
              </a:rPr>
            </a:br>
            <a:r>
              <a:rPr lang="en-US" sz="4000" dirty="0">
                <a:solidFill>
                  <a:srgbClr val="368E00"/>
                </a:solidFill>
              </a:rPr>
              <a:t>το γραμμικό μοντέλο</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497270"/>
            <a:ext cx="5399449" cy="2074730"/>
          </a:xfrm>
        </p:spPr>
        <p:txBody>
          <a:bodyPr/>
          <a:lstStyle/>
          <a:p>
            <a:pPr algn="just"/>
            <a:r>
              <a:rPr lang="en-US" sz="1800" dirty="0"/>
              <a:t>Πληροφορίες σχετικά με την ουσία της κυκλικής οικονομίας και τις βασικές αρχές που την διέπουν. </a:t>
            </a:r>
          </a:p>
          <a:p>
            <a:pPr algn="just"/>
            <a:r>
              <a:rPr lang="en-US" sz="1800" dirty="0"/>
              <a:t>Συζητούνται οι διαφορές μεταξύ των δύο οικονομικών μοντέλων - του γραμμικού και του κυκλικού - και επισημαίνονται τα οφέλη της μετάβασης στην κυκλική οικονομία.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dirty="0">
                <a:solidFill>
                  <a:srgbClr val="2B2D83"/>
                </a:solidFill>
              </a:rPr>
              <a:t>ΚΥΚΛΙΚΉ ΟΙΚΟΝΟΜΊΑ</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867878"/>
            <a:ext cx="5118578" cy="4010650"/>
          </a:xfrm>
          <a:prstGeom prst="rect">
            <a:avLst/>
          </a:prstGeom>
          <a:noFill/>
        </p:spPr>
        <p:txBody>
          <a:bodyPr wrap="square">
            <a:spAutoFit/>
          </a:bodyPr>
          <a:lstStyle/>
          <a:p>
            <a:pPr algn="just">
              <a:lnSpc>
                <a:spcPct val="120000"/>
              </a:lnSpc>
              <a:spcBef>
                <a:spcPts val="500"/>
              </a:spcBef>
            </a:pPr>
            <a:r>
              <a:rPr lang="en-US" i="1" dirty="0">
                <a:solidFill>
                  <a:srgbClr val="2B2D83"/>
                </a:solidFill>
              </a:rPr>
              <a:t>"Η κυκλική βιομηχανική οικονομία διαχειρίζεται τα αποθέματα κατασκευασμένων περιουσιακών στοιχείων, όπως υποδομές, κτίρια, οχήματα, εξοπλισμό και καταναλωτικά αγαθά, ώστε να διατηρούν την αξία και τη χρησιμότητά τους όσο το δυνατόν υψηλότερα για όσο το δυνατόν μεγαλύτερο χρονικό διάστημα- και τα αποθέματα πόρων στην υψηλότερη καθαρότητα και αξία τους" </a:t>
            </a:r>
          </a:p>
          <a:p>
            <a:pPr algn="just">
              <a:lnSpc>
                <a:spcPct val="120000"/>
              </a:lnSpc>
              <a:spcBef>
                <a:spcPts val="500"/>
              </a:spcBef>
            </a:pPr>
            <a:r>
              <a:rPr lang="en-US" dirty="0"/>
              <a:t>Η κυκλική οικονομία στοχεύει στη μακροπρόθεσμη ανθεκτικότητα, τη βιωσιμότητα, τα οφέλη για την κοινωνία και το περιβάλλον και τη δημιουργία επιχειρηματικών και οικονομικών ευκαιριών. Ο στόχος της κυκλικής οικονομίας είναι να επανεξετάσει την ανάπτυξη, δίνοντας έμφαση στα κοινωνικά οφέλη, ενώ παράλληλα διακρίνει την κατανάλωση πεπερασμένων πόρων από την οικονομική δραστηριότητα και την πρόληψη της σπατάλης και της ρύπανσης. </a:t>
            </a:r>
          </a:p>
        </p:txBody>
      </p:sp>
      <p:pic>
        <p:nvPicPr>
          <p:cNvPr id="5" name="Картина 6">
            <a:extLst>
              <a:ext uri="{FF2B5EF4-FFF2-40B4-BE49-F238E27FC236}">
                <a16:creationId xmlns:a16="http://schemas.microsoft.com/office/drawing/2014/main" id="{1489C19B-9E0F-43E1-B34E-488990CDC11D}"/>
              </a:ext>
            </a:extLst>
          </p:cNvPr>
          <p:cNvPicPr>
            <a:picLocks noChangeAspect="1"/>
          </p:cNvPicPr>
          <p:nvPr/>
        </p:nvPicPr>
        <p:blipFill>
          <a:blip r:embed="rId3"/>
          <a:stretch>
            <a:fillRect/>
          </a:stretch>
        </p:blipFill>
        <p:spPr>
          <a:xfrm>
            <a:off x="5363555" y="1347537"/>
            <a:ext cx="3691800" cy="2902741"/>
          </a:xfrm>
          <a:prstGeom prst="rect">
            <a:avLst/>
          </a:prstGeom>
        </p:spPr>
      </p:pic>
      <p:sp>
        <p:nvSpPr>
          <p:cNvPr id="6" name="Текстово поле 7">
            <a:extLst>
              <a:ext uri="{FF2B5EF4-FFF2-40B4-BE49-F238E27FC236}">
                <a16:creationId xmlns:a16="http://schemas.microsoft.com/office/drawing/2014/main" id="{3DC3F8FC-A42C-4F9C-9496-380F5A459572}"/>
              </a:ext>
            </a:extLst>
          </p:cNvPr>
          <p:cNvSpPr txBox="1"/>
          <p:nvPr/>
        </p:nvSpPr>
        <p:spPr>
          <a:xfrm>
            <a:off x="4943260" y="4380862"/>
            <a:ext cx="5336463" cy="446276"/>
          </a:xfrm>
          <a:prstGeom prst="rect">
            <a:avLst/>
          </a:prstGeom>
          <a:noFill/>
        </p:spPr>
        <p:txBody>
          <a:bodyPr wrap="square" rtlCol="0">
            <a:spAutoFit/>
          </a:bodyPr>
          <a:lstStyle/>
          <a:p>
            <a:pPr algn="ctr"/>
            <a:r>
              <a:rPr lang="en-US" sz="900" dirty="0">
                <a:latin typeface="+mj-lt"/>
                <a:ea typeface="Verdana" panose="020B0604030504040204" pitchFamily="34" charset="0"/>
              </a:rPr>
              <a:t> Κυκλική οικονομία (Πηγή: </a:t>
            </a:r>
            <a:r>
              <a:rPr lang="en-US" sz="900" dirty="0">
                <a:latin typeface="+mj-lt"/>
                <a:ea typeface="Verdana" panose="020B0604030504040204" pitchFamily="34" charset="0"/>
                <a:hlinkClick r:id="rId4"/>
              </a:rPr>
              <a:t>NREL</a:t>
            </a:r>
            <a:r>
              <a:rPr lang="en-US" sz="900" dirty="0">
                <a:latin typeface="+mj-lt"/>
                <a:ea typeface="Verdana" panose="020B0604030504040204" pitchFamily="34" charset="0"/>
              </a:rPr>
              <a:t>)</a:t>
            </a:r>
          </a:p>
          <a:p>
            <a:r>
              <a:rPr lang="en-US" dirty="0">
                <a:latin typeface="+mj-lt"/>
              </a:rPr>
              <a:t> </a:t>
            </a:r>
          </a:p>
        </p:txBody>
      </p:sp>
    </p:spTree>
    <p:custDataLst>
      <p:tags r:id="rId1"/>
    </p:custDataLst>
    <p:extLst>
      <p:ext uri="{BB962C8B-B14F-4D97-AF65-F5344CB8AC3E}">
        <p14:creationId xmlns:p14="http://schemas.microsoft.com/office/powerpoint/2010/main" val="4066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6E7-1095-400E-B952-29DAC9286E69}"/>
              </a:ext>
            </a:extLst>
          </p:cNvPr>
          <p:cNvSpPr>
            <a:spLocks noGrp="1"/>
          </p:cNvSpPr>
          <p:nvPr>
            <p:ph type="title"/>
          </p:nvPr>
        </p:nvSpPr>
        <p:spPr>
          <a:xfrm>
            <a:off x="795907" y="-49671"/>
            <a:ext cx="7171088" cy="1011600"/>
          </a:xfrm>
        </p:spPr>
        <p:txBody>
          <a:bodyPr/>
          <a:lstStyle/>
          <a:p>
            <a:r>
              <a:rPr lang="en-US" sz="4000" dirty="0">
                <a:solidFill>
                  <a:srgbClr val="2B2D83"/>
                </a:solidFill>
              </a:rPr>
              <a:t>Αρχές CE σε αντίθεση με το γραμμικό μοντέλο</a:t>
            </a:r>
            <a:endParaRPr lang="en-GB" dirty="0">
              <a:solidFill>
                <a:srgbClr val="2B2D83"/>
              </a:solidFill>
            </a:endParaRPr>
          </a:p>
        </p:txBody>
      </p:sp>
      <p:sp>
        <p:nvSpPr>
          <p:cNvPr id="4" name="TextBox 3">
            <a:extLst>
              <a:ext uri="{FF2B5EF4-FFF2-40B4-BE49-F238E27FC236}">
                <a16:creationId xmlns:a16="http://schemas.microsoft.com/office/drawing/2014/main" id="{8A71389D-93C3-4A08-9E25-586F2A2C1F81}"/>
              </a:ext>
            </a:extLst>
          </p:cNvPr>
          <p:cNvSpPr txBox="1"/>
          <p:nvPr/>
        </p:nvSpPr>
        <p:spPr>
          <a:xfrm>
            <a:off x="168036" y="1132561"/>
            <a:ext cx="5902349" cy="3323987"/>
          </a:xfrm>
          <a:prstGeom prst="rect">
            <a:avLst/>
          </a:prstGeom>
          <a:noFill/>
        </p:spPr>
        <p:txBody>
          <a:bodyPr wrap="square">
            <a:spAutoFit/>
          </a:bodyPr>
          <a:lstStyle/>
          <a:p>
            <a:pPr algn="just"/>
            <a:r>
              <a:rPr lang="en-US" dirty="0"/>
              <a:t>Πέρα από το γραμμικό βιομηχανικό μοντέλο "Πάρε, φτιάξε, χρησιμοποίησε, πέταξε", το μοντέλο της κυκλικής οικονομίας μπορεί να περιγραφεί ως "Μείωση - Επαναχρησιμοποίηση - Ανακύκλωση". </a:t>
            </a:r>
          </a:p>
          <a:p>
            <a:pPr algn="just"/>
            <a:endParaRPr lang="en-US" dirty="0"/>
          </a:p>
          <a:p>
            <a:pPr algn="just"/>
            <a:r>
              <a:rPr lang="en-US" dirty="0"/>
              <a:t>Η μετάβαση από τη γραμμική στην κυκλική οικονομία βασίζεται σε τρεις βασικές αρχές[1]:</a:t>
            </a:r>
          </a:p>
          <a:p>
            <a:pPr algn="just"/>
            <a:endParaRPr lang="en-US" dirty="0"/>
          </a:p>
          <a:p>
            <a:pPr algn="just"/>
            <a:r>
              <a:rPr lang="en-US" b="1" dirty="0">
                <a:solidFill>
                  <a:srgbClr val="15A7A1"/>
                </a:solidFill>
              </a:rPr>
              <a:t>- Σχεδιασμός χωρίς απόβλητα και ρύπανση </a:t>
            </a:r>
            <a:r>
              <a:rPr lang="en-US" dirty="0">
                <a:solidFill>
                  <a:srgbClr val="15A7A1"/>
                </a:solidFill>
              </a:rPr>
              <a:t>- Στην κυκλική οικονομία το στάδιο του σχεδιασμού του προϊόντος είναι το πιο σημαντικό - τα κυκλικά προϊόντα σχεδιάζονται με τέτοιο τρόπο ώστε να μπορούν να επαναχρησιμοποιηθούν/ανακτηθούν αργότερα και να δημιουργούνται ελάχιστα ή καθόλου απόβλητα.</a:t>
            </a:r>
          </a:p>
          <a:p>
            <a:pPr algn="just"/>
            <a:r>
              <a:rPr lang="en-US" b="1" dirty="0">
                <a:solidFill>
                  <a:srgbClr val="15A7A1"/>
                </a:solidFill>
              </a:rPr>
              <a:t>- Διατήρηση προϊόντων και υλικών σε χρήση </a:t>
            </a:r>
            <a:r>
              <a:rPr lang="en-US" dirty="0">
                <a:solidFill>
                  <a:srgbClr val="15A7A1"/>
                </a:solidFill>
              </a:rPr>
              <a:t>- παράταση της διάρκειας ζωής των προϊόντων και δυνατότητα επαναχρησιμοποίησης, επισκευής και ανακατασκευής τους</a:t>
            </a:r>
          </a:p>
          <a:p>
            <a:pPr algn="just"/>
            <a:r>
              <a:rPr lang="en-US" b="1" dirty="0">
                <a:solidFill>
                  <a:srgbClr val="15A7A1"/>
                </a:solidFill>
              </a:rPr>
              <a:t>- Αναγέννηση των φυσικών συστημάτων </a:t>
            </a:r>
            <a:r>
              <a:rPr lang="en-US" dirty="0">
                <a:solidFill>
                  <a:srgbClr val="15A7A1"/>
                </a:solidFill>
              </a:rPr>
              <a:t>- ευκαιρίες για τη βελτίωση του περιβάλλοντός μας</a:t>
            </a:r>
          </a:p>
        </p:txBody>
      </p:sp>
      <p:pic>
        <p:nvPicPr>
          <p:cNvPr id="5" name="Картина 3">
            <a:extLst>
              <a:ext uri="{FF2B5EF4-FFF2-40B4-BE49-F238E27FC236}">
                <a16:creationId xmlns:a16="http://schemas.microsoft.com/office/drawing/2014/main" id="{5B5A5ACC-301A-454C-9209-BB5F00D471A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Lst>
          </a:blip>
          <a:srcRect l="10607" r="15410"/>
          <a:stretch/>
        </p:blipFill>
        <p:spPr>
          <a:xfrm>
            <a:off x="6070385" y="1468600"/>
            <a:ext cx="3011332" cy="2695565"/>
          </a:xfrm>
          <a:prstGeom prst="rect">
            <a:avLst/>
          </a:prstGeom>
        </p:spPr>
      </p:pic>
      <p:sp>
        <p:nvSpPr>
          <p:cNvPr id="6" name="Текстово поле 4">
            <a:extLst>
              <a:ext uri="{FF2B5EF4-FFF2-40B4-BE49-F238E27FC236}">
                <a16:creationId xmlns:a16="http://schemas.microsoft.com/office/drawing/2014/main" id="{3024C139-8759-4FD0-A2E4-D613A9283208}"/>
              </a:ext>
            </a:extLst>
          </p:cNvPr>
          <p:cNvSpPr txBox="1"/>
          <p:nvPr/>
        </p:nvSpPr>
        <p:spPr>
          <a:xfrm>
            <a:off x="6574005" y="3533218"/>
            <a:ext cx="2626322" cy="923330"/>
          </a:xfrm>
          <a:prstGeom prst="rect">
            <a:avLst/>
          </a:prstGeom>
          <a:noFill/>
        </p:spPr>
        <p:txBody>
          <a:bodyPr wrap="square" rtlCol="0">
            <a:spAutoFit/>
          </a:bodyPr>
          <a:lstStyle/>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r>
              <a:rPr lang="en-US" sz="900" dirty="0">
                <a:latin typeface="+mj-lt"/>
                <a:ea typeface="Verdana" panose="020B0604030504040204" pitchFamily="34" charset="0"/>
              </a:rPr>
              <a:t>Αρχές CE (Πηγή [1]: </a:t>
            </a:r>
            <a:r>
              <a:rPr lang="en-US" sz="900" dirty="0">
                <a:latin typeface="+mj-lt"/>
                <a:ea typeface="Verdana" panose="020B0604030504040204" pitchFamily="34" charset="0"/>
                <a:hlinkClick r:id="rId5"/>
              </a:rPr>
              <a:t>https:</a:t>
            </a:r>
            <a:r>
              <a:rPr lang="en-US" sz="900" dirty="0">
                <a:latin typeface="+mj-lt"/>
                <a:ea typeface="Verdana" panose="020B0604030504040204" pitchFamily="34" charset="0"/>
              </a:rPr>
              <a:t>//planetark.org/)</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18782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35DC-F862-40FD-99D1-D4F6087A356E}"/>
              </a:ext>
            </a:extLst>
          </p:cNvPr>
          <p:cNvSpPr>
            <a:spLocks noGrp="1"/>
          </p:cNvSpPr>
          <p:nvPr>
            <p:ph type="title"/>
          </p:nvPr>
        </p:nvSpPr>
        <p:spPr/>
        <p:txBody>
          <a:bodyPr/>
          <a:lstStyle/>
          <a:p>
            <a:r>
              <a:rPr lang="en-US" sz="4000" dirty="0">
                <a:solidFill>
                  <a:srgbClr val="2B2D83"/>
                </a:solidFill>
              </a:rPr>
              <a:t>Διαφορές μεταξύ γραμμικής και  κυκλικής οικονομίας</a:t>
            </a:r>
            <a:endParaRPr lang="en-GB" dirty="0">
              <a:solidFill>
                <a:srgbClr val="2B2D83"/>
              </a:solidFill>
            </a:endParaRPr>
          </a:p>
        </p:txBody>
      </p:sp>
      <p:sp>
        <p:nvSpPr>
          <p:cNvPr id="4" name="TextBox 3">
            <a:extLst>
              <a:ext uri="{FF2B5EF4-FFF2-40B4-BE49-F238E27FC236}">
                <a16:creationId xmlns:a16="http://schemas.microsoft.com/office/drawing/2014/main" id="{A0387D00-38A9-409C-A3C7-C68CB412017B}"/>
              </a:ext>
            </a:extLst>
          </p:cNvPr>
          <p:cNvSpPr txBox="1"/>
          <p:nvPr/>
        </p:nvSpPr>
        <p:spPr>
          <a:xfrm>
            <a:off x="5108265" y="1902855"/>
            <a:ext cx="3939482" cy="2677656"/>
          </a:xfrm>
          <a:prstGeom prst="rect">
            <a:avLst/>
          </a:prstGeom>
          <a:noFill/>
        </p:spPr>
        <p:txBody>
          <a:bodyPr wrap="square">
            <a:spAutoFit/>
          </a:bodyPr>
          <a:lstStyle/>
          <a:p>
            <a:pPr algn="just"/>
            <a:r>
              <a:rPr lang="en-US" dirty="0"/>
              <a:t>Η κυκλική και η γραμμική οικονομία είναι θεμελιωδώς διαφορετικές. Σε αντίθεση με ό,τι συμβαίνει στη γραμμική οικονομία, η κυκλική οικονομία κάνει βέλτιστη χρήση των πρώτων υλών και των πόρων. Αυτό σημαίνει ότι αυτά τα υλικά και οι πόροι συνεχίζουν να εφαρμόζονται με τρόπο που να παράγει την υψηλότερη οικονομική αξία και τη μικρότερη περιβαλλοντική ζημία. Το κλείσιμο των κύκλων των πρώτων υλών στην κυκλική οικονομία συνδέεται με διαφορετικούς τρόπους δημιουργίας αξίας, εφαρμογής νέων επιχειρηματικών μοντέλων και βιωσιμότητας.</a:t>
            </a:r>
          </a:p>
        </p:txBody>
      </p:sp>
      <p:pic>
        <p:nvPicPr>
          <p:cNvPr id="5" name="Картина 3">
            <a:extLst>
              <a:ext uri="{FF2B5EF4-FFF2-40B4-BE49-F238E27FC236}">
                <a16:creationId xmlns:a16="http://schemas.microsoft.com/office/drawing/2014/main" id="{F2FFA7D0-14BE-4FC5-AA1C-7F0C418296CA}"/>
              </a:ext>
            </a:extLst>
          </p:cNvPr>
          <p:cNvPicPr>
            <a:picLocks noChangeAspect="1"/>
          </p:cNvPicPr>
          <p:nvPr/>
        </p:nvPicPr>
        <p:blipFill>
          <a:blip r:embed="rId3"/>
          <a:stretch>
            <a:fillRect/>
          </a:stretch>
        </p:blipFill>
        <p:spPr>
          <a:xfrm>
            <a:off x="274234" y="1971607"/>
            <a:ext cx="4716669" cy="2357142"/>
          </a:xfrm>
          <a:prstGeom prst="rect">
            <a:avLst/>
          </a:prstGeom>
        </p:spPr>
      </p:pic>
      <p:sp>
        <p:nvSpPr>
          <p:cNvPr id="6" name="Текстово поле 4">
            <a:extLst>
              <a:ext uri="{FF2B5EF4-FFF2-40B4-BE49-F238E27FC236}">
                <a16:creationId xmlns:a16="http://schemas.microsoft.com/office/drawing/2014/main" id="{8711B0FE-B58F-4E1A-B6D7-3F29E63BC1C4}"/>
              </a:ext>
            </a:extLst>
          </p:cNvPr>
          <p:cNvSpPr txBox="1"/>
          <p:nvPr/>
        </p:nvSpPr>
        <p:spPr>
          <a:xfrm>
            <a:off x="-276018" y="4326373"/>
            <a:ext cx="5586727" cy="307777"/>
          </a:xfrm>
          <a:prstGeom prst="rect">
            <a:avLst/>
          </a:prstGeom>
          <a:noFill/>
        </p:spPr>
        <p:txBody>
          <a:bodyPr wrap="square" rtlCol="0">
            <a:spAutoFit/>
          </a:bodyPr>
          <a:lstStyle/>
          <a:p>
            <a:pPr algn="ctr"/>
            <a:r>
              <a:rPr lang="en-US" sz="900" dirty="0">
                <a:latin typeface="+mj-lt"/>
                <a:ea typeface="Verdana" panose="020B0604030504040204" pitchFamily="34" charset="0"/>
              </a:rPr>
              <a:t> Πηγή: MacArthur Foundation</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595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424467" y="-83538"/>
            <a:ext cx="7717800" cy="1011600"/>
          </a:xfrm>
        </p:spPr>
        <p:txBody>
          <a:bodyPr/>
          <a:lstStyle/>
          <a:p>
            <a:r>
              <a:rPr lang="en-US" sz="4000" dirty="0">
                <a:solidFill>
                  <a:srgbClr val="2B2D83"/>
                </a:solidFill>
              </a:rPr>
              <a:t>Διαφορές μεταξύ γραμμικής και  κυκλικής οικονομίας (ΣΥΝΕΧΕΙΑ)</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0" y="1166913"/>
            <a:ext cx="2323468" cy="3323987"/>
          </a:xfrm>
          <a:prstGeom prst="rect">
            <a:avLst/>
          </a:prstGeom>
          <a:noFill/>
        </p:spPr>
        <p:txBody>
          <a:bodyPr wrap="square">
            <a:spAutoFit/>
          </a:bodyPr>
          <a:lstStyle/>
          <a:p>
            <a:pPr algn="just"/>
            <a:r>
              <a:rPr lang="en-US" dirty="0"/>
              <a:t>Η Γραμμική και η Κυκλική Οικονομία διαφέρουν ως προς τον τρόπο δημιουργίας αξίας, ως προς τον τρόπο αντιμετώπισης των αποβλήτων και ως προς τη βιωσιμότητα, ως προς τη δημιουργία θέσεων εργασίας και την ευθύνη και ως προς τα επιχειρηματικά μοντέλα. Οι σημαντικότερες διαφορές παρουσιάζονται στον πίνακα: </a:t>
            </a:r>
          </a:p>
        </p:txBody>
      </p:sp>
      <p:graphicFrame>
        <p:nvGraphicFramePr>
          <p:cNvPr id="5" name="Таблица 3">
            <a:extLst>
              <a:ext uri="{FF2B5EF4-FFF2-40B4-BE49-F238E27FC236}">
                <a16:creationId xmlns:a16="http://schemas.microsoft.com/office/drawing/2014/main" id="{DE398EF6-72AC-40EC-A069-859CAF191B5E}"/>
              </a:ext>
            </a:extLst>
          </p:cNvPr>
          <p:cNvGraphicFramePr>
            <a:graphicFrameLocks noGrp="1"/>
          </p:cNvGraphicFramePr>
          <p:nvPr>
            <p:extLst>
              <p:ext uri="{D42A27DB-BD31-4B8C-83A1-F6EECF244321}">
                <p14:modId xmlns:p14="http://schemas.microsoft.com/office/powerpoint/2010/main" val="3383937951"/>
              </p:ext>
            </p:extLst>
          </p:nvPr>
        </p:nvGraphicFramePr>
        <p:xfrm>
          <a:off x="2323468" y="1166913"/>
          <a:ext cx="6736361" cy="3355594"/>
        </p:xfrm>
        <a:graphic>
          <a:graphicData uri="http://schemas.openxmlformats.org/drawingml/2006/table">
            <a:tbl>
              <a:tblPr firstRow="1" firstCol="1" bandRow="1"/>
              <a:tblGrid>
                <a:gridCol w="1155931">
                  <a:extLst>
                    <a:ext uri="{9D8B030D-6E8A-4147-A177-3AD203B41FA5}">
                      <a16:colId xmlns:a16="http://schemas.microsoft.com/office/drawing/2014/main" val="2388050496"/>
                    </a:ext>
                  </a:extLst>
                </a:gridCol>
                <a:gridCol w="2844853">
                  <a:extLst>
                    <a:ext uri="{9D8B030D-6E8A-4147-A177-3AD203B41FA5}">
                      <a16:colId xmlns:a16="http://schemas.microsoft.com/office/drawing/2014/main" val="4293016237"/>
                    </a:ext>
                  </a:extLst>
                </a:gridCol>
                <a:gridCol w="2735577">
                  <a:extLst>
                    <a:ext uri="{9D8B030D-6E8A-4147-A177-3AD203B41FA5}">
                      <a16:colId xmlns:a16="http://schemas.microsoft.com/office/drawing/2014/main" val="3969807526"/>
                    </a:ext>
                  </a:extLst>
                </a:gridCol>
              </a:tblGrid>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100" dirty="0">
                          <a:effectLst/>
                        </a:rPr>
                        <a:t>Γραμμική οικονομία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100" dirty="0">
                          <a:effectLst/>
                        </a:rPr>
                        <a:t>Κυκλική οικονομία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132449054"/>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a:lnSpc>
                          <a:spcPct val="107000"/>
                        </a:lnSpc>
                        <a:spcAft>
                          <a:spcPts val="800"/>
                        </a:spcAft>
                      </a:pPr>
                      <a:r>
                        <a:rPr lang="en-GB" sz="1100" dirty="0">
                          <a:effectLst/>
                        </a:rPr>
                        <a:t>Οικονομικό μοντέλο</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Οικονομία κλίμακας / Τελειώνει στο σημείο πώλησης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Ανοιχτό τέλος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798081038"/>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Αξία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Δημιουργεί προστιθέμενη αξία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Διατηρεί την αξία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196043810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Απόβλητα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Διαχείριση αποβλήτων</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Πρόληψη αποβλήτων</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10560519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Βιωσιμότητα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Φροντίδα για τα υπάρχοντά του</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Φροντίδα για το περιβάλλον και την κοινωνία / Κοινή χρήση</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212891503"/>
                  </a:ext>
                </a:extLst>
              </a:tr>
              <a:tr h="22982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Φόρος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Φόρος επί των πόρων</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Φόρος επί της εργασίας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091656902"/>
                  </a:ext>
                </a:extLst>
              </a:tr>
              <a:tr h="5755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Δημιουργία θέσεων εργασίας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Θέσεις εργασίας σε παγκόσμια κλίμακα που σχετίζονται με τη μαζική παραγωγή</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Επιτρέπει τη δημιουργία τοπικών και νέων θέσεων εργασίας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35182773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Ευθύνη</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Βρίσκεται στον χρήστη/ιδιοκτήτη των αγαθών</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Διευρυμένη ευθύνη του παραγωγού</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13555886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Επιχειρηματικά μοντέλα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Εστίαση στα προϊόντα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Εστίαση στις υπηρεσίες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2192956047"/>
                  </a:ext>
                </a:extLst>
              </a:tr>
            </a:tbl>
          </a:graphicData>
        </a:graphic>
      </p:graphicFrame>
    </p:spTree>
    <p:custDataLst>
      <p:tags r:id="rId1"/>
    </p:custDataLst>
    <p:extLst>
      <p:ext uri="{BB962C8B-B14F-4D97-AF65-F5344CB8AC3E}">
        <p14:creationId xmlns:p14="http://schemas.microsoft.com/office/powerpoint/2010/main" val="201908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941243" y="-130235"/>
            <a:ext cx="7717800" cy="1011600"/>
          </a:xfrm>
        </p:spPr>
        <p:txBody>
          <a:bodyPr/>
          <a:lstStyle/>
          <a:p>
            <a:pPr algn="l"/>
            <a:r>
              <a:rPr lang="en-US" sz="4800" dirty="0">
                <a:solidFill>
                  <a:srgbClr val="2B2D83"/>
                </a:solidFill>
              </a:rPr>
              <a:t>Απόβλητα στην κυκλική οικονομία</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0" y="1258183"/>
            <a:ext cx="4800143" cy="3046988"/>
          </a:xfrm>
          <a:prstGeom prst="rect">
            <a:avLst/>
          </a:prstGeom>
          <a:noFill/>
        </p:spPr>
        <p:txBody>
          <a:bodyPr wrap="square">
            <a:spAutoFit/>
          </a:bodyPr>
          <a:lstStyle/>
          <a:p>
            <a:pPr algn="just"/>
            <a:r>
              <a:rPr lang="en-US" sz="1600" dirty="0"/>
              <a:t>Ένα άλλο σημαντικό σημείο διαφοράς μεταξύ της κυκλικής και της γραμμικής οικονομίας είναι ο τρόπος με τον οποίο αντιμετωπίζουν τα απόβλητα. Στο μοντέλο της κυκλικής οικονομίας, η πρόληψη των αποβλήτων αποτελεί θεμελιώδη και κοινή αξία.</a:t>
            </a:r>
          </a:p>
          <a:p>
            <a:pPr algn="just"/>
            <a:endParaRPr lang="en-US" sz="1600" dirty="0"/>
          </a:p>
          <a:p>
            <a:pPr>
              <a:buClr>
                <a:srgbClr val="2B2D83"/>
              </a:buClr>
            </a:pPr>
            <a:r>
              <a:rPr lang="en-US" sz="1600" dirty="0">
                <a:solidFill>
                  <a:srgbClr val="2B2D83"/>
                </a:solidFill>
              </a:rPr>
              <a:t>Η ιεραρχία των απαιτήσεων αποβλήτων είναι μια σειρά προτεραιότητας που περιλαμβάνει:</a:t>
            </a:r>
          </a:p>
          <a:p>
            <a:pPr marL="285750" indent="-285750">
              <a:buClr>
                <a:srgbClr val="2B2D83"/>
              </a:buClr>
              <a:buFont typeface="Wingdings" panose="05000000000000000000" pitchFamily="2" charset="2"/>
              <a:buChar char="ü"/>
            </a:pPr>
            <a:r>
              <a:rPr lang="en-US" sz="1600" dirty="0">
                <a:solidFill>
                  <a:srgbClr val="2B2D83"/>
                </a:solidFill>
              </a:rPr>
              <a:t>Πρόληψη της σπατάλης,</a:t>
            </a:r>
          </a:p>
          <a:p>
            <a:pPr marL="285750" indent="-285750">
              <a:buClr>
                <a:srgbClr val="2B2D83"/>
              </a:buClr>
              <a:buFont typeface="Wingdings" panose="05000000000000000000" pitchFamily="2" charset="2"/>
              <a:buChar char="ü"/>
            </a:pPr>
            <a:r>
              <a:rPr lang="en-US" sz="1600" dirty="0">
                <a:solidFill>
                  <a:srgbClr val="2B2D83"/>
                </a:solidFill>
              </a:rPr>
              <a:t>Προετοιμασία προϊόντων για επαναχρησιμοποίηση,</a:t>
            </a:r>
          </a:p>
          <a:p>
            <a:pPr marL="285750" indent="-285750">
              <a:buClr>
                <a:srgbClr val="2B2D83"/>
              </a:buClr>
              <a:buFont typeface="Wingdings" panose="05000000000000000000" pitchFamily="2" charset="2"/>
              <a:buChar char="ü"/>
            </a:pPr>
            <a:r>
              <a:rPr lang="en-US" sz="1600" dirty="0">
                <a:solidFill>
                  <a:srgbClr val="2B2D83"/>
                </a:solidFill>
              </a:rPr>
              <a:t>Ανακύκλωση προϊόντων όπου είναι δυνατόν,</a:t>
            </a:r>
          </a:p>
          <a:p>
            <a:pPr marL="285750" indent="-285750">
              <a:buClr>
                <a:srgbClr val="2B2D83"/>
              </a:buClr>
              <a:buFont typeface="Wingdings" panose="05000000000000000000" pitchFamily="2" charset="2"/>
              <a:buChar char="ü"/>
            </a:pPr>
            <a:r>
              <a:rPr lang="en-US" sz="1600" dirty="0">
                <a:solidFill>
                  <a:srgbClr val="2B2D83"/>
                </a:solidFill>
              </a:rPr>
              <a:t>Αξιοποίηση της ενέργειας,</a:t>
            </a:r>
          </a:p>
          <a:p>
            <a:pPr marL="285750" indent="-285750">
              <a:buClr>
                <a:srgbClr val="2B2D83"/>
              </a:buClr>
              <a:buFont typeface="Wingdings" panose="05000000000000000000" pitchFamily="2" charset="2"/>
              <a:buChar char="ü"/>
            </a:pPr>
            <a:r>
              <a:rPr lang="en-US" sz="1600" dirty="0">
                <a:solidFill>
                  <a:srgbClr val="2B2D83"/>
                </a:solidFill>
              </a:rPr>
              <a:t>Διάθεση των προϊόντων.</a:t>
            </a:r>
          </a:p>
        </p:txBody>
      </p:sp>
      <p:pic>
        <p:nvPicPr>
          <p:cNvPr id="6" name="Картина 3">
            <a:extLst>
              <a:ext uri="{FF2B5EF4-FFF2-40B4-BE49-F238E27FC236}">
                <a16:creationId xmlns:a16="http://schemas.microsoft.com/office/drawing/2014/main" id="{1578895A-BC2D-4705-A62D-917513640CD4}"/>
              </a:ext>
            </a:extLst>
          </p:cNvPr>
          <p:cNvPicPr>
            <a:picLocks noChangeAspect="1"/>
          </p:cNvPicPr>
          <p:nvPr/>
        </p:nvPicPr>
        <p:blipFill>
          <a:blip r:embed="rId3">
            <a:duotone>
              <a:schemeClr val="accent4">
                <a:shade val="45000"/>
                <a:satMod val="135000"/>
              </a:schemeClr>
              <a:prstClr val="white"/>
            </a:duotone>
          </a:blip>
          <a:stretch>
            <a:fillRect/>
          </a:stretch>
        </p:blipFill>
        <p:spPr>
          <a:xfrm>
            <a:off x="5064843" y="791950"/>
            <a:ext cx="3594200" cy="3360016"/>
          </a:xfrm>
          <a:prstGeom prst="rect">
            <a:avLst/>
          </a:prstGeom>
        </p:spPr>
      </p:pic>
      <p:sp>
        <p:nvSpPr>
          <p:cNvPr id="7" name="Текстово поле 4">
            <a:extLst>
              <a:ext uri="{FF2B5EF4-FFF2-40B4-BE49-F238E27FC236}">
                <a16:creationId xmlns:a16="http://schemas.microsoft.com/office/drawing/2014/main" id="{0B0EC011-35A1-4916-BFF6-8BD7C18AAAA8}"/>
              </a:ext>
            </a:extLst>
          </p:cNvPr>
          <p:cNvSpPr txBox="1"/>
          <p:nvPr/>
        </p:nvSpPr>
        <p:spPr>
          <a:xfrm>
            <a:off x="5244609" y="4232047"/>
            <a:ext cx="3594200" cy="584775"/>
          </a:xfrm>
          <a:prstGeom prst="rect">
            <a:avLst/>
          </a:prstGeom>
          <a:noFill/>
        </p:spPr>
        <p:txBody>
          <a:bodyPr wrap="square" rtlCol="0">
            <a:spAutoFit/>
          </a:bodyPr>
          <a:lstStyle/>
          <a:p>
            <a:r>
              <a:rPr lang="en-US" sz="900" dirty="0">
                <a:latin typeface="+mj-lt"/>
                <a:ea typeface="Verdana" panose="020B0604030504040204" pitchFamily="34" charset="0"/>
              </a:rPr>
              <a:t>Η ιεραρχία της διαχείρισης αποβλήτων Πηγή: UNEP (2011): Περιβαλλοντικό Πρόγραμμα των Ηνωμένων Εθνών, UNEP (2011)</a:t>
            </a:r>
          </a:p>
          <a:p>
            <a:r>
              <a:rPr lang="en-US" dirty="0"/>
              <a:t> </a:t>
            </a:r>
            <a:endParaRPr lang="bg-BG" dirty="0"/>
          </a:p>
        </p:txBody>
      </p:sp>
    </p:spTree>
    <p:custDataLst>
      <p:tags r:id="rId1"/>
    </p:custDataLst>
    <p:extLst>
      <p:ext uri="{BB962C8B-B14F-4D97-AF65-F5344CB8AC3E}">
        <p14:creationId xmlns:p14="http://schemas.microsoft.com/office/powerpoint/2010/main" val="26842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D05F-859D-4CC6-A49B-8028EAF04406}"/>
              </a:ext>
            </a:extLst>
          </p:cNvPr>
          <p:cNvSpPr>
            <a:spLocks noGrp="1"/>
          </p:cNvSpPr>
          <p:nvPr>
            <p:ph type="title"/>
          </p:nvPr>
        </p:nvSpPr>
        <p:spPr>
          <a:xfrm>
            <a:off x="369846" y="64499"/>
            <a:ext cx="7717800" cy="1011600"/>
          </a:xfrm>
        </p:spPr>
        <p:txBody>
          <a:bodyPr/>
          <a:lstStyle/>
          <a:p>
            <a:r>
              <a:rPr lang="en-US" sz="2800" dirty="0">
                <a:solidFill>
                  <a:srgbClr val="2B2D83"/>
                </a:solidFill>
              </a:rPr>
              <a:t>Παραγωγή παπουτσιών στην κυκλική οικονομία</a:t>
            </a:r>
            <a:br>
              <a:rPr lang="en-US" sz="2800" dirty="0">
                <a:solidFill>
                  <a:srgbClr val="2B2D83"/>
                </a:solidFill>
              </a:rPr>
            </a:br>
            <a:r>
              <a:rPr lang="en-US" sz="1400" dirty="0">
                <a:solidFill>
                  <a:srgbClr val="2B2D83"/>
                </a:solidFill>
              </a:rPr>
              <a:t>παράδειγμα</a:t>
            </a:r>
            <a:endParaRPr lang="en-GB" sz="1400" dirty="0">
              <a:solidFill>
                <a:srgbClr val="2B2D83"/>
              </a:solidFill>
            </a:endParaRPr>
          </a:p>
        </p:txBody>
      </p:sp>
      <p:graphicFrame>
        <p:nvGraphicFramePr>
          <p:cNvPr id="5" name="Таблица 3">
            <a:extLst>
              <a:ext uri="{FF2B5EF4-FFF2-40B4-BE49-F238E27FC236}">
                <a16:creationId xmlns:a16="http://schemas.microsoft.com/office/drawing/2014/main" id="{F8C288B6-6ADA-43A9-B737-27BC2CB25AAE}"/>
              </a:ext>
            </a:extLst>
          </p:cNvPr>
          <p:cNvGraphicFramePr>
            <a:graphicFrameLocks noGrp="1"/>
          </p:cNvGraphicFramePr>
          <p:nvPr>
            <p:extLst>
              <p:ext uri="{D42A27DB-BD31-4B8C-83A1-F6EECF244321}">
                <p14:modId xmlns:p14="http://schemas.microsoft.com/office/powerpoint/2010/main" val="1251352742"/>
              </p:ext>
            </p:extLst>
          </p:nvPr>
        </p:nvGraphicFramePr>
        <p:xfrm>
          <a:off x="39012" y="812708"/>
          <a:ext cx="9104988" cy="3831935"/>
        </p:xfrm>
        <a:graphic>
          <a:graphicData uri="http://schemas.openxmlformats.org/drawingml/2006/table">
            <a:tbl>
              <a:tblPr firstRow="1" firstCol="1" bandRow="1">
                <a:tableStyleId>{00A15C55-8517-42AA-B614-E9B94910E393}</a:tableStyleId>
              </a:tblPr>
              <a:tblGrid>
                <a:gridCol w="1276326">
                  <a:extLst>
                    <a:ext uri="{9D8B030D-6E8A-4147-A177-3AD203B41FA5}">
                      <a16:colId xmlns:a16="http://schemas.microsoft.com/office/drawing/2014/main" val="2363468257"/>
                    </a:ext>
                  </a:extLst>
                </a:gridCol>
                <a:gridCol w="7828662">
                  <a:extLst>
                    <a:ext uri="{9D8B030D-6E8A-4147-A177-3AD203B41FA5}">
                      <a16:colId xmlns:a16="http://schemas.microsoft.com/office/drawing/2014/main" val="3303749080"/>
                    </a:ext>
                  </a:extLst>
                </a:gridCol>
              </a:tblGrid>
              <a:tr h="166103">
                <a:tc>
                  <a:txBody>
                    <a:bodyPr/>
                    <a:lstStyle/>
                    <a:p>
                      <a:pPr algn="just">
                        <a:lnSpc>
                          <a:spcPct val="107000"/>
                        </a:lnSpc>
                        <a:spcAft>
                          <a:spcPts val="800"/>
                        </a:spcAft>
                      </a:pPr>
                      <a:r>
                        <a:rPr lang="en-GB" sz="1100">
                          <a:effectLst/>
                        </a:rPr>
                        <a:t>Κύρια στοιχεία</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Χαρακτηριστικά</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896627312"/>
                  </a:ext>
                </a:extLst>
              </a:tr>
              <a:tr h="339921">
                <a:tc>
                  <a:txBody>
                    <a:bodyPr/>
                    <a:lstStyle/>
                    <a:p>
                      <a:pPr algn="just">
                        <a:lnSpc>
                          <a:spcPct val="107000"/>
                        </a:lnSpc>
                        <a:spcAft>
                          <a:spcPts val="800"/>
                        </a:spcAft>
                      </a:pPr>
                      <a:r>
                        <a:rPr lang="en-GB" sz="1100" dirty="0">
                          <a:effectLst/>
                        </a:rPr>
                        <a:t>Οικολογικό δέρμα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Παράγεται χωρίς τη χρήση επικίνδυνων χημικών ουσιών (χρώμιο, χρωστικές ουσίες)- η βυρσοδεψία γίνεται με φυτικά προϊόντα- το δέρμα μπορεί να αντικατασταθεί πλήρως με κάνναβη, μαλλί ή γιούτα.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673069892"/>
                  </a:ext>
                </a:extLst>
              </a:tr>
              <a:tr h="513740">
                <a:tc>
                  <a:txBody>
                    <a:bodyPr/>
                    <a:lstStyle/>
                    <a:p>
                      <a:pPr algn="just">
                        <a:lnSpc>
                          <a:spcPct val="107000"/>
                        </a:lnSpc>
                        <a:spcAft>
                          <a:spcPts val="800"/>
                        </a:spcAft>
                      </a:pPr>
                      <a:r>
                        <a:rPr lang="en-GB" sz="1100">
                          <a:effectLst/>
                        </a:rPr>
                        <a:t>Βιολογικό βαμβάκι</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Η βιολογική παραγωγή βαμβακιού δεν χρησιμοποιεί σπόρους γενετικά τροποποιημένων ποικιλιών- δεν χρησιμοποιούνται φυτοφάρμακα, ζιζανιοκτόνα και άλλα χημικά και λιπάσματα- το μάζεμα γίνεται με το χέρι- το βαμβάκι μπορεί να αντικατασταθεί πλήρως με μπαμπού ή γιούτα.</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60413732"/>
                  </a:ext>
                </a:extLst>
              </a:tr>
              <a:tr h="339921">
                <a:tc>
                  <a:txBody>
                    <a:bodyPr/>
                    <a:lstStyle/>
                    <a:p>
                      <a:pPr algn="just">
                        <a:lnSpc>
                          <a:spcPct val="107000"/>
                        </a:lnSpc>
                        <a:spcAft>
                          <a:spcPts val="800"/>
                        </a:spcAft>
                      </a:pPr>
                      <a:r>
                        <a:rPr lang="en-GB" sz="1100">
                          <a:effectLst/>
                        </a:rPr>
                        <a:t>Κάνναβη</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a:effectLst/>
                        </a:rPr>
                        <a:t>Ένα πολύ προσαρμοστικό φυτό- αναπτύσσεται σε διαφορετικές κλιματικές ζώνες- δεν απαιτούνται φυτοφάρμακα και χημικά- ένα από τα </a:t>
                      </a:r>
                      <a:r>
                        <a:rPr lang="en-US" sz="1100">
                          <a:effectLst/>
                        </a:rPr>
                        <a:t>πιο ανθεκτικά </a:t>
                      </a:r>
                      <a:r>
                        <a:rPr lang="en-GB" sz="1100">
                          <a:effectLst/>
                        </a:rPr>
                        <a:t>και αναπνέοντα υλικά.</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005373601"/>
                  </a:ext>
                </a:extLst>
              </a:tr>
              <a:tr h="166103">
                <a:tc>
                  <a:txBody>
                    <a:bodyPr/>
                    <a:lstStyle/>
                    <a:p>
                      <a:pPr algn="just">
                        <a:lnSpc>
                          <a:spcPct val="107000"/>
                        </a:lnSpc>
                        <a:spcAft>
                          <a:spcPts val="800"/>
                        </a:spcAft>
                      </a:pPr>
                      <a:r>
                        <a:rPr lang="en-GB" sz="1100">
                          <a:effectLst/>
                        </a:rPr>
                        <a:t>Μπαμπού</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a:effectLst/>
                        </a:rPr>
                        <a:t>Περιέχει αντιμικροβιακές ιδιότητες, δεν χρειάζονται χημικά και λιπάσματα.</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149099614"/>
                  </a:ext>
                </a:extLst>
              </a:tr>
              <a:tr h="339921">
                <a:tc>
                  <a:txBody>
                    <a:bodyPr/>
                    <a:lstStyle/>
                    <a:p>
                      <a:pPr algn="just">
                        <a:lnSpc>
                          <a:spcPct val="107000"/>
                        </a:lnSpc>
                        <a:spcAft>
                          <a:spcPts val="800"/>
                        </a:spcAft>
                      </a:pPr>
                      <a:r>
                        <a:rPr lang="en-GB" sz="1100">
                          <a:effectLst/>
                        </a:rPr>
                        <a:t>Ανακυκλωμένο καουτσούκ</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Από ένα ανακυκλωμένο ελαστικό αυτοκινήτου παράγονται 6 ζευγάρια σόλες παπουτσιών.</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27064065"/>
                  </a:ext>
                </a:extLst>
              </a:tr>
              <a:tr h="513740">
                <a:tc>
                  <a:txBody>
                    <a:bodyPr/>
                    <a:lstStyle/>
                    <a:p>
                      <a:pPr algn="just">
                        <a:lnSpc>
                          <a:spcPct val="107000"/>
                        </a:lnSpc>
                        <a:spcAft>
                          <a:spcPts val="800"/>
                        </a:spcAft>
                      </a:pPr>
                      <a:r>
                        <a:rPr lang="en-GB" sz="1100">
                          <a:effectLst/>
                        </a:rPr>
                        <a:t>Φυσικό καουτσούκ</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Εξάγεται από τη ρητίνη των δέντρων- οι τεχνικές παραγωγής διατηρούν τα τροπικά δάση- καταργεί την ανάγκη για τεράστιες φυτείες με μονοκαλλιεργητικές φυτείες- αντικαθιστά τις τοξικές διεργασίες στην παραγωγή συνθετικού καουτσούκ.</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342911855"/>
                  </a:ext>
                </a:extLst>
              </a:tr>
              <a:tr h="166103">
                <a:tc>
                  <a:txBody>
                    <a:bodyPr/>
                    <a:lstStyle/>
                    <a:p>
                      <a:pPr algn="just">
                        <a:lnSpc>
                          <a:spcPct val="107000"/>
                        </a:lnSpc>
                        <a:spcAft>
                          <a:spcPts val="800"/>
                        </a:spcAft>
                      </a:pPr>
                      <a:r>
                        <a:rPr lang="en-GB" sz="1100">
                          <a:effectLst/>
                        </a:rPr>
                        <a:t>Ανακυκλωμένο PET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a:effectLst/>
                        </a:rPr>
                        <a:t>Λαμβάνεται από την ανακύκλωση πλαστικών (πλαστικά μπουκάλια)- είναι υποκατάστατο του οξικού αιθυλενίου-βινυλίου (EVA).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523543951"/>
                  </a:ext>
                </a:extLst>
              </a:tr>
              <a:tr h="339921">
                <a:tc>
                  <a:txBody>
                    <a:bodyPr/>
                    <a:lstStyle/>
                    <a:p>
                      <a:pPr algn="just">
                        <a:lnSpc>
                          <a:spcPct val="107000"/>
                        </a:lnSpc>
                        <a:spcAft>
                          <a:spcPts val="800"/>
                        </a:spcAft>
                      </a:pPr>
                      <a:r>
                        <a:rPr lang="en-GB" sz="1100">
                          <a:effectLst/>
                        </a:rPr>
                        <a:t>Τσουκνίδα</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a:effectLst/>
                        </a:rPr>
                        <a:t>Ένα άφθονο κλωστοϋφαντουργικό προϊόν- δεν παλεύει για γεωργική έκταση με τις καλλιέργειες τροφίμων- αναπτύσσεται γρήγορα χωρίς την ανάγκη χημικών και φυτοφαρμάκων και μπορεί πολύ εύκολα να συλλεχθεί και να μετατραπεί σε ύφασμα.</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80762110"/>
                  </a:ext>
                </a:extLst>
              </a:tr>
              <a:tr h="513740">
                <a:tc>
                  <a:txBody>
                    <a:bodyPr/>
                    <a:lstStyle/>
                    <a:p>
                      <a:pPr algn="just">
                        <a:lnSpc>
                          <a:spcPct val="107000"/>
                        </a:lnSpc>
                        <a:spcAft>
                          <a:spcPts val="800"/>
                        </a:spcAft>
                      </a:pPr>
                      <a:r>
                        <a:rPr lang="en-US" sz="1100">
                          <a:effectLst/>
                        </a:rPr>
                        <a:t>Μεταξοσκώληκας</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a:effectLst/>
                        </a:rPr>
                        <a:t>Δημιουργεί ένα μοναδικό κουκούλι με το σάλιο του, το οποίο προστατεύει τη μελλοντική πεταλούδα- το σκληρό κέλυφος καλύπτεται σταδιακά με μικροσκοπικές αλλά πολύ ισχυρές και ανθεκτικές μεταξωτές ίνες- περιέχει αντιβακτηριακές και αντιμυκητιασικές ουσίες- η βιομηχανία μπορεί να παράγει 1 τόνο μεταξωτών ινών ετησίως.</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28913721"/>
                  </a:ext>
                </a:extLst>
              </a:tr>
              <a:tr h="0">
                <a:tc>
                  <a:txBody>
                    <a:bodyPr/>
                    <a:lstStyle/>
                    <a:p>
                      <a:pPr algn="just">
                        <a:lnSpc>
                          <a:spcPct val="107000"/>
                        </a:lnSpc>
                        <a:spcAft>
                          <a:spcPts val="800"/>
                        </a:spcAft>
                      </a:pPr>
                      <a:r>
                        <a:rPr lang="en-GB" sz="1100" dirty="0">
                          <a:effectLst/>
                        </a:rPr>
                        <a:t>Συγκολλητικά</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Είναι με βάση το νερό.</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58027882"/>
                  </a:ext>
                </a:extLst>
              </a:tr>
            </a:tbl>
          </a:graphicData>
        </a:graphic>
      </p:graphicFrame>
      <p:sp>
        <p:nvSpPr>
          <p:cNvPr id="6" name="Текстово поле 4">
            <a:extLst>
              <a:ext uri="{FF2B5EF4-FFF2-40B4-BE49-F238E27FC236}">
                <a16:creationId xmlns:a16="http://schemas.microsoft.com/office/drawing/2014/main" id="{E7FEB047-64A0-401C-91EB-7F9E93126288}"/>
              </a:ext>
            </a:extLst>
          </p:cNvPr>
          <p:cNvSpPr txBox="1"/>
          <p:nvPr/>
        </p:nvSpPr>
        <p:spPr>
          <a:xfrm>
            <a:off x="39012" y="4644643"/>
            <a:ext cx="9104988" cy="200055"/>
          </a:xfrm>
          <a:prstGeom prst="rect">
            <a:avLst/>
          </a:prstGeom>
          <a:noFill/>
        </p:spPr>
        <p:txBody>
          <a:bodyPr wrap="square" rtlCol="0">
            <a:spAutoFit/>
          </a:bodyPr>
          <a:lstStyle/>
          <a:p>
            <a:r>
              <a:rPr lang="en-US" sz="700" dirty="0">
                <a:latin typeface="+mj-lt"/>
                <a:ea typeface="Verdana" panose="020B0604030504040204" pitchFamily="34" charset="0"/>
              </a:rPr>
              <a:t>Χαρακτηριστικά των κύριων στοιχείων στην παραγωγή ενός παπουτσιού σε μια κυκλική οικονομία Προσαρμοσμένο στο http://www.lessonsfromnature.org/bg/index.php?option=com_content&amp;view=article&amp;id=104&amp;Itemid=114  </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5645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58CF-5E9A-4E1F-947E-AE8D6EFE0A31}"/>
              </a:ext>
            </a:extLst>
          </p:cNvPr>
          <p:cNvSpPr>
            <a:spLocks noGrp="1"/>
          </p:cNvSpPr>
          <p:nvPr>
            <p:ph type="title"/>
          </p:nvPr>
        </p:nvSpPr>
        <p:spPr>
          <a:xfrm>
            <a:off x="1209938" y="-80405"/>
            <a:ext cx="6192349" cy="1011600"/>
          </a:xfrm>
        </p:spPr>
        <p:txBody>
          <a:bodyPr/>
          <a:lstStyle/>
          <a:p>
            <a:r>
              <a:rPr lang="en-US" sz="4000" dirty="0">
                <a:solidFill>
                  <a:srgbClr val="2B2D83"/>
                </a:solidFill>
              </a:rPr>
              <a:t>Οφέλη από την κυκλική οικονομία - Οικονομία</a:t>
            </a:r>
            <a:endParaRPr lang="en-GB" dirty="0">
              <a:solidFill>
                <a:srgbClr val="2B2D83"/>
              </a:solidFill>
            </a:endParaRPr>
          </a:p>
        </p:txBody>
      </p:sp>
      <p:sp>
        <p:nvSpPr>
          <p:cNvPr id="4" name="TextBox 3">
            <a:extLst>
              <a:ext uri="{FF2B5EF4-FFF2-40B4-BE49-F238E27FC236}">
                <a16:creationId xmlns:a16="http://schemas.microsoft.com/office/drawing/2014/main" id="{D79E72E5-FE33-4020-928E-F82B01182540}"/>
              </a:ext>
            </a:extLst>
          </p:cNvPr>
          <p:cNvSpPr txBox="1"/>
          <p:nvPr/>
        </p:nvSpPr>
        <p:spPr>
          <a:xfrm>
            <a:off x="48129" y="1086824"/>
            <a:ext cx="4984509" cy="3508653"/>
          </a:xfrm>
          <a:prstGeom prst="rect">
            <a:avLst/>
          </a:prstGeom>
          <a:noFill/>
        </p:spPr>
        <p:txBody>
          <a:bodyPr wrap="square">
            <a:spAutoFit/>
          </a:bodyPr>
          <a:lstStyle/>
          <a:p>
            <a:r>
              <a:rPr lang="en-US" sz="1600" dirty="0"/>
              <a:t>Η κυκλική οικονομία επιφέρει </a:t>
            </a:r>
            <a:r>
              <a:rPr lang="en-US" sz="1600" b="1" dirty="0">
                <a:solidFill>
                  <a:srgbClr val="2B2D83"/>
                </a:solidFill>
              </a:rPr>
              <a:t>οικονομικά</a:t>
            </a:r>
            <a:r>
              <a:rPr lang="en-US" sz="1600" dirty="0"/>
              <a:t>, περιβαλλοντικά και κοινωνικά οφέλη:</a:t>
            </a:r>
          </a:p>
          <a:p>
            <a:endParaRPr lang="en-US" sz="1600" dirty="0"/>
          </a:p>
          <a:p>
            <a:pPr marL="285750" indent="-285750">
              <a:buFont typeface="Wingdings" panose="05000000000000000000" pitchFamily="2" charset="2"/>
              <a:buChar char="ü"/>
            </a:pPr>
            <a:r>
              <a:rPr lang="en-US" sz="1600" dirty="0"/>
              <a:t>Η αποσύνδεση της οικονομικής ανάπτυξης από την κατανάλωση πρώτων υλών θα οδηγήσει σε αποτελεσματικότερη χρήση των πόρων,</a:t>
            </a:r>
          </a:p>
          <a:p>
            <a:pPr marL="285750" indent="-285750">
              <a:buFont typeface="Wingdings" panose="05000000000000000000" pitchFamily="2" charset="2"/>
              <a:buChar char="ü"/>
            </a:pPr>
            <a:r>
              <a:rPr lang="en-US" sz="1600" dirty="0"/>
              <a:t>Με την εφαρμογή νέων κυκλικών δραστηριοτήτων, οι εταιρείες θα αυξήσουν τον κύκλο εργασιών τους, ενώ οι νέοι τύποι δραστηριοτήτων που σχετίζονται με την κυκλική οικονομία θα οδηγήσουν στη δημιουργία νέων θέσεων εργασίας,</a:t>
            </a:r>
          </a:p>
          <a:p>
            <a:pPr marL="285750" indent="-285750">
              <a:buFont typeface="Wingdings" panose="05000000000000000000" pitchFamily="2" charset="2"/>
              <a:buChar char="ü"/>
            </a:pPr>
            <a:r>
              <a:rPr lang="en-US" sz="1600" dirty="0"/>
              <a:t>Η συνεργασία μεταξύ διαφόρων φορέων και τομέων της κυκλικής οικονομίας θα οδηγήσει σε καινοτόμα και βιώσιμα προϊόντα και υπηρεσίες. </a:t>
            </a:r>
          </a:p>
          <a:p>
            <a:endParaRPr lang="en-US" dirty="0"/>
          </a:p>
        </p:txBody>
      </p:sp>
      <p:pic>
        <p:nvPicPr>
          <p:cNvPr id="5" name="Picture 4">
            <a:extLst>
              <a:ext uri="{FF2B5EF4-FFF2-40B4-BE49-F238E27FC236}">
                <a16:creationId xmlns:a16="http://schemas.microsoft.com/office/drawing/2014/main" id="{4BB622DC-0CA2-A4A4-893D-7792A6889B66}"/>
              </a:ext>
            </a:extLst>
          </p:cNvPr>
          <p:cNvPicPr>
            <a:picLocks noChangeAspect="1"/>
          </p:cNvPicPr>
          <p:nvPr/>
        </p:nvPicPr>
        <p:blipFill>
          <a:blip r:embed="rId4"/>
          <a:stretch>
            <a:fillRect/>
          </a:stretch>
        </p:blipFill>
        <p:spPr>
          <a:xfrm>
            <a:off x="5096716" y="1551100"/>
            <a:ext cx="3819948" cy="2580102"/>
          </a:xfrm>
          <a:prstGeom prst="rect">
            <a:avLst/>
          </a:prstGeom>
        </p:spPr>
      </p:pic>
      <p:sp>
        <p:nvSpPr>
          <p:cNvPr id="6" name="TextBox 5">
            <a:extLst>
              <a:ext uri="{FF2B5EF4-FFF2-40B4-BE49-F238E27FC236}">
                <a16:creationId xmlns:a16="http://schemas.microsoft.com/office/drawing/2014/main" id="{9614589D-71F7-169E-6827-60F016FE0C76}"/>
              </a:ext>
            </a:extLst>
          </p:cNvPr>
          <p:cNvSpPr txBox="1"/>
          <p:nvPr/>
        </p:nvSpPr>
        <p:spPr>
          <a:xfrm>
            <a:off x="5096716" y="4163102"/>
            <a:ext cx="3010964" cy="461665"/>
          </a:xfrm>
          <a:prstGeom prst="rect">
            <a:avLst/>
          </a:prstGeom>
          <a:noFill/>
        </p:spPr>
        <p:txBody>
          <a:bodyPr wrap="square" rtlCol="0">
            <a:spAutoFit/>
          </a:bodyPr>
          <a:lstStyle/>
          <a:p>
            <a:r>
              <a:rPr lang="pt-PT" sz="600" b="1" i="0" dirty="0" err="1">
                <a:solidFill>
                  <a:srgbClr val="374957"/>
                </a:solidFill>
                <a:effectLst/>
                <a:latin typeface="Proxima Nova"/>
              </a:rPr>
              <a:t>χέρια βεντούζα φυτό </a:t>
            </a:r>
            <a:r>
              <a:rPr lang="pt-PT" sz="600" dirty="0" err="1"/>
              <a:t>από </a:t>
            </a:r>
            <a:r>
              <a:rPr lang="pt-PT" sz="600" b="1" i="0" u="none" strike="noStrike" dirty="0">
                <a:solidFill>
                  <a:srgbClr val="0F73EE"/>
                </a:solidFill>
                <a:effectLst/>
                <a:latin typeface="Proxima Nova"/>
              </a:rPr>
              <a:t>rawpixel.com </a:t>
            </a:r>
            <a:r>
              <a:rPr lang="pt-PT" sz="600" dirty="0"/>
              <a:t>σε </a:t>
            </a:r>
          </a:p>
          <a:p>
            <a:r>
              <a:rPr lang="pt-PT" sz="600" dirty="0"/>
              <a:t>https://www.freepik.com/free-photo/hands-cupping-plant-business-investment_15669196.htm#query=plant%20hand&amp;position=1&amp;from_view=search&amp;track=ais</a:t>
            </a:r>
          </a:p>
        </p:txBody>
      </p:sp>
      <p:pic>
        <p:nvPicPr>
          <p:cNvPr id="3" name="Imagem 8" descr="Uma imagem com texto, clipart&#10;&#10;Descrição gerada automaticamente">
            <a:extLst>
              <a:ext uri="{FF2B5EF4-FFF2-40B4-BE49-F238E27FC236}">
                <a16:creationId xmlns:a16="http://schemas.microsoft.com/office/drawing/2014/main" id="{6E711D58-E7B7-1E6D-C809-A602B0B573C3}"/>
              </a:ext>
            </a:extLst>
          </p:cNvPr>
          <p:cNvPicPr>
            <a:picLocks noChangeAspect="1"/>
          </p:cNvPicPr>
          <p:nvPr/>
        </p:nvPicPr>
        <p:blipFill>
          <a:blip r:embed="rId5"/>
          <a:stretch>
            <a:fillRect/>
          </a:stretch>
        </p:blipFill>
        <p:spPr>
          <a:xfrm>
            <a:off x="8235435" y="3892856"/>
            <a:ext cx="681229" cy="238346"/>
          </a:xfrm>
          <a:prstGeom prst="rect">
            <a:avLst/>
          </a:prstGeom>
        </p:spPr>
      </p:pic>
    </p:spTree>
    <p:custDataLst>
      <p:tags r:id="rId1"/>
    </p:custDataLst>
    <p:extLst>
      <p:ext uri="{BB962C8B-B14F-4D97-AF65-F5344CB8AC3E}">
        <p14:creationId xmlns:p14="http://schemas.microsoft.com/office/powerpoint/2010/main" val="336446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0" y="2464388"/>
            <a:ext cx="9120544" cy="1066200"/>
          </a:xfrm>
          <a:prstGeom prst="rect">
            <a:avLst/>
          </a:prstGeom>
        </p:spPr>
        <p:txBody>
          <a:bodyPr spcFirstLastPara="1" wrap="square" lIns="91425" tIns="91425" rIns="91425" bIns="91425" anchor="t" anchorCtr="0">
            <a:noAutofit/>
          </a:bodyPr>
          <a:lstStyle/>
          <a:p>
            <a:pPr lvl="0"/>
            <a:r>
              <a:rPr lang="en-GB" sz="5400" b="1" dirty="0"/>
              <a:t>2.1 Η κυκλική οικονομία και οι αρχές της</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E562-5DAA-47BD-90EC-7A20B6C30987}"/>
              </a:ext>
            </a:extLst>
          </p:cNvPr>
          <p:cNvSpPr>
            <a:spLocks noGrp="1"/>
          </p:cNvSpPr>
          <p:nvPr>
            <p:ph type="title"/>
          </p:nvPr>
        </p:nvSpPr>
        <p:spPr/>
        <p:txBody>
          <a:bodyPr/>
          <a:lstStyle/>
          <a:p>
            <a:r>
              <a:rPr lang="en-US" sz="4000">
                <a:solidFill>
                  <a:srgbClr val="2B2D83"/>
                </a:solidFill>
              </a:rPr>
              <a:t>Οφέλη κυκλικής οικονομίας - Περιβάλλον</a:t>
            </a:r>
            <a:endParaRPr lang="en-GB" dirty="0">
              <a:solidFill>
                <a:srgbClr val="2B2D83"/>
              </a:solidFill>
            </a:endParaRPr>
          </a:p>
        </p:txBody>
      </p:sp>
      <p:sp>
        <p:nvSpPr>
          <p:cNvPr id="4" name="TextBox 3">
            <a:extLst>
              <a:ext uri="{FF2B5EF4-FFF2-40B4-BE49-F238E27FC236}">
                <a16:creationId xmlns:a16="http://schemas.microsoft.com/office/drawing/2014/main" id="{432E2AA4-DE96-4160-81E9-51251AA46028}"/>
              </a:ext>
            </a:extLst>
          </p:cNvPr>
          <p:cNvSpPr txBox="1"/>
          <p:nvPr/>
        </p:nvSpPr>
        <p:spPr>
          <a:xfrm>
            <a:off x="216569" y="1544633"/>
            <a:ext cx="5300770" cy="2800767"/>
          </a:xfrm>
          <a:prstGeom prst="rect">
            <a:avLst/>
          </a:prstGeom>
          <a:noFill/>
        </p:spPr>
        <p:txBody>
          <a:bodyPr wrap="square">
            <a:spAutoFit/>
          </a:bodyPr>
          <a:lstStyle/>
          <a:p>
            <a:pPr algn="just"/>
            <a:r>
              <a:rPr lang="en-US" sz="1600" dirty="0"/>
              <a:t>Η κυκλική οικονομία αποφέρει οικονομικά, </a:t>
            </a:r>
            <a:r>
              <a:rPr lang="en-US" sz="1600" dirty="0">
                <a:solidFill>
                  <a:srgbClr val="2B2D83"/>
                </a:solidFill>
              </a:rPr>
              <a:t>περιβαλλοντικά </a:t>
            </a:r>
            <a:r>
              <a:rPr lang="en-US" sz="1600" dirty="0"/>
              <a:t>και κοινωνικά οφέλη </a:t>
            </a:r>
          </a:p>
          <a:p>
            <a:pPr algn="just"/>
            <a:endParaRPr lang="en-US" sz="1600" dirty="0"/>
          </a:p>
          <a:p>
            <a:pPr algn="just"/>
            <a:r>
              <a:rPr lang="en-US" sz="1600" dirty="0">
                <a:solidFill>
                  <a:srgbClr val="2B2D83"/>
                </a:solidFill>
              </a:rPr>
              <a:t>Περιβαλλοντικά </a:t>
            </a:r>
            <a:r>
              <a:rPr lang="en-US" sz="1600" dirty="0"/>
              <a:t>οφέλη του CE</a:t>
            </a:r>
          </a:p>
          <a:p>
            <a:pPr algn="just"/>
            <a:endParaRPr lang="en-US" sz="1600" dirty="0"/>
          </a:p>
          <a:p>
            <a:pPr marL="285750" indent="-285750" algn="just">
              <a:buFont typeface="Wingdings" panose="05000000000000000000" pitchFamily="2" charset="2"/>
              <a:buChar char="ü"/>
            </a:pPr>
            <a:r>
              <a:rPr lang="en-US" sz="1600" dirty="0"/>
              <a:t>Μείωση των εκπομπών αερίων του θερμοκηπίου λόγω της μείωσης της εξόρυξης και της επεξεργασίας πρώτων υλών, </a:t>
            </a:r>
          </a:p>
          <a:p>
            <a:pPr marL="285750" indent="-285750" algn="just">
              <a:buFont typeface="Wingdings" panose="05000000000000000000" pitchFamily="2" charset="2"/>
              <a:buChar char="ü"/>
            </a:pPr>
            <a:r>
              <a:rPr lang="en-US" sz="1600" dirty="0"/>
              <a:t>Οι πρακτικές της κυκλικής οικονομίας, όπως η αναγεννητική γεωργία, βελτιώνουν τα φυσικά οικοσυστήματα που θα οδηγήσουν σε καθαρότερα εδάφη, νερό και αέρα, π.χ.  </a:t>
            </a:r>
          </a:p>
        </p:txBody>
      </p:sp>
      <p:pic>
        <p:nvPicPr>
          <p:cNvPr id="5" name="Картина 3">
            <a:extLst>
              <a:ext uri="{FF2B5EF4-FFF2-40B4-BE49-F238E27FC236}">
                <a16:creationId xmlns:a16="http://schemas.microsoft.com/office/drawing/2014/main" id="{26DFB182-7799-4251-943D-384745F9D499}"/>
              </a:ext>
            </a:extLst>
          </p:cNvPr>
          <p:cNvPicPr>
            <a:picLocks noChangeAspect="1"/>
          </p:cNvPicPr>
          <p:nvPr/>
        </p:nvPicPr>
        <p:blipFill>
          <a:blip r:embed="rId3"/>
          <a:stretch>
            <a:fillRect/>
          </a:stretch>
        </p:blipFill>
        <p:spPr>
          <a:xfrm>
            <a:off x="6076321" y="3218081"/>
            <a:ext cx="1363214" cy="1496210"/>
          </a:xfrm>
          <a:prstGeom prst="rect">
            <a:avLst/>
          </a:prstGeom>
        </p:spPr>
      </p:pic>
      <p:pic>
        <p:nvPicPr>
          <p:cNvPr id="7" name="Picture 6">
            <a:hlinkClick r:id="rId4"/>
            <a:extLst>
              <a:ext uri="{FF2B5EF4-FFF2-40B4-BE49-F238E27FC236}">
                <a16:creationId xmlns:a16="http://schemas.microsoft.com/office/drawing/2014/main" id="{B509AAB3-CBB9-46E0-B17F-36F3A29C9763}"/>
              </a:ext>
            </a:extLst>
          </p:cNvPr>
          <p:cNvPicPr>
            <a:picLocks noChangeAspect="1"/>
          </p:cNvPicPr>
          <p:nvPr/>
        </p:nvPicPr>
        <p:blipFill>
          <a:blip r:embed="rId5"/>
          <a:stretch>
            <a:fillRect/>
          </a:stretch>
        </p:blipFill>
        <p:spPr>
          <a:xfrm>
            <a:off x="6173546" y="1712786"/>
            <a:ext cx="2758040" cy="1275161"/>
          </a:xfrm>
          <a:prstGeom prst="rect">
            <a:avLst/>
          </a:prstGeom>
        </p:spPr>
      </p:pic>
      <p:sp>
        <p:nvSpPr>
          <p:cNvPr id="10" name="Текстово поле 5">
            <a:extLst>
              <a:ext uri="{FF2B5EF4-FFF2-40B4-BE49-F238E27FC236}">
                <a16:creationId xmlns:a16="http://schemas.microsoft.com/office/drawing/2014/main" id="{B02EEC24-6710-42DF-B7DC-D11FAC822FEF}"/>
              </a:ext>
            </a:extLst>
          </p:cNvPr>
          <p:cNvSpPr txBox="1"/>
          <p:nvPr/>
        </p:nvSpPr>
        <p:spPr>
          <a:xfrm>
            <a:off x="7264866" y="4022234"/>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mj-lt"/>
                <a:ea typeface="Verdana" panose="020B0604030504040204" pitchFamily="34" charset="0"/>
              </a:rPr>
              <a:t>        Πηγή: Balbo - UNICA</a:t>
            </a:r>
            <a:endParaRPr lang="bg-BG" sz="900" dirty="0">
              <a:latin typeface="+mj-lt"/>
              <a:ea typeface="Verdana" panose="020B0604030504040204" pitchFamily="34" charset="0"/>
            </a:endParaRPr>
          </a:p>
        </p:txBody>
      </p:sp>
      <p:sp>
        <p:nvSpPr>
          <p:cNvPr id="11" name="Текстово поле 5">
            <a:hlinkClick r:id="rId4"/>
            <a:extLst>
              <a:ext uri="{FF2B5EF4-FFF2-40B4-BE49-F238E27FC236}">
                <a16:creationId xmlns:a16="http://schemas.microsoft.com/office/drawing/2014/main" id="{840B8F2D-7250-4A77-8964-E684BC67D379}"/>
              </a:ext>
            </a:extLst>
          </p:cNvPr>
          <p:cNvSpPr txBox="1"/>
          <p:nvPr/>
        </p:nvSpPr>
        <p:spPr>
          <a:xfrm>
            <a:off x="6173546" y="2571750"/>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b="1" dirty="0">
                <a:solidFill>
                  <a:srgbClr val="2B2D83"/>
                </a:solidFill>
                <a:latin typeface="Verdana" panose="020B0604030504040204" pitchFamily="34" charset="0"/>
                <a:ea typeface="Verdana" panose="020B0604030504040204" pitchFamily="34" charset="0"/>
              </a:rPr>
              <a:t>        Βίντεο</a:t>
            </a:r>
            <a:endParaRPr lang="bg-BG" sz="900" b="1" dirty="0">
              <a:solidFill>
                <a:srgbClr val="2B2D83"/>
              </a:solidFill>
              <a:latin typeface="Verdana" panose="020B0604030504040204" pitchFamily="34" charset="0"/>
              <a:ea typeface="Verdana" panose="020B0604030504040204" pitchFamily="34" charset="0"/>
            </a:endParaRPr>
          </a:p>
        </p:txBody>
      </p:sp>
      <p:sp>
        <p:nvSpPr>
          <p:cNvPr id="12" name="Текстово поле 5">
            <a:extLst>
              <a:ext uri="{FF2B5EF4-FFF2-40B4-BE49-F238E27FC236}">
                <a16:creationId xmlns:a16="http://schemas.microsoft.com/office/drawing/2014/main" id="{ACFD1475-2BBF-4291-A7E8-1B1830BA55E1}"/>
              </a:ext>
            </a:extLst>
          </p:cNvPr>
          <p:cNvSpPr txBox="1"/>
          <p:nvPr/>
        </p:nvSpPr>
        <p:spPr>
          <a:xfrm>
            <a:off x="9018165" y="5162199"/>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        Πηγή: Balbo - UNICA</a:t>
            </a:r>
            <a:endParaRPr lang="bg-BG" sz="900" dirty="0">
              <a:latin typeface="Verdana" panose="020B0604030504040204" pitchFamily="34" charset="0"/>
              <a:ea typeface="Verdana" panose="020B0604030504040204" pitchFamily="34" charset="0"/>
            </a:endParaRPr>
          </a:p>
        </p:txBody>
      </p:sp>
      <p:sp>
        <p:nvSpPr>
          <p:cNvPr id="13" name="Arrow: Right 12">
            <a:extLst>
              <a:ext uri="{FF2B5EF4-FFF2-40B4-BE49-F238E27FC236}">
                <a16:creationId xmlns:a16="http://schemas.microsoft.com/office/drawing/2014/main" id="{394251A6-051D-427A-97AB-FD2C4C3C942A}"/>
              </a:ext>
            </a:extLst>
          </p:cNvPr>
          <p:cNvSpPr/>
          <p:nvPr/>
        </p:nvSpPr>
        <p:spPr>
          <a:xfrm>
            <a:off x="6274501" y="3074479"/>
            <a:ext cx="208056" cy="45719"/>
          </a:xfrm>
          <a:prstGeom prst="rightArrow">
            <a:avLst/>
          </a:prstGeom>
          <a:solidFill>
            <a:srgbClr val="2B2D83"/>
          </a:solidFill>
          <a:ln>
            <a:solidFill>
              <a:srgbClr val="2B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503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AE71-EDC6-4301-A259-B2BE3106E7D4}"/>
              </a:ext>
            </a:extLst>
          </p:cNvPr>
          <p:cNvSpPr>
            <a:spLocks noGrp="1"/>
          </p:cNvSpPr>
          <p:nvPr>
            <p:ph type="title"/>
          </p:nvPr>
        </p:nvSpPr>
        <p:spPr/>
        <p:txBody>
          <a:bodyPr/>
          <a:lstStyle/>
          <a:p>
            <a:r>
              <a:rPr lang="en-US" sz="4000" dirty="0">
                <a:solidFill>
                  <a:srgbClr val="2B2D83"/>
                </a:solidFill>
              </a:rPr>
              <a:t>Οφέλη από την κυκλική οικονομία - Κοινωνία</a:t>
            </a:r>
            <a:endParaRPr lang="en-GB" dirty="0">
              <a:solidFill>
                <a:srgbClr val="2B2D83"/>
              </a:solidFill>
            </a:endParaRPr>
          </a:p>
        </p:txBody>
      </p:sp>
      <p:sp>
        <p:nvSpPr>
          <p:cNvPr id="4" name="TextBox 3">
            <a:extLst>
              <a:ext uri="{FF2B5EF4-FFF2-40B4-BE49-F238E27FC236}">
                <a16:creationId xmlns:a16="http://schemas.microsoft.com/office/drawing/2014/main" id="{B80B7D9B-F1E1-42AF-B529-5E7AA020C9C0}"/>
              </a:ext>
            </a:extLst>
          </p:cNvPr>
          <p:cNvSpPr txBox="1"/>
          <p:nvPr/>
        </p:nvSpPr>
        <p:spPr>
          <a:xfrm>
            <a:off x="134066" y="1539548"/>
            <a:ext cx="5696093" cy="3276282"/>
          </a:xfrm>
          <a:prstGeom prst="rect">
            <a:avLst/>
          </a:prstGeom>
          <a:noFill/>
        </p:spPr>
        <p:txBody>
          <a:bodyPr wrap="square">
            <a:spAutoFit/>
          </a:bodyPr>
          <a:lstStyle/>
          <a:p>
            <a:pPr marL="0" indent="0">
              <a:lnSpc>
                <a:spcPct val="120000"/>
              </a:lnSpc>
              <a:spcBef>
                <a:spcPts val="500"/>
              </a:spcBef>
              <a:buNone/>
            </a:pPr>
            <a:r>
              <a:rPr lang="en-US" sz="1600" dirty="0"/>
              <a:t>Η κυκλική οικονομία αποφέρει οικονομικά, περιβαλλοντικά και </a:t>
            </a:r>
            <a:r>
              <a:rPr lang="en-US" sz="1600" dirty="0">
                <a:solidFill>
                  <a:srgbClr val="2B2D83"/>
                </a:solidFill>
              </a:rPr>
              <a:t>κοινωνικά οφέλη </a:t>
            </a:r>
          </a:p>
          <a:p>
            <a:pPr marL="0" indent="0" algn="ctr">
              <a:lnSpc>
                <a:spcPct val="120000"/>
              </a:lnSpc>
              <a:spcBef>
                <a:spcPts val="500"/>
              </a:spcBef>
              <a:buNone/>
            </a:pPr>
            <a:endParaRPr lang="en-US" sz="1600" dirty="0"/>
          </a:p>
          <a:p>
            <a:pPr marL="285750" indent="-285750">
              <a:lnSpc>
                <a:spcPct val="120000"/>
              </a:lnSpc>
              <a:spcBef>
                <a:spcPts val="500"/>
              </a:spcBef>
              <a:buFont typeface="Wingdings" panose="05000000000000000000" pitchFamily="2" charset="2"/>
              <a:buChar char="ü"/>
            </a:pPr>
            <a:r>
              <a:rPr lang="en-US" sz="1600" dirty="0"/>
              <a:t>Μείωση της ανεργίας λόγω νέων θέσεων εργασίας / δημιουργία τοπικών θέσεων εργασίας,</a:t>
            </a:r>
          </a:p>
          <a:p>
            <a:pPr marL="285750" indent="-285750">
              <a:lnSpc>
                <a:spcPct val="120000"/>
              </a:lnSpc>
              <a:spcBef>
                <a:spcPts val="500"/>
              </a:spcBef>
              <a:buFont typeface="Wingdings" panose="05000000000000000000" pitchFamily="2" charset="2"/>
              <a:buChar char="ü"/>
            </a:pPr>
            <a:r>
              <a:rPr lang="en-US" sz="1600" dirty="0"/>
              <a:t>Βελτίωση της ποιότητας ζωής σε σχέση με την ενεργειακή απόδοση, τις βιώσιμες μεταφορές και υποδομές, τα βιώσιμα τρόφιμα και τη μείωση της ρύπανσης,</a:t>
            </a:r>
          </a:p>
          <a:p>
            <a:pPr marL="285750" indent="-285750">
              <a:lnSpc>
                <a:spcPct val="120000"/>
              </a:lnSpc>
              <a:spcBef>
                <a:spcPts val="500"/>
              </a:spcBef>
              <a:buFont typeface="Wingdings" panose="05000000000000000000" pitchFamily="2" charset="2"/>
              <a:buChar char="ü"/>
            </a:pPr>
            <a:r>
              <a:rPr lang="en-US" sz="1600" dirty="0"/>
              <a:t>Αποτελεσματικότερη χρήση των πόρων μέσω της οικονομίας διαμοιρασμού</a:t>
            </a:r>
          </a:p>
        </p:txBody>
      </p:sp>
      <p:sp>
        <p:nvSpPr>
          <p:cNvPr id="8" name="TextBox 7">
            <a:extLst>
              <a:ext uri="{FF2B5EF4-FFF2-40B4-BE49-F238E27FC236}">
                <a16:creationId xmlns:a16="http://schemas.microsoft.com/office/drawing/2014/main" id="{2E397D5E-25A7-5201-30A2-968CAD768799}"/>
              </a:ext>
            </a:extLst>
          </p:cNvPr>
          <p:cNvSpPr txBox="1"/>
          <p:nvPr/>
        </p:nvSpPr>
        <p:spPr>
          <a:xfrm>
            <a:off x="5830159" y="3973562"/>
            <a:ext cx="3010964" cy="461665"/>
          </a:xfrm>
          <a:prstGeom prst="rect">
            <a:avLst/>
          </a:prstGeom>
          <a:noFill/>
        </p:spPr>
        <p:txBody>
          <a:bodyPr wrap="square" rtlCol="0">
            <a:spAutoFit/>
          </a:bodyPr>
          <a:lstStyle/>
          <a:p>
            <a:r>
              <a:rPr lang="pt-PT" sz="600" b="1" i="0" dirty="0" err="1">
                <a:solidFill>
                  <a:srgbClr val="374957"/>
                </a:solidFill>
                <a:effectLst/>
                <a:latin typeface="Proxima Nova"/>
              </a:rPr>
              <a:t>περιβαλλοντικά αποτελέσματα </a:t>
            </a:r>
            <a:r>
              <a:rPr lang="pt-PT" sz="600" dirty="0" err="1"/>
              <a:t>από την </a:t>
            </a:r>
            <a:r>
              <a:rPr lang="pt-PT" sz="600" b="1" i="0" u="none" strike="noStrike" dirty="0" err="1">
                <a:solidFill>
                  <a:srgbClr val="0F73EE"/>
                </a:solidFill>
                <a:effectLst/>
                <a:latin typeface="Proxima Nova"/>
              </a:rPr>
              <a:t>freepik </a:t>
            </a:r>
            <a:r>
              <a:rPr lang="pt-PT" sz="600" dirty="0"/>
              <a:t>στο </a:t>
            </a:r>
          </a:p>
          <a:p>
            <a:r>
              <a:rPr lang="pt-PT" sz="600" dirty="0"/>
              <a:t>https://www.freepik.com/free-vector/environmental-effects-coronavirus-concept_7886905.htm#query=polution%20city%20before%20and%20after&amp;position=4&amp;from_view=search&amp;track=ais</a:t>
            </a:r>
          </a:p>
        </p:txBody>
      </p:sp>
      <p:pic>
        <p:nvPicPr>
          <p:cNvPr id="10" name="Picture 9">
            <a:extLst>
              <a:ext uri="{FF2B5EF4-FFF2-40B4-BE49-F238E27FC236}">
                <a16:creationId xmlns:a16="http://schemas.microsoft.com/office/drawing/2014/main" id="{5014B530-2905-94EB-C8E9-693BACDFCD7E}"/>
              </a:ext>
            </a:extLst>
          </p:cNvPr>
          <p:cNvPicPr>
            <a:picLocks noChangeAspect="1"/>
          </p:cNvPicPr>
          <p:nvPr/>
        </p:nvPicPr>
        <p:blipFill>
          <a:blip r:embed="rId3"/>
          <a:stretch>
            <a:fillRect/>
          </a:stretch>
        </p:blipFill>
        <p:spPr>
          <a:xfrm>
            <a:off x="5865670" y="2032640"/>
            <a:ext cx="2918159" cy="1897866"/>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BD9A87B9-5E7D-F0CB-0D1C-249361CAC68D}"/>
              </a:ext>
            </a:extLst>
          </p:cNvPr>
          <p:cNvPicPr>
            <a:picLocks noChangeAspect="1"/>
          </p:cNvPicPr>
          <p:nvPr/>
        </p:nvPicPr>
        <p:blipFill>
          <a:blip r:embed="rId4"/>
          <a:stretch>
            <a:fillRect/>
          </a:stretch>
        </p:blipFill>
        <p:spPr>
          <a:xfrm>
            <a:off x="8090410" y="3687153"/>
            <a:ext cx="681229" cy="238346"/>
          </a:xfrm>
          <a:prstGeom prst="rect">
            <a:avLst/>
          </a:prstGeom>
        </p:spPr>
      </p:pic>
    </p:spTree>
    <p:custDataLst>
      <p:tags r:id="rId1"/>
    </p:custDataLst>
    <p:extLst>
      <p:ext uri="{BB962C8B-B14F-4D97-AF65-F5344CB8AC3E}">
        <p14:creationId xmlns:p14="http://schemas.microsoft.com/office/powerpoint/2010/main" val="219712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227-A1B7-4F3F-BA53-1CF8C48583DE}"/>
              </a:ext>
            </a:extLst>
          </p:cNvPr>
          <p:cNvSpPr>
            <a:spLocks noGrp="1"/>
          </p:cNvSpPr>
          <p:nvPr>
            <p:ph type="title"/>
          </p:nvPr>
        </p:nvSpPr>
        <p:spPr>
          <a:xfrm>
            <a:off x="0" y="564650"/>
            <a:ext cx="7717800" cy="1011600"/>
          </a:xfrm>
        </p:spPr>
        <p:txBody>
          <a:bodyPr/>
          <a:lstStyle/>
          <a:p>
            <a:r>
              <a:rPr lang="en-US" dirty="0">
                <a:solidFill>
                  <a:srgbClr val="2B2D83"/>
                </a:solidFill>
              </a:rPr>
              <a:t>Οφέλη της κυκλικής οικονομίας για την επιχείρηση</a:t>
            </a:r>
            <a:endParaRPr lang="en-GB" dirty="0">
              <a:solidFill>
                <a:srgbClr val="2B2D83"/>
              </a:solidFill>
            </a:endParaRPr>
          </a:p>
        </p:txBody>
      </p:sp>
      <p:sp>
        <p:nvSpPr>
          <p:cNvPr id="4" name="TextBox 3">
            <a:extLst>
              <a:ext uri="{FF2B5EF4-FFF2-40B4-BE49-F238E27FC236}">
                <a16:creationId xmlns:a16="http://schemas.microsoft.com/office/drawing/2014/main" id="{3602BD8E-064C-45A2-97D0-2FB435C485C1}"/>
              </a:ext>
            </a:extLst>
          </p:cNvPr>
          <p:cNvSpPr txBox="1"/>
          <p:nvPr/>
        </p:nvSpPr>
        <p:spPr>
          <a:xfrm>
            <a:off x="501889" y="1674852"/>
            <a:ext cx="3506346" cy="2912400"/>
          </a:xfrm>
          <a:prstGeom prst="rect">
            <a:avLst/>
          </a:prstGeom>
          <a:noFill/>
        </p:spPr>
        <p:txBody>
          <a:bodyPr wrap="square">
            <a:spAutoFit/>
          </a:bodyPr>
          <a:lstStyle/>
          <a:p>
            <a:pPr marL="0" indent="0" algn="just">
              <a:lnSpc>
                <a:spcPct val="120000"/>
              </a:lnSpc>
              <a:spcBef>
                <a:spcPts val="500"/>
              </a:spcBef>
              <a:buNone/>
            </a:pPr>
            <a:r>
              <a:rPr lang="en-US" sz="1400" dirty="0" err="1"/>
              <a:t>Το</a:t>
            </a:r>
            <a:r>
              <a:rPr lang="en-US" sz="1400" dirty="0"/>
              <a:t> 2015, μια κοινή έρευνα του </a:t>
            </a:r>
            <a:r>
              <a:rPr lang="en-US" sz="1400" dirty="0">
                <a:solidFill>
                  <a:srgbClr val="15A7A1"/>
                </a:solidFill>
              </a:rPr>
              <a:t>Ιδρύματος Ellen MacArthur </a:t>
            </a:r>
            <a:r>
              <a:rPr lang="en-US" sz="1400" dirty="0"/>
              <a:t>και του </a:t>
            </a:r>
            <a:r>
              <a:rPr lang="en-US" sz="1400" dirty="0">
                <a:solidFill>
                  <a:srgbClr val="15A7A1"/>
                </a:solidFill>
              </a:rPr>
              <a:t>Κέντρου Mc Kinsey για τις επιχειρήσεις και το περιβάλλον</a:t>
            </a:r>
            <a:r>
              <a:rPr lang="en-US" sz="1400" dirty="0"/>
              <a:t>, έδειξε ότι οι περισσότερες επιχειρήσεις σε όλη την Ευρώπη θα μπορούσαν να βελτιώσουν τις οικονομικές τους επιδόσεις υιοθετώντας δραστηριότητες κυκλικής οικονομίας. Η μελέτη διεξήχθη μεταξύ 28 κλάδων όσον αφορά 6 δραστηριότητες κυκλικής οικονομίας:</a:t>
            </a:r>
          </a:p>
        </p:txBody>
      </p:sp>
      <p:pic>
        <p:nvPicPr>
          <p:cNvPr id="5" name="Картина 4">
            <a:extLst>
              <a:ext uri="{FF2B5EF4-FFF2-40B4-BE49-F238E27FC236}">
                <a16:creationId xmlns:a16="http://schemas.microsoft.com/office/drawing/2014/main" id="{D463729A-B1AB-41C9-B31F-E3990DB4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65" y="1244407"/>
            <a:ext cx="3629003" cy="3342845"/>
          </a:xfrm>
          <a:prstGeom prst="rect">
            <a:avLst/>
          </a:prstGeom>
        </p:spPr>
      </p:pic>
    </p:spTree>
    <p:custDataLst>
      <p:tags r:id="rId1"/>
    </p:custDataLst>
    <p:extLst>
      <p:ext uri="{BB962C8B-B14F-4D97-AF65-F5344CB8AC3E}">
        <p14:creationId xmlns:p14="http://schemas.microsoft.com/office/powerpoint/2010/main" val="39309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Δείκτες CE</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626321" y="2497270"/>
            <a:ext cx="5399449" cy="857822"/>
          </a:xfrm>
        </p:spPr>
        <p:txBody>
          <a:bodyPr/>
          <a:lstStyle/>
          <a:p>
            <a:pPr algn="just"/>
            <a:r>
              <a:rPr lang="en-US" sz="1800" dirty="0"/>
              <a:t>Δείκτες για την κυκλική οικονομία καθώς και ο δείκτης υλικής κυκλικότητας</a:t>
            </a:r>
            <a:r>
              <a:rPr lang="en-US" sz="1400" dirty="0"/>
              <a:t>. </a:t>
            </a:r>
            <a:endParaRPr lang="en-GB" dirty="0"/>
          </a:p>
        </p:txBody>
      </p:sp>
    </p:spTree>
    <p:custDataLst>
      <p:tags r:id="rId1"/>
    </p:custDataLst>
    <p:extLst>
      <p:ext uri="{BB962C8B-B14F-4D97-AF65-F5344CB8AC3E}">
        <p14:creationId xmlns:p14="http://schemas.microsoft.com/office/powerpoint/2010/main" val="266427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885-D470-4317-B8D4-2214644697E1}"/>
              </a:ext>
            </a:extLst>
          </p:cNvPr>
          <p:cNvSpPr>
            <a:spLocks noGrp="1"/>
          </p:cNvSpPr>
          <p:nvPr>
            <p:ph type="title"/>
          </p:nvPr>
        </p:nvSpPr>
        <p:spPr>
          <a:xfrm>
            <a:off x="517282" y="0"/>
            <a:ext cx="7717800" cy="1011600"/>
          </a:xfrm>
        </p:spPr>
        <p:txBody>
          <a:bodyPr/>
          <a:lstStyle/>
          <a:p>
            <a:r>
              <a:rPr lang="en-GB" dirty="0">
                <a:solidFill>
                  <a:srgbClr val="059540"/>
                </a:solidFill>
              </a:rPr>
              <a:t>Πλαίσιο παρακολούθησης CE</a:t>
            </a:r>
          </a:p>
        </p:txBody>
      </p:sp>
      <p:sp>
        <p:nvSpPr>
          <p:cNvPr id="4" name="TextBox 3">
            <a:extLst>
              <a:ext uri="{FF2B5EF4-FFF2-40B4-BE49-F238E27FC236}">
                <a16:creationId xmlns:a16="http://schemas.microsoft.com/office/drawing/2014/main" id="{8FDE31AB-26BC-4A6E-8146-C8DAA11DDE28}"/>
              </a:ext>
            </a:extLst>
          </p:cNvPr>
          <p:cNvSpPr txBox="1"/>
          <p:nvPr/>
        </p:nvSpPr>
        <p:spPr>
          <a:xfrm>
            <a:off x="199379" y="979157"/>
            <a:ext cx="2973519" cy="2395336"/>
          </a:xfrm>
          <a:prstGeom prst="rect">
            <a:avLst/>
          </a:prstGeom>
          <a:noFill/>
        </p:spPr>
        <p:txBody>
          <a:bodyPr wrap="square">
            <a:spAutoFit/>
          </a:bodyPr>
          <a:lstStyle/>
          <a:p>
            <a:pPr marL="0" indent="0" algn="just">
              <a:lnSpc>
                <a:spcPct val="120000"/>
              </a:lnSpc>
              <a:spcBef>
                <a:spcPts val="500"/>
              </a:spcBef>
              <a:buNone/>
            </a:pPr>
            <a:r>
              <a:rPr lang="en-US" dirty="0"/>
              <a:t>Για την παρακολούθηση των βασικών τάσεων της μετάβασης στην κυκλική οικονομία, η Ευρωπαϊκή Επιτροπή δημιούργησε ένα πλαίσιο παρακολούθησης, το οποίο αποτελείται από 10 δείκτες που ομαδοποιούνται σε 4 κατηγορίες. Ο κατάλογος των δεικτών χρησιμοποιεί διαθέσιμα στοιχεία από τη Eurostat, το ΚΚΕρ, τη ΓΔ GROW και το Ευρωπαϊκό Γραφείο Διπλωμάτων Ευρεσιτεχνίας.</a:t>
            </a:r>
          </a:p>
        </p:txBody>
      </p:sp>
      <p:pic>
        <p:nvPicPr>
          <p:cNvPr id="5" name="Picture 4">
            <a:extLst>
              <a:ext uri="{FF2B5EF4-FFF2-40B4-BE49-F238E27FC236}">
                <a16:creationId xmlns:a16="http://schemas.microsoft.com/office/drawing/2014/main" id="{6B234E99-3973-4EF5-B877-B0F3BDD273C2}"/>
              </a:ext>
            </a:extLst>
          </p:cNvPr>
          <p:cNvPicPr>
            <a:picLocks noChangeAspect="1"/>
          </p:cNvPicPr>
          <p:nvPr/>
        </p:nvPicPr>
        <p:blipFill>
          <a:blip r:embed="rId3"/>
          <a:stretch>
            <a:fillRect/>
          </a:stretch>
        </p:blipFill>
        <p:spPr>
          <a:xfrm>
            <a:off x="3227136" y="774469"/>
            <a:ext cx="5786195" cy="3980525"/>
          </a:xfrm>
          <a:prstGeom prst="rect">
            <a:avLst/>
          </a:prstGeom>
        </p:spPr>
      </p:pic>
      <p:sp>
        <p:nvSpPr>
          <p:cNvPr id="7" name="TextBox 6">
            <a:extLst>
              <a:ext uri="{FF2B5EF4-FFF2-40B4-BE49-F238E27FC236}">
                <a16:creationId xmlns:a16="http://schemas.microsoft.com/office/drawing/2014/main" id="{D0016C57-9B0E-48B9-AF86-3ACDEE6F60F8}"/>
              </a:ext>
            </a:extLst>
          </p:cNvPr>
          <p:cNvSpPr txBox="1"/>
          <p:nvPr/>
        </p:nvSpPr>
        <p:spPr>
          <a:xfrm>
            <a:off x="1620825" y="4524162"/>
            <a:ext cx="5300770" cy="230832"/>
          </a:xfrm>
          <a:prstGeom prst="rect">
            <a:avLst/>
          </a:prstGeom>
          <a:noFill/>
        </p:spPr>
        <p:txBody>
          <a:bodyPr wrap="square">
            <a:spAutoFit/>
          </a:bodyPr>
          <a:lstStyle/>
          <a:p>
            <a:pPr algn="ctr"/>
            <a:r>
              <a:rPr lang="en-US" sz="900" dirty="0">
                <a:latin typeface="+mj-lt"/>
                <a:ea typeface="Verdana" panose="020B0604030504040204" pitchFamily="34" charset="0"/>
              </a:rPr>
              <a:t>Πηγή: </a:t>
            </a:r>
            <a:r>
              <a:rPr lang="en-US" sz="900" dirty="0">
                <a:latin typeface="+mj-lt"/>
                <a:ea typeface="Verdana" panose="020B0604030504040204" pitchFamily="34" charset="0"/>
                <a:hlinkClick r:id="rId4"/>
              </a:rPr>
              <a:t>Ευρωπαϊκή Ένωση, 2018</a:t>
            </a:r>
            <a:endParaRPr lang="en-US"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60151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740A-3556-416B-AA27-73EAD20A3C54}"/>
              </a:ext>
            </a:extLst>
          </p:cNvPr>
          <p:cNvSpPr>
            <a:spLocks noGrp="1"/>
          </p:cNvSpPr>
          <p:nvPr>
            <p:ph type="title"/>
          </p:nvPr>
        </p:nvSpPr>
        <p:spPr>
          <a:xfrm>
            <a:off x="335090" y="-18062"/>
            <a:ext cx="7717800" cy="1011600"/>
          </a:xfrm>
        </p:spPr>
        <p:txBody>
          <a:bodyPr/>
          <a:lstStyle/>
          <a:p>
            <a:r>
              <a:rPr lang="en-US" sz="4000" dirty="0">
                <a:solidFill>
                  <a:srgbClr val="059540"/>
                </a:solidFill>
              </a:rPr>
              <a:t>Δείκτες CE (1)</a:t>
            </a:r>
            <a:endParaRPr lang="en-GB" dirty="0">
              <a:solidFill>
                <a:srgbClr val="059540"/>
              </a:solidFill>
            </a:endParaRPr>
          </a:p>
        </p:txBody>
      </p:sp>
      <p:graphicFrame>
        <p:nvGraphicFramePr>
          <p:cNvPr id="4" name="Table 3">
            <a:extLst>
              <a:ext uri="{FF2B5EF4-FFF2-40B4-BE49-F238E27FC236}">
                <a16:creationId xmlns:a16="http://schemas.microsoft.com/office/drawing/2014/main" id="{51A2AE70-5C91-47C9-AE77-12D30270026F}"/>
              </a:ext>
            </a:extLst>
          </p:cNvPr>
          <p:cNvGraphicFramePr>
            <a:graphicFrameLocks noGrp="1"/>
          </p:cNvGraphicFramePr>
          <p:nvPr>
            <p:extLst>
              <p:ext uri="{D42A27DB-BD31-4B8C-83A1-F6EECF244321}">
                <p14:modId xmlns:p14="http://schemas.microsoft.com/office/powerpoint/2010/main" val="474984366"/>
              </p:ext>
            </p:extLst>
          </p:nvPr>
        </p:nvGraphicFramePr>
        <p:xfrm>
          <a:off x="0" y="876231"/>
          <a:ext cx="9143999" cy="3643698"/>
        </p:xfrm>
        <a:graphic>
          <a:graphicData uri="http://schemas.openxmlformats.org/drawingml/2006/table">
            <a:tbl>
              <a:tblPr firstRow="1" firstCol="1" bandRow="1"/>
              <a:tblGrid>
                <a:gridCol w="509174">
                  <a:extLst>
                    <a:ext uri="{9D8B030D-6E8A-4147-A177-3AD203B41FA5}">
                      <a16:colId xmlns:a16="http://schemas.microsoft.com/office/drawing/2014/main" val="3221784642"/>
                    </a:ext>
                  </a:extLst>
                </a:gridCol>
                <a:gridCol w="1823330">
                  <a:extLst>
                    <a:ext uri="{9D8B030D-6E8A-4147-A177-3AD203B41FA5}">
                      <a16:colId xmlns:a16="http://schemas.microsoft.com/office/drawing/2014/main" val="700462349"/>
                    </a:ext>
                  </a:extLst>
                </a:gridCol>
                <a:gridCol w="2993899">
                  <a:extLst>
                    <a:ext uri="{9D8B030D-6E8A-4147-A177-3AD203B41FA5}">
                      <a16:colId xmlns:a16="http://schemas.microsoft.com/office/drawing/2014/main" val="3934348151"/>
                    </a:ext>
                  </a:extLst>
                </a:gridCol>
                <a:gridCol w="3817596">
                  <a:extLst>
                    <a:ext uri="{9D8B030D-6E8A-4147-A177-3AD203B41FA5}">
                      <a16:colId xmlns:a16="http://schemas.microsoft.com/office/drawing/2014/main" val="133064945"/>
                    </a:ext>
                  </a:extLst>
                </a:gridCol>
              </a:tblGrid>
              <a:tr h="13562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Δείκτης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Σημασία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Μοχλοί πίεσης της ΕΕ (παραδείγματα)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647821739"/>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Παραγωγή και κατανάλωση</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795455"/>
                  </a:ext>
                </a:extLst>
              </a:tr>
              <a:tr h="4330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1</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Αυτάρκεια πρώτων υλών για την παραγωγή στην ΕΕ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Η κυκλική οικονομία θα πρέπει να συμβάλει στην αντιμετώπιση των κινδύνων που συνδέονται με την προμήθεια πρώτων υλών, ιδίως κρίσιμων πρώτων υλών.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Πρωτοβουλία για τις πρώτες ύλες- Χάρτης πορείας για την αποδοτικότητα των πόρων</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35581764"/>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2</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Πράσινες δημόσιες συμβάσεις (ως δείκτης για τις πτυχές της χρηματοδότησης)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Οι δημόσιες προμήθειες καταλαμβάνουν μεγάλο μερίδιο της κατανάλωσης και μπορούν να προωθήσουν την κυκλική οικονομία.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Στρατηγική για τις δημόσιες συμβάσεις- καθεστώτα στήριξης και εθελοντικά κριτήρια πράσινων δημόσιων συμβάσεων</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22737347"/>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3</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Παραγωγή αποβλήτων (ως δείκτης για τις πτυχές της κατανάλωσης)</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Στην κυκλική οικονομία, η παραγωγή αποβλήτων ελαχιστοποιείται.</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Οδηγία-πλαίσιο για τα απόβλητα- οδηγίες για συγκεκριμένα ρεύματα αποβλήτων- στρατηγική για τα πλαστικά</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627370501"/>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4</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Απόβλητα τροφίμων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Η απόρριψη τροφίμων έχει αρνητικές επιπτώσεις στο περιβάλλον, το κλίμα και την οικονομία.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Οδηγία-πλαίσιο για τα απόβλητα- διάφορες πρωτοβουλίες (όπως η πλατφόρμα της ΕΕ για την απώλεια τροφίμων και τα απόβλητα τροφίμων).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2259375"/>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Διαχείριση αποβλήτων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2735010"/>
                  </a:ext>
                </a:extLst>
              </a:tr>
              <a:tr h="28436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5</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Ποσοστά ανακύκλωσης (το ποσοστό των αποβλήτων που ανακυκλώνονται)</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Η αύξηση των ποσοστών ανακύκλωσης αποτελεί μέρος της μετάβασης σε μια κυκλική οικονομία.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en-GB" sz="1000" dirty="0">
                          <a:effectLst/>
                          <a:latin typeface="+mj-lt"/>
                          <a:ea typeface="Verdana" panose="020B0604030504040204" pitchFamily="34" charset="0"/>
                        </a:rPr>
                        <a:t>Οδηγία-πλαίσιο για τα απόβλητα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209954158"/>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6</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Ειδικά ρεύματα αποβλήτων (απόβλητα συσκευασίας, βιοαπόβλητα, ηλεκτρονικά απόβλητα κ.λπ.)</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Αντανακλά την πρόοδο στην ανακύκλωση των σημαντικότερων ρευμάτων αποβλήτων.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Οδηγία-πλαίσιο για τα απόβλητα- οδηγία για τους χώρους υγειονομικής ταφής- οδηγίες για συγκεκριμένα ρεύματα αποβλήτων.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33633866"/>
                  </a:ext>
                </a:extLst>
              </a:tr>
            </a:tbl>
          </a:graphicData>
        </a:graphic>
      </p:graphicFrame>
    </p:spTree>
    <p:custDataLst>
      <p:tags r:id="rId1"/>
    </p:custDataLst>
    <p:extLst>
      <p:ext uri="{BB962C8B-B14F-4D97-AF65-F5344CB8AC3E}">
        <p14:creationId xmlns:p14="http://schemas.microsoft.com/office/powerpoint/2010/main" val="215060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8C8D-1FC5-43DE-93EF-8C8CA218A0F9}"/>
              </a:ext>
            </a:extLst>
          </p:cNvPr>
          <p:cNvSpPr>
            <a:spLocks noGrp="1"/>
          </p:cNvSpPr>
          <p:nvPr>
            <p:ph type="title"/>
          </p:nvPr>
        </p:nvSpPr>
        <p:spPr>
          <a:xfrm>
            <a:off x="713100" y="-23700"/>
            <a:ext cx="7717800" cy="1011600"/>
          </a:xfrm>
        </p:spPr>
        <p:txBody>
          <a:bodyPr/>
          <a:lstStyle/>
          <a:p>
            <a:r>
              <a:rPr lang="en-GB" dirty="0">
                <a:solidFill>
                  <a:srgbClr val="059540"/>
                </a:solidFill>
              </a:rPr>
              <a:t>(συνέχεια)</a:t>
            </a:r>
          </a:p>
        </p:txBody>
      </p:sp>
      <p:graphicFrame>
        <p:nvGraphicFramePr>
          <p:cNvPr id="3" name="Table 2">
            <a:extLst>
              <a:ext uri="{FF2B5EF4-FFF2-40B4-BE49-F238E27FC236}">
                <a16:creationId xmlns:a16="http://schemas.microsoft.com/office/drawing/2014/main" id="{D86B3715-58B7-4999-856C-EA1C0B22BE79}"/>
              </a:ext>
            </a:extLst>
          </p:cNvPr>
          <p:cNvGraphicFramePr>
            <a:graphicFrameLocks noGrp="1"/>
          </p:cNvGraphicFramePr>
          <p:nvPr>
            <p:extLst>
              <p:ext uri="{D42A27DB-BD31-4B8C-83A1-F6EECF244321}">
                <p14:modId xmlns:p14="http://schemas.microsoft.com/office/powerpoint/2010/main" val="2702423971"/>
              </p:ext>
            </p:extLst>
          </p:nvPr>
        </p:nvGraphicFramePr>
        <p:xfrm>
          <a:off x="9883" y="1064497"/>
          <a:ext cx="9144001" cy="3353184"/>
        </p:xfrm>
        <a:graphic>
          <a:graphicData uri="http://schemas.openxmlformats.org/drawingml/2006/table">
            <a:tbl>
              <a:tblPr firstRow="1" firstCol="1" bandRow="1"/>
              <a:tblGrid>
                <a:gridCol w="509175">
                  <a:extLst>
                    <a:ext uri="{9D8B030D-6E8A-4147-A177-3AD203B41FA5}">
                      <a16:colId xmlns:a16="http://schemas.microsoft.com/office/drawing/2014/main" val="197855367"/>
                    </a:ext>
                  </a:extLst>
                </a:gridCol>
                <a:gridCol w="1823330">
                  <a:extLst>
                    <a:ext uri="{9D8B030D-6E8A-4147-A177-3AD203B41FA5}">
                      <a16:colId xmlns:a16="http://schemas.microsoft.com/office/drawing/2014/main" val="1196347877"/>
                    </a:ext>
                  </a:extLst>
                </a:gridCol>
                <a:gridCol w="2993899">
                  <a:extLst>
                    <a:ext uri="{9D8B030D-6E8A-4147-A177-3AD203B41FA5}">
                      <a16:colId xmlns:a16="http://schemas.microsoft.com/office/drawing/2014/main" val="856311082"/>
                    </a:ext>
                  </a:extLst>
                </a:gridCol>
                <a:gridCol w="3817597">
                  <a:extLst>
                    <a:ext uri="{9D8B030D-6E8A-4147-A177-3AD203B41FA5}">
                      <a16:colId xmlns:a16="http://schemas.microsoft.com/office/drawing/2014/main" val="697142317"/>
                    </a:ext>
                  </a:extLst>
                </a:gridCol>
              </a:tblGrid>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Δευτερογενείς πρώτες ύλες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104844"/>
                  </a:ext>
                </a:extLst>
              </a:tr>
              <a:tr h="3571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7</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Συμβολή των ανακυκλωμένων υλικών στη ζήτηση πρώτων υλών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en-GB" sz="1000" dirty="0">
                          <a:effectLst/>
                          <a:latin typeface="+mj-lt"/>
                          <a:ea typeface="Verdana" panose="020B0604030504040204" pitchFamily="34" charset="0"/>
                        </a:rPr>
                        <a:t>Στην κυκλική οικονομία, τα ανακυκλωμένα υλικά χρησιμοποιούνται τακτικά για την παραγωγή νέων προϊόντων.</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Οδηγία-πλαίσιο για τα απόβλητα- οδηγία για </a:t>
                      </a:r>
                      <a:r>
                        <a:rPr lang="en-GB" sz="1000" dirty="0" err="1">
                          <a:effectLst/>
                          <a:latin typeface="+mj-lt"/>
                          <a:ea typeface="Verdana" panose="020B0604030504040204" pitchFamily="34" charset="0"/>
                        </a:rPr>
                        <a:t>τον οικολογικό </a:t>
                      </a:r>
                      <a:r>
                        <a:rPr lang="en-GB" sz="1000" dirty="0">
                          <a:effectLst/>
                          <a:latin typeface="+mj-lt"/>
                          <a:ea typeface="Verdana" panose="020B0604030504040204" pitchFamily="34" charset="0"/>
                        </a:rPr>
                        <a:t>σχεδιασμό- το οικολογικό σήμα της ΕΕ- κανονισμός REACH- στρατηγική για τα πλαστικά- πρότυπα ποιότητας για δευτερογενείς πρώτες ύλες.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3916828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8</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Εμπόριο ανακυκλώσιμων πρώτων υλών μεταξύ των κρατών μελών της ΕΕ και με τον υπόλοιπο κόσμο</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en-GB" sz="1000" dirty="0">
                          <a:effectLst/>
                          <a:latin typeface="+mj-lt"/>
                          <a:ea typeface="Verdana" panose="020B0604030504040204" pitchFamily="34" charset="0"/>
                        </a:rPr>
                        <a:t>Το εμπόριο ανακυκλώσιμων πρώτων υλών αντικατοπτρίζει τη σημασία της εσωτερικής αγοράς και της παγκόσμιας συμμετοχής στην κυκλική οικονομία.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Πολιτική εσωτερικής αγοράς- κανονισμός για τις μεταφορές αποβλήτων- εμπορική πολιτική.</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469047"/>
                  </a:ext>
                </a:extLst>
              </a:tr>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Ανταγωνιστικότητα και καινοτομία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4393714"/>
                  </a:ext>
                </a:extLst>
              </a:tr>
              <a:tr h="6024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9</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Ιδιωτικές επενδύσεις, θέσεις εργασίας και ακαθάριστη προστιθέμενη αξία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Αντανακλά τη συμβολή της κυκλικής οικονομίας στη δημιουργία θέσεων εργασίας και στην ανάπτυξη.</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Επενδυτικό σχέδιο για την Ευρώπη- Διαρθρωτικά και επενδυτικά ταμεία- Πρόγραμμα InnovFin- Πλατφόρμα για τη χρηματοδοτική στήριξη της κυκλικής οικονομίας- Στρατηγική βιώσιμης χρηματοδότησης- Πρωτοβουλία για τις πράσινες θέσεις εργασίας- Νέο ευρωπαϊκό θεματολόγιο δεξιοτήτων- Πολιτική εσωτερικής αγοράς.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36705765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10</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Διπλώματα ευρεσιτεχνίας σχετικά με την ανακύκλωση και τις δευτερογενείς πρώτες ύλες ως υποκατάστατο της καινοτομίας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Οι καινοτόμες τεχνολογίες κυκλικής οικονομίας αυξάνουν την παγκόσμια ανταγωνιστικότητα της ΕΕ.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Horizon Europe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901110434"/>
                  </a:ext>
                </a:extLst>
              </a:tr>
            </a:tbl>
          </a:graphicData>
        </a:graphic>
      </p:graphicFrame>
    </p:spTree>
    <p:custDataLst>
      <p:tags r:id="rId1"/>
    </p:custDataLst>
    <p:extLst>
      <p:ext uri="{BB962C8B-B14F-4D97-AF65-F5344CB8AC3E}">
        <p14:creationId xmlns:p14="http://schemas.microsoft.com/office/powerpoint/2010/main" val="310457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5C17-E705-4F50-A512-A9D364177F0D}"/>
              </a:ext>
            </a:extLst>
          </p:cNvPr>
          <p:cNvSpPr>
            <a:spLocks noGrp="1"/>
          </p:cNvSpPr>
          <p:nvPr>
            <p:ph type="title"/>
          </p:nvPr>
        </p:nvSpPr>
        <p:spPr/>
        <p:txBody>
          <a:bodyPr/>
          <a:lstStyle/>
          <a:p>
            <a:r>
              <a:rPr lang="en-US" sz="3600" dirty="0">
                <a:solidFill>
                  <a:srgbClr val="059540"/>
                </a:solidFill>
              </a:rPr>
              <a:t>Δείκτες CE (2)</a:t>
            </a:r>
            <a:endParaRPr lang="en-GB" dirty="0"/>
          </a:p>
        </p:txBody>
      </p:sp>
      <p:sp>
        <p:nvSpPr>
          <p:cNvPr id="4" name="TextBox 3">
            <a:extLst>
              <a:ext uri="{FF2B5EF4-FFF2-40B4-BE49-F238E27FC236}">
                <a16:creationId xmlns:a16="http://schemas.microsoft.com/office/drawing/2014/main" id="{42C9E4C4-4C7F-41C3-9E9D-567878776B4B}"/>
              </a:ext>
            </a:extLst>
          </p:cNvPr>
          <p:cNvSpPr txBox="1"/>
          <p:nvPr/>
        </p:nvSpPr>
        <p:spPr>
          <a:xfrm>
            <a:off x="134066" y="1859291"/>
            <a:ext cx="8686799" cy="2462213"/>
          </a:xfrm>
          <a:prstGeom prst="rect">
            <a:avLst/>
          </a:prstGeom>
          <a:noFill/>
        </p:spPr>
        <p:txBody>
          <a:bodyPr wrap="square">
            <a:spAutoFit/>
          </a:bodyPr>
          <a:lstStyle/>
          <a:p>
            <a:pPr marL="0" indent="0" algn="just">
              <a:buNone/>
            </a:pPr>
            <a:r>
              <a:rPr lang="en-US" sz="1400" dirty="0"/>
              <a:t>Ενώ στην προηγούμενη διαφάνεια παρουσιάζονται οι δείκτες CE που προέρχονται από το </a:t>
            </a:r>
            <a:r>
              <a:rPr lang="en-US" sz="1400" dirty="0">
                <a:solidFill>
                  <a:srgbClr val="059540"/>
                </a:solidFill>
              </a:rPr>
              <a:t>πλαίσιο παρακολούθησης της κυκλικής οικονομίας</a:t>
            </a:r>
            <a:r>
              <a:rPr lang="en-US" sz="1400" dirty="0"/>
              <a:t>, στην επόμενη διαφάνεια παρουσιάζουμε ένα άλλο σύνολο δεικτών, και πάλι από την Ευρωπαϊκή Επιτροπή - ΓΔ </a:t>
            </a:r>
            <a:r>
              <a:rPr lang="en-US" sz="1400" dirty="0">
                <a:solidFill>
                  <a:srgbClr val="059540"/>
                </a:solidFill>
              </a:rPr>
              <a:t>Περιβάλλον και το σχέδιο δράσης για την οικολογική καινοτομία</a:t>
            </a:r>
            <a:r>
              <a:rPr lang="en-US" sz="1400" dirty="0"/>
              <a:t>. </a:t>
            </a:r>
          </a:p>
          <a:p>
            <a:pPr marL="0" indent="0" algn="just">
              <a:buNone/>
            </a:pPr>
            <a:endParaRPr lang="en-US" sz="1400" dirty="0"/>
          </a:p>
          <a:p>
            <a:pPr marL="0" indent="0" algn="just">
              <a:buNone/>
            </a:pPr>
            <a:r>
              <a:rPr lang="en-US" sz="1400" dirty="0"/>
              <a:t>Υπάρχουν 3 μεγάλες κατηγορίες:</a:t>
            </a:r>
          </a:p>
          <a:p>
            <a:pPr marL="285750" indent="-285750" algn="just">
              <a:buFont typeface="Wingdings" panose="05000000000000000000" pitchFamily="2" charset="2"/>
              <a:buChar char="ü"/>
            </a:pPr>
            <a:r>
              <a:rPr lang="en-US" sz="1400" dirty="0"/>
              <a:t>Βιώσιμη διαχείριση πόρων</a:t>
            </a:r>
          </a:p>
          <a:p>
            <a:pPr marL="285750" indent="-285750" algn="just">
              <a:buFont typeface="Wingdings" panose="05000000000000000000" pitchFamily="2" charset="2"/>
              <a:buChar char="ü"/>
            </a:pPr>
            <a:r>
              <a:rPr lang="en-US" sz="1400" dirty="0"/>
              <a:t>Κοινωνική συμπεριφορά</a:t>
            </a:r>
          </a:p>
          <a:p>
            <a:pPr marL="285750" indent="-285750" algn="just">
              <a:buFont typeface="Wingdings" panose="05000000000000000000" pitchFamily="2" charset="2"/>
              <a:buChar char="ü"/>
            </a:pPr>
            <a:r>
              <a:rPr lang="en-US" sz="1400" dirty="0"/>
              <a:t>Επιχειρηματικές δραστηριότητες</a:t>
            </a:r>
          </a:p>
          <a:p>
            <a:pPr algn="just"/>
            <a:endParaRPr lang="en-US" sz="1400" dirty="0"/>
          </a:p>
          <a:p>
            <a:pPr marL="0" indent="0" algn="just">
              <a:buNone/>
            </a:pPr>
            <a:r>
              <a:rPr lang="en-US" sz="1400" dirty="0"/>
              <a:t>Τα δεδομένα προέρχονται κυρίως από τη Eurostat, αλλά και από τις εταιρείες Deloitte, Ecopreneur, ΕΟΠ, Flash Eurobarometer 441, Community Innovation Survey 2014 και EU Ecolabel.</a:t>
            </a:r>
          </a:p>
        </p:txBody>
      </p:sp>
    </p:spTree>
    <p:custDataLst>
      <p:tags r:id="rId1"/>
    </p:custDataLst>
    <p:extLst>
      <p:ext uri="{BB962C8B-B14F-4D97-AF65-F5344CB8AC3E}">
        <p14:creationId xmlns:p14="http://schemas.microsoft.com/office/powerpoint/2010/main" val="338016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24F-3057-47EA-A64C-E0604DD74C57}"/>
              </a:ext>
            </a:extLst>
          </p:cNvPr>
          <p:cNvSpPr>
            <a:spLocks noGrp="1"/>
          </p:cNvSpPr>
          <p:nvPr>
            <p:ph type="title"/>
          </p:nvPr>
        </p:nvSpPr>
        <p:spPr>
          <a:xfrm>
            <a:off x="675717" y="-7877"/>
            <a:ext cx="7717800" cy="1011600"/>
          </a:xfrm>
        </p:spPr>
        <p:txBody>
          <a:bodyPr/>
          <a:lstStyle/>
          <a:p>
            <a:r>
              <a:rPr lang="en-US" dirty="0">
                <a:solidFill>
                  <a:srgbClr val="059540"/>
                </a:solidFill>
              </a:rPr>
              <a:t>Δείκτες CE (3)</a:t>
            </a:r>
            <a:endParaRPr lang="en-GB" dirty="0">
              <a:solidFill>
                <a:srgbClr val="059540"/>
              </a:solidFill>
            </a:endParaRPr>
          </a:p>
        </p:txBody>
      </p:sp>
      <p:sp>
        <p:nvSpPr>
          <p:cNvPr id="3" name="TextBox 2">
            <a:hlinkClick r:id="rId3"/>
            <a:extLst>
              <a:ext uri="{FF2B5EF4-FFF2-40B4-BE49-F238E27FC236}">
                <a16:creationId xmlns:a16="http://schemas.microsoft.com/office/drawing/2014/main" id="{53F724C8-4E1A-4B51-A4B3-CC4B2DBC8D92}"/>
              </a:ext>
            </a:extLst>
          </p:cNvPr>
          <p:cNvSpPr txBox="1"/>
          <p:nvPr/>
        </p:nvSpPr>
        <p:spPr>
          <a:xfrm>
            <a:off x="-961809" y="4625699"/>
            <a:ext cx="9563100" cy="230832"/>
          </a:xfrm>
          <a:prstGeom prst="rect">
            <a:avLst/>
          </a:prstGeom>
          <a:noFill/>
        </p:spPr>
        <p:txBody>
          <a:bodyPr wrap="square" rtlCol="0">
            <a:spAutoFit/>
          </a:bodyPr>
          <a:lstStyle/>
          <a:p>
            <a:pPr algn="ctr"/>
            <a:r>
              <a:rPr lang="en-US" sz="900" dirty="0">
                <a:latin typeface="+mj-lt"/>
                <a:ea typeface="Verdana" panose="020B0604030504040204" pitchFamily="34" charset="0"/>
              </a:rPr>
              <a:t>Πηγή: </a:t>
            </a:r>
            <a:r>
              <a:rPr lang="en-US" sz="900" dirty="0">
                <a:latin typeface="+mj-lt"/>
                <a:ea typeface="Verdana" panose="020B0604030504040204" pitchFamily="34" charset="0"/>
                <a:hlinkClick r:id="rId3"/>
              </a:rPr>
              <a:t>https:</a:t>
            </a:r>
            <a:r>
              <a:rPr lang="en-US" sz="900" dirty="0">
                <a:latin typeface="+mj-lt"/>
                <a:ea typeface="Verdana" panose="020B0604030504040204" pitchFamily="34" charset="0"/>
              </a:rPr>
              <a:t>//ec.europa.eu/environment/ecoap/indicators/circular-economy-indicators_en </a:t>
            </a:r>
          </a:p>
        </p:txBody>
      </p:sp>
      <p:graphicFrame>
        <p:nvGraphicFramePr>
          <p:cNvPr id="4" name="Table 3">
            <a:extLst>
              <a:ext uri="{FF2B5EF4-FFF2-40B4-BE49-F238E27FC236}">
                <a16:creationId xmlns:a16="http://schemas.microsoft.com/office/drawing/2014/main" id="{780E3943-FAA1-4EBA-BB73-53AFA3214B8D}"/>
              </a:ext>
            </a:extLst>
          </p:cNvPr>
          <p:cNvGraphicFramePr>
            <a:graphicFrameLocks noGrp="1"/>
          </p:cNvGraphicFramePr>
          <p:nvPr>
            <p:extLst>
              <p:ext uri="{D42A27DB-BD31-4B8C-83A1-F6EECF244321}">
                <p14:modId xmlns:p14="http://schemas.microsoft.com/office/powerpoint/2010/main" val="700961788"/>
              </p:ext>
            </p:extLst>
          </p:nvPr>
        </p:nvGraphicFramePr>
        <p:xfrm>
          <a:off x="467943" y="767094"/>
          <a:ext cx="8133347" cy="3789598"/>
        </p:xfrm>
        <a:graphic>
          <a:graphicData uri="http://schemas.openxmlformats.org/drawingml/2006/table">
            <a:tbl>
              <a:tblPr firstRow="1" firstCol="1" bandRow="1">
                <a:tableStyleId>{F05C83DA-19AF-4781-9E9F-8F55BE3DE3E8}</a:tableStyleId>
              </a:tblPr>
              <a:tblGrid>
                <a:gridCol w="2873828">
                  <a:extLst>
                    <a:ext uri="{9D8B030D-6E8A-4147-A177-3AD203B41FA5}">
                      <a16:colId xmlns:a16="http://schemas.microsoft.com/office/drawing/2014/main" val="865242604"/>
                    </a:ext>
                  </a:extLst>
                </a:gridCol>
                <a:gridCol w="5259519">
                  <a:extLst>
                    <a:ext uri="{9D8B030D-6E8A-4147-A177-3AD203B41FA5}">
                      <a16:colId xmlns:a16="http://schemas.microsoft.com/office/drawing/2014/main" val="3852283121"/>
                    </a:ext>
                  </a:extLst>
                </a:gridCol>
              </a:tblGrid>
              <a:tr h="127020">
                <a:tc>
                  <a:txBody>
                    <a:bodyPr/>
                    <a:lstStyle/>
                    <a:p>
                      <a:pPr algn="ctr"/>
                      <a:r>
                        <a:rPr lang="pt-PT" sz="1000" b="1" dirty="0">
                          <a:solidFill>
                            <a:schemeClr val="bg1"/>
                          </a:solidFill>
                          <a:effectLst/>
                        </a:rPr>
                        <a:t>Ομάδα</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tc>
                  <a:txBody>
                    <a:bodyPr/>
                    <a:lstStyle/>
                    <a:p>
                      <a:pPr algn="ctr"/>
                      <a:r>
                        <a:rPr lang="pt-PT" sz="1000" b="1" dirty="0" err="1">
                          <a:solidFill>
                            <a:schemeClr val="bg1"/>
                          </a:solidFill>
                          <a:effectLst/>
                        </a:rPr>
                        <a:t>Δείκτες</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extLst>
                  <a:ext uri="{0D108BD9-81ED-4DB2-BD59-A6C34878D82A}">
                    <a16:rowId xmlns:a16="http://schemas.microsoft.com/office/drawing/2014/main" val="1336736131"/>
                  </a:ext>
                </a:extLst>
              </a:tr>
              <a:tr h="984893">
                <a:tc>
                  <a:txBody>
                    <a:bodyPr/>
                    <a:lstStyle/>
                    <a:p>
                      <a:pPr algn="just"/>
                      <a:r>
                        <a:rPr lang="en-US" sz="1000" b="1" dirty="0">
                          <a:effectLst/>
                        </a:rPr>
                        <a:t>Αειφόρος διαχείριση των πόρων - </a:t>
                      </a:r>
                      <a:r>
                        <a:rPr lang="en-US" sz="1000" dirty="0">
                          <a:effectLst/>
                        </a:rPr>
                        <a:t>μέτρηση των επιδόσεων όσον αφορά τη μετατροπή σε CE από την άποψη της ζήτησης πόρων και της πίεσης στο περιβάλλον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Αποτύπωμα υλικού </a:t>
                      </a:r>
                    </a:p>
                    <a:p>
                      <a:pPr marL="342900" lvl="0" indent="-342900">
                        <a:buFont typeface="Wingdings" panose="05000000000000000000" pitchFamily="2" charset="2"/>
                        <a:buChar char=""/>
                        <a:tabLst>
                          <a:tab pos="457200" algn="l"/>
                        </a:tabLst>
                      </a:pPr>
                      <a:r>
                        <a:rPr lang="en-US" sz="1000" dirty="0">
                          <a:effectLst/>
                        </a:rPr>
                        <a:t>Παραγωγικότητα των πόρων των κρατών μελών </a:t>
                      </a:r>
                    </a:p>
                    <a:p>
                      <a:pPr marL="342900" lvl="0" indent="-342900">
                        <a:buFont typeface="Wingdings" panose="05000000000000000000" pitchFamily="2" charset="2"/>
                        <a:buChar char=""/>
                        <a:tabLst>
                          <a:tab pos="457200" algn="l"/>
                        </a:tabLst>
                      </a:pPr>
                      <a:r>
                        <a:rPr lang="en-US" sz="1000" dirty="0">
                          <a:effectLst/>
                        </a:rPr>
                        <a:t>Τάσεις στον τομέα των επισκευών </a:t>
                      </a:r>
                    </a:p>
                    <a:p>
                      <a:pPr marL="342900" lvl="0" indent="-342900">
                        <a:buFont typeface="Wingdings" panose="05000000000000000000" pitchFamily="2" charset="2"/>
                        <a:buChar char=""/>
                        <a:tabLst>
                          <a:tab pos="457200" algn="l"/>
                        </a:tabLst>
                      </a:pPr>
                      <a:r>
                        <a:rPr lang="en-US" sz="1000" dirty="0">
                          <a:effectLst/>
                        </a:rPr>
                        <a:t>Διευρυμένη ευθύνη του παραγωγού </a:t>
                      </a:r>
                    </a:p>
                    <a:p>
                      <a:pPr marL="342900" lvl="0" indent="-342900">
                        <a:buFont typeface="Wingdings" panose="05000000000000000000" pitchFamily="2" charset="2"/>
                        <a:buChar char=""/>
                        <a:tabLst>
                          <a:tab pos="457200" algn="l"/>
                        </a:tabLst>
                      </a:pPr>
                      <a:r>
                        <a:rPr lang="en-US" sz="1000" dirty="0">
                          <a:effectLst/>
                        </a:rPr>
                        <a:t>Τάσεις στην αγορά ανακύκλωσης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3197174590"/>
                  </a:ext>
                </a:extLst>
              </a:tr>
              <a:tr h="809307">
                <a:tc>
                  <a:txBody>
                    <a:bodyPr/>
                    <a:lstStyle/>
                    <a:p>
                      <a:pPr algn="just"/>
                      <a:r>
                        <a:rPr lang="en-US" sz="1000" b="1" dirty="0">
                          <a:effectLst/>
                        </a:rPr>
                        <a:t>Κοινωνική συμπεριφορά </a:t>
                      </a:r>
                      <a:r>
                        <a:rPr lang="en-US" sz="1000" dirty="0">
                          <a:effectLst/>
                        </a:rPr>
                        <a:t>- μέτρηση της ευαισθητοποίησης και της συμμετοχής των πολιτών στην κυκλική οικονομία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Πολίτες που έχουν επιλέξει εναλλακτικές λύσεις για την αγορά νέων προϊόντων </a:t>
                      </a:r>
                    </a:p>
                    <a:p>
                      <a:pPr marL="342900" lvl="0" indent="-342900">
                        <a:buFont typeface="Wingdings" panose="05000000000000000000" pitchFamily="2" charset="2"/>
                        <a:buChar char=""/>
                        <a:tabLst>
                          <a:tab pos="457200" algn="l"/>
                        </a:tabLst>
                      </a:pPr>
                      <a:r>
                        <a:rPr lang="en-US" sz="1000" dirty="0">
                          <a:effectLst/>
                        </a:rPr>
                        <a:t>Κάλυψη του θέματος CE στα μέσα ενημέρωσης </a:t>
                      </a:r>
                    </a:p>
                    <a:p>
                      <a:pPr marL="342900" lvl="0" indent="-342900">
                        <a:buFont typeface="Wingdings" panose="05000000000000000000" pitchFamily="2" charset="2"/>
                        <a:buChar char=""/>
                        <a:tabLst>
                          <a:tab pos="457200" algn="l"/>
                        </a:tabLst>
                      </a:pPr>
                      <a:r>
                        <a:rPr lang="en-US" sz="1000" dirty="0">
                          <a:effectLst/>
                        </a:rPr>
                        <a:t>Κύκλος εργασιών στην επισκευή ηλεκτρονικών υπολογιστών και προσωπικών αγαθών </a:t>
                      </a:r>
                    </a:p>
                    <a:p>
                      <a:pPr marL="342900" lvl="0" indent="-342900">
                        <a:buFont typeface="Wingdings" panose="05000000000000000000" pitchFamily="2" charset="2"/>
                        <a:buChar char=""/>
                        <a:tabLst>
                          <a:tab pos="457200" algn="l"/>
                        </a:tabLst>
                      </a:pPr>
                      <a:r>
                        <a:rPr lang="en-US" sz="1000" dirty="0">
                          <a:effectLst/>
                        </a:rPr>
                        <a:t>NP των επιχειρήσεων και των εργαζομένων στην επισκευή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1757282680"/>
                  </a:ext>
                </a:extLst>
              </a:tr>
              <a:tr h="1336066">
                <a:tc>
                  <a:txBody>
                    <a:bodyPr/>
                    <a:lstStyle/>
                    <a:p>
                      <a:pPr algn="just"/>
                      <a:r>
                        <a:rPr lang="en-US" sz="1000" b="1" dirty="0">
                          <a:effectLst/>
                        </a:rPr>
                        <a:t>Επιχειρηματικές δραστηριότητες </a:t>
                      </a:r>
                      <a:r>
                        <a:rPr lang="en-US" sz="1000" dirty="0">
                          <a:effectLst/>
                        </a:rPr>
                        <a:t>- δείκτες που σχετίζονται με επιχειρηματικά μοντέλα για κυκλική οικονομία, επαναχρησιμοποίηση, ανακατασκευή, ανακύκλωση Δείκτες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Δυσκολίες στην εφαρμογή δραστηριοτήτων κυκλικής οικονομίας που αντιμετωπίζουν οι επιχειρήσεις</a:t>
                      </a:r>
                    </a:p>
                    <a:p>
                      <a:pPr marL="342900" lvl="0" indent="-342900">
                        <a:buFont typeface="Wingdings" panose="05000000000000000000" pitchFamily="2" charset="2"/>
                        <a:buChar char=""/>
                        <a:tabLst>
                          <a:tab pos="457200" algn="l"/>
                        </a:tabLst>
                      </a:pPr>
                      <a:r>
                        <a:rPr lang="en-US" sz="1000" dirty="0">
                          <a:effectLst/>
                        </a:rPr>
                        <a:t>Πηγές χρηματοδότησης για δραστηριότητες CE, </a:t>
                      </a:r>
                    </a:p>
                    <a:p>
                      <a:pPr marL="342900" lvl="0" indent="-342900">
                        <a:buFont typeface="Wingdings" panose="05000000000000000000" pitchFamily="2" charset="2"/>
                        <a:buChar char=""/>
                        <a:tabLst>
                          <a:tab pos="457200" algn="l"/>
                        </a:tabLst>
                      </a:pPr>
                      <a:r>
                        <a:rPr lang="en-US" sz="1000" dirty="0">
                          <a:effectLst/>
                        </a:rPr>
                        <a:t>Διαθεσιμότητα πληροφοριών σχετικά με την πρόσβαση σε χρηματοδότηση για την ΚΑ </a:t>
                      </a:r>
                    </a:p>
                    <a:p>
                      <a:pPr marL="342900" lvl="0" indent="-342900">
                        <a:buFont typeface="Wingdings" panose="05000000000000000000" pitchFamily="2" charset="2"/>
                        <a:buChar char=""/>
                        <a:tabLst>
                          <a:tab pos="457200" algn="l"/>
                        </a:tabLst>
                      </a:pPr>
                      <a:r>
                        <a:rPr lang="en-US" sz="1000" dirty="0">
                          <a:effectLst/>
                        </a:rPr>
                        <a:t>δραστηριότητες, </a:t>
                      </a:r>
                    </a:p>
                    <a:p>
                      <a:pPr marL="342900" lvl="0" indent="-342900">
                        <a:buFont typeface="Wingdings" panose="05000000000000000000" pitchFamily="2" charset="2"/>
                        <a:buChar char=""/>
                        <a:tabLst>
                          <a:tab pos="457200" algn="l"/>
                        </a:tabLst>
                      </a:pPr>
                      <a:r>
                        <a:rPr lang="en-US" sz="1000" dirty="0">
                          <a:effectLst/>
                        </a:rPr>
                        <a:t>Ποσοστό επιχειρήσεων που διευκολύνουν την ανακύκλωση των προϊόντων μετά τη χρήση, </a:t>
                      </a:r>
                    </a:p>
                    <a:p>
                      <a:pPr marL="342900" lvl="0" indent="-342900">
                        <a:buFont typeface="Wingdings" panose="05000000000000000000" pitchFamily="2" charset="2"/>
                        <a:buChar char=""/>
                        <a:tabLst>
                          <a:tab pos="457200" algn="l"/>
                        </a:tabLst>
                      </a:pPr>
                      <a:r>
                        <a:rPr lang="en-US" sz="1000" dirty="0">
                          <a:effectLst/>
                        </a:rPr>
                        <a:t>Επιχειρήσεις που παρατείνουν τη διάρκεια ζωής των προϊόντων μέσω πιο ανθεκτικών προϊόντων, </a:t>
                      </a:r>
                    </a:p>
                    <a:p>
                      <a:pPr marL="342900" lvl="0" indent="-342900">
                        <a:buFont typeface="Wingdings" panose="05000000000000000000" pitchFamily="2" charset="2"/>
                        <a:buChar char=""/>
                        <a:tabLst>
                          <a:tab pos="457200" algn="l"/>
                        </a:tabLst>
                      </a:pPr>
                      <a:r>
                        <a:rPr lang="en-US" sz="1000" dirty="0">
                          <a:effectLst/>
                        </a:rPr>
                        <a:t>Επιχειρήσεις που ανακυκλώνουν απόβλητα, νερό ή υλικά για δική τους χρήση ή πώληση, </a:t>
                      </a:r>
                    </a:p>
                    <a:p>
                      <a:pPr marL="342900" lvl="0" indent="-342900">
                        <a:buFont typeface="Wingdings" panose="05000000000000000000" pitchFamily="2" charset="2"/>
                        <a:buChar char=""/>
                        <a:tabLst>
                          <a:tab pos="457200" algn="l"/>
                        </a:tabLst>
                      </a:pPr>
                      <a:r>
                        <a:rPr lang="en-US" sz="1000" dirty="0">
                          <a:effectLst/>
                        </a:rPr>
                        <a:t>Αριθμός προϊόντων ή υπηρεσιών με οικολογικό σήμα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2716743148"/>
                  </a:ext>
                </a:extLst>
              </a:tr>
            </a:tbl>
          </a:graphicData>
        </a:graphic>
      </p:graphicFrame>
    </p:spTree>
    <p:custDataLst>
      <p:tags r:id="rId1"/>
    </p:custDataLst>
    <p:extLst>
      <p:ext uri="{BB962C8B-B14F-4D97-AF65-F5344CB8AC3E}">
        <p14:creationId xmlns:p14="http://schemas.microsoft.com/office/powerpoint/2010/main" val="317413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F465-4076-4F8A-8362-DFE44BB9936F}"/>
              </a:ext>
            </a:extLst>
          </p:cNvPr>
          <p:cNvSpPr>
            <a:spLocks noGrp="1"/>
          </p:cNvSpPr>
          <p:nvPr>
            <p:ph type="title"/>
          </p:nvPr>
        </p:nvSpPr>
        <p:spPr>
          <a:xfrm>
            <a:off x="713225" y="0"/>
            <a:ext cx="7717800" cy="1011600"/>
          </a:xfrm>
        </p:spPr>
        <p:txBody>
          <a:bodyPr/>
          <a:lstStyle/>
          <a:p>
            <a:r>
              <a:rPr lang="en-US" dirty="0">
                <a:solidFill>
                  <a:srgbClr val="059540"/>
                </a:solidFill>
              </a:rPr>
              <a:t>Ο δείκτης υλικής κυκλικότητας (MCI)</a:t>
            </a:r>
            <a:endParaRPr lang="en-GB" dirty="0">
              <a:solidFill>
                <a:srgbClr val="059540"/>
              </a:solidFill>
            </a:endParaRPr>
          </a:p>
        </p:txBody>
      </p:sp>
      <p:sp>
        <p:nvSpPr>
          <p:cNvPr id="4" name="TextBox 3">
            <a:extLst>
              <a:ext uri="{FF2B5EF4-FFF2-40B4-BE49-F238E27FC236}">
                <a16:creationId xmlns:a16="http://schemas.microsoft.com/office/drawing/2014/main" id="{8ABBA5C7-97DD-4DE5-9484-A7B94CF80753}"/>
              </a:ext>
            </a:extLst>
          </p:cNvPr>
          <p:cNvSpPr txBox="1"/>
          <p:nvPr/>
        </p:nvSpPr>
        <p:spPr>
          <a:xfrm>
            <a:off x="221915" y="1375851"/>
            <a:ext cx="3056021" cy="2677656"/>
          </a:xfrm>
          <a:prstGeom prst="rect">
            <a:avLst/>
          </a:prstGeom>
          <a:noFill/>
        </p:spPr>
        <p:txBody>
          <a:bodyPr wrap="square">
            <a:spAutoFit/>
          </a:bodyPr>
          <a:lstStyle/>
          <a:p>
            <a:pPr marL="0" indent="0" algn="just">
              <a:buNone/>
            </a:pPr>
            <a:r>
              <a:rPr lang="en-US" dirty="0"/>
              <a:t>Η κυκλικότητα των υλικών είναι μια έκφραση της συμβατότητας ενός προϊόντος με τις αρχές της κυκλικής οικονομίας. Ο δείκτης κυκλικότητας υλικών (MCI) αποκαλύπτει το βαθμό κυκλικότητας της ροής υλικών σε μια κλίμακα από το 0 έως το 1. </a:t>
            </a:r>
          </a:p>
          <a:p>
            <a:pPr marL="0" indent="0" algn="just">
              <a:buNone/>
            </a:pPr>
            <a:endParaRPr lang="en-US" dirty="0"/>
          </a:p>
          <a:p>
            <a:pPr marL="0" indent="0" algn="just">
              <a:buNone/>
            </a:pPr>
            <a:r>
              <a:rPr lang="en-US" dirty="0"/>
              <a:t>Τα αποτελέσματα δείχνουν ότι όσο υψηλότερη είναι η τιμή, τόσο πιο "κυκλικό" είναι το προϊόν.</a:t>
            </a:r>
          </a:p>
          <a:p>
            <a:pPr marL="0" indent="0" algn="just">
              <a:buNone/>
            </a:pPr>
            <a:r>
              <a:rPr lang="en-US" dirty="0"/>
              <a:t> </a:t>
            </a:r>
          </a:p>
        </p:txBody>
      </p:sp>
      <p:sp>
        <p:nvSpPr>
          <p:cNvPr id="6" name="TextBox 5">
            <a:extLst>
              <a:ext uri="{FF2B5EF4-FFF2-40B4-BE49-F238E27FC236}">
                <a16:creationId xmlns:a16="http://schemas.microsoft.com/office/drawing/2014/main" id="{28F80904-FFA7-4D1A-8C8E-5ECCEF2D576D}"/>
              </a:ext>
            </a:extLst>
          </p:cNvPr>
          <p:cNvSpPr txBox="1"/>
          <p:nvPr/>
        </p:nvSpPr>
        <p:spPr>
          <a:xfrm>
            <a:off x="3494887" y="909756"/>
            <a:ext cx="5271742" cy="3754874"/>
          </a:xfrm>
          <a:prstGeom prst="rect">
            <a:avLst/>
          </a:prstGeom>
          <a:noFill/>
        </p:spPr>
        <p:txBody>
          <a:bodyPr wrap="square">
            <a:spAutoFit/>
          </a:bodyPr>
          <a:lstStyle/>
          <a:p>
            <a:pPr algn="ctr"/>
            <a:r>
              <a:rPr lang="en-US" dirty="0">
                <a:latin typeface="+mj-lt"/>
                <a:ea typeface="Verdana" panose="020B0604030504040204" pitchFamily="34" charset="0"/>
              </a:rPr>
              <a:t>Οι πιθανές τιμές του δείκτη κυκλικότητας υλικού είναι από 0 έως 1:</a:t>
            </a:r>
          </a:p>
          <a:p>
            <a:pPr algn="ctr"/>
            <a:endParaRPr lang="en-US" dirty="0">
              <a:latin typeface="+mj-lt"/>
              <a:ea typeface="Verdana" panose="020B0604030504040204" pitchFamily="34" charset="0"/>
            </a:endParaRPr>
          </a:p>
          <a:p>
            <a:pPr algn="just"/>
            <a:r>
              <a:rPr lang="en-US" b="1" dirty="0">
                <a:latin typeface="+mj-lt"/>
                <a:ea typeface="Verdana" panose="020B0604030504040204" pitchFamily="34" charset="0"/>
              </a:rPr>
              <a:t>MCI = 1: Για </a:t>
            </a:r>
            <a:r>
              <a:rPr lang="en-US" dirty="0">
                <a:latin typeface="+mj-lt"/>
                <a:ea typeface="Verdana" panose="020B0604030504040204" pitchFamily="34" charset="0"/>
              </a:rPr>
              <a:t>να επιτευχθεί η βαθμολογία 1, όλες οι χρησιμοποιούμενες πρώτες ύλες πρέπει να προέρχονται από ανακυκλωμένα συστατικά ή ανακυκλωμένα υλικά χωρίς απώλειες κατά την ανακύκλωση. </a:t>
            </a:r>
          </a:p>
          <a:p>
            <a:pPr algn="just"/>
            <a:r>
              <a:rPr lang="en-US" b="1" dirty="0">
                <a:latin typeface="+mj-lt"/>
                <a:ea typeface="Verdana" panose="020B0604030504040204" pitchFamily="34" charset="0"/>
              </a:rPr>
              <a:t>MCI = 0,1: </a:t>
            </a:r>
            <a:r>
              <a:rPr lang="en-US" dirty="0">
                <a:latin typeface="+mj-lt"/>
                <a:ea typeface="Verdana" panose="020B0604030504040204" pitchFamily="34" charset="0"/>
              </a:rPr>
              <a:t>Ένα προϊόν με βαθμολογία 0,1 έχει πλήρως γραμμικές ροές υλικών στις οποίες όλες οι πρώτες ύλες προέρχονται από μη επεξεργασμένα υλικά και δεν επαναχρησιμοποιούνται ή ανακυκλώνονται ως απόβλητα. Για να επιτευχθεί μια τιμή κάτω από 0,1, το προϊόν πρέπει να έχει μικρότερο κύκλο ζωής ή χαμηλότερη ένταση χρήσης από εκείνη του μέσου βιομηχανικού προϊόντος.</a:t>
            </a:r>
          </a:p>
          <a:p>
            <a:pPr algn="just"/>
            <a:r>
              <a:rPr lang="en-US" b="1" dirty="0">
                <a:latin typeface="+mj-lt"/>
                <a:ea typeface="Verdana" panose="020B0604030504040204" pitchFamily="34" charset="0"/>
              </a:rPr>
              <a:t>MCI&gt; 0,1: </a:t>
            </a:r>
            <a:r>
              <a:rPr lang="en-US" dirty="0">
                <a:latin typeface="+mj-lt"/>
                <a:ea typeface="Verdana" panose="020B0604030504040204" pitchFamily="34" charset="0"/>
              </a:rPr>
              <a:t>Για ένα προϊόν με πλήρως γραμμικές ροές υλικών, αλλά με υψηλότερο όφελος από το μέσο βιομηχανικό προϊόν, θα υπάρχει MCI&gt; 0,1. </a:t>
            </a:r>
          </a:p>
        </p:txBody>
      </p:sp>
    </p:spTree>
    <p:custDataLst>
      <p:tags r:id="rId1"/>
    </p:custDataLst>
    <p:extLst>
      <p:ext uri="{BB962C8B-B14F-4D97-AF65-F5344CB8AC3E}">
        <p14:creationId xmlns:p14="http://schemas.microsoft.com/office/powerpoint/2010/main" val="28512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a:t>Κύριοι στόχοι</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85374" y="1997214"/>
            <a:ext cx="7633765" cy="1176900"/>
          </a:xfrm>
          <a:prstGeom prst="rect">
            <a:avLst/>
          </a:prstGeom>
        </p:spPr>
        <p:txBody>
          <a:bodyPr spcFirstLastPara="1" wrap="square" lIns="91425" tIns="91425" rIns="91425" bIns="91425" anchor="t" anchorCtr="0">
            <a:noAutofit/>
          </a:bodyPr>
          <a:lstStyle/>
          <a:p>
            <a:pPr marL="342900" indent="-342900" algn="l">
              <a:buClr>
                <a:srgbClr val="15A7A1"/>
              </a:buClr>
              <a:buFont typeface="Arial" panose="020B0604020202020204" pitchFamily="34" charset="0"/>
              <a:buChar char="•"/>
            </a:pPr>
            <a:r>
              <a:rPr lang="en-GB" sz="2000" dirty="0"/>
              <a:t>Γραμμικό μοντέλο παραγωγής και κατανάλωσης</a:t>
            </a:r>
          </a:p>
          <a:p>
            <a:pPr marL="342900" indent="-342900" algn="l">
              <a:buClr>
                <a:srgbClr val="15A7A1"/>
              </a:buClr>
              <a:buFont typeface="Arial" panose="020B0604020202020204" pitchFamily="34" charset="0"/>
              <a:buChar char="•"/>
            </a:pPr>
            <a:r>
              <a:rPr lang="en-GB" sz="2000" dirty="0"/>
              <a:t>Αρχές CE σε αντίθεση με το γραμμικό μοντέλο</a:t>
            </a:r>
          </a:p>
          <a:p>
            <a:pPr marL="342900" indent="-342900" algn="l">
              <a:buClr>
                <a:srgbClr val="15A7A1"/>
              </a:buClr>
              <a:buFont typeface="Arial" panose="020B0604020202020204" pitchFamily="34" charset="0"/>
              <a:buChar char="•"/>
            </a:pPr>
            <a:r>
              <a:rPr lang="en-GB" sz="2000" dirty="0"/>
              <a:t>Δείκτες CE</a:t>
            </a:r>
          </a:p>
          <a:p>
            <a:pPr marL="342900" indent="-342900" algn="l">
              <a:buClr>
                <a:srgbClr val="15A7A1"/>
              </a:buClr>
              <a:buFont typeface="Arial" panose="020B0604020202020204" pitchFamily="34" charset="0"/>
              <a:buChar char="•"/>
            </a:pPr>
            <a:r>
              <a:rPr lang="en-GB" sz="2000" dirty="0"/>
              <a:t>Πολιτικές CE και νομοθετικό πλαίσιο </a:t>
            </a:r>
            <a:endParaRPr lang="en-US"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58009" y="1627058"/>
            <a:ext cx="7717800" cy="646800"/>
          </a:xfrm>
        </p:spPr>
        <p:txBody>
          <a:bodyPr/>
          <a:lstStyle/>
          <a:p>
            <a:r>
              <a:rPr lang="en-US" sz="4000" dirty="0">
                <a:solidFill>
                  <a:srgbClr val="368E00"/>
                </a:solidFill>
              </a:rPr>
              <a:t>Πολιτικές CE και νομοθετικό πλαίσιο</a:t>
            </a:r>
            <a:br>
              <a:rPr lang="en-US" sz="4000" dirty="0">
                <a:solidFill>
                  <a:srgbClr val="368E00"/>
                </a:solidFill>
              </a:rPr>
            </a:b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30689" y="2475108"/>
            <a:ext cx="6588857" cy="789070"/>
          </a:xfrm>
        </p:spPr>
        <p:txBody>
          <a:bodyPr/>
          <a:lstStyle/>
          <a:p>
            <a:pPr algn="just"/>
            <a:r>
              <a:rPr lang="en-US" sz="1800" dirty="0"/>
              <a:t>Το νομικό πλαίσιο στον τομέα της κυκλικής οικονομίας στην Ευρώπη.</a:t>
            </a:r>
          </a:p>
          <a:p>
            <a:pPr algn="just"/>
            <a:r>
              <a:rPr lang="en-US" sz="1800" dirty="0"/>
              <a:t>Παρέχει μια επισκόπηση των πιθανών μέσων πολιτικής που επηρεάζουν την κυκλικότητα των προϊόντων καθ' όλη τη διάρκεια του κύκλου ζωής τους.</a:t>
            </a:r>
          </a:p>
        </p:txBody>
      </p:sp>
    </p:spTree>
    <p:custDataLst>
      <p:tags r:id="rId1"/>
    </p:custDataLst>
    <p:extLst>
      <p:ext uri="{BB962C8B-B14F-4D97-AF65-F5344CB8AC3E}">
        <p14:creationId xmlns:p14="http://schemas.microsoft.com/office/powerpoint/2010/main" val="336102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7586-80B4-4A3B-A164-5EB6B0851A82}"/>
              </a:ext>
            </a:extLst>
          </p:cNvPr>
          <p:cNvSpPr>
            <a:spLocks noGrp="1"/>
          </p:cNvSpPr>
          <p:nvPr>
            <p:ph type="title"/>
          </p:nvPr>
        </p:nvSpPr>
        <p:spPr/>
        <p:txBody>
          <a:bodyPr/>
          <a:lstStyle/>
          <a:p>
            <a:r>
              <a:rPr lang="en-US" dirty="0"/>
              <a:t>CE Πολιτικές και νομοθετικό πλαίσιο</a:t>
            </a:r>
            <a:endParaRPr lang="en-GB" dirty="0"/>
          </a:p>
        </p:txBody>
      </p:sp>
      <p:sp>
        <p:nvSpPr>
          <p:cNvPr id="4" name="TextBox 3">
            <a:extLst>
              <a:ext uri="{FF2B5EF4-FFF2-40B4-BE49-F238E27FC236}">
                <a16:creationId xmlns:a16="http://schemas.microsoft.com/office/drawing/2014/main" id="{F31FAB88-9E4A-4E5D-BC54-52CB0C2B9EC9}"/>
              </a:ext>
            </a:extLst>
          </p:cNvPr>
          <p:cNvSpPr txBox="1"/>
          <p:nvPr/>
        </p:nvSpPr>
        <p:spPr>
          <a:xfrm>
            <a:off x="178754" y="1721630"/>
            <a:ext cx="8573360" cy="3108543"/>
          </a:xfrm>
          <a:prstGeom prst="rect">
            <a:avLst/>
          </a:prstGeom>
          <a:noFill/>
        </p:spPr>
        <p:txBody>
          <a:bodyPr wrap="square">
            <a:spAutoFit/>
          </a:bodyPr>
          <a:lstStyle/>
          <a:p>
            <a:pPr algn="just"/>
            <a:r>
              <a:rPr lang="en-US" sz="1400" dirty="0"/>
              <a:t>Η επιτυχής μετάβαση στην κυκλική οικονομία απαιτεί την υιοθέτηση και εφαρμογή νέων μέτρων και δράσεων με έμφαση στην αποδοτική χρήση των φυσικών πόρων και την επιμήκυνση της διάρκειας ζωής των προϊόντων, εξετάζοντας προσεκτικά κάθε στάδιο της αλυσίδας του προϊόντος - από την εξόρυξη των πρώτων υλών, τον σχεδιασμό και τη σχεδίαση των προϊόντων και την παραγωγή έως την κατανάλωση και τη διαχείριση των αποβλήτων.</a:t>
            </a:r>
          </a:p>
          <a:p>
            <a:pPr algn="just"/>
            <a:endParaRPr lang="en-US" sz="1400" dirty="0"/>
          </a:p>
          <a:p>
            <a:pPr algn="just"/>
            <a:r>
              <a:rPr lang="en-US" sz="1400" dirty="0"/>
              <a:t>Τον Μάρτιο του 2020, η Ευρωπαϊκή Επιτροπή ενέκρινε το </a:t>
            </a:r>
            <a:r>
              <a:rPr lang="en-US" sz="1400" dirty="0">
                <a:hlinkClick r:id="rId3"/>
              </a:rPr>
              <a:t>Νέο Σχέδιο Δράσης για την Κυκλική Οικονομία </a:t>
            </a:r>
            <a:r>
              <a:rPr lang="en-US" sz="1400" dirty="0"/>
              <a:t>- τη νέα ατζέντα της Ευρώπης για τη βιώσιμη ανάπτυξη και ένα από τα βασικά στοιχεία της Ευρωπαϊκής Πράσινης Συμφωνίας. Το Νέο Σχέδιο Δράσης ανακοινώνει πρωτοβουλίες κατά μήκος ολόκληρου του κύκλου ζωής των προϊόντων, όπως ο σχεδιασμός των προϊόντων, οι διαδικασίες κυκλικής οικονομίας, η βιώσιμη κατανάλωση και τα απόβλητα. Επικεντρώνεται σε τομείς που απαιτούν πόρους και έχουν υψηλό δυναμικό κυκλικότητας, όπως τα ηλεκτρονικά και οι ΤΠΕ, οι μπαταρίες και τα οχήματα, οι συσκευασίες, τα πλαστικά, τα κλωστοϋφαντουργικά προϊόντα, οι κατασκευές και τα τρόφιμα.</a:t>
            </a:r>
          </a:p>
          <a:p>
            <a:pPr algn="just"/>
            <a:endParaRPr lang="en-US" dirty="0"/>
          </a:p>
          <a:p>
            <a:pPr algn="just">
              <a:buFont typeface="Wingdings" panose="05000000000000000000" pitchFamily="2" charset="2"/>
              <a:buChar char="ü"/>
            </a:pPr>
            <a:endParaRPr lang="en-US" dirty="0"/>
          </a:p>
          <a:p>
            <a:pPr marL="0" indent="0">
              <a:buNone/>
            </a:pPr>
            <a:endParaRPr lang="bg-BG" dirty="0"/>
          </a:p>
        </p:txBody>
      </p:sp>
    </p:spTree>
    <p:custDataLst>
      <p:tags r:id="rId1"/>
    </p:custDataLst>
    <p:extLst>
      <p:ext uri="{BB962C8B-B14F-4D97-AF65-F5344CB8AC3E}">
        <p14:creationId xmlns:p14="http://schemas.microsoft.com/office/powerpoint/2010/main" val="294704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CC83-D1A9-4FEA-92C2-6E870B0086B2}"/>
              </a:ext>
            </a:extLst>
          </p:cNvPr>
          <p:cNvSpPr>
            <a:spLocks noGrp="1"/>
          </p:cNvSpPr>
          <p:nvPr>
            <p:ph type="title"/>
          </p:nvPr>
        </p:nvSpPr>
        <p:spPr/>
        <p:txBody>
          <a:bodyPr/>
          <a:lstStyle/>
          <a:p>
            <a:r>
              <a:rPr lang="en-GB" dirty="0"/>
              <a:t>(Συνέχεια)</a:t>
            </a:r>
          </a:p>
        </p:txBody>
      </p:sp>
      <p:sp>
        <p:nvSpPr>
          <p:cNvPr id="4" name="TextBox 3">
            <a:extLst>
              <a:ext uri="{FF2B5EF4-FFF2-40B4-BE49-F238E27FC236}">
                <a16:creationId xmlns:a16="http://schemas.microsoft.com/office/drawing/2014/main" id="{E0D96F0E-3247-420F-B434-3F1150249578}"/>
              </a:ext>
            </a:extLst>
          </p:cNvPr>
          <p:cNvSpPr txBox="1"/>
          <p:nvPr/>
        </p:nvSpPr>
        <p:spPr>
          <a:xfrm>
            <a:off x="333447" y="1930519"/>
            <a:ext cx="5063576" cy="2031325"/>
          </a:xfrm>
          <a:prstGeom prst="rect">
            <a:avLst/>
          </a:prstGeom>
          <a:noFill/>
        </p:spPr>
        <p:txBody>
          <a:bodyPr wrap="square">
            <a:spAutoFit/>
          </a:bodyPr>
          <a:lstStyle/>
          <a:p>
            <a:pPr algn="just"/>
            <a:r>
              <a:rPr lang="en-US" sz="1400" dirty="0"/>
              <a:t>Το έγγραφο εισάγει νομοθετικά και μη νομοθετικά μέτρα που στοχεύουν σε τομείς όπου η δράση σε επίπεδο ΕΕ θα μπορούσε να αποφέρει πραγματική προστιθέμενη αξία. Ορισμένα από τα μέτρα είναι τα εξής:</a:t>
            </a:r>
          </a:p>
          <a:p>
            <a:pPr algn="just"/>
            <a:endParaRPr lang="en-US" sz="1400" dirty="0"/>
          </a:p>
          <a:p>
            <a:pPr algn="just">
              <a:buFont typeface="Wingdings" panose="05000000000000000000" pitchFamily="2" charset="2"/>
              <a:buChar char="ü"/>
            </a:pPr>
            <a:r>
              <a:rPr lang="en-US" sz="1400" dirty="0"/>
              <a:t>Να γίνουν τα βιώσιμα προϊόντα ο κανόνας στην ΕΕ,</a:t>
            </a:r>
          </a:p>
          <a:p>
            <a:pPr algn="just">
              <a:buFont typeface="Wingdings" panose="05000000000000000000" pitchFamily="2" charset="2"/>
              <a:buChar char="ü"/>
            </a:pPr>
            <a:r>
              <a:rPr lang="en-US" sz="1400" dirty="0"/>
              <a:t>Ενδυνάμωση των καταναλωτών και των δημόσιων αγοραστών,</a:t>
            </a:r>
          </a:p>
          <a:p>
            <a:pPr algn="just">
              <a:buFont typeface="Wingdings" panose="05000000000000000000" pitchFamily="2" charset="2"/>
              <a:buChar char="ü"/>
            </a:pPr>
            <a:r>
              <a:rPr lang="en-US" sz="1400" dirty="0"/>
              <a:t>Εξασφαλίστε λιγότερα απόβλητα,</a:t>
            </a:r>
          </a:p>
          <a:p>
            <a:pPr algn="just">
              <a:buFont typeface="Wingdings" panose="05000000000000000000" pitchFamily="2" charset="2"/>
              <a:buChar char="ü"/>
            </a:pPr>
            <a:r>
              <a:rPr lang="en-US" sz="1400" dirty="0"/>
              <a:t>Κάντε την κυκλικότητα να λειτουργήσει για τους ανθρώπους, τις περιφέρειες και τις πόλεις,</a:t>
            </a:r>
          </a:p>
          <a:p>
            <a:pPr algn="just">
              <a:buFont typeface="Wingdings" panose="05000000000000000000" pitchFamily="2" charset="2"/>
              <a:buChar char="ü"/>
            </a:pPr>
            <a:r>
              <a:rPr lang="en-US" sz="1400" dirty="0"/>
              <a:t>Να ηγηθεί των προσπαθειών για την κυκλική οικονομία σε παγκόσμια κλίμακα.</a:t>
            </a:r>
          </a:p>
        </p:txBody>
      </p:sp>
      <p:pic>
        <p:nvPicPr>
          <p:cNvPr id="122882" name="Picture 2">
            <a:extLst>
              <a:ext uri="{FF2B5EF4-FFF2-40B4-BE49-F238E27FC236}">
                <a16:creationId xmlns:a16="http://schemas.microsoft.com/office/drawing/2014/main" id="{7C588AC4-352F-49CC-8952-5EC39FC0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167" y="1269340"/>
            <a:ext cx="2096288" cy="296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94484B-D4CC-4D71-9878-14FF34D006AD}"/>
              </a:ext>
            </a:extLst>
          </p:cNvPr>
          <p:cNvSpPr txBox="1"/>
          <p:nvPr/>
        </p:nvSpPr>
        <p:spPr>
          <a:xfrm>
            <a:off x="5660856" y="4488584"/>
            <a:ext cx="2607415" cy="230832"/>
          </a:xfrm>
          <a:prstGeom prst="rect">
            <a:avLst/>
          </a:prstGeom>
          <a:noFill/>
        </p:spPr>
        <p:txBody>
          <a:bodyPr wrap="square">
            <a:spAutoFit/>
          </a:bodyPr>
          <a:lstStyle/>
          <a:p>
            <a:pPr algn="ctr"/>
            <a:r>
              <a:rPr lang="en-US" sz="900" dirty="0">
                <a:latin typeface="+mj-lt"/>
                <a:ea typeface="Verdana" panose="020B0604030504040204" pitchFamily="34" charset="0"/>
              </a:rPr>
              <a:t>Πηγή: </a:t>
            </a:r>
            <a:r>
              <a:rPr lang="en-US" sz="900" dirty="0">
                <a:latin typeface="+mj-lt"/>
                <a:ea typeface="Verdana" panose="020B0604030504040204" pitchFamily="34" charset="0"/>
                <a:hlinkClick r:id="rId4"/>
              </a:rPr>
              <a:t>https:</a:t>
            </a:r>
            <a:r>
              <a:rPr lang="en-US" sz="900" dirty="0">
                <a:latin typeface="+mj-lt"/>
                <a:ea typeface="Verdana" panose="020B0604030504040204" pitchFamily="34" charset="0"/>
              </a:rPr>
              <a:t>//op.europa.eu/ </a:t>
            </a:r>
          </a:p>
        </p:txBody>
      </p:sp>
    </p:spTree>
    <p:custDataLst>
      <p:tags r:id="rId1"/>
    </p:custDataLst>
    <p:extLst>
      <p:ext uri="{BB962C8B-B14F-4D97-AF65-F5344CB8AC3E}">
        <p14:creationId xmlns:p14="http://schemas.microsoft.com/office/powerpoint/2010/main" val="325909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3B20-D940-41C5-B0A9-6BA183C53E31}"/>
              </a:ext>
            </a:extLst>
          </p:cNvPr>
          <p:cNvSpPr>
            <a:spLocks noGrp="1"/>
          </p:cNvSpPr>
          <p:nvPr>
            <p:ph type="title"/>
          </p:nvPr>
        </p:nvSpPr>
        <p:spPr>
          <a:xfrm>
            <a:off x="633397" y="35286"/>
            <a:ext cx="7717800" cy="1011600"/>
          </a:xfrm>
        </p:spPr>
        <p:txBody>
          <a:bodyPr/>
          <a:lstStyle/>
          <a:p>
            <a:r>
              <a:rPr lang="en-US" dirty="0"/>
              <a:t>Η ΕΕ και η κυκλική οικονομία</a:t>
            </a:r>
            <a:endParaRPr lang="en-GB" dirty="0"/>
          </a:p>
        </p:txBody>
      </p:sp>
      <p:sp>
        <p:nvSpPr>
          <p:cNvPr id="4" name="TextBox 3">
            <a:extLst>
              <a:ext uri="{FF2B5EF4-FFF2-40B4-BE49-F238E27FC236}">
                <a16:creationId xmlns:a16="http://schemas.microsoft.com/office/drawing/2014/main" id="{32C43DDD-C3F6-43AE-9AAA-749636D6DF2C}"/>
              </a:ext>
            </a:extLst>
          </p:cNvPr>
          <p:cNvSpPr txBox="1"/>
          <p:nvPr/>
        </p:nvSpPr>
        <p:spPr>
          <a:xfrm>
            <a:off x="161566" y="905165"/>
            <a:ext cx="4224803" cy="3754874"/>
          </a:xfrm>
          <a:prstGeom prst="rect">
            <a:avLst/>
          </a:prstGeom>
          <a:noFill/>
        </p:spPr>
        <p:txBody>
          <a:bodyPr wrap="square">
            <a:spAutoFit/>
          </a:bodyPr>
          <a:lstStyle/>
          <a:p>
            <a:pPr marL="0" indent="0" algn="just">
              <a:buNone/>
            </a:pPr>
            <a:r>
              <a:rPr lang="en-US" dirty="0"/>
              <a:t>Με το </a:t>
            </a:r>
            <a:r>
              <a:rPr lang="en-US" dirty="0">
                <a:hlinkClick r:id="rId3"/>
              </a:rPr>
              <a:t>ψήφισμα του ΕΚ της 10ης Φεβρουαρίου 2021 σχετικά με το νέο σχέδιο δράσης για την κυκλική οικονομία</a:t>
            </a:r>
            <a:r>
              <a:rPr lang="en-US" dirty="0"/>
              <a:t>, το ΕΚ ζήτησε πρόσθετα μέτρα για την επίτευξη περιβαλλοντικής βιωσιμότητας και ουδετερότητας ως προς τον άνθρακα έως το 2050. Ορισμένες από τις πρόσθετες συστάσεις αφορούν:</a:t>
            </a:r>
          </a:p>
          <a:p>
            <a:pPr marL="0" indent="0" algn="just">
              <a:buNone/>
            </a:pPr>
            <a:endParaRPr lang="en-US" dirty="0"/>
          </a:p>
          <a:p>
            <a:pPr algn="just">
              <a:buFont typeface="Wingdings" panose="05000000000000000000" pitchFamily="2" charset="2"/>
              <a:buChar char="ü"/>
            </a:pPr>
            <a:r>
              <a:rPr lang="en-US" dirty="0"/>
              <a:t>αυστηροποίηση των απαιτήσεων ανακύκλωσης,</a:t>
            </a:r>
          </a:p>
          <a:p>
            <a:pPr algn="just">
              <a:buFont typeface="Wingdings" panose="05000000000000000000" pitchFamily="2" charset="2"/>
              <a:buChar char="ü"/>
            </a:pPr>
            <a:r>
              <a:rPr lang="en-US" dirty="0"/>
              <a:t>δεσμευτικοί στόχοι για το "οικολογικό αποτύπωμα" των υλικών,</a:t>
            </a:r>
          </a:p>
          <a:p>
            <a:pPr algn="just">
              <a:buFont typeface="Wingdings" panose="05000000000000000000" pitchFamily="2" charset="2"/>
              <a:buChar char="ü"/>
            </a:pPr>
            <a:r>
              <a:rPr lang="en-US" dirty="0"/>
              <a:t>υποστήριξη του οικολογικού σήματος της ΕΕ ως σημείο αναφοράς για την περιβαλλοντική σταθερότητα,</a:t>
            </a:r>
          </a:p>
          <a:p>
            <a:pPr algn="just">
              <a:buFont typeface="Wingdings" panose="05000000000000000000" pitchFamily="2" charset="2"/>
              <a:buChar char="ü"/>
            </a:pPr>
            <a:r>
              <a:rPr lang="en-US" dirty="0"/>
              <a:t>ενίσχυση του ρόλου των πράσινων δημόσιων διαγωνισμών,</a:t>
            </a:r>
          </a:p>
          <a:p>
            <a:pPr algn="just">
              <a:buFont typeface="Wingdings" panose="05000000000000000000" pitchFamily="2" charset="2"/>
              <a:buChar char="ü"/>
            </a:pPr>
            <a:r>
              <a:rPr lang="en-US" dirty="0"/>
              <a:t>ενσωμάτωση των αρχών της ΚΑ στα εθνικά σχέδια ανάκαμψης των κρατών μελών.</a:t>
            </a:r>
          </a:p>
        </p:txBody>
      </p:sp>
      <p:sp>
        <p:nvSpPr>
          <p:cNvPr id="6" name="TextBox 5">
            <a:extLst>
              <a:ext uri="{FF2B5EF4-FFF2-40B4-BE49-F238E27FC236}">
                <a16:creationId xmlns:a16="http://schemas.microsoft.com/office/drawing/2014/main" id="{9C8AC00F-0CC7-41F2-B9C6-D7864A130066}"/>
              </a:ext>
            </a:extLst>
          </p:cNvPr>
          <p:cNvSpPr txBox="1"/>
          <p:nvPr/>
        </p:nvSpPr>
        <p:spPr>
          <a:xfrm>
            <a:off x="4627004" y="1137443"/>
            <a:ext cx="4087300" cy="2123658"/>
          </a:xfrm>
          <a:prstGeom prst="rect">
            <a:avLst/>
          </a:prstGeom>
          <a:noFill/>
        </p:spPr>
        <p:txBody>
          <a:bodyPr wrap="square">
            <a:spAutoFit/>
          </a:bodyPr>
          <a:lstStyle/>
          <a:p>
            <a:pPr algn="just"/>
            <a:r>
              <a:rPr lang="en-US" sz="1200" dirty="0">
                <a:solidFill>
                  <a:srgbClr val="059540"/>
                </a:solidFill>
                <a:latin typeface="Verdana" panose="020B0604030504040204" pitchFamily="34" charset="0"/>
                <a:ea typeface="Verdana" panose="020B0604030504040204" pitchFamily="34" charset="0"/>
              </a:rPr>
              <a:t>"Το οικολογικό σήμα της ΕΕ είναι ένα σήμα περιβαλλοντικής αριστείας που απονέμεται σε προϊόντα και υπηρεσίες που πληρούν υψηλά περιβαλλοντικά πρότυπα καθ' όλη τη διάρκεια του κύκλου ζωής τους: από την εξόρυξη των πρώτων υλών μέχρι την παραγωγή, τη διανομή και τη διάθεση. Το οικολογικό σήμα της ΕΕ προωθεί την κυκλική οικονομία, ενθαρρύνοντας τους παραγωγούς να παράγουν λιγότερα απόβλητα και CO2 κατά τη διαδικασία παραγωγής. Τα κριτήρια του οικολογικού σήματος της ΕΕ ενθαρρύνουν επίσης τις εταιρείες να αναπτύσσουν προϊόντα που είναι ανθεκτικά, εύκολα στην επισκευή και την ανακύκλωση". </a:t>
            </a:r>
            <a:endParaRPr lang="bg-BG" sz="1200" dirty="0">
              <a:solidFill>
                <a:srgbClr val="059540"/>
              </a:solidFill>
              <a:latin typeface="Verdana" panose="020B0604030504040204" pitchFamily="34" charset="0"/>
              <a:ea typeface="Verdana" panose="020B0604030504040204" pitchFamily="34" charset="0"/>
            </a:endParaRPr>
          </a:p>
        </p:txBody>
      </p:sp>
      <p:pic>
        <p:nvPicPr>
          <p:cNvPr id="7" name="Картина 4">
            <a:extLst>
              <a:ext uri="{FF2B5EF4-FFF2-40B4-BE49-F238E27FC236}">
                <a16:creationId xmlns:a16="http://schemas.microsoft.com/office/drawing/2014/main" id="{26E75F08-AB96-44E3-BDBF-9B5A9F33268A}"/>
              </a:ext>
            </a:extLst>
          </p:cNvPr>
          <p:cNvPicPr>
            <a:picLocks noChangeAspect="1"/>
          </p:cNvPicPr>
          <p:nvPr/>
        </p:nvPicPr>
        <p:blipFill>
          <a:blip r:embed="rId4"/>
          <a:stretch>
            <a:fillRect/>
          </a:stretch>
        </p:blipFill>
        <p:spPr>
          <a:xfrm>
            <a:off x="6398115" y="3624159"/>
            <a:ext cx="977136" cy="977136"/>
          </a:xfrm>
          <a:prstGeom prst="rect">
            <a:avLst/>
          </a:prstGeom>
        </p:spPr>
      </p:pic>
      <p:sp>
        <p:nvSpPr>
          <p:cNvPr id="8" name="Текстово поле 5">
            <a:extLst>
              <a:ext uri="{FF2B5EF4-FFF2-40B4-BE49-F238E27FC236}">
                <a16:creationId xmlns:a16="http://schemas.microsoft.com/office/drawing/2014/main" id="{09EE57F9-BAB7-4075-8E8D-3D8B5F98372F}"/>
              </a:ext>
            </a:extLst>
          </p:cNvPr>
          <p:cNvSpPr txBox="1"/>
          <p:nvPr/>
        </p:nvSpPr>
        <p:spPr>
          <a:xfrm>
            <a:off x="6260490" y="4584441"/>
            <a:ext cx="1879134" cy="200055"/>
          </a:xfrm>
          <a:prstGeom prst="rect">
            <a:avLst/>
          </a:prstGeom>
          <a:noFill/>
        </p:spPr>
        <p:txBody>
          <a:bodyPr wrap="square" rtlCol="0">
            <a:spAutoFit/>
          </a:bodyPr>
          <a:lstStyle/>
          <a:p>
            <a:r>
              <a:rPr lang="en-US" sz="700" dirty="0">
                <a:latin typeface="+mj-lt"/>
                <a:ea typeface="Verdana" panose="020B0604030504040204" pitchFamily="34" charset="0"/>
              </a:rPr>
              <a:t>Πηγή: Ευρωπαϊκή Επιτροπή</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6794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1DBE-E910-4EE5-BC69-C08F3A3FDBC3}"/>
              </a:ext>
            </a:extLst>
          </p:cNvPr>
          <p:cNvSpPr>
            <a:spLocks noGrp="1"/>
          </p:cNvSpPr>
          <p:nvPr>
            <p:ph type="title"/>
          </p:nvPr>
        </p:nvSpPr>
        <p:spPr>
          <a:xfrm>
            <a:off x="445092" y="306205"/>
            <a:ext cx="7717800" cy="1011600"/>
          </a:xfrm>
        </p:spPr>
        <p:txBody>
          <a:bodyPr/>
          <a:lstStyle/>
          <a:p>
            <a:r>
              <a:rPr lang="en-US" sz="4000" dirty="0"/>
              <a:t>Εθνικές πολιτικές, στρατηγικές CE, </a:t>
            </a:r>
            <a:br>
              <a:rPr lang="en-US" sz="4000" dirty="0"/>
            </a:br>
            <a:r>
              <a:rPr lang="en-US" sz="4000" dirty="0"/>
              <a:t>Σχέδια και μέτρα</a:t>
            </a:r>
            <a:endParaRPr lang="en-GB" dirty="0"/>
          </a:p>
        </p:txBody>
      </p:sp>
      <p:sp>
        <p:nvSpPr>
          <p:cNvPr id="6" name="TextBox 5">
            <a:extLst>
              <a:ext uri="{FF2B5EF4-FFF2-40B4-BE49-F238E27FC236}">
                <a16:creationId xmlns:a16="http://schemas.microsoft.com/office/drawing/2014/main" id="{24D65B73-399D-4F2D-8DA4-50A0D8030C02}"/>
              </a:ext>
            </a:extLst>
          </p:cNvPr>
          <p:cNvSpPr txBox="1"/>
          <p:nvPr/>
        </p:nvSpPr>
        <p:spPr>
          <a:xfrm>
            <a:off x="1194488" y="2300170"/>
            <a:ext cx="1548712" cy="2031325"/>
          </a:xfrm>
          <a:prstGeom prst="rect">
            <a:avLst/>
          </a:prstGeom>
          <a:noFill/>
        </p:spPr>
        <p:txBody>
          <a:bodyPr wrap="square">
            <a:spAutoFit/>
          </a:bodyPr>
          <a:lstStyle/>
          <a:p>
            <a:pPr marL="342900" indent="-342900">
              <a:buFont typeface="+mj-lt"/>
              <a:buAutoNum type="arabicPeriod"/>
            </a:pPr>
            <a:r>
              <a:rPr lang="en-US" dirty="0"/>
              <a:t>Γερμανία</a:t>
            </a:r>
          </a:p>
          <a:p>
            <a:pPr marL="342900" indent="-342900">
              <a:buFont typeface="+mj-lt"/>
              <a:buAutoNum type="arabicPeriod"/>
            </a:pPr>
            <a:r>
              <a:rPr lang="en-US" dirty="0"/>
              <a:t>Κύπρος</a:t>
            </a:r>
          </a:p>
          <a:p>
            <a:pPr marL="342900" indent="-342900">
              <a:buFont typeface="+mj-lt"/>
              <a:buAutoNum type="arabicPeriod"/>
            </a:pPr>
            <a:r>
              <a:rPr lang="en-US" dirty="0"/>
              <a:t>Κροατία</a:t>
            </a:r>
          </a:p>
          <a:p>
            <a:pPr marL="342900" indent="-342900">
              <a:buFont typeface="+mj-lt"/>
              <a:buAutoNum type="arabicPeriod"/>
            </a:pPr>
            <a:r>
              <a:rPr lang="en-US" dirty="0"/>
              <a:t>Αυστρία</a:t>
            </a:r>
          </a:p>
          <a:p>
            <a:pPr marL="342900" indent="-342900">
              <a:buFont typeface="+mj-lt"/>
              <a:buAutoNum type="arabicPeriod"/>
            </a:pPr>
            <a:r>
              <a:rPr lang="en-US" dirty="0"/>
              <a:t>Ιρλανδία</a:t>
            </a:r>
          </a:p>
          <a:p>
            <a:pPr marL="342900" indent="-342900">
              <a:buFont typeface="+mj-lt"/>
              <a:buAutoNum type="arabicPeriod"/>
            </a:pPr>
            <a:r>
              <a:rPr lang="en-US" dirty="0"/>
              <a:t>Ρουμανία</a:t>
            </a:r>
          </a:p>
          <a:p>
            <a:pPr marL="342900" indent="-342900">
              <a:buFont typeface="+mj-lt"/>
              <a:buAutoNum type="arabicPeriod"/>
            </a:pPr>
            <a:r>
              <a:rPr lang="en-US" dirty="0"/>
              <a:t>Ελλάδα</a:t>
            </a:r>
          </a:p>
          <a:p>
            <a:pPr marL="342900" indent="-342900">
              <a:buFont typeface="+mj-lt"/>
              <a:buAutoNum type="arabicPeriod"/>
            </a:pPr>
            <a:r>
              <a:rPr lang="en-US" dirty="0"/>
              <a:t>Βουλγαρία</a:t>
            </a:r>
          </a:p>
          <a:p>
            <a:pPr marL="342900" indent="-342900">
              <a:buFont typeface="+mj-lt"/>
              <a:buAutoNum type="arabicPeriod"/>
            </a:pPr>
            <a:r>
              <a:rPr lang="en-US" dirty="0"/>
              <a:t>Πορτογαλία</a:t>
            </a:r>
            <a:endParaRPr lang="en-GB" dirty="0"/>
          </a:p>
        </p:txBody>
      </p:sp>
      <p:sp>
        <p:nvSpPr>
          <p:cNvPr id="3" name="TextBox 2">
            <a:extLst>
              <a:ext uri="{FF2B5EF4-FFF2-40B4-BE49-F238E27FC236}">
                <a16:creationId xmlns:a16="http://schemas.microsoft.com/office/drawing/2014/main" id="{C4AE4A0D-B358-8568-242A-7D94D36FF3BE}"/>
              </a:ext>
            </a:extLst>
          </p:cNvPr>
          <p:cNvSpPr txBox="1"/>
          <p:nvPr/>
        </p:nvSpPr>
        <p:spPr>
          <a:xfrm>
            <a:off x="4266520" y="4362716"/>
            <a:ext cx="3658280" cy="461665"/>
          </a:xfrm>
          <a:prstGeom prst="rect">
            <a:avLst/>
          </a:prstGeom>
          <a:noFill/>
        </p:spPr>
        <p:txBody>
          <a:bodyPr wrap="square" rtlCol="0">
            <a:spAutoFit/>
          </a:bodyPr>
          <a:lstStyle/>
          <a:p>
            <a:r>
              <a:rPr lang="pt-PT" sz="600" b="1" i="0" dirty="0" err="1">
                <a:solidFill>
                  <a:srgbClr val="374957"/>
                </a:solidFill>
                <a:effectLst/>
                <a:latin typeface="Proxima Nova"/>
              </a:rPr>
              <a:t>οικολογία γραμμή εικονίδιο κύκλος </a:t>
            </a:r>
            <a:r>
              <a:rPr lang="pt-PT" sz="600" b="1" i="0" dirty="0">
                <a:solidFill>
                  <a:srgbClr val="374957"/>
                </a:solidFill>
                <a:effectLst/>
                <a:latin typeface="Proxima Nova"/>
              </a:rPr>
              <a:t>σχεδιασμός </a:t>
            </a:r>
            <a:r>
              <a:rPr lang="pt-PT" sz="600" dirty="0" err="1"/>
              <a:t>από </a:t>
            </a:r>
            <a:r>
              <a:rPr lang="pt-PT" sz="600" b="1" i="0" u="none" strike="noStrike" dirty="0" err="1">
                <a:solidFill>
                  <a:srgbClr val="0F73EE"/>
                </a:solidFill>
                <a:effectLst/>
                <a:latin typeface="Proxima Nova"/>
              </a:rPr>
              <a:t>anya_leni </a:t>
            </a:r>
            <a:r>
              <a:rPr lang="pt-PT" sz="600" dirty="0"/>
              <a:t>σε </a:t>
            </a:r>
          </a:p>
          <a:p>
            <a:r>
              <a:rPr lang="pt-PT" sz="600" dirty="0"/>
              <a:t>https://www.freepik.com/premium-vector/ecology-line-icon-circle-design-vector-illustration-green-power-environment-objects_19679860.htm#query=environmental%20icns&amp;position=18&amp;from_view=search&amp;track=ais</a:t>
            </a:r>
          </a:p>
        </p:txBody>
      </p:sp>
      <p:pic>
        <p:nvPicPr>
          <p:cNvPr id="5" name="Picture 4">
            <a:extLst>
              <a:ext uri="{FF2B5EF4-FFF2-40B4-BE49-F238E27FC236}">
                <a16:creationId xmlns:a16="http://schemas.microsoft.com/office/drawing/2014/main" id="{B9089D53-ACAD-9C9C-1053-137321A5D8F2}"/>
              </a:ext>
            </a:extLst>
          </p:cNvPr>
          <p:cNvPicPr>
            <a:picLocks noChangeAspect="1"/>
          </p:cNvPicPr>
          <p:nvPr/>
        </p:nvPicPr>
        <p:blipFill>
          <a:blip r:embed="rId3"/>
          <a:stretch>
            <a:fillRect/>
          </a:stretch>
        </p:blipFill>
        <p:spPr>
          <a:xfrm>
            <a:off x="4406538" y="1561550"/>
            <a:ext cx="2870946" cy="2801166"/>
          </a:xfrm>
          <a:prstGeom prst="rect">
            <a:avLst/>
          </a:prstGeom>
        </p:spPr>
      </p:pic>
      <p:pic>
        <p:nvPicPr>
          <p:cNvPr id="4" name="Imagem 8" descr="Uma imagem com texto, clipart&#10;&#10;Descrição gerada automaticamente">
            <a:extLst>
              <a:ext uri="{FF2B5EF4-FFF2-40B4-BE49-F238E27FC236}">
                <a16:creationId xmlns:a16="http://schemas.microsoft.com/office/drawing/2014/main" id="{348B026E-1AEA-330A-FE6D-EFC0AF52375A}"/>
              </a:ext>
            </a:extLst>
          </p:cNvPr>
          <p:cNvPicPr>
            <a:picLocks noChangeAspect="1"/>
          </p:cNvPicPr>
          <p:nvPr/>
        </p:nvPicPr>
        <p:blipFill>
          <a:blip r:embed="rId4"/>
          <a:stretch>
            <a:fillRect/>
          </a:stretch>
        </p:blipFill>
        <p:spPr>
          <a:xfrm>
            <a:off x="7277484" y="3587350"/>
            <a:ext cx="681229" cy="238346"/>
          </a:xfrm>
          <a:prstGeom prst="rect">
            <a:avLst/>
          </a:prstGeom>
        </p:spPr>
      </p:pic>
    </p:spTree>
    <p:custDataLst>
      <p:tags r:id="rId1"/>
    </p:custDataLst>
    <p:extLst>
      <p:ext uri="{BB962C8B-B14F-4D97-AF65-F5344CB8AC3E}">
        <p14:creationId xmlns:p14="http://schemas.microsoft.com/office/powerpoint/2010/main" val="224633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63A0-978D-4ADE-981F-471B3529742F}"/>
              </a:ext>
            </a:extLst>
          </p:cNvPr>
          <p:cNvSpPr>
            <a:spLocks noGrp="1"/>
          </p:cNvSpPr>
          <p:nvPr>
            <p:ph type="title"/>
          </p:nvPr>
        </p:nvSpPr>
        <p:spPr>
          <a:xfrm>
            <a:off x="589472" y="-137323"/>
            <a:ext cx="7717800" cy="1011600"/>
          </a:xfrm>
        </p:spPr>
        <p:txBody>
          <a:bodyPr/>
          <a:lstStyle/>
          <a:p>
            <a:r>
              <a:rPr lang="en-GB" dirty="0"/>
              <a:t>9. ΠΟΡΤΟΓΑΛΙΑ</a:t>
            </a:r>
          </a:p>
        </p:txBody>
      </p:sp>
      <p:graphicFrame>
        <p:nvGraphicFramePr>
          <p:cNvPr id="4" name="Таблица 5">
            <a:extLst>
              <a:ext uri="{FF2B5EF4-FFF2-40B4-BE49-F238E27FC236}">
                <a16:creationId xmlns:a16="http://schemas.microsoft.com/office/drawing/2014/main" id="{30AE5833-A990-47AD-B29E-299F623092CC}"/>
              </a:ext>
            </a:extLst>
          </p:cNvPr>
          <p:cNvGraphicFramePr>
            <a:graphicFrameLocks noGrp="1"/>
          </p:cNvGraphicFramePr>
          <p:nvPr>
            <p:extLst>
              <p:ext uri="{D42A27DB-BD31-4B8C-83A1-F6EECF244321}">
                <p14:modId xmlns:p14="http://schemas.microsoft.com/office/powerpoint/2010/main" val="2152046493"/>
              </p:ext>
            </p:extLst>
          </p:nvPr>
        </p:nvGraphicFramePr>
        <p:xfrm>
          <a:off x="14514" y="438103"/>
          <a:ext cx="9129486" cy="4339408"/>
        </p:xfrm>
        <a:graphic>
          <a:graphicData uri="http://schemas.openxmlformats.org/drawingml/2006/table">
            <a:tbl>
              <a:tblPr firstRow="1" firstCol="1" bandRow="1"/>
              <a:tblGrid>
                <a:gridCol w="2354606">
                  <a:extLst>
                    <a:ext uri="{9D8B030D-6E8A-4147-A177-3AD203B41FA5}">
                      <a16:colId xmlns:a16="http://schemas.microsoft.com/office/drawing/2014/main" val="1050371273"/>
                    </a:ext>
                  </a:extLst>
                </a:gridCol>
                <a:gridCol w="6774880">
                  <a:extLst>
                    <a:ext uri="{9D8B030D-6E8A-4147-A177-3AD203B41FA5}">
                      <a16:colId xmlns:a16="http://schemas.microsoft.com/office/drawing/2014/main" val="1917872585"/>
                    </a:ext>
                  </a:extLst>
                </a:gridCol>
              </a:tblGrid>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dirty="0" err="1">
                          <a:effectLst/>
                        </a:rPr>
                        <a:t>Το</a:t>
                      </a:r>
                      <a:r>
                        <a:rPr lang="en-GB" sz="800" dirty="0">
                          <a:effectLst/>
                        </a:rPr>
                        <a:t> </a:t>
                      </a:r>
                      <a:r>
                        <a:rPr lang="en-GB" sz="800" dirty="0" err="1">
                          <a:effectLst/>
                        </a:rPr>
                        <a:t>σχέδιο</a:t>
                      </a:r>
                      <a:r>
                        <a:rPr lang="en-GB" sz="800" dirty="0">
                          <a:effectLst/>
                        </a:rPr>
                        <a:t> </a:t>
                      </a:r>
                      <a:r>
                        <a:rPr lang="en-GB" sz="800" dirty="0" err="1">
                          <a:effectLst/>
                        </a:rPr>
                        <a:t>δράσης</a:t>
                      </a:r>
                      <a:r>
                        <a:rPr lang="en-GB" sz="800" dirty="0">
                          <a:effectLst/>
                        </a:rPr>
                        <a:t> </a:t>
                      </a:r>
                      <a:r>
                        <a:rPr lang="en-GB" sz="800" dirty="0" err="1">
                          <a:effectLst/>
                        </a:rPr>
                        <a:t>γι</a:t>
                      </a:r>
                      <a:r>
                        <a:rPr lang="en-GB" sz="800" dirty="0">
                          <a:effectLst/>
                        </a:rPr>
                        <a:t>α την κυκλική οικονομία (PAEC), 2017</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u="sng" dirty="0">
                          <a:effectLst/>
                          <a:hlinkClick r:id="rId3"/>
                        </a:rPr>
                        <a:t>https://eco.nomia.pt/contents/ficheiros/paec-pt.pdf </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956012267"/>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dirty="0">
                          <a:effectLst/>
                        </a:rPr>
                        <a:t>Απ</a:t>
                      </a:r>
                      <a:r>
                        <a:rPr lang="en-GB" sz="800" dirty="0" err="1">
                          <a:effectLst/>
                        </a:rPr>
                        <a:t>όφ</a:t>
                      </a:r>
                      <a:r>
                        <a:rPr lang="en-GB" sz="800" dirty="0">
                          <a:effectLst/>
                        </a:rPr>
                        <a:t>αση του Υπουργικού Συμβουλίου αριθ. 108/2019, </a:t>
                      </a:r>
                      <a:r>
                        <a:rPr lang="en-GB" sz="800" dirty="0" err="1">
                          <a:effectLst/>
                        </a:rPr>
                        <a:t>της</a:t>
                      </a:r>
                      <a:r>
                        <a:rPr lang="en-GB" sz="800" dirty="0">
                          <a:effectLst/>
                        </a:rPr>
                        <a:t> 2ας </a:t>
                      </a:r>
                      <a:r>
                        <a:rPr lang="en-GB" sz="800" dirty="0" err="1">
                          <a:effectLst/>
                        </a:rPr>
                        <a:t>Ιουλίου</a:t>
                      </a:r>
                      <a:r>
                        <a:rPr lang="en-GB" sz="800" dirty="0">
                          <a:effectLst/>
                        </a:rPr>
                        <a:t>.</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err="1">
                          <a:effectLst/>
                        </a:rPr>
                        <a:t>Προωθεί</a:t>
                      </a:r>
                      <a:r>
                        <a:rPr lang="en-GB" sz="800" dirty="0">
                          <a:effectLst/>
                        </a:rPr>
                        <a:t> </a:t>
                      </a:r>
                      <a:r>
                        <a:rPr lang="en-GB" sz="800" dirty="0" err="1">
                          <a:effectLst/>
                        </a:rPr>
                        <a:t>το</a:t>
                      </a:r>
                      <a:r>
                        <a:rPr lang="en-GB" sz="800" dirty="0">
                          <a:effectLst/>
                        </a:rPr>
                        <a:t> </a:t>
                      </a:r>
                      <a:r>
                        <a:rPr lang="en-GB" sz="800" dirty="0" err="1">
                          <a:effectLst/>
                        </a:rPr>
                        <a:t>σχέδιο</a:t>
                      </a:r>
                      <a:r>
                        <a:rPr lang="en-GB" sz="800" dirty="0">
                          <a:effectLst/>
                        </a:rPr>
                        <a:t> </a:t>
                      </a:r>
                      <a:r>
                        <a:rPr lang="en-GB" sz="800" dirty="0" err="1">
                          <a:effectLst/>
                        </a:rPr>
                        <a:t>δράσης</a:t>
                      </a:r>
                      <a:r>
                        <a:rPr lang="en-GB" sz="800" dirty="0">
                          <a:effectLst/>
                        </a:rPr>
                        <a:t> </a:t>
                      </a:r>
                      <a:r>
                        <a:rPr lang="en-GB" sz="800" dirty="0" err="1">
                          <a:effectLst/>
                        </a:rPr>
                        <a:t>γι</a:t>
                      </a:r>
                      <a:r>
                        <a:rPr lang="en-GB" sz="800" dirty="0">
                          <a:effectLst/>
                        </a:rPr>
                        <a:t>α την κυκλική οικονομία στην Πορτογαλία που εγκρίθηκε με το ψήφισμα του Υπουργικού Συμβουλίου αριθ. º 190-A/2017, </a:t>
                      </a:r>
                      <a:r>
                        <a:rPr lang="en-GB" sz="800" dirty="0" err="1">
                          <a:effectLst/>
                        </a:rPr>
                        <a:t>της</a:t>
                      </a:r>
                      <a:r>
                        <a:rPr lang="en-GB" sz="800" dirty="0">
                          <a:effectLst/>
                        </a:rPr>
                        <a:t> 11ης </a:t>
                      </a:r>
                      <a:r>
                        <a:rPr lang="en-GB" sz="800" dirty="0" err="1">
                          <a:effectLst/>
                        </a:rPr>
                        <a:t>Δεκεμ</a:t>
                      </a:r>
                      <a:r>
                        <a:rPr lang="en-GB" sz="800" dirty="0">
                          <a:effectLst/>
                        </a:rPr>
                        <a:t>βρίου.</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61771274"/>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dirty="0" err="1">
                          <a:effectLst/>
                        </a:rPr>
                        <a:t>Νομοθετικό</a:t>
                      </a:r>
                      <a:r>
                        <a:rPr lang="en-GB" sz="800" dirty="0">
                          <a:effectLst/>
                        </a:rPr>
                        <a:t> </a:t>
                      </a:r>
                      <a:r>
                        <a:rPr lang="en-GB" sz="800" dirty="0" err="1">
                          <a:effectLst/>
                        </a:rPr>
                        <a:t>διάτ</a:t>
                      </a:r>
                      <a:r>
                        <a:rPr lang="en-GB" sz="800" dirty="0">
                          <a:effectLst/>
                        </a:rPr>
                        <a:t>αγμα αριθ. 86-C/2016, </a:t>
                      </a:r>
                      <a:r>
                        <a:rPr lang="en-GB" sz="800" dirty="0" err="1">
                          <a:effectLst/>
                        </a:rPr>
                        <a:t>της</a:t>
                      </a:r>
                      <a:r>
                        <a:rPr lang="en-GB" sz="800" dirty="0">
                          <a:effectLst/>
                        </a:rPr>
                        <a:t> 29ης </a:t>
                      </a:r>
                      <a:r>
                        <a:rPr lang="en-GB" sz="800" dirty="0" err="1">
                          <a:effectLst/>
                        </a:rPr>
                        <a:t>Δεκεμ</a:t>
                      </a:r>
                      <a:r>
                        <a:rPr lang="en-GB" sz="800" dirty="0">
                          <a:effectLst/>
                        </a:rPr>
                        <a:t>βρίου</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a:effectLst/>
                        </a:rPr>
                        <a:t>Δημιουργεί το Ταμείο Καινοτομίας, Τεχνολογίας και Κυκλικής Οικονομίας, με το διάταγμα αριθ. 258/ 2017 εγκρίθηκε ο κανονισμός διαχείρισης του εν λόγω Ταμείου.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100629909"/>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a:effectLst/>
                        </a:rPr>
                        <a:t>Ο οδικός χάρτης ουδετερότητας του άνθρακα (RNC2050)</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a:effectLst/>
                        </a:rPr>
                        <a:t>Καθορίζει την πορεία προς την ουδετερότητα του άνθρακα στην Πορτογαλία, καθορίζοντας τις κύριες κατευθυντήριες γραμμές και προσδιορίζοντας οικονομικά αποδοτικές επιλογές για την επίτευξη του στόχου αυτού σε διάφορα σενάρια κοινωνικοοικονομικής ανάπτυξης.</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043578980"/>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dirty="0">
                          <a:effectLst/>
                        </a:rPr>
                        <a:t>Η </a:t>
                      </a:r>
                      <a:r>
                        <a:rPr lang="en-GB" sz="800" dirty="0" err="1">
                          <a:effectLst/>
                        </a:rPr>
                        <a:t>εθνική</a:t>
                      </a:r>
                      <a:r>
                        <a:rPr lang="en-GB" sz="800" dirty="0">
                          <a:effectLst/>
                        </a:rPr>
                        <a:t> </a:t>
                      </a:r>
                      <a:r>
                        <a:rPr lang="en-GB" sz="800" dirty="0" err="1">
                          <a:effectLst/>
                        </a:rPr>
                        <a:t>στρ</a:t>
                      </a:r>
                      <a:r>
                        <a:rPr lang="en-GB" sz="800" dirty="0">
                          <a:effectLst/>
                        </a:rPr>
                        <a:t>ατηγική για τις πράσινες δημόσιες συμβάσεις</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err="1">
                          <a:effectLst/>
                        </a:rPr>
                        <a:t>Αν</a:t>
                      </a:r>
                      <a:r>
                        <a:rPr lang="en-GB" sz="800" dirty="0">
                          <a:effectLst/>
                        </a:rPr>
                        <a:t>αλύει την ενσωμάτωση των κριτηρίων στις δημόσιες συμβάσεις, προωθώντας την κυκλικότητα των πόρων στον κατάλογο των αγαθών και υπηρεσιών προτεραιότητας που θεσπίστηκε στην Εθνική Στρατηγική για τις Πράσινες Δημόσιες Συμβάσεις (ENCPE 2020).</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221553851"/>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a:effectLst/>
                        </a:rPr>
                        <a:t>Το Εθνικό Σχέδιο Διαχείρισης Αποβλήτων (PNGR 2020)</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a:effectLst/>
                        </a:rPr>
                        <a:t>Απ</a:t>
                      </a:r>
                      <a:r>
                        <a:rPr lang="en-GB" sz="800" dirty="0" err="1">
                          <a:effectLst/>
                        </a:rPr>
                        <a:t>οσκο</a:t>
                      </a:r>
                      <a:r>
                        <a:rPr lang="en-GB" sz="800" dirty="0">
                          <a:effectLst/>
                        </a:rPr>
                        <a:t>πεί στην προώθηση της πρόληψης και της διαχείρισης των αποβλήτων που ενσωματώνονται στον κύκλο ζωής των προϊόντων, με επίκεντρο την κυκλική οικονομία και την εξασφάλιση μεγαλύτερης αποδοτικότητας στη χρήση των φυσικών πόρων, και βασίζεται σε δύο στρατηγικούς στόχους.</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09103034"/>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a:effectLst/>
                        </a:rPr>
                        <a:t>Διάταγμα αριθ. 241-B/2019, της 31ης Ιουλίου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a:effectLst/>
                        </a:rPr>
                        <a:t>Εγκρίνει το PERSU 2020+, το οποίο αποτελεί προσαρμογή των μέτρων που ορίζονται στο στρατηγικό σχέδιο για τα αστικά απόβλητα (PERSU 2020).</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71699991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800">
                          <a:effectLst/>
                        </a:rPr>
                        <a:t>Ψήφισμα του Υπουργικού Συμβουλίου αριθ. 141/2018, της 26ης Οκτωβρίου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err="1">
                          <a:effectLst/>
                        </a:rPr>
                        <a:t>Προωθεί</a:t>
                      </a:r>
                      <a:r>
                        <a:rPr lang="en-GB" sz="800" dirty="0">
                          <a:effectLst/>
                        </a:rPr>
                        <a:t> </a:t>
                      </a:r>
                      <a:r>
                        <a:rPr lang="en-GB" sz="800" dirty="0" err="1">
                          <a:effectLst/>
                        </a:rPr>
                        <a:t>μι</a:t>
                      </a:r>
                      <a:r>
                        <a:rPr lang="en-GB" sz="800" dirty="0">
                          <a:effectLst/>
                        </a:rPr>
                        <a:t>α πιο βιώσιμη χρήση των πόρων στη Δημόσια Διοίκηση με τη μείωση της κατανάλωσης χαρτιού και πλαστικών προϊόντων.</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9004836"/>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800">
                          <a:effectLst/>
                        </a:rPr>
                        <a:t>Ανακοίνωση αριθ. 2436/2018, της 21ης Φεβρουαρίου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a:effectLst/>
                        </a:rPr>
                        <a:t>Παρουσιάζει το πρόγραμμα "DURe - Repensar os plásticos na economia" (Επανεξέταση των πλαστικών στην οικονομία), για να προωθήσει μια νέα προσέγγιση των πλαστικών στην οικονομία.</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214727992"/>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800">
                          <a:effectLst/>
                        </a:rPr>
                        <a:t>Νόμος αριθ. 77/2019, της 2ας Σεπτεμβρίου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a:effectLst/>
                        </a:rPr>
                        <a:t>Προωθεί ένα πλαίσιο εναλλακτικών λύσεων για τη χρήση των εξαιρετικά ελαφρών πλαστικών σακουλών στα σημεία πώλησης ψωμιού, φρούτων και λαχανικών.</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95676312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800">
                          <a:effectLst/>
                        </a:rPr>
                        <a:t>Νόμος αριθ. 76/2019, της 2ας Σεπτεμβρίου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a:effectLst/>
                        </a:rPr>
                        <a:t>Προσδιορίζει τη μη χρήση και τη μη διαθεσιμότητα πλαστικών επιτραπέζιων σκευών μίας χρήσης στις δραστηριότητες του τομέα της εστίασης ή/και των ποτών και στο λιανικό εμπόριο.</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22748784"/>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800">
                          <a:effectLst/>
                        </a:rPr>
                        <a:t>Διάταγμα αριθ. 202/2019, της 3ης Ιουλίου</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a:effectLst/>
                        </a:rPr>
                        <a:t>Κα</a:t>
                      </a:r>
                      <a:r>
                        <a:rPr lang="en-GB" sz="800" dirty="0" err="1">
                          <a:effectLst/>
                        </a:rPr>
                        <a:t>θορίζει</a:t>
                      </a:r>
                      <a:r>
                        <a:rPr lang="en-GB" sz="800" dirty="0">
                          <a:effectLst/>
                        </a:rPr>
                        <a:t> </a:t>
                      </a:r>
                      <a:r>
                        <a:rPr lang="en-GB" sz="800" dirty="0" err="1">
                          <a:effectLst/>
                        </a:rPr>
                        <a:t>τους</a:t>
                      </a:r>
                      <a:r>
                        <a:rPr lang="en-GB" sz="800" dirty="0">
                          <a:effectLst/>
                        </a:rPr>
                        <a:t> </a:t>
                      </a:r>
                      <a:r>
                        <a:rPr lang="en-GB" sz="800" dirty="0" err="1">
                          <a:effectLst/>
                        </a:rPr>
                        <a:t>όρους</a:t>
                      </a:r>
                      <a:r>
                        <a:rPr lang="en-GB" sz="800" dirty="0">
                          <a:effectLst/>
                        </a:rPr>
                        <a:t> και τα </a:t>
                      </a:r>
                      <a:r>
                        <a:rPr lang="en-GB" sz="800" dirty="0" err="1">
                          <a:effectLst/>
                        </a:rPr>
                        <a:t>κριτήρι</a:t>
                      </a:r>
                      <a:r>
                        <a:rPr lang="en-GB" sz="800" dirty="0">
                          <a:effectLst/>
                        </a:rPr>
                        <a:t>α που ισχύουν για το πιλοτικό σχέδιο που θα υιοθετηθεί στο πλαίσιο του συστήματος παροχής κινήτρων στους καταναλωτές για την επιστροφή μη επαναχρησιμοποιήσιμων πλαστικών συσκευασιών ποτών.</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4195739408"/>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800" dirty="0">
                          <a:effectLst/>
                        </a:rPr>
                        <a:t>Νόμος αριθ. 69/2018, της 26ης Δεκεμβρίου</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800" dirty="0">
                          <a:effectLst/>
                        </a:rPr>
                        <a:t>Ο νόμος αυτός θεσπίζει ένα σύστημα για την ενθάρρυνση της επιστροφής των πλαστικών συσκευασιών ποτών που δεν χρησιμοποιούνται ξανά και την κατάθεση των συσκευασιών ποτών από πλαστικό, γυαλί, σιδηρούχα μέταλλα και αλουμίνιο, αλλάζοντας το νομοθετικό διάταγμα αριθ. 152-D/2017, της 11ης Δεκεμβρίου.</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129037880"/>
                  </a:ext>
                </a:extLst>
              </a:tr>
            </a:tbl>
          </a:graphicData>
        </a:graphic>
      </p:graphicFrame>
    </p:spTree>
    <p:custDataLst>
      <p:tags r:id="rId1"/>
    </p:custDataLst>
    <p:extLst>
      <p:ext uri="{BB962C8B-B14F-4D97-AF65-F5344CB8AC3E}">
        <p14:creationId xmlns:p14="http://schemas.microsoft.com/office/powerpoint/2010/main" val="290546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5FA-6B05-4101-92FC-0E3E4AB1F823}"/>
              </a:ext>
            </a:extLst>
          </p:cNvPr>
          <p:cNvSpPr>
            <a:spLocks noGrp="1"/>
          </p:cNvSpPr>
          <p:nvPr>
            <p:ph type="title"/>
          </p:nvPr>
        </p:nvSpPr>
        <p:spPr>
          <a:xfrm>
            <a:off x="486343" y="0"/>
            <a:ext cx="7717800" cy="1011600"/>
          </a:xfrm>
        </p:spPr>
        <p:txBody>
          <a:bodyPr/>
          <a:lstStyle/>
          <a:p>
            <a:r>
              <a:rPr lang="en-US" sz="3600" dirty="0"/>
              <a:t>Πιθανά μέσα πολιτικής που επηρεάζουν την κυκλικότητα των προϊόντων </a:t>
            </a:r>
            <a:endParaRPr lang="en-GB" sz="3600" dirty="0"/>
          </a:p>
        </p:txBody>
      </p:sp>
      <p:sp>
        <p:nvSpPr>
          <p:cNvPr id="4" name="TextBox 3">
            <a:extLst>
              <a:ext uri="{FF2B5EF4-FFF2-40B4-BE49-F238E27FC236}">
                <a16:creationId xmlns:a16="http://schemas.microsoft.com/office/drawing/2014/main" id="{3FF1112E-E234-4DB8-BF6D-DF40E7F83AAC}"/>
              </a:ext>
            </a:extLst>
          </p:cNvPr>
          <p:cNvSpPr txBox="1"/>
          <p:nvPr/>
        </p:nvSpPr>
        <p:spPr>
          <a:xfrm>
            <a:off x="237194" y="1315875"/>
            <a:ext cx="3379155" cy="2462213"/>
          </a:xfrm>
          <a:prstGeom prst="rect">
            <a:avLst/>
          </a:prstGeom>
          <a:noFill/>
        </p:spPr>
        <p:txBody>
          <a:bodyPr wrap="square">
            <a:spAutoFit/>
          </a:bodyPr>
          <a:lstStyle/>
          <a:p>
            <a:pPr marL="0" indent="0" algn="just">
              <a:buNone/>
            </a:pPr>
            <a:r>
              <a:rPr lang="en-US" i="1" dirty="0">
                <a:solidFill>
                  <a:srgbClr val="2B2D83"/>
                </a:solidFill>
              </a:rPr>
              <a:t>"Ο εξορθολογισμός των μέτρων πολιτικής αποτελεί σημαντική πρόκληση, όχι μόνο επειδή διαφορετικοί φορείς πολιτικής είναι υπεύθυνοι για διαφορετικά στάδια του κύκλου ζωής ενός προϊόντος, αλλά και επειδή είναι δύσκολο να προβλεφθούν όλες οι πιθανές επιπτώσεις μιας πολιτικής πριν από την εφαρμογή της. Το γεγονός αυτό αναδεικνύει την ανάγκη χρήσης ενός συστημικού πλαισίου παρακολούθησης που να επιτρέπει τον εντοπισμό των συστημικών επιπτώσεων της πολιτικής δράσης και τις κατάλληλες προσαρμογές" </a:t>
            </a:r>
            <a:endParaRPr lang="bg-BG" i="1" dirty="0">
              <a:solidFill>
                <a:srgbClr val="2B2D83"/>
              </a:solidFill>
            </a:endParaRPr>
          </a:p>
        </p:txBody>
      </p:sp>
      <p:pic>
        <p:nvPicPr>
          <p:cNvPr id="5" name="Картина 3">
            <a:extLst>
              <a:ext uri="{FF2B5EF4-FFF2-40B4-BE49-F238E27FC236}">
                <a16:creationId xmlns:a16="http://schemas.microsoft.com/office/drawing/2014/main" id="{2E04D985-92F5-4910-B739-171A627EFE22}"/>
              </a:ext>
            </a:extLst>
          </p:cNvPr>
          <p:cNvPicPr>
            <a:picLocks noChangeAspect="1"/>
          </p:cNvPicPr>
          <p:nvPr/>
        </p:nvPicPr>
        <p:blipFill rotWithShape="1">
          <a:blip r:embed="rId3"/>
          <a:srcRect t="1393" b="1"/>
          <a:stretch/>
        </p:blipFill>
        <p:spPr>
          <a:xfrm>
            <a:off x="3958256" y="1172517"/>
            <a:ext cx="4456973" cy="3548456"/>
          </a:xfrm>
          <a:prstGeom prst="rect">
            <a:avLst/>
          </a:prstGeom>
        </p:spPr>
      </p:pic>
      <p:sp>
        <p:nvSpPr>
          <p:cNvPr id="6" name="Текстово поле 4">
            <a:extLst>
              <a:ext uri="{FF2B5EF4-FFF2-40B4-BE49-F238E27FC236}">
                <a16:creationId xmlns:a16="http://schemas.microsoft.com/office/drawing/2014/main" id="{38CAE9A7-661D-4025-857C-A5D6297735E8}"/>
              </a:ext>
            </a:extLst>
          </p:cNvPr>
          <p:cNvSpPr txBox="1"/>
          <p:nvPr/>
        </p:nvSpPr>
        <p:spPr>
          <a:xfrm>
            <a:off x="2517453" y="4613251"/>
            <a:ext cx="7210937" cy="215444"/>
          </a:xfrm>
          <a:prstGeom prst="rect">
            <a:avLst/>
          </a:prstGeom>
          <a:noFill/>
        </p:spPr>
        <p:txBody>
          <a:bodyPr wrap="square" rtlCol="0">
            <a:spAutoFit/>
          </a:bodyPr>
          <a:lstStyle/>
          <a:p>
            <a:pPr algn="ctr"/>
            <a:r>
              <a:rPr lang="en-US" sz="800" dirty="0">
                <a:latin typeface="+mj-lt"/>
                <a:ea typeface="Verdana" panose="020B0604030504040204" pitchFamily="34" charset="0"/>
              </a:rPr>
              <a:t>Πηγή: </a:t>
            </a:r>
            <a:r>
              <a:rPr lang="en-US" sz="800" dirty="0">
                <a:latin typeface="+mj-lt"/>
                <a:ea typeface="Verdana" panose="020B0604030504040204" pitchFamily="34" charset="0"/>
                <a:hlinkClick r:id="rId4"/>
              </a:rPr>
              <a:t>https:</a:t>
            </a:r>
            <a:r>
              <a:rPr lang="en-US" sz="800" dirty="0">
                <a:latin typeface="+mj-lt"/>
                <a:ea typeface="Verdana" panose="020B0604030504040204" pitchFamily="34" charset="0"/>
              </a:rPr>
              <a:t>//circulareconomy.europa.eu/platform/sites/default/files/circular_by_design_-_products_in_the_circular_economy.pdf </a:t>
            </a:r>
            <a:endParaRPr lang="bg-BG" sz="8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79876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Αξιολόγηση</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427230A0-65CA-B016-EFE5-3CBCECC37E96}"/>
              </a:ext>
            </a:extLst>
          </p:cNvPr>
          <p:cNvSpPr txBox="1"/>
          <p:nvPr/>
        </p:nvSpPr>
        <p:spPr>
          <a:xfrm>
            <a:off x="1211936" y="1551100"/>
            <a:ext cx="6302848" cy="2598725"/>
          </a:xfrm>
          <a:prstGeom prst="rect">
            <a:avLst/>
          </a:prstGeom>
          <a:noFill/>
        </p:spPr>
        <p:txBody>
          <a:bodyPr wrap="square">
            <a:spAutoFit/>
          </a:bodyPr>
          <a:lstStyle/>
          <a:p>
            <a:pPr algn="just">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Εργασία</a:t>
            </a:r>
          </a:p>
          <a:p>
            <a:pPr algn="just">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Κατασκευάστε μια μονοσέλιδη υπόθεση για μια επιχείρηση που χρησιμοποιεί το μοντέλο της γραμμικής οικονομίας. </a:t>
            </a:r>
          </a:p>
          <a:p>
            <a:pPr algn="just">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Λάβετε υπόψη σας τις ακόλουθες ερωτήσεις:</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Ποιες είναι οι αρνητικές επιπτώσεις αυτής της επιχειρηματικής υπόθεσης στο περιβάλλον; </a:t>
            </a: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Τι θα προτείνετε να αλλάξετε σε αυτό το επιχειρηματικό μοντέλο για να μειώσετε την κατανάλωση πόρων ή τον αρνητικό αντίκτυπο στο περιβάλλον;</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ενημέρωσης</a:t>
            </a:r>
            <a:endParaRPr lang="en-GB" dirty="0"/>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739211"/>
          </a:xfrm>
          <a:prstGeom prst="rect">
            <a:avLst/>
          </a:prstGeom>
          <a:noFill/>
        </p:spPr>
        <p:txBody>
          <a:bodyPr wrap="square">
            <a:spAutoFit/>
          </a:bodyPr>
          <a:lstStyle/>
          <a:p>
            <a:pPr marL="0" indent="0">
              <a:buNone/>
            </a:pPr>
            <a:r>
              <a:rPr lang="en-US" sz="1400" b="1" dirty="0">
                <a:solidFill>
                  <a:srgbClr val="368E00"/>
                </a:solidFill>
              </a:rPr>
              <a:t>Βιβλία, έγγραφα, οδηγοί, διατριβές, άλλα</a:t>
            </a:r>
          </a:p>
          <a:p>
            <a:r>
              <a:rPr lang="en-US" sz="1400" dirty="0"/>
              <a:t>Υλικές ανησυχίες: (1996): Τζάκσον, Tim. Routledge Publishing</a:t>
            </a:r>
          </a:p>
          <a:p>
            <a:r>
              <a:rPr lang="en-US" sz="1400" dirty="0"/>
              <a:t>Προγραμματισμένη απαξίωση: Ενημέρωση, Μάιος 2016, https://www.europarl.europa.eu/RegData/etudes/BRIE/2016/581999/EPRS_BRI%282016%29581999_EN.pdf. </a:t>
            </a:r>
          </a:p>
          <a:p>
            <a:pPr marL="0" indent="0">
              <a:buNone/>
            </a:pPr>
            <a:endParaRPr lang="en-US" sz="1400" b="1" dirty="0">
              <a:solidFill>
                <a:srgbClr val="368E00"/>
              </a:solidFill>
            </a:endParaRPr>
          </a:p>
          <a:p>
            <a:pPr marL="0" indent="0">
              <a:buNone/>
            </a:pPr>
            <a:r>
              <a:rPr lang="en-US" sz="1400" b="1" dirty="0">
                <a:solidFill>
                  <a:srgbClr val="368E00"/>
                </a:solidFill>
              </a:rPr>
              <a:t>Ιστοσελίδες &amp; πλατφόρμες </a:t>
            </a:r>
          </a:p>
          <a:p>
            <a:r>
              <a:rPr lang="en-US" sz="1600" dirty="0"/>
              <a:t>Δικτυακός τόπος της Ευρωπαϊκής Επιτροπής σχετικά με την προσαρμογή στην κλιματική αλλαγή, πώς θα μας επηρεάσει; Διαθέσιμος στη </a:t>
            </a:r>
            <a:r>
              <a:rPr lang="en-US" sz="1600" dirty="0">
                <a:hlinkClick r:id="rId3"/>
              </a:rPr>
              <a:t>διεύθυνση: https:</a:t>
            </a:r>
            <a:r>
              <a:rPr lang="en-US" sz="1600" dirty="0"/>
              <a:t>//ec.europa.eu/clima/policies/adaptation/how_en </a:t>
            </a:r>
          </a:p>
          <a:p>
            <a:pPr marL="0" indent="0">
              <a:buNone/>
            </a:pPr>
            <a:r>
              <a:rPr lang="en-US" sz="1400" b="1" dirty="0">
                <a:solidFill>
                  <a:srgbClr val="368E00"/>
                </a:solidFill>
              </a:rPr>
              <a:t>Έργα CE </a:t>
            </a:r>
          </a:p>
          <a:p>
            <a:r>
              <a:rPr lang="en-US" sz="1400" dirty="0">
                <a:hlinkClick r:id="rId4"/>
              </a:rPr>
              <a:t>http://www.lessonsfromnature.org/ </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US" sz="1400" b="1" dirty="0">
                <a:solidFill>
                  <a:srgbClr val="E7501B"/>
                </a:solidFill>
              </a:rPr>
              <a:t>Γραμμικό μοντέλο παραγωγής και κατανάλωσης</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C83E2-51CC-4EB2-9A66-51F2E37762A0}"/>
              </a:ext>
            </a:extLst>
          </p:cNvPr>
          <p:cNvSpPr txBox="1"/>
          <p:nvPr/>
        </p:nvSpPr>
        <p:spPr>
          <a:xfrm>
            <a:off x="92815" y="841960"/>
            <a:ext cx="9051185" cy="3970318"/>
          </a:xfrm>
          <a:prstGeom prst="rect">
            <a:avLst/>
          </a:prstGeom>
          <a:noFill/>
        </p:spPr>
        <p:txBody>
          <a:bodyPr wrap="square">
            <a:spAutoFit/>
          </a:bodyPr>
          <a:lstStyle/>
          <a:p>
            <a:pPr marL="0" indent="0">
              <a:buNone/>
            </a:pPr>
            <a:r>
              <a:rPr lang="en-US" sz="1400" b="1" dirty="0">
                <a:solidFill>
                  <a:srgbClr val="368E00"/>
                </a:solidFill>
              </a:rPr>
              <a:t>Βιβλία, έγγραφα, οδηγοί, διατριβές, άλλα</a:t>
            </a:r>
          </a:p>
          <a:p>
            <a:r>
              <a:rPr lang="en-US" sz="1400" dirty="0"/>
              <a:t>Walter R. </a:t>
            </a:r>
            <a:r>
              <a:rPr lang="en-US" sz="1400" dirty="0" err="1"/>
              <a:t>Stahel</a:t>
            </a:r>
            <a:r>
              <a:rPr lang="en-US" sz="1400" dirty="0"/>
              <a:t>, Routledge &amp; CRC Press, 2019, The Circular Economy: Α User's Guide: A User's Guide</a:t>
            </a:r>
          </a:p>
          <a:p>
            <a:r>
              <a:rPr lang="en-US" sz="1400" dirty="0"/>
              <a:t>Έκθεση ΕΟΠ αριθ. 6/2017 Circular by design Προϊόντα στην κυκλική οικονομία REUSE, REPAIR, EDISTRIBUTE, REFURBISH, REMANUFACTURE, ISSN 1977-8449, Διαθέσιμο στη </a:t>
            </a:r>
            <a:r>
              <a:rPr lang="en-US" sz="1400" dirty="0">
                <a:hlinkClick r:id="rId3"/>
              </a:rPr>
              <a:t>διεύθυνση: https:</a:t>
            </a:r>
            <a:r>
              <a:rPr lang="en-US" sz="1400" dirty="0"/>
              <a:t>//circulareconomy.europa.eu/platform/sites/default/files/circular_by_design_-_products_in_the_circular_economy.pdf. </a:t>
            </a:r>
            <a:endParaRPr lang="en-US" sz="1400" b="1" dirty="0">
              <a:solidFill>
                <a:srgbClr val="368E00"/>
              </a:solidFill>
            </a:endParaRPr>
          </a:p>
          <a:p>
            <a:pPr marL="0" indent="0">
              <a:buNone/>
            </a:pPr>
            <a:endParaRPr lang="en-US" sz="1400" b="1" dirty="0">
              <a:solidFill>
                <a:srgbClr val="368E00"/>
              </a:solidFill>
            </a:endParaRPr>
          </a:p>
          <a:p>
            <a:pPr marL="0" indent="0">
              <a:buNone/>
            </a:pPr>
            <a:r>
              <a:rPr lang="en-US" sz="1400" b="1" dirty="0">
                <a:solidFill>
                  <a:srgbClr val="368E00"/>
                </a:solidFill>
              </a:rPr>
              <a:t>Ιστοσελίδες &amp; πλατφόρμες </a:t>
            </a:r>
          </a:p>
          <a:p>
            <a:r>
              <a:rPr lang="en-US" sz="1600" dirty="0"/>
              <a:t>Έννοια της κυκλικής οικονομίας, Ίδρυμα Ellen McArthur. Διαθέσιμο στη </a:t>
            </a:r>
            <a:r>
              <a:rPr lang="en-US" sz="1600" dirty="0">
                <a:hlinkClick r:id="rId4"/>
              </a:rPr>
              <a:t>διεύθυνση: https:</a:t>
            </a:r>
            <a:r>
              <a:rPr lang="en-US" sz="1600" dirty="0"/>
              <a:t>//www.ellenmacarthurfoundation.org/circular-economy/concept </a:t>
            </a:r>
          </a:p>
          <a:p>
            <a:r>
              <a:rPr lang="en-US" sz="1600" dirty="0"/>
              <a:t>Επιπτώσεις της κυκλικής οικονομίας στην απασχόληση. Διαθέσιμο στη διεύθυνση: </a:t>
            </a:r>
            <a:r>
              <a:rPr lang="en-US" sz="1600" dirty="0">
                <a:hlinkClick r:id="rId5"/>
              </a:rPr>
              <a:t>https:</a:t>
            </a:r>
            <a:r>
              <a:rPr lang="en-US" sz="1600" dirty="0"/>
              <a:t>//www.iisd.org/system/files/2020-12/circular-economy-jobs.pdf </a:t>
            </a:r>
          </a:p>
          <a:p>
            <a:r>
              <a:rPr lang="en-US" sz="1600" dirty="0">
                <a:hlinkClick r:id="rId6"/>
              </a:rPr>
              <a:t>https://kenniskaarten.hetgroenebrein.nl/en/ </a:t>
            </a:r>
          </a:p>
          <a:p>
            <a:pPr marL="0" indent="0">
              <a:buNone/>
            </a:pPr>
            <a:endParaRPr lang="en-US" sz="1400" b="1" dirty="0">
              <a:solidFill>
                <a:srgbClr val="368E00"/>
              </a:solidFill>
            </a:endParaRPr>
          </a:p>
          <a:p>
            <a:pPr marL="0" indent="0">
              <a:buNone/>
            </a:pPr>
            <a:r>
              <a:rPr lang="en-US" sz="1400" b="1" dirty="0">
                <a:solidFill>
                  <a:srgbClr val="368E00"/>
                </a:solidFill>
              </a:rPr>
              <a:t>Βίντεο</a:t>
            </a:r>
          </a:p>
          <a:p>
            <a:r>
              <a:rPr lang="en-US" sz="1600" dirty="0"/>
              <a:t>Αυτό είναι το μέλλον των παγκόσμιων συστημάτων τροφίμων; 	Διαθέσιμο στη </a:t>
            </a:r>
            <a:r>
              <a:rPr lang="en-US" sz="1600" dirty="0">
                <a:hlinkClick r:id="rId7"/>
              </a:rPr>
              <a:t>διεύθυνση: https:</a:t>
            </a:r>
            <a:r>
              <a:rPr lang="en-US" sz="1600" dirty="0"/>
              <a:t>//www.youtube.com/watch?v=G-pr0cYzuDQ   </a:t>
            </a:r>
          </a:p>
        </p:txBody>
      </p:sp>
      <p:sp>
        <p:nvSpPr>
          <p:cNvPr id="5" name="TextBox 4">
            <a:extLst>
              <a:ext uri="{FF2B5EF4-FFF2-40B4-BE49-F238E27FC236}">
                <a16:creationId xmlns:a16="http://schemas.microsoft.com/office/drawing/2014/main" id="{DCAE863F-7F4F-4598-8578-2403DAF53664}"/>
              </a:ext>
            </a:extLst>
          </p:cNvPr>
          <p:cNvSpPr txBox="1"/>
          <p:nvPr/>
        </p:nvSpPr>
        <p:spPr>
          <a:xfrm>
            <a:off x="1148155" y="383431"/>
            <a:ext cx="5300770" cy="307777"/>
          </a:xfrm>
          <a:prstGeom prst="rect">
            <a:avLst/>
          </a:prstGeom>
          <a:noFill/>
        </p:spPr>
        <p:txBody>
          <a:bodyPr wrap="square">
            <a:spAutoFit/>
          </a:bodyPr>
          <a:lstStyle/>
          <a:p>
            <a:r>
              <a:rPr lang="en-US" sz="1400" b="1" dirty="0">
                <a:solidFill>
                  <a:srgbClr val="E7501B"/>
                </a:solidFill>
              </a:rPr>
              <a:t>Αρχές CE σε αντίθεση με το γραμμικό μοντέλο</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43306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0" y="1092202"/>
            <a:ext cx="7717800" cy="646800"/>
          </a:xfrm>
        </p:spPr>
        <p:txBody>
          <a:bodyPr/>
          <a:lstStyle/>
          <a:p>
            <a:r>
              <a:rPr lang="en-US" sz="4000" dirty="0">
                <a:solidFill>
                  <a:srgbClr val="368E00"/>
                </a:solidFill>
              </a:rPr>
              <a:t>Γραμμικό μοντέλο παραγωγής και κατανάλωσης</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US" sz="1600" dirty="0"/>
              <a:t>Μια επισκόπηση του γραμμικού μοντέλου παραγωγής και κατανάλωσης που εξηγεί, υπό ιστορική προοπτική, πώς το γραμμικό μοντέλο </a:t>
            </a:r>
            <a:r>
              <a:rPr lang="en-GB" sz="1600" dirty="0"/>
              <a:t>ευνοήθηκε </a:t>
            </a:r>
            <a:r>
              <a:rPr lang="en-US" sz="1600" dirty="0"/>
              <a:t>προκειμένου να επιτευχθεί οικονομική ανάπτυξη. </a:t>
            </a:r>
          </a:p>
          <a:p>
            <a:pPr algn="just"/>
            <a:r>
              <a:rPr lang="en-US" sz="1600" dirty="0"/>
              <a:t>Οι επιπτώσεις (π.χ. κλιματική αλλαγή, ρύπανση) του γραμμικού μοντέλου γίνονται αντιληπτές μέσω αποδείξεων της περιβαλλοντικής υποβάθμισης που συνέβαλε στο γραμμικό μοντέλο.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22317-F3DD-464B-B28F-2BA1FBD1C752}"/>
              </a:ext>
            </a:extLst>
          </p:cNvPr>
          <p:cNvSpPr txBox="1"/>
          <p:nvPr/>
        </p:nvSpPr>
        <p:spPr>
          <a:xfrm>
            <a:off x="713225" y="1854697"/>
            <a:ext cx="7660754" cy="2031325"/>
          </a:xfrm>
          <a:prstGeom prst="rect">
            <a:avLst/>
          </a:prstGeom>
          <a:noFill/>
        </p:spPr>
        <p:txBody>
          <a:bodyPr wrap="square">
            <a:spAutoFit/>
          </a:bodyPr>
          <a:lstStyle/>
          <a:p>
            <a:pPr marL="0" indent="0">
              <a:buNone/>
            </a:pPr>
            <a:r>
              <a:rPr lang="en-US" sz="1400" b="1" dirty="0">
                <a:solidFill>
                  <a:srgbClr val="368E00"/>
                </a:solidFill>
              </a:rPr>
              <a:t>Ιστοσελίδες &amp; πλατφόρμες </a:t>
            </a:r>
          </a:p>
          <a:p>
            <a:r>
              <a:rPr lang="en-US" sz="1400" dirty="0"/>
              <a:t>Πλαίσιο παρακολούθησης της κυκλικής οικονομίας της Eurostat. Διαθέσιμο στη </a:t>
            </a:r>
            <a:r>
              <a:rPr lang="en-US" sz="1400" dirty="0">
                <a:hlinkClick r:id="rId3"/>
              </a:rPr>
              <a:t>διεύθυνση: https:</a:t>
            </a:r>
            <a:r>
              <a:rPr lang="en-US" sz="1400" dirty="0"/>
              <a:t>//ec.europa.eu/eurostat/web/circular-economy/indicators/monitoring-framework </a:t>
            </a:r>
          </a:p>
          <a:p>
            <a:r>
              <a:rPr lang="en-US" sz="1400" dirty="0"/>
              <a:t> Πληροφορίες για τους δείκτες κυκλικής οικονομίας της Eurostat. Διαθέσιμος στη </a:t>
            </a:r>
            <a:r>
              <a:rPr lang="en-US" sz="1400" dirty="0">
                <a:hlinkClick r:id="rId4"/>
              </a:rPr>
              <a:t>διεύθυνση: https:</a:t>
            </a:r>
            <a:r>
              <a:rPr lang="en-US" sz="1400" dirty="0"/>
              <a:t>//ec.europa.eu/eurostat/web/circular-economy/indicators </a:t>
            </a:r>
          </a:p>
          <a:p>
            <a:r>
              <a:rPr lang="en-US" sz="1400" dirty="0"/>
              <a:t>Δείκτες κυκλικής οικονομίας, Ευρωπαϊκή Επιτροπή, Διαθέσιμο στη </a:t>
            </a:r>
            <a:r>
              <a:rPr lang="en-US" sz="1400" dirty="0">
                <a:hlinkClick r:id="rId5"/>
              </a:rPr>
              <a:t>διεύθυνση: https:</a:t>
            </a:r>
            <a:r>
              <a:rPr lang="en-US" sz="1400" dirty="0"/>
              <a:t>//ec.europa.eu/environment/ecoap/indicators/circular-economy-indicators_en </a:t>
            </a:r>
          </a:p>
          <a:p>
            <a:r>
              <a:rPr lang="en-US" sz="1400" dirty="0"/>
              <a:t>Δείκτης υλικής κυκλικότητας, Ίδρυμα Ellen MacArthur, Διαθέσιμο στη </a:t>
            </a:r>
            <a:r>
              <a:rPr lang="en-US" sz="1400" dirty="0">
                <a:hlinkClick r:id="rId6"/>
              </a:rPr>
              <a:t>διεύθυνση: https:</a:t>
            </a:r>
            <a:r>
              <a:rPr lang="en-US" sz="1400" dirty="0"/>
              <a:t>//ellenmacarthurfoundation.org/material-circularity-indicator   </a:t>
            </a:r>
          </a:p>
        </p:txBody>
      </p:sp>
      <p:sp>
        <p:nvSpPr>
          <p:cNvPr id="6" name="TextBox 5">
            <a:extLst>
              <a:ext uri="{FF2B5EF4-FFF2-40B4-BE49-F238E27FC236}">
                <a16:creationId xmlns:a16="http://schemas.microsoft.com/office/drawing/2014/main" id="{66154A82-A382-4814-A414-500140954CFD}"/>
              </a:ext>
            </a:extLst>
          </p:cNvPr>
          <p:cNvSpPr txBox="1"/>
          <p:nvPr/>
        </p:nvSpPr>
        <p:spPr>
          <a:xfrm>
            <a:off x="713225" y="1103589"/>
            <a:ext cx="5300770" cy="307777"/>
          </a:xfrm>
          <a:prstGeom prst="rect">
            <a:avLst/>
          </a:prstGeom>
          <a:noFill/>
        </p:spPr>
        <p:txBody>
          <a:bodyPr wrap="square">
            <a:spAutoFit/>
          </a:bodyPr>
          <a:lstStyle/>
          <a:p>
            <a:r>
              <a:rPr lang="en-US" sz="1400" b="1" dirty="0">
                <a:solidFill>
                  <a:srgbClr val="E7501B"/>
                </a:solidFill>
              </a:rPr>
              <a:t>Δείκτες CE</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540853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DAB43-E4A1-4474-BFC6-450E0BEC3DBE}"/>
              </a:ext>
            </a:extLst>
          </p:cNvPr>
          <p:cNvSpPr txBox="1"/>
          <p:nvPr/>
        </p:nvSpPr>
        <p:spPr>
          <a:xfrm>
            <a:off x="477062" y="919381"/>
            <a:ext cx="7793026" cy="3106876"/>
          </a:xfrm>
          <a:prstGeom prst="rect">
            <a:avLst/>
          </a:prstGeom>
          <a:noFill/>
        </p:spPr>
        <p:txBody>
          <a:bodyPr wrap="square">
            <a:spAutoFit/>
          </a:bodyPr>
          <a:lstStyle/>
          <a:p>
            <a:pPr marL="0" indent="0">
              <a:buNone/>
            </a:pPr>
            <a:r>
              <a:rPr lang="en-US" sz="1400" b="1" dirty="0">
                <a:solidFill>
                  <a:srgbClr val="368E00"/>
                </a:solidFill>
              </a:rPr>
              <a:t>Βιβλία, έγγραφα, οδηγοί, διατριβές, άλλα</a:t>
            </a:r>
          </a:p>
          <a:p>
            <a:r>
              <a:rPr lang="en-US" sz="1400" dirty="0"/>
              <a:t>Ένα νέο σχέδιο δράσης για την κυκλική οικονομία Για μια καθαρότερη και πιο ανταγωνιστική Ευρώπη (2020). Διαθέσιμο στη </a:t>
            </a:r>
            <a:r>
              <a:rPr lang="en-US" sz="1400" dirty="0">
                <a:hlinkClick r:id="rId3"/>
              </a:rPr>
              <a:t>διεύθυνση: https:</a:t>
            </a:r>
            <a:r>
              <a:rPr lang="en-US" sz="1400" dirty="0"/>
              <a:t>//eur-lex.europa.eu/legal-content/EN/TXT/?qid=1583933814386&amp;uri=COM:2020:98:FIN </a:t>
            </a:r>
          </a:p>
          <a:p>
            <a:r>
              <a:rPr lang="en-US" sz="1400" dirty="0"/>
              <a:t>Ψήφισμα του Ευρωπαϊκού Κοινοβουλίου σχετικά με το νέο σχέδιο για την κυκλική οικονομία (2020/2077 (INI)), Διαθέσιμο στη </a:t>
            </a:r>
            <a:r>
              <a:rPr lang="en-US" sz="1400" dirty="0">
                <a:hlinkClick r:id="rId4"/>
              </a:rPr>
              <a:t>διεύθυνση: https:</a:t>
            </a:r>
            <a:r>
              <a:rPr lang="en-US" sz="1400" dirty="0"/>
              <a:t>//www.europarl.europa.eu/doceo/document/TA-9-2021-0040_EN.html </a:t>
            </a:r>
          </a:p>
          <a:p>
            <a:r>
              <a:rPr lang="en-US" sz="1400" dirty="0"/>
              <a:t>Circular by design - Products in the circular economy, Έκθεση ΕΟΠ I N 6/2017, Διαθέσιμο στη </a:t>
            </a:r>
            <a:r>
              <a:rPr lang="en-US" sz="1400" dirty="0">
                <a:hlinkClick r:id="rId5"/>
              </a:rPr>
              <a:t>διεύθυνση: https:</a:t>
            </a:r>
            <a:r>
              <a:rPr lang="en-US" sz="1400" dirty="0"/>
              <a:t>//circulareconomy.europa.eu/platform/sites/default/files/circular_by_design_-_products_in_the_circular_economy.pdf.  </a:t>
            </a:r>
          </a:p>
          <a:p>
            <a:r>
              <a:rPr lang="en-US" sz="1400" dirty="0"/>
              <a:t> Περισσότερο από λιγότερα - αποδοτικότητα των πόρων των υλικών στην Ευρώπη, Έκθεση του ΕΟΠ I N 10/2016, Διαθέσιμο στη </a:t>
            </a:r>
            <a:r>
              <a:rPr lang="en-US" sz="1400" dirty="0">
                <a:hlinkClick r:id="rId6"/>
              </a:rPr>
              <a:t>διεύθυνση: http:</a:t>
            </a:r>
            <a:r>
              <a:rPr lang="en-US" sz="1400" dirty="0"/>
              <a:t>//www.sepa.gov.rs/download/publikacije/MoreFromLess_MaterialResourceEfficiencyEurope.pdf.   </a:t>
            </a:r>
          </a:p>
          <a:p>
            <a:pPr marL="0" indent="0">
              <a:buNone/>
            </a:pPr>
            <a:r>
              <a:rPr lang="en-US" sz="1400" b="1" dirty="0">
                <a:solidFill>
                  <a:srgbClr val="368E00"/>
                </a:solidFill>
              </a:rPr>
              <a:t>Ιστοσελίδες &amp; πλατφόρμες </a:t>
            </a:r>
          </a:p>
          <a:p>
            <a:pPr>
              <a:lnSpc>
                <a:spcPct val="107000"/>
              </a:lnSpc>
              <a:spcAft>
                <a:spcPts val="800"/>
              </a:spcAft>
            </a:pPr>
            <a:r>
              <a:rPr lang="en-GB" sz="1400" dirty="0">
                <a:effectLst/>
                <a:cs typeface="Times New Roman" panose="02020603050405020304" pitchFamily="18" charset="0"/>
              </a:rPr>
              <a:t>Οικολογικό σήμα της ΕΕ, Διαθέσιμο στη </a:t>
            </a:r>
            <a:r>
              <a:rPr lang="en-GB" sz="1400" u="sng" dirty="0">
                <a:solidFill>
                  <a:srgbClr val="0563C1"/>
                </a:solidFill>
                <a:effectLst/>
                <a:cs typeface="Times New Roman" panose="02020603050405020304" pitchFamily="18" charset="0"/>
                <a:hlinkClick r:id="rId7"/>
              </a:rPr>
              <a:t>διεύθυνση: https:</a:t>
            </a:r>
            <a:r>
              <a:rPr lang="en-GB" sz="1400" dirty="0">
                <a:effectLst/>
                <a:cs typeface="Times New Roman" panose="02020603050405020304" pitchFamily="18" charset="0"/>
              </a:rPr>
              <a:t>//ec.europa.eu/environment/ecolabel/ </a:t>
            </a:r>
            <a:endParaRPr lang="bg-BG" sz="1400" dirty="0">
              <a:effectLst/>
              <a:cs typeface="Times New Roman" panose="02020603050405020304" pitchFamily="18" charset="0"/>
            </a:endParaRPr>
          </a:p>
        </p:txBody>
      </p:sp>
      <p:sp>
        <p:nvSpPr>
          <p:cNvPr id="5" name="TextBox 4">
            <a:extLst>
              <a:ext uri="{FF2B5EF4-FFF2-40B4-BE49-F238E27FC236}">
                <a16:creationId xmlns:a16="http://schemas.microsoft.com/office/drawing/2014/main" id="{B5E9151D-F8A0-47F8-A4A5-4BCCF2F45C20}"/>
              </a:ext>
            </a:extLst>
          </p:cNvPr>
          <p:cNvSpPr txBox="1"/>
          <p:nvPr/>
        </p:nvSpPr>
        <p:spPr>
          <a:xfrm>
            <a:off x="1093918" y="493989"/>
            <a:ext cx="5300770" cy="307777"/>
          </a:xfrm>
          <a:prstGeom prst="rect">
            <a:avLst/>
          </a:prstGeom>
          <a:noFill/>
        </p:spPr>
        <p:txBody>
          <a:bodyPr wrap="square">
            <a:spAutoFit/>
          </a:bodyPr>
          <a:lstStyle/>
          <a:p>
            <a:r>
              <a:rPr lang="en-US" sz="1400" b="1" dirty="0">
                <a:solidFill>
                  <a:srgbClr val="E7501B"/>
                </a:solidFill>
              </a:rPr>
              <a:t>Πολιτικές CE και νομοθετικό πλαίσιο</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409538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5E2F9FDF-BAF6-3423-8A3E-1A9BDA87038E}"/>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a:extLst>
              <a:ext uri="{FF2B5EF4-FFF2-40B4-BE49-F238E27FC236}">
                <a16:creationId xmlns:a16="http://schemas.microsoft.com/office/drawing/2014/main" id="{D078489F-FA1C-3AB3-3FF6-DBD97C99CF5D}"/>
              </a:ext>
            </a:extLst>
          </p:cNvPr>
          <p:cNvPicPr>
            <a:picLocks noChangeAspect="1"/>
          </p:cNvPicPr>
          <p:nvPr/>
        </p:nvPicPr>
        <p:blipFill>
          <a:blip r:embed="rId4"/>
          <a:stretch>
            <a:fillRect/>
          </a:stretch>
        </p:blipFill>
        <p:spPr>
          <a:xfrm>
            <a:off x="5113893" y="1096965"/>
            <a:ext cx="2168396" cy="2146155"/>
          </a:xfrm>
          <a:prstGeom prst="rect">
            <a:avLst/>
          </a:prstGeom>
        </p:spPr>
      </p:pic>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Κυκλική οικονομία</a:t>
            </a:r>
            <a:br>
              <a:rPr lang="en-US" dirty="0"/>
            </a:br>
            <a:r>
              <a:rPr lang="en-US" dirty="0"/>
              <a:t> και οι αρχές της</a:t>
            </a:r>
          </a:p>
        </p:txBody>
      </p:sp>
      <p:grpSp>
        <p:nvGrpSpPr>
          <p:cNvPr id="729" name="Google Shape;729;p51"/>
          <p:cNvGrpSpPr/>
          <p:nvPr/>
        </p:nvGrpSpPr>
        <p:grpSpPr>
          <a:xfrm>
            <a:off x="6319597" y="3361639"/>
            <a:ext cx="2521592" cy="845691"/>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6138937" y="3453521"/>
            <a:ext cx="2834669" cy="523220"/>
          </a:xfrm>
          <a:prstGeom prst="rect">
            <a:avLst/>
          </a:prstGeom>
        </p:spPr>
        <p:txBody>
          <a:bodyPr wrap="square">
            <a:spAutoFit/>
          </a:bodyPr>
          <a:lstStyle/>
          <a:p>
            <a:pPr lvl="0" algn="ctr"/>
            <a:r>
              <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Ευχαριστούμε</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5" name="TextBox 4">
            <a:extLst>
              <a:ext uri="{FF2B5EF4-FFF2-40B4-BE49-F238E27FC236}">
                <a16:creationId xmlns:a16="http://schemas.microsoft.com/office/drawing/2014/main" id="{26DA31BC-3A0D-721F-3D4B-C0F995925B92}"/>
              </a:ext>
            </a:extLst>
          </p:cNvPr>
          <p:cNvSpPr txBox="1"/>
          <p:nvPr/>
        </p:nvSpPr>
        <p:spPr>
          <a:xfrm>
            <a:off x="5443875" y="4077461"/>
            <a:ext cx="1944164" cy="477054"/>
          </a:xfrm>
          <a:prstGeom prst="rect">
            <a:avLst/>
          </a:prstGeom>
          <a:noFill/>
        </p:spPr>
        <p:txBody>
          <a:bodyPr wrap="square" rtlCol="0">
            <a:spAutoFit/>
          </a:bodyPr>
          <a:lstStyle/>
          <a:p>
            <a:r>
              <a:rPr lang="pt-PT" sz="500" b="1" i="0" dirty="0" err="1">
                <a:solidFill>
                  <a:srgbClr val="374957"/>
                </a:solidFill>
                <a:effectLst/>
                <a:latin typeface="Proxima Nova"/>
              </a:rPr>
              <a:t>infographic </a:t>
            </a:r>
            <a:r>
              <a:rPr lang="pt-PT" sz="500" b="1" i="0" dirty="0">
                <a:solidFill>
                  <a:srgbClr val="374957"/>
                </a:solidFill>
                <a:effectLst/>
                <a:latin typeface="Proxima Nova"/>
              </a:rPr>
              <a:t>κυκλικής </a:t>
            </a:r>
            <a:r>
              <a:rPr lang="pt-PT" sz="500" b="1" i="0" dirty="0" err="1">
                <a:solidFill>
                  <a:srgbClr val="374957"/>
                </a:solidFill>
                <a:effectLst/>
                <a:latin typeface="Proxima Nova"/>
              </a:rPr>
              <a:t>οικονομίας </a:t>
            </a:r>
            <a:r>
              <a:rPr lang="pt-PT" sz="500" dirty="0" err="1"/>
              <a:t>από την </a:t>
            </a:r>
            <a:r>
              <a:rPr lang="pt-PT" sz="500" b="1" i="0" u="none" strike="noStrike" dirty="0" err="1">
                <a:solidFill>
                  <a:srgbClr val="0F73EE"/>
                </a:solidFill>
                <a:effectLst/>
                <a:latin typeface="Proxima Nova"/>
              </a:rPr>
              <a:t>freepik </a:t>
            </a:r>
            <a:r>
              <a:rPr lang="pt-PT" sz="500" dirty="0"/>
              <a:t>στο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89D1C3FA-B146-285B-B29B-7B79FFE999DF}"/>
              </a:ext>
            </a:extLst>
          </p:cNvPr>
          <p:cNvPicPr>
            <a:picLocks noChangeAspect="1"/>
          </p:cNvPicPr>
          <p:nvPr/>
        </p:nvPicPr>
        <p:blipFill>
          <a:blip r:embed="rId5"/>
          <a:stretch>
            <a:fillRect/>
          </a:stretch>
        </p:blipFill>
        <p:spPr>
          <a:xfrm>
            <a:off x="4796243" y="3048527"/>
            <a:ext cx="681229" cy="239694"/>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39034" y="0"/>
            <a:ext cx="7717800" cy="1011600"/>
          </a:xfrm>
          <a:prstGeom prst="rect">
            <a:avLst/>
          </a:prstGeom>
        </p:spPr>
        <p:txBody>
          <a:bodyPr spcFirstLastPara="1" wrap="square" lIns="91425" tIns="91425" rIns="91425" bIns="91425" anchor="t" anchorCtr="0">
            <a:noAutofit/>
          </a:bodyPr>
          <a:lstStyle/>
          <a:p>
            <a:pPr lvl="0"/>
            <a:r>
              <a:rPr lang="en-US" sz="4000" dirty="0"/>
              <a:t>Η γραμμική οικονομία</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864863"/>
            <a:ext cx="8769402" cy="2031325"/>
          </a:xfrm>
          <a:prstGeom prst="rect">
            <a:avLst/>
          </a:prstGeom>
          <a:noFill/>
        </p:spPr>
        <p:txBody>
          <a:bodyPr wrap="square">
            <a:spAutoFit/>
          </a:bodyPr>
          <a:lstStyle/>
          <a:p>
            <a:pPr marL="0" indent="0" algn="just">
              <a:buNone/>
            </a:pPr>
            <a:r>
              <a:rPr lang="en-US" sz="1800" dirty="0"/>
              <a:t>Η διατύπωση που θα μπορούσε να περιγράψει καλύτερα τη Γραμμική Οικονομία, είναι μια "κοινωνία διάθεσης". Οι ρίζες αυτής της σπάταλης συμπεριφοράς μπορούν να βρεθούν στην αυγή της εκβιομηχάνισης πριν από περισσότερα από 150 χρόνια. Εκείνη την εποχή, οι άνθρωποι άρχισαν να επεξεργάζονται μαζικά τις πρώτες ύλες. Η διαδικασία ξεκινά με την εξόρυξη των πρώτων υλών, τη μετατροπή τους σε συγκεκριμένα προϊόντα και τη χρήση/εκμετάλλευση αυτών των προϊόντων από τους τελικούς χρήστες (καταναλωτές). Μόλις τα προϊόντα δεν χρειάζονται πλέον, απορρίπτονται. Ως αποτέλεσμα, μεγάλες ποσότητες πολύτιμων υλικών χάνονται ακόμη και σήμερα.</a:t>
            </a:r>
          </a:p>
        </p:txBody>
      </p:sp>
      <p:pic>
        <p:nvPicPr>
          <p:cNvPr id="7" name="Картина 3">
            <a:extLst>
              <a:ext uri="{FF2B5EF4-FFF2-40B4-BE49-F238E27FC236}">
                <a16:creationId xmlns:a16="http://schemas.microsoft.com/office/drawing/2014/main" id="{4268E4C3-C1F8-4319-BB66-CC4C28864BE8}"/>
              </a:ext>
            </a:extLst>
          </p:cNvPr>
          <p:cNvPicPr>
            <a:picLocks noChangeAspect="1"/>
          </p:cNvPicPr>
          <p:nvPr/>
        </p:nvPicPr>
        <p:blipFill>
          <a:blip r:embed="rId4"/>
          <a:stretch>
            <a:fillRect/>
          </a:stretch>
        </p:blipFill>
        <p:spPr>
          <a:xfrm>
            <a:off x="2105813" y="3214975"/>
            <a:ext cx="5670834" cy="1515257"/>
          </a:xfrm>
          <a:prstGeom prst="rect">
            <a:avLst/>
          </a:prstGeom>
        </p:spPr>
      </p:pic>
      <p:sp>
        <p:nvSpPr>
          <p:cNvPr id="8" name="Текстово поле 6">
            <a:extLst>
              <a:ext uri="{FF2B5EF4-FFF2-40B4-BE49-F238E27FC236}">
                <a16:creationId xmlns:a16="http://schemas.microsoft.com/office/drawing/2014/main" id="{76191D7E-47F9-443F-B0DE-38CC567B89C1}"/>
              </a:ext>
            </a:extLst>
          </p:cNvPr>
          <p:cNvSpPr txBox="1"/>
          <p:nvPr/>
        </p:nvSpPr>
        <p:spPr>
          <a:xfrm>
            <a:off x="5477385" y="4402688"/>
            <a:ext cx="5033394" cy="646331"/>
          </a:xfrm>
          <a:prstGeom prst="rect">
            <a:avLst/>
          </a:prstGeom>
          <a:noFill/>
        </p:spPr>
        <p:txBody>
          <a:bodyPr wrap="square" rtlCol="0">
            <a:spAutoFit/>
          </a:bodyPr>
          <a:lstStyle/>
          <a:p>
            <a:pPr algn="ctr"/>
            <a:endParaRPr lang="bg-BG" dirty="0"/>
          </a:p>
          <a:p>
            <a:pPr algn="ctr"/>
            <a:r>
              <a:rPr lang="en-US" sz="900" dirty="0">
                <a:latin typeface="Verdana" panose="020B0604030504040204" pitchFamily="34" charset="0"/>
                <a:ea typeface="Verdana" panose="020B0604030504040204" pitchFamily="34" charset="0"/>
              </a:rPr>
              <a:t>Πηγή: Wautelt, 2018</a:t>
            </a:r>
          </a:p>
          <a:p>
            <a:pPr algn="ctr"/>
            <a:endParaRPr lang="en-US" sz="900" dirty="0">
              <a:latin typeface="Verdana" panose="020B0604030504040204" pitchFamily="34" charset="0"/>
              <a:ea typeface="Verdana" panose="020B060403050404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Η γραμμική οικονομία (συνέχεια)</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just">
              <a:buFont typeface="Wingdings" panose="05000000000000000000" pitchFamily="2" charset="2"/>
              <a:buChar char="ü"/>
            </a:pPr>
            <a:r>
              <a:rPr lang="en-US" sz="2000" dirty="0"/>
              <a:t>Το γραμμικό μοντέλο δημιουργεί μια οικονομία που εξαρτάται σε μεγάλο βαθμό από την κατανάλωση ενέργειας και άλλων πόρων για την παροχή προϊόντων και υπηρεσιών. </a:t>
            </a:r>
          </a:p>
          <a:p>
            <a:pPr marL="285750" indent="-285750" algn="just">
              <a:buFont typeface="Wingdings" panose="05000000000000000000" pitchFamily="2" charset="2"/>
              <a:buChar char="ü"/>
            </a:pPr>
            <a:endParaRPr lang="en-US" sz="2000" dirty="0"/>
          </a:p>
          <a:p>
            <a:pPr marL="285750" indent="-285750" algn="just">
              <a:buFont typeface="Wingdings" panose="05000000000000000000" pitchFamily="2" charset="2"/>
              <a:buChar char="ü"/>
            </a:pPr>
            <a:r>
              <a:rPr lang="en-US" sz="2000" dirty="0"/>
              <a:t>Οι σημερινές διαδικασίες παραγωγής είναι ενεργοβόρες και η εξόρυξη πρώτων υλών παράγει τεράστιες ποσότητες αποβλήτων και είναι υπεύθυνες για σημαντική κατανάλωση νερού και ενέργειας. </a:t>
            </a:r>
          </a:p>
          <a:p>
            <a:pPr algn="just"/>
            <a:endParaRPr lang="en-US" sz="2000" dirty="0"/>
          </a:p>
          <a:p>
            <a:pPr marL="285750" indent="-285750" algn="just">
              <a:buFont typeface="Wingdings" panose="05000000000000000000" pitchFamily="2" charset="2"/>
              <a:buChar char="ü"/>
            </a:pPr>
            <a:r>
              <a:rPr lang="en-US" sz="2000" dirty="0"/>
              <a:t>Τόσο οι ανανεώσιμοι όσο και οι μη ανανεώσιμοι πόροι υποβάλλονται σε διάφορα στάδια επεξεργασίας προκειμένου να εξυπηρετήσουν τον σκοπό τους στην οικονομία.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Η γραμμική οικονομία (συνέχεια)</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just">
              <a:buFont typeface="Wingdings" panose="05000000000000000000" pitchFamily="2" charset="2"/>
              <a:buChar char="ü"/>
            </a:pPr>
            <a:r>
              <a:rPr lang="en-US" sz="1800" dirty="0"/>
              <a:t>Το πρώτο στάδιο ονομάζεται πρωτογενής επεξεργασία, όπου τα καθαρά υλικά διαχωρίζονται από τη μικτή μορφή με την οποία υπάρχουν συνήθως στο περιβάλλον. Τα υλικά που είναι αποτέλεσμα της πρωτογενούς επεξεργασίας χρησιμοποιούνται στη συνέχεια από τις διάφορες μεταποιητικές βιομηχανίες μετατρέποντάς τα σε τελικά προϊόντα. Τα τελικά προϊόντα φτάνουν στη συνέχεια στον καταναλωτή (είτε σε μεμονωμένους καταναλωτές/νοικοκυριά είτε στον τριτογενή οικονομικό τομέα, όπως οι διανομείς, οι λιανοπωλητές και οι διάφοροι πάροχοι υπηρεσιών). Κάθε στάδιο της παραγωγικής διαδικασίας έχει τις αρνητικές του επιπτώσεις στο περιβάλλον. </a:t>
            </a:r>
          </a:p>
          <a:p>
            <a:pPr marL="285750" indent="-285750" algn="just">
              <a:buFont typeface="Wingdings" panose="05000000000000000000" pitchFamily="2" charset="2"/>
              <a:buChar char="ü"/>
            </a:pPr>
            <a:r>
              <a:rPr lang="en-US" sz="1800" dirty="0"/>
              <a:t>Ο πρωτογενής τομέας έχει τον πιο αρνητικό αντίκτυπο, καθώς παράγει μεγάλη ποσότητα υπολειμματικών αποβλήτων και απαιτεί μεγάλη εισροή ενέργειας.</a:t>
            </a:r>
          </a:p>
        </p:txBody>
      </p:sp>
    </p:spTree>
    <p:custDataLst>
      <p:tags r:id="rId1"/>
    </p:custDataLst>
    <p:extLst>
      <p:ext uri="{BB962C8B-B14F-4D97-AF65-F5344CB8AC3E}">
        <p14:creationId xmlns:p14="http://schemas.microsoft.com/office/powerpoint/2010/main" val="15811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512-BCE9-46C6-9FEE-1B5ACEE9D470}"/>
              </a:ext>
            </a:extLst>
          </p:cNvPr>
          <p:cNvSpPr>
            <a:spLocks noGrp="1"/>
          </p:cNvSpPr>
          <p:nvPr>
            <p:ph type="title"/>
          </p:nvPr>
        </p:nvSpPr>
        <p:spPr>
          <a:xfrm>
            <a:off x="589854" y="382025"/>
            <a:ext cx="7717800" cy="1011600"/>
          </a:xfrm>
        </p:spPr>
        <p:txBody>
          <a:bodyPr/>
          <a:lstStyle/>
          <a:p>
            <a:r>
              <a:rPr lang="el-GR" sz="3600" dirty="0"/>
              <a:t>Προβλήματα </a:t>
            </a:r>
            <a:r>
              <a:rPr lang="en-US" sz="3600" dirty="0" err="1"/>
              <a:t>του</a:t>
            </a:r>
            <a:r>
              <a:rPr lang="en-US" sz="3600" dirty="0"/>
              <a:t> γραμμικού μοντέλου</a:t>
            </a:r>
            <a:endParaRPr lang="en-GB" sz="3600" dirty="0"/>
          </a:p>
        </p:txBody>
      </p:sp>
      <p:sp>
        <p:nvSpPr>
          <p:cNvPr id="6" name="TextBox 5">
            <a:extLst>
              <a:ext uri="{FF2B5EF4-FFF2-40B4-BE49-F238E27FC236}">
                <a16:creationId xmlns:a16="http://schemas.microsoft.com/office/drawing/2014/main" id="{FDCED916-0D61-4574-902F-977C3EE6F6BC}"/>
              </a:ext>
            </a:extLst>
          </p:cNvPr>
          <p:cNvSpPr txBox="1"/>
          <p:nvPr/>
        </p:nvSpPr>
        <p:spPr>
          <a:xfrm>
            <a:off x="5440296" y="1151957"/>
            <a:ext cx="3703704" cy="3108543"/>
          </a:xfrm>
          <a:prstGeom prst="rect">
            <a:avLst/>
          </a:prstGeom>
          <a:noFill/>
        </p:spPr>
        <p:txBody>
          <a:bodyPr wrap="square">
            <a:spAutoFit/>
          </a:bodyPr>
          <a:lstStyle/>
          <a:p>
            <a:pPr indent="-342900" algn="just">
              <a:buAutoNum type="arabicPeriod"/>
            </a:pPr>
            <a:r>
              <a:rPr lang="en-US" sz="1400" dirty="0">
                <a:latin typeface="Verdana" panose="020B0604030504040204" pitchFamily="34" charset="0"/>
                <a:ea typeface="Verdana" panose="020B0604030504040204" pitchFamily="34" charset="0"/>
              </a:rPr>
              <a:t>Υπάρχει άνιση κατανάλωση των πόρων, το μεγαλύτερο μέρος της οποίας κατευθύνεται προς τις ιδιαίτερα ανεπτυγμένες χώρες σε βάρος των αναπτυσσόμενων.</a:t>
            </a:r>
          </a:p>
          <a:p>
            <a:pPr algn="just"/>
            <a:endParaRPr lang="en-US" sz="1400" dirty="0">
              <a:latin typeface="Verdana" panose="020B0604030504040204" pitchFamily="34" charset="0"/>
              <a:ea typeface="Verdana" panose="020B0604030504040204" pitchFamily="34" charset="0"/>
            </a:endParaRPr>
          </a:p>
          <a:p>
            <a:pPr algn="just"/>
            <a:r>
              <a:rPr lang="en-US" sz="1400" dirty="0">
                <a:latin typeface="Verdana" panose="020B0604030504040204" pitchFamily="34" charset="0"/>
                <a:ea typeface="Verdana" panose="020B0604030504040204" pitchFamily="34" charset="0"/>
              </a:rPr>
              <a:t>2. Υπάρχει τεράστια συσσώρευση διαφόρων τύπων αποβλήτων που δεν ανακυκλώνονται μετά την απόρριψή τους.</a:t>
            </a:r>
          </a:p>
          <a:p>
            <a:pPr algn="just"/>
            <a:endParaRPr lang="en-US" sz="1400" dirty="0">
              <a:latin typeface="Verdana" panose="020B0604030504040204" pitchFamily="34" charset="0"/>
              <a:ea typeface="Verdana" panose="020B0604030504040204" pitchFamily="34" charset="0"/>
            </a:endParaRPr>
          </a:p>
          <a:p>
            <a:pPr algn="just"/>
            <a:r>
              <a:rPr lang="en-US" sz="1400" dirty="0">
                <a:latin typeface="Verdana" panose="020B0604030504040204" pitchFamily="34" charset="0"/>
                <a:ea typeface="Verdana" panose="020B0604030504040204" pitchFamily="34" charset="0"/>
              </a:rPr>
              <a:t>3. Αρνητικές επιπτώσεις στο περιβάλλον - ως αποτέλεσμα της εξόρυξης και της κατανάλωσης πρώτων υλών, η κατανάλωση ενέργειας και οι εκπομπές αερίων του θερμοκηπίου αυξάνονται.</a:t>
            </a:r>
          </a:p>
        </p:txBody>
      </p:sp>
      <p:pic>
        <p:nvPicPr>
          <p:cNvPr id="7" name="Контейнер за съдържание 7">
            <a:extLst>
              <a:ext uri="{FF2B5EF4-FFF2-40B4-BE49-F238E27FC236}">
                <a16:creationId xmlns:a16="http://schemas.microsoft.com/office/drawing/2014/main" id="{08991F54-E11C-4164-9822-067CE1A6F90A}"/>
              </a:ext>
            </a:extLst>
          </p:cNvPr>
          <p:cNvPicPr>
            <a:picLocks noChangeAspect="1"/>
          </p:cNvPicPr>
          <p:nvPr/>
        </p:nvPicPr>
        <p:blipFill>
          <a:blip r:embed="rId3"/>
          <a:stretch>
            <a:fillRect/>
          </a:stretch>
        </p:blipFill>
        <p:spPr>
          <a:xfrm>
            <a:off x="99379" y="1275663"/>
            <a:ext cx="5261304" cy="3261643"/>
          </a:xfrm>
          <a:prstGeom prst="rect">
            <a:avLst/>
          </a:prstGeom>
        </p:spPr>
      </p:pic>
      <p:sp>
        <p:nvSpPr>
          <p:cNvPr id="8" name="Текстово поле 8">
            <a:extLst>
              <a:ext uri="{FF2B5EF4-FFF2-40B4-BE49-F238E27FC236}">
                <a16:creationId xmlns:a16="http://schemas.microsoft.com/office/drawing/2014/main" id="{EC76123F-F357-4C32-BD93-90AD99E1E0B3}"/>
              </a:ext>
            </a:extLst>
          </p:cNvPr>
          <p:cNvSpPr txBox="1"/>
          <p:nvPr/>
        </p:nvSpPr>
        <p:spPr>
          <a:xfrm>
            <a:off x="-89580" y="4533114"/>
            <a:ext cx="6635691"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rPr>
              <a:t>Πηγή: </a:t>
            </a:r>
            <a:r>
              <a:rPr lang="en-US" sz="900" dirty="0">
                <a:latin typeface="Verdana" panose="020B0604030504040204" pitchFamily="34" charset="0"/>
                <a:ea typeface="Verdana" panose="020B0604030504040204" pitchFamily="34" charset="0"/>
                <a:hlinkClick r:id="rId4"/>
              </a:rPr>
              <a:t>https:</a:t>
            </a:r>
            <a:r>
              <a:rPr lang="en-US" sz="900" dirty="0">
                <a:latin typeface="Verdana" panose="020B0604030504040204" pitchFamily="34" charset="0"/>
                <a:ea typeface="Verdana" panose="020B0604030504040204" pitchFamily="34" charset="0"/>
              </a:rPr>
              <a:t>//www.circulareconomyasia.org/circular-economy/ </a:t>
            </a:r>
          </a:p>
        </p:txBody>
      </p:sp>
    </p:spTree>
    <p:custDataLst>
      <p:tags r:id="rId1"/>
    </p:custDataLst>
    <p:extLst>
      <p:ext uri="{BB962C8B-B14F-4D97-AF65-F5344CB8AC3E}">
        <p14:creationId xmlns:p14="http://schemas.microsoft.com/office/powerpoint/2010/main" val="17149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58690" y="-70748"/>
            <a:ext cx="7717800" cy="1011600"/>
          </a:xfrm>
          <a:prstGeom prst="rect">
            <a:avLst/>
          </a:prstGeom>
        </p:spPr>
        <p:txBody>
          <a:bodyPr spcFirstLastPara="1" wrap="square" lIns="91425" tIns="91425" rIns="91425" bIns="91425" anchor="t" anchorCtr="0">
            <a:noAutofit/>
          </a:bodyPr>
          <a:lstStyle/>
          <a:p>
            <a:pPr lvl="0"/>
            <a:r>
              <a:rPr lang="en-US" sz="2800" dirty="0"/>
              <a:t>Παραγωγή υποδημάτων στη γραμμική οικονομία </a:t>
            </a:r>
            <a:br>
              <a:rPr lang="en-US" sz="3600" dirty="0"/>
            </a:br>
            <a:r>
              <a:rPr lang="en-US" sz="1800" dirty="0"/>
              <a:t>παράδειγμα</a:t>
            </a:r>
            <a:endParaRPr sz="3600" dirty="0"/>
          </a:p>
        </p:txBody>
      </p:sp>
      <p:graphicFrame>
        <p:nvGraphicFramePr>
          <p:cNvPr id="4" name="Контейнер за съдържание 3">
            <a:extLst>
              <a:ext uri="{FF2B5EF4-FFF2-40B4-BE49-F238E27FC236}">
                <a16:creationId xmlns:a16="http://schemas.microsoft.com/office/drawing/2014/main" id="{C4AC679D-0BF8-4687-BBE2-D1CCBB9C50AD}"/>
              </a:ext>
            </a:extLst>
          </p:cNvPr>
          <p:cNvGraphicFramePr>
            <a:graphicFrameLocks/>
          </p:cNvGraphicFramePr>
          <p:nvPr>
            <p:extLst>
              <p:ext uri="{D42A27DB-BD31-4B8C-83A1-F6EECF244321}">
                <p14:modId xmlns:p14="http://schemas.microsoft.com/office/powerpoint/2010/main" val="1426382307"/>
              </p:ext>
            </p:extLst>
          </p:nvPr>
        </p:nvGraphicFramePr>
        <p:xfrm>
          <a:off x="15492" y="832303"/>
          <a:ext cx="9128508" cy="3932155"/>
        </p:xfrm>
        <a:graphic>
          <a:graphicData uri="http://schemas.openxmlformats.org/drawingml/2006/table">
            <a:tbl>
              <a:tblPr firstRow="1" firstCol="1" bandRow="1"/>
              <a:tblGrid>
                <a:gridCol w="993251">
                  <a:extLst>
                    <a:ext uri="{9D8B030D-6E8A-4147-A177-3AD203B41FA5}">
                      <a16:colId xmlns:a16="http://schemas.microsoft.com/office/drawing/2014/main" val="483360308"/>
                    </a:ext>
                  </a:extLst>
                </a:gridCol>
                <a:gridCol w="8135257">
                  <a:extLst>
                    <a:ext uri="{9D8B030D-6E8A-4147-A177-3AD203B41FA5}">
                      <a16:colId xmlns:a16="http://schemas.microsoft.com/office/drawing/2014/main" val="1357072340"/>
                    </a:ext>
                  </a:extLst>
                </a:gridCol>
              </a:tblGrid>
              <a:tr h="29792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1200" dirty="0">
                          <a:effectLst/>
                          <a:latin typeface="Arial" panose="020B0604020202020204" pitchFamily="34" charset="0"/>
                          <a:cs typeface="Arial" panose="020B0604020202020204" pitchFamily="34" charset="0"/>
                        </a:rPr>
                        <a:t>Στοιχεία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bg-BG" sz="1200" dirty="0">
                          <a:effectLst/>
                          <a:latin typeface="Arial" panose="020B0604020202020204" pitchFamily="34" charset="0"/>
                          <a:cs typeface="Arial" panose="020B0604020202020204" pitchFamily="34" charset="0"/>
                        </a:rPr>
                        <a:t>Χαρακτηριστικό</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extLst>
                  <a:ext uri="{0D108BD9-81ED-4DB2-BD59-A6C34878D82A}">
                    <a16:rowId xmlns:a16="http://schemas.microsoft.com/office/drawing/2014/main" val="1259863491"/>
                  </a:ext>
                </a:extLst>
              </a:tr>
              <a:tr h="10595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Βαμβάκι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Arial" panose="020B0604020202020204" pitchFamily="34" charset="0"/>
                          <a:cs typeface="Arial" panose="020B0604020202020204" pitchFamily="34" charset="0"/>
                        </a:rPr>
                        <a:t>Η </a:t>
                      </a:r>
                      <a:r>
                        <a:rPr lang="bg-BG" sz="1200" dirty="0">
                          <a:effectLst/>
                          <a:latin typeface="Arial" panose="020B0604020202020204" pitchFamily="34" charset="0"/>
                          <a:cs typeface="Arial" panose="020B0604020202020204" pitchFamily="34" charset="0"/>
                        </a:rPr>
                        <a:t>παραγωγή βαμβακιού είναι η αιτία για το ¼ της κατανάλωσης φυτοφαρμάκων στον κόσμο- απαιτεί μεγάλες ποσότητες νερού και τεχνητών λιπασμάτων- οι σπόροι είναι επεξεργασμένοι με μυκητοκτόνα και εντομοκτόνα και είναι γενετικά τροποποιημένων ποικιλιών- κατά τη συλλογή του βαμβακιού </a:t>
                      </a:r>
                      <a:r>
                        <a:rPr lang="en-US" sz="1200" dirty="0">
                          <a:effectLst/>
                          <a:latin typeface="Arial" panose="020B0604020202020204" pitchFamily="34" charset="0"/>
                          <a:cs typeface="Arial" panose="020B0604020202020204" pitchFamily="34" charset="0"/>
                        </a:rPr>
                        <a:t>χρησιμοποιούνται </a:t>
                      </a:r>
                      <a:r>
                        <a:rPr lang="bg-BG" sz="1200" dirty="0">
                          <a:effectLst/>
                          <a:latin typeface="Arial" panose="020B0604020202020204" pitchFamily="34" charset="0"/>
                          <a:cs typeface="Arial" panose="020B0604020202020204" pitchFamily="34" charset="0"/>
                        </a:rPr>
                        <a:t>ζιζανιοκτόνα που αφαιρούν τα φύλλα, </a:t>
                      </a:r>
                      <a:r>
                        <a:rPr lang="en-US" sz="1200" dirty="0">
                          <a:effectLst/>
                          <a:latin typeface="Arial" panose="020B0604020202020204" pitchFamily="34" charset="0"/>
                          <a:cs typeface="Arial" panose="020B0604020202020204" pitchFamily="34" charset="0"/>
                        </a:rPr>
                        <a:t>για να </a:t>
                      </a:r>
                      <a:r>
                        <a:rPr lang="bg-BG" sz="1200" dirty="0">
                          <a:effectLst/>
                          <a:latin typeface="Arial" panose="020B0604020202020204" pitchFamily="34" charset="0"/>
                          <a:cs typeface="Arial" panose="020B0604020202020204" pitchFamily="34" charset="0"/>
                        </a:rPr>
                        <a:t>διευκολύνουν τη συγκομιδή- ο μονοκαλλιεργητικός χαρακτήρας της παραγωγής βαμβακιού προκαλεί απώλεια </a:t>
                      </a:r>
                      <a:r>
                        <a:rPr lang="en-GB" sz="1200" dirty="0">
                          <a:effectLst/>
                          <a:latin typeface="Arial" panose="020B0604020202020204" pitchFamily="34" charset="0"/>
                          <a:cs typeface="Arial" panose="020B0604020202020204" pitchFamily="34" charset="0"/>
                        </a:rPr>
                        <a:t>εδάφους- </a:t>
                      </a:r>
                      <a:r>
                        <a:rPr lang="bg-BG" sz="1200" dirty="0">
                          <a:effectLst/>
                          <a:latin typeface="Arial" panose="020B0604020202020204" pitchFamily="34" charset="0"/>
                          <a:cs typeface="Arial" panose="020B0604020202020204" pitchFamily="34" charset="0"/>
                        </a:rPr>
                        <a:t>εξαρτάται από μια ποικιλία δυνητικά επικίνδυνων χημικών ουσιών (πλύσιμο, λεύκανση και άλλα).</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199196550"/>
                  </a:ext>
                </a:extLst>
              </a:tr>
              <a:tr h="4502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Δέρμα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1200" dirty="0">
                          <a:effectLst/>
                          <a:latin typeface="Arial" panose="020B0604020202020204" pitchFamily="34" charset="0"/>
                          <a:cs typeface="Arial" panose="020B0604020202020204" pitchFamily="34" charset="0"/>
                        </a:rPr>
                        <a:t>Μόνο το 2009</a:t>
                      </a:r>
                      <a:r>
                        <a:rPr lang="en-US" sz="1200" dirty="0">
                          <a:effectLst/>
                          <a:latin typeface="Arial" panose="020B0604020202020204" pitchFamily="34" charset="0"/>
                          <a:cs typeface="Arial" panose="020B0604020202020204" pitchFamily="34" charset="0"/>
                        </a:rPr>
                        <a:t>, η </a:t>
                      </a:r>
                      <a:r>
                        <a:rPr lang="bg-BG" sz="1200" dirty="0">
                          <a:effectLst/>
                          <a:latin typeface="Arial" panose="020B0604020202020204" pitchFamily="34" charset="0"/>
                          <a:cs typeface="Arial" panose="020B0604020202020204" pitchFamily="34" charset="0"/>
                        </a:rPr>
                        <a:t>παραγωγή δέρματος στην Κίνα συνέβαλε σχεδόν </a:t>
                      </a:r>
                      <a:r>
                        <a:rPr lang="en-US" sz="1200" dirty="0">
                          <a:effectLst/>
                          <a:latin typeface="Arial" panose="020B0604020202020204" pitchFamily="34" charset="0"/>
                          <a:cs typeface="Arial" panose="020B0604020202020204" pitchFamily="34" charset="0"/>
                        </a:rPr>
                        <a:t>σε </a:t>
                      </a:r>
                      <a:r>
                        <a:rPr lang="bg-BG" sz="1200" dirty="0">
                          <a:effectLst/>
                          <a:latin typeface="Arial" panose="020B0604020202020204" pitchFamily="34" charset="0"/>
                          <a:cs typeface="Arial" panose="020B0604020202020204" pitchFamily="34" charset="0"/>
                        </a:rPr>
                        <a:t>250 </a:t>
                      </a:r>
                      <a:r>
                        <a:rPr lang="en-GB" sz="1200" dirty="0">
                          <a:effectLst/>
                          <a:latin typeface="Arial" panose="020B0604020202020204" pitchFamily="34" charset="0"/>
                          <a:cs typeface="Arial" panose="020B0604020202020204" pitchFamily="34" charset="0"/>
                        </a:rPr>
                        <a:t>εκατομμύρια </a:t>
                      </a:r>
                      <a:r>
                        <a:rPr lang="en-US" sz="1200" dirty="0">
                          <a:effectLst/>
                          <a:latin typeface="Arial" panose="020B0604020202020204" pitchFamily="34" charset="0"/>
                          <a:cs typeface="Arial" panose="020B0604020202020204" pitchFamily="34" charset="0"/>
                        </a:rPr>
                        <a:t>τόνους </a:t>
                      </a:r>
                      <a:r>
                        <a:rPr lang="bg-BG" sz="1200" dirty="0">
                          <a:effectLst/>
                          <a:latin typeface="Arial" panose="020B0604020202020204" pitchFamily="34" charset="0"/>
                          <a:cs typeface="Arial" panose="020B0604020202020204" pitchFamily="34" charset="0"/>
                        </a:rPr>
                        <a:t>υγρών αποβλήτων- το </a:t>
                      </a:r>
                      <a:r>
                        <a:rPr lang="en-GB" sz="1200" dirty="0">
                          <a:effectLst/>
                          <a:latin typeface="Arial" panose="020B0604020202020204" pitchFamily="34" charset="0"/>
                          <a:cs typeface="Arial" panose="020B0604020202020204" pitchFamily="34" charset="0"/>
                        </a:rPr>
                        <a:t>ανεπεξέργαστο νερό από τα βυρσοδεψεία περιέχει συχνά υψηλά επίπεδα βαρέων μετάλλων.</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73256457"/>
                  </a:ext>
                </a:extLst>
              </a:tr>
              <a:tr h="48033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Καουτσούκ</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Arial" panose="020B0604020202020204" pitchFamily="34" charset="0"/>
                          <a:cs typeface="Arial" panose="020B0604020202020204" pitchFamily="34" charset="0"/>
                        </a:rPr>
                        <a:t>Κατά τη διάρκεια του Β' </a:t>
                      </a:r>
                      <a:r>
                        <a:rPr lang="bg-BG" sz="1200" dirty="0">
                          <a:effectLst/>
                          <a:latin typeface="Arial" panose="020B0604020202020204" pitchFamily="34" charset="0"/>
                          <a:cs typeface="Arial" panose="020B0604020202020204" pitchFamily="34" charset="0"/>
                        </a:rPr>
                        <a:t>Παγκοσμίου Πολέμου, </a:t>
                      </a:r>
                      <a:r>
                        <a:rPr lang="en-US" sz="1200" dirty="0">
                          <a:effectLst/>
                          <a:latin typeface="Arial" panose="020B0604020202020204" pitchFamily="34" charset="0"/>
                          <a:cs typeface="Arial" panose="020B0604020202020204" pitchFamily="34" charset="0"/>
                        </a:rPr>
                        <a:t>υπήρχε </a:t>
                      </a:r>
                      <a:r>
                        <a:rPr lang="bg-BG" sz="1200" dirty="0">
                          <a:effectLst/>
                          <a:latin typeface="Arial" panose="020B0604020202020204" pitchFamily="34" charset="0"/>
                          <a:cs typeface="Arial" panose="020B0604020202020204" pitchFamily="34" charset="0"/>
                        </a:rPr>
                        <a:t>ανάγκη για μια εναλλακτική πηγή ελαστικών- σήμερα σχεδόν το 70% του </a:t>
                      </a:r>
                      <a:r>
                        <a:rPr lang="en-US" sz="1200" dirty="0">
                          <a:effectLst/>
                          <a:latin typeface="Arial" panose="020B0604020202020204" pitchFamily="34" charset="0"/>
                          <a:cs typeface="Arial" panose="020B0604020202020204" pitchFamily="34" charset="0"/>
                        </a:rPr>
                        <a:t>καουτσούκ </a:t>
                      </a:r>
                      <a:r>
                        <a:rPr lang="bg-BG" sz="1200" dirty="0">
                          <a:effectLst/>
                          <a:latin typeface="Arial" panose="020B0604020202020204" pitchFamily="34" charset="0"/>
                          <a:cs typeface="Arial" panose="020B0604020202020204" pitchFamily="34" charset="0"/>
                        </a:rPr>
                        <a:t>που χρησιμοποιούμε είναι συνθετικό- το συνθετικό καουτσούκ παράγεται από πετρέλαιο- </a:t>
                      </a:r>
                      <a:r>
                        <a:rPr lang="en-US" sz="1200" dirty="0">
                          <a:effectLst/>
                          <a:latin typeface="Arial" panose="020B0604020202020204" pitchFamily="34" charset="0"/>
                          <a:cs typeface="Arial" panose="020B0604020202020204" pitchFamily="34" charset="0"/>
                        </a:rPr>
                        <a:t>είναι </a:t>
                      </a:r>
                      <a:r>
                        <a:rPr lang="bg-BG" sz="1200" dirty="0">
                          <a:effectLst/>
                          <a:latin typeface="Arial" panose="020B0604020202020204" pitchFamily="34" charset="0"/>
                          <a:cs typeface="Arial" panose="020B0604020202020204" pitchFamily="34" charset="0"/>
                        </a:rPr>
                        <a:t>φθηνότερο </a:t>
                      </a:r>
                      <a:r>
                        <a:rPr lang="en-US" sz="1200" dirty="0">
                          <a:effectLst/>
                          <a:latin typeface="Arial" panose="020B0604020202020204" pitchFamily="34" charset="0"/>
                          <a:cs typeface="Arial" panose="020B0604020202020204" pitchFamily="34" charset="0"/>
                        </a:rPr>
                        <a:t>σε σύγκριση με το</a:t>
                      </a:r>
                      <a:r>
                        <a:rPr lang="bg-BG" sz="1200" dirty="0">
                          <a:effectLst/>
                          <a:latin typeface="Arial" panose="020B0604020202020204" pitchFamily="34" charset="0"/>
                          <a:cs typeface="Arial" panose="020B0604020202020204" pitchFamily="34" charset="0"/>
                        </a:rPr>
                        <a:t> φυσικό, αλλά είναι </a:t>
                      </a:r>
                      <a:r>
                        <a:rPr lang="en-US" sz="1200" dirty="0">
                          <a:effectLst/>
                          <a:latin typeface="Arial" panose="020B0604020202020204" pitchFamily="34" charset="0"/>
                          <a:cs typeface="Arial" panose="020B0604020202020204" pitchFamily="34" charset="0"/>
                        </a:rPr>
                        <a:t>χαμηλότερης </a:t>
                      </a:r>
                      <a:r>
                        <a:rPr lang="bg-BG" sz="1200" dirty="0">
                          <a:effectLst/>
                          <a:latin typeface="Arial" panose="020B0604020202020204" pitchFamily="34" charset="0"/>
                          <a:cs typeface="Arial" panose="020B0604020202020204" pitchFamily="34" charset="0"/>
                        </a:rPr>
                        <a:t>ποιότητας.</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888945279"/>
                  </a:ext>
                </a:extLst>
              </a:tr>
              <a:tr h="13641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Κόλλες</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Arial" panose="020B0604020202020204" pitchFamily="34" charset="0"/>
                          <a:cs typeface="Arial" panose="020B0604020202020204" pitchFamily="34" charset="0"/>
                        </a:rPr>
                        <a:t>Όλοι</a:t>
                      </a:r>
                      <a:r>
                        <a:rPr lang="bg-BG" sz="1200" dirty="0">
                          <a:effectLst/>
                          <a:latin typeface="Arial" panose="020B0604020202020204" pitchFamily="34" charset="0"/>
                          <a:cs typeface="Arial" panose="020B0604020202020204" pitchFamily="34" charset="0"/>
                        </a:rPr>
                        <a:t> οι τύποι χημικών κολλών μολύνουν τον αέρα- είναι επικίνδυνοι για την ανθρώπινη υγεία και άλλα έμβια όντα- </a:t>
                      </a:r>
                      <a:r>
                        <a:rPr lang="en-US" sz="1200" dirty="0">
                          <a:effectLst/>
                          <a:latin typeface="Arial" panose="020B0604020202020204" pitchFamily="34" charset="0"/>
                          <a:cs typeface="Arial" panose="020B0604020202020204" pitchFamily="34" charset="0"/>
                        </a:rPr>
                        <a:t>μια </a:t>
                      </a:r>
                      <a:r>
                        <a:rPr lang="bg-BG" sz="1200" dirty="0">
                          <a:effectLst/>
                          <a:latin typeface="Arial" panose="020B0604020202020204" pitchFamily="34" charset="0"/>
                          <a:cs typeface="Arial" panose="020B0604020202020204" pitchFamily="34" charset="0"/>
                        </a:rPr>
                        <a:t>μελέτη που διεξήχθη μεταξύ Κινέζων υποδηματοποιών διαπίστωσε υψηλά επίπεδα βενζολίου, τολουολίου και άλλων τοξικών διαλυτών που περιέχονται σε διάφορες κόλλες- οι τοξικές ουσίες προκαλούν απλαστική αναιμία, λευχαιμία και άλλες ασθένειες- οι περισσότεροι οργανικοί διαλύτες είναι νευροτοξικοί, προκαλώντας </a:t>
                      </a:r>
                      <a:r>
                        <a:rPr lang="en-US" sz="1200" dirty="0">
                          <a:effectLst/>
                          <a:latin typeface="Arial" panose="020B0604020202020204" pitchFamily="34" charset="0"/>
                          <a:cs typeface="Arial" panose="020B0604020202020204" pitchFamily="34" charset="0"/>
                        </a:rPr>
                        <a:t>τη λεγόμενη "</a:t>
                      </a:r>
                      <a:r>
                        <a:rPr lang="bg-BG" sz="1200" dirty="0">
                          <a:effectLst/>
                          <a:latin typeface="Arial" panose="020B0604020202020204" pitchFamily="34" charset="0"/>
                          <a:cs typeface="Arial" panose="020B0604020202020204" pitchFamily="34" charset="0"/>
                        </a:rPr>
                        <a:t>παράλυση </a:t>
                      </a:r>
                      <a:r>
                        <a:rPr lang="en-US" sz="1200" dirty="0">
                          <a:effectLst/>
                          <a:latin typeface="Arial" panose="020B0604020202020204" pitchFamily="34" charset="0"/>
                          <a:cs typeface="Arial" panose="020B0604020202020204" pitchFamily="34" charset="0"/>
                        </a:rPr>
                        <a:t>του </a:t>
                      </a:r>
                      <a:r>
                        <a:rPr lang="bg-BG" sz="1200" dirty="0">
                          <a:effectLst/>
                          <a:latin typeface="Arial" panose="020B0604020202020204" pitchFamily="34" charset="0"/>
                          <a:cs typeface="Arial" panose="020B0604020202020204" pitchFamily="34" charset="0"/>
                        </a:rPr>
                        <a:t>υποδηματοποιού- σε ορισμένες αναπτυσσόμενες χώρες, η βιομηχανία </a:t>
                      </a:r>
                      <a:r>
                        <a:rPr lang="en-US" sz="1200" dirty="0">
                          <a:effectLst/>
                          <a:latin typeface="Arial" panose="020B0604020202020204" pitchFamily="34" charset="0"/>
                          <a:cs typeface="Arial" panose="020B0604020202020204" pitchFamily="34" charset="0"/>
                        </a:rPr>
                        <a:t>υποδηματοποιίας </a:t>
                      </a:r>
                      <a:r>
                        <a:rPr lang="bg-BG" sz="1200" dirty="0">
                          <a:effectLst/>
                          <a:latin typeface="Arial" panose="020B0604020202020204" pitchFamily="34" charset="0"/>
                          <a:cs typeface="Arial" panose="020B0604020202020204" pitchFamily="34" charset="0"/>
                        </a:rPr>
                        <a:t>απασχολεί μεγάλο αριθμό παιδιών (17.5 εκατομμύρια στην Ινδία το 2005), με τον κίνδυνο για την υγεία τους να είναι μεγαλύτερος- συνήθως, το καθήκον των παιδιών-υποδηματοποιών είναι να τοποθετούν τις σόλες, οπότε έρχονται σε άμεση επαφή με τοξικές ουσίες.</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57674172"/>
                  </a:ext>
                </a:extLst>
              </a:tr>
            </a:tbl>
          </a:graphicData>
        </a:graphic>
      </p:graphicFrame>
      <p:sp>
        <p:nvSpPr>
          <p:cNvPr id="5" name="Текстово поле 4">
            <a:extLst>
              <a:ext uri="{FF2B5EF4-FFF2-40B4-BE49-F238E27FC236}">
                <a16:creationId xmlns:a16="http://schemas.microsoft.com/office/drawing/2014/main" id="{5C066C3C-C8CF-47E1-B97F-7A0FAD162D14}"/>
              </a:ext>
            </a:extLst>
          </p:cNvPr>
          <p:cNvSpPr txBox="1"/>
          <p:nvPr/>
        </p:nvSpPr>
        <p:spPr>
          <a:xfrm>
            <a:off x="1071402" y="4680342"/>
            <a:ext cx="8128932" cy="200055"/>
          </a:xfrm>
          <a:prstGeom prst="rect">
            <a:avLst/>
          </a:prstGeom>
          <a:noFill/>
        </p:spPr>
        <p:txBody>
          <a:bodyPr wrap="square" rtlCol="0">
            <a:spAutoFit/>
          </a:bodyPr>
          <a:lstStyle/>
          <a:p>
            <a:pPr algn="ctr"/>
            <a:r>
              <a:rPr lang="en-US" sz="700" i="1" dirty="0">
                <a:latin typeface="+mj-lt"/>
                <a:ea typeface="Verdana" panose="020B0604030504040204" pitchFamily="34" charset="0"/>
              </a:rPr>
              <a:t>Χαρα</a:t>
            </a:r>
            <a:r>
              <a:rPr lang="en-US" sz="700" i="1" dirty="0" err="1">
                <a:latin typeface="+mj-lt"/>
                <a:ea typeface="Verdana" panose="020B0604030504040204" pitchFamily="34" charset="0"/>
              </a:rPr>
              <a:t>κτηριστικά</a:t>
            </a:r>
            <a:r>
              <a:rPr lang="en-US" sz="700" i="1" dirty="0">
                <a:latin typeface="+mj-lt"/>
                <a:ea typeface="Verdana" panose="020B0604030504040204" pitchFamily="34" charset="0"/>
              </a:rPr>
              <a:t> των κύριων στοιχείων στην παραγωγή ενός παπουτσιού, προσαρμοσμένα στο </a:t>
            </a:r>
            <a:r>
              <a:rPr lang="en-US" sz="700" dirty="0">
                <a:latin typeface="+mj-lt"/>
                <a:ea typeface="Verdana" panose="020B0604030504040204" pitchFamily="34" charset="0"/>
                <a:hlinkClick r:id="rId4"/>
              </a:rPr>
              <a:t>http://www.lessonsfromnature.org/bg/index.php?option=com_content&amp;view=article&amp;id=104&amp;Itemid=114  </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125794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5571</Words>
  <Application>Microsoft Office PowerPoint</Application>
  <PresentationFormat>Bildschirmpräsentation (16:9)</PresentationFormat>
  <Paragraphs>404</Paragraphs>
  <Slides>42</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Noto Sans</vt:lpstr>
      <vt:lpstr>Verdana</vt:lpstr>
      <vt:lpstr>Arial</vt:lpstr>
      <vt:lpstr>Calibri</vt:lpstr>
      <vt:lpstr>Wingdings</vt:lpstr>
      <vt:lpstr>Proxima Nova</vt:lpstr>
      <vt:lpstr>Bebas Neue</vt:lpstr>
      <vt:lpstr>Creal Modern Portfolio by Slidesgo</vt:lpstr>
      <vt:lpstr>ΕΠΙΧΕΙΡΗΜΑΤΙΚΉ ΜΟΝΤΕΛΟΠΟΊΗΣΗ ΓΙΑ ΕΠΙΧΕΙΡΉΣΕΙΣ ΚΥΚΛΙΚΉΣ ΟΙΚΟΝΟΜΊΑΣ</vt:lpstr>
      <vt:lpstr>02</vt:lpstr>
      <vt:lpstr>Κύριοι στόχοι</vt:lpstr>
      <vt:lpstr>Γραμμικό μοντέλο παραγωγής και κατανάλωσης </vt:lpstr>
      <vt:lpstr>Η γραμμική οικονομία</vt:lpstr>
      <vt:lpstr>Η γραμμική οικονομία (συνέχεια)</vt:lpstr>
      <vt:lpstr>Η γραμμική οικονομία (συνέχεια)</vt:lpstr>
      <vt:lpstr>Προβλήματα του γραμμικού μοντέλου</vt:lpstr>
      <vt:lpstr>Παραγωγή υποδημάτων στη γραμμική οικονομία  παράδειγμα</vt:lpstr>
      <vt:lpstr>Οι αρνητικές επιπτώσεις στο περιβάλλον</vt:lpstr>
      <vt:lpstr>Χρειάζεται ένα νέο μοντέλο...</vt:lpstr>
      <vt:lpstr>Αρχές CE σε αντίθεση με  το γραμμικό μοντέλο  </vt:lpstr>
      <vt:lpstr>ΚΥΚΛΙΚΉ ΟΙΚΟΝΟΜΊΑ</vt:lpstr>
      <vt:lpstr>Αρχές CE σε αντίθεση με το γραμμικό μοντέλο</vt:lpstr>
      <vt:lpstr>Διαφορές μεταξύ γραμμικής και  κυκλικής οικονομίας</vt:lpstr>
      <vt:lpstr>Διαφορές μεταξύ γραμμικής και  κυκλικής οικονομίας (ΣΥΝΕΧΕΙΑ)</vt:lpstr>
      <vt:lpstr>Απόβλητα στην κυκλική οικονομία</vt:lpstr>
      <vt:lpstr>Παραγωγή παπουτσιών στην κυκλική οικονομία παράδειγμα</vt:lpstr>
      <vt:lpstr>Οφέλη από την κυκλική οικονομία - Οικονομία</vt:lpstr>
      <vt:lpstr>Οφέλη κυκλικής οικονομίας - Περιβάλλον</vt:lpstr>
      <vt:lpstr>Οφέλη από την κυκλική οικονομία - Κοινωνία</vt:lpstr>
      <vt:lpstr>Οφέλη της κυκλικής οικονομίας για την επιχείρηση</vt:lpstr>
      <vt:lpstr>Δείκτες CE  </vt:lpstr>
      <vt:lpstr>Πλαίσιο παρακολούθησης CE</vt:lpstr>
      <vt:lpstr>Δείκτες CE (1)</vt:lpstr>
      <vt:lpstr>(συνέχεια)</vt:lpstr>
      <vt:lpstr>Δείκτες CE (2)</vt:lpstr>
      <vt:lpstr>Δείκτες CE (3)</vt:lpstr>
      <vt:lpstr>Ο δείκτης υλικής κυκλικότητας (MCI)</vt:lpstr>
      <vt:lpstr>Πολιτικές CE και νομοθετικό πλαίσιο   </vt:lpstr>
      <vt:lpstr>CE Πολιτικές και νομοθετικό πλαίσιο</vt:lpstr>
      <vt:lpstr>(Συνέχεια)</vt:lpstr>
      <vt:lpstr>Η ΕΕ και η κυκλική οικονομία</vt:lpstr>
      <vt:lpstr>Εθνικές πολιτικές, στρατηγικές CE,  Σχέδια και μέτρα</vt:lpstr>
      <vt:lpstr>9. ΠΟΡΤΟΓΑΛΙΑ</vt:lpstr>
      <vt:lpstr>Πιθανά μέσα πολιτικής που επηρεάζουν την κυκλικότητα των προϊόντων </vt:lpstr>
      <vt:lpstr>Αξιολόγηση</vt:lpstr>
      <vt:lpstr>Περαιτέρω πηγές ενημέρωσης</vt:lpstr>
      <vt:lpstr>PowerPoint-Präsentation</vt:lpstr>
      <vt:lpstr>PowerPoint-Präsentation</vt:lpstr>
      <vt:lpstr>PowerPoint-Präsentation</vt:lpstr>
      <vt:lpstr>Κυκλική οικονομία  και οι αρχές της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docId:F89B379408261C305512DBD01A23775D</cp:keywords>
  <cp:lastModifiedBy>saskia_ha@web.de</cp:lastModifiedBy>
  <cp:revision>99</cp:revision>
  <dcterms:modified xsi:type="dcterms:W3CDTF">2023-06-26T20:27:17Z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