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5143500" type="screen16x9"/>
  <p:notesSz cx="6858000" cy="9144000"/>
  <p:embeddedFontLst>
    <p:embeddedFont>
      <p:font typeface="Bebas Neue" panose="020B0606020202050201" pitchFamily="34" charset="0"/>
      <p:regular r:id="rId45"/>
    </p:embeddedFont>
    <p:embeddedFont>
      <p:font typeface="Calibri" panose="020F0502020204030204" pitchFamily="34" charset="0"/>
      <p:regular r:id="rId46"/>
      <p:bold r:id="rId47"/>
      <p:italic r:id="rId48"/>
      <p:boldItalic r:id="rId49"/>
    </p:embeddedFont>
    <p:embeddedFont>
      <p:font typeface="Noto Sans" panose="020B0502040504020204" pitchFamily="34" charset="0"/>
      <p:regular r:id="rId50"/>
    </p:embeddedFont>
    <p:embeddedFont>
      <p:font typeface="Proxima Nova" panose="020B0604020202020204" charset="0"/>
      <p:regular r:id="rId51"/>
      <p:bold r:id="rId52"/>
      <p:italic r:id="rId53"/>
      <p:boldItalic r:id="rId54"/>
    </p:embeddedFont>
    <p:embeddedFont>
      <p:font typeface="Verdana" panose="020B060403050404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hiMAgoUCDoUZYLiOjApz3fIFXy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020EA6B-F6F7-48AE-B17C-6D8825188436}">
  <a:tblStyle styleId="{8020EA6B-F6F7-48AE-B17C-6D882518843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72E26CA-CE3F-44F2-A514-762C2A4AE237}"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6ED"/>
          </a:solidFill>
        </a:fill>
      </a:tcStyle>
    </a:wholeTbl>
    <a:band1H>
      <a:tcTxStyle/>
      <a:tcStyle>
        <a:tcBdr/>
        <a:fill>
          <a:solidFill>
            <a:srgbClr val="CBCADA"/>
          </a:solidFill>
        </a:fill>
      </a:tcStyle>
    </a:band1H>
    <a:band2H>
      <a:tcTxStyle/>
      <a:tcStyle>
        <a:tcBdr/>
      </a:tcStyle>
    </a:band2H>
    <a:band1V>
      <a:tcTxStyle/>
      <a:tcStyle>
        <a:tcBdr/>
        <a:fill>
          <a:solidFill>
            <a:srgbClr val="CBCADA"/>
          </a:solidFill>
        </a:fill>
      </a:tcStyle>
    </a:band1V>
    <a:band2V>
      <a:tcTxStyle/>
      <a:tcStyle>
        <a:tcBdr/>
      </a:tcStyle>
    </a:band2V>
    <a:lastCol>
      <a:tcTxStyle b="on" i="off">
        <a:font>
          <a:latin typeface="Arial"/>
          <a:ea typeface="Arial"/>
          <a:cs typeface="Arial"/>
        </a:font>
        <a:schemeClr val="lt1"/>
      </a:tcTxStyle>
      <a:tcStyle>
        <a:tcBdr/>
        <a:fill>
          <a:solidFill>
            <a:schemeClr val="accent4"/>
          </a:solidFill>
        </a:fill>
      </a:tcStyle>
    </a:lastCol>
    <a:firstCol>
      <a:tcTxStyle b="on" i="off">
        <a:font>
          <a:latin typeface="Arial"/>
          <a:ea typeface="Arial"/>
          <a:cs typeface="Arial"/>
        </a:font>
        <a:schemeClr val="lt1"/>
      </a:tcTxStyle>
      <a:tcStyle>
        <a:tcBdr/>
        <a:fill>
          <a:solidFill>
            <a:schemeClr val="accent4"/>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 styleId="{58E39649-6C7D-450D-9C8D-04EBB296340E}" styleName="Table_2">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526"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 name="Google Shape;32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9" name="Google Shape;369;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7" name="Google Shape;377;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4" name="Google Shape;394;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0" name="Google Shape;400;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2" name="Google Shape;412;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44"/>
          <p:cNvSpPr txBox="1">
            <a:spLocks noGrp="1"/>
          </p:cNvSpPr>
          <p:nvPr>
            <p:ph type="ctrTitle"/>
          </p:nvPr>
        </p:nvSpPr>
        <p:spPr>
          <a:xfrm>
            <a:off x="2729126" y="311547"/>
            <a:ext cx="3724500" cy="176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a:endParaRPr/>
          </a:p>
        </p:txBody>
      </p:sp>
      <p:sp>
        <p:nvSpPr>
          <p:cNvPr id="9" name="Google Shape;9;p44"/>
          <p:cNvSpPr txBox="1">
            <a:spLocks noGrp="1"/>
          </p:cNvSpPr>
          <p:nvPr>
            <p:ph type="subTitle" idx="1"/>
          </p:nvPr>
        </p:nvSpPr>
        <p:spPr>
          <a:xfrm>
            <a:off x="3214526" y="2301372"/>
            <a:ext cx="27105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grpSp>
        <p:nvGrpSpPr>
          <p:cNvPr id="10" name="Google Shape;10;p44"/>
          <p:cNvGrpSpPr/>
          <p:nvPr/>
        </p:nvGrpSpPr>
        <p:grpSpPr>
          <a:xfrm>
            <a:off x="-1807437" y="-2986677"/>
            <a:ext cx="12729824" cy="8656755"/>
            <a:chOff x="179600" y="-461549"/>
            <a:chExt cx="7466172" cy="5078466"/>
          </a:xfrm>
        </p:grpSpPr>
        <p:sp>
          <p:nvSpPr>
            <p:cNvPr id="11" name="Google Shape;11;p44"/>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44"/>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44"/>
            <p:cNvSpPr/>
            <p:nvPr/>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44"/>
            <p:cNvSpPr/>
            <p:nvPr/>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44"/>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44"/>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44"/>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44"/>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44"/>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44"/>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44"/>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44"/>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3" name="Google Shape;23;p44" descr="A picture containing text&#10;&#10;Description automatically generated"/>
          <p:cNvPicPr preferRelativeResize="0"/>
          <p:nvPr/>
        </p:nvPicPr>
        <p:blipFill rotWithShape="1">
          <a:blip r:embed="rId2">
            <a:alphaModFix/>
          </a:blip>
          <a:srcRect/>
          <a:stretch/>
        </p:blipFill>
        <p:spPr>
          <a:xfrm>
            <a:off x="1813021" y="3050174"/>
            <a:ext cx="5308600" cy="1536700"/>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4E25689C-3569-AFFC-2112-440C74BFF79D}"/>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FE7C2182-511E-F96C-0E01-31E67A2039EB}"/>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oogle Shape;34;p45" descr="Graphical user interface, text, application&#10;&#10;Description automatically generated">
            <a:extLst>
              <a:ext uri="{FF2B5EF4-FFF2-40B4-BE49-F238E27FC236}">
                <a16:creationId xmlns:a16="http://schemas.microsoft.com/office/drawing/2014/main" id="{79F66E03-B6B9-E99B-C843-41715AA09C33}"/>
              </a:ext>
            </a:extLst>
          </p:cNvPr>
          <p:cNvPicPr preferRelativeResize="0"/>
          <p:nvPr userDrawn="1"/>
        </p:nvPicPr>
        <p:blipFill rotWithShape="1">
          <a:blip r:embed="rId4">
            <a:alphaModFix/>
          </a:blip>
          <a:srcRect r="25004"/>
          <a:stretch/>
        </p:blipFill>
        <p:spPr>
          <a:xfrm>
            <a:off x="72618" y="4802151"/>
            <a:ext cx="1006682" cy="27580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89"/>
        <p:cNvGrpSpPr/>
        <p:nvPr/>
      </p:nvGrpSpPr>
      <p:grpSpPr>
        <a:xfrm>
          <a:off x="0" y="0"/>
          <a:ext cx="0" cy="0"/>
          <a:chOff x="0" y="0"/>
          <a:chExt cx="0" cy="0"/>
        </a:xfrm>
      </p:grpSpPr>
      <p:sp>
        <p:nvSpPr>
          <p:cNvPr id="90" name="Google Shape;90;p53"/>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1" name="Google Shape;91;p53"/>
          <p:cNvGrpSpPr/>
          <p:nvPr/>
        </p:nvGrpSpPr>
        <p:grpSpPr>
          <a:xfrm rot="10800000">
            <a:off x="7782805" y="539502"/>
            <a:ext cx="682510" cy="1078346"/>
            <a:chOff x="4210925" y="3949824"/>
            <a:chExt cx="325625" cy="514601"/>
          </a:xfrm>
        </p:grpSpPr>
        <p:sp>
          <p:nvSpPr>
            <p:cNvPr id="92" name="Google Shape;92;p53"/>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53"/>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4" name="Google Shape;94;p53"/>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5" name="Google Shape;95;p5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96" name="Google Shape;96;p53"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41730653-0F33-185E-DD82-F6D03F70AF14}"/>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24BE2A00-B403-D078-B365-0A88D76560CF}"/>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97"/>
        <p:cNvGrpSpPr/>
        <p:nvPr/>
      </p:nvGrpSpPr>
      <p:grpSpPr>
        <a:xfrm>
          <a:off x="0" y="0"/>
          <a:ext cx="0" cy="0"/>
          <a:chOff x="0" y="0"/>
          <a:chExt cx="0" cy="0"/>
        </a:xfrm>
      </p:grpSpPr>
      <p:sp>
        <p:nvSpPr>
          <p:cNvPr id="98" name="Google Shape;98;p54"/>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54"/>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54"/>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54"/>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54"/>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54"/>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4" name="Google Shape;104;p5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05" name="Google Shape;105;p54" descr="Graphical user interface, text, application&#10;&#10;Description automatically generated"/>
          <p:cNvPicPr preferRelativeResize="0"/>
          <p:nvPr/>
        </p:nvPicPr>
        <p:blipFill rotWithShape="1">
          <a:blip r:embed="rId3">
            <a:alphaModFix/>
          </a:blip>
          <a:srcRect r="25004"/>
          <a:stretch/>
        </p:blipFill>
        <p:spPr>
          <a:xfrm>
            <a:off x="72618" y="4754561"/>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A8D2A22D-60F9-0042-DB55-98CA026157EC}"/>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EFAC755D-9040-86CA-9515-FABAE123F3E6}"/>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45"/>
          <p:cNvSpPr/>
          <p:nvPr/>
        </p:nvSpPr>
        <p:spPr>
          <a:xfrm>
            <a:off x="6083052" y="9344"/>
            <a:ext cx="1860928" cy="93029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45"/>
          <p:cNvSpPr/>
          <p:nvPr/>
        </p:nvSpPr>
        <p:spPr>
          <a:xfrm>
            <a:off x="-97200" y="2596574"/>
            <a:ext cx="9734700" cy="1648200"/>
          </a:xfrm>
          <a:prstGeom prst="rect">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45"/>
          <p:cNvSpPr/>
          <p:nvPr/>
        </p:nvSpPr>
        <p:spPr>
          <a:xfrm>
            <a:off x="-97200" y="1221576"/>
            <a:ext cx="9241200" cy="13101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45"/>
          <p:cNvSpPr/>
          <p:nvPr/>
        </p:nvSpPr>
        <p:spPr>
          <a:xfrm rot="-5400000" flipH="1">
            <a:off x="3383002" y="-1606280"/>
            <a:ext cx="3110844" cy="1555166"/>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45"/>
          <p:cNvSpPr/>
          <p:nvPr/>
        </p:nvSpPr>
        <p:spPr>
          <a:xfrm>
            <a:off x="6306100" y="4008552"/>
            <a:ext cx="1758600" cy="17586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45"/>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lvl1pPr lvl="0" algn="ctr">
              <a:lnSpc>
                <a:spcPct val="100000"/>
              </a:lnSpc>
              <a:spcBef>
                <a:spcPts val="0"/>
              </a:spcBef>
              <a:spcAft>
                <a:spcPts val="0"/>
              </a:spcAft>
              <a:buSzPts val="9000"/>
              <a:buNone/>
              <a:defRPr sz="9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 name="Google Shape;31;p45"/>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2" name="Google Shape;32;p45"/>
          <p:cNvSpPr/>
          <p:nvPr/>
        </p:nvSpPr>
        <p:spPr>
          <a:xfrm>
            <a:off x="-1456929" y="3400784"/>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 name="Google Shape;33;p45"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34" name="Google Shape;34;p45" descr="Graphical user interface, text, application&#10;&#10;Description automatically generated"/>
          <p:cNvPicPr preferRelativeResize="0"/>
          <p:nvPr/>
        </p:nvPicPr>
        <p:blipFill rotWithShape="1">
          <a:blip r:embed="rId3">
            <a:alphaModFix/>
          </a:blip>
          <a:srcRect r="25004"/>
          <a:stretch/>
        </p:blipFill>
        <p:spPr>
          <a:xfrm>
            <a:off x="72618" y="4802151"/>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A7FC8BB2-91B6-2DB6-5749-556230CAD4E0}"/>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A9039D6D-0D93-8429-DDCB-E18F9687232A}"/>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5"/>
        <p:cNvGrpSpPr/>
        <p:nvPr/>
      </p:nvGrpSpPr>
      <p:grpSpPr>
        <a:xfrm>
          <a:off x="0" y="0"/>
          <a:ext cx="0" cy="0"/>
          <a:chOff x="0" y="0"/>
          <a:chExt cx="0" cy="0"/>
        </a:xfrm>
      </p:grpSpPr>
      <p:sp>
        <p:nvSpPr>
          <p:cNvPr id="36" name="Google Shape;36;p46"/>
          <p:cNvSpPr txBox="1">
            <a:spLocks noGrp="1"/>
          </p:cNvSpPr>
          <p:nvPr>
            <p:ph type="title"/>
          </p:nvPr>
        </p:nvSpPr>
        <p:spPr>
          <a:xfrm>
            <a:off x="713225" y="1614925"/>
            <a:ext cx="7717800" cy="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 name="Google Shape;37;p46"/>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46"/>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46"/>
          <p:cNvGrpSpPr/>
          <p:nvPr/>
        </p:nvGrpSpPr>
        <p:grpSpPr>
          <a:xfrm>
            <a:off x="8431033" y="-449325"/>
            <a:ext cx="1061212" cy="1676776"/>
            <a:chOff x="4210925" y="3949824"/>
            <a:chExt cx="325625" cy="514601"/>
          </a:xfrm>
        </p:grpSpPr>
        <p:sp>
          <p:nvSpPr>
            <p:cNvPr id="40" name="Google Shape;40;p46"/>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46"/>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 name="Google Shape;42;p46"/>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46"/>
          <p:cNvSpPr txBox="1">
            <a:spLocks noGrp="1"/>
          </p:cNvSpPr>
          <p:nvPr>
            <p:ph type="subTitle" idx="1"/>
          </p:nvPr>
        </p:nvSpPr>
        <p:spPr>
          <a:xfrm>
            <a:off x="2512825" y="2331700"/>
            <a:ext cx="4114800" cy="11769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44" name="Google Shape;44;p46"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45" name="Google Shape;45;p46" descr="Graphical user interface, text, application&#10;&#10;Description automatically generated"/>
          <p:cNvPicPr preferRelativeResize="0"/>
          <p:nvPr/>
        </p:nvPicPr>
        <p:blipFill rotWithShape="1">
          <a:blip r:embed="rId3">
            <a:alphaModFix/>
          </a:blip>
          <a:srcRect r="25004"/>
          <a:stretch/>
        </p:blipFill>
        <p:spPr>
          <a:xfrm>
            <a:off x="72618" y="4802151"/>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6533CD3A-8BBF-364A-136C-A20EA18FAB14}"/>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5F0B0588-7D0E-5450-A3F3-4E537C2ACC4F}"/>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47"/>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8" name="Google Shape;48;p47"/>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47"/>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0" name="Google Shape;50;p47"/>
          <p:cNvGrpSpPr/>
          <p:nvPr/>
        </p:nvGrpSpPr>
        <p:grpSpPr>
          <a:xfrm>
            <a:off x="8225003" y="433123"/>
            <a:ext cx="411785" cy="650559"/>
            <a:chOff x="4210925" y="3949824"/>
            <a:chExt cx="325625" cy="514601"/>
          </a:xfrm>
        </p:grpSpPr>
        <p:sp>
          <p:nvSpPr>
            <p:cNvPr id="51" name="Google Shape;51;p47"/>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47"/>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3" name="Google Shape;53;p47"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54" name="Google Shape;54;p47"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0784AF7A-3CAD-1493-9262-392FA6460AE1}"/>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6F53E0D4-AC57-AE92-DF8F-FCC1DD6FF798}"/>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5"/>
        <p:cNvGrpSpPr/>
        <p:nvPr/>
      </p:nvGrpSpPr>
      <p:grpSpPr>
        <a:xfrm>
          <a:off x="0" y="0"/>
          <a:ext cx="0" cy="0"/>
          <a:chOff x="0" y="0"/>
          <a:chExt cx="0" cy="0"/>
        </a:xfrm>
      </p:grpSpPr>
      <p:sp>
        <p:nvSpPr>
          <p:cNvPr id="56" name="Google Shape;56;p48"/>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57" name="Google Shape;57;p48"/>
          <p:cNvGrpSpPr/>
          <p:nvPr/>
        </p:nvGrpSpPr>
        <p:grpSpPr>
          <a:xfrm>
            <a:off x="6609" y="4254853"/>
            <a:ext cx="554210" cy="859289"/>
            <a:chOff x="2242775" y="2016422"/>
            <a:chExt cx="325050" cy="504100"/>
          </a:xfrm>
        </p:grpSpPr>
        <p:sp>
          <p:nvSpPr>
            <p:cNvPr id="58" name="Google Shape;58;p48"/>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48"/>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0" name="Google Shape;60;p48"/>
          <p:cNvSpPr txBox="1">
            <a:spLocks noGrp="1"/>
          </p:cNvSpPr>
          <p:nvPr>
            <p:ph type="subTitle" idx="1"/>
          </p:nvPr>
        </p:nvSpPr>
        <p:spPr>
          <a:xfrm>
            <a:off x="713350" y="2083400"/>
            <a:ext cx="3730800" cy="213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1" name="Google Shape;61;p48"/>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48"/>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3" name="Google Shape;63;p48"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64" name="Google Shape;64;p48"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EACC2EAC-FA71-29AD-A2F7-9C9C235F0B78}"/>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717A7495-0ABC-B1E5-20B3-6314225FD465}"/>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pic>
        <p:nvPicPr>
          <p:cNvPr id="66" name="Google Shape;66;p49"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67" name="Google Shape;67;p49" descr="Graphical user interface, text, application&#10;&#10;Description automatically generated"/>
          <p:cNvPicPr preferRelativeResize="0"/>
          <p:nvPr/>
        </p:nvPicPr>
        <p:blipFill rotWithShape="1">
          <a:blip r:embed="rId3">
            <a:alphaModFix/>
          </a:blip>
          <a:srcRect r="25004"/>
          <a:stretch/>
        </p:blipFill>
        <p:spPr>
          <a:xfrm>
            <a:off x="72618" y="4708678"/>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7C42C7F0-DAE9-D978-43E3-B5B64100422D}"/>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8D516DA9-90C6-AFAD-4EFA-737941E9FAF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68"/>
        <p:cNvGrpSpPr/>
        <p:nvPr/>
      </p:nvGrpSpPr>
      <p:grpSpPr>
        <a:xfrm>
          <a:off x="0" y="0"/>
          <a:ext cx="0" cy="0"/>
          <a:chOff x="0" y="0"/>
          <a:chExt cx="0" cy="0"/>
        </a:xfrm>
      </p:grpSpPr>
      <p:sp>
        <p:nvSpPr>
          <p:cNvPr id="69" name="Google Shape;69;p50"/>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0" name="Google Shape;70;p50"/>
          <p:cNvSpPr/>
          <p:nvPr/>
        </p:nvSpPr>
        <p:spPr>
          <a:xfrm>
            <a:off x="7879457" y="-1591222"/>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50"/>
          <p:cNvSpPr/>
          <p:nvPr/>
        </p:nvSpPr>
        <p:spPr>
          <a:xfrm rot="10800000">
            <a:off x="7278231" y="4297528"/>
            <a:ext cx="1692290" cy="84597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2" name="Google Shape;72;p50"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73" name="Google Shape;73;p50" descr="Graphical user interface, text, application&#10;&#10;Description automatically generated"/>
          <p:cNvPicPr preferRelativeResize="0"/>
          <p:nvPr/>
        </p:nvPicPr>
        <p:blipFill rotWithShape="1">
          <a:blip r:embed="rId3">
            <a:alphaModFix/>
          </a:blip>
          <a:srcRect r="25004"/>
          <a:stretch/>
        </p:blipFill>
        <p:spPr>
          <a:xfrm>
            <a:off x="209884" y="4604000"/>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4E963EC7-29F9-B2D6-2720-C17D8D1E95B5}"/>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EBB14F02-DCBF-A8D2-0178-2CE733A3EF3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74"/>
        <p:cNvGrpSpPr/>
        <p:nvPr/>
      </p:nvGrpSpPr>
      <p:grpSpPr>
        <a:xfrm>
          <a:off x="0" y="0"/>
          <a:ext cx="0" cy="0"/>
          <a:chOff x="0" y="0"/>
          <a:chExt cx="0" cy="0"/>
        </a:xfrm>
      </p:grpSpPr>
      <p:sp>
        <p:nvSpPr>
          <p:cNvPr id="75" name="Google Shape;75;p51"/>
          <p:cNvSpPr txBox="1">
            <a:spLocks noGrp="1"/>
          </p:cNvSpPr>
          <p:nvPr>
            <p:ph type="title"/>
          </p:nvPr>
        </p:nvSpPr>
        <p:spPr>
          <a:xfrm flipH="1">
            <a:off x="5108101" y="1880800"/>
            <a:ext cx="3322800" cy="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6" name="Google Shape;76;p51"/>
          <p:cNvSpPr txBox="1">
            <a:spLocks noGrp="1"/>
          </p:cNvSpPr>
          <p:nvPr>
            <p:ph type="subTitle" idx="1"/>
          </p:nvPr>
        </p:nvSpPr>
        <p:spPr>
          <a:xfrm flipH="1">
            <a:off x="69745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7" name="Google Shape;77;p51"/>
          <p:cNvSpPr txBox="1">
            <a:spLocks noGrp="1"/>
          </p:cNvSpPr>
          <p:nvPr>
            <p:ph type="subTitle" idx="2"/>
          </p:nvPr>
        </p:nvSpPr>
        <p:spPr>
          <a:xfrm flipH="1">
            <a:off x="5103667" y="2569355"/>
            <a:ext cx="33228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8" name="Google Shape;78;p51"/>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51"/>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51"/>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1" name="Google Shape;81;p51"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82" name="Google Shape;82;p51" descr="Graphical user interface, text, application&#10;&#10;Description automatically generated"/>
          <p:cNvPicPr preferRelativeResize="0"/>
          <p:nvPr/>
        </p:nvPicPr>
        <p:blipFill rotWithShape="1">
          <a:blip r:embed="rId3">
            <a:alphaModFix/>
          </a:blip>
          <a:srcRect r="25004"/>
          <a:stretch/>
        </p:blipFill>
        <p:spPr>
          <a:xfrm>
            <a:off x="172479"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3B0A216E-5280-B169-ABD6-422C4CBCEAF6}"/>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38F40C68-9029-98FB-19AB-13499E01E10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83"/>
        <p:cNvGrpSpPr/>
        <p:nvPr/>
      </p:nvGrpSpPr>
      <p:grpSpPr>
        <a:xfrm>
          <a:off x="0" y="0"/>
          <a:ext cx="0" cy="0"/>
          <a:chOff x="0" y="0"/>
          <a:chExt cx="0" cy="0"/>
        </a:xfrm>
      </p:grpSpPr>
      <p:sp>
        <p:nvSpPr>
          <p:cNvPr id="84" name="Google Shape;84;p52"/>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52"/>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52"/>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7" name="Google Shape;87;p52"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88" name="Google Shape;88;p52" descr="Graphical user interface, text, application&#10;&#10;Description automatically generated"/>
          <p:cNvPicPr preferRelativeResize="0"/>
          <p:nvPr/>
        </p:nvPicPr>
        <p:blipFill rotWithShape="1">
          <a:blip r:embed="rId3">
            <a:alphaModFix/>
          </a:blip>
          <a:srcRect r="25004"/>
          <a:stretch/>
        </p:blipFill>
        <p:spPr>
          <a:xfrm>
            <a:off x="161518" y="4708678"/>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F9594ED5-B8E6-8CB8-137B-31BFE313D616}"/>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06E0CB3F-6621-0F24-D580-52B229CF564D}"/>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8100019" scaled="0"/>
        </a:gradFill>
        <a:effectLst/>
      </p:bgPr>
    </p:bg>
    <p:spTree>
      <p:nvGrpSpPr>
        <p:cNvPr id="1" name="Shape 5"/>
        <p:cNvGrpSpPr/>
        <p:nvPr/>
      </p:nvGrpSpPr>
      <p:grpSpPr>
        <a:xfrm>
          <a:off x="0" y="0"/>
          <a:ext cx="0" cy="0"/>
          <a:chOff x="0" y="0"/>
          <a:chExt cx="0" cy="0"/>
        </a:xfrm>
      </p:grpSpPr>
      <p:sp>
        <p:nvSpPr>
          <p:cNvPr id="6" name="Google Shape;6;p4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3"/>
              </a:buClr>
              <a:buSzPts val="3800"/>
              <a:buFont typeface="Bebas Neue"/>
              <a:buNone/>
              <a:defRPr sz="3800" b="0" i="0" u="none" strike="noStrike" cap="none">
                <a:solidFill>
                  <a:schemeClr val="accent3"/>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www.freepik.com/free-photo/fire-steppe-grass-is-burning-destroying-everything-its-path_18629392.htm#query=country%20fire&amp;position=6&amp;from_view=search&amp;track=ais" TargetMode="External"/><Relationship Id="rId5" Type="http://schemas.openxmlformats.org/officeDocument/2006/relationships/hyperlink" Target="https://www.freepik.com/author/pvproductions"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www.nrel.go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planetark.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hyperlink" Target="https://www.youtube.com/watch?v=G-pr0cYzuDQ&amp;ab_channel=DisruptiveInnovationFestival-DI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hyperlink" Target="https://ec.europa.eu/eurostat/web/circular-economy/indicator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ec.europa.eu/environment/ecoap/indicators/circular-economy-indicators_en"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eur-lex.europa.eu/legal-content/EN/TXT/?qid=1583933814386&amp;uri=COM:2020:98:FIN"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hyperlink" Target="https://op.europa.eu/"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europarl.europa.eu/doceo/document/TA-9-2021-0040_EN.html"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hyperlink" Target="https://eco.nomia.pt/contents/ficheiros/paec-pt.pdf"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hyperlink" Target="https://circulareconomy.europa.eu/platform/sites/default/files/circular_by_design_-_products_in_the_circular_economy.pdf"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ec.europa.eu/clima/policies/adaptation/how_en"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hyperlink" Target="http://www.lessonsfromnature.or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circulareconomy.europa.eu/platform/sites/default/files/circular_by_design_-_products_in_the_circular_economy.pdf" TargetMode="External"/><Relationship Id="rId7" Type="http://schemas.openxmlformats.org/officeDocument/2006/relationships/hyperlink" Target="https://www.youtube.com/watch?v=G-pr0cYzuDQ"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hyperlink" Target="https://kenniskaarten.hetgroenebrein.nl/en/" TargetMode="External"/><Relationship Id="rId5" Type="http://schemas.openxmlformats.org/officeDocument/2006/relationships/hyperlink" Target="https://www.iisd.org/system/files/2020-12/circular-economy-jobs.pdf" TargetMode="External"/><Relationship Id="rId4" Type="http://schemas.openxmlformats.org/officeDocument/2006/relationships/hyperlink" Target="https://www.ellenmacarthurfoundation.org/circular-economy/concep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ec.europa.eu/eurostat/web/circular-economy/indicators/monitoring-framework"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hyperlink" Target="https://ellenmacarthurfoundation.org/material-circularity-indicator" TargetMode="External"/><Relationship Id="rId5" Type="http://schemas.openxmlformats.org/officeDocument/2006/relationships/hyperlink" Target="https://ec.europa.eu/environment/ecoap/indicators/circular-economy-indicators_en" TargetMode="External"/><Relationship Id="rId4" Type="http://schemas.openxmlformats.org/officeDocument/2006/relationships/hyperlink" Target="https://ec.europa.eu/eurostat/web/circular-economy/indicators"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eur-lex.europa.eu/legal-content/EN/TXT/?qid=1583933814386&amp;uri=COM:2020:98:FIN" TargetMode="External"/><Relationship Id="rId7" Type="http://schemas.openxmlformats.org/officeDocument/2006/relationships/hyperlink" Target="https://ec.europa.eu/environment/ecolabel/"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hyperlink" Target="http://www.sepa.gov.rs/download/publikacije/MoreFromLess_MaterialResourceEfficiencyEurope.pdf" TargetMode="External"/><Relationship Id="rId5" Type="http://schemas.openxmlformats.org/officeDocument/2006/relationships/hyperlink" Target="https://circulareconomy.europa.eu/platform/sites/default/files/circular_by_design_-_products_in_the_circular_economy.pdf" TargetMode="External"/><Relationship Id="rId4" Type="http://schemas.openxmlformats.org/officeDocument/2006/relationships/hyperlink" Target="https://www.europarl.europa.eu/doceo/document/TA-9-2021-0040_EN.html"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www.circulareconomyasia.org/circular-econom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lessonsfromnature.org/bg/index.php?option=com_content&amp;view=article&amp;id=104&amp;Itemid=114"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
          <p:cNvSpPr txBox="1">
            <a:spLocks noGrp="1"/>
          </p:cNvSpPr>
          <p:nvPr>
            <p:ph type="ctrTitle"/>
          </p:nvPr>
        </p:nvSpPr>
        <p:spPr>
          <a:xfrm>
            <a:off x="903125" y="954024"/>
            <a:ext cx="7223100" cy="2622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900"/>
              <a:buNone/>
            </a:pPr>
            <a:r>
              <a:rPr lang="en-US" sz="4600" b="1"/>
              <a:t>MODELAREA AFACERILOR PENTRU ÎNTREPRINDERILE DIN ECONOMIA CIRCULARĂ</a:t>
            </a:r>
            <a:endParaRPr sz="4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0"/>
          <p:cNvSpPr txBox="1">
            <a:spLocks noGrp="1"/>
          </p:cNvSpPr>
          <p:nvPr>
            <p:ph type="title"/>
          </p:nvPr>
        </p:nvSpPr>
        <p:spPr>
          <a:xfrm>
            <a:off x="438217" y="154489"/>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a:t>Efectele negative asupra mediului</a:t>
            </a:r>
            <a:endParaRPr/>
          </a:p>
        </p:txBody>
      </p:sp>
      <p:sp>
        <p:nvSpPr>
          <p:cNvPr id="175" name="Google Shape;175;p10"/>
          <p:cNvSpPr txBox="1"/>
          <p:nvPr/>
        </p:nvSpPr>
        <p:spPr>
          <a:xfrm>
            <a:off x="89375" y="867601"/>
            <a:ext cx="8924100" cy="403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Economia liniară este considerată a fi o formă neviabilă de model economic, deoarece, pe termen lung, frontierele planetare vor ajunge la un nivel nesustenabil de întreținere. Omenirea experimentează deja disparitatea economiei liniare, cu o penurie tot mai mare de resurse, o poluare sporită și o vulnerabilitate crescută a oamenilor și a mediului cauzată de această poluare. </a:t>
            </a:r>
            <a:endParaRPr/>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rgbClr val="2B2D83"/>
                </a:solidFill>
                <a:latin typeface="Arial"/>
                <a:ea typeface="Arial"/>
                <a:cs typeface="Arial"/>
                <a:sym typeface="Arial"/>
              </a:rPr>
              <a:t>Efectul negativ al schimbărilor climatice:</a:t>
            </a:r>
            <a:endParaRPr/>
          </a:p>
          <a:p>
            <a:pPr marL="285750" marR="0" lvl="0" indent="-285750" algn="l" rtl="0">
              <a:lnSpc>
                <a:spcPct val="100000"/>
              </a:lnSpc>
              <a:spcBef>
                <a:spcPts val="0"/>
              </a:spcBef>
              <a:spcAft>
                <a:spcPts val="0"/>
              </a:spcAft>
              <a:buClr>
                <a:srgbClr val="2B2D83"/>
              </a:buClr>
              <a:buSzPts val="1600"/>
              <a:buFont typeface="Noto Sans Symbols"/>
              <a:buChar char="✔"/>
            </a:pPr>
            <a:r>
              <a:rPr lang="en-US" sz="1600" b="0" i="0" u="none" strike="noStrike" cap="none">
                <a:solidFill>
                  <a:srgbClr val="2B2D83"/>
                </a:solidFill>
                <a:latin typeface="Arial"/>
                <a:ea typeface="Arial"/>
                <a:cs typeface="Arial"/>
                <a:sym typeface="Arial"/>
              </a:rPr>
              <a:t>Creșterea temperaturii medii globale </a:t>
            </a:r>
            <a:endParaRPr/>
          </a:p>
          <a:p>
            <a:pPr marL="285750" marR="0" lvl="0" indent="-285750" algn="l" rtl="0">
              <a:lnSpc>
                <a:spcPct val="100000"/>
              </a:lnSpc>
              <a:spcBef>
                <a:spcPts val="0"/>
              </a:spcBef>
              <a:spcAft>
                <a:spcPts val="0"/>
              </a:spcAft>
              <a:buClr>
                <a:srgbClr val="2B2D83"/>
              </a:buClr>
              <a:buSzPts val="1600"/>
              <a:buFont typeface="Noto Sans Symbols"/>
              <a:buChar char="✔"/>
            </a:pPr>
            <a:r>
              <a:rPr lang="en-US" sz="1600" b="0" i="0" u="none" strike="noStrike" cap="none">
                <a:solidFill>
                  <a:srgbClr val="2B2D83"/>
                </a:solidFill>
                <a:latin typeface="Arial"/>
                <a:ea typeface="Arial"/>
                <a:cs typeface="Arial"/>
                <a:sym typeface="Arial"/>
              </a:rPr>
              <a:t>Incendiile de vegetație și seceta </a:t>
            </a:r>
            <a:endParaRPr/>
          </a:p>
          <a:p>
            <a:pPr marL="285750" marR="0" lvl="0" indent="-285750" algn="l" rtl="0">
              <a:lnSpc>
                <a:spcPct val="100000"/>
              </a:lnSpc>
              <a:spcBef>
                <a:spcPts val="0"/>
              </a:spcBef>
              <a:spcAft>
                <a:spcPts val="0"/>
              </a:spcAft>
              <a:buClr>
                <a:srgbClr val="2B2D83"/>
              </a:buClr>
              <a:buSzPts val="1600"/>
              <a:buFont typeface="Noto Sans Symbols"/>
              <a:buChar char="✔"/>
            </a:pPr>
            <a:r>
              <a:rPr lang="en-US" sz="1600" b="0" i="0" u="none" strike="noStrike" cap="none">
                <a:solidFill>
                  <a:srgbClr val="2B2D83"/>
                </a:solidFill>
                <a:latin typeface="Arial"/>
                <a:ea typeface="Arial"/>
                <a:cs typeface="Arial"/>
                <a:sym typeface="Arial"/>
              </a:rPr>
              <a:t>Disponibilitatea apei dulci </a:t>
            </a:r>
            <a:endParaRPr/>
          </a:p>
          <a:p>
            <a:pPr marL="285750" marR="0" lvl="0" indent="-285750" algn="l" rtl="0">
              <a:lnSpc>
                <a:spcPct val="100000"/>
              </a:lnSpc>
              <a:spcBef>
                <a:spcPts val="0"/>
              </a:spcBef>
              <a:spcAft>
                <a:spcPts val="0"/>
              </a:spcAft>
              <a:buClr>
                <a:srgbClr val="2B2D83"/>
              </a:buClr>
              <a:buSzPts val="1600"/>
              <a:buFont typeface="Noto Sans Symbols"/>
              <a:buChar char="✔"/>
            </a:pPr>
            <a:r>
              <a:rPr lang="en-US" sz="1600" b="0" i="0" u="none" strike="noStrike" cap="none">
                <a:solidFill>
                  <a:srgbClr val="2B2D83"/>
                </a:solidFill>
                <a:latin typeface="Arial"/>
                <a:ea typeface="Arial"/>
                <a:cs typeface="Arial"/>
                <a:sym typeface="Arial"/>
              </a:rPr>
              <a:t>Inundații</a:t>
            </a:r>
            <a:endParaRPr/>
          </a:p>
          <a:p>
            <a:pPr marL="285750" marR="0" lvl="0" indent="-285750" algn="l" rtl="0">
              <a:lnSpc>
                <a:spcPct val="100000"/>
              </a:lnSpc>
              <a:spcBef>
                <a:spcPts val="0"/>
              </a:spcBef>
              <a:spcAft>
                <a:spcPts val="0"/>
              </a:spcAft>
              <a:buClr>
                <a:srgbClr val="2B2D83"/>
              </a:buClr>
              <a:buSzPts val="1600"/>
              <a:buFont typeface="Noto Sans Symbols"/>
              <a:buChar char="✔"/>
            </a:pPr>
            <a:r>
              <a:rPr lang="en-US" sz="1600" b="0" i="0" u="none" strike="noStrike" cap="none">
                <a:solidFill>
                  <a:srgbClr val="2B2D83"/>
                </a:solidFill>
                <a:latin typeface="Arial"/>
                <a:ea typeface="Arial"/>
                <a:cs typeface="Arial"/>
                <a:sym typeface="Arial"/>
              </a:rPr>
              <a:t>Creșterea nivelului mării </a:t>
            </a:r>
            <a:endParaRPr/>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Schimbările climatice ridică diverse tipuri de provocări - afectează diferite sectoare economice (energie, agricultură și silvicultură, construcții și infrastructură, turism etc.) și ridică provocări de mediu, sociale și teritoriale. </a:t>
            </a:r>
            <a:endParaRPr/>
          </a:p>
        </p:txBody>
      </p:sp>
      <p:pic>
        <p:nvPicPr>
          <p:cNvPr id="176" name="Google Shape;176;p10"/>
          <p:cNvPicPr preferRelativeResize="0"/>
          <p:nvPr/>
        </p:nvPicPr>
        <p:blipFill rotWithShape="1">
          <a:blip r:embed="rId3">
            <a:alphaModFix/>
          </a:blip>
          <a:srcRect/>
          <a:stretch/>
        </p:blipFill>
        <p:spPr>
          <a:xfrm>
            <a:off x="5722766" y="2067411"/>
            <a:ext cx="2794485" cy="1538410"/>
          </a:xfrm>
          <a:prstGeom prst="rect">
            <a:avLst/>
          </a:prstGeom>
          <a:noFill/>
          <a:ln>
            <a:noFill/>
          </a:ln>
        </p:spPr>
      </p:pic>
      <p:pic>
        <p:nvPicPr>
          <p:cNvPr id="177" name="Google Shape;177;p10"/>
          <p:cNvPicPr preferRelativeResize="0"/>
          <p:nvPr/>
        </p:nvPicPr>
        <p:blipFill rotWithShape="1">
          <a:blip r:embed="rId4">
            <a:alphaModFix/>
          </a:blip>
          <a:srcRect/>
          <a:stretch/>
        </p:blipFill>
        <p:spPr>
          <a:xfrm>
            <a:off x="7890912" y="3538746"/>
            <a:ext cx="626338" cy="219475"/>
          </a:xfrm>
          <a:prstGeom prst="rect">
            <a:avLst/>
          </a:prstGeom>
          <a:noFill/>
          <a:ln>
            <a:noFill/>
          </a:ln>
        </p:spPr>
      </p:pic>
      <p:sp>
        <p:nvSpPr>
          <p:cNvPr id="178" name="Google Shape;178;p10"/>
          <p:cNvSpPr txBox="1"/>
          <p:nvPr/>
        </p:nvSpPr>
        <p:spPr>
          <a:xfrm>
            <a:off x="5268475" y="3605821"/>
            <a:ext cx="39345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600" b="1" i="0" u="none" strike="noStrike" cap="none">
                <a:solidFill>
                  <a:srgbClr val="374957"/>
                </a:solidFill>
                <a:latin typeface="Proxima Nova"/>
                <a:ea typeface="Proxima Nova"/>
                <a:cs typeface="Proxima Nova"/>
                <a:sym typeface="Proxima Nova"/>
              </a:rPr>
              <a:t>foc în stepă </a:t>
            </a:r>
            <a:r>
              <a:rPr lang="en-US" sz="600" b="0" i="0" u="none" strike="noStrike" cap="none">
                <a:solidFill>
                  <a:srgbClr val="000000"/>
                </a:solidFill>
                <a:latin typeface="Arial"/>
                <a:ea typeface="Arial"/>
                <a:cs typeface="Arial"/>
                <a:sym typeface="Arial"/>
              </a:rPr>
              <a:t>de </a:t>
            </a:r>
            <a:r>
              <a:rPr lang="en-US" sz="600" b="1" i="0" u="sng" strike="noStrike" cap="none">
                <a:solidFill>
                  <a:srgbClr val="0F73EE"/>
                </a:solidFill>
                <a:latin typeface="Proxima Nova"/>
                <a:ea typeface="Proxima Nova"/>
                <a:cs typeface="Proxima Nova"/>
                <a:sym typeface="Proxima Nova"/>
                <a:hlinkClick r:id="rId5">
                  <a:extLst>
                    <a:ext uri="{A12FA001-AC4F-418D-AE19-62706E023703}">
                      <ahyp:hlinkClr xmlns:ahyp="http://schemas.microsoft.com/office/drawing/2018/hyperlinkcolor" val="tx"/>
                    </a:ext>
                  </a:extLst>
                </a:hlinkClick>
              </a:rPr>
              <a:t>pvproductions</a:t>
            </a:r>
            <a:endParaRPr sz="600" b="1" i="0" u="sng" strike="noStrike" cap="none">
              <a:solidFill>
                <a:srgbClr val="0F73EE"/>
              </a:solidFill>
              <a:latin typeface="Proxima Nova"/>
              <a:ea typeface="Proxima Nova"/>
              <a:cs typeface="Proxima Nova"/>
              <a:sym typeface="Proxima Nova"/>
              <a:hlinkClick r:id="rId5">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None/>
            </a:pPr>
            <a:r>
              <a:rPr lang="en-US" sz="6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 în https://www.freepik.com/free-photo/fire-steppe-grass-is-burning-destroying-everything-its-path_18629392.htm#query=country%20fire&amp;position=6&amp;from_view=search&amp;track=ais</a:t>
            </a: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6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1"/>
          <p:cNvSpPr txBox="1">
            <a:spLocks noGrp="1"/>
          </p:cNvSpPr>
          <p:nvPr>
            <p:ph type="title"/>
          </p:nvPr>
        </p:nvSpPr>
        <p:spPr>
          <a:xfrm>
            <a:off x="713100" y="305743"/>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000"/>
              <a:t>Este nevoie de un nou model...</a:t>
            </a:r>
            <a:endParaRPr/>
          </a:p>
        </p:txBody>
      </p:sp>
      <p:sp>
        <p:nvSpPr>
          <p:cNvPr id="184" name="Google Shape;184;p11"/>
          <p:cNvSpPr txBox="1"/>
          <p:nvPr/>
        </p:nvSpPr>
        <p:spPr>
          <a:xfrm>
            <a:off x="55002" y="1066502"/>
            <a:ext cx="6380100" cy="3786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Este evident pentru toți participanții la modelul liniar tradițional de producție și consum că, prin intermediul acestuia, economia nu poate continua în viitor. Într-o serie de țări există deja abordări pentru regândirea și reducerea consumului de resurse.</a:t>
            </a:r>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rgbClr val="15A7A1"/>
                </a:solidFill>
                <a:latin typeface="Arial"/>
                <a:ea typeface="Arial"/>
                <a:cs typeface="Arial"/>
                <a:sym typeface="Arial"/>
              </a:rPr>
              <a:t>"</a:t>
            </a:r>
            <a:r>
              <a:rPr lang="en-US" sz="1600" b="0" i="1" u="none" strike="noStrike" cap="none">
                <a:solidFill>
                  <a:srgbClr val="15A7A1"/>
                </a:solidFill>
                <a:latin typeface="Arial"/>
                <a:ea typeface="Arial"/>
                <a:cs typeface="Arial"/>
                <a:sym typeface="Arial"/>
              </a:rPr>
              <a:t>Sistemul pe care l-am construit pentru a ne satisface nevoile ne-a condus pe căi greșite: o economie care risipește resursele materiale, un mediu degradat de emisiile materiale și vieți supraîncărcate de preocupări materiale. Din interiorul întunericului acestei poziții apare lumina unei noi concepții: o societate care se adresează din nou problemei complexe a satisfacerii nevoilor; o economie care nu degradează mediul în care trebuie să supraviețuiască." </a:t>
            </a:r>
            <a:r>
              <a:rPr lang="en-US" sz="1600" b="0" i="0" u="none" strike="noStrike" cap="none">
                <a:solidFill>
                  <a:srgbClr val="000000"/>
                </a:solidFill>
                <a:latin typeface="Arial"/>
                <a:ea typeface="Arial"/>
                <a:cs typeface="Arial"/>
                <a:sym typeface="Arial"/>
              </a:rPr>
              <a:t>- Tim Jackson</a:t>
            </a:r>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Există deja un concept al unui astfel de model economic și acesta se referă la economia circulară.</a:t>
            </a:r>
            <a:endParaRPr/>
          </a:p>
        </p:txBody>
      </p:sp>
      <p:pic>
        <p:nvPicPr>
          <p:cNvPr id="185" name="Google Shape;185;p11"/>
          <p:cNvPicPr preferRelativeResize="0"/>
          <p:nvPr/>
        </p:nvPicPr>
        <p:blipFill rotWithShape="1">
          <a:blip r:embed="rId3">
            <a:alphaModFix/>
          </a:blip>
          <a:srcRect/>
          <a:stretch/>
        </p:blipFill>
        <p:spPr>
          <a:xfrm>
            <a:off x="6532544" y="1745052"/>
            <a:ext cx="2360545" cy="2336334"/>
          </a:xfrm>
          <a:prstGeom prst="rect">
            <a:avLst/>
          </a:prstGeom>
          <a:noFill/>
          <a:ln>
            <a:noFill/>
          </a:ln>
        </p:spPr>
      </p:pic>
      <p:sp>
        <p:nvSpPr>
          <p:cNvPr id="186" name="Google Shape;186;p11"/>
          <p:cNvSpPr txBox="1"/>
          <p:nvPr/>
        </p:nvSpPr>
        <p:spPr>
          <a:xfrm>
            <a:off x="6532544" y="4081386"/>
            <a:ext cx="2289240"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600" b="1" i="0" u="none" strike="noStrike" cap="none">
                <a:solidFill>
                  <a:srgbClr val="374957"/>
                </a:solidFill>
                <a:latin typeface="Proxima Nova"/>
                <a:ea typeface="Proxima Nova"/>
                <a:cs typeface="Proxima Nova"/>
                <a:sym typeface="Proxima Nova"/>
              </a:rPr>
              <a:t>economia circulară infografic </a:t>
            </a:r>
            <a:r>
              <a:rPr lang="en-US" sz="600" b="0" i="0" u="none" strike="noStrike" cap="none">
                <a:solidFill>
                  <a:srgbClr val="000000"/>
                </a:solidFill>
                <a:latin typeface="Arial"/>
                <a:ea typeface="Arial"/>
                <a:cs typeface="Arial"/>
                <a:sym typeface="Arial"/>
              </a:rPr>
              <a:t>de </a:t>
            </a:r>
            <a:r>
              <a:rPr lang="en-US" sz="600" b="1" i="0" u="none" strike="noStrike" cap="none">
                <a:solidFill>
                  <a:srgbClr val="0F73EE"/>
                </a:solidFill>
                <a:latin typeface="Proxima Nova"/>
                <a:ea typeface="Proxima Nova"/>
                <a:cs typeface="Proxima Nova"/>
                <a:sym typeface="Proxima Nova"/>
              </a:rPr>
              <a:t>freepik </a:t>
            </a:r>
            <a:r>
              <a:rPr lang="en-US" sz="600" b="0" i="0" u="none" strike="noStrike" cap="none">
                <a:solidFill>
                  <a:srgbClr val="000000"/>
                </a:solidFill>
                <a:latin typeface="Arial"/>
                <a:ea typeface="Arial"/>
                <a:cs typeface="Arial"/>
                <a:sym typeface="Arial"/>
              </a:rPr>
              <a:t>în https://www.freepik.com/free-vector/flat-design-circular-economy-infographic_21095200.htm#query=circular%20economy&amp;position=4&amp;from_view=search&amp;track=ais</a:t>
            </a:r>
            <a:endParaRPr/>
          </a:p>
        </p:txBody>
      </p:sp>
      <p:pic>
        <p:nvPicPr>
          <p:cNvPr id="187" name="Google Shape;187;p11" descr="Uma imagem com texto, clipart&#10;&#10;Descrição gerada automaticamente"/>
          <p:cNvPicPr preferRelativeResize="0"/>
          <p:nvPr/>
        </p:nvPicPr>
        <p:blipFill rotWithShape="1">
          <a:blip r:embed="rId4">
            <a:alphaModFix/>
          </a:blip>
          <a:srcRect/>
          <a:stretch/>
        </p:blipFill>
        <p:spPr>
          <a:xfrm>
            <a:off x="6614469" y="3843040"/>
            <a:ext cx="681229" cy="23834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2"/>
          <p:cNvSpPr txBox="1">
            <a:spLocks noGrp="1"/>
          </p:cNvSpPr>
          <p:nvPr>
            <p:ph type="title"/>
          </p:nvPr>
        </p:nvSpPr>
        <p:spPr>
          <a:xfrm>
            <a:off x="-931158" y="1077043"/>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000">
                <a:solidFill>
                  <a:srgbClr val="368E00"/>
                </a:solidFill>
              </a:rPr>
              <a:t>Principiile CE în CONTRAST cu </a:t>
            </a:r>
            <a:br>
              <a:rPr lang="en-US" sz="4000">
                <a:solidFill>
                  <a:srgbClr val="368E00"/>
                </a:solidFill>
              </a:rPr>
            </a:br>
            <a:r>
              <a:rPr lang="en-US" sz="4000">
                <a:solidFill>
                  <a:srgbClr val="368E00"/>
                </a:solidFill>
              </a:rPr>
              <a:t>modelului liniar</a:t>
            </a:r>
            <a:br>
              <a:rPr lang="en-US" sz="4000">
                <a:solidFill>
                  <a:srgbClr val="368E00"/>
                </a:solidFill>
              </a:rPr>
            </a:br>
            <a:br>
              <a:rPr lang="en-US" sz="4000">
                <a:solidFill>
                  <a:srgbClr val="368E00"/>
                </a:solidFill>
              </a:rPr>
            </a:br>
            <a:endParaRPr/>
          </a:p>
        </p:txBody>
      </p:sp>
      <p:sp>
        <p:nvSpPr>
          <p:cNvPr id="193" name="Google Shape;193;p12"/>
          <p:cNvSpPr txBox="1">
            <a:spLocks noGrp="1"/>
          </p:cNvSpPr>
          <p:nvPr>
            <p:ph type="subTitle" idx="1"/>
          </p:nvPr>
        </p:nvSpPr>
        <p:spPr>
          <a:xfrm>
            <a:off x="3636974" y="2497270"/>
            <a:ext cx="5399449" cy="207473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600"/>
              <a:buNone/>
            </a:pPr>
            <a:r>
              <a:rPr lang="en-US" sz="1800"/>
              <a:t>Informații despre esența economiei circulare și despre principalele principii care o guvernează. </a:t>
            </a:r>
            <a:endParaRPr/>
          </a:p>
          <a:p>
            <a:pPr marL="0" lvl="0" indent="0" algn="just" rtl="0">
              <a:lnSpc>
                <a:spcPct val="100000"/>
              </a:lnSpc>
              <a:spcBef>
                <a:spcPts val="0"/>
              </a:spcBef>
              <a:spcAft>
                <a:spcPts val="0"/>
              </a:spcAft>
              <a:buSzPts val="1600"/>
              <a:buNone/>
            </a:pPr>
            <a:r>
              <a:rPr lang="en-US" sz="1800"/>
              <a:t>Sunt discutate diferențele dintre cele două modele economice - cel liniar și cel circular - și sunt evidențiate beneficiile tranziției către economia circulară. </a:t>
            </a:r>
            <a:endParaRPr/>
          </a:p>
          <a:p>
            <a:pPr marL="0" lvl="0" indent="0" algn="just" rtl="0">
              <a:lnSpc>
                <a:spcPct val="100000"/>
              </a:lnSpc>
              <a:spcBef>
                <a:spcPts val="0"/>
              </a:spcBef>
              <a:spcAft>
                <a:spcPts val="0"/>
              </a:spcAft>
              <a:buSzPts val="1600"/>
              <a:buNone/>
            </a:pPr>
            <a:r>
              <a:rPr lang="en-US" sz="1400"/>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3"/>
          <p:cNvSpPr txBox="1">
            <a:spLocks noGrp="1"/>
          </p:cNvSpPr>
          <p:nvPr>
            <p:ph type="title"/>
          </p:nvPr>
        </p:nvSpPr>
        <p:spPr>
          <a:xfrm>
            <a:off x="479469" y="13714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a:solidFill>
                  <a:srgbClr val="2B2D83"/>
                </a:solidFill>
              </a:rPr>
              <a:t>ECONOMIA CIRCULARĂ</a:t>
            </a:r>
            <a:endParaRPr/>
          </a:p>
        </p:txBody>
      </p:sp>
      <p:sp>
        <p:nvSpPr>
          <p:cNvPr id="199" name="Google Shape;199;p13"/>
          <p:cNvSpPr txBox="1"/>
          <p:nvPr/>
        </p:nvSpPr>
        <p:spPr>
          <a:xfrm>
            <a:off x="189067" y="1020278"/>
            <a:ext cx="5118600" cy="3712200"/>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500" b="0" i="1" u="none" strike="noStrike" cap="none">
                <a:solidFill>
                  <a:srgbClr val="2B2D83"/>
                </a:solidFill>
                <a:latin typeface="Arial"/>
                <a:ea typeface="Arial"/>
                <a:cs typeface="Arial"/>
                <a:sym typeface="Arial"/>
              </a:rPr>
              <a:t>"Economia industrială circulară gestionează stocurile de active fabricate, cum ar fi infrastructura, clădirile, vehiculele, echipamentele și bunurile de consum, pentru a le menține valoarea și utilitatea la un nivel cât mai ridicat, cât mai mult timp posibil, precum și stocurile de resurse la cea mai mare puritate și valoare" </a:t>
            </a:r>
            <a:endParaRPr sz="1300"/>
          </a:p>
          <a:p>
            <a:pPr marL="0" marR="0" lvl="0" indent="0" algn="just" rtl="0">
              <a:lnSpc>
                <a:spcPct val="120000"/>
              </a:lnSpc>
              <a:spcBef>
                <a:spcPts val="500"/>
              </a:spcBef>
              <a:spcAft>
                <a:spcPts val="0"/>
              </a:spcAft>
              <a:buNone/>
            </a:pPr>
            <a:r>
              <a:rPr lang="en-US" sz="1500" b="0" i="0" u="none" strike="noStrike" cap="none">
                <a:solidFill>
                  <a:srgbClr val="000000"/>
                </a:solidFill>
                <a:latin typeface="Arial"/>
                <a:ea typeface="Arial"/>
                <a:cs typeface="Arial"/>
                <a:sym typeface="Arial"/>
              </a:rPr>
              <a:t>Economia circulară vizează reziliența pe termen lung, durabilitatea, beneficiile pentru societate și mediu și generarea de oportunități economice și de afaceri. Scopul economiei circulare este de a regândi creșterea, punând accentul pe beneficiile pentru societate, făcând în același timp distincția între consumul de resurse finite și activitatea economică și prevenind deșeurile și poluarea. </a:t>
            </a:r>
            <a:endParaRPr sz="1300"/>
          </a:p>
        </p:txBody>
      </p:sp>
      <p:pic>
        <p:nvPicPr>
          <p:cNvPr id="200" name="Google Shape;200;p13"/>
          <p:cNvPicPr preferRelativeResize="0"/>
          <p:nvPr/>
        </p:nvPicPr>
        <p:blipFill rotWithShape="1">
          <a:blip r:embed="rId3">
            <a:alphaModFix/>
          </a:blip>
          <a:srcRect/>
          <a:stretch/>
        </p:blipFill>
        <p:spPr>
          <a:xfrm>
            <a:off x="5363555" y="1347537"/>
            <a:ext cx="3691800" cy="2902741"/>
          </a:xfrm>
          <a:prstGeom prst="rect">
            <a:avLst/>
          </a:prstGeom>
          <a:noFill/>
          <a:ln>
            <a:noFill/>
          </a:ln>
        </p:spPr>
      </p:pic>
      <p:sp>
        <p:nvSpPr>
          <p:cNvPr id="201" name="Google Shape;201;p13"/>
          <p:cNvSpPr txBox="1"/>
          <p:nvPr/>
        </p:nvSpPr>
        <p:spPr>
          <a:xfrm>
            <a:off x="4943260" y="4380862"/>
            <a:ext cx="5336463" cy="44627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Arial"/>
                <a:ea typeface="Arial"/>
                <a:cs typeface="Arial"/>
                <a:sym typeface="Arial"/>
              </a:rPr>
              <a:t> Economia circulară (Sursa: </a:t>
            </a:r>
            <a:r>
              <a:rPr lang="en-US" sz="9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NREL</a:t>
            </a:r>
            <a:r>
              <a:rPr lang="en-US" sz="900" b="0" i="0" u="none" strike="noStrike" cap="none">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4"/>
          <p:cNvSpPr txBox="1">
            <a:spLocks noGrp="1"/>
          </p:cNvSpPr>
          <p:nvPr>
            <p:ph type="title"/>
          </p:nvPr>
        </p:nvSpPr>
        <p:spPr>
          <a:xfrm>
            <a:off x="376341" y="628878"/>
            <a:ext cx="8100766"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000">
                <a:solidFill>
                  <a:srgbClr val="2B2D83"/>
                </a:solidFill>
              </a:rPr>
              <a:t>Principiile EC în CONTRAST cu modelul liniar</a:t>
            </a:r>
            <a:endParaRPr>
              <a:solidFill>
                <a:srgbClr val="2B2D83"/>
              </a:solidFill>
            </a:endParaRPr>
          </a:p>
        </p:txBody>
      </p:sp>
      <p:sp>
        <p:nvSpPr>
          <p:cNvPr id="207" name="Google Shape;207;p14"/>
          <p:cNvSpPr txBox="1"/>
          <p:nvPr/>
        </p:nvSpPr>
        <p:spPr>
          <a:xfrm>
            <a:off x="168036" y="1468600"/>
            <a:ext cx="5902200" cy="32940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300" b="0" i="0" u="none" strike="noStrike" cap="none">
                <a:solidFill>
                  <a:srgbClr val="000000"/>
                </a:solidFill>
                <a:latin typeface="Arial"/>
                <a:ea typeface="Arial"/>
                <a:cs typeface="Arial"/>
                <a:sym typeface="Arial"/>
              </a:rPr>
              <a:t>Privind dincolo de modelul industrial liniar "Ia, Produce, Utilizează, Elimină", modelul economiei circulare poate fi descris ca fiind "Reducere - Reutilizare - Reciclare". </a:t>
            </a:r>
            <a:endParaRPr sz="1300"/>
          </a:p>
          <a:p>
            <a:pPr marL="0" marR="0" lvl="0" indent="0" algn="just" rtl="0">
              <a:lnSpc>
                <a:spcPct val="100000"/>
              </a:lnSpc>
              <a:spcBef>
                <a:spcPts val="0"/>
              </a:spcBef>
              <a:spcAft>
                <a:spcPts val="0"/>
              </a:spcAft>
              <a:buNone/>
            </a:pPr>
            <a:endParaRPr sz="13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300" b="0" i="0" u="none" strike="noStrike" cap="none">
                <a:solidFill>
                  <a:srgbClr val="000000"/>
                </a:solidFill>
                <a:latin typeface="Arial"/>
                <a:ea typeface="Arial"/>
                <a:cs typeface="Arial"/>
                <a:sym typeface="Arial"/>
              </a:rPr>
              <a:t>Tranziția de la o economie liniară la o economie circulară se bazează pe trei principii principale[1]:</a:t>
            </a:r>
            <a:endParaRPr sz="1300"/>
          </a:p>
          <a:p>
            <a:pPr marL="0" marR="0" lvl="0" indent="0" algn="just" rtl="0">
              <a:lnSpc>
                <a:spcPct val="100000"/>
              </a:lnSpc>
              <a:spcBef>
                <a:spcPts val="0"/>
              </a:spcBef>
              <a:spcAft>
                <a:spcPts val="0"/>
              </a:spcAft>
              <a:buNone/>
            </a:pPr>
            <a:endParaRPr sz="13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300" b="1" i="0" u="none" strike="noStrike" cap="none">
                <a:solidFill>
                  <a:srgbClr val="15A7A1"/>
                </a:solidFill>
                <a:latin typeface="Arial"/>
                <a:ea typeface="Arial"/>
                <a:cs typeface="Arial"/>
                <a:sym typeface="Arial"/>
              </a:rPr>
              <a:t>- Proiectarea pentru a elimina deșeurile și poluarea </a:t>
            </a:r>
            <a:r>
              <a:rPr lang="en-US" sz="1300" b="0" i="0" u="none" strike="noStrike" cap="none">
                <a:solidFill>
                  <a:srgbClr val="15A7A1"/>
                </a:solidFill>
                <a:latin typeface="Arial"/>
                <a:ea typeface="Arial"/>
                <a:cs typeface="Arial"/>
                <a:sym typeface="Arial"/>
              </a:rPr>
              <a:t>- În economia circulară, etapa de proiectare a produsului este cea mai importantă - produsele circulare sunt proiectate astfel încât să poată fi reutilizate/valorificate ulterior și să se creeze un nivel minim sau chiar deloc de deșeuri.</a:t>
            </a:r>
            <a:endParaRPr sz="1300"/>
          </a:p>
          <a:p>
            <a:pPr marL="0" marR="0" lvl="0" indent="0" algn="just" rtl="0">
              <a:lnSpc>
                <a:spcPct val="100000"/>
              </a:lnSpc>
              <a:spcBef>
                <a:spcPts val="0"/>
              </a:spcBef>
              <a:spcAft>
                <a:spcPts val="0"/>
              </a:spcAft>
              <a:buNone/>
            </a:pPr>
            <a:r>
              <a:rPr lang="en-US" sz="1300" b="1" i="0" u="none" strike="noStrike" cap="none">
                <a:solidFill>
                  <a:srgbClr val="15A7A1"/>
                </a:solidFill>
                <a:latin typeface="Arial"/>
                <a:ea typeface="Arial"/>
                <a:cs typeface="Arial"/>
                <a:sym typeface="Arial"/>
              </a:rPr>
              <a:t>- Păstrarea produselor și materialelor în uz </a:t>
            </a:r>
            <a:r>
              <a:rPr lang="en-US" sz="1300" b="0" i="0" u="none" strike="noStrike" cap="none">
                <a:solidFill>
                  <a:srgbClr val="15A7A1"/>
                </a:solidFill>
                <a:latin typeface="Arial"/>
                <a:ea typeface="Arial"/>
                <a:cs typeface="Arial"/>
                <a:sym typeface="Arial"/>
              </a:rPr>
              <a:t>- prelungirea duratei de viață a produselor și posibilitatea ca acestea să fie reutilizate, reparate și refabricate</a:t>
            </a:r>
            <a:endParaRPr sz="1300"/>
          </a:p>
          <a:p>
            <a:pPr marL="0" marR="0" lvl="0" indent="0" algn="just" rtl="0">
              <a:lnSpc>
                <a:spcPct val="100000"/>
              </a:lnSpc>
              <a:spcBef>
                <a:spcPts val="0"/>
              </a:spcBef>
              <a:spcAft>
                <a:spcPts val="0"/>
              </a:spcAft>
              <a:buNone/>
            </a:pPr>
            <a:r>
              <a:rPr lang="en-US" sz="1300" b="1" i="0" u="none" strike="noStrike" cap="none">
                <a:solidFill>
                  <a:srgbClr val="15A7A1"/>
                </a:solidFill>
                <a:latin typeface="Arial"/>
                <a:ea typeface="Arial"/>
                <a:cs typeface="Arial"/>
                <a:sym typeface="Arial"/>
              </a:rPr>
              <a:t>- Regenerarea sistemelor naturale </a:t>
            </a:r>
            <a:r>
              <a:rPr lang="en-US" sz="1300" b="0" i="0" u="none" strike="noStrike" cap="none">
                <a:solidFill>
                  <a:srgbClr val="15A7A1"/>
                </a:solidFill>
                <a:latin typeface="Arial"/>
                <a:ea typeface="Arial"/>
                <a:cs typeface="Arial"/>
                <a:sym typeface="Arial"/>
              </a:rPr>
              <a:t>- posibilități de îmbunătățire a mediului înconjurător</a:t>
            </a:r>
            <a:endParaRPr sz="1300"/>
          </a:p>
        </p:txBody>
      </p:sp>
      <p:pic>
        <p:nvPicPr>
          <p:cNvPr id="208" name="Google Shape;208;p14"/>
          <p:cNvPicPr preferRelativeResize="0"/>
          <p:nvPr/>
        </p:nvPicPr>
        <p:blipFill rotWithShape="1">
          <a:blip r:embed="rId3">
            <a:alphaModFix/>
          </a:blip>
          <a:srcRect l="10607" r="15409"/>
          <a:stretch/>
        </p:blipFill>
        <p:spPr>
          <a:xfrm>
            <a:off x="6070385" y="1468600"/>
            <a:ext cx="3011332" cy="2695565"/>
          </a:xfrm>
          <a:prstGeom prst="rect">
            <a:avLst/>
          </a:prstGeom>
          <a:noFill/>
          <a:ln>
            <a:noFill/>
          </a:ln>
        </p:spPr>
      </p:pic>
      <p:sp>
        <p:nvSpPr>
          <p:cNvPr id="209" name="Google Shape;209;p14"/>
          <p:cNvSpPr txBox="1"/>
          <p:nvPr/>
        </p:nvSpPr>
        <p:spPr>
          <a:xfrm>
            <a:off x="6574005" y="3533218"/>
            <a:ext cx="2626322"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900" b="0" i="0" u="none" strike="noStrike" cap="none">
                <a:solidFill>
                  <a:srgbClr val="000000"/>
                </a:solidFill>
                <a:latin typeface="Arial"/>
                <a:ea typeface="Arial"/>
                <a:cs typeface="Arial"/>
                <a:sym typeface="Arial"/>
              </a:rPr>
              <a:t>Principiile CE (Sursa [1]: </a:t>
            </a:r>
            <a:r>
              <a:rPr lang="en-US" sz="9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a:t>
            </a:r>
            <a:r>
              <a:rPr lang="en-US" sz="900" b="0" i="0" u="none" strike="noStrike" cap="none">
                <a:solidFill>
                  <a:srgbClr val="000000"/>
                </a:solidFill>
                <a:latin typeface="Arial"/>
                <a:ea typeface="Arial"/>
                <a:cs typeface="Arial"/>
                <a:sym typeface="Arial"/>
              </a:rPr>
              <a:t>//planetark.org/)</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5"/>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000">
                <a:solidFill>
                  <a:srgbClr val="2B2D83"/>
                </a:solidFill>
              </a:rPr>
              <a:t>Diferențe între economia liniară și cea circulară</a:t>
            </a:r>
            <a:endParaRPr>
              <a:solidFill>
                <a:srgbClr val="2B2D83"/>
              </a:solidFill>
            </a:endParaRPr>
          </a:p>
        </p:txBody>
      </p:sp>
      <p:sp>
        <p:nvSpPr>
          <p:cNvPr id="215" name="Google Shape;215;p15"/>
          <p:cNvSpPr txBox="1"/>
          <p:nvPr/>
        </p:nvSpPr>
        <p:spPr>
          <a:xfrm>
            <a:off x="5108265" y="1902855"/>
            <a:ext cx="3939482" cy="26776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Economia circulară și cea liniară sunt fundamental diferite. Spre deosebire de ceea ce se întâmplă într-o economie liniară, economia circulară utilizează în mod optim materiile prime și resursele. Aceasta înseamnă că aceste materiale și resurse continuă să fie aplicate într-un mod care generează cea mai mare valoare economică și cele mai puține daune pentru mediu. Închiderea ciclurilor materiilor prime în economia circulară este asociată cu diferite modalități de creare a valorii, cu aplicarea de noi modele de afaceri și cu durabilitatea.</a:t>
            </a:r>
            <a:endParaRPr/>
          </a:p>
        </p:txBody>
      </p:sp>
      <p:pic>
        <p:nvPicPr>
          <p:cNvPr id="216" name="Google Shape;216;p15"/>
          <p:cNvPicPr preferRelativeResize="0"/>
          <p:nvPr/>
        </p:nvPicPr>
        <p:blipFill rotWithShape="1">
          <a:blip r:embed="rId3">
            <a:alphaModFix/>
          </a:blip>
          <a:srcRect/>
          <a:stretch/>
        </p:blipFill>
        <p:spPr>
          <a:xfrm>
            <a:off x="274234" y="1971607"/>
            <a:ext cx="4716669" cy="2357142"/>
          </a:xfrm>
          <a:prstGeom prst="rect">
            <a:avLst/>
          </a:prstGeom>
          <a:noFill/>
          <a:ln>
            <a:noFill/>
          </a:ln>
        </p:spPr>
      </p:pic>
      <p:sp>
        <p:nvSpPr>
          <p:cNvPr id="217" name="Google Shape;217;p15"/>
          <p:cNvSpPr txBox="1"/>
          <p:nvPr/>
        </p:nvSpPr>
        <p:spPr>
          <a:xfrm>
            <a:off x="-276018" y="4326373"/>
            <a:ext cx="5586727"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Arial"/>
                <a:ea typeface="Arial"/>
                <a:cs typeface="Arial"/>
                <a:sym typeface="Arial"/>
              </a:rPr>
              <a:t> Sursa: Fundația Ellen MacArthur</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6"/>
          <p:cNvSpPr txBox="1">
            <a:spLocks noGrp="1"/>
          </p:cNvSpPr>
          <p:nvPr>
            <p:ph type="title"/>
          </p:nvPr>
        </p:nvSpPr>
        <p:spPr>
          <a:xfrm>
            <a:off x="424467" y="15449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000">
                <a:solidFill>
                  <a:srgbClr val="2B2D83"/>
                </a:solidFill>
              </a:rPr>
              <a:t>Diferențe între economia liniară și economia circulară (CONT.)</a:t>
            </a:r>
            <a:endParaRPr sz="4000">
              <a:solidFill>
                <a:srgbClr val="2B2D83"/>
              </a:solidFill>
            </a:endParaRPr>
          </a:p>
        </p:txBody>
      </p:sp>
      <p:sp>
        <p:nvSpPr>
          <p:cNvPr id="223" name="Google Shape;223;p16"/>
          <p:cNvSpPr txBox="1"/>
          <p:nvPr/>
        </p:nvSpPr>
        <p:spPr>
          <a:xfrm>
            <a:off x="129367" y="1360673"/>
            <a:ext cx="1925100" cy="3494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300" b="0" i="0" u="none" strike="noStrike" cap="none">
                <a:solidFill>
                  <a:srgbClr val="000000"/>
                </a:solidFill>
                <a:latin typeface="Arial"/>
                <a:ea typeface="Arial"/>
                <a:cs typeface="Arial"/>
                <a:sym typeface="Arial"/>
              </a:rPr>
              <a:t>Economia liniară și economia circulară diferă în ceea ce privește modul în care este creată valoarea, modul în care sunt tratate deșeurile și modul în care este privită sustenabilitatea, în ceea ce privește crearea de locuri de muncă și răspunderea, precum și în ceea ce privește modelele de afaceri. Diferențele majore sunt prezentate în tabel: </a:t>
            </a:r>
            <a:endParaRPr sz="1300"/>
          </a:p>
        </p:txBody>
      </p:sp>
      <p:graphicFrame>
        <p:nvGraphicFramePr>
          <p:cNvPr id="224" name="Google Shape;224;p16"/>
          <p:cNvGraphicFramePr/>
          <p:nvPr>
            <p:extLst>
              <p:ext uri="{D42A27DB-BD31-4B8C-83A1-F6EECF244321}">
                <p14:modId xmlns:p14="http://schemas.microsoft.com/office/powerpoint/2010/main" val="2530542135"/>
              </p:ext>
            </p:extLst>
          </p:nvPr>
        </p:nvGraphicFramePr>
        <p:xfrm>
          <a:off x="2278283" y="1360673"/>
          <a:ext cx="6736350" cy="3424083"/>
        </p:xfrm>
        <a:graphic>
          <a:graphicData uri="http://schemas.openxmlformats.org/drawingml/2006/table">
            <a:tbl>
              <a:tblPr>
                <a:noFill/>
                <a:tableStyleId>{8020EA6B-F6F7-48AE-B17C-6D8825188436}</a:tableStyleId>
              </a:tblPr>
              <a:tblGrid>
                <a:gridCol w="1155925">
                  <a:extLst>
                    <a:ext uri="{9D8B030D-6E8A-4147-A177-3AD203B41FA5}">
                      <a16:colId xmlns:a16="http://schemas.microsoft.com/office/drawing/2014/main" val="20000"/>
                    </a:ext>
                  </a:extLst>
                </a:gridCol>
                <a:gridCol w="2844850">
                  <a:extLst>
                    <a:ext uri="{9D8B030D-6E8A-4147-A177-3AD203B41FA5}">
                      <a16:colId xmlns:a16="http://schemas.microsoft.com/office/drawing/2014/main" val="20001"/>
                    </a:ext>
                  </a:extLst>
                </a:gridCol>
                <a:gridCol w="2735575">
                  <a:extLst>
                    <a:ext uri="{9D8B030D-6E8A-4147-A177-3AD203B41FA5}">
                      <a16:colId xmlns:a16="http://schemas.microsoft.com/office/drawing/2014/main" val="20002"/>
                    </a:ext>
                  </a:extLst>
                </a:gridCol>
              </a:tblGrid>
              <a:tr h="281300">
                <a:tc>
                  <a:txBody>
                    <a:bodyPr/>
                    <a:lstStyle/>
                    <a:p>
                      <a:pPr marL="0" marR="0" lvl="0" indent="0" algn="just" rtl="0">
                        <a:lnSpc>
                          <a:spcPct val="107000"/>
                        </a:lnSpc>
                        <a:spcBef>
                          <a:spcPts val="0"/>
                        </a:spcBef>
                        <a:spcAft>
                          <a:spcPts val="0"/>
                        </a:spcAft>
                        <a:buNone/>
                      </a:pPr>
                      <a:r>
                        <a:rPr lang="en-US" sz="1100" u="none" strike="noStrike" cap="none"/>
                        <a:t> </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15A7A1"/>
                    </a:solidFill>
                  </a:tcPr>
                </a:tc>
                <a:tc>
                  <a:txBody>
                    <a:bodyPr/>
                    <a:lstStyle/>
                    <a:p>
                      <a:pPr marL="0" marR="0" lvl="0" indent="0" algn="ctr" rtl="0">
                        <a:lnSpc>
                          <a:spcPct val="107000"/>
                        </a:lnSpc>
                        <a:spcBef>
                          <a:spcPts val="0"/>
                        </a:spcBef>
                        <a:spcAft>
                          <a:spcPts val="0"/>
                        </a:spcAft>
                        <a:buNone/>
                      </a:pPr>
                      <a:r>
                        <a:rPr lang="en-US" sz="1100" u="none" strike="noStrike" cap="none"/>
                        <a:t>Economie liniară</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15A7A1"/>
                    </a:solidFill>
                  </a:tcPr>
                </a:tc>
                <a:tc>
                  <a:txBody>
                    <a:bodyPr/>
                    <a:lstStyle/>
                    <a:p>
                      <a:pPr marL="0" marR="0" lvl="0" indent="0" algn="ctr" rtl="0">
                        <a:lnSpc>
                          <a:spcPct val="107000"/>
                        </a:lnSpc>
                        <a:spcBef>
                          <a:spcPts val="0"/>
                        </a:spcBef>
                        <a:spcAft>
                          <a:spcPts val="0"/>
                        </a:spcAft>
                        <a:buNone/>
                      </a:pPr>
                      <a:r>
                        <a:rPr lang="en-US" sz="1100" u="none" strike="noStrike" cap="none"/>
                        <a:t>Economie circulară</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15A7A1"/>
                    </a:solidFill>
                  </a:tcPr>
                </a:tc>
                <a:extLst>
                  <a:ext uri="{0D108BD9-81ED-4DB2-BD59-A6C34878D82A}">
                    <a16:rowId xmlns:a16="http://schemas.microsoft.com/office/drawing/2014/main" val="10000"/>
                  </a:ext>
                </a:extLst>
              </a:tr>
              <a:tr h="475000">
                <a:tc>
                  <a:txBody>
                    <a:bodyPr/>
                    <a:lstStyle/>
                    <a:p>
                      <a:pPr marL="0" marR="0" lvl="0" indent="0" algn="l" rtl="0">
                        <a:lnSpc>
                          <a:spcPct val="107000"/>
                        </a:lnSpc>
                        <a:spcBef>
                          <a:spcPts val="0"/>
                        </a:spcBef>
                        <a:spcAft>
                          <a:spcPts val="0"/>
                        </a:spcAft>
                        <a:buNone/>
                      </a:pPr>
                      <a:r>
                        <a:rPr lang="en-US" sz="1100" u="none" strike="noStrike" cap="none"/>
                        <a:t>Modelul economic</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5A7A1"/>
                    </a:solidFill>
                  </a:tcPr>
                </a:tc>
                <a:tc>
                  <a:txBody>
                    <a:bodyPr/>
                    <a:lstStyle/>
                    <a:p>
                      <a:pPr marL="0" marR="0" lvl="0" indent="0" algn="just" rtl="0">
                        <a:lnSpc>
                          <a:spcPct val="107000"/>
                        </a:lnSpc>
                        <a:spcBef>
                          <a:spcPts val="0"/>
                        </a:spcBef>
                        <a:spcAft>
                          <a:spcPts val="0"/>
                        </a:spcAft>
                        <a:buNone/>
                      </a:pPr>
                      <a:r>
                        <a:rPr lang="en-US" sz="1100" u="none" strike="noStrike" cap="none"/>
                        <a:t>Economie de scară / Sfârșit la punctul de vânzare</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tc>
                  <a:txBody>
                    <a:bodyPr/>
                    <a:lstStyle/>
                    <a:p>
                      <a:pPr marL="0" marR="0" lvl="0" indent="0" algn="just" rtl="0">
                        <a:lnSpc>
                          <a:spcPct val="107000"/>
                        </a:lnSpc>
                        <a:spcBef>
                          <a:spcPts val="0"/>
                        </a:spcBef>
                        <a:spcAft>
                          <a:spcPts val="0"/>
                        </a:spcAft>
                        <a:buNone/>
                      </a:pPr>
                      <a:r>
                        <a:rPr lang="en-US" sz="1100" u="none" strike="noStrike" cap="none"/>
                        <a:t>Deschis</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extLst>
                  <a:ext uri="{0D108BD9-81ED-4DB2-BD59-A6C34878D82A}">
                    <a16:rowId xmlns:a16="http://schemas.microsoft.com/office/drawing/2014/main" val="10001"/>
                  </a:ext>
                </a:extLst>
              </a:tr>
              <a:tr h="281300">
                <a:tc>
                  <a:txBody>
                    <a:bodyPr/>
                    <a:lstStyle/>
                    <a:p>
                      <a:pPr marL="0" marR="0" lvl="0" indent="0" algn="just" rtl="0">
                        <a:lnSpc>
                          <a:spcPct val="107000"/>
                        </a:lnSpc>
                        <a:spcBef>
                          <a:spcPts val="0"/>
                        </a:spcBef>
                        <a:spcAft>
                          <a:spcPts val="0"/>
                        </a:spcAft>
                        <a:buNone/>
                      </a:pPr>
                      <a:r>
                        <a:rPr lang="en-US" sz="1100" u="none" strike="noStrike" cap="none"/>
                        <a:t>Valoare</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5A7A1"/>
                    </a:solidFill>
                  </a:tcPr>
                </a:tc>
                <a:tc>
                  <a:txBody>
                    <a:bodyPr/>
                    <a:lstStyle/>
                    <a:p>
                      <a:pPr marL="0" marR="0" lvl="0" indent="0" algn="just" rtl="0">
                        <a:lnSpc>
                          <a:spcPct val="107000"/>
                        </a:lnSpc>
                        <a:spcBef>
                          <a:spcPts val="0"/>
                        </a:spcBef>
                        <a:spcAft>
                          <a:spcPts val="0"/>
                        </a:spcAft>
                        <a:buNone/>
                      </a:pPr>
                      <a:r>
                        <a:rPr lang="en-US" sz="1100" u="none" strike="noStrike" cap="none"/>
                        <a:t>Creează valoare adăugată</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AFAF8"/>
                    </a:solidFill>
                  </a:tcPr>
                </a:tc>
                <a:tc>
                  <a:txBody>
                    <a:bodyPr/>
                    <a:lstStyle/>
                    <a:p>
                      <a:pPr marL="0" marR="0" lvl="0" indent="0" algn="just" rtl="0">
                        <a:lnSpc>
                          <a:spcPct val="107000"/>
                        </a:lnSpc>
                        <a:spcBef>
                          <a:spcPts val="0"/>
                        </a:spcBef>
                        <a:spcAft>
                          <a:spcPts val="0"/>
                        </a:spcAft>
                        <a:buNone/>
                      </a:pPr>
                      <a:r>
                        <a:rPr lang="en-US" sz="1100" u="none" strike="noStrike" cap="none"/>
                        <a:t>Menține valoarea</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AFAF8"/>
                    </a:solidFill>
                  </a:tcPr>
                </a:tc>
                <a:extLst>
                  <a:ext uri="{0D108BD9-81ED-4DB2-BD59-A6C34878D82A}">
                    <a16:rowId xmlns:a16="http://schemas.microsoft.com/office/drawing/2014/main" val="10002"/>
                  </a:ext>
                </a:extLst>
              </a:tr>
              <a:tr h="281300">
                <a:tc>
                  <a:txBody>
                    <a:bodyPr/>
                    <a:lstStyle/>
                    <a:p>
                      <a:pPr marL="0" marR="0" lvl="0" indent="0" algn="just" rtl="0">
                        <a:lnSpc>
                          <a:spcPct val="107000"/>
                        </a:lnSpc>
                        <a:spcBef>
                          <a:spcPts val="0"/>
                        </a:spcBef>
                        <a:spcAft>
                          <a:spcPts val="0"/>
                        </a:spcAft>
                        <a:buNone/>
                      </a:pPr>
                      <a:r>
                        <a:rPr lang="en-US" sz="1100" u="none" strike="noStrike" cap="none"/>
                        <a:t>Deșeuri</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5A7A1"/>
                    </a:solidFill>
                  </a:tcPr>
                </a:tc>
                <a:tc>
                  <a:txBody>
                    <a:bodyPr/>
                    <a:lstStyle/>
                    <a:p>
                      <a:pPr marL="0" marR="0" lvl="0" indent="0" algn="just" rtl="0">
                        <a:lnSpc>
                          <a:spcPct val="107000"/>
                        </a:lnSpc>
                        <a:spcBef>
                          <a:spcPts val="0"/>
                        </a:spcBef>
                        <a:spcAft>
                          <a:spcPts val="0"/>
                        </a:spcAft>
                        <a:buNone/>
                      </a:pPr>
                      <a:r>
                        <a:rPr lang="en-US" sz="1100" u="none" strike="noStrike" cap="none"/>
                        <a:t>Gestionarea deșeurilor</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tc>
                  <a:txBody>
                    <a:bodyPr/>
                    <a:lstStyle/>
                    <a:p>
                      <a:pPr marL="0" marR="0" lvl="0" indent="0" algn="just" rtl="0">
                        <a:lnSpc>
                          <a:spcPct val="107000"/>
                        </a:lnSpc>
                        <a:spcBef>
                          <a:spcPts val="0"/>
                        </a:spcBef>
                        <a:spcAft>
                          <a:spcPts val="0"/>
                        </a:spcAft>
                        <a:buNone/>
                      </a:pPr>
                      <a:r>
                        <a:rPr lang="en-US" sz="1100" u="none" strike="noStrike" cap="none"/>
                        <a:t>Prevenirea deșeurilor</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extLst>
                  <a:ext uri="{0D108BD9-81ED-4DB2-BD59-A6C34878D82A}">
                    <a16:rowId xmlns:a16="http://schemas.microsoft.com/office/drawing/2014/main" val="10003"/>
                  </a:ext>
                </a:extLst>
              </a:tr>
              <a:tr h="475000">
                <a:tc>
                  <a:txBody>
                    <a:bodyPr/>
                    <a:lstStyle/>
                    <a:p>
                      <a:pPr marL="0" marR="0" lvl="0" indent="0" algn="just" rtl="0">
                        <a:lnSpc>
                          <a:spcPct val="107000"/>
                        </a:lnSpc>
                        <a:spcBef>
                          <a:spcPts val="0"/>
                        </a:spcBef>
                        <a:spcAft>
                          <a:spcPts val="0"/>
                        </a:spcAft>
                        <a:buNone/>
                      </a:pPr>
                      <a:r>
                        <a:rPr lang="en-US" sz="1100" u="none" strike="noStrike" cap="none"/>
                        <a:t>Sustenabilitate</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5A7A1"/>
                    </a:solidFill>
                  </a:tcPr>
                </a:tc>
                <a:tc>
                  <a:txBody>
                    <a:bodyPr/>
                    <a:lstStyle/>
                    <a:p>
                      <a:pPr marL="0" marR="0" lvl="0" indent="0" algn="just" rtl="0">
                        <a:lnSpc>
                          <a:spcPct val="107000"/>
                        </a:lnSpc>
                        <a:spcBef>
                          <a:spcPts val="0"/>
                        </a:spcBef>
                        <a:spcAft>
                          <a:spcPts val="0"/>
                        </a:spcAft>
                        <a:buNone/>
                      </a:pPr>
                      <a:r>
                        <a:rPr lang="en-US" sz="1100" u="none" strike="noStrike" cap="none"/>
                        <a:t>Îngrijirea propriilor bunuri</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AFAF8"/>
                    </a:solidFill>
                  </a:tcPr>
                </a:tc>
                <a:tc>
                  <a:txBody>
                    <a:bodyPr/>
                    <a:lstStyle/>
                    <a:p>
                      <a:pPr marL="0" marR="0" lvl="0" indent="0" algn="just" rtl="0">
                        <a:lnSpc>
                          <a:spcPct val="107000"/>
                        </a:lnSpc>
                        <a:spcBef>
                          <a:spcPts val="0"/>
                        </a:spcBef>
                        <a:spcAft>
                          <a:spcPts val="0"/>
                        </a:spcAft>
                        <a:buNone/>
                      </a:pPr>
                      <a:r>
                        <a:rPr lang="en-US" sz="1100" u="none" strike="noStrike" cap="none"/>
                        <a:t>Grija pentru mediu și societate / Împărtășirea</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AFAF8"/>
                    </a:solidFill>
                  </a:tcPr>
                </a:tc>
                <a:extLst>
                  <a:ext uri="{0D108BD9-81ED-4DB2-BD59-A6C34878D82A}">
                    <a16:rowId xmlns:a16="http://schemas.microsoft.com/office/drawing/2014/main" val="10004"/>
                  </a:ext>
                </a:extLst>
              </a:tr>
              <a:tr h="229825">
                <a:tc>
                  <a:txBody>
                    <a:bodyPr/>
                    <a:lstStyle/>
                    <a:p>
                      <a:pPr marL="0" marR="0" lvl="0" indent="0" algn="just" rtl="0">
                        <a:lnSpc>
                          <a:spcPct val="107000"/>
                        </a:lnSpc>
                        <a:spcBef>
                          <a:spcPts val="0"/>
                        </a:spcBef>
                        <a:spcAft>
                          <a:spcPts val="0"/>
                        </a:spcAft>
                        <a:buNone/>
                      </a:pPr>
                      <a:r>
                        <a:rPr lang="en-US" sz="1100" u="none" strike="noStrike" cap="none"/>
                        <a:t>Impozit</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5A7A1"/>
                    </a:solidFill>
                  </a:tcPr>
                </a:tc>
                <a:tc>
                  <a:txBody>
                    <a:bodyPr/>
                    <a:lstStyle/>
                    <a:p>
                      <a:pPr marL="0" marR="0" lvl="0" indent="0" algn="just" rtl="0">
                        <a:lnSpc>
                          <a:spcPct val="107000"/>
                        </a:lnSpc>
                        <a:spcBef>
                          <a:spcPts val="0"/>
                        </a:spcBef>
                        <a:spcAft>
                          <a:spcPts val="0"/>
                        </a:spcAft>
                        <a:buNone/>
                      </a:pPr>
                      <a:r>
                        <a:rPr lang="en-US" sz="1100" u="none" strike="noStrike" cap="none"/>
                        <a:t>Impozitul pe resurse</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tc>
                  <a:txBody>
                    <a:bodyPr/>
                    <a:lstStyle/>
                    <a:p>
                      <a:pPr marL="0" marR="0" lvl="0" indent="0" algn="just" rtl="0">
                        <a:lnSpc>
                          <a:spcPct val="107000"/>
                        </a:lnSpc>
                        <a:spcBef>
                          <a:spcPts val="0"/>
                        </a:spcBef>
                        <a:spcAft>
                          <a:spcPts val="0"/>
                        </a:spcAft>
                        <a:buNone/>
                      </a:pPr>
                      <a:r>
                        <a:rPr lang="en-US" sz="1100" u="none" strike="noStrike" cap="none"/>
                        <a:t>Impozitul pe muncă</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extLst>
                  <a:ext uri="{0D108BD9-81ED-4DB2-BD59-A6C34878D82A}">
                    <a16:rowId xmlns:a16="http://schemas.microsoft.com/office/drawing/2014/main" val="10005"/>
                  </a:ext>
                </a:extLst>
              </a:tr>
              <a:tr h="575600">
                <a:tc>
                  <a:txBody>
                    <a:bodyPr/>
                    <a:lstStyle/>
                    <a:p>
                      <a:pPr marL="0" marR="0" lvl="0" indent="0" algn="just" rtl="0">
                        <a:lnSpc>
                          <a:spcPct val="107000"/>
                        </a:lnSpc>
                        <a:spcBef>
                          <a:spcPts val="0"/>
                        </a:spcBef>
                        <a:spcAft>
                          <a:spcPts val="0"/>
                        </a:spcAft>
                        <a:buNone/>
                      </a:pPr>
                      <a:r>
                        <a:rPr lang="en-US" sz="1100" u="none" strike="noStrike" cap="none"/>
                        <a:t>Crearea de locuri de muncă</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5A7A1"/>
                    </a:solidFill>
                  </a:tcPr>
                </a:tc>
                <a:tc>
                  <a:txBody>
                    <a:bodyPr/>
                    <a:lstStyle/>
                    <a:p>
                      <a:pPr marL="0" marR="0" lvl="0" indent="0" algn="just" rtl="0">
                        <a:lnSpc>
                          <a:spcPct val="107000"/>
                        </a:lnSpc>
                        <a:spcBef>
                          <a:spcPts val="0"/>
                        </a:spcBef>
                        <a:spcAft>
                          <a:spcPts val="0"/>
                        </a:spcAft>
                        <a:buNone/>
                      </a:pPr>
                      <a:r>
                        <a:rPr lang="en-US" sz="1100" u="none" strike="noStrike" cap="none"/>
                        <a:t>Locuri de muncă la scară globală legate de producția de masă</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AFAF8"/>
                    </a:solidFill>
                  </a:tcPr>
                </a:tc>
                <a:tc>
                  <a:txBody>
                    <a:bodyPr/>
                    <a:lstStyle/>
                    <a:p>
                      <a:pPr marL="0" marR="0" lvl="0" indent="0" algn="just" rtl="0">
                        <a:lnSpc>
                          <a:spcPct val="107000"/>
                        </a:lnSpc>
                        <a:spcBef>
                          <a:spcPts val="0"/>
                        </a:spcBef>
                        <a:spcAft>
                          <a:spcPts val="0"/>
                        </a:spcAft>
                        <a:buNone/>
                      </a:pPr>
                      <a:r>
                        <a:rPr lang="en-US" sz="1100" u="none" strike="noStrike" cap="none"/>
                        <a:t>Permite crearea de locuri de muncă la nivel local și de noi locuri de muncă</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AFAF8"/>
                    </a:solidFill>
                  </a:tcPr>
                </a:tc>
                <a:extLst>
                  <a:ext uri="{0D108BD9-81ED-4DB2-BD59-A6C34878D82A}">
                    <a16:rowId xmlns:a16="http://schemas.microsoft.com/office/drawing/2014/main" val="10006"/>
                  </a:ext>
                </a:extLst>
              </a:tr>
              <a:tr h="281300">
                <a:tc>
                  <a:txBody>
                    <a:bodyPr/>
                    <a:lstStyle/>
                    <a:p>
                      <a:pPr marL="0" marR="0" lvl="0" indent="0" algn="just" rtl="0">
                        <a:lnSpc>
                          <a:spcPct val="107000"/>
                        </a:lnSpc>
                        <a:spcBef>
                          <a:spcPts val="0"/>
                        </a:spcBef>
                        <a:spcAft>
                          <a:spcPts val="0"/>
                        </a:spcAft>
                        <a:buNone/>
                      </a:pPr>
                      <a:r>
                        <a:rPr lang="en-US" sz="1100" u="none" strike="noStrike" cap="none"/>
                        <a:t>Răspundere</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5A7A1"/>
                    </a:solidFill>
                  </a:tcPr>
                </a:tc>
                <a:tc>
                  <a:txBody>
                    <a:bodyPr/>
                    <a:lstStyle/>
                    <a:p>
                      <a:pPr marL="0" marR="0" lvl="0" indent="0" algn="just" rtl="0">
                        <a:lnSpc>
                          <a:spcPct val="107000"/>
                        </a:lnSpc>
                        <a:spcBef>
                          <a:spcPts val="0"/>
                        </a:spcBef>
                        <a:spcAft>
                          <a:spcPts val="0"/>
                        </a:spcAft>
                        <a:buNone/>
                      </a:pPr>
                      <a:r>
                        <a:rPr lang="en-US" sz="1100" u="none" strike="noStrike" cap="none"/>
                        <a:t>aparține</a:t>
                      </a:r>
                      <a:r>
                        <a:rPr lang="en-US" sz="1100"/>
                        <a:t> </a:t>
                      </a:r>
                      <a:r>
                        <a:rPr lang="en-US" sz="1100" u="none" strike="noStrike" cap="none"/>
                        <a:t>utilizatorului / proprietarului bunurilor</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tc>
                  <a:txBody>
                    <a:bodyPr/>
                    <a:lstStyle/>
                    <a:p>
                      <a:pPr marL="0" marR="0" lvl="0" indent="0" algn="just" rtl="0">
                        <a:lnSpc>
                          <a:spcPct val="107000"/>
                        </a:lnSpc>
                        <a:spcBef>
                          <a:spcPts val="0"/>
                        </a:spcBef>
                        <a:spcAft>
                          <a:spcPts val="0"/>
                        </a:spcAft>
                        <a:buNone/>
                      </a:pPr>
                      <a:r>
                        <a:rPr lang="en-US" sz="1100" u="none" strike="noStrike" cap="none"/>
                        <a:t>Răspunderea extinsă a producătorului</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extLst>
                  <a:ext uri="{0D108BD9-81ED-4DB2-BD59-A6C34878D82A}">
                    <a16:rowId xmlns:a16="http://schemas.microsoft.com/office/drawing/2014/main" val="10007"/>
                  </a:ext>
                </a:extLst>
              </a:tr>
              <a:tr h="475000">
                <a:tc>
                  <a:txBody>
                    <a:bodyPr/>
                    <a:lstStyle/>
                    <a:p>
                      <a:pPr marL="0" marR="0" lvl="0" indent="0" algn="just" rtl="0">
                        <a:lnSpc>
                          <a:spcPct val="107000"/>
                        </a:lnSpc>
                        <a:spcBef>
                          <a:spcPts val="0"/>
                        </a:spcBef>
                        <a:spcAft>
                          <a:spcPts val="0"/>
                        </a:spcAft>
                        <a:buNone/>
                      </a:pPr>
                      <a:r>
                        <a:rPr lang="en-US" sz="1100" u="none" strike="noStrike" cap="none"/>
                        <a:t>Modele de afaceri</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5A7A1"/>
                    </a:solidFill>
                  </a:tcPr>
                </a:tc>
                <a:tc>
                  <a:txBody>
                    <a:bodyPr/>
                    <a:lstStyle/>
                    <a:p>
                      <a:pPr marL="0" marR="0" lvl="0" indent="0" algn="just" rtl="0">
                        <a:lnSpc>
                          <a:spcPct val="107000"/>
                        </a:lnSpc>
                        <a:spcBef>
                          <a:spcPts val="0"/>
                        </a:spcBef>
                        <a:spcAft>
                          <a:spcPts val="0"/>
                        </a:spcAft>
                        <a:buNone/>
                      </a:pPr>
                      <a:r>
                        <a:rPr lang="en-US" sz="1100" u="none" strike="noStrike" cap="none"/>
                        <a:t>Concentrarea pe produse</a:t>
                      </a:r>
                      <a:endParaRPr sz="11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AFAF8"/>
                    </a:solidFill>
                  </a:tcPr>
                </a:tc>
                <a:tc>
                  <a:txBody>
                    <a:bodyPr/>
                    <a:lstStyle/>
                    <a:p>
                      <a:pPr marL="0" marR="0" lvl="0" indent="0" algn="just" rtl="0">
                        <a:lnSpc>
                          <a:spcPct val="107000"/>
                        </a:lnSpc>
                        <a:spcBef>
                          <a:spcPts val="0"/>
                        </a:spcBef>
                        <a:spcAft>
                          <a:spcPts val="0"/>
                        </a:spcAft>
                        <a:buNone/>
                      </a:pPr>
                      <a:r>
                        <a:rPr lang="en-US" sz="1100" u="none" strike="noStrike" cap="none" dirty="0"/>
                        <a:t>Accent pe </a:t>
                      </a:r>
                      <a:r>
                        <a:rPr lang="en-US" sz="1100" u="none" strike="noStrike" cap="none" dirty="0" err="1"/>
                        <a:t>servicii</a:t>
                      </a:r>
                      <a:endParaRPr sz="1100" u="none" strike="noStrike" cap="none" dirty="0">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AFAF8"/>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7"/>
          <p:cNvSpPr txBox="1">
            <a:spLocks noGrp="1"/>
          </p:cNvSpPr>
          <p:nvPr>
            <p:ph type="title"/>
          </p:nvPr>
        </p:nvSpPr>
        <p:spPr>
          <a:xfrm>
            <a:off x="534470" y="274359"/>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800">
                <a:solidFill>
                  <a:srgbClr val="2B2D83"/>
                </a:solidFill>
              </a:rPr>
              <a:t>Deșeurile în economia circulară</a:t>
            </a:r>
            <a:endParaRPr sz="4000">
              <a:solidFill>
                <a:srgbClr val="2B2D83"/>
              </a:solidFill>
            </a:endParaRPr>
          </a:p>
        </p:txBody>
      </p:sp>
      <p:sp>
        <p:nvSpPr>
          <p:cNvPr id="230" name="Google Shape;230;p17"/>
          <p:cNvSpPr txBox="1"/>
          <p:nvPr/>
        </p:nvSpPr>
        <p:spPr>
          <a:xfrm>
            <a:off x="129367" y="1540407"/>
            <a:ext cx="4800143" cy="304698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O altă diferență majoră între economia circulară și cea liniară constă în modul în care acestea tratează deșeurile. În modelul economiei circulare, prevenirea deșeurilor este o valoare fundamentală și comună.</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rgbClr val="2B2D83"/>
                </a:solidFill>
                <a:latin typeface="Arial"/>
                <a:ea typeface="Arial"/>
                <a:cs typeface="Arial"/>
                <a:sym typeface="Arial"/>
              </a:rPr>
              <a:t>Ierarhia cerințelor privind deșeurile este o ordine de prioritate care include:</a:t>
            </a:r>
            <a:endParaRPr/>
          </a:p>
          <a:p>
            <a:pPr marL="285750" marR="0" lvl="0" indent="-285750" algn="l" rtl="0">
              <a:lnSpc>
                <a:spcPct val="100000"/>
              </a:lnSpc>
              <a:spcBef>
                <a:spcPts val="0"/>
              </a:spcBef>
              <a:spcAft>
                <a:spcPts val="0"/>
              </a:spcAft>
              <a:buClr>
                <a:srgbClr val="2B2D83"/>
              </a:buClr>
              <a:buSzPts val="1600"/>
              <a:buFont typeface="Noto Sans Symbols"/>
              <a:buChar char="✔"/>
            </a:pPr>
            <a:r>
              <a:rPr lang="en-US" sz="1600" b="0" i="0" u="none" strike="noStrike" cap="none">
                <a:solidFill>
                  <a:srgbClr val="2B2D83"/>
                </a:solidFill>
                <a:latin typeface="Arial"/>
                <a:ea typeface="Arial"/>
                <a:cs typeface="Arial"/>
                <a:sym typeface="Arial"/>
              </a:rPr>
              <a:t>Prevenirea risipei;</a:t>
            </a:r>
            <a:endParaRPr/>
          </a:p>
          <a:p>
            <a:pPr marL="285750" marR="0" lvl="0" indent="-285750" algn="l" rtl="0">
              <a:lnSpc>
                <a:spcPct val="100000"/>
              </a:lnSpc>
              <a:spcBef>
                <a:spcPts val="0"/>
              </a:spcBef>
              <a:spcAft>
                <a:spcPts val="0"/>
              </a:spcAft>
              <a:buClr>
                <a:srgbClr val="2B2D83"/>
              </a:buClr>
              <a:buSzPts val="1600"/>
              <a:buFont typeface="Noto Sans Symbols"/>
              <a:buChar char="✔"/>
            </a:pPr>
            <a:r>
              <a:rPr lang="en-US" sz="1600" b="0" i="0" u="none" strike="noStrike" cap="none">
                <a:solidFill>
                  <a:srgbClr val="2B2D83"/>
                </a:solidFill>
                <a:latin typeface="Arial"/>
                <a:ea typeface="Arial"/>
                <a:cs typeface="Arial"/>
                <a:sym typeface="Arial"/>
              </a:rPr>
              <a:t>Pregătirea produselor pentru reutilizare;</a:t>
            </a:r>
            <a:endParaRPr/>
          </a:p>
          <a:p>
            <a:pPr marL="285750" marR="0" lvl="0" indent="-285750" algn="l" rtl="0">
              <a:lnSpc>
                <a:spcPct val="100000"/>
              </a:lnSpc>
              <a:spcBef>
                <a:spcPts val="0"/>
              </a:spcBef>
              <a:spcAft>
                <a:spcPts val="0"/>
              </a:spcAft>
              <a:buClr>
                <a:srgbClr val="2B2D83"/>
              </a:buClr>
              <a:buSzPts val="1600"/>
              <a:buFont typeface="Noto Sans Symbols"/>
              <a:buChar char="✔"/>
            </a:pPr>
            <a:r>
              <a:rPr lang="en-US" sz="1600" b="0" i="0" u="none" strike="noStrike" cap="none">
                <a:solidFill>
                  <a:srgbClr val="2B2D83"/>
                </a:solidFill>
                <a:latin typeface="Arial"/>
                <a:ea typeface="Arial"/>
                <a:cs typeface="Arial"/>
                <a:sym typeface="Arial"/>
              </a:rPr>
              <a:t>Reciclarea produselor acolo unde este posibil;</a:t>
            </a:r>
            <a:endParaRPr/>
          </a:p>
          <a:p>
            <a:pPr marL="285750" marR="0" lvl="0" indent="-285750" algn="l" rtl="0">
              <a:lnSpc>
                <a:spcPct val="100000"/>
              </a:lnSpc>
              <a:spcBef>
                <a:spcPts val="0"/>
              </a:spcBef>
              <a:spcAft>
                <a:spcPts val="0"/>
              </a:spcAft>
              <a:buClr>
                <a:srgbClr val="2B2D83"/>
              </a:buClr>
              <a:buSzPts val="1600"/>
              <a:buFont typeface="Noto Sans Symbols"/>
              <a:buChar char="✔"/>
            </a:pPr>
            <a:r>
              <a:rPr lang="en-US" sz="1600" b="0" i="0" u="none" strike="noStrike" cap="none">
                <a:solidFill>
                  <a:srgbClr val="2B2D83"/>
                </a:solidFill>
                <a:latin typeface="Arial"/>
                <a:ea typeface="Arial"/>
                <a:cs typeface="Arial"/>
                <a:sym typeface="Arial"/>
              </a:rPr>
              <a:t>Utilizarea energiei;</a:t>
            </a:r>
            <a:endParaRPr/>
          </a:p>
          <a:p>
            <a:pPr marL="285750" marR="0" lvl="0" indent="-285750" algn="l" rtl="0">
              <a:lnSpc>
                <a:spcPct val="100000"/>
              </a:lnSpc>
              <a:spcBef>
                <a:spcPts val="0"/>
              </a:spcBef>
              <a:spcAft>
                <a:spcPts val="0"/>
              </a:spcAft>
              <a:buClr>
                <a:srgbClr val="2B2D83"/>
              </a:buClr>
              <a:buSzPts val="1600"/>
              <a:buFont typeface="Noto Sans Symbols"/>
              <a:buChar char="✔"/>
            </a:pPr>
            <a:r>
              <a:rPr lang="en-US" sz="1600" b="0" i="0" u="none" strike="noStrike" cap="none">
                <a:solidFill>
                  <a:srgbClr val="2B2D83"/>
                </a:solidFill>
                <a:latin typeface="Arial"/>
                <a:ea typeface="Arial"/>
                <a:cs typeface="Arial"/>
                <a:sym typeface="Arial"/>
              </a:rPr>
              <a:t>Eliminarea produselor.</a:t>
            </a:r>
            <a:endParaRPr/>
          </a:p>
        </p:txBody>
      </p:sp>
      <p:pic>
        <p:nvPicPr>
          <p:cNvPr id="231" name="Google Shape;231;p17"/>
          <p:cNvPicPr preferRelativeResize="0"/>
          <p:nvPr/>
        </p:nvPicPr>
        <p:blipFill rotWithShape="1">
          <a:blip r:embed="rId3">
            <a:alphaModFix/>
          </a:blip>
          <a:srcRect/>
          <a:stretch/>
        </p:blipFill>
        <p:spPr>
          <a:xfrm>
            <a:off x="5201067" y="1089493"/>
            <a:ext cx="3594200" cy="3360016"/>
          </a:xfrm>
          <a:prstGeom prst="rect">
            <a:avLst/>
          </a:prstGeom>
          <a:noFill/>
          <a:ln>
            <a:noFill/>
          </a:ln>
        </p:spPr>
      </p:pic>
      <p:sp>
        <p:nvSpPr>
          <p:cNvPr id="232" name="Google Shape;232;p17"/>
          <p:cNvSpPr txBox="1"/>
          <p:nvPr/>
        </p:nvSpPr>
        <p:spPr>
          <a:xfrm>
            <a:off x="5273637" y="4449509"/>
            <a:ext cx="35942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err="1">
                <a:solidFill>
                  <a:srgbClr val="000000"/>
                </a:solidFill>
                <a:latin typeface="Arial"/>
                <a:ea typeface="Arial"/>
                <a:cs typeface="Arial"/>
                <a:sym typeface="Arial"/>
              </a:rPr>
              <a:t>Ierarhia</a:t>
            </a:r>
            <a:r>
              <a:rPr lang="en-US" sz="900" b="0" i="0" u="none" strike="noStrike" cap="none" dirty="0">
                <a:solidFill>
                  <a:srgbClr val="000000"/>
                </a:solidFill>
                <a:latin typeface="Arial"/>
                <a:ea typeface="Arial"/>
                <a:cs typeface="Arial"/>
                <a:sym typeface="Arial"/>
              </a:rPr>
              <a:t> de </a:t>
            </a:r>
            <a:r>
              <a:rPr lang="en-US" sz="900" b="0" i="0" u="none" strike="noStrike" cap="none" dirty="0" err="1">
                <a:solidFill>
                  <a:srgbClr val="000000"/>
                </a:solidFill>
                <a:latin typeface="Arial"/>
                <a:ea typeface="Arial"/>
                <a:cs typeface="Arial"/>
                <a:sym typeface="Arial"/>
              </a:rPr>
              <a:t>gestionare</a:t>
            </a:r>
            <a:r>
              <a:rPr lang="en-US" sz="900" b="0" i="0" u="none" strike="noStrike" cap="none" dirty="0">
                <a:solidFill>
                  <a:srgbClr val="000000"/>
                </a:solidFill>
                <a:latin typeface="Arial"/>
                <a:ea typeface="Arial"/>
                <a:cs typeface="Arial"/>
                <a:sym typeface="Arial"/>
              </a:rPr>
              <a:t> a </a:t>
            </a:r>
            <a:r>
              <a:rPr lang="en-US" sz="900" b="0" i="0" u="none" strike="noStrike" cap="none" dirty="0" err="1">
                <a:solidFill>
                  <a:srgbClr val="000000"/>
                </a:solidFill>
                <a:latin typeface="Arial"/>
                <a:ea typeface="Arial"/>
                <a:cs typeface="Arial"/>
                <a:sym typeface="Arial"/>
              </a:rPr>
              <a:t>deșeurilor</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Sursa</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Programul</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Națiunilor</a:t>
            </a:r>
            <a:r>
              <a:rPr lang="en-US" sz="900" b="0" i="0" u="none" strike="noStrike" cap="none" dirty="0">
                <a:solidFill>
                  <a:srgbClr val="000000"/>
                </a:solidFill>
                <a:latin typeface="Arial"/>
                <a:ea typeface="Arial"/>
                <a:cs typeface="Arial"/>
                <a:sym typeface="Arial"/>
              </a:rPr>
              <a:t> Unite </a:t>
            </a:r>
            <a:r>
              <a:rPr lang="en-US" sz="900" b="0" i="0" u="none" strike="noStrike" cap="none" dirty="0" err="1">
                <a:solidFill>
                  <a:srgbClr val="000000"/>
                </a:solidFill>
                <a:latin typeface="Arial"/>
                <a:ea typeface="Arial"/>
                <a:cs typeface="Arial"/>
                <a:sym typeface="Arial"/>
              </a:rPr>
              <a:t>pentru</a:t>
            </a: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Mediu</a:t>
            </a:r>
            <a:r>
              <a:rPr lang="en-US" sz="900" b="0" i="0" u="none" strike="noStrike" cap="none" dirty="0">
                <a:solidFill>
                  <a:srgbClr val="000000"/>
                </a:solidFill>
                <a:latin typeface="Arial"/>
                <a:ea typeface="Arial"/>
                <a:cs typeface="Arial"/>
                <a:sym typeface="Arial"/>
              </a:rPr>
              <a:t>, UNEP (2011)</a:t>
            </a:r>
            <a:endParaRPr dirty="0"/>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8"/>
          <p:cNvSpPr txBox="1">
            <a:spLocks noGrp="1"/>
          </p:cNvSpPr>
          <p:nvPr>
            <p:ph type="title"/>
          </p:nvPr>
        </p:nvSpPr>
        <p:spPr>
          <a:xfrm>
            <a:off x="493218" y="-7552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3400">
                <a:solidFill>
                  <a:srgbClr val="2B2D83"/>
                </a:solidFill>
              </a:rPr>
              <a:t>Producția de încălțăminte în economia circulară</a:t>
            </a:r>
            <a:br>
              <a:rPr lang="en-US" sz="3600">
                <a:solidFill>
                  <a:srgbClr val="2B2D83"/>
                </a:solidFill>
              </a:rPr>
            </a:br>
            <a:r>
              <a:rPr lang="en-US" sz="1800">
                <a:solidFill>
                  <a:srgbClr val="2B2D83"/>
                </a:solidFill>
              </a:rPr>
              <a:t>exemplu</a:t>
            </a:r>
            <a:endParaRPr sz="1800">
              <a:solidFill>
                <a:srgbClr val="2B2D83"/>
              </a:solidFill>
            </a:endParaRPr>
          </a:p>
        </p:txBody>
      </p:sp>
      <p:graphicFrame>
        <p:nvGraphicFramePr>
          <p:cNvPr id="238" name="Google Shape;238;p18"/>
          <p:cNvGraphicFramePr/>
          <p:nvPr/>
        </p:nvGraphicFramePr>
        <p:xfrm>
          <a:off x="39012" y="859879"/>
          <a:ext cx="9104975" cy="3664628"/>
        </p:xfrm>
        <a:graphic>
          <a:graphicData uri="http://schemas.openxmlformats.org/drawingml/2006/table">
            <a:tbl>
              <a:tblPr firstRow="1" firstCol="1" bandRow="1">
                <a:noFill/>
                <a:tableStyleId>{B72E26CA-CE3F-44F2-A514-762C2A4AE237}</a:tableStyleId>
              </a:tblPr>
              <a:tblGrid>
                <a:gridCol w="1276325">
                  <a:extLst>
                    <a:ext uri="{9D8B030D-6E8A-4147-A177-3AD203B41FA5}">
                      <a16:colId xmlns:a16="http://schemas.microsoft.com/office/drawing/2014/main" val="20000"/>
                    </a:ext>
                  </a:extLst>
                </a:gridCol>
                <a:gridCol w="7828650">
                  <a:extLst>
                    <a:ext uri="{9D8B030D-6E8A-4147-A177-3AD203B41FA5}">
                      <a16:colId xmlns:a16="http://schemas.microsoft.com/office/drawing/2014/main" val="20001"/>
                    </a:ext>
                  </a:extLst>
                </a:gridCol>
              </a:tblGrid>
              <a:tr h="166100">
                <a:tc>
                  <a:txBody>
                    <a:bodyPr/>
                    <a:lstStyle/>
                    <a:p>
                      <a:pPr marL="0" marR="0" lvl="0" indent="0" algn="just" rtl="0">
                        <a:lnSpc>
                          <a:spcPct val="107000"/>
                        </a:lnSpc>
                        <a:spcBef>
                          <a:spcPts val="0"/>
                        </a:spcBef>
                        <a:spcAft>
                          <a:spcPts val="0"/>
                        </a:spcAft>
                        <a:buNone/>
                      </a:pPr>
                      <a:r>
                        <a:rPr lang="en-US" sz="1100" u="none" strike="noStrike" cap="none"/>
                        <a:t>Elemente principale</a:t>
                      </a:r>
                      <a:endParaRPr sz="1100" u="none" strike="noStrike" cap="none">
                        <a:latin typeface="Calibri"/>
                        <a:ea typeface="Calibri"/>
                        <a:cs typeface="Calibri"/>
                        <a:sym typeface="Calibri"/>
                      </a:endParaRPr>
                    </a:p>
                  </a:txBody>
                  <a:tcPr marL="62750" marR="62750" marT="0" marB="0"/>
                </a:tc>
                <a:tc>
                  <a:txBody>
                    <a:bodyPr/>
                    <a:lstStyle/>
                    <a:p>
                      <a:pPr marL="0" marR="0" lvl="0" indent="0" algn="just" rtl="0">
                        <a:lnSpc>
                          <a:spcPct val="107000"/>
                        </a:lnSpc>
                        <a:spcBef>
                          <a:spcPts val="0"/>
                        </a:spcBef>
                        <a:spcAft>
                          <a:spcPts val="0"/>
                        </a:spcAft>
                        <a:buNone/>
                      </a:pPr>
                      <a:r>
                        <a:rPr lang="en-US" sz="1100" u="none" strike="noStrike" cap="none"/>
                        <a:t>Caracteristici</a:t>
                      </a:r>
                      <a:endParaRPr sz="1100" u="none" strike="noStrike" cap="none">
                        <a:latin typeface="Calibri"/>
                        <a:ea typeface="Calibri"/>
                        <a:cs typeface="Calibri"/>
                        <a:sym typeface="Calibri"/>
                      </a:endParaRPr>
                    </a:p>
                  </a:txBody>
                  <a:tcPr marL="62750" marR="62750" marT="0" marB="0"/>
                </a:tc>
                <a:extLst>
                  <a:ext uri="{0D108BD9-81ED-4DB2-BD59-A6C34878D82A}">
                    <a16:rowId xmlns:a16="http://schemas.microsoft.com/office/drawing/2014/main" val="10000"/>
                  </a:ext>
                </a:extLst>
              </a:tr>
              <a:tr h="339925">
                <a:tc>
                  <a:txBody>
                    <a:bodyPr/>
                    <a:lstStyle/>
                    <a:p>
                      <a:pPr marL="0" marR="0" lvl="0" indent="0" algn="just" rtl="0">
                        <a:lnSpc>
                          <a:spcPct val="107000"/>
                        </a:lnSpc>
                        <a:spcBef>
                          <a:spcPts val="0"/>
                        </a:spcBef>
                        <a:spcAft>
                          <a:spcPts val="0"/>
                        </a:spcAft>
                        <a:buNone/>
                      </a:pPr>
                      <a:r>
                        <a:rPr lang="en-US" sz="1100" u="none" strike="noStrike" cap="none"/>
                        <a:t>Piele ecologică</a:t>
                      </a:r>
                      <a:endParaRPr sz="1100" u="none" strike="noStrike" cap="none">
                        <a:latin typeface="Calibri"/>
                        <a:ea typeface="Calibri"/>
                        <a:cs typeface="Calibri"/>
                        <a:sym typeface="Calibri"/>
                      </a:endParaRPr>
                    </a:p>
                  </a:txBody>
                  <a:tcPr marL="62750" marR="62750" marT="0" marB="0"/>
                </a:tc>
                <a:tc>
                  <a:txBody>
                    <a:bodyPr/>
                    <a:lstStyle/>
                    <a:p>
                      <a:pPr marL="0" marR="0" lvl="0" indent="0" algn="just" rtl="0">
                        <a:lnSpc>
                          <a:spcPct val="107000"/>
                        </a:lnSpc>
                        <a:spcBef>
                          <a:spcPts val="0"/>
                        </a:spcBef>
                        <a:spcAft>
                          <a:spcPts val="0"/>
                        </a:spcAft>
                        <a:buNone/>
                      </a:pPr>
                      <a:r>
                        <a:rPr lang="en-US" sz="1100" u="none" strike="noStrike" cap="none"/>
                        <a:t>Este produsă fără utilizarea de substanțe chimice periculoase (crom, coloranți); tăbăcirea se face cu produse vegetale; pielea poate fi complet înlocuită cu cânepă, lână sau iută.</a:t>
                      </a:r>
                      <a:endParaRPr sz="1100" u="none" strike="noStrike" cap="none">
                        <a:latin typeface="Calibri"/>
                        <a:ea typeface="Calibri"/>
                        <a:cs typeface="Calibri"/>
                        <a:sym typeface="Calibri"/>
                      </a:endParaRPr>
                    </a:p>
                  </a:txBody>
                  <a:tcPr marL="62750" marR="62750" marT="0" marB="0"/>
                </a:tc>
                <a:extLst>
                  <a:ext uri="{0D108BD9-81ED-4DB2-BD59-A6C34878D82A}">
                    <a16:rowId xmlns:a16="http://schemas.microsoft.com/office/drawing/2014/main" val="10001"/>
                  </a:ext>
                </a:extLst>
              </a:tr>
              <a:tr h="391825">
                <a:tc>
                  <a:txBody>
                    <a:bodyPr/>
                    <a:lstStyle/>
                    <a:p>
                      <a:pPr marL="0" marR="0" lvl="0" indent="0" algn="just" rtl="0">
                        <a:lnSpc>
                          <a:spcPct val="107000"/>
                        </a:lnSpc>
                        <a:spcBef>
                          <a:spcPts val="0"/>
                        </a:spcBef>
                        <a:spcAft>
                          <a:spcPts val="0"/>
                        </a:spcAft>
                        <a:buNone/>
                      </a:pPr>
                      <a:r>
                        <a:rPr lang="en-US" sz="1100" u="none" strike="noStrike" cap="none"/>
                        <a:t>Bio-cotton</a:t>
                      </a:r>
                      <a:endParaRPr sz="1100" u="none" strike="noStrike" cap="none">
                        <a:latin typeface="Calibri"/>
                        <a:ea typeface="Calibri"/>
                        <a:cs typeface="Calibri"/>
                        <a:sym typeface="Calibri"/>
                      </a:endParaRPr>
                    </a:p>
                  </a:txBody>
                  <a:tcPr marL="62750" marR="62750" marT="0" marB="0"/>
                </a:tc>
                <a:tc>
                  <a:txBody>
                    <a:bodyPr/>
                    <a:lstStyle/>
                    <a:p>
                      <a:pPr marL="0" marR="0" lvl="0" indent="0" algn="just" rtl="0">
                        <a:lnSpc>
                          <a:spcPct val="107000"/>
                        </a:lnSpc>
                        <a:spcBef>
                          <a:spcPts val="0"/>
                        </a:spcBef>
                        <a:spcAft>
                          <a:spcPts val="0"/>
                        </a:spcAft>
                        <a:buNone/>
                      </a:pPr>
                      <a:r>
                        <a:rPr lang="en-US" sz="1100" u="none" strike="noStrike" cap="none"/>
                        <a:t>În producția de bumbac organic nu se folosesc semințe de soiuri modificate genetic; nu se folosesc pesticide, erbicide și alte substanțe chimice și îngrășăminte; recoltarea se face manual; bumbacul poate fi înlocuit complet cu bambus sau iută.</a:t>
                      </a:r>
                      <a:endParaRPr sz="1100" u="none" strike="noStrike" cap="none">
                        <a:latin typeface="Calibri"/>
                        <a:ea typeface="Calibri"/>
                        <a:cs typeface="Calibri"/>
                        <a:sym typeface="Calibri"/>
                      </a:endParaRPr>
                    </a:p>
                  </a:txBody>
                  <a:tcPr marL="62750" marR="62750" marT="0" marB="0"/>
                </a:tc>
                <a:extLst>
                  <a:ext uri="{0D108BD9-81ED-4DB2-BD59-A6C34878D82A}">
                    <a16:rowId xmlns:a16="http://schemas.microsoft.com/office/drawing/2014/main" val="10002"/>
                  </a:ext>
                </a:extLst>
              </a:tr>
              <a:tr h="339925">
                <a:tc>
                  <a:txBody>
                    <a:bodyPr/>
                    <a:lstStyle/>
                    <a:p>
                      <a:pPr marL="0" marR="0" lvl="0" indent="0" algn="just" rtl="0">
                        <a:lnSpc>
                          <a:spcPct val="107000"/>
                        </a:lnSpc>
                        <a:spcBef>
                          <a:spcPts val="0"/>
                        </a:spcBef>
                        <a:spcAft>
                          <a:spcPts val="0"/>
                        </a:spcAft>
                        <a:buNone/>
                      </a:pPr>
                      <a:r>
                        <a:rPr lang="en-US" sz="1100" u="none" strike="noStrike" cap="none"/>
                        <a:t>Cânepă</a:t>
                      </a:r>
                      <a:endParaRPr sz="1100" u="none" strike="noStrike" cap="none">
                        <a:latin typeface="Calibri"/>
                        <a:ea typeface="Calibri"/>
                        <a:cs typeface="Calibri"/>
                        <a:sym typeface="Calibri"/>
                      </a:endParaRPr>
                    </a:p>
                  </a:txBody>
                  <a:tcPr marL="62750" marR="62750" marT="0" marB="0"/>
                </a:tc>
                <a:tc>
                  <a:txBody>
                    <a:bodyPr/>
                    <a:lstStyle/>
                    <a:p>
                      <a:pPr marL="0" marR="0" lvl="0" indent="0" algn="just" rtl="0">
                        <a:lnSpc>
                          <a:spcPct val="107000"/>
                        </a:lnSpc>
                        <a:spcBef>
                          <a:spcPts val="0"/>
                        </a:spcBef>
                        <a:spcAft>
                          <a:spcPts val="0"/>
                        </a:spcAft>
                        <a:buNone/>
                      </a:pPr>
                      <a:r>
                        <a:rPr lang="en-US" sz="1100" u="none" strike="noStrike" cap="none"/>
                        <a:t>O plantă foarte adaptabilă; crește în diferite zone climatice; nu necesită pesticide și substanțe chimice; unul dintre cele mai rezistente și mai respirabile materiale.</a:t>
                      </a:r>
                      <a:endParaRPr sz="1100" u="none" strike="noStrike" cap="none">
                        <a:latin typeface="Calibri"/>
                        <a:ea typeface="Calibri"/>
                        <a:cs typeface="Calibri"/>
                        <a:sym typeface="Calibri"/>
                      </a:endParaRPr>
                    </a:p>
                  </a:txBody>
                  <a:tcPr marL="62750" marR="62750" marT="0" marB="0"/>
                </a:tc>
                <a:extLst>
                  <a:ext uri="{0D108BD9-81ED-4DB2-BD59-A6C34878D82A}">
                    <a16:rowId xmlns:a16="http://schemas.microsoft.com/office/drawing/2014/main" val="10003"/>
                  </a:ext>
                </a:extLst>
              </a:tr>
              <a:tr h="166100">
                <a:tc>
                  <a:txBody>
                    <a:bodyPr/>
                    <a:lstStyle/>
                    <a:p>
                      <a:pPr marL="0" marR="0" lvl="0" indent="0" algn="just" rtl="0">
                        <a:lnSpc>
                          <a:spcPct val="107000"/>
                        </a:lnSpc>
                        <a:spcBef>
                          <a:spcPts val="0"/>
                        </a:spcBef>
                        <a:spcAft>
                          <a:spcPts val="0"/>
                        </a:spcAft>
                        <a:buNone/>
                      </a:pPr>
                      <a:r>
                        <a:rPr lang="en-US" sz="1100" u="none" strike="noStrike" cap="none"/>
                        <a:t>Bambus</a:t>
                      </a:r>
                      <a:endParaRPr sz="1100" u="none" strike="noStrike" cap="none">
                        <a:latin typeface="Calibri"/>
                        <a:ea typeface="Calibri"/>
                        <a:cs typeface="Calibri"/>
                        <a:sym typeface="Calibri"/>
                      </a:endParaRPr>
                    </a:p>
                  </a:txBody>
                  <a:tcPr marL="62750" marR="62750" marT="0" marB="0"/>
                </a:tc>
                <a:tc>
                  <a:txBody>
                    <a:bodyPr/>
                    <a:lstStyle/>
                    <a:p>
                      <a:pPr marL="0" marR="0" lvl="0" indent="0" algn="just" rtl="0">
                        <a:lnSpc>
                          <a:spcPct val="107000"/>
                        </a:lnSpc>
                        <a:spcBef>
                          <a:spcPts val="0"/>
                        </a:spcBef>
                        <a:spcAft>
                          <a:spcPts val="0"/>
                        </a:spcAft>
                        <a:buNone/>
                      </a:pPr>
                      <a:r>
                        <a:rPr lang="en-US" sz="1100" u="none" strike="noStrike" cap="none"/>
                        <a:t>Una dintre plantele cu cea mai rapidă creștere; conține proprietăți antimicrobiene; nu necesită substanțe chimice și îngrășăminte.</a:t>
                      </a:r>
                      <a:endParaRPr sz="1100" u="none" strike="noStrike" cap="none">
                        <a:latin typeface="Calibri"/>
                        <a:ea typeface="Calibri"/>
                        <a:cs typeface="Calibri"/>
                        <a:sym typeface="Calibri"/>
                      </a:endParaRPr>
                    </a:p>
                  </a:txBody>
                  <a:tcPr marL="62750" marR="62750" marT="0" marB="0"/>
                </a:tc>
                <a:extLst>
                  <a:ext uri="{0D108BD9-81ED-4DB2-BD59-A6C34878D82A}">
                    <a16:rowId xmlns:a16="http://schemas.microsoft.com/office/drawing/2014/main" val="10004"/>
                  </a:ext>
                </a:extLst>
              </a:tr>
              <a:tr h="273400">
                <a:tc>
                  <a:txBody>
                    <a:bodyPr/>
                    <a:lstStyle/>
                    <a:p>
                      <a:pPr marL="0" marR="0" lvl="0" indent="0" algn="just" rtl="0">
                        <a:lnSpc>
                          <a:spcPct val="107000"/>
                        </a:lnSpc>
                        <a:spcBef>
                          <a:spcPts val="0"/>
                        </a:spcBef>
                        <a:spcAft>
                          <a:spcPts val="0"/>
                        </a:spcAft>
                        <a:buNone/>
                      </a:pPr>
                      <a:r>
                        <a:rPr lang="en-US" sz="1100" u="none" strike="noStrike" cap="none"/>
                        <a:t>Cauciuc reciclat</a:t>
                      </a:r>
                      <a:endParaRPr sz="1100" u="none" strike="noStrike" cap="none">
                        <a:latin typeface="Calibri"/>
                        <a:ea typeface="Calibri"/>
                        <a:cs typeface="Calibri"/>
                        <a:sym typeface="Calibri"/>
                      </a:endParaRPr>
                    </a:p>
                  </a:txBody>
                  <a:tcPr marL="62750" marR="62750" marT="0" marB="0"/>
                </a:tc>
                <a:tc>
                  <a:txBody>
                    <a:bodyPr/>
                    <a:lstStyle/>
                    <a:p>
                      <a:pPr marL="0" marR="0" lvl="0" indent="0" algn="just" rtl="0">
                        <a:lnSpc>
                          <a:spcPct val="107000"/>
                        </a:lnSpc>
                        <a:spcBef>
                          <a:spcPts val="0"/>
                        </a:spcBef>
                        <a:spcAft>
                          <a:spcPts val="0"/>
                        </a:spcAft>
                        <a:buNone/>
                      </a:pPr>
                      <a:r>
                        <a:rPr lang="en-US" sz="1100" u="none" strike="noStrike" cap="none"/>
                        <a:t>6 perechi de tălpi de pantofi sunt produse dintr-o anvelopă de mașină reciclată.</a:t>
                      </a:r>
                      <a:endParaRPr sz="1100" u="none" strike="noStrike" cap="none">
                        <a:latin typeface="Calibri"/>
                        <a:ea typeface="Calibri"/>
                        <a:cs typeface="Calibri"/>
                        <a:sym typeface="Calibri"/>
                      </a:endParaRPr>
                    </a:p>
                  </a:txBody>
                  <a:tcPr marL="62750" marR="62750" marT="0" marB="0"/>
                </a:tc>
                <a:extLst>
                  <a:ext uri="{0D108BD9-81ED-4DB2-BD59-A6C34878D82A}">
                    <a16:rowId xmlns:a16="http://schemas.microsoft.com/office/drawing/2014/main" val="10005"/>
                  </a:ext>
                </a:extLst>
              </a:tr>
              <a:tr h="380725">
                <a:tc>
                  <a:txBody>
                    <a:bodyPr/>
                    <a:lstStyle/>
                    <a:p>
                      <a:pPr marL="0" marR="0" lvl="0" indent="0" algn="just" rtl="0">
                        <a:lnSpc>
                          <a:spcPct val="107000"/>
                        </a:lnSpc>
                        <a:spcBef>
                          <a:spcPts val="0"/>
                        </a:spcBef>
                        <a:spcAft>
                          <a:spcPts val="0"/>
                        </a:spcAft>
                        <a:buNone/>
                      </a:pPr>
                      <a:r>
                        <a:rPr lang="en-US" sz="1100" u="none" strike="noStrike" cap="none"/>
                        <a:t>Cauciuc natural</a:t>
                      </a:r>
                      <a:endParaRPr sz="1100" u="none" strike="noStrike" cap="none">
                        <a:latin typeface="Calibri"/>
                        <a:ea typeface="Calibri"/>
                        <a:cs typeface="Calibri"/>
                        <a:sym typeface="Calibri"/>
                      </a:endParaRPr>
                    </a:p>
                  </a:txBody>
                  <a:tcPr marL="62750" marR="62750" marT="0" marB="0"/>
                </a:tc>
                <a:tc>
                  <a:txBody>
                    <a:bodyPr/>
                    <a:lstStyle/>
                    <a:p>
                      <a:pPr marL="0" marR="0" lvl="0" indent="0" algn="just" rtl="0">
                        <a:lnSpc>
                          <a:spcPct val="107000"/>
                        </a:lnSpc>
                        <a:spcBef>
                          <a:spcPts val="0"/>
                        </a:spcBef>
                        <a:spcAft>
                          <a:spcPts val="0"/>
                        </a:spcAft>
                        <a:buNone/>
                      </a:pPr>
                      <a:r>
                        <a:rPr lang="en-US" sz="1100" u="none" strike="noStrike" cap="none"/>
                        <a:t>Se extrage din rășina copacilor; tehnicile de producție conservă pădurile tropicale; elimină necesitatea unor plantații uriașe cu plantații monoculturale; înlocuiește procesele toxice în fabricarea cauciucului sintetic.</a:t>
                      </a:r>
                      <a:endParaRPr sz="1100" u="none" strike="noStrike" cap="none">
                        <a:latin typeface="Calibri"/>
                        <a:ea typeface="Calibri"/>
                        <a:cs typeface="Calibri"/>
                        <a:sym typeface="Calibri"/>
                      </a:endParaRPr>
                    </a:p>
                  </a:txBody>
                  <a:tcPr marL="62750" marR="62750" marT="0" marB="0"/>
                </a:tc>
                <a:extLst>
                  <a:ext uri="{0D108BD9-81ED-4DB2-BD59-A6C34878D82A}">
                    <a16:rowId xmlns:a16="http://schemas.microsoft.com/office/drawing/2014/main" val="10006"/>
                  </a:ext>
                </a:extLst>
              </a:tr>
              <a:tr h="166100">
                <a:tc>
                  <a:txBody>
                    <a:bodyPr/>
                    <a:lstStyle/>
                    <a:p>
                      <a:pPr marL="0" marR="0" lvl="0" indent="0" algn="just" rtl="0">
                        <a:lnSpc>
                          <a:spcPct val="107000"/>
                        </a:lnSpc>
                        <a:spcBef>
                          <a:spcPts val="0"/>
                        </a:spcBef>
                        <a:spcAft>
                          <a:spcPts val="0"/>
                        </a:spcAft>
                        <a:buNone/>
                      </a:pPr>
                      <a:r>
                        <a:rPr lang="en-US" sz="1100" u="none" strike="noStrike" cap="none"/>
                        <a:t>PET reciclat</a:t>
                      </a:r>
                      <a:endParaRPr sz="1100" u="none" strike="noStrike" cap="none">
                        <a:latin typeface="Calibri"/>
                        <a:ea typeface="Calibri"/>
                        <a:cs typeface="Calibri"/>
                        <a:sym typeface="Calibri"/>
                      </a:endParaRPr>
                    </a:p>
                  </a:txBody>
                  <a:tcPr marL="62750" marR="62750" marT="0" marB="0"/>
                </a:tc>
                <a:tc>
                  <a:txBody>
                    <a:bodyPr/>
                    <a:lstStyle/>
                    <a:p>
                      <a:pPr marL="0" marR="0" lvl="0" indent="0" algn="just" rtl="0">
                        <a:lnSpc>
                          <a:spcPct val="107000"/>
                        </a:lnSpc>
                        <a:spcBef>
                          <a:spcPts val="0"/>
                        </a:spcBef>
                        <a:spcAft>
                          <a:spcPts val="0"/>
                        </a:spcAft>
                        <a:buNone/>
                      </a:pPr>
                      <a:r>
                        <a:rPr lang="en-US" sz="1100" u="none" strike="noStrike" cap="none"/>
                        <a:t>Se obține din reciclarea materialelor plastice (sticle de plastic); este un substitut al acetatului de etilenă și vinil (EVA).</a:t>
                      </a:r>
                      <a:endParaRPr sz="1100" u="none" strike="noStrike" cap="none">
                        <a:latin typeface="Calibri"/>
                        <a:ea typeface="Calibri"/>
                        <a:cs typeface="Calibri"/>
                        <a:sym typeface="Calibri"/>
                      </a:endParaRPr>
                    </a:p>
                  </a:txBody>
                  <a:tcPr marL="62750" marR="62750" marT="0" marB="0"/>
                </a:tc>
                <a:extLst>
                  <a:ext uri="{0D108BD9-81ED-4DB2-BD59-A6C34878D82A}">
                    <a16:rowId xmlns:a16="http://schemas.microsoft.com/office/drawing/2014/main" val="10007"/>
                  </a:ext>
                </a:extLst>
              </a:tr>
              <a:tr h="339925">
                <a:tc>
                  <a:txBody>
                    <a:bodyPr/>
                    <a:lstStyle/>
                    <a:p>
                      <a:pPr marL="0" marR="0" lvl="0" indent="0" algn="just" rtl="0">
                        <a:lnSpc>
                          <a:spcPct val="107000"/>
                        </a:lnSpc>
                        <a:spcBef>
                          <a:spcPts val="0"/>
                        </a:spcBef>
                        <a:spcAft>
                          <a:spcPts val="0"/>
                        </a:spcAft>
                        <a:buNone/>
                      </a:pPr>
                      <a:r>
                        <a:rPr lang="en-US" sz="1100" u="none" strike="noStrike" cap="none"/>
                        <a:t>Urzică</a:t>
                      </a:r>
                      <a:endParaRPr sz="1100" u="none" strike="noStrike" cap="none">
                        <a:latin typeface="Calibri"/>
                        <a:ea typeface="Calibri"/>
                        <a:cs typeface="Calibri"/>
                        <a:sym typeface="Calibri"/>
                      </a:endParaRPr>
                    </a:p>
                  </a:txBody>
                  <a:tcPr marL="62750" marR="62750" marT="0" marB="0"/>
                </a:tc>
                <a:tc>
                  <a:txBody>
                    <a:bodyPr/>
                    <a:lstStyle/>
                    <a:p>
                      <a:pPr marL="0" marR="0" lvl="0" indent="0" algn="just" rtl="0">
                        <a:lnSpc>
                          <a:spcPct val="107000"/>
                        </a:lnSpc>
                        <a:spcBef>
                          <a:spcPts val="0"/>
                        </a:spcBef>
                        <a:spcAft>
                          <a:spcPts val="0"/>
                        </a:spcAft>
                        <a:buNone/>
                      </a:pPr>
                      <a:r>
                        <a:rPr lang="en-US" sz="1100" u="none" strike="noStrike" cap="none"/>
                        <a:t>Este un produs textil abundent; nu luptă pentru suprafața agricolă cu culturile alimentare; crește rapid, fără a fi nevoie de substanțe chimice și pesticide și poate fi foarte ușor de cules și transformat în țesătură.</a:t>
                      </a:r>
                      <a:endParaRPr sz="1100" u="none" strike="noStrike" cap="none">
                        <a:latin typeface="Calibri"/>
                        <a:ea typeface="Calibri"/>
                        <a:cs typeface="Calibri"/>
                        <a:sym typeface="Calibri"/>
                      </a:endParaRPr>
                    </a:p>
                  </a:txBody>
                  <a:tcPr marL="62750" marR="62750" marT="0" marB="0"/>
                </a:tc>
                <a:extLst>
                  <a:ext uri="{0D108BD9-81ED-4DB2-BD59-A6C34878D82A}">
                    <a16:rowId xmlns:a16="http://schemas.microsoft.com/office/drawing/2014/main" val="10008"/>
                  </a:ext>
                </a:extLst>
              </a:tr>
              <a:tr h="513750">
                <a:tc>
                  <a:txBody>
                    <a:bodyPr/>
                    <a:lstStyle/>
                    <a:p>
                      <a:pPr marL="0" marR="0" lvl="0" indent="0" algn="just" rtl="0">
                        <a:lnSpc>
                          <a:spcPct val="107000"/>
                        </a:lnSpc>
                        <a:spcBef>
                          <a:spcPts val="0"/>
                        </a:spcBef>
                        <a:spcAft>
                          <a:spcPts val="0"/>
                        </a:spcAft>
                        <a:buNone/>
                      </a:pPr>
                      <a:r>
                        <a:rPr lang="en-US" sz="1100" u="none" strike="noStrike" cap="none"/>
                        <a:t>Viermele de mătase</a:t>
                      </a:r>
                      <a:endParaRPr sz="1100" u="none" strike="noStrike" cap="none">
                        <a:latin typeface="Calibri"/>
                        <a:ea typeface="Calibri"/>
                        <a:cs typeface="Calibri"/>
                        <a:sym typeface="Calibri"/>
                      </a:endParaRPr>
                    </a:p>
                  </a:txBody>
                  <a:tcPr marL="62750" marR="62750" marT="0" marB="0"/>
                </a:tc>
                <a:tc>
                  <a:txBody>
                    <a:bodyPr/>
                    <a:lstStyle/>
                    <a:p>
                      <a:pPr marL="0" marR="0" lvl="0" indent="0" algn="just" rtl="0">
                        <a:lnSpc>
                          <a:spcPct val="107000"/>
                        </a:lnSpc>
                        <a:spcBef>
                          <a:spcPts val="0"/>
                        </a:spcBef>
                        <a:spcAft>
                          <a:spcPts val="0"/>
                        </a:spcAft>
                        <a:buNone/>
                      </a:pPr>
                      <a:r>
                        <a:rPr lang="en-US" sz="1100" u="none" strike="noStrike" cap="none"/>
                        <a:t>Acesta creează cu saliva sa o pupă unică, care protejează viitorul fluture; învelișul dur este acoperit treptat cu fibre de mătase mici, dar foarte rezistente și durabile; conține substanțe antibacteriene și antifungice; industria poate produce 1 t pe an de fibre de mătase.</a:t>
                      </a:r>
                      <a:endParaRPr sz="1100" u="none" strike="noStrike" cap="none">
                        <a:latin typeface="Calibri"/>
                        <a:ea typeface="Calibri"/>
                        <a:cs typeface="Calibri"/>
                        <a:sym typeface="Calibri"/>
                      </a:endParaRPr>
                    </a:p>
                  </a:txBody>
                  <a:tcPr marL="62750" marR="62750" marT="0" marB="0"/>
                </a:tc>
                <a:extLst>
                  <a:ext uri="{0D108BD9-81ED-4DB2-BD59-A6C34878D82A}">
                    <a16:rowId xmlns:a16="http://schemas.microsoft.com/office/drawing/2014/main" val="10009"/>
                  </a:ext>
                </a:extLst>
              </a:tr>
              <a:tr h="139700">
                <a:tc>
                  <a:txBody>
                    <a:bodyPr/>
                    <a:lstStyle/>
                    <a:p>
                      <a:pPr marL="0" marR="0" lvl="0" indent="0" algn="just" rtl="0">
                        <a:lnSpc>
                          <a:spcPct val="107000"/>
                        </a:lnSpc>
                        <a:spcBef>
                          <a:spcPts val="0"/>
                        </a:spcBef>
                        <a:spcAft>
                          <a:spcPts val="0"/>
                        </a:spcAft>
                        <a:buNone/>
                      </a:pPr>
                      <a:r>
                        <a:rPr lang="en-US" sz="1100" u="none" strike="noStrike" cap="none"/>
                        <a:t>Adezivi</a:t>
                      </a:r>
                      <a:endParaRPr sz="1100" u="none" strike="noStrike" cap="none">
                        <a:latin typeface="Calibri"/>
                        <a:ea typeface="Calibri"/>
                        <a:cs typeface="Calibri"/>
                        <a:sym typeface="Calibri"/>
                      </a:endParaRPr>
                    </a:p>
                  </a:txBody>
                  <a:tcPr marL="62750" marR="62750" marT="0" marB="0"/>
                </a:tc>
                <a:tc>
                  <a:txBody>
                    <a:bodyPr/>
                    <a:lstStyle/>
                    <a:p>
                      <a:pPr marL="0" marR="0" lvl="0" indent="0" algn="just" rtl="0">
                        <a:lnSpc>
                          <a:spcPct val="107000"/>
                        </a:lnSpc>
                        <a:spcBef>
                          <a:spcPts val="0"/>
                        </a:spcBef>
                        <a:spcAft>
                          <a:spcPts val="0"/>
                        </a:spcAft>
                        <a:buNone/>
                      </a:pPr>
                      <a:r>
                        <a:rPr lang="en-US" sz="1100" u="none" strike="noStrike" cap="none"/>
                        <a:t>Acestea sunt pe bază de apă.</a:t>
                      </a:r>
                      <a:endParaRPr sz="1100" u="none" strike="noStrike" cap="none">
                        <a:latin typeface="Calibri"/>
                        <a:ea typeface="Calibri"/>
                        <a:cs typeface="Calibri"/>
                        <a:sym typeface="Calibri"/>
                      </a:endParaRPr>
                    </a:p>
                  </a:txBody>
                  <a:tcPr marL="62750" marR="62750" marT="0" marB="0"/>
                </a:tc>
                <a:extLst>
                  <a:ext uri="{0D108BD9-81ED-4DB2-BD59-A6C34878D82A}">
                    <a16:rowId xmlns:a16="http://schemas.microsoft.com/office/drawing/2014/main" val="10010"/>
                  </a:ext>
                </a:extLst>
              </a:tr>
            </a:tbl>
          </a:graphicData>
        </a:graphic>
      </p:graphicFrame>
      <p:sp>
        <p:nvSpPr>
          <p:cNvPr id="239" name="Google Shape;239;p18"/>
          <p:cNvSpPr txBox="1"/>
          <p:nvPr/>
        </p:nvSpPr>
        <p:spPr>
          <a:xfrm>
            <a:off x="994229" y="4513300"/>
            <a:ext cx="10646228" cy="2000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dirty="0" err="1">
                <a:solidFill>
                  <a:srgbClr val="000000"/>
                </a:solidFill>
                <a:latin typeface="Arial"/>
                <a:ea typeface="Arial"/>
                <a:cs typeface="Arial"/>
                <a:sym typeface="Arial"/>
              </a:rPr>
              <a:t>Caracteristicile</a:t>
            </a:r>
            <a:r>
              <a:rPr lang="en-US" sz="700" b="0" i="0" u="none" strike="noStrike" cap="none" dirty="0">
                <a:solidFill>
                  <a:srgbClr val="000000"/>
                </a:solidFill>
                <a:latin typeface="Arial"/>
                <a:ea typeface="Arial"/>
                <a:cs typeface="Arial"/>
                <a:sym typeface="Arial"/>
              </a:rPr>
              <a:t> </a:t>
            </a:r>
            <a:r>
              <a:rPr lang="en-US" sz="700" b="0" i="0" u="none" strike="noStrike" cap="none" dirty="0" err="1">
                <a:solidFill>
                  <a:srgbClr val="000000"/>
                </a:solidFill>
                <a:latin typeface="Arial"/>
                <a:ea typeface="Arial"/>
                <a:cs typeface="Arial"/>
                <a:sym typeface="Arial"/>
              </a:rPr>
              <a:t>principalelor</a:t>
            </a:r>
            <a:r>
              <a:rPr lang="en-US" sz="700" b="0" i="0" u="none" strike="noStrike" cap="none" dirty="0">
                <a:solidFill>
                  <a:srgbClr val="000000"/>
                </a:solidFill>
                <a:latin typeface="Arial"/>
                <a:ea typeface="Arial"/>
                <a:cs typeface="Arial"/>
                <a:sym typeface="Arial"/>
              </a:rPr>
              <a:t> </a:t>
            </a:r>
            <a:r>
              <a:rPr lang="en-US" sz="700" b="0" i="0" u="none" strike="noStrike" cap="none" dirty="0" err="1">
                <a:solidFill>
                  <a:srgbClr val="000000"/>
                </a:solidFill>
                <a:latin typeface="Arial"/>
                <a:ea typeface="Arial"/>
                <a:cs typeface="Arial"/>
                <a:sym typeface="Arial"/>
              </a:rPr>
              <a:t>elemente</a:t>
            </a:r>
            <a:r>
              <a:rPr lang="en-US" sz="700" b="0" i="0" u="none" strike="noStrike" cap="none" dirty="0">
                <a:solidFill>
                  <a:srgbClr val="000000"/>
                </a:solidFill>
                <a:latin typeface="Arial"/>
                <a:ea typeface="Arial"/>
                <a:cs typeface="Arial"/>
                <a:sym typeface="Arial"/>
              </a:rPr>
              <a:t> din </a:t>
            </a:r>
            <a:r>
              <a:rPr lang="en-US" sz="700" b="0" i="0" u="none" strike="noStrike" cap="none" dirty="0" err="1">
                <a:solidFill>
                  <a:srgbClr val="000000"/>
                </a:solidFill>
                <a:latin typeface="Arial"/>
                <a:ea typeface="Arial"/>
                <a:cs typeface="Arial"/>
                <a:sym typeface="Arial"/>
              </a:rPr>
              <a:t>producția</a:t>
            </a:r>
            <a:r>
              <a:rPr lang="en-US" sz="700" b="0" i="0" u="none" strike="noStrike" cap="none" dirty="0">
                <a:solidFill>
                  <a:srgbClr val="000000"/>
                </a:solidFill>
                <a:latin typeface="Arial"/>
                <a:ea typeface="Arial"/>
                <a:cs typeface="Arial"/>
                <a:sym typeface="Arial"/>
              </a:rPr>
              <a:t> </a:t>
            </a:r>
            <a:r>
              <a:rPr lang="en-US" sz="700" b="0" i="0" u="none" strike="noStrike" cap="none" dirty="0" err="1">
                <a:solidFill>
                  <a:srgbClr val="000000"/>
                </a:solidFill>
                <a:latin typeface="Arial"/>
                <a:ea typeface="Arial"/>
                <a:cs typeface="Arial"/>
                <a:sym typeface="Arial"/>
              </a:rPr>
              <a:t>unui</a:t>
            </a:r>
            <a:r>
              <a:rPr lang="en-US" sz="700" b="0" i="0" u="none" strike="noStrike" cap="none" dirty="0">
                <a:solidFill>
                  <a:srgbClr val="000000"/>
                </a:solidFill>
                <a:latin typeface="Arial"/>
                <a:ea typeface="Arial"/>
                <a:cs typeface="Arial"/>
                <a:sym typeface="Arial"/>
              </a:rPr>
              <a:t> </a:t>
            </a:r>
            <a:r>
              <a:rPr lang="en-US" sz="700" b="0" i="0" u="none" strike="noStrike" cap="none" dirty="0" err="1">
                <a:solidFill>
                  <a:srgbClr val="000000"/>
                </a:solidFill>
                <a:latin typeface="Arial"/>
                <a:ea typeface="Arial"/>
                <a:cs typeface="Arial"/>
                <a:sym typeface="Arial"/>
              </a:rPr>
              <a:t>pantof</a:t>
            </a:r>
            <a:r>
              <a:rPr lang="en-US" sz="700" b="0" i="0" u="none" strike="noStrike" cap="none" dirty="0">
                <a:solidFill>
                  <a:srgbClr val="000000"/>
                </a:solidFill>
                <a:latin typeface="Arial"/>
                <a:ea typeface="Arial"/>
                <a:cs typeface="Arial"/>
                <a:sym typeface="Arial"/>
              </a:rPr>
              <a:t> </a:t>
            </a:r>
            <a:r>
              <a:rPr lang="en-US" sz="700" b="0" i="0" u="none" strike="noStrike" cap="none" dirty="0" err="1">
                <a:solidFill>
                  <a:srgbClr val="000000"/>
                </a:solidFill>
                <a:latin typeface="Arial"/>
                <a:ea typeface="Arial"/>
                <a:cs typeface="Arial"/>
                <a:sym typeface="Arial"/>
              </a:rPr>
              <a:t>într</a:t>
            </a:r>
            <a:r>
              <a:rPr lang="en-US" sz="700" b="0" i="0" u="none" strike="noStrike" cap="none" dirty="0">
                <a:solidFill>
                  <a:srgbClr val="000000"/>
                </a:solidFill>
                <a:latin typeface="Arial"/>
                <a:ea typeface="Arial"/>
                <a:cs typeface="Arial"/>
                <a:sym typeface="Arial"/>
              </a:rPr>
              <a:t>-o </a:t>
            </a:r>
            <a:r>
              <a:rPr lang="en-US" sz="700" b="0" i="0" u="none" strike="noStrike" cap="none" dirty="0" err="1">
                <a:solidFill>
                  <a:srgbClr val="000000"/>
                </a:solidFill>
                <a:latin typeface="Arial"/>
                <a:ea typeface="Arial"/>
                <a:cs typeface="Arial"/>
                <a:sym typeface="Arial"/>
              </a:rPr>
              <a:t>economie</a:t>
            </a:r>
            <a:r>
              <a:rPr lang="en-US" sz="700" b="0" i="0" u="none" strike="noStrike" cap="none" dirty="0">
                <a:solidFill>
                  <a:srgbClr val="000000"/>
                </a:solidFill>
                <a:latin typeface="Arial"/>
                <a:ea typeface="Arial"/>
                <a:cs typeface="Arial"/>
                <a:sym typeface="Arial"/>
              </a:rPr>
              <a:t> </a:t>
            </a:r>
            <a:r>
              <a:rPr lang="en-US" sz="700" b="0" i="0" u="none" strike="noStrike" cap="none" dirty="0" err="1">
                <a:solidFill>
                  <a:srgbClr val="000000"/>
                </a:solidFill>
                <a:latin typeface="Arial"/>
                <a:ea typeface="Arial"/>
                <a:cs typeface="Arial"/>
                <a:sym typeface="Arial"/>
              </a:rPr>
              <a:t>circulară</a:t>
            </a:r>
            <a:r>
              <a:rPr lang="en-US" sz="700" b="0" i="0" u="none" strike="noStrike" cap="none" dirty="0">
                <a:solidFill>
                  <a:srgbClr val="000000"/>
                </a:solidFill>
                <a:latin typeface="Arial"/>
                <a:ea typeface="Arial"/>
                <a:cs typeface="Arial"/>
                <a:sym typeface="Arial"/>
              </a:rPr>
              <a:t> </a:t>
            </a:r>
            <a:r>
              <a:rPr lang="en-US" sz="700" b="0" i="0" u="none" strike="noStrike" cap="none" dirty="0" err="1">
                <a:solidFill>
                  <a:srgbClr val="000000"/>
                </a:solidFill>
                <a:latin typeface="Arial"/>
                <a:ea typeface="Arial"/>
                <a:cs typeface="Arial"/>
                <a:sym typeface="Arial"/>
              </a:rPr>
              <a:t>Adaptat</a:t>
            </a:r>
            <a:r>
              <a:rPr lang="en-US" sz="700" b="0" i="0" u="none" strike="noStrike" cap="none" dirty="0">
                <a:solidFill>
                  <a:srgbClr val="000000"/>
                </a:solidFill>
                <a:latin typeface="Arial"/>
                <a:ea typeface="Arial"/>
                <a:cs typeface="Arial"/>
                <a:sym typeface="Arial"/>
              </a:rPr>
              <a:t> la http://www.lessonsfromnature.org/bg/index.php?option=com_content&amp;view=article&amp;id=104&amp;Itemid=114  </a:t>
            </a:r>
            <a:endParaRPr sz="700" b="0" i="0" u="none" strike="noStrike" cap="none" dirty="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9"/>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000">
                <a:solidFill>
                  <a:srgbClr val="2B2D83"/>
                </a:solidFill>
              </a:rPr>
              <a:t>Beneficiile economiei circulare - Economie</a:t>
            </a:r>
            <a:endParaRPr>
              <a:solidFill>
                <a:srgbClr val="2B2D83"/>
              </a:solidFill>
            </a:endParaRPr>
          </a:p>
        </p:txBody>
      </p:sp>
      <p:sp>
        <p:nvSpPr>
          <p:cNvPr id="245" name="Google Shape;245;p19"/>
          <p:cNvSpPr txBox="1"/>
          <p:nvPr/>
        </p:nvSpPr>
        <p:spPr>
          <a:xfrm>
            <a:off x="48129" y="1301224"/>
            <a:ext cx="4984500" cy="3755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Economia circulară aduce beneficii </a:t>
            </a:r>
            <a:r>
              <a:rPr lang="en-US" sz="1600" b="1" i="0" u="none" strike="noStrike" cap="none">
                <a:solidFill>
                  <a:srgbClr val="2B2D83"/>
                </a:solidFill>
                <a:latin typeface="Arial"/>
                <a:ea typeface="Arial"/>
                <a:cs typeface="Arial"/>
                <a:sym typeface="Arial"/>
              </a:rPr>
              <a:t>economice</a:t>
            </a:r>
            <a:r>
              <a:rPr lang="en-US" sz="1600" b="0" i="0" u="none" strike="noStrike" cap="none">
                <a:solidFill>
                  <a:srgbClr val="000000"/>
                </a:solidFill>
                <a:latin typeface="Arial"/>
                <a:ea typeface="Arial"/>
                <a:cs typeface="Arial"/>
                <a:sym typeface="Arial"/>
              </a:rPr>
              <a:t>, de mediu și sociale:</a:t>
            </a:r>
            <a:endParaRPr/>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Arial"/>
                <a:ea typeface="Arial"/>
                <a:cs typeface="Arial"/>
                <a:sym typeface="Arial"/>
              </a:rPr>
              <a:t>Decuplarea creșterii economice de consumul de materii prime ar duce la o utilizare mai eficientă a resurselor;</a:t>
            </a:r>
            <a:endParaRPr/>
          </a:p>
          <a:p>
            <a:pPr marL="285750" marR="0" lvl="0" indent="-285750" algn="l"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Arial"/>
                <a:ea typeface="Arial"/>
                <a:cs typeface="Arial"/>
                <a:sym typeface="Arial"/>
              </a:rPr>
              <a:t>Prin punerea în aplicare a noilor activități circulare, companiile și-ar crește cifra de afaceri, în timp ce noile tipuri de activități legate de economia circulară ar duce la crearea de noi locuri de muncă;</a:t>
            </a:r>
            <a:endParaRPr/>
          </a:p>
          <a:p>
            <a:pPr marL="285750" marR="0" lvl="0" indent="-285750" algn="l"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Arial"/>
                <a:ea typeface="Arial"/>
                <a:cs typeface="Arial"/>
                <a:sym typeface="Arial"/>
              </a:rPr>
              <a:t>Cooperarea între diverși actori și sectoare ale economiei circulare ar avea ca rezultat produse și servicii inovatoare și durabile.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46" name="Google Shape;246;p19"/>
          <p:cNvPicPr preferRelativeResize="0"/>
          <p:nvPr/>
        </p:nvPicPr>
        <p:blipFill rotWithShape="1">
          <a:blip r:embed="rId3">
            <a:alphaModFix/>
          </a:blip>
          <a:srcRect/>
          <a:stretch/>
        </p:blipFill>
        <p:spPr>
          <a:xfrm>
            <a:off x="5096716" y="1551100"/>
            <a:ext cx="3819948" cy="2580102"/>
          </a:xfrm>
          <a:prstGeom prst="rect">
            <a:avLst/>
          </a:prstGeom>
          <a:noFill/>
          <a:ln>
            <a:noFill/>
          </a:ln>
        </p:spPr>
      </p:pic>
      <p:sp>
        <p:nvSpPr>
          <p:cNvPr id="247" name="Google Shape;247;p19"/>
          <p:cNvSpPr txBox="1"/>
          <p:nvPr/>
        </p:nvSpPr>
        <p:spPr>
          <a:xfrm>
            <a:off x="5096716" y="4163102"/>
            <a:ext cx="301096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600" b="1" i="0" u="none" strike="noStrike" cap="none">
                <a:solidFill>
                  <a:srgbClr val="374957"/>
                </a:solidFill>
                <a:latin typeface="Proxima Nova"/>
                <a:ea typeface="Proxima Nova"/>
                <a:cs typeface="Proxima Nova"/>
                <a:sym typeface="Proxima Nova"/>
              </a:rPr>
              <a:t>mâini cupping plantă </a:t>
            </a:r>
            <a:r>
              <a:rPr lang="en-US" sz="600" b="0" i="0" u="none" strike="noStrike" cap="none">
                <a:solidFill>
                  <a:srgbClr val="000000"/>
                </a:solidFill>
                <a:latin typeface="Arial"/>
                <a:ea typeface="Arial"/>
                <a:cs typeface="Arial"/>
                <a:sym typeface="Arial"/>
              </a:rPr>
              <a:t>de </a:t>
            </a:r>
            <a:r>
              <a:rPr lang="en-US" sz="600" b="1" i="0" u="none" strike="noStrike" cap="none">
                <a:solidFill>
                  <a:srgbClr val="0F73EE"/>
                </a:solidFill>
                <a:latin typeface="Proxima Nova"/>
                <a:ea typeface="Proxima Nova"/>
                <a:cs typeface="Proxima Nova"/>
                <a:sym typeface="Proxima Nova"/>
              </a:rPr>
              <a:t>rawpixel.com </a:t>
            </a:r>
            <a:r>
              <a:rPr lang="en-US" sz="600" b="0" i="0" u="none" strike="noStrike" cap="none">
                <a:solidFill>
                  <a:srgbClr val="000000"/>
                </a:solidFill>
                <a:latin typeface="Arial"/>
                <a:ea typeface="Arial"/>
                <a:cs typeface="Arial"/>
                <a:sym typeface="Arial"/>
              </a:rPr>
              <a:t>în </a:t>
            </a:r>
            <a:endParaRPr/>
          </a:p>
          <a:p>
            <a:pPr marL="0" marR="0" lvl="0" indent="0" algn="l" rtl="0">
              <a:lnSpc>
                <a:spcPct val="100000"/>
              </a:lnSpc>
              <a:spcBef>
                <a:spcPts val="0"/>
              </a:spcBef>
              <a:spcAft>
                <a:spcPts val="0"/>
              </a:spcAft>
              <a:buNone/>
            </a:pPr>
            <a:r>
              <a:rPr lang="en-US" sz="600" b="0" i="0" u="none" strike="noStrike" cap="none">
                <a:solidFill>
                  <a:srgbClr val="000000"/>
                </a:solidFill>
                <a:latin typeface="Arial"/>
                <a:ea typeface="Arial"/>
                <a:cs typeface="Arial"/>
                <a:sym typeface="Arial"/>
              </a:rPr>
              <a:t>https://www.freepik.com/free-photo/hands-cupping-plant-business-investment_15669196.htm#query=plant%20hand&amp;position=1&amp;from_view=search&amp;track=ais</a:t>
            </a:r>
            <a:endParaRPr/>
          </a:p>
        </p:txBody>
      </p:sp>
      <p:pic>
        <p:nvPicPr>
          <p:cNvPr id="248" name="Google Shape;248;p19" descr="Uma imagem com texto, clipart&#10;&#10;Descrição gerada automaticamente"/>
          <p:cNvPicPr preferRelativeResize="0"/>
          <p:nvPr/>
        </p:nvPicPr>
        <p:blipFill rotWithShape="1">
          <a:blip r:embed="rId4">
            <a:alphaModFix/>
          </a:blip>
          <a:srcRect/>
          <a:stretch/>
        </p:blipFill>
        <p:spPr>
          <a:xfrm>
            <a:off x="8235435" y="3892856"/>
            <a:ext cx="681229" cy="23834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US"/>
              <a:t>02</a:t>
            </a:r>
            <a:endParaRPr/>
          </a:p>
        </p:txBody>
      </p:sp>
      <p:sp>
        <p:nvSpPr>
          <p:cNvPr id="116" name="Google Shape;116;p2"/>
          <p:cNvSpPr txBox="1">
            <a:spLocks noGrp="1"/>
          </p:cNvSpPr>
          <p:nvPr>
            <p:ph type="title" idx="2"/>
          </p:nvPr>
        </p:nvSpPr>
        <p:spPr>
          <a:xfrm>
            <a:off x="30333" y="2840375"/>
            <a:ext cx="9120544"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US" sz="4700" b="1"/>
              <a:t>2.1 Economia circulară și principiile sale</a:t>
            </a:r>
            <a:endParaRPr sz="4700"/>
          </a:p>
        </p:txBody>
      </p:sp>
      <p:sp>
        <p:nvSpPr>
          <p:cNvPr id="117" name="Google Shape;117;p2"/>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0"/>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000">
                <a:solidFill>
                  <a:srgbClr val="2B2D83"/>
                </a:solidFill>
              </a:rPr>
              <a:t>Beneficiile economiei circulare - Mediu</a:t>
            </a:r>
            <a:endParaRPr>
              <a:solidFill>
                <a:srgbClr val="2B2D83"/>
              </a:solidFill>
            </a:endParaRPr>
          </a:p>
        </p:txBody>
      </p:sp>
      <p:sp>
        <p:nvSpPr>
          <p:cNvPr id="254" name="Google Shape;254;p20"/>
          <p:cNvSpPr txBox="1"/>
          <p:nvPr/>
        </p:nvSpPr>
        <p:spPr>
          <a:xfrm>
            <a:off x="216569" y="1544633"/>
            <a:ext cx="5300700" cy="3047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Economia circulară aduce beneficii economice, de </a:t>
            </a:r>
            <a:r>
              <a:rPr lang="en-US" sz="1600" b="0" i="0" u="none" strike="noStrike" cap="none">
                <a:solidFill>
                  <a:srgbClr val="2B2D83"/>
                </a:solidFill>
                <a:latin typeface="Arial"/>
                <a:ea typeface="Arial"/>
                <a:cs typeface="Arial"/>
                <a:sym typeface="Arial"/>
              </a:rPr>
              <a:t>mediu </a:t>
            </a:r>
            <a:r>
              <a:rPr lang="en-US" sz="1600" b="0" i="0" u="none" strike="noStrike" cap="none">
                <a:solidFill>
                  <a:srgbClr val="000000"/>
                </a:solidFill>
                <a:latin typeface="Arial"/>
                <a:ea typeface="Arial"/>
                <a:cs typeface="Arial"/>
                <a:sym typeface="Arial"/>
              </a:rPr>
              <a:t>și sociale </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Beneficiile de </a:t>
            </a:r>
            <a:r>
              <a:rPr lang="en-US" sz="1600" b="0" i="0" u="none" strike="noStrike" cap="none">
                <a:solidFill>
                  <a:srgbClr val="2B2D83"/>
                </a:solidFill>
                <a:latin typeface="Arial"/>
                <a:ea typeface="Arial"/>
                <a:cs typeface="Arial"/>
                <a:sym typeface="Arial"/>
              </a:rPr>
              <a:t>mediu ale E</a:t>
            </a:r>
            <a:r>
              <a:rPr lang="en-US" sz="1600" b="0" i="0" u="none" strike="noStrike" cap="none">
                <a:solidFill>
                  <a:srgbClr val="000000"/>
                </a:solidFill>
                <a:latin typeface="Arial"/>
                <a:ea typeface="Arial"/>
                <a:cs typeface="Arial"/>
                <a:sym typeface="Arial"/>
              </a:rPr>
              <a:t>C</a:t>
            </a:r>
            <a:endParaRPr/>
          </a:p>
          <a:p>
            <a:pPr marL="0" marR="0" lvl="0" indent="0" algn="just"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Arial"/>
                <a:ea typeface="Arial"/>
                <a:cs typeface="Arial"/>
                <a:sym typeface="Arial"/>
              </a:rPr>
              <a:t>Reducerea emisiilor de gaze cu efect de seră ca urmare a diminuării activităților de extracție și prelucrare a materiilor prime; </a:t>
            </a:r>
            <a:endParaRPr/>
          </a:p>
          <a:p>
            <a:pPr marL="285750" marR="0" lvl="0" indent="-285750" algn="just" rtl="0">
              <a:lnSpc>
                <a:spcPct val="100000"/>
              </a:lnSpc>
              <a:spcBef>
                <a:spcPts val="0"/>
              </a:spcBef>
              <a:spcAft>
                <a:spcPts val="0"/>
              </a:spcAft>
              <a:buClr>
                <a:srgbClr val="000000"/>
              </a:buClr>
              <a:buSzPts val="1600"/>
              <a:buFont typeface="Noto Sans Symbols"/>
              <a:buChar char="✔"/>
            </a:pPr>
            <a:r>
              <a:rPr lang="en-US" sz="1600" b="0" i="0" u="none" strike="noStrike" cap="none">
                <a:solidFill>
                  <a:srgbClr val="000000"/>
                </a:solidFill>
                <a:latin typeface="Arial"/>
                <a:ea typeface="Arial"/>
                <a:cs typeface="Arial"/>
                <a:sym typeface="Arial"/>
              </a:rPr>
              <a:t>Practicile economiei circulare, cum ar fi agricultura regenerativă, îmbunătățesc ecosistemele naturale, ceea ce ar duce la soluri, apă și aer mai curate, de exemplu.  </a:t>
            </a:r>
            <a:endParaRPr/>
          </a:p>
        </p:txBody>
      </p:sp>
      <p:pic>
        <p:nvPicPr>
          <p:cNvPr id="255" name="Google Shape;255;p20"/>
          <p:cNvPicPr preferRelativeResize="0"/>
          <p:nvPr/>
        </p:nvPicPr>
        <p:blipFill rotWithShape="1">
          <a:blip r:embed="rId3">
            <a:alphaModFix/>
          </a:blip>
          <a:srcRect/>
          <a:stretch/>
        </p:blipFill>
        <p:spPr>
          <a:xfrm>
            <a:off x="6173546" y="3149633"/>
            <a:ext cx="1363214" cy="1496210"/>
          </a:xfrm>
          <a:prstGeom prst="rect">
            <a:avLst/>
          </a:prstGeom>
          <a:noFill/>
          <a:ln>
            <a:noFill/>
          </a:ln>
        </p:spPr>
      </p:pic>
      <p:pic>
        <p:nvPicPr>
          <p:cNvPr id="256" name="Google Shape;256;p20">
            <a:hlinkClick r:id="rId4"/>
          </p:cNvPr>
          <p:cNvPicPr preferRelativeResize="0"/>
          <p:nvPr/>
        </p:nvPicPr>
        <p:blipFill rotWithShape="1">
          <a:blip r:embed="rId5">
            <a:alphaModFix/>
          </a:blip>
          <a:srcRect/>
          <a:stretch/>
        </p:blipFill>
        <p:spPr>
          <a:xfrm>
            <a:off x="6173546" y="1712786"/>
            <a:ext cx="2758040" cy="1275161"/>
          </a:xfrm>
          <a:prstGeom prst="rect">
            <a:avLst/>
          </a:prstGeom>
          <a:noFill/>
          <a:ln>
            <a:noFill/>
          </a:ln>
        </p:spPr>
      </p:pic>
      <p:sp>
        <p:nvSpPr>
          <p:cNvPr id="257" name="Google Shape;257;p20"/>
          <p:cNvSpPr txBox="1"/>
          <p:nvPr/>
        </p:nvSpPr>
        <p:spPr>
          <a:xfrm>
            <a:off x="7253470" y="3957669"/>
            <a:ext cx="187913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a:solidFill>
                  <a:srgbClr val="000000"/>
                </a:solidFill>
                <a:latin typeface="Verdana"/>
                <a:ea typeface="Verdana"/>
                <a:cs typeface="Verdana"/>
                <a:sym typeface="Verdana"/>
              </a:rPr>
              <a:t>      </a:t>
            </a:r>
            <a:endParaRPr dirty="0"/>
          </a:p>
          <a:p>
            <a:pPr marL="0" marR="0" lvl="0" indent="0" algn="l" rtl="0">
              <a:lnSpc>
                <a:spcPct val="100000"/>
              </a:lnSpc>
              <a:spcBef>
                <a:spcPts val="0"/>
              </a:spcBef>
              <a:spcAft>
                <a:spcPts val="0"/>
              </a:spcAft>
              <a:buNone/>
            </a:pPr>
            <a:endParaRPr sz="900" b="0" i="0" u="none" strike="noStrike" cap="none"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None/>
            </a:pPr>
            <a:endParaRPr sz="900" b="0" i="0" u="none" strike="noStrike" cap="none"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None/>
            </a:pPr>
            <a:r>
              <a:rPr lang="en-US" sz="900" b="0" i="0" u="none" strike="noStrike" cap="none" dirty="0">
                <a:solidFill>
                  <a:srgbClr val="000000"/>
                </a:solidFill>
                <a:latin typeface="Arial"/>
                <a:ea typeface="Arial"/>
                <a:cs typeface="Arial"/>
                <a:sym typeface="Arial"/>
              </a:rPr>
              <a:t>        </a:t>
            </a:r>
            <a:r>
              <a:rPr lang="en-US" sz="900" b="0" i="0" u="none" strike="noStrike" cap="none" dirty="0" err="1">
                <a:solidFill>
                  <a:srgbClr val="000000"/>
                </a:solidFill>
                <a:latin typeface="Arial"/>
                <a:ea typeface="Arial"/>
                <a:cs typeface="Arial"/>
                <a:sym typeface="Arial"/>
              </a:rPr>
              <a:t>Sursa</a:t>
            </a:r>
            <a:r>
              <a:rPr lang="en-US" sz="900" b="0" i="0" u="none" strike="noStrike" cap="none" dirty="0">
                <a:solidFill>
                  <a:srgbClr val="000000"/>
                </a:solidFill>
                <a:latin typeface="Arial"/>
                <a:ea typeface="Arial"/>
                <a:cs typeface="Arial"/>
                <a:sym typeface="Arial"/>
              </a:rPr>
              <a:t>: Balbo - UNICA</a:t>
            </a:r>
            <a:endParaRPr sz="900" b="0" i="0" u="none" strike="noStrike" cap="none" dirty="0">
              <a:solidFill>
                <a:srgbClr val="000000"/>
              </a:solidFill>
              <a:latin typeface="Arial"/>
              <a:ea typeface="Arial"/>
              <a:cs typeface="Arial"/>
              <a:sym typeface="Arial"/>
            </a:endParaRPr>
          </a:p>
        </p:txBody>
      </p:sp>
      <p:sp>
        <p:nvSpPr>
          <p:cNvPr id="258" name="Google Shape;258;p20">
            <a:hlinkClick r:id="rId4"/>
          </p:cNvPr>
          <p:cNvSpPr txBox="1"/>
          <p:nvPr/>
        </p:nvSpPr>
        <p:spPr>
          <a:xfrm>
            <a:off x="6173546" y="2571750"/>
            <a:ext cx="187913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rgbClr val="000000"/>
                </a:solidFill>
                <a:latin typeface="Verdana"/>
                <a:ea typeface="Verdana"/>
                <a:cs typeface="Verdana"/>
                <a:sym typeface="Verdana"/>
              </a:rPr>
              <a:t>      </a:t>
            </a:r>
            <a:endParaRPr/>
          </a:p>
          <a:p>
            <a:pPr marL="0" marR="0" lvl="0" indent="0" algn="l" rtl="0">
              <a:lnSpc>
                <a:spcPct val="100000"/>
              </a:lnSpc>
              <a:spcBef>
                <a:spcPts val="0"/>
              </a:spcBef>
              <a:spcAft>
                <a:spcPts val="0"/>
              </a:spcAft>
              <a:buNone/>
            </a:pPr>
            <a:endParaRPr sz="9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None/>
            </a:pPr>
            <a:endParaRPr sz="9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None/>
            </a:pPr>
            <a:r>
              <a:rPr lang="en-US" sz="900" b="1" i="0" u="none" strike="noStrike" cap="none">
                <a:solidFill>
                  <a:srgbClr val="2B2D83"/>
                </a:solidFill>
                <a:latin typeface="Verdana"/>
                <a:ea typeface="Verdana"/>
                <a:cs typeface="Verdana"/>
                <a:sym typeface="Verdana"/>
              </a:rPr>
              <a:t>        Video</a:t>
            </a:r>
            <a:endParaRPr sz="900" b="1" i="0" u="none" strike="noStrike" cap="none">
              <a:solidFill>
                <a:srgbClr val="2B2D83"/>
              </a:solidFill>
              <a:latin typeface="Verdana"/>
              <a:ea typeface="Verdana"/>
              <a:cs typeface="Verdana"/>
              <a:sym typeface="Verdana"/>
            </a:endParaRPr>
          </a:p>
        </p:txBody>
      </p:sp>
      <p:sp>
        <p:nvSpPr>
          <p:cNvPr id="259" name="Google Shape;259;p20"/>
          <p:cNvSpPr txBox="1"/>
          <p:nvPr/>
        </p:nvSpPr>
        <p:spPr>
          <a:xfrm>
            <a:off x="9018165" y="5162199"/>
            <a:ext cx="187913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rgbClr val="000000"/>
                </a:solidFill>
                <a:latin typeface="Verdana"/>
                <a:ea typeface="Verdana"/>
                <a:cs typeface="Verdana"/>
                <a:sym typeface="Verdana"/>
              </a:rPr>
              <a:t>      </a:t>
            </a:r>
            <a:endParaRPr/>
          </a:p>
          <a:p>
            <a:pPr marL="0" marR="0" lvl="0" indent="0" algn="l" rtl="0">
              <a:lnSpc>
                <a:spcPct val="100000"/>
              </a:lnSpc>
              <a:spcBef>
                <a:spcPts val="0"/>
              </a:spcBef>
              <a:spcAft>
                <a:spcPts val="0"/>
              </a:spcAft>
              <a:buNone/>
            </a:pPr>
            <a:endParaRPr sz="9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None/>
            </a:pPr>
            <a:endParaRPr sz="9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None/>
            </a:pPr>
            <a:r>
              <a:rPr lang="en-US" sz="900" b="0" i="0" u="none" strike="noStrike" cap="none">
                <a:solidFill>
                  <a:srgbClr val="000000"/>
                </a:solidFill>
                <a:latin typeface="Verdana"/>
                <a:ea typeface="Verdana"/>
                <a:cs typeface="Verdana"/>
                <a:sym typeface="Verdana"/>
              </a:rPr>
              <a:t>        Sursa: Balbo - UNICA</a:t>
            </a:r>
            <a:endParaRPr sz="900" b="0" i="0" u="none" strike="noStrike" cap="none">
              <a:solidFill>
                <a:srgbClr val="000000"/>
              </a:solidFill>
              <a:latin typeface="Verdana"/>
              <a:ea typeface="Verdana"/>
              <a:cs typeface="Verdana"/>
              <a:sym typeface="Verdana"/>
            </a:endParaRPr>
          </a:p>
        </p:txBody>
      </p:sp>
      <p:sp>
        <p:nvSpPr>
          <p:cNvPr id="260" name="Google Shape;260;p20"/>
          <p:cNvSpPr/>
          <p:nvPr/>
        </p:nvSpPr>
        <p:spPr>
          <a:xfrm>
            <a:off x="6274501" y="3074479"/>
            <a:ext cx="208056" cy="45719"/>
          </a:xfrm>
          <a:prstGeom prst="rightArrow">
            <a:avLst>
              <a:gd name="adj1" fmla="val 50000"/>
              <a:gd name="adj2" fmla="val 50000"/>
            </a:avLst>
          </a:prstGeom>
          <a:solidFill>
            <a:srgbClr val="2B2D83"/>
          </a:solidFill>
          <a:ln w="25400" cap="flat" cmpd="sng">
            <a:solidFill>
              <a:srgbClr val="2B2D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000">
                <a:solidFill>
                  <a:srgbClr val="2B2D83"/>
                </a:solidFill>
              </a:rPr>
              <a:t>Beneficiile economiei circulare - Societate</a:t>
            </a:r>
            <a:endParaRPr>
              <a:solidFill>
                <a:srgbClr val="2B2D83"/>
              </a:solidFill>
            </a:endParaRPr>
          </a:p>
        </p:txBody>
      </p:sp>
      <p:sp>
        <p:nvSpPr>
          <p:cNvPr id="266" name="Google Shape;266;p21"/>
          <p:cNvSpPr txBox="1"/>
          <p:nvPr/>
        </p:nvSpPr>
        <p:spPr>
          <a:xfrm>
            <a:off x="134066" y="1539548"/>
            <a:ext cx="5696093" cy="3276282"/>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Economia circulară aduce </a:t>
            </a:r>
            <a:r>
              <a:rPr lang="en-US" sz="1600" b="0" i="0" u="none" strike="noStrike" cap="none">
                <a:solidFill>
                  <a:srgbClr val="2B2D83"/>
                </a:solidFill>
                <a:latin typeface="Arial"/>
                <a:ea typeface="Arial"/>
                <a:cs typeface="Arial"/>
                <a:sym typeface="Arial"/>
              </a:rPr>
              <a:t>beneficii </a:t>
            </a:r>
            <a:r>
              <a:rPr lang="en-US" sz="1600" b="0" i="0" u="none" strike="noStrike" cap="none">
                <a:solidFill>
                  <a:srgbClr val="000000"/>
                </a:solidFill>
                <a:latin typeface="Arial"/>
                <a:ea typeface="Arial"/>
                <a:cs typeface="Arial"/>
                <a:sym typeface="Arial"/>
              </a:rPr>
              <a:t>economice, de mediu și </a:t>
            </a:r>
            <a:r>
              <a:rPr lang="en-US" sz="1600" b="0" i="0" u="none" strike="noStrike" cap="none">
                <a:solidFill>
                  <a:srgbClr val="2B2D83"/>
                </a:solidFill>
                <a:latin typeface="Arial"/>
                <a:ea typeface="Arial"/>
                <a:cs typeface="Arial"/>
                <a:sym typeface="Arial"/>
              </a:rPr>
              <a:t>sociale </a:t>
            </a:r>
            <a:endParaRPr/>
          </a:p>
          <a:p>
            <a:pPr marL="0" marR="0" lvl="0" indent="0" algn="ctr" rtl="0">
              <a:lnSpc>
                <a:spcPct val="120000"/>
              </a:lnSpc>
              <a:spcBef>
                <a:spcPts val="50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285750" marR="0" lvl="0" indent="-285750" algn="l" rtl="0">
              <a:lnSpc>
                <a:spcPct val="120000"/>
              </a:lnSpc>
              <a:spcBef>
                <a:spcPts val="500"/>
              </a:spcBef>
              <a:spcAft>
                <a:spcPts val="0"/>
              </a:spcAft>
              <a:buClr>
                <a:srgbClr val="000000"/>
              </a:buClr>
              <a:buSzPts val="1600"/>
              <a:buFont typeface="Noto Sans Symbols"/>
              <a:buChar char="✔"/>
            </a:pPr>
            <a:r>
              <a:rPr lang="en-US" sz="1600" b="0" i="0" u="none" strike="noStrike" cap="none">
                <a:solidFill>
                  <a:srgbClr val="000000"/>
                </a:solidFill>
                <a:latin typeface="Arial"/>
                <a:ea typeface="Arial"/>
                <a:cs typeface="Arial"/>
                <a:sym typeface="Arial"/>
              </a:rPr>
              <a:t>Reducerea șomajului prin crearea de noi locuri de muncă / crearea de locuri de muncă la nivel local;</a:t>
            </a:r>
            <a:endParaRPr/>
          </a:p>
          <a:p>
            <a:pPr marL="285750" marR="0" lvl="0" indent="-285750" algn="l" rtl="0">
              <a:lnSpc>
                <a:spcPct val="120000"/>
              </a:lnSpc>
              <a:spcBef>
                <a:spcPts val="500"/>
              </a:spcBef>
              <a:spcAft>
                <a:spcPts val="0"/>
              </a:spcAft>
              <a:buClr>
                <a:srgbClr val="000000"/>
              </a:buClr>
              <a:buSzPts val="1600"/>
              <a:buFont typeface="Noto Sans Symbols"/>
              <a:buChar char="✔"/>
            </a:pPr>
            <a:r>
              <a:rPr lang="en-US" sz="1600" b="0" i="0" u="none" strike="noStrike" cap="none">
                <a:solidFill>
                  <a:srgbClr val="000000"/>
                </a:solidFill>
                <a:latin typeface="Arial"/>
                <a:ea typeface="Arial"/>
                <a:cs typeface="Arial"/>
                <a:sym typeface="Arial"/>
              </a:rPr>
              <a:t>Îmbunătățirea calității vieții în legătură cu eficiența energetică, transportul și infrastructura durabile, alimentația durabilă și reducerea poluării;</a:t>
            </a:r>
            <a:endParaRPr/>
          </a:p>
          <a:p>
            <a:pPr marL="285750" marR="0" lvl="0" indent="-285750" algn="l" rtl="0">
              <a:lnSpc>
                <a:spcPct val="120000"/>
              </a:lnSpc>
              <a:spcBef>
                <a:spcPts val="500"/>
              </a:spcBef>
              <a:spcAft>
                <a:spcPts val="0"/>
              </a:spcAft>
              <a:buClr>
                <a:srgbClr val="000000"/>
              </a:buClr>
              <a:buSzPts val="1600"/>
              <a:buFont typeface="Noto Sans Symbols"/>
              <a:buChar char="✔"/>
            </a:pPr>
            <a:r>
              <a:rPr lang="en-US" sz="1600" b="0" i="0" u="none" strike="noStrike" cap="none">
                <a:solidFill>
                  <a:srgbClr val="000000"/>
                </a:solidFill>
                <a:latin typeface="Arial"/>
                <a:ea typeface="Arial"/>
                <a:cs typeface="Arial"/>
                <a:sym typeface="Arial"/>
              </a:rPr>
              <a:t>Utilizarea mai eficientă a resurselor prin economia de partajare</a:t>
            </a:r>
            <a:endParaRPr/>
          </a:p>
        </p:txBody>
      </p:sp>
      <p:sp>
        <p:nvSpPr>
          <p:cNvPr id="267" name="Google Shape;267;p21"/>
          <p:cNvSpPr txBox="1"/>
          <p:nvPr/>
        </p:nvSpPr>
        <p:spPr>
          <a:xfrm>
            <a:off x="5830159" y="3973562"/>
            <a:ext cx="301096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600" b="1" i="0" u="none" strike="noStrike" cap="none">
                <a:solidFill>
                  <a:srgbClr val="374957"/>
                </a:solidFill>
                <a:latin typeface="Proxima Nova"/>
                <a:ea typeface="Proxima Nova"/>
                <a:cs typeface="Proxima Nova"/>
                <a:sym typeface="Proxima Nova"/>
              </a:rPr>
              <a:t>efecte de mediu </a:t>
            </a:r>
            <a:r>
              <a:rPr lang="en-US" sz="600" b="0" i="0" u="none" strike="noStrike" cap="none">
                <a:solidFill>
                  <a:srgbClr val="000000"/>
                </a:solidFill>
                <a:latin typeface="Arial"/>
                <a:ea typeface="Arial"/>
                <a:cs typeface="Arial"/>
                <a:sym typeface="Arial"/>
              </a:rPr>
              <a:t>de </a:t>
            </a:r>
            <a:r>
              <a:rPr lang="en-US" sz="600" b="1" i="0" u="none" strike="noStrike" cap="none">
                <a:solidFill>
                  <a:srgbClr val="0F73EE"/>
                </a:solidFill>
                <a:latin typeface="Proxima Nova"/>
                <a:ea typeface="Proxima Nova"/>
                <a:cs typeface="Proxima Nova"/>
                <a:sym typeface="Proxima Nova"/>
              </a:rPr>
              <a:t>freepik </a:t>
            </a:r>
            <a:r>
              <a:rPr lang="en-US" sz="600" b="0" i="0" u="none" strike="noStrike" cap="none">
                <a:solidFill>
                  <a:srgbClr val="000000"/>
                </a:solidFill>
                <a:latin typeface="Arial"/>
                <a:ea typeface="Arial"/>
                <a:cs typeface="Arial"/>
                <a:sym typeface="Arial"/>
              </a:rPr>
              <a:t>în </a:t>
            </a:r>
            <a:endParaRPr/>
          </a:p>
          <a:p>
            <a:pPr marL="0" marR="0" lvl="0" indent="0" algn="l" rtl="0">
              <a:lnSpc>
                <a:spcPct val="100000"/>
              </a:lnSpc>
              <a:spcBef>
                <a:spcPts val="0"/>
              </a:spcBef>
              <a:spcAft>
                <a:spcPts val="0"/>
              </a:spcAft>
              <a:buNone/>
            </a:pPr>
            <a:r>
              <a:rPr lang="en-US" sz="600" b="0" i="0" u="none" strike="noStrike" cap="none">
                <a:solidFill>
                  <a:srgbClr val="000000"/>
                </a:solidFill>
                <a:latin typeface="Arial"/>
                <a:ea typeface="Arial"/>
                <a:cs typeface="Arial"/>
                <a:sym typeface="Arial"/>
              </a:rPr>
              <a:t>https://www.freepik.com/free-vector/environmental-effects-coronavirus-concept_7886905.htm#query=polution%20city%20before%20and%20after&amp;position=4&amp;from_view=search&amp;track=ais</a:t>
            </a:r>
            <a:endParaRPr/>
          </a:p>
        </p:txBody>
      </p:sp>
      <p:pic>
        <p:nvPicPr>
          <p:cNvPr id="268" name="Google Shape;268;p21"/>
          <p:cNvPicPr preferRelativeResize="0"/>
          <p:nvPr/>
        </p:nvPicPr>
        <p:blipFill rotWithShape="1">
          <a:blip r:embed="rId3">
            <a:alphaModFix/>
          </a:blip>
          <a:srcRect/>
          <a:stretch/>
        </p:blipFill>
        <p:spPr>
          <a:xfrm>
            <a:off x="5865670" y="2032640"/>
            <a:ext cx="2918159" cy="1897866"/>
          </a:xfrm>
          <a:prstGeom prst="rect">
            <a:avLst/>
          </a:prstGeom>
          <a:noFill/>
          <a:ln>
            <a:noFill/>
          </a:ln>
        </p:spPr>
      </p:pic>
      <p:pic>
        <p:nvPicPr>
          <p:cNvPr id="269" name="Google Shape;269;p21" descr="Uma imagem com texto, clipart&#10;&#10;Descrição gerada automaticamente"/>
          <p:cNvPicPr preferRelativeResize="0"/>
          <p:nvPr/>
        </p:nvPicPr>
        <p:blipFill rotWithShape="1">
          <a:blip r:embed="rId4">
            <a:alphaModFix/>
          </a:blip>
          <a:srcRect/>
          <a:stretch/>
        </p:blipFill>
        <p:spPr>
          <a:xfrm>
            <a:off x="8090410" y="3687153"/>
            <a:ext cx="681229" cy="23834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2"/>
          <p:cNvSpPr txBox="1">
            <a:spLocks noGrp="1"/>
          </p:cNvSpPr>
          <p:nvPr>
            <p:ph type="title"/>
          </p:nvPr>
        </p:nvSpPr>
        <p:spPr>
          <a:xfrm>
            <a:off x="713225" y="61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a:solidFill>
                  <a:srgbClr val="2B2D83"/>
                </a:solidFill>
              </a:rPr>
              <a:t>Beneficiile economiei circulare pentru întreprindere</a:t>
            </a:r>
            <a:endParaRPr>
              <a:solidFill>
                <a:srgbClr val="2B2D83"/>
              </a:solidFill>
            </a:endParaRPr>
          </a:p>
        </p:txBody>
      </p:sp>
      <p:sp>
        <p:nvSpPr>
          <p:cNvPr id="275" name="Google Shape;275;p22"/>
          <p:cNvSpPr txBox="1"/>
          <p:nvPr/>
        </p:nvSpPr>
        <p:spPr>
          <a:xfrm>
            <a:off x="501889" y="1674852"/>
            <a:ext cx="3506346" cy="2717988"/>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20000"/>
              </a:lnSpc>
              <a:spcBef>
                <a:spcPts val="50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În 2015, o cercetare comună a </a:t>
            </a:r>
            <a:r>
              <a:rPr lang="en-US" sz="1400" b="0" i="0" u="none" strike="noStrike" cap="none">
                <a:solidFill>
                  <a:srgbClr val="15A7A1"/>
                </a:solidFill>
                <a:latin typeface="Arial"/>
                <a:ea typeface="Arial"/>
                <a:cs typeface="Arial"/>
                <a:sym typeface="Arial"/>
              </a:rPr>
              <a:t>Fundației Ellen MacArthur </a:t>
            </a:r>
            <a:r>
              <a:rPr lang="en-US" sz="1400" b="0" i="0" u="none" strike="noStrike" cap="none">
                <a:solidFill>
                  <a:srgbClr val="000000"/>
                </a:solidFill>
                <a:latin typeface="Arial"/>
                <a:ea typeface="Arial"/>
                <a:cs typeface="Arial"/>
                <a:sym typeface="Arial"/>
              </a:rPr>
              <a:t>și a </a:t>
            </a:r>
            <a:r>
              <a:rPr lang="en-US" sz="1400" b="0" i="0" u="none" strike="noStrike" cap="none">
                <a:solidFill>
                  <a:srgbClr val="15A7A1"/>
                </a:solidFill>
                <a:latin typeface="Arial"/>
                <a:ea typeface="Arial"/>
                <a:cs typeface="Arial"/>
                <a:sym typeface="Arial"/>
              </a:rPr>
              <a:t>Centrului Mc Kinsey pentru afaceri și mediu a </a:t>
            </a:r>
            <a:r>
              <a:rPr lang="en-US" sz="1400" b="0" i="0" u="none" strike="noStrike" cap="none">
                <a:solidFill>
                  <a:srgbClr val="000000"/>
                </a:solidFill>
                <a:latin typeface="Arial"/>
                <a:ea typeface="Arial"/>
                <a:cs typeface="Arial"/>
                <a:sym typeface="Arial"/>
              </a:rPr>
              <a:t>arătat că majoritatea întreprinderilor din Europa și-ar putea îmbunătăți performanța financiară prin adoptarea activităților de economie circulară. Studiul a fost realizat în rândul a 28 de industrii în ceea ce privește 6 activități de economie circulară:</a:t>
            </a:r>
            <a:endParaRPr/>
          </a:p>
        </p:txBody>
      </p:sp>
      <p:pic>
        <p:nvPicPr>
          <p:cNvPr id="276" name="Google Shape;276;p22"/>
          <p:cNvPicPr preferRelativeResize="0"/>
          <p:nvPr/>
        </p:nvPicPr>
        <p:blipFill rotWithShape="1">
          <a:blip r:embed="rId3">
            <a:alphaModFix/>
          </a:blip>
          <a:srcRect/>
          <a:stretch/>
        </p:blipFill>
        <p:spPr>
          <a:xfrm>
            <a:off x="4382666" y="1098270"/>
            <a:ext cx="3955792" cy="372047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3"/>
          <p:cNvSpPr txBox="1">
            <a:spLocks noGrp="1"/>
          </p:cNvSpPr>
          <p:nvPr>
            <p:ph type="title"/>
          </p:nvPr>
        </p:nvSpPr>
        <p:spPr>
          <a:xfrm>
            <a:off x="-931158" y="1077043"/>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000">
                <a:solidFill>
                  <a:srgbClr val="368E00"/>
                </a:solidFill>
              </a:rPr>
              <a:t>Indicatori EC</a:t>
            </a:r>
            <a:br>
              <a:rPr lang="en-US" sz="4000">
                <a:solidFill>
                  <a:srgbClr val="368E00"/>
                </a:solidFill>
              </a:rPr>
            </a:br>
            <a:br>
              <a:rPr lang="en-US" sz="4000">
                <a:solidFill>
                  <a:srgbClr val="368E00"/>
                </a:solidFill>
              </a:rPr>
            </a:br>
            <a:endParaRPr/>
          </a:p>
        </p:txBody>
      </p:sp>
      <p:sp>
        <p:nvSpPr>
          <p:cNvPr id="282" name="Google Shape;282;p23"/>
          <p:cNvSpPr txBox="1">
            <a:spLocks noGrp="1"/>
          </p:cNvSpPr>
          <p:nvPr>
            <p:ph type="subTitle" idx="1"/>
          </p:nvPr>
        </p:nvSpPr>
        <p:spPr>
          <a:xfrm>
            <a:off x="2626321" y="2497270"/>
            <a:ext cx="5399449" cy="857822"/>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600"/>
              <a:buNone/>
            </a:pPr>
            <a:r>
              <a:rPr lang="en-US" sz="1800"/>
              <a:t>Indicatori pentru economia circulară, precum și indicatorul de circularitate a materialelor</a:t>
            </a:r>
            <a:r>
              <a:rPr lang="en-US" sz="1400"/>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4"/>
          <p:cNvSpPr txBox="1">
            <a:spLocks noGrp="1"/>
          </p:cNvSpPr>
          <p:nvPr>
            <p:ph type="title"/>
          </p:nvPr>
        </p:nvSpPr>
        <p:spPr>
          <a:xfrm>
            <a:off x="466482" y="41046"/>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dirty="0" err="1">
                <a:solidFill>
                  <a:srgbClr val="059540"/>
                </a:solidFill>
              </a:rPr>
              <a:t>Cadrul</a:t>
            </a:r>
            <a:r>
              <a:rPr lang="en-US" dirty="0">
                <a:solidFill>
                  <a:srgbClr val="059540"/>
                </a:solidFill>
              </a:rPr>
              <a:t> de </a:t>
            </a:r>
            <a:r>
              <a:rPr lang="en-US" dirty="0" err="1">
                <a:solidFill>
                  <a:srgbClr val="059540"/>
                </a:solidFill>
              </a:rPr>
              <a:t>monitorizare</a:t>
            </a:r>
            <a:r>
              <a:rPr lang="en-US" dirty="0">
                <a:solidFill>
                  <a:srgbClr val="059540"/>
                </a:solidFill>
              </a:rPr>
              <a:t> EC</a:t>
            </a:r>
            <a:endParaRPr dirty="0"/>
          </a:p>
        </p:txBody>
      </p:sp>
      <p:sp>
        <p:nvSpPr>
          <p:cNvPr id="288" name="Google Shape;288;p24"/>
          <p:cNvSpPr txBox="1"/>
          <p:nvPr/>
        </p:nvSpPr>
        <p:spPr>
          <a:xfrm>
            <a:off x="134065" y="1661339"/>
            <a:ext cx="2973600" cy="2635200"/>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Pentru a monitoriza principalele tendințe ale tranziției către economia circulară, Comisia Europeană a creat un cadru de monitorizare, format din 10 indicatori grupați în 4 categorii. Lista de indicatori utilizează datele disponibile de la Eurostat, JRC, DG GROW și Oficiul European de Brevete.</a:t>
            </a:r>
            <a:endParaRPr/>
          </a:p>
        </p:txBody>
      </p:sp>
      <p:pic>
        <p:nvPicPr>
          <p:cNvPr id="289" name="Google Shape;289;p24"/>
          <p:cNvPicPr preferRelativeResize="0"/>
          <p:nvPr/>
        </p:nvPicPr>
        <p:blipFill rotWithShape="1">
          <a:blip r:embed="rId3">
            <a:alphaModFix/>
          </a:blip>
          <a:srcRect/>
          <a:stretch/>
        </p:blipFill>
        <p:spPr>
          <a:xfrm>
            <a:off x="3031194" y="846961"/>
            <a:ext cx="5786195" cy="3980525"/>
          </a:xfrm>
          <a:prstGeom prst="rect">
            <a:avLst/>
          </a:prstGeom>
          <a:noFill/>
          <a:ln>
            <a:noFill/>
          </a:ln>
        </p:spPr>
      </p:pic>
      <p:sp>
        <p:nvSpPr>
          <p:cNvPr id="290" name="Google Shape;290;p24"/>
          <p:cNvSpPr txBox="1"/>
          <p:nvPr/>
        </p:nvSpPr>
        <p:spPr>
          <a:xfrm>
            <a:off x="1424883" y="4509648"/>
            <a:ext cx="530077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900" b="0" i="0" u="none" strike="noStrike" cap="none" dirty="0" err="1">
                <a:solidFill>
                  <a:srgbClr val="000000"/>
                </a:solidFill>
                <a:latin typeface="Arial"/>
                <a:ea typeface="Arial"/>
                <a:cs typeface="Arial"/>
                <a:sym typeface="Arial"/>
              </a:rPr>
              <a:t>Sursa</a:t>
            </a:r>
            <a:r>
              <a:rPr lang="en-US" sz="900" b="0" i="0" u="none" strike="noStrike" cap="none" dirty="0">
                <a:solidFill>
                  <a:srgbClr val="000000"/>
                </a:solidFill>
                <a:latin typeface="Arial"/>
                <a:ea typeface="Arial"/>
                <a:cs typeface="Arial"/>
                <a:sym typeface="Arial"/>
              </a:rPr>
              <a:t>: </a:t>
            </a:r>
            <a:r>
              <a:rPr lang="en-US" sz="900" b="0" i="0" u="sng" strike="noStrike" cap="none" dirty="0" err="1">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Uniunea</a:t>
            </a:r>
            <a:r>
              <a:rPr lang="en-US" sz="9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 </a:t>
            </a:r>
            <a:r>
              <a:rPr lang="en-US" sz="900" b="0" i="0" u="sng" strike="noStrike" cap="none" dirty="0" err="1">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Europeană</a:t>
            </a:r>
            <a:r>
              <a:rPr lang="en-US" sz="9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 2018</a:t>
            </a:r>
            <a:endParaRPr sz="900" b="0" i="0" u="none" strike="noStrike" cap="none" dirty="0">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5"/>
          <p:cNvSpPr txBox="1">
            <a:spLocks noGrp="1"/>
          </p:cNvSpPr>
          <p:nvPr>
            <p:ph type="title"/>
          </p:nvPr>
        </p:nvSpPr>
        <p:spPr>
          <a:xfrm>
            <a:off x="335090" y="363709"/>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000">
                <a:solidFill>
                  <a:srgbClr val="059540"/>
                </a:solidFill>
              </a:rPr>
              <a:t>Indicatori EC (1)</a:t>
            </a:r>
            <a:endParaRPr>
              <a:solidFill>
                <a:srgbClr val="059540"/>
              </a:solidFill>
            </a:endParaRPr>
          </a:p>
        </p:txBody>
      </p:sp>
      <p:graphicFrame>
        <p:nvGraphicFramePr>
          <p:cNvPr id="296" name="Google Shape;296;p25"/>
          <p:cNvGraphicFramePr/>
          <p:nvPr/>
        </p:nvGraphicFramePr>
        <p:xfrm>
          <a:off x="0" y="1257231"/>
          <a:ext cx="9144000" cy="3317562"/>
        </p:xfrm>
        <a:graphic>
          <a:graphicData uri="http://schemas.openxmlformats.org/drawingml/2006/table">
            <a:tbl>
              <a:tblPr>
                <a:noFill/>
                <a:tableStyleId>{8020EA6B-F6F7-48AE-B17C-6D8825188436}</a:tableStyleId>
              </a:tblPr>
              <a:tblGrid>
                <a:gridCol w="509175">
                  <a:extLst>
                    <a:ext uri="{9D8B030D-6E8A-4147-A177-3AD203B41FA5}">
                      <a16:colId xmlns:a16="http://schemas.microsoft.com/office/drawing/2014/main" val="20000"/>
                    </a:ext>
                  </a:extLst>
                </a:gridCol>
                <a:gridCol w="1823325">
                  <a:extLst>
                    <a:ext uri="{9D8B030D-6E8A-4147-A177-3AD203B41FA5}">
                      <a16:colId xmlns:a16="http://schemas.microsoft.com/office/drawing/2014/main" val="20001"/>
                    </a:ext>
                  </a:extLst>
                </a:gridCol>
                <a:gridCol w="2993900">
                  <a:extLst>
                    <a:ext uri="{9D8B030D-6E8A-4147-A177-3AD203B41FA5}">
                      <a16:colId xmlns:a16="http://schemas.microsoft.com/office/drawing/2014/main" val="20002"/>
                    </a:ext>
                  </a:extLst>
                </a:gridCol>
                <a:gridCol w="3817600">
                  <a:extLst>
                    <a:ext uri="{9D8B030D-6E8A-4147-A177-3AD203B41FA5}">
                      <a16:colId xmlns:a16="http://schemas.microsoft.com/office/drawing/2014/main" val="20003"/>
                    </a:ext>
                  </a:extLst>
                </a:gridCol>
              </a:tblGrid>
              <a:tr h="135625">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59540"/>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Indicator</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59540"/>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Importanță</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59540"/>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Pârghiile UE (exemple)</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59540"/>
                    </a:solidFill>
                  </a:tcPr>
                </a:tc>
                <a:extLst>
                  <a:ext uri="{0D108BD9-81ED-4DB2-BD59-A6C34878D82A}">
                    <a16:rowId xmlns:a16="http://schemas.microsoft.com/office/drawing/2014/main" val="10000"/>
                  </a:ext>
                </a:extLst>
              </a:tr>
              <a:tr h="135625">
                <a:tc gridSpan="4">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Producție și consum</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9540"/>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1"/>
                  </a:ext>
                </a:extLst>
              </a:tr>
              <a:tr h="433100">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1</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9540"/>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Autosuficiența materiilor prime pentru producție în UE</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Economia circulară ar trebui să contribuie la abordarea riscurilor asociate cu aprovizionarea cu materii prime, în special cu materii prime critice.</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Inițiativa privind materiile prime; Foaia de parcurs privind eficiența resurselor</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extLst>
                  <a:ext uri="{0D108BD9-81ED-4DB2-BD59-A6C34878D82A}">
                    <a16:rowId xmlns:a16="http://schemas.microsoft.com/office/drawing/2014/main" val="10002"/>
                  </a:ext>
                </a:extLst>
              </a:tr>
              <a:tr h="407275">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2</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9540"/>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Achizițiile publice ecologice (ca indicator pentru aspectele financiare)</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Achizițiile publice reprezintă o mare parte din consum și pot stimula economia circulară.</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Strategia privind achizițiile publice; scheme de sprijin și criterii ecologice voluntare pentru achizițiile publice</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extLst>
                  <a:ext uri="{0D108BD9-81ED-4DB2-BD59-A6C34878D82A}">
                    <a16:rowId xmlns:a16="http://schemas.microsoft.com/office/drawing/2014/main" val="10003"/>
                  </a:ext>
                </a:extLst>
              </a:tr>
              <a:tr h="407275">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3</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9540"/>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Producerea de deșeuri (ca indicator pentru aspectele legate de consum)</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În cadrul economiei circulare, generarea de deșeuri este redusă la minimum.</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Directiva-cadru privind deșeurile; directive privind fluxurile de deșeuri specifice; Strategia privind materialele plastice</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extLst>
                  <a:ext uri="{0D108BD9-81ED-4DB2-BD59-A6C34878D82A}">
                    <a16:rowId xmlns:a16="http://schemas.microsoft.com/office/drawing/2014/main" val="10004"/>
                  </a:ext>
                </a:extLst>
              </a:tr>
              <a:tr h="407275">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4</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9540"/>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Deșeuri alimentare</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Eliminarea alimentelor are un impact negativ asupra mediului, climei și economiei.</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Regulamentul general privind legislația alimentară; Directiva-cadru privind deșeurile; diverse inițiative (cum ar fi Platforma UE privind pierderile și risipa de alimente).</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extLst>
                  <a:ext uri="{0D108BD9-81ED-4DB2-BD59-A6C34878D82A}">
                    <a16:rowId xmlns:a16="http://schemas.microsoft.com/office/drawing/2014/main" val="10005"/>
                  </a:ext>
                </a:extLst>
              </a:tr>
              <a:tr h="135625">
                <a:tc gridSpan="4">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Gestionarea deșeurilor</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9540"/>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6"/>
                  </a:ext>
                </a:extLst>
              </a:tr>
              <a:tr h="284375">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5</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9540"/>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Ratele de reciclare (proporția de deșeuri care sunt reciclate)</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Creșterea ratelor de reciclare face parte din tranziția către o economie circulară.</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tc>
                  <a:txBody>
                    <a:bodyPr/>
                    <a:lstStyle/>
                    <a:p>
                      <a:pPr marL="0" marR="0" lvl="0" indent="0" algn="l" rtl="0">
                        <a:lnSpc>
                          <a:spcPct val="107000"/>
                        </a:lnSpc>
                        <a:spcBef>
                          <a:spcPts val="0"/>
                        </a:spcBef>
                        <a:spcAft>
                          <a:spcPts val="0"/>
                        </a:spcAft>
                        <a:buNone/>
                      </a:pPr>
                      <a:r>
                        <a:rPr lang="en-US" sz="1000" u="none" strike="noStrike" cap="none">
                          <a:latin typeface="Arial"/>
                          <a:ea typeface="Arial"/>
                          <a:cs typeface="Arial"/>
                          <a:sym typeface="Arial"/>
                        </a:rPr>
                        <a:t>Directiva-cadru privind deșeurile</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extLst>
                  <a:ext uri="{0D108BD9-81ED-4DB2-BD59-A6C34878D82A}">
                    <a16:rowId xmlns:a16="http://schemas.microsoft.com/office/drawing/2014/main" val="10007"/>
                  </a:ext>
                </a:extLst>
              </a:tr>
              <a:tr h="407275">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6</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9540"/>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Fluxuri de deșeuri specifice (deșeuri de ambalaje, deșeuri biologice, deșeuri electronice etc.)</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Reflectă progresele înregistrate în reciclarea celor mai importante fluxuri de deșeuri.</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Directiva-cadru privind deșeurile; Directiva privind depozitele de deșeuri; directive privind fluxurile de deșeuri specifice.</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6"/>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a:solidFill>
                  <a:srgbClr val="059540"/>
                </a:solidFill>
              </a:rPr>
              <a:t>(continuare)</a:t>
            </a:r>
            <a:endParaRPr/>
          </a:p>
        </p:txBody>
      </p:sp>
      <p:graphicFrame>
        <p:nvGraphicFramePr>
          <p:cNvPr id="302" name="Google Shape;302;p26"/>
          <p:cNvGraphicFramePr/>
          <p:nvPr/>
        </p:nvGraphicFramePr>
        <p:xfrm>
          <a:off x="9883" y="1391068"/>
          <a:ext cx="9144000" cy="2705852"/>
        </p:xfrm>
        <a:graphic>
          <a:graphicData uri="http://schemas.openxmlformats.org/drawingml/2006/table">
            <a:tbl>
              <a:tblPr>
                <a:noFill/>
                <a:tableStyleId>{8020EA6B-F6F7-48AE-B17C-6D8825188436}</a:tableStyleId>
              </a:tblPr>
              <a:tblGrid>
                <a:gridCol w="509175">
                  <a:extLst>
                    <a:ext uri="{9D8B030D-6E8A-4147-A177-3AD203B41FA5}">
                      <a16:colId xmlns:a16="http://schemas.microsoft.com/office/drawing/2014/main" val="20000"/>
                    </a:ext>
                  </a:extLst>
                </a:gridCol>
                <a:gridCol w="1823325">
                  <a:extLst>
                    <a:ext uri="{9D8B030D-6E8A-4147-A177-3AD203B41FA5}">
                      <a16:colId xmlns:a16="http://schemas.microsoft.com/office/drawing/2014/main" val="20001"/>
                    </a:ext>
                  </a:extLst>
                </a:gridCol>
                <a:gridCol w="2993900">
                  <a:extLst>
                    <a:ext uri="{9D8B030D-6E8A-4147-A177-3AD203B41FA5}">
                      <a16:colId xmlns:a16="http://schemas.microsoft.com/office/drawing/2014/main" val="20002"/>
                    </a:ext>
                  </a:extLst>
                </a:gridCol>
                <a:gridCol w="3817600">
                  <a:extLst>
                    <a:ext uri="{9D8B030D-6E8A-4147-A177-3AD203B41FA5}">
                      <a16:colId xmlns:a16="http://schemas.microsoft.com/office/drawing/2014/main" val="20003"/>
                    </a:ext>
                  </a:extLst>
                </a:gridCol>
              </a:tblGrid>
              <a:tr h="111825">
                <a:tc gridSpan="4">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Materii prime secundare</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9540"/>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357150">
                <a:tc>
                  <a:txBody>
                    <a:bodyPr/>
                    <a:lstStyle/>
                    <a:p>
                      <a:pPr marL="0" marR="0" lvl="0" indent="0" algn="just" rtl="0">
                        <a:lnSpc>
                          <a:spcPct val="107000"/>
                        </a:lnSpc>
                        <a:spcBef>
                          <a:spcPts val="0"/>
                        </a:spcBef>
                        <a:spcAft>
                          <a:spcPts val="0"/>
                        </a:spcAft>
                        <a:buNone/>
                      </a:pPr>
                      <a:r>
                        <a:rPr lang="en-US" sz="800" u="none" strike="noStrike" cap="none">
                          <a:latin typeface="Arial"/>
                          <a:ea typeface="Arial"/>
                          <a:cs typeface="Arial"/>
                          <a:sym typeface="Arial"/>
                        </a:rPr>
                        <a:t>7</a:t>
                      </a:r>
                      <a:endParaRPr sz="8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9540"/>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Contribuția materialelor reciclate la cererea de materii prime</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tc>
                  <a:txBody>
                    <a:bodyPr/>
                    <a:lstStyle/>
                    <a:p>
                      <a:pPr marL="0" marR="0" lvl="0" indent="0" algn="l" rtl="0">
                        <a:lnSpc>
                          <a:spcPct val="107000"/>
                        </a:lnSpc>
                        <a:spcBef>
                          <a:spcPts val="0"/>
                        </a:spcBef>
                        <a:spcAft>
                          <a:spcPts val="0"/>
                        </a:spcAft>
                        <a:buNone/>
                      </a:pPr>
                      <a:r>
                        <a:rPr lang="en-US" sz="1000" u="none" strike="noStrike" cap="none">
                          <a:latin typeface="Arial"/>
                          <a:ea typeface="Arial"/>
                          <a:cs typeface="Arial"/>
                          <a:sym typeface="Arial"/>
                        </a:rPr>
                        <a:t>În cadrul economiei circulare, materialele reciclate sunt utilizate în mod regulat pentru a produce noi produse.</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Directiva-cadru privind deșeurile; Directiva privind proiectarea ecologică; eticheta ecologică a UE; Regulamentul REACH; Strategia privind materialele plastice; standardele de calitate pentru materiile prime secundare.</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extLst>
                  <a:ext uri="{0D108BD9-81ED-4DB2-BD59-A6C34878D82A}">
                    <a16:rowId xmlns:a16="http://schemas.microsoft.com/office/drawing/2014/main" val="10001"/>
                  </a:ext>
                </a:extLst>
              </a:tr>
              <a:tr h="479800">
                <a:tc>
                  <a:txBody>
                    <a:bodyPr/>
                    <a:lstStyle/>
                    <a:p>
                      <a:pPr marL="0" marR="0" lvl="0" indent="0" algn="just" rtl="0">
                        <a:lnSpc>
                          <a:spcPct val="107000"/>
                        </a:lnSpc>
                        <a:spcBef>
                          <a:spcPts val="0"/>
                        </a:spcBef>
                        <a:spcAft>
                          <a:spcPts val="0"/>
                        </a:spcAft>
                        <a:buNone/>
                      </a:pPr>
                      <a:r>
                        <a:rPr lang="en-US" sz="800" u="none" strike="noStrike" cap="none">
                          <a:latin typeface="Arial"/>
                          <a:ea typeface="Arial"/>
                          <a:cs typeface="Arial"/>
                          <a:sym typeface="Arial"/>
                        </a:rPr>
                        <a:t>8</a:t>
                      </a:r>
                      <a:endParaRPr sz="8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9540"/>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Comerțul cu materii prime reciclabile între statele membre ale UE și cu restul lumii</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tc>
                  <a:txBody>
                    <a:bodyPr/>
                    <a:lstStyle/>
                    <a:p>
                      <a:pPr marL="0" marR="0" lvl="0" indent="0" algn="l" rtl="0">
                        <a:lnSpc>
                          <a:spcPct val="107000"/>
                        </a:lnSpc>
                        <a:spcBef>
                          <a:spcPts val="0"/>
                        </a:spcBef>
                        <a:spcAft>
                          <a:spcPts val="0"/>
                        </a:spcAft>
                        <a:buNone/>
                      </a:pPr>
                      <a:r>
                        <a:rPr lang="en-US" sz="1000" u="none" strike="noStrike" cap="none">
                          <a:latin typeface="Arial"/>
                          <a:ea typeface="Arial"/>
                          <a:cs typeface="Arial"/>
                          <a:sym typeface="Arial"/>
                        </a:rPr>
                        <a:t>Comerțul cu materii prime reciclabile reflectă importanța pieței interne și a participării globale la economia circulară.</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Politica privind piața internă; Regulamentul privind transferurile de deșeuri; politica comercială.</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extLst>
                  <a:ext uri="{0D108BD9-81ED-4DB2-BD59-A6C34878D82A}">
                    <a16:rowId xmlns:a16="http://schemas.microsoft.com/office/drawing/2014/main" val="10002"/>
                  </a:ext>
                </a:extLst>
              </a:tr>
              <a:tr h="111825">
                <a:tc gridSpan="4">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Competitivitate și inovare</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9540"/>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3"/>
                  </a:ext>
                </a:extLst>
              </a:tr>
              <a:tr h="602475">
                <a:tc>
                  <a:txBody>
                    <a:bodyPr/>
                    <a:lstStyle/>
                    <a:p>
                      <a:pPr marL="0" marR="0" lvl="0" indent="0" algn="just" rtl="0">
                        <a:lnSpc>
                          <a:spcPct val="107000"/>
                        </a:lnSpc>
                        <a:spcBef>
                          <a:spcPts val="0"/>
                        </a:spcBef>
                        <a:spcAft>
                          <a:spcPts val="0"/>
                        </a:spcAft>
                        <a:buNone/>
                      </a:pPr>
                      <a:r>
                        <a:rPr lang="en-US" sz="800" u="none" strike="noStrike" cap="none">
                          <a:latin typeface="Arial"/>
                          <a:ea typeface="Arial"/>
                          <a:cs typeface="Arial"/>
                          <a:sym typeface="Arial"/>
                        </a:rPr>
                        <a:t>9</a:t>
                      </a:r>
                      <a:endParaRPr sz="8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9540"/>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Investiții private, locuri de muncă și valoare adăugată brută</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Reflectă contribuția economiei circulare la crearea de locuri de muncă și la creșterea economică.</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Planul de investiții pentru Europa; Fonduri structurale și de investiții; Programul InnovFin; Platforma de sprijin financiar pentru economia circulară; Strategia de finanțare durabilă; Inițiativa privind locurile de muncă ecologice; O nouă agendă europeană a competențelor; Politica privind piața internă</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extLst>
                  <a:ext uri="{0D108BD9-81ED-4DB2-BD59-A6C34878D82A}">
                    <a16:rowId xmlns:a16="http://schemas.microsoft.com/office/drawing/2014/main" val="10004"/>
                  </a:ext>
                </a:extLst>
              </a:tr>
              <a:tr h="479800">
                <a:tc>
                  <a:txBody>
                    <a:bodyPr/>
                    <a:lstStyle/>
                    <a:p>
                      <a:pPr marL="0" marR="0" lvl="0" indent="0" algn="just" rtl="0">
                        <a:lnSpc>
                          <a:spcPct val="107000"/>
                        </a:lnSpc>
                        <a:spcBef>
                          <a:spcPts val="0"/>
                        </a:spcBef>
                        <a:spcAft>
                          <a:spcPts val="0"/>
                        </a:spcAft>
                        <a:buNone/>
                      </a:pPr>
                      <a:r>
                        <a:rPr lang="en-US" sz="800" u="none" strike="noStrike" cap="none">
                          <a:latin typeface="Arial"/>
                          <a:ea typeface="Arial"/>
                          <a:cs typeface="Arial"/>
                          <a:sym typeface="Arial"/>
                        </a:rPr>
                        <a:t>10</a:t>
                      </a:r>
                      <a:endParaRPr sz="8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9540"/>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Brevete legate de reciclare și de materiile prime secundare ca indicator al inovării</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Tehnologiile inovatoare în domeniul economiei circulare sporesc competitivitatea globală a UE.</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tc>
                  <a:txBody>
                    <a:bodyPr/>
                    <a:lstStyle/>
                    <a:p>
                      <a:pPr marL="0" marR="0" lvl="0" indent="0" algn="just" rtl="0">
                        <a:lnSpc>
                          <a:spcPct val="107000"/>
                        </a:lnSpc>
                        <a:spcBef>
                          <a:spcPts val="0"/>
                        </a:spcBef>
                        <a:spcAft>
                          <a:spcPts val="0"/>
                        </a:spcAft>
                        <a:buNone/>
                      </a:pPr>
                      <a:r>
                        <a:rPr lang="en-US" sz="1000" u="none" strike="noStrike" cap="none">
                          <a:latin typeface="Arial"/>
                          <a:ea typeface="Arial"/>
                          <a:cs typeface="Arial"/>
                          <a:sym typeface="Arial"/>
                        </a:rPr>
                        <a:t>Orizont Europa</a:t>
                      </a:r>
                      <a:endParaRPr sz="1000" u="none" strike="noStrike" cap="none">
                        <a:latin typeface="Arial"/>
                        <a:ea typeface="Arial"/>
                        <a:cs typeface="Arial"/>
                        <a:sym typeface="Arial"/>
                      </a:endParaRPr>
                    </a:p>
                  </a:txBody>
                  <a:tcPr marL="22225" marR="2222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7"/>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3600">
                <a:solidFill>
                  <a:srgbClr val="059540"/>
                </a:solidFill>
              </a:rPr>
              <a:t>Indicatori EC (2)</a:t>
            </a:r>
            <a:endParaRPr/>
          </a:p>
        </p:txBody>
      </p:sp>
      <p:sp>
        <p:nvSpPr>
          <p:cNvPr id="308" name="Google Shape;308;p27"/>
          <p:cNvSpPr txBox="1"/>
          <p:nvPr/>
        </p:nvSpPr>
        <p:spPr>
          <a:xfrm>
            <a:off x="134066" y="1859291"/>
            <a:ext cx="8686800" cy="2462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În timp ce diapozitivul anterior prezintă indicatorii CE care provin din </a:t>
            </a:r>
            <a:r>
              <a:rPr lang="en-US" sz="1400" b="0" i="0" u="none" strike="noStrike" cap="none">
                <a:solidFill>
                  <a:srgbClr val="059540"/>
                </a:solidFill>
                <a:latin typeface="Arial"/>
                <a:ea typeface="Arial"/>
                <a:cs typeface="Arial"/>
                <a:sym typeface="Arial"/>
              </a:rPr>
              <a:t>Cadrul de monitorizare a economiei circulare</a:t>
            </a:r>
            <a:r>
              <a:rPr lang="en-US" sz="1400" b="0" i="0" u="none" strike="noStrike" cap="none">
                <a:solidFill>
                  <a:srgbClr val="000000"/>
                </a:solidFill>
                <a:latin typeface="Arial"/>
                <a:ea typeface="Arial"/>
                <a:cs typeface="Arial"/>
                <a:sym typeface="Arial"/>
              </a:rPr>
              <a:t>, în </a:t>
            </a:r>
            <a:r>
              <a:rPr lang="en-US"/>
              <a:t>slied-ul</a:t>
            </a:r>
            <a:r>
              <a:rPr lang="en-US" sz="1400" b="0" i="0" u="none" strike="noStrike" cap="none">
                <a:solidFill>
                  <a:srgbClr val="000000"/>
                </a:solidFill>
                <a:latin typeface="Arial"/>
                <a:ea typeface="Arial"/>
                <a:cs typeface="Arial"/>
                <a:sym typeface="Arial"/>
              </a:rPr>
              <a:t> următor prezentăm un alt set de indicatori, din nou de la CE - DG </a:t>
            </a:r>
            <a:r>
              <a:rPr lang="en-US" sz="1400" b="0" i="0" u="none" strike="noStrike" cap="none">
                <a:solidFill>
                  <a:srgbClr val="059540"/>
                </a:solidFill>
                <a:latin typeface="Arial"/>
                <a:ea typeface="Arial"/>
                <a:cs typeface="Arial"/>
                <a:sym typeface="Arial"/>
              </a:rPr>
              <a:t>Mediu și planul de acțiune privind ecoinovarea</a:t>
            </a:r>
            <a:r>
              <a:rPr lang="en-US" sz="1400" b="0" i="0" u="none" strike="noStrike" cap="none">
                <a:solidFill>
                  <a:srgbClr val="000000"/>
                </a:solidFill>
                <a:latin typeface="Arial"/>
                <a:ea typeface="Arial"/>
                <a:cs typeface="Arial"/>
                <a:sym typeface="Arial"/>
              </a:rPr>
              <a:t>. </a:t>
            </a:r>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Există 3 categorii majore:</a:t>
            </a:r>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Managementul durabil al resurselor</a:t>
            </a:r>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Comportamentul societal</a:t>
            </a:r>
            <a:endParaRPr/>
          </a:p>
          <a:p>
            <a:pPr marL="285750" marR="0" lvl="0" indent="-285750" algn="just"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Operațiuni de afaceri</a:t>
            </a:r>
            <a:endParaRPr/>
          </a:p>
          <a:p>
            <a:pPr marL="0" marR="0" lvl="0" indent="0" algn="just"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Datele provin în principal de la Eurostat, dar și de la Deloitte, Ecopreneur, AEM, Flash Eurobarometru 441, Sondaj comunitar privind inovarea 2014 și EU Ecolabel.</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8"/>
          <p:cNvSpPr txBox="1">
            <a:spLocks noGrp="1"/>
          </p:cNvSpPr>
          <p:nvPr>
            <p:ph type="title"/>
          </p:nvPr>
        </p:nvSpPr>
        <p:spPr>
          <a:xfrm>
            <a:off x="713225" y="61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a:solidFill>
                  <a:srgbClr val="059540"/>
                </a:solidFill>
              </a:rPr>
              <a:t>Indicatori EC (3)</a:t>
            </a:r>
            <a:endParaRPr>
              <a:solidFill>
                <a:srgbClr val="059540"/>
              </a:solidFill>
            </a:endParaRPr>
          </a:p>
        </p:txBody>
      </p:sp>
      <p:sp>
        <p:nvSpPr>
          <p:cNvPr id="314" name="Google Shape;314;p28">
            <a:hlinkClick r:id="rId3"/>
          </p:cNvPr>
          <p:cNvSpPr txBox="1"/>
          <p:nvPr/>
        </p:nvSpPr>
        <p:spPr>
          <a:xfrm>
            <a:off x="-961809" y="4625699"/>
            <a:ext cx="95631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Arial"/>
                <a:ea typeface="Arial"/>
                <a:cs typeface="Arial"/>
                <a:sym typeface="Arial"/>
              </a:rPr>
              <a:t>Sursa: </a:t>
            </a:r>
            <a:r>
              <a:rPr lang="en-US" sz="9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a:t>
            </a:r>
            <a:r>
              <a:rPr lang="en-US" sz="900" b="0" i="0" u="none" strike="noStrike" cap="none">
                <a:solidFill>
                  <a:srgbClr val="000000"/>
                </a:solidFill>
                <a:latin typeface="Arial"/>
                <a:ea typeface="Arial"/>
                <a:cs typeface="Arial"/>
                <a:sym typeface="Arial"/>
              </a:rPr>
              <a:t>//ec.europa.eu/environment/ecoap/indicators/circular-economy-indicators_en </a:t>
            </a:r>
            <a:endParaRPr/>
          </a:p>
        </p:txBody>
      </p:sp>
      <p:graphicFrame>
        <p:nvGraphicFramePr>
          <p:cNvPr id="315" name="Google Shape;315;p28"/>
          <p:cNvGraphicFramePr/>
          <p:nvPr/>
        </p:nvGraphicFramePr>
        <p:xfrm>
          <a:off x="467944" y="1009435"/>
          <a:ext cx="8133350" cy="3484800"/>
        </p:xfrm>
        <a:graphic>
          <a:graphicData uri="http://schemas.openxmlformats.org/drawingml/2006/table">
            <a:tbl>
              <a:tblPr firstRow="1" firstCol="1" bandRow="1">
                <a:noFill/>
                <a:tableStyleId>{58E39649-6C7D-450D-9C8D-04EBB296340E}</a:tableStyleId>
              </a:tblPr>
              <a:tblGrid>
                <a:gridCol w="2873825">
                  <a:extLst>
                    <a:ext uri="{9D8B030D-6E8A-4147-A177-3AD203B41FA5}">
                      <a16:colId xmlns:a16="http://schemas.microsoft.com/office/drawing/2014/main" val="20000"/>
                    </a:ext>
                  </a:extLst>
                </a:gridCol>
                <a:gridCol w="5259525">
                  <a:extLst>
                    <a:ext uri="{9D8B030D-6E8A-4147-A177-3AD203B41FA5}">
                      <a16:colId xmlns:a16="http://schemas.microsoft.com/office/drawing/2014/main" val="20001"/>
                    </a:ext>
                  </a:extLst>
                </a:gridCol>
              </a:tblGrid>
              <a:tr h="127025">
                <a:tc>
                  <a:txBody>
                    <a:bodyPr/>
                    <a:lstStyle/>
                    <a:p>
                      <a:pPr marL="0" marR="0" lvl="0" indent="0" algn="ctr" rtl="0">
                        <a:lnSpc>
                          <a:spcPct val="100000"/>
                        </a:lnSpc>
                        <a:spcBef>
                          <a:spcPts val="0"/>
                        </a:spcBef>
                        <a:spcAft>
                          <a:spcPts val="0"/>
                        </a:spcAft>
                        <a:buNone/>
                      </a:pPr>
                      <a:r>
                        <a:rPr lang="en-US" sz="1000" b="1" u="none" strike="noStrike" cap="none">
                          <a:solidFill>
                            <a:schemeClr val="lt1"/>
                          </a:solidFill>
                        </a:rPr>
                        <a:t>Grupul</a:t>
                      </a:r>
                      <a:endParaRPr sz="1000" b="1" u="none" strike="noStrike" cap="none">
                        <a:solidFill>
                          <a:schemeClr val="lt1"/>
                        </a:solidFill>
                        <a:latin typeface="Calibri"/>
                        <a:ea typeface="Calibri"/>
                        <a:cs typeface="Calibri"/>
                        <a:sym typeface="Calibri"/>
                      </a:endParaRPr>
                    </a:p>
                  </a:txBody>
                  <a:tcPr marL="51125" marR="51125" marT="7100" marB="0">
                    <a:solidFill>
                      <a:srgbClr val="059540"/>
                    </a:solidFill>
                  </a:tcPr>
                </a:tc>
                <a:tc>
                  <a:txBody>
                    <a:bodyPr/>
                    <a:lstStyle/>
                    <a:p>
                      <a:pPr marL="0" marR="0" lvl="0" indent="0" algn="ctr" rtl="0">
                        <a:lnSpc>
                          <a:spcPct val="100000"/>
                        </a:lnSpc>
                        <a:spcBef>
                          <a:spcPts val="0"/>
                        </a:spcBef>
                        <a:spcAft>
                          <a:spcPts val="0"/>
                        </a:spcAft>
                        <a:buNone/>
                      </a:pPr>
                      <a:r>
                        <a:rPr lang="en-US" sz="1000" b="1" u="none" strike="noStrike" cap="none">
                          <a:solidFill>
                            <a:schemeClr val="lt1"/>
                          </a:solidFill>
                        </a:rPr>
                        <a:t>Indicatori</a:t>
                      </a:r>
                      <a:endParaRPr sz="1000" b="1" u="none" strike="noStrike" cap="none">
                        <a:solidFill>
                          <a:schemeClr val="lt1"/>
                        </a:solidFill>
                        <a:latin typeface="Calibri"/>
                        <a:ea typeface="Calibri"/>
                        <a:cs typeface="Calibri"/>
                        <a:sym typeface="Calibri"/>
                      </a:endParaRPr>
                    </a:p>
                  </a:txBody>
                  <a:tcPr marL="51125" marR="51125" marT="7100" marB="0">
                    <a:solidFill>
                      <a:srgbClr val="059540"/>
                    </a:solidFill>
                  </a:tcPr>
                </a:tc>
                <a:extLst>
                  <a:ext uri="{0D108BD9-81ED-4DB2-BD59-A6C34878D82A}">
                    <a16:rowId xmlns:a16="http://schemas.microsoft.com/office/drawing/2014/main" val="10000"/>
                  </a:ext>
                </a:extLst>
              </a:tr>
              <a:tr h="984900">
                <a:tc>
                  <a:txBody>
                    <a:bodyPr/>
                    <a:lstStyle/>
                    <a:p>
                      <a:pPr marL="0" marR="0" lvl="0" indent="0" algn="just" rtl="0">
                        <a:lnSpc>
                          <a:spcPct val="100000"/>
                        </a:lnSpc>
                        <a:spcBef>
                          <a:spcPts val="0"/>
                        </a:spcBef>
                        <a:spcAft>
                          <a:spcPts val="0"/>
                        </a:spcAft>
                        <a:buNone/>
                      </a:pPr>
                      <a:r>
                        <a:rPr lang="en-US" sz="1000" b="1" u="none" strike="noStrike" cap="none"/>
                        <a:t>Gestionarea durabilă a resurselor - </a:t>
                      </a:r>
                      <a:r>
                        <a:rPr lang="en-US" sz="1000" u="none" strike="noStrike" cap="none"/>
                        <a:t>măsurarea performanțelor în ceea ce privește transformarea în EC în ceea ce privește cererea de resurse și presiunea asupra mediului. </a:t>
                      </a:r>
                      <a:endParaRPr sz="1000" u="none" strike="noStrike" cap="none">
                        <a:latin typeface="Calibri"/>
                        <a:ea typeface="Calibri"/>
                        <a:cs typeface="Calibri"/>
                        <a:sym typeface="Calibri"/>
                      </a:endParaRPr>
                    </a:p>
                  </a:txBody>
                  <a:tcPr marL="51125" marR="51125" marT="7100" marB="0"/>
                </a:tc>
                <a:tc>
                  <a:txBody>
                    <a:bodyPr/>
                    <a:lstStyle/>
                    <a:p>
                      <a:pPr marL="342900" marR="0" lvl="0" indent="-342900" algn="l" rtl="0">
                        <a:lnSpc>
                          <a:spcPct val="100000"/>
                        </a:lnSpc>
                        <a:spcBef>
                          <a:spcPts val="0"/>
                        </a:spcBef>
                        <a:spcAft>
                          <a:spcPts val="0"/>
                        </a:spcAft>
                        <a:buClr>
                          <a:srgbClr val="000000"/>
                        </a:buClr>
                        <a:buSzPts val="1000"/>
                        <a:buFont typeface="Noto Sans Symbols"/>
                        <a:buChar char="✔"/>
                      </a:pPr>
                      <a:r>
                        <a:rPr lang="en-US" sz="1000" u="none" strike="noStrike" cap="none"/>
                        <a:t>Amprenta materialului </a:t>
                      </a:r>
                      <a:endParaRPr/>
                    </a:p>
                    <a:p>
                      <a:pPr marL="342900" marR="0" lvl="0" indent="-342900" algn="l" rtl="0">
                        <a:lnSpc>
                          <a:spcPct val="100000"/>
                        </a:lnSpc>
                        <a:spcBef>
                          <a:spcPts val="0"/>
                        </a:spcBef>
                        <a:spcAft>
                          <a:spcPts val="0"/>
                        </a:spcAft>
                        <a:buClr>
                          <a:srgbClr val="000000"/>
                        </a:buClr>
                        <a:buSzPts val="1000"/>
                        <a:buFont typeface="Noto Sans Symbols"/>
                        <a:buChar char="✔"/>
                      </a:pPr>
                      <a:r>
                        <a:rPr lang="en-US" sz="1000" u="none" strike="noStrike" cap="none"/>
                        <a:t>Productivitatea resurselor statelor membre </a:t>
                      </a:r>
                      <a:endParaRPr/>
                    </a:p>
                    <a:p>
                      <a:pPr marL="342900" marR="0" lvl="0" indent="-342900" algn="l" rtl="0">
                        <a:lnSpc>
                          <a:spcPct val="100000"/>
                        </a:lnSpc>
                        <a:spcBef>
                          <a:spcPts val="0"/>
                        </a:spcBef>
                        <a:spcAft>
                          <a:spcPts val="0"/>
                        </a:spcAft>
                        <a:buClr>
                          <a:srgbClr val="000000"/>
                        </a:buClr>
                        <a:buSzPts val="1000"/>
                        <a:buFont typeface="Noto Sans Symbols"/>
                        <a:buChar char="✔"/>
                      </a:pPr>
                      <a:r>
                        <a:rPr lang="en-US" sz="1000" u="none" strike="noStrike" cap="none"/>
                        <a:t>Tendințe în sectorul reparațiilor </a:t>
                      </a:r>
                      <a:endParaRPr/>
                    </a:p>
                    <a:p>
                      <a:pPr marL="342900" marR="0" lvl="0" indent="-342900" algn="l" rtl="0">
                        <a:lnSpc>
                          <a:spcPct val="100000"/>
                        </a:lnSpc>
                        <a:spcBef>
                          <a:spcPts val="0"/>
                        </a:spcBef>
                        <a:spcAft>
                          <a:spcPts val="0"/>
                        </a:spcAft>
                        <a:buClr>
                          <a:srgbClr val="000000"/>
                        </a:buClr>
                        <a:buSzPts val="1000"/>
                        <a:buFont typeface="Noto Sans Symbols"/>
                        <a:buChar char="✔"/>
                      </a:pPr>
                      <a:r>
                        <a:rPr lang="en-US" sz="1000" u="none" strike="noStrike" cap="none"/>
                        <a:t>Responsabilitatea extinsă a producătorului </a:t>
                      </a:r>
                      <a:endParaRPr/>
                    </a:p>
                    <a:p>
                      <a:pPr marL="342900" marR="0" lvl="0" indent="-342900" algn="l" rtl="0">
                        <a:lnSpc>
                          <a:spcPct val="100000"/>
                        </a:lnSpc>
                        <a:spcBef>
                          <a:spcPts val="0"/>
                        </a:spcBef>
                        <a:spcAft>
                          <a:spcPts val="0"/>
                        </a:spcAft>
                        <a:buClr>
                          <a:srgbClr val="000000"/>
                        </a:buClr>
                        <a:buSzPts val="1000"/>
                        <a:buFont typeface="Noto Sans Symbols"/>
                        <a:buChar char="✔"/>
                      </a:pPr>
                      <a:r>
                        <a:rPr lang="en-US" sz="1000" u="none" strike="noStrike" cap="none"/>
                        <a:t>Tendințe pe piața de reciclare </a:t>
                      </a:r>
                      <a:endParaRPr sz="1000" u="none" strike="noStrike" cap="none">
                        <a:latin typeface="Calibri"/>
                        <a:ea typeface="Calibri"/>
                        <a:cs typeface="Calibri"/>
                        <a:sym typeface="Calibri"/>
                      </a:endParaRPr>
                    </a:p>
                  </a:txBody>
                  <a:tcPr marL="51125" marR="51125" marT="7100" marB="0"/>
                </a:tc>
                <a:extLst>
                  <a:ext uri="{0D108BD9-81ED-4DB2-BD59-A6C34878D82A}">
                    <a16:rowId xmlns:a16="http://schemas.microsoft.com/office/drawing/2014/main" val="10001"/>
                  </a:ext>
                </a:extLst>
              </a:tr>
              <a:tr h="809300">
                <a:tc>
                  <a:txBody>
                    <a:bodyPr/>
                    <a:lstStyle/>
                    <a:p>
                      <a:pPr marL="0" marR="0" lvl="0" indent="0" algn="just" rtl="0">
                        <a:lnSpc>
                          <a:spcPct val="100000"/>
                        </a:lnSpc>
                        <a:spcBef>
                          <a:spcPts val="0"/>
                        </a:spcBef>
                        <a:spcAft>
                          <a:spcPts val="0"/>
                        </a:spcAft>
                        <a:buNone/>
                      </a:pPr>
                      <a:r>
                        <a:rPr lang="en-US" sz="1000" b="1" u="none" strike="noStrike" cap="none"/>
                        <a:t>Comportamentul social </a:t>
                      </a:r>
                      <a:r>
                        <a:rPr lang="en-US" sz="1000" u="none" strike="noStrike" cap="none"/>
                        <a:t>- măsurarea gradului de conștientizare și implicare a cetățenilor în economia circulară </a:t>
                      </a:r>
                      <a:endParaRPr sz="1000" u="none" strike="noStrike" cap="none">
                        <a:latin typeface="Calibri"/>
                        <a:ea typeface="Calibri"/>
                        <a:cs typeface="Calibri"/>
                        <a:sym typeface="Calibri"/>
                      </a:endParaRPr>
                    </a:p>
                  </a:txBody>
                  <a:tcPr marL="51125" marR="51125" marT="7100" marB="0"/>
                </a:tc>
                <a:tc>
                  <a:txBody>
                    <a:bodyPr/>
                    <a:lstStyle/>
                    <a:p>
                      <a:pPr marL="342900" marR="0" lvl="0" indent="-342900" algn="l" rtl="0">
                        <a:lnSpc>
                          <a:spcPct val="100000"/>
                        </a:lnSpc>
                        <a:spcBef>
                          <a:spcPts val="0"/>
                        </a:spcBef>
                        <a:spcAft>
                          <a:spcPts val="0"/>
                        </a:spcAft>
                        <a:buClr>
                          <a:srgbClr val="000000"/>
                        </a:buClr>
                        <a:buSzPts val="1000"/>
                        <a:buFont typeface="Noto Sans Symbols"/>
                        <a:buChar char="✔"/>
                      </a:pPr>
                      <a:r>
                        <a:rPr lang="en-US" sz="1000" u="none" strike="noStrike" cap="none"/>
                        <a:t>Cetățenii care au ales alternative la cumpărarea de produse noi </a:t>
                      </a:r>
                      <a:endParaRPr/>
                    </a:p>
                    <a:p>
                      <a:pPr marL="342900" marR="0" lvl="0" indent="-342900" algn="l" rtl="0">
                        <a:lnSpc>
                          <a:spcPct val="100000"/>
                        </a:lnSpc>
                        <a:spcBef>
                          <a:spcPts val="0"/>
                        </a:spcBef>
                        <a:spcAft>
                          <a:spcPts val="0"/>
                        </a:spcAft>
                        <a:buClr>
                          <a:srgbClr val="000000"/>
                        </a:buClr>
                        <a:buSzPts val="1000"/>
                        <a:buFont typeface="Noto Sans Symbols"/>
                        <a:buChar char="✔"/>
                      </a:pPr>
                      <a:r>
                        <a:rPr lang="en-US" sz="1000" u="none" strike="noStrike" cap="none"/>
                        <a:t>Acoperirea subiectului CE în mass-media </a:t>
                      </a:r>
                      <a:endParaRPr/>
                    </a:p>
                    <a:p>
                      <a:pPr marL="342900" marR="0" lvl="0" indent="-342900" algn="l" rtl="0">
                        <a:lnSpc>
                          <a:spcPct val="100000"/>
                        </a:lnSpc>
                        <a:spcBef>
                          <a:spcPts val="0"/>
                        </a:spcBef>
                        <a:spcAft>
                          <a:spcPts val="0"/>
                        </a:spcAft>
                        <a:buClr>
                          <a:srgbClr val="000000"/>
                        </a:buClr>
                        <a:buSzPts val="1000"/>
                        <a:buFont typeface="Noto Sans Symbols"/>
                        <a:buChar char="✔"/>
                      </a:pPr>
                      <a:r>
                        <a:rPr lang="en-US" sz="1000" u="none" strike="noStrike" cap="none"/>
                        <a:t>Cifra de afaceri în domeniul reparațiilor de calculatoare și bunuri personale </a:t>
                      </a:r>
                      <a:endParaRPr/>
                    </a:p>
                    <a:p>
                      <a:pPr marL="342900" marR="0" lvl="0" indent="-342900" algn="l" rtl="0">
                        <a:lnSpc>
                          <a:spcPct val="100000"/>
                        </a:lnSpc>
                        <a:spcBef>
                          <a:spcPts val="0"/>
                        </a:spcBef>
                        <a:spcAft>
                          <a:spcPts val="0"/>
                        </a:spcAft>
                        <a:buClr>
                          <a:srgbClr val="000000"/>
                        </a:buClr>
                        <a:buSzPts val="1000"/>
                        <a:buFont typeface="Noto Sans Symbols"/>
                        <a:buChar char="✔"/>
                      </a:pPr>
                      <a:r>
                        <a:rPr lang="en-US" sz="1000" u="none" strike="noStrike" cap="none"/>
                        <a:t>NP a întreprinderilor și angajaților în reparații </a:t>
                      </a:r>
                      <a:endParaRPr sz="1000" u="none" strike="noStrike" cap="none">
                        <a:latin typeface="Calibri"/>
                        <a:ea typeface="Calibri"/>
                        <a:cs typeface="Calibri"/>
                        <a:sym typeface="Calibri"/>
                      </a:endParaRPr>
                    </a:p>
                  </a:txBody>
                  <a:tcPr marL="51125" marR="51125" marT="7100" marB="0"/>
                </a:tc>
                <a:extLst>
                  <a:ext uri="{0D108BD9-81ED-4DB2-BD59-A6C34878D82A}">
                    <a16:rowId xmlns:a16="http://schemas.microsoft.com/office/drawing/2014/main" val="10002"/>
                  </a:ext>
                </a:extLst>
              </a:tr>
              <a:tr h="1336075">
                <a:tc>
                  <a:txBody>
                    <a:bodyPr/>
                    <a:lstStyle/>
                    <a:p>
                      <a:pPr marL="0" marR="0" lvl="0" indent="0" algn="just" rtl="0">
                        <a:lnSpc>
                          <a:spcPct val="100000"/>
                        </a:lnSpc>
                        <a:spcBef>
                          <a:spcPts val="0"/>
                        </a:spcBef>
                        <a:spcAft>
                          <a:spcPts val="0"/>
                        </a:spcAft>
                        <a:buNone/>
                      </a:pPr>
                      <a:r>
                        <a:rPr lang="en-US" sz="1000" b="1" u="none" strike="noStrike" cap="none"/>
                        <a:t>Operațiuni de </a:t>
                      </a:r>
                      <a:r>
                        <a:rPr lang="en-US" sz="1000" u="none" strike="noStrike" cap="none"/>
                        <a:t>afaceri - indicatori legați de modele de afaceri pentru economia circulară, reutilizare, refabricare, reciclare Indicatori </a:t>
                      </a:r>
                      <a:endParaRPr sz="1000" u="none" strike="noStrike" cap="none">
                        <a:latin typeface="Calibri"/>
                        <a:ea typeface="Calibri"/>
                        <a:cs typeface="Calibri"/>
                        <a:sym typeface="Calibri"/>
                      </a:endParaRPr>
                    </a:p>
                  </a:txBody>
                  <a:tcPr marL="51125" marR="51125" marT="7100" marB="0"/>
                </a:tc>
                <a:tc>
                  <a:txBody>
                    <a:bodyPr/>
                    <a:lstStyle/>
                    <a:p>
                      <a:pPr marL="342900" marR="0" lvl="0" indent="-342900" algn="l" rtl="0">
                        <a:lnSpc>
                          <a:spcPct val="100000"/>
                        </a:lnSpc>
                        <a:spcBef>
                          <a:spcPts val="0"/>
                        </a:spcBef>
                        <a:spcAft>
                          <a:spcPts val="0"/>
                        </a:spcAft>
                        <a:buClr>
                          <a:srgbClr val="000000"/>
                        </a:buClr>
                        <a:buSzPts val="1000"/>
                        <a:buFont typeface="Noto Sans Symbols"/>
                        <a:buChar char="✔"/>
                      </a:pPr>
                      <a:r>
                        <a:rPr lang="en-US" sz="1000" u="none" strike="noStrike" cap="none"/>
                        <a:t>Dificultăți întâmpinate de companii în implementarea activităților de economie circulară</a:t>
                      </a:r>
                      <a:endParaRPr/>
                    </a:p>
                    <a:p>
                      <a:pPr marL="342900" marR="0" lvl="0" indent="-342900" algn="l" rtl="0">
                        <a:lnSpc>
                          <a:spcPct val="100000"/>
                        </a:lnSpc>
                        <a:spcBef>
                          <a:spcPts val="0"/>
                        </a:spcBef>
                        <a:spcAft>
                          <a:spcPts val="0"/>
                        </a:spcAft>
                        <a:buClr>
                          <a:srgbClr val="000000"/>
                        </a:buClr>
                        <a:buSzPts val="1000"/>
                        <a:buFont typeface="Noto Sans Symbols"/>
                        <a:buChar char="✔"/>
                      </a:pPr>
                      <a:r>
                        <a:rPr lang="en-US" sz="1000" u="none" strike="noStrike" cap="none"/>
                        <a:t>Surse de finanțare pentru activitățile de EC; </a:t>
                      </a:r>
                      <a:endParaRPr/>
                    </a:p>
                    <a:p>
                      <a:pPr marL="342900" marR="0" lvl="0" indent="-342900" algn="l" rtl="0">
                        <a:lnSpc>
                          <a:spcPct val="100000"/>
                        </a:lnSpc>
                        <a:spcBef>
                          <a:spcPts val="0"/>
                        </a:spcBef>
                        <a:spcAft>
                          <a:spcPts val="0"/>
                        </a:spcAft>
                        <a:buClr>
                          <a:srgbClr val="000000"/>
                        </a:buClr>
                        <a:buSzPts val="1000"/>
                        <a:buFont typeface="Noto Sans Symbols"/>
                        <a:buChar char="✔"/>
                      </a:pPr>
                      <a:r>
                        <a:rPr lang="en-US" sz="1000" u="none" strike="noStrike" cap="none"/>
                        <a:t>Disponibilitatea de informații privind accesul la finanțare pentru EC legate de </a:t>
                      </a:r>
                      <a:endParaRPr/>
                    </a:p>
                    <a:p>
                      <a:pPr marL="342900" marR="0" lvl="0" indent="-342900" algn="l" rtl="0">
                        <a:lnSpc>
                          <a:spcPct val="100000"/>
                        </a:lnSpc>
                        <a:spcBef>
                          <a:spcPts val="0"/>
                        </a:spcBef>
                        <a:spcAft>
                          <a:spcPts val="0"/>
                        </a:spcAft>
                        <a:buClr>
                          <a:srgbClr val="000000"/>
                        </a:buClr>
                        <a:buSzPts val="1000"/>
                        <a:buFont typeface="Noto Sans Symbols"/>
                        <a:buChar char="✔"/>
                      </a:pPr>
                      <a:r>
                        <a:rPr lang="en-US" sz="1000" u="none" strike="noStrike" cap="none"/>
                        <a:t>activități; </a:t>
                      </a:r>
                      <a:endParaRPr/>
                    </a:p>
                    <a:p>
                      <a:pPr marL="342900" marR="0" lvl="0" indent="-342900" algn="l" rtl="0">
                        <a:lnSpc>
                          <a:spcPct val="100000"/>
                        </a:lnSpc>
                        <a:spcBef>
                          <a:spcPts val="0"/>
                        </a:spcBef>
                        <a:spcAft>
                          <a:spcPts val="0"/>
                        </a:spcAft>
                        <a:buClr>
                          <a:srgbClr val="000000"/>
                        </a:buClr>
                        <a:buSzPts val="1000"/>
                        <a:buFont typeface="Noto Sans Symbols"/>
                        <a:buChar char="✔"/>
                      </a:pPr>
                      <a:r>
                        <a:rPr lang="en-US" sz="1000" u="none" strike="noStrike" cap="none"/>
                        <a:t>Ponderea întreprinderilor care facilitează reciclarea produselor după utilizare; </a:t>
                      </a:r>
                      <a:endParaRPr/>
                    </a:p>
                    <a:p>
                      <a:pPr marL="342900" marR="0" lvl="0" indent="-342900" algn="l" rtl="0">
                        <a:lnSpc>
                          <a:spcPct val="100000"/>
                        </a:lnSpc>
                        <a:spcBef>
                          <a:spcPts val="0"/>
                        </a:spcBef>
                        <a:spcAft>
                          <a:spcPts val="0"/>
                        </a:spcAft>
                        <a:buClr>
                          <a:srgbClr val="000000"/>
                        </a:buClr>
                        <a:buSzPts val="1000"/>
                        <a:buFont typeface="Noto Sans Symbols"/>
                        <a:buChar char="✔"/>
                      </a:pPr>
                      <a:r>
                        <a:rPr lang="en-US" sz="1000" u="none" strike="noStrike" cap="none"/>
                        <a:t>Întreprinderile care prelungesc durata de viață a produselor prin produse mai durabile; </a:t>
                      </a:r>
                      <a:endParaRPr/>
                    </a:p>
                    <a:p>
                      <a:pPr marL="342900" marR="0" lvl="0" indent="-342900" algn="l" rtl="0">
                        <a:lnSpc>
                          <a:spcPct val="100000"/>
                        </a:lnSpc>
                        <a:spcBef>
                          <a:spcPts val="0"/>
                        </a:spcBef>
                        <a:spcAft>
                          <a:spcPts val="0"/>
                        </a:spcAft>
                        <a:buClr>
                          <a:srgbClr val="000000"/>
                        </a:buClr>
                        <a:buSzPts val="1000"/>
                        <a:buFont typeface="Noto Sans Symbols"/>
                        <a:buChar char="✔"/>
                      </a:pPr>
                      <a:r>
                        <a:rPr lang="en-US" sz="1000" u="none" strike="noStrike" cap="none"/>
                        <a:t>Întreprinderi care reciclează deșeuri, apă sau materiale pentru uz propriu sau pentru vânzare; </a:t>
                      </a:r>
                      <a:endParaRPr/>
                    </a:p>
                    <a:p>
                      <a:pPr marL="342900" marR="0" lvl="0" indent="-342900" algn="l" rtl="0">
                        <a:lnSpc>
                          <a:spcPct val="100000"/>
                        </a:lnSpc>
                        <a:spcBef>
                          <a:spcPts val="0"/>
                        </a:spcBef>
                        <a:spcAft>
                          <a:spcPts val="0"/>
                        </a:spcAft>
                        <a:buClr>
                          <a:srgbClr val="000000"/>
                        </a:buClr>
                        <a:buSzPts val="1000"/>
                        <a:buFont typeface="Noto Sans Symbols"/>
                        <a:buChar char="✔"/>
                      </a:pPr>
                      <a:r>
                        <a:rPr lang="en-US" sz="1000" u="none" strike="noStrike" cap="none"/>
                        <a:t>Numărul de produse sau servicii cu etichetă ecologică </a:t>
                      </a:r>
                      <a:endParaRPr sz="1000" u="none" strike="noStrike" cap="none">
                        <a:latin typeface="Calibri"/>
                        <a:ea typeface="Calibri"/>
                        <a:cs typeface="Calibri"/>
                        <a:sym typeface="Calibri"/>
                      </a:endParaRPr>
                    </a:p>
                  </a:txBody>
                  <a:tcPr marL="51125" marR="51125" marT="7100" marB="0"/>
                </a:tc>
                <a:extLst>
                  <a:ext uri="{0D108BD9-81ED-4DB2-BD59-A6C34878D82A}">
                    <a16:rowId xmlns:a16="http://schemas.microsoft.com/office/drawing/2014/main" val="10003"/>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9"/>
          <p:cNvSpPr txBox="1">
            <a:spLocks noGrp="1"/>
          </p:cNvSpPr>
          <p:nvPr>
            <p:ph type="title"/>
          </p:nvPr>
        </p:nvSpPr>
        <p:spPr>
          <a:xfrm>
            <a:off x="560825" y="158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a:solidFill>
                  <a:srgbClr val="059540"/>
                </a:solidFill>
              </a:rPr>
              <a:t>Indicatorul de circularitate a materialelor (ICM)</a:t>
            </a:r>
            <a:endParaRPr>
              <a:solidFill>
                <a:srgbClr val="059540"/>
              </a:solidFill>
            </a:endParaRPr>
          </a:p>
        </p:txBody>
      </p:sp>
      <p:sp>
        <p:nvSpPr>
          <p:cNvPr id="321" name="Google Shape;321;p29"/>
          <p:cNvSpPr txBox="1"/>
          <p:nvPr/>
        </p:nvSpPr>
        <p:spPr>
          <a:xfrm>
            <a:off x="512201" y="1926344"/>
            <a:ext cx="3056021" cy="26776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Circularitatea materialelor este o expresie a compatibilității unui produs cu principiile economiei circulare. Indicatorul de circularitate a materialelor (MCI) relevă gradul de circularitate a fluxului de materiale pe o scară de la 0 la 1. </a:t>
            </a:r>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Rezultatele arată că, cu cât valoarea este mai mare, cu atât produsul este mai "circular".</a:t>
            </a:r>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sp>
        <p:nvSpPr>
          <p:cNvPr id="322" name="Google Shape;322;p29"/>
          <p:cNvSpPr txBox="1"/>
          <p:nvPr/>
        </p:nvSpPr>
        <p:spPr>
          <a:xfrm>
            <a:off x="3717562" y="1349115"/>
            <a:ext cx="5275184" cy="331849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dirty="0" err="1">
                <a:solidFill>
                  <a:srgbClr val="000000"/>
                </a:solidFill>
                <a:latin typeface="Arial"/>
                <a:ea typeface="Arial"/>
                <a:cs typeface="Arial"/>
                <a:sym typeface="Arial"/>
              </a:rPr>
              <a:t>Valorile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posibile</a:t>
            </a:r>
            <a:r>
              <a:rPr lang="en-US" sz="1400" b="0" i="0" u="none" strike="noStrike" cap="none" dirty="0">
                <a:solidFill>
                  <a:srgbClr val="000000"/>
                </a:solidFill>
                <a:latin typeface="Arial"/>
                <a:ea typeface="Arial"/>
                <a:cs typeface="Arial"/>
                <a:sym typeface="Arial"/>
              </a:rPr>
              <a:t> ale </a:t>
            </a:r>
            <a:r>
              <a:rPr lang="en-US" sz="1400" b="0" i="0" u="none" strike="noStrike" cap="none" dirty="0" err="1">
                <a:solidFill>
                  <a:srgbClr val="000000"/>
                </a:solidFill>
                <a:latin typeface="Arial"/>
                <a:ea typeface="Arial"/>
                <a:cs typeface="Arial"/>
                <a:sym typeface="Arial"/>
              </a:rPr>
              <a:t>indicatorului</a:t>
            </a:r>
            <a:r>
              <a:rPr lang="en-US" sz="1400" b="0" i="0" u="none" strike="noStrike" cap="none" dirty="0">
                <a:solidFill>
                  <a:srgbClr val="000000"/>
                </a:solidFill>
                <a:latin typeface="Arial"/>
                <a:ea typeface="Arial"/>
                <a:cs typeface="Arial"/>
                <a:sym typeface="Arial"/>
              </a:rPr>
              <a:t> de </a:t>
            </a:r>
            <a:r>
              <a:rPr lang="en-US" sz="1400" b="0" i="0" u="none" strike="noStrike" cap="none" dirty="0" err="1">
                <a:solidFill>
                  <a:srgbClr val="000000"/>
                </a:solidFill>
                <a:latin typeface="Arial"/>
                <a:ea typeface="Arial"/>
                <a:cs typeface="Arial"/>
                <a:sym typeface="Arial"/>
              </a:rPr>
              <a:t>circularitate</a:t>
            </a:r>
            <a:r>
              <a:rPr lang="en-US" sz="1400" b="0" i="0" u="none" strike="noStrike" cap="none" dirty="0">
                <a:solidFill>
                  <a:srgbClr val="000000"/>
                </a:solidFill>
                <a:latin typeface="Arial"/>
                <a:ea typeface="Arial"/>
                <a:cs typeface="Arial"/>
                <a:sym typeface="Arial"/>
              </a:rPr>
              <a:t> a </a:t>
            </a:r>
            <a:r>
              <a:rPr lang="en-US" sz="1400" b="0" i="0" u="none" strike="noStrike" cap="none" dirty="0" err="1">
                <a:solidFill>
                  <a:srgbClr val="000000"/>
                </a:solidFill>
                <a:latin typeface="Arial"/>
                <a:ea typeface="Arial"/>
                <a:cs typeface="Arial"/>
                <a:sym typeface="Arial"/>
              </a:rPr>
              <a:t>materialelor</a:t>
            </a:r>
            <a:r>
              <a:rPr lang="en-US" sz="1400" b="0" i="0" u="none" strike="noStrike" cap="none" dirty="0">
                <a:solidFill>
                  <a:srgbClr val="000000"/>
                </a:solidFill>
                <a:latin typeface="Arial"/>
                <a:ea typeface="Arial"/>
                <a:cs typeface="Arial"/>
                <a:sym typeface="Arial"/>
              </a:rPr>
              <a:t> sunt </a:t>
            </a:r>
            <a:r>
              <a:rPr lang="en-US" sz="1400" b="0" i="0" u="none" strike="noStrike" cap="none" dirty="0" err="1">
                <a:solidFill>
                  <a:srgbClr val="000000"/>
                </a:solidFill>
                <a:latin typeface="Arial"/>
                <a:ea typeface="Arial"/>
                <a:cs typeface="Arial"/>
                <a:sym typeface="Arial"/>
              </a:rPr>
              <a:t>cuprinse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între</a:t>
            </a:r>
            <a:r>
              <a:rPr lang="en-US" sz="1400" b="0" i="0" u="none" strike="noStrike" cap="none" dirty="0">
                <a:solidFill>
                  <a:srgbClr val="000000"/>
                </a:solidFill>
                <a:latin typeface="Arial"/>
                <a:ea typeface="Arial"/>
                <a:cs typeface="Arial"/>
                <a:sym typeface="Arial"/>
              </a:rPr>
              <a:t> 0 </a:t>
            </a:r>
            <a:r>
              <a:rPr lang="en-US" sz="1400" b="0" i="0" u="none" strike="noStrike" cap="none" dirty="0" err="1">
                <a:solidFill>
                  <a:srgbClr val="000000"/>
                </a:solidFill>
                <a:latin typeface="Arial"/>
                <a:ea typeface="Arial"/>
                <a:cs typeface="Arial"/>
                <a:sym typeface="Arial"/>
              </a:rPr>
              <a:t>și</a:t>
            </a:r>
            <a:r>
              <a:rPr lang="en-US" sz="1400" b="0" i="0" u="none" strike="noStrike" cap="none" dirty="0">
                <a:solidFill>
                  <a:srgbClr val="000000"/>
                </a:solidFill>
                <a:latin typeface="Arial"/>
                <a:ea typeface="Arial"/>
                <a:cs typeface="Arial"/>
                <a:sym typeface="Arial"/>
              </a:rPr>
              <a:t> 1:</a:t>
            </a:r>
            <a:endParaRPr dirty="0"/>
          </a:p>
          <a:p>
            <a:pPr marL="0" marR="0" lvl="0" indent="0" algn="ctr"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400" b="1" i="0" u="none" strike="noStrike" cap="none" dirty="0">
                <a:solidFill>
                  <a:srgbClr val="000000"/>
                </a:solidFill>
                <a:latin typeface="Arial"/>
                <a:ea typeface="Arial"/>
                <a:cs typeface="Arial"/>
                <a:sym typeface="Arial"/>
              </a:rPr>
              <a:t>ICM = 1: </a:t>
            </a:r>
            <a:r>
              <a:rPr lang="en-US" sz="1400" b="1" i="0" u="none" strike="noStrike" cap="none" dirty="0" err="1">
                <a:solidFill>
                  <a:srgbClr val="000000"/>
                </a:solidFill>
                <a:latin typeface="Arial"/>
                <a:ea typeface="Arial"/>
                <a:cs typeface="Arial"/>
                <a:sym typeface="Arial"/>
              </a:rPr>
              <a:t>Pentru</a:t>
            </a:r>
            <a:r>
              <a:rPr lang="en-US" sz="1400" b="1" i="0" u="none" strike="noStrike" cap="none" dirty="0">
                <a:solidFill>
                  <a:srgbClr val="000000"/>
                </a:solidFill>
                <a:latin typeface="Arial"/>
                <a:ea typeface="Arial"/>
                <a:cs typeface="Arial"/>
                <a:sym typeface="Arial"/>
              </a:rPr>
              <a:t> a </a:t>
            </a:r>
            <a:r>
              <a:rPr lang="en-US" sz="1400" b="0" i="0" u="none" strike="noStrike" cap="none" dirty="0" err="1">
                <a:solidFill>
                  <a:srgbClr val="000000"/>
                </a:solidFill>
                <a:latin typeface="Arial"/>
                <a:ea typeface="Arial"/>
                <a:cs typeface="Arial"/>
                <a:sym typeface="Arial"/>
              </a:rPr>
              <a:t>obține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ratingul</a:t>
            </a:r>
            <a:r>
              <a:rPr lang="en-US" sz="1400" b="0" i="0" u="none" strike="noStrike" cap="none" dirty="0">
                <a:solidFill>
                  <a:srgbClr val="000000"/>
                </a:solidFill>
                <a:latin typeface="Arial"/>
                <a:ea typeface="Arial"/>
                <a:cs typeface="Arial"/>
                <a:sym typeface="Arial"/>
              </a:rPr>
              <a:t> 1, </a:t>
            </a:r>
            <a:r>
              <a:rPr lang="en-US" sz="1400" b="0" i="0" u="none" strike="noStrike" cap="none" dirty="0" err="1">
                <a:solidFill>
                  <a:srgbClr val="000000"/>
                </a:solidFill>
                <a:latin typeface="Arial"/>
                <a:ea typeface="Arial"/>
                <a:cs typeface="Arial"/>
                <a:sym typeface="Arial"/>
              </a:rPr>
              <a:t>toate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materiile</a:t>
            </a:r>
            <a:r>
              <a:rPr lang="en-US" sz="1400" b="0" i="0" u="none" strike="noStrike" cap="none" dirty="0">
                <a:solidFill>
                  <a:srgbClr val="000000"/>
                </a:solidFill>
                <a:latin typeface="Arial"/>
                <a:ea typeface="Arial"/>
                <a:cs typeface="Arial"/>
                <a:sym typeface="Arial"/>
              </a:rPr>
              <a:t> prime </a:t>
            </a:r>
            <a:r>
              <a:rPr lang="en-US" sz="1400" b="0" i="0" u="none" strike="noStrike" cap="none" dirty="0" err="1">
                <a:solidFill>
                  <a:srgbClr val="000000"/>
                </a:solidFill>
                <a:latin typeface="Arial"/>
                <a:ea typeface="Arial"/>
                <a:cs typeface="Arial"/>
                <a:sym typeface="Arial"/>
              </a:rPr>
              <a:t>utilizate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trebuie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să</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provină</a:t>
            </a:r>
            <a:r>
              <a:rPr lang="en-US" sz="1400" b="0" i="0" u="none" strike="noStrike" cap="none" dirty="0">
                <a:solidFill>
                  <a:srgbClr val="000000"/>
                </a:solidFill>
                <a:latin typeface="Arial"/>
                <a:ea typeface="Arial"/>
                <a:cs typeface="Arial"/>
                <a:sym typeface="Arial"/>
              </a:rPr>
              <a:t> din </a:t>
            </a:r>
            <a:r>
              <a:rPr lang="en-US" sz="1400" b="0" i="0" u="none" strike="noStrike" cap="none" dirty="0" err="1">
                <a:solidFill>
                  <a:srgbClr val="000000"/>
                </a:solidFill>
                <a:latin typeface="Arial"/>
                <a:ea typeface="Arial"/>
                <a:cs typeface="Arial"/>
                <a:sym typeface="Arial"/>
              </a:rPr>
              <a:t>componente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reciclate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sau</a:t>
            </a:r>
            <a:r>
              <a:rPr lang="en-US" sz="1400" b="0" i="0" u="none" strike="noStrike" cap="none" dirty="0">
                <a:solidFill>
                  <a:srgbClr val="000000"/>
                </a:solidFill>
                <a:latin typeface="Arial"/>
                <a:ea typeface="Arial"/>
                <a:cs typeface="Arial"/>
                <a:sym typeface="Arial"/>
              </a:rPr>
              <a:t> din </a:t>
            </a:r>
            <a:r>
              <a:rPr lang="en-US" sz="1400" b="0" i="0" u="none" strike="noStrike" cap="none" dirty="0" err="1">
                <a:solidFill>
                  <a:srgbClr val="000000"/>
                </a:solidFill>
                <a:latin typeface="Arial"/>
                <a:ea typeface="Arial"/>
                <a:cs typeface="Arial"/>
                <a:sym typeface="Arial"/>
              </a:rPr>
              <a:t>materiale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reciclate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fără</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pierderi</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în</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timpul</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reciclării</a:t>
            </a:r>
            <a:r>
              <a:rPr lang="en-US" sz="1400" b="0" i="0" u="none" strike="noStrike" cap="none" dirty="0">
                <a:solidFill>
                  <a:srgbClr val="000000"/>
                </a:solidFill>
                <a:latin typeface="Arial"/>
                <a:ea typeface="Arial"/>
                <a:cs typeface="Arial"/>
                <a:sym typeface="Arial"/>
              </a:rPr>
              <a:t>. </a:t>
            </a:r>
            <a:endParaRPr dirty="0"/>
          </a:p>
          <a:p>
            <a:pPr marL="0" marR="0" lvl="0" indent="0" algn="just" rtl="0">
              <a:lnSpc>
                <a:spcPct val="100000"/>
              </a:lnSpc>
              <a:spcBef>
                <a:spcPts val="0"/>
              </a:spcBef>
              <a:spcAft>
                <a:spcPts val="0"/>
              </a:spcAft>
              <a:buNone/>
            </a:pPr>
            <a:r>
              <a:rPr lang="en-US" sz="1400" b="1" i="0" u="none" strike="noStrike" cap="none" dirty="0">
                <a:solidFill>
                  <a:srgbClr val="000000"/>
                </a:solidFill>
                <a:latin typeface="Arial"/>
                <a:ea typeface="Arial"/>
                <a:cs typeface="Arial"/>
                <a:sym typeface="Arial"/>
              </a:rPr>
              <a:t>ICM = 0,1: </a:t>
            </a:r>
            <a:r>
              <a:rPr lang="en-US" sz="1400" b="0" i="0" u="none" strike="noStrike" cap="none" dirty="0">
                <a:solidFill>
                  <a:srgbClr val="000000"/>
                </a:solidFill>
                <a:latin typeface="Arial"/>
                <a:ea typeface="Arial"/>
                <a:cs typeface="Arial"/>
                <a:sym typeface="Arial"/>
              </a:rPr>
              <a:t>Un </a:t>
            </a:r>
            <a:r>
              <a:rPr lang="en-US" sz="1400" b="0" i="0" u="none" strike="noStrike" cap="none" dirty="0" err="1">
                <a:solidFill>
                  <a:srgbClr val="000000"/>
                </a:solidFill>
                <a:latin typeface="Arial"/>
                <a:ea typeface="Arial"/>
                <a:cs typeface="Arial"/>
                <a:sym typeface="Arial"/>
              </a:rPr>
              <a:t>produs</a:t>
            </a:r>
            <a:r>
              <a:rPr lang="en-US" sz="1400" b="0" i="0" u="none" strike="noStrike" cap="none" dirty="0">
                <a:solidFill>
                  <a:srgbClr val="000000"/>
                </a:solidFill>
                <a:latin typeface="Arial"/>
                <a:ea typeface="Arial"/>
                <a:cs typeface="Arial"/>
                <a:sym typeface="Arial"/>
              </a:rPr>
              <a:t> cu un </a:t>
            </a:r>
            <a:r>
              <a:rPr lang="en-US" sz="1400" b="0" i="0" u="none" strike="noStrike" cap="none" dirty="0" err="1">
                <a:solidFill>
                  <a:srgbClr val="000000"/>
                </a:solidFill>
                <a:latin typeface="Arial"/>
                <a:ea typeface="Arial"/>
                <a:cs typeface="Arial"/>
                <a:sym typeface="Arial"/>
              </a:rPr>
              <a:t>scor</a:t>
            </a:r>
            <a:r>
              <a:rPr lang="en-US" sz="1400" b="0" i="0" u="none" strike="noStrike" cap="none" dirty="0">
                <a:solidFill>
                  <a:srgbClr val="000000"/>
                </a:solidFill>
                <a:latin typeface="Arial"/>
                <a:ea typeface="Arial"/>
                <a:cs typeface="Arial"/>
                <a:sym typeface="Arial"/>
              </a:rPr>
              <a:t> de 0,1 are </a:t>
            </a:r>
            <a:r>
              <a:rPr lang="en-US" sz="1400" b="0" i="0" u="none" strike="noStrike" cap="none" dirty="0" err="1">
                <a:solidFill>
                  <a:srgbClr val="000000"/>
                </a:solidFill>
                <a:latin typeface="Arial"/>
                <a:ea typeface="Arial"/>
                <a:cs typeface="Arial"/>
                <a:sym typeface="Arial"/>
              </a:rPr>
              <a:t>fluxuri</a:t>
            </a:r>
            <a:r>
              <a:rPr lang="en-US" sz="1400" b="0" i="0" u="none" strike="noStrike" cap="none" dirty="0">
                <a:solidFill>
                  <a:srgbClr val="000000"/>
                </a:solidFill>
                <a:latin typeface="Arial"/>
                <a:ea typeface="Arial"/>
                <a:cs typeface="Arial"/>
                <a:sym typeface="Arial"/>
              </a:rPr>
              <a:t> de </a:t>
            </a:r>
            <a:r>
              <a:rPr lang="en-US" sz="1400" b="0" i="0" u="none" strike="noStrike" cap="none" dirty="0" err="1">
                <a:solidFill>
                  <a:srgbClr val="000000"/>
                </a:solidFill>
                <a:latin typeface="Arial"/>
                <a:ea typeface="Arial"/>
                <a:cs typeface="Arial"/>
                <a:sym typeface="Arial"/>
              </a:rPr>
              <a:t>materiale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complet</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liniare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în</a:t>
            </a:r>
            <a:r>
              <a:rPr lang="en-US" sz="1400" b="0" i="0" u="none" strike="noStrike" cap="none" dirty="0">
                <a:solidFill>
                  <a:srgbClr val="000000"/>
                </a:solidFill>
                <a:latin typeface="Arial"/>
                <a:ea typeface="Arial"/>
                <a:cs typeface="Arial"/>
                <a:sym typeface="Arial"/>
              </a:rPr>
              <a:t> care </a:t>
            </a:r>
            <a:r>
              <a:rPr lang="en-US" sz="1400" b="0" i="0" u="none" strike="noStrike" cap="none" dirty="0" err="1">
                <a:solidFill>
                  <a:srgbClr val="000000"/>
                </a:solidFill>
                <a:latin typeface="Arial"/>
                <a:ea typeface="Arial"/>
                <a:cs typeface="Arial"/>
                <a:sym typeface="Arial"/>
              </a:rPr>
              <a:t>toate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materiile</a:t>
            </a:r>
            <a:r>
              <a:rPr lang="en-US" sz="1400" b="0" i="0" u="none" strike="noStrike" cap="none" dirty="0">
                <a:solidFill>
                  <a:srgbClr val="000000"/>
                </a:solidFill>
                <a:latin typeface="Arial"/>
                <a:ea typeface="Arial"/>
                <a:cs typeface="Arial"/>
                <a:sym typeface="Arial"/>
              </a:rPr>
              <a:t> prime </a:t>
            </a:r>
            <a:r>
              <a:rPr lang="en-US" sz="1400" b="0" i="0" u="none" strike="noStrike" cap="none" dirty="0" err="1">
                <a:solidFill>
                  <a:srgbClr val="000000"/>
                </a:solidFill>
                <a:latin typeface="Arial"/>
                <a:ea typeface="Arial"/>
                <a:cs typeface="Arial"/>
                <a:sym typeface="Arial"/>
              </a:rPr>
              <a:t>provin</a:t>
            </a:r>
            <a:r>
              <a:rPr lang="en-US" sz="1400" b="0" i="0" u="none" strike="noStrike" cap="none" dirty="0">
                <a:solidFill>
                  <a:srgbClr val="000000"/>
                </a:solidFill>
                <a:latin typeface="Arial"/>
                <a:ea typeface="Arial"/>
                <a:cs typeface="Arial"/>
                <a:sym typeface="Arial"/>
              </a:rPr>
              <a:t> din </a:t>
            </a:r>
            <a:r>
              <a:rPr lang="en-US" sz="1400" b="0" i="0" u="none" strike="noStrike" cap="none" dirty="0" err="1">
                <a:solidFill>
                  <a:srgbClr val="000000"/>
                </a:solidFill>
                <a:latin typeface="Arial"/>
                <a:ea typeface="Arial"/>
                <a:cs typeface="Arial"/>
                <a:sym typeface="Arial"/>
              </a:rPr>
              <a:t>materiale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netratate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și</a:t>
            </a:r>
            <a:r>
              <a:rPr lang="en-US" sz="1400" b="0" i="0" u="none" strike="noStrike" cap="none" dirty="0">
                <a:solidFill>
                  <a:srgbClr val="000000"/>
                </a:solidFill>
                <a:latin typeface="Arial"/>
                <a:ea typeface="Arial"/>
                <a:cs typeface="Arial"/>
                <a:sym typeface="Arial"/>
              </a:rPr>
              <a:t> nu sunt </a:t>
            </a:r>
            <a:r>
              <a:rPr lang="en-US" sz="1400" b="0" i="0" u="none" strike="noStrike" cap="none" dirty="0" err="1">
                <a:solidFill>
                  <a:srgbClr val="000000"/>
                </a:solidFill>
                <a:latin typeface="Arial"/>
                <a:ea typeface="Arial"/>
                <a:cs typeface="Arial"/>
                <a:sym typeface="Arial"/>
              </a:rPr>
              <a:t>reutilizate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sau</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reciclate</a:t>
            </a:r>
            <a:r>
              <a:rPr lang="en-US" sz="1400" b="0" i="0" u="none" strike="noStrike" cap="none" dirty="0">
                <a:solidFill>
                  <a:srgbClr val="000000"/>
                </a:solidFill>
                <a:latin typeface="Arial"/>
                <a:ea typeface="Arial"/>
                <a:cs typeface="Arial"/>
                <a:sym typeface="Arial"/>
              </a:rPr>
              <a:t> ca </a:t>
            </a:r>
            <a:r>
              <a:rPr lang="en-US" sz="1400" b="0" i="0" u="none" strike="noStrike" cap="none" dirty="0" err="1">
                <a:solidFill>
                  <a:srgbClr val="000000"/>
                </a:solidFill>
                <a:latin typeface="Arial"/>
                <a:ea typeface="Arial"/>
                <a:cs typeface="Arial"/>
                <a:sym typeface="Arial"/>
              </a:rPr>
              <a:t>deșeuri</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Pentru</a:t>
            </a:r>
            <a:r>
              <a:rPr lang="en-US" sz="1400" b="0" i="0" u="none" strike="noStrike" cap="none" dirty="0">
                <a:solidFill>
                  <a:srgbClr val="000000"/>
                </a:solidFill>
                <a:latin typeface="Arial"/>
                <a:ea typeface="Arial"/>
                <a:cs typeface="Arial"/>
                <a:sym typeface="Arial"/>
              </a:rPr>
              <a:t> a </a:t>
            </a:r>
            <a:r>
              <a:rPr lang="en-US" sz="1400" b="0" i="0" u="none" strike="noStrike" cap="none" dirty="0" err="1">
                <a:solidFill>
                  <a:srgbClr val="000000"/>
                </a:solidFill>
                <a:latin typeface="Arial"/>
                <a:ea typeface="Arial"/>
                <a:cs typeface="Arial"/>
                <a:sym typeface="Arial"/>
              </a:rPr>
              <a:t>obține</a:t>
            </a:r>
            <a:r>
              <a:rPr lang="en-US" sz="1400" b="0" i="0" u="none" strike="noStrike" cap="none" dirty="0">
                <a:solidFill>
                  <a:srgbClr val="000000"/>
                </a:solidFill>
                <a:latin typeface="Arial"/>
                <a:ea typeface="Arial"/>
                <a:cs typeface="Arial"/>
                <a:sym typeface="Arial"/>
              </a:rPr>
              <a:t> o </a:t>
            </a:r>
            <a:r>
              <a:rPr lang="en-US" sz="1400" b="0" i="0" u="none" strike="noStrike" cap="none" dirty="0" err="1">
                <a:solidFill>
                  <a:srgbClr val="000000"/>
                </a:solidFill>
                <a:latin typeface="Arial"/>
                <a:ea typeface="Arial"/>
                <a:cs typeface="Arial"/>
                <a:sym typeface="Arial"/>
              </a:rPr>
              <a:t>valoare</a:t>
            </a:r>
            <a:r>
              <a:rPr lang="en-US" sz="1400" b="0" i="0" u="none" strike="noStrike" cap="none" dirty="0">
                <a:solidFill>
                  <a:srgbClr val="000000"/>
                </a:solidFill>
                <a:latin typeface="Arial"/>
                <a:ea typeface="Arial"/>
                <a:cs typeface="Arial"/>
                <a:sym typeface="Arial"/>
              </a:rPr>
              <a:t> sub 0,1, </a:t>
            </a:r>
            <a:r>
              <a:rPr lang="en-US" sz="1400" b="0" i="0" u="none" strike="noStrike" cap="none" dirty="0" err="1">
                <a:solidFill>
                  <a:srgbClr val="000000"/>
                </a:solidFill>
                <a:latin typeface="Arial"/>
                <a:ea typeface="Arial"/>
                <a:cs typeface="Arial"/>
                <a:sym typeface="Arial"/>
              </a:rPr>
              <a:t>produsul</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trebuie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să</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aibă</a:t>
            </a:r>
            <a:r>
              <a:rPr lang="en-US" sz="1400" b="0" i="0" u="none" strike="noStrike" cap="none" dirty="0">
                <a:solidFill>
                  <a:srgbClr val="000000"/>
                </a:solidFill>
                <a:latin typeface="Arial"/>
                <a:ea typeface="Arial"/>
                <a:cs typeface="Arial"/>
                <a:sym typeface="Arial"/>
              </a:rPr>
              <a:t> un </a:t>
            </a:r>
            <a:r>
              <a:rPr lang="en-US" sz="1400" b="0" i="0" u="none" strike="noStrike" cap="none" dirty="0" err="1">
                <a:solidFill>
                  <a:srgbClr val="000000"/>
                </a:solidFill>
                <a:latin typeface="Arial"/>
                <a:ea typeface="Arial"/>
                <a:cs typeface="Arial"/>
                <a:sym typeface="Arial"/>
              </a:rPr>
              <a:t>ciclu</a:t>
            </a:r>
            <a:r>
              <a:rPr lang="en-US" sz="1400" b="0" i="0" u="none" strike="noStrike" cap="none" dirty="0">
                <a:solidFill>
                  <a:srgbClr val="000000"/>
                </a:solidFill>
                <a:latin typeface="Arial"/>
                <a:ea typeface="Arial"/>
                <a:cs typeface="Arial"/>
                <a:sym typeface="Arial"/>
              </a:rPr>
              <a:t> de </a:t>
            </a:r>
            <a:r>
              <a:rPr lang="en-US" sz="1400" b="0" i="0" u="none" strike="noStrike" cap="none" dirty="0" err="1">
                <a:solidFill>
                  <a:srgbClr val="000000"/>
                </a:solidFill>
                <a:latin typeface="Arial"/>
                <a:ea typeface="Arial"/>
                <a:cs typeface="Arial"/>
                <a:sym typeface="Arial"/>
              </a:rPr>
              <a:t>viață</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mai</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scurt</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sau</a:t>
            </a:r>
            <a:r>
              <a:rPr lang="en-US" sz="1400" b="0" i="0" u="none" strike="noStrike" cap="none" dirty="0">
                <a:solidFill>
                  <a:srgbClr val="000000"/>
                </a:solidFill>
                <a:latin typeface="Arial"/>
                <a:ea typeface="Arial"/>
                <a:cs typeface="Arial"/>
                <a:sym typeface="Arial"/>
              </a:rPr>
              <a:t> o </a:t>
            </a:r>
            <a:r>
              <a:rPr lang="en-US" sz="1400" b="0" i="0" u="none" strike="noStrike" cap="none" dirty="0" err="1">
                <a:solidFill>
                  <a:srgbClr val="000000"/>
                </a:solidFill>
                <a:latin typeface="Arial"/>
                <a:ea typeface="Arial"/>
                <a:cs typeface="Arial"/>
                <a:sym typeface="Arial"/>
              </a:rPr>
              <a:t>intensitate</a:t>
            </a:r>
            <a:r>
              <a:rPr lang="en-US" sz="1400" b="0" i="0" u="none" strike="noStrike" cap="none" dirty="0">
                <a:solidFill>
                  <a:srgbClr val="000000"/>
                </a:solidFill>
                <a:latin typeface="Arial"/>
                <a:ea typeface="Arial"/>
                <a:cs typeface="Arial"/>
                <a:sym typeface="Arial"/>
              </a:rPr>
              <a:t> de </a:t>
            </a:r>
            <a:r>
              <a:rPr lang="en-US" sz="1400" b="0" i="0" u="none" strike="noStrike" cap="none" dirty="0" err="1">
                <a:solidFill>
                  <a:srgbClr val="000000"/>
                </a:solidFill>
                <a:latin typeface="Arial"/>
                <a:ea typeface="Arial"/>
                <a:cs typeface="Arial"/>
                <a:sym typeface="Arial"/>
              </a:rPr>
              <a:t>utilizare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mai</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mică</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decât</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cea</a:t>
            </a:r>
            <a:r>
              <a:rPr lang="en-US" sz="1400" b="0" i="0" u="none" strike="noStrike" cap="none" dirty="0">
                <a:solidFill>
                  <a:srgbClr val="000000"/>
                </a:solidFill>
                <a:latin typeface="Arial"/>
                <a:ea typeface="Arial"/>
                <a:cs typeface="Arial"/>
                <a:sym typeface="Arial"/>
              </a:rPr>
              <a:t> a </a:t>
            </a:r>
            <a:r>
              <a:rPr lang="en-US" sz="1400" b="0" i="0" u="none" strike="noStrike" cap="none" dirty="0" err="1">
                <a:solidFill>
                  <a:srgbClr val="000000"/>
                </a:solidFill>
                <a:latin typeface="Arial"/>
                <a:ea typeface="Arial"/>
                <a:cs typeface="Arial"/>
                <a:sym typeface="Arial"/>
              </a:rPr>
              <a:t>unui</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produs</a:t>
            </a:r>
            <a:r>
              <a:rPr lang="en-US" sz="1400" b="0" i="0" u="none" strike="noStrike" cap="none" dirty="0">
                <a:solidFill>
                  <a:srgbClr val="000000"/>
                </a:solidFill>
                <a:latin typeface="Arial"/>
                <a:ea typeface="Arial"/>
                <a:cs typeface="Arial"/>
                <a:sym typeface="Arial"/>
              </a:rPr>
              <a:t> industrial </a:t>
            </a:r>
            <a:r>
              <a:rPr lang="en-US" sz="1400" b="0" i="0" u="none" strike="noStrike" cap="none" dirty="0" err="1">
                <a:solidFill>
                  <a:srgbClr val="000000"/>
                </a:solidFill>
                <a:latin typeface="Arial"/>
                <a:ea typeface="Arial"/>
                <a:cs typeface="Arial"/>
                <a:sym typeface="Arial"/>
              </a:rPr>
              <a:t>mediu</a:t>
            </a:r>
            <a:r>
              <a:rPr lang="en-US" sz="1400" b="0" i="0" u="none" strike="noStrike" cap="none" dirty="0">
                <a:solidFill>
                  <a:srgbClr val="000000"/>
                </a:solidFill>
                <a:latin typeface="Arial"/>
                <a:ea typeface="Arial"/>
                <a:cs typeface="Arial"/>
                <a:sym typeface="Arial"/>
              </a:rPr>
              <a:t>.</a:t>
            </a:r>
            <a:endParaRPr dirty="0"/>
          </a:p>
          <a:p>
            <a:pPr marL="0" marR="0" lvl="0" indent="0" algn="just"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ICM&gt; 0,1: </a:t>
            </a:r>
            <a:r>
              <a:rPr lang="en-US" sz="1400" b="0" i="0" u="none" strike="noStrike" cap="none" dirty="0" err="1">
                <a:solidFill>
                  <a:srgbClr val="000000"/>
                </a:solidFill>
                <a:latin typeface="Arial"/>
                <a:ea typeface="Arial"/>
                <a:cs typeface="Arial"/>
                <a:sym typeface="Arial"/>
              </a:rPr>
              <a:t>Pentru</a:t>
            </a:r>
            <a:r>
              <a:rPr lang="en-US" sz="1400" b="0" i="0" u="none" strike="noStrike" cap="none" dirty="0">
                <a:solidFill>
                  <a:srgbClr val="000000"/>
                </a:solidFill>
                <a:latin typeface="Arial"/>
                <a:ea typeface="Arial"/>
                <a:cs typeface="Arial"/>
                <a:sym typeface="Arial"/>
              </a:rPr>
              <a:t> un </a:t>
            </a:r>
            <a:r>
              <a:rPr lang="en-US" sz="1400" b="0" i="0" u="none" strike="noStrike" cap="none" dirty="0" err="1">
                <a:solidFill>
                  <a:srgbClr val="000000"/>
                </a:solidFill>
                <a:latin typeface="Arial"/>
                <a:ea typeface="Arial"/>
                <a:cs typeface="Arial"/>
                <a:sym typeface="Arial"/>
              </a:rPr>
              <a:t>produs</a:t>
            </a:r>
            <a:r>
              <a:rPr lang="en-US" sz="1400" b="0" i="0" u="none" strike="noStrike" cap="none" dirty="0">
                <a:solidFill>
                  <a:srgbClr val="000000"/>
                </a:solidFill>
                <a:latin typeface="Arial"/>
                <a:ea typeface="Arial"/>
                <a:cs typeface="Arial"/>
                <a:sym typeface="Arial"/>
              </a:rPr>
              <a:t> cu </a:t>
            </a:r>
            <a:r>
              <a:rPr lang="en-US" sz="1400" b="0" i="0" u="none" strike="noStrike" cap="none" dirty="0" err="1">
                <a:solidFill>
                  <a:srgbClr val="000000"/>
                </a:solidFill>
                <a:latin typeface="Arial"/>
                <a:ea typeface="Arial"/>
                <a:cs typeface="Arial"/>
                <a:sym typeface="Arial"/>
              </a:rPr>
              <a:t>fluxuri</a:t>
            </a:r>
            <a:r>
              <a:rPr lang="en-US" sz="1400" b="0" i="0" u="none" strike="noStrike" cap="none" dirty="0">
                <a:solidFill>
                  <a:srgbClr val="000000"/>
                </a:solidFill>
                <a:latin typeface="Arial"/>
                <a:ea typeface="Arial"/>
                <a:cs typeface="Arial"/>
                <a:sym typeface="Arial"/>
              </a:rPr>
              <a:t> de </a:t>
            </a:r>
            <a:r>
              <a:rPr lang="en-US" sz="1400" b="0" i="0" u="none" strike="noStrike" cap="none" dirty="0" err="1">
                <a:solidFill>
                  <a:srgbClr val="000000"/>
                </a:solidFill>
                <a:latin typeface="Arial"/>
                <a:ea typeface="Arial"/>
                <a:cs typeface="Arial"/>
                <a:sym typeface="Arial"/>
              </a:rPr>
              <a:t>materiale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complet</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liniare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dar</a:t>
            </a:r>
            <a:r>
              <a:rPr lang="en-US" sz="1400" b="0" i="0" u="none" strike="noStrike" cap="none" dirty="0">
                <a:solidFill>
                  <a:srgbClr val="000000"/>
                </a:solidFill>
                <a:latin typeface="Arial"/>
                <a:ea typeface="Arial"/>
                <a:cs typeface="Arial"/>
                <a:sym typeface="Arial"/>
              </a:rPr>
              <a:t> cu un </a:t>
            </a:r>
            <a:r>
              <a:rPr lang="en-US" sz="1400" b="0" i="0" u="none" strike="noStrike" cap="none" dirty="0" err="1">
                <a:solidFill>
                  <a:srgbClr val="000000"/>
                </a:solidFill>
                <a:latin typeface="Arial"/>
                <a:ea typeface="Arial"/>
                <a:cs typeface="Arial"/>
                <a:sym typeface="Arial"/>
              </a:rPr>
              <a:t>beneficiu</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mai</a:t>
            </a:r>
            <a:r>
              <a:rPr lang="en-US" sz="1400" b="0" i="0" u="none" strike="noStrike" cap="none" dirty="0">
                <a:solidFill>
                  <a:srgbClr val="000000"/>
                </a:solidFill>
                <a:latin typeface="Arial"/>
                <a:ea typeface="Arial"/>
                <a:cs typeface="Arial"/>
                <a:sym typeface="Arial"/>
              </a:rPr>
              <a:t> mare </a:t>
            </a:r>
            <a:r>
              <a:rPr lang="en-US" sz="1400" b="0" i="0" u="none" strike="noStrike" cap="none" dirty="0" err="1">
                <a:solidFill>
                  <a:srgbClr val="000000"/>
                </a:solidFill>
                <a:latin typeface="Arial"/>
                <a:ea typeface="Arial"/>
                <a:cs typeface="Arial"/>
                <a:sym typeface="Arial"/>
              </a:rPr>
              <a:t>decât</a:t>
            </a:r>
            <a:r>
              <a:rPr lang="en-US" sz="1400" b="0" i="0" u="none" strike="noStrike" cap="none" dirty="0">
                <a:solidFill>
                  <a:srgbClr val="000000"/>
                </a:solidFill>
                <a:latin typeface="Arial"/>
                <a:ea typeface="Arial"/>
                <a:cs typeface="Arial"/>
                <a:sym typeface="Arial"/>
              </a:rPr>
              <a:t> un </a:t>
            </a:r>
            <a:r>
              <a:rPr lang="en-US" sz="1400" b="0" i="0" u="none" strike="noStrike" cap="none" dirty="0" err="1">
                <a:solidFill>
                  <a:srgbClr val="000000"/>
                </a:solidFill>
                <a:latin typeface="Arial"/>
                <a:ea typeface="Arial"/>
                <a:cs typeface="Arial"/>
                <a:sym typeface="Arial"/>
              </a:rPr>
              <a:t>produs</a:t>
            </a:r>
            <a:r>
              <a:rPr lang="en-US" sz="1400" b="0" i="0" u="none" strike="noStrike" cap="none" dirty="0">
                <a:solidFill>
                  <a:srgbClr val="000000"/>
                </a:solidFill>
                <a:latin typeface="Arial"/>
                <a:ea typeface="Arial"/>
                <a:cs typeface="Arial"/>
                <a:sym typeface="Arial"/>
              </a:rPr>
              <a:t> industrial </a:t>
            </a:r>
            <a:r>
              <a:rPr lang="en-US" sz="1400" b="0" i="0" u="none" strike="noStrike" cap="none" dirty="0" err="1">
                <a:solidFill>
                  <a:srgbClr val="000000"/>
                </a:solidFill>
                <a:latin typeface="Arial"/>
                <a:ea typeface="Arial"/>
                <a:cs typeface="Arial"/>
                <a:sym typeface="Arial"/>
              </a:rPr>
              <a:t>mediu</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va</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exista</a:t>
            </a:r>
            <a:r>
              <a:rPr lang="en-US" sz="1400" b="0" i="0" u="none" strike="noStrike" cap="none" dirty="0">
                <a:solidFill>
                  <a:srgbClr val="000000"/>
                </a:solidFill>
                <a:latin typeface="Arial"/>
                <a:ea typeface="Arial"/>
                <a:cs typeface="Arial"/>
                <a:sym typeface="Arial"/>
              </a:rPr>
              <a:t> un ICM&gt; 0,1.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txBox="1">
            <a:spLocks noGrp="1"/>
          </p:cNvSpPr>
          <p:nvPr>
            <p:ph type="title"/>
          </p:nvPr>
        </p:nvSpPr>
        <p:spPr>
          <a:xfrm>
            <a:off x="-1599669" y="1119730"/>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b="1"/>
              <a:t>Obiective principale</a:t>
            </a:r>
            <a:endParaRPr/>
          </a:p>
        </p:txBody>
      </p:sp>
      <p:grpSp>
        <p:nvGrpSpPr>
          <p:cNvPr id="123" name="Google Shape;123;p3"/>
          <p:cNvGrpSpPr/>
          <p:nvPr/>
        </p:nvGrpSpPr>
        <p:grpSpPr>
          <a:xfrm>
            <a:off x="2858975" y="-386925"/>
            <a:ext cx="701425" cy="247750"/>
            <a:chOff x="2858975" y="3984400"/>
            <a:chExt cx="701425" cy="247750"/>
          </a:xfrm>
        </p:grpSpPr>
        <p:sp>
          <p:nvSpPr>
            <p:cNvPr id="124" name="Google Shape;124;p3"/>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3"/>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3"/>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3"/>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8" name="Google Shape;128;p3"/>
          <p:cNvSpPr txBox="1">
            <a:spLocks noGrp="1"/>
          </p:cNvSpPr>
          <p:nvPr>
            <p:ph type="subTitle" idx="1"/>
          </p:nvPr>
        </p:nvSpPr>
        <p:spPr>
          <a:xfrm>
            <a:off x="1185375" y="1997228"/>
            <a:ext cx="7633800" cy="15243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Clr>
                <a:srgbClr val="15A7A1"/>
              </a:buClr>
              <a:buSzPts val="1600"/>
              <a:buFont typeface="Arial"/>
              <a:buChar char="•"/>
            </a:pPr>
            <a:r>
              <a:rPr lang="en-US" sz="2000"/>
              <a:t>Modelul liniar al producției și consumului</a:t>
            </a:r>
            <a:endParaRPr/>
          </a:p>
          <a:p>
            <a:pPr marL="342900" lvl="0" indent="-342900" algn="l" rtl="0">
              <a:lnSpc>
                <a:spcPct val="100000"/>
              </a:lnSpc>
              <a:spcBef>
                <a:spcPts val="0"/>
              </a:spcBef>
              <a:spcAft>
                <a:spcPts val="0"/>
              </a:spcAft>
              <a:buClr>
                <a:srgbClr val="15A7A1"/>
              </a:buClr>
              <a:buSzPts val="1600"/>
              <a:buFont typeface="Arial"/>
              <a:buChar char="•"/>
            </a:pPr>
            <a:r>
              <a:rPr lang="en-US" sz="2000"/>
              <a:t>Principiile EC în contrast cu modelul liniar</a:t>
            </a:r>
            <a:endParaRPr/>
          </a:p>
          <a:p>
            <a:pPr marL="342900" lvl="0" indent="-342900" algn="l" rtl="0">
              <a:lnSpc>
                <a:spcPct val="100000"/>
              </a:lnSpc>
              <a:spcBef>
                <a:spcPts val="0"/>
              </a:spcBef>
              <a:spcAft>
                <a:spcPts val="0"/>
              </a:spcAft>
              <a:buClr>
                <a:srgbClr val="15A7A1"/>
              </a:buClr>
              <a:buSzPts val="1600"/>
              <a:buFont typeface="Arial"/>
              <a:buChar char="•"/>
            </a:pPr>
            <a:r>
              <a:rPr lang="en-US" sz="2000"/>
              <a:t>Indicatori EC</a:t>
            </a:r>
            <a:endParaRPr/>
          </a:p>
          <a:p>
            <a:pPr marL="342900" lvl="0" indent="-342900" algn="l" rtl="0">
              <a:lnSpc>
                <a:spcPct val="100000"/>
              </a:lnSpc>
              <a:spcBef>
                <a:spcPts val="0"/>
              </a:spcBef>
              <a:spcAft>
                <a:spcPts val="0"/>
              </a:spcAft>
              <a:buClr>
                <a:srgbClr val="15A7A1"/>
              </a:buClr>
              <a:buSzPts val="1600"/>
              <a:buFont typeface="Arial"/>
              <a:buChar char="•"/>
            </a:pPr>
            <a:r>
              <a:rPr lang="en-US" sz="2000"/>
              <a:t>Politici și cadru legislativ în domeniul EC </a:t>
            </a:r>
            <a:endParaRPr sz="20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0"/>
          <p:cNvSpPr txBox="1">
            <a:spLocks noGrp="1"/>
          </p:cNvSpPr>
          <p:nvPr>
            <p:ph type="title"/>
          </p:nvPr>
        </p:nvSpPr>
        <p:spPr>
          <a:xfrm>
            <a:off x="-58009" y="1627058"/>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000">
                <a:solidFill>
                  <a:srgbClr val="368E00"/>
                </a:solidFill>
              </a:rPr>
              <a:t>Politici și cadru legislativ în domeniul EC</a:t>
            </a:r>
            <a:br>
              <a:rPr lang="en-US" sz="4000">
                <a:solidFill>
                  <a:srgbClr val="368E00"/>
                </a:solidFill>
              </a:rPr>
            </a:br>
            <a:br>
              <a:rPr lang="en-US" sz="4000">
                <a:solidFill>
                  <a:srgbClr val="368E00"/>
                </a:solidFill>
              </a:rPr>
            </a:br>
            <a:br>
              <a:rPr lang="en-US" sz="4000">
                <a:solidFill>
                  <a:srgbClr val="368E00"/>
                </a:solidFill>
              </a:rPr>
            </a:br>
            <a:endParaRPr/>
          </a:p>
        </p:txBody>
      </p:sp>
      <p:sp>
        <p:nvSpPr>
          <p:cNvPr id="328" name="Google Shape;328;p30"/>
          <p:cNvSpPr txBox="1">
            <a:spLocks noGrp="1"/>
          </p:cNvSpPr>
          <p:nvPr>
            <p:ph type="subTitle" idx="1"/>
          </p:nvPr>
        </p:nvSpPr>
        <p:spPr>
          <a:xfrm>
            <a:off x="2330689" y="2710400"/>
            <a:ext cx="6588857" cy="78907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600"/>
              <a:buNone/>
            </a:pPr>
            <a:r>
              <a:rPr lang="en-US" sz="1800"/>
              <a:t>Cadrul juridic în domeniul economiei circulare în Europa.</a:t>
            </a:r>
            <a:endParaRPr/>
          </a:p>
          <a:p>
            <a:pPr marL="0" lvl="0" indent="0" algn="just" rtl="0">
              <a:lnSpc>
                <a:spcPct val="100000"/>
              </a:lnSpc>
              <a:spcBef>
                <a:spcPts val="0"/>
              </a:spcBef>
              <a:spcAft>
                <a:spcPts val="0"/>
              </a:spcAft>
              <a:buSzPts val="1600"/>
              <a:buNone/>
            </a:pPr>
            <a:r>
              <a:rPr lang="en-US" sz="1800"/>
              <a:t>Acesta oferă o imagine de ansamblu a potențialelor instrumente de politică care influențează circularitatea produselor de-a lungul întregului ciclu de viață al acestora.</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a:t>Politici și cadru legislativ EC</a:t>
            </a:r>
            <a:endParaRPr/>
          </a:p>
        </p:txBody>
      </p:sp>
      <p:sp>
        <p:nvSpPr>
          <p:cNvPr id="334" name="Google Shape;334;p31"/>
          <p:cNvSpPr txBox="1"/>
          <p:nvPr/>
        </p:nvSpPr>
        <p:spPr>
          <a:xfrm>
            <a:off x="178754" y="1721630"/>
            <a:ext cx="8573360" cy="310854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Tranziția reușită către economia circulară necesită adoptarea și punerea în aplicare a unor noi măsuri și acțiuni care să pună accentul pe utilizarea eficientă a resurselor naturale și pe prelungirea duratei de viață a produselor, luând în considerare cu atenție fiecare etapă a lanțului de produse - de la extragerea materiilor prime, planificarea și proiectarea produselor și producția până la consum și gestionarea deșeurilor.</a:t>
            </a:r>
            <a:endParaRPr/>
          </a:p>
          <a:p>
            <a:pPr marL="0" marR="0" lvl="0" indent="0" algn="just"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În martie 2020, Comisia Europeană a adoptat </a:t>
            </a:r>
            <a:r>
              <a:rPr lang="en-US"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Noul plan de acțiune privind economia circulară </a:t>
            </a:r>
            <a:r>
              <a:rPr lang="en-US" sz="1400" b="0" i="0" u="none" strike="noStrike" cap="none">
                <a:solidFill>
                  <a:srgbClr val="000000"/>
                </a:solidFill>
                <a:latin typeface="Arial"/>
                <a:ea typeface="Arial"/>
                <a:cs typeface="Arial"/>
                <a:sym typeface="Arial"/>
              </a:rPr>
              <a:t>- noua agendă a Europei pentru o creștere durabilă și unul dintre elementele principale ale "Green Deal" european. Noul plan de acțiune anunță inițiative de-a lungul întregului ciclu de viață al produselor, cum ar fi proiectarea produselor, procesele de economie circulară, consumul durabil și deșeurile. Acesta se concentrează pe sectoarele care necesită resurse și care au un potențial ridicat de circularitate, cum ar fi electronicele și TIC, bateriile și vehiculele, ambalajele, materialele plastice, textilele, construcțiile și produsele alimentare.</a:t>
            </a:r>
            <a:endParaRPr/>
          </a:p>
          <a:p>
            <a:pPr marL="0" marR="0" lvl="0" indent="0" algn="just"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Noto Sans Symbols"/>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2"/>
          <p:cNvSpPr txBox="1">
            <a:spLocks noGrp="1"/>
          </p:cNvSpPr>
          <p:nvPr>
            <p:ph type="title"/>
          </p:nvPr>
        </p:nvSpPr>
        <p:spPr>
          <a:xfrm>
            <a:off x="713100" y="158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a:t>(ContINUARE)</a:t>
            </a:r>
            <a:endParaRPr/>
          </a:p>
        </p:txBody>
      </p:sp>
      <p:sp>
        <p:nvSpPr>
          <p:cNvPr id="340" name="Google Shape;340;p32"/>
          <p:cNvSpPr txBox="1"/>
          <p:nvPr/>
        </p:nvSpPr>
        <p:spPr>
          <a:xfrm>
            <a:off x="333447" y="1930519"/>
            <a:ext cx="5063576" cy="203132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Documentul introduce măsuri legislative și nelegislative care vizează domenii în care acțiunea la nivelul UE ar putea aduce o valoare adăugată reală. Unele dintre aceste măsuri sunt:</a:t>
            </a:r>
            <a:endParaRPr/>
          </a:p>
          <a:p>
            <a:pPr marL="0" marR="0" lvl="0" indent="0" algn="just"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88900" algn="just"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Să facă din produsele durabile o normă în UE;</a:t>
            </a:r>
            <a:endParaRPr/>
          </a:p>
          <a:p>
            <a:pPr marL="0" marR="0" lvl="0" indent="-88900" algn="just"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Responsabilizarea consumatorilor și a cumpărătorilor publici;</a:t>
            </a:r>
            <a:endParaRPr/>
          </a:p>
          <a:p>
            <a:pPr marL="0" marR="0" lvl="0" indent="-88900" algn="just"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Asigurați mai puține deșeuri;</a:t>
            </a:r>
            <a:endParaRPr/>
          </a:p>
          <a:p>
            <a:pPr marL="0" marR="0" lvl="0" indent="-88900" algn="just"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Să facem ca circularitatea să funcționeze pentru oameni, regiuni și orașe;</a:t>
            </a:r>
            <a:endParaRPr/>
          </a:p>
          <a:p>
            <a:pPr marL="0" marR="0" lvl="0" indent="-88900" algn="just"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să conducă eforturile privind economia circulară la nivel global.</a:t>
            </a:r>
            <a:endParaRPr/>
          </a:p>
        </p:txBody>
      </p:sp>
      <p:pic>
        <p:nvPicPr>
          <p:cNvPr id="341" name="Google Shape;341;p32"/>
          <p:cNvPicPr preferRelativeResize="0"/>
          <p:nvPr/>
        </p:nvPicPr>
        <p:blipFill rotWithShape="1">
          <a:blip r:embed="rId3">
            <a:alphaModFix/>
          </a:blip>
          <a:srcRect/>
          <a:stretch/>
        </p:blipFill>
        <p:spPr>
          <a:xfrm>
            <a:off x="6105167" y="1269340"/>
            <a:ext cx="2096288" cy="2962754"/>
          </a:xfrm>
          <a:prstGeom prst="rect">
            <a:avLst/>
          </a:prstGeom>
          <a:noFill/>
          <a:ln>
            <a:noFill/>
          </a:ln>
          <a:effectLst>
            <a:outerShdw blurRad="292100" dist="139700" dir="2700000" algn="tl" rotWithShape="0">
              <a:srgbClr val="333333">
                <a:alpha val="64705"/>
              </a:srgbClr>
            </a:outerShdw>
          </a:effectLst>
        </p:spPr>
      </p:pic>
      <p:sp>
        <p:nvSpPr>
          <p:cNvPr id="342" name="Google Shape;342;p32"/>
          <p:cNvSpPr txBox="1"/>
          <p:nvPr/>
        </p:nvSpPr>
        <p:spPr>
          <a:xfrm>
            <a:off x="5660856" y="4488584"/>
            <a:ext cx="2607415"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Arial"/>
                <a:ea typeface="Arial"/>
                <a:cs typeface="Arial"/>
                <a:sym typeface="Arial"/>
              </a:rPr>
              <a:t>Sursa: </a:t>
            </a:r>
            <a:r>
              <a:rPr lang="en-US" sz="9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a:t>
            </a:r>
            <a:r>
              <a:rPr lang="en-US" sz="900" b="0" i="0" u="none" strike="noStrike" cap="none">
                <a:solidFill>
                  <a:srgbClr val="000000"/>
                </a:solidFill>
                <a:latin typeface="Arial"/>
                <a:ea typeface="Arial"/>
                <a:cs typeface="Arial"/>
                <a:sym typeface="Arial"/>
              </a:rPr>
              <a:t>//op.europa.eu/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a:t>UE și economia circulară</a:t>
            </a:r>
            <a:endParaRPr/>
          </a:p>
        </p:txBody>
      </p:sp>
      <p:sp>
        <p:nvSpPr>
          <p:cNvPr id="348" name="Google Shape;348;p33"/>
          <p:cNvSpPr txBox="1"/>
          <p:nvPr/>
        </p:nvSpPr>
        <p:spPr>
          <a:xfrm>
            <a:off x="161566" y="1268022"/>
            <a:ext cx="4224803" cy="332394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dirty="0" err="1">
                <a:solidFill>
                  <a:srgbClr val="000000"/>
                </a:solidFill>
                <a:latin typeface="Arial"/>
                <a:ea typeface="Arial"/>
                <a:cs typeface="Arial"/>
                <a:sym typeface="Arial"/>
              </a:rPr>
              <a:t>Prin</a:t>
            </a:r>
            <a:r>
              <a:rPr lang="en-US" sz="1400" b="0" i="0" u="none" strike="noStrike" cap="none" dirty="0">
                <a:solidFill>
                  <a:srgbClr val="000000"/>
                </a:solidFill>
                <a:latin typeface="Arial"/>
                <a:ea typeface="Arial"/>
                <a:cs typeface="Arial"/>
                <a:sym typeface="Arial"/>
              </a:rPr>
              <a:t> </a:t>
            </a:r>
            <a:r>
              <a:rPr lang="en-US" sz="1400" b="0" i="0" u="sng" strike="noStrike" cap="none"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rezoluția</a:t>
            </a:r>
            <a:r>
              <a:rPr lang="en-US" sz="14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 PE din 10 </a:t>
            </a:r>
            <a:r>
              <a:rPr lang="en-US" sz="1400" b="0" i="0" u="sng" strike="noStrike" cap="none"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februarie</a:t>
            </a:r>
            <a:r>
              <a:rPr lang="en-US" sz="14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 2021 </a:t>
            </a:r>
            <a:r>
              <a:rPr lang="en-US" sz="1400" b="0" i="0" u="sng" strike="noStrike" cap="none"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privind</a:t>
            </a:r>
            <a:r>
              <a:rPr lang="en-US" sz="14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 </a:t>
            </a:r>
            <a:r>
              <a:rPr lang="en-US" sz="1400" b="0" i="0" u="sng" strike="noStrike" cap="none"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Noul</a:t>
            </a:r>
            <a:r>
              <a:rPr lang="en-US" sz="14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 plan de </a:t>
            </a:r>
            <a:r>
              <a:rPr lang="en-US" sz="1400" b="0" i="0" u="sng" strike="noStrike" cap="none"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acțiune</a:t>
            </a:r>
            <a:r>
              <a:rPr lang="en-US" sz="14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 </a:t>
            </a:r>
            <a:r>
              <a:rPr lang="en-US" sz="1400" b="0" i="0" u="sng" strike="noStrike" cap="none"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pentru</a:t>
            </a:r>
            <a:r>
              <a:rPr lang="en-US" sz="14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 </a:t>
            </a:r>
            <a:r>
              <a:rPr lang="en-US" sz="1400" b="0" i="0" u="sng" strike="noStrike" cap="none"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economia</a:t>
            </a:r>
            <a:r>
              <a:rPr lang="en-US" sz="14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 </a:t>
            </a:r>
            <a:r>
              <a:rPr lang="en-US" sz="1400" b="0" i="0" u="sng" strike="noStrike" cap="none"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circulară</a:t>
            </a:r>
            <a:r>
              <a:rPr lang="en-US" sz="1400" b="0" i="0" u="none" strike="noStrike" cap="none" dirty="0">
                <a:solidFill>
                  <a:srgbClr val="000000"/>
                </a:solidFill>
                <a:latin typeface="Arial"/>
                <a:ea typeface="Arial"/>
                <a:cs typeface="Arial"/>
                <a:sym typeface="Arial"/>
              </a:rPr>
              <a:t>, PE a </a:t>
            </a:r>
            <a:r>
              <a:rPr lang="en-US" sz="1400" b="0" i="0" u="none" strike="noStrike" cap="none" dirty="0" err="1">
                <a:solidFill>
                  <a:srgbClr val="000000"/>
                </a:solidFill>
                <a:latin typeface="Arial"/>
                <a:ea typeface="Arial"/>
                <a:cs typeface="Arial"/>
                <a:sym typeface="Arial"/>
              </a:rPr>
              <a:t>solicitat</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măsuri</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suplimentare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pentru</a:t>
            </a:r>
            <a:r>
              <a:rPr lang="en-US" sz="1400" b="0" i="0" u="none" strike="noStrike" cap="none" dirty="0">
                <a:solidFill>
                  <a:srgbClr val="000000"/>
                </a:solidFill>
                <a:latin typeface="Arial"/>
                <a:ea typeface="Arial"/>
                <a:cs typeface="Arial"/>
                <a:sym typeface="Arial"/>
              </a:rPr>
              <a:t> a </a:t>
            </a:r>
            <a:r>
              <a:rPr lang="en-US" sz="1400" b="0" i="0" u="none" strike="noStrike" cap="none" dirty="0" err="1">
                <a:solidFill>
                  <a:srgbClr val="000000"/>
                </a:solidFill>
                <a:latin typeface="Arial"/>
                <a:ea typeface="Arial"/>
                <a:cs typeface="Arial"/>
                <a:sym typeface="Arial"/>
              </a:rPr>
              <a:t>atinge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sustenabilitatea</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mediului</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și</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neutralitatea</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emisiilor</a:t>
            </a:r>
            <a:r>
              <a:rPr lang="en-US" sz="1400" b="0" i="0" u="none" strike="noStrike" cap="none" dirty="0">
                <a:solidFill>
                  <a:srgbClr val="000000"/>
                </a:solidFill>
                <a:latin typeface="Arial"/>
                <a:ea typeface="Arial"/>
                <a:cs typeface="Arial"/>
                <a:sym typeface="Arial"/>
              </a:rPr>
              <a:t> de carbon </a:t>
            </a:r>
            <a:r>
              <a:rPr lang="en-US" sz="1400" b="0" i="0" u="none" strike="noStrike" cap="none" dirty="0" err="1">
                <a:solidFill>
                  <a:srgbClr val="000000"/>
                </a:solidFill>
                <a:latin typeface="Arial"/>
                <a:ea typeface="Arial"/>
                <a:cs typeface="Arial"/>
                <a:sym typeface="Arial"/>
              </a:rPr>
              <a:t>până</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în</a:t>
            </a:r>
            <a:r>
              <a:rPr lang="en-US" sz="1400" b="0" i="0" u="none" strike="noStrike" cap="none" dirty="0">
                <a:solidFill>
                  <a:srgbClr val="000000"/>
                </a:solidFill>
                <a:latin typeface="Arial"/>
                <a:ea typeface="Arial"/>
                <a:cs typeface="Arial"/>
                <a:sym typeface="Arial"/>
              </a:rPr>
              <a:t> 2050. </a:t>
            </a:r>
            <a:r>
              <a:rPr lang="en-US" sz="1400" b="0" i="0" u="none" strike="noStrike" cap="none" dirty="0" err="1">
                <a:solidFill>
                  <a:srgbClr val="000000"/>
                </a:solidFill>
                <a:latin typeface="Arial"/>
                <a:ea typeface="Arial"/>
                <a:cs typeface="Arial"/>
                <a:sym typeface="Arial"/>
              </a:rPr>
              <a:t>Unele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dintre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recomandările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suplimentare</a:t>
            </a:r>
            <a:r>
              <a:rPr lang="en-US" sz="1400" b="0" i="0" u="none" strike="noStrike" cap="none" dirty="0">
                <a:solidFill>
                  <a:srgbClr val="000000"/>
                </a:solidFill>
                <a:latin typeface="Arial"/>
                <a:ea typeface="Arial"/>
                <a:cs typeface="Arial"/>
                <a:sym typeface="Arial"/>
              </a:rPr>
              <a:t> se </a:t>
            </a:r>
            <a:r>
              <a:rPr lang="en-US" sz="1400" b="0" i="0" u="none" strike="noStrike" cap="none" dirty="0" err="1">
                <a:solidFill>
                  <a:srgbClr val="000000"/>
                </a:solidFill>
                <a:latin typeface="Arial"/>
                <a:ea typeface="Arial"/>
                <a:cs typeface="Arial"/>
                <a:sym typeface="Arial"/>
              </a:rPr>
              <a:t>referă</a:t>
            </a:r>
            <a:r>
              <a:rPr lang="en-US" sz="1400" b="0" i="0" u="none" strike="noStrike" cap="none" dirty="0">
                <a:solidFill>
                  <a:srgbClr val="000000"/>
                </a:solidFill>
                <a:latin typeface="Arial"/>
                <a:ea typeface="Arial"/>
                <a:cs typeface="Arial"/>
                <a:sym typeface="Arial"/>
              </a:rPr>
              <a:t> la:</a:t>
            </a:r>
            <a:endParaRPr dirty="0"/>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88900" algn="just" rtl="0">
              <a:lnSpc>
                <a:spcPct val="100000"/>
              </a:lnSpc>
              <a:spcBef>
                <a:spcPts val="0"/>
              </a:spcBef>
              <a:spcAft>
                <a:spcPts val="0"/>
              </a:spcAft>
              <a:buClr>
                <a:srgbClr val="000000"/>
              </a:buClr>
              <a:buSzPts val="1400"/>
              <a:buFont typeface="Noto Sans Symbols"/>
              <a:buChar char="✔"/>
            </a:pPr>
            <a:r>
              <a:rPr lang="en-US" sz="1400" b="0" i="0" u="none" strike="noStrike" cap="none" dirty="0" err="1">
                <a:solidFill>
                  <a:srgbClr val="000000"/>
                </a:solidFill>
                <a:latin typeface="Arial"/>
                <a:ea typeface="Arial"/>
                <a:cs typeface="Arial"/>
                <a:sym typeface="Arial"/>
              </a:rPr>
              <a:t>înăsprirea</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cerințelor</a:t>
            </a:r>
            <a:r>
              <a:rPr lang="en-US" sz="1400" b="0" i="0" u="none" strike="noStrike" cap="none" dirty="0">
                <a:solidFill>
                  <a:srgbClr val="000000"/>
                </a:solidFill>
                <a:latin typeface="Arial"/>
                <a:ea typeface="Arial"/>
                <a:cs typeface="Arial"/>
                <a:sym typeface="Arial"/>
              </a:rPr>
              <a:t> de </a:t>
            </a:r>
            <a:r>
              <a:rPr lang="en-US" sz="1400" b="0" i="0" u="none" strike="noStrike" cap="none" dirty="0" err="1">
                <a:solidFill>
                  <a:srgbClr val="000000"/>
                </a:solidFill>
                <a:latin typeface="Arial"/>
                <a:ea typeface="Arial"/>
                <a:cs typeface="Arial"/>
                <a:sym typeface="Arial"/>
              </a:rPr>
              <a:t>reciclare</a:t>
            </a:r>
            <a:r>
              <a:rPr lang="en-US" sz="1400" b="0" i="0" u="none" strike="noStrike" cap="none" dirty="0">
                <a:solidFill>
                  <a:srgbClr val="000000"/>
                </a:solidFill>
                <a:latin typeface="Arial"/>
                <a:ea typeface="Arial"/>
                <a:cs typeface="Arial"/>
                <a:sym typeface="Arial"/>
              </a:rPr>
              <a:t>;</a:t>
            </a:r>
            <a:endParaRPr dirty="0"/>
          </a:p>
          <a:p>
            <a:pPr marL="0" marR="0" lvl="0" indent="-88900" algn="just" rtl="0">
              <a:lnSpc>
                <a:spcPct val="100000"/>
              </a:lnSpc>
              <a:spcBef>
                <a:spcPts val="0"/>
              </a:spcBef>
              <a:spcAft>
                <a:spcPts val="0"/>
              </a:spcAft>
              <a:buClr>
                <a:srgbClr val="000000"/>
              </a:buClr>
              <a:buSzPts val="1400"/>
              <a:buFont typeface="Noto Sans Symbols"/>
              <a:buChar char="✔"/>
            </a:pPr>
            <a:r>
              <a:rPr lang="en-US" sz="1400" b="0" i="0" u="none" strike="noStrike" cap="none" dirty="0" err="1">
                <a:solidFill>
                  <a:srgbClr val="000000"/>
                </a:solidFill>
                <a:latin typeface="Arial"/>
                <a:ea typeface="Arial"/>
                <a:cs typeface="Arial"/>
                <a:sym typeface="Arial"/>
              </a:rPr>
              <a:t>obiective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obligatorii</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privind</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amprenta</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ecologică</a:t>
            </a:r>
            <a:r>
              <a:rPr lang="en-US" sz="1400" b="0" i="0" u="none" strike="noStrike" cap="none" dirty="0">
                <a:solidFill>
                  <a:srgbClr val="000000"/>
                </a:solidFill>
                <a:latin typeface="Arial"/>
                <a:ea typeface="Arial"/>
                <a:cs typeface="Arial"/>
                <a:sym typeface="Arial"/>
              </a:rPr>
              <a:t>" a </a:t>
            </a:r>
            <a:r>
              <a:rPr lang="en-US" sz="1400" b="0" i="0" u="none" strike="noStrike" cap="none" dirty="0" err="1">
                <a:solidFill>
                  <a:srgbClr val="000000"/>
                </a:solidFill>
                <a:latin typeface="Arial"/>
                <a:ea typeface="Arial"/>
                <a:cs typeface="Arial"/>
                <a:sym typeface="Arial"/>
              </a:rPr>
              <a:t>materialelor</a:t>
            </a:r>
            <a:r>
              <a:rPr lang="en-US" sz="1400" b="0" i="0" u="none" strike="noStrike" cap="none" dirty="0">
                <a:solidFill>
                  <a:srgbClr val="000000"/>
                </a:solidFill>
                <a:latin typeface="Arial"/>
                <a:ea typeface="Arial"/>
                <a:cs typeface="Arial"/>
                <a:sym typeface="Arial"/>
              </a:rPr>
              <a:t>;</a:t>
            </a:r>
            <a:endParaRPr dirty="0"/>
          </a:p>
          <a:p>
            <a:pPr marL="0" marR="0" lvl="0" indent="-88900" algn="just" rtl="0">
              <a:lnSpc>
                <a:spcPct val="100000"/>
              </a:lnSpc>
              <a:spcBef>
                <a:spcPts val="0"/>
              </a:spcBef>
              <a:spcAft>
                <a:spcPts val="0"/>
              </a:spcAft>
              <a:buClr>
                <a:srgbClr val="000000"/>
              </a:buClr>
              <a:buSzPts val="1400"/>
              <a:buFont typeface="Noto Sans Symbols"/>
              <a:buChar char="✔"/>
            </a:pPr>
            <a:r>
              <a:rPr lang="en-US" sz="1400" b="0" i="0" u="none" strike="noStrike" cap="none" dirty="0" err="1">
                <a:solidFill>
                  <a:srgbClr val="000000"/>
                </a:solidFill>
                <a:latin typeface="Arial"/>
                <a:ea typeface="Arial"/>
                <a:cs typeface="Arial"/>
                <a:sym typeface="Arial"/>
              </a:rPr>
              <a:t>susținerea</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etichetei</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ecologice</a:t>
            </a:r>
            <a:r>
              <a:rPr lang="en-US" sz="1400" b="0" i="0" u="none" strike="noStrike" cap="none" dirty="0">
                <a:solidFill>
                  <a:srgbClr val="000000"/>
                </a:solidFill>
                <a:latin typeface="Arial"/>
                <a:ea typeface="Arial"/>
                <a:cs typeface="Arial"/>
                <a:sym typeface="Arial"/>
              </a:rPr>
              <a:t> a UE ca </a:t>
            </a:r>
            <a:r>
              <a:rPr lang="en-US" sz="1400" b="0" i="0" u="none" strike="noStrike" cap="none" dirty="0" err="1">
                <a:solidFill>
                  <a:srgbClr val="000000"/>
                </a:solidFill>
                <a:latin typeface="Arial"/>
                <a:ea typeface="Arial"/>
                <a:cs typeface="Arial"/>
                <a:sym typeface="Arial"/>
              </a:rPr>
              <a:t>punct</a:t>
            </a:r>
            <a:r>
              <a:rPr lang="en-US" sz="1400" b="0" i="0" u="none" strike="noStrike" cap="none" dirty="0">
                <a:solidFill>
                  <a:srgbClr val="000000"/>
                </a:solidFill>
                <a:latin typeface="Arial"/>
                <a:ea typeface="Arial"/>
                <a:cs typeface="Arial"/>
                <a:sym typeface="Arial"/>
              </a:rPr>
              <a:t> de </a:t>
            </a:r>
            <a:r>
              <a:rPr lang="en-US" sz="1400" b="0" i="0" u="none" strike="noStrike" cap="none" dirty="0" err="1">
                <a:solidFill>
                  <a:srgbClr val="000000"/>
                </a:solidFill>
                <a:latin typeface="Arial"/>
                <a:ea typeface="Arial"/>
                <a:cs typeface="Arial"/>
                <a:sym typeface="Arial"/>
              </a:rPr>
              <a:t>referință</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pentru</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stabilitatea</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mediului</a:t>
            </a:r>
            <a:r>
              <a:rPr lang="en-US" sz="1400" b="0" i="0" u="none" strike="noStrike" cap="none" dirty="0">
                <a:solidFill>
                  <a:srgbClr val="000000"/>
                </a:solidFill>
                <a:latin typeface="Arial"/>
                <a:ea typeface="Arial"/>
                <a:cs typeface="Arial"/>
                <a:sym typeface="Arial"/>
              </a:rPr>
              <a:t>;</a:t>
            </a:r>
            <a:endParaRPr dirty="0"/>
          </a:p>
          <a:p>
            <a:pPr marL="0" marR="0" lvl="0" indent="-88900" algn="just" rtl="0">
              <a:lnSpc>
                <a:spcPct val="100000"/>
              </a:lnSpc>
              <a:spcBef>
                <a:spcPts val="0"/>
              </a:spcBef>
              <a:spcAft>
                <a:spcPts val="0"/>
              </a:spcAft>
              <a:buClr>
                <a:srgbClr val="000000"/>
              </a:buClr>
              <a:buSzPts val="1400"/>
              <a:buFont typeface="Noto Sans Symbols"/>
              <a:buChar char="✔"/>
            </a:pPr>
            <a:r>
              <a:rPr lang="en-US" sz="1400" b="0" i="0" u="none" strike="noStrike" cap="none" dirty="0" err="1">
                <a:solidFill>
                  <a:srgbClr val="000000"/>
                </a:solidFill>
                <a:latin typeface="Arial"/>
                <a:ea typeface="Arial"/>
                <a:cs typeface="Arial"/>
                <a:sym typeface="Arial"/>
              </a:rPr>
              <a:t>consolidarea</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rolului</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licitațiilor</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publice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ecologice</a:t>
            </a:r>
            <a:r>
              <a:rPr lang="en-US" sz="1400" b="0" i="0" u="none" strike="noStrike" cap="none" dirty="0">
                <a:solidFill>
                  <a:srgbClr val="000000"/>
                </a:solidFill>
                <a:latin typeface="Arial"/>
                <a:ea typeface="Arial"/>
                <a:cs typeface="Arial"/>
                <a:sym typeface="Arial"/>
              </a:rPr>
              <a:t>;</a:t>
            </a:r>
            <a:endParaRPr dirty="0"/>
          </a:p>
          <a:p>
            <a:pPr marL="0" marR="0" lvl="0" indent="-88900" algn="just" rtl="0">
              <a:lnSpc>
                <a:spcPct val="100000"/>
              </a:lnSpc>
              <a:spcBef>
                <a:spcPts val="0"/>
              </a:spcBef>
              <a:spcAft>
                <a:spcPts val="0"/>
              </a:spcAft>
              <a:buClr>
                <a:srgbClr val="000000"/>
              </a:buClr>
              <a:buSzPts val="1400"/>
              <a:buFont typeface="Noto Sans Symbols"/>
              <a:buChar char="✔"/>
            </a:pPr>
            <a:r>
              <a:rPr lang="en-US" sz="1400" b="0" i="0" u="none" strike="noStrike" cap="none" dirty="0" err="1">
                <a:solidFill>
                  <a:srgbClr val="000000"/>
                </a:solidFill>
                <a:latin typeface="Arial"/>
                <a:ea typeface="Arial"/>
                <a:cs typeface="Arial"/>
                <a:sym typeface="Arial"/>
              </a:rPr>
              <a:t>integrarea</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principiilor</a:t>
            </a:r>
            <a:r>
              <a:rPr lang="en-US" sz="1400" b="0" i="0" u="none" strike="noStrike" cap="none" dirty="0">
                <a:solidFill>
                  <a:srgbClr val="000000"/>
                </a:solidFill>
                <a:latin typeface="Arial"/>
                <a:ea typeface="Arial"/>
                <a:cs typeface="Arial"/>
                <a:sym typeface="Arial"/>
              </a:rPr>
              <a:t> EC </a:t>
            </a:r>
            <a:r>
              <a:rPr lang="en-US" sz="1400" b="0" i="0" u="none" strike="noStrike" cap="none" dirty="0" err="1">
                <a:solidFill>
                  <a:srgbClr val="000000"/>
                </a:solidFill>
                <a:latin typeface="Arial"/>
                <a:ea typeface="Arial"/>
                <a:cs typeface="Arial"/>
                <a:sym typeface="Arial"/>
              </a:rPr>
              <a:t>în</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planurile</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naționale</a:t>
            </a:r>
            <a:r>
              <a:rPr lang="en-US" sz="1400" b="0" i="0" u="none" strike="noStrike" cap="none" dirty="0">
                <a:solidFill>
                  <a:srgbClr val="000000"/>
                </a:solidFill>
                <a:latin typeface="Arial"/>
                <a:ea typeface="Arial"/>
                <a:cs typeface="Arial"/>
                <a:sym typeface="Arial"/>
              </a:rPr>
              <a:t> de </a:t>
            </a:r>
            <a:r>
              <a:rPr lang="en-US" sz="1400" b="0" i="0" u="none" strike="noStrike" cap="none" dirty="0" err="1">
                <a:solidFill>
                  <a:srgbClr val="000000"/>
                </a:solidFill>
                <a:latin typeface="Arial"/>
                <a:ea typeface="Arial"/>
                <a:cs typeface="Arial"/>
                <a:sym typeface="Arial"/>
              </a:rPr>
              <a:t>redresare</a:t>
            </a:r>
            <a:r>
              <a:rPr lang="en-US" sz="1400" b="0" i="0" u="none" strike="noStrike" cap="none" dirty="0">
                <a:solidFill>
                  <a:srgbClr val="000000"/>
                </a:solidFill>
                <a:latin typeface="Arial"/>
                <a:ea typeface="Arial"/>
                <a:cs typeface="Arial"/>
                <a:sym typeface="Arial"/>
              </a:rPr>
              <a:t> ale </a:t>
            </a:r>
            <a:r>
              <a:rPr lang="en-US" sz="1400" b="0" i="0" u="none" strike="noStrike" cap="none" dirty="0" err="1">
                <a:solidFill>
                  <a:srgbClr val="000000"/>
                </a:solidFill>
                <a:latin typeface="Arial"/>
                <a:ea typeface="Arial"/>
                <a:cs typeface="Arial"/>
                <a:sym typeface="Arial"/>
              </a:rPr>
              <a:t>statelor</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membre</a:t>
            </a:r>
            <a:r>
              <a:rPr lang="en-US" sz="1400" b="0" i="0" u="none" strike="noStrike" cap="none" dirty="0">
                <a:solidFill>
                  <a:srgbClr val="000000"/>
                </a:solidFill>
                <a:latin typeface="Arial"/>
                <a:ea typeface="Arial"/>
                <a:cs typeface="Arial"/>
                <a:sym typeface="Arial"/>
              </a:rPr>
              <a:t>.</a:t>
            </a:r>
            <a:endParaRPr dirty="0"/>
          </a:p>
        </p:txBody>
      </p:sp>
      <p:sp>
        <p:nvSpPr>
          <p:cNvPr id="349" name="Google Shape;349;p33"/>
          <p:cNvSpPr txBox="1"/>
          <p:nvPr/>
        </p:nvSpPr>
        <p:spPr>
          <a:xfrm>
            <a:off x="4757632" y="1268022"/>
            <a:ext cx="4087300" cy="212365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b="0" i="0" u="none" strike="noStrike" cap="none" dirty="0">
                <a:solidFill>
                  <a:srgbClr val="059540"/>
                </a:solidFill>
                <a:latin typeface="Verdana"/>
                <a:ea typeface="Verdana"/>
                <a:cs typeface="Verdana"/>
                <a:sym typeface="Verdana"/>
              </a:rPr>
              <a:t>"</a:t>
            </a:r>
            <a:r>
              <a:rPr lang="en-US" sz="1200" b="0" i="0" u="none" strike="noStrike" cap="none" dirty="0" err="1">
                <a:solidFill>
                  <a:srgbClr val="059540"/>
                </a:solidFill>
                <a:latin typeface="Verdana"/>
                <a:ea typeface="Verdana"/>
                <a:cs typeface="Verdana"/>
                <a:sym typeface="Verdana"/>
              </a:rPr>
              <a:t>Eticheta</a:t>
            </a:r>
            <a:r>
              <a:rPr lang="en-US" sz="1200" b="0" i="0" u="none" strike="noStrike" cap="none" dirty="0">
                <a:solidFill>
                  <a:srgbClr val="059540"/>
                </a:solidFill>
                <a:latin typeface="Verdana"/>
                <a:ea typeface="Verdana"/>
                <a:cs typeface="Verdana"/>
                <a:sym typeface="Verdana"/>
              </a:rPr>
              <a:t> </a:t>
            </a:r>
            <a:r>
              <a:rPr lang="en-US" sz="1200" b="0" i="0" u="none" strike="noStrike" cap="none" dirty="0" err="1">
                <a:solidFill>
                  <a:srgbClr val="059540"/>
                </a:solidFill>
                <a:latin typeface="Verdana"/>
                <a:ea typeface="Verdana"/>
                <a:cs typeface="Verdana"/>
                <a:sym typeface="Verdana"/>
              </a:rPr>
              <a:t>ecologică</a:t>
            </a:r>
            <a:r>
              <a:rPr lang="en-US" sz="1200" b="0" i="0" u="none" strike="noStrike" cap="none" dirty="0">
                <a:solidFill>
                  <a:srgbClr val="059540"/>
                </a:solidFill>
                <a:latin typeface="Verdana"/>
                <a:ea typeface="Verdana"/>
                <a:cs typeface="Verdana"/>
                <a:sym typeface="Verdana"/>
              </a:rPr>
              <a:t> a UE </a:t>
            </a:r>
            <a:r>
              <a:rPr lang="en-US" sz="1200" b="0" i="0" u="none" strike="noStrike" cap="none" dirty="0" err="1">
                <a:solidFill>
                  <a:srgbClr val="059540"/>
                </a:solidFill>
                <a:latin typeface="Verdana"/>
                <a:ea typeface="Verdana"/>
                <a:cs typeface="Verdana"/>
                <a:sym typeface="Verdana"/>
              </a:rPr>
              <a:t>este</a:t>
            </a:r>
            <a:r>
              <a:rPr lang="en-US" sz="1200" b="0" i="0" u="none" strike="noStrike" cap="none" dirty="0">
                <a:solidFill>
                  <a:srgbClr val="059540"/>
                </a:solidFill>
                <a:latin typeface="Verdana"/>
                <a:ea typeface="Verdana"/>
                <a:cs typeface="Verdana"/>
                <a:sym typeface="Verdana"/>
              </a:rPr>
              <a:t> o </a:t>
            </a:r>
            <a:r>
              <a:rPr lang="en-US" sz="1200" b="0" i="0" u="none" strike="noStrike" cap="none" dirty="0" err="1">
                <a:solidFill>
                  <a:srgbClr val="059540"/>
                </a:solidFill>
                <a:latin typeface="Verdana"/>
                <a:ea typeface="Verdana"/>
                <a:cs typeface="Verdana"/>
                <a:sym typeface="Verdana"/>
              </a:rPr>
              <a:t>etichetă</a:t>
            </a:r>
            <a:r>
              <a:rPr lang="en-US" sz="1200" b="0" i="0" u="none" strike="noStrike" cap="none" dirty="0">
                <a:solidFill>
                  <a:srgbClr val="059540"/>
                </a:solidFill>
                <a:latin typeface="Verdana"/>
                <a:ea typeface="Verdana"/>
                <a:cs typeface="Verdana"/>
                <a:sym typeface="Verdana"/>
              </a:rPr>
              <a:t> de </a:t>
            </a:r>
            <a:r>
              <a:rPr lang="en-US" sz="1200" b="0" i="0" u="none" strike="noStrike" cap="none" dirty="0" err="1">
                <a:solidFill>
                  <a:srgbClr val="059540"/>
                </a:solidFill>
                <a:latin typeface="Verdana"/>
                <a:ea typeface="Verdana"/>
                <a:cs typeface="Verdana"/>
                <a:sym typeface="Verdana"/>
              </a:rPr>
              <a:t>excelență</a:t>
            </a:r>
            <a:r>
              <a:rPr lang="en-US" sz="1200" b="0" i="0" u="none" strike="noStrike" cap="none" dirty="0">
                <a:solidFill>
                  <a:srgbClr val="059540"/>
                </a:solidFill>
                <a:latin typeface="Verdana"/>
                <a:ea typeface="Verdana"/>
                <a:cs typeface="Verdana"/>
                <a:sym typeface="Verdana"/>
              </a:rPr>
              <a:t> </a:t>
            </a:r>
            <a:r>
              <a:rPr lang="en-US" sz="1200" b="0" i="0" u="none" strike="noStrike" cap="none" dirty="0" err="1">
                <a:solidFill>
                  <a:srgbClr val="059540"/>
                </a:solidFill>
                <a:latin typeface="Verdana"/>
                <a:ea typeface="Verdana"/>
                <a:cs typeface="Verdana"/>
                <a:sym typeface="Verdana"/>
              </a:rPr>
              <a:t>în</a:t>
            </a:r>
            <a:r>
              <a:rPr lang="en-US" sz="1200" b="0" i="0" u="none" strike="noStrike" cap="none" dirty="0">
                <a:solidFill>
                  <a:srgbClr val="059540"/>
                </a:solidFill>
                <a:latin typeface="Verdana"/>
                <a:ea typeface="Verdana"/>
                <a:cs typeface="Verdana"/>
                <a:sym typeface="Verdana"/>
              </a:rPr>
              <a:t> </a:t>
            </a:r>
            <a:r>
              <a:rPr lang="en-US" sz="1200" b="0" i="0" u="none" strike="noStrike" cap="none" dirty="0" err="1">
                <a:solidFill>
                  <a:srgbClr val="059540"/>
                </a:solidFill>
                <a:latin typeface="Verdana"/>
                <a:ea typeface="Verdana"/>
                <a:cs typeface="Verdana"/>
                <a:sym typeface="Verdana"/>
              </a:rPr>
              <a:t>domeniul</a:t>
            </a:r>
            <a:r>
              <a:rPr lang="en-US" sz="1200" b="0" i="0" u="none" strike="noStrike" cap="none" dirty="0">
                <a:solidFill>
                  <a:srgbClr val="059540"/>
                </a:solidFill>
                <a:latin typeface="Verdana"/>
                <a:ea typeface="Verdana"/>
                <a:cs typeface="Verdana"/>
                <a:sym typeface="Verdana"/>
              </a:rPr>
              <a:t> </a:t>
            </a:r>
            <a:r>
              <a:rPr lang="en-US" sz="1200" b="0" i="0" u="none" strike="noStrike" cap="none" dirty="0" err="1">
                <a:solidFill>
                  <a:srgbClr val="059540"/>
                </a:solidFill>
                <a:latin typeface="Verdana"/>
                <a:ea typeface="Verdana"/>
                <a:cs typeface="Verdana"/>
                <a:sym typeface="Verdana"/>
              </a:rPr>
              <a:t>mediului</a:t>
            </a:r>
            <a:r>
              <a:rPr lang="en-US" sz="1200" b="0" i="0" u="none" strike="noStrike" cap="none" dirty="0">
                <a:solidFill>
                  <a:srgbClr val="059540"/>
                </a:solidFill>
                <a:latin typeface="Verdana"/>
                <a:ea typeface="Verdana"/>
                <a:cs typeface="Verdana"/>
                <a:sym typeface="Verdana"/>
              </a:rPr>
              <a:t> care se </a:t>
            </a:r>
            <a:r>
              <a:rPr lang="en-US" sz="1200" b="0" i="0" u="none" strike="noStrike" cap="none" dirty="0" err="1">
                <a:solidFill>
                  <a:srgbClr val="059540"/>
                </a:solidFill>
                <a:latin typeface="Verdana"/>
                <a:ea typeface="Verdana"/>
                <a:cs typeface="Verdana"/>
                <a:sym typeface="Verdana"/>
              </a:rPr>
              <a:t>acordă</a:t>
            </a:r>
            <a:r>
              <a:rPr lang="en-US" sz="1200" b="0" i="0" u="none" strike="noStrike" cap="none" dirty="0">
                <a:solidFill>
                  <a:srgbClr val="059540"/>
                </a:solidFill>
                <a:latin typeface="Verdana"/>
                <a:ea typeface="Verdana"/>
                <a:cs typeface="Verdana"/>
                <a:sym typeface="Verdana"/>
              </a:rPr>
              <a:t> </a:t>
            </a:r>
            <a:r>
              <a:rPr lang="en-US" sz="1200" b="0" i="0" u="none" strike="noStrike" cap="none" dirty="0" err="1">
                <a:solidFill>
                  <a:srgbClr val="059540"/>
                </a:solidFill>
                <a:latin typeface="Verdana"/>
                <a:ea typeface="Verdana"/>
                <a:cs typeface="Verdana"/>
                <a:sym typeface="Verdana"/>
              </a:rPr>
              <a:t>produselor</a:t>
            </a:r>
            <a:r>
              <a:rPr lang="en-US" sz="1200" b="0" i="0" u="none" strike="noStrike" cap="none" dirty="0">
                <a:solidFill>
                  <a:srgbClr val="059540"/>
                </a:solidFill>
                <a:latin typeface="Verdana"/>
                <a:ea typeface="Verdana"/>
                <a:cs typeface="Verdana"/>
                <a:sym typeface="Verdana"/>
              </a:rPr>
              <a:t> </a:t>
            </a:r>
            <a:r>
              <a:rPr lang="en-US" sz="1200" b="0" i="0" u="none" strike="noStrike" cap="none" dirty="0" err="1">
                <a:solidFill>
                  <a:srgbClr val="059540"/>
                </a:solidFill>
                <a:latin typeface="Verdana"/>
                <a:ea typeface="Verdana"/>
                <a:cs typeface="Verdana"/>
                <a:sym typeface="Verdana"/>
              </a:rPr>
              <a:t>și</a:t>
            </a:r>
            <a:r>
              <a:rPr lang="en-US" sz="1200" b="0" i="0" u="none" strike="noStrike" cap="none" dirty="0">
                <a:solidFill>
                  <a:srgbClr val="059540"/>
                </a:solidFill>
                <a:latin typeface="Verdana"/>
                <a:ea typeface="Verdana"/>
                <a:cs typeface="Verdana"/>
                <a:sym typeface="Verdana"/>
              </a:rPr>
              <a:t> </a:t>
            </a:r>
            <a:r>
              <a:rPr lang="en-US" sz="1200" b="0" i="0" u="none" strike="noStrike" cap="none" dirty="0" err="1">
                <a:solidFill>
                  <a:srgbClr val="059540"/>
                </a:solidFill>
                <a:latin typeface="Verdana"/>
                <a:ea typeface="Verdana"/>
                <a:cs typeface="Verdana"/>
                <a:sym typeface="Verdana"/>
              </a:rPr>
              <a:t>serviciilor</a:t>
            </a:r>
            <a:r>
              <a:rPr lang="en-US" sz="1200" b="0" i="0" u="none" strike="noStrike" cap="none" dirty="0">
                <a:solidFill>
                  <a:srgbClr val="059540"/>
                </a:solidFill>
                <a:latin typeface="Verdana"/>
                <a:ea typeface="Verdana"/>
                <a:cs typeface="Verdana"/>
                <a:sym typeface="Verdana"/>
              </a:rPr>
              <a:t> care </a:t>
            </a:r>
            <a:r>
              <a:rPr lang="en-US" sz="1200" b="0" i="0" u="none" strike="noStrike" cap="none" dirty="0" err="1">
                <a:solidFill>
                  <a:srgbClr val="059540"/>
                </a:solidFill>
                <a:latin typeface="Verdana"/>
                <a:ea typeface="Verdana"/>
                <a:cs typeface="Verdana"/>
                <a:sym typeface="Verdana"/>
              </a:rPr>
              <a:t>respectă</a:t>
            </a:r>
            <a:r>
              <a:rPr lang="en-US" sz="1200" b="0" i="0" u="none" strike="noStrike" cap="none" dirty="0">
                <a:solidFill>
                  <a:srgbClr val="059540"/>
                </a:solidFill>
                <a:latin typeface="Verdana"/>
                <a:ea typeface="Verdana"/>
                <a:cs typeface="Verdana"/>
                <a:sym typeface="Verdana"/>
              </a:rPr>
              <a:t> </a:t>
            </a:r>
            <a:r>
              <a:rPr lang="en-US" sz="1200" b="0" i="0" u="none" strike="noStrike" cap="none" dirty="0" err="1">
                <a:solidFill>
                  <a:srgbClr val="059540"/>
                </a:solidFill>
                <a:latin typeface="Verdana"/>
                <a:ea typeface="Verdana"/>
                <a:cs typeface="Verdana"/>
                <a:sym typeface="Verdana"/>
              </a:rPr>
              <a:t>standarde</a:t>
            </a:r>
            <a:r>
              <a:rPr lang="en-US" sz="1200" b="0" i="0" u="none" strike="noStrike" cap="none" dirty="0">
                <a:solidFill>
                  <a:srgbClr val="059540"/>
                </a:solidFill>
                <a:latin typeface="Verdana"/>
                <a:ea typeface="Verdana"/>
                <a:cs typeface="Verdana"/>
                <a:sym typeface="Verdana"/>
              </a:rPr>
              <a:t> de </a:t>
            </a:r>
            <a:r>
              <a:rPr lang="en-US" sz="1200" b="0" i="0" u="none" strike="noStrike" cap="none" dirty="0" err="1">
                <a:solidFill>
                  <a:srgbClr val="059540"/>
                </a:solidFill>
                <a:latin typeface="Verdana"/>
                <a:ea typeface="Verdana"/>
                <a:cs typeface="Verdana"/>
                <a:sym typeface="Verdana"/>
              </a:rPr>
              <a:t>mediu</a:t>
            </a:r>
            <a:r>
              <a:rPr lang="en-US" sz="1200" b="0" i="0" u="none" strike="noStrike" cap="none" dirty="0">
                <a:solidFill>
                  <a:srgbClr val="059540"/>
                </a:solidFill>
                <a:latin typeface="Verdana"/>
                <a:ea typeface="Verdana"/>
                <a:cs typeface="Verdana"/>
                <a:sym typeface="Verdana"/>
              </a:rPr>
              <a:t> </a:t>
            </a:r>
            <a:r>
              <a:rPr lang="en-US" sz="1200" b="0" i="0" u="none" strike="noStrike" cap="none" dirty="0" err="1">
                <a:solidFill>
                  <a:srgbClr val="059540"/>
                </a:solidFill>
                <a:latin typeface="Verdana"/>
                <a:ea typeface="Verdana"/>
                <a:cs typeface="Verdana"/>
                <a:sym typeface="Verdana"/>
              </a:rPr>
              <a:t>ridicate</a:t>
            </a:r>
            <a:r>
              <a:rPr lang="en-US" sz="1200" b="0" i="0" u="none" strike="noStrike" cap="none" dirty="0">
                <a:solidFill>
                  <a:srgbClr val="059540"/>
                </a:solidFill>
                <a:latin typeface="Verdana"/>
                <a:ea typeface="Verdana"/>
                <a:cs typeface="Verdana"/>
                <a:sym typeface="Verdana"/>
              </a:rPr>
              <a:t> pe tot </a:t>
            </a:r>
            <a:r>
              <a:rPr lang="en-US" sz="1200" b="0" i="0" u="none" strike="noStrike" cap="none" dirty="0" err="1">
                <a:solidFill>
                  <a:srgbClr val="059540"/>
                </a:solidFill>
                <a:latin typeface="Verdana"/>
                <a:ea typeface="Verdana"/>
                <a:cs typeface="Verdana"/>
                <a:sym typeface="Verdana"/>
              </a:rPr>
              <a:t>parcursul</a:t>
            </a:r>
            <a:r>
              <a:rPr lang="en-US" sz="1200" b="0" i="0" u="none" strike="noStrike" cap="none" dirty="0">
                <a:solidFill>
                  <a:srgbClr val="059540"/>
                </a:solidFill>
                <a:latin typeface="Verdana"/>
                <a:ea typeface="Verdana"/>
                <a:cs typeface="Verdana"/>
                <a:sym typeface="Verdana"/>
              </a:rPr>
              <a:t> </a:t>
            </a:r>
            <a:r>
              <a:rPr lang="en-US" sz="1200" b="0" i="0" u="none" strike="noStrike" cap="none" dirty="0" err="1">
                <a:solidFill>
                  <a:srgbClr val="059540"/>
                </a:solidFill>
                <a:latin typeface="Verdana"/>
                <a:ea typeface="Verdana"/>
                <a:cs typeface="Verdana"/>
                <a:sym typeface="Verdana"/>
              </a:rPr>
              <a:t>ciclului</a:t>
            </a:r>
            <a:r>
              <a:rPr lang="en-US" sz="1200" b="0" i="0" u="none" strike="noStrike" cap="none" dirty="0">
                <a:solidFill>
                  <a:srgbClr val="059540"/>
                </a:solidFill>
                <a:latin typeface="Verdana"/>
                <a:ea typeface="Verdana"/>
                <a:cs typeface="Verdana"/>
                <a:sym typeface="Verdana"/>
              </a:rPr>
              <a:t> de </a:t>
            </a:r>
            <a:r>
              <a:rPr lang="en-US" sz="1200" b="0" i="0" u="none" strike="noStrike" cap="none" dirty="0" err="1">
                <a:solidFill>
                  <a:srgbClr val="059540"/>
                </a:solidFill>
                <a:latin typeface="Verdana"/>
                <a:ea typeface="Verdana"/>
                <a:cs typeface="Verdana"/>
                <a:sym typeface="Verdana"/>
              </a:rPr>
              <a:t>viață</a:t>
            </a:r>
            <a:r>
              <a:rPr lang="en-US" sz="1200" b="0" i="0" u="none" strike="noStrike" cap="none" dirty="0">
                <a:solidFill>
                  <a:srgbClr val="059540"/>
                </a:solidFill>
                <a:latin typeface="Verdana"/>
                <a:ea typeface="Verdana"/>
                <a:cs typeface="Verdana"/>
                <a:sym typeface="Verdana"/>
              </a:rPr>
              <a:t>: de la </a:t>
            </a:r>
            <a:r>
              <a:rPr lang="en-US" sz="1200" b="0" i="0" u="none" strike="noStrike" cap="none" dirty="0" err="1">
                <a:solidFill>
                  <a:srgbClr val="059540"/>
                </a:solidFill>
                <a:latin typeface="Verdana"/>
                <a:ea typeface="Verdana"/>
                <a:cs typeface="Verdana"/>
                <a:sym typeface="Verdana"/>
              </a:rPr>
              <a:t>extragerea</a:t>
            </a:r>
            <a:r>
              <a:rPr lang="en-US" sz="1200" b="0" i="0" u="none" strike="noStrike" cap="none" dirty="0">
                <a:solidFill>
                  <a:srgbClr val="059540"/>
                </a:solidFill>
                <a:latin typeface="Verdana"/>
                <a:ea typeface="Verdana"/>
                <a:cs typeface="Verdana"/>
                <a:sym typeface="Verdana"/>
              </a:rPr>
              <a:t> </a:t>
            </a:r>
            <a:r>
              <a:rPr lang="en-US" sz="1200" b="0" i="0" u="none" strike="noStrike" cap="none" dirty="0" err="1">
                <a:solidFill>
                  <a:srgbClr val="059540"/>
                </a:solidFill>
                <a:latin typeface="Verdana"/>
                <a:ea typeface="Verdana"/>
                <a:cs typeface="Verdana"/>
                <a:sym typeface="Verdana"/>
              </a:rPr>
              <a:t>materiilor</a:t>
            </a:r>
            <a:r>
              <a:rPr lang="en-US" sz="1200" b="0" i="0" u="none" strike="noStrike" cap="none" dirty="0">
                <a:solidFill>
                  <a:srgbClr val="059540"/>
                </a:solidFill>
                <a:latin typeface="Verdana"/>
                <a:ea typeface="Verdana"/>
                <a:cs typeface="Verdana"/>
                <a:sym typeface="Verdana"/>
              </a:rPr>
              <a:t> prime, la </a:t>
            </a:r>
            <a:r>
              <a:rPr lang="en-US" sz="1200" b="0" i="0" u="none" strike="noStrike" cap="none" dirty="0" err="1">
                <a:solidFill>
                  <a:srgbClr val="059540"/>
                </a:solidFill>
                <a:latin typeface="Verdana"/>
                <a:ea typeface="Verdana"/>
                <a:cs typeface="Verdana"/>
                <a:sym typeface="Verdana"/>
              </a:rPr>
              <a:t>producție</a:t>
            </a:r>
            <a:r>
              <a:rPr lang="en-US" sz="1200" b="0" i="0" u="none" strike="noStrike" cap="none" dirty="0">
                <a:solidFill>
                  <a:srgbClr val="059540"/>
                </a:solidFill>
                <a:latin typeface="Verdana"/>
                <a:ea typeface="Verdana"/>
                <a:cs typeface="Verdana"/>
                <a:sym typeface="Verdana"/>
              </a:rPr>
              <a:t>, </a:t>
            </a:r>
            <a:r>
              <a:rPr lang="en-US" sz="1200" b="0" i="0" u="none" strike="noStrike" cap="none" dirty="0" err="1">
                <a:solidFill>
                  <a:srgbClr val="059540"/>
                </a:solidFill>
                <a:latin typeface="Verdana"/>
                <a:ea typeface="Verdana"/>
                <a:cs typeface="Verdana"/>
                <a:sym typeface="Verdana"/>
              </a:rPr>
              <a:t>distribuție</a:t>
            </a:r>
            <a:r>
              <a:rPr lang="en-US" sz="1200" b="0" i="0" u="none" strike="noStrike" cap="none" dirty="0">
                <a:solidFill>
                  <a:srgbClr val="059540"/>
                </a:solidFill>
                <a:latin typeface="Verdana"/>
                <a:ea typeface="Verdana"/>
                <a:cs typeface="Verdana"/>
                <a:sym typeface="Verdana"/>
              </a:rPr>
              <a:t> </a:t>
            </a:r>
            <a:r>
              <a:rPr lang="en-US" sz="1200" b="0" i="0" u="none" strike="noStrike" cap="none" dirty="0" err="1">
                <a:solidFill>
                  <a:srgbClr val="059540"/>
                </a:solidFill>
                <a:latin typeface="Verdana"/>
                <a:ea typeface="Verdana"/>
                <a:cs typeface="Verdana"/>
                <a:sym typeface="Verdana"/>
              </a:rPr>
              <a:t>și</a:t>
            </a:r>
            <a:r>
              <a:rPr lang="en-US" sz="1200" b="0" i="0" u="none" strike="noStrike" cap="none" dirty="0">
                <a:solidFill>
                  <a:srgbClr val="059540"/>
                </a:solidFill>
                <a:latin typeface="Verdana"/>
                <a:ea typeface="Verdana"/>
                <a:cs typeface="Verdana"/>
                <a:sym typeface="Verdana"/>
              </a:rPr>
              <a:t> </a:t>
            </a:r>
            <a:r>
              <a:rPr lang="en-US" sz="1200" b="0" i="0" u="none" strike="noStrike" cap="none" dirty="0" err="1">
                <a:solidFill>
                  <a:srgbClr val="059540"/>
                </a:solidFill>
                <a:latin typeface="Verdana"/>
                <a:ea typeface="Verdana"/>
                <a:cs typeface="Verdana"/>
                <a:sym typeface="Verdana"/>
              </a:rPr>
              <a:t>eliminare</a:t>
            </a:r>
            <a:r>
              <a:rPr lang="en-US" sz="1200" b="0" i="0" u="none" strike="noStrike" cap="none" dirty="0">
                <a:solidFill>
                  <a:srgbClr val="059540"/>
                </a:solidFill>
                <a:latin typeface="Verdana"/>
                <a:ea typeface="Verdana"/>
                <a:cs typeface="Verdana"/>
                <a:sym typeface="Verdana"/>
              </a:rPr>
              <a:t>. </a:t>
            </a:r>
            <a:r>
              <a:rPr lang="en-US" sz="1200" b="0" i="0" u="none" strike="noStrike" cap="none" dirty="0" err="1">
                <a:solidFill>
                  <a:srgbClr val="059540"/>
                </a:solidFill>
                <a:latin typeface="Verdana"/>
                <a:ea typeface="Verdana"/>
                <a:cs typeface="Verdana"/>
                <a:sym typeface="Verdana"/>
              </a:rPr>
              <a:t>Eticheta</a:t>
            </a:r>
            <a:r>
              <a:rPr lang="en-US" sz="1200" b="0" i="0" u="none" strike="noStrike" cap="none" dirty="0">
                <a:solidFill>
                  <a:srgbClr val="059540"/>
                </a:solidFill>
                <a:latin typeface="Verdana"/>
                <a:ea typeface="Verdana"/>
                <a:cs typeface="Verdana"/>
                <a:sym typeface="Verdana"/>
              </a:rPr>
              <a:t> </a:t>
            </a:r>
            <a:r>
              <a:rPr lang="en-US" sz="1200" b="0" i="0" u="none" strike="noStrike" cap="none" dirty="0" err="1">
                <a:solidFill>
                  <a:srgbClr val="059540"/>
                </a:solidFill>
                <a:latin typeface="Verdana"/>
                <a:ea typeface="Verdana"/>
                <a:cs typeface="Verdana"/>
                <a:sym typeface="Verdana"/>
              </a:rPr>
              <a:t>ecologică</a:t>
            </a:r>
            <a:r>
              <a:rPr lang="en-US" sz="1200" b="0" i="0" u="none" strike="noStrike" cap="none" dirty="0">
                <a:solidFill>
                  <a:srgbClr val="059540"/>
                </a:solidFill>
                <a:latin typeface="Verdana"/>
                <a:ea typeface="Verdana"/>
                <a:cs typeface="Verdana"/>
                <a:sym typeface="Verdana"/>
              </a:rPr>
              <a:t> a UE </a:t>
            </a:r>
            <a:r>
              <a:rPr lang="en-US" sz="1200" b="0" i="0" u="none" strike="noStrike" cap="none" dirty="0" err="1">
                <a:solidFill>
                  <a:srgbClr val="059540"/>
                </a:solidFill>
                <a:latin typeface="Verdana"/>
                <a:ea typeface="Verdana"/>
                <a:cs typeface="Verdana"/>
                <a:sym typeface="Verdana"/>
              </a:rPr>
              <a:t>promovează</a:t>
            </a:r>
            <a:r>
              <a:rPr lang="en-US" sz="1200" b="0" i="0" u="none" strike="noStrike" cap="none" dirty="0">
                <a:solidFill>
                  <a:srgbClr val="059540"/>
                </a:solidFill>
                <a:latin typeface="Verdana"/>
                <a:ea typeface="Verdana"/>
                <a:cs typeface="Verdana"/>
                <a:sym typeface="Verdana"/>
              </a:rPr>
              <a:t> </a:t>
            </a:r>
            <a:r>
              <a:rPr lang="en-US" sz="1200" b="0" i="0" u="none" strike="noStrike" cap="none" dirty="0" err="1">
                <a:solidFill>
                  <a:srgbClr val="059540"/>
                </a:solidFill>
                <a:latin typeface="Verdana"/>
                <a:ea typeface="Verdana"/>
                <a:cs typeface="Verdana"/>
                <a:sym typeface="Verdana"/>
              </a:rPr>
              <a:t>economia</a:t>
            </a:r>
            <a:r>
              <a:rPr lang="en-US" sz="1200" b="0" i="0" u="none" strike="noStrike" cap="none" dirty="0">
                <a:solidFill>
                  <a:srgbClr val="059540"/>
                </a:solidFill>
                <a:latin typeface="Verdana"/>
                <a:ea typeface="Verdana"/>
                <a:cs typeface="Verdana"/>
                <a:sym typeface="Verdana"/>
              </a:rPr>
              <a:t> </a:t>
            </a:r>
            <a:r>
              <a:rPr lang="en-US" sz="1200" b="0" i="0" u="none" strike="noStrike" cap="none" dirty="0" err="1">
                <a:solidFill>
                  <a:srgbClr val="059540"/>
                </a:solidFill>
                <a:latin typeface="Verdana"/>
                <a:ea typeface="Verdana"/>
                <a:cs typeface="Verdana"/>
                <a:sym typeface="Verdana"/>
              </a:rPr>
              <a:t>circulară</a:t>
            </a:r>
            <a:r>
              <a:rPr lang="en-US" sz="1200" b="0" i="0" u="none" strike="noStrike" cap="none" dirty="0">
                <a:solidFill>
                  <a:srgbClr val="059540"/>
                </a:solidFill>
                <a:latin typeface="Verdana"/>
                <a:ea typeface="Verdana"/>
                <a:cs typeface="Verdana"/>
                <a:sym typeface="Verdana"/>
              </a:rPr>
              <a:t>, </a:t>
            </a:r>
            <a:r>
              <a:rPr lang="en-US" sz="1200" b="0" i="0" u="none" strike="noStrike" cap="none" dirty="0" err="1">
                <a:solidFill>
                  <a:srgbClr val="059540"/>
                </a:solidFill>
                <a:latin typeface="Verdana"/>
                <a:ea typeface="Verdana"/>
                <a:cs typeface="Verdana"/>
                <a:sym typeface="Verdana"/>
              </a:rPr>
              <a:t>încurajând</a:t>
            </a:r>
            <a:r>
              <a:rPr lang="en-US" sz="1200" b="0" i="0" u="none" strike="noStrike" cap="none" dirty="0">
                <a:solidFill>
                  <a:srgbClr val="059540"/>
                </a:solidFill>
                <a:latin typeface="Verdana"/>
                <a:ea typeface="Verdana"/>
                <a:cs typeface="Verdana"/>
                <a:sym typeface="Verdana"/>
              </a:rPr>
              <a:t> </a:t>
            </a:r>
            <a:r>
              <a:rPr lang="en-US" sz="1200" b="0" i="0" u="none" strike="noStrike" cap="none" dirty="0" err="1">
                <a:solidFill>
                  <a:srgbClr val="059540"/>
                </a:solidFill>
                <a:latin typeface="Verdana"/>
                <a:ea typeface="Verdana"/>
                <a:cs typeface="Verdana"/>
                <a:sym typeface="Verdana"/>
              </a:rPr>
              <a:t>producătorii</a:t>
            </a:r>
            <a:r>
              <a:rPr lang="en-US" sz="1200" b="0" i="0" u="none" strike="noStrike" cap="none" dirty="0">
                <a:solidFill>
                  <a:srgbClr val="059540"/>
                </a:solidFill>
                <a:latin typeface="Verdana"/>
                <a:ea typeface="Verdana"/>
                <a:cs typeface="Verdana"/>
                <a:sym typeface="Verdana"/>
              </a:rPr>
              <a:t> </a:t>
            </a:r>
            <a:r>
              <a:rPr lang="en-US" sz="1200" b="0" i="0" u="none" strike="noStrike" cap="none" dirty="0" err="1">
                <a:solidFill>
                  <a:srgbClr val="059540"/>
                </a:solidFill>
                <a:latin typeface="Verdana"/>
                <a:ea typeface="Verdana"/>
                <a:cs typeface="Verdana"/>
                <a:sym typeface="Verdana"/>
              </a:rPr>
              <a:t>să</a:t>
            </a:r>
            <a:r>
              <a:rPr lang="en-US" sz="1200" b="0" i="0" u="none" strike="noStrike" cap="none" dirty="0">
                <a:solidFill>
                  <a:srgbClr val="059540"/>
                </a:solidFill>
                <a:latin typeface="Verdana"/>
                <a:ea typeface="Verdana"/>
                <a:cs typeface="Verdana"/>
                <a:sym typeface="Verdana"/>
              </a:rPr>
              <a:t> </a:t>
            </a:r>
            <a:r>
              <a:rPr lang="en-US" sz="1200" b="0" i="0" u="none" strike="noStrike" cap="none" dirty="0" err="1">
                <a:solidFill>
                  <a:srgbClr val="059540"/>
                </a:solidFill>
                <a:latin typeface="Verdana"/>
                <a:ea typeface="Verdana"/>
                <a:cs typeface="Verdana"/>
                <a:sym typeface="Verdana"/>
              </a:rPr>
              <a:t>genereze</a:t>
            </a:r>
            <a:r>
              <a:rPr lang="en-US" sz="1200" b="0" i="0" u="none" strike="noStrike" cap="none" dirty="0">
                <a:solidFill>
                  <a:srgbClr val="059540"/>
                </a:solidFill>
                <a:latin typeface="Verdana"/>
                <a:ea typeface="Verdana"/>
                <a:cs typeface="Verdana"/>
                <a:sym typeface="Verdana"/>
              </a:rPr>
              <a:t> </a:t>
            </a:r>
            <a:r>
              <a:rPr lang="en-US" sz="1200" b="0" i="0" u="none" strike="noStrike" cap="none" dirty="0" err="1">
                <a:solidFill>
                  <a:srgbClr val="059540"/>
                </a:solidFill>
                <a:latin typeface="Verdana"/>
                <a:ea typeface="Verdana"/>
                <a:cs typeface="Verdana"/>
                <a:sym typeface="Verdana"/>
              </a:rPr>
              <a:t>mai</a:t>
            </a:r>
            <a:r>
              <a:rPr lang="en-US" sz="1200" b="0" i="0" u="none" strike="noStrike" cap="none" dirty="0">
                <a:solidFill>
                  <a:srgbClr val="059540"/>
                </a:solidFill>
                <a:latin typeface="Verdana"/>
                <a:ea typeface="Verdana"/>
                <a:cs typeface="Verdana"/>
                <a:sym typeface="Verdana"/>
              </a:rPr>
              <a:t> </a:t>
            </a:r>
            <a:r>
              <a:rPr lang="en-US" sz="1200" b="0" i="0" u="none" strike="noStrike" cap="none" dirty="0" err="1">
                <a:solidFill>
                  <a:srgbClr val="059540"/>
                </a:solidFill>
                <a:latin typeface="Verdana"/>
                <a:ea typeface="Verdana"/>
                <a:cs typeface="Verdana"/>
                <a:sym typeface="Verdana"/>
              </a:rPr>
              <a:t>puține</a:t>
            </a:r>
            <a:r>
              <a:rPr lang="en-US" sz="1200" b="0" i="0" u="none" strike="noStrike" cap="none" dirty="0">
                <a:solidFill>
                  <a:srgbClr val="059540"/>
                </a:solidFill>
                <a:latin typeface="Verdana"/>
                <a:ea typeface="Verdana"/>
                <a:cs typeface="Verdana"/>
                <a:sym typeface="Verdana"/>
              </a:rPr>
              <a:t> </a:t>
            </a:r>
            <a:r>
              <a:rPr lang="en-US" sz="1200" b="0" i="0" u="none" strike="noStrike" cap="none" dirty="0" err="1">
                <a:solidFill>
                  <a:srgbClr val="059540"/>
                </a:solidFill>
                <a:latin typeface="Verdana"/>
                <a:ea typeface="Verdana"/>
                <a:cs typeface="Verdana"/>
                <a:sym typeface="Verdana"/>
              </a:rPr>
              <a:t>deșeuri</a:t>
            </a:r>
            <a:r>
              <a:rPr lang="en-US" sz="1200" b="0" i="0" u="none" strike="noStrike" cap="none" dirty="0">
                <a:solidFill>
                  <a:srgbClr val="059540"/>
                </a:solidFill>
                <a:latin typeface="Verdana"/>
                <a:ea typeface="Verdana"/>
                <a:cs typeface="Verdana"/>
                <a:sym typeface="Verdana"/>
              </a:rPr>
              <a:t> </a:t>
            </a:r>
            <a:r>
              <a:rPr lang="en-US" sz="1200" b="0" i="0" u="none" strike="noStrike" cap="none" dirty="0" err="1">
                <a:solidFill>
                  <a:srgbClr val="059540"/>
                </a:solidFill>
                <a:latin typeface="Verdana"/>
                <a:ea typeface="Verdana"/>
                <a:cs typeface="Verdana"/>
                <a:sym typeface="Verdana"/>
              </a:rPr>
              <a:t>și</a:t>
            </a:r>
            <a:r>
              <a:rPr lang="en-US" sz="1200" b="0" i="0" u="none" strike="noStrike" cap="none" dirty="0">
                <a:solidFill>
                  <a:srgbClr val="059540"/>
                </a:solidFill>
                <a:latin typeface="Verdana"/>
                <a:ea typeface="Verdana"/>
                <a:cs typeface="Verdana"/>
                <a:sym typeface="Verdana"/>
              </a:rPr>
              <a:t> CO2 </a:t>
            </a:r>
            <a:r>
              <a:rPr lang="en-US" sz="1200" b="0" i="0" u="none" strike="noStrike" cap="none" dirty="0" err="1">
                <a:solidFill>
                  <a:srgbClr val="059540"/>
                </a:solidFill>
                <a:latin typeface="Verdana"/>
                <a:ea typeface="Verdana"/>
                <a:cs typeface="Verdana"/>
                <a:sym typeface="Verdana"/>
              </a:rPr>
              <a:t>în</a:t>
            </a:r>
            <a:r>
              <a:rPr lang="en-US" sz="1200" b="0" i="0" u="none" strike="noStrike" cap="none" dirty="0">
                <a:solidFill>
                  <a:srgbClr val="059540"/>
                </a:solidFill>
                <a:latin typeface="Verdana"/>
                <a:ea typeface="Verdana"/>
                <a:cs typeface="Verdana"/>
                <a:sym typeface="Verdana"/>
              </a:rPr>
              <a:t> </a:t>
            </a:r>
            <a:r>
              <a:rPr lang="en-US" sz="1200" b="0" i="0" u="none" strike="noStrike" cap="none" dirty="0" err="1">
                <a:solidFill>
                  <a:srgbClr val="059540"/>
                </a:solidFill>
                <a:latin typeface="Verdana"/>
                <a:ea typeface="Verdana"/>
                <a:cs typeface="Verdana"/>
                <a:sym typeface="Verdana"/>
              </a:rPr>
              <a:t>timpul</a:t>
            </a:r>
            <a:r>
              <a:rPr lang="en-US" sz="1200" b="0" i="0" u="none" strike="noStrike" cap="none" dirty="0">
                <a:solidFill>
                  <a:srgbClr val="059540"/>
                </a:solidFill>
                <a:latin typeface="Verdana"/>
                <a:ea typeface="Verdana"/>
                <a:cs typeface="Verdana"/>
                <a:sym typeface="Verdana"/>
              </a:rPr>
              <a:t> </a:t>
            </a:r>
            <a:r>
              <a:rPr lang="en-US" sz="1200" b="0" i="0" u="none" strike="noStrike" cap="none" dirty="0" err="1">
                <a:solidFill>
                  <a:srgbClr val="059540"/>
                </a:solidFill>
                <a:latin typeface="Verdana"/>
                <a:ea typeface="Verdana"/>
                <a:cs typeface="Verdana"/>
                <a:sym typeface="Verdana"/>
              </a:rPr>
              <a:t>procesului</a:t>
            </a:r>
            <a:r>
              <a:rPr lang="en-US" sz="1200" b="0" i="0" u="none" strike="noStrike" cap="none" dirty="0">
                <a:solidFill>
                  <a:srgbClr val="059540"/>
                </a:solidFill>
                <a:latin typeface="Verdana"/>
                <a:ea typeface="Verdana"/>
                <a:cs typeface="Verdana"/>
                <a:sym typeface="Verdana"/>
              </a:rPr>
              <a:t> de </a:t>
            </a:r>
            <a:r>
              <a:rPr lang="en-US" sz="1200" b="0" i="0" u="none" strike="noStrike" cap="none" dirty="0" err="1">
                <a:solidFill>
                  <a:srgbClr val="059540"/>
                </a:solidFill>
                <a:latin typeface="Verdana"/>
                <a:ea typeface="Verdana"/>
                <a:cs typeface="Verdana"/>
                <a:sym typeface="Verdana"/>
              </a:rPr>
              <a:t>fabricație</a:t>
            </a:r>
            <a:r>
              <a:rPr lang="en-US" sz="1200" b="0" i="0" u="none" strike="noStrike" cap="none" dirty="0">
                <a:solidFill>
                  <a:srgbClr val="059540"/>
                </a:solidFill>
                <a:latin typeface="Verdana"/>
                <a:ea typeface="Verdana"/>
                <a:cs typeface="Verdana"/>
                <a:sym typeface="Verdana"/>
              </a:rPr>
              <a:t>. De </a:t>
            </a:r>
            <a:r>
              <a:rPr lang="en-US" sz="1200" b="0" i="0" u="none" strike="noStrike" cap="none" dirty="0" err="1">
                <a:solidFill>
                  <a:srgbClr val="059540"/>
                </a:solidFill>
                <a:latin typeface="Verdana"/>
                <a:ea typeface="Verdana"/>
                <a:cs typeface="Verdana"/>
                <a:sym typeface="Verdana"/>
              </a:rPr>
              <a:t>asemenea</a:t>
            </a:r>
            <a:r>
              <a:rPr lang="en-US" sz="1200" b="0" i="0" u="none" strike="noStrike" cap="none" dirty="0">
                <a:solidFill>
                  <a:srgbClr val="059540"/>
                </a:solidFill>
                <a:latin typeface="Verdana"/>
                <a:ea typeface="Verdana"/>
                <a:cs typeface="Verdana"/>
                <a:sym typeface="Verdana"/>
              </a:rPr>
              <a:t>, </a:t>
            </a:r>
            <a:r>
              <a:rPr lang="en-US" sz="1200" b="0" i="0" u="none" strike="noStrike" cap="none" dirty="0" err="1">
                <a:solidFill>
                  <a:srgbClr val="059540"/>
                </a:solidFill>
                <a:latin typeface="Verdana"/>
                <a:ea typeface="Verdana"/>
                <a:cs typeface="Verdana"/>
                <a:sym typeface="Verdana"/>
              </a:rPr>
              <a:t>criteriile</a:t>
            </a:r>
            <a:r>
              <a:rPr lang="en-US" sz="1200" b="0" i="0" u="none" strike="noStrike" cap="none" dirty="0">
                <a:solidFill>
                  <a:srgbClr val="059540"/>
                </a:solidFill>
                <a:latin typeface="Verdana"/>
                <a:ea typeface="Verdana"/>
                <a:cs typeface="Verdana"/>
                <a:sym typeface="Verdana"/>
              </a:rPr>
              <a:t> de </a:t>
            </a:r>
            <a:r>
              <a:rPr lang="en-US" sz="1200" b="0" i="0" u="none" strike="noStrike" cap="none" dirty="0" err="1">
                <a:solidFill>
                  <a:srgbClr val="059540"/>
                </a:solidFill>
                <a:latin typeface="Verdana"/>
                <a:ea typeface="Verdana"/>
                <a:cs typeface="Verdana"/>
                <a:sym typeface="Verdana"/>
              </a:rPr>
              <a:t>acordare</a:t>
            </a:r>
            <a:r>
              <a:rPr lang="en-US" sz="1200" b="0" i="0" u="none" strike="noStrike" cap="none" dirty="0">
                <a:solidFill>
                  <a:srgbClr val="059540"/>
                </a:solidFill>
                <a:latin typeface="Verdana"/>
                <a:ea typeface="Verdana"/>
                <a:cs typeface="Verdana"/>
                <a:sym typeface="Verdana"/>
              </a:rPr>
              <a:t> a </a:t>
            </a:r>
            <a:r>
              <a:rPr lang="en-US" sz="1200" b="0" i="0" u="none" strike="noStrike" cap="none" dirty="0" err="1">
                <a:solidFill>
                  <a:srgbClr val="059540"/>
                </a:solidFill>
                <a:latin typeface="Verdana"/>
                <a:ea typeface="Verdana"/>
                <a:cs typeface="Verdana"/>
                <a:sym typeface="Verdana"/>
              </a:rPr>
              <a:t>etichetei</a:t>
            </a:r>
            <a:r>
              <a:rPr lang="en-US" sz="1200" b="0" i="0" u="none" strike="noStrike" cap="none" dirty="0">
                <a:solidFill>
                  <a:srgbClr val="059540"/>
                </a:solidFill>
                <a:latin typeface="Verdana"/>
                <a:ea typeface="Verdana"/>
                <a:cs typeface="Verdana"/>
                <a:sym typeface="Verdana"/>
              </a:rPr>
              <a:t> </a:t>
            </a:r>
            <a:r>
              <a:rPr lang="en-US" sz="1200" b="0" i="0" u="none" strike="noStrike" cap="none" dirty="0" err="1">
                <a:solidFill>
                  <a:srgbClr val="059540"/>
                </a:solidFill>
                <a:latin typeface="Verdana"/>
                <a:ea typeface="Verdana"/>
                <a:cs typeface="Verdana"/>
                <a:sym typeface="Verdana"/>
              </a:rPr>
              <a:t>ecologice</a:t>
            </a:r>
            <a:r>
              <a:rPr lang="en-US" sz="1200" b="0" i="0" u="none" strike="noStrike" cap="none" dirty="0">
                <a:solidFill>
                  <a:srgbClr val="059540"/>
                </a:solidFill>
                <a:latin typeface="Verdana"/>
                <a:ea typeface="Verdana"/>
                <a:cs typeface="Verdana"/>
                <a:sym typeface="Verdana"/>
              </a:rPr>
              <a:t> a UE </a:t>
            </a:r>
            <a:r>
              <a:rPr lang="en-US" sz="1200" b="0" i="0" u="none" strike="noStrike" cap="none" dirty="0" err="1">
                <a:solidFill>
                  <a:srgbClr val="059540"/>
                </a:solidFill>
                <a:latin typeface="Verdana"/>
                <a:ea typeface="Verdana"/>
                <a:cs typeface="Verdana"/>
                <a:sym typeface="Verdana"/>
              </a:rPr>
              <a:t>încurajează</a:t>
            </a:r>
            <a:r>
              <a:rPr lang="en-US" sz="1200" b="0" i="0" u="none" strike="noStrike" cap="none" dirty="0">
                <a:solidFill>
                  <a:srgbClr val="059540"/>
                </a:solidFill>
                <a:latin typeface="Verdana"/>
                <a:ea typeface="Verdana"/>
                <a:cs typeface="Verdana"/>
                <a:sym typeface="Verdana"/>
              </a:rPr>
              <a:t> </a:t>
            </a:r>
            <a:r>
              <a:rPr lang="en-US" sz="1200" b="0" i="0" u="none" strike="noStrike" cap="none" dirty="0" err="1">
                <a:solidFill>
                  <a:srgbClr val="059540"/>
                </a:solidFill>
                <a:latin typeface="Verdana"/>
                <a:ea typeface="Verdana"/>
                <a:cs typeface="Verdana"/>
                <a:sym typeface="Verdana"/>
              </a:rPr>
              <a:t>companiile</a:t>
            </a:r>
            <a:r>
              <a:rPr lang="en-US" sz="1200" b="0" i="0" u="none" strike="noStrike" cap="none" dirty="0">
                <a:solidFill>
                  <a:srgbClr val="059540"/>
                </a:solidFill>
                <a:latin typeface="Verdana"/>
                <a:ea typeface="Verdana"/>
                <a:cs typeface="Verdana"/>
                <a:sym typeface="Verdana"/>
              </a:rPr>
              <a:t> </a:t>
            </a:r>
            <a:r>
              <a:rPr lang="en-US" sz="1200" b="0" i="0" u="none" strike="noStrike" cap="none" dirty="0" err="1">
                <a:solidFill>
                  <a:srgbClr val="059540"/>
                </a:solidFill>
                <a:latin typeface="Verdana"/>
                <a:ea typeface="Verdana"/>
                <a:cs typeface="Verdana"/>
                <a:sym typeface="Verdana"/>
              </a:rPr>
              <a:t>să</a:t>
            </a:r>
            <a:r>
              <a:rPr lang="en-US" sz="1200" b="0" i="0" u="none" strike="noStrike" cap="none" dirty="0">
                <a:solidFill>
                  <a:srgbClr val="059540"/>
                </a:solidFill>
                <a:latin typeface="Verdana"/>
                <a:ea typeface="Verdana"/>
                <a:cs typeface="Verdana"/>
                <a:sym typeface="Verdana"/>
              </a:rPr>
              <a:t> </a:t>
            </a:r>
            <a:r>
              <a:rPr lang="en-US" sz="1200" b="0" i="0" u="none" strike="noStrike" cap="none" dirty="0" err="1">
                <a:solidFill>
                  <a:srgbClr val="059540"/>
                </a:solidFill>
                <a:latin typeface="Verdana"/>
                <a:ea typeface="Verdana"/>
                <a:cs typeface="Verdana"/>
                <a:sym typeface="Verdana"/>
              </a:rPr>
              <a:t>dezvolte</a:t>
            </a:r>
            <a:r>
              <a:rPr lang="en-US" sz="1200" b="0" i="0" u="none" strike="noStrike" cap="none" dirty="0">
                <a:solidFill>
                  <a:srgbClr val="059540"/>
                </a:solidFill>
                <a:latin typeface="Verdana"/>
                <a:ea typeface="Verdana"/>
                <a:cs typeface="Verdana"/>
                <a:sym typeface="Verdana"/>
              </a:rPr>
              <a:t> </a:t>
            </a:r>
            <a:r>
              <a:rPr lang="en-US" sz="1200" b="0" i="0" u="none" strike="noStrike" cap="none" dirty="0" err="1">
                <a:solidFill>
                  <a:srgbClr val="059540"/>
                </a:solidFill>
                <a:latin typeface="Verdana"/>
                <a:ea typeface="Verdana"/>
                <a:cs typeface="Verdana"/>
                <a:sym typeface="Verdana"/>
              </a:rPr>
              <a:t>produse</a:t>
            </a:r>
            <a:r>
              <a:rPr lang="en-US" sz="1200" b="0" i="0" u="none" strike="noStrike" cap="none" dirty="0">
                <a:solidFill>
                  <a:srgbClr val="059540"/>
                </a:solidFill>
                <a:latin typeface="Verdana"/>
                <a:ea typeface="Verdana"/>
                <a:cs typeface="Verdana"/>
                <a:sym typeface="Verdana"/>
              </a:rPr>
              <a:t> </a:t>
            </a:r>
            <a:r>
              <a:rPr lang="en-US" sz="1200" b="0" i="0" u="none" strike="noStrike" cap="none" dirty="0" err="1">
                <a:solidFill>
                  <a:srgbClr val="059540"/>
                </a:solidFill>
                <a:latin typeface="Verdana"/>
                <a:ea typeface="Verdana"/>
                <a:cs typeface="Verdana"/>
                <a:sym typeface="Verdana"/>
              </a:rPr>
              <a:t>durabile</a:t>
            </a:r>
            <a:r>
              <a:rPr lang="en-US" sz="1200" b="0" i="0" u="none" strike="noStrike" cap="none" dirty="0">
                <a:solidFill>
                  <a:srgbClr val="059540"/>
                </a:solidFill>
                <a:latin typeface="Verdana"/>
                <a:ea typeface="Verdana"/>
                <a:cs typeface="Verdana"/>
                <a:sym typeface="Verdana"/>
              </a:rPr>
              <a:t>, </a:t>
            </a:r>
            <a:r>
              <a:rPr lang="en-US" sz="1200" b="0" i="0" u="none" strike="noStrike" cap="none" dirty="0" err="1">
                <a:solidFill>
                  <a:srgbClr val="059540"/>
                </a:solidFill>
                <a:latin typeface="Verdana"/>
                <a:ea typeface="Verdana"/>
                <a:cs typeface="Verdana"/>
                <a:sym typeface="Verdana"/>
              </a:rPr>
              <a:t>ușor</a:t>
            </a:r>
            <a:r>
              <a:rPr lang="en-US" sz="1200" b="0" i="0" u="none" strike="noStrike" cap="none" dirty="0">
                <a:solidFill>
                  <a:srgbClr val="059540"/>
                </a:solidFill>
                <a:latin typeface="Verdana"/>
                <a:ea typeface="Verdana"/>
                <a:cs typeface="Verdana"/>
                <a:sym typeface="Verdana"/>
              </a:rPr>
              <a:t> de </a:t>
            </a:r>
            <a:r>
              <a:rPr lang="en-US" sz="1200" b="0" i="0" u="none" strike="noStrike" cap="none" dirty="0" err="1">
                <a:solidFill>
                  <a:srgbClr val="059540"/>
                </a:solidFill>
                <a:latin typeface="Verdana"/>
                <a:ea typeface="Verdana"/>
                <a:cs typeface="Verdana"/>
                <a:sym typeface="Verdana"/>
              </a:rPr>
              <a:t>reparat</a:t>
            </a:r>
            <a:r>
              <a:rPr lang="en-US" sz="1200" b="0" i="0" u="none" strike="noStrike" cap="none" dirty="0">
                <a:solidFill>
                  <a:srgbClr val="059540"/>
                </a:solidFill>
                <a:latin typeface="Verdana"/>
                <a:ea typeface="Verdana"/>
                <a:cs typeface="Verdana"/>
                <a:sym typeface="Verdana"/>
              </a:rPr>
              <a:t> </a:t>
            </a:r>
            <a:r>
              <a:rPr lang="en-US" sz="1200" b="0" i="0" u="none" strike="noStrike" cap="none" dirty="0" err="1">
                <a:solidFill>
                  <a:srgbClr val="059540"/>
                </a:solidFill>
                <a:latin typeface="Verdana"/>
                <a:ea typeface="Verdana"/>
                <a:cs typeface="Verdana"/>
                <a:sym typeface="Verdana"/>
              </a:rPr>
              <a:t>și</a:t>
            </a:r>
            <a:r>
              <a:rPr lang="en-US" sz="1200" b="0" i="0" u="none" strike="noStrike" cap="none" dirty="0">
                <a:solidFill>
                  <a:srgbClr val="059540"/>
                </a:solidFill>
                <a:latin typeface="Verdana"/>
                <a:ea typeface="Verdana"/>
                <a:cs typeface="Verdana"/>
                <a:sym typeface="Verdana"/>
              </a:rPr>
              <a:t> de </a:t>
            </a:r>
            <a:r>
              <a:rPr lang="en-US" sz="1200" b="0" i="0" u="none" strike="noStrike" cap="none" dirty="0" err="1">
                <a:solidFill>
                  <a:srgbClr val="059540"/>
                </a:solidFill>
                <a:latin typeface="Verdana"/>
                <a:ea typeface="Verdana"/>
                <a:cs typeface="Verdana"/>
                <a:sym typeface="Verdana"/>
              </a:rPr>
              <a:t>reciclat</a:t>
            </a:r>
            <a:r>
              <a:rPr lang="en-US" sz="1200" b="0" i="0" u="none" strike="noStrike" cap="none" dirty="0">
                <a:solidFill>
                  <a:srgbClr val="059540"/>
                </a:solidFill>
                <a:latin typeface="Verdana"/>
                <a:ea typeface="Verdana"/>
                <a:cs typeface="Verdana"/>
                <a:sym typeface="Verdana"/>
              </a:rPr>
              <a:t>." </a:t>
            </a:r>
            <a:endParaRPr sz="1200" b="0" i="0" u="none" strike="noStrike" cap="none" dirty="0">
              <a:solidFill>
                <a:srgbClr val="059540"/>
              </a:solidFill>
              <a:latin typeface="Verdana"/>
              <a:ea typeface="Verdana"/>
              <a:cs typeface="Verdana"/>
              <a:sym typeface="Verdana"/>
            </a:endParaRPr>
          </a:p>
        </p:txBody>
      </p:sp>
      <p:pic>
        <p:nvPicPr>
          <p:cNvPr id="350" name="Google Shape;350;p33"/>
          <p:cNvPicPr preferRelativeResize="0"/>
          <p:nvPr/>
        </p:nvPicPr>
        <p:blipFill rotWithShape="1">
          <a:blip r:embed="rId4">
            <a:alphaModFix/>
          </a:blip>
          <a:srcRect/>
          <a:stretch/>
        </p:blipFill>
        <p:spPr>
          <a:xfrm>
            <a:off x="6390857" y="3599520"/>
            <a:ext cx="977136" cy="977136"/>
          </a:xfrm>
          <a:prstGeom prst="rect">
            <a:avLst/>
          </a:prstGeom>
          <a:noFill/>
          <a:ln>
            <a:noFill/>
          </a:ln>
        </p:spPr>
      </p:pic>
      <p:sp>
        <p:nvSpPr>
          <p:cNvPr id="351" name="Google Shape;351;p33"/>
          <p:cNvSpPr txBox="1"/>
          <p:nvPr/>
        </p:nvSpPr>
        <p:spPr>
          <a:xfrm>
            <a:off x="6222865" y="4573150"/>
            <a:ext cx="1879134"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dirty="0" err="1">
                <a:solidFill>
                  <a:srgbClr val="000000"/>
                </a:solidFill>
                <a:latin typeface="Arial"/>
                <a:ea typeface="Arial"/>
                <a:cs typeface="Arial"/>
                <a:sym typeface="Arial"/>
              </a:rPr>
              <a:t>Sursa</a:t>
            </a:r>
            <a:r>
              <a:rPr lang="en-US" sz="700" b="0" i="0" u="none" strike="noStrike" cap="none" dirty="0">
                <a:solidFill>
                  <a:srgbClr val="000000"/>
                </a:solidFill>
                <a:latin typeface="Arial"/>
                <a:ea typeface="Arial"/>
                <a:cs typeface="Arial"/>
                <a:sym typeface="Arial"/>
              </a:rPr>
              <a:t>: </a:t>
            </a:r>
            <a:r>
              <a:rPr lang="en-US" sz="700" b="0" i="0" u="none" strike="noStrike" cap="none" dirty="0" err="1">
                <a:solidFill>
                  <a:srgbClr val="000000"/>
                </a:solidFill>
                <a:latin typeface="Arial"/>
                <a:ea typeface="Arial"/>
                <a:cs typeface="Arial"/>
                <a:sym typeface="Arial"/>
              </a:rPr>
              <a:t>Comisia</a:t>
            </a:r>
            <a:r>
              <a:rPr lang="en-US" sz="700" b="0" i="0" u="none" strike="noStrike" cap="none" dirty="0">
                <a:solidFill>
                  <a:srgbClr val="000000"/>
                </a:solidFill>
                <a:latin typeface="Arial"/>
                <a:ea typeface="Arial"/>
                <a:cs typeface="Arial"/>
                <a:sym typeface="Arial"/>
              </a:rPr>
              <a:t> </a:t>
            </a:r>
            <a:r>
              <a:rPr lang="en-US" sz="700" b="0" i="0" u="none" strike="noStrike" cap="none" dirty="0" err="1">
                <a:solidFill>
                  <a:srgbClr val="000000"/>
                </a:solidFill>
                <a:latin typeface="Arial"/>
                <a:ea typeface="Arial"/>
                <a:cs typeface="Arial"/>
                <a:sym typeface="Arial"/>
              </a:rPr>
              <a:t>Europeană</a:t>
            </a:r>
            <a:endParaRPr sz="700" b="0" i="0" u="none" strike="noStrike" cap="none" dirty="0">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4"/>
          <p:cNvSpPr txBox="1">
            <a:spLocks noGrp="1"/>
          </p:cNvSpPr>
          <p:nvPr>
            <p:ph type="title"/>
          </p:nvPr>
        </p:nvSpPr>
        <p:spPr>
          <a:xfrm>
            <a:off x="521292" y="153805"/>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000"/>
              <a:t>Politici și strategii naționale de educație ecologică, Planuri și măsuri</a:t>
            </a:r>
            <a:endParaRPr/>
          </a:p>
        </p:txBody>
      </p:sp>
      <p:sp>
        <p:nvSpPr>
          <p:cNvPr id="357" name="Google Shape;357;p34"/>
          <p:cNvSpPr txBox="1"/>
          <p:nvPr/>
        </p:nvSpPr>
        <p:spPr>
          <a:xfrm>
            <a:off x="1194488" y="2300170"/>
            <a:ext cx="1418083" cy="203132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Arial"/>
                <a:ea typeface="Arial"/>
                <a:cs typeface="Arial"/>
                <a:sym typeface="Arial"/>
              </a:rPr>
              <a:t>Germania</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Arial"/>
                <a:ea typeface="Arial"/>
                <a:cs typeface="Arial"/>
                <a:sym typeface="Arial"/>
              </a:rPr>
              <a:t>Cipru</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Arial"/>
                <a:ea typeface="Arial"/>
                <a:cs typeface="Arial"/>
                <a:sym typeface="Arial"/>
              </a:rPr>
              <a:t>Croația</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Arial"/>
                <a:ea typeface="Arial"/>
                <a:cs typeface="Arial"/>
                <a:sym typeface="Arial"/>
              </a:rPr>
              <a:t>Austria</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Arial"/>
                <a:ea typeface="Arial"/>
                <a:cs typeface="Arial"/>
                <a:sym typeface="Arial"/>
              </a:rPr>
              <a:t>Irlanda</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Arial"/>
                <a:ea typeface="Arial"/>
                <a:cs typeface="Arial"/>
                <a:sym typeface="Arial"/>
              </a:rPr>
              <a:t>România</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Arial"/>
                <a:ea typeface="Arial"/>
                <a:cs typeface="Arial"/>
                <a:sym typeface="Arial"/>
              </a:rPr>
              <a:t>Grecia</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Arial"/>
                <a:ea typeface="Arial"/>
                <a:cs typeface="Arial"/>
                <a:sym typeface="Arial"/>
              </a:rPr>
              <a:t>Bulgaria</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Arial"/>
                <a:ea typeface="Arial"/>
                <a:cs typeface="Arial"/>
                <a:sym typeface="Arial"/>
              </a:rPr>
              <a:t>Portugalia</a:t>
            </a:r>
            <a:endParaRPr sz="1400" b="0" i="0" u="none" strike="noStrike" cap="none">
              <a:solidFill>
                <a:srgbClr val="000000"/>
              </a:solidFill>
              <a:latin typeface="Arial"/>
              <a:ea typeface="Arial"/>
              <a:cs typeface="Arial"/>
              <a:sym typeface="Arial"/>
            </a:endParaRPr>
          </a:p>
        </p:txBody>
      </p:sp>
      <p:sp>
        <p:nvSpPr>
          <p:cNvPr id="358" name="Google Shape;358;p34"/>
          <p:cNvSpPr txBox="1"/>
          <p:nvPr/>
        </p:nvSpPr>
        <p:spPr>
          <a:xfrm>
            <a:off x="4291232" y="4331495"/>
            <a:ext cx="365828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600" b="1" i="0" u="none" strike="noStrike" cap="none" dirty="0" err="1">
                <a:solidFill>
                  <a:srgbClr val="374957"/>
                </a:solidFill>
                <a:latin typeface="Proxima Nova"/>
                <a:ea typeface="Proxima Nova"/>
                <a:cs typeface="Proxima Nova"/>
                <a:sym typeface="Proxima Nova"/>
              </a:rPr>
              <a:t>ecologie</a:t>
            </a:r>
            <a:r>
              <a:rPr lang="en-US" sz="600" b="1" i="0" u="none" strike="noStrike" cap="none" dirty="0">
                <a:solidFill>
                  <a:srgbClr val="374957"/>
                </a:solidFill>
                <a:latin typeface="Proxima Nova"/>
                <a:ea typeface="Proxima Nova"/>
                <a:cs typeface="Proxima Nova"/>
                <a:sym typeface="Proxima Nova"/>
              </a:rPr>
              <a:t> </a:t>
            </a:r>
            <a:r>
              <a:rPr lang="en-US" sz="600" b="1" i="0" u="none" strike="noStrike" cap="none" dirty="0" err="1">
                <a:solidFill>
                  <a:srgbClr val="374957"/>
                </a:solidFill>
                <a:latin typeface="Proxima Nova"/>
                <a:ea typeface="Proxima Nova"/>
                <a:cs typeface="Proxima Nova"/>
                <a:sym typeface="Proxima Nova"/>
              </a:rPr>
              <a:t>linie</a:t>
            </a:r>
            <a:r>
              <a:rPr lang="en-US" sz="600" b="1" i="0" u="none" strike="noStrike" cap="none" dirty="0">
                <a:solidFill>
                  <a:srgbClr val="374957"/>
                </a:solidFill>
                <a:latin typeface="Proxima Nova"/>
                <a:ea typeface="Proxima Nova"/>
                <a:cs typeface="Proxima Nova"/>
                <a:sym typeface="Proxima Nova"/>
              </a:rPr>
              <a:t> de </a:t>
            </a:r>
            <a:r>
              <a:rPr lang="en-US" sz="600" b="1" i="0" u="none" strike="noStrike" cap="none" dirty="0" err="1">
                <a:solidFill>
                  <a:srgbClr val="374957"/>
                </a:solidFill>
                <a:latin typeface="Proxima Nova"/>
                <a:ea typeface="Proxima Nova"/>
                <a:cs typeface="Proxima Nova"/>
                <a:sym typeface="Proxima Nova"/>
              </a:rPr>
              <a:t>linie</a:t>
            </a:r>
            <a:r>
              <a:rPr lang="en-US" sz="600" b="1" i="0" u="none" strike="noStrike" cap="none" dirty="0">
                <a:solidFill>
                  <a:srgbClr val="374957"/>
                </a:solidFill>
                <a:latin typeface="Proxima Nova"/>
                <a:ea typeface="Proxima Nova"/>
                <a:cs typeface="Proxima Nova"/>
                <a:sym typeface="Proxima Nova"/>
              </a:rPr>
              <a:t> </a:t>
            </a:r>
            <a:r>
              <a:rPr lang="en-US" sz="600" b="1" i="0" u="none" strike="noStrike" cap="none" dirty="0" err="1">
                <a:solidFill>
                  <a:srgbClr val="374957"/>
                </a:solidFill>
                <a:latin typeface="Proxima Nova"/>
                <a:ea typeface="Proxima Nova"/>
                <a:cs typeface="Proxima Nova"/>
                <a:sym typeface="Proxima Nova"/>
              </a:rPr>
              <a:t>pictograma</a:t>
            </a:r>
            <a:r>
              <a:rPr lang="en-US" sz="600" b="1" i="0" u="none" strike="noStrike" cap="none" dirty="0">
                <a:solidFill>
                  <a:srgbClr val="374957"/>
                </a:solidFill>
                <a:latin typeface="Proxima Nova"/>
                <a:ea typeface="Proxima Nova"/>
                <a:cs typeface="Proxima Nova"/>
                <a:sym typeface="Proxima Nova"/>
              </a:rPr>
              <a:t> </a:t>
            </a:r>
            <a:r>
              <a:rPr lang="en-US" sz="600" b="1" i="0" u="none" strike="noStrike" cap="none" dirty="0" err="1">
                <a:solidFill>
                  <a:srgbClr val="374957"/>
                </a:solidFill>
                <a:latin typeface="Proxima Nova"/>
                <a:ea typeface="Proxima Nova"/>
                <a:cs typeface="Proxima Nova"/>
                <a:sym typeface="Proxima Nova"/>
              </a:rPr>
              <a:t>cerc</a:t>
            </a:r>
            <a:r>
              <a:rPr lang="en-US" sz="600" b="1" i="0" u="none" strike="noStrike" cap="none" dirty="0">
                <a:solidFill>
                  <a:srgbClr val="374957"/>
                </a:solidFill>
                <a:latin typeface="Proxima Nova"/>
                <a:ea typeface="Proxima Nova"/>
                <a:cs typeface="Proxima Nova"/>
                <a:sym typeface="Proxima Nova"/>
              </a:rPr>
              <a:t> design </a:t>
            </a:r>
            <a:r>
              <a:rPr lang="en-US" sz="600" b="0" i="0" u="none" strike="noStrike" cap="none" dirty="0">
                <a:solidFill>
                  <a:srgbClr val="000000"/>
                </a:solidFill>
                <a:latin typeface="Arial"/>
                <a:ea typeface="Arial"/>
                <a:cs typeface="Arial"/>
                <a:sym typeface="Arial"/>
              </a:rPr>
              <a:t>de </a:t>
            </a:r>
            <a:r>
              <a:rPr lang="en-US" sz="600" b="1" i="0" u="none" strike="noStrike" cap="none" dirty="0" err="1">
                <a:solidFill>
                  <a:srgbClr val="0F73EE"/>
                </a:solidFill>
                <a:latin typeface="Proxima Nova"/>
                <a:ea typeface="Proxima Nova"/>
                <a:cs typeface="Proxima Nova"/>
                <a:sym typeface="Proxima Nova"/>
              </a:rPr>
              <a:t>anya_leni</a:t>
            </a:r>
            <a:r>
              <a:rPr lang="en-US" sz="600" b="1" i="0" u="none" strike="noStrike" cap="none" dirty="0">
                <a:solidFill>
                  <a:srgbClr val="0F73EE"/>
                </a:solidFill>
                <a:latin typeface="Proxima Nova"/>
                <a:ea typeface="Proxima Nova"/>
                <a:cs typeface="Proxima Nova"/>
                <a:sym typeface="Proxima Nova"/>
              </a:rPr>
              <a:t> </a:t>
            </a:r>
            <a:r>
              <a:rPr lang="en-US" sz="600" b="0" i="0" u="none" strike="noStrike" cap="none" dirty="0" err="1">
                <a:solidFill>
                  <a:srgbClr val="000000"/>
                </a:solidFill>
                <a:latin typeface="Arial"/>
                <a:ea typeface="Arial"/>
                <a:cs typeface="Arial"/>
                <a:sym typeface="Arial"/>
              </a:rPr>
              <a:t>în</a:t>
            </a:r>
            <a:r>
              <a:rPr lang="en-US" sz="600" b="0" i="0" u="none" strike="noStrike" cap="none" dirty="0">
                <a:solidFill>
                  <a:srgbClr val="000000"/>
                </a:solidFill>
                <a:latin typeface="Arial"/>
                <a:ea typeface="Arial"/>
                <a:cs typeface="Arial"/>
                <a:sym typeface="Arial"/>
              </a:rPr>
              <a:t> </a:t>
            </a:r>
            <a:endParaRPr dirty="0"/>
          </a:p>
          <a:p>
            <a:pPr marL="0" marR="0" lvl="0" indent="0" algn="l" rtl="0">
              <a:lnSpc>
                <a:spcPct val="100000"/>
              </a:lnSpc>
              <a:spcBef>
                <a:spcPts val="0"/>
              </a:spcBef>
              <a:spcAft>
                <a:spcPts val="0"/>
              </a:spcAft>
              <a:buNone/>
            </a:pPr>
            <a:r>
              <a:rPr lang="en-US" sz="600" b="0" i="0" u="none" strike="noStrike" cap="none" dirty="0">
                <a:solidFill>
                  <a:srgbClr val="000000"/>
                </a:solidFill>
                <a:latin typeface="Arial"/>
                <a:ea typeface="Arial"/>
                <a:cs typeface="Arial"/>
                <a:sym typeface="Arial"/>
              </a:rPr>
              <a:t>https://www.freepik.com/premium-vector/ecology-line-icon-circle-design-vector-illustration-green-power-environment-objects_19679860.htm#query=environmental%20icns&amp;position=18&amp;from_view=search&amp;track=ais</a:t>
            </a:r>
            <a:endParaRPr dirty="0"/>
          </a:p>
        </p:txBody>
      </p:sp>
      <p:pic>
        <p:nvPicPr>
          <p:cNvPr id="359" name="Google Shape;359;p34"/>
          <p:cNvPicPr preferRelativeResize="0"/>
          <p:nvPr/>
        </p:nvPicPr>
        <p:blipFill rotWithShape="1">
          <a:blip r:embed="rId3">
            <a:alphaModFix/>
          </a:blip>
          <a:srcRect/>
          <a:stretch/>
        </p:blipFill>
        <p:spPr>
          <a:xfrm>
            <a:off x="4769396" y="1442377"/>
            <a:ext cx="2870946" cy="2801166"/>
          </a:xfrm>
          <a:prstGeom prst="rect">
            <a:avLst/>
          </a:prstGeom>
          <a:noFill/>
          <a:ln>
            <a:noFill/>
          </a:ln>
        </p:spPr>
      </p:pic>
      <p:pic>
        <p:nvPicPr>
          <p:cNvPr id="360" name="Google Shape;360;p34" descr="Uma imagem com texto, clipart&#10;&#10;Descrição gerada automaticamente"/>
          <p:cNvPicPr preferRelativeResize="0"/>
          <p:nvPr/>
        </p:nvPicPr>
        <p:blipFill rotWithShape="1">
          <a:blip r:embed="rId4">
            <a:alphaModFix/>
          </a:blip>
          <a:srcRect/>
          <a:stretch/>
        </p:blipFill>
        <p:spPr>
          <a:xfrm>
            <a:off x="7162493" y="3997815"/>
            <a:ext cx="681229" cy="23834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5"/>
          <p:cNvSpPr txBox="1">
            <a:spLocks noGrp="1"/>
          </p:cNvSpPr>
          <p:nvPr>
            <p:ph type="title"/>
          </p:nvPr>
        </p:nvSpPr>
        <p:spPr>
          <a:xfrm>
            <a:off x="603986" y="-145325"/>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3600" dirty="0"/>
              <a:t>9. PORTUGALIA</a:t>
            </a:r>
            <a:endParaRPr sz="3600" dirty="0"/>
          </a:p>
        </p:txBody>
      </p:sp>
      <p:graphicFrame>
        <p:nvGraphicFramePr>
          <p:cNvPr id="366" name="Google Shape;366;p35"/>
          <p:cNvGraphicFramePr/>
          <p:nvPr>
            <p:extLst>
              <p:ext uri="{D42A27DB-BD31-4B8C-83A1-F6EECF244321}">
                <p14:modId xmlns:p14="http://schemas.microsoft.com/office/powerpoint/2010/main" val="37642788"/>
              </p:ext>
            </p:extLst>
          </p:nvPr>
        </p:nvGraphicFramePr>
        <p:xfrm>
          <a:off x="0" y="441630"/>
          <a:ext cx="9144000" cy="4260239"/>
        </p:xfrm>
        <a:graphic>
          <a:graphicData uri="http://schemas.openxmlformats.org/drawingml/2006/table">
            <a:tbl>
              <a:tblPr>
                <a:noFill/>
                <a:tableStyleId>{8020EA6B-F6F7-48AE-B17C-6D8825188436}</a:tableStyleId>
              </a:tblPr>
              <a:tblGrid>
                <a:gridCol w="2369125">
                  <a:extLst>
                    <a:ext uri="{9D8B030D-6E8A-4147-A177-3AD203B41FA5}">
                      <a16:colId xmlns:a16="http://schemas.microsoft.com/office/drawing/2014/main" val="20000"/>
                    </a:ext>
                  </a:extLst>
                </a:gridCol>
                <a:gridCol w="6774875">
                  <a:extLst>
                    <a:ext uri="{9D8B030D-6E8A-4147-A177-3AD203B41FA5}">
                      <a16:colId xmlns:a16="http://schemas.microsoft.com/office/drawing/2014/main" val="20001"/>
                    </a:ext>
                  </a:extLst>
                </a:gridCol>
              </a:tblGrid>
              <a:tr h="307709">
                <a:tc>
                  <a:txBody>
                    <a:bodyPr/>
                    <a:lstStyle/>
                    <a:p>
                      <a:pPr marL="0" marR="0" lvl="0" indent="0" algn="just" rtl="0">
                        <a:lnSpc>
                          <a:spcPct val="107000"/>
                        </a:lnSpc>
                        <a:spcBef>
                          <a:spcPts val="0"/>
                        </a:spcBef>
                        <a:spcAft>
                          <a:spcPts val="0"/>
                        </a:spcAft>
                        <a:buNone/>
                      </a:pPr>
                      <a:r>
                        <a:rPr lang="en-US" sz="800" u="none" strike="noStrike" cap="none" dirty="0" err="1"/>
                        <a:t>Planul</a:t>
                      </a:r>
                      <a:r>
                        <a:rPr lang="en-US" sz="800" u="none" strike="noStrike" cap="none" dirty="0"/>
                        <a:t> de </a:t>
                      </a:r>
                      <a:r>
                        <a:rPr lang="en-US" sz="800" u="none" strike="noStrike" cap="none" dirty="0" err="1"/>
                        <a:t>acțiune</a:t>
                      </a:r>
                      <a:r>
                        <a:rPr lang="en-US" sz="800" u="none" strike="noStrike" cap="none" dirty="0"/>
                        <a:t> </a:t>
                      </a:r>
                      <a:r>
                        <a:rPr lang="en-US" sz="800" u="none" strike="noStrike" cap="none" dirty="0" err="1"/>
                        <a:t>privind</a:t>
                      </a:r>
                      <a:r>
                        <a:rPr lang="en-US" sz="800" u="none" strike="noStrike" cap="none" dirty="0"/>
                        <a:t> </a:t>
                      </a:r>
                      <a:r>
                        <a:rPr lang="en-US" sz="800" u="none" strike="noStrike" cap="none" dirty="0" err="1"/>
                        <a:t>economia</a:t>
                      </a:r>
                      <a:r>
                        <a:rPr lang="en-US" sz="800" u="none" strike="noStrike" cap="none" dirty="0"/>
                        <a:t> </a:t>
                      </a:r>
                      <a:r>
                        <a:rPr lang="en-US" sz="800" u="none" strike="noStrike" cap="none" dirty="0" err="1"/>
                        <a:t>circulară</a:t>
                      </a:r>
                      <a:r>
                        <a:rPr lang="en-US" sz="800" u="none" strike="noStrike" cap="none" dirty="0"/>
                        <a:t> (PAEC), 2017</a:t>
                      </a:r>
                      <a:endParaRPr sz="800" u="none" strike="noStrike" cap="none" dirty="0">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1D9A78"/>
                    </a:solidFill>
                  </a:tcPr>
                </a:tc>
                <a:tc>
                  <a:txBody>
                    <a:bodyPr/>
                    <a:lstStyle/>
                    <a:p>
                      <a:pPr marL="0" marR="0" lvl="0" indent="0" algn="just" rtl="0">
                        <a:lnSpc>
                          <a:spcPct val="107000"/>
                        </a:lnSpc>
                        <a:spcBef>
                          <a:spcPts val="0"/>
                        </a:spcBef>
                        <a:spcAft>
                          <a:spcPts val="0"/>
                        </a:spcAft>
                        <a:buNone/>
                      </a:pPr>
                      <a:r>
                        <a:rPr lang="en-US" sz="800" u="sng" strike="noStrike" cap="none" dirty="0">
                          <a:solidFill>
                            <a:schemeClr val="hlink"/>
                          </a:solidFill>
                          <a:hlinkClick r:id="rId3"/>
                        </a:rPr>
                        <a:t>https://eco.nomia.pt/contents/ficheiros/paec-pt.pdf </a:t>
                      </a:r>
                      <a:endParaRPr sz="800" u="none" strike="noStrike" cap="none" dirty="0">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1D9A78"/>
                    </a:solidFill>
                  </a:tcPr>
                </a:tc>
                <a:extLst>
                  <a:ext uri="{0D108BD9-81ED-4DB2-BD59-A6C34878D82A}">
                    <a16:rowId xmlns:a16="http://schemas.microsoft.com/office/drawing/2014/main" val="10000"/>
                  </a:ext>
                </a:extLst>
              </a:tr>
              <a:tr h="307709">
                <a:tc>
                  <a:txBody>
                    <a:bodyPr/>
                    <a:lstStyle/>
                    <a:p>
                      <a:pPr marL="0" marR="0" lvl="0" indent="0" algn="just" rtl="0">
                        <a:lnSpc>
                          <a:spcPct val="107000"/>
                        </a:lnSpc>
                        <a:spcBef>
                          <a:spcPts val="0"/>
                        </a:spcBef>
                        <a:spcAft>
                          <a:spcPts val="0"/>
                        </a:spcAft>
                        <a:buNone/>
                      </a:pPr>
                      <a:r>
                        <a:rPr lang="en-US" sz="800" u="none" strike="noStrike" cap="none" dirty="0" err="1"/>
                        <a:t>Rezoluția</a:t>
                      </a:r>
                      <a:r>
                        <a:rPr lang="en-US" sz="800" u="none" strike="noStrike" cap="none" dirty="0"/>
                        <a:t> </a:t>
                      </a:r>
                      <a:r>
                        <a:rPr lang="en-US" sz="800" u="none" strike="noStrike" cap="none" dirty="0" err="1"/>
                        <a:t>Consiliului</a:t>
                      </a:r>
                      <a:r>
                        <a:rPr lang="en-US" sz="800" u="none" strike="noStrike" cap="none" dirty="0"/>
                        <a:t> de </a:t>
                      </a:r>
                      <a:r>
                        <a:rPr lang="en-US" sz="800" u="none" strike="noStrike" cap="none" dirty="0" err="1"/>
                        <a:t>Miniștri</a:t>
                      </a:r>
                      <a:r>
                        <a:rPr lang="en-US" sz="800" u="none" strike="noStrike" cap="none" dirty="0"/>
                        <a:t> nr. 108/2019, din 2 </a:t>
                      </a:r>
                      <a:r>
                        <a:rPr lang="en-US" sz="800" u="none" strike="noStrike" cap="none" dirty="0" err="1"/>
                        <a:t>iulie</a:t>
                      </a:r>
                      <a:r>
                        <a:rPr lang="en-US" sz="800" u="none" strike="noStrike" cap="none" dirty="0"/>
                        <a:t>.</a:t>
                      </a:r>
                      <a:endParaRPr sz="800" u="none" strike="noStrike" cap="none" dirty="0">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D9A78"/>
                    </a:solidFill>
                  </a:tcPr>
                </a:tc>
                <a:tc>
                  <a:txBody>
                    <a:bodyPr/>
                    <a:lstStyle/>
                    <a:p>
                      <a:pPr marL="0" marR="0" lvl="0" indent="0" algn="just" rtl="0">
                        <a:lnSpc>
                          <a:spcPct val="107000"/>
                        </a:lnSpc>
                        <a:spcBef>
                          <a:spcPts val="0"/>
                        </a:spcBef>
                        <a:spcAft>
                          <a:spcPts val="0"/>
                        </a:spcAft>
                        <a:buNone/>
                      </a:pPr>
                      <a:r>
                        <a:rPr lang="en-US" sz="800" u="none" strike="noStrike" cap="none"/>
                        <a:t>Promovează Planul de acțiune pentru economia circulară în Portugalia, aprobat prin Rezoluția Consiliului de Miniștri nr. 190-A/2017, din 11 decembrie.</a:t>
                      </a:r>
                      <a:endParaRPr sz="800" u="none" strike="noStrike" cap="none">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extLst>
                  <a:ext uri="{0D108BD9-81ED-4DB2-BD59-A6C34878D82A}">
                    <a16:rowId xmlns:a16="http://schemas.microsoft.com/office/drawing/2014/main" val="10001"/>
                  </a:ext>
                </a:extLst>
              </a:tr>
              <a:tr h="307709">
                <a:tc>
                  <a:txBody>
                    <a:bodyPr/>
                    <a:lstStyle/>
                    <a:p>
                      <a:pPr marL="0" marR="0" lvl="0" indent="0" algn="just" rtl="0">
                        <a:lnSpc>
                          <a:spcPct val="107000"/>
                        </a:lnSpc>
                        <a:spcBef>
                          <a:spcPts val="0"/>
                        </a:spcBef>
                        <a:spcAft>
                          <a:spcPts val="0"/>
                        </a:spcAft>
                        <a:buNone/>
                      </a:pPr>
                      <a:r>
                        <a:rPr lang="en-US" sz="800" u="none" strike="noStrike" cap="none" dirty="0" err="1"/>
                        <a:t>Decretul-lege</a:t>
                      </a:r>
                      <a:r>
                        <a:rPr lang="en-US" sz="800" u="none" strike="noStrike" cap="none" dirty="0"/>
                        <a:t> nr. 86-C/2016, din 29 </a:t>
                      </a:r>
                      <a:r>
                        <a:rPr lang="en-US" sz="800" u="none" strike="noStrike" cap="none" dirty="0" err="1"/>
                        <a:t>decembrie</a:t>
                      </a:r>
                      <a:endParaRPr sz="800" u="none" strike="noStrike" cap="none" dirty="0">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D9A78"/>
                    </a:solidFill>
                  </a:tcPr>
                </a:tc>
                <a:tc>
                  <a:txBody>
                    <a:bodyPr/>
                    <a:lstStyle/>
                    <a:p>
                      <a:pPr marL="0" marR="0" lvl="0" indent="0" algn="just" rtl="0">
                        <a:lnSpc>
                          <a:spcPct val="107000"/>
                        </a:lnSpc>
                        <a:spcBef>
                          <a:spcPts val="0"/>
                        </a:spcBef>
                        <a:spcAft>
                          <a:spcPts val="0"/>
                        </a:spcAft>
                        <a:buNone/>
                      </a:pPr>
                      <a:r>
                        <a:rPr lang="en-US" sz="800" u="none" strike="noStrike" cap="none"/>
                        <a:t>Se creează Fondul pentru inovare, tehnologie și economie circulară, prin Ordonanța nr. 258/ 2017 fiind aprobat Regulamentul de administrare a acestui fond.</a:t>
                      </a:r>
                      <a:endParaRPr sz="800" u="none" strike="noStrike" cap="none">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extLst>
                  <a:ext uri="{0D108BD9-81ED-4DB2-BD59-A6C34878D82A}">
                    <a16:rowId xmlns:a16="http://schemas.microsoft.com/office/drawing/2014/main" val="10002"/>
                  </a:ext>
                </a:extLst>
              </a:tr>
              <a:tr h="329799">
                <a:tc>
                  <a:txBody>
                    <a:bodyPr/>
                    <a:lstStyle/>
                    <a:p>
                      <a:pPr marL="0" marR="0" lvl="0" indent="0" algn="just" rtl="0">
                        <a:lnSpc>
                          <a:spcPct val="107000"/>
                        </a:lnSpc>
                        <a:spcBef>
                          <a:spcPts val="0"/>
                        </a:spcBef>
                        <a:spcAft>
                          <a:spcPts val="0"/>
                        </a:spcAft>
                        <a:buNone/>
                      </a:pPr>
                      <a:r>
                        <a:rPr lang="en-US" sz="800" u="none" strike="noStrike" cap="none" dirty="0" err="1"/>
                        <a:t>Foaia</a:t>
                      </a:r>
                      <a:r>
                        <a:rPr lang="en-US" sz="800" u="none" strike="noStrike" cap="none" dirty="0"/>
                        <a:t> de </a:t>
                      </a:r>
                      <a:r>
                        <a:rPr lang="en-US" sz="800" u="none" strike="noStrike" cap="none" dirty="0" err="1"/>
                        <a:t>parcurs</a:t>
                      </a:r>
                      <a:r>
                        <a:rPr lang="en-US" sz="800" u="none" strike="noStrike" cap="none" dirty="0"/>
                        <a:t> </a:t>
                      </a:r>
                      <a:r>
                        <a:rPr lang="en-US" sz="800" u="none" strike="noStrike" cap="none" dirty="0" err="1"/>
                        <a:t>privind</a:t>
                      </a:r>
                      <a:r>
                        <a:rPr lang="en-US" sz="800" u="none" strike="noStrike" cap="none" dirty="0"/>
                        <a:t> </a:t>
                      </a:r>
                      <a:r>
                        <a:rPr lang="en-US" sz="800" u="none" strike="noStrike" cap="none" dirty="0" err="1"/>
                        <a:t>neutralitatea</a:t>
                      </a:r>
                      <a:r>
                        <a:rPr lang="en-US" sz="800" u="none" strike="noStrike" cap="none" dirty="0"/>
                        <a:t> </a:t>
                      </a:r>
                      <a:r>
                        <a:rPr lang="en-US" sz="800" u="none" strike="noStrike" cap="none" dirty="0" err="1"/>
                        <a:t>carbonului</a:t>
                      </a:r>
                      <a:r>
                        <a:rPr lang="en-US" sz="800" u="none" strike="noStrike" cap="none" dirty="0"/>
                        <a:t> (RNC2050)</a:t>
                      </a:r>
                      <a:endParaRPr sz="800" u="none" strike="noStrike" cap="none" dirty="0">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D9A78"/>
                    </a:solidFill>
                  </a:tcPr>
                </a:tc>
                <a:tc>
                  <a:txBody>
                    <a:bodyPr/>
                    <a:lstStyle/>
                    <a:p>
                      <a:pPr marL="0" marR="0" lvl="0" indent="0" algn="just" rtl="0">
                        <a:lnSpc>
                          <a:spcPct val="107000"/>
                        </a:lnSpc>
                        <a:spcBef>
                          <a:spcPts val="0"/>
                        </a:spcBef>
                        <a:spcAft>
                          <a:spcPts val="0"/>
                        </a:spcAft>
                        <a:buNone/>
                      </a:pPr>
                      <a:r>
                        <a:rPr lang="en-US" sz="800" u="none" strike="noStrike" cap="none"/>
                        <a:t>Definește calea spre neutralitatea emisiilor de dioxid de carbon în Portugalia, stabilind principalele orientări și identificând opțiuni rentabile pentru atingerea acestui obiectiv în diferite scenarii de dezvoltare socio-economică.</a:t>
                      </a:r>
                      <a:endParaRPr sz="800" u="none" strike="noStrike" cap="none">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extLst>
                  <a:ext uri="{0D108BD9-81ED-4DB2-BD59-A6C34878D82A}">
                    <a16:rowId xmlns:a16="http://schemas.microsoft.com/office/drawing/2014/main" val="10003"/>
                  </a:ext>
                </a:extLst>
              </a:tr>
              <a:tr h="413151">
                <a:tc>
                  <a:txBody>
                    <a:bodyPr/>
                    <a:lstStyle/>
                    <a:p>
                      <a:pPr marL="0" marR="0" lvl="0" indent="0" algn="just" rtl="0">
                        <a:lnSpc>
                          <a:spcPct val="107000"/>
                        </a:lnSpc>
                        <a:spcBef>
                          <a:spcPts val="0"/>
                        </a:spcBef>
                        <a:spcAft>
                          <a:spcPts val="0"/>
                        </a:spcAft>
                        <a:buNone/>
                      </a:pPr>
                      <a:r>
                        <a:rPr lang="en-US" sz="800" u="none" strike="noStrike" cap="none"/>
                        <a:t>Strategia națională pentru achiziții publice ecologice</a:t>
                      </a:r>
                      <a:endParaRPr sz="800" u="none" strike="noStrike" cap="none">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D9A78"/>
                    </a:solidFill>
                  </a:tcPr>
                </a:tc>
                <a:tc>
                  <a:txBody>
                    <a:bodyPr/>
                    <a:lstStyle/>
                    <a:p>
                      <a:pPr marL="0" marR="0" lvl="0" indent="0" algn="just" rtl="0">
                        <a:lnSpc>
                          <a:spcPct val="107000"/>
                        </a:lnSpc>
                        <a:spcBef>
                          <a:spcPts val="0"/>
                        </a:spcBef>
                        <a:spcAft>
                          <a:spcPts val="0"/>
                        </a:spcAft>
                        <a:buNone/>
                      </a:pPr>
                      <a:r>
                        <a:rPr lang="en-US" sz="800" u="none" strike="noStrike" cap="none"/>
                        <a:t>Analizează integrarea criteriilor în achizițiile publice, promovând circularitatea resurselor în lista de bunuri și servicii prioritare stabilite în Strategia națională pentru achiziții publice ecologice (ENCPE 2020).</a:t>
                      </a:r>
                      <a:endParaRPr sz="800" u="none" strike="noStrike" cap="none">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extLst>
                  <a:ext uri="{0D108BD9-81ED-4DB2-BD59-A6C34878D82A}">
                    <a16:rowId xmlns:a16="http://schemas.microsoft.com/office/drawing/2014/main" val="10004"/>
                  </a:ext>
                </a:extLst>
              </a:tr>
              <a:tr h="413151">
                <a:tc>
                  <a:txBody>
                    <a:bodyPr/>
                    <a:lstStyle/>
                    <a:p>
                      <a:pPr marL="0" marR="0" lvl="0" indent="0" algn="just" rtl="0">
                        <a:lnSpc>
                          <a:spcPct val="107000"/>
                        </a:lnSpc>
                        <a:spcBef>
                          <a:spcPts val="0"/>
                        </a:spcBef>
                        <a:spcAft>
                          <a:spcPts val="0"/>
                        </a:spcAft>
                        <a:buNone/>
                      </a:pPr>
                      <a:r>
                        <a:rPr lang="en-US" sz="800" u="none" strike="noStrike" cap="none"/>
                        <a:t>Planul național de gestionare a deșeurilor (PNGR 2020)</a:t>
                      </a:r>
                      <a:endParaRPr sz="800" u="none" strike="noStrike" cap="none">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D9A78"/>
                    </a:solidFill>
                  </a:tcPr>
                </a:tc>
                <a:tc>
                  <a:txBody>
                    <a:bodyPr/>
                    <a:lstStyle/>
                    <a:p>
                      <a:pPr marL="0" marR="0" lvl="0" indent="0" algn="just" rtl="0">
                        <a:lnSpc>
                          <a:spcPct val="107000"/>
                        </a:lnSpc>
                        <a:spcBef>
                          <a:spcPts val="0"/>
                        </a:spcBef>
                        <a:spcAft>
                          <a:spcPts val="0"/>
                        </a:spcAft>
                        <a:buNone/>
                      </a:pPr>
                      <a:r>
                        <a:rPr lang="en-US" sz="800" u="none" strike="noStrike" cap="none" dirty="0"/>
                        <a:t>Are ca scop </a:t>
                      </a:r>
                      <a:r>
                        <a:rPr lang="en-US" sz="800" u="none" strike="noStrike" cap="none" dirty="0" err="1"/>
                        <a:t>promovarea</a:t>
                      </a:r>
                      <a:r>
                        <a:rPr lang="en-US" sz="800" u="none" strike="noStrike" cap="none" dirty="0"/>
                        <a:t> </a:t>
                      </a:r>
                      <a:r>
                        <a:rPr lang="en-US" sz="800" u="none" strike="noStrike" cap="none" dirty="0" err="1"/>
                        <a:t>prevenirii</a:t>
                      </a:r>
                      <a:r>
                        <a:rPr lang="en-US" sz="800" u="none" strike="noStrike" cap="none" dirty="0"/>
                        <a:t> </a:t>
                      </a:r>
                      <a:r>
                        <a:rPr lang="en-US" sz="800" u="none" strike="noStrike" cap="none" dirty="0" err="1"/>
                        <a:t>și</a:t>
                      </a:r>
                      <a:r>
                        <a:rPr lang="en-US" sz="800" u="none" strike="noStrike" cap="none" dirty="0"/>
                        <a:t> </a:t>
                      </a:r>
                      <a:r>
                        <a:rPr lang="en-US" sz="800" u="none" strike="noStrike" cap="none" dirty="0" err="1"/>
                        <a:t>gestionării</a:t>
                      </a:r>
                      <a:r>
                        <a:rPr lang="en-US" sz="800" u="none" strike="noStrike" cap="none" dirty="0"/>
                        <a:t> </a:t>
                      </a:r>
                      <a:r>
                        <a:rPr lang="en-US" sz="800" u="none" strike="noStrike" cap="none" dirty="0" err="1"/>
                        <a:t>deșeurilor</a:t>
                      </a:r>
                      <a:r>
                        <a:rPr lang="en-US" sz="800" u="none" strike="noStrike" cap="none" dirty="0"/>
                        <a:t> integrate </a:t>
                      </a:r>
                      <a:r>
                        <a:rPr lang="en-US" sz="800" u="none" strike="noStrike" cap="none" dirty="0" err="1"/>
                        <a:t>în</a:t>
                      </a:r>
                      <a:r>
                        <a:rPr lang="en-US" sz="800" u="none" strike="noStrike" cap="none" dirty="0"/>
                        <a:t> </a:t>
                      </a:r>
                      <a:r>
                        <a:rPr lang="en-US" sz="800" u="none" strike="noStrike" cap="none" dirty="0" err="1"/>
                        <a:t>ciclul</a:t>
                      </a:r>
                      <a:r>
                        <a:rPr lang="en-US" sz="800" u="none" strike="noStrike" cap="none" dirty="0"/>
                        <a:t> de </a:t>
                      </a:r>
                      <a:r>
                        <a:rPr lang="en-US" sz="800" u="none" strike="noStrike" cap="none" dirty="0" err="1"/>
                        <a:t>viață</a:t>
                      </a:r>
                      <a:r>
                        <a:rPr lang="en-US" sz="800" u="none" strike="noStrike" cap="none" dirty="0"/>
                        <a:t> al </a:t>
                      </a:r>
                      <a:r>
                        <a:rPr lang="en-US" sz="800" u="none" strike="noStrike" cap="none" dirty="0" err="1"/>
                        <a:t>produselor</a:t>
                      </a:r>
                      <a:r>
                        <a:rPr lang="en-US" sz="800" u="none" strike="noStrike" cap="none" dirty="0"/>
                        <a:t>, </a:t>
                      </a:r>
                      <a:r>
                        <a:rPr lang="en-US" sz="800" u="none" strike="noStrike" cap="none" dirty="0" err="1"/>
                        <a:t>centrate</a:t>
                      </a:r>
                      <a:r>
                        <a:rPr lang="en-US" sz="800" u="none" strike="noStrike" cap="none" dirty="0"/>
                        <a:t> pe o </a:t>
                      </a:r>
                      <a:r>
                        <a:rPr lang="en-US" sz="800" u="none" strike="noStrike" cap="none" dirty="0" err="1"/>
                        <a:t>economie</a:t>
                      </a:r>
                      <a:r>
                        <a:rPr lang="en-US" sz="800" u="none" strike="noStrike" cap="none" dirty="0"/>
                        <a:t> </a:t>
                      </a:r>
                      <a:r>
                        <a:rPr lang="en-US" sz="800" u="none" strike="noStrike" cap="none" dirty="0" err="1"/>
                        <a:t>circulară</a:t>
                      </a:r>
                      <a:r>
                        <a:rPr lang="en-US" sz="800" u="none" strike="noStrike" cap="none" dirty="0"/>
                        <a:t> </a:t>
                      </a:r>
                      <a:r>
                        <a:rPr lang="en-US" sz="800" u="none" strike="noStrike" cap="none" dirty="0" err="1"/>
                        <a:t>și</a:t>
                      </a:r>
                      <a:r>
                        <a:rPr lang="en-US" sz="800" u="none" strike="noStrike" cap="none" dirty="0"/>
                        <a:t> pe </a:t>
                      </a:r>
                      <a:r>
                        <a:rPr lang="en-US" sz="800" u="none" strike="noStrike" cap="none" dirty="0" err="1"/>
                        <a:t>asigurarea</a:t>
                      </a:r>
                      <a:r>
                        <a:rPr lang="en-US" sz="800" u="none" strike="noStrike" cap="none" dirty="0"/>
                        <a:t> </a:t>
                      </a:r>
                      <a:r>
                        <a:rPr lang="en-US" sz="800" u="none" strike="noStrike" cap="none" dirty="0" err="1"/>
                        <a:t>unei</a:t>
                      </a:r>
                      <a:r>
                        <a:rPr lang="en-US" sz="800" u="none" strike="noStrike" cap="none" dirty="0"/>
                        <a:t> </a:t>
                      </a:r>
                      <a:r>
                        <a:rPr lang="en-US" sz="800" u="none" strike="noStrike" cap="none" dirty="0" err="1"/>
                        <a:t>mai</a:t>
                      </a:r>
                      <a:r>
                        <a:rPr lang="en-US" sz="800" u="none" strike="noStrike" cap="none" dirty="0"/>
                        <a:t> </a:t>
                      </a:r>
                      <a:r>
                        <a:rPr lang="en-US" sz="800" u="none" strike="noStrike" cap="none" dirty="0" err="1"/>
                        <a:t>mari</a:t>
                      </a:r>
                      <a:r>
                        <a:rPr lang="en-US" sz="800" u="none" strike="noStrike" cap="none" dirty="0"/>
                        <a:t> </a:t>
                      </a:r>
                      <a:r>
                        <a:rPr lang="en-US" sz="800" u="none" strike="noStrike" cap="none" dirty="0" err="1"/>
                        <a:t>eficiențe</a:t>
                      </a:r>
                      <a:r>
                        <a:rPr lang="en-US" sz="800" u="none" strike="noStrike" cap="none" dirty="0"/>
                        <a:t> </a:t>
                      </a:r>
                      <a:r>
                        <a:rPr lang="en-US" sz="800" u="none" strike="noStrike" cap="none" dirty="0" err="1"/>
                        <a:t>în</a:t>
                      </a:r>
                      <a:r>
                        <a:rPr lang="en-US" sz="800" u="none" strike="noStrike" cap="none" dirty="0"/>
                        <a:t> </a:t>
                      </a:r>
                      <a:r>
                        <a:rPr lang="en-US" sz="800" u="none" strike="noStrike" cap="none" dirty="0" err="1"/>
                        <a:t>utilizarea</a:t>
                      </a:r>
                      <a:r>
                        <a:rPr lang="en-US" sz="800" u="none" strike="noStrike" cap="none" dirty="0"/>
                        <a:t> </a:t>
                      </a:r>
                      <a:r>
                        <a:rPr lang="en-US" sz="800" u="none" strike="noStrike" cap="none" dirty="0" err="1"/>
                        <a:t>resurselor</a:t>
                      </a:r>
                      <a:r>
                        <a:rPr lang="en-US" sz="800" u="none" strike="noStrike" cap="none" dirty="0"/>
                        <a:t> </a:t>
                      </a:r>
                      <a:r>
                        <a:rPr lang="en-US" sz="800" u="none" strike="noStrike" cap="none" dirty="0" err="1"/>
                        <a:t>naturale</a:t>
                      </a:r>
                      <a:r>
                        <a:rPr lang="en-US" sz="800" u="none" strike="noStrike" cap="none" dirty="0"/>
                        <a:t>, </a:t>
                      </a:r>
                      <a:r>
                        <a:rPr lang="en-US" sz="800" u="none" strike="noStrike" cap="none" dirty="0" err="1"/>
                        <a:t>și</a:t>
                      </a:r>
                      <a:r>
                        <a:rPr lang="en-US" sz="800" u="none" strike="noStrike" cap="none" dirty="0"/>
                        <a:t> se </a:t>
                      </a:r>
                      <a:r>
                        <a:rPr lang="en-US" sz="800" u="none" strike="noStrike" cap="none" dirty="0" err="1"/>
                        <a:t>bazează</a:t>
                      </a:r>
                      <a:r>
                        <a:rPr lang="en-US" sz="800" u="none" strike="noStrike" cap="none" dirty="0"/>
                        <a:t> pe </a:t>
                      </a:r>
                      <a:r>
                        <a:rPr lang="en-US" sz="800" u="none" strike="noStrike" cap="none" dirty="0" err="1"/>
                        <a:t>două</a:t>
                      </a:r>
                      <a:r>
                        <a:rPr lang="en-US" sz="800" u="none" strike="noStrike" cap="none" dirty="0"/>
                        <a:t> </a:t>
                      </a:r>
                      <a:r>
                        <a:rPr lang="en-US" sz="800" u="none" strike="noStrike" cap="none" dirty="0" err="1"/>
                        <a:t>obiective</a:t>
                      </a:r>
                      <a:r>
                        <a:rPr lang="en-US" sz="800" u="none" strike="noStrike" cap="none" dirty="0"/>
                        <a:t> </a:t>
                      </a:r>
                      <a:r>
                        <a:rPr lang="en-US" sz="800" u="none" strike="noStrike" cap="none" dirty="0" err="1"/>
                        <a:t>strategice</a:t>
                      </a:r>
                      <a:r>
                        <a:rPr lang="en-US" sz="800" u="none" strike="noStrike" cap="none" dirty="0"/>
                        <a:t>.</a:t>
                      </a:r>
                      <a:endParaRPr sz="800" u="none" strike="noStrike" cap="none" dirty="0">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extLst>
                  <a:ext uri="{0D108BD9-81ED-4DB2-BD59-A6C34878D82A}">
                    <a16:rowId xmlns:a16="http://schemas.microsoft.com/office/drawing/2014/main" val="10005"/>
                  </a:ext>
                </a:extLst>
              </a:tr>
              <a:tr h="246422">
                <a:tc>
                  <a:txBody>
                    <a:bodyPr/>
                    <a:lstStyle/>
                    <a:p>
                      <a:pPr marL="0" marR="0" lvl="0" indent="0" algn="just" rtl="0">
                        <a:lnSpc>
                          <a:spcPct val="107000"/>
                        </a:lnSpc>
                        <a:spcBef>
                          <a:spcPts val="0"/>
                        </a:spcBef>
                        <a:spcAft>
                          <a:spcPts val="0"/>
                        </a:spcAft>
                        <a:buNone/>
                      </a:pPr>
                      <a:r>
                        <a:rPr lang="en-US" sz="800" u="none" strike="noStrike" cap="none"/>
                        <a:t>Ordonanța nr. 241-B/2019, din 31 iulie</a:t>
                      </a:r>
                      <a:endParaRPr sz="800" u="none" strike="noStrike" cap="none">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D9A78"/>
                    </a:solidFill>
                  </a:tcPr>
                </a:tc>
                <a:tc>
                  <a:txBody>
                    <a:bodyPr/>
                    <a:lstStyle/>
                    <a:p>
                      <a:pPr marL="0" marR="0" lvl="0" indent="0" algn="just" rtl="0">
                        <a:lnSpc>
                          <a:spcPct val="107000"/>
                        </a:lnSpc>
                        <a:spcBef>
                          <a:spcPts val="0"/>
                        </a:spcBef>
                        <a:spcAft>
                          <a:spcPts val="0"/>
                        </a:spcAft>
                        <a:buNone/>
                      </a:pPr>
                      <a:r>
                        <a:rPr lang="en-US" sz="800" u="none" strike="noStrike" cap="none"/>
                        <a:t>Aprobă PERSU 2020+, care reprezintă o ajustare a măsurilor definite în Planul strategic pentru deșeuri urbane (PERSU 2020).</a:t>
                      </a:r>
                      <a:endParaRPr sz="800" u="none" strike="noStrike" cap="none">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extLst>
                  <a:ext uri="{0D108BD9-81ED-4DB2-BD59-A6C34878D82A}">
                    <a16:rowId xmlns:a16="http://schemas.microsoft.com/office/drawing/2014/main" val="10006"/>
                  </a:ext>
                </a:extLst>
              </a:tr>
              <a:tr h="307709">
                <a:tc>
                  <a:txBody>
                    <a:bodyPr/>
                    <a:lstStyle/>
                    <a:p>
                      <a:pPr marL="0" marR="0" lvl="0" indent="0" algn="just" rtl="0">
                        <a:lnSpc>
                          <a:spcPct val="107000"/>
                        </a:lnSpc>
                        <a:spcBef>
                          <a:spcPts val="0"/>
                        </a:spcBef>
                        <a:spcAft>
                          <a:spcPts val="0"/>
                        </a:spcAft>
                        <a:buNone/>
                      </a:pPr>
                      <a:r>
                        <a:rPr lang="en-US" sz="800" u="none" strike="noStrike" cap="none"/>
                        <a:t>Rezoluția Consiliului de Miniștri nr. 141/2018, din 26 octombrie</a:t>
                      </a:r>
                      <a:endParaRPr sz="800" u="none" strike="noStrike" cap="none">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D9A78"/>
                    </a:solidFill>
                  </a:tcPr>
                </a:tc>
                <a:tc>
                  <a:txBody>
                    <a:bodyPr/>
                    <a:lstStyle/>
                    <a:p>
                      <a:pPr marL="0" marR="0" lvl="0" indent="0" algn="just" rtl="0">
                        <a:lnSpc>
                          <a:spcPct val="107000"/>
                        </a:lnSpc>
                        <a:spcBef>
                          <a:spcPts val="0"/>
                        </a:spcBef>
                        <a:spcAft>
                          <a:spcPts val="0"/>
                        </a:spcAft>
                        <a:buNone/>
                      </a:pPr>
                      <a:r>
                        <a:rPr lang="en-US" sz="800" u="none" strike="noStrike" cap="none" dirty="0" err="1"/>
                        <a:t>Promovează</a:t>
                      </a:r>
                      <a:r>
                        <a:rPr lang="en-US" sz="800" u="none" strike="noStrike" cap="none" dirty="0"/>
                        <a:t> o </a:t>
                      </a:r>
                      <a:r>
                        <a:rPr lang="en-US" sz="800" u="none" strike="noStrike" cap="none" dirty="0" err="1"/>
                        <a:t>utilizare</a:t>
                      </a:r>
                      <a:r>
                        <a:rPr lang="en-US" sz="800" u="none" strike="noStrike" cap="none" dirty="0"/>
                        <a:t> </a:t>
                      </a:r>
                      <a:r>
                        <a:rPr lang="en-US" sz="800" u="none" strike="noStrike" cap="none" dirty="0" err="1"/>
                        <a:t>mai</a:t>
                      </a:r>
                      <a:r>
                        <a:rPr lang="en-US" sz="800" u="none" strike="noStrike" cap="none" dirty="0"/>
                        <a:t> </a:t>
                      </a:r>
                      <a:r>
                        <a:rPr lang="en-US" sz="800" u="none" strike="noStrike" cap="none" dirty="0" err="1"/>
                        <a:t>durabilă</a:t>
                      </a:r>
                      <a:r>
                        <a:rPr lang="en-US" sz="800" u="none" strike="noStrike" cap="none" dirty="0"/>
                        <a:t> a </a:t>
                      </a:r>
                      <a:r>
                        <a:rPr lang="en-US" sz="800" u="none" strike="noStrike" cap="none" dirty="0" err="1"/>
                        <a:t>resurselor</a:t>
                      </a:r>
                      <a:r>
                        <a:rPr lang="en-US" sz="800" u="none" strike="noStrike" cap="none" dirty="0"/>
                        <a:t> </a:t>
                      </a:r>
                      <a:r>
                        <a:rPr lang="en-US" sz="800" u="none" strike="noStrike" cap="none" dirty="0" err="1"/>
                        <a:t>în</a:t>
                      </a:r>
                      <a:r>
                        <a:rPr lang="en-US" sz="800" u="none" strike="noStrike" cap="none" dirty="0"/>
                        <a:t> </a:t>
                      </a:r>
                      <a:r>
                        <a:rPr lang="en-US" sz="800" u="none" strike="noStrike" cap="none" dirty="0" err="1"/>
                        <a:t>administrația</a:t>
                      </a:r>
                      <a:r>
                        <a:rPr lang="en-US" sz="800" u="none" strike="noStrike" cap="none" dirty="0"/>
                        <a:t> </a:t>
                      </a:r>
                      <a:r>
                        <a:rPr lang="en-US" sz="800" u="none" strike="noStrike" cap="none" dirty="0" err="1"/>
                        <a:t>publică</a:t>
                      </a:r>
                      <a:r>
                        <a:rPr lang="en-US" sz="800" u="none" strike="noStrike" cap="none" dirty="0"/>
                        <a:t> </a:t>
                      </a:r>
                      <a:r>
                        <a:rPr lang="en-US" sz="800" u="none" strike="noStrike" cap="none" dirty="0" err="1"/>
                        <a:t>prin</a:t>
                      </a:r>
                      <a:r>
                        <a:rPr lang="en-US" sz="800" u="none" strike="noStrike" cap="none" dirty="0"/>
                        <a:t> </a:t>
                      </a:r>
                      <a:r>
                        <a:rPr lang="en-US" sz="800" u="none" strike="noStrike" cap="none" dirty="0" err="1"/>
                        <a:t>reducerea</a:t>
                      </a:r>
                      <a:r>
                        <a:rPr lang="en-US" sz="800" u="none" strike="noStrike" cap="none" dirty="0"/>
                        <a:t> </a:t>
                      </a:r>
                      <a:r>
                        <a:rPr lang="en-US" sz="800" u="none" strike="noStrike" cap="none" dirty="0" err="1"/>
                        <a:t>consumului</a:t>
                      </a:r>
                      <a:r>
                        <a:rPr lang="en-US" sz="800" u="none" strike="noStrike" cap="none" dirty="0"/>
                        <a:t> de </a:t>
                      </a:r>
                      <a:r>
                        <a:rPr lang="en-US" sz="800" u="none" strike="noStrike" cap="none" dirty="0" err="1"/>
                        <a:t>hârtie</a:t>
                      </a:r>
                      <a:r>
                        <a:rPr lang="en-US" sz="800" u="none" strike="noStrike" cap="none" dirty="0"/>
                        <a:t> </a:t>
                      </a:r>
                      <a:r>
                        <a:rPr lang="en-US" sz="800" u="none" strike="noStrike" cap="none" dirty="0" err="1"/>
                        <a:t>și</a:t>
                      </a:r>
                      <a:r>
                        <a:rPr lang="en-US" sz="800" u="none" strike="noStrike" cap="none" dirty="0"/>
                        <a:t> de </a:t>
                      </a:r>
                      <a:r>
                        <a:rPr lang="en-US" sz="800" u="none" strike="noStrike" cap="none" dirty="0" err="1"/>
                        <a:t>produse</a:t>
                      </a:r>
                      <a:r>
                        <a:rPr lang="en-US" sz="800" u="none" strike="noStrike" cap="none" dirty="0"/>
                        <a:t> din plastic.</a:t>
                      </a:r>
                      <a:endParaRPr sz="800" u="none" strike="noStrike" cap="none" dirty="0">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extLst>
                  <a:ext uri="{0D108BD9-81ED-4DB2-BD59-A6C34878D82A}">
                    <a16:rowId xmlns:a16="http://schemas.microsoft.com/office/drawing/2014/main" val="10007"/>
                  </a:ext>
                </a:extLst>
              </a:tr>
              <a:tr h="329799">
                <a:tc>
                  <a:txBody>
                    <a:bodyPr/>
                    <a:lstStyle/>
                    <a:p>
                      <a:pPr marL="0" marR="0" lvl="0" indent="0" algn="l" rtl="0">
                        <a:lnSpc>
                          <a:spcPct val="107000"/>
                        </a:lnSpc>
                        <a:spcBef>
                          <a:spcPts val="0"/>
                        </a:spcBef>
                        <a:spcAft>
                          <a:spcPts val="0"/>
                        </a:spcAft>
                        <a:buNone/>
                      </a:pPr>
                      <a:r>
                        <a:rPr lang="en-US" sz="800" u="none" strike="noStrike" cap="none"/>
                        <a:t>Anunțul nr. 2436/2018, din 21 februarie</a:t>
                      </a:r>
                      <a:endParaRPr sz="800" u="none" strike="noStrike" cap="none">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D9A78"/>
                    </a:solidFill>
                  </a:tcPr>
                </a:tc>
                <a:tc>
                  <a:txBody>
                    <a:bodyPr/>
                    <a:lstStyle/>
                    <a:p>
                      <a:pPr marL="0" marR="0" lvl="0" indent="0" algn="just" rtl="0">
                        <a:lnSpc>
                          <a:spcPct val="107000"/>
                        </a:lnSpc>
                        <a:spcBef>
                          <a:spcPts val="0"/>
                        </a:spcBef>
                        <a:spcAft>
                          <a:spcPts val="0"/>
                        </a:spcAft>
                        <a:buNone/>
                      </a:pPr>
                      <a:r>
                        <a:rPr lang="en-US" sz="800" u="none" strike="noStrike" cap="none"/>
                        <a:t>Prezintă programul "DURe - Repensar os plásticos na economia" (Regândirea materialelor plastice în economie), pentru a promova o nouă abordare a materialelor plastice în economie.</a:t>
                      </a:r>
                      <a:endParaRPr sz="800" u="none" strike="noStrike" cap="none">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extLst>
                  <a:ext uri="{0D108BD9-81ED-4DB2-BD59-A6C34878D82A}">
                    <a16:rowId xmlns:a16="http://schemas.microsoft.com/office/drawing/2014/main" val="10008"/>
                  </a:ext>
                </a:extLst>
              </a:tr>
              <a:tr h="246422">
                <a:tc>
                  <a:txBody>
                    <a:bodyPr/>
                    <a:lstStyle/>
                    <a:p>
                      <a:pPr marL="0" marR="0" lvl="0" indent="0" algn="l" rtl="0">
                        <a:lnSpc>
                          <a:spcPct val="107000"/>
                        </a:lnSpc>
                        <a:spcBef>
                          <a:spcPts val="0"/>
                        </a:spcBef>
                        <a:spcAft>
                          <a:spcPts val="0"/>
                        </a:spcAft>
                        <a:buNone/>
                      </a:pPr>
                      <a:r>
                        <a:rPr lang="en-US" sz="800" u="none" strike="noStrike" cap="none"/>
                        <a:t>Legea nr. 77/2019, din 2 septembrie</a:t>
                      </a:r>
                      <a:endParaRPr sz="800" u="none" strike="noStrike" cap="none">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D9A78"/>
                    </a:solidFill>
                  </a:tcPr>
                </a:tc>
                <a:tc>
                  <a:txBody>
                    <a:bodyPr/>
                    <a:lstStyle/>
                    <a:p>
                      <a:pPr marL="0" marR="0" lvl="0" indent="0" algn="just" rtl="0">
                        <a:lnSpc>
                          <a:spcPct val="107000"/>
                        </a:lnSpc>
                        <a:spcBef>
                          <a:spcPts val="0"/>
                        </a:spcBef>
                        <a:spcAft>
                          <a:spcPts val="0"/>
                        </a:spcAft>
                        <a:buNone/>
                      </a:pPr>
                      <a:r>
                        <a:rPr lang="en-US" sz="800" u="none" strike="noStrike" cap="none"/>
                        <a:t>Promovează un cadru de alternative la utilizarea pungilor de plastic ultraușoare la punctele de vânzare pentru pâine, fructe și legume.</a:t>
                      </a:r>
                      <a:endParaRPr sz="800" u="none" strike="noStrike" cap="none">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extLst>
                  <a:ext uri="{0D108BD9-81ED-4DB2-BD59-A6C34878D82A}">
                    <a16:rowId xmlns:a16="http://schemas.microsoft.com/office/drawing/2014/main" val="10009"/>
                  </a:ext>
                </a:extLst>
              </a:tr>
              <a:tr h="307709">
                <a:tc>
                  <a:txBody>
                    <a:bodyPr/>
                    <a:lstStyle/>
                    <a:p>
                      <a:pPr marL="0" marR="0" lvl="0" indent="0" algn="l" rtl="0">
                        <a:lnSpc>
                          <a:spcPct val="107000"/>
                        </a:lnSpc>
                        <a:spcBef>
                          <a:spcPts val="0"/>
                        </a:spcBef>
                        <a:spcAft>
                          <a:spcPts val="0"/>
                        </a:spcAft>
                        <a:buNone/>
                      </a:pPr>
                      <a:r>
                        <a:rPr lang="en-US" sz="800" u="none" strike="noStrike" cap="none"/>
                        <a:t>Legea nr. 76/2019, din 2 septembrie</a:t>
                      </a:r>
                      <a:endParaRPr sz="800" u="none" strike="noStrike" cap="none">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D9A78"/>
                    </a:solidFill>
                  </a:tcPr>
                </a:tc>
                <a:tc>
                  <a:txBody>
                    <a:bodyPr/>
                    <a:lstStyle/>
                    <a:p>
                      <a:pPr marL="0" marR="0" lvl="0" indent="0" algn="just" rtl="0">
                        <a:lnSpc>
                          <a:spcPct val="107000"/>
                        </a:lnSpc>
                        <a:spcBef>
                          <a:spcPts val="0"/>
                        </a:spcBef>
                        <a:spcAft>
                          <a:spcPts val="0"/>
                        </a:spcAft>
                        <a:buNone/>
                      </a:pPr>
                      <a:r>
                        <a:rPr lang="en-US" sz="800" u="none" strike="noStrike" cap="none"/>
                        <a:t>Determină neutilizarea și indisponibilitatea vesela din plastic de unică folosință în activitățile din sectorul restaurantelor și/sau al băuturilor și în comerțul cu amănuntul.</a:t>
                      </a:r>
                      <a:endParaRPr sz="800" u="none" strike="noStrike" cap="none">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extLst>
                  <a:ext uri="{0D108BD9-81ED-4DB2-BD59-A6C34878D82A}">
                    <a16:rowId xmlns:a16="http://schemas.microsoft.com/office/drawing/2014/main" val="10010"/>
                  </a:ext>
                </a:extLst>
              </a:tr>
              <a:tr h="329799">
                <a:tc>
                  <a:txBody>
                    <a:bodyPr/>
                    <a:lstStyle/>
                    <a:p>
                      <a:pPr marL="0" marR="0" lvl="0" indent="0" algn="l" rtl="0">
                        <a:lnSpc>
                          <a:spcPct val="107000"/>
                        </a:lnSpc>
                        <a:spcBef>
                          <a:spcPts val="0"/>
                        </a:spcBef>
                        <a:spcAft>
                          <a:spcPts val="0"/>
                        </a:spcAft>
                        <a:buNone/>
                      </a:pPr>
                      <a:r>
                        <a:rPr lang="en-US" sz="800" u="none" strike="noStrike" cap="none"/>
                        <a:t>Ordonanța nr. 202/2019, din 3 iulie</a:t>
                      </a:r>
                      <a:endParaRPr sz="800" u="none" strike="noStrike" cap="none">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D9A78"/>
                    </a:solidFill>
                  </a:tcPr>
                </a:tc>
                <a:tc>
                  <a:txBody>
                    <a:bodyPr/>
                    <a:lstStyle/>
                    <a:p>
                      <a:pPr marL="0" marR="0" lvl="0" indent="0" algn="just" rtl="0">
                        <a:lnSpc>
                          <a:spcPct val="107000"/>
                        </a:lnSpc>
                        <a:spcBef>
                          <a:spcPts val="0"/>
                        </a:spcBef>
                        <a:spcAft>
                          <a:spcPts val="0"/>
                        </a:spcAft>
                        <a:buNone/>
                      </a:pPr>
                      <a:r>
                        <a:rPr lang="en-US" sz="800" u="none" strike="noStrike" cap="none" dirty="0" err="1"/>
                        <a:t>Definește</a:t>
                      </a:r>
                      <a:r>
                        <a:rPr lang="en-US" sz="800" u="none" strike="noStrike" cap="none" dirty="0"/>
                        <a:t> </a:t>
                      </a:r>
                      <a:r>
                        <a:rPr lang="en-US" sz="800" u="none" strike="noStrike" cap="none" dirty="0" err="1"/>
                        <a:t>termenii</a:t>
                      </a:r>
                      <a:r>
                        <a:rPr lang="en-US" sz="800" u="none" strike="noStrike" cap="none" dirty="0"/>
                        <a:t> </a:t>
                      </a:r>
                      <a:r>
                        <a:rPr lang="en-US" sz="800" u="none" strike="noStrike" cap="none" dirty="0" err="1"/>
                        <a:t>și</a:t>
                      </a:r>
                      <a:r>
                        <a:rPr lang="en-US" sz="800" u="none" strike="noStrike" cap="none" dirty="0"/>
                        <a:t> </a:t>
                      </a:r>
                      <a:r>
                        <a:rPr lang="en-US" sz="800" u="none" strike="noStrike" cap="none" dirty="0" err="1"/>
                        <a:t>criteriile</a:t>
                      </a:r>
                      <a:r>
                        <a:rPr lang="en-US" sz="800" u="none" strike="noStrike" cap="none" dirty="0"/>
                        <a:t> </a:t>
                      </a:r>
                      <a:r>
                        <a:rPr lang="en-US" sz="800" u="none" strike="noStrike" cap="none" dirty="0" err="1"/>
                        <a:t>aplicabile</a:t>
                      </a:r>
                      <a:r>
                        <a:rPr lang="en-US" sz="800" u="none" strike="noStrike" cap="none" dirty="0"/>
                        <a:t> </a:t>
                      </a:r>
                      <a:r>
                        <a:rPr lang="en-US" sz="800" u="none" strike="noStrike" cap="none" dirty="0" err="1"/>
                        <a:t>proiectului</a:t>
                      </a:r>
                      <a:r>
                        <a:rPr lang="en-US" sz="800" u="none" strike="noStrike" cap="none" dirty="0"/>
                        <a:t> pilot care </a:t>
                      </a:r>
                      <a:r>
                        <a:rPr lang="en-US" sz="800" u="none" strike="noStrike" cap="none" dirty="0" err="1"/>
                        <a:t>urmează</a:t>
                      </a:r>
                      <a:r>
                        <a:rPr lang="en-US" sz="800" u="none" strike="noStrike" cap="none" dirty="0"/>
                        <a:t> </a:t>
                      </a:r>
                      <a:r>
                        <a:rPr lang="en-US" sz="800" u="none" strike="noStrike" cap="none" dirty="0" err="1"/>
                        <a:t>să</a:t>
                      </a:r>
                      <a:r>
                        <a:rPr lang="en-US" sz="800" u="none" strike="noStrike" cap="none" dirty="0"/>
                        <a:t> fie </a:t>
                      </a:r>
                      <a:r>
                        <a:rPr lang="en-US" sz="800" u="none" strike="noStrike" cap="none" dirty="0" err="1"/>
                        <a:t>adoptat</a:t>
                      </a:r>
                      <a:r>
                        <a:rPr lang="en-US" sz="800" u="none" strike="noStrike" cap="none" dirty="0"/>
                        <a:t> </a:t>
                      </a:r>
                      <a:r>
                        <a:rPr lang="en-US" sz="800" u="none" strike="noStrike" cap="none" dirty="0" err="1"/>
                        <a:t>în</a:t>
                      </a:r>
                      <a:r>
                        <a:rPr lang="en-US" sz="800" u="none" strike="noStrike" cap="none" dirty="0"/>
                        <a:t> </a:t>
                      </a:r>
                      <a:r>
                        <a:rPr lang="en-US" sz="800" u="none" strike="noStrike" cap="none" dirty="0" err="1"/>
                        <a:t>cadrul</a:t>
                      </a:r>
                      <a:r>
                        <a:rPr lang="en-US" sz="800" u="none" strike="noStrike" cap="none" dirty="0"/>
                        <a:t> </a:t>
                      </a:r>
                      <a:r>
                        <a:rPr lang="en-US" sz="800" u="none" strike="noStrike" cap="none" dirty="0" err="1"/>
                        <a:t>sistemului</a:t>
                      </a:r>
                      <a:r>
                        <a:rPr lang="en-US" sz="800" u="none" strike="noStrike" cap="none" dirty="0"/>
                        <a:t> de </a:t>
                      </a:r>
                      <a:r>
                        <a:rPr lang="en-US" sz="800" u="none" strike="noStrike" cap="none" dirty="0" err="1"/>
                        <a:t>stimulare</a:t>
                      </a:r>
                      <a:r>
                        <a:rPr lang="en-US" sz="800" u="none" strike="noStrike" cap="none" dirty="0"/>
                        <a:t> a </a:t>
                      </a:r>
                      <a:r>
                        <a:rPr lang="en-US" sz="800" u="none" strike="noStrike" cap="none" dirty="0" err="1"/>
                        <a:t>consumatorilor</a:t>
                      </a:r>
                      <a:r>
                        <a:rPr lang="en-US" sz="800" u="none" strike="noStrike" cap="none" dirty="0"/>
                        <a:t> </a:t>
                      </a:r>
                      <a:r>
                        <a:rPr lang="en-US" sz="800" u="none" strike="noStrike" cap="none" dirty="0" err="1"/>
                        <a:t>pentru</a:t>
                      </a:r>
                      <a:r>
                        <a:rPr lang="en-US" sz="800" u="none" strike="noStrike" cap="none" dirty="0"/>
                        <a:t> </a:t>
                      </a:r>
                      <a:r>
                        <a:rPr lang="en-US" sz="800" u="none" strike="noStrike" cap="none" dirty="0" err="1"/>
                        <a:t>returnarea</a:t>
                      </a:r>
                      <a:r>
                        <a:rPr lang="en-US" sz="800" u="none" strike="noStrike" cap="none" dirty="0"/>
                        <a:t> </a:t>
                      </a:r>
                      <a:r>
                        <a:rPr lang="en-US" sz="800" u="none" strike="noStrike" cap="none" dirty="0" err="1"/>
                        <a:t>ambalajelor</a:t>
                      </a:r>
                      <a:r>
                        <a:rPr lang="en-US" sz="800" u="none" strike="noStrike" cap="none" dirty="0"/>
                        <a:t> din plastic </a:t>
                      </a:r>
                      <a:r>
                        <a:rPr lang="en-US" sz="800" u="none" strike="noStrike" cap="none" dirty="0" err="1"/>
                        <a:t>neutilizabile</a:t>
                      </a:r>
                      <a:r>
                        <a:rPr lang="en-US" sz="800" u="none" strike="noStrike" cap="none" dirty="0"/>
                        <a:t> </a:t>
                      </a:r>
                      <a:r>
                        <a:rPr lang="en-US" sz="800" u="none" strike="noStrike" cap="none" dirty="0" err="1"/>
                        <a:t>pentru</a:t>
                      </a:r>
                      <a:r>
                        <a:rPr lang="en-US" sz="800" u="none" strike="noStrike" cap="none" dirty="0"/>
                        <a:t> </a:t>
                      </a:r>
                      <a:r>
                        <a:rPr lang="en-US" sz="800" u="none" strike="noStrike" cap="none" dirty="0" err="1"/>
                        <a:t>băuturi</a:t>
                      </a:r>
                      <a:r>
                        <a:rPr lang="en-US" sz="800" u="none" strike="noStrike" cap="none" dirty="0"/>
                        <a:t>.</a:t>
                      </a:r>
                      <a:endParaRPr sz="800" u="none" strike="noStrike" cap="none" dirty="0">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extLst>
                  <a:ext uri="{0D108BD9-81ED-4DB2-BD59-A6C34878D82A}">
                    <a16:rowId xmlns:a16="http://schemas.microsoft.com/office/drawing/2014/main" val="10011"/>
                  </a:ext>
                </a:extLst>
              </a:tr>
              <a:tr h="413151">
                <a:tc>
                  <a:txBody>
                    <a:bodyPr/>
                    <a:lstStyle/>
                    <a:p>
                      <a:pPr marL="0" marR="0" lvl="0" indent="0" algn="l" rtl="0">
                        <a:lnSpc>
                          <a:spcPct val="107000"/>
                        </a:lnSpc>
                        <a:spcBef>
                          <a:spcPts val="0"/>
                        </a:spcBef>
                        <a:spcAft>
                          <a:spcPts val="0"/>
                        </a:spcAft>
                        <a:buNone/>
                      </a:pPr>
                      <a:r>
                        <a:rPr lang="en-US" sz="800" u="none" strike="noStrike" cap="none"/>
                        <a:t>Legea nr. 69/2018, din 26 decembrie</a:t>
                      </a:r>
                      <a:endParaRPr sz="800" u="none" strike="noStrike" cap="none">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1D9A78"/>
                    </a:solidFill>
                  </a:tcPr>
                </a:tc>
                <a:tc>
                  <a:txBody>
                    <a:bodyPr/>
                    <a:lstStyle/>
                    <a:p>
                      <a:pPr marL="0" marR="0" lvl="0" indent="0" algn="just" rtl="0">
                        <a:lnSpc>
                          <a:spcPct val="107000"/>
                        </a:lnSpc>
                        <a:spcBef>
                          <a:spcPts val="0"/>
                        </a:spcBef>
                        <a:spcAft>
                          <a:spcPts val="0"/>
                        </a:spcAft>
                        <a:buNone/>
                      </a:pPr>
                      <a:r>
                        <a:rPr lang="en-US" sz="800" u="none" strike="noStrike" cap="none" dirty="0" err="1"/>
                        <a:t>Această</a:t>
                      </a:r>
                      <a:r>
                        <a:rPr lang="en-US" sz="800" u="none" strike="noStrike" cap="none" dirty="0"/>
                        <a:t> </a:t>
                      </a:r>
                      <a:r>
                        <a:rPr lang="en-US" sz="800" u="none" strike="noStrike" cap="none" dirty="0" err="1"/>
                        <a:t>lege</a:t>
                      </a:r>
                      <a:r>
                        <a:rPr lang="en-US" sz="800" u="none" strike="noStrike" cap="none" dirty="0"/>
                        <a:t> </a:t>
                      </a:r>
                      <a:r>
                        <a:rPr lang="en-US" sz="800" u="none" strike="noStrike" cap="none" dirty="0" err="1"/>
                        <a:t>instituie</a:t>
                      </a:r>
                      <a:r>
                        <a:rPr lang="en-US" sz="800" u="none" strike="noStrike" cap="none" dirty="0"/>
                        <a:t> un </a:t>
                      </a:r>
                      <a:r>
                        <a:rPr lang="en-US" sz="800" u="none" strike="noStrike" cap="none" dirty="0" err="1"/>
                        <a:t>sistem</a:t>
                      </a:r>
                      <a:r>
                        <a:rPr lang="en-US" sz="800" u="none" strike="noStrike" cap="none" dirty="0"/>
                        <a:t> de </a:t>
                      </a:r>
                      <a:r>
                        <a:rPr lang="en-US" sz="800" u="none" strike="noStrike" cap="none" dirty="0" err="1"/>
                        <a:t>încurajare</a:t>
                      </a:r>
                      <a:r>
                        <a:rPr lang="en-US" sz="800" u="none" strike="noStrike" cap="none" dirty="0"/>
                        <a:t> a </a:t>
                      </a:r>
                      <a:r>
                        <a:rPr lang="en-US" sz="800" u="none" strike="noStrike" cap="none" dirty="0" err="1"/>
                        <a:t>returnării</a:t>
                      </a:r>
                      <a:r>
                        <a:rPr lang="en-US" sz="800" u="none" strike="noStrike" cap="none" dirty="0"/>
                        <a:t> </a:t>
                      </a:r>
                      <a:r>
                        <a:rPr lang="en-US" sz="800" u="none" strike="noStrike" cap="none" dirty="0" err="1"/>
                        <a:t>ambalajelor</a:t>
                      </a:r>
                      <a:r>
                        <a:rPr lang="en-US" sz="800" u="none" strike="noStrike" cap="none" dirty="0"/>
                        <a:t> din plastic </a:t>
                      </a:r>
                      <a:r>
                        <a:rPr lang="en-US" sz="800" u="none" strike="noStrike" cap="none" dirty="0" err="1"/>
                        <a:t>neutilizabile</a:t>
                      </a:r>
                      <a:r>
                        <a:rPr lang="en-US" sz="800" u="none" strike="noStrike" cap="none" dirty="0"/>
                        <a:t> </a:t>
                      </a:r>
                      <a:r>
                        <a:rPr lang="en-US" sz="800" u="none" strike="noStrike" cap="none" dirty="0" err="1"/>
                        <a:t>pentru</a:t>
                      </a:r>
                      <a:r>
                        <a:rPr lang="en-US" sz="800" u="none" strike="noStrike" cap="none" dirty="0"/>
                        <a:t> </a:t>
                      </a:r>
                      <a:r>
                        <a:rPr lang="en-US" sz="800" u="none" strike="noStrike" cap="none" dirty="0" err="1"/>
                        <a:t>băuturi</a:t>
                      </a:r>
                      <a:r>
                        <a:rPr lang="en-US" sz="800" u="none" strike="noStrike" cap="none" dirty="0"/>
                        <a:t> </a:t>
                      </a:r>
                      <a:r>
                        <a:rPr lang="en-US" sz="800" u="none" strike="noStrike" cap="none" dirty="0" err="1"/>
                        <a:t>și</a:t>
                      </a:r>
                      <a:r>
                        <a:rPr lang="en-US" sz="800" u="none" strike="noStrike" cap="none" dirty="0"/>
                        <a:t> a </a:t>
                      </a:r>
                      <a:r>
                        <a:rPr lang="en-US" sz="800" u="none" strike="noStrike" cap="none" dirty="0" err="1"/>
                        <a:t>depozitării</a:t>
                      </a:r>
                      <a:r>
                        <a:rPr lang="en-US" sz="800" u="none" strike="noStrike" cap="none" dirty="0"/>
                        <a:t> </a:t>
                      </a:r>
                      <a:r>
                        <a:rPr lang="en-US" sz="800" u="none" strike="noStrike" cap="none" dirty="0" err="1"/>
                        <a:t>ambalajelor</a:t>
                      </a:r>
                      <a:r>
                        <a:rPr lang="en-US" sz="800" u="none" strike="noStrike" cap="none" dirty="0"/>
                        <a:t> </a:t>
                      </a:r>
                      <a:r>
                        <a:rPr lang="en-US" sz="800" u="none" strike="noStrike" cap="none" dirty="0" err="1"/>
                        <a:t>pentru</a:t>
                      </a:r>
                      <a:r>
                        <a:rPr lang="en-US" sz="800" u="none" strike="noStrike" cap="none" dirty="0"/>
                        <a:t> </a:t>
                      </a:r>
                      <a:r>
                        <a:rPr lang="en-US" sz="800" u="none" strike="noStrike" cap="none" dirty="0" err="1"/>
                        <a:t>băuturi</a:t>
                      </a:r>
                      <a:r>
                        <a:rPr lang="en-US" sz="800" u="none" strike="noStrike" cap="none" dirty="0"/>
                        <a:t> din plastic, </a:t>
                      </a:r>
                      <a:r>
                        <a:rPr lang="en-US" sz="800" u="none" strike="noStrike" cap="none" dirty="0" err="1"/>
                        <a:t>sticlă</a:t>
                      </a:r>
                      <a:r>
                        <a:rPr lang="en-US" sz="800" u="none" strike="noStrike" cap="none" dirty="0"/>
                        <a:t>, </a:t>
                      </a:r>
                      <a:r>
                        <a:rPr lang="en-US" sz="800" u="none" strike="noStrike" cap="none" dirty="0" err="1"/>
                        <a:t>metale</a:t>
                      </a:r>
                      <a:r>
                        <a:rPr lang="en-US" sz="800" u="none" strike="noStrike" cap="none" dirty="0"/>
                        <a:t> </a:t>
                      </a:r>
                      <a:r>
                        <a:rPr lang="en-US" sz="800" u="none" strike="noStrike" cap="none" dirty="0" err="1"/>
                        <a:t>feroase</a:t>
                      </a:r>
                      <a:r>
                        <a:rPr lang="en-US" sz="800" u="none" strike="noStrike" cap="none" dirty="0"/>
                        <a:t> </a:t>
                      </a:r>
                      <a:r>
                        <a:rPr lang="en-US" sz="800" u="none" strike="noStrike" cap="none" dirty="0" err="1"/>
                        <a:t>și</a:t>
                      </a:r>
                      <a:r>
                        <a:rPr lang="en-US" sz="800" u="none" strike="noStrike" cap="none" dirty="0"/>
                        <a:t> </a:t>
                      </a:r>
                      <a:r>
                        <a:rPr lang="en-US" sz="800" u="none" strike="noStrike" cap="none" dirty="0" err="1"/>
                        <a:t>aluminiu</a:t>
                      </a:r>
                      <a:r>
                        <a:rPr lang="en-US" sz="800" u="none" strike="noStrike" cap="none" dirty="0"/>
                        <a:t>, </a:t>
                      </a:r>
                      <a:r>
                        <a:rPr lang="en-US" sz="800" u="none" strike="noStrike" cap="none" dirty="0" err="1"/>
                        <a:t>modificând</a:t>
                      </a:r>
                      <a:r>
                        <a:rPr lang="en-US" sz="800" u="none" strike="noStrike" cap="none" dirty="0"/>
                        <a:t> </a:t>
                      </a:r>
                      <a:r>
                        <a:rPr lang="en-US" sz="800" u="none" strike="noStrike" cap="none" dirty="0" err="1"/>
                        <a:t>Decretul-lege</a:t>
                      </a:r>
                      <a:r>
                        <a:rPr lang="en-US" sz="800" u="none" strike="noStrike" cap="none" dirty="0"/>
                        <a:t> nr. 152-D/2017, din 11 </a:t>
                      </a:r>
                      <a:r>
                        <a:rPr lang="en-US" sz="800" u="none" strike="noStrike" cap="none" dirty="0" err="1"/>
                        <a:t>decembrie</a:t>
                      </a:r>
                      <a:r>
                        <a:rPr lang="en-US" sz="800" u="none" strike="noStrike" cap="none" dirty="0"/>
                        <a:t>.</a:t>
                      </a:r>
                      <a:endParaRPr sz="800" u="none" strike="noStrike" cap="none" dirty="0">
                        <a:latin typeface="Calibri"/>
                        <a:ea typeface="Calibri"/>
                        <a:cs typeface="Calibri"/>
                        <a:sym typeface="Calibri"/>
                      </a:endParaRPr>
                    </a:p>
                  </a:txBody>
                  <a:tcPr marL="40300" marR="403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6"/>
          <p:cNvSpPr txBox="1">
            <a:spLocks noGrp="1"/>
          </p:cNvSpPr>
          <p:nvPr>
            <p:ph type="title"/>
          </p:nvPr>
        </p:nvSpPr>
        <p:spPr>
          <a:xfrm>
            <a:off x="486343" y="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3200" dirty="0" err="1"/>
              <a:t>Instrumente</a:t>
            </a:r>
            <a:r>
              <a:rPr lang="en-US" sz="3200" dirty="0"/>
              <a:t> de </a:t>
            </a:r>
            <a:r>
              <a:rPr lang="en-US" sz="3200" dirty="0" err="1"/>
              <a:t>politică</a:t>
            </a:r>
            <a:r>
              <a:rPr lang="en-US" sz="3200" dirty="0"/>
              <a:t> </a:t>
            </a:r>
            <a:r>
              <a:rPr lang="en-US" sz="3200" dirty="0" err="1"/>
              <a:t>potențiale</a:t>
            </a:r>
            <a:r>
              <a:rPr lang="en-US" sz="3200" dirty="0"/>
              <a:t> care </a:t>
            </a:r>
            <a:r>
              <a:rPr lang="en-US" sz="3200" dirty="0" err="1"/>
              <a:t>afectează</a:t>
            </a:r>
            <a:r>
              <a:rPr lang="en-US" sz="3200" dirty="0"/>
              <a:t> </a:t>
            </a:r>
            <a:r>
              <a:rPr lang="en-US" sz="3200" dirty="0" err="1"/>
              <a:t>circularitatea</a:t>
            </a:r>
            <a:r>
              <a:rPr lang="en-US" sz="3200" dirty="0"/>
              <a:t> </a:t>
            </a:r>
            <a:r>
              <a:rPr lang="en-US" sz="3200" dirty="0" err="1"/>
              <a:t>produselor</a:t>
            </a:r>
            <a:r>
              <a:rPr lang="en-US" sz="3200" dirty="0"/>
              <a:t> </a:t>
            </a:r>
            <a:endParaRPr sz="3200" dirty="0"/>
          </a:p>
        </p:txBody>
      </p:sp>
      <p:sp>
        <p:nvSpPr>
          <p:cNvPr id="372" name="Google Shape;372;p36"/>
          <p:cNvSpPr txBox="1"/>
          <p:nvPr/>
        </p:nvSpPr>
        <p:spPr>
          <a:xfrm>
            <a:off x="237194" y="1876555"/>
            <a:ext cx="3379155" cy="246221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0" i="1" u="none" strike="noStrike" cap="none">
                <a:solidFill>
                  <a:srgbClr val="2B2D83"/>
                </a:solidFill>
                <a:latin typeface="Arial"/>
                <a:ea typeface="Arial"/>
                <a:cs typeface="Arial"/>
                <a:sym typeface="Arial"/>
              </a:rPr>
              <a:t>"Raționalizarea măsurilor de politică reprezintă o provocare semnificativă, nu numai pentru că diferiți actori politici sunt responsabili pentru diferite etape din ciclul de viață al unui produs, ci și pentru că este dificil de prevăzut toate efectele posibile ale unei politici înainte de a fi pusă în aplicare. Acest lucru evidențiază necesitatea de a utiliza un cadru de monitorizare sistemică care să permită identificarea impactului sistemic al acțiunii politice și adaptările corespunzătoare" </a:t>
            </a:r>
            <a:endParaRPr sz="1400" b="0" i="1" u="none" strike="noStrike" cap="none">
              <a:solidFill>
                <a:srgbClr val="2B2D83"/>
              </a:solidFill>
              <a:latin typeface="Arial"/>
              <a:ea typeface="Arial"/>
              <a:cs typeface="Arial"/>
              <a:sym typeface="Arial"/>
            </a:endParaRPr>
          </a:p>
        </p:txBody>
      </p:sp>
      <p:pic>
        <p:nvPicPr>
          <p:cNvPr id="373" name="Google Shape;373;p36"/>
          <p:cNvPicPr preferRelativeResize="0"/>
          <p:nvPr/>
        </p:nvPicPr>
        <p:blipFill rotWithShape="1">
          <a:blip r:embed="rId3">
            <a:alphaModFix/>
          </a:blip>
          <a:srcRect t="1393" b="1"/>
          <a:stretch/>
        </p:blipFill>
        <p:spPr>
          <a:xfrm>
            <a:off x="3894434" y="1011600"/>
            <a:ext cx="4456973" cy="3548456"/>
          </a:xfrm>
          <a:prstGeom prst="rect">
            <a:avLst/>
          </a:prstGeom>
          <a:noFill/>
          <a:ln>
            <a:noFill/>
          </a:ln>
        </p:spPr>
      </p:pic>
      <p:sp>
        <p:nvSpPr>
          <p:cNvPr id="374" name="Google Shape;374;p36"/>
          <p:cNvSpPr txBox="1"/>
          <p:nvPr/>
        </p:nvSpPr>
        <p:spPr>
          <a:xfrm>
            <a:off x="2517451" y="4452334"/>
            <a:ext cx="7210937" cy="21544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800" b="0" i="0" u="none" strike="noStrike" cap="none" dirty="0" err="1">
                <a:solidFill>
                  <a:srgbClr val="000000"/>
                </a:solidFill>
                <a:latin typeface="Arial"/>
                <a:ea typeface="Arial"/>
                <a:cs typeface="Arial"/>
                <a:sym typeface="Arial"/>
              </a:rPr>
              <a:t>Sursa</a:t>
            </a:r>
            <a:r>
              <a:rPr lang="en-US" sz="800" b="0" i="0" u="none" strike="noStrike" cap="none" dirty="0">
                <a:solidFill>
                  <a:srgbClr val="000000"/>
                </a:solidFill>
                <a:latin typeface="Arial"/>
                <a:ea typeface="Arial"/>
                <a:cs typeface="Arial"/>
                <a:sym typeface="Arial"/>
              </a:rPr>
              <a:t>: </a:t>
            </a:r>
            <a:r>
              <a:rPr lang="en-US" sz="8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a:t>
            </a:r>
            <a:r>
              <a:rPr lang="en-US" sz="800" b="0" i="0" u="none" strike="noStrike" cap="none" dirty="0">
                <a:solidFill>
                  <a:srgbClr val="000000"/>
                </a:solidFill>
                <a:latin typeface="Arial"/>
                <a:ea typeface="Arial"/>
                <a:cs typeface="Arial"/>
                <a:sym typeface="Arial"/>
              </a:rPr>
              <a:t>//circulareconomy.europa.eu/platform/sites/default/files/circular_by_design_-_products_in_the_circular_economy.pdf </a:t>
            </a:r>
            <a:endParaRPr sz="800" b="0" i="0" u="none" strike="noStrike" cap="none" dirty="0">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7"/>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b="1"/>
              <a:t>Evaluare</a:t>
            </a:r>
            <a:endParaRPr b="1"/>
          </a:p>
        </p:txBody>
      </p:sp>
      <p:sp>
        <p:nvSpPr>
          <p:cNvPr id="380" name="Google Shape;380;p37"/>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37"/>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37"/>
          <p:cNvSpPr/>
          <p:nvPr/>
        </p:nvSpPr>
        <p:spPr>
          <a:xfrm>
            <a:off x="4363360"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37"/>
          <p:cNvSpPr/>
          <p:nvPr/>
        </p:nvSpPr>
        <p:spPr>
          <a:xfrm>
            <a:off x="7087502"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37"/>
          <p:cNvSpPr txBox="1"/>
          <p:nvPr/>
        </p:nvSpPr>
        <p:spPr>
          <a:xfrm>
            <a:off x="1211936" y="1551100"/>
            <a:ext cx="6302848" cy="2598725"/>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US" sz="1600" b="1" i="0" u="sng" strike="noStrike" cap="none">
                <a:solidFill>
                  <a:srgbClr val="000000"/>
                </a:solidFill>
                <a:latin typeface="Calibri"/>
                <a:ea typeface="Calibri"/>
                <a:cs typeface="Calibri"/>
                <a:sym typeface="Calibri"/>
              </a:rPr>
              <a:t>Sarcină</a:t>
            </a:r>
            <a:endParaRPr/>
          </a:p>
          <a:p>
            <a:pPr marL="0" marR="0" lvl="0" indent="0" algn="just" rtl="0">
              <a:lnSpc>
                <a:spcPct val="107000"/>
              </a:lnSpc>
              <a:spcBef>
                <a:spcPts val="800"/>
              </a:spcBef>
              <a:spcAft>
                <a:spcPts val="0"/>
              </a:spcAft>
              <a:buNone/>
            </a:pPr>
            <a:r>
              <a:rPr lang="en-US" sz="1600" b="1" i="0" u="none" strike="noStrike" cap="none">
                <a:solidFill>
                  <a:srgbClr val="000000"/>
                </a:solidFill>
                <a:latin typeface="Calibri"/>
                <a:ea typeface="Calibri"/>
                <a:cs typeface="Calibri"/>
                <a:sym typeface="Calibri"/>
              </a:rPr>
              <a:t>Construiți un caz de o pagină pentru o afacere care utilizează modelul economiei liniare. </a:t>
            </a:r>
            <a:endParaRPr/>
          </a:p>
          <a:p>
            <a:pPr marL="0" marR="0" lvl="0" indent="0" algn="just" rtl="0">
              <a:lnSpc>
                <a:spcPct val="107000"/>
              </a:lnSpc>
              <a:spcBef>
                <a:spcPts val="800"/>
              </a:spcBef>
              <a:spcAft>
                <a:spcPts val="0"/>
              </a:spcAft>
              <a:buNone/>
            </a:pPr>
            <a:r>
              <a:rPr lang="en-US" sz="1600" b="1" i="0" u="none" strike="noStrike" cap="none">
                <a:solidFill>
                  <a:srgbClr val="000000"/>
                </a:solidFill>
                <a:latin typeface="Calibri"/>
                <a:ea typeface="Calibri"/>
                <a:cs typeface="Calibri"/>
                <a:sym typeface="Calibri"/>
              </a:rPr>
              <a:t>Luați în considerare următoarele întrebări:</a:t>
            </a:r>
            <a:endParaRPr sz="1600" b="1" i="0" u="none" strike="noStrike" cap="none">
              <a:solidFill>
                <a:srgbClr val="000000"/>
              </a:solidFill>
              <a:latin typeface="Calibri"/>
              <a:ea typeface="Calibri"/>
              <a:cs typeface="Calibri"/>
              <a:sym typeface="Calibri"/>
            </a:endParaRPr>
          </a:p>
          <a:p>
            <a:pPr marL="342900" marR="0" lvl="0" indent="-342900" algn="just" rtl="0">
              <a:lnSpc>
                <a:spcPct val="107000"/>
              </a:lnSpc>
              <a:spcBef>
                <a:spcPts val="800"/>
              </a:spcBef>
              <a:spcAft>
                <a:spcPts val="0"/>
              </a:spcAft>
              <a:buClr>
                <a:srgbClr val="000000"/>
              </a:buClr>
              <a:buSzPts val="1600"/>
              <a:buFont typeface="Arial"/>
              <a:buAutoNum type="arabicPeriod"/>
            </a:pPr>
            <a:r>
              <a:rPr lang="en-US" sz="1600" b="0" i="0" u="none" strike="noStrike" cap="none">
                <a:solidFill>
                  <a:srgbClr val="000000"/>
                </a:solidFill>
                <a:latin typeface="Calibri"/>
                <a:ea typeface="Calibri"/>
                <a:cs typeface="Calibri"/>
                <a:sym typeface="Calibri"/>
              </a:rPr>
              <a:t>Care sunt efectele negative ale acestui caz de afaceri asupra mediului? </a:t>
            </a:r>
            <a:endParaRPr/>
          </a:p>
          <a:p>
            <a:pPr marL="342900" marR="0" lvl="0" indent="-342900" algn="just" rtl="0">
              <a:lnSpc>
                <a:spcPct val="107000"/>
              </a:lnSpc>
              <a:spcBef>
                <a:spcPts val="800"/>
              </a:spcBef>
              <a:spcAft>
                <a:spcPts val="0"/>
              </a:spcAft>
              <a:buClr>
                <a:srgbClr val="000000"/>
              </a:buClr>
              <a:buSzPts val="1600"/>
              <a:buFont typeface="Arial"/>
              <a:buAutoNum type="arabicPeriod"/>
            </a:pPr>
            <a:r>
              <a:rPr lang="en-US" sz="1600" b="0" i="0" u="none" strike="noStrike" cap="none">
                <a:solidFill>
                  <a:srgbClr val="000000"/>
                </a:solidFill>
                <a:latin typeface="Calibri"/>
                <a:ea typeface="Calibri"/>
                <a:cs typeface="Calibri"/>
                <a:sym typeface="Calibri"/>
              </a:rPr>
              <a:t>Ce propuneți să schimbați în acest model de afaceri pentru a reduce consumul de resurse sau impactul negativ asupra mediului?</a:t>
            </a:r>
            <a:endParaRPr sz="1600" b="0" i="0" u="none" strike="noStrike" cap="none">
              <a:solidFill>
                <a:srgbClr val="000000"/>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8"/>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a:t>Lecturi suplimentare</a:t>
            </a:r>
            <a:endParaRPr/>
          </a:p>
        </p:txBody>
      </p:sp>
      <p:sp>
        <p:nvSpPr>
          <p:cNvPr id="390" name="Google Shape;390;p38"/>
          <p:cNvSpPr txBox="1"/>
          <p:nvPr/>
        </p:nvSpPr>
        <p:spPr>
          <a:xfrm>
            <a:off x="316258" y="1866930"/>
            <a:ext cx="7545519" cy="27392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368E00"/>
                </a:solidFill>
                <a:latin typeface="Arial"/>
                <a:ea typeface="Arial"/>
                <a:cs typeface="Arial"/>
                <a:sym typeface="Arial"/>
              </a:rPr>
              <a:t>Cărți, lucrări, ghiduri, teze, altele</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Preocupări materiale: Poluarea, profitul și calitatea vieții (1996): Jackson, Tim. Editura Routledge</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Obsolescența planificată: Exploring the issue, Briefing, mai 2016, https://www.europarl.europa.eu/RegData/etudes/BRIE/2016/581999/EPRS_BRI%282016%29581999_EN.pdf </a:t>
            </a:r>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368E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368E00"/>
                </a:solidFill>
                <a:latin typeface="Arial"/>
                <a:ea typeface="Arial"/>
                <a:cs typeface="Arial"/>
                <a:sym typeface="Arial"/>
              </a:rPr>
              <a:t>Site-uri web și platforme </a:t>
            </a:r>
            <a:endParaRPr/>
          </a:p>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Site-ul Comisiei Europene privind adaptarea la schimbările climatice, cum vom fi afectați? Disponibil la: </a:t>
            </a:r>
            <a:r>
              <a:rPr lang="en-US" sz="16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a:t>
            </a:r>
            <a:r>
              <a:rPr lang="en-US" sz="1600" b="0" i="0" u="none" strike="noStrike" cap="none">
                <a:solidFill>
                  <a:srgbClr val="000000"/>
                </a:solidFill>
                <a:latin typeface="Arial"/>
                <a:ea typeface="Arial"/>
                <a:cs typeface="Arial"/>
                <a:sym typeface="Arial"/>
              </a:rPr>
              <a:t>//ec.europa.eu/clima/policies/adaptation/how_en </a:t>
            </a:r>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368E00"/>
                </a:solidFill>
                <a:latin typeface="Arial"/>
                <a:ea typeface="Arial"/>
                <a:cs typeface="Arial"/>
                <a:sym typeface="Arial"/>
              </a:rPr>
              <a:t>Proiecte CE </a:t>
            </a:r>
            <a:endParaRPr/>
          </a:p>
          <a:p>
            <a:pPr marL="0" marR="0" lvl="0" indent="0" algn="l" rtl="0">
              <a:lnSpc>
                <a:spcPct val="100000"/>
              </a:lnSpc>
              <a:spcBef>
                <a:spcPts val="0"/>
              </a:spcBef>
              <a:spcAft>
                <a:spcPts val="0"/>
              </a:spcAft>
              <a:buNone/>
            </a:pPr>
            <a:r>
              <a:rPr lang="en-US"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http://www.lessonsfromnature.org/ </a:t>
            </a:r>
            <a:endParaRPr sz="1400" b="0" i="0" u="none" strike="noStrike" cap="none">
              <a:solidFill>
                <a:srgbClr val="000000"/>
              </a:solidFill>
              <a:latin typeface="Arial"/>
              <a:ea typeface="Arial"/>
              <a:cs typeface="Arial"/>
              <a:sym typeface="Arial"/>
            </a:endParaRPr>
          </a:p>
        </p:txBody>
      </p:sp>
      <p:sp>
        <p:nvSpPr>
          <p:cNvPr id="391" name="Google Shape;391;p38"/>
          <p:cNvSpPr txBox="1"/>
          <p:nvPr/>
        </p:nvSpPr>
        <p:spPr>
          <a:xfrm>
            <a:off x="316258" y="1449085"/>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E7501B"/>
                </a:solidFill>
                <a:latin typeface="Arial"/>
                <a:ea typeface="Arial"/>
                <a:cs typeface="Arial"/>
                <a:sym typeface="Arial"/>
              </a:rPr>
              <a:t>Modelul liniar al producției și consumului</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39"/>
          <p:cNvSpPr txBox="1"/>
          <p:nvPr/>
        </p:nvSpPr>
        <p:spPr>
          <a:xfrm>
            <a:off x="92815" y="841960"/>
            <a:ext cx="9051300" cy="3971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368E00"/>
                </a:solidFill>
                <a:latin typeface="Arial"/>
                <a:ea typeface="Arial"/>
                <a:cs typeface="Arial"/>
                <a:sym typeface="Arial"/>
              </a:rPr>
              <a:t>Cărți, lucrări, ghiduri, teze, altele</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Walter R. Stahel, Routledge &amp; CRC Press, 2019, The Circular Economy: A User's Guide</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Raport AEM nr. 6/2017 Circular by design Produse în economia circulară REUTILIZARE, REPARAȚIE, EDISTRIBUIRE, REFURBIZARE, REMANUFACTURARE, ISSN 1977-8449, Disponibil la: </a:t>
            </a:r>
            <a:r>
              <a:rPr lang="en-US"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a:t>
            </a:r>
            <a:r>
              <a:rPr lang="en-US" sz="1400" b="0" i="0" u="none" strike="noStrike" cap="none">
                <a:solidFill>
                  <a:srgbClr val="000000"/>
                </a:solidFill>
                <a:latin typeface="Arial"/>
                <a:ea typeface="Arial"/>
                <a:cs typeface="Arial"/>
                <a:sym typeface="Arial"/>
              </a:rPr>
              <a:t>//circulareconomy.europa.eu/platform/sites/default/files/circular_by_design_-_products_in_the_circular_economy.pdf </a:t>
            </a:r>
            <a:endParaRPr sz="1400" b="1" i="0" u="none" strike="noStrike" cap="none">
              <a:solidFill>
                <a:srgbClr val="368E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368E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368E00"/>
                </a:solidFill>
                <a:latin typeface="Arial"/>
                <a:ea typeface="Arial"/>
                <a:cs typeface="Arial"/>
                <a:sym typeface="Arial"/>
              </a:rPr>
              <a:t>Site-uri web și platforme </a:t>
            </a:r>
            <a:endParaRPr/>
          </a:p>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Conceptul de economie circulară, Fundația Ellen McArthur. Disponibil la: </a:t>
            </a:r>
            <a:r>
              <a:rPr lang="en-US" sz="16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a:t>
            </a:r>
            <a:r>
              <a:rPr lang="en-US" sz="1600" b="0" i="0" u="none" strike="noStrike" cap="none">
                <a:solidFill>
                  <a:srgbClr val="000000"/>
                </a:solidFill>
                <a:latin typeface="Arial"/>
                <a:ea typeface="Arial"/>
                <a:cs typeface="Arial"/>
                <a:sym typeface="Arial"/>
              </a:rPr>
              <a:t>//www.ellenmacarthurfoundation.org/circular-economy/concept </a:t>
            </a:r>
            <a:endParaRPr/>
          </a:p>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Efectele economiei circulare asupra locurilor de muncă. Disponibil la: </a:t>
            </a:r>
            <a:r>
              <a:rPr lang="en-US" sz="16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a:t>
            </a:r>
            <a:r>
              <a:rPr lang="en-US" sz="1600" b="0" i="0" u="none" strike="noStrike" cap="none">
                <a:solidFill>
                  <a:srgbClr val="000000"/>
                </a:solidFill>
                <a:latin typeface="Arial"/>
                <a:ea typeface="Arial"/>
                <a:cs typeface="Arial"/>
                <a:sym typeface="Arial"/>
              </a:rPr>
              <a:t>//www.iisd.org/system/files/2020-12/circular-economy-jobs.pdf </a:t>
            </a:r>
            <a:endParaRPr/>
          </a:p>
          <a:p>
            <a:pPr marL="0" marR="0" lvl="0" indent="0" algn="l" rtl="0">
              <a:lnSpc>
                <a:spcPct val="100000"/>
              </a:lnSpc>
              <a:spcBef>
                <a:spcPts val="0"/>
              </a:spcBef>
              <a:spcAft>
                <a:spcPts val="0"/>
              </a:spcAft>
              <a:buNone/>
            </a:pPr>
            <a:r>
              <a:rPr lang="en-US" sz="16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https://kenniskaarten.hetgroenebrein.nl/en/ </a:t>
            </a:r>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368E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368E00"/>
                </a:solidFill>
                <a:latin typeface="Arial"/>
                <a:ea typeface="Arial"/>
                <a:cs typeface="Arial"/>
                <a:sym typeface="Arial"/>
              </a:rPr>
              <a:t>Videoclipuri</a:t>
            </a:r>
            <a:endParaRPr/>
          </a:p>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Este acesta viitorul sistemelor alimentare globale? 	Disponibil la:                        </a:t>
            </a:r>
            <a:r>
              <a:rPr lang="en-US" sz="16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https:</a:t>
            </a:r>
            <a:r>
              <a:rPr lang="en-US" sz="1600" b="0" i="0" u="none" strike="noStrike" cap="none">
                <a:solidFill>
                  <a:srgbClr val="000000"/>
                </a:solidFill>
                <a:latin typeface="Arial"/>
                <a:ea typeface="Arial"/>
                <a:cs typeface="Arial"/>
                <a:sym typeface="Arial"/>
              </a:rPr>
              <a:t>//www.youtube.com/watch?v=G-pr0cYzuDQ   </a:t>
            </a:r>
            <a:endParaRPr/>
          </a:p>
        </p:txBody>
      </p:sp>
      <p:sp>
        <p:nvSpPr>
          <p:cNvPr id="397" name="Google Shape;397;p39"/>
          <p:cNvSpPr txBox="1"/>
          <p:nvPr/>
        </p:nvSpPr>
        <p:spPr>
          <a:xfrm>
            <a:off x="1148155" y="383431"/>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E7501B"/>
                </a:solidFill>
                <a:latin typeface="Arial"/>
                <a:ea typeface="Arial"/>
                <a:cs typeface="Arial"/>
                <a:sym typeface="Arial"/>
              </a:rPr>
              <a:t>Principiile EC în </a:t>
            </a:r>
            <a:r>
              <a:rPr lang="en-US" b="1">
                <a:solidFill>
                  <a:srgbClr val="E7501B"/>
                </a:solidFill>
              </a:rPr>
              <a:t>contrast</a:t>
            </a:r>
            <a:r>
              <a:rPr lang="en-US" sz="1400" b="1" i="0" u="none" strike="noStrike" cap="none">
                <a:solidFill>
                  <a:srgbClr val="E7501B"/>
                </a:solidFill>
                <a:latin typeface="Arial"/>
                <a:ea typeface="Arial"/>
                <a:cs typeface="Arial"/>
                <a:sym typeface="Arial"/>
              </a:rPr>
              <a:t> cu modelul liniar</a:t>
            </a:r>
            <a:endParaRPr sz="1400" b="1" i="0" u="none" strike="noStrike" cap="none">
              <a:solidFill>
                <a:srgbClr val="E7501B"/>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4"/>
          <p:cNvSpPr txBox="1">
            <a:spLocks noGrp="1"/>
          </p:cNvSpPr>
          <p:nvPr>
            <p:ph type="title"/>
          </p:nvPr>
        </p:nvSpPr>
        <p:spPr>
          <a:xfrm>
            <a:off x="199517" y="1598043"/>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000">
                <a:solidFill>
                  <a:srgbClr val="368E00"/>
                </a:solidFill>
              </a:rPr>
              <a:t>Modelul liniar al producției și consumului</a:t>
            </a:r>
            <a:br>
              <a:rPr lang="en-US" sz="4000">
                <a:solidFill>
                  <a:srgbClr val="368E00"/>
                </a:solidFill>
              </a:rPr>
            </a:br>
            <a:endParaRPr/>
          </a:p>
        </p:txBody>
      </p:sp>
      <p:sp>
        <p:nvSpPr>
          <p:cNvPr id="134" name="Google Shape;134;p4"/>
          <p:cNvSpPr txBox="1">
            <a:spLocks noGrp="1"/>
          </p:cNvSpPr>
          <p:nvPr>
            <p:ph type="subTitle" idx="1"/>
          </p:nvPr>
        </p:nvSpPr>
        <p:spPr>
          <a:xfrm>
            <a:off x="3719073" y="2497270"/>
            <a:ext cx="5317350" cy="207473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600"/>
              <a:buNone/>
            </a:pPr>
            <a:r>
              <a:rPr lang="en-US" sz="1600"/>
              <a:t>O prezentare generală a modelului liniar de producție și consum, explicând, dintr-o perspectivă istorică, cum a fost favorizat modelul liniar pentru a obține creștere economică. </a:t>
            </a:r>
            <a:endParaRPr/>
          </a:p>
          <a:p>
            <a:pPr marL="0" lvl="0" indent="0" algn="just" rtl="0">
              <a:lnSpc>
                <a:spcPct val="100000"/>
              </a:lnSpc>
              <a:spcBef>
                <a:spcPts val="0"/>
              </a:spcBef>
              <a:spcAft>
                <a:spcPts val="0"/>
              </a:spcAft>
              <a:buSzPts val="1600"/>
              <a:buNone/>
            </a:pPr>
            <a:r>
              <a:rPr lang="en-US" sz="1600"/>
              <a:t>Implicațiile modelului liniar (de exemplu, schimbările climatice, poluarea) sunt realizate prin dovezi ale degradării mediului care a contribuit la modelul liniar. </a:t>
            </a:r>
            <a:endParaRPr/>
          </a:p>
          <a:p>
            <a:pPr marL="0" lvl="0" indent="0" algn="just" rtl="0">
              <a:lnSpc>
                <a:spcPct val="100000"/>
              </a:lnSpc>
              <a:spcBef>
                <a:spcPts val="0"/>
              </a:spcBef>
              <a:spcAft>
                <a:spcPts val="0"/>
              </a:spcAft>
              <a:buSzPts val="1600"/>
              <a:buNone/>
            </a:pPr>
            <a:r>
              <a:rPr lang="en-US" sz="1400"/>
              <a:t>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0"/>
          <p:cNvSpPr txBox="1"/>
          <p:nvPr/>
        </p:nvSpPr>
        <p:spPr>
          <a:xfrm>
            <a:off x="713225" y="1854697"/>
            <a:ext cx="7660754"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368E00"/>
                </a:solidFill>
                <a:latin typeface="Arial"/>
                <a:ea typeface="Arial"/>
                <a:cs typeface="Arial"/>
                <a:sym typeface="Arial"/>
              </a:rPr>
              <a:t>Site-uri web și platforme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Cadrul de monitorizare a economiei circulare al Eurostat. Disponibil la: </a:t>
            </a:r>
            <a:r>
              <a:rPr lang="en-US"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a:t>
            </a:r>
            <a:r>
              <a:rPr lang="en-US" sz="1400" b="0" i="0" u="none" strike="noStrike" cap="none">
                <a:solidFill>
                  <a:srgbClr val="000000"/>
                </a:solidFill>
                <a:latin typeface="Arial"/>
                <a:ea typeface="Arial"/>
                <a:cs typeface="Arial"/>
                <a:sym typeface="Arial"/>
              </a:rPr>
              <a:t>//ec.europa.eu/eurostat/web/circular-economy/indicators/monitoring-framework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Informații privind indicatorii Eurostat privind economia circulară. Disponibil la: </a:t>
            </a:r>
            <a:r>
              <a:rPr lang="en-US"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a:t>
            </a:r>
            <a:r>
              <a:rPr lang="en-US" sz="1400" b="0" i="0" u="none" strike="noStrike" cap="none">
                <a:solidFill>
                  <a:srgbClr val="000000"/>
                </a:solidFill>
                <a:latin typeface="Arial"/>
                <a:ea typeface="Arial"/>
                <a:cs typeface="Arial"/>
                <a:sym typeface="Arial"/>
              </a:rPr>
              <a:t>//ec.europa.eu/eurostat/web/circular-economy/indicators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Indicatori ai economiei circulare, Comisia Europeană, disponibil la: </a:t>
            </a:r>
            <a:r>
              <a:rPr lang="en-US"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a:t>
            </a:r>
            <a:r>
              <a:rPr lang="en-US" sz="1400" b="0" i="0" u="none" strike="noStrike" cap="none">
                <a:solidFill>
                  <a:srgbClr val="000000"/>
                </a:solidFill>
                <a:latin typeface="Arial"/>
                <a:ea typeface="Arial"/>
                <a:cs typeface="Arial"/>
                <a:sym typeface="Arial"/>
              </a:rPr>
              <a:t>//ec.europa.eu/environment/ecoap/indicators/circular-economy-indicators_en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Indicator de circularitate materială, Ellen MacArthur Foundation, disponibil la: </a:t>
            </a:r>
            <a:r>
              <a:rPr lang="en-US" sz="14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a:t>
            </a:r>
            <a:r>
              <a:rPr lang="en-US" sz="1400" b="0" i="0" u="none" strike="noStrike" cap="none">
                <a:solidFill>
                  <a:srgbClr val="000000"/>
                </a:solidFill>
                <a:latin typeface="Arial"/>
                <a:ea typeface="Arial"/>
                <a:cs typeface="Arial"/>
                <a:sym typeface="Arial"/>
              </a:rPr>
              <a:t>//ellenmacarthurfoundation.org/material-circularity-indicator   </a:t>
            </a:r>
            <a:endParaRPr/>
          </a:p>
        </p:txBody>
      </p:sp>
      <p:sp>
        <p:nvSpPr>
          <p:cNvPr id="403" name="Google Shape;403;p40"/>
          <p:cNvSpPr txBox="1"/>
          <p:nvPr/>
        </p:nvSpPr>
        <p:spPr>
          <a:xfrm>
            <a:off x="713225" y="1103589"/>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E7501B"/>
                </a:solidFill>
                <a:latin typeface="Arial"/>
                <a:ea typeface="Arial"/>
                <a:cs typeface="Arial"/>
                <a:sym typeface="Arial"/>
              </a:rPr>
              <a:t>Indicatori CE</a:t>
            </a:r>
            <a:endParaRPr sz="1400" b="1" i="0" u="none" strike="noStrike" cap="none">
              <a:solidFill>
                <a:srgbClr val="E7501B"/>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41"/>
          <p:cNvSpPr txBox="1"/>
          <p:nvPr/>
        </p:nvSpPr>
        <p:spPr>
          <a:xfrm>
            <a:off x="556890" y="1285866"/>
            <a:ext cx="7793100" cy="3324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368E00"/>
                </a:solidFill>
                <a:latin typeface="Arial"/>
                <a:ea typeface="Arial"/>
                <a:cs typeface="Arial"/>
                <a:sym typeface="Arial"/>
              </a:rPr>
              <a:t>Cărți, lucrări, ghiduri, teze, altele</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Un nou plan de acțiune privind economia circulară Pentru o Europă mai curată și mai competitivă (2020). Disponibil la: </a:t>
            </a:r>
            <a:r>
              <a:rPr lang="en-US"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a:t>
            </a:r>
            <a:r>
              <a:rPr lang="en-US" sz="1400" b="0" i="0" u="none" strike="noStrike" cap="none">
                <a:solidFill>
                  <a:srgbClr val="000000"/>
                </a:solidFill>
                <a:latin typeface="Arial"/>
                <a:ea typeface="Arial"/>
                <a:cs typeface="Arial"/>
                <a:sym typeface="Arial"/>
              </a:rPr>
              <a:t>//eur-lex.europa.eu/legal-content/EN/TXT/?qid=1583933814386&amp;uri=COM:2020:98:FIN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Rezoluția Parlamentului European privind noul plan privind economia circulară (2020/2077 (INI)), disponibilă la: </a:t>
            </a:r>
            <a:r>
              <a:rPr lang="en-US"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a:t>
            </a:r>
            <a:r>
              <a:rPr lang="en-US" sz="1400" b="0" i="0" u="none" strike="noStrike" cap="none">
                <a:solidFill>
                  <a:srgbClr val="000000"/>
                </a:solidFill>
                <a:latin typeface="Arial"/>
                <a:ea typeface="Arial"/>
                <a:cs typeface="Arial"/>
                <a:sym typeface="Arial"/>
              </a:rPr>
              <a:t>//www.europarl.europa.eu/doceo/document/TA-9-2021-0040_EN.html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Circular by design - Produse în economia circulară, Raportul AEM I N 6/2017, disponibil la: </a:t>
            </a:r>
            <a:r>
              <a:rPr lang="en-US"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a:t>
            </a:r>
            <a:r>
              <a:rPr lang="en-US" sz="1400" b="0" i="0" u="none" strike="noStrike" cap="none">
                <a:solidFill>
                  <a:srgbClr val="000000"/>
                </a:solidFill>
                <a:latin typeface="Arial"/>
                <a:ea typeface="Arial"/>
                <a:cs typeface="Arial"/>
                <a:sym typeface="Arial"/>
              </a:rPr>
              <a:t>//circulareconomy.europa.eu/platform/sites/default/files/circular_by_design_-_products_in_the_circular_economy.pdf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More from less - materials resource efficiency in Europe (Mai mult din mai puțin - eficiența resurselor de materiale în Europa), Raport AEM I N 10/2016, disponibil la: </a:t>
            </a:r>
            <a:r>
              <a:rPr lang="en-US" sz="14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a:t>
            </a:r>
            <a:r>
              <a:rPr lang="en-US" sz="1400" b="0" i="0" u="none" strike="noStrike" cap="none">
                <a:solidFill>
                  <a:srgbClr val="000000"/>
                </a:solidFill>
                <a:latin typeface="Arial"/>
                <a:ea typeface="Arial"/>
                <a:cs typeface="Arial"/>
                <a:sym typeface="Arial"/>
              </a:rPr>
              <a:t>//www.sepa.gov.rs/download/publikacije/MoreFromLess_MaterialResourceEfficiencyEurope.pdf   </a:t>
            </a:r>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368E00"/>
                </a:solidFill>
                <a:latin typeface="Arial"/>
                <a:ea typeface="Arial"/>
                <a:cs typeface="Arial"/>
                <a:sym typeface="Arial"/>
              </a:rPr>
              <a:t>Site-uri web și platforme </a:t>
            </a:r>
            <a:endParaRPr/>
          </a:p>
          <a:p>
            <a:pPr marL="0" marR="0" lvl="0" indent="0" algn="l" rtl="0">
              <a:lnSpc>
                <a:spcPct val="107000"/>
              </a:lnSpc>
              <a:spcBef>
                <a:spcPts val="0"/>
              </a:spcBef>
              <a:spcAft>
                <a:spcPts val="0"/>
              </a:spcAft>
              <a:buNone/>
            </a:pPr>
            <a:r>
              <a:rPr lang="en-US" sz="1400" b="0" i="0" u="none" strike="noStrike" cap="none">
                <a:solidFill>
                  <a:srgbClr val="000000"/>
                </a:solidFill>
                <a:latin typeface="Arial"/>
                <a:ea typeface="Arial"/>
                <a:cs typeface="Arial"/>
                <a:sym typeface="Arial"/>
              </a:rPr>
              <a:t>EU Ecolabel, disponibil la: </a:t>
            </a:r>
            <a:r>
              <a:rPr lang="en-US" sz="1400" b="0" i="0" u="sng" strike="noStrike" cap="none">
                <a:solidFill>
                  <a:srgbClr val="0563C1"/>
                </a:solidFill>
                <a:latin typeface="Arial"/>
                <a:ea typeface="Arial"/>
                <a:cs typeface="Arial"/>
                <a:sym typeface="Arial"/>
                <a:hlinkClick r:id="rId7">
                  <a:extLst>
                    <a:ext uri="{A12FA001-AC4F-418D-AE19-62706E023703}">
                      <ahyp:hlinkClr xmlns:ahyp="http://schemas.microsoft.com/office/drawing/2018/hyperlinkcolor" val="tx"/>
                    </a:ext>
                  </a:extLst>
                </a:hlinkClick>
              </a:rPr>
              <a:t>https:</a:t>
            </a:r>
            <a:r>
              <a:rPr lang="en-US" sz="1400" b="0" i="0" u="none" strike="noStrike" cap="none">
                <a:solidFill>
                  <a:srgbClr val="000000"/>
                </a:solidFill>
                <a:latin typeface="Arial"/>
                <a:ea typeface="Arial"/>
                <a:cs typeface="Arial"/>
                <a:sym typeface="Arial"/>
              </a:rPr>
              <a:t>//ec.europa.eu/environment/ecolabel/ </a:t>
            </a:r>
            <a:endParaRPr sz="1400" b="0" i="0" u="none" strike="noStrike" cap="none">
              <a:solidFill>
                <a:srgbClr val="000000"/>
              </a:solidFill>
              <a:latin typeface="Arial"/>
              <a:ea typeface="Arial"/>
              <a:cs typeface="Arial"/>
              <a:sym typeface="Arial"/>
            </a:endParaRPr>
          </a:p>
        </p:txBody>
      </p:sp>
      <p:sp>
        <p:nvSpPr>
          <p:cNvPr id="409" name="Google Shape;409;p41"/>
          <p:cNvSpPr txBox="1"/>
          <p:nvPr/>
        </p:nvSpPr>
        <p:spPr>
          <a:xfrm>
            <a:off x="556890" y="874989"/>
            <a:ext cx="5300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E7501B"/>
                </a:solidFill>
                <a:latin typeface="Arial"/>
                <a:ea typeface="Arial"/>
                <a:cs typeface="Arial"/>
                <a:sym typeface="Arial"/>
              </a:rPr>
              <a:t>Politici și cadru legislativ în domeniul EC</a:t>
            </a:r>
            <a:endParaRPr sz="1400" b="1" i="0" u="none" strike="noStrike" cap="none">
              <a:solidFill>
                <a:srgbClr val="E7501B"/>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2"/>
          <p:cNvSpPr/>
          <p:nvPr/>
        </p:nvSpPr>
        <p:spPr>
          <a:xfrm>
            <a:off x="5443875" y="1896300"/>
            <a:ext cx="2747100" cy="27120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415" name="Google Shape;415;p42"/>
          <p:cNvGrpSpPr/>
          <p:nvPr/>
        </p:nvGrpSpPr>
        <p:grpSpPr>
          <a:xfrm>
            <a:off x="4572118" y="1023546"/>
            <a:ext cx="3615639" cy="2905926"/>
            <a:chOff x="1917372" y="1288466"/>
            <a:chExt cx="2993079" cy="2405568"/>
          </a:xfrm>
        </p:grpSpPr>
        <p:sp>
          <p:nvSpPr>
            <p:cNvPr id="416" name="Google Shape;416;p42"/>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42"/>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42"/>
            <p:cNvSpPr/>
            <p:nvPr/>
          </p:nvSpPr>
          <p:spPr>
            <a:xfrm>
              <a:off x="1917372" y="1288466"/>
              <a:ext cx="2993079" cy="1995402"/>
            </a:xfrm>
            <a:custGeom>
              <a:avLst/>
              <a:gdLst/>
              <a:ahLst/>
              <a:cxnLst/>
              <a:rect l="l" t="t" r="r" b="b"/>
              <a:pathLst>
                <a:path w="183540" h="122361" extrusionOk="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42"/>
            <p:cNvSpPr/>
            <p:nvPr/>
          </p:nvSpPr>
          <p:spPr>
            <a:xfrm>
              <a:off x="2066952" y="1598846"/>
              <a:ext cx="2793524" cy="1485466"/>
            </a:xfrm>
            <a:custGeom>
              <a:avLst/>
              <a:gdLst/>
              <a:ahLst/>
              <a:cxnLst/>
              <a:rect l="l" t="t" r="r" b="b"/>
              <a:pathLst>
                <a:path w="171303" h="91091" extrusionOk="0">
                  <a:moveTo>
                    <a:pt x="0" y="1"/>
                  </a:moveTo>
                  <a:lnTo>
                    <a:pt x="0" y="91090"/>
                  </a:lnTo>
                  <a:lnTo>
                    <a:pt x="171303" y="91090"/>
                  </a:lnTo>
                  <a:lnTo>
                    <a:pt x="17130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rgbClr val="F1F1F1"/>
                </a:solidFill>
                <a:latin typeface="Arial"/>
                <a:ea typeface="Arial"/>
                <a:cs typeface="Arial"/>
                <a:sym typeface="Arial"/>
              </a:endParaRPr>
            </a:p>
          </p:txBody>
        </p:sp>
        <p:sp>
          <p:nvSpPr>
            <p:cNvPr id="420" name="Google Shape;420;p42"/>
            <p:cNvSpPr/>
            <p:nvPr/>
          </p:nvSpPr>
          <p:spPr>
            <a:xfrm>
              <a:off x="1917372" y="2984544"/>
              <a:ext cx="2993079" cy="299324"/>
            </a:xfrm>
            <a:custGeom>
              <a:avLst/>
              <a:gdLst/>
              <a:ahLst/>
              <a:cxnLst/>
              <a:rect l="l" t="t" r="r" b="b"/>
              <a:pathLst>
                <a:path w="183540" h="18355" extrusionOk="0">
                  <a:moveTo>
                    <a:pt x="1" y="0"/>
                  </a:moveTo>
                  <a:lnTo>
                    <a:pt x="1" y="12239"/>
                  </a:lnTo>
                  <a:cubicBezTo>
                    <a:pt x="1" y="12344"/>
                    <a:pt x="4" y="12451"/>
                    <a:pt x="8" y="12555"/>
                  </a:cubicBezTo>
                  <a:cubicBezTo>
                    <a:pt x="16" y="12684"/>
                    <a:pt x="27" y="12815"/>
                    <a:pt x="39" y="12942"/>
                  </a:cubicBezTo>
                  <a:cubicBezTo>
                    <a:pt x="69" y="13195"/>
                    <a:pt x="114" y="13447"/>
                    <a:pt x="173" y="13695"/>
                  </a:cubicBezTo>
                  <a:cubicBezTo>
                    <a:pt x="205" y="13817"/>
                    <a:pt x="239" y="13941"/>
                    <a:pt x="273" y="14060"/>
                  </a:cubicBezTo>
                  <a:cubicBezTo>
                    <a:pt x="312" y="14179"/>
                    <a:pt x="353" y="14298"/>
                    <a:pt x="397" y="14413"/>
                  </a:cubicBezTo>
                  <a:cubicBezTo>
                    <a:pt x="438" y="14520"/>
                    <a:pt x="480" y="14629"/>
                    <a:pt x="531" y="14736"/>
                  </a:cubicBezTo>
                  <a:cubicBezTo>
                    <a:pt x="534" y="14748"/>
                    <a:pt x="542" y="14763"/>
                    <a:pt x="545" y="14777"/>
                  </a:cubicBezTo>
                  <a:cubicBezTo>
                    <a:pt x="596" y="14882"/>
                    <a:pt x="645" y="14989"/>
                    <a:pt x="703" y="15089"/>
                  </a:cubicBezTo>
                  <a:cubicBezTo>
                    <a:pt x="761" y="15200"/>
                    <a:pt x="818" y="15307"/>
                    <a:pt x="883" y="15412"/>
                  </a:cubicBezTo>
                  <a:cubicBezTo>
                    <a:pt x="988" y="15580"/>
                    <a:pt x="1099" y="15742"/>
                    <a:pt x="1214" y="15900"/>
                  </a:cubicBezTo>
                  <a:cubicBezTo>
                    <a:pt x="1354" y="16084"/>
                    <a:pt x="1504" y="16263"/>
                    <a:pt x="1663" y="16433"/>
                  </a:cubicBezTo>
                  <a:cubicBezTo>
                    <a:pt x="1744" y="16518"/>
                    <a:pt x="1824" y="16598"/>
                    <a:pt x="1909" y="16678"/>
                  </a:cubicBezTo>
                  <a:cubicBezTo>
                    <a:pt x="2155" y="16909"/>
                    <a:pt x="2418" y="17120"/>
                    <a:pt x="2697" y="17311"/>
                  </a:cubicBezTo>
                  <a:cubicBezTo>
                    <a:pt x="2707" y="17317"/>
                    <a:pt x="2717" y="17323"/>
                    <a:pt x="2726" y="17330"/>
                  </a:cubicBezTo>
                  <a:cubicBezTo>
                    <a:pt x="2826" y="17396"/>
                    <a:pt x="2923" y="17457"/>
                    <a:pt x="3027" y="17518"/>
                  </a:cubicBezTo>
                  <a:cubicBezTo>
                    <a:pt x="3127" y="17576"/>
                    <a:pt x="3229" y="17634"/>
                    <a:pt x="3334" y="17688"/>
                  </a:cubicBezTo>
                  <a:cubicBezTo>
                    <a:pt x="3438" y="17740"/>
                    <a:pt x="3545" y="17790"/>
                    <a:pt x="3652" y="17837"/>
                  </a:cubicBezTo>
                  <a:cubicBezTo>
                    <a:pt x="3752" y="17883"/>
                    <a:pt x="3856" y="17924"/>
                    <a:pt x="3959" y="17963"/>
                  </a:cubicBezTo>
                  <a:cubicBezTo>
                    <a:pt x="4203" y="18057"/>
                    <a:pt x="4453" y="18133"/>
                    <a:pt x="4708" y="18189"/>
                  </a:cubicBezTo>
                  <a:cubicBezTo>
                    <a:pt x="4807" y="18216"/>
                    <a:pt x="4912" y="18237"/>
                    <a:pt x="5016" y="18255"/>
                  </a:cubicBezTo>
                  <a:cubicBezTo>
                    <a:pt x="5135" y="18279"/>
                    <a:pt x="5254" y="18296"/>
                    <a:pt x="5376" y="18308"/>
                  </a:cubicBezTo>
                  <a:cubicBezTo>
                    <a:pt x="5495" y="18325"/>
                    <a:pt x="5614" y="18335"/>
                    <a:pt x="5738" y="18343"/>
                  </a:cubicBezTo>
                  <a:lnTo>
                    <a:pt x="5748" y="18343"/>
                  </a:lnTo>
                  <a:cubicBezTo>
                    <a:pt x="5867" y="18352"/>
                    <a:pt x="5991" y="18355"/>
                    <a:pt x="6113" y="18355"/>
                  </a:cubicBezTo>
                  <a:lnTo>
                    <a:pt x="177418" y="18355"/>
                  </a:lnTo>
                  <a:cubicBezTo>
                    <a:pt x="177419" y="18355"/>
                    <a:pt x="177420" y="18355"/>
                    <a:pt x="177421" y="18355"/>
                  </a:cubicBezTo>
                  <a:cubicBezTo>
                    <a:pt x="180476" y="18355"/>
                    <a:pt x="183063" y="16101"/>
                    <a:pt x="183483" y="13074"/>
                  </a:cubicBezTo>
                  <a:cubicBezTo>
                    <a:pt x="183520" y="12798"/>
                    <a:pt x="183539" y="12518"/>
                    <a:pt x="183539" y="12238"/>
                  </a:cubicBezTo>
                  <a:lnTo>
                    <a:pt x="18353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42"/>
            <p:cNvSpPr/>
            <p:nvPr/>
          </p:nvSpPr>
          <p:spPr>
            <a:xfrm>
              <a:off x="3363961" y="3084313"/>
              <a:ext cx="99753" cy="99786"/>
            </a:xfrm>
            <a:custGeom>
              <a:avLst/>
              <a:gdLst/>
              <a:ahLst/>
              <a:cxnLst/>
              <a:rect l="l" t="t" r="r" b="b"/>
              <a:pathLst>
                <a:path w="6117" h="6119" extrusionOk="0">
                  <a:moveTo>
                    <a:pt x="3059" y="0"/>
                  </a:moveTo>
                  <a:cubicBezTo>
                    <a:pt x="1370" y="0"/>
                    <a:pt x="0" y="1370"/>
                    <a:pt x="0" y="3059"/>
                  </a:cubicBezTo>
                  <a:cubicBezTo>
                    <a:pt x="0" y="4749"/>
                    <a:pt x="1370" y="6118"/>
                    <a:pt x="3059" y="6118"/>
                  </a:cubicBezTo>
                  <a:cubicBezTo>
                    <a:pt x="4747" y="6118"/>
                    <a:pt x="6117" y="4749"/>
                    <a:pt x="6117" y="3059"/>
                  </a:cubicBezTo>
                  <a:cubicBezTo>
                    <a:pt x="6117" y="1370"/>
                    <a:pt x="4747" y="0"/>
                    <a:pt x="305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42"/>
            <p:cNvSpPr/>
            <p:nvPr/>
          </p:nvSpPr>
          <p:spPr>
            <a:xfrm>
              <a:off x="3120490" y="3283851"/>
              <a:ext cx="586711" cy="78276"/>
            </a:xfrm>
            <a:custGeom>
              <a:avLst/>
              <a:gdLst/>
              <a:ahLst/>
              <a:cxnLst/>
              <a:rect l="l" t="t" r="r" b="b"/>
              <a:pathLst>
                <a:path w="35978" h="4800" extrusionOk="0">
                  <a:moveTo>
                    <a:pt x="334" y="1"/>
                  </a:moveTo>
                  <a:lnTo>
                    <a:pt x="1" y="4800"/>
                  </a:lnTo>
                  <a:lnTo>
                    <a:pt x="35978" y="4800"/>
                  </a:lnTo>
                  <a:lnTo>
                    <a:pt x="3564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3" name="Google Shape;423;p42"/>
          <p:cNvSpPr/>
          <p:nvPr/>
        </p:nvSpPr>
        <p:spPr>
          <a:xfrm>
            <a:off x="4793661" y="1142065"/>
            <a:ext cx="3192099" cy="2146155"/>
          </a:xfrm>
          <a:prstGeom prst="rect">
            <a:avLst/>
          </a:prstGeom>
          <a:solidFill>
            <a:srgbClr val="FAFB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24" name="Google Shape;424;p42"/>
          <p:cNvPicPr preferRelativeResize="0"/>
          <p:nvPr/>
        </p:nvPicPr>
        <p:blipFill rotWithShape="1">
          <a:blip r:embed="rId3">
            <a:alphaModFix/>
          </a:blip>
          <a:srcRect/>
          <a:stretch/>
        </p:blipFill>
        <p:spPr>
          <a:xfrm>
            <a:off x="5331759" y="1142065"/>
            <a:ext cx="2168396" cy="2146155"/>
          </a:xfrm>
          <a:prstGeom prst="rect">
            <a:avLst/>
          </a:prstGeom>
          <a:noFill/>
          <a:ln>
            <a:noFill/>
          </a:ln>
        </p:spPr>
      </p:pic>
      <p:sp>
        <p:nvSpPr>
          <p:cNvPr id="425" name="Google Shape;425;p42"/>
          <p:cNvSpPr txBox="1">
            <a:spLocks noGrp="1"/>
          </p:cNvSpPr>
          <p:nvPr>
            <p:ph type="title"/>
          </p:nvPr>
        </p:nvSpPr>
        <p:spPr>
          <a:xfrm>
            <a:off x="627744" y="1923359"/>
            <a:ext cx="3858900" cy="266178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Economia circulară</a:t>
            </a:r>
            <a:br>
              <a:rPr lang="en-US"/>
            </a:br>
            <a:r>
              <a:rPr lang="en-US"/>
              <a:t> și principiile sale</a:t>
            </a:r>
            <a:endParaRPr/>
          </a:p>
        </p:txBody>
      </p:sp>
      <p:grpSp>
        <p:nvGrpSpPr>
          <p:cNvPr id="426" name="Google Shape;426;p42"/>
          <p:cNvGrpSpPr/>
          <p:nvPr/>
        </p:nvGrpSpPr>
        <p:grpSpPr>
          <a:xfrm>
            <a:off x="2880503" y="3590047"/>
            <a:ext cx="2507887" cy="1085998"/>
            <a:chOff x="4338285" y="2552085"/>
            <a:chExt cx="1202939" cy="1556763"/>
          </a:xfrm>
        </p:grpSpPr>
        <p:sp>
          <p:nvSpPr>
            <p:cNvPr id="427" name="Google Shape;427;p42"/>
            <p:cNvSpPr/>
            <p:nvPr/>
          </p:nvSpPr>
          <p:spPr>
            <a:xfrm>
              <a:off x="4338285" y="2552085"/>
              <a:ext cx="1202939" cy="1556763"/>
            </a:xfrm>
            <a:custGeom>
              <a:avLst/>
              <a:gdLst/>
              <a:ahLst/>
              <a:cxnLst/>
              <a:rect l="l" t="t" r="r" b="b"/>
              <a:pathLst>
                <a:path w="73766" h="95463" extrusionOk="0">
                  <a:moveTo>
                    <a:pt x="4340" y="1"/>
                  </a:moveTo>
                  <a:cubicBezTo>
                    <a:pt x="1935" y="1"/>
                    <a:pt x="0" y="1936"/>
                    <a:pt x="0" y="4340"/>
                  </a:cubicBezTo>
                  <a:lnTo>
                    <a:pt x="0" y="91123"/>
                  </a:lnTo>
                  <a:cubicBezTo>
                    <a:pt x="0" y="93527"/>
                    <a:pt x="1935" y="95462"/>
                    <a:pt x="4340" y="95462"/>
                  </a:cubicBezTo>
                  <a:lnTo>
                    <a:pt x="69426" y="95462"/>
                  </a:lnTo>
                  <a:cubicBezTo>
                    <a:pt x="71830" y="95462"/>
                    <a:pt x="73766" y="93527"/>
                    <a:pt x="73766" y="91123"/>
                  </a:cubicBezTo>
                  <a:lnTo>
                    <a:pt x="73766" y="4340"/>
                  </a:lnTo>
                  <a:cubicBezTo>
                    <a:pt x="73766" y="1936"/>
                    <a:pt x="71830" y="1"/>
                    <a:pt x="694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42"/>
            <p:cNvSpPr/>
            <p:nvPr/>
          </p:nvSpPr>
          <p:spPr>
            <a:xfrm>
              <a:off x="4409044" y="2622860"/>
              <a:ext cx="1061423" cy="1415230"/>
            </a:xfrm>
            <a:custGeom>
              <a:avLst/>
              <a:gdLst/>
              <a:ahLst/>
              <a:cxnLst/>
              <a:rect l="l" t="t" r="r" b="b"/>
              <a:pathLst>
                <a:path w="65088" h="86784" extrusionOk="0">
                  <a:moveTo>
                    <a:pt x="1" y="0"/>
                  </a:moveTo>
                  <a:lnTo>
                    <a:pt x="1" y="34371"/>
                  </a:lnTo>
                  <a:lnTo>
                    <a:pt x="1" y="86783"/>
                  </a:lnTo>
                  <a:lnTo>
                    <a:pt x="65087" y="86783"/>
                  </a:lnTo>
                  <a:lnTo>
                    <a:pt x="65087" y="34371"/>
                  </a:lnTo>
                  <a:lnTo>
                    <a:pt x="6508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9" name="Google Shape;429;p42"/>
          <p:cNvSpPr/>
          <p:nvPr/>
        </p:nvSpPr>
        <p:spPr>
          <a:xfrm>
            <a:off x="2937150" y="3590050"/>
            <a:ext cx="2394600" cy="954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a:solidFill>
                  <a:srgbClr val="F1F1F1"/>
                </a:solidFill>
              </a:rPr>
              <a:t>Vă m</a:t>
            </a:r>
            <a:r>
              <a:rPr lang="en-US" sz="2800" b="1" i="0" u="none" strike="noStrike" cap="none">
                <a:solidFill>
                  <a:srgbClr val="F1F1F1"/>
                </a:solidFill>
                <a:latin typeface="Arial"/>
                <a:ea typeface="Arial"/>
                <a:cs typeface="Arial"/>
                <a:sym typeface="Arial"/>
              </a:rPr>
              <a:t>ulțumesc!</a:t>
            </a:r>
            <a:endParaRPr/>
          </a:p>
        </p:txBody>
      </p:sp>
      <p:sp>
        <p:nvSpPr>
          <p:cNvPr id="430" name="Google Shape;430;p42"/>
          <p:cNvSpPr txBox="1"/>
          <p:nvPr/>
        </p:nvSpPr>
        <p:spPr>
          <a:xfrm>
            <a:off x="5443875" y="4077461"/>
            <a:ext cx="1944164" cy="4770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500" b="1" i="0" u="none" strike="noStrike" cap="none">
                <a:solidFill>
                  <a:srgbClr val="374957"/>
                </a:solidFill>
                <a:latin typeface="Proxima Nova"/>
                <a:ea typeface="Proxima Nova"/>
                <a:cs typeface="Proxima Nova"/>
                <a:sym typeface="Proxima Nova"/>
              </a:rPr>
              <a:t>economia circulară infografic </a:t>
            </a:r>
            <a:r>
              <a:rPr lang="en-US" sz="500" b="0" i="0" u="none" strike="noStrike" cap="none">
                <a:solidFill>
                  <a:srgbClr val="000000"/>
                </a:solidFill>
                <a:latin typeface="Arial"/>
                <a:ea typeface="Arial"/>
                <a:cs typeface="Arial"/>
                <a:sym typeface="Arial"/>
              </a:rPr>
              <a:t>de </a:t>
            </a:r>
            <a:r>
              <a:rPr lang="en-US" sz="500" b="1" i="0" u="none" strike="noStrike" cap="none">
                <a:solidFill>
                  <a:srgbClr val="0F73EE"/>
                </a:solidFill>
                <a:latin typeface="Proxima Nova"/>
                <a:ea typeface="Proxima Nova"/>
                <a:cs typeface="Proxima Nova"/>
                <a:sym typeface="Proxima Nova"/>
              </a:rPr>
              <a:t>freepik </a:t>
            </a:r>
            <a:r>
              <a:rPr lang="en-US" sz="500" b="0" i="0" u="none" strike="noStrike" cap="none">
                <a:solidFill>
                  <a:srgbClr val="000000"/>
                </a:solidFill>
                <a:latin typeface="Arial"/>
                <a:ea typeface="Arial"/>
                <a:cs typeface="Arial"/>
                <a:sym typeface="Arial"/>
              </a:rPr>
              <a:t>în https://www.freepik.com/free-vector/flat-design-circular-economy-infographic_21095200.htm#query=circular%20economy&amp;position=4&amp;from_view=search&amp;track=ais</a:t>
            </a:r>
            <a:endParaRPr/>
          </a:p>
        </p:txBody>
      </p:sp>
      <p:pic>
        <p:nvPicPr>
          <p:cNvPr id="431" name="Google Shape;431;p42" descr="Uma imagem com texto, clipart&#10;&#10;Descrição gerada automaticamente"/>
          <p:cNvPicPr preferRelativeResize="0"/>
          <p:nvPr/>
        </p:nvPicPr>
        <p:blipFill rotWithShape="1">
          <a:blip r:embed="rId4">
            <a:alphaModFix/>
          </a:blip>
          <a:srcRect/>
          <a:stretch/>
        </p:blipFill>
        <p:spPr>
          <a:xfrm>
            <a:off x="4796243" y="3048527"/>
            <a:ext cx="681229" cy="23969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5"/>
          <p:cNvSpPr txBox="1">
            <a:spLocks noGrp="1"/>
          </p:cNvSpPr>
          <p:nvPr>
            <p:ph type="title"/>
          </p:nvPr>
        </p:nvSpPr>
        <p:spPr>
          <a:xfrm>
            <a:off x="739034" y="169385"/>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000" dirty="0"/>
              <a:t>Economia </a:t>
            </a:r>
            <a:r>
              <a:rPr lang="en-US" sz="4000" dirty="0" err="1"/>
              <a:t>liniară</a:t>
            </a:r>
            <a:endParaRPr sz="4000" dirty="0"/>
          </a:p>
        </p:txBody>
      </p:sp>
      <p:sp>
        <p:nvSpPr>
          <p:cNvPr id="140" name="Google Shape;140;p5"/>
          <p:cNvSpPr txBox="1"/>
          <p:nvPr/>
        </p:nvSpPr>
        <p:spPr>
          <a:xfrm>
            <a:off x="213233" y="1126559"/>
            <a:ext cx="8769402" cy="203132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dirty="0" err="1">
                <a:solidFill>
                  <a:srgbClr val="000000"/>
                </a:solidFill>
                <a:latin typeface="Arial"/>
                <a:ea typeface="Arial"/>
                <a:cs typeface="Arial"/>
                <a:sym typeface="Arial"/>
              </a:rPr>
              <a:t>Formularea</a:t>
            </a:r>
            <a:r>
              <a:rPr lang="en-US" sz="1800" b="0" i="0" u="none" strike="noStrike" cap="none" dirty="0">
                <a:solidFill>
                  <a:srgbClr val="000000"/>
                </a:solidFill>
                <a:latin typeface="Arial"/>
                <a:ea typeface="Arial"/>
                <a:cs typeface="Arial"/>
                <a:sym typeface="Arial"/>
              </a:rPr>
              <a:t> care </a:t>
            </a:r>
            <a:r>
              <a:rPr lang="en-US" sz="1800" b="0" i="0" u="none" strike="noStrike" cap="none" dirty="0" err="1">
                <a:solidFill>
                  <a:srgbClr val="000000"/>
                </a:solidFill>
                <a:latin typeface="Arial"/>
                <a:ea typeface="Arial"/>
                <a:cs typeface="Arial"/>
                <a:sym typeface="Arial"/>
              </a:rPr>
              <a:t>ar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putea</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descrie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cel</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mai</a:t>
            </a:r>
            <a:r>
              <a:rPr lang="en-US" sz="1800" b="0" i="0" u="none" strike="noStrike" cap="none" dirty="0">
                <a:solidFill>
                  <a:srgbClr val="000000"/>
                </a:solidFill>
                <a:latin typeface="Arial"/>
                <a:ea typeface="Arial"/>
                <a:cs typeface="Arial"/>
                <a:sym typeface="Arial"/>
              </a:rPr>
              <a:t> bine </a:t>
            </a:r>
            <a:r>
              <a:rPr lang="en-US" sz="1800" b="0" i="0" u="none" strike="noStrike" cap="none" dirty="0" err="1">
                <a:solidFill>
                  <a:srgbClr val="000000"/>
                </a:solidFill>
                <a:latin typeface="Arial"/>
                <a:ea typeface="Arial"/>
                <a:cs typeface="Arial"/>
                <a:sym typeface="Arial"/>
              </a:rPr>
              <a:t>economia</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liniară</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este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societatea</a:t>
            </a:r>
            <a:r>
              <a:rPr lang="en-US" sz="1800" b="0" i="0" u="none" strike="noStrike" cap="none" dirty="0">
                <a:solidFill>
                  <a:srgbClr val="000000"/>
                </a:solidFill>
                <a:latin typeface="Arial"/>
                <a:ea typeface="Arial"/>
                <a:cs typeface="Arial"/>
                <a:sym typeface="Arial"/>
              </a:rPr>
              <a:t> de </a:t>
            </a:r>
            <a:r>
              <a:rPr lang="en-US" sz="1800" b="0" i="0" u="none" strike="noStrike" cap="none" dirty="0" err="1">
                <a:solidFill>
                  <a:srgbClr val="000000"/>
                </a:solidFill>
                <a:latin typeface="Arial"/>
                <a:ea typeface="Arial"/>
                <a:cs typeface="Arial"/>
                <a:sym typeface="Arial"/>
              </a:rPr>
              <a:t>eliminare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Rădăcinile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acestui</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comportament</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risipitor</a:t>
            </a:r>
            <a:r>
              <a:rPr lang="en-US" sz="1800" b="0" i="0" u="none" strike="noStrike" cap="none" dirty="0">
                <a:solidFill>
                  <a:srgbClr val="000000"/>
                </a:solidFill>
                <a:latin typeface="Arial"/>
                <a:ea typeface="Arial"/>
                <a:cs typeface="Arial"/>
                <a:sym typeface="Arial"/>
              </a:rPr>
              <a:t> pot fi </a:t>
            </a:r>
            <a:r>
              <a:rPr lang="en-US" sz="1800" b="0" i="0" u="none" strike="noStrike" cap="none" dirty="0" err="1">
                <a:solidFill>
                  <a:srgbClr val="000000"/>
                </a:solidFill>
                <a:latin typeface="Arial"/>
                <a:ea typeface="Arial"/>
                <a:cs typeface="Arial"/>
                <a:sym typeface="Arial"/>
              </a:rPr>
              <a:t>găsite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în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zorii</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industrializării</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acum</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mai</a:t>
            </a:r>
            <a:r>
              <a:rPr lang="en-US" sz="1800" b="0" i="0" u="none" strike="noStrike" cap="none" dirty="0">
                <a:solidFill>
                  <a:srgbClr val="000000"/>
                </a:solidFill>
                <a:latin typeface="Arial"/>
                <a:ea typeface="Arial"/>
                <a:cs typeface="Arial"/>
                <a:sym typeface="Arial"/>
              </a:rPr>
              <a:t> bine de 150 de ani. La </a:t>
            </a:r>
            <a:r>
              <a:rPr lang="en-US" sz="1800" b="0" i="0" u="none" strike="noStrike" cap="none" dirty="0" err="1">
                <a:solidFill>
                  <a:srgbClr val="000000"/>
                </a:solidFill>
                <a:latin typeface="Arial"/>
                <a:ea typeface="Arial"/>
                <a:cs typeface="Arial"/>
                <a:sym typeface="Arial"/>
              </a:rPr>
              <a:t>acea</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vreme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oamenii</a:t>
            </a:r>
            <a:r>
              <a:rPr lang="en-US" sz="1800" b="0" i="0" u="none" strike="noStrike" cap="none" dirty="0">
                <a:solidFill>
                  <a:srgbClr val="000000"/>
                </a:solidFill>
                <a:latin typeface="Arial"/>
                <a:ea typeface="Arial"/>
                <a:cs typeface="Arial"/>
                <a:sym typeface="Arial"/>
              </a:rPr>
              <a:t> au </a:t>
            </a:r>
            <a:r>
              <a:rPr lang="en-US" sz="1800" b="0" i="0" u="none" strike="noStrike" cap="none" dirty="0" err="1">
                <a:solidFill>
                  <a:srgbClr val="000000"/>
                </a:solidFill>
                <a:latin typeface="Arial"/>
                <a:ea typeface="Arial"/>
                <a:cs typeface="Arial"/>
                <a:sym typeface="Arial"/>
              </a:rPr>
              <a:t>început</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să</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prelucreze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masiv</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materiile</a:t>
            </a:r>
            <a:r>
              <a:rPr lang="en-US" sz="1800" b="0" i="0" u="none" strike="noStrike" cap="none" dirty="0">
                <a:solidFill>
                  <a:srgbClr val="000000"/>
                </a:solidFill>
                <a:latin typeface="Arial"/>
                <a:ea typeface="Arial"/>
                <a:cs typeface="Arial"/>
                <a:sym typeface="Arial"/>
              </a:rPr>
              <a:t> prime. </a:t>
            </a:r>
            <a:r>
              <a:rPr lang="en-US" sz="1800" b="0" i="0" u="none" strike="noStrike" cap="none" dirty="0" err="1">
                <a:solidFill>
                  <a:srgbClr val="000000"/>
                </a:solidFill>
                <a:latin typeface="Arial"/>
                <a:ea typeface="Arial"/>
                <a:cs typeface="Arial"/>
                <a:sym typeface="Arial"/>
              </a:rPr>
              <a:t>Procesul</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începe</a:t>
            </a:r>
            <a:r>
              <a:rPr lang="en-US" sz="1800" b="0" i="0" u="none" strike="noStrike" cap="none" dirty="0">
                <a:solidFill>
                  <a:srgbClr val="000000"/>
                </a:solidFill>
                <a:latin typeface="Arial"/>
                <a:ea typeface="Arial"/>
                <a:cs typeface="Arial"/>
                <a:sym typeface="Arial"/>
              </a:rPr>
              <a:t> cu </a:t>
            </a:r>
            <a:r>
              <a:rPr lang="en-US" sz="1800" b="0" i="0" u="none" strike="noStrike" cap="none" dirty="0" err="1">
                <a:solidFill>
                  <a:srgbClr val="000000"/>
                </a:solidFill>
                <a:latin typeface="Arial"/>
                <a:ea typeface="Arial"/>
                <a:cs typeface="Arial"/>
                <a:sym typeface="Arial"/>
              </a:rPr>
              <a:t>extragerea</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materiilor</a:t>
            </a:r>
            <a:r>
              <a:rPr lang="en-US" sz="1800" b="0" i="0" u="none" strike="noStrike" cap="none" dirty="0">
                <a:solidFill>
                  <a:srgbClr val="000000"/>
                </a:solidFill>
                <a:latin typeface="Arial"/>
                <a:ea typeface="Arial"/>
                <a:cs typeface="Arial"/>
                <a:sym typeface="Arial"/>
              </a:rPr>
              <a:t> prime, </a:t>
            </a:r>
            <a:r>
              <a:rPr lang="en-US" sz="1800" b="0" i="0" u="none" strike="noStrike" cap="none" dirty="0" err="1">
                <a:solidFill>
                  <a:srgbClr val="000000"/>
                </a:solidFill>
                <a:latin typeface="Arial"/>
                <a:ea typeface="Arial"/>
                <a:cs typeface="Arial"/>
                <a:sym typeface="Arial"/>
              </a:rPr>
              <a:t>transformarea</a:t>
            </a:r>
            <a:r>
              <a:rPr lang="en-US" sz="1800" b="0" i="0" u="none" strike="noStrike" cap="none" dirty="0">
                <a:solidFill>
                  <a:srgbClr val="000000"/>
                </a:solidFill>
                <a:latin typeface="Arial"/>
                <a:ea typeface="Arial"/>
                <a:cs typeface="Arial"/>
                <a:sym typeface="Arial"/>
              </a:rPr>
              <a:t> lor </a:t>
            </a:r>
            <a:r>
              <a:rPr lang="en-US" sz="1800" b="0" i="0" u="none" strike="noStrike" cap="none" dirty="0" err="1">
                <a:solidFill>
                  <a:srgbClr val="000000"/>
                </a:solidFill>
                <a:latin typeface="Arial"/>
                <a:ea typeface="Arial"/>
                <a:cs typeface="Arial"/>
                <a:sym typeface="Arial"/>
              </a:rPr>
              <a:t>în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produse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specifice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și</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utilizarea</a:t>
            </a:r>
            <a:r>
              <a:rPr lang="en-US" sz="1800" b="0" i="0" u="none" strike="noStrike" cap="none" dirty="0">
                <a:solidFill>
                  <a:srgbClr val="000000"/>
                </a:solidFill>
                <a:latin typeface="Arial"/>
                <a:ea typeface="Arial"/>
                <a:cs typeface="Arial"/>
                <a:sym typeface="Arial"/>
              </a:rPr>
              <a:t>/</a:t>
            </a:r>
            <a:r>
              <a:rPr lang="en-US" sz="1800" b="0" i="0" u="none" strike="noStrike" cap="none" dirty="0" err="1">
                <a:solidFill>
                  <a:srgbClr val="000000"/>
                </a:solidFill>
                <a:latin typeface="Arial"/>
                <a:ea typeface="Arial"/>
                <a:cs typeface="Arial"/>
                <a:sym typeface="Arial"/>
              </a:rPr>
              <a:t>exploatarea</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acestor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produse</a:t>
            </a:r>
            <a:r>
              <a:rPr lang="en-US" sz="1800" b="0" i="0" u="none" strike="noStrike" cap="none" dirty="0">
                <a:solidFill>
                  <a:srgbClr val="000000"/>
                </a:solidFill>
                <a:latin typeface="Arial"/>
                <a:ea typeface="Arial"/>
                <a:cs typeface="Arial"/>
                <a:sym typeface="Arial"/>
              </a:rPr>
              <a:t> de </a:t>
            </a:r>
            <a:r>
              <a:rPr lang="en-US" sz="1800" b="0" i="0" u="none" strike="noStrike" cap="none" dirty="0" err="1">
                <a:solidFill>
                  <a:srgbClr val="000000"/>
                </a:solidFill>
                <a:latin typeface="Arial"/>
                <a:ea typeface="Arial"/>
                <a:cs typeface="Arial"/>
                <a:sym typeface="Arial"/>
              </a:rPr>
              <a:t>către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utilizatorii</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finali</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consumatorii</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Odată</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ce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produsele</a:t>
            </a:r>
            <a:r>
              <a:rPr lang="en-US" sz="1800" b="0" i="0" u="none" strike="noStrike" cap="none" dirty="0">
                <a:solidFill>
                  <a:srgbClr val="000000"/>
                </a:solidFill>
                <a:latin typeface="Arial"/>
                <a:ea typeface="Arial"/>
                <a:cs typeface="Arial"/>
                <a:sym typeface="Arial"/>
              </a:rPr>
              <a:t> nu </a:t>
            </a:r>
            <a:r>
              <a:rPr lang="en-US" sz="1800" b="0" i="0" u="none" strike="noStrike" cap="none" dirty="0" err="1">
                <a:solidFill>
                  <a:srgbClr val="000000"/>
                </a:solidFill>
                <a:latin typeface="Arial"/>
                <a:ea typeface="Arial"/>
                <a:cs typeface="Arial"/>
                <a:sym typeface="Arial"/>
              </a:rPr>
              <a:t>mai</a:t>
            </a:r>
            <a:r>
              <a:rPr lang="en-US" sz="1800" b="0" i="0" u="none" strike="noStrike" cap="none" dirty="0">
                <a:solidFill>
                  <a:srgbClr val="000000"/>
                </a:solidFill>
                <a:latin typeface="Arial"/>
                <a:ea typeface="Arial"/>
                <a:cs typeface="Arial"/>
                <a:sym typeface="Arial"/>
              </a:rPr>
              <a:t> sunt </a:t>
            </a:r>
            <a:r>
              <a:rPr lang="en-US" sz="1800" b="0" i="0" u="none" strike="noStrike" cap="none" dirty="0" err="1">
                <a:solidFill>
                  <a:srgbClr val="000000"/>
                </a:solidFill>
                <a:latin typeface="Arial"/>
                <a:ea typeface="Arial"/>
                <a:cs typeface="Arial"/>
                <a:sym typeface="Arial"/>
              </a:rPr>
              <a:t>necesare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acestea</a:t>
            </a:r>
            <a:r>
              <a:rPr lang="en-US" sz="1800" b="0" i="0" u="none" strike="noStrike" cap="none" dirty="0">
                <a:solidFill>
                  <a:srgbClr val="000000"/>
                </a:solidFill>
                <a:latin typeface="Arial"/>
                <a:ea typeface="Arial"/>
                <a:cs typeface="Arial"/>
                <a:sym typeface="Arial"/>
              </a:rPr>
              <a:t> sunt eliminate. Ca </a:t>
            </a:r>
            <a:r>
              <a:rPr lang="en-US" sz="1800" b="0" i="0" u="none" strike="noStrike" cap="none" dirty="0" err="1">
                <a:solidFill>
                  <a:srgbClr val="000000"/>
                </a:solidFill>
                <a:latin typeface="Arial"/>
                <a:ea typeface="Arial"/>
                <a:cs typeface="Arial"/>
                <a:sym typeface="Arial"/>
              </a:rPr>
              <a:t>urmare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cantități</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mari</a:t>
            </a:r>
            <a:r>
              <a:rPr lang="en-US" sz="1800" b="0" i="0" u="none" strike="noStrike" cap="none" dirty="0">
                <a:solidFill>
                  <a:srgbClr val="000000"/>
                </a:solidFill>
                <a:latin typeface="Arial"/>
                <a:ea typeface="Arial"/>
                <a:cs typeface="Arial"/>
                <a:sym typeface="Arial"/>
              </a:rPr>
              <a:t> de </a:t>
            </a:r>
            <a:r>
              <a:rPr lang="en-US" sz="1800" b="0" i="0" u="none" strike="noStrike" cap="none" dirty="0" err="1">
                <a:solidFill>
                  <a:srgbClr val="000000"/>
                </a:solidFill>
                <a:latin typeface="Arial"/>
                <a:ea typeface="Arial"/>
                <a:cs typeface="Arial"/>
                <a:sym typeface="Arial"/>
              </a:rPr>
              <a:t>materiale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valoroase</a:t>
            </a:r>
            <a:r>
              <a:rPr lang="en-US" sz="1800" b="0" i="0" u="none" strike="noStrike" cap="none" dirty="0">
                <a:solidFill>
                  <a:srgbClr val="000000"/>
                </a:solidFill>
                <a:latin typeface="Arial"/>
                <a:ea typeface="Arial"/>
                <a:cs typeface="Arial"/>
                <a:sym typeface="Arial"/>
              </a:rPr>
              <a:t> se </a:t>
            </a:r>
            <a:r>
              <a:rPr lang="en-US" sz="1800" b="0" i="0" u="none" strike="noStrike" cap="none" dirty="0" err="1">
                <a:solidFill>
                  <a:srgbClr val="000000"/>
                </a:solidFill>
                <a:latin typeface="Arial"/>
                <a:ea typeface="Arial"/>
                <a:cs typeface="Arial"/>
                <a:sym typeface="Arial"/>
              </a:rPr>
              <a:t>pierd</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și</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astăzi</a:t>
            </a:r>
            <a:r>
              <a:rPr lang="en-US" sz="1800" b="0" i="0" u="none" strike="noStrike" cap="none" dirty="0">
                <a:solidFill>
                  <a:srgbClr val="000000"/>
                </a:solidFill>
                <a:latin typeface="Arial"/>
                <a:ea typeface="Arial"/>
                <a:cs typeface="Arial"/>
                <a:sym typeface="Arial"/>
              </a:rPr>
              <a:t>.</a:t>
            </a:r>
            <a:endParaRPr dirty="0"/>
          </a:p>
        </p:txBody>
      </p:sp>
      <p:pic>
        <p:nvPicPr>
          <p:cNvPr id="141" name="Google Shape;141;p5"/>
          <p:cNvPicPr preferRelativeResize="0"/>
          <p:nvPr/>
        </p:nvPicPr>
        <p:blipFill rotWithShape="1">
          <a:blip r:embed="rId3">
            <a:alphaModFix/>
          </a:blip>
          <a:srcRect/>
          <a:stretch/>
        </p:blipFill>
        <p:spPr>
          <a:xfrm>
            <a:off x="1989419" y="3157884"/>
            <a:ext cx="5670834" cy="1515257"/>
          </a:xfrm>
          <a:prstGeom prst="rect">
            <a:avLst/>
          </a:prstGeom>
          <a:noFill/>
          <a:ln>
            <a:noFill/>
          </a:ln>
        </p:spPr>
      </p:pic>
      <p:sp>
        <p:nvSpPr>
          <p:cNvPr id="142" name="Google Shape;142;p5"/>
          <p:cNvSpPr txBox="1"/>
          <p:nvPr/>
        </p:nvSpPr>
        <p:spPr>
          <a:xfrm>
            <a:off x="5702356" y="4026810"/>
            <a:ext cx="5033394"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900" b="0" i="0" u="none" strike="noStrike" cap="none" dirty="0" err="1">
                <a:solidFill>
                  <a:srgbClr val="000000"/>
                </a:solidFill>
                <a:latin typeface="Verdana"/>
                <a:ea typeface="Verdana"/>
                <a:cs typeface="Verdana"/>
                <a:sym typeface="Verdana"/>
              </a:rPr>
              <a:t>Sursa</a:t>
            </a:r>
            <a:r>
              <a:rPr lang="en-US" sz="900" b="0" i="0" u="none" strike="noStrike" cap="none" dirty="0">
                <a:solidFill>
                  <a:srgbClr val="000000"/>
                </a:solidFill>
                <a:latin typeface="Verdana"/>
                <a:ea typeface="Verdana"/>
                <a:cs typeface="Verdana"/>
                <a:sym typeface="Verdana"/>
              </a:rPr>
              <a:t>: </a:t>
            </a:r>
            <a:r>
              <a:rPr lang="en-US" sz="900" b="0" i="0" u="none" strike="noStrike" cap="none" dirty="0" err="1">
                <a:solidFill>
                  <a:srgbClr val="000000"/>
                </a:solidFill>
                <a:latin typeface="Verdana"/>
                <a:ea typeface="Verdana"/>
                <a:cs typeface="Verdana"/>
                <a:sym typeface="Verdana"/>
              </a:rPr>
              <a:t>Wautelt</a:t>
            </a:r>
            <a:r>
              <a:rPr lang="en-US" sz="900" b="0" i="0" u="none" strike="noStrike" cap="none" dirty="0">
                <a:solidFill>
                  <a:srgbClr val="000000"/>
                </a:solidFill>
                <a:latin typeface="Verdana"/>
                <a:ea typeface="Verdana"/>
                <a:cs typeface="Verdana"/>
                <a:sym typeface="Verdana"/>
              </a:rPr>
              <a:t>, 2018</a:t>
            </a:r>
            <a:endParaRPr dirty="0"/>
          </a:p>
          <a:p>
            <a:pPr marL="0" marR="0" lvl="0" indent="0" algn="ctr" rtl="0">
              <a:lnSpc>
                <a:spcPct val="100000"/>
              </a:lnSpc>
              <a:spcBef>
                <a:spcPts val="0"/>
              </a:spcBef>
              <a:spcAft>
                <a:spcPts val="0"/>
              </a:spcAft>
              <a:buNone/>
            </a:pPr>
            <a:endParaRPr sz="900" b="0" i="0" u="none" strike="noStrike" cap="none" dirty="0">
              <a:solidFill>
                <a:srgbClr val="000000"/>
              </a:solidFill>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6"/>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000"/>
              <a:t>Economia liniară (continuare)</a:t>
            </a:r>
            <a:endParaRPr sz="3600"/>
          </a:p>
        </p:txBody>
      </p:sp>
      <p:sp>
        <p:nvSpPr>
          <p:cNvPr id="148" name="Google Shape;148;p6"/>
          <p:cNvSpPr txBox="1"/>
          <p:nvPr/>
        </p:nvSpPr>
        <p:spPr>
          <a:xfrm>
            <a:off x="122944" y="1433901"/>
            <a:ext cx="8775167" cy="3170099"/>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Modelul liniar creează o economie care este puternic dependentă de consumul de energie și de alte resurse pentru a furniza produse și servicii. </a:t>
            </a:r>
            <a:endParaRPr/>
          </a:p>
          <a:p>
            <a:pPr marL="285750" marR="0" lvl="0" indent="-158750" algn="just"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Procesele actuale de producție sunt energo-intensive, iar extracția materiilor prime generează cantități uriașe de deșeuri și sunt responsabile de un consum important de apă și energie. </a:t>
            </a:r>
            <a:endParaRPr/>
          </a:p>
          <a:p>
            <a:pPr marL="0" marR="0" lvl="0" indent="0" algn="just"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Atât resursele regenerabile, cât și cele neregenerabile trec prin mai multe etape de prelucrare pentru a servi scopului lor în economie.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7"/>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000"/>
              <a:t>Economia liniară (continuare)</a:t>
            </a:r>
            <a:endParaRPr sz="3600"/>
          </a:p>
        </p:txBody>
      </p:sp>
      <p:sp>
        <p:nvSpPr>
          <p:cNvPr id="154" name="Google Shape;154;p7"/>
          <p:cNvSpPr txBox="1"/>
          <p:nvPr/>
        </p:nvSpPr>
        <p:spPr>
          <a:xfrm>
            <a:off x="122944" y="1433901"/>
            <a:ext cx="8775167" cy="3170099"/>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Prima etapă se numește procesare primară, în care materialele pure sunt separate de forma mixtă în care există de obicei în mediul înconjurător. Materialele rezultate în urma prelucrării primare sunt apoi utilizate de diferitele industrii de producție care le transformă în produse finite. Produsele finite ajung apoi la consumator (fie consumatori individuali/gospodării, fie sectorul economic terțiar, cum ar fi distribuitorii, comercianții cu amănuntul și diverși furnizori de servicii). Fiecare etapă a procesului de producție are un impact negativ asupra mediului. </a:t>
            </a:r>
            <a:endParaRPr/>
          </a:p>
          <a:p>
            <a:pPr marL="285750" marR="0" lvl="0" indent="-285750" algn="just"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Sectorul primar are cel mai mare impact negativ, deoarece generează o cantitate mare de deșeuri reziduale și necesită un consum mare de energie.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8"/>
          <p:cNvSpPr txBox="1">
            <a:spLocks noGrp="1"/>
          </p:cNvSpPr>
          <p:nvPr>
            <p:ph type="title"/>
          </p:nvPr>
        </p:nvSpPr>
        <p:spPr>
          <a:xfrm>
            <a:off x="713100" y="66717"/>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4000" dirty="0" err="1"/>
              <a:t>Limitele</a:t>
            </a:r>
            <a:r>
              <a:rPr lang="en-US" sz="4000" dirty="0"/>
              <a:t> </a:t>
            </a:r>
            <a:r>
              <a:rPr lang="en-US" sz="4000" dirty="0" err="1"/>
              <a:t>modelului</a:t>
            </a:r>
            <a:r>
              <a:rPr lang="en-US" sz="4000" dirty="0"/>
              <a:t> </a:t>
            </a:r>
            <a:r>
              <a:rPr lang="en-US" sz="4000" dirty="0" err="1"/>
              <a:t>liniar</a:t>
            </a:r>
            <a:endParaRPr dirty="0"/>
          </a:p>
        </p:txBody>
      </p:sp>
      <p:sp>
        <p:nvSpPr>
          <p:cNvPr id="160" name="Google Shape;160;p8"/>
          <p:cNvSpPr txBox="1"/>
          <p:nvPr/>
        </p:nvSpPr>
        <p:spPr>
          <a:xfrm>
            <a:off x="5440296" y="1551100"/>
            <a:ext cx="3703704" cy="310854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Verdana"/>
                <a:ea typeface="Verdana"/>
                <a:cs typeface="Verdana"/>
                <a:sym typeface="Verdana"/>
              </a:rPr>
              <a:t>Există un consum inegal de resurse, cea mai mare parte a acestora fiind direcționată către țările puternic dezvoltate în detrimentul celor în curs de dezvoltare.</a:t>
            </a:r>
            <a:endParaRPr/>
          </a:p>
          <a:p>
            <a:pPr marL="0" marR="0" lvl="0" indent="0" algn="just" rtl="0">
              <a:lnSpc>
                <a:spcPct val="100000"/>
              </a:lnSpc>
              <a:spcBef>
                <a:spcPts val="0"/>
              </a:spcBef>
              <a:spcAft>
                <a:spcPts val="0"/>
              </a:spcAft>
              <a:buNone/>
            </a:pPr>
            <a:endParaRPr sz="1400" b="0" i="0" u="none" strike="noStrike" cap="none">
              <a:solidFill>
                <a:srgbClr val="000000"/>
              </a:solidFill>
              <a:latin typeface="Verdana"/>
              <a:ea typeface="Verdana"/>
              <a:cs typeface="Verdana"/>
              <a:sym typeface="Verdana"/>
            </a:endParaRPr>
          </a:p>
          <a:p>
            <a:pPr marL="0" marR="0" lvl="0" indent="0" algn="just"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2. Există o acumulare uriașă de diferite tipuri de deșeuri care nu sunt reciclate după ce sunt eliminate.</a:t>
            </a:r>
            <a:endParaRPr/>
          </a:p>
          <a:p>
            <a:pPr marL="0" marR="0" lvl="0" indent="0" algn="just" rtl="0">
              <a:lnSpc>
                <a:spcPct val="100000"/>
              </a:lnSpc>
              <a:spcBef>
                <a:spcPts val="0"/>
              </a:spcBef>
              <a:spcAft>
                <a:spcPts val="0"/>
              </a:spcAft>
              <a:buNone/>
            </a:pPr>
            <a:endParaRPr sz="1400" b="0" i="0" u="none" strike="noStrike" cap="none">
              <a:solidFill>
                <a:srgbClr val="000000"/>
              </a:solidFill>
              <a:latin typeface="Verdana"/>
              <a:ea typeface="Verdana"/>
              <a:cs typeface="Verdana"/>
              <a:sym typeface="Verdana"/>
            </a:endParaRPr>
          </a:p>
          <a:p>
            <a:pPr marL="0" marR="0" lvl="0" indent="0" algn="just"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3. Efectul negativ asupra mediului - ca urmare a extracției și consumului de materii prime, consumul de energie și emisiile de gaze cu efect de seră sunt în creștere.</a:t>
            </a:r>
            <a:endParaRPr/>
          </a:p>
        </p:txBody>
      </p:sp>
      <p:pic>
        <p:nvPicPr>
          <p:cNvPr id="161" name="Google Shape;161;p8"/>
          <p:cNvPicPr preferRelativeResize="0"/>
          <p:nvPr/>
        </p:nvPicPr>
        <p:blipFill rotWithShape="1">
          <a:blip r:embed="rId3">
            <a:alphaModFix/>
          </a:blip>
          <a:srcRect/>
          <a:stretch/>
        </p:blipFill>
        <p:spPr>
          <a:xfrm>
            <a:off x="92122" y="832978"/>
            <a:ext cx="5261304" cy="3261643"/>
          </a:xfrm>
          <a:prstGeom prst="rect">
            <a:avLst/>
          </a:prstGeom>
          <a:noFill/>
          <a:ln>
            <a:noFill/>
          </a:ln>
        </p:spPr>
      </p:pic>
      <p:sp>
        <p:nvSpPr>
          <p:cNvPr id="162" name="Google Shape;162;p8"/>
          <p:cNvSpPr txBox="1"/>
          <p:nvPr/>
        </p:nvSpPr>
        <p:spPr>
          <a:xfrm>
            <a:off x="-96837" y="4094621"/>
            <a:ext cx="6635691"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900" b="0" i="0" u="none" strike="noStrike" cap="none" dirty="0" err="1">
                <a:solidFill>
                  <a:srgbClr val="000000"/>
                </a:solidFill>
                <a:latin typeface="Verdana"/>
                <a:ea typeface="Verdana"/>
                <a:cs typeface="Verdana"/>
                <a:sym typeface="Verdana"/>
              </a:rPr>
              <a:t>Sursa</a:t>
            </a:r>
            <a:r>
              <a:rPr lang="en-US" sz="900" b="0" i="0" u="none" strike="noStrike" cap="none" dirty="0">
                <a:solidFill>
                  <a:srgbClr val="000000"/>
                </a:solidFill>
                <a:latin typeface="Verdana"/>
                <a:ea typeface="Verdana"/>
                <a:cs typeface="Verdana"/>
                <a:sym typeface="Verdana"/>
              </a:rPr>
              <a:t>: </a:t>
            </a:r>
            <a:r>
              <a:rPr lang="en-US" sz="900" b="0" i="0" u="sng" strike="noStrike" cap="none" dirty="0">
                <a:solidFill>
                  <a:srgbClr val="000000"/>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https:</a:t>
            </a:r>
            <a:r>
              <a:rPr lang="en-US" sz="900" b="0" i="0" u="none" strike="noStrike" cap="none" dirty="0">
                <a:solidFill>
                  <a:srgbClr val="000000"/>
                </a:solidFill>
                <a:latin typeface="Verdana"/>
                <a:ea typeface="Verdana"/>
                <a:cs typeface="Verdana"/>
                <a:sym typeface="Verdana"/>
              </a:rPr>
              <a:t>//www.circulareconomyasia.org/circular-economy/ </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9"/>
          <p:cNvSpPr txBox="1">
            <a:spLocks noGrp="1"/>
          </p:cNvSpPr>
          <p:nvPr>
            <p:ph type="title"/>
          </p:nvPr>
        </p:nvSpPr>
        <p:spPr>
          <a:xfrm>
            <a:off x="613118" y="-6583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sz="3200" dirty="0" err="1"/>
              <a:t>Producția</a:t>
            </a:r>
            <a:r>
              <a:rPr lang="en-US" sz="3200" dirty="0"/>
              <a:t> de </a:t>
            </a:r>
            <a:r>
              <a:rPr lang="en-US" sz="3200" dirty="0" err="1"/>
              <a:t>încălțăminte</a:t>
            </a:r>
            <a:r>
              <a:rPr lang="en-US" sz="3200" dirty="0"/>
              <a:t> </a:t>
            </a:r>
            <a:r>
              <a:rPr lang="en-US" sz="3200" dirty="0" err="1"/>
              <a:t>în</a:t>
            </a:r>
            <a:r>
              <a:rPr lang="en-US" sz="3200" dirty="0"/>
              <a:t> </a:t>
            </a:r>
            <a:r>
              <a:rPr lang="en-US" sz="3200" dirty="0" err="1"/>
              <a:t>economia</a:t>
            </a:r>
            <a:r>
              <a:rPr lang="en-US" sz="3200" dirty="0"/>
              <a:t> </a:t>
            </a:r>
            <a:r>
              <a:rPr lang="en-US" sz="3200" dirty="0" err="1"/>
              <a:t>liniară</a:t>
            </a:r>
            <a:r>
              <a:rPr lang="en-US" sz="3200" dirty="0"/>
              <a:t> </a:t>
            </a:r>
            <a:br>
              <a:rPr lang="en-US" sz="3700" dirty="0"/>
            </a:br>
            <a:r>
              <a:rPr lang="en-US" sz="2000" dirty="0" err="1"/>
              <a:t>exemplu</a:t>
            </a:r>
            <a:endParaRPr sz="4000" dirty="0"/>
          </a:p>
        </p:txBody>
      </p:sp>
      <p:graphicFrame>
        <p:nvGraphicFramePr>
          <p:cNvPr id="168" name="Google Shape;168;p9"/>
          <p:cNvGraphicFramePr/>
          <p:nvPr>
            <p:extLst>
              <p:ext uri="{D42A27DB-BD31-4B8C-83A1-F6EECF244321}">
                <p14:modId xmlns:p14="http://schemas.microsoft.com/office/powerpoint/2010/main" val="804073001"/>
              </p:ext>
            </p:extLst>
          </p:nvPr>
        </p:nvGraphicFramePr>
        <p:xfrm>
          <a:off x="15500" y="836913"/>
          <a:ext cx="9128500" cy="3744836"/>
        </p:xfrm>
        <a:graphic>
          <a:graphicData uri="http://schemas.openxmlformats.org/drawingml/2006/table">
            <a:tbl>
              <a:tblPr>
                <a:noFill/>
                <a:tableStyleId>{8020EA6B-F6F7-48AE-B17C-6D8825188436}</a:tableStyleId>
              </a:tblPr>
              <a:tblGrid>
                <a:gridCol w="1085650">
                  <a:extLst>
                    <a:ext uri="{9D8B030D-6E8A-4147-A177-3AD203B41FA5}">
                      <a16:colId xmlns:a16="http://schemas.microsoft.com/office/drawing/2014/main" val="20000"/>
                    </a:ext>
                  </a:extLst>
                </a:gridCol>
                <a:gridCol w="8042850">
                  <a:extLst>
                    <a:ext uri="{9D8B030D-6E8A-4147-A177-3AD203B41FA5}">
                      <a16:colId xmlns:a16="http://schemas.microsoft.com/office/drawing/2014/main" val="20001"/>
                    </a:ext>
                  </a:extLst>
                </a:gridCol>
              </a:tblGrid>
              <a:tr h="297925">
                <a:tc>
                  <a:txBody>
                    <a:bodyPr/>
                    <a:lstStyle/>
                    <a:p>
                      <a:pPr marL="0" marR="0" lvl="0" indent="0" algn="l" rtl="0">
                        <a:lnSpc>
                          <a:spcPct val="107000"/>
                        </a:lnSpc>
                        <a:spcBef>
                          <a:spcPts val="0"/>
                        </a:spcBef>
                        <a:spcAft>
                          <a:spcPts val="0"/>
                        </a:spcAft>
                        <a:buNone/>
                      </a:pPr>
                      <a:r>
                        <a:rPr lang="en-US" sz="1200" u="none" strike="noStrike" cap="none">
                          <a:latin typeface="Arial"/>
                          <a:ea typeface="Arial"/>
                          <a:cs typeface="Arial"/>
                          <a:sym typeface="Arial"/>
                        </a:rPr>
                        <a:t>Elemente </a:t>
                      </a:r>
                      <a:endParaRPr sz="1200" u="none" strike="noStrike" cap="none">
                        <a:latin typeface="Arial"/>
                        <a:ea typeface="Arial"/>
                        <a:cs typeface="Arial"/>
                        <a:sym typeface="Arial"/>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2B2D83"/>
                    </a:solidFill>
                  </a:tcPr>
                </a:tc>
                <a:tc>
                  <a:txBody>
                    <a:bodyPr/>
                    <a:lstStyle/>
                    <a:p>
                      <a:pPr marL="0" marR="0" lvl="0" indent="0" algn="ctr" rtl="0">
                        <a:lnSpc>
                          <a:spcPct val="107000"/>
                        </a:lnSpc>
                        <a:spcBef>
                          <a:spcPts val="0"/>
                        </a:spcBef>
                        <a:spcAft>
                          <a:spcPts val="0"/>
                        </a:spcAft>
                        <a:buNone/>
                      </a:pPr>
                      <a:r>
                        <a:rPr lang="en-US" sz="1200" u="none" strike="noStrike" cap="none">
                          <a:latin typeface="Arial"/>
                          <a:ea typeface="Arial"/>
                          <a:cs typeface="Arial"/>
                          <a:sym typeface="Arial"/>
                        </a:rPr>
                        <a:t>Caracteristică</a:t>
                      </a:r>
                      <a:endParaRPr sz="1200" u="none" strike="noStrike" cap="none">
                        <a:latin typeface="Arial"/>
                        <a:ea typeface="Arial"/>
                        <a:cs typeface="Arial"/>
                        <a:sym typeface="Arial"/>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2B2D83"/>
                    </a:solidFill>
                  </a:tcPr>
                </a:tc>
                <a:extLst>
                  <a:ext uri="{0D108BD9-81ED-4DB2-BD59-A6C34878D82A}">
                    <a16:rowId xmlns:a16="http://schemas.microsoft.com/office/drawing/2014/main" val="10000"/>
                  </a:ext>
                </a:extLst>
              </a:tr>
              <a:tr h="1059525">
                <a:tc>
                  <a:txBody>
                    <a:bodyPr/>
                    <a:lstStyle/>
                    <a:p>
                      <a:pPr marL="0" marR="0" lvl="0" indent="0" algn="just" rtl="0">
                        <a:lnSpc>
                          <a:spcPct val="107000"/>
                        </a:lnSpc>
                        <a:spcBef>
                          <a:spcPts val="0"/>
                        </a:spcBef>
                        <a:spcAft>
                          <a:spcPts val="0"/>
                        </a:spcAft>
                        <a:buNone/>
                      </a:pPr>
                      <a:r>
                        <a:rPr lang="en-US" sz="1200" u="none" strike="noStrike" cap="none">
                          <a:latin typeface="Arial"/>
                          <a:ea typeface="Arial"/>
                          <a:cs typeface="Arial"/>
                          <a:sym typeface="Arial"/>
                        </a:rPr>
                        <a:t>Bumbac </a:t>
                      </a:r>
                      <a:endParaRPr sz="1200" u="none" strike="noStrike" cap="none">
                        <a:latin typeface="Arial"/>
                        <a:ea typeface="Arial"/>
                        <a:cs typeface="Arial"/>
                        <a:sym typeface="Arial"/>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B2D83"/>
                    </a:solidFill>
                  </a:tcPr>
                </a:tc>
                <a:tc>
                  <a:txBody>
                    <a:bodyPr/>
                    <a:lstStyle/>
                    <a:p>
                      <a:pPr marL="0" marR="0" lvl="0" indent="0" algn="just" rtl="0">
                        <a:lnSpc>
                          <a:spcPct val="107000"/>
                        </a:lnSpc>
                        <a:spcBef>
                          <a:spcPts val="0"/>
                        </a:spcBef>
                        <a:spcAft>
                          <a:spcPts val="0"/>
                        </a:spcAft>
                        <a:buNone/>
                      </a:pPr>
                      <a:r>
                        <a:rPr lang="en-US" sz="1200" u="none" strike="noStrike" cap="none" dirty="0" err="1">
                          <a:latin typeface="Arial"/>
                          <a:ea typeface="Arial"/>
                          <a:cs typeface="Arial"/>
                          <a:sym typeface="Arial"/>
                        </a:rPr>
                        <a:t>Producția</a:t>
                      </a:r>
                      <a:r>
                        <a:rPr lang="en-US" sz="1200" u="none" strike="noStrike" cap="none" dirty="0">
                          <a:latin typeface="Arial"/>
                          <a:ea typeface="Arial"/>
                          <a:cs typeface="Arial"/>
                          <a:sym typeface="Arial"/>
                        </a:rPr>
                        <a:t> de </a:t>
                      </a:r>
                      <a:r>
                        <a:rPr lang="en-US" sz="1200" u="none" strike="noStrike" cap="none" dirty="0" err="1">
                          <a:latin typeface="Arial"/>
                          <a:ea typeface="Arial"/>
                          <a:cs typeface="Arial"/>
                          <a:sym typeface="Arial"/>
                        </a:rPr>
                        <a:t>bumbac</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este</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cauza</a:t>
                      </a:r>
                      <a:r>
                        <a:rPr lang="en-US" sz="1200" u="none" strike="noStrike" cap="none" dirty="0">
                          <a:latin typeface="Arial"/>
                          <a:ea typeface="Arial"/>
                          <a:cs typeface="Arial"/>
                          <a:sym typeface="Arial"/>
                        </a:rPr>
                        <a:t> a ¼ din </a:t>
                      </a:r>
                      <a:r>
                        <a:rPr lang="en-US" sz="1200" u="none" strike="noStrike" cap="none" dirty="0" err="1">
                          <a:latin typeface="Arial"/>
                          <a:ea typeface="Arial"/>
                          <a:cs typeface="Arial"/>
                          <a:sym typeface="Arial"/>
                        </a:rPr>
                        <a:t>consumul</a:t>
                      </a:r>
                      <a:r>
                        <a:rPr lang="en-US" sz="1200" u="none" strike="noStrike" cap="none" dirty="0">
                          <a:latin typeface="Arial"/>
                          <a:ea typeface="Arial"/>
                          <a:cs typeface="Arial"/>
                          <a:sym typeface="Arial"/>
                        </a:rPr>
                        <a:t> de pesticide din </a:t>
                      </a:r>
                      <a:r>
                        <a:rPr lang="en-US" sz="1200" u="none" strike="noStrike" cap="none" dirty="0" err="1">
                          <a:latin typeface="Arial"/>
                          <a:ea typeface="Arial"/>
                          <a:cs typeface="Arial"/>
                          <a:sym typeface="Arial"/>
                        </a:rPr>
                        <a:t>lume</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necesită</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cantități</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mari</a:t>
                      </a:r>
                      <a:r>
                        <a:rPr lang="en-US" sz="1200" u="none" strike="noStrike" cap="none" dirty="0">
                          <a:latin typeface="Arial"/>
                          <a:ea typeface="Arial"/>
                          <a:cs typeface="Arial"/>
                          <a:sym typeface="Arial"/>
                        </a:rPr>
                        <a:t> de </a:t>
                      </a:r>
                      <a:r>
                        <a:rPr lang="en-US" sz="1200" u="none" strike="noStrike" cap="none" dirty="0" err="1">
                          <a:latin typeface="Arial"/>
                          <a:ea typeface="Arial"/>
                          <a:cs typeface="Arial"/>
                          <a:sym typeface="Arial"/>
                        </a:rPr>
                        <a:t>apă</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și</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îngrășăminte</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artificiale</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semințele</a:t>
                      </a:r>
                      <a:r>
                        <a:rPr lang="en-US" sz="1200" u="none" strike="noStrike" cap="none" dirty="0">
                          <a:latin typeface="Arial"/>
                          <a:ea typeface="Arial"/>
                          <a:cs typeface="Arial"/>
                          <a:sym typeface="Arial"/>
                        </a:rPr>
                        <a:t> sunt </a:t>
                      </a:r>
                      <a:r>
                        <a:rPr lang="en-US" sz="1200" u="none" strike="noStrike" cap="none" dirty="0" err="1">
                          <a:latin typeface="Arial"/>
                          <a:ea typeface="Arial"/>
                          <a:cs typeface="Arial"/>
                          <a:sym typeface="Arial"/>
                        </a:rPr>
                        <a:t>tratate</a:t>
                      </a:r>
                      <a:r>
                        <a:rPr lang="en-US" sz="1200" u="none" strike="noStrike" cap="none" dirty="0">
                          <a:latin typeface="Arial"/>
                          <a:ea typeface="Arial"/>
                          <a:cs typeface="Arial"/>
                          <a:sym typeface="Arial"/>
                        </a:rPr>
                        <a:t> cu fungicide </a:t>
                      </a:r>
                      <a:r>
                        <a:rPr lang="en-US" sz="1200" u="none" strike="noStrike" cap="none" dirty="0" err="1">
                          <a:latin typeface="Arial"/>
                          <a:ea typeface="Arial"/>
                          <a:cs typeface="Arial"/>
                          <a:sym typeface="Arial"/>
                        </a:rPr>
                        <a:t>și</a:t>
                      </a:r>
                      <a:r>
                        <a:rPr lang="en-US" sz="1200" u="none" strike="noStrike" cap="none" dirty="0">
                          <a:latin typeface="Arial"/>
                          <a:ea typeface="Arial"/>
                          <a:cs typeface="Arial"/>
                          <a:sym typeface="Arial"/>
                        </a:rPr>
                        <a:t> insecticide </a:t>
                      </a:r>
                      <a:r>
                        <a:rPr lang="en-US" sz="1200" u="none" strike="noStrike" cap="none" dirty="0" err="1">
                          <a:latin typeface="Arial"/>
                          <a:ea typeface="Arial"/>
                          <a:cs typeface="Arial"/>
                          <a:sym typeface="Arial"/>
                        </a:rPr>
                        <a:t>și</a:t>
                      </a:r>
                      <a:r>
                        <a:rPr lang="en-US" sz="1200" u="none" strike="noStrike" cap="none" dirty="0">
                          <a:latin typeface="Arial"/>
                          <a:ea typeface="Arial"/>
                          <a:cs typeface="Arial"/>
                          <a:sym typeface="Arial"/>
                        </a:rPr>
                        <a:t> sunt de </a:t>
                      </a:r>
                      <a:r>
                        <a:rPr lang="en-US" sz="1200" u="none" strike="noStrike" cap="none" dirty="0" err="1">
                          <a:latin typeface="Arial"/>
                          <a:ea typeface="Arial"/>
                          <a:cs typeface="Arial"/>
                          <a:sym typeface="Arial"/>
                        </a:rPr>
                        <a:t>soiuri</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modificate</a:t>
                      </a:r>
                      <a:r>
                        <a:rPr lang="en-US" sz="1200" u="none" strike="noStrike" cap="none" dirty="0">
                          <a:latin typeface="Arial"/>
                          <a:ea typeface="Arial"/>
                          <a:cs typeface="Arial"/>
                          <a:sym typeface="Arial"/>
                        </a:rPr>
                        <a:t> genetic; la </a:t>
                      </a:r>
                      <a:r>
                        <a:rPr lang="en-US" sz="1200" u="none" strike="noStrike" cap="none" dirty="0" err="1">
                          <a:latin typeface="Arial"/>
                          <a:ea typeface="Arial"/>
                          <a:cs typeface="Arial"/>
                          <a:sym typeface="Arial"/>
                        </a:rPr>
                        <a:t>recoltarea</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bumbacului</a:t>
                      </a:r>
                      <a:r>
                        <a:rPr lang="en-US" sz="1200" u="none" strike="noStrike" cap="none" dirty="0">
                          <a:latin typeface="Arial"/>
                          <a:ea typeface="Arial"/>
                          <a:cs typeface="Arial"/>
                          <a:sym typeface="Arial"/>
                        </a:rPr>
                        <a:t> se </a:t>
                      </a:r>
                      <a:r>
                        <a:rPr lang="en-US" sz="1200" u="none" strike="noStrike" cap="none" dirty="0" err="1">
                          <a:latin typeface="Arial"/>
                          <a:ea typeface="Arial"/>
                          <a:cs typeface="Arial"/>
                          <a:sym typeface="Arial"/>
                        </a:rPr>
                        <a:t>folosesc</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erbicide</a:t>
                      </a:r>
                      <a:r>
                        <a:rPr lang="en-US" sz="1200" u="none" strike="noStrike" cap="none" dirty="0">
                          <a:latin typeface="Arial"/>
                          <a:ea typeface="Arial"/>
                          <a:cs typeface="Arial"/>
                          <a:sym typeface="Arial"/>
                        </a:rPr>
                        <a:t> care </a:t>
                      </a:r>
                      <a:r>
                        <a:rPr lang="en-US" sz="1200" u="none" strike="noStrike" cap="none" dirty="0" err="1">
                          <a:latin typeface="Arial"/>
                          <a:ea typeface="Arial"/>
                          <a:cs typeface="Arial"/>
                          <a:sym typeface="Arial"/>
                        </a:rPr>
                        <a:t>îndepărtează</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frunzele</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pentru</a:t>
                      </a:r>
                      <a:r>
                        <a:rPr lang="en-US" sz="1200" u="none" strike="noStrike" cap="none" dirty="0">
                          <a:latin typeface="Arial"/>
                          <a:ea typeface="Arial"/>
                          <a:cs typeface="Arial"/>
                          <a:sym typeface="Arial"/>
                        </a:rPr>
                        <a:t> a </a:t>
                      </a:r>
                      <a:r>
                        <a:rPr lang="en-US" sz="1200" u="none" strike="noStrike" cap="none" dirty="0" err="1">
                          <a:latin typeface="Arial"/>
                          <a:ea typeface="Arial"/>
                          <a:cs typeface="Arial"/>
                          <a:sym typeface="Arial"/>
                        </a:rPr>
                        <a:t>facilita</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recoltarea</a:t>
                      </a:r>
                      <a:r>
                        <a:rPr lang="en-US" sz="1200" u="none" strike="noStrike" cap="none" dirty="0">
                          <a:latin typeface="Arial"/>
                          <a:ea typeface="Arial"/>
                          <a:cs typeface="Arial"/>
                          <a:sym typeface="Arial"/>
                        </a:rPr>
                        <a:t>; natura </a:t>
                      </a:r>
                      <a:r>
                        <a:rPr lang="en-US" sz="1200" u="none" strike="noStrike" cap="none" dirty="0" err="1">
                          <a:latin typeface="Arial"/>
                          <a:ea typeface="Arial"/>
                          <a:cs typeface="Arial"/>
                          <a:sym typeface="Arial"/>
                        </a:rPr>
                        <a:t>monoculturală</a:t>
                      </a:r>
                      <a:r>
                        <a:rPr lang="en-US" sz="1200" u="none" strike="noStrike" cap="none" dirty="0">
                          <a:latin typeface="Arial"/>
                          <a:ea typeface="Arial"/>
                          <a:cs typeface="Arial"/>
                          <a:sym typeface="Arial"/>
                        </a:rPr>
                        <a:t> a </a:t>
                      </a:r>
                      <a:r>
                        <a:rPr lang="en-US" sz="1200" u="none" strike="noStrike" cap="none" dirty="0" err="1">
                          <a:latin typeface="Arial"/>
                          <a:ea typeface="Arial"/>
                          <a:cs typeface="Arial"/>
                          <a:sym typeface="Arial"/>
                        </a:rPr>
                        <a:t>producției</a:t>
                      </a:r>
                      <a:r>
                        <a:rPr lang="en-US" sz="1200" u="none" strike="noStrike" cap="none" dirty="0">
                          <a:latin typeface="Arial"/>
                          <a:ea typeface="Arial"/>
                          <a:cs typeface="Arial"/>
                          <a:sym typeface="Arial"/>
                        </a:rPr>
                        <a:t> de </a:t>
                      </a:r>
                      <a:r>
                        <a:rPr lang="en-US" sz="1200" u="none" strike="noStrike" cap="none" dirty="0" err="1">
                          <a:latin typeface="Arial"/>
                          <a:ea typeface="Arial"/>
                          <a:cs typeface="Arial"/>
                          <a:sym typeface="Arial"/>
                        </a:rPr>
                        <a:t>bumbac</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provoacă</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pierderea</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solului</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este</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dependentă</a:t>
                      </a:r>
                      <a:r>
                        <a:rPr lang="en-US" sz="1200" u="none" strike="noStrike" cap="none" dirty="0">
                          <a:latin typeface="Arial"/>
                          <a:ea typeface="Arial"/>
                          <a:cs typeface="Arial"/>
                          <a:sym typeface="Arial"/>
                        </a:rPr>
                        <a:t> de o </a:t>
                      </a:r>
                      <a:r>
                        <a:rPr lang="en-US" sz="1200" u="none" strike="noStrike" cap="none" dirty="0" err="1">
                          <a:latin typeface="Arial"/>
                          <a:ea typeface="Arial"/>
                          <a:cs typeface="Arial"/>
                          <a:sym typeface="Arial"/>
                        </a:rPr>
                        <a:t>varietate</a:t>
                      </a:r>
                      <a:r>
                        <a:rPr lang="en-US" sz="1200" u="none" strike="noStrike" cap="none" dirty="0">
                          <a:latin typeface="Arial"/>
                          <a:ea typeface="Arial"/>
                          <a:cs typeface="Arial"/>
                          <a:sym typeface="Arial"/>
                        </a:rPr>
                        <a:t> de </a:t>
                      </a:r>
                      <a:r>
                        <a:rPr lang="en-US" sz="1200" u="none" strike="noStrike" cap="none" dirty="0" err="1">
                          <a:latin typeface="Arial"/>
                          <a:ea typeface="Arial"/>
                          <a:cs typeface="Arial"/>
                          <a:sym typeface="Arial"/>
                        </a:rPr>
                        <a:t>substanțe</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chimice</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potențial</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periculoase</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spălare</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albire</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și</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altele</a:t>
                      </a:r>
                      <a:r>
                        <a:rPr lang="en-US" sz="1200" u="none" strike="noStrike" cap="none" dirty="0">
                          <a:latin typeface="Arial"/>
                          <a:ea typeface="Arial"/>
                          <a:cs typeface="Arial"/>
                          <a:sym typeface="Arial"/>
                        </a:rPr>
                        <a:t>).</a:t>
                      </a:r>
                      <a:endParaRPr sz="1200" u="none" strike="noStrike" cap="none" dirty="0">
                        <a:latin typeface="Arial"/>
                        <a:ea typeface="Arial"/>
                        <a:cs typeface="Arial"/>
                        <a:sym typeface="Arial"/>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extLst>
                  <a:ext uri="{0D108BD9-81ED-4DB2-BD59-A6C34878D82A}">
                    <a16:rowId xmlns:a16="http://schemas.microsoft.com/office/drawing/2014/main" val="10001"/>
                  </a:ext>
                </a:extLst>
              </a:tr>
              <a:tr h="450250">
                <a:tc>
                  <a:txBody>
                    <a:bodyPr/>
                    <a:lstStyle/>
                    <a:p>
                      <a:pPr marL="0" marR="0" lvl="0" indent="0" algn="just" rtl="0">
                        <a:lnSpc>
                          <a:spcPct val="107000"/>
                        </a:lnSpc>
                        <a:spcBef>
                          <a:spcPts val="0"/>
                        </a:spcBef>
                        <a:spcAft>
                          <a:spcPts val="0"/>
                        </a:spcAft>
                        <a:buNone/>
                      </a:pPr>
                      <a:r>
                        <a:rPr lang="en-US" sz="1200" u="none" strike="noStrike" cap="none">
                          <a:latin typeface="Arial"/>
                          <a:ea typeface="Arial"/>
                          <a:cs typeface="Arial"/>
                          <a:sym typeface="Arial"/>
                        </a:rPr>
                        <a:t>Piele </a:t>
                      </a:r>
                      <a:endParaRPr sz="1200" u="none" strike="noStrike" cap="none">
                        <a:latin typeface="Arial"/>
                        <a:ea typeface="Arial"/>
                        <a:cs typeface="Arial"/>
                        <a:sym typeface="Arial"/>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B2D83"/>
                    </a:solidFill>
                  </a:tcPr>
                </a:tc>
                <a:tc>
                  <a:txBody>
                    <a:bodyPr/>
                    <a:lstStyle/>
                    <a:p>
                      <a:pPr marL="0" marR="0" lvl="0" indent="0" algn="just" rtl="0">
                        <a:lnSpc>
                          <a:spcPct val="107000"/>
                        </a:lnSpc>
                        <a:spcBef>
                          <a:spcPts val="0"/>
                        </a:spcBef>
                        <a:spcAft>
                          <a:spcPts val="0"/>
                        </a:spcAft>
                        <a:buNone/>
                      </a:pPr>
                      <a:r>
                        <a:rPr lang="en-US" sz="1200" u="none" strike="noStrike" cap="none">
                          <a:latin typeface="Arial"/>
                          <a:ea typeface="Arial"/>
                          <a:cs typeface="Arial"/>
                          <a:sym typeface="Arial"/>
                        </a:rPr>
                        <a:t>Numai în 2009, producția de piele din China a contribuit cu aproape 250 de milioane de tone de ape reziduale; apa netratată din tăbăcării conține adesea niveluri ridicate de metale grele.</a:t>
                      </a:r>
                      <a:endParaRPr sz="1200" u="none" strike="noStrike" cap="none">
                        <a:latin typeface="Arial"/>
                        <a:ea typeface="Arial"/>
                        <a:cs typeface="Arial"/>
                        <a:sym typeface="Arial"/>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extLst>
                  <a:ext uri="{0D108BD9-81ED-4DB2-BD59-A6C34878D82A}">
                    <a16:rowId xmlns:a16="http://schemas.microsoft.com/office/drawing/2014/main" val="10002"/>
                  </a:ext>
                </a:extLst>
              </a:tr>
              <a:tr h="480325">
                <a:tc>
                  <a:txBody>
                    <a:bodyPr/>
                    <a:lstStyle/>
                    <a:p>
                      <a:pPr marL="0" marR="0" lvl="0" indent="0" algn="just" rtl="0">
                        <a:lnSpc>
                          <a:spcPct val="107000"/>
                        </a:lnSpc>
                        <a:spcBef>
                          <a:spcPts val="0"/>
                        </a:spcBef>
                        <a:spcAft>
                          <a:spcPts val="0"/>
                        </a:spcAft>
                        <a:buNone/>
                      </a:pPr>
                      <a:r>
                        <a:rPr lang="en-US" sz="1200" u="none" strike="noStrike" cap="none">
                          <a:latin typeface="Arial"/>
                          <a:ea typeface="Arial"/>
                          <a:cs typeface="Arial"/>
                          <a:sym typeface="Arial"/>
                        </a:rPr>
                        <a:t>Cauciuc</a:t>
                      </a:r>
                      <a:endParaRPr sz="1200" u="none" strike="noStrike" cap="none">
                        <a:latin typeface="Arial"/>
                        <a:ea typeface="Arial"/>
                        <a:cs typeface="Arial"/>
                        <a:sym typeface="Arial"/>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B2D83"/>
                    </a:solidFill>
                  </a:tcPr>
                </a:tc>
                <a:tc>
                  <a:txBody>
                    <a:bodyPr/>
                    <a:lstStyle/>
                    <a:p>
                      <a:pPr marL="0" marR="0" lvl="0" indent="0" algn="just" rtl="0">
                        <a:lnSpc>
                          <a:spcPct val="107000"/>
                        </a:lnSpc>
                        <a:spcBef>
                          <a:spcPts val="0"/>
                        </a:spcBef>
                        <a:spcAft>
                          <a:spcPts val="0"/>
                        </a:spcAft>
                        <a:buNone/>
                      </a:pPr>
                      <a:r>
                        <a:rPr lang="en-US" sz="1200" u="none" strike="noStrike" cap="none">
                          <a:latin typeface="Arial"/>
                          <a:ea typeface="Arial"/>
                          <a:cs typeface="Arial"/>
                          <a:sym typeface="Arial"/>
                        </a:rPr>
                        <a:t>În timpul celui de-al Doilea Război Mondial, a fost nevoie de o sursă alternativă de anvelope; în prezent, aproape 70% din cauciucul pe care îl folosim este sintetic; cauciucul sintetic este produs din petrol; este mai ieftin decât cel natural, dar este de calitate inferioară.</a:t>
                      </a:r>
                      <a:endParaRPr sz="1200" u="none" strike="noStrike" cap="none">
                        <a:latin typeface="Arial"/>
                        <a:ea typeface="Arial"/>
                        <a:cs typeface="Arial"/>
                        <a:sym typeface="Arial"/>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extLst>
                  <a:ext uri="{0D108BD9-81ED-4DB2-BD59-A6C34878D82A}">
                    <a16:rowId xmlns:a16="http://schemas.microsoft.com/office/drawing/2014/main" val="10003"/>
                  </a:ext>
                </a:extLst>
              </a:tr>
              <a:tr h="1364175">
                <a:tc>
                  <a:txBody>
                    <a:bodyPr/>
                    <a:lstStyle/>
                    <a:p>
                      <a:pPr marL="0" marR="0" lvl="0" indent="0" algn="just" rtl="0">
                        <a:lnSpc>
                          <a:spcPct val="107000"/>
                        </a:lnSpc>
                        <a:spcBef>
                          <a:spcPts val="0"/>
                        </a:spcBef>
                        <a:spcAft>
                          <a:spcPts val="0"/>
                        </a:spcAft>
                        <a:buNone/>
                      </a:pPr>
                      <a:r>
                        <a:rPr lang="en-US" sz="1200" u="none" strike="noStrike" cap="none">
                          <a:latin typeface="Arial"/>
                          <a:ea typeface="Arial"/>
                          <a:cs typeface="Arial"/>
                          <a:sym typeface="Arial"/>
                        </a:rPr>
                        <a:t>Lipici</a:t>
                      </a:r>
                      <a:endParaRPr sz="1200" u="none" strike="noStrike" cap="none">
                        <a:latin typeface="Arial"/>
                        <a:ea typeface="Arial"/>
                        <a:cs typeface="Arial"/>
                        <a:sym typeface="Arial"/>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2B2D83"/>
                    </a:solidFill>
                  </a:tcPr>
                </a:tc>
                <a:tc>
                  <a:txBody>
                    <a:bodyPr/>
                    <a:lstStyle/>
                    <a:p>
                      <a:pPr marL="0" marR="0" lvl="0" indent="0" algn="just" rtl="0">
                        <a:lnSpc>
                          <a:spcPct val="107000"/>
                        </a:lnSpc>
                        <a:spcBef>
                          <a:spcPts val="0"/>
                        </a:spcBef>
                        <a:spcAft>
                          <a:spcPts val="0"/>
                        </a:spcAft>
                        <a:buNone/>
                      </a:pPr>
                      <a:r>
                        <a:rPr lang="en-US" sz="1200" u="none" strike="noStrike" cap="none" dirty="0" err="1">
                          <a:latin typeface="Arial"/>
                          <a:ea typeface="Arial"/>
                          <a:cs typeface="Arial"/>
                          <a:sym typeface="Arial"/>
                        </a:rPr>
                        <a:t>Toate</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tipurile</a:t>
                      </a:r>
                      <a:r>
                        <a:rPr lang="en-US" sz="1200" u="none" strike="noStrike" cap="none" dirty="0">
                          <a:latin typeface="Arial"/>
                          <a:ea typeface="Arial"/>
                          <a:cs typeface="Arial"/>
                          <a:sym typeface="Arial"/>
                        </a:rPr>
                        <a:t> de </a:t>
                      </a:r>
                      <a:r>
                        <a:rPr lang="en-US" sz="1200" u="none" strike="noStrike" cap="none" dirty="0" err="1">
                          <a:latin typeface="Arial"/>
                          <a:ea typeface="Arial"/>
                          <a:cs typeface="Arial"/>
                          <a:sym typeface="Arial"/>
                        </a:rPr>
                        <a:t>adezivi</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chimici</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poluează</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aerul</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ei</a:t>
                      </a:r>
                      <a:r>
                        <a:rPr lang="en-US" sz="1200" u="none" strike="noStrike" cap="none" dirty="0">
                          <a:latin typeface="Arial"/>
                          <a:ea typeface="Arial"/>
                          <a:cs typeface="Arial"/>
                          <a:sym typeface="Arial"/>
                        </a:rPr>
                        <a:t> sunt </a:t>
                      </a:r>
                      <a:r>
                        <a:rPr lang="en-US" sz="1200" u="none" strike="noStrike" cap="none" dirty="0" err="1">
                          <a:latin typeface="Arial"/>
                          <a:ea typeface="Arial"/>
                          <a:cs typeface="Arial"/>
                          <a:sym typeface="Arial"/>
                        </a:rPr>
                        <a:t>periculoși</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pentru</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sănătatea</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umană</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și</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pentru</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alte</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ființe</a:t>
                      </a:r>
                      <a:r>
                        <a:rPr lang="en-US" sz="1200" u="none" strike="noStrike" cap="none" dirty="0">
                          <a:latin typeface="Arial"/>
                          <a:ea typeface="Arial"/>
                          <a:cs typeface="Arial"/>
                          <a:sym typeface="Arial"/>
                        </a:rPr>
                        <a:t> vii; un </a:t>
                      </a:r>
                      <a:r>
                        <a:rPr lang="en-US" sz="1200" u="none" strike="noStrike" cap="none" dirty="0" err="1">
                          <a:latin typeface="Arial"/>
                          <a:ea typeface="Arial"/>
                          <a:cs typeface="Arial"/>
                          <a:sym typeface="Arial"/>
                        </a:rPr>
                        <a:t>studiu</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efectuat</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în</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rândul</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cizmarilor</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chinezi</a:t>
                      </a:r>
                      <a:r>
                        <a:rPr lang="en-US" sz="1200" u="none" strike="noStrike" cap="none" dirty="0">
                          <a:latin typeface="Arial"/>
                          <a:ea typeface="Arial"/>
                          <a:cs typeface="Arial"/>
                          <a:sym typeface="Arial"/>
                        </a:rPr>
                        <a:t> a </a:t>
                      </a:r>
                      <a:r>
                        <a:rPr lang="en-US" sz="1200" u="none" strike="noStrike" cap="none" dirty="0" err="1">
                          <a:latin typeface="Arial"/>
                          <a:ea typeface="Arial"/>
                          <a:cs typeface="Arial"/>
                          <a:sym typeface="Arial"/>
                        </a:rPr>
                        <a:t>constatat</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niveluri</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ridicate</a:t>
                      </a:r>
                      <a:r>
                        <a:rPr lang="en-US" sz="1200" u="none" strike="noStrike" cap="none" dirty="0">
                          <a:latin typeface="Arial"/>
                          <a:ea typeface="Arial"/>
                          <a:cs typeface="Arial"/>
                          <a:sym typeface="Arial"/>
                        </a:rPr>
                        <a:t> de </a:t>
                      </a:r>
                      <a:r>
                        <a:rPr lang="en-US" sz="1200" u="none" strike="noStrike" cap="none" dirty="0" err="1">
                          <a:latin typeface="Arial"/>
                          <a:ea typeface="Arial"/>
                          <a:cs typeface="Arial"/>
                          <a:sym typeface="Arial"/>
                        </a:rPr>
                        <a:t>benzen</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toluen</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și</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alți</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solvenți</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toxici</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conținuți</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în</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diverși</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adezivi</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substanțele</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toxice</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provoacă</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anemie</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aplastică</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leucemie</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și</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alte</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boli</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majoritatea</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solvenților</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organici</a:t>
                      </a:r>
                      <a:r>
                        <a:rPr lang="en-US" sz="1200" u="none" strike="noStrike" cap="none" dirty="0">
                          <a:latin typeface="Arial"/>
                          <a:ea typeface="Arial"/>
                          <a:cs typeface="Arial"/>
                          <a:sym typeface="Arial"/>
                        </a:rPr>
                        <a:t> sunt </a:t>
                      </a:r>
                      <a:r>
                        <a:rPr lang="en-US" sz="1200" u="none" strike="noStrike" cap="none" dirty="0" err="1">
                          <a:latin typeface="Arial"/>
                          <a:ea typeface="Arial"/>
                          <a:cs typeface="Arial"/>
                          <a:sym typeface="Arial"/>
                        </a:rPr>
                        <a:t>neurotoxici</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provocând</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așa-numita</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paralizie</a:t>
                      </a:r>
                      <a:r>
                        <a:rPr lang="en-US" sz="1200" u="none" strike="noStrike" cap="none" dirty="0">
                          <a:latin typeface="Arial"/>
                          <a:ea typeface="Arial"/>
                          <a:cs typeface="Arial"/>
                          <a:sym typeface="Arial"/>
                        </a:rPr>
                        <a:t> a </a:t>
                      </a:r>
                      <a:r>
                        <a:rPr lang="en-US" sz="1200" u="none" strike="noStrike" cap="none" dirty="0" err="1">
                          <a:latin typeface="Arial"/>
                          <a:ea typeface="Arial"/>
                          <a:cs typeface="Arial"/>
                          <a:sym typeface="Arial"/>
                        </a:rPr>
                        <a:t>cizmarului</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în</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unele</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țări</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în</a:t>
                      </a:r>
                      <a:r>
                        <a:rPr lang="en-US" sz="1200" u="none" strike="noStrike" cap="none" dirty="0">
                          <a:latin typeface="Arial"/>
                          <a:ea typeface="Arial"/>
                          <a:cs typeface="Arial"/>
                          <a:sym typeface="Arial"/>
                        </a:rPr>
                        <a:t> curs de </a:t>
                      </a:r>
                      <a:r>
                        <a:rPr lang="en-US" sz="1200" u="none" strike="noStrike" cap="none" dirty="0" err="1">
                          <a:latin typeface="Arial"/>
                          <a:ea typeface="Arial"/>
                          <a:cs typeface="Arial"/>
                          <a:sym typeface="Arial"/>
                        </a:rPr>
                        <a:t>dezvoltare</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industria</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cizmarilor</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angajează</a:t>
                      </a:r>
                      <a:r>
                        <a:rPr lang="en-US" sz="1200" u="none" strike="noStrike" cap="none" dirty="0">
                          <a:latin typeface="Arial"/>
                          <a:ea typeface="Arial"/>
                          <a:cs typeface="Arial"/>
                          <a:sym typeface="Arial"/>
                        </a:rPr>
                        <a:t> un </a:t>
                      </a:r>
                      <a:r>
                        <a:rPr lang="en-US" sz="1200" u="none" strike="noStrike" cap="none" dirty="0" err="1">
                          <a:latin typeface="Arial"/>
                          <a:ea typeface="Arial"/>
                          <a:cs typeface="Arial"/>
                          <a:sym typeface="Arial"/>
                        </a:rPr>
                        <a:t>număr</a:t>
                      </a:r>
                      <a:r>
                        <a:rPr lang="en-US" sz="1200" u="none" strike="noStrike" cap="none" dirty="0">
                          <a:latin typeface="Arial"/>
                          <a:ea typeface="Arial"/>
                          <a:cs typeface="Arial"/>
                          <a:sym typeface="Arial"/>
                        </a:rPr>
                        <a:t> mare de </a:t>
                      </a:r>
                      <a:r>
                        <a:rPr lang="en-US" sz="1200" u="none" strike="noStrike" cap="none" dirty="0" err="1">
                          <a:latin typeface="Arial"/>
                          <a:ea typeface="Arial"/>
                          <a:cs typeface="Arial"/>
                          <a:sym typeface="Arial"/>
                        </a:rPr>
                        <a:t>copii</a:t>
                      </a:r>
                      <a:r>
                        <a:rPr lang="en-US" sz="1200" u="none" strike="noStrike" cap="none" dirty="0">
                          <a:latin typeface="Arial"/>
                          <a:ea typeface="Arial"/>
                          <a:cs typeface="Arial"/>
                          <a:sym typeface="Arial"/>
                        </a:rPr>
                        <a:t> (17.5 </a:t>
                      </a:r>
                      <a:r>
                        <a:rPr lang="en-US" sz="1200" u="none" strike="noStrike" cap="none" dirty="0" err="1">
                          <a:latin typeface="Arial"/>
                          <a:ea typeface="Arial"/>
                          <a:cs typeface="Arial"/>
                          <a:sym typeface="Arial"/>
                        </a:rPr>
                        <a:t>milioane</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în</a:t>
                      </a:r>
                      <a:r>
                        <a:rPr lang="en-US" sz="1200" u="none" strike="noStrike" cap="none" dirty="0">
                          <a:latin typeface="Arial"/>
                          <a:ea typeface="Arial"/>
                          <a:cs typeface="Arial"/>
                          <a:sym typeface="Arial"/>
                        </a:rPr>
                        <a:t> India </a:t>
                      </a:r>
                      <a:r>
                        <a:rPr lang="en-US" sz="1200" u="none" strike="noStrike" cap="none" dirty="0" err="1">
                          <a:latin typeface="Arial"/>
                          <a:ea typeface="Arial"/>
                          <a:cs typeface="Arial"/>
                          <a:sym typeface="Arial"/>
                        </a:rPr>
                        <a:t>în</a:t>
                      </a:r>
                      <a:r>
                        <a:rPr lang="en-US" sz="1200" u="none" strike="noStrike" cap="none" dirty="0">
                          <a:latin typeface="Arial"/>
                          <a:ea typeface="Arial"/>
                          <a:cs typeface="Arial"/>
                          <a:sym typeface="Arial"/>
                        </a:rPr>
                        <a:t> 2005), </a:t>
                      </a:r>
                      <a:r>
                        <a:rPr lang="en-US" sz="1200" u="none" strike="noStrike" cap="none" dirty="0" err="1">
                          <a:latin typeface="Arial"/>
                          <a:ea typeface="Arial"/>
                          <a:cs typeface="Arial"/>
                          <a:sym typeface="Arial"/>
                        </a:rPr>
                        <a:t>riscul</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pentru</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sănătatea</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acestora</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fiind</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mai</a:t>
                      </a:r>
                      <a:r>
                        <a:rPr lang="en-US" sz="1200" u="none" strike="noStrike" cap="none" dirty="0">
                          <a:latin typeface="Arial"/>
                          <a:ea typeface="Arial"/>
                          <a:cs typeface="Arial"/>
                          <a:sym typeface="Arial"/>
                        </a:rPr>
                        <a:t> mare; </a:t>
                      </a:r>
                      <a:r>
                        <a:rPr lang="en-US" sz="1200" u="none" strike="noStrike" cap="none" dirty="0" err="1">
                          <a:latin typeface="Arial"/>
                          <a:ea typeface="Arial"/>
                          <a:cs typeface="Arial"/>
                          <a:sym typeface="Arial"/>
                        </a:rPr>
                        <a:t>în</a:t>
                      </a:r>
                      <a:r>
                        <a:rPr lang="en-US" sz="1200" u="none" strike="noStrike" cap="none" dirty="0">
                          <a:latin typeface="Arial"/>
                          <a:ea typeface="Arial"/>
                          <a:cs typeface="Arial"/>
                          <a:sym typeface="Arial"/>
                        </a:rPr>
                        <a:t> mod </a:t>
                      </a:r>
                      <a:r>
                        <a:rPr lang="en-US" sz="1200" u="none" strike="noStrike" cap="none" dirty="0" err="1">
                          <a:latin typeface="Arial"/>
                          <a:ea typeface="Arial"/>
                          <a:cs typeface="Arial"/>
                          <a:sym typeface="Arial"/>
                        </a:rPr>
                        <a:t>obișnuit</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sarcina</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copiilor-cizmari</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este</a:t>
                      </a:r>
                      <a:r>
                        <a:rPr lang="en-US" sz="1200" u="none" strike="noStrike" cap="none" dirty="0">
                          <a:latin typeface="Arial"/>
                          <a:ea typeface="Arial"/>
                          <a:cs typeface="Arial"/>
                          <a:sym typeface="Arial"/>
                        </a:rPr>
                        <a:t> de a </a:t>
                      </a:r>
                      <a:r>
                        <a:rPr lang="en-US" sz="1200" u="none" strike="noStrike" cap="none" dirty="0" err="1">
                          <a:latin typeface="Arial"/>
                          <a:ea typeface="Arial"/>
                          <a:cs typeface="Arial"/>
                          <a:sym typeface="Arial"/>
                        </a:rPr>
                        <a:t>pune</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tălpile</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astfel</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încât</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aceștia</a:t>
                      </a:r>
                      <a:r>
                        <a:rPr lang="en-US" sz="1200" u="none" strike="noStrike" cap="none" dirty="0">
                          <a:latin typeface="Arial"/>
                          <a:ea typeface="Arial"/>
                          <a:cs typeface="Arial"/>
                          <a:sym typeface="Arial"/>
                        </a:rPr>
                        <a:t> sunt </a:t>
                      </a:r>
                      <a:r>
                        <a:rPr lang="en-US" sz="1200" u="none" strike="noStrike" cap="none" dirty="0" err="1">
                          <a:latin typeface="Arial"/>
                          <a:ea typeface="Arial"/>
                          <a:cs typeface="Arial"/>
                          <a:sym typeface="Arial"/>
                        </a:rPr>
                        <a:t>în</a:t>
                      </a:r>
                      <a:r>
                        <a:rPr lang="en-US" sz="1200" u="none" strike="noStrike" cap="none" dirty="0">
                          <a:latin typeface="Arial"/>
                          <a:ea typeface="Arial"/>
                          <a:cs typeface="Arial"/>
                          <a:sym typeface="Arial"/>
                        </a:rPr>
                        <a:t> contact direct cu </a:t>
                      </a:r>
                      <a:r>
                        <a:rPr lang="en-US" sz="1200" u="none" strike="noStrike" cap="none" dirty="0" err="1">
                          <a:latin typeface="Arial"/>
                          <a:ea typeface="Arial"/>
                          <a:cs typeface="Arial"/>
                          <a:sym typeface="Arial"/>
                        </a:rPr>
                        <a:t>substanțele</a:t>
                      </a:r>
                      <a:r>
                        <a:rPr lang="en-US" sz="1200" u="none" strike="noStrike" cap="none" dirty="0">
                          <a:latin typeface="Arial"/>
                          <a:ea typeface="Arial"/>
                          <a:cs typeface="Arial"/>
                          <a:sym typeface="Arial"/>
                        </a:rPr>
                        <a:t> </a:t>
                      </a:r>
                      <a:r>
                        <a:rPr lang="en-US" sz="1200" u="none" strike="noStrike" cap="none" dirty="0" err="1">
                          <a:latin typeface="Arial"/>
                          <a:ea typeface="Arial"/>
                          <a:cs typeface="Arial"/>
                          <a:sym typeface="Arial"/>
                        </a:rPr>
                        <a:t>toxice</a:t>
                      </a:r>
                      <a:r>
                        <a:rPr lang="en-US" sz="1200" u="none" strike="noStrike" cap="none" dirty="0">
                          <a:latin typeface="Arial"/>
                          <a:ea typeface="Arial"/>
                          <a:cs typeface="Arial"/>
                          <a:sym typeface="Arial"/>
                        </a:rPr>
                        <a:t>.</a:t>
                      </a:r>
                      <a:endParaRPr sz="1200" u="none" strike="noStrike" cap="none" dirty="0">
                        <a:latin typeface="Arial"/>
                        <a:ea typeface="Arial"/>
                        <a:cs typeface="Arial"/>
                        <a:sym typeface="Arial"/>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extLst>
                  <a:ext uri="{0D108BD9-81ED-4DB2-BD59-A6C34878D82A}">
                    <a16:rowId xmlns:a16="http://schemas.microsoft.com/office/drawing/2014/main" val="10004"/>
                  </a:ext>
                </a:extLst>
              </a:tr>
            </a:tbl>
          </a:graphicData>
        </a:graphic>
      </p:graphicFrame>
      <p:sp>
        <p:nvSpPr>
          <p:cNvPr id="169" name="Google Shape;169;p9"/>
          <p:cNvSpPr txBox="1"/>
          <p:nvPr/>
        </p:nvSpPr>
        <p:spPr>
          <a:xfrm>
            <a:off x="338761" y="4581749"/>
            <a:ext cx="9128500" cy="21540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800" b="0" i="1" u="none" strike="noStrike" cap="none" dirty="0" err="1">
                <a:solidFill>
                  <a:srgbClr val="000000"/>
                </a:solidFill>
                <a:latin typeface="Arial"/>
                <a:ea typeface="Arial"/>
                <a:cs typeface="Arial"/>
                <a:sym typeface="Arial"/>
              </a:rPr>
              <a:t>Trăsături</a:t>
            </a:r>
            <a:r>
              <a:rPr lang="en-US" sz="800" b="0" i="1" u="none" strike="noStrike" cap="none" dirty="0">
                <a:solidFill>
                  <a:srgbClr val="000000"/>
                </a:solidFill>
                <a:latin typeface="Arial"/>
                <a:ea typeface="Arial"/>
                <a:cs typeface="Arial"/>
                <a:sym typeface="Arial"/>
              </a:rPr>
              <a:t> </a:t>
            </a:r>
            <a:r>
              <a:rPr lang="en-US" sz="800" b="0" i="1" u="none" strike="noStrike" cap="none" dirty="0" err="1">
                <a:solidFill>
                  <a:srgbClr val="000000"/>
                </a:solidFill>
                <a:latin typeface="Arial"/>
                <a:ea typeface="Arial"/>
                <a:cs typeface="Arial"/>
                <a:sym typeface="Arial"/>
              </a:rPr>
              <a:t>caracteristice</a:t>
            </a:r>
            <a:r>
              <a:rPr lang="en-US" sz="800" b="0" i="1" u="none" strike="noStrike" cap="none" dirty="0">
                <a:solidFill>
                  <a:srgbClr val="000000"/>
                </a:solidFill>
                <a:latin typeface="Arial"/>
                <a:ea typeface="Arial"/>
                <a:cs typeface="Arial"/>
                <a:sym typeface="Arial"/>
              </a:rPr>
              <a:t> ale </a:t>
            </a:r>
            <a:r>
              <a:rPr lang="en-US" sz="800" b="0" i="1" u="none" strike="noStrike" cap="none" dirty="0" err="1">
                <a:solidFill>
                  <a:srgbClr val="000000"/>
                </a:solidFill>
                <a:latin typeface="Arial"/>
                <a:ea typeface="Arial"/>
                <a:cs typeface="Arial"/>
                <a:sym typeface="Arial"/>
              </a:rPr>
              <a:t>principalelor</a:t>
            </a:r>
            <a:r>
              <a:rPr lang="en-US" sz="800" b="0" i="1" u="none" strike="noStrike" cap="none" dirty="0">
                <a:solidFill>
                  <a:srgbClr val="000000"/>
                </a:solidFill>
                <a:latin typeface="Arial"/>
                <a:ea typeface="Arial"/>
                <a:cs typeface="Arial"/>
                <a:sym typeface="Arial"/>
              </a:rPr>
              <a:t> </a:t>
            </a:r>
            <a:r>
              <a:rPr lang="en-US" sz="800" b="0" i="1" u="none" strike="noStrike" cap="none" dirty="0" err="1">
                <a:solidFill>
                  <a:srgbClr val="000000"/>
                </a:solidFill>
                <a:latin typeface="Arial"/>
                <a:ea typeface="Arial"/>
                <a:cs typeface="Arial"/>
                <a:sym typeface="Arial"/>
              </a:rPr>
              <a:t>elemente</a:t>
            </a:r>
            <a:r>
              <a:rPr lang="en-US" sz="800" b="0" i="1" u="none" strike="noStrike" cap="none" dirty="0">
                <a:solidFill>
                  <a:srgbClr val="000000"/>
                </a:solidFill>
                <a:latin typeface="Arial"/>
                <a:ea typeface="Arial"/>
                <a:cs typeface="Arial"/>
                <a:sym typeface="Arial"/>
              </a:rPr>
              <a:t> </a:t>
            </a:r>
            <a:r>
              <a:rPr lang="en-US" sz="800" b="0" i="1" u="none" strike="noStrike" cap="none" dirty="0" err="1">
                <a:solidFill>
                  <a:srgbClr val="000000"/>
                </a:solidFill>
                <a:latin typeface="Arial"/>
                <a:ea typeface="Arial"/>
                <a:cs typeface="Arial"/>
                <a:sym typeface="Arial"/>
              </a:rPr>
              <a:t>în</a:t>
            </a:r>
            <a:r>
              <a:rPr lang="en-US" sz="800" b="0" i="1" u="none" strike="noStrike" cap="none" dirty="0">
                <a:solidFill>
                  <a:srgbClr val="000000"/>
                </a:solidFill>
                <a:latin typeface="Arial"/>
                <a:ea typeface="Arial"/>
                <a:cs typeface="Arial"/>
                <a:sym typeface="Arial"/>
              </a:rPr>
              <a:t> </a:t>
            </a:r>
            <a:r>
              <a:rPr lang="en-US" sz="800" b="0" i="1" u="none" strike="noStrike" cap="none" dirty="0" err="1">
                <a:solidFill>
                  <a:srgbClr val="000000"/>
                </a:solidFill>
                <a:latin typeface="Arial"/>
                <a:ea typeface="Arial"/>
                <a:cs typeface="Arial"/>
                <a:sym typeface="Arial"/>
              </a:rPr>
              <a:t>producția</a:t>
            </a:r>
            <a:r>
              <a:rPr lang="en-US" sz="800" b="0" i="1" u="none" strike="noStrike" cap="none" dirty="0">
                <a:solidFill>
                  <a:srgbClr val="000000"/>
                </a:solidFill>
                <a:latin typeface="Arial"/>
                <a:ea typeface="Arial"/>
                <a:cs typeface="Arial"/>
                <a:sym typeface="Arial"/>
              </a:rPr>
              <a:t> </a:t>
            </a:r>
            <a:r>
              <a:rPr lang="en-US" sz="800" b="0" i="1" u="none" strike="noStrike" cap="none" dirty="0" err="1">
                <a:solidFill>
                  <a:srgbClr val="000000"/>
                </a:solidFill>
                <a:latin typeface="Arial"/>
                <a:ea typeface="Arial"/>
                <a:cs typeface="Arial"/>
                <a:sym typeface="Arial"/>
              </a:rPr>
              <a:t>unui</a:t>
            </a:r>
            <a:r>
              <a:rPr lang="en-US" sz="800" b="0" i="1" u="none" strike="noStrike" cap="none" dirty="0">
                <a:solidFill>
                  <a:srgbClr val="000000"/>
                </a:solidFill>
                <a:latin typeface="Arial"/>
                <a:ea typeface="Arial"/>
                <a:cs typeface="Arial"/>
                <a:sym typeface="Arial"/>
              </a:rPr>
              <a:t> </a:t>
            </a:r>
            <a:r>
              <a:rPr lang="en-US" sz="800" b="0" i="1" u="none" strike="noStrike" cap="none" dirty="0" err="1">
                <a:solidFill>
                  <a:srgbClr val="000000"/>
                </a:solidFill>
                <a:latin typeface="Arial"/>
                <a:ea typeface="Arial"/>
                <a:cs typeface="Arial"/>
                <a:sym typeface="Arial"/>
              </a:rPr>
              <a:t>pantof</a:t>
            </a:r>
            <a:r>
              <a:rPr lang="en-US" sz="800" b="0" i="1" u="none" strike="noStrike" cap="none" dirty="0">
                <a:solidFill>
                  <a:srgbClr val="000000"/>
                </a:solidFill>
                <a:latin typeface="Arial"/>
                <a:ea typeface="Arial"/>
                <a:cs typeface="Arial"/>
                <a:sym typeface="Arial"/>
              </a:rPr>
              <a:t>, </a:t>
            </a:r>
            <a:r>
              <a:rPr lang="en-US" sz="800" b="0" i="1" u="none" strike="noStrike" cap="none" dirty="0" err="1">
                <a:solidFill>
                  <a:srgbClr val="000000"/>
                </a:solidFill>
                <a:latin typeface="Arial"/>
                <a:ea typeface="Arial"/>
                <a:cs typeface="Arial"/>
                <a:sym typeface="Arial"/>
              </a:rPr>
              <a:t>Adaptat</a:t>
            </a:r>
            <a:r>
              <a:rPr lang="en-US" sz="800" b="0" i="1" u="none" strike="noStrike" cap="none" dirty="0">
                <a:solidFill>
                  <a:srgbClr val="000000"/>
                </a:solidFill>
                <a:latin typeface="Arial"/>
                <a:ea typeface="Arial"/>
                <a:cs typeface="Arial"/>
                <a:sym typeface="Arial"/>
              </a:rPr>
              <a:t> la </a:t>
            </a:r>
            <a:r>
              <a:rPr lang="en-US" sz="8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http://www.lessonsfromnature.org/bg/index.php?option=com_content&amp;view=article&amp;id=104&amp;Itemid=114  </a:t>
            </a:r>
            <a:endParaRPr sz="8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5610</Words>
  <Application>Microsoft Office PowerPoint</Application>
  <PresentationFormat>Bildschirmpräsentation (16:9)</PresentationFormat>
  <Paragraphs>404</Paragraphs>
  <Slides>42</Slides>
  <Notes>42</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42</vt:i4>
      </vt:variant>
    </vt:vector>
  </HeadingPairs>
  <TitlesOfParts>
    <vt:vector size="50" baseType="lpstr">
      <vt:lpstr>Bebas Neue</vt:lpstr>
      <vt:lpstr>Verdana</vt:lpstr>
      <vt:lpstr>Arial</vt:lpstr>
      <vt:lpstr>Proxima Nova</vt:lpstr>
      <vt:lpstr>Noto Sans</vt:lpstr>
      <vt:lpstr>Calibri</vt:lpstr>
      <vt:lpstr>Noto Sans Symbols</vt:lpstr>
      <vt:lpstr>Creal Modern Portfolio by Slidesgo</vt:lpstr>
      <vt:lpstr>MODELAREA AFACERILOR PENTRU ÎNTREPRINDERILE DIN ECONOMIA CIRCULARĂ</vt:lpstr>
      <vt:lpstr>02</vt:lpstr>
      <vt:lpstr>Obiective principale</vt:lpstr>
      <vt:lpstr>Modelul liniar al producției și consumului </vt:lpstr>
      <vt:lpstr>Economia liniară</vt:lpstr>
      <vt:lpstr>Economia liniară (continuare)</vt:lpstr>
      <vt:lpstr>Economia liniară (continuare)</vt:lpstr>
      <vt:lpstr>Limitele modelului liniar</vt:lpstr>
      <vt:lpstr>Producția de încălțăminte în economia liniară  exemplu</vt:lpstr>
      <vt:lpstr>Efectele negative asupra mediului</vt:lpstr>
      <vt:lpstr>Este nevoie de un nou model...</vt:lpstr>
      <vt:lpstr>Principiile CE în CONTRAST cu  modelului liniar  </vt:lpstr>
      <vt:lpstr>ECONOMIA CIRCULARĂ</vt:lpstr>
      <vt:lpstr>Principiile EC în CONTRAST cu modelul liniar</vt:lpstr>
      <vt:lpstr>Diferențe între economia liniară și cea circulară</vt:lpstr>
      <vt:lpstr>Diferențe între economia liniară și economia circulară (CONT.)</vt:lpstr>
      <vt:lpstr>Deșeurile în economia circulară</vt:lpstr>
      <vt:lpstr>Producția de încălțăminte în economia circulară exemplu</vt:lpstr>
      <vt:lpstr>Beneficiile economiei circulare - Economie</vt:lpstr>
      <vt:lpstr>Beneficiile economiei circulare - Mediu</vt:lpstr>
      <vt:lpstr>Beneficiile economiei circulare - Societate</vt:lpstr>
      <vt:lpstr>Beneficiile economiei circulare pentru întreprindere</vt:lpstr>
      <vt:lpstr>Indicatori EC  </vt:lpstr>
      <vt:lpstr>Cadrul de monitorizare EC</vt:lpstr>
      <vt:lpstr>Indicatori EC (1)</vt:lpstr>
      <vt:lpstr>(continuare)</vt:lpstr>
      <vt:lpstr>Indicatori EC (2)</vt:lpstr>
      <vt:lpstr>Indicatori EC (3)</vt:lpstr>
      <vt:lpstr>Indicatorul de circularitate a materialelor (ICM)</vt:lpstr>
      <vt:lpstr>Politici și cadru legislativ în domeniul EC   </vt:lpstr>
      <vt:lpstr>Politici și cadru legislativ EC</vt:lpstr>
      <vt:lpstr>(ContINUARE)</vt:lpstr>
      <vt:lpstr>UE și economia circulară</vt:lpstr>
      <vt:lpstr>Politici și strategii naționale de educație ecologică, Planuri și măsuri</vt:lpstr>
      <vt:lpstr>9. PORTUGALIA</vt:lpstr>
      <vt:lpstr>Instrumente de politică potențiale care afectează circularitatea produselor </vt:lpstr>
      <vt:lpstr>Evaluare</vt:lpstr>
      <vt:lpstr>Lecturi suplimentare</vt:lpstr>
      <vt:lpstr>PowerPoint-Präsentation</vt:lpstr>
      <vt:lpstr>PowerPoint-Präsentation</vt:lpstr>
      <vt:lpstr>PowerPoint-Präsentation</vt:lpstr>
      <vt:lpstr>Economia circulară  și principiile sale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MODELAREA AFACERILOR PENTRU ÎNTREPRINDERILE DIN ECONOMIA CIRCULARĂ</dc:title>
  <dc:creator>Alex S</dc:creator>
  <cp:lastModifiedBy>saskia_ha@web.de</cp:lastModifiedBy>
  <cp:revision>1</cp:revision>
  <dcterms:modified xsi:type="dcterms:W3CDTF">2023-06-26T15:46:32Z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A32F7581-B6AE-4FB9-BD68-567369D4C400</vt:lpwstr>
  </property>
  <property fmtid="{D5CDD505-2E9C-101B-9397-08002B2CF9AE}" pid="3" name="ArticulatePath">
    <vt:lpwstr>Green-4-Future_IO3_LU2- Circular Economy</vt:lpwstr>
  </property>
</Properties>
</file>