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Bebas Neue" panose="020B0606020202050201" pitchFamily="34" charset="0"/>
      <p:regular r:id="rId45"/>
    </p:embeddedFont>
    <p:embeddedFont>
      <p:font typeface="Calibri" panose="020F0502020204030204" pitchFamily="34" charset="0"/>
      <p:regular r:id="rId46"/>
      <p:bold r:id="rId47"/>
      <p:italic r:id="rId48"/>
      <p:boldItalic r:id="rId49"/>
    </p:embeddedFont>
    <p:embeddedFont>
      <p:font typeface="Noto Sans" panose="020B0502040504020204" pitchFamily="34" charset="0"/>
      <p:regular r:id="rId50"/>
    </p:embeddedFont>
    <p:embeddedFont>
      <p:font typeface="Proxima Nova"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TGnu4Ym1N6OLF/t4MTwcRRwQB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3C795C-2207-41FF-9487-5E32E00641C1}">
  <a:tblStyle styleId="{3E3C795C-2207-41FF-9487-5E32E00641C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8ECCFC-C39D-4F35-B56B-1CDCA967E5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D"/>
          </a:solidFill>
        </a:fill>
      </a:tcStyle>
    </a:wholeTbl>
    <a:band1H>
      <a:tcTxStyle/>
      <a:tcStyle>
        <a:tcBdr/>
        <a:fill>
          <a:solidFill>
            <a:srgbClr val="CBCADA"/>
          </a:solidFill>
        </a:fill>
      </a:tcStyle>
    </a:band1H>
    <a:band2H>
      <a:tcTxStyle/>
      <a:tcStyle>
        <a:tcBdr/>
      </a:tcStyle>
    </a:band2H>
    <a:band1V>
      <a:tcTxStyle/>
      <a:tcStyle>
        <a:tcBdr/>
        <a:fill>
          <a:solidFill>
            <a:srgbClr val="CBCADA"/>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CC4BEAA4-D8FF-449B-93E5-2B1D07CD3AB7}"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44"/>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44"/>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44"/>
          <p:cNvGrpSpPr/>
          <p:nvPr/>
        </p:nvGrpSpPr>
        <p:grpSpPr>
          <a:xfrm>
            <a:off x="-1807437" y="-2986677"/>
            <a:ext cx="12729824" cy="8656755"/>
            <a:chOff x="179600" y="-461549"/>
            <a:chExt cx="7466172" cy="5078466"/>
          </a:xfrm>
        </p:grpSpPr>
        <p:sp>
          <p:nvSpPr>
            <p:cNvPr id="11" name="Google Shape;11;p44"/>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4"/>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4"/>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4"/>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4"/>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4"/>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4"/>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4"/>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4"/>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4"/>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4"/>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4"/>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44"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BE2173D-B136-3D27-F53E-8CF30C85C40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A53AF12-A7D6-32B1-4FB5-7B971C2C4F0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5" name="Google Shape;34;p45" descr="Graphical user interface, text, application&#10;&#10;Description automatically generated">
            <a:extLst>
              <a:ext uri="{FF2B5EF4-FFF2-40B4-BE49-F238E27FC236}">
                <a16:creationId xmlns:a16="http://schemas.microsoft.com/office/drawing/2014/main" id="{8FD9C4CC-70D0-913D-EC16-CF8A94B40F48}"/>
              </a:ext>
            </a:extLst>
          </p:cNvPr>
          <p:cNvPicPr preferRelativeResize="0"/>
          <p:nvPr userDrawn="1"/>
        </p:nvPicPr>
        <p:blipFill rotWithShape="1">
          <a:blip r:embed="rId4">
            <a:alphaModFix/>
          </a:blip>
          <a:srcRect r="25004"/>
          <a:stretch/>
        </p:blipFill>
        <p:spPr>
          <a:xfrm>
            <a:off x="72618" y="4824197"/>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53"/>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53"/>
          <p:cNvGrpSpPr/>
          <p:nvPr/>
        </p:nvGrpSpPr>
        <p:grpSpPr>
          <a:xfrm rot="10800000">
            <a:off x="7782805" y="539502"/>
            <a:ext cx="682510" cy="1078346"/>
            <a:chOff x="4210925" y="3949824"/>
            <a:chExt cx="325625" cy="514601"/>
          </a:xfrm>
        </p:grpSpPr>
        <p:sp>
          <p:nvSpPr>
            <p:cNvPr id="92" name="Google Shape;92;p5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53"/>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5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6" name="Google Shape;96;p53" descr="Graphical user interface, text, application&#10;&#10;Description automatically generated"/>
          <p:cNvPicPr preferRelativeResize="0"/>
          <p:nvPr/>
        </p:nvPicPr>
        <p:blipFill rotWithShape="1">
          <a:blip r:embed="rId3">
            <a:alphaModFix/>
          </a:blip>
          <a:srcRect r="25004"/>
          <a:stretch/>
        </p:blipFill>
        <p:spPr>
          <a:xfrm>
            <a:off x="37409"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D30010B-FD5B-FF2C-C69A-ACA4F664BA6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7BA3DC9-C0D4-3EB2-34D1-8FF8EFF2E2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54"/>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4"/>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4"/>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4"/>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4"/>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4"/>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5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5" name="Google Shape;105;p54" descr="Graphical user interface, text, application&#10;&#10;Description automatically generated"/>
          <p:cNvPicPr preferRelativeResize="0"/>
          <p:nvPr/>
        </p:nvPicPr>
        <p:blipFill rotWithShape="1">
          <a:blip r:embed="rId3">
            <a:alphaModFix/>
          </a:blip>
          <a:srcRect r="25004"/>
          <a:stretch/>
        </p:blipFill>
        <p:spPr>
          <a:xfrm>
            <a:off x="174266"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AD341D7-2E03-BBEB-F89D-CAEFDCF6920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C041024-0F85-D99B-B986-AF1743D84D8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5"/>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5"/>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5"/>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5"/>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5"/>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5"/>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45"/>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45"/>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4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45" descr="Graphical user interface, text, application&#10;&#10;Description automatically generated"/>
          <p:cNvPicPr preferRelativeResize="0"/>
          <p:nvPr/>
        </p:nvPicPr>
        <p:blipFill rotWithShape="1">
          <a:blip r:embed="rId3">
            <a:alphaModFix/>
          </a:blip>
          <a:srcRect r="25004"/>
          <a:stretch/>
        </p:blipFill>
        <p:spPr>
          <a:xfrm>
            <a:off x="72618"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8C164EC-4FF7-0DA3-502A-43C4949E777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BE8B82E-4471-7283-D828-17B7C0B3693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6"/>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6"/>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6"/>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6"/>
          <p:cNvGrpSpPr/>
          <p:nvPr/>
        </p:nvGrpSpPr>
        <p:grpSpPr>
          <a:xfrm>
            <a:off x="8431033" y="-449325"/>
            <a:ext cx="1061212" cy="1676776"/>
            <a:chOff x="4210925" y="3949824"/>
            <a:chExt cx="325625" cy="514601"/>
          </a:xfrm>
        </p:grpSpPr>
        <p:sp>
          <p:nvSpPr>
            <p:cNvPr id="40" name="Google Shape;40;p4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46"/>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6"/>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4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5" name="Google Shape;45;p46" descr="Graphical user interface, text, application&#10;&#10;Description automatically generated"/>
          <p:cNvPicPr preferRelativeResize="0"/>
          <p:nvPr/>
        </p:nvPicPr>
        <p:blipFill rotWithShape="1">
          <a:blip r:embed="rId3">
            <a:alphaModFix/>
          </a:blip>
          <a:srcRect r="25004"/>
          <a:stretch/>
        </p:blipFill>
        <p:spPr>
          <a:xfrm>
            <a:off x="161518" y="482734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B8EA310-478C-D85B-6E38-69118B3491D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2D97C4F-C9E6-3EEB-13CF-CF64D9D52DE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4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a:off x="8225003" y="433123"/>
            <a:ext cx="411785" cy="650559"/>
            <a:chOff x="4210925" y="3949824"/>
            <a:chExt cx="325625" cy="514601"/>
          </a:xfrm>
        </p:grpSpPr>
        <p:sp>
          <p:nvSpPr>
            <p:cNvPr id="51" name="Google Shape;51;p4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4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4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5EC33DC-53D5-D0F5-6F0A-89FE2082A73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39956F8-CE59-A587-3F1E-F44A96AB7F1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4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48"/>
          <p:cNvGrpSpPr/>
          <p:nvPr/>
        </p:nvGrpSpPr>
        <p:grpSpPr>
          <a:xfrm>
            <a:off x="6609" y="4254853"/>
            <a:ext cx="554210" cy="859289"/>
            <a:chOff x="2242775" y="2016422"/>
            <a:chExt cx="325050" cy="504100"/>
          </a:xfrm>
        </p:grpSpPr>
        <p:sp>
          <p:nvSpPr>
            <p:cNvPr id="58" name="Google Shape;58;p4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4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4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4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4" name="Google Shape;64;p48" descr="Graphical user interface, text, application&#10;&#10;Description automatically generated"/>
          <p:cNvPicPr preferRelativeResize="0"/>
          <p:nvPr/>
        </p:nvPicPr>
        <p:blipFill rotWithShape="1">
          <a:blip r:embed="rId3">
            <a:alphaModFix/>
          </a:blip>
          <a:srcRect r="25004"/>
          <a:stretch/>
        </p:blipFill>
        <p:spPr>
          <a:xfrm>
            <a:off x="72618" y="478447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D9B0780-B56A-7EF3-9874-CACBF44FBFF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A3D1425-7A41-02D3-1F14-D24BD3CAD76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4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7" name="Google Shape;67;p49"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60E6D09-8B6E-73C5-8B43-4B619FBA7F8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EC9EF01-0B1B-FCE2-D3C5-05A5E0FCEC0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5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5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50"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B6AB815-307E-AD89-1E4D-889D612C4E4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85F9118-ACE9-F4AB-1AAF-6569A801AA0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1"/>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51"/>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51"/>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1"/>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1"/>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5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2" name="Google Shape;82;p51"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7142EE7-C9F0-2452-1FA0-EBCFE3F55B3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F6B6E1E-CDDF-CC91-348C-DF3EF17D868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52"/>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2"/>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2"/>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5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8" name="Google Shape;88;p52" descr="Graphical user interface, text, application&#10;&#10;Description automatically generated"/>
          <p:cNvPicPr preferRelativeResize="0"/>
          <p:nvPr/>
        </p:nvPicPr>
        <p:blipFill rotWithShape="1">
          <a:blip r:embed="rId3">
            <a:alphaModFix/>
          </a:blip>
          <a:srcRect r="25004"/>
          <a:stretch/>
        </p:blipFill>
        <p:spPr>
          <a:xfrm>
            <a:off x="161518" y="475604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05E0EA2-34AF-E932-23EF-F4610729641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5247C3B-FC25-1139-3E60-10F313DE991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freepik.com/free-photo/fire-steppe-grass-is-burning-destroying-everything-its-path_18629392.htm#query=country%20fire&amp;position=6&amp;from_view=search&amp;track=ais" TargetMode="External"/><Relationship Id="rId5" Type="http://schemas.openxmlformats.org/officeDocument/2006/relationships/hyperlink" Target="https://www.freepik.com/author/pvproductions"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nrel.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planetark.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lessonsfromnature.org/bg/index.php?option=com_content&amp;view=article&amp;id=104&amp;Itemid=114"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www.youtube.com/watch?v=G-pr0cYzuDQ&amp;ab_channel=DisruptiveInnovationFestival-D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ec.europa.eu/eurostat/web/circular-economy/indicator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nvironment/ecoap/indicators/circular-economy-indicators_e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op.europa.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uroparl.europa.eu/doceo/document/TA-9-2021-0040_EN.ht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s://eco.nomia.pt/contents/ficheiros/paec-pt.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circulareconomy.europa.eu/platform/sites/default/files/circular_by_design_-_products_in_the_circular_economy.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europarl.europa.eu/RegData/etudes/BRIE/2016/581999/EPRS_BRI%282016%29581999_EN.pd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www.lessonsfromnature.org/" TargetMode="External"/><Relationship Id="rId4" Type="http://schemas.openxmlformats.org/officeDocument/2006/relationships/hyperlink" Target="https://ec.europa.eu/clima/policies/adaptation/how_e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irculareconomy.europa.eu/platform/sites/default/files/circular_by_design_-_products_in_the_circular_economy.pdf" TargetMode="External"/><Relationship Id="rId7" Type="http://schemas.openxmlformats.org/officeDocument/2006/relationships/hyperlink" Target="https://www.youtube.com/watch?v=G-pr0cYzuDQ"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kenniskaarten.hetgroenebrein.nl/en/" TargetMode="External"/><Relationship Id="rId5" Type="http://schemas.openxmlformats.org/officeDocument/2006/relationships/hyperlink" Target="https://www.iisd.org/system/files/2020-12/circular-economy-jobs.pdf" TargetMode="External"/><Relationship Id="rId4" Type="http://schemas.openxmlformats.org/officeDocument/2006/relationships/hyperlink" Target="https://www.ellenmacarthurfoundation.org/circular-economy/concep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eurostat/web/circular-economy/indicators/monitoring-framework"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ellenmacarthurfoundation.org/material-circularity-indicator" TargetMode="External"/><Relationship Id="rId5" Type="http://schemas.openxmlformats.org/officeDocument/2006/relationships/hyperlink" Target="https://ec.europa.eu/environment/ecoap/indicators/circular-economy-indicators_en" TargetMode="External"/><Relationship Id="rId4" Type="http://schemas.openxmlformats.org/officeDocument/2006/relationships/hyperlink" Target="https://ec.europa.eu/eurostat/web/circular-economy/indicato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7" Type="http://schemas.openxmlformats.org/officeDocument/2006/relationships/hyperlink" Target="https://ec.europa.eu/environment/ecolabel/"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www.sepa.gov.rs/download/publikacije/MoreFromLess_MaterialResourceEfficiencyEurope.pdf" TargetMode="External"/><Relationship Id="rId5" Type="http://schemas.openxmlformats.org/officeDocument/2006/relationships/hyperlink" Target="https://circulareconomy.europa.eu/platform/sites/default/files/circular_by_design_-_products_in_the_circular_economy.pdf" TargetMode="External"/><Relationship Id="rId4" Type="http://schemas.openxmlformats.org/officeDocument/2006/relationships/hyperlink" Target="https://www.europarl.europa.eu/doceo/document/TA-9-2021-0040_EN.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circulareconomyasia.org/circular-econom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lessonsfromnature.org/bg/index.php?option=com_content&amp;view=article&amp;id=104&amp;Itemid=114"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903115" y="954028"/>
            <a:ext cx="7223118"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b="1"/>
              <a:t>BUSINESS MODELLING FOR CIRCULAR ECONOMY BUSINESSES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The negative effects on the environment</a:t>
            </a:r>
            <a:endParaRPr/>
          </a:p>
        </p:txBody>
      </p:sp>
      <p:sp>
        <p:nvSpPr>
          <p:cNvPr id="175" name="Google Shape;175;p10"/>
          <p:cNvSpPr txBox="1"/>
          <p:nvPr/>
        </p:nvSpPr>
        <p:spPr>
          <a:xfrm>
            <a:off x="89377" y="1096190"/>
            <a:ext cx="8923994"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The linear economy is considered to be a non-viable form of economic model, as long-term planetary borders will reach an unsustainable level of maintenance. Humanity is already experiencing the disparity of the linear economy with the growing scarcity of resources, increased pollution and vulnerability of people and the environment caused by this pollution. </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2B2D83"/>
                </a:solidFill>
                <a:latin typeface="Arial"/>
                <a:ea typeface="Arial"/>
                <a:cs typeface="Arial"/>
                <a:sym typeface="Arial"/>
              </a:rPr>
              <a:t>The negative effect of climate change:</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Increase in the average global temperature </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Wildfires and drought </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Fresh water availability </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Floods</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Rise in sea level </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Climate change poses various types of challenges – it affects different economic sectors (energy, agriculture and forestry, construction and infrastructure, tourism, etc.) and poses environmental, social, and territorial challenges. </a:t>
            </a:r>
            <a:endParaRPr/>
          </a:p>
        </p:txBody>
      </p:sp>
      <p:pic>
        <p:nvPicPr>
          <p:cNvPr id="176" name="Google Shape;176;p10"/>
          <p:cNvPicPr preferRelativeResize="0"/>
          <p:nvPr/>
        </p:nvPicPr>
        <p:blipFill rotWithShape="1">
          <a:blip r:embed="rId3">
            <a:alphaModFix/>
          </a:blip>
          <a:srcRect/>
          <a:stretch/>
        </p:blipFill>
        <p:spPr>
          <a:xfrm>
            <a:off x="5722766" y="2219811"/>
            <a:ext cx="2794484" cy="1538410"/>
          </a:xfrm>
          <a:prstGeom prst="rect">
            <a:avLst/>
          </a:prstGeom>
          <a:noFill/>
          <a:ln>
            <a:noFill/>
          </a:ln>
        </p:spPr>
      </p:pic>
      <p:pic>
        <p:nvPicPr>
          <p:cNvPr id="177" name="Google Shape;177;p10"/>
          <p:cNvPicPr preferRelativeResize="0"/>
          <p:nvPr/>
        </p:nvPicPr>
        <p:blipFill rotWithShape="1">
          <a:blip r:embed="rId4">
            <a:alphaModFix/>
          </a:blip>
          <a:srcRect/>
          <a:stretch/>
        </p:blipFill>
        <p:spPr>
          <a:xfrm>
            <a:off x="7890912" y="3538746"/>
            <a:ext cx="626338" cy="219475"/>
          </a:xfrm>
          <a:prstGeom prst="rect">
            <a:avLst/>
          </a:prstGeom>
          <a:noFill/>
          <a:ln>
            <a:noFill/>
          </a:ln>
        </p:spPr>
      </p:pic>
      <p:sp>
        <p:nvSpPr>
          <p:cNvPr id="178" name="Google Shape;178;p10"/>
          <p:cNvSpPr txBox="1"/>
          <p:nvPr/>
        </p:nvSpPr>
        <p:spPr>
          <a:xfrm>
            <a:off x="5623200" y="3758221"/>
            <a:ext cx="39346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fire in the steppe </a:t>
            </a:r>
            <a:r>
              <a:rPr lang="en-US" sz="600" b="0" i="0" u="none" strike="noStrike" cap="none">
                <a:solidFill>
                  <a:srgbClr val="000000"/>
                </a:solidFill>
                <a:latin typeface="Arial"/>
                <a:ea typeface="Arial"/>
                <a:cs typeface="Arial"/>
                <a:sym typeface="Arial"/>
              </a:rPr>
              <a:t>by </a:t>
            </a:r>
            <a:r>
              <a:rPr lang="en-US" sz="600" b="1" i="0" u="sng" strike="noStrike" cap="none">
                <a:solidFill>
                  <a:srgbClr val="0F73EE"/>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pvproductions</a:t>
            </a:r>
            <a:endParaRPr sz="600" b="1" i="0" u="sng" strike="noStrike" cap="none">
              <a:solidFill>
                <a:srgbClr val="0F73EE"/>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600" b="0" i="0" u="none" strike="noStrike" cap="none">
                <a:solidFill>
                  <a:srgbClr val="000000"/>
                </a:solidFill>
                <a:latin typeface="Arial"/>
                <a:ea typeface="Arial"/>
                <a:cs typeface="Arial"/>
                <a:sym typeface="Arial"/>
              </a:rPr>
              <a:t> in </a:t>
            </a:r>
            <a:r>
              <a:rPr lang="en-US" sz="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https://www.freepik.com/free-photo/fire-steppe-grass-is-burning-destroying-everything-its-path_18629392.htm#query=country%20fire&amp;position=6&amp;from_view=search&amp;track=ais</a:t>
            </a: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713100" y="30574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New model is needed…</a:t>
            </a:r>
            <a:endParaRPr/>
          </a:p>
        </p:txBody>
      </p:sp>
      <p:sp>
        <p:nvSpPr>
          <p:cNvPr id="184" name="Google Shape;184;p11"/>
          <p:cNvSpPr txBox="1"/>
          <p:nvPr/>
        </p:nvSpPr>
        <p:spPr>
          <a:xfrm>
            <a:off x="55002" y="1066502"/>
            <a:ext cx="6380174"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It is obvious to all participants in the traditional linear model of production and consumption that through it the economy cannot continue in the future. In a number of countries there are already approaches to rethinking and reducing resource consumption.</a:t>
            </a:r>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15A7A1"/>
                </a:solidFill>
                <a:latin typeface="Arial"/>
                <a:ea typeface="Arial"/>
                <a:cs typeface="Arial"/>
                <a:sym typeface="Arial"/>
              </a:rPr>
              <a:t>“</a:t>
            </a:r>
            <a:r>
              <a:rPr lang="en-US" sz="1600" b="0" i="1" u="none" strike="noStrike" cap="none">
                <a:solidFill>
                  <a:srgbClr val="15A7A1"/>
                </a:solidFill>
                <a:latin typeface="Arial"/>
                <a:ea typeface="Arial"/>
                <a:cs typeface="Arial"/>
                <a:sym typeface="Arial"/>
              </a:rPr>
              <a:t>The system we have constructed to satisfy our needs has led us astray: an economy profligate of material resources, an environment degraded by material emissions, and lives overburdened by material concerns. From within the darkness of this position appears the light of a new conception: a society which addresses itself anew to the complex question of satisfying needs; an economy which does not degrade the environment in which it must survive</a:t>
            </a:r>
            <a:r>
              <a:rPr lang="en-US" sz="1600" b="0" i="0" u="none" strike="noStrike" cap="none">
                <a:solidFill>
                  <a:srgbClr val="15A7A1"/>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 Tim Jackson</a:t>
            </a:r>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There is already a concept of such an economic model and it refers to the Circular Economy.</a:t>
            </a:r>
            <a:endParaRPr/>
          </a:p>
        </p:txBody>
      </p:sp>
      <p:pic>
        <p:nvPicPr>
          <p:cNvPr id="185" name="Google Shape;185;p11"/>
          <p:cNvPicPr preferRelativeResize="0"/>
          <p:nvPr/>
        </p:nvPicPr>
        <p:blipFill rotWithShape="1">
          <a:blip r:embed="rId3">
            <a:alphaModFix/>
          </a:blip>
          <a:srcRect/>
          <a:stretch/>
        </p:blipFill>
        <p:spPr>
          <a:xfrm>
            <a:off x="6532544" y="1745052"/>
            <a:ext cx="2360545" cy="2336334"/>
          </a:xfrm>
          <a:prstGeom prst="rect">
            <a:avLst/>
          </a:prstGeom>
          <a:noFill/>
          <a:ln>
            <a:noFill/>
          </a:ln>
        </p:spPr>
      </p:pic>
      <p:sp>
        <p:nvSpPr>
          <p:cNvPr id="186" name="Google Shape;186;p11"/>
          <p:cNvSpPr txBox="1"/>
          <p:nvPr/>
        </p:nvSpPr>
        <p:spPr>
          <a:xfrm>
            <a:off x="6532544" y="4081386"/>
            <a:ext cx="228924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circular economy infographic </a:t>
            </a:r>
            <a:r>
              <a:rPr lang="en-US" sz="600" b="0" i="0" u="none" strike="noStrike" cap="none">
                <a:solidFill>
                  <a:srgbClr val="000000"/>
                </a:solidFill>
                <a:latin typeface="Arial"/>
                <a:ea typeface="Arial"/>
                <a:cs typeface="Arial"/>
                <a:sym typeface="Arial"/>
              </a:rPr>
              <a:t>by </a:t>
            </a:r>
            <a:r>
              <a:rPr lang="en-US" sz="600" b="1" i="0" u="none" strike="noStrike" cap="none">
                <a:solidFill>
                  <a:srgbClr val="0F73EE"/>
                </a:solidFill>
                <a:latin typeface="Proxima Nova"/>
                <a:ea typeface="Proxima Nova"/>
                <a:cs typeface="Proxima Nova"/>
                <a:sym typeface="Proxima Nova"/>
              </a:rPr>
              <a:t>freepik</a:t>
            </a:r>
            <a:r>
              <a:rPr lang="en-US" sz="600" b="0" i="0" u="none" strike="noStrike" cap="none">
                <a:solidFill>
                  <a:srgbClr val="000000"/>
                </a:solidFill>
                <a:latin typeface="Arial"/>
                <a:ea typeface="Arial"/>
                <a:cs typeface="Arial"/>
                <a:sym typeface="Arial"/>
              </a:rPr>
              <a:t> in https://www.freepik.com/free-vector/flat-design-circular-economy-infographic_21095200.htm#query=circular%20economy&amp;position=4&amp;from_view=search&amp;track=ais</a:t>
            </a:r>
            <a:endParaRPr/>
          </a:p>
        </p:txBody>
      </p:sp>
      <p:pic>
        <p:nvPicPr>
          <p:cNvPr id="187" name="Google Shape;187;p11" descr="Uma imagem com texto, clipart&#10;&#10;Descrição gerada automaticamente"/>
          <p:cNvPicPr preferRelativeResize="0"/>
          <p:nvPr/>
        </p:nvPicPr>
        <p:blipFill rotWithShape="1">
          <a:blip r:embed="rId4">
            <a:alphaModFix/>
          </a:blip>
          <a:srcRect/>
          <a:stretch/>
        </p:blipFill>
        <p:spPr>
          <a:xfrm>
            <a:off x="6614469" y="3843040"/>
            <a:ext cx="681229" cy="238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CE Principles as Opposed to </a:t>
            </a:r>
            <a:br>
              <a:rPr lang="en-US" sz="4000">
                <a:solidFill>
                  <a:srgbClr val="368E00"/>
                </a:solidFill>
              </a:rPr>
            </a:br>
            <a:r>
              <a:rPr lang="en-US" sz="4000">
                <a:solidFill>
                  <a:srgbClr val="368E00"/>
                </a:solidFill>
              </a:rPr>
              <a:t>the Linear Model</a:t>
            </a:r>
            <a:br>
              <a:rPr lang="en-US" sz="4000">
                <a:solidFill>
                  <a:srgbClr val="368E00"/>
                </a:solidFill>
              </a:rPr>
            </a:br>
            <a:br>
              <a:rPr lang="en-US" sz="4000">
                <a:solidFill>
                  <a:srgbClr val="368E00"/>
                </a:solidFill>
              </a:rPr>
            </a:br>
            <a:endParaRPr/>
          </a:p>
        </p:txBody>
      </p:sp>
      <p:sp>
        <p:nvSpPr>
          <p:cNvPr id="193" name="Google Shape;193;p12"/>
          <p:cNvSpPr txBox="1">
            <a:spLocks noGrp="1"/>
          </p:cNvSpPr>
          <p:nvPr>
            <p:ph type="subTitle" idx="1"/>
          </p:nvPr>
        </p:nvSpPr>
        <p:spPr>
          <a:xfrm>
            <a:off x="3636974" y="2497270"/>
            <a:ext cx="5399449"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800"/>
              <a:t>Information on the essence of the circular economy and the main principles that govern it. </a:t>
            </a:r>
            <a:endParaRPr/>
          </a:p>
          <a:p>
            <a:pPr marL="0" lvl="0" indent="0" algn="just" rtl="0">
              <a:lnSpc>
                <a:spcPct val="100000"/>
              </a:lnSpc>
              <a:spcBef>
                <a:spcPts val="0"/>
              </a:spcBef>
              <a:spcAft>
                <a:spcPts val="0"/>
              </a:spcAft>
              <a:buSzPts val="1600"/>
              <a:buNone/>
            </a:pPr>
            <a:r>
              <a:rPr lang="en-US" sz="1800"/>
              <a:t>The differences between the two economic models – the linear and the circular one are discussed and the benefits of the transition to circular economy are pointed out. </a:t>
            </a:r>
            <a:endParaRPr/>
          </a:p>
          <a:p>
            <a:pPr marL="0" lvl="0" indent="0" algn="just" rtl="0">
              <a:lnSpc>
                <a:spcPct val="100000"/>
              </a:lnSpc>
              <a:spcBef>
                <a:spcPts val="0"/>
              </a:spcBef>
              <a:spcAft>
                <a:spcPts val="0"/>
              </a:spcAft>
              <a:buSzPts val="1600"/>
              <a:buNone/>
            </a:pPr>
            <a:r>
              <a:rPr lang="en-US" sz="1400"/>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479469" y="13714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2B2D83"/>
                </a:solidFill>
              </a:rPr>
              <a:t>CIRCULAR ECONOMY</a:t>
            </a:r>
            <a:endParaRPr/>
          </a:p>
        </p:txBody>
      </p:sp>
      <p:sp>
        <p:nvSpPr>
          <p:cNvPr id="199" name="Google Shape;199;p13"/>
          <p:cNvSpPr txBox="1"/>
          <p:nvPr/>
        </p:nvSpPr>
        <p:spPr>
          <a:xfrm>
            <a:off x="189067" y="867878"/>
            <a:ext cx="5118578"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0" i="1" u="none" strike="noStrike" cap="none">
                <a:solidFill>
                  <a:srgbClr val="2B2D83"/>
                </a:solidFill>
                <a:latin typeface="Arial"/>
                <a:ea typeface="Arial"/>
                <a:cs typeface="Arial"/>
                <a:sym typeface="Arial"/>
              </a:rPr>
              <a:t>“The circular industrial economy manages stocks of manufactured assets, such as infrastructure, buildings, vehicles, equipment and consumer goods, to maintain their value and utility as high as possible for as long as possible; and stocks of resources at their highest purity and value</a:t>
            </a:r>
            <a:r>
              <a:rPr lang="en-US" sz="1600" b="0" i="0" u="none" strike="noStrike" cap="none">
                <a:solidFill>
                  <a:srgbClr val="000000"/>
                </a:solidFill>
                <a:latin typeface="Arial"/>
                <a:ea typeface="Arial"/>
                <a:cs typeface="Arial"/>
                <a:sym typeface="Arial"/>
              </a:rPr>
              <a:t>” </a:t>
            </a:r>
            <a:endParaRPr/>
          </a:p>
          <a:p>
            <a:pPr marL="0" marR="0" lvl="0" indent="0" algn="just" rtl="0">
              <a:lnSpc>
                <a:spcPct val="120000"/>
              </a:lnSpc>
              <a:spcBef>
                <a:spcPts val="500"/>
              </a:spcBef>
              <a:spcAft>
                <a:spcPts val="0"/>
              </a:spcAft>
              <a:buNone/>
            </a:pPr>
            <a:r>
              <a:rPr lang="en-US" sz="1600" b="0" i="0" u="none" strike="noStrike" cap="none">
                <a:solidFill>
                  <a:srgbClr val="000000"/>
                </a:solidFill>
                <a:latin typeface="Arial"/>
                <a:ea typeface="Arial"/>
                <a:cs typeface="Arial"/>
                <a:sym typeface="Arial"/>
              </a:rPr>
              <a:t>The circular economy aims at long-term resilience, sustainability, benefits for the society and environment and generating business and economic opportunities. The goal of the circular economy is to rethink growth, putting the focus on societal benefits while distinguishing the consumption of finite resources from economic activity and preventing waste and pollution. </a:t>
            </a:r>
            <a:endParaRPr/>
          </a:p>
        </p:txBody>
      </p:sp>
      <p:pic>
        <p:nvPicPr>
          <p:cNvPr id="200" name="Google Shape;200;p13"/>
          <p:cNvPicPr preferRelativeResize="0"/>
          <p:nvPr/>
        </p:nvPicPr>
        <p:blipFill rotWithShape="1">
          <a:blip r:embed="rId3">
            <a:alphaModFix/>
          </a:blip>
          <a:srcRect/>
          <a:stretch/>
        </p:blipFill>
        <p:spPr>
          <a:xfrm>
            <a:off x="5363555" y="1347537"/>
            <a:ext cx="3691800" cy="2902741"/>
          </a:xfrm>
          <a:prstGeom prst="rect">
            <a:avLst/>
          </a:prstGeom>
          <a:noFill/>
          <a:ln>
            <a:noFill/>
          </a:ln>
        </p:spPr>
      </p:pic>
      <p:sp>
        <p:nvSpPr>
          <p:cNvPr id="201" name="Google Shape;201;p13"/>
          <p:cNvSpPr txBox="1"/>
          <p:nvPr/>
        </p:nvSpPr>
        <p:spPr>
          <a:xfrm>
            <a:off x="4943260" y="4380862"/>
            <a:ext cx="5336463"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Verdana"/>
                <a:ea typeface="Verdana"/>
                <a:cs typeface="Verdana"/>
                <a:sym typeface="Verdana"/>
              </a:rPr>
              <a:t> </a:t>
            </a:r>
            <a:r>
              <a:rPr lang="en-US" sz="900" b="0" i="0" u="none" strike="noStrike" cap="none">
                <a:solidFill>
                  <a:srgbClr val="000000"/>
                </a:solidFill>
                <a:latin typeface="Arial"/>
                <a:ea typeface="Arial"/>
                <a:cs typeface="Arial"/>
                <a:sym typeface="Arial"/>
              </a:rPr>
              <a:t>Circular economy (Source: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NREL</a:t>
            </a:r>
            <a:r>
              <a:rPr lang="en-US" sz="9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a:spLocks noGrp="1"/>
          </p:cNvSpPr>
          <p:nvPr>
            <p:ph type="title"/>
          </p:nvPr>
        </p:nvSpPr>
        <p:spPr>
          <a:xfrm>
            <a:off x="376341" y="628878"/>
            <a:ext cx="8100766"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CE Principles as opposed to the Linear Model</a:t>
            </a:r>
            <a:endParaRPr>
              <a:solidFill>
                <a:srgbClr val="2B2D83"/>
              </a:solidFill>
            </a:endParaRPr>
          </a:p>
        </p:txBody>
      </p:sp>
      <p:sp>
        <p:nvSpPr>
          <p:cNvPr id="207" name="Google Shape;207;p14"/>
          <p:cNvSpPr txBox="1"/>
          <p:nvPr/>
        </p:nvSpPr>
        <p:spPr>
          <a:xfrm>
            <a:off x="168036" y="1468600"/>
            <a:ext cx="5902349"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Looking beyond the "Take, Make, Use, Dispose" linear industrial model, the model of the circular economy can be described as "Reduce – Reuse – Recycle". </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transition from a linear to a circular economy is based on three main principles[1]:</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15A7A1"/>
                </a:solidFill>
                <a:latin typeface="Arial"/>
                <a:ea typeface="Arial"/>
                <a:cs typeface="Arial"/>
                <a:sym typeface="Arial"/>
              </a:rPr>
              <a:t>• </a:t>
            </a:r>
            <a:r>
              <a:rPr lang="en-US" sz="1400" b="1" i="0" u="none" strike="noStrike" cap="none">
                <a:solidFill>
                  <a:srgbClr val="15A7A1"/>
                </a:solidFill>
                <a:latin typeface="Arial"/>
                <a:ea typeface="Arial"/>
                <a:cs typeface="Arial"/>
                <a:sym typeface="Arial"/>
              </a:rPr>
              <a:t>Design out waste and pollution </a:t>
            </a:r>
            <a:r>
              <a:rPr lang="en-US" sz="1400" b="0" i="0" u="none" strike="noStrike" cap="none">
                <a:solidFill>
                  <a:srgbClr val="15A7A1"/>
                </a:solidFill>
                <a:latin typeface="Arial"/>
                <a:ea typeface="Arial"/>
                <a:cs typeface="Arial"/>
                <a:sym typeface="Arial"/>
              </a:rPr>
              <a:t>- In the circular economy the design stage of the product is the most important – circular products are designed in such a way so they can be reused / recovered later on and minimum or no waste is created</a:t>
            </a:r>
            <a:endParaRPr/>
          </a:p>
          <a:p>
            <a:pPr marL="0" marR="0" lvl="0" indent="0" algn="just" rtl="0">
              <a:lnSpc>
                <a:spcPct val="100000"/>
              </a:lnSpc>
              <a:spcBef>
                <a:spcPts val="0"/>
              </a:spcBef>
              <a:spcAft>
                <a:spcPts val="0"/>
              </a:spcAft>
              <a:buNone/>
            </a:pPr>
            <a:r>
              <a:rPr lang="en-US" sz="1400" b="0" i="0" u="none" strike="noStrike" cap="none">
                <a:solidFill>
                  <a:srgbClr val="15A7A1"/>
                </a:solidFill>
                <a:latin typeface="Arial"/>
                <a:ea typeface="Arial"/>
                <a:cs typeface="Arial"/>
                <a:sym typeface="Arial"/>
              </a:rPr>
              <a:t>• </a:t>
            </a:r>
            <a:r>
              <a:rPr lang="en-US" sz="1400" b="1" i="0" u="none" strike="noStrike" cap="none">
                <a:solidFill>
                  <a:srgbClr val="15A7A1"/>
                </a:solidFill>
                <a:latin typeface="Arial"/>
                <a:ea typeface="Arial"/>
                <a:cs typeface="Arial"/>
                <a:sym typeface="Arial"/>
              </a:rPr>
              <a:t>Keep products and materials in use </a:t>
            </a:r>
            <a:r>
              <a:rPr lang="en-US" sz="1400" b="0" i="0" u="none" strike="noStrike" cap="none">
                <a:solidFill>
                  <a:srgbClr val="15A7A1"/>
                </a:solidFill>
                <a:latin typeface="Arial"/>
                <a:ea typeface="Arial"/>
                <a:cs typeface="Arial"/>
                <a:sym typeface="Arial"/>
              </a:rPr>
              <a:t>- products’ life extension and the possibility for them to be reused, repaired, and remanufactured</a:t>
            </a:r>
            <a:endParaRPr/>
          </a:p>
          <a:p>
            <a:pPr marL="0" marR="0" lvl="0" indent="0" algn="just" rtl="0">
              <a:lnSpc>
                <a:spcPct val="100000"/>
              </a:lnSpc>
              <a:spcBef>
                <a:spcPts val="0"/>
              </a:spcBef>
              <a:spcAft>
                <a:spcPts val="0"/>
              </a:spcAft>
              <a:buNone/>
            </a:pPr>
            <a:r>
              <a:rPr lang="en-US" sz="1400" b="0" i="0" u="none" strike="noStrike" cap="none">
                <a:solidFill>
                  <a:srgbClr val="15A7A1"/>
                </a:solidFill>
                <a:latin typeface="Arial"/>
                <a:ea typeface="Arial"/>
                <a:cs typeface="Arial"/>
                <a:sym typeface="Arial"/>
              </a:rPr>
              <a:t>• </a:t>
            </a:r>
            <a:r>
              <a:rPr lang="en-US" sz="1400" b="1" i="0" u="none" strike="noStrike" cap="none">
                <a:solidFill>
                  <a:srgbClr val="15A7A1"/>
                </a:solidFill>
                <a:latin typeface="Arial"/>
                <a:ea typeface="Arial"/>
                <a:cs typeface="Arial"/>
                <a:sym typeface="Arial"/>
              </a:rPr>
              <a:t>Regenerate natural systems </a:t>
            </a:r>
            <a:r>
              <a:rPr lang="en-US" sz="1400" b="0" i="0" u="none" strike="noStrike" cap="none">
                <a:solidFill>
                  <a:srgbClr val="15A7A1"/>
                </a:solidFill>
                <a:latin typeface="Arial"/>
                <a:ea typeface="Arial"/>
                <a:cs typeface="Arial"/>
                <a:sym typeface="Arial"/>
              </a:rPr>
              <a:t>- opportunities for improving our environment</a:t>
            </a:r>
            <a:endParaRPr/>
          </a:p>
        </p:txBody>
      </p:sp>
      <p:pic>
        <p:nvPicPr>
          <p:cNvPr id="208" name="Google Shape;208;p14"/>
          <p:cNvPicPr preferRelativeResize="0"/>
          <p:nvPr/>
        </p:nvPicPr>
        <p:blipFill rotWithShape="1">
          <a:blip r:embed="rId3">
            <a:alphaModFix/>
          </a:blip>
          <a:srcRect l="10607" r="15409"/>
          <a:stretch/>
        </p:blipFill>
        <p:spPr>
          <a:xfrm>
            <a:off x="6070385" y="1468600"/>
            <a:ext cx="3011332" cy="2695565"/>
          </a:xfrm>
          <a:prstGeom prst="rect">
            <a:avLst/>
          </a:prstGeom>
          <a:noFill/>
          <a:ln>
            <a:noFill/>
          </a:ln>
        </p:spPr>
      </p:pic>
      <p:sp>
        <p:nvSpPr>
          <p:cNvPr id="209" name="Google Shape;209;p14"/>
          <p:cNvSpPr txBox="1"/>
          <p:nvPr/>
        </p:nvSpPr>
        <p:spPr>
          <a:xfrm>
            <a:off x="6574005" y="3533218"/>
            <a:ext cx="262632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CE principles (Source [1]: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https://planetark.org/</a:t>
            </a:r>
            <a:r>
              <a:rPr lang="en-US" sz="900" b="0" i="0" u="none" strike="noStrike" cap="none">
                <a:solidFill>
                  <a:srgbClr val="000000"/>
                </a:solidFill>
                <a:latin typeface="Arial"/>
                <a:ea typeface="Arial"/>
                <a:cs typeface="Arial"/>
                <a:sym typeface="Arial"/>
              </a:rPr>
              <a:t>)</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Differences between the Linear and the Circular Economy</a:t>
            </a:r>
            <a:endParaRPr>
              <a:solidFill>
                <a:srgbClr val="2B2D83"/>
              </a:solidFill>
            </a:endParaRPr>
          </a:p>
        </p:txBody>
      </p:sp>
      <p:sp>
        <p:nvSpPr>
          <p:cNvPr id="215" name="Google Shape;215;p15"/>
          <p:cNvSpPr txBox="1"/>
          <p:nvPr/>
        </p:nvSpPr>
        <p:spPr>
          <a:xfrm>
            <a:off x="5108265" y="1902855"/>
            <a:ext cx="3939482"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Circular and the Linear Economy are fundamentally different. In contrast to what is happening in a linear economy, the circular economy makes optimal use of raw materials and resources. This means that these materials and resources continue to be applied in a way that generates the highest economic value and the least environmental damage. Closing the cycles of raw materials in the circular economy is associated with different ways of creating value, new business models application and sustainability.</a:t>
            </a:r>
            <a:endParaRPr/>
          </a:p>
        </p:txBody>
      </p:sp>
      <p:pic>
        <p:nvPicPr>
          <p:cNvPr id="216" name="Google Shape;216;p15"/>
          <p:cNvPicPr preferRelativeResize="0"/>
          <p:nvPr/>
        </p:nvPicPr>
        <p:blipFill rotWithShape="1">
          <a:blip r:embed="rId3">
            <a:alphaModFix/>
          </a:blip>
          <a:srcRect/>
          <a:stretch/>
        </p:blipFill>
        <p:spPr>
          <a:xfrm>
            <a:off x="274234" y="1971607"/>
            <a:ext cx="4716669" cy="2357142"/>
          </a:xfrm>
          <a:prstGeom prst="rect">
            <a:avLst/>
          </a:prstGeom>
          <a:noFill/>
          <a:ln>
            <a:noFill/>
          </a:ln>
        </p:spPr>
      </p:pic>
      <p:sp>
        <p:nvSpPr>
          <p:cNvPr id="217" name="Google Shape;217;p15"/>
          <p:cNvSpPr txBox="1"/>
          <p:nvPr/>
        </p:nvSpPr>
        <p:spPr>
          <a:xfrm>
            <a:off x="-276018" y="4326373"/>
            <a:ext cx="558672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Source: Ellen MacArthur Foundation</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424467" y="15449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Differences between the Linear and the Circular Economy (CONT.)</a:t>
            </a:r>
            <a:endParaRPr sz="4000">
              <a:solidFill>
                <a:srgbClr val="2B2D83"/>
              </a:solidFill>
            </a:endParaRPr>
          </a:p>
        </p:txBody>
      </p:sp>
      <p:sp>
        <p:nvSpPr>
          <p:cNvPr id="223" name="Google Shape;223;p16"/>
          <p:cNvSpPr txBox="1"/>
          <p:nvPr/>
        </p:nvSpPr>
        <p:spPr>
          <a:xfrm>
            <a:off x="0" y="1380395"/>
            <a:ext cx="1925053" cy="2893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The Linear and the Circular Economy differ in terms of how value is created, in how they treat waste and view sustainability, in terms of job creation and liability and in business models. Major differences are presented on the table: </a:t>
            </a:r>
            <a:endParaRPr dirty="0"/>
          </a:p>
        </p:txBody>
      </p:sp>
      <p:graphicFrame>
        <p:nvGraphicFramePr>
          <p:cNvPr id="224" name="Google Shape;224;p16"/>
          <p:cNvGraphicFramePr/>
          <p:nvPr>
            <p:extLst>
              <p:ext uri="{D42A27DB-BD31-4B8C-83A1-F6EECF244321}">
                <p14:modId xmlns:p14="http://schemas.microsoft.com/office/powerpoint/2010/main" val="1826711145"/>
              </p:ext>
            </p:extLst>
          </p:nvPr>
        </p:nvGraphicFramePr>
        <p:xfrm>
          <a:off x="2104101" y="1380395"/>
          <a:ext cx="6736350" cy="3355625"/>
        </p:xfrm>
        <a:graphic>
          <a:graphicData uri="http://schemas.openxmlformats.org/drawingml/2006/table">
            <a:tbl>
              <a:tblPr>
                <a:noFill/>
                <a:tableStyleId>{3E3C795C-2207-41FF-9487-5E32E00641C1}</a:tableStyleId>
              </a:tblPr>
              <a:tblGrid>
                <a:gridCol w="1155925">
                  <a:extLst>
                    <a:ext uri="{9D8B030D-6E8A-4147-A177-3AD203B41FA5}">
                      <a16:colId xmlns:a16="http://schemas.microsoft.com/office/drawing/2014/main" val="20000"/>
                    </a:ext>
                  </a:extLst>
                </a:gridCol>
                <a:gridCol w="2844850">
                  <a:extLst>
                    <a:ext uri="{9D8B030D-6E8A-4147-A177-3AD203B41FA5}">
                      <a16:colId xmlns:a16="http://schemas.microsoft.com/office/drawing/2014/main" val="20001"/>
                    </a:ext>
                  </a:extLst>
                </a:gridCol>
                <a:gridCol w="2735575">
                  <a:extLst>
                    <a:ext uri="{9D8B030D-6E8A-4147-A177-3AD203B41FA5}">
                      <a16:colId xmlns:a16="http://schemas.microsoft.com/office/drawing/2014/main" val="20002"/>
                    </a:ext>
                  </a:extLst>
                </a:gridCol>
              </a:tblGrid>
              <a:tr h="281300">
                <a:tc>
                  <a:txBody>
                    <a:bodyPr/>
                    <a:lstStyle/>
                    <a:p>
                      <a:pPr marL="0" marR="0" lvl="0" indent="0" algn="just"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tc>
                  <a:txBody>
                    <a:bodyPr/>
                    <a:lstStyle/>
                    <a:p>
                      <a:pPr marL="0" marR="0" lvl="0" indent="0" algn="ctr" rtl="0">
                        <a:lnSpc>
                          <a:spcPct val="107000"/>
                        </a:lnSpc>
                        <a:spcBef>
                          <a:spcPts val="0"/>
                        </a:spcBef>
                        <a:spcAft>
                          <a:spcPts val="0"/>
                        </a:spcAft>
                        <a:buNone/>
                      </a:pPr>
                      <a:r>
                        <a:rPr lang="en-US" sz="1100" u="none" strike="noStrike" cap="none"/>
                        <a:t>Linear Economy</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tc>
                  <a:txBody>
                    <a:bodyPr/>
                    <a:lstStyle/>
                    <a:p>
                      <a:pPr marL="0" marR="0" lvl="0" indent="0" algn="ctr" rtl="0">
                        <a:lnSpc>
                          <a:spcPct val="107000"/>
                        </a:lnSpc>
                        <a:spcBef>
                          <a:spcPts val="0"/>
                        </a:spcBef>
                        <a:spcAft>
                          <a:spcPts val="0"/>
                        </a:spcAft>
                        <a:buNone/>
                      </a:pPr>
                      <a:r>
                        <a:rPr lang="en-US" sz="1100" u="none" strike="noStrike" cap="none"/>
                        <a:t>Circular Economy</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extLst>
                  <a:ext uri="{0D108BD9-81ED-4DB2-BD59-A6C34878D82A}">
                    <a16:rowId xmlns:a16="http://schemas.microsoft.com/office/drawing/2014/main" val="10000"/>
                  </a:ext>
                </a:extLst>
              </a:tr>
              <a:tr h="475000">
                <a:tc>
                  <a:txBody>
                    <a:bodyPr/>
                    <a:lstStyle/>
                    <a:p>
                      <a:pPr marL="0" marR="0" lvl="0" indent="0" algn="l" rtl="0">
                        <a:lnSpc>
                          <a:spcPct val="107000"/>
                        </a:lnSpc>
                        <a:spcBef>
                          <a:spcPts val="0"/>
                        </a:spcBef>
                        <a:spcAft>
                          <a:spcPts val="0"/>
                        </a:spcAft>
                        <a:buNone/>
                      </a:pPr>
                      <a:r>
                        <a:rPr lang="en-US" sz="1100" u="none" strike="noStrike" cap="none"/>
                        <a:t>Economic model</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dirty="0"/>
                        <a:t>Economy of scale / Ends at the point of sale</a:t>
                      </a:r>
                      <a:endParaRPr sz="11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Open-ended</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1"/>
                  </a:ext>
                </a:extLst>
              </a:tr>
              <a:tr h="281300">
                <a:tc>
                  <a:txBody>
                    <a:bodyPr/>
                    <a:lstStyle/>
                    <a:p>
                      <a:pPr marL="0" marR="0" lvl="0" indent="0" algn="just" rtl="0">
                        <a:lnSpc>
                          <a:spcPct val="107000"/>
                        </a:lnSpc>
                        <a:spcBef>
                          <a:spcPts val="0"/>
                        </a:spcBef>
                        <a:spcAft>
                          <a:spcPts val="0"/>
                        </a:spcAft>
                        <a:buNone/>
                      </a:pPr>
                      <a:r>
                        <a:rPr lang="en-US" sz="1100" u="none" strike="noStrike" cap="none"/>
                        <a:t>Value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Creates value added</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a:t>Maintains value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2"/>
                  </a:ext>
                </a:extLst>
              </a:tr>
              <a:tr h="281300">
                <a:tc>
                  <a:txBody>
                    <a:bodyPr/>
                    <a:lstStyle/>
                    <a:p>
                      <a:pPr marL="0" marR="0" lvl="0" indent="0" algn="just" rtl="0">
                        <a:lnSpc>
                          <a:spcPct val="107000"/>
                        </a:lnSpc>
                        <a:spcBef>
                          <a:spcPts val="0"/>
                        </a:spcBef>
                        <a:spcAft>
                          <a:spcPts val="0"/>
                        </a:spcAft>
                        <a:buNone/>
                      </a:pPr>
                      <a:r>
                        <a:rPr lang="en-US" sz="1100" u="none" strike="noStrike" cap="none"/>
                        <a:t>Waste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Waste management</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Waste prevention</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3"/>
                  </a:ext>
                </a:extLst>
              </a:tr>
              <a:tr h="475000">
                <a:tc>
                  <a:txBody>
                    <a:bodyPr/>
                    <a:lstStyle/>
                    <a:p>
                      <a:pPr marL="0" marR="0" lvl="0" indent="0" algn="just" rtl="0">
                        <a:lnSpc>
                          <a:spcPct val="107000"/>
                        </a:lnSpc>
                        <a:spcBef>
                          <a:spcPts val="0"/>
                        </a:spcBef>
                        <a:spcAft>
                          <a:spcPts val="0"/>
                        </a:spcAft>
                        <a:buNone/>
                      </a:pPr>
                      <a:r>
                        <a:rPr lang="en-US" sz="1100" u="none" strike="noStrike" cap="none"/>
                        <a:t>Sustainability</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Care for one’s own belongings</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a:t>Caring for environment and society / Sharing</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4"/>
                  </a:ext>
                </a:extLst>
              </a:tr>
              <a:tr h="229825">
                <a:tc>
                  <a:txBody>
                    <a:bodyPr/>
                    <a:lstStyle/>
                    <a:p>
                      <a:pPr marL="0" marR="0" lvl="0" indent="0" algn="just" rtl="0">
                        <a:lnSpc>
                          <a:spcPct val="107000"/>
                        </a:lnSpc>
                        <a:spcBef>
                          <a:spcPts val="0"/>
                        </a:spcBef>
                        <a:spcAft>
                          <a:spcPts val="0"/>
                        </a:spcAft>
                        <a:buNone/>
                      </a:pPr>
                      <a:r>
                        <a:rPr lang="en-US" sz="1100" u="none" strike="noStrike" cap="none"/>
                        <a:t>Tax</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Tax on resources</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Tax on labour</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5"/>
                  </a:ext>
                </a:extLst>
              </a:tr>
              <a:tr h="575600">
                <a:tc>
                  <a:txBody>
                    <a:bodyPr/>
                    <a:lstStyle/>
                    <a:p>
                      <a:pPr marL="0" marR="0" lvl="0" indent="0" algn="just" rtl="0">
                        <a:lnSpc>
                          <a:spcPct val="107000"/>
                        </a:lnSpc>
                        <a:spcBef>
                          <a:spcPts val="0"/>
                        </a:spcBef>
                        <a:spcAft>
                          <a:spcPts val="0"/>
                        </a:spcAft>
                        <a:buNone/>
                      </a:pPr>
                      <a:r>
                        <a:rPr lang="en-US" sz="1100" u="none" strike="noStrike" cap="none"/>
                        <a:t>Job creation</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Jobs on a global scale related to mass production</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a:t>Enables local job creation and new jobs</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6"/>
                  </a:ext>
                </a:extLst>
              </a:tr>
              <a:tr h="281300">
                <a:tc>
                  <a:txBody>
                    <a:bodyPr/>
                    <a:lstStyle/>
                    <a:p>
                      <a:pPr marL="0" marR="0" lvl="0" indent="0" algn="just" rtl="0">
                        <a:lnSpc>
                          <a:spcPct val="107000"/>
                        </a:lnSpc>
                        <a:spcBef>
                          <a:spcPts val="0"/>
                        </a:spcBef>
                        <a:spcAft>
                          <a:spcPts val="0"/>
                        </a:spcAft>
                        <a:buNone/>
                      </a:pPr>
                      <a:r>
                        <a:rPr lang="en-US" sz="1100" u="none" strike="noStrike" cap="none"/>
                        <a:t>Liability</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Lies with the user/owner of goods</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Extended producer liability</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7"/>
                  </a:ext>
                </a:extLst>
              </a:tr>
              <a:tr h="475000">
                <a:tc>
                  <a:txBody>
                    <a:bodyPr/>
                    <a:lstStyle/>
                    <a:p>
                      <a:pPr marL="0" marR="0" lvl="0" indent="0" algn="just" rtl="0">
                        <a:lnSpc>
                          <a:spcPct val="107000"/>
                        </a:lnSpc>
                        <a:spcBef>
                          <a:spcPts val="0"/>
                        </a:spcBef>
                        <a:spcAft>
                          <a:spcPts val="0"/>
                        </a:spcAft>
                        <a:buNone/>
                      </a:pPr>
                      <a:r>
                        <a:rPr lang="en-US" sz="1100" u="none" strike="noStrike" cap="none"/>
                        <a:t>Business models</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Focus on products</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dirty="0"/>
                        <a:t>Focus on services</a:t>
                      </a:r>
                      <a:endParaRPr sz="11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title"/>
          </p:nvPr>
        </p:nvSpPr>
        <p:spPr>
          <a:xfrm>
            <a:off x="534470" y="27435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a:solidFill>
                  <a:srgbClr val="2B2D83"/>
                </a:solidFill>
              </a:rPr>
              <a:t>Waste in the Circular Economy</a:t>
            </a:r>
            <a:endParaRPr sz="4000">
              <a:solidFill>
                <a:srgbClr val="2B2D83"/>
              </a:solidFill>
            </a:endParaRPr>
          </a:p>
        </p:txBody>
      </p:sp>
      <p:sp>
        <p:nvSpPr>
          <p:cNvPr id="230" name="Google Shape;230;p17"/>
          <p:cNvSpPr txBox="1"/>
          <p:nvPr/>
        </p:nvSpPr>
        <p:spPr>
          <a:xfrm>
            <a:off x="142866" y="1184196"/>
            <a:ext cx="4515204" cy="32931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Another major point of difference between the circular and the linear economy is in the way they treat waste. In the circular economy model, waste prevention is a fundamental and shared value.</a:t>
            </a:r>
            <a:endParaRPr dirty="0"/>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dirty="0">
                <a:solidFill>
                  <a:srgbClr val="2B2D83"/>
                </a:solidFill>
                <a:latin typeface="Arial"/>
                <a:ea typeface="Arial"/>
                <a:cs typeface="Arial"/>
                <a:sym typeface="Arial"/>
              </a:rPr>
              <a:t>The Hierarchy of Waste Requirements is a priority order that includes:</a:t>
            </a:r>
            <a:endParaRPr dirty="0"/>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dirty="0">
                <a:solidFill>
                  <a:srgbClr val="2B2D83"/>
                </a:solidFill>
                <a:latin typeface="Arial"/>
                <a:ea typeface="Arial"/>
                <a:cs typeface="Arial"/>
                <a:sym typeface="Arial"/>
              </a:rPr>
              <a:t>Prevention of waste;</a:t>
            </a:r>
            <a:endParaRPr dirty="0"/>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dirty="0">
                <a:solidFill>
                  <a:srgbClr val="2B2D83"/>
                </a:solidFill>
                <a:latin typeface="Arial"/>
                <a:ea typeface="Arial"/>
                <a:cs typeface="Arial"/>
                <a:sym typeface="Arial"/>
              </a:rPr>
              <a:t>Preparing products for reuse;</a:t>
            </a:r>
            <a:endParaRPr dirty="0"/>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dirty="0">
                <a:solidFill>
                  <a:srgbClr val="2B2D83"/>
                </a:solidFill>
                <a:latin typeface="Arial"/>
                <a:ea typeface="Arial"/>
                <a:cs typeface="Arial"/>
                <a:sym typeface="Arial"/>
              </a:rPr>
              <a:t>Recycling products where possible;</a:t>
            </a:r>
            <a:endParaRPr dirty="0"/>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dirty="0">
                <a:solidFill>
                  <a:srgbClr val="2B2D83"/>
                </a:solidFill>
                <a:latin typeface="Arial"/>
                <a:ea typeface="Arial"/>
                <a:cs typeface="Arial"/>
                <a:sym typeface="Arial"/>
              </a:rPr>
              <a:t>Utilization of energy;</a:t>
            </a:r>
            <a:endParaRPr dirty="0"/>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dirty="0">
                <a:solidFill>
                  <a:srgbClr val="2B2D83"/>
                </a:solidFill>
                <a:latin typeface="Arial"/>
                <a:ea typeface="Arial"/>
                <a:cs typeface="Arial"/>
                <a:sym typeface="Arial"/>
              </a:rPr>
              <a:t>Disposal of products.</a:t>
            </a:r>
            <a:endParaRPr dirty="0"/>
          </a:p>
        </p:txBody>
      </p:sp>
      <p:pic>
        <p:nvPicPr>
          <p:cNvPr id="231" name="Google Shape;231;p17"/>
          <p:cNvPicPr preferRelativeResize="0"/>
          <p:nvPr/>
        </p:nvPicPr>
        <p:blipFill rotWithShape="1">
          <a:blip r:embed="rId3">
            <a:alphaModFix/>
          </a:blip>
          <a:srcRect/>
          <a:stretch/>
        </p:blipFill>
        <p:spPr>
          <a:xfrm>
            <a:off x="4896267" y="1150772"/>
            <a:ext cx="3594200" cy="3360016"/>
          </a:xfrm>
          <a:prstGeom prst="rect">
            <a:avLst/>
          </a:prstGeom>
          <a:noFill/>
          <a:ln>
            <a:noFill/>
          </a:ln>
        </p:spPr>
      </p:pic>
      <p:sp>
        <p:nvSpPr>
          <p:cNvPr id="232" name="Google Shape;232;p17"/>
          <p:cNvSpPr txBox="1"/>
          <p:nvPr/>
        </p:nvSpPr>
        <p:spPr>
          <a:xfrm>
            <a:off x="4896267" y="4477365"/>
            <a:ext cx="3594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000000"/>
                </a:solidFill>
                <a:latin typeface="Arial"/>
                <a:ea typeface="Arial"/>
                <a:cs typeface="Arial"/>
                <a:sym typeface="Arial"/>
              </a:rPr>
              <a:t>The waste management hierarchy Source: United Nations Environment Program, UNEP (2011)</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a:spLocks noGrp="1"/>
          </p:cNvSpPr>
          <p:nvPr>
            <p:ph type="title"/>
          </p:nvPr>
        </p:nvSpPr>
        <p:spPr>
          <a:xfrm>
            <a:off x="500475" y="-7810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dirty="0">
                <a:solidFill>
                  <a:srgbClr val="2B2D83"/>
                </a:solidFill>
              </a:rPr>
              <a:t>Shoe production in the circular economy</a:t>
            </a:r>
            <a:br>
              <a:rPr lang="en-US" sz="3600" dirty="0">
                <a:solidFill>
                  <a:srgbClr val="2B2D83"/>
                </a:solidFill>
              </a:rPr>
            </a:br>
            <a:r>
              <a:rPr lang="en-US" sz="1800" dirty="0">
                <a:solidFill>
                  <a:srgbClr val="2B2D83"/>
                </a:solidFill>
              </a:rPr>
              <a:t>example</a:t>
            </a:r>
            <a:endParaRPr sz="1800" dirty="0">
              <a:solidFill>
                <a:srgbClr val="2B2D83"/>
              </a:solidFill>
            </a:endParaRPr>
          </a:p>
        </p:txBody>
      </p:sp>
      <p:graphicFrame>
        <p:nvGraphicFramePr>
          <p:cNvPr id="238" name="Google Shape;238;p18"/>
          <p:cNvGraphicFramePr/>
          <p:nvPr>
            <p:extLst>
              <p:ext uri="{D42A27DB-BD31-4B8C-83A1-F6EECF244321}">
                <p14:modId xmlns:p14="http://schemas.microsoft.com/office/powerpoint/2010/main" val="603111390"/>
              </p:ext>
            </p:extLst>
          </p:nvPr>
        </p:nvGraphicFramePr>
        <p:xfrm>
          <a:off x="39025" y="848994"/>
          <a:ext cx="9104975" cy="3627329"/>
        </p:xfrm>
        <a:graphic>
          <a:graphicData uri="http://schemas.openxmlformats.org/drawingml/2006/table">
            <a:tbl>
              <a:tblPr firstRow="1" firstCol="1" bandRow="1">
                <a:noFill/>
                <a:tableStyleId>{498ECCFC-C39D-4F35-B56B-1CDCA967E50B}</a:tableStyleId>
              </a:tblPr>
              <a:tblGrid>
                <a:gridCol w="1276325">
                  <a:extLst>
                    <a:ext uri="{9D8B030D-6E8A-4147-A177-3AD203B41FA5}">
                      <a16:colId xmlns:a16="http://schemas.microsoft.com/office/drawing/2014/main" val="20000"/>
                    </a:ext>
                  </a:extLst>
                </a:gridCol>
                <a:gridCol w="7828650">
                  <a:extLst>
                    <a:ext uri="{9D8B030D-6E8A-4147-A177-3AD203B41FA5}">
                      <a16:colId xmlns:a16="http://schemas.microsoft.com/office/drawing/2014/main" val="20001"/>
                    </a:ext>
                  </a:extLst>
                </a:gridCol>
              </a:tblGrid>
              <a:tr h="166100">
                <a:tc>
                  <a:txBody>
                    <a:bodyPr/>
                    <a:lstStyle/>
                    <a:p>
                      <a:pPr marL="0" marR="0" lvl="0" indent="0" algn="just" rtl="0">
                        <a:lnSpc>
                          <a:spcPct val="107000"/>
                        </a:lnSpc>
                        <a:spcBef>
                          <a:spcPts val="0"/>
                        </a:spcBef>
                        <a:spcAft>
                          <a:spcPts val="0"/>
                        </a:spcAft>
                        <a:buNone/>
                      </a:pPr>
                      <a:r>
                        <a:rPr lang="en-US" sz="1100" u="none" strike="noStrike" cap="none"/>
                        <a:t>Main elements</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Characteristics</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0"/>
                  </a:ext>
                </a:extLst>
              </a:tr>
              <a:tr h="339925">
                <a:tc>
                  <a:txBody>
                    <a:bodyPr/>
                    <a:lstStyle/>
                    <a:p>
                      <a:pPr marL="0" marR="0" lvl="0" indent="0" algn="just" rtl="0">
                        <a:lnSpc>
                          <a:spcPct val="107000"/>
                        </a:lnSpc>
                        <a:spcBef>
                          <a:spcPts val="0"/>
                        </a:spcBef>
                        <a:spcAft>
                          <a:spcPts val="0"/>
                        </a:spcAft>
                        <a:buNone/>
                      </a:pPr>
                      <a:r>
                        <a:rPr lang="en-US" sz="1100" u="none" strike="noStrike" cap="none"/>
                        <a:t>Eco leather</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dirty="0"/>
                        <a:t>It is produced without the use of hazardous chemicals (chromium, dyes); the tanning is done with plant products; the leather can be completely replaced with hemp, wool or jute.</a:t>
                      </a:r>
                      <a:endParaRPr sz="1100" u="none" strike="noStrike" cap="none" dirty="0">
                        <a:latin typeface="Calibri"/>
                        <a:ea typeface="Calibri"/>
                        <a:cs typeface="Calibri"/>
                        <a:sym typeface="Calibri"/>
                      </a:endParaRPr>
                    </a:p>
                  </a:txBody>
                  <a:tcPr marL="62750" marR="62750" marT="0" marB="0"/>
                </a:tc>
                <a:extLst>
                  <a:ext uri="{0D108BD9-81ED-4DB2-BD59-A6C34878D82A}">
                    <a16:rowId xmlns:a16="http://schemas.microsoft.com/office/drawing/2014/main" val="10001"/>
                  </a:ext>
                </a:extLst>
              </a:tr>
              <a:tr h="513750">
                <a:tc>
                  <a:txBody>
                    <a:bodyPr/>
                    <a:lstStyle/>
                    <a:p>
                      <a:pPr marL="0" marR="0" lvl="0" indent="0" algn="just" rtl="0">
                        <a:lnSpc>
                          <a:spcPct val="107000"/>
                        </a:lnSpc>
                        <a:spcBef>
                          <a:spcPts val="0"/>
                        </a:spcBef>
                        <a:spcAft>
                          <a:spcPts val="0"/>
                        </a:spcAft>
                        <a:buNone/>
                      </a:pPr>
                      <a:r>
                        <a:rPr lang="en-US" sz="1100" u="none" strike="noStrike" cap="none"/>
                        <a:t>Bio-cotton</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Organic cotton production does not use seeds of genetically-modified varieties; no pesticides, herbicides and other chemicals and fertilizers are used; picking is manual; cotton can be completely replaced with bamboo or jute.</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2"/>
                  </a:ext>
                </a:extLst>
              </a:tr>
              <a:tr h="339925">
                <a:tc>
                  <a:txBody>
                    <a:bodyPr/>
                    <a:lstStyle/>
                    <a:p>
                      <a:pPr marL="0" marR="0" lvl="0" indent="0" algn="just" rtl="0">
                        <a:lnSpc>
                          <a:spcPct val="107000"/>
                        </a:lnSpc>
                        <a:spcBef>
                          <a:spcPts val="0"/>
                        </a:spcBef>
                        <a:spcAft>
                          <a:spcPts val="0"/>
                        </a:spcAft>
                        <a:buNone/>
                      </a:pPr>
                      <a:r>
                        <a:rPr lang="en-US" sz="1100" u="none" strike="noStrike" cap="none"/>
                        <a:t>Hemp</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A very adaptive plant; it grows in different climatic zones; no pesticides and chemicals are required; one of the sturdiest and most breathable materials.</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3"/>
                  </a:ext>
                </a:extLst>
              </a:tr>
              <a:tr h="166100">
                <a:tc>
                  <a:txBody>
                    <a:bodyPr/>
                    <a:lstStyle/>
                    <a:p>
                      <a:pPr marL="0" marR="0" lvl="0" indent="0" algn="just" rtl="0">
                        <a:lnSpc>
                          <a:spcPct val="107000"/>
                        </a:lnSpc>
                        <a:spcBef>
                          <a:spcPts val="0"/>
                        </a:spcBef>
                        <a:spcAft>
                          <a:spcPts val="0"/>
                        </a:spcAft>
                        <a:buNone/>
                      </a:pPr>
                      <a:r>
                        <a:rPr lang="en-US" sz="1100" u="none" strike="noStrike" cap="none"/>
                        <a:t>Bamboo</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One of the fastest growing plants; it contains antimicrobial properties; no chemicals and fertilizers needed.</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4"/>
                  </a:ext>
                </a:extLst>
              </a:tr>
              <a:tr h="339925">
                <a:tc>
                  <a:txBody>
                    <a:bodyPr/>
                    <a:lstStyle/>
                    <a:p>
                      <a:pPr marL="0" marR="0" lvl="0" indent="0" algn="just" rtl="0">
                        <a:lnSpc>
                          <a:spcPct val="107000"/>
                        </a:lnSpc>
                        <a:spcBef>
                          <a:spcPts val="0"/>
                        </a:spcBef>
                        <a:spcAft>
                          <a:spcPts val="0"/>
                        </a:spcAft>
                        <a:buNone/>
                      </a:pPr>
                      <a:r>
                        <a:rPr lang="en-US" sz="1100" u="none" strike="noStrike" cap="none"/>
                        <a:t>Recycled rubber</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6 pairs of shoe soles are produced from one recycled car tire.</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5"/>
                  </a:ext>
                </a:extLst>
              </a:tr>
              <a:tr h="513750">
                <a:tc>
                  <a:txBody>
                    <a:bodyPr/>
                    <a:lstStyle/>
                    <a:p>
                      <a:pPr marL="0" marR="0" lvl="0" indent="0" algn="just" rtl="0">
                        <a:lnSpc>
                          <a:spcPct val="107000"/>
                        </a:lnSpc>
                        <a:spcBef>
                          <a:spcPts val="0"/>
                        </a:spcBef>
                        <a:spcAft>
                          <a:spcPts val="0"/>
                        </a:spcAft>
                        <a:buNone/>
                      </a:pPr>
                      <a:r>
                        <a:rPr lang="en-US" sz="1100" u="none" strike="noStrike" cap="none"/>
                        <a:t>Natural rubber</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It is extracted from the resin of trees; production techniques preserve tropical forests; it removes the need for huge plantations with mono-cultural plantations; it replaces toxic processes in the manufacture of synthetic rubber.</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6"/>
                  </a:ext>
                </a:extLst>
              </a:tr>
              <a:tr h="166100">
                <a:tc>
                  <a:txBody>
                    <a:bodyPr/>
                    <a:lstStyle/>
                    <a:p>
                      <a:pPr marL="0" marR="0" lvl="0" indent="0" algn="just" rtl="0">
                        <a:lnSpc>
                          <a:spcPct val="107000"/>
                        </a:lnSpc>
                        <a:spcBef>
                          <a:spcPts val="0"/>
                        </a:spcBef>
                        <a:spcAft>
                          <a:spcPts val="0"/>
                        </a:spcAft>
                        <a:buNone/>
                      </a:pPr>
                      <a:r>
                        <a:rPr lang="en-US" sz="1100" u="none" strike="noStrike" cap="none"/>
                        <a:t>Recycled PET</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It is obtained from the recycling of plastics (plastic bottles); it is an ethylene vinyl acetate (EVA) substitute.</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7"/>
                  </a:ext>
                </a:extLst>
              </a:tr>
              <a:tr h="339925">
                <a:tc>
                  <a:txBody>
                    <a:bodyPr/>
                    <a:lstStyle/>
                    <a:p>
                      <a:pPr marL="0" marR="0" lvl="0" indent="0" algn="just" rtl="0">
                        <a:lnSpc>
                          <a:spcPct val="107000"/>
                        </a:lnSpc>
                        <a:spcBef>
                          <a:spcPts val="0"/>
                        </a:spcBef>
                        <a:spcAft>
                          <a:spcPts val="0"/>
                        </a:spcAft>
                        <a:buNone/>
                      </a:pPr>
                      <a:r>
                        <a:rPr lang="en-US" sz="1100" u="none" strike="noStrike" cap="none"/>
                        <a:t>Nettle</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An abundant textile product; it does not fight for agricultural area with food crops; it grows quickly without the need for chemicals and pesticides and can be very easily picked and converted into fabric.</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8"/>
                  </a:ext>
                </a:extLst>
              </a:tr>
              <a:tr h="513750">
                <a:tc>
                  <a:txBody>
                    <a:bodyPr/>
                    <a:lstStyle/>
                    <a:p>
                      <a:pPr marL="0" marR="0" lvl="0" indent="0" algn="just" rtl="0">
                        <a:lnSpc>
                          <a:spcPct val="107000"/>
                        </a:lnSpc>
                        <a:spcBef>
                          <a:spcPts val="0"/>
                        </a:spcBef>
                        <a:spcAft>
                          <a:spcPts val="0"/>
                        </a:spcAft>
                        <a:buNone/>
                      </a:pPr>
                      <a:r>
                        <a:rPr lang="en-US" sz="1100" u="none" strike="noStrike" cap="none"/>
                        <a:t>Silkworm</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It creates a unique pupa with its saliva, which protects the future butterfly; the hard shell is gradually covered with tiny but very strong and durable silk fibres; it contains anti-bacterial and antifungal substances; the industry can produce 1 t per year of silk fibres.</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9"/>
                  </a:ext>
                </a:extLst>
              </a:tr>
              <a:tr h="139700">
                <a:tc>
                  <a:txBody>
                    <a:bodyPr/>
                    <a:lstStyle/>
                    <a:p>
                      <a:pPr marL="0" marR="0" lvl="0" indent="0" algn="just" rtl="0">
                        <a:lnSpc>
                          <a:spcPct val="107000"/>
                        </a:lnSpc>
                        <a:spcBef>
                          <a:spcPts val="0"/>
                        </a:spcBef>
                        <a:spcAft>
                          <a:spcPts val="0"/>
                        </a:spcAft>
                        <a:buNone/>
                      </a:pPr>
                      <a:r>
                        <a:rPr lang="en-US" sz="1100" u="none" strike="noStrike" cap="none"/>
                        <a:t>Adhesives</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dirty="0"/>
                        <a:t>They are water-based.</a:t>
                      </a:r>
                      <a:endParaRPr sz="1100" u="none" strike="noStrike" cap="none" dirty="0">
                        <a:latin typeface="Calibri"/>
                        <a:ea typeface="Calibri"/>
                        <a:cs typeface="Calibri"/>
                        <a:sym typeface="Calibri"/>
                      </a:endParaRPr>
                    </a:p>
                  </a:txBody>
                  <a:tcPr marL="62750" marR="62750" marT="0" marB="0"/>
                </a:tc>
                <a:extLst>
                  <a:ext uri="{0D108BD9-81ED-4DB2-BD59-A6C34878D82A}">
                    <a16:rowId xmlns:a16="http://schemas.microsoft.com/office/drawing/2014/main" val="10010"/>
                  </a:ext>
                </a:extLst>
              </a:tr>
            </a:tbl>
          </a:graphicData>
        </a:graphic>
      </p:graphicFrame>
      <p:sp>
        <p:nvSpPr>
          <p:cNvPr id="239" name="Google Shape;239;p18"/>
          <p:cNvSpPr txBox="1"/>
          <p:nvPr/>
        </p:nvSpPr>
        <p:spPr>
          <a:xfrm>
            <a:off x="1241743" y="4476323"/>
            <a:ext cx="75920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000000"/>
                </a:solidFill>
                <a:latin typeface="Arial"/>
                <a:ea typeface="Arial"/>
                <a:cs typeface="Arial"/>
                <a:sym typeface="Arial"/>
              </a:rPr>
              <a:t>Characteristics of the main elements in the production of a shoe in a circular economy Adapted to </a:t>
            </a:r>
            <a:r>
              <a:rPr lang="en-US" sz="9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http://www.lessonsfromnature.org/bg/index.php?option=com_content&amp;view=article&amp;id=104&amp;Itemid=114</a:t>
            </a:r>
            <a:r>
              <a:rPr lang="en-US" sz="900" b="0" i="0" u="none" strike="noStrike" cap="none" dirty="0">
                <a:solidFill>
                  <a:srgbClr val="000000"/>
                </a:solidFill>
                <a:latin typeface="Arial"/>
                <a:ea typeface="Arial"/>
                <a:cs typeface="Arial"/>
                <a:sym typeface="Arial"/>
              </a:rPr>
              <a:t>  </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Circular Economy benefits - Economy</a:t>
            </a:r>
            <a:endParaRPr>
              <a:solidFill>
                <a:srgbClr val="2B2D83"/>
              </a:solidFill>
            </a:endParaRPr>
          </a:p>
        </p:txBody>
      </p:sp>
      <p:sp>
        <p:nvSpPr>
          <p:cNvPr id="245" name="Google Shape;245;p19"/>
          <p:cNvSpPr txBox="1"/>
          <p:nvPr/>
        </p:nvSpPr>
        <p:spPr>
          <a:xfrm>
            <a:off x="48129" y="1453624"/>
            <a:ext cx="4984509" cy="35086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Circular economy brings </a:t>
            </a:r>
            <a:r>
              <a:rPr lang="en-US" sz="1600" b="1" i="0" u="none" strike="noStrike" cap="none">
                <a:solidFill>
                  <a:srgbClr val="2B2D83"/>
                </a:solidFill>
                <a:latin typeface="Arial"/>
                <a:ea typeface="Arial"/>
                <a:cs typeface="Arial"/>
                <a:sym typeface="Arial"/>
              </a:rPr>
              <a:t>economic</a:t>
            </a:r>
            <a:r>
              <a:rPr lang="en-US" sz="1600" b="0" i="0" u="none" strike="noStrike" cap="none">
                <a:solidFill>
                  <a:srgbClr val="000000"/>
                </a:solidFill>
                <a:latin typeface="Arial"/>
                <a:ea typeface="Arial"/>
                <a:cs typeface="Arial"/>
                <a:sym typeface="Arial"/>
              </a:rPr>
              <a:t>, environmental, and social benefits:</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Decoupling economic growth from raw materials’ consumption, would lead to more effective use of resources;</a:t>
            </a:r>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By implementing new circular activities, the companies would increase their turnover while the new types of activities related to the circular economy would lead to creation of new jobs;</a:t>
            </a:r>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The cooperation among various actors and sectors of the Circular Economy would result in innovative and sustainable products and services.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6" name="Google Shape;246;p19"/>
          <p:cNvPicPr preferRelativeResize="0"/>
          <p:nvPr/>
        </p:nvPicPr>
        <p:blipFill rotWithShape="1">
          <a:blip r:embed="rId3">
            <a:alphaModFix/>
          </a:blip>
          <a:srcRect/>
          <a:stretch/>
        </p:blipFill>
        <p:spPr>
          <a:xfrm>
            <a:off x="5096716" y="1551100"/>
            <a:ext cx="3819948" cy="2580102"/>
          </a:xfrm>
          <a:prstGeom prst="rect">
            <a:avLst/>
          </a:prstGeom>
          <a:noFill/>
          <a:ln>
            <a:noFill/>
          </a:ln>
        </p:spPr>
      </p:pic>
      <p:sp>
        <p:nvSpPr>
          <p:cNvPr id="247" name="Google Shape;247;p19"/>
          <p:cNvSpPr txBox="1"/>
          <p:nvPr/>
        </p:nvSpPr>
        <p:spPr>
          <a:xfrm>
            <a:off x="5096716" y="4163102"/>
            <a:ext cx="30109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hands cupping plant </a:t>
            </a:r>
            <a:r>
              <a:rPr lang="en-US" sz="600" b="0" i="0" u="none" strike="noStrike" cap="none">
                <a:solidFill>
                  <a:srgbClr val="000000"/>
                </a:solidFill>
                <a:latin typeface="Arial"/>
                <a:ea typeface="Arial"/>
                <a:cs typeface="Arial"/>
                <a:sym typeface="Arial"/>
              </a:rPr>
              <a:t>by </a:t>
            </a:r>
            <a:r>
              <a:rPr lang="en-US" sz="600" b="1" i="0" u="none" strike="noStrike" cap="none">
                <a:solidFill>
                  <a:srgbClr val="0F73EE"/>
                </a:solidFill>
                <a:latin typeface="Proxima Nova"/>
                <a:ea typeface="Proxima Nova"/>
                <a:cs typeface="Proxima Nova"/>
                <a:sym typeface="Proxima Nova"/>
              </a:rPr>
              <a:t>rawpixel.com</a:t>
            </a:r>
            <a:r>
              <a:rPr lang="en-US" sz="600" b="0" i="0" u="none" strike="noStrike" cap="none">
                <a:solidFill>
                  <a:srgbClr val="000000"/>
                </a:solidFill>
                <a:latin typeface="Arial"/>
                <a:ea typeface="Arial"/>
                <a:cs typeface="Arial"/>
                <a:sym typeface="Arial"/>
              </a:rPr>
              <a:t> in </a:t>
            </a:r>
            <a:endParaRPr/>
          </a:p>
          <a:p>
            <a:pPr marL="0" marR="0" lvl="0" indent="0" algn="l" rtl="0">
              <a:lnSpc>
                <a:spcPct val="100000"/>
              </a:lnSpc>
              <a:spcBef>
                <a:spcPts val="0"/>
              </a:spcBef>
              <a:spcAft>
                <a:spcPts val="0"/>
              </a:spcAft>
              <a:buNone/>
            </a:pPr>
            <a:r>
              <a:rPr lang="en-US" sz="600" b="0" i="0" u="none" strike="noStrike" cap="none">
                <a:solidFill>
                  <a:srgbClr val="000000"/>
                </a:solidFill>
                <a:latin typeface="Arial"/>
                <a:ea typeface="Arial"/>
                <a:cs typeface="Arial"/>
                <a:sym typeface="Arial"/>
              </a:rPr>
              <a:t>https://www.freepik.com/free-photo/hands-cupping-plant-business-investment_15669196.htm#query=plant%20hand&amp;position=1&amp;from_view=search&amp;track=ais</a:t>
            </a:r>
            <a:endParaRPr/>
          </a:p>
        </p:txBody>
      </p:sp>
      <p:pic>
        <p:nvPicPr>
          <p:cNvPr id="248" name="Google Shape;248;p19" descr="Uma imagem com texto, clipart&#10;&#10;Descrição gerada automaticamente"/>
          <p:cNvPicPr preferRelativeResize="0"/>
          <p:nvPr/>
        </p:nvPicPr>
        <p:blipFill rotWithShape="1">
          <a:blip r:embed="rId4">
            <a:alphaModFix/>
          </a:blip>
          <a:srcRect/>
          <a:stretch/>
        </p:blipFill>
        <p:spPr>
          <a:xfrm>
            <a:off x="8235435" y="3892856"/>
            <a:ext cx="681229" cy="2383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116" name="Google Shape;116;p2"/>
          <p:cNvSpPr txBox="1">
            <a:spLocks noGrp="1"/>
          </p:cNvSpPr>
          <p:nvPr>
            <p:ph type="title" idx="2"/>
          </p:nvPr>
        </p:nvSpPr>
        <p:spPr>
          <a:xfrm>
            <a:off x="30333" y="2840375"/>
            <a:ext cx="912054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sz="5400" b="1"/>
              <a:t>2.1 Circular economy and its principles</a:t>
            </a:r>
            <a:endParaRPr sz="5400"/>
          </a:p>
        </p:txBody>
      </p:sp>
      <p:sp>
        <p:nvSpPr>
          <p:cNvPr id="117" name="Google Shape;117;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Circular Economy benefits - Environment</a:t>
            </a:r>
            <a:endParaRPr>
              <a:solidFill>
                <a:srgbClr val="2B2D83"/>
              </a:solidFill>
            </a:endParaRPr>
          </a:p>
        </p:txBody>
      </p:sp>
      <p:sp>
        <p:nvSpPr>
          <p:cNvPr id="254" name="Google Shape;254;p20"/>
          <p:cNvSpPr txBox="1"/>
          <p:nvPr/>
        </p:nvSpPr>
        <p:spPr>
          <a:xfrm>
            <a:off x="216569" y="1544633"/>
            <a:ext cx="5300770"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Circular economy brings economic, </a:t>
            </a:r>
            <a:r>
              <a:rPr lang="en-US" sz="1600" b="0" i="0" u="none" strike="noStrike" cap="none">
                <a:solidFill>
                  <a:srgbClr val="2B2D83"/>
                </a:solidFill>
                <a:latin typeface="Arial"/>
                <a:ea typeface="Arial"/>
                <a:cs typeface="Arial"/>
                <a:sym typeface="Arial"/>
              </a:rPr>
              <a:t>environmental</a:t>
            </a:r>
            <a:r>
              <a:rPr lang="en-US" sz="1600" b="0" i="0" u="none" strike="noStrike" cap="none">
                <a:solidFill>
                  <a:srgbClr val="000000"/>
                </a:solidFill>
                <a:latin typeface="Arial"/>
                <a:ea typeface="Arial"/>
                <a:cs typeface="Arial"/>
                <a:sym typeface="Arial"/>
              </a:rPr>
              <a:t>, and social benefits </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0" u="none" strike="noStrike" cap="none">
                <a:solidFill>
                  <a:srgbClr val="2B2D83"/>
                </a:solidFill>
                <a:latin typeface="Arial"/>
                <a:ea typeface="Arial"/>
                <a:cs typeface="Arial"/>
                <a:sym typeface="Arial"/>
              </a:rPr>
              <a:t>Environmental </a:t>
            </a:r>
            <a:r>
              <a:rPr lang="en-US" sz="1600" b="0" i="0" u="none" strike="noStrike" cap="none">
                <a:solidFill>
                  <a:srgbClr val="000000"/>
                </a:solidFill>
                <a:latin typeface="Arial"/>
                <a:ea typeface="Arial"/>
                <a:cs typeface="Arial"/>
                <a:sym typeface="Arial"/>
              </a:rPr>
              <a:t>benefits of the CE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Reduction of greenhouse gas emissions due to decrease in extraction and processing of raw materials; </a:t>
            </a:r>
            <a:endParaRPr/>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Circular Economy practices such as Regenerative Agriculture improve natural ecosystems that would lead to cleaner soils, water, and air e.g.  </a:t>
            </a:r>
            <a:endParaRPr/>
          </a:p>
        </p:txBody>
      </p:sp>
      <p:pic>
        <p:nvPicPr>
          <p:cNvPr id="255" name="Google Shape;255;p20"/>
          <p:cNvPicPr preferRelativeResize="0"/>
          <p:nvPr/>
        </p:nvPicPr>
        <p:blipFill rotWithShape="1">
          <a:blip r:embed="rId3">
            <a:alphaModFix/>
          </a:blip>
          <a:srcRect/>
          <a:stretch/>
        </p:blipFill>
        <p:spPr>
          <a:xfrm>
            <a:off x="6173546" y="3218081"/>
            <a:ext cx="1363214" cy="1496210"/>
          </a:xfrm>
          <a:prstGeom prst="rect">
            <a:avLst/>
          </a:prstGeom>
          <a:noFill/>
          <a:ln>
            <a:noFill/>
          </a:ln>
        </p:spPr>
      </p:pic>
      <p:pic>
        <p:nvPicPr>
          <p:cNvPr id="256" name="Google Shape;256;p20">
            <a:hlinkClick r:id="rId4"/>
          </p:cNvPr>
          <p:cNvPicPr preferRelativeResize="0"/>
          <p:nvPr/>
        </p:nvPicPr>
        <p:blipFill rotWithShape="1">
          <a:blip r:embed="rId5">
            <a:alphaModFix/>
          </a:blip>
          <a:srcRect/>
          <a:stretch/>
        </p:blipFill>
        <p:spPr>
          <a:xfrm>
            <a:off x="6173546" y="1712786"/>
            <a:ext cx="2758040" cy="1275161"/>
          </a:xfrm>
          <a:prstGeom prst="rect">
            <a:avLst/>
          </a:prstGeom>
          <a:noFill/>
          <a:ln>
            <a:noFill/>
          </a:ln>
        </p:spPr>
      </p:pic>
      <p:sp>
        <p:nvSpPr>
          <p:cNvPr id="257" name="Google Shape;257;p20"/>
          <p:cNvSpPr txBox="1"/>
          <p:nvPr/>
        </p:nvSpPr>
        <p:spPr>
          <a:xfrm>
            <a:off x="7253400" y="4022234"/>
            <a:ext cx="18791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000000"/>
                </a:solidFill>
                <a:latin typeface="Verdana"/>
                <a:ea typeface="Verdana"/>
                <a:cs typeface="Verdana"/>
                <a:sym typeface="Verdana"/>
              </a:rPr>
              <a:t>      </a:t>
            </a:r>
            <a:endParaRPr dirty="0"/>
          </a:p>
          <a:p>
            <a:pPr marL="0" marR="0" lvl="0" indent="0" algn="l" rtl="0">
              <a:lnSpc>
                <a:spcPct val="100000"/>
              </a:lnSpc>
              <a:spcBef>
                <a:spcPts val="0"/>
              </a:spcBef>
              <a:spcAft>
                <a:spcPts val="0"/>
              </a:spcAft>
              <a:buNone/>
            </a:pPr>
            <a:endParaRPr sz="9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9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900" b="0" i="0" u="none" strike="noStrike" cap="none" dirty="0">
                <a:solidFill>
                  <a:srgbClr val="000000"/>
                </a:solidFill>
                <a:latin typeface="Verdana"/>
                <a:ea typeface="Verdana"/>
                <a:cs typeface="Verdana"/>
                <a:sym typeface="Verdana"/>
              </a:rPr>
              <a:t>        </a:t>
            </a:r>
            <a:r>
              <a:rPr lang="en-US" sz="900" b="0" i="0" u="none" strike="noStrike" cap="none" dirty="0">
                <a:solidFill>
                  <a:srgbClr val="000000"/>
                </a:solidFill>
                <a:latin typeface="Arial"/>
                <a:ea typeface="Arial"/>
                <a:cs typeface="Arial"/>
                <a:sym typeface="Arial"/>
              </a:rPr>
              <a:t>Source: Balbo - UNICA</a:t>
            </a:r>
            <a:endParaRPr sz="900" b="0" i="0" u="none" strike="noStrike" cap="none" dirty="0">
              <a:solidFill>
                <a:srgbClr val="000000"/>
              </a:solidFill>
              <a:latin typeface="Arial"/>
              <a:ea typeface="Arial"/>
              <a:cs typeface="Arial"/>
              <a:sym typeface="Arial"/>
            </a:endParaRPr>
          </a:p>
        </p:txBody>
      </p:sp>
      <p:sp>
        <p:nvSpPr>
          <p:cNvPr id="258" name="Google Shape;258;p20">
            <a:hlinkClick r:id="rId4"/>
          </p:cNvPr>
          <p:cNvSpPr txBox="1"/>
          <p:nvPr/>
        </p:nvSpPr>
        <p:spPr>
          <a:xfrm>
            <a:off x="6173546" y="2571750"/>
            <a:ext cx="18791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Verdana"/>
                <a:ea typeface="Verdana"/>
                <a:cs typeface="Verdana"/>
                <a:sym typeface="Verdana"/>
              </a:rPr>
              <a:t>      </a:t>
            </a:r>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900" b="0" i="0" u="none" strike="noStrike" cap="none">
                <a:solidFill>
                  <a:srgbClr val="2B2D83"/>
                </a:solidFill>
                <a:latin typeface="Verdana"/>
                <a:ea typeface="Verdana"/>
                <a:cs typeface="Verdana"/>
                <a:sym typeface="Verdana"/>
              </a:rPr>
              <a:t>        </a:t>
            </a:r>
            <a:r>
              <a:rPr lang="en-US" sz="900" b="1" i="0" u="none" strike="noStrike" cap="none">
                <a:solidFill>
                  <a:srgbClr val="2B2D83"/>
                </a:solidFill>
                <a:latin typeface="Verdana"/>
                <a:ea typeface="Verdana"/>
                <a:cs typeface="Verdana"/>
                <a:sym typeface="Verdana"/>
              </a:rPr>
              <a:t>Video</a:t>
            </a:r>
            <a:endParaRPr sz="900" b="1" i="0" u="none" strike="noStrike" cap="none">
              <a:solidFill>
                <a:srgbClr val="2B2D83"/>
              </a:solidFill>
              <a:latin typeface="Verdana"/>
              <a:ea typeface="Verdana"/>
              <a:cs typeface="Verdana"/>
              <a:sym typeface="Verdana"/>
            </a:endParaRPr>
          </a:p>
        </p:txBody>
      </p:sp>
      <p:sp>
        <p:nvSpPr>
          <p:cNvPr id="259" name="Google Shape;259;p20"/>
          <p:cNvSpPr txBox="1"/>
          <p:nvPr/>
        </p:nvSpPr>
        <p:spPr>
          <a:xfrm>
            <a:off x="9018165" y="5162199"/>
            <a:ext cx="18791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Verdana"/>
                <a:ea typeface="Verdana"/>
                <a:cs typeface="Verdana"/>
                <a:sym typeface="Verdana"/>
              </a:rPr>
              <a:t>      </a:t>
            </a:r>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900" b="0" i="0" u="none" strike="noStrike" cap="none">
                <a:solidFill>
                  <a:srgbClr val="000000"/>
                </a:solidFill>
                <a:latin typeface="Verdana"/>
                <a:ea typeface="Verdana"/>
                <a:cs typeface="Verdana"/>
                <a:sym typeface="Verdana"/>
              </a:rPr>
              <a:t>        Source: Balbo - UNICA</a:t>
            </a:r>
            <a:endParaRPr sz="900" b="0" i="0" u="none" strike="noStrike" cap="none">
              <a:solidFill>
                <a:srgbClr val="000000"/>
              </a:solidFill>
              <a:latin typeface="Verdana"/>
              <a:ea typeface="Verdana"/>
              <a:cs typeface="Verdana"/>
              <a:sym typeface="Verdana"/>
            </a:endParaRPr>
          </a:p>
        </p:txBody>
      </p:sp>
      <p:sp>
        <p:nvSpPr>
          <p:cNvPr id="260" name="Google Shape;260;p20"/>
          <p:cNvSpPr/>
          <p:nvPr/>
        </p:nvSpPr>
        <p:spPr>
          <a:xfrm>
            <a:off x="6274501" y="3074479"/>
            <a:ext cx="208056" cy="45719"/>
          </a:xfrm>
          <a:prstGeom prst="rightArrow">
            <a:avLst>
              <a:gd name="adj1" fmla="val 50000"/>
              <a:gd name="adj2" fmla="val 50000"/>
            </a:avLst>
          </a:prstGeom>
          <a:solidFill>
            <a:srgbClr val="2B2D83"/>
          </a:solidFill>
          <a:ln w="25400" cap="flat" cmpd="sng">
            <a:solidFill>
              <a:srgbClr val="2B2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Circular Economy benefits - Society</a:t>
            </a:r>
            <a:endParaRPr>
              <a:solidFill>
                <a:srgbClr val="2B2D83"/>
              </a:solidFill>
            </a:endParaRPr>
          </a:p>
        </p:txBody>
      </p:sp>
      <p:sp>
        <p:nvSpPr>
          <p:cNvPr id="266" name="Google Shape;266;p21"/>
          <p:cNvSpPr txBox="1"/>
          <p:nvPr/>
        </p:nvSpPr>
        <p:spPr>
          <a:xfrm>
            <a:off x="134066" y="1539548"/>
            <a:ext cx="5696093" cy="32762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Circular economy brings economic, environmental, and </a:t>
            </a:r>
            <a:r>
              <a:rPr lang="en-US" sz="1600" b="0" i="0" u="none" strike="noStrike" cap="none">
                <a:solidFill>
                  <a:srgbClr val="2B2D83"/>
                </a:solidFill>
                <a:latin typeface="Arial"/>
                <a:ea typeface="Arial"/>
                <a:cs typeface="Arial"/>
                <a:sym typeface="Arial"/>
              </a:rPr>
              <a:t>social benefits </a:t>
            </a:r>
            <a:endParaRPr/>
          </a:p>
          <a:p>
            <a:pPr marL="0" marR="0" lvl="0" indent="0" algn="ctr" rtl="0">
              <a:lnSpc>
                <a:spcPct val="120000"/>
              </a:lnSpc>
              <a:spcBef>
                <a:spcPts val="50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20000"/>
              </a:lnSpc>
              <a:spcBef>
                <a:spcPts val="50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Reduced unemployment due to new jobs / local jobs creation;</a:t>
            </a:r>
            <a:endParaRPr/>
          </a:p>
          <a:p>
            <a:pPr marL="285750" marR="0" lvl="0" indent="-285750" algn="l" rtl="0">
              <a:lnSpc>
                <a:spcPct val="120000"/>
              </a:lnSpc>
              <a:spcBef>
                <a:spcPts val="50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Improved quality of life related to energy-efficiency, sustainable transport and infrastructure, sustainable food, and pollution reduction;</a:t>
            </a:r>
            <a:endParaRPr/>
          </a:p>
          <a:p>
            <a:pPr marL="285750" marR="0" lvl="0" indent="-285750" algn="l" rtl="0">
              <a:lnSpc>
                <a:spcPct val="120000"/>
              </a:lnSpc>
              <a:spcBef>
                <a:spcPts val="50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More efficient use of resources through the sharing economy</a:t>
            </a:r>
            <a:endParaRPr/>
          </a:p>
        </p:txBody>
      </p:sp>
      <p:sp>
        <p:nvSpPr>
          <p:cNvPr id="267" name="Google Shape;267;p21"/>
          <p:cNvSpPr txBox="1"/>
          <p:nvPr/>
        </p:nvSpPr>
        <p:spPr>
          <a:xfrm>
            <a:off x="5830159" y="3973562"/>
            <a:ext cx="30109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environmental effects </a:t>
            </a:r>
            <a:r>
              <a:rPr lang="en-US" sz="600" b="0" i="0" u="none" strike="noStrike" cap="none">
                <a:solidFill>
                  <a:srgbClr val="000000"/>
                </a:solidFill>
                <a:latin typeface="Arial"/>
                <a:ea typeface="Arial"/>
                <a:cs typeface="Arial"/>
                <a:sym typeface="Arial"/>
              </a:rPr>
              <a:t>by </a:t>
            </a:r>
            <a:r>
              <a:rPr lang="en-US" sz="600" b="1" i="0" u="none" strike="noStrike" cap="none">
                <a:solidFill>
                  <a:srgbClr val="0F73EE"/>
                </a:solidFill>
                <a:latin typeface="Proxima Nova"/>
                <a:ea typeface="Proxima Nova"/>
                <a:cs typeface="Proxima Nova"/>
                <a:sym typeface="Proxima Nova"/>
              </a:rPr>
              <a:t>freepik </a:t>
            </a:r>
            <a:r>
              <a:rPr lang="en-US" sz="600" b="0" i="0" u="none" strike="noStrike" cap="none">
                <a:solidFill>
                  <a:srgbClr val="000000"/>
                </a:solidFill>
                <a:latin typeface="Arial"/>
                <a:ea typeface="Arial"/>
                <a:cs typeface="Arial"/>
                <a:sym typeface="Arial"/>
              </a:rPr>
              <a:t>in </a:t>
            </a:r>
            <a:endParaRPr/>
          </a:p>
          <a:p>
            <a:pPr marL="0" marR="0" lvl="0" indent="0" algn="l" rtl="0">
              <a:lnSpc>
                <a:spcPct val="100000"/>
              </a:lnSpc>
              <a:spcBef>
                <a:spcPts val="0"/>
              </a:spcBef>
              <a:spcAft>
                <a:spcPts val="0"/>
              </a:spcAft>
              <a:buNone/>
            </a:pPr>
            <a:r>
              <a:rPr lang="en-US" sz="600" b="0" i="0" u="none" strike="noStrike" cap="none">
                <a:solidFill>
                  <a:srgbClr val="000000"/>
                </a:solidFill>
                <a:latin typeface="Arial"/>
                <a:ea typeface="Arial"/>
                <a:cs typeface="Arial"/>
                <a:sym typeface="Arial"/>
              </a:rPr>
              <a:t>https://www.freepik.com/free-vector/environmental-effects-coronavirus-concept_7886905.htm#query=polution%20city%20before%20and%20after&amp;position=4&amp;from_view=search&amp;track=ais</a:t>
            </a:r>
            <a:endParaRPr/>
          </a:p>
        </p:txBody>
      </p:sp>
      <p:pic>
        <p:nvPicPr>
          <p:cNvPr id="268" name="Google Shape;268;p21"/>
          <p:cNvPicPr preferRelativeResize="0"/>
          <p:nvPr/>
        </p:nvPicPr>
        <p:blipFill rotWithShape="1">
          <a:blip r:embed="rId3">
            <a:alphaModFix/>
          </a:blip>
          <a:srcRect/>
          <a:stretch/>
        </p:blipFill>
        <p:spPr>
          <a:xfrm>
            <a:off x="5865670" y="2032640"/>
            <a:ext cx="2918159" cy="1897866"/>
          </a:xfrm>
          <a:prstGeom prst="rect">
            <a:avLst/>
          </a:prstGeom>
          <a:noFill/>
          <a:ln>
            <a:noFill/>
          </a:ln>
        </p:spPr>
      </p:pic>
      <p:pic>
        <p:nvPicPr>
          <p:cNvPr id="269" name="Google Shape;269;p21" descr="Uma imagem com texto, clipart&#10;&#10;Descrição gerada automaticamente"/>
          <p:cNvPicPr preferRelativeResize="0"/>
          <p:nvPr/>
        </p:nvPicPr>
        <p:blipFill rotWithShape="1">
          <a:blip r:embed="rId4">
            <a:alphaModFix/>
          </a:blip>
          <a:srcRect/>
          <a:stretch/>
        </p:blipFill>
        <p:spPr>
          <a:xfrm>
            <a:off x="8090410" y="3687153"/>
            <a:ext cx="681229" cy="238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501889" y="15487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dirty="0">
                <a:solidFill>
                  <a:srgbClr val="2B2D83"/>
                </a:solidFill>
              </a:rPr>
              <a:t>Circular Economy benefits for the business</a:t>
            </a:r>
            <a:endParaRPr sz="3600" dirty="0">
              <a:solidFill>
                <a:srgbClr val="2B2D83"/>
              </a:solidFill>
            </a:endParaRPr>
          </a:p>
        </p:txBody>
      </p:sp>
      <p:sp>
        <p:nvSpPr>
          <p:cNvPr id="275" name="Google Shape;275;p22"/>
          <p:cNvSpPr txBox="1"/>
          <p:nvPr/>
        </p:nvSpPr>
        <p:spPr>
          <a:xfrm>
            <a:off x="501889" y="1674852"/>
            <a:ext cx="3506346" cy="271798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50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 2015, a joint research of </a:t>
            </a:r>
            <a:r>
              <a:rPr lang="en-US" sz="1400" b="0" i="0" u="none" strike="noStrike" cap="none">
                <a:solidFill>
                  <a:srgbClr val="15A7A1"/>
                </a:solidFill>
                <a:latin typeface="Arial"/>
                <a:ea typeface="Arial"/>
                <a:cs typeface="Arial"/>
                <a:sym typeface="Arial"/>
              </a:rPr>
              <a:t>Ellen MacArthur Foundation</a:t>
            </a:r>
            <a:r>
              <a:rPr lang="en-US" sz="1400" b="0" i="0" u="none" strike="noStrike" cap="none">
                <a:solidFill>
                  <a:srgbClr val="000000"/>
                </a:solidFill>
                <a:latin typeface="Arial"/>
                <a:ea typeface="Arial"/>
                <a:cs typeface="Arial"/>
                <a:sym typeface="Arial"/>
              </a:rPr>
              <a:t> and the </a:t>
            </a:r>
            <a:r>
              <a:rPr lang="en-US" sz="1400" b="0" i="0" u="none" strike="noStrike" cap="none">
                <a:solidFill>
                  <a:srgbClr val="15A7A1"/>
                </a:solidFill>
                <a:latin typeface="Arial"/>
                <a:ea typeface="Arial"/>
                <a:cs typeface="Arial"/>
                <a:sym typeface="Arial"/>
              </a:rPr>
              <a:t>Mc Kinsey Center for Business and Environment</a:t>
            </a:r>
            <a:r>
              <a:rPr lang="en-US" sz="1400" b="0" i="0" u="none" strike="noStrike" cap="none">
                <a:solidFill>
                  <a:srgbClr val="000000"/>
                </a:solidFill>
                <a:latin typeface="Arial"/>
                <a:ea typeface="Arial"/>
                <a:cs typeface="Arial"/>
                <a:sym typeface="Arial"/>
              </a:rPr>
              <a:t>, showed that most business across Europe could improve their financial performance by adopting circular economy activities. The study was performed among 28 industries in regards to 6 circular economy activities:</a:t>
            </a:r>
            <a:endParaRPr/>
          </a:p>
        </p:txBody>
      </p:sp>
      <p:pic>
        <p:nvPicPr>
          <p:cNvPr id="276" name="Google Shape;276;p22"/>
          <p:cNvPicPr preferRelativeResize="0"/>
          <p:nvPr/>
        </p:nvPicPr>
        <p:blipFill rotWithShape="1">
          <a:blip r:embed="rId3">
            <a:alphaModFix/>
          </a:blip>
          <a:srcRect/>
          <a:stretch/>
        </p:blipFill>
        <p:spPr>
          <a:xfrm>
            <a:off x="4360789" y="896065"/>
            <a:ext cx="4202535" cy="38711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CE Indicators</a:t>
            </a:r>
            <a:br>
              <a:rPr lang="en-US" sz="4000">
                <a:solidFill>
                  <a:srgbClr val="368E00"/>
                </a:solidFill>
              </a:rPr>
            </a:br>
            <a:br>
              <a:rPr lang="en-US" sz="4000">
                <a:solidFill>
                  <a:srgbClr val="368E00"/>
                </a:solidFill>
              </a:rPr>
            </a:br>
            <a:endParaRPr/>
          </a:p>
        </p:txBody>
      </p:sp>
      <p:sp>
        <p:nvSpPr>
          <p:cNvPr id="282" name="Google Shape;282;p23"/>
          <p:cNvSpPr txBox="1">
            <a:spLocks noGrp="1"/>
          </p:cNvSpPr>
          <p:nvPr>
            <p:ph type="subTitle" idx="1"/>
          </p:nvPr>
        </p:nvSpPr>
        <p:spPr>
          <a:xfrm>
            <a:off x="2626321" y="2497270"/>
            <a:ext cx="5399449" cy="857822"/>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800"/>
              <a:t>Indicators for the Circular Economy as well as the Material circularity indicator.</a:t>
            </a:r>
            <a:r>
              <a:rPr lang="en-US" sz="14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335853" y="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dirty="0">
                <a:solidFill>
                  <a:srgbClr val="059540"/>
                </a:solidFill>
              </a:rPr>
              <a:t>CE Monitoring framework</a:t>
            </a:r>
            <a:endParaRPr dirty="0"/>
          </a:p>
        </p:txBody>
      </p:sp>
      <p:sp>
        <p:nvSpPr>
          <p:cNvPr id="288" name="Google Shape;288;p24"/>
          <p:cNvSpPr txBox="1"/>
          <p:nvPr/>
        </p:nvSpPr>
        <p:spPr>
          <a:xfrm>
            <a:off x="134065" y="1099671"/>
            <a:ext cx="2973519" cy="239533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In order to monitor key trends of the transition to circular economy, the European Commission set up a Monitoring framework, consisting of 10 indicators grouped in 4 categories. The list of indicators uses available data from Eurostat, JRC, DG GROW, and the European Patent office.</a:t>
            </a:r>
            <a:endParaRPr dirty="0"/>
          </a:p>
        </p:txBody>
      </p:sp>
      <p:pic>
        <p:nvPicPr>
          <p:cNvPr id="289" name="Google Shape;289;p24"/>
          <p:cNvPicPr preferRelativeResize="0"/>
          <p:nvPr/>
        </p:nvPicPr>
        <p:blipFill rotWithShape="1">
          <a:blip r:embed="rId3">
            <a:alphaModFix/>
          </a:blip>
          <a:srcRect/>
          <a:stretch/>
        </p:blipFill>
        <p:spPr>
          <a:xfrm>
            <a:off x="3107584" y="752698"/>
            <a:ext cx="5786195" cy="3980525"/>
          </a:xfrm>
          <a:prstGeom prst="rect">
            <a:avLst/>
          </a:prstGeom>
          <a:noFill/>
          <a:ln>
            <a:noFill/>
          </a:ln>
        </p:spPr>
      </p:pic>
      <p:sp>
        <p:nvSpPr>
          <p:cNvPr id="290" name="Google Shape;290;p24"/>
          <p:cNvSpPr txBox="1"/>
          <p:nvPr/>
        </p:nvSpPr>
        <p:spPr>
          <a:xfrm>
            <a:off x="1490197" y="4390802"/>
            <a:ext cx="530077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Source: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European Union, 2018</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335090" y="36370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059540"/>
                </a:solidFill>
              </a:rPr>
              <a:t>CE Indicators (1)</a:t>
            </a:r>
            <a:endParaRPr>
              <a:solidFill>
                <a:srgbClr val="059540"/>
              </a:solidFill>
            </a:endParaRPr>
          </a:p>
        </p:txBody>
      </p:sp>
      <p:graphicFrame>
        <p:nvGraphicFramePr>
          <p:cNvPr id="296" name="Google Shape;296;p25"/>
          <p:cNvGraphicFramePr/>
          <p:nvPr/>
        </p:nvGraphicFramePr>
        <p:xfrm>
          <a:off x="0" y="1485831"/>
          <a:ext cx="9144000" cy="3154494"/>
        </p:xfrm>
        <a:graphic>
          <a:graphicData uri="http://schemas.openxmlformats.org/drawingml/2006/table">
            <a:tbl>
              <a:tblPr>
                <a:noFill/>
                <a:tableStyleId>{3E3C795C-2207-41FF-9487-5E32E00641C1}</a:tableStyleId>
              </a:tblPr>
              <a:tblGrid>
                <a:gridCol w="509175">
                  <a:extLst>
                    <a:ext uri="{9D8B030D-6E8A-4147-A177-3AD203B41FA5}">
                      <a16:colId xmlns:a16="http://schemas.microsoft.com/office/drawing/2014/main" val="20000"/>
                    </a:ext>
                  </a:extLst>
                </a:gridCol>
                <a:gridCol w="1823325">
                  <a:extLst>
                    <a:ext uri="{9D8B030D-6E8A-4147-A177-3AD203B41FA5}">
                      <a16:colId xmlns:a16="http://schemas.microsoft.com/office/drawing/2014/main" val="20001"/>
                    </a:ext>
                  </a:extLst>
                </a:gridCol>
                <a:gridCol w="2993900">
                  <a:extLst>
                    <a:ext uri="{9D8B030D-6E8A-4147-A177-3AD203B41FA5}">
                      <a16:colId xmlns:a16="http://schemas.microsoft.com/office/drawing/2014/main" val="20002"/>
                    </a:ext>
                  </a:extLst>
                </a:gridCol>
                <a:gridCol w="3817600">
                  <a:extLst>
                    <a:ext uri="{9D8B030D-6E8A-4147-A177-3AD203B41FA5}">
                      <a16:colId xmlns:a16="http://schemas.microsoft.com/office/drawing/2014/main" val="20003"/>
                    </a:ext>
                  </a:extLst>
                </a:gridCol>
              </a:tblGrid>
              <a:tr h="13562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Indicator</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Importance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EU levers (examples)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extLst>
                  <a:ext uri="{0D108BD9-81ED-4DB2-BD59-A6C34878D82A}">
                    <a16:rowId xmlns:a16="http://schemas.microsoft.com/office/drawing/2014/main" val="10000"/>
                  </a:ext>
                </a:extLst>
              </a:tr>
              <a:tr h="1356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Production and consumption</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433100">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1</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Self-sufficiency of raw materials for production in the EU</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dirty="0">
                          <a:latin typeface="Arial"/>
                          <a:ea typeface="Arial"/>
                          <a:cs typeface="Arial"/>
                          <a:sym typeface="Arial"/>
                        </a:rPr>
                        <a:t>The circular economy should help address the risks associated with the supply of raw materials, especially critical raw materials.</a:t>
                      </a:r>
                      <a:endParaRPr sz="1000" u="none" strike="noStrike" cap="none" dirty="0">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Raw Materials Initiative; Resource Efficiency Roadmap</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2</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Green public procurement (as an indicator for financing aspects)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Public procurement takes up a large share of consumption and can drive the circular economy.</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Public procurement strategy; support schemes and voluntary green public procurement criteria</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3"/>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3</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Waste generation (as an indicator for consumption aspects)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 the circular economy, waste generation is minimised.</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Waste Framework Directive; directives on specific waste streams; Plastics Strategy</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4</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Food waste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Food disposal has negative impacts on the environment, climate and the economy.</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General Food Law Regulation; Waste Framework Directive; various initiatives (such as the EU Platform on Food Loss and Food Waste)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5"/>
                  </a:ext>
                </a:extLst>
              </a:tr>
              <a:tr h="1356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Waste management</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r h="2843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5</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Recycling rates (the share of waste which is recycled)</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Increasing recycling rates is part of the transition to a circular economy.</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l" rtl="0">
                        <a:lnSpc>
                          <a:spcPct val="107000"/>
                        </a:lnSpc>
                        <a:spcBef>
                          <a:spcPts val="0"/>
                        </a:spcBef>
                        <a:spcAft>
                          <a:spcPts val="0"/>
                        </a:spcAft>
                        <a:buNone/>
                      </a:pPr>
                      <a:r>
                        <a:rPr lang="en-US" sz="1000" u="none" strike="noStrike" cap="none">
                          <a:latin typeface="Arial"/>
                          <a:ea typeface="Arial"/>
                          <a:cs typeface="Arial"/>
                          <a:sym typeface="Arial"/>
                        </a:rPr>
                        <a:t>Waste Framework Directive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7"/>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6</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Specific waste streams (packaging waste, biowaste, e-waste, etc.)</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Reflects progress in recycling the most important waste streams.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dirty="0">
                          <a:latin typeface="Arial"/>
                          <a:ea typeface="Arial"/>
                          <a:cs typeface="Arial"/>
                          <a:sym typeface="Arial"/>
                        </a:rPr>
                        <a:t>Waste Framework Directive; Landfill Directive; directives on specific waste streams.</a:t>
                      </a:r>
                      <a:endParaRPr sz="1000" u="none" strike="noStrike" cap="none" dirty="0">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059540"/>
                </a:solidFill>
              </a:rPr>
              <a:t>(cont.)</a:t>
            </a:r>
            <a:endParaRPr/>
          </a:p>
        </p:txBody>
      </p:sp>
      <p:graphicFrame>
        <p:nvGraphicFramePr>
          <p:cNvPr id="302" name="Google Shape;302;p26"/>
          <p:cNvGraphicFramePr/>
          <p:nvPr/>
        </p:nvGraphicFramePr>
        <p:xfrm>
          <a:off x="9883" y="1391068"/>
          <a:ext cx="9144000" cy="2540314"/>
        </p:xfrm>
        <a:graphic>
          <a:graphicData uri="http://schemas.openxmlformats.org/drawingml/2006/table">
            <a:tbl>
              <a:tblPr>
                <a:noFill/>
                <a:tableStyleId>{3E3C795C-2207-41FF-9487-5E32E00641C1}</a:tableStyleId>
              </a:tblPr>
              <a:tblGrid>
                <a:gridCol w="509175">
                  <a:extLst>
                    <a:ext uri="{9D8B030D-6E8A-4147-A177-3AD203B41FA5}">
                      <a16:colId xmlns:a16="http://schemas.microsoft.com/office/drawing/2014/main" val="20000"/>
                    </a:ext>
                  </a:extLst>
                </a:gridCol>
                <a:gridCol w="1823325">
                  <a:extLst>
                    <a:ext uri="{9D8B030D-6E8A-4147-A177-3AD203B41FA5}">
                      <a16:colId xmlns:a16="http://schemas.microsoft.com/office/drawing/2014/main" val="20001"/>
                    </a:ext>
                  </a:extLst>
                </a:gridCol>
                <a:gridCol w="2993900">
                  <a:extLst>
                    <a:ext uri="{9D8B030D-6E8A-4147-A177-3AD203B41FA5}">
                      <a16:colId xmlns:a16="http://schemas.microsoft.com/office/drawing/2014/main" val="20002"/>
                    </a:ext>
                  </a:extLst>
                </a:gridCol>
                <a:gridCol w="3817600">
                  <a:extLst>
                    <a:ext uri="{9D8B030D-6E8A-4147-A177-3AD203B41FA5}">
                      <a16:colId xmlns:a16="http://schemas.microsoft.com/office/drawing/2014/main" val="20003"/>
                    </a:ext>
                  </a:extLst>
                </a:gridCol>
              </a:tblGrid>
              <a:tr h="1118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Secondary raw materials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7150">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7</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Contribution of recycled materials to raw materials demand</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US" sz="1000" u="none" strike="noStrike" cap="none">
                          <a:latin typeface="Arial"/>
                          <a:ea typeface="Arial"/>
                          <a:cs typeface="Arial"/>
                          <a:sym typeface="Arial"/>
                        </a:rPr>
                        <a:t>In the circular economy, recycled materials are regularly used to produce new products.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Waste Framework Directive; Ecodesign Directive; the EU Ecolabel; REACH Regulation; Plastics Strategy; quality standards for secondary raw materials.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1"/>
                  </a:ext>
                </a:extLst>
              </a:tr>
              <a:tr h="479800">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8</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Trade of recyclable raw materials between the EU Member States and with the rest of the world</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l" rtl="0">
                        <a:lnSpc>
                          <a:spcPct val="107000"/>
                        </a:lnSpc>
                        <a:spcBef>
                          <a:spcPts val="0"/>
                        </a:spcBef>
                        <a:spcAft>
                          <a:spcPts val="0"/>
                        </a:spcAft>
                        <a:buNone/>
                      </a:pPr>
                      <a:r>
                        <a:rPr lang="en-US" sz="1000" u="none" strike="noStrike" cap="none">
                          <a:latin typeface="Arial"/>
                          <a:ea typeface="Arial"/>
                          <a:cs typeface="Arial"/>
                          <a:sym typeface="Arial"/>
                        </a:rPr>
                        <a:t>Trade in recyclable raw materials reflects the importance of the internal market and global participation in the circular economy.</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Internal market policy; Waste Shipments Regulation; trade policy.</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2"/>
                  </a:ext>
                </a:extLst>
              </a:tr>
              <a:tr h="1118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Competitiveness and innovation</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602475">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9</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Private investments, jobs and gross value added</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Reflects the contribution of the circular economy to job creation and growth.</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Investment Plan for Europe; Structural and Investment Funds; InnovFin program; Platform for financial support of the circular economy; Sustainable finance strategy; Green Jobs Initiative; A new European Skills Agenda; internal market policy</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4"/>
                  </a:ext>
                </a:extLst>
              </a:tr>
              <a:tr h="479800">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10</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Patents related to recycling and secondary raw materials as a proxy for innovation</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Innovative circular economy technologies increase the EU's global competitiveness.</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Horizon Europe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a:solidFill>
                  <a:srgbClr val="059540"/>
                </a:solidFill>
              </a:rPr>
              <a:t>CE Indicators (2)</a:t>
            </a:r>
            <a:endParaRPr/>
          </a:p>
        </p:txBody>
      </p:sp>
      <p:sp>
        <p:nvSpPr>
          <p:cNvPr id="308" name="Google Shape;308;p27"/>
          <p:cNvSpPr txBox="1"/>
          <p:nvPr/>
        </p:nvSpPr>
        <p:spPr>
          <a:xfrm>
            <a:off x="134066" y="1859291"/>
            <a:ext cx="8686799"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While the previous slide presents the CE Indicators coming from the </a:t>
            </a:r>
            <a:r>
              <a:rPr lang="en-US" sz="1400" b="0" i="0" u="none" strike="noStrike" cap="none">
                <a:solidFill>
                  <a:srgbClr val="059540"/>
                </a:solidFill>
                <a:latin typeface="Arial"/>
                <a:ea typeface="Arial"/>
                <a:cs typeface="Arial"/>
                <a:sym typeface="Arial"/>
              </a:rPr>
              <a:t>Circular Economy Monitoring Framework</a:t>
            </a:r>
            <a:r>
              <a:rPr lang="en-US" sz="1400" b="0" i="0" u="none" strike="noStrike" cap="none">
                <a:solidFill>
                  <a:srgbClr val="000000"/>
                </a:solidFill>
                <a:latin typeface="Arial"/>
                <a:ea typeface="Arial"/>
                <a:cs typeface="Arial"/>
                <a:sym typeface="Arial"/>
              </a:rPr>
              <a:t>, in the following slide we present another set of indicators, again of the EC – DG </a:t>
            </a:r>
            <a:r>
              <a:rPr lang="en-US" sz="1400" b="0" i="0" u="none" strike="noStrike" cap="none">
                <a:solidFill>
                  <a:srgbClr val="059540"/>
                </a:solidFill>
                <a:latin typeface="Arial"/>
                <a:ea typeface="Arial"/>
                <a:cs typeface="Arial"/>
                <a:sym typeface="Arial"/>
              </a:rPr>
              <a:t>Environment and the Eco-innovation action plan</a:t>
            </a:r>
            <a:r>
              <a:rPr lang="en-US" sz="1400" b="0" i="0" u="none" strike="noStrike" cap="none">
                <a:solidFill>
                  <a:srgbClr val="000000"/>
                </a:solidFill>
                <a:latin typeface="Arial"/>
                <a:ea typeface="Arial"/>
                <a:cs typeface="Arial"/>
                <a:sym typeface="Arial"/>
              </a:rPr>
              <a:t>. </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There are 3 major categories:</a:t>
            </a:r>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Sustainable Resource Management</a:t>
            </a:r>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Societal Behavior</a:t>
            </a:r>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Business Operations</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Data comes mainly from Eurostat, but also from Deloitte, Ecopreneur, EEA, Flash Eurobarometer 441, Community Innovation Survey 2014 and EU Ecolabel.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059540"/>
                </a:solidFill>
              </a:rPr>
              <a:t>CE Indicators (3)</a:t>
            </a:r>
            <a:endParaRPr>
              <a:solidFill>
                <a:srgbClr val="059540"/>
              </a:solidFill>
            </a:endParaRPr>
          </a:p>
        </p:txBody>
      </p:sp>
      <p:sp>
        <p:nvSpPr>
          <p:cNvPr id="314" name="Google Shape;314;p28">
            <a:hlinkClick r:id="rId3"/>
          </p:cNvPr>
          <p:cNvSpPr txBox="1"/>
          <p:nvPr/>
        </p:nvSpPr>
        <p:spPr>
          <a:xfrm>
            <a:off x="-961809" y="4625699"/>
            <a:ext cx="9563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Source: </a:t>
            </a:r>
            <a:r>
              <a:rPr lang="en-US" sz="9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https://ec.europa.eu/environment/ecoap/indicators/circular-economy-indicators_en</a:t>
            </a:r>
            <a:r>
              <a:rPr lang="en-US" sz="900" b="0" i="0" u="none" strike="noStrike" cap="none">
                <a:solidFill>
                  <a:srgbClr val="000000"/>
                </a:solidFill>
                <a:latin typeface="Arial"/>
                <a:ea typeface="Arial"/>
                <a:cs typeface="Arial"/>
                <a:sym typeface="Arial"/>
              </a:rPr>
              <a:t> </a:t>
            </a:r>
            <a:endParaRPr/>
          </a:p>
        </p:txBody>
      </p:sp>
      <p:graphicFrame>
        <p:nvGraphicFramePr>
          <p:cNvPr id="315" name="Google Shape;315;p28"/>
          <p:cNvGraphicFramePr/>
          <p:nvPr/>
        </p:nvGraphicFramePr>
        <p:xfrm>
          <a:off x="467944" y="1314235"/>
          <a:ext cx="8133350" cy="3289775"/>
        </p:xfrm>
        <a:graphic>
          <a:graphicData uri="http://schemas.openxmlformats.org/drawingml/2006/table">
            <a:tbl>
              <a:tblPr firstRow="1" firstCol="1" bandRow="1">
                <a:noFill/>
                <a:tableStyleId>{CC4BEAA4-D8FF-449B-93E5-2B1D07CD3AB7}</a:tableStyleId>
              </a:tblPr>
              <a:tblGrid>
                <a:gridCol w="2873825">
                  <a:extLst>
                    <a:ext uri="{9D8B030D-6E8A-4147-A177-3AD203B41FA5}">
                      <a16:colId xmlns:a16="http://schemas.microsoft.com/office/drawing/2014/main" val="20000"/>
                    </a:ext>
                  </a:extLst>
                </a:gridCol>
                <a:gridCol w="5259525">
                  <a:extLst>
                    <a:ext uri="{9D8B030D-6E8A-4147-A177-3AD203B41FA5}">
                      <a16:colId xmlns:a16="http://schemas.microsoft.com/office/drawing/2014/main" val="20001"/>
                    </a:ext>
                  </a:extLst>
                </a:gridCol>
              </a:tblGrid>
              <a:tr h="127025">
                <a:tc>
                  <a:txBody>
                    <a:bodyPr/>
                    <a:lstStyle/>
                    <a:p>
                      <a:pPr marL="0" marR="0" lvl="0" indent="0" algn="ctr" rtl="0">
                        <a:lnSpc>
                          <a:spcPct val="100000"/>
                        </a:lnSpc>
                        <a:spcBef>
                          <a:spcPts val="0"/>
                        </a:spcBef>
                        <a:spcAft>
                          <a:spcPts val="0"/>
                        </a:spcAft>
                        <a:buNone/>
                      </a:pPr>
                      <a:r>
                        <a:rPr lang="en-US" sz="1000" b="1" u="none" strike="noStrike" cap="none">
                          <a:solidFill>
                            <a:schemeClr val="lt1"/>
                          </a:solidFill>
                        </a:rPr>
                        <a:t>Group</a:t>
                      </a:r>
                      <a:endParaRPr sz="1000" b="1" u="none" strike="noStrike" cap="none">
                        <a:solidFill>
                          <a:schemeClr val="lt1"/>
                        </a:solidFill>
                        <a:latin typeface="Calibri"/>
                        <a:ea typeface="Calibri"/>
                        <a:cs typeface="Calibri"/>
                        <a:sym typeface="Calibri"/>
                      </a:endParaRPr>
                    </a:p>
                  </a:txBody>
                  <a:tcPr marL="51125" marR="51125" marT="7100" marB="0">
                    <a:solidFill>
                      <a:srgbClr val="059540"/>
                    </a:solidFill>
                  </a:tcPr>
                </a:tc>
                <a:tc>
                  <a:txBody>
                    <a:bodyPr/>
                    <a:lstStyle/>
                    <a:p>
                      <a:pPr marL="0" marR="0" lvl="0" indent="0" algn="ctr" rtl="0">
                        <a:lnSpc>
                          <a:spcPct val="100000"/>
                        </a:lnSpc>
                        <a:spcBef>
                          <a:spcPts val="0"/>
                        </a:spcBef>
                        <a:spcAft>
                          <a:spcPts val="0"/>
                        </a:spcAft>
                        <a:buNone/>
                      </a:pPr>
                      <a:r>
                        <a:rPr lang="en-US" sz="1000" b="1" u="none" strike="noStrike" cap="none">
                          <a:solidFill>
                            <a:schemeClr val="lt1"/>
                          </a:solidFill>
                        </a:rPr>
                        <a:t>Indicators</a:t>
                      </a:r>
                      <a:endParaRPr sz="1000" b="1" u="none" strike="noStrike" cap="none">
                        <a:solidFill>
                          <a:schemeClr val="lt1"/>
                        </a:solidFill>
                        <a:latin typeface="Calibri"/>
                        <a:ea typeface="Calibri"/>
                        <a:cs typeface="Calibri"/>
                        <a:sym typeface="Calibri"/>
                      </a:endParaRPr>
                    </a:p>
                  </a:txBody>
                  <a:tcPr marL="51125" marR="51125" marT="7100" marB="0">
                    <a:solidFill>
                      <a:srgbClr val="059540"/>
                    </a:solidFill>
                  </a:tcPr>
                </a:tc>
                <a:extLst>
                  <a:ext uri="{0D108BD9-81ED-4DB2-BD59-A6C34878D82A}">
                    <a16:rowId xmlns:a16="http://schemas.microsoft.com/office/drawing/2014/main" val="10000"/>
                  </a:ext>
                </a:extLst>
              </a:tr>
              <a:tr h="984900">
                <a:tc>
                  <a:txBody>
                    <a:bodyPr/>
                    <a:lstStyle/>
                    <a:p>
                      <a:pPr marL="0" marR="0" lvl="0" indent="0" algn="just" rtl="0">
                        <a:lnSpc>
                          <a:spcPct val="100000"/>
                        </a:lnSpc>
                        <a:spcBef>
                          <a:spcPts val="0"/>
                        </a:spcBef>
                        <a:spcAft>
                          <a:spcPts val="0"/>
                        </a:spcAft>
                        <a:buNone/>
                      </a:pPr>
                      <a:r>
                        <a:rPr lang="en-US" sz="1000" b="1" u="none" strike="noStrike" cap="none"/>
                        <a:t>Sustainable resource  management — </a:t>
                      </a:r>
                      <a:r>
                        <a:rPr lang="en-US" sz="1000" u="none" strike="noStrike" cap="none"/>
                        <a:t>measure  performance on transformation to CE in terms  of resource demand and  pressure on the environment </a:t>
                      </a:r>
                      <a:endParaRPr sz="1000" u="none" strike="noStrike" cap="none">
                        <a:latin typeface="Calibri"/>
                        <a:ea typeface="Calibri"/>
                        <a:cs typeface="Calibri"/>
                        <a:sym typeface="Calibri"/>
                      </a:endParaRPr>
                    </a:p>
                  </a:txBody>
                  <a:tcPr marL="51125" marR="51125" marT="7100" marB="0"/>
                </a:tc>
                <a:tc>
                  <a:txBody>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Material footprint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Resource productivity of Member States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Trends in the repair sector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Extended producer responsibility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Trends in the recycling market </a:t>
                      </a:r>
                      <a:endParaRPr sz="1000" u="none" strike="noStrike" cap="none">
                        <a:latin typeface="Calibri"/>
                        <a:ea typeface="Calibri"/>
                        <a:cs typeface="Calibri"/>
                        <a:sym typeface="Calibri"/>
                      </a:endParaRPr>
                    </a:p>
                  </a:txBody>
                  <a:tcPr marL="51125" marR="51125" marT="7100" marB="0"/>
                </a:tc>
                <a:extLst>
                  <a:ext uri="{0D108BD9-81ED-4DB2-BD59-A6C34878D82A}">
                    <a16:rowId xmlns:a16="http://schemas.microsoft.com/office/drawing/2014/main" val="10001"/>
                  </a:ext>
                </a:extLst>
              </a:tr>
              <a:tr h="809300">
                <a:tc>
                  <a:txBody>
                    <a:bodyPr/>
                    <a:lstStyle/>
                    <a:p>
                      <a:pPr marL="0" marR="0" lvl="0" indent="0" algn="just" rtl="0">
                        <a:lnSpc>
                          <a:spcPct val="100000"/>
                        </a:lnSpc>
                        <a:spcBef>
                          <a:spcPts val="0"/>
                        </a:spcBef>
                        <a:spcAft>
                          <a:spcPts val="0"/>
                        </a:spcAft>
                        <a:buNone/>
                      </a:pPr>
                      <a:r>
                        <a:rPr lang="en-US" sz="1000" b="1" u="none" strike="noStrike" cap="none"/>
                        <a:t>Societal behavior </a:t>
                      </a:r>
                      <a:r>
                        <a:rPr lang="en-US" sz="1000" u="none" strike="noStrike" cap="none"/>
                        <a:t>- measure citizens' awareness and  involvement in the circular economy </a:t>
                      </a:r>
                      <a:endParaRPr sz="1000" u="none" strike="noStrike" cap="none">
                        <a:latin typeface="Calibri"/>
                        <a:ea typeface="Calibri"/>
                        <a:cs typeface="Calibri"/>
                        <a:sym typeface="Calibri"/>
                      </a:endParaRPr>
                    </a:p>
                  </a:txBody>
                  <a:tcPr marL="51125" marR="51125" marT="7100" marB="0"/>
                </a:tc>
                <a:tc>
                  <a:txBody>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Citizens Who have chosen alternatives to buying new products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Coverage of the CE topic in media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Turnover in repair of computers and personal goods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NP of enterprises and employees in repair </a:t>
                      </a:r>
                      <a:endParaRPr sz="1000" u="none" strike="noStrike" cap="none">
                        <a:latin typeface="Calibri"/>
                        <a:ea typeface="Calibri"/>
                        <a:cs typeface="Calibri"/>
                        <a:sym typeface="Calibri"/>
                      </a:endParaRPr>
                    </a:p>
                  </a:txBody>
                  <a:tcPr marL="51125" marR="51125" marT="7100" marB="0"/>
                </a:tc>
                <a:extLst>
                  <a:ext uri="{0D108BD9-81ED-4DB2-BD59-A6C34878D82A}">
                    <a16:rowId xmlns:a16="http://schemas.microsoft.com/office/drawing/2014/main" val="10002"/>
                  </a:ext>
                </a:extLst>
              </a:tr>
              <a:tr h="1336075">
                <a:tc>
                  <a:txBody>
                    <a:bodyPr/>
                    <a:lstStyle/>
                    <a:p>
                      <a:pPr marL="0" marR="0" lvl="0" indent="0" algn="just" rtl="0">
                        <a:lnSpc>
                          <a:spcPct val="100000"/>
                        </a:lnSpc>
                        <a:spcBef>
                          <a:spcPts val="0"/>
                        </a:spcBef>
                        <a:spcAft>
                          <a:spcPts val="0"/>
                        </a:spcAft>
                        <a:buNone/>
                      </a:pPr>
                      <a:r>
                        <a:rPr lang="en-US" sz="1000" b="1" u="none" strike="noStrike" cap="none"/>
                        <a:t>Business operations </a:t>
                      </a:r>
                      <a:r>
                        <a:rPr lang="en-US" sz="1000" u="none" strike="noStrike" cap="none"/>
                        <a:t>—  indicators related to business  models for circular economy, reuse, remanufacturing, recycling  Indicators </a:t>
                      </a:r>
                      <a:endParaRPr sz="1000" u="none" strike="noStrike" cap="none">
                        <a:latin typeface="Calibri"/>
                        <a:ea typeface="Calibri"/>
                        <a:cs typeface="Calibri"/>
                        <a:sym typeface="Calibri"/>
                      </a:endParaRPr>
                    </a:p>
                  </a:txBody>
                  <a:tcPr marL="51125" marR="51125" marT="7100" marB="0"/>
                </a:tc>
                <a:tc>
                  <a:txBody>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Difficulties in implementing circular economy activities experienced by companies</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Financing sources for CE activities;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Availability of information on access to finance for CE related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activities;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Share of enterprises that facilitate recycling of products after use;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Enterprises that extend product life through more durable products;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Enterprises that recycle waste, water, or materials for own use or sale;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Number of eco-labeled products or services </a:t>
                      </a:r>
                      <a:endParaRPr sz="1000" u="none" strike="noStrike" cap="none">
                        <a:latin typeface="Calibri"/>
                        <a:ea typeface="Calibri"/>
                        <a:cs typeface="Calibri"/>
                        <a:sym typeface="Calibri"/>
                      </a:endParaRPr>
                    </a:p>
                  </a:txBody>
                  <a:tcPr marL="51125" marR="51125" marT="7100" marB="0"/>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059540"/>
                </a:solidFill>
              </a:rPr>
              <a:t>The material circularity indicator (MCI)</a:t>
            </a:r>
            <a:endParaRPr>
              <a:solidFill>
                <a:srgbClr val="059540"/>
              </a:solidFill>
            </a:endParaRPr>
          </a:p>
        </p:txBody>
      </p:sp>
      <p:sp>
        <p:nvSpPr>
          <p:cNvPr id="321" name="Google Shape;321;p29"/>
          <p:cNvSpPr txBox="1"/>
          <p:nvPr/>
        </p:nvSpPr>
        <p:spPr>
          <a:xfrm>
            <a:off x="512201" y="1926344"/>
            <a:ext cx="3056021"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material circularity is an expression of the compatibility of a product with the principles of the circular economy. The material circularity indicator (MCI) reveals the degree of circularity of the material flow on a scale from 0 to 1. </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results show that the higher the value, the more "circular" the product is.</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322" name="Google Shape;322;p29"/>
          <p:cNvSpPr txBox="1"/>
          <p:nvPr/>
        </p:nvSpPr>
        <p:spPr>
          <a:xfrm>
            <a:off x="4365744" y="1343621"/>
            <a:ext cx="4627001" cy="33239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possible values of the material circularity indicator are from 0 to 1:</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MCI = 1: </a:t>
            </a:r>
            <a:r>
              <a:rPr lang="en-US" sz="1400" b="0" i="0" u="none" strike="noStrike" cap="none">
                <a:solidFill>
                  <a:srgbClr val="000000"/>
                </a:solidFill>
                <a:latin typeface="Arial"/>
                <a:ea typeface="Arial"/>
                <a:cs typeface="Arial"/>
                <a:sym typeface="Arial"/>
              </a:rPr>
              <a:t>In order to obtain rating 1, all used raw materials should come from recycled components or recycled materials without any losses during recycling </a:t>
            </a:r>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MCI = 0.1: </a:t>
            </a:r>
            <a:r>
              <a:rPr lang="en-US" sz="1400" b="0" i="0" u="none" strike="noStrike" cap="none">
                <a:solidFill>
                  <a:srgbClr val="000000"/>
                </a:solidFill>
                <a:latin typeface="Arial"/>
                <a:ea typeface="Arial"/>
                <a:cs typeface="Arial"/>
                <a:sym typeface="Arial"/>
              </a:rPr>
              <a:t>A product with a score of 0.1 has fully linear material flows in which all raw materials come from untreated material and are not reused or recycled as waste. To achieve a value below 0.1, the product should have a shorter life cycle or lower intensity of use than that of the average industrial product.</a:t>
            </a:r>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MCI&gt; 0.1: </a:t>
            </a:r>
            <a:r>
              <a:rPr lang="en-US" sz="1400" b="0" i="0" u="none" strike="noStrike" cap="none">
                <a:solidFill>
                  <a:srgbClr val="000000"/>
                </a:solidFill>
                <a:latin typeface="Arial"/>
                <a:ea typeface="Arial"/>
                <a:cs typeface="Arial"/>
                <a:sym typeface="Arial"/>
              </a:rPr>
              <a:t>For a product with fully linear material flows, but with a higher benefit than the average industrial product, there will be an MCI&gt; 0.1.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99669" y="11197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Main objectives</a:t>
            </a:r>
            <a:endParaRPr/>
          </a:p>
        </p:txBody>
      </p:sp>
      <p:grpSp>
        <p:nvGrpSpPr>
          <p:cNvPr id="123" name="Google Shape;123;p3"/>
          <p:cNvGrpSpPr/>
          <p:nvPr/>
        </p:nvGrpSpPr>
        <p:grpSpPr>
          <a:xfrm>
            <a:off x="2858975" y="-386925"/>
            <a:ext cx="701425" cy="247750"/>
            <a:chOff x="2858975" y="3984400"/>
            <a:chExt cx="701425" cy="247750"/>
          </a:xfrm>
        </p:grpSpPr>
        <p:sp>
          <p:nvSpPr>
            <p:cNvPr id="124" name="Google Shape;124;p3"/>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3"/>
          <p:cNvSpPr txBox="1">
            <a:spLocks noGrp="1"/>
          </p:cNvSpPr>
          <p:nvPr>
            <p:ph type="subTitle" idx="1"/>
          </p:nvPr>
        </p:nvSpPr>
        <p:spPr>
          <a:xfrm>
            <a:off x="1185374" y="1997214"/>
            <a:ext cx="7633765"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5A7A1"/>
              </a:buClr>
              <a:buSzPts val="1600"/>
              <a:buFont typeface="Arial"/>
              <a:buChar char="•"/>
            </a:pPr>
            <a:r>
              <a:rPr lang="en-US" sz="2000"/>
              <a:t>Linear model of production and consumption</a:t>
            </a:r>
            <a:endParaRPr/>
          </a:p>
          <a:p>
            <a:pPr marL="342900" lvl="0" indent="-342900" algn="l" rtl="0">
              <a:lnSpc>
                <a:spcPct val="100000"/>
              </a:lnSpc>
              <a:spcBef>
                <a:spcPts val="0"/>
              </a:spcBef>
              <a:spcAft>
                <a:spcPts val="0"/>
              </a:spcAft>
              <a:buClr>
                <a:srgbClr val="15A7A1"/>
              </a:buClr>
              <a:buSzPts val="1600"/>
              <a:buFont typeface="Arial"/>
              <a:buChar char="•"/>
            </a:pPr>
            <a:r>
              <a:rPr lang="en-US" sz="2000"/>
              <a:t>CE Principles as opposed to the Linear Model</a:t>
            </a:r>
            <a:endParaRPr/>
          </a:p>
          <a:p>
            <a:pPr marL="342900" lvl="0" indent="-342900" algn="l" rtl="0">
              <a:lnSpc>
                <a:spcPct val="100000"/>
              </a:lnSpc>
              <a:spcBef>
                <a:spcPts val="0"/>
              </a:spcBef>
              <a:spcAft>
                <a:spcPts val="0"/>
              </a:spcAft>
              <a:buClr>
                <a:srgbClr val="15A7A1"/>
              </a:buClr>
              <a:buSzPts val="1600"/>
              <a:buFont typeface="Arial"/>
              <a:buChar char="•"/>
            </a:pPr>
            <a:r>
              <a:rPr lang="en-US" sz="2000"/>
              <a:t>CE Indicators</a:t>
            </a:r>
            <a:endParaRPr/>
          </a:p>
          <a:p>
            <a:pPr marL="342900" lvl="0" indent="-342900" algn="l" rtl="0">
              <a:lnSpc>
                <a:spcPct val="100000"/>
              </a:lnSpc>
              <a:spcBef>
                <a:spcPts val="0"/>
              </a:spcBef>
              <a:spcAft>
                <a:spcPts val="0"/>
              </a:spcAft>
              <a:buClr>
                <a:srgbClr val="15A7A1"/>
              </a:buClr>
              <a:buSzPts val="1600"/>
              <a:buFont typeface="Arial"/>
              <a:buChar char="•"/>
            </a:pPr>
            <a:r>
              <a:rPr lang="en-US" sz="2000"/>
              <a:t>CE policies and legislative framework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0"/>
          <p:cNvSpPr txBox="1">
            <a:spLocks noGrp="1"/>
          </p:cNvSpPr>
          <p:nvPr>
            <p:ph type="title"/>
          </p:nvPr>
        </p:nvSpPr>
        <p:spPr>
          <a:xfrm>
            <a:off x="-58009" y="1627058"/>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CE Policies and Legislative Framework</a:t>
            </a:r>
            <a:br>
              <a:rPr lang="en-US" sz="4000">
                <a:solidFill>
                  <a:srgbClr val="368E00"/>
                </a:solidFill>
              </a:rPr>
            </a:br>
            <a:br>
              <a:rPr lang="en-US" sz="4000">
                <a:solidFill>
                  <a:srgbClr val="368E00"/>
                </a:solidFill>
              </a:rPr>
            </a:br>
            <a:br>
              <a:rPr lang="en-US" sz="4000">
                <a:solidFill>
                  <a:srgbClr val="368E00"/>
                </a:solidFill>
              </a:rPr>
            </a:br>
            <a:endParaRPr/>
          </a:p>
        </p:txBody>
      </p:sp>
      <p:sp>
        <p:nvSpPr>
          <p:cNvPr id="328" name="Google Shape;328;p30"/>
          <p:cNvSpPr txBox="1">
            <a:spLocks noGrp="1"/>
          </p:cNvSpPr>
          <p:nvPr>
            <p:ph type="subTitle" idx="1"/>
          </p:nvPr>
        </p:nvSpPr>
        <p:spPr>
          <a:xfrm>
            <a:off x="2330689" y="2710400"/>
            <a:ext cx="6588857" cy="78907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800"/>
              <a:t>The legal framework in the field of the circular economy in Europe.</a:t>
            </a:r>
            <a:endParaRPr/>
          </a:p>
          <a:p>
            <a:pPr marL="0" lvl="0" indent="0" algn="just" rtl="0">
              <a:lnSpc>
                <a:spcPct val="100000"/>
              </a:lnSpc>
              <a:spcBef>
                <a:spcPts val="0"/>
              </a:spcBef>
              <a:spcAft>
                <a:spcPts val="0"/>
              </a:spcAft>
              <a:buSzPts val="1600"/>
              <a:buNone/>
            </a:pPr>
            <a:r>
              <a:rPr lang="en-US" sz="1800"/>
              <a:t>It gives an overview of potential policy instruments affecting product circularity throughout the product life cycle.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CE Policies and legislative framework</a:t>
            </a:r>
            <a:endParaRPr/>
          </a:p>
        </p:txBody>
      </p:sp>
      <p:sp>
        <p:nvSpPr>
          <p:cNvPr id="334" name="Google Shape;334;p31"/>
          <p:cNvSpPr txBox="1"/>
          <p:nvPr/>
        </p:nvSpPr>
        <p:spPr>
          <a:xfrm>
            <a:off x="178754" y="1721630"/>
            <a:ext cx="8573360"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successful transition to circular economy requires the adoption and implementation of new measures and actions with focus on the efficient use of natural resources and products’ life span extension while carefully considering each stage of the product chain – from extraction of raw materials, planning and design of products, and production to consumption and waste management.</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 March 2020, the European Commission adopted the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New Circular Economy Action Plan</a:t>
            </a:r>
            <a:r>
              <a:rPr lang="en-US" sz="1400" b="0" i="0" u="none" strike="noStrike" cap="none">
                <a:solidFill>
                  <a:srgbClr val="000000"/>
                </a:solidFill>
                <a:latin typeface="Arial"/>
                <a:ea typeface="Arial"/>
                <a:cs typeface="Arial"/>
                <a:sym typeface="Arial"/>
              </a:rPr>
              <a:t> – Europe’s new agenda for sustainable growth and one of the main blocks of the European Green Deal. The New Action Plan announces initiatives along the entire life cycle of products such as products’ design, circular economy processes, sustainable consumption, and waste. It focuses on sectors that are resource demanding and have a high potential for circularity such as electronics and ICT, batteries and vehicles, packaging, plastics, textiles, construction, and food.</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(Cont.)</a:t>
            </a:r>
            <a:endParaRPr/>
          </a:p>
        </p:txBody>
      </p:sp>
      <p:sp>
        <p:nvSpPr>
          <p:cNvPr id="340" name="Google Shape;340;p32"/>
          <p:cNvSpPr txBox="1"/>
          <p:nvPr/>
        </p:nvSpPr>
        <p:spPr>
          <a:xfrm>
            <a:off x="333447" y="1930519"/>
            <a:ext cx="5063576"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document introduces legislative and non-legislative measures targeting areas where action at EU level could bring real added value. Some of the measures are to:</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Make sustainable products the norm in the EU;</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Empower consumers and public buyers;</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Ensure less waste;</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Make circularity work for people, regions, and cities;</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Lead efforts on the circular economy on a global scale.</a:t>
            </a:r>
            <a:endParaRPr/>
          </a:p>
        </p:txBody>
      </p:sp>
      <p:pic>
        <p:nvPicPr>
          <p:cNvPr id="341" name="Google Shape;341;p32"/>
          <p:cNvPicPr preferRelativeResize="0"/>
          <p:nvPr/>
        </p:nvPicPr>
        <p:blipFill rotWithShape="1">
          <a:blip r:embed="rId3">
            <a:alphaModFix/>
          </a:blip>
          <a:srcRect/>
          <a:stretch/>
        </p:blipFill>
        <p:spPr>
          <a:xfrm>
            <a:off x="6105167" y="1269340"/>
            <a:ext cx="2096288" cy="2962754"/>
          </a:xfrm>
          <a:prstGeom prst="rect">
            <a:avLst/>
          </a:prstGeom>
          <a:noFill/>
          <a:ln>
            <a:noFill/>
          </a:ln>
          <a:effectLst>
            <a:outerShdw blurRad="292100" dist="139700" dir="2700000" algn="tl" rotWithShape="0">
              <a:srgbClr val="333333">
                <a:alpha val="64705"/>
              </a:srgbClr>
            </a:outerShdw>
          </a:effectLst>
        </p:spPr>
      </p:pic>
      <p:sp>
        <p:nvSpPr>
          <p:cNvPr id="342" name="Google Shape;342;p32"/>
          <p:cNvSpPr txBox="1"/>
          <p:nvPr/>
        </p:nvSpPr>
        <p:spPr>
          <a:xfrm>
            <a:off x="5660856" y="4488584"/>
            <a:ext cx="2607415"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Source: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https://op.europa.eu/</a:t>
            </a:r>
            <a:r>
              <a:rPr lang="en-US" sz="9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EU and the Circular Economy</a:t>
            </a:r>
            <a:endParaRPr/>
          </a:p>
        </p:txBody>
      </p:sp>
      <p:sp>
        <p:nvSpPr>
          <p:cNvPr id="348" name="Google Shape;348;p33"/>
          <p:cNvSpPr txBox="1"/>
          <p:nvPr/>
        </p:nvSpPr>
        <p:spPr>
          <a:xfrm>
            <a:off x="161566" y="1268022"/>
            <a:ext cx="3929171" cy="35394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With the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EP resolution of 10 February 2021 on the New circular economy action plan</a:t>
            </a:r>
            <a:r>
              <a:rPr lang="en-US" sz="1400" b="0" i="0" u="none" strike="noStrike" cap="none">
                <a:solidFill>
                  <a:srgbClr val="000000"/>
                </a:solidFill>
                <a:latin typeface="Arial"/>
                <a:ea typeface="Arial"/>
                <a:cs typeface="Arial"/>
                <a:sym typeface="Arial"/>
              </a:rPr>
              <a:t>, the EP called for additional measures to achieve environmental sustainability and carbon neutrality by 2050. Some of the additional recommendations relate to:</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tightening recycling requirements;</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binding targets on the “ecological footprint” of materials;</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support of the EU Ecolabel as a benchmark for environmental stability;</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strengthening the role of green public tenders;</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integration of CE principles into the national recovery plans of the Member States.</a:t>
            </a:r>
            <a:endParaRPr/>
          </a:p>
        </p:txBody>
      </p:sp>
      <p:sp>
        <p:nvSpPr>
          <p:cNvPr id="349" name="Google Shape;349;p33"/>
          <p:cNvSpPr txBox="1"/>
          <p:nvPr/>
        </p:nvSpPr>
        <p:spPr>
          <a:xfrm>
            <a:off x="4779403" y="1266093"/>
            <a:ext cx="4087300"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dirty="0">
                <a:solidFill>
                  <a:srgbClr val="059540"/>
                </a:solidFill>
                <a:latin typeface="Verdana"/>
                <a:ea typeface="Verdana"/>
                <a:cs typeface="Verdana"/>
                <a:sym typeface="Verdana"/>
              </a:rPr>
              <a:t>“the EU Ecolabel is a label of environmental excellence that is awarded to products and services meeting high environmental standards throughout their life-cycle: from raw material extraction, to production, distribution and disposal. The EU Ecolabel promotes the circular economy by encouraging producers to generate less waste and CO2 during the manufacturing process. The EU Ecolabel criteria also encourages companies to develop products that are durable, easy to repair and recycle”. </a:t>
            </a:r>
            <a:endParaRPr sz="1200" b="0" i="0" u="none" strike="noStrike" cap="none" dirty="0">
              <a:solidFill>
                <a:srgbClr val="059540"/>
              </a:solidFill>
              <a:latin typeface="Verdana"/>
              <a:ea typeface="Verdana"/>
              <a:cs typeface="Verdana"/>
              <a:sym typeface="Verdana"/>
            </a:endParaRPr>
          </a:p>
        </p:txBody>
      </p:sp>
      <p:pic>
        <p:nvPicPr>
          <p:cNvPr id="350" name="Google Shape;350;p33"/>
          <p:cNvPicPr preferRelativeResize="0"/>
          <p:nvPr/>
        </p:nvPicPr>
        <p:blipFill rotWithShape="1">
          <a:blip r:embed="rId4">
            <a:alphaModFix/>
          </a:blip>
          <a:srcRect/>
          <a:stretch/>
        </p:blipFill>
        <p:spPr>
          <a:xfrm>
            <a:off x="6398115" y="3500788"/>
            <a:ext cx="977136" cy="977136"/>
          </a:xfrm>
          <a:prstGeom prst="rect">
            <a:avLst/>
          </a:prstGeom>
          <a:noFill/>
          <a:ln>
            <a:noFill/>
          </a:ln>
        </p:spPr>
      </p:pic>
      <p:sp>
        <p:nvSpPr>
          <p:cNvPr id="351" name="Google Shape;351;p33"/>
          <p:cNvSpPr txBox="1"/>
          <p:nvPr/>
        </p:nvSpPr>
        <p:spPr>
          <a:xfrm>
            <a:off x="6222865" y="4613956"/>
            <a:ext cx="1879134"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rgbClr val="000000"/>
                </a:solidFill>
                <a:latin typeface="Arial"/>
                <a:ea typeface="Arial"/>
                <a:cs typeface="Arial"/>
                <a:sym typeface="Arial"/>
              </a:rPr>
              <a:t>Source: European Commission</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title"/>
          </p:nvPr>
        </p:nvSpPr>
        <p:spPr>
          <a:xfrm>
            <a:off x="488635" y="10304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dirty="0"/>
              <a:t>National CE Policies, Strategies, </a:t>
            </a:r>
            <a:br>
              <a:rPr lang="en-US" sz="4000" dirty="0"/>
            </a:br>
            <a:r>
              <a:rPr lang="en-US" sz="4000" dirty="0"/>
              <a:t>Plans, and Measures</a:t>
            </a:r>
            <a:endParaRPr dirty="0"/>
          </a:p>
        </p:txBody>
      </p:sp>
      <p:sp>
        <p:nvSpPr>
          <p:cNvPr id="357" name="Google Shape;357;p34"/>
          <p:cNvSpPr txBox="1"/>
          <p:nvPr/>
        </p:nvSpPr>
        <p:spPr>
          <a:xfrm>
            <a:off x="1194488" y="2300170"/>
            <a:ext cx="1418083"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Germany</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Cyprus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Croatia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Austria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Ireland</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Romania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Greece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Bulgaria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Portugal</a:t>
            </a:r>
            <a:endParaRPr sz="1400" b="0" i="0" u="none" strike="noStrike" cap="none">
              <a:solidFill>
                <a:srgbClr val="000000"/>
              </a:solidFill>
              <a:latin typeface="Arial"/>
              <a:ea typeface="Arial"/>
              <a:cs typeface="Arial"/>
              <a:sym typeface="Arial"/>
            </a:endParaRPr>
          </a:p>
        </p:txBody>
      </p:sp>
      <p:sp>
        <p:nvSpPr>
          <p:cNvPr id="358" name="Google Shape;358;p34"/>
          <p:cNvSpPr txBox="1"/>
          <p:nvPr/>
        </p:nvSpPr>
        <p:spPr>
          <a:xfrm>
            <a:off x="4291232" y="4165400"/>
            <a:ext cx="36582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dirty="0">
                <a:solidFill>
                  <a:srgbClr val="374957"/>
                </a:solidFill>
                <a:latin typeface="Proxima Nova"/>
                <a:ea typeface="Proxima Nova"/>
                <a:cs typeface="Proxima Nova"/>
                <a:sym typeface="Proxima Nova"/>
              </a:rPr>
              <a:t>ecology line icon circle design </a:t>
            </a:r>
            <a:r>
              <a:rPr lang="en-US" sz="600" b="0" i="0" u="none" strike="noStrike" cap="none" dirty="0">
                <a:solidFill>
                  <a:srgbClr val="000000"/>
                </a:solidFill>
                <a:latin typeface="Arial"/>
                <a:ea typeface="Arial"/>
                <a:cs typeface="Arial"/>
                <a:sym typeface="Arial"/>
              </a:rPr>
              <a:t>by </a:t>
            </a:r>
            <a:r>
              <a:rPr lang="en-US" sz="600" b="1" i="0" u="none" strike="noStrike" cap="none" dirty="0" err="1">
                <a:solidFill>
                  <a:srgbClr val="0F73EE"/>
                </a:solidFill>
                <a:latin typeface="Proxima Nova"/>
                <a:ea typeface="Proxima Nova"/>
                <a:cs typeface="Proxima Nova"/>
                <a:sym typeface="Proxima Nova"/>
              </a:rPr>
              <a:t>anya_leni</a:t>
            </a:r>
            <a:r>
              <a:rPr lang="en-US" sz="600" b="1" i="0" u="none" strike="noStrike" cap="none" dirty="0">
                <a:solidFill>
                  <a:srgbClr val="0F73EE"/>
                </a:solidFill>
                <a:latin typeface="Proxima Nova"/>
                <a:ea typeface="Proxima Nova"/>
                <a:cs typeface="Proxima Nova"/>
                <a:sym typeface="Proxima Nova"/>
              </a:rPr>
              <a:t> </a:t>
            </a:r>
            <a:r>
              <a:rPr lang="en-US" sz="600" b="0" i="0" u="none" strike="noStrike" cap="none" dirty="0">
                <a:solidFill>
                  <a:srgbClr val="000000"/>
                </a:solidFill>
                <a:latin typeface="Arial"/>
                <a:ea typeface="Arial"/>
                <a:cs typeface="Arial"/>
                <a:sym typeface="Arial"/>
              </a:rPr>
              <a:t>in </a:t>
            </a:r>
            <a:endParaRPr dirty="0"/>
          </a:p>
          <a:p>
            <a:pPr marL="0" marR="0" lvl="0" indent="0" algn="l" rtl="0">
              <a:lnSpc>
                <a:spcPct val="100000"/>
              </a:lnSpc>
              <a:spcBef>
                <a:spcPts val="0"/>
              </a:spcBef>
              <a:spcAft>
                <a:spcPts val="0"/>
              </a:spcAft>
              <a:buNone/>
            </a:pPr>
            <a:r>
              <a:rPr lang="en-US" sz="600" b="0" i="0" u="none" strike="noStrike" cap="none" dirty="0">
                <a:solidFill>
                  <a:srgbClr val="000000"/>
                </a:solidFill>
                <a:latin typeface="Arial"/>
                <a:ea typeface="Arial"/>
                <a:cs typeface="Arial"/>
                <a:sym typeface="Arial"/>
              </a:rPr>
              <a:t>https://www.freepik.com/premium-vector/ecology-line-icon-circle-design-vector-illustration-green-power-environment-objects_19679860.htm#query=environmental%20icns&amp;position=18&amp;from_view=search&amp;track=ais</a:t>
            </a:r>
            <a:endParaRPr dirty="0"/>
          </a:p>
        </p:txBody>
      </p:sp>
      <p:pic>
        <p:nvPicPr>
          <p:cNvPr id="359" name="Google Shape;359;p34"/>
          <p:cNvPicPr preferRelativeResize="0"/>
          <p:nvPr/>
        </p:nvPicPr>
        <p:blipFill rotWithShape="1">
          <a:blip r:embed="rId3">
            <a:alphaModFix/>
          </a:blip>
          <a:srcRect/>
          <a:stretch/>
        </p:blipFill>
        <p:spPr>
          <a:xfrm>
            <a:off x="4406538" y="1338231"/>
            <a:ext cx="2870946" cy="2801166"/>
          </a:xfrm>
          <a:prstGeom prst="rect">
            <a:avLst/>
          </a:prstGeom>
          <a:noFill/>
          <a:ln>
            <a:noFill/>
          </a:ln>
        </p:spPr>
      </p:pic>
      <p:pic>
        <p:nvPicPr>
          <p:cNvPr id="360" name="Google Shape;360;p34" descr="Uma imagem com texto, clipart&#10;&#10;Descrição gerada automaticamente"/>
          <p:cNvPicPr preferRelativeResize="0"/>
          <p:nvPr/>
        </p:nvPicPr>
        <p:blipFill rotWithShape="1">
          <a:blip r:embed="rId4">
            <a:alphaModFix/>
          </a:blip>
          <a:srcRect/>
          <a:stretch/>
        </p:blipFill>
        <p:spPr>
          <a:xfrm>
            <a:off x="6850435" y="4020148"/>
            <a:ext cx="681229" cy="2383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5"/>
          <p:cNvSpPr txBox="1">
            <a:spLocks noGrp="1"/>
          </p:cNvSpPr>
          <p:nvPr>
            <p:ph type="title"/>
          </p:nvPr>
        </p:nvSpPr>
        <p:spPr>
          <a:xfrm>
            <a:off x="589472" y="-14532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dirty="0"/>
              <a:t>9. PORTUGAL</a:t>
            </a:r>
            <a:endParaRPr sz="3600" dirty="0"/>
          </a:p>
        </p:txBody>
      </p:sp>
      <p:graphicFrame>
        <p:nvGraphicFramePr>
          <p:cNvPr id="366" name="Google Shape;366;p35"/>
          <p:cNvGraphicFramePr/>
          <p:nvPr>
            <p:extLst>
              <p:ext uri="{D42A27DB-BD31-4B8C-83A1-F6EECF244321}">
                <p14:modId xmlns:p14="http://schemas.microsoft.com/office/powerpoint/2010/main" val="859366213"/>
              </p:ext>
            </p:extLst>
          </p:nvPr>
        </p:nvGraphicFramePr>
        <p:xfrm>
          <a:off x="0" y="441629"/>
          <a:ext cx="9144000" cy="4260241"/>
        </p:xfrm>
        <a:graphic>
          <a:graphicData uri="http://schemas.openxmlformats.org/drawingml/2006/table">
            <a:tbl>
              <a:tblPr>
                <a:noFill/>
                <a:tableStyleId>{3E3C795C-2207-41FF-9487-5E32E00641C1}</a:tableStyleId>
              </a:tblPr>
              <a:tblGrid>
                <a:gridCol w="2369125">
                  <a:extLst>
                    <a:ext uri="{9D8B030D-6E8A-4147-A177-3AD203B41FA5}">
                      <a16:colId xmlns:a16="http://schemas.microsoft.com/office/drawing/2014/main" val="20000"/>
                    </a:ext>
                  </a:extLst>
                </a:gridCol>
                <a:gridCol w="6774875">
                  <a:extLst>
                    <a:ext uri="{9D8B030D-6E8A-4147-A177-3AD203B41FA5}">
                      <a16:colId xmlns:a16="http://schemas.microsoft.com/office/drawing/2014/main" val="20001"/>
                    </a:ext>
                  </a:extLst>
                </a:gridCol>
              </a:tblGrid>
              <a:tr h="307709">
                <a:tc>
                  <a:txBody>
                    <a:bodyPr/>
                    <a:lstStyle/>
                    <a:p>
                      <a:pPr marL="0" marR="0" lvl="0" indent="0" algn="just" rtl="0">
                        <a:lnSpc>
                          <a:spcPct val="107000"/>
                        </a:lnSpc>
                        <a:spcBef>
                          <a:spcPts val="0"/>
                        </a:spcBef>
                        <a:spcAft>
                          <a:spcPts val="0"/>
                        </a:spcAft>
                        <a:buNone/>
                      </a:pPr>
                      <a:r>
                        <a:rPr lang="en-US" sz="800" u="none" strike="noStrike" cap="none" dirty="0"/>
                        <a:t>The Circular Economy Action Plan (PAEC), 2017</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sng" strike="noStrike" cap="none" dirty="0">
                          <a:solidFill>
                            <a:schemeClr val="hlink"/>
                          </a:solidFill>
                          <a:hlinkClick r:id="rId3"/>
                        </a:rPr>
                        <a:t>https://eco.nomia.pt/contents/ficheiros/paec-pt.pdf</a:t>
                      </a:r>
                      <a:r>
                        <a:rPr lang="en-US" sz="800" u="none" strike="noStrike" cap="none" dirty="0"/>
                        <a:t> </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D9A78"/>
                    </a:solidFill>
                  </a:tcPr>
                </a:tc>
                <a:extLst>
                  <a:ext uri="{0D108BD9-81ED-4DB2-BD59-A6C34878D82A}">
                    <a16:rowId xmlns:a16="http://schemas.microsoft.com/office/drawing/2014/main" val="10000"/>
                  </a:ext>
                </a:extLst>
              </a:tr>
              <a:tr h="307709">
                <a:tc>
                  <a:txBody>
                    <a:bodyPr/>
                    <a:lstStyle/>
                    <a:p>
                      <a:pPr marL="0" marR="0" lvl="0" indent="0" algn="just" rtl="0">
                        <a:lnSpc>
                          <a:spcPct val="107000"/>
                        </a:lnSpc>
                        <a:spcBef>
                          <a:spcPts val="0"/>
                        </a:spcBef>
                        <a:spcAft>
                          <a:spcPts val="0"/>
                        </a:spcAft>
                        <a:buNone/>
                      </a:pPr>
                      <a:r>
                        <a:rPr lang="en-US" sz="800" u="none" strike="noStrike" cap="none" dirty="0"/>
                        <a:t>Resolution of the Council of Ministers n. º 108/2019, of 2 July</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Promotes the Action Plan for the Circular Economy in Portugal approved by Resolution of the Council of Ministers n. º 190-A/2017, of 11 December.</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307709">
                <a:tc>
                  <a:txBody>
                    <a:bodyPr/>
                    <a:lstStyle/>
                    <a:p>
                      <a:pPr marL="0" marR="0" lvl="0" indent="0" algn="just" rtl="0">
                        <a:lnSpc>
                          <a:spcPct val="107000"/>
                        </a:lnSpc>
                        <a:spcBef>
                          <a:spcPts val="0"/>
                        </a:spcBef>
                        <a:spcAft>
                          <a:spcPts val="0"/>
                        </a:spcAft>
                        <a:buNone/>
                      </a:pPr>
                      <a:r>
                        <a:rPr lang="en-US" sz="800" u="none" strike="noStrike" cap="none"/>
                        <a:t>Decree-Law No. 86-C/2016, of December 29</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Creates the Fund for Innovation, Technology, and Circular Economy, with Ordinance No. 258/ 2017 approved the Management Regulation of this Fund.</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329799">
                <a:tc>
                  <a:txBody>
                    <a:bodyPr/>
                    <a:lstStyle/>
                    <a:p>
                      <a:pPr marL="0" marR="0" lvl="0" indent="0" algn="just" rtl="0">
                        <a:lnSpc>
                          <a:spcPct val="107000"/>
                        </a:lnSpc>
                        <a:spcBef>
                          <a:spcPts val="0"/>
                        </a:spcBef>
                        <a:spcAft>
                          <a:spcPts val="0"/>
                        </a:spcAft>
                        <a:buNone/>
                      </a:pPr>
                      <a:r>
                        <a:rPr lang="en-US" sz="800" u="none" strike="noStrike" cap="none" dirty="0"/>
                        <a:t>The Roadmap Carbon neutrality (RNC2050)</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Defines the path to carbon neutrality in Portugal, establishing the main guidelines and identifies cost-effective options to achieve this end in different socio-economic development scenarios.</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3"/>
                  </a:ext>
                </a:extLst>
              </a:tr>
              <a:tr h="413151">
                <a:tc>
                  <a:txBody>
                    <a:bodyPr/>
                    <a:lstStyle/>
                    <a:p>
                      <a:pPr marL="0" marR="0" lvl="0" indent="0" algn="just" rtl="0">
                        <a:lnSpc>
                          <a:spcPct val="107000"/>
                        </a:lnSpc>
                        <a:spcBef>
                          <a:spcPts val="0"/>
                        </a:spcBef>
                        <a:spcAft>
                          <a:spcPts val="0"/>
                        </a:spcAft>
                        <a:buNone/>
                      </a:pPr>
                      <a:r>
                        <a:rPr lang="en-US" sz="800" u="none" strike="noStrike" cap="none"/>
                        <a:t>The National Strategy for Green Procurement</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Analyses the integration of criteria in Public Procurement, promoting resource circularity in the list of priority goods and services established in the National Strategy for Green Public Procurement (ENCPE 2020).</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413151">
                <a:tc>
                  <a:txBody>
                    <a:bodyPr/>
                    <a:lstStyle/>
                    <a:p>
                      <a:pPr marL="0" marR="0" lvl="0" indent="0" algn="just" rtl="0">
                        <a:lnSpc>
                          <a:spcPct val="107000"/>
                        </a:lnSpc>
                        <a:spcBef>
                          <a:spcPts val="0"/>
                        </a:spcBef>
                        <a:spcAft>
                          <a:spcPts val="0"/>
                        </a:spcAft>
                        <a:buNone/>
                      </a:pPr>
                      <a:r>
                        <a:rPr lang="en-US" sz="800" u="none" strike="noStrike" cap="none"/>
                        <a:t>The Waste Management National Plan (PNGR 2020)</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a:t>Aims to promote the prevention and management of waste integrated in the life cycle of products, centered on a tending circular economy and ensuring greater efficiency in the use of natural resources, and is based on two strategic objectives.</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5"/>
                  </a:ext>
                </a:extLst>
              </a:tr>
              <a:tr h="246423">
                <a:tc>
                  <a:txBody>
                    <a:bodyPr/>
                    <a:lstStyle/>
                    <a:p>
                      <a:pPr marL="0" marR="0" lvl="0" indent="0" algn="just" rtl="0">
                        <a:lnSpc>
                          <a:spcPct val="107000"/>
                        </a:lnSpc>
                        <a:spcBef>
                          <a:spcPts val="0"/>
                        </a:spcBef>
                        <a:spcAft>
                          <a:spcPts val="0"/>
                        </a:spcAft>
                        <a:buNone/>
                      </a:pPr>
                      <a:r>
                        <a:rPr lang="en-US" sz="800" u="none" strike="noStrike" cap="none"/>
                        <a:t>Ordinance No. 241-B/2019, of 31 July</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a:t>Approves PERSU 2020+, which is an adjustment to the measures defined in the Strategic Plan for Urban Waste (PERSU 2020).</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6"/>
                  </a:ext>
                </a:extLst>
              </a:tr>
              <a:tr h="307709">
                <a:tc>
                  <a:txBody>
                    <a:bodyPr/>
                    <a:lstStyle/>
                    <a:p>
                      <a:pPr marL="0" marR="0" lvl="0" indent="0" algn="just" rtl="0">
                        <a:lnSpc>
                          <a:spcPct val="107000"/>
                        </a:lnSpc>
                        <a:spcBef>
                          <a:spcPts val="0"/>
                        </a:spcBef>
                        <a:spcAft>
                          <a:spcPts val="0"/>
                        </a:spcAft>
                        <a:buNone/>
                      </a:pPr>
                      <a:r>
                        <a:rPr lang="en-US" sz="800" u="none" strike="noStrike" cap="none"/>
                        <a:t>Resolution of the Council of Ministers no. 141/2018, of 26 October</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a:t>Promotes a more sustainable use of resources in Public Administration by reducing the consumption of paper and plastic products.</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7"/>
                  </a:ext>
                </a:extLst>
              </a:tr>
              <a:tr h="329799">
                <a:tc>
                  <a:txBody>
                    <a:bodyPr/>
                    <a:lstStyle/>
                    <a:p>
                      <a:pPr marL="0" marR="0" lvl="0" indent="0" algn="l" rtl="0">
                        <a:lnSpc>
                          <a:spcPct val="107000"/>
                        </a:lnSpc>
                        <a:spcBef>
                          <a:spcPts val="0"/>
                        </a:spcBef>
                        <a:spcAft>
                          <a:spcPts val="0"/>
                        </a:spcAft>
                        <a:buNone/>
                      </a:pPr>
                      <a:r>
                        <a:rPr lang="en-US" sz="800" u="none" strike="noStrike" cap="none"/>
                        <a:t>Notice No. 2436/2018, of February 21st</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Introduces the program “DURe – Repensar os plásticos na economia” (Rethinking plastics in the economy), to drive a new approach to plastics in the economy.</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r h="246423">
                <a:tc>
                  <a:txBody>
                    <a:bodyPr/>
                    <a:lstStyle/>
                    <a:p>
                      <a:pPr marL="0" marR="0" lvl="0" indent="0" algn="l" rtl="0">
                        <a:lnSpc>
                          <a:spcPct val="107000"/>
                        </a:lnSpc>
                        <a:spcBef>
                          <a:spcPts val="0"/>
                        </a:spcBef>
                        <a:spcAft>
                          <a:spcPts val="0"/>
                        </a:spcAft>
                        <a:buNone/>
                      </a:pPr>
                      <a:r>
                        <a:rPr lang="en-US" sz="800" u="none" strike="noStrike" cap="none"/>
                        <a:t>Law No. 77/2019, of 2 September</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Promotes a framework of alternatives to the use of ultra-light plastic bags at points of sale for bread, fruit and vegetables.</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9"/>
                  </a:ext>
                </a:extLst>
              </a:tr>
              <a:tr h="307709">
                <a:tc>
                  <a:txBody>
                    <a:bodyPr/>
                    <a:lstStyle/>
                    <a:p>
                      <a:pPr marL="0" marR="0" lvl="0" indent="0" algn="l" rtl="0">
                        <a:lnSpc>
                          <a:spcPct val="107000"/>
                        </a:lnSpc>
                        <a:spcBef>
                          <a:spcPts val="0"/>
                        </a:spcBef>
                        <a:spcAft>
                          <a:spcPts val="0"/>
                        </a:spcAft>
                        <a:buNone/>
                      </a:pPr>
                      <a:r>
                        <a:rPr lang="en-US" sz="800" u="none" strike="noStrike" cap="none"/>
                        <a:t>Law No. 76/2019, of 2 September</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a:t>Determines the non-use and non-availability of single-use plastic tableware in the activities of the restaurant and/or beverage sector and in the retail.</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10"/>
                  </a:ext>
                </a:extLst>
              </a:tr>
              <a:tr h="329799">
                <a:tc>
                  <a:txBody>
                    <a:bodyPr/>
                    <a:lstStyle/>
                    <a:p>
                      <a:pPr marL="0" marR="0" lvl="0" indent="0" algn="l" rtl="0">
                        <a:lnSpc>
                          <a:spcPct val="107000"/>
                        </a:lnSpc>
                        <a:spcBef>
                          <a:spcPts val="0"/>
                        </a:spcBef>
                        <a:spcAft>
                          <a:spcPts val="0"/>
                        </a:spcAft>
                        <a:buNone/>
                      </a:pPr>
                      <a:r>
                        <a:rPr lang="en-US" sz="800" u="none" strike="noStrike" cap="none"/>
                        <a:t>Ordinance No. 202/2019, of July 3</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Defines the terms and criteria applicable to the pilot project to be adopted within the scope of the consumer incentive system for the return of non-reusable plastic beverage packaging.</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11"/>
                  </a:ext>
                </a:extLst>
              </a:tr>
              <a:tr h="413151">
                <a:tc>
                  <a:txBody>
                    <a:bodyPr/>
                    <a:lstStyle/>
                    <a:p>
                      <a:pPr marL="0" marR="0" lvl="0" indent="0" algn="l" rtl="0">
                        <a:lnSpc>
                          <a:spcPct val="107000"/>
                        </a:lnSpc>
                        <a:spcBef>
                          <a:spcPts val="0"/>
                        </a:spcBef>
                        <a:spcAft>
                          <a:spcPts val="0"/>
                        </a:spcAft>
                        <a:buNone/>
                      </a:pPr>
                      <a:r>
                        <a:rPr lang="en-US" sz="800" u="none" strike="noStrike" cap="none"/>
                        <a:t>Law No. 69/2018, of December 26</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a:t>This law institutes a system to encourage the return of non-reusable plastic beverage packaging and the deposit of beverage packaging in plastic, glass, ferrous metals and </a:t>
                      </a:r>
                      <a:r>
                        <a:rPr lang="en-US" sz="800" u="none" strike="noStrike" cap="none" dirty="0" err="1"/>
                        <a:t>aluminium</a:t>
                      </a:r>
                      <a:r>
                        <a:rPr lang="en-US" sz="800" u="none" strike="noStrike" cap="none" dirty="0"/>
                        <a:t>, changing the Decree-Law No. 152-D/2017, of December 11th.</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6"/>
          <p:cNvSpPr txBox="1">
            <a:spLocks noGrp="1"/>
          </p:cNvSpPr>
          <p:nvPr>
            <p:ph type="title"/>
          </p:nvPr>
        </p:nvSpPr>
        <p:spPr>
          <a:xfrm>
            <a:off x="486343" y="-8708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dirty="0"/>
              <a:t>Potential policy instruments affecting product circularity </a:t>
            </a:r>
            <a:endParaRPr dirty="0"/>
          </a:p>
        </p:txBody>
      </p:sp>
      <p:sp>
        <p:nvSpPr>
          <p:cNvPr id="372" name="Google Shape;372;p36"/>
          <p:cNvSpPr txBox="1"/>
          <p:nvPr/>
        </p:nvSpPr>
        <p:spPr>
          <a:xfrm>
            <a:off x="237194" y="1876555"/>
            <a:ext cx="3379155"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1" u="none" strike="noStrike" cap="none">
                <a:solidFill>
                  <a:srgbClr val="2B2D83"/>
                </a:solidFill>
                <a:latin typeface="Arial"/>
                <a:ea typeface="Arial"/>
                <a:cs typeface="Arial"/>
                <a:sym typeface="Arial"/>
              </a:rPr>
              <a:t>“Streamlining policy measures is a significant challenge, not only because different policy actors are responsible for different stages in a product's life‑cycle, but also because it is difficult to predict all the possible impacts of a policy before it is implemented. This highlights the need to use a systemic monitoring framework allowing the identification of systemic impacts of policy action, and appropriate adaptations” </a:t>
            </a:r>
            <a:endParaRPr sz="1400" b="0" i="1" u="none" strike="noStrike" cap="none">
              <a:solidFill>
                <a:srgbClr val="2B2D83"/>
              </a:solidFill>
              <a:latin typeface="Arial"/>
              <a:ea typeface="Arial"/>
              <a:cs typeface="Arial"/>
              <a:sym typeface="Arial"/>
            </a:endParaRPr>
          </a:p>
        </p:txBody>
      </p:sp>
      <p:pic>
        <p:nvPicPr>
          <p:cNvPr id="373" name="Google Shape;373;p36"/>
          <p:cNvPicPr preferRelativeResize="0"/>
          <p:nvPr/>
        </p:nvPicPr>
        <p:blipFill rotWithShape="1">
          <a:blip r:embed="rId3">
            <a:alphaModFix/>
          </a:blip>
          <a:srcRect t="1393" b="1"/>
          <a:stretch/>
        </p:blipFill>
        <p:spPr>
          <a:xfrm>
            <a:off x="3958256" y="1128974"/>
            <a:ext cx="4456973" cy="3548456"/>
          </a:xfrm>
          <a:prstGeom prst="rect">
            <a:avLst/>
          </a:prstGeom>
          <a:noFill/>
          <a:ln>
            <a:noFill/>
          </a:ln>
        </p:spPr>
      </p:pic>
      <p:sp>
        <p:nvSpPr>
          <p:cNvPr id="374" name="Google Shape;374;p36"/>
          <p:cNvSpPr txBox="1"/>
          <p:nvPr/>
        </p:nvSpPr>
        <p:spPr>
          <a:xfrm>
            <a:off x="2510196" y="4569708"/>
            <a:ext cx="7210937"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0" i="0" u="none" strike="noStrike" cap="none" dirty="0">
                <a:solidFill>
                  <a:srgbClr val="000000"/>
                </a:solidFill>
                <a:latin typeface="Arial"/>
                <a:ea typeface="Arial"/>
                <a:cs typeface="Arial"/>
                <a:sym typeface="Arial"/>
              </a:rPr>
              <a:t>Source: </a:t>
            </a:r>
            <a:r>
              <a:rPr lang="en-US"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https://circulareconomy.europa.eu/platform/sites/default/files/circular_by_design_-_products_in_the_circular_economy.pdf</a:t>
            </a:r>
            <a:r>
              <a:rPr lang="en-US" sz="800" b="0" i="0" u="none" strike="noStrike" cap="none" dirty="0">
                <a:solidFill>
                  <a:srgbClr val="000000"/>
                </a:solidFill>
                <a:latin typeface="Arial"/>
                <a:ea typeface="Arial"/>
                <a:cs typeface="Arial"/>
                <a:sym typeface="Arial"/>
              </a:rPr>
              <a:t> </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Assessment</a:t>
            </a:r>
            <a:endParaRPr b="1"/>
          </a:p>
        </p:txBody>
      </p:sp>
      <p:sp>
        <p:nvSpPr>
          <p:cNvPr id="380" name="Google Shape;380;p37"/>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7"/>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7"/>
          <p:cNvSpPr/>
          <p:nvPr/>
        </p:nvSpPr>
        <p:spPr>
          <a:xfrm>
            <a:off x="4363360"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7"/>
          <p:cNvSpPr/>
          <p:nvPr/>
        </p:nvSpPr>
        <p:spPr>
          <a:xfrm>
            <a:off x="7087502"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7"/>
          <p:cNvSpPr txBox="1"/>
          <p:nvPr/>
        </p:nvSpPr>
        <p:spPr>
          <a:xfrm>
            <a:off x="1211936" y="1551100"/>
            <a:ext cx="6302848" cy="25987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600" b="1" i="0" u="sng" strike="noStrike" cap="none">
                <a:solidFill>
                  <a:srgbClr val="000000"/>
                </a:solidFill>
                <a:latin typeface="Calibri"/>
                <a:ea typeface="Calibri"/>
                <a:cs typeface="Calibri"/>
                <a:sym typeface="Calibri"/>
              </a:rPr>
              <a:t>Task</a:t>
            </a:r>
            <a:endParaRPr/>
          </a:p>
          <a:p>
            <a:pPr marL="0" marR="0" lvl="0" indent="0" algn="just" rtl="0">
              <a:lnSpc>
                <a:spcPct val="107000"/>
              </a:lnSpc>
              <a:spcBef>
                <a:spcPts val="800"/>
              </a:spcBef>
              <a:spcAft>
                <a:spcPts val="0"/>
              </a:spcAft>
              <a:buNone/>
            </a:pPr>
            <a:r>
              <a:rPr lang="en-US" sz="1600" b="1" i="0" u="none" strike="noStrike" cap="none">
                <a:solidFill>
                  <a:srgbClr val="000000"/>
                </a:solidFill>
                <a:latin typeface="Calibri"/>
                <a:ea typeface="Calibri"/>
                <a:cs typeface="Calibri"/>
                <a:sym typeface="Calibri"/>
              </a:rPr>
              <a:t>Build a one-page case for a business that uses the linear economy model. </a:t>
            </a:r>
            <a:endParaRPr/>
          </a:p>
          <a:p>
            <a:pPr marL="0" marR="0" lvl="0" indent="0" algn="just" rtl="0">
              <a:lnSpc>
                <a:spcPct val="107000"/>
              </a:lnSpc>
              <a:spcBef>
                <a:spcPts val="800"/>
              </a:spcBef>
              <a:spcAft>
                <a:spcPts val="0"/>
              </a:spcAft>
              <a:buNone/>
            </a:pPr>
            <a:r>
              <a:rPr lang="en-US" sz="1600" b="1" i="0" u="none" strike="noStrike" cap="none">
                <a:solidFill>
                  <a:srgbClr val="000000"/>
                </a:solidFill>
                <a:latin typeface="Calibri"/>
                <a:ea typeface="Calibri"/>
                <a:cs typeface="Calibri"/>
                <a:sym typeface="Calibri"/>
              </a:rPr>
              <a:t>Mind the following questions:</a:t>
            </a:r>
            <a:endParaRPr sz="1600" b="1" i="0" u="none" strike="noStrike" cap="none">
              <a:solidFill>
                <a:srgbClr val="000000"/>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What are the negatives effects of this business case on the environment? </a:t>
            </a:r>
            <a:endParaRPr/>
          </a:p>
          <a:p>
            <a:pPr marL="342900" marR="0" lvl="0" indent="-342900" algn="just" rtl="0">
              <a:lnSpc>
                <a:spcPct val="107000"/>
              </a:lnSpc>
              <a:spcBef>
                <a:spcPts val="8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What will you propose to change in this business model to reducing resource consumption or negative impact on environment?</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Further readings</a:t>
            </a:r>
            <a:endParaRPr/>
          </a:p>
        </p:txBody>
      </p:sp>
      <p:sp>
        <p:nvSpPr>
          <p:cNvPr id="390" name="Google Shape;390;p38"/>
          <p:cNvSpPr txBox="1"/>
          <p:nvPr/>
        </p:nvSpPr>
        <p:spPr>
          <a:xfrm>
            <a:off x="316258" y="1866930"/>
            <a:ext cx="7545519"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Books, papers, guides, thesis, others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Material Concerns: Pollution, Profit and Quality of Life (1996): Jackson, Tim. Routledge Publishing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Planned obsolescence: Exploring the issue, Briefing, May 2016,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https://www.europarl.europa.eu/RegData/etudes/BRIE/2016/581999/EPRS_BRI%282016%29581999_EN.pdf</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Websites &amp; platforms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European Commission website on Adaptation to climate change, how will we be affected? Available at: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https://ec.europa.eu/clima/policies/adaptation/how_en</a:t>
            </a:r>
            <a:r>
              <a:rPr lang="en-US" sz="16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CE projects </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http://www.lessonsfromnature.org/</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38"/>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E7501B"/>
                </a:solidFill>
                <a:latin typeface="Arial"/>
                <a:ea typeface="Arial"/>
                <a:cs typeface="Arial"/>
                <a:sym typeface="Arial"/>
              </a:rPr>
              <a:t>Linear model of production and consumption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9"/>
          <p:cNvSpPr txBox="1"/>
          <p:nvPr/>
        </p:nvSpPr>
        <p:spPr>
          <a:xfrm>
            <a:off x="92815" y="841960"/>
            <a:ext cx="9051185"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Books, papers, guides, thesis, others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Walter R. Stahel, Routledge &amp; CRC Press, 2019, The Circular Economy: A User’s Guide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EEA Report No 6/2017 Circular by design Products in the circular economy REUSE, REPAIR, EDISTRIBUTE, REFURBISH, REMANUFACTURE, ISSN 1977-8449, Available at: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https://circulareconomy.europa.eu/platform/sites/default/files/circular_by_design_-_products_in_the_circular_economy.pdf</a:t>
            </a:r>
            <a:r>
              <a:rPr lang="en-US" sz="1400" b="0" i="0" u="none" strike="noStrike" cap="none">
                <a:solidFill>
                  <a:srgbClr val="000000"/>
                </a:solidFill>
                <a:latin typeface="Arial"/>
                <a:ea typeface="Arial"/>
                <a:cs typeface="Arial"/>
                <a:sym typeface="Arial"/>
              </a:rPr>
              <a:t> </a:t>
            </a: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Websites &amp; platforms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Circular Economy Concept, Ellen McArthur Foundation. Available at: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https://www.ellenmacarthurfoundation.org/circular-economy/concept</a:t>
            </a:r>
            <a:r>
              <a:rPr lang="en-US" sz="16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Effects of the Circular Economy on Jobs. Available at: </a:t>
            </a:r>
            <a:r>
              <a:rPr lang="en-US" sz="16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https://www.iisd.org/system/files/2020-12/circular-economy-jobs.pdf</a:t>
            </a:r>
            <a:r>
              <a:rPr lang="en-US" sz="16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https://kenniskaarten.hetgroenebrein.nl/en/</a:t>
            </a:r>
            <a:r>
              <a:rPr lang="en-US" sz="16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Videos</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Is this the Future of Global Food Systems? </a:t>
            </a:r>
            <a:r>
              <a:rPr lang="en-US" sz="1400" b="1" i="0" u="none" strike="noStrike" cap="none">
                <a:solidFill>
                  <a:srgbClr val="368E00"/>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Available at: </a:t>
            </a:r>
            <a:r>
              <a:rPr lang="en-US" sz="16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https://www.youtube.com/watch?v=G-pr0cYzuDQ</a:t>
            </a:r>
            <a:r>
              <a:rPr lang="en-US" sz="1600" b="0" i="0" u="none" strike="noStrike" cap="none">
                <a:solidFill>
                  <a:srgbClr val="000000"/>
                </a:solidFill>
                <a:latin typeface="Arial"/>
                <a:ea typeface="Arial"/>
                <a:cs typeface="Arial"/>
                <a:sym typeface="Arial"/>
              </a:rPr>
              <a:t>   </a:t>
            </a:r>
            <a:endParaRPr/>
          </a:p>
        </p:txBody>
      </p:sp>
      <p:sp>
        <p:nvSpPr>
          <p:cNvPr id="397" name="Google Shape;397;p39"/>
          <p:cNvSpPr txBox="1"/>
          <p:nvPr/>
        </p:nvSpPr>
        <p:spPr>
          <a:xfrm>
            <a:off x="1148155" y="383431"/>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E7501B"/>
                </a:solidFill>
                <a:latin typeface="Arial"/>
                <a:ea typeface="Arial"/>
                <a:cs typeface="Arial"/>
                <a:sym typeface="Arial"/>
              </a:rPr>
              <a:t>CE Principles as Opposed to the Linear Model</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Linear model of production and consumption</a:t>
            </a:r>
            <a:br>
              <a:rPr lang="en-US" sz="4000">
                <a:solidFill>
                  <a:srgbClr val="368E00"/>
                </a:solidFill>
              </a:rPr>
            </a:br>
            <a:endParaRPr/>
          </a:p>
        </p:txBody>
      </p:sp>
      <p:sp>
        <p:nvSpPr>
          <p:cNvPr id="134" name="Google Shape;134;p4"/>
          <p:cNvSpPr txBox="1">
            <a:spLocks noGrp="1"/>
          </p:cNvSpPr>
          <p:nvPr>
            <p:ph type="subTitle" idx="1"/>
          </p:nvPr>
        </p:nvSpPr>
        <p:spPr>
          <a:xfrm>
            <a:off x="3719073" y="249727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600"/>
              <a:t>An overview of the linear model of production and consumption explaining. under a historical perspective, how the linear model was favoured in order to achieve economic growth. </a:t>
            </a:r>
            <a:endParaRPr/>
          </a:p>
          <a:p>
            <a:pPr marL="0" lvl="0" indent="0" algn="just" rtl="0">
              <a:lnSpc>
                <a:spcPct val="100000"/>
              </a:lnSpc>
              <a:spcBef>
                <a:spcPts val="0"/>
              </a:spcBef>
              <a:spcAft>
                <a:spcPts val="0"/>
              </a:spcAft>
              <a:buSzPts val="1600"/>
              <a:buNone/>
            </a:pPr>
            <a:r>
              <a:rPr lang="en-US" sz="1600"/>
              <a:t>The implications (e.g., climate change, pollution) of the linear model are realized through evidence of the environmental degradation that contributed to the linear model. </a:t>
            </a:r>
            <a:endParaRPr/>
          </a:p>
          <a:p>
            <a:pPr marL="0" lvl="0" indent="0" algn="just" rtl="0">
              <a:lnSpc>
                <a:spcPct val="100000"/>
              </a:lnSpc>
              <a:spcBef>
                <a:spcPts val="0"/>
              </a:spcBef>
              <a:spcAft>
                <a:spcPts val="0"/>
              </a:spcAft>
              <a:buSzPts val="1600"/>
              <a:buNone/>
            </a:pPr>
            <a:r>
              <a:rPr lang="en-US" sz="1400"/>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0"/>
          <p:cNvSpPr txBox="1"/>
          <p:nvPr/>
        </p:nvSpPr>
        <p:spPr>
          <a:xfrm>
            <a:off x="713225" y="1854697"/>
            <a:ext cx="7660754"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Websites &amp; platforms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Eurostat circular economy monitoring framework. Available at: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https://ec.europa.eu/eurostat/web/circular-economy/indicators/monitoring-framework</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Eurostat circular economy indicators information. Available at: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https://ec.europa.eu/eurostat/web/circular-economy/indicators</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Circular economy indicators, European Commission, Available at: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https://ec.europa.eu/environment/ecoap/indicators/circular-economy-indicators_en</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Material circularity indicator, Ellen MacArthur Foundation, Available at: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https://ellenmacarthurfoundation.org/material-circularity-indicator</a:t>
            </a:r>
            <a:r>
              <a:rPr lang="en-US" sz="1400" b="0" i="0" u="none" strike="noStrike" cap="none">
                <a:solidFill>
                  <a:srgbClr val="000000"/>
                </a:solidFill>
                <a:latin typeface="Arial"/>
                <a:ea typeface="Arial"/>
                <a:cs typeface="Arial"/>
                <a:sym typeface="Arial"/>
              </a:rPr>
              <a:t>   </a:t>
            </a:r>
            <a:endParaRPr/>
          </a:p>
        </p:txBody>
      </p:sp>
      <p:sp>
        <p:nvSpPr>
          <p:cNvPr id="403" name="Google Shape;403;p40"/>
          <p:cNvSpPr txBox="1"/>
          <p:nvPr/>
        </p:nvSpPr>
        <p:spPr>
          <a:xfrm>
            <a:off x="713225" y="110358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E7501B"/>
                </a:solidFill>
                <a:latin typeface="Arial"/>
                <a:ea typeface="Arial"/>
                <a:cs typeface="Arial"/>
                <a:sym typeface="Arial"/>
              </a:rPr>
              <a:t>CE Indicators</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1"/>
          <p:cNvSpPr txBox="1"/>
          <p:nvPr/>
        </p:nvSpPr>
        <p:spPr>
          <a:xfrm>
            <a:off x="556890" y="1666866"/>
            <a:ext cx="7793026" cy="31068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Books, papers, guides, thesis, others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new Circular Economy Action Plan For a cleaner and more competitive Europe (2020). Available at: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https://eur-lex.europa.eu/legal-content/EN/TXT/?qid=1583933814386&amp;uri=COM:2020:98:FIN</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European Parliament Resolution on the new circular economy plan (2020/2077 (INI)), Available at: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https://www.europarl.europa.eu/doceo/document/TA-9-2021-0040_EN.html</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Circular by design – Products in the circular economy, EEA Report I N 6/2017, Available at: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https://circulareconomy.europa.eu/platform/sites/default/files/circular_by_design_-_products_in_the_circular_economy.pdf</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More from less – materials resource efficiency in Europe, EEA Report I N 10/2016, Available at: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http://www.sepa.gov.rs/download/publikacije/MoreFromLess_MaterialResourceEfficiencyEurope.pdf</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Websites &amp; platforms </a:t>
            </a:r>
            <a:endParaRPr/>
          </a:p>
          <a:p>
            <a:pPr marL="0" marR="0" lvl="0" indent="0" algn="l" rtl="0">
              <a:lnSpc>
                <a:spcPct val="107000"/>
              </a:lnSpc>
              <a:spcBef>
                <a:spcPts val="0"/>
              </a:spcBef>
              <a:spcAft>
                <a:spcPts val="0"/>
              </a:spcAft>
              <a:buNone/>
            </a:pPr>
            <a:r>
              <a:rPr lang="en-US" sz="1400" b="0" i="0" u="none" strike="noStrike" cap="none">
                <a:solidFill>
                  <a:srgbClr val="000000"/>
                </a:solidFill>
                <a:latin typeface="Arial"/>
                <a:ea typeface="Arial"/>
                <a:cs typeface="Arial"/>
                <a:sym typeface="Arial"/>
              </a:rPr>
              <a:t>EU Ecolabel, Available at:  </a:t>
            </a:r>
            <a:r>
              <a:rPr lang="en-US" sz="1400" b="0" i="0" u="sng" strike="noStrike" cap="none">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https://ec.europa.eu/environment/ecolabel/</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9" name="Google Shape;409;p41"/>
          <p:cNvSpPr txBox="1"/>
          <p:nvPr/>
        </p:nvSpPr>
        <p:spPr>
          <a:xfrm>
            <a:off x="556890" y="110358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E7501B"/>
                </a:solidFill>
                <a:latin typeface="Arial"/>
                <a:ea typeface="Arial"/>
                <a:cs typeface="Arial"/>
                <a:sym typeface="Arial"/>
              </a:rPr>
              <a:t>CE Policies and Legislative Framework</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2"/>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15" name="Google Shape;415;p42"/>
          <p:cNvGrpSpPr/>
          <p:nvPr/>
        </p:nvGrpSpPr>
        <p:grpSpPr>
          <a:xfrm>
            <a:off x="4572118" y="1023546"/>
            <a:ext cx="3615639" cy="2905926"/>
            <a:chOff x="1917372" y="1288466"/>
            <a:chExt cx="2993079" cy="2405568"/>
          </a:xfrm>
        </p:grpSpPr>
        <p:sp>
          <p:nvSpPr>
            <p:cNvPr id="416" name="Google Shape;416;p4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2"/>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2"/>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420" name="Google Shape;420;p42"/>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2"/>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2"/>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3" name="Google Shape;423;p42"/>
          <p:cNvSpPr/>
          <p:nvPr/>
        </p:nvSpPr>
        <p:spPr>
          <a:xfrm>
            <a:off x="4793661" y="1142065"/>
            <a:ext cx="3192099" cy="2146155"/>
          </a:xfrm>
          <a:prstGeom prst="rect">
            <a:avLst/>
          </a:prstGeom>
          <a:solidFill>
            <a:srgbClr val="FAFB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4" name="Google Shape;424;p42"/>
          <p:cNvPicPr preferRelativeResize="0"/>
          <p:nvPr/>
        </p:nvPicPr>
        <p:blipFill rotWithShape="1">
          <a:blip r:embed="rId3">
            <a:alphaModFix/>
          </a:blip>
          <a:srcRect/>
          <a:stretch/>
        </p:blipFill>
        <p:spPr>
          <a:xfrm>
            <a:off x="5331759" y="1142065"/>
            <a:ext cx="2168396" cy="2146155"/>
          </a:xfrm>
          <a:prstGeom prst="rect">
            <a:avLst/>
          </a:prstGeom>
          <a:noFill/>
          <a:ln>
            <a:noFill/>
          </a:ln>
        </p:spPr>
      </p:pic>
      <p:sp>
        <p:nvSpPr>
          <p:cNvPr id="425" name="Google Shape;425;p42"/>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Circular economy</a:t>
            </a:r>
            <a:br>
              <a:rPr lang="en-US"/>
            </a:br>
            <a:r>
              <a:rPr lang="en-US"/>
              <a:t> and its principles</a:t>
            </a:r>
            <a:endParaRPr/>
          </a:p>
        </p:txBody>
      </p:sp>
      <p:grpSp>
        <p:nvGrpSpPr>
          <p:cNvPr id="426" name="Google Shape;426;p42"/>
          <p:cNvGrpSpPr/>
          <p:nvPr/>
        </p:nvGrpSpPr>
        <p:grpSpPr>
          <a:xfrm>
            <a:off x="7388039" y="2493707"/>
            <a:ext cx="1453150" cy="1880570"/>
            <a:chOff x="4338285" y="2552085"/>
            <a:chExt cx="1202939" cy="1556763"/>
          </a:xfrm>
        </p:grpSpPr>
        <p:sp>
          <p:nvSpPr>
            <p:cNvPr id="427" name="Google Shape;427;p42"/>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2"/>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9" name="Google Shape;429;p42"/>
          <p:cNvSpPr/>
          <p:nvPr/>
        </p:nvSpPr>
        <p:spPr>
          <a:xfrm>
            <a:off x="7390245" y="2857423"/>
            <a:ext cx="128219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F1F1F1"/>
                </a:solidFill>
                <a:latin typeface="Arial"/>
                <a:ea typeface="Arial"/>
                <a:cs typeface="Arial"/>
                <a:sym typeface="Arial"/>
              </a:rPr>
              <a:t>Thank</a:t>
            </a:r>
            <a:endParaRPr/>
          </a:p>
          <a:p>
            <a:pPr marL="0" marR="0" lvl="0" indent="0" algn="ctr" rtl="0">
              <a:lnSpc>
                <a:spcPct val="100000"/>
              </a:lnSpc>
              <a:spcBef>
                <a:spcPts val="0"/>
              </a:spcBef>
              <a:spcAft>
                <a:spcPts val="0"/>
              </a:spcAft>
              <a:buNone/>
            </a:pPr>
            <a:r>
              <a:rPr lang="en-US" sz="2800" b="1" i="0" u="none" strike="noStrike" cap="none">
                <a:solidFill>
                  <a:srgbClr val="F1F1F1"/>
                </a:solidFill>
                <a:latin typeface="Arial"/>
                <a:ea typeface="Arial"/>
                <a:cs typeface="Arial"/>
                <a:sym typeface="Arial"/>
              </a:rPr>
              <a:t>you!</a:t>
            </a:r>
            <a:endParaRPr/>
          </a:p>
        </p:txBody>
      </p:sp>
      <p:sp>
        <p:nvSpPr>
          <p:cNvPr id="430" name="Google Shape;430;p42"/>
          <p:cNvSpPr txBox="1"/>
          <p:nvPr/>
        </p:nvSpPr>
        <p:spPr>
          <a:xfrm>
            <a:off x="5443875" y="4077461"/>
            <a:ext cx="194416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 b="1" i="0" u="none" strike="noStrike" cap="none">
                <a:solidFill>
                  <a:srgbClr val="374957"/>
                </a:solidFill>
                <a:latin typeface="Proxima Nova"/>
                <a:ea typeface="Proxima Nova"/>
                <a:cs typeface="Proxima Nova"/>
                <a:sym typeface="Proxima Nova"/>
              </a:rPr>
              <a:t>circular economy infographic </a:t>
            </a:r>
            <a:r>
              <a:rPr lang="en-US" sz="500" b="0" i="0" u="none" strike="noStrike" cap="none">
                <a:solidFill>
                  <a:srgbClr val="000000"/>
                </a:solidFill>
                <a:latin typeface="Arial"/>
                <a:ea typeface="Arial"/>
                <a:cs typeface="Arial"/>
                <a:sym typeface="Arial"/>
              </a:rPr>
              <a:t>by </a:t>
            </a:r>
            <a:r>
              <a:rPr lang="en-US" sz="500" b="1" i="0" u="none" strike="noStrike" cap="none">
                <a:solidFill>
                  <a:srgbClr val="0F73EE"/>
                </a:solidFill>
                <a:latin typeface="Proxima Nova"/>
                <a:ea typeface="Proxima Nova"/>
                <a:cs typeface="Proxima Nova"/>
                <a:sym typeface="Proxima Nova"/>
              </a:rPr>
              <a:t>freepik</a:t>
            </a:r>
            <a:r>
              <a:rPr lang="en-US" sz="500" b="0" i="0" u="none" strike="noStrike" cap="none">
                <a:solidFill>
                  <a:srgbClr val="000000"/>
                </a:solidFill>
                <a:latin typeface="Arial"/>
                <a:ea typeface="Arial"/>
                <a:cs typeface="Arial"/>
                <a:sym typeface="Arial"/>
              </a:rPr>
              <a:t> in https://www.freepik.com/free-vector/flat-design-circular-economy-infographic_21095200.htm#query=circular%20economy&amp;position=4&amp;from_view=search&amp;track=ais</a:t>
            </a:r>
            <a:endParaRPr/>
          </a:p>
        </p:txBody>
      </p:sp>
      <p:pic>
        <p:nvPicPr>
          <p:cNvPr id="431" name="Google Shape;431;p42" descr="Uma imagem com texto, clipart&#10;&#10;Descrição gerada automaticamente"/>
          <p:cNvPicPr preferRelativeResize="0"/>
          <p:nvPr/>
        </p:nvPicPr>
        <p:blipFill rotWithShape="1">
          <a:blip r:embed="rId4">
            <a:alphaModFix/>
          </a:blip>
          <a:srcRect/>
          <a:stretch/>
        </p:blipFill>
        <p:spPr>
          <a:xfrm>
            <a:off x="4796243" y="3048527"/>
            <a:ext cx="681229" cy="2396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713100" y="22031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dirty="0"/>
              <a:t>The Linear Economy</a:t>
            </a:r>
            <a:endParaRPr sz="4000" dirty="0"/>
          </a:p>
        </p:txBody>
      </p:sp>
      <p:sp>
        <p:nvSpPr>
          <p:cNvPr id="140" name="Google Shape;140;p5"/>
          <p:cNvSpPr txBox="1"/>
          <p:nvPr/>
        </p:nvSpPr>
        <p:spPr>
          <a:xfrm>
            <a:off x="187299" y="1126559"/>
            <a:ext cx="8769402"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The wording, which could best describe the Linear Economy, is a "disposal society". The roots of this wasteful behavior can be found in the dawn of industrialization more than 150 years ago. At that time, people started massively processing raw materials. The process starts with the extraction of raw materials, their transformation into specific products, and the usage/exploitation of those products by the end users (consumers). Once the products are no longer needed, they are being disposed of. As a result, large quantities of valuable materials are still lost today.</a:t>
            </a:r>
            <a:endParaRPr dirty="0"/>
          </a:p>
        </p:txBody>
      </p:sp>
      <p:pic>
        <p:nvPicPr>
          <p:cNvPr id="141" name="Google Shape;141;p5"/>
          <p:cNvPicPr preferRelativeResize="0"/>
          <p:nvPr/>
        </p:nvPicPr>
        <p:blipFill rotWithShape="1">
          <a:blip r:embed="rId3">
            <a:alphaModFix/>
          </a:blip>
          <a:srcRect/>
          <a:stretch/>
        </p:blipFill>
        <p:spPr>
          <a:xfrm>
            <a:off x="1736583" y="3269181"/>
            <a:ext cx="5670834" cy="1515257"/>
          </a:xfrm>
          <a:prstGeom prst="rect">
            <a:avLst/>
          </a:prstGeom>
          <a:noFill/>
          <a:ln>
            <a:noFill/>
          </a:ln>
        </p:spPr>
      </p:pic>
      <p:sp>
        <p:nvSpPr>
          <p:cNvPr id="142" name="Google Shape;142;p5"/>
          <p:cNvSpPr txBox="1"/>
          <p:nvPr/>
        </p:nvSpPr>
        <p:spPr>
          <a:xfrm>
            <a:off x="5448356" y="4138107"/>
            <a:ext cx="503339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900" b="0" i="0" u="none" strike="noStrike" cap="none" dirty="0">
                <a:solidFill>
                  <a:srgbClr val="000000"/>
                </a:solidFill>
                <a:latin typeface="Verdana"/>
                <a:ea typeface="Verdana"/>
                <a:cs typeface="Verdana"/>
                <a:sym typeface="Verdana"/>
              </a:rPr>
              <a:t>Source: </a:t>
            </a:r>
            <a:r>
              <a:rPr lang="en-US" sz="900" b="0" i="0" u="none" strike="noStrike" cap="none" dirty="0" err="1">
                <a:solidFill>
                  <a:srgbClr val="000000"/>
                </a:solidFill>
                <a:latin typeface="Verdana"/>
                <a:ea typeface="Verdana"/>
                <a:cs typeface="Verdana"/>
                <a:sym typeface="Verdana"/>
              </a:rPr>
              <a:t>Wautelt</a:t>
            </a:r>
            <a:r>
              <a:rPr lang="en-US" sz="900" b="0" i="0" u="none" strike="noStrike" cap="none" dirty="0">
                <a:solidFill>
                  <a:srgbClr val="000000"/>
                </a:solidFill>
                <a:latin typeface="Verdana"/>
                <a:ea typeface="Verdana"/>
                <a:cs typeface="Verdana"/>
                <a:sym typeface="Verdana"/>
              </a:rPr>
              <a:t>, 2018</a:t>
            </a:r>
            <a:endParaRPr dirty="0"/>
          </a:p>
          <a:p>
            <a:pPr marL="0" marR="0" lvl="0" indent="0" algn="ctr" rtl="0">
              <a:lnSpc>
                <a:spcPct val="100000"/>
              </a:lnSpc>
              <a:spcBef>
                <a:spcPts val="0"/>
              </a:spcBef>
              <a:spcAft>
                <a:spcPts val="0"/>
              </a:spcAft>
              <a:buNone/>
            </a:pPr>
            <a:endParaRPr sz="9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The Linear Economy (cont.)</a:t>
            </a:r>
            <a:endParaRPr sz="3600"/>
          </a:p>
        </p:txBody>
      </p:sp>
      <p:sp>
        <p:nvSpPr>
          <p:cNvPr id="148" name="Google Shape;148;p6"/>
          <p:cNvSpPr txBox="1"/>
          <p:nvPr/>
        </p:nvSpPr>
        <p:spPr>
          <a:xfrm>
            <a:off x="122944" y="1433901"/>
            <a:ext cx="8775167" cy="317009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The linear model creates an economy that is heavily dependent on energy consumption and other resources to provide products and services. </a:t>
            </a:r>
            <a:endParaRPr/>
          </a:p>
          <a:p>
            <a:pPr marL="285750" marR="0" lvl="0" indent="-158750" algn="just"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Current production processes are energy-intensive and extraction of raw materials generates huge amounts of waste and are responsible for a relevant consumption of water and energy.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Both renewable and non-renewable resources undergo several stages of processing in order to serve their purpose in the economy.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The Linear Economy (cont.)</a:t>
            </a:r>
            <a:endParaRPr sz="3600"/>
          </a:p>
        </p:txBody>
      </p:sp>
      <p:sp>
        <p:nvSpPr>
          <p:cNvPr id="154" name="Google Shape;154;p7"/>
          <p:cNvSpPr txBox="1"/>
          <p:nvPr/>
        </p:nvSpPr>
        <p:spPr>
          <a:xfrm>
            <a:off x="122944" y="1433901"/>
            <a:ext cx="8775167" cy="317009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The first stage is called primary processing where pure materials are separated from the mixed form in which they usually exist in the environment. The materials that are the result of the primary processing are then used by the different manufacturing industries transforming them into finished products. The finished products then reach the consumer (either individual consumers/households or the tertiary economic sector such as distributors, retailers, and various service providers). Each step of the production process has its negative impact on the environment. </a:t>
            </a:r>
            <a:endParaRPr/>
          </a:p>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The primary sector has the most negative impact as it generates a big quantity of residual waste as well as requires a big input of energy.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713100" y="9811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dirty="0"/>
              <a:t>The limits of the linear model</a:t>
            </a:r>
            <a:endParaRPr dirty="0"/>
          </a:p>
        </p:txBody>
      </p:sp>
      <p:sp>
        <p:nvSpPr>
          <p:cNvPr id="160" name="Google Shape;160;p8"/>
          <p:cNvSpPr txBox="1"/>
          <p:nvPr/>
        </p:nvSpPr>
        <p:spPr>
          <a:xfrm>
            <a:off x="5440296" y="1551100"/>
            <a:ext cx="3703704"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Verdana"/>
                <a:ea typeface="Verdana"/>
                <a:cs typeface="Verdana"/>
                <a:sym typeface="Verdana"/>
              </a:rPr>
              <a:t>There is uneven consumption of resources, the main part of which is directed to highly developed countries at the expense of developing ones.</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Verdana"/>
              <a:ea typeface="Verdana"/>
              <a:cs typeface="Verdana"/>
              <a:sym typeface="Verdana"/>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2. There is a huge accumulation of different types of waste which are not recycled after being disposed of.</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Verdana"/>
              <a:ea typeface="Verdana"/>
              <a:cs typeface="Verdana"/>
              <a:sym typeface="Verdana"/>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3. Negative effect on the environment - as a result of the extraction and consumption of raw materials, energy consumption and greenhouse gas emissions are increasing.</a:t>
            </a:r>
            <a:endParaRPr/>
          </a:p>
        </p:txBody>
      </p:sp>
      <p:pic>
        <p:nvPicPr>
          <p:cNvPr id="161" name="Google Shape;161;p8"/>
          <p:cNvPicPr preferRelativeResize="0"/>
          <p:nvPr/>
        </p:nvPicPr>
        <p:blipFill rotWithShape="1">
          <a:blip r:embed="rId3">
            <a:alphaModFix/>
          </a:blip>
          <a:srcRect/>
          <a:stretch/>
        </p:blipFill>
        <p:spPr>
          <a:xfrm>
            <a:off x="99379" y="1014406"/>
            <a:ext cx="5261304" cy="3261643"/>
          </a:xfrm>
          <a:prstGeom prst="rect">
            <a:avLst/>
          </a:prstGeom>
          <a:noFill/>
          <a:ln>
            <a:noFill/>
          </a:ln>
        </p:spPr>
      </p:pic>
      <p:sp>
        <p:nvSpPr>
          <p:cNvPr id="162" name="Google Shape;162;p8"/>
          <p:cNvSpPr txBox="1"/>
          <p:nvPr/>
        </p:nvSpPr>
        <p:spPr>
          <a:xfrm>
            <a:off x="-358095" y="4276049"/>
            <a:ext cx="663569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dirty="0">
                <a:solidFill>
                  <a:srgbClr val="000000"/>
                </a:solidFill>
                <a:latin typeface="Verdana"/>
                <a:ea typeface="Verdana"/>
                <a:cs typeface="Verdana"/>
                <a:sym typeface="Verdana"/>
              </a:rPr>
              <a:t>Source: </a:t>
            </a:r>
            <a:r>
              <a:rPr lang="en-US" sz="900" b="0" i="0" u="sng" strike="noStrike" cap="none" dirty="0">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https://www.circulareconomyasia.org/circular-economy/</a:t>
            </a:r>
            <a:r>
              <a:rPr lang="en-US" sz="900" b="0" i="0" u="none" strike="noStrike" cap="none" dirty="0">
                <a:solidFill>
                  <a:srgbClr val="000000"/>
                </a:solidFill>
                <a:latin typeface="Verdana"/>
                <a:ea typeface="Verdana"/>
                <a:cs typeface="Verdana"/>
                <a:sym typeface="Verdana"/>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413547" y="9382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Shoe production in the linear economy </a:t>
            </a:r>
            <a:br>
              <a:rPr lang="en-US" sz="4000"/>
            </a:br>
            <a:r>
              <a:rPr lang="en-US" sz="2000"/>
              <a:t>example</a:t>
            </a:r>
            <a:endParaRPr sz="4000"/>
          </a:p>
        </p:txBody>
      </p:sp>
      <p:graphicFrame>
        <p:nvGraphicFramePr>
          <p:cNvPr id="168" name="Google Shape;168;p9"/>
          <p:cNvGraphicFramePr/>
          <p:nvPr/>
        </p:nvGraphicFramePr>
        <p:xfrm>
          <a:off x="15492" y="1105427"/>
          <a:ext cx="9128500" cy="3652200"/>
        </p:xfrm>
        <a:graphic>
          <a:graphicData uri="http://schemas.openxmlformats.org/drawingml/2006/table">
            <a:tbl>
              <a:tblPr>
                <a:noFill/>
                <a:tableStyleId>{3E3C795C-2207-41FF-9487-5E32E00641C1}</a:tableStyleId>
              </a:tblPr>
              <a:tblGrid>
                <a:gridCol w="1085650">
                  <a:extLst>
                    <a:ext uri="{9D8B030D-6E8A-4147-A177-3AD203B41FA5}">
                      <a16:colId xmlns:a16="http://schemas.microsoft.com/office/drawing/2014/main" val="20000"/>
                    </a:ext>
                  </a:extLst>
                </a:gridCol>
                <a:gridCol w="8042850">
                  <a:extLst>
                    <a:ext uri="{9D8B030D-6E8A-4147-A177-3AD203B41FA5}">
                      <a16:colId xmlns:a16="http://schemas.microsoft.com/office/drawing/2014/main" val="20001"/>
                    </a:ext>
                  </a:extLst>
                </a:gridCol>
              </a:tblGrid>
              <a:tr h="297925">
                <a:tc>
                  <a:txBody>
                    <a:bodyPr/>
                    <a:lstStyle/>
                    <a:p>
                      <a:pPr marL="0" marR="0" lvl="0" indent="0" algn="l" rtl="0">
                        <a:lnSpc>
                          <a:spcPct val="107000"/>
                        </a:lnSpc>
                        <a:spcBef>
                          <a:spcPts val="0"/>
                        </a:spcBef>
                        <a:spcAft>
                          <a:spcPts val="0"/>
                        </a:spcAft>
                        <a:buNone/>
                      </a:pPr>
                      <a:r>
                        <a:rPr lang="en-US" sz="1200" u="none" strike="noStrike" cap="none">
                          <a:latin typeface="Arial"/>
                          <a:ea typeface="Arial"/>
                          <a:cs typeface="Arial"/>
                          <a:sym typeface="Arial"/>
                        </a:rPr>
                        <a:t>Elements </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B2D83"/>
                    </a:solidFill>
                  </a:tcPr>
                </a:tc>
                <a:tc>
                  <a:txBody>
                    <a:bodyPr/>
                    <a:lstStyle/>
                    <a:p>
                      <a:pPr marL="0" marR="0" lvl="0" indent="0" algn="ctr" rtl="0">
                        <a:lnSpc>
                          <a:spcPct val="107000"/>
                        </a:lnSpc>
                        <a:spcBef>
                          <a:spcPts val="0"/>
                        </a:spcBef>
                        <a:spcAft>
                          <a:spcPts val="0"/>
                        </a:spcAft>
                        <a:buNone/>
                      </a:pPr>
                      <a:r>
                        <a:rPr lang="en-US" sz="1200" u="none" strike="noStrike" cap="none">
                          <a:latin typeface="Arial"/>
                          <a:ea typeface="Arial"/>
                          <a:cs typeface="Arial"/>
                          <a:sym typeface="Arial"/>
                        </a:rPr>
                        <a:t>Characteristic</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B2D83"/>
                    </a:solidFill>
                  </a:tcPr>
                </a:tc>
                <a:extLst>
                  <a:ext uri="{0D108BD9-81ED-4DB2-BD59-A6C34878D82A}">
                    <a16:rowId xmlns:a16="http://schemas.microsoft.com/office/drawing/2014/main" val="10000"/>
                  </a:ext>
                </a:extLst>
              </a:tr>
              <a:tr h="1059525">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Cotton </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Cotton production is the cause of ¼ of the consumption of pesticides in the world; it requires large quantities of water and artificial fertilizers; the seeds are treated with fungicides and insecticides and are of genetically modified varieties; when collecting cotton, herbicides that remove the leaves are used, to make harvesting easier; the mono-cultural nature of cotton production causes soil loss; it is dependent on a variety of potentially dangerous chemicals (washing, bleaching, and more).</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450250">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Leather </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Only in 2009, leather production in China has contributed nearly to 250 million tons of waste water; untreated water from tanneries often contains high levels of heavy metals.</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480325">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Rubber</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During World War II, there was a need for an alternative source of tires; today almost 70% of the rubber we use is synthetic; synthetic rubber is produced from oil; it is cheaper compared to the natural one, but is of lower quality.</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3"/>
                  </a:ext>
                </a:extLst>
              </a:tr>
              <a:tr h="1364175">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Glues</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All types of chemical glue pollute air; they are dangerous for human health and other living beings; a study conducted among Chinese shoemakers found high levels of benzene, toluene and other toxic solvents contained in various adhesives; toxic substances cause aplastic anemia, leukemia and other diseases; most organic solvents are neurotoxic, causing the so called “shoemaker’s paralysis; in some developing countries, the shoemaker industry employs a large number of children (17.5 million in India in 2005), with the health risk for them being higher; typically, the task of children-shoemakers is to put the soles, thus they are in direct contact with toxic substances.</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bl>
          </a:graphicData>
        </a:graphic>
      </p:graphicFrame>
      <p:sp>
        <p:nvSpPr>
          <p:cNvPr id="169" name="Google Shape;169;p9"/>
          <p:cNvSpPr txBox="1"/>
          <p:nvPr/>
        </p:nvSpPr>
        <p:spPr>
          <a:xfrm>
            <a:off x="1354610" y="4657620"/>
            <a:ext cx="8128932" cy="2000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00" b="0" i="1" u="none" strike="noStrike" cap="none" dirty="0">
                <a:solidFill>
                  <a:srgbClr val="000000"/>
                </a:solidFill>
                <a:latin typeface="Arial"/>
                <a:ea typeface="Arial"/>
                <a:cs typeface="Arial"/>
                <a:sym typeface="Arial"/>
              </a:rPr>
              <a:t>Characteristic features of the main elements in the production of a shoe, Adapted to </a:t>
            </a:r>
            <a:r>
              <a:rPr lang="en-US" sz="7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http://www.lessonsfromnature.org/bg/index.php?option=com_content&amp;view=article&amp;id=104&amp;Itemid=114  </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5439</Words>
  <Application>Microsoft Office PowerPoint</Application>
  <PresentationFormat>Bildschirmpräsentation (16:9)</PresentationFormat>
  <Paragraphs>406</Paragraphs>
  <Slides>42</Slides>
  <Notes>42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Bebas Neue</vt:lpstr>
      <vt:lpstr>Verdana</vt:lpstr>
      <vt:lpstr>Arial</vt:lpstr>
      <vt:lpstr>Proxima Nova</vt:lpstr>
      <vt:lpstr>Noto Sans</vt:lpstr>
      <vt:lpstr>Calibri</vt:lpstr>
      <vt:lpstr>Noto Sans Symbols</vt:lpstr>
      <vt:lpstr>Creal Modern Portfolio by Slidesgo</vt:lpstr>
      <vt:lpstr>BUSINESS MODELLING FOR CIRCULAR ECONOMY BUSINESSES</vt:lpstr>
      <vt:lpstr>02</vt:lpstr>
      <vt:lpstr>Main objectives</vt:lpstr>
      <vt:lpstr>Linear model of production and consumption </vt:lpstr>
      <vt:lpstr>The Linear Economy</vt:lpstr>
      <vt:lpstr>The Linear Economy (cont.)</vt:lpstr>
      <vt:lpstr>The Linear Economy (cont.)</vt:lpstr>
      <vt:lpstr>The limits of the linear model</vt:lpstr>
      <vt:lpstr>Shoe production in the linear economy  example</vt:lpstr>
      <vt:lpstr>The negative effects on the environment</vt:lpstr>
      <vt:lpstr>New model is needed…</vt:lpstr>
      <vt:lpstr>CE Principles as Opposed to  the Linear Model  </vt:lpstr>
      <vt:lpstr>CIRCULAR ECONOMY</vt:lpstr>
      <vt:lpstr>CE Principles as opposed to the Linear Model</vt:lpstr>
      <vt:lpstr>Differences between the Linear and the Circular Economy</vt:lpstr>
      <vt:lpstr>Differences between the Linear and the Circular Economy (CONT.)</vt:lpstr>
      <vt:lpstr>Waste in the Circular Economy</vt:lpstr>
      <vt:lpstr>Shoe production in the circular economy example</vt:lpstr>
      <vt:lpstr>Circular Economy benefits - Economy</vt:lpstr>
      <vt:lpstr>Circular Economy benefits - Environment</vt:lpstr>
      <vt:lpstr>Circular Economy benefits - Society</vt:lpstr>
      <vt:lpstr>Circular Economy benefits for the business</vt:lpstr>
      <vt:lpstr>CE Indicators  </vt:lpstr>
      <vt:lpstr>CE Monitoring framework</vt:lpstr>
      <vt:lpstr>CE Indicators (1)</vt:lpstr>
      <vt:lpstr>(cont.)</vt:lpstr>
      <vt:lpstr>CE Indicators (2)</vt:lpstr>
      <vt:lpstr>CE Indicators (3)</vt:lpstr>
      <vt:lpstr>The material circularity indicator (MCI)</vt:lpstr>
      <vt:lpstr>CE Policies and Legislative Framework   </vt:lpstr>
      <vt:lpstr>CE Policies and legislative framework</vt:lpstr>
      <vt:lpstr>(Cont.)</vt:lpstr>
      <vt:lpstr>EU and the Circular Economy</vt:lpstr>
      <vt:lpstr>National CE Policies, Strategies,  Plans, and Measures</vt:lpstr>
      <vt:lpstr>9. PORTUGAL</vt:lpstr>
      <vt:lpstr>Potential policy instruments affecting product circularity </vt:lpstr>
      <vt:lpstr>Assessment</vt:lpstr>
      <vt:lpstr>Further readings</vt:lpstr>
      <vt:lpstr>PowerPoint-Präsentation</vt:lpstr>
      <vt:lpstr>PowerPoint-Präsentation</vt:lpstr>
      <vt:lpstr>PowerPoint-Präsentation</vt:lpstr>
      <vt:lpstr>Circular economy  and its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Alex S</dc:creator>
  <cp:lastModifiedBy>saskia_ha@web.de</cp:lastModifiedBy>
  <cp:revision>1</cp:revision>
  <dcterms:modified xsi:type="dcterms:W3CDTF">2023-06-26T15:41:00Z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