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4"/>
  </p:notesMasterIdLst>
  <p:sldIdLst>
    <p:sldId id="256" r:id="rId2"/>
    <p:sldId id="264" r:id="rId3"/>
    <p:sldId id="259" r:id="rId4"/>
    <p:sldId id="311" r:id="rId5"/>
    <p:sldId id="280" r:id="rId6"/>
    <p:sldId id="260" r:id="rId7"/>
    <p:sldId id="314" r:id="rId8"/>
    <p:sldId id="313" r:id="rId9"/>
    <p:sldId id="312" r:id="rId10"/>
    <p:sldId id="315" r:id="rId11"/>
    <p:sldId id="316" r:id="rId12"/>
    <p:sldId id="319" r:id="rId13"/>
    <p:sldId id="317" r:id="rId14"/>
    <p:sldId id="320" r:id="rId15"/>
    <p:sldId id="321" r:id="rId16"/>
    <p:sldId id="322" r:id="rId17"/>
    <p:sldId id="324" r:id="rId18"/>
    <p:sldId id="323" r:id="rId19"/>
    <p:sldId id="325" r:id="rId20"/>
    <p:sldId id="326" r:id="rId21"/>
    <p:sldId id="327" r:id="rId22"/>
    <p:sldId id="328" r:id="rId23"/>
    <p:sldId id="331" r:id="rId24"/>
    <p:sldId id="329" r:id="rId25"/>
    <p:sldId id="332" r:id="rId26"/>
    <p:sldId id="333" r:id="rId27"/>
    <p:sldId id="334" r:id="rId28"/>
    <p:sldId id="335" r:id="rId29"/>
    <p:sldId id="336" r:id="rId30"/>
    <p:sldId id="339" r:id="rId31"/>
    <p:sldId id="337" r:id="rId32"/>
    <p:sldId id="340" r:id="rId33"/>
    <p:sldId id="341" r:id="rId34"/>
    <p:sldId id="342" r:id="rId35"/>
    <p:sldId id="343" r:id="rId36"/>
    <p:sldId id="344" r:id="rId37"/>
    <p:sldId id="310" r:id="rId38"/>
    <p:sldId id="318" r:id="rId39"/>
    <p:sldId id="330" r:id="rId40"/>
    <p:sldId id="338" r:id="rId41"/>
    <p:sldId id="346" r:id="rId42"/>
    <p:sldId id="279" r:id="rId43"/>
  </p:sldIdLst>
  <p:sldSz cx="9144000" cy="5143500" type="screen16x9"/>
  <p:notesSz cx="6858000" cy="9144000"/>
  <p:embeddedFontLst>
    <p:embeddedFont>
      <p:font typeface="Bebas Neue" panose="020B0606020202050201" pitchFamily="34" charset="0"/>
      <p:regular r:id="rId45"/>
    </p:embeddedFont>
    <p:embeddedFont>
      <p:font typeface="Calibri" panose="020F0502020204030204" pitchFamily="34" charset="0"/>
      <p:regular r:id="rId46"/>
      <p:bold r:id="rId47"/>
      <p:italic r:id="rId48"/>
      <p:boldItalic r:id="rId49"/>
    </p:embeddedFont>
    <p:embeddedFont>
      <p:font typeface="Noto Sans" panose="020B0502040504020204" pitchFamily="34" charset="0"/>
      <p:regular r:id="rId50"/>
    </p:embeddedFont>
    <p:embeddedFont>
      <p:font typeface="Proxima Nova"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custDataLst>
    <p:tags r:id="rId5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D"/>
    <a:srgbClr val="E7501B"/>
    <a:srgbClr val="059540"/>
    <a:srgbClr val="2B2D83"/>
    <a:srgbClr val="15A7A1"/>
    <a:srgbClr val="DAFAF8"/>
    <a:srgbClr val="BED4CC"/>
    <a:srgbClr val="F0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733"/>
  </p:normalViewPr>
  <p:slideViewPr>
    <p:cSldViewPr snapToGrid="0" snapToObjects="1">
      <p:cViewPr varScale="1">
        <p:scale>
          <a:sx n="102" d="100"/>
          <a:sy n="102" d="100"/>
        </p:scale>
        <p:origin x="14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1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32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en-GB" dirty="0"/>
          </a:p>
        </p:txBody>
      </p:sp>
    </p:spTree>
    <p:extLst>
      <p:ext uri="{BB962C8B-B14F-4D97-AF65-F5344CB8AC3E}">
        <p14:creationId xmlns:p14="http://schemas.microsoft.com/office/powerpoint/2010/main" val="145973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en-GB" dirty="0"/>
          </a:p>
        </p:txBody>
      </p:sp>
    </p:spTree>
    <p:extLst>
      <p:ext uri="{BB962C8B-B14F-4D97-AF65-F5344CB8AC3E}">
        <p14:creationId xmlns:p14="http://schemas.microsoft.com/office/powerpoint/2010/main" val="3081206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226B3523-DFBB-BF39-9C0C-1B9902C5AEF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C0F5C356-9CFE-6A02-0908-86677A4C10E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CAA78406-39D8-7D1D-AE5E-89BE8CBA729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DE8F515C-FD4A-E2FD-13DC-E5A6DD8E129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6565762F-6AEE-F8DC-B2CE-A9B38DA81EE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767C83F5-7A59-E2F2-E2C7-D226146AAC7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E34CA0E1-B2B8-15B0-ACB9-94C55B9CE33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179439BD-F207-5E68-C615-9E5649B0F9A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AF190BC8-A3B9-3C1F-4195-3BB8482E16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4FC951F7-F4E7-3AC5-1BC3-187E4A86215C}"/>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746C3361-7D56-E904-897E-9F649704934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904F2508-644D-DA04-29D8-A375B647D82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A02616D3-CF25-A4E8-795D-40D8E19AC1A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404760BA-B99B-904B-D097-C40302636A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744D1894-B730-180A-948B-26EA364BC57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sp>
        <p:nvSpPr>
          <p:cNvPr id="2" name="TextBox 19">
            <a:extLst>
              <a:ext uri="{FF2B5EF4-FFF2-40B4-BE49-F238E27FC236}">
                <a16:creationId xmlns:a16="http://schemas.microsoft.com/office/drawing/2014/main" id="{8E685101-9BC6-5FC3-0A53-75FE141571A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8195E79B-E43A-04B0-EECD-0F41E1B5945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309C031F-C2C6-74A3-1B54-6C8C6E7EB938}"/>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0D230D2-6FA8-AC28-9ACF-9ED389832B4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D44EC7EF-6E99-1DFD-7596-FD1103BF89A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oogle Shape;43;p14" descr="Graphical user interface, text, application&#10;&#10;Description automatically generated">
            <a:extLst>
              <a:ext uri="{FF2B5EF4-FFF2-40B4-BE49-F238E27FC236}">
                <a16:creationId xmlns:a16="http://schemas.microsoft.com/office/drawing/2014/main" id="{64920E23-0CC0-8A80-909A-391F8B96DDC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5" name="TextBox 19">
            <a:extLst>
              <a:ext uri="{FF2B5EF4-FFF2-40B4-BE49-F238E27FC236}">
                <a16:creationId xmlns:a16="http://schemas.microsoft.com/office/drawing/2014/main" id="{37AE85A2-C25F-C119-DE4B-756DF5A8CC2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01DBD0F7-524A-83A1-7CE6-553780BA896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sp>
        <p:nvSpPr>
          <p:cNvPr id="2" name="TextBox 19">
            <a:extLst>
              <a:ext uri="{FF2B5EF4-FFF2-40B4-BE49-F238E27FC236}">
                <a16:creationId xmlns:a16="http://schemas.microsoft.com/office/drawing/2014/main" id="{8294F54C-5413-710F-3B16-2D9E3D9404D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70587B8-3146-AF84-1C4D-68EFC4AACB6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AE205D46-40F0-18FA-8427-981FE3BAD66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7EEAF57E-AB8F-6FF8-FCD1-BF8CE1BD026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F9C7815F-BFA2-27EF-1A3D-3C27CABA5A2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D459600C-624E-A12C-50EA-B48412F3E6C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D34EB2B-C066-B4A3-4829-CFF546CA723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E1747711-0FCC-74C8-9648-302BC39EEA0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hyperlink" Target="https://www.nrel.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hyperlink" Target="https://planetark.org/"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hyperlink" Target="http://www.lessonsfromnature.org/bg/index.php?option=com_content&amp;view=article&amp;id=104&amp;Itemid=114" TargetMode="Externa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hyperlink" Target="https://www.youtube.com/watch?v=G-pr0cYzuDQ&amp;ab_channel=DisruptiveInnovationFestival-D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nvironment/ecoap/indicators/circular-economy-indicators_en" TargetMode="Externa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hyperlink" Target="https://op.europa.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uroparl.europa.eu/doceo/document/TA-9-2021-0040_EN.html" TargetMode="Externa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hyperlink" Target="https://eco.nomia.pt/contents/ficheiros/paec-pt.pdf" TargetMode="Externa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hyperlink" Target="https://circulareconomy.europa.eu/platform/sites/default/files/circular_by_design_-_products_in_the_circular_economy.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hyperlink" Target="https://www.europarl.europa.eu/RegData/etudes/BRIE/2016/581999/EPRS_BRI%282016%29581999_EN.pdf" TargetMode="External"/><Relationship Id="rId2" Type="http://schemas.openxmlformats.org/officeDocument/2006/relationships/slideLayout" Target="../slideLayouts/slideLayout4.xml"/><Relationship Id="rId1" Type="http://schemas.openxmlformats.org/officeDocument/2006/relationships/tags" Target="../tags/tag39.xml"/><Relationship Id="rId5" Type="http://schemas.openxmlformats.org/officeDocument/2006/relationships/hyperlink" Target="http://www.lessonsfromnature.org/" TargetMode="External"/><Relationship Id="rId4" Type="http://schemas.openxmlformats.org/officeDocument/2006/relationships/hyperlink" Target="https://ec.europa.eu/clima/policies/adaptation/how_e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irculareconomy.europa.eu/platform/sites/default/files/circular_by_design_-_products_in_the_circular_economy.pdf" TargetMode="External"/><Relationship Id="rId7" Type="http://schemas.openxmlformats.org/officeDocument/2006/relationships/hyperlink" Target="https://www.youtube.com/watch?v=G-pr0cYzuDQ" TargetMode="Externa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hyperlink" Target="https://kenniskaarten.hetgroenebrein.nl/en/" TargetMode="External"/><Relationship Id="rId5" Type="http://schemas.openxmlformats.org/officeDocument/2006/relationships/hyperlink" Target="https://www.iisd.org/system/files/2020-12/circular-economy-jobs.pdf" TargetMode="External"/><Relationship Id="rId4" Type="http://schemas.openxmlformats.org/officeDocument/2006/relationships/hyperlink" Target="https://www.ellenmacarthurfoundation.org/circular-economy/concept"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eurostat/web/circular-economy/indicators/monitoring-framework" TargetMode="Externa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hyperlink" Target="https://ellenmacarthurfoundation.org/material-circularity-indicator" TargetMode="External"/><Relationship Id="rId5" Type="http://schemas.openxmlformats.org/officeDocument/2006/relationships/hyperlink" Target="https://ec.europa.eu/environment/ecoap/indicators/circular-economy-indicators_en" TargetMode="External"/><Relationship Id="rId4" Type="http://schemas.openxmlformats.org/officeDocument/2006/relationships/hyperlink" Target="https://ec.europa.eu/eurostat/web/circular-economy/indicato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7" Type="http://schemas.openxmlformats.org/officeDocument/2006/relationships/hyperlink" Target="https://ec.europa.eu/environment/ecolabel/"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www.sepa.gov.rs/download/publikacije/MoreFromLess_MaterialResourceEfficiencyEurope.pdf" TargetMode="External"/><Relationship Id="rId5" Type="http://schemas.openxmlformats.org/officeDocument/2006/relationships/hyperlink" Target="https://circulareconomy.europa.eu/platform/sites/default/files/circular_by_design_-_products_in_the_circular_economy.pdf" TargetMode="External"/><Relationship Id="rId4" Type="http://schemas.openxmlformats.org/officeDocument/2006/relationships/hyperlink" Target="https://www.europarl.europa.eu/doceo/document/TA-9-2021-0040_EN.html"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s://www.circulareconomyasia.org/circular-economy/"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www.lessonsfromnature.org/bg/index.php?option=com_content&amp;view=article&amp;id=104&amp;Itemid=1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lgn="l" rtl="0"/>
            <a:r>
              <a:rPr lang="en-GB" b="1" dirty="0"/>
              <a:t>POSLOVNO MODELIRANJE ZA POSLOVANJA KRUŽNE EKONOMIJE</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1066290" y="140601"/>
            <a:ext cx="7717800" cy="1011600"/>
          </a:xfrm>
        </p:spPr>
        <p:txBody>
          <a:bodyPr/>
          <a:lstStyle/>
          <a:p>
            <a:pPr algn="l" rtl="0"/>
            <a:r>
              <a:rPr lang="en-US" dirty="0"/>
              <a:t>Negativni učinci na okoliš</a:t>
            </a:r>
            <a:endParaRPr lang="en-GB" dirty="0"/>
          </a:p>
        </p:txBody>
      </p:sp>
      <p:sp>
        <p:nvSpPr>
          <p:cNvPr id="4" name="TextBox 3">
            <a:extLst>
              <a:ext uri="{FF2B5EF4-FFF2-40B4-BE49-F238E27FC236}">
                <a16:creationId xmlns:a16="http://schemas.microsoft.com/office/drawing/2014/main" id="{A218CF78-C0AF-4194-A847-39C77917F5C7}"/>
              </a:ext>
            </a:extLst>
          </p:cNvPr>
          <p:cNvSpPr txBox="1"/>
          <p:nvPr/>
        </p:nvSpPr>
        <p:spPr>
          <a:xfrm>
            <a:off x="359910" y="1152201"/>
            <a:ext cx="8341915" cy="3323987"/>
          </a:xfrm>
          <a:prstGeom prst="rect">
            <a:avLst/>
          </a:prstGeom>
          <a:noFill/>
        </p:spPr>
        <p:txBody>
          <a:bodyPr wrap="square">
            <a:spAutoFit/>
          </a:bodyPr>
          <a:lstStyle/>
          <a:p>
            <a:pPr algn="l" rtl="0"/>
            <a:r>
              <a:rPr lang="en-US" dirty="0"/>
              <a:t>Linearna ekonomija smatra se neodrživim oblikom ekonomskog modela, budući da će dugoročne planetarne granice doseći neodrživu razinu održavanja. Čovječanstvo već doživljava disparitet linearne ekonomije s rastućom oskudicom resursa, povećanim zagađenjem i ranjivošću ljudi i okoliša uzrokovanim tim zagađenjem.</a:t>
            </a:r>
          </a:p>
          <a:p>
            <a:pPr algn="l" rtl="0"/>
            <a:endParaRPr lang="en-US" dirty="0"/>
          </a:p>
          <a:p>
            <a:pPr algn="l" rtl="0"/>
            <a:r>
              <a:rPr lang="en-US" dirty="0">
                <a:solidFill>
                  <a:srgbClr val="2B2D83"/>
                </a:solidFill>
              </a:rPr>
              <a:t>Negativni učinak klimatskih promjena:</a:t>
            </a:r>
          </a:p>
          <a:p>
            <a:pPr marL="285750" indent="-285750" algn="l" rtl="0">
              <a:buClr>
                <a:srgbClr val="2B2D83"/>
              </a:buClr>
              <a:buFont typeface="Wingdings" panose="05000000000000000000" pitchFamily="2" charset="2"/>
              <a:buChar char="ü"/>
            </a:pPr>
            <a:r>
              <a:rPr lang="en-US" dirty="0">
                <a:solidFill>
                  <a:srgbClr val="2B2D83"/>
                </a:solidFill>
              </a:rPr>
              <a:t>Porast prosječne globalne temperature</a:t>
            </a:r>
          </a:p>
          <a:p>
            <a:pPr marL="285750" indent="-285750" algn="l" rtl="0">
              <a:buClr>
                <a:srgbClr val="2B2D83"/>
              </a:buClr>
              <a:buFont typeface="Wingdings" panose="05000000000000000000" pitchFamily="2" charset="2"/>
              <a:buChar char="ü"/>
            </a:pPr>
            <a:r>
              <a:rPr lang="en-US" dirty="0">
                <a:solidFill>
                  <a:srgbClr val="2B2D83"/>
                </a:solidFill>
              </a:rPr>
              <a:t>Šumski požari i suša</a:t>
            </a:r>
          </a:p>
          <a:p>
            <a:pPr marL="285750" indent="-285750" algn="l" rtl="0">
              <a:buClr>
                <a:srgbClr val="2B2D83"/>
              </a:buClr>
              <a:buFont typeface="Wingdings" panose="05000000000000000000" pitchFamily="2" charset="2"/>
              <a:buChar char="ü"/>
            </a:pPr>
            <a:r>
              <a:rPr lang="en-US" dirty="0">
                <a:solidFill>
                  <a:srgbClr val="2B2D83"/>
                </a:solidFill>
              </a:rPr>
              <a:t>Dostupnost svježe vode</a:t>
            </a:r>
          </a:p>
          <a:p>
            <a:pPr marL="285750" indent="-285750" algn="l" rtl="0">
              <a:buClr>
                <a:srgbClr val="2B2D83"/>
              </a:buClr>
              <a:buFont typeface="Wingdings" panose="05000000000000000000" pitchFamily="2" charset="2"/>
              <a:buChar char="ü"/>
            </a:pPr>
            <a:r>
              <a:rPr lang="en-US" dirty="0">
                <a:solidFill>
                  <a:srgbClr val="2B2D83"/>
                </a:solidFill>
              </a:rPr>
              <a:t>Poplave</a:t>
            </a:r>
          </a:p>
          <a:p>
            <a:pPr marL="285750" indent="-285750" algn="l" rtl="0">
              <a:buClr>
                <a:srgbClr val="2B2D83"/>
              </a:buClr>
              <a:buFont typeface="Wingdings" panose="05000000000000000000" pitchFamily="2" charset="2"/>
              <a:buChar char="ü"/>
            </a:pPr>
            <a:r>
              <a:rPr lang="en-US" dirty="0">
                <a:solidFill>
                  <a:srgbClr val="2B2D83"/>
                </a:solidFill>
              </a:rPr>
              <a:t>Porast razine mora</a:t>
            </a:r>
          </a:p>
          <a:p>
            <a:pPr algn="l" rtl="0"/>
            <a:endParaRPr lang="en-US" dirty="0"/>
          </a:p>
          <a:p>
            <a:pPr algn="l" rtl="0"/>
            <a:r>
              <a:rPr lang="en-US" dirty="0"/>
              <a:t>Klimatske promjene nose različite vrste izazova – utječu na različite gospodarske sektore (energetika, poljoprivreda i šumarstvo, građevinarstvo i infrastruktura, turizam itd.) te postavljaju ekološke, socijalne i teritorijalne izazove.</a:t>
            </a:r>
          </a:p>
        </p:txBody>
      </p:sp>
      <p:pic>
        <p:nvPicPr>
          <p:cNvPr id="5" name="Picture 4">
            <a:extLst>
              <a:ext uri="{FF2B5EF4-FFF2-40B4-BE49-F238E27FC236}">
                <a16:creationId xmlns:a16="http://schemas.microsoft.com/office/drawing/2014/main" id="{5740B046-C1F0-7EF5-E537-829A2A5A0573}"/>
              </a:ext>
            </a:extLst>
          </p:cNvPr>
          <p:cNvPicPr>
            <a:picLocks noChangeAspect="1"/>
          </p:cNvPicPr>
          <p:nvPr/>
        </p:nvPicPr>
        <p:blipFill>
          <a:blip r:embed="rId3"/>
          <a:stretch>
            <a:fillRect/>
          </a:stretch>
        </p:blipFill>
        <p:spPr>
          <a:xfrm>
            <a:off x="5417965" y="2062972"/>
            <a:ext cx="2729153" cy="1502444"/>
          </a:xfrm>
          <a:prstGeom prst="rect">
            <a:avLst/>
          </a:prstGeom>
        </p:spPr>
      </p:pic>
    </p:spTree>
    <p:custDataLst>
      <p:tags r:id="rId1"/>
    </p:custDataLst>
    <p:extLst>
      <p:ext uri="{BB962C8B-B14F-4D97-AF65-F5344CB8AC3E}">
        <p14:creationId xmlns:p14="http://schemas.microsoft.com/office/powerpoint/2010/main" val="163033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8685-F9C5-4027-908B-70B50A812ACA}"/>
              </a:ext>
            </a:extLst>
          </p:cNvPr>
          <p:cNvSpPr>
            <a:spLocks noGrp="1"/>
          </p:cNvSpPr>
          <p:nvPr>
            <p:ph type="title"/>
          </p:nvPr>
        </p:nvSpPr>
        <p:spPr>
          <a:xfrm>
            <a:off x="1036373" y="108479"/>
            <a:ext cx="7717800" cy="1011600"/>
          </a:xfrm>
        </p:spPr>
        <p:txBody>
          <a:bodyPr/>
          <a:lstStyle/>
          <a:p>
            <a:pPr algn="l" rtl="0"/>
            <a:r>
              <a:rPr lang="en-US" sz="4000" dirty="0"/>
              <a:t>Potreban novi model…</a:t>
            </a:r>
            <a:endParaRPr lang="en-GB" dirty="0"/>
          </a:p>
        </p:txBody>
      </p:sp>
      <p:sp>
        <p:nvSpPr>
          <p:cNvPr id="4" name="TextBox 3">
            <a:extLst>
              <a:ext uri="{FF2B5EF4-FFF2-40B4-BE49-F238E27FC236}">
                <a16:creationId xmlns:a16="http://schemas.microsoft.com/office/drawing/2014/main" id="{E9800B6E-5832-4248-A696-9585620D79D1}"/>
              </a:ext>
            </a:extLst>
          </p:cNvPr>
          <p:cNvSpPr txBox="1"/>
          <p:nvPr/>
        </p:nvSpPr>
        <p:spPr>
          <a:xfrm>
            <a:off x="322216" y="898393"/>
            <a:ext cx="6380174" cy="3785652"/>
          </a:xfrm>
          <a:prstGeom prst="rect">
            <a:avLst/>
          </a:prstGeom>
          <a:noFill/>
        </p:spPr>
        <p:txBody>
          <a:bodyPr wrap="square">
            <a:spAutoFit/>
          </a:bodyPr>
          <a:lstStyle/>
          <a:p>
            <a:pPr marL="0" indent="0" algn="l" rtl="0">
              <a:buNone/>
            </a:pPr>
            <a:r>
              <a:rPr lang="en-US" sz="1600" dirty="0"/>
              <a:t>Svim sudionicima tradicionalnog linearnog modela proizvodnje i potrošnje očito je da se kroz njega ne može nastaviti gospodarstvo u budućnosti. U brojnim zemljama već postoje pristupi ponovnom promišljanju i smanjenju potrošnje resursa.</a:t>
            </a:r>
          </a:p>
          <a:p>
            <a:pPr marL="0" indent="0" algn="l" rtl="0">
              <a:buNone/>
            </a:pPr>
            <a:endParaRPr lang="en-US" sz="1600" dirty="0"/>
          </a:p>
          <a:p>
            <a:pPr marL="0" indent="0" algn="l" rtl="0">
              <a:buNone/>
            </a:pPr>
            <a:r>
              <a:rPr lang="en-US" sz="1600" dirty="0">
                <a:solidFill>
                  <a:srgbClr val="15A7A1"/>
                </a:solidFill>
              </a:rPr>
              <a:t>“</a:t>
            </a:r>
            <a:r>
              <a:rPr lang="en-US" sz="1600" i="1" dirty="0">
                <a:solidFill>
                  <a:srgbClr val="15A7A1"/>
                </a:solidFill>
              </a:rPr>
              <a:t>Sustav koji smo izgradili da bismo zadovoljili naše potrebe odveo nas je na krivi put: ekonomija rasipna materijalnim resursima, okoliš degradiran materijalnim emisijama i životi preopterećeni materijalnim brigama. Iznutra tame ovog položaja pojavljuje se svjetlo nove koncepcije: društva koje se iznova obraća složenom pitanju zadovoljenja potreba; gospodarstvo koje ne degradira okoliš u kojem mora preživjeti</a:t>
            </a:r>
            <a:r>
              <a:rPr lang="en-US" sz="1600" dirty="0">
                <a:solidFill>
                  <a:srgbClr val="15A7A1"/>
                </a:solidFill>
              </a:rPr>
              <a:t>”</a:t>
            </a:r>
            <a:r>
              <a:rPr lang="en-US" sz="1600" dirty="0"/>
              <a:t>- Tim Jackson</a:t>
            </a:r>
          </a:p>
          <a:p>
            <a:pPr marL="0" indent="0" algn="l" rtl="0">
              <a:buNone/>
            </a:pPr>
            <a:endParaRPr lang="en-US" sz="1600" dirty="0"/>
          </a:p>
          <a:p>
            <a:pPr marL="0" indent="0" algn="l" rtl="0">
              <a:buNone/>
            </a:pPr>
            <a:r>
              <a:rPr lang="en-US" sz="1600" dirty="0"/>
              <a:t>Koncept takvog ekonomskog modela već postoji i odnosi se na kružno gospodarstvo.</a:t>
            </a:r>
          </a:p>
        </p:txBody>
      </p:sp>
      <p:pic>
        <p:nvPicPr>
          <p:cNvPr id="5" name="Picture 4">
            <a:extLst>
              <a:ext uri="{FF2B5EF4-FFF2-40B4-BE49-F238E27FC236}">
                <a16:creationId xmlns:a16="http://schemas.microsoft.com/office/drawing/2014/main" id="{60CE01D4-8A78-315F-B761-8EEEF9F26A07}"/>
              </a:ext>
            </a:extLst>
          </p:cNvPr>
          <p:cNvPicPr>
            <a:picLocks noChangeAspect="1"/>
          </p:cNvPicPr>
          <p:nvPr/>
        </p:nvPicPr>
        <p:blipFill>
          <a:blip r:embed="rId3"/>
          <a:stretch>
            <a:fillRect/>
          </a:stretch>
        </p:blipFill>
        <p:spPr>
          <a:xfrm>
            <a:off x="6532544" y="1313392"/>
            <a:ext cx="2360545" cy="2336334"/>
          </a:xfrm>
          <a:prstGeom prst="rect">
            <a:avLst/>
          </a:prstGeom>
        </p:spPr>
      </p:pic>
      <p:sp>
        <p:nvSpPr>
          <p:cNvPr id="8" name="TextBox 7">
            <a:extLst>
              <a:ext uri="{FF2B5EF4-FFF2-40B4-BE49-F238E27FC236}">
                <a16:creationId xmlns:a16="http://schemas.microsoft.com/office/drawing/2014/main" id="{30A88B0D-213B-B4F1-4195-3D67A2CC4B80}"/>
              </a:ext>
            </a:extLst>
          </p:cNvPr>
          <p:cNvSpPr txBox="1"/>
          <p:nvPr/>
        </p:nvSpPr>
        <p:spPr>
          <a:xfrm>
            <a:off x="6702390" y="3898036"/>
            <a:ext cx="2289240" cy="553998"/>
          </a:xfrm>
          <a:prstGeom prst="rect">
            <a:avLst/>
          </a:prstGeom>
          <a:noFill/>
        </p:spPr>
        <p:txBody>
          <a:bodyPr wrap="square" rtlCol="0">
            <a:spAutoFit/>
          </a:bodyPr>
          <a:lstStyle/>
          <a:p>
            <a:pPr algn="l" rtl="0"/>
            <a:r>
              <a:rPr lang="pt-PT" sz="600" b="1" i="0" dirty="0">
                <a:solidFill>
                  <a:srgbClr val="374957"/>
                </a:solidFill>
                <a:effectLst/>
                <a:latin typeface="Proxima Nova"/>
              </a:rPr>
              <a:t>kružni</a:t>
            </a:r>
            <a:r>
              <a:rPr lang="pt-PT" sz="600" b="1" i="0" dirty="0" err="1">
                <a:solidFill>
                  <a:srgbClr val="374957"/>
                </a:solidFill>
                <a:effectLst/>
                <a:latin typeface="Proxima Nova"/>
              </a:rPr>
              <a:t>Ekonomija</a:t>
            </a:r>
            <a:r>
              <a:rPr lang="pt-PT" sz="600" b="1" i="0" dirty="0">
                <a:solidFill>
                  <a:srgbClr val="374957"/>
                </a:solidFill>
                <a:effectLst/>
                <a:latin typeface="Proxima Nova"/>
              </a:rPr>
              <a:t> </a:t>
            </a:r>
            <a:r>
              <a:rPr lang="pt-PT" sz="600" b="1" i="0" dirty="0" err="1">
                <a:solidFill>
                  <a:srgbClr val="374957"/>
                </a:solidFill>
                <a:effectLst/>
                <a:latin typeface="Proxima Nova"/>
              </a:rPr>
              <a:t>infografika</a:t>
            </a:r>
            <a:r>
              <a:rPr lang="pt-PT" sz="600" b="1" i="0" dirty="0">
                <a:solidFill>
                  <a:srgbClr val="374957"/>
                </a:solidFill>
                <a:effectLst/>
                <a:latin typeface="Proxima Nova"/>
              </a:rPr>
              <a:t> </a:t>
            </a:r>
            <a:r>
              <a:rPr lang="pt-PT" sz="600" dirty="0" err="1"/>
              <a:t>po</a:t>
            </a:r>
            <a:r>
              <a:rPr lang="pt-PT" sz="600" dirty="0"/>
              <a:t> </a:t>
            </a:r>
            <a:r>
              <a:rPr lang="pt-PT" sz="600" b="1" i="0" u="none" strike="noStrike" dirty="0" err="1">
                <a:solidFill>
                  <a:srgbClr val="0F73EE"/>
                </a:solidFill>
                <a:effectLst/>
                <a:latin typeface="Proxima Nova"/>
              </a:rPr>
              <a:t>freepik</a:t>
            </a:r>
            <a:r>
              <a:rPr lang="pt-PT" sz="600" dirty="0"/>
              <a:t>u https://www.freepik.com/free-vector/flat-design-circular-economy-infographic_21095200.htm#query=circular%20economy&amp;position=4&amp;from_view=search&amp;track=ais</a:t>
            </a:r>
          </a:p>
        </p:txBody>
      </p:sp>
    </p:spTree>
    <p:custDataLst>
      <p:tags r:id="rId1"/>
    </p:custDataLst>
    <p:extLst>
      <p:ext uri="{BB962C8B-B14F-4D97-AF65-F5344CB8AC3E}">
        <p14:creationId xmlns:p14="http://schemas.microsoft.com/office/powerpoint/2010/main" val="394876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408115" y="1067807"/>
            <a:ext cx="7717800" cy="646800"/>
          </a:xfrm>
        </p:spPr>
        <p:txBody>
          <a:bodyPr/>
          <a:lstStyle/>
          <a:p>
            <a:pPr algn="l" rtl="0"/>
            <a:r>
              <a:rPr lang="en-US" sz="4000" dirty="0">
                <a:solidFill>
                  <a:srgbClr val="368E00"/>
                </a:solidFill>
              </a:rPr>
              <a:t>CE principi za razliku od</a:t>
            </a:r>
            <a:br>
              <a:rPr lang="en-US" sz="4000" dirty="0">
                <a:solidFill>
                  <a:srgbClr val="368E00"/>
                </a:solidFill>
              </a:rPr>
            </a:br>
            <a:r>
              <a:rPr lang="en-US" sz="4000" dirty="0">
                <a:solidFill>
                  <a:srgbClr val="368E00"/>
                </a:solidFill>
              </a:rPr>
              <a:t>linearni model</a:t>
            </a: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636974" y="2497270"/>
            <a:ext cx="5399449" cy="2074730"/>
          </a:xfrm>
        </p:spPr>
        <p:txBody>
          <a:bodyPr/>
          <a:lstStyle/>
          <a:p>
            <a:pPr algn="l" rtl="0"/>
            <a:r>
              <a:rPr lang="en-US" sz="1800" dirty="0"/>
              <a:t>Informacije o biti kružnog gospodarstva i glavnim principima koji njime upravljaju.</a:t>
            </a:r>
          </a:p>
          <a:p>
            <a:pPr algn="l" rtl="0"/>
            <a:r>
              <a:rPr lang="en-US" sz="1800" dirty="0"/>
              <a:t>Razmatraju se razlike između dva ekonomska modela – linearnog i kružnog te se ukazuje na prednosti prelaska na kružno gospodarstvo.</a:t>
            </a:r>
          </a:p>
          <a:p>
            <a:pPr algn="l" rtl="0"/>
            <a:r>
              <a:rPr lang="en-US" sz="1400" dirty="0"/>
              <a:t> </a:t>
            </a:r>
            <a:endParaRPr lang="en-GB" dirty="0"/>
          </a:p>
        </p:txBody>
      </p:sp>
    </p:spTree>
    <p:custDataLst>
      <p:tags r:id="rId1"/>
    </p:custDataLst>
    <p:extLst>
      <p:ext uri="{BB962C8B-B14F-4D97-AF65-F5344CB8AC3E}">
        <p14:creationId xmlns:p14="http://schemas.microsoft.com/office/powerpoint/2010/main" val="310143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1084360" y="100198"/>
            <a:ext cx="7717800" cy="1011600"/>
          </a:xfrm>
        </p:spPr>
        <p:txBody>
          <a:bodyPr/>
          <a:lstStyle/>
          <a:p>
            <a:pPr algn="l" rtl="0"/>
            <a:r>
              <a:rPr lang="en-GB" dirty="0">
                <a:solidFill>
                  <a:srgbClr val="2B2D83"/>
                </a:solidFill>
              </a:rPr>
              <a:t>KRUŽNO GOSPODARSTVO</a:t>
            </a:r>
          </a:p>
        </p:txBody>
      </p:sp>
      <p:sp>
        <p:nvSpPr>
          <p:cNvPr id="4" name="TextBox 3">
            <a:extLst>
              <a:ext uri="{FF2B5EF4-FFF2-40B4-BE49-F238E27FC236}">
                <a16:creationId xmlns:a16="http://schemas.microsoft.com/office/drawing/2014/main" id="{5F4B54E2-5AE3-4B78-87DF-2D919DDBFD26}"/>
              </a:ext>
            </a:extLst>
          </p:cNvPr>
          <p:cNvSpPr txBox="1"/>
          <p:nvPr/>
        </p:nvSpPr>
        <p:spPr>
          <a:xfrm>
            <a:off x="466158" y="813748"/>
            <a:ext cx="5118578" cy="3970318"/>
          </a:xfrm>
          <a:prstGeom prst="rect">
            <a:avLst/>
          </a:prstGeom>
          <a:noFill/>
        </p:spPr>
        <p:txBody>
          <a:bodyPr wrap="square">
            <a:spAutoFit/>
          </a:bodyPr>
          <a:lstStyle/>
          <a:p>
            <a:pPr algn="l" rtl="0">
              <a:lnSpc>
                <a:spcPct val="120000"/>
              </a:lnSpc>
              <a:spcBef>
                <a:spcPts val="500"/>
              </a:spcBef>
            </a:pPr>
            <a:r>
              <a:rPr lang="en-US" sz="1600" i="1" dirty="0">
                <a:solidFill>
                  <a:srgbClr val="2B2D83"/>
                </a:solidFill>
              </a:rPr>
              <a:t>„Kružna industrijska ekonomija upravlja zalihama proizvedene imovine, kao što su infrastruktura, zgrade, vozila, oprema i roba široke potrošnje, kako bi što je moguće dulje održala njihovu vrijednost i korisnost; i zalihe resursa u njihovoj najvećoj čistoći i vrijednosti</a:t>
            </a:r>
            <a:r>
              <a:rPr lang="en-US" sz="1600" dirty="0"/>
              <a:t>”</a:t>
            </a:r>
          </a:p>
          <a:p>
            <a:pPr algn="l" rtl="0">
              <a:lnSpc>
                <a:spcPct val="120000"/>
              </a:lnSpc>
              <a:spcBef>
                <a:spcPts val="500"/>
              </a:spcBef>
            </a:pPr>
            <a:r>
              <a:rPr lang="en-US" sz="1600" dirty="0"/>
              <a:t>Kružno gospodarstvo ima za cilj dugoročnu otpornost, održivost, dobrobiti za društvo i okoliš te stvaranje poslovnih i gospodarskih prilika. Cilj kružnog gospodarstva je ponovno promišljanje rasta, stavljajući fokus na društvene koristi uz razlikovanje potrošnje ograničenih resursa od gospodarske aktivnosti i sprječavanje otpada i onečišćenja.</a:t>
            </a:r>
          </a:p>
        </p:txBody>
      </p:sp>
      <p:pic>
        <p:nvPicPr>
          <p:cNvPr id="5" name="Картина 6">
            <a:extLst>
              <a:ext uri="{FF2B5EF4-FFF2-40B4-BE49-F238E27FC236}">
                <a16:creationId xmlns:a16="http://schemas.microsoft.com/office/drawing/2014/main" id="{1489C19B-9E0F-43E1-B34E-488990CDC11D}"/>
              </a:ext>
            </a:extLst>
          </p:cNvPr>
          <p:cNvPicPr>
            <a:picLocks noChangeAspect="1"/>
          </p:cNvPicPr>
          <p:nvPr/>
        </p:nvPicPr>
        <p:blipFill>
          <a:blip r:embed="rId3"/>
          <a:stretch>
            <a:fillRect/>
          </a:stretch>
        </p:blipFill>
        <p:spPr>
          <a:xfrm>
            <a:off x="5728951" y="1634836"/>
            <a:ext cx="3326404" cy="2615442"/>
          </a:xfrm>
          <a:prstGeom prst="rect">
            <a:avLst/>
          </a:prstGeom>
        </p:spPr>
      </p:pic>
      <p:sp>
        <p:nvSpPr>
          <p:cNvPr id="6" name="Текстово поле 7">
            <a:extLst>
              <a:ext uri="{FF2B5EF4-FFF2-40B4-BE49-F238E27FC236}">
                <a16:creationId xmlns:a16="http://schemas.microsoft.com/office/drawing/2014/main" id="{3DC3F8FC-A42C-4F9C-9496-380F5A459572}"/>
              </a:ext>
            </a:extLst>
          </p:cNvPr>
          <p:cNvSpPr txBox="1"/>
          <p:nvPr/>
        </p:nvSpPr>
        <p:spPr>
          <a:xfrm>
            <a:off x="4943260" y="4380862"/>
            <a:ext cx="5336463" cy="446276"/>
          </a:xfrm>
          <a:prstGeom prst="rect">
            <a:avLst/>
          </a:prstGeom>
          <a:noFill/>
        </p:spPr>
        <p:txBody>
          <a:bodyPr wrap="square" rtlCol="0">
            <a:spAutoFit/>
          </a:bodyPr>
          <a:lstStyle/>
          <a:p>
            <a:pPr algn="ctr" rtl="0"/>
            <a:r>
              <a:rPr lang="en-US" sz="900" dirty="0">
                <a:latin typeface="Verdana" panose="020B0604030504040204" pitchFamily="34" charset="0"/>
                <a:ea typeface="Verdana" panose="020B0604030504040204" pitchFamily="34" charset="0"/>
              </a:rPr>
              <a:t> </a:t>
            </a:r>
            <a:r>
              <a:rPr lang="en-US" sz="900" dirty="0">
                <a:latin typeface="+mj-lt"/>
                <a:ea typeface="Verdana" panose="020B0604030504040204" pitchFamily="34" charset="0"/>
              </a:rPr>
              <a:t>Kružna ekonomija (Izvor:</a:t>
            </a:r>
            <a:r>
              <a:rPr lang="en-US" sz="900" dirty="0">
                <a:latin typeface="+mj-lt"/>
                <a:ea typeface="Verdana" panose="020B0604030504040204" pitchFamily="34" charset="0"/>
                <a:hlinkClick r:id="rId4"/>
              </a:rPr>
              <a:t>NREL</a:t>
            </a:r>
            <a:r>
              <a:rPr lang="en-US" sz="900" dirty="0">
                <a:latin typeface="+mj-lt"/>
                <a:ea typeface="Verdana" panose="020B0604030504040204" pitchFamily="34" charset="0"/>
              </a:rPr>
              <a:t>)</a:t>
            </a:r>
          </a:p>
          <a:p>
            <a:pPr algn="l" rtl="0"/>
            <a:r>
              <a:rPr lang="en-US" dirty="0">
                <a:latin typeface="+mj-lt"/>
              </a:rPr>
              <a:t> </a:t>
            </a:r>
          </a:p>
        </p:txBody>
      </p:sp>
    </p:spTree>
    <p:custDataLst>
      <p:tags r:id="rId1"/>
    </p:custDataLst>
    <p:extLst>
      <p:ext uri="{BB962C8B-B14F-4D97-AF65-F5344CB8AC3E}">
        <p14:creationId xmlns:p14="http://schemas.microsoft.com/office/powerpoint/2010/main" val="4066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36E7-1095-400E-B952-29DAC9286E69}"/>
              </a:ext>
            </a:extLst>
          </p:cNvPr>
          <p:cNvSpPr>
            <a:spLocks noGrp="1"/>
          </p:cNvSpPr>
          <p:nvPr>
            <p:ph type="title"/>
          </p:nvPr>
        </p:nvSpPr>
        <p:spPr>
          <a:xfrm>
            <a:off x="718086" y="598682"/>
            <a:ext cx="8100766" cy="1011600"/>
          </a:xfrm>
        </p:spPr>
        <p:txBody>
          <a:bodyPr/>
          <a:lstStyle/>
          <a:p>
            <a:pPr algn="l" rtl="0"/>
            <a:r>
              <a:rPr lang="en-US" sz="4000" dirty="0">
                <a:solidFill>
                  <a:srgbClr val="2B2D83"/>
                </a:solidFill>
              </a:rPr>
              <a:t>CE principi za razliku od linearnog modela</a:t>
            </a:r>
            <a:endParaRPr lang="en-GB" dirty="0">
              <a:solidFill>
                <a:srgbClr val="2B2D83"/>
              </a:solidFill>
            </a:endParaRPr>
          </a:p>
        </p:txBody>
      </p:sp>
      <p:sp>
        <p:nvSpPr>
          <p:cNvPr id="4" name="TextBox 3">
            <a:extLst>
              <a:ext uri="{FF2B5EF4-FFF2-40B4-BE49-F238E27FC236}">
                <a16:creationId xmlns:a16="http://schemas.microsoft.com/office/drawing/2014/main" id="{8A71389D-93C3-4A08-9E25-586F2A2C1F81}"/>
              </a:ext>
            </a:extLst>
          </p:cNvPr>
          <p:cNvSpPr txBox="1"/>
          <p:nvPr/>
        </p:nvSpPr>
        <p:spPr>
          <a:xfrm>
            <a:off x="168036" y="1468600"/>
            <a:ext cx="5902349" cy="3323987"/>
          </a:xfrm>
          <a:prstGeom prst="rect">
            <a:avLst/>
          </a:prstGeom>
          <a:noFill/>
        </p:spPr>
        <p:txBody>
          <a:bodyPr wrap="square">
            <a:spAutoFit/>
          </a:bodyPr>
          <a:lstStyle/>
          <a:p>
            <a:pPr algn="l" rtl="0"/>
            <a:r>
              <a:rPr lang="en-US" dirty="0"/>
              <a:t>Gledajući dalje od linearnog industrijskog modela "Uzmi, napravi, koristi, odloži", model kružnog gospodarstva može se opisati kao "Smanji – Ponovno upotrijebi – Recikliraj".</a:t>
            </a:r>
          </a:p>
          <a:p>
            <a:pPr algn="l" rtl="0"/>
            <a:endParaRPr lang="en-US" dirty="0"/>
          </a:p>
          <a:p>
            <a:pPr algn="l" rtl="0"/>
            <a:r>
              <a:rPr lang="en-US" dirty="0"/>
              <a:t>Prijelaz s linearne na kružnu ekonomiju temelji se na tri glavna načela[1]:</a:t>
            </a:r>
          </a:p>
          <a:p>
            <a:pPr algn="l" rtl="0"/>
            <a:endParaRPr lang="en-US" dirty="0"/>
          </a:p>
          <a:p>
            <a:pPr algn="l" rtl="0"/>
            <a:r>
              <a:rPr lang="en-US" dirty="0">
                <a:solidFill>
                  <a:srgbClr val="15A7A1"/>
                </a:solidFill>
              </a:rPr>
              <a:t>•</a:t>
            </a:r>
            <a:r>
              <a:rPr lang="en-US" b="1" dirty="0">
                <a:solidFill>
                  <a:srgbClr val="15A7A1"/>
                </a:solidFill>
              </a:rPr>
              <a:t>Dizajnirajte otpad i onečišćenje</a:t>
            </a:r>
            <a:r>
              <a:rPr lang="en-US" dirty="0">
                <a:solidFill>
                  <a:srgbClr val="15A7A1"/>
                </a:solidFill>
              </a:rPr>
              <a:t>- U kružnom gospodarstvu faza dizajna proizvoda je najvažnija – kružni proizvodi dizajnirani su na takav način da se kasnije mogu ponovno upotrijebiti/oporabiti i da se stvara minimalno ili nimalo otpada</a:t>
            </a:r>
          </a:p>
          <a:p>
            <a:pPr algn="l" rtl="0"/>
            <a:r>
              <a:rPr lang="en-US" dirty="0">
                <a:solidFill>
                  <a:srgbClr val="15A7A1"/>
                </a:solidFill>
              </a:rPr>
              <a:t>•</a:t>
            </a:r>
            <a:r>
              <a:rPr lang="en-US" b="1" dirty="0">
                <a:solidFill>
                  <a:srgbClr val="15A7A1"/>
                </a:solidFill>
              </a:rPr>
              <a:t>Držite proizvode i materijale u uporabi</a:t>
            </a:r>
            <a:r>
              <a:rPr lang="en-US" dirty="0">
                <a:solidFill>
                  <a:srgbClr val="15A7A1"/>
                </a:solidFill>
              </a:rPr>
              <a:t>- produljenje životnog vijeka proizvoda i mogućnost njihove ponovne uporabe, popravka i ponovne proizvodnje</a:t>
            </a:r>
          </a:p>
          <a:p>
            <a:pPr algn="l" rtl="0"/>
            <a:r>
              <a:rPr lang="en-US" dirty="0">
                <a:solidFill>
                  <a:srgbClr val="15A7A1"/>
                </a:solidFill>
              </a:rPr>
              <a:t>•</a:t>
            </a:r>
            <a:r>
              <a:rPr lang="en-US" b="1" dirty="0">
                <a:solidFill>
                  <a:srgbClr val="15A7A1"/>
                </a:solidFill>
              </a:rPr>
              <a:t>Regenerirajte prirodne sustave</a:t>
            </a:r>
            <a:r>
              <a:rPr lang="en-US" dirty="0">
                <a:solidFill>
                  <a:srgbClr val="15A7A1"/>
                </a:solidFill>
              </a:rPr>
              <a:t>- mogućnosti za poboljšanje našeg okoliša</a:t>
            </a:r>
          </a:p>
        </p:txBody>
      </p:sp>
      <p:pic>
        <p:nvPicPr>
          <p:cNvPr id="5" name="Картина 3">
            <a:extLst>
              <a:ext uri="{FF2B5EF4-FFF2-40B4-BE49-F238E27FC236}">
                <a16:creationId xmlns:a16="http://schemas.microsoft.com/office/drawing/2014/main" id="{5B5A5ACC-301A-454C-9209-BB5F00D471A7}"/>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Lst>
          </a:blip>
          <a:srcRect l="10607" r="15410"/>
          <a:stretch/>
        </p:blipFill>
        <p:spPr>
          <a:xfrm>
            <a:off x="6070385" y="1468600"/>
            <a:ext cx="3011332" cy="2695565"/>
          </a:xfrm>
          <a:prstGeom prst="rect">
            <a:avLst/>
          </a:prstGeom>
        </p:spPr>
      </p:pic>
      <p:sp>
        <p:nvSpPr>
          <p:cNvPr id="6" name="Текстово поле 4">
            <a:extLst>
              <a:ext uri="{FF2B5EF4-FFF2-40B4-BE49-F238E27FC236}">
                <a16:creationId xmlns:a16="http://schemas.microsoft.com/office/drawing/2014/main" id="{3024C139-8759-4FD0-A2E4-D613A9283208}"/>
              </a:ext>
            </a:extLst>
          </p:cNvPr>
          <p:cNvSpPr txBox="1"/>
          <p:nvPr/>
        </p:nvSpPr>
        <p:spPr>
          <a:xfrm>
            <a:off x="6574005" y="3533218"/>
            <a:ext cx="2626322" cy="923330"/>
          </a:xfrm>
          <a:prstGeom prst="rect">
            <a:avLst/>
          </a:prstGeom>
          <a:noFill/>
        </p:spPr>
        <p:txBody>
          <a:bodyPr wrap="square" rtlCol="0">
            <a:spAutoFit/>
          </a:bodyPr>
          <a:lstStyle/>
          <a:p>
            <a:pPr algn="l" rtl="0"/>
            <a:endParaRPr lang="en-US" sz="900" dirty="0">
              <a:latin typeface="+mj-lt"/>
              <a:ea typeface="Verdana" panose="020B0604030504040204" pitchFamily="34" charset="0"/>
            </a:endParaRPr>
          </a:p>
          <a:p>
            <a:pPr algn="l" rtl="0"/>
            <a:endParaRPr lang="en-US" sz="900" dirty="0">
              <a:latin typeface="+mj-lt"/>
              <a:ea typeface="Verdana" panose="020B0604030504040204" pitchFamily="34" charset="0"/>
            </a:endParaRPr>
          </a:p>
          <a:p>
            <a:pPr algn="l" rtl="0"/>
            <a:endParaRPr lang="en-US" sz="900" dirty="0">
              <a:latin typeface="+mj-lt"/>
              <a:ea typeface="Verdana" panose="020B0604030504040204" pitchFamily="34" charset="0"/>
            </a:endParaRPr>
          </a:p>
          <a:p>
            <a:pPr algn="l" rtl="0"/>
            <a:endParaRPr lang="en-US" sz="900" dirty="0">
              <a:latin typeface="+mj-lt"/>
              <a:ea typeface="Verdana" panose="020B0604030504040204" pitchFamily="34" charset="0"/>
            </a:endParaRPr>
          </a:p>
          <a:p>
            <a:pPr algn="l" rtl="0"/>
            <a:endParaRPr lang="en-US" sz="900" dirty="0">
              <a:latin typeface="+mj-lt"/>
              <a:ea typeface="Verdana" panose="020B0604030504040204" pitchFamily="34" charset="0"/>
            </a:endParaRPr>
          </a:p>
          <a:p>
            <a:pPr algn="l" rtl="0"/>
            <a:r>
              <a:rPr lang="en-US" sz="900" dirty="0">
                <a:latin typeface="+mj-lt"/>
                <a:ea typeface="Verdana" panose="020B0604030504040204" pitchFamily="34" charset="0"/>
              </a:rPr>
              <a:t>CE načela (Izvor [1]:</a:t>
            </a:r>
            <a:r>
              <a:rPr lang="en-US" sz="900" dirty="0">
                <a:latin typeface="+mj-lt"/>
                <a:ea typeface="Verdana" panose="020B0604030504040204" pitchFamily="34" charset="0"/>
                <a:hlinkClick r:id="rId5"/>
              </a:rPr>
              <a:t>https://planetark.org/</a:t>
            </a:r>
            <a:r>
              <a:rPr lang="en-US" sz="900" dirty="0">
                <a:latin typeface="+mj-lt"/>
                <a:ea typeface="Verdana" panose="020B0604030504040204" pitchFamily="34" charset="0"/>
              </a:rPr>
              <a:t>)</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18782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35DC-F862-40FD-99D1-D4F6087A356E}"/>
              </a:ext>
            </a:extLst>
          </p:cNvPr>
          <p:cNvSpPr>
            <a:spLocks noGrp="1"/>
          </p:cNvSpPr>
          <p:nvPr>
            <p:ph type="title"/>
          </p:nvPr>
        </p:nvSpPr>
        <p:spPr/>
        <p:txBody>
          <a:bodyPr/>
          <a:lstStyle/>
          <a:p>
            <a:pPr algn="l" rtl="0"/>
            <a:r>
              <a:rPr lang="en-US" sz="4000" dirty="0">
                <a:solidFill>
                  <a:srgbClr val="2B2D83"/>
                </a:solidFill>
              </a:rPr>
              <a:t>Razlike između linearne i kružne ekonomije</a:t>
            </a:r>
            <a:endParaRPr lang="en-GB" dirty="0">
              <a:solidFill>
                <a:srgbClr val="2B2D83"/>
              </a:solidFill>
            </a:endParaRPr>
          </a:p>
        </p:txBody>
      </p:sp>
      <p:sp>
        <p:nvSpPr>
          <p:cNvPr id="4" name="TextBox 3">
            <a:extLst>
              <a:ext uri="{FF2B5EF4-FFF2-40B4-BE49-F238E27FC236}">
                <a16:creationId xmlns:a16="http://schemas.microsoft.com/office/drawing/2014/main" id="{A0387D00-38A9-409C-A3C7-C68CB412017B}"/>
              </a:ext>
            </a:extLst>
          </p:cNvPr>
          <p:cNvSpPr txBox="1"/>
          <p:nvPr/>
        </p:nvSpPr>
        <p:spPr>
          <a:xfrm>
            <a:off x="5108265" y="1902855"/>
            <a:ext cx="3939482" cy="2677656"/>
          </a:xfrm>
          <a:prstGeom prst="rect">
            <a:avLst/>
          </a:prstGeom>
          <a:noFill/>
        </p:spPr>
        <p:txBody>
          <a:bodyPr wrap="square">
            <a:spAutoFit/>
          </a:bodyPr>
          <a:lstStyle/>
          <a:p>
            <a:pPr algn="l" rtl="0"/>
            <a:r>
              <a:rPr lang="en-US" dirty="0"/>
              <a:t>Cirkularna i linearna ekonomija bitno su različite. Za razliku od onoga što se događa u linearnom gospodarstvu, kružno gospodarstvo optimalno koristi sirovine i resurse. To znači da se ti materijali i resursi nastavljaju primjenjivati ​​na način koji stvara najveću ekonomsku vrijednost i najmanju štetu okolišu. Zatvaranje ciklusa sirovina u kružnom gospodarstvu povezano je s različitim načinima stvaranja vrijednosti, primjenom novih poslovnih modela i održivošću.</a:t>
            </a:r>
          </a:p>
        </p:txBody>
      </p:sp>
      <p:pic>
        <p:nvPicPr>
          <p:cNvPr id="5" name="Картина 3">
            <a:extLst>
              <a:ext uri="{FF2B5EF4-FFF2-40B4-BE49-F238E27FC236}">
                <a16:creationId xmlns:a16="http://schemas.microsoft.com/office/drawing/2014/main" id="{F2FFA7D0-14BE-4FC5-AA1C-7F0C418296CA}"/>
              </a:ext>
            </a:extLst>
          </p:cNvPr>
          <p:cNvPicPr>
            <a:picLocks noChangeAspect="1"/>
          </p:cNvPicPr>
          <p:nvPr/>
        </p:nvPicPr>
        <p:blipFill>
          <a:blip r:embed="rId3"/>
          <a:stretch>
            <a:fillRect/>
          </a:stretch>
        </p:blipFill>
        <p:spPr>
          <a:xfrm>
            <a:off x="274234" y="1971607"/>
            <a:ext cx="4716669" cy="2357142"/>
          </a:xfrm>
          <a:prstGeom prst="rect">
            <a:avLst/>
          </a:prstGeom>
        </p:spPr>
      </p:pic>
      <p:sp>
        <p:nvSpPr>
          <p:cNvPr id="6" name="Текстово поле 4">
            <a:extLst>
              <a:ext uri="{FF2B5EF4-FFF2-40B4-BE49-F238E27FC236}">
                <a16:creationId xmlns:a16="http://schemas.microsoft.com/office/drawing/2014/main" id="{8711B0FE-B58F-4E1A-B6D7-3F29E63BC1C4}"/>
              </a:ext>
            </a:extLst>
          </p:cNvPr>
          <p:cNvSpPr txBox="1"/>
          <p:nvPr/>
        </p:nvSpPr>
        <p:spPr>
          <a:xfrm>
            <a:off x="-276018" y="4326373"/>
            <a:ext cx="5586727" cy="307777"/>
          </a:xfrm>
          <a:prstGeom prst="rect">
            <a:avLst/>
          </a:prstGeom>
          <a:noFill/>
        </p:spPr>
        <p:txBody>
          <a:bodyPr wrap="square" rtlCol="0">
            <a:spAutoFit/>
          </a:bodyPr>
          <a:lstStyle/>
          <a:p>
            <a:pPr algn="ctr" rtl="0"/>
            <a:r>
              <a:rPr lang="en-US" dirty="0"/>
              <a:t> </a:t>
            </a:r>
            <a:r>
              <a:rPr lang="en-US" sz="900" dirty="0">
                <a:latin typeface="+mj-lt"/>
                <a:ea typeface="Verdana" panose="020B0604030504040204" pitchFamily="34" charset="0"/>
              </a:rPr>
              <a:t>Izvor: Zaklada Ellen MacArthur</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5953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886286" y="154490"/>
            <a:ext cx="7717800" cy="1011600"/>
          </a:xfrm>
        </p:spPr>
        <p:txBody>
          <a:bodyPr/>
          <a:lstStyle/>
          <a:p>
            <a:pPr algn="l" rtl="0"/>
            <a:r>
              <a:rPr lang="en-US" sz="3600" dirty="0">
                <a:solidFill>
                  <a:srgbClr val="2B2D83"/>
                </a:solidFill>
              </a:rPr>
              <a:t>Razlike između linearne i kružne </a:t>
            </a:r>
            <a:r>
              <a:rPr lang="en-US" sz="3600" dirty="0" err="1">
                <a:solidFill>
                  <a:srgbClr val="2B2D83"/>
                </a:solidFill>
              </a:rPr>
              <a:t>ekonomije</a:t>
            </a:r>
            <a:r>
              <a:rPr lang="en-US" sz="3600" dirty="0">
                <a:solidFill>
                  <a:srgbClr val="2B2D83"/>
                </a:solidFill>
              </a:rPr>
              <a:t> </a:t>
            </a:r>
            <a:endParaRPr lang="en-GB" sz="36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129367" y="1815823"/>
            <a:ext cx="1925053" cy="2893100"/>
          </a:xfrm>
          <a:prstGeom prst="rect">
            <a:avLst/>
          </a:prstGeom>
          <a:noFill/>
        </p:spPr>
        <p:txBody>
          <a:bodyPr wrap="square">
            <a:spAutoFit/>
          </a:bodyPr>
          <a:lstStyle/>
          <a:p>
            <a:pPr algn="l" rtl="0"/>
            <a:r>
              <a:rPr lang="en-US" dirty="0"/>
              <a:t>Linearna i kružna ekonomija razlikuju se u pogledu načina na koji se stvara vrijednost, u načinu na koji tretiraju otpad i gledaju na održivost, u smislu otvaranja radnih mjesta i odgovornosti te u poslovnim modelima. Glavne razlike prikazane su u tablici:</a:t>
            </a:r>
          </a:p>
        </p:txBody>
      </p:sp>
      <p:graphicFrame>
        <p:nvGraphicFramePr>
          <p:cNvPr id="5" name="Таблица 3">
            <a:extLst>
              <a:ext uri="{FF2B5EF4-FFF2-40B4-BE49-F238E27FC236}">
                <a16:creationId xmlns:a16="http://schemas.microsoft.com/office/drawing/2014/main" id="{DE398EF6-72AC-40EC-A069-859CAF191B5E}"/>
              </a:ext>
            </a:extLst>
          </p:cNvPr>
          <p:cNvGraphicFramePr>
            <a:graphicFrameLocks noGrp="1"/>
          </p:cNvGraphicFramePr>
          <p:nvPr>
            <p:extLst>
              <p:ext uri="{D42A27DB-BD31-4B8C-83A1-F6EECF244321}">
                <p14:modId xmlns:p14="http://schemas.microsoft.com/office/powerpoint/2010/main" val="4280654214"/>
              </p:ext>
            </p:extLst>
          </p:nvPr>
        </p:nvGraphicFramePr>
        <p:xfrm>
          <a:off x="2278272" y="1344584"/>
          <a:ext cx="6736361" cy="3355594"/>
        </p:xfrm>
        <a:graphic>
          <a:graphicData uri="http://schemas.openxmlformats.org/drawingml/2006/table">
            <a:tbl>
              <a:tblPr firstRow="1" firstCol="1" bandRow="1"/>
              <a:tblGrid>
                <a:gridCol w="1155931">
                  <a:extLst>
                    <a:ext uri="{9D8B030D-6E8A-4147-A177-3AD203B41FA5}">
                      <a16:colId xmlns:a16="http://schemas.microsoft.com/office/drawing/2014/main" val="2388050496"/>
                    </a:ext>
                  </a:extLst>
                </a:gridCol>
                <a:gridCol w="2844853">
                  <a:extLst>
                    <a:ext uri="{9D8B030D-6E8A-4147-A177-3AD203B41FA5}">
                      <a16:colId xmlns:a16="http://schemas.microsoft.com/office/drawing/2014/main" val="4293016237"/>
                    </a:ext>
                  </a:extLst>
                </a:gridCol>
                <a:gridCol w="2735577">
                  <a:extLst>
                    <a:ext uri="{9D8B030D-6E8A-4147-A177-3AD203B41FA5}">
                      <a16:colId xmlns:a16="http://schemas.microsoft.com/office/drawing/2014/main" val="3969807526"/>
                    </a:ext>
                  </a:extLst>
                </a:gridCol>
              </a:tblGrid>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a:lnSpc>
                          <a:spcPct val="107000"/>
                        </a:lnSpc>
                        <a:spcAft>
                          <a:spcPts val="800"/>
                        </a:spcAft>
                      </a:pPr>
                      <a:r>
                        <a:rPr lang="en-GB" sz="1100" dirty="0">
                          <a:effectLst/>
                        </a:rPr>
                        <a:t>Linearna ekonomija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a:lnSpc>
                          <a:spcPct val="107000"/>
                        </a:lnSpc>
                        <a:spcAft>
                          <a:spcPts val="800"/>
                        </a:spcAft>
                      </a:pPr>
                      <a:r>
                        <a:rPr lang="en-GB" sz="1100" dirty="0">
                          <a:effectLst/>
                        </a:rPr>
                        <a:t>Kružna ekonomija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extLst>
                  <a:ext uri="{0D108BD9-81ED-4DB2-BD59-A6C34878D82A}">
                    <a16:rowId xmlns:a16="http://schemas.microsoft.com/office/drawing/2014/main" val="132449054"/>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Ekonomski model</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Ekonomija obujma / Završava na prodajnom mjestu</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Otvorenog kraja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798081038"/>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Vrijednost</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Stvara dodanu vrijednost</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Održava vrijednost</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196043810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Gubljenje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Upravljanje otpadom</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Sprječavanje stvaranja otpada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10560519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Održivost</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Briga za vlastite stvari</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Briga za okoliš i društvo / Dijeljenje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212891503"/>
                  </a:ext>
                </a:extLst>
              </a:tr>
              <a:tr h="22982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Porez</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Porez na resurse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Porez na rad</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091656902"/>
                  </a:ext>
                </a:extLst>
              </a:tr>
              <a:tr h="57559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Otvaranje radnih mjesta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Poslovi na globalnoj razini vezani uz masovnu proizvodnju</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Omogućuje otvaranje lokalnih radnih mjesta i nova radna mjesta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35182773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Odgovornost</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Slaže se s korisnikom/vlasnikom robe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Proširena odgovornost proizvođača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313555886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100" dirty="0">
                          <a:effectLst/>
                        </a:rPr>
                        <a:t>Poslovni modeli</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Usredotočite se na proizvode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100" dirty="0">
                          <a:effectLst/>
                        </a:rPr>
                        <a:t>Usredotočite se na usluge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2192956047"/>
                  </a:ext>
                </a:extLst>
              </a:tr>
            </a:tbl>
          </a:graphicData>
        </a:graphic>
      </p:graphicFrame>
    </p:spTree>
    <p:custDataLst>
      <p:tags r:id="rId1"/>
    </p:custDataLst>
    <p:extLst>
      <p:ext uri="{BB962C8B-B14F-4D97-AF65-F5344CB8AC3E}">
        <p14:creationId xmlns:p14="http://schemas.microsoft.com/office/powerpoint/2010/main" val="201908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959342" y="50305"/>
            <a:ext cx="7717800" cy="1011600"/>
          </a:xfrm>
        </p:spPr>
        <p:txBody>
          <a:bodyPr/>
          <a:lstStyle/>
          <a:p>
            <a:pPr algn="l" rtl="0"/>
            <a:r>
              <a:rPr lang="en-US" sz="4800" dirty="0">
                <a:solidFill>
                  <a:srgbClr val="2B2D83"/>
                </a:solidFill>
              </a:rPr>
              <a:t>Otpad u kružnom gospodarstvu</a:t>
            </a:r>
            <a:endParaRPr lang="en-GB" sz="40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239876" y="1227379"/>
            <a:ext cx="4800143" cy="3046988"/>
          </a:xfrm>
          <a:prstGeom prst="rect">
            <a:avLst/>
          </a:prstGeom>
          <a:noFill/>
        </p:spPr>
        <p:txBody>
          <a:bodyPr wrap="square">
            <a:spAutoFit/>
          </a:bodyPr>
          <a:lstStyle/>
          <a:p>
            <a:pPr algn="l" rtl="0"/>
            <a:r>
              <a:rPr lang="en-US" sz="1600" dirty="0"/>
              <a:t>Još jedna velika razlika između kružnog i linearnog gospodarstva je način na koji tretiraju otpad. U modelu kružnog gospodarstva sprječavanje stvaranja otpada temeljna je i zajednička vrijednost.</a:t>
            </a:r>
          </a:p>
          <a:p>
            <a:pPr algn="l" rtl="0"/>
            <a:endParaRPr lang="en-US" sz="1600" dirty="0"/>
          </a:p>
          <a:p>
            <a:pPr algn="l" rtl="0">
              <a:buClr>
                <a:srgbClr val="2B2D83"/>
              </a:buClr>
            </a:pPr>
            <a:r>
              <a:rPr lang="en-US" sz="1600" dirty="0">
                <a:solidFill>
                  <a:srgbClr val="2B2D83"/>
                </a:solidFill>
              </a:rPr>
              <a:t>Hijerarhija zahtjeva za otpad je redoslijed prioriteta koji uključuje:</a:t>
            </a:r>
          </a:p>
          <a:p>
            <a:pPr marL="285750" indent="-285750" algn="l" rtl="0">
              <a:buClr>
                <a:srgbClr val="2B2D83"/>
              </a:buClr>
              <a:buFont typeface="Wingdings" panose="05000000000000000000" pitchFamily="2" charset="2"/>
              <a:buChar char="ü"/>
            </a:pPr>
            <a:r>
              <a:rPr lang="en-US" sz="1600" dirty="0">
                <a:solidFill>
                  <a:srgbClr val="2B2D83"/>
                </a:solidFill>
              </a:rPr>
              <a:t>Sprječavanje otpada;</a:t>
            </a:r>
          </a:p>
          <a:p>
            <a:pPr marL="285750" indent="-285750" algn="l" rtl="0">
              <a:buClr>
                <a:srgbClr val="2B2D83"/>
              </a:buClr>
              <a:buFont typeface="Wingdings" panose="05000000000000000000" pitchFamily="2" charset="2"/>
              <a:buChar char="ü"/>
            </a:pPr>
            <a:r>
              <a:rPr lang="en-US" sz="1600" dirty="0">
                <a:solidFill>
                  <a:srgbClr val="2B2D83"/>
                </a:solidFill>
              </a:rPr>
              <a:t>Priprema proizvoda za ponovnu upotrebu;</a:t>
            </a:r>
          </a:p>
          <a:p>
            <a:pPr marL="285750" indent="-285750" algn="l" rtl="0">
              <a:buClr>
                <a:srgbClr val="2B2D83"/>
              </a:buClr>
              <a:buFont typeface="Wingdings" panose="05000000000000000000" pitchFamily="2" charset="2"/>
              <a:buChar char="ü"/>
            </a:pPr>
            <a:r>
              <a:rPr lang="en-US" sz="1600" dirty="0">
                <a:solidFill>
                  <a:srgbClr val="2B2D83"/>
                </a:solidFill>
              </a:rPr>
              <a:t>Recikliranje proizvoda gdje je to moguće;</a:t>
            </a:r>
          </a:p>
          <a:p>
            <a:pPr marL="285750" indent="-285750" algn="l" rtl="0">
              <a:buClr>
                <a:srgbClr val="2B2D83"/>
              </a:buClr>
              <a:buFont typeface="Wingdings" panose="05000000000000000000" pitchFamily="2" charset="2"/>
              <a:buChar char="ü"/>
            </a:pPr>
            <a:r>
              <a:rPr lang="en-US" sz="1600" dirty="0">
                <a:solidFill>
                  <a:srgbClr val="2B2D83"/>
                </a:solidFill>
              </a:rPr>
              <a:t>Korištenje energije;</a:t>
            </a:r>
          </a:p>
          <a:p>
            <a:pPr marL="285750" indent="-285750" algn="l" rtl="0">
              <a:buClr>
                <a:srgbClr val="2B2D83"/>
              </a:buClr>
              <a:buFont typeface="Wingdings" panose="05000000000000000000" pitchFamily="2" charset="2"/>
              <a:buChar char="ü"/>
            </a:pPr>
            <a:r>
              <a:rPr lang="en-US" sz="1600" dirty="0">
                <a:solidFill>
                  <a:srgbClr val="2B2D83"/>
                </a:solidFill>
              </a:rPr>
              <a:t>Zbrinjavanje proizvoda.</a:t>
            </a:r>
          </a:p>
        </p:txBody>
      </p:sp>
      <p:pic>
        <p:nvPicPr>
          <p:cNvPr id="6" name="Картина 3">
            <a:extLst>
              <a:ext uri="{FF2B5EF4-FFF2-40B4-BE49-F238E27FC236}">
                <a16:creationId xmlns:a16="http://schemas.microsoft.com/office/drawing/2014/main" id="{1578895A-BC2D-4705-A62D-917513640CD4}"/>
              </a:ext>
            </a:extLst>
          </p:cNvPr>
          <p:cNvPicPr>
            <a:picLocks noChangeAspect="1"/>
          </p:cNvPicPr>
          <p:nvPr/>
        </p:nvPicPr>
        <p:blipFill>
          <a:blip r:embed="rId3">
            <a:duotone>
              <a:schemeClr val="accent4">
                <a:shade val="45000"/>
                <a:satMod val="135000"/>
              </a:schemeClr>
              <a:prstClr val="white"/>
            </a:duotone>
          </a:blip>
          <a:stretch>
            <a:fillRect/>
          </a:stretch>
        </p:blipFill>
        <p:spPr>
          <a:xfrm>
            <a:off x="5171378" y="1061905"/>
            <a:ext cx="3594200" cy="3360016"/>
          </a:xfrm>
          <a:prstGeom prst="rect">
            <a:avLst/>
          </a:prstGeom>
        </p:spPr>
      </p:pic>
      <p:sp>
        <p:nvSpPr>
          <p:cNvPr id="7" name="Текстово поле 4">
            <a:extLst>
              <a:ext uri="{FF2B5EF4-FFF2-40B4-BE49-F238E27FC236}">
                <a16:creationId xmlns:a16="http://schemas.microsoft.com/office/drawing/2014/main" id="{0B0EC011-35A1-4916-BFF6-8BD7C18AAAA8}"/>
              </a:ext>
            </a:extLst>
          </p:cNvPr>
          <p:cNvSpPr txBox="1"/>
          <p:nvPr/>
        </p:nvSpPr>
        <p:spPr>
          <a:xfrm>
            <a:off x="5309923" y="4508420"/>
            <a:ext cx="3594200" cy="584775"/>
          </a:xfrm>
          <a:prstGeom prst="rect">
            <a:avLst/>
          </a:prstGeom>
          <a:noFill/>
        </p:spPr>
        <p:txBody>
          <a:bodyPr wrap="square" rtlCol="0">
            <a:spAutoFit/>
          </a:bodyPr>
          <a:lstStyle/>
          <a:p>
            <a:pPr algn="l" rtl="0"/>
            <a:r>
              <a:rPr lang="en-US" sz="900" dirty="0">
                <a:latin typeface="+mj-lt"/>
                <a:ea typeface="Verdana" panose="020B0604030504040204" pitchFamily="34" charset="0"/>
              </a:rPr>
              <a:t>Hijerarhija gospodarenja otpadom Izvor: Program Ujedinjenih naroda za okoliš, UNEP (2011.)</a:t>
            </a:r>
          </a:p>
          <a:p>
            <a:pPr algn="l" rtl="0"/>
            <a:r>
              <a:rPr lang="en-US" dirty="0"/>
              <a:t> </a:t>
            </a:r>
            <a:endParaRPr lang="bg-BG" dirty="0"/>
          </a:p>
        </p:txBody>
      </p:sp>
    </p:spTree>
    <p:custDataLst>
      <p:tags r:id="rId1"/>
    </p:custDataLst>
    <p:extLst>
      <p:ext uri="{BB962C8B-B14F-4D97-AF65-F5344CB8AC3E}">
        <p14:creationId xmlns:p14="http://schemas.microsoft.com/office/powerpoint/2010/main" val="26842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D05F-859D-4CC6-A49B-8028EAF04406}"/>
              </a:ext>
            </a:extLst>
          </p:cNvPr>
          <p:cNvSpPr>
            <a:spLocks noGrp="1"/>
          </p:cNvSpPr>
          <p:nvPr>
            <p:ph type="title"/>
          </p:nvPr>
        </p:nvSpPr>
        <p:spPr>
          <a:xfrm>
            <a:off x="936775" y="-33975"/>
            <a:ext cx="7717800" cy="1011600"/>
          </a:xfrm>
        </p:spPr>
        <p:txBody>
          <a:bodyPr/>
          <a:lstStyle/>
          <a:p>
            <a:pPr algn="l" rtl="0"/>
            <a:r>
              <a:rPr lang="en-US" sz="3200" dirty="0">
                <a:solidFill>
                  <a:srgbClr val="2B2D83"/>
                </a:solidFill>
              </a:rPr>
              <a:t>Proizvodnja obuće u kružnom gospodarstvu</a:t>
            </a:r>
            <a:br>
              <a:rPr lang="en-US" sz="3200" dirty="0">
                <a:solidFill>
                  <a:srgbClr val="2B2D83"/>
                </a:solidFill>
              </a:rPr>
            </a:br>
            <a:r>
              <a:rPr lang="en-US" sz="1600" dirty="0">
                <a:solidFill>
                  <a:srgbClr val="2B2D83"/>
                </a:solidFill>
              </a:rPr>
              <a:t>primjer</a:t>
            </a:r>
            <a:endParaRPr lang="en-GB" sz="1600" dirty="0">
              <a:solidFill>
                <a:srgbClr val="2B2D83"/>
              </a:solidFill>
            </a:endParaRPr>
          </a:p>
        </p:txBody>
      </p:sp>
      <p:graphicFrame>
        <p:nvGraphicFramePr>
          <p:cNvPr id="5" name="Таблица 3">
            <a:extLst>
              <a:ext uri="{FF2B5EF4-FFF2-40B4-BE49-F238E27FC236}">
                <a16:creationId xmlns:a16="http://schemas.microsoft.com/office/drawing/2014/main" id="{F8C288B6-6ADA-43A9-B737-27BC2CB25AAE}"/>
              </a:ext>
            </a:extLst>
          </p:cNvPr>
          <p:cNvGraphicFramePr>
            <a:graphicFrameLocks noGrp="1"/>
          </p:cNvGraphicFramePr>
          <p:nvPr>
            <p:extLst>
              <p:ext uri="{D42A27DB-BD31-4B8C-83A1-F6EECF244321}">
                <p14:modId xmlns:p14="http://schemas.microsoft.com/office/powerpoint/2010/main" val="3180130063"/>
              </p:ext>
            </p:extLst>
          </p:nvPr>
        </p:nvGraphicFramePr>
        <p:xfrm>
          <a:off x="447350" y="850675"/>
          <a:ext cx="8207225" cy="3632291"/>
        </p:xfrm>
        <a:graphic>
          <a:graphicData uri="http://schemas.openxmlformats.org/drawingml/2006/table">
            <a:tbl>
              <a:tblPr firstRow="1" firstCol="1" bandRow="1">
                <a:tableStyleId>{00A15C55-8517-42AA-B614-E9B94910E393}</a:tableStyleId>
              </a:tblPr>
              <a:tblGrid>
                <a:gridCol w="1150478">
                  <a:extLst>
                    <a:ext uri="{9D8B030D-6E8A-4147-A177-3AD203B41FA5}">
                      <a16:colId xmlns:a16="http://schemas.microsoft.com/office/drawing/2014/main" val="2363468257"/>
                    </a:ext>
                  </a:extLst>
                </a:gridCol>
                <a:gridCol w="7056747">
                  <a:extLst>
                    <a:ext uri="{9D8B030D-6E8A-4147-A177-3AD203B41FA5}">
                      <a16:colId xmlns:a16="http://schemas.microsoft.com/office/drawing/2014/main" val="3303749080"/>
                    </a:ext>
                  </a:extLst>
                </a:gridCol>
              </a:tblGrid>
              <a:tr h="139822">
                <a:tc>
                  <a:txBody>
                    <a:bodyPr/>
                    <a:lstStyle/>
                    <a:p>
                      <a:pPr algn="l" rtl="0">
                        <a:lnSpc>
                          <a:spcPct val="107000"/>
                        </a:lnSpc>
                        <a:spcAft>
                          <a:spcPts val="800"/>
                        </a:spcAft>
                      </a:pPr>
                      <a:r>
                        <a:rPr lang="en-GB" sz="1100">
                          <a:effectLst/>
                        </a:rPr>
                        <a:t>Glavni elementi</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dirty="0">
                          <a:effectLst/>
                        </a:rPr>
                        <a:t>Karakteristike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896627312"/>
                  </a:ext>
                </a:extLst>
              </a:tr>
              <a:tr h="286991">
                <a:tc>
                  <a:txBody>
                    <a:bodyPr/>
                    <a:lstStyle/>
                    <a:p>
                      <a:pPr algn="l" rtl="0">
                        <a:lnSpc>
                          <a:spcPct val="107000"/>
                        </a:lnSpc>
                        <a:spcAft>
                          <a:spcPts val="800"/>
                        </a:spcAft>
                      </a:pPr>
                      <a:r>
                        <a:rPr lang="en-GB" sz="1100" dirty="0">
                          <a:effectLst/>
                        </a:rPr>
                        <a:t>Eko koža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dirty="0">
                          <a:effectLst/>
                        </a:rPr>
                        <a:t>Proizvodi se bez upotrebe opasnih kemikalija (kroma, bojila); štavljenje se vrši biljnim proizvodima; koža se u potpunosti može zamijeniti konopljom, vunom ili jutom.</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673069892"/>
                  </a:ext>
                </a:extLst>
              </a:tr>
              <a:tr h="421621">
                <a:tc>
                  <a:txBody>
                    <a:bodyPr/>
                    <a:lstStyle/>
                    <a:p>
                      <a:pPr algn="l" rtl="0">
                        <a:lnSpc>
                          <a:spcPct val="107000"/>
                        </a:lnSpc>
                        <a:spcAft>
                          <a:spcPts val="800"/>
                        </a:spcAft>
                      </a:pPr>
                      <a:r>
                        <a:rPr lang="en-GB" sz="1100">
                          <a:effectLst/>
                        </a:rPr>
                        <a:t>Bio-pamuk</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dirty="0">
                          <a:effectLst/>
                        </a:rPr>
                        <a:t>Organska proizvodnja pamuka ne koristi sjemenke genetski modificiranih sorti; ne koriste se pesticidi, herbicidi i druge kemikalije i gnojiva; branje je ručno; pamuk se može potpuno zamijeniti bambusom ili jutom.</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60413732"/>
                  </a:ext>
                </a:extLst>
              </a:tr>
              <a:tr h="286991">
                <a:tc>
                  <a:txBody>
                    <a:bodyPr/>
                    <a:lstStyle/>
                    <a:p>
                      <a:pPr algn="l" rtl="0">
                        <a:lnSpc>
                          <a:spcPct val="107000"/>
                        </a:lnSpc>
                        <a:spcAft>
                          <a:spcPts val="800"/>
                        </a:spcAft>
                      </a:pPr>
                      <a:r>
                        <a:rPr lang="en-GB" sz="1100">
                          <a:effectLst/>
                        </a:rPr>
                        <a:t>Konoplja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a:effectLst/>
                        </a:rPr>
                        <a:t>Vrlo prilagodljiva biljka; raste u različitim klimatskim zonama; nisu potrebni pesticidi i kemikalije; jedan od</a:t>
                      </a:r>
                      <a:r>
                        <a:rPr lang="en-US" sz="1100">
                          <a:effectLst/>
                        </a:rPr>
                        <a:t>najčvršći</a:t>
                      </a:r>
                      <a:r>
                        <a:rPr lang="en-GB" sz="1100">
                          <a:effectLst/>
                        </a:rPr>
                        <a:t>i većina prozračnih materijala.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005373601"/>
                  </a:ext>
                </a:extLst>
              </a:tr>
              <a:tr h="139822">
                <a:tc>
                  <a:txBody>
                    <a:bodyPr/>
                    <a:lstStyle/>
                    <a:p>
                      <a:pPr algn="l" rtl="0">
                        <a:lnSpc>
                          <a:spcPct val="107000"/>
                        </a:lnSpc>
                        <a:spcAft>
                          <a:spcPts val="800"/>
                        </a:spcAft>
                      </a:pPr>
                      <a:r>
                        <a:rPr lang="en-GB" sz="1100">
                          <a:effectLst/>
                        </a:rPr>
                        <a:t>Bambus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a:effectLst/>
                        </a:rPr>
                        <a:t>Jedna od najbrže rastućih biljaka; ima antimikrobna svojstva; nisu potrebne kemikalije i gnojiva.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149099614"/>
                  </a:ext>
                </a:extLst>
              </a:tr>
              <a:tr h="287043">
                <a:tc>
                  <a:txBody>
                    <a:bodyPr/>
                    <a:lstStyle/>
                    <a:p>
                      <a:pPr algn="l" rtl="0">
                        <a:lnSpc>
                          <a:spcPct val="107000"/>
                        </a:lnSpc>
                        <a:spcAft>
                          <a:spcPts val="800"/>
                        </a:spcAft>
                      </a:pPr>
                      <a:r>
                        <a:rPr lang="en-GB" sz="1100">
                          <a:effectLst/>
                        </a:rPr>
                        <a:t>Reciklirana guma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dirty="0">
                          <a:effectLst/>
                        </a:rPr>
                        <a:t>Od jedne reciklirane automobilske gume proizvodi se 6 pari potplata za cipele.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27064065"/>
                  </a:ext>
                </a:extLst>
              </a:tr>
              <a:tr h="421621">
                <a:tc>
                  <a:txBody>
                    <a:bodyPr/>
                    <a:lstStyle/>
                    <a:p>
                      <a:pPr algn="l" rtl="0">
                        <a:lnSpc>
                          <a:spcPct val="107000"/>
                        </a:lnSpc>
                        <a:spcAft>
                          <a:spcPts val="800"/>
                        </a:spcAft>
                      </a:pPr>
                      <a:r>
                        <a:rPr lang="en-GB" sz="1100">
                          <a:effectLst/>
                        </a:rPr>
                        <a:t>Prirodna guma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dirty="0">
                          <a:effectLst/>
                        </a:rPr>
                        <a:t>Dobiva se iz smole drveća; proizvodne tehnike čuvaju tropske šume; uklanja potrebu za ogromnim nasadima s monokulturnim nasadima; zamjenjuje toksične procese u proizvodnji sintetičke gume.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342911855"/>
                  </a:ext>
                </a:extLst>
              </a:tr>
              <a:tr h="139822">
                <a:tc>
                  <a:txBody>
                    <a:bodyPr/>
                    <a:lstStyle/>
                    <a:p>
                      <a:pPr algn="l" rtl="0">
                        <a:lnSpc>
                          <a:spcPct val="107000"/>
                        </a:lnSpc>
                        <a:spcAft>
                          <a:spcPts val="800"/>
                        </a:spcAft>
                      </a:pPr>
                      <a:r>
                        <a:rPr lang="en-GB" sz="1100">
                          <a:effectLst/>
                        </a:rPr>
                        <a:t>Reciklirani PET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a:effectLst/>
                        </a:rPr>
                        <a:t>Dobiva se recikliranjem plastike (plastične boce); to je zamjena za etilen vinil acetat (EVA).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523543951"/>
                  </a:ext>
                </a:extLst>
              </a:tr>
              <a:tr h="286991">
                <a:tc>
                  <a:txBody>
                    <a:bodyPr/>
                    <a:lstStyle/>
                    <a:p>
                      <a:pPr algn="l" rtl="0">
                        <a:lnSpc>
                          <a:spcPct val="107000"/>
                        </a:lnSpc>
                        <a:spcAft>
                          <a:spcPts val="800"/>
                        </a:spcAft>
                      </a:pPr>
                      <a:r>
                        <a:rPr lang="en-GB" sz="1100">
                          <a:effectLst/>
                        </a:rPr>
                        <a:t>Kopriva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a:effectLst/>
                        </a:rPr>
                        <a:t>Bogat tekstilni proizvod; ne bori se za poljoprivredne površine s prehrambenim usjevima; brzo raste bez potrebe za kemikalijama i pesticidima i može se vrlo lako ubrati i pretvoriti u tkaninu.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80762110"/>
                  </a:ext>
                </a:extLst>
              </a:tr>
              <a:tr h="434212">
                <a:tc>
                  <a:txBody>
                    <a:bodyPr/>
                    <a:lstStyle/>
                    <a:p>
                      <a:pPr algn="l" rtl="0">
                        <a:lnSpc>
                          <a:spcPct val="107000"/>
                        </a:lnSpc>
                        <a:spcAft>
                          <a:spcPts val="800"/>
                        </a:spcAft>
                      </a:pPr>
                      <a:r>
                        <a:rPr lang="en-US" sz="1100">
                          <a:effectLst/>
                        </a:rPr>
                        <a:t>Svilena buba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a:effectLst/>
                        </a:rPr>
                        <a:t>Svojom slinom stvara jedinstvenu kukuljicu koja štiti budućeg leptira; tvrda ljuska postupno se prekriva sitnim, ali vrlo čvrstim i izdržljivim svilenim vlaknima; sadrži antibakterijske i antifungalne tvari; industrija može proizvesti 1 t svilenih vlakana godišnje.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28913721"/>
                  </a:ext>
                </a:extLst>
              </a:tr>
              <a:tr h="139822">
                <a:tc>
                  <a:txBody>
                    <a:bodyPr/>
                    <a:lstStyle/>
                    <a:p>
                      <a:pPr algn="l" rtl="0">
                        <a:lnSpc>
                          <a:spcPct val="107000"/>
                        </a:lnSpc>
                        <a:spcAft>
                          <a:spcPts val="800"/>
                        </a:spcAft>
                      </a:pPr>
                      <a:r>
                        <a:rPr lang="en-GB" sz="1100" dirty="0">
                          <a:effectLst/>
                        </a:rPr>
                        <a:t>Ljepila</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l" rtl="0">
                        <a:lnSpc>
                          <a:spcPct val="107000"/>
                        </a:lnSpc>
                        <a:spcAft>
                          <a:spcPts val="800"/>
                        </a:spcAft>
                      </a:pPr>
                      <a:r>
                        <a:rPr lang="en-GB" sz="1100" dirty="0">
                          <a:effectLst/>
                        </a:rPr>
                        <a:t>Na bazi su vode.</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58027882"/>
                  </a:ext>
                </a:extLst>
              </a:tr>
            </a:tbl>
          </a:graphicData>
        </a:graphic>
      </p:graphicFrame>
      <p:sp>
        <p:nvSpPr>
          <p:cNvPr id="6" name="Текстово поле 4">
            <a:extLst>
              <a:ext uri="{FF2B5EF4-FFF2-40B4-BE49-F238E27FC236}">
                <a16:creationId xmlns:a16="http://schemas.microsoft.com/office/drawing/2014/main" id="{E7FEB047-64A0-401C-91EB-7F9E93126288}"/>
              </a:ext>
            </a:extLst>
          </p:cNvPr>
          <p:cNvSpPr txBox="1"/>
          <p:nvPr/>
        </p:nvSpPr>
        <p:spPr>
          <a:xfrm>
            <a:off x="1147400" y="4483955"/>
            <a:ext cx="7592036" cy="369332"/>
          </a:xfrm>
          <a:prstGeom prst="rect">
            <a:avLst/>
          </a:prstGeom>
          <a:noFill/>
        </p:spPr>
        <p:txBody>
          <a:bodyPr wrap="square" rtlCol="0">
            <a:spAutoFit/>
          </a:bodyPr>
          <a:lstStyle/>
          <a:p>
            <a:pPr algn="l" rtl="0"/>
            <a:r>
              <a:rPr lang="en-US" sz="900" dirty="0">
                <a:latin typeface="+mj-lt"/>
                <a:ea typeface="Verdana" panose="020B0604030504040204" pitchFamily="34" charset="0"/>
              </a:rPr>
              <a:t>Karakteristike glavnih elemenata u proizvodnji cipela u kružnom gospodarstvu Prilagođeno</a:t>
            </a:r>
            <a:r>
              <a:rPr lang="en-US" sz="900" dirty="0">
                <a:latin typeface="+mj-lt"/>
                <a:ea typeface="Verdana" panose="020B0604030504040204" pitchFamily="34" charset="0"/>
                <a:hlinkClick r:id="rId3"/>
              </a:rPr>
              <a:t>http://www.lessonsfromnature.org/bg/index.php?option=com_content&amp;view=article&amp;id=104&amp;Itemid=114</a:t>
            </a:r>
            <a:r>
              <a:rPr lang="en-US" sz="900" dirty="0">
                <a:latin typeface="+mj-lt"/>
                <a:ea typeface="Verdana" panose="020B0604030504040204" pitchFamily="34" charset="0"/>
              </a:rPr>
              <a:t> </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5645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58CF-5E9A-4E1F-947E-AE8D6EFE0A31}"/>
              </a:ext>
            </a:extLst>
          </p:cNvPr>
          <p:cNvSpPr>
            <a:spLocks noGrp="1"/>
          </p:cNvSpPr>
          <p:nvPr>
            <p:ph type="title"/>
          </p:nvPr>
        </p:nvSpPr>
        <p:spPr>
          <a:xfrm>
            <a:off x="962607" y="181223"/>
            <a:ext cx="7717800" cy="1011600"/>
          </a:xfrm>
        </p:spPr>
        <p:txBody>
          <a:bodyPr/>
          <a:lstStyle/>
          <a:p>
            <a:pPr algn="l" rtl="0"/>
            <a:r>
              <a:rPr lang="en-US" sz="4000" dirty="0">
                <a:solidFill>
                  <a:srgbClr val="2B2D83"/>
                </a:solidFill>
              </a:rPr>
              <a:t>Prednosti kružnog gospodarstva - Ekonomija</a:t>
            </a:r>
            <a:endParaRPr lang="en-GB" dirty="0">
              <a:solidFill>
                <a:srgbClr val="2B2D83"/>
              </a:solidFill>
            </a:endParaRPr>
          </a:p>
        </p:txBody>
      </p:sp>
      <p:sp>
        <p:nvSpPr>
          <p:cNvPr id="4" name="TextBox 3">
            <a:extLst>
              <a:ext uri="{FF2B5EF4-FFF2-40B4-BE49-F238E27FC236}">
                <a16:creationId xmlns:a16="http://schemas.microsoft.com/office/drawing/2014/main" id="{D79E72E5-FE33-4020-928E-F82B01182540}"/>
              </a:ext>
            </a:extLst>
          </p:cNvPr>
          <p:cNvSpPr txBox="1"/>
          <p:nvPr/>
        </p:nvSpPr>
        <p:spPr>
          <a:xfrm>
            <a:off x="227336" y="1379733"/>
            <a:ext cx="4984509" cy="3508653"/>
          </a:xfrm>
          <a:prstGeom prst="rect">
            <a:avLst/>
          </a:prstGeom>
          <a:noFill/>
        </p:spPr>
        <p:txBody>
          <a:bodyPr wrap="square">
            <a:spAutoFit/>
          </a:bodyPr>
          <a:lstStyle/>
          <a:p>
            <a:pPr algn="l" rtl="0"/>
            <a:r>
              <a:rPr lang="en-US" sz="1600" dirty="0"/>
              <a:t>Kružna </a:t>
            </a:r>
            <a:r>
              <a:rPr lang="en-US" sz="1600" dirty="0" err="1"/>
              <a:t>ekonomija</a:t>
            </a:r>
            <a:r>
              <a:rPr lang="en-US" sz="1600" dirty="0"/>
              <a:t> </a:t>
            </a:r>
            <a:r>
              <a:rPr lang="en-US" sz="1600" dirty="0" err="1"/>
              <a:t>donosi</a:t>
            </a:r>
            <a:r>
              <a:rPr lang="en-US" sz="1600" dirty="0"/>
              <a:t> </a:t>
            </a:r>
            <a:r>
              <a:rPr lang="en-US" sz="1600" b="1" dirty="0" err="1">
                <a:solidFill>
                  <a:srgbClr val="2B2D83"/>
                </a:solidFill>
              </a:rPr>
              <a:t>ekonomski</a:t>
            </a:r>
            <a:r>
              <a:rPr lang="en-US" sz="1600" dirty="0"/>
              <a:t>, ekološke i društvene koristi:</a:t>
            </a:r>
          </a:p>
          <a:p>
            <a:pPr algn="l" rtl="0"/>
            <a:endParaRPr lang="en-US" sz="1600" dirty="0"/>
          </a:p>
          <a:p>
            <a:pPr marL="285750" indent="-285750" algn="l" rtl="0">
              <a:buFont typeface="Wingdings" panose="05000000000000000000" pitchFamily="2" charset="2"/>
              <a:buChar char="ü"/>
            </a:pPr>
            <a:r>
              <a:rPr lang="en-US" sz="1600" dirty="0"/>
              <a:t>Odvajanje gospodarskog rasta od potrošnje sirovina dovelo bi do učinkovitijeg korištenja resursa;</a:t>
            </a:r>
          </a:p>
          <a:p>
            <a:pPr marL="285750" indent="-285750" algn="l" rtl="0">
              <a:buFont typeface="Wingdings" panose="05000000000000000000" pitchFamily="2" charset="2"/>
              <a:buChar char="ü"/>
            </a:pPr>
            <a:r>
              <a:rPr lang="en-US" sz="1600" dirty="0"/>
              <a:t>Implementacijom novih kružnih aktivnosti poduzeća bi povećala promet, a nove vrste aktivnosti vezane uz kružno gospodarstvo dovele bi do otvaranja novih radnih mjesta;</a:t>
            </a:r>
          </a:p>
          <a:p>
            <a:pPr marL="285750" indent="-285750" algn="l" rtl="0">
              <a:buFont typeface="Wingdings" panose="05000000000000000000" pitchFamily="2" charset="2"/>
              <a:buChar char="ü"/>
            </a:pPr>
            <a:r>
              <a:rPr lang="en-US" sz="1600" dirty="0"/>
              <a:t>Suradnja između različitih aktera i sektora kružnog gospodarstva rezultirala bi inovativnim i održivim proizvodima i uslugama.</a:t>
            </a:r>
          </a:p>
          <a:p>
            <a:pPr algn="l" rtl="0"/>
            <a:endParaRPr lang="en-US" dirty="0"/>
          </a:p>
        </p:txBody>
      </p:sp>
      <p:pic>
        <p:nvPicPr>
          <p:cNvPr id="5" name="Picture 4">
            <a:extLst>
              <a:ext uri="{FF2B5EF4-FFF2-40B4-BE49-F238E27FC236}">
                <a16:creationId xmlns:a16="http://schemas.microsoft.com/office/drawing/2014/main" id="{4BB622DC-0CA2-A4A4-893D-7792A6889B66}"/>
              </a:ext>
            </a:extLst>
          </p:cNvPr>
          <p:cNvPicPr>
            <a:picLocks noChangeAspect="1"/>
          </p:cNvPicPr>
          <p:nvPr/>
        </p:nvPicPr>
        <p:blipFill>
          <a:blip r:embed="rId4"/>
          <a:stretch>
            <a:fillRect/>
          </a:stretch>
        </p:blipFill>
        <p:spPr>
          <a:xfrm>
            <a:off x="5096716" y="1551100"/>
            <a:ext cx="3819948" cy="2580102"/>
          </a:xfrm>
          <a:prstGeom prst="rect">
            <a:avLst/>
          </a:prstGeom>
        </p:spPr>
      </p:pic>
      <p:sp>
        <p:nvSpPr>
          <p:cNvPr id="6" name="TextBox 5">
            <a:extLst>
              <a:ext uri="{FF2B5EF4-FFF2-40B4-BE49-F238E27FC236}">
                <a16:creationId xmlns:a16="http://schemas.microsoft.com/office/drawing/2014/main" id="{9614589D-71F7-169E-6827-60F016FE0C76}"/>
              </a:ext>
            </a:extLst>
          </p:cNvPr>
          <p:cNvSpPr txBox="1"/>
          <p:nvPr/>
        </p:nvSpPr>
        <p:spPr>
          <a:xfrm>
            <a:off x="5096716" y="4163102"/>
            <a:ext cx="3010964" cy="461665"/>
          </a:xfrm>
          <a:prstGeom prst="rect">
            <a:avLst/>
          </a:prstGeom>
          <a:noFill/>
        </p:spPr>
        <p:txBody>
          <a:bodyPr wrap="square" rtlCol="0">
            <a:spAutoFit/>
          </a:bodyPr>
          <a:lstStyle/>
          <a:p>
            <a:pPr algn="l" rtl="0"/>
            <a:r>
              <a:rPr lang="pt-PT" sz="600" b="1" i="0" dirty="0" err="1">
                <a:solidFill>
                  <a:srgbClr val="374957"/>
                </a:solidFill>
                <a:effectLst/>
                <a:latin typeface="Proxima Nova"/>
              </a:rPr>
              <a:t>ruke</a:t>
            </a:r>
            <a:r>
              <a:rPr lang="pt-PT" sz="600" b="1" i="0" dirty="0">
                <a:solidFill>
                  <a:srgbClr val="374957"/>
                </a:solidFill>
                <a:effectLst/>
                <a:latin typeface="Proxima Nova"/>
              </a:rPr>
              <a:t> </a:t>
            </a:r>
            <a:r>
              <a:rPr lang="pt-PT" sz="600" b="1" i="0" dirty="0" err="1">
                <a:solidFill>
                  <a:srgbClr val="374957"/>
                </a:solidFill>
                <a:effectLst/>
                <a:latin typeface="Proxima Nova"/>
              </a:rPr>
              <a:t>proces puštanja krvi</a:t>
            </a:r>
            <a:r>
              <a:rPr lang="pt-PT" sz="600" b="1" i="0" dirty="0">
                <a:solidFill>
                  <a:srgbClr val="374957"/>
                </a:solidFill>
                <a:effectLst/>
                <a:latin typeface="Proxima Nova"/>
              </a:rPr>
              <a:t> </a:t>
            </a:r>
            <a:r>
              <a:rPr lang="pt-PT" sz="600" b="1" i="0" dirty="0" err="1">
                <a:solidFill>
                  <a:srgbClr val="374957"/>
                </a:solidFill>
                <a:effectLst/>
                <a:latin typeface="Proxima Nova"/>
              </a:rPr>
              <a:t>biljka</a:t>
            </a:r>
            <a:r>
              <a:rPr lang="pt-PT" sz="600" b="1" i="0" dirty="0">
                <a:solidFill>
                  <a:srgbClr val="374957"/>
                </a:solidFill>
                <a:effectLst/>
                <a:latin typeface="Proxima Nova"/>
              </a:rPr>
              <a:t> </a:t>
            </a:r>
            <a:r>
              <a:rPr lang="pt-PT" sz="600" dirty="0" err="1"/>
              <a:t>po</a:t>
            </a:r>
            <a:r>
              <a:rPr lang="pt-PT" sz="600" dirty="0"/>
              <a:t> </a:t>
            </a:r>
            <a:r>
              <a:rPr lang="pt-PT" sz="600" b="1" i="0" u="none" strike="noStrike" dirty="0">
                <a:solidFill>
                  <a:srgbClr val="0F73EE"/>
                </a:solidFill>
                <a:effectLst/>
                <a:latin typeface="Proxima Nova"/>
              </a:rPr>
              <a:t>rawpixel.com</a:t>
            </a:r>
            <a:r>
              <a:rPr lang="pt-PT" sz="600" dirty="0"/>
              <a:t>u</a:t>
            </a:r>
          </a:p>
          <a:p>
            <a:pPr algn="l" rtl="0"/>
            <a:r>
              <a:rPr lang="pt-PT" sz="600" dirty="0"/>
              <a:t>https://www.freepik.com/free-photo/hands-cupping-plant-business-investment_15669196.htm#query=plant%20hand&amp;position=1&amp;from_view=search&amp;track=ais</a:t>
            </a:r>
          </a:p>
        </p:txBody>
      </p:sp>
      <p:pic>
        <p:nvPicPr>
          <p:cNvPr id="3" name="Imagem 8" descr="Uma imagem com texto, clipart  Descrição gerada automaticamente">
            <a:extLst>
              <a:ext uri="{FF2B5EF4-FFF2-40B4-BE49-F238E27FC236}">
                <a16:creationId xmlns:a16="http://schemas.microsoft.com/office/drawing/2014/main" id="{6E711D58-E7B7-1E6D-C809-A602B0B573C3}"/>
              </a:ext>
            </a:extLst>
          </p:cNvPr>
          <p:cNvPicPr>
            <a:picLocks noChangeAspect="1"/>
          </p:cNvPicPr>
          <p:nvPr/>
        </p:nvPicPr>
        <p:blipFill>
          <a:blip r:embed="rId5"/>
          <a:stretch>
            <a:fillRect/>
          </a:stretch>
        </p:blipFill>
        <p:spPr>
          <a:xfrm>
            <a:off x="8235435" y="3892856"/>
            <a:ext cx="681229" cy="238346"/>
          </a:xfrm>
          <a:prstGeom prst="rect">
            <a:avLst/>
          </a:prstGeom>
        </p:spPr>
      </p:pic>
    </p:spTree>
    <p:custDataLst>
      <p:tags r:id="rId1"/>
    </p:custDataLst>
    <p:extLst>
      <p:ext uri="{BB962C8B-B14F-4D97-AF65-F5344CB8AC3E}">
        <p14:creationId xmlns:p14="http://schemas.microsoft.com/office/powerpoint/2010/main" val="336446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30333" y="2840375"/>
            <a:ext cx="9120544" cy="1066200"/>
          </a:xfrm>
          <a:prstGeom prst="rect">
            <a:avLst/>
          </a:prstGeom>
        </p:spPr>
        <p:txBody>
          <a:bodyPr spcFirstLastPara="1" wrap="square" lIns="91425" tIns="91425" rIns="91425" bIns="91425" anchor="t" anchorCtr="0">
            <a:noAutofit/>
          </a:bodyPr>
          <a:lstStyle/>
          <a:p>
            <a:pPr lvl="0" algn="l" rtl="0"/>
            <a:r>
              <a:rPr lang="en-GB" sz="4800" b="1" dirty="0"/>
              <a:t>2.1</a:t>
            </a:r>
            <a:r>
              <a:rPr lang="en-GB" sz="5400" b="1" dirty="0"/>
              <a:t> </a:t>
            </a:r>
            <a:r>
              <a:rPr lang="en-GB" sz="4800" b="1" dirty="0"/>
              <a:t>Kružno gospodarstvo i njegova načela</a:t>
            </a:r>
            <a:endParaRPr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E562-5DAA-47BD-90EC-7A20B6C30987}"/>
              </a:ext>
            </a:extLst>
          </p:cNvPr>
          <p:cNvSpPr>
            <a:spLocks noGrp="1"/>
          </p:cNvSpPr>
          <p:nvPr>
            <p:ph type="title"/>
          </p:nvPr>
        </p:nvSpPr>
        <p:spPr/>
        <p:txBody>
          <a:bodyPr/>
          <a:lstStyle/>
          <a:p>
            <a:pPr algn="l" rtl="0"/>
            <a:r>
              <a:rPr lang="en-US" sz="4000">
                <a:solidFill>
                  <a:srgbClr val="2B2D83"/>
                </a:solidFill>
              </a:rPr>
              <a:t>Prednosti kružnog gospodarstva – okoliš</a:t>
            </a:r>
            <a:endParaRPr lang="en-GB" dirty="0">
              <a:solidFill>
                <a:srgbClr val="2B2D83"/>
              </a:solidFill>
            </a:endParaRPr>
          </a:p>
        </p:txBody>
      </p:sp>
      <p:sp>
        <p:nvSpPr>
          <p:cNvPr id="4" name="TextBox 3">
            <a:extLst>
              <a:ext uri="{FF2B5EF4-FFF2-40B4-BE49-F238E27FC236}">
                <a16:creationId xmlns:a16="http://schemas.microsoft.com/office/drawing/2014/main" id="{432E2AA4-DE96-4160-81E9-51251AA46028}"/>
              </a:ext>
            </a:extLst>
          </p:cNvPr>
          <p:cNvSpPr txBox="1"/>
          <p:nvPr/>
        </p:nvSpPr>
        <p:spPr>
          <a:xfrm>
            <a:off x="500738" y="1359906"/>
            <a:ext cx="5300770" cy="2800767"/>
          </a:xfrm>
          <a:prstGeom prst="rect">
            <a:avLst/>
          </a:prstGeom>
          <a:noFill/>
        </p:spPr>
        <p:txBody>
          <a:bodyPr wrap="square">
            <a:spAutoFit/>
          </a:bodyPr>
          <a:lstStyle/>
          <a:p>
            <a:pPr algn="l" rtl="0"/>
            <a:r>
              <a:rPr lang="en-US" sz="1600" dirty="0"/>
              <a:t>Cirkularna ekonomija donosi ekonomsku,</a:t>
            </a:r>
            <a:r>
              <a:rPr lang="en-US" sz="1600" dirty="0">
                <a:solidFill>
                  <a:srgbClr val="2B2D83"/>
                </a:solidFill>
              </a:rPr>
              <a:t>ekološki</a:t>
            </a:r>
            <a:r>
              <a:rPr lang="en-US" sz="1600" dirty="0"/>
              <a:t>, i socijalne naknade</a:t>
            </a:r>
          </a:p>
          <a:p>
            <a:pPr algn="l" rtl="0"/>
            <a:endParaRPr lang="en-US" sz="1600" dirty="0"/>
          </a:p>
          <a:p>
            <a:pPr algn="l" rtl="0"/>
            <a:r>
              <a:rPr lang="en-US" sz="1600" dirty="0">
                <a:solidFill>
                  <a:srgbClr val="2B2D83"/>
                </a:solidFill>
              </a:rPr>
              <a:t>Ekološki</a:t>
            </a:r>
            <a:r>
              <a:rPr lang="en-US" sz="1600" dirty="0"/>
              <a:t>prednosti CE-a</a:t>
            </a:r>
          </a:p>
          <a:p>
            <a:pPr algn="l" rtl="0"/>
            <a:endParaRPr lang="en-US" sz="1600" dirty="0"/>
          </a:p>
          <a:p>
            <a:pPr marL="285750" indent="-285750" algn="l" rtl="0">
              <a:buFont typeface="Wingdings" panose="05000000000000000000" pitchFamily="2" charset="2"/>
              <a:buChar char="ü"/>
            </a:pPr>
            <a:r>
              <a:rPr lang="en-US" sz="1600" dirty="0"/>
              <a:t>Smanjenje emisije stakleničkih plinova zbog smanjenja vađenja i prerade sirovina;</a:t>
            </a:r>
          </a:p>
          <a:p>
            <a:pPr marL="285750" indent="-285750" algn="l" rtl="0">
              <a:buFont typeface="Wingdings" panose="05000000000000000000" pitchFamily="2" charset="2"/>
              <a:buChar char="ü"/>
            </a:pPr>
            <a:r>
              <a:rPr lang="en-US" sz="1600" dirty="0"/>
              <a:t>Prakse kružnog gospodarstva kao što je regenerativna poljoprivreda poboljšavaju prirodne ekosustave koji bi doveli do čišćeg tla, vode i zraka, npr.</a:t>
            </a:r>
          </a:p>
        </p:txBody>
      </p:sp>
      <p:pic>
        <p:nvPicPr>
          <p:cNvPr id="5" name="Картина 3">
            <a:extLst>
              <a:ext uri="{FF2B5EF4-FFF2-40B4-BE49-F238E27FC236}">
                <a16:creationId xmlns:a16="http://schemas.microsoft.com/office/drawing/2014/main" id="{26DFB182-7799-4251-943D-384745F9D499}"/>
              </a:ext>
            </a:extLst>
          </p:cNvPr>
          <p:cNvPicPr>
            <a:picLocks noChangeAspect="1"/>
          </p:cNvPicPr>
          <p:nvPr/>
        </p:nvPicPr>
        <p:blipFill>
          <a:blip r:embed="rId3"/>
          <a:stretch>
            <a:fillRect/>
          </a:stretch>
        </p:blipFill>
        <p:spPr>
          <a:xfrm>
            <a:off x="6997978" y="3074479"/>
            <a:ext cx="1363214" cy="1496210"/>
          </a:xfrm>
          <a:prstGeom prst="rect">
            <a:avLst/>
          </a:prstGeom>
        </p:spPr>
      </p:pic>
      <p:pic>
        <p:nvPicPr>
          <p:cNvPr id="7" name="Picture 6">
            <a:hlinkClick r:id="rId4"/>
            <a:extLst>
              <a:ext uri="{FF2B5EF4-FFF2-40B4-BE49-F238E27FC236}">
                <a16:creationId xmlns:a16="http://schemas.microsoft.com/office/drawing/2014/main" id="{B509AAB3-CBB9-46E0-B17F-36F3A29C9763}"/>
              </a:ext>
            </a:extLst>
          </p:cNvPr>
          <p:cNvPicPr>
            <a:picLocks noChangeAspect="1"/>
          </p:cNvPicPr>
          <p:nvPr/>
        </p:nvPicPr>
        <p:blipFill>
          <a:blip r:embed="rId5"/>
          <a:stretch>
            <a:fillRect/>
          </a:stretch>
        </p:blipFill>
        <p:spPr>
          <a:xfrm>
            <a:off x="6173546" y="1712786"/>
            <a:ext cx="2758040" cy="1275161"/>
          </a:xfrm>
          <a:prstGeom prst="rect">
            <a:avLst/>
          </a:prstGeom>
        </p:spPr>
      </p:pic>
      <p:sp>
        <p:nvSpPr>
          <p:cNvPr id="10" name="Текстово поле 5">
            <a:extLst>
              <a:ext uri="{FF2B5EF4-FFF2-40B4-BE49-F238E27FC236}">
                <a16:creationId xmlns:a16="http://schemas.microsoft.com/office/drawing/2014/main" id="{B02EEC24-6710-42DF-B7DC-D11FAC822FEF}"/>
              </a:ext>
            </a:extLst>
          </p:cNvPr>
          <p:cNvSpPr txBox="1"/>
          <p:nvPr/>
        </p:nvSpPr>
        <p:spPr>
          <a:xfrm>
            <a:off x="7034878" y="4077045"/>
            <a:ext cx="1879134" cy="646331"/>
          </a:xfrm>
          <a:prstGeom prst="rect">
            <a:avLst/>
          </a:prstGeom>
          <a:noFill/>
        </p:spPr>
        <p:txBody>
          <a:bodyPr wrap="square" rtlCol="0">
            <a:spAutoFit/>
          </a:bodyPr>
          <a:lstStyle/>
          <a:p>
            <a:pPr algn="l" rtl="0"/>
            <a:r>
              <a:rPr lang="en-US" sz="900" dirty="0">
                <a:latin typeface="Verdana" panose="020B0604030504040204" pitchFamily="34" charset="0"/>
                <a:ea typeface="Verdana" panose="020B0604030504040204" pitchFamily="34" charset="0"/>
              </a:rPr>
              <a:t> </a:t>
            </a:r>
          </a:p>
          <a:p>
            <a:pPr algn="l" rtl="0"/>
            <a:endParaRPr lang="en-US" sz="900" dirty="0">
              <a:latin typeface="Verdana" panose="020B0604030504040204" pitchFamily="34" charset="0"/>
              <a:ea typeface="Verdana" panose="020B0604030504040204" pitchFamily="34" charset="0"/>
            </a:endParaRPr>
          </a:p>
          <a:p>
            <a:pPr algn="l" rtl="0"/>
            <a:endParaRPr lang="en-US" sz="900" dirty="0">
              <a:latin typeface="Verdana" panose="020B0604030504040204" pitchFamily="34" charset="0"/>
              <a:ea typeface="Verdana" panose="020B0604030504040204" pitchFamily="34" charset="0"/>
            </a:endParaRPr>
          </a:p>
          <a:p>
            <a:pPr algn="l" rtl="0"/>
            <a:r>
              <a:rPr lang="en-US" sz="900" dirty="0">
                <a:latin typeface="Verdana" panose="020B0604030504040204" pitchFamily="34" charset="0"/>
                <a:ea typeface="Verdana" panose="020B0604030504040204" pitchFamily="34" charset="0"/>
              </a:rPr>
              <a:t> </a:t>
            </a:r>
            <a:r>
              <a:rPr lang="en-US" sz="900" dirty="0">
                <a:latin typeface="+mj-lt"/>
                <a:ea typeface="Verdana" panose="020B0604030504040204" pitchFamily="34" charset="0"/>
              </a:rPr>
              <a:t>Izvor: Balbo - UNICA</a:t>
            </a:r>
            <a:endParaRPr lang="bg-BG" sz="900" dirty="0">
              <a:latin typeface="+mj-lt"/>
              <a:ea typeface="Verdana" panose="020B0604030504040204" pitchFamily="34" charset="0"/>
            </a:endParaRPr>
          </a:p>
        </p:txBody>
      </p:sp>
      <p:sp>
        <p:nvSpPr>
          <p:cNvPr id="11" name="Текстово поле 5">
            <a:hlinkClick r:id="rId4"/>
            <a:extLst>
              <a:ext uri="{FF2B5EF4-FFF2-40B4-BE49-F238E27FC236}">
                <a16:creationId xmlns:a16="http://schemas.microsoft.com/office/drawing/2014/main" id="{840B8F2D-7250-4A77-8964-E684BC67D379}"/>
              </a:ext>
            </a:extLst>
          </p:cNvPr>
          <p:cNvSpPr txBox="1"/>
          <p:nvPr/>
        </p:nvSpPr>
        <p:spPr>
          <a:xfrm>
            <a:off x="6173546" y="2571750"/>
            <a:ext cx="1879134" cy="646331"/>
          </a:xfrm>
          <a:prstGeom prst="rect">
            <a:avLst/>
          </a:prstGeom>
          <a:noFill/>
        </p:spPr>
        <p:txBody>
          <a:bodyPr wrap="square" rtlCol="0">
            <a:spAutoFit/>
          </a:bodyPr>
          <a:lstStyle/>
          <a:p>
            <a:pPr algn="l" rtl="0"/>
            <a:r>
              <a:rPr lang="en-US" sz="900" dirty="0">
                <a:latin typeface="Verdana" panose="020B0604030504040204" pitchFamily="34" charset="0"/>
                <a:ea typeface="Verdana" panose="020B0604030504040204" pitchFamily="34" charset="0"/>
              </a:rPr>
              <a:t> </a:t>
            </a:r>
          </a:p>
          <a:p>
            <a:pPr algn="l" rtl="0"/>
            <a:endParaRPr lang="en-US" sz="900" dirty="0">
              <a:latin typeface="Verdana" panose="020B0604030504040204" pitchFamily="34" charset="0"/>
              <a:ea typeface="Verdana" panose="020B0604030504040204" pitchFamily="34" charset="0"/>
            </a:endParaRPr>
          </a:p>
          <a:p>
            <a:pPr algn="l" rtl="0"/>
            <a:endParaRPr lang="en-US" sz="900" dirty="0">
              <a:latin typeface="Verdana" panose="020B0604030504040204" pitchFamily="34" charset="0"/>
              <a:ea typeface="Verdana" panose="020B0604030504040204" pitchFamily="34" charset="0"/>
            </a:endParaRPr>
          </a:p>
          <a:p>
            <a:pPr algn="l" rtl="0"/>
            <a:r>
              <a:rPr lang="en-US" sz="900" dirty="0">
                <a:solidFill>
                  <a:srgbClr val="2B2D83"/>
                </a:solidFill>
                <a:latin typeface="Verdana" panose="020B0604030504040204" pitchFamily="34" charset="0"/>
                <a:ea typeface="Verdana" panose="020B0604030504040204" pitchFamily="34" charset="0"/>
              </a:rPr>
              <a:t> </a:t>
            </a:r>
            <a:r>
              <a:rPr lang="en-US" sz="900" b="1" dirty="0">
                <a:solidFill>
                  <a:srgbClr val="2B2D83"/>
                </a:solidFill>
                <a:latin typeface="Verdana" panose="020B0604030504040204" pitchFamily="34" charset="0"/>
                <a:ea typeface="Verdana" panose="020B0604030504040204" pitchFamily="34" charset="0"/>
              </a:rPr>
              <a:t>Video</a:t>
            </a:r>
            <a:endParaRPr lang="bg-BG" sz="900" b="1" dirty="0">
              <a:solidFill>
                <a:srgbClr val="2B2D83"/>
              </a:solidFill>
              <a:latin typeface="Verdana" panose="020B0604030504040204" pitchFamily="34" charset="0"/>
              <a:ea typeface="Verdana" panose="020B0604030504040204" pitchFamily="34" charset="0"/>
            </a:endParaRPr>
          </a:p>
        </p:txBody>
      </p:sp>
      <p:sp>
        <p:nvSpPr>
          <p:cNvPr id="12" name="Текстово поле 5">
            <a:extLst>
              <a:ext uri="{FF2B5EF4-FFF2-40B4-BE49-F238E27FC236}">
                <a16:creationId xmlns:a16="http://schemas.microsoft.com/office/drawing/2014/main" id="{ACFD1475-2BBF-4291-A7E8-1B1830BA55E1}"/>
              </a:ext>
            </a:extLst>
          </p:cNvPr>
          <p:cNvSpPr txBox="1"/>
          <p:nvPr/>
        </p:nvSpPr>
        <p:spPr>
          <a:xfrm>
            <a:off x="9018165" y="5162199"/>
            <a:ext cx="1879134" cy="646331"/>
          </a:xfrm>
          <a:prstGeom prst="rect">
            <a:avLst/>
          </a:prstGeom>
          <a:noFill/>
        </p:spPr>
        <p:txBody>
          <a:bodyPr wrap="square" rtlCol="0">
            <a:spAutoFit/>
          </a:bodyPr>
          <a:lstStyle/>
          <a:p>
            <a:pPr algn="l" rtl="0"/>
            <a:r>
              <a:rPr lang="en-US" sz="900" dirty="0">
                <a:latin typeface="Verdana" panose="020B0604030504040204" pitchFamily="34" charset="0"/>
                <a:ea typeface="Verdana" panose="020B0604030504040204" pitchFamily="34" charset="0"/>
              </a:rPr>
              <a:t> </a:t>
            </a:r>
          </a:p>
          <a:p>
            <a:pPr algn="l" rtl="0"/>
            <a:endParaRPr lang="en-US" sz="900" dirty="0">
              <a:latin typeface="Verdana" panose="020B0604030504040204" pitchFamily="34" charset="0"/>
              <a:ea typeface="Verdana" panose="020B0604030504040204" pitchFamily="34" charset="0"/>
            </a:endParaRPr>
          </a:p>
          <a:p>
            <a:pPr algn="l" rtl="0"/>
            <a:endParaRPr lang="en-US" sz="900" dirty="0">
              <a:latin typeface="Verdana" panose="020B0604030504040204" pitchFamily="34" charset="0"/>
              <a:ea typeface="Verdana" panose="020B0604030504040204" pitchFamily="34" charset="0"/>
            </a:endParaRPr>
          </a:p>
          <a:p>
            <a:pPr algn="l" rtl="0"/>
            <a:r>
              <a:rPr lang="en-US" sz="900" dirty="0">
                <a:latin typeface="Verdana" panose="020B0604030504040204" pitchFamily="34" charset="0"/>
                <a:ea typeface="Verdana" panose="020B0604030504040204" pitchFamily="34" charset="0"/>
              </a:rPr>
              <a:t>Izvor: Balbo - UNICA</a:t>
            </a:r>
            <a:endParaRPr lang="bg-BG" sz="900" dirty="0">
              <a:latin typeface="Verdana" panose="020B0604030504040204" pitchFamily="34" charset="0"/>
              <a:ea typeface="Verdana" panose="020B0604030504040204" pitchFamily="34" charset="0"/>
            </a:endParaRPr>
          </a:p>
        </p:txBody>
      </p:sp>
      <p:sp>
        <p:nvSpPr>
          <p:cNvPr id="13" name="Arrow: Right 12">
            <a:extLst>
              <a:ext uri="{FF2B5EF4-FFF2-40B4-BE49-F238E27FC236}">
                <a16:creationId xmlns:a16="http://schemas.microsoft.com/office/drawing/2014/main" id="{394251A6-051D-427A-97AB-FD2C4C3C942A}"/>
              </a:ext>
            </a:extLst>
          </p:cNvPr>
          <p:cNvSpPr/>
          <p:nvPr/>
        </p:nvSpPr>
        <p:spPr>
          <a:xfrm>
            <a:off x="6274501" y="3074479"/>
            <a:ext cx="208056" cy="45719"/>
          </a:xfrm>
          <a:prstGeom prst="rightArrow">
            <a:avLst/>
          </a:prstGeom>
          <a:solidFill>
            <a:srgbClr val="2B2D83"/>
          </a:solidFill>
          <a:ln>
            <a:solidFill>
              <a:srgbClr val="2B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custDataLst>
      <p:tags r:id="rId1"/>
    </p:custDataLst>
    <p:extLst>
      <p:ext uri="{BB962C8B-B14F-4D97-AF65-F5344CB8AC3E}">
        <p14:creationId xmlns:p14="http://schemas.microsoft.com/office/powerpoint/2010/main" val="35503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AE71-EDC6-4301-A259-B2BE3106E7D4}"/>
              </a:ext>
            </a:extLst>
          </p:cNvPr>
          <p:cNvSpPr>
            <a:spLocks noGrp="1"/>
          </p:cNvSpPr>
          <p:nvPr>
            <p:ph type="title"/>
          </p:nvPr>
        </p:nvSpPr>
        <p:spPr/>
        <p:txBody>
          <a:bodyPr/>
          <a:lstStyle/>
          <a:p>
            <a:pPr algn="l" rtl="0"/>
            <a:r>
              <a:rPr lang="en-US" sz="4000" dirty="0">
                <a:solidFill>
                  <a:srgbClr val="2B2D83"/>
                </a:solidFill>
              </a:rPr>
              <a:t>Prednosti kružnog gospodarstva - društvo</a:t>
            </a:r>
            <a:endParaRPr lang="en-GB" dirty="0">
              <a:solidFill>
                <a:srgbClr val="2B2D83"/>
              </a:solidFill>
            </a:endParaRPr>
          </a:p>
        </p:txBody>
      </p:sp>
      <p:sp>
        <p:nvSpPr>
          <p:cNvPr id="4" name="TextBox 3">
            <a:extLst>
              <a:ext uri="{FF2B5EF4-FFF2-40B4-BE49-F238E27FC236}">
                <a16:creationId xmlns:a16="http://schemas.microsoft.com/office/drawing/2014/main" id="{B80B7D9B-F1E1-42AF-B529-5E7AA020C9C0}"/>
              </a:ext>
            </a:extLst>
          </p:cNvPr>
          <p:cNvSpPr txBox="1"/>
          <p:nvPr/>
        </p:nvSpPr>
        <p:spPr>
          <a:xfrm>
            <a:off x="134066" y="1539548"/>
            <a:ext cx="5696093" cy="3276282"/>
          </a:xfrm>
          <a:prstGeom prst="rect">
            <a:avLst/>
          </a:prstGeom>
          <a:noFill/>
        </p:spPr>
        <p:txBody>
          <a:bodyPr wrap="square">
            <a:spAutoFit/>
          </a:bodyPr>
          <a:lstStyle/>
          <a:p>
            <a:pPr marL="0" indent="0" algn="l" rtl="0">
              <a:lnSpc>
                <a:spcPct val="120000"/>
              </a:lnSpc>
              <a:spcBef>
                <a:spcPts val="500"/>
              </a:spcBef>
              <a:buNone/>
            </a:pPr>
            <a:r>
              <a:rPr lang="en-US" sz="1600" dirty="0"/>
              <a:t>Kružno gospodarstvo donosi ekonomske, ekološke i</a:t>
            </a:r>
            <a:r>
              <a:rPr lang="en-US" sz="1600" dirty="0">
                <a:solidFill>
                  <a:srgbClr val="2B2D83"/>
                </a:solidFill>
              </a:rPr>
              <a:t>socijalna davanja</a:t>
            </a:r>
          </a:p>
          <a:p>
            <a:pPr marL="0" indent="0" algn="ctr" rtl="0">
              <a:lnSpc>
                <a:spcPct val="120000"/>
              </a:lnSpc>
              <a:spcBef>
                <a:spcPts val="500"/>
              </a:spcBef>
              <a:buNone/>
            </a:pPr>
            <a:endParaRPr lang="en-US" sz="1600" dirty="0"/>
          </a:p>
          <a:p>
            <a:pPr marL="285750" indent="-285750" algn="l" rtl="0">
              <a:lnSpc>
                <a:spcPct val="120000"/>
              </a:lnSpc>
              <a:spcBef>
                <a:spcPts val="500"/>
              </a:spcBef>
              <a:buFont typeface="Wingdings" panose="05000000000000000000" pitchFamily="2" charset="2"/>
              <a:buChar char="ü"/>
            </a:pPr>
            <a:r>
              <a:rPr lang="en-US" sz="1600" dirty="0"/>
              <a:t>Smanjena nezaposlenost zbog novih radnih mjesta / otvaranje lokalnih radnih mjesta;</a:t>
            </a:r>
          </a:p>
          <a:p>
            <a:pPr marL="285750" indent="-285750" algn="l" rtl="0">
              <a:lnSpc>
                <a:spcPct val="120000"/>
              </a:lnSpc>
              <a:spcBef>
                <a:spcPts val="500"/>
              </a:spcBef>
              <a:buFont typeface="Wingdings" panose="05000000000000000000" pitchFamily="2" charset="2"/>
              <a:buChar char="ü"/>
            </a:pPr>
            <a:r>
              <a:rPr lang="en-US" sz="1600" dirty="0"/>
              <a:t>Poboljšana kvaliteta života povezana s energetskom učinkovitošću, održivim prometom i infrastrukturom, održivom hranom i smanjenjem onečišćenja;</a:t>
            </a:r>
          </a:p>
          <a:p>
            <a:pPr marL="285750" indent="-285750" algn="l" rtl="0">
              <a:lnSpc>
                <a:spcPct val="120000"/>
              </a:lnSpc>
              <a:spcBef>
                <a:spcPts val="500"/>
              </a:spcBef>
              <a:buFont typeface="Wingdings" panose="05000000000000000000" pitchFamily="2" charset="2"/>
              <a:buChar char="ü"/>
            </a:pPr>
            <a:r>
              <a:rPr lang="en-US" sz="1600" dirty="0"/>
              <a:t>Učinkovitije korištenje resursa kroz ekonomiju dijeljenja</a:t>
            </a:r>
          </a:p>
        </p:txBody>
      </p:sp>
      <p:sp>
        <p:nvSpPr>
          <p:cNvPr id="8" name="TextBox 7">
            <a:extLst>
              <a:ext uri="{FF2B5EF4-FFF2-40B4-BE49-F238E27FC236}">
                <a16:creationId xmlns:a16="http://schemas.microsoft.com/office/drawing/2014/main" id="{2E397D5E-25A7-5201-30A2-968CAD768799}"/>
              </a:ext>
            </a:extLst>
          </p:cNvPr>
          <p:cNvSpPr txBox="1"/>
          <p:nvPr/>
        </p:nvSpPr>
        <p:spPr>
          <a:xfrm>
            <a:off x="5830159" y="3973562"/>
            <a:ext cx="3010964" cy="461665"/>
          </a:xfrm>
          <a:prstGeom prst="rect">
            <a:avLst/>
          </a:prstGeom>
          <a:noFill/>
        </p:spPr>
        <p:txBody>
          <a:bodyPr wrap="square" rtlCol="0">
            <a:spAutoFit/>
          </a:bodyPr>
          <a:lstStyle/>
          <a:p>
            <a:pPr algn="l" rtl="0"/>
            <a:r>
              <a:rPr lang="pt-PT" sz="600" b="1" i="0" dirty="0" err="1">
                <a:solidFill>
                  <a:srgbClr val="374957"/>
                </a:solidFill>
                <a:effectLst/>
                <a:latin typeface="Proxima Nova"/>
              </a:rPr>
              <a:t>ekološki</a:t>
            </a:r>
            <a:r>
              <a:rPr lang="pt-PT" sz="600" b="1" i="0" dirty="0">
                <a:solidFill>
                  <a:srgbClr val="374957"/>
                </a:solidFill>
                <a:effectLst/>
                <a:latin typeface="Proxima Nova"/>
              </a:rPr>
              <a:t> </a:t>
            </a:r>
            <a:r>
              <a:rPr lang="pt-PT" sz="600" b="1" i="0" dirty="0" err="1">
                <a:solidFill>
                  <a:srgbClr val="374957"/>
                </a:solidFill>
                <a:effectLst/>
                <a:latin typeface="Proxima Nova"/>
              </a:rPr>
              <a:t>učinci</a:t>
            </a:r>
            <a:r>
              <a:rPr lang="pt-PT" sz="600" b="1" i="0" dirty="0">
                <a:solidFill>
                  <a:srgbClr val="374957"/>
                </a:solidFill>
                <a:effectLst/>
                <a:latin typeface="Proxima Nova"/>
              </a:rPr>
              <a:t> </a:t>
            </a:r>
            <a:r>
              <a:rPr lang="pt-PT" sz="600" dirty="0" err="1"/>
              <a:t>po</a:t>
            </a:r>
            <a:r>
              <a:rPr lang="pt-PT" sz="600" dirty="0"/>
              <a:t> </a:t>
            </a:r>
            <a:r>
              <a:rPr lang="pt-PT" sz="600" b="1" i="0" u="none" strike="noStrike" dirty="0" err="1">
                <a:solidFill>
                  <a:srgbClr val="0F73EE"/>
                </a:solidFill>
                <a:effectLst/>
                <a:latin typeface="Proxima Nova"/>
              </a:rPr>
              <a:t>freepik</a:t>
            </a:r>
            <a:r>
              <a:rPr lang="pt-PT" sz="600" b="1" i="0" u="none" strike="noStrike" dirty="0">
                <a:solidFill>
                  <a:srgbClr val="0F73EE"/>
                </a:solidFill>
                <a:effectLst/>
                <a:latin typeface="Proxima Nova"/>
              </a:rPr>
              <a:t> </a:t>
            </a:r>
            <a:r>
              <a:rPr lang="pt-PT" sz="600" dirty="0"/>
              <a:t>u</a:t>
            </a:r>
          </a:p>
          <a:p>
            <a:pPr algn="l" rtl="0"/>
            <a:r>
              <a:rPr lang="pt-PT" sz="600" dirty="0"/>
              <a:t>https://www.freepik.com/free-vector/environmental-effects-coronavirus-concept_7886905.htm#query=polution%20city%20before%20and%20after&amp;position=4&amp;from_view=search&amp;track=ais</a:t>
            </a:r>
          </a:p>
        </p:txBody>
      </p:sp>
      <p:pic>
        <p:nvPicPr>
          <p:cNvPr id="10" name="Picture 9">
            <a:extLst>
              <a:ext uri="{FF2B5EF4-FFF2-40B4-BE49-F238E27FC236}">
                <a16:creationId xmlns:a16="http://schemas.microsoft.com/office/drawing/2014/main" id="{5014B530-2905-94EB-C8E9-693BACDFCD7E}"/>
              </a:ext>
            </a:extLst>
          </p:cNvPr>
          <p:cNvPicPr>
            <a:picLocks noChangeAspect="1"/>
          </p:cNvPicPr>
          <p:nvPr/>
        </p:nvPicPr>
        <p:blipFill>
          <a:blip r:embed="rId3"/>
          <a:stretch>
            <a:fillRect/>
          </a:stretch>
        </p:blipFill>
        <p:spPr>
          <a:xfrm>
            <a:off x="5865670" y="2032640"/>
            <a:ext cx="2918159" cy="1897866"/>
          </a:xfrm>
          <a:prstGeom prst="rect">
            <a:avLst/>
          </a:prstGeom>
        </p:spPr>
      </p:pic>
      <p:pic>
        <p:nvPicPr>
          <p:cNvPr id="3" name="Imagem 8" descr="Uma imagem com texto, clipart  Descrição gerada automaticamente">
            <a:extLst>
              <a:ext uri="{FF2B5EF4-FFF2-40B4-BE49-F238E27FC236}">
                <a16:creationId xmlns:a16="http://schemas.microsoft.com/office/drawing/2014/main" id="{BD9A87B9-5E7D-F0CB-0D1C-249361CAC68D}"/>
              </a:ext>
            </a:extLst>
          </p:cNvPr>
          <p:cNvPicPr>
            <a:picLocks noChangeAspect="1"/>
          </p:cNvPicPr>
          <p:nvPr/>
        </p:nvPicPr>
        <p:blipFill>
          <a:blip r:embed="rId4"/>
          <a:stretch>
            <a:fillRect/>
          </a:stretch>
        </p:blipFill>
        <p:spPr>
          <a:xfrm>
            <a:off x="8090410" y="3687153"/>
            <a:ext cx="681229" cy="238346"/>
          </a:xfrm>
          <a:prstGeom prst="rect">
            <a:avLst/>
          </a:prstGeom>
        </p:spPr>
      </p:pic>
    </p:spTree>
    <p:custDataLst>
      <p:tags r:id="rId1"/>
    </p:custDataLst>
    <p:extLst>
      <p:ext uri="{BB962C8B-B14F-4D97-AF65-F5344CB8AC3E}">
        <p14:creationId xmlns:p14="http://schemas.microsoft.com/office/powerpoint/2010/main" val="219712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6227-A1B7-4F3F-BA53-1CF8C48583DE}"/>
              </a:ext>
            </a:extLst>
          </p:cNvPr>
          <p:cNvSpPr>
            <a:spLocks noGrp="1"/>
          </p:cNvSpPr>
          <p:nvPr>
            <p:ph type="title"/>
          </p:nvPr>
        </p:nvSpPr>
        <p:spPr/>
        <p:txBody>
          <a:bodyPr/>
          <a:lstStyle/>
          <a:p>
            <a:pPr algn="l" rtl="0"/>
            <a:r>
              <a:rPr lang="en-US" dirty="0">
                <a:solidFill>
                  <a:srgbClr val="2B2D83"/>
                </a:solidFill>
              </a:rPr>
              <a:t>Prednosti kružnog gospodarstva za poslovanje</a:t>
            </a:r>
            <a:endParaRPr lang="en-GB" dirty="0">
              <a:solidFill>
                <a:srgbClr val="2B2D83"/>
              </a:solidFill>
            </a:endParaRPr>
          </a:p>
        </p:txBody>
      </p:sp>
      <p:sp>
        <p:nvSpPr>
          <p:cNvPr id="4" name="TextBox 3">
            <a:extLst>
              <a:ext uri="{FF2B5EF4-FFF2-40B4-BE49-F238E27FC236}">
                <a16:creationId xmlns:a16="http://schemas.microsoft.com/office/drawing/2014/main" id="{3602BD8E-064C-45A2-97D0-2FB435C485C1}"/>
              </a:ext>
            </a:extLst>
          </p:cNvPr>
          <p:cNvSpPr txBox="1"/>
          <p:nvPr/>
        </p:nvSpPr>
        <p:spPr>
          <a:xfrm>
            <a:off x="501889" y="1674852"/>
            <a:ext cx="3506346" cy="2717988"/>
          </a:xfrm>
          <a:prstGeom prst="rect">
            <a:avLst/>
          </a:prstGeom>
          <a:noFill/>
        </p:spPr>
        <p:txBody>
          <a:bodyPr wrap="square">
            <a:spAutoFit/>
          </a:bodyPr>
          <a:lstStyle/>
          <a:p>
            <a:pPr marL="0" indent="0" algn="l" rtl="0">
              <a:lnSpc>
                <a:spcPct val="120000"/>
              </a:lnSpc>
              <a:spcBef>
                <a:spcPts val="500"/>
              </a:spcBef>
              <a:buNone/>
            </a:pPr>
            <a:endParaRPr lang="en-US" sz="1400" dirty="0"/>
          </a:p>
          <a:p>
            <a:pPr marL="0" indent="0" algn="l" rtl="0">
              <a:lnSpc>
                <a:spcPct val="120000"/>
              </a:lnSpc>
              <a:spcBef>
                <a:spcPts val="500"/>
              </a:spcBef>
              <a:buNone/>
            </a:pPr>
            <a:r>
              <a:rPr lang="en-US" sz="1400" dirty="0"/>
              <a:t>U 2015. godini, zajedničko </a:t>
            </a:r>
            <a:r>
              <a:rPr lang="en-US" sz="1400" dirty="0" err="1"/>
              <a:t>istraživanje</a:t>
            </a:r>
            <a:r>
              <a:rPr lang="en-US" sz="1400" dirty="0"/>
              <a:t> </a:t>
            </a:r>
            <a:r>
              <a:rPr lang="en-US" sz="1400" dirty="0" err="1">
                <a:solidFill>
                  <a:srgbClr val="15A7A1"/>
                </a:solidFill>
              </a:rPr>
              <a:t>Zaklade</a:t>
            </a:r>
            <a:r>
              <a:rPr lang="en-US" sz="1400" dirty="0">
                <a:solidFill>
                  <a:srgbClr val="15A7A1"/>
                </a:solidFill>
              </a:rPr>
              <a:t> Ellen MacArthur </a:t>
            </a:r>
            <a:r>
              <a:rPr lang="en-US" sz="1400" dirty="0"/>
              <a:t>I </a:t>
            </a:r>
            <a:r>
              <a:rPr lang="en-US" sz="1400" dirty="0">
                <a:solidFill>
                  <a:srgbClr val="15A7A1"/>
                </a:solidFill>
              </a:rPr>
              <a:t>Mc Kinsey centra za poslovanje i okoliš</a:t>
            </a:r>
            <a:r>
              <a:rPr lang="en-US" sz="1400" dirty="0"/>
              <a:t>, pokazalo je da većina poduzeća diljem Europe može poboljšati svoje financijske rezultate usvajanjem aktivnosti kružnog gospodarstva. Studija je provedena među 28 industrija u odnosu na 6 aktivnosti kružnog gospodarstva:</a:t>
            </a:r>
          </a:p>
        </p:txBody>
      </p:sp>
      <p:pic>
        <p:nvPicPr>
          <p:cNvPr id="5" name="Картина 4">
            <a:extLst>
              <a:ext uri="{FF2B5EF4-FFF2-40B4-BE49-F238E27FC236}">
                <a16:creationId xmlns:a16="http://schemas.microsoft.com/office/drawing/2014/main" id="{D463729A-B1AB-41C9-B31F-E3990DB4C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894" y="1098270"/>
            <a:ext cx="3960173" cy="3647901"/>
          </a:xfrm>
          <a:prstGeom prst="rect">
            <a:avLst/>
          </a:prstGeom>
        </p:spPr>
      </p:pic>
    </p:spTree>
    <p:custDataLst>
      <p:tags r:id="rId1"/>
    </p:custDataLst>
    <p:extLst>
      <p:ext uri="{BB962C8B-B14F-4D97-AF65-F5344CB8AC3E}">
        <p14:creationId xmlns:p14="http://schemas.microsoft.com/office/powerpoint/2010/main" val="393095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691970" y="1557334"/>
            <a:ext cx="7717800" cy="646800"/>
          </a:xfrm>
        </p:spPr>
        <p:txBody>
          <a:bodyPr/>
          <a:lstStyle/>
          <a:p>
            <a:pPr algn="l" rtl="0"/>
            <a:r>
              <a:rPr lang="en-US" sz="4000" dirty="0">
                <a:solidFill>
                  <a:srgbClr val="368E00"/>
                </a:solidFill>
              </a:rPr>
              <a:t>CE indikatori</a:t>
            </a: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626321" y="2497270"/>
            <a:ext cx="5399449" cy="857822"/>
          </a:xfrm>
        </p:spPr>
        <p:txBody>
          <a:bodyPr/>
          <a:lstStyle/>
          <a:p>
            <a:pPr algn="l" rtl="0"/>
            <a:r>
              <a:rPr lang="en-US" sz="1800" dirty="0"/>
              <a:t>Indikatori za kružno gospodarstvo kao i pokazatelj materijalne kružnosti.</a:t>
            </a:r>
            <a:r>
              <a:rPr lang="en-US" sz="1400" dirty="0"/>
              <a:t> </a:t>
            </a:r>
            <a:endParaRPr lang="en-GB" dirty="0"/>
          </a:p>
        </p:txBody>
      </p:sp>
    </p:spTree>
    <p:custDataLst>
      <p:tags r:id="rId1"/>
    </p:custDataLst>
    <p:extLst>
      <p:ext uri="{BB962C8B-B14F-4D97-AF65-F5344CB8AC3E}">
        <p14:creationId xmlns:p14="http://schemas.microsoft.com/office/powerpoint/2010/main" val="2664272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F885-D470-4317-B8D4-2214644697E1}"/>
              </a:ext>
            </a:extLst>
          </p:cNvPr>
          <p:cNvSpPr>
            <a:spLocks noGrp="1"/>
          </p:cNvSpPr>
          <p:nvPr>
            <p:ph type="title"/>
          </p:nvPr>
        </p:nvSpPr>
        <p:spPr/>
        <p:txBody>
          <a:bodyPr/>
          <a:lstStyle/>
          <a:p>
            <a:pPr algn="l" rtl="0"/>
            <a:r>
              <a:rPr lang="en-GB" dirty="0">
                <a:solidFill>
                  <a:srgbClr val="059540"/>
                </a:solidFill>
              </a:rPr>
              <a:t>CE okvir za praćenje</a:t>
            </a:r>
          </a:p>
        </p:txBody>
      </p:sp>
      <p:sp>
        <p:nvSpPr>
          <p:cNvPr id="4" name="TextBox 3">
            <a:extLst>
              <a:ext uri="{FF2B5EF4-FFF2-40B4-BE49-F238E27FC236}">
                <a16:creationId xmlns:a16="http://schemas.microsoft.com/office/drawing/2014/main" id="{8FDE31AB-26BC-4A6E-8146-C8DAA11DDE28}"/>
              </a:ext>
            </a:extLst>
          </p:cNvPr>
          <p:cNvSpPr txBox="1"/>
          <p:nvPr/>
        </p:nvSpPr>
        <p:spPr>
          <a:xfrm>
            <a:off x="313920" y="1551100"/>
            <a:ext cx="2973519" cy="2395336"/>
          </a:xfrm>
          <a:prstGeom prst="rect">
            <a:avLst/>
          </a:prstGeom>
          <a:noFill/>
        </p:spPr>
        <p:txBody>
          <a:bodyPr wrap="square">
            <a:spAutoFit/>
          </a:bodyPr>
          <a:lstStyle/>
          <a:p>
            <a:pPr marL="0" indent="0" algn="l" rtl="0">
              <a:lnSpc>
                <a:spcPct val="120000"/>
              </a:lnSpc>
              <a:spcBef>
                <a:spcPts val="500"/>
              </a:spcBef>
              <a:buNone/>
            </a:pPr>
            <a:r>
              <a:rPr lang="en-US" dirty="0"/>
              <a:t>Kako bi pratila ključne trendove prijelaza na kružno gospodarstvo, Europska komisija uspostavila je okvir za praćenje koji se sastoji od 10 indikatora grupiranih u 4 kategorije. Popis pokazatelja koristi dostupne podatke Eurostata, JRC-a, DG GROW i Europskog patentnog ureda.</a:t>
            </a:r>
          </a:p>
        </p:txBody>
      </p:sp>
      <p:pic>
        <p:nvPicPr>
          <p:cNvPr id="5" name="Picture 4">
            <a:extLst>
              <a:ext uri="{FF2B5EF4-FFF2-40B4-BE49-F238E27FC236}">
                <a16:creationId xmlns:a16="http://schemas.microsoft.com/office/drawing/2014/main" id="{6B234E99-3973-4EF5-B877-B0F3BDD273C2}"/>
              </a:ext>
            </a:extLst>
          </p:cNvPr>
          <p:cNvPicPr>
            <a:picLocks noChangeAspect="1"/>
          </p:cNvPicPr>
          <p:nvPr/>
        </p:nvPicPr>
        <p:blipFill>
          <a:blip r:embed="rId3"/>
          <a:stretch>
            <a:fillRect/>
          </a:stretch>
        </p:blipFill>
        <p:spPr>
          <a:xfrm>
            <a:off x="3287439" y="1045300"/>
            <a:ext cx="5786195" cy="3980525"/>
          </a:xfrm>
          <a:prstGeom prst="rect">
            <a:avLst/>
          </a:prstGeom>
        </p:spPr>
      </p:pic>
    </p:spTree>
    <p:custDataLst>
      <p:tags r:id="rId1"/>
    </p:custDataLst>
    <p:extLst>
      <p:ext uri="{BB962C8B-B14F-4D97-AF65-F5344CB8AC3E}">
        <p14:creationId xmlns:p14="http://schemas.microsoft.com/office/powerpoint/2010/main" val="360151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740A-3556-416B-AA27-73EAD20A3C54}"/>
              </a:ext>
            </a:extLst>
          </p:cNvPr>
          <p:cNvSpPr>
            <a:spLocks noGrp="1"/>
          </p:cNvSpPr>
          <p:nvPr>
            <p:ph type="title"/>
          </p:nvPr>
        </p:nvSpPr>
        <p:spPr>
          <a:xfrm>
            <a:off x="335090" y="363709"/>
            <a:ext cx="7717800" cy="1011600"/>
          </a:xfrm>
        </p:spPr>
        <p:txBody>
          <a:bodyPr/>
          <a:lstStyle/>
          <a:p>
            <a:pPr algn="l" rtl="0"/>
            <a:r>
              <a:rPr lang="en-US" sz="4000" dirty="0">
                <a:solidFill>
                  <a:srgbClr val="059540"/>
                </a:solidFill>
              </a:rPr>
              <a:t>CE indikatori (1)</a:t>
            </a:r>
            <a:endParaRPr lang="en-GB" dirty="0">
              <a:solidFill>
                <a:srgbClr val="059540"/>
              </a:solidFill>
            </a:endParaRPr>
          </a:p>
        </p:txBody>
      </p:sp>
      <p:graphicFrame>
        <p:nvGraphicFramePr>
          <p:cNvPr id="4" name="Table 3">
            <a:extLst>
              <a:ext uri="{FF2B5EF4-FFF2-40B4-BE49-F238E27FC236}">
                <a16:creationId xmlns:a16="http://schemas.microsoft.com/office/drawing/2014/main" id="{51A2AE70-5C91-47C9-AE77-12D30270026F}"/>
              </a:ext>
            </a:extLst>
          </p:cNvPr>
          <p:cNvGraphicFramePr>
            <a:graphicFrameLocks noGrp="1"/>
          </p:cNvGraphicFramePr>
          <p:nvPr>
            <p:extLst>
              <p:ext uri="{D42A27DB-BD31-4B8C-83A1-F6EECF244321}">
                <p14:modId xmlns:p14="http://schemas.microsoft.com/office/powerpoint/2010/main" val="3114775881"/>
              </p:ext>
            </p:extLst>
          </p:nvPr>
        </p:nvGraphicFramePr>
        <p:xfrm>
          <a:off x="335090" y="1301104"/>
          <a:ext cx="8294254" cy="3154494"/>
        </p:xfrm>
        <a:graphic>
          <a:graphicData uri="http://schemas.openxmlformats.org/drawingml/2006/table">
            <a:tbl>
              <a:tblPr firstRow="1" firstCol="1" bandRow="1"/>
              <a:tblGrid>
                <a:gridCol w="461857">
                  <a:extLst>
                    <a:ext uri="{9D8B030D-6E8A-4147-A177-3AD203B41FA5}">
                      <a16:colId xmlns:a16="http://schemas.microsoft.com/office/drawing/2014/main" val="3221784642"/>
                    </a:ext>
                  </a:extLst>
                </a:gridCol>
                <a:gridCol w="1653889">
                  <a:extLst>
                    <a:ext uri="{9D8B030D-6E8A-4147-A177-3AD203B41FA5}">
                      <a16:colId xmlns:a16="http://schemas.microsoft.com/office/drawing/2014/main" val="700462349"/>
                    </a:ext>
                  </a:extLst>
                </a:gridCol>
                <a:gridCol w="2715678">
                  <a:extLst>
                    <a:ext uri="{9D8B030D-6E8A-4147-A177-3AD203B41FA5}">
                      <a16:colId xmlns:a16="http://schemas.microsoft.com/office/drawing/2014/main" val="3934348151"/>
                    </a:ext>
                  </a:extLst>
                </a:gridCol>
                <a:gridCol w="3462830">
                  <a:extLst>
                    <a:ext uri="{9D8B030D-6E8A-4147-A177-3AD203B41FA5}">
                      <a16:colId xmlns:a16="http://schemas.microsoft.com/office/drawing/2014/main" val="133064945"/>
                    </a:ext>
                  </a:extLst>
                </a:gridCol>
              </a:tblGrid>
              <a:tr h="12864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br</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Indikator</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Važnost</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EU poluge (primjeri)</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extLst>
                  <a:ext uri="{0D108BD9-81ED-4DB2-BD59-A6C34878D82A}">
                    <a16:rowId xmlns:a16="http://schemas.microsoft.com/office/drawing/2014/main" val="647821739"/>
                  </a:ext>
                </a:extLst>
              </a:tr>
              <a:tr h="12864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Proizvodnja i potrošnja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pPr algn="l" rtl="0"/>
                      <a:endParaRPr lang="en-US"/>
                    </a:p>
                  </a:txBody>
                  <a:tcPr/>
                </a:tc>
                <a:tc hMerge="1">
                  <a:txBody>
                    <a:bodyPr/>
                    <a:lstStyle/>
                    <a:p>
                      <a:pPr algn="l" rtl="0"/>
                      <a:endParaRPr lang="en-US"/>
                    </a:p>
                  </a:txBody>
                  <a:tcPr/>
                </a:tc>
                <a:tc hMerge="1">
                  <a:txBody>
                    <a:bodyPr/>
                    <a:lstStyle/>
                    <a:p>
                      <a:pPr algn="l" rtl="0"/>
                      <a:endParaRPr lang="en-US"/>
                    </a:p>
                  </a:txBody>
                  <a:tcPr/>
                </a:tc>
                <a:extLst>
                  <a:ext uri="{0D108BD9-81ED-4DB2-BD59-A6C34878D82A}">
                    <a16:rowId xmlns:a16="http://schemas.microsoft.com/office/drawing/2014/main" val="4099795455"/>
                  </a:ext>
                </a:extLst>
              </a:tr>
              <a:tr h="40613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1</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Samodostatnost sirovina za proizvodnju u EU</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Kružno gospodarstvo trebalo bi pomoći u rješavanju rizika povezanih s opskrbom sirovinama, posebice kritičnim sirovinama.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a:effectLst/>
                          <a:latin typeface="+mj-lt"/>
                          <a:ea typeface="Verdana" panose="020B0604030504040204" pitchFamily="34" charset="0"/>
                        </a:rPr>
                        <a:t>Inicijativa za sirovine; Plan učinkovitosti resursa</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35581764"/>
                  </a:ext>
                </a:extLst>
              </a:tr>
              <a:tr h="40613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2</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Zelena javna nabava (kao indikator za aspekte financiranja)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Javna nabava zauzima velik udio u potrošnji i može potaknuti kružno gospodarstvo.</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a:effectLst/>
                          <a:latin typeface="+mj-lt"/>
                          <a:ea typeface="Verdana" panose="020B0604030504040204" pitchFamily="34" charset="0"/>
                        </a:rPr>
                        <a:t>Strategija javne nabave; sheme potpore i kriteriji dobrovoljne zelene javne nabave</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22737347"/>
                  </a:ext>
                </a:extLst>
              </a:tr>
              <a:tr h="34652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3</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a:effectLst/>
                          <a:latin typeface="+mj-lt"/>
                          <a:ea typeface="Verdana" panose="020B0604030504040204" pitchFamily="34" charset="0"/>
                        </a:rPr>
                        <a:t>Stvaranje otpada (kao indikator za aspekte potrošnje)</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U kružnom gospodarstvu, stvaranje otpada je minimalizirano.</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a:effectLst/>
                          <a:latin typeface="+mj-lt"/>
                          <a:ea typeface="Verdana" panose="020B0604030504040204" pitchFamily="34" charset="0"/>
                        </a:rPr>
                        <a:t>Okvirna direktiva o otpadu; direktive o specifičnim tokovima otpada; Strategija za plastiku</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627370501"/>
                  </a:ext>
                </a:extLst>
              </a:tr>
              <a:tr h="40613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4</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Otpad hrane</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Odlaganje hrane negativno utječe na okoliš, klimu i gospodarstvo.</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Opća uredba o zakonu o hrani; Okvirna direktiva o otpadu; razne inicijative (kao što je Platforma EU-a o gubitku hrane i rasipanju hrane)</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2259375"/>
                  </a:ext>
                </a:extLst>
              </a:tr>
              <a:tr h="12864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Upravljanje otpadom</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pPr algn="l" rtl="0"/>
                      <a:endParaRPr lang="en-US"/>
                    </a:p>
                  </a:txBody>
                  <a:tcPr/>
                </a:tc>
                <a:tc hMerge="1">
                  <a:txBody>
                    <a:bodyPr/>
                    <a:lstStyle/>
                    <a:p>
                      <a:pPr algn="l" rtl="0"/>
                      <a:endParaRPr lang="en-US"/>
                    </a:p>
                  </a:txBody>
                  <a:tcPr/>
                </a:tc>
                <a:tc hMerge="1">
                  <a:txBody>
                    <a:bodyPr/>
                    <a:lstStyle/>
                    <a:p>
                      <a:pPr algn="l" rtl="0"/>
                      <a:endParaRPr lang="en-US"/>
                    </a:p>
                  </a:txBody>
                  <a:tcPr/>
                </a:tc>
                <a:extLst>
                  <a:ext uri="{0D108BD9-81ED-4DB2-BD59-A6C34878D82A}">
                    <a16:rowId xmlns:a16="http://schemas.microsoft.com/office/drawing/2014/main" val="4172735010"/>
                  </a:ext>
                </a:extLst>
              </a:tr>
              <a:tr h="26738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5</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a:effectLst/>
                          <a:latin typeface="+mj-lt"/>
                          <a:ea typeface="Verdana" panose="020B0604030504040204" pitchFamily="34" charset="0"/>
                        </a:rPr>
                        <a:t>Stope recikliranja (udio otpada koji se reciklira)</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Povećanje stope recikliranja dio je prijelaza na kružno gospodarstvo.</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a:lnSpc>
                          <a:spcPct val="107000"/>
                        </a:lnSpc>
                        <a:spcBef>
                          <a:spcPts val="0"/>
                        </a:spcBef>
                        <a:spcAft>
                          <a:spcPts val="800"/>
                        </a:spcAft>
                      </a:pPr>
                      <a:r>
                        <a:rPr lang="en-GB" sz="1000" dirty="0">
                          <a:effectLst/>
                          <a:latin typeface="+mj-lt"/>
                          <a:ea typeface="Verdana" panose="020B0604030504040204" pitchFamily="34" charset="0"/>
                        </a:rPr>
                        <a:t>Okvirna direktiva o otpadu</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209954158"/>
                  </a:ext>
                </a:extLst>
              </a:tr>
              <a:tr h="40613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6</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Specifični tokovi otpada (ambalažni otpad, biootpad, e-otpad, itd.)</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Odražava napredak u recikliranju najvažnijih tokova otpada.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Okvirna direktiva o otpadu; Direktiva o odlagalištima otpada; direktive o specifičnim tokovima otpada.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33633866"/>
                  </a:ext>
                </a:extLst>
              </a:tr>
            </a:tbl>
          </a:graphicData>
        </a:graphic>
      </p:graphicFrame>
    </p:spTree>
    <p:custDataLst>
      <p:tags r:id="rId1"/>
    </p:custDataLst>
    <p:extLst>
      <p:ext uri="{BB962C8B-B14F-4D97-AF65-F5344CB8AC3E}">
        <p14:creationId xmlns:p14="http://schemas.microsoft.com/office/powerpoint/2010/main" val="215060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8C8D-1FC5-43DE-93EF-8C8CA218A0F9}"/>
              </a:ext>
            </a:extLst>
          </p:cNvPr>
          <p:cNvSpPr>
            <a:spLocks noGrp="1"/>
          </p:cNvSpPr>
          <p:nvPr>
            <p:ph type="title"/>
          </p:nvPr>
        </p:nvSpPr>
        <p:spPr/>
        <p:txBody>
          <a:bodyPr/>
          <a:lstStyle/>
          <a:p>
            <a:pPr algn="l" rtl="0"/>
            <a:r>
              <a:rPr lang="en-GB" dirty="0">
                <a:solidFill>
                  <a:srgbClr val="059540"/>
                </a:solidFill>
              </a:rPr>
              <a:t>(nastavak)</a:t>
            </a:r>
          </a:p>
        </p:txBody>
      </p:sp>
      <p:graphicFrame>
        <p:nvGraphicFramePr>
          <p:cNvPr id="3" name="Table 2">
            <a:extLst>
              <a:ext uri="{FF2B5EF4-FFF2-40B4-BE49-F238E27FC236}">
                <a16:creationId xmlns:a16="http://schemas.microsoft.com/office/drawing/2014/main" id="{D86B3715-58B7-4999-856C-EA1C0B22BE79}"/>
              </a:ext>
            </a:extLst>
          </p:cNvPr>
          <p:cNvGraphicFramePr>
            <a:graphicFrameLocks noGrp="1"/>
          </p:cNvGraphicFramePr>
          <p:nvPr>
            <p:extLst>
              <p:ext uri="{D42A27DB-BD31-4B8C-83A1-F6EECF244321}">
                <p14:modId xmlns:p14="http://schemas.microsoft.com/office/powerpoint/2010/main" val="635481239"/>
              </p:ext>
            </p:extLst>
          </p:nvPr>
        </p:nvGraphicFramePr>
        <p:xfrm>
          <a:off x="350982" y="1372595"/>
          <a:ext cx="8257956" cy="2700912"/>
        </p:xfrm>
        <a:graphic>
          <a:graphicData uri="http://schemas.openxmlformats.org/drawingml/2006/table">
            <a:tbl>
              <a:tblPr firstRow="1" firstCol="1" bandRow="1"/>
              <a:tblGrid>
                <a:gridCol w="459836">
                  <a:extLst>
                    <a:ext uri="{9D8B030D-6E8A-4147-A177-3AD203B41FA5}">
                      <a16:colId xmlns:a16="http://schemas.microsoft.com/office/drawing/2014/main" val="197855367"/>
                    </a:ext>
                  </a:extLst>
                </a:gridCol>
                <a:gridCol w="1646651">
                  <a:extLst>
                    <a:ext uri="{9D8B030D-6E8A-4147-A177-3AD203B41FA5}">
                      <a16:colId xmlns:a16="http://schemas.microsoft.com/office/drawing/2014/main" val="1196347877"/>
                    </a:ext>
                  </a:extLst>
                </a:gridCol>
                <a:gridCol w="2703793">
                  <a:extLst>
                    <a:ext uri="{9D8B030D-6E8A-4147-A177-3AD203B41FA5}">
                      <a16:colId xmlns:a16="http://schemas.microsoft.com/office/drawing/2014/main" val="856311082"/>
                    </a:ext>
                  </a:extLst>
                </a:gridCol>
                <a:gridCol w="3447676">
                  <a:extLst>
                    <a:ext uri="{9D8B030D-6E8A-4147-A177-3AD203B41FA5}">
                      <a16:colId xmlns:a16="http://schemas.microsoft.com/office/drawing/2014/main" val="697142317"/>
                    </a:ext>
                  </a:extLst>
                </a:gridCol>
              </a:tblGrid>
              <a:tr h="149046">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Sekundarne sirovine</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pPr algn="l" rtl="0"/>
                      <a:endParaRPr lang="en-US"/>
                    </a:p>
                  </a:txBody>
                  <a:tcPr/>
                </a:tc>
                <a:tc hMerge="1">
                  <a:txBody>
                    <a:bodyPr/>
                    <a:lstStyle/>
                    <a:p>
                      <a:pPr algn="l" rtl="0"/>
                      <a:endParaRPr lang="en-US"/>
                    </a:p>
                  </a:txBody>
                  <a:tcPr/>
                </a:tc>
                <a:tc hMerge="1">
                  <a:txBody>
                    <a:bodyPr/>
                    <a:lstStyle/>
                    <a:p>
                      <a:pPr algn="l" rtl="0"/>
                      <a:endParaRPr lang="en-US"/>
                    </a:p>
                  </a:txBody>
                  <a:tcPr/>
                </a:tc>
                <a:extLst>
                  <a:ext uri="{0D108BD9-81ED-4DB2-BD59-A6C34878D82A}">
                    <a16:rowId xmlns:a16="http://schemas.microsoft.com/office/drawing/2014/main" val="284104844"/>
                  </a:ext>
                </a:extLst>
              </a:tr>
              <a:tr h="47054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800" dirty="0">
                          <a:effectLst/>
                          <a:latin typeface="+mj-lt"/>
                          <a:ea typeface="Verdana" panose="020B0604030504040204" pitchFamily="34" charset="0"/>
                        </a:rPr>
                        <a:t>7</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Doprinos recikliranih materijala potražnji za sirovinama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a:lnSpc>
                          <a:spcPct val="107000"/>
                        </a:lnSpc>
                        <a:spcBef>
                          <a:spcPts val="0"/>
                        </a:spcBef>
                        <a:spcAft>
                          <a:spcPts val="800"/>
                        </a:spcAft>
                      </a:pPr>
                      <a:r>
                        <a:rPr lang="en-GB" sz="1000" dirty="0">
                          <a:effectLst/>
                          <a:latin typeface="+mj-lt"/>
                          <a:ea typeface="Verdana" panose="020B0604030504040204" pitchFamily="34" charset="0"/>
                        </a:rPr>
                        <a:t>U kružnom gospodarstvu reciklirani materijali redovito se koriste za proizvodnju novih proizvoda.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Okvirna direktiva o otpadu;</a:t>
                      </a:r>
                      <a:r>
                        <a:rPr lang="en-GB" sz="1000" dirty="0" err="1">
                          <a:effectLst/>
                          <a:latin typeface="+mj-lt"/>
                          <a:ea typeface="Verdana" panose="020B0604030504040204" pitchFamily="34" charset="0"/>
                        </a:rPr>
                        <a:t>Ekološki dizajn</a:t>
                      </a:r>
                      <a:r>
                        <a:rPr lang="en-GB" sz="1000" dirty="0">
                          <a:effectLst/>
                          <a:latin typeface="+mj-lt"/>
                          <a:ea typeface="Verdana" panose="020B0604030504040204" pitchFamily="34" charset="0"/>
                        </a:rPr>
                        <a:t>Direktiva; EU Ecolabel; Uredba REACH; Strategija za plastiku; standardi kvalitete sekundarnih sirovina.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39168281"/>
                  </a:ext>
                </a:extLst>
              </a:tr>
              <a:tr h="472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800" dirty="0">
                          <a:effectLst/>
                          <a:latin typeface="+mj-lt"/>
                          <a:ea typeface="Verdana" panose="020B0604030504040204" pitchFamily="34" charset="0"/>
                        </a:rPr>
                        <a:t>8</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Trgovina sirovinama koje se mogu reciklirati između država članica EU i s ostatkom svijeta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a:lnSpc>
                          <a:spcPct val="107000"/>
                        </a:lnSpc>
                        <a:spcBef>
                          <a:spcPts val="0"/>
                        </a:spcBef>
                        <a:spcAft>
                          <a:spcPts val="800"/>
                        </a:spcAft>
                      </a:pPr>
                      <a:r>
                        <a:rPr lang="en-GB" sz="1000" dirty="0">
                          <a:effectLst/>
                          <a:latin typeface="+mj-lt"/>
                          <a:ea typeface="Verdana" panose="020B0604030504040204" pitchFamily="34" charset="0"/>
                        </a:rPr>
                        <a:t>Trgovina sirovinama koje je moguće reciklirati odražava važnost unutarnjeg tržišta i globalnog sudjelovanja u kružnom gospodarstvu.</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Politika unutarnjeg tržišta; Uredba o pošiljkama otpada; trgovinska politika.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469047"/>
                  </a:ext>
                </a:extLst>
              </a:tr>
              <a:tr h="149046">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Konkurentnost i inovativnost</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pPr algn="l" rtl="0"/>
                      <a:endParaRPr lang="en-US"/>
                    </a:p>
                  </a:txBody>
                  <a:tcPr/>
                </a:tc>
                <a:tc hMerge="1">
                  <a:txBody>
                    <a:bodyPr/>
                    <a:lstStyle/>
                    <a:p>
                      <a:pPr algn="l" rtl="0"/>
                      <a:endParaRPr lang="en-US"/>
                    </a:p>
                  </a:txBody>
                  <a:tcPr/>
                </a:tc>
                <a:tc hMerge="1">
                  <a:txBody>
                    <a:bodyPr/>
                    <a:lstStyle/>
                    <a:p>
                      <a:pPr algn="l" rtl="0"/>
                      <a:endParaRPr lang="en-US"/>
                    </a:p>
                  </a:txBody>
                  <a:tcPr/>
                </a:tc>
                <a:extLst>
                  <a:ext uri="{0D108BD9-81ED-4DB2-BD59-A6C34878D82A}">
                    <a16:rowId xmlns:a16="http://schemas.microsoft.com/office/drawing/2014/main" val="1794393714"/>
                  </a:ext>
                </a:extLst>
              </a:tr>
              <a:tr h="79205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800" dirty="0">
                          <a:effectLst/>
                          <a:latin typeface="+mj-lt"/>
                          <a:ea typeface="Verdana" panose="020B0604030504040204" pitchFamily="34" charset="0"/>
                        </a:rPr>
                        <a:t>9</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Privatne investicije, radna mjesta i bruto dodana vrijednost</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Odražava doprinos kružnog gospodarstva stvaranju radnih mjesta i rastu.</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Plan ulaganja za Europu; Strukturni i investicijski </a:t>
                      </a:r>
                      <a:r>
                        <a:rPr lang="en-GB" sz="1000" dirty="0" err="1">
                          <a:effectLst/>
                          <a:latin typeface="+mj-lt"/>
                          <a:ea typeface="Verdana" panose="020B0604030504040204" pitchFamily="34" charset="0"/>
                        </a:rPr>
                        <a:t>fondovi</a:t>
                      </a:r>
                      <a:r>
                        <a:rPr lang="en-GB" sz="1000" dirty="0">
                          <a:effectLst/>
                          <a:latin typeface="+mj-lt"/>
                          <a:ea typeface="Verdana" panose="020B0604030504040204" pitchFamily="34" charset="0"/>
                        </a:rPr>
                        <a:t>; </a:t>
                      </a:r>
                      <a:r>
                        <a:rPr lang="en-GB" sz="1000" dirty="0" err="1">
                          <a:effectLst/>
                          <a:latin typeface="+mj-lt"/>
                          <a:ea typeface="Verdana" panose="020B0604030504040204" pitchFamily="34" charset="0"/>
                        </a:rPr>
                        <a:t>InnovFinprogram</a:t>
                      </a:r>
                      <a:r>
                        <a:rPr lang="en-GB" sz="1000" dirty="0">
                          <a:effectLst/>
                          <a:latin typeface="+mj-lt"/>
                          <a:ea typeface="Verdana" panose="020B0604030504040204" pitchFamily="34" charset="0"/>
                        </a:rPr>
                        <a:t>; Platforma za financijsku potporu kružnom gospodarstvu; Strategija održivog financiranja; Inicijativa za zelena radna mjesta; Nova europska agenda vještina; politika unutarnjeg tržišta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367057651"/>
                  </a:ext>
                </a:extLst>
              </a:tr>
              <a:tr h="472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rtl="0" fontAlgn="base">
                        <a:lnSpc>
                          <a:spcPct val="107000"/>
                        </a:lnSpc>
                        <a:spcBef>
                          <a:spcPts val="0"/>
                        </a:spcBef>
                        <a:spcAft>
                          <a:spcPts val="0"/>
                        </a:spcAft>
                      </a:pPr>
                      <a:r>
                        <a:rPr lang="en-GB" sz="800" dirty="0">
                          <a:effectLst/>
                          <a:latin typeface="+mj-lt"/>
                          <a:ea typeface="Verdana" panose="020B0604030504040204" pitchFamily="34" charset="0"/>
                        </a:rPr>
                        <a:t>10</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Patenti vezani uz recikliranje i sekundarne sirovine kao zamjena za inovacije</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Inovativne tehnologije kružnog gospodarstva povećavaju globalnu konkurentnost EU-a.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rtl="0" fontAlgn="base">
                        <a:lnSpc>
                          <a:spcPct val="107000"/>
                        </a:lnSpc>
                        <a:spcBef>
                          <a:spcPts val="0"/>
                        </a:spcBef>
                        <a:spcAft>
                          <a:spcPts val="0"/>
                        </a:spcAft>
                      </a:pPr>
                      <a:r>
                        <a:rPr lang="en-GB" sz="1000" dirty="0">
                          <a:effectLst/>
                          <a:latin typeface="+mj-lt"/>
                          <a:ea typeface="Verdana" panose="020B0604030504040204" pitchFamily="34" charset="0"/>
                        </a:rPr>
                        <a:t>Obzor Europa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901110434"/>
                  </a:ext>
                </a:extLst>
              </a:tr>
            </a:tbl>
          </a:graphicData>
        </a:graphic>
      </p:graphicFrame>
    </p:spTree>
    <p:custDataLst>
      <p:tags r:id="rId1"/>
    </p:custDataLst>
    <p:extLst>
      <p:ext uri="{BB962C8B-B14F-4D97-AF65-F5344CB8AC3E}">
        <p14:creationId xmlns:p14="http://schemas.microsoft.com/office/powerpoint/2010/main" val="310457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5C17-E705-4F50-A512-A9D364177F0D}"/>
              </a:ext>
            </a:extLst>
          </p:cNvPr>
          <p:cNvSpPr>
            <a:spLocks noGrp="1"/>
          </p:cNvSpPr>
          <p:nvPr>
            <p:ph type="title"/>
          </p:nvPr>
        </p:nvSpPr>
        <p:spPr/>
        <p:txBody>
          <a:bodyPr/>
          <a:lstStyle/>
          <a:p>
            <a:pPr algn="l" rtl="0"/>
            <a:r>
              <a:rPr lang="en-US" sz="3600" dirty="0">
                <a:solidFill>
                  <a:srgbClr val="059540"/>
                </a:solidFill>
              </a:rPr>
              <a:t>CE indikatori (2)</a:t>
            </a:r>
            <a:endParaRPr lang="en-GB" dirty="0"/>
          </a:p>
        </p:txBody>
      </p:sp>
      <p:sp>
        <p:nvSpPr>
          <p:cNvPr id="4" name="TextBox 3">
            <a:extLst>
              <a:ext uri="{FF2B5EF4-FFF2-40B4-BE49-F238E27FC236}">
                <a16:creationId xmlns:a16="http://schemas.microsoft.com/office/drawing/2014/main" id="{42C9E4C4-4C7F-41C3-9E9D-567878776B4B}"/>
              </a:ext>
            </a:extLst>
          </p:cNvPr>
          <p:cNvSpPr txBox="1"/>
          <p:nvPr/>
        </p:nvSpPr>
        <p:spPr>
          <a:xfrm>
            <a:off x="228600" y="1551100"/>
            <a:ext cx="8686799" cy="2462213"/>
          </a:xfrm>
          <a:prstGeom prst="rect">
            <a:avLst/>
          </a:prstGeom>
          <a:noFill/>
        </p:spPr>
        <p:txBody>
          <a:bodyPr wrap="square">
            <a:spAutoFit/>
          </a:bodyPr>
          <a:lstStyle/>
          <a:p>
            <a:pPr marL="0" indent="0" algn="l" rtl="0">
              <a:buNone/>
            </a:pPr>
            <a:r>
              <a:rPr lang="en-US" sz="1400" dirty="0"/>
              <a:t>Dok prethodni slajd predstavlja CE indikatore koji </a:t>
            </a:r>
            <a:r>
              <a:rPr lang="en-US" sz="1400" dirty="0" err="1"/>
              <a:t>dolaze</a:t>
            </a:r>
            <a:r>
              <a:rPr lang="en-US" sz="1400" dirty="0"/>
              <a:t> </a:t>
            </a:r>
            <a:r>
              <a:rPr lang="en-US" sz="1400" dirty="0" err="1"/>
              <a:t>iz</a:t>
            </a:r>
            <a:r>
              <a:rPr lang="en-US" sz="1400" dirty="0"/>
              <a:t> </a:t>
            </a:r>
            <a:r>
              <a:rPr lang="en-US" sz="1400" dirty="0" err="1">
                <a:solidFill>
                  <a:srgbClr val="059540"/>
                </a:solidFill>
              </a:rPr>
              <a:t>Okvira</a:t>
            </a:r>
            <a:r>
              <a:rPr lang="en-US" sz="1400" dirty="0">
                <a:solidFill>
                  <a:srgbClr val="059540"/>
                </a:solidFill>
              </a:rPr>
              <a:t> za praćenje kružnog gospodarstva</a:t>
            </a:r>
            <a:r>
              <a:rPr lang="en-US" sz="1400" dirty="0"/>
              <a:t>, na sljedećem slajdu predstavljamo još jedan skup pokazatelja, ponovno EC – DG</a:t>
            </a:r>
            <a:r>
              <a:rPr lang="en-US" sz="1400" dirty="0">
                <a:solidFill>
                  <a:srgbClr val="059540"/>
                </a:solidFill>
              </a:rPr>
              <a:t>Okoliš i akcijski plan za ekološke inovacije</a:t>
            </a:r>
            <a:r>
              <a:rPr lang="en-US" sz="1400" dirty="0"/>
              <a:t>.</a:t>
            </a:r>
          </a:p>
          <a:p>
            <a:pPr marL="0" indent="0" algn="l" rtl="0">
              <a:buNone/>
            </a:pPr>
            <a:endParaRPr lang="en-US" sz="1400" dirty="0"/>
          </a:p>
          <a:p>
            <a:pPr marL="0" indent="0" algn="l" rtl="0">
              <a:buNone/>
            </a:pPr>
            <a:r>
              <a:rPr lang="en-US" sz="1400" dirty="0"/>
              <a:t>Postoje 3 glavne kategorije:</a:t>
            </a:r>
          </a:p>
          <a:p>
            <a:pPr marL="285750" indent="-285750" algn="l" rtl="0">
              <a:buFont typeface="Wingdings" panose="05000000000000000000" pitchFamily="2" charset="2"/>
              <a:buChar char="ü"/>
            </a:pPr>
            <a:r>
              <a:rPr lang="en-US" sz="1400" dirty="0"/>
              <a:t>Održivo upravljanje resursima</a:t>
            </a:r>
          </a:p>
          <a:p>
            <a:pPr marL="285750" indent="-285750" algn="l" rtl="0">
              <a:buFont typeface="Wingdings" panose="05000000000000000000" pitchFamily="2" charset="2"/>
              <a:buChar char="ü"/>
            </a:pPr>
            <a:r>
              <a:rPr lang="en-US" sz="1400" dirty="0"/>
              <a:t>Društveno ponašanje</a:t>
            </a:r>
          </a:p>
          <a:p>
            <a:pPr marL="285750" indent="-285750" algn="l" rtl="0">
              <a:buFont typeface="Wingdings" panose="05000000000000000000" pitchFamily="2" charset="2"/>
              <a:buChar char="ü"/>
            </a:pPr>
            <a:r>
              <a:rPr lang="en-US" sz="1400" dirty="0"/>
              <a:t>Poslovne operacije</a:t>
            </a:r>
          </a:p>
          <a:p>
            <a:pPr algn="l" rtl="0"/>
            <a:endParaRPr lang="en-US" sz="1400" dirty="0"/>
          </a:p>
          <a:p>
            <a:pPr marL="0" indent="0" algn="l" rtl="0">
              <a:buNone/>
            </a:pPr>
            <a:r>
              <a:rPr lang="en-US" sz="1400" dirty="0"/>
              <a:t>Podaci dolaze uglavnom iz Eurostata, ali i iz Deloittea, Ecopreneura, EEA, Flash Eurobarometra 441, Community Innovation Survey 2014. i EU Ecolabela.</a:t>
            </a:r>
          </a:p>
        </p:txBody>
      </p:sp>
    </p:spTree>
    <p:custDataLst>
      <p:tags r:id="rId1"/>
    </p:custDataLst>
    <p:extLst>
      <p:ext uri="{BB962C8B-B14F-4D97-AF65-F5344CB8AC3E}">
        <p14:creationId xmlns:p14="http://schemas.microsoft.com/office/powerpoint/2010/main" val="338016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924F-3057-47EA-A64C-E0604DD74C57}"/>
              </a:ext>
            </a:extLst>
          </p:cNvPr>
          <p:cNvSpPr>
            <a:spLocks noGrp="1"/>
          </p:cNvSpPr>
          <p:nvPr>
            <p:ph type="title"/>
          </p:nvPr>
        </p:nvSpPr>
        <p:spPr/>
        <p:txBody>
          <a:bodyPr/>
          <a:lstStyle/>
          <a:p>
            <a:pPr algn="l" rtl="0"/>
            <a:r>
              <a:rPr lang="en-US" dirty="0">
                <a:solidFill>
                  <a:srgbClr val="059540"/>
                </a:solidFill>
              </a:rPr>
              <a:t>CE indikatori (3)</a:t>
            </a:r>
            <a:endParaRPr lang="en-GB" dirty="0">
              <a:solidFill>
                <a:srgbClr val="059540"/>
              </a:solidFill>
            </a:endParaRPr>
          </a:p>
        </p:txBody>
      </p:sp>
      <p:sp>
        <p:nvSpPr>
          <p:cNvPr id="3" name="TextBox 2">
            <a:hlinkClick r:id="rId3"/>
            <a:extLst>
              <a:ext uri="{FF2B5EF4-FFF2-40B4-BE49-F238E27FC236}">
                <a16:creationId xmlns:a16="http://schemas.microsoft.com/office/drawing/2014/main" id="{53F724C8-4E1A-4B51-A4B3-CC4B2DBC8D92}"/>
              </a:ext>
            </a:extLst>
          </p:cNvPr>
          <p:cNvSpPr txBox="1"/>
          <p:nvPr/>
        </p:nvSpPr>
        <p:spPr>
          <a:xfrm>
            <a:off x="-961809" y="4625699"/>
            <a:ext cx="9563100" cy="230832"/>
          </a:xfrm>
          <a:prstGeom prst="rect">
            <a:avLst/>
          </a:prstGeom>
          <a:noFill/>
        </p:spPr>
        <p:txBody>
          <a:bodyPr wrap="square" rtlCol="0">
            <a:spAutoFit/>
          </a:bodyPr>
          <a:lstStyle/>
          <a:p>
            <a:pPr algn="ctr" rtl="0"/>
            <a:r>
              <a:rPr lang="en-US" sz="900" dirty="0">
                <a:latin typeface="+mj-lt"/>
                <a:ea typeface="Verdana" panose="020B0604030504040204" pitchFamily="34" charset="0"/>
              </a:rPr>
              <a:t>Izvor:</a:t>
            </a:r>
            <a:r>
              <a:rPr lang="en-US" sz="900" dirty="0">
                <a:latin typeface="+mj-lt"/>
                <a:ea typeface="Verdana" panose="020B0604030504040204" pitchFamily="34" charset="0"/>
                <a:hlinkClick r:id="rId3"/>
              </a:rPr>
              <a:t>https://ec.europa.eu/environment/ecoap/indicators/circular-economy-indicators_en</a:t>
            </a:r>
            <a:r>
              <a:rPr lang="en-US" sz="900" dirty="0">
                <a:latin typeface="+mj-lt"/>
                <a:ea typeface="Verdana" panose="020B0604030504040204" pitchFamily="34" charset="0"/>
              </a:rPr>
              <a:t> </a:t>
            </a:r>
          </a:p>
        </p:txBody>
      </p:sp>
      <p:graphicFrame>
        <p:nvGraphicFramePr>
          <p:cNvPr id="4" name="Table 3">
            <a:extLst>
              <a:ext uri="{FF2B5EF4-FFF2-40B4-BE49-F238E27FC236}">
                <a16:creationId xmlns:a16="http://schemas.microsoft.com/office/drawing/2014/main" id="{780E3943-FAA1-4EBA-BB73-53AFA3214B8D}"/>
              </a:ext>
            </a:extLst>
          </p:cNvPr>
          <p:cNvGraphicFramePr>
            <a:graphicFrameLocks noGrp="1"/>
          </p:cNvGraphicFramePr>
          <p:nvPr>
            <p:extLst>
              <p:ext uri="{D42A27DB-BD31-4B8C-83A1-F6EECF244321}">
                <p14:modId xmlns:p14="http://schemas.microsoft.com/office/powerpoint/2010/main" val="1039371905"/>
              </p:ext>
            </p:extLst>
          </p:nvPr>
        </p:nvGraphicFramePr>
        <p:xfrm>
          <a:off x="467944" y="1166453"/>
          <a:ext cx="8133347" cy="3332398"/>
        </p:xfrm>
        <a:graphic>
          <a:graphicData uri="http://schemas.openxmlformats.org/drawingml/2006/table">
            <a:tbl>
              <a:tblPr firstRow="1" firstCol="1" bandRow="1">
                <a:tableStyleId>{F05C83DA-19AF-4781-9E9F-8F55BE3DE3E8}</a:tableStyleId>
              </a:tblPr>
              <a:tblGrid>
                <a:gridCol w="2873828">
                  <a:extLst>
                    <a:ext uri="{9D8B030D-6E8A-4147-A177-3AD203B41FA5}">
                      <a16:colId xmlns:a16="http://schemas.microsoft.com/office/drawing/2014/main" val="865242604"/>
                    </a:ext>
                  </a:extLst>
                </a:gridCol>
                <a:gridCol w="5259519">
                  <a:extLst>
                    <a:ext uri="{9D8B030D-6E8A-4147-A177-3AD203B41FA5}">
                      <a16:colId xmlns:a16="http://schemas.microsoft.com/office/drawing/2014/main" val="3852283121"/>
                    </a:ext>
                  </a:extLst>
                </a:gridCol>
              </a:tblGrid>
              <a:tr h="127020">
                <a:tc>
                  <a:txBody>
                    <a:bodyPr/>
                    <a:lstStyle/>
                    <a:p>
                      <a:pPr algn="ctr" rtl="0"/>
                      <a:r>
                        <a:rPr lang="pt-PT" sz="1000" b="1" dirty="0">
                          <a:solidFill>
                            <a:schemeClr val="bg1"/>
                          </a:solidFill>
                          <a:effectLst/>
                        </a:rPr>
                        <a:t>Skupina</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tc>
                  <a:txBody>
                    <a:bodyPr/>
                    <a:lstStyle/>
                    <a:p>
                      <a:pPr algn="ctr" rtl="0"/>
                      <a:r>
                        <a:rPr lang="pt-PT" sz="1000" b="1" dirty="0" err="1">
                          <a:solidFill>
                            <a:schemeClr val="bg1"/>
                          </a:solidFill>
                          <a:effectLst/>
                        </a:rPr>
                        <a:t>Indikatori</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extLst>
                  <a:ext uri="{0D108BD9-81ED-4DB2-BD59-A6C34878D82A}">
                    <a16:rowId xmlns:a16="http://schemas.microsoft.com/office/drawing/2014/main" val="1336736131"/>
                  </a:ext>
                </a:extLst>
              </a:tr>
              <a:tr h="984893">
                <a:tc>
                  <a:txBody>
                    <a:bodyPr/>
                    <a:lstStyle/>
                    <a:p>
                      <a:pPr algn="l" rtl="0"/>
                      <a:r>
                        <a:rPr lang="en-US" sz="1000" b="1" dirty="0">
                          <a:effectLst/>
                        </a:rPr>
                        <a:t>Održivo upravljanje resursima —</a:t>
                      </a:r>
                      <a:r>
                        <a:rPr lang="en-US" sz="1000" dirty="0">
                          <a:effectLst/>
                        </a:rPr>
                        <a:t>mjerenje učinka transformacije na CE u smislu potražnje resursa i pritiska na okoliš</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lgn="l" rtl="0">
                        <a:buFont typeface="Wingdings" panose="05000000000000000000" pitchFamily="2" charset="2"/>
                        <a:buChar char=""/>
                        <a:tabLst>
                          <a:tab pos="457200" algn="l"/>
                        </a:tabLst>
                      </a:pPr>
                      <a:r>
                        <a:rPr lang="en-US" sz="1000" dirty="0">
                          <a:effectLst/>
                        </a:rPr>
                        <a:t>Otisak materijala</a:t>
                      </a:r>
                    </a:p>
                    <a:p>
                      <a:pPr marL="342900" lvl="0" indent="-342900" algn="l" rtl="0">
                        <a:buFont typeface="Wingdings" panose="05000000000000000000" pitchFamily="2" charset="2"/>
                        <a:buChar char=""/>
                        <a:tabLst>
                          <a:tab pos="457200" algn="l"/>
                        </a:tabLst>
                      </a:pPr>
                      <a:r>
                        <a:rPr lang="en-US" sz="1000" dirty="0">
                          <a:effectLst/>
                        </a:rPr>
                        <a:t>Produktivnost resursa država članica</a:t>
                      </a:r>
                    </a:p>
                    <a:p>
                      <a:pPr marL="342900" lvl="0" indent="-342900" algn="l" rtl="0">
                        <a:buFont typeface="Wingdings" panose="05000000000000000000" pitchFamily="2" charset="2"/>
                        <a:buChar char=""/>
                        <a:tabLst>
                          <a:tab pos="457200" algn="l"/>
                        </a:tabLst>
                      </a:pPr>
                      <a:r>
                        <a:rPr lang="en-US" sz="1000" dirty="0">
                          <a:effectLst/>
                        </a:rPr>
                        <a:t>Trendovi u sektoru popravaka</a:t>
                      </a:r>
                    </a:p>
                    <a:p>
                      <a:pPr marL="342900" lvl="0" indent="-342900" algn="l" rtl="0">
                        <a:buFont typeface="Wingdings" panose="05000000000000000000" pitchFamily="2" charset="2"/>
                        <a:buChar char=""/>
                        <a:tabLst>
                          <a:tab pos="457200" algn="l"/>
                        </a:tabLst>
                      </a:pPr>
                      <a:r>
                        <a:rPr lang="en-US" sz="1000" dirty="0">
                          <a:effectLst/>
                        </a:rPr>
                        <a:t>Proširena odgovornost proizvođača</a:t>
                      </a:r>
                    </a:p>
                    <a:p>
                      <a:pPr marL="342900" lvl="0" indent="-342900" algn="l" rtl="0">
                        <a:buFont typeface="Wingdings" panose="05000000000000000000" pitchFamily="2" charset="2"/>
                        <a:buChar char=""/>
                        <a:tabLst>
                          <a:tab pos="457200" algn="l"/>
                        </a:tabLst>
                      </a:pPr>
                      <a:r>
                        <a:rPr lang="en-US" sz="1000" dirty="0">
                          <a:effectLst/>
                        </a:rPr>
                        <a:t>Trendovi na tržištu recikliranja</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3197174590"/>
                  </a:ext>
                </a:extLst>
              </a:tr>
              <a:tr h="809307">
                <a:tc>
                  <a:txBody>
                    <a:bodyPr/>
                    <a:lstStyle/>
                    <a:p>
                      <a:pPr algn="l" rtl="0"/>
                      <a:r>
                        <a:rPr lang="en-US" sz="1000" b="1" dirty="0">
                          <a:effectLst/>
                        </a:rPr>
                        <a:t>Društveno ponašanje</a:t>
                      </a:r>
                      <a:r>
                        <a:rPr lang="en-US" sz="1000" dirty="0">
                          <a:effectLst/>
                        </a:rPr>
                        <a:t>- mjeriti svijest i uključenost građana u kružno gospodarstvo</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lgn="l" rtl="0">
                        <a:buFont typeface="Wingdings" panose="05000000000000000000" pitchFamily="2" charset="2"/>
                        <a:buChar char=""/>
                        <a:tabLst>
                          <a:tab pos="457200" algn="l"/>
                        </a:tabLst>
                      </a:pPr>
                      <a:r>
                        <a:rPr lang="en-US" sz="1000" dirty="0">
                          <a:effectLst/>
                        </a:rPr>
                        <a:t>Građani koji su odabrali alternative kupnji novih proizvoda</a:t>
                      </a:r>
                    </a:p>
                    <a:p>
                      <a:pPr marL="342900" lvl="0" indent="-342900" algn="l" rtl="0">
                        <a:buFont typeface="Wingdings" panose="05000000000000000000" pitchFamily="2" charset="2"/>
                        <a:buChar char=""/>
                        <a:tabLst>
                          <a:tab pos="457200" algn="l"/>
                        </a:tabLst>
                      </a:pPr>
                      <a:r>
                        <a:rPr lang="en-US" sz="1000" dirty="0">
                          <a:effectLst/>
                        </a:rPr>
                        <a:t>Pokrivenost teme GO u medijima</a:t>
                      </a:r>
                    </a:p>
                    <a:p>
                      <a:pPr marL="342900" lvl="0" indent="-342900" algn="l" rtl="0">
                        <a:buFont typeface="Wingdings" panose="05000000000000000000" pitchFamily="2" charset="2"/>
                        <a:buChar char=""/>
                        <a:tabLst>
                          <a:tab pos="457200" algn="l"/>
                        </a:tabLst>
                      </a:pPr>
                      <a:r>
                        <a:rPr lang="en-US" sz="1000" dirty="0">
                          <a:effectLst/>
                        </a:rPr>
                        <a:t>Promet popravkom računala i predmeta za osobnu uporabu</a:t>
                      </a:r>
                    </a:p>
                    <a:p>
                      <a:pPr marL="342900" lvl="0" indent="-342900" algn="l" rtl="0">
                        <a:buFont typeface="Wingdings" panose="05000000000000000000" pitchFamily="2" charset="2"/>
                        <a:buChar char=""/>
                        <a:tabLst>
                          <a:tab pos="457200" algn="l"/>
                        </a:tabLst>
                      </a:pPr>
                      <a:r>
                        <a:rPr lang="en-US" sz="1000" dirty="0">
                          <a:effectLst/>
                        </a:rPr>
                        <a:t>NP poduzeća i zaposlenika u popravku</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1757282680"/>
                  </a:ext>
                </a:extLst>
              </a:tr>
              <a:tr h="1336066">
                <a:tc>
                  <a:txBody>
                    <a:bodyPr/>
                    <a:lstStyle/>
                    <a:p>
                      <a:pPr algn="l" rtl="0"/>
                      <a:r>
                        <a:rPr lang="en-US" sz="1000" b="1" dirty="0">
                          <a:effectLst/>
                        </a:rPr>
                        <a:t>Poslovne operacije</a:t>
                      </a:r>
                      <a:r>
                        <a:rPr lang="en-US" sz="1000" dirty="0">
                          <a:effectLst/>
                        </a:rPr>
                        <a:t>— pokazatelji koji se odnose na poslovne modele za kružno gospodarstvo, ponovnu upotrebu, ponovnu proizvodnju, recikliranje Pokazatelji</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lgn="l" rtl="0">
                        <a:buFont typeface="Wingdings" panose="05000000000000000000" pitchFamily="2" charset="2"/>
                        <a:buChar char=""/>
                        <a:tabLst>
                          <a:tab pos="457200" algn="l"/>
                        </a:tabLst>
                      </a:pPr>
                      <a:r>
                        <a:rPr lang="en-US" sz="1000" dirty="0">
                          <a:effectLst/>
                        </a:rPr>
                        <a:t>Poteškoće u provedbi aktivnosti kružnog gospodarstva s kojima se suočavaju poduzeća</a:t>
                      </a:r>
                    </a:p>
                    <a:p>
                      <a:pPr marL="342900" lvl="0" indent="-342900" algn="l" rtl="0">
                        <a:buFont typeface="Wingdings" panose="05000000000000000000" pitchFamily="2" charset="2"/>
                        <a:buChar char=""/>
                        <a:tabLst>
                          <a:tab pos="457200" algn="l"/>
                        </a:tabLst>
                      </a:pPr>
                      <a:r>
                        <a:rPr lang="en-US" sz="1000" dirty="0">
                          <a:effectLst/>
                        </a:rPr>
                        <a:t>Izvori financiranja aktivnosti GV-a;</a:t>
                      </a:r>
                    </a:p>
                    <a:p>
                      <a:pPr marL="342900" lvl="0" indent="-342900" algn="l" rtl="0">
                        <a:buFont typeface="Wingdings" panose="05000000000000000000" pitchFamily="2" charset="2"/>
                        <a:buChar char=""/>
                        <a:tabLst>
                          <a:tab pos="457200" algn="l"/>
                        </a:tabLst>
                      </a:pPr>
                      <a:r>
                        <a:rPr lang="en-US" sz="1000" dirty="0">
                          <a:effectLst/>
                        </a:rPr>
                        <a:t>Dostupnost informacija o pristupu financiranju za GO</a:t>
                      </a:r>
                    </a:p>
                    <a:p>
                      <a:pPr marL="342900" lvl="0" indent="-342900" algn="l" rtl="0">
                        <a:buFont typeface="Wingdings" panose="05000000000000000000" pitchFamily="2" charset="2"/>
                        <a:buChar char=""/>
                        <a:tabLst>
                          <a:tab pos="457200" algn="l"/>
                        </a:tabLst>
                      </a:pPr>
                      <a:r>
                        <a:rPr lang="en-US" sz="1000" dirty="0">
                          <a:effectLst/>
                        </a:rPr>
                        <a:t>aktivnosti;</a:t>
                      </a:r>
                    </a:p>
                    <a:p>
                      <a:pPr marL="342900" lvl="0" indent="-342900" algn="l" rtl="0">
                        <a:buFont typeface="Wingdings" panose="05000000000000000000" pitchFamily="2" charset="2"/>
                        <a:buChar char=""/>
                        <a:tabLst>
                          <a:tab pos="457200" algn="l"/>
                        </a:tabLst>
                      </a:pPr>
                      <a:r>
                        <a:rPr lang="en-US" sz="1000" dirty="0">
                          <a:effectLst/>
                        </a:rPr>
                        <a:t>Udio poduzeća koja olakšavaju recikliranje proizvoda nakon uporabe;</a:t>
                      </a:r>
                    </a:p>
                    <a:p>
                      <a:pPr marL="342900" lvl="0" indent="-342900" algn="l" rtl="0">
                        <a:buFont typeface="Wingdings" panose="05000000000000000000" pitchFamily="2" charset="2"/>
                        <a:buChar char=""/>
                        <a:tabLst>
                          <a:tab pos="457200" algn="l"/>
                        </a:tabLst>
                      </a:pPr>
                      <a:r>
                        <a:rPr lang="en-US" sz="1000" dirty="0">
                          <a:effectLst/>
                        </a:rPr>
                        <a:t>Poduzeća koja produžuju vijek trajanja proizvoda trajnijim proizvodima;</a:t>
                      </a:r>
                    </a:p>
                    <a:p>
                      <a:pPr marL="342900" lvl="0" indent="-342900" algn="l" rtl="0">
                        <a:buFont typeface="Wingdings" panose="05000000000000000000" pitchFamily="2" charset="2"/>
                        <a:buChar char=""/>
                        <a:tabLst>
                          <a:tab pos="457200" algn="l"/>
                        </a:tabLst>
                      </a:pPr>
                      <a:r>
                        <a:rPr lang="en-US" sz="1000" dirty="0">
                          <a:effectLst/>
                        </a:rPr>
                        <a:t>Poduzeća koja recikliraju otpad, vodu ili materijale za vlastitu upotrebu ili prodaju;</a:t>
                      </a:r>
                    </a:p>
                    <a:p>
                      <a:pPr marL="342900" lvl="0" indent="-342900" algn="l" rtl="0">
                        <a:buFont typeface="Wingdings" panose="05000000000000000000" pitchFamily="2" charset="2"/>
                        <a:buChar char=""/>
                        <a:tabLst>
                          <a:tab pos="457200" algn="l"/>
                        </a:tabLst>
                      </a:pPr>
                      <a:r>
                        <a:rPr lang="en-US" sz="1000" dirty="0">
                          <a:effectLst/>
                        </a:rPr>
                        <a:t>Broj proizvoda ili usluga s ekološkom oznakom</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2716743148"/>
                  </a:ext>
                </a:extLst>
              </a:tr>
            </a:tbl>
          </a:graphicData>
        </a:graphic>
      </p:graphicFrame>
    </p:spTree>
    <p:custDataLst>
      <p:tags r:id="rId1"/>
    </p:custDataLst>
    <p:extLst>
      <p:ext uri="{BB962C8B-B14F-4D97-AF65-F5344CB8AC3E}">
        <p14:creationId xmlns:p14="http://schemas.microsoft.com/office/powerpoint/2010/main" val="317413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F465-4076-4F8A-8362-DFE44BB9936F}"/>
              </a:ext>
            </a:extLst>
          </p:cNvPr>
          <p:cNvSpPr>
            <a:spLocks noGrp="1"/>
          </p:cNvSpPr>
          <p:nvPr>
            <p:ph type="title"/>
          </p:nvPr>
        </p:nvSpPr>
        <p:spPr/>
        <p:txBody>
          <a:bodyPr/>
          <a:lstStyle/>
          <a:p>
            <a:pPr algn="l" rtl="0"/>
            <a:r>
              <a:rPr lang="en-US" dirty="0">
                <a:solidFill>
                  <a:srgbClr val="059540"/>
                </a:solidFill>
              </a:rPr>
              <a:t>Indikator cirkularnosti materijala (MCI)</a:t>
            </a:r>
            <a:endParaRPr lang="en-GB" dirty="0">
              <a:solidFill>
                <a:srgbClr val="059540"/>
              </a:solidFill>
            </a:endParaRPr>
          </a:p>
        </p:txBody>
      </p:sp>
      <p:sp>
        <p:nvSpPr>
          <p:cNvPr id="4" name="TextBox 3">
            <a:extLst>
              <a:ext uri="{FF2B5EF4-FFF2-40B4-BE49-F238E27FC236}">
                <a16:creationId xmlns:a16="http://schemas.microsoft.com/office/drawing/2014/main" id="{8ABBA5C7-97DD-4DE5-9484-A7B94CF80753}"/>
              </a:ext>
            </a:extLst>
          </p:cNvPr>
          <p:cNvSpPr txBox="1"/>
          <p:nvPr/>
        </p:nvSpPr>
        <p:spPr>
          <a:xfrm>
            <a:off x="512201" y="1926344"/>
            <a:ext cx="3056021" cy="2677656"/>
          </a:xfrm>
          <a:prstGeom prst="rect">
            <a:avLst/>
          </a:prstGeom>
          <a:noFill/>
        </p:spPr>
        <p:txBody>
          <a:bodyPr wrap="square">
            <a:spAutoFit/>
          </a:bodyPr>
          <a:lstStyle/>
          <a:p>
            <a:pPr marL="0" indent="0" algn="l" rtl="0">
              <a:buNone/>
            </a:pPr>
            <a:r>
              <a:rPr lang="en-US" dirty="0"/>
              <a:t>Materijalna cirkularnost izraz je kompatibilnosti proizvoda s načelima kružnog gospodarstva. Indikator cirkularnosti materijala (MCI) otkriva stupanj cirkularnosti protoka materijala na ljestvici od 0 do 1.</a:t>
            </a:r>
          </a:p>
          <a:p>
            <a:pPr marL="0" indent="0" algn="l" rtl="0">
              <a:buNone/>
            </a:pPr>
            <a:endParaRPr lang="en-US" dirty="0"/>
          </a:p>
          <a:p>
            <a:pPr marL="0" indent="0" algn="l" rtl="0">
              <a:buNone/>
            </a:pPr>
            <a:r>
              <a:rPr lang="en-US" dirty="0"/>
              <a:t>Rezultati pokazuju da što je veća vrijednost, to je proizvod više "kružan".</a:t>
            </a:r>
          </a:p>
          <a:p>
            <a:pPr marL="0" indent="0" algn="l" rtl="0">
              <a:buNone/>
            </a:pPr>
            <a:r>
              <a:rPr lang="en-US" dirty="0"/>
              <a:t> </a:t>
            </a:r>
          </a:p>
        </p:txBody>
      </p:sp>
      <p:sp>
        <p:nvSpPr>
          <p:cNvPr id="6" name="TextBox 5">
            <a:extLst>
              <a:ext uri="{FF2B5EF4-FFF2-40B4-BE49-F238E27FC236}">
                <a16:creationId xmlns:a16="http://schemas.microsoft.com/office/drawing/2014/main" id="{28F80904-FFA7-4D1A-8C8E-5ECCEF2D576D}"/>
              </a:ext>
            </a:extLst>
          </p:cNvPr>
          <p:cNvSpPr txBox="1"/>
          <p:nvPr/>
        </p:nvSpPr>
        <p:spPr>
          <a:xfrm>
            <a:off x="3803774" y="1113099"/>
            <a:ext cx="4627001" cy="3323987"/>
          </a:xfrm>
          <a:prstGeom prst="rect">
            <a:avLst/>
          </a:prstGeom>
          <a:noFill/>
        </p:spPr>
        <p:txBody>
          <a:bodyPr wrap="square">
            <a:spAutoFit/>
          </a:bodyPr>
          <a:lstStyle/>
          <a:p>
            <a:pPr algn="ctr" rtl="0"/>
            <a:r>
              <a:rPr lang="en-US" dirty="0">
                <a:latin typeface="+mj-lt"/>
                <a:ea typeface="Verdana" panose="020B0604030504040204" pitchFamily="34" charset="0"/>
              </a:rPr>
              <a:t>Moguće vrijednosti indikatora kružnosti materijala su od 0 do 1:</a:t>
            </a:r>
          </a:p>
          <a:p>
            <a:pPr algn="ctr" rtl="0"/>
            <a:endParaRPr lang="en-US" dirty="0">
              <a:latin typeface="+mj-lt"/>
              <a:ea typeface="Verdana" panose="020B0604030504040204" pitchFamily="34" charset="0"/>
            </a:endParaRPr>
          </a:p>
          <a:p>
            <a:pPr algn="l" rtl="0"/>
            <a:r>
              <a:rPr lang="en-US" b="1" dirty="0">
                <a:latin typeface="+mj-lt"/>
                <a:ea typeface="Verdana" panose="020B0604030504040204" pitchFamily="34" charset="0"/>
              </a:rPr>
              <a:t>MCI = 1:</a:t>
            </a:r>
            <a:r>
              <a:rPr lang="en-US" dirty="0">
                <a:latin typeface="+mj-lt"/>
                <a:ea typeface="Verdana" panose="020B0604030504040204" pitchFamily="34" charset="0"/>
              </a:rPr>
              <a:t>Kako bi se dobila ocjena 1, sve korištene sirovine trebaju potjecati od recikliranih komponenti ili recikliranih materijala bez ikakvih gubitaka tijekom recikliranja</a:t>
            </a:r>
          </a:p>
          <a:p>
            <a:pPr algn="l" rtl="0"/>
            <a:r>
              <a:rPr lang="en-US" b="1" dirty="0">
                <a:latin typeface="+mj-lt"/>
                <a:ea typeface="Verdana" panose="020B0604030504040204" pitchFamily="34" charset="0"/>
              </a:rPr>
              <a:t>MCI = 0,1:</a:t>
            </a:r>
            <a:r>
              <a:rPr lang="en-US" dirty="0">
                <a:latin typeface="+mj-lt"/>
                <a:ea typeface="Verdana" panose="020B0604030504040204" pitchFamily="34" charset="0"/>
              </a:rPr>
              <a:t>Proizvod s ocjenom 0,1 ima potpuno linearne tokove materijala u kojima sve sirovine potječu od neobrađenog materijala i ne koriste se ponovno ili recikliraju kao otpad. Da bi se postigla vrijednost ispod 0,1, proizvod bi trebao imati kraći životni ciklus ili manji intenzitet uporabe od prosječnog industrijskog proizvoda.</a:t>
            </a:r>
          </a:p>
          <a:p>
            <a:pPr algn="l" rtl="0"/>
            <a:r>
              <a:rPr lang="en-US" b="1" dirty="0">
                <a:latin typeface="+mj-lt"/>
                <a:ea typeface="Verdana" panose="020B0604030504040204" pitchFamily="34" charset="0"/>
              </a:rPr>
              <a:t>MCI&gt; 0,1:</a:t>
            </a:r>
            <a:r>
              <a:rPr lang="en-US" dirty="0">
                <a:latin typeface="+mj-lt"/>
                <a:ea typeface="Verdana" panose="020B0604030504040204" pitchFamily="34" charset="0"/>
              </a:rPr>
              <a:t>Za proizvod s potpuno linearnim tokovima materijala, ali s većom koristi od prosječnog industrijskog proizvoda, bit će MCI&gt; 0,1.</a:t>
            </a:r>
          </a:p>
        </p:txBody>
      </p:sp>
    </p:spTree>
    <p:custDataLst>
      <p:tags r:id="rId1"/>
    </p:custDataLst>
    <p:extLst>
      <p:ext uri="{BB962C8B-B14F-4D97-AF65-F5344CB8AC3E}">
        <p14:creationId xmlns:p14="http://schemas.microsoft.com/office/powerpoint/2010/main" val="285124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426200" y="980959"/>
            <a:ext cx="7717800" cy="646800"/>
          </a:xfrm>
          <a:prstGeom prst="rect">
            <a:avLst/>
          </a:prstGeom>
        </p:spPr>
        <p:txBody>
          <a:bodyPr spcFirstLastPara="1" wrap="square" lIns="91425" tIns="91425" rIns="91425" bIns="91425" anchor="t" anchorCtr="0">
            <a:noAutofit/>
          </a:bodyPr>
          <a:lstStyle/>
          <a:p>
            <a:pPr algn="l" rtl="0"/>
            <a:r>
              <a:rPr lang="en-GB" b="1" dirty="0"/>
              <a:t>Glavni ciljevi</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129956" y="1627759"/>
            <a:ext cx="7633765" cy="1176900"/>
          </a:xfrm>
          <a:prstGeom prst="rect">
            <a:avLst/>
          </a:prstGeom>
        </p:spPr>
        <p:txBody>
          <a:bodyPr spcFirstLastPara="1" wrap="square" lIns="91425" tIns="91425" rIns="91425" bIns="91425" anchor="t" anchorCtr="0">
            <a:noAutofit/>
          </a:bodyPr>
          <a:lstStyle/>
          <a:p>
            <a:pPr marL="342900" indent="-342900" algn="l" rtl="0">
              <a:buClr>
                <a:srgbClr val="15A7A1"/>
              </a:buClr>
              <a:buFont typeface="Arial" panose="020B0604020202020204" pitchFamily="34" charset="0"/>
              <a:buChar char="•"/>
            </a:pPr>
            <a:r>
              <a:rPr lang="en-GB" sz="2000" dirty="0"/>
              <a:t>Linearni model proizvodnje i potrošnje</a:t>
            </a:r>
          </a:p>
          <a:p>
            <a:pPr marL="342900" indent="-342900" algn="l" rtl="0">
              <a:buClr>
                <a:srgbClr val="15A7A1"/>
              </a:buClr>
              <a:buFont typeface="Arial" panose="020B0604020202020204" pitchFamily="34" charset="0"/>
              <a:buChar char="•"/>
            </a:pPr>
            <a:r>
              <a:rPr lang="en-GB" sz="2000" dirty="0"/>
              <a:t>CE principi za razliku od linearnog modela</a:t>
            </a:r>
          </a:p>
          <a:p>
            <a:pPr marL="342900" indent="-342900" algn="l" rtl="0">
              <a:buClr>
                <a:srgbClr val="15A7A1"/>
              </a:buClr>
              <a:buFont typeface="Arial" panose="020B0604020202020204" pitchFamily="34" charset="0"/>
              <a:buChar char="•"/>
            </a:pPr>
            <a:r>
              <a:rPr lang="en-GB" sz="2000" dirty="0"/>
              <a:t>CE indikatori</a:t>
            </a:r>
          </a:p>
          <a:p>
            <a:pPr marL="342900" indent="-342900" algn="l" rtl="0">
              <a:buClr>
                <a:srgbClr val="15A7A1"/>
              </a:buClr>
              <a:buFont typeface="Arial" panose="020B0604020202020204" pitchFamily="34" charset="0"/>
              <a:buChar char="•"/>
            </a:pPr>
            <a:r>
              <a:rPr lang="en-GB" sz="2000" dirty="0"/>
              <a:t>CE politike i zakonodavni okvir</a:t>
            </a:r>
            <a:endParaRPr lang="en-US"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0282" y="1525458"/>
            <a:ext cx="7717800" cy="646800"/>
          </a:xfrm>
        </p:spPr>
        <p:txBody>
          <a:bodyPr/>
          <a:lstStyle/>
          <a:p>
            <a:pPr algn="l" rtl="0"/>
            <a:r>
              <a:rPr lang="en-US" sz="4000" dirty="0">
                <a:solidFill>
                  <a:srgbClr val="368E00"/>
                </a:solidFill>
              </a:rPr>
              <a:t>CE politike i zakonodavni okvir</a:t>
            </a:r>
            <a:br>
              <a:rPr lang="en-US" sz="4000" dirty="0">
                <a:solidFill>
                  <a:srgbClr val="368E00"/>
                </a:solidFill>
              </a:rPr>
            </a:b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30689" y="2710400"/>
            <a:ext cx="6588857" cy="789070"/>
          </a:xfrm>
        </p:spPr>
        <p:txBody>
          <a:bodyPr/>
          <a:lstStyle/>
          <a:p>
            <a:pPr algn="l" rtl="0"/>
            <a:r>
              <a:rPr lang="en-US" sz="1800" dirty="0"/>
              <a:t>Pravni okvir u području kružnog gospodarstva u Europi.</a:t>
            </a:r>
          </a:p>
          <a:p>
            <a:pPr algn="l" rtl="0"/>
            <a:r>
              <a:rPr lang="en-US" sz="1800" dirty="0"/>
              <a:t>Daje pregled potencijalnih instrumenata politike koji utječu na cirkularnost proizvoda tijekom životnog ciklusa proizvoda.</a:t>
            </a:r>
          </a:p>
        </p:txBody>
      </p:sp>
    </p:spTree>
    <p:custDataLst>
      <p:tags r:id="rId1"/>
    </p:custDataLst>
    <p:extLst>
      <p:ext uri="{BB962C8B-B14F-4D97-AF65-F5344CB8AC3E}">
        <p14:creationId xmlns:p14="http://schemas.microsoft.com/office/powerpoint/2010/main" val="336102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7586-80B4-4A3B-A164-5EB6B0851A82}"/>
              </a:ext>
            </a:extLst>
          </p:cNvPr>
          <p:cNvSpPr>
            <a:spLocks noGrp="1"/>
          </p:cNvSpPr>
          <p:nvPr>
            <p:ph type="title"/>
          </p:nvPr>
        </p:nvSpPr>
        <p:spPr/>
        <p:txBody>
          <a:bodyPr/>
          <a:lstStyle/>
          <a:p>
            <a:pPr algn="l" rtl="0"/>
            <a:r>
              <a:rPr lang="en-US" dirty="0"/>
              <a:t>CE politike i zakonodavni okvir</a:t>
            </a:r>
            <a:endParaRPr lang="en-GB" dirty="0"/>
          </a:p>
        </p:txBody>
      </p:sp>
      <p:sp>
        <p:nvSpPr>
          <p:cNvPr id="4" name="TextBox 3">
            <a:extLst>
              <a:ext uri="{FF2B5EF4-FFF2-40B4-BE49-F238E27FC236}">
                <a16:creationId xmlns:a16="http://schemas.microsoft.com/office/drawing/2014/main" id="{F31FAB88-9E4A-4E5D-BC54-52CB0C2B9EC9}"/>
              </a:ext>
            </a:extLst>
          </p:cNvPr>
          <p:cNvSpPr txBox="1"/>
          <p:nvPr/>
        </p:nvSpPr>
        <p:spPr>
          <a:xfrm>
            <a:off x="178754" y="1721630"/>
            <a:ext cx="8573360" cy="3108543"/>
          </a:xfrm>
          <a:prstGeom prst="rect">
            <a:avLst/>
          </a:prstGeom>
          <a:noFill/>
        </p:spPr>
        <p:txBody>
          <a:bodyPr wrap="square">
            <a:spAutoFit/>
          </a:bodyPr>
          <a:lstStyle/>
          <a:p>
            <a:pPr algn="l" rtl="0"/>
            <a:r>
              <a:rPr lang="en-US" sz="1400" dirty="0"/>
              <a:t>Uspješan prijelaz na kružno gospodarstvo zahtijeva usvajanje i provedbu novih mjera i radnji s fokusom na učinkovito korištenje prirodnih resursa i produljenje životnog vijeka proizvoda uz pažljivo razmatranje svake faze lanca proizvoda – od vađenja sirovina, planiranja i dizajna. proizvoda, od proizvodnje do potrošnje i gospodarenje otpadom.</a:t>
            </a:r>
          </a:p>
          <a:p>
            <a:pPr algn="l" rtl="0"/>
            <a:endParaRPr lang="en-US" sz="1400" dirty="0"/>
          </a:p>
          <a:p>
            <a:pPr algn="l" rtl="0"/>
            <a:r>
              <a:rPr lang="en-US" sz="1400" dirty="0"/>
              <a:t>U ožujku 2020. Europska komisija </a:t>
            </a:r>
            <a:r>
              <a:rPr lang="en-US" sz="1400" dirty="0" err="1"/>
              <a:t>usvojila</a:t>
            </a:r>
            <a:r>
              <a:rPr lang="en-US" sz="1400" dirty="0"/>
              <a:t> je </a:t>
            </a:r>
            <a:r>
              <a:rPr lang="en-US" sz="1400" dirty="0">
                <a:hlinkClick r:id="rId3"/>
              </a:rPr>
              <a:t>Novi akcijski plan za kružno gospodarstvo</a:t>
            </a:r>
            <a:r>
              <a:rPr lang="en-US" sz="1400" dirty="0"/>
              <a:t> – Nova europska agenda za održivi rast i jedan od glavnih blokova Europskog zelenog dogovora. Novi akcijski plan najavljuje inicijative duž cijelog životnog ciklusa proizvoda kao što su dizajn proizvoda, procesi kružnog gospodarstva, održiva potrošnja i otpad. Usredotočen je na sektore koji zahtijevaju resurse i imaju veliki potencijal za cirkularnost, kao što su elektronika i ICT, baterije i vozila, ambalaža, plastika, tekstil, građevinarstvo i hrana.</a:t>
            </a:r>
          </a:p>
          <a:p>
            <a:pPr algn="l" rtl="0"/>
            <a:endParaRPr lang="en-US" dirty="0"/>
          </a:p>
          <a:p>
            <a:pPr algn="l" rtl="0">
              <a:buFont typeface="Wingdings" panose="05000000000000000000" pitchFamily="2" charset="2"/>
              <a:buChar char="ü"/>
            </a:pPr>
            <a:endParaRPr lang="en-US" dirty="0"/>
          </a:p>
          <a:p>
            <a:pPr marL="0" indent="0" algn="l" rtl="0">
              <a:buNone/>
            </a:pPr>
            <a:endParaRPr lang="bg-BG" dirty="0"/>
          </a:p>
        </p:txBody>
      </p:sp>
    </p:spTree>
    <p:custDataLst>
      <p:tags r:id="rId1"/>
    </p:custDataLst>
    <p:extLst>
      <p:ext uri="{BB962C8B-B14F-4D97-AF65-F5344CB8AC3E}">
        <p14:creationId xmlns:p14="http://schemas.microsoft.com/office/powerpoint/2010/main" val="294704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CC83-D1A9-4FEA-92C2-6E870B0086B2}"/>
              </a:ext>
            </a:extLst>
          </p:cNvPr>
          <p:cNvSpPr>
            <a:spLocks noGrp="1"/>
          </p:cNvSpPr>
          <p:nvPr>
            <p:ph type="title"/>
          </p:nvPr>
        </p:nvSpPr>
        <p:spPr/>
        <p:txBody>
          <a:bodyPr/>
          <a:lstStyle/>
          <a:p>
            <a:pPr algn="l" rtl="0"/>
            <a:r>
              <a:rPr lang="en-GB" dirty="0"/>
              <a:t>(nastavak)</a:t>
            </a:r>
          </a:p>
        </p:txBody>
      </p:sp>
      <p:sp>
        <p:nvSpPr>
          <p:cNvPr id="4" name="TextBox 3">
            <a:extLst>
              <a:ext uri="{FF2B5EF4-FFF2-40B4-BE49-F238E27FC236}">
                <a16:creationId xmlns:a16="http://schemas.microsoft.com/office/drawing/2014/main" id="{E0D96F0E-3247-420F-B434-3F1150249578}"/>
              </a:ext>
            </a:extLst>
          </p:cNvPr>
          <p:cNvSpPr txBox="1"/>
          <p:nvPr/>
        </p:nvSpPr>
        <p:spPr>
          <a:xfrm>
            <a:off x="333447" y="1930519"/>
            <a:ext cx="5063576" cy="2031325"/>
          </a:xfrm>
          <a:prstGeom prst="rect">
            <a:avLst/>
          </a:prstGeom>
          <a:noFill/>
        </p:spPr>
        <p:txBody>
          <a:bodyPr wrap="square">
            <a:spAutoFit/>
          </a:bodyPr>
          <a:lstStyle/>
          <a:p>
            <a:pPr algn="l" rtl="0"/>
            <a:r>
              <a:rPr lang="en-US" sz="1400" dirty="0"/>
              <a:t>Dokument uvodi zakonodavne i nezakonodavne mjere usmjerene na područja u kojima djelovanje na razini EU-a može donijeti stvarnu dodanu vrijednost. Neke od mjera su:</a:t>
            </a:r>
          </a:p>
          <a:p>
            <a:pPr algn="l" rtl="0"/>
            <a:endParaRPr lang="en-US" sz="1400" dirty="0"/>
          </a:p>
          <a:p>
            <a:pPr algn="l" rtl="0">
              <a:buFont typeface="Wingdings" panose="05000000000000000000" pitchFamily="2" charset="2"/>
              <a:buChar char="ü"/>
            </a:pPr>
            <a:r>
              <a:rPr lang="en-US" sz="1400" dirty="0"/>
              <a:t>Učiniti održive proizvode normom u EU;</a:t>
            </a:r>
          </a:p>
          <a:p>
            <a:pPr algn="l" rtl="0">
              <a:buFont typeface="Wingdings" panose="05000000000000000000" pitchFamily="2" charset="2"/>
              <a:buChar char="ü"/>
            </a:pPr>
            <a:r>
              <a:rPr lang="en-US" sz="1400" dirty="0"/>
              <a:t>Osnažiti potrošače i javne kupce;</a:t>
            </a:r>
          </a:p>
          <a:p>
            <a:pPr algn="l" rtl="0">
              <a:buFont typeface="Wingdings" panose="05000000000000000000" pitchFamily="2" charset="2"/>
              <a:buChar char="ü"/>
            </a:pPr>
            <a:r>
              <a:rPr lang="en-US" sz="1400" dirty="0"/>
              <a:t>Osigurati manje otpada;</a:t>
            </a:r>
          </a:p>
          <a:p>
            <a:pPr algn="l" rtl="0">
              <a:buFont typeface="Wingdings" panose="05000000000000000000" pitchFamily="2" charset="2"/>
              <a:buChar char="ü"/>
            </a:pPr>
            <a:r>
              <a:rPr lang="en-US" sz="1400" dirty="0"/>
              <a:t>Neka cirkularnost radi za ljude, regije i gradove;</a:t>
            </a:r>
          </a:p>
          <a:p>
            <a:pPr algn="l" rtl="0">
              <a:buFont typeface="Wingdings" panose="05000000000000000000" pitchFamily="2" charset="2"/>
              <a:buChar char="ü"/>
            </a:pPr>
            <a:r>
              <a:rPr lang="en-US" sz="1400" dirty="0"/>
              <a:t>Vodite napore na kružnom gospodarstvu na globalnoj razini.</a:t>
            </a:r>
          </a:p>
        </p:txBody>
      </p:sp>
      <p:pic>
        <p:nvPicPr>
          <p:cNvPr id="122882" name="Picture 2">
            <a:extLst>
              <a:ext uri="{FF2B5EF4-FFF2-40B4-BE49-F238E27FC236}">
                <a16:creationId xmlns:a16="http://schemas.microsoft.com/office/drawing/2014/main" id="{7C588AC4-352F-49CC-8952-5EC39FC0C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167" y="1269340"/>
            <a:ext cx="2096288" cy="2962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94484B-D4CC-4D71-9878-14FF34D006AD}"/>
              </a:ext>
            </a:extLst>
          </p:cNvPr>
          <p:cNvSpPr txBox="1"/>
          <p:nvPr/>
        </p:nvSpPr>
        <p:spPr>
          <a:xfrm>
            <a:off x="5660856" y="4488584"/>
            <a:ext cx="2607415" cy="230832"/>
          </a:xfrm>
          <a:prstGeom prst="rect">
            <a:avLst/>
          </a:prstGeom>
          <a:noFill/>
        </p:spPr>
        <p:txBody>
          <a:bodyPr wrap="square">
            <a:spAutoFit/>
          </a:bodyPr>
          <a:lstStyle/>
          <a:p>
            <a:pPr algn="ctr" rtl="0"/>
            <a:r>
              <a:rPr lang="en-US" sz="900" dirty="0">
                <a:latin typeface="+mj-lt"/>
                <a:ea typeface="Verdana" panose="020B0604030504040204" pitchFamily="34" charset="0"/>
              </a:rPr>
              <a:t>Izvor:</a:t>
            </a:r>
            <a:r>
              <a:rPr lang="en-US" sz="900" dirty="0">
                <a:latin typeface="+mj-lt"/>
                <a:ea typeface="Verdana" panose="020B0604030504040204" pitchFamily="34" charset="0"/>
                <a:hlinkClick r:id="rId4"/>
              </a:rPr>
              <a:t>https://op.europa.eu/</a:t>
            </a:r>
            <a:r>
              <a:rPr lang="en-US" sz="900" dirty="0">
                <a:latin typeface="+mj-lt"/>
                <a:ea typeface="Verdana" panose="020B0604030504040204" pitchFamily="34" charset="0"/>
              </a:rPr>
              <a:t> </a:t>
            </a:r>
          </a:p>
        </p:txBody>
      </p:sp>
    </p:spTree>
    <p:custDataLst>
      <p:tags r:id="rId1"/>
    </p:custDataLst>
    <p:extLst>
      <p:ext uri="{BB962C8B-B14F-4D97-AF65-F5344CB8AC3E}">
        <p14:creationId xmlns:p14="http://schemas.microsoft.com/office/powerpoint/2010/main" val="3259091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3B20-D940-41C5-B0A9-6BA183C53E31}"/>
              </a:ext>
            </a:extLst>
          </p:cNvPr>
          <p:cNvSpPr>
            <a:spLocks noGrp="1"/>
          </p:cNvSpPr>
          <p:nvPr>
            <p:ph type="title"/>
          </p:nvPr>
        </p:nvSpPr>
        <p:spPr/>
        <p:txBody>
          <a:bodyPr/>
          <a:lstStyle/>
          <a:p>
            <a:pPr algn="l" rtl="0"/>
            <a:r>
              <a:rPr lang="en-US" dirty="0"/>
              <a:t>EU i kružno gospodarstvo</a:t>
            </a:r>
            <a:endParaRPr lang="en-GB" dirty="0"/>
          </a:p>
        </p:txBody>
      </p:sp>
      <p:sp>
        <p:nvSpPr>
          <p:cNvPr id="4" name="TextBox 3">
            <a:extLst>
              <a:ext uri="{FF2B5EF4-FFF2-40B4-BE49-F238E27FC236}">
                <a16:creationId xmlns:a16="http://schemas.microsoft.com/office/drawing/2014/main" id="{32C43DDD-C3F6-43AE-9AAA-749636D6DF2C}"/>
              </a:ext>
            </a:extLst>
          </p:cNvPr>
          <p:cNvSpPr txBox="1"/>
          <p:nvPr/>
        </p:nvSpPr>
        <p:spPr>
          <a:xfrm>
            <a:off x="770843" y="1194131"/>
            <a:ext cx="3929171" cy="3323987"/>
          </a:xfrm>
          <a:prstGeom prst="rect">
            <a:avLst/>
          </a:prstGeom>
          <a:noFill/>
        </p:spPr>
        <p:txBody>
          <a:bodyPr wrap="square">
            <a:spAutoFit/>
          </a:bodyPr>
          <a:lstStyle/>
          <a:p>
            <a:pPr marL="0" indent="0" algn="l" rtl="0">
              <a:buNone/>
            </a:pPr>
            <a:r>
              <a:rPr lang="en-US" dirty="0">
                <a:hlinkClick r:id="rId3"/>
              </a:rPr>
              <a:t>Rezolucija EP-a od 10. veljače 2021. o novom akcijskom planu za kružno gospodarstvo</a:t>
            </a:r>
            <a:r>
              <a:rPr lang="en-US" dirty="0"/>
              <a:t>, EP je pozvao na dodatne mjere za postizanje ekološke održivosti i ugljične neutralnosti do 2050. Neke od dodatnih preporuka odnose se na:</a:t>
            </a:r>
          </a:p>
          <a:p>
            <a:pPr marL="0" indent="0" algn="l" rtl="0">
              <a:buNone/>
            </a:pPr>
            <a:endParaRPr lang="en-US" dirty="0"/>
          </a:p>
          <a:p>
            <a:pPr algn="l" rtl="0">
              <a:buFont typeface="Wingdings" panose="05000000000000000000" pitchFamily="2" charset="2"/>
              <a:buChar char="ü"/>
            </a:pPr>
            <a:r>
              <a:rPr lang="en-US" dirty="0"/>
              <a:t>pooštravanje zahtjeva za recikliranje;</a:t>
            </a:r>
          </a:p>
          <a:p>
            <a:pPr algn="l" rtl="0">
              <a:buFont typeface="Wingdings" panose="05000000000000000000" pitchFamily="2" charset="2"/>
              <a:buChar char="ü"/>
            </a:pPr>
            <a:r>
              <a:rPr lang="en-US" dirty="0"/>
              <a:t>obvezujući ciljevi o “ekološkom otisku” materijala;</a:t>
            </a:r>
          </a:p>
          <a:p>
            <a:pPr algn="l" rtl="0">
              <a:buFont typeface="Wingdings" panose="05000000000000000000" pitchFamily="2" charset="2"/>
              <a:buChar char="ü"/>
            </a:pPr>
            <a:r>
              <a:rPr lang="en-US" dirty="0"/>
              <a:t>podrška EU Ecolabel-u kao mjerilu za stabilnost okoliša;</a:t>
            </a:r>
          </a:p>
          <a:p>
            <a:pPr algn="l" rtl="0">
              <a:buFont typeface="Wingdings" panose="05000000000000000000" pitchFamily="2" charset="2"/>
              <a:buChar char="ü"/>
            </a:pPr>
            <a:r>
              <a:rPr lang="en-US" dirty="0"/>
              <a:t>jačanje uloge zelenih javnih natječaja;</a:t>
            </a:r>
          </a:p>
          <a:p>
            <a:pPr algn="l" rtl="0">
              <a:buFont typeface="Wingdings" panose="05000000000000000000" pitchFamily="2" charset="2"/>
              <a:buChar char="ü"/>
            </a:pPr>
            <a:r>
              <a:rPr lang="en-US" dirty="0"/>
              <a:t>integracija načela CE-a u nacionalne planove oporavka država članica.</a:t>
            </a:r>
          </a:p>
        </p:txBody>
      </p:sp>
      <p:sp>
        <p:nvSpPr>
          <p:cNvPr id="6" name="TextBox 5">
            <a:extLst>
              <a:ext uri="{FF2B5EF4-FFF2-40B4-BE49-F238E27FC236}">
                <a16:creationId xmlns:a16="http://schemas.microsoft.com/office/drawing/2014/main" id="{9C8AC00F-0CC7-41F2-B9C6-D7864A130066}"/>
              </a:ext>
            </a:extLst>
          </p:cNvPr>
          <p:cNvSpPr txBox="1"/>
          <p:nvPr/>
        </p:nvSpPr>
        <p:spPr>
          <a:xfrm>
            <a:off x="4757632" y="1551100"/>
            <a:ext cx="4087300" cy="2123658"/>
          </a:xfrm>
          <a:prstGeom prst="rect">
            <a:avLst/>
          </a:prstGeom>
          <a:noFill/>
        </p:spPr>
        <p:txBody>
          <a:bodyPr wrap="square">
            <a:spAutoFit/>
          </a:bodyPr>
          <a:lstStyle/>
          <a:p>
            <a:pPr algn="l" rtl="0"/>
            <a:r>
              <a:rPr lang="en-US" sz="1200" dirty="0">
                <a:solidFill>
                  <a:srgbClr val="059540"/>
                </a:solidFill>
                <a:latin typeface="Verdana" panose="020B0604030504040204" pitchFamily="34" charset="0"/>
                <a:ea typeface="Verdana" panose="020B0604030504040204" pitchFamily="34" charset="0"/>
              </a:rPr>
              <a:t>„EU Ecolabel je oznaka ekološke izvrsnosti koja se dodjeljuje proizvodima i uslugama koji zadovoljavaju visoke ekološke standarde tijekom svog životnog ciklusa: od vađenja sirovina, do proizvodnje, distribucije i odlaganja. EU Ecolabel promiče kružno gospodarstvo potičući proizvođače da generiraju manje otpada i CO2 tijekom procesa proizvodnje. Kriteriji EU Ecolabel također potiču tvrtke da razvijaju proizvode koji su izdržljivi, laki za popravak i recikliranje”.</a:t>
            </a:r>
            <a:endParaRPr lang="bg-BG" sz="1200" dirty="0">
              <a:solidFill>
                <a:srgbClr val="059540"/>
              </a:solidFill>
              <a:latin typeface="Verdana" panose="020B0604030504040204" pitchFamily="34" charset="0"/>
              <a:ea typeface="Verdana" panose="020B0604030504040204" pitchFamily="34" charset="0"/>
            </a:endParaRPr>
          </a:p>
        </p:txBody>
      </p:sp>
      <p:pic>
        <p:nvPicPr>
          <p:cNvPr id="7" name="Картина 4">
            <a:extLst>
              <a:ext uri="{FF2B5EF4-FFF2-40B4-BE49-F238E27FC236}">
                <a16:creationId xmlns:a16="http://schemas.microsoft.com/office/drawing/2014/main" id="{26E75F08-AB96-44E3-BDBF-9B5A9F33268A}"/>
              </a:ext>
            </a:extLst>
          </p:cNvPr>
          <p:cNvPicPr>
            <a:picLocks noChangeAspect="1"/>
          </p:cNvPicPr>
          <p:nvPr/>
        </p:nvPicPr>
        <p:blipFill>
          <a:blip r:embed="rId4"/>
          <a:stretch>
            <a:fillRect/>
          </a:stretch>
        </p:blipFill>
        <p:spPr>
          <a:xfrm>
            <a:off x="6398115" y="3626864"/>
            <a:ext cx="977136" cy="977136"/>
          </a:xfrm>
          <a:prstGeom prst="rect">
            <a:avLst/>
          </a:prstGeom>
        </p:spPr>
      </p:pic>
      <p:sp>
        <p:nvSpPr>
          <p:cNvPr id="8" name="Текстово поле 5">
            <a:extLst>
              <a:ext uri="{FF2B5EF4-FFF2-40B4-BE49-F238E27FC236}">
                <a16:creationId xmlns:a16="http://schemas.microsoft.com/office/drawing/2014/main" id="{09EE57F9-BAB7-4075-8E8D-3D8B5F98372F}"/>
              </a:ext>
            </a:extLst>
          </p:cNvPr>
          <p:cNvSpPr txBox="1"/>
          <p:nvPr/>
        </p:nvSpPr>
        <p:spPr>
          <a:xfrm>
            <a:off x="6331722" y="4584441"/>
            <a:ext cx="1879134" cy="200055"/>
          </a:xfrm>
          <a:prstGeom prst="rect">
            <a:avLst/>
          </a:prstGeom>
          <a:noFill/>
        </p:spPr>
        <p:txBody>
          <a:bodyPr wrap="square" rtlCol="0">
            <a:spAutoFit/>
          </a:bodyPr>
          <a:lstStyle/>
          <a:p>
            <a:pPr algn="l" rtl="0"/>
            <a:r>
              <a:rPr lang="en-US" sz="700" dirty="0">
                <a:latin typeface="+mj-lt"/>
                <a:ea typeface="Verdana" panose="020B0604030504040204" pitchFamily="34" charset="0"/>
              </a:rPr>
              <a:t>Izvor: Europska komisija</a:t>
            </a:r>
            <a:endParaRPr lang="bg-BG" sz="7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6794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1DBE-E910-4EE5-BC69-C08F3A3FDBC3}"/>
              </a:ext>
            </a:extLst>
          </p:cNvPr>
          <p:cNvSpPr>
            <a:spLocks noGrp="1"/>
          </p:cNvSpPr>
          <p:nvPr>
            <p:ph type="title"/>
          </p:nvPr>
        </p:nvSpPr>
        <p:spPr>
          <a:xfrm>
            <a:off x="1194488" y="214710"/>
            <a:ext cx="7717800" cy="1011600"/>
          </a:xfrm>
        </p:spPr>
        <p:txBody>
          <a:bodyPr/>
          <a:lstStyle/>
          <a:p>
            <a:pPr algn="l" rtl="0"/>
            <a:r>
              <a:rPr lang="en-US" sz="4000" dirty="0"/>
              <a:t>Nacionalna CE politika, strategije,</a:t>
            </a:r>
            <a:br>
              <a:rPr lang="en-US" sz="4000" dirty="0"/>
            </a:br>
            <a:r>
              <a:rPr lang="en-US" sz="4000" dirty="0"/>
              <a:t>Planovi i mjere</a:t>
            </a:r>
            <a:endParaRPr lang="en-GB" dirty="0"/>
          </a:p>
        </p:txBody>
      </p:sp>
      <p:sp>
        <p:nvSpPr>
          <p:cNvPr id="6" name="TextBox 5">
            <a:extLst>
              <a:ext uri="{FF2B5EF4-FFF2-40B4-BE49-F238E27FC236}">
                <a16:creationId xmlns:a16="http://schemas.microsoft.com/office/drawing/2014/main" id="{24D65B73-399D-4F2D-8DA4-50A0D8030C02}"/>
              </a:ext>
            </a:extLst>
          </p:cNvPr>
          <p:cNvSpPr txBox="1"/>
          <p:nvPr/>
        </p:nvSpPr>
        <p:spPr>
          <a:xfrm>
            <a:off x="972815" y="1946470"/>
            <a:ext cx="1418083" cy="2031325"/>
          </a:xfrm>
          <a:prstGeom prst="rect">
            <a:avLst/>
          </a:prstGeom>
          <a:noFill/>
        </p:spPr>
        <p:txBody>
          <a:bodyPr wrap="square">
            <a:spAutoFit/>
          </a:bodyPr>
          <a:lstStyle/>
          <a:p>
            <a:pPr marL="342900" indent="-342900" algn="l" rtl="0">
              <a:buFont typeface="+mj-lt"/>
              <a:buAutoNum type="arabicPeriod"/>
            </a:pPr>
            <a:r>
              <a:rPr lang="en-US" dirty="0"/>
              <a:t>Njemačka</a:t>
            </a:r>
          </a:p>
          <a:p>
            <a:pPr marL="342900" indent="-342900" algn="l" rtl="0">
              <a:buFont typeface="+mj-lt"/>
              <a:buAutoNum type="arabicPeriod"/>
            </a:pPr>
            <a:r>
              <a:rPr lang="en-US" dirty="0"/>
              <a:t>Cipar</a:t>
            </a:r>
          </a:p>
          <a:p>
            <a:pPr marL="342900" indent="-342900" algn="l" rtl="0">
              <a:buFont typeface="+mj-lt"/>
              <a:buAutoNum type="arabicPeriod"/>
            </a:pPr>
            <a:r>
              <a:rPr lang="en-US" dirty="0"/>
              <a:t>Hrvatska</a:t>
            </a:r>
          </a:p>
          <a:p>
            <a:pPr marL="342900" indent="-342900" algn="l" rtl="0">
              <a:buFont typeface="+mj-lt"/>
              <a:buAutoNum type="arabicPeriod"/>
            </a:pPr>
            <a:r>
              <a:rPr lang="en-US" dirty="0"/>
              <a:t>Austrija</a:t>
            </a:r>
          </a:p>
          <a:p>
            <a:pPr marL="342900" indent="-342900" algn="l" rtl="0">
              <a:buFont typeface="+mj-lt"/>
              <a:buAutoNum type="arabicPeriod"/>
            </a:pPr>
            <a:r>
              <a:rPr lang="en-US" dirty="0"/>
              <a:t>Irska</a:t>
            </a:r>
          </a:p>
          <a:p>
            <a:pPr marL="342900" indent="-342900" algn="l" rtl="0">
              <a:buFont typeface="+mj-lt"/>
              <a:buAutoNum type="arabicPeriod"/>
            </a:pPr>
            <a:r>
              <a:rPr lang="en-US" dirty="0"/>
              <a:t>Rumunjska</a:t>
            </a:r>
          </a:p>
          <a:p>
            <a:pPr marL="342900" indent="-342900" algn="l" rtl="0">
              <a:buFont typeface="+mj-lt"/>
              <a:buAutoNum type="arabicPeriod"/>
            </a:pPr>
            <a:r>
              <a:rPr lang="en-US" dirty="0"/>
              <a:t>Grčka</a:t>
            </a:r>
          </a:p>
          <a:p>
            <a:pPr marL="342900" indent="-342900" algn="l" rtl="0">
              <a:buFont typeface="+mj-lt"/>
              <a:buAutoNum type="arabicPeriod"/>
            </a:pPr>
            <a:r>
              <a:rPr lang="en-US" dirty="0"/>
              <a:t>Bugarska</a:t>
            </a:r>
          </a:p>
          <a:p>
            <a:pPr marL="342900" indent="-342900" algn="l" rtl="0">
              <a:buFont typeface="+mj-lt"/>
              <a:buAutoNum type="arabicPeriod"/>
            </a:pPr>
            <a:r>
              <a:rPr lang="en-US" dirty="0"/>
              <a:t>Portugal</a:t>
            </a:r>
            <a:endParaRPr lang="en-GB" dirty="0"/>
          </a:p>
        </p:txBody>
      </p:sp>
      <p:sp>
        <p:nvSpPr>
          <p:cNvPr id="3" name="TextBox 2">
            <a:extLst>
              <a:ext uri="{FF2B5EF4-FFF2-40B4-BE49-F238E27FC236}">
                <a16:creationId xmlns:a16="http://schemas.microsoft.com/office/drawing/2014/main" id="{C4AE4A0D-B358-8568-242A-7D94D36FF3BE}"/>
              </a:ext>
            </a:extLst>
          </p:cNvPr>
          <p:cNvSpPr txBox="1"/>
          <p:nvPr/>
        </p:nvSpPr>
        <p:spPr>
          <a:xfrm>
            <a:off x="4266520" y="4236292"/>
            <a:ext cx="3658280" cy="461665"/>
          </a:xfrm>
          <a:prstGeom prst="rect">
            <a:avLst/>
          </a:prstGeom>
          <a:noFill/>
        </p:spPr>
        <p:txBody>
          <a:bodyPr wrap="square" rtlCol="0">
            <a:spAutoFit/>
          </a:bodyPr>
          <a:lstStyle/>
          <a:p>
            <a:pPr algn="l" rtl="0"/>
            <a:r>
              <a:rPr lang="pt-PT" sz="600" b="1" i="0" dirty="0" err="1">
                <a:solidFill>
                  <a:srgbClr val="374957"/>
                </a:solidFill>
                <a:effectLst/>
                <a:latin typeface="Proxima Nova"/>
              </a:rPr>
              <a:t>ekologija</a:t>
            </a:r>
            <a:r>
              <a:rPr lang="pt-PT" sz="600" b="1" i="0" dirty="0">
                <a:solidFill>
                  <a:srgbClr val="374957"/>
                </a:solidFill>
                <a:effectLst/>
                <a:latin typeface="Proxima Nova"/>
              </a:rPr>
              <a:t> </a:t>
            </a:r>
            <a:r>
              <a:rPr lang="pt-PT" sz="600" b="1" i="0" dirty="0" err="1">
                <a:solidFill>
                  <a:srgbClr val="374957"/>
                </a:solidFill>
                <a:effectLst/>
                <a:latin typeface="Proxima Nova"/>
              </a:rPr>
              <a:t>crta</a:t>
            </a:r>
            <a:r>
              <a:rPr lang="pt-PT" sz="600" b="1" i="0" dirty="0">
                <a:solidFill>
                  <a:srgbClr val="374957"/>
                </a:solidFill>
                <a:effectLst/>
                <a:latin typeface="Proxima Nova"/>
              </a:rPr>
              <a:t> </a:t>
            </a:r>
            <a:r>
              <a:rPr lang="pt-PT" sz="600" b="1" i="0" dirty="0" err="1">
                <a:solidFill>
                  <a:srgbClr val="374957"/>
                </a:solidFill>
                <a:effectLst/>
                <a:latin typeface="Proxima Nova"/>
              </a:rPr>
              <a:t>ikona</a:t>
            </a:r>
            <a:r>
              <a:rPr lang="pt-PT" sz="600" b="1" i="0" dirty="0">
                <a:solidFill>
                  <a:srgbClr val="374957"/>
                </a:solidFill>
                <a:effectLst/>
                <a:latin typeface="Proxima Nova"/>
              </a:rPr>
              <a:t> </a:t>
            </a:r>
            <a:r>
              <a:rPr lang="pt-PT" sz="600" b="1" i="0" dirty="0" err="1">
                <a:solidFill>
                  <a:srgbClr val="374957"/>
                </a:solidFill>
                <a:effectLst/>
                <a:latin typeface="Proxima Nova"/>
              </a:rPr>
              <a:t>krug</a:t>
            </a:r>
            <a:r>
              <a:rPr lang="pt-PT" sz="600" b="1" i="0" dirty="0">
                <a:solidFill>
                  <a:srgbClr val="374957"/>
                </a:solidFill>
                <a:effectLst/>
                <a:latin typeface="Proxima Nova"/>
              </a:rPr>
              <a:t>oblikovati</a:t>
            </a:r>
            <a:r>
              <a:rPr lang="pt-PT" sz="600" dirty="0" err="1"/>
              <a:t>po</a:t>
            </a:r>
            <a:r>
              <a:rPr lang="pt-PT" sz="600" dirty="0"/>
              <a:t> </a:t>
            </a:r>
            <a:r>
              <a:rPr lang="pt-PT" sz="600" b="1" i="0" u="none" strike="noStrike" dirty="0" err="1">
                <a:solidFill>
                  <a:srgbClr val="0F73EE"/>
                </a:solidFill>
                <a:effectLst/>
                <a:latin typeface="Proxima Nova"/>
              </a:rPr>
              <a:t>anya_leni</a:t>
            </a:r>
            <a:r>
              <a:rPr lang="pt-PT" sz="600" b="1" i="0" u="none" strike="noStrike" dirty="0">
                <a:solidFill>
                  <a:srgbClr val="0F73EE"/>
                </a:solidFill>
                <a:effectLst/>
                <a:latin typeface="Proxima Nova"/>
              </a:rPr>
              <a:t> </a:t>
            </a:r>
            <a:r>
              <a:rPr lang="pt-PT" sz="600" dirty="0"/>
              <a:t>u</a:t>
            </a:r>
          </a:p>
          <a:p>
            <a:pPr algn="l" rtl="0"/>
            <a:r>
              <a:rPr lang="pt-PT" sz="600" dirty="0"/>
              <a:t>https://www.freepik.com/premium-vector/ecology-line-icon-circle-design-vector-illustration-green-power-environment-objects_19679860.htm#query=environmental%20icns&amp;position=18&amp;from_view=search&amp;track=ais</a:t>
            </a:r>
          </a:p>
        </p:txBody>
      </p:sp>
      <p:pic>
        <p:nvPicPr>
          <p:cNvPr id="5" name="Picture 4">
            <a:extLst>
              <a:ext uri="{FF2B5EF4-FFF2-40B4-BE49-F238E27FC236}">
                <a16:creationId xmlns:a16="http://schemas.microsoft.com/office/drawing/2014/main" id="{B9089D53-ACAD-9C9C-1053-137321A5D8F2}"/>
              </a:ext>
            </a:extLst>
          </p:cNvPr>
          <p:cNvPicPr>
            <a:picLocks noChangeAspect="1"/>
          </p:cNvPicPr>
          <p:nvPr/>
        </p:nvPicPr>
        <p:blipFill>
          <a:blip r:embed="rId3"/>
          <a:stretch>
            <a:fillRect/>
          </a:stretch>
        </p:blipFill>
        <p:spPr>
          <a:xfrm>
            <a:off x="4266520" y="1222553"/>
            <a:ext cx="2870946" cy="2801166"/>
          </a:xfrm>
          <a:prstGeom prst="rect">
            <a:avLst/>
          </a:prstGeom>
        </p:spPr>
      </p:pic>
      <p:pic>
        <p:nvPicPr>
          <p:cNvPr id="4" name="Imagem 8" descr="Uma imagem com texto, clipart  Descrição gerada automaticamente">
            <a:extLst>
              <a:ext uri="{FF2B5EF4-FFF2-40B4-BE49-F238E27FC236}">
                <a16:creationId xmlns:a16="http://schemas.microsoft.com/office/drawing/2014/main" id="{348B026E-1AEA-330A-FE6D-EFC0AF52375A}"/>
              </a:ext>
            </a:extLst>
          </p:cNvPr>
          <p:cNvPicPr>
            <a:picLocks noChangeAspect="1"/>
          </p:cNvPicPr>
          <p:nvPr/>
        </p:nvPicPr>
        <p:blipFill>
          <a:blip r:embed="rId4"/>
          <a:stretch>
            <a:fillRect/>
          </a:stretch>
        </p:blipFill>
        <p:spPr>
          <a:xfrm>
            <a:off x="6796851" y="3920947"/>
            <a:ext cx="681229" cy="238346"/>
          </a:xfrm>
          <a:prstGeom prst="rect">
            <a:avLst/>
          </a:prstGeom>
        </p:spPr>
      </p:pic>
    </p:spTree>
    <p:custDataLst>
      <p:tags r:id="rId1"/>
    </p:custDataLst>
    <p:extLst>
      <p:ext uri="{BB962C8B-B14F-4D97-AF65-F5344CB8AC3E}">
        <p14:creationId xmlns:p14="http://schemas.microsoft.com/office/powerpoint/2010/main" val="224633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63A0-978D-4ADE-981F-471B3529742F}"/>
              </a:ext>
            </a:extLst>
          </p:cNvPr>
          <p:cNvSpPr>
            <a:spLocks noGrp="1"/>
          </p:cNvSpPr>
          <p:nvPr>
            <p:ph type="title"/>
          </p:nvPr>
        </p:nvSpPr>
        <p:spPr>
          <a:xfrm>
            <a:off x="589472" y="16986"/>
            <a:ext cx="7717800" cy="1011600"/>
          </a:xfrm>
        </p:spPr>
        <p:txBody>
          <a:bodyPr/>
          <a:lstStyle/>
          <a:p>
            <a:pPr algn="l" rtl="0"/>
            <a:r>
              <a:rPr lang="en-GB" dirty="0"/>
              <a:t>9. PORTUGAL</a:t>
            </a:r>
          </a:p>
        </p:txBody>
      </p:sp>
      <p:graphicFrame>
        <p:nvGraphicFramePr>
          <p:cNvPr id="4" name="Таблица 5">
            <a:extLst>
              <a:ext uri="{FF2B5EF4-FFF2-40B4-BE49-F238E27FC236}">
                <a16:creationId xmlns:a16="http://schemas.microsoft.com/office/drawing/2014/main" id="{30AE5833-A990-47AD-B29E-299F623092CC}"/>
              </a:ext>
            </a:extLst>
          </p:cNvPr>
          <p:cNvGraphicFramePr>
            <a:graphicFrameLocks noGrp="1"/>
          </p:cNvGraphicFramePr>
          <p:nvPr>
            <p:extLst>
              <p:ext uri="{D42A27DB-BD31-4B8C-83A1-F6EECF244321}">
                <p14:modId xmlns:p14="http://schemas.microsoft.com/office/powerpoint/2010/main" val="959945101"/>
              </p:ext>
            </p:extLst>
          </p:nvPr>
        </p:nvGraphicFramePr>
        <p:xfrm>
          <a:off x="418364" y="820092"/>
          <a:ext cx="8307272" cy="3899290"/>
        </p:xfrm>
        <a:graphic>
          <a:graphicData uri="http://schemas.openxmlformats.org/drawingml/2006/table">
            <a:tbl>
              <a:tblPr firstRow="1" firstCol="1" bandRow="1"/>
              <a:tblGrid>
                <a:gridCol w="2152332">
                  <a:extLst>
                    <a:ext uri="{9D8B030D-6E8A-4147-A177-3AD203B41FA5}">
                      <a16:colId xmlns:a16="http://schemas.microsoft.com/office/drawing/2014/main" val="1050371273"/>
                    </a:ext>
                  </a:extLst>
                </a:gridCol>
                <a:gridCol w="6154940">
                  <a:extLst>
                    <a:ext uri="{9D8B030D-6E8A-4147-A177-3AD203B41FA5}">
                      <a16:colId xmlns:a16="http://schemas.microsoft.com/office/drawing/2014/main" val="1917872585"/>
                    </a:ext>
                  </a:extLst>
                </a:gridCol>
              </a:tblGrid>
              <a:tr h="2436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Akcijski plan za kružno gospodarstvo (PAEC), 2017</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u="sng" dirty="0">
                          <a:effectLst/>
                          <a:hlinkClick r:id="rId3"/>
                        </a:rPr>
                        <a:t>https://eco.nomia.pt/contents/ficheiros/paec-pt.pdf</a:t>
                      </a:r>
                      <a:r>
                        <a:rPr lang="en-GB" sz="1000" dirty="0">
                          <a:effectLst/>
                        </a:rPr>
                        <a:t> </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extLst>
                  <a:ext uri="{0D108BD9-81ED-4DB2-BD59-A6C34878D82A}">
                    <a16:rowId xmlns:a16="http://schemas.microsoft.com/office/drawing/2014/main" val="956012267"/>
                  </a:ext>
                </a:extLst>
              </a:tr>
              <a:tr h="2436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Rezolucija Vijeća ministara br. º 108/2019 od 2. srpnja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Promiče Akcijski plan za kružno gospodarstvo u Portugalu koji je odobren Rezolucijom Vijeća ministara br. º 190-A/2017, od 11. prosinca.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61771274"/>
                  </a:ext>
                </a:extLst>
              </a:tr>
              <a:tr h="2436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Uredba-zakon br. 86-C/2016 od 29. prosinca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Osniva Fond za inovacije, tehnologiju i kružno gospodarstvo, a Pravilnikom br. 258/ 2017 odobren je Pravilnik o upravljanju ovim Fondom.</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100629909"/>
                  </a:ext>
                </a:extLst>
              </a:tr>
              <a:tr h="25664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Ugljična neutralnost plana (RNC2050)</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dirty="0">
                          <a:effectLst/>
                        </a:rPr>
                        <a:t>Definira put do ugljične neutralnosti u Portugalu, uspostavlja glavne smjernice i utvrđuje troškovno učinkovite opcije za postizanje tog cilja u različitim scenarijima društveno-ekonomskog razvoja.</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043578980"/>
                  </a:ext>
                </a:extLst>
              </a:tr>
              <a:tr h="32152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Nacionalna strategija zelene nabave</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Analizira integraciju kriterija u javnoj nabavi, promičući cirkularnost resursa na popisu prioritetnih dobara i usluga utvrđenih u Nacionalnoj strategiji zelene javne nabave (ENCPE 2020).</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221553851"/>
                  </a:ext>
                </a:extLst>
              </a:tr>
              <a:tr h="32152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Nacionalni plan gospodarenja otpadom (PNGR 2020.)</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Cilj je promicati prevenciju i gospodarenje otpadom integriranim u životni ciklus proizvoda, usredotočeno na kružno gospodarstvo i osiguranje veće učinkovitosti u korištenju prirodnih resursa, a temelji se na dva strateška cilja.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09103034"/>
                  </a:ext>
                </a:extLst>
              </a:tr>
              <a:tr h="19176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Pravilnik br. 241-B/2019 od 31. srpnja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Odobrava PERSU 2020+, što je prilagodba mjerama definiranim u Strateškom planu za urbani otpad (PERSU 2020).</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716999918"/>
                  </a:ext>
                </a:extLst>
              </a:tr>
              <a:tr h="2436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Rezolucija Vijeća ministara br. 141/2018, od 26. listopada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Promiče održivije korištenje resursa u javnoj upravi smanjenjem potrošnje papira i plastičnih proizvoda.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9004836"/>
                  </a:ext>
                </a:extLst>
              </a:tr>
              <a:tr h="25664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Obavijest broj 2436/2018 od 21.02</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Predstavlja program “DURe – Repensar os plásticos na economia” (Promišljanje plastike u gospodarstvu), kako bi pokrenuo novi pristup plastici u gospodarstvu.</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214727992"/>
                  </a:ext>
                </a:extLst>
              </a:tr>
              <a:tr h="19176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Zakon br. 77/2019 od 2. rujna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Promiče okvir alternativa upotrebi ultra-lakih plastičnih vrećica na prodajnim mjestima za kruh, voće i povrće.</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956763128"/>
                  </a:ext>
                </a:extLst>
              </a:tr>
              <a:tr h="2436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Zakon br. 76/2019 od 2. rujna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dirty="0">
                          <a:effectLst/>
                        </a:rPr>
                        <a:t>Utvrđuje neuporabu i nedostupnost plastičnog posuđa za jednokratnu uporabu u djelatnostima sektora restorana i/ili pića te u maloprodaji.</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22748784"/>
                  </a:ext>
                </a:extLst>
              </a:tr>
              <a:tr h="25664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a:effectLst/>
                        </a:rPr>
                        <a:t>Pravilnik br. 202/2019 od 3. srpnja</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a:effectLst/>
                        </a:rPr>
                        <a:t>Definira uvjete i kriterije koji se primjenjuju na pilot projekt koji se usvaja u okviru sustava poticanja potrošača za povrat plastične ambalaže za piće za jednokratnu upotrebu.</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4195739408"/>
                  </a:ext>
                </a:extLst>
              </a:tr>
              <a:tr h="32152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000" dirty="0">
                          <a:effectLst/>
                        </a:rPr>
                        <a:t>Zakon br. 69/2018 od 26. prosinca</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GB" sz="1000" dirty="0">
                          <a:effectLst/>
                        </a:rPr>
                        <a:t>Ovaj zakon uvodi sustav za poticanje povrata plastične ambalaže za piće za jednokratnu upotrebu i pohranu ambalaže za piće od plastike, stakla, željeznih metala i aluminija, mijenjajući Uredbu-zakon br. 152-D/2017 od 11. prosinca.</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129037880"/>
                  </a:ext>
                </a:extLst>
              </a:tr>
            </a:tbl>
          </a:graphicData>
        </a:graphic>
      </p:graphicFrame>
    </p:spTree>
    <p:custDataLst>
      <p:tags r:id="rId1"/>
    </p:custDataLst>
    <p:extLst>
      <p:ext uri="{BB962C8B-B14F-4D97-AF65-F5344CB8AC3E}">
        <p14:creationId xmlns:p14="http://schemas.microsoft.com/office/powerpoint/2010/main" val="290546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45FA-6B05-4101-92FC-0E3E4AB1F823}"/>
              </a:ext>
            </a:extLst>
          </p:cNvPr>
          <p:cNvSpPr>
            <a:spLocks noGrp="1"/>
          </p:cNvSpPr>
          <p:nvPr>
            <p:ph type="title"/>
          </p:nvPr>
        </p:nvSpPr>
        <p:spPr>
          <a:xfrm>
            <a:off x="966634" y="106390"/>
            <a:ext cx="7717800" cy="1011600"/>
          </a:xfrm>
        </p:spPr>
        <p:txBody>
          <a:bodyPr/>
          <a:lstStyle/>
          <a:p>
            <a:pPr algn="l" rtl="0"/>
            <a:r>
              <a:rPr lang="en-US" sz="3200" dirty="0"/>
              <a:t>Potencijalni instrumenti politike koji utječu na cirkularnost proizvoda</a:t>
            </a:r>
            <a:endParaRPr lang="en-GB" sz="3200" dirty="0"/>
          </a:p>
        </p:txBody>
      </p:sp>
      <p:sp>
        <p:nvSpPr>
          <p:cNvPr id="4" name="TextBox 3">
            <a:extLst>
              <a:ext uri="{FF2B5EF4-FFF2-40B4-BE49-F238E27FC236}">
                <a16:creationId xmlns:a16="http://schemas.microsoft.com/office/drawing/2014/main" id="{3FF1112E-E234-4DB8-BF6D-DF40E7F83AAC}"/>
              </a:ext>
            </a:extLst>
          </p:cNvPr>
          <p:cNvSpPr txBox="1"/>
          <p:nvPr/>
        </p:nvSpPr>
        <p:spPr>
          <a:xfrm>
            <a:off x="237194" y="1876555"/>
            <a:ext cx="3379155" cy="2462213"/>
          </a:xfrm>
          <a:prstGeom prst="rect">
            <a:avLst/>
          </a:prstGeom>
          <a:noFill/>
        </p:spPr>
        <p:txBody>
          <a:bodyPr wrap="square">
            <a:spAutoFit/>
          </a:bodyPr>
          <a:lstStyle/>
          <a:p>
            <a:pPr marL="0" indent="0" algn="l" rtl="0">
              <a:buNone/>
            </a:pPr>
            <a:r>
              <a:rPr lang="en-US" i="1" dirty="0">
                <a:solidFill>
                  <a:srgbClr val="2B2D83"/>
                </a:solidFill>
              </a:rPr>
              <a:t>„Racionalizacija mjera politike značajan je izazov, ne samo zato što su različiti akteri politike odgovorni za različite faze u životnom ciklusu proizvoda, već i zato što je teško predvidjeti sve moguće učinke politike prije nego što se ona provede. Ovo naglašava potrebu za korištenjem okvira sustavnog praćenja koji omogućuje identifikaciju sustavnih učinaka djelovanja politike i odgovarajuće prilagodbe.”</a:t>
            </a:r>
            <a:endParaRPr lang="bg-BG" i="1" dirty="0">
              <a:solidFill>
                <a:srgbClr val="2B2D83"/>
              </a:solidFill>
            </a:endParaRPr>
          </a:p>
        </p:txBody>
      </p:sp>
      <p:pic>
        <p:nvPicPr>
          <p:cNvPr id="5" name="Картина 3">
            <a:extLst>
              <a:ext uri="{FF2B5EF4-FFF2-40B4-BE49-F238E27FC236}">
                <a16:creationId xmlns:a16="http://schemas.microsoft.com/office/drawing/2014/main" id="{2E04D985-92F5-4910-B739-171A627EFE22}"/>
              </a:ext>
            </a:extLst>
          </p:cNvPr>
          <p:cNvPicPr>
            <a:picLocks noChangeAspect="1"/>
          </p:cNvPicPr>
          <p:nvPr/>
        </p:nvPicPr>
        <p:blipFill rotWithShape="1">
          <a:blip r:embed="rId3"/>
          <a:srcRect t="1393" b="1"/>
          <a:stretch/>
        </p:blipFill>
        <p:spPr>
          <a:xfrm>
            <a:off x="4227461" y="1061873"/>
            <a:ext cx="4456973" cy="3548456"/>
          </a:xfrm>
          <a:prstGeom prst="rect">
            <a:avLst/>
          </a:prstGeom>
        </p:spPr>
      </p:pic>
      <p:sp>
        <p:nvSpPr>
          <p:cNvPr id="6" name="Текстово поле 4">
            <a:extLst>
              <a:ext uri="{FF2B5EF4-FFF2-40B4-BE49-F238E27FC236}">
                <a16:creationId xmlns:a16="http://schemas.microsoft.com/office/drawing/2014/main" id="{38CAE9A7-661D-4025-857C-A5D6297735E8}"/>
              </a:ext>
            </a:extLst>
          </p:cNvPr>
          <p:cNvSpPr txBox="1"/>
          <p:nvPr/>
        </p:nvSpPr>
        <p:spPr>
          <a:xfrm>
            <a:off x="2466653" y="4502607"/>
            <a:ext cx="7210937" cy="215444"/>
          </a:xfrm>
          <a:prstGeom prst="rect">
            <a:avLst/>
          </a:prstGeom>
          <a:noFill/>
        </p:spPr>
        <p:txBody>
          <a:bodyPr wrap="square" rtlCol="0">
            <a:spAutoFit/>
          </a:bodyPr>
          <a:lstStyle/>
          <a:p>
            <a:pPr algn="ctr" rtl="0"/>
            <a:r>
              <a:rPr lang="en-US" sz="800" dirty="0">
                <a:latin typeface="+mj-lt"/>
                <a:ea typeface="Verdana" panose="020B0604030504040204" pitchFamily="34" charset="0"/>
              </a:rPr>
              <a:t>Izvor:</a:t>
            </a:r>
            <a:r>
              <a:rPr lang="en-US" sz="800" dirty="0">
                <a:latin typeface="+mj-lt"/>
                <a:ea typeface="Verdana" panose="020B0604030504040204" pitchFamily="34" charset="0"/>
                <a:hlinkClick r:id="rId4"/>
              </a:rPr>
              <a:t>https://circulareconomy.europa.eu/platform/sites/default/files/circular_by_design_-_products_in_the_circular_economy.pdf</a:t>
            </a:r>
            <a:r>
              <a:rPr lang="en-US" sz="800" dirty="0">
                <a:latin typeface="+mj-lt"/>
                <a:ea typeface="Verdana" panose="020B0604030504040204" pitchFamily="34" charset="0"/>
              </a:rPr>
              <a:t> </a:t>
            </a:r>
            <a:endParaRPr lang="bg-BG" sz="8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79876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Procjena</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4363360"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087502"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427230A0-65CA-B016-EFE5-3CBCECC37E96}"/>
              </a:ext>
            </a:extLst>
          </p:cNvPr>
          <p:cNvSpPr txBox="1"/>
          <p:nvPr/>
        </p:nvSpPr>
        <p:spPr>
          <a:xfrm>
            <a:off x="1211936" y="1551100"/>
            <a:ext cx="6302848" cy="2598725"/>
          </a:xfrm>
          <a:prstGeom prst="rect">
            <a:avLst/>
          </a:prstGeom>
          <a:noFill/>
        </p:spPr>
        <p:txBody>
          <a:bodyPr wrap="square">
            <a:spAutoFit/>
          </a:bodyPr>
          <a:lstStyle/>
          <a:p>
            <a:pPr algn="l" rtl="0">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Zadatak</a:t>
            </a:r>
          </a:p>
          <a:p>
            <a:pPr algn="l" rtl="0">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Izradite slučaj na jednoj stranici za tvrtku koja koristi model linearne ekonomije.</a:t>
            </a:r>
          </a:p>
          <a:p>
            <a:pPr algn="l" rtl="0">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Imajte na umu sljedeća pitanja:</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rtl="0">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Koji su negativni učinci ovog poslovnog slučaja na okoliš?</a:t>
            </a:r>
          </a:p>
          <a:p>
            <a:pPr marL="342900" indent="-342900" algn="l" rtl="0">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Što biste predložili da se promijeni ovaj poslovni model kako bi se smanjila potrošnja resursa ili negativan utjecaj na okoliš?</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pPr algn="l" rtl="0"/>
            <a:r>
              <a:rPr lang="en-GB" dirty="0"/>
              <a:t>Dodatna literatura</a:t>
            </a:r>
          </a:p>
        </p:txBody>
      </p:sp>
      <p:sp>
        <p:nvSpPr>
          <p:cNvPr id="4" name="TextBox 3">
            <a:extLst>
              <a:ext uri="{FF2B5EF4-FFF2-40B4-BE49-F238E27FC236}">
                <a16:creationId xmlns:a16="http://schemas.microsoft.com/office/drawing/2014/main" id="{00855202-B72E-47AC-BC25-AEE9EBAFC535}"/>
              </a:ext>
            </a:extLst>
          </p:cNvPr>
          <p:cNvSpPr txBox="1"/>
          <p:nvPr/>
        </p:nvSpPr>
        <p:spPr>
          <a:xfrm>
            <a:off x="712975" y="1551100"/>
            <a:ext cx="7545519" cy="2739211"/>
          </a:xfrm>
          <a:prstGeom prst="rect">
            <a:avLst/>
          </a:prstGeom>
          <a:noFill/>
        </p:spPr>
        <p:txBody>
          <a:bodyPr wrap="square">
            <a:spAutoFit/>
          </a:bodyPr>
          <a:lstStyle/>
          <a:p>
            <a:pPr marL="0" indent="0" algn="l" rtl="0">
              <a:buNone/>
            </a:pPr>
            <a:r>
              <a:rPr lang="en-US" sz="1400" b="1" dirty="0">
                <a:solidFill>
                  <a:srgbClr val="368E00"/>
                </a:solidFill>
              </a:rPr>
              <a:t>Knjige, radovi, vodiči, teze, ostalo	</a:t>
            </a:r>
          </a:p>
          <a:p>
            <a:pPr algn="l" rtl="0"/>
            <a:r>
              <a:rPr lang="en-US" sz="1400" dirty="0"/>
              <a:t>Materijalna zabrinutost: Onečišćenje, profit i kvaliteta života (1996.): Jackson, Tim. Routledge Publishing</a:t>
            </a:r>
          </a:p>
          <a:p>
            <a:pPr algn="l" rtl="0"/>
            <a:r>
              <a:rPr lang="en-US" sz="1400" dirty="0"/>
              <a:t>Planirano zastarijevanje: Istraživanje problema, Briefing, svibanj 2016.,</a:t>
            </a:r>
            <a:r>
              <a:rPr lang="en-US" sz="1400" dirty="0">
                <a:hlinkClick r:id="rId3"/>
              </a:rPr>
              <a:t>https://www.europarl.europa.eu/RegData/etudes/BRIE/2016/581999/EPRS_BRI%282016%29581999_EN.pdf</a:t>
            </a:r>
            <a:r>
              <a:rPr lang="en-US" sz="1400" dirty="0"/>
              <a:t> </a:t>
            </a:r>
          </a:p>
          <a:p>
            <a:pPr marL="0" indent="0" algn="l" rtl="0">
              <a:buNone/>
            </a:pPr>
            <a:endParaRPr lang="en-US" sz="1400" b="1" dirty="0">
              <a:solidFill>
                <a:srgbClr val="368E00"/>
              </a:solidFill>
            </a:endParaRPr>
          </a:p>
          <a:p>
            <a:pPr marL="0" indent="0" algn="l" rtl="0">
              <a:buNone/>
            </a:pPr>
            <a:r>
              <a:rPr lang="en-US" sz="1400" b="1" dirty="0">
                <a:solidFill>
                  <a:srgbClr val="368E00"/>
                </a:solidFill>
              </a:rPr>
              <a:t>Web stranice i platforme</a:t>
            </a:r>
          </a:p>
          <a:p>
            <a:pPr algn="l" rtl="0"/>
            <a:r>
              <a:rPr lang="en-US" sz="1600" dirty="0"/>
              <a:t>Web stranica Europske komisije o prilagodbi klimatskim promjenama, kako će to utjecati na nas? Dostupno u:</a:t>
            </a:r>
            <a:r>
              <a:rPr lang="en-US" sz="1600" dirty="0">
                <a:hlinkClick r:id="rId4"/>
              </a:rPr>
              <a:t>https://ec.europa.eu/clima/policies/adaptation/how_en</a:t>
            </a:r>
            <a:r>
              <a:rPr lang="en-US" sz="1600" dirty="0"/>
              <a:t> </a:t>
            </a:r>
          </a:p>
          <a:p>
            <a:pPr marL="0" indent="0" algn="l" rtl="0">
              <a:buNone/>
            </a:pPr>
            <a:r>
              <a:rPr lang="en-US" sz="1400" b="1" dirty="0">
                <a:solidFill>
                  <a:srgbClr val="368E00"/>
                </a:solidFill>
              </a:rPr>
              <a:t>CE projekti</a:t>
            </a:r>
          </a:p>
          <a:p>
            <a:pPr algn="l" rtl="0"/>
            <a:r>
              <a:rPr lang="en-US" sz="1400" dirty="0">
                <a:hlinkClick r:id="rId5"/>
              </a:rPr>
              <a:t>http://www.lessonsfromnature.org/</a:t>
            </a:r>
            <a:r>
              <a:rPr lang="en-US" sz="1400" dirty="0"/>
              <a:t> </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574876" y="1243323"/>
            <a:ext cx="5300770" cy="307777"/>
          </a:xfrm>
          <a:prstGeom prst="rect">
            <a:avLst/>
          </a:prstGeom>
          <a:noFill/>
        </p:spPr>
        <p:txBody>
          <a:bodyPr wrap="square">
            <a:spAutoFit/>
          </a:bodyPr>
          <a:lstStyle/>
          <a:p>
            <a:pPr marL="0" indent="0" algn="l" rtl="0">
              <a:buNone/>
            </a:pPr>
            <a:r>
              <a:rPr lang="en-US" sz="1400" b="1" dirty="0">
                <a:solidFill>
                  <a:srgbClr val="E7501B"/>
                </a:solidFill>
              </a:rPr>
              <a:t>Linearni model proizvodnje i potrošnje</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EC83E2-51CC-4EB2-9A66-51F2E37762A0}"/>
              </a:ext>
            </a:extLst>
          </p:cNvPr>
          <p:cNvSpPr txBox="1"/>
          <p:nvPr/>
        </p:nvSpPr>
        <p:spPr>
          <a:xfrm>
            <a:off x="840961" y="769759"/>
            <a:ext cx="8007475" cy="3970318"/>
          </a:xfrm>
          <a:prstGeom prst="rect">
            <a:avLst/>
          </a:prstGeom>
          <a:noFill/>
        </p:spPr>
        <p:txBody>
          <a:bodyPr wrap="square">
            <a:spAutoFit/>
          </a:bodyPr>
          <a:lstStyle/>
          <a:p>
            <a:pPr marL="0" indent="0" algn="l" rtl="0">
              <a:buNone/>
            </a:pPr>
            <a:r>
              <a:rPr lang="en-US" sz="1400" b="1" dirty="0">
                <a:solidFill>
                  <a:srgbClr val="368E00"/>
                </a:solidFill>
              </a:rPr>
              <a:t>Knjige, radovi, vodiči, teze, ostalo	</a:t>
            </a:r>
          </a:p>
          <a:p>
            <a:pPr algn="l" rtl="0"/>
            <a:r>
              <a:rPr lang="en-US" sz="1400" dirty="0"/>
              <a:t>Walter R.</a:t>
            </a:r>
            <a:r>
              <a:rPr lang="en-US" sz="1400" dirty="0" err="1"/>
              <a:t>Stahel</a:t>
            </a:r>
            <a:r>
              <a:rPr lang="en-US" sz="1400" dirty="0"/>
              <a:t>, Routledge &amp; CRC Press, 2019., Kružna ekonomija: korisnički vodič</a:t>
            </a:r>
          </a:p>
          <a:p>
            <a:pPr algn="l" rtl="0"/>
            <a:r>
              <a:rPr lang="en-US" sz="1400" dirty="0"/>
              <a:t>Izvješće EEA br. 6/2017 Circular by design Proizvodi u kružnom gospodarstvu REUSE, REPAIR, EDISTRIBUTE, REFURBISH, REMANUFACTURE, ISSN 1977-8449, dostupno na:</a:t>
            </a:r>
            <a:r>
              <a:rPr lang="en-US" sz="1400" dirty="0">
                <a:hlinkClick r:id="rId3"/>
              </a:rPr>
              <a:t>https://circulareconomy.europa.eu/platform/sites/default/files/circular_by_design_-_products_in_the_circular_economy.pdf</a:t>
            </a:r>
            <a:r>
              <a:rPr lang="en-US" sz="1400" dirty="0"/>
              <a:t> </a:t>
            </a:r>
            <a:endParaRPr lang="en-US" sz="1400" b="1" dirty="0">
              <a:solidFill>
                <a:srgbClr val="368E00"/>
              </a:solidFill>
            </a:endParaRPr>
          </a:p>
          <a:p>
            <a:pPr marL="0" indent="0" algn="l" rtl="0">
              <a:buNone/>
            </a:pPr>
            <a:endParaRPr lang="en-US" sz="1400" b="1" dirty="0">
              <a:solidFill>
                <a:srgbClr val="368E00"/>
              </a:solidFill>
            </a:endParaRPr>
          </a:p>
          <a:p>
            <a:pPr marL="0" indent="0" algn="l" rtl="0">
              <a:buNone/>
            </a:pPr>
            <a:r>
              <a:rPr lang="en-US" sz="1400" b="1" dirty="0">
                <a:solidFill>
                  <a:srgbClr val="368E00"/>
                </a:solidFill>
              </a:rPr>
              <a:t>Web stranice i platforme</a:t>
            </a:r>
          </a:p>
          <a:p>
            <a:pPr algn="l" rtl="0"/>
            <a:r>
              <a:rPr lang="en-US" sz="1600" dirty="0"/>
              <a:t>Koncept kružne ekonomije, Zaklada Ellen McArthur. Dostupno u:</a:t>
            </a:r>
            <a:r>
              <a:rPr lang="en-US" sz="1600" dirty="0">
                <a:hlinkClick r:id="rId4"/>
              </a:rPr>
              <a:t>https://www.ellenmacarthurfoundation.org/circular-economy/concept</a:t>
            </a:r>
            <a:r>
              <a:rPr lang="en-US" sz="1600" dirty="0"/>
              <a:t> </a:t>
            </a:r>
          </a:p>
          <a:p>
            <a:pPr algn="l" rtl="0"/>
            <a:r>
              <a:rPr lang="en-US" sz="1600" dirty="0"/>
              <a:t>Učinci kružnog gospodarstva na radna mjesta. Dostupno u:</a:t>
            </a:r>
            <a:r>
              <a:rPr lang="en-US" sz="1600" dirty="0">
                <a:hlinkClick r:id="rId5"/>
              </a:rPr>
              <a:t>https://www.iisd.org/system/files/2020-12/circular-economy-jobs.pdf</a:t>
            </a:r>
            <a:r>
              <a:rPr lang="en-US" sz="1600" dirty="0"/>
              <a:t> </a:t>
            </a:r>
          </a:p>
          <a:p>
            <a:pPr algn="l" rtl="0"/>
            <a:r>
              <a:rPr lang="en-US" sz="1600" dirty="0">
                <a:hlinkClick r:id="rId6"/>
              </a:rPr>
              <a:t>https://kenniskaarten.hetgroenebrein.nl/en/</a:t>
            </a:r>
            <a:r>
              <a:rPr lang="en-US" sz="1600" dirty="0"/>
              <a:t> </a:t>
            </a:r>
          </a:p>
          <a:p>
            <a:pPr marL="0" indent="0" algn="l" rtl="0">
              <a:buNone/>
            </a:pPr>
            <a:endParaRPr lang="en-US" sz="1400" b="1" dirty="0">
              <a:solidFill>
                <a:srgbClr val="368E00"/>
              </a:solidFill>
            </a:endParaRPr>
          </a:p>
          <a:p>
            <a:pPr marL="0" indent="0" algn="l" rtl="0">
              <a:buNone/>
            </a:pPr>
            <a:r>
              <a:rPr lang="en-US" sz="1400" b="1" dirty="0">
                <a:solidFill>
                  <a:srgbClr val="368E00"/>
                </a:solidFill>
              </a:rPr>
              <a:t>Video zapisi</a:t>
            </a:r>
          </a:p>
          <a:p>
            <a:pPr algn="l" rtl="0"/>
            <a:r>
              <a:rPr lang="en-US" sz="1600" dirty="0"/>
              <a:t>Je li ovo budućnost globalnih prehrambenih sustava?</a:t>
            </a:r>
            <a:r>
              <a:rPr lang="en-US" sz="1400" b="1" dirty="0">
                <a:solidFill>
                  <a:srgbClr val="368E00"/>
                </a:solidFill>
              </a:rPr>
              <a:t> </a:t>
            </a:r>
            <a:r>
              <a:rPr lang="en-US" sz="1600" dirty="0"/>
              <a:t>Dostupno u:</a:t>
            </a:r>
            <a:r>
              <a:rPr lang="en-US" sz="1600" dirty="0">
                <a:hlinkClick r:id="rId7"/>
              </a:rPr>
              <a:t>https://www.youtube.com/watch?v=G-pr0cYzuDQ</a:t>
            </a:r>
            <a:r>
              <a:rPr lang="en-US" sz="1600" dirty="0"/>
              <a:t> </a:t>
            </a:r>
          </a:p>
        </p:txBody>
      </p:sp>
      <p:sp>
        <p:nvSpPr>
          <p:cNvPr id="5" name="TextBox 4">
            <a:extLst>
              <a:ext uri="{FF2B5EF4-FFF2-40B4-BE49-F238E27FC236}">
                <a16:creationId xmlns:a16="http://schemas.microsoft.com/office/drawing/2014/main" id="{DCAE863F-7F4F-4598-8578-2403DAF53664}"/>
              </a:ext>
            </a:extLst>
          </p:cNvPr>
          <p:cNvSpPr txBox="1"/>
          <p:nvPr/>
        </p:nvSpPr>
        <p:spPr>
          <a:xfrm>
            <a:off x="1148155" y="383431"/>
            <a:ext cx="5300770" cy="307777"/>
          </a:xfrm>
          <a:prstGeom prst="rect">
            <a:avLst/>
          </a:prstGeom>
          <a:noFill/>
        </p:spPr>
        <p:txBody>
          <a:bodyPr wrap="square">
            <a:spAutoFit/>
          </a:bodyPr>
          <a:lstStyle/>
          <a:p>
            <a:pPr algn="l" rtl="0"/>
            <a:r>
              <a:rPr lang="en-US" sz="1400" b="1" dirty="0">
                <a:solidFill>
                  <a:srgbClr val="E7501B"/>
                </a:solidFill>
              </a:rPr>
              <a:t>CE principi za razliku od linearnog modela</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43306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315752" y="1474206"/>
            <a:ext cx="7717800" cy="646800"/>
          </a:xfrm>
        </p:spPr>
        <p:txBody>
          <a:bodyPr/>
          <a:lstStyle/>
          <a:p>
            <a:pPr algn="l" rtl="0"/>
            <a:r>
              <a:rPr lang="en-US" sz="4000" dirty="0">
                <a:solidFill>
                  <a:srgbClr val="368E00"/>
                </a:solidFill>
              </a:rPr>
              <a:t>Linearni model proizvodnje i potrošnje</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490635" y="2121006"/>
            <a:ext cx="5914455" cy="2074730"/>
          </a:xfrm>
        </p:spPr>
        <p:txBody>
          <a:bodyPr/>
          <a:lstStyle/>
          <a:p>
            <a:pPr marL="285750" indent="-285750" algn="l" rtl="0">
              <a:buFont typeface="Arial" panose="020B0604020202020204" pitchFamily="34" charset="0"/>
              <a:buChar char="•"/>
            </a:pPr>
            <a:r>
              <a:rPr lang="en-US" sz="1600" dirty="0"/>
              <a:t>Pregled linearnog modela proizvodnje i objašnjenja potrošnje. </a:t>
            </a:r>
          </a:p>
          <a:p>
            <a:pPr marL="285750" indent="-285750" algn="l" rtl="0">
              <a:buFont typeface="Arial" panose="020B0604020202020204" pitchFamily="34" charset="0"/>
              <a:buChar char="•"/>
            </a:pPr>
            <a:r>
              <a:rPr lang="en-US" sz="1600" dirty="0" err="1"/>
              <a:t>Iz</a:t>
            </a:r>
            <a:r>
              <a:rPr lang="en-US" sz="1600" dirty="0"/>
              <a:t> povijesne perspektive, </a:t>
            </a:r>
            <a:r>
              <a:rPr lang="hr-HR" sz="1600" dirty="0"/>
              <a:t>linearni model je bio korišten </a:t>
            </a:r>
            <a:r>
              <a:rPr lang="en-US" sz="1600" dirty="0" err="1"/>
              <a:t>kako</a:t>
            </a:r>
            <a:r>
              <a:rPr lang="en-US" sz="1600" dirty="0"/>
              <a:t> bi se postigao ekonomski </a:t>
            </a:r>
            <a:r>
              <a:rPr lang="en-US" sz="1600" dirty="0" err="1"/>
              <a:t>rast</a:t>
            </a:r>
            <a:r>
              <a:rPr lang="en-US" sz="1600" dirty="0"/>
              <a:t>.</a:t>
            </a:r>
          </a:p>
          <a:p>
            <a:pPr marL="285750" indent="-285750" algn="l" rtl="0">
              <a:buFont typeface="Arial" panose="020B0604020202020204" pitchFamily="34" charset="0"/>
              <a:buChar char="•"/>
            </a:pPr>
            <a:r>
              <a:rPr lang="en-US" sz="1600" dirty="0" err="1"/>
              <a:t>Implikacije</a:t>
            </a:r>
            <a:r>
              <a:rPr lang="en-US" sz="1600" dirty="0"/>
              <a:t> (npr. klimatske promjene, zagađenje) linearnog modela ostvaruju se kroz dokaze o degradaciji </a:t>
            </a:r>
            <a:r>
              <a:rPr lang="en-US" sz="1600" dirty="0" err="1"/>
              <a:t>okoliša</a:t>
            </a:r>
            <a:r>
              <a:rPr lang="en-US" sz="1600" dirty="0"/>
              <a:t> </a:t>
            </a:r>
            <a:r>
              <a:rPr lang="en-US" sz="1600" dirty="0" err="1"/>
              <a:t>kojima</a:t>
            </a:r>
            <a:r>
              <a:rPr lang="en-US" sz="1600" dirty="0"/>
              <a:t> je </a:t>
            </a:r>
            <a:r>
              <a:rPr lang="en-US" sz="1600" dirty="0" err="1"/>
              <a:t>linearni</a:t>
            </a:r>
            <a:r>
              <a:rPr lang="en-US" sz="1600" dirty="0"/>
              <a:t> model </a:t>
            </a:r>
            <a:r>
              <a:rPr lang="en-US" sz="1600" dirty="0" err="1"/>
              <a:t>pridonio</a:t>
            </a:r>
            <a:r>
              <a:rPr lang="en-US" sz="1600" dirty="0"/>
              <a:t>.</a:t>
            </a:r>
          </a:p>
          <a:p>
            <a:pPr algn="l" rtl="0"/>
            <a:r>
              <a:rPr lang="en-US" sz="1400" dirty="0"/>
              <a:t> </a:t>
            </a:r>
            <a:endParaRPr lang="en-GB" dirty="0"/>
          </a:p>
        </p:txBody>
      </p:sp>
    </p:spTree>
    <p:custDataLst>
      <p:tags r:id="rId1"/>
    </p:custDataLst>
    <p:extLst>
      <p:ext uri="{BB962C8B-B14F-4D97-AF65-F5344CB8AC3E}">
        <p14:creationId xmlns:p14="http://schemas.microsoft.com/office/powerpoint/2010/main" val="163859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22317-F3DD-464B-B28F-2BA1FBD1C752}"/>
              </a:ext>
            </a:extLst>
          </p:cNvPr>
          <p:cNvSpPr txBox="1"/>
          <p:nvPr/>
        </p:nvSpPr>
        <p:spPr>
          <a:xfrm>
            <a:off x="713225" y="1700810"/>
            <a:ext cx="7660754" cy="2031325"/>
          </a:xfrm>
          <a:prstGeom prst="rect">
            <a:avLst/>
          </a:prstGeom>
          <a:noFill/>
        </p:spPr>
        <p:txBody>
          <a:bodyPr wrap="square">
            <a:spAutoFit/>
          </a:bodyPr>
          <a:lstStyle/>
          <a:p>
            <a:pPr marL="0" indent="0" algn="l" rtl="0">
              <a:buNone/>
            </a:pPr>
            <a:r>
              <a:rPr lang="en-US" sz="1400" b="1" dirty="0">
                <a:solidFill>
                  <a:srgbClr val="368E00"/>
                </a:solidFill>
              </a:rPr>
              <a:t>Web stranice i platforme</a:t>
            </a:r>
          </a:p>
          <a:p>
            <a:pPr algn="l" rtl="0"/>
            <a:r>
              <a:rPr lang="en-US" sz="1400" dirty="0"/>
              <a:t>Eurostatov okvir za praćenje kružnog gospodarstva. Dostupno u:</a:t>
            </a:r>
            <a:r>
              <a:rPr lang="en-US" sz="1400" dirty="0">
                <a:hlinkClick r:id="rId3"/>
              </a:rPr>
              <a:t>https://ec.europa.eu/eurostat/web/circular-economy/indicators/monitoring-framework</a:t>
            </a:r>
            <a:r>
              <a:rPr lang="en-US" sz="1400" dirty="0"/>
              <a:t> </a:t>
            </a:r>
          </a:p>
          <a:p>
            <a:pPr algn="l" rtl="0"/>
            <a:r>
              <a:rPr lang="en-US" sz="1400" dirty="0"/>
              <a:t>Podaci Eurostata o pokazateljima kružnog gospodarstva. Dostupno u:</a:t>
            </a:r>
            <a:r>
              <a:rPr lang="en-US" sz="1400" dirty="0">
                <a:hlinkClick r:id="rId4"/>
              </a:rPr>
              <a:t>https://ec.europa.eu/eurostat/web/circular-economy/indicators</a:t>
            </a:r>
            <a:r>
              <a:rPr lang="en-US" sz="1400" dirty="0"/>
              <a:t> </a:t>
            </a:r>
          </a:p>
          <a:p>
            <a:pPr algn="l" rtl="0"/>
            <a:r>
              <a:rPr lang="en-US" sz="1400" dirty="0"/>
              <a:t>Indikatori kružnog gospodarstva, Europska komisija, dostupno na:</a:t>
            </a:r>
            <a:r>
              <a:rPr lang="en-US" sz="1400" dirty="0">
                <a:hlinkClick r:id="rId5"/>
              </a:rPr>
              <a:t>https://ec.europa.eu/environment/ecoap/indicators/circular-economy-indicators_en</a:t>
            </a:r>
            <a:r>
              <a:rPr lang="en-US" sz="1400" dirty="0"/>
              <a:t> </a:t>
            </a:r>
          </a:p>
          <a:p>
            <a:pPr algn="l" rtl="0"/>
            <a:r>
              <a:rPr lang="en-US" sz="1400" dirty="0"/>
              <a:t>Indikator cirkularnosti materijala, Zaklada Ellen MacArthur, dostupno na:</a:t>
            </a:r>
            <a:r>
              <a:rPr lang="en-US" sz="1400" dirty="0">
                <a:hlinkClick r:id="rId6"/>
              </a:rPr>
              <a:t>https://ellenmacarthurfoundation.org/material-circularity-indicator</a:t>
            </a:r>
            <a:r>
              <a:rPr lang="en-US" sz="1400" dirty="0"/>
              <a:t> </a:t>
            </a:r>
          </a:p>
        </p:txBody>
      </p:sp>
      <p:sp>
        <p:nvSpPr>
          <p:cNvPr id="6" name="TextBox 5">
            <a:extLst>
              <a:ext uri="{FF2B5EF4-FFF2-40B4-BE49-F238E27FC236}">
                <a16:creationId xmlns:a16="http://schemas.microsoft.com/office/drawing/2014/main" id="{66154A82-A382-4814-A414-500140954CFD}"/>
              </a:ext>
            </a:extLst>
          </p:cNvPr>
          <p:cNvSpPr txBox="1"/>
          <p:nvPr/>
        </p:nvSpPr>
        <p:spPr>
          <a:xfrm>
            <a:off x="713225" y="1103589"/>
            <a:ext cx="5300770" cy="307777"/>
          </a:xfrm>
          <a:prstGeom prst="rect">
            <a:avLst/>
          </a:prstGeom>
          <a:noFill/>
        </p:spPr>
        <p:txBody>
          <a:bodyPr wrap="square">
            <a:spAutoFit/>
          </a:bodyPr>
          <a:lstStyle/>
          <a:p>
            <a:pPr algn="l" rtl="0"/>
            <a:r>
              <a:rPr lang="en-US" sz="1400" b="1" dirty="0">
                <a:solidFill>
                  <a:srgbClr val="E7501B"/>
                </a:solidFill>
              </a:rPr>
              <a:t>CE indikatori</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540853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DDAB43-E4A1-4474-BFC6-450E0BEC3DBE}"/>
              </a:ext>
            </a:extLst>
          </p:cNvPr>
          <p:cNvSpPr txBox="1"/>
          <p:nvPr/>
        </p:nvSpPr>
        <p:spPr>
          <a:xfrm>
            <a:off x="880163" y="1325120"/>
            <a:ext cx="7793026" cy="3106876"/>
          </a:xfrm>
          <a:prstGeom prst="rect">
            <a:avLst/>
          </a:prstGeom>
          <a:noFill/>
        </p:spPr>
        <p:txBody>
          <a:bodyPr wrap="square">
            <a:spAutoFit/>
          </a:bodyPr>
          <a:lstStyle/>
          <a:p>
            <a:pPr marL="0" indent="0" algn="l" rtl="0">
              <a:buNone/>
            </a:pPr>
            <a:r>
              <a:rPr lang="en-US" sz="1400" b="1" dirty="0">
                <a:solidFill>
                  <a:srgbClr val="368E00"/>
                </a:solidFill>
              </a:rPr>
              <a:t>Knjige, radovi, vodiči, teze, ostalo	</a:t>
            </a:r>
          </a:p>
          <a:p>
            <a:pPr algn="l" rtl="0"/>
            <a:r>
              <a:rPr lang="en-US" sz="1400" dirty="0"/>
              <a:t>Novi akcijski plan kružnog gospodarstva za čišću i konkurentniju Europu (2020.). Dostupno u:</a:t>
            </a:r>
            <a:r>
              <a:rPr lang="en-US" sz="1400" dirty="0">
                <a:hlinkClick r:id="rId3"/>
              </a:rPr>
              <a:t>https://eur-lex.europa.eu/legal-content/EN/TXT/?qid=1583933814386&amp;uri=COM:2020:98:FIN</a:t>
            </a:r>
            <a:r>
              <a:rPr lang="en-US" sz="1400" dirty="0"/>
              <a:t> </a:t>
            </a:r>
          </a:p>
          <a:p>
            <a:pPr algn="l" rtl="0"/>
            <a:r>
              <a:rPr lang="en-US" sz="1400" dirty="0"/>
              <a:t>Rezolucija Europskog parlamenta o novom planu kružnog gospodarstva (2020/2077 (INI)), dostupno na:</a:t>
            </a:r>
            <a:r>
              <a:rPr lang="en-US" sz="1400" dirty="0">
                <a:hlinkClick r:id="rId4"/>
              </a:rPr>
              <a:t>https://www.europarl.europa.eu/doceo/document/TA-9-2021-0040_EN.html</a:t>
            </a:r>
            <a:r>
              <a:rPr lang="en-US" sz="1400" dirty="0"/>
              <a:t> </a:t>
            </a:r>
          </a:p>
          <a:p>
            <a:pPr algn="l" rtl="0"/>
            <a:r>
              <a:rPr lang="en-US" sz="1400" dirty="0"/>
              <a:t>Circular by design – Proizvodi u kružnom gospodarstvu, EEA Izvješće IN 6/2017, Dostupno na:</a:t>
            </a:r>
            <a:r>
              <a:rPr lang="en-US" sz="1400" dirty="0">
                <a:hlinkClick r:id="rId5"/>
              </a:rPr>
              <a:t>https://circulareconomy.europa.eu/platform/sites/default/files/circular_by_design_-_products_in_the_circular_economy.pdf</a:t>
            </a:r>
            <a:r>
              <a:rPr lang="en-US" sz="1400" dirty="0"/>
              <a:t> </a:t>
            </a:r>
          </a:p>
          <a:p>
            <a:pPr algn="l" rtl="0"/>
            <a:r>
              <a:rPr lang="en-US" sz="1400" dirty="0"/>
              <a:t>Više od manje – učinkovitost resursa materijala u Europi, EEA izvješće IN 10/2016, dostupno na:</a:t>
            </a:r>
            <a:r>
              <a:rPr lang="en-US" sz="1400" dirty="0">
                <a:hlinkClick r:id="rId6"/>
              </a:rPr>
              <a:t>http://www.sepa.gov.rs/download/publikacije/MoreFromLess_MaterialResourceEfficiencyEurope.pdf</a:t>
            </a:r>
            <a:r>
              <a:rPr lang="en-US" sz="1400" dirty="0"/>
              <a:t> </a:t>
            </a:r>
          </a:p>
          <a:p>
            <a:pPr marL="0" indent="0" algn="l" rtl="0">
              <a:buNone/>
            </a:pPr>
            <a:r>
              <a:rPr lang="en-US" sz="1400" b="1" dirty="0">
                <a:solidFill>
                  <a:srgbClr val="368E00"/>
                </a:solidFill>
              </a:rPr>
              <a:t>Web stranice i platforme</a:t>
            </a:r>
          </a:p>
          <a:p>
            <a:pPr algn="l" rtl="0">
              <a:lnSpc>
                <a:spcPct val="107000"/>
              </a:lnSpc>
              <a:spcAft>
                <a:spcPts val="800"/>
              </a:spcAft>
            </a:pPr>
            <a:r>
              <a:rPr lang="en-GB" sz="1400" dirty="0">
                <a:effectLst/>
                <a:cs typeface="Times New Roman" panose="02020603050405020304" pitchFamily="18" charset="0"/>
              </a:rPr>
              <a:t>EU Ecolabel, dostupno na:</a:t>
            </a:r>
            <a:r>
              <a:rPr lang="en-GB" sz="1400" u="sng" dirty="0">
                <a:solidFill>
                  <a:srgbClr val="0563C1"/>
                </a:solidFill>
                <a:effectLst/>
                <a:cs typeface="Times New Roman" panose="02020603050405020304" pitchFamily="18" charset="0"/>
                <a:hlinkClick r:id="rId7"/>
              </a:rPr>
              <a:t>https://ec.europa.eu/environment/ecolabel/</a:t>
            </a:r>
            <a:r>
              <a:rPr lang="en-GB" sz="1400" dirty="0">
                <a:effectLst/>
                <a:cs typeface="Times New Roman" panose="02020603050405020304" pitchFamily="18" charset="0"/>
              </a:rPr>
              <a:t> </a:t>
            </a:r>
            <a:endParaRPr lang="bg-BG" sz="1400" dirty="0">
              <a:effectLst/>
              <a:cs typeface="Times New Roman" panose="02020603050405020304" pitchFamily="18" charset="0"/>
            </a:endParaRPr>
          </a:p>
        </p:txBody>
      </p:sp>
      <p:sp>
        <p:nvSpPr>
          <p:cNvPr id="5" name="TextBox 4">
            <a:extLst>
              <a:ext uri="{FF2B5EF4-FFF2-40B4-BE49-F238E27FC236}">
                <a16:creationId xmlns:a16="http://schemas.microsoft.com/office/drawing/2014/main" id="{B5E9151D-F8A0-47F8-A4A5-4BCCF2F45C20}"/>
              </a:ext>
            </a:extLst>
          </p:cNvPr>
          <p:cNvSpPr txBox="1"/>
          <p:nvPr/>
        </p:nvSpPr>
        <p:spPr>
          <a:xfrm>
            <a:off x="880163" y="863443"/>
            <a:ext cx="5300770" cy="307777"/>
          </a:xfrm>
          <a:prstGeom prst="rect">
            <a:avLst/>
          </a:prstGeom>
          <a:noFill/>
        </p:spPr>
        <p:txBody>
          <a:bodyPr wrap="square">
            <a:spAutoFit/>
          </a:bodyPr>
          <a:lstStyle/>
          <a:p>
            <a:pPr algn="l" rtl="0"/>
            <a:r>
              <a:rPr lang="en-US" sz="1400" b="1" dirty="0">
                <a:solidFill>
                  <a:srgbClr val="E7501B"/>
                </a:solidFill>
              </a:rPr>
              <a:t>CE politike i zakonodavni okvir</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409538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5E2F9FDF-BAF6-3423-8A3E-1A9BDA87038E}"/>
              </a:ext>
            </a:extLst>
          </p:cNvPr>
          <p:cNvSpPr/>
          <p:nvPr/>
        </p:nvSpPr>
        <p:spPr>
          <a:xfrm>
            <a:off x="4793661" y="1142065"/>
            <a:ext cx="3192099" cy="2146155"/>
          </a:xfrm>
          <a:prstGeom prst="rect">
            <a:avLst/>
          </a:prstGeom>
          <a:solidFill>
            <a:srgbClr val="FA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PT"/>
          </a:p>
        </p:txBody>
      </p:sp>
      <p:pic>
        <p:nvPicPr>
          <p:cNvPr id="2" name="Picture 1">
            <a:extLst>
              <a:ext uri="{FF2B5EF4-FFF2-40B4-BE49-F238E27FC236}">
                <a16:creationId xmlns:a16="http://schemas.microsoft.com/office/drawing/2014/main" id="{D078489F-FA1C-3AB3-3FF6-DBD97C99CF5D}"/>
              </a:ext>
            </a:extLst>
          </p:cNvPr>
          <p:cNvPicPr>
            <a:picLocks noChangeAspect="1"/>
          </p:cNvPicPr>
          <p:nvPr/>
        </p:nvPicPr>
        <p:blipFill>
          <a:blip r:embed="rId4"/>
          <a:stretch>
            <a:fillRect/>
          </a:stretch>
        </p:blipFill>
        <p:spPr>
          <a:xfrm>
            <a:off x="5331759" y="1142065"/>
            <a:ext cx="2168396" cy="2146155"/>
          </a:xfrm>
          <a:prstGeom prst="rect">
            <a:avLst/>
          </a:prstGeom>
        </p:spPr>
      </p:pic>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Kružno gospodarstvo</a:t>
            </a:r>
            <a:br>
              <a:rPr lang="en-US" dirty="0"/>
            </a:br>
            <a:r>
              <a:rPr lang="en-US" dirty="0"/>
              <a:t>i njegova načela</a:t>
            </a:r>
          </a:p>
        </p:txBody>
      </p:sp>
      <p:grpSp>
        <p:nvGrpSpPr>
          <p:cNvPr id="729" name="Google Shape;729;p51"/>
          <p:cNvGrpSpPr/>
          <p:nvPr/>
        </p:nvGrpSpPr>
        <p:grpSpPr>
          <a:xfrm>
            <a:off x="7388039" y="2493707"/>
            <a:ext cx="1453150" cy="1880570"/>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390245" y="2857423"/>
            <a:ext cx="1282199" cy="954107"/>
          </a:xfrm>
          <a:prstGeom prst="rect">
            <a:avLst/>
          </a:prstGeom>
        </p:spPr>
        <p:txBody>
          <a:bodyPr wrap="square">
            <a:spAutoFit/>
          </a:bodyPr>
          <a:lstStyle/>
          <a:p>
            <a:pPr lvl="0" algn="ctr" rtl="0"/>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Hvala</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0" algn="ctr" rtl="0"/>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vam!</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a:extLst>
              <a:ext uri="{FF2B5EF4-FFF2-40B4-BE49-F238E27FC236}">
                <a16:creationId xmlns:a16="http://schemas.microsoft.com/office/drawing/2014/main" id="{26DA31BC-3A0D-721F-3D4B-C0F995925B92}"/>
              </a:ext>
            </a:extLst>
          </p:cNvPr>
          <p:cNvSpPr txBox="1"/>
          <p:nvPr/>
        </p:nvSpPr>
        <p:spPr>
          <a:xfrm>
            <a:off x="5443875" y="4077461"/>
            <a:ext cx="1944164" cy="477054"/>
          </a:xfrm>
          <a:prstGeom prst="rect">
            <a:avLst/>
          </a:prstGeom>
          <a:noFill/>
        </p:spPr>
        <p:txBody>
          <a:bodyPr wrap="square" rtlCol="0">
            <a:spAutoFit/>
          </a:bodyPr>
          <a:lstStyle/>
          <a:p>
            <a:pPr algn="l" rtl="0"/>
            <a:r>
              <a:rPr lang="pt-PT" sz="500" b="1" i="0" dirty="0">
                <a:solidFill>
                  <a:srgbClr val="374957"/>
                </a:solidFill>
                <a:effectLst/>
                <a:latin typeface="Proxima Nova"/>
              </a:rPr>
              <a:t>kružni</a:t>
            </a:r>
            <a:r>
              <a:rPr lang="pt-PT" sz="500" b="1" i="0" dirty="0" err="1">
                <a:solidFill>
                  <a:srgbClr val="374957"/>
                </a:solidFill>
                <a:effectLst/>
                <a:latin typeface="Proxima Nova"/>
              </a:rPr>
              <a:t>Ekonomija</a:t>
            </a:r>
            <a:r>
              <a:rPr lang="pt-PT" sz="500" b="1" i="0" dirty="0">
                <a:solidFill>
                  <a:srgbClr val="374957"/>
                </a:solidFill>
                <a:effectLst/>
                <a:latin typeface="Proxima Nova"/>
              </a:rPr>
              <a:t> </a:t>
            </a:r>
            <a:r>
              <a:rPr lang="pt-PT" sz="500" b="1" i="0" dirty="0" err="1">
                <a:solidFill>
                  <a:srgbClr val="374957"/>
                </a:solidFill>
                <a:effectLst/>
                <a:latin typeface="Proxima Nova"/>
              </a:rPr>
              <a:t>infografika</a:t>
            </a:r>
            <a:r>
              <a:rPr lang="pt-PT" sz="500" b="1" i="0" dirty="0">
                <a:solidFill>
                  <a:srgbClr val="374957"/>
                </a:solidFill>
                <a:effectLst/>
                <a:latin typeface="Proxima Nova"/>
              </a:rPr>
              <a:t> </a:t>
            </a:r>
            <a:r>
              <a:rPr lang="pt-PT" sz="500" dirty="0" err="1"/>
              <a:t>po</a:t>
            </a:r>
            <a:r>
              <a:rPr lang="pt-PT" sz="500" dirty="0"/>
              <a:t> </a:t>
            </a:r>
            <a:r>
              <a:rPr lang="pt-PT" sz="500" b="1" i="0" u="none" strike="noStrike" dirty="0" err="1">
                <a:solidFill>
                  <a:srgbClr val="0F73EE"/>
                </a:solidFill>
                <a:effectLst/>
                <a:latin typeface="Proxima Nova"/>
              </a:rPr>
              <a:t>freepik</a:t>
            </a:r>
            <a:r>
              <a:rPr lang="pt-PT" sz="500" dirty="0"/>
              <a:t>u https://www.freepik.com/free-vector/flat-design-circular-economy-infographic_21095200.htm#query=circular%20economy&amp;position=4&amp;from_view=search&amp;track=ais</a:t>
            </a:r>
          </a:p>
        </p:txBody>
      </p:sp>
      <p:pic>
        <p:nvPicPr>
          <p:cNvPr id="3" name="Imagem 8" descr="Uma imagem com texto, clipart  Descrição gerada automaticamente">
            <a:extLst>
              <a:ext uri="{FF2B5EF4-FFF2-40B4-BE49-F238E27FC236}">
                <a16:creationId xmlns:a16="http://schemas.microsoft.com/office/drawing/2014/main" id="{89D1C3FA-B146-285B-B29B-7B79FFE999DF}"/>
              </a:ext>
            </a:extLst>
          </p:cNvPr>
          <p:cNvPicPr>
            <a:picLocks noChangeAspect="1"/>
          </p:cNvPicPr>
          <p:nvPr/>
        </p:nvPicPr>
        <p:blipFill>
          <a:blip r:embed="rId5"/>
          <a:stretch>
            <a:fillRect/>
          </a:stretch>
        </p:blipFill>
        <p:spPr>
          <a:xfrm>
            <a:off x="4796243" y="3048527"/>
            <a:ext cx="681229" cy="239694"/>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1128862" y="115764"/>
            <a:ext cx="7717800" cy="1011600"/>
          </a:xfrm>
          <a:prstGeom prst="rect">
            <a:avLst/>
          </a:prstGeom>
        </p:spPr>
        <p:txBody>
          <a:bodyPr spcFirstLastPara="1" wrap="square" lIns="91425" tIns="91425" rIns="91425" bIns="91425" anchor="t" anchorCtr="0">
            <a:noAutofit/>
          </a:bodyPr>
          <a:lstStyle/>
          <a:p>
            <a:pPr lvl="0" algn="l" rtl="0"/>
            <a:r>
              <a:rPr lang="en-US" sz="4000" dirty="0"/>
              <a:t>Linearna ekonomija</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0247" y="970705"/>
            <a:ext cx="8526938" cy="2585323"/>
          </a:xfrm>
          <a:prstGeom prst="rect">
            <a:avLst/>
          </a:prstGeom>
          <a:noFill/>
        </p:spPr>
        <p:txBody>
          <a:bodyPr wrap="square">
            <a:spAutoFit/>
          </a:bodyPr>
          <a:lstStyle/>
          <a:p>
            <a:pPr marL="285750" indent="-285750" algn="l" rtl="0">
              <a:buFont typeface="Arial" panose="020B0604020202020204" pitchFamily="34" charset="0"/>
              <a:buChar char="•"/>
            </a:pPr>
            <a:r>
              <a:rPr lang="en-US" sz="1800" dirty="0"/>
              <a:t>Formulacija koja bi najbolje mogla opisati linearnu ekonomiju je "društvo za zbrinjavanje". </a:t>
            </a:r>
          </a:p>
          <a:p>
            <a:pPr marL="285750" indent="-285750" algn="l" rtl="0">
              <a:buFont typeface="Arial" panose="020B0604020202020204" pitchFamily="34" charset="0"/>
              <a:buChar char="•"/>
            </a:pPr>
            <a:r>
              <a:rPr lang="en-US" sz="1800" dirty="0" err="1"/>
              <a:t>Korijeni</a:t>
            </a:r>
            <a:r>
              <a:rPr lang="en-US" sz="1800" dirty="0"/>
              <a:t> ovog rastrošnog ponašanja mogu se pronaći u osvit industrijalizacije prije više od 150 godina. </a:t>
            </a:r>
          </a:p>
          <a:p>
            <a:pPr marL="285750" indent="-285750" algn="l" rtl="0">
              <a:buFont typeface="Arial" panose="020B0604020202020204" pitchFamily="34" charset="0"/>
              <a:buChar char="•"/>
            </a:pPr>
            <a:r>
              <a:rPr lang="en-US" sz="1800" dirty="0"/>
              <a:t>U to vrijeme ljudi su počeli masovno prerađivati ​​sirovine. Proces počinje vađenjem sirovina, njihovom pretvorbom u specifične proizvode i korištenjem/iskorištavanjem tih proizvoda od strane krajnjih korisnika (potrošača). Kada proizvodi više nisu potrebni, odlažu se. Zbog toga su i danas izgubljene velike količine vrijednih materijala.</a:t>
            </a:r>
          </a:p>
        </p:txBody>
      </p:sp>
      <p:pic>
        <p:nvPicPr>
          <p:cNvPr id="7" name="Картина 3">
            <a:extLst>
              <a:ext uri="{FF2B5EF4-FFF2-40B4-BE49-F238E27FC236}">
                <a16:creationId xmlns:a16="http://schemas.microsoft.com/office/drawing/2014/main" id="{4268E4C3-C1F8-4319-BB66-CC4C28864BE8}"/>
              </a:ext>
            </a:extLst>
          </p:cNvPr>
          <p:cNvPicPr>
            <a:picLocks noChangeAspect="1"/>
          </p:cNvPicPr>
          <p:nvPr/>
        </p:nvPicPr>
        <p:blipFill>
          <a:blip r:embed="rId4"/>
          <a:stretch>
            <a:fillRect/>
          </a:stretch>
        </p:blipFill>
        <p:spPr>
          <a:xfrm>
            <a:off x="1283117" y="3435688"/>
            <a:ext cx="5670834" cy="1515257"/>
          </a:xfrm>
          <a:prstGeom prst="rect">
            <a:avLst/>
          </a:prstGeom>
        </p:spPr>
      </p:pic>
      <p:sp>
        <p:nvSpPr>
          <p:cNvPr id="8" name="Текстово поле 6">
            <a:extLst>
              <a:ext uri="{FF2B5EF4-FFF2-40B4-BE49-F238E27FC236}">
                <a16:creationId xmlns:a16="http://schemas.microsoft.com/office/drawing/2014/main" id="{76191D7E-47F9-443F-B0DE-38CC567B89C1}"/>
              </a:ext>
            </a:extLst>
          </p:cNvPr>
          <p:cNvSpPr txBox="1"/>
          <p:nvPr/>
        </p:nvSpPr>
        <p:spPr>
          <a:xfrm>
            <a:off x="5143556" y="4372278"/>
            <a:ext cx="5033394" cy="646331"/>
          </a:xfrm>
          <a:prstGeom prst="rect">
            <a:avLst/>
          </a:prstGeom>
          <a:noFill/>
        </p:spPr>
        <p:txBody>
          <a:bodyPr wrap="square" rtlCol="0">
            <a:spAutoFit/>
          </a:bodyPr>
          <a:lstStyle/>
          <a:p>
            <a:pPr algn="ctr" rtl="0"/>
            <a:endParaRPr lang="bg-BG" dirty="0"/>
          </a:p>
          <a:p>
            <a:pPr algn="ctr" rtl="0"/>
            <a:r>
              <a:rPr lang="en-US" sz="900" dirty="0">
                <a:latin typeface="Verdana" panose="020B0604030504040204" pitchFamily="34" charset="0"/>
                <a:ea typeface="Verdana" panose="020B0604030504040204" pitchFamily="34" charset="0"/>
              </a:rPr>
              <a:t>Izvor: Wautelt, 2018</a:t>
            </a:r>
          </a:p>
          <a:p>
            <a:pPr algn="ctr" rtl="0"/>
            <a:endParaRPr lang="en-US" sz="900" dirty="0">
              <a:latin typeface="Verdana" panose="020B0604030504040204" pitchFamily="34" charset="0"/>
              <a:ea typeface="Verdana" panose="020B060403050404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US" sz="4000" dirty="0"/>
              <a:t>Linearna ekonomija (nastavak)</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3170099"/>
          </a:xfrm>
          <a:prstGeom prst="rect">
            <a:avLst/>
          </a:prstGeom>
          <a:noFill/>
        </p:spPr>
        <p:txBody>
          <a:bodyPr wrap="square">
            <a:spAutoFit/>
          </a:bodyPr>
          <a:lstStyle/>
          <a:p>
            <a:pPr marL="285750" indent="-285750" algn="l" rtl="0">
              <a:buFont typeface="Wingdings" panose="05000000000000000000" pitchFamily="2" charset="2"/>
              <a:buChar char="ü"/>
            </a:pPr>
            <a:r>
              <a:rPr lang="en-US" sz="2000" dirty="0"/>
              <a:t>Linearni model stvara gospodarstvo koje uvelike ovisi o potrošnji energije i drugim resursima za pružanje proizvoda i usluga.</a:t>
            </a:r>
          </a:p>
          <a:p>
            <a:pPr marL="285750" indent="-285750" algn="l" rtl="0">
              <a:buFont typeface="Wingdings" panose="05000000000000000000" pitchFamily="2" charset="2"/>
              <a:buChar char="ü"/>
            </a:pPr>
            <a:endParaRPr lang="en-US" sz="2000" dirty="0"/>
          </a:p>
          <a:p>
            <a:pPr marL="285750" indent="-285750" algn="l" rtl="0">
              <a:buFont typeface="Wingdings" panose="05000000000000000000" pitchFamily="2" charset="2"/>
              <a:buChar char="ü"/>
            </a:pPr>
            <a:r>
              <a:rPr lang="en-US" sz="2000" dirty="0"/>
              <a:t>Trenutačni proizvodni procesi su energetski intenzivni, a ekstrakcija sirovina stvara ogromne količine otpada i odgovorna je za relevantnu potrošnju vode i energije.</a:t>
            </a:r>
          </a:p>
          <a:p>
            <a:pPr algn="l" rtl="0"/>
            <a:endParaRPr lang="en-US" sz="2000" dirty="0"/>
          </a:p>
          <a:p>
            <a:pPr marL="285750" indent="-285750" algn="l" rtl="0">
              <a:buFont typeface="Wingdings" panose="05000000000000000000" pitchFamily="2" charset="2"/>
              <a:buChar char="ü"/>
            </a:pPr>
            <a:r>
              <a:rPr lang="en-US" sz="2000" dirty="0"/>
              <a:t>I obnovljivi i neobnovljivi resursi prolaze nekoliko faza obrade kako bi služili svojoj svrsi u gospodarstvu.</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US" sz="4000" dirty="0"/>
              <a:t>Linearna ekonomija (nastavak)</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3170099"/>
          </a:xfrm>
          <a:prstGeom prst="rect">
            <a:avLst/>
          </a:prstGeom>
          <a:noFill/>
        </p:spPr>
        <p:txBody>
          <a:bodyPr wrap="square">
            <a:spAutoFit/>
          </a:bodyPr>
          <a:lstStyle/>
          <a:p>
            <a:pPr marL="285750" indent="-285750" algn="l" rtl="0">
              <a:buFont typeface="Wingdings" panose="05000000000000000000" pitchFamily="2" charset="2"/>
              <a:buChar char="ü"/>
            </a:pPr>
            <a:r>
              <a:rPr lang="en-US" sz="2000" dirty="0"/>
              <a:t>Prva faza se naziva primarna obrada gdje se čisti materijali odvajaju od miješanog oblika u kojem obično postoje u okolišu. Materijali koji su rezultat primarne obrade zatim se koriste u različitim proizvodnim industrijama pretvarajući ih u gotove proizvode. Gotovi proizvodi zatim dolaze do potrošača (bilo pojedinačnih potrošača/kućanstava ili tercijarnog gospodarskog sektora kao što su distributeri, trgovci na malo i razni pružatelji usluga). Svaki korak proizvodnog procesa ima svoj negativan utjecaj na okoliš.</a:t>
            </a:r>
          </a:p>
          <a:p>
            <a:pPr marL="285750" indent="-285750" algn="l" rtl="0">
              <a:buFont typeface="Wingdings" panose="05000000000000000000" pitchFamily="2" charset="2"/>
              <a:buChar char="ü"/>
            </a:pPr>
            <a:r>
              <a:rPr lang="en-US" sz="2000" dirty="0"/>
              <a:t>Primarni sektor ima najnegativniji utjecaj jer stvara velike količine zaostalog otpada i zahtijeva veliki unos energije.</a:t>
            </a:r>
          </a:p>
        </p:txBody>
      </p:sp>
    </p:spTree>
    <p:custDataLst>
      <p:tags r:id="rId1"/>
    </p:custDataLst>
    <p:extLst>
      <p:ext uri="{BB962C8B-B14F-4D97-AF65-F5344CB8AC3E}">
        <p14:creationId xmlns:p14="http://schemas.microsoft.com/office/powerpoint/2010/main" val="158113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4512-BCE9-46C6-9FEE-1B5ACEE9D470}"/>
              </a:ext>
            </a:extLst>
          </p:cNvPr>
          <p:cNvSpPr>
            <a:spLocks noGrp="1"/>
          </p:cNvSpPr>
          <p:nvPr>
            <p:ph type="title"/>
          </p:nvPr>
        </p:nvSpPr>
        <p:spPr/>
        <p:txBody>
          <a:bodyPr/>
          <a:lstStyle/>
          <a:p>
            <a:pPr algn="l" rtl="0"/>
            <a:r>
              <a:rPr lang="en-US" sz="4000" dirty="0"/>
              <a:t>Granice linearnog modela</a:t>
            </a:r>
            <a:endParaRPr lang="en-GB" dirty="0"/>
          </a:p>
        </p:txBody>
      </p:sp>
      <p:sp>
        <p:nvSpPr>
          <p:cNvPr id="6" name="TextBox 5">
            <a:extLst>
              <a:ext uri="{FF2B5EF4-FFF2-40B4-BE49-F238E27FC236}">
                <a16:creationId xmlns:a16="http://schemas.microsoft.com/office/drawing/2014/main" id="{FDCED916-0D61-4574-902F-977C3EE6F6BC}"/>
              </a:ext>
            </a:extLst>
          </p:cNvPr>
          <p:cNvSpPr txBox="1"/>
          <p:nvPr/>
        </p:nvSpPr>
        <p:spPr>
          <a:xfrm>
            <a:off x="5440296" y="1551100"/>
            <a:ext cx="3703704" cy="3108543"/>
          </a:xfrm>
          <a:prstGeom prst="rect">
            <a:avLst/>
          </a:prstGeom>
          <a:noFill/>
        </p:spPr>
        <p:txBody>
          <a:bodyPr wrap="square">
            <a:spAutoFit/>
          </a:bodyPr>
          <a:lstStyle/>
          <a:p>
            <a:pPr indent="-342900" algn="l" rtl="0">
              <a:buAutoNum type="arabicPeriod"/>
            </a:pPr>
            <a:r>
              <a:rPr lang="en-US" sz="1400" dirty="0">
                <a:latin typeface="Verdana" panose="020B0604030504040204" pitchFamily="34" charset="0"/>
                <a:ea typeface="Verdana" panose="020B0604030504040204" pitchFamily="34" charset="0"/>
              </a:rPr>
              <a:t>Prisutna je neravnomjerna potrošnja resursa, čiji se glavni dio usmjerava u visokorazvijene zemlje nauštrb onih u razvoju.</a:t>
            </a:r>
          </a:p>
          <a:p>
            <a:pPr algn="l" rtl="0"/>
            <a:endParaRPr lang="en-US" sz="1400" dirty="0">
              <a:latin typeface="Verdana" panose="020B0604030504040204" pitchFamily="34" charset="0"/>
              <a:ea typeface="Verdana" panose="020B0604030504040204" pitchFamily="34" charset="0"/>
            </a:endParaRPr>
          </a:p>
          <a:p>
            <a:pPr algn="l" rtl="0"/>
            <a:r>
              <a:rPr lang="en-US" sz="1400" dirty="0">
                <a:latin typeface="Verdana" panose="020B0604030504040204" pitchFamily="34" charset="0"/>
                <a:ea typeface="Verdana" panose="020B0604030504040204" pitchFamily="34" charset="0"/>
              </a:rPr>
              <a:t>2. Postoji ogromna akumulacija različitih vrsta otpada koji se nakon zbrinjavanja ne reciklira.</a:t>
            </a:r>
          </a:p>
          <a:p>
            <a:pPr algn="l" rtl="0"/>
            <a:endParaRPr lang="en-US" sz="1400" dirty="0">
              <a:latin typeface="Verdana" panose="020B0604030504040204" pitchFamily="34" charset="0"/>
              <a:ea typeface="Verdana" panose="020B0604030504040204" pitchFamily="34" charset="0"/>
            </a:endParaRPr>
          </a:p>
          <a:p>
            <a:pPr algn="l" rtl="0"/>
            <a:r>
              <a:rPr lang="en-US" sz="1400" dirty="0">
                <a:latin typeface="Verdana" panose="020B0604030504040204" pitchFamily="34" charset="0"/>
                <a:ea typeface="Verdana" panose="020B0604030504040204" pitchFamily="34" charset="0"/>
              </a:rPr>
              <a:t>3. Negativan učinak na okoliš - kao posljedica vađenja i potrošnje sirovina, povećava se potrošnja energije i emisija stakleničkih plinova.</a:t>
            </a:r>
          </a:p>
        </p:txBody>
      </p:sp>
      <p:pic>
        <p:nvPicPr>
          <p:cNvPr id="7" name="Контейнер за съдържание 7">
            <a:extLst>
              <a:ext uri="{FF2B5EF4-FFF2-40B4-BE49-F238E27FC236}">
                <a16:creationId xmlns:a16="http://schemas.microsoft.com/office/drawing/2014/main" id="{08991F54-E11C-4164-9822-067CE1A6F90A}"/>
              </a:ext>
            </a:extLst>
          </p:cNvPr>
          <p:cNvPicPr>
            <a:picLocks noChangeAspect="1"/>
          </p:cNvPicPr>
          <p:nvPr/>
        </p:nvPicPr>
        <p:blipFill>
          <a:blip r:embed="rId3"/>
          <a:stretch>
            <a:fillRect/>
          </a:stretch>
        </p:blipFill>
        <p:spPr>
          <a:xfrm>
            <a:off x="99379" y="1275663"/>
            <a:ext cx="5261304" cy="3261643"/>
          </a:xfrm>
          <a:prstGeom prst="rect">
            <a:avLst/>
          </a:prstGeom>
        </p:spPr>
      </p:pic>
      <p:sp>
        <p:nvSpPr>
          <p:cNvPr id="8" name="Текстово поле 8">
            <a:extLst>
              <a:ext uri="{FF2B5EF4-FFF2-40B4-BE49-F238E27FC236}">
                <a16:creationId xmlns:a16="http://schemas.microsoft.com/office/drawing/2014/main" id="{EC76123F-F357-4C32-BD93-90AD99E1E0B3}"/>
              </a:ext>
            </a:extLst>
          </p:cNvPr>
          <p:cNvSpPr txBox="1"/>
          <p:nvPr/>
        </p:nvSpPr>
        <p:spPr>
          <a:xfrm>
            <a:off x="-89580" y="4601299"/>
            <a:ext cx="6635691" cy="230832"/>
          </a:xfrm>
          <a:prstGeom prst="rect">
            <a:avLst/>
          </a:prstGeom>
          <a:noFill/>
        </p:spPr>
        <p:txBody>
          <a:bodyPr wrap="square" rtlCol="0">
            <a:spAutoFit/>
          </a:bodyPr>
          <a:lstStyle/>
          <a:p>
            <a:pPr algn="ctr" rtl="0"/>
            <a:r>
              <a:rPr lang="en-US" sz="900" dirty="0">
                <a:latin typeface="Verdana" panose="020B0604030504040204" pitchFamily="34" charset="0"/>
                <a:ea typeface="Verdana" panose="020B0604030504040204" pitchFamily="34" charset="0"/>
              </a:rPr>
              <a:t>Izvor:</a:t>
            </a:r>
            <a:r>
              <a:rPr lang="en-US" sz="900" dirty="0">
                <a:latin typeface="Verdana" panose="020B0604030504040204" pitchFamily="34" charset="0"/>
                <a:ea typeface="Verdana" panose="020B0604030504040204" pitchFamily="34" charset="0"/>
                <a:hlinkClick r:id="rId4"/>
              </a:rPr>
              <a:t>https://www.circulareconomyasia.org/circular-economy/</a:t>
            </a:r>
            <a:r>
              <a:rPr lang="en-US" sz="900" dirty="0">
                <a:latin typeface="Verdana" panose="020B0604030504040204" pitchFamily="34" charset="0"/>
                <a:ea typeface="Verdana" panose="020B0604030504040204" pitchFamily="34" charset="0"/>
              </a:rPr>
              <a:t> </a:t>
            </a:r>
          </a:p>
        </p:txBody>
      </p:sp>
    </p:spTree>
    <p:custDataLst>
      <p:tags r:id="rId1"/>
    </p:custDataLst>
    <p:extLst>
      <p:ext uri="{BB962C8B-B14F-4D97-AF65-F5344CB8AC3E}">
        <p14:creationId xmlns:p14="http://schemas.microsoft.com/office/powerpoint/2010/main" val="171496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1012653" y="0"/>
            <a:ext cx="7717800" cy="1011600"/>
          </a:xfrm>
          <a:prstGeom prst="rect">
            <a:avLst/>
          </a:prstGeom>
        </p:spPr>
        <p:txBody>
          <a:bodyPr spcFirstLastPara="1" wrap="square" lIns="91425" tIns="91425" rIns="91425" bIns="91425" anchor="t" anchorCtr="0">
            <a:noAutofit/>
          </a:bodyPr>
          <a:lstStyle/>
          <a:p>
            <a:pPr lvl="0" algn="l" rtl="0"/>
            <a:r>
              <a:rPr lang="en-US" sz="3200" dirty="0"/>
              <a:t>Proizvodnja obuće u linearnom gospodarstvu</a:t>
            </a:r>
            <a:br>
              <a:rPr lang="en-US" sz="3200" dirty="0"/>
            </a:br>
            <a:r>
              <a:rPr lang="en-US" sz="1600" dirty="0"/>
              <a:t>primjer</a:t>
            </a:r>
            <a:endParaRPr sz="3200" dirty="0"/>
          </a:p>
        </p:txBody>
      </p:sp>
      <p:graphicFrame>
        <p:nvGraphicFramePr>
          <p:cNvPr id="4" name="Контейнер за съдържание 3">
            <a:extLst>
              <a:ext uri="{FF2B5EF4-FFF2-40B4-BE49-F238E27FC236}">
                <a16:creationId xmlns:a16="http://schemas.microsoft.com/office/drawing/2014/main" id="{C4AC679D-0BF8-4687-BBE2-D1CCBB9C50AD}"/>
              </a:ext>
            </a:extLst>
          </p:cNvPr>
          <p:cNvGraphicFramePr>
            <a:graphicFrameLocks/>
          </p:cNvGraphicFramePr>
          <p:nvPr>
            <p:extLst>
              <p:ext uri="{D42A27DB-BD31-4B8C-83A1-F6EECF244321}">
                <p14:modId xmlns:p14="http://schemas.microsoft.com/office/powerpoint/2010/main" val="3248862548"/>
              </p:ext>
            </p:extLst>
          </p:nvPr>
        </p:nvGraphicFramePr>
        <p:xfrm>
          <a:off x="413547" y="858683"/>
          <a:ext cx="8128933" cy="3565318"/>
        </p:xfrm>
        <a:graphic>
          <a:graphicData uri="http://schemas.openxmlformats.org/drawingml/2006/table">
            <a:tbl>
              <a:tblPr firstRow="1" firstCol="1" bandRow="1"/>
              <a:tblGrid>
                <a:gridCol w="966771">
                  <a:extLst>
                    <a:ext uri="{9D8B030D-6E8A-4147-A177-3AD203B41FA5}">
                      <a16:colId xmlns:a16="http://schemas.microsoft.com/office/drawing/2014/main" val="483360308"/>
                    </a:ext>
                  </a:extLst>
                </a:gridCol>
                <a:gridCol w="7162162">
                  <a:extLst>
                    <a:ext uri="{9D8B030D-6E8A-4147-A177-3AD203B41FA5}">
                      <a16:colId xmlns:a16="http://schemas.microsoft.com/office/drawing/2014/main" val="1357072340"/>
                    </a:ext>
                  </a:extLst>
                </a:gridCol>
              </a:tblGrid>
              <a:tr h="26766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200" dirty="0">
                          <a:effectLst/>
                          <a:latin typeface="Arial" panose="020B0604020202020204" pitchFamily="34" charset="0"/>
                          <a:cs typeface="Arial" panose="020B0604020202020204" pitchFamily="34" charset="0"/>
                        </a:rPr>
                        <a:t>Elementi</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a:lnSpc>
                          <a:spcPct val="107000"/>
                        </a:lnSpc>
                        <a:spcAft>
                          <a:spcPts val="800"/>
                        </a:spcAft>
                      </a:pPr>
                      <a:r>
                        <a:rPr lang="bg-BG" sz="1200" dirty="0">
                          <a:effectLst/>
                          <a:latin typeface="Arial" panose="020B0604020202020204" pitchFamily="34" charset="0"/>
                          <a:cs typeface="Arial" panose="020B0604020202020204" pitchFamily="34" charset="0"/>
                        </a:rPr>
                        <a:t>Karakteristično</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extLst>
                  <a:ext uri="{0D108BD9-81ED-4DB2-BD59-A6C34878D82A}">
                    <a16:rowId xmlns:a16="http://schemas.microsoft.com/office/drawing/2014/main" val="1259863491"/>
                  </a:ext>
                </a:extLst>
              </a:tr>
              <a:tr h="95194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200" dirty="0">
                          <a:effectLst/>
                          <a:latin typeface="Arial" panose="020B0604020202020204" pitchFamily="34" charset="0"/>
                          <a:cs typeface="Arial" panose="020B0604020202020204" pitchFamily="34" charset="0"/>
                        </a:rPr>
                        <a:t>Pamuk</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bg-BG" sz="1200" dirty="0">
                          <a:effectLst/>
                          <a:latin typeface="Arial" panose="020B0604020202020204" pitchFamily="34" charset="0"/>
                          <a:cs typeface="Arial" panose="020B0604020202020204" pitchFamily="34" charset="0"/>
                        </a:rPr>
                        <a:t>Proizvodnja pamuka je uzrok ¼ potrošnje pesticida u svijetu;</a:t>
                      </a:r>
                      <a:r>
                        <a:rPr lang="en-US" sz="1200" dirty="0">
                          <a:effectLst/>
                          <a:latin typeface="Arial" panose="020B0604020202020204" pitchFamily="34" charset="0"/>
                          <a:cs typeface="Arial" panose="020B0604020202020204" pitchFamily="34" charset="0"/>
                        </a:rPr>
                        <a:t>to</a:t>
                      </a:r>
                      <a:r>
                        <a:rPr lang="bg-BG" sz="1200" dirty="0">
                          <a:effectLst/>
                          <a:latin typeface="Arial" panose="020B0604020202020204" pitchFamily="34" charset="0"/>
                          <a:cs typeface="Arial" panose="020B0604020202020204" pitchFamily="34" charset="0"/>
                        </a:rPr>
                        <a:t>zahtijeva velike količine vode i umjetnih gnojiva;</a:t>
                      </a:r>
                      <a:r>
                        <a:rPr lang="en-GB" sz="1200" dirty="0">
                          <a:effectLst/>
                          <a:latin typeface="Arial" panose="020B0604020202020204" pitchFamily="34" charset="0"/>
                          <a:cs typeface="Arial" panose="020B0604020202020204" pitchFamily="34" charset="0"/>
                        </a:rPr>
                        <a:t>t</a:t>
                      </a:r>
                      <a:r>
                        <a:rPr lang="bg-BG" sz="1200" dirty="0">
                          <a:effectLst/>
                          <a:latin typeface="Arial" panose="020B0604020202020204" pitchFamily="34" charset="0"/>
                          <a:cs typeface="Arial" panose="020B0604020202020204" pitchFamily="34" charset="0"/>
                        </a:rPr>
                        <a:t>sjeme je tretirano fungicidima i insekticidima i genetski je modificiranih sorti;</a:t>
                      </a:r>
                      <a:r>
                        <a:rPr lang="en-GB" sz="1200" dirty="0">
                          <a:effectLst/>
                          <a:latin typeface="Arial" panose="020B0604020202020204" pitchFamily="34" charset="0"/>
                          <a:cs typeface="Arial" panose="020B0604020202020204" pitchFamily="34" charset="0"/>
                        </a:rPr>
                        <a:t>w</a:t>
                      </a:r>
                      <a:r>
                        <a:rPr lang="bg-BG" sz="1200" dirty="0">
                          <a:effectLst/>
                          <a:latin typeface="Arial" panose="020B0604020202020204" pitchFamily="34" charset="0"/>
                          <a:cs typeface="Arial" panose="020B0604020202020204" pitchFamily="34" charset="0"/>
                        </a:rPr>
                        <a:t>kokoš sakuplja pamuk, herbicidi koji uklanjaju lišće</a:t>
                      </a:r>
                      <a:r>
                        <a:rPr lang="en-US" sz="1200" dirty="0">
                          <a:effectLst/>
                          <a:latin typeface="Arial" panose="020B0604020202020204" pitchFamily="34" charset="0"/>
                          <a:cs typeface="Arial" panose="020B0604020202020204" pitchFamily="34" charset="0"/>
                        </a:rPr>
                        <a:t>su korišteni</a:t>
                      </a:r>
                      <a:r>
                        <a:rPr lang="bg-BG" sz="1200" dirty="0">
                          <a:effectLst/>
                          <a:latin typeface="Arial" panose="020B0604020202020204" pitchFamily="34" charset="0"/>
                          <a:cs typeface="Arial" panose="020B0604020202020204" pitchFamily="34" charset="0"/>
                        </a:rPr>
                        <a:t>, t</a:t>
                      </a:r>
                      <a:r>
                        <a:rPr lang="en-US" sz="1200" dirty="0">
                          <a:effectLst/>
                          <a:latin typeface="Arial" panose="020B0604020202020204" pitchFamily="34" charset="0"/>
                          <a:cs typeface="Arial" panose="020B0604020202020204" pitchFamily="34" charset="0"/>
                        </a:rPr>
                        <a:t>o napraviti</a:t>
                      </a:r>
                      <a:r>
                        <a:rPr lang="bg-BG" sz="1200" dirty="0">
                          <a:effectLst/>
                          <a:latin typeface="Arial" panose="020B0604020202020204" pitchFamily="34" charset="0"/>
                          <a:cs typeface="Arial" panose="020B0604020202020204" pitchFamily="34" charset="0"/>
                        </a:rPr>
                        <a:t>lakša berba;</a:t>
                      </a:r>
                      <a:r>
                        <a:rPr lang="en-GB" sz="1200" dirty="0">
                          <a:effectLst/>
                          <a:latin typeface="Arial" panose="020B0604020202020204" pitchFamily="34" charset="0"/>
                          <a:cs typeface="Arial" panose="020B0604020202020204" pitchFamily="34" charset="0"/>
                        </a:rPr>
                        <a:t>t</a:t>
                      </a:r>
                      <a:r>
                        <a:rPr lang="bg-BG" sz="1200" dirty="0">
                          <a:effectLst/>
                          <a:latin typeface="Arial" panose="020B0604020202020204" pitchFamily="34" charset="0"/>
                          <a:cs typeface="Arial" panose="020B0604020202020204" pitchFamily="34" charset="0"/>
                        </a:rPr>
                        <a:t>monokulturna priroda proizvodnje pamuka uzrokuje gubitak tla;</a:t>
                      </a:r>
                      <a:r>
                        <a:rPr lang="en-GB" sz="1200" dirty="0">
                          <a:effectLst/>
                          <a:latin typeface="Arial" panose="020B0604020202020204" pitchFamily="34" charset="0"/>
                          <a:cs typeface="Arial" panose="020B0604020202020204" pitchFamily="34" charset="0"/>
                        </a:rPr>
                        <a:t>to</a:t>
                      </a:r>
                      <a:r>
                        <a:rPr lang="bg-BG" sz="1200" dirty="0">
                          <a:effectLst/>
                          <a:latin typeface="Arial" panose="020B0604020202020204" pitchFamily="34" charset="0"/>
                          <a:cs typeface="Arial" panose="020B0604020202020204" pitchFamily="34" charset="0"/>
                        </a:rPr>
                        <a:t>ovisi o raznim potencijalno opasnim kemikalijama (pranje, izbjeljivanje i drugo).</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199196550"/>
                  </a:ext>
                </a:extLst>
              </a:tr>
              <a:tr h="40452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200" dirty="0">
                          <a:effectLst/>
                          <a:latin typeface="Arial" panose="020B0604020202020204" pitchFamily="34" charset="0"/>
                          <a:cs typeface="Arial" panose="020B0604020202020204" pitchFamily="34" charset="0"/>
                        </a:rPr>
                        <a:t>Koža</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bg-BG" sz="1200" dirty="0">
                          <a:effectLst/>
                          <a:latin typeface="Arial" panose="020B0604020202020204" pitchFamily="34" charset="0"/>
                          <a:cs typeface="Arial" panose="020B0604020202020204" pitchFamily="34" charset="0"/>
                        </a:rPr>
                        <a:t>Tek 2009. god</a:t>
                      </a:r>
                      <a:r>
                        <a:rPr lang="en-US" sz="1200" dirty="0">
                          <a:effectLst/>
                          <a:latin typeface="Arial" panose="020B0604020202020204" pitchFamily="34" charset="0"/>
                          <a:cs typeface="Arial" panose="020B0604020202020204" pitchFamily="34" charset="0"/>
                        </a:rPr>
                        <a:t>,</a:t>
                      </a:r>
                      <a:r>
                        <a:rPr lang="bg-BG" sz="1200" dirty="0">
                          <a:effectLst/>
                          <a:latin typeface="Arial" panose="020B0604020202020204" pitchFamily="34" charset="0"/>
                          <a:cs typeface="Arial" panose="020B0604020202020204" pitchFamily="34" charset="0"/>
                        </a:rPr>
                        <a:t>proizvodnja kože u Kini doprinijela je gotovo</a:t>
                      </a:r>
                      <a:r>
                        <a:rPr lang="en-US" sz="1200" dirty="0">
                          <a:effectLst/>
                          <a:latin typeface="Arial" panose="020B0604020202020204" pitchFamily="34" charset="0"/>
                          <a:cs typeface="Arial" panose="020B0604020202020204" pitchFamily="34" charset="0"/>
                        </a:rPr>
                        <a:t>do</a:t>
                      </a:r>
                      <a:r>
                        <a:rPr lang="bg-BG" sz="1200" dirty="0">
                          <a:effectLst/>
                          <a:latin typeface="Arial" panose="020B0604020202020204" pitchFamily="34" charset="0"/>
                          <a:cs typeface="Arial" panose="020B0604020202020204" pitchFamily="34" charset="0"/>
                        </a:rPr>
                        <a:t>250 mil</a:t>
                      </a:r>
                      <a:r>
                        <a:rPr lang="en-GB" sz="1200" dirty="0">
                          <a:effectLst/>
                          <a:latin typeface="Arial" panose="020B0604020202020204" pitchFamily="34" charset="0"/>
                          <a:cs typeface="Arial" panose="020B0604020202020204" pitchFamily="34" charset="0"/>
                        </a:rPr>
                        <a:t>lav tona</a:t>
                      </a:r>
                      <a:r>
                        <a:rPr lang="en-US" sz="1200" dirty="0">
                          <a:effectLst/>
                          <a:latin typeface="Arial" panose="020B0604020202020204" pitchFamily="34" charset="0"/>
                          <a:cs typeface="Arial" panose="020B0604020202020204" pitchFamily="34" charset="0"/>
                        </a:rPr>
                        <a:t>od</a:t>
                      </a:r>
                      <a:r>
                        <a:rPr lang="bg-BG" sz="1200" dirty="0">
                          <a:effectLst/>
                          <a:latin typeface="Arial" panose="020B0604020202020204" pitchFamily="34" charset="0"/>
                          <a:cs typeface="Arial" panose="020B0604020202020204" pitchFamily="34" charset="0"/>
                        </a:rPr>
                        <a:t>otpadne vode;</a:t>
                      </a:r>
                      <a:r>
                        <a:rPr lang="en-GB" sz="1200" dirty="0">
                          <a:effectLst/>
                          <a:latin typeface="Arial" panose="020B0604020202020204" pitchFamily="34" charset="0"/>
                          <a:cs typeface="Arial" panose="020B0604020202020204" pitchFamily="34" charset="0"/>
                        </a:rPr>
                        <a:t>netretirana voda iz štavionica često sadrži visoke razine teških metala.</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73256457"/>
                  </a:ext>
                </a:extLst>
              </a:tr>
              <a:tr h="52442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200" dirty="0">
                          <a:effectLst/>
                          <a:latin typeface="Arial" panose="020B0604020202020204" pitchFamily="34" charset="0"/>
                          <a:cs typeface="Arial" panose="020B0604020202020204" pitchFamily="34" charset="0"/>
                        </a:rPr>
                        <a:t>Guma</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en-US" sz="1200" dirty="0">
                          <a:effectLst/>
                          <a:latin typeface="Arial" panose="020B0604020202020204" pitchFamily="34" charset="0"/>
                          <a:cs typeface="Arial" panose="020B0604020202020204" pitchFamily="34" charset="0"/>
                        </a:rPr>
                        <a:t>Tijekom</a:t>
                      </a:r>
                      <a:r>
                        <a:rPr lang="bg-BG" sz="1200" dirty="0">
                          <a:effectLst/>
                          <a:latin typeface="Arial" panose="020B0604020202020204" pitchFamily="34" charset="0"/>
                          <a:cs typeface="Arial" panose="020B0604020202020204" pitchFamily="34" charset="0"/>
                        </a:rPr>
                        <a:t>Svjetski rat</a:t>
                      </a:r>
                      <a:r>
                        <a:rPr lang="en-US" sz="1200" dirty="0">
                          <a:effectLst/>
                          <a:latin typeface="Arial" panose="020B0604020202020204" pitchFamily="34" charset="0"/>
                          <a:cs typeface="Arial" panose="020B0604020202020204" pitchFamily="34" charset="0"/>
                        </a:rPr>
                        <a:t>II</a:t>
                      </a:r>
                      <a:r>
                        <a:rPr lang="bg-BG" sz="1200" dirty="0">
                          <a:effectLst/>
                          <a:latin typeface="Arial" panose="020B0604020202020204" pitchFamily="34" charset="0"/>
                          <a:cs typeface="Arial" panose="020B0604020202020204" pitchFamily="34" charset="0"/>
                        </a:rPr>
                        <a:t>, tamo</a:t>
                      </a:r>
                      <a:r>
                        <a:rPr lang="en-US" sz="1200" dirty="0">
                          <a:effectLst/>
                          <a:latin typeface="Arial" panose="020B0604020202020204" pitchFamily="34" charset="0"/>
                          <a:cs typeface="Arial" panose="020B0604020202020204" pitchFamily="34" charset="0"/>
                        </a:rPr>
                        <a:t>bio je</a:t>
                      </a:r>
                      <a:r>
                        <a:rPr lang="bg-BG" sz="1200" dirty="0">
                          <a:effectLst/>
                          <a:latin typeface="Arial" panose="020B0604020202020204" pitchFamily="34" charset="0"/>
                          <a:cs typeface="Arial" panose="020B0604020202020204" pitchFamily="34" charset="0"/>
                        </a:rPr>
                        <a:t>potreba za alternativnim izvorom</a:t>
                      </a:r>
                      <a:r>
                        <a:rPr lang="en-US" sz="1200" dirty="0">
                          <a:effectLst/>
                          <a:latin typeface="Arial" panose="020B0604020202020204" pitchFamily="34" charset="0"/>
                          <a:cs typeface="Arial" panose="020B0604020202020204" pitchFamily="34" charset="0"/>
                        </a:rPr>
                        <a:t>od guma</a:t>
                      </a:r>
                      <a:r>
                        <a:rPr lang="bg-BG" sz="1200" dirty="0">
                          <a:effectLst/>
                          <a:latin typeface="Arial" panose="020B0604020202020204" pitchFamily="34" charset="0"/>
                          <a:cs typeface="Arial" panose="020B0604020202020204" pitchFamily="34" charset="0"/>
                        </a:rPr>
                        <a:t>; danas gotovo 70% od</a:t>
                      </a:r>
                      <a:r>
                        <a:rPr lang="en-US" sz="1200" dirty="0">
                          <a:effectLst/>
                          <a:latin typeface="Arial" panose="020B0604020202020204" pitchFamily="34" charset="0"/>
                          <a:cs typeface="Arial" panose="020B0604020202020204" pitchFamily="34" charset="0"/>
                        </a:rPr>
                        <a:t>guma</a:t>
                      </a:r>
                      <a:r>
                        <a:rPr lang="bg-BG" sz="1200" dirty="0">
                          <a:effectLst/>
                          <a:latin typeface="Arial" panose="020B0604020202020204" pitchFamily="34" charset="0"/>
                          <a:cs typeface="Arial" panose="020B0604020202020204" pitchFamily="34" charset="0"/>
                        </a:rPr>
                        <a:t>koristimo je sintetika; sintetička guma se proizvodi iz nafte;</a:t>
                      </a:r>
                      <a:r>
                        <a:rPr lang="en-US" sz="1200" dirty="0">
                          <a:effectLst/>
                          <a:latin typeface="Arial" panose="020B0604020202020204" pitchFamily="34" charset="0"/>
                          <a:cs typeface="Arial" panose="020B0604020202020204" pitchFamily="34" charset="0"/>
                        </a:rPr>
                        <a:t>to je c</a:t>
                      </a:r>
                      <a:r>
                        <a:rPr lang="bg-BG" sz="1200" dirty="0">
                          <a:effectLst/>
                          <a:latin typeface="Arial" panose="020B0604020202020204" pitchFamily="34" charset="0"/>
                          <a:cs typeface="Arial" panose="020B0604020202020204" pitchFamily="34" charset="0"/>
                        </a:rPr>
                        <a:t>hrpavac</a:t>
                      </a:r>
                      <a:r>
                        <a:rPr lang="en-US" sz="1200" dirty="0">
                          <a:effectLst/>
                          <a:latin typeface="Arial" panose="020B0604020202020204" pitchFamily="34" charset="0"/>
                          <a:cs typeface="Arial" panose="020B0604020202020204" pitchFamily="34" charset="0"/>
                        </a:rPr>
                        <a:t>u usporedbi sa</a:t>
                      </a:r>
                      <a:r>
                        <a:rPr lang="bg-BG" sz="1200" dirty="0">
                          <a:effectLst/>
                          <a:latin typeface="Arial" panose="020B0604020202020204" pitchFamily="34" charset="0"/>
                          <a:cs typeface="Arial" panose="020B0604020202020204" pitchFamily="34" charset="0"/>
                        </a:rPr>
                        <a:t>ono prirodno</a:t>
                      </a:r>
                      <a:r>
                        <a:rPr lang="en-US" sz="1200" dirty="0">
                          <a:effectLst/>
                          <a:latin typeface="Arial" panose="020B0604020202020204" pitchFamily="34" charset="0"/>
                          <a:cs typeface="Arial" panose="020B0604020202020204" pitchFamily="34" charset="0"/>
                        </a:rPr>
                        <a:t>jedan</a:t>
                      </a:r>
                      <a:r>
                        <a:rPr lang="bg-BG" sz="1200" dirty="0">
                          <a:effectLst/>
                          <a:latin typeface="Arial" panose="020B0604020202020204" pitchFamily="34" charset="0"/>
                          <a:cs typeface="Arial" panose="020B0604020202020204" pitchFamily="34" charset="0"/>
                        </a:rPr>
                        <a:t>, ali je</a:t>
                      </a:r>
                      <a:r>
                        <a:rPr lang="en-US" sz="1200" dirty="0">
                          <a:effectLst/>
                          <a:latin typeface="Arial" panose="020B0604020202020204" pitchFamily="34" charset="0"/>
                          <a:cs typeface="Arial" panose="020B0604020202020204" pitchFamily="34" charset="0"/>
                        </a:rPr>
                        <a:t>nižeg</a:t>
                      </a:r>
                      <a:r>
                        <a:rPr lang="bg-BG" sz="1200" dirty="0">
                          <a:effectLst/>
                          <a:latin typeface="Arial" panose="020B0604020202020204" pitchFamily="34" charset="0"/>
                          <a:cs typeface="Arial" panose="020B0604020202020204" pitchFamily="34" charset="0"/>
                        </a:rPr>
                        <a:t>kvaliteta.</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888945279"/>
                  </a:ext>
                </a:extLst>
              </a:tr>
              <a:tr h="122564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rtl="0">
                        <a:lnSpc>
                          <a:spcPct val="107000"/>
                        </a:lnSpc>
                        <a:spcAft>
                          <a:spcPts val="800"/>
                        </a:spcAft>
                      </a:pPr>
                      <a:r>
                        <a:rPr lang="en-GB" sz="1200" dirty="0">
                          <a:effectLst/>
                          <a:latin typeface="Arial" panose="020B0604020202020204" pitchFamily="34" charset="0"/>
                          <a:cs typeface="Arial" panose="020B0604020202020204" pitchFamily="34" charset="0"/>
                        </a:rPr>
                        <a:t>Ljepila</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rtl="0">
                        <a:lnSpc>
                          <a:spcPct val="107000"/>
                        </a:lnSpc>
                        <a:spcAft>
                          <a:spcPts val="800"/>
                        </a:spcAft>
                      </a:pPr>
                      <a:r>
                        <a:rPr lang="bg-BG" sz="1200" dirty="0">
                          <a:effectLst/>
                          <a:latin typeface="Arial" panose="020B0604020202020204" pitchFamily="34" charset="0"/>
                          <a:cs typeface="Arial" panose="020B0604020202020204" pitchFamily="34" charset="0"/>
                        </a:rPr>
                        <a:t>Sve vrste kemijskih ljepila zagađuju zrak;</a:t>
                      </a:r>
                      <a:r>
                        <a:rPr lang="en-US" sz="1200" dirty="0">
                          <a:effectLst/>
                          <a:latin typeface="Arial" panose="020B0604020202020204" pitchFamily="34" charset="0"/>
                          <a:cs typeface="Arial" panose="020B0604020202020204" pitchFamily="34" charset="0"/>
                        </a:rPr>
                        <a:t>t</a:t>
                      </a:r>
                      <a:r>
                        <a:rPr lang="bg-BG" sz="1200" dirty="0">
                          <a:effectLst/>
                          <a:latin typeface="Arial" panose="020B0604020202020204" pitchFamily="34" charset="0"/>
                          <a:cs typeface="Arial" panose="020B0604020202020204" pitchFamily="34" charset="0"/>
                        </a:rPr>
                        <a:t>opasni su za zdravlje ljudi i drugih živih bića;</a:t>
                      </a:r>
                      <a:r>
                        <a:rPr lang="en-US" sz="1200" dirty="0">
                          <a:effectLst/>
                          <a:latin typeface="Arial" panose="020B0604020202020204" pitchFamily="34" charset="0"/>
                          <a:cs typeface="Arial" panose="020B0604020202020204" pitchFamily="34" charset="0"/>
                        </a:rPr>
                        <a:t>a</a:t>
                      </a:r>
                      <a:r>
                        <a:rPr lang="bg-BG" sz="1200" dirty="0">
                          <a:effectLst/>
                          <a:latin typeface="Arial" panose="020B0604020202020204" pitchFamily="34" charset="0"/>
                          <a:cs typeface="Arial" panose="020B0604020202020204" pitchFamily="34" charset="0"/>
                        </a:rPr>
                        <a:t>studija provedena među kineskim postolarima otkrila je visoke razine benzena, toluena i drugih otrovnih otapala sadržanih u raznim ljepilima;</a:t>
                      </a:r>
                      <a:r>
                        <a:rPr lang="en-US" sz="1200" dirty="0">
                          <a:effectLst/>
                          <a:latin typeface="Arial" panose="020B0604020202020204" pitchFamily="34" charset="0"/>
                          <a:cs typeface="Arial" panose="020B0604020202020204" pitchFamily="34" charset="0"/>
                        </a:rPr>
                        <a:t>t</a:t>
                      </a:r>
                      <a:r>
                        <a:rPr lang="bg-BG" sz="1200" dirty="0">
                          <a:effectLst/>
                          <a:latin typeface="Arial" panose="020B0604020202020204" pitchFamily="34" charset="0"/>
                          <a:cs typeface="Arial" panose="020B0604020202020204" pitchFamily="34" charset="0"/>
                        </a:rPr>
                        <a:t>oksične tvari uzrokuju aplastičnu anemiju, leukemiju i druge bolesti;</a:t>
                      </a:r>
                      <a:r>
                        <a:rPr lang="en-US" sz="1200" dirty="0">
                          <a:effectLst/>
                          <a:latin typeface="Arial" panose="020B0604020202020204" pitchFamily="34" charset="0"/>
                          <a:cs typeface="Arial" panose="020B0604020202020204" pitchFamily="34" charset="0"/>
                        </a:rPr>
                        <a:t>m</a:t>
                      </a:r>
                      <a:r>
                        <a:rPr lang="bg-BG" sz="1200" dirty="0">
                          <a:effectLst/>
                          <a:latin typeface="Arial" panose="020B0604020202020204" pitchFamily="34" charset="0"/>
                          <a:cs typeface="Arial" panose="020B0604020202020204" pitchFamily="34" charset="0"/>
                        </a:rPr>
                        <a:t>ost organskih otapala su neurotoksična, uzrokujući</a:t>
                      </a:r>
                      <a:r>
                        <a:rPr lang="en-US" sz="1200" dirty="0">
                          <a:effectLst/>
                          <a:latin typeface="Arial" panose="020B0604020202020204" pitchFamily="34" charset="0"/>
                          <a:cs typeface="Arial" panose="020B0604020202020204" pitchFamily="34" charset="0"/>
                        </a:rPr>
                        <a:t>takozvani "</a:t>
                      </a:r>
                      <a:r>
                        <a:rPr lang="bg-BG" sz="1200" dirty="0">
                          <a:effectLst/>
                          <a:latin typeface="Arial" panose="020B0604020202020204" pitchFamily="34" charset="0"/>
                          <a:cs typeface="Arial" panose="020B0604020202020204" pitchFamily="34" charset="0"/>
                        </a:rPr>
                        <a:t>cipela</a:t>
                      </a:r>
                      <a:r>
                        <a:rPr lang="en-US" sz="1200" dirty="0">
                          <a:effectLst/>
                          <a:latin typeface="Arial" panose="020B0604020202020204" pitchFamily="34" charset="0"/>
                          <a:cs typeface="Arial" panose="020B0604020202020204" pitchFamily="34" charset="0"/>
                        </a:rPr>
                        <a:t>proizvođača</a:t>
                      </a:r>
                      <a:r>
                        <a:rPr lang="bg-BG" sz="1200" dirty="0">
                          <a:effectLst/>
                          <a:latin typeface="Arial" panose="020B0604020202020204" pitchFamily="34" charset="0"/>
                          <a:cs typeface="Arial" panose="020B0604020202020204" pitchFamily="34" charset="0"/>
                        </a:rPr>
                        <a:t>paraliza;</a:t>
                      </a:r>
                      <a:r>
                        <a:rPr lang="en-US" sz="1200" dirty="0">
                          <a:effectLst/>
                          <a:latin typeface="Arial" panose="020B0604020202020204" pitchFamily="34" charset="0"/>
                          <a:cs typeface="Arial" panose="020B0604020202020204" pitchFamily="34" charset="0"/>
                        </a:rPr>
                        <a:t>ja</a:t>
                      </a:r>
                      <a:r>
                        <a:rPr lang="bg-BG" sz="1200" dirty="0">
                          <a:effectLst/>
                          <a:latin typeface="Arial" panose="020B0604020202020204" pitchFamily="34" charset="0"/>
                          <a:cs typeface="Arial" panose="020B0604020202020204" pitchFamily="34" charset="0"/>
                        </a:rPr>
                        <a:t>u nekim zemljama u razvoju,</a:t>
                      </a:r>
                      <a:r>
                        <a:rPr lang="en-US" sz="1200" dirty="0">
                          <a:effectLst/>
                          <a:latin typeface="Arial" panose="020B0604020202020204" pitchFamily="34" charset="0"/>
                          <a:cs typeface="Arial" panose="020B0604020202020204" pitchFamily="34" charset="0"/>
                        </a:rPr>
                        <a:t>postolar</a:t>
                      </a:r>
                      <a:r>
                        <a:rPr lang="bg-BG" sz="1200" dirty="0">
                          <a:effectLst/>
                          <a:latin typeface="Arial" panose="020B0604020202020204" pitchFamily="34" charset="0"/>
                          <a:cs typeface="Arial" panose="020B0604020202020204" pitchFamily="34" charset="0"/>
                        </a:rPr>
                        <a:t>industrija zapošljava velik broj djece (17,5 milijuna u Indiji 2005.), pri čemu je zdravstveni rizik za njih visok</a:t>
                      </a:r>
                      <a:r>
                        <a:rPr lang="en-US" sz="1200" dirty="0">
                          <a:effectLst/>
                          <a:latin typeface="Arial" panose="020B0604020202020204" pitchFamily="34" charset="0"/>
                          <a:cs typeface="Arial" panose="020B0604020202020204" pitchFamily="34" charset="0"/>
                        </a:rPr>
                        <a:t>ovaj</a:t>
                      </a:r>
                      <a:r>
                        <a:rPr lang="bg-BG"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t</a:t>
                      </a:r>
                      <a:r>
                        <a:rPr lang="bg-BG" sz="1200" dirty="0">
                          <a:effectLst/>
                          <a:latin typeface="Arial" panose="020B0604020202020204" pitchFamily="34" charset="0"/>
                          <a:cs typeface="Arial" panose="020B0604020202020204" pitchFamily="34" charset="0"/>
                        </a:rPr>
                        <a:t>Tipično, zadatak djece postolara je staviti potplate, tako da su u izravnom kontaktu s otrovnim tvarima.</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57674172"/>
                  </a:ext>
                </a:extLst>
              </a:tr>
            </a:tbl>
          </a:graphicData>
        </a:graphic>
      </p:graphicFrame>
      <p:sp>
        <p:nvSpPr>
          <p:cNvPr id="5" name="Текстово поле 4">
            <a:extLst>
              <a:ext uri="{FF2B5EF4-FFF2-40B4-BE49-F238E27FC236}">
                <a16:creationId xmlns:a16="http://schemas.microsoft.com/office/drawing/2014/main" id="{5C066C3C-C8CF-47E1-B97F-7A0FAD162D14}"/>
              </a:ext>
            </a:extLst>
          </p:cNvPr>
          <p:cNvSpPr txBox="1"/>
          <p:nvPr/>
        </p:nvSpPr>
        <p:spPr>
          <a:xfrm>
            <a:off x="685186" y="4424001"/>
            <a:ext cx="8128932" cy="369332"/>
          </a:xfrm>
          <a:prstGeom prst="rect">
            <a:avLst/>
          </a:prstGeom>
          <a:noFill/>
        </p:spPr>
        <p:txBody>
          <a:bodyPr wrap="square" rtlCol="0">
            <a:spAutoFit/>
          </a:bodyPr>
          <a:lstStyle/>
          <a:p>
            <a:pPr algn="ctr" rtl="0"/>
            <a:r>
              <a:rPr lang="en-US" sz="900" i="1" dirty="0">
                <a:latin typeface="+mj-lt"/>
                <a:ea typeface="Verdana" panose="020B0604030504040204" pitchFamily="34" charset="0"/>
              </a:rPr>
              <a:t>Karakteristične značajke glavnih elemenata u proizvodnji cipele, prilagođene</a:t>
            </a:r>
            <a:r>
              <a:rPr lang="en-US" sz="900" dirty="0">
                <a:latin typeface="+mj-lt"/>
                <a:ea typeface="Verdana" panose="020B0604030504040204" pitchFamily="34" charset="0"/>
                <a:hlinkClick r:id="rId4"/>
              </a:rPr>
              <a:t>http://www.lessonsfromnature.org/bg/index.php?option=com_content&amp;view=article&amp;id=104&amp;Itemid=114</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125794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4828</Words>
  <Application>Microsoft Office PowerPoint</Application>
  <PresentationFormat>Bildschirmpräsentation (16:9)</PresentationFormat>
  <Paragraphs>406</Paragraphs>
  <Slides>42</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Noto Sans</vt:lpstr>
      <vt:lpstr>Verdana</vt:lpstr>
      <vt:lpstr>Arial</vt:lpstr>
      <vt:lpstr>Calibri</vt:lpstr>
      <vt:lpstr>Wingdings</vt:lpstr>
      <vt:lpstr>Proxima Nova</vt:lpstr>
      <vt:lpstr>Bebas Neue</vt:lpstr>
      <vt:lpstr>Creal Modern Portfolio by Slidesgo</vt:lpstr>
      <vt:lpstr>POSLOVNO MODELIRANJE ZA POSLOVANJA KRUŽNE EKONOMIJE</vt:lpstr>
      <vt:lpstr>02</vt:lpstr>
      <vt:lpstr>Glavni ciljevi</vt:lpstr>
      <vt:lpstr>Linearni model proizvodnje i potrošnje </vt:lpstr>
      <vt:lpstr>Linearna ekonomija</vt:lpstr>
      <vt:lpstr>Linearna ekonomija (nastavak)</vt:lpstr>
      <vt:lpstr>Linearna ekonomija (nastavak)</vt:lpstr>
      <vt:lpstr>Granice linearnog modela</vt:lpstr>
      <vt:lpstr>Proizvodnja obuće u linearnom gospodarstvu primjer</vt:lpstr>
      <vt:lpstr>Negativni učinci na okoliš</vt:lpstr>
      <vt:lpstr>Potreban novi model…</vt:lpstr>
      <vt:lpstr>CE principi za razliku od linearni model  </vt:lpstr>
      <vt:lpstr>KRUŽNO GOSPODARSTVO</vt:lpstr>
      <vt:lpstr>CE principi za razliku od linearnog modela</vt:lpstr>
      <vt:lpstr>Razlike između linearne i kružne ekonomije</vt:lpstr>
      <vt:lpstr>Razlike između linearne i kružne ekonomije </vt:lpstr>
      <vt:lpstr>Otpad u kružnom gospodarstvu</vt:lpstr>
      <vt:lpstr>Proizvodnja obuće u kružnom gospodarstvu primjer</vt:lpstr>
      <vt:lpstr>Prednosti kružnog gospodarstva - Ekonomija</vt:lpstr>
      <vt:lpstr>Prednosti kružnog gospodarstva – okoliš</vt:lpstr>
      <vt:lpstr>Prednosti kružnog gospodarstva - društvo</vt:lpstr>
      <vt:lpstr>Prednosti kružnog gospodarstva za poslovanje</vt:lpstr>
      <vt:lpstr>CE indikatori  </vt:lpstr>
      <vt:lpstr>CE okvir za praćenje</vt:lpstr>
      <vt:lpstr>CE indikatori (1)</vt:lpstr>
      <vt:lpstr>(nastavak)</vt:lpstr>
      <vt:lpstr>CE indikatori (2)</vt:lpstr>
      <vt:lpstr>CE indikatori (3)</vt:lpstr>
      <vt:lpstr>Indikator cirkularnosti materijala (MCI)</vt:lpstr>
      <vt:lpstr>CE politike i zakonodavni okvir   </vt:lpstr>
      <vt:lpstr>CE politike i zakonodavni okvir</vt:lpstr>
      <vt:lpstr>(nastavak)</vt:lpstr>
      <vt:lpstr>EU i kružno gospodarstvo</vt:lpstr>
      <vt:lpstr>Nacionalna CE politika, strategije, Planovi i mjere</vt:lpstr>
      <vt:lpstr>9. PORTUGAL</vt:lpstr>
      <vt:lpstr>Potencijalni instrumenti politike koji utječu na cirkularnost proizvoda</vt:lpstr>
      <vt:lpstr>Procjena</vt:lpstr>
      <vt:lpstr>Dodatna literatura</vt:lpstr>
      <vt:lpstr>PowerPoint-Präsentation</vt:lpstr>
      <vt:lpstr>PowerPoint-Präsentation</vt:lpstr>
      <vt:lpstr>PowerPoint-Präsentation</vt:lpstr>
      <vt:lpstr>Kružno gospodarstvo i njegova načela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lastModifiedBy>saskia_ha@web.de</cp:lastModifiedBy>
  <cp:revision>102</cp:revision>
  <dcterms:modified xsi:type="dcterms:W3CDTF">2023-06-26T19:49:05Z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