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5143500" cx="9144000"/>
  <p:notesSz cx="6858000" cy="9144000"/>
  <p:embeddedFontLst>
    <p:embeddedFont>
      <p:font typeface="Proxima Nova"/>
      <p:regular r:id="rId49"/>
      <p:bold r:id="rId50"/>
      <p:italic r:id="rId51"/>
      <p:boldItalic r:id="rId52"/>
    </p:embeddedFont>
    <p:embeddedFont>
      <p:font typeface="Noto Sans"/>
      <p:regular r:id="rId53"/>
      <p:bold r:id="rId54"/>
      <p:italic r:id="rId55"/>
      <p:boldItalic r:id="rId56"/>
    </p:embeddedFont>
    <p:embeddedFont>
      <p:font typeface="Bebas Neue"/>
      <p:regular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8" roundtripDataSignature="AMtx7mgbqdULnng6PfvW3qaCw3uxReT6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848E4BD-8551-4FCD-9FF1-627386D7F44B}">
  <a:tblStyle styleId="{B848E4BD-8551-4FCD-9FF1-627386D7F44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8A1CFA27-A078-4615-AC5A-750DB9F0B29C}"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6ED"/>
          </a:solidFill>
        </a:fill>
      </a:tcStyle>
    </a:wholeTbl>
    <a:band1H>
      <a:tcTxStyle b="off" i="off"/>
      <a:tcStyle>
        <a:fill>
          <a:solidFill>
            <a:srgbClr val="CBCADA"/>
          </a:solidFill>
        </a:fill>
      </a:tcStyle>
    </a:band1H>
    <a:band2H>
      <a:tcTxStyle b="off" i="off"/>
    </a:band2H>
    <a:band1V>
      <a:tcTxStyle b="off" i="off"/>
      <a:tcStyle>
        <a:fill>
          <a:solidFill>
            <a:srgbClr val="CBCADA"/>
          </a:solidFill>
        </a:fill>
      </a:tcStyle>
    </a:band1V>
    <a:band2V>
      <a:tcTxStyle b="off" i="off"/>
    </a:band2V>
    <a:lastCol>
      <a:tcTxStyle b="on" i="off">
        <a:font>
          <a:latin typeface="Arial"/>
          <a:ea typeface="Arial"/>
          <a:cs typeface="Arial"/>
        </a:font>
        <a:schemeClr val="lt1"/>
      </a:tcTxStyle>
      <a:tcStyle>
        <a:fill>
          <a:solidFill>
            <a:schemeClr val="accent4"/>
          </a:solidFill>
        </a:fill>
      </a:tcStyle>
    </a:lastCol>
    <a:firstCol>
      <a:tcTxStyle b="on" i="off">
        <a:font>
          <a:latin typeface="Arial"/>
          <a:ea typeface="Arial"/>
          <a:cs typeface="Arial"/>
        </a:font>
        <a:schemeClr val="lt1"/>
      </a:tcTxStyle>
      <a:tcStyle>
        <a:fill>
          <a:solidFill>
            <a:schemeClr val="accent4"/>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b="off" i="off"/>
    </a:neCell>
    <a:nwCell>
      <a:tcTxStyle b="off" i="off"/>
    </a:nwCell>
  </a:tblStyle>
  <a:tblStyle styleId="{41BF8C66-BE35-488E-8BFF-7FFA49208CF3}" styleName="Table_2">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ProximaNov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roximaNova-italic.fntdata"/><Relationship Id="rId50" Type="http://schemas.openxmlformats.org/officeDocument/2006/relationships/font" Target="fonts/ProximaNova-bold.fntdata"/><Relationship Id="rId53" Type="http://schemas.openxmlformats.org/officeDocument/2006/relationships/font" Target="fonts/NotoSans-regular.fntdata"/><Relationship Id="rId52" Type="http://schemas.openxmlformats.org/officeDocument/2006/relationships/font" Target="fonts/ProximaNova-boldItalic.fntdata"/><Relationship Id="rId11" Type="http://schemas.openxmlformats.org/officeDocument/2006/relationships/slide" Target="slides/slide5.xml"/><Relationship Id="rId55" Type="http://schemas.openxmlformats.org/officeDocument/2006/relationships/font" Target="fonts/NotoSans-italic.fntdata"/><Relationship Id="rId10" Type="http://schemas.openxmlformats.org/officeDocument/2006/relationships/slide" Target="slides/slide4.xml"/><Relationship Id="rId54" Type="http://schemas.openxmlformats.org/officeDocument/2006/relationships/font" Target="fonts/NotoSans-bold.fntdata"/><Relationship Id="rId13" Type="http://schemas.openxmlformats.org/officeDocument/2006/relationships/slide" Target="slides/slide7.xml"/><Relationship Id="rId57" Type="http://schemas.openxmlformats.org/officeDocument/2006/relationships/font" Target="fonts/BebasNeue-regular.fntdata"/><Relationship Id="rId12" Type="http://schemas.openxmlformats.org/officeDocument/2006/relationships/slide" Target="slides/slide6.xml"/><Relationship Id="rId56" Type="http://schemas.openxmlformats.org/officeDocument/2006/relationships/font" Target="fonts/NotoSans-boldItalic.fntdata"/><Relationship Id="rId15" Type="http://schemas.openxmlformats.org/officeDocument/2006/relationships/slide" Target="slides/slide9.xml"/><Relationship Id="rId14" Type="http://schemas.openxmlformats.org/officeDocument/2006/relationships/slide" Target="slides/slide8.xml"/><Relationship Id="rId58"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 name="Google Shape;27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8" name="Google Shape;32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4" name="Google Shape;33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8" name="Google Shape;34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4" name="Google Shape;35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0" name="Google Shape;360;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8" name="Google Shape;36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7" name="Google Shape;37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6" name="Google Shape;38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2" name="Google Shape;392;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0" name="Google Shape;410;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7" name="Google Shape;417;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3" name="Google Shape;423;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9" name="Google Shape;429;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8.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8.png"/><Relationship Id="rId4"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8.pn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8.png"/><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8.pn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 Id="rId4" Type="http://schemas.openxmlformats.org/officeDocument/2006/relationships/image" Target="../media/image2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8.png"/><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8.png"/><Relationship Id="rId4"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8.png"/><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8.png"/><Relationship Id="rId4"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8.png"/><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44"/>
          <p:cNvSpPr txBox="1"/>
          <p:nvPr>
            <p:ph type="ctrTitle"/>
          </p:nvPr>
        </p:nvSpPr>
        <p:spPr>
          <a:xfrm>
            <a:off x="2729126" y="311547"/>
            <a:ext cx="3724500" cy="176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
        <p:nvSpPr>
          <p:cNvPr id="9" name="Google Shape;9;p44"/>
          <p:cNvSpPr txBox="1"/>
          <p:nvPr>
            <p:ph idx="1" type="subTitle"/>
          </p:nvPr>
        </p:nvSpPr>
        <p:spPr>
          <a:xfrm>
            <a:off x="3214526" y="2301372"/>
            <a:ext cx="27105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15A7A1"/>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grpSp>
        <p:nvGrpSpPr>
          <p:cNvPr id="10" name="Google Shape;10;p44"/>
          <p:cNvGrpSpPr/>
          <p:nvPr/>
        </p:nvGrpSpPr>
        <p:grpSpPr>
          <a:xfrm>
            <a:off x="-1807437" y="-2986677"/>
            <a:ext cx="12729824" cy="8656755"/>
            <a:chOff x="179600" y="-461549"/>
            <a:chExt cx="7466172" cy="5078466"/>
          </a:xfrm>
        </p:grpSpPr>
        <p:sp>
          <p:nvSpPr>
            <p:cNvPr id="11" name="Google Shape;11;p44"/>
            <p:cNvSpPr/>
            <p:nvPr/>
          </p:nvSpPr>
          <p:spPr>
            <a:xfrm>
              <a:off x="179600" y="2135875"/>
              <a:ext cx="1539425" cy="1481075"/>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44"/>
            <p:cNvSpPr/>
            <p:nvPr/>
          </p:nvSpPr>
          <p:spPr>
            <a:xfrm>
              <a:off x="6000595" y="3580250"/>
              <a:ext cx="669800" cy="515675"/>
            </a:xfrm>
            <a:custGeom>
              <a:rect b="b" l="l" r="r" t="t"/>
              <a:pathLst>
                <a:path extrusionOk="0" h="20627" w="26792">
                  <a:moveTo>
                    <a:pt x="1" y="1"/>
                  </a:moveTo>
                  <a:lnTo>
                    <a:pt x="1" y="20627"/>
                  </a:lnTo>
                  <a:lnTo>
                    <a:pt x="26791" y="20627"/>
                  </a:lnTo>
                  <a:lnTo>
                    <a:pt x="2679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44"/>
            <p:cNvSpPr/>
            <p:nvPr/>
          </p:nvSpPr>
          <p:spPr>
            <a:xfrm>
              <a:off x="1481222" y="3736700"/>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44"/>
            <p:cNvSpPr/>
            <p:nvPr/>
          </p:nvSpPr>
          <p:spPr>
            <a:xfrm>
              <a:off x="1481222" y="3974825"/>
              <a:ext cx="325050" cy="265975"/>
            </a:xfrm>
            <a:custGeom>
              <a:rect b="b" l="l" r="r" t="t"/>
              <a:pathLst>
                <a:path extrusionOk="0" h="10639" w="13002">
                  <a:moveTo>
                    <a:pt x="0" y="1"/>
                  </a:moveTo>
                  <a:lnTo>
                    <a:pt x="0" y="10638"/>
                  </a:lnTo>
                  <a:lnTo>
                    <a:pt x="13001"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44"/>
            <p:cNvSpPr/>
            <p:nvPr/>
          </p:nvSpPr>
          <p:spPr>
            <a:xfrm>
              <a:off x="5096632" y="4034017"/>
              <a:ext cx="1165175" cy="582900"/>
            </a:xfrm>
            <a:custGeom>
              <a:rect b="b" l="l" r="r" t="t"/>
              <a:pathLst>
                <a:path extrusionOk="0" h="23316" w="46607">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44"/>
            <p:cNvSpPr/>
            <p:nvPr/>
          </p:nvSpPr>
          <p:spPr>
            <a:xfrm rot="576501">
              <a:off x="5689572" y="1649437"/>
              <a:ext cx="669782" cy="335149"/>
            </a:xfrm>
            <a:custGeom>
              <a:rect b="b" l="l" r="r" t="t"/>
              <a:pathLst>
                <a:path extrusionOk="0" h="15621" w="31218">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44"/>
            <p:cNvSpPr/>
            <p:nvPr/>
          </p:nvSpPr>
          <p:spPr>
            <a:xfrm>
              <a:off x="5879525" y="2876325"/>
              <a:ext cx="325650" cy="265950"/>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44"/>
            <p:cNvSpPr/>
            <p:nvPr/>
          </p:nvSpPr>
          <p:spPr>
            <a:xfrm>
              <a:off x="5879525" y="3114450"/>
              <a:ext cx="325650" cy="265950"/>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44"/>
            <p:cNvSpPr/>
            <p:nvPr/>
          </p:nvSpPr>
          <p:spPr>
            <a:xfrm>
              <a:off x="1110088" y="1173126"/>
              <a:ext cx="608950" cy="554025"/>
            </a:xfrm>
            <a:custGeom>
              <a:rect b="b" l="l" r="r" t="t"/>
              <a:pathLst>
                <a:path extrusionOk="0" h="22161" w="24358">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44"/>
            <p:cNvSpPr/>
            <p:nvPr/>
          </p:nvSpPr>
          <p:spPr>
            <a:xfrm>
              <a:off x="747375" y="3974825"/>
              <a:ext cx="325075" cy="265950"/>
            </a:xfrm>
            <a:custGeom>
              <a:rect b="b" l="l" r="r" t="t"/>
              <a:pathLst>
                <a:path extrusionOk="0" h="10638" w="13003">
                  <a:moveTo>
                    <a:pt x="1" y="0"/>
                  </a:moveTo>
                  <a:lnTo>
                    <a:pt x="1" y="10638"/>
                  </a:lnTo>
                  <a:lnTo>
                    <a:pt x="130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4"/>
            <p:cNvSpPr/>
            <p:nvPr/>
          </p:nvSpPr>
          <p:spPr>
            <a:xfrm>
              <a:off x="747375" y="4212375"/>
              <a:ext cx="325075" cy="265950"/>
            </a:xfrm>
            <a:custGeom>
              <a:rect b="b" l="l" r="r" t="t"/>
              <a:pathLst>
                <a:path extrusionOk="0" h="10638" w="13003">
                  <a:moveTo>
                    <a:pt x="1" y="0"/>
                  </a:moveTo>
                  <a:lnTo>
                    <a:pt x="1" y="10637"/>
                  </a:lnTo>
                  <a:lnTo>
                    <a:pt x="130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44"/>
            <p:cNvSpPr/>
            <p:nvPr/>
          </p:nvSpPr>
          <p:spPr>
            <a:xfrm>
              <a:off x="5025222" y="-461549"/>
              <a:ext cx="2620550" cy="2621150"/>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A picture containing text&#10;&#10;Description automatically generated" id="23" name="Google Shape;23;p44"/>
          <p:cNvPicPr preferRelativeResize="0"/>
          <p:nvPr/>
        </p:nvPicPr>
        <p:blipFill rotWithShape="1">
          <a:blip r:embed="rId2">
            <a:alphaModFix/>
          </a:blip>
          <a:srcRect b="0" l="0" r="0" t="0"/>
          <a:stretch/>
        </p:blipFill>
        <p:spPr>
          <a:xfrm>
            <a:off x="1813021" y="3050174"/>
            <a:ext cx="5308600" cy="1536700"/>
          </a:xfrm>
          <a:prstGeom prst="rect">
            <a:avLst/>
          </a:prstGeom>
          <a:noFill/>
          <a:ln>
            <a:noFill/>
          </a:ln>
        </p:spPr>
      </p:pic>
      <p:pic>
        <p:nvPicPr>
          <p:cNvPr descr="Ein Bild, das Symbol, Kreis, Schrift, Grafiken enthält.&#10;&#10;Automatisch generierte Beschreibung" id="24" name="Google Shape;24;p44"/>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25" name="Google Shape;25;p44"/>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US"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26" name="Google Shape;26;p44"/>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8_1">
    <p:spTree>
      <p:nvGrpSpPr>
        <p:cNvPr id="108" name="Shape 108"/>
        <p:cNvGrpSpPr/>
        <p:nvPr/>
      </p:nvGrpSpPr>
      <p:grpSpPr>
        <a:xfrm>
          <a:off x="0" y="0"/>
          <a:ext cx="0" cy="0"/>
          <a:chOff x="0" y="0"/>
          <a:chExt cx="0" cy="0"/>
        </a:xfrm>
      </p:grpSpPr>
      <p:sp>
        <p:nvSpPr>
          <p:cNvPr id="109" name="Google Shape;109;p53"/>
          <p:cNvSpPr/>
          <p:nvPr/>
        </p:nvSpPr>
        <p:spPr>
          <a:xfrm flipH="1">
            <a:off x="-459232" y="1617859"/>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 name="Google Shape;110;p53"/>
          <p:cNvGrpSpPr/>
          <p:nvPr/>
        </p:nvGrpSpPr>
        <p:grpSpPr>
          <a:xfrm rot="10800000">
            <a:off x="7782805" y="539502"/>
            <a:ext cx="682510" cy="1078346"/>
            <a:chOff x="4210925" y="3949824"/>
            <a:chExt cx="325625" cy="514601"/>
          </a:xfrm>
        </p:grpSpPr>
        <p:sp>
          <p:nvSpPr>
            <p:cNvPr id="111" name="Google Shape;111;p53"/>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3"/>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 name="Google Shape;113;p53"/>
          <p:cNvSpPr/>
          <p:nvPr/>
        </p:nvSpPr>
        <p:spPr>
          <a:xfrm>
            <a:off x="713229" y="3205056"/>
            <a:ext cx="661724" cy="1403241"/>
          </a:xfrm>
          <a:custGeom>
            <a:rect b="b" l="l" r="r" t="t"/>
            <a:pathLst>
              <a:path extrusionOk="0" h="43340" w="21671">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14" name="Google Shape;114;p53"/>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115" name="Google Shape;115;p53"/>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116" name="Google Shape;116;p53"/>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US"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117" name="Google Shape;117;p53"/>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8_1_1">
    <p:spTree>
      <p:nvGrpSpPr>
        <p:cNvPr id="118" name="Shape 118"/>
        <p:cNvGrpSpPr/>
        <p:nvPr/>
      </p:nvGrpSpPr>
      <p:grpSpPr>
        <a:xfrm>
          <a:off x="0" y="0"/>
          <a:ext cx="0" cy="0"/>
          <a:chOff x="0" y="0"/>
          <a:chExt cx="0" cy="0"/>
        </a:xfrm>
      </p:grpSpPr>
      <p:sp>
        <p:nvSpPr>
          <p:cNvPr id="119" name="Google Shape;119;p54"/>
          <p:cNvSpPr/>
          <p:nvPr/>
        </p:nvSpPr>
        <p:spPr>
          <a:xfrm>
            <a:off x="8059917" y="3875541"/>
            <a:ext cx="1142009" cy="879020"/>
          </a:xfrm>
          <a:custGeom>
            <a:rect b="b" l="l" r="r" t="t"/>
            <a:pathLst>
              <a:path extrusionOk="0" h="20627" w="26792">
                <a:moveTo>
                  <a:pt x="1" y="1"/>
                </a:moveTo>
                <a:lnTo>
                  <a:pt x="1" y="20627"/>
                </a:lnTo>
                <a:lnTo>
                  <a:pt x="26791" y="20627"/>
                </a:lnTo>
                <a:lnTo>
                  <a:pt x="26791" y="1"/>
                </a:ln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4"/>
          <p:cNvSpPr/>
          <p:nvPr/>
        </p:nvSpPr>
        <p:spPr>
          <a:xfrm>
            <a:off x="6518661" y="4649031"/>
            <a:ext cx="1986623" cy="993611"/>
          </a:xfrm>
          <a:custGeom>
            <a:rect b="b" l="l" r="r" t="t"/>
            <a:pathLst>
              <a:path extrusionOk="0" h="23316" w="46607">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54"/>
          <p:cNvSpPr/>
          <p:nvPr/>
        </p:nvSpPr>
        <p:spPr>
          <a:xfrm>
            <a:off x="7853493" y="2675630"/>
            <a:ext cx="555233" cy="453338"/>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54"/>
          <p:cNvSpPr/>
          <p:nvPr/>
        </p:nvSpPr>
        <p:spPr>
          <a:xfrm>
            <a:off x="7853493" y="3081538"/>
            <a:ext cx="555233" cy="453338"/>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54"/>
          <p:cNvSpPr/>
          <p:nvPr/>
        </p:nvSpPr>
        <p:spPr>
          <a:xfrm>
            <a:off x="-896823" y="2879880"/>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54"/>
          <p:cNvSpPr/>
          <p:nvPr/>
        </p:nvSpPr>
        <p:spPr>
          <a:xfrm rot="5400000">
            <a:off x="8101245" y="61492"/>
            <a:ext cx="670790" cy="547813"/>
          </a:xfrm>
          <a:custGeom>
            <a:rect b="b" l="l" r="r" t="t"/>
            <a:pathLst>
              <a:path extrusionOk="0" h="10639" w="13025">
                <a:moveTo>
                  <a:pt x="0" y="1"/>
                </a:moveTo>
                <a:lnTo>
                  <a:pt x="0" y="10638"/>
                </a:lnTo>
                <a:lnTo>
                  <a:pt x="1302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25" name="Google Shape;125;p54"/>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126" name="Google Shape;126;p54"/>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127" name="Google Shape;127;p54"/>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US"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128" name="Google Shape;128;p54"/>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5"/>
          <p:cNvSpPr/>
          <p:nvPr/>
        </p:nvSpPr>
        <p:spPr>
          <a:xfrm>
            <a:off x="6083052" y="9344"/>
            <a:ext cx="1860928" cy="930292"/>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5"/>
          <p:cNvSpPr/>
          <p:nvPr/>
        </p:nvSpPr>
        <p:spPr>
          <a:xfrm>
            <a:off x="-97200" y="2596574"/>
            <a:ext cx="9734700" cy="1648200"/>
          </a:xfrm>
          <a:prstGeom prst="rect">
            <a:avLst/>
          </a:pr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5"/>
          <p:cNvSpPr/>
          <p:nvPr/>
        </p:nvSpPr>
        <p:spPr>
          <a:xfrm>
            <a:off x="-97200" y="1221576"/>
            <a:ext cx="9241200" cy="1310100"/>
          </a:xfrm>
          <a:prstGeom prst="rect">
            <a:avLst/>
          </a:pr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45"/>
          <p:cNvSpPr/>
          <p:nvPr/>
        </p:nvSpPr>
        <p:spPr>
          <a:xfrm flipH="1" rot="-5400000">
            <a:off x="3383002" y="-1606280"/>
            <a:ext cx="3110844" cy="1555166"/>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5"/>
          <p:cNvSpPr/>
          <p:nvPr/>
        </p:nvSpPr>
        <p:spPr>
          <a:xfrm>
            <a:off x="6306100" y="4008552"/>
            <a:ext cx="1758600" cy="1758600"/>
          </a:xfrm>
          <a:prstGeom prst="ellipse">
            <a:avLst/>
          </a:pr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5"/>
          <p:cNvSpPr txBox="1"/>
          <p:nvPr>
            <p:ph type="title"/>
          </p:nvPr>
        </p:nvSpPr>
        <p:spPr>
          <a:xfrm>
            <a:off x="3322825" y="880450"/>
            <a:ext cx="2498400" cy="1946700"/>
          </a:xfrm>
          <a:prstGeom prst="rect">
            <a:avLst/>
          </a:prstGeom>
          <a:noFill/>
          <a:ln>
            <a:noFill/>
          </a:ln>
        </p:spPr>
        <p:txBody>
          <a:bodyPr anchorCtr="0" anchor="ctr" bIns="91425" lIns="0" spcFirstLastPara="1" rIns="91425" wrap="square" tIns="91425">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45"/>
          <p:cNvSpPr txBox="1"/>
          <p:nvPr>
            <p:ph idx="2" type="title"/>
          </p:nvPr>
        </p:nvSpPr>
        <p:spPr>
          <a:xfrm>
            <a:off x="798250" y="2840375"/>
            <a:ext cx="7632600" cy="106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45"/>
          <p:cNvSpPr/>
          <p:nvPr/>
        </p:nvSpPr>
        <p:spPr>
          <a:xfrm>
            <a:off x="-1456929" y="3400784"/>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36" name="Google Shape;36;p45"/>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37" name="Google Shape;37;p45"/>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38" name="Google Shape;38;p45"/>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US"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39" name="Google Shape;39;p45"/>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sp>
        <p:nvSpPr>
          <p:cNvPr id="41" name="Google Shape;41;p46"/>
          <p:cNvSpPr txBox="1"/>
          <p:nvPr>
            <p:ph type="title"/>
          </p:nvPr>
        </p:nvSpPr>
        <p:spPr>
          <a:xfrm>
            <a:off x="713225" y="1614925"/>
            <a:ext cx="7717800" cy="64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p46"/>
          <p:cNvSpPr/>
          <p:nvPr/>
        </p:nvSpPr>
        <p:spPr>
          <a:xfrm>
            <a:off x="-48668" y="3013189"/>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46"/>
          <p:cNvSpPr/>
          <p:nvPr/>
        </p:nvSpPr>
        <p:spPr>
          <a:xfrm rot="10800000">
            <a:off x="4111852" y="-851395"/>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 name="Google Shape;44;p46"/>
          <p:cNvGrpSpPr/>
          <p:nvPr/>
        </p:nvGrpSpPr>
        <p:grpSpPr>
          <a:xfrm>
            <a:off x="8431033" y="-449325"/>
            <a:ext cx="1061212" cy="1676776"/>
            <a:chOff x="4210925" y="3949824"/>
            <a:chExt cx="325625" cy="514601"/>
          </a:xfrm>
        </p:grpSpPr>
        <p:sp>
          <p:nvSpPr>
            <p:cNvPr id="45" name="Google Shape;45;p46"/>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46"/>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 name="Google Shape;47;p46"/>
          <p:cNvSpPr/>
          <p:nvPr/>
        </p:nvSpPr>
        <p:spPr>
          <a:xfrm>
            <a:off x="-1599504" y="3160475"/>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6"/>
          <p:cNvSpPr txBox="1"/>
          <p:nvPr>
            <p:ph idx="1" type="subTitle"/>
          </p:nvPr>
        </p:nvSpPr>
        <p:spPr>
          <a:xfrm>
            <a:off x="2512825" y="2331700"/>
            <a:ext cx="4114800" cy="1176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15A7A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Logo&#10;&#10;Description automatically generated" id="49" name="Google Shape;49;p46"/>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50" name="Google Shape;50;p46"/>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51" name="Google Shape;51;p46"/>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US"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52" name="Google Shape;52;p46"/>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7"/>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47"/>
          <p:cNvSpPr/>
          <p:nvPr/>
        </p:nvSpPr>
        <p:spPr>
          <a:xfrm>
            <a:off x="7974746" y="4519809"/>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47"/>
          <p:cNvSpPr/>
          <p:nvPr/>
        </p:nvSpPr>
        <p:spPr>
          <a:xfrm flipH="1">
            <a:off x="7222540" y="-11"/>
            <a:ext cx="1921448" cy="1421237"/>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 name="Google Shape;57;p47"/>
          <p:cNvGrpSpPr/>
          <p:nvPr/>
        </p:nvGrpSpPr>
        <p:grpSpPr>
          <a:xfrm>
            <a:off x="8225003" y="433123"/>
            <a:ext cx="411785" cy="650559"/>
            <a:chOff x="4210925" y="3949824"/>
            <a:chExt cx="325625" cy="514601"/>
          </a:xfrm>
        </p:grpSpPr>
        <p:sp>
          <p:nvSpPr>
            <p:cNvPr id="58" name="Google Shape;58;p47"/>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47"/>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Logo&#10;&#10;Description automatically generated" id="60" name="Google Shape;60;p47"/>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61" name="Google Shape;61;p47"/>
          <p:cNvPicPr preferRelativeResize="0"/>
          <p:nvPr/>
        </p:nvPicPr>
        <p:blipFill rotWithShape="1">
          <a:blip r:embed="rId3">
            <a:alphaModFix/>
          </a:blip>
          <a:srcRect b="0" l="0" r="25004" t="0"/>
          <a:stretch/>
        </p:blipFill>
        <p:spPr>
          <a:xfrm>
            <a:off x="72618" y="4780106"/>
            <a:ext cx="1006682" cy="275804"/>
          </a:xfrm>
          <a:prstGeom prst="rect">
            <a:avLst/>
          </a:prstGeom>
          <a:noFill/>
          <a:ln>
            <a:noFill/>
          </a:ln>
        </p:spPr>
      </p:pic>
      <p:pic>
        <p:nvPicPr>
          <p:cNvPr descr="Ein Bild, das Symbol, Kreis, Schrift, Grafiken enthält.&#10;&#10;Automatisch generierte Beschreibung" id="62" name="Google Shape;62;p47"/>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
        <p:nvSpPr>
          <p:cNvPr id="63" name="Google Shape;63;p47"/>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US"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4" name="Shape 64"/>
        <p:cNvGrpSpPr/>
        <p:nvPr/>
      </p:nvGrpSpPr>
      <p:grpSpPr>
        <a:xfrm>
          <a:off x="0" y="0"/>
          <a:ext cx="0" cy="0"/>
          <a:chOff x="0" y="0"/>
          <a:chExt cx="0" cy="0"/>
        </a:xfrm>
      </p:grpSpPr>
      <p:sp>
        <p:nvSpPr>
          <p:cNvPr id="65" name="Google Shape;65;p48"/>
          <p:cNvSpPr txBox="1"/>
          <p:nvPr>
            <p:ph type="title"/>
          </p:nvPr>
        </p:nvSpPr>
        <p:spPr>
          <a:xfrm>
            <a:off x="713225" y="1477725"/>
            <a:ext cx="3858900" cy="60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66" name="Google Shape;66;p48"/>
          <p:cNvGrpSpPr/>
          <p:nvPr/>
        </p:nvGrpSpPr>
        <p:grpSpPr>
          <a:xfrm>
            <a:off x="6609" y="4254853"/>
            <a:ext cx="554210" cy="859289"/>
            <a:chOff x="2242775" y="2016422"/>
            <a:chExt cx="325050" cy="504100"/>
          </a:xfrm>
        </p:grpSpPr>
        <p:sp>
          <p:nvSpPr>
            <p:cNvPr id="67" name="Google Shape;67;p48"/>
            <p:cNvSpPr/>
            <p:nvPr/>
          </p:nvSpPr>
          <p:spPr>
            <a:xfrm>
              <a:off x="2242775" y="2016422"/>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48"/>
            <p:cNvSpPr/>
            <p:nvPr/>
          </p:nvSpPr>
          <p:spPr>
            <a:xfrm>
              <a:off x="2242775" y="2254547"/>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 name="Google Shape;69;p48"/>
          <p:cNvSpPr txBox="1"/>
          <p:nvPr>
            <p:ph idx="1" type="subTitle"/>
          </p:nvPr>
        </p:nvSpPr>
        <p:spPr>
          <a:xfrm>
            <a:off x="713350" y="2083400"/>
            <a:ext cx="3730800" cy="2134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70" name="Google Shape;70;p48"/>
          <p:cNvSpPr/>
          <p:nvPr/>
        </p:nvSpPr>
        <p:spPr>
          <a:xfrm>
            <a:off x="-2220443" y="-3017359"/>
            <a:ext cx="4468038" cy="4468012"/>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48"/>
          <p:cNvSpPr/>
          <p:nvPr/>
        </p:nvSpPr>
        <p:spPr>
          <a:xfrm>
            <a:off x="7179000" y="-1034375"/>
            <a:ext cx="1965000" cy="1965000"/>
          </a:xfrm>
          <a:prstGeom prst="ellipse">
            <a:avLst/>
          </a:pr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72" name="Google Shape;72;p48"/>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73" name="Google Shape;73;p48"/>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74" name="Google Shape;74;p48"/>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US"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75" name="Google Shape;75;p48"/>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pic>
        <p:nvPicPr>
          <p:cNvPr descr="Logo&#10;&#10;Description automatically generated" id="77" name="Google Shape;77;p49"/>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78" name="Google Shape;78;p49"/>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79" name="Google Shape;79;p49"/>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US"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80" name="Google Shape;80;p49"/>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
    <p:spTree>
      <p:nvGrpSpPr>
        <p:cNvPr id="81" name="Shape 81"/>
        <p:cNvGrpSpPr/>
        <p:nvPr/>
      </p:nvGrpSpPr>
      <p:grpSpPr>
        <a:xfrm>
          <a:off x="0" y="0"/>
          <a:ext cx="0" cy="0"/>
          <a:chOff x="0" y="0"/>
          <a:chExt cx="0" cy="0"/>
        </a:xfrm>
      </p:grpSpPr>
      <p:sp>
        <p:nvSpPr>
          <p:cNvPr id="82" name="Google Shape;82;p50"/>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3" name="Google Shape;83;p50"/>
          <p:cNvSpPr/>
          <p:nvPr/>
        </p:nvSpPr>
        <p:spPr>
          <a:xfrm>
            <a:off x="7879457" y="-1591222"/>
            <a:ext cx="2536357" cy="2439775"/>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50"/>
          <p:cNvSpPr/>
          <p:nvPr/>
        </p:nvSpPr>
        <p:spPr>
          <a:xfrm rot="10800000">
            <a:off x="7278231" y="4297528"/>
            <a:ext cx="1692290" cy="845972"/>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85" name="Google Shape;85;p50"/>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86" name="Google Shape;86;p50"/>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87" name="Google Shape;87;p50"/>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US"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88" name="Google Shape;88;p50"/>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2">
  <p:cSld name="CUSTOM_7">
    <p:spTree>
      <p:nvGrpSpPr>
        <p:cNvPr id="89" name="Shape 89"/>
        <p:cNvGrpSpPr/>
        <p:nvPr/>
      </p:nvGrpSpPr>
      <p:grpSpPr>
        <a:xfrm>
          <a:off x="0" y="0"/>
          <a:ext cx="0" cy="0"/>
          <a:chOff x="0" y="0"/>
          <a:chExt cx="0" cy="0"/>
        </a:xfrm>
      </p:grpSpPr>
      <p:sp>
        <p:nvSpPr>
          <p:cNvPr id="90" name="Google Shape;90;p51"/>
          <p:cNvSpPr txBox="1"/>
          <p:nvPr>
            <p:ph type="title"/>
          </p:nvPr>
        </p:nvSpPr>
        <p:spPr>
          <a:xfrm flipH="1">
            <a:off x="5108101" y="1880800"/>
            <a:ext cx="3322800" cy="69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51"/>
          <p:cNvSpPr txBox="1"/>
          <p:nvPr>
            <p:ph idx="1" type="subTitle"/>
          </p:nvPr>
        </p:nvSpPr>
        <p:spPr>
          <a:xfrm flipH="1">
            <a:off x="697455" y="1645900"/>
            <a:ext cx="4074300" cy="1869000"/>
          </a:xfrm>
          <a:prstGeom prst="rect">
            <a:avLst/>
          </a:prstGeom>
          <a:noFill/>
          <a:ln>
            <a:noFill/>
          </a:ln>
        </p:spPr>
        <p:txBody>
          <a:bodyPr anchorCtr="0" anchor="t" bIns="91425" lIns="91425" spcFirstLastPara="1" rIns="91425" wrap="square" tIns="91425">
            <a:noAutofit/>
          </a:bodyPr>
          <a:lstStyle>
            <a:lvl1pPr lvl="0" marR="0" rtl="0" algn="l">
              <a:lnSpc>
                <a:spcPct val="200000"/>
              </a:lnSpc>
              <a:spcBef>
                <a:spcPts val="0"/>
              </a:spcBef>
              <a:spcAft>
                <a:spcPts val="0"/>
              </a:spcAft>
              <a:buClr>
                <a:srgbClr val="000000"/>
              </a:buClr>
              <a:buSzPts val="16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92" name="Google Shape;92;p51"/>
          <p:cNvSpPr txBox="1"/>
          <p:nvPr>
            <p:ph idx="2" type="subTitle"/>
          </p:nvPr>
        </p:nvSpPr>
        <p:spPr>
          <a:xfrm flipH="1">
            <a:off x="5103667" y="2569355"/>
            <a:ext cx="3322800" cy="609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3"/>
              </a:buClr>
              <a:buSzPts val="2600"/>
              <a:buFont typeface="Bebas Neue"/>
              <a:buNone/>
              <a:defRPr b="0" i="0" sz="2600" u="none" cap="none" strike="noStrike">
                <a:solidFill>
                  <a:srgbClr val="15A7A1"/>
                </a:solidFill>
                <a:latin typeface="Bebas Neue"/>
                <a:ea typeface="Bebas Neue"/>
                <a:cs typeface="Bebas Neue"/>
                <a:sym typeface="Bebas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51"/>
          <p:cNvSpPr/>
          <p:nvPr/>
        </p:nvSpPr>
        <p:spPr>
          <a:xfrm rot="10800000">
            <a:off x="-606190" y="4315579"/>
            <a:ext cx="2073526" cy="1036593"/>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51"/>
          <p:cNvSpPr/>
          <p:nvPr/>
        </p:nvSpPr>
        <p:spPr>
          <a:xfrm flipH="1">
            <a:off x="7817366" y="-1376647"/>
            <a:ext cx="2536357" cy="2439775"/>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1"/>
          <p:cNvSpPr/>
          <p:nvPr/>
        </p:nvSpPr>
        <p:spPr>
          <a:xfrm flipH="1" rot="-4323990">
            <a:off x="5959159" y="2384080"/>
            <a:ext cx="4433335" cy="3623450"/>
          </a:xfrm>
          <a:custGeom>
            <a:rect b="b" l="l" r="r" t="t"/>
            <a:pathLst>
              <a:path extrusionOk="0" h="47649" w="58287">
                <a:moveTo>
                  <a:pt x="58286" y="0"/>
                </a:moveTo>
                <a:lnTo>
                  <a:pt x="1" y="47648"/>
                </a:lnTo>
                <a:lnTo>
                  <a:pt x="58286" y="47648"/>
                </a:lnTo>
                <a:lnTo>
                  <a:pt x="58286" y="0"/>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96" name="Google Shape;96;p51"/>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97" name="Google Shape;97;p51"/>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98" name="Google Shape;98;p51"/>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US"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99" name="Google Shape;99;p51"/>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
    <p:spTree>
      <p:nvGrpSpPr>
        <p:cNvPr id="100" name="Shape 100"/>
        <p:cNvGrpSpPr/>
        <p:nvPr/>
      </p:nvGrpSpPr>
      <p:grpSpPr>
        <a:xfrm>
          <a:off x="0" y="0"/>
          <a:ext cx="0" cy="0"/>
          <a:chOff x="0" y="0"/>
          <a:chExt cx="0" cy="0"/>
        </a:xfrm>
      </p:grpSpPr>
      <p:sp>
        <p:nvSpPr>
          <p:cNvPr id="101" name="Google Shape;101;p52"/>
          <p:cNvSpPr/>
          <p:nvPr/>
        </p:nvSpPr>
        <p:spPr>
          <a:xfrm flipH="1">
            <a:off x="8558479" y="-47194"/>
            <a:ext cx="661724" cy="1403241"/>
          </a:xfrm>
          <a:custGeom>
            <a:rect b="b" l="l" r="r" t="t"/>
            <a:pathLst>
              <a:path extrusionOk="0" h="43340" w="21671">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2"/>
          <p:cNvSpPr/>
          <p:nvPr/>
        </p:nvSpPr>
        <p:spPr>
          <a:xfrm flipH="1">
            <a:off x="7884455" y="-607891"/>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2"/>
          <p:cNvSpPr/>
          <p:nvPr/>
        </p:nvSpPr>
        <p:spPr>
          <a:xfrm flipH="1">
            <a:off x="-235954" y="3958344"/>
            <a:ext cx="1595400" cy="1595400"/>
          </a:xfrm>
          <a:prstGeom prst="ellipse">
            <a:avLst/>
          </a:pr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04" name="Google Shape;104;p52"/>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105" name="Google Shape;105;p52"/>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106" name="Google Shape;106;p52"/>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US"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107" name="Google Shape;107;p52"/>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lt1"/>
            </a:gs>
            <a:gs pos="100000">
              <a:schemeClr val="lt2"/>
            </a:gs>
          </a:gsLst>
          <a:lin ang="8100019" scaled="0"/>
        </a:gradFill>
      </p:bgPr>
    </p:bg>
    <p:spTree>
      <p:nvGrpSpPr>
        <p:cNvPr id="5" name="Shape 5"/>
        <p:cNvGrpSpPr/>
        <p:nvPr/>
      </p:nvGrpSpPr>
      <p:grpSpPr>
        <a:xfrm>
          <a:off x="0" y="0"/>
          <a:ext cx="0" cy="0"/>
          <a:chOff x="0" y="0"/>
          <a:chExt cx="0" cy="0"/>
        </a:xfrm>
      </p:grpSpPr>
      <p:sp>
        <p:nvSpPr>
          <p:cNvPr id="6" name="Google Shape;6;p43"/>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accent3"/>
              </a:buClr>
              <a:buSzPts val="3800"/>
              <a:buFont typeface="Bebas Neue"/>
              <a:buNone/>
              <a:defRPr b="0" i="0" sz="3800" u="none" cap="none" strike="noStrike">
                <a:solidFill>
                  <a:schemeClr val="accent3"/>
                </a:solidFill>
                <a:latin typeface="Bebas Neue"/>
                <a:ea typeface="Bebas Neue"/>
                <a:cs typeface="Bebas Neue"/>
                <a:sym typeface="Bebas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hyperlink" Target="https://www.freepik.com/author/pvproductions" TargetMode="External"/><Relationship Id="rId6" Type="http://schemas.openxmlformats.org/officeDocument/2006/relationships/hyperlink" Target="https://www.freepik.com/author/pvproductions" TargetMode="External"/><Relationship Id="rId7" Type="http://schemas.openxmlformats.org/officeDocument/2006/relationships/hyperlink" Target="https://www.freepik.com/free-photo/fire-steppe-grass-is-burning-destroying-everything-its-path_18629392.htm#query=country%20fire&amp;position=6&amp;from_view=search&amp;track=ai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hyperlink" Target="https://www.nrel.go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hyperlink" Target="https://planetark.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hyperlink" Target="https://www.youtube.com/watch?v=G-pr0cYzuDQ&amp;ab_channel=DisruptiveInnovationFestival-DIF" TargetMode="External"/><Relationship Id="rId5" Type="http://schemas.openxmlformats.org/officeDocument/2006/relationships/image" Target="../media/image21.png"/><Relationship Id="rId6" Type="http://schemas.openxmlformats.org/officeDocument/2006/relationships/hyperlink" Target="https://www.youtube.com/watch?v=G-pr0cYzuDQ&amp;ab_channel=DisruptiveInnovationFestival-DI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hyperlink" Target="https://ec.europa.eu/eurostat/web/circular-economy/indicator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s://ec.europa.eu/environment/ecoap/indicators/circular-economy-indicators_en" TargetMode="External"/><Relationship Id="rId4" Type="http://schemas.openxmlformats.org/officeDocument/2006/relationships/hyperlink" Target="https://ec.europa.eu/environment/ecoap/indicators/circular-economy-indicators_e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hyperlink" Target="https://eur-lex.europa.eu/legal-content/EN/TXT/?qid=1583933814386&amp;uri=COM:2020:98:FI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7.jpg"/><Relationship Id="rId4" Type="http://schemas.openxmlformats.org/officeDocument/2006/relationships/hyperlink" Target="https://op.europa.eu/"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s://www.europarl.europa.eu/doceo/document/TA-9-2021-0040_EN.html" TargetMode="Externa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3.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hyperlink" Target="https://eco.nomia.pt/contents/ficheiros/paec-pt.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5.png"/><Relationship Id="rId4" Type="http://schemas.openxmlformats.org/officeDocument/2006/relationships/hyperlink" Target="https://circulareconomy.europa.eu/platform/sites/default/files/circular_by_design_-_products_in_the_circular_economy.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s://ec.europa.eu/clima/policies/adaptation/how_en" TargetMode="External"/><Relationship Id="rId4" Type="http://schemas.openxmlformats.org/officeDocument/2006/relationships/hyperlink" Target="http://www.lessonsfromnature.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s://circulareconomy.europa.eu/platform/sites/default/files/circular_by_design_-_products_in_the_circular_economy.pdf" TargetMode="External"/><Relationship Id="rId4" Type="http://schemas.openxmlformats.org/officeDocument/2006/relationships/hyperlink" Target="https://www.ellenmacarthurfoundation.org/circular-economy/concept" TargetMode="External"/><Relationship Id="rId5" Type="http://schemas.openxmlformats.org/officeDocument/2006/relationships/hyperlink" Target="https://www.iisd.org/system/files/2020-12/circular-economy-jobs.pdf" TargetMode="External"/><Relationship Id="rId6" Type="http://schemas.openxmlformats.org/officeDocument/2006/relationships/hyperlink" Target="https://kenniskaarten.hetgroenebrein.nl/en/" TargetMode="External"/><Relationship Id="rId7" Type="http://schemas.openxmlformats.org/officeDocument/2006/relationships/hyperlink" Target="https://www.youtube.com/watch?v=G-pr0cYzuD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s://ec.europa.eu/eurostat/web/circular-economy/indicators/monitoring-framework" TargetMode="External"/><Relationship Id="rId4" Type="http://schemas.openxmlformats.org/officeDocument/2006/relationships/hyperlink" Target="https://ec.europa.eu/eurostat/web/circular-economy/indicators" TargetMode="External"/><Relationship Id="rId5" Type="http://schemas.openxmlformats.org/officeDocument/2006/relationships/hyperlink" Target="https://ec.europa.eu/environment/ecoap/indicators/circular-economy-indicators_en" TargetMode="External"/><Relationship Id="rId6" Type="http://schemas.openxmlformats.org/officeDocument/2006/relationships/hyperlink" Target="https://ellenmacarthurfoundation.org/material-circularity-indicator"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s://eur-lex.europa.eu/legal-content/EN/TXT/?qid=1583933814386&amp;uri=COM:2020:98:FIN" TargetMode="External"/><Relationship Id="rId4" Type="http://schemas.openxmlformats.org/officeDocument/2006/relationships/hyperlink" Target="https://www.europarl.europa.eu/doceo/document/TA-9-2021-0040_EN.html" TargetMode="External"/><Relationship Id="rId5" Type="http://schemas.openxmlformats.org/officeDocument/2006/relationships/hyperlink" Target="https://circulareconomy.europa.eu/platform/sites/default/files/circular_by_design_-_products_in_the_circular_economy.pdf" TargetMode="External"/><Relationship Id="rId6" Type="http://schemas.openxmlformats.org/officeDocument/2006/relationships/hyperlink" Target="http://www.sepa.gov.rs/download/publikacije/MoreFromLess_MaterialResourceEfficiencyEurope.pdf" TargetMode="External"/><Relationship Id="rId7" Type="http://schemas.openxmlformats.org/officeDocument/2006/relationships/hyperlink" Target="https://ec.europa.eu/environment/ecolabe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hyperlink" Target="https://www.circulareconomyasia.org/circular-econom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lessonsfromnature.org/bg/index.php?option=com_content&amp;view=article&amp;id=104&amp;Itemid=11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
          <p:cNvSpPr txBox="1"/>
          <p:nvPr>
            <p:ph type="ctrTitle"/>
          </p:nvPr>
        </p:nvSpPr>
        <p:spPr>
          <a:xfrm>
            <a:off x="903115" y="573028"/>
            <a:ext cx="7223118" cy="1768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900"/>
              <a:buNone/>
            </a:pPr>
            <a:r>
              <a:rPr b="1" lang="en-US"/>
              <a:t>GESCHÄFTSMODELLIERUNG FÜR UNTERNEHMEN DER KREISLAUFWIRTSCHAFT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0"/>
          <p:cNvSpPr txBox="1"/>
          <p:nvPr>
            <p:ph type="title"/>
          </p:nvPr>
        </p:nvSpPr>
        <p:spPr>
          <a:xfrm>
            <a:off x="438217" y="154489"/>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a:t>Die negativen Auswirkungen auf die Umwelt</a:t>
            </a:r>
            <a:endParaRPr/>
          </a:p>
        </p:txBody>
      </p:sp>
      <p:sp>
        <p:nvSpPr>
          <p:cNvPr id="198" name="Google Shape;198;p10"/>
          <p:cNvSpPr txBox="1"/>
          <p:nvPr/>
        </p:nvSpPr>
        <p:spPr>
          <a:xfrm>
            <a:off x="263797" y="1273538"/>
            <a:ext cx="8066640"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Die lineare Wirtschaft wird als nicht lebensfähiges Wirtschaftsmodell angesehen, da die planetarischen Grenzen langfristig ein nicht mehr tragbares Niveau erreichen werden. Die Menschheit erfährt bereits die Ungleichheit der linearen Wirtschaft mit der zunehmenden Ressourcenknappheit, der zunehmenden Umweltverschmutzung und der durch diese Verschmutzung verursachten Anfälligkeit von Mensch und Umwelt.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2B2D83"/>
                </a:solidFill>
                <a:latin typeface="Arial"/>
                <a:ea typeface="Arial"/>
                <a:cs typeface="Arial"/>
                <a:sym typeface="Arial"/>
              </a:rPr>
              <a:t>Die negativen Auswirkungen des Klimawandels: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B2D83"/>
              </a:buClr>
              <a:buSzPts val="1400"/>
              <a:buFont typeface="Noto Sans Symbols"/>
              <a:buChar char="✔"/>
            </a:pPr>
            <a:r>
              <a:rPr b="0" i="0" lang="en-US" sz="1400" u="none" cap="none" strike="noStrike">
                <a:solidFill>
                  <a:srgbClr val="2B2D83"/>
                </a:solidFill>
                <a:latin typeface="Arial"/>
                <a:ea typeface="Arial"/>
                <a:cs typeface="Arial"/>
                <a:sym typeface="Arial"/>
              </a:rPr>
              <a:t>Anstieg der globalen Durchschnittstemperatur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B2D83"/>
              </a:buClr>
              <a:buSzPts val="1400"/>
              <a:buFont typeface="Noto Sans Symbols"/>
              <a:buChar char="✔"/>
            </a:pPr>
            <a:r>
              <a:rPr b="0" i="0" lang="en-US" sz="1400" u="none" cap="none" strike="noStrike">
                <a:solidFill>
                  <a:srgbClr val="2B2D83"/>
                </a:solidFill>
                <a:latin typeface="Arial"/>
                <a:ea typeface="Arial"/>
                <a:cs typeface="Arial"/>
                <a:sym typeface="Arial"/>
              </a:rPr>
              <a:t>Waldbrände und Dürre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B2D83"/>
              </a:buClr>
              <a:buSzPts val="1400"/>
              <a:buFont typeface="Noto Sans Symbols"/>
              <a:buChar char="✔"/>
            </a:pPr>
            <a:r>
              <a:rPr b="0" i="0" lang="en-US" sz="1400" u="none" cap="none" strike="noStrike">
                <a:solidFill>
                  <a:srgbClr val="2B2D83"/>
                </a:solidFill>
                <a:latin typeface="Arial"/>
                <a:ea typeface="Arial"/>
                <a:cs typeface="Arial"/>
                <a:sym typeface="Arial"/>
              </a:rPr>
              <a:t>Verfügbarkeit von Süßwasser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B2D83"/>
              </a:buClr>
              <a:buSzPts val="1400"/>
              <a:buFont typeface="Noto Sans Symbols"/>
              <a:buChar char="✔"/>
            </a:pPr>
            <a:r>
              <a:rPr b="0" i="0" lang="en-US" sz="1400" u="none" cap="none" strike="noStrike">
                <a:solidFill>
                  <a:srgbClr val="2B2D83"/>
                </a:solidFill>
                <a:latin typeface="Arial"/>
                <a:ea typeface="Arial"/>
                <a:cs typeface="Arial"/>
                <a:sym typeface="Arial"/>
              </a:rPr>
              <a:t>Überschwemmungen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B2D83"/>
              </a:buClr>
              <a:buSzPts val="1400"/>
              <a:buFont typeface="Noto Sans Symbols"/>
              <a:buChar char="✔"/>
            </a:pPr>
            <a:r>
              <a:rPr b="0" i="0" lang="en-US" sz="1400" u="none" cap="none" strike="noStrike">
                <a:solidFill>
                  <a:srgbClr val="2B2D83"/>
                </a:solidFill>
                <a:latin typeface="Arial"/>
                <a:ea typeface="Arial"/>
                <a:cs typeface="Arial"/>
                <a:sym typeface="Arial"/>
              </a:rPr>
              <a:t>Anstieg des Meeresspiegels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Der Klimawandel stellt verschiedene Arten von Herausforderungen dar - er betrifft verschiedene Wirtschaftssektoren (Energie, Land- und Forstwirtschaft, Bauwesen und Infrastruktur, Tourismus usw.) und stellt ökologische, soziale und territoriale Herausforderungen dar. </a:t>
            </a:r>
            <a:endParaRPr b="0" i="0" sz="1400" u="none" cap="none" strike="noStrike">
              <a:solidFill>
                <a:srgbClr val="000000"/>
              </a:solidFill>
              <a:latin typeface="Arial"/>
              <a:ea typeface="Arial"/>
              <a:cs typeface="Arial"/>
              <a:sym typeface="Arial"/>
            </a:endParaRPr>
          </a:p>
        </p:txBody>
      </p:sp>
      <p:pic>
        <p:nvPicPr>
          <p:cNvPr id="199" name="Google Shape;199;p10"/>
          <p:cNvPicPr preferRelativeResize="0"/>
          <p:nvPr/>
        </p:nvPicPr>
        <p:blipFill rotWithShape="1">
          <a:blip r:embed="rId3">
            <a:alphaModFix/>
          </a:blip>
          <a:srcRect b="0" l="0" r="0" t="0"/>
          <a:stretch/>
        </p:blipFill>
        <p:spPr>
          <a:xfrm>
            <a:off x="5722766" y="2219811"/>
            <a:ext cx="2794484" cy="1538410"/>
          </a:xfrm>
          <a:prstGeom prst="rect">
            <a:avLst/>
          </a:prstGeom>
          <a:noFill/>
          <a:ln>
            <a:noFill/>
          </a:ln>
        </p:spPr>
      </p:pic>
      <p:pic>
        <p:nvPicPr>
          <p:cNvPr id="200" name="Google Shape;200;p10"/>
          <p:cNvPicPr preferRelativeResize="0"/>
          <p:nvPr/>
        </p:nvPicPr>
        <p:blipFill rotWithShape="1">
          <a:blip r:embed="rId4">
            <a:alphaModFix/>
          </a:blip>
          <a:srcRect b="0" l="0" r="0" t="0"/>
          <a:stretch/>
        </p:blipFill>
        <p:spPr>
          <a:xfrm>
            <a:off x="7890912" y="3538746"/>
            <a:ext cx="626338" cy="219475"/>
          </a:xfrm>
          <a:prstGeom prst="rect">
            <a:avLst/>
          </a:prstGeom>
          <a:noFill/>
          <a:ln>
            <a:noFill/>
          </a:ln>
        </p:spPr>
      </p:pic>
      <p:sp>
        <p:nvSpPr>
          <p:cNvPr id="201" name="Google Shape;201;p10"/>
          <p:cNvSpPr txBox="1"/>
          <p:nvPr/>
        </p:nvSpPr>
        <p:spPr>
          <a:xfrm>
            <a:off x="5623200" y="3758221"/>
            <a:ext cx="39346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374957"/>
                </a:solidFill>
                <a:latin typeface="Proxima Nova"/>
                <a:ea typeface="Proxima Nova"/>
                <a:cs typeface="Proxima Nova"/>
                <a:sym typeface="Proxima Nova"/>
              </a:rPr>
              <a:t>Feuer in der Steppe </a:t>
            </a:r>
            <a:r>
              <a:rPr b="0" i="0" lang="en-US" sz="600" u="none" cap="none" strike="noStrike">
                <a:solidFill>
                  <a:srgbClr val="000000"/>
                </a:solidFill>
                <a:latin typeface="Arial"/>
                <a:ea typeface="Arial"/>
                <a:cs typeface="Arial"/>
                <a:sym typeface="Arial"/>
              </a:rPr>
              <a:t>von </a:t>
            </a:r>
            <a:r>
              <a:rPr b="1" i="0" lang="en-US" sz="600" u="sng" cap="none" strike="noStrike">
                <a:solidFill>
                  <a:srgbClr val="0F73EE"/>
                </a:solidFill>
                <a:latin typeface="Proxima Nova"/>
                <a:ea typeface="Proxima Nova"/>
                <a:cs typeface="Proxima Nova"/>
                <a:sym typeface="Proxima Nova"/>
                <a:hlinkClick r:id="rId5">
                  <a:extLst>
                    <a:ext uri="{A12FA001-AC4F-418D-AE19-62706E023703}">
                      <ahyp:hlinkClr val="tx"/>
                    </a:ext>
                  </a:extLst>
                </a:hlinkClick>
              </a:rPr>
              <a:t>pvproductions</a:t>
            </a:r>
            <a:endParaRPr b="1" i="0" sz="600" u="sng" cap="none" strike="noStrike">
              <a:solidFill>
                <a:srgbClr val="0F73EE"/>
              </a:solidFill>
              <a:latin typeface="Proxima Nova"/>
              <a:ea typeface="Proxima Nova"/>
              <a:cs typeface="Proxima Nova"/>
              <a:sym typeface="Proxima Nova"/>
              <a:hlinkClick r:id="rId6">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600"/>
              <a:buFont typeface="Arial"/>
              <a:buNone/>
            </a:pPr>
            <a:r>
              <a:rPr b="0" i="0" lang="en-US" sz="600" u="sng" cap="none" strike="noStrike">
                <a:solidFill>
                  <a:srgbClr val="000000"/>
                </a:solidFill>
                <a:latin typeface="Arial"/>
                <a:ea typeface="Arial"/>
                <a:cs typeface="Arial"/>
                <a:sym typeface="Arial"/>
                <a:hlinkClick r:id="rId7">
                  <a:extLst>
                    <a:ext uri="{A12FA001-AC4F-418D-AE19-62706E023703}">
                      <ahyp:hlinkClr val="tx"/>
                    </a:ext>
                  </a:extLst>
                </a:hlinkClick>
              </a:rPr>
              <a:t> in https://www.freepik.com/free-photo/fire-steppe-grass-is-burning-destroying-everything-its-path_18629392.htm#query=country%20fire&amp;position=6&amp;from_view=search&amp;track=ais</a:t>
            </a:r>
            <a:endParaRPr b="0" i="0" sz="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1"/>
          <p:cNvSpPr txBox="1"/>
          <p:nvPr>
            <p:ph type="title"/>
          </p:nvPr>
        </p:nvSpPr>
        <p:spPr>
          <a:xfrm>
            <a:off x="713100" y="305743"/>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000"/>
              <a:t>Ein neues Modell ist erforderlich...</a:t>
            </a:r>
            <a:endParaRPr/>
          </a:p>
        </p:txBody>
      </p:sp>
      <p:sp>
        <p:nvSpPr>
          <p:cNvPr id="207" name="Google Shape;207;p11"/>
          <p:cNvSpPr txBox="1"/>
          <p:nvPr/>
        </p:nvSpPr>
        <p:spPr>
          <a:xfrm>
            <a:off x="55002" y="1066502"/>
            <a:ext cx="6380174" cy="35394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Allen Beteiligten am traditionellen linearen Produktions- und Konsummodell ist klar, dass die Wirtschaft damit nicht zukunftsfähig ist. In einer Reihe von Ländern gibt es bereits Ansätze, den Ressourcenverbrauch zu überdenken und zu reduzieren.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1" lang="en-US" sz="1400" u="none" cap="none" strike="noStrike">
                <a:solidFill>
                  <a:srgbClr val="15A7A1"/>
                </a:solidFill>
                <a:latin typeface="Arial"/>
                <a:ea typeface="Arial"/>
                <a:cs typeface="Arial"/>
                <a:sym typeface="Arial"/>
              </a:rPr>
              <a:t>"Das System, das wir zur Befriedigung unserer Bedürfnisse aufgebaut haben, hat uns in die Irre geführt: eine Wirtschaft, die verschwenderisch mit materiellen Ressourcen umgeht, eine Umwelt, die durch materielle Emissionen geschädigt wird, und ein Leben, das durch materielle Sorgen überlastet ist. In der Dunkelheit dieser Situation erscheint das Licht eines neuen Konzepts: eine Gesellschaft, die sich neu mit der komplexen Frage der Bedürfnisbefriedigung auseinandersetzt; eine Wirtschaft, die die Umwelt, in der sie überleben muss, nicht zerstört" </a:t>
            </a:r>
            <a:r>
              <a:rPr b="0" i="0" lang="en-US" sz="1400" u="none" cap="none" strike="noStrike">
                <a:solidFill>
                  <a:srgbClr val="000000"/>
                </a:solidFill>
                <a:latin typeface="Arial"/>
                <a:ea typeface="Arial"/>
                <a:cs typeface="Arial"/>
                <a:sym typeface="Arial"/>
              </a:rPr>
              <a:t>- Tim Jackson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Es gibt bereits ein Konzept für ein solches Wirtschaftsmodell, das sich auf die Kreislaufwirtschaft bezieht.</a:t>
            </a:r>
            <a:endParaRPr b="0" i="0" sz="1400" u="none" cap="none" strike="noStrike">
              <a:solidFill>
                <a:srgbClr val="000000"/>
              </a:solidFill>
              <a:latin typeface="Arial"/>
              <a:ea typeface="Arial"/>
              <a:cs typeface="Arial"/>
              <a:sym typeface="Arial"/>
            </a:endParaRPr>
          </a:p>
        </p:txBody>
      </p:sp>
      <p:pic>
        <p:nvPicPr>
          <p:cNvPr id="208" name="Google Shape;208;p11"/>
          <p:cNvPicPr preferRelativeResize="0"/>
          <p:nvPr/>
        </p:nvPicPr>
        <p:blipFill rotWithShape="1">
          <a:blip r:embed="rId3">
            <a:alphaModFix/>
          </a:blip>
          <a:srcRect b="0" l="0" r="0" t="0"/>
          <a:stretch/>
        </p:blipFill>
        <p:spPr>
          <a:xfrm>
            <a:off x="6532544" y="1745052"/>
            <a:ext cx="2360545" cy="2336334"/>
          </a:xfrm>
          <a:prstGeom prst="rect">
            <a:avLst/>
          </a:prstGeom>
          <a:noFill/>
          <a:ln>
            <a:noFill/>
          </a:ln>
        </p:spPr>
      </p:pic>
      <p:sp>
        <p:nvSpPr>
          <p:cNvPr id="209" name="Google Shape;209;p11"/>
          <p:cNvSpPr txBox="1"/>
          <p:nvPr/>
        </p:nvSpPr>
        <p:spPr>
          <a:xfrm>
            <a:off x="6532544" y="4081386"/>
            <a:ext cx="228924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374957"/>
                </a:solidFill>
                <a:latin typeface="Proxima Nova"/>
                <a:ea typeface="Proxima Nova"/>
                <a:cs typeface="Proxima Nova"/>
                <a:sym typeface="Proxima Nova"/>
              </a:rPr>
              <a:t>Infografik zur Kreislaufwirtschaft </a:t>
            </a:r>
            <a:r>
              <a:rPr b="0" i="0" lang="en-US" sz="600" u="none" cap="none" strike="noStrike">
                <a:solidFill>
                  <a:srgbClr val="000000"/>
                </a:solidFill>
                <a:latin typeface="Arial"/>
                <a:ea typeface="Arial"/>
                <a:cs typeface="Arial"/>
                <a:sym typeface="Arial"/>
              </a:rPr>
              <a:t>von </a:t>
            </a:r>
            <a:r>
              <a:rPr b="1" i="0" lang="en-US" sz="600" u="none" cap="none" strike="noStrike">
                <a:solidFill>
                  <a:srgbClr val="0F73EE"/>
                </a:solidFill>
                <a:latin typeface="Proxima Nova"/>
                <a:ea typeface="Proxima Nova"/>
                <a:cs typeface="Proxima Nova"/>
                <a:sym typeface="Proxima Nova"/>
              </a:rPr>
              <a:t>freepik </a:t>
            </a:r>
            <a:r>
              <a:rPr b="0" i="0" lang="en-US" sz="600" u="none" cap="none" strike="noStrike">
                <a:solidFill>
                  <a:srgbClr val="000000"/>
                </a:solidFill>
                <a:latin typeface="Arial"/>
                <a:ea typeface="Arial"/>
                <a:cs typeface="Arial"/>
                <a:sym typeface="Arial"/>
              </a:rPr>
              <a:t>in https://www.freepik.com/free-vector/flat-design-circular-economy-infographic_21095200.htm#query=circular%20economy&amp;position=4&amp;from_view=search&amp;track=ais</a:t>
            </a:r>
            <a:endParaRPr b="0" i="0" sz="1400" u="none" cap="none" strike="noStrike">
              <a:solidFill>
                <a:srgbClr val="000000"/>
              </a:solidFill>
              <a:latin typeface="Arial"/>
              <a:ea typeface="Arial"/>
              <a:cs typeface="Arial"/>
              <a:sym typeface="Arial"/>
            </a:endParaRPr>
          </a:p>
        </p:txBody>
      </p:sp>
      <p:pic>
        <p:nvPicPr>
          <p:cNvPr descr="Uma imagem com texto, clipart&#10;&#10;Descrição gerada automaticamente" id="210" name="Google Shape;210;p11"/>
          <p:cNvPicPr preferRelativeResize="0"/>
          <p:nvPr/>
        </p:nvPicPr>
        <p:blipFill rotWithShape="1">
          <a:blip r:embed="rId4">
            <a:alphaModFix/>
          </a:blip>
          <a:srcRect b="0" l="0" r="0" t="0"/>
          <a:stretch/>
        </p:blipFill>
        <p:spPr>
          <a:xfrm>
            <a:off x="6614469" y="3843040"/>
            <a:ext cx="681229" cy="2383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txBox="1"/>
          <p:nvPr>
            <p:ph type="title"/>
          </p:nvPr>
        </p:nvSpPr>
        <p:spPr>
          <a:xfrm>
            <a:off x="-931158" y="1077043"/>
            <a:ext cx="7717800" cy="64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000">
                <a:solidFill>
                  <a:srgbClr val="368E00"/>
                </a:solidFill>
              </a:rPr>
              <a:t>CE-Prinzipien im Gegensatz zum </a:t>
            </a:r>
            <a:br>
              <a:rPr lang="en-US" sz="4000">
                <a:solidFill>
                  <a:srgbClr val="368E00"/>
                </a:solidFill>
              </a:rPr>
            </a:br>
            <a:r>
              <a:rPr lang="en-US" sz="4000">
                <a:solidFill>
                  <a:srgbClr val="368E00"/>
                </a:solidFill>
              </a:rPr>
              <a:t>dem linearen Modell</a:t>
            </a:r>
            <a:br>
              <a:rPr lang="en-US" sz="4000">
                <a:solidFill>
                  <a:srgbClr val="368E00"/>
                </a:solidFill>
              </a:rPr>
            </a:br>
            <a:br>
              <a:rPr lang="en-US" sz="4000">
                <a:solidFill>
                  <a:srgbClr val="368E00"/>
                </a:solidFill>
              </a:rPr>
            </a:br>
            <a:endParaRPr/>
          </a:p>
        </p:txBody>
      </p:sp>
      <p:sp>
        <p:nvSpPr>
          <p:cNvPr id="216" name="Google Shape;216;p12"/>
          <p:cNvSpPr txBox="1"/>
          <p:nvPr>
            <p:ph idx="1" type="subTitle"/>
          </p:nvPr>
        </p:nvSpPr>
        <p:spPr>
          <a:xfrm>
            <a:off x="3636974" y="2497270"/>
            <a:ext cx="5399449" cy="207473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US" sz="1800"/>
              <a:t>Informationen über das Wesen der Kreislaufwirtschaft und die wichtigsten Grundsätze, die ihr zugrunde liegen. </a:t>
            </a:r>
            <a:endParaRPr/>
          </a:p>
          <a:p>
            <a:pPr indent="0" lvl="0" marL="0" rtl="0" algn="just">
              <a:lnSpc>
                <a:spcPct val="100000"/>
              </a:lnSpc>
              <a:spcBef>
                <a:spcPts val="0"/>
              </a:spcBef>
              <a:spcAft>
                <a:spcPts val="0"/>
              </a:spcAft>
              <a:buSzPts val="1600"/>
              <a:buNone/>
            </a:pPr>
            <a:r>
              <a:rPr lang="en-US" sz="1800"/>
              <a:t>Die Unterschiede zwischen den beiden Wirtschaftsmodellen - dem linearen und dem Kreislaufmodell - werden erörtert und die Vorteile des Übergangs zur Kreislaufwirtschaft aufgezeigt. </a:t>
            </a:r>
            <a:endParaRPr/>
          </a:p>
          <a:p>
            <a:pPr indent="0" lvl="0" marL="0" rtl="0" algn="just">
              <a:lnSpc>
                <a:spcPct val="100000"/>
              </a:lnSpc>
              <a:spcBef>
                <a:spcPts val="0"/>
              </a:spcBef>
              <a:spcAft>
                <a:spcPts val="0"/>
              </a:spcAft>
              <a:buSzPts val="1600"/>
              <a:buNone/>
            </a:pPr>
            <a:r>
              <a:rPr lang="en-US" sz="1400"/>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3"/>
          <p:cNvSpPr txBox="1"/>
          <p:nvPr>
            <p:ph type="title"/>
          </p:nvPr>
        </p:nvSpPr>
        <p:spPr>
          <a:xfrm>
            <a:off x="479469" y="137144"/>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a:solidFill>
                  <a:srgbClr val="2B2D83"/>
                </a:solidFill>
              </a:rPr>
              <a:t>KREISLAUFWIRTSCHAFT</a:t>
            </a:r>
            <a:endParaRPr/>
          </a:p>
        </p:txBody>
      </p:sp>
      <p:sp>
        <p:nvSpPr>
          <p:cNvPr id="222" name="Google Shape;222;p13"/>
          <p:cNvSpPr txBox="1"/>
          <p:nvPr/>
        </p:nvSpPr>
        <p:spPr>
          <a:xfrm>
            <a:off x="244977" y="1353054"/>
            <a:ext cx="5118578" cy="3081036"/>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Clr>
                <a:srgbClr val="000000"/>
              </a:buClr>
              <a:buSzPts val="1200"/>
              <a:buFont typeface="Arial"/>
              <a:buNone/>
            </a:pPr>
            <a:r>
              <a:rPr b="0" i="1" lang="en-US" sz="1200" u="none" cap="none" strike="noStrike">
                <a:solidFill>
                  <a:srgbClr val="2B2D83"/>
                </a:solidFill>
                <a:latin typeface="Arial"/>
                <a:ea typeface="Arial"/>
                <a:cs typeface="Arial"/>
                <a:sym typeface="Arial"/>
              </a:rPr>
              <a:t>"Die industrielle Kreislaufwirtschaft verwaltet die Bestände an produzierten Gütern wie Infrastrukturen, Gebäuden, Fahrzeugen, Ausrüstungen und Konsumgütern so, dass ihr Wert und ihr Nutzen so lange wie möglich erhalten bleiben, und die Bestände an Ressourcen so, dass sie ihren höchsten Reinheitsgrad und Wert behalten. </a:t>
            </a:r>
            <a:endParaRPr b="0" i="0" sz="1400" u="none" cap="none" strike="noStrike">
              <a:solidFill>
                <a:srgbClr val="000000"/>
              </a:solidFill>
              <a:latin typeface="Arial"/>
              <a:ea typeface="Arial"/>
              <a:cs typeface="Arial"/>
              <a:sym typeface="Arial"/>
            </a:endParaRPr>
          </a:p>
          <a:p>
            <a:pPr indent="0" lvl="0" marL="0" marR="0" rtl="0" algn="just">
              <a:lnSpc>
                <a:spcPct val="120000"/>
              </a:lnSpc>
              <a:spcBef>
                <a:spcPts val="500"/>
              </a:spcBef>
              <a:spcAft>
                <a:spcPts val="0"/>
              </a:spcAft>
              <a:buClr>
                <a:srgbClr val="000000"/>
              </a:buClr>
              <a:buSzPts val="1200"/>
              <a:buFont typeface="Arial"/>
              <a:buNone/>
            </a:pPr>
            <a:r>
              <a:t/>
            </a:r>
            <a:endParaRPr b="0" i="1" sz="1200" u="none" cap="none" strike="noStrike">
              <a:solidFill>
                <a:srgbClr val="2B2D83"/>
              </a:solidFill>
              <a:latin typeface="Arial"/>
              <a:ea typeface="Arial"/>
              <a:cs typeface="Arial"/>
              <a:sym typeface="Arial"/>
            </a:endParaRPr>
          </a:p>
          <a:p>
            <a:pPr indent="0" lvl="0" marL="0" marR="0" rtl="0" algn="just">
              <a:lnSpc>
                <a:spcPct val="120000"/>
              </a:lnSpc>
              <a:spcBef>
                <a:spcPts val="50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Die Kreislaufwirtschaft zielt auf langfristige Widerstandsfähigkeit, Nachhaltigkeit, Vorteile für die Gesellschaft und die Umwelt sowie auf die Schaffung von Geschäfts- und Wirtschaftsmöglichkeiten ab. Ziel der Kreislaufwirtschaft ist es, Wachstum neu zu überdenken und den Schwerpunkt auf den gesellschaftlichen Nutzen zu legen, wobei der Verbrauch endlicher Ressourcen von der Wirtschaftstätigkeit getrennt und Abfall und Verschmutzung vermieden werden sollen. </a:t>
            </a:r>
            <a:endParaRPr b="0" i="0" sz="1400" u="none" cap="none" strike="noStrike">
              <a:solidFill>
                <a:srgbClr val="000000"/>
              </a:solidFill>
              <a:latin typeface="Arial"/>
              <a:ea typeface="Arial"/>
              <a:cs typeface="Arial"/>
              <a:sym typeface="Arial"/>
            </a:endParaRPr>
          </a:p>
        </p:txBody>
      </p:sp>
      <p:pic>
        <p:nvPicPr>
          <p:cNvPr id="223" name="Google Shape;223;p13"/>
          <p:cNvPicPr preferRelativeResize="0"/>
          <p:nvPr/>
        </p:nvPicPr>
        <p:blipFill rotWithShape="1">
          <a:blip r:embed="rId3">
            <a:alphaModFix/>
          </a:blip>
          <a:srcRect b="0" l="0" r="0" t="0"/>
          <a:stretch/>
        </p:blipFill>
        <p:spPr>
          <a:xfrm>
            <a:off x="5363555" y="1347537"/>
            <a:ext cx="3691800" cy="2902741"/>
          </a:xfrm>
          <a:prstGeom prst="rect">
            <a:avLst/>
          </a:prstGeom>
          <a:noFill/>
          <a:ln>
            <a:noFill/>
          </a:ln>
        </p:spPr>
      </p:pic>
      <p:sp>
        <p:nvSpPr>
          <p:cNvPr id="224" name="Google Shape;224;p13"/>
          <p:cNvSpPr txBox="1"/>
          <p:nvPr/>
        </p:nvSpPr>
        <p:spPr>
          <a:xfrm>
            <a:off x="4943260" y="4380862"/>
            <a:ext cx="5336463" cy="44627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 Kreislaufwirtschaft (Quelle: </a:t>
            </a: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NREL</a:t>
            </a:r>
            <a:r>
              <a:rPr b="0" i="0" lang="en-US" sz="9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4"/>
          <p:cNvSpPr txBox="1"/>
          <p:nvPr>
            <p:ph type="title"/>
          </p:nvPr>
        </p:nvSpPr>
        <p:spPr>
          <a:xfrm>
            <a:off x="376341" y="272039"/>
            <a:ext cx="8100766"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000">
                <a:solidFill>
                  <a:srgbClr val="2B2D83"/>
                </a:solidFill>
              </a:rPr>
              <a:t>CE-Prinzipien im Gegensatz zum linearen Modell</a:t>
            </a:r>
            <a:endParaRPr>
              <a:solidFill>
                <a:srgbClr val="2B2D83"/>
              </a:solidFill>
            </a:endParaRPr>
          </a:p>
        </p:txBody>
      </p:sp>
      <p:sp>
        <p:nvSpPr>
          <p:cNvPr id="230" name="Google Shape;230;p14"/>
          <p:cNvSpPr txBox="1"/>
          <p:nvPr/>
        </p:nvSpPr>
        <p:spPr>
          <a:xfrm>
            <a:off x="168036" y="1468600"/>
            <a:ext cx="5902349" cy="30469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Jenseits des linearen Industriemodells "Nehmen, Herstellen, Verwenden, Entsorgen" kann das Modell der Kreislaufwirtschaft als "Reduzieren - Wiederverwenden - Recyceln" beschrieben werden.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Der Übergang von einer linearen zu einer Kreislaufwirtschaft beruht auf drei Hauptprinzipien[1]:</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rgbClr val="15A7A1"/>
                </a:solidFill>
                <a:latin typeface="Arial"/>
                <a:ea typeface="Arial"/>
                <a:cs typeface="Arial"/>
                <a:sym typeface="Arial"/>
              </a:rPr>
              <a:t>- Vermeidung von Abfällen und Umweltverschmutzung </a:t>
            </a:r>
            <a:r>
              <a:rPr b="0" i="0" lang="en-US" sz="1200" u="none" cap="none" strike="noStrike">
                <a:solidFill>
                  <a:srgbClr val="15A7A1"/>
                </a:solidFill>
                <a:latin typeface="Arial"/>
                <a:ea typeface="Arial"/>
                <a:cs typeface="Arial"/>
                <a:sym typeface="Arial"/>
              </a:rPr>
              <a:t>- In der Kreislaufwirtschaft ist die Entwurfsphase des Produkts am wichtigsten - Kreislaufprodukte werden so entworfen, dass sie später wiederverwendet/verwertet werden können und möglichst wenig oder kein Abfall entsteht.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rgbClr val="15A7A1"/>
                </a:solidFill>
                <a:latin typeface="Arial"/>
                <a:ea typeface="Arial"/>
                <a:cs typeface="Arial"/>
                <a:sym typeface="Arial"/>
              </a:rPr>
              <a:t>- Produkte und Materialien in Gebrauch halten </a:t>
            </a:r>
            <a:r>
              <a:rPr b="0" i="0" lang="en-US" sz="1200" u="none" cap="none" strike="noStrike">
                <a:solidFill>
                  <a:srgbClr val="15A7A1"/>
                </a:solidFill>
                <a:latin typeface="Arial"/>
                <a:ea typeface="Arial"/>
                <a:cs typeface="Arial"/>
                <a:sym typeface="Arial"/>
              </a:rPr>
              <a:t>- Verlängerung der Lebensdauer von Produkten und die Möglichkeit ihrer Wiederverwendung, Reparatur und Wiederaufbereitung</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rgbClr val="15A7A1"/>
                </a:solidFill>
                <a:latin typeface="Arial"/>
                <a:ea typeface="Arial"/>
                <a:cs typeface="Arial"/>
                <a:sym typeface="Arial"/>
              </a:rPr>
              <a:t>- Regenerierung natürlicher Systeme </a:t>
            </a:r>
            <a:r>
              <a:rPr b="0" i="0" lang="en-US" sz="1200" u="none" cap="none" strike="noStrike">
                <a:solidFill>
                  <a:srgbClr val="15A7A1"/>
                </a:solidFill>
                <a:latin typeface="Arial"/>
                <a:ea typeface="Arial"/>
                <a:cs typeface="Arial"/>
                <a:sym typeface="Arial"/>
              </a:rPr>
              <a:t>- Möglichkeiten zur Verbesserung unserer Umwelt</a:t>
            </a:r>
            <a:endParaRPr b="0" i="0" sz="1400" u="none" cap="none" strike="noStrike">
              <a:solidFill>
                <a:srgbClr val="000000"/>
              </a:solidFill>
              <a:latin typeface="Arial"/>
              <a:ea typeface="Arial"/>
              <a:cs typeface="Arial"/>
              <a:sym typeface="Arial"/>
            </a:endParaRPr>
          </a:p>
        </p:txBody>
      </p:sp>
      <p:pic>
        <p:nvPicPr>
          <p:cNvPr id="231" name="Google Shape;231;p14"/>
          <p:cNvPicPr preferRelativeResize="0"/>
          <p:nvPr/>
        </p:nvPicPr>
        <p:blipFill rotWithShape="1">
          <a:blip r:embed="rId3">
            <a:alphaModFix/>
          </a:blip>
          <a:srcRect b="0" l="10607" r="15408" t="0"/>
          <a:stretch/>
        </p:blipFill>
        <p:spPr>
          <a:xfrm>
            <a:off x="6070385" y="1468600"/>
            <a:ext cx="3011332" cy="2695565"/>
          </a:xfrm>
          <a:prstGeom prst="rect">
            <a:avLst/>
          </a:prstGeom>
          <a:noFill/>
          <a:ln>
            <a:noFill/>
          </a:ln>
        </p:spPr>
      </p:pic>
      <p:sp>
        <p:nvSpPr>
          <p:cNvPr id="232" name="Google Shape;232;p14"/>
          <p:cNvSpPr txBox="1"/>
          <p:nvPr/>
        </p:nvSpPr>
        <p:spPr>
          <a:xfrm>
            <a:off x="6574005" y="3533218"/>
            <a:ext cx="2626322"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CE-Grundsätze (Quelle [1]: </a:t>
            </a: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https:</a:t>
            </a:r>
            <a:r>
              <a:rPr b="0" i="0" lang="en-US" sz="900" u="none" cap="none" strike="noStrike">
                <a:solidFill>
                  <a:srgbClr val="000000"/>
                </a:solidFill>
                <a:latin typeface="Arial"/>
                <a:ea typeface="Arial"/>
                <a:cs typeface="Arial"/>
                <a:sym typeface="Arial"/>
              </a:rPr>
              <a:t>//planetark.org/)</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5"/>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000">
                <a:solidFill>
                  <a:srgbClr val="2B2D83"/>
                </a:solidFill>
              </a:rPr>
              <a:t>Unterschiede zwischen der linearen und der Kreislaufwirtschaft</a:t>
            </a:r>
            <a:endParaRPr>
              <a:solidFill>
                <a:srgbClr val="2B2D83"/>
              </a:solidFill>
            </a:endParaRPr>
          </a:p>
        </p:txBody>
      </p:sp>
      <p:sp>
        <p:nvSpPr>
          <p:cNvPr id="238" name="Google Shape;238;p15"/>
          <p:cNvSpPr txBox="1"/>
          <p:nvPr/>
        </p:nvSpPr>
        <p:spPr>
          <a:xfrm>
            <a:off x="5108265" y="1902855"/>
            <a:ext cx="3939482" cy="230832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Die Kreislaufwirtschaft und die lineare Wirtschaft unterscheiden sich grundlegend. Im Gegensatz zur linearen Wirtschaft werden in der Kreislaufwirtschaft die Rohstoffe und Ressourcen optimal genutzt. Das bedeutet, dass diese Materialien und Ressourcen weiterhin in einer Weise eingesetzt werden, die den höchsten wirtschaftlichen Wert und die geringsten Umweltschäden erzeugt. Die Schließung von Rohstoffkreisläufen in der Kreislaufwirtschaft ist mit anderen Formen der Wertschöpfung, der Anwendung neuer Geschäftsmodelle und der Nachhaltigkeit verbunden.</a:t>
            </a:r>
            <a:endParaRPr b="0" i="0" sz="1400" u="none" cap="none" strike="noStrike">
              <a:solidFill>
                <a:srgbClr val="000000"/>
              </a:solidFill>
              <a:latin typeface="Arial"/>
              <a:ea typeface="Arial"/>
              <a:cs typeface="Arial"/>
              <a:sym typeface="Arial"/>
            </a:endParaRPr>
          </a:p>
        </p:txBody>
      </p:sp>
      <p:pic>
        <p:nvPicPr>
          <p:cNvPr id="239" name="Google Shape;239;p15"/>
          <p:cNvPicPr preferRelativeResize="0"/>
          <p:nvPr/>
        </p:nvPicPr>
        <p:blipFill rotWithShape="1">
          <a:blip r:embed="rId3">
            <a:alphaModFix/>
          </a:blip>
          <a:srcRect b="0" l="0" r="0" t="0"/>
          <a:stretch/>
        </p:blipFill>
        <p:spPr>
          <a:xfrm>
            <a:off x="274234" y="1971607"/>
            <a:ext cx="4716669" cy="2357142"/>
          </a:xfrm>
          <a:prstGeom prst="rect">
            <a:avLst/>
          </a:prstGeom>
          <a:noFill/>
          <a:ln>
            <a:noFill/>
          </a:ln>
        </p:spPr>
      </p:pic>
      <p:sp>
        <p:nvSpPr>
          <p:cNvPr id="240" name="Google Shape;240;p15"/>
          <p:cNvSpPr txBox="1"/>
          <p:nvPr/>
        </p:nvSpPr>
        <p:spPr>
          <a:xfrm>
            <a:off x="-276018" y="4326373"/>
            <a:ext cx="558672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 Quelle: Ellen MacArthur Stiftung</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6"/>
          <p:cNvSpPr txBox="1"/>
          <p:nvPr>
            <p:ph type="title"/>
          </p:nvPr>
        </p:nvSpPr>
        <p:spPr>
          <a:xfrm>
            <a:off x="424467" y="15449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000">
                <a:solidFill>
                  <a:srgbClr val="2B2D83"/>
                </a:solidFill>
              </a:rPr>
              <a:t>Unterschiede zwischen der linearen und der Kreislaufwirtschaft (CONT.)</a:t>
            </a:r>
            <a:endParaRPr sz="4000">
              <a:solidFill>
                <a:srgbClr val="2B2D83"/>
              </a:solidFill>
            </a:endParaRPr>
          </a:p>
        </p:txBody>
      </p:sp>
      <p:sp>
        <p:nvSpPr>
          <p:cNvPr id="246" name="Google Shape;246;p16"/>
          <p:cNvSpPr txBox="1"/>
          <p:nvPr/>
        </p:nvSpPr>
        <p:spPr>
          <a:xfrm>
            <a:off x="322655" y="1775531"/>
            <a:ext cx="1721735" cy="2893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Die lineare und die Kreislaufwirtschaft unterscheiden sich in Bezug auf die Art der Wertschöpfung, den Umgang mit Abfällen und die Auffassung von Nachhaltigkeit, die Schaffung von Arbeitsplätzen und die Haftung sowie die Geschäftsmodelle. Die wichtigsten Unterschiede sind in der Tabelle aufgeführt: </a:t>
            </a:r>
            <a:endParaRPr b="0" i="0" sz="1400" u="none" cap="none" strike="noStrike">
              <a:solidFill>
                <a:srgbClr val="000000"/>
              </a:solidFill>
              <a:latin typeface="Arial"/>
              <a:ea typeface="Arial"/>
              <a:cs typeface="Arial"/>
              <a:sym typeface="Arial"/>
            </a:endParaRPr>
          </a:p>
        </p:txBody>
      </p:sp>
      <p:graphicFrame>
        <p:nvGraphicFramePr>
          <p:cNvPr id="247" name="Google Shape;247;p16"/>
          <p:cNvGraphicFramePr/>
          <p:nvPr/>
        </p:nvGraphicFramePr>
        <p:xfrm>
          <a:off x="2234729" y="1406398"/>
          <a:ext cx="3000000" cy="3000000"/>
        </p:xfrm>
        <a:graphic>
          <a:graphicData uri="http://schemas.openxmlformats.org/drawingml/2006/table">
            <a:tbl>
              <a:tblPr>
                <a:noFill/>
                <a:tableStyleId>{B848E4BD-8551-4FCD-9FF1-627386D7F44B}</a:tableStyleId>
              </a:tblPr>
              <a:tblGrid>
                <a:gridCol w="1155925"/>
                <a:gridCol w="2844850"/>
                <a:gridCol w="2735575"/>
              </a:tblGrid>
              <a:tr h="281300">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 </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5A7A1"/>
                    </a:solidFill>
                  </a:tcPr>
                </a:tc>
                <a:tc>
                  <a:txBody>
                    <a:bodyPr/>
                    <a:lstStyle/>
                    <a:p>
                      <a:pPr indent="0" lvl="0" marL="0" marR="0" rtl="0" algn="ctr">
                        <a:lnSpc>
                          <a:spcPct val="107000"/>
                        </a:lnSpc>
                        <a:spcBef>
                          <a:spcPts val="0"/>
                        </a:spcBef>
                        <a:spcAft>
                          <a:spcPts val="0"/>
                        </a:spcAft>
                        <a:buClr>
                          <a:srgbClr val="000000"/>
                        </a:buClr>
                        <a:buSzPts val="1100"/>
                        <a:buFont typeface="Arial"/>
                        <a:buNone/>
                      </a:pPr>
                      <a:r>
                        <a:rPr lang="en-US" sz="1100" u="none" cap="none" strike="noStrike"/>
                        <a:t>Lineare Wirtschaft</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5A7A1"/>
                    </a:solidFill>
                  </a:tcPr>
                </a:tc>
                <a:tc>
                  <a:txBody>
                    <a:bodyPr/>
                    <a:lstStyle/>
                    <a:p>
                      <a:pPr indent="0" lvl="0" marL="0" marR="0" rtl="0" algn="ctr">
                        <a:lnSpc>
                          <a:spcPct val="107000"/>
                        </a:lnSpc>
                        <a:spcBef>
                          <a:spcPts val="0"/>
                        </a:spcBef>
                        <a:spcAft>
                          <a:spcPts val="0"/>
                        </a:spcAft>
                        <a:buClr>
                          <a:srgbClr val="000000"/>
                        </a:buClr>
                        <a:buSzPts val="1100"/>
                        <a:buFont typeface="Arial"/>
                        <a:buNone/>
                      </a:pPr>
                      <a:r>
                        <a:rPr lang="en-US" sz="1100" u="none" cap="none" strike="noStrike"/>
                        <a:t>Kreislaufwirtschaft</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5A7A1"/>
                    </a:solidFill>
                  </a:tcPr>
                </a:tc>
              </a:tr>
              <a:tr h="475000">
                <a:tc>
                  <a:txBody>
                    <a:bodyPr/>
                    <a:lstStyle/>
                    <a:p>
                      <a:pPr indent="0" lvl="0" marL="0" marR="0" rtl="0" algn="l">
                        <a:lnSpc>
                          <a:spcPct val="107000"/>
                        </a:lnSpc>
                        <a:spcBef>
                          <a:spcPts val="0"/>
                        </a:spcBef>
                        <a:spcAft>
                          <a:spcPts val="0"/>
                        </a:spcAft>
                        <a:buClr>
                          <a:srgbClr val="000000"/>
                        </a:buClr>
                        <a:buSzPts val="1100"/>
                        <a:buFont typeface="Arial"/>
                        <a:buNone/>
                      </a:pPr>
                      <a:r>
                        <a:rPr lang="en-US" sz="1100" u="none" cap="none" strike="noStrike"/>
                        <a:t>Wirtschaftliches Modell</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5A7A1"/>
                    </a:solidFill>
                  </a:tcPr>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Skaleneffekte / Ends am Point of Sale</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0F6F3"/>
                    </a:solidFill>
                  </a:tcPr>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Offenes Ende</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0F6F3"/>
                    </a:solidFill>
                  </a:tcPr>
                </a:tc>
              </a:tr>
              <a:tr h="281300">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Wert</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5A7A1"/>
                    </a:solidFill>
                  </a:tcPr>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Schafft einen Mehrwert</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AFAF8"/>
                    </a:solidFill>
                  </a:tcPr>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Erhält den Wert</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AFAF8"/>
                    </a:solidFill>
                  </a:tcPr>
                </a:tc>
              </a:tr>
              <a:tr h="281300">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Abfall</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5A7A1"/>
                    </a:solidFill>
                  </a:tcPr>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Abfallwirtschaft</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0F6F3"/>
                    </a:solidFill>
                  </a:tcPr>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Abfallvermeidung</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0F6F3"/>
                    </a:solidFill>
                  </a:tcPr>
                </a:tc>
              </a:tr>
              <a:tr h="475000">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Nachhaltigkeit</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5A7A1"/>
                    </a:solidFill>
                  </a:tcPr>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Sorge für das eigene Hab und Gut</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AFAF8"/>
                    </a:solidFill>
                  </a:tcPr>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Fürsorge für Umwelt und Gesellschaft / Teilen</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AFAF8"/>
                    </a:solidFill>
                  </a:tcPr>
                </a:tc>
              </a:tr>
              <a:tr h="229825">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Steuer</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5A7A1"/>
                    </a:solidFill>
                  </a:tcPr>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Steuer auf Ressourcen</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0F6F3"/>
                    </a:solidFill>
                  </a:tcPr>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Steuer auf Arbeit</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0F6F3"/>
                    </a:solidFill>
                  </a:tcPr>
                </a:tc>
              </a:tr>
              <a:tr h="575600">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Schaffung von Arbeitsplätzen</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5A7A1"/>
                    </a:solidFill>
                  </a:tcPr>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Arbeitsplätze auf globaler Ebene im Zusammenhang mit der Massenproduktion</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AFAF8"/>
                    </a:solidFill>
                  </a:tcPr>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Ermöglicht die Schaffung lokaler Arbeitsplätze und neuer Arbeitsplätze</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AFAF8"/>
                    </a:solidFill>
                  </a:tcPr>
                </a:tc>
              </a:tr>
              <a:tr h="281300">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Haftung</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5A7A1"/>
                    </a:solidFill>
                  </a:tcPr>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Liegt beim Benutzer/Eigentümer der Waren</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0F6F3"/>
                    </a:solidFill>
                  </a:tcPr>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Erweiterte Produzentenhaftung</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0F6F3"/>
                    </a:solidFill>
                  </a:tcPr>
                </a:tc>
              </a:tr>
              <a:tr h="475000">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Geschäftsmodelle</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5A7A1"/>
                    </a:solidFill>
                  </a:tcPr>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Fokus auf Produkte</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AFAF8"/>
                    </a:solidFill>
                  </a:tcPr>
                </a:tc>
                <a:tc>
                  <a:txBody>
                    <a:bodyPr/>
                    <a:lstStyle/>
                    <a:p>
                      <a:pPr indent="0" lvl="0" marL="0" marR="0" rtl="0" algn="just">
                        <a:lnSpc>
                          <a:spcPct val="107000"/>
                        </a:lnSpc>
                        <a:spcBef>
                          <a:spcPts val="0"/>
                        </a:spcBef>
                        <a:spcAft>
                          <a:spcPts val="0"/>
                        </a:spcAft>
                        <a:buClr>
                          <a:srgbClr val="000000"/>
                        </a:buClr>
                        <a:buSzPts val="1100"/>
                        <a:buFont typeface="Arial"/>
                        <a:buNone/>
                      </a:pPr>
                      <a:r>
                        <a:rPr lang="en-US" sz="1100" u="none" cap="none" strike="noStrike"/>
                        <a:t>Fokus auf Dienstleistungen</a:t>
                      </a:r>
                      <a:endParaRPr sz="1100" u="none" cap="none" strike="noStrike">
                        <a:latin typeface="Calibri"/>
                        <a:ea typeface="Calibri"/>
                        <a:cs typeface="Calibri"/>
                        <a:sym typeface="Calibri"/>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AFAF8"/>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7"/>
          <p:cNvSpPr txBox="1"/>
          <p:nvPr>
            <p:ph type="title"/>
          </p:nvPr>
        </p:nvSpPr>
        <p:spPr>
          <a:xfrm>
            <a:off x="534470" y="274359"/>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800">
                <a:solidFill>
                  <a:srgbClr val="2B2D83"/>
                </a:solidFill>
              </a:rPr>
              <a:t>Abfall in der Kreislaufwirtschaft</a:t>
            </a:r>
            <a:endParaRPr sz="4000">
              <a:solidFill>
                <a:srgbClr val="2B2D83"/>
              </a:solidFill>
            </a:endParaRPr>
          </a:p>
        </p:txBody>
      </p:sp>
      <p:sp>
        <p:nvSpPr>
          <p:cNvPr id="253" name="Google Shape;253;p17"/>
          <p:cNvSpPr txBox="1"/>
          <p:nvPr/>
        </p:nvSpPr>
        <p:spPr>
          <a:xfrm>
            <a:off x="129367" y="1234813"/>
            <a:ext cx="4800143" cy="30469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Ein weiterer wichtiger Unterschied zwischen der Kreislaufwirtschaft und der linearen Wirtschaft besteht im Umgang mit Abfall. Im Modell der Kreislaufwirtschaft ist die Abfallvermeidung ein grundlegender und gemeinsamer Wert.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2B2D83"/>
                </a:solidFill>
                <a:latin typeface="Arial"/>
                <a:ea typeface="Arial"/>
                <a:cs typeface="Arial"/>
                <a:sym typeface="Arial"/>
              </a:rPr>
              <a:t>Die Hierarchie der Abfallanforderungen ist eine Prioritätenfolge, die Folgendes umfasst: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B2D83"/>
              </a:buClr>
              <a:buSzPts val="1600"/>
              <a:buFont typeface="Noto Sans Symbols"/>
              <a:buChar char="✔"/>
            </a:pPr>
            <a:r>
              <a:rPr b="0" i="0" lang="en-US" sz="1600" u="none" cap="none" strike="noStrike">
                <a:solidFill>
                  <a:srgbClr val="2B2D83"/>
                </a:solidFill>
                <a:latin typeface="Arial"/>
                <a:ea typeface="Arial"/>
                <a:cs typeface="Arial"/>
                <a:sym typeface="Arial"/>
              </a:rPr>
              <a:t>Vermeidung von Abfällen;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B2D83"/>
              </a:buClr>
              <a:buSzPts val="1600"/>
              <a:buFont typeface="Noto Sans Symbols"/>
              <a:buChar char="✔"/>
            </a:pPr>
            <a:r>
              <a:rPr b="0" i="0" lang="en-US" sz="1600" u="none" cap="none" strike="noStrike">
                <a:solidFill>
                  <a:srgbClr val="2B2D83"/>
                </a:solidFill>
                <a:latin typeface="Arial"/>
                <a:ea typeface="Arial"/>
                <a:cs typeface="Arial"/>
                <a:sym typeface="Arial"/>
              </a:rPr>
              <a:t>Aufbereitung von Produkten zur Wiederverwendung;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B2D83"/>
              </a:buClr>
              <a:buSzPts val="1600"/>
              <a:buFont typeface="Noto Sans Symbols"/>
              <a:buChar char="✔"/>
            </a:pPr>
            <a:r>
              <a:rPr b="0" i="0" lang="en-US" sz="1600" u="none" cap="none" strike="noStrike">
                <a:solidFill>
                  <a:srgbClr val="2B2D83"/>
                </a:solidFill>
                <a:latin typeface="Arial"/>
                <a:ea typeface="Arial"/>
                <a:cs typeface="Arial"/>
                <a:sym typeface="Arial"/>
              </a:rPr>
              <a:t>Recycling von Produkten, wo dies möglich ist;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B2D83"/>
              </a:buClr>
              <a:buSzPts val="1600"/>
              <a:buFont typeface="Noto Sans Symbols"/>
              <a:buChar char="✔"/>
            </a:pPr>
            <a:r>
              <a:rPr b="0" i="0" lang="en-US" sz="1600" u="none" cap="none" strike="noStrike">
                <a:solidFill>
                  <a:srgbClr val="2B2D83"/>
                </a:solidFill>
                <a:latin typeface="Arial"/>
                <a:ea typeface="Arial"/>
                <a:cs typeface="Arial"/>
                <a:sym typeface="Arial"/>
              </a:rPr>
              <a:t>Nutzung der Energie;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2B2D83"/>
              </a:buClr>
              <a:buSzPts val="1600"/>
              <a:buFont typeface="Noto Sans Symbols"/>
              <a:buChar char="✔"/>
            </a:pPr>
            <a:r>
              <a:rPr b="0" i="0" lang="en-US" sz="1600" u="none" cap="none" strike="noStrike">
                <a:solidFill>
                  <a:srgbClr val="2B2D83"/>
                </a:solidFill>
                <a:latin typeface="Arial"/>
                <a:ea typeface="Arial"/>
                <a:cs typeface="Arial"/>
                <a:sym typeface="Arial"/>
              </a:rPr>
              <a:t>Beseitigung von Produkten.</a:t>
            </a:r>
            <a:endParaRPr b="0" i="0" sz="1400" u="none" cap="none" strike="noStrike">
              <a:solidFill>
                <a:srgbClr val="000000"/>
              </a:solidFill>
              <a:latin typeface="Arial"/>
              <a:ea typeface="Arial"/>
              <a:cs typeface="Arial"/>
              <a:sym typeface="Arial"/>
            </a:endParaRPr>
          </a:p>
        </p:txBody>
      </p:sp>
      <p:pic>
        <p:nvPicPr>
          <p:cNvPr id="254" name="Google Shape;254;p17"/>
          <p:cNvPicPr preferRelativeResize="0"/>
          <p:nvPr/>
        </p:nvPicPr>
        <p:blipFill rotWithShape="1">
          <a:blip r:embed="rId3">
            <a:alphaModFix/>
          </a:blip>
          <a:srcRect b="0" l="0" r="0" t="0"/>
          <a:stretch/>
        </p:blipFill>
        <p:spPr>
          <a:xfrm>
            <a:off x="5215581" y="1103872"/>
            <a:ext cx="3594200" cy="3360016"/>
          </a:xfrm>
          <a:prstGeom prst="rect">
            <a:avLst/>
          </a:prstGeom>
          <a:noFill/>
          <a:ln>
            <a:noFill/>
          </a:ln>
        </p:spPr>
      </p:pic>
      <p:sp>
        <p:nvSpPr>
          <p:cNvPr id="255" name="Google Shape;255;p17"/>
          <p:cNvSpPr txBox="1"/>
          <p:nvPr/>
        </p:nvSpPr>
        <p:spPr>
          <a:xfrm>
            <a:off x="5150266" y="4463888"/>
            <a:ext cx="399373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Die Hierarchie der Abfallwirtschaft Quelle: Umweltprogramm der Vereinten Nationen, UNEP (2011)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8"/>
          <p:cNvSpPr txBox="1"/>
          <p:nvPr>
            <p:ph type="title"/>
          </p:nvPr>
        </p:nvSpPr>
        <p:spPr>
          <a:xfrm>
            <a:off x="493218" y="76879"/>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3600">
                <a:solidFill>
                  <a:srgbClr val="2B2D83"/>
                </a:solidFill>
              </a:rPr>
              <a:t>Schuhproduktion in der Kreislaufwirtschaft</a:t>
            </a:r>
            <a:br>
              <a:rPr lang="en-US" sz="3600">
                <a:solidFill>
                  <a:srgbClr val="2B2D83"/>
                </a:solidFill>
              </a:rPr>
            </a:br>
            <a:r>
              <a:rPr lang="en-US" sz="1800">
                <a:solidFill>
                  <a:srgbClr val="2B2D83"/>
                </a:solidFill>
              </a:rPr>
              <a:t>Beispiel</a:t>
            </a:r>
            <a:endParaRPr sz="1800">
              <a:solidFill>
                <a:srgbClr val="2B2D83"/>
              </a:solidFill>
            </a:endParaRPr>
          </a:p>
        </p:txBody>
      </p:sp>
      <p:graphicFrame>
        <p:nvGraphicFramePr>
          <p:cNvPr id="261" name="Google Shape;261;p18"/>
          <p:cNvGraphicFramePr/>
          <p:nvPr/>
        </p:nvGraphicFramePr>
        <p:xfrm>
          <a:off x="39012" y="990613"/>
          <a:ext cx="3000000" cy="3000000"/>
        </p:xfrm>
        <a:graphic>
          <a:graphicData uri="http://schemas.openxmlformats.org/drawingml/2006/table">
            <a:tbl>
              <a:tblPr bandRow="1" firstCol="1" firstRow="1">
                <a:noFill/>
                <a:tableStyleId>{8A1CFA27-A078-4615-AC5A-750DB9F0B29C}</a:tableStyleId>
              </a:tblPr>
              <a:tblGrid>
                <a:gridCol w="1276325"/>
                <a:gridCol w="7828650"/>
              </a:tblGrid>
              <a:tr h="166100">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Wichtigste Elemente</a:t>
                      </a:r>
                      <a:endParaRPr sz="1000" u="none" cap="none" strike="noStrike">
                        <a:latin typeface="Calibri"/>
                        <a:ea typeface="Calibri"/>
                        <a:cs typeface="Calibri"/>
                        <a:sym typeface="Calibri"/>
                      </a:endParaRPr>
                    </a:p>
                  </a:txBody>
                  <a:tcPr marT="0" marB="0" marR="62750" marL="62750"/>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Merkmale</a:t>
                      </a:r>
                      <a:endParaRPr sz="1000" u="none" cap="none" strike="noStrike">
                        <a:latin typeface="Calibri"/>
                        <a:ea typeface="Calibri"/>
                        <a:cs typeface="Calibri"/>
                        <a:sym typeface="Calibri"/>
                      </a:endParaRPr>
                    </a:p>
                  </a:txBody>
                  <a:tcPr marT="0" marB="0" marR="62750" marL="62750"/>
                </a:tc>
              </a:tr>
              <a:tr h="339925">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Öko-Leder</a:t>
                      </a:r>
                      <a:endParaRPr sz="1000" u="none" cap="none" strike="noStrike">
                        <a:latin typeface="Calibri"/>
                        <a:ea typeface="Calibri"/>
                        <a:cs typeface="Calibri"/>
                        <a:sym typeface="Calibri"/>
                      </a:endParaRPr>
                    </a:p>
                  </a:txBody>
                  <a:tcPr marT="0" marB="0" marR="62750" marL="62750"/>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Es wird ohne den Einsatz gefährlicher Chemikalien (Chrom, Farbstoffe) hergestellt; die Gerbung erfolgt mit pflanzlichen Produkten; das Leder kann vollständig durch Hanf, Wolle oder Jute ersetzt werden.</a:t>
                      </a:r>
                      <a:endParaRPr sz="1000" u="none" cap="none" strike="noStrike">
                        <a:latin typeface="Calibri"/>
                        <a:ea typeface="Calibri"/>
                        <a:cs typeface="Calibri"/>
                        <a:sym typeface="Calibri"/>
                      </a:endParaRPr>
                    </a:p>
                  </a:txBody>
                  <a:tcPr marT="0" marB="0" marR="62750" marL="62750"/>
                </a:tc>
              </a:tr>
              <a:tr h="513750">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Bio-Baumwolle</a:t>
                      </a:r>
                      <a:endParaRPr sz="1000" u="none" cap="none" strike="noStrike">
                        <a:latin typeface="Calibri"/>
                        <a:ea typeface="Calibri"/>
                        <a:cs typeface="Calibri"/>
                        <a:sym typeface="Calibri"/>
                      </a:endParaRPr>
                    </a:p>
                  </a:txBody>
                  <a:tcPr marT="0" marB="0" marR="62750" marL="62750"/>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Beim ökologischen Baumwollanbau wird kein Saatgut von gentechnisch veränderten Sorten verwendet; es werden keine Pestizide, Herbizide und andere Chemikalien und Düngemittel eingesetzt; die Ernte erfolgt von Hand; Baumwolle kann vollständig durch Bambus oder Jute ersetzt werden.</a:t>
                      </a:r>
                      <a:endParaRPr sz="1000" u="none" cap="none" strike="noStrike">
                        <a:latin typeface="Calibri"/>
                        <a:ea typeface="Calibri"/>
                        <a:cs typeface="Calibri"/>
                        <a:sym typeface="Calibri"/>
                      </a:endParaRPr>
                    </a:p>
                  </a:txBody>
                  <a:tcPr marT="0" marB="0" marR="62750" marL="62750"/>
                </a:tc>
              </a:tr>
              <a:tr h="339925">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Hanf</a:t>
                      </a:r>
                      <a:endParaRPr sz="1000" u="none" cap="none" strike="noStrike">
                        <a:latin typeface="Calibri"/>
                        <a:ea typeface="Calibri"/>
                        <a:cs typeface="Calibri"/>
                        <a:sym typeface="Calibri"/>
                      </a:endParaRPr>
                    </a:p>
                  </a:txBody>
                  <a:tcPr marT="0" marB="0" marR="62750" marL="62750"/>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Eine sehr anpassungsfähige Pflanze; sie wächst in verschiedenen Klimazonen; es sind keine Pestizide und Chemikalien erforderlich; eines der robustesten und atmungsaktivsten Materialien.</a:t>
                      </a:r>
                      <a:endParaRPr sz="1000" u="none" cap="none" strike="noStrike">
                        <a:latin typeface="Calibri"/>
                        <a:ea typeface="Calibri"/>
                        <a:cs typeface="Calibri"/>
                        <a:sym typeface="Calibri"/>
                      </a:endParaRPr>
                    </a:p>
                  </a:txBody>
                  <a:tcPr marT="0" marB="0" marR="62750" marL="62750"/>
                </a:tc>
              </a:tr>
              <a:tr h="166100">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Bamboo</a:t>
                      </a:r>
                      <a:endParaRPr sz="1000" u="none" cap="none" strike="noStrike">
                        <a:latin typeface="Calibri"/>
                        <a:ea typeface="Calibri"/>
                        <a:cs typeface="Calibri"/>
                        <a:sym typeface="Calibri"/>
                      </a:endParaRPr>
                    </a:p>
                  </a:txBody>
                  <a:tcPr marT="0" marB="0" marR="62750" marL="62750"/>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Eine der am schnellsten wachsenden Pflanzen; sie enthält antimikrobielle Eigenschaften; keine Chemikalien und Düngemittel erforderlich.</a:t>
                      </a:r>
                      <a:endParaRPr sz="1000" u="none" cap="none" strike="noStrike">
                        <a:latin typeface="Calibri"/>
                        <a:ea typeface="Calibri"/>
                        <a:cs typeface="Calibri"/>
                        <a:sym typeface="Calibri"/>
                      </a:endParaRPr>
                    </a:p>
                  </a:txBody>
                  <a:tcPr marT="0" marB="0" marR="62750" marL="62750"/>
                </a:tc>
              </a:tr>
              <a:tr h="339925">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Recycelter Gummi</a:t>
                      </a:r>
                      <a:endParaRPr sz="1000" u="none" cap="none" strike="noStrike">
                        <a:latin typeface="Calibri"/>
                        <a:ea typeface="Calibri"/>
                        <a:cs typeface="Calibri"/>
                        <a:sym typeface="Calibri"/>
                      </a:endParaRPr>
                    </a:p>
                  </a:txBody>
                  <a:tcPr marT="0" marB="0" marR="62750" marL="62750"/>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Aus einem recycelten Autoreifen werden 6 Paar Schuhsohlen hergestellt.</a:t>
                      </a:r>
                      <a:endParaRPr sz="1000" u="none" cap="none" strike="noStrike">
                        <a:latin typeface="Calibri"/>
                        <a:ea typeface="Calibri"/>
                        <a:cs typeface="Calibri"/>
                        <a:sym typeface="Calibri"/>
                      </a:endParaRPr>
                    </a:p>
                  </a:txBody>
                  <a:tcPr marT="0" marB="0" marR="62750" marL="62750"/>
                </a:tc>
              </a:tr>
              <a:tr h="513750">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Naturkautschuk</a:t>
                      </a:r>
                      <a:endParaRPr sz="1000" u="none" cap="none" strike="noStrike">
                        <a:latin typeface="Calibri"/>
                        <a:ea typeface="Calibri"/>
                        <a:cs typeface="Calibri"/>
                        <a:sym typeface="Calibri"/>
                      </a:endParaRPr>
                    </a:p>
                  </a:txBody>
                  <a:tcPr marT="0" marB="0" marR="62750" marL="62750"/>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Es wird aus dem Harz von Bäumen gewonnen; die Produktionstechniken schonen die Tropenwälder; es macht riesige Plantagen mit Monokulturen überflüssig; es ersetzt giftige Verfahren bei der Herstellung von synthetischem Kautschuk.</a:t>
                      </a:r>
                      <a:endParaRPr sz="1000" u="none" cap="none" strike="noStrike">
                        <a:latin typeface="Calibri"/>
                        <a:ea typeface="Calibri"/>
                        <a:cs typeface="Calibri"/>
                        <a:sym typeface="Calibri"/>
                      </a:endParaRPr>
                    </a:p>
                  </a:txBody>
                  <a:tcPr marT="0" marB="0" marR="62750" marL="62750"/>
                </a:tc>
              </a:tr>
              <a:tr h="166100">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Recyceltes PET</a:t>
                      </a:r>
                      <a:endParaRPr sz="1000" u="none" cap="none" strike="noStrike">
                        <a:latin typeface="Calibri"/>
                        <a:ea typeface="Calibri"/>
                        <a:cs typeface="Calibri"/>
                        <a:sym typeface="Calibri"/>
                      </a:endParaRPr>
                    </a:p>
                  </a:txBody>
                  <a:tcPr marT="0" marB="0" marR="62750" marL="62750"/>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Es wird aus dem Recycling von Kunststoffen (Plastikflaschen) gewonnen und ist ein Ersatz für Ethylenvinylacetat (EVA).</a:t>
                      </a:r>
                      <a:endParaRPr sz="1000" u="none" cap="none" strike="noStrike">
                        <a:latin typeface="Calibri"/>
                        <a:ea typeface="Calibri"/>
                        <a:cs typeface="Calibri"/>
                        <a:sym typeface="Calibri"/>
                      </a:endParaRPr>
                    </a:p>
                  </a:txBody>
                  <a:tcPr marT="0" marB="0" marR="62750" marL="62750"/>
                </a:tc>
              </a:tr>
              <a:tr h="339925">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Brennnessel</a:t>
                      </a:r>
                      <a:endParaRPr sz="1000" u="none" cap="none" strike="noStrike">
                        <a:latin typeface="Calibri"/>
                        <a:ea typeface="Calibri"/>
                        <a:cs typeface="Calibri"/>
                        <a:sym typeface="Calibri"/>
                      </a:endParaRPr>
                    </a:p>
                  </a:txBody>
                  <a:tcPr marT="0" marB="0" marR="62750" marL="62750"/>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Es handelt sich um ein reichhaltiges Textilprodukt, das nicht mit Nahrungsmittelpflanzen um Anbauflächen konkurriert; es wächst schnell, ohne dass Chemikalien und Pestizide eingesetzt werden müssen, und kann sehr leicht geerntet und zu Stoff verarbeitet werden.</a:t>
                      </a:r>
                      <a:endParaRPr sz="1000" u="none" cap="none" strike="noStrike">
                        <a:latin typeface="Calibri"/>
                        <a:ea typeface="Calibri"/>
                        <a:cs typeface="Calibri"/>
                        <a:sym typeface="Calibri"/>
                      </a:endParaRPr>
                    </a:p>
                  </a:txBody>
                  <a:tcPr marT="0" marB="0" marR="62750" marL="62750"/>
                </a:tc>
              </a:tr>
              <a:tr h="513750">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Seidenraupen</a:t>
                      </a:r>
                      <a:endParaRPr sz="1000" u="none" cap="none" strike="noStrike">
                        <a:latin typeface="Calibri"/>
                        <a:ea typeface="Calibri"/>
                        <a:cs typeface="Calibri"/>
                        <a:sym typeface="Calibri"/>
                      </a:endParaRPr>
                    </a:p>
                  </a:txBody>
                  <a:tcPr marT="0" marB="0" marR="62750" marL="62750"/>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Mit seinem Speichel bildet er eine einzigartige Puppe, die den zukünftigen Schmetterling schützt; die harte Schale wird allmählich mit winzigen, aber sehr starken und haltbaren Seidenfasern bedeckt; sie enthält antibakterielle und antimykotische Substanzen; die Industrie kann 1 t Seidenfasern pro Jahr produzieren.</a:t>
                      </a:r>
                      <a:endParaRPr sz="1000" u="none" cap="none" strike="noStrike">
                        <a:latin typeface="Calibri"/>
                        <a:ea typeface="Calibri"/>
                        <a:cs typeface="Calibri"/>
                        <a:sym typeface="Calibri"/>
                      </a:endParaRPr>
                    </a:p>
                  </a:txBody>
                  <a:tcPr marT="0" marB="0" marR="62750" marL="62750"/>
                </a:tc>
              </a:tr>
              <a:tr h="133350">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Klebstoffe</a:t>
                      </a:r>
                      <a:endParaRPr sz="1000" u="none" cap="none" strike="noStrike">
                        <a:latin typeface="Calibri"/>
                        <a:ea typeface="Calibri"/>
                        <a:cs typeface="Calibri"/>
                        <a:sym typeface="Calibri"/>
                      </a:endParaRPr>
                    </a:p>
                  </a:txBody>
                  <a:tcPr marT="0" marB="0" marR="62750" marL="62750"/>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t>Sie sind auf Wasserbasis.</a:t>
                      </a:r>
                      <a:endParaRPr sz="1000" u="none" cap="none" strike="noStrike">
                        <a:latin typeface="Calibri"/>
                        <a:ea typeface="Calibri"/>
                        <a:cs typeface="Calibri"/>
                        <a:sym typeface="Calibri"/>
                      </a:endParaRPr>
                    </a:p>
                  </a:txBody>
                  <a:tcPr marT="0" marB="0" marR="62750" marL="62750"/>
                </a:tc>
              </a:tr>
            </a:tbl>
          </a:graphicData>
        </a:graphic>
      </p:graphicFrame>
      <p:sp>
        <p:nvSpPr>
          <p:cNvPr id="262" name="Google Shape;262;p18"/>
          <p:cNvSpPr txBox="1"/>
          <p:nvPr/>
        </p:nvSpPr>
        <p:spPr>
          <a:xfrm>
            <a:off x="3265406" y="960146"/>
            <a:ext cx="583958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Merkmale der wichtigsten Elemente bei der Herstellung eines Schuhs in einer Kreislaufwirtschaft Angepasst an http://www.lessonsfromnature.org/bg/index.php?option=com_content&amp;view=article&amp;id=104&amp;Itemid=114  </a:t>
            </a:r>
            <a:endParaRPr b="0" i="0" sz="9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9"/>
          <p:cNvSpPr txBox="1"/>
          <p:nvPr>
            <p:ph type="title"/>
          </p:nvPr>
        </p:nvSpPr>
        <p:spPr>
          <a:xfrm>
            <a:off x="713100" y="181223"/>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000">
                <a:solidFill>
                  <a:srgbClr val="2B2D83"/>
                </a:solidFill>
              </a:rPr>
              <a:t>Vorteile der Kreislaufwirtschaft - Wirtschaft</a:t>
            </a:r>
            <a:endParaRPr>
              <a:solidFill>
                <a:srgbClr val="2B2D83"/>
              </a:solidFill>
            </a:endParaRPr>
          </a:p>
        </p:txBody>
      </p:sp>
      <p:sp>
        <p:nvSpPr>
          <p:cNvPr id="268" name="Google Shape;268;p19"/>
          <p:cNvSpPr txBox="1"/>
          <p:nvPr/>
        </p:nvSpPr>
        <p:spPr>
          <a:xfrm>
            <a:off x="48129" y="1453624"/>
            <a:ext cx="4984509" cy="35086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Die Kreislaufwirtschaft bringt </a:t>
            </a:r>
            <a:r>
              <a:rPr b="1" i="0" lang="en-US" sz="1400" u="none" cap="none" strike="noStrike">
                <a:solidFill>
                  <a:srgbClr val="2B2D83"/>
                </a:solidFill>
                <a:latin typeface="Arial"/>
                <a:ea typeface="Arial"/>
                <a:cs typeface="Arial"/>
                <a:sym typeface="Arial"/>
              </a:rPr>
              <a:t>wirtschaftliche</a:t>
            </a:r>
            <a:r>
              <a:rPr b="0" i="0" lang="en-US" sz="1400" u="none" cap="none" strike="noStrike">
                <a:solidFill>
                  <a:srgbClr val="000000"/>
                </a:solidFill>
                <a:latin typeface="Arial"/>
                <a:ea typeface="Arial"/>
                <a:cs typeface="Arial"/>
                <a:sym typeface="Arial"/>
              </a:rPr>
              <a:t>, ökologische und soziale Vorteile mit sich: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Die Entkopplung des Wirtschaftswachstums vom Rohstoffverbrauch würde zu einer effizienteren Nutzung der Ressourcen führen;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Durch die Einführung neuer Kreislaufaktivitäten würden die Unternehmen ihren Umsatz steigern, während die neuen Arten von Aktivitäten im Zusammenhang mit der Kreislaufwirtschaft zur Schaffung neuer Arbeitsplätze führen würden;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Die Zusammenarbeit zwischen verschiedenen Akteuren und Sektoren der Kreislaufwirtschaft würde zu innovativen und nachhaltigen Produkten und Dienstleistungen führen.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269" name="Google Shape;269;p19"/>
          <p:cNvPicPr preferRelativeResize="0"/>
          <p:nvPr/>
        </p:nvPicPr>
        <p:blipFill rotWithShape="1">
          <a:blip r:embed="rId3">
            <a:alphaModFix/>
          </a:blip>
          <a:srcRect b="0" l="0" r="0" t="0"/>
          <a:stretch/>
        </p:blipFill>
        <p:spPr>
          <a:xfrm>
            <a:off x="5096716" y="1551100"/>
            <a:ext cx="3819948" cy="2580102"/>
          </a:xfrm>
          <a:prstGeom prst="rect">
            <a:avLst/>
          </a:prstGeom>
          <a:noFill/>
          <a:ln>
            <a:noFill/>
          </a:ln>
        </p:spPr>
      </p:pic>
      <p:sp>
        <p:nvSpPr>
          <p:cNvPr id="270" name="Google Shape;270;p19"/>
          <p:cNvSpPr txBox="1"/>
          <p:nvPr/>
        </p:nvSpPr>
        <p:spPr>
          <a:xfrm>
            <a:off x="5096716" y="4163102"/>
            <a:ext cx="301096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374957"/>
                </a:solidFill>
                <a:latin typeface="Proxima Nova"/>
                <a:ea typeface="Proxima Nova"/>
                <a:cs typeface="Proxima Nova"/>
                <a:sym typeface="Proxima Nova"/>
              </a:rPr>
              <a:t>Hände schröpfen Pflanze </a:t>
            </a:r>
            <a:r>
              <a:rPr b="0" i="0" lang="en-US" sz="600" u="none" cap="none" strike="noStrike">
                <a:solidFill>
                  <a:srgbClr val="000000"/>
                </a:solidFill>
                <a:latin typeface="Arial"/>
                <a:ea typeface="Arial"/>
                <a:cs typeface="Arial"/>
                <a:sym typeface="Arial"/>
              </a:rPr>
              <a:t>von </a:t>
            </a:r>
            <a:r>
              <a:rPr b="1" i="0" lang="en-US" sz="600" u="none" cap="none" strike="noStrike">
                <a:solidFill>
                  <a:srgbClr val="0F73EE"/>
                </a:solidFill>
                <a:latin typeface="Proxima Nova"/>
                <a:ea typeface="Proxima Nova"/>
                <a:cs typeface="Proxima Nova"/>
                <a:sym typeface="Proxima Nova"/>
              </a:rPr>
              <a:t>rawpixel.com </a:t>
            </a:r>
            <a:r>
              <a:rPr b="0" i="0" lang="en-US" sz="600" u="none" cap="none" strike="noStrike">
                <a:solidFill>
                  <a:srgbClr val="000000"/>
                </a:solidFill>
                <a:latin typeface="Arial"/>
                <a:ea typeface="Arial"/>
                <a:cs typeface="Arial"/>
                <a:sym typeface="Arial"/>
              </a:rPr>
              <a:t>in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https://www.freepik.com/free-photo/hands-cupping-plant-business-investment_15669196.htm#query=plant%20hand&amp;position=1&amp;from_view=search&amp;track=ais</a:t>
            </a:r>
            <a:endParaRPr b="0" i="0" sz="1400" u="none" cap="none" strike="noStrike">
              <a:solidFill>
                <a:srgbClr val="000000"/>
              </a:solidFill>
              <a:latin typeface="Arial"/>
              <a:ea typeface="Arial"/>
              <a:cs typeface="Arial"/>
              <a:sym typeface="Arial"/>
            </a:endParaRPr>
          </a:p>
        </p:txBody>
      </p:sp>
      <p:pic>
        <p:nvPicPr>
          <p:cNvPr descr="Uma imagem com texto, clipart&#10;&#10;Descrição gerada automaticamente" id="271" name="Google Shape;271;p19"/>
          <p:cNvPicPr preferRelativeResize="0"/>
          <p:nvPr/>
        </p:nvPicPr>
        <p:blipFill rotWithShape="1">
          <a:blip r:embed="rId4">
            <a:alphaModFix/>
          </a:blip>
          <a:srcRect b="0" l="0" r="0" t="0"/>
          <a:stretch/>
        </p:blipFill>
        <p:spPr>
          <a:xfrm>
            <a:off x="8235435" y="3892856"/>
            <a:ext cx="681229" cy="2383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
          <p:cNvSpPr txBox="1"/>
          <p:nvPr>
            <p:ph type="title"/>
          </p:nvPr>
        </p:nvSpPr>
        <p:spPr>
          <a:xfrm>
            <a:off x="3322825" y="880450"/>
            <a:ext cx="2498400" cy="1946700"/>
          </a:xfrm>
          <a:prstGeom prst="rect">
            <a:avLst/>
          </a:prstGeom>
          <a:noFill/>
          <a:ln>
            <a:noFill/>
          </a:ln>
        </p:spPr>
        <p:txBody>
          <a:bodyPr anchorCtr="0" anchor="ctr" bIns="91425" lIns="0" spcFirstLastPara="1" rIns="91425" wrap="square" tIns="91425">
            <a:noAutofit/>
          </a:bodyPr>
          <a:lstStyle/>
          <a:p>
            <a:pPr indent="0" lvl="0" marL="0" rtl="0" algn="ctr">
              <a:lnSpc>
                <a:spcPct val="100000"/>
              </a:lnSpc>
              <a:spcBef>
                <a:spcPts val="0"/>
              </a:spcBef>
              <a:spcAft>
                <a:spcPts val="0"/>
              </a:spcAft>
              <a:buSzPts val="9000"/>
              <a:buNone/>
            </a:pPr>
            <a:r>
              <a:rPr lang="en-US"/>
              <a:t>02</a:t>
            </a:r>
            <a:endParaRPr/>
          </a:p>
        </p:txBody>
      </p:sp>
      <p:sp>
        <p:nvSpPr>
          <p:cNvPr id="139" name="Google Shape;139;p2"/>
          <p:cNvSpPr txBox="1"/>
          <p:nvPr>
            <p:ph idx="2" type="title"/>
          </p:nvPr>
        </p:nvSpPr>
        <p:spPr>
          <a:xfrm>
            <a:off x="30333" y="2647087"/>
            <a:ext cx="9120544" cy="106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6000"/>
              <a:buNone/>
            </a:pPr>
            <a:r>
              <a:rPr b="1" lang="en-US" sz="5400"/>
              <a:t>2.1 Kreislaufwirtschaft und ihre Grundsätze</a:t>
            </a:r>
            <a:endParaRPr sz="5400"/>
          </a:p>
        </p:txBody>
      </p:sp>
      <p:sp>
        <p:nvSpPr>
          <p:cNvPr id="140" name="Google Shape;140;p2"/>
          <p:cNvSpPr/>
          <p:nvPr/>
        </p:nvSpPr>
        <p:spPr>
          <a:xfrm flipH="1">
            <a:off x="8160201" y="819350"/>
            <a:ext cx="983811" cy="803457"/>
          </a:xfrm>
          <a:custGeom>
            <a:rect b="b" l="l" r="r" t="t"/>
            <a:pathLst>
              <a:path extrusionOk="0" h="10639" w="13025">
                <a:moveTo>
                  <a:pt x="0" y="1"/>
                </a:moveTo>
                <a:lnTo>
                  <a:pt x="0" y="10638"/>
                </a:lnTo>
                <a:lnTo>
                  <a:pt x="13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0"/>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000">
                <a:solidFill>
                  <a:srgbClr val="2B2D83"/>
                </a:solidFill>
              </a:rPr>
              <a:t>Vorteile der Kreislaufwirtschaft - Umwelt</a:t>
            </a:r>
            <a:endParaRPr>
              <a:solidFill>
                <a:srgbClr val="2B2D83"/>
              </a:solidFill>
            </a:endParaRPr>
          </a:p>
        </p:txBody>
      </p:sp>
      <p:sp>
        <p:nvSpPr>
          <p:cNvPr id="277" name="Google Shape;277;p20"/>
          <p:cNvSpPr txBox="1"/>
          <p:nvPr/>
        </p:nvSpPr>
        <p:spPr>
          <a:xfrm>
            <a:off x="216569" y="1544633"/>
            <a:ext cx="5300770" cy="280076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Kreislaufwirtschaft bringt wirtschaftlichen, </a:t>
            </a:r>
            <a:r>
              <a:rPr b="0" i="0" lang="en-US" sz="1600" u="none" cap="none" strike="noStrike">
                <a:solidFill>
                  <a:srgbClr val="2B2D83"/>
                </a:solidFill>
                <a:latin typeface="Arial"/>
                <a:ea typeface="Arial"/>
                <a:cs typeface="Arial"/>
                <a:sym typeface="Arial"/>
              </a:rPr>
              <a:t>ökologischen </a:t>
            </a:r>
            <a:r>
              <a:rPr b="0" i="0" lang="en-US" sz="1600" u="none" cap="none" strike="noStrike">
                <a:solidFill>
                  <a:srgbClr val="000000"/>
                </a:solidFill>
                <a:latin typeface="Arial"/>
                <a:ea typeface="Arial"/>
                <a:cs typeface="Arial"/>
                <a:sym typeface="Arial"/>
              </a:rPr>
              <a:t>und sozialen Nutzen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Umweltvorteile des CE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Verringerung der Treibhausgasemissionen durch weniger Abbau und Verarbeitung von Rohstoffen;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Praktiken der Kreislaufwirtschaft wie die regenerative Landwirtschaft verbessern natürliche Ökosysteme, die zu saubereren Böden, Wasser und Luft führen, z. B.  </a:t>
            </a:r>
            <a:endParaRPr b="0" i="0" sz="1400" u="none" cap="none" strike="noStrike">
              <a:solidFill>
                <a:srgbClr val="000000"/>
              </a:solidFill>
              <a:latin typeface="Arial"/>
              <a:ea typeface="Arial"/>
              <a:cs typeface="Arial"/>
              <a:sym typeface="Arial"/>
            </a:endParaRPr>
          </a:p>
        </p:txBody>
      </p:sp>
      <p:pic>
        <p:nvPicPr>
          <p:cNvPr id="278" name="Google Shape;278;p20"/>
          <p:cNvPicPr preferRelativeResize="0"/>
          <p:nvPr/>
        </p:nvPicPr>
        <p:blipFill rotWithShape="1">
          <a:blip r:embed="rId3">
            <a:alphaModFix/>
          </a:blip>
          <a:srcRect b="0" l="0" r="0" t="0"/>
          <a:stretch/>
        </p:blipFill>
        <p:spPr>
          <a:xfrm>
            <a:off x="5981852" y="3149633"/>
            <a:ext cx="1363214" cy="1496210"/>
          </a:xfrm>
          <a:prstGeom prst="rect">
            <a:avLst/>
          </a:prstGeom>
          <a:noFill/>
          <a:ln>
            <a:noFill/>
          </a:ln>
        </p:spPr>
      </p:pic>
      <p:pic>
        <p:nvPicPr>
          <p:cNvPr id="279" name="Google Shape;279;p20">
            <a:hlinkClick r:id="rId4"/>
          </p:cNvPr>
          <p:cNvPicPr preferRelativeResize="0"/>
          <p:nvPr/>
        </p:nvPicPr>
        <p:blipFill rotWithShape="1">
          <a:blip r:embed="rId5">
            <a:alphaModFix/>
          </a:blip>
          <a:srcRect b="0" l="0" r="0" t="0"/>
          <a:stretch/>
        </p:blipFill>
        <p:spPr>
          <a:xfrm>
            <a:off x="6173546" y="1712786"/>
            <a:ext cx="2758040" cy="1275161"/>
          </a:xfrm>
          <a:prstGeom prst="rect">
            <a:avLst/>
          </a:prstGeom>
          <a:noFill/>
          <a:ln>
            <a:noFill/>
          </a:ln>
        </p:spPr>
      </p:pic>
      <p:sp>
        <p:nvSpPr>
          <p:cNvPr id="280" name="Google Shape;280;p20"/>
          <p:cNvSpPr txBox="1"/>
          <p:nvPr/>
        </p:nvSpPr>
        <p:spPr>
          <a:xfrm>
            <a:off x="7264866" y="3970555"/>
            <a:ext cx="187913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Verdana"/>
                <a:ea typeface="Verdana"/>
                <a:cs typeface="Verdana"/>
                <a:sym typeface="Verdan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        Quelle: Balbo - UNICA</a:t>
            </a:r>
            <a:endParaRPr b="0" i="0" sz="900" u="none" cap="none" strike="noStrike">
              <a:solidFill>
                <a:srgbClr val="000000"/>
              </a:solidFill>
              <a:latin typeface="Arial"/>
              <a:ea typeface="Arial"/>
              <a:cs typeface="Arial"/>
              <a:sym typeface="Arial"/>
            </a:endParaRPr>
          </a:p>
        </p:txBody>
      </p:sp>
      <p:sp>
        <p:nvSpPr>
          <p:cNvPr id="281" name="Google Shape;281;p20">
            <a:hlinkClick r:id="rId6"/>
          </p:cNvPr>
          <p:cNvSpPr txBox="1"/>
          <p:nvPr/>
        </p:nvSpPr>
        <p:spPr>
          <a:xfrm>
            <a:off x="6173546" y="2571750"/>
            <a:ext cx="187913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Verdana"/>
                <a:ea typeface="Verdana"/>
                <a:cs typeface="Verdana"/>
                <a:sym typeface="Verdan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2B2D83"/>
                </a:solidFill>
                <a:latin typeface="Verdana"/>
                <a:ea typeface="Verdana"/>
                <a:cs typeface="Verdana"/>
                <a:sym typeface="Verdana"/>
              </a:rPr>
              <a:t>        Video</a:t>
            </a:r>
            <a:endParaRPr b="1" i="0" sz="900" u="none" cap="none" strike="noStrike">
              <a:solidFill>
                <a:srgbClr val="2B2D83"/>
              </a:solidFill>
              <a:latin typeface="Verdana"/>
              <a:ea typeface="Verdana"/>
              <a:cs typeface="Verdana"/>
              <a:sym typeface="Verdana"/>
            </a:endParaRPr>
          </a:p>
        </p:txBody>
      </p:sp>
      <p:sp>
        <p:nvSpPr>
          <p:cNvPr id="282" name="Google Shape;282;p20"/>
          <p:cNvSpPr txBox="1"/>
          <p:nvPr/>
        </p:nvSpPr>
        <p:spPr>
          <a:xfrm>
            <a:off x="9018165" y="5162199"/>
            <a:ext cx="187913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Verdana"/>
                <a:ea typeface="Verdana"/>
                <a:cs typeface="Verdana"/>
                <a:sym typeface="Verdana"/>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Verdana"/>
                <a:ea typeface="Verdana"/>
                <a:cs typeface="Verdana"/>
                <a:sym typeface="Verdana"/>
              </a:rPr>
              <a:t>        Quelle: Balbo - UNICA</a:t>
            </a:r>
            <a:endParaRPr b="0" i="0" sz="900" u="none" cap="none" strike="noStrike">
              <a:solidFill>
                <a:srgbClr val="000000"/>
              </a:solidFill>
              <a:latin typeface="Verdana"/>
              <a:ea typeface="Verdana"/>
              <a:cs typeface="Verdana"/>
              <a:sym typeface="Verdana"/>
            </a:endParaRPr>
          </a:p>
        </p:txBody>
      </p:sp>
      <p:sp>
        <p:nvSpPr>
          <p:cNvPr id="283" name="Google Shape;283;p20"/>
          <p:cNvSpPr/>
          <p:nvPr/>
        </p:nvSpPr>
        <p:spPr>
          <a:xfrm>
            <a:off x="6274501" y="3074479"/>
            <a:ext cx="208056" cy="45719"/>
          </a:xfrm>
          <a:prstGeom prst="rightArrow">
            <a:avLst>
              <a:gd fmla="val 50000" name="adj1"/>
              <a:gd fmla="val 50000" name="adj2"/>
            </a:avLst>
          </a:prstGeom>
          <a:solidFill>
            <a:srgbClr val="2B2D83"/>
          </a:solidFill>
          <a:ln cap="flat" cmpd="sng" w="25400">
            <a:solidFill>
              <a:srgbClr val="2B2D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1"/>
          <p:cNvSpPr txBox="1"/>
          <p:nvPr>
            <p:ph type="title"/>
          </p:nvPr>
        </p:nvSpPr>
        <p:spPr>
          <a:xfrm>
            <a:off x="713225" y="309833"/>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000">
                <a:solidFill>
                  <a:srgbClr val="2B2D83"/>
                </a:solidFill>
              </a:rPr>
              <a:t>Vorteile der Kreislaufwirtschaft - Gesellschaft</a:t>
            </a:r>
            <a:endParaRPr>
              <a:solidFill>
                <a:srgbClr val="2B2D83"/>
              </a:solidFill>
            </a:endParaRPr>
          </a:p>
        </p:txBody>
      </p:sp>
      <p:sp>
        <p:nvSpPr>
          <p:cNvPr id="289" name="Google Shape;289;p21"/>
          <p:cNvSpPr txBox="1"/>
          <p:nvPr/>
        </p:nvSpPr>
        <p:spPr>
          <a:xfrm>
            <a:off x="134066" y="1539548"/>
            <a:ext cx="5696093" cy="327628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Kreislaufwirtschaft bringt wirtschaftlichen, ökologischen und </a:t>
            </a:r>
            <a:r>
              <a:rPr b="0" i="0" lang="en-US" sz="1600" u="none" cap="none" strike="noStrike">
                <a:solidFill>
                  <a:srgbClr val="2B2D83"/>
                </a:solidFill>
                <a:latin typeface="Arial"/>
                <a:ea typeface="Arial"/>
                <a:cs typeface="Arial"/>
                <a:sym typeface="Arial"/>
              </a:rPr>
              <a:t>sozialen Nutzen </a:t>
            </a:r>
            <a:endParaRPr b="0" i="0" sz="1600" u="none" cap="none" strike="noStrike">
              <a:solidFill>
                <a:srgbClr val="000000"/>
              </a:solidFill>
              <a:latin typeface="Arial"/>
              <a:ea typeface="Arial"/>
              <a:cs typeface="Arial"/>
              <a:sym typeface="Arial"/>
            </a:endParaRPr>
          </a:p>
          <a:p>
            <a:pPr indent="-285750" lvl="0" marL="285750" marR="0" rtl="0" algn="l">
              <a:lnSpc>
                <a:spcPct val="120000"/>
              </a:lnSpc>
              <a:spcBef>
                <a:spcPts val="50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Verringerung der Arbeitslosigkeit durch neue Arbeitsplätze / Schaffung lokaler Arbeitsplätze;</a:t>
            </a:r>
            <a:endParaRPr b="0" i="0" sz="1400" u="none" cap="none" strike="noStrike">
              <a:solidFill>
                <a:srgbClr val="000000"/>
              </a:solidFill>
              <a:latin typeface="Arial"/>
              <a:ea typeface="Arial"/>
              <a:cs typeface="Arial"/>
              <a:sym typeface="Arial"/>
            </a:endParaRPr>
          </a:p>
          <a:p>
            <a:pPr indent="-285750" lvl="0" marL="285750" marR="0" rtl="0" algn="l">
              <a:lnSpc>
                <a:spcPct val="120000"/>
              </a:lnSpc>
              <a:spcBef>
                <a:spcPts val="50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Verbesserte Lebensqualität durch Energieeffizienz, nachhaltigen Verkehr und nachhaltige Infrastruktur, nachhaltige Lebensmittel und Verringerung der Umweltverschmutzung;</a:t>
            </a:r>
            <a:endParaRPr b="0" i="0" sz="1400" u="none" cap="none" strike="noStrike">
              <a:solidFill>
                <a:srgbClr val="000000"/>
              </a:solidFill>
              <a:latin typeface="Arial"/>
              <a:ea typeface="Arial"/>
              <a:cs typeface="Arial"/>
              <a:sym typeface="Arial"/>
            </a:endParaRPr>
          </a:p>
          <a:p>
            <a:pPr indent="-285750" lvl="0" marL="285750" marR="0" rtl="0" algn="l">
              <a:lnSpc>
                <a:spcPct val="120000"/>
              </a:lnSpc>
              <a:spcBef>
                <a:spcPts val="50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Effizientere Nutzung von Ressourcen durch die Sharing Economy</a:t>
            </a:r>
            <a:endParaRPr b="0" i="0" sz="1400" u="none" cap="none" strike="noStrike">
              <a:solidFill>
                <a:srgbClr val="000000"/>
              </a:solidFill>
              <a:latin typeface="Arial"/>
              <a:ea typeface="Arial"/>
              <a:cs typeface="Arial"/>
              <a:sym typeface="Arial"/>
            </a:endParaRPr>
          </a:p>
        </p:txBody>
      </p:sp>
      <p:sp>
        <p:nvSpPr>
          <p:cNvPr id="290" name="Google Shape;290;p21"/>
          <p:cNvSpPr txBox="1"/>
          <p:nvPr/>
        </p:nvSpPr>
        <p:spPr>
          <a:xfrm>
            <a:off x="5830159" y="3973562"/>
            <a:ext cx="301096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374957"/>
                </a:solidFill>
                <a:latin typeface="Proxima Nova"/>
                <a:ea typeface="Proxima Nova"/>
                <a:cs typeface="Proxima Nova"/>
                <a:sym typeface="Proxima Nova"/>
              </a:rPr>
              <a:t>umweltauswirkungen </a:t>
            </a:r>
            <a:r>
              <a:rPr b="0" i="0" lang="en-US" sz="600" u="none" cap="none" strike="noStrike">
                <a:solidFill>
                  <a:srgbClr val="000000"/>
                </a:solidFill>
                <a:latin typeface="Arial"/>
                <a:ea typeface="Arial"/>
                <a:cs typeface="Arial"/>
                <a:sym typeface="Arial"/>
              </a:rPr>
              <a:t>by </a:t>
            </a:r>
            <a:r>
              <a:rPr b="1" i="0" lang="en-US" sz="600" u="none" cap="none" strike="noStrike">
                <a:solidFill>
                  <a:srgbClr val="0F73EE"/>
                </a:solidFill>
                <a:latin typeface="Proxima Nova"/>
                <a:ea typeface="Proxima Nova"/>
                <a:cs typeface="Proxima Nova"/>
                <a:sym typeface="Proxima Nova"/>
              </a:rPr>
              <a:t>freepik </a:t>
            </a:r>
            <a:r>
              <a:rPr b="0" i="0" lang="en-US" sz="600" u="none" cap="none" strike="noStrike">
                <a:solidFill>
                  <a:srgbClr val="000000"/>
                </a:solidFill>
                <a:latin typeface="Arial"/>
                <a:ea typeface="Arial"/>
                <a:cs typeface="Arial"/>
                <a:sym typeface="Arial"/>
              </a:rPr>
              <a:t>in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https://www.freepik.com/free-vector/environmental-effects-coronavirus-concept_7886905.htm#query=polution%20city%20before%20and%20after&amp;position=4&amp;from_view=search&amp;track=ais</a:t>
            </a:r>
            <a:endParaRPr b="0" i="0" sz="1400" u="none" cap="none" strike="noStrike">
              <a:solidFill>
                <a:srgbClr val="000000"/>
              </a:solidFill>
              <a:latin typeface="Arial"/>
              <a:ea typeface="Arial"/>
              <a:cs typeface="Arial"/>
              <a:sym typeface="Arial"/>
            </a:endParaRPr>
          </a:p>
        </p:txBody>
      </p:sp>
      <p:pic>
        <p:nvPicPr>
          <p:cNvPr id="291" name="Google Shape;291;p21"/>
          <p:cNvPicPr preferRelativeResize="0"/>
          <p:nvPr/>
        </p:nvPicPr>
        <p:blipFill rotWithShape="1">
          <a:blip r:embed="rId3">
            <a:alphaModFix/>
          </a:blip>
          <a:srcRect b="0" l="0" r="0" t="0"/>
          <a:stretch/>
        </p:blipFill>
        <p:spPr>
          <a:xfrm>
            <a:off x="5865670" y="2032640"/>
            <a:ext cx="2918159" cy="1897866"/>
          </a:xfrm>
          <a:prstGeom prst="rect">
            <a:avLst/>
          </a:prstGeom>
          <a:noFill/>
          <a:ln>
            <a:noFill/>
          </a:ln>
        </p:spPr>
      </p:pic>
      <p:pic>
        <p:nvPicPr>
          <p:cNvPr descr="Uma imagem com texto, clipart&#10;&#10;Descrição gerada automaticamente" id="292" name="Google Shape;292;p21"/>
          <p:cNvPicPr preferRelativeResize="0"/>
          <p:nvPr/>
        </p:nvPicPr>
        <p:blipFill rotWithShape="1">
          <a:blip r:embed="rId4">
            <a:alphaModFix/>
          </a:blip>
          <a:srcRect b="0" l="0" r="0" t="0"/>
          <a:stretch/>
        </p:blipFill>
        <p:spPr>
          <a:xfrm>
            <a:off x="8090410" y="3687153"/>
            <a:ext cx="681229" cy="2383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2"/>
          <p:cNvSpPr txBox="1"/>
          <p:nvPr>
            <p:ph type="title"/>
          </p:nvPr>
        </p:nvSpPr>
        <p:spPr>
          <a:xfrm>
            <a:off x="501889" y="115754"/>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3600">
                <a:solidFill>
                  <a:srgbClr val="2B2D83"/>
                </a:solidFill>
              </a:rPr>
              <a:t>Vorteile der Kreislaufwirtschaft für das Unternehmen</a:t>
            </a:r>
            <a:endParaRPr sz="3600">
              <a:solidFill>
                <a:srgbClr val="2B2D83"/>
              </a:solidFill>
            </a:endParaRPr>
          </a:p>
        </p:txBody>
      </p:sp>
      <p:sp>
        <p:nvSpPr>
          <p:cNvPr id="298" name="Google Shape;298;p22"/>
          <p:cNvSpPr txBox="1"/>
          <p:nvPr/>
        </p:nvSpPr>
        <p:spPr>
          <a:xfrm>
            <a:off x="501889" y="1674852"/>
            <a:ext cx="3506346" cy="2717988"/>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20000"/>
              </a:lnSpc>
              <a:spcBef>
                <a:spcPts val="50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Eine gemeinsame Studie der </a:t>
            </a:r>
            <a:r>
              <a:rPr b="0" i="0" lang="en-US" sz="1400" u="none" cap="none" strike="noStrike">
                <a:solidFill>
                  <a:srgbClr val="15A7A1"/>
                </a:solidFill>
                <a:latin typeface="Arial"/>
                <a:ea typeface="Arial"/>
                <a:cs typeface="Arial"/>
                <a:sym typeface="Arial"/>
              </a:rPr>
              <a:t>Ellen MacArthur Foundation </a:t>
            </a:r>
            <a:r>
              <a:rPr b="0" i="0" lang="en-US" sz="1400" u="none" cap="none" strike="noStrike">
                <a:solidFill>
                  <a:srgbClr val="000000"/>
                </a:solidFill>
                <a:latin typeface="Arial"/>
                <a:ea typeface="Arial"/>
                <a:cs typeface="Arial"/>
                <a:sym typeface="Arial"/>
              </a:rPr>
              <a:t>und des </a:t>
            </a:r>
            <a:r>
              <a:rPr b="0" i="0" lang="en-US" sz="1400" u="none" cap="none" strike="noStrike">
                <a:solidFill>
                  <a:srgbClr val="15A7A1"/>
                </a:solidFill>
                <a:latin typeface="Arial"/>
                <a:ea typeface="Arial"/>
                <a:cs typeface="Arial"/>
                <a:sym typeface="Arial"/>
              </a:rPr>
              <a:t>Mc Kinsey Center for Business and Environment aus dem </a:t>
            </a:r>
            <a:r>
              <a:rPr b="0" i="0" lang="en-US" sz="1400" u="none" cap="none" strike="noStrike">
                <a:solidFill>
                  <a:srgbClr val="000000"/>
                </a:solidFill>
                <a:latin typeface="Arial"/>
                <a:ea typeface="Arial"/>
                <a:cs typeface="Arial"/>
                <a:sym typeface="Arial"/>
              </a:rPr>
              <a:t>Jahr 2015 zeigte, dass die meisten Unternehmen in Europa ihre finanzielle Leistung durch die Einführung von Kreislaufwirtschaftsaktivitäten verbessern könnten. Die Studie wurde unter 28 Branchen in Bezug auf 6 Aktivitäten der Kreislaufwirtschaft durchgeführt:</a:t>
            </a:r>
            <a:endParaRPr b="0" i="0" sz="1400" u="none" cap="none" strike="noStrike">
              <a:solidFill>
                <a:srgbClr val="000000"/>
              </a:solidFill>
              <a:latin typeface="Arial"/>
              <a:ea typeface="Arial"/>
              <a:cs typeface="Arial"/>
              <a:sym typeface="Arial"/>
            </a:endParaRPr>
          </a:p>
        </p:txBody>
      </p:sp>
      <p:pic>
        <p:nvPicPr>
          <p:cNvPr id="299" name="Google Shape;299;p22"/>
          <p:cNvPicPr preferRelativeResize="0"/>
          <p:nvPr/>
        </p:nvPicPr>
        <p:blipFill rotWithShape="1">
          <a:blip r:embed="rId3">
            <a:alphaModFix/>
          </a:blip>
          <a:srcRect b="0" l="0" r="0" t="0"/>
          <a:stretch/>
        </p:blipFill>
        <p:spPr>
          <a:xfrm>
            <a:off x="4439577" y="1215379"/>
            <a:ext cx="3877110" cy="35525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3"/>
          <p:cNvSpPr txBox="1"/>
          <p:nvPr>
            <p:ph type="title"/>
          </p:nvPr>
        </p:nvSpPr>
        <p:spPr>
          <a:xfrm>
            <a:off x="-931158" y="1077043"/>
            <a:ext cx="7717800" cy="64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000">
                <a:solidFill>
                  <a:srgbClr val="368E00"/>
                </a:solidFill>
              </a:rPr>
              <a:t>CE-Indikatoren</a:t>
            </a:r>
            <a:br>
              <a:rPr lang="en-US" sz="4000">
                <a:solidFill>
                  <a:srgbClr val="368E00"/>
                </a:solidFill>
              </a:rPr>
            </a:br>
            <a:br>
              <a:rPr lang="en-US" sz="4000">
                <a:solidFill>
                  <a:srgbClr val="368E00"/>
                </a:solidFill>
              </a:rPr>
            </a:br>
            <a:endParaRPr/>
          </a:p>
        </p:txBody>
      </p:sp>
      <p:sp>
        <p:nvSpPr>
          <p:cNvPr id="305" name="Google Shape;305;p23"/>
          <p:cNvSpPr txBox="1"/>
          <p:nvPr>
            <p:ph idx="1" type="subTitle"/>
          </p:nvPr>
        </p:nvSpPr>
        <p:spPr>
          <a:xfrm>
            <a:off x="2626321" y="2497270"/>
            <a:ext cx="5399449" cy="857822"/>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US" sz="1800"/>
              <a:t>Indikatoren für die Kreislaufwirtschaft sowie der Indikator für die materielle Kreislaufwirtschaft</a:t>
            </a:r>
            <a:r>
              <a:rPr lang="en-US" sz="1400"/>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4"/>
          <p:cNvSpPr txBox="1"/>
          <p:nvPr>
            <p:ph type="title"/>
          </p:nvPr>
        </p:nvSpPr>
        <p:spPr>
          <a:xfrm>
            <a:off x="412310" y="294173"/>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a:solidFill>
                  <a:srgbClr val="059540"/>
                </a:solidFill>
              </a:rPr>
              <a:t>CE Überwachungsrahmen</a:t>
            </a:r>
            <a:endParaRPr/>
          </a:p>
        </p:txBody>
      </p:sp>
      <p:sp>
        <p:nvSpPr>
          <p:cNvPr id="311" name="Google Shape;311;p24"/>
          <p:cNvSpPr txBox="1"/>
          <p:nvPr/>
        </p:nvSpPr>
        <p:spPr>
          <a:xfrm>
            <a:off x="134065" y="1568041"/>
            <a:ext cx="2973519" cy="2395336"/>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Um die wichtigsten Trends beim Übergang zur Kreislaufwirtschaft zu überwachen, hat die Europäische Kommission einen Überwachungsrahmen geschaffen, der aus 10 Indikatoren besteht, die in vier Kategorien unterteilt sind. Die Liste der Indikatoren verwendet verfügbare Daten von Eurostat, der GFS, der GD GROW und dem Europäischen Patentamt.</a:t>
            </a:r>
            <a:endParaRPr b="0" i="0" sz="1400" u="none" cap="none" strike="noStrike">
              <a:solidFill>
                <a:srgbClr val="000000"/>
              </a:solidFill>
              <a:latin typeface="Arial"/>
              <a:ea typeface="Arial"/>
              <a:cs typeface="Arial"/>
              <a:sym typeface="Arial"/>
            </a:endParaRPr>
          </a:p>
        </p:txBody>
      </p:sp>
      <p:pic>
        <p:nvPicPr>
          <p:cNvPr id="312" name="Google Shape;312;p24"/>
          <p:cNvPicPr preferRelativeResize="0"/>
          <p:nvPr/>
        </p:nvPicPr>
        <p:blipFill rotWithShape="1">
          <a:blip r:embed="rId3">
            <a:alphaModFix/>
          </a:blip>
          <a:srcRect b="0" l="0" r="0" t="0"/>
          <a:stretch/>
        </p:blipFill>
        <p:spPr>
          <a:xfrm>
            <a:off x="3107585" y="799973"/>
            <a:ext cx="5300770" cy="3786541"/>
          </a:xfrm>
          <a:prstGeom prst="rect">
            <a:avLst/>
          </a:prstGeom>
          <a:noFill/>
          <a:ln>
            <a:noFill/>
          </a:ln>
        </p:spPr>
      </p:pic>
      <p:sp>
        <p:nvSpPr>
          <p:cNvPr id="313" name="Google Shape;313;p24"/>
          <p:cNvSpPr txBox="1"/>
          <p:nvPr/>
        </p:nvSpPr>
        <p:spPr>
          <a:xfrm>
            <a:off x="1562768" y="4355682"/>
            <a:ext cx="5300770"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Quelle: </a:t>
            </a: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Europäische Union, 2018</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5"/>
          <p:cNvSpPr txBox="1"/>
          <p:nvPr>
            <p:ph type="title"/>
          </p:nvPr>
        </p:nvSpPr>
        <p:spPr>
          <a:xfrm>
            <a:off x="335090" y="363709"/>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000">
                <a:solidFill>
                  <a:srgbClr val="059540"/>
                </a:solidFill>
              </a:rPr>
              <a:t>CE-Indikatoren (1)</a:t>
            </a:r>
            <a:endParaRPr>
              <a:solidFill>
                <a:srgbClr val="059540"/>
              </a:solidFill>
            </a:endParaRPr>
          </a:p>
        </p:txBody>
      </p:sp>
      <p:graphicFrame>
        <p:nvGraphicFramePr>
          <p:cNvPr id="319" name="Google Shape;319;p25"/>
          <p:cNvGraphicFramePr/>
          <p:nvPr/>
        </p:nvGraphicFramePr>
        <p:xfrm>
          <a:off x="0" y="1485831"/>
          <a:ext cx="3000000" cy="3000000"/>
        </p:xfrm>
        <a:graphic>
          <a:graphicData uri="http://schemas.openxmlformats.org/drawingml/2006/table">
            <a:tbl>
              <a:tblPr>
                <a:noFill/>
                <a:tableStyleId>{B848E4BD-8551-4FCD-9FF1-627386D7F44B}</a:tableStyleId>
              </a:tblPr>
              <a:tblGrid>
                <a:gridCol w="509175"/>
                <a:gridCol w="1823325"/>
                <a:gridCol w="2993900"/>
                <a:gridCol w="3817600"/>
              </a:tblGrid>
              <a:tr h="135625">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059540"/>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Indikator</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059540"/>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Bedeutung</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059540"/>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EU-Hebel (Beispiele)</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059540"/>
                    </a:solidFill>
                  </a:tcPr>
                </a:tc>
              </a:tr>
              <a:tr h="135625">
                <a:tc gridSpan="4">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Produktion und Verbrauch</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59540"/>
                    </a:solidFill>
                  </a:tcPr>
                </a:tc>
                <a:tc hMerge="1"/>
                <a:tc hMerge="1"/>
                <a:tc hMerge="1"/>
              </a:tr>
              <a:tr h="433100">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1</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59540"/>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Selbstversorgung mit Rohstoffen für die Produktion in der EU</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Die Kreislaufwirtschaft sollte dazu beitragen, die Risiken im Zusammenhang mit der Versorgung mit Rohstoffen, insbesondere mit kritischen Rohstoffen, zu bewältigen.</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Rohstoffinitiative; Fahrplan für Ressourceneffizienz</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r>
              <a:tr h="407275">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2</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59540"/>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Umweltfreundliche öffentliche Beschaffung (als Indikator für Finanzierungsaspekte)</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Das öffentliche Beschaffungswesen macht einen großen Teil des Verbrauchs aus und kann die Kreislaufwirtschaft vorantreiben.</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Strategie für das öffentliche Beschaffungswesen; Förderprogramme und freiwillige Kriterien für ein umweltfreundliches öffentliches Beschaffungswesen</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r>
              <a:tr h="407275">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3</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59540"/>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Abfallerzeugung (als Indikator für Verbrauchsaspekte)</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In der Kreislaufwirtschaft wird die Abfallerzeugung minimiert.</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Abfallrahmenrichtlinie; Richtlinien über spezifische Abfallströme; Kunststoffstrategie</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r>
              <a:tr h="407275">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4</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59540"/>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Lebensmittelabfälle</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Die Entsorgung von Lebensmitteln hat negative Auswirkungen auf die Umwelt, das Klima und die Wirtschaft.</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Allgemeine lebensmittelrechtliche Verordnung; Abfallrahmenrichtlinie; verschiedene Initiativen (wie die EU-Plattform für Lebensmittelverluste und -verschwendung)</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r>
              <a:tr h="135625">
                <a:tc gridSpan="4">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Abfallwirtschaft</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59540"/>
                    </a:solidFill>
                  </a:tcPr>
                </a:tc>
                <a:tc hMerge="1"/>
                <a:tc hMerge="1"/>
                <a:tc hMerge="1"/>
              </a:tr>
              <a:tr h="284375">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5</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59540"/>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Recyclingquoten (der Anteil der Abfälle, die recycelt werden)</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Die Erhöhung der Recyclingraten ist Teil des Übergangs zu einer Kreislaufwirtschaft.</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c>
                  <a:txBody>
                    <a:bodyPr/>
                    <a:lstStyle/>
                    <a:p>
                      <a:pPr indent="0" lvl="0" marL="0" marR="0" rtl="0" algn="l">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Abfallrahmenrichtlinie</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r>
              <a:tr h="407275">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6</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59540"/>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Spezifische Abfallströme (Verpackungsabfälle, Bioabfälle, Elektroabfälle usw.)</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spiegelt die Fortschritte beim Recycling der wichtigsten Abfallströme wider.</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Abfallrahmenrichtlinie; Deponierichtlinie; Richtlinien über spezifische Abfallströme.</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6"/>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a:solidFill>
                  <a:srgbClr val="059540"/>
                </a:solidFill>
              </a:rPr>
              <a:t>(Forts.)</a:t>
            </a:r>
            <a:endParaRPr/>
          </a:p>
        </p:txBody>
      </p:sp>
      <p:graphicFrame>
        <p:nvGraphicFramePr>
          <p:cNvPr id="325" name="Google Shape;325;p26"/>
          <p:cNvGraphicFramePr/>
          <p:nvPr/>
        </p:nvGraphicFramePr>
        <p:xfrm>
          <a:off x="9883" y="1391068"/>
          <a:ext cx="3000000" cy="3000000"/>
        </p:xfrm>
        <a:graphic>
          <a:graphicData uri="http://schemas.openxmlformats.org/drawingml/2006/table">
            <a:tbl>
              <a:tblPr>
                <a:noFill/>
                <a:tableStyleId>{B848E4BD-8551-4FCD-9FF1-627386D7F44B}</a:tableStyleId>
              </a:tblPr>
              <a:tblGrid>
                <a:gridCol w="509175"/>
                <a:gridCol w="1823325"/>
                <a:gridCol w="2993900"/>
                <a:gridCol w="3817600"/>
              </a:tblGrid>
              <a:tr h="111825">
                <a:tc gridSpan="4">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Sekundärrohstoffe</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59540"/>
                    </a:solidFill>
                  </a:tcPr>
                </a:tc>
                <a:tc hMerge="1"/>
                <a:tc hMerge="1"/>
                <a:tc hMerge="1"/>
              </a:tr>
              <a:tr h="357150">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latin typeface="Arial"/>
                          <a:ea typeface="Arial"/>
                          <a:cs typeface="Arial"/>
                          <a:sym typeface="Arial"/>
                        </a:rPr>
                        <a:t>7</a:t>
                      </a:r>
                      <a:endParaRPr sz="8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59540"/>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Beitrag der recycelten Materialien zur Rohstoffnachfrage</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c>
                  <a:txBody>
                    <a:bodyPr/>
                    <a:lstStyle/>
                    <a:p>
                      <a:pPr indent="0" lvl="0" marL="0" marR="0" rtl="0" algn="l">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In der Kreislaufwirtschaft werden recycelte Materialien regelmäßig zur Herstellung neuer Produkte verwendet.</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Abfallrahmenrichtlinie; Ökodesign-Richtlinie; EU-Umweltzeichen; REACH-Verordnung; Kunststoffstrategie; Qualitätsstandards für Sekundärrohstoffe.</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r>
              <a:tr h="479800">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latin typeface="Arial"/>
                          <a:ea typeface="Arial"/>
                          <a:cs typeface="Arial"/>
                          <a:sym typeface="Arial"/>
                        </a:rPr>
                        <a:t>8</a:t>
                      </a:r>
                      <a:endParaRPr sz="8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59540"/>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Handel mit wiederverwertbaren Rohstoffen zwischen den EU-Mitgliedstaaten und mit dem Rest der Welt</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c>
                  <a:txBody>
                    <a:bodyPr/>
                    <a:lstStyle/>
                    <a:p>
                      <a:pPr indent="0" lvl="0" marL="0" marR="0" rtl="0" algn="l">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Der Handel mit wiederverwertbaren Rohstoffen spiegelt die Bedeutung des Binnenmarktes und der globalen Beteiligung an der Kreislaufwirtschaft wider.</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Binnenmarktpolitik; Verordnung über die Verbringung von Abfällen; Handelspolitik.</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r>
              <a:tr h="111825">
                <a:tc gridSpan="4">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Wettbewerbsfähigkeit und Innovation</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59540"/>
                    </a:solidFill>
                  </a:tcPr>
                </a:tc>
                <a:tc hMerge="1"/>
                <a:tc hMerge="1"/>
                <a:tc hMerge="1"/>
              </a:tr>
              <a:tr h="602475">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latin typeface="Arial"/>
                          <a:ea typeface="Arial"/>
                          <a:cs typeface="Arial"/>
                          <a:sym typeface="Arial"/>
                        </a:rPr>
                        <a:t>9</a:t>
                      </a:r>
                      <a:endParaRPr sz="8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59540"/>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Private Investitionen, Arbeitsplätze und Bruttowertschöpfung</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spiegelt den Beitrag der Kreislaufwirtschaft zur Schaffung von Arbeitsplätzen und Wachstum wider.</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Investitionsplan für Europa; Struktur- und Investitionsfonds; InnovFin-Programm; Plattform für die finanzielle Unterstützung der Kreislaufwirtschaft; Strategie für nachhaltige Finanzen; Initiative für grüne Arbeitsplätze; eine neue europäische Agenda für Kompetenzen; Binnenmarktpolitik</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r>
              <a:tr h="479800">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latin typeface="Arial"/>
                          <a:ea typeface="Arial"/>
                          <a:cs typeface="Arial"/>
                          <a:sym typeface="Arial"/>
                        </a:rPr>
                        <a:t>10</a:t>
                      </a:r>
                      <a:endParaRPr sz="8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059540"/>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Patente im Zusammenhang mit Recycling und Sekundärrohstoffen als Indikator für Innovation</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Innovative Technologien der Kreislaufwirtschaft steigern die globale Wettbewerbsfähigkeit der EU.</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c>
                  <a:txBody>
                    <a:bodyPr/>
                    <a:lstStyle/>
                    <a:p>
                      <a:pPr indent="0" lvl="0" marL="0" marR="0" rtl="0" algn="just">
                        <a:lnSpc>
                          <a:spcPct val="107000"/>
                        </a:lnSpc>
                        <a:spcBef>
                          <a:spcPts val="0"/>
                        </a:spcBef>
                        <a:spcAft>
                          <a:spcPts val="0"/>
                        </a:spcAft>
                        <a:buClr>
                          <a:srgbClr val="000000"/>
                        </a:buClr>
                        <a:buSzPts val="1000"/>
                        <a:buFont typeface="Arial"/>
                        <a:buNone/>
                      </a:pPr>
                      <a:r>
                        <a:rPr lang="en-US" sz="1000" u="none" cap="none" strike="noStrike">
                          <a:latin typeface="Arial"/>
                          <a:ea typeface="Arial"/>
                          <a:cs typeface="Arial"/>
                          <a:sym typeface="Arial"/>
                        </a:rPr>
                        <a:t>Horizont Europa</a:t>
                      </a:r>
                      <a:endParaRPr sz="1000" u="none" cap="none" strike="noStrike">
                        <a:latin typeface="Arial"/>
                        <a:ea typeface="Arial"/>
                        <a:cs typeface="Arial"/>
                        <a:sym typeface="Arial"/>
                      </a:endParaRPr>
                    </a:p>
                  </a:txBody>
                  <a:tcPr marT="0" marB="0" marR="22225" marL="222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7"/>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3600">
                <a:solidFill>
                  <a:srgbClr val="059540"/>
                </a:solidFill>
              </a:rPr>
              <a:t>CE-Indikatoren (2)</a:t>
            </a:r>
            <a:endParaRPr/>
          </a:p>
        </p:txBody>
      </p:sp>
      <p:sp>
        <p:nvSpPr>
          <p:cNvPr id="331" name="Google Shape;331;p27"/>
          <p:cNvSpPr txBox="1"/>
          <p:nvPr/>
        </p:nvSpPr>
        <p:spPr>
          <a:xfrm>
            <a:off x="134066" y="1859291"/>
            <a:ext cx="8686799" cy="246221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Während auf der vorherigen Folie die CE-Indikatoren aus dem </a:t>
            </a:r>
            <a:r>
              <a:rPr b="0" i="0" lang="en-US" sz="1400" u="none" cap="none" strike="noStrike">
                <a:solidFill>
                  <a:srgbClr val="059540"/>
                </a:solidFill>
                <a:latin typeface="Arial"/>
                <a:ea typeface="Arial"/>
                <a:cs typeface="Arial"/>
                <a:sym typeface="Arial"/>
              </a:rPr>
              <a:t>Überwachungsrahmen für die Kreislaufwirtschaft </a:t>
            </a:r>
            <a:r>
              <a:rPr b="0" i="0" lang="en-US" sz="1400" u="none" cap="none" strike="noStrike">
                <a:solidFill>
                  <a:srgbClr val="000000"/>
                </a:solidFill>
                <a:latin typeface="Arial"/>
                <a:ea typeface="Arial"/>
                <a:cs typeface="Arial"/>
                <a:sym typeface="Arial"/>
              </a:rPr>
              <a:t>vorgestellt wurden, wird auf der folgenden Folie eine weitere Reihe von Indikatoren vorgestellt, die wiederum von der GD </a:t>
            </a:r>
            <a:r>
              <a:rPr b="0" i="0" lang="en-US" sz="1400" u="none" cap="none" strike="noStrike">
                <a:solidFill>
                  <a:srgbClr val="059540"/>
                </a:solidFill>
                <a:latin typeface="Arial"/>
                <a:ea typeface="Arial"/>
                <a:cs typeface="Arial"/>
                <a:sym typeface="Arial"/>
              </a:rPr>
              <a:t>Umwelt der </a:t>
            </a:r>
            <a:r>
              <a:rPr b="0" i="0" lang="en-US" sz="1400" u="none" cap="none" strike="noStrike">
                <a:solidFill>
                  <a:srgbClr val="000000"/>
                </a:solidFill>
                <a:latin typeface="Arial"/>
                <a:ea typeface="Arial"/>
                <a:cs typeface="Arial"/>
                <a:sym typeface="Arial"/>
              </a:rPr>
              <a:t>Europäischen Kommission </a:t>
            </a:r>
            <a:r>
              <a:rPr b="0" i="0" lang="en-US" sz="1400" u="none" cap="none" strike="noStrike">
                <a:solidFill>
                  <a:srgbClr val="059540"/>
                </a:solidFill>
                <a:latin typeface="Arial"/>
                <a:ea typeface="Arial"/>
                <a:cs typeface="Arial"/>
                <a:sym typeface="Arial"/>
              </a:rPr>
              <a:t>und dem Aktionsplan für Öko-Innovation stammen</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Es gibt 3 Hauptkategorien:</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Nachhaltiges Ressourcenmanagement</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Gesellschaftliches Verhalten</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Geschäftsbetrieb</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Die Daten stammen hauptsächlich von Eurostat, aber auch von Deloitte, Ecopreneur, der EUA, dem Flash Eurobarometer 441, der Innovationserhebung der Gemeinschaft 2014 und dem EU Ecolabel.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8"/>
          <p:cNvSpPr txBox="1"/>
          <p:nvPr>
            <p:ph type="title"/>
          </p:nvPr>
        </p:nvSpPr>
        <p:spPr>
          <a:xfrm>
            <a:off x="713100" y="9754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a:solidFill>
                  <a:srgbClr val="059540"/>
                </a:solidFill>
              </a:rPr>
              <a:t>CE-Indikatoren (3)</a:t>
            </a:r>
            <a:endParaRPr>
              <a:solidFill>
                <a:srgbClr val="059540"/>
              </a:solidFill>
            </a:endParaRPr>
          </a:p>
        </p:txBody>
      </p:sp>
      <p:sp>
        <p:nvSpPr>
          <p:cNvPr id="337" name="Google Shape;337;p28">
            <a:hlinkClick r:id="rId3"/>
          </p:cNvPr>
          <p:cNvSpPr txBox="1"/>
          <p:nvPr/>
        </p:nvSpPr>
        <p:spPr>
          <a:xfrm>
            <a:off x="-961809" y="4469022"/>
            <a:ext cx="9563100"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Quelle: </a:t>
            </a: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https:</a:t>
            </a:r>
            <a:r>
              <a:rPr b="0" i="0" lang="en-US" sz="900" u="none" cap="none" strike="noStrike">
                <a:solidFill>
                  <a:srgbClr val="000000"/>
                </a:solidFill>
                <a:latin typeface="Arial"/>
                <a:ea typeface="Arial"/>
                <a:cs typeface="Arial"/>
                <a:sym typeface="Arial"/>
              </a:rPr>
              <a:t>//ec.europa.eu/environment/ecoap/indicators/circular-economy-indicators_en </a:t>
            </a:r>
            <a:endParaRPr b="0" i="0" sz="1400" u="none" cap="none" strike="noStrike">
              <a:solidFill>
                <a:srgbClr val="000000"/>
              </a:solidFill>
              <a:latin typeface="Arial"/>
              <a:ea typeface="Arial"/>
              <a:cs typeface="Arial"/>
              <a:sym typeface="Arial"/>
            </a:endParaRPr>
          </a:p>
        </p:txBody>
      </p:sp>
      <p:graphicFrame>
        <p:nvGraphicFramePr>
          <p:cNvPr id="338" name="Google Shape;338;p28"/>
          <p:cNvGraphicFramePr/>
          <p:nvPr/>
        </p:nvGraphicFramePr>
        <p:xfrm>
          <a:off x="467941" y="831822"/>
          <a:ext cx="3000000" cy="3000000"/>
        </p:xfrm>
        <a:graphic>
          <a:graphicData uri="http://schemas.openxmlformats.org/drawingml/2006/table">
            <a:tbl>
              <a:tblPr bandRow="1" firstCol="1" firstRow="1">
                <a:noFill/>
                <a:tableStyleId>{41BF8C66-BE35-488E-8BFF-7FFA49208CF3}</a:tableStyleId>
              </a:tblPr>
              <a:tblGrid>
                <a:gridCol w="2873825"/>
                <a:gridCol w="5259525"/>
              </a:tblGrid>
              <a:tr h="127025">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chemeClr val="lt1"/>
                          </a:solidFill>
                        </a:rPr>
                        <a:t>Gruppe</a:t>
                      </a:r>
                      <a:endParaRPr b="1" sz="1000" u="none" cap="none" strike="noStrike">
                        <a:solidFill>
                          <a:schemeClr val="lt1"/>
                        </a:solidFill>
                        <a:latin typeface="Calibri"/>
                        <a:ea typeface="Calibri"/>
                        <a:cs typeface="Calibri"/>
                        <a:sym typeface="Calibri"/>
                      </a:endParaRPr>
                    </a:p>
                  </a:txBody>
                  <a:tcPr marT="7100" marB="0" marR="51125" marL="51125">
                    <a:solidFill>
                      <a:srgbClr val="059540"/>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US" sz="1000" u="none" cap="none" strike="noStrike">
                          <a:solidFill>
                            <a:schemeClr val="lt1"/>
                          </a:solidFill>
                        </a:rPr>
                        <a:t>Indikatoren</a:t>
                      </a:r>
                      <a:endParaRPr b="1" sz="1000" u="none" cap="none" strike="noStrike">
                        <a:solidFill>
                          <a:schemeClr val="lt1"/>
                        </a:solidFill>
                        <a:latin typeface="Calibri"/>
                        <a:ea typeface="Calibri"/>
                        <a:cs typeface="Calibri"/>
                        <a:sym typeface="Calibri"/>
                      </a:endParaRPr>
                    </a:p>
                  </a:txBody>
                  <a:tcPr marT="7100" marB="0" marR="51125" marL="51125">
                    <a:solidFill>
                      <a:srgbClr val="059540"/>
                    </a:solidFill>
                  </a:tcPr>
                </a:tc>
              </a:tr>
              <a:tr h="984900">
                <a:tc>
                  <a:txBody>
                    <a:bodyPr/>
                    <a:lstStyle/>
                    <a:p>
                      <a:pPr indent="0" lvl="0" marL="0" marR="0" rtl="0" algn="just">
                        <a:lnSpc>
                          <a:spcPct val="100000"/>
                        </a:lnSpc>
                        <a:spcBef>
                          <a:spcPts val="0"/>
                        </a:spcBef>
                        <a:spcAft>
                          <a:spcPts val="0"/>
                        </a:spcAft>
                        <a:buClr>
                          <a:srgbClr val="000000"/>
                        </a:buClr>
                        <a:buSzPts val="1000"/>
                        <a:buFont typeface="Arial"/>
                        <a:buNone/>
                      </a:pPr>
                      <a:r>
                        <a:rPr b="1" lang="en-US" sz="1000" u="none" cap="none" strike="noStrike"/>
                        <a:t>Nachhaltiges Ressourcenmanagement - </a:t>
                      </a:r>
                      <a:r>
                        <a:rPr lang="en-US" sz="1000" u="none" cap="none" strike="noStrike"/>
                        <a:t>Messung der Leistung bei der Umstellung auf CE im Hinblick auf den Ressourcenbedarf und die Belastung der Umwelt </a:t>
                      </a:r>
                      <a:endParaRPr sz="1000" u="none" cap="none" strike="noStrike">
                        <a:latin typeface="Calibri"/>
                        <a:ea typeface="Calibri"/>
                        <a:cs typeface="Calibri"/>
                        <a:sym typeface="Calibri"/>
                      </a:endParaRPr>
                    </a:p>
                  </a:txBody>
                  <a:tcPr marT="7100" marB="0" marR="51125" marL="51125"/>
                </a:tc>
                <a:tc>
                  <a:txBody>
                    <a:bodyPr/>
                    <a:lstStyle/>
                    <a:p>
                      <a:pPr indent="-342900" lvl="0" marL="342900" marR="0" rtl="0" algn="l">
                        <a:lnSpc>
                          <a:spcPct val="100000"/>
                        </a:lnSpc>
                        <a:spcBef>
                          <a:spcPts val="0"/>
                        </a:spcBef>
                        <a:spcAft>
                          <a:spcPts val="0"/>
                        </a:spcAft>
                        <a:buClr>
                          <a:srgbClr val="000000"/>
                        </a:buClr>
                        <a:buSzPts val="1000"/>
                        <a:buFont typeface="Noto Sans Symbols"/>
                        <a:buChar char="✔"/>
                      </a:pPr>
                      <a:r>
                        <a:rPr lang="en-US" sz="1000" u="none" cap="none" strike="noStrike"/>
                        <a:t>Materieller Fußabdruck </a:t>
                      </a:r>
                      <a:endParaRPr sz="1400" u="none" cap="none" strike="noStrike"/>
                    </a:p>
                    <a:p>
                      <a:pPr indent="-342900" lvl="0" marL="342900" marR="0" rtl="0" algn="l">
                        <a:lnSpc>
                          <a:spcPct val="100000"/>
                        </a:lnSpc>
                        <a:spcBef>
                          <a:spcPts val="0"/>
                        </a:spcBef>
                        <a:spcAft>
                          <a:spcPts val="0"/>
                        </a:spcAft>
                        <a:buClr>
                          <a:srgbClr val="000000"/>
                        </a:buClr>
                        <a:buSzPts val="1000"/>
                        <a:buFont typeface="Noto Sans Symbols"/>
                        <a:buChar char="✔"/>
                      </a:pPr>
                      <a:r>
                        <a:rPr lang="en-US" sz="1000" u="none" cap="none" strike="noStrike"/>
                        <a:t>Ressourcenproduktivität der Mitgliedstaaten </a:t>
                      </a:r>
                      <a:endParaRPr sz="1400" u="none" cap="none" strike="noStrike"/>
                    </a:p>
                    <a:p>
                      <a:pPr indent="-342900" lvl="0" marL="342900" marR="0" rtl="0" algn="l">
                        <a:lnSpc>
                          <a:spcPct val="100000"/>
                        </a:lnSpc>
                        <a:spcBef>
                          <a:spcPts val="0"/>
                        </a:spcBef>
                        <a:spcAft>
                          <a:spcPts val="0"/>
                        </a:spcAft>
                        <a:buClr>
                          <a:srgbClr val="000000"/>
                        </a:buClr>
                        <a:buSzPts val="1000"/>
                        <a:buFont typeface="Noto Sans Symbols"/>
                        <a:buChar char="✔"/>
                      </a:pPr>
                      <a:r>
                        <a:rPr lang="en-US" sz="1000" u="none" cap="none" strike="noStrike"/>
                        <a:t>Trends im Reparatursektor </a:t>
                      </a:r>
                      <a:endParaRPr sz="1400" u="none" cap="none" strike="noStrike"/>
                    </a:p>
                    <a:p>
                      <a:pPr indent="-342900" lvl="0" marL="342900" marR="0" rtl="0" algn="l">
                        <a:lnSpc>
                          <a:spcPct val="100000"/>
                        </a:lnSpc>
                        <a:spcBef>
                          <a:spcPts val="0"/>
                        </a:spcBef>
                        <a:spcAft>
                          <a:spcPts val="0"/>
                        </a:spcAft>
                        <a:buClr>
                          <a:srgbClr val="000000"/>
                        </a:buClr>
                        <a:buSzPts val="1000"/>
                        <a:buFont typeface="Noto Sans Symbols"/>
                        <a:buChar char="✔"/>
                      </a:pPr>
                      <a:r>
                        <a:rPr lang="en-US" sz="1000" u="none" cap="none" strike="noStrike"/>
                        <a:t>Erweiterte Herstellerverantwortung </a:t>
                      </a:r>
                      <a:endParaRPr sz="1400" u="none" cap="none" strike="noStrike"/>
                    </a:p>
                    <a:p>
                      <a:pPr indent="-342900" lvl="0" marL="342900" marR="0" rtl="0" algn="l">
                        <a:lnSpc>
                          <a:spcPct val="100000"/>
                        </a:lnSpc>
                        <a:spcBef>
                          <a:spcPts val="0"/>
                        </a:spcBef>
                        <a:spcAft>
                          <a:spcPts val="0"/>
                        </a:spcAft>
                        <a:buClr>
                          <a:srgbClr val="000000"/>
                        </a:buClr>
                        <a:buSzPts val="1000"/>
                        <a:buFont typeface="Noto Sans Symbols"/>
                        <a:buChar char="✔"/>
                      </a:pPr>
                      <a:r>
                        <a:rPr lang="en-US" sz="1000" u="none" cap="none" strike="noStrike"/>
                        <a:t>Trends auf dem Recyclingmarkt </a:t>
                      </a:r>
                      <a:endParaRPr sz="1000" u="none" cap="none" strike="noStrike">
                        <a:latin typeface="Calibri"/>
                        <a:ea typeface="Calibri"/>
                        <a:cs typeface="Calibri"/>
                        <a:sym typeface="Calibri"/>
                      </a:endParaRPr>
                    </a:p>
                  </a:txBody>
                  <a:tcPr marT="7100" marB="0" marR="51125" marL="51125"/>
                </a:tc>
              </a:tr>
              <a:tr h="809300">
                <a:tc>
                  <a:txBody>
                    <a:bodyPr/>
                    <a:lstStyle/>
                    <a:p>
                      <a:pPr indent="0" lvl="0" marL="0" marR="0" rtl="0" algn="just">
                        <a:lnSpc>
                          <a:spcPct val="100000"/>
                        </a:lnSpc>
                        <a:spcBef>
                          <a:spcPts val="0"/>
                        </a:spcBef>
                        <a:spcAft>
                          <a:spcPts val="0"/>
                        </a:spcAft>
                        <a:buClr>
                          <a:srgbClr val="000000"/>
                        </a:buClr>
                        <a:buSzPts val="1000"/>
                        <a:buFont typeface="Arial"/>
                        <a:buNone/>
                      </a:pPr>
                      <a:r>
                        <a:rPr b="1" lang="en-US" sz="1000" u="none" cap="none" strike="noStrike"/>
                        <a:t>Gesellschaftliches Verhalten </a:t>
                      </a:r>
                      <a:r>
                        <a:rPr lang="en-US" sz="1000" u="none" cap="none" strike="noStrike"/>
                        <a:t>- Messung des Bewusstseins und des Engagements der Bürger für die Kreislaufwirtschaft </a:t>
                      </a:r>
                      <a:endParaRPr sz="1000" u="none" cap="none" strike="noStrike">
                        <a:latin typeface="Calibri"/>
                        <a:ea typeface="Calibri"/>
                        <a:cs typeface="Calibri"/>
                        <a:sym typeface="Calibri"/>
                      </a:endParaRPr>
                    </a:p>
                  </a:txBody>
                  <a:tcPr marT="7100" marB="0" marR="51125" marL="51125"/>
                </a:tc>
                <a:tc>
                  <a:txBody>
                    <a:bodyPr/>
                    <a:lstStyle/>
                    <a:p>
                      <a:pPr indent="-342900" lvl="0" marL="342900" marR="0" rtl="0" algn="l">
                        <a:lnSpc>
                          <a:spcPct val="100000"/>
                        </a:lnSpc>
                        <a:spcBef>
                          <a:spcPts val="0"/>
                        </a:spcBef>
                        <a:spcAft>
                          <a:spcPts val="0"/>
                        </a:spcAft>
                        <a:buClr>
                          <a:srgbClr val="000000"/>
                        </a:buClr>
                        <a:buSzPts val="1000"/>
                        <a:buFont typeface="Noto Sans Symbols"/>
                        <a:buChar char="✔"/>
                      </a:pPr>
                      <a:r>
                        <a:rPr lang="en-US" sz="1000" u="none" cap="none" strike="noStrike"/>
                        <a:t>Bürger, die sich für Alternativen zum Kauf neuer Produkte entschieden haben </a:t>
                      </a:r>
                      <a:endParaRPr sz="1400" u="none" cap="none" strike="noStrike"/>
                    </a:p>
                    <a:p>
                      <a:pPr indent="-342900" lvl="0" marL="342900" marR="0" rtl="0" algn="l">
                        <a:lnSpc>
                          <a:spcPct val="100000"/>
                        </a:lnSpc>
                        <a:spcBef>
                          <a:spcPts val="0"/>
                        </a:spcBef>
                        <a:spcAft>
                          <a:spcPts val="0"/>
                        </a:spcAft>
                        <a:buClr>
                          <a:srgbClr val="000000"/>
                        </a:buClr>
                        <a:buSzPts val="1000"/>
                        <a:buFont typeface="Noto Sans Symbols"/>
                        <a:buChar char="✔"/>
                      </a:pPr>
                      <a:r>
                        <a:rPr lang="en-US" sz="1000" u="none" cap="none" strike="noStrike"/>
                        <a:t>Berichterstattung über das Thema CE in den Medien </a:t>
                      </a:r>
                      <a:endParaRPr sz="1400" u="none" cap="none" strike="noStrike"/>
                    </a:p>
                    <a:p>
                      <a:pPr indent="-342900" lvl="0" marL="342900" marR="0" rtl="0" algn="l">
                        <a:lnSpc>
                          <a:spcPct val="100000"/>
                        </a:lnSpc>
                        <a:spcBef>
                          <a:spcPts val="0"/>
                        </a:spcBef>
                        <a:spcAft>
                          <a:spcPts val="0"/>
                        </a:spcAft>
                        <a:buClr>
                          <a:srgbClr val="000000"/>
                        </a:buClr>
                        <a:buSzPts val="1000"/>
                        <a:buFont typeface="Noto Sans Symbols"/>
                        <a:buChar char="✔"/>
                      </a:pPr>
                      <a:r>
                        <a:rPr lang="en-US" sz="1000" u="none" cap="none" strike="noStrike"/>
                        <a:t>Umsatz mit der Reparatur von Computern und persönlichen Gegenständen </a:t>
                      </a:r>
                      <a:endParaRPr sz="1400" u="none" cap="none" strike="noStrike"/>
                    </a:p>
                    <a:p>
                      <a:pPr indent="-342900" lvl="0" marL="342900" marR="0" rtl="0" algn="l">
                        <a:lnSpc>
                          <a:spcPct val="100000"/>
                        </a:lnSpc>
                        <a:spcBef>
                          <a:spcPts val="0"/>
                        </a:spcBef>
                        <a:spcAft>
                          <a:spcPts val="0"/>
                        </a:spcAft>
                        <a:buClr>
                          <a:srgbClr val="000000"/>
                        </a:buClr>
                        <a:buSzPts val="1000"/>
                        <a:buFont typeface="Noto Sans Symbols"/>
                        <a:buChar char="✔"/>
                      </a:pPr>
                      <a:r>
                        <a:rPr lang="en-US" sz="1000" u="none" cap="none" strike="noStrike"/>
                        <a:t>NP von Unternehmen und Beschäftigten in der Reparatur </a:t>
                      </a:r>
                      <a:endParaRPr sz="1000" u="none" cap="none" strike="noStrike">
                        <a:latin typeface="Calibri"/>
                        <a:ea typeface="Calibri"/>
                        <a:cs typeface="Calibri"/>
                        <a:sym typeface="Calibri"/>
                      </a:endParaRPr>
                    </a:p>
                  </a:txBody>
                  <a:tcPr marT="7100" marB="0" marR="51125" marL="51125"/>
                </a:tc>
              </a:tr>
              <a:tr h="1336075">
                <a:tc>
                  <a:txBody>
                    <a:bodyPr/>
                    <a:lstStyle/>
                    <a:p>
                      <a:pPr indent="0" lvl="0" marL="0" marR="0" rtl="0" algn="just">
                        <a:lnSpc>
                          <a:spcPct val="100000"/>
                        </a:lnSpc>
                        <a:spcBef>
                          <a:spcPts val="0"/>
                        </a:spcBef>
                        <a:spcAft>
                          <a:spcPts val="0"/>
                        </a:spcAft>
                        <a:buClr>
                          <a:srgbClr val="000000"/>
                        </a:buClr>
                        <a:buSzPts val="1000"/>
                        <a:buFont typeface="Arial"/>
                        <a:buNone/>
                      </a:pPr>
                      <a:r>
                        <a:rPr b="1" lang="en-US" sz="1000" u="none" cap="none" strike="noStrike"/>
                        <a:t>Geschäftsbetrieb </a:t>
                      </a:r>
                      <a:r>
                        <a:rPr lang="en-US" sz="1000" u="none" cap="none" strike="noStrike"/>
                        <a:t>- Indikatoren für Geschäftsmodelle für Kreislaufwirtschaft, Wiederverwendung, Wiederaufbereitung, Recycling Indikatoren </a:t>
                      </a:r>
                      <a:endParaRPr sz="1000" u="none" cap="none" strike="noStrike">
                        <a:latin typeface="Calibri"/>
                        <a:ea typeface="Calibri"/>
                        <a:cs typeface="Calibri"/>
                        <a:sym typeface="Calibri"/>
                      </a:endParaRPr>
                    </a:p>
                  </a:txBody>
                  <a:tcPr marT="7100" marB="0" marR="51125" marL="51125"/>
                </a:tc>
                <a:tc>
                  <a:txBody>
                    <a:bodyPr/>
                    <a:lstStyle/>
                    <a:p>
                      <a:pPr indent="-342900" lvl="0" marL="342900" marR="0" rtl="0" algn="l">
                        <a:lnSpc>
                          <a:spcPct val="100000"/>
                        </a:lnSpc>
                        <a:spcBef>
                          <a:spcPts val="0"/>
                        </a:spcBef>
                        <a:spcAft>
                          <a:spcPts val="0"/>
                        </a:spcAft>
                        <a:buClr>
                          <a:srgbClr val="000000"/>
                        </a:buClr>
                        <a:buSzPts val="1000"/>
                        <a:buFont typeface="Noto Sans Symbols"/>
                        <a:buChar char="✔"/>
                      </a:pPr>
                      <a:r>
                        <a:rPr lang="en-US" sz="1000" u="none" cap="none" strike="noStrike"/>
                        <a:t>Schwierigkeiten der Unternehmen bei der Umsetzung von Aktivitäten der Kreislaufwirtschaft</a:t>
                      </a:r>
                      <a:endParaRPr sz="1400" u="none" cap="none" strike="noStrike"/>
                    </a:p>
                    <a:p>
                      <a:pPr indent="-342900" lvl="0" marL="342900" marR="0" rtl="0" algn="l">
                        <a:lnSpc>
                          <a:spcPct val="100000"/>
                        </a:lnSpc>
                        <a:spcBef>
                          <a:spcPts val="0"/>
                        </a:spcBef>
                        <a:spcAft>
                          <a:spcPts val="0"/>
                        </a:spcAft>
                        <a:buClr>
                          <a:srgbClr val="000000"/>
                        </a:buClr>
                        <a:buSzPts val="1000"/>
                        <a:buFont typeface="Noto Sans Symbols"/>
                        <a:buChar char="✔"/>
                      </a:pPr>
                      <a:r>
                        <a:rPr lang="en-US" sz="1000" u="none" cap="none" strike="noStrike"/>
                        <a:t>Finanzierungsquellen für CE-Aktivitäten; </a:t>
                      </a:r>
                      <a:endParaRPr sz="1400" u="none" cap="none" strike="noStrike"/>
                    </a:p>
                    <a:p>
                      <a:pPr indent="-342900" lvl="0" marL="342900" marR="0" rtl="0" algn="l">
                        <a:lnSpc>
                          <a:spcPct val="100000"/>
                        </a:lnSpc>
                        <a:spcBef>
                          <a:spcPts val="0"/>
                        </a:spcBef>
                        <a:spcAft>
                          <a:spcPts val="0"/>
                        </a:spcAft>
                        <a:buClr>
                          <a:srgbClr val="000000"/>
                        </a:buClr>
                        <a:buSzPts val="1000"/>
                        <a:buFont typeface="Noto Sans Symbols"/>
                        <a:buChar char="✔"/>
                      </a:pPr>
                      <a:r>
                        <a:rPr lang="en-US" sz="1000" u="none" cap="none" strike="noStrike"/>
                        <a:t>Verfügbarkeit von Informationen über den Zugang zu Finanzmitteln für CE-bezogene </a:t>
                      </a:r>
                      <a:endParaRPr sz="1400" u="none" cap="none" strike="noStrike"/>
                    </a:p>
                    <a:p>
                      <a:pPr indent="-342900" lvl="0" marL="342900" marR="0" rtl="0" algn="l">
                        <a:lnSpc>
                          <a:spcPct val="100000"/>
                        </a:lnSpc>
                        <a:spcBef>
                          <a:spcPts val="0"/>
                        </a:spcBef>
                        <a:spcAft>
                          <a:spcPts val="0"/>
                        </a:spcAft>
                        <a:buClr>
                          <a:srgbClr val="000000"/>
                        </a:buClr>
                        <a:buSzPts val="1000"/>
                        <a:buFont typeface="Noto Sans Symbols"/>
                        <a:buChar char="✔"/>
                      </a:pPr>
                      <a:r>
                        <a:rPr lang="en-US" sz="1000" u="none" cap="none" strike="noStrike"/>
                        <a:t>Aktivitäten; </a:t>
                      </a:r>
                      <a:endParaRPr sz="1400" u="none" cap="none" strike="noStrike"/>
                    </a:p>
                    <a:p>
                      <a:pPr indent="-342900" lvl="0" marL="342900" marR="0" rtl="0" algn="l">
                        <a:lnSpc>
                          <a:spcPct val="100000"/>
                        </a:lnSpc>
                        <a:spcBef>
                          <a:spcPts val="0"/>
                        </a:spcBef>
                        <a:spcAft>
                          <a:spcPts val="0"/>
                        </a:spcAft>
                        <a:buClr>
                          <a:srgbClr val="000000"/>
                        </a:buClr>
                        <a:buSzPts val="1000"/>
                        <a:buFont typeface="Noto Sans Symbols"/>
                        <a:buChar char="✔"/>
                      </a:pPr>
                      <a:r>
                        <a:rPr lang="en-US" sz="1000" u="none" cap="none" strike="noStrike"/>
                        <a:t>Anteil der Unternehmen, die das Recycling von Produkten nach dem Gebrauch erleichtern; </a:t>
                      </a:r>
                      <a:endParaRPr sz="1400" u="none" cap="none" strike="noStrike"/>
                    </a:p>
                    <a:p>
                      <a:pPr indent="-342900" lvl="0" marL="342900" marR="0" rtl="0" algn="l">
                        <a:lnSpc>
                          <a:spcPct val="100000"/>
                        </a:lnSpc>
                        <a:spcBef>
                          <a:spcPts val="0"/>
                        </a:spcBef>
                        <a:spcAft>
                          <a:spcPts val="0"/>
                        </a:spcAft>
                        <a:buClr>
                          <a:srgbClr val="000000"/>
                        </a:buClr>
                        <a:buSzPts val="1000"/>
                        <a:buFont typeface="Noto Sans Symbols"/>
                        <a:buChar char="✔"/>
                      </a:pPr>
                      <a:r>
                        <a:rPr lang="en-US" sz="1000" u="none" cap="none" strike="noStrike"/>
                        <a:t>Unternehmen, die die Produktlebensdauer durch haltbarere Produkte verlängern; </a:t>
                      </a:r>
                      <a:endParaRPr sz="1400" u="none" cap="none" strike="noStrike"/>
                    </a:p>
                    <a:p>
                      <a:pPr indent="-342900" lvl="0" marL="342900" marR="0" rtl="0" algn="l">
                        <a:lnSpc>
                          <a:spcPct val="100000"/>
                        </a:lnSpc>
                        <a:spcBef>
                          <a:spcPts val="0"/>
                        </a:spcBef>
                        <a:spcAft>
                          <a:spcPts val="0"/>
                        </a:spcAft>
                        <a:buClr>
                          <a:srgbClr val="000000"/>
                        </a:buClr>
                        <a:buSzPts val="1000"/>
                        <a:buFont typeface="Noto Sans Symbols"/>
                        <a:buChar char="✔"/>
                      </a:pPr>
                      <a:r>
                        <a:rPr lang="en-US" sz="1000" u="none" cap="none" strike="noStrike"/>
                        <a:t>Unternehmen, die Abfälle, Wasser oder Materialien für den eigenen Gebrauch oder Verkauf recyceln; </a:t>
                      </a:r>
                      <a:endParaRPr sz="1400" u="none" cap="none" strike="noStrike"/>
                    </a:p>
                    <a:p>
                      <a:pPr indent="-342900" lvl="0" marL="342900" marR="0" rtl="0" algn="l">
                        <a:lnSpc>
                          <a:spcPct val="100000"/>
                        </a:lnSpc>
                        <a:spcBef>
                          <a:spcPts val="0"/>
                        </a:spcBef>
                        <a:spcAft>
                          <a:spcPts val="0"/>
                        </a:spcAft>
                        <a:buClr>
                          <a:srgbClr val="000000"/>
                        </a:buClr>
                        <a:buSzPts val="1000"/>
                        <a:buFont typeface="Noto Sans Symbols"/>
                        <a:buChar char="✔"/>
                      </a:pPr>
                      <a:r>
                        <a:rPr lang="en-US" sz="1000" u="none" cap="none" strike="noStrike"/>
                        <a:t>Anzahl der mit dem Umweltzeichen versehenen Produkte oder Dienstleistungen </a:t>
                      </a:r>
                      <a:endParaRPr sz="1000" u="none" cap="none" strike="noStrike">
                        <a:latin typeface="Calibri"/>
                        <a:ea typeface="Calibri"/>
                        <a:cs typeface="Calibri"/>
                        <a:sym typeface="Calibri"/>
                      </a:endParaRPr>
                    </a:p>
                  </a:txBody>
                  <a:tcPr marT="7100" marB="0" marR="51125" marL="511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9"/>
          <p:cNvSpPr txBox="1"/>
          <p:nvPr>
            <p:ph type="title"/>
          </p:nvPr>
        </p:nvSpPr>
        <p:spPr>
          <a:xfrm>
            <a:off x="713100" y="123188"/>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a:solidFill>
                  <a:srgbClr val="059540"/>
                </a:solidFill>
              </a:rPr>
              <a:t>Der Indikator für Materialkreislaufwirtschaft (MCI)</a:t>
            </a:r>
            <a:endParaRPr>
              <a:solidFill>
                <a:srgbClr val="059540"/>
              </a:solidFill>
            </a:endParaRPr>
          </a:p>
        </p:txBody>
      </p:sp>
      <p:sp>
        <p:nvSpPr>
          <p:cNvPr id="344" name="Google Shape;344;p29"/>
          <p:cNvSpPr txBox="1"/>
          <p:nvPr/>
        </p:nvSpPr>
        <p:spPr>
          <a:xfrm>
            <a:off x="512201" y="1926344"/>
            <a:ext cx="3056021" cy="230832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Die materielle Kreislauffähigkeit ist ein Ausdruck für die Vereinbarkeit eines Produkts mit den Prinzipien der Kreislaufwirtschaft. Der Materialkreislaufindikator (MCI) zeigt den Grad der Kreislauffähigkeit des Materialflusses auf einer Skala von 0 bis 1 an.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Die Ergebnisse zeigen: Je höher der Wert, desto "runder" ist das Produkt.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5" name="Google Shape;345;p29"/>
          <p:cNvSpPr txBox="1"/>
          <p:nvPr/>
        </p:nvSpPr>
        <p:spPr>
          <a:xfrm>
            <a:off x="4365744" y="1343621"/>
            <a:ext cx="4627001" cy="32316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Die möglichen Werte für den Materialkreislaufindikator liegen zwischen 0 und 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MCI = 1: </a:t>
            </a:r>
            <a:r>
              <a:rPr b="0" i="0" lang="en-US" sz="1200" u="none" cap="none" strike="noStrike">
                <a:solidFill>
                  <a:srgbClr val="000000"/>
                </a:solidFill>
                <a:latin typeface="Arial"/>
                <a:ea typeface="Arial"/>
                <a:cs typeface="Arial"/>
                <a:sym typeface="Arial"/>
              </a:rPr>
              <a:t>Um die Einstufung 1 zu erhalten, sollten alle verwendeten Rohstoffe aus recycelten Komponenten oder recycelten Materialien ohne Verluste während des Recyclings stammen.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MCI = 0,1: </a:t>
            </a:r>
            <a:r>
              <a:rPr b="0" i="0" lang="en-US" sz="1200" u="none" cap="none" strike="noStrike">
                <a:solidFill>
                  <a:srgbClr val="000000"/>
                </a:solidFill>
                <a:latin typeface="Arial"/>
                <a:ea typeface="Arial"/>
                <a:cs typeface="Arial"/>
                <a:sym typeface="Arial"/>
              </a:rPr>
              <a:t>Ein Produkt mit einem Wert von 0,1 hat vollständig lineare Materialflüsse, bei denen alle Rohstoffe aus unbehandeltem Material stammen und nicht als Abfall wiederverwendet oder recycelt werden. Um einen Wert unter 0,1 zu erreichen, sollte das Produkt einen kürzeren Lebenszyklus oder eine geringere Nutzungsintensität haben als ein durchschnittliches Industrieprodukt.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MCI&gt; 0,1: </a:t>
            </a:r>
            <a:r>
              <a:rPr b="0" i="0" lang="en-US" sz="1200" u="none" cap="none" strike="noStrike">
                <a:solidFill>
                  <a:srgbClr val="000000"/>
                </a:solidFill>
                <a:latin typeface="Arial"/>
                <a:ea typeface="Arial"/>
                <a:cs typeface="Arial"/>
                <a:sym typeface="Arial"/>
              </a:rPr>
              <a:t>Für ein Produkt mit vollständig linearen Materialflüssen, aber mit einem höheren Nutzen als das durchschnittliche Industrieprodukt, ergibt sich ein MCI&gt; 0,1.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
          <p:cNvSpPr txBox="1"/>
          <p:nvPr>
            <p:ph type="title"/>
          </p:nvPr>
        </p:nvSpPr>
        <p:spPr>
          <a:xfrm>
            <a:off x="-1599669" y="1119730"/>
            <a:ext cx="7717800" cy="64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US"/>
              <a:t>Wichtigste Ziele</a:t>
            </a:r>
            <a:endParaRPr/>
          </a:p>
        </p:txBody>
      </p:sp>
      <p:grpSp>
        <p:nvGrpSpPr>
          <p:cNvPr id="146" name="Google Shape;146;p3"/>
          <p:cNvGrpSpPr/>
          <p:nvPr/>
        </p:nvGrpSpPr>
        <p:grpSpPr>
          <a:xfrm>
            <a:off x="2858975" y="-386925"/>
            <a:ext cx="701425" cy="247750"/>
            <a:chOff x="2858975" y="3984400"/>
            <a:chExt cx="701425" cy="247750"/>
          </a:xfrm>
        </p:grpSpPr>
        <p:sp>
          <p:nvSpPr>
            <p:cNvPr id="147" name="Google Shape;147;p3"/>
            <p:cNvSpPr/>
            <p:nvPr/>
          </p:nvSpPr>
          <p:spPr>
            <a:xfrm>
              <a:off x="3279200" y="4182725"/>
              <a:ext cx="49425" cy="49425"/>
            </a:xfrm>
            <a:custGeom>
              <a:rect b="b" l="l" r="r" t="t"/>
              <a:pathLst>
                <a:path extrusionOk="0" h="1977" w="1977">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
            <p:cNvSpPr/>
            <p:nvPr/>
          </p:nvSpPr>
          <p:spPr>
            <a:xfrm>
              <a:off x="3395475" y="4182725"/>
              <a:ext cx="49400" cy="49425"/>
            </a:xfrm>
            <a:custGeom>
              <a:rect b="b" l="l" r="r" t="t"/>
              <a:pathLst>
                <a:path extrusionOk="0" h="1977" w="1976">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
            <p:cNvSpPr/>
            <p:nvPr/>
          </p:nvSpPr>
          <p:spPr>
            <a:xfrm>
              <a:off x="3511725" y="4182725"/>
              <a:ext cx="48675" cy="49425"/>
            </a:xfrm>
            <a:custGeom>
              <a:rect b="b" l="l" r="r" t="t"/>
              <a:pathLst>
                <a:path extrusionOk="0" h="1977" w="1947">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3"/>
            <p:cNvSpPr/>
            <p:nvPr/>
          </p:nvSpPr>
          <p:spPr>
            <a:xfrm>
              <a:off x="2858975" y="3984400"/>
              <a:ext cx="121625" cy="121600"/>
            </a:xfrm>
            <a:custGeom>
              <a:rect b="b" l="l" r="r" t="t"/>
              <a:pathLst>
                <a:path extrusionOk="0" h="4864" w="4865">
                  <a:moveTo>
                    <a:pt x="4347" y="0"/>
                  </a:moveTo>
                  <a:lnTo>
                    <a:pt x="1" y="4347"/>
                  </a:lnTo>
                  <a:lnTo>
                    <a:pt x="487" y="4863"/>
                  </a:lnTo>
                  <a:lnTo>
                    <a:pt x="4864" y="486"/>
                  </a:lnTo>
                  <a:lnTo>
                    <a:pt x="4347" y="0"/>
                  </a:lnTo>
                  <a:close/>
                </a:path>
              </a:pathLst>
            </a:custGeom>
            <a:solidFill>
              <a:srgbClr val="ABDF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1" name="Google Shape;151;p3"/>
          <p:cNvSpPr txBox="1"/>
          <p:nvPr>
            <p:ph idx="1" type="subTitle"/>
          </p:nvPr>
        </p:nvSpPr>
        <p:spPr>
          <a:xfrm>
            <a:off x="1185374" y="1997214"/>
            <a:ext cx="7633765" cy="117690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Clr>
                <a:srgbClr val="15A7A1"/>
              </a:buClr>
              <a:buSzPts val="1600"/>
              <a:buFont typeface="Arial"/>
              <a:buChar char="•"/>
            </a:pPr>
            <a:r>
              <a:rPr lang="en-US" sz="2000"/>
              <a:t>Lineares Modell von Produktion und Verbrauch</a:t>
            </a:r>
            <a:endParaRPr/>
          </a:p>
          <a:p>
            <a:pPr indent="-342900" lvl="0" marL="342900" rtl="0" algn="l">
              <a:lnSpc>
                <a:spcPct val="100000"/>
              </a:lnSpc>
              <a:spcBef>
                <a:spcPts val="0"/>
              </a:spcBef>
              <a:spcAft>
                <a:spcPts val="0"/>
              </a:spcAft>
              <a:buClr>
                <a:srgbClr val="15A7A1"/>
              </a:buClr>
              <a:buSzPts val="1600"/>
              <a:buFont typeface="Arial"/>
              <a:buChar char="•"/>
            </a:pPr>
            <a:r>
              <a:rPr lang="en-US" sz="2000"/>
              <a:t>CE-Prinzipien im Gegensatz zum linearen Modell</a:t>
            </a:r>
            <a:endParaRPr/>
          </a:p>
          <a:p>
            <a:pPr indent="-342900" lvl="0" marL="342900" rtl="0" algn="l">
              <a:lnSpc>
                <a:spcPct val="100000"/>
              </a:lnSpc>
              <a:spcBef>
                <a:spcPts val="0"/>
              </a:spcBef>
              <a:spcAft>
                <a:spcPts val="0"/>
              </a:spcAft>
              <a:buClr>
                <a:srgbClr val="15A7A1"/>
              </a:buClr>
              <a:buSzPts val="1600"/>
              <a:buFont typeface="Arial"/>
              <a:buChar char="•"/>
            </a:pPr>
            <a:r>
              <a:rPr lang="en-US" sz="2000"/>
              <a:t>CE-Indikatoren</a:t>
            </a:r>
            <a:endParaRPr/>
          </a:p>
          <a:p>
            <a:pPr indent="-342900" lvl="0" marL="342900" rtl="0" algn="l">
              <a:lnSpc>
                <a:spcPct val="100000"/>
              </a:lnSpc>
              <a:spcBef>
                <a:spcPts val="0"/>
              </a:spcBef>
              <a:spcAft>
                <a:spcPts val="0"/>
              </a:spcAft>
              <a:buClr>
                <a:srgbClr val="15A7A1"/>
              </a:buClr>
              <a:buSzPts val="1600"/>
              <a:buFont typeface="Arial"/>
              <a:buChar char="•"/>
            </a:pPr>
            <a:r>
              <a:rPr lang="en-US" sz="2000"/>
              <a:t>CE-Politik und rechtlicher Rahmen </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0"/>
          <p:cNvSpPr txBox="1"/>
          <p:nvPr>
            <p:ph type="title"/>
          </p:nvPr>
        </p:nvSpPr>
        <p:spPr>
          <a:xfrm>
            <a:off x="-58009" y="1627058"/>
            <a:ext cx="7717800" cy="64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000">
                <a:solidFill>
                  <a:srgbClr val="368E00"/>
                </a:solidFill>
              </a:rPr>
              <a:t>CE-Politiken und gesetzlicher Rahmen</a:t>
            </a:r>
            <a:br>
              <a:rPr lang="en-US" sz="4000">
                <a:solidFill>
                  <a:srgbClr val="368E00"/>
                </a:solidFill>
              </a:rPr>
            </a:br>
            <a:br>
              <a:rPr lang="en-US" sz="4000">
                <a:solidFill>
                  <a:srgbClr val="368E00"/>
                </a:solidFill>
              </a:rPr>
            </a:br>
            <a:br>
              <a:rPr lang="en-US" sz="4000">
                <a:solidFill>
                  <a:srgbClr val="368E00"/>
                </a:solidFill>
              </a:rPr>
            </a:br>
            <a:endParaRPr/>
          </a:p>
        </p:txBody>
      </p:sp>
      <p:sp>
        <p:nvSpPr>
          <p:cNvPr id="351" name="Google Shape;351;p30"/>
          <p:cNvSpPr txBox="1"/>
          <p:nvPr>
            <p:ph idx="1" type="subTitle"/>
          </p:nvPr>
        </p:nvSpPr>
        <p:spPr>
          <a:xfrm>
            <a:off x="2330689" y="2553818"/>
            <a:ext cx="6588857" cy="78907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US" sz="1800"/>
              <a:t>Der rechtliche Rahmen im Bereich der Kreislaufwirtschaft in Europa.</a:t>
            </a:r>
            <a:endParaRPr/>
          </a:p>
          <a:p>
            <a:pPr indent="0" lvl="0" marL="0" rtl="0" algn="just">
              <a:lnSpc>
                <a:spcPct val="100000"/>
              </a:lnSpc>
              <a:spcBef>
                <a:spcPts val="0"/>
              </a:spcBef>
              <a:spcAft>
                <a:spcPts val="0"/>
              </a:spcAft>
              <a:buSzPts val="1600"/>
              <a:buNone/>
            </a:pPr>
            <a:r>
              <a:rPr lang="en-US" sz="1800"/>
              <a:t>Sie gibt einen Überblick über mögliche politische Instrumente, die sich auf die Kreislauffähigkeit von Produkten während des gesamten Produktlebenszyklus auswirken.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1"/>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a:t>CE-Politik und rechtlicher Rahmen</a:t>
            </a:r>
            <a:endParaRPr/>
          </a:p>
        </p:txBody>
      </p:sp>
      <p:sp>
        <p:nvSpPr>
          <p:cNvPr id="357" name="Google Shape;357;p31"/>
          <p:cNvSpPr txBox="1"/>
          <p:nvPr/>
        </p:nvSpPr>
        <p:spPr>
          <a:xfrm>
            <a:off x="178754" y="1721630"/>
            <a:ext cx="8573360" cy="310854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Der erfolgreiche Übergang zu einer Kreislaufwirtschaft erfordert die Annahme und Umsetzung neuer Maßnahmen und Aktionen, die sich auf die effiziente Nutzung natürlicher Ressourcen und die Verlängerung der Lebensdauer von Produkten konzentrieren, wobei jede Phase der Produktkette - von der Rohstoffgewinnung über die Planung und Gestaltung von Produkten und die Produktion bis hin zum Verbrauch und zur Abfallbewirtschaftung - sorgfältig zu berücksichtigen ist.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Im März 2020 nahm die Europäische Kommission den </a:t>
            </a: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neuen Aktionsplan für die Kreislaufwirtschaft </a:t>
            </a:r>
            <a:r>
              <a:rPr b="0" i="0" lang="en-US" sz="1400" u="none" cap="none" strike="noStrike">
                <a:solidFill>
                  <a:srgbClr val="000000"/>
                </a:solidFill>
                <a:latin typeface="Arial"/>
                <a:ea typeface="Arial"/>
                <a:cs typeface="Arial"/>
                <a:sym typeface="Arial"/>
              </a:rPr>
              <a:t>an - Europas neue Agenda für nachhaltiges Wachstum und einer der wichtigsten Bausteine des europäischen Green Deals. Der neue Aktionsplan kündigt Initiativen entlang des gesamten Lebenszyklus von Produkten an, wie z. B. Produktdesign, Kreislaufwirtschaftsprozesse, nachhaltiger Verbrauch und Abfall. Er konzentriert sich auf ressourcenintensive Sektoren mit hohem Kreislaufpotenzial wie Elektronik und IKT, Batterien und Fahrzeuge, Verpackungen, Kunststoffe, Textilien, Bauwesen und Lebensmittel.</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2"/>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a:t>(Forts.)</a:t>
            </a:r>
            <a:endParaRPr/>
          </a:p>
        </p:txBody>
      </p:sp>
      <p:sp>
        <p:nvSpPr>
          <p:cNvPr id="363" name="Google Shape;363;p32"/>
          <p:cNvSpPr txBox="1"/>
          <p:nvPr/>
        </p:nvSpPr>
        <p:spPr>
          <a:xfrm>
            <a:off x="333447" y="1930519"/>
            <a:ext cx="5063576" cy="20313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 dem Dokument werden legislative und nichtlegislative Maßnahmen vorgestellt, die auf Bereiche abzielen, in denen Maßnahmen auf EU-Ebene einen echten Mehrwert bringen könnten. Einige der Maßnahmen sind:</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Machen Sie nachhaltige Produkte zur Norm in der EU;</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Stärkung der Verbraucher und öffentlichen Auftraggeber;</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Sorgen Sie für weniger Abfall;</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Die Kreislaufwirtschaft für Menschen, Regionen und Städte nutzbar machen;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Führen Sie die Bemühungen um eine Kreislaufwirtschaft auf globaler Ebene an.</a:t>
            </a:r>
            <a:endParaRPr b="0" i="0" sz="1400" u="none" cap="none" strike="noStrike">
              <a:solidFill>
                <a:srgbClr val="000000"/>
              </a:solidFill>
              <a:latin typeface="Arial"/>
              <a:ea typeface="Arial"/>
              <a:cs typeface="Arial"/>
              <a:sym typeface="Arial"/>
            </a:endParaRPr>
          </a:p>
        </p:txBody>
      </p:sp>
      <p:pic>
        <p:nvPicPr>
          <p:cNvPr id="364" name="Google Shape;364;p32"/>
          <p:cNvPicPr preferRelativeResize="0"/>
          <p:nvPr/>
        </p:nvPicPr>
        <p:blipFill rotWithShape="1">
          <a:blip r:embed="rId3">
            <a:alphaModFix/>
          </a:blip>
          <a:srcRect b="0" l="0" r="0" t="0"/>
          <a:stretch/>
        </p:blipFill>
        <p:spPr>
          <a:xfrm>
            <a:off x="6105167" y="1269340"/>
            <a:ext cx="2096288" cy="2962754"/>
          </a:xfrm>
          <a:prstGeom prst="rect">
            <a:avLst/>
          </a:prstGeom>
          <a:noFill/>
          <a:ln>
            <a:noFill/>
          </a:ln>
          <a:effectLst>
            <a:outerShdw blurRad="292100" rotWithShape="0" algn="tl" dir="2700000" dist="139700">
              <a:srgbClr val="333333">
                <a:alpha val="64313"/>
              </a:srgbClr>
            </a:outerShdw>
          </a:effectLst>
        </p:spPr>
      </p:pic>
      <p:sp>
        <p:nvSpPr>
          <p:cNvPr id="365" name="Google Shape;365;p32"/>
          <p:cNvSpPr txBox="1"/>
          <p:nvPr/>
        </p:nvSpPr>
        <p:spPr>
          <a:xfrm>
            <a:off x="5660856" y="4488584"/>
            <a:ext cx="260741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Quelle: </a:t>
            </a:r>
            <a:r>
              <a:rPr b="0" i="0" lang="en-US" sz="900" u="sng" cap="none" strike="noStrike">
                <a:solidFill>
                  <a:srgbClr val="000000"/>
                </a:solidFill>
                <a:latin typeface="Arial"/>
                <a:ea typeface="Arial"/>
                <a:cs typeface="Arial"/>
                <a:sym typeface="Arial"/>
                <a:hlinkClick r:id="rId4">
                  <a:extLst>
                    <a:ext uri="{A12FA001-AC4F-418D-AE19-62706E023703}">
                      <ahyp:hlinkClr val="tx"/>
                    </a:ext>
                  </a:extLst>
                </a:hlinkClick>
              </a:rPr>
              <a:t>https:</a:t>
            </a:r>
            <a:r>
              <a:rPr b="0" i="0" lang="en-US" sz="900" u="none" cap="none" strike="noStrike">
                <a:solidFill>
                  <a:srgbClr val="000000"/>
                </a:solidFill>
                <a:latin typeface="Arial"/>
                <a:ea typeface="Arial"/>
                <a:cs typeface="Arial"/>
                <a:sym typeface="Arial"/>
              </a:rPr>
              <a:t>//op.europa.eu/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3"/>
          <p:cNvSpPr txBox="1"/>
          <p:nvPr>
            <p:ph type="title"/>
          </p:nvPr>
        </p:nvSpPr>
        <p:spPr>
          <a:xfrm>
            <a:off x="713225" y="260663"/>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a:t>Die EU und die Kreislaufwirtschaft</a:t>
            </a:r>
            <a:endParaRPr/>
          </a:p>
        </p:txBody>
      </p:sp>
      <p:sp>
        <p:nvSpPr>
          <p:cNvPr id="371" name="Google Shape;371;p33"/>
          <p:cNvSpPr txBox="1"/>
          <p:nvPr/>
        </p:nvSpPr>
        <p:spPr>
          <a:xfrm>
            <a:off x="161566" y="1067300"/>
            <a:ext cx="3929171" cy="35394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Mit der </a:t>
            </a: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Entschließung des EP vom 10. Februar 2021 zum neuen Aktionsplan für die Kreislaufwirtschaft hat </a:t>
            </a:r>
            <a:r>
              <a:rPr b="0" i="0" lang="en-US" sz="1400" u="none" cap="none" strike="noStrike">
                <a:solidFill>
                  <a:srgbClr val="000000"/>
                </a:solidFill>
                <a:latin typeface="Arial"/>
                <a:ea typeface="Arial"/>
                <a:cs typeface="Arial"/>
                <a:sym typeface="Arial"/>
              </a:rPr>
              <a:t>das EP zusätzliche Maßnahmen gefordert, um bis 2050 ökologische Nachhaltigkeit und Kohlenstoffneutralität zu erreichen. Einige der zusätzlichen Empfehlungen beziehen sich auf:</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Verschärfung der Recyclinganforderungen;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verbindliche Ziele für den "ökologischen Fußabdruck" von Materialien;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Unterstützung des EU-Umweltzeichens als Maßstab für ökologische Stabilität;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Stärkung der Rolle der grünen öffentlichen Ausschreibungen;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Einbeziehung der CE-Prinzipien in die nationalen Konjunkturpläne der Mitgliedstaaten.</a:t>
            </a:r>
            <a:endParaRPr b="0" i="0" sz="1400" u="none" cap="none" strike="noStrike">
              <a:solidFill>
                <a:srgbClr val="000000"/>
              </a:solidFill>
              <a:latin typeface="Arial"/>
              <a:ea typeface="Arial"/>
              <a:cs typeface="Arial"/>
              <a:sym typeface="Arial"/>
            </a:endParaRPr>
          </a:p>
        </p:txBody>
      </p:sp>
      <p:sp>
        <p:nvSpPr>
          <p:cNvPr id="372" name="Google Shape;372;p33"/>
          <p:cNvSpPr txBox="1"/>
          <p:nvPr/>
        </p:nvSpPr>
        <p:spPr>
          <a:xfrm>
            <a:off x="4642396" y="1067300"/>
            <a:ext cx="4087300" cy="212365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59540"/>
                </a:solidFill>
                <a:latin typeface="Verdana"/>
                <a:ea typeface="Verdana"/>
                <a:cs typeface="Verdana"/>
                <a:sym typeface="Verdana"/>
              </a:rPr>
              <a:t>"Das EU-Umweltzeichen ist ein Gütesiegel für hervorragende Umweltleistungen, das für Produkte und Dienstleistungen vergeben wird, die während ihres gesamten Lebenszyklus hohe Umweltstandards erfüllen: von der Rohstoffgewinnung über die Produktion und den Vertrieb bis hin zur Entsorgung. Das EU-Umweltzeichen fördert die Kreislaufwirtschaft, indem es die Hersteller dazu anhält, während des Herstellungsprozesses weniger Abfall und CO2 zu erzeugen. Die Kriterien des EU-Umweltzeichens ermutigen die Unternehmen außerdem, Produkte zu entwickeln, die langlebig, leicht zu reparieren und zu recyceln sind". </a:t>
            </a:r>
            <a:endParaRPr b="0" i="0" sz="1200" u="none" cap="none" strike="noStrike">
              <a:solidFill>
                <a:srgbClr val="059540"/>
              </a:solidFill>
              <a:latin typeface="Verdana"/>
              <a:ea typeface="Verdana"/>
              <a:cs typeface="Verdana"/>
              <a:sym typeface="Verdana"/>
            </a:endParaRPr>
          </a:p>
        </p:txBody>
      </p:sp>
      <p:pic>
        <p:nvPicPr>
          <p:cNvPr id="373" name="Google Shape;373;p33"/>
          <p:cNvPicPr preferRelativeResize="0"/>
          <p:nvPr/>
        </p:nvPicPr>
        <p:blipFill rotWithShape="1">
          <a:blip r:embed="rId4">
            <a:alphaModFix/>
          </a:blip>
          <a:srcRect b="0" l="0" r="0" t="0"/>
          <a:stretch/>
        </p:blipFill>
        <p:spPr>
          <a:xfrm>
            <a:off x="6499715" y="3629594"/>
            <a:ext cx="977136" cy="977136"/>
          </a:xfrm>
          <a:prstGeom prst="rect">
            <a:avLst/>
          </a:prstGeom>
          <a:noFill/>
          <a:ln>
            <a:noFill/>
          </a:ln>
        </p:spPr>
      </p:pic>
      <p:sp>
        <p:nvSpPr>
          <p:cNvPr id="374" name="Google Shape;374;p33"/>
          <p:cNvSpPr txBox="1"/>
          <p:nvPr/>
        </p:nvSpPr>
        <p:spPr>
          <a:xfrm>
            <a:off x="6222865" y="4606730"/>
            <a:ext cx="1879134" cy="2000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Quelle: Europäische Kommission</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4"/>
          <p:cNvSpPr txBox="1"/>
          <p:nvPr>
            <p:ph type="title"/>
          </p:nvPr>
        </p:nvSpPr>
        <p:spPr>
          <a:xfrm>
            <a:off x="445092" y="103049"/>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000"/>
              <a:t>Nationale CE-Politiken, -Strategien, </a:t>
            </a:r>
            <a:br>
              <a:rPr lang="en-US" sz="4000"/>
            </a:br>
            <a:r>
              <a:rPr lang="en-US" sz="4000"/>
              <a:t>Pläne und Maßnahmen</a:t>
            </a:r>
            <a:endParaRPr/>
          </a:p>
        </p:txBody>
      </p:sp>
      <p:sp>
        <p:nvSpPr>
          <p:cNvPr id="380" name="Google Shape;380;p34"/>
          <p:cNvSpPr txBox="1"/>
          <p:nvPr/>
        </p:nvSpPr>
        <p:spPr>
          <a:xfrm>
            <a:off x="1194488" y="2300170"/>
            <a:ext cx="1764302" cy="203132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Deutschland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Zypern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Kroatien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Österreich</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Irland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Rumänien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Griechenland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Bulgarien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Portugal</a:t>
            </a:r>
            <a:endParaRPr b="0" i="0" sz="1400" u="none" cap="none" strike="noStrike">
              <a:solidFill>
                <a:srgbClr val="000000"/>
              </a:solidFill>
              <a:latin typeface="Arial"/>
              <a:ea typeface="Arial"/>
              <a:cs typeface="Arial"/>
              <a:sym typeface="Arial"/>
            </a:endParaRPr>
          </a:p>
        </p:txBody>
      </p:sp>
      <p:sp>
        <p:nvSpPr>
          <p:cNvPr id="381" name="Google Shape;381;p34"/>
          <p:cNvSpPr txBox="1"/>
          <p:nvPr/>
        </p:nvSpPr>
        <p:spPr>
          <a:xfrm>
            <a:off x="4699576" y="4205868"/>
            <a:ext cx="365828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374957"/>
                </a:solidFill>
                <a:latin typeface="Proxima Nova"/>
                <a:ea typeface="Proxima Nova"/>
                <a:cs typeface="Proxima Nova"/>
                <a:sym typeface="Proxima Nova"/>
              </a:rPr>
              <a:t>ökologie linie symbol kreis design </a:t>
            </a:r>
            <a:r>
              <a:rPr b="0" i="0" lang="en-US" sz="600" u="none" cap="none" strike="noStrike">
                <a:solidFill>
                  <a:srgbClr val="000000"/>
                </a:solidFill>
                <a:latin typeface="Arial"/>
                <a:ea typeface="Arial"/>
                <a:cs typeface="Arial"/>
                <a:sym typeface="Arial"/>
              </a:rPr>
              <a:t>von </a:t>
            </a:r>
            <a:r>
              <a:rPr b="1" i="0" lang="en-US" sz="600" u="none" cap="none" strike="noStrike">
                <a:solidFill>
                  <a:srgbClr val="0F73EE"/>
                </a:solidFill>
                <a:latin typeface="Proxima Nova"/>
                <a:ea typeface="Proxima Nova"/>
                <a:cs typeface="Proxima Nova"/>
                <a:sym typeface="Proxima Nova"/>
              </a:rPr>
              <a:t>anya_leni </a:t>
            </a:r>
            <a:r>
              <a:rPr b="0" i="0" lang="en-US" sz="600" u="none" cap="none" strike="noStrike">
                <a:solidFill>
                  <a:srgbClr val="000000"/>
                </a:solidFill>
                <a:latin typeface="Arial"/>
                <a:ea typeface="Arial"/>
                <a:cs typeface="Arial"/>
                <a:sym typeface="Arial"/>
              </a:rPr>
              <a:t>in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en-US" sz="600" u="none" cap="none" strike="noStrike">
                <a:solidFill>
                  <a:srgbClr val="000000"/>
                </a:solidFill>
                <a:latin typeface="Arial"/>
                <a:ea typeface="Arial"/>
                <a:cs typeface="Arial"/>
                <a:sym typeface="Arial"/>
              </a:rPr>
              <a:t>https://www.freepik.com/premium-vector/ecology-line-icon-circle-design-vector-illustration-green-power-environment-objects_19679860.htm#query=environmental%20icns&amp;position=18&amp;from_view=search&amp;track=ais</a:t>
            </a:r>
            <a:endParaRPr b="0" i="0" sz="1400" u="none" cap="none" strike="noStrike">
              <a:solidFill>
                <a:srgbClr val="000000"/>
              </a:solidFill>
              <a:latin typeface="Arial"/>
              <a:ea typeface="Arial"/>
              <a:cs typeface="Arial"/>
              <a:sym typeface="Arial"/>
            </a:endParaRPr>
          </a:p>
        </p:txBody>
      </p:sp>
      <p:pic>
        <p:nvPicPr>
          <p:cNvPr id="382" name="Google Shape;382;p34"/>
          <p:cNvPicPr preferRelativeResize="0"/>
          <p:nvPr/>
        </p:nvPicPr>
        <p:blipFill rotWithShape="1">
          <a:blip r:embed="rId3">
            <a:alphaModFix/>
          </a:blip>
          <a:srcRect b="0" l="0" r="0" t="0"/>
          <a:stretch/>
        </p:blipFill>
        <p:spPr>
          <a:xfrm>
            <a:off x="4805681" y="1330586"/>
            <a:ext cx="2870946" cy="2801166"/>
          </a:xfrm>
          <a:prstGeom prst="rect">
            <a:avLst/>
          </a:prstGeom>
          <a:noFill/>
          <a:ln>
            <a:noFill/>
          </a:ln>
        </p:spPr>
      </p:pic>
      <p:pic>
        <p:nvPicPr>
          <p:cNvPr descr="Uma imagem com texto, clipart&#10;&#10;Descrição gerada automaticamente" id="383" name="Google Shape;383;p34"/>
          <p:cNvPicPr preferRelativeResize="0"/>
          <p:nvPr/>
        </p:nvPicPr>
        <p:blipFill rotWithShape="1">
          <a:blip r:embed="rId4">
            <a:alphaModFix/>
          </a:blip>
          <a:srcRect b="0" l="0" r="0" t="0"/>
          <a:stretch/>
        </p:blipFill>
        <p:spPr>
          <a:xfrm>
            <a:off x="7676627" y="3893406"/>
            <a:ext cx="681229" cy="23834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5"/>
          <p:cNvSpPr txBox="1"/>
          <p:nvPr>
            <p:ph type="title"/>
          </p:nvPr>
        </p:nvSpPr>
        <p:spPr>
          <a:xfrm>
            <a:off x="589472" y="-106385"/>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a:t>9. PORTUGAL</a:t>
            </a:r>
            <a:endParaRPr/>
          </a:p>
        </p:txBody>
      </p:sp>
      <p:graphicFrame>
        <p:nvGraphicFramePr>
          <p:cNvPr id="389" name="Google Shape;389;p35"/>
          <p:cNvGraphicFramePr/>
          <p:nvPr/>
        </p:nvGraphicFramePr>
        <p:xfrm>
          <a:off x="0" y="485213"/>
          <a:ext cx="3000000" cy="3000000"/>
        </p:xfrm>
        <a:graphic>
          <a:graphicData uri="http://schemas.openxmlformats.org/drawingml/2006/table">
            <a:tbl>
              <a:tblPr>
                <a:noFill/>
                <a:tableStyleId>{B848E4BD-8551-4FCD-9FF1-627386D7F44B}</a:tableStyleId>
              </a:tblPr>
              <a:tblGrid>
                <a:gridCol w="2369125"/>
                <a:gridCol w="6774875"/>
              </a:tblGrid>
              <a:tr h="313425">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Der Aktionsplan für die Kreislaufwirtschaft (PAEC), 2017</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D9A78"/>
                    </a:solidFill>
                  </a:tcPr>
                </a:tc>
                <a:tc>
                  <a:txBody>
                    <a:bodyPr/>
                    <a:lstStyle/>
                    <a:p>
                      <a:pPr indent="0" lvl="0" marL="0" marR="0" rtl="0" algn="just">
                        <a:lnSpc>
                          <a:spcPct val="107000"/>
                        </a:lnSpc>
                        <a:spcBef>
                          <a:spcPts val="0"/>
                        </a:spcBef>
                        <a:spcAft>
                          <a:spcPts val="0"/>
                        </a:spcAft>
                        <a:buClr>
                          <a:srgbClr val="000000"/>
                        </a:buClr>
                        <a:buSzPts val="800"/>
                        <a:buFont typeface="Arial"/>
                        <a:buNone/>
                      </a:pPr>
                      <a:r>
                        <a:rPr lang="en-US" sz="800" u="sng" cap="none" strike="noStrike">
                          <a:solidFill>
                            <a:schemeClr val="hlink"/>
                          </a:solidFill>
                          <a:hlinkClick r:id="rId3"/>
                        </a:rPr>
                        <a:t>https://eco.nomia.pt/contents/ficheiros/paec-pt.pdf </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1D9A78"/>
                    </a:solidFill>
                  </a:tcPr>
                </a:tc>
              </a:tr>
              <a:tr h="313425">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Beschluss des Ministerrats Nr. 108/2019 vom 2. Juli</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D9A78"/>
                    </a:solidFill>
                  </a:tcPr>
                </a:tc>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Fördert den Aktionsplan für die Kreislaufwirtschaft in Portugal, der durch den Beschluss des Ministerrats Nr. 190-A/2017 vom 11. Dezember genehmigt wurde.</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r>
              <a:tr h="313425">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Gesetzesdekret Nr. 86-C/2016, vom 29. Dezember</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D9A78"/>
                    </a:solidFill>
                  </a:tcPr>
                </a:tc>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Einrichtung des Fonds für Innovation, Technologie und Kreislaufwirtschaft; mit der Verordnung Nr. 258/2017 wurde die Verwaltungsordnung dieses Fonds genehmigt.</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r>
              <a:tr h="335925">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Der Fahrplan zur Kohlenstoffneutralität (RNC2050)</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D9A78"/>
                    </a:solidFill>
                  </a:tcPr>
                </a:tc>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Definiert den Weg zur Kohlenstoffneutralität in Portugal, legt die wichtigsten Leitlinien fest und ermittelt kostenwirksame Optionen, um dieses Ziel in verschiedenen sozioökonomischen Entwicklungsszenarien zu erreichen.</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r>
              <a:tr h="420825">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Die nationale Strategie für umweltfreundliche Beschaffung</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D9A78"/>
                    </a:solidFill>
                  </a:tcPr>
                </a:tc>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Analysiert die Integration von Kriterien in das öffentliche Beschaffungswesen zur Förderung der Kreislaufwirtschaft in der Liste der prioritären Güter und Dienstleistungen, die in der nationalen Strategie für ein umweltfreundliches öffentliches Beschaffungswesen (ENCPE 2020) festgelegt wurde.</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r>
              <a:tr h="420825">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Der Nationale Plan zur Abfallwirtschaft (PNGR 2020)</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D9A78"/>
                    </a:solidFill>
                  </a:tcPr>
                </a:tc>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Ziel ist die Förderung der Vermeidung und Bewirtschaftung von Abfällen, die in den Lebenszyklus von Produkten integriert sind, wobei der Schwerpunkt auf einer Kreislaufwirtschaft und einer effizienteren Nutzung natürlicher Ressourcen liegt, und basiert auf zwei strategischen Zielen.</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r>
              <a:tr h="251000">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Verordnung Nr. 241-B/2019, vom 31. Juli</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D9A78"/>
                    </a:solidFill>
                  </a:tcPr>
                </a:tc>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billigt PERSU 2020+, eine Anpassung der im Strategieplan für Siedlungsabfälle (PERSU 2020) festgelegten Maßnahmen.</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r>
              <a:tr h="313425">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Beschluss des Ministerrats Nr. 141/2018, vom 26. Oktober</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D9A78"/>
                    </a:solidFill>
                  </a:tcPr>
                </a:tc>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Förderung einer nachhaltigeren Ressourcennutzung in der öffentlichen Verwaltung durch Verringerung des Verbrauchs von Papier- und Kunststoffprodukten.</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r>
              <a:tr h="335925">
                <a:tc>
                  <a:txBody>
                    <a:bodyPr/>
                    <a:lstStyle/>
                    <a:p>
                      <a:pPr indent="0" lvl="0" marL="0" marR="0" rtl="0" algn="l">
                        <a:lnSpc>
                          <a:spcPct val="107000"/>
                        </a:lnSpc>
                        <a:spcBef>
                          <a:spcPts val="0"/>
                        </a:spcBef>
                        <a:spcAft>
                          <a:spcPts val="0"/>
                        </a:spcAft>
                        <a:buClr>
                          <a:srgbClr val="000000"/>
                        </a:buClr>
                        <a:buSzPts val="800"/>
                        <a:buFont typeface="Arial"/>
                        <a:buNone/>
                      </a:pPr>
                      <a:r>
                        <a:rPr lang="en-US" sz="800" u="none" cap="none" strike="noStrike"/>
                        <a:t>Bekanntmachung Nr. 2436/2018, vom 21. Februar</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D9A78"/>
                    </a:solidFill>
                  </a:tcPr>
                </a:tc>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stellt das Programm "DURe - Repensar os plásticos na economia" (Umdenken bei Kunststoffen in der Wirtschaft) vor, um einen neuen Ansatz für Kunststoffe in der Wirtschaft voranzutreiben.</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r>
              <a:tr h="251000">
                <a:tc>
                  <a:txBody>
                    <a:bodyPr/>
                    <a:lstStyle/>
                    <a:p>
                      <a:pPr indent="0" lvl="0" marL="0" marR="0" rtl="0" algn="l">
                        <a:lnSpc>
                          <a:spcPct val="107000"/>
                        </a:lnSpc>
                        <a:spcBef>
                          <a:spcPts val="0"/>
                        </a:spcBef>
                        <a:spcAft>
                          <a:spcPts val="0"/>
                        </a:spcAft>
                        <a:buClr>
                          <a:srgbClr val="000000"/>
                        </a:buClr>
                        <a:buSzPts val="800"/>
                        <a:buFont typeface="Arial"/>
                        <a:buNone/>
                      </a:pPr>
                      <a:r>
                        <a:rPr lang="en-US" sz="800" u="none" cap="none" strike="noStrike"/>
                        <a:t>Gesetz Nr. 77/2019, vom 2. September</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D9A78"/>
                    </a:solidFill>
                  </a:tcPr>
                </a:tc>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Förderung eines Rahmens von Alternativen zur Verwendung von ultraleichten Plastiktüten in Verkaufsstellen für Brot, Obst und Gemüse.</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r>
              <a:tr h="313425">
                <a:tc>
                  <a:txBody>
                    <a:bodyPr/>
                    <a:lstStyle/>
                    <a:p>
                      <a:pPr indent="0" lvl="0" marL="0" marR="0" rtl="0" algn="l">
                        <a:lnSpc>
                          <a:spcPct val="107000"/>
                        </a:lnSpc>
                        <a:spcBef>
                          <a:spcPts val="0"/>
                        </a:spcBef>
                        <a:spcAft>
                          <a:spcPts val="0"/>
                        </a:spcAft>
                        <a:buClr>
                          <a:srgbClr val="000000"/>
                        </a:buClr>
                        <a:buSzPts val="800"/>
                        <a:buFont typeface="Arial"/>
                        <a:buNone/>
                      </a:pPr>
                      <a:r>
                        <a:rPr lang="en-US" sz="800" u="none" cap="none" strike="noStrike"/>
                        <a:t>Gesetz Nr. 76/2019, vom 2. September</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D9A78"/>
                    </a:solidFill>
                  </a:tcPr>
                </a:tc>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Ermittelt die Nichtverwendung und Nichtverfügbarkeit von Einweg-Plastikgeschirr in der Gastronomie und im Einzelhandel.</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r>
              <a:tr h="335925">
                <a:tc>
                  <a:txBody>
                    <a:bodyPr/>
                    <a:lstStyle/>
                    <a:p>
                      <a:pPr indent="0" lvl="0" marL="0" marR="0" rtl="0" algn="l">
                        <a:lnSpc>
                          <a:spcPct val="107000"/>
                        </a:lnSpc>
                        <a:spcBef>
                          <a:spcPts val="0"/>
                        </a:spcBef>
                        <a:spcAft>
                          <a:spcPts val="0"/>
                        </a:spcAft>
                        <a:buClr>
                          <a:srgbClr val="000000"/>
                        </a:buClr>
                        <a:buSzPts val="800"/>
                        <a:buFont typeface="Arial"/>
                        <a:buNone/>
                      </a:pPr>
                      <a:r>
                        <a:rPr lang="en-US" sz="800" u="none" cap="none" strike="noStrike"/>
                        <a:t>Verordnung Nr. 202/2019, vom 3. Juli</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D9A78"/>
                    </a:solidFill>
                  </a:tcPr>
                </a:tc>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Legt die Bedingungen und Kriterien für das Pilotprojekt fest, das im Rahmen des Systems der Verbraucheranreize für die Rückgabe von Einweg-Getränkeverpackungen aus Kunststoff durchgeführt werden soll.</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r>
              <a:tr h="420825">
                <a:tc>
                  <a:txBody>
                    <a:bodyPr/>
                    <a:lstStyle/>
                    <a:p>
                      <a:pPr indent="0" lvl="0" marL="0" marR="0" rtl="0" algn="l">
                        <a:lnSpc>
                          <a:spcPct val="107000"/>
                        </a:lnSpc>
                        <a:spcBef>
                          <a:spcPts val="0"/>
                        </a:spcBef>
                        <a:spcAft>
                          <a:spcPts val="0"/>
                        </a:spcAft>
                        <a:buClr>
                          <a:srgbClr val="000000"/>
                        </a:buClr>
                        <a:buSzPts val="800"/>
                        <a:buFont typeface="Arial"/>
                        <a:buNone/>
                      </a:pPr>
                      <a:r>
                        <a:rPr lang="en-US" sz="800" u="none" cap="none" strike="noStrike"/>
                        <a:t>Gesetz Nr. 69/2018, vom 26. Dezember</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1D9A78"/>
                    </a:solidFill>
                  </a:tcPr>
                </a:tc>
                <a:tc>
                  <a:txBody>
                    <a:bodyPr/>
                    <a:lstStyle/>
                    <a:p>
                      <a:pPr indent="0" lvl="0" marL="0" marR="0" rtl="0" algn="just">
                        <a:lnSpc>
                          <a:spcPct val="107000"/>
                        </a:lnSpc>
                        <a:spcBef>
                          <a:spcPts val="0"/>
                        </a:spcBef>
                        <a:spcAft>
                          <a:spcPts val="0"/>
                        </a:spcAft>
                        <a:buClr>
                          <a:srgbClr val="000000"/>
                        </a:buClr>
                        <a:buSzPts val="800"/>
                        <a:buFont typeface="Arial"/>
                        <a:buNone/>
                      </a:pPr>
                      <a:r>
                        <a:rPr lang="en-US" sz="800" u="none" cap="none" strike="noStrike"/>
                        <a:t>Dieses Gesetz führt ein System zur Förderung der Rückgabe von Einweg-Getränkeverpackungen aus Kunststoff und zur Bepfandung von Getränkeverpackungen aus Kunststoff, Glas, Eisenmetallen und Aluminium ein und ändert die Gesetzesverordnung Nr. 152-D/2017 vom 11. Dezember.</a:t>
                      </a:r>
                      <a:endParaRPr sz="800" u="none" cap="none" strike="noStrike">
                        <a:latin typeface="Calibri"/>
                        <a:ea typeface="Calibri"/>
                        <a:cs typeface="Calibri"/>
                        <a:sym typeface="Calibri"/>
                      </a:endParaRPr>
                    </a:p>
                  </a:txBody>
                  <a:tcPr marT="0" marB="0" marR="40300" marL="40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6"/>
          <p:cNvSpPr txBox="1"/>
          <p:nvPr>
            <p:ph type="title"/>
          </p:nvPr>
        </p:nvSpPr>
        <p:spPr>
          <a:xfrm>
            <a:off x="426870" y="26161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2800"/>
              <a:t>Mögliche politische Instrumente, die sich auf die Kreislauffähigkeit von Produkten auswirken </a:t>
            </a:r>
            <a:endParaRPr sz="2800"/>
          </a:p>
        </p:txBody>
      </p:sp>
      <p:sp>
        <p:nvSpPr>
          <p:cNvPr id="395" name="Google Shape;395;p36"/>
          <p:cNvSpPr txBox="1"/>
          <p:nvPr/>
        </p:nvSpPr>
        <p:spPr>
          <a:xfrm>
            <a:off x="237194" y="1273210"/>
            <a:ext cx="3379155" cy="246221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1" lang="en-US" sz="1400" u="none" cap="none" strike="noStrike">
                <a:solidFill>
                  <a:srgbClr val="2B2D83"/>
                </a:solidFill>
                <a:latin typeface="Arial"/>
                <a:ea typeface="Arial"/>
                <a:cs typeface="Arial"/>
                <a:sym typeface="Arial"/>
              </a:rPr>
              <a:t>"Die Straffung politischer Maßnahmen ist eine große Herausforderung, nicht nur, weil verschiedene politische Akteure für unterschiedliche Phasen im Lebenszyklus eines Produkts verantwortlich sind, sondern auch, weil es schwierig ist, alle möglichen Auswirkungen einer Politik vorherzusagen, bevor sie umgesetzt wird. Dies unterstreicht die Notwendigkeit, einen systemischen Überwachungsrahmen zu verwenden, der es ermöglicht, die systemischen Auswirkungen politischer Maßnahmen zu ermitteln und entsprechende Anpassungen vorzunehmen. </a:t>
            </a:r>
            <a:endParaRPr b="0" i="1" sz="1400" u="none" cap="none" strike="noStrike">
              <a:solidFill>
                <a:srgbClr val="2B2D83"/>
              </a:solidFill>
              <a:latin typeface="Arial"/>
              <a:ea typeface="Arial"/>
              <a:cs typeface="Arial"/>
              <a:sym typeface="Arial"/>
            </a:endParaRPr>
          </a:p>
        </p:txBody>
      </p:sp>
      <p:pic>
        <p:nvPicPr>
          <p:cNvPr id="396" name="Google Shape;396;p36"/>
          <p:cNvPicPr preferRelativeResize="0"/>
          <p:nvPr/>
        </p:nvPicPr>
        <p:blipFill rotWithShape="1">
          <a:blip r:embed="rId3">
            <a:alphaModFix/>
          </a:blip>
          <a:srcRect b="1" l="0" r="0" t="1393"/>
          <a:stretch/>
        </p:blipFill>
        <p:spPr>
          <a:xfrm>
            <a:off x="3972771" y="1130234"/>
            <a:ext cx="4456973" cy="3548456"/>
          </a:xfrm>
          <a:prstGeom prst="rect">
            <a:avLst/>
          </a:prstGeom>
          <a:noFill/>
          <a:ln>
            <a:noFill/>
          </a:ln>
        </p:spPr>
      </p:pic>
      <p:sp>
        <p:nvSpPr>
          <p:cNvPr id="397" name="Google Shape;397;p36"/>
          <p:cNvSpPr txBox="1"/>
          <p:nvPr/>
        </p:nvSpPr>
        <p:spPr>
          <a:xfrm>
            <a:off x="2539224" y="4639301"/>
            <a:ext cx="7210937" cy="2154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Quelle: </a:t>
            </a:r>
            <a:r>
              <a:rPr b="0" i="0" lang="en-US" sz="800" u="sng" cap="none" strike="noStrike">
                <a:solidFill>
                  <a:srgbClr val="000000"/>
                </a:solidFill>
                <a:latin typeface="Arial"/>
                <a:ea typeface="Arial"/>
                <a:cs typeface="Arial"/>
                <a:sym typeface="Arial"/>
                <a:hlinkClick r:id="rId4">
                  <a:extLst>
                    <a:ext uri="{A12FA001-AC4F-418D-AE19-62706E023703}">
                      <ahyp:hlinkClr val="tx"/>
                    </a:ext>
                  </a:extLst>
                </a:hlinkClick>
              </a:rPr>
              <a:t>https:</a:t>
            </a:r>
            <a:r>
              <a:rPr b="0" i="0" lang="en-US" sz="800" u="none" cap="none" strike="noStrike">
                <a:solidFill>
                  <a:srgbClr val="000000"/>
                </a:solidFill>
                <a:latin typeface="Arial"/>
                <a:ea typeface="Arial"/>
                <a:cs typeface="Arial"/>
                <a:sym typeface="Arial"/>
              </a:rPr>
              <a:t>//circulareconomy.europa.eu/platform/sites/default/files/circular_by_design_-_products_in_the_circular_economy.pdf </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7"/>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US"/>
              <a:t>Bewertung</a:t>
            </a:r>
            <a:endParaRPr b="1"/>
          </a:p>
        </p:txBody>
      </p:sp>
      <p:sp>
        <p:nvSpPr>
          <p:cNvPr id="403" name="Google Shape;403;p37"/>
          <p:cNvSpPr/>
          <p:nvPr/>
        </p:nvSpPr>
        <p:spPr>
          <a:xfrm>
            <a:off x="1430718" y="266457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37"/>
          <p:cNvSpPr/>
          <p:nvPr/>
        </p:nvSpPr>
        <p:spPr>
          <a:xfrm>
            <a:off x="7296002" y="266152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37"/>
          <p:cNvSpPr/>
          <p:nvPr/>
        </p:nvSpPr>
        <p:spPr>
          <a:xfrm>
            <a:off x="4363360" y="2659388"/>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37"/>
          <p:cNvSpPr/>
          <p:nvPr/>
        </p:nvSpPr>
        <p:spPr>
          <a:xfrm>
            <a:off x="7087502" y="2659388"/>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37"/>
          <p:cNvSpPr txBox="1"/>
          <p:nvPr/>
        </p:nvSpPr>
        <p:spPr>
          <a:xfrm>
            <a:off x="1211936" y="1551100"/>
            <a:ext cx="6302848" cy="25987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600"/>
              <a:buFont typeface="Arial"/>
              <a:buNone/>
            </a:pPr>
            <a:r>
              <a:rPr b="1" i="0" lang="en-US" sz="1600" u="sng" cap="none" strike="noStrike">
                <a:solidFill>
                  <a:srgbClr val="000000"/>
                </a:solidFill>
                <a:latin typeface="Calibri"/>
                <a:ea typeface="Calibri"/>
                <a:cs typeface="Calibri"/>
                <a:sym typeface="Calibri"/>
              </a:rPr>
              <a:t>Aufgabe</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Erstellen Sie einen einseitigen Fall für ein Unternehmen, das das lineare Wirtschaftsmodell verwendet. </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80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Beachten Sie die folgenden Fragen:</a:t>
            </a:r>
            <a:endParaRPr b="1" i="0" sz="1600" u="none" cap="none" strike="noStrike">
              <a:solidFill>
                <a:srgbClr val="000000"/>
              </a:solidFill>
              <a:latin typeface="Calibri"/>
              <a:ea typeface="Calibri"/>
              <a:cs typeface="Calibri"/>
              <a:sym typeface="Calibri"/>
            </a:endParaRPr>
          </a:p>
          <a:p>
            <a:pPr indent="-342900" lvl="0" marL="342900" marR="0" rtl="0" algn="just">
              <a:lnSpc>
                <a:spcPct val="107000"/>
              </a:lnSpc>
              <a:spcBef>
                <a:spcPts val="800"/>
              </a:spcBef>
              <a:spcAft>
                <a:spcPts val="0"/>
              </a:spcAft>
              <a:buClr>
                <a:srgbClr val="000000"/>
              </a:buClr>
              <a:buSzPts val="1600"/>
              <a:buFont typeface="Arial"/>
              <a:buAutoNum type="arabicPeriod"/>
            </a:pPr>
            <a:r>
              <a:rPr b="0" i="0" lang="en-US" sz="1600" u="none" cap="none" strike="noStrike">
                <a:solidFill>
                  <a:srgbClr val="000000"/>
                </a:solidFill>
                <a:latin typeface="Calibri"/>
                <a:ea typeface="Calibri"/>
                <a:cs typeface="Calibri"/>
                <a:sym typeface="Calibri"/>
              </a:rPr>
              <a:t>Was sind die negativen Auswirkungen dieses Geschäftsmodells auf die Umwelt? </a:t>
            </a:r>
            <a:endParaRPr b="0" i="0" sz="1400" u="none" cap="none" strike="noStrike">
              <a:solidFill>
                <a:srgbClr val="000000"/>
              </a:solidFill>
              <a:latin typeface="Arial"/>
              <a:ea typeface="Arial"/>
              <a:cs typeface="Arial"/>
              <a:sym typeface="Arial"/>
            </a:endParaRPr>
          </a:p>
          <a:p>
            <a:pPr indent="-342900" lvl="0" marL="342900" marR="0" rtl="0" algn="just">
              <a:lnSpc>
                <a:spcPct val="107000"/>
              </a:lnSpc>
              <a:spcBef>
                <a:spcPts val="800"/>
              </a:spcBef>
              <a:spcAft>
                <a:spcPts val="0"/>
              </a:spcAft>
              <a:buClr>
                <a:srgbClr val="000000"/>
              </a:buClr>
              <a:buSzPts val="1600"/>
              <a:buFont typeface="Arial"/>
              <a:buAutoNum type="arabicPeriod"/>
            </a:pPr>
            <a:r>
              <a:rPr b="0" i="0" lang="en-US" sz="1600" u="none" cap="none" strike="noStrike">
                <a:solidFill>
                  <a:srgbClr val="000000"/>
                </a:solidFill>
                <a:latin typeface="Calibri"/>
                <a:ea typeface="Calibri"/>
                <a:cs typeface="Calibri"/>
                <a:sym typeface="Calibri"/>
              </a:rPr>
              <a:t>Was werden Sie an diesem Geschäftsmodell ändern, um den Ressourcenverbrauch oder die negativen Auswirkungen auf die Umwelt zu verringern?</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8"/>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a:t>Weitere Lektüre</a:t>
            </a:r>
            <a:endParaRPr/>
          </a:p>
        </p:txBody>
      </p:sp>
      <p:sp>
        <p:nvSpPr>
          <p:cNvPr id="413" name="Google Shape;413;p38"/>
          <p:cNvSpPr txBox="1"/>
          <p:nvPr/>
        </p:nvSpPr>
        <p:spPr>
          <a:xfrm>
            <a:off x="316258" y="1756862"/>
            <a:ext cx="7545519" cy="28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68E00"/>
                </a:solidFill>
                <a:latin typeface="Arial"/>
                <a:ea typeface="Arial"/>
                <a:cs typeface="Arial"/>
                <a:sym typeface="Arial"/>
              </a:rPr>
              <a:t>Bücher, Abhandlungen, Leitfäden, Diplomarbeiten, Sonstiges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Materielle Belange: Umweltverschmutzung, Profit und Lebensqualität (1996): Jackson, Tim. Routledge Verlag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Geplante Obsoleszenz: Eine Untersuchung des Themas, Briefing, Mai 2016, https://www.europarl.europa.eu/RegData/etudes/BRIE/2016/581999/EPRS_BRI%282016%29581999_EN.pdf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368E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68E00"/>
                </a:solidFill>
                <a:latin typeface="Arial"/>
                <a:ea typeface="Arial"/>
                <a:cs typeface="Arial"/>
                <a:sym typeface="Arial"/>
              </a:rPr>
              <a:t>Websites und Plattformen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Website der Europäischen Kommission zum Thema Anpassung an den Klimawandel, wie werden wir betroffen sein? Verfügbar unter: </a:t>
            </a: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https:</a:t>
            </a:r>
            <a:r>
              <a:rPr b="0" i="0" lang="en-US" sz="1400" u="none" cap="none" strike="noStrike">
                <a:solidFill>
                  <a:srgbClr val="000000"/>
                </a:solidFill>
                <a:latin typeface="Arial"/>
                <a:ea typeface="Arial"/>
                <a:cs typeface="Arial"/>
                <a:sym typeface="Arial"/>
              </a:rPr>
              <a:t>//ec.europa.eu/clima/policies/adaptation/how_en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68E00"/>
                </a:solidFill>
                <a:latin typeface="Arial"/>
                <a:ea typeface="Arial"/>
                <a:cs typeface="Arial"/>
                <a:sym typeface="Arial"/>
              </a:rPr>
              <a:t>CE-Projekte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http://www.lessonsfromnature.org/ </a:t>
            </a:r>
            <a:endParaRPr b="0" i="0" sz="1400" u="none" cap="none" strike="noStrike">
              <a:solidFill>
                <a:srgbClr val="000000"/>
              </a:solidFill>
              <a:latin typeface="Arial"/>
              <a:ea typeface="Arial"/>
              <a:cs typeface="Arial"/>
              <a:sym typeface="Arial"/>
            </a:endParaRPr>
          </a:p>
        </p:txBody>
      </p:sp>
      <p:sp>
        <p:nvSpPr>
          <p:cNvPr id="414" name="Google Shape;414;p38"/>
          <p:cNvSpPr txBox="1"/>
          <p:nvPr/>
        </p:nvSpPr>
        <p:spPr>
          <a:xfrm>
            <a:off x="316258" y="1449085"/>
            <a:ext cx="53007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E7501B"/>
                </a:solidFill>
                <a:latin typeface="Arial"/>
                <a:ea typeface="Arial"/>
                <a:cs typeface="Arial"/>
                <a:sym typeface="Arial"/>
              </a:rPr>
              <a:t>Lineares Modell von Produktion und Verbrauch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9"/>
          <p:cNvSpPr txBox="1"/>
          <p:nvPr/>
        </p:nvSpPr>
        <p:spPr>
          <a:xfrm>
            <a:off x="92815" y="841960"/>
            <a:ext cx="9051185" cy="37548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68E00"/>
                </a:solidFill>
                <a:latin typeface="Arial"/>
                <a:ea typeface="Arial"/>
                <a:cs typeface="Arial"/>
                <a:sym typeface="Arial"/>
              </a:rPr>
              <a:t>Bücher, Abhandlungen, Leitfäden, Diplomarbeiten, Sonstiges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Walter R. Stahel, Routledge &amp; CRC Press, 2019, The Circular Economy: A User's Guide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EUA-Bericht Nr. 6/2017 Circular by design Produkte in der Kreislaufwirtschaft REUSE, REPAIR, EDISTRIBUTE, REFURBISH, REMANUFACTURE, ISSN 1977-8449, Verfügbar unter: </a:t>
            </a: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https:</a:t>
            </a:r>
            <a:r>
              <a:rPr b="0" i="0" lang="en-US" sz="1400" u="none" cap="none" strike="noStrike">
                <a:solidFill>
                  <a:srgbClr val="000000"/>
                </a:solidFill>
                <a:latin typeface="Arial"/>
                <a:ea typeface="Arial"/>
                <a:cs typeface="Arial"/>
                <a:sym typeface="Arial"/>
              </a:rPr>
              <a:t>//circulareconomy.europa.eu/platform/sites/default/files/circular_by_design_-_products_in_the_circular_economy.pdf </a:t>
            </a:r>
            <a:endParaRPr b="1" i="0" sz="1400" u="none" cap="none" strike="noStrike">
              <a:solidFill>
                <a:srgbClr val="368E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368E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68E00"/>
                </a:solidFill>
                <a:latin typeface="Arial"/>
                <a:ea typeface="Arial"/>
                <a:cs typeface="Arial"/>
                <a:sym typeface="Arial"/>
              </a:rPr>
              <a:t>Websites und Plattformen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Konzept der Kreislaufwirtschaft, Ellen McArthur Foundation. Verfügbar unter: </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a:t>
            </a:r>
            <a:r>
              <a:rPr b="0" i="0" lang="en-US" sz="1400" u="none" cap="none" strike="noStrike">
                <a:solidFill>
                  <a:srgbClr val="000000"/>
                </a:solidFill>
                <a:latin typeface="Arial"/>
                <a:ea typeface="Arial"/>
                <a:cs typeface="Arial"/>
                <a:sym typeface="Arial"/>
              </a:rPr>
              <a:t>//www.ellenmacarthurfoundation.org/circular-economy/concept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Auswirkungen der Kreislaufwirtschaft auf die Beschäftigung. Verfügbar unter: </a:t>
            </a: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https:</a:t>
            </a:r>
            <a:r>
              <a:rPr b="0" i="0" lang="en-US" sz="1400" u="none" cap="none" strike="noStrike">
                <a:solidFill>
                  <a:srgbClr val="000000"/>
                </a:solidFill>
                <a:latin typeface="Arial"/>
                <a:ea typeface="Arial"/>
                <a:cs typeface="Arial"/>
                <a:sym typeface="Arial"/>
              </a:rPr>
              <a:t>//www.iisd.org/system/files/2020-12/circular-economy-jobs.pdf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hlinkClick r:id="rId6">
                  <a:extLst>
                    <a:ext uri="{A12FA001-AC4F-418D-AE19-62706E023703}">
                      <ahyp:hlinkClr val="tx"/>
                    </a:ext>
                  </a:extLst>
                </a:hlinkClick>
              </a:rPr>
              <a:t>https://kenniskaarten.hetgroenebrein.nl/en/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368E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68E00"/>
                </a:solidFill>
                <a:latin typeface="Arial"/>
                <a:ea typeface="Arial"/>
                <a:cs typeface="Arial"/>
                <a:sym typeface="Arial"/>
              </a:rPr>
              <a:t>Videos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Ist dies die Zukunft der globalen Lebensmittelsysteme? Verfügbar unter: </a:t>
            </a:r>
            <a:r>
              <a:rPr b="0" i="0" lang="en-US" sz="1400" u="sng" cap="none" strike="noStrike">
                <a:solidFill>
                  <a:srgbClr val="000000"/>
                </a:solidFill>
                <a:latin typeface="Arial"/>
                <a:ea typeface="Arial"/>
                <a:cs typeface="Arial"/>
                <a:sym typeface="Arial"/>
                <a:hlinkClick r:id="rId7">
                  <a:extLst>
                    <a:ext uri="{A12FA001-AC4F-418D-AE19-62706E023703}">
                      <ahyp:hlinkClr val="tx"/>
                    </a:ext>
                  </a:extLst>
                </a:hlinkClick>
              </a:rPr>
              <a:t>https:</a:t>
            </a:r>
            <a:r>
              <a:rPr b="0" i="0" lang="en-US" sz="1400" u="none" cap="none" strike="noStrike">
                <a:solidFill>
                  <a:srgbClr val="000000"/>
                </a:solidFill>
                <a:latin typeface="Arial"/>
                <a:ea typeface="Arial"/>
                <a:cs typeface="Arial"/>
                <a:sym typeface="Arial"/>
              </a:rPr>
              <a:t>//www.youtube.com/watch?v=G-pr0cYzuDQ   </a:t>
            </a:r>
            <a:endParaRPr b="0" i="0" sz="1400" u="none" cap="none" strike="noStrike">
              <a:solidFill>
                <a:srgbClr val="000000"/>
              </a:solidFill>
              <a:latin typeface="Arial"/>
              <a:ea typeface="Arial"/>
              <a:cs typeface="Arial"/>
              <a:sym typeface="Arial"/>
            </a:endParaRPr>
          </a:p>
        </p:txBody>
      </p:sp>
      <p:sp>
        <p:nvSpPr>
          <p:cNvPr id="420" name="Google Shape;420;p39"/>
          <p:cNvSpPr txBox="1"/>
          <p:nvPr/>
        </p:nvSpPr>
        <p:spPr>
          <a:xfrm>
            <a:off x="1148155" y="383431"/>
            <a:ext cx="53007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E7501B"/>
                </a:solidFill>
                <a:latin typeface="Arial"/>
                <a:ea typeface="Arial"/>
                <a:cs typeface="Arial"/>
                <a:sym typeface="Arial"/>
              </a:rPr>
              <a:t>CE-Prinzipien im Gegensatz zum linearen Modell</a:t>
            </a:r>
            <a:endParaRPr b="1" i="0" sz="1400" u="none" cap="none" strike="noStrike">
              <a:solidFill>
                <a:srgbClr val="E7501B"/>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4"/>
          <p:cNvSpPr txBox="1"/>
          <p:nvPr>
            <p:ph type="title"/>
          </p:nvPr>
        </p:nvSpPr>
        <p:spPr>
          <a:xfrm>
            <a:off x="-574319" y="1077043"/>
            <a:ext cx="7717800" cy="64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000">
                <a:solidFill>
                  <a:srgbClr val="368E00"/>
                </a:solidFill>
              </a:rPr>
              <a:t>Lineares Modell von Produktion und Verbrauch</a:t>
            </a:r>
            <a:br>
              <a:rPr lang="en-US" sz="4000">
                <a:solidFill>
                  <a:srgbClr val="368E00"/>
                </a:solidFill>
              </a:rPr>
            </a:br>
            <a:endParaRPr/>
          </a:p>
        </p:txBody>
      </p:sp>
      <p:sp>
        <p:nvSpPr>
          <p:cNvPr id="157" name="Google Shape;157;p4"/>
          <p:cNvSpPr txBox="1"/>
          <p:nvPr>
            <p:ph idx="1" type="subTitle"/>
          </p:nvPr>
        </p:nvSpPr>
        <p:spPr>
          <a:xfrm>
            <a:off x="3719073" y="2497270"/>
            <a:ext cx="5317350" cy="207473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US" sz="1600"/>
              <a:t>Ein Überblick über das lineare Produktions- und Konsummodell, in dem aus historischer Sicht erläutert wird, wie das lineare Modell zur Erzielung von Wirtschaftswachstum bevorzugt wurde. </a:t>
            </a:r>
            <a:endParaRPr/>
          </a:p>
          <a:p>
            <a:pPr indent="0" lvl="0" marL="0" rtl="0" algn="just">
              <a:lnSpc>
                <a:spcPct val="100000"/>
              </a:lnSpc>
              <a:spcBef>
                <a:spcPts val="0"/>
              </a:spcBef>
              <a:spcAft>
                <a:spcPts val="0"/>
              </a:spcAft>
              <a:buSzPts val="1600"/>
              <a:buNone/>
            </a:pPr>
            <a:r>
              <a:rPr lang="en-US" sz="1600"/>
              <a:t>Die Auswirkungen (z. B. Klimawandel, Umweltverschmutzung) des linearen Modells werden durch den Nachweis der Umweltzerstörung, die zum linearen Modell beigetragen hat, deutlich. </a:t>
            </a:r>
            <a:endParaRPr/>
          </a:p>
          <a:p>
            <a:pPr indent="0" lvl="0" marL="0" rtl="0" algn="just">
              <a:lnSpc>
                <a:spcPct val="100000"/>
              </a:lnSpc>
              <a:spcBef>
                <a:spcPts val="0"/>
              </a:spcBef>
              <a:spcAft>
                <a:spcPts val="0"/>
              </a:spcAft>
              <a:buSzPts val="1600"/>
              <a:buNone/>
            </a:pPr>
            <a:r>
              <a:rPr lang="en-US" sz="1400"/>
              <a: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0"/>
          <p:cNvSpPr txBox="1"/>
          <p:nvPr/>
        </p:nvSpPr>
        <p:spPr>
          <a:xfrm>
            <a:off x="713225" y="1854697"/>
            <a:ext cx="7660754"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68E00"/>
                </a:solidFill>
                <a:latin typeface="Arial"/>
                <a:ea typeface="Arial"/>
                <a:cs typeface="Arial"/>
                <a:sym typeface="Arial"/>
              </a:rPr>
              <a:t>Websites und Plattformen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Eurostat Rahmen für die Überwachung der Kreislaufwirtschaft. Verfügbar unter: </a:t>
            </a: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https:</a:t>
            </a:r>
            <a:r>
              <a:rPr b="0" i="0" lang="en-US" sz="1400" u="none" cap="none" strike="noStrike">
                <a:solidFill>
                  <a:srgbClr val="000000"/>
                </a:solidFill>
                <a:latin typeface="Arial"/>
                <a:ea typeface="Arial"/>
                <a:cs typeface="Arial"/>
                <a:sym typeface="Arial"/>
              </a:rPr>
              <a:t>//ec.europa.eu/eurostat/web/circular-economy/indicators/monitoring-framework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Eurostat-Indikatoren zur Kreislaufwirtschaft. Verfügbar unter: </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a:t>
            </a:r>
            <a:r>
              <a:rPr b="0" i="0" lang="en-US" sz="1400" u="none" cap="none" strike="noStrike">
                <a:solidFill>
                  <a:srgbClr val="000000"/>
                </a:solidFill>
                <a:latin typeface="Arial"/>
                <a:ea typeface="Arial"/>
                <a:cs typeface="Arial"/>
                <a:sym typeface="Arial"/>
              </a:rPr>
              <a:t>//ec.europa.eu/eurostat/web/circular-economy/indicators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Indikatoren für die Kreislaufwirtschaft, Europäische Kommission, verfügbar unter: </a:t>
            </a: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https:</a:t>
            </a:r>
            <a:r>
              <a:rPr b="0" i="0" lang="en-US" sz="1400" u="none" cap="none" strike="noStrike">
                <a:solidFill>
                  <a:srgbClr val="000000"/>
                </a:solidFill>
                <a:latin typeface="Arial"/>
                <a:ea typeface="Arial"/>
                <a:cs typeface="Arial"/>
                <a:sym typeface="Arial"/>
              </a:rPr>
              <a:t>//ec.europa.eu/environment/ecoap/indicators/circular-economy-indicators_en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Indikator für materielle Kreislaufwirtschaft, Ellen MacArthur Foundation, verfügbar unter: </a:t>
            </a:r>
            <a:r>
              <a:rPr b="0" i="0" lang="en-US" sz="1400" u="sng" cap="none" strike="noStrike">
                <a:solidFill>
                  <a:srgbClr val="000000"/>
                </a:solidFill>
                <a:latin typeface="Arial"/>
                <a:ea typeface="Arial"/>
                <a:cs typeface="Arial"/>
                <a:sym typeface="Arial"/>
                <a:hlinkClick r:id="rId6">
                  <a:extLst>
                    <a:ext uri="{A12FA001-AC4F-418D-AE19-62706E023703}">
                      <ahyp:hlinkClr val="tx"/>
                    </a:ext>
                  </a:extLst>
                </a:hlinkClick>
              </a:rPr>
              <a:t>https:</a:t>
            </a:r>
            <a:r>
              <a:rPr b="0" i="0" lang="en-US" sz="1400" u="none" cap="none" strike="noStrike">
                <a:solidFill>
                  <a:srgbClr val="000000"/>
                </a:solidFill>
                <a:latin typeface="Arial"/>
                <a:ea typeface="Arial"/>
                <a:cs typeface="Arial"/>
                <a:sym typeface="Arial"/>
              </a:rPr>
              <a:t>//ellenmacarthurfoundation.org/material-circularity-indicator   </a:t>
            </a:r>
            <a:endParaRPr b="0" i="0" sz="1400" u="none" cap="none" strike="noStrike">
              <a:solidFill>
                <a:srgbClr val="000000"/>
              </a:solidFill>
              <a:latin typeface="Arial"/>
              <a:ea typeface="Arial"/>
              <a:cs typeface="Arial"/>
              <a:sym typeface="Arial"/>
            </a:endParaRPr>
          </a:p>
        </p:txBody>
      </p:sp>
      <p:sp>
        <p:nvSpPr>
          <p:cNvPr id="426" name="Google Shape;426;p40"/>
          <p:cNvSpPr txBox="1"/>
          <p:nvPr/>
        </p:nvSpPr>
        <p:spPr>
          <a:xfrm>
            <a:off x="713225" y="1103589"/>
            <a:ext cx="53007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E7501B"/>
                </a:solidFill>
                <a:latin typeface="Arial"/>
                <a:ea typeface="Arial"/>
                <a:cs typeface="Arial"/>
                <a:sym typeface="Arial"/>
              </a:rPr>
              <a:t>CE-Indikatoren</a:t>
            </a:r>
            <a:endParaRPr b="1" i="0" sz="1400" u="none" cap="none" strike="noStrike">
              <a:solidFill>
                <a:srgbClr val="E7501B"/>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1"/>
          <p:cNvSpPr txBox="1"/>
          <p:nvPr/>
        </p:nvSpPr>
        <p:spPr>
          <a:xfrm>
            <a:off x="556890" y="1287725"/>
            <a:ext cx="7793026" cy="35377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68E00"/>
                </a:solidFill>
                <a:latin typeface="Arial"/>
                <a:ea typeface="Arial"/>
                <a:cs typeface="Arial"/>
                <a:sym typeface="Arial"/>
              </a:rPr>
              <a:t>Bücher, Abhandlungen, Leitfäden, Diplomarbeiten, Sonstiges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Ein neuer Aktionsplan für die Kreislaufwirtschaft Für ein saubereres und wettbewerbsfähigeres Europa (2020). Verfügbar unter: </a:t>
            </a: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https:</a:t>
            </a:r>
            <a:r>
              <a:rPr b="0" i="0" lang="en-US" sz="1400" u="none" cap="none" strike="noStrike">
                <a:solidFill>
                  <a:srgbClr val="000000"/>
                </a:solidFill>
                <a:latin typeface="Arial"/>
                <a:ea typeface="Arial"/>
                <a:cs typeface="Arial"/>
                <a:sym typeface="Arial"/>
              </a:rPr>
              <a:t>//eur-lex.europa.eu/legal-content/EN/TXT/?qid=1583933814386&amp;uri=COM:2020:98:FIN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Entschließung des Europäischen Parlaments zum neuen Plan für die Kreislaufwirtschaft (2020/2077 (INI)), verfügbar unter: </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a:t>
            </a:r>
            <a:r>
              <a:rPr b="0" i="0" lang="en-US" sz="1400" u="none" cap="none" strike="noStrike">
                <a:solidFill>
                  <a:srgbClr val="000000"/>
                </a:solidFill>
                <a:latin typeface="Arial"/>
                <a:ea typeface="Arial"/>
                <a:cs typeface="Arial"/>
                <a:sym typeface="Arial"/>
              </a:rPr>
              <a:t>//www.europarl.europa.eu/doceo/document/TA-9-2021-0040_EN.html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Circular by design - Products in the circular economy, EUA Report I N 6/2017, verfügbar unter: </a:t>
            </a: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https:</a:t>
            </a:r>
            <a:r>
              <a:rPr b="0" i="0" lang="en-US" sz="1400" u="none" cap="none" strike="noStrike">
                <a:solidFill>
                  <a:srgbClr val="000000"/>
                </a:solidFill>
                <a:latin typeface="Arial"/>
                <a:ea typeface="Arial"/>
                <a:cs typeface="Arial"/>
                <a:sym typeface="Arial"/>
              </a:rPr>
              <a:t>//circulareconomy.europa.eu/platform/sites/default/files/circular_by_design_-_products_in_the_circular_economy.pdf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More from less - materials resource efficiency in Europe, EUA Report I N 10/2016, verfügbar unter: </a:t>
            </a:r>
            <a:r>
              <a:rPr b="0" i="0" lang="en-US" sz="1400" u="sng" cap="none" strike="noStrike">
                <a:solidFill>
                  <a:srgbClr val="000000"/>
                </a:solidFill>
                <a:latin typeface="Arial"/>
                <a:ea typeface="Arial"/>
                <a:cs typeface="Arial"/>
                <a:sym typeface="Arial"/>
                <a:hlinkClick r:id="rId6">
                  <a:extLst>
                    <a:ext uri="{A12FA001-AC4F-418D-AE19-62706E023703}">
                      <ahyp:hlinkClr val="tx"/>
                    </a:ext>
                  </a:extLst>
                </a:hlinkClick>
              </a:rPr>
              <a:t>http:</a:t>
            </a:r>
            <a:r>
              <a:rPr b="0" i="0" lang="en-US" sz="1400" u="none" cap="none" strike="noStrike">
                <a:solidFill>
                  <a:srgbClr val="000000"/>
                </a:solidFill>
                <a:latin typeface="Arial"/>
                <a:ea typeface="Arial"/>
                <a:cs typeface="Arial"/>
                <a:sym typeface="Arial"/>
              </a:rPr>
              <a:t>//www.sepa.gov.rs/download/publikacije/MoreFromLess_MaterialResourceEfficiencyEurope.pdf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68E00"/>
                </a:solidFill>
                <a:latin typeface="Arial"/>
                <a:ea typeface="Arial"/>
                <a:cs typeface="Arial"/>
                <a:sym typeface="Arial"/>
              </a:rPr>
              <a:t>Websites und Plattformen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EU Ecolabel, verfügbar unter: </a:t>
            </a:r>
            <a:r>
              <a:rPr b="0" i="0" lang="en-US" sz="1400" u="sng" cap="none" strike="noStrike">
                <a:solidFill>
                  <a:srgbClr val="0563C1"/>
                </a:solidFill>
                <a:latin typeface="Arial"/>
                <a:ea typeface="Arial"/>
                <a:cs typeface="Arial"/>
                <a:sym typeface="Arial"/>
                <a:hlinkClick r:id="rId7">
                  <a:extLst>
                    <a:ext uri="{A12FA001-AC4F-418D-AE19-62706E023703}">
                      <ahyp:hlinkClr val="tx"/>
                    </a:ext>
                  </a:extLst>
                </a:hlinkClick>
              </a:rPr>
              <a:t>https:</a:t>
            </a:r>
            <a:r>
              <a:rPr b="0" i="0" lang="en-US" sz="1400" u="none" cap="none" strike="noStrike">
                <a:solidFill>
                  <a:srgbClr val="000000"/>
                </a:solidFill>
                <a:latin typeface="Arial"/>
                <a:ea typeface="Arial"/>
                <a:cs typeface="Arial"/>
                <a:sym typeface="Arial"/>
              </a:rPr>
              <a:t>//ec.europa.eu/environment/ecolabel/ </a:t>
            </a:r>
            <a:endParaRPr b="0" i="0" sz="1400" u="none" cap="none" strike="noStrike">
              <a:solidFill>
                <a:srgbClr val="000000"/>
              </a:solidFill>
              <a:latin typeface="Arial"/>
              <a:ea typeface="Arial"/>
              <a:cs typeface="Arial"/>
              <a:sym typeface="Arial"/>
            </a:endParaRPr>
          </a:p>
        </p:txBody>
      </p:sp>
      <p:sp>
        <p:nvSpPr>
          <p:cNvPr id="432" name="Google Shape;432;p41"/>
          <p:cNvSpPr txBox="1"/>
          <p:nvPr/>
        </p:nvSpPr>
        <p:spPr>
          <a:xfrm>
            <a:off x="556890" y="858263"/>
            <a:ext cx="53007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E7501B"/>
                </a:solidFill>
                <a:latin typeface="Arial"/>
                <a:ea typeface="Arial"/>
                <a:cs typeface="Arial"/>
                <a:sym typeface="Arial"/>
              </a:rPr>
              <a:t>CE-Politiken und gesetzlicher Rahmen</a:t>
            </a:r>
            <a:endParaRPr b="1" i="0" sz="1400" u="none" cap="none" strike="noStrike">
              <a:solidFill>
                <a:srgbClr val="E7501B"/>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2"/>
          <p:cNvSpPr/>
          <p:nvPr/>
        </p:nvSpPr>
        <p:spPr>
          <a:xfrm>
            <a:off x="5443875" y="1896300"/>
            <a:ext cx="2747100" cy="2712000"/>
          </a:xfrm>
          <a:prstGeom prst="rect">
            <a:avLst/>
          </a:pr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438" name="Google Shape;438;p42"/>
          <p:cNvGrpSpPr/>
          <p:nvPr/>
        </p:nvGrpSpPr>
        <p:grpSpPr>
          <a:xfrm>
            <a:off x="4572118" y="1023546"/>
            <a:ext cx="3615639" cy="2905926"/>
            <a:chOff x="1917372" y="1288466"/>
            <a:chExt cx="2993079" cy="2405568"/>
          </a:xfrm>
        </p:grpSpPr>
        <p:sp>
          <p:nvSpPr>
            <p:cNvPr id="439" name="Google Shape;439;p42"/>
            <p:cNvSpPr/>
            <p:nvPr/>
          </p:nvSpPr>
          <p:spPr>
            <a:xfrm>
              <a:off x="2962748" y="2186357"/>
              <a:ext cx="902196" cy="15076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42"/>
            <p:cNvSpPr/>
            <p:nvPr/>
          </p:nvSpPr>
          <p:spPr>
            <a:xfrm>
              <a:off x="2962748" y="2186357"/>
              <a:ext cx="902196" cy="15076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42"/>
            <p:cNvSpPr/>
            <p:nvPr/>
          </p:nvSpPr>
          <p:spPr>
            <a:xfrm>
              <a:off x="1917372" y="1288466"/>
              <a:ext cx="2993079" cy="1995402"/>
            </a:xfrm>
            <a:custGeom>
              <a:rect b="b" l="l" r="r" t="t"/>
              <a:pathLst>
                <a:path extrusionOk="0" h="122361" w="18354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42"/>
            <p:cNvSpPr/>
            <p:nvPr/>
          </p:nvSpPr>
          <p:spPr>
            <a:xfrm>
              <a:off x="2066952" y="1598846"/>
              <a:ext cx="2793524" cy="1485466"/>
            </a:xfrm>
            <a:custGeom>
              <a:rect b="b" l="l" r="r" t="t"/>
              <a:pathLst>
                <a:path extrusionOk="0" h="91091" w="171303">
                  <a:moveTo>
                    <a:pt x="0" y="1"/>
                  </a:moveTo>
                  <a:lnTo>
                    <a:pt x="0" y="91090"/>
                  </a:lnTo>
                  <a:lnTo>
                    <a:pt x="171303" y="91090"/>
                  </a:lnTo>
                  <a:lnTo>
                    <a:pt x="17130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F1F1F1"/>
                </a:solidFill>
                <a:latin typeface="Arial"/>
                <a:ea typeface="Arial"/>
                <a:cs typeface="Arial"/>
                <a:sym typeface="Arial"/>
              </a:endParaRPr>
            </a:p>
          </p:txBody>
        </p:sp>
        <p:sp>
          <p:nvSpPr>
            <p:cNvPr id="443" name="Google Shape;443;p42"/>
            <p:cNvSpPr/>
            <p:nvPr/>
          </p:nvSpPr>
          <p:spPr>
            <a:xfrm>
              <a:off x="1917372" y="2984544"/>
              <a:ext cx="2993079" cy="299324"/>
            </a:xfrm>
            <a:custGeom>
              <a:rect b="b" l="l" r="r" t="t"/>
              <a:pathLst>
                <a:path extrusionOk="0" h="18355" w="18354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42"/>
            <p:cNvSpPr/>
            <p:nvPr/>
          </p:nvSpPr>
          <p:spPr>
            <a:xfrm>
              <a:off x="3363961" y="3084313"/>
              <a:ext cx="99753" cy="99786"/>
            </a:xfrm>
            <a:custGeom>
              <a:rect b="b" l="l" r="r" t="t"/>
              <a:pathLst>
                <a:path extrusionOk="0" h="6119" w="6117">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42"/>
            <p:cNvSpPr/>
            <p:nvPr/>
          </p:nvSpPr>
          <p:spPr>
            <a:xfrm>
              <a:off x="3120490" y="3283851"/>
              <a:ext cx="586711" cy="78276"/>
            </a:xfrm>
            <a:custGeom>
              <a:rect b="b" l="l" r="r" t="t"/>
              <a:pathLst>
                <a:path extrusionOk="0" h="4800" w="35978">
                  <a:moveTo>
                    <a:pt x="334" y="1"/>
                  </a:moveTo>
                  <a:lnTo>
                    <a:pt x="1" y="4800"/>
                  </a:lnTo>
                  <a:lnTo>
                    <a:pt x="35978" y="4800"/>
                  </a:lnTo>
                  <a:lnTo>
                    <a:pt x="35644"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6" name="Google Shape;446;p42"/>
          <p:cNvSpPr/>
          <p:nvPr/>
        </p:nvSpPr>
        <p:spPr>
          <a:xfrm>
            <a:off x="4793661" y="1142065"/>
            <a:ext cx="3192099" cy="2146155"/>
          </a:xfrm>
          <a:prstGeom prst="rect">
            <a:avLst/>
          </a:prstGeom>
          <a:solidFill>
            <a:srgbClr val="FAFB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47" name="Google Shape;447;p42"/>
          <p:cNvPicPr preferRelativeResize="0"/>
          <p:nvPr/>
        </p:nvPicPr>
        <p:blipFill rotWithShape="1">
          <a:blip r:embed="rId3">
            <a:alphaModFix/>
          </a:blip>
          <a:srcRect b="0" l="0" r="0" t="0"/>
          <a:stretch/>
        </p:blipFill>
        <p:spPr>
          <a:xfrm>
            <a:off x="5331759" y="1142065"/>
            <a:ext cx="2168396" cy="2146155"/>
          </a:xfrm>
          <a:prstGeom prst="rect">
            <a:avLst/>
          </a:prstGeom>
          <a:noFill/>
          <a:ln>
            <a:noFill/>
          </a:ln>
        </p:spPr>
      </p:pic>
      <p:sp>
        <p:nvSpPr>
          <p:cNvPr id="448" name="Google Shape;448;p42"/>
          <p:cNvSpPr txBox="1"/>
          <p:nvPr>
            <p:ph type="title"/>
          </p:nvPr>
        </p:nvSpPr>
        <p:spPr>
          <a:xfrm>
            <a:off x="627744" y="1923359"/>
            <a:ext cx="3858900" cy="26617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US"/>
              <a:t>Kreislaufwirtschaft</a:t>
            </a:r>
            <a:br>
              <a:rPr lang="en-US"/>
            </a:br>
            <a:r>
              <a:rPr lang="en-US"/>
              <a:t> und ihre Grundsätze</a:t>
            </a:r>
            <a:endParaRPr/>
          </a:p>
        </p:txBody>
      </p:sp>
      <p:grpSp>
        <p:nvGrpSpPr>
          <p:cNvPr id="449" name="Google Shape;449;p42"/>
          <p:cNvGrpSpPr/>
          <p:nvPr/>
        </p:nvGrpSpPr>
        <p:grpSpPr>
          <a:xfrm>
            <a:off x="7302565" y="2520599"/>
            <a:ext cx="1453150" cy="1880570"/>
            <a:chOff x="4338285" y="2552085"/>
            <a:chExt cx="1202939" cy="1556763"/>
          </a:xfrm>
        </p:grpSpPr>
        <p:sp>
          <p:nvSpPr>
            <p:cNvPr id="450" name="Google Shape;450;p42"/>
            <p:cNvSpPr/>
            <p:nvPr/>
          </p:nvSpPr>
          <p:spPr>
            <a:xfrm>
              <a:off x="4338285" y="2552085"/>
              <a:ext cx="1202939" cy="1556763"/>
            </a:xfrm>
            <a:custGeom>
              <a:rect b="b" l="l" r="r" t="t"/>
              <a:pathLst>
                <a:path extrusionOk="0" h="95463" w="73766">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42"/>
            <p:cNvSpPr/>
            <p:nvPr/>
          </p:nvSpPr>
          <p:spPr>
            <a:xfrm>
              <a:off x="4409044" y="2622860"/>
              <a:ext cx="1061423" cy="1415230"/>
            </a:xfrm>
            <a:custGeom>
              <a:rect b="b" l="l" r="r" t="t"/>
              <a:pathLst>
                <a:path extrusionOk="0" h="86784" w="65088">
                  <a:moveTo>
                    <a:pt x="1" y="0"/>
                  </a:moveTo>
                  <a:lnTo>
                    <a:pt x="1" y="34371"/>
                  </a:lnTo>
                  <a:lnTo>
                    <a:pt x="1" y="86783"/>
                  </a:lnTo>
                  <a:lnTo>
                    <a:pt x="65087" y="86783"/>
                  </a:lnTo>
                  <a:lnTo>
                    <a:pt x="65087" y="34371"/>
                  </a:lnTo>
                  <a:lnTo>
                    <a:pt x="6508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2" name="Google Shape;452;p42"/>
          <p:cNvSpPr/>
          <p:nvPr/>
        </p:nvSpPr>
        <p:spPr>
          <a:xfrm>
            <a:off x="7390245" y="2857423"/>
            <a:ext cx="1282199"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1F1F1"/>
                </a:solidFill>
                <a:latin typeface="Arial"/>
                <a:ea typeface="Arial"/>
                <a:cs typeface="Arial"/>
                <a:sym typeface="Arial"/>
              </a:rPr>
              <a:t>Vielen Dank!</a:t>
            </a:r>
            <a:endParaRPr b="0" i="0" sz="1400" u="none" cap="none" strike="noStrike">
              <a:solidFill>
                <a:srgbClr val="000000"/>
              </a:solidFill>
              <a:latin typeface="Arial"/>
              <a:ea typeface="Arial"/>
              <a:cs typeface="Arial"/>
              <a:sym typeface="Arial"/>
            </a:endParaRPr>
          </a:p>
        </p:txBody>
      </p:sp>
      <p:sp>
        <p:nvSpPr>
          <p:cNvPr id="453" name="Google Shape;453;p42"/>
          <p:cNvSpPr txBox="1"/>
          <p:nvPr/>
        </p:nvSpPr>
        <p:spPr>
          <a:xfrm>
            <a:off x="5443875" y="4077461"/>
            <a:ext cx="1944164" cy="4770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1" i="0" lang="en-US" sz="500" u="none" cap="none" strike="noStrike">
                <a:solidFill>
                  <a:srgbClr val="374957"/>
                </a:solidFill>
                <a:latin typeface="Proxima Nova"/>
                <a:ea typeface="Proxima Nova"/>
                <a:cs typeface="Proxima Nova"/>
                <a:sym typeface="Proxima Nova"/>
              </a:rPr>
              <a:t>Infografik zur Kreislaufwirtschaft </a:t>
            </a:r>
            <a:r>
              <a:rPr b="0" i="0" lang="en-US" sz="500" u="none" cap="none" strike="noStrike">
                <a:solidFill>
                  <a:srgbClr val="000000"/>
                </a:solidFill>
                <a:latin typeface="Arial"/>
                <a:ea typeface="Arial"/>
                <a:cs typeface="Arial"/>
                <a:sym typeface="Arial"/>
              </a:rPr>
              <a:t>von </a:t>
            </a:r>
            <a:r>
              <a:rPr b="1" i="0" lang="en-US" sz="500" u="none" cap="none" strike="noStrike">
                <a:solidFill>
                  <a:srgbClr val="0F73EE"/>
                </a:solidFill>
                <a:latin typeface="Proxima Nova"/>
                <a:ea typeface="Proxima Nova"/>
                <a:cs typeface="Proxima Nova"/>
                <a:sym typeface="Proxima Nova"/>
              </a:rPr>
              <a:t>freepik </a:t>
            </a:r>
            <a:r>
              <a:rPr b="0" i="0" lang="en-US" sz="500" u="none" cap="none" strike="noStrike">
                <a:solidFill>
                  <a:srgbClr val="000000"/>
                </a:solidFill>
                <a:latin typeface="Arial"/>
                <a:ea typeface="Arial"/>
                <a:cs typeface="Arial"/>
                <a:sym typeface="Arial"/>
              </a:rPr>
              <a:t>in https://www.freepik.com/free-vector/flat-design-circular-economy-infographic_21095200.htm#query=circular%20economy&amp;position=4&amp;from_view=search&amp;track=ais</a:t>
            </a:r>
            <a:endParaRPr b="0" i="0" sz="1400" u="none" cap="none" strike="noStrike">
              <a:solidFill>
                <a:srgbClr val="000000"/>
              </a:solidFill>
              <a:latin typeface="Arial"/>
              <a:ea typeface="Arial"/>
              <a:cs typeface="Arial"/>
              <a:sym typeface="Arial"/>
            </a:endParaRPr>
          </a:p>
        </p:txBody>
      </p:sp>
      <p:pic>
        <p:nvPicPr>
          <p:cNvPr descr="Uma imagem com texto, clipart&#10;&#10;Descrição gerada automaticamente" id="454" name="Google Shape;454;p42"/>
          <p:cNvPicPr preferRelativeResize="0"/>
          <p:nvPr/>
        </p:nvPicPr>
        <p:blipFill rotWithShape="1">
          <a:blip r:embed="rId4">
            <a:alphaModFix/>
          </a:blip>
          <a:srcRect b="0" l="0" r="0" t="0"/>
          <a:stretch/>
        </p:blipFill>
        <p:spPr>
          <a:xfrm>
            <a:off x="4796243" y="3048527"/>
            <a:ext cx="681229" cy="2396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5"/>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000"/>
              <a:t>Die lineare Wirtschaft</a:t>
            </a:r>
            <a:endParaRPr sz="4000"/>
          </a:p>
        </p:txBody>
      </p:sp>
      <p:sp>
        <p:nvSpPr>
          <p:cNvPr id="163" name="Google Shape;163;p5"/>
          <p:cNvSpPr txBox="1"/>
          <p:nvPr/>
        </p:nvSpPr>
        <p:spPr>
          <a:xfrm>
            <a:off x="213233" y="1231917"/>
            <a:ext cx="8769402" cy="203132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Das Wort, das die Lineare Ökonomie am besten beschreiben könnte, ist eine "Wegwerfgesellschaft". Die Wurzeln dieses verschwenderischen Verhaltens finden sich im Beginn der Industrialisierung vor mehr als 150 Jahren. Damals begannen die Menschen mit der massiven Verarbeitung von Rohstoffen. Der Prozess beginnt mit der Gewinnung von Rohstoffen, ihrer Umwandlung in bestimmte Produkte und der Verwendung/Verwertung dieser Produkte durch die Endverbraucher (Konsumenten). Sobald die Produkte nicht mehr benötigt werden, werden sie entsorgt. Infolgedessen gehen auch heute noch große Mengen wertvoller Materialien verloren.</a:t>
            </a:r>
            <a:endParaRPr b="0" i="0" sz="1400" u="none" cap="none" strike="noStrike">
              <a:solidFill>
                <a:srgbClr val="000000"/>
              </a:solidFill>
              <a:latin typeface="Arial"/>
              <a:ea typeface="Arial"/>
              <a:cs typeface="Arial"/>
              <a:sym typeface="Arial"/>
            </a:endParaRPr>
          </a:p>
        </p:txBody>
      </p:sp>
      <p:pic>
        <p:nvPicPr>
          <p:cNvPr id="164" name="Google Shape;164;p5"/>
          <p:cNvPicPr preferRelativeResize="0"/>
          <p:nvPr/>
        </p:nvPicPr>
        <p:blipFill rotWithShape="1">
          <a:blip r:embed="rId3">
            <a:alphaModFix/>
          </a:blip>
          <a:srcRect b="0" l="0" r="0" t="0"/>
          <a:stretch/>
        </p:blipFill>
        <p:spPr>
          <a:xfrm>
            <a:off x="1655871" y="3396404"/>
            <a:ext cx="5670834" cy="1515257"/>
          </a:xfrm>
          <a:prstGeom prst="rect">
            <a:avLst/>
          </a:prstGeom>
          <a:noFill/>
          <a:ln>
            <a:noFill/>
          </a:ln>
        </p:spPr>
      </p:pic>
      <p:sp>
        <p:nvSpPr>
          <p:cNvPr id="165" name="Google Shape;165;p5"/>
          <p:cNvSpPr txBox="1"/>
          <p:nvPr/>
        </p:nvSpPr>
        <p:spPr>
          <a:xfrm>
            <a:off x="5354014" y="4280834"/>
            <a:ext cx="503339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Verdana"/>
                <a:ea typeface="Verdana"/>
                <a:cs typeface="Verdana"/>
                <a:sym typeface="Verdana"/>
              </a:rPr>
              <a:t>Quelle: Wautelt, 2018</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6"/>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000"/>
              <a:t>Die lineare Wirtschaft (Forts.)</a:t>
            </a:r>
            <a:endParaRPr sz="3600"/>
          </a:p>
        </p:txBody>
      </p:sp>
      <p:sp>
        <p:nvSpPr>
          <p:cNvPr id="171" name="Google Shape;171;p6"/>
          <p:cNvSpPr txBox="1"/>
          <p:nvPr/>
        </p:nvSpPr>
        <p:spPr>
          <a:xfrm>
            <a:off x="122944" y="1433901"/>
            <a:ext cx="8775167" cy="2862322"/>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Das lineare Modell schafft eine Wirtschaft, die stark vom Energieverbrauch und anderen Ressourcen abhängig ist, um Produkte und Dienstleistungen bereitzustellen. </a:t>
            </a:r>
            <a:endParaRPr b="0" i="0" sz="1400" u="none" cap="none" strike="noStrike">
              <a:solidFill>
                <a:srgbClr val="000000"/>
              </a:solidFill>
              <a:latin typeface="Arial"/>
              <a:ea typeface="Arial"/>
              <a:cs typeface="Arial"/>
              <a:sym typeface="Arial"/>
            </a:endParaRPr>
          </a:p>
          <a:p>
            <a:pPr indent="-171450" lvl="0" marL="285750" marR="0" rtl="0" algn="just">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Die derzeitigen Produktionsverfahren sind energieintensiv, und bei der Gewinnung von Rohstoffen fallen große Mengen an Abfällen an, und es wird viel Wasser und Energie verbraucht.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Sowohl erneuerbare als auch nicht-erneuerbare Ressourcen durchlaufen mehrere Stufen der Verarbeitung, um ihren Zweck in der Wirtschaft zu erfüllen.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7"/>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000"/>
              <a:t>Die lineare Wirtschaft (Forts.)</a:t>
            </a:r>
            <a:endParaRPr sz="3600"/>
          </a:p>
        </p:txBody>
      </p:sp>
      <p:sp>
        <p:nvSpPr>
          <p:cNvPr id="177" name="Google Shape;177;p7"/>
          <p:cNvSpPr txBox="1"/>
          <p:nvPr/>
        </p:nvSpPr>
        <p:spPr>
          <a:xfrm>
            <a:off x="122944" y="1433901"/>
            <a:ext cx="8775167" cy="2800767"/>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Die erste Stufe wird als Erstverarbeitung bezeichnet, bei der die reinen Materialien von der gemischten Form, in der sie normalerweise in der Umwelt vorkommen, getrennt werden. Die Materialien, die das Ergebnis der Erstverarbeitung sind, werden dann von den verschiedenen verarbeitenden Industrien verwendet, die sie in Fertigprodukte umwandeln. Die Fertigerzeugnisse gelangen dann zum Verbraucher (entweder zu den einzelnen Verbrauchern/Haushalten oder zum tertiären Wirtschaftssektor wie Vertriebsunternehmen, Einzelhändler und verschiedene Dienstleister). Jeder Schritt des Produktionsprozesses hat seine negativen Auswirkungen auf die Umwelt.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Der Primärsektor hat die größten negativen Auswirkungen, da er eine große Menge an Restmüll erzeugt und einen hohen Energieaufwand erfordert.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4000"/>
              <a:t>Die Grenzen des linearen Modells</a:t>
            </a:r>
            <a:endParaRPr/>
          </a:p>
        </p:txBody>
      </p:sp>
      <p:sp>
        <p:nvSpPr>
          <p:cNvPr id="183" name="Google Shape;183;p8"/>
          <p:cNvSpPr txBox="1"/>
          <p:nvPr/>
        </p:nvSpPr>
        <p:spPr>
          <a:xfrm>
            <a:off x="5360683" y="1188243"/>
            <a:ext cx="3703704" cy="3108543"/>
          </a:xfrm>
          <a:prstGeom prst="rect">
            <a:avLst/>
          </a:prstGeom>
          <a:noFill/>
          <a:ln>
            <a:noFill/>
          </a:ln>
        </p:spPr>
        <p:txBody>
          <a:bodyPr anchorCtr="0" anchor="t" bIns="45700" lIns="91425" spcFirstLastPara="1" rIns="91425" wrap="square" tIns="45700">
            <a:spAutoFit/>
          </a:bodyPr>
          <a:lstStyle/>
          <a:p>
            <a:pPr indent="-88900" lvl="0" marL="0" marR="0" rtl="0" algn="just">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Verdana"/>
                <a:ea typeface="Verdana"/>
                <a:cs typeface="Verdana"/>
                <a:sym typeface="Verdana"/>
              </a:rPr>
              <a:t>Der Ressourcenverbrauch ist ungleichmäßig, wobei der größte Teil davon in die hoch entwickelten Länder auf Kosten der Entwicklungsländer fließt.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Verdana"/>
                <a:ea typeface="Verdana"/>
                <a:cs typeface="Verdana"/>
                <a:sym typeface="Verdana"/>
              </a:rPr>
              <a:t>2. Es gibt eine riesige Anhäufung verschiedener Arten von Abfällen, die nach ihrer Entsorgung nicht wiederverwertet werden.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Verdana"/>
                <a:ea typeface="Verdana"/>
                <a:cs typeface="Verdana"/>
                <a:sym typeface="Verdana"/>
              </a:rPr>
              <a:t>3. Negative Auswirkungen auf die Umwelt - durch die Gewinnung und den Verbrauch von Rohstoffen steigen der Energieverbrauch und die Treibhausgasemissionen.</a:t>
            </a:r>
            <a:endParaRPr b="0" i="0" sz="1400" u="none" cap="none" strike="noStrike">
              <a:solidFill>
                <a:srgbClr val="000000"/>
              </a:solidFill>
              <a:latin typeface="Arial"/>
              <a:ea typeface="Arial"/>
              <a:cs typeface="Arial"/>
              <a:sym typeface="Arial"/>
            </a:endParaRPr>
          </a:p>
        </p:txBody>
      </p:sp>
      <p:pic>
        <p:nvPicPr>
          <p:cNvPr id="184" name="Google Shape;184;p8"/>
          <p:cNvPicPr preferRelativeResize="0"/>
          <p:nvPr/>
        </p:nvPicPr>
        <p:blipFill rotWithShape="1">
          <a:blip r:embed="rId3">
            <a:alphaModFix/>
          </a:blip>
          <a:srcRect b="0" l="0" r="0" t="0"/>
          <a:stretch/>
        </p:blipFill>
        <p:spPr>
          <a:xfrm>
            <a:off x="99379" y="1275663"/>
            <a:ext cx="5261304" cy="3261643"/>
          </a:xfrm>
          <a:prstGeom prst="rect">
            <a:avLst/>
          </a:prstGeom>
          <a:noFill/>
          <a:ln>
            <a:noFill/>
          </a:ln>
        </p:spPr>
      </p:pic>
      <p:sp>
        <p:nvSpPr>
          <p:cNvPr id="185" name="Google Shape;185;p8"/>
          <p:cNvSpPr txBox="1"/>
          <p:nvPr/>
        </p:nvSpPr>
        <p:spPr>
          <a:xfrm>
            <a:off x="-278266" y="4537306"/>
            <a:ext cx="6635691"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Verdana"/>
                <a:ea typeface="Verdana"/>
                <a:cs typeface="Verdana"/>
                <a:sym typeface="Verdana"/>
              </a:rPr>
              <a:t>Quelle: </a:t>
            </a:r>
            <a:r>
              <a:rPr b="0" i="0" lang="en-US" sz="900" u="sng" cap="none" strike="noStrike">
                <a:solidFill>
                  <a:srgbClr val="000000"/>
                </a:solidFill>
                <a:latin typeface="Verdana"/>
                <a:ea typeface="Verdana"/>
                <a:cs typeface="Verdana"/>
                <a:sym typeface="Verdana"/>
                <a:hlinkClick r:id="rId4">
                  <a:extLst>
                    <a:ext uri="{A12FA001-AC4F-418D-AE19-62706E023703}">
                      <ahyp:hlinkClr val="tx"/>
                    </a:ext>
                  </a:extLst>
                </a:hlinkClick>
              </a:rPr>
              <a:t>https:</a:t>
            </a:r>
            <a:r>
              <a:rPr b="0" i="0" lang="en-US" sz="900" u="none" cap="none" strike="noStrike">
                <a:solidFill>
                  <a:srgbClr val="000000"/>
                </a:solidFill>
                <a:latin typeface="Verdana"/>
                <a:ea typeface="Verdana"/>
                <a:cs typeface="Verdana"/>
                <a:sym typeface="Verdana"/>
              </a:rPr>
              <a:t>//www.circulareconomyasia.org/circular-economy/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9"/>
          <p:cNvSpPr txBox="1"/>
          <p:nvPr>
            <p:ph type="title"/>
          </p:nvPr>
        </p:nvSpPr>
        <p:spPr>
          <a:xfrm>
            <a:off x="413547" y="93826"/>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sz="3600"/>
              <a:t>Schuhproduktion in der linearen Wirtschaft </a:t>
            </a:r>
            <a:br>
              <a:rPr lang="en-US" sz="3600"/>
            </a:br>
            <a:r>
              <a:rPr lang="en-US" sz="1800"/>
              <a:t>Beispiel</a:t>
            </a:r>
            <a:endParaRPr sz="3600"/>
          </a:p>
        </p:txBody>
      </p:sp>
      <p:graphicFrame>
        <p:nvGraphicFramePr>
          <p:cNvPr id="191" name="Google Shape;191;p9"/>
          <p:cNvGraphicFramePr/>
          <p:nvPr/>
        </p:nvGraphicFramePr>
        <p:xfrm>
          <a:off x="7750" y="1007990"/>
          <a:ext cx="3000000" cy="3000000"/>
        </p:xfrm>
        <a:graphic>
          <a:graphicData uri="http://schemas.openxmlformats.org/drawingml/2006/table">
            <a:tbl>
              <a:tblPr>
                <a:noFill/>
                <a:tableStyleId>{B848E4BD-8551-4FCD-9FF1-627386D7F44B}</a:tableStyleId>
              </a:tblPr>
              <a:tblGrid>
                <a:gridCol w="1085650"/>
                <a:gridCol w="8042850"/>
              </a:tblGrid>
              <a:tr h="57775">
                <a:tc>
                  <a:txBody>
                    <a:bodyPr/>
                    <a:lstStyle/>
                    <a:p>
                      <a:pPr indent="0" lvl="0" marL="0" marR="0" rtl="0" algn="l">
                        <a:lnSpc>
                          <a:spcPct val="107000"/>
                        </a:lnSpc>
                        <a:spcBef>
                          <a:spcPts val="0"/>
                        </a:spcBef>
                        <a:spcAft>
                          <a:spcPts val="0"/>
                        </a:spcAft>
                        <a:buClr>
                          <a:srgbClr val="000000"/>
                        </a:buClr>
                        <a:buSzPts val="1050"/>
                        <a:buFont typeface="Arial"/>
                        <a:buNone/>
                      </a:pPr>
                      <a:r>
                        <a:rPr lang="en-US" sz="1050" u="none" cap="none" strike="noStrike">
                          <a:latin typeface="Arial"/>
                          <a:ea typeface="Arial"/>
                          <a:cs typeface="Arial"/>
                          <a:sym typeface="Arial"/>
                        </a:rPr>
                        <a:t>Elemente </a:t>
                      </a:r>
                      <a:endParaRPr sz="105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2B2D83"/>
                    </a:solidFill>
                  </a:tcPr>
                </a:tc>
                <a:tc>
                  <a:txBody>
                    <a:bodyPr/>
                    <a:lstStyle/>
                    <a:p>
                      <a:pPr indent="0" lvl="0" marL="0" marR="0" rtl="0" algn="ctr">
                        <a:lnSpc>
                          <a:spcPct val="107000"/>
                        </a:lnSpc>
                        <a:spcBef>
                          <a:spcPts val="0"/>
                        </a:spcBef>
                        <a:spcAft>
                          <a:spcPts val="0"/>
                        </a:spcAft>
                        <a:buClr>
                          <a:srgbClr val="000000"/>
                        </a:buClr>
                        <a:buSzPts val="1050"/>
                        <a:buFont typeface="Arial"/>
                        <a:buNone/>
                      </a:pPr>
                      <a:r>
                        <a:rPr lang="en-US" sz="1050" u="none" cap="none" strike="noStrike">
                          <a:latin typeface="Arial"/>
                          <a:ea typeface="Arial"/>
                          <a:cs typeface="Arial"/>
                          <a:sym typeface="Arial"/>
                        </a:rPr>
                        <a:t>Charakteristisch</a:t>
                      </a:r>
                      <a:endParaRPr sz="105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2B2D83"/>
                    </a:solidFill>
                  </a:tcPr>
                </a:tc>
              </a:tr>
              <a:tr h="1059525">
                <a:tc>
                  <a:txBody>
                    <a:bodyPr/>
                    <a:lstStyle/>
                    <a:p>
                      <a:pPr indent="0" lvl="0" marL="0" marR="0" rtl="0" algn="just">
                        <a:lnSpc>
                          <a:spcPct val="107000"/>
                        </a:lnSpc>
                        <a:spcBef>
                          <a:spcPts val="0"/>
                        </a:spcBef>
                        <a:spcAft>
                          <a:spcPts val="0"/>
                        </a:spcAft>
                        <a:buClr>
                          <a:srgbClr val="000000"/>
                        </a:buClr>
                        <a:buSzPts val="1050"/>
                        <a:buFont typeface="Arial"/>
                        <a:buNone/>
                      </a:pPr>
                      <a:r>
                        <a:rPr lang="en-US" sz="1050" u="none" cap="none" strike="noStrike">
                          <a:latin typeface="Arial"/>
                          <a:ea typeface="Arial"/>
                          <a:cs typeface="Arial"/>
                          <a:sym typeface="Arial"/>
                        </a:rPr>
                        <a:t>Baumwolle </a:t>
                      </a:r>
                      <a:endParaRPr sz="105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2B2D83"/>
                    </a:solidFill>
                  </a:tcPr>
                </a:tc>
                <a:tc>
                  <a:txBody>
                    <a:bodyPr/>
                    <a:lstStyle/>
                    <a:p>
                      <a:pPr indent="0" lvl="0" marL="0" marR="0" rtl="0" algn="just">
                        <a:lnSpc>
                          <a:spcPct val="107000"/>
                        </a:lnSpc>
                        <a:spcBef>
                          <a:spcPts val="0"/>
                        </a:spcBef>
                        <a:spcAft>
                          <a:spcPts val="0"/>
                        </a:spcAft>
                        <a:buClr>
                          <a:srgbClr val="000000"/>
                        </a:buClr>
                        <a:buSzPts val="1050"/>
                        <a:buFont typeface="Arial"/>
                        <a:buNone/>
                      </a:pPr>
                      <a:r>
                        <a:rPr lang="en-US" sz="1050" u="none" cap="none" strike="noStrike">
                          <a:latin typeface="Arial"/>
                          <a:ea typeface="Arial"/>
                          <a:cs typeface="Arial"/>
                          <a:sym typeface="Arial"/>
                        </a:rPr>
                        <a:t>Die Baumwollproduktion ist für ¼ des weltweiten Pestizidverbrauchs verantwortlich; sie benötigt große Mengen an Wasser und Kunstdünger; das Saatgut wird mit Fungiziden und Insektiziden behandelt und besteht aus gentechnisch veränderten Sorten; bei der Baumwollernte werden Herbizide eingesetzt, die die Blätter entfernen, um die Ernte zu erleichtern; der monokulturelle Charakter der Baumwollproduktion führt zu Bodenverlusten; sie ist abhängig von einer Vielzahl potenziell gefährlicher Chemikalien (Waschen, Bleichen usw.).</a:t>
                      </a:r>
                      <a:endParaRPr sz="105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r>
              <a:tr h="450250">
                <a:tc>
                  <a:txBody>
                    <a:bodyPr/>
                    <a:lstStyle/>
                    <a:p>
                      <a:pPr indent="0" lvl="0" marL="0" marR="0" rtl="0" algn="just">
                        <a:lnSpc>
                          <a:spcPct val="107000"/>
                        </a:lnSpc>
                        <a:spcBef>
                          <a:spcPts val="0"/>
                        </a:spcBef>
                        <a:spcAft>
                          <a:spcPts val="0"/>
                        </a:spcAft>
                        <a:buClr>
                          <a:srgbClr val="000000"/>
                        </a:buClr>
                        <a:buSzPts val="1050"/>
                        <a:buFont typeface="Arial"/>
                        <a:buNone/>
                      </a:pPr>
                      <a:r>
                        <a:rPr lang="en-US" sz="1050" u="none" cap="none" strike="noStrike">
                          <a:latin typeface="Arial"/>
                          <a:ea typeface="Arial"/>
                          <a:cs typeface="Arial"/>
                          <a:sym typeface="Arial"/>
                        </a:rPr>
                        <a:t>Leder </a:t>
                      </a:r>
                      <a:endParaRPr sz="105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2B2D83"/>
                    </a:solidFill>
                  </a:tcPr>
                </a:tc>
                <a:tc>
                  <a:txBody>
                    <a:bodyPr/>
                    <a:lstStyle/>
                    <a:p>
                      <a:pPr indent="0" lvl="0" marL="0" marR="0" rtl="0" algn="just">
                        <a:lnSpc>
                          <a:spcPct val="107000"/>
                        </a:lnSpc>
                        <a:spcBef>
                          <a:spcPts val="0"/>
                        </a:spcBef>
                        <a:spcAft>
                          <a:spcPts val="0"/>
                        </a:spcAft>
                        <a:buClr>
                          <a:srgbClr val="000000"/>
                        </a:buClr>
                        <a:buSzPts val="1050"/>
                        <a:buFont typeface="Arial"/>
                        <a:buNone/>
                      </a:pPr>
                      <a:r>
                        <a:rPr lang="en-US" sz="1050" u="none" cap="none" strike="noStrike">
                          <a:latin typeface="Arial"/>
                          <a:ea typeface="Arial"/>
                          <a:cs typeface="Arial"/>
                          <a:sym typeface="Arial"/>
                        </a:rPr>
                        <a:t>Allein im Jahr 2009 hat die Lederproduktion in China fast 250 Millionen Tonnen Abwasser verursacht; unbehandeltes Wasser aus Gerbereien enthält oft hohe Mengen an Schwermetallen.</a:t>
                      </a:r>
                      <a:endParaRPr sz="105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r>
              <a:tr h="480325">
                <a:tc>
                  <a:txBody>
                    <a:bodyPr/>
                    <a:lstStyle/>
                    <a:p>
                      <a:pPr indent="0" lvl="0" marL="0" marR="0" rtl="0" algn="just">
                        <a:lnSpc>
                          <a:spcPct val="107000"/>
                        </a:lnSpc>
                        <a:spcBef>
                          <a:spcPts val="0"/>
                        </a:spcBef>
                        <a:spcAft>
                          <a:spcPts val="0"/>
                        </a:spcAft>
                        <a:buClr>
                          <a:srgbClr val="000000"/>
                        </a:buClr>
                        <a:buSzPts val="1050"/>
                        <a:buFont typeface="Arial"/>
                        <a:buNone/>
                      </a:pPr>
                      <a:r>
                        <a:rPr lang="en-US" sz="1050" u="none" cap="none" strike="noStrike">
                          <a:latin typeface="Arial"/>
                          <a:ea typeface="Arial"/>
                          <a:cs typeface="Arial"/>
                          <a:sym typeface="Arial"/>
                        </a:rPr>
                        <a:t>Gummi</a:t>
                      </a:r>
                      <a:endParaRPr sz="105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2B2D83"/>
                    </a:solidFill>
                  </a:tcPr>
                </a:tc>
                <a:tc>
                  <a:txBody>
                    <a:bodyPr/>
                    <a:lstStyle/>
                    <a:p>
                      <a:pPr indent="0" lvl="0" marL="0" marR="0" rtl="0" algn="just">
                        <a:lnSpc>
                          <a:spcPct val="107000"/>
                        </a:lnSpc>
                        <a:spcBef>
                          <a:spcPts val="0"/>
                        </a:spcBef>
                        <a:spcAft>
                          <a:spcPts val="0"/>
                        </a:spcAft>
                        <a:buClr>
                          <a:srgbClr val="000000"/>
                        </a:buClr>
                        <a:buSzPts val="1050"/>
                        <a:buFont typeface="Arial"/>
                        <a:buNone/>
                      </a:pPr>
                      <a:r>
                        <a:rPr lang="en-US" sz="1050" u="none" cap="none" strike="noStrike">
                          <a:latin typeface="Arial"/>
                          <a:ea typeface="Arial"/>
                          <a:cs typeface="Arial"/>
                          <a:sym typeface="Arial"/>
                        </a:rPr>
                        <a:t>Während des Zweiten Weltkriegs bestand ein Bedarf an einer alternativen Quelle für Reifen; heute sind fast 70 % des von uns verwendeten Gummis synthetisch; synthetischer Gummi wird aus Erdöl hergestellt; er ist im Vergleich zu Naturkautschuk billiger, aber von geringerer Qualität.</a:t>
                      </a:r>
                      <a:endParaRPr sz="105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BDDD5"/>
                    </a:solidFill>
                  </a:tcPr>
                </a:tc>
              </a:tr>
              <a:tr h="1364175">
                <a:tc>
                  <a:txBody>
                    <a:bodyPr/>
                    <a:lstStyle/>
                    <a:p>
                      <a:pPr indent="0" lvl="0" marL="0" marR="0" rtl="0" algn="just">
                        <a:lnSpc>
                          <a:spcPct val="107000"/>
                        </a:lnSpc>
                        <a:spcBef>
                          <a:spcPts val="0"/>
                        </a:spcBef>
                        <a:spcAft>
                          <a:spcPts val="0"/>
                        </a:spcAft>
                        <a:buClr>
                          <a:srgbClr val="000000"/>
                        </a:buClr>
                        <a:buSzPts val="1050"/>
                        <a:buFont typeface="Arial"/>
                        <a:buNone/>
                      </a:pPr>
                      <a:r>
                        <a:rPr lang="en-US" sz="1050" u="none" cap="none" strike="noStrike">
                          <a:latin typeface="Arial"/>
                          <a:ea typeface="Arial"/>
                          <a:cs typeface="Arial"/>
                          <a:sym typeface="Arial"/>
                        </a:rPr>
                        <a:t>Klebstoffe</a:t>
                      </a:r>
                      <a:endParaRPr sz="105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2B2D83"/>
                    </a:solidFill>
                  </a:tcPr>
                </a:tc>
                <a:tc>
                  <a:txBody>
                    <a:bodyPr/>
                    <a:lstStyle/>
                    <a:p>
                      <a:pPr indent="0" lvl="0" marL="0" marR="0" rtl="0" algn="just">
                        <a:lnSpc>
                          <a:spcPct val="107000"/>
                        </a:lnSpc>
                        <a:spcBef>
                          <a:spcPts val="0"/>
                        </a:spcBef>
                        <a:spcAft>
                          <a:spcPts val="0"/>
                        </a:spcAft>
                        <a:buClr>
                          <a:srgbClr val="000000"/>
                        </a:buClr>
                        <a:buSzPts val="1050"/>
                        <a:buFont typeface="Arial"/>
                        <a:buNone/>
                      </a:pPr>
                      <a:r>
                        <a:rPr lang="en-US" sz="1050" u="none" cap="none" strike="noStrike">
                          <a:latin typeface="Arial"/>
                          <a:ea typeface="Arial"/>
                          <a:cs typeface="Arial"/>
                          <a:sym typeface="Arial"/>
                        </a:rPr>
                        <a:t>Alle Arten von chemischen Klebstoffen verschmutzen die Luft; sie sind gefährlich für die menschliche Gesundheit und andere Lebewesen; eine unter chinesischen Schuhmachern durchgeführte Studie ergab hohe Werte von Benzol, Toluol und anderen giftigen Lösungsmitteln, die in verschiedenen Klebstoffen enthalten sind; giftige Substanzen verursachen aplastische Anämie, Leukämie und andere Krankheiten; die meisten organischen Lösungsmittel sind neurotoxisch und verursachen die so genannte "Schusterlähmung"; in einigen Entwicklungsländern beschäftigt die Schuhmacherindustrie eine große Anzahl von Kindern (17.In einigen Entwicklungsländern beschäftigt die Schuhmacherindustrie eine große Anzahl von Kindern (17. 5 Millionen in Indien im Jahr 2005), wobei das Gesundheitsrisiko für sie höher ist; typischerweise besteht die Aufgabe von Kinderschuhmachern darin, die Sohlen zu setzen, wodurch sie in direkten Kontakt mit toxischen Substanzen kommen.</a:t>
                      </a:r>
                      <a:endParaRPr sz="1050" u="none" cap="none" strike="noStrike">
                        <a:latin typeface="Arial"/>
                        <a:ea typeface="Arial"/>
                        <a:cs typeface="Arial"/>
                        <a:sym typeface="Arial"/>
                      </a:endParaRPr>
                    </a:p>
                  </a:txBody>
                  <a:tcPr marT="0" marB="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EFEB"/>
                    </a:solidFill>
                  </a:tcPr>
                </a:tc>
              </a:tr>
            </a:tbl>
          </a:graphicData>
        </a:graphic>
      </p:graphicFrame>
      <p:sp>
        <p:nvSpPr>
          <p:cNvPr id="192" name="Google Shape;192;p9"/>
          <p:cNvSpPr txBox="1"/>
          <p:nvPr/>
        </p:nvSpPr>
        <p:spPr>
          <a:xfrm>
            <a:off x="-647591" y="4541832"/>
            <a:ext cx="10439182" cy="2000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1" lang="en-US" sz="700" u="none" cap="none" strike="noStrike">
                <a:solidFill>
                  <a:srgbClr val="000000"/>
                </a:solidFill>
                <a:latin typeface="Arial"/>
                <a:ea typeface="Arial"/>
                <a:cs typeface="Arial"/>
                <a:sym typeface="Arial"/>
              </a:rPr>
              <a:t>Charakteristische Merkmale der Hauptelemente bei der Herstellung eines Schuhs, Angepasst an </a:t>
            </a:r>
            <a:r>
              <a:rPr b="0" i="0" lang="en-US" sz="700" u="sng" cap="none" strike="noStrike">
                <a:solidFill>
                  <a:srgbClr val="000000"/>
                </a:solidFill>
                <a:latin typeface="Arial"/>
                <a:ea typeface="Arial"/>
                <a:cs typeface="Arial"/>
                <a:sym typeface="Arial"/>
                <a:hlinkClick r:id="rId3">
                  <a:extLst>
                    <a:ext uri="{A12FA001-AC4F-418D-AE19-62706E023703}">
                      <ahyp:hlinkClr val="tx"/>
                    </a:ext>
                  </a:extLst>
                </a:hlinkClick>
              </a:rPr>
              <a:t>http://www.lessonsfromnature.org/bg/index.php?option=com_content&amp;view=article&amp;id=104&amp;Itemid=114  </a:t>
            </a:r>
            <a:endParaRPr b="0" i="0" sz="7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 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