
<file path=[Content_Types].xml><?xml version="1.0" encoding="utf-8"?>
<Types xmlns="http://schemas.openxmlformats.org/package/2006/content-types">
  <Default Extension="docx" ContentType="application/vnd.openxmlformats-officedocument.wordprocessingml.documen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25"/>
  </p:notesMasterIdLst>
  <p:sldIdLst>
    <p:sldId id="256" r:id="rId2"/>
    <p:sldId id="258" r:id="rId3"/>
    <p:sldId id="264" r:id="rId4"/>
    <p:sldId id="259" r:id="rId5"/>
    <p:sldId id="280" r:id="rId6"/>
    <p:sldId id="260" r:id="rId7"/>
    <p:sldId id="300" r:id="rId8"/>
    <p:sldId id="281" r:id="rId9"/>
    <p:sldId id="282" r:id="rId10"/>
    <p:sldId id="283" r:id="rId11"/>
    <p:sldId id="284" r:id="rId12"/>
    <p:sldId id="301" r:id="rId13"/>
    <p:sldId id="303" r:id="rId14"/>
    <p:sldId id="304" r:id="rId15"/>
    <p:sldId id="305" r:id="rId16"/>
    <p:sldId id="306" r:id="rId17"/>
    <p:sldId id="307" r:id="rId18"/>
    <p:sldId id="261" r:id="rId19"/>
    <p:sldId id="308" r:id="rId20"/>
    <p:sldId id="309" r:id="rId21"/>
    <p:sldId id="310" r:id="rId22"/>
    <p:sldId id="311" r:id="rId23"/>
    <p:sldId id="279" r:id="rId24"/>
  </p:sldIdLst>
  <p:sldSz cx="9144000" cy="5143500" type="screen16x9"/>
  <p:notesSz cx="6858000" cy="9144000"/>
  <p:embeddedFontLst>
    <p:embeddedFont>
      <p:font typeface="Bebas Neue" panose="020B0606020202050201" pitchFamily="34" charset="0"/>
      <p:regular r:id="rId26"/>
    </p:embeddedFont>
    <p:embeddedFont>
      <p:font typeface="Calibri" panose="020F0502020204030204" pitchFamily="34" charset="0"/>
      <p:regular r:id="rId27"/>
      <p:bold r:id="rId28"/>
      <p:italic r:id="rId29"/>
      <p:boldItalic r:id="rId30"/>
    </p:embeddedFont>
    <p:embeddedFont>
      <p:font typeface="Noto Sans" panose="020B0502040504020204" pitchFamily="34" charset="0"/>
      <p:regular r:id="rId31"/>
      <p:bold r:id="rId32"/>
      <p:italic r:id="rId33"/>
      <p:boldItalic r:id="rId34"/>
    </p:embeddedFont>
    <p:embeddedFont>
      <p:font typeface="Nunito"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lipa" initials="A" lastIdx="1" clrIdx="0">
    <p:extLst>
      <p:ext uri="{19B8F6BF-5375-455C-9EA6-DF929625EA0E}">
        <p15:presenceInfo xmlns:p15="http://schemas.microsoft.com/office/powerpoint/2012/main" userId="Filip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A7A1"/>
    <a:srgbClr val="2B2D83"/>
    <a:srgbClr val="059540"/>
    <a:srgbClr val="E750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05C83DA-19AF-4781-9E9F-8F55BE3DE3E8}">
  <a:tblStyle styleId="{F05C83DA-19AF-4781-9E9F-8F55BE3DE3E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p:restoredTop sz="94716"/>
  </p:normalViewPr>
  <p:slideViewPr>
    <p:cSldViewPr snapToGrid="0" snapToObjects="1">
      <p:cViewPr varScale="1">
        <p:scale>
          <a:sx n="100" d="100"/>
          <a:sy n="100" d="100"/>
        </p:scale>
        <p:origin x="1454"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6-30T09:47:13.720" idx="1">
    <p:pos x="2941" y="759"/>
    <p:text>esta imagem com esquema circular está traduzida noutro documento (repetida)</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0D20CC-C3A6-471A-BF8B-2624E2FE98B8}" type="doc">
      <dgm:prSet loTypeId="urn:microsoft.com/office/officeart/2005/8/layout/equation1" loCatId="relationship" qsTypeId="urn:microsoft.com/office/officeart/2005/8/quickstyle/simple1" qsCatId="simple" csTypeId="urn:microsoft.com/office/officeart/2005/8/colors/colorful3" csCatId="colorful" phldr="1"/>
      <dgm:spPr/>
    </dgm:pt>
    <dgm:pt modelId="{EEDA55F7-2E3E-4D31-8F5A-276536EBFAB7}">
      <dgm:prSet phldrT="[Text]"/>
      <dgm:spPr/>
      <dgm:t>
        <a:bodyPr/>
        <a:lstStyle/>
        <a:p>
          <a:r>
            <a:rPr lang="en-GB" dirty="0"/>
            <a:t>Um desenvolvimento que responde às necessidades do presente</a:t>
          </a:r>
          <a:endParaRPr lang="en-US" dirty="0"/>
        </a:p>
      </dgm:t>
    </dgm:pt>
    <dgm:pt modelId="{00419A53-5A2B-4D5D-812D-703A867480F7}" type="parTrans" cxnId="{721570C5-5869-46CB-AB51-CD3964A813B6}">
      <dgm:prSet/>
      <dgm:spPr/>
      <dgm:t>
        <a:bodyPr/>
        <a:lstStyle/>
        <a:p>
          <a:endParaRPr lang="en-US"/>
        </a:p>
      </dgm:t>
    </dgm:pt>
    <dgm:pt modelId="{CF659E19-75B4-4ED1-967F-4583C6E63090}" type="sibTrans" cxnId="{721570C5-5869-46CB-AB51-CD3964A813B6}">
      <dgm:prSet/>
      <dgm:spPr/>
      <dgm:t>
        <a:bodyPr/>
        <a:lstStyle/>
        <a:p>
          <a:endParaRPr lang="en-US"/>
        </a:p>
      </dgm:t>
    </dgm:pt>
    <dgm:pt modelId="{2D29D376-7B92-4B29-9802-6544F7CFDC50}">
      <dgm:prSet phldrT="[Text]"/>
      <dgm:spPr/>
      <dgm:t>
        <a:bodyPr/>
        <a:lstStyle/>
        <a:p>
          <a:r>
            <a:rPr lang="en-GB" dirty="0"/>
            <a:t>Sem comprometer a capacidade das gerações futuras de satisfazerem as suas próprias necessidades</a:t>
          </a:r>
          <a:endParaRPr lang="en-US" dirty="0"/>
        </a:p>
      </dgm:t>
    </dgm:pt>
    <dgm:pt modelId="{5B172CD1-16D0-4ACD-8A0D-1C469AD3DC81}" type="parTrans" cxnId="{C976AE4C-E1F2-458C-A3F3-A7CFE3D0D23B}">
      <dgm:prSet/>
      <dgm:spPr/>
      <dgm:t>
        <a:bodyPr/>
        <a:lstStyle/>
        <a:p>
          <a:endParaRPr lang="en-US"/>
        </a:p>
      </dgm:t>
    </dgm:pt>
    <dgm:pt modelId="{A6E58BE0-33BA-443B-9286-046FE1BB8727}" type="sibTrans" cxnId="{C976AE4C-E1F2-458C-A3F3-A7CFE3D0D23B}">
      <dgm:prSet/>
      <dgm:spPr/>
      <dgm:t>
        <a:bodyPr/>
        <a:lstStyle/>
        <a:p>
          <a:endParaRPr lang="en-US"/>
        </a:p>
      </dgm:t>
    </dgm:pt>
    <dgm:pt modelId="{83D32D2F-F79F-4763-860E-9C8C6AFA0C9D}">
      <dgm:prSet phldrT="[Text]"/>
      <dgm:spPr/>
      <dgm:t>
        <a:bodyPr/>
        <a:lstStyle/>
        <a:p>
          <a:r>
            <a:rPr lang="en-US" dirty="0"/>
            <a:t>Empreendedorismo verde</a:t>
          </a:r>
        </a:p>
      </dgm:t>
    </dgm:pt>
    <dgm:pt modelId="{ADB3B577-5D97-4568-AFA0-033801ADD86C}" type="parTrans" cxnId="{0FEC23E3-4AFE-4093-B52B-1D19FAABF24A}">
      <dgm:prSet/>
      <dgm:spPr/>
      <dgm:t>
        <a:bodyPr/>
        <a:lstStyle/>
        <a:p>
          <a:endParaRPr lang="en-US"/>
        </a:p>
      </dgm:t>
    </dgm:pt>
    <dgm:pt modelId="{E3CFA9E6-C945-4FCD-A53B-85088F513558}" type="sibTrans" cxnId="{0FEC23E3-4AFE-4093-B52B-1D19FAABF24A}">
      <dgm:prSet/>
      <dgm:spPr/>
      <dgm:t>
        <a:bodyPr/>
        <a:lstStyle/>
        <a:p>
          <a:endParaRPr lang="en-US"/>
        </a:p>
      </dgm:t>
    </dgm:pt>
    <dgm:pt modelId="{4A3BB5EB-68AC-4864-A839-307F3501B3A3}" type="pres">
      <dgm:prSet presAssocID="{530D20CC-C3A6-471A-BF8B-2624E2FE98B8}" presName="linearFlow" presStyleCnt="0">
        <dgm:presLayoutVars>
          <dgm:dir/>
          <dgm:resizeHandles val="exact"/>
        </dgm:presLayoutVars>
      </dgm:prSet>
      <dgm:spPr/>
    </dgm:pt>
    <dgm:pt modelId="{23944349-DDFF-4726-9EC3-5760CC1A5834}" type="pres">
      <dgm:prSet presAssocID="{EEDA55F7-2E3E-4D31-8F5A-276536EBFAB7}" presName="node" presStyleLbl="node1" presStyleIdx="0" presStyleCnt="3">
        <dgm:presLayoutVars>
          <dgm:bulletEnabled val="1"/>
        </dgm:presLayoutVars>
      </dgm:prSet>
      <dgm:spPr/>
    </dgm:pt>
    <dgm:pt modelId="{5D50668A-4D9B-46A3-8D83-D4B9D20B73A8}" type="pres">
      <dgm:prSet presAssocID="{CF659E19-75B4-4ED1-967F-4583C6E63090}" presName="spacerL" presStyleCnt="0"/>
      <dgm:spPr/>
    </dgm:pt>
    <dgm:pt modelId="{77784BB3-E5F7-4F70-94A5-3560F9A99282}" type="pres">
      <dgm:prSet presAssocID="{CF659E19-75B4-4ED1-967F-4583C6E63090}" presName="sibTrans" presStyleLbl="sibTrans2D1" presStyleIdx="0" presStyleCnt="2"/>
      <dgm:spPr/>
    </dgm:pt>
    <dgm:pt modelId="{71603686-0AA3-4E3F-B177-63A399FD8AEF}" type="pres">
      <dgm:prSet presAssocID="{CF659E19-75B4-4ED1-967F-4583C6E63090}" presName="spacerR" presStyleCnt="0"/>
      <dgm:spPr/>
    </dgm:pt>
    <dgm:pt modelId="{3151C379-B26A-440C-8118-78DEA46810CA}" type="pres">
      <dgm:prSet presAssocID="{2D29D376-7B92-4B29-9802-6544F7CFDC50}" presName="node" presStyleLbl="node1" presStyleIdx="1" presStyleCnt="3">
        <dgm:presLayoutVars>
          <dgm:bulletEnabled val="1"/>
        </dgm:presLayoutVars>
      </dgm:prSet>
      <dgm:spPr/>
    </dgm:pt>
    <dgm:pt modelId="{3A062934-729D-4E03-819E-03111A27C997}" type="pres">
      <dgm:prSet presAssocID="{A6E58BE0-33BA-443B-9286-046FE1BB8727}" presName="spacerL" presStyleCnt="0"/>
      <dgm:spPr/>
    </dgm:pt>
    <dgm:pt modelId="{4A558155-0837-43BD-B682-BBFA82788627}" type="pres">
      <dgm:prSet presAssocID="{A6E58BE0-33BA-443B-9286-046FE1BB8727}" presName="sibTrans" presStyleLbl="sibTrans2D1" presStyleIdx="1" presStyleCnt="2"/>
      <dgm:spPr/>
    </dgm:pt>
    <dgm:pt modelId="{05B75715-E199-4117-A8BA-A00B72F96CE8}" type="pres">
      <dgm:prSet presAssocID="{A6E58BE0-33BA-443B-9286-046FE1BB8727}" presName="spacerR" presStyleCnt="0"/>
      <dgm:spPr/>
    </dgm:pt>
    <dgm:pt modelId="{9B3A6E08-2772-4996-9DE6-4E779BD6426A}" type="pres">
      <dgm:prSet presAssocID="{83D32D2F-F79F-4763-860E-9C8C6AFA0C9D}" presName="node" presStyleLbl="node1" presStyleIdx="2" presStyleCnt="3">
        <dgm:presLayoutVars>
          <dgm:bulletEnabled val="1"/>
        </dgm:presLayoutVars>
      </dgm:prSet>
      <dgm:spPr/>
    </dgm:pt>
  </dgm:ptLst>
  <dgm:cxnLst>
    <dgm:cxn modelId="{85CD5703-D281-457F-BA82-88AA1EC8DE5B}" type="presOf" srcId="{EEDA55F7-2E3E-4D31-8F5A-276536EBFAB7}" destId="{23944349-DDFF-4726-9EC3-5760CC1A5834}" srcOrd="0" destOrd="0" presId="urn:microsoft.com/office/officeart/2005/8/layout/equation1"/>
    <dgm:cxn modelId="{B9A6EC68-3C49-4A6F-8DAE-A2CB6BE54B8B}" type="presOf" srcId="{2D29D376-7B92-4B29-9802-6544F7CFDC50}" destId="{3151C379-B26A-440C-8118-78DEA46810CA}" srcOrd="0" destOrd="0" presId="urn:microsoft.com/office/officeart/2005/8/layout/equation1"/>
    <dgm:cxn modelId="{E7E3EA69-2AD0-4C02-86FD-0C5E51178870}" type="presOf" srcId="{83D32D2F-F79F-4763-860E-9C8C6AFA0C9D}" destId="{9B3A6E08-2772-4996-9DE6-4E779BD6426A}" srcOrd="0" destOrd="0" presId="urn:microsoft.com/office/officeart/2005/8/layout/equation1"/>
    <dgm:cxn modelId="{C976AE4C-E1F2-458C-A3F3-A7CFE3D0D23B}" srcId="{530D20CC-C3A6-471A-BF8B-2624E2FE98B8}" destId="{2D29D376-7B92-4B29-9802-6544F7CFDC50}" srcOrd="1" destOrd="0" parTransId="{5B172CD1-16D0-4ACD-8A0D-1C469AD3DC81}" sibTransId="{A6E58BE0-33BA-443B-9286-046FE1BB8727}"/>
    <dgm:cxn modelId="{5FE21D4E-9C8E-48E5-A1B6-B7B773DCBF36}" type="presOf" srcId="{A6E58BE0-33BA-443B-9286-046FE1BB8727}" destId="{4A558155-0837-43BD-B682-BBFA82788627}" srcOrd="0" destOrd="0" presId="urn:microsoft.com/office/officeart/2005/8/layout/equation1"/>
    <dgm:cxn modelId="{C0EA5995-B43C-45C0-BEFF-64622A989F5A}" type="presOf" srcId="{CF659E19-75B4-4ED1-967F-4583C6E63090}" destId="{77784BB3-E5F7-4F70-94A5-3560F9A99282}" srcOrd="0" destOrd="0" presId="urn:microsoft.com/office/officeart/2005/8/layout/equation1"/>
    <dgm:cxn modelId="{721570C5-5869-46CB-AB51-CD3964A813B6}" srcId="{530D20CC-C3A6-471A-BF8B-2624E2FE98B8}" destId="{EEDA55F7-2E3E-4D31-8F5A-276536EBFAB7}" srcOrd="0" destOrd="0" parTransId="{00419A53-5A2B-4D5D-812D-703A867480F7}" sibTransId="{CF659E19-75B4-4ED1-967F-4583C6E63090}"/>
    <dgm:cxn modelId="{4D5B4AD4-CDB0-49B4-8E3C-7D9A8DED497B}" type="presOf" srcId="{530D20CC-C3A6-471A-BF8B-2624E2FE98B8}" destId="{4A3BB5EB-68AC-4864-A839-307F3501B3A3}" srcOrd="0" destOrd="0" presId="urn:microsoft.com/office/officeart/2005/8/layout/equation1"/>
    <dgm:cxn modelId="{0FEC23E3-4AFE-4093-B52B-1D19FAABF24A}" srcId="{530D20CC-C3A6-471A-BF8B-2624E2FE98B8}" destId="{83D32D2F-F79F-4763-860E-9C8C6AFA0C9D}" srcOrd="2" destOrd="0" parTransId="{ADB3B577-5D97-4568-AFA0-033801ADD86C}" sibTransId="{E3CFA9E6-C945-4FCD-A53B-85088F513558}"/>
    <dgm:cxn modelId="{F444710F-E198-44E5-8184-941024AB2D04}" type="presParOf" srcId="{4A3BB5EB-68AC-4864-A839-307F3501B3A3}" destId="{23944349-DDFF-4726-9EC3-5760CC1A5834}" srcOrd="0" destOrd="0" presId="urn:microsoft.com/office/officeart/2005/8/layout/equation1"/>
    <dgm:cxn modelId="{AE06457C-E143-48F2-865C-7A7579F19BCA}" type="presParOf" srcId="{4A3BB5EB-68AC-4864-A839-307F3501B3A3}" destId="{5D50668A-4D9B-46A3-8D83-D4B9D20B73A8}" srcOrd="1" destOrd="0" presId="urn:microsoft.com/office/officeart/2005/8/layout/equation1"/>
    <dgm:cxn modelId="{9726E25C-E7DD-4F6A-AEF8-E9B77EC4BE0A}" type="presParOf" srcId="{4A3BB5EB-68AC-4864-A839-307F3501B3A3}" destId="{77784BB3-E5F7-4F70-94A5-3560F9A99282}" srcOrd="2" destOrd="0" presId="urn:microsoft.com/office/officeart/2005/8/layout/equation1"/>
    <dgm:cxn modelId="{4E0D23A6-64CE-4CB5-A7B0-4E972C7E5D83}" type="presParOf" srcId="{4A3BB5EB-68AC-4864-A839-307F3501B3A3}" destId="{71603686-0AA3-4E3F-B177-63A399FD8AEF}" srcOrd="3" destOrd="0" presId="urn:microsoft.com/office/officeart/2005/8/layout/equation1"/>
    <dgm:cxn modelId="{2738D2F4-D780-46F8-AC48-8142747ED2E6}" type="presParOf" srcId="{4A3BB5EB-68AC-4864-A839-307F3501B3A3}" destId="{3151C379-B26A-440C-8118-78DEA46810CA}" srcOrd="4" destOrd="0" presId="urn:microsoft.com/office/officeart/2005/8/layout/equation1"/>
    <dgm:cxn modelId="{97DB12F9-4BF7-41FF-8737-B484BD090CA0}" type="presParOf" srcId="{4A3BB5EB-68AC-4864-A839-307F3501B3A3}" destId="{3A062934-729D-4E03-819E-03111A27C997}" srcOrd="5" destOrd="0" presId="urn:microsoft.com/office/officeart/2005/8/layout/equation1"/>
    <dgm:cxn modelId="{23FAB2EF-5B41-4EDE-869D-0F5E7A95F762}" type="presParOf" srcId="{4A3BB5EB-68AC-4864-A839-307F3501B3A3}" destId="{4A558155-0837-43BD-B682-BBFA82788627}" srcOrd="6" destOrd="0" presId="urn:microsoft.com/office/officeart/2005/8/layout/equation1"/>
    <dgm:cxn modelId="{5DCF0144-5207-47D4-90DD-41CB74966934}" type="presParOf" srcId="{4A3BB5EB-68AC-4864-A839-307F3501B3A3}" destId="{05B75715-E199-4117-A8BA-A00B72F96CE8}" srcOrd="7" destOrd="0" presId="urn:microsoft.com/office/officeart/2005/8/layout/equation1"/>
    <dgm:cxn modelId="{31B93D64-23EF-4A95-8F0D-21957B9FE8C3}" type="presParOf" srcId="{4A3BB5EB-68AC-4864-A839-307F3501B3A3}" destId="{9B3A6E08-2772-4996-9DE6-4E779BD6426A}"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D05A96-787C-4159-88E3-0F57FC43A32A}"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2B2BE5F4-2612-4F8D-B71E-DF1D0FAB04FE}">
      <dgm:prSet phldrT="[Text]" phldr="1"/>
      <dgm:spPr>
        <a:solidFill>
          <a:srgbClr val="2B2D83"/>
        </a:solidFill>
      </dgm:spPr>
      <dgm:t>
        <a:bodyPr/>
        <a:lstStyle/>
        <a:p>
          <a:endParaRPr lang="en-US" dirty="0"/>
        </a:p>
      </dgm:t>
    </dgm:pt>
    <dgm:pt modelId="{B7BC9B1B-04D9-493B-9A05-6C2E76E6ADFF}" type="parTrans" cxnId="{1F322873-94E8-453D-83D5-B0AC2671BFCF}">
      <dgm:prSet/>
      <dgm:spPr/>
      <dgm:t>
        <a:bodyPr/>
        <a:lstStyle/>
        <a:p>
          <a:endParaRPr lang="en-US"/>
        </a:p>
      </dgm:t>
    </dgm:pt>
    <dgm:pt modelId="{5F1EB256-4174-4B53-84B7-45701E0E11D5}" type="sibTrans" cxnId="{1F322873-94E8-453D-83D5-B0AC2671BFCF}">
      <dgm:prSet/>
      <dgm:spPr/>
      <dgm:t>
        <a:bodyPr/>
        <a:lstStyle/>
        <a:p>
          <a:endParaRPr lang="en-US"/>
        </a:p>
      </dgm:t>
    </dgm:pt>
    <dgm:pt modelId="{5D127629-DB78-4C76-A6F4-337D755947D1}">
      <dgm:prSet phldrT="[Text]" custT="1"/>
      <dgm:spPr>
        <a:solidFill>
          <a:srgbClr val="15A7A1"/>
        </a:solidFill>
      </dgm:spPr>
      <dgm:t>
        <a:bodyPr/>
        <a:lstStyle/>
        <a:p>
          <a:r>
            <a:rPr lang="en-GB" sz="1200" dirty="0"/>
            <a:t>Incorporar princípios de sustentabilidade no seu negócio</a:t>
          </a:r>
          <a:endParaRPr lang="en-US" sz="1200" dirty="0"/>
        </a:p>
      </dgm:t>
    </dgm:pt>
    <dgm:pt modelId="{4E76280E-A3DB-4ED4-B625-F6F81641F2B7}" type="parTrans" cxnId="{09CECF47-0AE8-463D-9653-BF80D449AA37}">
      <dgm:prSet/>
      <dgm:spPr/>
      <dgm:t>
        <a:bodyPr/>
        <a:lstStyle/>
        <a:p>
          <a:endParaRPr lang="en-US"/>
        </a:p>
      </dgm:t>
    </dgm:pt>
    <dgm:pt modelId="{EC0E1A75-1162-4781-8372-7754A1969225}" type="sibTrans" cxnId="{09CECF47-0AE8-463D-9653-BF80D449AA37}">
      <dgm:prSet/>
      <dgm:spPr/>
      <dgm:t>
        <a:bodyPr/>
        <a:lstStyle/>
        <a:p>
          <a:endParaRPr lang="en-US"/>
        </a:p>
      </dgm:t>
    </dgm:pt>
    <dgm:pt modelId="{B4CF0591-F75C-4CAE-B512-BCB255E15C5F}">
      <dgm:prSet phldrT="[Text]" custT="1"/>
      <dgm:spPr>
        <a:solidFill>
          <a:srgbClr val="15A7A1"/>
        </a:solidFill>
      </dgm:spPr>
      <dgm:t>
        <a:bodyPr/>
        <a:lstStyle/>
        <a:p>
          <a:r>
            <a:rPr lang="en-GB" sz="1200" dirty="0"/>
            <a:t>Pagar </a:t>
          </a:r>
          <a:r>
            <a:rPr lang="en-GB" sz="1200" dirty="0" err="1"/>
            <a:t>aos</a:t>
          </a:r>
          <a:r>
            <a:rPr lang="en-GB" sz="1200" dirty="0"/>
            <a:t> </a:t>
          </a:r>
          <a:r>
            <a:rPr lang="en-GB" sz="1200" dirty="0" err="1"/>
            <a:t>empregados</a:t>
          </a:r>
          <a:r>
            <a:rPr lang="en-GB" sz="1200" dirty="0"/>
            <a:t> um salário justo pelo trabalho que realizam</a:t>
          </a:r>
          <a:endParaRPr lang="en-US" sz="1200" dirty="0"/>
        </a:p>
      </dgm:t>
    </dgm:pt>
    <dgm:pt modelId="{F4D77ACA-1EB9-4B24-A2D5-14A930BC0C38}" type="parTrans" cxnId="{28CEE441-2909-4B9C-B2F3-ECC699B12144}">
      <dgm:prSet/>
      <dgm:spPr/>
      <dgm:t>
        <a:bodyPr/>
        <a:lstStyle/>
        <a:p>
          <a:endParaRPr lang="en-US"/>
        </a:p>
      </dgm:t>
    </dgm:pt>
    <dgm:pt modelId="{27D5D54B-08FF-4050-8AE1-ADEDCC69CDF1}" type="sibTrans" cxnId="{28CEE441-2909-4B9C-B2F3-ECC699B12144}">
      <dgm:prSet/>
      <dgm:spPr/>
      <dgm:t>
        <a:bodyPr/>
        <a:lstStyle/>
        <a:p>
          <a:endParaRPr lang="en-US"/>
        </a:p>
      </dgm:t>
    </dgm:pt>
    <dgm:pt modelId="{9D383431-98F1-48AC-AAA0-A072B0A5F8DF}">
      <dgm:prSet phldrT="[Text]" custT="1"/>
      <dgm:spPr>
        <a:solidFill>
          <a:srgbClr val="15A7A1"/>
        </a:solidFill>
      </dgm:spPr>
      <dgm:t>
        <a:bodyPr/>
        <a:lstStyle/>
        <a:p>
          <a:r>
            <a:rPr lang="en-GB" sz="1200" dirty="0"/>
            <a:t>Distribuir equitativamente os benefícios ao longo da cadeia de valor</a:t>
          </a:r>
          <a:endParaRPr lang="en-US" sz="1200" dirty="0"/>
        </a:p>
      </dgm:t>
    </dgm:pt>
    <dgm:pt modelId="{ED50372A-F70B-4CB4-956D-4D5F29098E8A}" type="parTrans" cxnId="{2C0224A3-4E00-4533-B379-CD87281AFD08}">
      <dgm:prSet/>
      <dgm:spPr/>
      <dgm:t>
        <a:bodyPr/>
        <a:lstStyle/>
        <a:p>
          <a:endParaRPr lang="en-US"/>
        </a:p>
      </dgm:t>
    </dgm:pt>
    <dgm:pt modelId="{71FD4E37-958E-4DBA-BBDA-7A8E51EFF844}" type="sibTrans" cxnId="{2C0224A3-4E00-4533-B379-CD87281AFD08}">
      <dgm:prSet/>
      <dgm:spPr/>
      <dgm:t>
        <a:bodyPr/>
        <a:lstStyle/>
        <a:p>
          <a:endParaRPr lang="en-US"/>
        </a:p>
      </dgm:t>
    </dgm:pt>
    <dgm:pt modelId="{EECD070D-B04C-4047-A521-CCF8CBD93A45}">
      <dgm:prSet phldrT="[Text]"/>
      <dgm:spPr>
        <a:solidFill>
          <a:srgbClr val="15A7A1"/>
        </a:solidFill>
      </dgm:spPr>
      <dgm:t>
        <a:bodyPr/>
        <a:lstStyle/>
        <a:p>
          <a:r>
            <a:rPr lang="en-GB" dirty="0" err="1"/>
            <a:t>Assumir</a:t>
          </a:r>
          <a:r>
            <a:rPr lang="en-GB" dirty="0"/>
            <a:t> um compromisso duradouro com os princípios ambientais nas suas operações comerciais</a:t>
          </a:r>
          <a:endParaRPr lang="en-US" dirty="0"/>
        </a:p>
      </dgm:t>
    </dgm:pt>
    <dgm:pt modelId="{4574B265-794B-4818-9F63-3705A536720D}" type="parTrans" cxnId="{9D943ACE-87CB-40A1-B743-3FB8D756CA00}">
      <dgm:prSet/>
      <dgm:spPr/>
      <dgm:t>
        <a:bodyPr/>
        <a:lstStyle/>
        <a:p>
          <a:endParaRPr lang="en-US"/>
        </a:p>
      </dgm:t>
    </dgm:pt>
    <dgm:pt modelId="{B02C585C-3ED0-4762-915F-F21E51376FD6}" type="sibTrans" cxnId="{9D943ACE-87CB-40A1-B743-3FB8D756CA00}">
      <dgm:prSet/>
      <dgm:spPr/>
      <dgm:t>
        <a:bodyPr/>
        <a:lstStyle/>
        <a:p>
          <a:endParaRPr lang="en-US"/>
        </a:p>
      </dgm:t>
    </dgm:pt>
    <dgm:pt modelId="{6751C74D-A82E-46DD-AA0E-4DF85E1292BF}">
      <dgm:prSet phldrT="[Text]" custT="1"/>
      <dgm:spPr>
        <a:solidFill>
          <a:srgbClr val="15A7A1"/>
        </a:solidFill>
      </dgm:spPr>
      <dgm:t>
        <a:bodyPr/>
        <a:lstStyle/>
        <a:p>
          <a:r>
            <a:rPr lang="en-GB" sz="1200" dirty="0"/>
            <a:t>Maximizar os benefícios sociais da empresa </a:t>
          </a:r>
          <a:endParaRPr lang="en-US" sz="1200" dirty="0"/>
        </a:p>
      </dgm:t>
    </dgm:pt>
    <dgm:pt modelId="{19661BFA-EA93-411E-9082-AE0102A0F29D}" type="parTrans" cxnId="{FB61295A-DA87-4CD8-B9BB-065F8F279D1C}">
      <dgm:prSet/>
      <dgm:spPr/>
      <dgm:t>
        <a:bodyPr/>
        <a:lstStyle/>
        <a:p>
          <a:endParaRPr lang="en-US"/>
        </a:p>
      </dgm:t>
    </dgm:pt>
    <dgm:pt modelId="{23649F91-82DB-4E8A-9D48-0D76635BE63E}" type="sibTrans" cxnId="{FB61295A-DA87-4CD8-B9BB-065F8F279D1C}">
      <dgm:prSet/>
      <dgm:spPr/>
      <dgm:t>
        <a:bodyPr/>
        <a:lstStyle/>
        <a:p>
          <a:endParaRPr lang="en-US"/>
        </a:p>
      </dgm:t>
    </dgm:pt>
    <dgm:pt modelId="{26072832-C04E-4771-AAE4-32D09320B0E2}">
      <dgm:prSet phldrT="[Text]" custT="1"/>
      <dgm:spPr>
        <a:solidFill>
          <a:srgbClr val="15A7A1"/>
        </a:solidFill>
      </dgm:spPr>
      <dgm:t>
        <a:bodyPr/>
        <a:lstStyle/>
        <a:p>
          <a:r>
            <a:rPr lang="en-GB" sz="1200" dirty="0"/>
            <a:t>Fornecer produtos e serviços locais e/ou amigos do ambiente</a:t>
          </a:r>
          <a:endParaRPr lang="en-US" sz="1200" dirty="0"/>
        </a:p>
      </dgm:t>
    </dgm:pt>
    <dgm:pt modelId="{832A5780-6784-4F3D-98CF-7C10D8C39E63}" type="parTrans" cxnId="{F00A1887-9BA2-41DF-B31A-AFEBB2E9C66E}">
      <dgm:prSet/>
      <dgm:spPr/>
      <dgm:t>
        <a:bodyPr/>
        <a:lstStyle/>
        <a:p>
          <a:endParaRPr lang="en-US"/>
        </a:p>
      </dgm:t>
    </dgm:pt>
    <dgm:pt modelId="{00193A30-798C-407A-89AF-42A9AC5EB1E3}" type="sibTrans" cxnId="{F00A1887-9BA2-41DF-B31A-AFEBB2E9C66E}">
      <dgm:prSet/>
      <dgm:spPr/>
      <dgm:t>
        <a:bodyPr/>
        <a:lstStyle/>
        <a:p>
          <a:endParaRPr lang="en-US"/>
        </a:p>
      </dgm:t>
    </dgm:pt>
    <dgm:pt modelId="{C7A0411A-3F4B-46F4-B5F5-3D562C2E237C}">
      <dgm:prSet phldrT="[Text]"/>
      <dgm:spPr>
        <a:solidFill>
          <a:srgbClr val="15A7A1"/>
        </a:solidFill>
      </dgm:spPr>
      <dgm:t>
        <a:bodyPr/>
        <a:lstStyle/>
        <a:p>
          <a:r>
            <a:rPr lang="en-GB" dirty="0"/>
            <a:t>Ajudar a comunidade a tornar-se mais sustentável </a:t>
          </a:r>
          <a:endParaRPr lang="en-US" dirty="0"/>
        </a:p>
      </dgm:t>
    </dgm:pt>
    <dgm:pt modelId="{76E0B9FA-6E2F-4912-8F4F-55698F7F0D0B}" type="parTrans" cxnId="{87700456-C36C-483F-A4C0-D1F66AF7D538}">
      <dgm:prSet/>
      <dgm:spPr/>
      <dgm:t>
        <a:bodyPr/>
        <a:lstStyle/>
        <a:p>
          <a:endParaRPr lang="en-US"/>
        </a:p>
      </dgm:t>
    </dgm:pt>
    <dgm:pt modelId="{DBFBA1D2-88DB-4374-A83F-9A114E52FC03}" type="sibTrans" cxnId="{87700456-C36C-483F-A4C0-D1F66AF7D538}">
      <dgm:prSet/>
      <dgm:spPr/>
      <dgm:t>
        <a:bodyPr/>
        <a:lstStyle/>
        <a:p>
          <a:endParaRPr lang="en-US"/>
        </a:p>
      </dgm:t>
    </dgm:pt>
    <dgm:pt modelId="{33FCED20-98D3-4723-86DF-9566C4F43249}">
      <dgm:prSet phldrT="[Text]"/>
      <dgm:spPr>
        <a:solidFill>
          <a:srgbClr val="15A7A1"/>
        </a:solidFill>
      </dgm:spPr>
      <dgm:t>
        <a:bodyPr/>
        <a:lstStyle/>
        <a:p>
          <a:r>
            <a:rPr lang="en-GB" dirty="0"/>
            <a:t>Fazer esforços para reduzir os recursos</a:t>
          </a:r>
          <a:endParaRPr lang="en-US" dirty="0"/>
        </a:p>
      </dgm:t>
    </dgm:pt>
    <dgm:pt modelId="{A321E2BD-C725-4849-9F12-FBAB7602F849}" type="parTrans" cxnId="{ECAE0F2A-4839-4EBB-ACCE-E21B56AC0BA0}">
      <dgm:prSet/>
      <dgm:spPr/>
      <dgm:t>
        <a:bodyPr/>
        <a:lstStyle/>
        <a:p>
          <a:endParaRPr lang="en-US"/>
        </a:p>
      </dgm:t>
    </dgm:pt>
    <dgm:pt modelId="{8911D590-C08F-4841-BD6F-9E2EBCAE12D9}" type="sibTrans" cxnId="{ECAE0F2A-4839-4EBB-ACCE-E21B56AC0BA0}">
      <dgm:prSet/>
      <dgm:spPr/>
      <dgm:t>
        <a:bodyPr/>
        <a:lstStyle/>
        <a:p>
          <a:endParaRPr lang="en-US"/>
        </a:p>
      </dgm:t>
    </dgm:pt>
    <dgm:pt modelId="{211D92DE-7DC3-4A68-8E8B-D971F5B0CB43}" type="pres">
      <dgm:prSet presAssocID="{EAD05A96-787C-4159-88E3-0F57FC43A32A}" presName="composite" presStyleCnt="0">
        <dgm:presLayoutVars>
          <dgm:chMax val="1"/>
          <dgm:dir/>
          <dgm:resizeHandles val="exact"/>
        </dgm:presLayoutVars>
      </dgm:prSet>
      <dgm:spPr/>
    </dgm:pt>
    <dgm:pt modelId="{43A9FAB7-2334-424F-8A18-DEE74BD73E27}" type="pres">
      <dgm:prSet presAssocID="{2B2BE5F4-2612-4F8D-B71E-DF1D0FAB04FE}" presName="roof" presStyleLbl="dkBgShp" presStyleIdx="0" presStyleCnt="2"/>
      <dgm:spPr/>
    </dgm:pt>
    <dgm:pt modelId="{16F54B25-6A49-427C-ACBC-3479A8470C06}" type="pres">
      <dgm:prSet presAssocID="{2B2BE5F4-2612-4F8D-B71E-DF1D0FAB04FE}" presName="pillars" presStyleCnt="0"/>
      <dgm:spPr/>
    </dgm:pt>
    <dgm:pt modelId="{A388122F-0611-4590-A425-00233BF867C7}" type="pres">
      <dgm:prSet presAssocID="{2B2BE5F4-2612-4F8D-B71E-DF1D0FAB04FE}" presName="pillar1" presStyleLbl="node1" presStyleIdx="0" presStyleCnt="8" custScaleX="129876">
        <dgm:presLayoutVars>
          <dgm:bulletEnabled val="1"/>
        </dgm:presLayoutVars>
      </dgm:prSet>
      <dgm:spPr/>
    </dgm:pt>
    <dgm:pt modelId="{E310D1DF-A50C-4E32-8376-59289ED5AC62}" type="pres">
      <dgm:prSet presAssocID="{B4CF0591-F75C-4CAE-B512-BCB255E15C5F}" presName="pillarX" presStyleLbl="node1" presStyleIdx="1" presStyleCnt="8">
        <dgm:presLayoutVars>
          <dgm:bulletEnabled val="1"/>
        </dgm:presLayoutVars>
      </dgm:prSet>
      <dgm:spPr/>
    </dgm:pt>
    <dgm:pt modelId="{4BF693E7-19FF-476B-8DFF-93F4754BC395}" type="pres">
      <dgm:prSet presAssocID="{9D383431-98F1-48AC-AAA0-A072B0A5F8DF}" presName="pillarX" presStyleLbl="node1" presStyleIdx="2" presStyleCnt="8">
        <dgm:presLayoutVars>
          <dgm:bulletEnabled val="1"/>
        </dgm:presLayoutVars>
      </dgm:prSet>
      <dgm:spPr/>
    </dgm:pt>
    <dgm:pt modelId="{0DEF22B2-95C4-41AF-A448-A1AB6798EC76}" type="pres">
      <dgm:prSet presAssocID="{6751C74D-A82E-46DD-AA0E-4DF85E1292BF}" presName="pillarX" presStyleLbl="node1" presStyleIdx="3" presStyleCnt="8">
        <dgm:presLayoutVars>
          <dgm:bulletEnabled val="1"/>
        </dgm:presLayoutVars>
      </dgm:prSet>
      <dgm:spPr/>
    </dgm:pt>
    <dgm:pt modelId="{449BA1E3-D40C-439A-AF5B-C447FF4860A2}" type="pres">
      <dgm:prSet presAssocID="{26072832-C04E-4771-AAE4-32D09320B0E2}" presName="pillarX" presStyleLbl="node1" presStyleIdx="4" presStyleCnt="8">
        <dgm:presLayoutVars>
          <dgm:bulletEnabled val="1"/>
        </dgm:presLayoutVars>
      </dgm:prSet>
      <dgm:spPr/>
    </dgm:pt>
    <dgm:pt modelId="{015722EB-8F5F-472F-8490-DC118DAE91C9}" type="pres">
      <dgm:prSet presAssocID="{C7A0411A-3F4B-46F4-B5F5-3D562C2E237C}" presName="pillarX" presStyleLbl="node1" presStyleIdx="5" presStyleCnt="8">
        <dgm:presLayoutVars>
          <dgm:bulletEnabled val="1"/>
        </dgm:presLayoutVars>
      </dgm:prSet>
      <dgm:spPr/>
    </dgm:pt>
    <dgm:pt modelId="{B7B70BD8-A364-4ADC-9B32-65424B99AF53}" type="pres">
      <dgm:prSet presAssocID="{33FCED20-98D3-4723-86DF-9566C4F43249}" presName="pillarX" presStyleLbl="node1" presStyleIdx="6" presStyleCnt="8">
        <dgm:presLayoutVars>
          <dgm:bulletEnabled val="1"/>
        </dgm:presLayoutVars>
      </dgm:prSet>
      <dgm:spPr/>
    </dgm:pt>
    <dgm:pt modelId="{B4D93126-64F4-443B-A9E4-991A540D9CB7}" type="pres">
      <dgm:prSet presAssocID="{EECD070D-B04C-4047-A521-CCF8CBD93A45}" presName="pillarX" presStyleLbl="node1" presStyleIdx="7" presStyleCnt="8">
        <dgm:presLayoutVars>
          <dgm:bulletEnabled val="1"/>
        </dgm:presLayoutVars>
      </dgm:prSet>
      <dgm:spPr/>
    </dgm:pt>
    <dgm:pt modelId="{4D43C10D-7421-434F-AB4F-01F515CBF528}" type="pres">
      <dgm:prSet presAssocID="{2B2BE5F4-2612-4F8D-B71E-DF1D0FAB04FE}" presName="base" presStyleLbl="dkBgShp" presStyleIdx="1" presStyleCnt="2"/>
      <dgm:spPr>
        <a:solidFill>
          <a:srgbClr val="2B2D83"/>
        </a:solidFill>
      </dgm:spPr>
    </dgm:pt>
  </dgm:ptLst>
  <dgm:cxnLst>
    <dgm:cxn modelId="{3EC83405-2858-47AA-A876-0DF4E340A8D1}" type="presOf" srcId="{5D127629-DB78-4C76-A6F4-337D755947D1}" destId="{A388122F-0611-4590-A425-00233BF867C7}" srcOrd="0" destOrd="0" presId="urn:microsoft.com/office/officeart/2005/8/layout/hList3"/>
    <dgm:cxn modelId="{ECAE0F2A-4839-4EBB-ACCE-E21B56AC0BA0}" srcId="{2B2BE5F4-2612-4F8D-B71E-DF1D0FAB04FE}" destId="{33FCED20-98D3-4723-86DF-9566C4F43249}" srcOrd="6" destOrd="0" parTransId="{A321E2BD-C725-4849-9F12-FBAB7602F849}" sibTransId="{8911D590-C08F-4841-BD6F-9E2EBCAE12D9}"/>
    <dgm:cxn modelId="{3BB8302B-625B-47D5-BBA5-E93249B216C8}" type="presOf" srcId="{EAD05A96-787C-4159-88E3-0F57FC43A32A}" destId="{211D92DE-7DC3-4A68-8E8B-D971F5B0CB43}" srcOrd="0" destOrd="0" presId="urn:microsoft.com/office/officeart/2005/8/layout/hList3"/>
    <dgm:cxn modelId="{28CEE441-2909-4B9C-B2F3-ECC699B12144}" srcId="{2B2BE5F4-2612-4F8D-B71E-DF1D0FAB04FE}" destId="{B4CF0591-F75C-4CAE-B512-BCB255E15C5F}" srcOrd="1" destOrd="0" parTransId="{F4D77ACA-1EB9-4B24-A2D5-14A930BC0C38}" sibTransId="{27D5D54B-08FF-4050-8AE1-ADEDCC69CDF1}"/>
    <dgm:cxn modelId="{09CECF47-0AE8-463D-9653-BF80D449AA37}" srcId="{2B2BE5F4-2612-4F8D-B71E-DF1D0FAB04FE}" destId="{5D127629-DB78-4C76-A6F4-337D755947D1}" srcOrd="0" destOrd="0" parTransId="{4E76280E-A3DB-4ED4-B625-F6F81641F2B7}" sibTransId="{EC0E1A75-1162-4781-8372-7754A1969225}"/>
    <dgm:cxn modelId="{1F322873-94E8-453D-83D5-B0AC2671BFCF}" srcId="{EAD05A96-787C-4159-88E3-0F57FC43A32A}" destId="{2B2BE5F4-2612-4F8D-B71E-DF1D0FAB04FE}" srcOrd="0" destOrd="0" parTransId="{B7BC9B1B-04D9-493B-9A05-6C2E76E6ADFF}" sibTransId="{5F1EB256-4174-4B53-84B7-45701E0E11D5}"/>
    <dgm:cxn modelId="{D21BD275-4DBD-433D-9C84-25FCD2235742}" type="presOf" srcId="{9D383431-98F1-48AC-AAA0-A072B0A5F8DF}" destId="{4BF693E7-19FF-476B-8DFF-93F4754BC395}" srcOrd="0" destOrd="0" presId="urn:microsoft.com/office/officeart/2005/8/layout/hList3"/>
    <dgm:cxn modelId="{87700456-C36C-483F-A4C0-D1F66AF7D538}" srcId="{2B2BE5F4-2612-4F8D-B71E-DF1D0FAB04FE}" destId="{C7A0411A-3F4B-46F4-B5F5-3D562C2E237C}" srcOrd="5" destOrd="0" parTransId="{76E0B9FA-6E2F-4912-8F4F-55698F7F0D0B}" sibTransId="{DBFBA1D2-88DB-4374-A83F-9A114E52FC03}"/>
    <dgm:cxn modelId="{FB61295A-DA87-4CD8-B9BB-065F8F279D1C}" srcId="{2B2BE5F4-2612-4F8D-B71E-DF1D0FAB04FE}" destId="{6751C74D-A82E-46DD-AA0E-4DF85E1292BF}" srcOrd="3" destOrd="0" parTransId="{19661BFA-EA93-411E-9082-AE0102A0F29D}" sibTransId="{23649F91-82DB-4E8A-9D48-0D76635BE63E}"/>
    <dgm:cxn modelId="{EA53A585-7B9D-4AF4-A756-B0C96060C7EA}" type="presOf" srcId="{26072832-C04E-4771-AAE4-32D09320B0E2}" destId="{449BA1E3-D40C-439A-AF5B-C447FF4860A2}" srcOrd="0" destOrd="0" presId="urn:microsoft.com/office/officeart/2005/8/layout/hList3"/>
    <dgm:cxn modelId="{F2B0CB86-A6BB-49F7-AFA3-A3DF3F923A58}" type="presOf" srcId="{6751C74D-A82E-46DD-AA0E-4DF85E1292BF}" destId="{0DEF22B2-95C4-41AF-A448-A1AB6798EC76}" srcOrd="0" destOrd="0" presId="urn:microsoft.com/office/officeart/2005/8/layout/hList3"/>
    <dgm:cxn modelId="{F00A1887-9BA2-41DF-B31A-AFEBB2E9C66E}" srcId="{2B2BE5F4-2612-4F8D-B71E-DF1D0FAB04FE}" destId="{26072832-C04E-4771-AAE4-32D09320B0E2}" srcOrd="4" destOrd="0" parTransId="{832A5780-6784-4F3D-98CF-7C10D8C39E63}" sibTransId="{00193A30-798C-407A-89AF-42A9AC5EB1E3}"/>
    <dgm:cxn modelId="{B8EFB98D-C534-43B2-BAA0-12E288324802}" type="presOf" srcId="{C7A0411A-3F4B-46F4-B5F5-3D562C2E237C}" destId="{015722EB-8F5F-472F-8490-DC118DAE91C9}" srcOrd="0" destOrd="0" presId="urn:microsoft.com/office/officeart/2005/8/layout/hList3"/>
    <dgm:cxn modelId="{2C0224A3-4E00-4533-B379-CD87281AFD08}" srcId="{2B2BE5F4-2612-4F8D-B71E-DF1D0FAB04FE}" destId="{9D383431-98F1-48AC-AAA0-A072B0A5F8DF}" srcOrd="2" destOrd="0" parTransId="{ED50372A-F70B-4CB4-956D-4D5F29098E8A}" sibTransId="{71FD4E37-958E-4DBA-BBDA-7A8E51EFF844}"/>
    <dgm:cxn modelId="{9D943ACE-87CB-40A1-B743-3FB8D756CA00}" srcId="{2B2BE5F4-2612-4F8D-B71E-DF1D0FAB04FE}" destId="{EECD070D-B04C-4047-A521-CCF8CBD93A45}" srcOrd="7" destOrd="0" parTransId="{4574B265-794B-4818-9F63-3705A536720D}" sibTransId="{B02C585C-3ED0-4762-915F-F21E51376FD6}"/>
    <dgm:cxn modelId="{CD18E8D3-2D4B-4713-92F7-EFE3F4449C32}" type="presOf" srcId="{EECD070D-B04C-4047-A521-CCF8CBD93A45}" destId="{B4D93126-64F4-443B-A9E4-991A540D9CB7}" srcOrd="0" destOrd="0" presId="urn:microsoft.com/office/officeart/2005/8/layout/hList3"/>
    <dgm:cxn modelId="{477BEFDC-404B-41F5-9186-8416EE46ECD4}" type="presOf" srcId="{33FCED20-98D3-4723-86DF-9566C4F43249}" destId="{B7B70BD8-A364-4ADC-9B32-65424B99AF53}" srcOrd="0" destOrd="0" presId="urn:microsoft.com/office/officeart/2005/8/layout/hList3"/>
    <dgm:cxn modelId="{33B96AEF-ACE4-4BFF-9362-7E6CDA8B4E93}" type="presOf" srcId="{B4CF0591-F75C-4CAE-B512-BCB255E15C5F}" destId="{E310D1DF-A50C-4E32-8376-59289ED5AC62}" srcOrd="0" destOrd="0" presId="urn:microsoft.com/office/officeart/2005/8/layout/hList3"/>
    <dgm:cxn modelId="{0544D5F6-8107-4F3C-A491-A8824857E2EA}" type="presOf" srcId="{2B2BE5F4-2612-4F8D-B71E-DF1D0FAB04FE}" destId="{43A9FAB7-2334-424F-8A18-DEE74BD73E27}" srcOrd="0" destOrd="0" presId="urn:microsoft.com/office/officeart/2005/8/layout/hList3"/>
    <dgm:cxn modelId="{5ECA577A-8C64-447F-97F8-3B1B90C3E1B7}" type="presParOf" srcId="{211D92DE-7DC3-4A68-8E8B-D971F5B0CB43}" destId="{43A9FAB7-2334-424F-8A18-DEE74BD73E27}" srcOrd="0" destOrd="0" presId="urn:microsoft.com/office/officeart/2005/8/layout/hList3"/>
    <dgm:cxn modelId="{C8FC4AD8-0219-4E64-ACD9-2118E6C03E20}" type="presParOf" srcId="{211D92DE-7DC3-4A68-8E8B-D971F5B0CB43}" destId="{16F54B25-6A49-427C-ACBC-3479A8470C06}" srcOrd="1" destOrd="0" presId="urn:microsoft.com/office/officeart/2005/8/layout/hList3"/>
    <dgm:cxn modelId="{840F0DE1-AECC-4481-A458-CEC19ED6B69A}" type="presParOf" srcId="{16F54B25-6A49-427C-ACBC-3479A8470C06}" destId="{A388122F-0611-4590-A425-00233BF867C7}" srcOrd="0" destOrd="0" presId="urn:microsoft.com/office/officeart/2005/8/layout/hList3"/>
    <dgm:cxn modelId="{ED8A16B8-DBFF-4DF5-8BC6-1B63177A5DB2}" type="presParOf" srcId="{16F54B25-6A49-427C-ACBC-3479A8470C06}" destId="{E310D1DF-A50C-4E32-8376-59289ED5AC62}" srcOrd="1" destOrd="0" presId="urn:microsoft.com/office/officeart/2005/8/layout/hList3"/>
    <dgm:cxn modelId="{42CFBEF7-046C-44A1-9957-49599A4DDD44}" type="presParOf" srcId="{16F54B25-6A49-427C-ACBC-3479A8470C06}" destId="{4BF693E7-19FF-476B-8DFF-93F4754BC395}" srcOrd="2" destOrd="0" presId="urn:microsoft.com/office/officeart/2005/8/layout/hList3"/>
    <dgm:cxn modelId="{C6EF39C5-7D12-4F73-9F8D-7C8E277395BB}" type="presParOf" srcId="{16F54B25-6A49-427C-ACBC-3479A8470C06}" destId="{0DEF22B2-95C4-41AF-A448-A1AB6798EC76}" srcOrd="3" destOrd="0" presId="urn:microsoft.com/office/officeart/2005/8/layout/hList3"/>
    <dgm:cxn modelId="{F4C20582-4258-456A-A9BC-4FC74C33E7F7}" type="presParOf" srcId="{16F54B25-6A49-427C-ACBC-3479A8470C06}" destId="{449BA1E3-D40C-439A-AF5B-C447FF4860A2}" srcOrd="4" destOrd="0" presId="urn:microsoft.com/office/officeart/2005/8/layout/hList3"/>
    <dgm:cxn modelId="{B11F5CF7-402D-41BC-BBF9-367946AF1F93}" type="presParOf" srcId="{16F54B25-6A49-427C-ACBC-3479A8470C06}" destId="{015722EB-8F5F-472F-8490-DC118DAE91C9}" srcOrd="5" destOrd="0" presId="urn:microsoft.com/office/officeart/2005/8/layout/hList3"/>
    <dgm:cxn modelId="{1689A8F4-74BF-44EB-B074-E592523002D3}" type="presParOf" srcId="{16F54B25-6A49-427C-ACBC-3479A8470C06}" destId="{B7B70BD8-A364-4ADC-9B32-65424B99AF53}" srcOrd="6" destOrd="0" presId="urn:microsoft.com/office/officeart/2005/8/layout/hList3"/>
    <dgm:cxn modelId="{7A2CA883-8A72-470A-B7D5-A3498EC01E89}" type="presParOf" srcId="{16F54B25-6A49-427C-ACBC-3479A8470C06}" destId="{B4D93126-64F4-443B-A9E4-991A540D9CB7}" srcOrd="7" destOrd="0" presId="urn:microsoft.com/office/officeart/2005/8/layout/hList3"/>
    <dgm:cxn modelId="{FB71843B-5FC3-4284-98EB-4F07200D3DFB}" type="presParOf" srcId="{211D92DE-7DC3-4A68-8E8B-D971F5B0CB43}" destId="{4D43C10D-7421-434F-AB4F-01F515CBF528}"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F16EB0-8479-4D08-A51F-D507AB2E8889}" type="doc">
      <dgm:prSet loTypeId="urn:microsoft.com/office/officeart/2005/8/layout/equation1" loCatId="process" qsTypeId="urn:microsoft.com/office/officeart/2005/8/quickstyle/simple1" qsCatId="simple" csTypeId="urn:microsoft.com/office/officeart/2005/8/colors/accent6_2" csCatId="accent6" phldr="1"/>
      <dgm:spPr/>
    </dgm:pt>
    <dgm:pt modelId="{3BF94C3E-E6D5-41D5-9478-5CB619FD2F6E}">
      <dgm:prSet phldrT="[Text]"/>
      <dgm:spPr/>
      <dgm:t>
        <a:bodyPr/>
        <a:lstStyle/>
        <a:p>
          <a:r>
            <a:rPr lang="en-US" dirty="0"/>
            <a:t>Redução do impacto ambiental</a:t>
          </a:r>
          <a:endParaRPr lang="ro-RO" dirty="0"/>
        </a:p>
      </dgm:t>
    </dgm:pt>
    <dgm:pt modelId="{ACD8A7EF-6F18-49F4-8E4D-F2DD55871C6F}" type="parTrans" cxnId="{6F8F45CD-07C5-4EB3-BC1A-DE9D93F786BC}">
      <dgm:prSet/>
      <dgm:spPr/>
      <dgm:t>
        <a:bodyPr/>
        <a:lstStyle/>
        <a:p>
          <a:endParaRPr lang="ro-RO"/>
        </a:p>
      </dgm:t>
    </dgm:pt>
    <dgm:pt modelId="{8AC5BCB3-4D0B-43FD-B984-EFE74F15ACCD}" type="sibTrans" cxnId="{6F8F45CD-07C5-4EB3-BC1A-DE9D93F786BC}">
      <dgm:prSet/>
      <dgm:spPr/>
      <dgm:t>
        <a:bodyPr/>
        <a:lstStyle/>
        <a:p>
          <a:endParaRPr lang="ro-RO"/>
        </a:p>
      </dgm:t>
    </dgm:pt>
    <dgm:pt modelId="{D51220A1-6A33-40F2-BDF2-C9FCF21ED119}">
      <dgm:prSet phldrT="[Text]"/>
      <dgm:spPr/>
      <dgm:t>
        <a:bodyPr/>
        <a:lstStyle/>
        <a:p>
          <a:r>
            <a:rPr lang="en-US" dirty="0"/>
            <a:t>Tornar o processo empresarial, produtos e serviços mais ecológicos</a:t>
          </a:r>
          <a:endParaRPr lang="ro-RO" dirty="0"/>
        </a:p>
      </dgm:t>
    </dgm:pt>
    <dgm:pt modelId="{8899CF27-1810-4980-A020-9372A517ABE5}" type="parTrans" cxnId="{4F55DDF1-AC44-4978-B2BF-77BF94BE8964}">
      <dgm:prSet/>
      <dgm:spPr/>
      <dgm:t>
        <a:bodyPr/>
        <a:lstStyle/>
        <a:p>
          <a:endParaRPr lang="ro-RO"/>
        </a:p>
      </dgm:t>
    </dgm:pt>
    <dgm:pt modelId="{76B87539-93BB-43F4-BA88-EAD36236B353}" type="sibTrans" cxnId="{4F55DDF1-AC44-4978-B2BF-77BF94BE8964}">
      <dgm:prSet/>
      <dgm:spPr/>
      <dgm:t>
        <a:bodyPr/>
        <a:lstStyle/>
        <a:p>
          <a:endParaRPr lang="ro-RO"/>
        </a:p>
      </dgm:t>
    </dgm:pt>
    <dgm:pt modelId="{EB7BBF2A-FABC-4FC5-ADD3-49D639DD9D90}">
      <dgm:prSet phldrT="[Text]"/>
      <dgm:spPr>
        <a:solidFill>
          <a:srgbClr val="15A7A1"/>
        </a:solidFill>
      </dgm:spPr>
      <dgm:t>
        <a:bodyPr/>
        <a:lstStyle/>
        <a:p>
          <a:r>
            <a:rPr lang="en-US" dirty="0">
              <a:solidFill>
                <a:schemeClr val="tx1"/>
              </a:solidFill>
            </a:rPr>
            <a:t>O negócio torna-se mais verde</a:t>
          </a:r>
          <a:endParaRPr lang="ro-RO" dirty="0">
            <a:solidFill>
              <a:schemeClr val="tx1"/>
            </a:solidFill>
          </a:endParaRPr>
        </a:p>
      </dgm:t>
    </dgm:pt>
    <dgm:pt modelId="{383E5734-62B2-4A77-8425-0A915D7B7998}" type="parTrans" cxnId="{0ECA37F9-419F-4BFB-B23E-5F8F362F80DE}">
      <dgm:prSet/>
      <dgm:spPr/>
      <dgm:t>
        <a:bodyPr/>
        <a:lstStyle/>
        <a:p>
          <a:endParaRPr lang="ro-RO"/>
        </a:p>
      </dgm:t>
    </dgm:pt>
    <dgm:pt modelId="{0378C0AF-1870-4B92-AB55-4987600FE283}" type="sibTrans" cxnId="{0ECA37F9-419F-4BFB-B23E-5F8F362F80DE}">
      <dgm:prSet/>
      <dgm:spPr/>
      <dgm:t>
        <a:bodyPr/>
        <a:lstStyle/>
        <a:p>
          <a:endParaRPr lang="ro-RO"/>
        </a:p>
      </dgm:t>
    </dgm:pt>
    <dgm:pt modelId="{48A9CC4D-98B3-4409-9C00-8091EE05BDC4}" type="pres">
      <dgm:prSet presAssocID="{88F16EB0-8479-4D08-A51F-D507AB2E8889}" presName="linearFlow" presStyleCnt="0">
        <dgm:presLayoutVars>
          <dgm:dir/>
          <dgm:resizeHandles val="exact"/>
        </dgm:presLayoutVars>
      </dgm:prSet>
      <dgm:spPr/>
    </dgm:pt>
    <dgm:pt modelId="{338CE8E2-27F3-4475-BE22-8B194EE8DB7B}" type="pres">
      <dgm:prSet presAssocID="{3BF94C3E-E6D5-41D5-9478-5CB619FD2F6E}" presName="node" presStyleLbl="node1" presStyleIdx="0" presStyleCnt="3">
        <dgm:presLayoutVars>
          <dgm:bulletEnabled val="1"/>
        </dgm:presLayoutVars>
      </dgm:prSet>
      <dgm:spPr/>
    </dgm:pt>
    <dgm:pt modelId="{F5281437-48F7-4F92-923C-F20EBAB1C6C1}" type="pres">
      <dgm:prSet presAssocID="{8AC5BCB3-4D0B-43FD-B984-EFE74F15ACCD}" presName="spacerL" presStyleCnt="0"/>
      <dgm:spPr/>
    </dgm:pt>
    <dgm:pt modelId="{B6FB8AE2-0048-4D3A-9D80-431D7EEF752D}" type="pres">
      <dgm:prSet presAssocID="{8AC5BCB3-4D0B-43FD-B984-EFE74F15ACCD}" presName="sibTrans" presStyleLbl="sibTrans2D1" presStyleIdx="0" presStyleCnt="2"/>
      <dgm:spPr/>
    </dgm:pt>
    <dgm:pt modelId="{233710D0-012F-4071-8EAE-A3CBE69EC75D}" type="pres">
      <dgm:prSet presAssocID="{8AC5BCB3-4D0B-43FD-B984-EFE74F15ACCD}" presName="spacerR" presStyleCnt="0"/>
      <dgm:spPr/>
    </dgm:pt>
    <dgm:pt modelId="{66B656AE-65D4-4676-8B39-1ED704A0457A}" type="pres">
      <dgm:prSet presAssocID="{D51220A1-6A33-40F2-BDF2-C9FCF21ED119}" presName="node" presStyleLbl="node1" presStyleIdx="1" presStyleCnt="3">
        <dgm:presLayoutVars>
          <dgm:bulletEnabled val="1"/>
        </dgm:presLayoutVars>
      </dgm:prSet>
      <dgm:spPr/>
    </dgm:pt>
    <dgm:pt modelId="{C2EBCB2E-B6DB-4BC9-A5E4-14905F5F1401}" type="pres">
      <dgm:prSet presAssocID="{76B87539-93BB-43F4-BA88-EAD36236B353}" presName="spacerL" presStyleCnt="0"/>
      <dgm:spPr/>
    </dgm:pt>
    <dgm:pt modelId="{754AAA4F-06A4-458C-8ABC-9FA5086FCA95}" type="pres">
      <dgm:prSet presAssocID="{76B87539-93BB-43F4-BA88-EAD36236B353}" presName="sibTrans" presStyleLbl="sibTrans2D1" presStyleIdx="1" presStyleCnt="2"/>
      <dgm:spPr/>
    </dgm:pt>
    <dgm:pt modelId="{0E8C6FCF-9322-4CFF-BF9F-72FE6EECFFC1}" type="pres">
      <dgm:prSet presAssocID="{76B87539-93BB-43F4-BA88-EAD36236B353}" presName="spacerR" presStyleCnt="0"/>
      <dgm:spPr/>
    </dgm:pt>
    <dgm:pt modelId="{7677CF22-BBAC-4D3B-BF18-AD0331A65776}" type="pres">
      <dgm:prSet presAssocID="{EB7BBF2A-FABC-4FC5-ADD3-49D639DD9D90}" presName="node" presStyleLbl="node1" presStyleIdx="2" presStyleCnt="3">
        <dgm:presLayoutVars>
          <dgm:bulletEnabled val="1"/>
        </dgm:presLayoutVars>
      </dgm:prSet>
      <dgm:spPr/>
    </dgm:pt>
  </dgm:ptLst>
  <dgm:cxnLst>
    <dgm:cxn modelId="{2A7D5E06-3842-4934-866E-EF806856921A}" type="presOf" srcId="{3BF94C3E-E6D5-41D5-9478-5CB619FD2F6E}" destId="{338CE8E2-27F3-4475-BE22-8B194EE8DB7B}" srcOrd="0" destOrd="0" presId="urn:microsoft.com/office/officeart/2005/8/layout/equation1"/>
    <dgm:cxn modelId="{E9136A6C-7951-4AFF-A6FD-826D4BBD2E85}" type="presOf" srcId="{8AC5BCB3-4D0B-43FD-B984-EFE74F15ACCD}" destId="{B6FB8AE2-0048-4D3A-9D80-431D7EEF752D}" srcOrd="0" destOrd="0" presId="urn:microsoft.com/office/officeart/2005/8/layout/equation1"/>
    <dgm:cxn modelId="{0399359C-0358-4279-BE3B-1F3B7FF18AAD}" type="presOf" srcId="{D51220A1-6A33-40F2-BDF2-C9FCF21ED119}" destId="{66B656AE-65D4-4676-8B39-1ED704A0457A}" srcOrd="0" destOrd="0" presId="urn:microsoft.com/office/officeart/2005/8/layout/equation1"/>
    <dgm:cxn modelId="{740E08BF-1D03-4A01-8378-F475FE58D73B}" type="presOf" srcId="{76B87539-93BB-43F4-BA88-EAD36236B353}" destId="{754AAA4F-06A4-458C-8ABC-9FA5086FCA95}" srcOrd="0" destOrd="0" presId="urn:microsoft.com/office/officeart/2005/8/layout/equation1"/>
    <dgm:cxn modelId="{6F8F45CD-07C5-4EB3-BC1A-DE9D93F786BC}" srcId="{88F16EB0-8479-4D08-A51F-D507AB2E8889}" destId="{3BF94C3E-E6D5-41D5-9478-5CB619FD2F6E}" srcOrd="0" destOrd="0" parTransId="{ACD8A7EF-6F18-49F4-8E4D-F2DD55871C6F}" sibTransId="{8AC5BCB3-4D0B-43FD-B984-EFE74F15ACCD}"/>
    <dgm:cxn modelId="{17AD94CF-04AA-43E8-95BB-F8E6DB47A3CF}" type="presOf" srcId="{EB7BBF2A-FABC-4FC5-ADD3-49D639DD9D90}" destId="{7677CF22-BBAC-4D3B-BF18-AD0331A65776}" srcOrd="0" destOrd="0" presId="urn:microsoft.com/office/officeart/2005/8/layout/equation1"/>
    <dgm:cxn modelId="{C3D52FF0-E6EB-44EC-B153-DFF32DE362B3}" type="presOf" srcId="{88F16EB0-8479-4D08-A51F-D507AB2E8889}" destId="{48A9CC4D-98B3-4409-9C00-8091EE05BDC4}" srcOrd="0" destOrd="0" presId="urn:microsoft.com/office/officeart/2005/8/layout/equation1"/>
    <dgm:cxn modelId="{4F55DDF1-AC44-4978-B2BF-77BF94BE8964}" srcId="{88F16EB0-8479-4D08-A51F-D507AB2E8889}" destId="{D51220A1-6A33-40F2-BDF2-C9FCF21ED119}" srcOrd="1" destOrd="0" parTransId="{8899CF27-1810-4980-A020-9372A517ABE5}" sibTransId="{76B87539-93BB-43F4-BA88-EAD36236B353}"/>
    <dgm:cxn modelId="{0ECA37F9-419F-4BFB-B23E-5F8F362F80DE}" srcId="{88F16EB0-8479-4D08-A51F-D507AB2E8889}" destId="{EB7BBF2A-FABC-4FC5-ADD3-49D639DD9D90}" srcOrd="2" destOrd="0" parTransId="{383E5734-62B2-4A77-8425-0A915D7B7998}" sibTransId="{0378C0AF-1870-4B92-AB55-4987600FE283}"/>
    <dgm:cxn modelId="{112A212E-1442-4784-B689-FE2811AFF6B0}" type="presParOf" srcId="{48A9CC4D-98B3-4409-9C00-8091EE05BDC4}" destId="{338CE8E2-27F3-4475-BE22-8B194EE8DB7B}" srcOrd="0" destOrd="0" presId="urn:microsoft.com/office/officeart/2005/8/layout/equation1"/>
    <dgm:cxn modelId="{15F49D8F-3CEF-4770-8330-EB104CC0A0BE}" type="presParOf" srcId="{48A9CC4D-98B3-4409-9C00-8091EE05BDC4}" destId="{F5281437-48F7-4F92-923C-F20EBAB1C6C1}" srcOrd="1" destOrd="0" presId="urn:microsoft.com/office/officeart/2005/8/layout/equation1"/>
    <dgm:cxn modelId="{05AC6013-0F79-44B4-A020-CC3D842A2215}" type="presParOf" srcId="{48A9CC4D-98B3-4409-9C00-8091EE05BDC4}" destId="{B6FB8AE2-0048-4D3A-9D80-431D7EEF752D}" srcOrd="2" destOrd="0" presId="urn:microsoft.com/office/officeart/2005/8/layout/equation1"/>
    <dgm:cxn modelId="{BA974414-9ED5-4280-B15B-397A0A613BE3}" type="presParOf" srcId="{48A9CC4D-98B3-4409-9C00-8091EE05BDC4}" destId="{233710D0-012F-4071-8EAE-A3CBE69EC75D}" srcOrd="3" destOrd="0" presId="urn:microsoft.com/office/officeart/2005/8/layout/equation1"/>
    <dgm:cxn modelId="{113B42EF-B150-44BE-90F1-4049E3568ABA}" type="presParOf" srcId="{48A9CC4D-98B3-4409-9C00-8091EE05BDC4}" destId="{66B656AE-65D4-4676-8B39-1ED704A0457A}" srcOrd="4" destOrd="0" presId="urn:microsoft.com/office/officeart/2005/8/layout/equation1"/>
    <dgm:cxn modelId="{9F7D4954-ABC4-42A5-B9D4-D369BC57E379}" type="presParOf" srcId="{48A9CC4D-98B3-4409-9C00-8091EE05BDC4}" destId="{C2EBCB2E-B6DB-4BC9-A5E4-14905F5F1401}" srcOrd="5" destOrd="0" presId="urn:microsoft.com/office/officeart/2005/8/layout/equation1"/>
    <dgm:cxn modelId="{9849E100-7875-4B61-9F8D-A6DBD69D3570}" type="presParOf" srcId="{48A9CC4D-98B3-4409-9C00-8091EE05BDC4}" destId="{754AAA4F-06A4-458C-8ABC-9FA5086FCA95}" srcOrd="6" destOrd="0" presId="urn:microsoft.com/office/officeart/2005/8/layout/equation1"/>
    <dgm:cxn modelId="{514E9666-60A4-4877-9E52-9121604145F7}" type="presParOf" srcId="{48A9CC4D-98B3-4409-9C00-8091EE05BDC4}" destId="{0E8C6FCF-9322-4CFF-BF9F-72FE6EECFFC1}" srcOrd="7" destOrd="0" presId="urn:microsoft.com/office/officeart/2005/8/layout/equation1"/>
    <dgm:cxn modelId="{A7FC36FC-4EAB-4BFB-8126-6A8F85CBAE59}" type="presParOf" srcId="{48A9CC4D-98B3-4409-9C00-8091EE05BDC4}" destId="{7677CF22-BBAC-4D3B-BF18-AD0331A65776}"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44349-DDFF-4726-9EC3-5760CC1A5834}">
      <dsp:nvSpPr>
        <dsp:cNvPr id="0" name=""/>
        <dsp:cNvSpPr/>
      </dsp:nvSpPr>
      <dsp:spPr>
        <a:xfrm>
          <a:off x="1330" y="765140"/>
          <a:ext cx="1763561" cy="176356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Um desenvolvimento que responde às necessidades do presente</a:t>
          </a:r>
          <a:endParaRPr lang="en-US" sz="1000" kern="1200" dirty="0"/>
        </a:p>
      </dsp:txBody>
      <dsp:txXfrm>
        <a:off x="259598" y="1023408"/>
        <a:ext cx="1247025" cy="1247025"/>
      </dsp:txXfrm>
    </dsp:sp>
    <dsp:sp modelId="{77784BB3-E5F7-4F70-94A5-3560F9A99282}">
      <dsp:nvSpPr>
        <dsp:cNvPr id="0" name=""/>
        <dsp:cNvSpPr/>
      </dsp:nvSpPr>
      <dsp:spPr>
        <a:xfrm>
          <a:off x="1908093" y="1135488"/>
          <a:ext cx="1022865" cy="1022865"/>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043674" y="1526632"/>
        <a:ext cx="751703" cy="240577"/>
      </dsp:txXfrm>
    </dsp:sp>
    <dsp:sp modelId="{3151C379-B26A-440C-8118-78DEA46810CA}">
      <dsp:nvSpPr>
        <dsp:cNvPr id="0" name=""/>
        <dsp:cNvSpPr/>
      </dsp:nvSpPr>
      <dsp:spPr>
        <a:xfrm>
          <a:off x="3074159" y="765140"/>
          <a:ext cx="1763561" cy="1763561"/>
        </a:xfrm>
        <a:prstGeom prst="ellipse">
          <a:avLst/>
        </a:prstGeom>
        <a:solidFill>
          <a:schemeClr val="accent3">
            <a:hueOff val="938815"/>
            <a:satOff val="4369"/>
            <a:lumOff val="-16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Sem comprometer a capacidade das gerações futuras de satisfazerem as suas próprias necessidades</a:t>
          </a:r>
          <a:endParaRPr lang="en-US" sz="1000" kern="1200" dirty="0"/>
        </a:p>
      </dsp:txBody>
      <dsp:txXfrm>
        <a:off x="3332427" y="1023408"/>
        <a:ext cx="1247025" cy="1247025"/>
      </dsp:txXfrm>
    </dsp:sp>
    <dsp:sp modelId="{4A558155-0837-43BD-B682-BBFA82788627}">
      <dsp:nvSpPr>
        <dsp:cNvPr id="0" name=""/>
        <dsp:cNvSpPr/>
      </dsp:nvSpPr>
      <dsp:spPr>
        <a:xfrm>
          <a:off x="4980922" y="1135488"/>
          <a:ext cx="1022865" cy="1022865"/>
        </a:xfrm>
        <a:prstGeom prst="mathEqual">
          <a:avLst/>
        </a:prstGeom>
        <a:solidFill>
          <a:schemeClr val="accent3">
            <a:hueOff val="1877629"/>
            <a:satOff val="8738"/>
            <a:lumOff val="-321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5116503" y="1346198"/>
        <a:ext cx="751703" cy="601445"/>
      </dsp:txXfrm>
    </dsp:sp>
    <dsp:sp modelId="{9B3A6E08-2772-4996-9DE6-4E779BD6426A}">
      <dsp:nvSpPr>
        <dsp:cNvPr id="0" name=""/>
        <dsp:cNvSpPr/>
      </dsp:nvSpPr>
      <dsp:spPr>
        <a:xfrm>
          <a:off x="6146989" y="765140"/>
          <a:ext cx="1763561" cy="1763561"/>
        </a:xfrm>
        <a:prstGeom prst="ellipse">
          <a:avLst/>
        </a:prstGeom>
        <a:solidFill>
          <a:schemeClr val="accent3">
            <a:hueOff val="1877629"/>
            <a:satOff val="8738"/>
            <a:lumOff val="-3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Empreendedorismo verde</a:t>
          </a:r>
        </a:p>
      </dsp:txBody>
      <dsp:txXfrm>
        <a:off x="6405257" y="1023408"/>
        <a:ext cx="1247025" cy="12470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9FAB7-2334-424F-8A18-DEE74BD73E27}">
      <dsp:nvSpPr>
        <dsp:cNvPr id="0" name=""/>
        <dsp:cNvSpPr/>
      </dsp:nvSpPr>
      <dsp:spPr>
        <a:xfrm>
          <a:off x="0" y="0"/>
          <a:ext cx="7961467" cy="1141992"/>
        </a:xfrm>
        <a:prstGeom prst="rect">
          <a:avLst/>
        </a:prstGeom>
        <a:solidFill>
          <a:srgbClr val="2B2D83"/>
        </a:solidFill>
        <a:ln>
          <a:noFill/>
        </a:ln>
        <a:effectLst/>
      </dsp:spPr>
      <dsp:style>
        <a:lnRef idx="0">
          <a:scrgbClr r="0" g="0" b="0"/>
        </a:lnRef>
        <a:fillRef idx="1">
          <a:scrgbClr r="0" g="0" b="0"/>
        </a:fillRef>
        <a:effectRef idx="0">
          <a:scrgbClr r="0" g="0" b="0"/>
        </a:effectRef>
        <a:fontRef idx="minor"/>
      </dsp:style>
      <dsp:txBody>
        <a:bodyPr spcFirstLastPara="0" vert="horz" wrap="square" lIns="209550" tIns="209550" rIns="209550" bIns="2095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0" y="0"/>
        <a:ext cx="7961467" cy="1141992"/>
      </dsp:txXfrm>
    </dsp:sp>
    <dsp:sp modelId="{A388122F-0611-4590-A425-00233BF867C7}">
      <dsp:nvSpPr>
        <dsp:cNvPr id="0" name=""/>
        <dsp:cNvSpPr/>
      </dsp:nvSpPr>
      <dsp:spPr>
        <a:xfrm>
          <a:off x="546" y="1141992"/>
          <a:ext cx="1245802" cy="2398183"/>
        </a:xfrm>
        <a:prstGeom prst="rect">
          <a:avLst/>
        </a:prstGeom>
        <a:solidFill>
          <a:srgbClr val="15A7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Incorporar princípios de sustentabilidade no seu negócio</a:t>
          </a:r>
          <a:endParaRPr lang="en-US" sz="1200" kern="1200" dirty="0"/>
        </a:p>
      </dsp:txBody>
      <dsp:txXfrm>
        <a:off x="546" y="1141992"/>
        <a:ext cx="1245802" cy="2398183"/>
      </dsp:txXfrm>
    </dsp:sp>
    <dsp:sp modelId="{E310D1DF-A50C-4E32-8376-59289ED5AC62}">
      <dsp:nvSpPr>
        <dsp:cNvPr id="0" name=""/>
        <dsp:cNvSpPr/>
      </dsp:nvSpPr>
      <dsp:spPr>
        <a:xfrm>
          <a:off x="1246348" y="1141992"/>
          <a:ext cx="959224" cy="2398183"/>
        </a:xfrm>
        <a:prstGeom prst="rect">
          <a:avLst/>
        </a:prstGeom>
        <a:solidFill>
          <a:srgbClr val="15A7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Pagar </a:t>
          </a:r>
          <a:r>
            <a:rPr lang="en-GB" sz="1200" kern="1200" dirty="0" err="1"/>
            <a:t>aos</a:t>
          </a:r>
          <a:r>
            <a:rPr lang="en-GB" sz="1200" kern="1200" dirty="0"/>
            <a:t> </a:t>
          </a:r>
          <a:r>
            <a:rPr lang="en-GB" sz="1200" kern="1200" dirty="0" err="1"/>
            <a:t>empregados</a:t>
          </a:r>
          <a:r>
            <a:rPr lang="en-GB" sz="1200" kern="1200" dirty="0"/>
            <a:t> um salário justo pelo trabalho que realizam</a:t>
          </a:r>
          <a:endParaRPr lang="en-US" sz="1200" kern="1200" dirty="0"/>
        </a:p>
      </dsp:txBody>
      <dsp:txXfrm>
        <a:off x="1246348" y="1141992"/>
        <a:ext cx="959224" cy="2398183"/>
      </dsp:txXfrm>
    </dsp:sp>
    <dsp:sp modelId="{4BF693E7-19FF-476B-8DFF-93F4754BC395}">
      <dsp:nvSpPr>
        <dsp:cNvPr id="0" name=""/>
        <dsp:cNvSpPr/>
      </dsp:nvSpPr>
      <dsp:spPr>
        <a:xfrm>
          <a:off x="2205573" y="1141992"/>
          <a:ext cx="959224" cy="2398183"/>
        </a:xfrm>
        <a:prstGeom prst="rect">
          <a:avLst/>
        </a:prstGeom>
        <a:solidFill>
          <a:srgbClr val="15A7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Distribuir equitativamente os benefícios ao longo da cadeia de valor</a:t>
          </a:r>
          <a:endParaRPr lang="en-US" sz="1200" kern="1200" dirty="0"/>
        </a:p>
      </dsp:txBody>
      <dsp:txXfrm>
        <a:off x="2205573" y="1141992"/>
        <a:ext cx="959224" cy="2398183"/>
      </dsp:txXfrm>
    </dsp:sp>
    <dsp:sp modelId="{0DEF22B2-95C4-41AF-A448-A1AB6798EC76}">
      <dsp:nvSpPr>
        <dsp:cNvPr id="0" name=""/>
        <dsp:cNvSpPr/>
      </dsp:nvSpPr>
      <dsp:spPr>
        <a:xfrm>
          <a:off x="3164797" y="1141992"/>
          <a:ext cx="959224" cy="2398183"/>
        </a:xfrm>
        <a:prstGeom prst="rect">
          <a:avLst/>
        </a:prstGeom>
        <a:solidFill>
          <a:srgbClr val="15A7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Maximizar os benefícios sociais da empresa </a:t>
          </a:r>
          <a:endParaRPr lang="en-US" sz="1200" kern="1200" dirty="0"/>
        </a:p>
      </dsp:txBody>
      <dsp:txXfrm>
        <a:off x="3164797" y="1141992"/>
        <a:ext cx="959224" cy="2398183"/>
      </dsp:txXfrm>
    </dsp:sp>
    <dsp:sp modelId="{449BA1E3-D40C-439A-AF5B-C447FF4860A2}">
      <dsp:nvSpPr>
        <dsp:cNvPr id="0" name=""/>
        <dsp:cNvSpPr/>
      </dsp:nvSpPr>
      <dsp:spPr>
        <a:xfrm>
          <a:off x="4124022" y="1141992"/>
          <a:ext cx="959224" cy="2398183"/>
        </a:xfrm>
        <a:prstGeom prst="rect">
          <a:avLst/>
        </a:prstGeom>
        <a:solidFill>
          <a:srgbClr val="15A7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Fornecer produtos e serviços locais e/ou amigos do ambiente</a:t>
          </a:r>
          <a:endParaRPr lang="en-US" sz="1200" kern="1200" dirty="0"/>
        </a:p>
      </dsp:txBody>
      <dsp:txXfrm>
        <a:off x="4124022" y="1141992"/>
        <a:ext cx="959224" cy="2398183"/>
      </dsp:txXfrm>
    </dsp:sp>
    <dsp:sp modelId="{015722EB-8F5F-472F-8490-DC118DAE91C9}">
      <dsp:nvSpPr>
        <dsp:cNvPr id="0" name=""/>
        <dsp:cNvSpPr/>
      </dsp:nvSpPr>
      <dsp:spPr>
        <a:xfrm>
          <a:off x="5083247" y="1141992"/>
          <a:ext cx="959224" cy="2398183"/>
        </a:xfrm>
        <a:prstGeom prst="rect">
          <a:avLst/>
        </a:prstGeom>
        <a:solidFill>
          <a:srgbClr val="15A7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Ajudar a comunidade a tornar-se mais sustentável </a:t>
          </a:r>
          <a:endParaRPr lang="en-US" sz="1100" kern="1200" dirty="0"/>
        </a:p>
      </dsp:txBody>
      <dsp:txXfrm>
        <a:off x="5083247" y="1141992"/>
        <a:ext cx="959224" cy="2398183"/>
      </dsp:txXfrm>
    </dsp:sp>
    <dsp:sp modelId="{B7B70BD8-A364-4ADC-9B32-65424B99AF53}">
      <dsp:nvSpPr>
        <dsp:cNvPr id="0" name=""/>
        <dsp:cNvSpPr/>
      </dsp:nvSpPr>
      <dsp:spPr>
        <a:xfrm>
          <a:off x="6042471" y="1141992"/>
          <a:ext cx="959224" cy="2398183"/>
        </a:xfrm>
        <a:prstGeom prst="rect">
          <a:avLst/>
        </a:prstGeom>
        <a:solidFill>
          <a:srgbClr val="15A7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a:t>Fazer esforços para reduzir os recursos</a:t>
          </a:r>
          <a:endParaRPr lang="en-US" sz="1100" kern="1200" dirty="0"/>
        </a:p>
      </dsp:txBody>
      <dsp:txXfrm>
        <a:off x="6042471" y="1141992"/>
        <a:ext cx="959224" cy="2398183"/>
      </dsp:txXfrm>
    </dsp:sp>
    <dsp:sp modelId="{B4D93126-64F4-443B-A9E4-991A540D9CB7}">
      <dsp:nvSpPr>
        <dsp:cNvPr id="0" name=""/>
        <dsp:cNvSpPr/>
      </dsp:nvSpPr>
      <dsp:spPr>
        <a:xfrm>
          <a:off x="7001696" y="1141992"/>
          <a:ext cx="959224" cy="2398183"/>
        </a:xfrm>
        <a:prstGeom prst="rect">
          <a:avLst/>
        </a:prstGeom>
        <a:solidFill>
          <a:srgbClr val="15A7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dirty="0" err="1"/>
            <a:t>Assumir</a:t>
          </a:r>
          <a:r>
            <a:rPr lang="en-GB" sz="1100" kern="1200" dirty="0"/>
            <a:t> um compromisso duradouro com os princípios ambientais nas suas operações comerciais</a:t>
          </a:r>
          <a:endParaRPr lang="en-US" sz="1100" kern="1200" dirty="0"/>
        </a:p>
      </dsp:txBody>
      <dsp:txXfrm>
        <a:off x="7001696" y="1141992"/>
        <a:ext cx="959224" cy="2398183"/>
      </dsp:txXfrm>
    </dsp:sp>
    <dsp:sp modelId="{4D43C10D-7421-434F-AB4F-01F515CBF528}">
      <dsp:nvSpPr>
        <dsp:cNvPr id="0" name=""/>
        <dsp:cNvSpPr/>
      </dsp:nvSpPr>
      <dsp:spPr>
        <a:xfrm>
          <a:off x="0" y="3540176"/>
          <a:ext cx="7961467" cy="266464"/>
        </a:xfrm>
        <a:prstGeom prst="rect">
          <a:avLst/>
        </a:prstGeom>
        <a:solidFill>
          <a:srgbClr val="2B2D83"/>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CE8E2-27F3-4475-BE22-8B194EE8DB7B}">
      <dsp:nvSpPr>
        <dsp:cNvPr id="0" name=""/>
        <dsp:cNvSpPr/>
      </dsp:nvSpPr>
      <dsp:spPr>
        <a:xfrm>
          <a:off x="1175" y="514969"/>
          <a:ext cx="1558139" cy="155813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Redução do impacto ambiental</a:t>
          </a:r>
          <a:endParaRPr lang="ro-RO" sz="1300" kern="1200" dirty="0"/>
        </a:p>
      </dsp:txBody>
      <dsp:txXfrm>
        <a:off x="229359" y="743153"/>
        <a:ext cx="1101771" cy="1101771"/>
      </dsp:txXfrm>
    </dsp:sp>
    <dsp:sp modelId="{B6FB8AE2-0048-4D3A-9D80-431D7EEF752D}">
      <dsp:nvSpPr>
        <dsp:cNvPr id="0" name=""/>
        <dsp:cNvSpPr/>
      </dsp:nvSpPr>
      <dsp:spPr>
        <a:xfrm>
          <a:off x="1685835" y="842178"/>
          <a:ext cx="903720" cy="903720"/>
        </a:xfrm>
        <a:prstGeom prst="mathPlus">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ro-RO" sz="1000" kern="1200"/>
        </a:p>
      </dsp:txBody>
      <dsp:txXfrm>
        <a:off x="1805623" y="1187761"/>
        <a:ext cx="664144" cy="212554"/>
      </dsp:txXfrm>
    </dsp:sp>
    <dsp:sp modelId="{66B656AE-65D4-4676-8B39-1ED704A0457A}">
      <dsp:nvSpPr>
        <dsp:cNvPr id="0" name=""/>
        <dsp:cNvSpPr/>
      </dsp:nvSpPr>
      <dsp:spPr>
        <a:xfrm>
          <a:off x="2716077" y="514969"/>
          <a:ext cx="1558139" cy="155813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Tornar o processo empresarial, produtos e serviços mais ecológicos</a:t>
          </a:r>
          <a:endParaRPr lang="ro-RO" sz="1300" kern="1200" dirty="0"/>
        </a:p>
      </dsp:txBody>
      <dsp:txXfrm>
        <a:off x="2944261" y="743153"/>
        <a:ext cx="1101771" cy="1101771"/>
      </dsp:txXfrm>
    </dsp:sp>
    <dsp:sp modelId="{754AAA4F-06A4-458C-8ABC-9FA5086FCA95}">
      <dsp:nvSpPr>
        <dsp:cNvPr id="0" name=""/>
        <dsp:cNvSpPr/>
      </dsp:nvSpPr>
      <dsp:spPr>
        <a:xfrm>
          <a:off x="4400738" y="842178"/>
          <a:ext cx="903720" cy="903720"/>
        </a:xfrm>
        <a:prstGeom prst="mathEqual">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ro-RO" sz="1000" kern="1200"/>
        </a:p>
      </dsp:txBody>
      <dsp:txXfrm>
        <a:off x="4520526" y="1028344"/>
        <a:ext cx="664144" cy="531388"/>
      </dsp:txXfrm>
    </dsp:sp>
    <dsp:sp modelId="{7677CF22-BBAC-4D3B-BF18-AD0331A65776}">
      <dsp:nvSpPr>
        <dsp:cNvPr id="0" name=""/>
        <dsp:cNvSpPr/>
      </dsp:nvSpPr>
      <dsp:spPr>
        <a:xfrm>
          <a:off x="5430979" y="514969"/>
          <a:ext cx="1558139" cy="1558139"/>
        </a:xfrm>
        <a:prstGeom prst="ellipse">
          <a:avLst/>
        </a:prstGeom>
        <a:solidFill>
          <a:srgbClr val="15A7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O negócio torna-se mais verde</a:t>
          </a:r>
          <a:endParaRPr lang="ro-RO" sz="1300" kern="1200" dirty="0">
            <a:solidFill>
              <a:schemeClr val="tx1"/>
            </a:solidFill>
          </a:endParaRPr>
        </a:p>
      </dsp:txBody>
      <dsp:txXfrm>
        <a:off x="5659163" y="743153"/>
        <a:ext cx="1101771" cy="1101771"/>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8ea56dbdc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8ea56dbdc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9938f6f96d_0_21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9938f6f96d_0_21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9938f6f96d_0_21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9938f6f96d_0_21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8ea56dbdce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8ea56dbdce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9938f6f96d_0_21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9938f6f96d_0_21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9938f6f96d_0_21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9938f6f96d_0_21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9938f6f96d_0_21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9938f6f96d_0_21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8103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9938f6f96d_0_21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9938f6f96d_0_21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8ea56dbdce_0_1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8ea56dbdce_0_1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8ea56dbdce_0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8ea56dbdce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2729126" y="311547"/>
            <a:ext cx="3724500" cy="17685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spcBef>
                <a:spcPts val="0"/>
              </a:spcBef>
              <a:spcAft>
                <a:spcPts val="0"/>
              </a:spcAft>
              <a:buClr>
                <a:srgbClr val="FFFFFF"/>
              </a:buClr>
              <a:buSzPts val="5200"/>
              <a:buNone/>
              <a:defRPr sz="5200">
                <a:solidFill>
                  <a:srgbClr val="FFFFFF"/>
                </a:solidFill>
              </a:defRPr>
            </a:lvl2pPr>
            <a:lvl3pPr lvl="2" algn="ctr">
              <a:spcBef>
                <a:spcPts val="0"/>
              </a:spcBef>
              <a:spcAft>
                <a:spcPts val="0"/>
              </a:spcAft>
              <a:buClr>
                <a:srgbClr val="FFFFFF"/>
              </a:buClr>
              <a:buSzPts val="5200"/>
              <a:buNone/>
              <a:defRPr sz="5200">
                <a:solidFill>
                  <a:srgbClr val="FFFFFF"/>
                </a:solidFill>
              </a:defRPr>
            </a:lvl3pPr>
            <a:lvl4pPr lvl="3" algn="ctr">
              <a:spcBef>
                <a:spcPts val="0"/>
              </a:spcBef>
              <a:spcAft>
                <a:spcPts val="0"/>
              </a:spcAft>
              <a:buClr>
                <a:srgbClr val="FFFFFF"/>
              </a:buClr>
              <a:buSzPts val="5200"/>
              <a:buNone/>
              <a:defRPr sz="5200">
                <a:solidFill>
                  <a:srgbClr val="FFFFFF"/>
                </a:solidFill>
              </a:defRPr>
            </a:lvl4pPr>
            <a:lvl5pPr lvl="4" algn="ctr">
              <a:spcBef>
                <a:spcPts val="0"/>
              </a:spcBef>
              <a:spcAft>
                <a:spcPts val="0"/>
              </a:spcAft>
              <a:buClr>
                <a:srgbClr val="FFFFFF"/>
              </a:buClr>
              <a:buSzPts val="5200"/>
              <a:buNone/>
              <a:defRPr sz="5200">
                <a:solidFill>
                  <a:srgbClr val="FFFFFF"/>
                </a:solidFill>
              </a:defRPr>
            </a:lvl5pPr>
            <a:lvl6pPr lvl="5" algn="ctr">
              <a:spcBef>
                <a:spcPts val="0"/>
              </a:spcBef>
              <a:spcAft>
                <a:spcPts val="0"/>
              </a:spcAft>
              <a:buClr>
                <a:srgbClr val="FFFFFF"/>
              </a:buClr>
              <a:buSzPts val="5200"/>
              <a:buNone/>
              <a:defRPr sz="5200">
                <a:solidFill>
                  <a:srgbClr val="FFFFFF"/>
                </a:solidFill>
              </a:defRPr>
            </a:lvl6pPr>
            <a:lvl7pPr lvl="6" algn="ctr">
              <a:spcBef>
                <a:spcPts val="0"/>
              </a:spcBef>
              <a:spcAft>
                <a:spcPts val="0"/>
              </a:spcAft>
              <a:buClr>
                <a:srgbClr val="FFFFFF"/>
              </a:buClr>
              <a:buSzPts val="5200"/>
              <a:buNone/>
              <a:defRPr sz="5200">
                <a:solidFill>
                  <a:srgbClr val="FFFFFF"/>
                </a:solidFill>
              </a:defRPr>
            </a:lvl7pPr>
            <a:lvl8pPr lvl="7" algn="ctr">
              <a:spcBef>
                <a:spcPts val="0"/>
              </a:spcBef>
              <a:spcAft>
                <a:spcPts val="0"/>
              </a:spcAft>
              <a:buClr>
                <a:srgbClr val="FFFFFF"/>
              </a:buClr>
              <a:buSzPts val="5200"/>
              <a:buNone/>
              <a:defRPr sz="5200">
                <a:solidFill>
                  <a:srgbClr val="FFFFFF"/>
                </a:solidFill>
              </a:defRPr>
            </a:lvl8pPr>
            <a:lvl9pPr lvl="8" algn="ctr">
              <a:spcBef>
                <a:spcPts val="0"/>
              </a:spcBef>
              <a:spcAft>
                <a:spcPts val="0"/>
              </a:spcAft>
              <a:buClr>
                <a:srgbClr val="FFFFFF"/>
              </a:buClr>
              <a:buSzPts val="5200"/>
              <a:buNone/>
              <a:defRPr sz="5200">
                <a:solidFill>
                  <a:srgbClr val="FFFFFF"/>
                </a:solidFill>
              </a:defRPr>
            </a:lvl9pPr>
          </a:lstStyle>
          <a:p>
            <a:endParaRPr dirty="0"/>
          </a:p>
        </p:txBody>
      </p:sp>
      <p:sp>
        <p:nvSpPr>
          <p:cNvPr id="9" name="Google Shape;9;p2"/>
          <p:cNvSpPr txBox="1">
            <a:spLocks noGrp="1"/>
          </p:cNvSpPr>
          <p:nvPr>
            <p:ph type="subTitle" idx="1"/>
          </p:nvPr>
        </p:nvSpPr>
        <p:spPr>
          <a:xfrm>
            <a:off x="3214526" y="2301372"/>
            <a:ext cx="271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a:solidFill>
                  <a:srgbClr val="15A7A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grpSp>
        <p:nvGrpSpPr>
          <p:cNvPr id="10" name="Google Shape;10;p2"/>
          <p:cNvGrpSpPr/>
          <p:nvPr/>
        </p:nvGrpSpPr>
        <p:grpSpPr>
          <a:xfrm>
            <a:off x="-1807437" y="-2986677"/>
            <a:ext cx="12729824" cy="8656755"/>
            <a:chOff x="179600" y="-461549"/>
            <a:chExt cx="7466172" cy="5078466"/>
          </a:xfrm>
        </p:grpSpPr>
        <p:sp>
          <p:nvSpPr>
            <p:cNvPr id="11" name="Google Shape;11;p2"/>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userDrawn="1"/>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userDrawn="1"/>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descr="A picture containing text&#10;&#10;Description automatically generated">
            <a:extLst>
              <a:ext uri="{FF2B5EF4-FFF2-40B4-BE49-F238E27FC236}">
                <a16:creationId xmlns:a16="http://schemas.microsoft.com/office/drawing/2014/main" id="{F9577813-618E-9C4E-A932-AA15369B82BD}"/>
              </a:ext>
            </a:extLst>
          </p:cNvPr>
          <p:cNvPicPr>
            <a:picLocks noChangeAspect="1"/>
          </p:cNvPicPr>
          <p:nvPr userDrawn="1"/>
        </p:nvPicPr>
        <p:blipFill>
          <a:blip r:embed="rId2"/>
          <a:stretch>
            <a:fillRect/>
          </a:stretch>
        </p:blipFill>
        <p:spPr>
          <a:xfrm>
            <a:off x="1813021" y="3050174"/>
            <a:ext cx="5308600" cy="1536700"/>
          </a:xfrm>
          <a:prstGeom prst="rect">
            <a:avLst/>
          </a:prstGeom>
        </p:spPr>
      </p:pic>
      <p:sp>
        <p:nvSpPr>
          <p:cNvPr id="2" name="TextBox 19">
            <a:extLst>
              <a:ext uri="{FF2B5EF4-FFF2-40B4-BE49-F238E27FC236}">
                <a16:creationId xmlns:a16="http://schemas.microsoft.com/office/drawing/2014/main" id="{A4A1B290-C890-2810-0E4D-BE7CD431C35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D10B8E96-210C-3041-9383-6129818751C8}"/>
              </a:ext>
            </a:extLst>
          </p:cNvPr>
          <p:cNvPicPr>
            <a:picLocks noChangeAspect="1"/>
          </p:cNvPicPr>
          <p:nvPr userDrawn="1"/>
        </p:nvPicPr>
        <p:blipFill>
          <a:blip r:embed="rId3"/>
          <a:stretch>
            <a:fillRect/>
          </a:stretch>
        </p:blipFill>
        <p:spPr>
          <a:xfrm>
            <a:off x="8324850" y="4824197"/>
            <a:ext cx="657632" cy="231713"/>
          </a:xfrm>
          <a:prstGeom prst="rect">
            <a:avLst/>
          </a:prstGeom>
        </p:spPr>
      </p:pic>
      <p:pic>
        <p:nvPicPr>
          <p:cNvPr id="4" name="Google Shape;48;p3" descr="Graphical user interface, text, application&#10;&#10;Description automatically generated">
            <a:extLst>
              <a:ext uri="{FF2B5EF4-FFF2-40B4-BE49-F238E27FC236}">
                <a16:creationId xmlns:a16="http://schemas.microsoft.com/office/drawing/2014/main" id="{76DA4559-FADA-BDC2-EE0A-FC659B96BD44}"/>
              </a:ext>
            </a:extLst>
          </p:cNvPr>
          <p:cNvPicPr preferRelativeResize="0"/>
          <p:nvPr userDrawn="1"/>
        </p:nvPicPr>
        <p:blipFill rotWithShape="1">
          <a:blip r:embed="rId4">
            <a:alphaModFix/>
          </a:blip>
          <a:srcRect r="25004"/>
          <a:stretch/>
        </p:blipFill>
        <p:spPr>
          <a:xfrm>
            <a:off x="66025" y="4780106"/>
            <a:ext cx="1006682" cy="27580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252"/>
        <p:cNvGrpSpPr/>
        <p:nvPr/>
      </p:nvGrpSpPr>
      <p:grpSpPr>
        <a:xfrm>
          <a:off x="0" y="0"/>
          <a:ext cx="0" cy="0"/>
          <a:chOff x="0" y="0"/>
          <a:chExt cx="0" cy="0"/>
        </a:xfrm>
      </p:grpSpPr>
      <p:sp>
        <p:nvSpPr>
          <p:cNvPr id="253" name="Google Shape;253;p23"/>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2EFBED24-D1C3-7B4E-AD12-6BE2BAA03668}"/>
              </a:ext>
            </a:extLst>
          </p:cNvPr>
          <p:cNvPicPr>
            <a:picLocks noChangeAspect="1"/>
          </p:cNvPicPr>
          <p:nvPr userDrawn="1"/>
        </p:nvPicPr>
        <p:blipFill>
          <a:blip r:embed="rId2"/>
          <a:stretch>
            <a:fillRect/>
          </a:stretch>
        </p:blipFill>
        <p:spPr>
          <a:xfrm>
            <a:off x="72618" y="40351"/>
            <a:ext cx="846608" cy="851916"/>
          </a:xfrm>
          <a:prstGeom prst="rect">
            <a:avLst/>
          </a:prstGeom>
        </p:spPr>
      </p:pic>
      <p:sp>
        <p:nvSpPr>
          <p:cNvPr id="2" name="TextBox 19">
            <a:extLst>
              <a:ext uri="{FF2B5EF4-FFF2-40B4-BE49-F238E27FC236}">
                <a16:creationId xmlns:a16="http://schemas.microsoft.com/office/drawing/2014/main" id="{9B821929-E21F-E878-8694-1AB7A9B3470A}"/>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4D4B697E-B37D-22DD-0C95-5F2AB4A494E2}"/>
              </a:ext>
            </a:extLst>
          </p:cNvPr>
          <p:cNvPicPr>
            <a:picLocks noChangeAspect="1"/>
          </p:cNvPicPr>
          <p:nvPr userDrawn="1"/>
        </p:nvPicPr>
        <p:blipFill>
          <a:blip r:embed="rId3"/>
          <a:stretch>
            <a:fillRect/>
          </a:stretch>
        </p:blipFill>
        <p:spPr>
          <a:xfrm>
            <a:off x="8324850" y="4824197"/>
            <a:ext cx="657632" cy="231713"/>
          </a:xfrm>
          <a:prstGeom prst="rect">
            <a:avLst/>
          </a:prstGeom>
        </p:spPr>
      </p:pic>
      <p:pic>
        <p:nvPicPr>
          <p:cNvPr id="4" name="Google Shape;48;p3" descr="Graphical user interface, text, application&#10;&#10;Description automatically generated">
            <a:extLst>
              <a:ext uri="{FF2B5EF4-FFF2-40B4-BE49-F238E27FC236}">
                <a16:creationId xmlns:a16="http://schemas.microsoft.com/office/drawing/2014/main" id="{E04F5EB6-CF64-95A7-A759-D67746902D6D}"/>
              </a:ext>
            </a:extLst>
          </p:cNvPr>
          <p:cNvPicPr preferRelativeResize="0"/>
          <p:nvPr userDrawn="1"/>
        </p:nvPicPr>
        <p:blipFill rotWithShape="1">
          <a:blip r:embed="rId4">
            <a:alphaModFix/>
          </a:blip>
          <a:srcRect r="25004"/>
          <a:stretch/>
        </p:blipFill>
        <p:spPr>
          <a:xfrm>
            <a:off x="66025" y="4780106"/>
            <a:ext cx="1006682" cy="27580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260"/>
        <p:cNvGrpSpPr/>
        <p:nvPr/>
      </p:nvGrpSpPr>
      <p:grpSpPr>
        <a:xfrm>
          <a:off x="0" y="0"/>
          <a:ext cx="0" cy="0"/>
          <a:chOff x="0" y="0"/>
          <a:chExt cx="0" cy="0"/>
        </a:xfrm>
      </p:grpSpPr>
      <p:sp>
        <p:nvSpPr>
          <p:cNvPr id="262" name="Google Shape;262;p24"/>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24"/>
          <p:cNvGrpSpPr/>
          <p:nvPr/>
        </p:nvGrpSpPr>
        <p:grpSpPr>
          <a:xfrm rot="10800000">
            <a:off x="7782805" y="539502"/>
            <a:ext cx="682510" cy="1078346"/>
            <a:chOff x="4210925" y="3949824"/>
            <a:chExt cx="325625" cy="514601"/>
          </a:xfrm>
          <a:solidFill>
            <a:srgbClr val="E7501B"/>
          </a:solidFill>
        </p:grpSpPr>
        <p:sp>
          <p:nvSpPr>
            <p:cNvPr id="264" name="Google Shape;264;p2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24"/>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4759AEB8-4B12-D246-B1E0-4940E4FD7D39}"/>
              </a:ext>
            </a:extLst>
          </p:cNvPr>
          <p:cNvPicPr>
            <a:picLocks noChangeAspect="1"/>
          </p:cNvPicPr>
          <p:nvPr userDrawn="1"/>
        </p:nvPicPr>
        <p:blipFill>
          <a:blip r:embed="rId2"/>
          <a:stretch>
            <a:fillRect/>
          </a:stretch>
        </p:blipFill>
        <p:spPr>
          <a:xfrm>
            <a:off x="72618" y="40351"/>
            <a:ext cx="846608" cy="851916"/>
          </a:xfrm>
          <a:prstGeom prst="rect">
            <a:avLst/>
          </a:prstGeom>
        </p:spPr>
      </p:pic>
      <p:sp>
        <p:nvSpPr>
          <p:cNvPr id="2" name="TextBox 19">
            <a:extLst>
              <a:ext uri="{FF2B5EF4-FFF2-40B4-BE49-F238E27FC236}">
                <a16:creationId xmlns:a16="http://schemas.microsoft.com/office/drawing/2014/main" id="{4B68129A-7FAB-BAB5-7964-5090AEAE8EEA}"/>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F93FEE27-8C84-9FA4-1658-33739EAD5DC2}"/>
              </a:ext>
            </a:extLst>
          </p:cNvPr>
          <p:cNvPicPr>
            <a:picLocks noChangeAspect="1"/>
          </p:cNvPicPr>
          <p:nvPr userDrawn="1"/>
        </p:nvPicPr>
        <p:blipFill>
          <a:blip r:embed="rId3"/>
          <a:stretch>
            <a:fillRect/>
          </a:stretch>
        </p:blipFill>
        <p:spPr>
          <a:xfrm>
            <a:off x="8324850" y="4824197"/>
            <a:ext cx="657632" cy="231713"/>
          </a:xfrm>
          <a:prstGeom prst="rect">
            <a:avLst/>
          </a:prstGeom>
        </p:spPr>
      </p:pic>
      <p:pic>
        <p:nvPicPr>
          <p:cNvPr id="4" name="Google Shape;48;p3" descr="Graphical user interface, text, application&#10;&#10;Description automatically generated">
            <a:extLst>
              <a:ext uri="{FF2B5EF4-FFF2-40B4-BE49-F238E27FC236}">
                <a16:creationId xmlns:a16="http://schemas.microsoft.com/office/drawing/2014/main" id="{C5F2502B-A3A9-0AAA-38AD-14283E7D64B1}"/>
              </a:ext>
            </a:extLst>
          </p:cNvPr>
          <p:cNvPicPr preferRelativeResize="0"/>
          <p:nvPr userDrawn="1"/>
        </p:nvPicPr>
        <p:blipFill rotWithShape="1">
          <a:blip r:embed="rId4">
            <a:alphaModFix/>
          </a:blip>
          <a:srcRect r="25004"/>
          <a:stretch/>
        </p:blipFill>
        <p:spPr>
          <a:xfrm>
            <a:off x="66025" y="4780106"/>
            <a:ext cx="1006682" cy="27580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268"/>
        <p:cNvGrpSpPr/>
        <p:nvPr/>
      </p:nvGrpSpPr>
      <p:grpSpPr>
        <a:xfrm>
          <a:off x="0" y="0"/>
          <a:ext cx="0" cy="0"/>
          <a:chOff x="0" y="0"/>
          <a:chExt cx="0" cy="0"/>
        </a:xfrm>
      </p:grpSpPr>
      <p:sp>
        <p:nvSpPr>
          <p:cNvPr id="271" name="Google Shape;271;p25"/>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5"/>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5"/>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5"/>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5"/>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5"/>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Picture 15" descr="Logo&#10;&#10;Description automatically generated">
            <a:extLst>
              <a:ext uri="{FF2B5EF4-FFF2-40B4-BE49-F238E27FC236}">
                <a16:creationId xmlns:a16="http://schemas.microsoft.com/office/drawing/2014/main" id="{05056060-70F0-2341-8841-E65555E3B4F2}"/>
              </a:ext>
            </a:extLst>
          </p:cNvPr>
          <p:cNvPicPr>
            <a:picLocks noChangeAspect="1"/>
          </p:cNvPicPr>
          <p:nvPr userDrawn="1"/>
        </p:nvPicPr>
        <p:blipFill>
          <a:blip r:embed="rId2"/>
          <a:stretch>
            <a:fillRect/>
          </a:stretch>
        </p:blipFill>
        <p:spPr>
          <a:xfrm>
            <a:off x="72618" y="40351"/>
            <a:ext cx="846608" cy="851916"/>
          </a:xfrm>
          <a:prstGeom prst="rect">
            <a:avLst/>
          </a:prstGeom>
        </p:spPr>
      </p:pic>
      <p:sp>
        <p:nvSpPr>
          <p:cNvPr id="2" name="TextBox 19">
            <a:extLst>
              <a:ext uri="{FF2B5EF4-FFF2-40B4-BE49-F238E27FC236}">
                <a16:creationId xmlns:a16="http://schemas.microsoft.com/office/drawing/2014/main" id="{D8299BE7-19D0-2DAC-9CDF-4F4A6C1F886D}"/>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4527C3BA-A781-B171-73F4-41AE2AD86AB8}"/>
              </a:ext>
            </a:extLst>
          </p:cNvPr>
          <p:cNvPicPr>
            <a:picLocks noChangeAspect="1"/>
          </p:cNvPicPr>
          <p:nvPr userDrawn="1"/>
        </p:nvPicPr>
        <p:blipFill>
          <a:blip r:embed="rId3"/>
          <a:stretch>
            <a:fillRect/>
          </a:stretch>
        </p:blipFill>
        <p:spPr>
          <a:xfrm>
            <a:off x="8324850" y="4824197"/>
            <a:ext cx="657632" cy="231713"/>
          </a:xfrm>
          <a:prstGeom prst="rect">
            <a:avLst/>
          </a:prstGeom>
        </p:spPr>
      </p:pic>
      <p:pic>
        <p:nvPicPr>
          <p:cNvPr id="4" name="Google Shape;48;p3" descr="Graphical user interface, text, application&#10;&#10;Description automatically generated">
            <a:extLst>
              <a:ext uri="{FF2B5EF4-FFF2-40B4-BE49-F238E27FC236}">
                <a16:creationId xmlns:a16="http://schemas.microsoft.com/office/drawing/2014/main" id="{D4591CB9-C5BE-55F3-C13F-2F249D51746B}"/>
              </a:ext>
            </a:extLst>
          </p:cNvPr>
          <p:cNvPicPr preferRelativeResize="0"/>
          <p:nvPr userDrawn="1"/>
        </p:nvPicPr>
        <p:blipFill rotWithShape="1">
          <a:blip r:embed="rId4">
            <a:alphaModFix/>
          </a:blip>
          <a:srcRect r="25004"/>
          <a:stretch/>
        </p:blipFill>
        <p:spPr>
          <a:xfrm>
            <a:off x="66025" y="4780106"/>
            <a:ext cx="1006682" cy="27580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3"/>
          <p:cNvSpPr/>
          <p:nvPr/>
        </p:nvSpPr>
        <p:spPr>
          <a:xfrm>
            <a:off x="6083052" y="9344"/>
            <a:ext cx="1860928" cy="93029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97200" y="2596574"/>
            <a:ext cx="9734700" cy="1648200"/>
          </a:xfrm>
          <a:prstGeom prst="rect">
            <a:avLst/>
          </a:pr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97200" y="1221576"/>
            <a:ext cx="9241200" cy="1310100"/>
          </a:xfrm>
          <a:prstGeom prst="rect">
            <a:avLst/>
          </a:pr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flipH="1">
            <a:off x="3383002" y="-1606280"/>
            <a:ext cx="3110844" cy="1555166"/>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6306100" y="4008552"/>
            <a:ext cx="1758600" cy="1758600"/>
          </a:xfrm>
          <a:prstGeom prst="ellipse">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txBox="1">
            <a:spLocks noGrp="1"/>
          </p:cNvSpPr>
          <p:nvPr>
            <p:ph type="title" hasCustomPrompt="1"/>
          </p:nvPr>
        </p:nvSpPr>
        <p:spPr>
          <a:xfrm>
            <a:off x="3322825" y="880450"/>
            <a:ext cx="2498400" cy="1946700"/>
          </a:xfrm>
          <a:prstGeom prst="rect">
            <a:avLst/>
          </a:prstGeom>
        </p:spPr>
        <p:txBody>
          <a:bodyPr spcFirstLastPara="1" wrap="square" lIns="0" tIns="91425" rIns="91425" bIns="91425" anchor="ctr" anchorCtr="0">
            <a:noAutofit/>
          </a:bodyPr>
          <a:lstStyle>
            <a:lvl1pPr lvl="0">
              <a:spcBef>
                <a:spcPts val="0"/>
              </a:spcBef>
              <a:spcAft>
                <a:spcPts val="0"/>
              </a:spcAft>
              <a:buSzPts val="9000"/>
              <a:buNone/>
              <a:defRPr sz="9000">
                <a:solidFill>
                  <a:schemeClr val="bg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rtl="0">
              <a:spcBef>
                <a:spcPts val="0"/>
              </a:spcBef>
              <a:spcAft>
                <a:spcPts val="0"/>
              </a:spcAft>
              <a:buSzPts val="2800"/>
              <a:buNone/>
              <a:defRPr/>
            </a:lvl9pPr>
          </a:lstStyle>
          <a:p>
            <a:r>
              <a:rPr dirty="0"/>
              <a:t>xx%</a:t>
            </a:r>
          </a:p>
        </p:txBody>
      </p:sp>
      <p:sp>
        <p:nvSpPr>
          <p:cNvPr id="37" name="Google Shape;37;p3"/>
          <p:cNvSpPr txBox="1">
            <a:spLocks noGrp="1"/>
          </p:cNvSpPr>
          <p:nvPr>
            <p:ph type="title" idx="2"/>
          </p:nvPr>
        </p:nvSpPr>
        <p:spPr>
          <a:xfrm>
            <a:off x="798250" y="2840375"/>
            <a:ext cx="7632600" cy="10662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 name="Google Shape;39;p3"/>
          <p:cNvSpPr/>
          <p:nvPr/>
        </p:nvSpPr>
        <p:spPr>
          <a:xfrm>
            <a:off x="-1456929" y="3400784"/>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Logo&#10;&#10;Description automatically generated">
            <a:extLst>
              <a:ext uri="{FF2B5EF4-FFF2-40B4-BE49-F238E27FC236}">
                <a16:creationId xmlns:a16="http://schemas.microsoft.com/office/drawing/2014/main" id="{4941379D-1FFE-D34C-BBE6-62251EB58D59}"/>
              </a:ext>
            </a:extLst>
          </p:cNvPr>
          <p:cNvPicPr>
            <a:picLocks noChangeAspect="1"/>
          </p:cNvPicPr>
          <p:nvPr userDrawn="1"/>
        </p:nvPicPr>
        <p:blipFill>
          <a:blip r:embed="rId2"/>
          <a:stretch>
            <a:fillRect/>
          </a:stretch>
        </p:blipFill>
        <p:spPr>
          <a:xfrm>
            <a:off x="72618" y="40351"/>
            <a:ext cx="846608" cy="851916"/>
          </a:xfrm>
          <a:prstGeom prst="rect">
            <a:avLst/>
          </a:prstGeom>
        </p:spPr>
      </p:pic>
      <p:sp>
        <p:nvSpPr>
          <p:cNvPr id="2" name="TextBox 19">
            <a:extLst>
              <a:ext uri="{FF2B5EF4-FFF2-40B4-BE49-F238E27FC236}">
                <a16:creationId xmlns:a16="http://schemas.microsoft.com/office/drawing/2014/main" id="{24B284BE-ED31-93C5-D37A-02AE5253D98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rafik 3" descr="Ein Bild, das Symbol, Kreis, Schrift, Grafiken enthält.&#10;&#10;Automatisch generierte Beschreibung">
            <a:extLst>
              <a:ext uri="{FF2B5EF4-FFF2-40B4-BE49-F238E27FC236}">
                <a16:creationId xmlns:a16="http://schemas.microsoft.com/office/drawing/2014/main" id="{2A68D24F-73B5-B46E-DB1F-589EDB95877F}"/>
              </a:ext>
            </a:extLst>
          </p:cNvPr>
          <p:cNvPicPr>
            <a:picLocks noChangeAspect="1"/>
          </p:cNvPicPr>
          <p:nvPr userDrawn="1"/>
        </p:nvPicPr>
        <p:blipFill>
          <a:blip r:embed="rId3"/>
          <a:stretch>
            <a:fillRect/>
          </a:stretch>
        </p:blipFill>
        <p:spPr>
          <a:xfrm>
            <a:off x="8324850" y="4824197"/>
            <a:ext cx="657632" cy="231713"/>
          </a:xfrm>
          <a:prstGeom prst="rect">
            <a:avLst/>
          </a:prstGeom>
        </p:spPr>
      </p:pic>
      <p:pic>
        <p:nvPicPr>
          <p:cNvPr id="6" name="Google Shape;48;p3" descr="Graphical user interface, text, application&#10;&#10;Description automatically generated">
            <a:extLst>
              <a:ext uri="{FF2B5EF4-FFF2-40B4-BE49-F238E27FC236}">
                <a16:creationId xmlns:a16="http://schemas.microsoft.com/office/drawing/2014/main" id="{74F68F4A-3A43-ED19-0FD0-38C3D91641B6}"/>
              </a:ext>
            </a:extLst>
          </p:cNvPr>
          <p:cNvPicPr preferRelativeResize="0"/>
          <p:nvPr userDrawn="1"/>
        </p:nvPicPr>
        <p:blipFill rotWithShape="1">
          <a:blip r:embed="rId4">
            <a:alphaModFix/>
          </a:blip>
          <a:srcRect r="25004"/>
          <a:stretch/>
        </p:blipFill>
        <p:spPr>
          <a:xfrm>
            <a:off x="66025" y="4780106"/>
            <a:ext cx="1006682" cy="27580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
        <p:cNvGrpSpPr/>
        <p:nvPr/>
      </p:nvGrpSpPr>
      <p:grpSpPr>
        <a:xfrm>
          <a:off x="0" y="0"/>
          <a:ext cx="0" cy="0"/>
          <a:chOff x="0" y="0"/>
          <a:chExt cx="0" cy="0"/>
        </a:xfrm>
      </p:grpSpPr>
      <p:sp>
        <p:nvSpPr>
          <p:cNvPr id="41" name="Google Shape;41;p4"/>
          <p:cNvSpPr txBox="1">
            <a:spLocks noGrp="1"/>
          </p:cNvSpPr>
          <p:nvPr>
            <p:ph type="title"/>
          </p:nvPr>
        </p:nvSpPr>
        <p:spPr>
          <a:xfrm>
            <a:off x="713225" y="1614925"/>
            <a:ext cx="7717800" cy="6468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solidFill>
                  <a:srgbClr val="2B2D8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42" name="Google Shape;42;p4"/>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4"/>
          <p:cNvGrpSpPr/>
          <p:nvPr/>
        </p:nvGrpSpPr>
        <p:grpSpPr>
          <a:xfrm>
            <a:off x="8431033" y="-449325"/>
            <a:ext cx="1061212" cy="1676776"/>
            <a:chOff x="4210925" y="3949824"/>
            <a:chExt cx="325625" cy="514601"/>
          </a:xfrm>
          <a:solidFill>
            <a:srgbClr val="2B2D83"/>
          </a:solidFill>
        </p:grpSpPr>
        <p:sp>
          <p:nvSpPr>
            <p:cNvPr id="45" name="Google Shape;45;p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4"/>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txBox="1">
            <a:spLocks noGrp="1"/>
          </p:cNvSpPr>
          <p:nvPr>
            <p:ph type="subTitle" idx="1"/>
          </p:nvPr>
        </p:nvSpPr>
        <p:spPr>
          <a:xfrm>
            <a:off x="2512825" y="2331700"/>
            <a:ext cx="4114800" cy="1176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rgbClr val="15A7A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pic>
        <p:nvPicPr>
          <p:cNvPr id="11" name="Picture 10" descr="Logo&#10;&#10;Description automatically generated">
            <a:extLst>
              <a:ext uri="{FF2B5EF4-FFF2-40B4-BE49-F238E27FC236}">
                <a16:creationId xmlns:a16="http://schemas.microsoft.com/office/drawing/2014/main" id="{D7409A9E-685D-754B-9D15-07D2E7172A5A}"/>
              </a:ext>
            </a:extLst>
          </p:cNvPr>
          <p:cNvPicPr>
            <a:picLocks noChangeAspect="1"/>
          </p:cNvPicPr>
          <p:nvPr userDrawn="1"/>
        </p:nvPicPr>
        <p:blipFill>
          <a:blip r:embed="rId2"/>
          <a:stretch>
            <a:fillRect/>
          </a:stretch>
        </p:blipFill>
        <p:spPr>
          <a:xfrm>
            <a:off x="72618" y="40351"/>
            <a:ext cx="846608" cy="851916"/>
          </a:xfrm>
          <a:prstGeom prst="rect">
            <a:avLst/>
          </a:prstGeom>
        </p:spPr>
      </p:pic>
      <p:sp>
        <p:nvSpPr>
          <p:cNvPr id="2" name="TextBox 19">
            <a:extLst>
              <a:ext uri="{FF2B5EF4-FFF2-40B4-BE49-F238E27FC236}">
                <a16:creationId xmlns:a16="http://schemas.microsoft.com/office/drawing/2014/main" id="{EB86F508-A0CB-BEB5-662C-C5BA86B1F4E4}"/>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72A0920C-8F88-2D1F-18C7-578407AF82D5}"/>
              </a:ext>
            </a:extLst>
          </p:cNvPr>
          <p:cNvPicPr>
            <a:picLocks noChangeAspect="1"/>
          </p:cNvPicPr>
          <p:nvPr userDrawn="1"/>
        </p:nvPicPr>
        <p:blipFill>
          <a:blip r:embed="rId3"/>
          <a:stretch>
            <a:fillRect/>
          </a:stretch>
        </p:blipFill>
        <p:spPr>
          <a:xfrm>
            <a:off x="8324850" y="4824197"/>
            <a:ext cx="657632" cy="231713"/>
          </a:xfrm>
          <a:prstGeom prst="rect">
            <a:avLst/>
          </a:prstGeom>
        </p:spPr>
      </p:pic>
      <p:pic>
        <p:nvPicPr>
          <p:cNvPr id="4" name="Google Shape;48;p3" descr="Graphical user interface, text, application&#10;&#10;Description automatically generated">
            <a:extLst>
              <a:ext uri="{FF2B5EF4-FFF2-40B4-BE49-F238E27FC236}">
                <a16:creationId xmlns:a16="http://schemas.microsoft.com/office/drawing/2014/main" id="{57519AE6-54A8-14FC-DC1F-CC53B90F0E14}"/>
              </a:ext>
            </a:extLst>
          </p:cNvPr>
          <p:cNvPicPr preferRelativeResize="0"/>
          <p:nvPr userDrawn="1"/>
        </p:nvPicPr>
        <p:blipFill rotWithShape="1">
          <a:blip r:embed="rId4">
            <a:alphaModFix/>
          </a:blip>
          <a:srcRect r="25004"/>
          <a:stretch/>
        </p:blipFill>
        <p:spPr>
          <a:xfrm>
            <a:off x="66025" y="4780106"/>
            <a:ext cx="1006682" cy="27580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6"/>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solidFill>
                  <a:srgbClr val="E7501B"/>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63" name="Google Shape;63;p6"/>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6"/>
          <p:cNvGrpSpPr/>
          <p:nvPr/>
        </p:nvGrpSpPr>
        <p:grpSpPr>
          <a:xfrm>
            <a:off x="8225003" y="433123"/>
            <a:ext cx="411785" cy="650559"/>
            <a:chOff x="4210925" y="3949824"/>
            <a:chExt cx="325625" cy="514601"/>
          </a:xfrm>
          <a:solidFill>
            <a:srgbClr val="E7501B"/>
          </a:solidFill>
        </p:grpSpPr>
        <p:sp>
          <p:nvSpPr>
            <p:cNvPr id="71" name="Google Shape;71;p6"/>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Picture 12" descr="Logo&#10;&#10;Description automatically generated">
            <a:extLst>
              <a:ext uri="{FF2B5EF4-FFF2-40B4-BE49-F238E27FC236}">
                <a16:creationId xmlns:a16="http://schemas.microsoft.com/office/drawing/2014/main" id="{6D455AC4-3153-9346-9280-B7FF41DCD9E9}"/>
              </a:ext>
            </a:extLst>
          </p:cNvPr>
          <p:cNvPicPr>
            <a:picLocks noChangeAspect="1"/>
          </p:cNvPicPr>
          <p:nvPr userDrawn="1"/>
        </p:nvPicPr>
        <p:blipFill>
          <a:blip r:embed="rId2"/>
          <a:stretch>
            <a:fillRect/>
          </a:stretch>
        </p:blipFill>
        <p:spPr>
          <a:xfrm>
            <a:off x="72618" y="40351"/>
            <a:ext cx="846608" cy="851916"/>
          </a:xfrm>
          <a:prstGeom prst="rect">
            <a:avLst/>
          </a:prstGeom>
        </p:spPr>
      </p:pic>
      <p:sp>
        <p:nvSpPr>
          <p:cNvPr id="2" name="TextBox 19">
            <a:extLst>
              <a:ext uri="{FF2B5EF4-FFF2-40B4-BE49-F238E27FC236}">
                <a16:creationId xmlns:a16="http://schemas.microsoft.com/office/drawing/2014/main" id="{D22DE745-CD11-39CF-A0EB-92305307263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534F77CD-757D-BBEF-7FC5-537DB199AC69}"/>
              </a:ext>
            </a:extLst>
          </p:cNvPr>
          <p:cNvPicPr>
            <a:picLocks noChangeAspect="1"/>
          </p:cNvPicPr>
          <p:nvPr userDrawn="1"/>
        </p:nvPicPr>
        <p:blipFill>
          <a:blip r:embed="rId3"/>
          <a:stretch>
            <a:fillRect/>
          </a:stretch>
        </p:blipFill>
        <p:spPr>
          <a:xfrm>
            <a:off x="8324850" y="4824197"/>
            <a:ext cx="657632" cy="231713"/>
          </a:xfrm>
          <a:prstGeom prst="rect">
            <a:avLst/>
          </a:prstGeom>
        </p:spPr>
      </p:pic>
      <p:pic>
        <p:nvPicPr>
          <p:cNvPr id="4" name="Google Shape;48;p3" descr="Graphical user interface, text, application&#10;&#10;Description automatically generated">
            <a:extLst>
              <a:ext uri="{FF2B5EF4-FFF2-40B4-BE49-F238E27FC236}">
                <a16:creationId xmlns:a16="http://schemas.microsoft.com/office/drawing/2014/main" id="{90F2D816-594C-DAD1-0BEA-19E99AFB1BBE}"/>
              </a:ext>
            </a:extLst>
          </p:cNvPr>
          <p:cNvPicPr preferRelativeResize="0"/>
          <p:nvPr userDrawn="1"/>
        </p:nvPicPr>
        <p:blipFill rotWithShape="1">
          <a:blip r:embed="rId4">
            <a:alphaModFix/>
          </a:blip>
          <a:srcRect r="25004"/>
          <a:stretch/>
        </p:blipFill>
        <p:spPr>
          <a:xfrm>
            <a:off x="66025" y="4780106"/>
            <a:ext cx="1006682" cy="27580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7"/>
          <p:cNvSpPr txBox="1">
            <a:spLocks noGrp="1"/>
          </p:cNvSpPr>
          <p:nvPr>
            <p:ph type="title"/>
          </p:nvPr>
        </p:nvSpPr>
        <p:spPr>
          <a:xfrm>
            <a:off x="713225" y="1477725"/>
            <a:ext cx="3858900" cy="605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800"/>
              <a:buNone/>
              <a:defRPr>
                <a:solidFill>
                  <a:srgbClr val="15A7A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grpSp>
        <p:nvGrpSpPr>
          <p:cNvPr id="75" name="Google Shape;75;p7"/>
          <p:cNvGrpSpPr/>
          <p:nvPr/>
        </p:nvGrpSpPr>
        <p:grpSpPr>
          <a:xfrm>
            <a:off x="6609" y="4254853"/>
            <a:ext cx="554210" cy="859289"/>
            <a:chOff x="2242775" y="2016422"/>
            <a:chExt cx="325050" cy="504100"/>
          </a:xfrm>
          <a:solidFill>
            <a:srgbClr val="15A7A1"/>
          </a:solidFill>
        </p:grpSpPr>
        <p:sp>
          <p:nvSpPr>
            <p:cNvPr id="76" name="Google Shape;76;p7"/>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7"/>
          <p:cNvSpPr txBox="1">
            <a:spLocks noGrp="1"/>
          </p:cNvSpPr>
          <p:nvPr>
            <p:ph type="subTitle" idx="1"/>
          </p:nvPr>
        </p:nvSpPr>
        <p:spPr>
          <a:xfrm>
            <a:off x="713350" y="2083400"/>
            <a:ext cx="3730800" cy="2134200"/>
          </a:xfrm>
          <a:prstGeom prst="rect">
            <a:avLst/>
          </a:prstGeom>
        </p:spPr>
        <p:txBody>
          <a:bodyPr spcFirstLastPara="1" wrap="square" lIns="91425" tIns="91425" rIns="91425" bIns="91425" anchor="t" anchorCtr="0">
            <a:noAutofit/>
          </a:bodyPr>
          <a:lstStyle>
            <a:lvl1pPr lvl="0">
              <a:spcBef>
                <a:spcPts val="0"/>
              </a:spcBef>
              <a:spcAft>
                <a:spcPts val="0"/>
              </a:spcAft>
              <a:buSzPts val="1600"/>
              <a:buChar char="●"/>
              <a:defRPr/>
            </a:lvl1pPr>
            <a:lvl2pPr lvl="1">
              <a:spcBef>
                <a:spcPts val="0"/>
              </a:spcBef>
              <a:spcAft>
                <a:spcPts val="0"/>
              </a:spcAft>
              <a:buClr>
                <a:schemeClr val="dk1"/>
              </a:buClr>
              <a:buSzPts val="1400"/>
              <a:buChar char="○"/>
              <a:defRPr/>
            </a:lvl2pPr>
            <a:lvl3pPr lvl="2">
              <a:spcBef>
                <a:spcPts val="0"/>
              </a:spcBef>
              <a:spcAft>
                <a:spcPts val="0"/>
              </a:spcAft>
              <a:buClr>
                <a:schemeClr val="dk1"/>
              </a:buClr>
              <a:buSzPts val="1400"/>
              <a:buChar char="■"/>
              <a:defRPr/>
            </a:lvl3pPr>
            <a:lvl4pPr lvl="3">
              <a:spcBef>
                <a:spcPts val="0"/>
              </a:spcBef>
              <a:spcAft>
                <a:spcPts val="0"/>
              </a:spcAft>
              <a:buClr>
                <a:schemeClr val="dk1"/>
              </a:buClr>
              <a:buSzPts val="1400"/>
              <a:buChar char="●"/>
              <a:defRPr/>
            </a:lvl4pPr>
            <a:lvl5pPr lvl="4">
              <a:spcBef>
                <a:spcPts val="0"/>
              </a:spcBef>
              <a:spcAft>
                <a:spcPts val="0"/>
              </a:spcAft>
              <a:buClr>
                <a:schemeClr val="dk1"/>
              </a:buClr>
              <a:buSzPts val="1400"/>
              <a:buChar char="○"/>
              <a:defRPr/>
            </a:lvl5pPr>
            <a:lvl6pPr lvl="5">
              <a:spcBef>
                <a:spcPts val="0"/>
              </a:spcBef>
              <a:spcAft>
                <a:spcPts val="0"/>
              </a:spcAft>
              <a:buClr>
                <a:schemeClr val="dk1"/>
              </a:buClr>
              <a:buSzPts val="1400"/>
              <a:buChar char="■"/>
              <a:defRPr/>
            </a:lvl6pPr>
            <a:lvl7pPr lvl="6">
              <a:spcBef>
                <a:spcPts val="0"/>
              </a:spcBef>
              <a:spcAft>
                <a:spcPts val="0"/>
              </a:spcAft>
              <a:buClr>
                <a:schemeClr val="dk1"/>
              </a:buClr>
              <a:buSzPts val="1400"/>
              <a:buChar char="●"/>
              <a:defRPr/>
            </a:lvl7pPr>
            <a:lvl8pPr lvl="7">
              <a:spcBef>
                <a:spcPts val="0"/>
              </a:spcBef>
              <a:spcAft>
                <a:spcPts val="0"/>
              </a:spcAft>
              <a:buClr>
                <a:schemeClr val="dk1"/>
              </a:buClr>
              <a:buSzPts val="1400"/>
              <a:buChar char="○"/>
              <a:defRPr/>
            </a:lvl8pPr>
            <a:lvl9pPr lvl="8">
              <a:spcBef>
                <a:spcPts val="0"/>
              </a:spcBef>
              <a:spcAft>
                <a:spcPts val="0"/>
              </a:spcAft>
              <a:buClr>
                <a:schemeClr val="dk1"/>
              </a:buClr>
              <a:buSzPts val="1400"/>
              <a:buChar char="■"/>
              <a:defRPr/>
            </a:lvl9pPr>
          </a:lstStyle>
          <a:p>
            <a:endParaRPr/>
          </a:p>
        </p:txBody>
      </p:sp>
      <p:sp>
        <p:nvSpPr>
          <p:cNvPr id="79" name="Google Shape;79;p7"/>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8B253A99-9075-1C48-9A0B-C7738189342B}"/>
              </a:ext>
            </a:extLst>
          </p:cNvPr>
          <p:cNvPicPr>
            <a:picLocks noChangeAspect="1"/>
          </p:cNvPicPr>
          <p:nvPr userDrawn="1"/>
        </p:nvPicPr>
        <p:blipFill>
          <a:blip r:embed="rId2"/>
          <a:stretch>
            <a:fillRect/>
          </a:stretch>
        </p:blipFill>
        <p:spPr>
          <a:xfrm>
            <a:off x="72618" y="40351"/>
            <a:ext cx="846608" cy="851916"/>
          </a:xfrm>
          <a:prstGeom prst="rect">
            <a:avLst/>
          </a:prstGeom>
        </p:spPr>
      </p:pic>
      <p:sp>
        <p:nvSpPr>
          <p:cNvPr id="2" name="TextBox 19">
            <a:extLst>
              <a:ext uri="{FF2B5EF4-FFF2-40B4-BE49-F238E27FC236}">
                <a16:creationId xmlns:a16="http://schemas.microsoft.com/office/drawing/2014/main" id="{83D5C8E2-E6A6-A87D-781D-9E1C9365DBCA}"/>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407E6EDF-6F2E-47AD-0717-8AE0AA0CC5C1}"/>
              </a:ext>
            </a:extLst>
          </p:cNvPr>
          <p:cNvPicPr>
            <a:picLocks noChangeAspect="1"/>
          </p:cNvPicPr>
          <p:nvPr userDrawn="1"/>
        </p:nvPicPr>
        <p:blipFill>
          <a:blip r:embed="rId3"/>
          <a:stretch>
            <a:fillRect/>
          </a:stretch>
        </p:blipFill>
        <p:spPr>
          <a:xfrm>
            <a:off x="8324850" y="4824197"/>
            <a:ext cx="657632" cy="231713"/>
          </a:xfrm>
          <a:prstGeom prst="rect">
            <a:avLst/>
          </a:prstGeom>
        </p:spPr>
      </p:pic>
      <p:pic>
        <p:nvPicPr>
          <p:cNvPr id="4" name="Google Shape;48;p3" descr="Graphical user interface, text, application&#10;&#10;Description automatically generated">
            <a:extLst>
              <a:ext uri="{FF2B5EF4-FFF2-40B4-BE49-F238E27FC236}">
                <a16:creationId xmlns:a16="http://schemas.microsoft.com/office/drawing/2014/main" id="{3F5B4C32-5B97-4736-075F-9EA673E0C3BF}"/>
              </a:ext>
            </a:extLst>
          </p:cNvPr>
          <p:cNvPicPr preferRelativeResize="0"/>
          <p:nvPr userDrawn="1"/>
        </p:nvPicPr>
        <p:blipFill rotWithShape="1">
          <a:blip r:embed="rId4">
            <a:alphaModFix/>
          </a:blip>
          <a:srcRect r="25004"/>
          <a:stretch/>
        </p:blipFill>
        <p:spPr>
          <a:xfrm>
            <a:off x="66025" y="4780106"/>
            <a:ext cx="1006682" cy="27580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8D8DAB05-1578-8443-827B-20B576FACEF6}"/>
              </a:ext>
            </a:extLst>
          </p:cNvPr>
          <p:cNvPicPr>
            <a:picLocks noChangeAspect="1"/>
          </p:cNvPicPr>
          <p:nvPr userDrawn="1"/>
        </p:nvPicPr>
        <p:blipFill>
          <a:blip r:embed="rId2"/>
          <a:stretch>
            <a:fillRect/>
          </a:stretch>
        </p:blipFill>
        <p:spPr>
          <a:xfrm>
            <a:off x="72618" y="40351"/>
            <a:ext cx="846608" cy="851916"/>
          </a:xfrm>
          <a:prstGeom prst="rect">
            <a:avLst/>
          </a:prstGeom>
        </p:spPr>
      </p:pic>
      <p:sp>
        <p:nvSpPr>
          <p:cNvPr id="4" name="TextBox 19">
            <a:extLst>
              <a:ext uri="{FF2B5EF4-FFF2-40B4-BE49-F238E27FC236}">
                <a16:creationId xmlns:a16="http://schemas.microsoft.com/office/drawing/2014/main" id="{B5344E61-A6CF-4EA6-5A14-5AF5DBAC8A4B}"/>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5" name="Grafik 4" descr="Ein Bild, das Symbol, Kreis, Schrift, Grafiken enthält.&#10;&#10;Automatisch generierte Beschreibung">
            <a:extLst>
              <a:ext uri="{FF2B5EF4-FFF2-40B4-BE49-F238E27FC236}">
                <a16:creationId xmlns:a16="http://schemas.microsoft.com/office/drawing/2014/main" id="{99478B10-0C36-D29A-F5FE-DBE92D7A0782}"/>
              </a:ext>
            </a:extLst>
          </p:cNvPr>
          <p:cNvPicPr>
            <a:picLocks noChangeAspect="1"/>
          </p:cNvPicPr>
          <p:nvPr userDrawn="1"/>
        </p:nvPicPr>
        <p:blipFill>
          <a:blip r:embed="rId3"/>
          <a:stretch>
            <a:fillRect/>
          </a:stretch>
        </p:blipFill>
        <p:spPr>
          <a:xfrm>
            <a:off x="8324850" y="4824197"/>
            <a:ext cx="657632" cy="231713"/>
          </a:xfrm>
          <a:prstGeom prst="rect">
            <a:avLst/>
          </a:prstGeom>
        </p:spPr>
      </p:pic>
      <p:pic>
        <p:nvPicPr>
          <p:cNvPr id="6" name="Google Shape;48;p3" descr="Graphical user interface, text, application&#10;&#10;Description automatically generated">
            <a:extLst>
              <a:ext uri="{FF2B5EF4-FFF2-40B4-BE49-F238E27FC236}">
                <a16:creationId xmlns:a16="http://schemas.microsoft.com/office/drawing/2014/main" id="{B597473C-38E2-BB47-FF00-6D2DB8D0FAB6}"/>
              </a:ext>
            </a:extLst>
          </p:cNvPr>
          <p:cNvPicPr preferRelativeResize="0"/>
          <p:nvPr userDrawn="1"/>
        </p:nvPicPr>
        <p:blipFill rotWithShape="1">
          <a:blip r:embed="rId4">
            <a:alphaModFix/>
          </a:blip>
          <a:srcRect r="25004"/>
          <a:stretch/>
        </p:blipFill>
        <p:spPr>
          <a:xfrm>
            <a:off x="66025" y="4780106"/>
            <a:ext cx="1006682" cy="27580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12"/>
        <p:cNvGrpSpPr/>
        <p:nvPr/>
      </p:nvGrpSpPr>
      <p:grpSpPr>
        <a:xfrm>
          <a:off x="0" y="0"/>
          <a:ext cx="0" cy="0"/>
          <a:chOff x="0" y="0"/>
          <a:chExt cx="0" cy="0"/>
        </a:xfrm>
      </p:grpSpPr>
      <p:sp>
        <p:nvSpPr>
          <p:cNvPr id="113" name="Google Shape;113;p13"/>
          <p:cNvSpPr txBox="1">
            <a:spLocks noGrp="1"/>
          </p:cNvSpPr>
          <p:nvPr>
            <p:ph type="title" hasCustomPrompt="1"/>
          </p:nvPr>
        </p:nvSpPr>
        <p:spPr>
          <a:xfrm>
            <a:off x="1627625" y="1131975"/>
            <a:ext cx="1649100" cy="3474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2"/>
              </a:buClr>
              <a:buSzPts val="3700"/>
              <a:buNone/>
              <a:defRPr sz="3700">
                <a:solidFill>
                  <a:srgbClr val="15A7A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rPr dirty="0"/>
              <a:t>xx%</a:t>
            </a:r>
          </a:p>
        </p:txBody>
      </p:sp>
      <p:sp>
        <p:nvSpPr>
          <p:cNvPr id="114" name="Google Shape;114;p13"/>
          <p:cNvSpPr txBox="1">
            <a:spLocks noGrp="1"/>
          </p:cNvSpPr>
          <p:nvPr>
            <p:ph type="title" idx="2"/>
          </p:nvPr>
        </p:nvSpPr>
        <p:spPr>
          <a:xfrm>
            <a:off x="1631625" y="1459425"/>
            <a:ext cx="2479800" cy="799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800"/>
              <a:buNone/>
              <a:defRPr>
                <a:solidFill>
                  <a:srgbClr val="2B2D83"/>
                </a:solidFill>
              </a:defRPr>
            </a:lvl1pPr>
            <a:lvl2pPr lvl="1" rtl="0">
              <a:spcBef>
                <a:spcPts val="0"/>
              </a:spcBef>
              <a:spcAft>
                <a:spcPts val="0"/>
              </a:spcAft>
              <a:buSzPts val="2800"/>
              <a:buNone/>
              <a:defRPr>
                <a:latin typeface="Nunito"/>
                <a:ea typeface="Nunito"/>
                <a:cs typeface="Nunito"/>
                <a:sym typeface="Nunito"/>
              </a:defRPr>
            </a:lvl2pPr>
            <a:lvl3pPr lvl="2" rtl="0">
              <a:spcBef>
                <a:spcPts val="0"/>
              </a:spcBef>
              <a:spcAft>
                <a:spcPts val="0"/>
              </a:spcAft>
              <a:buSzPts val="2800"/>
              <a:buNone/>
              <a:defRPr>
                <a:latin typeface="Nunito"/>
                <a:ea typeface="Nunito"/>
                <a:cs typeface="Nunito"/>
                <a:sym typeface="Nunito"/>
              </a:defRPr>
            </a:lvl3pPr>
            <a:lvl4pPr lvl="3" rtl="0">
              <a:spcBef>
                <a:spcPts val="0"/>
              </a:spcBef>
              <a:spcAft>
                <a:spcPts val="0"/>
              </a:spcAft>
              <a:buSzPts val="2800"/>
              <a:buNone/>
              <a:defRPr>
                <a:latin typeface="Nunito"/>
                <a:ea typeface="Nunito"/>
                <a:cs typeface="Nunito"/>
                <a:sym typeface="Nunito"/>
              </a:defRPr>
            </a:lvl4pPr>
            <a:lvl5pPr lvl="4" rtl="0">
              <a:spcBef>
                <a:spcPts val="0"/>
              </a:spcBef>
              <a:spcAft>
                <a:spcPts val="0"/>
              </a:spcAft>
              <a:buSzPts val="2800"/>
              <a:buNone/>
              <a:defRPr>
                <a:latin typeface="Nunito"/>
                <a:ea typeface="Nunito"/>
                <a:cs typeface="Nunito"/>
                <a:sym typeface="Nunito"/>
              </a:defRPr>
            </a:lvl5pPr>
            <a:lvl6pPr lvl="5" rtl="0">
              <a:spcBef>
                <a:spcPts val="0"/>
              </a:spcBef>
              <a:spcAft>
                <a:spcPts val="0"/>
              </a:spcAft>
              <a:buSzPts val="2800"/>
              <a:buNone/>
              <a:defRPr>
                <a:latin typeface="Nunito"/>
                <a:ea typeface="Nunito"/>
                <a:cs typeface="Nunito"/>
                <a:sym typeface="Nunito"/>
              </a:defRPr>
            </a:lvl6pPr>
            <a:lvl7pPr lvl="6" rtl="0">
              <a:spcBef>
                <a:spcPts val="0"/>
              </a:spcBef>
              <a:spcAft>
                <a:spcPts val="0"/>
              </a:spcAft>
              <a:buSzPts val="2800"/>
              <a:buNone/>
              <a:defRPr>
                <a:latin typeface="Nunito"/>
                <a:ea typeface="Nunito"/>
                <a:cs typeface="Nunito"/>
                <a:sym typeface="Nunito"/>
              </a:defRPr>
            </a:lvl7pPr>
            <a:lvl8pPr lvl="7" rtl="0">
              <a:spcBef>
                <a:spcPts val="0"/>
              </a:spcBef>
              <a:spcAft>
                <a:spcPts val="0"/>
              </a:spcAft>
              <a:buSzPts val="2800"/>
              <a:buNone/>
              <a:defRPr>
                <a:latin typeface="Nunito"/>
                <a:ea typeface="Nunito"/>
                <a:cs typeface="Nunito"/>
                <a:sym typeface="Nunito"/>
              </a:defRPr>
            </a:lvl8pPr>
            <a:lvl9pPr lvl="8" rtl="0">
              <a:spcBef>
                <a:spcPts val="0"/>
              </a:spcBef>
              <a:spcAft>
                <a:spcPts val="0"/>
              </a:spcAft>
              <a:buSzPts val="2800"/>
              <a:buNone/>
              <a:defRPr>
                <a:latin typeface="Nunito"/>
                <a:ea typeface="Nunito"/>
                <a:cs typeface="Nunito"/>
                <a:sym typeface="Nunito"/>
              </a:defRPr>
            </a:lvl9pPr>
          </a:lstStyle>
          <a:p>
            <a:endParaRPr dirty="0"/>
          </a:p>
        </p:txBody>
      </p:sp>
      <p:sp>
        <p:nvSpPr>
          <p:cNvPr id="115" name="Google Shape;115;p13"/>
          <p:cNvSpPr txBox="1">
            <a:spLocks noGrp="1"/>
          </p:cNvSpPr>
          <p:nvPr>
            <p:ph type="title" idx="3" hasCustomPrompt="1"/>
          </p:nvPr>
        </p:nvSpPr>
        <p:spPr>
          <a:xfrm>
            <a:off x="1627625" y="2960775"/>
            <a:ext cx="1649100" cy="3474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2"/>
              </a:buClr>
              <a:buSzPts val="3700"/>
              <a:buNone/>
              <a:defRPr sz="3700">
                <a:solidFill>
                  <a:srgbClr val="15A7A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rPr dirty="0"/>
              <a:t>xx%</a:t>
            </a:r>
          </a:p>
        </p:txBody>
      </p:sp>
      <p:sp>
        <p:nvSpPr>
          <p:cNvPr id="116" name="Google Shape;116;p13"/>
          <p:cNvSpPr txBox="1">
            <a:spLocks noGrp="1"/>
          </p:cNvSpPr>
          <p:nvPr>
            <p:ph type="title" idx="4"/>
          </p:nvPr>
        </p:nvSpPr>
        <p:spPr>
          <a:xfrm>
            <a:off x="1631625" y="3288225"/>
            <a:ext cx="2479800" cy="799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800"/>
              <a:buNone/>
              <a:defRPr>
                <a:solidFill>
                  <a:srgbClr val="2B2D83"/>
                </a:solidFill>
              </a:defRPr>
            </a:lvl1pPr>
            <a:lvl2pPr lvl="1" rtl="0">
              <a:spcBef>
                <a:spcPts val="0"/>
              </a:spcBef>
              <a:spcAft>
                <a:spcPts val="0"/>
              </a:spcAft>
              <a:buSzPts val="2800"/>
              <a:buNone/>
              <a:defRPr>
                <a:latin typeface="Nunito"/>
                <a:ea typeface="Nunito"/>
                <a:cs typeface="Nunito"/>
                <a:sym typeface="Nunito"/>
              </a:defRPr>
            </a:lvl2pPr>
            <a:lvl3pPr lvl="2" rtl="0">
              <a:spcBef>
                <a:spcPts val="0"/>
              </a:spcBef>
              <a:spcAft>
                <a:spcPts val="0"/>
              </a:spcAft>
              <a:buSzPts val="2800"/>
              <a:buNone/>
              <a:defRPr>
                <a:latin typeface="Nunito"/>
                <a:ea typeface="Nunito"/>
                <a:cs typeface="Nunito"/>
                <a:sym typeface="Nunito"/>
              </a:defRPr>
            </a:lvl3pPr>
            <a:lvl4pPr lvl="3" rtl="0">
              <a:spcBef>
                <a:spcPts val="0"/>
              </a:spcBef>
              <a:spcAft>
                <a:spcPts val="0"/>
              </a:spcAft>
              <a:buSzPts val="2800"/>
              <a:buNone/>
              <a:defRPr>
                <a:latin typeface="Nunito"/>
                <a:ea typeface="Nunito"/>
                <a:cs typeface="Nunito"/>
                <a:sym typeface="Nunito"/>
              </a:defRPr>
            </a:lvl4pPr>
            <a:lvl5pPr lvl="4" rtl="0">
              <a:spcBef>
                <a:spcPts val="0"/>
              </a:spcBef>
              <a:spcAft>
                <a:spcPts val="0"/>
              </a:spcAft>
              <a:buSzPts val="2800"/>
              <a:buNone/>
              <a:defRPr>
                <a:latin typeface="Nunito"/>
                <a:ea typeface="Nunito"/>
                <a:cs typeface="Nunito"/>
                <a:sym typeface="Nunito"/>
              </a:defRPr>
            </a:lvl5pPr>
            <a:lvl6pPr lvl="5" rtl="0">
              <a:spcBef>
                <a:spcPts val="0"/>
              </a:spcBef>
              <a:spcAft>
                <a:spcPts val="0"/>
              </a:spcAft>
              <a:buSzPts val="2800"/>
              <a:buNone/>
              <a:defRPr>
                <a:latin typeface="Nunito"/>
                <a:ea typeface="Nunito"/>
                <a:cs typeface="Nunito"/>
                <a:sym typeface="Nunito"/>
              </a:defRPr>
            </a:lvl6pPr>
            <a:lvl7pPr lvl="6" rtl="0">
              <a:spcBef>
                <a:spcPts val="0"/>
              </a:spcBef>
              <a:spcAft>
                <a:spcPts val="0"/>
              </a:spcAft>
              <a:buSzPts val="2800"/>
              <a:buNone/>
              <a:defRPr>
                <a:latin typeface="Nunito"/>
                <a:ea typeface="Nunito"/>
                <a:cs typeface="Nunito"/>
                <a:sym typeface="Nunito"/>
              </a:defRPr>
            </a:lvl7pPr>
            <a:lvl8pPr lvl="7" rtl="0">
              <a:spcBef>
                <a:spcPts val="0"/>
              </a:spcBef>
              <a:spcAft>
                <a:spcPts val="0"/>
              </a:spcAft>
              <a:buSzPts val="2800"/>
              <a:buNone/>
              <a:defRPr>
                <a:latin typeface="Nunito"/>
                <a:ea typeface="Nunito"/>
                <a:cs typeface="Nunito"/>
                <a:sym typeface="Nunito"/>
              </a:defRPr>
            </a:lvl8pPr>
            <a:lvl9pPr lvl="8" rtl="0">
              <a:spcBef>
                <a:spcPts val="0"/>
              </a:spcBef>
              <a:spcAft>
                <a:spcPts val="0"/>
              </a:spcAft>
              <a:buSzPts val="2800"/>
              <a:buNone/>
              <a:defRPr>
                <a:latin typeface="Nunito"/>
                <a:ea typeface="Nunito"/>
                <a:cs typeface="Nunito"/>
                <a:sym typeface="Nunito"/>
              </a:defRPr>
            </a:lvl9pPr>
          </a:lstStyle>
          <a:p>
            <a:endParaRPr dirty="0"/>
          </a:p>
        </p:txBody>
      </p:sp>
      <p:sp>
        <p:nvSpPr>
          <p:cNvPr id="117" name="Google Shape;117;p13"/>
          <p:cNvSpPr txBox="1">
            <a:spLocks noGrp="1"/>
          </p:cNvSpPr>
          <p:nvPr>
            <p:ph type="title" idx="5" hasCustomPrompt="1"/>
          </p:nvPr>
        </p:nvSpPr>
        <p:spPr>
          <a:xfrm>
            <a:off x="5742425" y="1131975"/>
            <a:ext cx="1649100" cy="3474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2"/>
              </a:buClr>
              <a:buSzPts val="3700"/>
              <a:buNone/>
              <a:defRPr sz="3700">
                <a:solidFill>
                  <a:srgbClr val="15A7A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rPr dirty="0"/>
              <a:t>xx%</a:t>
            </a:r>
          </a:p>
        </p:txBody>
      </p:sp>
      <p:sp>
        <p:nvSpPr>
          <p:cNvPr id="118" name="Google Shape;118;p13"/>
          <p:cNvSpPr txBox="1">
            <a:spLocks noGrp="1"/>
          </p:cNvSpPr>
          <p:nvPr>
            <p:ph type="title" idx="6"/>
          </p:nvPr>
        </p:nvSpPr>
        <p:spPr>
          <a:xfrm>
            <a:off x="5746425" y="1459425"/>
            <a:ext cx="2479800" cy="799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800"/>
              <a:buNone/>
              <a:defRPr>
                <a:solidFill>
                  <a:srgbClr val="2B2D83"/>
                </a:solidFill>
              </a:defRPr>
            </a:lvl1pPr>
            <a:lvl2pPr lvl="1" rtl="0">
              <a:spcBef>
                <a:spcPts val="0"/>
              </a:spcBef>
              <a:spcAft>
                <a:spcPts val="0"/>
              </a:spcAft>
              <a:buSzPts val="2800"/>
              <a:buNone/>
              <a:defRPr>
                <a:latin typeface="Nunito"/>
                <a:ea typeface="Nunito"/>
                <a:cs typeface="Nunito"/>
                <a:sym typeface="Nunito"/>
              </a:defRPr>
            </a:lvl2pPr>
            <a:lvl3pPr lvl="2" rtl="0">
              <a:spcBef>
                <a:spcPts val="0"/>
              </a:spcBef>
              <a:spcAft>
                <a:spcPts val="0"/>
              </a:spcAft>
              <a:buSzPts val="2800"/>
              <a:buNone/>
              <a:defRPr>
                <a:latin typeface="Nunito"/>
                <a:ea typeface="Nunito"/>
                <a:cs typeface="Nunito"/>
                <a:sym typeface="Nunito"/>
              </a:defRPr>
            </a:lvl3pPr>
            <a:lvl4pPr lvl="3" rtl="0">
              <a:spcBef>
                <a:spcPts val="0"/>
              </a:spcBef>
              <a:spcAft>
                <a:spcPts val="0"/>
              </a:spcAft>
              <a:buSzPts val="2800"/>
              <a:buNone/>
              <a:defRPr>
                <a:latin typeface="Nunito"/>
                <a:ea typeface="Nunito"/>
                <a:cs typeface="Nunito"/>
                <a:sym typeface="Nunito"/>
              </a:defRPr>
            </a:lvl4pPr>
            <a:lvl5pPr lvl="4" rtl="0">
              <a:spcBef>
                <a:spcPts val="0"/>
              </a:spcBef>
              <a:spcAft>
                <a:spcPts val="0"/>
              </a:spcAft>
              <a:buSzPts val="2800"/>
              <a:buNone/>
              <a:defRPr>
                <a:latin typeface="Nunito"/>
                <a:ea typeface="Nunito"/>
                <a:cs typeface="Nunito"/>
                <a:sym typeface="Nunito"/>
              </a:defRPr>
            </a:lvl5pPr>
            <a:lvl6pPr lvl="5" rtl="0">
              <a:spcBef>
                <a:spcPts val="0"/>
              </a:spcBef>
              <a:spcAft>
                <a:spcPts val="0"/>
              </a:spcAft>
              <a:buSzPts val="2800"/>
              <a:buNone/>
              <a:defRPr>
                <a:latin typeface="Nunito"/>
                <a:ea typeface="Nunito"/>
                <a:cs typeface="Nunito"/>
                <a:sym typeface="Nunito"/>
              </a:defRPr>
            </a:lvl6pPr>
            <a:lvl7pPr lvl="6" rtl="0">
              <a:spcBef>
                <a:spcPts val="0"/>
              </a:spcBef>
              <a:spcAft>
                <a:spcPts val="0"/>
              </a:spcAft>
              <a:buSzPts val="2800"/>
              <a:buNone/>
              <a:defRPr>
                <a:latin typeface="Nunito"/>
                <a:ea typeface="Nunito"/>
                <a:cs typeface="Nunito"/>
                <a:sym typeface="Nunito"/>
              </a:defRPr>
            </a:lvl7pPr>
            <a:lvl8pPr lvl="7" rtl="0">
              <a:spcBef>
                <a:spcPts val="0"/>
              </a:spcBef>
              <a:spcAft>
                <a:spcPts val="0"/>
              </a:spcAft>
              <a:buSzPts val="2800"/>
              <a:buNone/>
              <a:defRPr>
                <a:latin typeface="Nunito"/>
                <a:ea typeface="Nunito"/>
                <a:cs typeface="Nunito"/>
                <a:sym typeface="Nunito"/>
              </a:defRPr>
            </a:lvl8pPr>
            <a:lvl9pPr lvl="8" rtl="0">
              <a:spcBef>
                <a:spcPts val="0"/>
              </a:spcBef>
              <a:spcAft>
                <a:spcPts val="0"/>
              </a:spcAft>
              <a:buSzPts val="2800"/>
              <a:buNone/>
              <a:defRPr>
                <a:latin typeface="Nunito"/>
                <a:ea typeface="Nunito"/>
                <a:cs typeface="Nunito"/>
                <a:sym typeface="Nunito"/>
              </a:defRPr>
            </a:lvl9pPr>
          </a:lstStyle>
          <a:p>
            <a:endParaRPr dirty="0"/>
          </a:p>
        </p:txBody>
      </p:sp>
      <p:sp>
        <p:nvSpPr>
          <p:cNvPr id="119" name="Google Shape;119;p13"/>
          <p:cNvSpPr txBox="1">
            <a:spLocks noGrp="1"/>
          </p:cNvSpPr>
          <p:nvPr>
            <p:ph type="title" idx="7" hasCustomPrompt="1"/>
          </p:nvPr>
        </p:nvSpPr>
        <p:spPr>
          <a:xfrm>
            <a:off x="5742425" y="2960775"/>
            <a:ext cx="1649100" cy="3474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2"/>
              </a:buClr>
              <a:buSzPts val="3700"/>
              <a:buNone/>
              <a:defRPr sz="3700">
                <a:solidFill>
                  <a:srgbClr val="15A7A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rPr dirty="0"/>
              <a:t>xx%</a:t>
            </a:r>
          </a:p>
        </p:txBody>
      </p:sp>
      <p:sp>
        <p:nvSpPr>
          <p:cNvPr id="120" name="Google Shape;120;p13"/>
          <p:cNvSpPr txBox="1">
            <a:spLocks noGrp="1"/>
          </p:cNvSpPr>
          <p:nvPr>
            <p:ph type="title" idx="8"/>
          </p:nvPr>
        </p:nvSpPr>
        <p:spPr>
          <a:xfrm>
            <a:off x="5746425" y="3288225"/>
            <a:ext cx="2479800" cy="799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800"/>
              <a:buNone/>
              <a:defRPr>
                <a:solidFill>
                  <a:srgbClr val="2B2D83"/>
                </a:solidFill>
              </a:defRPr>
            </a:lvl1pPr>
            <a:lvl2pPr lvl="1" rtl="0">
              <a:spcBef>
                <a:spcPts val="0"/>
              </a:spcBef>
              <a:spcAft>
                <a:spcPts val="0"/>
              </a:spcAft>
              <a:buSzPts val="2800"/>
              <a:buNone/>
              <a:defRPr>
                <a:latin typeface="Nunito"/>
                <a:ea typeface="Nunito"/>
                <a:cs typeface="Nunito"/>
                <a:sym typeface="Nunito"/>
              </a:defRPr>
            </a:lvl2pPr>
            <a:lvl3pPr lvl="2" rtl="0">
              <a:spcBef>
                <a:spcPts val="0"/>
              </a:spcBef>
              <a:spcAft>
                <a:spcPts val="0"/>
              </a:spcAft>
              <a:buSzPts val="2800"/>
              <a:buNone/>
              <a:defRPr>
                <a:latin typeface="Nunito"/>
                <a:ea typeface="Nunito"/>
                <a:cs typeface="Nunito"/>
                <a:sym typeface="Nunito"/>
              </a:defRPr>
            </a:lvl3pPr>
            <a:lvl4pPr lvl="3" rtl="0">
              <a:spcBef>
                <a:spcPts val="0"/>
              </a:spcBef>
              <a:spcAft>
                <a:spcPts val="0"/>
              </a:spcAft>
              <a:buSzPts val="2800"/>
              <a:buNone/>
              <a:defRPr>
                <a:latin typeface="Nunito"/>
                <a:ea typeface="Nunito"/>
                <a:cs typeface="Nunito"/>
                <a:sym typeface="Nunito"/>
              </a:defRPr>
            </a:lvl4pPr>
            <a:lvl5pPr lvl="4" rtl="0">
              <a:spcBef>
                <a:spcPts val="0"/>
              </a:spcBef>
              <a:spcAft>
                <a:spcPts val="0"/>
              </a:spcAft>
              <a:buSzPts val="2800"/>
              <a:buNone/>
              <a:defRPr>
                <a:latin typeface="Nunito"/>
                <a:ea typeface="Nunito"/>
                <a:cs typeface="Nunito"/>
                <a:sym typeface="Nunito"/>
              </a:defRPr>
            </a:lvl5pPr>
            <a:lvl6pPr lvl="5" rtl="0">
              <a:spcBef>
                <a:spcPts val="0"/>
              </a:spcBef>
              <a:spcAft>
                <a:spcPts val="0"/>
              </a:spcAft>
              <a:buSzPts val="2800"/>
              <a:buNone/>
              <a:defRPr>
                <a:latin typeface="Nunito"/>
                <a:ea typeface="Nunito"/>
                <a:cs typeface="Nunito"/>
                <a:sym typeface="Nunito"/>
              </a:defRPr>
            </a:lvl6pPr>
            <a:lvl7pPr lvl="6" rtl="0">
              <a:spcBef>
                <a:spcPts val="0"/>
              </a:spcBef>
              <a:spcAft>
                <a:spcPts val="0"/>
              </a:spcAft>
              <a:buSzPts val="2800"/>
              <a:buNone/>
              <a:defRPr>
                <a:latin typeface="Nunito"/>
                <a:ea typeface="Nunito"/>
                <a:cs typeface="Nunito"/>
                <a:sym typeface="Nunito"/>
              </a:defRPr>
            </a:lvl7pPr>
            <a:lvl8pPr lvl="7" rtl="0">
              <a:spcBef>
                <a:spcPts val="0"/>
              </a:spcBef>
              <a:spcAft>
                <a:spcPts val="0"/>
              </a:spcAft>
              <a:buSzPts val="2800"/>
              <a:buNone/>
              <a:defRPr>
                <a:latin typeface="Nunito"/>
                <a:ea typeface="Nunito"/>
                <a:cs typeface="Nunito"/>
                <a:sym typeface="Nunito"/>
              </a:defRPr>
            </a:lvl8pPr>
            <a:lvl9pPr lvl="8" rtl="0">
              <a:spcBef>
                <a:spcPts val="0"/>
              </a:spcBef>
              <a:spcAft>
                <a:spcPts val="0"/>
              </a:spcAft>
              <a:buSzPts val="2800"/>
              <a:buNone/>
              <a:defRPr>
                <a:latin typeface="Nunito"/>
                <a:ea typeface="Nunito"/>
                <a:cs typeface="Nunito"/>
                <a:sym typeface="Nunito"/>
              </a:defRPr>
            </a:lvl9pPr>
          </a:lstStyle>
          <a:p>
            <a:endParaRPr dirty="0"/>
          </a:p>
        </p:txBody>
      </p:sp>
      <p:sp>
        <p:nvSpPr>
          <p:cNvPr id="122" name="Google Shape;122;p13"/>
          <p:cNvSpPr/>
          <p:nvPr/>
        </p:nvSpPr>
        <p:spPr>
          <a:xfrm>
            <a:off x="7296925" y="0"/>
            <a:ext cx="1847075" cy="923550"/>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flipH="1">
            <a:off x="974997" y="11320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flipH="1">
            <a:off x="974997" y="29607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flipH="1">
            <a:off x="5013747" y="11320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flipH="1">
            <a:off x="5054997" y="29607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7216474" y="4010027"/>
            <a:ext cx="3209912" cy="3209074"/>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128;p13"/>
          <p:cNvGrpSpPr/>
          <p:nvPr/>
        </p:nvGrpSpPr>
        <p:grpSpPr>
          <a:xfrm>
            <a:off x="163735" y="4251112"/>
            <a:ext cx="811262" cy="1280739"/>
            <a:chOff x="4210925" y="3949824"/>
            <a:chExt cx="325625" cy="514601"/>
          </a:xfrm>
          <a:solidFill>
            <a:srgbClr val="E7501B"/>
          </a:solidFill>
        </p:grpSpPr>
        <p:sp>
          <p:nvSpPr>
            <p:cNvPr id="129" name="Google Shape;129;p13"/>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3"/>
          <p:cNvSpPr/>
          <p:nvPr/>
        </p:nvSpPr>
        <p:spPr>
          <a:xfrm>
            <a:off x="8250417" y="53949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txBox="1">
            <a:spLocks noGrp="1"/>
          </p:cNvSpPr>
          <p:nvPr>
            <p:ph type="subTitle" idx="1"/>
          </p:nvPr>
        </p:nvSpPr>
        <p:spPr>
          <a:xfrm>
            <a:off x="1631625" y="2093675"/>
            <a:ext cx="2479800" cy="5151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solidFill>
                  <a:srgbClr val="00134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13"/>
          <p:cNvSpPr txBox="1">
            <a:spLocks noGrp="1"/>
          </p:cNvSpPr>
          <p:nvPr>
            <p:ph type="subTitle" idx="9"/>
          </p:nvPr>
        </p:nvSpPr>
        <p:spPr>
          <a:xfrm>
            <a:off x="1631625" y="3916000"/>
            <a:ext cx="2479800" cy="534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5" name="Google Shape;135;p13"/>
          <p:cNvSpPr txBox="1">
            <a:spLocks noGrp="1"/>
          </p:cNvSpPr>
          <p:nvPr>
            <p:ph type="subTitle" idx="13"/>
          </p:nvPr>
        </p:nvSpPr>
        <p:spPr>
          <a:xfrm>
            <a:off x="5746425" y="2087300"/>
            <a:ext cx="2479800" cy="515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6" name="Google Shape;136;p13"/>
          <p:cNvSpPr txBox="1">
            <a:spLocks noGrp="1"/>
          </p:cNvSpPr>
          <p:nvPr>
            <p:ph type="subTitle" idx="14"/>
          </p:nvPr>
        </p:nvSpPr>
        <p:spPr>
          <a:xfrm>
            <a:off x="5746425" y="3916000"/>
            <a:ext cx="2479800" cy="515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26" name="Picture 25" descr="Logo&#10;&#10;Description automatically generated">
            <a:extLst>
              <a:ext uri="{FF2B5EF4-FFF2-40B4-BE49-F238E27FC236}">
                <a16:creationId xmlns:a16="http://schemas.microsoft.com/office/drawing/2014/main" id="{A387ABD6-CD55-8049-BA6B-90692CD0E7CE}"/>
              </a:ext>
            </a:extLst>
          </p:cNvPr>
          <p:cNvPicPr>
            <a:picLocks noChangeAspect="1"/>
          </p:cNvPicPr>
          <p:nvPr userDrawn="1"/>
        </p:nvPicPr>
        <p:blipFill>
          <a:blip r:embed="rId2"/>
          <a:stretch>
            <a:fillRect/>
          </a:stretch>
        </p:blipFill>
        <p:spPr>
          <a:xfrm>
            <a:off x="72618" y="40351"/>
            <a:ext cx="846608" cy="851916"/>
          </a:xfrm>
          <a:prstGeom prst="rect">
            <a:avLst/>
          </a:prstGeom>
        </p:spPr>
      </p:pic>
      <p:sp>
        <p:nvSpPr>
          <p:cNvPr id="2" name="TextBox 19">
            <a:extLst>
              <a:ext uri="{FF2B5EF4-FFF2-40B4-BE49-F238E27FC236}">
                <a16:creationId xmlns:a16="http://schemas.microsoft.com/office/drawing/2014/main" id="{84135A7E-7D49-F9E3-1362-83E4FD5C1F5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4CA19756-1C5B-FC4E-B489-A17190A90CC2}"/>
              </a:ext>
            </a:extLst>
          </p:cNvPr>
          <p:cNvPicPr>
            <a:picLocks noChangeAspect="1"/>
          </p:cNvPicPr>
          <p:nvPr userDrawn="1"/>
        </p:nvPicPr>
        <p:blipFill>
          <a:blip r:embed="rId3"/>
          <a:stretch>
            <a:fillRect/>
          </a:stretch>
        </p:blipFill>
        <p:spPr>
          <a:xfrm>
            <a:off x="8324850" y="4824197"/>
            <a:ext cx="657632" cy="231713"/>
          </a:xfrm>
          <a:prstGeom prst="rect">
            <a:avLst/>
          </a:prstGeom>
        </p:spPr>
      </p:pic>
      <p:pic>
        <p:nvPicPr>
          <p:cNvPr id="4" name="Google Shape;48;p3" descr="Graphical user interface, text, application&#10;&#10;Description automatically generated">
            <a:extLst>
              <a:ext uri="{FF2B5EF4-FFF2-40B4-BE49-F238E27FC236}">
                <a16:creationId xmlns:a16="http://schemas.microsoft.com/office/drawing/2014/main" id="{D6E45500-B7CE-370C-0439-86ACACE16773}"/>
              </a:ext>
            </a:extLst>
          </p:cNvPr>
          <p:cNvPicPr preferRelativeResize="0"/>
          <p:nvPr userDrawn="1"/>
        </p:nvPicPr>
        <p:blipFill rotWithShape="1">
          <a:blip r:embed="rId4">
            <a:alphaModFix/>
          </a:blip>
          <a:srcRect r="25004"/>
          <a:stretch/>
        </p:blipFill>
        <p:spPr>
          <a:xfrm>
            <a:off x="66025" y="4780106"/>
            <a:ext cx="1006682" cy="27580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228"/>
        <p:cNvGrpSpPr/>
        <p:nvPr/>
      </p:nvGrpSpPr>
      <p:grpSpPr>
        <a:xfrm>
          <a:off x="0" y="0"/>
          <a:ext cx="0" cy="0"/>
          <a:chOff x="0" y="0"/>
          <a:chExt cx="0" cy="0"/>
        </a:xfrm>
      </p:grpSpPr>
      <p:sp>
        <p:nvSpPr>
          <p:cNvPr id="229" name="Google Shape;229;p20"/>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solidFill>
                  <a:srgbClr val="2B2D8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31" name="Google Shape;231;p20"/>
          <p:cNvSpPr/>
          <p:nvPr/>
        </p:nvSpPr>
        <p:spPr>
          <a:xfrm>
            <a:off x="7879457" y="-1591222"/>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0"/>
          <p:cNvSpPr/>
          <p:nvPr/>
        </p:nvSpPr>
        <p:spPr>
          <a:xfrm rot="10800000">
            <a:off x="7278231" y="4297528"/>
            <a:ext cx="1692290" cy="84597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77936C3A-317D-7640-B9E0-0E1FD3E3B0C9}"/>
              </a:ext>
            </a:extLst>
          </p:cNvPr>
          <p:cNvPicPr>
            <a:picLocks noChangeAspect="1"/>
          </p:cNvPicPr>
          <p:nvPr userDrawn="1"/>
        </p:nvPicPr>
        <p:blipFill>
          <a:blip r:embed="rId2"/>
          <a:stretch>
            <a:fillRect/>
          </a:stretch>
        </p:blipFill>
        <p:spPr>
          <a:xfrm>
            <a:off x="72618" y="40351"/>
            <a:ext cx="846608" cy="851916"/>
          </a:xfrm>
          <a:prstGeom prst="rect">
            <a:avLst/>
          </a:prstGeom>
        </p:spPr>
      </p:pic>
      <p:sp>
        <p:nvSpPr>
          <p:cNvPr id="2" name="TextBox 19">
            <a:extLst>
              <a:ext uri="{FF2B5EF4-FFF2-40B4-BE49-F238E27FC236}">
                <a16:creationId xmlns:a16="http://schemas.microsoft.com/office/drawing/2014/main" id="{C6AFB333-4EC9-7D57-8612-835E4E9075B6}"/>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C1D9CCFE-D2AD-6FCA-5E72-EE7363CBEC45}"/>
              </a:ext>
            </a:extLst>
          </p:cNvPr>
          <p:cNvPicPr>
            <a:picLocks noChangeAspect="1"/>
          </p:cNvPicPr>
          <p:nvPr userDrawn="1"/>
        </p:nvPicPr>
        <p:blipFill>
          <a:blip r:embed="rId3"/>
          <a:stretch>
            <a:fillRect/>
          </a:stretch>
        </p:blipFill>
        <p:spPr>
          <a:xfrm>
            <a:off x="8324850" y="4824197"/>
            <a:ext cx="657632" cy="231713"/>
          </a:xfrm>
          <a:prstGeom prst="rect">
            <a:avLst/>
          </a:prstGeom>
        </p:spPr>
      </p:pic>
      <p:pic>
        <p:nvPicPr>
          <p:cNvPr id="4" name="Google Shape;48;p3" descr="Graphical user interface, text, application&#10;&#10;Description automatically generated">
            <a:extLst>
              <a:ext uri="{FF2B5EF4-FFF2-40B4-BE49-F238E27FC236}">
                <a16:creationId xmlns:a16="http://schemas.microsoft.com/office/drawing/2014/main" id="{021EFDD1-623B-60D0-19FC-F97AF758C4B7}"/>
              </a:ext>
            </a:extLst>
          </p:cNvPr>
          <p:cNvPicPr preferRelativeResize="0"/>
          <p:nvPr userDrawn="1"/>
        </p:nvPicPr>
        <p:blipFill rotWithShape="1">
          <a:blip r:embed="rId4">
            <a:alphaModFix/>
          </a:blip>
          <a:srcRect r="25004"/>
          <a:stretch/>
        </p:blipFill>
        <p:spPr>
          <a:xfrm>
            <a:off x="66025" y="4780106"/>
            <a:ext cx="1006682" cy="27580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244"/>
        <p:cNvGrpSpPr/>
        <p:nvPr/>
      </p:nvGrpSpPr>
      <p:grpSpPr>
        <a:xfrm>
          <a:off x="0" y="0"/>
          <a:ext cx="0" cy="0"/>
          <a:chOff x="0" y="0"/>
          <a:chExt cx="0" cy="0"/>
        </a:xfrm>
      </p:grpSpPr>
      <p:sp>
        <p:nvSpPr>
          <p:cNvPr id="245" name="Google Shape;245;p22"/>
          <p:cNvSpPr txBox="1">
            <a:spLocks noGrp="1"/>
          </p:cNvSpPr>
          <p:nvPr>
            <p:ph type="title"/>
          </p:nvPr>
        </p:nvSpPr>
        <p:spPr>
          <a:xfrm flipH="1">
            <a:off x="5108101" y="1880800"/>
            <a:ext cx="3322800" cy="699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800"/>
              <a:buNone/>
              <a:defRPr>
                <a:solidFill>
                  <a:srgbClr val="2B2D8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246" name="Google Shape;246;p22"/>
          <p:cNvSpPr txBox="1">
            <a:spLocks noGrp="1"/>
          </p:cNvSpPr>
          <p:nvPr>
            <p:ph type="subTitle" idx="1"/>
          </p:nvPr>
        </p:nvSpPr>
        <p:spPr>
          <a:xfrm flipH="1">
            <a:off x="697455" y="1645900"/>
            <a:ext cx="4074300" cy="1869000"/>
          </a:xfrm>
          <a:prstGeom prst="rect">
            <a:avLst/>
          </a:prstGeom>
        </p:spPr>
        <p:txBody>
          <a:bodyPr spcFirstLastPara="1" wrap="square" lIns="91425" tIns="91425" rIns="91425" bIns="91425" anchor="t" anchorCtr="0">
            <a:noAutofit/>
          </a:bodyPr>
          <a:lstStyle>
            <a:lvl1pPr lvl="0" rtl="0">
              <a:lnSpc>
                <a:spcPct val="200000"/>
              </a:lnSpc>
              <a:spcBef>
                <a:spcPts val="0"/>
              </a:spcBef>
              <a:spcAft>
                <a:spcPts val="0"/>
              </a:spcAft>
              <a:buSzPts val="1600"/>
              <a:buChar char="●"/>
              <a:defRPr/>
            </a:lvl1pPr>
            <a:lvl2pPr lvl="1" rtl="0">
              <a:spcBef>
                <a:spcPts val="0"/>
              </a:spcBef>
              <a:spcAft>
                <a:spcPts val="0"/>
              </a:spcAft>
              <a:buClr>
                <a:schemeClr val="dk1"/>
              </a:buClr>
              <a:buSzPts val="1400"/>
              <a:buChar char="○"/>
              <a:defRPr/>
            </a:lvl2pPr>
            <a:lvl3pPr lvl="2" rtl="0">
              <a:spcBef>
                <a:spcPts val="0"/>
              </a:spcBef>
              <a:spcAft>
                <a:spcPts val="0"/>
              </a:spcAft>
              <a:buClr>
                <a:schemeClr val="dk1"/>
              </a:buClr>
              <a:buSzPts val="1400"/>
              <a:buChar char="■"/>
              <a:defRPr/>
            </a:lvl3pPr>
            <a:lvl4pPr lvl="3" rtl="0">
              <a:spcBef>
                <a:spcPts val="0"/>
              </a:spcBef>
              <a:spcAft>
                <a:spcPts val="0"/>
              </a:spcAft>
              <a:buClr>
                <a:schemeClr val="dk1"/>
              </a:buClr>
              <a:buSzPts val="1400"/>
              <a:buChar char="●"/>
              <a:defRPr/>
            </a:lvl4pPr>
            <a:lvl5pPr lvl="4" rtl="0">
              <a:spcBef>
                <a:spcPts val="0"/>
              </a:spcBef>
              <a:spcAft>
                <a:spcPts val="0"/>
              </a:spcAft>
              <a:buClr>
                <a:schemeClr val="dk1"/>
              </a:buClr>
              <a:buSzPts val="1400"/>
              <a:buChar char="○"/>
              <a:defRPr/>
            </a:lvl5pPr>
            <a:lvl6pPr lvl="5" rtl="0">
              <a:spcBef>
                <a:spcPts val="0"/>
              </a:spcBef>
              <a:spcAft>
                <a:spcPts val="0"/>
              </a:spcAft>
              <a:buClr>
                <a:schemeClr val="dk1"/>
              </a:buClr>
              <a:buSzPts val="1400"/>
              <a:buChar char="■"/>
              <a:defRPr/>
            </a:lvl6pPr>
            <a:lvl7pPr lvl="6" rtl="0">
              <a:spcBef>
                <a:spcPts val="0"/>
              </a:spcBef>
              <a:spcAft>
                <a:spcPts val="0"/>
              </a:spcAft>
              <a:buClr>
                <a:schemeClr val="dk1"/>
              </a:buClr>
              <a:buSzPts val="1400"/>
              <a:buChar char="●"/>
              <a:defRPr/>
            </a:lvl7pPr>
            <a:lvl8pPr lvl="7" rtl="0">
              <a:spcBef>
                <a:spcPts val="0"/>
              </a:spcBef>
              <a:spcAft>
                <a:spcPts val="0"/>
              </a:spcAft>
              <a:buClr>
                <a:schemeClr val="dk1"/>
              </a:buClr>
              <a:buSzPts val="1400"/>
              <a:buChar char="○"/>
              <a:defRPr/>
            </a:lvl8pPr>
            <a:lvl9pPr lvl="8" rtl="0">
              <a:spcBef>
                <a:spcPts val="0"/>
              </a:spcBef>
              <a:spcAft>
                <a:spcPts val="0"/>
              </a:spcAft>
              <a:buClr>
                <a:schemeClr val="dk1"/>
              </a:buClr>
              <a:buSzPts val="1400"/>
              <a:buChar char="■"/>
              <a:defRPr/>
            </a:lvl9pPr>
          </a:lstStyle>
          <a:p>
            <a:endParaRPr/>
          </a:p>
        </p:txBody>
      </p:sp>
      <p:sp>
        <p:nvSpPr>
          <p:cNvPr id="247" name="Google Shape;247;p22"/>
          <p:cNvSpPr txBox="1">
            <a:spLocks noGrp="1"/>
          </p:cNvSpPr>
          <p:nvPr>
            <p:ph type="subTitle" idx="2"/>
          </p:nvPr>
        </p:nvSpPr>
        <p:spPr>
          <a:xfrm flipH="1">
            <a:off x="5103667" y="2569355"/>
            <a:ext cx="3322800" cy="609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600"/>
              <a:buFont typeface="Bebas Neue"/>
              <a:buNone/>
              <a:defRPr sz="2600">
                <a:solidFill>
                  <a:srgbClr val="15A7A1"/>
                </a:solidFill>
                <a:latin typeface="Bebas Neue"/>
                <a:ea typeface="Bebas Neue"/>
                <a:cs typeface="Bebas Neue"/>
                <a:sym typeface="Bebas Neu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248" name="Google Shape;248;p22"/>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2"/>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DB3751E3-B2B1-0346-BB7C-416A6EE36C52}"/>
              </a:ext>
            </a:extLst>
          </p:cNvPr>
          <p:cNvPicPr>
            <a:picLocks noChangeAspect="1"/>
          </p:cNvPicPr>
          <p:nvPr userDrawn="1"/>
        </p:nvPicPr>
        <p:blipFill>
          <a:blip r:embed="rId2"/>
          <a:stretch>
            <a:fillRect/>
          </a:stretch>
        </p:blipFill>
        <p:spPr>
          <a:xfrm>
            <a:off x="72618" y="40351"/>
            <a:ext cx="846608" cy="851916"/>
          </a:xfrm>
          <a:prstGeom prst="rect">
            <a:avLst/>
          </a:prstGeom>
        </p:spPr>
      </p:pic>
      <p:sp>
        <p:nvSpPr>
          <p:cNvPr id="2" name="TextBox 19">
            <a:extLst>
              <a:ext uri="{FF2B5EF4-FFF2-40B4-BE49-F238E27FC236}">
                <a16:creationId xmlns:a16="http://schemas.microsoft.com/office/drawing/2014/main" id="{249892C1-8A7D-8418-E507-ED690E18E988}"/>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3" name="Grafik 2" descr="Ein Bild, das Symbol, Kreis, Schrift, Grafiken enthält.&#10;&#10;Automatisch generierte Beschreibung">
            <a:extLst>
              <a:ext uri="{FF2B5EF4-FFF2-40B4-BE49-F238E27FC236}">
                <a16:creationId xmlns:a16="http://schemas.microsoft.com/office/drawing/2014/main" id="{5B76BC45-1BE1-40AB-AE25-16D194636B0A}"/>
              </a:ext>
            </a:extLst>
          </p:cNvPr>
          <p:cNvPicPr>
            <a:picLocks noChangeAspect="1"/>
          </p:cNvPicPr>
          <p:nvPr userDrawn="1"/>
        </p:nvPicPr>
        <p:blipFill>
          <a:blip r:embed="rId3"/>
          <a:stretch>
            <a:fillRect/>
          </a:stretch>
        </p:blipFill>
        <p:spPr>
          <a:xfrm>
            <a:off x="8324850" y="4824197"/>
            <a:ext cx="657632" cy="231713"/>
          </a:xfrm>
          <a:prstGeom prst="rect">
            <a:avLst/>
          </a:prstGeom>
        </p:spPr>
      </p:pic>
      <p:pic>
        <p:nvPicPr>
          <p:cNvPr id="4" name="Google Shape;48;p3" descr="Graphical user interface, text, application&#10;&#10;Description automatically generated">
            <a:extLst>
              <a:ext uri="{FF2B5EF4-FFF2-40B4-BE49-F238E27FC236}">
                <a16:creationId xmlns:a16="http://schemas.microsoft.com/office/drawing/2014/main" id="{779427DA-789D-A85B-BEEC-EE85535603A3}"/>
              </a:ext>
            </a:extLst>
          </p:cNvPr>
          <p:cNvPicPr preferRelativeResize="0"/>
          <p:nvPr userDrawn="1"/>
        </p:nvPicPr>
        <p:blipFill rotWithShape="1">
          <a:blip r:embed="rId4">
            <a:alphaModFix/>
          </a:blip>
          <a:srcRect r="25004"/>
          <a:stretch/>
        </p:blipFill>
        <p:spPr>
          <a:xfrm>
            <a:off x="66025" y="4780106"/>
            <a:ext cx="1006682" cy="27580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flip="none" rotWithShape="1">
          <a:gsLst>
            <a:gs pos="0">
              <a:schemeClr val="bg1"/>
            </a:gs>
            <a:gs pos="100000">
              <a:schemeClr val="bg2"/>
            </a:gs>
          </a:gsLst>
          <a:lin ang="8100019" scaled="0"/>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3"/>
              </a:buClr>
              <a:buSzPts val="3800"/>
              <a:buFont typeface="Bebas Neue"/>
              <a:buNone/>
              <a:defRPr sz="3800">
                <a:solidFill>
                  <a:schemeClr val="accent3"/>
                </a:solidFill>
                <a:latin typeface="Bebas Neue"/>
                <a:ea typeface="Bebas Neue"/>
                <a:cs typeface="Bebas Neue"/>
                <a:sym typeface="Bebas Neu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8" r:id="rId6"/>
    <p:sldLayoutId id="2147483659" r:id="rId7"/>
    <p:sldLayoutId id="2147483666"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2B2D8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https://surjitschool.files.wordpress.com/2019/07/green-entrepreneurship.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5cEl-esdjpU"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comments" Target="../comments/comment1.xml"/><Relationship Id="rId5" Type="http://schemas.openxmlformats.org/officeDocument/2006/relationships/image" Target="https://i.pinimg.com/474x/64/f4/7c/64f47c9cb219429f697797640d5d9256.jpg" TargetMode="Externa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https://www.marketing91.com/wp-content/uploads/2015/03/Green-business-strategies-2.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https://akm-img-a-in.tosshub.com/businesstoday/images/story/201608/green660_082216010208.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2" name="Google Shape;292;p28"/>
          <p:cNvSpPr txBox="1">
            <a:spLocks noGrp="1"/>
          </p:cNvSpPr>
          <p:nvPr>
            <p:ph type="ctrTitle"/>
          </p:nvPr>
        </p:nvSpPr>
        <p:spPr>
          <a:xfrm>
            <a:off x="1221167" y="954028"/>
            <a:ext cx="6141228" cy="1768500"/>
          </a:xfrm>
          <a:prstGeom prst="rect">
            <a:avLst/>
          </a:prstGeom>
        </p:spPr>
        <p:txBody>
          <a:bodyPr spcFirstLastPara="1" wrap="square" lIns="91425" tIns="91425" rIns="91425" bIns="91425" anchor="t" anchorCtr="0">
            <a:noAutofit/>
          </a:bodyPr>
          <a:lstStyle/>
          <a:p>
            <a:pPr lvl="0"/>
            <a:r>
              <a:rPr lang="en-GB" b="1" dirty="0"/>
              <a:t>Empreendedorismo e negócios verdes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GB" b="1" dirty="0"/>
              <a:t>O Conceito de Empreendedor Verde Criativo</a:t>
            </a:r>
            <a:endParaRPr/>
          </a:p>
        </p:txBody>
      </p:sp>
      <p:sp>
        <p:nvSpPr>
          <p:cNvPr id="6" name="Google Shape;335;p32"/>
          <p:cNvSpPr txBox="1">
            <a:spLocks/>
          </p:cNvSpPr>
          <p:nvPr/>
        </p:nvSpPr>
        <p:spPr>
          <a:xfrm>
            <a:off x="380628" y="1322174"/>
            <a:ext cx="3202831" cy="2916194"/>
          </a:xfrm>
          <a:prstGeom prst="rect">
            <a:avLst/>
          </a:prstGeom>
        </p:spPr>
        <p:txBody>
          <a:bodyPr spcFirstLastPara="1" wrap="square" lIns="91425" tIns="91425" rIns="91425" bIns="91425" anchor="t" anchorCtr="0">
            <a:noAutofit/>
          </a:bodyPr>
          <a:lstStyle/>
          <a:p>
            <a:pPr marL="114300" lvl="0" indent="12700">
              <a:buSzPts val="1600"/>
            </a:pPr>
            <a:r>
              <a:rPr lang="pt-PT" dirty="0">
                <a:solidFill>
                  <a:srgbClr val="15A7A1"/>
                </a:solidFill>
              </a:rPr>
              <a:t>O empreendedorismo criativo verde é visto como a capacidade de um empresário obter a aprovação dos </a:t>
            </a:r>
            <a:r>
              <a:rPr lang="pt-PT" i="1" dirty="0" err="1">
                <a:solidFill>
                  <a:srgbClr val="15A7A1"/>
                </a:solidFill>
              </a:rPr>
              <a:t>stakeholders</a:t>
            </a:r>
            <a:r>
              <a:rPr lang="pt-PT" dirty="0">
                <a:solidFill>
                  <a:srgbClr val="15A7A1"/>
                </a:solidFill>
              </a:rPr>
              <a:t> pelas suas ideias, assumir o controlo das cadeias de valor e ser recompensado pela sua criatividade ao resolver problemas ambientais.</a:t>
            </a:r>
          </a:p>
          <a:p>
            <a:pPr marL="114300" lvl="0" indent="12700">
              <a:buSzPts val="1600"/>
            </a:pPr>
            <a:endParaRPr kumimoji="0" lang="en-GB" sz="1400" b="0" i="0" u="none" strike="noStrike" kern="0" cap="none" spc="0" normalizeH="0" baseline="0" noProof="0" dirty="0">
              <a:ln>
                <a:noFill/>
              </a:ln>
              <a:solidFill>
                <a:srgbClr val="000000"/>
              </a:solidFill>
              <a:effectLst/>
              <a:uLnTx/>
              <a:uFillTx/>
              <a:latin typeface="Arial"/>
              <a:ea typeface="Arial"/>
              <a:cs typeface="Arial"/>
              <a:sym typeface="Arial"/>
            </a:endParaRPr>
          </a:p>
          <a:p>
            <a:pPr marL="114300" lvl="0" indent="12700" algn="just">
              <a:buSzPts val="1600"/>
            </a:pPr>
            <a:r>
              <a:rPr lang="pt-PT" dirty="0">
                <a:solidFill>
                  <a:srgbClr val="2B2D83"/>
                </a:solidFill>
              </a:rPr>
              <a:t>A capacidade dos empresários de atrair investidores para as suas ideias criativas define o nível de sucesso alcançado através de esforços inovadores.</a:t>
            </a:r>
            <a:endParaRPr kumimoji="0" lang="pt-PT" sz="1400" b="0" i="0" u="none" strike="noStrike" kern="0" cap="none" spc="0" normalizeH="0" baseline="0" dirty="0">
              <a:ln>
                <a:noFill/>
              </a:ln>
              <a:solidFill>
                <a:srgbClr val="2B2D83"/>
              </a:solidFill>
              <a:effectLst/>
              <a:uLnTx/>
              <a:uFillTx/>
              <a:latin typeface="Arial"/>
              <a:ea typeface="Arial"/>
              <a:cs typeface="Arial"/>
              <a:sym typeface="Arial"/>
            </a:endParaRPr>
          </a:p>
        </p:txBody>
      </p:sp>
      <p:pic>
        <p:nvPicPr>
          <p:cNvPr id="69634" name="Picture 2" descr="shutterstock_388063573-1000x600"/>
          <p:cNvPicPr>
            <a:picLocks noChangeAspect="1" noChangeArrowheads="1"/>
          </p:cNvPicPr>
          <p:nvPr/>
        </p:nvPicPr>
        <p:blipFill>
          <a:blip r:embed="rId3"/>
          <a:srcRect/>
          <a:stretch>
            <a:fillRect/>
          </a:stretch>
        </p:blipFill>
        <p:spPr bwMode="auto">
          <a:xfrm>
            <a:off x="4650775" y="1476634"/>
            <a:ext cx="3162300" cy="18986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GB" b="1" dirty="0"/>
              <a:t>O Conceito de Ciclo de Vida da Empresa em Empreendedorismo Verde</a:t>
            </a:r>
            <a:endParaRPr/>
          </a:p>
        </p:txBody>
      </p:sp>
      <p:sp>
        <p:nvSpPr>
          <p:cNvPr id="335" name="Google Shape;335;p32"/>
          <p:cNvSpPr txBox="1">
            <a:spLocks noGrp="1"/>
          </p:cNvSpPr>
          <p:nvPr>
            <p:ph type="subTitle" idx="4294967295"/>
          </p:nvPr>
        </p:nvSpPr>
        <p:spPr>
          <a:xfrm>
            <a:off x="-1" y="1752600"/>
            <a:ext cx="5346551" cy="1742302"/>
          </a:xfrm>
          <a:prstGeom prst="rect">
            <a:avLst/>
          </a:prstGeom>
        </p:spPr>
        <p:txBody>
          <a:bodyPr spcFirstLastPara="1" wrap="square" lIns="91425" tIns="91425" rIns="91425" bIns="91425" anchor="t" anchorCtr="0">
            <a:noAutofit/>
          </a:bodyPr>
          <a:lstStyle/>
          <a:p>
            <a:pPr marL="114300" indent="12700" algn="just">
              <a:buSzPts val="1600"/>
            </a:pPr>
            <a:r>
              <a:rPr lang="pt-PT" sz="2000" dirty="0">
                <a:solidFill>
                  <a:srgbClr val="15A7A1"/>
                </a:solidFill>
              </a:rPr>
              <a:t>O ciclo de vida de uma empresa é a sua progressão desde o momento em que foi lançada no mundo dos negócios até ao momento em que consegue sobreviver dentro do ambiente.</a:t>
            </a:r>
          </a:p>
        </p:txBody>
      </p:sp>
      <p:pic>
        <p:nvPicPr>
          <p:cNvPr id="77825" name="Picture 1" descr="shutterstock_387630025"/>
          <p:cNvPicPr>
            <a:picLocks noChangeAspect="1" noChangeArrowheads="1"/>
          </p:cNvPicPr>
          <p:nvPr/>
        </p:nvPicPr>
        <p:blipFill>
          <a:blip r:embed="rId3"/>
          <a:srcRect/>
          <a:stretch>
            <a:fillRect/>
          </a:stretch>
        </p:blipFill>
        <p:spPr bwMode="auto">
          <a:xfrm>
            <a:off x="5804099" y="1808753"/>
            <a:ext cx="3069110" cy="3069110"/>
          </a:xfrm>
          <a:prstGeom prst="rect">
            <a:avLst/>
          </a:prstGeom>
          <a:noFill/>
          <a:ln w="9525">
            <a:noFill/>
            <a:miter lim="800000"/>
            <a:headEnd/>
            <a:tailEnd/>
          </a:ln>
        </p:spPr>
      </p:pic>
      <p:pic>
        <p:nvPicPr>
          <p:cNvPr id="77827" name="Picture 3" descr="Moving the Small and Mid-Sized Firm Out of Start-Up"/>
          <p:cNvPicPr>
            <a:picLocks noChangeAspect="1" noChangeArrowheads="1"/>
          </p:cNvPicPr>
          <p:nvPr/>
        </p:nvPicPr>
        <p:blipFill>
          <a:blip r:embed="rId4"/>
          <a:srcRect/>
          <a:stretch>
            <a:fillRect/>
          </a:stretch>
        </p:blipFill>
        <p:spPr bwMode="auto">
          <a:xfrm>
            <a:off x="1228725" y="3472053"/>
            <a:ext cx="3343275" cy="177267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GB" b="1" dirty="0"/>
              <a:t>O Conceito de Estrutura Institucional em Empreendedorismo Verde</a:t>
            </a:r>
            <a:endParaRPr/>
          </a:p>
        </p:txBody>
      </p:sp>
      <p:sp>
        <p:nvSpPr>
          <p:cNvPr id="335" name="Google Shape;335;p32"/>
          <p:cNvSpPr txBox="1">
            <a:spLocks noGrp="1"/>
          </p:cNvSpPr>
          <p:nvPr>
            <p:ph type="subTitle" idx="4294967295"/>
          </p:nvPr>
        </p:nvSpPr>
        <p:spPr>
          <a:xfrm>
            <a:off x="601734" y="1752600"/>
            <a:ext cx="4359504" cy="1742302"/>
          </a:xfrm>
          <a:prstGeom prst="rect">
            <a:avLst/>
          </a:prstGeom>
        </p:spPr>
        <p:txBody>
          <a:bodyPr spcFirstLastPara="1" wrap="square" lIns="91425" tIns="91425" rIns="91425" bIns="91425" anchor="t" anchorCtr="0">
            <a:noAutofit/>
          </a:bodyPr>
          <a:lstStyle/>
          <a:p>
            <a:pPr marL="114300" indent="12700" algn="just">
              <a:buSzPts val="1600"/>
            </a:pPr>
            <a:r>
              <a:rPr lang="en-US" sz="2000" dirty="0">
                <a:solidFill>
                  <a:srgbClr val="15A7A1"/>
                </a:solidFill>
              </a:rPr>
              <a:t>O empreendedorismo verde pode existir de duas formas: empresas "</a:t>
            </a:r>
            <a:r>
              <a:rPr lang="en-US" sz="2000" dirty="0">
                <a:solidFill>
                  <a:srgbClr val="2B2D83"/>
                </a:solidFill>
              </a:rPr>
              <a:t>já estabelecidas</a:t>
            </a:r>
            <a:r>
              <a:rPr lang="en-US" sz="2000" dirty="0">
                <a:solidFill>
                  <a:srgbClr val="15A7A1"/>
                </a:solidFill>
              </a:rPr>
              <a:t>" que migram para empresas "verdes" e novas </a:t>
            </a:r>
            <a:r>
              <a:rPr lang="en-US" sz="2000" dirty="0" err="1">
                <a:solidFill>
                  <a:srgbClr val="15A7A1"/>
                </a:solidFill>
              </a:rPr>
              <a:t>empresas</a:t>
            </a:r>
            <a:r>
              <a:rPr lang="en-US" sz="2000" dirty="0">
                <a:solidFill>
                  <a:srgbClr val="15A7A1"/>
                </a:solidFill>
              </a:rPr>
              <a:t> "</a:t>
            </a:r>
            <a:r>
              <a:rPr lang="en-US" sz="2000" dirty="0" err="1">
                <a:solidFill>
                  <a:srgbClr val="2B2D83"/>
                </a:solidFill>
              </a:rPr>
              <a:t>nascidas</a:t>
            </a:r>
            <a:r>
              <a:rPr lang="en-US" sz="2000" dirty="0">
                <a:solidFill>
                  <a:srgbClr val="2B2D83"/>
                </a:solidFill>
              </a:rPr>
              <a:t> </a:t>
            </a:r>
            <a:r>
              <a:rPr lang="en-US" sz="2000" dirty="0" err="1">
                <a:solidFill>
                  <a:srgbClr val="2B2D83"/>
                </a:solidFill>
              </a:rPr>
              <a:t>verdes</a:t>
            </a:r>
            <a:r>
              <a:rPr lang="en-US" sz="2000" dirty="0">
                <a:solidFill>
                  <a:srgbClr val="2B2D83"/>
                </a:solidFill>
              </a:rPr>
              <a:t> </a:t>
            </a:r>
            <a:r>
              <a:rPr lang="en-US" sz="2000" dirty="0">
                <a:solidFill>
                  <a:srgbClr val="15A7A1"/>
                </a:solidFill>
              </a:rPr>
              <a:t>". </a:t>
            </a:r>
            <a:endParaRPr lang="en-GB" sz="2000" dirty="0">
              <a:solidFill>
                <a:srgbClr val="15A7A1"/>
              </a:solidFill>
            </a:endParaRPr>
          </a:p>
        </p:txBody>
      </p:sp>
      <p:pic>
        <p:nvPicPr>
          <p:cNvPr id="107522" name="Picture 2" descr="Integrated Sustainable Green Entrepreneurship for North East India – Surjit"/>
          <p:cNvPicPr>
            <a:picLocks noChangeAspect="1" noChangeArrowheads="1"/>
          </p:cNvPicPr>
          <p:nvPr/>
        </p:nvPicPr>
        <p:blipFill>
          <a:blip r:embed="rId3" r:link="rId4"/>
          <a:srcRect/>
          <a:stretch>
            <a:fillRect/>
          </a:stretch>
        </p:blipFill>
        <p:spPr bwMode="auto">
          <a:xfrm>
            <a:off x="4967556" y="1866901"/>
            <a:ext cx="1961222" cy="1308100"/>
          </a:xfrm>
          <a:prstGeom prst="rect">
            <a:avLst/>
          </a:prstGeom>
          <a:noFill/>
          <a:ln w="9525">
            <a:noFill/>
            <a:miter lim="800000"/>
            <a:headEnd/>
            <a:tailEnd/>
          </a:ln>
        </p:spPr>
      </p:pic>
      <p:sp>
        <p:nvSpPr>
          <p:cNvPr id="7" name="Google Shape;335;p32"/>
          <p:cNvSpPr txBox="1">
            <a:spLocks/>
          </p:cNvSpPr>
          <p:nvPr/>
        </p:nvSpPr>
        <p:spPr>
          <a:xfrm>
            <a:off x="608052" y="3409950"/>
            <a:ext cx="8170188" cy="1153298"/>
          </a:xfrm>
          <a:prstGeom prst="rect">
            <a:avLst/>
          </a:prstGeom>
          <a:ln>
            <a:solidFill>
              <a:srgbClr val="15A7A1"/>
            </a:solidFill>
          </a:ln>
        </p:spPr>
        <p:txBody>
          <a:bodyPr spcFirstLastPara="1" wrap="square" lIns="91425" tIns="91425" rIns="91425" bIns="91425" anchor="t" anchorCtr="0">
            <a:noAutofit/>
          </a:bodyPr>
          <a:lstStyle/>
          <a:p>
            <a:pPr marL="114300" indent="12700" algn="just">
              <a:buSzPts val="1600"/>
            </a:pPr>
            <a:r>
              <a:rPr lang="en-US" sz="2000" b="1" dirty="0">
                <a:solidFill>
                  <a:srgbClr val="15A7A1"/>
                </a:solidFill>
              </a:rPr>
              <a:t>Exercício </a:t>
            </a:r>
            <a:r>
              <a:rPr lang="en-US" sz="2000" b="1" dirty="0" err="1">
                <a:solidFill>
                  <a:srgbClr val="15A7A1"/>
                </a:solidFill>
              </a:rPr>
              <a:t>Prático</a:t>
            </a:r>
            <a:r>
              <a:rPr lang="en-US" sz="2000" b="1" dirty="0">
                <a:solidFill>
                  <a:srgbClr val="15A7A1"/>
                </a:solidFill>
              </a:rPr>
              <a:t> </a:t>
            </a:r>
            <a:r>
              <a:rPr lang="en-US" sz="2000" dirty="0">
                <a:solidFill>
                  <a:srgbClr val="2B2D83"/>
                </a:solidFill>
              </a:rPr>
              <a:t>- Por favor, </a:t>
            </a:r>
            <a:r>
              <a:rPr lang="en-US" sz="2000" dirty="0" err="1">
                <a:solidFill>
                  <a:srgbClr val="2B2D83"/>
                </a:solidFill>
              </a:rPr>
              <a:t>debata</a:t>
            </a:r>
            <a:r>
              <a:rPr lang="en-US" sz="2000" dirty="0">
                <a:solidFill>
                  <a:srgbClr val="2B2D83"/>
                </a:solidFill>
              </a:rPr>
              <a:t> com os seus colegas de equipa </a:t>
            </a:r>
            <a:r>
              <a:rPr kumimoji="0" lang="en-US" sz="2000" b="0" i="0" u="none" strike="noStrike" kern="0" cap="none" spc="0" normalizeH="0" baseline="0" noProof="0" dirty="0">
                <a:ln>
                  <a:noFill/>
                </a:ln>
                <a:solidFill>
                  <a:srgbClr val="2B2D83"/>
                </a:solidFill>
                <a:effectLst/>
                <a:uLnTx/>
                <a:uFillTx/>
                <a:latin typeface="Arial"/>
                <a:ea typeface="Arial"/>
                <a:cs typeface="Arial"/>
                <a:sym typeface="Arial"/>
              </a:rPr>
              <a:t>e </a:t>
            </a:r>
            <a:r>
              <a:rPr kumimoji="0" lang="en-US" sz="2000" b="0" i="0" u="none" strike="noStrike" kern="0" cap="none" spc="0" normalizeH="0" noProof="0" dirty="0">
                <a:ln>
                  <a:noFill/>
                </a:ln>
                <a:solidFill>
                  <a:srgbClr val="2B2D83"/>
                </a:solidFill>
                <a:effectLst/>
                <a:uLnTx/>
                <a:uFillTx/>
                <a:latin typeface="Arial"/>
                <a:ea typeface="Arial"/>
                <a:cs typeface="Arial"/>
                <a:sym typeface="Arial"/>
              </a:rPr>
              <a:t>encontre argumentos sobre qual dos dois tipos de empreendedorismo verde acima mencionados é mais eficiente e porquê. </a:t>
            </a:r>
            <a:endParaRPr kumimoji="0" lang="en-GB" sz="2000" b="0" i="0" u="none" strike="noStrike" kern="0" cap="none" spc="0" normalizeH="0" baseline="0" noProof="0" dirty="0">
              <a:ln>
                <a:noFill/>
              </a:ln>
              <a:solidFill>
                <a:srgbClr val="2B2D83"/>
              </a:solidFill>
              <a:effectLst/>
              <a:uLnTx/>
              <a:uFillTx/>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r>
              <a:rPr lang="pt-PT" b="1" dirty="0"/>
              <a:t>O conceito de lavagem verde em empreendedorismo verde</a:t>
            </a:r>
            <a:endParaRPr lang="pt-PT" dirty="0"/>
          </a:p>
        </p:txBody>
      </p:sp>
      <p:sp>
        <p:nvSpPr>
          <p:cNvPr id="335" name="Google Shape;335;p32"/>
          <p:cNvSpPr txBox="1">
            <a:spLocks noGrp="1"/>
          </p:cNvSpPr>
          <p:nvPr>
            <p:ph type="subTitle" idx="4294967295"/>
          </p:nvPr>
        </p:nvSpPr>
        <p:spPr>
          <a:xfrm>
            <a:off x="601734" y="1752600"/>
            <a:ext cx="7951716" cy="2819400"/>
          </a:xfrm>
          <a:prstGeom prst="rect">
            <a:avLst/>
          </a:prstGeom>
        </p:spPr>
        <p:txBody>
          <a:bodyPr spcFirstLastPara="1" wrap="square" lIns="91425" tIns="91425" rIns="91425" bIns="91425" anchor="t" anchorCtr="0">
            <a:noAutofit/>
          </a:bodyPr>
          <a:lstStyle/>
          <a:p>
            <a:pPr marL="114300" indent="12700" algn="just">
              <a:buSzPts val="1600"/>
            </a:pPr>
            <a:r>
              <a:rPr lang="pt-PT" sz="2000" dirty="0">
                <a:solidFill>
                  <a:srgbClr val="2B2D83"/>
                </a:solidFill>
              </a:rPr>
              <a:t>O que é a lavagem verde?</a:t>
            </a:r>
          </a:p>
          <a:p>
            <a:pPr marL="114300" indent="12700" algn="just">
              <a:buSzPts val="1600"/>
            </a:pPr>
            <a:endParaRPr lang="pt-PT" sz="2000" dirty="0">
              <a:solidFill>
                <a:srgbClr val="15A7A1"/>
              </a:solidFill>
            </a:endParaRPr>
          </a:p>
          <a:p>
            <a:pPr marL="114300" indent="12700" algn="just">
              <a:buSzPts val="1600"/>
              <a:buFont typeface="Arial" pitchFamily="34" charset="0"/>
              <a:buChar char="•"/>
            </a:pPr>
            <a:r>
              <a:rPr lang="pt-PT" sz="1600" dirty="0">
                <a:solidFill>
                  <a:srgbClr val="15A7A1"/>
                </a:solidFill>
              </a:rPr>
              <a:t> Palavras  amigas da natureza tais como "eco", "bio", e sustentabilidade "orgânica" estão a ser usadas retoricamente por algumas empresas sem escrúpulos apenas para enganar consumidores insuspeitos, levando-os a acreditar que estas empresas são conscientes em relação ao ambiente nas suas operações comerciais.</a:t>
            </a:r>
          </a:p>
          <a:p>
            <a:pPr marL="114300" indent="12700" algn="just">
              <a:buSzPts val="1600"/>
              <a:buFont typeface="Arial" pitchFamily="34" charset="0"/>
              <a:buChar char="•"/>
            </a:pPr>
            <a:endParaRPr lang="pt-PT" sz="1600" dirty="0">
              <a:solidFill>
                <a:srgbClr val="15A7A1"/>
              </a:solidFill>
            </a:endParaRPr>
          </a:p>
          <a:p>
            <a:pPr marL="114300" indent="12700" algn="just">
              <a:buSzPts val="1600"/>
              <a:buFont typeface="Arial" pitchFamily="34" charset="0"/>
              <a:buChar char="•"/>
            </a:pPr>
            <a:r>
              <a:rPr lang="pt-PT" sz="1600" dirty="0">
                <a:solidFill>
                  <a:srgbClr val="15A7A1"/>
                </a:solidFill>
              </a:rPr>
              <a:t> Tem-se observado que as empresas são deliberadas na sua escolha do hábito de "lavagem verde", o que significa literalmente enganar o público através de campanhas de marketing</a:t>
            </a:r>
            <a:r>
              <a:rPr lang="en-US" sz="1600" dirty="0">
                <a:solidFill>
                  <a:srgbClr val="15A7A1"/>
                </a:solidFill>
              </a:rPr>
              <a:t>.</a:t>
            </a:r>
            <a:endParaRPr lang="en-GB" sz="1600" dirty="0">
              <a:solidFill>
                <a:srgbClr val="15A7A1"/>
              </a:solidFill>
            </a:endParaRPr>
          </a:p>
        </p:txBody>
      </p:sp>
      <p:pic>
        <p:nvPicPr>
          <p:cNvPr id="4" name="Picture 2" descr="Are UK business owners guilty of &amp;#39;greenwashing&amp;#39;? | Business Leader News"/>
          <p:cNvPicPr>
            <a:picLocks noChangeAspect="1" noChangeArrowheads="1"/>
          </p:cNvPicPr>
          <p:nvPr/>
        </p:nvPicPr>
        <p:blipFill>
          <a:blip r:embed="rId3"/>
          <a:srcRect/>
          <a:stretch>
            <a:fillRect/>
          </a:stretch>
        </p:blipFill>
        <p:spPr bwMode="auto">
          <a:xfrm>
            <a:off x="7131050" y="1114321"/>
            <a:ext cx="1320800" cy="13208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r>
              <a:rPr lang="en-GB" b="1" dirty="0"/>
              <a:t>O conceito de </a:t>
            </a:r>
            <a:r>
              <a:rPr lang="pt-PT" b="1" dirty="0"/>
              <a:t>lavagem verde em empreendedorismo verde</a:t>
            </a:r>
            <a:endParaRPr lang="en-US" dirty="0"/>
          </a:p>
        </p:txBody>
      </p:sp>
      <p:sp>
        <p:nvSpPr>
          <p:cNvPr id="335" name="Google Shape;335;p32"/>
          <p:cNvSpPr txBox="1">
            <a:spLocks noGrp="1"/>
          </p:cNvSpPr>
          <p:nvPr>
            <p:ph type="subTitle" idx="4294967295"/>
          </p:nvPr>
        </p:nvSpPr>
        <p:spPr>
          <a:xfrm>
            <a:off x="4038599" y="1758374"/>
            <a:ext cx="4540251" cy="3011383"/>
          </a:xfrm>
          <a:prstGeom prst="rect">
            <a:avLst/>
          </a:prstGeom>
          <a:ln>
            <a:solidFill>
              <a:srgbClr val="2B2D83"/>
            </a:solidFill>
          </a:ln>
        </p:spPr>
        <p:txBody>
          <a:bodyPr spcFirstLastPara="1" wrap="square" lIns="91425" tIns="91425" rIns="91425" bIns="91425" anchor="t" anchorCtr="0">
            <a:noAutofit/>
          </a:bodyPr>
          <a:lstStyle/>
          <a:p>
            <a:pPr marL="114300" indent="12700" algn="just">
              <a:buSzPts val="1600"/>
            </a:pPr>
            <a:r>
              <a:rPr lang="en-US" sz="2000" b="1" dirty="0">
                <a:solidFill>
                  <a:srgbClr val="2B2D83"/>
                </a:solidFill>
              </a:rPr>
              <a:t>Exercício prático</a:t>
            </a:r>
          </a:p>
          <a:p>
            <a:pPr marL="114300" indent="12700" algn="just">
              <a:buSzPts val="1600"/>
            </a:pPr>
            <a:endParaRPr lang="en-US" sz="2000" dirty="0">
              <a:solidFill>
                <a:srgbClr val="15A7A1"/>
              </a:solidFill>
            </a:endParaRPr>
          </a:p>
          <a:p>
            <a:pPr marL="114300" indent="12700" algn="just">
              <a:buSzPts val="1600"/>
            </a:pPr>
            <a:r>
              <a:rPr lang="pt-PT" sz="1600" dirty="0">
                <a:solidFill>
                  <a:srgbClr val="15A7A1"/>
                </a:solidFill>
              </a:rPr>
              <a:t>Por favor, veja o seguinte vídeo e identifique as empresas que praticam Lavagem Verde.</a:t>
            </a:r>
          </a:p>
          <a:p>
            <a:pPr marL="114300" indent="12700" algn="just">
              <a:buSzPts val="1600"/>
            </a:pPr>
            <a:r>
              <a:rPr lang="pt-PT" sz="1600" dirty="0">
                <a:solidFill>
                  <a:srgbClr val="15A7A1"/>
                </a:solidFill>
              </a:rPr>
              <a:t>Depois disso, discuta com o grupo os efeitos que as ações das empresas que identificou têm.</a:t>
            </a:r>
          </a:p>
          <a:p>
            <a:pPr marL="114300" indent="12700" algn="just">
              <a:buSzPts val="1600"/>
            </a:pPr>
            <a:endParaRPr lang="en-US" sz="1600" dirty="0">
              <a:solidFill>
                <a:srgbClr val="15A7A1"/>
              </a:solidFill>
            </a:endParaRPr>
          </a:p>
          <a:p>
            <a:pPr marL="114300" indent="12700" algn="just">
              <a:buSzPts val="1600"/>
            </a:pPr>
            <a:r>
              <a:rPr lang="en-US" dirty="0">
                <a:solidFill>
                  <a:srgbClr val="2B2D83"/>
                </a:solidFill>
                <a:hlinkClick r:id="rId3"/>
              </a:rPr>
              <a:t>https://www.youtube.com/watch?v=5cEl-esdjpU</a:t>
            </a:r>
            <a:endParaRPr lang="en-US" dirty="0">
              <a:solidFill>
                <a:srgbClr val="2B2D83"/>
              </a:solidFill>
            </a:endParaRPr>
          </a:p>
          <a:p>
            <a:pPr marL="114300" indent="12700" algn="just">
              <a:buSzPts val="1600"/>
            </a:pPr>
            <a:endParaRPr lang="en-US" sz="1600" dirty="0">
              <a:solidFill>
                <a:srgbClr val="15A7A1"/>
              </a:solidFill>
            </a:endParaRPr>
          </a:p>
          <a:p>
            <a:pPr marL="114300" indent="12700" algn="just">
              <a:buSzPts val="1600"/>
            </a:pPr>
            <a:endParaRPr lang="en-US" sz="1600" dirty="0">
              <a:solidFill>
                <a:srgbClr val="15A7A1"/>
              </a:solidFill>
            </a:endParaRPr>
          </a:p>
        </p:txBody>
      </p:sp>
      <p:pic>
        <p:nvPicPr>
          <p:cNvPr id="108546" name="Picture 2" descr="11 Greenwashing ideas in 2021 | environmental issues, awareness, environment"/>
          <p:cNvPicPr>
            <a:picLocks noChangeAspect="1" noChangeArrowheads="1"/>
          </p:cNvPicPr>
          <p:nvPr/>
        </p:nvPicPr>
        <p:blipFill>
          <a:blip r:embed="rId4" r:link="rId5"/>
          <a:srcRect/>
          <a:stretch>
            <a:fillRect/>
          </a:stretch>
        </p:blipFill>
        <p:spPr bwMode="auto">
          <a:xfrm>
            <a:off x="444178" y="1783693"/>
            <a:ext cx="2820307" cy="2820307"/>
          </a:xfrm>
          <a:prstGeom prst="rect">
            <a:avLst/>
          </a:prstGeom>
          <a:noFill/>
          <a:ln w="9525">
            <a:noFill/>
            <a:miter lim="800000"/>
            <a:headEnd/>
            <a:tailEnd/>
          </a:ln>
        </p:spPr>
      </p:pic>
      <p:sp>
        <p:nvSpPr>
          <p:cNvPr id="108547" name="Text Box 3"/>
          <p:cNvSpPr txBox="1">
            <a:spLocks noChangeArrowheads="1"/>
          </p:cNvSpPr>
          <p:nvPr/>
        </p:nvSpPr>
        <p:spPr bwMode="auto">
          <a:xfrm>
            <a:off x="444178" y="1758374"/>
            <a:ext cx="2820307" cy="353943"/>
          </a:xfrm>
          <a:prstGeom prst="rect">
            <a:avLst/>
          </a:prstGeom>
          <a:solidFill>
            <a:srgbClr val="D8D8D8"/>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700" b="1" i="0" u="none" strike="noStrike" cap="none" normalizeH="0" baseline="0" dirty="0">
                <a:ln>
                  <a:noFill/>
                </a:ln>
                <a:solidFill>
                  <a:schemeClr val="tx1"/>
                </a:solidFill>
                <a:effectLst/>
                <a:latin typeface="Calibri" pitchFamily="34" charset="0"/>
                <a:cs typeface="Arial" pitchFamily="34" charset="0"/>
              </a:rPr>
              <a:t>Os Seis Pecados da </a:t>
            </a:r>
            <a:r>
              <a:rPr kumimoji="0" lang="en-GB" sz="1700" b="1" i="0" u="none" strike="noStrike" cap="none" normalizeH="0" baseline="0" dirty="0" err="1">
                <a:ln>
                  <a:noFill/>
                </a:ln>
                <a:solidFill>
                  <a:schemeClr val="tx1"/>
                </a:solidFill>
                <a:effectLst/>
                <a:latin typeface="Calibri" pitchFamily="34" charset="0"/>
                <a:cs typeface="Arial" pitchFamily="34" charset="0"/>
              </a:rPr>
              <a:t>Lavagem Verde</a:t>
            </a:r>
            <a:endParaRPr kumimoji="0" lang="en-US" sz="17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560825" y="539500"/>
            <a:ext cx="7717800" cy="705100"/>
          </a:xfrm>
          <a:prstGeom prst="rect">
            <a:avLst/>
          </a:prstGeom>
        </p:spPr>
        <p:txBody>
          <a:bodyPr spcFirstLastPara="1" wrap="square" lIns="91425" tIns="91425" rIns="91425" bIns="91425" anchor="t" anchorCtr="0">
            <a:noAutofit/>
          </a:bodyPr>
          <a:lstStyle/>
          <a:p>
            <a:pPr marL="114300" indent="12700"/>
            <a:r>
              <a:rPr lang="en-US" sz="3200" b="1" dirty="0">
                <a:solidFill>
                  <a:srgbClr val="2B2D83"/>
                </a:solidFill>
              </a:rPr>
              <a:t>Como se pode saber se está a lidar com </a:t>
            </a:r>
            <a:r>
              <a:rPr lang="en-US" sz="3200" b="1" dirty="0" err="1">
                <a:solidFill>
                  <a:srgbClr val="2B2D83"/>
                </a:solidFill>
              </a:rPr>
              <a:t>a lavagem verde</a:t>
            </a:r>
            <a:r>
              <a:rPr lang="en-US" sz="3200" b="1" dirty="0">
                <a:solidFill>
                  <a:srgbClr val="2B2D83"/>
                </a:solidFill>
              </a:rPr>
              <a:t>?</a:t>
            </a:r>
            <a:endParaRPr lang="en-US" sz="3200" dirty="0">
              <a:solidFill>
                <a:srgbClr val="15A7A1"/>
              </a:solidFill>
            </a:endParaRPr>
          </a:p>
        </p:txBody>
      </p:sp>
      <p:sp>
        <p:nvSpPr>
          <p:cNvPr id="335" name="Google Shape;335;p32"/>
          <p:cNvSpPr txBox="1">
            <a:spLocks noGrp="1"/>
          </p:cNvSpPr>
          <p:nvPr>
            <p:ph type="subTitle" idx="4294967295"/>
          </p:nvPr>
        </p:nvSpPr>
        <p:spPr>
          <a:xfrm>
            <a:off x="317501" y="1498600"/>
            <a:ext cx="8261350" cy="2757383"/>
          </a:xfrm>
          <a:prstGeom prst="rect">
            <a:avLst/>
          </a:prstGeom>
          <a:ln>
            <a:noFill/>
          </a:ln>
        </p:spPr>
        <p:txBody>
          <a:bodyPr spcFirstLastPara="1" wrap="square" lIns="91425" tIns="91425" rIns="91425" bIns="91425" anchor="t" anchorCtr="0">
            <a:noAutofit/>
          </a:bodyPr>
          <a:lstStyle/>
          <a:p>
            <a:pPr marL="114300" indent="12700" algn="just">
              <a:buSzPts val="1600"/>
            </a:pPr>
            <a:r>
              <a:rPr lang="en-US" sz="1800" dirty="0">
                <a:solidFill>
                  <a:srgbClr val="15A7A1"/>
                </a:solidFill>
              </a:rPr>
              <a:t>1. </a:t>
            </a:r>
            <a:r>
              <a:rPr lang="pt-PT" sz="1800" dirty="0">
                <a:solidFill>
                  <a:srgbClr val="15A7A1"/>
                </a:solidFill>
              </a:rPr>
              <a:t>Vê uma afirmação verde fantástica? Verifique duas vezes. Vá ao seu website. Há muita informação? Ou vê muita ambiguidade? Se for realmente vaga e pouco específica - é uma lavagem verde. </a:t>
            </a:r>
          </a:p>
          <a:p>
            <a:pPr marL="114300" indent="12700" algn="just">
              <a:buSzPts val="1600"/>
              <a:buAutoNum type="arabicPeriod"/>
            </a:pPr>
            <a:endParaRPr lang="pt-PT" sz="1800" dirty="0">
              <a:solidFill>
                <a:srgbClr val="15A7A1"/>
              </a:solidFill>
            </a:endParaRPr>
          </a:p>
          <a:p>
            <a:pPr marL="114300" indent="12700" algn="just">
              <a:buSzPts val="1600"/>
              <a:buAutoNum type="arabicPeriod"/>
            </a:pPr>
            <a:endParaRPr lang="pt-PT" sz="1800" dirty="0">
              <a:solidFill>
                <a:srgbClr val="15A7A1"/>
              </a:solidFill>
            </a:endParaRPr>
          </a:p>
          <a:p>
            <a:pPr marL="114300" indent="12700" algn="just">
              <a:buSzPts val="1600"/>
            </a:pPr>
            <a:r>
              <a:rPr lang="pt-PT" sz="1800" dirty="0">
                <a:solidFill>
                  <a:srgbClr val="2B2D83"/>
                </a:solidFill>
              </a:rPr>
              <a:t>2. O anúncio está a desviá-lo do quadro geral? Claro que a BP ajudou a limpar os patos fofinhos. Puxou os cordelinhos do seu coração. Que adorável! Mas, se não fosse por negligência grosseira da sua parte, aqueles patos pequenos nem sequer teriam sido cobertos de petróleo. I</a:t>
            </a:r>
            <a:r>
              <a:rPr lang="en-US" sz="1800" dirty="0" err="1">
                <a:solidFill>
                  <a:srgbClr val="2B2D83"/>
                </a:solidFill>
              </a:rPr>
              <a:t>sso</a:t>
            </a:r>
            <a:r>
              <a:rPr lang="en-US" sz="1800" dirty="0">
                <a:solidFill>
                  <a:srgbClr val="2B2D83"/>
                </a:solidFill>
              </a:rPr>
              <a:t> é </a:t>
            </a:r>
            <a:r>
              <a:rPr lang="en-US" sz="1800" dirty="0" err="1">
                <a:solidFill>
                  <a:srgbClr val="2B2D83"/>
                </a:solidFill>
              </a:rPr>
              <a:t>lavagem</a:t>
            </a:r>
            <a:r>
              <a:rPr lang="en-US" sz="1800" dirty="0">
                <a:solidFill>
                  <a:srgbClr val="2B2D83"/>
                </a:solidFill>
              </a:rPr>
              <a:t> </a:t>
            </a:r>
            <a:r>
              <a:rPr lang="en-US" sz="1800" dirty="0" err="1">
                <a:solidFill>
                  <a:srgbClr val="2B2D83"/>
                </a:solidFill>
              </a:rPr>
              <a:t>verde</a:t>
            </a:r>
            <a:r>
              <a:rPr lang="en-US" sz="1800" dirty="0">
                <a:solidFill>
                  <a:srgbClr val="15A7A1"/>
                </a:solidFill>
              </a:rPr>
              <a:t>. </a:t>
            </a:r>
          </a:p>
        </p:txBody>
      </p:sp>
      <p:pic>
        <p:nvPicPr>
          <p:cNvPr id="114697" name="Picture 9" descr="C:\Windows\system32\config\systemprofile\Desktop\1-d0NzhBXQddytHENXvyVVpg.jpeg"/>
          <p:cNvPicPr>
            <a:picLocks noChangeAspect="1" noChangeArrowheads="1"/>
          </p:cNvPicPr>
          <p:nvPr/>
        </p:nvPicPr>
        <p:blipFill>
          <a:blip r:embed="rId3"/>
          <a:srcRect/>
          <a:stretch>
            <a:fillRect/>
          </a:stretch>
        </p:blipFill>
        <p:spPr bwMode="auto">
          <a:xfrm>
            <a:off x="5813992" y="4000499"/>
            <a:ext cx="2049008" cy="84682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560825" y="539500"/>
            <a:ext cx="7717800" cy="705100"/>
          </a:xfrm>
          <a:prstGeom prst="rect">
            <a:avLst/>
          </a:prstGeom>
        </p:spPr>
        <p:txBody>
          <a:bodyPr spcFirstLastPara="1" wrap="square" lIns="91425" tIns="91425" rIns="91425" bIns="91425" anchor="t" anchorCtr="0">
            <a:noAutofit/>
          </a:bodyPr>
          <a:lstStyle/>
          <a:p>
            <a:pPr marL="114300" indent="12700"/>
            <a:r>
              <a:rPr lang="en-US" sz="3200" b="1" dirty="0">
                <a:solidFill>
                  <a:srgbClr val="2B2D83"/>
                </a:solidFill>
              </a:rPr>
              <a:t>Como se pode saber se está a lidar com </a:t>
            </a:r>
            <a:r>
              <a:rPr lang="en-US" sz="3200" b="1" dirty="0" err="1">
                <a:solidFill>
                  <a:srgbClr val="2B2D83"/>
                </a:solidFill>
              </a:rPr>
              <a:t>a lavagem verde</a:t>
            </a:r>
            <a:r>
              <a:rPr lang="en-US" sz="3200" b="1" dirty="0">
                <a:solidFill>
                  <a:srgbClr val="2B2D83"/>
                </a:solidFill>
              </a:rPr>
              <a:t>?</a:t>
            </a:r>
            <a:endParaRPr lang="en-US" sz="3200" dirty="0">
              <a:solidFill>
                <a:srgbClr val="15A7A1"/>
              </a:solidFill>
            </a:endParaRPr>
          </a:p>
        </p:txBody>
      </p:sp>
      <p:sp>
        <p:nvSpPr>
          <p:cNvPr id="335" name="Google Shape;335;p32"/>
          <p:cNvSpPr txBox="1">
            <a:spLocks noGrp="1"/>
          </p:cNvSpPr>
          <p:nvPr>
            <p:ph type="subTitle" idx="4294967295"/>
          </p:nvPr>
        </p:nvSpPr>
        <p:spPr>
          <a:xfrm>
            <a:off x="317501" y="1384300"/>
            <a:ext cx="8261350" cy="2871683"/>
          </a:xfrm>
          <a:prstGeom prst="rect">
            <a:avLst/>
          </a:prstGeom>
          <a:ln>
            <a:noFill/>
          </a:ln>
        </p:spPr>
        <p:txBody>
          <a:bodyPr spcFirstLastPara="1" wrap="square" lIns="91425" tIns="91425" rIns="91425" bIns="91425" anchor="t" anchorCtr="0">
            <a:noAutofit/>
          </a:bodyPr>
          <a:lstStyle/>
          <a:p>
            <a:pPr marL="114300" indent="12700" algn="just">
              <a:buSzPts val="1600"/>
            </a:pPr>
            <a:r>
              <a:rPr lang="en-US" sz="2000" dirty="0">
                <a:solidFill>
                  <a:srgbClr val="15A7A1"/>
                </a:solidFill>
              </a:rPr>
              <a:t>3. </a:t>
            </a:r>
            <a:r>
              <a:rPr lang="pt-PT" sz="2000" dirty="0">
                <a:solidFill>
                  <a:srgbClr val="15A7A1"/>
                </a:solidFill>
              </a:rPr>
              <a:t>As palavras são enganadoras? Estarão a dizer um monte de nada? Existe alguma informação substancial? Existem fontes para as suas afirmações, como certificações reais ou factos prováveis?</a:t>
            </a:r>
          </a:p>
          <a:p>
            <a:pPr marL="114300" indent="12700" algn="just">
              <a:buSzPts val="1600"/>
            </a:pPr>
            <a:r>
              <a:rPr lang="pt-PT" sz="2000" dirty="0">
                <a:solidFill>
                  <a:srgbClr val="15A7A1"/>
                </a:solidFill>
              </a:rPr>
              <a:t> </a:t>
            </a:r>
          </a:p>
          <a:p>
            <a:pPr marL="114300" indent="12700" algn="just">
              <a:buSzPts val="1600"/>
            </a:pPr>
            <a:r>
              <a:rPr lang="pt-PT" sz="2000" dirty="0">
                <a:solidFill>
                  <a:srgbClr val="2B2D83"/>
                </a:solidFill>
              </a:rPr>
              <a:t>4. E os gráficos? Os gráficos são todos verdes? Representam belas cenas da natureza? Estão a tentar fazer-nos sentir como se o produto fosse natural quando pode ser tudo menos isso?</a:t>
            </a:r>
          </a:p>
        </p:txBody>
      </p:sp>
      <p:pic>
        <p:nvPicPr>
          <p:cNvPr id="4" name="Picture 9" descr="C:\Windows\system32\config\systemprofile\Desktop\1-d0NzhBXQddytHENXvyVVpg.jpeg"/>
          <p:cNvPicPr>
            <a:picLocks noChangeAspect="1" noChangeArrowheads="1"/>
          </p:cNvPicPr>
          <p:nvPr/>
        </p:nvPicPr>
        <p:blipFill>
          <a:blip r:embed="rId3"/>
          <a:srcRect/>
          <a:stretch>
            <a:fillRect/>
          </a:stretch>
        </p:blipFill>
        <p:spPr bwMode="auto">
          <a:xfrm>
            <a:off x="5813992" y="4000499"/>
            <a:ext cx="2049008" cy="846827"/>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560825" y="539500"/>
            <a:ext cx="7717800" cy="705100"/>
          </a:xfrm>
          <a:prstGeom prst="rect">
            <a:avLst/>
          </a:prstGeom>
        </p:spPr>
        <p:txBody>
          <a:bodyPr spcFirstLastPara="1" wrap="square" lIns="91425" tIns="91425" rIns="91425" bIns="91425" anchor="t" anchorCtr="0">
            <a:noAutofit/>
          </a:bodyPr>
          <a:lstStyle/>
          <a:p>
            <a:pPr marL="114300" indent="12700"/>
            <a:r>
              <a:rPr lang="en-US" sz="3200" b="1" dirty="0">
                <a:solidFill>
                  <a:srgbClr val="2B2D83"/>
                </a:solidFill>
              </a:rPr>
              <a:t>Como se pode saber se está a lidar com </a:t>
            </a:r>
            <a:r>
              <a:rPr lang="en-US" sz="3200" b="1" dirty="0" err="1">
                <a:solidFill>
                  <a:srgbClr val="2B2D83"/>
                </a:solidFill>
              </a:rPr>
              <a:t>a lavagem verde</a:t>
            </a:r>
            <a:r>
              <a:rPr lang="en-US" sz="3200" b="1" dirty="0">
                <a:solidFill>
                  <a:srgbClr val="2B2D83"/>
                </a:solidFill>
              </a:rPr>
              <a:t>?</a:t>
            </a:r>
            <a:endParaRPr lang="en-US" sz="3200" dirty="0">
              <a:solidFill>
                <a:srgbClr val="15A7A1"/>
              </a:solidFill>
            </a:endParaRPr>
          </a:p>
        </p:txBody>
      </p:sp>
      <p:sp>
        <p:nvSpPr>
          <p:cNvPr id="335" name="Google Shape;335;p32"/>
          <p:cNvSpPr txBox="1">
            <a:spLocks noGrp="1"/>
          </p:cNvSpPr>
          <p:nvPr>
            <p:ph type="subTitle" idx="4294967295"/>
          </p:nvPr>
        </p:nvSpPr>
        <p:spPr>
          <a:xfrm>
            <a:off x="321825" y="1412529"/>
            <a:ext cx="8261350" cy="3011383"/>
          </a:xfrm>
          <a:prstGeom prst="rect">
            <a:avLst/>
          </a:prstGeom>
          <a:ln>
            <a:noFill/>
          </a:ln>
        </p:spPr>
        <p:txBody>
          <a:bodyPr spcFirstLastPara="1" wrap="square" lIns="91425" tIns="91425" rIns="91425" bIns="91425" anchor="t" anchorCtr="0">
            <a:noAutofit/>
          </a:bodyPr>
          <a:lstStyle/>
          <a:p>
            <a:pPr marL="114300" indent="12700" algn="just">
              <a:buSzPts val="1600"/>
            </a:pPr>
            <a:r>
              <a:rPr lang="en-US" sz="1800" dirty="0">
                <a:solidFill>
                  <a:srgbClr val="15A7A1"/>
                </a:solidFill>
              </a:rPr>
              <a:t>5. </a:t>
            </a:r>
            <a:r>
              <a:rPr lang="pt-PT" sz="1800" dirty="0">
                <a:solidFill>
                  <a:srgbClr val="15A7A1"/>
                </a:solidFill>
              </a:rPr>
              <a:t>A alegação é demasiado boa para ser verdadeira? Estarão a exagerar nas intenções? Acha realmente que a empresa pode concretizar as suas reivindicações? </a:t>
            </a:r>
          </a:p>
          <a:p>
            <a:pPr marL="114300" indent="12700" algn="just">
              <a:buSzPts val="1600"/>
            </a:pPr>
            <a:endParaRPr lang="pt-PT" sz="1800" dirty="0">
              <a:solidFill>
                <a:srgbClr val="15A7A1"/>
              </a:solidFill>
            </a:endParaRPr>
          </a:p>
          <a:p>
            <a:pPr marL="114300" indent="12700" algn="just">
              <a:buSzPts val="1600"/>
            </a:pPr>
            <a:r>
              <a:rPr lang="pt-PT" sz="1800" dirty="0">
                <a:solidFill>
                  <a:srgbClr val="2B2D83"/>
                </a:solidFill>
              </a:rPr>
              <a:t>6. Qual é a sua reação instintiva? Será quase certo que todos sabemos que não devemos aceitar anúncios a valor nominal. Há sempre um motivo oculto para chegar ao seu livro de bolso. Confie em si próprio.</a:t>
            </a:r>
          </a:p>
          <a:p>
            <a:pPr marL="114300" indent="12700" algn="just">
              <a:buSzPts val="1600"/>
            </a:pPr>
            <a:endParaRPr lang="pt-PT" sz="1800" dirty="0">
              <a:solidFill>
                <a:srgbClr val="15A7A1"/>
              </a:solidFill>
            </a:endParaRPr>
          </a:p>
          <a:p>
            <a:pPr marL="114300" indent="12700" algn="just">
              <a:buSzPts val="1600"/>
            </a:pPr>
            <a:r>
              <a:rPr lang="pt-PT" sz="1800" dirty="0">
                <a:solidFill>
                  <a:srgbClr val="15A7A1"/>
                </a:solidFill>
              </a:rPr>
              <a:t>7. Em caso de dúvida, pesquise no Google. O melhor da Internet é que a história está lá.</a:t>
            </a:r>
          </a:p>
        </p:txBody>
      </p:sp>
      <p:pic>
        <p:nvPicPr>
          <p:cNvPr id="4" name="Picture 9" descr="C:\Windows\system32\config\systemprofile\Desktop\1-d0NzhBXQddytHENXvyVVpg.jpeg"/>
          <p:cNvPicPr>
            <a:picLocks noChangeAspect="1" noChangeArrowheads="1"/>
          </p:cNvPicPr>
          <p:nvPr/>
        </p:nvPicPr>
        <p:blipFill>
          <a:blip r:embed="rId3"/>
          <a:srcRect/>
          <a:stretch>
            <a:fillRect/>
          </a:stretch>
        </p:blipFill>
        <p:spPr bwMode="auto">
          <a:xfrm>
            <a:off x="5813992" y="4000499"/>
            <a:ext cx="2049008" cy="846827"/>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3"/>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GB" b="1" dirty="0"/>
              <a:t>Os benefícios de fazer Empreendedorismo Verde</a:t>
            </a:r>
            <a:endParaRPr/>
          </a:p>
        </p:txBody>
      </p:sp>
      <p:sp>
        <p:nvSpPr>
          <p:cNvPr id="372" name="Google Shape;372;p33"/>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3"/>
          <p:cNvSpPr txBox="1"/>
          <p:nvPr/>
        </p:nvSpPr>
        <p:spPr>
          <a:xfrm>
            <a:off x="559924" y="1747203"/>
            <a:ext cx="7763324" cy="2901826"/>
          </a:xfrm>
          <a:prstGeom prst="rect">
            <a:avLst/>
          </a:prstGeom>
          <a:noFill/>
          <a:ln>
            <a:noFill/>
          </a:ln>
        </p:spPr>
        <p:txBody>
          <a:bodyPr spcFirstLastPara="1" wrap="square" lIns="91425" tIns="91425" rIns="91425" bIns="91425" anchor="ctr" anchorCtr="0">
            <a:noAutofit/>
          </a:bodyPr>
          <a:lstStyle/>
          <a:p>
            <a:pPr algn="just">
              <a:buFont typeface="Arial" pitchFamily="34" charset="0"/>
              <a:buChar char="•"/>
            </a:pPr>
            <a:r>
              <a:rPr lang="en-GB" sz="2000" dirty="0">
                <a:solidFill>
                  <a:srgbClr val="15A7A1"/>
                </a:solidFill>
              </a:rPr>
              <a:t>Sensibilização para o marketing verde</a:t>
            </a:r>
          </a:p>
          <a:p>
            <a:pPr algn="just">
              <a:buFont typeface="Arial" pitchFamily="34" charset="0"/>
              <a:buChar char="•"/>
            </a:pPr>
            <a:endParaRPr lang="en-GB" sz="2000" dirty="0">
              <a:solidFill>
                <a:srgbClr val="15A7A1"/>
              </a:solidFill>
            </a:endParaRPr>
          </a:p>
          <a:p>
            <a:pPr algn="just">
              <a:buFont typeface="Arial" pitchFamily="34" charset="0"/>
              <a:buChar char="•"/>
            </a:pPr>
            <a:r>
              <a:rPr lang="en-US" sz="2000" dirty="0">
                <a:solidFill>
                  <a:srgbClr val="2B2D83"/>
                </a:solidFill>
                <a:sym typeface="Nunito"/>
              </a:rPr>
              <a:t>Fácil implementação da legislação ambiental</a:t>
            </a:r>
          </a:p>
          <a:p>
            <a:pPr algn="just">
              <a:buFont typeface="Arial" pitchFamily="34" charset="0"/>
              <a:buChar char="•"/>
            </a:pPr>
            <a:endParaRPr lang="en-US" sz="2000" dirty="0">
              <a:solidFill>
                <a:srgbClr val="2B2D83"/>
              </a:solidFill>
              <a:sym typeface="Nunito"/>
            </a:endParaRPr>
          </a:p>
          <a:p>
            <a:pPr algn="just">
              <a:buFont typeface="Arial" pitchFamily="34" charset="0"/>
              <a:buChar char="•"/>
            </a:pPr>
            <a:r>
              <a:rPr lang="en-US" sz="2000" dirty="0">
                <a:solidFill>
                  <a:srgbClr val="15A7A1"/>
                </a:solidFill>
                <a:sym typeface="Nunito"/>
              </a:rPr>
              <a:t>Realização de investimentos verdes e aquisição de empréstimos com melhores condições</a:t>
            </a:r>
          </a:p>
          <a:p>
            <a:pPr algn="just">
              <a:buFont typeface="Arial" pitchFamily="34" charset="0"/>
              <a:buChar char="•"/>
            </a:pPr>
            <a:endParaRPr lang="en-US" sz="2000" dirty="0">
              <a:solidFill>
                <a:srgbClr val="15A7A1"/>
              </a:solidFill>
              <a:sym typeface="Nunito"/>
            </a:endParaRPr>
          </a:p>
          <a:p>
            <a:pPr algn="just">
              <a:buFont typeface="Arial" pitchFamily="34" charset="0"/>
              <a:buChar char="•"/>
            </a:pPr>
            <a:r>
              <a:rPr lang="en-US" sz="2000" dirty="0">
                <a:solidFill>
                  <a:srgbClr val="2B2D83"/>
                </a:solidFill>
                <a:sym typeface="Nunito"/>
              </a:rPr>
              <a:t>Novas oportunidades comerciais</a:t>
            </a:r>
          </a:p>
          <a:p>
            <a:pPr algn="just">
              <a:buFont typeface="Arial" pitchFamily="34" charset="0"/>
              <a:buChar char="•"/>
            </a:pPr>
            <a:endParaRPr lang="en-US" sz="2000" dirty="0">
              <a:solidFill>
                <a:srgbClr val="2B2D83"/>
              </a:solidFill>
              <a:sym typeface="Nunito"/>
            </a:endParaRPr>
          </a:p>
          <a:p>
            <a:pPr algn="just">
              <a:buFont typeface="Arial" pitchFamily="34" charset="0"/>
              <a:buChar char="•"/>
            </a:pPr>
            <a:r>
              <a:rPr lang="en-US" sz="2000" dirty="0">
                <a:solidFill>
                  <a:srgbClr val="15A7A1"/>
                </a:solidFill>
                <a:sym typeface="Nunito"/>
              </a:rPr>
              <a:t>Redução dos custos operacionais</a:t>
            </a:r>
            <a:endParaRPr lang="en" sz="2000" dirty="0">
              <a:solidFill>
                <a:srgbClr val="15A7A1"/>
              </a:solidFill>
              <a:sym typeface="Nunito"/>
            </a:endParaRPr>
          </a:p>
        </p:txBody>
      </p:sp>
      <p:pic>
        <p:nvPicPr>
          <p:cNvPr id="33794" name="Picture 2" descr="The Hidden Benefits of Going Green | SCORE"/>
          <p:cNvPicPr>
            <a:picLocks noChangeAspect="1" noChangeArrowheads="1"/>
          </p:cNvPicPr>
          <p:nvPr/>
        </p:nvPicPr>
        <p:blipFill>
          <a:blip r:embed="rId3"/>
          <a:srcRect/>
          <a:stretch>
            <a:fillRect/>
          </a:stretch>
        </p:blipFill>
        <p:spPr bwMode="auto">
          <a:xfrm>
            <a:off x="5957838" y="3279914"/>
            <a:ext cx="2377723" cy="157532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3"/>
          <p:cNvSpPr txBox="1">
            <a:spLocks noGrp="1"/>
          </p:cNvSpPr>
          <p:nvPr>
            <p:ph type="title"/>
          </p:nvPr>
        </p:nvSpPr>
        <p:spPr>
          <a:xfrm>
            <a:off x="713225" y="539500"/>
            <a:ext cx="7717800" cy="493234"/>
          </a:xfrm>
          <a:prstGeom prst="rect">
            <a:avLst/>
          </a:prstGeom>
        </p:spPr>
        <p:txBody>
          <a:bodyPr spcFirstLastPara="1" wrap="square" lIns="91425" tIns="91425" rIns="91425" bIns="91425" anchor="t" anchorCtr="0">
            <a:noAutofit/>
          </a:bodyPr>
          <a:lstStyle/>
          <a:p>
            <a:pPr lvl="0" algn="l"/>
            <a:r>
              <a:rPr lang="en-GB" b="1" dirty="0"/>
              <a:t>Dicas para </a:t>
            </a:r>
            <a:r>
              <a:rPr lang="en-GB" b="1" dirty="0" err="1"/>
              <a:t>EmpreENDOREs</a:t>
            </a:r>
            <a:r>
              <a:rPr lang="en-GB" b="1" dirty="0"/>
              <a:t> Verdes</a:t>
            </a:r>
            <a:endParaRPr dirty="0"/>
          </a:p>
        </p:txBody>
      </p:sp>
      <p:sp>
        <p:nvSpPr>
          <p:cNvPr id="372" name="Google Shape;372;p33"/>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3"/>
          <p:cNvSpPr txBox="1"/>
          <p:nvPr/>
        </p:nvSpPr>
        <p:spPr>
          <a:xfrm>
            <a:off x="374650" y="1562101"/>
            <a:ext cx="8299449" cy="2901826"/>
          </a:xfrm>
          <a:prstGeom prst="rect">
            <a:avLst/>
          </a:prstGeom>
          <a:noFill/>
          <a:ln>
            <a:noFill/>
          </a:ln>
        </p:spPr>
        <p:txBody>
          <a:bodyPr spcFirstLastPara="1" wrap="square" lIns="91425" tIns="91425" rIns="91425" bIns="91425" numCol="2" anchor="ctr" anchorCtr="0">
            <a:noAutofit/>
          </a:bodyPr>
          <a:lstStyle/>
          <a:p>
            <a:pPr algn="ctr">
              <a:buFont typeface="Arial" pitchFamily="34" charset="0"/>
              <a:buChar char="•"/>
            </a:pPr>
            <a:r>
              <a:rPr lang="en-US" sz="1800" dirty="0">
                <a:solidFill>
                  <a:srgbClr val="15A7A1"/>
                </a:solidFill>
              </a:rPr>
              <a:t>Esteja pronto para mudar a sua ideia inicial!</a:t>
            </a:r>
            <a:endParaRPr lang="en-GB" sz="1800" dirty="0">
              <a:solidFill>
                <a:srgbClr val="15A7A1"/>
              </a:solidFill>
            </a:endParaRPr>
          </a:p>
          <a:p>
            <a:pPr algn="ctr">
              <a:buFont typeface="Arial" pitchFamily="34" charset="0"/>
              <a:buChar char="•"/>
            </a:pPr>
            <a:r>
              <a:rPr lang="pt-PT" sz="1800" dirty="0">
                <a:solidFill>
                  <a:srgbClr val="2B2D83"/>
                </a:solidFill>
                <a:sym typeface="Nunito"/>
              </a:rPr>
              <a:t>Conheça-se a si próprio... e os seus limites!</a:t>
            </a:r>
          </a:p>
          <a:p>
            <a:pPr algn="ctr">
              <a:buFont typeface="Arial" pitchFamily="34" charset="0"/>
              <a:buChar char="•"/>
            </a:pPr>
            <a:r>
              <a:rPr lang="pt-PT" sz="1800" dirty="0">
                <a:solidFill>
                  <a:srgbClr val="15A7A1"/>
                </a:solidFill>
                <a:sym typeface="Nunito"/>
              </a:rPr>
              <a:t>Posso lançar e gerir o meu negócio sozinho?</a:t>
            </a:r>
          </a:p>
          <a:p>
            <a:pPr algn="ctr">
              <a:buFont typeface="Arial" pitchFamily="34" charset="0"/>
              <a:buChar char="•"/>
            </a:pPr>
            <a:r>
              <a:rPr lang="pt-PT" sz="1800" dirty="0">
                <a:solidFill>
                  <a:srgbClr val="2B2D83"/>
                </a:solidFill>
                <a:sym typeface="Nunito"/>
              </a:rPr>
              <a:t>Seja um Empreendedor Verde</a:t>
            </a:r>
          </a:p>
          <a:p>
            <a:pPr algn="ctr">
              <a:buFont typeface="Arial" pitchFamily="34" charset="0"/>
              <a:buChar char="•"/>
            </a:pPr>
            <a:r>
              <a:rPr lang="pt-PT" sz="1800" dirty="0">
                <a:solidFill>
                  <a:srgbClr val="15A7A1"/>
                </a:solidFill>
                <a:sym typeface="Nunito"/>
              </a:rPr>
              <a:t>Pense grande!</a:t>
            </a:r>
          </a:p>
          <a:p>
            <a:pPr algn="ctr">
              <a:buFont typeface="Arial" pitchFamily="34" charset="0"/>
              <a:buChar char="•"/>
            </a:pPr>
            <a:r>
              <a:rPr lang="pt-PT" sz="1800" dirty="0">
                <a:solidFill>
                  <a:srgbClr val="2B2D83"/>
                </a:solidFill>
                <a:sym typeface="Nunito"/>
              </a:rPr>
              <a:t>Constitua uma boa equipa</a:t>
            </a:r>
          </a:p>
          <a:p>
            <a:pPr algn="ctr">
              <a:buFont typeface="Arial" pitchFamily="34" charset="0"/>
              <a:buChar char="•"/>
            </a:pPr>
            <a:r>
              <a:rPr lang="pt-PT" sz="1800" dirty="0">
                <a:solidFill>
                  <a:srgbClr val="15A7A1"/>
                </a:solidFill>
                <a:sym typeface="Nunito"/>
              </a:rPr>
              <a:t>Identifique os </a:t>
            </a:r>
            <a:r>
              <a:rPr lang="en-US" sz="1800" dirty="0">
                <a:solidFill>
                  <a:srgbClr val="15A7A1"/>
                </a:solidFill>
                <a:sym typeface="Nunito"/>
              </a:rPr>
              <a:t>stakeholders</a:t>
            </a:r>
            <a:endParaRPr lang="pt-PT" sz="1800" dirty="0">
              <a:solidFill>
                <a:srgbClr val="15A7A1"/>
              </a:solidFill>
              <a:sym typeface="Nunito"/>
            </a:endParaRPr>
          </a:p>
          <a:p>
            <a:pPr algn="ctr">
              <a:buFont typeface="Arial" pitchFamily="34" charset="0"/>
              <a:buChar char="•"/>
            </a:pPr>
            <a:r>
              <a:rPr lang="pt-PT" sz="1800" dirty="0">
                <a:solidFill>
                  <a:srgbClr val="2B2D83"/>
                </a:solidFill>
                <a:sym typeface="Nunito"/>
              </a:rPr>
              <a:t>Envolva clientes e </a:t>
            </a:r>
            <a:r>
              <a:rPr lang="pt-PT" sz="1800" dirty="0" err="1">
                <a:solidFill>
                  <a:srgbClr val="2B2D83"/>
                </a:solidFill>
                <a:sym typeface="Nunito"/>
              </a:rPr>
              <a:t>stakeholders</a:t>
            </a:r>
            <a:endParaRPr lang="pt-PT" sz="1800" dirty="0">
              <a:solidFill>
                <a:srgbClr val="2B2D83"/>
              </a:solidFill>
              <a:sym typeface="Nunito"/>
            </a:endParaRPr>
          </a:p>
          <a:p>
            <a:pPr algn="ctr">
              <a:buFont typeface="Arial" pitchFamily="34" charset="0"/>
              <a:buChar char="•"/>
            </a:pPr>
            <a:r>
              <a:rPr lang="pt-PT" sz="1800" dirty="0">
                <a:solidFill>
                  <a:srgbClr val="15A7A1"/>
                </a:solidFill>
                <a:sym typeface="Nunito"/>
              </a:rPr>
              <a:t>Veja as oportunidades do mercado internacional!</a:t>
            </a:r>
          </a:p>
          <a:p>
            <a:pPr algn="ctr">
              <a:buFont typeface="Arial" pitchFamily="34" charset="0"/>
              <a:buChar char="•"/>
            </a:pPr>
            <a:r>
              <a:rPr lang="pt-PT" sz="1800" dirty="0">
                <a:solidFill>
                  <a:srgbClr val="2B2D83"/>
                </a:solidFill>
                <a:sym typeface="Nunito"/>
              </a:rPr>
              <a:t>Pense na sustentabilidade económica!</a:t>
            </a:r>
          </a:p>
          <a:p>
            <a:pPr algn="ctr">
              <a:buFont typeface="Arial" pitchFamily="34" charset="0"/>
              <a:buChar char="•"/>
            </a:pPr>
            <a:r>
              <a:rPr lang="pt-PT" sz="1800" dirty="0">
                <a:solidFill>
                  <a:srgbClr val="15A7A1"/>
                </a:solidFill>
                <a:sym typeface="Nunito"/>
              </a:rPr>
              <a:t>Tenha uma proposta de valor única!</a:t>
            </a:r>
          </a:p>
          <a:p>
            <a:pPr algn="ctr">
              <a:buFont typeface="Arial" pitchFamily="34" charset="0"/>
              <a:buChar char="•"/>
            </a:pPr>
            <a:r>
              <a:rPr lang="pt-PT" sz="1800" dirty="0">
                <a:solidFill>
                  <a:srgbClr val="2B2D83"/>
                </a:solidFill>
                <a:sym typeface="Nunito"/>
              </a:rPr>
              <a:t>Faça parceria com a sua cadeia de abastecimento</a:t>
            </a:r>
          </a:p>
          <a:p>
            <a:pPr algn="ctr">
              <a:buFont typeface="Arial" pitchFamily="34" charset="0"/>
              <a:buChar char="•"/>
            </a:pPr>
            <a:r>
              <a:rPr lang="pt-PT" sz="1800" dirty="0">
                <a:solidFill>
                  <a:srgbClr val="15A7A1"/>
                </a:solidFill>
                <a:sym typeface="Nunito"/>
              </a:rPr>
              <a:t>Comunique sabiamente</a:t>
            </a:r>
          </a:p>
          <a:p>
            <a:pPr algn="ctr">
              <a:buFont typeface="Arial" pitchFamily="34" charset="0"/>
              <a:buChar char="•"/>
            </a:pPr>
            <a:r>
              <a:rPr lang="pt-PT" sz="1800" dirty="0">
                <a:solidFill>
                  <a:srgbClr val="2B2D83"/>
                </a:solidFill>
                <a:sym typeface="Nunito"/>
              </a:rPr>
              <a:t>Atenue o capital de arranque </a:t>
            </a:r>
          </a:p>
          <a:p>
            <a:pPr algn="ctr">
              <a:buFont typeface="Arial" pitchFamily="34" charset="0"/>
              <a:buChar char="•"/>
            </a:pPr>
            <a:r>
              <a:rPr lang="pt-PT" sz="1800" dirty="0">
                <a:solidFill>
                  <a:srgbClr val="15A7A1"/>
                </a:solidFill>
                <a:sym typeface="Nunito"/>
              </a:rPr>
              <a:t>Esteja atento a novos modelos de negócio!</a:t>
            </a:r>
          </a:p>
          <a:p>
            <a:pPr algn="ctr">
              <a:buFont typeface="Arial" pitchFamily="34" charset="0"/>
              <a:buChar char="•"/>
            </a:pPr>
            <a:r>
              <a:rPr lang="pt-PT" sz="1800" dirty="0">
                <a:solidFill>
                  <a:srgbClr val="2B2D83"/>
                </a:solidFill>
                <a:sym typeface="Nunito"/>
              </a:rPr>
              <a:t>Não tenha medo de falhar!</a:t>
            </a:r>
          </a:p>
          <a:p>
            <a:pPr algn="ctr">
              <a:buFont typeface="Arial" pitchFamily="34" charset="0"/>
              <a:buChar char="•"/>
            </a:pPr>
            <a:r>
              <a:rPr lang="pt-PT" sz="1800" dirty="0">
                <a:solidFill>
                  <a:srgbClr val="15A7A1"/>
                </a:solidFill>
                <a:sym typeface="Nunito"/>
              </a:rPr>
              <a:t>Tenho de ser rico para criar um negócio verde?</a:t>
            </a:r>
          </a:p>
          <a:p>
            <a:pPr algn="ctr">
              <a:buFont typeface="Arial" pitchFamily="34" charset="0"/>
              <a:buChar char="•"/>
            </a:pPr>
            <a:r>
              <a:rPr lang="pt-PT" sz="1800" dirty="0">
                <a:solidFill>
                  <a:srgbClr val="2B2D83"/>
                </a:solidFill>
                <a:sym typeface="Nunito"/>
              </a:rPr>
              <a:t>Esforce-se por convencer as instituições financeiras!</a:t>
            </a:r>
          </a:p>
          <a:p>
            <a:pPr algn="ctr">
              <a:buFont typeface="Arial" pitchFamily="34" charset="0"/>
              <a:buChar char="•"/>
            </a:pPr>
            <a:r>
              <a:rPr lang="en-US" sz="1800" dirty="0" err="1">
                <a:solidFill>
                  <a:srgbClr val="15A7A1"/>
                </a:solidFill>
                <a:sym typeface="Nunito"/>
              </a:rPr>
              <a:t>Mantenha</a:t>
            </a:r>
            <a:r>
              <a:rPr lang="en-US" sz="1800" dirty="0">
                <a:solidFill>
                  <a:srgbClr val="15A7A1"/>
                </a:solidFill>
                <a:sym typeface="Nunito"/>
              </a:rPr>
              <a:t>-se ligado!</a:t>
            </a:r>
            <a:endParaRPr lang="en" sz="1800" dirty="0">
              <a:solidFill>
                <a:srgbClr val="15A7A1"/>
              </a:solidFill>
              <a:sym typeface="Nunito"/>
            </a:endParaRPr>
          </a:p>
        </p:txBody>
      </p:sp>
      <p:pic>
        <p:nvPicPr>
          <p:cNvPr id="120834" name="Picture 2" descr="Tips to Increase Your Business Sustainability Capital - Taiga Company"/>
          <p:cNvPicPr>
            <a:picLocks noChangeAspect="1" noChangeArrowheads="1"/>
          </p:cNvPicPr>
          <p:nvPr/>
        </p:nvPicPr>
        <p:blipFill>
          <a:blip r:embed="rId3"/>
          <a:srcRect/>
          <a:stretch>
            <a:fillRect/>
          </a:stretch>
        </p:blipFill>
        <p:spPr bwMode="auto">
          <a:xfrm>
            <a:off x="6222852" y="-40417"/>
            <a:ext cx="1073150" cy="107315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0"/>
          <p:cNvSpPr txBox="1">
            <a:spLocks noGrp="1"/>
          </p:cNvSpPr>
          <p:nvPr>
            <p:ph type="title"/>
          </p:nvPr>
        </p:nvSpPr>
        <p:spPr>
          <a:xfrm>
            <a:off x="1627625" y="1131975"/>
            <a:ext cx="1649100" cy="34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sp>
        <p:nvSpPr>
          <p:cNvPr id="305" name="Google Shape;305;p30"/>
          <p:cNvSpPr txBox="1">
            <a:spLocks noGrp="1"/>
          </p:cNvSpPr>
          <p:nvPr>
            <p:ph type="title" idx="2"/>
          </p:nvPr>
        </p:nvSpPr>
        <p:spPr>
          <a:xfrm>
            <a:off x="1631625" y="1459425"/>
            <a:ext cx="2479800" cy="79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Sobre mim  </a:t>
            </a:r>
            <a:endParaRPr/>
          </a:p>
        </p:txBody>
      </p:sp>
      <p:sp>
        <p:nvSpPr>
          <p:cNvPr id="306" name="Google Shape;306;p30"/>
          <p:cNvSpPr txBox="1">
            <a:spLocks noGrp="1"/>
          </p:cNvSpPr>
          <p:nvPr>
            <p:ph type="title" idx="3"/>
          </p:nvPr>
        </p:nvSpPr>
        <p:spPr>
          <a:xfrm>
            <a:off x="1627625" y="2960775"/>
            <a:ext cx="1649100" cy="34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03</a:t>
            </a:r>
            <a:endParaRPr/>
          </a:p>
        </p:txBody>
      </p:sp>
      <p:sp>
        <p:nvSpPr>
          <p:cNvPr id="307" name="Google Shape;307;p30"/>
          <p:cNvSpPr txBox="1">
            <a:spLocks noGrp="1"/>
          </p:cNvSpPr>
          <p:nvPr>
            <p:ph type="title" idx="4"/>
          </p:nvPr>
        </p:nvSpPr>
        <p:spPr>
          <a:xfrm>
            <a:off x="1631625" y="3288225"/>
            <a:ext cx="2479800" cy="79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 minha experiência</a:t>
            </a:r>
            <a:endParaRPr/>
          </a:p>
        </p:txBody>
      </p:sp>
      <p:sp>
        <p:nvSpPr>
          <p:cNvPr id="308" name="Google Shape;308;p30"/>
          <p:cNvSpPr txBox="1">
            <a:spLocks noGrp="1"/>
          </p:cNvSpPr>
          <p:nvPr>
            <p:ph type="title" idx="5"/>
          </p:nvPr>
        </p:nvSpPr>
        <p:spPr>
          <a:xfrm>
            <a:off x="5742425" y="1131975"/>
            <a:ext cx="1649100" cy="34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02</a:t>
            </a:r>
            <a:endParaRPr/>
          </a:p>
        </p:txBody>
      </p:sp>
      <p:sp>
        <p:nvSpPr>
          <p:cNvPr id="309" name="Google Shape;309;p30"/>
          <p:cNvSpPr txBox="1">
            <a:spLocks noGrp="1"/>
          </p:cNvSpPr>
          <p:nvPr>
            <p:ph type="title" idx="6"/>
          </p:nvPr>
        </p:nvSpPr>
        <p:spPr>
          <a:xfrm>
            <a:off x="5746425" y="1459425"/>
            <a:ext cx="2479800" cy="79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O que eu faço</a:t>
            </a:r>
            <a:endParaRPr/>
          </a:p>
        </p:txBody>
      </p:sp>
      <p:sp>
        <p:nvSpPr>
          <p:cNvPr id="310" name="Google Shape;310;p30"/>
          <p:cNvSpPr txBox="1">
            <a:spLocks noGrp="1"/>
          </p:cNvSpPr>
          <p:nvPr>
            <p:ph type="title" idx="7"/>
          </p:nvPr>
        </p:nvSpPr>
        <p:spPr>
          <a:xfrm>
            <a:off x="5742425" y="2960775"/>
            <a:ext cx="1649100" cy="34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04</a:t>
            </a:r>
            <a:endParaRPr/>
          </a:p>
        </p:txBody>
      </p:sp>
      <p:sp>
        <p:nvSpPr>
          <p:cNvPr id="311" name="Google Shape;311;p30"/>
          <p:cNvSpPr txBox="1">
            <a:spLocks noGrp="1"/>
          </p:cNvSpPr>
          <p:nvPr>
            <p:ph type="title" idx="8"/>
          </p:nvPr>
        </p:nvSpPr>
        <p:spPr>
          <a:xfrm>
            <a:off x="5746425" y="3288225"/>
            <a:ext cx="2479800" cy="79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O meu trabalho</a:t>
            </a:r>
            <a:endParaRPr/>
          </a:p>
        </p:txBody>
      </p:sp>
      <p:sp>
        <p:nvSpPr>
          <p:cNvPr id="312" name="Google Shape;312;p30"/>
          <p:cNvSpPr txBox="1">
            <a:spLocks noGrp="1"/>
          </p:cNvSpPr>
          <p:nvPr>
            <p:ph type="subTitle" idx="1"/>
          </p:nvPr>
        </p:nvSpPr>
        <p:spPr>
          <a:xfrm>
            <a:off x="1631625" y="2093675"/>
            <a:ext cx="2479800" cy="515100"/>
          </a:xfrm>
          <a:prstGeom prst="rect">
            <a:avLst/>
          </a:prstGeom>
        </p:spPr>
        <p:txBody>
          <a:bodyPr spcFirstLastPara="1" wrap="square" lIns="91425" tIns="91425" rIns="91425" bIns="91425" anchor="t" anchorCtr="0">
            <a:noAutofit/>
          </a:bodyPr>
          <a:lstStyle/>
          <a:p>
            <a:r>
              <a:rPr lang="en-US" dirty="0"/>
              <a:t>O meu nome é ....</a:t>
            </a:r>
          </a:p>
          <a:p>
            <a:endParaRPr lang="en" dirty="0"/>
          </a:p>
        </p:txBody>
      </p:sp>
      <p:sp>
        <p:nvSpPr>
          <p:cNvPr id="313" name="Google Shape;313;p30"/>
          <p:cNvSpPr txBox="1">
            <a:spLocks noGrp="1"/>
          </p:cNvSpPr>
          <p:nvPr>
            <p:ph type="subTitle" idx="9"/>
          </p:nvPr>
        </p:nvSpPr>
        <p:spPr>
          <a:xfrm>
            <a:off x="1631625" y="3916000"/>
            <a:ext cx="2899080" cy="534300"/>
          </a:xfrm>
          <a:prstGeom prst="rect">
            <a:avLst/>
          </a:prstGeom>
        </p:spPr>
        <p:txBody>
          <a:bodyPr spcFirstLastPara="1" wrap="square" lIns="91425" tIns="91425" rIns="91425" bIns="91425" anchor="t" anchorCtr="0">
            <a:noAutofit/>
          </a:bodyPr>
          <a:lstStyle/>
          <a:p>
            <a:pPr marL="342900" indent="-342900"/>
            <a:r>
              <a:rPr lang="en-US" dirty="0">
                <a:solidFill>
                  <a:srgbClr val="00134D"/>
                </a:solidFill>
              </a:rPr>
              <a:t>Durante este curso pensei num negócio verde em ...</a:t>
            </a:r>
          </a:p>
        </p:txBody>
      </p:sp>
      <p:sp>
        <p:nvSpPr>
          <p:cNvPr id="314" name="Google Shape;314;p30"/>
          <p:cNvSpPr txBox="1">
            <a:spLocks noGrp="1"/>
          </p:cNvSpPr>
          <p:nvPr>
            <p:ph type="subTitle" idx="13"/>
          </p:nvPr>
        </p:nvSpPr>
        <p:spPr>
          <a:xfrm>
            <a:off x="5746425" y="2087300"/>
            <a:ext cx="2479800" cy="515100"/>
          </a:xfrm>
          <a:prstGeom prst="rect">
            <a:avLst/>
          </a:prstGeom>
        </p:spPr>
        <p:txBody>
          <a:bodyPr spcFirstLastPara="1" wrap="square" lIns="91425" tIns="91425" rIns="91425" bIns="91425" anchor="t" anchorCtr="0">
            <a:noAutofit/>
          </a:bodyPr>
          <a:lstStyle/>
          <a:p>
            <a:pPr marL="342900" indent="-342900"/>
            <a:r>
              <a:rPr lang="en-US" dirty="0">
                <a:solidFill>
                  <a:srgbClr val="00134D"/>
                </a:solidFill>
              </a:rPr>
              <a:t>E eu trabalho em ...</a:t>
            </a:r>
          </a:p>
        </p:txBody>
      </p:sp>
      <p:sp>
        <p:nvSpPr>
          <p:cNvPr id="315" name="Google Shape;315;p30"/>
          <p:cNvSpPr txBox="1">
            <a:spLocks noGrp="1"/>
          </p:cNvSpPr>
          <p:nvPr>
            <p:ph type="subTitle" idx="14"/>
          </p:nvPr>
        </p:nvSpPr>
        <p:spPr>
          <a:xfrm>
            <a:off x="5746425" y="3916000"/>
            <a:ext cx="2479800" cy="515100"/>
          </a:xfrm>
          <a:prstGeom prst="rect">
            <a:avLst/>
          </a:prstGeom>
        </p:spPr>
        <p:txBody>
          <a:bodyPr spcFirstLastPara="1" wrap="square" lIns="91425" tIns="91425" rIns="91425" bIns="91425" anchor="t" anchorCtr="0">
            <a:noAutofit/>
          </a:bodyPr>
          <a:lstStyle/>
          <a:p>
            <a:pPr marL="342900" indent="-342900"/>
            <a:r>
              <a:rPr lang="en-US" dirty="0">
                <a:solidFill>
                  <a:srgbClr val="00134D"/>
                </a:solidFill>
              </a:rPr>
              <a:t>As minhas </a:t>
            </a:r>
            <a:r>
              <a:rPr lang="en-US" dirty="0" err="1">
                <a:solidFill>
                  <a:srgbClr val="00134D"/>
                </a:solidFill>
              </a:rPr>
              <a:t>principais</a:t>
            </a:r>
            <a:r>
              <a:rPr lang="en-US" dirty="0">
                <a:solidFill>
                  <a:srgbClr val="00134D"/>
                </a:solidFill>
              </a:rPr>
              <a:t> </a:t>
            </a:r>
            <a:r>
              <a:rPr lang="en-US" dirty="0" err="1">
                <a:solidFill>
                  <a:srgbClr val="00134D"/>
                </a:solidFill>
              </a:rPr>
              <a:t>aptidões</a:t>
            </a:r>
            <a:r>
              <a:rPr lang="en-US" dirty="0">
                <a:solidFill>
                  <a:srgbClr val="00134D"/>
                </a:solidFill>
              </a:rPr>
              <a:t> são ...</a:t>
            </a:r>
          </a:p>
        </p:txBody>
      </p:sp>
      <p:pic>
        <p:nvPicPr>
          <p:cNvPr id="14" name="Picture 2" descr="Image result for hel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4337" y="1655036"/>
            <a:ext cx="1992736" cy="16531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3"/>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GB" b="1" dirty="0"/>
              <a:t>Conclusões</a:t>
            </a:r>
            <a:endParaRPr/>
          </a:p>
        </p:txBody>
      </p:sp>
      <p:sp>
        <p:nvSpPr>
          <p:cNvPr id="372" name="Google Shape;372;p33"/>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9" name="Nomogramă 4"/>
          <p:cNvGraphicFramePr/>
          <p:nvPr>
            <p:extLst>
              <p:ext uri="{D42A27DB-BD31-4B8C-83A1-F6EECF244321}">
                <p14:modId xmlns:p14="http://schemas.microsoft.com/office/powerpoint/2010/main" val="4107130738"/>
              </p:ext>
            </p:extLst>
          </p:nvPr>
        </p:nvGraphicFramePr>
        <p:xfrm>
          <a:off x="916128" y="1263650"/>
          <a:ext cx="6990295" cy="2588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Dreptunghi rotunjit 6"/>
          <p:cNvSpPr/>
          <p:nvPr/>
        </p:nvSpPr>
        <p:spPr>
          <a:xfrm>
            <a:off x="1576337" y="3752850"/>
            <a:ext cx="5719665" cy="513183"/>
          </a:xfrm>
          <a:prstGeom prst="roundRect">
            <a:avLst/>
          </a:prstGeom>
          <a:solidFill>
            <a:srgbClr val="15A7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2B2D83"/>
                </a:solidFill>
              </a:rPr>
              <a:t>Faça</a:t>
            </a:r>
            <a:r>
              <a:rPr lang="en-US" dirty="0">
                <a:solidFill>
                  <a:srgbClr val="2B2D83"/>
                </a:solidFill>
              </a:rPr>
              <a:t> do pensamento verde uma parte da empresa</a:t>
            </a:r>
            <a:endParaRPr lang="ro-RO" dirty="0">
              <a:solidFill>
                <a:srgbClr val="2B2D83"/>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3"/>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GB" b="1" dirty="0"/>
              <a:t>Avaliação - </a:t>
            </a:r>
            <a:r>
              <a:rPr lang="en-GB" b="1" dirty="0">
                <a:solidFill>
                  <a:srgbClr val="15A7A1"/>
                </a:solidFill>
              </a:rPr>
              <a:t>CANVAS comercial verde</a:t>
            </a:r>
            <a:endParaRPr dirty="0">
              <a:solidFill>
                <a:srgbClr val="15A7A1"/>
              </a:solidFill>
            </a:endParaRPr>
          </a:p>
        </p:txBody>
      </p:sp>
      <p:sp>
        <p:nvSpPr>
          <p:cNvPr id="372" name="Google Shape;372;p33"/>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21858" name="Object 2"/>
          <p:cNvGraphicFramePr>
            <a:graphicFrameLocks noChangeAspect="1"/>
          </p:cNvGraphicFramePr>
          <p:nvPr/>
        </p:nvGraphicFramePr>
        <p:xfrm>
          <a:off x="2380605" y="1263650"/>
          <a:ext cx="5909347" cy="3650127"/>
        </p:xfrm>
        <a:graphic>
          <a:graphicData uri="http://schemas.openxmlformats.org/presentationml/2006/ole">
            <mc:AlternateContent xmlns:mc="http://schemas.openxmlformats.org/markup-compatibility/2006">
              <mc:Choice xmlns:v="urn:schemas-microsoft-com:vml" Requires="v">
                <p:oleObj name="Document" r:id="rId3" imgW="9304683" imgH="5779049" progId="Word.Document.12">
                  <p:embed/>
                </p:oleObj>
              </mc:Choice>
              <mc:Fallback>
                <p:oleObj name="Document" r:id="rId3" imgW="9304683" imgH="5779049"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605" y="1263650"/>
                        <a:ext cx="5909347" cy="36501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Google Shape;335;p32"/>
          <p:cNvSpPr txBox="1">
            <a:spLocks/>
          </p:cNvSpPr>
          <p:nvPr/>
        </p:nvSpPr>
        <p:spPr>
          <a:xfrm>
            <a:off x="327855" y="1263650"/>
            <a:ext cx="1933431" cy="3506058"/>
          </a:xfrm>
          <a:prstGeom prst="rect">
            <a:avLst/>
          </a:prstGeom>
          <a:ln>
            <a:solidFill>
              <a:srgbClr val="2B2D83"/>
            </a:solidFill>
          </a:ln>
        </p:spPr>
        <p:txBody>
          <a:bodyPr spcFirstLastPara="1" wrap="square" lIns="91425" tIns="91425" rIns="91425" bIns="91425" anchor="t" anchorCtr="0">
            <a:noAutofit/>
          </a:bodyPr>
          <a:lstStyle/>
          <a:p>
            <a:pPr marL="114300" marR="0" lvl="0" indent="12700" algn="just"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2000" b="1" i="0" u="none" strike="noStrike" kern="0" cap="none" spc="0" normalizeH="0" baseline="0" noProof="0" dirty="0">
                <a:ln>
                  <a:noFill/>
                </a:ln>
                <a:solidFill>
                  <a:srgbClr val="2B2D83"/>
                </a:solidFill>
                <a:effectLst/>
                <a:uLnTx/>
                <a:uFillTx/>
                <a:latin typeface="Arial"/>
                <a:ea typeface="Arial"/>
                <a:cs typeface="Arial"/>
                <a:sym typeface="Arial"/>
              </a:rPr>
              <a:t>Exercício prático</a:t>
            </a:r>
          </a:p>
          <a:p>
            <a:pPr marL="114300" marR="0" lvl="0" indent="1270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dirty="0">
                <a:ln>
                  <a:noFill/>
                </a:ln>
                <a:solidFill>
                  <a:srgbClr val="15A7A1"/>
                </a:solidFill>
                <a:effectLst/>
                <a:uLnTx/>
                <a:uFillTx/>
                <a:latin typeface="Arial"/>
                <a:ea typeface="Arial"/>
                <a:cs typeface="Arial"/>
                <a:sym typeface="Arial"/>
              </a:rPr>
              <a:t>Depois de discutir as dicas para </a:t>
            </a:r>
            <a:r>
              <a:rPr kumimoji="0" lang="en-US" sz="1600" b="0" i="0" u="none" strike="noStrike" kern="0" cap="none" spc="0" normalizeH="0" baseline="0" noProof="0" dirty="0" err="1">
                <a:ln>
                  <a:noFill/>
                </a:ln>
                <a:solidFill>
                  <a:srgbClr val="15A7A1"/>
                </a:solidFill>
                <a:effectLst/>
                <a:uLnTx/>
                <a:uFillTx/>
                <a:latin typeface="Arial"/>
                <a:ea typeface="Arial"/>
                <a:cs typeface="Arial"/>
                <a:sym typeface="Arial"/>
              </a:rPr>
              <a:t>empreendedores</a:t>
            </a:r>
            <a:r>
              <a:rPr kumimoji="0" lang="en-US" sz="1600" b="0" i="0" u="none" strike="noStrike" kern="0" cap="none" spc="0" normalizeH="0" baseline="0" noProof="0" dirty="0">
                <a:ln>
                  <a:noFill/>
                </a:ln>
                <a:solidFill>
                  <a:srgbClr val="15A7A1"/>
                </a:solidFill>
                <a:effectLst/>
                <a:uLnTx/>
                <a:uFillTx/>
                <a:latin typeface="Arial"/>
                <a:ea typeface="Arial"/>
                <a:cs typeface="Arial"/>
                <a:sym typeface="Arial"/>
              </a:rPr>
              <a:t> verdes, </a:t>
            </a:r>
            <a:r>
              <a:rPr kumimoji="0" lang="en-US" sz="1600" b="0" i="0" u="none" strike="noStrike" kern="0" cap="none" spc="0" normalizeH="0" baseline="0" noProof="0" dirty="0" err="1">
                <a:ln>
                  <a:noFill/>
                </a:ln>
                <a:solidFill>
                  <a:srgbClr val="15A7A1"/>
                </a:solidFill>
                <a:effectLst/>
                <a:uLnTx/>
                <a:uFillTx/>
                <a:latin typeface="Arial"/>
                <a:ea typeface="Arial"/>
                <a:cs typeface="Arial"/>
                <a:sym typeface="Arial"/>
              </a:rPr>
              <a:t>preencha</a:t>
            </a:r>
            <a:r>
              <a:rPr kumimoji="0" lang="en-US" sz="1600" b="0" i="0" u="none" strike="noStrike" kern="0" cap="none" spc="0" normalizeH="0" baseline="0" noProof="0" dirty="0">
                <a:ln>
                  <a:noFill/>
                </a:ln>
                <a:solidFill>
                  <a:srgbClr val="15A7A1"/>
                </a:solidFill>
                <a:effectLst/>
                <a:uLnTx/>
                <a:uFillTx/>
                <a:latin typeface="Arial"/>
                <a:ea typeface="Arial"/>
                <a:cs typeface="Arial"/>
                <a:sym typeface="Arial"/>
              </a:rPr>
              <a:t> um CANVAS VERDE DE NEGÓCIO, tendo </a:t>
            </a:r>
            <a:r>
              <a:rPr kumimoji="0" lang="en-US" sz="1600" b="0" i="0" u="none" strike="noStrike" kern="0" cap="none" spc="0" normalizeH="0" noProof="0" dirty="0">
                <a:ln>
                  <a:noFill/>
                </a:ln>
                <a:solidFill>
                  <a:srgbClr val="15A7A1"/>
                </a:solidFill>
                <a:effectLst/>
                <a:uLnTx/>
                <a:uFillTx/>
                <a:latin typeface="Arial"/>
                <a:ea typeface="Arial"/>
                <a:cs typeface="Arial"/>
                <a:sym typeface="Arial"/>
              </a:rPr>
              <a:t>em consideração as indicações no exemplo apresentado.</a:t>
            </a:r>
            <a:endParaRPr kumimoji="0" lang="en-US" sz="1600" b="0" i="0" u="none" strike="noStrike" kern="0" cap="none" spc="0" normalizeH="0" baseline="0" noProof="0" dirty="0">
              <a:ln>
                <a:noFill/>
              </a:ln>
              <a:solidFill>
                <a:srgbClr val="15A7A1"/>
              </a:solidFill>
              <a:effectLst/>
              <a:uLnTx/>
              <a:uFillTx/>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3"/>
          <p:cNvSpPr txBox="1">
            <a:spLocks noGrp="1"/>
          </p:cNvSpPr>
          <p:nvPr>
            <p:ph type="title"/>
          </p:nvPr>
        </p:nvSpPr>
        <p:spPr>
          <a:xfrm>
            <a:off x="713225" y="539500"/>
            <a:ext cx="7717800" cy="724150"/>
          </a:xfrm>
          <a:prstGeom prst="rect">
            <a:avLst/>
          </a:prstGeom>
        </p:spPr>
        <p:txBody>
          <a:bodyPr spcFirstLastPara="1" wrap="square" lIns="91425" tIns="91425" rIns="91425" bIns="91425" anchor="t" anchorCtr="0">
            <a:noAutofit/>
          </a:bodyPr>
          <a:lstStyle/>
          <a:p>
            <a:pPr lvl="0"/>
            <a:r>
              <a:rPr lang="en-GB" b="1" dirty="0"/>
              <a:t>Avaliação - </a:t>
            </a:r>
            <a:r>
              <a:rPr lang="en-GB" b="1" dirty="0">
                <a:solidFill>
                  <a:srgbClr val="15A7A1"/>
                </a:solidFill>
              </a:rPr>
              <a:t>CANVAS comercial verde</a:t>
            </a:r>
            <a:endParaRPr dirty="0">
              <a:solidFill>
                <a:srgbClr val="15A7A1"/>
              </a:solidFill>
            </a:endParaRPr>
          </a:p>
        </p:txBody>
      </p:sp>
      <p:sp>
        <p:nvSpPr>
          <p:cNvPr id="372" name="Google Shape;372;p33"/>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35;p32"/>
          <p:cNvSpPr txBox="1">
            <a:spLocks/>
          </p:cNvSpPr>
          <p:nvPr/>
        </p:nvSpPr>
        <p:spPr>
          <a:xfrm>
            <a:off x="327855" y="1263650"/>
            <a:ext cx="1933431" cy="3506058"/>
          </a:xfrm>
          <a:prstGeom prst="rect">
            <a:avLst/>
          </a:prstGeom>
          <a:ln>
            <a:solidFill>
              <a:srgbClr val="2B2D83"/>
            </a:solidFill>
          </a:ln>
        </p:spPr>
        <p:txBody>
          <a:bodyPr spcFirstLastPara="1" wrap="square" lIns="91425" tIns="91425" rIns="91425" bIns="91425" anchor="t" anchorCtr="0">
            <a:noAutofit/>
          </a:bodyPr>
          <a:lstStyle/>
          <a:p>
            <a:pPr marL="114300" marR="0" lvl="0" indent="12700" algn="just"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2000" b="1" i="0" u="none" strike="noStrike" kern="0" cap="none" spc="0" normalizeH="0" baseline="0" noProof="0" dirty="0">
                <a:ln>
                  <a:noFill/>
                </a:ln>
                <a:solidFill>
                  <a:srgbClr val="2B2D83"/>
                </a:solidFill>
                <a:effectLst/>
                <a:uLnTx/>
                <a:uFillTx/>
                <a:latin typeface="Arial"/>
                <a:ea typeface="Arial"/>
                <a:cs typeface="Arial"/>
                <a:sym typeface="Arial"/>
              </a:rPr>
              <a:t>Exercício prático</a:t>
            </a:r>
          </a:p>
          <a:p>
            <a:pPr marL="114300" marR="0" lvl="0" indent="1270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dirty="0">
                <a:ln>
                  <a:noFill/>
                </a:ln>
                <a:solidFill>
                  <a:srgbClr val="15A7A1"/>
                </a:solidFill>
                <a:effectLst/>
                <a:uLnTx/>
                <a:uFillTx/>
                <a:latin typeface="Arial"/>
                <a:ea typeface="Arial"/>
                <a:cs typeface="Arial"/>
                <a:sym typeface="Arial"/>
              </a:rPr>
              <a:t>Depois de discutir as dicas para </a:t>
            </a:r>
            <a:r>
              <a:rPr kumimoji="0" lang="en-US" sz="1600" b="0" i="0" u="none" strike="noStrike" kern="0" cap="none" spc="0" normalizeH="0" baseline="0" noProof="0" dirty="0" err="1">
                <a:ln>
                  <a:noFill/>
                </a:ln>
                <a:solidFill>
                  <a:srgbClr val="15A7A1"/>
                </a:solidFill>
                <a:effectLst/>
                <a:uLnTx/>
                <a:uFillTx/>
                <a:latin typeface="Arial"/>
                <a:ea typeface="Arial"/>
                <a:cs typeface="Arial"/>
                <a:sym typeface="Arial"/>
              </a:rPr>
              <a:t>empreendedores</a:t>
            </a:r>
            <a:r>
              <a:rPr kumimoji="0" lang="en-US" sz="1600" b="0" i="0" u="none" strike="noStrike" kern="0" cap="none" spc="0" normalizeH="0" baseline="0" noProof="0" dirty="0">
                <a:ln>
                  <a:noFill/>
                </a:ln>
                <a:solidFill>
                  <a:srgbClr val="15A7A1"/>
                </a:solidFill>
                <a:effectLst/>
                <a:uLnTx/>
                <a:uFillTx/>
                <a:latin typeface="Arial"/>
                <a:ea typeface="Arial"/>
                <a:cs typeface="Arial"/>
                <a:sym typeface="Arial"/>
              </a:rPr>
              <a:t> verdes, </a:t>
            </a:r>
            <a:r>
              <a:rPr kumimoji="0" lang="en-US" sz="1600" b="0" i="0" u="none" strike="noStrike" kern="0" cap="none" spc="0" normalizeH="0" baseline="0" noProof="0" dirty="0" err="1">
                <a:ln>
                  <a:noFill/>
                </a:ln>
                <a:solidFill>
                  <a:srgbClr val="15A7A1"/>
                </a:solidFill>
                <a:effectLst/>
                <a:uLnTx/>
                <a:uFillTx/>
                <a:latin typeface="Arial"/>
                <a:ea typeface="Arial"/>
                <a:cs typeface="Arial"/>
                <a:sym typeface="Arial"/>
              </a:rPr>
              <a:t>preencha</a:t>
            </a:r>
            <a:r>
              <a:rPr kumimoji="0" lang="en-US" sz="1600" b="0" i="0" u="none" strike="noStrike" kern="0" cap="none" spc="0" normalizeH="0" baseline="0" noProof="0" dirty="0">
                <a:ln>
                  <a:noFill/>
                </a:ln>
                <a:solidFill>
                  <a:srgbClr val="15A7A1"/>
                </a:solidFill>
                <a:effectLst/>
                <a:uLnTx/>
                <a:uFillTx/>
                <a:latin typeface="Arial"/>
                <a:ea typeface="Arial"/>
                <a:cs typeface="Arial"/>
                <a:sym typeface="Arial"/>
              </a:rPr>
              <a:t> um CANVAS VERDE DE NEGÓCIO, tendo </a:t>
            </a:r>
            <a:r>
              <a:rPr kumimoji="0" lang="en-US" sz="1600" b="0" i="0" u="none" strike="noStrike" kern="0" cap="none" spc="0" normalizeH="0" noProof="0" dirty="0">
                <a:ln>
                  <a:noFill/>
                </a:ln>
                <a:solidFill>
                  <a:srgbClr val="15A7A1"/>
                </a:solidFill>
                <a:effectLst/>
                <a:uLnTx/>
                <a:uFillTx/>
                <a:latin typeface="Arial"/>
                <a:ea typeface="Arial"/>
                <a:cs typeface="Arial"/>
                <a:sym typeface="Arial"/>
              </a:rPr>
              <a:t>em consideração as indicações no exemplo apresentado.</a:t>
            </a:r>
            <a:endParaRPr kumimoji="0" lang="en-US" sz="1600" b="0" i="0" u="none" strike="noStrike" kern="0" cap="none" spc="0" normalizeH="0" baseline="0" noProof="0" dirty="0">
              <a:ln>
                <a:noFill/>
              </a:ln>
              <a:solidFill>
                <a:srgbClr val="15A7A1"/>
              </a:solidFill>
              <a:effectLst/>
              <a:uLnTx/>
              <a:uFillTx/>
              <a:latin typeface="Arial"/>
              <a:ea typeface="Arial"/>
              <a:cs typeface="Arial"/>
              <a:sym typeface="Arial"/>
            </a:endParaRPr>
          </a:p>
        </p:txBody>
      </p:sp>
      <p:sp>
        <p:nvSpPr>
          <p:cNvPr id="3" name="CaixaDeTexto 2">
            <a:extLst>
              <a:ext uri="{FF2B5EF4-FFF2-40B4-BE49-F238E27FC236}">
                <a16:creationId xmlns:a16="http://schemas.microsoft.com/office/drawing/2014/main" id="{9FB0A87A-2A78-4B5F-E420-FD1D01C111D0}"/>
              </a:ext>
            </a:extLst>
          </p:cNvPr>
          <p:cNvSpPr txBox="1"/>
          <p:nvPr/>
        </p:nvSpPr>
        <p:spPr>
          <a:xfrm>
            <a:off x="2232838" y="1287088"/>
            <a:ext cx="6583307" cy="6642331"/>
          </a:xfrm>
          <a:prstGeom prst="rect">
            <a:avLst/>
          </a:prstGeom>
          <a:noFill/>
        </p:spPr>
        <p:txBody>
          <a:bodyPr wrap="square" rtlCol="0">
            <a:spAutoFit/>
          </a:bodyPr>
          <a:lstStyle/>
          <a:p>
            <a:pPr marL="23495">
              <a:lnSpc>
                <a:spcPct val="115000"/>
              </a:lnSpc>
              <a:spcAft>
                <a:spcPts val="1000"/>
              </a:spcAft>
              <a:tabLst>
                <a:tab pos="439420" algn="l"/>
                <a:tab pos="2700020" algn="ctr"/>
              </a:tabLst>
            </a:pPr>
            <a:r>
              <a:rPr lang="pt-PT"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PARCEIROS-CHAVE: Quem são os principais atores que vão afetar a sua empresa ou que podem ser afetados por ela? (empregados, acionistas, parceiros, fornecedores, meios de comunicação social, comunidade local)</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pPr marL="23495">
              <a:lnSpc>
                <a:spcPct val="115000"/>
              </a:lnSpc>
              <a:spcAft>
                <a:spcPts val="1000"/>
              </a:spcAft>
              <a:tabLst>
                <a:tab pos="439420" algn="l"/>
                <a:tab pos="2700020" algn="ctr"/>
              </a:tabLst>
            </a:pPr>
            <a:r>
              <a:rPr lang="pt-PT"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Atividades-chave: que atividades serão implementadas para materializar a proposta de valor (produtos ou serviços)?</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pPr marL="23495">
              <a:lnSpc>
                <a:spcPct val="115000"/>
              </a:lnSpc>
              <a:spcAft>
                <a:spcPts val="1000"/>
              </a:spcAft>
              <a:tabLst>
                <a:tab pos="439420" algn="l"/>
                <a:tab pos="2700020" algn="ctr"/>
              </a:tabLst>
            </a:pPr>
            <a:r>
              <a:rPr lang="pt-PT"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Existem novas formas de realizar estas atividades que sejam menos prejudiciais para o ambiente?</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pPr marL="23495">
              <a:lnSpc>
                <a:spcPct val="115000"/>
              </a:lnSpc>
              <a:spcAft>
                <a:spcPts val="1000"/>
              </a:spcAft>
              <a:tabLst>
                <a:tab pos="439420" algn="l"/>
                <a:tab pos="2700020" algn="ctr"/>
              </a:tabLst>
            </a:pPr>
            <a:r>
              <a:rPr lang="pt-PT"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Recursos-chave: Que recursos (físicos, humanos, financeiros, ...) serão necessários para as atividades?</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pPr marL="23495" algn="just">
              <a:lnSpc>
                <a:spcPct val="115000"/>
              </a:lnSpc>
              <a:spcAft>
                <a:spcPts val="1000"/>
              </a:spcAft>
              <a:tabLst>
                <a:tab pos="439420" algn="l"/>
                <a:tab pos="2700020" algn="ctr"/>
              </a:tabLst>
            </a:pPr>
            <a:r>
              <a:rPr lang="pt-PT"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Proposta de valor: Que valor é que a sua empresa oferece aos clientes e aos </a:t>
            </a:r>
            <a:r>
              <a:rPr lang="pt-PT" sz="1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stakeholders</a:t>
            </a:r>
            <a:r>
              <a:rPr lang="pt-PT"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pPr marL="23495" algn="just">
              <a:lnSpc>
                <a:spcPct val="115000"/>
              </a:lnSpc>
              <a:spcAft>
                <a:spcPts val="1000"/>
              </a:spcAft>
              <a:tabLst>
                <a:tab pos="439420" algn="l"/>
                <a:tab pos="2700020" algn="ctr"/>
              </a:tabLst>
            </a:pPr>
            <a:r>
              <a:rPr lang="pt-PT"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De que forma contribui para a proteção e/ou melhoria do ambiente natural?</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pPr marL="23495" algn="just">
              <a:lnSpc>
                <a:spcPct val="115000"/>
              </a:lnSpc>
              <a:spcAft>
                <a:spcPts val="1000"/>
              </a:spcAft>
              <a:tabLst>
                <a:tab pos="439420" algn="l"/>
                <a:tab pos="2700020" algn="ctr"/>
              </a:tabLst>
            </a:pPr>
            <a:r>
              <a:rPr lang="pt-PT"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Como é que a sua empresa contribui para a sociedade?</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pPr marL="23495" algn="just">
              <a:lnSpc>
                <a:spcPct val="115000"/>
              </a:lnSpc>
              <a:spcAft>
                <a:spcPts val="1000"/>
              </a:spcAft>
              <a:tabLst>
                <a:tab pos="439420" algn="l"/>
                <a:tab pos="2700020" algn="ctr"/>
              </a:tabLst>
            </a:pPr>
            <a:r>
              <a:rPr lang="pt-PT"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De que forma a sua proposta de valor é inovadora? É única?</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pPr marL="23495" algn="just">
              <a:lnSpc>
                <a:spcPct val="115000"/>
              </a:lnSpc>
              <a:spcAft>
                <a:spcPts val="1000"/>
              </a:spcAft>
              <a:tabLst>
                <a:tab pos="439420" algn="l"/>
                <a:tab pos="2700020" algn="ctr"/>
              </a:tabLst>
            </a:pPr>
            <a:r>
              <a:rPr lang="pt-PT"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Comece aqui</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pPr marL="23495">
              <a:lnSpc>
                <a:spcPct val="115000"/>
              </a:lnSpc>
              <a:spcAft>
                <a:spcPts val="1000"/>
              </a:spcAft>
              <a:tabLst>
                <a:tab pos="439420" algn="l"/>
                <a:tab pos="2700020" algn="ctr"/>
              </a:tabLst>
            </a:pPr>
            <a:r>
              <a:rPr lang="pt-PT"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Relação com os clientes</a:t>
            </a:r>
            <a:r>
              <a:rPr lang="pt-PT"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Como é que vai atrair e envolver os seus eventuais clientes, com o objetivo de conseguir vendas, mas também para obter reações, espalhar a mensagem, etc.</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pPr marL="23495">
              <a:lnSpc>
                <a:spcPct val="115000"/>
              </a:lnSpc>
              <a:spcAft>
                <a:spcPts val="1000"/>
              </a:spcAft>
              <a:tabLst>
                <a:tab pos="439420" algn="l"/>
                <a:tab pos="2700020" algn="ctr"/>
              </a:tabLst>
            </a:pPr>
            <a:r>
              <a:rPr lang="pt-PT"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Canais de distribuição</a:t>
            </a:r>
            <a:r>
              <a:rPr lang="pt-PT"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que canais serão mais adequados para atrair e envolver os seus eventuais clientes?</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pPr marL="23495">
              <a:lnSpc>
                <a:spcPct val="115000"/>
              </a:lnSpc>
              <a:spcAft>
                <a:spcPts val="1000"/>
              </a:spcAft>
              <a:tabLst>
                <a:tab pos="439420" algn="l"/>
                <a:tab pos="2700020" algn="ctr"/>
              </a:tabLst>
            </a:pPr>
            <a:r>
              <a:rPr lang="pt-PT"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Segmentos de clientes</a:t>
            </a:r>
            <a:r>
              <a:rPr lang="pt-PT"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quem são os seus eventuais clientes (pagam um determinado preço pelo valor que recebem)? Segmente-os em categorias separadas se forem substancialmente diferentes</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pPr marL="23495">
              <a:lnSpc>
                <a:spcPct val="115000"/>
              </a:lnSpc>
              <a:spcAft>
                <a:spcPts val="1000"/>
              </a:spcAft>
              <a:tabLst>
                <a:tab pos="439420" algn="l"/>
                <a:tab pos="2700020" algn="ctr"/>
              </a:tabLst>
            </a:pPr>
            <a:r>
              <a:rPr lang="pt-PT"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Pode inovar na forma como aborda e envolve os clientes?</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pPr marL="23495">
              <a:lnSpc>
                <a:spcPct val="115000"/>
              </a:lnSpc>
              <a:spcAft>
                <a:spcPts val="1000"/>
              </a:spcAft>
              <a:tabLst>
                <a:tab pos="439420" algn="l"/>
                <a:tab pos="2700020" algn="ctr"/>
              </a:tabLst>
            </a:pPr>
            <a:r>
              <a:rPr lang="pt-PT"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Estrutura de custos</a:t>
            </a:r>
            <a:r>
              <a:rPr lang="pt-PT"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Quais são os custos em que os produtos/serviços incorrerão ao implementar as atividades utilizando os recursos necessários? Enumere e, se possível, faça uma estimativa aproximada</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pPr marL="23495">
              <a:lnSpc>
                <a:spcPct val="115000"/>
              </a:lnSpc>
              <a:spcAft>
                <a:spcPts val="1000"/>
              </a:spcAft>
              <a:tabLst>
                <a:tab pos="439420" algn="l"/>
                <a:tab pos="2700020" algn="ctr"/>
              </a:tabLst>
            </a:pPr>
            <a:r>
              <a:rPr lang="pt-PT"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Fluxos de receitas</a:t>
            </a:r>
            <a:r>
              <a:rPr lang="pt-PT"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quanto é que os seus clientes estão dispostos a pagar?</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pPr marL="23495">
              <a:lnSpc>
                <a:spcPct val="115000"/>
              </a:lnSpc>
              <a:spcAft>
                <a:spcPts val="1000"/>
              </a:spcAft>
              <a:tabLst>
                <a:tab pos="439420" algn="l"/>
                <a:tab pos="2700020" algn="ctr"/>
              </a:tabLst>
            </a:pPr>
            <a:r>
              <a:rPr lang="pt-PT"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Comparando com produtos/serviços semelhantes no mercado, tente definir preços ou taxas aproximadas para cada par de segmento produto- cliente.</a:t>
            </a: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pt-PT" dirty="0"/>
          </a:p>
        </p:txBody>
      </p:sp>
    </p:spTree>
    <p:extLst>
      <p:ext uri="{BB962C8B-B14F-4D97-AF65-F5344CB8AC3E}">
        <p14:creationId xmlns:p14="http://schemas.microsoft.com/office/powerpoint/2010/main" val="1488463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51"/>
          <p:cNvSpPr/>
          <p:nvPr/>
        </p:nvSpPr>
        <p:spPr>
          <a:xfrm>
            <a:off x="5443875" y="1896300"/>
            <a:ext cx="2747100" cy="2712000"/>
          </a:xfrm>
          <a:prstGeom prst="rect">
            <a:avLst/>
          </a:pr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18" name="Google Shape;718;p51"/>
          <p:cNvSpPr txBox="1">
            <a:spLocks noGrp="1"/>
          </p:cNvSpPr>
          <p:nvPr>
            <p:ph type="title"/>
          </p:nvPr>
        </p:nvSpPr>
        <p:spPr>
          <a:xfrm>
            <a:off x="713225" y="1477724"/>
            <a:ext cx="3858900" cy="266178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Empreendedorismo verde</a:t>
            </a:r>
            <a:br>
              <a:rPr lang="en-US" dirty="0"/>
            </a:br>
            <a:r>
              <a:rPr lang="en-US" dirty="0"/>
              <a:t>e negócios</a:t>
            </a:r>
            <a:endParaRPr/>
          </a:p>
        </p:txBody>
      </p:sp>
      <p:grpSp>
        <p:nvGrpSpPr>
          <p:cNvPr id="720" name="Google Shape;720;p51"/>
          <p:cNvGrpSpPr/>
          <p:nvPr/>
        </p:nvGrpSpPr>
        <p:grpSpPr>
          <a:xfrm>
            <a:off x="4572118" y="1023546"/>
            <a:ext cx="3615639" cy="2905926"/>
            <a:chOff x="1917372" y="1288466"/>
            <a:chExt cx="2993079" cy="2405568"/>
          </a:xfrm>
        </p:grpSpPr>
        <p:sp>
          <p:nvSpPr>
            <p:cNvPr id="721" name="Google Shape;721;p51"/>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1"/>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51"/>
            <p:cNvSpPr/>
            <p:nvPr/>
          </p:nvSpPr>
          <p:spPr>
            <a:xfrm>
              <a:off x="1917372" y="1288466"/>
              <a:ext cx="2993079" cy="1995402"/>
            </a:xfrm>
            <a:custGeom>
              <a:avLst/>
              <a:gdLst/>
              <a:ahLst/>
              <a:cxnLst/>
              <a:rect l="l" t="t" r="r" b="b"/>
              <a:pathLst>
                <a:path w="183540" h="122361" extrusionOk="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51"/>
            <p:cNvSpPr/>
            <p:nvPr/>
          </p:nvSpPr>
          <p:spPr>
            <a:xfrm>
              <a:off x="2066952" y="1598846"/>
              <a:ext cx="2793524" cy="1485466"/>
            </a:xfrm>
            <a:custGeom>
              <a:avLst/>
              <a:gdLst/>
              <a:ahLst/>
              <a:cxnLst/>
              <a:rect l="l" t="t" r="r" b="b"/>
              <a:pathLst>
                <a:path w="171303" h="91091" extrusionOk="0">
                  <a:moveTo>
                    <a:pt x="0" y="1"/>
                  </a:moveTo>
                  <a:lnTo>
                    <a:pt x="0" y="91090"/>
                  </a:lnTo>
                  <a:lnTo>
                    <a:pt x="171303" y="91090"/>
                  </a:lnTo>
                  <a:lnTo>
                    <a:pt x="171303" y="1"/>
                  </a:ln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2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25" name="Google Shape;725;p51"/>
            <p:cNvSpPr/>
            <p:nvPr/>
          </p:nvSpPr>
          <p:spPr>
            <a:xfrm>
              <a:off x="1917372" y="2984544"/>
              <a:ext cx="2993079" cy="299324"/>
            </a:xfrm>
            <a:custGeom>
              <a:avLst/>
              <a:gdLst/>
              <a:ahLst/>
              <a:cxnLst/>
              <a:rect l="l" t="t" r="r" b="b"/>
              <a:pathLst>
                <a:path w="183540" h="18355" extrusionOk="0">
                  <a:moveTo>
                    <a:pt x="1" y="0"/>
                  </a:moveTo>
                  <a:lnTo>
                    <a:pt x="1" y="12239"/>
                  </a:lnTo>
                  <a:cubicBezTo>
                    <a:pt x="1" y="12344"/>
                    <a:pt x="4" y="12451"/>
                    <a:pt x="8" y="12555"/>
                  </a:cubicBezTo>
                  <a:cubicBezTo>
                    <a:pt x="16" y="12684"/>
                    <a:pt x="27" y="12815"/>
                    <a:pt x="39" y="12942"/>
                  </a:cubicBezTo>
                  <a:cubicBezTo>
                    <a:pt x="69" y="13195"/>
                    <a:pt x="114" y="13447"/>
                    <a:pt x="173" y="13695"/>
                  </a:cubicBezTo>
                  <a:cubicBezTo>
                    <a:pt x="205" y="13817"/>
                    <a:pt x="239" y="13941"/>
                    <a:pt x="273" y="14060"/>
                  </a:cubicBezTo>
                  <a:cubicBezTo>
                    <a:pt x="312" y="14179"/>
                    <a:pt x="353" y="14298"/>
                    <a:pt x="397" y="14413"/>
                  </a:cubicBezTo>
                  <a:cubicBezTo>
                    <a:pt x="438" y="14520"/>
                    <a:pt x="480" y="14629"/>
                    <a:pt x="531" y="14736"/>
                  </a:cubicBezTo>
                  <a:cubicBezTo>
                    <a:pt x="534" y="14748"/>
                    <a:pt x="542" y="14763"/>
                    <a:pt x="545" y="14777"/>
                  </a:cubicBezTo>
                  <a:cubicBezTo>
                    <a:pt x="596" y="14882"/>
                    <a:pt x="645" y="14989"/>
                    <a:pt x="703" y="15089"/>
                  </a:cubicBezTo>
                  <a:cubicBezTo>
                    <a:pt x="761" y="15200"/>
                    <a:pt x="818" y="15307"/>
                    <a:pt x="883" y="15412"/>
                  </a:cubicBezTo>
                  <a:cubicBezTo>
                    <a:pt x="988" y="15580"/>
                    <a:pt x="1099" y="15742"/>
                    <a:pt x="1214" y="15900"/>
                  </a:cubicBezTo>
                  <a:cubicBezTo>
                    <a:pt x="1354" y="16084"/>
                    <a:pt x="1504" y="16263"/>
                    <a:pt x="1663" y="16433"/>
                  </a:cubicBezTo>
                  <a:cubicBezTo>
                    <a:pt x="1744" y="16518"/>
                    <a:pt x="1824" y="16598"/>
                    <a:pt x="1909" y="16678"/>
                  </a:cubicBezTo>
                  <a:cubicBezTo>
                    <a:pt x="2155" y="16909"/>
                    <a:pt x="2418" y="17120"/>
                    <a:pt x="2697" y="17311"/>
                  </a:cubicBezTo>
                  <a:cubicBezTo>
                    <a:pt x="2707" y="17317"/>
                    <a:pt x="2717" y="17323"/>
                    <a:pt x="2726" y="17330"/>
                  </a:cubicBezTo>
                  <a:cubicBezTo>
                    <a:pt x="2826" y="17396"/>
                    <a:pt x="2923" y="17457"/>
                    <a:pt x="3027" y="17518"/>
                  </a:cubicBezTo>
                  <a:cubicBezTo>
                    <a:pt x="3127" y="17576"/>
                    <a:pt x="3229" y="17634"/>
                    <a:pt x="3334" y="17688"/>
                  </a:cubicBezTo>
                  <a:cubicBezTo>
                    <a:pt x="3438" y="17740"/>
                    <a:pt x="3545" y="17790"/>
                    <a:pt x="3652" y="17837"/>
                  </a:cubicBezTo>
                  <a:cubicBezTo>
                    <a:pt x="3752" y="17883"/>
                    <a:pt x="3856" y="17924"/>
                    <a:pt x="3959" y="17963"/>
                  </a:cubicBezTo>
                  <a:cubicBezTo>
                    <a:pt x="4203" y="18057"/>
                    <a:pt x="4453" y="18133"/>
                    <a:pt x="4708" y="18189"/>
                  </a:cubicBezTo>
                  <a:cubicBezTo>
                    <a:pt x="4807" y="18216"/>
                    <a:pt x="4912" y="18237"/>
                    <a:pt x="5016" y="18255"/>
                  </a:cubicBezTo>
                  <a:cubicBezTo>
                    <a:pt x="5135" y="18279"/>
                    <a:pt x="5254" y="18296"/>
                    <a:pt x="5376" y="18308"/>
                  </a:cubicBezTo>
                  <a:cubicBezTo>
                    <a:pt x="5495" y="18325"/>
                    <a:pt x="5614" y="18335"/>
                    <a:pt x="5738" y="18343"/>
                  </a:cubicBezTo>
                  <a:lnTo>
                    <a:pt x="5748" y="18343"/>
                  </a:lnTo>
                  <a:cubicBezTo>
                    <a:pt x="5867" y="18352"/>
                    <a:pt x="5991" y="18355"/>
                    <a:pt x="6113" y="18355"/>
                  </a:cubicBezTo>
                  <a:lnTo>
                    <a:pt x="177418" y="18355"/>
                  </a:lnTo>
                  <a:cubicBezTo>
                    <a:pt x="177419" y="18355"/>
                    <a:pt x="177420" y="18355"/>
                    <a:pt x="177421" y="18355"/>
                  </a:cubicBezTo>
                  <a:cubicBezTo>
                    <a:pt x="180476" y="18355"/>
                    <a:pt x="183063" y="16101"/>
                    <a:pt x="183483" y="13074"/>
                  </a:cubicBezTo>
                  <a:cubicBezTo>
                    <a:pt x="183520" y="12798"/>
                    <a:pt x="183539" y="12518"/>
                    <a:pt x="183539" y="12238"/>
                  </a:cubicBezTo>
                  <a:lnTo>
                    <a:pt x="1835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51"/>
            <p:cNvSpPr/>
            <p:nvPr/>
          </p:nvSpPr>
          <p:spPr>
            <a:xfrm>
              <a:off x="3363961" y="3084313"/>
              <a:ext cx="99753" cy="99786"/>
            </a:xfrm>
            <a:custGeom>
              <a:avLst/>
              <a:gdLst/>
              <a:ahLst/>
              <a:cxnLst/>
              <a:rect l="l" t="t" r="r" b="b"/>
              <a:pathLst>
                <a:path w="6117" h="6119" extrusionOk="0">
                  <a:moveTo>
                    <a:pt x="3059" y="0"/>
                  </a:moveTo>
                  <a:cubicBezTo>
                    <a:pt x="1370" y="0"/>
                    <a:pt x="0" y="1370"/>
                    <a:pt x="0" y="3059"/>
                  </a:cubicBezTo>
                  <a:cubicBezTo>
                    <a:pt x="0" y="4749"/>
                    <a:pt x="1370" y="6118"/>
                    <a:pt x="3059" y="6118"/>
                  </a:cubicBezTo>
                  <a:cubicBezTo>
                    <a:pt x="4747" y="6118"/>
                    <a:pt x="6117" y="4749"/>
                    <a:pt x="6117" y="3059"/>
                  </a:cubicBezTo>
                  <a:cubicBezTo>
                    <a:pt x="6117" y="1370"/>
                    <a:pt x="4747" y="0"/>
                    <a:pt x="30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1"/>
            <p:cNvSpPr/>
            <p:nvPr/>
          </p:nvSpPr>
          <p:spPr>
            <a:xfrm>
              <a:off x="3120490" y="3283851"/>
              <a:ext cx="586711" cy="78276"/>
            </a:xfrm>
            <a:custGeom>
              <a:avLst/>
              <a:gdLst/>
              <a:ahLst/>
              <a:cxnLst/>
              <a:rect l="l" t="t" r="r" b="b"/>
              <a:pathLst>
                <a:path w="35978" h="4800" extrusionOk="0">
                  <a:moveTo>
                    <a:pt x="334" y="1"/>
                  </a:moveTo>
                  <a:lnTo>
                    <a:pt x="1" y="4800"/>
                  </a:lnTo>
                  <a:lnTo>
                    <a:pt x="35978" y="4800"/>
                  </a:lnTo>
                  <a:lnTo>
                    <a:pt x="35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1" name="Picture 3" descr="C:\Windows\system32\config\systemprofile\Desktop\9-Green-Business-Opportunities-for-Eco-Entrepreneurs.jpg"/>
          <p:cNvPicPr>
            <a:picLocks noChangeAspect="1" noChangeArrowheads="1"/>
          </p:cNvPicPr>
          <p:nvPr/>
        </p:nvPicPr>
        <p:blipFill>
          <a:blip r:embed="rId3"/>
          <a:srcRect/>
          <a:stretch>
            <a:fillRect/>
          </a:stretch>
        </p:blipFill>
        <p:spPr bwMode="auto">
          <a:xfrm>
            <a:off x="4735445" y="1107510"/>
            <a:ext cx="3310460" cy="2230672"/>
          </a:xfrm>
          <a:prstGeom prst="rect">
            <a:avLst/>
          </a:prstGeom>
          <a:noFill/>
        </p:spPr>
      </p:pic>
      <p:grpSp>
        <p:nvGrpSpPr>
          <p:cNvPr id="729" name="Google Shape;729;p51"/>
          <p:cNvGrpSpPr/>
          <p:nvPr/>
        </p:nvGrpSpPr>
        <p:grpSpPr>
          <a:xfrm>
            <a:off x="6977632" y="2444298"/>
            <a:ext cx="1453150" cy="1880570"/>
            <a:chOff x="4338285" y="2552085"/>
            <a:chExt cx="1202939" cy="1556763"/>
          </a:xfrm>
        </p:grpSpPr>
        <p:sp>
          <p:nvSpPr>
            <p:cNvPr id="730" name="Google Shape;730;p51"/>
            <p:cNvSpPr/>
            <p:nvPr/>
          </p:nvSpPr>
          <p:spPr>
            <a:xfrm>
              <a:off x="4338285" y="2552085"/>
              <a:ext cx="1202939" cy="1556763"/>
            </a:xfrm>
            <a:custGeom>
              <a:avLst/>
              <a:gdLst/>
              <a:ahLst/>
              <a:cxnLst/>
              <a:rect l="l" t="t" r="r" b="b"/>
              <a:pathLst>
                <a:path w="73766" h="95463" extrusionOk="0">
                  <a:moveTo>
                    <a:pt x="4340" y="1"/>
                  </a:moveTo>
                  <a:cubicBezTo>
                    <a:pt x="1935" y="1"/>
                    <a:pt x="0" y="1936"/>
                    <a:pt x="0" y="4340"/>
                  </a:cubicBezTo>
                  <a:lnTo>
                    <a:pt x="0" y="91123"/>
                  </a:lnTo>
                  <a:cubicBezTo>
                    <a:pt x="0" y="93527"/>
                    <a:pt x="1935" y="95462"/>
                    <a:pt x="4340" y="95462"/>
                  </a:cubicBezTo>
                  <a:lnTo>
                    <a:pt x="69426" y="95462"/>
                  </a:lnTo>
                  <a:cubicBezTo>
                    <a:pt x="71830" y="95462"/>
                    <a:pt x="73766" y="93527"/>
                    <a:pt x="73766" y="91123"/>
                  </a:cubicBezTo>
                  <a:lnTo>
                    <a:pt x="73766" y="4340"/>
                  </a:lnTo>
                  <a:cubicBezTo>
                    <a:pt x="73766" y="1936"/>
                    <a:pt x="71830" y="1"/>
                    <a:pt x="694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1"/>
            <p:cNvSpPr/>
            <p:nvPr/>
          </p:nvSpPr>
          <p:spPr>
            <a:xfrm>
              <a:off x="4409044" y="2622860"/>
              <a:ext cx="1061423" cy="1415230"/>
            </a:xfrm>
            <a:custGeom>
              <a:avLst/>
              <a:gdLst/>
              <a:ahLst/>
              <a:cxnLst/>
              <a:rect l="l" t="t" r="r" b="b"/>
              <a:pathLst>
                <a:path w="65088" h="86784" extrusionOk="0">
                  <a:moveTo>
                    <a:pt x="1" y="0"/>
                  </a:moveTo>
                  <a:lnTo>
                    <a:pt x="1" y="34371"/>
                  </a:lnTo>
                  <a:lnTo>
                    <a:pt x="1" y="86783"/>
                  </a:lnTo>
                  <a:lnTo>
                    <a:pt x="65087" y="86783"/>
                  </a:lnTo>
                  <a:lnTo>
                    <a:pt x="65087" y="34371"/>
                  </a:lnTo>
                  <a:lnTo>
                    <a:pt x="650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Rectangle 23"/>
          <p:cNvSpPr/>
          <p:nvPr/>
        </p:nvSpPr>
        <p:spPr>
          <a:xfrm>
            <a:off x="7063109" y="2836416"/>
            <a:ext cx="1420520" cy="954107"/>
          </a:xfrm>
          <a:prstGeom prst="rect">
            <a:avLst/>
          </a:prstGeom>
        </p:spPr>
        <p:txBody>
          <a:bodyPr wrap="square">
            <a:spAutoFit/>
          </a:bodyPr>
          <a:lstStyle/>
          <a:p>
            <a:pPr lvl="0" algn="ctr"/>
            <a:r>
              <a:rPr lang="en-US"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Obrigado</a:t>
            </a:r>
            <a:r>
              <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p:txBody>
      </p:sp>
      <p:grpSp>
        <p:nvGrpSpPr>
          <p:cNvPr id="733" name="Google Shape;733;p51"/>
          <p:cNvGrpSpPr/>
          <p:nvPr/>
        </p:nvGrpSpPr>
        <p:grpSpPr>
          <a:xfrm>
            <a:off x="6676663" y="3488350"/>
            <a:ext cx="539391" cy="1120229"/>
            <a:chOff x="4089139" y="3416366"/>
            <a:chExt cx="446516" cy="927342"/>
          </a:xfrm>
        </p:grpSpPr>
        <p:sp>
          <p:nvSpPr>
            <p:cNvPr id="734" name="Google Shape;734;p51"/>
            <p:cNvSpPr/>
            <p:nvPr/>
          </p:nvSpPr>
          <p:spPr>
            <a:xfrm>
              <a:off x="4089139" y="3416366"/>
              <a:ext cx="446516" cy="927342"/>
            </a:xfrm>
            <a:custGeom>
              <a:avLst/>
              <a:gdLst/>
              <a:ahLst/>
              <a:cxnLst/>
              <a:rect l="l" t="t" r="r" b="b"/>
              <a:pathLst>
                <a:path w="27381" h="56866" extrusionOk="0">
                  <a:moveTo>
                    <a:pt x="2107" y="1"/>
                  </a:moveTo>
                  <a:cubicBezTo>
                    <a:pt x="944" y="1"/>
                    <a:pt x="1" y="945"/>
                    <a:pt x="1" y="2107"/>
                  </a:cubicBezTo>
                  <a:lnTo>
                    <a:pt x="1" y="54761"/>
                  </a:lnTo>
                  <a:cubicBezTo>
                    <a:pt x="1" y="55923"/>
                    <a:pt x="944" y="56866"/>
                    <a:pt x="2107" y="56866"/>
                  </a:cubicBezTo>
                  <a:lnTo>
                    <a:pt x="25274" y="56866"/>
                  </a:lnTo>
                  <a:cubicBezTo>
                    <a:pt x="26437" y="56866"/>
                    <a:pt x="27379" y="55923"/>
                    <a:pt x="27381" y="54761"/>
                  </a:cubicBezTo>
                  <a:lnTo>
                    <a:pt x="27381" y="2107"/>
                  </a:lnTo>
                  <a:cubicBezTo>
                    <a:pt x="27381" y="945"/>
                    <a:pt x="26437" y="1"/>
                    <a:pt x="25273"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1"/>
            <p:cNvSpPr/>
            <p:nvPr/>
          </p:nvSpPr>
          <p:spPr>
            <a:xfrm>
              <a:off x="4276676" y="4241884"/>
              <a:ext cx="68883" cy="66257"/>
            </a:xfrm>
            <a:custGeom>
              <a:avLst/>
              <a:gdLst/>
              <a:ahLst/>
              <a:cxnLst/>
              <a:rect l="l" t="t" r="r" b="b"/>
              <a:pathLst>
                <a:path w="4224" h="4063" extrusionOk="0">
                  <a:moveTo>
                    <a:pt x="2194" y="0"/>
                  </a:moveTo>
                  <a:cubicBezTo>
                    <a:pt x="2193" y="0"/>
                    <a:pt x="2192" y="0"/>
                    <a:pt x="2191" y="0"/>
                  </a:cubicBezTo>
                  <a:cubicBezTo>
                    <a:pt x="1370" y="0"/>
                    <a:pt x="628" y="495"/>
                    <a:pt x="314" y="1254"/>
                  </a:cubicBezTo>
                  <a:cubicBezTo>
                    <a:pt x="0" y="2013"/>
                    <a:pt x="174" y="2887"/>
                    <a:pt x="755" y="3467"/>
                  </a:cubicBezTo>
                  <a:cubicBezTo>
                    <a:pt x="1143" y="3856"/>
                    <a:pt x="1663" y="4062"/>
                    <a:pt x="2192" y="4062"/>
                  </a:cubicBezTo>
                  <a:cubicBezTo>
                    <a:pt x="2454" y="4062"/>
                    <a:pt x="2717" y="4012"/>
                    <a:pt x="2968" y="3908"/>
                  </a:cubicBezTo>
                  <a:cubicBezTo>
                    <a:pt x="3728" y="3594"/>
                    <a:pt x="4222" y="2854"/>
                    <a:pt x="4223" y="2032"/>
                  </a:cubicBezTo>
                  <a:cubicBezTo>
                    <a:pt x="4223" y="911"/>
                    <a:pt x="3315" y="0"/>
                    <a:pt x="2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51"/>
            <p:cNvSpPr/>
            <p:nvPr/>
          </p:nvSpPr>
          <p:spPr>
            <a:xfrm>
              <a:off x="4267087" y="3493843"/>
              <a:ext cx="90637" cy="16813"/>
            </a:xfrm>
            <a:custGeom>
              <a:avLst/>
              <a:gdLst/>
              <a:ahLst/>
              <a:cxnLst/>
              <a:rect l="l" t="t" r="r" b="b"/>
              <a:pathLst>
                <a:path w="5558" h="1031" extrusionOk="0">
                  <a:moveTo>
                    <a:pt x="515" y="0"/>
                  </a:moveTo>
                  <a:cubicBezTo>
                    <a:pt x="231" y="0"/>
                    <a:pt x="0" y="231"/>
                    <a:pt x="0" y="515"/>
                  </a:cubicBezTo>
                  <a:cubicBezTo>
                    <a:pt x="0" y="799"/>
                    <a:pt x="231" y="1030"/>
                    <a:pt x="515" y="1030"/>
                  </a:cubicBezTo>
                  <a:lnTo>
                    <a:pt x="5044" y="1030"/>
                  </a:lnTo>
                  <a:cubicBezTo>
                    <a:pt x="5326" y="1030"/>
                    <a:pt x="5557" y="799"/>
                    <a:pt x="5557" y="515"/>
                  </a:cubicBezTo>
                  <a:cubicBezTo>
                    <a:pt x="5557" y="231"/>
                    <a:pt x="5326" y="0"/>
                    <a:pt x="5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51"/>
            <p:cNvSpPr/>
            <p:nvPr/>
          </p:nvSpPr>
          <p:spPr>
            <a:xfrm>
              <a:off x="4301496" y="3457787"/>
              <a:ext cx="21020" cy="20221"/>
            </a:xfrm>
            <a:custGeom>
              <a:avLst/>
              <a:gdLst/>
              <a:ahLst/>
              <a:cxnLst/>
              <a:rect l="l" t="t" r="r" b="b"/>
              <a:pathLst>
                <a:path w="1289" h="1240" extrusionOk="0">
                  <a:moveTo>
                    <a:pt x="669" y="0"/>
                  </a:moveTo>
                  <a:cubicBezTo>
                    <a:pt x="419" y="0"/>
                    <a:pt x="193" y="152"/>
                    <a:pt x="98" y="383"/>
                  </a:cubicBezTo>
                  <a:cubicBezTo>
                    <a:pt x="1" y="615"/>
                    <a:pt x="55" y="882"/>
                    <a:pt x="232" y="1059"/>
                  </a:cubicBezTo>
                  <a:cubicBezTo>
                    <a:pt x="350" y="1177"/>
                    <a:pt x="509" y="1239"/>
                    <a:pt x="671" y="1239"/>
                  </a:cubicBezTo>
                  <a:cubicBezTo>
                    <a:pt x="750" y="1239"/>
                    <a:pt x="830" y="1224"/>
                    <a:pt x="906" y="1193"/>
                  </a:cubicBezTo>
                  <a:cubicBezTo>
                    <a:pt x="1138" y="1096"/>
                    <a:pt x="1289" y="871"/>
                    <a:pt x="1289" y="620"/>
                  </a:cubicBezTo>
                  <a:cubicBezTo>
                    <a:pt x="1289" y="279"/>
                    <a:pt x="1012" y="0"/>
                    <a:pt x="6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36"/>
          <p:cNvSpPr txBox="1">
            <a:spLocks noGrp="1"/>
          </p:cNvSpPr>
          <p:nvPr>
            <p:ph type="title"/>
          </p:nvPr>
        </p:nvSpPr>
        <p:spPr>
          <a:xfrm>
            <a:off x="3322825" y="880450"/>
            <a:ext cx="2498400" cy="1946700"/>
          </a:xfrm>
          <a:prstGeom prst="rect">
            <a:avLst/>
          </a:prstGeom>
        </p:spPr>
        <p:txBody>
          <a:bodyPr spcFirstLastPara="1" wrap="square" lIns="0" tIns="91425" rIns="91425" bIns="91425" anchor="ctr" anchorCtr="0">
            <a:noAutofit/>
          </a:bodyPr>
          <a:lstStyle/>
          <a:p>
            <a:pPr marL="0" lvl="0" indent="0" algn="ctr" rtl="0">
              <a:spcBef>
                <a:spcPts val="0"/>
              </a:spcBef>
              <a:spcAft>
                <a:spcPts val="0"/>
              </a:spcAft>
              <a:buNone/>
            </a:pPr>
            <a:r>
              <a:rPr lang="en"/>
              <a:t>01</a:t>
            </a:r>
            <a:endParaRPr/>
          </a:p>
        </p:txBody>
      </p:sp>
      <p:sp>
        <p:nvSpPr>
          <p:cNvPr id="427" name="Google Shape;427;p36"/>
          <p:cNvSpPr txBox="1">
            <a:spLocks noGrp="1"/>
          </p:cNvSpPr>
          <p:nvPr>
            <p:ph type="title" idx="2"/>
          </p:nvPr>
        </p:nvSpPr>
        <p:spPr>
          <a:xfrm>
            <a:off x="798250" y="2840375"/>
            <a:ext cx="7632600" cy="1066200"/>
          </a:xfrm>
          <a:prstGeom prst="rect">
            <a:avLst/>
          </a:prstGeom>
        </p:spPr>
        <p:txBody>
          <a:bodyPr spcFirstLastPara="1" wrap="square" lIns="91425" tIns="91425" rIns="91425" bIns="91425" anchor="t" anchorCtr="0">
            <a:noAutofit/>
          </a:bodyPr>
          <a:lstStyle/>
          <a:p>
            <a:pPr lvl="0"/>
            <a:r>
              <a:rPr lang="en-GB" b="1" dirty="0"/>
              <a:t>Empreendedorismo verde</a:t>
            </a:r>
            <a:endParaRPr/>
          </a:p>
        </p:txBody>
      </p:sp>
      <p:sp>
        <p:nvSpPr>
          <p:cNvPr id="428" name="Google Shape;428;p36"/>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1"/>
          <p:cNvSpPr txBox="1">
            <a:spLocks noGrp="1"/>
          </p:cNvSpPr>
          <p:nvPr>
            <p:ph type="title"/>
          </p:nvPr>
        </p:nvSpPr>
        <p:spPr>
          <a:xfrm>
            <a:off x="713225" y="1550036"/>
            <a:ext cx="7717800" cy="646800"/>
          </a:xfrm>
          <a:prstGeom prst="rect">
            <a:avLst/>
          </a:prstGeom>
        </p:spPr>
        <p:txBody>
          <a:bodyPr spcFirstLastPara="1" wrap="square" lIns="91425" tIns="91425" rIns="91425" bIns="91425" anchor="t" anchorCtr="0">
            <a:noAutofit/>
          </a:bodyPr>
          <a:lstStyle/>
          <a:p>
            <a:r>
              <a:rPr lang="en-GB" b="1" dirty="0"/>
              <a:t>Quadro conceptual</a:t>
            </a:r>
            <a:endParaRPr lang="en-US" dirty="0"/>
          </a:p>
        </p:txBody>
      </p:sp>
      <p:grpSp>
        <p:nvGrpSpPr>
          <p:cNvPr id="321" name="Google Shape;321;p31"/>
          <p:cNvGrpSpPr/>
          <p:nvPr/>
        </p:nvGrpSpPr>
        <p:grpSpPr>
          <a:xfrm>
            <a:off x="2858975" y="-386925"/>
            <a:ext cx="701425" cy="247750"/>
            <a:chOff x="2858975" y="3984400"/>
            <a:chExt cx="701425" cy="247750"/>
          </a:xfrm>
        </p:grpSpPr>
        <p:sp>
          <p:nvSpPr>
            <p:cNvPr id="322" name="Google Shape;322;p31"/>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31"/>
          <p:cNvSpPr txBox="1">
            <a:spLocks noGrp="1"/>
          </p:cNvSpPr>
          <p:nvPr>
            <p:ph type="subTitle" idx="1"/>
          </p:nvPr>
        </p:nvSpPr>
        <p:spPr>
          <a:xfrm>
            <a:off x="1085481" y="2243215"/>
            <a:ext cx="7633765" cy="1176900"/>
          </a:xfrm>
          <a:prstGeom prst="rect">
            <a:avLst/>
          </a:prstGeom>
        </p:spPr>
        <p:txBody>
          <a:bodyPr spcFirstLastPara="1" wrap="square" lIns="91425" tIns="91425" rIns="91425" bIns="91425" anchor="t" anchorCtr="0">
            <a:noAutofit/>
          </a:bodyPr>
          <a:lstStyle/>
          <a:p>
            <a:r>
              <a:rPr lang="pt-PT" sz="1600" dirty="0"/>
              <a:t>A indústria de bens e serviços ambientais consiste em atividades que produzem bens e serviços para medir, prevenir, limitar, minimizar ou corrigir danos ambientais à água, ao ar e ao solo, bem como problemas relacionados com resíduos, ruído e ecossistemas, incluindo ainda tecnologias, produtos e serviços mais limpos que reduzem o risco ambiental e minimizam a poluição e a utilização de recursos</a:t>
            </a:r>
            <a:r>
              <a:rPr lang="en-GB" sz="1600" dirty="0"/>
              <a:t>.</a:t>
            </a:r>
            <a:endParaRPr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GB" sz="2800" b="1" dirty="0"/>
              <a:t>O que É o empreendedorismo verde e </a:t>
            </a:r>
            <a:r>
              <a:rPr lang="en-GB" sz="2800" b="1" dirty="0" err="1"/>
              <a:t>porque</a:t>
            </a:r>
            <a:r>
              <a:rPr lang="en-GB" sz="2800" b="1" dirty="0"/>
              <a:t> É importante?</a:t>
            </a:r>
            <a:endParaRPr sz="2800" dirty="0"/>
          </a:p>
        </p:txBody>
      </p:sp>
      <p:graphicFrame>
        <p:nvGraphicFramePr>
          <p:cNvPr id="5" name="Diagram 4"/>
          <p:cNvGraphicFramePr/>
          <p:nvPr/>
        </p:nvGraphicFramePr>
        <p:xfrm>
          <a:off x="519143" y="1309656"/>
          <a:ext cx="7911881" cy="3293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GB" sz="3600" b="1" dirty="0"/>
              <a:t>O que É o empreendedorismo verde e </a:t>
            </a:r>
            <a:r>
              <a:rPr lang="en-GB" sz="3600" b="1" dirty="0" err="1"/>
              <a:t>porque</a:t>
            </a:r>
            <a:r>
              <a:rPr lang="en-GB" sz="3600" b="1" dirty="0"/>
              <a:t> É importante?</a:t>
            </a:r>
            <a:endParaRPr sz="3600" dirty="0"/>
          </a:p>
        </p:txBody>
      </p:sp>
      <p:sp>
        <p:nvSpPr>
          <p:cNvPr id="335" name="Google Shape;335;p32"/>
          <p:cNvSpPr txBox="1">
            <a:spLocks noGrp="1"/>
          </p:cNvSpPr>
          <p:nvPr>
            <p:ph type="subTitle" idx="4294967295"/>
          </p:nvPr>
        </p:nvSpPr>
        <p:spPr>
          <a:xfrm>
            <a:off x="519143" y="2070243"/>
            <a:ext cx="4483510" cy="2507410"/>
          </a:xfrm>
          <a:prstGeom prst="rect">
            <a:avLst/>
          </a:prstGeom>
        </p:spPr>
        <p:txBody>
          <a:bodyPr spcFirstLastPara="1" wrap="square" lIns="91425" tIns="91425" rIns="91425" bIns="91425" anchor="t" anchorCtr="0">
            <a:noAutofit/>
          </a:bodyPr>
          <a:lstStyle/>
          <a:p>
            <a:pPr marL="114300" lvl="0" indent="12700">
              <a:buSzPts val="1600"/>
            </a:pPr>
            <a:r>
              <a:rPr lang="pt-PT" sz="2000" dirty="0"/>
              <a:t>Como aqui demonstrado, uma empresa sustentável esforça-se por equilibrar os benefícios económicos (financeiros), sociais (pessoas) e ambientais (biodiversidade, ecossistemas) da empresa como parte do seu principal objetivo comercial</a:t>
            </a:r>
            <a:r>
              <a:rPr lang="en-GB" sz="2000" dirty="0"/>
              <a:t>.</a:t>
            </a:r>
            <a:endParaRPr lang="en-US" sz="2000" dirty="0"/>
          </a:p>
        </p:txBody>
      </p:sp>
      <p:pic>
        <p:nvPicPr>
          <p:cNvPr id="35846" name="Picture 6" descr="Untitled-1"/>
          <p:cNvPicPr>
            <a:picLocks noChangeAspect="1" noChangeArrowheads="1"/>
          </p:cNvPicPr>
          <p:nvPr/>
        </p:nvPicPr>
        <p:blipFill>
          <a:blip r:embed="rId3"/>
          <a:srcRect/>
          <a:stretch>
            <a:fillRect/>
          </a:stretch>
        </p:blipFill>
        <p:spPr bwMode="auto">
          <a:xfrm>
            <a:off x="5448024" y="1308409"/>
            <a:ext cx="2810798" cy="3603587"/>
          </a:xfrm>
          <a:prstGeom prst="rect">
            <a:avLst/>
          </a:prstGeom>
          <a:noFill/>
          <a:ln w="9525">
            <a:noFill/>
            <a:miter lim="800000"/>
            <a:headEnd/>
            <a:tailEnd/>
          </a:ln>
        </p:spPr>
      </p:pic>
      <p:grpSp>
        <p:nvGrpSpPr>
          <p:cNvPr id="35847" name="Group 7"/>
          <p:cNvGrpSpPr>
            <a:grpSpLocks/>
          </p:cNvGrpSpPr>
          <p:nvPr/>
        </p:nvGrpSpPr>
        <p:grpSpPr bwMode="auto">
          <a:xfrm>
            <a:off x="5758048" y="2070243"/>
            <a:ext cx="2533650" cy="2133600"/>
            <a:chOff x="1770" y="5400"/>
            <a:chExt cx="3990" cy="3360"/>
          </a:xfrm>
        </p:grpSpPr>
        <p:sp>
          <p:nvSpPr>
            <p:cNvPr id="35848" name="Text Box 8"/>
            <p:cNvSpPr txBox="1">
              <a:spLocks noChangeArrowheads="1"/>
            </p:cNvSpPr>
            <p:nvPr/>
          </p:nvSpPr>
          <p:spPr bwMode="auto">
            <a:xfrm>
              <a:off x="2765" y="5400"/>
              <a:ext cx="2140" cy="4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dirty="0">
                  <a:ln>
                    <a:noFill/>
                  </a:ln>
                  <a:solidFill>
                    <a:schemeClr val="tx1"/>
                  </a:solidFill>
                  <a:effectLst/>
                  <a:latin typeface="Calibri" pitchFamily="34" charset="0"/>
                  <a:cs typeface="Arial" pitchFamily="34" charset="0"/>
                </a:rPr>
                <a:t>Sustentabilidade</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5849" name="Text Box 9"/>
            <p:cNvSpPr txBox="1">
              <a:spLocks noChangeArrowheads="1"/>
            </p:cNvSpPr>
            <p:nvPr/>
          </p:nvSpPr>
          <p:spPr bwMode="auto">
            <a:xfrm>
              <a:off x="1770" y="6540"/>
              <a:ext cx="630" cy="2145"/>
            </a:xfrm>
            <a:prstGeom prst="rect">
              <a:avLst/>
            </a:prstGeom>
            <a:no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dirty="0">
                  <a:ln>
                    <a:noFill/>
                  </a:ln>
                  <a:solidFill>
                    <a:schemeClr val="tx1"/>
                  </a:solidFill>
                  <a:effectLst/>
                  <a:latin typeface="Calibri" pitchFamily="34" charset="0"/>
                  <a:cs typeface="Arial" pitchFamily="34" charset="0"/>
                </a:rPr>
                <a:t>Social</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5850" name="Text Box 10"/>
            <p:cNvSpPr txBox="1">
              <a:spLocks noChangeArrowheads="1"/>
            </p:cNvSpPr>
            <p:nvPr/>
          </p:nvSpPr>
          <p:spPr bwMode="auto">
            <a:xfrm>
              <a:off x="3495" y="6540"/>
              <a:ext cx="630" cy="2145"/>
            </a:xfrm>
            <a:prstGeom prst="rect">
              <a:avLst/>
            </a:prstGeom>
            <a:no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dirty="0">
                  <a:ln>
                    <a:noFill/>
                  </a:ln>
                  <a:solidFill>
                    <a:schemeClr val="tx1"/>
                  </a:solidFill>
                  <a:effectLst/>
                  <a:latin typeface="Calibri" pitchFamily="34" charset="0"/>
                  <a:cs typeface="Arial" pitchFamily="34" charset="0"/>
                </a:rPr>
                <a:t>Ambiental</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5851" name="Text Box 11"/>
            <p:cNvSpPr txBox="1">
              <a:spLocks noChangeArrowheads="1"/>
            </p:cNvSpPr>
            <p:nvPr/>
          </p:nvSpPr>
          <p:spPr bwMode="auto">
            <a:xfrm>
              <a:off x="5130" y="6615"/>
              <a:ext cx="630" cy="2145"/>
            </a:xfrm>
            <a:prstGeom prst="rect">
              <a:avLst/>
            </a:prstGeom>
            <a:no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dirty="0" err="1">
                  <a:ln>
                    <a:noFill/>
                  </a:ln>
                  <a:solidFill>
                    <a:schemeClr val="tx1"/>
                  </a:solidFill>
                  <a:effectLst/>
                  <a:latin typeface="Calibri" pitchFamily="34" charset="0"/>
                  <a:cs typeface="Arial" pitchFamily="34" charset="0"/>
                </a:rPr>
                <a:t>Económica</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GB" sz="3600" b="1" dirty="0"/>
              <a:t>O que É o empreendedorismo verde e </a:t>
            </a:r>
            <a:r>
              <a:rPr lang="en-GB" sz="3600" b="1" dirty="0" err="1"/>
              <a:t>porque</a:t>
            </a:r>
            <a:r>
              <a:rPr lang="en-GB" sz="3600" b="1" dirty="0"/>
              <a:t> É importante?</a:t>
            </a:r>
            <a:endParaRPr sz="3600" dirty="0"/>
          </a:p>
        </p:txBody>
      </p:sp>
      <p:sp>
        <p:nvSpPr>
          <p:cNvPr id="335" name="Google Shape;335;p32"/>
          <p:cNvSpPr txBox="1">
            <a:spLocks noGrp="1"/>
          </p:cNvSpPr>
          <p:nvPr>
            <p:ph type="subTitle" idx="4294967295"/>
          </p:nvPr>
        </p:nvSpPr>
        <p:spPr>
          <a:xfrm>
            <a:off x="2625845" y="1699260"/>
            <a:ext cx="3538735" cy="2772450"/>
          </a:xfrm>
          <a:prstGeom prst="rect">
            <a:avLst/>
          </a:prstGeom>
        </p:spPr>
        <p:txBody>
          <a:bodyPr spcFirstLastPara="1" wrap="square" lIns="91425" tIns="91425" rIns="91425" bIns="91425" anchor="t" anchorCtr="0">
            <a:noAutofit/>
          </a:bodyPr>
          <a:lstStyle/>
          <a:p>
            <a:pPr marL="114300" lvl="0" indent="12700" algn="ctr">
              <a:buSzPts val="1600"/>
            </a:pPr>
            <a:r>
              <a:rPr lang="en-US" sz="2400" dirty="0">
                <a:solidFill>
                  <a:srgbClr val="15A7A1"/>
                </a:solidFill>
              </a:rPr>
              <a:t>Escreva um exemplo de empreendedorismo verde em que se possa pensar.</a:t>
            </a:r>
          </a:p>
          <a:p>
            <a:pPr marL="114300" lvl="0" indent="12700" algn="ctr">
              <a:buSzPts val="1600"/>
            </a:pPr>
            <a:endParaRPr lang="en-US" sz="2400" dirty="0"/>
          </a:p>
          <a:p>
            <a:pPr marL="114300" lvl="0" indent="12700" algn="ctr">
              <a:buSzPts val="1600"/>
            </a:pPr>
            <a:r>
              <a:rPr lang="en-US" sz="2400" dirty="0" err="1">
                <a:solidFill>
                  <a:srgbClr val="2B2D83"/>
                </a:solidFill>
              </a:rPr>
              <a:t>Depois</a:t>
            </a:r>
            <a:r>
              <a:rPr lang="en-US" sz="2400" dirty="0">
                <a:solidFill>
                  <a:srgbClr val="2B2D83"/>
                </a:solidFill>
              </a:rPr>
              <a:t>, apresente a sua escolha à </a:t>
            </a:r>
            <a:r>
              <a:rPr lang="en-US" sz="2400" dirty="0" err="1">
                <a:solidFill>
                  <a:srgbClr val="2B2D83"/>
                </a:solidFill>
              </a:rPr>
              <a:t>turma</a:t>
            </a:r>
            <a:r>
              <a:rPr lang="en-US" sz="2400" dirty="0">
                <a:solidFill>
                  <a:srgbClr val="2B2D83"/>
                </a:solidFill>
              </a:rPr>
              <a:t> e obtenha feedback.</a:t>
            </a:r>
            <a:endParaRPr sz="2400" dirty="0">
              <a:solidFill>
                <a:srgbClr val="2B2D8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GB" b="1" dirty="0" err="1"/>
              <a:t>EntÃo</a:t>
            </a:r>
            <a:r>
              <a:rPr lang="en-GB" b="1" dirty="0"/>
              <a:t>, o que É um </a:t>
            </a:r>
            <a:r>
              <a:rPr lang="en-GB" b="1" dirty="0" err="1"/>
              <a:t>negÓcio</a:t>
            </a:r>
            <a:r>
              <a:rPr lang="en-GB" b="1" dirty="0"/>
              <a:t> verde?</a:t>
            </a:r>
            <a:endParaRPr dirty="0"/>
          </a:p>
        </p:txBody>
      </p:sp>
      <p:graphicFrame>
        <p:nvGraphicFramePr>
          <p:cNvPr id="37" name="Diagram 36"/>
          <p:cNvGraphicFramePr/>
          <p:nvPr>
            <p:extLst>
              <p:ext uri="{D42A27DB-BD31-4B8C-83A1-F6EECF244321}">
                <p14:modId xmlns:p14="http://schemas.microsoft.com/office/powerpoint/2010/main" val="3010758701"/>
              </p:ext>
            </p:extLst>
          </p:nvPr>
        </p:nvGraphicFramePr>
        <p:xfrm>
          <a:off x="469557" y="1144473"/>
          <a:ext cx="7961467" cy="3806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3729" name="Picture 1" descr="Green Business strategies - SWOT of green business"/>
          <p:cNvPicPr>
            <a:picLocks noChangeAspect="1" noChangeArrowheads="1"/>
          </p:cNvPicPr>
          <p:nvPr/>
        </p:nvPicPr>
        <p:blipFill>
          <a:blip r:embed="rId8" r:link="rId9"/>
          <a:srcRect/>
          <a:stretch>
            <a:fillRect/>
          </a:stretch>
        </p:blipFill>
        <p:spPr bwMode="auto">
          <a:xfrm>
            <a:off x="3557314" y="1129709"/>
            <a:ext cx="1700486" cy="1062376"/>
          </a:xfrm>
          <a:prstGeom prst="rect">
            <a:avLst/>
          </a:prstGeom>
          <a:noFill/>
          <a:ln w="9525">
            <a:noFill/>
            <a:miter lim="800000"/>
            <a:headEnd/>
            <a:tailEnd/>
          </a:ln>
        </p:spPr>
      </p:pic>
      <p:sp>
        <p:nvSpPr>
          <p:cNvPr id="38" name="TextBox 37"/>
          <p:cNvSpPr txBox="1"/>
          <p:nvPr/>
        </p:nvSpPr>
        <p:spPr>
          <a:xfrm>
            <a:off x="469557" y="4489449"/>
            <a:ext cx="7961467" cy="461665"/>
          </a:xfrm>
          <a:prstGeom prst="rect">
            <a:avLst/>
          </a:prstGeom>
          <a:noFill/>
        </p:spPr>
        <p:txBody>
          <a:bodyPr wrap="square" rtlCol="0">
            <a:spAutoFit/>
          </a:bodyPr>
          <a:lstStyle/>
          <a:p>
            <a:pPr algn="ctr"/>
            <a:r>
              <a:rPr lang="pt-PT" sz="1200" b="1" dirty="0">
                <a:solidFill>
                  <a:schemeClr val="bg1"/>
                </a:solidFill>
              </a:rPr>
              <a:t>Estes serão frequentemente pormenorizados numa Política de Sustentabilidade ou Ambiental disponível ao público e regularmente atualizada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r>
              <a:rPr lang="en-GB" b="1" dirty="0"/>
              <a:t>O Conceito de Empreendedorismo Verde </a:t>
            </a:r>
            <a:br>
              <a:rPr lang="en-US" dirty="0"/>
            </a:br>
            <a:endParaRPr/>
          </a:p>
        </p:txBody>
      </p:sp>
      <p:sp>
        <p:nvSpPr>
          <p:cNvPr id="335" name="Google Shape;335;p32"/>
          <p:cNvSpPr txBox="1">
            <a:spLocks noGrp="1"/>
          </p:cNvSpPr>
          <p:nvPr>
            <p:ph type="subTitle" idx="4294967295"/>
          </p:nvPr>
        </p:nvSpPr>
        <p:spPr>
          <a:xfrm>
            <a:off x="1227066" y="1217141"/>
            <a:ext cx="3202831" cy="3774407"/>
          </a:xfrm>
          <a:prstGeom prst="rect">
            <a:avLst/>
          </a:prstGeom>
        </p:spPr>
        <p:txBody>
          <a:bodyPr spcFirstLastPara="1" wrap="square" lIns="91425" tIns="91425" rIns="91425" bIns="91425" anchor="t" anchorCtr="0">
            <a:noAutofit/>
          </a:bodyPr>
          <a:lstStyle/>
          <a:p>
            <a:pPr marL="114300" indent="12700">
              <a:buSzPts val="1600"/>
            </a:pPr>
            <a:r>
              <a:rPr lang="en-GB" sz="1600" b="1" dirty="0" err="1">
                <a:solidFill>
                  <a:srgbClr val="2B2D83"/>
                </a:solidFill>
              </a:rPr>
              <a:t>Factos</a:t>
            </a:r>
            <a:r>
              <a:rPr lang="en-GB" sz="1600" dirty="0">
                <a:solidFill>
                  <a:srgbClr val="2B2D83"/>
                </a:solidFill>
              </a:rPr>
              <a:t>:</a:t>
            </a:r>
          </a:p>
          <a:p>
            <a:pPr marL="114300" indent="12700" algn="just">
              <a:buSzPts val="1600"/>
              <a:buFont typeface="Arial" pitchFamily="34" charset="0"/>
              <a:buChar char="•"/>
            </a:pPr>
            <a:r>
              <a:rPr lang="en-GB" dirty="0">
                <a:solidFill>
                  <a:srgbClr val="15A7A1"/>
                </a:solidFill>
              </a:rPr>
              <a:t> </a:t>
            </a:r>
            <a:r>
              <a:rPr lang="pt-PT" dirty="0">
                <a:solidFill>
                  <a:srgbClr val="15A7A1"/>
                </a:solidFill>
              </a:rPr>
              <a:t>60 por cento das empresas medem atualmente a eficiência através de programas verdes, dos quais 78 por cento atingem a eficiência energética</a:t>
            </a:r>
          </a:p>
          <a:p>
            <a:pPr marL="114300" indent="12700" algn="just">
              <a:buSzPts val="1600"/>
              <a:buFont typeface="Arial" pitchFamily="34" charset="0"/>
              <a:buChar char="•"/>
            </a:pPr>
            <a:endParaRPr lang="pt-PT" dirty="0"/>
          </a:p>
          <a:p>
            <a:pPr marL="114300" indent="12700" algn="just">
              <a:buSzPts val="1600"/>
              <a:buFont typeface="Arial" pitchFamily="34" charset="0"/>
              <a:buChar char="•"/>
            </a:pPr>
            <a:r>
              <a:rPr lang="pt-PT" dirty="0">
                <a:solidFill>
                  <a:srgbClr val="2B2D83"/>
                </a:solidFill>
              </a:rPr>
              <a:t> dois terços indicam aquecimento/arrefecimento e poupança de papel</a:t>
            </a:r>
          </a:p>
          <a:p>
            <a:pPr marL="114300" indent="12700" algn="just">
              <a:buSzPts val="1600"/>
              <a:buFont typeface="Arial" pitchFamily="34" charset="0"/>
              <a:buChar char="•"/>
            </a:pPr>
            <a:endParaRPr lang="pt-PT" dirty="0"/>
          </a:p>
          <a:p>
            <a:pPr marL="114300" indent="12700" algn="just">
              <a:buSzPts val="1600"/>
              <a:buFont typeface="Arial" pitchFamily="34" charset="0"/>
              <a:buChar char="•"/>
            </a:pPr>
            <a:r>
              <a:rPr lang="pt-PT" dirty="0">
                <a:solidFill>
                  <a:srgbClr val="15A7A1"/>
                </a:solidFill>
              </a:rPr>
              <a:t> 60 por cento estão a reduzir os custos de consumo de água</a:t>
            </a:r>
          </a:p>
          <a:p>
            <a:pPr marL="114300" indent="12700" algn="just">
              <a:buSzPts val="1600"/>
              <a:buFont typeface="Arial" pitchFamily="34" charset="0"/>
              <a:buChar char="•"/>
            </a:pPr>
            <a:endParaRPr lang="pt-PT" dirty="0"/>
          </a:p>
          <a:p>
            <a:pPr marL="114300" indent="12700" algn="just">
              <a:buSzPts val="1600"/>
              <a:buFont typeface="Arial" pitchFamily="34" charset="0"/>
              <a:buChar char="•"/>
            </a:pPr>
            <a:r>
              <a:rPr lang="pt-PT" dirty="0">
                <a:solidFill>
                  <a:srgbClr val="2B2D83"/>
                </a:solidFill>
              </a:rPr>
              <a:t> 69 por cento indicam que já estão a explorar o verde nos seus diferentes empreendimentos</a:t>
            </a:r>
          </a:p>
        </p:txBody>
      </p:sp>
      <p:pic>
        <p:nvPicPr>
          <p:cNvPr id="71683" name="Picture 3" descr="A Green Future - BusinessToday"/>
          <p:cNvPicPr>
            <a:picLocks noChangeAspect="1" noChangeArrowheads="1"/>
          </p:cNvPicPr>
          <p:nvPr/>
        </p:nvPicPr>
        <p:blipFill>
          <a:blip r:embed="rId3" r:link="rId4"/>
          <a:srcRect/>
          <a:stretch>
            <a:fillRect/>
          </a:stretch>
        </p:blipFill>
        <p:spPr bwMode="auto">
          <a:xfrm>
            <a:off x="4868047" y="1551100"/>
            <a:ext cx="3770216" cy="257020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1615</Words>
  <Application>Microsoft Office PowerPoint</Application>
  <PresentationFormat>Bildschirmpräsentation (16:9)</PresentationFormat>
  <Paragraphs>148</Paragraphs>
  <Slides>23</Slides>
  <Notes>23</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23</vt:i4>
      </vt:variant>
    </vt:vector>
  </HeadingPairs>
  <TitlesOfParts>
    <vt:vector size="30" baseType="lpstr">
      <vt:lpstr>Arial</vt:lpstr>
      <vt:lpstr>Noto Sans</vt:lpstr>
      <vt:lpstr>Calibri</vt:lpstr>
      <vt:lpstr>Bebas Neue</vt:lpstr>
      <vt:lpstr>Nunito</vt:lpstr>
      <vt:lpstr>Creal Modern Portfolio by Slidesgo</vt:lpstr>
      <vt:lpstr>Document</vt:lpstr>
      <vt:lpstr>Empreendedorismo e negócios verdes</vt:lpstr>
      <vt:lpstr>01</vt:lpstr>
      <vt:lpstr>01</vt:lpstr>
      <vt:lpstr>Quadro conceptual</vt:lpstr>
      <vt:lpstr>O que É o empreendedorismo verde e porque É importante?</vt:lpstr>
      <vt:lpstr>O que É o empreendedorismo verde e porque É importante?</vt:lpstr>
      <vt:lpstr>O que É o empreendedorismo verde e porque É importante?</vt:lpstr>
      <vt:lpstr>EntÃo, o que É um negÓcio verde?</vt:lpstr>
      <vt:lpstr>O Conceito de Empreendedorismo Verde  </vt:lpstr>
      <vt:lpstr>O Conceito de Empreendedor Verde Criativo</vt:lpstr>
      <vt:lpstr>O Conceito de Ciclo de Vida da Empresa em Empreendedorismo Verde</vt:lpstr>
      <vt:lpstr>O Conceito de Estrutura Institucional em Empreendedorismo Verde</vt:lpstr>
      <vt:lpstr>O conceito de lavagem verde em empreendedorismo verde</vt:lpstr>
      <vt:lpstr>O conceito de lavagem verde em empreendedorismo verde</vt:lpstr>
      <vt:lpstr>Como se pode saber se está a lidar com a lavagem verde?</vt:lpstr>
      <vt:lpstr>Como se pode saber se está a lidar com a lavagem verde?</vt:lpstr>
      <vt:lpstr>Como se pode saber se está a lidar com a lavagem verde?</vt:lpstr>
      <vt:lpstr>Os benefícios de fazer Empreendedorismo Verde</vt:lpstr>
      <vt:lpstr>Dicas para EmpreENDOREs Verdes</vt:lpstr>
      <vt:lpstr>Conclusões</vt:lpstr>
      <vt:lpstr>Avaliação - CANVAS comercial verde</vt:lpstr>
      <vt:lpstr>Avaliação - CANVAS comercial verde</vt:lpstr>
      <vt:lpstr>Empreendedorismo verde e negócios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Creal Modern portfolio</dc:title>
  <dc:creator>Alex S</dc:creator>
  <cp:keywords>, docId:F4E075F300C1E4B7555AA98A7993F496</cp:keywords>
  <cp:lastModifiedBy>Niclas Grüttner</cp:lastModifiedBy>
  <cp:revision>75</cp:revision>
  <dcterms:modified xsi:type="dcterms:W3CDTF">2023-07-31T09:49:40Z</dcterms:modified>
</cp:coreProperties>
</file>