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258" r:id="rId3"/>
    <p:sldId id="264" r:id="rId4"/>
    <p:sldId id="259" r:id="rId5"/>
    <p:sldId id="280" r:id="rId6"/>
    <p:sldId id="260" r:id="rId7"/>
    <p:sldId id="300" r:id="rId8"/>
    <p:sldId id="281" r:id="rId9"/>
    <p:sldId id="282" r:id="rId10"/>
    <p:sldId id="283" r:id="rId11"/>
    <p:sldId id="284" r:id="rId12"/>
    <p:sldId id="301" r:id="rId13"/>
    <p:sldId id="303" r:id="rId14"/>
    <p:sldId id="304" r:id="rId15"/>
    <p:sldId id="305" r:id="rId16"/>
    <p:sldId id="306" r:id="rId17"/>
    <p:sldId id="307" r:id="rId18"/>
    <p:sldId id="261" r:id="rId19"/>
    <p:sldId id="308" r:id="rId20"/>
    <p:sldId id="309" r:id="rId21"/>
    <p:sldId id="310" r:id="rId22"/>
    <p:sldId id="279" r:id="rId23"/>
  </p:sldIdLst>
  <p:sldSz cx="9144000" cy="5143500" type="screen16x9"/>
  <p:notesSz cx="6858000" cy="9144000"/>
  <p:embeddedFontLst>
    <p:embeddedFont>
      <p:font typeface="Bebas Neue" panose="020B0606020202050201" pitchFamily="34" charset="0"/>
      <p:regular r:id="rId25"/>
    </p:embeddedFont>
    <p:embeddedFont>
      <p:font typeface="Calibri" panose="020F0502020204030204" pitchFamily="34" charset="0"/>
      <p:regular r:id="rId26"/>
      <p:bold r:id="rId27"/>
      <p:italic r:id="rId28"/>
      <p:boldItalic r:id="rId29"/>
    </p:embeddedFont>
    <p:embeddedFont>
      <p:font typeface="Noto Sans" panose="020B0502040504020204" pitchFamily="34" charset="0"/>
      <p:regular r:id="rId30"/>
    </p:embeddedFont>
    <p:embeddedFont>
      <p:font typeface="Nunito"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7A1"/>
    <a:srgbClr val="2B2D83"/>
    <a:srgbClr val="059540"/>
    <a:srgbClr val="E75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716"/>
  </p:normalViewPr>
  <p:slideViewPr>
    <p:cSldViewPr snapToGrid="0" snapToObjects="1">
      <p:cViewPr varScale="1">
        <p:scale>
          <a:sx n="102" d="100"/>
          <a:sy n="102" d="100"/>
        </p:scale>
        <p:origin x="140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D20CC-C3A6-471A-BF8B-2624E2FE98B8}" type="doc">
      <dgm:prSet loTypeId="urn:microsoft.com/office/officeart/2005/8/layout/equation1" loCatId="relationship" qsTypeId="urn:microsoft.com/office/officeart/2005/8/quickstyle/simple1" qsCatId="simple" csTypeId="urn:microsoft.com/office/officeart/2005/8/colors/colorful3" csCatId="colorful" phldr="1"/>
      <dgm:spPr/>
    </dgm:pt>
    <dgm:pt modelId="{EEDA55F7-2E3E-4D31-8F5A-276536EBFAB7}">
      <dgm:prSet phldrT="[Text]"/>
      <dgm:spPr/>
      <dgm:t>
        <a:bodyPr/>
        <a:lstStyle/>
        <a:p>
          <a:r>
            <a:rPr lang="en-GB" dirty="0"/>
            <a:t>Развитие, което отговаря на нуждите на настоящето</a:t>
          </a:r>
          <a:endParaRPr lang="en-US" dirty="0"/>
        </a:p>
      </dgm:t>
    </dgm:pt>
    <dgm:pt modelId="{00419A53-5A2B-4D5D-812D-703A867480F7}" type="parTrans" cxnId="{721570C5-5869-46CB-AB51-CD3964A813B6}">
      <dgm:prSet/>
      <dgm:spPr/>
      <dgm:t>
        <a:bodyPr/>
        <a:lstStyle/>
        <a:p>
          <a:endParaRPr lang="en-US"/>
        </a:p>
      </dgm:t>
    </dgm:pt>
    <dgm:pt modelId="{CF659E19-75B4-4ED1-967F-4583C6E63090}" type="sibTrans" cxnId="{721570C5-5869-46CB-AB51-CD3964A813B6}">
      <dgm:prSet/>
      <dgm:spPr/>
      <dgm:t>
        <a:bodyPr/>
        <a:lstStyle/>
        <a:p>
          <a:endParaRPr lang="en-US"/>
        </a:p>
      </dgm:t>
    </dgm:pt>
    <dgm:pt modelId="{2D29D376-7B92-4B29-9802-6544F7CFDC50}">
      <dgm:prSet phldrT="[Text]"/>
      <dgm:spPr/>
      <dgm:t>
        <a:bodyPr/>
        <a:lstStyle/>
        <a:p>
          <a:r>
            <a:rPr lang="en-GB" dirty="0"/>
            <a:t>Без да се застрашава способността на бъдещите поколения да посрещат собствените си нужди</a:t>
          </a:r>
          <a:endParaRPr lang="en-US" dirty="0"/>
        </a:p>
      </dgm:t>
    </dgm:pt>
    <dgm:pt modelId="{5B172CD1-16D0-4ACD-8A0D-1C469AD3DC81}" type="parTrans" cxnId="{C976AE4C-E1F2-458C-A3F3-A7CFE3D0D23B}">
      <dgm:prSet/>
      <dgm:spPr/>
      <dgm:t>
        <a:bodyPr/>
        <a:lstStyle/>
        <a:p>
          <a:endParaRPr lang="en-US"/>
        </a:p>
      </dgm:t>
    </dgm:pt>
    <dgm:pt modelId="{A6E58BE0-33BA-443B-9286-046FE1BB8727}" type="sibTrans" cxnId="{C976AE4C-E1F2-458C-A3F3-A7CFE3D0D23B}">
      <dgm:prSet/>
      <dgm:spPr/>
      <dgm:t>
        <a:bodyPr/>
        <a:lstStyle/>
        <a:p>
          <a:endParaRPr lang="en-US"/>
        </a:p>
      </dgm:t>
    </dgm:pt>
    <dgm:pt modelId="{83D32D2F-F79F-4763-860E-9C8C6AFA0C9D}">
      <dgm:prSet phldrT="[Text]"/>
      <dgm:spPr/>
      <dgm:t>
        <a:bodyPr/>
        <a:lstStyle/>
        <a:p>
          <a:r>
            <a:rPr lang="en-US" dirty="0"/>
            <a:t>Зелено предприемачество</a:t>
          </a:r>
        </a:p>
      </dgm:t>
    </dgm:pt>
    <dgm:pt modelId="{ADB3B577-5D97-4568-AFA0-033801ADD86C}" type="parTrans" cxnId="{0FEC23E3-4AFE-4093-B52B-1D19FAABF24A}">
      <dgm:prSet/>
      <dgm:spPr/>
      <dgm:t>
        <a:bodyPr/>
        <a:lstStyle/>
        <a:p>
          <a:endParaRPr lang="en-US"/>
        </a:p>
      </dgm:t>
    </dgm:pt>
    <dgm:pt modelId="{E3CFA9E6-C945-4FCD-A53B-85088F513558}" type="sibTrans" cxnId="{0FEC23E3-4AFE-4093-B52B-1D19FAABF24A}">
      <dgm:prSet/>
      <dgm:spPr/>
      <dgm:t>
        <a:bodyPr/>
        <a:lstStyle/>
        <a:p>
          <a:endParaRPr lang="en-US"/>
        </a:p>
      </dgm:t>
    </dgm:pt>
    <dgm:pt modelId="{4A3BB5EB-68AC-4864-A839-307F3501B3A3}" type="pres">
      <dgm:prSet presAssocID="{530D20CC-C3A6-471A-BF8B-2624E2FE98B8}" presName="linearFlow" presStyleCnt="0">
        <dgm:presLayoutVars>
          <dgm:dir/>
          <dgm:resizeHandles val="exact"/>
        </dgm:presLayoutVars>
      </dgm:prSet>
      <dgm:spPr/>
    </dgm:pt>
    <dgm:pt modelId="{23944349-DDFF-4726-9EC3-5760CC1A5834}" type="pres">
      <dgm:prSet presAssocID="{EEDA55F7-2E3E-4D31-8F5A-276536EBFAB7}" presName="node" presStyleLbl="node1" presStyleIdx="0" presStyleCnt="3">
        <dgm:presLayoutVars>
          <dgm:bulletEnabled val="1"/>
        </dgm:presLayoutVars>
      </dgm:prSet>
      <dgm:spPr/>
    </dgm:pt>
    <dgm:pt modelId="{5D50668A-4D9B-46A3-8D83-D4B9D20B73A8}" type="pres">
      <dgm:prSet presAssocID="{CF659E19-75B4-4ED1-967F-4583C6E63090}" presName="spacerL" presStyleCnt="0"/>
      <dgm:spPr/>
    </dgm:pt>
    <dgm:pt modelId="{77784BB3-E5F7-4F70-94A5-3560F9A99282}" type="pres">
      <dgm:prSet presAssocID="{CF659E19-75B4-4ED1-967F-4583C6E63090}" presName="sibTrans" presStyleLbl="sibTrans2D1" presStyleIdx="0" presStyleCnt="2"/>
      <dgm:spPr/>
    </dgm:pt>
    <dgm:pt modelId="{71603686-0AA3-4E3F-B177-63A399FD8AEF}" type="pres">
      <dgm:prSet presAssocID="{CF659E19-75B4-4ED1-967F-4583C6E63090}" presName="spacerR" presStyleCnt="0"/>
      <dgm:spPr/>
    </dgm:pt>
    <dgm:pt modelId="{3151C379-B26A-440C-8118-78DEA46810CA}" type="pres">
      <dgm:prSet presAssocID="{2D29D376-7B92-4B29-9802-6544F7CFDC50}" presName="node" presStyleLbl="node1" presStyleIdx="1" presStyleCnt="3">
        <dgm:presLayoutVars>
          <dgm:bulletEnabled val="1"/>
        </dgm:presLayoutVars>
      </dgm:prSet>
      <dgm:spPr/>
    </dgm:pt>
    <dgm:pt modelId="{3A062934-729D-4E03-819E-03111A27C997}" type="pres">
      <dgm:prSet presAssocID="{A6E58BE0-33BA-443B-9286-046FE1BB8727}" presName="spacerL" presStyleCnt="0"/>
      <dgm:spPr/>
    </dgm:pt>
    <dgm:pt modelId="{4A558155-0837-43BD-B682-BBFA82788627}" type="pres">
      <dgm:prSet presAssocID="{A6E58BE0-33BA-443B-9286-046FE1BB8727}" presName="sibTrans" presStyleLbl="sibTrans2D1" presStyleIdx="1" presStyleCnt="2"/>
      <dgm:spPr/>
    </dgm:pt>
    <dgm:pt modelId="{05B75715-E199-4117-A8BA-A00B72F96CE8}" type="pres">
      <dgm:prSet presAssocID="{A6E58BE0-33BA-443B-9286-046FE1BB8727}" presName="spacerR" presStyleCnt="0"/>
      <dgm:spPr/>
    </dgm:pt>
    <dgm:pt modelId="{9B3A6E08-2772-4996-9DE6-4E779BD6426A}" type="pres">
      <dgm:prSet presAssocID="{83D32D2F-F79F-4763-860E-9C8C6AFA0C9D}" presName="node" presStyleLbl="node1" presStyleIdx="2" presStyleCnt="3">
        <dgm:presLayoutVars>
          <dgm:bulletEnabled val="1"/>
        </dgm:presLayoutVars>
      </dgm:prSet>
      <dgm:spPr/>
    </dgm:pt>
  </dgm:ptLst>
  <dgm:cxnLst>
    <dgm:cxn modelId="{85CD5703-D281-457F-BA82-88AA1EC8DE5B}" type="presOf" srcId="{EEDA55F7-2E3E-4D31-8F5A-276536EBFAB7}" destId="{23944349-DDFF-4726-9EC3-5760CC1A5834}" srcOrd="0" destOrd="0" presId="urn:microsoft.com/office/officeart/2005/8/layout/equation1"/>
    <dgm:cxn modelId="{B9A6EC68-3C49-4A6F-8DAE-A2CB6BE54B8B}" type="presOf" srcId="{2D29D376-7B92-4B29-9802-6544F7CFDC50}" destId="{3151C379-B26A-440C-8118-78DEA46810CA}" srcOrd="0" destOrd="0" presId="urn:microsoft.com/office/officeart/2005/8/layout/equation1"/>
    <dgm:cxn modelId="{E7E3EA69-2AD0-4C02-86FD-0C5E51178870}" type="presOf" srcId="{83D32D2F-F79F-4763-860E-9C8C6AFA0C9D}" destId="{9B3A6E08-2772-4996-9DE6-4E779BD6426A}" srcOrd="0" destOrd="0" presId="urn:microsoft.com/office/officeart/2005/8/layout/equation1"/>
    <dgm:cxn modelId="{C976AE4C-E1F2-458C-A3F3-A7CFE3D0D23B}" srcId="{530D20CC-C3A6-471A-BF8B-2624E2FE98B8}" destId="{2D29D376-7B92-4B29-9802-6544F7CFDC50}" srcOrd="1" destOrd="0" parTransId="{5B172CD1-16D0-4ACD-8A0D-1C469AD3DC81}" sibTransId="{A6E58BE0-33BA-443B-9286-046FE1BB8727}"/>
    <dgm:cxn modelId="{5FE21D4E-9C8E-48E5-A1B6-B7B773DCBF36}" type="presOf" srcId="{A6E58BE0-33BA-443B-9286-046FE1BB8727}" destId="{4A558155-0837-43BD-B682-BBFA82788627}" srcOrd="0" destOrd="0" presId="urn:microsoft.com/office/officeart/2005/8/layout/equation1"/>
    <dgm:cxn modelId="{C0EA5995-B43C-45C0-BEFF-64622A989F5A}" type="presOf" srcId="{CF659E19-75B4-4ED1-967F-4583C6E63090}" destId="{77784BB3-E5F7-4F70-94A5-3560F9A99282}" srcOrd="0" destOrd="0" presId="urn:microsoft.com/office/officeart/2005/8/layout/equation1"/>
    <dgm:cxn modelId="{721570C5-5869-46CB-AB51-CD3964A813B6}" srcId="{530D20CC-C3A6-471A-BF8B-2624E2FE98B8}" destId="{EEDA55F7-2E3E-4D31-8F5A-276536EBFAB7}" srcOrd="0" destOrd="0" parTransId="{00419A53-5A2B-4D5D-812D-703A867480F7}" sibTransId="{CF659E19-75B4-4ED1-967F-4583C6E63090}"/>
    <dgm:cxn modelId="{4D5B4AD4-CDB0-49B4-8E3C-7D9A8DED497B}" type="presOf" srcId="{530D20CC-C3A6-471A-BF8B-2624E2FE98B8}" destId="{4A3BB5EB-68AC-4864-A839-307F3501B3A3}" srcOrd="0" destOrd="0" presId="urn:microsoft.com/office/officeart/2005/8/layout/equation1"/>
    <dgm:cxn modelId="{0FEC23E3-4AFE-4093-B52B-1D19FAABF24A}" srcId="{530D20CC-C3A6-471A-BF8B-2624E2FE98B8}" destId="{83D32D2F-F79F-4763-860E-9C8C6AFA0C9D}" srcOrd="2" destOrd="0" parTransId="{ADB3B577-5D97-4568-AFA0-033801ADD86C}" sibTransId="{E3CFA9E6-C945-4FCD-A53B-85088F513558}"/>
    <dgm:cxn modelId="{F444710F-E198-44E5-8184-941024AB2D04}" type="presParOf" srcId="{4A3BB5EB-68AC-4864-A839-307F3501B3A3}" destId="{23944349-DDFF-4726-9EC3-5760CC1A5834}" srcOrd="0" destOrd="0" presId="urn:microsoft.com/office/officeart/2005/8/layout/equation1"/>
    <dgm:cxn modelId="{AE06457C-E143-48F2-865C-7A7579F19BCA}" type="presParOf" srcId="{4A3BB5EB-68AC-4864-A839-307F3501B3A3}" destId="{5D50668A-4D9B-46A3-8D83-D4B9D20B73A8}" srcOrd="1" destOrd="0" presId="urn:microsoft.com/office/officeart/2005/8/layout/equation1"/>
    <dgm:cxn modelId="{9726E25C-E7DD-4F6A-AEF8-E9B77EC4BE0A}" type="presParOf" srcId="{4A3BB5EB-68AC-4864-A839-307F3501B3A3}" destId="{77784BB3-E5F7-4F70-94A5-3560F9A99282}" srcOrd="2" destOrd="0" presId="urn:microsoft.com/office/officeart/2005/8/layout/equation1"/>
    <dgm:cxn modelId="{4E0D23A6-64CE-4CB5-A7B0-4E972C7E5D83}" type="presParOf" srcId="{4A3BB5EB-68AC-4864-A839-307F3501B3A3}" destId="{71603686-0AA3-4E3F-B177-63A399FD8AEF}" srcOrd="3" destOrd="0" presId="urn:microsoft.com/office/officeart/2005/8/layout/equation1"/>
    <dgm:cxn modelId="{2738D2F4-D780-46F8-AC48-8142747ED2E6}" type="presParOf" srcId="{4A3BB5EB-68AC-4864-A839-307F3501B3A3}" destId="{3151C379-B26A-440C-8118-78DEA46810CA}" srcOrd="4" destOrd="0" presId="urn:microsoft.com/office/officeart/2005/8/layout/equation1"/>
    <dgm:cxn modelId="{97DB12F9-4BF7-41FF-8737-B484BD090CA0}" type="presParOf" srcId="{4A3BB5EB-68AC-4864-A839-307F3501B3A3}" destId="{3A062934-729D-4E03-819E-03111A27C997}" srcOrd="5" destOrd="0" presId="urn:microsoft.com/office/officeart/2005/8/layout/equation1"/>
    <dgm:cxn modelId="{23FAB2EF-5B41-4EDE-869D-0F5E7A95F762}" type="presParOf" srcId="{4A3BB5EB-68AC-4864-A839-307F3501B3A3}" destId="{4A558155-0837-43BD-B682-BBFA82788627}" srcOrd="6" destOrd="0" presId="urn:microsoft.com/office/officeart/2005/8/layout/equation1"/>
    <dgm:cxn modelId="{5DCF0144-5207-47D4-90DD-41CB74966934}" type="presParOf" srcId="{4A3BB5EB-68AC-4864-A839-307F3501B3A3}" destId="{05B75715-E199-4117-A8BA-A00B72F96CE8}" srcOrd="7" destOrd="0" presId="urn:microsoft.com/office/officeart/2005/8/layout/equation1"/>
    <dgm:cxn modelId="{31B93D64-23EF-4A95-8F0D-21957B9FE8C3}" type="presParOf" srcId="{4A3BB5EB-68AC-4864-A839-307F3501B3A3}" destId="{9B3A6E08-2772-4996-9DE6-4E779BD6426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05A96-787C-4159-88E3-0F57FC43A32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B2BE5F4-2612-4F8D-B71E-DF1D0FAB04FE}">
      <dgm:prSet phldrT="[Text]" phldr="1" custT="1"/>
      <dgm:spPr>
        <a:solidFill>
          <a:srgbClr val="2B2D83"/>
        </a:solidFill>
      </dgm:spPr>
      <dgm:t>
        <a:bodyPr/>
        <a:lstStyle/>
        <a:p>
          <a:endParaRPr lang="en-US" sz="1100" dirty="0"/>
        </a:p>
      </dgm:t>
    </dgm:pt>
    <dgm:pt modelId="{B7BC9B1B-04D9-493B-9A05-6C2E76E6ADFF}" type="parTrans" cxnId="{1F322873-94E8-453D-83D5-B0AC2671BFCF}">
      <dgm:prSet/>
      <dgm:spPr/>
      <dgm:t>
        <a:bodyPr/>
        <a:lstStyle/>
        <a:p>
          <a:endParaRPr lang="en-US" sz="1100"/>
        </a:p>
      </dgm:t>
    </dgm:pt>
    <dgm:pt modelId="{5F1EB256-4174-4B53-84B7-45701E0E11D5}" type="sibTrans" cxnId="{1F322873-94E8-453D-83D5-B0AC2671BFCF}">
      <dgm:prSet/>
      <dgm:spPr/>
      <dgm:t>
        <a:bodyPr/>
        <a:lstStyle/>
        <a:p>
          <a:endParaRPr lang="en-US" sz="1100"/>
        </a:p>
      </dgm:t>
    </dgm:pt>
    <dgm:pt modelId="{5D127629-DB78-4C76-A6F4-337D755947D1}">
      <dgm:prSet phldrT="[Text]" custT="1"/>
      <dgm:spPr>
        <a:solidFill>
          <a:srgbClr val="15A7A1"/>
        </a:solidFill>
      </dgm:spPr>
      <dgm:t>
        <a:bodyPr/>
        <a:lstStyle/>
        <a:p>
          <a:r>
            <a:rPr lang="en-GB" sz="1100" dirty="0"/>
            <a:t>Включване на принципите на устойчивост в своята дейност</a:t>
          </a:r>
          <a:endParaRPr lang="en-US" sz="1100" dirty="0"/>
        </a:p>
      </dgm:t>
    </dgm:pt>
    <dgm:pt modelId="{4E76280E-A3DB-4ED4-B625-F6F81641F2B7}" type="parTrans" cxnId="{09CECF47-0AE8-463D-9653-BF80D449AA37}">
      <dgm:prSet/>
      <dgm:spPr/>
      <dgm:t>
        <a:bodyPr/>
        <a:lstStyle/>
        <a:p>
          <a:endParaRPr lang="en-US" sz="1100"/>
        </a:p>
      </dgm:t>
    </dgm:pt>
    <dgm:pt modelId="{EC0E1A75-1162-4781-8372-7754A1969225}" type="sibTrans" cxnId="{09CECF47-0AE8-463D-9653-BF80D449AA37}">
      <dgm:prSet/>
      <dgm:spPr/>
      <dgm:t>
        <a:bodyPr/>
        <a:lstStyle/>
        <a:p>
          <a:endParaRPr lang="en-US" sz="1100"/>
        </a:p>
      </dgm:t>
    </dgm:pt>
    <dgm:pt modelId="{B4CF0591-F75C-4CAE-B512-BCB255E15C5F}">
      <dgm:prSet phldrT="[Text]" custT="1"/>
      <dgm:spPr>
        <a:solidFill>
          <a:srgbClr val="15A7A1"/>
        </a:solidFill>
      </dgm:spPr>
      <dgm:t>
        <a:bodyPr/>
        <a:lstStyle/>
        <a:p>
          <a:r>
            <a:rPr lang="en-GB" sz="1100" dirty="0"/>
            <a:t>да заплащате на персонала справедливо възнаграждение за извършената от него работа.</a:t>
          </a:r>
          <a:endParaRPr lang="en-US" sz="1100" dirty="0"/>
        </a:p>
      </dgm:t>
    </dgm:pt>
    <dgm:pt modelId="{F4D77ACA-1EB9-4B24-A2D5-14A930BC0C38}" type="parTrans" cxnId="{28CEE441-2909-4B9C-B2F3-ECC699B12144}">
      <dgm:prSet/>
      <dgm:spPr/>
      <dgm:t>
        <a:bodyPr/>
        <a:lstStyle/>
        <a:p>
          <a:endParaRPr lang="en-US" sz="1100"/>
        </a:p>
      </dgm:t>
    </dgm:pt>
    <dgm:pt modelId="{27D5D54B-08FF-4050-8AE1-ADEDCC69CDF1}" type="sibTrans" cxnId="{28CEE441-2909-4B9C-B2F3-ECC699B12144}">
      <dgm:prSet/>
      <dgm:spPr/>
      <dgm:t>
        <a:bodyPr/>
        <a:lstStyle/>
        <a:p>
          <a:endParaRPr lang="en-US" sz="1100"/>
        </a:p>
      </dgm:t>
    </dgm:pt>
    <dgm:pt modelId="{9D383431-98F1-48AC-AAA0-A072B0A5F8DF}">
      <dgm:prSet phldrT="[Text]" custT="1"/>
      <dgm:spPr>
        <a:solidFill>
          <a:srgbClr val="15A7A1"/>
        </a:solidFill>
      </dgm:spPr>
      <dgm:t>
        <a:bodyPr/>
        <a:lstStyle/>
        <a:p>
          <a:r>
            <a:rPr lang="en-GB" sz="1100" dirty="0"/>
            <a:t>Справедливо разпределение на ползите по цялата верига на стойността</a:t>
          </a:r>
          <a:endParaRPr lang="en-US" sz="1100" dirty="0"/>
        </a:p>
      </dgm:t>
    </dgm:pt>
    <dgm:pt modelId="{ED50372A-F70B-4CB4-956D-4D5F29098E8A}" type="parTrans" cxnId="{2C0224A3-4E00-4533-B379-CD87281AFD08}">
      <dgm:prSet/>
      <dgm:spPr/>
      <dgm:t>
        <a:bodyPr/>
        <a:lstStyle/>
        <a:p>
          <a:endParaRPr lang="en-US" sz="1100"/>
        </a:p>
      </dgm:t>
    </dgm:pt>
    <dgm:pt modelId="{71FD4E37-958E-4DBA-BBDA-7A8E51EFF844}" type="sibTrans" cxnId="{2C0224A3-4E00-4533-B379-CD87281AFD08}">
      <dgm:prSet/>
      <dgm:spPr/>
      <dgm:t>
        <a:bodyPr/>
        <a:lstStyle/>
        <a:p>
          <a:endParaRPr lang="en-US" sz="1100"/>
        </a:p>
      </dgm:t>
    </dgm:pt>
    <dgm:pt modelId="{EECD070D-B04C-4047-A521-CCF8CBD93A45}">
      <dgm:prSet phldrT="[Text]" custT="1"/>
      <dgm:spPr>
        <a:solidFill>
          <a:srgbClr val="15A7A1"/>
        </a:solidFill>
      </dgm:spPr>
      <dgm:t>
        <a:bodyPr/>
        <a:lstStyle/>
        <a:p>
          <a:r>
            <a:rPr lang="en-GB" sz="1100" dirty="0"/>
            <a:t>Поемете траен ангажимент за спазване на екологичните принципи в бизнес операциите си.</a:t>
          </a:r>
          <a:endParaRPr lang="en-US" sz="1100" dirty="0"/>
        </a:p>
      </dgm:t>
    </dgm:pt>
    <dgm:pt modelId="{4574B265-794B-4818-9F63-3705A536720D}" type="parTrans" cxnId="{9D943ACE-87CB-40A1-B743-3FB8D756CA00}">
      <dgm:prSet/>
      <dgm:spPr/>
      <dgm:t>
        <a:bodyPr/>
        <a:lstStyle/>
        <a:p>
          <a:endParaRPr lang="en-US" sz="1100"/>
        </a:p>
      </dgm:t>
    </dgm:pt>
    <dgm:pt modelId="{B02C585C-3ED0-4762-915F-F21E51376FD6}" type="sibTrans" cxnId="{9D943ACE-87CB-40A1-B743-3FB8D756CA00}">
      <dgm:prSet/>
      <dgm:spPr/>
      <dgm:t>
        <a:bodyPr/>
        <a:lstStyle/>
        <a:p>
          <a:endParaRPr lang="en-US" sz="1100"/>
        </a:p>
      </dgm:t>
    </dgm:pt>
    <dgm:pt modelId="{6751C74D-A82E-46DD-AA0E-4DF85E1292BF}">
      <dgm:prSet phldrT="[Text]" custT="1"/>
      <dgm:spPr>
        <a:solidFill>
          <a:srgbClr val="15A7A1"/>
        </a:solidFill>
      </dgm:spPr>
      <dgm:t>
        <a:bodyPr/>
        <a:lstStyle/>
        <a:p>
          <a:r>
            <a:rPr lang="en-GB" sz="1100" dirty="0"/>
            <a:t>Максимално увеличаване на социалните ползи от бизнеса </a:t>
          </a:r>
          <a:endParaRPr lang="en-US" sz="1100" dirty="0"/>
        </a:p>
      </dgm:t>
    </dgm:pt>
    <dgm:pt modelId="{19661BFA-EA93-411E-9082-AE0102A0F29D}" type="parTrans" cxnId="{FB61295A-DA87-4CD8-B9BB-065F8F279D1C}">
      <dgm:prSet/>
      <dgm:spPr/>
      <dgm:t>
        <a:bodyPr/>
        <a:lstStyle/>
        <a:p>
          <a:endParaRPr lang="en-US" sz="1100"/>
        </a:p>
      </dgm:t>
    </dgm:pt>
    <dgm:pt modelId="{23649F91-82DB-4E8A-9D48-0D76635BE63E}" type="sibTrans" cxnId="{FB61295A-DA87-4CD8-B9BB-065F8F279D1C}">
      <dgm:prSet/>
      <dgm:spPr/>
      <dgm:t>
        <a:bodyPr/>
        <a:lstStyle/>
        <a:p>
          <a:endParaRPr lang="en-US" sz="1100"/>
        </a:p>
      </dgm:t>
    </dgm:pt>
    <dgm:pt modelId="{26072832-C04E-4771-AAE4-32D09320B0E2}">
      <dgm:prSet phldrT="[Text]" custT="1"/>
      <dgm:spPr>
        <a:solidFill>
          <a:srgbClr val="15A7A1"/>
        </a:solidFill>
      </dgm:spPr>
      <dgm:t>
        <a:bodyPr/>
        <a:lstStyle/>
        <a:p>
          <a:r>
            <a:rPr lang="en-GB" sz="1100" dirty="0"/>
            <a:t>Доставка на екологични и/или местни продукти и услуги</a:t>
          </a:r>
          <a:endParaRPr lang="en-US" sz="1100" dirty="0"/>
        </a:p>
      </dgm:t>
    </dgm:pt>
    <dgm:pt modelId="{832A5780-6784-4F3D-98CF-7C10D8C39E63}" type="parTrans" cxnId="{F00A1887-9BA2-41DF-B31A-AFEBB2E9C66E}">
      <dgm:prSet/>
      <dgm:spPr/>
      <dgm:t>
        <a:bodyPr/>
        <a:lstStyle/>
        <a:p>
          <a:endParaRPr lang="en-US" sz="1100"/>
        </a:p>
      </dgm:t>
    </dgm:pt>
    <dgm:pt modelId="{00193A30-798C-407A-89AF-42A9AC5EB1E3}" type="sibTrans" cxnId="{F00A1887-9BA2-41DF-B31A-AFEBB2E9C66E}">
      <dgm:prSet/>
      <dgm:spPr/>
      <dgm:t>
        <a:bodyPr/>
        <a:lstStyle/>
        <a:p>
          <a:endParaRPr lang="en-US" sz="1100"/>
        </a:p>
      </dgm:t>
    </dgm:pt>
    <dgm:pt modelId="{C7A0411A-3F4B-46F4-B5F5-3D562C2E237C}">
      <dgm:prSet phldrT="[Text]" custT="1"/>
      <dgm:spPr>
        <a:solidFill>
          <a:srgbClr val="15A7A1"/>
        </a:solidFill>
      </dgm:spPr>
      <dgm:t>
        <a:bodyPr/>
        <a:lstStyle/>
        <a:p>
          <a:r>
            <a:rPr lang="en-GB" sz="1100" dirty="0"/>
            <a:t>Помогнете на общността да стане по-устойчива </a:t>
          </a:r>
          <a:endParaRPr lang="en-US" sz="1100" dirty="0"/>
        </a:p>
      </dgm:t>
    </dgm:pt>
    <dgm:pt modelId="{76E0B9FA-6E2F-4912-8F4F-55698F7F0D0B}" type="parTrans" cxnId="{87700456-C36C-483F-A4C0-D1F66AF7D538}">
      <dgm:prSet/>
      <dgm:spPr/>
      <dgm:t>
        <a:bodyPr/>
        <a:lstStyle/>
        <a:p>
          <a:endParaRPr lang="en-US" sz="1100"/>
        </a:p>
      </dgm:t>
    </dgm:pt>
    <dgm:pt modelId="{DBFBA1D2-88DB-4374-A83F-9A114E52FC03}" type="sibTrans" cxnId="{87700456-C36C-483F-A4C0-D1F66AF7D538}">
      <dgm:prSet/>
      <dgm:spPr/>
      <dgm:t>
        <a:bodyPr/>
        <a:lstStyle/>
        <a:p>
          <a:endParaRPr lang="en-US" sz="1100"/>
        </a:p>
      </dgm:t>
    </dgm:pt>
    <dgm:pt modelId="{33FCED20-98D3-4723-86DF-9566C4F43249}">
      <dgm:prSet phldrT="[Text]" custT="1"/>
      <dgm:spPr>
        <a:solidFill>
          <a:srgbClr val="15A7A1"/>
        </a:solidFill>
      </dgm:spPr>
      <dgm:t>
        <a:bodyPr/>
        <a:lstStyle/>
        <a:p>
          <a:r>
            <a:rPr lang="en-GB" sz="1100" dirty="0"/>
            <a:t>Полагане на усилия за намаляване на ресурсите</a:t>
          </a:r>
          <a:endParaRPr lang="en-US" sz="1100" dirty="0"/>
        </a:p>
      </dgm:t>
    </dgm:pt>
    <dgm:pt modelId="{A321E2BD-C725-4849-9F12-FBAB7602F849}" type="parTrans" cxnId="{ECAE0F2A-4839-4EBB-ACCE-E21B56AC0BA0}">
      <dgm:prSet/>
      <dgm:spPr/>
      <dgm:t>
        <a:bodyPr/>
        <a:lstStyle/>
        <a:p>
          <a:endParaRPr lang="en-US" sz="1100"/>
        </a:p>
      </dgm:t>
    </dgm:pt>
    <dgm:pt modelId="{8911D590-C08F-4841-BD6F-9E2EBCAE12D9}" type="sibTrans" cxnId="{ECAE0F2A-4839-4EBB-ACCE-E21B56AC0BA0}">
      <dgm:prSet/>
      <dgm:spPr/>
      <dgm:t>
        <a:bodyPr/>
        <a:lstStyle/>
        <a:p>
          <a:endParaRPr lang="en-US" sz="1100"/>
        </a:p>
      </dgm:t>
    </dgm:pt>
    <dgm:pt modelId="{211D92DE-7DC3-4A68-8E8B-D971F5B0CB43}" type="pres">
      <dgm:prSet presAssocID="{EAD05A96-787C-4159-88E3-0F57FC43A32A}" presName="composite" presStyleCnt="0">
        <dgm:presLayoutVars>
          <dgm:chMax val="1"/>
          <dgm:dir/>
          <dgm:resizeHandles val="exact"/>
        </dgm:presLayoutVars>
      </dgm:prSet>
      <dgm:spPr/>
    </dgm:pt>
    <dgm:pt modelId="{43A9FAB7-2334-424F-8A18-DEE74BD73E27}" type="pres">
      <dgm:prSet presAssocID="{2B2BE5F4-2612-4F8D-B71E-DF1D0FAB04FE}" presName="roof" presStyleLbl="dkBgShp" presStyleIdx="0" presStyleCnt="2"/>
      <dgm:spPr/>
    </dgm:pt>
    <dgm:pt modelId="{16F54B25-6A49-427C-ACBC-3479A8470C06}" type="pres">
      <dgm:prSet presAssocID="{2B2BE5F4-2612-4F8D-B71E-DF1D0FAB04FE}" presName="pillars" presStyleCnt="0"/>
      <dgm:spPr/>
    </dgm:pt>
    <dgm:pt modelId="{A388122F-0611-4590-A425-00233BF867C7}" type="pres">
      <dgm:prSet presAssocID="{2B2BE5F4-2612-4F8D-B71E-DF1D0FAB04FE}" presName="pillar1" presStyleLbl="node1" presStyleIdx="0" presStyleCnt="8">
        <dgm:presLayoutVars>
          <dgm:bulletEnabled val="1"/>
        </dgm:presLayoutVars>
      </dgm:prSet>
      <dgm:spPr/>
    </dgm:pt>
    <dgm:pt modelId="{E310D1DF-A50C-4E32-8376-59289ED5AC62}" type="pres">
      <dgm:prSet presAssocID="{B4CF0591-F75C-4CAE-B512-BCB255E15C5F}" presName="pillarX" presStyleLbl="node1" presStyleIdx="1" presStyleCnt="8">
        <dgm:presLayoutVars>
          <dgm:bulletEnabled val="1"/>
        </dgm:presLayoutVars>
      </dgm:prSet>
      <dgm:spPr/>
    </dgm:pt>
    <dgm:pt modelId="{4BF693E7-19FF-476B-8DFF-93F4754BC395}" type="pres">
      <dgm:prSet presAssocID="{9D383431-98F1-48AC-AAA0-A072B0A5F8DF}" presName="pillarX" presStyleLbl="node1" presStyleIdx="2" presStyleCnt="8">
        <dgm:presLayoutVars>
          <dgm:bulletEnabled val="1"/>
        </dgm:presLayoutVars>
      </dgm:prSet>
      <dgm:spPr/>
    </dgm:pt>
    <dgm:pt modelId="{0DEF22B2-95C4-41AF-A448-A1AB6798EC76}" type="pres">
      <dgm:prSet presAssocID="{6751C74D-A82E-46DD-AA0E-4DF85E1292BF}" presName="pillarX" presStyleLbl="node1" presStyleIdx="3" presStyleCnt="8">
        <dgm:presLayoutVars>
          <dgm:bulletEnabled val="1"/>
        </dgm:presLayoutVars>
      </dgm:prSet>
      <dgm:spPr/>
    </dgm:pt>
    <dgm:pt modelId="{449BA1E3-D40C-439A-AF5B-C447FF4860A2}" type="pres">
      <dgm:prSet presAssocID="{26072832-C04E-4771-AAE4-32D09320B0E2}" presName="pillarX" presStyleLbl="node1" presStyleIdx="4" presStyleCnt="8">
        <dgm:presLayoutVars>
          <dgm:bulletEnabled val="1"/>
        </dgm:presLayoutVars>
      </dgm:prSet>
      <dgm:spPr/>
    </dgm:pt>
    <dgm:pt modelId="{015722EB-8F5F-472F-8490-DC118DAE91C9}" type="pres">
      <dgm:prSet presAssocID="{C7A0411A-3F4B-46F4-B5F5-3D562C2E237C}" presName="pillarX" presStyleLbl="node1" presStyleIdx="5" presStyleCnt="8">
        <dgm:presLayoutVars>
          <dgm:bulletEnabled val="1"/>
        </dgm:presLayoutVars>
      </dgm:prSet>
      <dgm:spPr/>
    </dgm:pt>
    <dgm:pt modelId="{B7B70BD8-A364-4ADC-9B32-65424B99AF53}" type="pres">
      <dgm:prSet presAssocID="{33FCED20-98D3-4723-86DF-9566C4F43249}" presName="pillarX" presStyleLbl="node1" presStyleIdx="6" presStyleCnt="8">
        <dgm:presLayoutVars>
          <dgm:bulletEnabled val="1"/>
        </dgm:presLayoutVars>
      </dgm:prSet>
      <dgm:spPr/>
    </dgm:pt>
    <dgm:pt modelId="{B4D93126-64F4-443B-A9E4-991A540D9CB7}" type="pres">
      <dgm:prSet presAssocID="{EECD070D-B04C-4047-A521-CCF8CBD93A45}" presName="pillarX" presStyleLbl="node1" presStyleIdx="7" presStyleCnt="8">
        <dgm:presLayoutVars>
          <dgm:bulletEnabled val="1"/>
        </dgm:presLayoutVars>
      </dgm:prSet>
      <dgm:spPr/>
    </dgm:pt>
    <dgm:pt modelId="{4D43C10D-7421-434F-AB4F-01F515CBF528}" type="pres">
      <dgm:prSet presAssocID="{2B2BE5F4-2612-4F8D-B71E-DF1D0FAB04FE}" presName="base" presStyleLbl="dkBgShp" presStyleIdx="1" presStyleCnt="2"/>
      <dgm:spPr>
        <a:solidFill>
          <a:srgbClr val="2B2D83"/>
        </a:solidFill>
      </dgm:spPr>
    </dgm:pt>
  </dgm:ptLst>
  <dgm:cxnLst>
    <dgm:cxn modelId="{3EC83405-2858-47AA-A876-0DF4E340A8D1}" type="presOf" srcId="{5D127629-DB78-4C76-A6F4-337D755947D1}" destId="{A388122F-0611-4590-A425-00233BF867C7}" srcOrd="0" destOrd="0" presId="urn:microsoft.com/office/officeart/2005/8/layout/hList3"/>
    <dgm:cxn modelId="{ECAE0F2A-4839-4EBB-ACCE-E21B56AC0BA0}" srcId="{2B2BE5F4-2612-4F8D-B71E-DF1D0FAB04FE}" destId="{33FCED20-98D3-4723-86DF-9566C4F43249}" srcOrd="6" destOrd="0" parTransId="{A321E2BD-C725-4849-9F12-FBAB7602F849}" sibTransId="{8911D590-C08F-4841-BD6F-9E2EBCAE12D9}"/>
    <dgm:cxn modelId="{3BB8302B-625B-47D5-BBA5-E93249B216C8}" type="presOf" srcId="{EAD05A96-787C-4159-88E3-0F57FC43A32A}" destId="{211D92DE-7DC3-4A68-8E8B-D971F5B0CB43}" srcOrd="0" destOrd="0" presId="urn:microsoft.com/office/officeart/2005/8/layout/hList3"/>
    <dgm:cxn modelId="{28CEE441-2909-4B9C-B2F3-ECC699B12144}" srcId="{2B2BE5F4-2612-4F8D-B71E-DF1D0FAB04FE}" destId="{B4CF0591-F75C-4CAE-B512-BCB255E15C5F}" srcOrd="1" destOrd="0" parTransId="{F4D77ACA-1EB9-4B24-A2D5-14A930BC0C38}" sibTransId="{27D5D54B-08FF-4050-8AE1-ADEDCC69CDF1}"/>
    <dgm:cxn modelId="{09CECF47-0AE8-463D-9653-BF80D449AA37}" srcId="{2B2BE5F4-2612-4F8D-B71E-DF1D0FAB04FE}" destId="{5D127629-DB78-4C76-A6F4-337D755947D1}" srcOrd="0" destOrd="0" parTransId="{4E76280E-A3DB-4ED4-B625-F6F81641F2B7}" sibTransId="{EC0E1A75-1162-4781-8372-7754A1969225}"/>
    <dgm:cxn modelId="{1F322873-94E8-453D-83D5-B0AC2671BFCF}" srcId="{EAD05A96-787C-4159-88E3-0F57FC43A32A}" destId="{2B2BE5F4-2612-4F8D-B71E-DF1D0FAB04FE}" srcOrd="0" destOrd="0" parTransId="{B7BC9B1B-04D9-493B-9A05-6C2E76E6ADFF}" sibTransId="{5F1EB256-4174-4B53-84B7-45701E0E11D5}"/>
    <dgm:cxn modelId="{D21BD275-4DBD-433D-9C84-25FCD2235742}" type="presOf" srcId="{9D383431-98F1-48AC-AAA0-A072B0A5F8DF}" destId="{4BF693E7-19FF-476B-8DFF-93F4754BC395}" srcOrd="0" destOrd="0" presId="urn:microsoft.com/office/officeart/2005/8/layout/hList3"/>
    <dgm:cxn modelId="{87700456-C36C-483F-A4C0-D1F66AF7D538}" srcId="{2B2BE5F4-2612-4F8D-B71E-DF1D0FAB04FE}" destId="{C7A0411A-3F4B-46F4-B5F5-3D562C2E237C}" srcOrd="5" destOrd="0" parTransId="{76E0B9FA-6E2F-4912-8F4F-55698F7F0D0B}" sibTransId="{DBFBA1D2-88DB-4374-A83F-9A114E52FC03}"/>
    <dgm:cxn modelId="{FB61295A-DA87-4CD8-B9BB-065F8F279D1C}" srcId="{2B2BE5F4-2612-4F8D-B71E-DF1D0FAB04FE}" destId="{6751C74D-A82E-46DD-AA0E-4DF85E1292BF}" srcOrd="3" destOrd="0" parTransId="{19661BFA-EA93-411E-9082-AE0102A0F29D}" sibTransId="{23649F91-82DB-4E8A-9D48-0D76635BE63E}"/>
    <dgm:cxn modelId="{EA53A585-7B9D-4AF4-A756-B0C96060C7EA}" type="presOf" srcId="{26072832-C04E-4771-AAE4-32D09320B0E2}" destId="{449BA1E3-D40C-439A-AF5B-C447FF4860A2}" srcOrd="0" destOrd="0" presId="urn:microsoft.com/office/officeart/2005/8/layout/hList3"/>
    <dgm:cxn modelId="{F2B0CB86-A6BB-49F7-AFA3-A3DF3F923A58}" type="presOf" srcId="{6751C74D-A82E-46DD-AA0E-4DF85E1292BF}" destId="{0DEF22B2-95C4-41AF-A448-A1AB6798EC76}" srcOrd="0" destOrd="0" presId="urn:microsoft.com/office/officeart/2005/8/layout/hList3"/>
    <dgm:cxn modelId="{F00A1887-9BA2-41DF-B31A-AFEBB2E9C66E}" srcId="{2B2BE5F4-2612-4F8D-B71E-DF1D0FAB04FE}" destId="{26072832-C04E-4771-AAE4-32D09320B0E2}" srcOrd="4" destOrd="0" parTransId="{832A5780-6784-4F3D-98CF-7C10D8C39E63}" sibTransId="{00193A30-798C-407A-89AF-42A9AC5EB1E3}"/>
    <dgm:cxn modelId="{B8EFB98D-C534-43B2-BAA0-12E288324802}" type="presOf" srcId="{C7A0411A-3F4B-46F4-B5F5-3D562C2E237C}" destId="{015722EB-8F5F-472F-8490-DC118DAE91C9}" srcOrd="0" destOrd="0" presId="urn:microsoft.com/office/officeart/2005/8/layout/hList3"/>
    <dgm:cxn modelId="{2C0224A3-4E00-4533-B379-CD87281AFD08}" srcId="{2B2BE5F4-2612-4F8D-B71E-DF1D0FAB04FE}" destId="{9D383431-98F1-48AC-AAA0-A072B0A5F8DF}" srcOrd="2" destOrd="0" parTransId="{ED50372A-F70B-4CB4-956D-4D5F29098E8A}" sibTransId="{71FD4E37-958E-4DBA-BBDA-7A8E51EFF844}"/>
    <dgm:cxn modelId="{9D943ACE-87CB-40A1-B743-3FB8D756CA00}" srcId="{2B2BE5F4-2612-4F8D-B71E-DF1D0FAB04FE}" destId="{EECD070D-B04C-4047-A521-CCF8CBD93A45}" srcOrd="7" destOrd="0" parTransId="{4574B265-794B-4818-9F63-3705A536720D}" sibTransId="{B02C585C-3ED0-4762-915F-F21E51376FD6}"/>
    <dgm:cxn modelId="{CD18E8D3-2D4B-4713-92F7-EFE3F4449C32}" type="presOf" srcId="{EECD070D-B04C-4047-A521-CCF8CBD93A45}" destId="{B4D93126-64F4-443B-A9E4-991A540D9CB7}" srcOrd="0" destOrd="0" presId="urn:microsoft.com/office/officeart/2005/8/layout/hList3"/>
    <dgm:cxn modelId="{477BEFDC-404B-41F5-9186-8416EE46ECD4}" type="presOf" srcId="{33FCED20-98D3-4723-86DF-9566C4F43249}" destId="{B7B70BD8-A364-4ADC-9B32-65424B99AF53}" srcOrd="0" destOrd="0" presId="urn:microsoft.com/office/officeart/2005/8/layout/hList3"/>
    <dgm:cxn modelId="{33B96AEF-ACE4-4BFF-9362-7E6CDA8B4E93}" type="presOf" srcId="{B4CF0591-F75C-4CAE-B512-BCB255E15C5F}" destId="{E310D1DF-A50C-4E32-8376-59289ED5AC62}" srcOrd="0" destOrd="0" presId="urn:microsoft.com/office/officeart/2005/8/layout/hList3"/>
    <dgm:cxn modelId="{0544D5F6-8107-4F3C-A491-A8824857E2EA}" type="presOf" srcId="{2B2BE5F4-2612-4F8D-B71E-DF1D0FAB04FE}" destId="{43A9FAB7-2334-424F-8A18-DEE74BD73E27}" srcOrd="0" destOrd="0" presId="urn:microsoft.com/office/officeart/2005/8/layout/hList3"/>
    <dgm:cxn modelId="{5ECA577A-8C64-447F-97F8-3B1B90C3E1B7}" type="presParOf" srcId="{211D92DE-7DC3-4A68-8E8B-D971F5B0CB43}" destId="{43A9FAB7-2334-424F-8A18-DEE74BD73E27}" srcOrd="0" destOrd="0" presId="urn:microsoft.com/office/officeart/2005/8/layout/hList3"/>
    <dgm:cxn modelId="{C8FC4AD8-0219-4E64-ACD9-2118E6C03E20}" type="presParOf" srcId="{211D92DE-7DC3-4A68-8E8B-D971F5B0CB43}" destId="{16F54B25-6A49-427C-ACBC-3479A8470C06}" srcOrd="1" destOrd="0" presId="urn:microsoft.com/office/officeart/2005/8/layout/hList3"/>
    <dgm:cxn modelId="{840F0DE1-AECC-4481-A458-CEC19ED6B69A}" type="presParOf" srcId="{16F54B25-6A49-427C-ACBC-3479A8470C06}" destId="{A388122F-0611-4590-A425-00233BF867C7}" srcOrd="0" destOrd="0" presId="urn:microsoft.com/office/officeart/2005/8/layout/hList3"/>
    <dgm:cxn modelId="{ED8A16B8-DBFF-4DF5-8BC6-1B63177A5DB2}" type="presParOf" srcId="{16F54B25-6A49-427C-ACBC-3479A8470C06}" destId="{E310D1DF-A50C-4E32-8376-59289ED5AC62}" srcOrd="1" destOrd="0" presId="urn:microsoft.com/office/officeart/2005/8/layout/hList3"/>
    <dgm:cxn modelId="{42CFBEF7-046C-44A1-9957-49599A4DDD44}" type="presParOf" srcId="{16F54B25-6A49-427C-ACBC-3479A8470C06}" destId="{4BF693E7-19FF-476B-8DFF-93F4754BC395}" srcOrd="2" destOrd="0" presId="urn:microsoft.com/office/officeart/2005/8/layout/hList3"/>
    <dgm:cxn modelId="{C6EF39C5-7D12-4F73-9F8D-7C8E277395BB}" type="presParOf" srcId="{16F54B25-6A49-427C-ACBC-3479A8470C06}" destId="{0DEF22B2-95C4-41AF-A448-A1AB6798EC76}" srcOrd="3" destOrd="0" presId="urn:microsoft.com/office/officeart/2005/8/layout/hList3"/>
    <dgm:cxn modelId="{F4C20582-4258-456A-A9BC-4FC74C33E7F7}" type="presParOf" srcId="{16F54B25-6A49-427C-ACBC-3479A8470C06}" destId="{449BA1E3-D40C-439A-AF5B-C447FF4860A2}" srcOrd="4" destOrd="0" presId="urn:microsoft.com/office/officeart/2005/8/layout/hList3"/>
    <dgm:cxn modelId="{B11F5CF7-402D-41BC-BBF9-367946AF1F93}" type="presParOf" srcId="{16F54B25-6A49-427C-ACBC-3479A8470C06}" destId="{015722EB-8F5F-472F-8490-DC118DAE91C9}" srcOrd="5" destOrd="0" presId="urn:microsoft.com/office/officeart/2005/8/layout/hList3"/>
    <dgm:cxn modelId="{1689A8F4-74BF-44EB-B074-E592523002D3}" type="presParOf" srcId="{16F54B25-6A49-427C-ACBC-3479A8470C06}" destId="{B7B70BD8-A364-4ADC-9B32-65424B99AF53}" srcOrd="6" destOrd="0" presId="urn:microsoft.com/office/officeart/2005/8/layout/hList3"/>
    <dgm:cxn modelId="{7A2CA883-8A72-470A-B7D5-A3498EC01E89}" type="presParOf" srcId="{16F54B25-6A49-427C-ACBC-3479A8470C06}" destId="{B4D93126-64F4-443B-A9E4-991A540D9CB7}" srcOrd="7" destOrd="0" presId="urn:microsoft.com/office/officeart/2005/8/layout/hList3"/>
    <dgm:cxn modelId="{FB71843B-5FC3-4284-98EB-4F07200D3DFB}" type="presParOf" srcId="{211D92DE-7DC3-4A68-8E8B-D971F5B0CB43}" destId="{4D43C10D-7421-434F-AB4F-01F515CBF52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16EB0-8479-4D08-A51F-D507AB2E8889}" type="doc">
      <dgm:prSet loTypeId="urn:microsoft.com/office/officeart/2005/8/layout/equation1" loCatId="process" qsTypeId="urn:microsoft.com/office/officeart/2005/8/quickstyle/simple1" qsCatId="simple" csTypeId="urn:microsoft.com/office/officeart/2005/8/colors/accent6_2" csCatId="accent6" phldr="1"/>
      <dgm:spPr/>
    </dgm:pt>
    <dgm:pt modelId="{3BF94C3E-E6D5-41D5-9478-5CB619FD2F6E}">
      <dgm:prSet phldrT="[Text]"/>
      <dgm:spPr/>
      <dgm:t>
        <a:bodyPr/>
        <a:lstStyle/>
        <a:p>
          <a:r>
            <a:rPr lang="en-US" dirty="0"/>
            <a:t>Намаляване на въздействието върху околната среда</a:t>
          </a:r>
          <a:endParaRPr lang="ro-RO" dirty="0"/>
        </a:p>
      </dgm:t>
    </dgm:pt>
    <dgm:pt modelId="{ACD8A7EF-6F18-49F4-8E4D-F2DD55871C6F}" type="parTrans" cxnId="{6F8F45CD-07C5-4EB3-BC1A-DE9D93F786BC}">
      <dgm:prSet/>
      <dgm:spPr/>
      <dgm:t>
        <a:bodyPr/>
        <a:lstStyle/>
        <a:p>
          <a:endParaRPr lang="ro-RO"/>
        </a:p>
      </dgm:t>
    </dgm:pt>
    <dgm:pt modelId="{8AC5BCB3-4D0B-43FD-B984-EFE74F15ACCD}" type="sibTrans" cxnId="{6F8F45CD-07C5-4EB3-BC1A-DE9D93F786BC}">
      <dgm:prSet/>
      <dgm:spPr/>
      <dgm:t>
        <a:bodyPr/>
        <a:lstStyle/>
        <a:p>
          <a:endParaRPr lang="ro-RO"/>
        </a:p>
      </dgm:t>
    </dgm:pt>
    <dgm:pt modelId="{D51220A1-6A33-40F2-BDF2-C9FCF21ED119}">
      <dgm:prSet phldrT="[Text]"/>
      <dgm:spPr/>
      <dgm:t>
        <a:bodyPr/>
        <a:lstStyle/>
        <a:p>
          <a:r>
            <a:rPr lang="en-US" dirty="0"/>
            <a:t>Екологизиране на бизнес процесите, продуктите и услугите</a:t>
          </a:r>
          <a:endParaRPr lang="ro-RO" dirty="0"/>
        </a:p>
      </dgm:t>
    </dgm:pt>
    <dgm:pt modelId="{8899CF27-1810-4980-A020-9372A517ABE5}" type="parTrans" cxnId="{4F55DDF1-AC44-4978-B2BF-77BF94BE8964}">
      <dgm:prSet/>
      <dgm:spPr/>
      <dgm:t>
        <a:bodyPr/>
        <a:lstStyle/>
        <a:p>
          <a:endParaRPr lang="ro-RO"/>
        </a:p>
      </dgm:t>
    </dgm:pt>
    <dgm:pt modelId="{76B87539-93BB-43F4-BA88-EAD36236B353}" type="sibTrans" cxnId="{4F55DDF1-AC44-4978-B2BF-77BF94BE8964}">
      <dgm:prSet/>
      <dgm:spPr/>
      <dgm:t>
        <a:bodyPr/>
        <a:lstStyle/>
        <a:p>
          <a:endParaRPr lang="ro-RO"/>
        </a:p>
      </dgm:t>
    </dgm:pt>
    <dgm:pt modelId="{EB7BBF2A-FABC-4FC5-ADD3-49D639DD9D90}">
      <dgm:prSet phldrT="[Text]"/>
      <dgm:spPr>
        <a:solidFill>
          <a:srgbClr val="15A7A1"/>
        </a:solidFill>
      </dgm:spPr>
      <dgm:t>
        <a:bodyPr/>
        <a:lstStyle/>
        <a:p>
          <a:r>
            <a:rPr lang="en-US" dirty="0">
              <a:solidFill>
                <a:schemeClr val="tx1"/>
              </a:solidFill>
            </a:rPr>
            <a:t>Бизнесът става по-зелен</a:t>
          </a:r>
          <a:endParaRPr lang="ro-RO" dirty="0">
            <a:solidFill>
              <a:schemeClr val="tx1"/>
            </a:solidFill>
          </a:endParaRPr>
        </a:p>
      </dgm:t>
    </dgm:pt>
    <dgm:pt modelId="{383E5734-62B2-4A77-8425-0A915D7B7998}" type="parTrans" cxnId="{0ECA37F9-419F-4BFB-B23E-5F8F362F80DE}">
      <dgm:prSet/>
      <dgm:spPr/>
      <dgm:t>
        <a:bodyPr/>
        <a:lstStyle/>
        <a:p>
          <a:endParaRPr lang="ro-RO"/>
        </a:p>
      </dgm:t>
    </dgm:pt>
    <dgm:pt modelId="{0378C0AF-1870-4B92-AB55-4987600FE283}" type="sibTrans" cxnId="{0ECA37F9-419F-4BFB-B23E-5F8F362F80DE}">
      <dgm:prSet/>
      <dgm:spPr/>
      <dgm:t>
        <a:bodyPr/>
        <a:lstStyle/>
        <a:p>
          <a:endParaRPr lang="ro-RO"/>
        </a:p>
      </dgm:t>
    </dgm:pt>
    <dgm:pt modelId="{48A9CC4D-98B3-4409-9C00-8091EE05BDC4}" type="pres">
      <dgm:prSet presAssocID="{88F16EB0-8479-4D08-A51F-D507AB2E8889}" presName="linearFlow" presStyleCnt="0">
        <dgm:presLayoutVars>
          <dgm:dir/>
          <dgm:resizeHandles val="exact"/>
        </dgm:presLayoutVars>
      </dgm:prSet>
      <dgm:spPr/>
    </dgm:pt>
    <dgm:pt modelId="{338CE8E2-27F3-4475-BE22-8B194EE8DB7B}" type="pres">
      <dgm:prSet presAssocID="{3BF94C3E-E6D5-41D5-9478-5CB619FD2F6E}" presName="node" presStyleLbl="node1" presStyleIdx="0" presStyleCnt="3">
        <dgm:presLayoutVars>
          <dgm:bulletEnabled val="1"/>
        </dgm:presLayoutVars>
      </dgm:prSet>
      <dgm:spPr/>
    </dgm:pt>
    <dgm:pt modelId="{F5281437-48F7-4F92-923C-F20EBAB1C6C1}" type="pres">
      <dgm:prSet presAssocID="{8AC5BCB3-4D0B-43FD-B984-EFE74F15ACCD}" presName="spacerL" presStyleCnt="0"/>
      <dgm:spPr/>
    </dgm:pt>
    <dgm:pt modelId="{B6FB8AE2-0048-4D3A-9D80-431D7EEF752D}" type="pres">
      <dgm:prSet presAssocID="{8AC5BCB3-4D0B-43FD-B984-EFE74F15ACCD}" presName="sibTrans" presStyleLbl="sibTrans2D1" presStyleIdx="0" presStyleCnt="2"/>
      <dgm:spPr/>
    </dgm:pt>
    <dgm:pt modelId="{233710D0-012F-4071-8EAE-A3CBE69EC75D}" type="pres">
      <dgm:prSet presAssocID="{8AC5BCB3-4D0B-43FD-B984-EFE74F15ACCD}" presName="spacerR" presStyleCnt="0"/>
      <dgm:spPr/>
    </dgm:pt>
    <dgm:pt modelId="{66B656AE-65D4-4676-8B39-1ED704A0457A}" type="pres">
      <dgm:prSet presAssocID="{D51220A1-6A33-40F2-BDF2-C9FCF21ED119}" presName="node" presStyleLbl="node1" presStyleIdx="1" presStyleCnt="3">
        <dgm:presLayoutVars>
          <dgm:bulletEnabled val="1"/>
        </dgm:presLayoutVars>
      </dgm:prSet>
      <dgm:spPr/>
    </dgm:pt>
    <dgm:pt modelId="{C2EBCB2E-B6DB-4BC9-A5E4-14905F5F1401}" type="pres">
      <dgm:prSet presAssocID="{76B87539-93BB-43F4-BA88-EAD36236B353}" presName="spacerL" presStyleCnt="0"/>
      <dgm:spPr/>
    </dgm:pt>
    <dgm:pt modelId="{754AAA4F-06A4-458C-8ABC-9FA5086FCA95}" type="pres">
      <dgm:prSet presAssocID="{76B87539-93BB-43F4-BA88-EAD36236B353}" presName="sibTrans" presStyleLbl="sibTrans2D1" presStyleIdx="1" presStyleCnt="2"/>
      <dgm:spPr/>
    </dgm:pt>
    <dgm:pt modelId="{0E8C6FCF-9322-4CFF-BF9F-72FE6EECFFC1}" type="pres">
      <dgm:prSet presAssocID="{76B87539-93BB-43F4-BA88-EAD36236B353}" presName="spacerR" presStyleCnt="0"/>
      <dgm:spPr/>
    </dgm:pt>
    <dgm:pt modelId="{7677CF22-BBAC-4D3B-BF18-AD0331A65776}" type="pres">
      <dgm:prSet presAssocID="{EB7BBF2A-FABC-4FC5-ADD3-49D639DD9D90}" presName="node" presStyleLbl="node1" presStyleIdx="2" presStyleCnt="3">
        <dgm:presLayoutVars>
          <dgm:bulletEnabled val="1"/>
        </dgm:presLayoutVars>
      </dgm:prSet>
      <dgm:spPr/>
    </dgm:pt>
  </dgm:ptLst>
  <dgm:cxnLst>
    <dgm:cxn modelId="{2A7D5E06-3842-4934-866E-EF806856921A}" type="presOf" srcId="{3BF94C3E-E6D5-41D5-9478-5CB619FD2F6E}" destId="{338CE8E2-27F3-4475-BE22-8B194EE8DB7B}" srcOrd="0" destOrd="0" presId="urn:microsoft.com/office/officeart/2005/8/layout/equation1"/>
    <dgm:cxn modelId="{E9136A6C-7951-4AFF-A6FD-826D4BBD2E85}" type="presOf" srcId="{8AC5BCB3-4D0B-43FD-B984-EFE74F15ACCD}" destId="{B6FB8AE2-0048-4D3A-9D80-431D7EEF752D}" srcOrd="0" destOrd="0" presId="urn:microsoft.com/office/officeart/2005/8/layout/equation1"/>
    <dgm:cxn modelId="{0399359C-0358-4279-BE3B-1F3B7FF18AAD}" type="presOf" srcId="{D51220A1-6A33-40F2-BDF2-C9FCF21ED119}" destId="{66B656AE-65D4-4676-8B39-1ED704A0457A}" srcOrd="0" destOrd="0" presId="urn:microsoft.com/office/officeart/2005/8/layout/equation1"/>
    <dgm:cxn modelId="{740E08BF-1D03-4A01-8378-F475FE58D73B}" type="presOf" srcId="{76B87539-93BB-43F4-BA88-EAD36236B353}" destId="{754AAA4F-06A4-458C-8ABC-9FA5086FCA95}" srcOrd="0" destOrd="0" presId="urn:microsoft.com/office/officeart/2005/8/layout/equation1"/>
    <dgm:cxn modelId="{6F8F45CD-07C5-4EB3-BC1A-DE9D93F786BC}" srcId="{88F16EB0-8479-4D08-A51F-D507AB2E8889}" destId="{3BF94C3E-E6D5-41D5-9478-5CB619FD2F6E}" srcOrd="0" destOrd="0" parTransId="{ACD8A7EF-6F18-49F4-8E4D-F2DD55871C6F}" sibTransId="{8AC5BCB3-4D0B-43FD-B984-EFE74F15ACCD}"/>
    <dgm:cxn modelId="{17AD94CF-04AA-43E8-95BB-F8E6DB47A3CF}" type="presOf" srcId="{EB7BBF2A-FABC-4FC5-ADD3-49D639DD9D90}" destId="{7677CF22-BBAC-4D3B-BF18-AD0331A65776}" srcOrd="0" destOrd="0" presId="urn:microsoft.com/office/officeart/2005/8/layout/equation1"/>
    <dgm:cxn modelId="{C3D52FF0-E6EB-44EC-B153-DFF32DE362B3}" type="presOf" srcId="{88F16EB0-8479-4D08-A51F-D507AB2E8889}" destId="{48A9CC4D-98B3-4409-9C00-8091EE05BDC4}" srcOrd="0" destOrd="0" presId="urn:microsoft.com/office/officeart/2005/8/layout/equation1"/>
    <dgm:cxn modelId="{4F55DDF1-AC44-4978-B2BF-77BF94BE8964}" srcId="{88F16EB0-8479-4D08-A51F-D507AB2E8889}" destId="{D51220A1-6A33-40F2-BDF2-C9FCF21ED119}" srcOrd="1" destOrd="0" parTransId="{8899CF27-1810-4980-A020-9372A517ABE5}" sibTransId="{76B87539-93BB-43F4-BA88-EAD36236B353}"/>
    <dgm:cxn modelId="{0ECA37F9-419F-4BFB-B23E-5F8F362F80DE}" srcId="{88F16EB0-8479-4D08-A51F-D507AB2E8889}" destId="{EB7BBF2A-FABC-4FC5-ADD3-49D639DD9D90}" srcOrd="2" destOrd="0" parTransId="{383E5734-62B2-4A77-8425-0A915D7B7998}" sibTransId="{0378C0AF-1870-4B92-AB55-4987600FE283}"/>
    <dgm:cxn modelId="{112A212E-1442-4784-B689-FE2811AFF6B0}" type="presParOf" srcId="{48A9CC4D-98B3-4409-9C00-8091EE05BDC4}" destId="{338CE8E2-27F3-4475-BE22-8B194EE8DB7B}" srcOrd="0" destOrd="0" presId="urn:microsoft.com/office/officeart/2005/8/layout/equation1"/>
    <dgm:cxn modelId="{15F49D8F-3CEF-4770-8330-EB104CC0A0BE}" type="presParOf" srcId="{48A9CC4D-98B3-4409-9C00-8091EE05BDC4}" destId="{F5281437-48F7-4F92-923C-F20EBAB1C6C1}" srcOrd="1" destOrd="0" presId="urn:microsoft.com/office/officeart/2005/8/layout/equation1"/>
    <dgm:cxn modelId="{05AC6013-0F79-44B4-A020-CC3D842A2215}" type="presParOf" srcId="{48A9CC4D-98B3-4409-9C00-8091EE05BDC4}" destId="{B6FB8AE2-0048-4D3A-9D80-431D7EEF752D}" srcOrd="2" destOrd="0" presId="urn:microsoft.com/office/officeart/2005/8/layout/equation1"/>
    <dgm:cxn modelId="{BA974414-9ED5-4280-B15B-397A0A613BE3}" type="presParOf" srcId="{48A9CC4D-98B3-4409-9C00-8091EE05BDC4}" destId="{233710D0-012F-4071-8EAE-A3CBE69EC75D}" srcOrd="3" destOrd="0" presId="urn:microsoft.com/office/officeart/2005/8/layout/equation1"/>
    <dgm:cxn modelId="{113B42EF-B150-44BE-90F1-4049E3568ABA}" type="presParOf" srcId="{48A9CC4D-98B3-4409-9C00-8091EE05BDC4}" destId="{66B656AE-65D4-4676-8B39-1ED704A0457A}" srcOrd="4" destOrd="0" presId="urn:microsoft.com/office/officeart/2005/8/layout/equation1"/>
    <dgm:cxn modelId="{9F7D4954-ABC4-42A5-B9D4-D369BC57E379}" type="presParOf" srcId="{48A9CC4D-98B3-4409-9C00-8091EE05BDC4}" destId="{C2EBCB2E-B6DB-4BC9-A5E4-14905F5F1401}" srcOrd="5" destOrd="0" presId="urn:microsoft.com/office/officeart/2005/8/layout/equation1"/>
    <dgm:cxn modelId="{9849E100-7875-4B61-9F8D-A6DBD69D3570}" type="presParOf" srcId="{48A9CC4D-98B3-4409-9C00-8091EE05BDC4}" destId="{754AAA4F-06A4-458C-8ABC-9FA5086FCA95}" srcOrd="6" destOrd="0" presId="urn:microsoft.com/office/officeart/2005/8/layout/equation1"/>
    <dgm:cxn modelId="{514E9666-60A4-4877-9E52-9121604145F7}" type="presParOf" srcId="{48A9CC4D-98B3-4409-9C00-8091EE05BDC4}" destId="{0E8C6FCF-9322-4CFF-BF9F-72FE6EECFFC1}" srcOrd="7" destOrd="0" presId="urn:microsoft.com/office/officeart/2005/8/layout/equation1"/>
    <dgm:cxn modelId="{A7FC36FC-4EAB-4BFB-8126-6A8F85CBAE59}" type="presParOf" srcId="{48A9CC4D-98B3-4409-9C00-8091EE05BDC4}" destId="{7677CF22-BBAC-4D3B-BF18-AD0331A6577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44349-DDFF-4726-9EC3-5760CC1A5834}">
      <dsp:nvSpPr>
        <dsp:cNvPr id="0" name=""/>
        <dsp:cNvSpPr/>
      </dsp:nvSpPr>
      <dsp:spPr>
        <a:xfrm>
          <a:off x="1330" y="765140"/>
          <a:ext cx="1763561" cy="17635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Развитие, което отговаря на нуждите на настоящето</a:t>
          </a:r>
          <a:endParaRPr lang="en-US" sz="1000" kern="1200" dirty="0"/>
        </a:p>
      </dsp:txBody>
      <dsp:txXfrm>
        <a:off x="259598" y="1023408"/>
        <a:ext cx="1247025" cy="1247025"/>
      </dsp:txXfrm>
    </dsp:sp>
    <dsp:sp modelId="{77784BB3-E5F7-4F70-94A5-3560F9A99282}">
      <dsp:nvSpPr>
        <dsp:cNvPr id="0" name=""/>
        <dsp:cNvSpPr/>
      </dsp:nvSpPr>
      <dsp:spPr>
        <a:xfrm>
          <a:off x="1908093" y="1135488"/>
          <a:ext cx="1022865" cy="102286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043674" y="1526632"/>
        <a:ext cx="751703" cy="240577"/>
      </dsp:txXfrm>
    </dsp:sp>
    <dsp:sp modelId="{3151C379-B26A-440C-8118-78DEA46810CA}">
      <dsp:nvSpPr>
        <dsp:cNvPr id="0" name=""/>
        <dsp:cNvSpPr/>
      </dsp:nvSpPr>
      <dsp:spPr>
        <a:xfrm>
          <a:off x="3074159" y="765140"/>
          <a:ext cx="1763561" cy="1763561"/>
        </a:xfrm>
        <a:prstGeom prst="ellipse">
          <a:avLst/>
        </a:prstGeom>
        <a:solidFill>
          <a:schemeClr val="accent3">
            <a:hueOff val="938815"/>
            <a:satOff val="4369"/>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Без да се застрашава способността на бъдещите поколения да посрещат собствените си нужди</a:t>
          </a:r>
          <a:endParaRPr lang="en-US" sz="1000" kern="1200" dirty="0"/>
        </a:p>
      </dsp:txBody>
      <dsp:txXfrm>
        <a:off x="3332427" y="1023408"/>
        <a:ext cx="1247025" cy="1247025"/>
      </dsp:txXfrm>
    </dsp:sp>
    <dsp:sp modelId="{4A558155-0837-43BD-B682-BBFA82788627}">
      <dsp:nvSpPr>
        <dsp:cNvPr id="0" name=""/>
        <dsp:cNvSpPr/>
      </dsp:nvSpPr>
      <dsp:spPr>
        <a:xfrm>
          <a:off x="4980922" y="1135488"/>
          <a:ext cx="1022865" cy="1022865"/>
        </a:xfrm>
        <a:prstGeom prst="mathEqual">
          <a:avLst/>
        </a:prstGeom>
        <a:solidFill>
          <a:schemeClr val="accent3">
            <a:hueOff val="1877629"/>
            <a:satOff val="8738"/>
            <a:lumOff val="-3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116503" y="1346198"/>
        <a:ext cx="751703" cy="601445"/>
      </dsp:txXfrm>
    </dsp:sp>
    <dsp:sp modelId="{9B3A6E08-2772-4996-9DE6-4E779BD6426A}">
      <dsp:nvSpPr>
        <dsp:cNvPr id="0" name=""/>
        <dsp:cNvSpPr/>
      </dsp:nvSpPr>
      <dsp:spPr>
        <a:xfrm>
          <a:off x="6146989" y="765140"/>
          <a:ext cx="1763561" cy="1763561"/>
        </a:xfrm>
        <a:prstGeom prst="ellipse">
          <a:avLst/>
        </a:prstGeom>
        <a:solidFill>
          <a:schemeClr val="accent3">
            <a:hueOff val="1877629"/>
            <a:satOff val="8738"/>
            <a:lumOff val="-3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Зелено предприемачество</a:t>
          </a:r>
        </a:p>
      </dsp:txBody>
      <dsp:txXfrm>
        <a:off x="6405257" y="1023408"/>
        <a:ext cx="1247025" cy="1247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9FAB7-2334-424F-8A18-DEE74BD73E27}">
      <dsp:nvSpPr>
        <dsp:cNvPr id="0" name=""/>
        <dsp:cNvSpPr/>
      </dsp:nvSpPr>
      <dsp:spPr>
        <a:xfrm>
          <a:off x="0" y="0"/>
          <a:ext cx="7961466" cy="1076449"/>
        </a:xfrm>
        <a:prstGeom prst="rect">
          <a:avLst/>
        </a:prstGeom>
        <a:solidFill>
          <a:srgbClr val="2B2D83"/>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0" y="0"/>
        <a:ext cx="7961466" cy="1076449"/>
      </dsp:txXfrm>
    </dsp:sp>
    <dsp:sp modelId="{A388122F-0611-4590-A425-00233BF867C7}">
      <dsp:nvSpPr>
        <dsp:cNvPr id="0" name=""/>
        <dsp:cNvSpPr/>
      </dsp:nvSpPr>
      <dsp:spPr>
        <a:xfrm>
          <a:off x="0"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Включване на принципите на устойчивост в своята дейност</a:t>
          </a:r>
          <a:endParaRPr lang="en-US" sz="1100" kern="1200" dirty="0"/>
        </a:p>
      </dsp:txBody>
      <dsp:txXfrm>
        <a:off x="0" y="1076449"/>
        <a:ext cx="995183" cy="2260543"/>
      </dsp:txXfrm>
    </dsp:sp>
    <dsp:sp modelId="{E310D1DF-A50C-4E32-8376-59289ED5AC62}">
      <dsp:nvSpPr>
        <dsp:cNvPr id="0" name=""/>
        <dsp:cNvSpPr/>
      </dsp:nvSpPr>
      <dsp:spPr>
        <a:xfrm>
          <a:off x="995183"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да заплащате на персонала справедливо възнаграждение за извършената от него работа.</a:t>
          </a:r>
          <a:endParaRPr lang="en-US" sz="1100" kern="1200" dirty="0"/>
        </a:p>
      </dsp:txBody>
      <dsp:txXfrm>
        <a:off x="995183" y="1076449"/>
        <a:ext cx="995183" cy="2260543"/>
      </dsp:txXfrm>
    </dsp:sp>
    <dsp:sp modelId="{4BF693E7-19FF-476B-8DFF-93F4754BC395}">
      <dsp:nvSpPr>
        <dsp:cNvPr id="0" name=""/>
        <dsp:cNvSpPr/>
      </dsp:nvSpPr>
      <dsp:spPr>
        <a:xfrm>
          <a:off x="1990366"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Справедливо разпределение на ползите по цялата верига на стойността</a:t>
          </a:r>
          <a:endParaRPr lang="en-US" sz="1100" kern="1200" dirty="0"/>
        </a:p>
      </dsp:txBody>
      <dsp:txXfrm>
        <a:off x="1990366" y="1076449"/>
        <a:ext cx="995183" cy="2260543"/>
      </dsp:txXfrm>
    </dsp:sp>
    <dsp:sp modelId="{0DEF22B2-95C4-41AF-A448-A1AB6798EC76}">
      <dsp:nvSpPr>
        <dsp:cNvPr id="0" name=""/>
        <dsp:cNvSpPr/>
      </dsp:nvSpPr>
      <dsp:spPr>
        <a:xfrm>
          <a:off x="2985550"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Максимално увеличаване на социалните ползи от бизнеса </a:t>
          </a:r>
          <a:endParaRPr lang="en-US" sz="1100" kern="1200" dirty="0"/>
        </a:p>
      </dsp:txBody>
      <dsp:txXfrm>
        <a:off x="2985550" y="1076449"/>
        <a:ext cx="995183" cy="2260543"/>
      </dsp:txXfrm>
    </dsp:sp>
    <dsp:sp modelId="{449BA1E3-D40C-439A-AF5B-C447FF4860A2}">
      <dsp:nvSpPr>
        <dsp:cNvPr id="0" name=""/>
        <dsp:cNvSpPr/>
      </dsp:nvSpPr>
      <dsp:spPr>
        <a:xfrm>
          <a:off x="3980733"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Доставка на екологични и/или местни продукти и услуги</a:t>
          </a:r>
          <a:endParaRPr lang="en-US" sz="1100" kern="1200" dirty="0"/>
        </a:p>
      </dsp:txBody>
      <dsp:txXfrm>
        <a:off x="3980733" y="1076449"/>
        <a:ext cx="995183" cy="2260543"/>
      </dsp:txXfrm>
    </dsp:sp>
    <dsp:sp modelId="{015722EB-8F5F-472F-8490-DC118DAE91C9}">
      <dsp:nvSpPr>
        <dsp:cNvPr id="0" name=""/>
        <dsp:cNvSpPr/>
      </dsp:nvSpPr>
      <dsp:spPr>
        <a:xfrm>
          <a:off x="4975916"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Помогнете на общността да стане по-устойчива </a:t>
          </a:r>
          <a:endParaRPr lang="en-US" sz="1100" kern="1200" dirty="0"/>
        </a:p>
      </dsp:txBody>
      <dsp:txXfrm>
        <a:off x="4975916" y="1076449"/>
        <a:ext cx="995183" cy="2260543"/>
      </dsp:txXfrm>
    </dsp:sp>
    <dsp:sp modelId="{B7B70BD8-A364-4ADC-9B32-65424B99AF53}">
      <dsp:nvSpPr>
        <dsp:cNvPr id="0" name=""/>
        <dsp:cNvSpPr/>
      </dsp:nvSpPr>
      <dsp:spPr>
        <a:xfrm>
          <a:off x="5971100"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Полагане на усилия за намаляване на ресурсите</a:t>
          </a:r>
          <a:endParaRPr lang="en-US" sz="1100" kern="1200" dirty="0"/>
        </a:p>
      </dsp:txBody>
      <dsp:txXfrm>
        <a:off x="5971100" y="1076449"/>
        <a:ext cx="995183" cy="2260543"/>
      </dsp:txXfrm>
    </dsp:sp>
    <dsp:sp modelId="{B4D93126-64F4-443B-A9E4-991A540D9CB7}">
      <dsp:nvSpPr>
        <dsp:cNvPr id="0" name=""/>
        <dsp:cNvSpPr/>
      </dsp:nvSpPr>
      <dsp:spPr>
        <a:xfrm>
          <a:off x="6966283"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Поемете траен ангажимент за спазване на екологичните принципи в бизнес операциите си.</a:t>
          </a:r>
          <a:endParaRPr lang="en-US" sz="1100" kern="1200" dirty="0"/>
        </a:p>
      </dsp:txBody>
      <dsp:txXfrm>
        <a:off x="6966283" y="1076449"/>
        <a:ext cx="995183" cy="2260543"/>
      </dsp:txXfrm>
    </dsp:sp>
    <dsp:sp modelId="{4D43C10D-7421-434F-AB4F-01F515CBF528}">
      <dsp:nvSpPr>
        <dsp:cNvPr id="0" name=""/>
        <dsp:cNvSpPr/>
      </dsp:nvSpPr>
      <dsp:spPr>
        <a:xfrm>
          <a:off x="0" y="3336993"/>
          <a:ext cx="7961466" cy="251171"/>
        </a:xfrm>
        <a:prstGeom prst="rect">
          <a:avLst/>
        </a:prstGeom>
        <a:solidFill>
          <a:srgbClr val="2B2D83"/>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CE8E2-27F3-4475-BE22-8B194EE8DB7B}">
      <dsp:nvSpPr>
        <dsp:cNvPr id="0" name=""/>
        <dsp:cNvSpPr/>
      </dsp:nvSpPr>
      <dsp:spPr>
        <a:xfrm>
          <a:off x="1175" y="514969"/>
          <a:ext cx="1558139" cy="15581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Намаляване на въздействието върху околната среда</a:t>
          </a:r>
          <a:endParaRPr lang="ro-RO" sz="1200" kern="1200" dirty="0"/>
        </a:p>
      </dsp:txBody>
      <dsp:txXfrm>
        <a:off x="229359" y="743153"/>
        <a:ext cx="1101771" cy="1101771"/>
      </dsp:txXfrm>
    </dsp:sp>
    <dsp:sp modelId="{B6FB8AE2-0048-4D3A-9D80-431D7EEF752D}">
      <dsp:nvSpPr>
        <dsp:cNvPr id="0" name=""/>
        <dsp:cNvSpPr/>
      </dsp:nvSpPr>
      <dsp:spPr>
        <a:xfrm>
          <a:off x="1685835" y="842178"/>
          <a:ext cx="903720" cy="903720"/>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o-RO" sz="1000" kern="1200"/>
        </a:p>
      </dsp:txBody>
      <dsp:txXfrm>
        <a:off x="1805623" y="1187761"/>
        <a:ext cx="664144" cy="212554"/>
      </dsp:txXfrm>
    </dsp:sp>
    <dsp:sp modelId="{66B656AE-65D4-4676-8B39-1ED704A0457A}">
      <dsp:nvSpPr>
        <dsp:cNvPr id="0" name=""/>
        <dsp:cNvSpPr/>
      </dsp:nvSpPr>
      <dsp:spPr>
        <a:xfrm>
          <a:off x="2716077" y="514969"/>
          <a:ext cx="1558139" cy="15581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Екологизиране на бизнес процесите, продуктите и услугите</a:t>
          </a:r>
          <a:endParaRPr lang="ro-RO" sz="1200" kern="1200" dirty="0"/>
        </a:p>
      </dsp:txBody>
      <dsp:txXfrm>
        <a:off x="2944261" y="743153"/>
        <a:ext cx="1101771" cy="1101771"/>
      </dsp:txXfrm>
    </dsp:sp>
    <dsp:sp modelId="{754AAA4F-06A4-458C-8ABC-9FA5086FCA95}">
      <dsp:nvSpPr>
        <dsp:cNvPr id="0" name=""/>
        <dsp:cNvSpPr/>
      </dsp:nvSpPr>
      <dsp:spPr>
        <a:xfrm>
          <a:off x="4400738" y="842178"/>
          <a:ext cx="903720" cy="903720"/>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o-RO" sz="1000" kern="1200"/>
        </a:p>
      </dsp:txBody>
      <dsp:txXfrm>
        <a:off x="4520526" y="1028344"/>
        <a:ext cx="664144" cy="531388"/>
      </dsp:txXfrm>
    </dsp:sp>
    <dsp:sp modelId="{7677CF22-BBAC-4D3B-BF18-AD0331A65776}">
      <dsp:nvSpPr>
        <dsp:cNvPr id="0" name=""/>
        <dsp:cNvSpPr/>
      </dsp:nvSpPr>
      <dsp:spPr>
        <a:xfrm>
          <a:off x="5430979" y="514969"/>
          <a:ext cx="1558139" cy="1558139"/>
        </a:xfrm>
        <a:prstGeom prst="ellipse">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Бизнесът става по-зелен</a:t>
          </a:r>
          <a:endParaRPr lang="ro-RO" sz="1200" kern="1200" dirty="0">
            <a:solidFill>
              <a:schemeClr val="tx1"/>
            </a:solidFill>
          </a:endParaRPr>
        </a:p>
      </dsp:txBody>
      <dsp:txXfrm>
        <a:off x="5659163" y="743153"/>
        <a:ext cx="1101771" cy="110177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ea56dbdce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ea56dbdce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0725C963-7D14-DDC5-CC99-CF7C5558034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21CA112-F6FC-2EF5-F589-93D44E238CF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7AD5035D-67A2-044C-B152-DA73757F3CDB}"/>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37B5F959-B846-734F-5432-29FD65F1A355}"/>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C5A5D69-0241-7ED0-4A7C-2836EB83C40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89EF49B0-AB22-11F0-02F5-C84C91681081}"/>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1AA1BA4E-479C-9D15-910B-2DF9980F2540}"/>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3A84476-B601-B4D2-4760-6861116BD3B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0377C349-1753-F994-6055-9C1A1E243AAB}"/>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532B4BF9-7374-7D7D-73EA-31E662F0701C}"/>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B94539A-4318-A412-A44A-7F23DCA9E27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675AB76B-56D9-DBC0-594E-5372C5E73D8E}"/>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795C023F-19D4-7100-61FE-D8DC5C9272AD}"/>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71F0690A-9A52-6C44-CB60-6E2D45182B0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oogle Shape;48;p25" descr="Graphical user interface, text, application&#10;&#10;Description automatically generated">
            <a:extLst>
              <a:ext uri="{FF2B5EF4-FFF2-40B4-BE49-F238E27FC236}">
                <a16:creationId xmlns:a16="http://schemas.microsoft.com/office/drawing/2014/main" id="{D1628955-17DD-027C-6D69-13E412BF4EE1}"/>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8CE45766-722D-814D-8C9A-E4A0BFC6D735}"/>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F79DC2C-98FA-EC25-B89F-FD626AEAF3F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3AFDA628-8F5F-DC0E-590B-E8D11E1EE499}"/>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77A6EF83-D4C6-2A43-930D-67501588D85D}"/>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D0296061-7DE5-03F5-8630-7F8354C6E8C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837618E-64F5-FFF6-44BE-A238067C9C0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D42593B3-7ACA-39A5-6C87-91747F6A1439}"/>
              </a:ext>
            </a:extLst>
          </p:cNvPr>
          <p:cNvPicPr preferRelativeResize="0"/>
          <p:nvPr userDrawn="1"/>
        </p:nvPicPr>
        <p:blipFill rotWithShape="1">
          <a:blip r:embed="rId3">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F62D5252-1953-A62B-F645-B7E698D37978}"/>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7E560D7-008F-5101-E3C0-D8E290A8BE6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98D046DF-DDE9-3AAB-9060-D4E660BDBE84}"/>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4" name="Grafik 3" descr="Ein Bild, das Symbol, Kreis, Schrift, Grafiken enthält.&#10;&#10;Automatisch generierte Beschreibung">
            <a:extLst>
              <a:ext uri="{FF2B5EF4-FFF2-40B4-BE49-F238E27FC236}">
                <a16:creationId xmlns:a16="http://schemas.microsoft.com/office/drawing/2014/main" id="{C4A4C696-0939-7127-A53C-2D36BF2B91B1}"/>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5" name="TextBox 19">
            <a:extLst>
              <a:ext uri="{FF2B5EF4-FFF2-40B4-BE49-F238E27FC236}">
                <a16:creationId xmlns:a16="http://schemas.microsoft.com/office/drawing/2014/main" id="{78F5C656-5BA0-DD6B-89C0-2055D0530F9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oogle Shape;48;p25" descr="Graphical user interface, text, application&#10;&#10;Description automatically generated">
            <a:extLst>
              <a:ext uri="{FF2B5EF4-FFF2-40B4-BE49-F238E27FC236}">
                <a16:creationId xmlns:a16="http://schemas.microsoft.com/office/drawing/2014/main" id="{3AE611D3-76AC-3F33-6821-DF7116236618}"/>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12"/>
        <p:cNvGrpSpPr/>
        <p:nvPr/>
      </p:nvGrpSpPr>
      <p:grpSpPr>
        <a:xfrm>
          <a:off x="0" y="0"/>
          <a:ext cx="0" cy="0"/>
          <a:chOff x="0" y="0"/>
          <a:chExt cx="0" cy="0"/>
        </a:xfrm>
      </p:grpSpPr>
      <p:sp>
        <p:nvSpPr>
          <p:cNvPr id="113" name="Google Shape;113;p13"/>
          <p:cNvSpPr txBox="1">
            <a:spLocks noGrp="1"/>
          </p:cNvSpPr>
          <p:nvPr>
            <p:ph type="title" hasCustomPrompt="1"/>
          </p:nvPr>
        </p:nvSpPr>
        <p:spPr>
          <a:xfrm>
            <a:off x="1627625" y="11319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4" name="Google Shape;114;p13"/>
          <p:cNvSpPr txBox="1">
            <a:spLocks noGrp="1"/>
          </p:cNvSpPr>
          <p:nvPr>
            <p:ph type="title" idx="2"/>
          </p:nvPr>
        </p:nvSpPr>
        <p:spPr>
          <a:xfrm>
            <a:off x="1631625" y="14594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5" name="Google Shape;115;p13"/>
          <p:cNvSpPr txBox="1">
            <a:spLocks noGrp="1"/>
          </p:cNvSpPr>
          <p:nvPr>
            <p:ph type="title" idx="3" hasCustomPrompt="1"/>
          </p:nvPr>
        </p:nvSpPr>
        <p:spPr>
          <a:xfrm>
            <a:off x="1627625" y="29607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6" name="Google Shape;116;p13"/>
          <p:cNvSpPr txBox="1">
            <a:spLocks noGrp="1"/>
          </p:cNvSpPr>
          <p:nvPr>
            <p:ph type="title" idx="4"/>
          </p:nvPr>
        </p:nvSpPr>
        <p:spPr>
          <a:xfrm>
            <a:off x="1631625" y="32882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7" name="Google Shape;117;p13"/>
          <p:cNvSpPr txBox="1">
            <a:spLocks noGrp="1"/>
          </p:cNvSpPr>
          <p:nvPr>
            <p:ph type="title" idx="5" hasCustomPrompt="1"/>
          </p:nvPr>
        </p:nvSpPr>
        <p:spPr>
          <a:xfrm>
            <a:off x="5742425" y="11319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8" name="Google Shape;118;p13"/>
          <p:cNvSpPr txBox="1">
            <a:spLocks noGrp="1"/>
          </p:cNvSpPr>
          <p:nvPr>
            <p:ph type="title" idx="6"/>
          </p:nvPr>
        </p:nvSpPr>
        <p:spPr>
          <a:xfrm>
            <a:off x="5746425" y="14594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9" name="Google Shape;119;p13"/>
          <p:cNvSpPr txBox="1">
            <a:spLocks noGrp="1"/>
          </p:cNvSpPr>
          <p:nvPr>
            <p:ph type="title" idx="7" hasCustomPrompt="1"/>
          </p:nvPr>
        </p:nvSpPr>
        <p:spPr>
          <a:xfrm>
            <a:off x="5742425" y="29607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20" name="Google Shape;120;p13"/>
          <p:cNvSpPr txBox="1">
            <a:spLocks noGrp="1"/>
          </p:cNvSpPr>
          <p:nvPr>
            <p:ph type="title" idx="8"/>
          </p:nvPr>
        </p:nvSpPr>
        <p:spPr>
          <a:xfrm>
            <a:off x="5746425" y="32882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22" name="Google Shape;122;p1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3"/>
          <p:cNvGrpSpPr/>
          <p:nvPr/>
        </p:nvGrpSpPr>
        <p:grpSpPr>
          <a:xfrm>
            <a:off x="163735" y="4251112"/>
            <a:ext cx="811262" cy="1280739"/>
            <a:chOff x="4210925" y="3949824"/>
            <a:chExt cx="325625" cy="514601"/>
          </a:xfrm>
          <a:solidFill>
            <a:srgbClr val="E7501B"/>
          </a:solidFill>
        </p:grpSpPr>
        <p:sp>
          <p:nvSpPr>
            <p:cNvPr id="129" name="Google Shape;1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a:spLocks noGrp="1"/>
          </p:cNvSpPr>
          <p:nvPr>
            <p:ph type="subTitle" idx="1"/>
          </p:nvPr>
        </p:nvSpPr>
        <p:spPr>
          <a:xfrm>
            <a:off x="1631625" y="2093675"/>
            <a:ext cx="2479800" cy="51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rgbClr val="00134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3"/>
          <p:cNvSpPr txBox="1">
            <a:spLocks noGrp="1"/>
          </p:cNvSpPr>
          <p:nvPr>
            <p:ph type="subTitle" idx="9"/>
          </p:nvPr>
        </p:nvSpPr>
        <p:spPr>
          <a:xfrm>
            <a:off x="1631625" y="3916000"/>
            <a:ext cx="2479800" cy="534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13"/>
          <p:cNvSpPr txBox="1">
            <a:spLocks noGrp="1"/>
          </p:cNvSpPr>
          <p:nvPr>
            <p:ph type="subTitle" idx="13"/>
          </p:nvPr>
        </p:nvSpPr>
        <p:spPr>
          <a:xfrm>
            <a:off x="5746425" y="2087300"/>
            <a:ext cx="2479800" cy="51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13"/>
          <p:cNvSpPr txBox="1">
            <a:spLocks noGrp="1"/>
          </p:cNvSpPr>
          <p:nvPr>
            <p:ph type="subTitle" idx="14"/>
          </p:nvPr>
        </p:nvSpPr>
        <p:spPr>
          <a:xfrm>
            <a:off x="5746425" y="3916000"/>
            <a:ext cx="2479800" cy="51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6" name="Picture 25" descr="Logo&#10;&#10;Description automatically generated">
            <a:extLst>
              <a:ext uri="{FF2B5EF4-FFF2-40B4-BE49-F238E27FC236}">
                <a16:creationId xmlns:a16="http://schemas.microsoft.com/office/drawing/2014/main" id="{A387ABD6-CD55-8049-BA6B-90692CD0E7CE}"/>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9C1AB98C-47F1-2B6E-B75D-5997EB0F36C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D38A4EC-37D9-E501-8330-ED7A8BA99DA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3DA7BDAD-8FA1-DB2C-14FD-4E7FF7977DE9}"/>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39A054FC-A95A-C734-D38B-7ECB6FF3B15C}"/>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2B4DAC0-11C8-0A7E-3672-0C0E102D405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B51CA76C-30D1-E4F7-C764-3491570DA480}"/>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A632EE8D-16B0-966B-B7C7-2A3E6D1F56A2}"/>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D9440D2-9F5A-4BB5-E914-EC0852C306A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25" descr="Graphical user interface, text, application&#10;&#10;Description automatically generated">
            <a:extLst>
              <a:ext uri="{FF2B5EF4-FFF2-40B4-BE49-F238E27FC236}">
                <a16:creationId xmlns:a16="http://schemas.microsoft.com/office/drawing/2014/main" id="{D201CA71-228B-309F-C423-7DC23FE89CF8}"/>
              </a:ext>
            </a:extLst>
          </p:cNvPr>
          <p:cNvPicPr preferRelativeResize="0"/>
          <p:nvPr userDrawn="1"/>
        </p:nvPicPr>
        <p:blipFill rotWithShape="1">
          <a:blip r:embed="rId4">
            <a:alphaModFix/>
          </a:blip>
          <a:srcRect r="25004"/>
          <a:stretch/>
        </p:blipFill>
        <p:spPr>
          <a:xfrm>
            <a:off x="66025" y="4775169"/>
            <a:ext cx="1006682" cy="2758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59" r:id="rId7"/>
    <p:sldLayoutId id="2147483666"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https://surjitschool.files.wordpress.com/2019/07/green-entrepreneurship.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cEl-esdjpU"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https://i.pinimg.com/474x/64/f4/7c/64f47c9cb219429f697797640d5d9256.jpg"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https://www.marketing91.com/wp-content/uploads/2015/03/Green-business-strategies-2.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https://akm-img-a-in.tosshub.com/businesstoday/images/story/201608/green660_082216010208.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1288279" y="492633"/>
            <a:ext cx="6141228" cy="1768500"/>
          </a:xfrm>
          <a:prstGeom prst="rect">
            <a:avLst/>
          </a:prstGeom>
        </p:spPr>
        <p:txBody>
          <a:bodyPr spcFirstLastPara="1" wrap="square" lIns="91425" tIns="91425" rIns="91425" bIns="91425" anchor="t" anchorCtr="0">
            <a:noAutofit/>
          </a:bodyPr>
          <a:lstStyle/>
          <a:p>
            <a:pPr lvl="0"/>
            <a:r>
              <a:rPr lang="en-GB" b="1" dirty="0"/>
              <a:t>Зелено предприемачество и бизнес</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147614"/>
            <a:ext cx="7717800" cy="1011600"/>
          </a:xfrm>
          <a:prstGeom prst="rect">
            <a:avLst/>
          </a:prstGeom>
        </p:spPr>
        <p:txBody>
          <a:bodyPr spcFirstLastPara="1" wrap="square" lIns="91425" tIns="91425" rIns="91425" bIns="91425" anchor="t" anchorCtr="0">
            <a:noAutofit/>
          </a:bodyPr>
          <a:lstStyle/>
          <a:p>
            <a:pPr lvl="0"/>
            <a:r>
              <a:rPr lang="en-GB" b="1" dirty="0"/>
              <a:t>Концепцията за креативен зелен предприемач</a:t>
            </a:r>
            <a:endParaRPr dirty="0"/>
          </a:p>
        </p:txBody>
      </p:sp>
      <p:sp>
        <p:nvSpPr>
          <p:cNvPr id="6" name="Google Shape;335;p32"/>
          <p:cNvSpPr txBox="1">
            <a:spLocks/>
          </p:cNvSpPr>
          <p:nvPr/>
        </p:nvSpPr>
        <p:spPr>
          <a:xfrm>
            <a:off x="380628" y="1322174"/>
            <a:ext cx="3202831" cy="2916194"/>
          </a:xfrm>
          <a:prstGeom prst="rect">
            <a:avLst/>
          </a:prstGeom>
        </p:spPr>
        <p:txBody>
          <a:bodyPr spcFirstLastPara="1" wrap="square" lIns="91425" tIns="91425" rIns="91425" bIns="91425" anchor="t" anchorCtr="0">
            <a:noAutofit/>
          </a:bodyPr>
          <a:lstStyle/>
          <a:p>
            <a:pPr marL="114300" lvl="0" indent="12700">
              <a:buSzPts val="1600"/>
            </a:pPr>
            <a:r>
              <a:rPr lang="en-US" sz="1300" dirty="0">
                <a:solidFill>
                  <a:srgbClr val="15A7A1"/>
                </a:solidFill>
              </a:rPr>
              <a:t>Зеленото творческо предприемачество се разглежда като способността на предприемача да получи одобрението на заинтересованите страни за своите идеи, да поеме контрола върху веригите за създаване на стойност и да получи възнаграждение за своята изобретателност при решаването на екологични проблеми.</a:t>
            </a:r>
          </a:p>
          <a:p>
            <a:pPr marL="114300" lvl="0" indent="12700">
              <a:buSzPts val="1600"/>
            </a:pPr>
            <a:endParaRPr kumimoji="0" lang="en-GB" sz="1300" b="0" i="0" u="none" strike="noStrike" kern="0" cap="none" spc="0" normalizeH="0" baseline="0" noProof="0" dirty="0">
              <a:ln>
                <a:noFill/>
              </a:ln>
              <a:solidFill>
                <a:srgbClr val="000000"/>
              </a:solidFill>
              <a:effectLst/>
              <a:uLnTx/>
              <a:uFillTx/>
              <a:latin typeface="Arial"/>
              <a:ea typeface="Arial"/>
              <a:cs typeface="Arial"/>
              <a:sym typeface="Arial"/>
            </a:endParaRPr>
          </a:p>
          <a:p>
            <a:pPr marL="114300" lvl="0" indent="12700" algn="just">
              <a:buSzPts val="1600"/>
            </a:pPr>
            <a:r>
              <a:rPr lang="en-US" sz="1300" dirty="0">
                <a:solidFill>
                  <a:srgbClr val="2B2D83"/>
                </a:solidFill>
              </a:rPr>
              <a:t>Способността на предприемачите да привличат инвеститори за своите творчески идеи определя нивото на успех, постигнато чрез иновационни усилия.</a:t>
            </a:r>
            <a:endParaRPr kumimoji="0" lang="en-US" sz="1300" b="0" i="0" u="none" strike="noStrike" kern="0" cap="none" spc="0" normalizeH="0" baseline="0" noProof="0" dirty="0">
              <a:ln>
                <a:noFill/>
              </a:ln>
              <a:solidFill>
                <a:srgbClr val="2B2D83"/>
              </a:solidFill>
              <a:effectLst/>
              <a:uLnTx/>
              <a:uFillTx/>
              <a:latin typeface="Arial"/>
              <a:ea typeface="Arial"/>
              <a:cs typeface="Arial"/>
              <a:sym typeface="Arial"/>
            </a:endParaRPr>
          </a:p>
        </p:txBody>
      </p:sp>
      <p:pic>
        <p:nvPicPr>
          <p:cNvPr id="69634" name="Picture 2" descr="shutterstock_388063573-1000x600"/>
          <p:cNvPicPr>
            <a:picLocks noChangeAspect="1" noChangeArrowheads="1"/>
          </p:cNvPicPr>
          <p:nvPr/>
        </p:nvPicPr>
        <p:blipFill>
          <a:blip r:embed="rId3"/>
          <a:srcRect/>
          <a:stretch>
            <a:fillRect/>
          </a:stretch>
        </p:blipFill>
        <p:spPr bwMode="auto">
          <a:xfrm>
            <a:off x="4650775" y="1476634"/>
            <a:ext cx="3162300" cy="1898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5" name="Google Shape;335;p32"/>
          <p:cNvSpPr txBox="1">
            <a:spLocks noGrp="1"/>
          </p:cNvSpPr>
          <p:nvPr>
            <p:ph type="subTitle" idx="4294967295"/>
          </p:nvPr>
        </p:nvSpPr>
        <p:spPr>
          <a:xfrm>
            <a:off x="544584" y="1700599"/>
            <a:ext cx="4359504" cy="1742302"/>
          </a:xfrm>
          <a:prstGeom prst="rect">
            <a:avLst/>
          </a:prstGeom>
        </p:spPr>
        <p:txBody>
          <a:bodyPr spcFirstLastPara="1" wrap="square" lIns="91425" tIns="91425" rIns="91425" bIns="91425" anchor="t" anchorCtr="0">
            <a:noAutofit/>
          </a:bodyPr>
          <a:lstStyle/>
          <a:p>
            <a:pPr marL="114300" indent="12700" algn="just">
              <a:buSzPts val="1600"/>
            </a:pPr>
            <a:r>
              <a:rPr lang="en-GB" sz="1800" dirty="0">
                <a:solidFill>
                  <a:srgbClr val="15A7A1"/>
                </a:solidFill>
              </a:rPr>
              <a:t>Жизненият цикъл на фирмата е развитието на фирмата от момента, в който тя е стартирала в света на бизнеса, до момента, в който може да оцелее в средата.</a:t>
            </a:r>
          </a:p>
        </p:txBody>
      </p:sp>
      <p:pic>
        <p:nvPicPr>
          <p:cNvPr id="77825" name="Picture 1" descr="shutterstock_387630025"/>
          <p:cNvPicPr>
            <a:picLocks noChangeAspect="1" noChangeArrowheads="1"/>
          </p:cNvPicPr>
          <p:nvPr/>
        </p:nvPicPr>
        <p:blipFill>
          <a:blip r:embed="rId3"/>
          <a:srcRect/>
          <a:stretch>
            <a:fillRect/>
          </a:stretch>
        </p:blipFill>
        <p:spPr bwMode="auto">
          <a:xfrm>
            <a:off x="5977467" y="1453129"/>
            <a:ext cx="3069110" cy="3069110"/>
          </a:xfrm>
          <a:prstGeom prst="rect">
            <a:avLst/>
          </a:prstGeom>
          <a:noFill/>
          <a:ln w="9525">
            <a:noFill/>
            <a:miter lim="800000"/>
            <a:headEnd/>
            <a:tailEnd/>
          </a:ln>
        </p:spPr>
      </p:pic>
      <p:sp>
        <p:nvSpPr>
          <p:cNvPr id="331" name="Google Shape;331;p32"/>
          <p:cNvSpPr txBox="1">
            <a:spLocks noGrp="1"/>
          </p:cNvSpPr>
          <p:nvPr>
            <p:ph type="title"/>
          </p:nvPr>
        </p:nvSpPr>
        <p:spPr>
          <a:xfrm>
            <a:off x="713100" y="115461"/>
            <a:ext cx="7717800" cy="1011600"/>
          </a:xfrm>
          <a:prstGeom prst="rect">
            <a:avLst/>
          </a:prstGeom>
        </p:spPr>
        <p:txBody>
          <a:bodyPr spcFirstLastPara="1" wrap="square" lIns="91425" tIns="91425" rIns="91425" bIns="91425" anchor="t" anchorCtr="0">
            <a:noAutofit/>
          </a:bodyPr>
          <a:lstStyle/>
          <a:p>
            <a:pPr lvl="0"/>
            <a:r>
              <a:rPr lang="en-GB" sz="3600" b="1" dirty="0"/>
              <a:t>Концепцията за жизнения цикъл на фирмата в зеленото предприемачество</a:t>
            </a:r>
            <a:endParaRPr sz="3600" dirty="0"/>
          </a:p>
        </p:txBody>
      </p:sp>
      <p:pic>
        <p:nvPicPr>
          <p:cNvPr id="77827" name="Picture 3" descr="Moving the Small and Mid-Sized Firm Out of Start-Up"/>
          <p:cNvPicPr>
            <a:picLocks noChangeAspect="1" noChangeArrowheads="1"/>
          </p:cNvPicPr>
          <p:nvPr/>
        </p:nvPicPr>
        <p:blipFill>
          <a:blip r:embed="rId4"/>
          <a:srcRect/>
          <a:stretch>
            <a:fillRect/>
          </a:stretch>
        </p:blipFill>
        <p:spPr bwMode="auto">
          <a:xfrm>
            <a:off x="1617963" y="2923763"/>
            <a:ext cx="3343275" cy="177267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100" y="170543"/>
            <a:ext cx="7717800" cy="1011600"/>
          </a:xfrm>
          <a:prstGeom prst="rect">
            <a:avLst/>
          </a:prstGeom>
        </p:spPr>
        <p:txBody>
          <a:bodyPr spcFirstLastPara="1" wrap="square" lIns="91425" tIns="91425" rIns="91425" bIns="91425" anchor="t" anchorCtr="0">
            <a:noAutofit/>
          </a:bodyPr>
          <a:lstStyle/>
          <a:p>
            <a:pPr lvl="0"/>
            <a:r>
              <a:rPr lang="en-GB" b="1" dirty="0"/>
              <a:t>Концепцията за институционална структура в зеленото предприемачество</a:t>
            </a:r>
            <a:endParaRPr dirty="0"/>
          </a:p>
        </p:txBody>
      </p:sp>
      <p:sp>
        <p:nvSpPr>
          <p:cNvPr id="335" name="Google Shape;335;p32"/>
          <p:cNvSpPr txBox="1">
            <a:spLocks noGrp="1"/>
          </p:cNvSpPr>
          <p:nvPr>
            <p:ph type="subTitle" idx="4294967295"/>
          </p:nvPr>
        </p:nvSpPr>
        <p:spPr>
          <a:xfrm>
            <a:off x="601734" y="1866901"/>
            <a:ext cx="4359504" cy="1742302"/>
          </a:xfrm>
          <a:prstGeom prst="rect">
            <a:avLst/>
          </a:prstGeom>
        </p:spPr>
        <p:txBody>
          <a:bodyPr spcFirstLastPara="1" wrap="square" lIns="91425" tIns="91425" rIns="91425" bIns="91425" anchor="t" anchorCtr="0">
            <a:noAutofit/>
          </a:bodyPr>
          <a:lstStyle/>
          <a:p>
            <a:pPr marL="114300" indent="12700" algn="just">
              <a:buSzPts val="1600"/>
            </a:pPr>
            <a:r>
              <a:rPr lang="en-US" sz="1800" dirty="0">
                <a:solidFill>
                  <a:srgbClr val="15A7A1"/>
                </a:solidFill>
              </a:rPr>
              <a:t>Зеленото предприемачество може да съществува по два начина, а именно: "</a:t>
            </a:r>
            <a:r>
              <a:rPr lang="en-US" sz="1800" dirty="0">
                <a:solidFill>
                  <a:srgbClr val="2B2D83"/>
                </a:solidFill>
              </a:rPr>
              <a:t>вече утвърдени</a:t>
            </a:r>
            <a:r>
              <a:rPr lang="en-US" sz="1800" dirty="0">
                <a:solidFill>
                  <a:srgbClr val="15A7A1"/>
                </a:solidFill>
              </a:rPr>
              <a:t>" фирми, които се насочват към екологизиране, и нови "</a:t>
            </a:r>
            <a:r>
              <a:rPr lang="en-US" sz="1800" dirty="0">
                <a:solidFill>
                  <a:srgbClr val="2B2D83"/>
                </a:solidFill>
              </a:rPr>
              <a:t>зелени</a:t>
            </a:r>
            <a:r>
              <a:rPr lang="en-US" sz="1800" dirty="0">
                <a:solidFill>
                  <a:srgbClr val="15A7A1"/>
                </a:solidFill>
              </a:rPr>
              <a:t>" фирми. </a:t>
            </a:r>
            <a:endParaRPr lang="en-GB" sz="1800" dirty="0">
              <a:solidFill>
                <a:srgbClr val="15A7A1"/>
              </a:solidFill>
            </a:endParaRPr>
          </a:p>
        </p:txBody>
      </p:sp>
      <p:pic>
        <p:nvPicPr>
          <p:cNvPr id="107522" name="Picture 2" descr="Integrated Sustainable Green Entrepreneurship for North East India – Surjit"/>
          <p:cNvPicPr>
            <a:picLocks noChangeAspect="1" noChangeArrowheads="1"/>
          </p:cNvPicPr>
          <p:nvPr/>
        </p:nvPicPr>
        <p:blipFill>
          <a:blip r:embed="rId3" r:link="rId4"/>
          <a:srcRect/>
          <a:stretch>
            <a:fillRect/>
          </a:stretch>
        </p:blipFill>
        <p:spPr bwMode="auto">
          <a:xfrm>
            <a:off x="5187992" y="1866901"/>
            <a:ext cx="1961222" cy="1308100"/>
          </a:xfrm>
          <a:prstGeom prst="rect">
            <a:avLst/>
          </a:prstGeom>
          <a:noFill/>
          <a:ln w="9525">
            <a:noFill/>
            <a:miter lim="800000"/>
            <a:headEnd/>
            <a:tailEnd/>
          </a:ln>
        </p:spPr>
      </p:pic>
      <p:sp>
        <p:nvSpPr>
          <p:cNvPr id="7" name="Google Shape;335;p32"/>
          <p:cNvSpPr txBox="1">
            <a:spLocks/>
          </p:cNvSpPr>
          <p:nvPr/>
        </p:nvSpPr>
        <p:spPr>
          <a:xfrm>
            <a:off x="608052" y="3409950"/>
            <a:ext cx="7469148" cy="1153298"/>
          </a:xfrm>
          <a:prstGeom prst="rect">
            <a:avLst/>
          </a:prstGeom>
          <a:ln>
            <a:solidFill>
              <a:srgbClr val="15A7A1"/>
            </a:solidFill>
          </a:ln>
        </p:spPr>
        <p:txBody>
          <a:bodyPr spcFirstLastPara="1" wrap="square" lIns="91425" tIns="91425" rIns="91425" bIns="91425" anchor="t" anchorCtr="0">
            <a:noAutofit/>
          </a:bodyPr>
          <a:lstStyle/>
          <a:p>
            <a:pPr marL="114300" indent="12700" algn="just">
              <a:buSzPts val="1600"/>
            </a:pPr>
            <a:r>
              <a:rPr lang="en-US" sz="1800" b="1" dirty="0">
                <a:solidFill>
                  <a:srgbClr val="15A7A1"/>
                </a:solidFill>
              </a:rPr>
              <a:t>Практическо упражнение </a:t>
            </a:r>
            <a:r>
              <a:rPr lang="en-US" sz="1800" dirty="0">
                <a:solidFill>
                  <a:srgbClr val="2B2D83"/>
                </a:solidFill>
              </a:rPr>
              <a:t>- Моля, обсъдете с колегите си от екипа </a:t>
            </a:r>
            <a:r>
              <a:rPr kumimoji="0" lang="en-US" sz="1800" b="0" i="0" u="none" strike="noStrike" kern="0" cap="none" spc="0" normalizeH="0" baseline="0" noProof="0" dirty="0">
                <a:ln>
                  <a:noFill/>
                </a:ln>
                <a:solidFill>
                  <a:srgbClr val="2B2D83"/>
                </a:solidFill>
                <a:effectLst/>
                <a:uLnTx/>
                <a:uFillTx/>
                <a:latin typeface="Arial"/>
                <a:ea typeface="Arial"/>
                <a:cs typeface="Arial"/>
                <a:sym typeface="Arial"/>
              </a:rPr>
              <a:t>и </a:t>
            </a:r>
            <a:r>
              <a:rPr kumimoji="0" lang="en-US" sz="1800" b="0" i="0" u="none" strike="noStrike" kern="0" cap="none" spc="0" normalizeH="0" noProof="0" dirty="0">
                <a:ln>
                  <a:noFill/>
                </a:ln>
                <a:solidFill>
                  <a:srgbClr val="2B2D83"/>
                </a:solidFill>
                <a:effectLst/>
                <a:uLnTx/>
                <a:uFillTx/>
                <a:latin typeface="Arial"/>
                <a:ea typeface="Arial"/>
                <a:cs typeface="Arial"/>
                <a:sym typeface="Arial"/>
              </a:rPr>
              <a:t>намерете аргументи за това кой от двата вида зелено предприемачество, споменати по-горе, е по-ефективен и защо</a:t>
            </a:r>
            <a:r>
              <a:rPr kumimoji="0" lang="en-US" sz="1800" b="0" i="0" u="none" strike="noStrike" kern="0" cap="none" spc="0" normalizeH="0" baseline="0" noProof="0" dirty="0">
                <a:ln>
                  <a:noFill/>
                </a:ln>
                <a:solidFill>
                  <a:srgbClr val="2B2D83"/>
                </a:solidFill>
                <a:effectLst/>
                <a:uLnTx/>
                <a:uFillTx/>
                <a:latin typeface="Arial"/>
                <a:ea typeface="Arial"/>
                <a:cs typeface="Arial"/>
                <a:sym typeface="Arial"/>
              </a:rPr>
              <a:t>. </a:t>
            </a:r>
            <a:endParaRPr kumimoji="0" lang="en-GB" sz="1800" b="0" i="0" u="none" strike="noStrike" kern="0" cap="none" spc="0" normalizeH="0" baseline="0" noProof="0" dirty="0">
              <a:ln>
                <a:noFill/>
              </a:ln>
              <a:solidFill>
                <a:srgbClr val="2B2D83"/>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460132" y="95214"/>
            <a:ext cx="7717800" cy="1011600"/>
          </a:xfrm>
          <a:prstGeom prst="rect">
            <a:avLst/>
          </a:prstGeom>
        </p:spPr>
        <p:txBody>
          <a:bodyPr spcFirstLastPara="1" wrap="square" lIns="91425" tIns="91425" rIns="91425" bIns="91425" anchor="t" anchorCtr="0">
            <a:noAutofit/>
          </a:bodyPr>
          <a:lstStyle/>
          <a:p>
            <a:r>
              <a:rPr lang="en-GB" b="1" dirty="0"/>
              <a:t>Концепцията за "</a:t>
            </a:r>
            <a:r>
              <a:rPr lang="en-GB" b="1" dirty="0" err="1"/>
              <a:t>зеленото измиване" в </a:t>
            </a:r>
            <a:r>
              <a:rPr lang="en-GB" b="1" dirty="0"/>
              <a:t>зеленото предприемачество </a:t>
            </a:r>
            <a:endParaRPr lang="en-US" dirty="0"/>
          </a:p>
        </p:txBody>
      </p:sp>
      <p:sp>
        <p:nvSpPr>
          <p:cNvPr id="335" name="Google Shape;335;p32"/>
          <p:cNvSpPr txBox="1">
            <a:spLocks noGrp="1"/>
          </p:cNvSpPr>
          <p:nvPr>
            <p:ph type="subTitle" idx="4294967295"/>
          </p:nvPr>
        </p:nvSpPr>
        <p:spPr>
          <a:xfrm>
            <a:off x="601734" y="1752600"/>
            <a:ext cx="7951716" cy="2819400"/>
          </a:xfrm>
          <a:prstGeom prst="rect">
            <a:avLst/>
          </a:prstGeom>
        </p:spPr>
        <p:txBody>
          <a:bodyPr spcFirstLastPara="1" wrap="square" lIns="91425" tIns="91425" rIns="91425" bIns="91425" anchor="t" anchorCtr="0">
            <a:noAutofit/>
          </a:bodyPr>
          <a:lstStyle/>
          <a:p>
            <a:pPr marL="114300" indent="12700" algn="just">
              <a:buSzPts val="1600"/>
            </a:pPr>
            <a:r>
              <a:rPr lang="en-US" sz="2000" dirty="0">
                <a:solidFill>
                  <a:srgbClr val="2B2D83"/>
                </a:solidFill>
              </a:rPr>
              <a:t>Какво е "</a:t>
            </a:r>
            <a:r>
              <a:rPr lang="en-US" sz="2000" dirty="0" err="1">
                <a:solidFill>
                  <a:srgbClr val="2B2D83"/>
                </a:solidFill>
              </a:rPr>
              <a:t>greenwashing"</a:t>
            </a:r>
            <a:r>
              <a:rPr lang="en-US" sz="2000" dirty="0">
                <a:solidFill>
                  <a:srgbClr val="2B2D83"/>
                </a:solidFill>
              </a:rPr>
              <a:t>?</a:t>
            </a:r>
          </a:p>
          <a:p>
            <a:pPr marL="114300" indent="12700" algn="just">
              <a:buSzPts val="1600"/>
            </a:pPr>
            <a:endParaRPr lang="en-US" sz="2000" dirty="0">
              <a:solidFill>
                <a:srgbClr val="15A7A1"/>
              </a:solidFill>
            </a:endParaRPr>
          </a:p>
          <a:p>
            <a:pPr marL="114300" indent="12700" algn="just">
              <a:buSzPts val="1600"/>
              <a:buFont typeface="Arial" pitchFamily="34" charset="0"/>
              <a:buChar char="•"/>
            </a:pPr>
            <a:r>
              <a:rPr lang="en-US" sz="1600" dirty="0">
                <a:solidFill>
                  <a:srgbClr val="15A7A1"/>
                </a:solidFill>
              </a:rPr>
              <a:t> Някои недобросъвестни фирми използват реторично думи като "еко", "био" и "органична" устойчивост, само за да заблудят нищо неподозиращите потребители, че тези фирми се грижат за околната среда в своите бизнес операции.</a:t>
            </a:r>
          </a:p>
          <a:p>
            <a:pPr marL="114300" indent="12700" algn="just">
              <a:buSzPts val="1600"/>
              <a:buFont typeface="Arial" pitchFamily="34" charset="0"/>
              <a:buChar char="•"/>
            </a:pPr>
            <a:endParaRPr lang="en-US" sz="1600" dirty="0">
              <a:solidFill>
                <a:srgbClr val="15A7A1"/>
              </a:solidFill>
            </a:endParaRPr>
          </a:p>
          <a:p>
            <a:pPr marL="114300" indent="12700" algn="just">
              <a:buSzPts val="1600"/>
              <a:buFont typeface="Arial" pitchFamily="34" charset="0"/>
              <a:buChar char="•"/>
            </a:pPr>
            <a:r>
              <a:rPr lang="en-US" sz="1600" dirty="0">
                <a:solidFill>
                  <a:srgbClr val="15A7A1"/>
                </a:solidFill>
              </a:rPr>
              <a:t> Наблюдава се, че фирмите съзнателно избират навика "greenwashing</a:t>
            </a:r>
            <a:r>
              <a:rPr lang="bg-BG" sz="1600" dirty="0">
                <a:solidFill>
                  <a:srgbClr val="15A7A1"/>
                </a:solidFill>
              </a:rPr>
              <a:t>“,</a:t>
            </a:r>
            <a:r>
              <a:rPr lang="en-US" sz="1600" dirty="0">
                <a:solidFill>
                  <a:srgbClr val="15A7A1"/>
                </a:solidFill>
              </a:rPr>
              <a:t> който буквално означава да заблуждават обществеността чрез маркетингови кампании.</a:t>
            </a:r>
            <a:endParaRPr lang="en-GB" sz="1600" dirty="0">
              <a:solidFill>
                <a:srgbClr val="15A7A1"/>
              </a:solidFill>
            </a:endParaRPr>
          </a:p>
        </p:txBody>
      </p:sp>
      <p:pic>
        <p:nvPicPr>
          <p:cNvPr id="4" name="Picture 2" descr="Are UK business owners guilty of &amp;#39;greenwashing&amp;#39;? | Business Leader News"/>
          <p:cNvPicPr>
            <a:picLocks noChangeAspect="1" noChangeArrowheads="1"/>
          </p:cNvPicPr>
          <p:nvPr/>
        </p:nvPicPr>
        <p:blipFill>
          <a:blip r:embed="rId3"/>
          <a:srcRect/>
          <a:stretch>
            <a:fillRect/>
          </a:stretch>
        </p:blipFill>
        <p:spPr bwMode="auto">
          <a:xfrm>
            <a:off x="7131050" y="1114321"/>
            <a:ext cx="1320800" cy="1320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74432" y="0"/>
            <a:ext cx="7717800" cy="1011600"/>
          </a:xfrm>
          <a:prstGeom prst="rect">
            <a:avLst/>
          </a:prstGeom>
        </p:spPr>
        <p:txBody>
          <a:bodyPr spcFirstLastPara="1" wrap="square" lIns="91425" tIns="91425" rIns="91425" bIns="91425" anchor="t" anchorCtr="0">
            <a:noAutofit/>
          </a:bodyPr>
          <a:lstStyle/>
          <a:p>
            <a:r>
              <a:rPr lang="en-GB" b="1" dirty="0"/>
              <a:t>Концепцията за "</a:t>
            </a:r>
            <a:r>
              <a:rPr lang="en-GB" b="1" dirty="0" err="1"/>
              <a:t>зеленото измиване" в </a:t>
            </a:r>
            <a:r>
              <a:rPr lang="en-GB" b="1" dirty="0"/>
              <a:t>зеленото предприемачество </a:t>
            </a:r>
            <a:endParaRPr lang="en-US" dirty="0"/>
          </a:p>
        </p:txBody>
      </p:sp>
      <p:sp>
        <p:nvSpPr>
          <p:cNvPr id="335" name="Google Shape;335;p32"/>
          <p:cNvSpPr txBox="1">
            <a:spLocks noGrp="1"/>
          </p:cNvSpPr>
          <p:nvPr>
            <p:ph type="subTitle" idx="4294967295"/>
          </p:nvPr>
        </p:nvSpPr>
        <p:spPr>
          <a:xfrm>
            <a:off x="4038599" y="1758374"/>
            <a:ext cx="4540251" cy="3011383"/>
          </a:xfrm>
          <a:prstGeom prst="rect">
            <a:avLst/>
          </a:prstGeom>
          <a:ln>
            <a:solidFill>
              <a:srgbClr val="2B2D83"/>
            </a:solidFill>
          </a:ln>
        </p:spPr>
        <p:txBody>
          <a:bodyPr spcFirstLastPara="1" wrap="square" lIns="91425" tIns="91425" rIns="91425" bIns="91425" anchor="t" anchorCtr="0">
            <a:noAutofit/>
          </a:bodyPr>
          <a:lstStyle/>
          <a:p>
            <a:pPr marL="114300" indent="12700" algn="just">
              <a:buSzPts val="1600"/>
            </a:pPr>
            <a:r>
              <a:rPr lang="en-US" sz="2000" b="1" dirty="0">
                <a:solidFill>
                  <a:srgbClr val="2B2D83"/>
                </a:solidFill>
              </a:rPr>
              <a:t>Практическо упражнение</a:t>
            </a:r>
          </a:p>
          <a:p>
            <a:pPr marL="114300" indent="12700" algn="just">
              <a:buSzPts val="1600"/>
            </a:pPr>
            <a:endParaRPr lang="en-US" sz="2000" dirty="0">
              <a:solidFill>
                <a:srgbClr val="15A7A1"/>
              </a:solidFill>
            </a:endParaRPr>
          </a:p>
          <a:p>
            <a:pPr marL="114300" indent="12700" algn="just">
              <a:buSzPts val="1600"/>
            </a:pPr>
            <a:r>
              <a:rPr lang="en-US" sz="1600" dirty="0">
                <a:solidFill>
                  <a:srgbClr val="15A7A1"/>
                </a:solidFill>
              </a:rPr>
              <a:t>Изгледайте следния видеоклип и посочете компаниите, които практикуват </a:t>
            </a:r>
            <a:r>
              <a:rPr lang="en-US" sz="1600" dirty="0" err="1">
                <a:solidFill>
                  <a:srgbClr val="15A7A1"/>
                </a:solidFill>
              </a:rPr>
              <a:t>"Greenwashing"</a:t>
            </a:r>
            <a:r>
              <a:rPr lang="en-US" sz="1600" dirty="0">
                <a:solidFill>
                  <a:srgbClr val="15A7A1"/>
                </a:solidFill>
              </a:rPr>
              <a:t>.</a:t>
            </a:r>
          </a:p>
          <a:p>
            <a:pPr marL="114300" indent="12700" algn="just">
              <a:buSzPts val="1600"/>
            </a:pPr>
            <a:r>
              <a:rPr lang="en-US" sz="1600" dirty="0">
                <a:solidFill>
                  <a:srgbClr val="15A7A1"/>
                </a:solidFill>
              </a:rPr>
              <a:t>След това обсъдете с групата последиците от действията на определените от вас компании.</a:t>
            </a:r>
          </a:p>
          <a:p>
            <a:pPr marL="114300" indent="12700" algn="just">
              <a:buSzPts val="1600"/>
            </a:pPr>
            <a:endParaRPr lang="en-US" sz="1600" dirty="0">
              <a:solidFill>
                <a:srgbClr val="15A7A1"/>
              </a:solidFill>
            </a:endParaRPr>
          </a:p>
          <a:p>
            <a:pPr marL="114300" indent="12700" algn="just">
              <a:buSzPts val="1600"/>
            </a:pPr>
            <a:r>
              <a:rPr lang="en-US" dirty="0">
                <a:solidFill>
                  <a:srgbClr val="2B2D83"/>
                </a:solidFill>
                <a:hlinkClick r:id="rId3"/>
              </a:rPr>
              <a:t>https://www.youtube.com/watch?v=5cEl-esdjpU</a:t>
            </a:r>
            <a:endParaRPr lang="en-US" dirty="0">
              <a:solidFill>
                <a:srgbClr val="2B2D83"/>
              </a:solidFill>
            </a:endParaRPr>
          </a:p>
          <a:p>
            <a:pPr marL="114300" indent="12700" algn="just">
              <a:buSzPts val="1600"/>
            </a:pPr>
            <a:endParaRPr lang="en-US" sz="1600" dirty="0">
              <a:solidFill>
                <a:srgbClr val="15A7A1"/>
              </a:solidFill>
            </a:endParaRPr>
          </a:p>
          <a:p>
            <a:pPr marL="114300" indent="12700" algn="just">
              <a:buSzPts val="1600"/>
            </a:pPr>
            <a:endParaRPr lang="en-US" sz="1600" dirty="0">
              <a:solidFill>
                <a:srgbClr val="15A7A1"/>
              </a:solidFill>
            </a:endParaRPr>
          </a:p>
        </p:txBody>
      </p:sp>
      <p:pic>
        <p:nvPicPr>
          <p:cNvPr id="108546" name="Picture 2" descr="11 Greenwashing ideas in 2021 | environmental issues, awareness, environment"/>
          <p:cNvPicPr>
            <a:picLocks noChangeAspect="1" noChangeArrowheads="1"/>
          </p:cNvPicPr>
          <p:nvPr/>
        </p:nvPicPr>
        <p:blipFill>
          <a:blip r:embed="rId4" r:link="rId5"/>
          <a:srcRect/>
          <a:stretch>
            <a:fillRect/>
          </a:stretch>
        </p:blipFill>
        <p:spPr bwMode="auto">
          <a:xfrm>
            <a:off x="444178" y="1751693"/>
            <a:ext cx="2820307" cy="2820307"/>
          </a:xfrm>
          <a:prstGeom prst="rect">
            <a:avLst/>
          </a:prstGeom>
          <a:noFill/>
          <a:ln w="9525">
            <a:noFill/>
            <a:miter lim="800000"/>
            <a:headEnd/>
            <a:tailEnd/>
          </a:ln>
        </p:spPr>
      </p:pic>
      <p:sp>
        <p:nvSpPr>
          <p:cNvPr id="108547" name="Text Box 3"/>
          <p:cNvSpPr txBox="1">
            <a:spLocks noChangeArrowheads="1"/>
          </p:cNvSpPr>
          <p:nvPr/>
        </p:nvSpPr>
        <p:spPr bwMode="auto">
          <a:xfrm>
            <a:off x="444178" y="1758374"/>
            <a:ext cx="2820307" cy="353943"/>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700" b="1" i="0" u="none" strike="noStrike" cap="none" normalizeH="0" baseline="0" dirty="0">
                <a:ln>
                  <a:noFill/>
                </a:ln>
                <a:solidFill>
                  <a:schemeClr val="tx1"/>
                </a:solidFill>
                <a:effectLst/>
                <a:latin typeface="Calibri" pitchFamily="34" charset="0"/>
                <a:cs typeface="Arial" pitchFamily="34" charset="0"/>
              </a:rPr>
              <a:t>Шестте гряха на "</a:t>
            </a:r>
            <a:r>
              <a:rPr kumimoji="0" lang="en-GB" sz="1700" b="1" i="0" u="none" strike="noStrike" cap="none" normalizeH="0" baseline="0" dirty="0" err="1">
                <a:ln>
                  <a:noFill/>
                </a:ln>
                <a:solidFill>
                  <a:schemeClr val="tx1"/>
                </a:solidFill>
                <a:effectLst/>
                <a:latin typeface="Calibri" pitchFamily="34" charset="0"/>
                <a:cs typeface="Arial" pitchFamily="34" charset="0"/>
              </a:rPr>
              <a:t>зеленото" измиване</a:t>
            </a:r>
            <a:endParaRPr kumimoji="0" lang="en-US" sz="17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452415"/>
            <a:ext cx="7717800" cy="705100"/>
          </a:xfrm>
          <a:prstGeom prst="rect">
            <a:avLst/>
          </a:prstGeom>
        </p:spPr>
        <p:txBody>
          <a:bodyPr spcFirstLastPara="1" wrap="square" lIns="91425" tIns="91425" rIns="91425" bIns="91425" anchor="t" anchorCtr="0">
            <a:noAutofit/>
          </a:bodyPr>
          <a:lstStyle/>
          <a:p>
            <a:pPr marL="114300" indent="12700"/>
            <a:r>
              <a:rPr lang="en-US" sz="3200" b="1" dirty="0">
                <a:solidFill>
                  <a:srgbClr val="2B2D83"/>
                </a:solidFill>
              </a:rPr>
              <a:t>Как можете да разберете дали става дума за </a:t>
            </a:r>
            <a:r>
              <a:rPr lang="en-US" sz="3200" b="1" dirty="0" err="1">
                <a:solidFill>
                  <a:srgbClr val="2B2D83"/>
                </a:solidFill>
              </a:rPr>
              <a:t>"зелено" измиване</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367972"/>
            <a:ext cx="8261350" cy="2757383"/>
          </a:xfrm>
          <a:prstGeom prst="rect">
            <a:avLst/>
          </a:prstGeom>
          <a:ln>
            <a:noFill/>
          </a:ln>
        </p:spPr>
        <p:txBody>
          <a:bodyPr spcFirstLastPara="1" wrap="square" lIns="91425" tIns="91425" rIns="91425" bIns="91425" anchor="t" anchorCtr="0">
            <a:noAutofit/>
          </a:bodyPr>
          <a:lstStyle/>
          <a:p>
            <a:pPr marL="114300" indent="12700" algn="just">
              <a:buSzPts val="1600"/>
            </a:pPr>
            <a:r>
              <a:rPr lang="en-US" sz="1800" dirty="0">
                <a:solidFill>
                  <a:srgbClr val="15A7A1"/>
                </a:solidFill>
              </a:rPr>
              <a:t>1. Виждате ли страхотна зелена претенция? Проверете я два пъти. Отидете на техния уебсайт. Има ли много информация? Или виждате много неясноти? Ако тя е наистина неясна и неконкретна - това е </a:t>
            </a:r>
            <a:r>
              <a:rPr lang="en-US" sz="1800" dirty="0" err="1">
                <a:solidFill>
                  <a:srgbClr val="15A7A1"/>
                </a:solidFill>
              </a:rPr>
              <a:t>"зелено измиване"</a:t>
            </a:r>
            <a:r>
              <a:rPr lang="en-US" sz="1800" dirty="0">
                <a:solidFill>
                  <a:srgbClr val="15A7A1"/>
                </a:solidFill>
              </a:rPr>
              <a:t>. </a:t>
            </a:r>
          </a:p>
          <a:p>
            <a:pPr marL="114300" algn="just">
              <a:buSzPts val="1600"/>
            </a:pPr>
            <a:endParaRPr lang="en-US" sz="1800" dirty="0">
              <a:solidFill>
                <a:srgbClr val="15A7A1"/>
              </a:solidFill>
            </a:endParaRPr>
          </a:p>
          <a:p>
            <a:pPr marL="114300" indent="12700" algn="just">
              <a:buSzPts val="1600"/>
            </a:pPr>
            <a:r>
              <a:rPr lang="en-US" sz="1800" dirty="0">
                <a:solidFill>
                  <a:srgbClr val="2B2D83"/>
                </a:solidFill>
              </a:rPr>
              <a:t>2. Отклонява ли ви рекламата от общата картина? Разбира се, че ВР е помогнала за почистването на малките плюшени патици. Тя дръпна струните на сърцето ви. Колко очарователно! Но ако не беше грубата небрежност от тяхна страна, тези малки патици изобщо нямаше да бъдат покрити с нефт. Това е </a:t>
            </a:r>
            <a:r>
              <a:rPr lang="en-US" sz="1800" dirty="0" err="1">
                <a:solidFill>
                  <a:srgbClr val="2B2D83"/>
                </a:solidFill>
              </a:rPr>
              <a:t>"зелено" промиване</a:t>
            </a:r>
            <a:r>
              <a:rPr lang="en-US" sz="1800" dirty="0">
                <a:solidFill>
                  <a:srgbClr val="15A7A1"/>
                </a:solidFill>
              </a:rPr>
              <a:t>. </a:t>
            </a:r>
          </a:p>
        </p:txBody>
      </p:sp>
      <p:pic>
        <p:nvPicPr>
          <p:cNvPr id="114697" name="Picture 9" descr="C:\Windows\system32\config\systemprofile\Desktop\1-d0NzhBXQddytHENXvyVVpg.jpeg"/>
          <p:cNvPicPr>
            <a:picLocks noChangeAspect="1" noChangeArrowheads="1"/>
          </p:cNvPicPr>
          <p:nvPr/>
        </p:nvPicPr>
        <p:blipFill>
          <a:blip r:embed="rId3"/>
          <a:srcRect/>
          <a:stretch>
            <a:fillRect/>
          </a:stretch>
        </p:blipFill>
        <p:spPr bwMode="auto">
          <a:xfrm>
            <a:off x="6171107" y="4000499"/>
            <a:ext cx="1909608" cy="78921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440407"/>
            <a:ext cx="7717800" cy="705100"/>
          </a:xfrm>
          <a:prstGeom prst="rect">
            <a:avLst/>
          </a:prstGeom>
        </p:spPr>
        <p:txBody>
          <a:bodyPr spcFirstLastPara="1" wrap="square" lIns="91425" tIns="91425" rIns="91425" bIns="91425" anchor="t" anchorCtr="0">
            <a:noAutofit/>
          </a:bodyPr>
          <a:lstStyle/>
          <a:p>
            <a:pPr marL="114300" indent="12700"/>
            <a:r>
              <a:rPr lang="en-US" sz="3200" b="1" dirty="0">
                <a:solidFill>
                  <a:srgbClr val="2B2D83"/>
                </a:solidFill>
              </a:rPr>
              <a:t>Как можете да разберете дали става дума за </a:t>
            </a:r>
            <a:r>
              <a:rPr lang="en-US" sz="3200" b="1" dirty="0" err="1">
                <a:solidFill>
                  <a:srgbClr val="2B2D83"/>
                </a:solidFill>
              </a:rPr>
              <a:t>"зелено" измиване</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449614"/>
            <a:ext cx="8261350" cy="2871683"/>
          </a:xfrm>
          <a:prstGeom prst="rect">
            <a:avLst/>
          </a:prstGeom>
          <a:ln>
            <a:noFill/>
          </a:ln>
        </p:spPr>
        <p:txBody>
          <a:bodyPr spcFirstLastPara="1" wrap="square" lIns="91425" tIns="91425" rIns="91425" bIns="91425" anchor="t" anchorCtr="0">
            <a:noAutofit/>
          </a:bodyPr>
          <a:lstStyle/>
          <a:p>
            <a:pPr marL="114300" indent="12700" algn="just">
              <a:buSzPts val="1600"/>
            </a:pPr>
            <a:r>
              <a:rPr lang="en-US" sz="2000" dirty="0">
                <a:solidFill>
                  <a:srgbClr val="15A7A1"/>
                </a:solidFill>
              </a:rPr>
              <a:t>3. Подвеждащи ли са думите? Дали те не казват нищо? Има ли някаква съществена информация? Има ли източници за твърденията им като действителни удостоверения или доказуеми факти?</a:t>
            </a:r>
          </a:p>
          <a:p>
            <a:pPr marL="114300" indent="12700" algn="just">
              <a:buSzPts val="1600"/>
            </a:pPr>
            <a:r>
              <a:rPr lang="en-US" sz="2000" dirty="0">
                <a:solidFill>
                  <a:srgbClr val="15A7A1"/>
                </a:solidFill>
              </a:rPr>
              <a:t> </a:t>
            </a:r>
          </a:p>
          <a:p>
            <a:pPr marL="114300" indent="12700" algn="just">
              <a:buSzPts val="1600"/>
            </a:pPr>
            <a:r>
              <a:rPr lang="en-US" sz="2000" dirty="0">
                <a:solidFill>
                  <a:srgbClr val="2B2D83"/>
                </a:solidFill>
              </a:rPr>
              <a:t>4. Какво ще кажете за графиките? Всички графики ли са зелени? Изобразяват ли красиви природни сцени? Опитват ли се да ви накарат да почувствате, че продуктът е естествен, въпреки че може да е нещо друго?</a:t>
            </a:r>
          </a:p>
        </p:txBody>
      </p:sp>
      <p:pic>
        <p:nvPicPr>
          <p:cNvPr id="4" name="Picture 9" descr="C:\Windows\system32\config\systemprofile\Desktop\1-d0NzhBXQddytHENXvyVVpg.jpeg"/>
          <p:cNvPicPr>
            <a:picLocks noChangeAspect="1" noChangeArrowheads="1"/>
          </p:cNvPicPr>
          <p:nvPr/>
        </p:nvPicPr>
        <p:blipFill>
          <a:blip r:embed="rId3"/>
          <a:srcRect/>
          <a:stretch>
            <a:fillRect/>
          </a:stretch>
        </p:blipFill>
        <p:spPr bwMode="auto">
          <a:xfrm>
            <a:off x="5813992" y="4000499"/>
            <a:ext cx="2049008" cy="84682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89276" y="408871"/>
            <a:ext cx="7717800" cy="705100"/>
          </a:xfrm>
          <a:prstGeom prst="rect">
            <a:avLst/>
          </a:prstGeom>
        </p:spPr>
        <p:txBody>
          <a:bodyPr spcFirstLastPara="1" wrap="square" lIns="91425" tIns="91425" rIns="91425" bIns="91425" anchor="t" anchorCtr="0">
            <a:noAutofit/>
          </a:bodyPr>
          <a:lstStyle/>
          <a:p>
            <a:pPr marL="114300" indent="12700"/>
            <a:r>
              <a:rPr lang="en-US" sz="3200" b="1" dirty="0">
                <a:solidFill>
                  <a:srgbClr val="2B2D83"/>
                </a:solidFill>
              </a:rPr>
              <a:t>Как можете да разберете дали става дума за </a:t>
            </a:r>
            <a:r>
              <a:rPr lang="en-US" sz="3200" b="1" dirty="0" err="1">
                <a:solidFill>
                  <a:srgbClr val="2B2D83"/>
                </a:solidFill>
              </a:rPr>
              <a:t>"зелено" измиване</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244600"/>
            <a:ext cx="8261350" cy="3011383"/>
          </a:xfrm>
          <a:prstGeom prst="rect">
            <a:avLst/>
          </a:prstGeom>
          <a:ln>
            <a:noFill/>
          </a:ln>
        </p:spPr>
        <p:txBody>
          <a:bodyPr spcFirstLastPara="1" wrap="square" lIns="91425" tIns="91425" rIns="91425" bIns="91425" anchor="t" anchorCtr="0">
            <a:noAutofit/>
          </a:bodyPr>
          <a:lstStyle/>
          <a:p>
            <a:pPr marL="114300" indent="12700" algn="just">
              <a:buSzPts val="1600"/>
            </a:pPr>
            <a:r>
              <a:rPr lang="en-US" sz="1800" dirty="0">
                <a:solidFill>
                  <a:srgbClr val="15A7A1"/>
                </a:solidFill>
              </a:rPr>
              <a:t>5. Прекалено хубаво ли е твърдението, за да е вярно? Не преувеличават ли намеренията си? Наистина ли смятате, че компанията може да изпълни твърденията си? </a:t>
            </a:r>
          </a:p>
          <a:p>
            <a:pPr marL="114300" indent="12700" algn="just">
              <a:buSzPts val="1600"/>
            </a:pPr>
            <a:endParaRPr lang="en-US" sz="1800" dirty="0">
              <a:solidFill>
                <a:srgbClr val="15A7A1"/>
              </a:solidFill>
            </a:endParaRPr>
          </a:p>
          <a:p>
            <a:pPr marL="114300" indent="12700" algn="just">
              <a:buSzPts val="1600"/>
            </a:pPr>
            <a:r>
              <a:rPr lang="en-US" sz="1800" dirty="0">
                <a:solidFill>
                  <a:srgbClr val="2B2D83"/>
                </a:solidFill>
              </a:rPr>
              <a:t>6. Каква е интуитивната ви реакция? Сигурен съм, че всички знаем, че не трябва да приемаме рекламите за чиста монета. Винаги има скрит мотив, който да стигне до джоба ви. Доверете се на себе си.</a:t>
            </a:r>
          </a:p>
          <a:p>
            <a:pPr marL="114300" indent="12700" algn="just">
              <a:buSzPts val="1600"/>
            </a:pPr>
            <a:endParaRPr lang="en-US" sz="1800" dirty="0">
              <a:solidFill>
                <a:srgbClr val="15A7A1"/>
              </a:solidFill>
            </a:endParaRPr>
          </a:p>
          <a:p>
            <a:pPr marL="114300" indent="12700" algn="just">
              <a:buSzPts val="1600"/>
            </a:pPr>
            <a:r>
              <a:rPr lang="en-US" sz="1800" dirty="0">
                <a:solidFill>
                  <a:srgbClr val="15A7A1"/>
                </a:solidFill>
              </a:rPr>
              <a:t>7. Когато се съмнявате, </a:t>
            </a:r>
            <a:r>
              <a:rPr lang="en-US" sz="1800" dirty="0" err="1">
                <a:solidFill>
                  <a:srgbClr val="15A7A1"/>
                </a:solidFill>
              </a:rPr>
              <a:t>потърсете </a:t>
            </a:r>
            <a:r>
              <a:rPr lang="en-US" sz="1800" dirty="0">
                <a:solidFill>
                  <a:srgbClr val="15A7A1"/>
                </a:solidFill>
              </a:rPr>
              <a:t>го </a:t>
            </a:r>
            <a:r>
              <a:rPr lang="en-US" sz="1800" dirty="0" err="1">
                <a:solidFill>
                  <a:srgbClr val="15A7A1"/>
                </a:solidFill>
              </a:rPr>
              <a:t>в Google.</a:t>
            </a:r>
            <a:r>
              <a:rPr lang="en-US" sz="1800" dirty="0">
                <a:solidFill>
                  <a:srgbClr val="15A7A1"/>
                </a:solidFill>
              </a:rPr>
              <a:t> Най-хубавото нещо в интернет е, че цялата история е там.</a:t>
            </a:r>
          </a:p>
        </p:txBody>
      </p:sp>
      <p:pic>
        <p:nvPicPr>
          <p:cNvPr id="4" name="Picture 9" descr="C:\Windows\system32\config\systemprofile\Desktop\1-d0NzhBXQddytHENXvyVVpg.jpeg"/>
          <p:cNvPicPr>
            <a:picLocks noChangeAspect="1" noChangeArrowheads="1"/>
          </p:cNvPicPr>
          <p:nvPr/>
        </p:nvPicPr>
        <p:blipFill>
          <a:blip r:embed="rId3"/>
          <a:srcRect/>
          <a:stretch>
            <a:fillRect/>
          </a:stretch>
        </p:blipFill>
        <p:spPr bwMode="auto">
          <a:xfrm>
            <a:off x="5813992" y="4000499"/>
            <a:ext cx="2049008" cy="84682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0"/>
            <a:ext cx="7717800" cy="1011600"/>
          </a:xfrm>
          <a:prstGeom prst="rect">
            <a:avLst/>
          </a:prstGeom>
        </p:spPr>
        <p:txBody>
          <a:bodyPr spcFirstLastPara="1" wrap="square" lIns="91425" tIns="91425" rIns="91425" bIns="91425" anchor="t" anchorCtr="0">
            <a:noAutofit/>
          </a:bodyPr>
          <a:lstStyle/>
          <a:p>
            <a:pPr lvl="0"/>
            <a:r>
              <a:rPr lang="en-GB" b="1" dirty="0"/>
              <a:t>Ползите от зеленото предприемачество</a:t>
            </a:r>
            <a:endParaRPr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txBox="1"/>
          <p:nvPr/>
        </p:nvSpPr>
        <p:spPr>
          <a:xfrm>
            <a:off x="572237" y="1422401"/>
            <a:ext cx="7763324" cy="2901826"/>
          </a:xfrm>
          <a:prstGeom prst="rect">
            <a:avLst/>
          </a:prstGeom>
          <a:noFill/>
          <a:ln>
            <a:noFill/>
          </a:ln>
        </p:spPr>
        <p:txBody>
          <a:bodyPr spcFirstLastPara="1" wrap="square" lIns="91425" tIns="91425" rIns="91425" bIns="91425" anchor="ctr" anchorCtr="0">
            <a:noAutofit/>
          </a:bodyPr>
          <a:lstStyle/>
          <a:p>
            <a:pPr algn="just">
              <a:buFont typeface="Arial" pitchFamily="34" charset="0"/>
              <a:buChar char="•"/>
            </a:pPr>
            <a:r>
              <a:rPr lang="en-GB" sz="2000" dirty="0">
                <a:solidFill>
                  <a:srgbClr val="15A7A1"/>
                </a:solidFill>
              </a:rPr>
              <a:t>Информираност за зеления маркетинг</a:t>
            </a:r>
          </a:p>
          <a:p>
            <a:pPr algn="just">
              <a:buFont typeface="Arial" pitchFamily="34" charset="0"/>
              <a:buChar char="•"/>
            </a:pPr>
            <a:endParaRPr lang="en-GB" sz="2000" dirty="0">
              <a:solidFill>
                <a:srgbClr val="15A7A1"/>
              </a:solidFill>
            </a:endParaRPr>
          </a:p>
          <a:p>
            <a:pPr algn="just">
              <a:buFont typeface="Arial" pitchFamily="34" charset="0"/>
              <a:buChar char="•"/>
            </a:pPr>
            <a:r>
              <a:rPr lang="en-US" sz="2000" dirty="0">
                <a:solidFill>
                  <a:srgbClr val="2B2D83"/>
                </a:solidFill>
                <a:sym typeface="Nunito"/>
              </a:rPr>
              <a:t>Лесно прилагане на законодателството в областта на околната среда</a:t>
            </a:r>
          </a:p>
          <a:p>
            <a:pPr algn="just">
              <a:buFont typeface="Arial" pitchFamily="34" charset="0"/>
              <a:buChar char="•"/>
            </a:pPr>
            <a:endParaRPr lang="en-US" sz="2000" dirty="0">
              <a:solidFill>
                <a:srgbClr val="2B2D83"/>
              </a:solidFill>
              <a:sym typeface="Nunito"/>
            </a:endParaRPr>
          </a:p>
          <a:p>
            <a:pPr algn="just">
              <a:buFont typeface="Arial" pitchFamily="34" charset="0"/>
              <a:buChar char="•"/>
            </a:pPr>
            <a:r>
              <a:rPr lang="en-US" sz="2000" dirty="0">
                <a:solidFill>
                  <a:srgbClr val="15A7A1"/>
                </a:solidFill>
                <a:sym typeface="Nunito"/>
              </a:rPr>
              <a:t>Постигане на зелени инвестиции и получаване на заеми при по-добри условия</a:t>
            </a:r>
          </a:p>
          <a:p>
            <a:pPr algn="just">
              <a:buFont typeface="Arial" pitchFamily="34" charset="0"/>
              <a:buChar char="•"/>
            </a:pPr>
            <a:endParaRPr lang="en-US" sz="2000" dirty="0">
              <a:solidFill>
                <a:srgbClr val="15A7A1"/>
              </a:solidFill>
              <a:sym typeface="Nunito"/>
            </a:endParaRPr>
          </a:p>
          <a:p>
            <a:pPr algn="just">
              <a:buFont typeface="Arial" pitchFamily="34" charset="0"/>
              <a:buChar char="•"/>
            </a:pPr>
            <a:r>
              <a:rPr lang="en-US" sz="2000" dirty="0">
                <a:solidFill>
                  <a:srgbClr val="2B2D83"/>
                </a:solidFill>
                <a:sym typeface="Nunito"/>
              </a:rPr>
              <a:t>Нови възможности за търговия</a:t>
            </a:r>
          </a:p>
          <a:p>
            <a:pPr algn="just">
              <a:buFont typeface="Arial" pitchFamily="34" charset="0"/>
              <a:buChar char="•"/>
            </a:pPr>
            <a:endParaRPr lang="en-US" sz="2000" dirty="0">
              <a:solidFill>
                <a:srgbClr val="2B2D83"/>
              </a:solidFill>
              <a:sym typeface="Nunito"/>
            </a:endParaRPr>
          </a:p>
          <a:p>
            <a:pPr algn="just">
              <a:buFont typeface="Arial" pitchFamily="34" charset="0"/>
              <a:buChar char="•"/>
            </a:pPr>
            <a:r>
              <a:rPr lang="en-US" sz="2000" dirty="0">
                <a:solidFill>
                  <a:srgbClr val="15A7A1"/>
                </a:solidFill>
                <a:sym typeface="Nunito"/>
              </a:rPr>
              <a:t>Намаляване на оперативните разходи</a:t>
            </a:r>
            <a:endParaRPr lang="en" sz="2000" dirty="0">
              <a:solidFill>
                <a:srgbClr val="15A7A1"/>
              </a:solidFill>
              <a:sym typeface="Nunito"/>
            </a:endParaRPr>
          </a:p>
        </p:txBody>
      </p:sp>
      <p:pic>
        <p:nvPicPr>
          <p:cNvPr id="33794" name="Picture 2" descr="The Hidden Benefits of Going Green | SCORE"/>
          <p:cNvPicPr>
            <a:picLocks noChangeAspect="1" noChangeArrowheads="1"/>
          </p:cNvPicPr>
          <p:nvPr/>
        </p:nvPicPr>
        <p:blipFill>
          <a:blip r:embed="rId3"/>
          <a:srcRect/>
          <a:stretch>
            <a:fillRect/>
          </a:stretch>
        </p:blipFill>
        <p:spPr bwMode="auto">
          <a:xfrm>
            <a:off x="5868679" y="2991738"/>
            <a:ext cx="2377723" cy="157532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78540" y="129062"/>
            <a:ext cx="7717800" cy="1011600"/>
          </a:xfrm>
          <a:prstGeom prst="rect">
            <a:avLst/>
          </a:prstGeom>
        </p:spPr>
        <p:txBody>
          <a:bodyPr spcFirstLastPara="1" wrap="square" lIns="91425" tIns="91425" rIns="91425" bIns="91425" anchor="t" anchorCtr="0">
            <a:noAutofit/>
          </a:bodyPr>
          <a:lstStyle/>
          <a:p>
            <a:pPr lvl="0" algn="l"/>
            <a:r>
              <a:rPr lang="en-GB" b="1" dirty="0"/>
              <a:t>Съвети за зелени предприемачи</a:t>
            </a:r>
            <a:endParaRPr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txBox="1"/>
          <p:nvPr/>
        </p:nvSpPr>
        <p:spPr>
          <a:xfrm>
            <a:off x="374650" y="1623375"/>
            <a:ext cx="8299449" cy="2901826"/>
          </a:xfrm>
          <a:prstGeom prst="rect">
            <a:avLst/>
          </a:prstGeom>
          <a:noFill/>
          <a:ln>
            <a:noFill/>
          </a:ln>
        </p:spPr>
        <p:txBody>
          <a:bodyPr spcFirstLastPara="1" wrap="square" lIns="91425" tIns="91425" rIns="91425" bIns="91425" numCol="2" anchor="ctr" anchorCtr="0">
            <a:noAutofit/>
          </a:bodyPr>
          <a:lstStyle/>
          <a:p>
            <a:pPr algn="ctr">
              <a:buFont typeface="Arial" pitchFamily="34" charset="0"/>
              <a:buChar char="•"/>
            </a:pPr>
            <a:r>
              <a:rPr lang="en-US" sz="1600" dirty="0">
                <a:solidFill>
                  <a:srgbClr val="15A7A1"/>
                </a:solidFill>
              </a:rPr>
              <a:t>Бъдете готови да промените първоначалната си идея!</a:t>
            </a:r>
            <a:endParaRPr lang="en-GB" sz="1600" dirty="0">
              <a:solidFill>
                <a:srgbClr val="15A7A1"/>
              </a:solidFill>
            </a:endParaRPr>
          </a:p>
          <a:p>
            <a:pPr algn="ctr">
              <a:buFont typeface="Arial" pitchFamily="34" charset="0"/>
              <a:buChar char="•"/>
            </a:pPr>
            <a:r>
              <a:rPr lang="en-US" sz="1600" dirty="0">
                <a:solidFill>
                  <a:srgbClr val="2B2D83"/>
                </a:solidFill>
                <a:sym typeface="Nunito"/>
              </a:rPr>
              <a:t>Опознайте себе си... и границите си!</a:t>
            </a:r>
          </a:p>
          <a:p>
            <a:pPr algn="ctr">
              <a:buFont typeface="Arial" pitchFamily="34" charset="0"/>
              <a:buChar char="•"/>
            </a:pPr>
            <a:r>
              <a:rPr lang="en-US" sz="1600" dirty="0">
                <a:solidFill>
                  <a:srgbClr val="15A7A1"/>
                </a:solidFill>
                <a:sym typeface="Nunito"/>
              </a:rPr>
              <a:t>Мога ли да стартирам и управлявам бизнеса си сам?</a:t>
            </a:r>
          </a:p>
          <a:p>
            <a:pPr algn="ctr">
              <a:buFont typeface="Arial" pitchFamily="34" charset="0"/>
              <a:buChar char="•"/>
            </a:pPr>
            <a:r>
              <a:rPr lang="en-US" sz="1600" dirty="0">
                <a:solidFill>
                  <a:srgbClr val="2B2D83"/>
                </a:solidFill>
                <a:sym typeface="Nunito"/>
              </a:rPr>
              <a:t>Бъдете зелен предприемач</a:t>
            </a:r>
          </a:p>
          <a:p>
            <a:pPr algn="ctr">
              <a:buFont typeface="Arial" pitchFamily="34" charset="0"/>
              <a:buChar char="•"/>
            </a:pPr>
            <a:r>
              <a:rPr lang="en-US" sz="1600" dirty="0">
                <a:solidFill>
                  <a:srgbClr val="15A7A1"/>
                </a:solidFill>
                <a:sym typeface="Nunito"/>
              </a:rPr>
              <a:t>Мислете мащабно!</a:t>
            </a:r>
          </a:p>
          <a:p>
            <a:pPr algn="ctr">
              <a:buFont typeface="Arial" pitchFamily="34" charset="0"/>
              <a:buChar char="•"/>
            </a:pPr>
            <a:r>
              <a:rPr lang="en-US" sz="1600" dirty="0">
                <a:solidFill>
                  <a:srgbClr val="2B2D83"/>
                </a:solidFill>
                <a:sym typeface="Nunito"/>
              </a:rPr>
              <a:t>Създаване на добър екип</a:t>
            </a:r>
          </a:p>
          <a:p>
            <a:pPr algn="ctr">
              <a:buFont typeface="Arial" pitchFamily="34" charset="0"/>
              <a:buChar char="•"/>
            </a:pPr>
            <a:r>
              <a:rPr lang="en-US" sz="1600" dirty="0">
                <a:solidFill>
                  <a:srgbClr val="15A7A1"/>
                </a:solidFill>
                <a:sym typeface="Nunito"/>
              </a:rPr>
              <a:t>Определяне на заинтересованите страни</a:t>
            </a:r>
          </a:p>
          <a:p>
            <a:pPr algn="ctr">
              <a:buFont typeface="Arial" pitchFamily="34" charset="0"/>
              <a:buChar char="•"/>
            </a:pPr>
            <a:r>
              <a:rPr lang="en-US" sz="1600" dirty="0">
                <a:solidFill>
                  <a:srgbClr val="2B2D83"/>
                </a:solidFill>
                <a:sym typeface="Nunito"/>
              </a:rPr>
              <a:t>Включване на клиенти и заинтересовани страни</a:t>
            </a:r>
          </a:p>
          <a:p>
            <a:pPr algn="ctr">
              <a:buFont typeface="Arial" pitchFamily="34" charset="0"/>
              <a:buChar char="•"/>
            </a:pPr>
            <a:r>
              <a:rPr lang="en-US" sz="1600" dirty="0">
                <a:solidFill>
                  <a:srgbClr val="15A7A1"/>
                </a:solidFill>
                <a:sym typeface="Nunito"/>
              </a:rPr>
              <a:t>Разгледайте възможностите на международния пазар!</a:t>
            </a:r>
          </a:p>
          <a:p>
            <a:pPr algn="ctr">
              <a:buFont typeface="Arial" pitchFamily="34" charset="0"/>
              <a:buChar char="•"/>
            </a:pPr>
            <a:r>
              <a:rPr lang="en-US" sz="1600" dirty="0">
                <a:solidFill>
                  <a:srgbClr val="2B2D83"/>
                </a:solidFill>
                <a:sym typeface="Nunito"/>
              </a:rPr>
              <a:t>Мислете за икономическа устойчивост!</a:t>
            </a:r>
          </a:p>
          <a:p>
            <a:pPr algn="ctr">
              <a:buFont typeface="Arial" pitchFamily="34" charset="0"/>
              <a:buChar char="•"/>
            </a:pPr>
            <a:r>
              <a:rPr lang="en-US" sz="1600" dirty="0">
                <a:solidFill>
                  <a:srgbClr val="15A7A1"/>
                </a:solidFill>
                <a:sym typeface="Nunito"/>
              </a:rPr>
              <a:t>Имайте уникално предложение за стойност!</a:t>
            </a:r>
          </a:p>
          <a:p>
            <a:pPr algn="ctr">
              <a:buFont typeface="Arial" pitchFamily="34" charset="0"/>
              <a:buChar char="•"/>
            </a:pPr>
            <a:r>
              <a:rPr lang="en-US" sz="1600" dirty="0">
                <a:solidFill>
                  <a:srgbClr val="2B2D83"/>
                </a:solidFill>
                <a:sym typeface="Nunito"/>
              </a:rPr>
              <a:t>Партньорство с вашата верига за доставки</a:t>
            </a:r>
          </a:p>
          <a:p>
            <a:pPr algn="ctr">
              <a:buFont typeface="Arial" pitchFamily="34" charset="0"/>
              <a:buChar char="•"/>
            </a:pPr>
            <a:r>
              <a:rPr lang="en-US" sz="1600" dirty="0">
                <a:solidFill>
                  <a:srgbClr val="15A7A1"/>
                </a:solidFill>
                <a:sym typeface="Nunito"/>
              </a:rPr>
              <a:t>Общувайте разумно</a:t>
            </a:r>
          </a:p>
          <a:p>
            <a:pPr algn="ctr">
              <a:buFont typeface="Arial" pitchFamily="34" charset="0"/>
              <a:buChar char="•"/>
            </a:pPr>
            <a:r>
              <a:rPr lang="en-US" sz="1600" dirty="0">
                <a:solidFill>
                  <a:srgbClr val="2B2D83"/>
                </a:solidFill>
                <a:sym typeface="Nunito"/>
              </a:rPr>
              <a:t>Облекчаване на стартовия капитал</a:t>
            </a:r>
          </a:p>
          <a:p>
            <a:pPr algn="ctr">
              <a:buFont typeface="Arial" pitchFamily="34" charset="0"/>
              <a:buChar char="•"/>
            </a:pPr>
            <a:r>
              <a:rPr lang="en-US" sz="1600" dirty="0">
                <a:solidFill>
                  <a:srgbClr val="15A7A1"/>
                </a:solidFill>
                <a:sym typeface="Nunito"/>
              </a:rPr>
              <a:t>Бъдете наясно с новите бизнес модели!</a:t>
            </a:r>
          </a:p>
          <a:p>
            <a:pPr algn="ctr">
              <a:buFont typeface="Arial" pitchFamily="34" charset="0"/>
              <a:buChar char="•"/>
            </a:pPr>
            <a:r>
              <a:rPr lang="en-US" sz="1600" dirty="0">
                <a:solidFill>
                  <a:srgbClr val="2B2D83"/>
                </a:solidFill>
                <a:sym typeface="Nunito"/>
              </a:rPr>
              <a:t>Не се страхувайте от провал!</a:t>
            </a:r>
          </a:p>
          <a:p>
            <a:pPr algn="ctr">
              <a:buFont typeface="Arial" pitchFamily="34" charset="0"/>
              <a:buChar char="•"/>
            </a:pPr>
            <a:r>
              <a:rPr lang="en-US" sz="1600" dirty="0">
                <a:solidFill>
                  <a:srgbClr val="15A7A1"/>
                </a:solidFill>
                <a:sym typeface="Nunito"/>
              </a:rPr>
              <a:t>Трябва ли да съм богат, за да създам екологичен бизнес?</a:t>
            </a:r>
          </a:p>
          <a:p>
            <a:pPr algn="ctr">
              <a:buFont typeface="Arial" pitchFamily="34" charset="0"/>
              <a:buChar char="•"/>
            </a:pPr>
            <a:r>
              <a:rPr lang="en-US" sz="1600" dirty="0">
                <a:solidFill>
                  <a:srgbClr val="2B2D83"/>
                </a:solidFill>
                <a:sym typeface="Nunito"/>
              </a:rPr>
              <a:t>Постарайте се да убедите финансиращите институции!</a:t>
            </a:r>
          </a:p>
          <a:p>
            <a:pPr algn="ctr">
              <a:buFont typeface="Arial" pitchFamily="34" charset="0"/>
              <a:buChar char="•"/>
            </a:pPr>
            <a:r>
              <a:rPr lang="en-US" sz="1600" dirty="0">
                <a:solidFill>
                  <a:srgbClr val="15A7A1"/>
                </a:solidFill>
                <a:sym typeface="Nunito"/>
              </a:rPr>
              <a:t>Останете свързани!</a:t>
            </a:r>
            <a:endParaRPr lang="en" sz="1600" dirty="0">
              <a:solidFill>
                <a:srgbClr val="15A7A1"/>
              </a:solidFill>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0"/>
          <p:cNvSpPr txBox="1">
            <a:spLocks noGrp="1"/>
          </p:cNvSpPr>
          <p:nvPr>
            <p:ph type="title"/>
          </p:nvPr>
        </p:nvSpPr>
        <p:spPr>
          <a:xfrm>
            <a:off x="1627625" y="11319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305" name="Google Shape;305;p30"/>
          <p:cNvSpPr txBox="1">
            <a:spLocks noGrp="1"/>
          </p:cNvSpPr>
          <p:nvPr>
            <p:ph type="title" idx="2"/>
          </p:nvPr>
        </p:nvSpPr>
        <p:spPr>
          <a:xfrm>
            <a:off x="1631625" y="14594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За мен  </a:t>
            </a:r>
            <a:endParaRPr/>
          </a:p>
        </p:txBody>
      </p:sp>
      <p:sp>
        <p:nvSpPr>
          <p:cNvPr id="306" name="Google Shape;306;p30"/>
          <p:cNvSpPr txBox="1">
            <a:spLocks noGrp="1"/>
          </p:cNvSpPr>
          <p:nvPr>
            <p:ph type="title" idx="3"/>
          </p:nvPr>
        </p:nvSpPr>
        <p:spPr>
          <a:xfrm>
            <a:off x="1627625" y="29607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a:p>
        </p:txBody>
      </p:sp>
      <p:sp>
        <p:nvSpPr>
          <p:cNvPr id="307" name="Google Shape;307;p30"/>
          <p:cNvSpPr txBox="1">
            <a:spLocks noGrp="1"/>
          </p:cNvSpPr>
          <p:nvPr>
            <p:ph type="title" idx="4"/>
          </p:nvPr>
        </p:nvSpPr>
        <p:spPr>
          <a:xfrm>
            <a:off x="1631625" y="32882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Моят опит</a:t>
            </a:r>
            <a:endParaRPr/>
          </a:p>
        </p:txBody>
      </p:sp>
      <p:sp>
        <p:nvSpPr>
          <p:cNvPr id="308" name="Google Shape;308;p30"/>
          <p:cNvSpPr txBox="1">
            <a:spLocks noGrp="1"/>
          </p:cNvSpPr>
          <p:nvPr>
            <p:ph type="title" idx="5"/>
          </p:nvPr>
        </p:nvSpPr>
        <p:spPr>
          <a:xfrm>
            <a:off x="5742425" y="11319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a:p>
        </p:txBody>
      </p:sp>
      <p:sp>
        <p:nvSpPr>
          <p:cNvPr id="309" name="Google Shape;309;p30"/>
          <p:cNvSpPr txBox="1">
            <a:spLocks noGrp="1"/>
          </p:cNvSpPr>
          <p:nvPr>
            <p:ph type="title" idx="6"/>
          </p:nvPr>
        </p:nvSpPr>
        <p:spPr>
          <a:xfrm>
            <a:off x="5746425" y="14594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Какво правя аз</a:t>
            </a:r>
            <a:endParaRPr/>
          </a:p>
        </p:txBody>
      </p:sp>
      <p:sp>
        <p:nvSpPr>
          <p:cNvPr id="310" name="Google Shape;310;p30"/>
          <p:cNvSpPr txBox="1">
            <a:spLocks noGrp="1"/>
          </p:cNvSpPr>
          <p:nvPr>
            <p:ph type="title" idx="7"/>
          </p:nvPr>
        </p:nvSpPr>
        <p:spPr>
          <a:xfrm>
            <a:off x="5742425" y="29607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311" name="Google Shape;311;p30"/>
          <p:cNvSpPr txBox="1">
            <a:spLocks noGrp="1"/>
          </p:cNvSpPr>
          <p:nvPr>
            <p:ph type="title" idx="8"/>
          </p:nvPr>
        </p:nvSpPr>
        <p:spPr>
          <a:xfrm>
            <a:off x="5746425" y="32882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Моята работа</a:t>
            </a:r>
            <a:endParaRPr/>
          </a:p>
        </p:txBody>
      </p:sp>
      <p:sp>
        <p:nvSpPr>
          <p:cNvPr id="312" name="Google Shape;312;p30"/>
          <p:cNvSpPr txBox="1">
            <a:spLocks noGrp="1"/>
          </p:cNvSpPr>
          <p:nvPr>
            <p:ph type="subTitle" idx="1"/>
          </p:nvPr>
        </p:nvSpPr>
        <p:spPr>
          <a:xfrm>
            <a:off x="1631625" y="2093675"/>
            <a:ext cx="2479800" cy="515100"/>
          </a:xfrm>
          <a:prstGeom prst="rect">
            <a:avLst/>
          </a:prstGeom>
        </p:spPr>
        <p:txBody>
          <a:bodyPr spcFirstLastPara="1" wrap="square" lIns="91425" tIns="91425" rIns="91425" bIns="91425" anchor="t" anchorCtr="0">
            <a:noAutofit/>
          </a:bodyPr>
          <a:lstStyle/>
          <a:p>
            <a:r>
              <a:rPr lang="en-US" dirty="0"/>
              <a:t>Името ми е ....</a:t>
            </a:r>
          </a:p>
          <a:p>
            <a:endParaRPr lang="en" dirty="0"/>
          </a:p>
        </p:txBody>
      </p:sp>
      <p:sp>
        <p:nvSpPr>
          <p:cNvPr id="313" name="Google Shape;313;p30"/>
          <p:cNvSpPr txBox="1">
            <a:spLocks noGrp="1"/>
          </p:cNvSpPr>
          <p:nvPr>
            <p:ph type="subTitle" idx="9"/>
          </p:nvPr>
        </p:nvSpPr>
        <p:spPr>
          <a:xfrm>
            <a:off x="1631625" y="3916000"/>
            <a:ext cx="2899080" cy="534300"/>
          </a:xfrm>
          <a:prstGeom prst="rect">
            <a:avLst/>
          </a:prstGeom>
        </p:spPr>
        <p:txBody>
          <a:bodyPr spcFirstLastPara="1" wrap="square" lIns="91425" tIns="91425" rIns="91425" bIns="91425" anchor="t" anchorCtr="0">
            <a:noAutofit/>
          </a:bodyPr>
          <a:lstStyle/>
          <a:p>
            <a:pPr marL="342900" indent="-342900"/>
            <a:r>
              <a:rPr lang="en-US" dirty="0">
                <a:solidFill>
                  <a:srgbClr val="00134D"/>
                </a:solidFill>
              </a:rPr>
              <a:t>По време на този курс се замислих за екологичен бизнес в ...</a:t>
            </a:r>
          </a:p>
        </p:txBody>
      </p:sp>
      <p:sp>
        <p:nvSpPr>
          <p:cNvPr id="314" name="Google Shape;314;p30"/>
          <p:cNvSpPr txBox="1">
            <a:spLocks noGrp="1"/>
          </p:cNvSpPr>
          <p:nvPr>
            <p:ph type="subTitle" idx="13"/>
          </p:nvPr>
        </p:nvSpPr>
        <p:spPr>
          <a:xfrm>
            <a:off x="5746425" y="2264807"/>
            <a:ext cx="2479800" cy="515100"/>
          </a:xfrm>
          <a:prstGeom prst="rect">
            <a:avLst/>
          </a:prstGeom>
        </p:spPr>
        <p:txBody>
          <a:bodyPr spcFirstLastPara="1" wrap="square" lIns="91425" tIns="91425" rIns="91425" bIns="91425" anchor="t" anchorCtr="0">
            <a:noAutofit/>
          </a:bodyPr>
          <a:lstStyle/>
          <a:p>
            <a:pPr marL="342900" indent="-342900"/>
            <a:r>
              <a:rPr lang="en-US" dirty="0">
                <a:solidFill>
                  <a:srgbClr val="00134D"/>
                </a:solidFill>
              </a:rPr>
              <a:t>И аз работя в ...</a:t>
            </a:r>
          </a:p>
        </p:txBody>
      </p:sp>
      <p:sp>
        <p:nvSpPr>
          <p:cNvPr id="315" name="Google Shape;315;p30"/>
          <p:cNvSpPr txBox="1">
            <a:spLocks noGrp="1"/>
          </p:cNvSpPr>
          <p:nvPr>
            <p:ph type="subTitle" idx="14"/>
          </p:nvPr>
        </p:nvSpPr>
        <p:spPr>
          <a:xfrm>
            <a:off x="5742425" y="4080943"/>
            <a:ext cx="2479800" cy="515100"/>
          </a:xfrm>
          <a:prstGeom prst="rect">
            <a:avLst/>
          </a:prstGeom>
        </p:spPr>
        <p:txBody>
          <a:bodyPr spcFirstLastPara="1" wrap="square" lIns="91425" tIns="91425" rIns="91425" bIns="91425" anchor="t" anchorCtr="0">
            <a:noAutofit/>
          </a:bodyPr>
          <a:lstStyle/>
          <a:p>
            <a:pPr marL="342900" indent="-342900"/>
            <a:r>
              <a:rPr lang="en-US" dirty="0">
                <a:solidFill>
                  <a:srgbClr val="00134D"/>
                </a:solidFill>
              </a:rPr>
              <a:t>Основните ми способности са ...</a:t>
            </a:r>
          </a:p>
        </p:txBody>
      </p:sp>
      <p:pic>
        <p:nvPicPr>
          <p:cNvPr id="14" name="Picture 2" descr="Image result for he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337" y="1655036"/>
            <a:ext cx="1992736" cy="1653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Заключения</a:t>
            </a:r>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9" name="Nomogramă 4"/>
          <p:cNvGraphicFramePr/>
          <p:nvPr>
            <p:extLst>
              <p:ext uri="{D42A27DB-BD31-4B8C-83A1-F6EECF244321}">
                <p14:modId xmlns:p14="http://schemas.microsoft.com/office/powerpoint/2010/main" val="4107130738"/>
              </p:ext>
            </p:extLst>
          </p:nvPr>
        </p:nvGraphicFramePr>
        <p:xfrm>
          <a:off x="916128" y="1263650"/>
          <a:ext cx="6990295" cy="2588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reptunghi rotunjit 6"/>
          <p:cNvSpPr/>
          <p:nvPr/>
        </p:nvSpPr>
        <p:spPr>
          <a:xfrm>
            <a:off x="1576337" y="3752850"/>
            <a:ext cx="5719665" cy="513183"/>
          </a:xfrm>
          <a:prstGeom prst="roundRect">
            <a:avLst/>
          </a:prstGeom>
          <a:solidFill>
            <a:srgbClr val="15A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B2D83"/>
                </a:solidFill>
              </a:rPr>
              <a:t>Направете зеленото мислене част от компанията</a:t>
            </a:r>
            <a:endParaRPr lang="ro-RO" dirty="0">
              <a:solidFill>
                <a:srgbClr val="2B2D8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Оценка - </a:t>
            </a:r>
            <a:r>
              <a:rPr lang="en-GB" b="1" dirty="0">
                <a:solidFill>
                  <a:srgbClr val="15A7A1"/>
                </a:solidFill>
              </a:rPr>
              <a:t>зелена бизнес карта</a:t>
            </a:r>
            <a:endParaRPr>
              <a:solidFill>
                <a:srgbClr val="15A7A1"/>
              </a:solidFill>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21858" name="Object 2"/>
          <p:cNvGraphicFramePr>
            <a:graphicFrameLocks noChangeAspect="1"/>
          </p:cNvGraphicFramePr>
          <p:nvPr/>
        </p:nvGraphicFramePr>
        <p:xfrm>
          <a:off x="2380605" y="1263650"/>
          <a:ext cx="5909347" cy="3650127"/>
        </p:xfrm>
        <a:graphic>
          <a:graphicData uri="http://schemas.openxmlformats.org/presentationml/2006/ole">
            <mc:AlternateContent xmlns:mc="http://schemas.openxmlformats.org/markup-compatibility/2006">
              <mc:Choice xmlns:v="urn:schemas-microsoft-com:vml" Requires="v">
                <p:oleObj name="Document" r:id="rId3" imgW="9304683" imgH="5779049" progId="Word.Document.12">
                  <p:embed/>
                </p:oleObj>
              </mc:Choice>
              <mc:Fallback>
                <p:oleObj name="Document" r:id="rId3" imgW="9304683" imgH="5779049"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605" y="1263650"/>
                        <a:ext cx="5909347" cy="36501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Google Shape;335;p32"/>
          <p:cNvSpPr txBox="1">
            <a:spLocks/>
          </p:cNvSpPr>
          <p:nvPr/>
        </p:nvSpPr>
        <p:spPr>
          <a:xfrm>
            <a:off x="306101" y="1051650"/>
            <a:ext cx="1933431" cy="3506058"/>
          </a:xfrm>
          <a:prstGeom prst="rect">
            <a:avLst/>
          </a:prstGeom>
          <a:ln>
            <a:solidFill>
              <a:srgbClr val="2B2D83"/>
            </a:solidFill>
          </a:ln>
        </p:spPr>
        <p:txBody>
          <a:bodyPr spcFirstLastPara="1" wrap="square" lIns="91425" tIns="91425" rIns="91425" bIns="91425" anchor="t" anchorCtr="0">
            <a:noAutofit/>
          </a:bodyPr>
          <a:lstStyle/>
          <a:p>
            <a:pPr marL="114300" marR="0" lvl="0" indent="12700" algn="just"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2B2D83"/>
                </a:solidFill>
                <a:effectLst/>
                <a:uLnTx/>
                <a:uFillTx/>
                <a:latin typeface="Arial"/>
                <a:ea typeface="Arial"/>
                <a:cs typeface="Arial"/>
                <a:sym typeface="Arial"/>
              </a:rPr>
              <a:t>Практическо упражнение</a:t>
            </a:r>
          </a:p>
          <a:p>
            <a:pPr marL="114300" marR="0" lvl="0" indent="1270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dirty="0">
                <a:ln>
                  <a:noFill/>
                </a:ln>
                <a:solidFill>
                  <a:srgbClr val="15A7A1"/>
                </a:solidFill>
                <a:effectLst/>
                <a:uLnTx/>
                <a:uFillTx/>
                <a:latin typeface="Arial"/>
                <a:ea typeface="Arial"/>
                <a:cs typeface="Arial"/>
                <a:sym typeface="Arial"/>
              </a:rPr>
              <a:t>След като обсъдите съветите за зелени предприемачи, моля, попълнете ЗЕЛЕН БИЗНЕС КАНВАС, като вземете </a:t>
            </a:r>
            <a:r>
              <a:rPr kumimoji="0" lang="en-US" sz="1600" b="0" i="0" u="none" strike="noStrike" kern="0" cap="none" spc="0" normalizeH="0" noProof="0" dirty="0">
                <a:ln>
                  <a:noFill/>
                </a:ln>
                <a:solidFill>
                  <a:srgbClr val="15A7A1"/>
                </a:solidFill>
                <a:effectLst/>
                <a:uLnTx/>
                <a:uFillTx/>
                <a:latin typeface="Arial"/>
                <a:ea typeface="Arial"/>
                <a:cs typeface="Arial"/>
                <a:sym typeface="Arial"/>
              </a:rPr>
              <a:t>предвид указанията в показания пример.</a:t>
            </a:r>
            <a:endParaRPr kumimoji="0" lang="en-US" sz="1600" b="0" i="0" u="none" strike="noStrike" kern="0" cap="none" spc="0" normalizeH="0" baseline="0" noProof="0" dirty="0">
              <a:ln>
                <a:noFill/>
              </a:ln>
              <a:solidFill>
                <a:srgbClr val="15A7A1"/>
              </a:solidFill>
              <a:effectLst/>
              <a:uLnTx/>
              <a:uFillTx/>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18" name="Google Shape;718;p51"/>
          <p:cNvSpPr txBox="1">
            <a:spLocks noGrp="1"/>
          </p:cNvSpPr>
          <p:nvPr>
            <p:ph type="title"/>
          </p:nvPr>
        </p:nvSpPr>
        <p:spPr>
          <a:xfrm>
            <a:off x="293914" y="1477724"/>
            <a:ext cx="4278211" cy="2661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Зелено предприемачество</a:t>
            </a:r>
            <a:br>
              <a:rPr lang="en-US" dirty="0"/>
            </a:br>
            <a:r>
              <a:rPr lang="en-US" dirty="0"/>
              <a:t>и бизнес</a:t>
            </a:r>
            <a:endParaRPr dirty="0"/>
          </a:p>
        </p:txBody>
      </p:sp>
      <p:grpSp>
        <p:nvGrpSpPr>
          <p:cNvPr id="720" name="Google Shape;720;p51"/>
          <p:cNvGrpSpPr/>
          <p:nvPr/>
        </p:nvGrpSpPr>
        <p:grpSpPr>
          <a:xfrm>
            <a:off x="4572118" y="1023546"/>
            <a:ext cx="3615639" cy="2905926"/>
            <a:chOff x="1917372" y="1288466"/>
            <a:chExt cx="2993079" cy="2405568"/>
          </a:xfrm>
        </p:grpSpPr>
        <p:sp>
          <p:nvSpPr>
            <p:cNvPr id="721" name="Google Shape;721;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5" name="Google Shape;725;p5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1" name="Picture 3" descr="C:\Windows\system32\config\systemprofile\Desktop\9-Green-Business-Opportunities-for-Eco-Entrepreneurs.jpg"/>
          <p:cNvPicPr>
            <a:picLocks noChangeAspect="1" noChangeArrowheads="1"/>
          </p:cNvPicPr>
          <p:nvPr/>
        </p:nvPicPr>
        <p:blipFill>
          <a:blip r:embed="rId3"/>
          <a:srcRect/>
          <a:stretch>
            <a:fillRect/>
          </a:stretch>
        </p:blipFill>
        <p:spPr bwMode="auto">
          <a:xfrm>
            <a:off x="4735445" y="1107510"/>
            <a:ext cx="3310460" cy="2230672"/>
          </a:xfrm>
          <a:prstGeom prst="rect">
            <a:avLst/>
          </a:prstGeom>
          <a:noFill/>
        </p:spPr>
      </p:pic>
      <p:grpSp>
        <p:nvGrpSpPr>
          <p:cNvPr id="729" name="Google Shape;729;p51"/>
          <p:cNvGrpSpPr/>
          <p:nvPr/>
        </p:nvGrpSpPr>
        <p:grpSpPr>
          <a:xfrm>
            <a:off x="6977632" y="2444298"/>
            <a:ext cx="1453150" cy="1880570"/>
            <a:chOff x="4338285" y="2552085"/>
            <a:chExt cx="1202939" cy="1556763"/>
          </a:xfrm>
        </p:grpSpPr>
        <p:sp>
          <p:nvSpPr>
            <p:cNvPr id="730" name="Google Shape;730;p5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7021583" y="3048579"/>
            <a:ext cx="1365248" cy="307777"/>
          </a:xfrm>
          <a:prstGeom prst="rect">
            <a:avLst/>
          </a:prstGeom>
        </p:spPr>
        <p:txBody>
          <a:bodyPr wrap="square">
            <a:spAutoFit/>
          </a:bodyPr>
          <a:lstStyle/>
          <a:p>
            <a:pPr lvl="0" algn="ct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Благодар</a:t>
            </a:r>
            <a:r>
              <a:rPr lang="bg-BG"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им</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grpSp>
        <p:nvGrpSpPr>
          <p:cNvPr id="733" name="Google Shape;733;p51"/>
          <p:cNvGrpSpPr/>
          <p:nvPr/>
        </p:nvGrpSpPr>
        <p:grpSpPr>
          <a:xfrm>
            <a:off x="6676663" y="3488350"/>
            <a:ext cx="539391" cy="1120229"/>
            <a:chOff x="4089139" y="3416366"/>
            <a:chExt cx="446516" cy="927342"/>
          </a:xfrm>
        </p:grpSpPr>
        <p:sp>
          <p:nvSpPr>
            <p:cNvPr id="734" name="Google Shape;734;p51"/>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1"/>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1"/>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1"/>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a:t>01</a:t>
            </a:r>
            <a:endParaRPr/>
          </a:p>
        </p:txBody>
      </p:sp>
      <p:sp>
        <p:nvSpPr>
          <p:cNvPr id="427" name="Google Shape;427;p36"/>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p>
            <a:pPr lvl="0"/>
            <a:r>
              <a:rPr lang="en-GB" sz="4800" b="1" dirty="0"/>
              <a:t>Зелено предприемачество</a:t>
            </a:r>
            <a:endParaRPr sz="4800"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713225" y="1550036"/>
            <a:ext cx="7717800" cy="646800"/>
          </a:xfrm>
          <a:prstGeom prst="rect">
            <a:avLst/>
          </a:prstGeom>
        </p:spPr>
        <p:txBody>
          <a:bodyPr spcFirstLastPara="1" wrap="square" lIns="91425" tIns="91425" rIns="91425" bIns="91425" anchor="t" anchorCtr="0">
            <a:noAutofit/>
          </a:bodyPr>
          <a:lstStyle/>
          <a:p>
            <a:r>
              <a:rPr lang="en-GB" b="1" dirty="0"/>
              <a:t>Концептуална рамка</a:t>
            </a:r>
            <a:endParaRPr lang="en-US" dirty="0"/>
          </a:p>
        </p:txBody>
      </p:sp>
      <p:grpSp>
        <p:nvGrpSpPr>
          <p:cNvPr id="321" name="Google Shape;321;p31"/>
          <p:cNvGrpSpPr/>
          <p:nvPr/>
        </p:nvGrpSpPr>
        <p:grpSpPr>
          <a:xfrm>
            <a:off x="2858975" y="-386925"/>
            <a:ext cx="701425" cy="247750"/>
            <a:chOff x="2858975" y="3984400"/>
            <a:chExt cx="701425" cy="247750"/>
          </a:xfrm>
        </p:grpSpPr>
        <p:sp>
          <p:nvSpPr>
            <p:cNvPr id="322" name="Google Shape;322;p31"/>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txBox="1">
            <a:spLocks noGrp="1"/>
          </p:cNvSpPr>
          <p:nvPr>
            <p:ph type="subTitle" idx="1"/>
          </p:nvPr>
        </p:nvSpPr>
        <p:spPr>
          <a:xfrm>
            <a:off x="1085481" y="2243215"/>
            <a:ext cx="7633765" cy="1176900"/>
          </a:xfrm>
          <a:prstGeom prst="rect">
            <a:avLst/>
          </a:prstGeom>
        </p:spPr>
        <p:txBody>
          <a:bodyPr spcFirstLastPara="1" wrap="square" lIns="91425" tIns="91425" rIns="91425" bIns="91425" anchor="t" anchorCtr="0">
            <a:noAutofit/>
          </a:bodyPr>
          <a:lstStyle/>
          <a:p>
            <a:r>
              <a:rPr lang="en-GB" dirty="0"/>
              <a:t>Индустрията за екологични стоки и услуги се състои от дейности, които произвеждат стоки и услуги за измерване, предотвратяване, ограничаване, свеждане до минимум или коригиране на екологични щети върху водата, въздуха и почвата, както и проблеми, свързани с отпадъци, шум и екосистеми. Това включва по-чисти технологии, продукти и услуги, които намаляват риска за околната среда и свеждат до минимум замърсяването и използването на ресурси.</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sz="2800" b="1" dirty="0"/>
              <a:t>Какво е зелено предприемачество и защо е важно?</a:t>
            </a:r>
            <a:endParaRPr sz="2800"/>
          </a:p>
        </p:txBody>
      </p:sp>
      <p:graphicFrame>
        <p:nvGraphicFramePr>
          <p:cNvPr id="5" name="Diagram 4"/>
          <p:cNvGraphicFramePr/>
          <p:nvPr/>
        </p:nvGraphicFramePr>
        <p:xfrm>
          <a:off x="519143" y="1309656"/>
          <a:ext cx="7911881" cy="3293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5" name="Google Shape;335;p32"/>
          <p:cNvSpPr txBox="1">
            <a:spLocks noGrp="1"/>
          </p:cNvSpPr>
          <p:nvPr>
            <p:ph type="subTitle" idx="4294967295"/>
          </p:nvPr>
        </p:nvSpPr>
        <p:spPr>
          <a:xfrm>
            <a:off x="519143" y="2070243"/>
            <a:ext cx="4483510" cy="2507410"/>
          </a:xfrm>
          <a:prstGeom prst="rect">
            <a:avLst/>
          </a:prstGeom>
        </p:spPr>
        <p:txBody>
          <a:bodyPr spcFirstLastPara="1" wrap="square" lIns="91425" tIns="91425" rIns="91425" bIns="91425" anchor="t" anchorCtr="0">
            <a:noAutofit/>
          </a:bodyPr>
          <a:lstStyle/>
          <a:p>
            <a:pPr marL="114300" lvl="0" indent="12700">
              <a:buSzPts val="1600"/>
            </a:pPr>
            <a:r>
              <a:rPr lang="en-GB" sz="2000" dirty="0"/>
              <a:t>Както е показано тук, устойчивият бизнес се стреми да балансира икономическите (финансови), социалните (хора) и екологичните (биоразнообразие, екосистеми) ползи от бизнеса като част от основната му бизнес цел.</a:t>
            </a:r>
            <a:endParaRPr lang="en-US" sz="2000" dirty="0"/>
          </a:p>
        </p:txBody>
      </p:sp>
      <p:pic>
        <p:nvPicPr>
          <p:cNvPr id="35846" name="Picture 6" descr="Untitled-1"/>
          <p:cNvPicPr>
            <a:picLocks noChangeAspect="1" noChangeArrowheads="1"/>
          </p:cNvPicPr>
          <p:nvPr/>
        </p:nvPicPr>
        <p:blipFill>
          <a:blip r:embed="rId3"/>
          <a:srcRect/>
          <a:stretch>
            <a:fillRect/>
          </a:stretch>
        </p:blipFill>
        <p:spPr bwMode="auto">
          <a:xfrm>
            <a:off x="5678845" y="1344823"/>
            <a:ext cx="2587412" cy="3317195"/>
          </a:xfrm>
          <a:prstGeom prst="rect">
            <a:avLst/>
          </a:prstGeom>
          <a:noFill/>
          <a:ln w="9525">
            <a:noFill/>
            <a:miter lim="800000"/>
            <a:headEnd/>
            <a:tailEnd/>
          </a:ln>
        </p:spPr>
      </p:pic>
      <p:sp>
        <p:nvSpPr>
          <p:cNvPr id="331" name="Google Shape;331;p32"/>
          <p:cNvSpPr txBox="1">
            <a:spLocks noGrp="1"/>
          </p:cNvSpPr>
          <p:nvPr>
            <p:ph type="title"/>
          </p:nvPr>
        </p:nvSpPr>
        <p:spPr>
          <a:xfrm>
            <a:off x="460132" y="481482"/>
            <a:ext cx="7717800" cy="1011600"/>
          </a:xfrm>
          <a:prstGeom prst="rect">
            <a:avLst/>
          </a:prstGeom>
        </p:spPr>
        <p:txBody>
          <a:bodyPr spcFirstLastPara="1" wrap="square" lIns="91425" tIns="91425" rIns="91425" bIns="91425" anchor="t" anchorCtr="0">
            <a:noAutofit/>
          </a:bodyPr>
          <a:lstStyle/>
          <a:p>
            <a:pPr lvl="0"/>
            <a:r>
              <a:rPr lang="en-GB" sz="3600" b="1" dirty="0"/>
              <a:t>Какво е зелено предприемачество и защо е важно?</a:t>
            </a:r>
            <a:endParaRPr sz="3600" dirty="0"/>
          </a:p>
        </p:txBody>
      </p:sp>
      <p:grpSp>
        <p:nvGrpSpPr>
          <p:cNvPr id="35847" name="Group 7"/>
          <p:cNvGrpSpPr>
            <a:grpSpLocks/>
          </p:cNvGrpSpPr>
          <p:nvPr/>
        </p:nvGrpSpPr>
        <p:grpSpPr bwMode="auto">
          <a:xfrm>
            <a:off x="5855838" y="2131203"/>
            <a:ext cx="2283460" cy="2151380"/>
            <a:chOff x="1924" y="5496"/>
            <a:chExt cx="3596" cy="3388"/>
          </a:xfrm>
        </p:grpSpPr>
        <p:sp>
          <p:nvSpPr>
            <p:cNvPr id="35848" name="Text Box 8"/>
            <p:cNvSpPr txBox="1">
              <a:spLocks noChangeArrowheads="1"/>
            </p:cNvSpPr>
            <p:nvPr/>
          </p:nvSpPr>
          <p:spPr bwMode="auto">
            <a:xfrm>
              <a:off x="2553" y="5496"/>
              <a:ext cx="2140"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Устойчивост</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49" name="Text Box 9"/>
            <p:cNvSpPr txBox="1">
              <a:spLocks noChangeArrowheads="1"/>
            </p:cNvSpPr>
            <p:nvPr/>
          </p:nvSpPr>
          <p:spPr bwMode="auto">
            <a:xfrm>
              <a:off x="1924" y="6089"/>
              <a:ext cx="630" cy="2570"/>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Социална мрежа</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50" name="Text Box 10"/>
            <p:cNvSpPr txBox="1">
              <a:spLocks noChangeArrowheads="1"/>
            </p:cNvSpPr>
            <p:nvPr/>
          </p:nvSpPr>
          <p:spPr bwMode="auto">
            <a:xfrm>
              <a:off x="3435" y="6301"/>
              <a:ext cx="630" cy="214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Околна среда</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51" name="Text Box 11"/>
            <p:cNvSpPr txBox="1">
              <a:spLocks noChangeArrowheads="1"/>
            </p:cNvSpPr>
            <p:nvPr/>
          </p:nvSpPr>
          <p:spPr bwMode="auto">
            <a:xfrm>
              <a:off x="4890" y="5862"/>
              <a:ext cx="630" cy="3022"/>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500" b="1" i="0" u="none" strike="noStrike" cap="none" normalizeH="0" baseline="0" dirty="0" err="1">
                  <a:ln>
                    <a:noFill/>
                  </a:ln>
                  <a:solidFill>
                    <a:schemeClr val="tx1"/>
                  </a:solidFill>
                  <a:effectLst/>
                  <a:latin typeface="Calibri" pitchFamily="34" charset="0"/>
                  <a:cs typeface="Arial" pitchFamily="34" charset="0"/>
                </a:rPr>
                <a:t>Икономическ</a:t>
              </a:r>
              <a:r>
                <a:rPr lang="bg-BG" sz="1500" b="1" dirty="0">
                  <a:solidFill>
                    <a:schemeClr val="tx1"/>
                  </a:solidFill>
                  <a:latin typeface="Calibri" pitchFamily="34" charset="0"/>
                  <a:cs typeface="Arial" pitchFamily="34" charset="0"/>
                </a:rPr>
                <a:t>и ползи</a:t>
              </a:r>
              <a:endParaRPr kumimoji="0" lang="en-US" sz="15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sz="3600" b="1" dirty="0"/>
              <a:t>Какво е зелено предприемачество и защо е важно?</a:t>
            </a:r>
            <a:endParaRPr sz="3600"/>
          </a:p>
        </p:txBody>
      </p:sp>
      <p:sp>
        <p:nvSpPr>
          <p:cNvPr id="335" name="Google Shape;335;p32"/>
          <p:cNvSpPr txBox="1">
            <a:spLocks noGrp="1"/>
          </p:cNvSpPr>
          <p:nvPr>
            <p:ph type="subTitle" idx="4294967295"/>
          </p:nvPr>
        </p:nvSpPr>
        <p:spPr>
          <a:xfrm>
            <a:off x="2625845" y="1699260"/>
            <a:ext cx="3538735" cy="2772450"/>
          </a:xfrm>
          <a:prstGeom prst="rect">
            <a:avLst/>
          </a:prstGeom>
        </p:spPr>
        <p:txBody>
          <a:bodyPr spcFirstLastPara="1" wrap="square" lIns="91425" tIns="91425" rIns="91425" bIns="91425" anchor="t" anchorCtr="0">
            <a:noAutofit/>
          </a:bodyPr>
          <a:lstStyle/>
          <a:p>
            <a:pPr marL="114300" lvl="0" indent="12700" algn="ctr">
              <a:buSzPts val="1600"/>
            </a:pPr>
            <a:r>
              <a:rPr lang="en-US" sz="2000" dirty="0">
                <a:solidFill>
                  <a:srgbClr val="15A7A1"/>
                </a:solidFill>
              </a:rPr>
              <a:t>Запишете пример за зелено предприемачество, за който се сещате.</a:t>
            </a:r>
          </a:p>
          <a:p>
            <a:pPr marL="114300" lvl="0" indent="12700" algn="ctr">
              <a:buSzPts val="1600"/>
            </a:pPr>
            <a:endParaRPr lang="en-US" sz="2000" dirty="0"/>
          </a:p>
          <a:p>
            <a:pPr marL="114300" lvl="0" indent="12700" algn="ctr">
              <a:buSzPts val="1600"/>
            </a:pPr>
            <a:r>
              <a:rPr lang="en-US" sz="2000" dirty="0">
                <a:solidFill>
                  <a:srgbClr val="2B2D83"/>
                </a:solidFill>
              </a:rPr>
              <a:t>След това представете избора си пред класа и получете обратна връзка.</a:t>
            </a:r>
            <a:endParaRPr sz="2000" dirty="0">
              <a:solidFill>
                <a:srgbClr val="2B2D8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И така, какво е "зелен" бизнес?</a:t>
            </a:r>
            <a:endParaRPr/>
          </a:p>
        </p:txBody>
      </p:sp>
      <p:graphicFrame>
        <p:nvGraphicFramePr>
          <p:cNvPr id="37" name="Diagram 36"/>
          <p:cNvGraphicFramePr/>
          <p:nvPr>
            <p:extLst>
              <p:ext uri="{D42A27DB-BD31-4B8C-83A1-F6EECF244321}">
                <p14:modId xmlns:p14="http://schemas.microsoft.com/office/powerpoint/2010/main" val="260428975"/>
              </p:ext>
            </p:extLst>
          </p:nvPr>
        </p:nvGraphicFramePr>
        <p:xfrm>
          <a:off x="469557" y="1144473"/>
          <a:ext cx="7961467" cy="3588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729" name="Picture 1" descr="Green Business strategies - SWOT of green business"/>
          <p:cNvPicPr>
            <a:picLocks noChangeAspect="1" noChangeArrowheads="1"/>
          </p:cNvPicPr>
          <p:nvPr/>
        </p:nvPicPr>
        <p:blipFill>
          <a:blip r:embed="rId8" r:link="rId9"/>
          <a:srcRect/>
          <a:stretch>
            <a:fillRect/>
          </a:stretch>
        </p:blipFill>
        <p:spPr bwMode="auto">
          <a:xfrm>
            <a:off x="3557314" y="1129709"/>
            <a:ext cx="1700486" cy="1062376"/>
          </a:xfrm>
          <a:prstGeom prst="rect">
            <a:avLst/>
          </a:prstGeom>
          <a:noFill/>
          <a:ln w="9525">
            <a:noFill/>
            <a:miter lim="800000"/>
            <a:headEnd/>
            <a:tailEnd/>
          </a:ln>
        </p:spPr>
      </p:pic>
      <p:sp>
        <p:nvSpPr>
          <p:cNvPr id="38" name="TextBox 37"/>
          <p:cNvSpPr txBox="1"/>
          <p:nvPr/>
        </p:nvSpPr>
        <p:spPr>
          <a:xfrm>
            <a:off x="426823" y="4489449"/>
            <a:ext cx="8004202" cy="253916"/>
          </a:xfrm>
          <a:prstGeom prst="rect">
            <a:avLst/>
          </a:prstGeom>
          <a:noFill/>
        </p:spPr>
        <p:txBody>
          <a:bodyPr wrap="square" rtlCol="0">
            <a:spAutoFit/>
          </a:bodyPr>
          <a:lstStyle/>
          <a:p>
            <a:pPr algn="ctr"/>
            <a:r>
              <a:rPr lang="en-GB" sz="1000" b="1" dirty="0">
                <a:solidFill>
                  <a:schemeClr val="bg1"/>
                </a:solidFill>
              </a:rPr>
              <a:t>Те често са подробно описани в публично достъпна и редовно </a:t>
            </a:r>
            <a:r>
              <a:rPr lang="en-GB" sz="700" b="1" dirty="0">
                <a:solidFill>
                  <a:schemeClr val="bg1"/>
                </a:solidFill>
              </a:rPr>
              <a:t>актуализирана</a:t>
            </a:r>
            <a:r>
              <a:rPr lang="en-GB" sz="1000" b="1" dirty="0">
                <a:solidFill>
                  <a:schemeClr val="bg1"/>
                </a:solidFill>
              </a:rPr>
              <a:t> политика за устойчивост или околна среда.</a:t>
            </a:r>
            <a:endParaRPr lang="en-US" sz="10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100" y="114957"/>
            <a:ext cx="7717800" cy="1011600"/>
          </a:xfrm>
          <a:prstGeom prst="rect">
            <a:avLst/>
          </a:prstGeom>
        </p:spPr>
        <p:txBody>
          <a:bodyPr spcFirstLastPara="1" wrap="square" lIns="91425" tIns="91425" rIns="91425" bIns="91425" anchor="t" anchorCtr="0">
            <a:noAutofit/>
          </a:bodyPr>
          <a:lstStyle/>
          <a:p>
            <a:r>
              <a:rPr lang="en-GB" b="1" dirty="0"/>
              <a:t>Концепцията за зелено предприемачество </a:t>
            </a:r>
            <a:br>
              <a:rPr lang="en-US" dirty="0"/>
            </a:br>
            <a:endParaRPr dirty="0"/>
          </a:p>
        </p:txBody>
      </p:sp>
      <p:sp>
        <p:nvSpPr>
          <p:cNvPr id="335" name="Google Shape;335;p32"/>
          <p:cNvSpPr txBox="1">
            <a:spLocks noGrp="1"/>
          </p:cNvSpPr>
          <p:nvPr>
            <p:ph type="subTitle" idx="4294967295"/>
          </p:nvPr>
        </p:nvSpPr>
        <p:spPr>
          <a:xfrm>
            <a:off x="1227066" y="1217141"/>
            <a:ext cx="3202831" cy="3558745"/>
          </a:xfrm>
          <a:prstGeom prst="rect">
            <a:avLst/>
          </a:prstGeom>
        </p:spPr>
        <p:txBody>
          <a:bodyPr spcFirstLastPara="1" wrap="square" lIns="91425" tIns="91425" rIns="91425" bIns="91425" anchor="t" anchorCtr="0">
            <a:noAutofit/>
          </a:bodyPr>
          <a:lstStyle/>
          <a:p>
            <a:pPr marL="114300" indent="12700">
              <a:buSzPts val="1600"/>
            </a:pPr>
            <a:r>
              <a:rPr lang="en-GB" sz="1600" b="1" dirty="0">
                <a:solidFill>
                  <a:srgbClr val="2B2D83"/>
                </a:solidFill>
              </a:rPr>
              <a:t>Фактите</a:t>
            </a:r>
            <a:r>
              <a:rPr lang="en-GB" sz="1600" dirty="0">
                <a:solidFill>
                  <a:srgbClr val="2B2D83"/>
                </a:solidFill>
              </a:rPr>
              <a:t>:</a:t>
            </a:r>
          </a:p>
          <a:p>
            <a:pPr marL="114300" indent="12700" algn="just">
              <a:buSzPts val="1600"/>
              <a:buFont typeface="Arial" pitchFamily="34" charset="0"/>
              <a:buChar char="•"/>
            </a:pPr>
            <a:r>
              <a:rPr lang="en-GB" dirty="0">
                <a:solidFill>
                  <a:srgbClr val="15A7A1"/>
                </a:solidFill>
              </a:rPr>
              <a:t> 60 процента от предприятията днес измерват ефективността чрез зелени програми, от които 78 процента постигат енергийна ефективност.</a:t>
            </a:r>
          </a:p>
          <a:p>
            <a:pPr marL="114300" indent="12700" algn="just">
              <a:buSzPts val="1600"/>
              <a:buFont typeface="Arial" pitchFamily="34" charset="0"/>
              <a:buChar char="•"/>
            </a:pPr>
            <a:endParaRPr lang="en-GB" dirty="0"/>
          </a:p>
          <a:p>
            <a:pPr marL="114300" indent="12700" algn="just">
              <a:buSzPts val="1600"/>
              <a:buFont typeface="Arial" pitchFamily="34" charset="0"/>
              <a:buChar char="•"/>
            </a:pPr>
            <a:r>
              <a:rPr lang="en-GB" dirty="0">
                <a:solidFill>
                  <a:srgbClr val="2B2D83"/>
                </a:solidFill>
              </a:rPr>
              <a:t> две трети посочват, че се пести от отопление/охлаждане и хартия.</a:t>
            </a:r>
          </a:p>
          <a:p>
            <a:pPr marL="114300" indent="12700" algn="just">
              <a:buSzPts val="1600"/>
              <a:buFont typeface="Arial" pitchFamily="34" charset="0"/>
              <a:buChar char="•"/>
            </a:pPr>
            <a:endParaRPr lang="en-GB" dirty="0"/>
          </a:p>
          <a:p>
            <a:pPr marL="114300" indent="12700" algn="just">
              <a:buSzPts val="1600"/>
              <a:buFont typeface="Arial" pitchFamily="34" charset="0"/>
              <a:buChar char="•"/>
            </a:pPr>
            <a:r>
              <a:rPr lang="en-GB" dirty="0">
                <a:solidFill>
                  <a:srgbClr val="15A7A1"/>
                </a:solidFill>
              </a:rPr>
              <a:t> 60 процента намаляват разходите за потребление на вода</a:t>
            </a:r>
          </a:p>
          <a:p>
            <a:pPr marL="114300" indent="12700" algn="just">
              <a:buSzPts val="1600"/>
              <a:buFont typeface="Arial" pitchFamily="34" charset="0"/>
              <a:buChar char="•"/>
            </a:pPr>
            <a:endParaRPr lang="en-GB" dirty="0"/>
          </a:p>
          <a:p>
            <a:pPr marL="114300" indent="12700" algn="just">
              <a:buSzPts val="1600"/>
              <a:buFont typeface="Arial" pitchFamily="34" charset="0"/>
              <a:buChar char="•"/>
            </a:pPr>
            <a:r>
              <a:rPr lang="en-GB" dirty="0">
                <a:solidFill>
                  <a:srgbClr val="2B2D83"/>
                </a:solidFill>
              </a:rPr>
              <a:t> около 69% посочват, че вече проучват зеленото в различните си начинания.</a:t>
            </a:r>
            <a:endParaRPr lang="en-US" dirty="0">
              <a:solidFill>
                <a:srgbClr val="2B2D83"/>
              </a:solidFill>
            </a:endParaRPr>
          </a:p>
        </p:txBody>
      </p:sp>
      <p:pic>
        <p:nvPicPr>
          <p:cNvPr id="71683" name="Picture 3" descr="A Green Future - BusinessToday"/>
          <p:cNvPicPr>
            <a:picLocks noChangeAspect="1" noChangeArrowheads="1"/>
          </p:cNvPicPr>
          <p:nvPr/>
        </p:nvPicPr>
        <p:blipFill>
          <a:blip r:embed="rId3" r:link="rId4"/>
          <a:srcRect/>
          <a:stretch>
            <a:fillRect/>
          </a:stretch>
        </p:blipFill>
        <p:spPr bwMode="auto">
          <a:xfrm>
            <a:off x="4868047" y="1551100"/>
            <a:ext cx="3770216" cy="257020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1245</Words>
  <Application>Microsoft Office PowerPoint</Application>
  <PresentationFormat>Bildschirmpräsentation (16:9)</PresentationFormat>
  <Paragraphs>128</Paragraphs>
  <Slides>22</Slides>
  <Notes>22</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9" baseType="lpstr">
      <vt:lpstr>Noto Sans</vt:lpstr>
      <vt:lpstr>Arial</vt:lpstr>
      <vt:lpstr>Calibri</vt:lpstr>
      <vt:lpstr>Bebas Neue</vt:lpstr>
      <vt:lpstr>Nunito</vt:lpstr>
      <vt:lpstr>Creal Modern Portfolio by Slidesgo</vt:lpstr>
      <vt:lpstr>Document</vt:lpstr>
      <vt:lpstr>Зелено предприемачество и бизнес</vt:lpstr>
      <vt:lpstr>01</vt:lpstr>
      <vt:lpstr>01</vt:lpstr>
      <vt:lpstr>Концептуална рамка</vt:lpstr>
      <vt:lpstr>Какво е зелено предприемачество и защо е важно?</vt:lpstr>
      <vt:lpstr>Какво е зелено предприемачество и защо е важно?</vt:lpstr>
      <vt:lpstr>Какво е зелено предприемачество и защо е важно?</vt:lpstr>
      <vt:lpstr>И така, какво е "зелен" бизнес?</vt:lpstr>
      <vt:lpstr>Концепцията за зелено предприемачество  </vt:lpstr>
      <vt:lpstr>Концепцията за креативен зелен предприемач</vt:lpstr>
      <vt:lpstr>Концепцията за жизнения цикъл на фирмата в зеленото предприемачество</vt:lpstr>
      <vt:lpstr>Концепцията за институционална структура в зеленото предприемачество</vt:lpstr>
      <vt:lpstr>Концепцията за "зеленото измиване" в зеленото предприемачество </vt:lpstr>
      <vt:lpstr>Концепцията за "зеленото измиване" в зеленото предприемачество </vt:lpstr>
      <vt:lpstr>Как можете да разберете дали става дума за "зелено" измиване?</vt:lpstr>
      <vt:lpstr>Как можете да разберете дали става дума за "зелено" измиване?</vt:lpstr>
      <vt:lpstr>Как можете да разберете дали става дума за "зелено" измиване?</vt:lpstr>
      <vt:lpstr>Ползите от зеленото предприемачество</vt:lpstr>
      <vt:lpstr>Съвети за зелени предприемачи</vt:lpstr>
      <vt:lpstr>Заключения</vt:lpstr>
      <vt:lpstr>Оценка - зелена бизнес карта</vt:lpstr>
      <vt:lpstr>Зелено предприемачество и бизнес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keywords>, docId:37CF673DC9FFB50DC367450C0A251095</cp:keywords>
  <cp:lastModifiedBy>saskia_ha@web.de</cp:lastModifiedBy>
  <cp:revision>79</cp:revision>
  <dcterms:modified xsi:type="dcterms:W3CDTF">2023-06-22T13:53:46Z</dcterms:modified>
</cp:coreProperties>
</file>