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24"/>
  </p:notesMasterIdLst>
  <p:sldIdLst>
    <p:sldId id="256" r:id="rId2"/>
    <p:sldId id="258" r:id="rId3"/>
    <p:sldId id="264" r:id="rId4"/>
    <p:sldId id="259" r:id="rId5"/>
    <p:sldId id="280" r:id="rId6"/>
    <p:sldId id="260" r:id="rId7"/>
    <p:sldId id="300" r:id="rId8"/>
    <p:sldId id="281" r:id="rId9"/>
    <p:sldId id="282" r:id="rId10"/>
    <p:sldId id="283" r:id="rId11"/>
    <p:sldId id="284" r:id="rId12"/>
    <p:sldId id="301" r:id="rId13"/>
    <p:sldId id="303" r:id="rId14"/>
    <p:sldId id="304" r:id="rId15"/>
    <p:sldId id="305" r:id="rId16"/>
    <p:sldId id="306" r:id="rId17"/>
    <p:sldId id="307" r:id="rId18"/>
    <p:sldId id="261" r:id="rId19"/>
    <p:sldId id="308" r:id="rId20"/>
    <p:sldId id="309" r:id="rId21"/>
    <p:sldId id="310" r:id="rId22"/>
    <p:sldId id="279" r:id="rId23"/>
  </p:sldIdLst>
  <p:sldSz cx="9144000" cy="5143500" type="screen16x9"/>
  <p:notesSz cx="6858000" cy="9144000"/>
  <p:embeddedFontLst>
    <p:embeddedFont>
      <p:font typeface="Bebas Neue" panose="020B0606020202050201" pitchFamily="34" charset="0"/>
      <p:regular r:id="rId25"/>
    </p:embeddedFont>
    <p:embeddedFont>
      <p:font typeface="Calibri" panose="020F0502020204030204" pitchFamily="34" charset="0"/>
      <p:regular r:id="rId26"/>
      <p:bold r:id="rId27"/>
      <p:italic r:id="rId28"/>
      <p:boldItalic r:id="rId29"/>
    </p:embeddedFont>
    <p:embeddedFont>
      <p:font typeface="Noto Sans" panose="020B0502040504020204" pitchFamily="34" charset="0"/>
      <p:regular r:id="rId30"/>
    </p:embeddedFont>
    <p:embeddedFont>
      <p:font typeface="Nunito"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A7A1"/>
    <a:srgbClr val="2B2D83"/>
    <a:srgbClr val="059540"/>
    <a:srgbClr val="E75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05C83DA-19AF-4781-9E9F-8F55BE3DE3E8}">
  <a:tblStyle styleId="{F05C83DA-19AF-4781-9E9F-8F55BE3DE3E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716"/>
  </p:normalViewPr>
  <p:slideViewPr>
    <p:cSldViewPr snapToGrid="0" snapToObjects="1">
      <p:cViewPr varScale="1">
        <p:scale>
          <a:sx n="102" d="100"/>
          <a:sy n="102" d="100"/>
        </p:scale>
        <p:origin x="14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0D20CC-C3A6-471A-BF8B-2624E2FE98B8}" type="doc">
      <dgm:prSet loTypeId="urn:microsoft.com/office/officeart/2005/8/layout/equation1" loCatId="relationship" qsTypeId="urn:microsoft.com/office/officeart/2005/8/quickstyle/simple1" qsCatId="simple" csTypeId="urn:microsoft.com/office/officeart/2005/8/colors/colorful3" csCatId="colorful" phldr="1"/>
      <dgm:spPr/>
    </dgm:pt>
    <dgm:pt modelId="{EEDA55F7-2E3E-4D31-8F5A-276536EBFAB7}">
      <dgm:prSet phldrT="[Text]"/>
      <dgm:spPr/>
      <dgm:t>
        <a:bodyPr/>
        <a:lstStyle/>
        <a:p>
          <a:r>
            <a:rPr lang="en-GB" dirty="0"/>
            <a:t>Ανάπτυξη που ανταποκρίνεται στις ανάγκες του παρόντος</a:t>
          </a:r>
          <a:endParaRPr lang="en-US" dirty="0"/>
        </a:p>
      </dgm:t>
    </dgm:pt>
    <dgm:pt modelId="{00419A53-5A2B-4D5D-812D-703A867480F7}" type="parTrans" cxnId="{721570C5-5869-46CB-AB51-CD3964A813B6}">
      <dgm:prSet/>
      <dgm:spPr/>
      <dgm:t>
        <a:bodyPr/>
        <a:lstStyle/>
        <a:p>
          <a:endParaRPr lang="en-US"/>
        </a:p>
      </dgm:t>
    </dgm:pt>
    <dgm:pt modelId="{CF659E19-75B4-4ED1-967F-4583C6E63090}" type="sibTrans" cxnId="{721570C5-5869-46CB-AB51-CD3964A813B6}">
      <dgm:prSet/>
      <dgm:spPr/>
      <dgm:t>
        <a:bodyPr/>
        <a:lstStyle/>
        <a:p>
          <a:endParaRPr lang="en-US"/>
        </a:p>
      </dgm:t>
    </dgm:pt>
    <dgm:pt modelId="{2D29D376-7B92-4B29-9802-6544F7CFDC50}">
      <dgm:prSet phldrT="[Text]"/>
      <dgm:spPr/>
      <dgm:t>
        <a:bodyPr/>
        <a:lstStyle/>
        <a:p>
          <a:r>
            <a:rPr lang="en-GB" dirty="0"/>
            <a:t>Χωρίς να διακυβεύεται η ικανότητα των μελλοντικών γενεών να καλύψουν τις δικές τους ανάγκες</a:t>
          </a:r>
          <a:endParaRPr lang="en-US" dirty="0"/>
        </a:p>
      </dgm:t>
    </dgm:pt>
    <dgm:pt modelId="{5B172CD1-16D0-4ACD-8A0D-1C469AD3DC81}" type="parTrans" cxnId="{C976AE4C-E1F2-458C-A3F3-A7CFE3D0D23B}">
      <dgm:prSet/>
      <dgm:spPr/>
      <dgm:t>
        <a:bodyPr/>
        <a:lstStyle/>
        <a:p>
          <a:endParaRPr lang="en-US"/>
        </a:p>
      </dgm:t>
    </dgm:pt>
    <dgm:pt modelId="{A6E58BE0-33BA-443B-9286-046FE1BB8727}" type="sibTrans" cxnId="{C976AE4C-E1F2-458C-A3F3-A7CFE3D0D23B}">
      <dgm:prSet/>
      <dgm:spPr/>
      <dgm:t>
        <a:bodyPr/>
        <a:lstStyle/>
        <a:p>
          <a:endParaRPr lang="en-US"/>
        </a:p>
      </dgm:t>
    </dgm:pt>
    <dgm:pt modelId="{83D32D2F-F79F-4763-860E-9C8C6AFA0C9D}">
      <dgm:prSet phldrT="[Text]"/>
      <dgm:spPr/>
      <dgm:t>
        <a:bodyPr/>
        <a:lstStyle/>
        <a:p>
          <a:r>
            <a:rPr lang="en-US" dirty="0"/>
            <a:t>Πράσινη επιχειρηματικότητα</a:t>
          </a:r>
        </a:p>
      </dgm:t>
    </dgm:pt>
    <dgm:pt modelId="{ADB3B577-5D97-4568-AFA0-033801ADD86C}" type="parTrans" cxnId="{0FEC23E3-4AFE-4093-B52B-1D19FAABF24A}">
      <dgm:prSet/>
      <dgm:spPr/>
      <dgm:t>
        <a:bodyPr/>
        <a:lstStyle/>
        <a:p>
          <a:endParaRPr lang="en-US"/>
        </a:p>
      </dgm:t>
    </dgm:pt>
    <dgm:pt modelId="{E3CFA9E6-C945-4FCD-A53B-85088F513558}" type="sibTrans" cxnId="{0FEC23E3-4AFE-4093-B52B-1D19FAABF24A}">
      <dgm:prSet/>
      <dgm:spPr/>
      <dgm:t>
        <a:bodyPr/>
        <a:lstStyle/>
        <a:p>
          <a:endParaRPr lang="en-US"/>
        </a:p>
      </dgm:t>
    </dgm:pt>
    <dgm:pt modelId="{4A3BB5EB-68AC-4864-A839-307F3501B3A3}" type="pres">
      <dgm:prSet presAssocID="{530D20CC-C3A6-471A-BF8B-2624E2FE98B8}" presName="linearFlow" presStyleCnt="0">
        <dgm:presLayoutVars>
          <dgm:dir/>
          <dgm:resizeHandles val="exact"/>
        </dgm:presLayoutVars>
      </dgm:prSet>
      <dgm:spPr/>
    </dgm:pt>
    <dgm:pt modelId="{23944349-DDFF-4726-9EC3-5760CC1A5834}" type="pres">
      <dgm:prSet presAssocID="{EEDA55F7-2E3E-4D31-8F5A-276536EBFAB7}" presName="node" presStyleLbl="node1" presStyleIdx="0" presStyleCnt="3">
        <dgm:presLayoutVars>
          <dgm:bulletEnabled val="1"/>
        </dgm:presLayoutVars>
      </dgm:prSet>
      <dgm:spPr/>
    </dgm:pt>
    <dgm:pt modelId="{5D50668A-4D9B-46A3-8D83-D4B9D20B73A8}" type="pres">
      <dgm:prSet presAssocID="{CF659E19-75B4-4ED1-967F-4583C6E63090}" presName="spacerL" presStyleCnt="0"/>
      <dgm:spPr/>
    </dgm:pt>
    <dgm:pt modelId="{77784BB3-E5F7-4F70-94A5-3560F9A99282}" type="pres">
      <dgm:prSet presAssocID="{CF659E19-75B4-4ED1-967F-4583C6E63090}" presName="sibTrans" presStyleLbl="sibTrans2D1" presStyleIdx="0" presStyleCnt="2"/>
      <dgm:spPr/>
    </dgm:pt>
    <dgm:pt modelId="{71603686-0AA3-4E3F-B177-63A399FD8AEF}" type="pres">
      <dgm:prSet presAssocID="{CF659E19-75B4-4ED1-967F-4583C6E63090}" presName="spacerR" presStyleCnt="0"/>
      <dgm:spPr/>
    </dgm:pt>
    <dgm:pt modelId="{3151C379-B26A-440C-8118-78DEA46810CA}" type="pres">
      <dgm:prSet presAssocID="{2D29D376-7B92-4B29-9802-6544F7CFDC50}" presName="node" presStyleLbl="node1" presStyleIdx="1" presStyleCnt="3">
        <dgm:presLayoutVars>
          <dgm:bulletEnabled val="1"/>
        </dgm:presLayoutVars>
      </dgm:prSet>
      <dgm:spPr/>
    </dgm:pt>
    <dgm:pt modelId="{3A062934-729D-4E03-819E-03111A27C997}" type="pres">
      <dgm:prSet presAssocID="{A6E58BE0-33BA-443B-9286-046FE1BB8727}" presName="spacerL" presStyleCnt="0"/>
      <dgm:spPr/>
    </dgm:pt>
    <dgm:pt modelId="{4A558155-0837-43BD-B682-BBFA82788627}" type="pres">
      <dgm:prSet presAssocID="{A6E58BE0-33BA-443B-9286-046FE1BB8727}" presName="sibTrans" presStyleLbl="sibTrans2D1" presStyleIdx="1" presStyleCnt="2"/>
      <dgm:spPr/>
    </dgm:pt>
    <dgm:pt modelId="{05B75715-E199-4117-A8BA-A00B72F96CE8}" type="pres">
      <dgm:prSet presAssocID="{A6E58BE0-33BA-443B-9286-046FE1BB8727}" presName="spacerR" presStyleCnt="0"/>
      <dgm:spPr/>
    </dgm:pt>
    <dgm:pt modelId="{9B3A6E08-2772-4996-9DE6-4E779BD6426A}" type="pres">
      <dgm:prSet presAssocID="{83D32D2F-F79F-4763-860E-9C8C6AFA0C9D}" presName="node" presStyleLbl="node1" presStyleIdx="2" presStyleCnt="3">
        <dgm:presLayoutVars>
          <dgm:bulletEnabled val="1"/>
        </dgm:presLayoutVars>
      </dgm:prSet>
      <dgm:spPr/>
    </dgm:pt>
  </dgm:ptLst>
  <dgm:cxnLst>
    <dgm:cxn modelId="{85CD5703-D281-457F-BA82-88AA1EC8DE5B}" type="presOf" srcId="{EEDA55F7-2E3E-4D31-8F5A-276536EBFAB7}" destId="{23944349-DDFF-4726-9EC3-5760CC1A5834}" srcOrd="0" destOrd="0" presId="urn:microsoft.com/office/officeart/2005/8/layout/equation1"/>
    <dgm:cxn modelId="{B9A6EC68-3C49-4A6F-8DAE-A2CB6BE54B8B}" type="presOf" srcId="{2D29D376-7B92-4B29-9802-6544F7CFDC50}" destId="{3151C379-B26A-440C-8118-78DEA46810CA}" srcOrd="0" destOrd="0" presId="urn:microsoft.com/office/officeart/2005/8/layout/equation1"/>
    <dgm:cxn modelId="{E7E3EA69-2AD0-4C02-86FD-0C5E51178870}" type="presOf" srcId="{83D32D2F-F79F-4763-860E-9C8C6AFA0C9D}" destId="{9B3A6E08-2772-4996-9DE6-4E779BD6426A}" srcOrd="0" destOrd="0" presId="urn:microsoft.com/office/officeart/2005/8/layout/equation1"/>
    <dgm:cxn modelId="{C976AE4C-E1F2-458C-A3F3-A7CFE3D0D23B}" srcId="{530D20CC-C3A6-471A-BF8B-2624E2FE98B8}" destId="{2D29D376-7B92-4B29-9802-6544F7CFDC50}" srcOrd="1" destOrd="0" parTransId="{5B172CD1-16D0-4ACD-8A0D-1C469AD3DC81}" sibTransId="{A6E58BE0-33BA-443B-9286-046FE1BB8727}"/>
    <dgm:cxn modelId="{5FE21D4E-9C8E-48E5-A1B6-B7B773DCBF36}" type="presOf" srcId="{A6E58BE0-33BA-443B-9286-046FE1BB8727}" destId="{4A558155-0837-43BD-B682-BBFA82788627}" srcOrd="0" destOrd="0" presId="urn:microsoft.com/office/officeart/2005/8/layout/equation1"/>
    <dgm:cxn modelId="{C0EA5995-B43C-45C0-BEFF-64622A989F5A}" type="presOf" srcId="{CF659E19-75B4-4ED1-967F-4583C6E63090}" destId="{77784BB3-E5F7-4F70-94A5-3560F9A99282}" srcOrd="0" destOrd="0" presId="urn:microsoft.com/office/officeart/2005/8/layout/equation1"/>
    <dgm:cxn modelId="{721570C5-5869-46CB-AB51-CD3964A813B6}" srcId="{530D20CC-C3A6-471A-BF8B-2624E2FE98B8}" destId="{EEDA55F7-2E3E-4D31-8F5A-276536EBFAB7}" srcOrd="0" destOrd="0" parTransId="{00419A53-5A2B-4D5D-812D-703A867480F7}" sibTransId="{CF659E19-75B4-4ED1-967F-4583C6E63090}"/>
    <dgm:cxn modelId="{4D5B4AD4-CDB0-49B4-8E3C-7D9A8DED497B}" type="presOf" srcId="{530D20CC-C3A6-471A-BF8B-2624E2FE98B8}" destId="{4A3BB5EB-68AC-4864-A839-307F3501B3A3}" srcOrd="0" destOrd="0" presId="urn:microsoft.com/office/officeart/2005/8/layout/equation1"/>
    <dgm:cxn modelId="{0FEC23E3-4AFE-4093-B52B-1D19FAABF24A}" srcId="{530D20CC-C3A6-471A-BF8B-2624E2FE98B8}" destId="{83D32D2F-F79F-4763-860E-9C8C6AFA0C9D}" srcOrd="2" destOrd="0" parTransId="{ADB3B577-5D97-4568-AFA0-033801ADD86C}" sibTransId="{E3CFA9E6-C945-4FCD-A53B-85088F513558}"/>
    <dgm:cxn modelId="{F444710F-E198-44E5-8184-941024AB2D04}" type="presParOf" srcId="{4A3BB5EB-68AC-4864-A839-307F3501B3A3}" destId="{23944349-DDFF-4726-9EC3-5760CC1A5834}" srcOrd="0" destOrd="0" presId="urn:microsoft.com/office/officeart/2005/8/layout/equation1"/>
    <dgm:cxn modelId="{AE06457C-E143-48F2-865C-7A7579F19BCA}" type="presParOf" srcId="{4A3BB5EB-68AC-4864-A839-307F3501B3A3}" destId="{5D50668A-4D9B-46A3-8D83-D4B9D20B73A8}" srcOrd="1" destOrd="0" presId="urn:microsoft.com/office/officeart/2005/8/layout/equation1"/>
    <dgm:cxn modelId="{9726E25C-E7DD-4F6A-AEF8-E9B77EC4BE0A}" type="presParOf" srcId="{4A3BB5EB-68AC-4864-A839-307F3501B3A3}" destId="{77784BB3-E5F7-4F70-94A5-3560F9A99282}" srcOrd="2" destOrd="0" presId="urn:microsoft.com/office/officeart/2005/8/layout/equation1"/>
    <dgm:cxn modelId="{4E0D23A6-64CE-4CB5-A7B0-4E972C7E5D83}" type="presParOf" srcId="{4A3BB5EB-68AC-4864-A839-307F3501B3A3}" destId="{71603686-0AA3-4E3F-B177-63A399FD8AEF}" srcOrd="3" destOrd="0" presId="urn:microsoft.com/office/officeart/2005/8/layout/equation1"/>
    <dgm:cxn modelId="{2738D2F4-D780-46F8-AC48-8142747ED2E6}" type="presParOf" srcId="{4A3BB5EB-68AC-4864-A839-307F3501B3A3}" destId="{3151C379-B26A-440C-8118-78DEA46810CA}" srcOrd="4" destOrd="0" presId="urn:microsoft.com/office/officeart/2005/8/layout/equation1"/>
    <dgm:cxn modelId="{97DB12F9-4BF7-41FF-8737-B484BD090CA0}" type="presParOf" srcId="{4A3BB5EB-68AC-4864-A839-307F3501B3A3}" destId="{3A062934-729D-4E03-819E-03111A27C997}" srcOrd="5" destOrd="0" presId="urn:microsoft.com/office/officeart/2005/8/layout/equation1"/>
    <dgm:cxn modelId="{23FAB2EF-5B41-4EDE-869D-0F5E7A95F762}" type="presParOf" srcId="{4A3BB5EB-68AC-4864-A839-307F3501B3A3}" destId="{4A558155-0837-43BD-B682-BBFA82788627}" srcOrd="6" destOrd="0" presId="urn:microsoft.com/office/officeart/2005/8/layout/equation1"/>
    <dgm:cxn modelId="{5DCF0144-5207-47D4-90DD-41CB74966934}" type="presParOf" srcId="{4A3BB5EB-68AC-4864-A839-307F3501B3A3}" destId="{05B75715-E199-4117-A8BA-A00B72F96CE8}" srcOrd="7" destOrd="0" presId="urn:microsoft.com/office/officeart/2005/8/layout/equation1"/>
    <dgm:cxn modelId="{31B93D64-23EF-4A95-8F0D-21957B9FE8C3}" type="presParOf" srcId="{4A3BB5EB-68AC-4864-A839-307F3501B3A3}" destId="{9B3A6E08-2772-4996-9DE6-4E779BD6426A}"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D05A96-787C-4159-88E3-0F57FC43A32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2B2BE5F4-2612-4F8D-B71E-DF1D0FAB04FE}">
      <dgm:prSet phldrT="[Text]" phldr="1"/>
      <dgm:spPr>
        <a:solidFill>
          <a:srgbClr val="2B2D83"/>
        </a:solidFill>
      </dgm:spPr>
      <dgm:t>
        <a:bodyPr/>
        <a:lstStyle/>
        <a:p>
          <a:endParaRPr lang="en-US" dirty="0"/>
        </a:p>
      </dgm:t>
    </dgm:pt>
    <dgm:pt modelId="{B7BC9B1B-04D9-493B-9A05-6C2E76E6ADFF}" type="parTrans" cxnId="{1F322873-94E8-453D-83D5-B0AC2671BFCF}">
      <dgm:prSet/>
      <dgm:spPr/>
      <dgm:t>
        <a:bodyPr/>
        <a:lstStyle/>
        <a:p>
          <a:endParaRPr lang="en-US"/>
        </a:p>
      </dgm:t>
    </dgm:pt>
    <dgm:pt modelId="{5F1EB256-4174-4B53-84B7-45701E0E11D5}" type="sibTrans" cxnId="{1F322873-94E8-453D-83D5-B0AC2671BFCF}">
      <dgm:prSet/>
      <dgm:spPr/>
      <dgm:t>
        <a:bodyPr/>
        <a:lstStyle/>
        <a:p>
          <a:endParaRPr lang="en-US"/>
        </a:p>
      </dgm:t>
    </dgm:pt>
    <dgm:pt modelId="{5D127629-DB78-4C76-A6F4-337D755947D1}">
      <dgm:prSet phldrT="[Text]" custT="1"/>
      <dgm:spPr>
        <a:solidFill>
          <a:srgbClr val="15A7A1"/>
        </a:solidFill>
      </dgm:spPr>
      <dgm:t>
        <a:bodyPr/>
        <a:lstStyle/>
        <a:p>
          <a:r>
            <a:rPr lang="en-GB" sz="1200" dirty="0" err="1"/>
            <a:t>Ενσωμάτ</a:t>
          </a:r>
          <a:r>
            <a:rPr lang="el-GR" sz="1200" dirty="0"/>
            <a:t>ω-</a:t>
          </a:r>
          <a:r>
            <a:rPr lang="en-GB" sz="1200" dirty="0" err="1"/>
            <a:t>ση</a:t>
          </a:r>
          <a:r>
            <a:rPr lang="en-GB" sz="1200" dirty="0"/>
            <a:t> των αρχών της βιωσιμότητας στις δραστηριό</a:t>
          </a:r>
          <a:r>
            <a:rPr lang="el-GR" sz="1200" dirty="0"/>
            <a:t>-</a:t>
          </a:r>
          <a:r>
            <a:rPr lang="en-GB" sz="1200" dirty="0" err="1"/>
            <a:t>τητές</a:t>
          </a:r>
          <a:r>
            <a:rPr lang="en-GB" sz="1200" dirty="0"/>
            <a:t> της</a:t>
          </a:r>
          <a:endParaRPr lang="en-US" sz="1200" dirty="0"/>
        </a:p>
      </dgm:t>
    </dgm:pt>
    <dgm:pt modelId="{4E76280E-A3DB-4ED4-B625-F6F81641F2B7}" type="parTrans" cxnId="{09CECF47-0AE8-463D-9653-BF80D449AA37}">
      <dgm:prSet/>
      <dgm:spPr/>
      <dgm:t>
        <a:bodyPr/>
        <a:lstStyle/>
        <a:p>
          <a:endParaRPr lang="en-US"/>
        </a:p>
      </dgm:t>
    </dgm:pt>
    <dgm:pt modelId="{EC0E1A75-1162-4781-8372-7754A1969225}" type="sibTrans" cxnId="{09CECF47-0AE8-463D-9653-BF80D449AA37}">
      <dgm:prSet/>
      <dgm:spPr/>
      <dgm:t>
        <a:bodyPr/>
        <a:lstStyle/>
        <a:p>
          <a:endParaRPr lang="en-US"/>
        </a:p>
      </dgm:t>
    </dgm:pt>
    <dgm:pt modelId="{B4CF0591-F75C-4CAE-B512-BCB255E15C5F}">
      <dgm:prSet phldrT="[Text]" custT="1"/>
      <dgm:spPr>
        <a:solidFill>
          <a:srgbClr val="15A7A1"/>
        </a:solidFill>
      </dgm:spPr>
      <dgm:t>
        <a:bodyPr/>
        <a:lstStyle/>
        <a:p>
          <a:r>
            <a:rPr lang="el-GR" sz="1200" dirty="0"/>
            <a:t>Πληρωμή του </a:t>
          </a:r>
          <a:r>
            <a:rPr lang="en-GB" sz="1200" dirty="0"/>
            <a:t>π</a:t>
          </a:r>
          <a:r>
            <a:rPr lang="en-GB" sz="1200" dirty="0" err="1"/>
            <a:t>ροσω</a:t>
          </a:r>
          <a:r>
            <a:rPr lang="en-GB" sz="1200" dirty="0"/>
            <a:t>πικ</a:t>
          </a:r>
          <a:r>
            <a:rPr lang="el-GR" sz="1200" dirty="0" err="1"/>
            <a:t>ού</a:t>
          </a:r>
          <a:r>
            <a:rPr lang="en-GB" sz="1200" dirty="0"/>
            <a:t> με δίκαιο μισθό για την εργασία που κάνει</a:t>
          </a:r>
          <a:endParaRPr lang="en-US" sz="1200" dirty="0"/>
        </a:p>
      </dgm:t>
    </dgm:pt>
    <dgm:pt modelId="{F4D77ACA-1EB9-4B24-A2D5-14A930BC0C38}" type="parTrans" cxnId="{28CEE441-2909-4B9C-B2F3-ECC699B12144}">
      <dgm:prSet/>
      <dgm:spPr/>
      <dgm:t>
        <a:bodyPr/>
        <a:lstStyle/>
        <a:p>
          <a:endParaRPr lang="en-US"/>
        </a:p>
      </dgm:t>
    </dgm:pt>
    <dgm:pt modelId="{27D5D54B-08FF-4050-8AE1-ADEDCC69CDF1}" type="sibTrans" cxnId="{28CEE441-2909-4B9C-B2F3-ECC699B12144}">
      <dgm:prSet/>
      <dgm:spPr/>
      <dgm:t>
        <a:bodyPr/>
        <a:lstStyle/>
        <a:p>
          <a:endParaRPr lang="en-US"/>
        </a:p>
      </dgm:t>
    </dgm:pt>
    <dgm:pt modelId="{9D383431-98F1-48AC-AAA0-A072B0A5F8DF}">
      <dgm:prSet phldrT="[Text]" custT="1"/>
      <dgm:spPr>
        <a:solidFill>
          <a:srgbClr val="15A7A1"/>
        </a:solidFill>
      </dgm:spPr>
      <dgm:t>
        <a:bodyPr/>
        <a:lstStyle/>
        <a:p>
          <a:r>
            <a:rPr lang="en-GB" sz="1200" dirty="0"/>
            <a:t>Ισότιμη κατανομή των οφελών σε όλη την αλυσίδα αξίας</a:t>
          </a:r>
          <a:endParaRPr lang="en-US" sz="1200" dirty="0"/>
        </a:p>
      </dgm:t>
    </dgm:pt>
    <dgm:pt modelId="{ED50372A-F70B-4CB4-956D-4D5F29098E8A}" type="parTrans" cxnId="{2C0224A3-4E00-4533-B379-CD87281AFD08}">
      <dgm:prSet/>
      <dgm:spPr/>
      <dgm:t>
        <a:bodyPr/>
        <a:lstStyle/>
        <a:p>
          <a:endParaRPr lang="en-US"/>
        </a:p>
      </dgm:t>
    </dgm:pt>
    <dgm:pt modelId="{71FD4E37-958E-4DBA-BBDA-7A8E51EFF844}" type="sibTrans" cxnId="{2C0224A3-4E00-4533-B379-CD87281AFD08}">
      <dgm:prSet/>
      <dgm:spPr/>
      <dgm:t>
        <a:bodyPr/>
        <a:lstStyle/>
        <a:p>
          <a:endParaRPr lang="en-US"/>
        </a:p>
      </dgm:t>
    </dgm:pt>
    <dgm:pt modelId="{EECD070D-B04C-4047-A521-CCF8CBD93A45}">
      <dgm:prSet phldrT="[Text]" custT="1"/>
      <dgm:spPr>
        <a:solidFill>
          <a:srgbClr val="15A7A1"/>
        </a:solidFill>
      </dgm:spPr>
      <dgm:t>
        <a:bodyPr/>
        <a:lstStyle/>
        <a:p>
          <a:r>
            <a:rPr lang="en-GB" sz="1200" kern="1200" dirty="0">
              <a:solidFill>
                <a:srgbClr val="FFFFFF"/>
              </a:solidFill>
              <a:latin typeface="Arial"/>
              <a:ea typeface="+mn-ea"/>
              <a:cs typeface="+mn-cs"/>
            </a:rPr>
            <a:t>Δεσμευτείτε διαχρονικά για τις περιβαλλο</a:t>
          </a:r>
          <a:r>
            <a:rPr lang="el-GR" sz="1200" kern="1200" dirty="0">
              <a:solidFill>
                <a:srgbClr val="FFFFFF"/>
              </a:solidFill>
              <a:latin typeface="Arial"/>
              <a:ea typeface="+mn-ea"/>
              <a:cs typeface="+mn-cs"/>
            </a:rPr>
            <a:t>-</a:t>
          </a:r>
          <a:r>
            <a:rPr lang="en-GB" sz="1200" kern="1200" dirty="0" err="1">
              <a:solidFill>
                <a:srgbClr val="FFFFFF"/>
              </a:solidFill>
              <a:latin typeface="Arial"/>
              <a:ea typeface="+mn-ea"/>
              <a:cs typeface="+mn-cs"/>
            </a:rPr>
            <a:t>ντικές</a:t>
          </a:r>
          <a:r>
            <a:rPr lang="en-GB" sz="1200" kern="1200" dirty="0">
              <a:solidFill>
                <a:srgbClr val="FFFFFF"/>
              </a:solidFill>
              <a:latin typeface="Arial"/>
              <a:ea typeface="+mn-ea"/>
              <a:cs typeface="+mn-cs"/>
            </a:rPr>
            <a:t> αρχές </a:t>
          </a:r>
          <a:r>
            <a:rPr lang="en-GB" sz="1200" kern="1200" dirty="0" err="1">
              <a:solidFill>
                <a:srgbClr val="FFFFFF"/>
              </a:solidFill>
              <a:latin typeface="Arial"/>
              <a:ea typeface="+mn-ea"/>
              <a:cs typeface="+mn-cs"/>
            </a:rPr>
            <a:t>στις</a:t>
          </a:r>
          <a:r>
            <a:rPr lang="en-GB" sz="1200" kern="1200" dirty="0">
              <a:solidFill>
                <a:srgbClr val="FFFFFF"/>
              </a:solidFill>
              <a:latin typeface="Arial"/>
              <a:ea typeface="+mn-ea"/>
              <a:cs typeface="+mn-cs"/>
            </a:rPr>
            <a:t> επ</a:t>
          </a:r>
          <a:r>
            <a:rPr lang="en-GB" sz="1200" kern="1200" dirty="0" err="1">
              <a:solidFill>
                <a:srgbClr val="FFFFFF"/>
              </a:solidFill>
              <a:latin typeface="Arial"/>
              <a:ea typeface="+mn-ea"/>
              <a:cs typeface="+mn-cs"/>
            </a:rPr>
            <a:t>ιχειρημ</a:t>
          </a:r>
          <a:r>
            <a:rPr lang="en-GB" sz="1200" kern="1200" dirty="0">
              <a:solidFill>
                <a:srgbClr val="FFFFFF"/>
              </a:solidFill>
              <a:latin typeface="Arial"/>
              <a:ea typeface="+mn-ea"/>
              <a:cs typeface="+mn-cs"/>
            </a:rPr>
            <a:t>α</a:t>
          </a:r>
          <a:r>
            <a:rPr lang="el-GR" sz="1200" kern="1200" dirty="0">
              <a:solidFill>
                <a:srgbClr val="FFFFFF"/>
              </a:solidFill>
              <a:latin typeface="Arial"/>
              <a:ea typeface="+mn-ea"/>
              <a:cs typeface="+mn-cs"/>
            </a:rPr>
            <a:t>-</a:t>
          </a:r>
          <a:r>
            <a:rPr lang="en-GB" sz="1200" kern="1200" dirty="0" err="1">
              <a:solidFill>
                <a:srgbClr val="FFFFFF"/>
              </a:solidFill>
              <a:latin typeface="Arial"/>
              <a:ea typeface="+mn-ea"/>
              <a:cs typeface="+mn-cs"/>
            </a:rPr>
            <a:t>τικές</a:t>
          </a:r>
          <a:r>
            <a:rPr lang="en-GB" sz="1200" kern="1200" dirty="0">
              <a:solidFill>
                <a:srgbClr val="FFFFFF"/>
              </a:solidFill>
              <a:latin typeface="Arial"/>
              <a:ea typeface="+mn-ea"/>
              <a:cs typeface="+mn-cs"/>
            </a:rPr>
            <a:t> σας </a:t>
          </a:r>
          <a:r>
            <a:rPr lang="en-GB" sz="1200" kern="1200" dirty="0" err="1">
              <a:solidFill>
                <a:srgbClr val="FFFFFF"/>
              </a:solidFill>
              <a:latin typeface="Arial"/>
              <a:ea typeface="+mn-ea"/>
              <a:cs typeface="+mn-cs"/>
            </a:rPr>
            <a:t>δρ</a:t>
          </a:r>
          <a:r>
            <a:rPr lang="en-GB" sz="1200" kern="1200" dirty="0">
              <a:solidFill>
                <a:srgbClr val="FFFFFF"/>
              </a:solidFill>
              <a:latin typeface="Arial"/>
              <a:ea typeface="+mn-ea"/>
              <a:cs typeface="+mn-cs"/>
            </a:rPr>
            <a:t>αστηριό</a:t>
          </a:r>
          <a:r>
            <a:rPr lang="el-GR" sz="1200" kern="1200" dirty="0">
              <a:solidFill>
                <a:srgbClr val="FFFFFF"/>
              </a:solidFill>
              <a:latin typeface="Arial"/>
              <a:ea typeface="+mn-ea"/>
              <a:cs typeface="+mn-cs"/>
            </a:rPr>
            <a:t>-</a:t>
          </a:r>
          <a:r>
            <a:rPr lang="en-GB" sz="1200" kern="1200" dirty="0" err="1">
              <a:solidFill>
                <a:srgbClr val="FFFFFF"/>
              </a:solidFill>
              <a:latin typeface="Arial"/>
              <a:ea typeface="+mn-ea"/>
              <a:cs typeface="+mn-cs"/>
            </a:rPr>
            <a:t>τητες</a:t>
          </a:r>
          <a:r>
            <a:rPr lang="en-GB" sz="1200" kern="1200" dirty="0">
              <a:solidFill>
                <a:srgbClr val="FFFFFF"/>
              </a:solidFill>
              <a:latin typeface="Arial"/>
              <a:ea typeface="+mn-ea"/>
              <a:cs typeface="+mn-cs"/>
            </a:rPr>
            <a:t>.</a:t>
          </a:r>
          <a:endParaRPr lang="en-US" sz="1200" kern="1200" dirty="0">
            <a:solidFill>
              <a:srgbClr val="FFFFFF"/>
            </a:solidFill>
            <a:latin typeface="Arial"/>
            <a:ea typeface="+mn-ea"/>
            <a:cs typeface="+mn-cs"/>
          </a:endParaRPr>
        </a:p>
      </dgm:t>
    </dgm:pt>
    <dgm:pt modelId="{4574B265-794B-4818-9F63-3705A536720D}" type="parTrans" cxnId="{9D943ACE-87CB-40A1-B743-3FB8D756CA00}">
      <dgm:prSet/>
      <dgm:spPr/>
      <dgm:t>
        <a:bodyPr/>
        <a:lstStyle/>
        <a:p>
          <a:endParaRPr lang="en-US"/>
        </a:p>
      </dgm:t>
    </dgm:pt>
    <dgm:pt modelId="{B02C585C-3ED0-4762-915F-F21E51376FD6}" type="sibTrans" cxnId="{9D943ACE-87CB-40A1-B743-3FB8D756CA00}">
      <dgm:prSet/>
      <dgm:spPr/>
      <dgm:t>
        <a:bodyPr/>
        <a:lstStyle/>
        <a:p>
          <a:endParaRPr lang="en-US"/>
        </a:p>
      </dgm:t>
    </dgm:pt>
    <dgm:pt modelId="{6751C74D-A82E-46DD-AA0E-4DF85E1292BF}">
      <dgm:prSet phldrT="[Text]" custT="1"/>
      <dgm:spPr>
        <a:solidFill>
          <a:srgbClr val="15A7A1"/>
        </a:solidFill>
      </dgm:spPr>
      <dgm:t>
        <a:bodyPr/>
        <a:lstStyle/>
        <a:p>
          <a:r>
            <a:rPr lang="en-GB" sz="1200" dirty="0" err="1"/>
            <a:t>Μεγιστο</a:t>
          </a:r>
          <a:r>
            <a:rPr lang="en-GB" sz="1200" dirty="0"/>
            <a:t>ποί</a:t>
          </a:r>
          <a:r>
            <a:rPr lang="el-GR" sz="1200" dirty="0"/>
            <a:t>-</a:t>
          </a:r>
          <a:r>
            <a:rPr lang="en-GB" sz="1200" dirty="0" err="1"/>
            <a:t>ηση</a:t>
          </a:r>
          <a:r>
            <a:rPr lang="en-GB" sz="1200" dirty="0"/>
            <a:t> των κοινωνικών οφελών της επιχείρησης </a:t>
          </a:r>
          <a:endParaRPr lang="en-US" sz="1200" dirty="0"/>
        </a:p>
      </dgm:t>
    </dgm:pt>
    <dgm:pt modelId="{19661BFA-EA93-411E-9082-AE0102A0F29D}" type="parTrans" cxnId="{FB61295A-DA87-4CD8-B9BB-065F8F279D1C}">
      <dgm:prSet/>
      <dgm:spPr/>
      <dgm:t>
        <a:bodyPr/>
        <a:lstStyle/>
        <a:p>
          <a:endParaRPr lang="en-US"/>
        </a:p>
      </dgm:t>
    </dgm:pt>
    <dgm:pt modelId="{23649F91-82DB-4E8A-9D48-0D76635BE63E}" type="sibTrans" cxnId="{FB61295A-DA87-4CD8-B9BB-065F8F279D1C}">
      <dgm:prSet/>
      <dgm:spPr/>
      <dgm:t>
        <a:bodyPr/>
        <a:lstStyle/>
        <a:p>
          <a:endParaRPr lang="en-US"/>
        </a:p>
      </dgm:t>
    </dgm:pt>
    <dgm:pt modelId="{26072832-C04E-4771-AAE4-32D09320B0E2}">
      <dgm:prSet phldrT="[Text]" custT="1"/>
      <dgm:spPr>
        <a:solidFill>
          <a:srgbClr val="15A7A1"/>
        </a:solidFill>
      </dgm:spPr>
      <dgm:t>
        <a:bodyPr/>
        <a:lstStyle/>
        <a:p>
          <a:r>
            <a:rPr lang="en-GB" sz="1200" dirty="0"/>
            <a:t>Προμήθεια φιλικών προς το περιβάλλον ή/και τοπικών προϊόντων και υπηρεσιών</a:t>
          </a:r>
          <a:endParaRPr lang="en-US" sz="1200" dirty="0"/>
        </a:p>
      </dgm:t>
    </dgm:pt>
    <dgm:pt modelId="{832A5780-6784-4F3D-98CF-7C10D8C39E63}" type="parTrans" cxnId="{F00A1887-9BA2-41DF-B31A-AFEBB2E9C66E}">
      <dgm:prSet/>
      <dgm:spPr/>
      <dgm:t>
        <a:bodyPr/>
        <a:lstStyle/>
        <a:p>
          <a:endParaRPr lang="en-US"/>
        </a:p>
      </dgm:t>
    </dgm:pt>
    <dgm:pt modelId="{00193A30-798C-407A-89AF-42A9AC5EB1E3}" type="sibTrans" cxnId="{F00A1887-9BA2-41DF-B31A-AFEBB2E9C66E}">
      <dgm:prSet/>
      <dgm:spPr/>
      <dgm:t>
        <a:bodyPr/>
        <a:lstStyle/>
        <a:p>
          <a:endParaRPr lang="en-US"/>
        </a:p>
      </dgm:t>
    </dgm:pt>
    <dgm:pt modelId="{C7A0411A-3F4B-46F4-B5F5-3D562C2E237C}">
      <dgm:prSet phldrT="[Text]" custT="1"/>
      <dgm:spPr>
        <a:solidFill>
          <a:srgbClr val="15A7A1"/>
        </a:solidFill>
      </dgm:spPr>
      <dgm:t>
        <a:bodyPr/>
        <a:lstStyle/>
        <a:p>
          <a:r>
            <a:rPr lang="en-GB" sz="1200" kern="1200" dirty="0">
              <a:solidFill>
                <a:srgbClr val="FFFFFF"/>
              </a:solidFill>
              <a:latin typeface="Arial"/>
              <a:ea typeface="+mn-ea"/>
              <a:cs typeface="+mn-cs"/>
            </a:rPr>
            <a:t>Βοηθήστε την κοινότητα να γίνει πιο βιώσιμη </a:t>
          </a:r>
          <a:endParaRPr lang="en-US" sz="1200" kern="1200" dirty="0">
            <a:solidFill>
              <a:srgbClr val="FFFFFF"/>
            </a:solidFill>
            <a:latin typeface="Arial"/>
            <a:ea typeface="+mn-ea"/>
            <a:cs typeface="+mn-cs"/>
          </a:endParaRPr>
        </a:p>
      </dgm:t>
    </dgm:pt>
    <dgm:pt modelId="{76E0B9FA-6E2F-4912-8F4F-55698F7F0D0B}" type="parTrans" cxnId="{87700456-C36C-483F-A4C0-D1F66AF7D538}">
      <dgm:prSet/>
      <dgm:spPr/>
      <dgm:t>
        <a:bodyPr/>
        <a:lstStyle/>
        <a:p>
          <a:endParaRPr lang="en-US"/>
        </a:p>
      </dgm:t>
    </dgm:pt>
    <dgm:pt modelId="{DBFBA1D2-88DB-4374-A83F-9A114E52FC03}" type="sibTrans" cxnId="{87700456-C36C-483F-A4C0-D1F66AF7D538}">
      <dgm:prSet/>
      <dgm:spPr/>
      <dgm:t>
        <a:bodyPr/>
        <a:lstStyle/>
        <a:p>
          <a:endParaRPr lang="en-US"/>
        </a:p>
      </dgm:t>
    </dgm:pt>
    <dgm:pt modelId="{33FCED20-98D3-4723-86DF-9566C4F43249}">
      <dgm:prSet phldrT="[Text]" custT="1"/>
      <dgm:spPr>
        <a:solidFill>
          <a:srgbClr val="15A7A1"/>
        </a:solidFill>
      </dgm:spPr>
      <dgm:t>
        <a:bodyPr/>
        <a:lstStyle/>
        <a:p>
          <a:r>
            <a:rPr lang="en-GB" sz="1200" kern="1200" dirty="0">
              <a:solidFill>
                <a:srgbClr val="FFFFFF"/>
              </a:solidFill>
              <a:latin typeface="Arial"/>
              <a:ea typeface="+mn-ea"/>
              <a:cs typeface="+mn-cs"/>
            </a:rPr>
            <a:t>Καταβάλλετε προσπάθειες για τη μείωση των πόρων</a:t>
          </a:r>
          <a:endParaRPr lang="en-US" sz="1200" kern="1200" dirty="0">
            <a:solidFill>
              <a:srgbClr val="FFFFFF"/>
            </a:solidFill>
            <a:latin typeface="Arial"/>
            <a:ea typeface="+mn-ea"/>
            <a:cs typeface="+mn-cs"/>
          </a:endParaRPr>
        </a:p>
      </dgm:t>
    </dgm:pt>
    <dgm:pt modelId="{A321E2BD-C725-4849-9F12-FBAB7602F849}" type="parTrans" cxnId="{ECAE0F2A-4839-4EBB-ACCE-E21B56AC0BA0}">
      <dgm:prSet/>
      <dgm:spPr/>
      <dgm:t>
        <a:bodyPr/>
        <a:lstStyle/>
        <a:p>
          <a:endParaRPr lang="en-US"/>
        </a:p>
      </dgm:t>
    </dgm:pt>
    <dgm:pt modelId="{8911D590-C08F-4841-BD6F-9E2EBCAE12D9}" type="sibTrans" cxnId="{ECAE0F2A-4839-4EBB-ACCE-E21B56AC0BA0}">
      <dgm:prSet/>
      <dgm:spPr/>
      <dgm:t>
        <a:bodyPr/>
        <a:lstStyle/>
        <a:p>
          <a:endParaRPr lang="en-US"/>
        </a:p>
      </dgm:t>
    </dgm:pt>
    <dgm:pt modelId="{211D92DE-7DC3-4A68-8E8B-D971F5B0CB43}" type="pres">
      <dgm:prSet presAssocID="{EAD05A96-787C-4159-88E3-0F57FC43A32A}" presName="composite" presStyleCnt="0">
        <dgm:presLayoutVars>
          <dgm:chMax val="1"/>
          <dgm:dir/>
          <dgm:resizeHandles val="exact"/>
        </dgm:presLayoutVars>
      </dgm:prSet>
      <dgm:spPr/>
    </dgm:pt>
    <dgm:pt modelId="{43A9FAB7-2334-424F-8A18-DEE74BD73E27}" type="pres">
      <dgm:prSet presAssocID="{2B2BE5F4-2612-4F8D-B71E-DF1D0FAB04FE}" presName="roof" presStyleLbl="dkBgShp" presStyleIdx="0" presStyleCnt="2"/>
      <dgm:spPr/>
    </dgm:pt>
    <dgm:pt modelId="{16F54B25-6A49-427C-ACBC-3479A8470C06}" type="pres">
      <dgm:prSet presAssocID="{2B2BE5F4-2612-4F8D-B71E-DF1D0FAB04FE}" presName="pillars" presStyleCnt="0"/>
      <dgm:spPr/>
    </dgm:pt>
    <dgm:pt modelId="{A388122F-0611-4590-A425-00233BF867C7}" type="pres">
      <dgm:prSet presAssocID="{2B2BE5F4-2612-4F8D-B71E-DF1D0FAB04FE}" presName="pillar1" presStyleLbl="node1" presStyleIdx="0" presStyleCnt="8">
        <dgm:presLayoutVars>
          <dgm:bulletEnabled val="1"/>
        </dgm:presLayoutVars>
      </dgm:prSet>
      <dgm:spPr/>
    </dgm:pt>
    <dgm:pt modelId="{E310D1DF-A50C-4E32-8376-59289ED5AC62}" type="pres">
      <dgm:prSet presAssocID="{B4CF0591-F75C-4CAE-B512-BCB255E15C5F}" presName="pillarX" presStyleLbl="node1" presStyleIdx="1" presStyleCnt="8">
        <dgm:presLayoutVars>
          <dgm:bulletEnabled val="1"/>
        </dgm:presLayoutVars>
      </dgm:prSet>
      <dgm:spPr/>
    </dgm:pt>
    <dgm:pt modelId="{4BF693E7-19FF-476B-8DFF-93F4754BC395}" type="pres">
      <dgm:prSet presAssocID="{9D383431-98F1-48AC-AAA0-A072B0A5F8DF}" presName="pillarX" presStyleLbl="node1" presStyleIdx="2" presStyleCnt="8">
        <dgm:presLayoutVars>
          <dgm:bulletEnabled val="1"/>
        </dgm:presLayoutVars>
      </dgm:prSet>
      <dgm:spPr/>
    </dgm:pt>
    <dgm:pt modelId="{0DEF22B2-95C4-41AF-A448-A1AB6798EC76}" type="pres">
      <dgm:prSet presAssocID="{6751C74D-A82E-46DD-AA0E-4DF85E1292BF}" presName="pillarX" presStyleLbl="node1" presStyleIdx="3" presStyleCnt="8">
        <dgm:presLayoutVars>
          <dgm:bulletEnabled val="1"/>
        </dgm:presLayoutVars>
      </dgm:prSet>
      <dgm:spPr/>
    </dgm:pt>
    <dgm:pt modelId="{449BA1E3-D40C-439A-AF5B-C447FF4860A2}" type="pres">
      <dgm:prSet presAssocID="{26072832-C04E-4771-AAE4-32D09320B0E2}" presName="pillarX" presStyleLbl="node1" presStyleIdx="4" presStyleCnt="8">
        <dgm:presLayoutVars>
          <dgm:bulletEnabled val="1"/>
        </dgm:presLayoutVars>
      </dgm:prSet>
      <dgm:spPr/>
    </dgm:pt>
    <dgm:pt modelId="{015722EB-8F5F-472F-8490-DC118DAE91C9}" type="pres">
      <dgm:prSet presAssocID="{C7A0411A-3F4B-46F4-B5F5-3D562C2E237C}" presName="pillarX" presStyleLbl="node1" presStyleIdx="5" presStyleCnt="8">
        <dgm:presLayoutVars>
          <dgm:bulletEnabled val="1"/>
        </dgm:presLayoutVars>
      </dgm:prSet>
      <dgm:spPr/>
    </dgm:pt>
    <dgm:pt modelId="{B7B70BD8-A364-4ADC-9B32-65424B99AF53}" type="pres">
      <dgm:prSet presAssocID="{33FCED20-98D3-4723-86DF-9566C4F43249}" presName="pillarX" presStyleLbl="node1" presStyleIdx="6" presStyleCnt="8">
        <dgm:presLayoutVars>
          <dgm:bulletEnabled val="1"/>
        </dgm:presLayoutVars>
      </dgm:prSet>
      <dgm:spPr/>
    </dgm:pt>
    <dgm:pt modelId="{B4D93126-64F4-443B-A9E4-991A540D9CB7}" type="pres">
      <dgm:prSet presAssocID="{EECD070D-B04C-4047-A521-CCF8CBD93A45}" presName="pillarX" presStyleLbl="node1" presStyleIdx="7" presStyleCnt="8">
        <dgm:presLayoutVars>
          <dgm:bulletEnabled val="1"/>
        </dgm:presLayoutVars>
      </dgm:prSet>
      <dgm:spPr/>
    </dgm:pt>
    <dgm:pt modelId="{4D43C10D-7421-434F-AB4F-01F515CBF528}" type="pres">
      <dgm:prSet presAssocID="{2B2BE5F4-2612-4F8D-B71E-DF1D0FAB04FE}" presName="base" presStyleLbl="dkBgShp" presStyleIdx="1" presStyleCnt="2"/>
      <dgm:spPr>
        <a:solidFill>
          <a:srgbClr val="2B2D83"/>
        </a:solidFill>
      </dgm:spPr>
    </dgm:pt>
  </dgm:ptLst>
  <dgm:cxnLst>
    <dgm:cxn modelId="{3EC83405-2858-47AA-A876-0DF4E340A8D1}" type="presOf" srcId="{5D127629-DB78-4C76-A6F4-337D755947D1}" destId="{A388122F-0611-4590-A425-00233BF867C7}" srcOrd="0" destOrd="0" presId="urn:microsoft.com/office/officeart/2005/8/layout/hList3"/>
    <dgm:cxn modelId="{ECAE0F2A-4839-4EBB-ACCE-E21B56AC0BA0}" srcId="{2B2BE5F4-2612-4F8D-B71E-DF1D0FAB04FE}" destId="{33FCED20-98D3-4723-86DF-9566C4F43249}" srcOrd="6" destOrd="0" parTransId="{A321E2BD-C725-4849-9F12-FBAB7602F849}" sibTransId="{8911D590-C08F-4841-BD6F-9E2EBCAE12D9}"/>
    <dgm:cxn modelId="{3BB8302B-625B-47D5-BBA5-E93249B216C8}" type="presOf" srcId="{EAD05A96-787C-4159-88E3-0F57FC43A32A}" destId="{211D92DE-7DC3-4A68-8E8B-D971F5B0CB43}" srcOrd="0" destOrd="0" presId="urn:microsoft.com/office/officeart/2005/8/layout/hList3"/>
    <dgm:cxn modelId="{28CEE441-2909-4B9C-B2F3-ECC699B12144}" srcId="{2B2BE5F4-2612-4F8D-B71E-DF1D0FAB04FE}" destId="{B4CF0591-F75C-4CAE-B512-BCB255E15C5F}" srcOrd="1" destOrd="0" parTransId="{F4D77ACA-1EB9-4B24-A2D5-14A930BC0C38}" sibTransId="{27D5D54B-08FF-4050-8AE1-ADEDCC69CDF1}"/>
    <dgm:cxn modelId="{09CECF47-0AE8-463D-9653-BF80D449AA37}" srcId="{2B2BE5F4-2612-4F8D-B71E-DF1D0FAB04FE}" destId="{5D127629-DB78-4C76-A6F4-337D755947D1}" srcOrd="0" destOrd="0" parTransId="{4E76280E-A3DB-4ED4-B625-F6F81641F2B7}" sibTransId="{EC0E1A75-1162-4781-8372-7754A1969225}"/>
    <dgm:cxn modelId="{1F322873-94E8-453D-83D5-B0AC2671BFCF}" srcId="{EAD05A96-787C-4159-88E3-0F57FC43A32A}" destId="{2B2BE5F4-2612-4F8D-B71E-DF1D0FAB04FE}" srcOrd="0" destOrd="0" parTransId="{B7BC9B1B-04D9-493B-9A05-6C2E76E6ADFF}" sibTransId="{5F1EB256-4174-4B53-84B7-45701E0E11D5}"/>
    <dgm:cxn modelId="{D21BD275-4DBD-433D-9C84-25FCD2235742}" type="presOf" srcId="{9D383431-98F1-48AC-AAA0-A072B0A5F8DF}" destId="{4BF693E7-19FF-476B-8DFF-93F4754BC395}" srcOrd="0" destOrd="0" presId="urn:microsoft.com/office/officeart/2005/8/layout/hList3"/>
    <dgm:cxn modelId="{87700456-C36C-483F-A4C0-D1F66AF7D538}" srcId="{2B2BE5F4-2612-4F8D-B71E-DF1D0FAB04FE}" destId="{C7A0411A-3F4B-46F4-B5F5-3D562C2E237C}" srcOrd="5" destOrd="0" parTransId="{76E0B9FA-6E2F-4912-8F4F-55698F7F0D0B}" sibTransId="{DBFBA1D2-88DB-4374-A83F-9A114E52FC03}"/>
    <dgm:cxn modelId="{FB61295A-DA87-4CD8-B9BB-065F8F279D1C}" srcId="{2B2BE5F4-2612-4F8D-B71E-DF1D0FAB04FE}" destId="{6751C74D-A82E-46DD-AA0E-4DF85E1292BF}" srcOrd="3" destOrd="0" parTransId="{19661BFA-EA93-411E-9082-AE0102A0F29D}" sibTransId="{23649F91-82DB-4E8A-9D48-0D76635BE63E}"/>
    <dgm:cxn modelId="{EA53A585-7B9D-4AF4-A756-B0C96060C7EA}" type="presOf" srcId="{26072832-C04E-4771-AAE4-32D09320B0E2}" destId="{449BA1E3-D40C-439A-AF5B-C447FF4860A2}" srcOrd="0" destOrd="0" presId="urn:microsoft.com/office/officeart/2005/8/layout/hList3"/>
    <dgm:cxn modelId="{F2B0CB86-A6BB-49F7-AFA3-A3DF3F923A58}" type="presOf" srcId="{6751C74D-A82E-46DD-AA0E-4DF85E1292BF}" destId="{0DEF22B2-95C4-41AF-A448-A1AB6798EC76}" srcOrd="0" destOrd="0" presId="urn:microsoft.com/office/officeart/2005/8/layout/hList3"/>
    <dgm:cxn modelId="{F00A1887-9BA2-41DF-B31A-AFEBB2E9C66E}" srcId="{2B2BE5F4-2612-4F8D-B71E-DF1D0FAB04FE}" destId="{26072832-C04E-4771-AAE4-32D09320B0E2}" srcOrd="4" destOrd="0" parTransId="{832A5780-6784-4F3D-98CF-7C10D8C39E63}" sibTransId="{00193A30-798C-407A-89AF-42A9AC5EB1E3}"/>
    <dgm:cxn modelId="{B8EFB98D-C534-43B2-BAA0-12E288324802}" type="presOf" srcId="{C7A0411A-3F4B-46F4-B5F5-3D562C2E237C}" destId="{015722EB-8F5F-472F-8490-DC118DAE91C9}" srcOrd="0" destOrd="0" presId="urn:microsoft.com/office/officeart/2005/8/layout/hList3"/>
    <dgm:cxn modelId="{2C0224A3-4E00-4533-B379-CD87281AFD08}" srcId="{2B2BE5F4-2612-4F8D-B71E-DF1D0FAB04FE}" destId="{9D383431-98F1-48AC-AAA0-A072B0A5F8DF}" srcOrd="2" destOrd="0" parTransId="{ED50372A-F70B-4CB4-956D-4D5F29098E8A}" sibTransId="{71FD4E37-958E-4DBA-BBDA-7A8E51EFF844}"/>
    <dgm:cxn modelId="{9D943ACE-87CB-40A1-B743-3FB8D756CA00}" srcId="{2B2BE5F4-2612-4F8D-B71E-DF1D0FAB04FE}" destId="{EECD070D-B04C-4047-A521-CCF8CBD93A45}" srcOrd="7" destOrd="0" parTransId="{4574B265-794B-4818-9F63-3705A536720D}" sibTransId="{B02C585C-3ED0-4762-915F-F21E51376FD6}"/>
    <dgm:cxn modelId="{CD18E8D3-2D4B-4713-92F7-EFE3F4449C32}" type="presOf" srcId="{EECD070D-B04C-4047-A521-CCF8CBD93A45}" destId="{B4D93126-64F4-443B-A9E4-991A540D9CB7}" srcOrd="0" destOrd="0" presId="urn:microsoft.com/office/officeart/2005/8/layout/hList3"/>
    <dgm:cxn modelId="{477BEFDC-404B-41F5-9186-8416EE46ECD4}" type="presOf" srcId="{33FCED20-98D3-4723-86DF-9566C4F43249}" destId="{B7B70BD8-A364-4ADC-9B32-65424B99AF53}" srcOrd="0" destOrd="0" presId="urn:microsoft.com/office/officeart/2005/8/layout/hList3"/>
    <dgm:cxn modelId="{33B96AEF-ACE4-4BFF-9362-7E6CDA8B4E93}" type="presOf" srcId="{B4CF0591-F75C-4CAE-B512-BCB255E15C5F}" destId="{E310D1DF-A50C-4E32-8376-59289ED5AC62}" srcOrd="0" destOrd="0" presId="urn:microsoft.com/office/officeart/2005/8/layout/hList3"/>
    <dgm:cxn modelId="{0544D5F6-8107-4F3C-A491-A8824857E2EA}" type="presOf" srcId="{2B2BE5F4-2612-4F8D-B71E-DF1D0FAB04FE}" destId="{43A9FAB7-2334-424F-8A18-DEE74BD73E27}" srcOrd="0" destOrd="0" presId="urn:microsoft.com/office/officeart/2005/8/layout/hList3"/>
    <dgm:cxn modelId="{5ECA577A-8C64-447F-97F8-3B1B90C3E1B7}" type="presParOf" srcId="{211D92DE-7DC3-4A68-8E8B-D971F5B0CB43}" destId="{43A9FAB7-2334-424F-8A18-DEE74BD73E27}" srcOrd="0" destOrd="0" presId="urn:microsoft.com/office/officeart/2005/8/layout/hList3"/>
    <dgm:cxn modelId="{C8FC4AD8-0219-4E64-ACD9-2118E6C03E20}" type="presParOf" srcId="{211D92DE-7DC3-4A68-8E8B-D971F5B0CB43}" destId="{16F54B25-6A49-427C-ACBC-3479A8470C06}" srcOrd="1" destOrd="0" presId="urn:microsoft.com/office/officeart/2005/8/layout/hList3"/>
    <dgm:cxn modelId="{840F0DE1-AECC-4481-A458-CEC19ED6B69A}" type="presParOf" srcId="{16F54B25-6A49-427C-ACBC-3479A8470C06}" destId="{A388122F-0611-4590-A425-00233BF867C7}" srcOrd="0" destOrd="0" presId="urn:microsoft.com/office/officeart/2005/8/layout/hList3"/>
    <dgm:cxn modelId="{ED8A16B8-DBFF-4DF5-8BC6-1B63177A5DB2}" type="presParOf" srcId="{16F54B25-6A49-427C-ACBC-3479A8470C06}" destId="{E310D1DF-A50C-4E32-8376-59289ED5AC62}" srcOrd="1" destOrd="0" presId="urn:microsoft.com/office/officeart/2005/8/layout/hList3"/>
    <dgm:cxn modelId="{42CFBEF7-046C-44A1-9957-49599A4DDD44}" type="presParOf" srcId="{16F54B25-6A49-427C-ACBC-3479A8470C06}" destId="{4BF693E7-19FF-476B-8DFF-93F4754BC395}" srcOrd="2" destOrd="0" presId="urn:microsoft.com/office/officeart/2005/8/layout/hList3"/>
    <dgm:cxn modelId="{C6EF39C5-7D12-4F73-9F8D-7C8E277395BB}" type="presParOf" srcId="{16F54B25-6A49-427C-ACBC-3479A8470C06}" destId="{0DEF22B2-95C4-41AF-A448-A1AB6798EC76}" srcOrd="3" destOrd="0" presId="urn:microsoft.com/office/officeart/2005/8/layout/hList3"/>
    <dgm:cxn modelId="{F4C20582-4258-456A-A9BC-4FC74C33E7F7}" type="presParOf" srcId="{16F54B25-6A49-427C-ACBC-3479A8470C06}" destId="{449BA1E3-D40C-439A-AF5B-C447FF4860A2}" srcOrd="4" destOrd="0" presId="urn:microsoft.com/office/officeart/2005/8/layout/hList3"/>
    <dgm:cxn modelId="{B11F5CF7-402D-41BC-BBF9-367946AF1F93}" type="presParOf" srcId="{16F54B25-6A49-427C-ACBC-3479A8470C06}" destId="{015722EB-8F5F-472F-8490-DC118DAE91C9}" srcOrd="5" destOrd="0" presId="urn:microsoft.com/office/officeart/2005/8/layout/hList3"/>
    <dgm:cxn modelId="{1689A8F4-74BF-44EB-B074-E592523002D3}" type="presParOf" srcId="{16F54B25-6A49-427C-ACBC-3479A8470C06}" destId="{B7B70BD8-A364-4ADC-9B32-65424B99AF53}" srcOrd="6" destOrd="0" presId="urn:microsoft.com/office/officeart/2005/8/layout/hList3"/>
    <dgm:cxn modelId="{7A2CA883-8A72-470A-B7D5-A3498EC01E89}" type="presParOf" srcId="{16F54B25-6A49-427C-ACBC-3479A8470C06}" destId="{B4D93126-64F4-443B-A9E4-991A540D9CB7}" srcOrd="7" destOrd="0" presId="urn:microsoft.com/office/officeart/2005/8/layout/hList3"/>
    <dgm:cxn modelId="{FB71843B-5FC3-4284-98EB-4F07200D3DFB}" type="presParOf" srcId="{211D92DE-7DC3-4A68-8E8B-D971F5B0CB43}" destId="{4D43C10D-7421-434F-AB4F-01F515CBF52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16EB0-8479-4D08-A51F-D507AB2E8889}" type="doc">
      <dgm:prSet loTypeId="urn:microsoft.com/office/officeart/2005/8/layout/equation1" loCatId="process" qsTypeId="urn:microsoft.com/office/officeart/2005/8/quickstyle/simple1" qsCatId="simple" csTypeId="urn:microsoft.com/office/officeart/2005/8/colors/accent6_2" csCatId="accent6" phldr="1"/>
      <dgm:spPr/>
    </dgm:pt>
    <dgm:pt modelId="{3BF94C3E-E6D5-41D5-9478-5CB619FD2F6E}">
      <dgm:prSet phldrT="[Text]"/>
      <dgm:spPr/>
      <dgm:t>
        <a:bodyPr/>
        <a:lstStyle/>
        <a:p>
          <a:r>
            <a:rPr lang="en-US" dirty="0"/>
            <a:t>Μείωση των περιβαλλοντικών επιπτώσεων</a:t>
          </a:r>
          <a:endParaRPr lang="ro-RO" dirty="0"/>
        </a:p>
      </dgm:t>
    </dgm:pt>
    <dgm:pt modelId="{ACD8A7EF-6F18-49F4-8E4D-F2DD55871C6F}" type="parTrans" cxnId="{6F8F45CD-07C5-4EB3-BC1A-DE9D93F786BC}">
      <dgm:prSet/>
      <dgm:spPr/>
      <dgm:t>
        <a:bodyPr/>
        <a:lstStyle/>
        <a:p>
          <a:endParaRPr lang="ro-RO"/>
        </a:p>
      </dgm:t>
    </dgm:pt>
    <dgm:pt modelId="{8AC5BCB3-4D0B-43FD-B984-EFE74F15ACCD}" type="sibTrans" cxnId="{6F8F45CD-07C5-4EB3-BC1A-DE9D93F786BC}">
      <dgm:prSet/>
      <dgm:spPr/>
      <dgm:t>
        <a:bodyPr/>
        <a:lstStyle/>
        <a:p>
          <a:endParaRPr lang="ro-RO"/>
        </a:p>
      </dgm:t>
    </dgm:pt>
    <dgm:pt modelId="{D51220A1-6A33-40F2-BDF2-C9FCF21ED119}">
      <dgm:prSet phldrT="[Text]"/>
      <dgm:spPr/>
      <dgm:t>
        <a:bodyPr/>
        <a:lstStyle/>
        <a:p>
          <a:r>
            <a:rPr lang="en-US" dirty="0"/>
            <a:t>Πράσινο προσανατολισμό της επιχειρηματικής διαδικασίας, των προϊόντων και των υπηρεσιών</a:t>
          </a:r>
          <a:endParaRPr lang="ro-RO" dirty="0"/>
        </a:p>
      </dgm:t>
    </dgm:pt>
    <dgm:pt modelId="{8899CF27-1810-4980-A020-9372A517ABE5}" type="parTrans" cxnId="{4F55DDF1-AC44-4978-B2BF-77BF94BE8964}">
      <dgm:prSet/>
      <dgm:spPr/>
      <dgm:t>
        <a:bodyPr/>
        <a:lstStyle/>
        <a:p>
          <a:endParaRPr lang="ro-RO"/>
        </a:p>
      </dgm:t>
    </dgm:pt>
    <dgm:pt modelId="{76B87539-93BB-43F4-BA88-EAD36236B353}" type="sibTrans" cxnId="{4F55DDF1-AC44-4978-B2BF-77BF94BE8964}">
      <dgm:prSet/>
      <dgm:spPr/>
      <dgm:t>
        <a:bodyPr/>
        <a:lstStyle/>
        <a:p>
          <a:endParaRPr lang="ro-RO"/>
        </a:p>
      </dgm:t>
    </dgm:pt>
    <dgm:pt modelId="{EB7BBF2A-FABC-4FC5-ADD3-49D639DD9D90}">
      <dgm:prSet phldrT="[Text]"/>
      <dgm:spPr>
        <a:solidFill>
          <a:srgbClr val="15A7A1"/>
        </a:solidFill>
      </dgm:spPr>
      <dgm:t>
        <a:bodyPr/>
        <a:lstStyle/>
        <a:p>
          <a:r>
            <a:rPr lang="en-US" dirty="0">
              <a:solidFill>
                <a:schemeClr val="tx1"/>
              </a:solidFill>
            </a:rPr>
            <a:t>Οι επιχειρήσεις γίνονται πιο πράσινες</a:t>
          </a:r>
          <a:endParaRPr lang="ro-RO" dirty="0">
            <a:solidFill>
              <a:schemeClr val="tx1"/>
            </a:solidFill>
          </a:endParaRPr>
        </a:p>
      </dgm:t>
    </dgm:pt>
    <dgm:pt modelId="{383E5734-62B2-4A77-8425-0A915D7B7998}" type="parTrans" cxnId="{0ECA37F9-419F-4BFB-B23E-5F8F362F80DE}">
      <dgm:prSet/>
      <dgm:spPr/>
      <dgm:t>
        <a:bodyPr/>
        <a:lstStyle/>
        <a:p>
          <a:endParaRPr lang="ro-RO"/>
        </a:p>
      </dgm:t>
    </dgm:pt>
    <dgm:pt modelId="{0378C0AF-1870-4B92-AB55-4987600FE283}" type="sibTrans" cxnId="{0ECA37F9-419F-4BFB-B23E-5F8F362F80DE}">
      <dgm:prSet/>
      <dgm:spPr/>
      <dgm:t>
        <a:bodyPr/>
        <a:lstStyle/>
        <a:p>
          <a:endParaRPr lang="ro-RO"/>
        </a:p>
      </dgm:t>
    </dgm:pt>
    <dgm:pt modelId="{48A9CC4D-98B3-4409-9C00-8091EE05BDC4}" type="pres">
      <dgm:prSet presAssocID="{88F16EB0-8479-4D08-A51F-D507AB2E8889}" presName="linearFlow" presStyleCnt="0">
        <dgm:presLayoutVars>
          <dgm:dir/>
          <dgm:resizeHandles val="exact"/>
        </dgm:presLayoutVars>
      </dgm:prSet>
      <dgm:spPr/>
    </dgm:pt>
    <dgm:pt modelId="{338CE8E2-27F3-4475-BE22-8B194EE8DB7B}" type="pres">
      <dgm:prSet presAssocID="{3BF94C3E-E6D5-41D5-9478-5CB619FD2F6E}" presName="node" presStyleLbl="node1" presStyleIdx="0" presStyleCnt="3">
        <dgm:presLayoutVars>
          <dgm:bulletEnabled val="1"/>
        </dgm:presLayoutVars>
      </dgm:prSet>
      <dgm:spPr/>
    </dgm:pt>
    <dgm:pt modelId="{F5281437-48F7-4F92-923C-F20EBAB1C6C1}" type="pres">
      <dgm:prSet presAssocID="{8AC5BCB3-4D0B-43FD-B984-EFE74F15ACCD}" presName="spacerL" presStyleCnt="0"/>
      <dgm:spPr/>
    </dgm:pt>
    <dgm:pt modelId="{B6FB8AE2-0048-4D3A-9D80-431D7EEF752D}" type="pres">
      <dgm:prSet presAssocID="{8AC5BCB3-4D0B-43FD-B984-EFE74F15ACCD}" presName="sibTrans" presStyleLbl="sibTrans2D1" presStyleIdx="0" presStyleCnt="2"/>
      <dgm:spPr/>
    </dgm:pt>
    <dgm:pt modelId="{233710D0-012F-4071-8EAE-A3CBE69EC75D}" type="pres">
      <dgm:prSet presAssocID="{8AC5BCB3-4D0B-43FD-B984-EFE74F15ACCD}" presName="spacerR" presStyleCnt="0"/>
      <dgm:spPr/>
    </dgm:pt>
    <dgm:pt modelId="{66B656AE-65D4-4676-8B39-1ED704A0457A}" type="pres">
      <dgm:prSet presAssocID="{D51220A1-6A33-40F2-BDF2-C9FCF21ED119}" presName="node" presStyleLbl="node1" presStyleIdx="1" presStyleCnt="3">
        <dgm:presLayoutVars>
          <dgm:bulletEnabled val="1"/>
        </dgm:presLayoutVars>
      </dgm:prSet>
      <dgm:spPr/>
    </dgm:pt>
    <dgm:pt modelId="{C2EBCB2E-B6DB-4BC9-A5E4-14905F5F1401}" type="pres">
      <dgm:prSet presAssocID="{76B87539-93BB-43F4-BA88-EAD36236B353}" presName="spacerL" presStyleCnt="0"/>
      <dgm:spPr/>
    </dgm:pt>
    <dgm:pt modelId="{754AAA4F-06A4-458C-8ABC-9FA5086FCA95}" type="pres">
      <dgm:prSet presAssocID="{76B87539-93BB-43F4-BA88-EAD36236B353}" presName="sibTrans" presStyleLbl="sibTrans2D1" presStyleIdx="1" presStyleCnt="2"/>
      <dgm:spPr/>
    </dgm:pt>
    <dgm:pt modelId="{0E8C6FCF-9322-4CFF-BF9F-72FE6EECFFC1}" type="pres">
      <dgm:prSet presAssocID="{76B87539-93BB-43F4-BA88-EAD36236B353}" presName="spacerR" presStyleCnt="0"/>
      <dgm:spPr/>
    </dgm:pt>
    <dgm:pt modelId="{7677CF22-BBAC-4D3B-BF18-AD0331A65776}" type="pres">
      <dgm:prSet presAssocID="{EB7BBF2A-FABC-4FC5-ADD3-49D639DD9D90}" presName="node" presStyleLbl="node1" presStyleIdx="2" presStyleCnt="3">
        <dgm:presLayoutVars>
          <dgm:bulletEnabled val="1"/>
        </dgm:presLayoutVars>
      </dgm:prSet>
      <dgm:spPr/>
    </dgm:pt>
  </dgm:ptLst>
  <dgm:cxnLst>
    <dgm:cxn modelId="{2A7D5E06-3842-4934-866E-EF806856921A}" type="presOf" srcId="{3BF94C3E-E6D5-41D5-9478-5CB619FD2F6E}" destId="{338CE8E2-27F3-4475-BE22-8B194EE8DB7B}" srcOrd="0" destOrd="0" presId="urn:microsoft.com/office/officeart/2005/8/layout/equation1"/>
    <dgm:cxn modelId="{E9136A6C-7951-4AFF-A6FD-826D4BBD2E85}" type="presOf" srcId="{8AC5BCB3-4D0B-43FD-B984-EFE74F15ACCD}" destId="{B6FB8AE2-0048-4D3A-9D80-431D7EEF752D}" srcOrd="0" destOrd="0" presId="urn:microsoft.com/office/officeart/2005/8/layout/equation1"/>
    <dgm:cxn modelId="{0399359C-0358-4279-BE3B-1F3B7FF18AAD}" type="presOf" srcId="{D51220A1-6A33-40F2-BDF2-C9FCF21ED119}" destId="{66B656AE-65D4-4676-8B39-1ED704A0457A}" srcOrd="0" destOrd="0" presId="urn:microsoft.com/office/officeart/2005/8/layout/equation1"/>
    <dgm:cxn modelId="{740E08BF-1D03-4A01-8378-F475FE58D73B}" type="presOf" srcId="{76B87539-93BB-43F4-BA88-EAD36236B353}" destId="{754AAA4F-06A4-458C-8ABC-9FA5086FCA95}" srcOrd="0" destOrd="0" presId="urn:microsoft.com/office/officeart/2005/8/layout/equation1"/>
    <dgm:cxn modelId="{6F8F45CD-07C5-4EB3-BC1A-DE9D93F786BC}" srcId="{88F16EB0-8479-4D08-A51F-D507AB2E8889}" destId="{3BF94C3E-E6D5-41D5-9478-5CB619FD2F6E}" srcOrd="0" destOrd="0" parTransId="{ACD8A7EF-6F18-49F4-8E4D-F2DD55871C6F}" sibTransId="{8AC5BCB3-4D0B-43FD-B984-EFE74F15ACCD}"/>
    <dgm:cxn modelId="{17AD94CF-04AA-43E8-95BB-F8E6DB47A3CF}" type="presOf" srcId="{EB7BBF2A-FABC-4FC5-ADD3-49D639DD9D90}" destId="{7677CF22-BBAC-4D3B-BF18-AD0331A65776}" srcOrd="0" destOrd="0" presId="urn:microsoft.com/office/officeart/2005/8/layout/equation1"/>
    <dgm:cxn modelId="{C3D52FF0-E6EB-44EC-B153-DFF32DE362B3}" type="presOf" srcId="{88F16EB0-8479-4D08-A51F-D507AB2E8889}" destId="{48A9CC4D-98B3-4409-9C00-8091EE05BDC4}" srcOrd="0" destOrd="0" presId="urn:microsoft.com/office/officeart/2005/8/layout/equation1"/>
    <dgm:cxn modelId="{4F55DDF1-AC44-4978-B2BF-77BF94BE8964}" srcId="{88F16EB0-8479-4D08-A51F-D507AB2E8889}" destId="{D51220A1-6A33-40F2-BDF2-C9FCF21ED119}" srcOrd="1" destOrd="0" parTransId="{8899CF27-1810-4980-A020-9372A517ABE5}" sibTransId="{76B87539-93BB-43F4-BA88-EAD36236B353}"/>
    <dgm:cxn modelId="{0ECA37F9-419F-4BFB-B23E-5F8F362F80DE}" srcId="{88F16EB0-8479-4D08-A51F-D507AB2E8889}" destId="{EB7BBF2A-FABC-4FC5-ADD3-49D639DD9D90}" srcOrd="2" destOrd="0" parTransId="{383E5734-62B2-4A77-8425-0A915D7B7998}" sibTransId="{0378C0AF-1870-4B92-AB55-4987600FE283}"/>
    <dgm:cxn modelId="{112A212E-1442-4784-B689-FE2811AFF6B0}" type="presParOf" srcId="{48A9CC4D-98B3-4409-9C00-8091EE05BDC4}" destId="{338CE8E2-27F3-4475-BE22-8B194EE8DB7B}" srcOrd="0" destOrd="0" presId="urn:microsoft.com/office/officeart/2005/8/layout/equation1"/>
    <dgm:cxn modelId="{15F49D8F-3CEF-4770-8330-EB104CC0A0BE}" type="presParOf" srcId="{48A9CC4D-98B3-4409-9C00-8091EE05BDC4}" destId="{F5281437-48F7-4F92-923C-F20EBAB1C6C1}" srcOrd="1" destOrd="0" presId="urn:microsoft.com/office/officeart/2005/8/layout/equation1"/>
    <dgm:cxn modelId="{05AC6013-0F79-44B4-A020-CC3D842A2215}" type="presParOf" srcId="{48A9CC4D-98B3-4409-9C00-8091EE05BDC4}" destId="{B6FB8AE2-0048-4D3A-9D80-431D7EEF752D}" srcOrd="2" destOrd="0" presId="urn:microsoft.com/office/officeart/2005/8/layout/equation1"/>
    <dgm:cxn modelId="{BA974414-9ED5-4280-B15B-397A0A613BE3}" type="presParOf" srcId="{48A9CC4D-98B3-4409-9C00-8091EE05BDC4}" destId="{233710D0-012F-4071-8EAE-A3CBE69EC75D}" srcOrd="3" destOrd="0" presId="urn:microsoft.com/office/officeart/2005/8/layout/equation1"/>
    <dgm:cxn modelId="{113B42EF-B150-44BE-90F1-4049E3568ABA}" type="presParOf" srcId="{48A9CC4D-98B3-4409-9C00-8091EE05BDC4}" destId="{66B656AE-65D4-4676-8B39-1ED704A0457A}" srcOrd="4" destOrd="0" presId="urn:microsoft.com/office/officeart/2005/8/layout/equation1"/>
    <dgm:cxn modelId="{9F7D4954-ABC4-42A5-B9D4-D369BC57E379}" type="presParOf" srcId="{48A9CC4D-98B3-4409-9C00-8091EE05BDC4}" destId="{C2EBCB2E-B6DB-4BC9-A5E4-14905F5F1401}" srcOrd="5" destOrd="0" presId="urn:microsoft.com/office/officeart/2005/8/layout/equation1"/>
    <dgm:cxn modelId="{9849E100-7875-4B61-9F8D-A6DBD69D3570}" type="presParOf" srcId="{48A9CC4D-98B3-4409-9C00-8091EE05BDC4}" destId="{754AAA4F-06A4-458C-8ABC-9FA5086FCA95}" srcOrd="6" destOrd="0" presId="urn:microsoft.com/office/officeart/2005/8/layout/equation1"/>
    <dgm:cxn modelId="{514E9666-60A4-4877-9E52-9121604145F7}" type="presParOf" srcId="{48A9CC4D-98B3-4409-9C00-8091EE05BDC4}" destId="{0E8C6FCF-9322-4CFF-BF9F-72FE6EECFFC1}" srcOrd="7" destOrd="0" presId="urn:microsoft.com/office/officeart/2005/8/layout/equation1"/>
    <dgm:cxn modelId="{A7FC36FC-4EAB-4BFB-8126-6A8F85CBAE59}" type="presParOf" srcId="{48A9CC4D-98B3-4409-9C00-8091EE05BDC4}" destId="{7677CF22-BBAC-4D3B-BF18-AD0331A65776}"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944349-DDFF-4726-9EC3-5760CC1A5834}">
      <dsp:nvSpPr>
        <dsp:cNvPr id="0" name=""/>
        <dsp:cNvSpPr/>
      </dsp:nvSpPr>
      <dsp:spPr>
        <a:xfrm>
          <a:off x="1330" y="765140"/>
          <a:ext cx="1763561" cy="176356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Ανάπτυξη που ανταποκρίνεται στις ανάγκες του παρόντος</a:t>
          </a:r>
          <a:endParaRPr lang="en-US" sz="1100" kern="1200" dirty="0"/>
        </a:p>
      </dsp:txBody>
      <dsp:txXfrm>
        <a:off x="259598" y="1023408"/>
        <a:ext cx="1247025" cy="1247025"/>
      </dsp:txXfrm>
    </dsp:sp>
    <dsp:sp modelId="{77784BB3-E5F7-4F70-94A5-3560F9A99282}">
      <dsp:nvSpPr>
        <dsp:cNvPr id="0" name=""/>
        <dsp:cNvSpPr/>
      </dsp:nvSpPr>
      <dsp:spPr>
        <a:xfrm>
          <a:off x="1908093" y="1135488"/>
          <a:ext cx="1022865" cy="102286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043674" y="1526632"/>
        <a:ext cx="751703" cy="240577"/>
      </dsp:txXfrm>
    </dsp:sp>
    <dsp:sp modelId="{3151C379-B26A-440C-8118-78DEA46810CA}">
      <dsp:nvSpPr>
        <dsp:cNvPr id="0" name=""/>
        <dsp:cNvSpPr/>
      </dsp:nvSpPr>
      <dsp:spPr>
        <a:xfrm>
          <a:off x="3074159" y="765140"/>
          <a:ext cx="1763561" cy="1763561"/>
        </a:xfrm>
        <a:prstGeom prst="ellipse">
          <a:avLst/>
        </a:prstGeom>
        <a:solidFill>
          <a:schemeClr val="accent3">
            <a:hueOff val="938815"/>
            <a:satOff val="4369"/>
            <a:lumOff val="-16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GB" sz="1100" kern="1200" dirty="0"/>
            <a:t>Χωρίς να διακυβεύεται η ικανότητα των μελλοντικών γενεών να καλύψουν τις δικές τους ανάγκες</a:t>
          </a:r>
          <a:endParaRPr lang="en-US" sz="1100" kern="1200" dirty="0"/>
        </a:p>
      </dsp:txBody>
      <dsp:txXfrm>
        <a:off x="3332427" y="1023408"/>
        <a:ext cx="1247025" cy="1247025"/>
      </dsp:txXfrm>
    </dsp:sp>
    <dsp:sp modelId="{4A558155-0837-43BD-B682-BBFA82788627}">
      <dsp:nvSpPr>
        <dsp:cNvPr id="0" name=""/>
        <dsp:cNvSpPr/>
      </dsp:nvSpPr>
      <dsp:spPr>
        <a:xfrm>
          <a:off x="4980922" y="1135488"/>
          <a:ext cx="1022865" cy="1022865"/>
        </a:xfrm>
        <a:prstGeom prst="mathEqual">
          <a:avLst/>
        </a:prstGeom>
        <a:solidFill>
          <a:schemeClr val="accent3">
            <a:hueOff val="1877629"/>
            <a:satOff val="8738"/>
            <a:lumOff val="-3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116503" y="1346198"/>
        <a:ext cx="751703" cy="601445"/>
      </dsp:txXfrm>
    </dsp:sp>
    <dsp:sp modelId="{9B3A6E08-2772-4996-9DE6-4E779BD6426A}">
      <dsp:nvSpPr>
        <dsp:cNvPr id="0" name=""/>
        <dsp:cNvSpPr/>
      </dsp:nvSpPr>
      <dsp:spPr>
        <a:xfrm>
          <a:off x="6146989" y="765140"/>
          <a:ext cx="1763561" cy="1763561"/>
        </a:xfrm>
        <a:prstGeom prst="ellipse">
          <a:avLst/>
        </a:prstGeom>
        <a:solidFill>
          <a:schemeClr val="accent3">
            <a:hueOff val="1877629"/>
            <a:satOff val="8738"/>
            <a:lumOff val="-3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Πράσινη επιχειρηματικότητα</a:t>
          </a:r>
        </a:p>
      </dsp:txBody>
      <dsp:txXfrm>
        <a:off x="6405257" y="1023408"/>
        <a:ext cx="1247025" cy="12470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9FAB7-2334-424F-8A18-DEE74BD73E27}">
      <dsp:nvSpPr>
        <dsp:cNvPr id="0" name=""/>
        <dsp:cNvSpPr/>
      </dsp:nvSpPr>
      <dsp:spPr>
        <a:xfrm>
          <a:off x="0" y="0"/>
          <a:ext cx="7961467" cy="1076449"/>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0" y="0"/>
        <a:ext cx="7961467" cy="1076449"/>
      </dsp:txXfrm>
    </dsp:sp>
    <dsp:sp modelId="{A388122F-0611-4590-A425-00233BF867C7}">
      <dsp:nvSpPr>
        <dsp:cNvPr id="0" name=""/>
        <dsp:cNvSpPr/>
      </dsp:nvSpPr>
      <dsp:spPr>
        <a:xfrm>
          <a:off x="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Ενσωμάτ</a:t>
          </a:r>
          <a:r>
            <a:rPr lang="el-GR" sz="1200" kern="1200" dirty="0"/>
            <a:t>ω-</a:t>
          </a:r>
          <a:r>
            <a:rPr lang="en-GB" sz="1200" kern="1200" dirty="0" err="1"/>
            <a:t>ση</a:t>
          </a:r>
          <a:r>
            <a:rPr lang="en-GB" sz="1200" kern="1200" dirty="0"/>
            <a:t> των αρχών της βιωσιμότητας στις δραστηριό</a:t>
          </a:r>
          <a:r>
            <a:rPr lang="el-GR" sz="1200" kern="1200" dirty="0"/>
            <a:t>-</a:t>
          </a:r>
          <a:r>
            <a:rPr lang="en-GB" sz="1200" kern="1200" dirty="0" err="1"/>
            <a:t>τητές</a:t>
          </a:r>
          <a:r>
            <a:rPr lang="en-GB" sz="1200" kern="1200" dirty="0"/>
            <a:t> της</a:t>
          </a:r>
          <a:endParaRPr lang="en-US" sz="1200" kern="1200" dirty="0"/>
        </a:p>
      </dsp:txBody>
      <dsp:txXfrm>
        <a:off x="0" y="1076449"/>
        <a:ext cx="995183" cy="2260543"/>
      </dsp:txXfrm>
    </dsp:sp>
    <dsp:sp modelId="{E310D1DF-A50C-4E32-8376-59289ED5AC62}">
      <dsp:nvSpPr>
        <dsp:cNvPr id="0" name=""/>
        <dsp:cNvSpPr/>
      </dsp:nvSpPr>
      <dsp:spPr>
        <a:xfrm>
          <a:off x="9951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Πληρωμή του </a:t>
          </a:r>
          <a:r>
            <a:rPr lang="en-GB" sz="1200" kern="1200" dirty="0"/>
            <a:t>π</a:t>
          </a:r>
          <a:r>
            <a:rPr lang="en-GB" sz="1200" kern="1200" dirty="0" err="1"/>
            <a:t>ροσω</a:t>
          </a:r>
          <a:r>
            <a:rPr lang="en-GB" sz="1200" kern="1200" dirty="0"/>
            <a:t>πικ</a:t>
          </a:r>
          <a:r>
            <a:rPr lang="el-GR" sz="1200" kern="1200" dirty="0" err="1"/>
            <a:t>ού</a:t>
          </a:r>
          <a:r>
            <a:rPr lang="en-GB" sz="1200" kern="1200" dirty="0"/>
            <a:t> με δίκαιο μισθό για την εργασία που κάνει</a:t>
          </a:r>
          <a:endParaRPr lang="en-US" sz="1200" kern="1200" dirty="0"/>
        </a:p>
      </dsp:txBody>
      <dsp:txXfrm>
        <a:off x="995183" y="1076449"/>
        <a:ext cx="995183" cy="2260543"/>
      </dsp:txXfrm>
    </dsp:sp>
    <dsp:sp modelId="{4BF693E7-19FF-476B-8DFF-93F4754BC395}">
      <dsp:nvSpPr>
        <dsp:cNvPr id="0" name=""/>
        <dsp:cNvSpPr/>
      </dsp:nvSpPr>
      <dsp:spPr>
        <a:xfrm>
          <a:off x="199036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Ισότιμη κατανομή των οφελών σε όλη την αλυσίδα αξίας</a:t>
          </a:r>
          <a:endParaRPr lang="en-US" sz="1200" kern="1200" dirty="0"/>
        </a:p>
      </dsp:txBody>
      <dsp:txXfrm>
        <a:off x="1990366" y="1076449"/>
        <a:ext cx="995183" cy="2260543"/>
      </dsp:txXfrm>
    </dsp:sp>
    <dsp:sp modelId="{0DEF22B2-95C4-41AF-A448-A1AB6798EC76}">
      <dsp:nvSpPr>
        <dsp:cNvPr id="0" name=""/>
        <dsp:cNvSpPr/>
      </dsp:nvSpPr>
      <dsp:spPr>
        <a:xfrm>
          <a:off x="298555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err="1"/>
            <a:t>Μεγιστο</a:t>
          </a:r>
          <a:r>
            <a:rPr lang="en-GB" sz="1200" kern="1200" dirty="0"/>
            <a:t>ποί</a:t>
          </a:r>
          <a:r>
            <a:rPr lang="el-GR" sz="1200" kern="1200" dirty="0"/>
            <a:t>-</a:t>
          </a:r>
          <a:r>
            <a:rPr lang="en-GB" sz="1200" kern="1200" dirty="0" err="1"/>
            <a:t>ηση</a:t>
          </a:r>
          <a:r>
            <a:rPr lang="en-GB" sz="1200" kern="1200" dirty="0"/>
            <a:t> των κοινωνικών οφελών της επιχείρησης </a:t>
          </a:r>
          <a:endParaRPr lang="en-US" sz="1200" kern="1200" dirty="0"/>
        </a:p>
      </dsp:txBody>
      <dsp:txXfrm>
        <a:off x="2985550" y="1076449"/>
        <a:ext cx="995183" cy="2260543"/>
      </dsp:txXfrm>
    </dsp:sp>
    <dsp:sp modelId="{449BA1E3-D40C-439A-AF5B-C447FF4860A2}">
      <dsp:nvSpPr>
        <dsp:cNvPr id="0" name=""/>
        <dsp:cNvSpPr/>
      </dsp:nvSpPr>
      <dsp:spPr>
        <a:xfrm>
          <a:off x="398073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Προμήθεια φιλικών προς το περιβάλλον ή/και τοπικών προϊόντων και υπηρεσιών</a:t>
          </a:r>
          <a:endParaRPr lang="en-US" sz="1200" kern="1200" dirty="0"/>
        </a:p>
      </dsp:txBody>
      <dsp:txXfrm>
        <a:off x="3980733" y="1076449"/>
        <a:ext cx="995183" cy="2260543"/>
      </dsp:txXfrm>
    </dsp:sp>
    <dsp:sp modelId="{015722EB-8F5F-472F-8490-DC118DAE91C9}">
      <dsp:nvSpPr>
        <dsp:cNvPr id="0" name=""/>
        <dsp:cNvSpPr/>
      </dsp:nvSpPr>
      <dsp:spPr>
        <a:xfrm>
          <a:off x="4975916"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Arial"/>
              <a:ea typeface="+mn-ea"/>
              <a:cs typeface="+mn-cs"/>
            </a:rPr>
            <a:t>Βοηθήστε την κοινότητα να γίνει πιο βιώσιμη </a:t>
          </a:r>
          <a:endParaRPr lang="en-US" sz="1200" kern="1200" dirty="0">
            <a:solidFill>
              <a:srgbClr val="FFFFFF"/>
            </a:solidFill>
            <a:latin typeface="Arial"/>
            <a:ea typeface="+mn-ea"/>
            <a:cs typeface="+mn-cs"/>
          </a:endParaRPr>
        </a:p>
      </dsp:txBody>
      <dsp:txXfrm>
        <a:off x="4975916" y="1076449"/>
        <a:ext cx="995183" cy="2260543"/>
      </dsp:txXfrm>
    </dsp:sp>
    <dsp:sp modelId="{B7B70BD8-A364-4ADC-9B32-65424B99AF53}">
      <dsp:nvSpPr>
        <dsp:cNvPr id="0" name=""/>
        <dsp:cNvSpPr/>
      </dsp:nvSpPr>
      <dsp:spPr>
        <a:xfrm>
          <a:off x="5971100"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Arial"/>
              <a:ea typeface="+mn-ea"/>
              <a:cs typeface="+mn-cs"/>
            </a:rPr>
            <a:t>Καταβάλλετε προσπάθειες για τη μείωση των πόρων</a:t>
          </a:r>
          <a:endParaRPr lang="en-US" sz="1200" kern="1200" dirty="0">
            <a:solidFill>
              <a:srgbClr val="FFFFFF"/>
            </a:solidFill>
            <a:latin typeface="Arial"/>
            <a:ea typeface="+mn-ea"/>
            <a:cs typeface="+mn-cs"/>
          </a:endParaRPr>
        </a:p>
      </dsp:txBody>
      <dsp:txXfrm>
        <a:off x="5971100" y="1076449"/>
        <a:ext cx="995183" cy="2260543"/>
      </dsp:txXfrm>
    </dsp:sp>
    <dsp:sp modelId="{B4D93126-64F4-443B-A9E4-991A540D9CB7}">
      <dsp:nvSpPr>
        <dsp:cNvPr id="0" name=""/>
        <dsp:cNvSpPr/>
      </dsp:nvSpPr>
      <dsp:spPr>
        <a:xfrm>
          <a:off x="6966283" y="1076449"/>
          <a:ext cx="995183" cy="2260543"/>
        </a:xfrm>
        <a:prstGeom prst="rect">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rgbClr val="FFFFFF"/>
              </a:solidFill>
              <a:latin typeface="Arial"/>
              <a:ea typeface="+mn-ea"/>
              <a:cs typeface="+mn-cs"/>
            </a:rPr>
            <a:t>Δεσμευτείτε διαχρονικά για τις περιβαλλο</a:t>
          </a:r>
          <a:r>
            <a:rPr lang="el-GR" sz="1200" kern="1200" dirty="0">
              <a:solidFill>
                <a:srgbClr val="FFFFFF"/>
              </a:solidFill>
              <a:latin typeface="Arial"/>
              <a:ea typeface="+mn-ea"/>
              <a:cs typeface="+mn-cs"/>
            </a:rPr>
            <a:t>-</a:t>
          </a:r>
          <a:r>
            <a:rPr lang="en-GB" sz="1200" kern="1200" dirty="0" err="1">
              <a:solidFill>
                <a:srgbClr val="FFFFFF"/>
              </a:solidFill>
              <a:latin typeface="Arial"/>
              <a:ea typeface="+mn-ea"/>
              <a:cs typeface="+mn-cs"/>
            </a:rPr>
            <a:t>ντικές</a:t>
          </a:r>
          <a:r>
            <a:rPr lang="en-GB" sz="1200" kern="1200" dirty="0">
              <a:solidFill>
                <a:srgbClr val="FFFFFF"/>
              </a:solidFill>
              <a:latin typeface="Arial"/>
              <a:ea typeface="+mn-ea"/>
              <a:cs typeface="+mn-cs"/>
            </a:rPr>
            <a:t> αρχές </a:t>
          </a:r>
          <a:r>
            <a:rPr lang="en-GB" sz="1200" kern="1200" dirty="0" err="1">
              <a:solidFill>
                <a:srgbClr val="FFFFFF"/>
              </a:solidFill>
              <a:latin typeface="Arial"/>
              <a:ea typeface="+mn-ea"/>
              <a:cs typeface="+mn-cs"/>
            </a:rPr>
            <a:t>στις</a:t>
          </a:r>
          <a:r>
            <a:rPr lang="en-GB" sz="1200" kern="1200" dirty="0">
              <a:solidFill>
                <a:srgbClr val="FFFFFF"/>
              </a:solidFill>
              <a:latin typeface="Arial"/>
              <a:ea typeface="+mn-ea"/>
              <a:cs typeface="+mn-cs"/>
            </a:rPr>
            <a:t> επ</a:t>
          </a:r>
          <a:r>
            <a:rPr lang="en-GB" sz="1200" kern="1200" dirty="0" err="1">
              <a:solidFill>
                <a:srgbClr val="FFFFFF"/>
              </a:solidFill>
              <a:latin typeface="Arial"/>
              <a:ea typeface="+mn-ea"/>
              <a:cs typeface="+mn-cs"/>
            </a:rPr>
            <a:t>ιχειρημ</a:t>
          </a:r>
          <a:r>
            <a:rPr lang="en-GB" sz="1200" kern="1200" dirty="0">
              <a:solidFill>
                <a:srgbClr val="FFFFFF"/>
              </a:solidFill>
              <a:latin typeface="Arial"/>
              <a:ea typeface="+mn-ea"/>
              <a:cs typeface="+mn-cs"/>
            </a:rPr>
            <a:t>α</a:t>
          </a:r>
          <a:r>
            <a:rPr lang="el-GR" sz="1200" kern="1200" dirty="0">
              <a:solidFill>
                <a:srgbClr val="FFFFFF"/>
              </a:solidFill>
              <a:latin typeface="Arial"/>
              <a:ea typeface="+mn-ea"/>
              <a:cs typeface="+mn-cs"/>
            </a:rPr>
            <a:t>-</a:t>
          </a:r>
          <a:r>
            <a:rPr lang="en-GB" sz="1200" kern="1200" dirty="0" err="1">
              <a:solidFill>
                <a:srgbClr val="FFFFFF"/>
              </a:solidFill>
              <a:latin typeface="Arial"/>
              <a:ea typeface="+mn-ea"/>
              <a:cs typeface="+mn-cs"/>
            </a:rPr>
            <a:t>τικές</a:t>
          </a:r>
          <a:r>
            <a:rPr lang="en-GB" sz="1200" kern="1200" dirty="0">
              <a:solidFill>
                <a:srgbClr val="FFFFFF"/>
              </a:solidFill>
              <a:latin typeface="Arial"/>
              <a:ea typeface="+mn-ea"/>
              <a:cs typeface="+mn-cs"/>
            </a:rPr>
            <a:t> σας </a:t>
          </a:r>
          <a:r>
            <a:rPr lang="en-GB" sz="1200" kern="1200" dirty="0" err="1">
              <a:solidFill>
                <a:srgbClr val="FFFFFF"/>
              </a:solidFill>
              <a:latin typeface="Arial"/>
              <a:ea typeface="+mn-ea"/>
              <a:cs typeface="+mn-cs"/>
            </a:rPr>
            <a:t>δρ</a:t>
          </a:r>
          <a:r>
            <a:rPr lang="en-GB" sz="1200" kern="1200" dirty="0">
              <a:solidFill>
                <a:srgbClr val="FFFFFF"/>
              </a:solidFill>
              <a:latin typeface="Arial"/>
              <a:ea typeface="+mn-ea"/>
              <a:cs typeface="+mn-cs"/>
            </a:rPr>
            <a:t>αστηριό</a:t>
          </a:r>
          <a:r>
            <a:rPr lang="el-GR" sz="1200" kern="1200" dirty="0">
              <a:solidFill>
                <a:srgbClr val="FFFFFF"/>
              </a:solidFill>
              <a:latin typeface="Arial"/>
              <a:ea typeface="+mn-ea"/>
              <a:cs typeface="+mn-cs"/>
            </a:rPr>
            <a:t>-</a:t>
          </a:r>
          <a:r>
            <a:rPr lang="en-GB" sz="1200" kern="1200" dirty="0" err="1">
              <a:solidFill>
                <a:srgbClr val="FFFFFF"/>
              </a:solidFill>
              <a:latin typeface="Arial"/>
              <a:ea typeface="+mn-ea"/>
              <a:cs typeface="+mn-cs"/>
            </a:rPr>
            <a:t>τητες</a:t>
          </a:r>
          <a:r>
            <a:rPr lang="en-GB" sz="1200" kern="1200" dirty="0">
              <a:solidFill>
                <a:srgbClr val="FFFFFF"/>
              </a:solidFill>
              <a:latin typeface="Arial"/>
              <a:ea typeface="+mn-ea"/>
              <a:cs typeface="+mn-cs"/>
            </a:rPr>
            <a:t>.</a:t>
          </a:r>
          <a:endParaRPr lang="en-US" sz="1200" kern="1200" dirty="0">
            <a:solidFill>
              <a:srgbClr val="FFFFFF"/>
            </a:solidFill>
            <a:latin typeface="Arial"/>
            <a:ea typeface="+mn-ea"/>
            <a:cs typeface="+mn-cs"/>
          </a:endParaRPr>
        </a:p>
      </dsp:txBody>
      <dsp:txXfrm>
        <a:off x="6966283" y="1076449"/>
        <a:ext cx="995183" cy="2260543"/>
      </dsp:txXfrm>
    </dsp:sp>
    <dsp:sp modelId="{4D43C10D-7421-434F-AB4F-01F515CBF528}">
      <dsp:nvSpPr>
        <dsp:cNvPr id="0" name=""/>
        <dsp:cNvSpPr/>
      </dsp:nvSpPr>
      <dsp:spPr>
        <a:xfrm>
          <a:off x="0" y="3336993"/>
          <a:ext cx="7961467" cy="251171"/>
        </a:xfrm>
        <a:prstGeom prst="rect">
          <a:avLst/>
        </a:prstGeom>
        <a:solidFill>
          <a:srgbClr val="2B2D83"/>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CE8E2-27F3-4475-BE22-8B194EE8DB7B}">
      <dsp:nvSpPr>
        <dsp:cNvPr id="0" name=""/>
        <dsp:cNvSpPr/>
      </dsp:nvSpPr>
      <dsp:spPr>
        <a:xfrm>
          <a:off x="1175"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Μείωση των περιβαλλοντικών επιπτώσεων</a:t>
          </a:r>
          <a:endParaRPr lang="ro-RO" sz="1100" kern="1200" dirty="0"/>
        </a:p>
      </dsp:txBody>
      <dsp:txXfrm>
        <a:off x="229359" y="743153"/>
        <a:ext cx="1101771" cy="1101771"/>
      </dsp:txXfrm>
    </dsp:sp>
    <dsp:sp modelId="{B6FB8AE2-0048-4D3A-9D80-431D7EEF752D}">
      <dsp:nvSpPr>
        <dsp:cNvPr id="0" name=""/>
        <dsp:cNvSpPr/>
      </dsp:nvSpPr>
      <dsp:spPr>
        <a:xfrm>
          <a:off x="1685835" y="842178"/>
          <a:ext cx="903720" cy="903720"/>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o-RO" sz="900" kern="1200"/>
        </a:p>
      </dsp:txBody>
      <dsp:txXfrm>
        <a:off x="1805623" y="1187761"/>
        <a:ext cx="664144" cy="212554"/>
      </dsp:txXfrm>
    </dsp:sp>
    <dsp:sp modelId="{66B656AE-65D4-4676-8B39-1ED704A0457A}">
      <dsp:nvSpPr>
        <dsp:cNvPr id="0" name=""/>
        <dsp:cNvSpPr/>
      </dsp:nvSpPr>
      <dsp:spPr>
        <a:xfrm>
          <a:off x="2716077" y="514969"/>
          <a:ext cx="1558139" cy="15581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Πράσινο προσανατολισμό της επιχειρηματικής διαδικασίας, των προϊόντων και των υπηρεσιών</a:t>
          </a:r>
          <a:endParaRPr lang="ro-RO" sz="1100" kern="1200" dirty="0"/>
        </a:p>
      </dsp:txBody>
      <dsp:txXfrm>
        <a:off x="2944261" y="743153"/>
        <a:ext cx="1101771" cy="1101771"/>
      </dsp:txXfrm>
    </dsp:sp>
    <dsp:sp modelId="{754AAA4F-06A4-458C-8ABC-9FA5086FCA95}">
      <dsp:nvSpPr>
        <dsp:cNvPr id="0" name=""/>
        <dsp:cNvSpPr/>
      </dsp:nvSpPr>
      <dsp:spPr>
        <a:xfrm>
          <a:off x="4400738" y="842178"/>
          <a:ext cx="903720" cy="903720"/>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ro-RO" sz="900" kern="1200"/>
        </a:p>
      </dsp:txBody>
      <dsp:txXfrm>
        <a:off x="4520526" y="1028344"/>
        <a:ext cx="664144" cy="531388"/>
      </dsp:txXfrm>
    </dsp:sp>
    <dsp:sp modelId="{7677CF22-BBAC-4D3B-BF18-AD0331A65776}">
      <dsp:nvSpPr>
        <dsp:cNvPr id="0" name=""/>
        <dsp:cNvSpPr/>
      </dsp:nvSpPr>
      <dsp:spPr>
        <a:xfrm>
          <a:off x="5430979" y="514969"/>
          <a:ext cx="1558139" cy="1558139"/>
        </a:xfrm>
        <a:prstGeom prst="ellipse">
          <a:avLst/>
        </a:prstGeom>
        <a:solidFill>
          <a:srgbClr val="15A7A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tx1"/>
              </a:solidFill>
            </a:rPr>
            <a:t>Οι επιχειρήσεις γίνονται πιο πράσινες</a:t>
          </a:r>
          <a:endParaRPr lang="ro-RO" sz="1100" kern="1200" dirty="0">
            <a:solidFill>
              <a:schemeClr val="tx1"/>
            </a:solidFill>
          </a:endParaRPr>
        </a:p>
      </dsp:txBody>
      <dsp:txXfrm>
        <a:off x="5659163" y="743153"/>
        <a:ext cx="1101771" cy="110177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8ea56dbdc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8ea56dbdc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ea56dbdce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ea56dbdc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9938f6f96d_0_21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9938f6f96d_0_21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9938f6f96d_0_21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9938f6f96d_0_2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8ea56dbdce_0_10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8ea56dbdce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a56dbdce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a56dbdce_0_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9938f6f96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9938f6f96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spcBef>
                <a:spcPts val="0"/>
              </a:spcBef>
              <a:spcAft>
                <a:spcPts val="0"/>
              </a:spcAft>
              <a:buClr>
                <a:srgbClr val="FFFFFF"/>
              </a:buClr>
              <a:buSzPts val="5200"/>
              <a:buNone/>
              <a:defRPr sz="5200">
                <a:solidFill>
                  <a:srgbClr val="FFFFFF"/>
                </a:solidFill>
              </a:defRPr>
            </a:lvl2pPr>
            <a:lvl3pPr lvl="2" algn="ctr">
              <a:spcBef>
                <a:spcPts val="0"/>
              </a:spcBef>
              <a:spcAft>
                <a:spcPts val="0"/>
              </a:spcAft>
              <a:buClr>
                <a:srgbClr val="FFFFFF"/>
              </a:buClr>
              <a:buSzPts val="5200"/>
              <a:buNone/>
              <a:defRPr sz="5200">
                <a:solidFill>
                  <a:srgbClr val="FFFFFF"/>
                </a:solidFill>
              </a:defRPr>
            </a:lvl3pPr>
            <a:lvl4pPr lvl="3" algn="ctr">
              <a:spcBef>
                <a:spcPts val="0"/>
              </a:spcBef>
              <a:spcAft>
                <a:spcPts val="0"/>
              </a:spcAft>
              <a:buClr>
                <a:srgbClr val="FFFFFF"/>
              </a:buClr>
              <a:buSzPts val="5200"/>
              <a:buNone/>
              <a:defRPr sz="5200">
                <a:solidFill>
                  <a:srgbClr val="FFFFFF"/>
                </a:solidFill>
              </a:defRPr>
            </a:lvl4pPr>
            <a:lvl5pPr lvl="4" algn="ctr">
              <a:spcBef>
                <a:spcPts val="0"/>
              </a:spcBef>
              <a:spcAft>
                <a:spcPts val="0"/>
              </a:spcAft>
              <a:buClr>
                <a:srgbClr val="FFFFFF"/>
              </a:buClr>
              <a:buSzPts val="5200"/>
              <a:buNone/>
              <a:defRPr sz="5200">
                <a:solidFill>
                  <a:srgbClr val="FFFFFF"/>
                </a:solidFill>
              </a:defRPr>
            </a:lvl5pPr>
            <a:lvl6pPr lvl="5" algn="ctr">
              <a:spcBef>
                <a:spcPts val="0"/>
              </a:spcBef>
              <a:spcAft>
                <a:spcPts val="0"/>
              </a:spcAft>
              <a:buClr>
                <a:srgbClr val="FFFFFF"/>
              </a:buClr>
              <a:buSzPts val="5200"/>
              <a:buNone/>
              <a:defRPr sz="5200">
                <a:solidFill>
                  <a:srgbClr val="FFFFFF"/>
                </a:solidFill>
              </a:defRPr>
            </a:lvl6pPr>
            <a:lvl7pPr lvl="6" algn="ctr">
              <a:spcBef>
                <a:spcPts val="0"/>
              </a:spcBef>
              <a:spcAft>
                <a:spcPts val="0"/>
              </a:spcAft>
              <a:buClr>
                <a:srgbClr val="FFFFFF"/>
              </a:buClr>
              <a:buSzPts val="5200"/>
              <a:buNone/>
              <a:defRPr sz="5200">
                <a:solidFill>
                  <a:srgbClr val="FFFFFF"/>
                </a:solidFill>
              </a:defRPr>
            </a:lvl7pPr>
            <a:lvl8pPr lvl="7" algn="ctr">
              <a:spcBef>
                <a:spcPts val="0"/>
              </a:spcBef>
              <a:spcAft>
                <a:spcPts val="0"/>
              </a:spcAft>
              <a:buClr>
                <a:srgbClr val="FFFFFF"/>
              </a:buClr>
              <a:buSzPts val="5200"/>
              <a:buNone/>
              <a:defRPr sz="5200">
                <a:solidFill>
                  <a:srgbClr val="FFFFFF"/>
                </a:solidFill>
              </a:defRPr>
            </a:lvl8pPr>
            <a:lvl9pPr lvl="8" algn="ctr">
              <a:spcBef>
                <a:spcPts val="0"/>
              </a:spcBef>
              <a:spcAft>
                <a:spcPts val="0"/>
              </a:spcAft>
              <a:buClr>
                <a:srgbClr val="FFFFFF"/>
              </a:buClr>
              <a:buSzPts val="5200"/>
              <a:buNone/>
              <a:defRPr sz="5200">
                <a:solidFill>
                  <a:srgbClr val="FFFFFF"/>
                </a:solidFill>
              </a:defRPr>
            </a:lvl9pPr>
          </a:lstStyle>
          <a:p>
            <a:endParaRPr dirty="0"/>
          </a:p>
        </p:txBody>
      </p:sp>
      <p:sp>
        <p:nvSpPr>
          <p:cNvPr id="9" name="Google Shape;9;p2"/>
          <p:cNvSpPr txBox="1">
            <a:spLocks noGrp="1"/>
          </p:cNvSpPr>
          <p:nvPr>
            <p:ph type="subTitle" idx="1"/>
          </p:nvPr>
        </p:nvSpPr>
        <p:spPr>
          <a:xfrm>
            <a:off x="3214526" y="2301372"/>
            <a:ext cx="27105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solidFill>
                  <a:srgbClr val="15A7A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userDrawn="1"/>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userDrawn="1"/>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descr="A picture containing text&#10;&#10;Description automatically generated">
            <a:extLst>
              <a:ext uri="{FF2B5EF4-FFF2-40B4-BE49-F238E27FC236}">
                <a16:creationId xmlns:a16="http://schemas.microsoft.com/office/drawing/2014/main" id="{F9577813-618E-9C4E-A932-AA15369B82BD}"/>
              </a:ext>
            </a:extLst>
          </p:cNvPr>
          <p:cNvPicPr>
            <a:picLocks noChangeAspect="1"/>
          </p:cNvPicPr>
          <p:nvPr userDrawn="1"/>
        </p:nvPicPr>
        <p:blipFill>
          <a:blip r:embed="rId2"/>
          <a:stretch>
            <a:fillRect/>
          </a:stretch>
        </p:blipFill>
        <p:spPr>
          <a:xfrm>
            <a:off x="1813021" y="3050174"/>
            <a:ext cx="5308600" cy="1536700"/>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69DC8A54-9753-726E-7790-E57830C67E71}"/>
              </a:ext>
            </a:extLst>
          </p:cNvPr>
          <p:cNvPicPr>
            <a:picLocks noChangeAspect="1"/>
          </p:cNvPicPr>
          <p:nvPr userDrawn="1"/>
        </p:nvPicPr>
        <p:blipFill>
          <a:blip r:embed="rId3"/>
          <a:stretch>
            <a:fillRect/>
          </a:stretch>
        </p:blipFill>
        <p:spPr>
          <a:xfrm>
            <a:off x="8324850" y="4824197"/>
            <a:ext cx="657632" cy="231713"/>
          </a:xfrm>
          <a:prstGeom prst="rect">
            <a:avLst/>
          </a:prstGeom>
        </p:spPr>
      </p:pic>
      <p:pic>
        <p:nvPicPr>
          <p:cNvPr id="3" name="Picture 4" descr="Graphical user interface, text, application&#10;&#10;Description automatically generated">
            <a:extLst>
              <a:ext uri="{FF2B5EF4-FFF2-40B4-BE49-F238E27FC236}">
                <a16:creationId xmlns:a16="http://schemas.microsoft.com/office/drawing/2014/main" id="{AFFBBD48-13FD-FCB6-99FA-9C255279BACE}"/>
              </a:ext>
            </a:extLst>
          </p:cNvPr>
          <p:cNvPicPr>
            <a:picLocks noChangeAspect="1"/>
          </p:cNvPicPr>
          <p:nvPr userDrawn="1"/>
        </p:nvPicPr>
        <p:blipFill rotWithShape="1">
          <a:blip r:embed="rId4"/>
          <a:srcRect r="25005"/>
          <a:stretch/>
        </p:blipFill>
        <p:spPr>
          <a:xfrm>
            <a:off x="72618" y="4773180"/>
            <a:ext cx="1006682" cy="275804"/>
          </a:xfrm>
          <a:prstGeom prst="rect">
            <a:avLst/>
          </a:prstGeom>
        </p:spPr>
      </p:pic>
      <p:sp>
        <p:nvSpPr>
          <p:cNvPr id="4" name="TextBox 19">
            <a:extLst>
              <a:ext uri="{FF2B5EF4-FFF2-40B4-BE49-F238E27FC236}">
                <a16:creationId xmlns:a16="http://schemas.microsoft.com/office/drawing/2014/main" id="{0D6B8391-D942-72D1-4C17-7755148646F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252"/>
        <p:cNvGrpSpPr/>
        <p:nvPr/>
      </p:nvGrpSpPr>
      <p:grpSpPr>
        <a:xfrm>
          <a:off x="0" y="0"/>
          <a:ext cx="0" cy="0"/>
          <a:chOff x="0" y="0"/>
          <a:chExt cx="0" cy="0"/>
        </a:xfrm>
      </p:grpSpPr>
      <p:sp>
        <p:nvSpPr>
          <p:cNvPr id="253" name="Google Shape;253;p23"/>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3"/>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2EFBED24-D1C3-7B4E-AD12-6BE2BAA03668}"/>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00B88AD3-EB9A-5244-AE1A-38E00406A597}"/>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BEE097E5-3285-8E7C-5324-8FFE7B54DD8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A7E3A18-4DF0-9EDE-19E7-9D42F8734D16}"/>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260"/>
        <p:cNvGrpSpPr/>
        <p:nvPr/>
      </p:nvGrpSpPr>
      <p:grpSpPr>
        <a:xfrm>
          <a:off x="0" y="0"/>
          <a:ext cx="0" cy="0"/>
          <a:chOff x="0" y="0"/>
          <a:chExt cx="0" cy="0"/>
        </a:xfrm>
      </p:grpSpPr>
      <p:sp>
        <p:nvSpPr>
          <p:cNvPr id="262" name="Google Shape;262;p24"/>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24"/>
          <p:cNvGrpSpPr/>
          <p:nvPr/>
        </p:nvGrpSpPr>
        <p:grpSpPr>
          <a:xfrm rot="10800000">
            <a:off x="7782805" y="539502"/>
            <a:ext cx="682510" cy="1078346"/>
            <a:chOff x="4210925" y="3949824"/>
            <a:chExt cx="325625" cy="514601"/>
          </a:xfrm>
          <a:solidFill>
            <a:srgbClr val="E7501B"/>
          </a:solidFill>
        </p:grpSpPr>
        <p:sp>
          <p:nvSpPr>
            <p:cNvPr id="264" name="Google Shape;264;p2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24"/>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4759AEB8-4B12-D246-B1E0-4940E4FD7D3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BE7E7BF0-D876-B34E-876D-2771B2D2FB90}"/>
              </a:ext>
            </a:extLst>
          </p:cNvPr>
          <p:cNvPicPr>
            <a:picLocks noChangeAspect="1"/>
          </p:cNvPicPr>
          <p:nvPr userDrawn="1"/>
        </p:nvPicPr>
        <p:blipFill rotWithShape="1">
          <a:blip r:embed="rId3"/>
          <a:srcRect r="25005"/>
          <a:stretch/>
        </p:blipFill>
        <p:spPr>
          <a:xfrm>
            <a:off x="32492"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C9BD11C0-04B0-55C2-CAD4-6B5A8AB7D97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46967429-70B9-540D-EA5B-1791967A36B3}"/>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268"/>
        <p:cNvGrpSpPr/>
        <p:nvPr/>
      </p:nvGrpSpPr>
      <p:grpSpPr>
        <a:xfrm>
          <a:off x="0" y="0"/>
          <a:ext cx="0" cy="0"/>
          <a:chOff x="0" y="0"/>
          <a:chExt cx="0" cy="0"/>
        </a:xfrm>
      </p:grpSpPr>
      <p:sp>
        <p:nvSpPr>
          <p:cNvPr id="271" name="Google Shape;271;p25"/>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5"/>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5"/>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5"/>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5"/>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5"/>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Picture 15" descr="Logo&#10;&#10;Description automatically generated">
            <a:extLst>
              <a:ext uri="{FF2B5EF4-FFF2-40B4-BE49-F238E27FC236}">
                <a16:creationId xmlns:a16="http://schemas.microsoft.com/office/drawing/2014/main" id="{05056060-70F0-2341-8841-E65555E3B4F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954AFDB8-47C2-C04A-8B52-071020BE8326}"/>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04F1B082-E98D-7F7F-7086-06A21D83FD6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A39B881-E703-0798-F9D7-6371BA539AA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txBox="1">
            <a:spLocks noGrp="1"/>
          </p:cNvSpPr>
          <p:nvPr>
            <p:ph type="title" hasCustomPrompt="1"/>
          </p:nvPr>
        </p:nvSpPr>
        <p:spPr>
          <a:xfrm>
            <a:off x="3322825" y="880450"/>
            <a:ext cx="2498400" cy="1946700"/>
          </a:xfrm>
          <a:prstGeom prst="rect">
            <a:avLst/>
          </a:prstGeom>
        </p:spPr>
        <p:txBody>
          <a:bodyPr spcFirstLastPara="1" wrap="square" lIns="0" tIns="91425" rIns="91425" bIns="91425" anchor="ctr" anchorCtr="0">
            <a:noAutofit/>
          </a:bodyPr>
          <a:lstStyle>
            <a:lvl1pPr lvl="0">
              <a:spcBef>
                <a:spcPts val="0"/>
              </a:spcBef>
              <a:spcAft>
                <a:spcPts val="0"/>
              </a:spcAft>
              <a:buSzPts val="9000"/>
              <a:buNone/>
              <a:defRPr sz="9000">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r>
              <a:rPr dirty="0"/>
              <a:t>xx%</a:t>
            </a:r>
          </a:p>
        </p:txBody>
      </p:sp>
      <p:sp>
        <p:nvSpPr>
          <p:cNvPr id="37" name="Google Shape;37;p3"/>
          <p:cNvSpPr txBox="1">
            <a:spLocks noGrp="1"/>
          </p:cNvSpPr>
          <p:nvPr>
            <p:ph type="title" idx="2"/>
          </p:nvPr>
        </p:nvSpPr>
        <p:spPr>
          <a:xfrm>
            <a:off x="798250" y="2840375"/>
            <a:ext cx="7632600" cy="10662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3"/>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descr="Logo&#10;&#10;Description automatically generated">
            <a:extLst>
              <a:ext uri="{FF2B5EF4-FFF2-40B4-BE49-F238E27FC236}">
                <a16:creationId xmlns:a16="http://schemas.microsoft.com/office/drawing/2014/main" id="{4941379D-1FFE-D34C-BBE6-62251EB58D5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E3F8ED0B-D4BF-FA4E-993F-F704D8F705F8}"/>
              </a:ext>
            </a:extLst>
          </p:cNvPr>
          <p:cNvPicPr>
            <a:picLocks noChangeAspect="1"/>
          </p:cNvPicPr>
          <p:nvPr userDrawn="1"/>
        </p:nvPicPr>
        <p:blipFill rotWithShape="1">
          <a:blip r:embed="rId3"/>
          <a:srcRect r="25005"/>
          <a:stretch/>
        </p:blipFill>
        <p:spPr>
          <a:xfrm>
            <a:off x="72618" y="4773180"/>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E9F15164-D948-60F7-3A8C-6DC2F180041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CE1A88D7-7F41-DFF1-93E4-7D4F9EE17C4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sp>
        <p:nvSpPr>
          <p:cNvPr id="41" name="Google Shape;41;p4"/>
          <p:cNvSpPr txBox="1">
            <a:spLocks noGrp="1"/>
          </p:cNvSpPr>
          <p:nvPr>
            <p:ph type="title"/>
          </p:nvPr>
        </p:nvSpPr>
        <p:spPr>
          <a:xfrm>
            <a:off x="713225" y="1614925"/>
            <a:ext cx="7717800" cy="6468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42" name="Google Shape;42;p4"/>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 name="Google Shape;44;p4"/>
          <p:cNvGrpSpPr/>
          <p:nvPr/>
        </p:nvGrpSpPr>
        <p:grpSpPr>
          <a:xfrm>
            <a:off x="8431033" y="-449325"/>
            <a:ext cx="1061212" cy="1676776"/>
            <a:chOff x="4210925" y="3949824"/>
            <a:chExt cx="325625" cy="514601"/>
          </a:xfrm>
          <a:solidFill>
            <a:srgbClr val="2B2D83"/>
          </a:solidFill>
        </p:grpSpPr>
        <p:sp>
          <p:nvSpPr>
            <p:cNvPr id="45" name="Google Shape;45;p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4"/>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txBox="1">
            <a:spLocks noGrp="1"/>
          </p:cNvSpPr>
          <p:nvPr>
            <p:ph type="subTitle" idx="1"/>
          </p:nvPr>
        </p:nvSpPr>
        <p:spPr>
          <a:xfrm>
            <a:off x="2512825" y="2331700"/>
            <a:ext cx="4114800" cy="1176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rgbClr val="15A7A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pic>
        <p:nvPicPr>
          <p:cNvPr id="11" name="Picture 10" descr="Logo&#10;&#10;Description automatically generated">
            <a:extLst>
              <a:ext uri="{FF2B5EF4-FFF2-40B4-BE49-F238E27FC236}">
                <a16:creationId xmlns:a16="http://schemas.microsoft.com/office/drawing/2014/main" id="{D7409A9E-685D-754B-9D15-07D2E7172A5A}"/>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6A38B91C-6338-6740-B71A-CA2868FE1AF3}"/>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5ED22F12-598D-5AEC-F5F1-D5905A52F13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43D9D8E-3D3E-E8A3-F972-2EFFF8052BE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6"/>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E7501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63" name="Google Shape;6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6"/>
          <p:cNvGrpSpPr/>
          <p:nvPr/>
        </p:nvGrpSpPr>
        <p:grpSpPr>
          <a:xfrm>
            <a:off x="8225003" y="433123"/>
            <a:ext cx="411785" cy="650559"/>
            <a:chOff x="4210925" y="3949824"/>
            <a:chExt cx="325625" cy="514601"/>
          </a:xfrm>
          <a:solidFill>
            <a:srgbClr val="E7501B"/>
          </a:solidFill>
        </p:grpSpPr>
        <p:sp>
          <p:nvSpPr>
            <p:cNvPr id="71" name="Google Shape;71;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descr="Logo&#10;&#10;Description automatically generated">
            <a:extLst>
              <a:ext uri="{FF2B5EF4-FFF2-40B4-BE49-F238E27FC236}">
                <a16:creationId xmlns:a16="http://schemas.microsoft.com/office/drawing/2014/main" id="{6D455AC4-3153-9346-9280-B7FF41DCD9E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77A6EF83-D4C6-2A43-930D-67501588D85D}"/>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BAD7AB64-CD8C-8DA9-35BD-81E634324DF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06E2E7F-59D6-3E73-876D-C0268FA34999}"/>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13225" y="1477725"/>
            <a:ext cx="3858900" cy="605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15A7A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grpSp>
        <p:nvGrpSpPr>
          <p:cNvPr id="75" name="Google Shape;75;p7"/>
          <p:cNvGrpSpPr/>
          <p:nvPr/>
        </p:nvGrpSpPr>
        <p:grpSpPr>
          <a:xfrm>
            <a:off x="6609" y="4254853"/>
            <a:ext cx="554210" cy="859289"/>
            <a:chOff x="2242775" y="2016422"/>
            <a:chExt cx="325050" cy="504100"/>
          </a:xfrm>
          <a:solidFill>
            <a:srgbClr val="15A7A1"/>
          </a:solidFill>
        </p:grpSpPr>
        <p:sp>
          <p:nvSpPr>
            <p:cNvPr id="76" name="Google Shape;76;p7"/>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7"/>
          <p:cNvSpPr txBox="1">
            <a:spLocks noGrp="1"/>
          </p:cNvSpPr>
          <p:nvPr>
            <p:ph type="subTitle" idx="1"/>
          </p:nvPr>
        </p:nvSpPr>
        <p:spPr>
          <a:xfrm>
            <a:off x="713350" y="2083400"/>
            <a:ext cx="3730800" cy="21342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Clr>
                <a:schemeClr val="dk1"/>
              </a:buClr>
              <a:buSzPts val="1400"/>
              <a:buChar char="○"/>
              <a:defRPr/>
            </a:lvl2pPr>
            <a:lvl3pPr lvl="2">
              <a:spcBef>
                <a:spcPts val="0"/>
              </a:spcBef>
              <a:spcAft>
                <a:spcPts val="0"/>
              </a:spcAft>
              <a:buClr>
                <a:schemeClr val="dk1"/>
              </a:buClr>
              <a:buSzPts val="1400"/>
              <a:buChar char="■"/>
              <a:defRPr/>
            </a:lvl3pPr>
            <a:lvl4pPr lvl="3">
              <a:spcBef>
                <a:spcPts val="0"/>
              </a:spcBef>
              <a:spcAft>
                <a:spcPts val="0"/>
              </a:spcAft>
              <a:buClr>
                <a:schemeClr val="dk1"/>
              </a:buClr>
              <a:buSzPts val="1400"/>
              <a:buChar char="●"/>
              <a:defRPr/>
            </a:lvl4pPr>
            <a:lvl5pPr lvl="4">
              <a:spcBef>
                <a:spcPts val="0"/>
              </a:spcBef>
              <a:spcAft>
                <a:spcPts val="0"/>
              </a:spcAft>
              <a:buClr>
                <a:schemeClr val="dk1"/>
              </a:buClr>
              <a:buSzPts val="1400"/>
              <a:buChar char="○"/>
              <a:defRPr/>
            </a:lvl5pPr>
            <a:lvl6pPr lvl="5">
              <a:spcBef>
                <a:spcPts val="0"/>
              </a:spcBef>
              <a:spcAft>
                <a:spcPts val="0"/>
              </a:spcAft>
              <a:buClr>
                <a:schemeClr val="dk1"/>
              </a:buClr>
              <a:buSzPts val="1400"/>
              <a:buChar char="■"/>
              <a:defRPr/>
            </a:lvl6pPr>
            <a:lvl7pPr lvl="6">
              <a:spcBef>
                <a:spcPts val="0"/>
              </a:spcBef>
              <a:spcAft>
                <a:spcPts val="0"/>
              </a:spcAft>
              <a:buClr>
                <a:schemeClr val="dk1"/>
              </a:buClr>
              <a:buSzPts val="1400"/>
              <a:buChar char="●"/>
              <a:defRPr/>
            </a:lvl7pPr>
            <a:lvl8pPr lvl="7">
              <a:spcBef>
                <a:spcPts val="0"/>
              </a:spcBef>
              <a:spcAft>
                <a:spcPts val="0"/>
              </a:spcAft>
              <a:buClr>
                <a:schemeClr val="dk1"/>
              </a:buClr>
              <a:buSzPts val="1400"/>
              <a:buChar char="○"/>
              <a:defRPr/>
            </a:lvl8pPr>
            <a:lvl9pPr lvl="8">
              <a:spcBef>
                <a:spcPts val="0"/>
              </a:spcBef>
              <a:spcAft>
                <a:spcPts val="0"/>
              </a:spcAft>
              <a:buClr>
                <a:schemeClr val="dk1"/>
              </a:buClr>
              <a:buSzPts val="1400"/>
              <a:buChar char="■"/>
              <a:defRPr/>
            </a:lvl9pPr>
          </a:lstStyle>
          <a:p>
            <a:endParaRPr/>
          </a:p>
        </p:txBody>
      </p:sp>
      <p:sp>
        <p:nvSpPr>
          <p:cNvPr id="79" name="Google Shape;79;p7"/>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8B253A99-9075-1C48-9A0B-C7738189342B}"/>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A8F0E9F5-4CE5-2146-AD8F-4242816B64D4}"/>
              </a:ext>
            </a:extLst>
          </p:cNvPr>
          <p:cNvPicPr>
            <a:picLocks noChangeAspect="1"/>
          </p:cNvPicPr>
          <p:nvPr userDrawn="1"/>
        </p:nvPicPr>
        <p:blipFill rotWithShape="1">
          <a:blip r:embed="rId3"/>
          <a:srcRect r="25005"/>
          <a:stretch/>
        </p:blipFill>
        <p:spPr>
          <a:xfrm>
            <a:off x="72618" y="4803095"/>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99D312B3-3A6B-8E9C-4543-49A845B93DB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D0961C0-B7B5-B5A0-F1D6-7D71EE9CA1C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1"/>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D8DAB05-1578-8443-827B-20B576FACEF6}"/>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3" name="Picture 2" descr="Graphical user interface, text, application&#10;&#10;Description automatically generated">
            <a:extLst>
              <a:ext uri="{FF2B5EF4-FFF2-40B4-BE49-F238E27FC236}">
                <a16:creationId xmlns:a16="http://schemas.microsoft.com/office/drawing/2014/main" id="{05CBFEA6-BDB6-724A-A326-D9EE47EF67FA}"/>
              </a:ext>
            </a:extLst>
          </p:cNvPr>
          <p:cNvPicPr>
            <a:picLocks noChangeAspect="1"/>
          </p:cNvPicPr>
          <p:nvPr userDrawn="1"/>
        </p:nvPicPr>
        <p:blipFill rotWithShape="1">
          <a:blip r:embed="rId3"/>
          <a:srcRect r="25005"/>
          <a:stretch/>
        </p:blipFill>
        <p:spPr>
          <a:xfrm>
            <a:off x="72618" y="4780106"/>
            <a:ext cx="1006682" cy="275804"/>
          </a:xfrm>
          <a:prstGeom prst="rect">
            <a:avLst/>
          </a:prstGeom>
        </p:spPr>
      </p:pic>
      <p:pic>
        <p:nvPicPr>
          <p:cNvPr id="4" name="Grafik 3" descr="Ein Bild, das Symbol, Kreis, Schrift, Grafiken enthält.&#10;&#10;Automatisch generierte Beschreibung">
            <a:extLst>
              <a:ext uri="{FF2B5EF4-FFF2-40B4-BE49-F238E27FC236}">
                <a16:creationId xmlns:a16="http://schemas.microsoft.com/office/drawing/2014/main" id="{D22D1B3E-1965-455B-98B3-A38CCE2D82B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5" name="TextBox 19">
            <a:extLst>
              <a:ext uri="{FF2B5EF4-FFF2-40B4-BE49-F238E27FC236}">
                <a16:creationId xmlns:a16="http://schemas.microsoft.com/office/drawing/2014/main" id="{D42EC6BD-E5E7-2755-A493-0F5749A37265}"/>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12"/>
        <p:cNvGrpSpPr/>
        <p:nvPr/>
      </p:nvGrpSpPr>
      <p:grpSpPr>
        <a:xfrm>
          <a:off x="0" y="0"/>
          <a:ext cx="0" cy="0"/>
          <a:chOff x="0" y="0"/>
          <a:chExt cx="0" cy="0"/>
        </a:xfrm>
      </p:grpSpPr>
      <p:sp>
        <p:nvSpPr>
          <p:cNvPr id="113" name="Google Shape;113;p13"/>
          <p:cNvSpPr txBox="1">
            <a:spLocks noGrp="1"/>
          </p:cNvSpPr>
          <p:nvPr>
            <p:ph type="title" hasCustomPrompt="1"/>
          </p:nvPr>
        </p:nvSpPr>
        <p:spPr>
          <a:xfrm>
            <a:off x="16276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4" name="Google Shape;114;p13"/>
          <p:cNvSpPr txBox="1">
            <a:spLocks noGrp="1"/>
          </p:cNvSpPr>
          <p:nvPr>
            <p:ph type="title" idx="2"/>
          </p:nvPr>
        </p:nvSpPr>
        <p:spPr>
          <a:xfrm>
            <a:off x="16316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5" name="Google Shape;115;p13"/>
          <p:cNvSpPr txBox="1">
            <a:spLocks noGrp="1"/>
          </p:cNvSpPr>
          <p:nvPr>
            <p:ph type="title" idx="3" hasCustomPrompt="1"/>
          </p:nvPr>
        </p:nvSpPr>
        <p:spPr>
          <a:xfrm>
            <a:off x="16276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6" name="Google Shape;116;p13"/>
          <p:cNvSpPr txBox="1">
            <a:spLocks noGrp="1"/>
          </p:cNvSpPr>
          <p:nvPr>
            <p:ph type="title" idx="4"/>
          </p:nvPr>
        </p:nvSpPr>
        <p:spPr>
          <a:xfrm>
            <a:off x="16316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7" name="Google Shape;117;p13"/>
          <p:cNvSpPr txBox="1">
            <a:spLocks noGrp="1"/>
          </p:cNvSpPr>
          <p:nvPr>
            <p:ph type="title" idx="5" hasCustomPrompt="1"/>
          </p:nvPr>
        </p:nvSpPr>
        <p:spPr>
          <a:xfrm>
            <a:off x="5742425" y="11319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18" name="Google Shape;118;p13"/>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19" name="Google Shape;119;p13"/>
          <p:cNvSpPr txBox="1">
            <a:spLocks noGrp="1"/>
          </p:cNvSpPr>
          <p:nvPr>
            <p:ph type="title" idx="7" hasCustomPrompt="1"/>
          </p:nvPr>
        </p:nvSpPr>
        <p:spPr>
          <a:xfrm>
            <a:off x="5742425" y="2960775"/>
            <a:ext cx="1649100" cy="3474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accent2"/>
              </a:buClr>
              <a:buSzPts val="3700"/>
              <a:buNone/>
              <a:defRPr sz="3700">
                <a:solidFill>
                  <a:srgbClr val="15A7A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rPr dirty="0"/>
              <a:t>xx%</a:t>
            </a:r>
          </a:p>
        </p:txBody>
      </p:sp>
      <p:sp>
        <p:nvSpPr>
          <p:cNvPr id="120" name="Google Shape;120;p13"/>
          <p:cNvSpPr txBox="1">
            <a:spLocks noGrp="1"/>
          </p:cNvSpPr>
          <p:nvPr>
            <p:ph type="title" idx="8"/>
          </p:nvPr>
        </p:nvSpPr>
        <p:spPr>
          <a:xfrm>
            <a:off x="5746425" y="3288225"/>
            <a:ext cx="2479800" cy="799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atin typeface="Nunito"/>
                <a:ea typeface="Nunito"/>
                <a:cs typeface="Nunito"/>
                <a:sym typeface="Nunito"/>
              </a:defRPr>
            </a:lvl2pPr>
            <a:lvl3pPr lvl="2" rtl="0">
              <a:spcBef>
                <a:spcPts val="0"/>
              </a:spcBef>
              <a:spcAft>
                <a:spcPts val="0"/>
              </a:spcAft>
              <a:buSzPts val="2800"/>
              <a:buNone/>
              <a:defRPr>
                <a:latin typeface="Nunito"/>
                <a:ea typeface="Nunito"/>
                <a:cs typeface="Nunito"/>
                <a:sym typeface="Nunito"/>
              </a:defRPr>
            </a:lvl3pPr>
            <a:lvl4pPr lvl="3" rtl="0">
              <a:spcBef>
                <a:spcPts val="0"/>
              </a:spcBef>
              <a:spcAft>
                <a:spcPts val="0"/>
              </a:spcAft>
              <a:buSzPts val="2800"/>
              <a:buNone/>
              <a:defRPr>
                <a:latin typeface="Nunito"/>
                <a:ea typeface="Nunito"/>
                <a:cs typeface="Nunito"/>
                <a:sym typeface="Nunito"/>
              </a:defRPr>
            </a:lvl4pPr>
            <a:lvl5pPr lvl="4" rtl="0">
              <a:spcBef>
                <a:spcPts val="0"/>
              </a:spcBef>
              <a:spcAft>
                <a:spcPts val="0"/>
              </a:spcAft>
              <a:buSzPts val="2800"/>
              <a:buNone/>
              <a:defRPr>
                <a:latin typeface="Nunito"/>
                <a:ea typeface="Nunito"/>
                <a:cs typeface="Nunito"/>
                <a:sym typeface="Nunito"/>
              </a:defRPr>
            </a:lvl5pPr>
            <a:lvl6pPr lvl="5" rtl="0">
              <a:spcBef>
                <a:spcPts val="0"/>
              </a:spcBef>
              <a:spcAft>
                <a:spcPts val="0"/>
              </a:spcAft>
              <a:buSzPts val="2800"/>
              <a:buNone/>
              <a:defRPr>
                <a:latin typeface="Nunito"/>
                <a:ea typeface="Nunito"/>
                <a:cs typeface="Nunito"/>
                <a:sym typeface="Nunito"/>
              </a:defRPr>
            </a:lvl6pPr>
            <a:lvl7pPr lvl="6" rtl="0">
              <a:spcBef>
                <a:spcPts val="0"/>
              </a:spcBef>
              <a:spcAft>
                <a:spcPts val="0"/>
              </a:spcAft>
              <a:buSzPts val="2800"/>
              <a:buNone/>
              <a:defRPr>
                <a:latin typeface="Nunito"/>
                <a:ea typeface="Nunito"/>
                <a:cs typeface="Nunito"/>
                <a:sym typeface="Nunito"/>
              </a:defRPr>
            </a:lvl7pPr>
            <a:lvl8pPr lvl="7" rtl="0">
              <a:spcBef>
                <a:spcPts val="0"/>
              </a:spcBef>
              <a:spcAft>
                <a:spcPts val="0"/>
              </a:spcAft>
              <a:buSzPts val="2800"/>
              <a:buNone/>
              <a:defRPr>
                <a:latin typeface="Nunito"/>
                <a:ea typeface="Nunito"/>
                <a:cs typeface="Nunito"/>
                <a:sym typeface="Nunito"/>
              </a:defRPr>
            </a:lvl8pPr>
            <a:lvl9pPr lvl="8" rtl="0">
              <a:spcBef>
                <a:spcPts val="0"/>
              </a:spcBef>
              <a:spcAft>
                <a:spcPts val="0"/>
              </a:spcAft>
              <a:buSzPts val="2800"/>
              <a:buNone/>
              <a:defRPr>
                <a:latin typeface="Nunito"/>
                <a:ea typeface="Nunito"/>
                <a:cs typeface="Nunito"/>
                <a:sym typeface="Nunito"/>
              </a:defRPr>
            </a:lvl9pPr>
          </a:lstStyle>
          <a:p>
            <a:endParaRPr dirty="0"/>
          </a:p>
        </p:txBody>
      </p:sp>
      <p:sp>
        <p:nvSpPr>
          <p:cNvPr id="122" name="Google Shape;122;p1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 name="Google Shape;128;p13"/>
          <p:cNvGrpSpPr/>
          <p:nvPr/>
        </p:nvGrpSpPr>
        <p:grpSpPr>
          <a:xfrm>
            <a:off x="163735" y="4251112"/>
            <a:ext cx="811262" cy="1280739"/>
            <a:chOff x="4210925" y="3949824"/>
            <a:chExt cx="325625" cy="514601"/>
          </a:xfrm>
          <a:solidFill>
            <a:srgbClr val="E7501B"/>
          </a:solidFill>
        </p:grpSpPr>
        <p:sp>
          <p:nvSpPr>
            <p:cNvPr id="129" name="Google Shape;1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solidFill>
                  <a:srgbClr val="00134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13"/>
          <p:cNvSpPr txBox="1">
            <a:spLocks noGrp="1"/>
          </p:cNvSpPr>
          <p:nvPr>
            <p:ph type="subTitle" idx="9"/>
          </p:nvPr>
        </p:nvSpPr>
        <p:spPr>
          <a:xfrm>
            <a:off x="1631625" y="3916000"/>
            <a:ext cx="2479800" cy="5343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3"/>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6" name="Picture 25" descr="Logo&#10;&#10;Description automatically generated">
            <a:extLst>
              <a:ext uri="{FF2B5EF4-FFF2-40B4-BE49-F238E27FC236}">
                <a16:creationId xmlns:a16="http://schemas.microsoft.com/office/drawing/2014/main" id="{A387ABD6-CD55-8049-BA6B-90692CD0E7CE}"/>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27" name="Picture 26" descr="Graphical user interface, text, application&#10;&#10;Description automatically generated">
            <a:extLst>
              <a:ext uri="{FF2B5EF4-FFF2-40B4-BE49-F238E27FC236}">
                <a16:creationId xmlns:a16="http://schemas.microsoft.com/office/drawing/2014/main" id="{C25C0A15-E513-A445-8FD4-BDC2C8677491}"/>
              </a:ext>
            </a:extLst>
          </p:cNvPr>
          <p:cNvPicPr>
            <a:picLocks noChangeAspect="1"/>
          </p:cNvPicPr>
          <p:nvPr userDrawn="1"/>
        </p:nvPicPr>
        <p:blipFill rotWithShape="1">
          <a:blip r:embed="rId3"/>
          <a:srcRect r="25005"/>
          <a:stretch/>
        </p:blipFill>
        <p:spPr>
          <a:xfrm>
            <a:off x="66025" y="4780106"/>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4B730B00-2F64-06A3-D3BD-6E8D92244E4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0F9C5D9-638B-C0EC-6DB9-BF87CE4DA6D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228"/>
        <p:cNvGrpSpPr/>
        <p:nvPr/>
      </p:nvGrpSpPr>
      <p:grpSpPr>
        <a:xfrm>
          <a:off x="0" y="0"/>
          <a:ext cx="0" cy="0"/>
          <a:chOff x="0" y="0"/>
          <a:chExt cx="0" cy="0"/>
        </a:xfrm>
      </p:grpSpPr>
      <p:sp>
        <p:nvSpPr>
          <p:cNvPr id="229" name="Google Shape;229;p20"/>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lvl1pPr lvl="0">
              <a:spcBef>
                <a:spcPts val="0"/>
              </a:spcBef>
              <a:spcAft>
                <a:spcPts val="0"/>
              </a:spcAft>
              <a:buSzPts val="3800"/>
              <a:buNone/>
              <a:defRPr>
                <a:solidFill>
                  <a:srgbClr val="2B2D83"/>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231" name="Google Shape;231;p2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77936C3A-317D-7640-B9E0-0E1FD3E3B0C9}"/>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197573-3498-EA4F-8464-1B1AA8082082}"/>
              </a:ext>
            </a:extLst>
          </p:cNvPr>
          <p:cNvPicPr>
            <a:picLocks noChangeAspect="1"/>
          </p:cNvPicPr>
          <p:nvPr userDrawn="1"/>
        </p:nvPicPr>
        <p:blipFill rotWithShape="1">
          <a:blip r:embed="rId3"/>
          <a:srcRect r="25005"/>
          <a:stretch/>
        </p:blipFill>
        <p:spPr>
          <a:xfrm>
            <a:off x="209884" y="4604000"/>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72865A2D-B9C4-D250-98FE-75E7F370CD3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59217A3-02DF-1832-8B66-192D87AE10D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244"/>
        <p:cNvGrpSpPr/>
        <p:nvPr/>
      </p:nvGrpSpPr>
      <p:grpSpPr>
        <a:xfrm>
          <a:off x="0" y="0"/>
          <a:ext cx="0" cy="0"/>
          <a:chOff x="0" y="0"/>
          <a:chExt cx="0" cy="0"/>
        </a:xfrm>
      </p:grpSpPr>
      <p:sp>
        <p:nvSpPr>
          <p:cNvPr id="245" name="Google Shape;245;p22"/>
          <p:cNvSpPr txBox="1">
            <a:spLocks noGrp="1"/>
          </p:cNvSpPr>
          <p:nvPr>
            <p:ph type="title"/>
          </p:nvPr>
        </p:nvSpPr>
        <p:spPr>
          <a:xfrm flipH="1">
            <a:off x="5108101" y="1880800"/>
            <a:ext cx="3322800" cy="69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800"/>
              <a:buNone/>
              <a:defRPr>
                <a:solidFill>
                  <a:srgbClr val="2B2D8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246" name="Google Shape;246;p22"/>
          <p:cNvSpPr txBox="1">
            <a:spLocks noGrp="1"/>
          </p:cNvSpPr>
          <p:nvPr>
            <p:ph type="subTitle" idx="1"/>
          </p:nvPr>
        </p:nvSpPr>
        <p:spPr>
          <a:xfrm flipH="1">
            <a:off x="697455" y="1645900"/>
            <a:ext cx="4074300" cy="1869000"/>
          </a:xfrm>
          <a:prstGeom prst="rect">
            <a:avLst/>
          </a:prstGeom>
        </p:spPr>
        <p:txBody>
          <a:bodyPr spcFirstLastPara="1" wrap="square" lIns="91425" tIns="91425" rIns="91425" bIns="91425" anchor="t" anchorCtr="0">
            <a:noAutofit/>
          </a:bodyPr>
          <a:lstStyle>
            <a:lvl1pPr lvl="0" rtl="0">
              <a:lnSpc>
                <a:spcPct val="200000"/>
              </a:lnSpc>
              <a:spcBef>
                <a:spcPts val="0"/>
              </a:spcBef>
              <a:spcAft>
                <a:spcPts val="0"/>
              </a:spcAft>
              <a:buSzPts val="1600"/>
              <a:buChar char="●"/>
              <a:defRPr/>
            </a:lvl1pPr>
            <a:lvl2pPr lvl="1" rtl="0">
              <a:spcBef>
                <a:spcPts val="0"/>
              </a:spcBef>
              <a:spcAft>
                <a:spcPts val="0"/>
              </a:spcAft>
              <a:buClr>
                <a:schemeClr val="dk1"/>
              </a:buClr>
              <a:buSzPts val="1400"/>
              <a:buChar char="○"/>
              <a:defRPr/>
            </a:lvl2pPr>
            <a:lvl3pPr lvl="2" rtl="0">
              <a:spcBef>
                <a:spcPts val="0"/>
              </a:spcBef>
              <a:spcAft>
                <a:spcPts val="0"/>
              </a:spcAft>
              <a:buClr>
                <a:schemeClr val="dk1"/>
              </a:buClr>
              <a:buSzPts val="1400"/>
              <a:buChar char="■"/>
              <a:defRPr/>
            </a:lvl3pPr>
            <a:lvl4pPr lvl="3" rtl="0">
              <a:spcBef>
                <a:spcPts val="0"/>
              </a:spcBef>
              <a:spcAft>
                <a:spcPts val="0"/>
              </a:spcAft>
              <a:buClr>
                <a:schemeClr val="dk1"/>
              </a:buClr>
              <a:buSzPts val="1400"/>
              <a:buChar char="●"/>
              <a:defRPr/>
            </a:lvl4pPr>
            <a:lvl5pPr lvl="4" rtl="0">
              <a:spcBef>
                <a:spcPts val="0"/>
              </a:spcBef>
              <a:spcAft>
                <a:spcPts val="0"/>
              </a:spcAft>
              <a:buClr>
                <a:schemeClr val="dk1"/>
              </a:buClr>
              <a:buSzPts val="1400"/>
              <a:buChar char="○"/>
              <a:defRPr/>
            </a:lvl5pPr>
            <a:lvl6pPr lvl="5" rtl="0">
              <a:spcBef>
                <a:spcPts val="0"/>
              </a:spcBef>
              <a:spcAft>
                <a:spcPts val="0"/>
              </a:spcAft>
              <a:buClr>
                <a:schemeClr val="dk1"/>
              </a:buClr>
              <a:buSzPts val="1400"/>
              <a:buChar char="■"/>
              <a:defRPr/>
            </a:lvl6pPr>
            <a:lvl7pPr lvl="6" rtl="0">
              <a:spcBef>
                <a:spcPts val="0"/>
              </a:spcBef>
              <a:spcAft>
                <a:spcPts val="0"/>
              </a:spcAft>
              <a:buClr>
                <a:schemeClr val="dk1"/>
              </a:buClr>
              <a:buSzPts val="1400"/>
              <a:buChar char="●"/>
              <a:defRPr/>
            </a:lvl7pPr>
            <a:lvl8pPr lvl="7" rtl="0">
              <a:spcBef>
                <a:spcPts val="0"/>
              </a:spcBef>
              <a:spcAft>
                <a:spcPts val="0"/>
              </a:spcAft>
              <a:buClr>
                <a:schemeClr val="dk1"/>
              </a:buClr>
              <a:buSzPts val="1400"/>
              <a:buChar char="○"/>
              <a:defRPr/>
            </a:lvl8pPr>
            <a:lvl9pPr lvl="8" rtl="0">
              <a:spcBef>
                <a:spcPts val="0"/>
              </a:spcBef>
              <a:spcAft>
                <a:spcPts val="0"/>
              </a:spcAft>
              <a:buClr>
                <a:schemeClr val="dk1"/>
              </a:buClr>
              <a:buSzPts val="1400"/>
              <a:buChar char="■"/>
              <a:defRPr/>
            </a:lvl9pPr>
          </a:lstStyle>
          <a:p>
            <a:endParaRPr/>
          </a:p>
        </p:txBody>
      </p:sp>
      <p:sp>
        <p:nvSpPr>
          <p:cNvPr id="247" name="Google Shape;247;p22"/>
          <p:cNvSpPr txBox="1">
            <a:spLocks noGrp="1"/>
          </p:cNvSpPr>
          <p:nvPr>
            <p:ph type="subTitle" idx="2"/>
          </p:nvPr>
        </p:nvSpPr>
        <p:spPr>
          <a:xfrm flipH="1">
            <a:off x="5103667" y="2569355"/>
            <a:ext cx="3322800" cy="609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3"/>
              </a:buClr>
              <a:buSzPts val="2600"/>
              <a:buFont typeface="Bebas Neue"/>
              <a:buNone/>
              <a:defRPr sz="2600">
                <a:solidFill>
                  <a:srgbClr val="15A7A1"/>
                </a:solidFill>
                <a:latin typeface="Bebas Neue"/>
                <a:ea typeface="Bebas Neue"/>
                <a:cs typeface="Bebas Neue"/>
                <a:sym typeface="Bebas Neu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sp>
        <p:nvSpPr>
          <p:cNvPr id="248" name="Google Shape;248;p22"/>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2"/>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2"/>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Picture 8" descr="Logo&#10;&#10;Description automatically generated">
            <a:extLst>
              <a:ext uri="{FF2B5EF4-FFF2-40B4-BE49-F238E27FC236}">
                <a16:creationId xmlns:a16="http://schemas.microsoft.com/office/drawing/2014/main" id="{DB3751E3-B2B1-0346-BB7C-416A6EE36C52}"/>
              </a:ext>
            </a:extLst>
          </p:cNvPr>
          <p:cNvPicPr>
            <a:picLocks noChangeAspect="1"/>
          </p:cNvPicPr>
          <p:nvPr userDrawn="1"/>
        </p:nvPicPr>
        <p:blipFill>
          <a:blip r:embed="rId2"/>
          <a:stretch>
            <a:fillRect/>
          </a:stretch>
        </p:blipFill>
        <p:spPr>
          <a:xfrm>
            <a:off x="72618" y="40351"/>
            <a:ext cx="846608" cy="851916"/>
          </a:xfrm>
          <a:prstGeom prst="rect">
            <a:avLst/>
          </a:prstGeom>
        </p:spPr>
      </p:pic>
      <p:pic>
        <p:nvPicPr>
          <p:cNvPr id="10" name="Picture 9" descr="Graphical user interface, text, application&#10;&#10;Description automatically generated">
            <a:extLst>
              <a:ext uri="{FF2B5EF4-FFF2-40B4-BE49-F238E27FC236}">
                <a16:creationId xmlns:a16="http://schemas.microsoft.com/office/drawing/2014/main" id="{5BA5A2EF-CCD0-5F43-BC20-F53C706EC9AE}"/>
              </a:ext>
            </a:extLst>
          </p:cNvPr>
          <p:cNvPicPr>
            <a:picLocks noChangeAspect="1"/>
          </p:cNvPicPr>
          <p:nvPr userDrawn="1"/>
        </p:nvPicPr>
        <p:blipFill rotWithShape="1">
          <a:blip r:embed="rId3"/>
          <a:srcRect r="25005"/>
          <a:stretch/>
        </p:blipFill>
        <p:spPr>
          <a:xfrm>
            <a:off x="72618" y="4744988"/>
            <a:ext cx="1006682" cy="275804"/>
          </a:xfrm>
          <a:prstGeom prst="rect">
            <a:avLst/>
          </a:prstGeom>
        </p:spPr>
      </p:pic>
      <p:pic>
        <p:nvPicPr>
          <p:cNvPr id="2" name="Grafik 1" descr="Ein Bild, das Symbol, Kreis, Schrift, Grafiken enthält.&#10;&#10;Automatisch generierte Beschreibung">
            <a:extLst>
              <a:ext uri="{FF2B5EF4-FFF2-40B4-BE49-F238E27FC236}">
                <a16:creationId xmlns:a16="http://schemas.microsoft.com/office/drawing/2014/main" id="{3ABDEF34-905B-F53F-F737-D82E446E3D7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2C6451E-37C8-951C-39D3-0A5F4A4F880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flip="none" rotWithShape="1">
          <a:gsLst>
            <a:gs pos="0">
              <a:schemeClr val="bg1"/>
            </a:gs>
            <a:gs pos="100000">
              <a:schemeClr val="bg2"/>
            </a:gs>
          </a:gsLst>
          <a:lin ang="8100019"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accent3"/>
              </a:buClr>
              <a:buSzPts val="3800"/>
              <a:buFont typeface="Bebas Neue"/>
              <a:buNone/>
              <a:defRPr sz="3800">
                <a:solidFill>
                  <a:schemeClr val="accent3"/>
                </a:solidFill>
                <a:latin typeface="Bebas Neue"/>
                <a:ea typeface="Bebas Neue"/>
                <a:cs typeface="Bebas Neue"/>
                <a:sym typeface="Bebas Neu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8" r:id="rId6"/>
    <p:sldLayoutId id="2147483659" r:id="rId7"/>
    <p:sldLayoutId id="2147483666" r:id="rId8"/>
    <p:sldLayoutId id="2147483668" r:id="rId9"/>
    <p:sldLayoutId id="2147483669"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2B2D83"/>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https://surjitschool.files.wordpress.com/2019/07/green-entrepreneurship.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5cEl-esdjpU"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https://i.pinimg.com/474x/64/f4/7c/64f47c9cb219429f697797640d5d9256.jpg" TargetMode="Externa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https://www.marketing91.com/wp-content/uploads/2015/03/Green-business-strategies-2.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https://akm-img-a-in.tosshub.com/businesstoday/images/story/201608/green660_082216010208.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28"/>
          <p:cNvSpPr txBox="1">
            <a:spLocks noGrp="1"/>
          </p:cNvSpPr>
          <p:nvPr>
            <p:ph type="ctrTitle"/>
          </p:nvPr>
        </p:nvSpPr>
        <p:spPr>
          <a:xfrm>
            <a:off x="1366309" y="1331399"/>
            <a:ext cx="6141228" cy="1768500"/>
          </a:xfrm>
          <a:prstGeom prst="rect">
            <a:avLst/>
          </a:prstGeom>
        </p:spPr>
        <p:txBody>
          <a:bodyPr spcFirstLastPara="1" wrap="square" lIns="91425" tIns="91425" rIns="91425" bIns="91425" anchor="t" anchorCtr="0">
            <a:noAutofit/>
          </a:bodyPr>
          <a:lstStyle/>
          <a:p>
            <a:pPr lvl="0"/>
            <a:r>
              <a:rPr lang="en-GB" sz="4000" b="1" dirty="0" err="1"/>
              <a:t>Πράσινη</a:t>
            </a:r>
            <a:r>
              <a:rPr lang="en-GB" sz="4000" b="1" dirty="0"/>
              <a:t> eπ</a:t>
            </a:r>
            <a:r>
              <a:rPr lang="en-GB" sz="4000" b="1" dirty="0" err="1"/>
              <a:t>ιχειρημ</a:t>
            </a:r>
            <a:r>
              <a:rPr lang="en-GB" sz="4000" b="1" dirty="0"/>
              <a:t>ατικότητα</a:t>
            </a:r>
            <a:br>
              <a:rPr lang="en-GB" sz="4000" b="1" dirty="0"/>
            </a:br>
            <a:r>
              <a:rPr lang="en-GB" sz="4000" b="1" dirty="0"/>
              <a:t> και eπιχειρήσεις</a:t>
            </a:r>
            <a:endParaRPr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91875" y="185081"/>
            <a:ext cx="7717800" cy="1011600"/>
          </a:xfrm>
          <a:prstGeom prst="rect">
            <a:avLst/>
          </a:prstGeom>
        </p:spPr>
        <p:txBody>
          <a:bodyPr spcFirstLastPara="1" wrap="square" lIns="91425" tIns="91425" rIns="91425" bIns="91425" anchor="t" anchorCtr="0">
            <a:noAutofit/>
          </a:bodyPr>
          <a:lstStyle/>
          <a:p>
            <a:pPr lvl="0"/>
            <a:r>
              <a:rPr lang="en-GB" b="1" dirty="0"/>
              <a:t>Η έννοια του δημιουργικού </a:t>
            </a:r>
            <a:br>
              <a:rPr lang="el-GR" b="1" dirty="0"/>
            </a:br>
            <a:r>
              <a:rPr lang="en-GB" b="1" dirty="0"/>
              <a:t>π</a:t>
            </a:r>
            <a:r>
              <a:rPr lang="en-GB" b="1" dirty="0" err="1"/>
              <a:t>ράσινου</a:t>
            </a:r>
            <a:r>
              <a:rPr lang="en-GB" b="1" dirty="0"/>
              <a:t> επιχειρηματία</a:t>
            </a:r>
            <a:endParaRPr dirty="0"/>
          </a:p>
        </p:txBody>
      </p:sp>
      <p:sp>
        <p:nvSpPr>
          <p:cNvPr id="6" name="Google Shape;335;p32"/>
          <p:cNvSpPr txBox="1">
            <a:spLocks/>
          </p:cNvSpPr>
          <p:nvPr/>
        </p:nvSpPr>
        <p:spPr>
          <a:xfrm>
            <a:off x="380628" y="1466193"/>
            <a:ext cx="3893660" cy="3108059"/>
          </a:xfrm>
          <a:prstGeom prst="rect">
            <a:avLst/>
          </a:prstGeom>
        </p:spPr>
        <p:txBody>
          <a:bodyPr spcFirstLastPara="1" wrap="square" lIns="91425" tIns="91425" rIns="91425" bIns="91425" anchor="t" anchorCtr="0">
            <a:noAutofit/>
          </a:bodyPr>
          <a:lstStyle/>
          <a:p>
            <a:pPr marL="114300" lvl="0" indent="12700">
              <a:buSzPts val="1600"/>
            </a:pPr>
            <a:r>
              <a:rPr lang="en-US" dirty="0">
                <a:solidFill>
                  <a:srgbClr val="15A7A1"/>
                </a:solidFill>
              </a:rPr>
              <a:t>Η πράσινη δημιουργική επιχειρηματικότητα θεωρείται ως η ικανότητα ενός επιχειρηματία να λαμβάνει την έγκριση των ενδιαφερομένων μερών για τις ιδέες του, να αναλαμβάνει τον έλεγχο των αλυσίδων αξίας και να ανταμείβεται για την εφευρετικότητά του στην επίλυση περιβαλλοντικών προβλημάτων.</a:t>
            </a:r>
            <a:endParaRPr lang="el-GR" dirty="0">
              <a:solidFill>
                <a:srgbClr val="15A7A1"/>
              </a:solidFill>
            </a:endParaRPr>
          </a:p>
          <a:p>
            <a:pPr marL="114300" lvl="0" indent="12700">
              <a:buSzPts val="1600"/>
            </a:pP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a:p>
            <a:pPr marL="114300" lvl="0" indent="12700" algn="just">
              <a:buSzPts val="1600"/>
            </a:pPr>
            <a:r>
              <a:rPr lang="en-US" dirty="0">
                <a:solidFill>
                  <a:srgbClr val="2B2D83"/>
                </a:solidFill>
              </a:rPr>
              <a:t>Η ικανότητα των επιχειρηματιών να προσελκύουν επενδυτές για τις δημιουργικές τους ιδέες καθορίζει το επίπεδο επιτυχίας που επιτυγχάνεται μέσω των καινοτόμων προσπαθειών.</a:t>
            </a:r>
            <a:endParaRPr kumimoji="0" lang="en-US" sz="1400" b="0" i="0" u="none" strike="noStrike" kern="0" cap="none" spc="0" normalizeH="0" baseline="0" noProof="0" dirty="0">
              <a:ln>
                <a:noFill/>
              </a:ln>
              <a:solidFill>
                <a:srgbClr val="2B2D83"/>
              </a:solidFill>
              <a:effectLst/>
              <a:uLnTx/>
              <a:uFillTx/>
              <a:latin typeface="Arial"/>
              <a:ea typeface="Arial"/>
              <a:cs typeface="Arial"/>
              <a:sym typeface="Arial"/>
            </a:endParaRPr>
          </a:p>
        </p:txBody>
      </p:sp>
      <p:pic>
        <p:nvPicPr>
          <p:cNvPr id="69634" name="Picture 2" descr="shutterstock_388063573-1000x600"/>
          <p:cNvPicPr>
            <a:picLocks noChangeAspect="1" noChangeArrowheads="1"/>
          </p:cNvPicPr>
          <p:nvPr/>
        </p:nvPicPr>
        <p:blipFill>
          <a:blip r:embed="rId3"/>
          <a:srcRect/>
          <a:stretch>
            <a:fillRect/>
          </a:stretch>
        </p:blipFill>
        <p:spPr bwMode="auto">
          <a:xfrm>
            <a:off x="4650775" y="1622425"/>
            <a:ext cx="3162300" cy="189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369004"/>
            <a:ext cx="7717800" cy="1011600"/>
          </a:xfrm>
          <a:prstGeom prst="rect">
            <a:avLst/>
          </a:prstGeom>
        </p:spPr>
        <p:txBody>
          <a:bodyPr spcFirstLastPara="1" wrap="square" lIns="91425" tIns="91425" rIns="91425" bIns="91425" anchor="t" anchorCtr="0">
            <a:noAutofit/>
          </a:bodyPr>
          <a:lstStyle/>
          <a:p>
            <a:pPr lvl="0"/>
            <a:r>
              <a:rPr lang="en-GB" sz="3200" b="1" dirty="0"/>
              <a:t>Η έννοια του κύκλου ζωής της επιχείρησης στην πράσινη επιχειρηματικότητα</a:t>
            </a:r>
            <a:endParaRPr sz="3200" dirty="0"/>
          </a:p>
        </p:txBody>
      </p:sp>
      <p:sp>
        <p:nvSpPr>
          <p:cNvPr id="335" name="Google Shape;335;p32"/>
          <p:cNvSpPr txBox="1">
            <a:spLocks noGrp="1"/>
          </p:cNvSpPr>
          <p:nvPr>
            <p:ph type="subTitle" idx="4294967295"/>
          </p:nvPr>
        </p:nvSpPr>
        <p:spPr>
          <a:xfrm>
            <a:off x="647865" y="1469065"/>
            <a:ext cx="4359504" cy="1742302"/>
          </a:xfrm>
          <a:prstGeom prst="rect">
            <a:avLst/>
          </a:prstGeom>
        </p:spPr>
        <p:txBody>
          <a:bodyPr spcFirstLastPara="1" wrap="square" lIns="91425" tIns="91425" rIns="91425" bIns="91425" anchor="t" anchorCtr="0">
            <a:noAutofit/>
          </a:bodyPr>
          <a:lstStyle/>
          <a:p>
            <a:pPr marL="114300" indent="12700" algn="just">
              <a:buSzPts val="1600"/>
            </a:pPr>
            <a:r>
              <a:rPr lang="en-GB" sz="1800" dirty="0">
                <a:solidFill>
                  <a:srgbClr val="15A7A1"/>
                </a:solidFill>
              </a:rPr>
              <a:t>Ο κύκλος ζωής μιας επιχείρησης είναι η εξέλιξη μιας επιχείρησης από τη στιγμή που ξεκίνησε να δραστηριοποιείται στον επιχειρηματικό κόσμο έως ότου μπορέσει να επιβιώσει μέσα στο περιβάλλον.</a:t>
            </a:r>
          </a:p>
        </p:txBody>
      </p:sp>
      <p:pic>
        <p:nvPicPr>
          <p:cNvPr id="77825" name="Picture 1" descr="shutterstock_387630025"/>
          <p:cNvPicPr>
            <a:picLocks noChangeAspect="1" noChangeArrowheads="1"/>
          </p:cNvPicPr>
          <p:nvPr/>
        </p:nvPicPr>
        <p:blipFill>
          <a:blip r:embed="rId3"/>
          <a:srcRect/>
          <a:stretch>
            <a:fillRect/>
          </a:stretch>
        </p:blipFill>
        <p:spPr bwMode="auto">
          <a:xfrm>
            <a:off x="5685765" y="1551100"/>
            <a:ext cx="3069110" cy="3069110"/>
          </a:xfrm>
          <a:prstGeom prst="rect">
            <a:avLst/>
          </a:prstGeom>
          <a:noFill/>
          <a:ln w="9525">
            <a:noFill/>
            <a:miter lim="800000"/>
            <a:headEnd/>
            <a:tailEnd/>
          </a:ln>
        </p:spPr>
      </p:pic>
      <p:pic>
        <p:nvPicPr>
          <p:cNvPr id="77827" name="Picture 3" descr="Moving the Small and Mid-Sized Firm Out of Start-Up"/>
          <p:cNvPicPr>
            <a:picLocks noChangeAspect="1" noChangeArrowheads="1"/>
          </p:cNvPicPr>
          <p:nvPr/>
        </p:nvPicPr>
        <p:blipFill>
          <a:blip r:embed="rId4"/>
          <a:srcRect/>
          <a:stretch>
            <a:fillRect/>
          </a:stretch>
        </p:blipFill>
        <p:spPr bwMode="auto">
          <a:xfrm>
            <a:off x="1617963" y="3105192"/>
            <a:ext cx="3343275" cy="177267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307311"/>
            <a:ext cx="7717800" cy="1011600"/>
          </a:xfrm>
          <a:prstGeom prst="rect">
            <a:avLst/>
          </a:prstGeom>
        </p:spPr>
        <p:txBody>
          <a:bodyPr spcFirstLastPara="1" wrap="square" lIns="91425" tIns="91425" rIns="91425" bIns="91425" anchor="t" anchorCtr="0">
            <a:noAutofit/>
          </a:bodyPr>
          <a:lstStyle/>
          <a:p>
            <a:pPr lvl="0"/>
            <a:r>
              <a:rPr lang="en-GB" b="1" dirty="0"/>
              <a:t>Η έννοια της θεσμικής δομής στην πράσινη επιχειρηματικότητα</a:t>
            </a:r>
            <a:endParaRPr dirty="0"/>
          </a:p>
        </p:txBody>
      </p:sp>
      <p:sp>
        <p:nvSpPr>
          <p:cNvPr id="335" name="Google Shape;335;p32"/>
          <p:cNvSpPr txBox="1">
            <a:spLocks noGrp="1"/>
          </p:cNvSpPr>
          <p:nvPr>
            <p:ph type="subTitle" idx="4294967295"/>
          </p:nvPr>
        </p:nvSpPr>
        <p:spPr>
          <a:xfrm>
            <a:off x="601734" y="1752600"/>
            <a:ext cx="4359504" cy="1742302"/>
          </a:xfrm>
          <a:prstGeom prst="rect">
            <a:avLst/>
          </a:prstGeom>
        </p:spPr>
        <p:txBody>
          <a:bodyPr spcFirstLastPara="1" wrap="square" lIns="91425" tIns="91425" rIns="91425" bIns="91425" anchor="t" anchorCtr="0">
            <a:noAutofit/>
          </a:bodyPr>
          <a:lstStyle/>
          <a:p>
            <a:pPr marL="114300" indent="12700" algn="just">
              <a:buSzPts val="1600"/>
            </a:pPr>
            <a:r>
              <a:rPr lang="en-US" sz="1600" dirty="0">
                <a:solidFill>
                  <a:srgbClr val="15A7A1"/>
                </a:solidFill>
              </a:rPr>
              <a:t>Η πράσινη επιχειρηματικότητα μπορεί να υπάρξει με δύο τρόπους, δηλαδή με </a:t>
            </a:r>
            <a:r>
              <a:rPr lang="el-GR" sz="1600" dirty="0">
                <a:solidFill>
                  <a:srgbClr val="15A7A1"/>
                </a:solidFill>
              </a:rPr>
              <a:t>«</a:t>
            </a:r>
            <a:r>
              <a:rPr lang="en-US" sz="1600" dirty="0" err="1">
                <a:solidFill>
                  <a:srgbClr val="2B2D83"/>
                </a:solidFill>
              </a:rPr>
              <a:t>ήδη</a:t>
            </a:r>
            <a:r>
              <a:rPr lang="en-US" sz="1600" dirty="0">
                <a:solidFill>
                  <a:srgbClr val="2B2D83"/>
                </a:solidFill>
              </a:rPr>
              <a:t> κα</a:t>
            </a:r>
            <a:r>
              <a:rPr lang="en-US" sz="1600" dirty="0" err="1">
                <a:solidFill>
                  <a:srgbClr val="2B2D83"/>
                </a:solidFill>
              </a:rPr>
              <a:t>θιερωμένες</a:t>
            </a:r>
            <a:r>
              <a:rPr lang="el-GR" sz="1600" dirty="0">
                <a:solidFill>
                  <a:srgbClr val="15A7A1"/>
                </a:solidFill>
              </a:rPr>
              <a:t>»</a:t>
            </a:r>
            <a:r>
              <a:rPr lang="en-US" sz="1600" dirty="0">
                <a:solidFill>
                  <a:srgbClr val="15A7A1"/>
                </a:solidFill>
              </a:rPr>
              <a:t> επιχειρήσεις που μεταναστεύουν προς το </a:t>
            </a:r>
            <a:r>
              <a:rPr lang="el-GR" sz="1600" dirty="0">
                <a:solidFill>
                  <a:srgbClr val="15A7A1"/>
                </a:solidFill>
              </a:rPr>
              <a:t>«</a:t>
            </a:r>
            <a:r>
              <a:rPr lang="en-US" sz="1600" dirty="0">
                <a:solidFill>
                  <a:srgbClr val="15A7A1"/>
                </a:solidFill>
              </a:rPr>
              <a:t>πρα</a:t>
            </a:r>
            <a:r>
              <a:rPr lang="en-US" sz="1600" dirty="0" err="1">
                <a:solidFill>
                  <a:srgbClr val="15A7A1"/>
                </a:solidFill>
              </a:rPr>
              <a:t>σίνισμ</a:t>
            </a:r>
            <a:r>
              <a:rPr lang="en-US" sz="1600" dirty="0">
                <a:solidFill>
                  <a:srgbClr val="15A7A1"/>
                </a:solidFill>
              </a:rPr>
              <a:t>α</a:t>
            </a:r>
            <a:r>
              <a:rPr lang="el-GR" sz="1600" dirty="0">
                <a:solidFill>
                  <a:srgbClr val="15A7A1"/>
                </a:solidFill>
              </a:rPr>
              <a:t>»</a:t>
            </a:r>
            <a:r>
              <a:rPr lang="en-US" sz="1600" dirty="0">
                <a:solidFill>
                  <a:srgbClr val="15A7A1"/>
                </a:solidFill>
              </a:rPr>
              <a:t> και με </a:t>
            </a:r>
            <a:r>
              <a:rPr lang="en-US" sz="1600" dirty="0" err="1">
                <a:solidFill>
                  <a:srgbClr val="15A7A1"/>
                </a:solidFill>
              </a:rPr>
              <a:t>νέες</a:t>
            </a:r>
            <a:r>
              <a:rPr lang="en-US" sz="1600" dirty="0">
                <a:solidFill>
                  <a:srgbClr val="15A7A1"/>
                </a:solidFill>
              </a:rPr>
              <a:t> </a:t>
            </a:r>
            <a:r>
              <a:rPr lang="el-GR" sz="1600" dirty="0">
                <a:solidFill>
                  <a:srgbClr val="15A7A1"/>
                </a:solidFill>
              </a:rPr>
              <a:t>«</a:t>
            </a:r>
            <a:r>
              <a:rPr lang="en-US" sz="1600" dirty="0" err="1">
                <a:solidFill>
                  <a:srgbClr val="2B2D83"/>
                </a:solidFill>
              </a:rPr>
              <a:t>γεννημένες</a:t>
            </a:r>
            <a:r>
              <a:rPr lang="en-US" sz="1600" dirty="0">
                <a:solidFill>
                  <a:srgbClr val="2B2D83"/>
                </a:solidFill>
              </a:rPr>
              <a:t> π</a:t>
            </a:r>
            <a:r>
              <a:rPr lang="en-US" sz="1600" dirty="0" err="1">
                <a:solidFill>
                  <a:srgbClr val="2B2D83"/>
                </a:solidFill>
              </a:rPr>
              <a:t>ράσινες</a:t>
            </a:r>
            <a:r>
              <a:rPr lang="el-GR" sz="1600" dirty="0">
                <a:solidFill>
                  <a:srgbClr val="15A7A1"/>
                </a:solidFill>
              </a:rPr>
              <a:t>»</a:t>
            </a:r>
            <a:r>
              <a:rPr lang="en-US" sz="1600" dirty="0">
                <a:solidFill>
                  <a:srgbClr val="15A7A1"/>
                </a:solidFill>
              </a:rPr>
              <a:t> επιχειρήσεις. </a:t>
            </a:r>
            <a:endParaRPr lang="en-GB" sz="1600" dirty="0">
              <a:solidFill>
                <a:srgbClr val="15A7A1"/>
              </a:solidFill>
            </a:endParaRPr>
          </a:p>
        </p:txBody>
      </p:sp>
      <p:pic>
        <p:nvPicPr>
          <p:cNvPr id="107522" name="Picture 2" descr="Integrated Sustainable Green Entrepreneurship for North East India – Surjit"/>
          <p:cNvPicPr>
            <a:picLocks noChangeAspect="1" noChangeArrowheads="1"/>
          </p:cNvPicPr>
          <p:nvPr/>
        </p:nvPicPr>
        <p:blipFill>
          <a:blip r:embed="rId3" r:link="rId4"/>
          <a:srcRect/>
          <a:stretch>
            <a:fillRect/>
          </a:stretch>
        </p:blipFill>
        <p:spPr bwMode="auto">
          <a:xfrm>
            <a:off x="4967556" y="1866901"/>
            <a:ext cx="1961222" cy="1308100"/>
          </a:xfrm>
          <a:prstGeom prst="rect">
            <a:avLst/>
          </a:prstGeom>
          <a:noFill/>
          <a:ln w="9525">
            <a:noFill/>
            <a:miter lim="800000"/>
            <a:headEnd/>
            <a:tailEnd/>
          </a:ln>
        </p:spPr>
      </p:pic>
      <p:sp>
        <p:nvSpPr>
          <p:cNvPr id="7" name="Google Shape;335;p32"/>
          <p:cNvSpPr txBox="1">
            <a:spLocks/>
          </p:cNvSpPr>
          <p:nvPr/>
        </p:nvSpPr>
        <p:spPr>
          <a:xfrm>
            <a:off x="608052" y="3409950"/>
            <a:ext cx="6320726" cy="1153298"/>
          </a:xfrm>
          <a:prstGeom prst="rect">
            <a:avLst/>
          </a:prstGeom>
          <a:ln>
            <a:solidFill>
              <a:srgbClr val="15A7A1"/>
            </a:solidFill>
          </a:ln>
        </p:spPr>
        <p:txBody>
          <a:bodyPr spcFirstLastPara="1" wrap="square" lIns="91425" tIns="91425" rIns="91425" bIns="91425" anchor="t" anchorCtr="0">
            <a:noAutofit/>
          </a:bodyPr>
          <a:lstStyle/>
          <a:p>
            <a:pPr marL="114300" indent="12700" algn="just">
              <a:buSzPts val="1600"/>
            </a:pPr>
            <a:r>
              <a:rPr lang="en-US" sz="1600" b="1" dirty="0">
                <a:solidFill>
                  <a:srgbClr val="15A7A1"/>
                </a:solidFill>
              </a:rPr>
              <a:t>Πρακτική άσκηση </a:t>
            </a:r>
            <a:r>
              <a:rPr lang="en-US" sz="1600" dirty="0">
                <a:solidFill>
                  <a:srgbClr val="2B2D83"/>
                </a:solidFill>
              </a:rPr>
              <a:t>–</a:t>
            </a:r>
            <a:r>
              <a:rPr lang="el-GR" sz="1600" dirty="0">
                <a:solidFill>
                  <a:srgbClr val="2B2D83"/>
                </a:solidFill>
              </a:rPr>
              <a:t> Συζητήστε </a:t>
            </a:r>
            <a:r>
              <a:rPr lang="en-US" sz="1600" dirty="0" err="1">
                <a:solidFill>
                  <a:srgbClr val="2B2D83"/>
                </a:solidFill>
              </a:rPr>
              <a:t>με</a:t>
            </a:r>
            <a:r>
              <a:rPr lang="en-US" sz="1600" dirty="0">
                <a:solidFill>
                  <a:srgbClr val="2B2D83"/>
                </a:solidFill>
              </a:rPr>
              <a:t> τους συναδέλφους σας στην ομάδα σας </a:t>
            </a:r>
            <a:r>
              <a:rPr kumimoji="0" lang="en-US" sz="1600" b="0" i="0" u="none" strike="noStrike" kern="0" cap="none" spc="0" normalizeH="0" baseline="0" noProof="0" dirty="0">
                <a:ln>
                  <a:noFill/>
                </a:ln>
                <a:solidFill>
                  <a:srgbClr val="2B2D83"/>
                </a:solidFill>
                <a:effectLst/>
                <a:uLnTx/>
                <a:uFillTx/>
                <a:latin typeface="Arial"/>
                <a:ea typeface="Arial"/>
                <a:cs typeface="Arial"/>
                <a:sym typeface="Arial"/>
              </a:rPr>
              <a:t>και </a:t>
            </a:r>
            <a:r>
              <a:rPr kumimoji="0" lang="en-US" sz="1600" b="0" i="0" u="none" strike="noStrike" kern="0" cap="none" spc="0" normalizeH="0" noProof="0" dirty="0">
                <a:ln>
                  <a:noFill/>
                </a:ln>
                <a:solidFill>
                  <a:srgbClr val="2B2D83"/>
                </a:solidFill>
                <a:effectLst/>
                <a:uLnTx/>
                <a:uFillTx/>
                <a:latin typeface="Arial"/>
                <a:ea typeface="Arial"/>
                <a:cs typeface="Arial"/>
                <a:sym typeface="Arial"/>
              </a:rPr>
              <a:t>βρείτε επιχειρήματα σχετικά με το ποιος από τους δύο τύπους πράσινης επιχειρηματικότητας που αναφέρθηκαν παραπάνω είναι πιο αποτελεσματικός και γιατί</a:t>
            </a:r>
            <a:r>
              <a:rPr kumimoji="0" lang="en-US" sz="1600" b="0" i="0" u="none" strike="noStrike" kern="0" cap="none" spc="0" normalizeH="0" baseline="0" noProof="0" dirty="0">
                <a:ln>
                  <a:noFill/>
                </a:ln>
                <a:solidFill>
                  <a:srgbClr val="2B2D83"/>
                </a:solidFill>
                <a:effectLst/>
                <a:uLnTx/>
                <a:uFillTx/>
                <a:latin typeface="Arial"/>
                <a:ea typeface="Arial"/>
                <a:cs typeface="Arial"/>
                <a:sym typeface="Arial"/>
              </a:rPr>
              <a:t>. </a:t>
            </a:r>
            <a:endParaRPr kumimoji="0" lang="en-GB" sz="1600" b="0" i="0" u="none" strike="noStrike" kern="0" cap="none" spc="0" normalizeH="0" baseline="0" noProof="0" dirty="0">
              <a:ln>
                <a:noFill/>
              </a:ln>
              <a:solidFill>
                <a:srgbClr val="2B2D83"/>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231215" y="593548"/>
            <a:ext cx="7717800" cy="1011600"/>
          </a:xfrm>
          <a:prstGeom prst="rect">
            <a:avLst/>
          </a:prstGeom>
        </p:spPr>
        <p:txBody>
          <a:bodyPr spcFirstLastPara="1" wrap="square" lIns="91425" tIns="91425" rIns="91425" bIns="91425" anchor="t" anchorCtr="0">
            <a:noAutofit/>
          </a:bodyPr>
          <a:lstStyle/>
          <a:p>
            <a:r>
              <a:rPr lang="en-GB" sz="3200" b="1" dirty="0"/>
              <a:t>Η έννοια του </a:t>
            </a:r>
            <a:r>
              <a:rPr lang="el-GR" sz="3200" b="1" dirty="0"/>
              <a:t>«πράσινου ξεπλύματος»</a:t>
            </a:r>
            <a:r>
              <a:rPr lang="en-GB" sz="3200" b="1" dirty="0"/>
              <a:t> </a:t>
            </a:r>
            <a:br>
              <a:rPr lang="el-GR" sz="3200" b="1" dirty="0"/>
            </a:br>
            <a:r>
              <a:rPr lang="en-GB" sz="3200" b="1" dirty="0" err="1"/>
              <a:t>στην</a:t>
            </a:r>
            <a:r>
              <a:rPr lang="en-GB" sz="3200" b="1" dirty="0"/>
              <a:t> πράσινη επιχειρηματικότητα </a:t>
            </a:r>
            <a:endParaRPr lang="en-US" sz="3200" dirty="0"/>
          </a:p>
        </p:txBody>
      </p:sp>
      <p:sp>
        <p:nvSpPr>
          <p:cNvPr id="335" name="Google Shape;335;p32"/>
          <p:cNvSpPr txBox="1">
            <a:spLocks noGrp="1"/>
          </p:cNvSpPr>
          <p:nvPr>
            <p:ph type="subTitle" idx="4294967295"/>
          </p:nvPr>
        </p:nvSpPr>
        <p:spPr>
          <a:xfrm>
            <a:off x="601734" y="1752600"/>
            <a:ext cx="7951716" cy="2819400"/>
          </a:xfrm>
          <a:prstGeom prst="rect">
            <a:avLst/>
          </a:prstGeom>
        </p:spPr>
        <p:txBody>
          <a:bodyPr spcFirstLastPara="1" wrap="square" lIns="91425" tIns="91425" rIns="91425" bIns="91425" anchor="t" anchorCtr="0">
            <a:noAutofit/>
          </a:bodyPr>
          <a:lstStyle/>
          <a:p>
            <a:pPr marL="114300" indent="12700" algn="just">
              <a:buSzPts val="1600"/>
            </a:pPr>
            <a:r>
              <a:rPr lang="en-US" sz="2000" dirty="0">
                <a:solidFill>
                  <a:srgbClr val="2B2D83"/>
                </a:solidFill>
              </a:rPr>
              <a:t>Τι είναι το </a:t>
            </a:r>
            <a:r>
              <a:rPr lang="el-GR" sz="2000" dirty="0">
                <a:solidFill>
                  <a:srgbClr val="2B2D83"/>
                </a:solidFill>
              </a:rPr>
              <a:t>«πράσινο ξέπλυμα»</a:t>
            </a:r>
            <a:r>
              <a:rPr lang="en-US" sz="2000" dirty="0">
                <a:solidFill>
                  <a:srgbClr val="2B2D83"/>
                </a:solidFill>
              </a:rPr>
              <a:t>;</a:t>
            </a:r>
          </a:p>
          <a:p>
            <a:pPr marL="114300" indent="12700" algn="just">
              <a:buSzPts val="1600"/>
            </a:pPr>
            <a:endParaRPr lang="en-US" sz="2000" dirty="0">
              <a:solidFill>
                <a:srgbClr val="15A7A1"/>
              </a:solidFill>
            </a:endParaRPr>
          </a:p>
          <a:p>
            <a:pPr marL="114300" indent="12700" algn="just">
              <a:buSzPts val="1600"/>
              <a:buFont typeface="Arial" pitchFamily="34" charset="0"/>
              <a:buChar char="•"/>
            </a:pPr>
            <a:r>
              <a:rPr lang="en-US" sz="1600" dirty="0">
                <a:solidFill>
                  <a:srgbClr val="15A7A1"/>
                </a:solidFill>
              </a:rPr>
              <a:t> Φιλικές προς τη φύση λέξεις όπως "οικολογική", "βιολογική" και "οργανική" βιωσιμότητα χρησιμοποιούνται ρητορικά από ορισμένες αδίστακτες επιχειρήσεις μόνο και μόνο για να εξαπατήσουν τους ανυποψίαστους καταναλωτές, ώστε να πιστέψουν ότι οι επιχειρήσεις αυτές έχουν συνείδηση του περιβάλλοντος στις επιχειρηματικές τους δραστηριότητες.</a:t>
            </a:r>
          </a:p>
          <a:p>
            <a:pPr marL="114300" indent="12700" algn="just">
              <a:buSzPts val="1600"/>
              <a:buFont typeface="Arial" pitchFamily="34" charset="0"/>
              <a:buChar char="•"/>
            </a:pPr>
            <a:endParaRPr lang="en-US" sz="1600" dirty="0">
              <a:solidFill>
                <a:srgbClr val="15A7A1"/>
              </a:solidFill>
            </a:endParaRPr>
          </a:p>
          <a:p>
            <a:pPr marL="114300" indent="12700" algn="just">
              <a:buSzPts val="1600"/>
              <a:buFont typeface="Arial" pitchFamily="34" charset="0"/>
              <a:buChar char="•"/>
            </a:pPr>
            <a:r>
              <a:rPr lang="en-US" sz="1600" dirty="0">
                <a:solidFill>
                  <a:srgbClr val="15A7A1"/>
                </a:solidFill>
              </a:rPr>
              <a:t> Έχει παρατηρηθεί ότι οι επιχειρήσεις επιλέγουν συνειδητά τη συνήθεια του "πράσινου </a:t>
            </a:r>
            <a:r>
              <a:rPr lang="el-GR" sz="1600" dirty="0" err="1">
                <a:solidFill>
                  <a:srgbClr val="15A7A1"/>
                </a:solidFill>
              </a:rPr>
              <a:t>ξε</a:t>
            </a:r>
            <a:r>
              <a:rPr lang="en-US" sz="1600" dirty="0">
                <a:solidFill>
                  <a:srgbClr val="15A7A1"/>
                </a:solidFill>
              </a:rPr>
              <a:t>πλ</a:t>
            </a:r>
            <a:r>
              <a:rPr lang="el-GR" sz="1600" dirty="0">
                <a:solidFill>
                  <a:srgbClr val="15A7A1"/>
                </a:solidFill>
              </a:rPr>
              <a:t>ύ</a:t>
            </a:r>
            <a:r>
              <a:rPr lang="en-US" sz="1600" dirty="0">
                <a:solidFill>
                  <a:srgbClr val="15A7A1"/>
                </a:solidFill>
              </a:rPr>
              <a:t>μα</a:t>
            </a:r>
            <a:r>
              <a:rPr lang="en-US" sz="1600" dirty="0" err="1">
                <a:solidFill>
                  <a:srgbClr val="15A7A1"/>
                </a:solidFill>
              </a:rPr>
              <a:t>τος</a:t>
            </a:r>
            <a:r>
              <a:rPr lang="en-US" sz="1600" dirty="0">
                <a:solidFill>
                  <a:srgbClr val="15A7A1"/>
                </a:solidFill>
              </a:rPr>
              <a:t>", η οποία κυριολεκτικά σημαίνει την παραπλάνηση του κοινού μέσω εκστρατειών μάρκετινγκ.</a:t>
            </a:r>
            <a:endParaRPr lang="en-GB" sz="1600" dirty="0">
              <a:solidFill>
                <a:srgbClr val="15A7A1"/>
              </a:solidFill>
            </a:endParaRPr>
          </a:p>
        </p:txBody>
      </p:sp>
      <p:pic>
        <p:nvPicPr>
          <p:cNvPr id="4" name="Picture 2" descr="Are UK business owners guilty of &amp;#39;greenwashing&amp;#39;? | Business Leader News"/>
          <p:cNvPicPr>
            <a:picLocks noChangeAspect="1" noChangeArrowheads="1"/>
          </p:cNvPicPr>
          <p:nvPr/>
        </p:nvPicPr>
        <p:blipFill>
          <a:blip r:embed="rId3"/>
          <a:srcRect/>
          <a:stretch>
            <a:fillRect/>
          </a:stretch>
        </p:blipFill>
        <p:spPr bwMode="auto">
          <a:xfrm>
            <a:off x="7131050" y="1114321"/>
            <a:ext cx="1320800" cy="1320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r>
              <a:rPr lang="en-GB" b="1" dirty="0"/>
              <a:t>Η έννοια του Greenwashing στην πράσινη επιχειρηματικότητα </a:t>
            </a:r>
            <a:endParaRPr lang="en-US" dirty="0"/>
          </a:p>
        </p:txBody>
      </p:sp>
      <p:sp>
        <p:nvSpPr>
          <p:cNvPr id="335" name="Google Shape;335;p32"/>
          <p:cNvSpPr txBox="1">
            <a:spLocks noGrp="1"/>
          </p:cNvSpPr>
          <p:nvPr>
            <p:ph type="subTitle" idx="4294967295"/>
          </p:nvPr>
        </p:nvSpPr>
        <p:spPr>
          <a:xfrm>
            <a:off x="4038599" y="1758374"/>
            <a:ext cx="4540251" cy="3011383"/>
          </a:xfrm>
          <a:prstGeom prst="rect">
            <a:avLst/>
          </a:prstGeom>
          <a:ln>
            <a:solidFill>
              <a:srgbClr val="2B2D83"/>
            </a:solidFill>
          </a:ln>
        </p:spPr>
        <p:txBody>
          <a:bodyPr spcFirstLastPara="1" wrap="square" lIns="91425" tIns="91425" rIns="91425" bIns="91425" anchor="t" anchorCtr="0">
            <a:noAutofit/>
          </a:bodyPr>
          <a:lstStyle/>
          <a:p>
            <a:pPr marL="114300" indent="12700" algn="just">
              <a:buSzPts val="1600"/>
            </a:pPr>
            <a:r>
              <a:rPr lang="en-US" sz="2000" b="1" dirty="0">
                <a:solidFill>
                  <a:srgbClr val="2B2D83"/>
                </a:solidFill>
              </a:rPr>
              <a:t>Πρακτική άσκηση</a:t>
            </a:r>
          </a:p>
          <a:p>
            <a:pPr marL="114300" indent="12700" algn="just">
              <a:buSzPts val="1600"/>
            </a:pPr>
            <a:endParaRPr lang="en-US" sz="2000" dirty="0">
              <a:solidFill>
                <a:srgbClr val="15A7A1"/>
              </a:solidFill>
            </a:endParaRPr>
          </a:p>
          <a:p>
            <a:pPr marL="114300" indent="12700" algn="just">
              <a:buSzPts val="1600"/>
            </a:pPr>
            <a:r>
              <a:rPr lang="en-US" sz="1600" dirty="0">
                <a:solidFill>
                  <a:srgbClr val="15A7A1"/>
                </a:solidFill>
              </a:rPr>
              <a:t>Παρακαλείστε να παρακολουθήσετε το παρακάτω βίντεο και να εντοπίσετε τις εταιρείες που ασκούν </a:t>
            </a:r>
            <a:r>
              <a:rPr lang="el-GR" sz="1600" dirty="0">
                <a:solidFill>
                  <a:srgbClr val="15A7A1"/>
                </a:solidFill>
              </a:rPr>
              <a:t>«πράσινο ξέπλυμα»</a:t>
            </a:r>
            <a:r>
              <a:rPr lang="en-US" sz="1600" dirty="0">
                <a:solidFill>
                  <a:srgbClr val="15A7A1"/>
                </a:solidFill>
              </a:rPr>
              <a:t>.</a:t>
            </a:r>
          </a:p>
          <a:p>
            <a:pPr marL="114300" indent="12700" algn="just">
              <a:buSzPts val="1600"/>
            </a:pPr>
            <a:r>
              <a:rPr lang="en-US" sz="1600" dirty="0">
                <a:solidFill>
                  <a:srgbClr val="15A7A1"/>
                </a:solidFill>
              </a:rPr>
              <a:t>Στη συνέχεια, συζητήστε με την ομάδα τις επιπτώσεις που έχουν οι ενέργειες των εταιρειών που εντοπίσατε.</a:t>
            </a:r>
          </a:p>
          <a:p>
            <a:pPr marL="114300" indent="12700" algn="just">
              <a:buSzPts val="1600"/>
            </a:pPr>
            <a:endParaRPr lang="en-US" sz="1600" dirty="0">
              <a:solidFill>
                <a:srgbClr val="15A7A1"/>
              </a:solidFill>
            </a:endParaRPr>
          </a:p>
          <a:p>
            <a:pPr marL="114300" indent="12700" algn="just">
              <a:buSzPts val="1600"/>
            </a:pPr>
            <a:r>
              <a:rPr lang="en-US" dirty="0">
                <a:solidFill>
                  <a:srgbClr val="2B2D83"/>
                </a:solidFill>
                <a:hlinkClick r:id="rId3"/>
              </a:rPr>
              <a:t>https://www.youtube.com/watch?v=5cEl-esdjpU</a:t>
            </a:r>
            <a:endParaRPr lang="en-US" dirty="0">
              <a:solidFill>
                <a:srgbClr val="2B2D83"/>
              </a:solidFill>
            </a:endParaRPr>
          </a:p>
          <a:p>
            <a:pPr marL="114300" indent="12700" algn="just">
              <a:buSzPts val="1600"/>
            </a:pPr>
            <a:endParaRPr lang="en-US" sz="1600" dirty="0">
              <a:solidFill>
                <a:srgbClr val="15A7A1"/>
              </a:solidFill>
            </a:endParaRPr>
          </a:p>
          <a:p>
            <a:pPr marL="114300" indent="12700" algn="just">
              <a:buSzPts val="1600"/>
            </a:pPr>
            <a:endParaRPr lang="en-US" sz="1600" dirty="0">
              <a:solidFill>
                <a:srgbClr val="15A7A1"/>
              </a:solidFill>
            </a:endParaRPr>
          </a:p>
        </p:txBody>
      </p:sp>
      <p:pic>
        <p:nvPicPr>
          <p:cNvPr id="108546" name="Picture 2" descr="11 Greenwashing ideas in 2021 | environmental issues, awareness, environment"/>
          <p:cNvPicPr>
            <a:picLocks noChangeAspect="1" noChangeArrowheads="1"/>
          </p:cNvPicPr>
          <p:nvPr/>
        </p:nvPicPr>
        <p:blipFill>
          <a:blip r:embed="rId4" r:link="rId5"/>
          <a:srcRect/>
          <a:stretch>
            <a:fillRect/>
          </a:stretch>
        </p:blipFill>
        <p:spPr bwMode="auto">
          <a:xfrm>
            <a:off x="444178" y="1751693"/>
            <a:ext cx="2820307" cy="2820307"/>
          </a:xfrm>
          <a:prstGeom prst="rect">
            <a:avLst/>
          </a:prstGeom>
          <a:noFill/>
          <a:ln w="9525">
            <a:noFill/>
            <a:miter lim="800000"/>
            <a:headEnd/>
            <a:tailEnd/>
          </a:ln>
        </p:spPr>
      </p:pic>
      <p:sp>
        <p:nvSpPr>
          <p:cNvPr id="108547" name="Text Box 3"/>
          <p:cNvSpPr txBox="1">
            <a:spLocks noChangeArrowheads="1"/>
          </p:cNvSpPr>
          <p:nvPr/>
        </p:nvSpPr>
        <p:spPr bwMode="auto">
          <a:xfrm>
            <a:off x="444178" y="1758374"/>
            <a:ext cx="2820307" cy="615553"/>
          </a:xfrm>
          <a:prstGeom prst="rect">
            <a:avLst/>
          </a:prstGeom>
          <a:solidFill>
            <a:srgbClr val="D8D8D8"/>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GB" sz="1700" b="1" i="0" u="none" strike="noStrike" cap="none" normalizeH="0" baseline="0" dirty="0">
                <a:ln>
                  <a:noFill/>
                </a:ln>
                <a:solidFill>
                  <a:schemeClr val="tx1"/>
                </a:solidFill>
                <a:effectLst/>
                <a:latin typeface="Calibri" pitchFamily="34" charset="0"/>
                <a:cs typeface="Arial" pitchFamily="34" charset="0"/>
              </a:rPr>
              <a:t>Οι έξι αμαρτίες του </a:t>
            </a:r>
            <a:r>
              <a:rPr kumimoji="0" lang="en-GB" sz="1700" b="1" i="0" u="none" strike="noStrike" cap="none" normalizeH="0" baseline="0" dirty="0" err="1">
                <a:ln>
                  <a:noFill/>
                </a:ln>
                <a:solidFill>
                  <a:schemeClr val="tx1"/>
                </a:solidFill>
                <a:effectLst/>
                <a:latin typeface="Calibri" pitchFamily="34" charset="0"/>
                <a:cs typeface="Arial" pitchFamily="34" charset="0"/>
              </a:rPr>
              <a:t>Greenwashing</a:t>
            </a:r>
            <a:endParaRPr kumimoji="0" lang="en-US" sz="17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244181"/>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Πώς μπορείτε να καταλάβετε αν έχετε να κάνετε με </a:t>
            </a:r>
            <a:r>
              <a:rPr lang="el-GR" sz="3200" b="1" dirty="0">
                <a:solidFill>
                  <a:srgbClr val="2B2D83"/>
                </a:solidFill>
              </a:rPr>
              <a:t>«πράσινο ξέπλυμα»</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186242"/>
            <a:ext cx="8261350" cy="27573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800" dirty="0">
                <a:solidFill>
                  <a:srgbClr val="15A7A1"/>
                </a:solidFill>
              </a:rPr>
              <a:t>1. Βλέπετε μια φοβερή πράσινη αξίωση; Ελέγξτε το διπλά. Πηγαίνετε στην ιστοσελίδα τους. Υπάρχουν πολλές πληροφορίες; Ή μήπως βλέπετε πολλές ασάφειες; Αν είναι πραγματικά ασαφής και απροσδιόριστος - πρόκειται για</a:t>
            </a:r>
            <a:r>
              <a:rPr lang="el-GR" sz="1800" dirty="0">
                <a:solidFill>
                  <a:srgbClr val="15A7A1"/>
                </a:solidFill>
              </a:rPr>
              <a:t> «πράσινο ξέπλυμα» </a:t>
            </a:r>
            <a:r>
              <a:rPr lang="en-US" sz="1800" dirty="0">
                <a:solidFill>
                  <a:srgbClr val="15A7A1"/>
                </a:solidFill>
              </a:rPr>
              <a:t>. </a:t>
            </a:r>
          </a:p>
          <a:p>
            <a:pPr marL="114300" indent="12700" algn="just">
              <a:buSzPts val="1600"/>
              <a:buAutoNum type="arabicPeriod"/>
            </a:pPr>
            <a:endParaRPr lang="en-US" sz="1800" dirty="0">
              <a:solidFill>
                <a:srgbClr val="15A7A1"/>
              </a:solidFill>
            </a:endParaRPr>
          </a:p>
          <a:p>
            <a:pPr marL="114300" indent="12700" algn="just">
              <a:buSzPts val="1600"/>
            </a:pPr>
            <a:r>
              <a:rPr lang="en-US" sz="1800" dirty="0">
                <a:solidFill>
                  <a:srgbClr val="2B2D83"/>
                </a:solidFill>
              </a:rPr>
              <a:t>2. Σας αποσπά η διαφήμιση από τη μεγάλη εικόνα; Σίγουρα η BP βοήθησε να καθαριστούν τα χαδιάρικα παπάκια. Σας τράβηξε τις χορδές της καρδιάς σας. Πόσο αξιολάτρευτο! Αλλά, αν δεν υπήρχε η μεγάλη αμέλεια εκ μέρους τους, αυτές οι μικρές πάπιες δεν θα είχαν καλυφθεί με πετρέλαιο εξ αρχής. Αυτό </a:t>
            </a:r>
            <a:r>
              <a:rPr lang="en-US" sz="1800" dirty="0" err="1">
                <a:solidFill>
                  <a:srgbClr val="2B2D83"/>
                </a:solidFill>
              </a:rPr>
              <a:t>είν</a:t>
            </a:r>
            <a:r>
              <a:rPr lang="en-US" sz="1800" dirty="0">
                <a:solidFill>
                  <a:srgbClr val="2B2D83"/>
                </a:solidFill>
              </a:rPr>
              <a:t>αι </a:t>
            </a:r>
            <a:r>
              <a:rPr lang="el-GR" sz="1800" dirty="0">
                <a:solidFill>
                  <a:srgbClr val="2B2D83"/>
                </a:solidFill>
              </a:rPr>
              <a:t>«</a:t>
            </a:r>
            <a:r>
              <a:rPr lang="en-US" sz="1800" dirty="0">
                <a:solidFill>
                  <a:srgbClr val="2B2D83"/>
                </a:solidFill>
              </a:rPr>
              <a:t>π</a:t>
            </a:r>
            <a:r>
              <a:rPr lang="en-US" sz="1800" dirty="0" err="1">
                <a:solidFill>
                  <a:srgbClr val="2B2D83"/>
                </a:solidFill>
              </a:rPr>
              <a:t>ράσινο</a:t>
            </a:r>
            <a:r>
              <a:rPr lang="en-US" sz="1800" dirty="0">
                <a:solidFill>
                  <a:srgbClr val="2B2D83"/>
                </a:solidFill>
              </a:rPr>
              <a:t> </a:t>
            </a:r>
            <a:r>
              <a:rPr lang="el-GR" sz="1800" dirty="0">
                <a:solidFill>
                  <a:srgbClr val="2B2D83"/>
                </a:solidFill>
              </a:rPr>
              <a:t>ξέπλυμα»</a:t>
            </a:r>
            <a:r>
              <a:rPr lang="en-US" sz="1800" dirty="0">
                <a:solidFill>
                  <a:srgbClr val="15A7A1"/>
                </a:solidFill>
              </a:rPr>
              <a:t>. </a:t>
            </a:r>
          </a:p>
        </p:txBody>
      </p:sp>
      <p:pic>
        <p:nvPicPr>
          <p:cNvPr id="114697" name="Picture 9" descr="C:\Windows\system32\config\systemprofile\Desktop\1-d0NzhBXQddytHENXvyVVpg.jpeg"/>
          <p:cNvPicPr>
            <a:picLocks noChangeAspect="1" noChangeArrowheads="1"/>
          </p:cNvPicPr>
          <p:nvPr/>
        </p:nvPicPr>
        <p:blipFill>
          <a:blip r:embed="rId3"/>
          <a:srcRect/>
          <a:stretch>
            <a:fillRect/>
          </a:stretch>
        </p:blipFill>
        <p:spPr bwMode="auto">
          <a:xfrm>
            <a:off x="5636708" y="3824986"/>
            <a:ext cx="2049008" cy="84682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560825" y="202280"/>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Πώς μπορείτε να καταλάβετε αν έχετε να κάνετε με </a:t>
            </a:r>
            <a:r>
              <a:rPr lang="en-US" sz="3200" b="1" dirty="0" err="1">
                <a:solidFill>
                  <a:srgbClr val="2B2D83"/>
                </a:solidFill>
              </a:rPr>
              <a:t>οικολογική πλύση</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135908"/>
            <a:ext cx="8261350" cy="28716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2000" dirty="0">
                <a:solidFill>
                  <a:srgbClr val="15A7A1"/>
                </a:solidFill>
              </a:rPr>
              <a:t>3. Είναι οι λέξεις παραπλανητικές; Λένε ένα σωρό τίποτα; Υπάρχουν ουσιαστικές πληροφορίες; Υπάρχουν πηγές για τους ισχυρισμούς τους, όπως πραγματικές πιστοποιήσεις ή αποδεδειγμένα γεγονότα;</a:t>
            </a:r>
          </a:p>
          <a:p>
            <a:pPr marL="114300" indent="12700" algn="just">
              <a:buSzPts val="1600"/>
            </a:pPr>
            <a:r>
              <a:rPr lang="en-US" sz="2000" dirty="0">
                <a:solidFill>
                  <a:srgbClr val="15A7A1"/>
                </a:solidFill>
              </a:rPr>
              <a:t> </a:t>
            </a:r>
          </a:p>
          <a:p>
            <a:pPr marL="114300" indent="12700" algn="just">
              <a:buSzPts val="1600"/>
            </a:pPr>
            <a:r>
              <a:rPr lang="en-US" sz="2000" dirty="0">
                <a:solidFill>
                  <a:srgbClr val="2B2D83"/>
                </a:solidFill>
              </a:rPr>
              <a:t>4. Τι γίνεται με τα γραφικά; Είναι όλα τα γραφικά πράσινα; Απεικονίζουν όμορφες σκηνές της φύσης; Προσπαθούν να σας κάνουν να νιώσετε ότι το προϊόν είναι φυσικό, ενώ μπορεί να μην είναι τίποτα άλλο;</a:t>
            </a:r>
          </a:p>
        </p:txBody>
      </p:sp>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690621" y="3584177"/>
            <a:ext cx="2049008" cy="84682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4" name="Picture 9" descr="C:\Windows\system32\config\systemprofile\Desktop\1-d0NzhBXQddytHENXvyVVpg.jpeg"/>
          <p:cNvPicPr>
            <a:picLocks noChangeAspect="1" noChangeArrowheads="1"/>
          </p:cNvPicPr>
          <p:nvPr/>
        </p:nvPicPr>
        <p:blipFill>
          <a:blip r:embed="rId3"/>
          <a:srcRect/>
          <a:stretch>
            <a:fillRect/>
          </a:stretch>
        </p:blipFill>
        <p:spPr bwMode="auto">
          <a:xfrm>
            <a:off x="5721843" y="3952397"/>
            <a:ext cx="2049008" cy="846827"/>
          </a:xfrm>
          <a:prstGeom prst="rect">
            <a:avLst/>
          </a:prstGeom>
          <a:noFill/>
        </p:spPr>
      </p:pic>
      <p:sp>
        <p:nvSpPr>
          <p:cNvPr id="331" name="Google Shape;331;p32"/>
          <p:cNvSpPr txBox="1">
            <a:spLocks noGrp="1"/>
          </p:cNvSpPr>
          <p:nvPr>
            <p:ph type="title"/>
          </p:nvPr>
        </p:nvSpPr>
        <p:spPr>
          <a:xfrm>
            <a:off x="437453" y="133073"/>
            <a:ext cx="7717800" cy="705100"/>
          </a:xfrm>
          <a:prstGeom prst="rect">
            <a:avLst/>
          </a:prstGeom>
        </p:spPr>
        <p:txBody>
          <a:bodyPr spcFirstLastPara="1" wrap="square" lIns="91425" tIns="91425" rIns="91425" bIns="91425" anchor="t" anchorCtr="0">
            <a:noAutofit/>
          </a:bodyPr>
          <a:lstStyle/>
          <a:p>
            <a:pPr marL="114300" indent="12700"/>
            <a:r>
              <a:rPr lang="en-US" sz="3200" b="1" dirty="0">
                <a:solidFill>
                  <a:srgbClr val="2B2D83"/>
                </a:solidFill>
              </a:rPr>
              <a:t>Πώς μπορείτε να καταλάβετε αν έχετε να κάνετε με </a:t>
            </a:r>
            <a:r>
              <a:rPr lang="el-GR" sz="3200" b="1" dirty="0">
                <a:solidFill>
                  <a:srgbClr val="2B2D83"/>
                </a:solidFill>
              </a:rPr>
              <a:t>«πράσινο ξέπλυμα»</a:t>
            </a:r>
            <a:r>
              <a:rPr lang="en-US" sz="3200" b="1" dirty="0">
                <a:solidFill>
                  <a:srgbClr val="2B2D83"/>
                </a:solidFill>
              </a:rPr>
              <a:t>;</a:t>
            </a:r>
            <a:endParaRPr lang="en-US" sz="3200" dirty="0">
              <a:solidFill>
                <a:srgbClr val="15A7A1"/>
              </a:solidFill>
            </a:endParaRPr>
          </a:p>
        </p:txBody>
      </p:sp>
      <p:sp>
        <p:nvSpPr>
          <p:cNvPr id="335" name="Google Shape;335;p32"/>
          <p:cNvSpPr txBox="1">
            <a:spLocks noGrp="1"/>
          </p:cNvSpPr>
          <p:nvPr>
            <p:ph type="subTitle" idx="4294967295"/>
          </p:nvPr>
        </p:nvSpPr>
        <p:spPr>
          <a:xfrm>
            <a:off x="317501" y="1066058"/>
            <a:ext cx="8261350" cy="3011383"/>
          </a:xfrm>
          <a:prstGeom prst="rect">
            <a:avLst/>
          </a:prstGeom>
          <a:ln>
            <a:noFill/>
          </a:ln>
        </p:spPr>
        <p:txBody>
          <a:bodyPr spcFirstLastPara="1" wrap="square" lIns="91425" tIns="91425" rIns="91425" bIns="91425" anchor="t" anchorCtr="0">
            <a:noAutofit/>
          </a:bodyPr>
          <a:lstStyle/>
          <a:p>
            <a:pPr marL="114300" indent="12700" algn="just">
              <a:buSzPts val="1600"/>
            </a:pPr>
            <a:r>
              <a:rPr lang="en-US" sz="1800" dirty="0">
                <a:solidFill>
                  <a:srgbClr val="15A7A1"/>
                </a:solidFill>
              </a:rPr>
              <a:t>5. Μήπως ο ισχυρισμός μοιάζει πολύ καλός για να είναι αληθινός; Μήπως υπερβάλλουν στην πρόθεση; Πιστεύετε πραγματικά ότι η εταιρεία μπορεί να ακολουθήσει τους ισχυρισμούς της; </a:t>
            </a:r>
          </a:p>
          <a:p>
            <a:pPr marL="114300" indent="12700" algn="just">
              <a:buSzPts val="1600"/>
            </a:pPr>
            <a:endParaRPr lang="en-US" sz="1800" dirty="0">
              <a:solidFill>
                <a:srgbClr val="15A7A1"/>
              </a:solidFill>
            </a:endParaRPr>
          </a:p>
          <a:p>
            <a:pPr marL="114300" indent="12700" algn="just">
              <a:buSzPts val="1600"/>
            </a:pPr>
            <a:r>
              <a:rPr lang="en-US" sz="1800" dirty="0">
                <a:solidFill>
                  <a:srgbClr val="2B2D83"/>
                </a:solidFill>
              </a:rPr>
              <a:t>6. Ποια είναι η ενστικτώδης αντίδρασή σας; Είμαι σίγουρος ότι όλοι γνωρίζουμε ότι δεν πρέπει να παίρνουμε τις διαφημίσεις τοις μετρητοίς. Πάντα υπάρχει ένα απώτερο κίνητρο για να φτάσει στην τσέπη σας. Εμπιστευτείτε τον εαυτό σας.</a:t>
            </a:r>
          </a:p>
          <a:p>
            <a:pPr marL="114300" indent="12700" algn="just">
              <a:buSzPts val="1600"/>
            </a:pPr>
            <a:endParaRPr lang="en-US" sz="1800" dirty="0">
              <a:solidFill>
                <a:srgbClr val="15A7A1"/>
              </a:solidFill>
            </a:endParaRPr>
          </a:p>
          <a:p>
            <a:pPr marL="114300" indent="12700" algn="just">
              <a:buSzPts val="1600"/>
            </a:pPr>
            <a:r>
              <a:rPr lang="en-US" sz="1800" dirty="0">
                <a:solidFill>
                  <a:srgbClr val="15A7A1"/>
                </a:solidFill>
              </a:rPr>
              <a:t>7. Όταν υπάρχει αμφιβολία, </a:t>
            </a:r>
            <a:r>
              <a:rPr lang="en-US" sz="1800" dirty="0" err="1">
                <a:solidFill>
                  <a:srgbClr val="15A7A1"/>
                </a:solidFill>
              </a:rPr>
              <a:t>ψάξτε </a:t>
            </a:r>
            <a:r>
              <a:rPr lang="en-US" sz="1800" dirty="0">
                <a:solidFill>
                  <a:srgbClr val="15A7A1"/>
                </a:solidFill>
              </a:rPr>
              <a:t>το </a:t>
            </a:r>
            <a:r>
              <a:rPr lang="en-US" sz="1800" dirty="0" err="1">
                <a:solidFill>
                  <a:srgbClr val="15A7A1"/>
                </a:solidFill>
              </a:rPr>
              <a:t>στο google.</a:t>
            </a:r>
            <a:r>
              <a:rPr lang="en-US" sz="1800" dirty="0">
                <a:solidFill>
                  <a:srgbClr val="15A7A1"/>
                </a:solidFill>
              </a:rPr>
              <a:t> Το σπουδαίο με το διαδίκτυο είναι ότι η ιστορία είναι όλη εκεί.</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649430" y="72021"/>
            <a:ext cx="7717800" cy="1011600"/>
          </a:xfrm>
          <a:prstGeom prst="rect">
            <a:avLst/>
          </a:prstGeom>
        </p:spPr>
        <p:txBody>
          <a:bodyPr spcFirstLastPara="1" wrap="square" lIns="91425" tIns="91425" rIns="91425" bIns="91425" anchor="t" anchorCtr="0">
            <a:noAutofit/>
          </a:bodyPr>
          <a:lstStyle/>
          <a:p>
            <a:pPr lvl="0"/>
            <a:r>
              <a:rPr lang="en-GB" sz="3600" b="1" dirty="0"/>
              <a:t>Τα οφέλη της Πράσινης Επιχειρηματικότητας</a:t>
            </a:r>
            <a:endParaRPr sz="3600" dirty="0"/>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416293" y="1375719"/>
            <a:ext cx="7763324" cy="2901826"/>
          </a:xfrm>
          <a:prstGeom prst="rect">
            <a:avLst/>
          </a:prstGeom>
          <a:noFill/>
          <a:ln>
            <a:noFill/>
          </a:ln>
        </p:spPr>
        <p:txBody>
          <a:bodyPr spcFirstLastPara="1" wrap="square" lIns="91425" tIns="91425" rIns="91425" bIns="91425" anchor="ctr" anchorCtr="0">
            <a:noAutofit/>
          </a:bodyPr>
          <a:lstStyle/>
          <a:p>
            <a:pPr algn="just">
              <a:buFont typeface="Arial" pitchFamily="34" charset="0"/>
              <a:buChar char="•"/>
            </a:pPr>
            <a:r>
              <a:rPr lang="en-GB" sz="2000" dirty="0">
                <a:solidFill>
                  <a:srgbClr val="15A7A1"/>
                </a:solidFill>
              </a:rPr>
              <a:t>Ευαισθητοποίηση του πράσινου μάρκετινγκ</a:t>
            </a:r>
          </a:p>
          <a:p>
            <a:pPr algn="just">
              <a:buFont typeface="Arial" pitchFamily="34" charset="0"/>
              <a:buChar char="•"/>
            </a:pPr>
            <a:endParaRPr lang="en-GB" sz="2000" dirty="0">
              <a:solidFill>
                <a:srgbClr val="15A7A1"/>
              </a:solidFill>
            </a:endParaRPr>
          </a:p>
          <a:p>
            <a:pPr algn="just">
              <a:buFont typeface="Arial" pitchFamily="34" charset="0"/>
              <a:buChar char="•"/>
            </a:pPr>
            <a:r>
              <a:rPr lang="en-US" sz="2000" dirty="0">
                <a:solidFill>
                  <a:srgbClr val="2B2D83"/>
                </a:solidFill>
                <a:sym typeface="Nunito"/>
              </a:rPr>
              <a:t>Εύκολη εφαρμογή της περιβαλλοντικής νομοθεσίας</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Επίτευξη πράσινων επενδύσεων και απόκτηση δανείων με καλύτερους όρους</a:t>
            </a:r>
          </a:p>
          <a:p>
            <a:pPr algn="just">
              <a:buFont typeface="Arial" pitchFamily="34" charset="0"/>
              <a:buChar char="•"/>
            </a:pPr>
            <a:endParaRPr lang="en-US" sz="2000" dirty="0">
              <a:solidFill>
                <a:srgbClr val="15A7A1"/>
              </a:solidFill>
              <a:sym typeface="Nunito"/>
            </a:endParaRPr>
          </a:p>
          <a:p>
            <a:pPr algn="just">
              <a:buFont typeface="Arial" pitchFamily="34" charset="0"/>
              <a:buChar char="•"/>
            </a:pPr>
            <a:r>
              <a:rPr lang="en-US" sz="2000" dirty="0">
                <a:solidFill>
                  <a:srgbClr val="2B2D83"/>
                </a:solidFill>
                <a:sym typeface="Nunito"/>
              </a:rPr>
              <a:t>Νέες εμπορικές ευκαιρίες</a:t>
            </a:r>
          </a:p>
          <a:p>
            <a:pPr algn="just">
              <a:buFont typeface="Arial" pitchFamily="34" charset="0"/>
              <a:buChar char="•"/>
            </a:pPr>
            <a:endParaRPr lang="en-US" sz="2000" dirty="0">
              <a:solidFill>
                <a:srgbClr val="2B2D83"/>
              </a:solidFill>
              <a:sym typeface="Nunito"/>
            </a:endParaRPr>
          </a:p>
          <a:p>
            <a:pPr algn="just">
              <a:buFont typeface="Arial" pitchFamily="34" charset="0"/>
              <a:buChar char="•"/>
            </a:pPr>
            <a:r>
              <a:rPr lang="en-US" sz="2000" dirty="0">
                <a:solidFill>
                  <a:srgbClr val="15A7A1"/>
                </a:solidFill>
                <a:sym typeface="Nunito"/>
              </a:rPr>
              <a:t>Μείωση του λειτουργικού κόστους</a:t>
            </a:r>
            <a:endParaRPr lang="en" sz="2000" dirty="0">
              <a:solidFill>
                <a:srgbClr val="15A7A1"/>
              </a:solidFill>
              <a:sym typeface="Nunito"/>
            </a:endParaRPr>
          </a:p>
        </p:txBody>
      </p:sp>
      <p:pic>
        <p:nvPicPr>
          <p:cNvPr id="33794" name="Picture 2" descr="The Hidden Benefits of Going Green | SCORE"/>
          <p:cNvPicPr>
            <a:picLocks noChangeAspect="1" noChangeArrowheads="1"/>
          </p:cNvPicPr>
          <p:nvPr/>
        </p:nvPicPr>
        <p:blipFill>
          <a:blip r:embed="rId3"/>
          <a:srcRect/>
          <a:stretch>
            <a:fillRect/>
          </a:stretch>
        </p:blipFill>
        <p:spPr bwMode="auto">
          <a:xfrm>
            <a:off x="5868679" y="2991738"/>
            <a:ext cx="2377723" cy="157532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854993" y="95748"/>
            <a:ext cx="7717800" cy="1011600"/>
          </a:xfrm>
          <a:prstGeom prst="rect">
            <a:avLst/>
          </a:prstGeom>
        </p:spPr>
        <p:txBody>
          <a:bodyPr spcFirstLastPara="1" wrap="square" lIns="91425" tIns="91425" rIns="91425" bIns="91425" anchor="t" anchorCtr="0">
            <a:noAutofit/>
          </a:bodyPr>
          <a:lstStyle/>
          <a:p>
            <a:pPr lvl="0" algn="l"/>
            <a:r>
              <a:rPr lang="en-GB" b="1" dirty="0"/>
              <a:t>Συμβουλές για πράσινους επιχειρηματίες</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txBox="1"/>
          <p:nvPr/>
        </p:nvSpPr>
        <p:spPr>
          <a:xfrm>
            <a:off x="374650" y="1562101"/>
            <a:ext cx="8299449" cy="2901826"/>
          </a:xfrm>
          <a:prstGeom prst="rect">
            <a:avLst/>
          </a:prstGeom>
          <a:noFill/>
          <a:ln>
            <a:noFill/>
          </a:ln>
        </p:spPr>
        <p:txBody>
          <a:bodyPr spcFirstLastPara="1" wrap="square" lIns="91425" tIns="91425" rIns="91425" bIns="91425" numCol="2" anchor="ctr" anchorCtr="0">
            <a:noAutofit/>
          </a:bodyPr>
          <a:lstStyle/>
          <a:p>
            <a:pPr algn="ctr">
              <a:buFont typeface="Arial" pitchFamily="34" charset="0"/>
              <a:buChar char="•"/>
            </a:pPr>
            <a:r>
              <a:rPr lang="en-US" sz="1600" dirty="0">
                <a:solidFill>
                  <a:srgbClr val="15A7A1"/>
                </a:solidFill>
              </a:rPr>
              <a:t>Να είστε έτοιμοι να αλλάξετε την αρχική σας ιδέα!</a:t>
            </a:r>
            <a:endParaRPr lang="en-GB" sz="1600" dirty="0">
              <a:solidFill>
                <a:srgbClr val="15A7A1"/>
              </a:solidFill>
            </a:endParaRPr>
          </a:p>
          <a:p>
            <a:pPr algn="ctr">
              <a:buFont typeface="Arial" pitchFamily="34" charset="0"/>
              <a:buChar char="•"/>
            </a:pPr>
            <a:r>
              <a:rPr lang="en-US" sz="1600" dirty="0">
                <a:solidFill>
                  <a:srgbClr val="2B2D83"/>
                </a:solidFill>
                <a:sym typeface="Nunito"/>
              </a:rPr>
              <a:t>Γνωρίστε τον εαυτό σας... και τα όριά σας!</a:t>
            </a:r>
          </a:p>
          <a:p>
            <a:pPr algn="ctr">
              <a:buFont typeface="Arial" pitchFamily="34" charset="0"/>
              <a:buChar char="•"/>
            </a:pPr>
            <a:r>
              <a:rPr lang="en-US" sz="1600" dirty="0">
                <a:solidFill>
                  <a:srgbClr val="15A7A1"/>
                </a:solidFill>
                <a:sym typeface="Nunito"/>
              </a:rPr>
              <a:t>Μπορώ να ξεκινήσω και να διευθύνω την επιχείρησή </a:t>
            </a:r>
            <a:r>
              <a:rPr lang="en-US" sz="1600" dirty="0" err="1">
                <a:solidFill>
                  <a:srgbClr val="15A7A1"/>
                </a:solidFill>
                <a:sym typeface="Nunito"/>
              </a:rPr>
              <a:t>μου</a:t>
            </a:r>
            <a:r>
              <a:rPr lang="en-US" sz="1600" dirty="0">
                <a:solidFill>
                  <a:srgbClr val="15A7A1"/>
                </a:solidFill>
                <a:sym typeface="Nunito"/>
              </a:rPr>
              <a:t> </a:t>
            </a:r>
            <a:r>
              <a:rPr lang="en-US" sz="1600" dirty="0" err="1">
                <a:solidFill>
                  <a:srgbClr val="15A7A1"/>
                </a:solidFill>
                <a:sym typeface="Nunito"/>
              </a:rPr>
              <a:t>μόν</a:t>
            </a:r>
            <a:r>
              <a:rPr lang="el-GR" sz="1600" dirty="0" err="1">
                <a:solidFill>
                  <a:srgbClr val="15A7A1"/>
                </a:solidFill>
                <a:sym typeface="Nunito"/>
              </a:rPr>
              <a:t>ος</a:t>
            </a:r>
            <a:r>
              <a:rPr lang="el-GR" sz="1600" dirty="0">
                <a:solidFill>
                  <a:srgbClr val="15A7A1"/>
                </a:solidFill>
                <a:sym typeface="Nunito"/>
              </a:rPr>
              <a:t>/</a:t>
            </a:r>
            <a:r>
              <a:rPr lang="en-US" sz="1600" dirty="0">
                <a:solidFill>
                  <a:srgbClr val="15A7A1"/>
                </a:solidFill>
                <a:sym typeface="Nunito"/>
              </a:rPr>
              <a:t>η μου;</a:t>
            </a:r>
          </a:p>
          <a:p>
            <a:pPr algn="ctr">
              <a:buFont typeface="Arial" pitchFamily="34" charset="0"/>
              <a:buChar char="•"/>
            </a:pPr>
            <a:r>
              <a:rPr lang="en-US" sz="1600" dirty="0">
                <a:solidFill>
                  <a:srgbClr val="2B2D83"/>
                </a:solidFill>
                <a:sym typeface="Nunito"/>
              </a:rPr>
              <a:t>Γίνε πράσινος επιχειρηματίας</a:t>
            </a:r>
          </a:p>
          <a:p>
            <a:pPr algn="ctr">
              <a:buFont typeface="Arial" pitchFamily="34" charset="0"/>
              <a:buChar char="•"/>
            </a:pPr>
            <a:r>
              <a:rPr lang="en-US" sz="1600" dirty="0">
                <a:solidFill>
                  <a:srgbClr val="15A7A1"/>
                </a:solidFill>
                <a:sym typeface="Nunito"/>
              </a:rPr>
              <a:t>Σκεφτείτε μεγαλοπρεπώς!</a:t>
            </a:r>
          </a:p>
          <a:p>
            <a:pPr algn="ctr">
              <a:buFont typeface="Arial" pitchFamily="34" charset="0"/>
              <a:buChar char="•"/>
            </a:pPr>
            <a:r>
              <a:rPr lang="en-US" sz="1600" dirty="0">
                <a:solidFill>
                  <a:srgbClr val="2B2D83"/>
                </a:solidFill>
                <a:sym typeface="Nunito"/>
              </a:rPr>
              <a:t>Δημιουργήστε μια καλή ομάδα</a:t>
            </a:r>
          </a:p>
          <a:p>
            <a:pPr algn="ctr">
              <a:buFont typeface="Arial" pitchFamily="34" charset="0"/>
              <a:buChar char="•"/>
            </a:pPr>
            <a:r>
              <a:rPr lang="el-GR" sz="1600" dirty="0">
                <a:solidFill>
                  <a:srgbClr val="15A7A1"/>
                </a:solidFill>
                <a:sym typeface="Nunito"/>
              </a:rPr>
              <a:t>Προσδιορίστε τα ενδιαφερόμενα μέρη</a:t>
            </a:r>
            <a:endParaRPr lang="en-US" sz="1600" dirty="0">
              <a:solidFill>
                <a:srgbClr val="15A7A1"/>
              </a:solidFill>
              <a:sym typeface="Nunito"/>
            </a:endParaRPr>
          </a:p>
          <a:p>
            <a:pPr algn="ctr">
              <a:buFont typeface="Arial" pitchFamily="34" charset="0"/>
              <a:buChar char="•"/>
            </a:pPr>
            <a:r>
              <a:rPr lang="en-US" sz="1600" dirty="0">
                <a:solidFill>
                  <a:srgbClr val="2B2D83"/>
                </a:solidFill>
                <a:sym typeface="Nunito"/>
              </a:rPr>
              <a:t>Εμπλοκή πελατών και ενδιαφερομένων μερών</a:t>
            </a:r>
          </a:p>
          <a:p>
            <a:pPr algn="ctr">
              <a:buFont typeface="Arial" pitchFamily="34" charset="0"/>
              <a:buChar char="•"/>
            </a:pPr>
            <a:r>
              <a:rPr lang="en-US" sz="1600" dirty="0">
                <a:solidFill>
                  <a:srgbClr val="15A7A1"/>
                </a:solidFill>
                <a:sym typeface="Nunito"/>
              </a:rPr>
              <a:t>Κοιτάξτε τις ευκαιρίες της διεθνούς αγοράς!</a:t>
            </a:r>
          </a:p>
          <a:p>
            <a:pPr algn="ctr">
              <a:buFont typeface="Arial" pitchFamily="34" charset="0"/>
              <a:buChar char="•"/>
            </a:pPr>
            <a:r>
              <a:rPr lang="en-US" sz="1600" dirty="0">
                <a:solidFill>
                  <a:srgbClr val="2B2D83"/>
                </a:solidFill>
                <a:sym typeface="Nunito"/>
              </a:rPr>
              <a:t>Σκεφτείτε την οικονομική βιωσιμότητα!</a:t>
            </a:r>
          </a:p>
          <a:p>
            <a:pPr algn="ctr">
              <a:buFont typeface="Arial" pitchFamily="34" charset="0"/>
              <a:buChar char="•"/>
            </a:pPr>
            <a:r>
              <a:rPr lang="en-US" sz="1600" dirty="0">
                <a:solidFill>
                  <a:srgbClr val="15A7A1"/>
                </a:solidFill>
                <a:sym typeface="Nunito"/>
              </a:rPr>
              <a:t>Έχετε μια μοναδική πρόταση αξίας!</a:t>
            </a:r>
          </a:p>
          <a:p>
            <a:pPr algn="ctr">
              <a:buFont typeface="Arial" pitchFamily="34" charset="0"/>
              <a:buChar char="•"/>
            </a:pPr>
            <a:r>
              <a:rPr lang="en-US" sz="1600" dirty="0">
                <a:solidFill>
                  <a:srgbClr val="2B2D83"/>
                </a:solidFill>
                <a:sym typeface="Nunito"/>
              </a:rPr>
              <a:t>Συνεργαστείτε με την αλυσίδα εφοδιασμού σας</a:t>
            </a:r>
          </a:p>
          <a:p>
            <a:pPr algn="ctr">
              <a:buFont typeface="Arial" pitchFamily="34" charset="0"/>
              <a:buChar char="•"/>
            </a:pPr>
            <a:r>
              <a:rPr lang="en-US" sz="1600" dirty="0">
                <a:solidFill>
                  <a:srgbClr val="15A7A1"/>
                </a:solidFill>
                <a:sym typeface="Nunito"/>
              </a:rPr>
              <a:t>Επικοινωνήστε με σύνεση</a:t>
            </a:r>
          </a:p>
          <a:p>
            <a:pPr algn="ctr">
              <a:buFont typeface="Arial" pitchFamily="34" charset="0"/>
              <a:buChar char="•"/>
            </a:pPr>
            <a:r>
              <a:rPr lang="en-US" sz="1600" dirty="0">
                <a:solidFill>
                  <a:srgbClr val="2B2D83"/>
                </a:solidFill>
                <a:sym typeface="Nunito"/>
              </a:rPr>
              <a:t>Ανακούφιση του κεφαλαίου εκκίνησης</a:t>
            </a:r>
          </a:p>
          <a:p>
            <a:pPr algn="ctr">
              <a:buFont typeface="Arial" pitchFamily="34" charset="0"/>
              <a:buChar char="•"/>
            </a:pPr>
            <a:r>
              <a:rPr lang="en-US" sz="1600" dirty="0">
                <a:solidFill>
                  <a:srgbClr val="15A7A1"/>
                </a:solidFill>
                <a:sym typeface="Nunito"/>
              </a:rPr>
              <a:t>Ενημερωθείτε για τα νέα επιχειρηματικά μοντέλα!</a:t>
            </a:r>
          </a:p>
          <a:p>
            <a:pPr algn="ctr">
              <a:buFont typeface="Arial" pitchFamily="34" charset="0"/>
              <a:buChar char="•"/>
            </a:pPr>
            <a:r>
              <a:rPr lang="en-US" sz="1600" dirty="0">
                <a:solidFill>
                  <a:srgbClr val="2B2D83"/>
                </a:solidFill>
                <a:sym typeface="Nunito"/>
              </a:rPr>
              <a:t>Μη φοβάστε την αποτυχία!</a:t>
            </a:r>
          </a:p>
          <a:p>
            <a:pPr algn="ctr">
              <a:buFont typeface="Arial" pitchFamily="34" charset="0"/>
              <a:buChar char="•"/>
            </a:pPr>
            <a:r>
              <a:rPr lang="en-US" sz="1600" dirty="0">
                <a:solidFill>
                  <a:srgbClr val="15A7A1"/>
                </a:solidFill>
                <a:sym typeface="Nunito"/>
              </a:rPr>
              <a:t>Πρέπει να είμαι πλούσιος για να ιδρύσω μια πράσινη επιχείρηση;</a:t>
            </a:r>
          </a:p>
          <a:p>
            <a:pPr algn="ctr">
              <a:buFont typeface="Arial" pitchFamily="34" charset="0"/>
              <a:buChar char="•"/>
            </a:pPr>
            <a:r>
              <a:rPr lang="en-US" sz="1600" dirty="0">
                <a:solidFill>
                  <a:srgbClr val="2B2D83"/>
                </a:solidFill>
                <a:sym typeface="Nunito"/>
              </a:rPr>
              <a:t>Προσπαθήστε σκληρά να πείσετε τα χρηματοπιστωτικά ιδρύματα!</a:t>
            </a:r>
          </a:p>
          <a:p>
            <a:pPr algn="ctr">
              <a:buFont typeface="Arial" pitchFamily="34" charset="0"/>
              <a:buChar char="•"/>
            </a:pPr>
            <a:r>
              <a:rPr lang="en-US" sz="1600" dirty="0">
                <a:solidFill>
                  <a:srgbClr val="15A7A1"/>
                </a:solidFill>
                <a:sym typeface="Nunito"/>
              </a:rPr>
              <a:t>Μείνετε συνδεδεμένοι!</a:t>
            </a:r>
            <a:endParaRPr lang="en" sz="1600" dirty="0">
              <a:solidFill>
                <a:srgbClr val="15A7A1"/>
              </a:solidFill>
              <a:sym typeface="Nunito"/>
            </a:endParaRPr>
          </a:p>
        </p:txBody>
      </p:sp>
      <p:pic>
        <p:nvPicPr>
          <p:cNvPr id="120834" name="Picture 2" descr="Tips to Increase Your Business Sustainability Capital - Taiga Company"/>
          <p:cNvPicPr>
            <a:picLocks noChangeAspect="1" noChangeArrowheads="1"/>
          </p:cNvPicPr>
          <p:nvPr/>
        </p:nvPicPr>
        <p:blipFill>
          <a:blip r:embed="rId3"/>
          <a:srcRect/>
          <a:stretch>
            <a:fillRect/>
          </a:stretch>
        </p:blipFill>
        <p:spPr bwMode="auto">
          <a:xfrm>
            <a:off x="6290635" y="200874"/>
            <a:ext cx="1073150" cy="10731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0"/>
          <p:cNvSpPr txBox="1">
            <a:spLocks noGrp="1"/>
          </p:cNvSpPr>
          <p:nvPr>
            <p:ph type="title"/>
          </p:nvPr>
        </p:nvSpPr>
        <p:spPr>
          <a:xfrm>
            <a:off x="16276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305" name="Google Shape;305;p30"/>
          <p:cNvSpPr txBox="1">
            <a:spLocks noGrp="1"/>
          </p:cNvSpPr>
          <p:nvPr>
            <p:ph type="title" idx="2"/>
          </p:nvPr>
        </p:nvSpPr>
        <p:spPr>
          <a:xfrm>
            <a:off x="1561359" y="1459425"/>
            <a:ext cx="3039612"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Σχετικά με εμένα  </a:t>
            </a:r>
            <a:endParaRPr sz="2400" dirty="0"/>
          </a:p>
        </p:txBody>
      </p:sp>
      <p:sp>
        <p:nvSpPr>
          <p:cNvPr id="306" name="Google Shape;306;p30"/>
          <p:cNvSpPr txBox="1">
            <a:spLocks noGrp="1"/>
          </p:cNvSpPr>
          <p:nvPr>
            <p:ph type="title" idx="3"/>
          </p:nvPr>
        </p:nvSpPr>
        <p:spPr>
          <a:xfrm>
            <a:off x="16276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a:p>
        </p:txBody>
      </p:sp>
      <p:sp>
        <p:nvSpPr>
          <p:cNvPr id="307" name="Google Shape;307;p30"/>
          <p:cNvSpPr txBox="1">
            <a:spLocks noGrp="1"/>
          </p:cNvSpPr>
          <p:nvPr>
            <p:ph type="title" idx="4"/>
          </p:nvPr>
        </p:nvSpPr>
        <p:spPr>
          <a:xfrm>
            <a:off x="1631624" y="3288225"/>
            <a:ext cx="2635575"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Η εμπειρία μου</a:t>
            </a:r>
            <a:endParaRPr sz="3200" dirty="0"/>
          </a:p>
        </p:txBody>
      </p:sp>
      <p:sp>
        <p:nvSpPr>
          <p:cNvPr id="308" name="Google Shape;308;p30"/>
          <p:cNvSpPr txBox="1">
            <a:spLocks noGrp="1"/>
          </p:cNvSpPr>
          <p:nvPr>
            <p:ph type="title" idx="5"/>
          </p:nvPr>
        </p:nvSpPr>
        <p:spPr>
          <a:xfrm>
            <a:off x="5742425" y="11319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02</a:t>
            </a:r>
            <a:endParaRPr/>
          </a:p>
        </p:txBody>
      </p:sp>
      <p:sp>
        <p:nvSpPr>
          <p:cNvPr id="309" name="Google Shape;309;p30"/>
          <p:cNvSpPr txBox="1">
            <a:spLocks noGrp="1"/>
          </p:cNvSpPr>
          <p:nvPr>
            <p:ph type="title" idx="6"/>
          </p:nvPr>
        </p:nvSpPr>
        <p:spPr>
          <a:xfrm>
            <a:off x="5746425" y="1459425"/>
            <a:ext cx="2479800"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Τι κάνω</a:t>
            </a:r>
            <a:endParaRPr/>
          </a:p>
        </p:txBody>
      </p:sp>
      <p:sp>
        <p:nvSpPr>
          <p:cNvPr id="310" name="Google Shape;310;p30"/>
          <p:cNvSpPr txBox="1">
            <a:spLocks noGrp="1"/>
          </p:cNvSpPr>
          <p:nvPr>
            <p:ph type="title" idx="7"/>
          </p:nvPr>
        </p:nvSpPr>
        <p:spPr>
          <a:xfrm>
            <a:off x="5742425" y="2960775"/>
            <a:ext cx="1649100" cy="347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11" name="Google Shape;311;p30"/>
          <p:cNvSpPr txBox="1">
            <a:spLocks noGrp="1"/>
          </p:cNvSpPr>
          <p:nvPr>
            <p:ph type="title" idx="8"/>
          </p:nvPr>
        </p:nvSpPr>
        <p:spPr>
          <a:xfrm>
            <a:off x="5746425" y="3288225"/>
            <a:ext cx="3064422" cy="79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Η δουλειά μου</a:t>
            </a:r>
            <a:endParaRPr sz="3200" dirty="0"/>
          </a:p>
        </p:txBody>
      </p:sp>
      <p:sp>
        <p:nvSpPr>
          <p:cNvPr id="312" name="Google Shape;312;p30"/>
          <p:cNvSpPr txBox="1">
            <a:spLocks noGrp="1"/>
          </p:cNvSpPr>
          <p:nvPr>
            <p:ph type="subTitle" idx="1"/>
          </p:nvPr>
        </p:nvSpPr>
        <p:spPr>
          <a:xfrm>
            <a:off x="1631625" y="2093675"/>
            <a:ext cx="2479800" cy="515100"/>
          </a:xfrm>
          <a:prstGeom prst="rect">
            <a:avLst/>
          </a:prstGeom>
        </p:spPr>
        <p:txBody>
          <a:bodyPr spcFirstLastPara="1" wrap="square" lIns="91425" tIns="91425" rIns="91425" bIns="91425" anchor="t" anchorCtr="0">
            <a:noAutofit/>
          </a:bodyPr>
          <a:lstStyle/>
          <a:p>
            <a:r>
              <a:rPr lang="en-US" dirty="0"/>
              <a:t>Το όνομά μου είναι ....</a:t>
            </a:r>
          </a:p>
          <a:p>
            <a:endParaRPr lang="en" dirty="0"/>
          </a:p>
        </p:txBody>
      </p:sp>
      <p:sp>
        <p:nvSpPr>
          <p:cNvPr id="313" name="Google Shape;313;p30"/>
          <p:cNvSpPr txBox="1">
            <a:spLocks noGrp="1"/>
          </p:cNvSpPr>
          <p:nvPr>
            <p:ph type="subTitle" idx="9"/>
          </p:nvPr>
        </p:nvSpPr>
        <p:spPr>
          <a:xfrm>
            <a:off x="1631624" y="3915999"/>
            <a:ext cx="3443649" cy="799499"/>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Κατά τη διάρκεια αυτού του </a:t>
            </a:r>
          </a:p>
          <a:p>
            <a:pPr marL="342900" indent="-342900"/>
            <a:r>
              <a:rPr lang="en-US" dirty="0">
                <a:solidFill>
                  <a:srgbClr val="00134D"/>
                </a:solidFill>
              </a:rPr>
              <a:t>μα</a:t>
            </a:r>
            <a:r>
              <a:rPr lang="en-US" dirty="0" err="1">
                <a:solidFill>
                  <a:srgbClr val="00134D"/>
                </a:solidFill>
              </a:rPr>
              <a:t>θήμ</a:t>
            </a:r>
            <a:r>
              <a:rPr lang="en-US" dirty="0">
                <a:solidFill>
                  <a:srgbClr val="00134D"/>
                </a:solidFill>
              </a:rPr>
              <a:t>ατος σκέφτηκα μια πράσινη</a:t>
            </a:r>
          </a:p>
          <a:p>
            <a:pPr marL="342900" indent="-342900"/>
            <a:r>
              <a:rPr lang="en-US" dirty="0">
                <a:solidFill>
                  <a:srgbClr val="00134D"/>
                </a:solidFill>
              </a:rPr>
              <a:t>επ</a:t>
            </a:r>
            <a:r>
              <a:rPr lang="en-US" dirty="0" err="1">
                <a:solidFill>
                  <a:srgbClr val="00134D"/>
                </a:solidFill>
              </a:rPr>
              <a:t>ιχείρηση</a:t>
            </a:r>
            <a:r>
              <a:rPr lang="en-US" dirty="0">
                <a:solidFill>
                  <a:srgbClr val="00134D"/>
                </a:solidFill>
              </a:rPr>
              <a:t> σε ...</a:t>
            </a:r>
          </a:p>
        </p:txBody>
      </p:sp>
      <p:sp>
        <p:nvSpPr>
          <p:cNvPr id="314" name="Google Shape;314;p30"/>
          <p:cNvSpPr txBox="1">
            <a:spLocks noGrp="1"/>
          </p:cNvSpPr>
          <p:nvPr>
            <p:ph type="subTitle" idx="13"/>
          </p:nvPr>
        </p:nvSpPr>
        <p:spPr>
          <a:xfrm>
            <a:off x="5746425" y="2087300"/>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Και εργάζομαι στο ...</a:t>
            </a:r>
          </a:p>
        </p:txBody>
      </p:sp>
      <p:sp>
        <p:nvSpPr>
          <p:cNvPr id="315" name="Google Shape;315;p30"/>
          <p:cNvSpPr txBox="1">
            <a:spLocks noGrp="1"/>
          </p:cNvSpPr>
          <p:nvPr>
            <p:ph type="subTitle" idx="14"/>
          </p:nvPr>
        </p:nvSpPr>
        <p:spPr>
          <a:xfrm>
            <a:off x="5746425" y="3916000"/>
            <a:ext cx="2479800" cy="515100"/>
          </a:xfrm>
          <a:prstGeom prst="rect">
            <a:avLst/>
          </a:prstGeom>
        </p:spPr>
        <p:txBody>
          <a:bodyPr spcFirstLastPara="1" wrap="square" lIns="91425" tIns="91425" rIns="91425" bIns="91425" anchor="t" anchorCtr="0">
            <a:noAutofit/>
          </a:bodyPr>
          <a:lstStyle/>
          <a:p>
            <a:pPr marL="342900" indent="-342900"/>
            <a:r>
              <a:rPr lang="en-US" dirty="0">
                <a:solidFill>
                  <a:srgbClr val="00134D"/>
                </a:solidFill>
              </a:rPr>
              <a:t>Οι κύριες ικανότητές μου </a:t>
            </a:r>
          </a:p>
          <a:p>
            <a:pPr marL="342900" indent="-342900"/>
            <a:r>
              <a:rPr lang="en-US" dirty="0" err="1">
                <a:solidFill>
                  <a:srgbClr val="00134D"/>
                </a:solidFill>
              </a:rPr>
              <a:t>είν</a:t>
            </a:r>
            <a:r>
              <a:rPr lang="en-US" dirty="0">
                <a:solidFill>
                  <a:srgbClr val="00134D"/>
                </a:solidFill>
              </a:rPr>
              <a:t>αι ...</a:t>
            </a:r>
          </a:p>
        </p:txBody>
      </p:sp>
      <p:pic>
        <p:nvPicPr>
          <p:cNvPr id="14" name="Picture 2" descr="Image result for he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825" y="1849485"/>
            <a:ext cx="1992736" cy="16531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b="1" dirty="0"/>
              <a:t>Συμπεράσματα</a:t>
            </a:r>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9" name="Nomogramă 4"/>
          <p:cNvGraphicFramePr/>
          <p:nvPr>
            <p:extLst>
              <p:ext uri="{D42A27DB-BD31-4B8C-83A1-F6EECF244321}">
                <p14:modId xmlns:p14="http://schemas.microsoft.com/office/powerpoint/2010/main" val="4107130738"/>
              </p:ext>
            </p:extLst>
          </p:nvPr>
        </p:nvGraphicFramePr>
        <p:xfrm>
          <a:off x="916128" y="1263650"/>
          <a:ext cx="6990295" cy="2588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reptunghi rotunjit 6"/>
          <p:cNvSpPr/>
          <p:nvPr/>
        </p:nvSpPr>
        <p:spPr>
          <a:xfrm>
            <a:off x="1576337" y="3752850"/>
            <a:ext cx="5719665" cy="513183"/>
          </a:xfrm>
          <a:prstGeom prst="roundRect">
            <a:avLst/>
          </a:prstGeom>
          <a:solidFill>
            <a:srgbClr val="15A7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B2D83"/>
                </a:solidFill>
              </a:rPr>
              <a:t>Κάντε την πράσινη σκέψη μέρος της εταιρείας</a:t>
            </a:r>
            <a:endParaRPr lang="ro-RO" dirty="0">
              <a:solidFill>
                <a:srgbClr val="2B2D83"/>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3"/>
          <p:cNvSpPr txBox="1">
            <a:spLocks noGrp="1"/>
          </p:cNvSpPr>
          <p:nvPr>
            <p:ph type="title"/>
          </p:nvPr>
        </p:nvSpPr>
        <p:spPr>
          <a:xfrm>
            <a:off x="514751" y="56219"/>
            <a:ext cx="7717800" cy="1011600"/>
          </a:xfrm>
          <a:prstGeom prst="rect">
            <a:avLst/>
          </a:prstGeom>
        </p:spPr>
        <p:txBody>
          <a:bodyPr spcFirstLastPara="1" wrap="square" lIns="91425" tIns="91425" rIns="91425" bIns="91425" anchor="t" anchorCtr="0">
            <a:noAutofit/>
          </a:bodyPr>
          <a:lstStyle/>
          <a:p>
            <a:pPr lvl="0"/>
            <a:r>
              <a:rPr lang="en-GB" b="1" dirty="0" err="1"/>
              <a:t>Αξιολόγηση</a:t>
            </a:r>
            <a:r>
              <a:rPr lang="en-GB" b="1" dirty="0"/>
              <a:t> – </a:t>
            </a:r>
            <a:r>
              <a:rPr lang="el-GR" b="1" dirty="0">
                <a:solidFill>
                  <a:srgbClr val="15A7A1"/>
                </a:solidFill>
              </a:rPr>
              <a:t>Κ</a:t>
            </a:r>
            <a:r>
              <a:rPr lang="en-GB" b="1" dirty="0">
                <a:solidFill>
                  <a:srgbClr val="15A7A1"/>
                </a:solidFill>
              </a:rPr>
              <a:t>αμβ</a:t>
            </a:r>
            <a:r>
              <a:rPr lang="en-GB" b="1" dirty="0" err="1">
                <a:solidFill>
                  <a:srgbClr val="15A7A1"/>
                </a:solidFill>
              </a:rPr>
              <a:t>άς</a:t>
            </a:r>
            <a:r>
              <a:rPr lang="el-GR" b="1" dirty="0">
                <a:solidFill>
                  <a:srgbClr val="15A7A1"/>
                </a:solidFill>
              </a:rPr>
              <a:t> Π</a:t>
            </a:r>
            <a:r>
              <a:rPr lang="en-GB" b="1" dirty="0" err="1">
                <a:solidFill>
                  <a:srgbClr val="15A7A1"/>
                </a:solidFill>
              </a:rPr>
              <a:t>ράσιν</a:t>
            </a:r>
            <a:r>
              <a:rPr lang="el-GR" b="1" dirty="0">
                <a:solidFill>
                  <a:srgbClr val="15A7A1"/>
                </a:solidFill>
              </a:rPr>
              <a:t>η</a:t>
            </a:r>
            <a:r>
              <a:rPr lang="en-GB" b="1" dirty="0">
                <a:solidFill>
                  <a:srgbClr val="15A7A1"/>
                </a:solidFill>
              </a:rPr>
              <a:t>ς </a:t>
            </a:r>
            <a:r>
              <a:rPr lang="el-GR" b="1" dirty="0">
                <a:solidFill>
                  <a:srgbClr val="15A7A1"/>
                </a:solidFill>
              </a:rPr>
              <a:t>Ε</a:t>
            </a:r>
            <a:r>
              <a:rPr lang="en-GB" b="1" dirty="0">
                <a:solidFill>
                  <a:srgbClr val="15A7A1"/>
                </a:solidFill>
              </a:rPr>
              <a:t>π</a:t>
            </a:r>
            <a:r>
              <a:rPr lang="en-GB" b="1" dirty="0" err="1">
                <a:solidFill>
                  <a:srgbClr val="15A7A1"/>
                </a:solidFill>
              </a:rPr>
              <a:t>ιχε</a:t>
            </a:r>
            <a:r>
              <a:rPr lang="el-GR" b="1" dirty="0" err="1">
                <a:solidFill>
                  <a:srgbClr val="15A7A1"/>
                </a:solidFill>
              </a:rPr>
              <a:t>ίρησης</a:t>
            </a:r>
            <a:endParaRPr dirty="0">
              <a:solidFill>
                <a:srgbClr val="15A7A1"/>
              </a:solidFill>
            </a:endParaRPr>
          </a:p>
        </p:txBody>
      </p:sp>
      <p:sp>
        <p:nvSpPr>
          <p:cNvPr id="372" name="Google Shape;37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21858" name="Object 2"/>
          <p:cNvGraphicFramePr>
            <a:graphicFrameLocks noChangeAspect="1"/>
          </p:cNvGraphicFramePr>
          <p:nvPr/>
        </p:nvGraphicFramePr>
        <p:xfrm>
          <a:off x="2380605" y="1263650"/>
          <a:ext cx="5909347" cy="3650127"/>
        </p:xfrm>
        <a:graphic>
          <a:graphicData uri="http://schemas.openxmlformats.org/presentationml/2006/ole">
            <mc:AlternateContent xmlns:mc="http://schemas.openxmlformats.org/markup-compatibility/2006">
              <mc:Choice xmlns:v="urn:schemas-microsoft-com:vml" Requires="v">
                <p:oleObj name="Document" r:id="rId3" imgW="9304683" imgH="5779049" progId="Word.Document.12">
                  <p:embed/>
                </p:oleObj>
              </mc:Choice>
              <mc:Fallback>
                <p:oleObj name="Document" r:id="rId3" imgW="9304683" imgH="5779049" progId="Word.Document.1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605" y="1263650"/>
                        <a:ext cx="5909347" cy="36501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Google Shape;335;p32"/>
          <p:cNvSpPr txBox="1">
            <a:spLocks/>
          </p:cNvSpPr>
          <p:nvPr/>
        </p:nvSpPr>
        <p:spPr>
          <a:xfrm>
            <a:off x="327855" y="1263650"/>
            <a:ext cx="1933431" cy="3506058"/>
          </a:xfrm>
          <a:prstGeom prst="rect">
            <a:avLst/>
          </a:prstGeom>
          <a:ln>
            <a:solidFill>
              <a:srgbClr val="2B2D83"/>
            </a:solidFill>
          </a:ln>
        </p:spPr>
        <p:txBody>
          <a:bodyPr spcFirstLastPara="1" wrap="square" lIns="91425" tIns="91425" rIns="91425" bIns="91425" anchor="t" anchorCtr="0">
            <a:noAutofit/>
          </a:bodyPr>
          <a:lstStyle/>
          <a:p>
            <a:pPr marL="114300" marR="0" lvl="0" indent="1270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800" b="1" i="0" u="none" strike="noStrike" kern="0" cap="none" spc="0" normalizeH="0" baseline="0" noProof="0" dirty="0">
                <a:ln>
                  <a:noFill/>
                </a:ln>
                <a:solidFill>
                  <a:srgbClr val="2B2D83"/>
                </a:solidFill>
                <a:effectLst/>
                <a:uLnTx/>
                <a:uFillTx/>
                <a:latin typeface="Arial"/>
                <a:ea typeface="Arial"/>
                <a:cs typeface="Arial"/>
                <a:sym typeface="Arial"/>
              </a:rPr>
              <a:t>Πρακτική άσκηση</a:t>
            </a:r>
          </a:p>
          <a:p>
            <a:pPr marL="114300" marR="0" lvl="0" indent="1270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b="0" i="0" u="none" strike="noStrike" kern="0" cap="none" spc="0" normalizeH="0" baseline="0" noProof="0" dirty="0">
                <a:ln>
                  <a:noFill/>
                </a:ln>
                <a:solidFill>
                  <a:srgbClr val="15A7A1"/>
                </a:solidFill>
                <a:effectLst/>
                <a:uLnTx/>
                <a:uFillTx/>
                <a:latin typeface="Arial"/>
                <a:ea typeface="Arial"/>
                <a:cs typeface="Arial"/>
                <a:sym typeface="Arial"/>
              </a:rPr>
              <a:t>Αφού συζητήσετε τις συμβουλές για τους πράσινους επιχειρηματίες, παρακαλούμε συμπληρώστε έναν </a:t>
            </a:r>
            <a:r>
              <a:rPr kumimoji="0" lang="el-GR" b="0" i="0" u="none" strike="noStrike" kern="0" cap="none" spc="0" normalizeH="0" baseline="0" noProof="0" dirty="0">
                <a:ln>
                  <a:noFill/>
                </a:ln>
                <a:solidFill>
                  <a:srgbClr val="15A7A1"/>
                </a:solidFill>
                <a:effectLst/>
                <a:uLnTx/>
                <a:uFillTx/>
                <a:latin typeface="Arial"/>
                <a:ea typeface="Arial"/>
                <a:cs typeface="Arial"/>
                <a:sym typeface="Arial"/>
              </a:rPr>
              <a:t>ΚΑΜΒΑ ΠΡΑΣΙΝΗΣ ΕΠΙΧΕΙΡΗΣΗΣ</a:t>
            </a:r>
            <a:r>
              <a:rPr kumimoji="0" lang="en-US" b="0" i="0" u="none" strike="noStrike" kern="0" cap="none" spc="0" normalizeH="0" baseline="0" noProof="0" dirty="0">
                <a:ln>
                  <a:noFill/>
                </a:ln>
                <a:solidFill>
                  <a:srgbClr val="15A7A1"/>
                </a:solidFill>
                <a:effectLst/>
                <a:uLnTx/>
                <a:uFillTx/>
                <a:latin typeface="Arial"/>
                <a:ea typeface="Arial"/>
                <a:cs typeface="Arial"/>
                <a:sym typeface="Arial"/>
              </a:rPr>
              <a:t>, </a:t>
            </a:r>
            <a:r>
              <a:rPr kumimoji="0" lang="en-US" b="0" i="0" u="none" strike="noStrike" kern="0" cap="none" spc="0" normalizeH="0" noProof="0" dirty="0">
                <a:ln>
                  <a:noFill/>
                </a:ln>
                <a:solidFill>
                  <a:srgbClr val="15A7A1"/>
                </a:solidFill>
                <a:effectLst/>
                <a:uLnTx/>
                <a:uFillTx/>
                <a:latin typeface="Arial"/>
                <a:ea typeface="Arial"/>
                <a:cs typeface="Arial"/>
                <a:sym typeface="Arial"/>
              </a:rPr>
              <a:t>λαμβάνοντας υπόψη τις ενδείξεις του παραδείγματος που παρουσιάζεται.</a:t>
            </a:r>
            <a:endParaRPr kumimoji="0" lang="en-US" b="0" i="0" u="none" strike="noStrike" kern="0" cap="none" spc="0" normalizeH="0" baseline="0" noProof="0" dirty="0">
              <a:ln>
                <a:noFill/>
              </a:ln>
              <a:solidFill>
                <a:srgbClr val="15A7A1"/>
              </a:solidFill>
              <a:effectLst/>
              <a:uLnTx/>
              <a:uFillTx/>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18" name="Google Shape;718;p51"/>
          <p:cNvSpPr txBox="1">
            <a:spLocks noGrp="1"/>
          </p:cNvSpPr>
          <p:nvPr>
            <p:ph type="title"/>
          </p:nvPr>
        </p:nvSpPr>
        <p:spPr>
          <a:xfrm>
            <a:off x="420914" y="1477724"/>
            <a:ext cx="4151211" cy="266178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Πράσινη</a:t>
            </a:r>
            <a:r>
              <a:rPr lang="en-US" dirty="0"/>
              <a:t> </a:t>
            </a:r>
            <a:r>
              <a:rPr lang="el-GR" dirty="0"/>
              <a:t>Ε</a:t>
            </a:r>
            <a:r>
              <a:rPr lang="en-US" dirty="0"/>
              <a:t>π</a:t>
            </a:r>
            <a:r>
              <a:rPr lang="en-US" dirty="0" err="1"/>
              <a:t>ιχειρημ</a:t>
            </a:r>
            <a:r>
              <a:rPr lang="en-US" dirty="0"/>
              <a:t>ατικότητα</a:t>
            </a:r>
            <a:br>
              <a:rPr lang="en-US" dirty="0"/>
            </a:br>
            <a:r>
              <a:rPr lang="en-US" dirty="0"/>
              <a:t>και </a:t>
            </a:r>
            <a:r>
              <a:rPr lang="el-GR" dirty="0"/>
              <a:t>Ε</a:t>
            </a:r>
            <a:r>
              <a:rPr lang="en-US" dirty="0"/>
              <a:t>π</a:t>
            </a:r>
            <a:r>
              <a:rPr lang="en-US" dirty="0" err="1"/>
              <a:t>ιχειρήσεις</a:t>
            </a:r>
            <a:endParaRPr dirty="0"/>
          </a:p>
        </p:txBody>
      </p:sp>
      <p:grpSp>
        <p:nvGrpSpPr>
          <p:cNvPr id="720" name="Google Shape;720;p51"/>
          <p:cNvGrpSpPr/>
          <p:nvPr/>
        </p:nvGrpSpPr>
        <p:grpSpPr>
          <a:xfrm>
            <a:off x="4572118" y="1023546"/>
            <a:ext cx="3615639" cy="2905926"/>
            <a:chOff x="1917372" y="1288466"/>
            <a:chExt cx="2993079" cy="2405568"/>
          </a:xfrm>
        </p:grpSpPr>
        <p:sp>
          <p:nvSpPr>
            <p:cNvPr id="721" name="Google Shape;721;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5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5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51"/>
            <p:cNvSpPr/>
            <p:nvPr/>
          </p:nvSpPr>
          <p:spPr>
            <a:xfrm>
              <a:off x="2066952" y="1598846"/>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25" name="Google Shape;725;p5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5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5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1" name="Picture 3" descr="C:\Windows\system32\config\systemprofile\Desktop\9-Green-Business-Opportunities-for-Eco-Entrepreneurs.jpg"/>
          <p:cNvPicPr>
            <a:picLocks noChangeAspect="1" noChangeArrowheads="1"/>
          </p:cNvPicPr>
          <p:nvPr/>
        </p:nvPicPr>
        <p:blipFill>
          <a:blip r:embed="rId3"/>
          <a:srcRect/>
          <a:stretch>
            <a:fillRect/>
          </a:stretch>
        </p:blipFill>
        <p:spPr bwMode="auto">
          <a:xfrm>
            <a:off x="4735445" y="1107510"/>
            <a:ext cx="3310460" cy="2230672"/>
          </a:xfrm>
          <a:prstGeom prst="rect">
            <a:avLst/>
          </a:prstGeom>
          <a:noFill/>
        </p:spPr>
      </p:pic>
      <p:grpSp>
        <p:nvGrpSpPr>
          <p:cNvPr id="729" name="Google Shape;729;p51"/>
          <p:cNvGrpSpPr/>
          <p:nvPr/>
        </p:nvGrpSpPr>
        <p:grpSpPr>
          <a:xfrm>
            <a:off x="6960266" y="2448828"/>
            <a:ext cx="1858186" cy="2041278"/>
            <a:chOff x="4338285" y="2552085"/>
            <a:chExt cx="1202939" cy="1556763"/>
          </a:xfrm>
        </p:grpSpPr>
        <p:sp>
          <p:nvSpPr>
            <p:cNvPr id="730" name="Google Shape;730;p5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5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Rectangle 23"/>
          <p:cNvSpPr/>
          <p:nvPr/>
        </p:nvSpPr>
        <p:spPr>
          <a:xfrm>
            <a:off x="6817425" y="2966030"/>
            <a:ext cx="2215584" cy="461665"/>
          </a:xfrm>
          <a:prstGeom prst="rect">
            <a:avLst/>
          </a:prstGeom>
        </p:spPr>
        <p:txBody>
          <a:bodyPr wrap="square">
            <a:spAutoFit/>
          </a:bodyPr>
          <a:lstStyle/>
          <a:p>
            <a:pPr lvl="0" algn="ct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Ευχ</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αριστώ!</a:t>
            </a:r>
          </a:p>
        </p:txBody>
      </p:sp>
      <p:grpSp>
        <p:nvGrpSpPr>
          <p:cNvPr id="733" name="Google Shape;733;p51"/>
          <p:cNvGrpSpPr/>
          <p:nvPr/>
        </p:nvGrpSpPr>
        <p:grpSpPr>
          <a:xfrm>
            <a:off x="6676663" y="3488350"/>
            <a:ext cx="539391" cy="1120229"/>
            <a:chOff x="4089139" y="3416366"/>
            <a:chExt cx="446516" cy="927342"/>
          </a:xfrm>
        </p:grpSpPr>
        <p:sp>
          <p:nvSpPr>
            <p:cNvPr id="734" name="Google Shape;734;p5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5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5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5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36"/>
          <p:cNvSpPr txBox="1">
            <a:spLocks noGrp="1"/>
          </p:cNvSpPr>
          <p:nvPr>
            <p:ph type="title"/>
          </p:nvPr>
        </p:nvSpPr>
        <p:spPr>
          <a:xfrm>
            <a:off x="3322825" y="880450"/>
            <a:ext cx="2498400" cy="1946700"/>
          </a:xfrm>
          <a:prstGeom prst="rect">
            <a:avLst/>
          </a:prstGeom>
        </p:spPr>
        <p:txBody>
          <a:bodyPr spcFirstLastPara="1" wrap="square" lIns="0" tIns="91425" rIns="91425" bIns="91425" anchor="ctr" anchorCtr="0">
            <a:noAutofit/>
          </a:bodyPr>
          <a:lstStyle/>
          <a:p>
            <a:pPr marL="0" lvl="0" indent="0" algn="ctr" rtl="0">
              <a:spcBef>
                <a:spcPts val="0"/>
              </a:spcBef>
              <a:spcAft>
                <a:spcPts val="0"/>
              </a:spcAft>
              <a:buNone/>
            </a:pPr>
            <a:r>
              <a:rPr lang="en"/>
              <a:t>01</a:t>
            </a:r>
            <a:endParaRPr/>
          </a:p>
        </p:txBody>
      </p:sp>
      <p:sp>
        <p:nvSpPr>
          <p:cNvPr id="427" name="Google Shape;427;p36"/>
          <p:cNvSpPr txBox="1">
            <a:spLocks noGrp="1"/>
          </p:cNvSpPr>
          <p:nvPr>
            <p:ph type="title" idx="2"/>
          </p:nvPr>
        </p:nvSpPr>
        <p:spPr>
          <a:xfrm>
            <a:off x="798250" y="2397689"/>
            <a:ext cx="7632600" cy="1066200"/>
          </a:xfrm>
          <a:prstGeom prst="rect">
            <a:avLst/>
          </a:prstGeom>
        </p:spPr>
        <p:txBody>
          <a:bodyPr spcFirstLastPara="1" wrap="square" lIns="91425" tIns="91425" rIns="91425" bIns="91425" anchor="t" anchorCtr="0">
            <a:noAutofit/>
          </a:bodyPr>
          <a:lstStyle/>
          <a:p>
            <a:pPr lvl="0"/>
            <a:r>
              <a:rPr lang="en-GB" b="1" dirty="0" err="1"/>
              <a:t>Πράσινη</a:t>
            </a:r>
            <a:r>
              <a:rPr lang="en-GB" b="1" dirty="0"/>
              <a:t> επ</a:t>
            </a:r>
            <a:r>
              <a:rPr lang="en-GB" b="1" dirty="0" err="1"/>
              <a:t>ιχειρημ</a:t>
            </a:r>
            <a:r>
              <a:rPr lang="en-GB" b="1" dirty="0"/>
              <a:t>ατικότητα</a:t>
            </a:r>
            <a:endParaRPr dirty="0"/>
          </a:p>
        </p:txBody>
      </p:sp>
      <p:sp>
        <p:nvSpPr>
          <p:cNvPr id="428" name="Google Shape;428;p36"/>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1"/>
          <p:cNvSpPr txBox="1">
            <a:spLocks noGrp="1"/>
          </p:cNvSpPr>
          <p:nvPr>
            <p:ph type="title"/>
          </p:nvPr>
        </p:nvSpPr>
        <p:spPr>
          <a:xfrm>
            <a:off x="713225" y="1056550"/>
            <a:ext cx="7717800" cy="646800"/>
          </a:xfrm>
          <a:prstGeom prst="rect">
            <a:avLst/>
          </a:prstGeom>
        </p:spPr>
        <p:txBody>
          <a:bodyPr spcFirstLastPara="1" wrap="square" lIns="91425" tIns="91425" rIns="91425" bIns="91425" anchor="t" anchorCtr="0">
            <a:noAutofit/>
          </a:bodyPr>
          <a:lstStyle/>
          <a:p>
            <a:r>
              <a:rPr lang="en-GB" b="1" dirty="0"/>
              <a:t>Εννοιολογικό πλαίσιο</a:t>
            </a:r>
            <a:endParaRPr lang="en-US" dirty="0"/>
          </a:p>
        </p:txBody>
      </p:sp>
      <p:grpSp>
        <p:nvGrpSpPr>
          <p:cNvPr id="321" name="Google Shape;321;p31"/>
          <p:cNvGrpSpPr/>
          <p:nvPr/>
        </p:nvGrpSpPr>
        <p:grpSpPr>
          <a:xfrm>
            <a:off x="2858975" y="-386925"/>
            <a:ext cx="701425" cy="247750"/>
            <a:chOff x="2858975" y="3984400"/>
            <a:chExt cx="701425" cy="247750"/>
          </a:xfrm>
        </p:grpSpPr>
        <p:sp>
          <p:nvSpPr>
            <p:cNvPr id="322" name="Google Shape;322;p31"/>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1"/>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1"/>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31"/>
          <p:cNvSpPr txBox="1">
            <a:spLocks noGrp="1"/>
          </p:cNvSpPr>
          <p:nvPr>
            <p:ph type="subTitle" idx="1"/>
          </p:nvPr>
        </p:nvSpPr>
        <p:spPr>
          <a:xfrm>
            <a:off x="947596" y="1654765"/>
            <a:ext cx="7633765" cy="1176900"/>
          </a:xfrm>
          <a:prstGeom prst="rect">
            <a:avLst/>
          </a:prstGeom>
        </p:spPr>
        <p:txBody>
          <a:bodyPr spcFirstLastPara="1" wrap="square" lIns="91425" tIns="91425" rIns="91425" bIns="91425" anchor="t" anchorCtr="0">
            <a:noAutofit/>
          </a:bodyPr>
          <a:lstStyle/>
          <a:p>
            <a:r>
              <a:rPr lang="en-GB" sz="1600" dirty="0"/>
              <a:t>Ο κλάδος των περιβαλλοντικών αγαθών και υπηρεσιών αποτελείται από δραστηριότητες που παράγουν αγαθά και υπηρεσίες για τη μέτρηση, την πρόληψη, τον περιορισμό, την ελαχιστοποίηση ή τη διόρθωση περιβαλλοντικών ζημιών στο νερό, τον αέρα και το έδαφος, καθώς και προβλημάτων που σχετίζονται με τα απόβλητα, τον θόρυβο και τα οικοσυστήματα. Περιλαμβάνει καθαρότερες τεχνολογίες, προϊόντα και υπηρεσίες που μειώνουν τον περιβαλλοντικό κίνδυνο και ελαχιστοποιούν τη ρύπανση και τη χρήση πόρων.</a:t>
            </a: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2800" b="1" dirty="0"/>
              <a:t>Τι είναι η πράσινη επιχειρηματικότητα και γιατί είναι σημαντική;</a:t>
            </a:r>
            <a:endParaRPr sz="2800" dirty="0"/>
          </a:p>
        </p:txBody>
      </p:sp>
      <p:graphicFrame>
        <p:nvGraphicFramePr>
          <p:cNvPr id="5" name="Diagram 4"/>
          <p:cNvGraphicFramePr/>
          <p:nvPr/>
        </p:nvGraphicFramePr>
        <p:xfrm>
          <a:off x="519143" y="1309656"/>
          <a:ext cx="7911881" cy="32938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79588" y="663552"/>
            <a:ext cx="7178423" cy="512786"/>
          </a:xfrm>
          <a:prstGeom prst="rect">
            <a:avLst/>
          </a:prstGeom>
        </p:spPr>
        <p:txBody>
          <a:bodyPr spcFirstLastPara="1" wrap="square" lIns="91425" tIns="91425" rIns="91425" bIns="91425" anchor="t" anchorCtr="0">
            <a:noAutofit/>
          </a:bodyPr>
          <a:lstStyle/>
          <a:p>
            <a:pPr lvl="0" algn="l"/>
            <a:r>
              <a:rPr lang="en-GB" sz="3200" b="1" dirty="0"/>
              <a:t>Τι είναι η πράσινη επιχειρηματικότητα</a:t>
            </a:r>
            <a:br>
              <a:rPr lang="en-GB" sz="3200" b="1" dirty="0"/>
            </a:br>
            <a:r>
              <a:rPr lang="en-GB" sz="3200" b="1" dirty="0"/>
              <a:t> και γιατί είναι σημαντική;</a:t>
            </a:r>
            <a:endParaRPr sz="3200" b="1" dirty="0"/>
          </a:p>
        </p:txBody>
      </p:sp>
      <p:sp>
        <p:nvSpPr>
          <p:cNvPr id="335" name="Google Shape;335;p32"/>
          <p:cNvSpPr txBox="1">
            <a:spLocks noGrp="1"/>
          </p:cNvSpPr>
          <p:nvPr>
            <p:ph type="subTitle" idx="4294967295"/>
          </p:nvPr>
        </p:nvSpPr>
        <p:spPr>
          <a:xfrm>
            <a:off x="690152" y="1827633"/>
            <a:ext cx="4483510" cy="2507410"/>
          </a:xfrm>
          <a:prstGeom prst="rect">
            <a:avLst/>
          </a:prstGeom>
        </p:spPr>
        <p:txBody>
          <a:bodyPr spcFirstLastPara="1" wrap="square" lIns="91425" tIns="91425" rIns="91425" bIns="91425" anchor="t" anchorCtr="0">
            <a:noAutofit/>
          </a:bodyPr>
          <a:lstStyle/>
          <a:p>
            <a:pPr marL="114300" lvl="0" indent="12700">
              <a:buSzPts val="1600"/>
            </a:pPr>
            <a:r>
              <a:rPr lang="en-GB" sz="2000" dirty="0"/>
              <a:t>Όπως φαίνεται εδώ, μια βιώσιμη επιχείρηση προσπαθεί να εξισορροπήσει τα οικονομικά (χρηματοοικονομικά), κοινωνικά (άνθρωποι) και περιβαλλοντικά (βιοποικιλότητα, οικοσυστήματα) οφέλη της επιχείρησης ως μέρος του βασικού επιχειρηματικού της στόχου.</a:t>
            </a:r>
            <a:endParaRPr lang="en-US" sz="2000" dirty="0"/>
          </a:p>
        </p:txBody>
      </p:sp>
      <p:pic>
        <p:nvPicPr>
          <p:cNvPr id="35846" name="Picture 6" descr="Untitled-1"/>
          <p:cNvPicPr>
            <a:picLocks noChangeAspect="1" noChangeArrowheads="1"/>
          </p:cNvPicPr>
          <p:nvPr/>
        </p:nvPicPr>
        <p:blipFill>
          <a:blip r:embed="rId3"/>
          <a:srcRect/>
          <a:stretch>
            <a:fillRect/>
          </a:stretch>
        </p:blipFill>
        <p:spPr bwMode="auto">
          <a:xfrm>
            <a:off x="5544396" y="1403098"/>
            <a:ext cx="2618054" cy="3356479"/>
          </a:xfrm>
          <a:prstGeom prst="rect">
            <a:avLst/>
          </a:prstGeom>
          <a:noFill/>
          <a:ln w="9525">
            <a:noFill/>
            <a:miter lim="800000"/>
            <a:headEnd/>
            <a:tailEnd/>
          </a:ln>
        </p:spPr>
      </p:pic>
      <p:grpSp>
        <p:nvGrpSpPr>
          <p:cNvPr id="35847" name="Group 7"/>
          <p:cNvGrpSpPr>
            <a:grpSpLocks/>
          </p:cNvGrpSpPr>
          <p:nvPr/>
        </p:nvGrpSpPr>
        <p:grpSpPr bwMode="auto">
          <a:xfrm>
            <a:off x="5758048" y="2163588"/>
            <a:ext cx="2264410" cy="2082165"/>
            <a:chOff x="1770" y="5547"/>
            <a:chExt cx="3566" cy="3279"/>
          </a:xfrm>
        </p:grpSpPr>
        <p:sp>
          <p:nvSpPr>
            <p:cNvPr id="35848" name="Text Box 8"/>
            <p:cNvSpPr txBox="1">
              <a:spLocks noChangeArrowheads="1"/>
            </p:cNvSpPr>
            <p:nvPr/>
          </p:nvSpPr>
          <p:spPr bwMode="auto">
            <a:xfrm>
              <a:off x="2524" y="5547"/>
              <a:ext cx="2140" cy="4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Βιωσιμότητα</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49" name="Text Box 9"/>
            <p:cNvSpPr txBox="1">
              <a:spLocks noChangeArrowheads="1"/>
            </p:cNvSpPr>
            <p:nvPr/>
          </p:nvSpPr>
          <p:spPr bwMode="auto">
            <a:xfrm>
              <a:off x="1770" y="6540"/>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Κοινωνικό</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0" name="Text Box 10"/>
            <p:cNvSpPr txBox="1">
              <a:spLocks noChangeArrowheads="1"/>
            </p:cNvSpPr>
            <p:nvPr/>
          </p:nvSpPr>
          <p:spPr bwMode="auto">
            <a:xfrm>
              <a:off x="3279" y="6399"/>
              <a:ext cx="630" cy="2427"/>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a:ln>
                    <a:noFill/>
                  </a:ln>
                  <a:solidFill>
                    <a:schemeClr val="tx1"/>
                  </a:solidFill>
                  <a:effectLst/>
                  <a:latin typeface="Calibri" pitchFamily="34" charset="0"/>
                  <a:cs typeface="Arial" pitchFamily="34" charset="0"/>
                </a:rPr>
                <a:t>Περιβαλλοντικό</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5851" name="Text Box 11"/>
            <p:cNvSpPr txBox="1">
              <a:spLocks noChangeArrowheads="1"/>
            </p:cNvSpPr>
            <p:nvPr/>
          </p:nvSpPr>
          <p:spPr bwMode="auto">
            <a:xfrm>
              <a:off x="4706" y="6581"/>
              <a:ext cx="630" cy="2145"/>
            </a:xfrm>
            <a:prstGeom prst="rect">
              <a:avLst/>
            </a:prstGeom>
            <a:noFill/>
            <a:ln w="9525">
              <a:noFill/>
              <a:miter lim="800000"/>
              <a:headEnd/>
              <a:tailEnd/>
            </a:ln>
          </p:spPr>
          <p:txBody>
            <a:bodyPr vert="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el-GR" sz="1600" b="1" dirty="0">
                  <a:solidFill>
                    <a:schemeClr val="tx1"/>
                  </a:solidFill>
                  <a:latin typeface="Calibri" pitchFamily="34" charset="0"/>
                  <a:cs typeface="Arial" pitchFamily="34" charset="0"/>
                </a:rPr>
                <a:t>Οικονομικό</a:t>
              </a:r>
              <a:endParaRPr lang="en-US" sz="1600" b="1" dirty="0">
                <a:solidFill>
                  <a:schemeClr val="tx1"/>
                </a:solidFill>
                <a:latin typeface="Calibri" pitchFamily="34" charset="0"/>
                <a:cs typeface="Arial"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13225" y="539500"/>
            <a:ext cx="7717800" cy="1011600"/>
          </a:xfrm>
          <a:prstGeom prst="rect">
            <a:avLst/>
          </a:prstGeom>
        </p:spPr>
        <p:txBody>
          <a:bodyPr spcFirstLastPara="1" wrap="square" lIns="91425" tIns="91425" rIns="91425" bIns="91425" anchor="t" anchorCtr="0">
            <a:noAutofit/>
          </a:bodyPr>
          <a:lstStyle/>
          <a:p>
            <a:pPr lvl="0"/>
            <a:r>
              <a:rPr lang="en-GB" sz="3600" b="1" dirty="0"/>
              <a:t>Τι είναι η πράσινη επιχειρηματικότητα και γιατί είναι σημαντική;</a:t>
            </a:r>
            <a:endParaRPr sz="3600"/>
          </a:p>
        </p:txBody>
      </p:sp>
      <p:sp>
        <p:nvSpPr>
          <p:cNvPr id="335" name="Google Shape;335;p32"/>
          <p:cNvSpPr txBox="1">
            <a:spLocks noGrp="1"/>
          </p:cNvSpPr>
          <p:nvPr>
            <p:ph type="subTitle" idx="4294967295"/>
          </p:nvPr>
        </p:nvSpPr>
        <p:spPr>
          <a:xfrm>
            <a:off x="2802632" y="1911911"/>
            <a:ext cx="3538735" cy="2772450"/>
          </a:xfrm>
          <a:prstGeom prst="rect">
            <a:avLst/>
          </a:prstGeom>
        </p:spPr>
        <p:txBody>
          <a:bodyPr spcFirstLastPara="1" wrap="square" lIns="91425" tIns="91425" rIns="91425" bIns="91425" anchor="t" anchorCtr="0">
            <a:noAutofit/>
          </a:bodyPr>
          <a:lstStyle/>
          <a:p>
            <a:pPr marL="114300" lvl="0" indent="12700" algn="ctr">
              <a:buSzPts val="1600"/>
            </a:pPr>
            <a:r>
              <a:rPr lang="en-US" sz="2000" dirty="0">
                <a:solidFill>
                  <a:srgbClr val="15A7A1"/>
                </a:solidFill>
              </a:rPr>
              <a:t>Γράψτε ένα παράδειγμα πράσινης επιχειρηματικότητας που μπορείτε να σκεφτείτε.</a:t>
            </a:r>
          </a:p>
          <a:p>
            <a:pPr marL="114300" lvl="0" indent="12700" algn="ctr">
              <a:buSzPts val="1600"/>
            </a:pPr>
            <a:endParaRPr lang="en-US" sz="2000" dirty="0"/>
          </a:p>
          <a:p>
            <a:pPr marL="114300" lvl="0" indent="12700" algn="ctr">
              <a:buSzPts val="1600"/>
            </a:pPr>
            <a:r>
              <a:rPr lang="en-US" sz="2000" dirty="0">
                <a:solidFill>
                  <a:srgbClr val="2B2D83"/>
                </a:solidFill>
              </a:rPr>
              <a:t>Στη συνέχεια, παρουσιάστε την επιλογή σας στην τάξη και λάβετε ανατροφοδότηση.</a:t>
            </a:r>
            <a:endParaRPr sz="2000" dirty="0">
              <a:solidFill>
                <a:srgbClr val="2B2D83"/>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1841626" y="-148854"/>
            <a:ext cx="5460747" cy="410862"/>
          </a:xfrm>
          <a:prstGeom prst="rect">
            <a:avLst/>
          </a:prstGeom>
        </p:spPr>
        <p:txBody>
          <a:bodyPr spcFirstLastPara="1" wrap="square" lIns="91425" tIns="91425" rIns="91425" bIns="91425" anchor="t" anchorCtr="0">
            <a:noAutofit/>
          </a:bodyPr>
          <a:lstStyle/>
          <a:p>
            <a:pPr lvl="0"/>
            <a:r>
              <a:rPr lang="en-GB" b="1" dirty="0"/>
              <a:t>Τι είναι λοιπόν μια πράσινη επιχείρηση;</a:t>
            </a:r>
            <a:endParaRPr dirty="0"/>
          </a:p>
        </p:txBody>
      </p:sp>
      <p:graphicFrame>
        <p:nvGraphicFramePr>
          <p:cNvPr id="37" name="Diagram 36"/>
          <p:cNvGraphicFramePr/>
          <p:nvPr>
            <p:extLst>
              <p:ext uri="{D42A27DB-BD31-4B8C-83A1-F6EECF244321}">
                <p14:modId xmlns:p14="http://schemas.microsoft.com/office/powerpoint/2010/main" val="368624957"/>
              </p:ext>
            </p:extLst>
          </p:nvPr>
        </p:nvGraphicFramePr>
        <p:xfrm>
          <a:off x="469557" y="1144473"/>
          <a:ext cx="7961467" cy="3588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3729" name="Picture 1" descr="Green Business strategies - SWOT of green business"/>
          <p:cNvPicPr>
            <a:picLocks noChangeAspect="1" noChangeArrowheads="1"/>
          </p:cNvPicPr>
          <p:nvPr/>
        </p:nvPicPr>
        <p:blipFill>
          <a:blip r:embed="rId8" r:link="rId9"/>
          <a:srcRect/>
          <a:stretch>
            <a:fillRect/>
          </a:stretch>
        </p:blipFill>
        <p:spPr bwMode="auto">
          <a:xfrm>
            <a:off x="3557314" y="1129709"/>
            <a:ext cx="1700486" cy="1062376"/>
          </a:xfrm>
          <a:prstGeom prst="rect">
            <a:avLst/>
          </a:prstGeom>
          <a:noFill/>
          <a:ln w="9525">
            <a:noFill/>
            <a:miter lim="800000"/>
            <a:headEnd/>
            <a:tailEnd/>
          </a:ln>
        </p:spPr>
      </p:pic>
      <p:sp>
        <p:nvSpPr>
          <p:cNvPr id="38" name="TextBox 37"/>
          <p:cNvSpPr txBox="1"/>
          <p:nvPr/>
        </p:nvSpPr>
        <p:spPr>
          <a:xfrm>
            <a:off x="469557" y="4428163"/>
            <a:ext cx="7961467" cy="369332"/>
          </a:xfrm>
          <a:prstGeom prst="rect">
            <a:avLst/>
          </a:prstGeom>
          <a:noFill/>
        </p:spPr>
        <p:txBody>
          <a:bodyPr wrap="square" rtlCol="0">
            <a:spAutoFit/>
          </a:bodyPr>
          <a:lstStyle/>
          <a:p>
            <a:pPr algn="ctr"/>
            <a:r>
              <a:rPr lang="en-GB" sz="900" b="1" dirty="0">
                <a:solidFill>
                  <a:schemeClr val="bg1"/>
                </a:solidFill>
              </a:rPr>
              <a:t>Συχνά αυτές θα περιγράφονται λεπτομερώς σε μια δημόσια διαθέσιμη και τακτικά επικαιροποιούμενη πολιτική βιωσιμότητας ή περιβαλλοντική πολιτική.</a:t>
            </a:r>
            <a:endParaRPr lang="en-US" sz="900" b="1"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703607" y="107109"/>
            <a:ext cx="7452580" cy="677641"/>
          </a:xfrm>
          <a:prstGeom prst="rect">
            <a:avLst/>
          </a:prstGeom>
        </p:spPr>
        <p:txBody>
          <a:bodyPr spcFirstLastPara="1" wrap="square" lIns="91425" tIns="91425" rIns="91425" bIns="91425" anchor="t" anchorCtr="0">
            <a:noAutofit/>
          </a:bodyPr>
          <a:lstStyle/>
          <a:p>
            <a:r>
              <a:rPr lang="en-GB" b="1" dirty="0"/>
              <a:t>Η έννοια της πράσινης επιχειρηματικότητας </a:t>
            </a:r>
            <a:br>
              <a:rPr lang="en-US" dirty="0"/>
            </a:br>
            <a:endParaRPr dirty="0"/>
          </a:p>
        </p:txBody>
      </p:sp>
      <p:sp>
        <p:nvSpPr>
          <p:cNvPr id="335" name="Google Shape;335;p32"/>
          <p:cNvSpPr txBox="1">
            <a:spLocks noGrp="1"/>
          </p:cNvSpPr>
          <p:nvPr>
            <p:ph type="subTitle" idx="4294967295"/>
          </p:nvPr>
        </p:nvSpPr>
        <p:spPr>
          <a:xfrm>
            <a:off x="1227066" y="1217141"/>
            <a:ext cx="3569905" cy="3558745"/>
          </a:xfrm>
          <a:prstGeom prst="rect">
            <a:avLst/>
          </a:prstGeom>
        </p:spPr>
        <p:txBody>
          <a:bodyPr spcFirstLastPara="1" wrap="square" lIns="91425" tIns="91425" rIns="91425" bIns="91425" anchor="t" anchorCtr="0">
            <a:noAutofit/>
          </a:bodyPr>
          <a:lstStyle/>
          <a:p>
            <a:pPr marL="114300" indent="12700">
              <a:buSzPts val="1600"/>
            </a:pPr>
            <a:r>
              <a:rPr lang="en-GB" sz="1600" b="1" dirty="0">
                <a:solidFill>
                  <a:srgbClr val="2B2D83"/>
                </a:solidFill>
              </a:rPr>
              <a:t>Γεγονότα</a:t>
            </a:r>
            <a:r>
              <a:rPr lang="en-GB" sz="1600" dirty="0">
                <a:solidFill>
                  <a:srgbClr val="2B2D83"/>
                </a:solidFill>
              </a:rPr>
              <a:t>:</a:t>
            </a:r>
          </a:p>
          <a:p>
            <a:pPr marL="114300" indent="12700" algn="just">
              <a:buSzPts val="1600"/>
              <a:buFont typeface="Arial" pitchFamily="34" charset="0"/>
              <a:buChar char="•"/>
            </a:pPr>
            <a:r>
              <a:rPr lang="en-GB" dirty="0">
                <a:solidFill>
                  <a:srgbClr val="15A7A1"/>
                </a:solidFill>
              </a:rPr>
              <a:t> </a:t>
            </a:r>
            <a:r>
              <a:rPr lang="el-GR" dirty="0">
                <a:solidFill>
                  <a:srgbClr val="15A7A1"/>
                </a:solidFill>
              </a:rPr>
              <a:t>τ</a:t>
            </a:r>
            <a:r>
              <a:rPr lang="en-GB" dirty="0">
                <a:solidFill>
                  <a:srgbClr val="15A7A1"/>
                </a:solidFill>
              </a:rPr>
              <a:t>ο 60</a:t>
            </a:r>
            <a:r>
              <a:rPr lang="el-GR" dirty="0">
                <a:solidFill>
                  <a:srgbClr val="15A7A1"/>
                </a:solidFill>
              </a:rPr>
              <a:t>% </a:t>
            </a:r>
            <a:r>
              <a:rPr lang="en-GB" dirty="0" err="1">
                <a:solidFill>
                  <a:srgbClr val="15A7A1"/>
                </a:solidFill>
              </a:rPr>
              <a:t>των</a:t>
            </a:r>
            <a:r>
              <a:rPr lang="en-GB" dirty="0">
                <a:solidFill>
                  <a:srgbClr val="15A7A1"/>
                </a:solidFill>
              </a:rPr>
              <a:t> επιχειρήσεων σήμερα μετράει την αποδοτικότητα μέσω πράσινων προγραμμάτων, εκ των οποίων το 78</a:t>
            </a:r>
            <a:r>
              <a:rPr lang="el-GR" dirty="0">
                <a:solidFill>
                  <a:srgbClr val="15A7A1"/>
                </a:solidFill>
              </a:rPr>
              <a:t>% </a:t>
            </a:r>
            <a:r>
              <a:rPr lang="en-GB" dirty="0">
                <a:solidFill>
                  <a:srgbClr val="15A7A1"/>
                </a:solidFill>
              </a:rPr>
              <a:t>επ</a:t>
            </a:r>
            <a:r>
              <a:rPr lang="en-GB" dirty="0" err="1">
                <a:solidFill>
                  <a:srgbClr val="15A7A1"/>
                </a:solidFill>
              </a:rPr>
              <a:t>ιτυγχάνει</a:t>
            </a:r>
            <a:r>
              <a:rPr lang="en-GB" dirty="0">
                <a:solidFill>
                  <a:srgbClr val="15A7A1"/>
                </a:solidFill>
              </a:rPr>
              <a:t> αποδοτικότητα ενέργειας</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2B2D83"/>
                </a:solidFill>
              </a:rPr>
              <a:t> τα δύο τρίτα αναφέρουν εξοικονόμηση θέρμανσης/ψύξης και χαρτιού</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15A7A1"/>
                </a:solidFill>
              </a:rPr>
              <a:t> </a:t>
            </a:r>
            <a:r>
              <a:rPr lang="el-GR" dirty="0">
                <a:solidFill>
                  <a:srgbClr val="15A7A1"/>
                </a:solidFill>
              </a:rPr>
              <a:t>τ</a:t>
            </a:r>
            <a:r>
              <a:rPr lang="en-GB" dirty="0">
                <a:solidFill>
                  <a:srgbClr val="15A7A1"/>
                </a:solidFill>
              </a:rPr>
              <a:t>ο 60</a:t>
            </a:r>
            <a:r>
              <a:rPr lang="el-GR" dirty="0">
                <a:solidFill>
                  <a:srgbClr val="15A7A1"/>
                </a:solidFill>
              </a:rPr>
              <a:t>% </a:t>
            </a:r>
            <a:r>
              <a:rPr lang="en-GB" dirty="0" err="1">
                <a:solidFill>
                  <a:srgbClr val="15A7A1"/>
                </a:solidFill>
              </a:rPr>
              <a:t>μειώνει</a:t>
            </a:r>
            <a:r>
              <a:rPr lang="en-GB" dirty="0">
                <a:solidFill>
                  <a:srgbClr val="15A7A1"/>
                </a:solidFill>
              </a:rPr>
              <a:t> το κόστος κατανάλωσης νερού</a:t>
            </a:r>
          </a:p>
          <a:p>
            <a:pPr marL="114300" indent="12700" algn="just">
              <a:buSzPts val="1600"/>
              <a:buFont typeface="Arial" pitchFamily="34" charset="0"/>
              <a:buChar char="•"/>
            </a:pPr>
            <a:endParaRPr lang="en-GB" dirty="0"/>
          </a:p>
          <a:p>
            <a:pPr marL="114300" indent="12700" algn="just">
              <a:buSzPts val="1600"/>
              <a:buFont typeface="Arial" pitchFamily="34" charset="0"/>
              <a:buChar char="•"/>
            </a:pPr>
            <a:r>
              <a:rPr lang="en-GB" dirty="0">
                <a:solidFill>
                  <a:srgbClr val="2B2D83"/>
                </a:solidFill>
              </a:rPr>
              <a:t> περίπου το 69% δηλώνουν ότι ήδη διερευνούν το πράσινο στις διάφορες προσπάθειές τους</a:t>
            </a:r>
            <a:endParaRPr lang="en-US" dirty="0">
              <a:solidFill>
                <a:srgbClr val="2B2D83"/>
              </a:solidFill>
            </a:endParaRPr>
          </a:p>
        </p:txBody>
      </p:sp>
      <p:pic>
        <p:nvPicPr>
          <p:cNvPr id="71683" name="Picture 3" descr="A Green Future - BusinessToday"/>
          <p:cNvPicPr>
            <a:picLocks noChangeAspect="1" noChangeArrowheads="1"/>
          </p:cNvPicPr>
          <p:nvPr/>
        </p:nvPicPr>
        <p:blipFill>
          <a:blip r:embed="rId3" r:link="rId4"/>
          <a:srcRect/>
          <a:stretch>
            <a:fillRect/>
          </a:stretch>
        </p:blipFill>
        <p:spPr bwMode="auto">
          <a:xfrm>
            <a:off x="4868047" y="1551100"/>
            <a:ext cx="3770216" cy="257020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1312</Words>
  <Application>Microsoft Office PowerPoint</Application>
  <PresentationFormat>Bildschirmpräsentation (16:9)</PresentationFormat>
  <Paragraphs>131</Paragraphs>
  <Slides>22</Slides>
  <Notes>22</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9" baseType="lpstr">
      <vt:lpstr>Arial</vt:lpstr>
      <vt:lpstr>Noto Sans</vt:lpstr>
      <vt:lpstr>Bebas Neue</vt:lpstr>
      <vt:lpstr>Nunito</vt:lpstr>
      <vt:lpstr>Calibri</vt:lpstr>
      <vt:lpstr>Creal Modern Portfolio by Slidesgo</vt:lpstr>
      <vt:lpstr>Document</vt:lpstr>
      <vt:lpstr>Πράσινη eπιχειρηματικότητα  και eπιχειρήσεις</vt:lpstr>
      <vt:lpstr>01</vt:lpstr>
      <vt:lpstr>01</vt:lpstr>
      <vt:lpstr>Εννοιολογικό πλαίσιο</vt:lpstr>
      <vt:lpstr>Τι είναι η πράσινη επιχειρηματικότητα και γιατί είναι σημαντική;</vt:lpstr>
      <vt:lpstr>Τι είναι η πράσινη επιχειρηματικότητα  και γιατί είναι σημαντική;</vt:lpstr>
      <vt:lpstr>Τι είναι η πράσινη επιχειρηματικότητα και γιατί είναι σημαντική;</vt:lpstr>
      <vt:lpstr>Τι είναι λοιπόν μια πράσινη επιχείρηση;</vt:lpstr>
      <vt:lpstr>Η έννοια της πράσινης επιχειρηματικότητας  </vt:lpstr>
      <vt:lpstr>Η έννοια του δημιουργικού  πράσινου επιχειρηματία</vt:lpstr>
      <vt:lpstr>Η έννοια του κύκλου ζωής της επιχείρησης στην πράσινη επιχειρηματικότητα</vt:lpstr>
      <vt:lpstr>Η έννοια της θεσμικής δομής στην πράσινη επιχειρηματικότητα</vt:lpstr>
      <vt:lpstr>Η έννοια του «πράσινου ξεπλύματος»  στην πράσινη επιχειρηματικότητα </vt:lpstr>
      <vt:lpstr>Η έννοια του Greenwashing στην πράσινη επιχειρηματικότητα </vt:lpstr>
      <vt:lpstr>Πώς μπορείτε να καταλάβετε αν έχετε να κάνετε με «πράσινο ξέπλυμα»;</vt:lpstr>
      <vt:lpstr>Πώς μπορείτε να καταλάβετε αν έχετε να κάνετε με οικολογική πλύση;</vt:lpstr>
      <vt:lpstr>Πώς μπορείτε να καταλάβετε αν έχετε να κάνετε με «πράσινο ξέπλυμα»;</vt:lpstr>
      <vt:lpstr>Τα οφέλη της Πράσινης Επιχειρηματικότητας</vt:lpstr>
      <vt:lpstr>Συμβουλές για πράσινους επιχειρηματίες</vt:lpstr>
      <vt:lpstr>Συμπεράσματα</vt:lpstr>
      <vt:lpstr>Αξιολόγηση – Καμβάς Πράσινης Επιχείρησης</vt:lpstr>
      <vt:lpstr>Πράσινη Επιχειρηματικότητα και Επιχειρήσεις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Creal Modern portfolio</dc:title>
  <dc:creator>Alex S</dc:creator>
  <cp:keywords>, docId:D16AD6E05A4E0E80D55EACFF374C0D5A</cp:keywords>
  <cp:lastModifiedBy>saskia_ha@web.de</cp:lastModifiedBy>
  <cp:revision>94</cp:revision>
  <dcterms:modified xsi:type="dcterms:W3CDTF">2023-06-26T11:29:32Z</dcterms:modified>
</cp:coreProperties>
</file>