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Noto Sans" panose="020B0502040504020204" pitchFamily="34" charset="0"/>
      <p:regular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ST2vkivjzVli6eMhs/dG3N0hf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4"/>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4"/>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4"/>
          <p:cNvGrpSpPr/>
          <p:nvPr/>
        </p:nvGrpSpPr>
        <p:grpSpPr>
          <a:xfrm>
            <a:off x="-1807437" y="-2986677"/>
            <a:ext cx="12729824" cy="8656755"/>
            <a:chOff x="179600" y="-461549"/>
            <a:chExt cx="7466172" cy="5078466"/>
          </a:xfrm>
        </p:grpSpPr>
        <p:sp>
          <p:nvSpPr>
            <p:cNvPr id="11" name="Google Shape;11;p24"/>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4"/>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4"/>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4"/>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4"/>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4"/>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4"/>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4"/>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4"/>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4"/>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4"/>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4"/>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4"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C2DD296-11CC-4BE3-98B5-4DAD643DCEBA}"/>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B4B5E27-094A-2DB6-C361-D5953547564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80FB8C55-26FB-5B11-8E6C-9A61E25A30F3}"/>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8"/>
        <p:cNvGrpSpPr/>
        <p:nvPr/>
      </p:nvGrpSpPr>
      <p:grpSpPr>
        <a:xfrm>
          <a:off x="0" y="0"/>
          <a:ext cx="0" cy="0"/>
          <a:chOff x="0" y="0"/>
          <a:chExt cx="0" cy="0"/>
        </a:xfrm>
      </p:grpSpPr>
      <p:sp>
        <p:nvSpPr>
          <p:cNvPr id="109" name="Google Shape;109;p3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3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90A2064-869B-EACB-32CE-12963CA3BFB2}"/>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EC480DE-5DDE-5703-5370-CDA03B9B844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16D6F4AD-454F-2068-A6AF-783C88866799}"/>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4"/>
        <p:cNvGrpSpPr/>
        <p:nvPr/>
      </p:nvGrpSpPr>
      <p:grpSpPr>
        <a:xfrm>
          <a:off x="0" y="0"/>
          <a:ext cx="0" cy="0"/>
          <a:chOff x="0" y="0"/>
          <a:chExt cx="0" cy="0"/>
        </a:xfrm>
      </p:grpSpPr>
      <p:sp>
        <p:nvSpPr>
          <p:cNvPr id="115" name="Google Shape;115;p3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6" name="Google Shape;116;p34"/>
          <p:cNvGrpSpPr/>
          <p:nvPr/>
        </p:nvGrpSpPr>
        <p:grpSpPr>
          <a:xfrm rot="10800000">
            <a:off x="7782805" y="539502"/>
            <a:ext cx="682510" cy="1078346"/>
            <a:chOff x="4210925" y="3949824"/>
            <a:chExt cx="325625" cy="514601"/>
          </a:xfrm>
        </p:grpSpPr>
        <p:sp>
          <p:nvSpPr>
            <p:cNvPr id="117" name="Google Shape;117;p3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3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3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2EC30B5-E3D1-1B1E-C017-D7E7B878FF03}"/>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29077BF-0115-974C-5D80-4529B2008BB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A1781D91-2930-9A33-2722-475F139273F1}"/>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22"/>
        <p:cNvGrpSpPr/>
        <p:nvPr/>
      </p:nvGrpSpPr>
      <p:grpSpPr>
        <a:xfrm>
          <a:off x="0" y="0"/>
          <a:ext cx="0" cy="0"/>
          <a:chOff x="0" y="0"/>
          <a:chExt cx="0" cy="0"/>
        </a:xfrm>
      </p:grpSpPr>
      <p:sp>
        <p:nvSpPr>
          <p:cNvPr id="123" name="Google Shape;123;p3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 name="Google Shape;129;p3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DFCC117-4CB2-BE19-D879-E071F258F7F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BEF9E4A-A9F0-5DDC-A6DB-76D6A8308F4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4296F819-34E8-5617-0F01-EA8FAA63D230}"/>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25"/>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25"/>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25"/>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25"/>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25"/>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25"/>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25"/>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25"/>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5"/>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5"/>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5"/>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5"/>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5"/>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25"/>
          <p:cNvGrpSpPr/>
          <p:nvPr/>
        </p:nvGrpSpPr>
        <p:grpSpPr>
          <a:xfrm>
            <a:off x="163735" y="4251112"/>
            <a:ext cx="811262" cy="1280739"/>
            <a:chOff x="4210925" y="3949824"/>
            <a:chExt cx="325625" cy="514601"/>
          </a:xfrm>
        </p:grpSpPr>
        <p:sp>
          <p:nvSpPr>
            <p:cNvPr id="40" name="Google Shape;40;p25"/>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5"/>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25"/>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5"/>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25"/>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25"/>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25"/>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2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25" descr="Graphical user interface, text, application&#10;&#10;Description automatically generated"/>
          <p:cNvPicPr preferRelativeResize="0"/>
          <p:nvPr/>
        </p:nvPicPr>
        <p:blipFill rotWithShape="1">
          <a:blip r:embed="rId3">
            <a:alphaModFix/>
          </a:blip>
          <a:srcRect r="25004"/>
          <a:stretch/>
        </p:blipFill>
        <p:spPr>
          <a:xfrm>
            <a:off x="66025" y="477516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66C8505-0D85-101B-132F-19C3EC682BD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C6941D4-866C-2D84-7A00-F32879676FE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26"/>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6"/>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6"/>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6"/>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6"/>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26"/>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26"/>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2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C3A937C-B1DC-84EB-3119-28D70C0ACB19}"/>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859CEB9-6701-93E7-B193-BEE04B367D5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9019A597-3E95-17B3-6CD4-0E7696A1C6EB}"/>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27"/>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7"/>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27"/>
          <p:cNvGrpSpPr/>
          <p:nvPr/>
        </p:nvGrpSpPr>
        <p:grpSpPr>
          <a:xfrm>
            <a:off x="8431033" y="-449325"/>
            <a:ext cx="1061212" cy="1676776"/>
            <a:chOff x="4210925" y="3949824"/>
            <a:chExt cx="325625" cy="514601"/>
          </a:xfrm>
        </p:grpSpPr>
        <p:sp>
          <p:nvSpPr>
            <p:cNvPr id="65" name="Google Shape;65;p2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27"/>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7"/>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9" name="Google Shape;69;p2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266731E-2D33-167F-E742-14318B4C528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CDA4CDE-38CC-D12C-4A03-8C8C86CE282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C2D2722D-5998-77E1-B7F7-71FCCB6A3348}"/>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2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28"/>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8"/>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28"/>
          <p:cNvGrpSpPr/>
          <p:nvPr/>
        </p:nvGrpSpPr>
        <p:grpSpPr>
          <a:xfrm>
            <a:off x="8225003" y="433123"/>
            <a:ext cx="411785" cy="650559"/>
            <a:chOff x="4210925" y="3949824"/>
            <a:chExt cx="325625" cy="514601"/>
          </a:xfrm>
        </p:grpSpPr>
        <p:sp>
          <p:nvSpPr>
            <p:cNvPr id="76" name="Google Shape;76;p28"/>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8"/>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8" name="Google Shape;78;p2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28"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EEBEFF8-0F76-74DD-BD29-77F7F8D6540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699085F-E195-958E-7CA5-3DD7CD8B825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E767B42F-EE69-7709-C231-6A266569C17C}"/>
              </a:ext>
            </a:extLst>
          </p:cNvPr>
          <p:cNvPicPr preferRelativeResize="0"/>
          <p:nvPr userDrawn="1"/>
        </p:nvPicPr>
        <p:blipFill rotWithShape="1">
          <a:blip r:embed="rId3">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2" name="Google Shape;82;p29"/>
          <p:cNvGrpSpPr/>
          <p:nvPr/>
        </p:nvGrpSpPr>
        <p:grpSpPr>
          <a:xfrm>
            <a:off x="6609" y="4254853"/>
            <a:ext cx="554210" cy="859289"/>
            <a:chOff x="2242775" y="2016422"/>
            <a:chExt cx="325050" cy="504100"/>
          </a:xfrm>
        </p:grpSpPr>
        <p:sp>
          <p:nvSpPr>
            <p:cNvPr id="83" name="Google Shape;83;p29"/>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9"/>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29"/>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6" name="Google Shape;86;p29"/>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9"/>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 name="Google Shape;88;p2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08A3C26-DBA2-DF45-2F36-F7F87B9F0599}"/>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F3ABE9B-B6E5-3985-8877-396B5C21EE4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D5514CD8-6621-C708-9493-052116A58AAD}"/>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pic>
        <p:nvPicPr>
          <p:cNvPr id="91" name="Google Shape;91;p3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95DE633-EF9E-0F18-0E3F-D4D7ECAE364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BBD5075-0E6E-F6E1-B812-92AB8BC45DA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EFD6C181-2CCE-1A30-B83D-6DD9F7AB482E}"/>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93"/>
        <p:cNvGrpSpPr/>
        <p:nvPr/>
      </p:nvGrpSpPr>
      <p:grpSpPr>
        <a:xfrm>
          <a:off x="0" y="0"/>
          <a:ext cx="0" cy="0"/>
          <a:chOff x="0" y="0"/>
          <a:chExt cx="0" cy="0"/>
        </a:xfrm>
      </p:grpSpPr>
      <p:sp>
        <p:nvSpPr>
          <p:cNvPr id="94" name="Google Shape;94;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31"/>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1"/>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p3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AAB2DF4-DCDE-09D0-6B98-2A599486F1B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38FB4B8-7782-ECB3-C867-C445EADBB4C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92108B15-6EC6-0CDF-CB71-905E7DC59880}"/>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9"/>
        <p:cNvGrpSpPr/>
        <p:nvPr/>
      </p:nvGrpSpPr>
      <p:grpSpPr>
        <a:xfrm>
          <a:off x="0" y="0"/>
          <a:ext cx="0" cy="0"/>
          <a:chOff x="0" y="0"/>
          <a:chExt cx="0" cy="0"/>
        </a:xfrm>
      </p:grpSpPr>
      <p:sp>
        <p:nvSpPr>
          <p:cNvPr id="100" name="Google Shape;100;p32"/>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32"/>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2" name="Google Shape;102;p32"/>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3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2AB491F-2A9A-38AB-B2AE-514E741F6B74}"/>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E5CDB9E-831E-77DB-F560-61CDCD307F2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EB632873-F3FD-30A8-BCA8-84DE6703E6B6}"/>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cEl-esdjpU"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
          <p:cNvSpPr txBox="1">
            <a:spLocks noGrp="1"/>
          </p:cNvSpPr>
          <p:nvPr>
            <p:ph type="ctrTitle"/>
          </p:nvPr>
        </p:nvSpPr>
        <p:spPr>
          <a:xfrm>
            <a:off x="1221167" y="954028"/>
            <a:ext cx="6141228"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b="1"/>
              <a:t>Antreprenoriat și afaceri ecologice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Conceptul de antreprenor verde creativ</a:t>
            </a:r>
            <a:endParaRPr/>
          </a:p>
        </p:txBody>
      </p:sp>
      <p:sp>
        <p:nvSpPr>
          <p:cNvPr id="219" name="Google Shape;219;p10"/>
          <p:cNvSpPr txBox="1"/>
          <p:nvPr/>
        </p:nvSpPr>
        <p:spPr>
          <a:xfrm>
            <a:off x="380628" y="1322174"/>
            <a:ext cx="3202831" cy="2916194"/>
          </a:xfrm>
          <a:prstGeom prst="rect">
            <a:avLst/>
          </a:prstGeom>
          <a:noFill/>
          <a:ln>
            <a:noFill/>
          </a:ln>
        </p:spPr>
        <p:txBody>
          <a:bodyPr spcFirstLastPara="1" wrap="square" lIns="91425" tIns="91425" rIns="91425" bIns="91425" anchor="t" anchorCtr="0">
            <a:noAutofit/>
          </a:bodyPr>
          <a:lstStyle/>
          <a:p>
            <a:pPr marL="114300" marR="0" lvl="0" indent="12700" algn="l" rtl="0">
              <a:lnSpc>
                <a:spcPct val="100000"/>
              </a:lnSpc>
              <a:spcBef>
                <a:spcPts val="0"/>
              </a:spcBef>
              <a:spcAft>
                <a:spcPts val="0"/>
              </a:spcAft>
              <a:buNone/>
            </a:pPr>
            <a:r>
              <a:rPr lang="en-US" sz="1400" b="0" i="0" u="none" strike="noStrike" cap="none">
                <a:solidFill>
                  <a:srgbClr val="15A7A1"/>
                </a:solidFill>
                <a:latin typeface="Arial"/>
                <a:ea typeface="Arial"/>
                <a:cs typeface="Arial"/>
                <a:sym typeface="Arial"/>
              </a:rPr>
              <a:t>Antreprenoriatul creativ ecologic este considerat ca fiind capacitatea unui antreprenor de a obține aprobarea părților interesate pentru ideile sale, de a prelua controlul asupra lanțurilor valorice și de a fi recompensat pentru ingeniozitatea sa de a rezolva problemele de mediu.</a:t>
            </a:r>
            <a:endParaRPr/>
          </a:p>
          <a:p>
            <a:pPr marL="114300" marR="0" lvl="0" indent="1270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400" b="0" i="0" u="none" strike="noStrike" cap="none">
                <a:solidFill>
                  <a:srgbClr val="2B2D83"/>
                </a:solidFill>
                <a:latin typeface="Arial"/>
                <a:ea typeface="Arial"/>
                <a:cs typeface="Arial"/>
                <a:sym typeface="Arial"/>
              </a:rPr>
              <a:t>Capacitatea întreprinzătorilor de a atrage investitori pentru ideile lor creative definește nivelul de succes atins prin eforturile de inovare.</a:t>
            </a:r>
            <a:endParaRPr sz="1400" b="0" i="0" u="none" strike="noStrike" cap="none">
              <a:solidFill>
                <a:srgbClr val="2B2D83"/>
              </a:solidFill>
              <a:latin typeface="Arial"/>
              <a:ea typeface="Arial"/>
              <a:cs typeface="Arial"/>
              <a:sym typeface="Arial"/>
            </a:endParaRPr>
          </a:p>
        </p:txBody>
      </p:sp>
      <p:pic>
        <p:nvPicPr>
          <p:cNvPr id="220" name="Google Shape;220;p10" descr="shutterstock_388063573-1000x600"/>
          <p:cNvPicPr preferRelativeResize="0"/>
          <p:nvPr/>
        </p:nvPicPr>
        <p:blipFill rotWithShape="1">
          <a:blip r:embed="rId3">
            <a:alphaModFix/>
          </a:blip>
          <a:srcRect/>
          <a:stretch/>
        </p:blipFill>
        <p:spPr>
          <a:xfrm>
            <a:off x="4650775" y="1476634"/>
            <a:ext cx="3162300" cy="1898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Conceptul de ciclu de viață al firmei în antreprenoriatul verde</a:t>
            </a:r>
            <a:endParaRPr/>
          </a:p>
        </p:txBody>
      </p:sp>
      <p:sp>
        <p:nvSpPr>
          <p:cNvPr id="226" name="Google Shape;226;p11"/>
          <p:cNvSpPr txBox="1">
            <a:spLocks noGrp="1"/>
          </p:cNvSpPr>
          <p:nvPr>
            <p:ph type="subTitle" idx="1"/>
          </p:nvPr>
        </p:nvSpPr>
        <p:spPr>
          <a:xfrm>
            <a:off x="616239" y="1688818"/>
            <a:ext cx="5064000" cy="1271400"/>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0" i="0" u="none" strike="noStrike" cap="none" dirty="0" err="1">
                <a:solidFill>
                  <a:srgbClr val="15A7A1"/>
                </a:solidFill>
                <a:latin typeface="Arial"/>
                <a:ea typeface="Arial"/>
                <a:cs typeface="Arial"/>
                <a:sym typeface="Arial"/>
              </a:rPr>
              <a:t>Ciclul</a:t>
            </a:r>
            <a:r>
              <a:rPr lang="en-US" sz="2000" b="0" i="0" u="none" strike="noStrike" cap="none" dirty="0">
                <a:solidFill>
                  <a:srgbClr val="15A7A1"/>
                </a:solidFill>
                <a:latin typeface="Arial"/>
                <a:ea typeface="Arial"/>
                <a:cs typeface="Arial"/>
                <a:sym typeface="Arial"/>
              </a:rPr>
              <a:t> de </a:t>
            </a:r>
            <a:r>
              <a:rPr lang="en-US" sz="2000" b="0" i="0" u="none" strike="noStrike" cap="none" dirty="0" err="1">
                <a:solidFill>
                  <a:srgbClr val="15A7A1"/>
                </a:solidFill>
                <a:latin typeface="Arial"/>
                <a:ea typeface="Arial"/>
                <a:cs typeface="Arial"/>
                <a:sym typeface="Arial"/>
              </a:rPr>
              <a:t>viață</a:t>
            </a:r>
            <a:r>
              <a:rPr lang="en-US" sz="2000" b="0" i="0" u="none" strike="noStrike" cap="none" dirty="0">
                <a:solidFill>
                  <a:srgbClr val="15A7A1"/>
                </a:solidFill>
                <a:latin typeface="Arial"/>
                <a:ea typeface="Arial"/>
                <a:cs typeface="Arial"/>
                <a:sym typeface="Arial"/>
              </a:rPr>
              <a:t> al </a:t>
            </a:r>
            <a:r>
              <a:rPr lang="en-US" sz="2000" b="0" i="0" u="none" strike="noStrike" cap="none" dirty="0" err="1">
                <a:solidFill>
                  <a:srgbClr val="15A7A1"/>
                </a:solidFill>
                <a:latin typeface="Arial"/>
                <a:ea typeface="Arial"/>
                <a:cs typeface="Arial"/>
                <a:sym typeface="Arial"/>
              </a:rPr>
              <a:t>unei</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firme</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reprezintă</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evoluția</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unei</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firme</a:t>
            </a:r>
            <a:r>
              <a:rPr lang="en-US" sz="2000" b="0" i="0" u="none" strike="noStrike" cap="none" dirty="0">
                <a:solidFill>
                  <a:srgbClr val="15A7A1"/>
                </a:solidFill>
                <a:latin typeface="Arial"/>
                <a:ea typeface="Arial"/>
                <a:cs typeface="Arial"/>
                <a:sym typeface="Arial"/>
              </a:rPr>
              <a:t> din </a:t>
            </a:r>
            <a:r>
              <a:rPr lang="en-US" sz="2000" b="0" i="0" u="none" strike="noStrike" cap="none" dirty="0" err="1">
                <a:solidFill>
                  <a:srgbClr val="15A7A1"/>
                </a:solidFill>
                <a:latin typeface="Arial"/>
                <a:ea typeface="Arial"/>
                <a:cs typeface="Arial"/>
                <a:sym typeface="Arial"/>
              </a:rPr>
              <a:t>momentul</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în</a:t>
            </a:r>
            <a:r>
              <a:rPr lang="en-US" sz="2000" b="0" i="0" u="none" strike="noStrike" cap="none" dirty="0">
                <a:solidFill>
                  <a:srgbClr val="15A7A1"/>
                </a:solidFill>
                <a:latin typeface="Arial"/>
                <a:ea typeface="Arial"/>
                <a:cs typeface="Arial"/>
                <a:sym typeface="Arial"/>
              </a:rPr>
              <a:t> care </a:t>
            </a:r>
            <a:r>
              <a:rPr lang="en-US" sz="2000" b="0" i="0" u="none" strike="noStrike" cap="none" dirty="0" err="1">
                <a:solidFill>
                  <a:srgbClr val="15A7A1"/>
                </a:solidFill>
                <a:latin typeface="Arial"/>
                <a:ea typeface="Arial"/>
                <a:cs typeface="Arial"/>
                <a:sym typeface="Arial"/>
              </a:rPr>
              <a:t>aceasta</a:t>
            </a:r>
            <a:r>
              <a:rPr lang="en-US" sz="2000" b="0" i="0" u="none" strike="noStrike" cap="none" dirty="0">
                <a:solidFill>
                  <a:srgbClr val="15A7A1"/>
                </a:solidFill>
                <a:latin typeface="Arial"/>
                <a:ea typeface="Arial"/>
                <a:cs typeface="Arial"/>
                <a:sym typeface="Arial"/>
              </a:rPr>
              <a:t> a </a:t>
            </a:r>
            <a:r>
              <a:rPr lang="en-US" sz="2000" b="0" i="0" u="none" strike="noStrike" cap="none" dirty="0" err="1">
                <a:solidFill>
                  <a:srgbClr val="15A7A1"/>
                </a:solidFill>
                <a:latin typeface="Arial"/>
                <a:ea typeface="Arial"/>
                <a:cs typeface="Arial"/>
                <a:sym typeface="Arial"/>
              </a:rPr>
              <a:t>fost</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lansată</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în</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lumea</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afacerilor</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și</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până</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când</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poate</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supraviețui</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în</a:t>
            </a:r>
            <a:r>
              <a:rPr lang="en-US" sz="2000" b="0" i="0" u="none" strike="noStrike" cap="none" dirty="0">
                <a:solidFill>
                  <a:srgbClr val="15A7A1"/>
                </a:solidFill>
                <a:latin typeface="Arial"/>
                <a:ea typeface="Arial"/>
                <a:cs typeface="Arial"/>
                <a:sym typeface="Arial"/>
              </a:rPr>
              <a:t> </a:t>
            </a:r>
            <a:r>
              <a:rPr lang="en-US" sz="2000" b="0" i="0" u="none" strike="noStrike" cap="none" dirty="0" err="1">
                <a:solidFill>
                  <a:srgbClr val="15A7A1"/>
                </a:solidFill>
                <a:latin typeface="Arial"/>
                <a:ea typeface="Arial"/>
                <a:cs typeface="Arial"/>
                <a:sym typeface="Arial"/>
              </a:rPr>
              <a:t>mediu</a:t>
            </a:r>
            <a:r>
              <a:rPr lang="en-US" sz="2000" b="0" i="0" u="none" strike="noStrike" cap="none" dirty="0">
                <a:solidFill>
                  <a:srgbClr val="15A7A1"/>
                </a:solidFill>
                <a:latin typeface="Arial"/>
                <a:ea typeface="Arial"/>
                <a:cs typeface="Arial"/>
                <a:sym typeface="Arial"/>
              </a:rPr>
              <a:t>.</a:t>
            </a:r>
            <a:endParaRPr sz="2000" b="0" i="0" u="none" strike="noStrike" cap="none" dirty="0">
              <a:solidFill>
                <a:srgbClr val="15A7A1"/>
              </a:solidFill>
              <a:latin typeface="Arial"/>
              <a:ea typeface="Arial"/>
              <a:cs typeface="Arial"/>
              <a:sym typeface="Arial"/>
            </a:endParaRPr>
          </a:p>
        </p:txBody>
      </p:sp>
      <p:pic>
        <p:nvPicPr>
          <p:cNvPr id="227" name="Google Shape;227;p11" descr="shutterstock_387630025"/>
          <p:cNvPicPr preferRelativeResize="0"/>
          <p:nvPr/>
        </p:nvPicPr>
        <p:blipFill rotWithShape="1">
          <a:blip r:embed="rId3">
            <a:alphaModFix/>
          </a:blip>
          <a:srcRect/>
          <a:stretch/>
        </p:blipFill>
        <p:spPr>
          <a:xfrm>
            <a:off x="5887275" y="1752601"/>
            <a:ext cx="2867600" cy="2867600"/>
          </a:xfrm>
          <a:prstGeom prst="rect">
            <a:avLst/>
          </a:prstGeom>
          <a:noFill/>
          <a:ln>
            <a:noFill/>
          </a:ln>
        </p:spPr>
      </p:pic>
      <p:pic>
        <p:nvPicPr>
          <p:cNvPr id="228" name="Google Shape;228;p11" descr="Moving the Small and Mid-Sized Firm Out of Start-Up"/>
          <p:cNvPicPr preferRelativeResize="0"/>
          <p:nvPr/>
        </p:nvPicPr>
        <p:blipFill rotWithShape="1">
          <a:blip r:embed="rId4">
            <a:alphaModFix/>
          </a:blip>
          <a:srcRect/>
          <a:stretch/>
        </p:blipFill>
        <p:spPr>
          <a:xfrm>
            <a:off x="1585088" y="3032620"/>
            <a:ext cx="3343275" cy="17726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Conceptul de structură instituțională în antreprenoriatul verde</a:t>
            </a:r>
            <a:endParaRPr/>
          </a:p>
        </p:txBody>
      </p:sp>
      <p:sp>
        <p:nvSpPr>
          <p:cNvPr id="234" name="Google Shape;234;p12"/>
          <p:cNvSpPr txBox="1">
            <a:spLocks noGrp="1"/>
          </p:cNvSpPr>
          <p:nvPr>
            <p:ph type="subTitle" idx="1"/>
          </p:nvPr>
        </p:nvSpPr>
        <p:spPr>
          <a:xfrm>
            <a:off x="601724" y="1752600"/>
            <a:ext cx="5019600" cy="1742400"/>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0" i="0" u="none" strike="noStrike" cap="none">
                <a:solidFill>
                  <a:srgbClr val="15A7A1"/>
                </a:solidFill>
                <a:latin typeface="Arial"/>
                <a:ea typeface="Arial"/>
                <a:cs typeface="Arial"/>
                <a:sym typeface="Arial"/>
              </a:rPr>
              <a:t>Antreprenoriatul ecologic poate exista în două moduri, și anume: firme "</a:t>
            </a:r>
            <a:r>
              <a:rPr lang="en-US" sz="2000" b="0" i="0" u="none" strike="noStrike" cap="none">
                <a:solidFill>
                  <a:srgbClr val="2B2D83"/>
                </a:solidFill>
                <a:latin typeface="Arial"/>
                <a:ea typeface="Arial"/>
                <a:cs typeface="Arial"/>
                <a:sym typeface="Arial"/>
              </a:rPr>
              <a:t>deja stabilite</a:t>
            </a:r>
            <a:r>
              <a:rPr lang="en-US" sz="2000" b="0" i="0" u="none" strike="noStrike" cap="none">
                <a:solidFill>
                  <a:srgbClr val="15A7A1"/>
                </a:solidFill>
                <a:latin typeface="Arial"/>
                <a:ea typeface="Arial"/>
                <a:cs typeface="Arial"/>
                <a:sym typeface="Arial"/>
              </a:rPr>
              <a:t>" care migrează spre ecologizare și noi firme "</a:t>
            </a:r>
            <a:r>
              <a:rPr lang="en-US" sz="2000" b="0" i="0" u="none" strike="noStrike" cap="none">
                <a:solidFill>
                  <a:srgbClr val="2B2D83"/>
                </a:solidFill>
                <a:latin typeface="Arial"/>
                <a:ea typeface="Arial"/>
                <a:cs typeface="Arial"/>
                <a:sym typeface="Arial"/>
              </a:rPr>
              <a:t>născute verzi</a:t>
            </a:r>
            <a:r>
              <a:rPr lang="en-US" sz="2000" b="0" i="0" u="none" strike="noStrike" cap="none">
                <a:solidFill>
                  <a:srgbClr val="15A7A1"/>
                </a:solidFill>
                <a:latin typeface="Arial"/>
                <a:ea typeface="Arial"/>
                <a:cs typeface="Arial"/>
                <a:sym typeface="Arial"/>
              </a:rPr>
              <a:t>". </a:t>
            </a:r>
            <a:endParaRPr sz="2000" b="0" i="0" u="none" strike="noStrike" cap="none">
              <a:solidFill>
                <a:srgbClr val="15A7A1"/>
              </a:solidFill>
              <a:latin typeface="Arial"/>
              <a:ea typeface="Arial"/>
              <a:cs typeface="Arial"/>
              <a:sym typeface="Arial"/>
            </a:endParaRPr>
          </a:p>
        </p:txBody>
      </p:sp>
      <p:pic>
        <p:nvPicPr>
          <p:cNvPr id="235" name="Google Shape;235;p12" descr="Integrated Sustainable Green Entrepreneurship for North East India – Surjit"/>
          <p:cNvPicPr preferRelativeResize="0"/>
          <p:nvPr/>
        </p:nvPicPr>
        <p:blipFill rotWithShape="1">
          <a:blip r:embed="rId3">
            <a:alphaModFix/>
          </a:blip>
          <a:srcRect/>
          <a:stretch/>
        </p:blipFill>
        <p:spPr>
          <a:xfrm>
            <a:off x="5974156" y="1826476"/>
            <a:ext cx="1961223" cy="1308100"/>
          </a:xfrm>
          <a:prstGeom prst="rect">
            <a:avLst/>
          </a:prstGeom>
          <a:noFill/>
          <a:ln>
            <a:noFill/>
          </a:ln>
        </p:spPr>
      </p:pic>
      <p:sp>
        <p:nvSpPr>
          <p:cNvPr id="236" name="Google Shape;236;p12"/>
          <p:cNvSpPr txBox="1"/>
          <p:nvPr/>
        </p:nvSpPr>
        <p:spPr>
          <a:xfrm>
            <a:off x="608050" y="3300700"/>
            <a:ext cx="7469100" cy="1262400"/>
          </a:xfrm>
          <a:prstGeom prst="rect">
            <a:avLst/>
          </a:prstGeom>
          <a:noFill/>
          <a:ln w="9525" cap="flat" cmpd="sng">
            <a:solidFill>
              <a:srgbClr val="15A7A1"/>
            </a:solidFill>
            <a:prstDash val="solid"/>
            <a:round/>
            <a:headEnd type="none" w="sm" len="sm"/>
            <a:tailEnd type="none" w="sm" len="sm"/>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1" i="0" u="none" strike="noStrike" cap="none">
                <a:solidFill>
                  <a:srgbClr val="15A7A1"/>
                </a:solidFill>
                <a:latin typeface="Arial"/>
                <a:ea typeface="Arial"/>
                <a:cs typeface="Arial"/>
                <a:sym typeface="Arial"/>
              </a:rPr>
              <a:t>Exercițiu practic </a:t>
            </a:r>
            <a:r>
              <a:rPr lang="en-US" sz="2000" b="0" i="0" u="none" strike="noStrike" cap="none">
                <a:solidFill>
                  <a:srgbClr val="2B2D83"/>
                </a:solidFill>
                <a:latin typeface="Arial"/>
                <a:ea typeface="Arial"/>
                <a:cs typeface="Arial"/>
                <a:sym typeface="Arial"/>
              </a:rPr>
              <a:t>- Vă rugăm să discutați cu colegii de echipă și să găsiți argumente cu privire la care dintre cele două tipuri de antreprenoriat verde menționate mai sus este mai eficient și de ce. </a:t>
            </a:r>
            <a:endParaRPr sz="2000" b="0" i="0" u="none" strike="noStrike" cap="none">
              <a:solidFill>
                <a:srgbClr val="2B2D83"/>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Conceptul de Greenwashing în antreprenoriatul verde </a:t>
            </a:r>
            <a:endParaRPr/>
          </a:p>
        </p:txBody>
      </p:sp>
      <p:sp>
        <p:nvSpPr>
          <p:cNvPr id="242" name="Google Shape;242;p13"/>
          <p:cNvSpPr txBox="1">
            <a:spLocks noGrp="1"/>
          </p:cNvSpPr>
          <p:nvPr>
            <p:ph type="subTitle" idx="1"/>
          </p:nvPr>
        </p:nvSpPr>
        <p:spPr>
          <a:xfrm>
            <a:off x="601734" y="1752600"/>
            <a:ext cx="7951716" cy="2819400"/>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0" i="0" u="none" strike="noStrike" cap="none">
                <a:solidFill>
                  <a:srgbClr val="2B2D83"/>
                </a:solidFill>
                <a:latin typeface="Arial"/>
                <a:ea typeface="Arial"/>
                <a:cs typeface="Arial"/>
                <a:sym typeface="Arial"/>
              </a:rPr>
              <a:t>Ce este greenwashing?</a:t>
            </a:r>
            <a:endParaRPr/>
          </a:p>
          <a:p>
            <a:pPr marL="114300" marR="0" lvl="0" indent="12700" algn="just" rtl="0">
              <a:lnSpc>
                <a:spcPct val="100000"/>
              </a:lnSpc>
              <a:spcBef>
                <a:spcPts val="0"/>
              </a:spcBef>
              <a:spcAft>
                <a:spcPts val="0"/>
              </a:spcAft>
              <a:buNone/>
            </a:pPr>
            <a:endParaRPr sz="2000" b="0" i="0" u="none" strike="noStrike" cap="none">
              <a:solidFill>
                <a:srgbClr val="15A7A1"/>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600" b="0" i="0" u="none" strike="noStrike" cap="none">
                <a:solidFill>
                  <a:srgbClr val="15A7A1"/>
                </a:solidFill>
                <a:latin typeface="Arial"/>
                <a:ea typeface="Arial"/>
                <a:cs typeface="Arial"/>
                <a:sym typeface="Arial"/>
              </a:rPr>
              <a:t> Cuvinte  prietenoase cu natura, cum ar fi "eco", "bio" și "organic", sunt folosite retoric de unele firme fără scrupule doar pentru a păcăli consumatorii neavizați și a-i face să creadă că aceste firme sunt conștiente de mediul înconjurător în operațiunile lor comerciale.</a:t>
            </a:r>
            <a:endParaRPr/>
          </a:p>
          <a:p>
            <a:pPr marL="127000" marR="0" lvl="0" indent="88900" algn="just" rtl="0">
              <a:lnSpc>
                <a:spcPct val="100000"/>
              </a:lnSpc>
              <a:spcBef>
                <a:spcPts val="0"/>
              </a:spcBef>
              <a:spcAft>
                <a:spcPts val="0"/>
              </a:spcAft>
              <a:buClr>
                <a:srgbClr val="000000"/>
              </a:buClr>
              <a:buSzPts val="1600"/>
              <a:buFont typeface="Arial"/>
              <a:buNone/>
            </a:pPr>
            <a:endParaRPr sz="1600" b="0" i="0" u="none" strike="noStrike" cap="none">
              <a:solidFill>
                <a:srgbClr val="15A7A1"/>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600" b="0" i="0" u="none" strike="noStrike" cap="none">
                <a:solidFill>
                  <a:srgbClr val="15A7A1"/>
                </a:solidFill>
                <a:latin typeface="Arial"/>
                <a:ea typeface="Arial"/>
                <a:cs typeface="Arial"/>
                <a:sym typeface="Arial"/>
              </a:rPr>
              <a:t> S-a observat că firmele aleg în mod deliberat obiceiul de "greenwashing", care înseamnă, literalmente, inducerea în eroare a publicului prin intermediul campaniilor de marketing.</a:t>
            </a:r>
            <a:endParaRPr sz="1600" b="0" i="0" u="none" strike="noStrike" cap="none">
              <a:solidFill>
                <a:srgbClr val="15A7A1"/>
              </a:solidFill>
              <a:latin typeface="Arial"/>
              <a:ea typeface="Arial"/>
              <a:cs typeface="Arial"/>
              <a:sym typeface="Arial"/>
            </a:endParaRPr>
          </a:p>
        </p:txBody>
      </p:sp>
      <p:pic>
        <p:nvPicPr>
          <p:cNvPr id="243" name="Google Shape;243;p13" descr="Are UK business owners guilty of &amp;#39;greenwashing&amp;#39;? | Business Leader News"/>
          <p:cNvPicPr preferRelativeResize="0"/>
          <p:nvPr/>
        </p:nvPicPr>
        <p:blipFill rotWithShape="1">
          <a:blip r:embed="rId3">
            <a:alphaModFix/>
          </a:blip>
          <a:srcRect/>
          <a:stretch/>
        </p:blipFill>
        <p:spPr>
          <a:xfrm>
            <a:off x="7131050" y="1114321"/>
            <a:ext cx="1320800" cy="132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Conceptul de Greenwashing în antreprenoriatul verde </a:t>
            </a:r>
            <a:endParaRPr/>
          </a:p>
        </p:txBody>
      </p:sp>
      <p:sp>
        <p:nvSpPr>
          <p:cNvPr id="249" name="Google Shape;249;p14"/>
          <p:cNvSpPr txBox="1">
            <a:spLocks noGrp="1"/>
          </p:cNvSpPr>
          <p:nvPr>
            <p:ph type="subTitle" idx="1"/>
          </p:nvPr>
        </p:nvSpPr>
        <p:spPr>
          <a:xfrm>
            <a:off x="4038599" y="1758374"/>
            <a:ext cx="4540251" cy="3011383"/>
          </a:xfrm>
          <a:prstGeom prst="rect">
            <a:avLst/>
          </a:prstGeom>
          <a:noFill/>
          <a:ln w="9525" cap="flat" cmpd="sng">
            <a:solidFill>
              <a:srgbClr val="2B2D83"/>
            </a:solidFill>
            <a:prstDash val="solid"/>
            <a:round/>
            <a:headEnd type="none" w="sm" len="sm"/>
            <a:tailEnd type="none" w="sm" len="sm"/>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1" i="0" u="none" strike="noStrike" cap="none">
                <a:solidFill>
                  <a:srgbClr val="2B2D83"/>
                </a:solidFill>
                <a:latin typeface="Arial"/>
                <a:ea typeface="Arial"/>
                <a:cs typeface="Arial"/>
                <a:sym typeface="Arial"/>
              </a:rPr>
              <a:t>Exercițiu practic</a:t>
            </a:r>
            <a:endParaRPr/>
          </a:p>
          <a:p>
            <a:pPr marL="114300" marR="0" lvl="0" indent="12700" algn="just" rtl="0">
              <a:lnSpc>
                <a:spcPct val="100000"/>
              </a:lnSpc>
              <a:spcBef>
                <a:spcPts val="0"/>
              </a:spcBef>
              <a:spcAft>
                <a:spcPts val="0"/>
              </a:spcAft>
              <a:buNone/>
            </a:pPr>
            <a:endParaRPr sz="20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600" b="0" i="0" u="none" strike="noStrike" cap="none">
                <a:solidFill>
                  <a:srgbClr val="15A7A1"/>
                </a:solidFill>
                <a:latin typeface="Arial"/>
                <a:ea typeface="Arial"/>
                <a:cs typeface="Arial"/>
                <a:sym typeface="Arial"/>
              </a:rPr>
              <a:t>Vă rugăm să urmăriți următorul videoclip și să identificați companiile care practică Greenwashing.</a:t>
            </a:r>
            <a:endParaRPr/>
          </a:p>
          <a:p>
            <a:pPr marL="114300" marR="0" lvl="0" indent="12700" algn="just" rtl="0">
              <a:lnSpc>
                <a:spcPct val="100000"/>
              </a:lnSpc>
              <a:spcBef>
                <a:spcPts val="0"/>
              </a:spcBef>
              <a:spcAft>
                <a:spcPts val="0"/>
              </a:spcAft>
              <a:buNone/>
            </a:pPr>
            <a:r>
              <a:rPr lang="en-US" sz="1600" b="0" i="0" u="none" strike="noStrike" cap="none">
                <a:solidFill>
                  <a:srgbClr val="15A7A1"/>
                </a:solidFill>
                <a:latin typeface="Arial"/>
                <a:ea typeface="Arial"/>
                <a:cs typeface="Arial"/>
                <a:sym typeface="Arial"/>
              </a:rPr>
              <a:t>După aceea, discutați cu grupul despre efectele pe care le au acțiunile companiilor pe care le-ați identificat.</a:t>
            </a:r>
            <a:endParaRPr/>
          </a:p>
          <a:p>
            <a:pPr marL="114300" marR="0" lvl="0" indent="12700" algn="just" rtl="0">
              <a:lnSpc>
                <a:spcPct val="100000"/>
              </a:lnSpc>
              <a:spcBef>
                <a:spcPts val="0"/>
              </a:spcBef>
              <a:spcAft>
                <a:spcPts val="0"/>
              </a:spcAft>
              <a:buNone/>
            </a:pPr>
            <a:endParaRPr sz="16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400" b="0" i="0" u="sng" strike="noStrike" cap="none">
                <a:solidFill>
                  <a:srgbClr val="2B2D83"/>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https://www.youtube.com/watch?v=5cEl-esdjpU</a:t>
            </a:r>
            <a:endParaRPr sz="1400" b="0" i="0" u="none" strike="noStrike" cap="none">
              <a:solidFill>
                <a:srgbClr val="2B2D83"/>
              </a:solidFill>
              <a:latin typeface="Arial"/>
              <a:ea typeface="Arial"/>
              <a:cs typeface="Arial"/>
              <a:sym typeface="Arial"/>
            </a:endParaRPr>
          </a:p>
          <a:p>
            <a:pPr marL="114300" marR="0" lvl="0" indent="12700" algn="just" rtl="0">
              <a:lnSpc>
                <a:spcPct val="100000"/>
              </a:lnSpc>
              <a:spcBef>
                <a:spcPts val="0"/>
              </a:spcBef>
              <a:spcAft>
                <a:spcPts val="0"/>
              </a:spcAft>
              <a:buNone/>
            </a:pPr>
            <a:endParaRPr sz="16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endParaRPr sz="1600" b="0" i="0" u="none" strike="noStrike" cap="none">
              <a:solidFill>
                <a:srgbClr val="15A7A1"/>
              </a:solidFill>
              <a:latin typeface="Arial"/>
              <a:ea typeface="Arial"/>
              <a:cs typeface="Arial"/>
              <a:sym typeface="Arial"/>
            </a:endParaRPr>
          </a:p>
        </p:txBody>
      </p:sp>
      <p:pic>
        <p:nvPicPr>
          <p:cNvPr id="250" name="Google Shape;250;p14" descr="11 Greenwashing ideas in 2021 | environmental issues, awareness, environment"/>
          <p:cNvPicPr preferRelativeResize="0"/>
          <p:nvPr/>
        </p:nvPicPr>
        <p:blipFill rotWithShape="1">
          <a:blip r:embed="rId4">
            <a:alphaModFix/>
          </a:blip>
          <a:srcRect/>
          <a:stretch/>
        </p:blipFill>
        <p:spPr>
          <a:xfrm>
            <a:off x="444178" y="1751693"/>
            <a:ext cx="2820307" cy="2820307"/>
          </a:xfrm>
          <a:prstGeom prst="rect">
            <a:avLst/>
          </a:prstGeom>
          <a:noFill/>
          <a:ln>
            <a:noFill/>
          </a:ln>
        </p:spPr>
      </p:pic>
      <p:sp>
        <p:nvSpPr>
          <p:cNvPr id="251" name="Google Shape;251;p14"/>
          <p:cNvSpPr txBox="1"/>
          <p:nvPr/>
        </p:nvSpPr>
        <p:spPr>
          <a:xfrm>
            <a:off x="444175" y="1758375"/>
            <a:ext cx="2820300" cy="615600"/>
          </a:xfrm>
          <a:prstGeom prst="rect">
            <a:avLst/>
          </a:prstGeom>
          <a:solidFill>
            <a:srgbClr val="D8D8D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700"/>
              <a:buFont typeface="Arial"/>
              <a:buNone/>
            </a:pPr>
            <a:r>
              <a:rPr lang="en-US" sz="1700" b="1" i="0" u="none" strike="noStrike" cap="none">
                <a:solidFill>
                  <a:schemeClr val="dk1"/>
                </a:solidFill>
                <a:latin typeface="Calibri"/>
                <a:ea typeface="Calibri"/>
                <a:cs typeface="Calibri"/>
                <a:sym typeface="Calibri"/>
              </a:rPr>
              <a:t>Cele șase păcate ale spălării ecologice</a:t>
            </a:r>
            <a:endParaRPr sz="17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560825" y="539500"/>
            <a:ext cx="7717800" cy="705100"/>
          </a:xfrm>
          <a:prstGeom prst="rect">
            <a:avLst/>
          </a:prstGeom>
          <a:noFill/>
          <a:ln>
            <a:noFill/>
          </a:ln>
        </p:spPr>
        <p:txBody>
          <a:bodyPr spcFirstLastPara="1" wrap="square" lIns="91425" tIns="91425" rIns="91425" bIns="91425" anchor="t" anchorCtr="0">
            <a:noAutofit/>
          </a:bodyPr>
          <a:lstStyle/>
          <a:p>
            <a:pPr marL="114300" lvl="0" indent="12700" algn="ctr" rtl="0">
              <a:lnSpc>
                <a:spcPct val="100000"/>
              </a:lnSpc>
              <a:spcBef>
                <a:spcPts val="0"/>
              </a:spcBef>
              <a:spcAft>
                <a:spcPts val="0"/>
              </a:spcAft>
              <a:buSzPts val="3800"/>
              <a:buNone/>
            </a:pPr>
            <a:r>
              <a:rPr lang="en-US" sz="3200" b="1">
                <a:solidFill>
                  <a:srgbClr val="2B2D83"/>
                </a:solidFill>
              </a:rPr>
              <a:t>Cum vă puteți da seama dacă aveți de-a face cu un greenwashing?</a:t>
            </a:r>
            <a:endParaRPr sz="3200">
              <a:solidFill>
                <a:srgbClr val="15A7A1"/>
              </a:solidFill>
            </a:endParaRPr>
          </a:p>
        </p:txBody>
      </p:sp>
      <p:sp>
        <p:nvSpPr>
          <p:cNvPr id="257" name="Google Shape;257;p15"/>
          <p:cNvSpPr txBox="1">
            <a:spLocks noGrp="1"/>
          </p:cNvSpPr>
          <p:nvPr>
            <p:ph type="subTitle" idx="1"/>
          </p:nvPr>
        </p:nvSpPr>
        <p:spPr>
          <a:xfrm>
            <a:off x="317501" y="1498600"/>
            <a:ext cx="8261350" cy="2757383"/>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1800" b="0" i="0" u="none" strike="noStrike" cap="none">
                <a:solidFill>
                  <a:srgbClr val="15A7A1"/>
                </a:solidFill>
                <a:latin typeface="Arial"/>
                <a:ea typeface="Arial"/>
                <a:cs typeface="Arial"/>
                <a:sym typeface="Arial"/>
              </a:rPr>
              <a:t>1. Vedeți o r</a:t>
            </a:r>
            <a:r>
              <a:rPr lang="en-US" sz="1800">
                <a:solidFill>
                  <a:srgbClr val="15A7A1"/>
                </a:solidFill>
              </a:rPr>
              <a:t>reclamă</a:t>
            </a:r>
            <a:r>
              <a:rPr lang="en-US" sz="1800" b="0" i="0" u="none" strike="noStrike" cap="none">
                <a:solidFill>
                  <a:srgbClr val="15A7A1"/>
                </a:solidFill>
                <a:latin typeface="Arial"/>
                <a:ea typeface="Arial"/>
                <a:cs typeface="Arial"/>
                <a:sym typeface="Arial"/>
              </a:rPr>
              <a:t> verde minunată? Verificați-o de două ori. Mergeți pe site-ul lor. Există multe informații? Sau vedeți multă ambiguitate? Dacă este foarte vagă și nespecifică, este o spălare ecologică. </a:t>
            </a:r>
            <a:endParaRPr sz="18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8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800" b="0" i="0" u="none" strike="noStrike" cap="none">
                <a:solidFill>
                  <a:srgbClr val="2B2D83"/>
                </a:solidFill>
                <a:latin typeface="Arial"/>
                <a:ea typeface="Arial"/>
                <a:cs typeface="Arial"/>
                <a:sym typeface="Arial"/>
              </a:rPr>
              <a:t>2. Anunțul vă distrage atenția de la imaginea de ansamblu? Sigur că BP a ajutat la curățarea rățuștelor drăgălașe. </a:t>
            </a:r>
            <a:r>
              <a:rPr lang="en-US" sz="1800">
                <a:solidFill>
                  <a:srgbClr val="2B2D83"/>
                </a:solidFill>
              </a:rPr>
              <a:t>Te-a înduioșat</a:t>
            </a:r>
            <a:r>
              <a:rPr lang="en-US" sz="1800" b="0" i="0" u="none" strike="noStrike" cap="none">
                <a:solidFill>
                  <a:srgbClr val="2B2D83"/>
                </a:solidFill>
                <a:latin typeface="Arial"/>
                <a:ea typeface="Arial"/>
                <a:cs typeface="Arial"/>
                <a:sym typeface="Arial"/>
              </a:rPr>
              <a:t>. Cât de adorabile! Dar, dacă nu ar fi fost vorba de neglijența lor gravă, acele rățuște nu ar fi fost acoperite de petrol în primul rând. Aceasta este o spălare ecologică</a:t>
            </a:r>
            <a:r>
              <a:rPr lang="en-US" sz="1800" b="0" i="0" u="none" strike="noStrike" cap="none">
                <a:solidFill>
                  <a:srgbClr val="15A7A1"/>
                </a:solidFill>
                <a:latin typeface="Arial"/>
                <a:ea typeface="Arial"/>
                <a:cs typeface="Arial"/>
                <a:sym typeface="Arial"/>
              </a:rPr>
              <a:t>. </a:t>
            </a:r>
            <a:endParaRPr/>
          </a:p>
        </p:txBody>
      </p:sp>
      <p:pic>
        <p:nvPicPr>
          <p:cNvPr id="258" name="Google Shape;258;p15" descr="C:\Windows\system32\config\systemprofile\Desktop\1-d0NzhBXQddytHENXvyVVpg.jpeg"/>
          <p:cNvPicPr preferRelativeResize="0"/>
          <p:nvPr/>
        </p:nvPicPr>
        <p:blipFill rotWithShape="1">
          <a:blip r:embed="rId3">
            <a:alphaModFix/>
          </a:blip>
          <a:srcRect/>
          <a:stretch/>
        </p:blipFill>
        <p:spPr>
          <a:xfrm>
            <a:off x="5813992" y="4000499"/>
            <a:ext cx="2049008" cy="8468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
          <p:cNvSpPr txBox="1">
            <a:spLocks noGrp="1"/>
          </p:cNvSpPr>
          <p:nvPr>
            <p:ph type="title"/>
          </p:nvPr>
        </p:nvSpPr>
        <p:spPr>
          <a:xfrm>
            <a:off x="560825" y="539500"/>
            <a:ext cx="7717800" cy="705100"/>
          </a:xfrm>
          <a:prstGeom prst="rect">
            <a:avLst/>
          </a:prstGeom>
          <a:noFill/>
          <a:ln>
            <a:noFill/>
          </a:ln>
        </p:spPr>
        <p:txBody>
          <a:bodyPr spcFirstLastPara="1" wrap="square" lIns="91425" tIns="91425" rIns="91425" bIns="91425" anchor="t" anchorCtr="0">
            <a:noAutofit/>
          </a:bodyPr>
          <a:lstStyle/>
          <a:p>
            <a:pPr marL="114300" lvl="0" indent="12700" algn="ctr" rtl="0">
              <a:lnSpc>
                <a:spcPct val="100000"/>
              </a:lnSpc>
              <a:spcBef>
                <a:spcPts val="0"/>
              </a:spcBef>
              <a:spcAft>
                <a:spcPts val="0"/>
              </a:spcAft>
              <a:buSzPts val="3800"/>
              <a:buNone/>
            </a:pPr>
            <a:r>
              <a:rPr lang="en-US" sz="3200" b="1">
                <a:solidFill>
                  <a:srgbClr val="2B2D83"/>
                </a:solidFill>
              </a:rPr>
              <a:t>Cum vă puteți da seama dacă aveți de-a face cu un greenwashing?</a:t>
            </a:r>
            <a:endParaRPr sz="3200">
              <a:solidFill>
                <a:srgbClr val="15A7A1"/>
              </a:solidFill>
            </a:endParaRPr>
          </a:p>
        </p:txBody>
      </p:sp>
      <p:sp>
        <p:nvSpPr>
          <p:cNvPr id="264" name="Google Shape;264;p16"/>
          <p:cNvSpPr txBox="1">
            <a:spLocks noGrp="1"/>
          </p:cNvSpPr>
          <p:nvPr>
            <p:ph type="subTitle" idx="1"/>
          </p:nvPr>
        </p:nvSpPr>
        <p:spPr>
          <a:xfrm>
            <a:off x="317500" y="1630425"/>
            <a:ext cx="8261400" cy="2511000"/>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2000" b="0" i="0" u="none" strike="noStrike" cap="none">
                <a:solidFill>
                  <a:srgbClr val="15A7A1"/>
                </a:solidFill>
                <a:latin typeface="Arial"/>
                <a:ea typeface="Arial"/>
                <a:cs typeface="Arial"/>
                <a:sym typeface="Arial"/>
              </a:rPr>
              <a:t>3. Sunt cuvintele înșelătoare? Spun o grămadă de nimicuri? Există informații substanțiale? Sunt sursele pentru afirmațiile lor, cum ar fi certificări reale sau fapte care pot fi dovedite?</a:t>
            </a:r>
            <a:endParaRPr sz="20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endParaRPr sz="2000">
              <a:solidFill>
                <a:srgbClr val="15A7A1"/>
              </a:solidFill>
            </a:endParaRPr>
          </a:p>
          <a:p>
            <a:pPr marL="114300" marR="0" lvl="0" indent="12700" algn="just" rtl="0">
              <a:lnSpc>
                <a:spcPct val="100000"/>
              </a:lnSpc>
              <a:spcBef>
                <a:spcPts val="0"/>
              </a:spcBef>
              <a:spcAft>
                <a:spcPts val="0"/>
              </a:spcAft>
              <a:buNone/>
            </a:pPr>
            <a:r>
              <a:rPr lang="en-US" sz="2000">
                <a:solidFill>
                  <a:srgbClr val="2B2D83"/>
                </a:solidFill>
              </a:rPr>
              <a:t>5</a:t>
            </a:r>
            <a:r>
              <a:rPr lang="en-US" sz="2000" b="0" i="0" u="none" strike="noStrike" cap="none">
                <a:solidFill>
                  <a:srgbClr val="2B2D83"/>
                </a:solidFill>
                <a:latin typeface="Arial"/>
                <a:ea typeface="Arial"/>
                <a:cs typeface="Arial"/>
                <a:sym typeface="Arial"/>
              </a:rPr>
              <a:t>. Cum rămâne cu grafica? Grafica este toată verde? Reprezintă ele scene frumoase din natură? Încearcă să vă facă să credeți că produsul este natural, când s-ar putea să fie orice altceva?</a:t>
            </a:r>
            <a:endParaRPr sz="2000" b="0" i="0" u="none" strike="noStrike" cap="none">
              <a:solidFill>
                <a:srgbClr val="2B2D83"/>
              </a:solidFill>
              <a:latin typeface="Arial"/>
              <a:ea typeface="Arial"/>
              <a:cs typeface="Arial"/>
              <a:sym typeface="Arial"/>
            </a:endParaRPr>
          </a:p>
        </p:txBody>
      </p:sp>
      <p:pic>
        <p:nvPicPr>
          <p:cNvPr id="265" name="Google Shape;265;p16" descr="C:\Windows\system32\config\systemprofile\Desktop\1-d0NzhBXQddytHENXvyVVpg.jpeg"/>
          <p:cNvPicPr preferRelativeResize="0"/>
          <p:nvPr/>
        </p:nvPicPr>
        <p:blipFill rotWithShape="1">
          <a:blip r:embed="rId3">
            <a:alphaModFix/>
          </a:blip>
          <a:srcRect/>
          <a:stretch/>
        </p:blipFill>
        <p:spPr>
          <a:xfrm>
            <a:off x="5813992" y="4000499"/>
            <a:ext cx="2049008" cy="8468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7"/>
          <p:cNvSpPr txBox="1">
            <a:spLocks noGrp="1"/>
          </p:cNvSpPr>
          <p:nvPr>
            <p:ph type="title"/>
          </p:nvPr>
        </p:nvSpPr>
        <p:spPr>
          <a:xfrm>
            <a:off x="560825" y="539500"/>
            <a:ext cx="7717800" cy="705100"/>
          </a:xfrm>
          <a:prstGeom prst="rect">
            <a:avLst/>
          </a:prstGeom>
          <a:noFill/>
          <a:ln>
            <a:noFill/>
          </a:ln>
        </p:spPr>
        <p:txBody>
          <a:bodyPr spcFirstLastPara="1" wrap="square" lIns="91425" tIns="91425" rIns="91425" bIns="91425" anchor="t" anchorCtr="0">
            <a:noAutofit/>
          </a:bodyPr>
          <a:lstStyle/>
          <a:p>
            <a:pPr marL="114300" lvl="0" indent="12700" algn="ctr" rtl="0">
              <a:lnSpc>
                <a:spcPct val="100000"/>
              </a:lnSpc>
              <a:spcBef>
                <a:spcPts val="0"/>
              </a:spcBef>
              <a:spcAft>
                <a:spcPts val="0"/>
              </a:spcAft>
              <a:buSzPts val="3800"/>
              <a:buNone/>
            </a:pPr>
            <a:r>
              <a:rPr lang="en-US" sz="3200" b="1">
                <a:solidFill>
                  <a:srgbClr val="2B2D83"/>
                </a:solidFill>
              </a:rPr>
              <a:t>Cum vă puteți da seama dacă aveți de-a face cu un greenwashing?</a:t>
            </a:r>
            <a:endParaRPr sz="3200">
              <a:solidFill>
                <a:srgbClr val="15A7A1"/>
              </a:solidFill>
            </a:endParaRPr>
          </a:p>
        </p:txBody>
      </p:sp>
      <p:sp>
        <p:nvSpPr>
          <p:cNvPr id="271" name="Google Shape;271;p17"/>
          <p:cNvSpPr txBox="1">
            <a:spLocks noGrp="1"/>
          </p:cNvSpPr>
          <p:nvPr>
            <p:ph type="subTitle" idx="1"/>
          </p:nvPr>
        </p:nvSpPr>
        <p:spPr>
          <a:xfrm>
            <a:off x="317500" y="1486625"/>
            <a:ext cx="8261400" cy="2610600"/>
          </a:xfrm>
          <a:prstGeom prst="rect">
            <a:avLst/>
          </a:prstGeom>
          <a:noFill/>
          <a:ln>
            <a:noFill/>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None/>
            </a:pPr>
            <a:r>
              <a:rPr lang="en-US" sz="1800">
                <a:solidFill>
                  <a:srgbClr val="15A7A1"/>
                </a:solidFill>
              </a:rPr>
              <a:t>5</a:t>
            </a:r>
            <a:r>
              <a:rPr lang="en-US" sz="1800" b="0" i="0" u="none" strike="noStrike" cap="none">
                <a:solidFill>
                  <a:srgbClr val="15A7A1"/>
                </a:solidFill>
                <a:latin typeface="Arial"/>
                <a:ea typeface="Arial"/>
                <a:cs typeface="Arial"/>
                <a:sym typeface="Arial"/>
              </a:rPr>
              <a:t>. Se pare că afirmația este prea bună pentru a fi adevărată? Se exagerează intenția? Credeți cu adevărat că firma își poate duce la îndeplinire afirmațiile? </a:t>
            </a:r>
            <a:endParaRPr sz="18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endParaRPr sz="18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800">
                <a:solidFill>
                  <a:srgbClr val="2B2D83"/>
                </a:solidFill>
              </a:rPr>
              <a:t>6</a:t>
            </a:r>
            <a:r>
              <a:rPr lang="en-US" sz="1800" b="0" i="0" u="none" strike="noStrike" cap="none">
                <a:solidFill>
                  <a:srgbClr val="2B2D83"/>
                </a:solidFill>
                <a:latin typeface="Arial"/>
                <a:ea typeface="Arial"/>
                <a:cs typeface="Arial"/>
                <a:sym typeface="Arial"/>
              </a:rPr>
              <a:t>. Care este reacția ta instinctivă? Sunt destul de sigur că știm cu toții că nu trebuie să luăm anunțurile de la bun început. Întotdeauna există un motiv ascuns pentru a ajunge la buzunarul tău. Aveți încredere în voi înșivă.</a:t>
            </a:r>
            <a:endParaRPr/>
          </a:p>
          <a:p>
            <a:pPr marL="114300" marR="0" lvl="0" indent="12700" algn="just" rtl="0">
              <a:lnSpc>
                <a:spcPct val="100000"/>
              </a:lnSpc>
              <a:spcBef>
                <a:spcPts val="0"/>
              </a:spcBef>
              <a:spcAft>
                <a:spcPts val="0"/>
              </a:spcAft>
              <a:buNone/>
            </a:pPr>
            <a:endParaRPr sz="1800" b="0" i="0" u="none" strike="noStrike" cap="none">
              <a:solidFill>
                <a:srgbClr val="15A7A1"/>
              </a:solidFill>
              <a:latin typeface="Arial"/>
              <a:ea typeface="Arial"/>
              <a:cs typeface="Arial"/>
              <a:sym typeface="Arial"/>
            </a:endParaRPr>
          </a:p>
          <a:p>
            <a:pPr marL="114300" marR="0" lvl="0" indent="12700" algn="just" rtl="0">
              <a:lnSpc>
                <a:spcPct val="100000"/>
              </a:lnSpc>
              <a:spcBef>
                <a:spcPts val="0"/>
              </a:spcBef>
              <a:spcAft>
                <a:spcPts val="0"/>
              </a:spcAft>
              <a:buNone/>
            </a:pPr>
            <a:r>
              <a:rPr lang="en-US" sz="1800" b="0" i="0" u="none" strike="noStrike" cap="none">
                <a:solidFill>
                  <a:srgbClr val="15A7A1"/>
                </a:solidFill>
                <a:latin typeface="Arial"/>
                <a:ea typeface="Arial"/>
                <a:cs typeface="Arial"/>
                <a:sym typeface="Arial"/>
              </a:rPr>
              <a:t>7. Când aveți dubii, căutați pe Google. Ceea ce este minunat la internet este că istoria este acolo.</a:t>
            </a:r>
            <a:endParaRPr sz="1800" b="0" i="0" u="none" strike="noStrike" cap="none">
              <a:solidFill>
                <a:srgbClr val="15A7A1"/>
              </a:solidFill>
              <a:latin typeface="Arial"/>
              <a:ea typeface="Arial"/>
              <a:cs typeface="Arial"/>
              <a:sym typeface="Arial"/>
            </a:endParaRPr>
          </a:p>
        </p:txBody>
      </p:sp>
      <p:pic>
        <p:nvPicPr>
          <p:cNvPr id="272" name="Google Shape;272;p17" descr="C:\Windows\system32\config\systemprofile\Desktop\1-d0NzhBXQddytHENXvyVVpg.jpeg"/>
          <p:cNvPicPr preferRelativeResize="0"/>
          <p:nvPr/>
        </p:nvPicPr>
        <p:blipFill rotWithShape="1">
          <a:blip r:embed="rId3">
            <a:alphaModFix/>
          </a:blip>
          <a:srcRect/>
          <a:stretch/>
        </p:blipFill>
        <p:spPr>
          <a:xfrm>
            <a:off x="5813992" y="4000499"/>
            <a:ext cx="2049008" cy="8468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Beneficiile antreprenoriatului verde</a:t>
            </a:r>
            <a:endParaRPr/>
          </a:p>
        </p:txBody>
      </p:sp>
      <p:sp>
        <p:nvSpPr>
          <p:cNvPr id="278" name="Google Shape;278;p18"/>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8"/>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8"/>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8"/>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8"/>
          <p:cNvSpPr txBox="1"/>
          <p:nvPr/>
        </p:nvSpPr>
        <p:spPr>
          <a:xfrm>
            <a:off x="572237" y="1422401"/>
            <a:ext cx="7763324" cy="2901826"/>
          </a:xfrm>
          <a:prstGeom prst="rect">
            <a:avLst/>
          </a:prstGeom>
          <a:noFill/>
          <a:ln>
            <a:noFill/>
          </a:ln>
        </p:spPr>
        <p:txBody>
          <a:bodyPr spcFirstLastPara="1" wrap="square" lIns="91425" tIns="91425" rIns="91425" bIns="91425" anchor="ctr" anchorCtr="0">
            <a:noAutofit/>
          </a:bodyPr>
          <a:lstStyle/>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15A7A1"/>
                </a:solidFill>
                <a:latin typeface="Arial"/>
                <a:ea typeface="Arial"/>
                <a:cs typeface="Arial"/>
                <a:sym typeface="Arial"/>
              </a:rPr>
              <a:t>Conștientizarea marketingului verde</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15A7A1"/>
              </a:solidFill>
              <a:latin typeface="Arial"/>
              <a:ea typeface="Arial"/>
              <a:cs typeface="Arial"/>
              <a:sym typeface="Arial"/>
            </a:endParaRPr>
          </a:p>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2B2D83"/>
                </a:solidFill>
                <a:latin typeface="Arial"/>
                <a:ea typeface="Arial"/>
                <a:cs typeface="Arial"/>
                <a:sym typeface="Arial"/>
              </a:rPr>
              <a:t>Implementarea ușoară a legislației de mediu</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B2D83"/>
              </a:solidFill>
              <a:latin typeface="Arial"/>
              <a:ea typeface="Arial"/>
              <a:cs typeface="Arial"/>
              <a:sym typeface="Arial"/>
            </a:endParaRPr>
          </a:p>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15A7A1"/>
                </a:solidFill>
                <a:latin typeface="Arial"/>
                <a:ea typeface="Arial"/>
                <a:cs typeface="Arial"/>
                <a:sym typeface="Arial"/>
              </a:rPr>
              <a:t>Realizarea de investiții ecologice și achiziționarea de credite cu condiții mai bune</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15A7A1"/>
              </a:solidFill>
              <a:latin typeface="Arial"/>
              <a:ea typeface="Arial"/>
              <a:cs typeface="Arial"/>
              <a:sym typeface="Arial"/>
            </a:endParaRPr>
          </a:p>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2B2D83"/>
                </a:solidFill>
                <a:latin typeface="Arial"/>
                <a:ea typeface="Arial"/>
                <a:cs typeface="Arial"/>
                <a:sym typeface="Arial"/>
              </a:rPr>
              <a:t>Noi oportunități comerciale</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B2D83"/>
              </a:solidFill>
              <a:latin typeface="Arial"/>
              <a:ea typeface="Arial"/>
              <a:cs typeface="Arial"/>
              <a:sym typeface="Arial"/>
            </a:endParaRPr>
          </a:p>
          <a:p>
            <a:pPr marL="0" marR="0" lvl="0" indent="-127000" algn="just" rtl="0">
              <a:lnSpc>
                <a:spcPct val="100000"/>
              </a:lnSpc>
              <a:spcBef>
                <a:spcPts val="0"/>
              </a:spcBef>
              <a:spcAft>
                <a:spcPts val="0"/>
              </a:spcAft>
              <a:buClr>
                <a:srgbClr val="000000"/>
              </a:buClr>
              <a:buSzPts val="2000"/>
              <a:buFont typeface="Arial"/>
              <a:buChar char="•"/>
            </a:pPr>
            <a:r>
              <a:rPr lang="en-US" sz="2000" b="0" i="0" u="none" strike="noStrike" cap="none">
                <a:solidFill>
                  <a:srgbClr val="15A7A1"/>
                </a:solidFill>
                <a:latin typeface="Arial"/>
                <a:ea typeface="Arial"/>
                <a:cs typeface="Arial"/>
                <a:sym typeface="Arial"/>
              </a:rPr>
              <a:t>Reducerea costurilor operaționale</a:t>
            </a:r>
            <a:endParaRPr sz="2000" b="0" i="0" u="none" strike="noStrike" cap="none">
              <a:solidFill>
                <a:srgbClr val="15A7A1"/>
              </a:solidFill>
              <a:latin typeface="Arial"/>
              <a:ea typeface="Arial"/>
              <a:cs typeface="Arial"/>
              <a:sym typeface="Arial"/>
            </a:endParaRPr>
          </a:p>
        </p:txBody>
      </p:sp>
      <p:pic>
        <p:nvPicPr>
          <p:cNvPr id="283" name="Google Shape;283;p18" descr="The Hidden Benefits of Going Green | SCORE"/>
          <p:cNvPicPr preferRelativeResize="0"/>
          <p:nvPr/>
        </p:nvPicPr>
        <p:blipFill rotWithShape="1">
          <a:blip r:embed="rId3">
            <a:alphaModFix/>
          </a:blip>
          <a:srcRect/>
          <a:stretch/>
        </p:blipFill>
        <p:spPr>
          <a:xfrm>
            <a:off x="5868679" y="2991738"/>
            <a:ext cx="2377723" cy="15753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b="1"/>
              <a:t>Sfaturi pentru antreprenorii ecologici</a:t>
            </a:r>
            <a:endParaRPr/>
          </a:p>
        </p:txBody>
      </p:sp>
      <p:sp>
        <p:nvSpPr>
          <p:cNvPr id="289" name="Google Shape;289;p1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9"/>
          <p:cNvSpPr txBox="1"/>
          <p:nvPr/>
        </p:nvSpPr>
        <p:spPr>
          <a:xfrm>
            <a:off x="374650" y="1265400"/>
            <a:ext cx="8299500" cy="3639300"/>
          </a:xfrm>
          <a:prstGeom prst="rect">
            <a:avLst/>
          </a:prstGeom>
          <a:noFill/>
          <a:ln>
            <a:noFill/>
          </a:ln>
        </p:spPr>
        <p:txBody>
          <a:bodyPr spcFirstLastPara="1" wrap="square" lIns="91425" tIns="91425" rIns="91425" bIns="91425" anchor="ctr" anchorCtr="0">
            <a:noAutofit/>
          </a:bodyPr>
          <a:lstStyle/>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Fiți gata să vă schimbați ideea inițială!</a:t>
            </a:r>
            <a:endParaRPr sz="1200" b="0" i="0" u="none" strike="noStrike" cap="none">
              <a:solidFill>
                <a:srgbClr val="15A7A1"/>
              </a:solidFill>
              <a:latin typeface="Arial"/>
              <a:ea typeface="Arial"/>
              <a:cs typeface="Arial"/>
              <a:sym typeface="Arial"/>
            </a:endParaRPr>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2B2D83"/>
                </a:solidFill>
                <a:latin typeface="Arial"/>
                <a:ea typeface="Arial"/>
                <a:cs typeface="Arial"/>
                <a:sym typeface="Arial"/>
              </a:rPr>
              <a:t>Cunoaște-te pe tine însuți... și limitele tale!</a:t>
            </a:r>
            <a:endParaRPr sz="1200" b="0" i="0" u="none" strike="noStrike" cap="none">
              <a:solidFill>
                <a:srgbClr val="2B2D83"/>
              </a:solidFill>
              <a:latin typeface="Arial"/>
              <a:ea typeface="Arial"/>
              <a:cs typeface="Arial"/>
              <a:sym typeface="Arial"/>
            </a:endParaRPr>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Pot să-mi lansez și să-mi conduc afacerea singur?</a:t>
            </a:r>
            <a:endParaRPr sz="1200" b="0" i="0" u="none" strike="noStrike" cap="none">
              <a:solidFill>
                <a:srgbClr val="15A7A1"/>
              </a:solidFill>
              <a:latin typeface="Arial"/>
              <a:ea typeface="Arial"/>
              <a:cs typeface="Arial"/>
              <a:sym typeface="Arial"/>
            </a:endParaRPr>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2B2D83"/>
                </a:solidFill>
                <a:latin typeface="Arial"/>
                <a:ea typeface="Arial"/>
                <a:cs typeface="Arial"/>
                <a:sym typeface="Arial"/>
              </a:rPr>
              <a:t>Fii un antreprenor verde</a:t>
            </a:r>
            <a:endParaRPr sz="1200" b="0" i="0" u="none" strike="noStrike" cap="none">
              <a:solidFill>
                <a:srgbClr val="2B2D83"/>
              </a:solidFill>
              <a:latin typeface="Arial"/>
              <a:ea typeface="Arial"/>
              <a:cs typeface="Arial"/>
              <a:sym typeface="Arial"/>
            </a:endParaRPr>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Gândiți în stil mare!</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2B2D83"/>
                </a:solidFill>
                <a:latin typeface="Arial"/>
                <a:ea typeface="Arial"/>
                <a:cs typeface="Arial"/>
                <a:sym typeface="Arial"/>
              </a:rPr>
              <a:t>Formați o echipă bună</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Identificarea părților interesate</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2B2D83"/>
                </a:solidFill>
                <a:latin typeface="Arial"/>
                <a:ea typeface="Arial"/>
                <a:cs typeface="Arial"/>
                <a:sym typeface="Arial"/>
              </a:rPr>
              <a:t>Implicarea clienților și a părților interesate</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Uitați-vă la oportunitățile de pe piața internațională!</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2B2D83"/>
                </a:solidFill>
                <a:latin typeface="Arial"/>
                <a:ea typeface="Arial"/>
                <a:cs typeface="Arial"/>
                <a:sym typeface="Arial"/>
              </a:rPr>
              <a:t>Gândiți-vă la durabilitatea economică!</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Aveți o propunere de valoare unică!</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2B2D83"/>
                </a:solidFill>
                <a:latin typeface="Arial"/>
                <a:ea typeface="Arial"/>
                <a:cs typeface="Arial"/>
                <a:sym typeface="Arial"/>
              </a:rPr>
              <a:t>Parteneriat cu lanțul de aprovizionare</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Comunicați cu înțelepciune</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2B2D83"/>
                </a:solidFill>
                <a:latin typeface="Arial"/>
                <a:ea typeface="Arial"/>
                <a:cs typeface="Arial"/>
                <a:sym typeface="Arial"/>
              </a:rPr>
              <a:t>Reducerea capitalului de pornire</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Fiți atenți la noile modele de afaceri!</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2B2D83"/>
                </a:solidFill>
                <a:latin typeface="Arial"/>
                <a:ea typeface="Arial"/>
                <a:cs typeface="Arial"/>
                <a:sym typeface="Arial"/>
              </a:rPr>
              <a:t>Nu vă speriați de eșec!</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Trebuie să fiu bogat pentru a înființa o afacere ecologică?</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2B2D83"/>
                </a:solidFill>
                <a:latin typeface="Arial"/>
                <a:ea typeface="Arial"/>
                <a:cs typeface="Arial"/>
                <a:sym typeface="Arial"/>
              </a:rPr>
              <a:t>Încercați din răsputeri să convingeți instituțiile finanțatoare!</a:t>
            </a:r>
            <a:endParaRPr sz="800"/>
          </a:p>
          <a:p>
            <a:pPr marL="0" marR="0" lvl="0" indent="-76200" algn="ctr" rtl="0">
              <a:lnSpc>
                <a:spcPct val="100000"/>
              </a:lnSpc>
              <a:spcBef>
                <a:spcPts val="0"/>
              </a:spcBef>
              <a:spcAft>
                <a:spcPts val="0"/>
              </a:spcAft>
              <a:buClr>
                <a:srgbClr val="000000"/>
              </a:buClr>
              <a:buSzPts val="1200"/>
              <a:buFont typeface="Arial"/>
              <a:buChar char="•"/>
            </a:pPr>
            <a:r>
              <a:rPr lang="en-US" sz="1200" b="0" i="0" u="none" strike="noStrike" cap="none">
                <a:solidFill>
                  <a:srgbClr val="15A7A1"/>
                </a:solidFill>
                <a:latin typeface="Arial"/>
                <a:ea typeface="Arial"/>
                <a:cs typeface="Arial"/>
                <a:sym typeface="Arial"/>
              </a:rPr>
              <a:t>Rămâneți conectați!</a:t>
            </a:r>
            <a:endParaRPr sz="1200" b="0" i="0" u="none" strike="noStrike" cap="none">
              <a:solidFill>
                <a:srgbClr val="15A7A1"/>
              </a:solidFill>
              <a:latin typeface="Arial"/>
              <a:ea typeface="Arial"/>
              <a:cs typeface="Arial"/>
              <a:sym typeface="Arial"/>
            </a:endParaRPr>
          </a:p>
        </p:txBody>
      </p:sp>
      <p:pic>
        <p:nvPicPr>
          <p:cNvPr id="294" name="Google Shape;294;p19" descr="Tips to Increase Your Business Sustainability Capital - Taiga Company"/>
          <p:cNvPicPr preferRelativeResize="0"/>
          <p:nvPr/>
        </p:nvPicPr>
        <p:blipFill rotWithShape="1">
          <a:blip r:embed="rId3">
            <a:alphaModFix/>
          </a:blip>
          <a:srcRect/>
          <a:stretch/>
        </p:blipFill>
        <p:spPr>
          <a:xfrm>
            <a:off x="7222677" y="1498599"/>
            <a:ext cx="1073149" cy="10731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01</a:t>
            </a:r>
            <a:endParaRPr/>
          </a:p>
        </p:txBody>
      </p:sp>
      <p:sp>
        <p:nvSpPr>
          <p:cNvPr id="141" name="Google Shape;141;p2"/>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sz="3600"/>
              <a:t>Despre minE</a:t>
            </a:r>
            <a:r>
              <a:rPr lang="en-US"/>
              <a:t>  </a:t>
            </a:r>
            <a:endParaRPr/>
          </a:p>
        </p:txBody>
      </p:sp>
      <p:sp>
        <p:nvSpPr>
          <p:cNvPr id="142" name="Google Shape;142;p2"/>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03</a:t>
            </a:r>
            <a:endParaRPr/>
          </a:p>
        </p:txBody>
      </p:sp>
      <p:sp>
        <p:nvSpPr>
          <p:cNvPr id="143" name="Google Shape;143;p2"/>
          <p:cNvSpPr txBox="1">
            <a:spLocks noGrp="1"/>
          </p:cNvSpPr>
          <p:nvPr>
            <p:ph type="title" idx="4"/>
          </p:nvPr>
        </p:nvSpPr>
        <p:spPr>
          <a:xfrm>
            <a:off x="1484425" y="3288225"/>
            <a:ext cx="26271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sz="3600"/>
              <a:t>Experiența mea</a:t>
            </a:r>
            <a:endParaRPr sz="3600"/>
          </a:p>
        </p:txBody>
      </p:sp>
      <p:sp>
        <p:nvSpPr>
          <p:cNvPr id="144" name="Google Shape;144;p2"/>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02</a:t>
            </a:r>
            <a:endParaRPr/>
          </a:p>
        </p:txBody>
      </p:sp>
      <p:sp>
        <p:nvSpPr>
          <p:cNvPr id="145" name="Google Shape;145;p2"/>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Ce fac eu</a:t>
            </a:r>
            <a:endParaRPr/>
          </a:p>
        </p:txBody>
      </p:sp>
      <p:sp>
        <p:nvSpPr>
          <p:cNvPr id="146" name="Google Shape;146;p2"/>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04</a:t>
            </a:r>
            <a:endParaRPr/>
          </a:p>
        </p:txBody>
      </p:sp>
      <p:sp>
        <p:nvSpPr>
          <p:cNvPr id="147" name="Google Shape;147;p2"/>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Munca mea</a:t>
            </a:r>
            <a:endParaRPr/>
          </a:p>
        </p:txBody>
      </p:sp>
      <p:sp>
        <p:nvSpPr>
          <p:cNvPr id="148" name="Google Shape;148;p2"/>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t>Numele meu este ....</a:t>
            </a:r>
            <a:endParaRPr/>
          </a:p>
          <a:p>
            <a:pPr marL="0" lvl="0" indent="0" algn="l" rtl="0">
              <a:lnSpc>
                <a:spcPct val="100000"/>
              </a:lnSpc>
              <a:spcBef>
                <a:spcPts val="0"/>
              </a:spcBef>
              <a:spcAft>
                <a:spcPts val="0"/>
              </a:spcAft>
              <a:buSzPts val="1600"/>
              <a:buNone/>
            </a:pPr>
            <a:endParaRPr/>
          </a:p>
        </p:txBody>
      </p:sp>
      <p:sp>
        <p:nvSpPr>
          <p:cNvPr id="149" name="Google Shape;149;p2"/>
          <p:cNvSpPr txBox="1">
            <a:spLocks noGrp="1"/>
          </p:cNvSpPr>
          <p:nvPr>
            <p:ph type="subTitle" idx="9"/>
          </p:nvPr>
        </p:nvSpPr>
        <p:spPr>
          <a:xfrm>
            <a:off x="1631625" y="3916000"/>
            <a:ext cx="2899080" cy="534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În timpul acestui curs m-am gândit la o afacere ecologică în ...</a:t>
            </a:r>
            <a:endParaRPr/>
          </a:p>
        </p:txBody>
      </p:sp>
      <p:sp>
        <p:nvSpPr>
          <p:cNvPr id="150" name="Google Shape;150;p2"/>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Și lucrez la ...</a:t>
            </a:r>
            <a:endParaRPr/>
          </a:p>
        </p:txBody>
      </p:sp>
      <p:sp>
        <p:nvSpPr>
          <p:cNvPr id="151" name="Google Shape;151;p2"/>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Principalele mele abilități sunt ...</a:t>
            </a:r>
            <a:endParaRPr/>
          </a:p>
        </p:txBody>
      </p:sp>
      <p:pic>
        <p:nvPicPr>
          <p:cNvPr id="152" name="Google Shape;152;p2" descr="Image result for hello"/>
          <p:cNvPicPr preferRelativeResize="0"/>
          <p:nvPr/>
        </p:nvPicPr>
        <p:blipFill rotWithShape="1">
          <a:blip r:embed="rId3">
            <a:alphaModFix/>
          </a:blip>
          <a:srcRect/>
          <a:stretch/>
        </p:blipFill>
        <p:spPr>
          <a:xfrm>
            <a:off x="3696675" y="1789700"/>
            <a:ext cx="1830400" cy="1518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Concluzii</a:t>
            </a:r>
            <a:endParaRPr/>
          </a:p>
        </p:txBody>
      </p:sp>
      <p:sp>
        <p:nvSpPr>
          <p:cNvPr id="300" name="Google Shape;300;p2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0"/>
          <p:cNvSpPr/>
          <p:nvPr/>
        </p:nvSpPr>
        <p:spPr>
          <a:xfrm>
            <a:off x="916128" y="1763337"/>
            <a:ext cx="1588703" cy="1588703"/>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Reducerea impactului asupra mediului</a:t>
            </a:r>
            <a:endParaRPr sz="1400" b="0" i="0" u="none" strike="noStrike" cap="none">
              <a:solidFill>
                <a:schemeClr val="lt1"/>
              </a:solidFill>
              <a:latin typeface="Arial"/>
              <a:ea typeface="Arial"/>
              <a:cs typeface="Arial"/>
              <a:sym typeface="Arial"/>
            </a:endParaRPr>
          </a:p>
        </p:txBody>
      </p:sp>
      <p:sp>
        <p:nvSpPr>
          <p:cNvPr id="305" name="Google Shape;305;p20"/>
          <p:cNvSpPr/>
          <p:nvPr/>
        </p:nvSpPr>
        <p:spPr>
          <a:xfrm>
            <a:off x="2663701" y="2160513"/>
            <a:ext cx="794351" cy="794351"/>
          </a:xfrm>
          <a:prstGeom prst="mathPlus">
            <a:avLst>
              <a:gd name="adj1" fmla="val 23520"/>
            </a:avLst>
          </a:prstGeom>
          <a:solidFill>
            <a:srgbClr val="A8AAB1"/>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20"/>
          <p:cNvSpPr/>
          <p:nvPr/>
        </p:nvSpPr>
        <p:spPr>
          <a:xfrm>
            <a:off x="3616922" y="1763337"/>
            <a:ext cx="1588703" cy="1588703"/>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Ecologizarea procesului de afaceri, a produselor și serviciilor</a:t>
            </a:r>
            <a:endParaRPr sz="1400" b="0" i="0" u="none" strike="noStrike" cap="none">
              <a:solidFill>
                <a:schemeClr val="lt1"/>
              </a:solidFill>
              <a:latin typeface="Arial"/>
              <a:ea typeface="Arial"/>
              <a:cs typeface="Arial"/>
              <a:sym typeface="Arial"/>
            </a:endParaRPr>
          </a:p>
        </p:txBody>
      </p:sp>
      <p:sp>
        <p:nvSpPr>
          <p:cNvPr id="307" name="Google Shape;307;p20"/>
          <p:cNvSpPr/>
          <p:nvPr/>
        </p:nvSpPr>
        <p:spPr>
          <a:xfrm>
            <a:off x="5364495" y="2160513"/>
            <a:ext cx="794351" cy="794351"/>
          </a:xfrm>
          <a:prstGeom prst="mathEqual">
            <a:avLst>
              <a:gd name="adj1" fmla="val 23520"/>
              <a:gd name="adj2" fmla="val 11760"/>
            </a:avLst>
          </a:prstGeom>
          <a:solidFill>
            <a:srgbClr val="A8AAB1"/>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8" name="Google Shape;308;p20"/>
          <p:cNvSpPr/>
          <p:nvPr/>
        </p:nvSpPr>
        <p:spPr>
          <a:xfrm>
            <a:off x="6317716" y="1763337"/>
            <a:ext cx="1588703" cy="1588703"/>
          </a:xfrm>
          <a:prstGeom prst="ellipse">
            <a:avLst/>
          </a:prstGeom>
          <a:solidFill>
            <a:srgbClr val="15A7A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dk1"/>
                </a:solidFill>
                <a:latin typeface="Arial"/>
                <a:ea typeface="Arial"/>
                <a:cs typeface="Arial"/>
                <a:sym typeface="Arial"/>
              </a:rPr>
              <a:t>Afacerile devin mai ecologice</a:t>
            </a:r>
            <a:endParaRPr sz="1400" b="0" i="0" u="none" strike="noStrike" cap="none">
              <a:solidFill>
                <a:schemeClr val="dk1"/>
              </a:solidFill>
              <a:latin typeface="Arial"/>
              <a:ea typeface="Arial"/>
              <a:cs typeface="Arial"/>
              <a:sym typeface="Arial"/>
            </a:endParaRPr>
          </a:p>
        </p:txBody>
      </p:sp>
      <p:sp>
        <p:nvSpPr>
          <p:cNvPr id="309" name="Google Shape;309;p20"/>
          <p:cNvSpPr/>
          <p:nvPr/>
        </p:nvSpPr>
        <p:spPr>
          <a:xfrm>
            <a:off x="1576337" y="3752850"/>
            <a:ext cx="5719665" cy="513183"/>
          </a:xfrm>
          <a:prstGeom prst="roundRect">
            <a:avLst>
              <a:gd name="adj" fmla="val 16667"/>
            </a:avLst>
          </a:prstGeom>
          <a:solidFill>
            <a:srgbClr val="15A7A1"/>
          </a:solidFill>
          <a:ln w="2540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2B2D83"/>
                </a:solidFill>
                <a:latin typeface="Arial"/>
                <a:ea typeface="Arial"/>
                <a:cs typeface="Arial"/>
                <a:sym typeface="Arial"/>
              </a:rPr>
              <a:t>Faceți din gândirea ecologică o parte a companiei</a:t>
            </a:r>
            <a:endParaRPr sz="1400" b="0" i="0" u="none" strike="noStrike" cap="none">
              <a:solidFill>
                <a:srgbClr val="2B2D83"/>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Evaluare - </a:t>
            </a:r>
            <a:r>
              <a:rPr lang="en-US" b="1">
                <a:solidFill>
                  <a:srgbClr val="15A7A1"/>
                </a:solidFill>
              </a:rPr>
              <a:t>pLANUL de afacerE verde</a:t>
            </a:r>
            <a:endParaRPr>
              <a:solidFill>
                <a:srgbClr val="15A7A1"/>
              </a:solidFill>
            </a:endParaRPr>
          </a:p>
        </p:txBody>
      </p:sp>
      <p:sp>
        <p:nvSpPr>
          <p:cNvPr id="315" name="Google Shape;315;p2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19" name="Google Shape;319;p21"/>
          <p:cNvGraphicFramePr/>
          <p:nvPr/>
        </p:nvGraphicFramePr>
        <p:xfrm>
          <a:off x="2380605" y="1263650"/>
          <a:ext cx="5909347" cy="3650127"/>
        </p:xfrm>
        <a:graphic>
          <a:graphicData uri="http://schemas.openxmlformats.org/presentationml/2006/ole">
            <mc:AlternateContent xmlns:mc="http://schemas.openxmlformats.org/markup-compatibility/2006">
              <mc:Choice xmlns:v="urn:schemas-microsoft-com:vml" Requires="v">
                <p:oleObj r:id="rId3" imgW="5909347" imgH="3650127" progId="Word.Document.12">
                  <p:embed/>
                </p:oleObj>
              </mc:Choice>
              <mc:Fallback>
                <p:oleObj r:id="rId3" imgW="5909347" imgH="3650127" progId="Word.Document.12">
                  <p:embed/>
                  <p:pic>
                    <p:nvPicPr>
                      <p:cNvPr id="319" name="Google Shape;319;p21"/>
                      <p:cNvPicPr preferRelativeResize="0"/>
                      <p:nvPr/>
                    </p:nvPicPr>
                    <p:blipFill rotWithShape="1">
                      <a:blip r:embed="rId4">
                        <a:alphaModFix/>
                      </a:blip>
                      <a:srcRect/>
                      <a:stretch/>
                    </p:blipFill>
                    <p:spPr>
                      <a:xfrm>
                        <a:off x="2380605" y="1263650"/>
                        <a:ext cx="5909347" cy="3650127"/>
                      </a:xfrm>
                      <a:prstGeom prst="rect">
                        <a:avLst/>
                      </a:prstGeom>
                      <a:noFill/>
                      <a:ln>
                        <a:noFill/>
                      </a:ln>
                    </p:spPr>
                  </p:pic>
                </p:oleObj>
              </mc:Fallback>
            </mc:AlternateContent>
          </a:graphicData>
        </a:graphic>
      </p:graphicFrame>
      <p:sp>
        <p:nvSpPr>
          <p:cNvPr id="320" name="Google Shape;320;p21"/>
          <p:cNvSpPr txBox="1"/>
          <p:nvPr/>
        </p:nvSpPr>
        <p:spPr>
          <a:xfrm>
            <a:off x="327850" y="1176925"/>
            <a:ext cx="1933500" cy="3650100"/>
          </a:xfrm>
          <a:prstGeom prst="rect">
            <a:avLst/>
          </a:prstGeom>
          <a:noFill/>
          <a:ln w="9525" cap="flat" cmpd="sng">
            <a:solidFill>
              <a:srgbClr val="2B2D83"/>
            </a:solidFill>
            <a:prstDash val="solid"/>
            <a:round/>
            <a:headEnd type="none" w="sm" len="sm"/>
            <a:tailEnd type="none" w="sm" len="sm"/>
          </a:ln>
        </p:spPr>
        <p:txBody>
          <a:bodyPr spcFirstLastPara="1" wrap="square" lIns="91425" tIns="91425" rIns="91425" bIns="91425" anchor="t" anchorCtr="0">
            <a:noAutofit/>
          </a:bodyPr>
          <a:lstStyle/>
          <a:p>
            <a:pPr marL="114300" marR="0" lvl="0" indent="12700" algn="just" rtl="0">
              <a:lnSpc>
                <a:spcPct val="100000"/>
              </a:lnSpc>
              <a:spcBef>
                <a:spcPts val="0"/>
              </a:spcBef>
              <a:spcAft>
                <a:spcPts val="0"/>
              </a:spcAft>
              <a:buClr>
                <a:srgbClr val="000000"/>
              </a:buClr>
              <a:buSzPts val="1600"/>
              <a:buFont typeface="Arial"/>
              <a:buNone/>
            </a:pPr>
            <a:r>
              <a:rPr lang="en-US" sz="2000" b="1" i="0" u="none" strike="noStrike" cap="none">
                <a:solidFill>
                  <a:srgbClr val="2B2D83"/>
                </a:solidFill>
                <a:latin typeface="Arial"/>
                <a:ea typeface="Arial"/>
                <a:cs typeface="Arial"/>
                <a:sym typeface="Arial"/>
              </a:rPr>
              <a:t>Exercițiu practic</a:t>
            </a:r>
            <a:endParaRPr/>
          </a:p>
          <a:p>
            <a:pPr marL="114300" marR="0" lvl="0" indent="12700" algn="ctr" rtl="0">
              <a:lnSpc>
                <a:spcPct val="100000"/>
              </a:lnSpc>
              <a:spcBef>
                <a:spcPts val="0"/>
              </a:spcBef>
              <a:spcAft>
                <a:spcPts val="0"/>
              </a:spcAft>
              <a:buClr>
                <a:srgbClr val="000000"/>
              </a:buClr>
              <a:buSzPts val="1600"/>
              <a:buFont typeface="Arial"/>
              <a:buNone/>
            </a:pPr>
            <a:r>
              <a:rPr lang="en-US" sz="1600" b="0" i="0" u="none" strike="noStrike" cap="none">
                <a:solidFill>
                  <a:srgbClr val="15A7A1"/>
                </a:solidFill>
                <a:latin typeface="Arial"/>
                <a:ea typeface="Arial"/>
                <a:cs typeface="Arial"/>
                <a:sym typeface="Arial"/>
              </a:rPr>
              <a:t>După discutarea sfaturilor pentru antreprenorii ecologici, vă rugăm să completați un GREEN BUSINESS CANVAS, ținând cont de indicațiile din exemplul prezentat.</a:t>
            </a:r>
            <a:endParaRPr sz="1600" b="0" i="0" u="none" strike="noStrike" cap="none">
              <a:solidFill>
                <a:srgbClr val="15A7A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6" name="Google Shape;326;p22"/>
          <p:cNvSpPr txBox="1">
            <a:spLocks noGrp="1"/>
          </p:cNvSpPr>
          <p:nvPr>
            <p:ph type="title"/>
          </p:nvPr>
        </p:nvSpPr>
        <p:spPr>
          <a:xfrm>
            <a:off x="713225" y="1477724"/>
            <a:ext cx="3858900" cy="26617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Antreprenoriat verde</a:t>
            </a:r>
            <a:br>
              <a:rPr lang="en-US"/>
            </a:br>
            <a:r>
              <a:rPr lang="en-US"/>
              <a:t>și afaceri</a:t>
            </a:r>
            <a:endParaRPr/>
          </a:p>
        </p:txBody>
      </p:sp>
      <p:grpSp>
        <p:nvGrpSpPr>
          <p:cNvPr id="327" name="Google Shape;327;p22"/>
          <p:cNvGrpSpPr/>
          <p:nvPr/>
        </p:nvGrpSpPr>
        <p:grpSpPr>
          <a:xfrm>
            <a:off x="4572118" y="1023546"/>
            <a:ext cx="3615639" cy="2905926"/>
            <a:chOff x="1917372" y="1288466"/>
            <a:chExt cx="2993079" cy="2405568"/>
          </a:xfrm>
        </p:grpSpPr>
        <p:sp>
          <p:nvSpPr>
            <p:cNvPr id="328" name="Google Shape;328;p22"/>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2"/>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2"/>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2"/>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332" name="Google Shape;332;p22"/>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2"/>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2"/>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35" name="Google Shape;335;p22" descr="C:\Windows\system32\config\systemprofile\Desktop\9-Green-Business-Opportunities-for-Eco-Entrepreneurs.jpg"/>
          <p:cNvPicPr preferRelativeResize="0"/>
          <p:nvPr/>
        </p:nvPicPr>
        <p:blipFill rotWithShape="1">
          <a:blip r:embed="rId3">
            <a:alphaModFix/>
          </a:blip>
          <a:srcRect/>
          <a:stretch/>
        </p:blipFill>
        <p:spPr>
          <a:xfrm>
            <a:off x="4735445" y="1107510"/>
            <a:ext cx="3310460" cy="2230672"/>
          </a:xfrm>
          <a:prstGeom prst="rect">
            <a:avLst/>
          </a:prstGeom>
          <a:noFill/>
          <a:ln>
            <a:noFill/>
          </a:ln>
        </p:spPr>
      </p:pic>
      <p:grpSp>
        <p:nvGrpSpPr>
          <p:cNvPr id="336" name="Google Shape;336;p22"/>
          <p:cNvGrpSpPr/>
          <p:nvPr/>
        </p:nvGrpSpPr>
        <p:grpSpPr>
          <a:xfrm>
            <a:off x="5727978" y="4200957"/>
            <a:ext cx="2178883" cy="591414"/>
            <a:chOff x="4338285" y="2552085"/>
            <a:chExt cx="1202939" cy="1556763"/>
          </a:xfrm>
        </p:grpSpPr>
        <p:sp>
          <p:nvSpPr>
            <p:cNvPr id="337" name="Google Shape;337;p22"/>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2"/>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9" name="Google Shape;339;p22"/>
          <p:cNvSpPr/>
          <p:nvPr/>
        </p:nvSpPr>
        <p:spPr>
          <a:xfrm>
            <a:off x="5727975" y="4270463"/>
            <a:ext cx="2178900" cy="45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F1F1F1"/>
                </a:solidFill>
                <a:latin typeface="Arial"/>
                <a:ea typeface="Arial"/>
                <a:cs typeface="Arial"/>
                <a:sym typeface="Arial"/>
              </a:rPr>
              <a:t>Mulțumesc!</a:t>
            </a:r>
            <a:endParaRPr sz="2800" b="1" i="0" u="none" strike="noStrike" cap="none">
              <a:solidFill>
                <a:srgbClr val="F1F1F1"/>
              </a:solidFill>
              <a:latin typeface="Arial"/>
              <a:ea typeface="Arial"/>
              <a:cs typeface="Arial"/>
              <a:sym typeface="Arial"/>
            </a:endParaRPr>
          </a:p>
        </p:txBody>
      </p:sp>
      <p:grpSp>
        <p:nvGrpSpPr>
          <p:cNvPr id="340" name="Google Shape;340;p22"/>
          <p:cNvGrpSpPr/>
          <p:nvPr/>
        </p:nvGrpSpPr>
        <p:grpSpPr>
          <a:xfrm>
            <a:off x="4571991" y="3742751"/>
            <a:ext cx="539391" cy="1120229"/>
            <a:chOff x="4089139" y="3416366"/>
            <a:chExt cx="446516" cy="927342"/>
          </a:xfrm>
        </p:grpSpPr>
        <p:sp>
          <p:nvSpPr>
            <p:cNvPr id="341" name="Google Shape;341;p22"/>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2"/>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2"/>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2"/>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01</a:t>
            </a:r>
            <a:endParaRPr/>
          </a:p>
        </p:txBody>
      </p:sp>
      <p:sp>
        <p:nvSpPr>
          <p:cNvPr id="158" name="Google Shape;158;p3"/>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Antreprenoriat verde</a:t>
            </a:r>
            <a:endParaRPr/>
          </a:p>
        </p:txBody>
      </p:sp>
      <p:sp>
        <p:nvSpPr>
          <p:cNvPr id="159" name="Google Shape;159;p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
          <p:cNvSpPr txBox="1">
            <a:spLocks noGrp="1"/>
          </p:cNvSpPr>
          <p:nvPr>
            <p:ph type="title"/>
          </p:nvPr>
        </p:nvSpPr>
        <p:spPr>
          <a:xfrm>
            <a:off x="713225" y="1550036"/>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Cadrul conceptual</a:t>
            </a:r>
            <a:endParaRPr/>
          </a:p>
        </p:txBody>
      </p:sp>
      <p:grpSp>
        <p:nvGrpSpPr>
          <p:cNvPr id="165" name="Google Shape;165;p4"/>
          <p:cNvGrpSpPr/>
          <p:nvPr/>
        </p:nvGrpSpPr>
        <p:grpSpPr>
          <a:xfrm>
            <a:off x="2858975" y="-386925"/>
            <a:ext cx="701425" cy="247750"/>
            <a:chOff x="2858975" y="3984400"/>
            <a:chExt cx="701425" cy="247750"/>
          </a:xfrm>
        </p:grpSpPr>
        <p:sp>
          <p:nvSpPr>
            <p:cNvPr id="166" name="Google Shape;166;p4"/>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0" name="Google Shape;170;p4"/>
          <p:cNvSpPr txBox="1">
            <a:spLocks noGrp="1"/>
          </p:cNvSpPr>
          <p:nvPr>
            <p:ph type="subTitle" idx="1"/>
          </p:nvPr>
        </p:nvSpPr>
        <p:spPr>
          <a:xfrm>
            <a:off x="1085481" y="2243215"/>
            <a:ext cx="7633765" cy="117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US" sz="1600"/>
              <a:t>Industria bunurilor și serviciilor de mediu constă în activități care produc bunuri și servicii pentru a măsura, preveni, limita, minimiza sau corecta daunele aduse mediului din apă, aer și sol, precum și problemele legate de deșeuri, zgomot și ecosisteme. Aceasta include tehnologii mai puțin poluante, produse și servicii care reduc riscurile de mediu și minimizează poluarea și utilizarea resurselor.</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2800" b="1"/>
              <a:t>Ce este antreprenoriatul verde și de ce este important?</a:t>
            </a:r>
            <a:endParaRPr sz="2800"/>
          </a:p>
        </p:txBody>
      </p:sp>
      <p:sp>
        <p:nvSpPr>
          <p:cNvPr id="176" name="Google Shape;176;p5"/>
          <p:cNvSpPr/>
          <p:nvPr/>
        </p:nvSpPr>
        <p:spPr>
          <a:xfrm>
            <a:off x="519143" y="2057500"/>
            <a:ext cx="1798154" cy="1798154"/>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Dezvoltare care răspunde nevoilor prezentului</a:t>
            </a:r>
            <a:endParaRPr sz="1400" b="0" i="0" u="none" strike="noStrike" cap="none">
              <a:solidFill>
                <a:schemeClr val="lt1"/>
              </a:solidFill>
              <a:latin typeface="Arial"/>
              <a:ea typeface="Arial"/>
              <a:cs typeface="Arial"/>
              <a:sym typeface="Arial"/>
            </a:endParaRPr>
          </a:p>
        </p:txBody>
      </p:sp>
      <p:sp>
        <p:nvSpPr>
          <p:cNvPr id="177" name="Google Shape;177;p5"/>
          <p:cNvSpPr/>
          <p:nvPr/>
        </p:nvSpPr>
        <p:spPr>
          <a:xfrm>
            <a:off x="2497112" y="2507039"/>
            <a:ext cx="899077" cy="899077"/>
          </a:xfrm>
          <a:prstGeom prst="mathPlus">
            <a:avLst>
              <a:gd name="adj1" fmla="val 2352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8" name="Google Shape;178;p5"/>
          <p:cNvSpPr/>
          <p:nvPr/>
        </p:nvSpPr>
        <p:spPr>
          <a:xfrm>
            <a:off x="3576004" y="2057500"/>
            <a:ext cx="1798154" cy="1798154"/>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Fără a compromite capacitatea generațiilor viitoare de a-și satisface propriile nevoi</a:t>
            </a:r>
            <a:endParaRPr sz="1400" b="0" i="0" u="none" strike="noStrike" cap="none">
              <a:solidFill>
                <a:schemeClr val="lt1"/>
              </a:solidFill>
              <a:latin typeface="Arial"/>
              <a:ea typeface="Arial"/>
              <a:cs typeface="Arial"/>
              <a:sym typeface="Arial"/>
            </a:endParaRPr>
          </a:p>
        </p:txBody>
      </p:sp>
      <p:sp>
        <p:nvSpPr>
          <p:cNvPr id="179" name="Google Shape;179;p5"/>
          <p:cNvSpPr/>
          <p:nvPr/>
        </p:nvSpPr>
        <p:spPr>
          <a:xfrm>
            <a:off x="5553973" y="2507039"/>
            <a:ext cx="899077" cy="899077"/>
          </a:xfrm>
          <a:prstGeom prst="mathEqual">
            <a:avLst>
              <a:gd name="adj1" fmla="val 23520"/>
              <a:gd name="adj2" fmla="val 1176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 name="Google Shape;180;p5"/>
          <p:cNvSpPr/>
          <p:nvPr/>
        </p:nvSpPr>
        <p:spPr>
          <a:xfrm>
            <a:off x="6632865" y="2057500"/>
            <a:ext cx="1798154" cy="1798154"/>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400" b="0" i="0" u="none" strike="noStrike" cap="none">
                <a:solidFill>
                  <a:schemeClr val="lt1"/>
                </a:solidFill>
                <a:latin typeface="Arial"/>
                <a:ea typeface="Arial"/>
                <a:cs typeface="Arial"/>
                <a:sym typeface="Arial"/>
              </a:rPr>
              <a:t>Antreprenoriat verde</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b="1"/>
              <a:t>Ce este antreprenoriatul verde și de ce este important?</a:t>
            </a:r>
            <a:endParaRPr sz="3600"/>
          </a:p>
        </p:txBody>
      </p:sp>
      <p:sp>
        <p:nvSpPr>
          <p:cNvPr id="186" name="Google Shape;186;p6"/>
          <p:cNvSpPr txBox="1">
            <a:spLocks noGrp="1"/>
          </p:cNvSpPr>
          <p:nvPr>
            <p:ph type="subTitle" idx="1"/>
          </p:nvPr>
        </p:nvSpPr>
        <p:spPr>
          <a:xfrm>
            <a:off x="519143" y="2070243"/>
            <a:ext cx="4483510" cy="2507410"/>
          </a:xfrm>
          <a:prstGeom prst="rect">
            <a:avLst/>
          </a:prstGeom>
          <a:noFill/>
          <a:ln>
            <a:noFill/>
          </a:ln>
        </p:spPr>
        <p:txBody>
          <a:bodyPr spcFirstLastPara="1" wrap="square" lIns="91425" tIns="91425" rIns="91425" bIns="91425" anchor="t" anchorCtr="0">
            <a:noAutofit/>
          </a:bodyPr>
          <a:lstStyle/>
          <a:p>
            <a:pPr marL="114300" marR="0" lvl="0" indent="1270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După cum se arată aici, o afacere durabilă se străduiește să echilibreze beneficiile economice (financiare), sociale (oameni) și de mediu (biodiversitate, ecosisteme) ale afacerii, ca parte a obiectivului său de bază.</a:t>
            </a:r>
            <a:endParaRPr sz="2000" b="0" i="0" u="none" strike="noStrike" cap="none">
              <a:solidFill>
                <a:srgbClr val="000000"/>
              </a:solidFill>
              <a:latin typeface="Arial"/>
              <a:ea typeface="Arial"/>
              <a:cs typeface="Arial"/>
              <a:sym typeface="Arial"/>
            </a:endParaRPr>
          </a:p>
        </p:txBody>
      </p:sp>
      <p:pic>
        <p:nvPicPr>
          <p:cNvPr id="187" name="Google Shape;187;p6" descr="Untitled-1"/>
          <p:cNvPicPr preferRelativeResize="0"/>
          <p:nvPr/>
        </p:nvPicPr>
        <p:blipFill rotWithShape="1">
          <a:blip r:embed="rId3">
            <a:alphaModFix/>
          </a:blip>
          <a:srcRect/>
          <a:stretch/>
        </p:blipFill>
        <p:spPr>
          <a:xfrm>
            <a:off x="5745328" y="1239043"/>
            <a:ext cx="2603539" cy="3435238"/>
          </a:xfrm>
          <a:prstGeom prst="rect">
            <a:avLst/>
          </a:prstGeom>
          <a:noFill/>
          <a:ln>
            <a:noFill/>
          </a:ln>
        </p:spPr>
      </p:pic>
      <p:grpSp>
        <p:nvGrpSpPr>
          <p:cNvPr id="188" name="Google Shape;188;p6"/>
          <p:cNvGrpSpPr/>
          <p:nvPr/>
        </p:nvGrpSpPr>
        <p:grpSpPr>
          <a:xfrm>
            <a:off x="5853933" y="2070249"/>
            <a:ext cx="2355215" cy="2085334"/>
            <a:chOff x="1921" y="5400"/>
            <a:chExt cx="3709" cy="3284"/>
          </a:xfrm>
        </p:grpSpPr>
        <p:sp>
          <p:nvSpPr>
            <p:cNvPr id="189" name="Google Shape;189;p6"/>
            <p:cNvSpPr txBox="1"/>
            <p:nvPr/>
          </p:nvSpPr>
          <p:spPr>
            <a:xfrm>
              <a:off x="2600" y="5400"/>
              <a:ext cx="2400" cy="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dirty="0" err="1">
                  <a:solidFill>
                    <a:schemeClr val="dk1"/>
                  </a:solidFill>
                  <a:latin typeface="Calibri"/>
                  <a:ea typeface="Calibri"/>
                  <a:cs typeface="Calibri"/>
                  <a:sym typeface="Calibri"/>
                </a:rPr>
                <a:t>Sustenabilitate</a:t>
              </a:r>
              <a:endParaRPr sz="1800" b="0" i="0" u="none" strike="noStrike" cap="none" dirty="0">
                <a:solidFill>
                  <a:schemeClr val="dk1"/>
                </a:solidFill>
                <a:latin typeface="Arial"/>
                <a:ea typeface="Arial"/>
                <a:cs typeface="Arial"/>
                <a:sym typeface="Arial"/>
              </a:endParaRPr>
            </a:p>
          </p:txBody>
        </p:sp>
        <p:sp>
          <p:nvSpPr>
            <p:cNvPr id="190" name="Google Shape;190;p6"/>
            <p:cNvSpPr txBox="1"/>
            <p:nvPr/>
          </p:nvSpPr>
          <p:spPr>
            <a:xfrm rot="5400000">
              <a:off x="1163" y="7297"/>
              <a:ext cx="2145" cy="6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Calibri"/>
                  <a:ea typeface="Calibri"/>
                  <a:cs typeface="Calibri"/>
                  <a:sym typeface="Calibri"/>
                </a:rPr>
                <a:t>Social</a:t>
              </a:r>
              <a:endParaRPr sz="1800" b="0" i="0" u="none" strike="noStrike" cap="none">
                <a:solidFill>
                  <a:schemeClr val="dk1"/>
                </a:solidFill>
                <a:latin typeface="Arial"/>
                <a:ea typeface="Arial"/>
                <a:cs typeface="Arial"/>
                <a:sym typeface="Arial"/>
              </a:endParaRPr>
            </a:p>
          </p:txBody>
        </p:sp>
        <p:sp>
          <p:nvSpPr>
            <p:cNvPr id="191" name="Google Shape;191;p6"/>
            <p:cNvSpPr txBox="1"/>
            <p:nvPr/>
          </p:nvSpPr>
          <p:spPr>
            <a:xfrm rot="5400000">
              <a:off x="2738" y="7297"/>
              <a:ext cx="2145" cy="6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Calibri"/>
                  <a:ea typeface="Calibri"/>
                  <a:cs typeface="Calibri"/>
                  <a:sym typeface="Calibri"/>
                </a:rPr>
                <a:t>Mediu</a:t>
              </a:r>
              <a:endParaRPr sz="1800" b="0" i="0" u="none" strike="noStrike" cap="none">
                <a:solidFill>
                  <a:schemeClr val="dk1"/>
                </a:solidFill>
                <a:latin typeface="Arial"/>
                <a:ea typeface="Arial"/>
                <a:cs typeface="Arial"/>
                <a:sym typeface="Arial"/>
              </a:endParaRPr>
            </a:p>
          </p:txBody>
        </p:sp>
        <p:sp>
          <p:nvSpPr>
            <p:cNvPr id="192" name="Google Shape;192;p6"/>
            <p:cNvSpPr txBox="1"/>
            <p:nvPr/>
          </p:nvSpPr>
          <p:spPr>
            <a:xfrm rot="5400000">
              <a:off x="4242" y="7137"/>
              <a:ext cx="2145" cy="6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dirty="0">
                  <a:solidFill>
                    <a:schemeClr val="dk1"/>
                  </a:solidFill>
                  <a:latin typeface="Calibri"/>
                  <a:ea typeface="Calibri"/>
                  <a:cs typeface="Calibri"/>
                  <a:sym typeface="Calibri"/>
                </a:rPr>
                <a:t>Economic</a:t>
              </a:r>
              <a:endParaRPr sz="18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b="1"/>
              <a:t>Ce este antreprenoriatul verde și de ce este important?</a:t>
            </a:r>
            <a:endParaRPr sz="3600"/>
          </a:p>
        </p:txBody>
      </p:sp>
      <p:sp>
        <p:nvSpPr>
          <p:cNvPr id="198" name="Google Shape;198;p7"/>
          <p:cNvSpPr txBox="1">
            <a:spLocks noGrp="1"/>
          </p:cNvSpPr>
          <p:nvPr>
            <p:ph type="subTitle" idx="1"/>
          </p:nvPr>
        </p:nvSpPr>
        <p:spPr>
          <a:xfrm>
            <a:off x="262584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US" sz="2400" b="0" i="0" u="none" strike="noStrike" cap="none">
                <a:solidFill>
                  <a:srgbClr val="15A7A1"/>
                </a:solidFill>
                <a:latin typeface="Arial"/>
                <a:ea typeface="Arial"/>
                <a:cs typeface="Arial"/>
                <a:sym typeface="Arial"/>
              </a:rPr>
              <a:t>Scrieți un exemplu de antreprenoriat ecologic la care vă puteți gândi.</a:t>
            </a:r>
            <a:endParaRPr/>
          </a:p>
          <a:p>
            <a:pPr marL="114300" marR="0" lvl="0" indent="12700" algn="ctr"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US" sz="2400" b="0" i="0" u="none" strike="noStrike" cap="none">
                <a:solidFill>
                  <a:srgbClr val="2B2D83"/>
                </a:solidFill>
                <a:latin typeface="Arial"/>
                <a:ea typeface="Arial"/>
                <a:cs typeface="Arial"/>
                <a:sym typeface="Arial"/>
              </a:rPr>
              <a:t>După aceea, prezentați-vă alegerea în fața clasei și primiți feedback.</a:t>
            </a:r>
            <a:endParaRPr sz="2400" b="0" i="0" u="none" strike="noStrike" cap="none">
              <a:solidFill>
                <a:srgbClr val="2B2D83"/>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Deci, ce este o afacere ecologică?</a:t>
            </a:r>
            <a:endParaRPr/>
          </a:p>
        </p:txBody>
      </p:sp>
      <p:sp>
        <p:nvSpPr>
          <p:cNvPr id="204" name="Google Shape;204;p8"/>
          <p:cNvSpPr/>
          <p:nvPr/>
        </p:nvSpPr>
        <p:spPr>
          <a:xfrm>
            <a:off x="469557" y="1144473"/>
            <a:ext cx="7961467" cy="358816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25400" algn="l" rtl="0">
              <a:lnSpc>
                <a:spcPct val="75000"/>
              </a:lnSpc>
              <a:spcBef>
                <a:spcPts val="0"/>
              </a:spcBef>
              <a:spcAft>
                <a:spcPts val="0"/>
              </a:spcAft>
              <a:buClr>
                <a:srgbClr val="000000"/>
              </a:buClr>
              <a:buSzPts val="1400"/>
              <a:buFont typeface="Arial"/>
              <a:buNone/>
            </a:pPr>
            <a:endParaRPr/>
          </a:p>
          <a:p>
            <a:pPr marL="114300" marR="0" lvl="1" indent="-25400" algn="l" rtl="0">
              <a:lnSpc>
                <a:spcPct val="75000"/>
              </a:lnSpc>
              <a:spcBef>
                <a:spcPts val="0"/>
              </a:spcBef>
              <a:spcAft>
                <a:spcPts val="0"/>
              </a:spcAft>
              <a:buClr>
                <a:srgbClr val="000000"/>
              </a:buClr>
              <a:buSzPts val="1400"/>
              <a:buFont typeface="Arial"/>
              <a:buNone/>
            </a:pPr>
            <a:endParaRPr/>
          </a:p>
          <a:p>
            <a:pPr marL="114300" marR="0" lvl="1" indent="-25400" algn="l" rtl="0">
              <a:lnSpc>
                <a:spcPct val="75000"/>
              </a:lnSpc>
              <a:spcBef>
                <a:spcPts val="0"/>
              </a:spcBef>
              <a:spcAft>
                <a:spcPts val="0"/>
              </a:spcAft>
              <a:buClr>
                <a:srgbClr val="000000"/>
              </a:buClr>
              <a:buSzPts val="1400"/>
              <a:buFont typeface="Arial"/>
              <a:buNone/>
            </a:pPr>
            <a:endParaRPr/>
          </a:p>
          <a:p>
            <a:pPr marL="114300" marR="0" lvl="1" indent="-25400" algn="l" rtl="0">
              <a:lnSpc>
                <a:spcPct val="75000"/>
              </a:lnSpc>
              <a:spcBef>
                <a:spcPts val="0"/>
              </a:spcBef>
              <a:spcAft>
                <a:spcPts val="0"/>
              </a:spcAft>
              <a:buClr>
                <a:srgbClr val="000000"/>
              </a:buClr>
              <a:buSzPts val="1400"/>
              <a:buFont typeface="Arial"/>
              <a:buNone/>
            </a:pPr>
            <a:endParaRPr/>
          </a:p>
          <a:p>
            <a:pPr marL="228600" marR="0" lvl="2" indent="-139700" algn="l" rtl="0">
              <a:lnSpc>
                <a:spcPct val="75000"/>
              </a:lnSpc>
              <a:spcBef>
                <a:spcPts val="1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Încorporează principiile de durabilitate în activitatea sa</a:t>
            </a:r>
            <a:endParaRPr sz="1600" b="0" i="0" u="none" strike="noStrike" cap="none">
              <a:solidFill>
                <a:srgbClr val="000000"/>
              </a:solidFill>
              <a:latin typeface="Arial"/>
              <a:ea typeface="Arial"/>
              <a:cs typeface="Arial"/>
              <a:sym typeface="Arial"/>
            </a:endParaRPr>
          </a:p>
          <a:p>
            <a:pPr marL="228600" marR="0" lvl="2" indent="-139700" algn="l" rtl="0">
              <a:lnSpc>
                <a:spcPct val="75000"/>
              </a:lnSpc>
              <a:spcBef>
                <a:spcPts val="120"/>
              </a:spcBef>
              <a:spcAft>
                <a:spcPts val="0"/>
              </a:spcAft>
              <a:buClr>
                <a:srgbClr val="000000"/>
              </a:buClr>
              <a:buSzPts val="1600"/>
              <a:buFont typeface="Arial"/>
              <a:buChar char="•"/>
            </a:pPr>
            <a:r>
              <a:rPr lang="en-US" sz="1600"/>
              <a:t>P</a:t>
            </a:r>
            <a:r>
              <a:rPr lang="en-US" sz="1600" b="0" i="0" u="none" strike="noStrike" cap="none">
                <a:solidFill>
                  <a:srgbClr val="000000"/>
                </a:solidFill>
                <a:latin typeface="Arial"/>
                <a:ea typeface="Arial"/>
                <a:cs typeface="Arial"/>
                <a:sym typeface="Arial"/>
              </a:rPr>
              <a:t>lăt</a:t>
            </a:r>
            <a:r>
              <a:rPr lang="en-US" sz="1600"/>
              <a:t>ește</a:t>
            </a:r>
            <a:r>
              <a:rPr lang="en-US" sz="1600" b="0" i="0" u="none" strike="noStrike" cap="none">
                <a:solidFill>
                  <a:srgbClr val="000000"/>
                </a:solidFill>
                <a:latin typeface="Arial"/>
                <a:ea typeface="Arial"/>
                <a:cs typeface="Arial"/>
                <a:sym typeface="Arial"/>
              </a:rPr>
              <a:t> personalului un salariu corect pentru munca pe care o face</a:t>
            </a:r>
            <a:endParaRPr sz="1600" b="0" i="0" u="none" strike="noStrike" cap="none">
              <a:solidFill>
                <a:srgbClr val="000000"/>
              </a:solidFill>
              <a:latin typeface="Arial"/>
              <a:ea typeface="Arial"/>
              <a:cs typeface="Arial"/>
              <a:sym typeface="Arial"/>
            </a:endParaRPr>
          </a:p>
          <a:p>
            <a:pPr marL="228600" marR="0" lvl="2" indent="-139700" algn="l" rtl="0">
              <a:lnSpc>
                <a:spcPct val="75000"/>
              </a:lnSpc>
              <a:spcBef>
                <a:spcPts val="12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Distribui</a:t>
            </a:r>
            <a:r>
              <a:rPr lang="en-US" sz="1600"/>
              <a:t>e</a:t>
            </a:r>
            <a:r>
              <a:rPr lang="en-US" sz="1600" b="0" i="0" u="none" strike="noStrike" cap="none">
                <a:solidFill>
                  <a:srgbClr val="000000"/>
                </a:solidFill>
                <a:latin typeface="Arial"/>
                <a:ea typeface="Arial"/>
                <a:cs typeface="Arial"/>
                <a:sym typeface="Arial"/>
              </a:rPr>
              <a:t> echitabil beneficiil</a:t>
            </a:r>
            <a:r>
              <a:rPr lang="en-US" sz="1600"/>
              <a:t>e</a:t>
            </a:r>
            <a:r>
              <a:rPr lang="en-US" sz="1600" b="0" i="0" u="none" strike="noStrike" cap="none">
                <a:solidFill>
                  <a:srgbClr val="000000"/>
                </a:solidFill>
                <a:latin typeface="Arial"/>
                <a:ea typeface="Arial"/>
                <a:cs typeface="Arial"/>
                <a:sym typeface="Arial"/>
              </a:rPr>
              <a:t> în întregul lanț valoric</a:t>
            </a:r>
            <a:endParaRPr sz="1600" b="0" i="0" u="none" strike="noStrike" cap="none">
              <a:solidFill>
                <a:srgbClr val="000000"/>
              </a:solidFill>
              <a:latin typeface="Arial"/>
              <a:ea typeface="Arial"/>
              <a:cs typeface="Arial"/>
              <a:sym typeface="Arial"/>
            </a:endParaRPr>
          </a:p>
          <a:p>
            <a:pPr marL="228600" marR="0" lvl="2" indent="-139700" algn="l" rtl="0">
              <a:lnSpc>
                <a:spcPct val="75000"/>
              </a:lnSpc>
              <a:spcBef>
                <a:spcPts val="12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Maximiz</a:t>
            </a:r>
            <a:r>
              <a:rPr lang="en-US" sz="1600"/>
              <a:t>ează</a:t>
            </a:r>
            <a:r>
              <a:rPr lang="en-US" sz="1600" b="0" i="0" u="none" strike="noStrike" cap="none">
                <a:solidFill>
                  <a:srgbClr val="000000"/>
                </a:solidFill>
                <a:latin typeface="Arial"/>
                <a:ea typeface="Arial"/>
                <a:cs typeface="Arial"/>
                <a:sym typeface="Arial"/>
              </a:rPr>
              <a:t> beneficiil</a:t>
            </a:r>
            <a:r>
              <a:rPr lang="en-US" sz="1600"/>
              <a:t>e</a:t>
            </a:r>
            <a:r>
              <a:rPr lang="en-US" sz="1600" b="0" i="0" u="none" strike="noStrike" cap="none">
                <a:solidFill>
                  <a:srgbClr val="000000"/>
                </a:solidFill>
                <a:latin typeface="Arial"/>
                <a:ea typeface="Arial"/>
                <a:cs typeface="Arial"/>
                <a:sym typeface="Arial"/>
              </a:rPr>
              <a:t> sociale ale afacerii </a:t>
            </a:r>
            <a:endParaRPr sz="1600" b="0" i="0" u="none" strike="noStrike" cap="none">
              <a:solidFill>
                <a:srgbClr val="000000"/>
              </a:solidFill>
              <a:latin typeface="Arial"/>
              <a:ea typeface="Arial"/>
              <a:cs typeface="Arial"/>
              <a:sym typeface="Arial"/>
            </a:endParaRPr>
          </a:p>
          <a:p>
            <a:pPr marL="228600" marR="0" lvl="2" indent="-139700" algn="l" rtl="0">
              <a:lnSpc>
                <a:spcPct val="75000"/>
              </a:lnSpc>
              <a:spcBef>
                <a:spcPts val="12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Furniz</a:t>
            </a:r>
            <a:r>
              <a:rPr lang="en-US" sz="1600"/>
              <a:t>ează</a:t>
            </a:r>
            <a:r>
              <a:rPr lang="en-US" sz="1600" b="0" i="0" u="none" strike="noStrike" cap="none">
                <a:solidFill>
                  <a:srgbClr val="000000"/>
                </a:solidFill>
                <a:latin typeface="Arial"/>
                <a:ea typeface="Arial"/>
                <a:cs typeface="Arial"/>
                <a:sym typeface="Arial"/>
              </a:rPr>
              <a:t> produse și servicii ecologice și/sau locale</a:t>
            </a:r>
            <a:endParaRPr sz="1600" b="0" i="0" u="none" strike="noStrike" cap="none">
              <a:solidFill>
                <a:srgbClr val="000000"/>
              </a:solidFill>
              <a:latin typeface="Arial"/>
              <a:ea typeface="Arial"/>
              <a:cs typeface="Arial"/>
              <a:sym typeface="Arial"/>
            </a:endParaRPr>
          </a:p>
          <a:p>
            <a:pPr marL="228600" marR="0" lvl="2" indent="-127000" algn="l" rtl="0">
              <a:lnSpc>
                <a:spcPct val="75000"/>
              </a:lnSpc>
              <a:spcBef>
                <a:spcPts val="12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Ajuta</a:t>
            </a:r>
            <a:r>
              <a:rPr lang="en-US" sz="1600"/>
              <a:t>tă</a:t>
            </a:r>
            <a:r>
              <a:rPr lang="en-US" sz="1600" b="0" i="0" u="none" strike="noStrike" cap="none">
                <a:solidFill>
                  <a:srgbClr val="000000"/>
                </a:solidFill>
                <a:latin typeface="Arial"/>
                <a:ea typeface="Arial"/>
                <a:cs typeface="Arial"/>
                <a:sym typeface="Arial"/>
              </a:rPr>
              <a:t> comunitatea să devină mai durabilă </a:t>
            </a:r>
            <a:endParaRPr sz="1600" b="0" i="0" u="none" strike="noStrike" cap="none">
              <a:solidFill>
                <a:srgbClr val="000000"/>
              </a:solidFill>
              <a:latin typeface="Arial"/>
              <a:ea typeface="Arial"/>
              <a:cs typeface="Arial"/>
              <a:sym typeface="Arial"/>
            </a:endParaRPr>
          </a:p>
          <a:p>
            <a:pPr marL="228600" marR="0" lvl="2" indent="-127000" algn="l" rtl="0">
              <a:lnSpc>
                <a:spcPct val="75000"/>
              </a:lnSpc>
              <a:spcBef>
                <a:spcPts val="1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Depune eforturi pentru a reduce resursele</a:t>
            </a:r>
            <a:endParaRPr sz="1600" b="0" i="0" u="none" strike="noStrike" cap="none">
              <a:solidFill>
                <a:srgbClr val="000000"/>
              </a:solidFill>
              <a:latin typeface="Arial"/>
              <a:ea typeface="Arial"/>
              <a:cs typeface="Arial"/>
              <a:sym typeface="Arial"/>
            </a:endParaRPr>
          </a:p>
          <a:p>
            <a:pPr marL="228600" marR="0" lvl="2" indent="-127000" algn="l" rtl="0">
              <a:lnSpc>
                <a:spcPct val="75000"/>
              </a:lnSpc>
              <a:spcBef>
                <a:spcPts val="140"/>
              </a:spcBef>
              <a:spcAft>
                <a:spcPts val="0"/>
              </a:spcAft>
              <a:buClr>
                <a:srgbClr val="000000"/>
              </a:buClr>
              <a:buSzPts val="1600"/>
              <a:buFont typeface="Arial"/>
              <a:buChar char="•"/>
            </a:pPr>
            <a:r>
              <a:rPr lang="en-US" sz="1600"/>
              <a:t>Stabilește</a:t>
            </a:r>
            <a:r>
              <a:rPr lang="en-US" sz="1600" b="0" i="0" u="none" strike="noStrike" cap="none">
                <a:solidFill>
                  <a:srgbClr val="000000"/>
                </a:solidFill>
                <a:latin typeface="Arial"/>
                <a:ea typeface="Arial"/>
                <a:cs typeface="Arial"/>
                <a:sym typeface="Arial"/>
              </a:rPr>
              <a:t> un angajament de durată față de principiile de mediu în cadrul operațiunilor dumneavoastră comerciale</a:t>
            </a:r>
            <a:endParaRPr sz="1600" b="0" i="0" u="none" strike="noStrike" cap="none">
              <a:solidFill>
                <a:srgbClr val="000000"/>
              </a:solidFill>
              <a:latin typeface="Arial"/>
              <a:ea typeface="Arial"/>
              <a:cs typeface="Arial"/>
              <a:sym typeface="Arial"/>
            </a:endParaRPr>
          </a:p>
        </p:txBody>
      </p:sp>
      <p:pic>
        <p:nvPicPr>
          <p:cNvPr id="205" name="Google Shape;205;p8" descr="Green Business strategies - SWOT of green business"/>
          <p:cNvPicPr preferRelativeResize="0"/>
          <p:nvPr/>
        </p:nvPicPr>
        <p:blipFill rotWithShape="1">
          <a:blip r:embed="rId3">
            <a:alphaModFix/>
          </a:blip>
          <a:srcRect/>
          <a:stretch/>
        </p:blipFill>
        <p:spPr>
          <a:xfrm>
            <a:off x="3557314" y="1129709"/>
            <a:ext cx="1700486" cy="1062376"/>
          </a:xfrm>
          <a:prstGeom prst="rect">
            <a:avLst/>
          </a:prstGeom>
          <a:noFill/>
          <a:ln>
            <a:noFill/>
          </a:ln>
        </p:spPr>
      </p:pic>
      <p:sp>
        <p:nvSpPr>
          <p:cNvPr id="206" name="Google Shape;206;p8"/>
          <p:cNvSpPr txBox="1"/>
          <p:nvPr/>
        </p:nvSpPr>
        <p:spPr>
          <a:xfrm>
            <a:off x="469557" y="4489449"/>
            <a:ext cx="796146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Acestea vor fi adesea detaliate într-o politică de mediu sau de durabilitate, disponibilă publicului și actualizată periodic.</a:t>
            </a:r>
            <a:endParaRPr sz="1200" b="1"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Conceptul de antreprenoriat verde </a:t>
            </a:r>
            <a:br>
              <a:rPr lang="en-US"/>
            </a:br>
            <a:endParaRPr/>
          </a:p>
        </p:txBody>
      </p:sp>
      <p:sp>
        <p:nvSpPr>
          <p:cNvPr id="212" name="Google Shape;212;p9"/>
          <p:cNvSpPr txBox="1">
            <a:spLocks noGrp="1"/>
          </p:cNvSpPr>
          <p:nvPr>
            <p:ph type="subTitle" idx="1"/>
          </p:nvPr>
        </p:nvSpPr>
        <p:spPr>
          <a:xfrm>
            <a:off x="1227066" y="1217141"/>
            <a:ext cx="3202831" cy="3558745"/>
          </a:xfrm>
          <a:prstGeom prst="rect">
            <a:avLst/>
          </a:prstGeom>
          <a:noFill/>
          <a:ln>
            <a:noFill/>
          </a:ln>
        </p:spPr>
        <p:txBody>
          <a:bodyPr spcFirstLastPara="1" wrap="square" lIns="91425" tIns="91425" rIns="91425" bIns="91425" anchor="t" anchorCtr="0">
            <a:noAutofit/>
          </a:bodyPr>
          <a:lstStyle/>
          <a:p>
            <a:pPr marL="114300" marR="0" lvl="0" indent="12700" algn="l" rtl="0">
              <a:lnSpc>
                <a:spcPct val="100000"/>
              </a:lnSpc>
              <a:spcBef>
                <a:spcPts val="0"/>
              </a:spcBef>
              <a:spcAft>
                <a:spcPts val="0"/>
              </a:spcAft>
              <a:buNone/>
            </a:pPr>
            <a:r>
              <a:rPr lang="en-US" sz="1600" b="1" i="0" u="none" strike="noStrike" cap="none">
                <a:solidFill>
                  <a:srgbClr val="2B2D83"/>
                </a:solidFill>
                <a:latin typeface="Arial"/>
                <a:ea typeface="Arial"/>
                <a:cs typeface="Arial"/>
                <a:sym typeface="Arial"/>
              </a:rPr>
              <a:t>Fapte</a:t>
            </a:r>
            <a:r>
              <a:rPr lang="en-US" sz="1600" b="0" i="0" u="none" strike="noStrike" cap="none">
                <a:solidFill>
                  <a:srgbClr val="2B2D83"/>
                </a:solidFill>
                <a:latin typeface="Arial"/>
                <a:ea typeface="Arial"/>
                <a:cs typeface="Arial"/>
                <a:sym typeface="Arial"/>
              </a:rPr>
              <a:t>:</a:t>
            </a:r>
            <a:endParaRPr/>
          </a:p>
          <a:p>
            <a:pPr marL="127000" marR="0" lvl="0" indent="-12700" algn="just" rtl="0">
              <a:lnSpc>
                <a:spcPct val="100000"/>
              </a:lnSpc>
              <a:spcBef>
                <a:spcPts val="0"/>
              </a:spcBef>
              <a:spcAft>
                <a:spcPts val="0"/>
              </a:spcAft>
              <a:buClr>
                <a:srgbClr val="000000"/>
              </a:buClr>
              <a:buSzPts val="1600"/>
              <a:buFont typeface="Arial"/>
              <a:buChar char="•"/>
            </a:pPr>
            <a:r>
              <a:rPr lang="en-US" sz="1400" b="0" i="0" u="none" strike="noStrike" cap="none">
                <a:solidFill>
                  <a:srgbClr val="15A7A1"/>
                </a:solidFill>
                <a:latin typeface="Arial"/>
                <a:ea typeface="Arial"/>
                <a:cs typeface="Arial"/>
                <a:sym typeface="Arial"/>
              </a:rPr>
              <a:t> 60% dintre întreprinderi măsoară astăzi eficiența prin programe ecologice, dintre care 78% realizează eficiența energetică.</a:t>
            </a:r>
            <a:endParaRPr/>
          </a:p>
          <a:p>
            <a:pPr marL="127000" marR="0" lvl="0" indent="88900" algn="just"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400" b="0" i="0" u="none" strike="noStrike" cap="none">
                <a:solidFill>
                  <a:srgbClr val="2B2D83"/>
                </a:solidFill>
                <a:latin typeface="Arial"/>
                <a:ea typeface="Arial"/>
                <a:cs typeface="Arial"/>
                <a:sym typeface="Arial"/>
              </a:rPr>
              <a:t> două treimi indică economii de încălzire/răcire și de hârtie</a:t>
            </a:r>
            <a:endParaRPr/>
          </a:p>
          <a:p>
            <a:pPr marL="127000" marR="0" lvl="0" indent="88900" algn="just"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400" b="0" i="0" u="none" strike="noStrike" cap="none">
                <a:solidFill>
                  <a:srgbClr val="15A7A1"/>
                </a:solidFill>
                <a:latin typeface="Arial"/>
                <a:ea typeface="Arial"/>
                <a:cs typeface="Arial"/>
                <a:sym typeface="Arial"/>
              </a:rPr>
              <a:t> 60 la sută reduc costurile legate de consumul de apă</a:t>
            </a:r>
            <a:endParaRPr/>
          </a:p>
          <a:p>
            <a:pPr marL="127000" marR="0" lvl="0" indent="88900" algn="just"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127000" marR="0" lvl="0" indent="-12700" algn="just" rtl="0">
              <a:lnSpc>
                <a:spcPct val="100000"/>
              </a:lnSpc>
              <a:spcBef>
                <a:spcPts val="0"/>
              </a:spcBef>
              <a:spcAft>
                <a:spcPts val="0"/>
              </a:spcAft>
              <a:buClr>
                <a:srgbClr val="000000"/>
              </a:buClr>
              <a:buSzPts val="1600"/>
              <a:buFont typeface="Arial"/>
              <a:buChar char="•"/>
            </a:pPr>
            <a:r>
              <a:rPr lang="en-US" sz="1400" b="0" i="0" u="none" strike="noStrike" cap="none">
                <a:solidFill>
                  <a:srgbClr val="2B2D83"/>
                </a:solidFill>
                <a:latin typeface="Arial"/>
                <a:ea typeface="Arial"/>
                <a:cs typeface="Arial"/>
                <a:sym typeface="Arial"/>
              </a:rPr>
              <a:t> aproximativ 69 la sută dintre ei indică faptul că deja explorează ecologia în diferitele lor activități</a:t>
            </a:r>
            <a:endParaRPr sz="1400" b="0" i="0" u="none" strike="noStrike" cap="none">
              <a:solidFill>
                <a:srgbClr val="2B2D83"/>
              </a:solidFill>
              <a:latin typeface="Arial"/>
              <a:ea typeface="Arial"/>
              <a:cs typeface="Arial"/>
              <a:sym typeface="Arial"/>
            </a:endParaRPr>
          </a:p>
        </p:txBody>
      </p:sp>
      <p:pic>
        <p:nvPicPr>
          <p:cNvPr id="213" name="Google Shape;213;p9" descr="A Green Future - BusinessToday"/>
          <p:cNvPicPr preferRelativeResize="0"/>
          <p:nvPr/>
        </p:nvPicPr>
        <p:blipFill rotWithShape="1">
          <a:blip r:embed="rId3">
            <a:alphaModFix/>
          </a:blip>
          <a:srcRect/>
          <a:stretch/>
        </p:blipFill>
        <p:spPr>
          <a:xfrm>
            <a:off x="4868047" y="1551100"/>
            <a:ext cx="3770216" cy="2570205"/>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Bildschirmpräsentation (16:9)</PresentationFormat>
  <Paragraphs>132</Paragraphs>
  <Slides>22</Slides>
  <Notes>22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9" baseType="lpstr">
      <vt:lpstr>Noto Sans</vt:lpstr>
      <vt:lpstr>Arial</vt:lpstr>
      <vt:lpstr>Calibri</vt:lpstr>
      <vt:lpstr>Bebas Neue</vt:lpstr>
      <vt:lpstr>Nunito</vt:lpstr>
      <vt:lpstr>Creal Modern Portfolio by Slidesgo</vt:lpstr>
      <vt:lpstr>Microsoft Word Document</vt:lpstr>
      <vt:lpstr>Antreprenoriat și afaceri ecologice</vt:lpstr>
      <vt:lpstr>01</vt:lpstr>
      <vt:lpstr>01</vt:lpstr>
      <vt:lpstr>Cadrul conceptual</vt:lpstr>
      <vt:lpstr>Ce este antreprenoriatul verde și de ce este important?</vt:lpstr>
      <vt:lpstr>Ce este antreprenoriatul verde și de ce este important?</vt:lpstr>
      <vt:lpstr>Ce este antreprenoriatul verde și de ce este important?</vt:lpstr>
      <vt:lpstr>Deci, ce este o afacere ecologică?</vt:lpstr>
      <vt:lpstr>Conceptul de antreprenoriat verde  </vt:lpstr>
      <vt:lpstr>Conceptul de antreprenor verde creativ</vt:lpstr>
      <vt:lpstr>Conceptul de ciclu de viață al firmei în antreprenoriatul verde</vt:lpstr>
      <vt:lpstr>Conceptul de structură instituțională în antreprenoriatul verde</vt:lpstr>
      <vt:lpstr>Conceptul de Greenwashing în antreprenoriatul verde </vt:lpstr>
      <vt:lpstr>Conceptul de Greenwashing în antreprenoriatul verde </vt:lpstr>
      <vt:lpstr>Cum vă puteți da seama dacă aveți de-a face cu un greenwashing?</vt:lpstr>
      <vt:lpstr>Cum vă puteți da seama dacă aveți de-a face cu un greenwashing?</vt:lpstr>
      <vt:lpstr>Cum vă puteți da seama dacă aveți de-a face cu un greenwashing?</vt:lpstr>
      <vt:lpstr>Beneficiile antreprenoriatului verde</vt:lpstr>
      <vt:lpstr>Sfaturi pentru antreprenorii ecologici</vt:lpstr>
      <vt:lpstr>Concluzii</vt:lpstr>
      <vt:lpstr>Evaluare - pLANUL de afacerE verde</vt:lpstr>
      <vt:lpstr>Antreprenoriat verde și afaceri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Antreprenoriat și afaceri ecologice</dc:title>
  <dc:creator>Alex S</dc:creator>
  <cp:lastModifiedBy>saskia_ha@web.de</cp:lastModifiedBy>
  <cp:revision>1</cp:revision>
  <dcterms:modified xsi:type="dcterms:W3CDTF">2023-06-22T13:51:16Z</dcterms:modified>
</cp:coreProperties>
</file>