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uk2PxXp5rEum0sP2psBrM+Hzm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4"/>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4"/>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4"/>
          <p:cNvGrpSpPr/>
          <p:nvPr/>
        </p:nvGrpSpPr>
        <p:grpSpPr>
          <a:xfrm>
            <a:off x="-1807437" y="-2986677"/>
            <a:ext cx="12729824" cy="8656755"/>
            <a:chOff x="179600" y="-461549"/>
            <a:chExt cx="7466172" cy="5078466"/>
          </a:xfrm>
        </p:grpSpPr>
        <p:sp>
          <p:nvSpPr>
            <p:cNvPr id="11" name="Google Shape;11;p24"/>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4"/>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4"/>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4"/>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4"/>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4"/>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4"/>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4"/>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4"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5A35E82-51FD-39D0-A32A-46F8AB63B87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EAFD2F6-A763-BC65-45CC-A30F26E0DF6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216E0108-B74A-0E18-EC8B-E5375FEB7DE3}"/>
              </a:ext>
            </a:extLst>
          </p:cNvPr>
          <p:cNvPicPr preferRelativeResize="0"/>
          <p:nvPr userDrawn="1"/>
        </p:nvPicPr>
        <p:blipFill rotWithShape="1">
          <a:blip r:embed="rId4">
            <a:alphaModFix/>
          </a:blip>
          <a:srcRect r="25004"/>
          <a:stretch/>
        </p:blipFill>
        <p:spPr>
          <a:xfrm>
            <a:off x="72618" y="4731990"/>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8"/>
        <p:cNvGrpSpPr/>
        <p:nvPr/>
      </p:nvGrpSpPr>
      <p:grpSpPr>
        <a:xfrm>
          <a:off x="0" y="0"/>
          <a:ext cx="0" cy="0"/>
          <a:chOff x="0" y="0"/>
          <a:chExt cx="0" cy="0"/>
        </a:xfrm>
      </p:grpSpPr>
      <p:sp>
        <p:nvSpPr>
          <p:cNvPr id="109" name="Google Shape;109;p3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3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3" name="Google Shape;113;p33" descr="Graphical user interface, text, application&#10;&#10;Description automatically generated"/>
          <p:cNvPicPr preferRelativeResize="0"/>
          <p:nvPr/>
        </p:nvPicPr>
        <p:blipFill rotWithShape="1">
          <a:blip r:embed="rId3">
            <a:alphaModFix/>
          </a:blip>
          <a:srcRect r="25004"/>
          <a:stretch/>
        </p:blipFill>
        <p:spPr>
          <a:xfrm>
            <a:off x="111161" y="471987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AAE4A68-E0DD-8F1E-0463-4E7886B167D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4711224-6AC4-71F7-F451-E94C8EDBED3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4"/>
        <p:cNvGrpSpPr/>
        <p:nvPr/>
      </p:nvGrpSpPr>
      <p:grpSpPr>
        <a:xfrm>
          <a:off x="0" y="0"/>
          <a:ext cx="0" cy="0"/>
          <a:chOff x="0" y="0"/>
          <a:chExt cx="0" cy="0"/>
        </a:xfrm>
      </p:grpSpPr>
      <p:sp>
        <p:nvSpPr>
          <p:cNvPr id="115" name="Google Shape;115;p3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 name="Google Shape;116;p34"/>
          <p:cNvGrpSpPr/>
          <p:nvPr/>
        </p:nvGrpSpPr>
        <p:grpSpPr>
          <a:xfrm rot="10800000">
            <a:off x="7782805" y="539502"/>
            <a:ext cx="682510" cy="1078346"/>
            <a:chOff x="4210925" y="3949824"/>
            <a:chExt cx="325625" cy="514601"/>
          </a:xfrm>
        </p:grpSpPr>
        <p:sp>
          <p:nvSpPr>
            <p:cNvPr id="117" name="Google Shape;117;p3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3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34"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438A386-9E71-71B3-4EB3-998F361469E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5C743DC-2C8B-3549-6D81-2B74A9835E3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22"/>
        <p:cNvGrpSpPr/>
        <p:nvPr/>
      </p:nvGrpSpPr>
      <p:grpSpPr>
        <a:xfrm>
          <a:off x="0" y="0"/>
          <a:ext cx="0" cy="0"/>
          <a:chOff x="0" y="0"/>
          <a:chExt cx="0" cy="0"/>
        </a:xfrm>
      </p:grpSpPr>
      <p:sp>
        <p:nvSpPr>
          <p:cNvPr id="123" name="Google Shape;123;p3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p3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0" name="Google Shape;130;p35"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C6A7E33-6059-35EF-914A-554A18D64D1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10BB660-311F-524C-18C2-6EFA11DDA57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25"/>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2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25"/>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2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25"/>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2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25"/>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25"/>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5"/>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5"/>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5"/>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5"/>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25"/>
          <p:cNvGrpSpPr/>
          <p:nvPr/>
        </p:nvGrpSpPr>
        <p:grpSpPr>
          <a:xfrm>
            <a:off x="163735" y="4251112"/>
            <a:ext cx="811262" cy="1280739"/>
            <a:chOff x="4210925" y="3949824"/>
            <a:chExt cx="325625" cy="514601"/>
          </a:xfrm>
        </p:grpSpPr>
        <p:sp>
          <p:nvSpPr>
            <p:cNvPr id="40" name="Google Shape;40;p2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25"/>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25"/>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5"/>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2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2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1FFED79-54EE-890A-F244-C0195BC1531A}"/>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F713A47-6876-0EB3-FE2F-510234F7B80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6"/>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26"/>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26"/>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2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2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28BEB4B-3670-77D1-BDA2-433A82E7A5D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4CE5DD3-687B-B65D-BFFD-B1157692CF7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7"/>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27"/>
          <p:cNvGrpSpPr/>
          <p:nvPr/>
        </p:nvGrpSpPr>
        <p:grpSpPr>
          <a:xfrm>
            <a:off x="8431033" y="-449325"/>
            <a:ext cx="1061212" cy="1676776"/>
            <a:chOff x="4210925" y="3949824"/>
            <a:chExt cx="325625" cy="514601"/>
          </a:xfrm>
        </p:grpSpPr>
        <p:sp>
          <p:nvSpPr>
            <p:cNvPr id="65" name="Google Shape;65;p2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27"/>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7"/>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2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27" descr="Graphical user interface, text, application&#10;&#10;Description automatically generated"/>
          <p:cNvPicPr preferRelativeResize="0"/>
          <p:nvPr/>
        </p:nvPicPr>
        <p:blipFill rotWithShape="1">
          <a:blip r:embed="rId3">
            <a:alphaModFix/>
          </a:blip>
          <a:srcRect r="25004"/>
          <a:stretch/>
        </p:blipFill>
        <p:spPr>
          <a:xfrm>
            <a:off x="72618" y="486769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764965E-0C74-F555-13CD-9064DBEA61A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24FC153-16FF-EBBA-8F41-BBA4973B0CE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28"/>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8"/>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28"/>
          <p:cNvGrpSpPr/>
          <p:nvPr/>
        </p:nvGrpSpPr>
        <p:grpSpPr>
          <a:xfrm>
            <a:off x="8225003" y="433123"/>
            <a:ext cx="411785" cy="650559"/>
            <a:chOff x="4210925" y="3949824"/>
            <a:chExt cx="325625" cy="514601"/>
          </a:xfrm>
        </p:grpSpPr>
        <p:sp>
          <p:nvSpPr>
            <p:cNvPr id="76" name="Google Shape;76;p28"/>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8"/>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2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2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0331941-68AF-B79A-03AE-0D10970B9BA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C15BC28-A0EA-F99F-D1BD-B34B14628EC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2" name="Google Shape;82;p29"/>
          <p:cNvGrpSpPr/>
          <p:nvPr/>
        </p:nvGrpSpPr>
        <p:grpSpPr>
          <a:xfrm>
            <a:off x="6609" y="4254853"/>
            <a:ext cx="554210" cy="859289"/>
            <a:chOff x="2242775" y="2016422"/>
            <a:chExt cx="325050" cy="504100"/>
          </a:xfrm>
        </p:grpSpPr>
        <p:sp>
          <p:nvSpPr>
            <p:cNvPr id="83" name="Google Shape;83;p29"/>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9"/>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9"/>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6" name="Google Shape;86;p29"/>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9"/>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2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9" name="Google Shape;89;p29" descr="Graphical user interface, text, application&#10;&#10;Description automatically generated"/>
          <p:cNvPicPr preferRelativeResize="0"/>
          <p:nvPr/>
        </p:nvPicPr>
        <p:blipFill rotWithShape="1">
          <a:blip r:embed="rId3">
            <a:alphaModFix/>
          </a:blip>
          <a:srcRect r="25004"/>
          <a:stretch/>
        </p:blipFill>
        <p:spPr>
          <a:xfrm>
            <a:off x="154193" y="482327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22AA9A1-A312-0CD1-6BB0-9161D241495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AB4B928-B508-193F-5C42-47BAAFBF76C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pic>
        <p:nvPicPr>
          <p:cNvPr id="91" name="Google Shape;91;p3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2" name="Google Shape;92;p30" descr="Graphical user interface, text, application&#10;&#10;Description automatically generated"/>
          <p:cNvPicPr preferRelativeResize="0"/>
          <p:nvPr/>
        </p:nvPicPr>
        <p:blipFill rotWithShape="1">
          <a:blip r:embed="rId3">
            <a:alphaModFix/>
          </a:blip>
          <a:srcRect r="25004"/>
          <a:stretch/>
        </p:blipFill>
        <p:spPr>
          <a:xfrm>
            <a:off x="11726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386CB7C-B463-67C4-2C2B-D801867CB63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A49A38C-9CEE-F171-9E2F-B426EE874FB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
        <p:nvSpPr>
          <p:cNvPr id="4" name="TextBox 19">
            <a:extLst>
              <a:ext uri="{FF2B5EF4-FFF2-40B4-BE49-F238E27FC236}">
                <a16:creationId xmlns:a16="http://schemas.microsoft.com/office/drawing/2014/main" id="{EE9D8AF5-92A8-BB3B-475F-9EDD77F2C17D}"/>
              </a:ext>
            </a:extLst>
          </p:cNvPr>
          <p:cNvSpPr txBox="1"/>
          <p:nvPr userDrawn="1"/>
        </p:nvSpPr>
        <p:spPr>
          <a:xfrm>
            <a:off x="1691572" y="49778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31"/>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1"/>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3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8" name="Google Shape;98;p31"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1F270BF-F0C2-8038-0197-457C8A6ACAB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0936F67-2545-1435-1F51-14914C6947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9"/>
        <p:cNvGrpSpPr/>
        <p:nvPr/>
      </p:nvGrpSpPr>
      <p:grpSpPr>
        <a:xfrm>
          <a:off x="0" y="0"/>
          <a:ext cx="0" cy="0"/>
          <a:chOff x="0" y="0"/>
          <a:chExt cx="0" cy="0"/>
        </a:xfrm>
      </p:grpSpPr>
      <p:sp>
        <p:nvSpPr>
          <p:cNvPr id="100" name="Google Shape;100;p32"/>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32"/>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2" name="Google Shape;102;p32"/>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7" name="Google Shape;107;p32"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870482A-DB7D-2FFE-3A4F-9A070F88A2E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591B290-8CF2-7CFF-7D60-95BC14B95D7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1221167" y="954028"/>
            <a:ext cx="614122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b="1"/>
              <a:t>Green entrepreneurship and business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Concept of Creative Green Entrepreneur</a:t>
            </a:r>
            <a:endParaRPr/>
          </a:p>
        </p:txBody>
      </p:sp>
      <p:sp>
        <p:nvSpPr>
          <p:cNvPr id="219" name="Google Shape;219;p10"/>
          <p:cNvSpPr txBox="1"/>
          <p:nvPr/>
        </p:nvSpPr>
        <p:spPr>
          <a:xfrm>
            <a:off x="380628" y="1322174"/>
            <a:ext cx="3202831" cy="2916194"/>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1400" b="0" i="0" u="none" strike="noStrike" cap="none">
                <a:solidFill>
                  <a:srgbClr val="15A7A1"/>
                </a:solidFill>
                <a:latin typeface="Arial"/>
                <a:ea typeface="Arial"/>
                <a:cs typeface="Arial"/>
                <a:sym typeface="Arial"/>
              </a:rPr>
              <a:t>Green creative entrepreneurship is viewed as an entrepreneur’s ability to obtain stakeholders’ approval for his ideas, takes control of the value chains and gets rewarded for his ingenuity to solve environmental problems.</a:t>
            </a:r>
            <a:endParaRPr/>
          </a:p>
          <a:p>
            <a:pPr marL="114300" marR="0" lvl="0" indent="1270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400" b="0" i="0" u="none" strike="noStrike" cap="none">
                <a:solidFill>
                  <a:srgbClr val="2B2D83"/>
                </a:solidFill>
                <a:latin typeface="Arial"/>
                <a:ea typeface="Arial"/>
                <a:cs typeface="Arial"/>
                <a:sym typeface="Arial"/>
              </a:rPr>
              <a:t>The entrepreneurs’ ability to attract investors for their creative ideas defines the level of success attained through innovative efforts.</a:t>
            </a:r>
            <a:endParaRPr sz="1400" b="0" i="0" u="none" strike="noStrike" cap="none">
              <a:solidFill>
                <a:srgbClr val="2B2D83"/>
              </a:solidFill>
              <a:latin typeface="Arial"/>
              <a:ea typeface="Arial"/>
              <a:cs typeface="Arial"/>
              <a:sym typeface="Arial"/>
            </a:endParaRPr>
          </a:p>
        </p:txBody>
      </p:sp>
      <p:pic>
        <p:nvPicPr>
          <p:cNvPr id="220" name="Google Shape;220;p10" descr="shutterstock_388063573-1000x600"/>
          <p:cNvPicPr preferRelativeResize="0"/>
          <p:nvPr/>
        </p:nvPicPr>
        <p:blipFill rotWithShape="1">
          <a:blip r:embed="rId3">
            <a:alphaModFix/>
          </a:blip>
          <a:srcRect/>
          <a:stretch/>
        </p:blipFill>
        <p:spPr>
          <a:xfrm>
            <a:off x="4650775" y="1476634"/>
            <a:ext cx="3162300" cy="189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713100" y="36900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dirty="0"/>
              <a:t>The Concept of Firm’s Life Cycle in Green Entrepreneurship</a:t>
            </a:r>
            <a:endParaRPr dirty="0"/>
          </a:p>
        </p:txBody>
      </p:sp>
      <p:sp>
        <p:nvSpPr>
          <p:cNvPr id="226" name="Google Shape;226;p11"/>
          <p:cNvSpPr txBox="1">
            <a:spLocks noGrp="1"/>
          </p:cNvSpPr>
          <p:nvPr>
            <p:ph type="subTitle" idx="1"/>
          </p:nvPr>
        </p:nvSpPr>
        <p:spPr>
          <a:xfrm>
            <a:off x="601734" y="1551100"/>
            <a:ext cx="4359504" cy="1742302"/>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dirty="0">
                <a:solidFill>
                  <a:srgbClr val="15A7A1"/>
                </a:solidFill>
                <a:latin typeface="Arial"/>
                <a:ea typeface="Arial"/>
                <a:cs typeface="Arial"/>
                <a:sym typeface="Arial"/>
              </a:rPr>
              <a:t>Firm’s life cycle is the progression of a firm from the time the it was launched in the business world to as long as it can survive within the environment.</a:t>
            </a:r>
            <a:endParaRPr sz="2000" b="0" i="0" u="none" strike="noStrike" cap="none" dirty="0">
              <a:solidFill>
                <a:srgbClr val="15A7A1"/>
              </a:solidFill>
              <a:latin typeface="Arial"/>
              <a:ea typeface="Arial"/>
              <a:cs typeface="Arial"/>
              <a:sym typeface="Arial"/>
            </a:endParaRPr>
          </a:p>
        </p:txBody>
      </p:sp>
      <p:pic>
        <p:nvPicPr>
          <p:cNvPr id="227" name="Google Shape;227;p11" descr="shutterstock_387630025"/>
          <p:cNvPicPr preferRelativeResize="0"/>
          <p:nvPr/>
        </p:nvPicPr>
        <p:blipFill rotWithShape="1">
          <a:blip r:embed="rId3">
            <a:alphaModFix/>
          </a:blip>
          <a:srcRect/>
          <a:stretch/>
        </p:blipFill>
        <p:spPr>
          <a:xfrm>
            <a:off x="5685765" y="1551100"/>
            <a:ext cx="3069110" cy="3069110"/>
          </a:xfrm>
          <a:prstGeom prst="rect">
            <a:avLst/>
          </a:prstGeom>
          <a:noFill/>
          <a:ln>
            <a:noFill/>
          </a:ln>
        </p:spPr>
      </p:pic>
      <p:pic>
        <p:nvPicPr>
          <p:cNvPr id="228" name="Google Shape;228;p11" descr="Moving the Small and Mid-Sized Firm Out of Start-Up"/>
          <p:cNvPicPr preferRelativeResize="0"/>
          <p:nvPr/>
        </p:nvPicPr>
        <p:blipFill rotWithShape="1">
          <a:blip r:embed="rId4">
            <a:alphaModFix/>
          </a:blip>
          <a:srcRect/>
          <a:stretch/>
        </p:blipFill>
        <p:spPr>
          <a:xfrm>
            <a:off x="1617963" y="2966909"/>
            <a:ext cx="3343275" cy="17726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Concept of Institutional Structure in Green Entrepreneurship</a:t>
            </a:r>
            <a:endParaRPr/>
          </a:p>
        </p:txBody>
      </p:sp>
      <p:sp>
        <p:nvSpPr>
          <p:cNvPr id="234" name="Google Shape;234;p12"/>
          <p:cNvSpPr txBox="1">
            <a:spLocks noGrp="1"/>
          </p:cNvSpPr>
          <p:nvPr>
            <p:ph type="subTitle" idx="1"/>
          </p:nvPr>
        </p:nvSpPr>
        <p:spPr>
          <a:xfrm>
            <a:off x="601734" y="1752600"/>
            <a:ext cx="4359504" cy="1742302"/>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15A7A1"/>
                </a:solidFill>
                <a:latin typeface="Arial"/>
                <a:ea typeface="Arial"/>
                <a:cs typeface="Arial"/>
                <a:sym typeface="Arial"/>
              </a:rPr>
              <a:t>Green entrepreneurship can exist in two ways namely; ‘</a:t>
            </a:r>
            <a:r>
              <a:rPr lang="en-US" sz="2000" b="0" i="0" u="none" strike="noStrike" cap="none">
                <a:solidFill>
                  <a:srgbClr val="2B2D83"/>
                </a:solidFill>
                <a:latin typeface="Arial"/>
                <a:ea typeface="Arial"/>
                <a:cs typeface="Arial"/>
                <a:sym typeface="Arial"/>
              </a:rPr>
              <a:t>already established</a:t>
            </a:r>
            <a:r>
              <a:rPr lang="en-US" sz="2000" b="0" i="0" u="none" strike="noStrike" cap="none">
                <a:solidFill>
                  <a:srgbClr val="15A7A1"/>
                </a:solidFill>
                <a:latin typeface="Arial"/>
                <a:ea typeface="Arial"/>
                <a:cs typeface="Arial"/>
                <a:sym typeface="Arial"/>
              </a:rPr>
              <a:t>’ firms that migrate into greening and new ‘</a:t>
            </a:r>
            <a:r>
              <a:rPr lang="en-US" sz="2000" b="0" i="0" u="none" strike="noStrike" cap="none">
                <a:solidFill>
                  <a:srgbClr val="2B2D83"/>
                </a:solidFill>
                <a:latin typeface="Arial"/>
                <a:ea typeface="Arial"/>
                <a:cs typeface="Arial"/>
                <a:sym typeface="Arial"/>
              </a:rPr>
              <a:t>born green</a:t>
            </a:r>
            <a:r>
              <a:rPr lang="en-US" sz="2000" b="0" i="0" u="none" strike="noStrike" cap="none">
                <a:solidFill>
                  <a:srgbClr val="15A7A1"/>
                </a:solidFill>
                <a:latin typeface="Arial"/>
                <a:ea typeface="Arial"/>
                <a:cs typeface="Arial"/>
                <a:sym typeface="Arial"/>
              </a:rPr>
              <a:t>’ firms. </a:t>
            </a:r>
            <a:endParaRPr sz="2000" b="0" i="0" u="none" strike="noStrike" cap="none">
              <a:solidFill>
                <a:srgbClr val="15A7A1"/>
              </a:solidFill>
              <a:latin typeface="Arial"/>
              <a:ea typeface="Arial"/>
              <a:cs typeface="Arial"/>
              <a:sym typeface="Arial"/>
            </a:endParaRPr>
          </a:p>
        </p:txBody>
      </p:sp>
      <p:pic>
        <p:nvPicPr>
          <p:cNvPr id="235" name="Google Shape;235;p12" descr="Integrated Sustainable Green Entrepreneurship for North East India – Surjit"/>
          <p:cNvPicPr preferRelativeResize="0"/>
          <p:nvPr/>
        </p:nvPicPr>
        <p:blipFill rotWithShape="1">
          <a:blip r:embed="rId3">
            <a:alphaModFix/>
          </a:blip>
          <a:srcRect/>
          <a:stretch/>
        </p:blipFill>
        <p:spPr>
          <a:xfrm>
            <a:off x="4967556" y="1866901"/>
            <a:ext cx="1961222" cy="1308100"/>
          </a:xfrm>
          <a:prstGeom prst="rect">
            <a:avLst/>
          </a:prstGeom>
          <a:noFill/>
          <a:ln>
            <a:noFill/>
          </a:ln>
        </p:spPr>
      </p:pic>
      <p:sp>
        <p:nvSpPr>
          <p:cNvPr id="236" name="Google Shape;236;p12"/>
          <p:cNvSpPr txBox="1"/>
          <p:nvPr/>
        </p:nvSpPr>
        <p:spPr>
          <a:xfrm>
            <a:off x="608052" y="3409950"/>
            <a:ext cx="7469148" cy="1153298"/>
          </a:xfrm>
          <a:prstGeom prst="rect">
            <a:avLst/>
          </a:prstGeom>
          <a:noFill/>
          <a:ln w="9525" cap="flat" cmpd="sng">
            <a:solidFill>
              <a:srgbClr val="15A7A1"/>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1" i="0" u="none" strike="noStrike" cap="none">
                <a:solidFill>
                  <a:srgbClr val="15A7A1"/>
                </a:solidFill>
                <a:latin typeface="Arial"/>
                <a:ea typeface="Arial"/>
                <a:cs typeface="Arial"/>
                <a:sym typeface="Arial"/>
              </a:rPr>
              <a:t>Practical Exercise </a:t>
            </a:r>
            <a:r>
              <a:rPr lang="en-US" sz="2000" b="0" i="0" u="none" strike="noStrike" cap="none">
                <a:solidFill>
                  <a:srgbClr val="2B2D83"/>
                </a:solidFill>
                <a:latin typeface="Arial"/>
                <a:ea typeface="Arial"/>
                <a:cs typeface="Arial"/>
                <a:sym typeface="Arial"/>
              </a:rPr>
              <a:t>–Please, discuss with your team colleagues and find arguments about which one of the two types of green entrepreneurship mentioned above is more efficient and why. </a:t>
            </a:r>
            <a:endParaRPr sz="2000" b="0" i="0" u="none" strike="noStrike" cap="none">
              <a:solidFill>
                <a:srgbClr val="2B2D8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Concept of Greenwashing in Green Entrepreneurship </a:t>
            </a:r>
            <a:endParaRPr/>
          </a:p>
        </p:txBody>
      </p:sp>
      <p:sp>
        <p:nvSpPr>
          <p:cNvPr id="242" name="Google Shape;242;p13"/>
          <p:cNvSpPr txBox="1">
            <a:spLocks noGrp="1"/>
          </p:cNvSpPr>
          <p:nvPr>
            <p:ph type="subTitle" idx="1"/>
          </p:nvPr>
        </p:nvSpPr>
        <p:spPr>
          <a:xfrm>
            <a:off x="601734" y="1752600"/>
            <a:ext cx="7951716" cy="28194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2B2D83"/>
                </a:solidFill>
                <a:latin typeface="Arial"/>
                <a:ea typeface="Arial"/>
                <a:cs typeface="Arial"/>
                <a:sym typeface="Arial"/>
              </a:rPr>
              <a:t>What is greenwashing?</a:t>
            </a:r>
            <a:endParaRPr/>
          </a:p>
          <a:p>
            <a:pPr marL="114300" marR="0" lvl="0" indent="12700" algn="just" rtl="0">
              <a:lnSpc>
                <a:spcPct val="100000"/>
              </a:lnSpc>
              <a:spcBef>
                <a:spcPts val="0"/>
              </a:spcBef>
              <a:spcAft>
                <a:spcPts val="0"/>
              </a:spcAft>
              <a:buNone/>
            </a:pPr>
            <a:endParaRPr sz="2000" b="0" i="0" u="none" strike="noStrike" cap="none">
              <a:solidFill>
                <a:srgbClr val="15A7A1"/>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600" b="0" i="0" u="none" strike="noStrike" cap="none">
                <a:solidFill>
                  <a:srgbClr val="15A7A1"/>
                </a:solidFill>
                <a:latin typeface="Arial"/>
                <a:ea typeface="Arial"/>
                <a:cs typeface="Arial"/>
                <a:sym typeface="Arial"/>
              </a:rPr>
              <a:t> Nature-friendly words such as “eco”, “bio”, and “organic” sustainability are being used rhetorically by some unscrupulous firms just to deceive unsuspecting consumers to believe that these firms are being conscious of the environment in their business operations.</a:t>
            </a:r>
            <a:endParaRPr/>
          </a:p>
          <a:p>
            <a:pPr marL="127000" marR="0" lvl="0" indent="88900" algn="just" rtl="0">
              <a:lnSpc>
                <a:spcPct val="100000"/>
              </a:lnSpc>
              <a:spcBef>
                <a:spcPts val="0"/>
              </a:spcBef>
              <a:spcAft>
                <a:spcPts val="0"/>
              </a:spcAft>
              <a:buClr>
                <a:srgbClr val="000000"/>
              </a:buClr>
              <a:buSzPts val="1600"/>
              <a:buFont typeface="Arial"/>
              <a:buNone/>
            </a:pPr>
            <a:endParaRPr sz="1600" b="0" i="0" u="none" strike="noStrike" cap="none">
              <a:solidFill>
                <a:srgbClr val="15A7A1"/>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600" b="0" i="0" u="none" strike="noStrike" cap="none">
                <a:solidFill>
                  <a:srgbClr val="15A7A1"/>
                </a:solidFill>
                <a:latin typeface="Arial"/>
                <a:ea typeface="Arial"/>
                <a:cs typeface="Arial"/>
                <a:sym typeface="Arial"/>
              </a:rPr>
              <a:t> It has been observed that firms are deliberate in their choice of “greenwashing” habit which literally means to mislead the public through marketing campaigns.</a:t>
            </a:r>
            <a:endParaRPr sz="1600" b="0" i="0" u="none" strike="noStrike" cap="none">
              <a:solidFill>
                <a:srgbClr val="15A7A1"/>
              </a:solidFill>
              <a:latin typeface="Arial"/>
              <a:ea typeface="Arial"/>
              <a:cs typeface="Arial"/>
              <a:sym typeface="Arial"/>
            </a:endParaRPr>
          </a:p>
        </p:txBody>
      </p:sp>
      <p:pic>
        <p:nvPicPr>
          <p:cNvPr id="243" name="Google Shape;243;p13" descr="Are UK business owners guilty of &amp;#39;greenwashing&amp;#39;? | Business Leader News"/>
          <p:cNvPicPr preferRelativeResize="0"/>
          <p:nvPr/>
        </p:nvPicPr>
        <p:blipFill rotWithShape="1">
          <a:blip r:embed="rId3">
            <a:alphaModFix/>
          </a:blip>
          <a:srcRect/>
          <a:stretch/>
        </p:blipFill>
        <p:spPr>
          <a:xfrm>
            <a:off x="7131050" y="1114321"/>
            <a:ext cx="1320800" cy="13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Concept of Greenwashing in Green Entrepreneurship </a:t>
            </a:r>
            <a:endParaRPr/>
          </a:p>
        </p:txBody>
      </p:sp>
      <p:sp>
        <p:nvSpPr>
          <p:cNvPr id="249" name="Google Shape;249;p14"/>
          <p:cNvSpPr txBox="1">
            <a:spLocks noGrp="1"/>
          </p:cNvSpPr>
          <p:nvPr>
            <p:ph type="subTitle" idx="1"/>
          </p:nvPr>
        </p:nvSpPr>
        <p:spPr>
          <a:xfrm>
            <a:off x="4038599" y="1758374"/>
            <a:ext cx="4540251" cy="3011383"/>
          </a:xfrm>
          <a:prstGeom prst="rect">
            <a:avLst/>
          </a:prstGeom>
          <a:noFill/>
          <a:ln w="9525" cap="flat" cmpd="sng">
            <a:solidFill>
              <a:srgbClr val="2B2D83"/>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1" i="0" u="none" strike="noStrike" cap="none">
                <a:solidFill>
                  <a:srgbClr val="2B2D83"/>
                </a:solidFill>
                <a:latin typeface="Arial"/>
                <a:ea typeface="Arial"/>
                <a:cs typeface="Arial"/>
                <a:sym typeface="Arial"/>
              </a:rPr>
              <a:t>Practical exercise</a:t>
            </a:r>
            <a:endParaRPr/>
          </a:p>
          <a:p>
            <a:pPr marL="114300" marR="0" lvl="0" indent="12700" algn="just" rtl="0">
              <a:lnSpc>
                <a:spcPct val="100000"/>
              </a:lnSpc>
              <a:spcBef>
                <a:spcPts val="0"/>
              </a:spcBef>
              <a:spcAft>
                <a:spcPts val="0"/>
              </a:spcAft>
              <a:buNone/>
            </a:pPr>
            <a:endParaRPr sz="20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600" b="0" i="0" u="none" strike="noStrike" cap="none">
                <a:solidFill>
                  <a:srgbClr val="15A7A1"/>
                </a:solidFill>
                <a:latin typeface="Arial"/>
                <a:ea typeface="Arial"/>
                <a:cs typeface="Arial"/>
                <a:sym typeface="Arial"/>
              </a:rPr>
              <a:t>Please watch the following video and identify companies that practice Greenwashing.</a:t>
            </a:r>
            <a:endParaRPr/>
          </a:p>
          <a:p>
            <a:pPr marL="114300" marR="0" lvl="0" indent="12700" algn="just" rtl="0">
              <a:lnSpc>
                <a:spcPct val="100000"/>
              </a:lnSpc>
              <a:spcBef>
                <a:spcPts val="0"/>
              </a:spcBef>
              <a:spcAft>
                <a:spcPts val="0"/>
              </a:spcAft>
              <a:buNone/>
            </a:pPr>
            <a:r>
              <a:rPr lang="en-US" sz="1600" b="0" i="0" u="none" strike="noStrike" cap="none">
                <a:solidFill>
                  <a:srgbClr val="15A7A1"/>
                </a:solidFill>
                <a:latin typeface="Arial"/>
                <a:ea typeface="Arial"/>
                <a:cs typeface="Arial"/>
                <a:sym typeface="Arial"/>
              </a:rPr>
              <a:t>After that, discuss with the group the effects that the actions of the companies you identified have.</a:t>
            </a:r>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400" b="0" i="0" u="sng" strike="noStrike" cap="none">
                <a:solidFill>
                  <a:srgbClr val="2B2D8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https://www.youtube.com/watch?v=5cEl-esdjpU</a:t>
            </a:r>
            <a:endParaRPr sz="1400" b="0" i="0" u="none" strike="noStrike" cap="none">
              <a:solidFill>
                <a:srgbClr val="2B2D83"/>
              </a:solidFill>
              <a:latin typeface="Arial"/>
              <a:ea typeface="Arial"/>
              <a:cs typeface="Arial"/>
              <a:sym typeface="Arial"/>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p:txBody>
      </p:sp>
      <p:pic>
        <p:nvPicPr>
          <p:cNvPr id="250" name="Google Shape;250;p14" descr="11 Greenwashing ideas in 2021 | environmental issues, awareness, environment"/>
          <p:cNvPicPr preferRelativeResize="0"/>
          <p:nvPr/>
        </p:nvPicPr>
        <p:blipFill rotWithShape="1">
          <a:blip r:embed="rId4">
            <a:alphaModFix/>
          </a:blip>
          <a:srcRect/>
          <a:stretch/>
        </p:blipFill>
        <p:spPr>
          <a:xfrm>
            <a:off x="444178" y="1751693"/>
            <a:ext cx="2820307" cy="2820307"/>
          </a:xfrm>
          <a:prstGeom prst="rect">
            <a:avLst/>
          </a:prstGeom>
          <a:noFill/>
          <a:ln>
            <a:noFill/>
          </a:ln>
        </p:spPr>
      </p:pic>
      <p:sp>
        <p:nvSpPr>
          <p:cNvPr id="251" name="Google Shape;251;p14"/>
          <p:cNvSpPr txBox="1"/>
          <p:nvPr/>
        </p:nvSpPr>
        <p:spPr>
          <a:xfrm>
            <a:off x="444178" y="1758374"/>
            <a:ext cx="2820307" cy="353943"/>
          </a:xfrm>
          <a:prstGeom prst="rect">
            <a:avLst/>
          </a:prstGeom>
          <a:solidFill>
            <a:srgbClr val="D8D8D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The Six Sins of Greenwashing</a:t>
            </a:r>
            <a:endParaRPr sz="17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How can you tell if you’re dealing with greenwashing?</a:t>
            </a:r>
            <a:endParaRPr sz="3200">
              <a:solidFill>
                <a:srgbClr val="15A7A1"/>
              </a:solidFill>
            </a:endParaRPr>
          </a:p>
        </p:txBody>
      </p:sp>
      <p:sp>
        <p:nvSpPr>
          <p:cNvPr id="257" name="Google Shape;257;p15"/>
          <p:cNvSpPr txBox="1">
            <a:spLocks noGrp="1"/>
          </p:cNvSpPr>
          <p:nvPr>
            <p:ph type="subTitle" idx="1"/>
          </p:nvPr>
        </p:nvSpPr>
        <p:spPr>
          <a:xfrm>
            <a:off x="317501" y="1498600"/>
            <a:ext cx="8261350" cy="2757383"/>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1800" b="0" i="0" u="none" strike="noStrike" cap="none">
                <a:solidFill>
                  <a:srgbClr val="15A7A1"/>
                </a:solidFill>
                <a:latin typeface="Arial"/>
                <a:ea typeface="Arial"/>
                <a:cs typeface="Arial"/>
                <a:sym typeface="Arial"/>
              </a:rPr>
              <a:t>1. Do you see an awesome green claim? Double check it. Go to their website. Is there a lot of information? Or do you see a lot of ambiguity? If it’s really vague and unspecific – it’s greenwashing. </a:t>
            </a:r>
            <a:endParaRPr sz="1800" b="0" i="0" u="none" strike="noStrike" cap="none">
              <a:solidFill>
                <a:srgbClr val="15A7A1"/>
              </a:solidFill>
              <a:latin typeface="Arial"/>
              <a:ea typeface="Arial"/>
              <a:cs typeface="Arial"/>
              <a:sym typeface="Arial"/>
            </a:endParaRPr>
          </a:p>
          <a:p>
            <a:pPr marL="127000" marR="0" lvl="0" indent="88900" algn="just" rtl="0">
              <a:lnSpc>
                <a:spcPct val="100000"/>
              </a:lnSpc>
              <a:spcBef>
                <a:spcPts val="0"/>
              </a:spcBef>
              <a:spcAft>
                <a:spcPts val="0"/>
              </a:spcAft>
              <a:buClr>
                <a:srgbClr val="000000"/>
              </a:buClr>
              <a:buSzPts val="1600"/>
              <a:buFont typeface="Arial"/>
              <a:buNone/>
            </a:pPr>
            <a:endParaRPr sz="1800" b="0" i="0" u="none" strike="noStrike" cap="none">
              <a:solidFill>
                <a:srgbClr val="15A7A1"/>
              </a:solidFill>
              <a:latin typeface="Arial"/>
              <a:ea typeface="Arial"/>
              <a:cs typeface="Arial"/>
              <a:sym typeface="Arial"/>
            </a:endParaRPr>
          </a:p>
          <a:p>
            <a:pPr marL="127000" marR="0" lvl="0" indent="88900" algn="just" rtl="0">
              <a:lnSpc>
                <a:spcPct val="100000"/>
              </a:lnSpc>
              <a:spcBef>
                <a:spcPts val="0"/>
              </a:spcBef>
              <a:spcAft>
                <a:spcPts val="0"/>
              </a:spcAft>
              <a:buClr>
                <a:srgbClr val="000000"/>
              </a:buClr>
              <a:buSzPts val="1600"/>
              <a:buFont typeface="Arial"/>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b="0" i="0" u="none" strike="noStrike" cap="none">
                <a:solidFill>
                  <a:srgbClr val="2B2D83"/>
                </a:solidFill>
                <a:latin typeface="Arial"/>
                <a:ea typeface="Arial"/>
                <a:cs typeface="Arial"/>
                <a:sym typeface="Arial"/>
              </a:rPr>
              <a:t>2. Is the ad diverting you from the big picture? Sure BP helped clean up cuddly little ducks. It pulled on your heart strings. How adorable! But, if it weren’t for gross negligence on their part, those little ducks wouldn’t have been covered in oil in the first place. That’s greenwashing.</a:t>
            </a:r>
            <a:r>
              <a:rPr lang="en-US" sz="1800" b="0" i="0" u="none" strike="noStrike" cap="none">
                <a:solidFill>
                  <a:srgbClr val="15A7A1"/>
                </a:solidFill>
                <a:latin typeface="Arial"/>
                <a:ea typeface="Arial"/>
                <a:cs typeface="Arial"/>
                <a:sym typeface="Arial"/>
              </a:rPr>
              <a:t> </a:t>
            </a:r>
            <a:endParaRPr/>
          </a:p>
        </p:txBody>
      </p:sp>
      <p:pic>
        <p:nvPicPr>
          <p:cNvPr id="258" name="Google Shape;258;p15"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How can you tell if you’re dealing with greenwashing?</a:t>
            </a:r>
            <a:endParaRPr sz="3200">
              <a:solidFill>
                <a:srgbClr val="15A7A1"/>
              </a:solidFill>
            </a:endParaRPr>
          </a:p>
        </p:txBody>
      </p:sp>
      <p:sp>
        <p:nvSpPr>
          <p:cNvPr id="264" name="Google Shape;264;p16"/>
          <p:cNvSpPr txBox="1">
            <a:spLocks noGrp="1"/>
          </p:cNvSpPr>
          <p:nvPr>
            <p:ph type="subTitle" idx="1"/>
          </p:nvPr>
        </p:nvSpPr>
        <p:spPr>
          <a:xfrm>
            <a:off x="317501" y="1384300"/>
            <a:ext cx="8261350" cy="2871683"/>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15A7A1"/>
                </a:solidFill>
                <a:latin typeface="Arial"/>
                <a:ea typeface="Arial"/>
                <a:cs typeface="Arial"/>
                <a:sym typeface="Arial"/>
              </a:rPr>
              <a:t>3. Are the words misleading? Are they saying a whole bunch of nothing? Is there any substantial information? Are their sources for their claims like actual certifications or provable facts?</a:t>
            </a:r>
            <a:endParaRPr/>
          </a:p>
          <a:p>
            <a:pPr marL="114300" marR="0" lvl="0" indent="12700" algn="just" rtl="0">
              <a:lnSpc>
                <a:spcPct val="100000"/>
              </a:lnSpc>
              <a:spcBef>
                <a:spcPts val="0"/>
              </a:spcBef>
              <a:spcAft>
                <a:spcPts val="0"/>
              </a:spcAft>
              <a:buNone/>
            </a:pPr>
            <a:r>
              <a:rPr lang="en-US" sz="2000" b="0" i="0" u="none" strike="noStrike" cap="none">
                <a:solidFill>
                  <a:srgbClr val="15A7A1"/>
                </a:solidFill>
                <a:latin typeface="Arial"/>
                <a:ea typeface="Arial"/>
                <a:cs typeface="Arial"/>
                <a:sym typeface="Arial"/>
              </a:rPr>
              <a:t> </a:t>
            </a:r>
            <a:endParaRPr/>
          </a:p>
          <a:p>
            <a:pPr marL="114300" marR="0" lvl="0" indent="12700" algn="just" rtl="0">
              <a:lnSpc>
                <a:spcPct val="100000"/>
              </a:lnSpc>
              <a:spcBef>
                <a:spcPts val="0"/>
              </a:spcBef>
              <a:spcAft>
                <a:spcPts val="0"/>
              </a:spcAft>
              <a:buNone/>
            </a:pPr>
            <a:r>
              <a:rPr lang="en-US" sz="2000" b="0" i="0" u="none" strike="noStrike" cap="none">
                <a:solidFill>
                  <a:srgbClr val="2B2D83"/>
                </a:solidFill>
                <a:latin typeface="Arial"/>
                <a:ea typeface="Arial"/>
                <a:cs typeface="Arial"/>
                <a:sym typeface="Arial"/>
              </a:rPr>
              <a:t>4. What about the graphics? Are the graphics all green? Do they depict beautiful nature scenes? Are they trying to make you feel like the product is natural when it might be anything but?</a:t>
            </a:r>
            <a:endParaRPr sz="2000" b="0" i="0" u="none" strike="noStrike" cap="none">
              <a:solidFill>
                <a:srgbClr val="2B2D83"/>
              </a:solidFill>
              <a:latin typeface="Arial"/>
              <a:ea typeface="Arial"/>
              <a:cs typeface="Arial"/>
              <a:sym typeface="Arial"/>
            </a:endParaRPr>
          </a:p>
        </p:txBody>
      </p:sp>
      <p:pic>
        <p:nvPicPr>
          <p:cNvPr id="265" name="Google Shape;265;p16"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How can you tell if you’re dealing with greenwashing?</a:t>
            </a:r>
            <a:endParaRPr sz="3200">
              <a:solidFill>
                <a:srgbClr val="15A7A1"/>
              </a:solidFill>
            </a:endParaRPr>
          </a:p>
        </p:txBody>
      </p:sp>
      <p:sp>
        <p:nvSpPr>
          <p:cNvPr id="271" name="Google Shape;271;p17"/>
          <p:cNvSpPr txBox="1">
            <a:spLocks noGrp="1"/>
          </p:cNvSpPr>
          <p:nvPr>
            <p:ph type="subTitle" idx="1"/>
          </p:nvPr>
        </p:nvSpPr>
        <p:spPr>
          <a:xfrm>
            <a:off x="317501" y="1244600"/>
            <a:ext cx="8261350" cy="3011383"/>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1800" b="0" i="0" u="none" strike="noStrike" cap="none">
                <a:solidFill>
                  <a:srgbClr val="15A7A1"/>
                </a:solidFill>
                <a:latin typeface="Arial"/>
                <a:ea typeface="Arial"/>
                <a:cs typeface="Arial"/>
                <a:sym typeface="Arial"/>
              </a:rPr>
              <a:t>5. Does the claim feel too good to be true? Are they overstating intention? Do you really think the company can follow through with their claims? </a:t>
            </a: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b="0" i="0" u="none" strike="noStrike" cap="none">
                <a:solidFill>
                  <a:srgbClr val="2B2D83"/>
                </a:solidFill>
                <a:latin typeface="Arial"/>
                <a:ea typeface="Arial"/>
                <a:cs typeface="Arial"/>
                <a:sym typeface="Arial"/>
              </a:rPr>
              <a:t>6. What’s your gut reaction? I’m pretty sure we all know not to take advertisements at face value. There’s always an ulterior motive to get to your pocket book. Trust yourself.</a:t>
            </a:r>
            <a:endParaRPr/>
          </a:p>
          <a:p>
            <a:pPr marL="114300" marR="0" lvl="0" indent="12700" algn="just" rtl="0">
              <a:lnSpc>
                <a:spcPct val="100000"/>
              </a:lnSpc>
              <a:spcBef>
                <a:spcPts val="0"/>
              </a:spcBef>
              <a:spcAft>
                <a:spcPts val="0"/>
              </a:spcAft>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b="0" i="0" u="none" strike="noStrike" cap="none">
                <a:solidFill>
                  <a:srgbClr val="15A7A1"/>
                </a:solidFill>
                <a:latin typeface="Arial"/>
                <a:ea typeface="Arial"/>
                <a:cs typeface="Arial"/>
                <a:sym typeface="Arial"/>
              </a:rPr>
              <a:t>7. When in doubt google it. The great thing about the internet is the history is all there.</a:t>
            </a:r>
            <a:endParaRPr sz="1800" b="0" i="0" u="none" strike="noStrike" cap="none">
              <a:solidFill>
                <a:srgbClr val="15A7A1"/>
              </a:solidFill>
              <a:latin typeface="Arial"/>
              <a:ea typeface="Arial"/>
              <a:cs typeface="Arial"/>
              <a:sym typeface="Arial"/>
            </a:endParaRPr>
          </a:p>
        </p:txBody>
      </p:sp>
      <p:pic>
        <p:nvPicPr>
          <p:cNvPr id="272" name="Google Shape;272;p17"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benefits of doing Green Entrepreneurship</a:t>
            </a:r>
            <a:endParaRPr/>
          </a:p>
        </p:txBody>
      </p:sp>
      <p:sp>
        <p:nvSpPr>
          <p:cNvPr id="278" name="Google Shape;278;p18"/>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8"/>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8"/>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8"/>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8"/>
          <p:cNvSpPr txBox="1"/>
          <p:nvPr/>
        </p:nvSpPr>
        <p:spPr>
          <a:xfrm>
            <a:off x="572237" y="1422401"/>
            <a:ext cx="7763324" cy="2901826"/>
          </a:xfrm>
          <a:prstGeom prst="rect">
            <a:avLst/>
          </a:prstGeom>
          <a:noFill/>
          <a:ln>
            <a:noFill/>
          </a:ln>
        </p:spPr>
        <p:txBody>
          <a:bodyPr spcFirstLastPara="1" wrap="square" lIns="91425" tIns="91425" rIns="91425" bIns="91425" anchor="ctr" anchorCtr="0">
            <a:no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Green marketing awareness</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5A7A1"/>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2B2D83"/>
                </a:solidFill>
                <a:latin typeface="Arial"/>
                <a:ea typeface="Arial"/>
                <a:cs typeface="Arial"/>
                <a:sym typeface="Arial"/>
              </a:rPr>
              <a:t>Easy implementation of environmental legislation</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B2D83"/>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Attainment of green investments and acquisition of loans with better terms</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5A7A1"/>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2B2D83"/>
                </a:solidFill>
                <a:latin typeface="Arial"/>
                <a:ea typeface="Arial"/>
                <a:cs typeface="Arial"/>
                <a:sym typeface="Arial"/>
              </a:rPr>
              <a:t>New trade opportunities</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B2D83"/>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Reduction of operational costs</a:t>
            </a:r>
            <a:endParaRPr sz="2000" b="0" i="0" u="none" strike="noStrike" cap="none">
              <a:solidFill>
                <a:srgbClr val="15A7A1"/>
              </a:solidFill>
              <a:latin typeface="Arial"/>
              <a:ea typeface="Arial"/>
              <a:cs typeface="Arial"/>
              <a:sym typeface="Arial"/>
            </a:endParaRPr>
          </a:p>
        </p:txBody>
      </p:sp>
      <p:pic>
        <p:nvPicPr>
          <p:cNvPr id="283" name="Google Shape;283;p18" descr="The Hidden Benefits of Going Green | SCORE"/>
          <p:cNvPicPr preferRelativeResize="0"/>
          <p:nvPr/>
        </p:nvPicPr>
        <p:blipFill rotWithShape="1">
          <a:blip r:embed="rId3">
            <a:alphaModFix/>
          </a:blip>
          <a:srcRect/>
          <a:stretch/>
        </p:blipFill>
        <p:spPr>
          <a:xfrm>
            <a:off x="5868679" y="2991738"/>
            <a:ext cx="2377723" cy="15753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b="1"/>
              <a:t>Tips for Green Entrepreneurs</a:t>
            </a:r>
            <a:endParaRPr/>
          </a:p>
        </p:txBody>
      </p:sp>
      <p:sp>
        <p:nvSpPr>
          <p:cNvPr id="289" name="Google Shape;289;p1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txBox="1"/>
          <p:nvPr/>
        </p:nvSpPr>
        <p:spPr>
          <a:xfrm>
            <a:off x="2096259" y="924931"/>
            <a:ext cx="5104493" cy="4078514"/>
          </a:xfrm>
          <a:prstGeom prst="rect">
            <a:avLst/>
          </a:prstGeom>
          <a:noFill/>
          <a:ln>
            <a:noFill/>
          </a:ln>
        </p:spPr>
        <p:txBody>
          <a:bodyPr spcFirstLastPara="1" wrap="square" lIns="91425" tIns="91425" rIns="91425" bIns="91425" anchor="ctr" anchorCtr="0">
            <a:noAutofit/>
          </a:bodyPr>
          <a:lstStyle/>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Be ready to changing your initial idea!</a:t>
            </a:r>
            <a:endParaRPr sz="1200" b="0" i="0" u="none" strike="noStrike" cap="none" dirty="0">
              <a:solidFill>
                <a:srgbClr val="15A7A1"/>
              </a:solidFill>
              <a:latin typeface="Arial"/>
              <a:ea typeface="Arial"/>
              <a:cs typeface="Arial"/>
              <a:sym typeface="Arial"/>
            </a:endParaRPr>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Know yourself… and your limits!</a:t>
            </a:r>
            <a:endParaRPr sz="1200" b="0" i="0" u="none" strike="noStrike" cap="none" dirty="0">
              <a:solidFill>
                <a:srgbClr val="2B2D83"/>
              </a:solidFill>
              <a:latin typeface="Arial"/>
              <a:ea typeface="Arial"/>
              <a:cs typeface="Arial"/>
              <a:sym typeface="Arial"/>
            </a:endParaRPr>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Can I launch and run my business alone?</a:t>
            </a:r>
            <a:endParaRPr sz="1200" b="0" i="0" u="none" strike="noStrike" cap="none" dirty="0">
              <a:solidFill>
                <a:srgbClr val="15A7A1"/>
              </a:solidFill>
              <a:latin typeface="Arial"/>
              <a:ea typeface="Arial"/>
              <a:cs typeface="Arial"/>
              <a:sym typeface="Arial"/>
            </a:endParaRPr>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Be a Green Entrepreneur</a:t>
            </a:r>
            <a:endParaRPr sz="1200" b="0" i="0" u="none" strike="noStrike" cap="none" dirty="0">
              <a:solidFill>
                <a:srgbClr val="2B2D83"/>
              </a:solidFill>
              <a:latin typeface="Arial"/>
              <a:ea typeface="Arial"/>
              <a:cs typeface="Arial"/>
              <a:sym typeface="Arial"/>
            </a:endParaRPr>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Think big!</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Set up a good team</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Identify the stakeholders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Involve customers and stakeholders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Look at international market opportunities!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Think economic sustainability!</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Have a unique value proposition!</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Partner with your supply chain</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Communicate wisely</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Alleviating startup capital</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Be aware of new business models!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Don’t be frightened of failure!</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Must I be rich to set up a green business?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2B2D83"/>
                </a:solidFill>
                <a:latin typeface="Arial"/>
                <a:ea typeface="Arial"/>
                <a:cs typeface="Arial"/>
                <a:sym typeface="Arial"/>
              </a:rPr>
              <a:t>Try hard to convince financing institutions!</a:t>
            </a:r>
            <a:endParaRPr sz="1050" dirty="0"/>
          </a:p>
          <a:p>
            <a:pPr marL="0" marR="0" lvl="0" indent="-114300" algn="ctr" rtl="0">
              <a:lnSpc>
                <a:spcPct val="100000"/>
              </a:lnSpc>
              <a:spcBef>
                <a:spcPts val="0"/>
              </a:spcBef>
              <a:spcAft>
                <a:spcPts val="0"/>
              </a:spcAft>
              <a:buClr>
                <a:srgbClr val="000000"/>
              </a:buClr>
              <a:buSzPts val="1800"/>
              <a:buFont typeface="Arial"/>
              <a:buChar char="•"/>
            </a:pPr>
            <a:r>
              <a:rPr lang="en-US" sz="1200" b="0" i="0" u="none" strike="noStrike" cap="none" dirty="0">
                <a:solidFill>
                  <a:srgbClr val="15A7A1"/>
                </a:solidFill>
                <a:latin typeface="Arial"/>
                <a:ea typeface="Arial"/>
                <a:cs typeface="Arial"/>
                <a:sym typeface="Arial"/>
              </a:rPr>
              <a:t>Stay connected!</a:t>
            </a:r>
            <a:endParaRPr sz="1200" b="0" i="0" u="none" strike="noStrike" cap="none" dirty="0">
              <a:solidFill>
                <a:srgbClr val="15A7A1"/>
              </a:solidFill>
              <a:latin typeface="Arial"/>
              <a:ea typeface="Arial"/>
              <a:cs typeface="Arial"/>
              <a:sym typeface="Arial"/>
            </a:endParaRPr>
          </a:p>
        </p:txBody>
      </p:sp>
      <p:pic>
        <p:nvPicPr>
          <p:cNvPr id="294" name="Google Shape;294;p19" descr="Tips to Increase Your Business Sustainability Capital - Taiga Company"/>
          <p:cNvPicPr preferRelativeResize="0"/>
          <p:nvPr/>
        </p:nvPicPr>
        <p:blipFill rotWithShape="1">
          <a:blip r:embed="rId3">
            <a:alphaModFix/>
          </a:blip>
          <a:srcRect/>
          <a:stretch/>
        </p:blipFill>
        <p:spPr>
          <a:xfrm>
            <a:off x="6127602" y="292349"/>
            <a:ext cx="1073150" cy="1073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41" name="Google Shape;141;p2"/>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About me  </a:t>
            </a:r>
            <a:endParaRPr/>
          </a:p>
        </p:txBody>
      </p:sp>
      <p:sp>
        <p:nvSpPr>
          <p:cNvPr id="142" name="Google Shape;142;p2"/>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3" name="Google Shape;143;p2"/>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My experience</a:t>
            </a:r>
            <a:endParaRPr/>
          </a:p>
        </p:txBody>
      </p:sp>
      <p:sp>
        <p:nvSpPr>
          <p:cNvPr id="144" name="Google Shape;144;p2"/>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5" name="Google Shape;145;p2"/>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What i do</a:t>
            </a:r>
            <a:endParaRPr/>
          </a:p>
        </p:txBody>
      </p:sp>
      <p:sp>
        <p:nvSpPr>
          <p:cNvPr id="146" name="Google Shape;146;p2"/>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7" name="Google Shape;147;p2"/>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My work</a:t>
            </a:r>
            <a:endParaRPr/>
          </a:p>
        </p:txBody>
      </p:sp>
      <p:sp>
        <p:nvSpPr>
          <p:cNvPr id="148" name="Google Shape;148;p2"/>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My name is ….</a:t>
            </a:r>
            <a:endParaRPr/>
          </a:p>
          <a:p>
            <a:pPr marL="0" lvl="0" indent="0" algn="l" rtl="0">
              <a:lnSpc>
                <a:spcPct val="100000"/>
              </a:lnSpc>
              <a:spcBef>
                <a:spcPts val="0"/>
              </a:spcBef>
              <a:spcAft>
                <a:spcPts val="0"/>
              </a:spcAft>
              <a:buSzPts val="1600"/>
              <a:buNone/>
            </a:pPr>
            <a:endParaRPr/>
          </a:p>
        </p:txBody>
      </p:sp>
      <p:sp>
        <p:nvSpPr>
          <p:cNvPr id="149" name="Google Shape;149;p2"/>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During this course I thought of a green business in …</a:t>
            </a:r>
            <a:endParaRPr/>
          </a:p>
        </p:txBody>
      </p:sp>
      <p:sp>
        <p:nvSpPr>
          <p:cNvPr id="150" name="Google Shape;150;p2"/>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And I work at …</a:t>
            </a:r>
            <a:endParaRPr/>
          </a:p>
        </p:txBody>
      </p:sp>
      <p:sp>
        <p:nvSpPr>
          <p:cNvPr id="151" name="Google Shape;151;p2"/>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My main abilities are …</a:t>
            </a:r>
            <a:endParaRPr/>
          </a:p>
        </p:txBody>
      </p:sp>
      <p:pic>
        <p:nvPicPr>
          <p:cNvPr id="152" name="Google Shape;152;p2"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Conclusions</a:t>
            </a:r>
            <a:endParaRPr/>
          </a:p>
        </p:txBody>
      </p:sp>
      <p:sp>
        <p:nvSpPr>
          <p:cNvPr id="300" name="Google Shape;300;p2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p:nvPr/>
        </p:nvSpPr>
        <p:spPr>
          <a:xfrm>
            <a:off x="916128" y="1763337"/>
            <a:ext cx="1588703" cy="1588703"/>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Reduction of environmental impact</a:t>
            </a:r>
            <a:endParaRPr sz="1400" b="0" i="0" u="none" strike="noStrike" cap="none">
              <a:solidFill>
                <a:schemeClr val="lt1"/>
              </a:solidFill>
              <a:latin typeface="Arial"/>
              <a:ea typeface="Arial"/>
              <a:cs typeface="Arial"/>
              <a:sym typeface="Arial"/>
            </a:endParaRPr>
          </a:p>
        </p:txBody>
      </p:sp>
      <p:sp>
        <p:nvSpPr>
          <p:cNvPr id="305" name="Google Shape;305;p20"/>
          <p:cNvSpPr/>
          <p:nvPr/>
        </p:nvSpPr>
        <p:spPr>
          <a:xfrm>
            <a:off x="2663701" y="2160513"/>
            <a:ext cx="794351" cy="794351"/>
          </a:xfrm>
          <a:prstGeom prst="mathPlus">
            <a:avLst>
              <a:gd name="adj1" fmla="val 23520"/>
            </a:avLst>
          </a:prstGeom>
          <a:solidFill>
            <a:srgbClr val="A8AAB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20"/>
          <p:cNvSpPr/>
          <p:nvPr/>
        </p:nvSpPr>
        <p:spPr>
          <a:xfrm>
            <a:off x="3616922" y="1763337"/>
            <a:ext cx="1588703" cy="1588703"/>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Greening the business process, products and services</a:t>
            </a:r>
            <a:endParaRPr sz="1400" b="0" i="0" u="none" strike="noStrike" cap="none">
              <a:solidFill>
                <a:schemeClr val="lt1"/>
              </a:solidFill>
              <a:latin typeface="Arial"/>
              <a:ea typeface="Arial"/>
              <a:cs typeface="Arial"/>
              <a:sym typeface="Arial"/>
            </a:endParaRPr>
          </a:p>
        </p:txBody>
      </p:sp>
      <p:sp>
        <p:nvSpPr>
          <p:cNvPr id="307" name="Google Shape;307;p20"/>
          <p:cNvSpPr/>
          <p:nvPr/>
        </p:nvSpPr>
        <p:spPr>
          <a:xfrm>
            <a:off x="5364495" y="2160513"/>
            <a:ext cx="794351" cy="794351"/>
          </a:xfrm>
          <a:prstGeom prst="mathEqual">
            <a:avLst>
              <a:gd name="adj1" fmla="val 23520"/>
              <a:gd name="adj2" fmla="val 11760"/>
            </a:avLst>
          </a:prstGeom>
          <a:solidFill>
            <a:srgbClr val="A8AAB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20"/>
          <p:cNvSpPr/>
          <p:nvPr/>
        </p:nvSpPr>
        <p:spPr>
          <a:xfrm>
            <a:off x="6317716" y="1763337"/>
            <a:ext cx="1588703" cy="1588703"/>
          </a:xfrm>
          <a:prstGeom prst="ellipse">
            <a:avLst/>
          </a:prstGeom>
          <a:solidFill>
            <a:srgbClr val="15A7A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dk1"/>
                </a:solidFill>
                <a:latin typeface="Arial"/>
                <a:ea typeface="Arial"/>
                <a:cs typeface="Arial"/>
                <a:sym typeface="Arial"/>
              </a:rPr>
              <a:t>Business becomes greener</a:t>
            </a:r>
            <a:endParaRPr sz="1400" b="0" i="0" u="none" strike="noStrike" cap="none">
              <a:solidFill>
                <a:schemeClr val="dk1"/>
              </a:solidFill>
              <a:latin typeface="Arial"/>
              <a:ea typeface="Arial"/>
              <a:cs typeface="Arial"/>
              <a:sym typeface="Arial"/>
            </a:endParaRPr>
          </a:p>
        </p:txBody>
      </p:sp>
      <p:sp>
        <p:nvSpPr>
          <p:cNvPr id="309" name="Google Shape;309;p20"/>
          <p:cNvSpPr/>
          <p:nvPr/>
        </p:nvSpPr>
        <p:spPr>
          <a:xfrm>
            <a:off x="1576337" y="3752850"/>
            <a:ext cx="5719665" cy="513183"/>
          </a:xfrm>
          <a:prstGeom prst="roundRect">
            <a:avLst>
              <a:gd name="adj" fmla="val 16667"/>
            </a:avLst>
          </a:prstGeom>
          <a:solidFill>
            <a:srgbClr val="15A7A1"/>
          </a:solidFill>
          <a:ln w="2540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2B2D83"/>
                </a:solidFill>
                <a:latin typeface="Arial"/>
                <a:ea typeface="Arial"/>
                <a:cs typeface="Arial"/>
                <a:sym typeface="Arial"/>
              </a:rPr>
              <a:t>Make green thinking a part of the company</a:t>
            </a:r>
            <a:endParaRPr sz="1400" b="0" i="0" u="none" strike="noStrike" cap="none">
              <a:solidFill>
                <a:srgbClr val="2B2D8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Assessment – </a:t>
            </a:r>
            <a:r>
              <a:rPr lang="en-US" b="1">
                <a:solidFill>
                  <a:srgbClr val="15A7A1"/>
                </a:solidFill>
              </a:rPr>
              <a:t>green business canvas</a:t>
            </a:r>
            <a:endParaRPr>
              <a:solidFill>
                <a:srgbClr val="15A7A1"/>
              </a:solidFill>
            </a:endParaRPr>
          </a:p>
        </p:txBody>
      </p:sp>
      <p:sp>
        <p:nvSpPr>
          <p:cNvPr id="315" name="Google Shape;315;p2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9" name="Google Shape;319;p2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r:id="rId3" imgW="5909347" imgH="3650127" progId="Word.Document.12">
                  <p:embed/>
                </p:oleObj>
              </mc:Choice>
              <mc:Fallback>
                <p:oleObj r:id="rId3" imgW="5909347" imgH="3650127" progId="Word.Document.12">
                  <p:embed/>
                  <p:pic>
                    <p:nvPicPr>
                      <p:cNvPr id="319" name="Google Shape;319;p21"/>
                      <p:cNvPicPr preferRelativeResize="0"/>
                      <p:nvPr/>
                    </p:nvPicPr>
                    <p:blipFill rotWithShape="1">
                      <a:blip r:embed="rId4">
                        <a:alphaModFix/>
                      </a:blip>
                      <a:srcRect/>
                      <a:stretch/>
                    </p:blipFill>
                    <p:spPr>
                      <a:xfrm>
                        <a:off x="2380605" y="1263650"/>
                        <a:ext cx="5909347" cy="3650127"/>
                      </a:xfrm>
                      <a:prstGeom prst="rect">
                        <a:avLst/>
                      </a:prstGeom>
                      <a:noFill/>
                      <a:ln>
                        <a:noFill/>
                      </a:ln>
                    </p:spPr>
                  </p:pic>
                </p:oleObj>
              </mc:Fallback>
            </mc:AlternateContent>
          </a:graphicData>
        </a:graphic>
      </p:graphicFrame>
      <p:sp>
        <p:nvSpPr>
          <p:cNvPr id="320" name="Google Shape;320;p21"/>
          <p:cNvSpPr txBox="1"/>
          <p:nvPr/>
        </p:nvSpPr>
        <p:spPr>
          <a:xfrm>
            <a:off x="327855" y="1263650"/>
            <a:ext cx="1933431" cy="3506058"/>
          </a:xfrm>
          <a:prstGeom prst="rect">
            <a:avLst/>
          </a:prstGeom>
          <a:noFill/>
          <a:ln w="9525" cap="flat" cmpd="sng">
            <a:solidFill>
              <a:srgbClr val="2B2D83"/>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Clr>
                <a:srgbClr val="000000"/>
              </a:buClr>
              <a:buSzPts val="1600"/>
              <a:buFont typeface="Arial"/>
              <a:buNone/>
            </a:pPr>
            <a:r>
              <a:rPr lang="en-US" sz="2000" b="1" i="0" u="none" strike="noStrike" cap="none">
                <a:solidFill>
                  <a:srgbClr val="2B2D83"/>
                </a:solidFill>
                <a:latin typeface="Arial"/>
                <a:ea typeface="Arial"/>
                <a:cs typeface="Arial"/>
                <a:sym typeface="Arial"/>
              </a:rPr>
              <a:t>Practical exercise</a:t>
            </a:r>
            <a:endParaRPr/>
          </a:p>
          <a:p>
            <a:pPr marL="114300" marR="0" lvl="0" indent="12700" algn="ctr" rtl="0">
              <a:lnSpc>
                <a:spcPct val="100000"/>
              </a:lnSpc>
              <a:spcBef>
                <a:spcPts val="0"/>
              </a:spcBef>
              <a:spcAft>
                <a:spcPts val="0"/>
              </a:spcAft>
              <a:buClr>
                <a:srgbClr val="000000"/>
              </a:buClr>
              <a:buSzPts val="1600"/>
              <a:buFont typeface="Arial"/>
              <a:buNone/>
            </a:pPr>
            <a:r>
              <a:rPr lang="en-US" sz="1600" b="0" i="0" u="none" strike="noStrike" cap="none">
                <a:solidFill>
                  <a:srgbClr val="15A7A1"/>
                </a:solidFill>
                <a:latin typeface="Arial"/>
                <a:ea typeface="Arial"/>
                <a:cs typeface="Arial"/>
                <a:sym typeface="Arial"/>
              </a:rPr>
              <a:t>After discussing the tips for green entrepreneurs, please fill in a GREEN BUSINESS CANVAS, taking into consideration the indications in the shown example.</a:t>
            </a:r>
            <a:endParaRPr sz="1600" b="0" i="0" u="none" strike="noStrike" cap="none">
              <a:solidFill>
                <a:srgbClr val="15A7A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6" name="Google Shape;326;p22"/>
          <p:cNvSpPr txBox="1">
            <a:spLocks noGrp="1"/>
          </p:cNvSpPr>
          <p:nvPr>
            <p:ph type="title"/>
          </p:nvPr>
        </p:nvSpPr>
        <p:spPr>
          <a:xfrm>
            <a:off x="713225" y="1477724"/>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 entrepreneurship</a:t>
            </a:r>
            <a:br>
              <a:rPr lang="en-US"/>
            </a:br>
            <a:r>
              <a:rPr lang="en-US"/>
              <a:t>and business</a:t>
            </a:r>
            <a:endParaRPr/>
          </a:p>
        </p:txBody>
      </p:sp>
      <p:grpSp>
        <p:nvGrpSpPr>
          <p:cNvPr id="327" name="Google Shape;327;p22"/>
          <p:cNvGrpSpPr/>
          <p:nvPr/>
        </p:nvGrpSpPr>
        <p:grpSpPr>
          <a:xfrm>
            <a:off x="4572118" y="1023546"/>
            <a:ext cx="3615639" cy="2905926"/>
            <a:chOff x="1917372" y="1288466"/>
            <a:chExt cx="2993079" cy="2405568"/>
          </a:xfrm>
        </p:grpSpPr>
        <p:sp>
          <p:nvSpPr>
            <p:cNvPr id="328" name="Google Shape;328;p2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2"/>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2"/>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332" name="Google Shape;332;p22"/>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2"/>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2"/>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35" name="Google Shape;335;p22" descr="C:\Windows\system32\config\systemprofile\Desktop\9-Green-Business-Opportunities-for-Eco-Entrepreneurs.jpg"/>
          <p:cNvPicPr preferRelativeResize="0"/>
          <p:nvPr/>
        </p:nvPicPr>
        <p:blipFill rotWithShape="1">
          <a:blip r:embed="rId3">
            <a:alphaModFix/>
          </a:blip>
          <a:srcRect/>
          <a:stretch/>
        </p:blipFill>
        <p:spPr>
          <a:xfrm>
            <a:off x="4735445" y="1107510"/>
            <a:ext cx="3310460" cy="2230672"/>
          </a:xfrm>
          <a:prstGeom prst="rect">
            <a:avLst/>
          </a:prstGeom>
          <a:noFill/>
          <a:ln>
            <a:noFill/>
          </a:ln>
        </p:spPr>
      </p:pic>
      <p:grpSp>
        <p:nvGrpSpPr>
          <p:cNvPr id="336" name="Google Shape;336;p22"/>
          <p:cNvGrpSpPr/>
          <p:nvPr/>
        </p:nvGrpSpPr>
        <p:grpSpPr>
          <a:xfrm>
            <a:off x="7063108" y="2659448"/>
            <a:ext cx="1453150" cy="1880570"/>
            <a:chOff x="4338285" y="2552085"/>
            <a:chExt cx="1202939" cy="1556763"/>
          </a:xfrm>
        </p:grpSpPr>
        <p:sp>
          <p:nvSpPr>
            <p:cNvPr id="337" name="Google Shape;337;p22"/>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2"/>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9" name="Google Shape;339;p22"/>
          <p:cNvSpPr/>
          <p:nvPr/>
        </p:nvSpPr>
        <p:spPr>
          <a:xfrm>
            <a:off x="7063109" y="2836416"/>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1F1F1"/>
                </a:solidFill>
                <a:latin typeface="Arial"/>
                <a:ea typeface="Arial"/>
                <a:cs typeface="Arial"/>
                <a:sym typeface="Arial"/>
              </a:rPr>
              <a:t>Thank</a:t>
            </a:r>
            <a:endParaRPr/>
          </a:p>
          <a:p>
            <a:pPr marL="0" marR="0" lvl="0" indent="0" algn="ctr" rtl="0">
              <a:lnSpc>
                <a:spcPct val="100000"/>
              </a:lnSpc>
              <a:spcBef>
                <a:spcPts val="0"/>
              </a:spcBef>
              <a:spcAft>
                <a:spcPts val="0"/>
              </a:spcAft>
              <a:buNone/>
            </a:pPr>
            <a:r>
              <a:rPr lang="en-US" sz="2800" b="1" i="0" u="none" strike="noStrike" cap="none">
                <a:solidFill>
                  <a:srgbClr val="F1F1F1"/>
                </a:solidFill>
                <a:latin typeface="Arial"/>
                <a:ea typeface="Arial"/>
                <a:cs typeface="Arial"/>
                <a:sym typeface="Arial"/>
              </a:rPr>
              <a:t>you!</a:t>
            </a:r>
            <a:endParaRPr sz="2800" b="1" i="0" u="none" strike="noStrike" cap="none">
              <a:solidFill>
                <a:srgbClr val="F1F1F1"/>
              </a:solidFill>
              <a:latin typeface="Arial"/>
              <a:ea typeface="Arial"/>
              <a:cs typeface="Arial"/>
              <a:sym typeface="Arial"/>
            </a:endParaRPr>
          </a:p>
        </p:txBody>
      </p:sp>
      <p:grpSp>
        <p:nvGrpSpPr>
          <p:cNvPr id="340" name="Google Shape;340;p22"/>
          <p:cNvGrpSpPr/>
          <p:nvPr/>
        </p:nvGrpSpPr>
        <p:grpSpPr>
          <a:xfrm>
            <a:off x="4099391" y="3790526"/>
            <a:ext cx="539391" cy="1120229"/>
            <a:chOff x="4089139" y="3416366"/>
            <a:chExt cx="446516" cy="927342"/>
          </a:xfrm>
        </p:grpSpPr>
        <p:sp>
          <p:nvSpPr>
            <p:cNvPr id="341" name="Google Shape;341;p22"/>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2"/>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2"/>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2"/>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8" name="Google Shape;158;p3"/>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Green entrepreneurship</a:t>
            </a:r>
            <a:endParaRPr/>
          </a:p>
        </p:txBody>
      </p:sp>
      <p:sp>
        <p:nvSpPr>
          <p:cNvPr id="159" name="Google Shape;159;p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713225" y="1550036"/>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Conceptual framework</a:t>
            </a:r>
            <a:endParaRPr/>
          </a:p>
        </p:txBody>
      </p:sp>
      <p:grpSp>
        <p:nvGrpSpPr>
          <p:cNvPr id="165" name="Google Shape;165;p4"/>
          <p:cNvGrpSpPr/>
          <p:nvPr/>
        </p:nvGrpSpPr>
        <p:grpSpPr>
          <a:xfrm>
            <a:off x="2858975" y="-386925"/>
            <a:ext cx="701425" cy="247750"/>
            <a:chOff x="2858975" y="3984400"/>
            <a:chExt cx="701425" cy="247750"/>
          </a:xfrm>
        </p:grpSpPr>
        <p:sp>
          <p:nvSpPr>
            <p:cNvPr id="166" name="Google Shape;166;p4"/>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 name="Google Shape;170;p4"/>
          <p:cNvSpPr txBox="1">
            <a:spLocks noGrp="1"/>
          </p:cNvSpPr>
          <p:nvPr>
            <p:ph type="subTitle" idx="1"/>
          </p:nvPr>
        </p:nvSpPr>
        <p:spPr>
          <a:xfrm>
            <a:off x="1085481" y="2243215"/>
            <a:ext cx="7633765"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US" sz="1600"/>
              <a:t>The environmental goods and services industry consists of activities which produce goods and services to measure, prevent, limit, minimize or correct environmental damage to water, air and soil, as well as problems related to waste, noise and eco-systems. This includes cleaner technologies, products and services that reduce environmental risk and minimize pollution and resource use.</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2800" b="1"/>
              <a:t>What is green entrepreneurship and why is it important?</a:t>
            </a:r>
            <a:endParaRPr sz="2800"/>
          </a:p>
        </p:txBody>
      </p:sp>
      <p:sp>
        <p:nvSpPr>
          <p:cNvPr id="176" name="Google Shape;176;p5"/>
          <p:cNvSpPr/>
          <p:nvPr/>
        </p:nvSpPr>
        <p:spPr>
          <a:xfrm>
            <a:off x="519143" y="2057500"/>
            <a:ext cx="1798154" cy="179815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Development that meets the needs of the present</a:t>
            </a:r>
            <a:endParaRPr sz="1400" b="0" i="0" u="none" strike="noStrike" cap="none">
              <a:solidFill>
                <a:schemeClr val="lt1"/>
              </a:solidFill>
              <a:latin typeface="Arial"/>
              <a:ea typeface="Arial"/>
              <a:cs typeface="Arial"/>
              <a:sym typeface="Arial"/>
            </a:endParaRPr>
          </a:p>
        </p:txBody>
      </p:sp>
      <p:sp>
        <p:nvSpPr>
          <p:cNvPr id="177" name="Google Shape;177;p5"/>
          <p:cNvSpPr/>
          <p:nvPr/>
        </p:nvSpPr>
        <p:spPr>
          <a:xfrm>
            <a:off x="2497112" y="2507039"/>
            <a:ext cx="899077" cy="899077"/>
          </a:xfrm>
          <a:prstGeom prst="mathPlus">
            <a:avLst>
              <a:gd name="adj1" fmla="val 2352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5"/>
          <p:cNvSpPr/>
          <p:nvPr/>
        </p:nvSpPr>
        <p:spPr>
          <a:xfrm>
            <a:off x="3576004" y="2057500"/>
            <a:ext cx="1798154" cy="1798154"/>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Without compromising the ability of future generations to meet their own needs</a:t>
            </a:r>
            <a:endParaRPr sz="1400" b="0" i="0" u="none" strike="noStrike" cap="none">
              <a:solidFill>
                <a:schemeClr val="lt1"/>
              </a:solidFill>
              <a:latin typeface="Arial"/>
              <a:ea typeface="Arial"/>
              <a:cs typeface="Arial"/>
              <a:sym typeface="Arial"/>
            </a:endParaRPr>
          </a:p>
        </p:txBody>
      </p:sp>
      <p:sp>
        <p:nvSpPr>
          <p:cNvPr id="179" name="Google Shape;179;p5"/>
          <p:cNvSpPr/>
          <p:nvPr/>
        </p:nvSpPr>
        <p:spPr>
          <a:xfrm>
            <a:off x="5553973" y="2507039"/>
            <a:ext cx="899077" cy="899077"/>
          </a:xfrm>
          <a:prstGeom prst="mathEqual">
            <a:avLst>
              <a:gd name="adj1" fmla="val 23520"/>
              <a:gd name="adj2" fmla="val 1176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5"/>
          <p:cNvSpPr/>
          <p:nvPr/>
        </p:nvSpPr>
        <p:spPr>
          <a:xfrm>
            <a:off x="6632865" y="2057500"/>
            <a:ext cx="1798154" cy="179815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Green entrepreneurship</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b="1"/>
              <a:t>What is green entrepreneurship and why is it important?</a:t>
            </a:r>
            <a:endParaRPr sz="3600"/>
          </a:p>
        </p:txBody>
      </p:sp>
      <p:sp>
        <p:nvSpPr>
          <p:cNvPr id="186" name="Google Shape;186;p6"/>
          <p:cNvSpPr txBox="1">
            <a:spLocks noGrp="1"/>
          </p:cNvSpPr>
          <p:nvPr>
            <p:ph type="subTitle" idx="1"/>
          </p:nvPr>
        </p:nvSpPr>
        <p:spPr>
          <a:xfrm>
            <a:off x="519143" y="2070243"/>
            <a:ext cx="4483510" cy="2507410"/>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As shown here, a sustainable business strives to balance the economic (financial), social (people), and environmental (biodiversity, ecosystems) benefits of the business as part of its core business objective.</a:t>
            </a:r>
            <a:endParaRPr sz="2000" b="0" i="0" u="none" strike="noStrike" cap="none">
              <a:solidFill>
                <a:srgbClr val="000000"/>
              </a:solidFill>
              <a:latin typeface="Arial"/>
              <a:ea typeface="Arial"/>
              <a:cs typeface="Arial"/>
              <a:sym typeface="Arial"/>
            </a:endParaRPr>
          </a:p>
        </p:txBody>
      </p:sp>
      <p:pic>
        <p:nvPicPr>
          <p:cNvPr id="187" name="Google Shape;187;p6" descr="Untitled-1"/>
          <p:cNvPicPr preferRelativeResize="0"/>
          <p:nvPr/>
        </p:nvPicPr>
        <p:blipFill rotWithShape="1">
          <a:blip r:embed="rId3">
            <a:alphaModFix/>
          </a:blip>
          <a:srcRect/>
          <a:stretch/>
        </p:blipFill>
        <p:spPr>
          <a:xfrm>
            <a:off x="5680585" y="1297100"/>
            <a:ext cx="2610796" cy="3435238"/>
          </a:xfrm>
          <a:prstGeom prst="rect">
            <a:avLst/>
          </a:prstGeom>
          <a:noFill/>
          <a:ln>
            <a:noFill/>
          </a:ln>
        </p:spPr>
      </p:pic>
      <p:grpSp>
        <p:nvGrpSpPr>
          <p:cNvPr id="188" name="Google Shape;188;p6"/>
          <p:cNvGrpSpPr/>
          <p:nvPr/>
        </p:nvGrpSpPr>
        <p:grpSpPr>
          <a:xfrm>
            <a:off x="5846948" y="2070243"/>
            <a:ext cx="2244725" cy="2085340"/>
            <a:chOff x="1910" y="5400"/>
            <a:chExt cx="3535" cy="3284"/>
          </a:xfrm>
        </p:grpSpPr>
        <p:sp>
          <p:nvSpPr>
            <p:cNvPr id="189" name="Google Shape;189;p6"/>
            <p:cNvSpPr txBox="1"/>
            <p:nvPr/>
          </p:nvSpPr>
          <p:spPr>
            <a:xfrm>
              <a:off x="2765" y="5400"/>
              <a:ext cx="2140" cy="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Calibri"/>
                  <a:ea typeface="Calibri"/>
                  <a:cs typeface="Calibri"/>
                  <a:sym typeface="Calibri"/>
                </a:rPr>
                <a:t>Sustainability</a:t>
              </a:r>
              <a:endParaRPr sz="1800" b="0" i="0" u="none" strike="noStrike" cap="none" dirty="0">
                <a:solidFill>
                  <a:schemeClr val="dk1"/>
                </a:solidFill>
                <a:latin typeface="Arial"/>
                <a:ea typeface="Arial"/>
                <a:cs typeface="Arial"/>
                <a:sym typeface="Arial"/>
              </a:endParaRPr>
            </a:p>
          </p:txBody>
        </p:sp>
        <p:sp>
          <p:nvSpPr>
            <p:cNvPr id="190" name="Google Shape;190;p6"/>
            <p:cNvSpPr txBox="1"/>
            <p:nvPr/>
          </p:nvSpPr>
          <p:spPr>
            <a:xfrm rot="5400000">
              <a:off x="1152" y="7297"/>
              <a:ext cx="214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Calibri"/>
                  <a:ea typeface="Calibri"/>
                  <a:cs typeface="Calibri"/>
                  <a:sym typeface="Calibri"/>
                </a:rPr>
                <a:t>Social</a:t>
              </a:r>
              <a:endParaRPr sz="1800" b="0" i="0" u="none" strike="noStrike" cap="none" dirty="0">
                <a:solidFill>
                  <a:schemeClr val="dk1"/>
                </a:solidFill>
                <a:latin typeface="Arial"/>
                <a:ea typeface="Arial"/>
                <a:cs typeface="Arial"/>
                <a:sym typeface="Arial"/>
              </a:endParaRPr>
            </a:p>
          </p:txBody>
        </p:sp>
        <p:sp>
          <p:nvSpPr>
            <p:cNvPr id="191" name="Google Shape;191;p6"/>
            <p:cNvSpPr txBox="1"/>
            <p:nvPr/>
          </p:nvSpPr>
          <p:spPr>
            <a:xfrm rot="5400000">
              <a:off x="2569" y="7192"/>
              <a:ext cx="235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Calibri"/>
                  <a:ea typeface="Calibri"/>
                  <a:cs typeface="Calibri"/>
                  <a:sym typeface="Calibri"/>
                </a:rPr>
                <a:t>Environmental</a:t>
              </a:r>
              <a:endParaRPr sz="1800" b="0" i="0" u="none" strike="noStrike" cap="none" dirty="0">
                <a:solidFill>
                  <a:schemeClr val="dk1"/>
                </a:solidFill>
                <a:latin typeface="Arial"/>
                <a:ea typeface="Arial"/>
                <a:cs typeface="Arial"/>
                <a:sym typeface="Arial"/>
              </a:endParaRPr>
            </a:p>
          </p:txBody>
        </p:sp>
        <p:sp>
          <p:nvSpPr>
            <p:cNvPr id="192" name="Google Shape;192;p6"/>
            <p:cNvSpPr txBox="1"/>
            <p:nvPr/>
          </p:nvSpPr>
          <p:spPr>
            <a:xfrm rot="5400000">
              <a:off x="4057" y="7192"/>
              <a:ext cx="214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Calibri"/>
                  <a:ea typeface="Calibri"/>
                  <a:cs typeface="Calibri"/>
                  <a:sym typeface="Calibri"/>
                </a:rPr>
                <a:t>Economic</a:t>
              </a:r>
              <a:endParaRPr sz="18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b="1"/>
              <a:t>What is green entrepreneurship and why is it important?</a:t>
            </a:r>
            <a:endParaRPr sz="3600"/>
          </a:p>
        </p:txBody>
      </p:sp>
      <p:sp>
        <p:nvSpPr>
          <p:cNvPr id="198" name="Google Shape;198;p7"/>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US" sz="2400" b="0" i="0" u="none" strike="noStrike" cap="none">
                <a:solidFill>
                  <a:srgbClr val="15A7A1"/>
                </a:solidFill>
                <a:latin typeface="Arial"/>
                <a:ea typeface="Arial"/>
                <a:cs typeface="Arial"/>
                <a:sym typeface="Arial"/>
              </a:rPr>
              <a:t>Write down an example of green entrepreneurship that you can think of.</a:t>
            </a:r>
            <a:endParaRPr/>
          </a:p>
          <a:p>
            <a:pPr marL="114300" marR="0" lvl="0" indent="12700" algn="ctr"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US" sz="2400" b="0" i="0" u="none" strike="noStrike" cap="none">
                <a:solidFill>
                  <a:srgbClr val="2B2D83"/>
                </a:solidFill>
                <a:latin typeface="Arial"/>
                <a:ea typeface="Arial"/>
                <a:cs typeface="Arial"/>
                <a:sym typeface="Arial"/>
              </a:rPr>
              <a:t>After that, present your choice to the class, and get feedback.</a:t>
            </a:r>
            <a:endParaRPr sz="2400" b="0" i="0" u="none" strike="noStrike" cap="none">
              <a:solidFill>
                <a:srgbClr val="2B2D8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So, what is a green business?</a:t>
            </a:r>
            <a:endParaRPr/>
          </a:p>
        </p:txBody>
      </p:sp>
      <p:sp>
        <p:nvSpPr>
          <p:cNvPr id="204" name="Google Shape;204;p8"/>
          <p:cNvSpPr/>
          <p:nvPr/>
        </p:nvSpPr>
        <p:spPr>
          <a:xfrm>
            <a:off x="469557" y="1144473"/>
            <a:ext cx="7961467" cy="358816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25400" algn="l" rtl="0">
              <a:lnSpc>
                <a:spcPct val="7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28600" marR="0" lvl="2" indent="-114300" algn="l" rtl="0">
              <a:lnSpc>
                <a:spcPct val="75000"/>
              </a:lnSpc>
              <a:spcBef>
                <a:spcPts val="14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Incorporate principles of sustainability into its business</a:t>
            </a:r>
            <a:endParaRPr sz="1200" b="0" i="0" u="none" strike="noStrike" cap="none">
              <a:solidFill>
                <a:srgbClr val="000000"/>
              </a:solidFill>
              <a:latin typeface="Arial"/>
              <a:ea typeface="Arial"/>
              <a:cs typeface="Arial"/>
              <a:sym typeface="Arial"/>
            </a:endParaRPr>
          </a:p>
          <a:p>
            <a:pPr marL="228600" marR="0" lvl="2" indent="-114300" algn="l" rtl="0">
              <a:lnSpc>
                <a:spcPct val="75000"/>
              </a:lnSpc>
              <a:spcBef>
                <a:spcPts val="12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Pay staff a fair wage for the work they do</a:t>
            </a:r>
            <a:endParaRPr sz="1200" b="0" i="0" u="none" strike="noStrike" cap="none">
              <a:solidFill>
                <a:srgbClr val="000000"/>
              </a:solidFill>
              <a:latin typeface="Arial"/>
              <a:ea typeface="Arial"/>
              <a:cs typeface="Arial"/>
              <a:sym typeface="Arial"/>
            </a:endParaRPr>
          </a:p>
          <a:p>
            <a:pPr marL="228600" marR="0" lvl="2" indent="-114300" algn="l" rtl="0">
              <a:lnSpc>
                <a:spcPct val="75000"/>
              </a:lnSpc>
              <a:spcBef>
                <a:spcPts val="12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Distribute benefits equitably across the value chain</a:t>
            </a:r>
            <a:endParaRPr sz="1200" b="0" i="0" u="none" strike="noStrike" cap="none">
              <a:solidFill>
                <a:srgbClr val="000000"/>
              </a:solidFill>
              <a:latin typeface="Arial"/>
              <a:ea typeface="Arial"/>
              <a:cs typeface="Arial"/>
              <a:sym typeface="Arial"/>
            </a:endParaRPr>
          </a:p>
          <a:p>
            <a:pPr marL="228600" marR="0" lvl="2" indent="-114300" algn="l" rtl="0">
              <a:lnSpc>
                <a:spcPct val="75000"/>
              </a:lnSpc>
              <a:spcBef>
                <a:spcPts val="12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Maximise the social benefits of the business </a:t>
            </a:r>
            <a:endParaRPr sz="1200" b="0" i="0" u="none" strike="noStrike" cap="none">
              <a:solidFill>
                <a:srgbClr val="000000"/>
              </a:solidFill>
              <a:latin typeface="Arial"/>
              <a:ea typeface="Arial"/>
              <a:cs typeface="Arial"/>
              <a:sym typeface="Arial"/>
            </a:endParaRPr>
          </a:p>
          <a:p>
            <a:pPr marL="228600" marR="0" lvl="2" indent="-114300" algn="l" rtl="0">
              <a:lnSpc>
                <a:spcPct val="75000"/>
              </a:lnSpc>
              <a:spcBef>
                <a:spcPts val="12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Supply environmentally-friendly and/or local products and services</a:t>
            </a:r>
            <a:endParaRPr sz="1200" b="0" i="0" u="none" strike="noStrike" cap="none">
              <a:solidFill>
                <a:srgbClr val="000000"/>
              </a:solidFill>
              <a:latin typeface="Arial"/>
              <a:ea typeface="Arial"/>
              <a:cs typeface="Arial"/>
              <a:sym typeface="Arial"/>
            </a:endParaRPr>
          </a:p>
          <a:p>
            <a:pPr marL="228600" marR="0" lvl="2" indent="-114300" algn="l" rtl="0">
              <a:lnSpc>
                <a:spcPct val="75000"/>
              </a:lnSpc>
              <a:spcBef>
                <a:spcPts val="12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Help community become more sustainable </a:t>
            </a:r>
            <a:endParaRPr sz="1400" b="0" i="0" u="none" strike="noStrike" cap="none">
              <a:solidFill>
                <a:srgbClr val="000000"/>
              </a:solidFill>
              <a:latin typeface="Arial"/>
              <a:ea typeface="Arial"/>
              <a:cs typeface="Arial"/>
              <a:sym typeface="Arial"/>
            </a:endParaRPr>
          </a:p>
          <a:p>
            <a:pPr marL="228600" marR="0" lvl="2" indent="-114300" algn="l" rtl="0">
              <a:lnSpc>
                <a:spcPct val="75000"/>
              </a:lnSpc>
              <a:spcBef>
                <a:spcPts val="14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Make efforts to reduce resource</a:t>
            </a:r>
            <a:endParaRPr sz="1400" b="0" i="0" u="none" strike="noStrike" cap="none">
              <a:solidFill>
                <a:srgbClr val="000000"/>
              </a:solidFill>
              <a:latin typeface="Arial"/>
              <a:ea typeface="Arial"/>
              <a:cs typeface="Arial"/>
              <a:sym typeface="Arial"/>
            </a:endParaRPr>
          </a:p>
          <a:p>
            <a:pPr marL="228600" marR="0" lvl="2" indent="-114300" algn="l" rtl="0">
              <a:lnSpc>
                <a:spcPct val="75000"/>
              </a:lnSpc>
              <a:spcBef>
                <a:spcPts val="14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Make an enduring commitment to environmental principles in your business operations</a:t>
            </a:r>
            <a:endParaRPr sz="1400" b="0" i="0" u="none" strike="noStrike" cap="none">
              <a:solidFill>
                <a:srgbClr val="000000"/>
              </a:solidFill>
              <a:latin typeface="Arial"/>
              <a:ea typeface="Arial"/>
              <a:cs typeface="Arial"/>
              <a:sym typeface="Arial"/>
            </a:endParaRPr>
          </a:p>
        </p:txBody>
      </p:sp>
      <p:pic>
        <p:nvPicPr>
          <p:cNvPr id="205" name="Google Shape;205;p8" descr="Green Business strategies - SWOT of green business"/>
          <p:cNvPicPr preferRelativeResize="0"/>
          <p:nvPr/>
        </p:nvPicPr>
        <p:blipFill rotWithShape="1">
          <a:blip r:embed="rId3">
            <a:alphaModFix/>
          </a:blip>
          <a:srcRect/>
          <a:stretch/>
        </p:blipFill>
        <p:spPr>
          <a:xfrm>
            <a:off x="3557314" y="1129709"/>
            <a:ext cx="1700486" cy="1062376"/>
          </a:xfrm>
          <a:prstGeom prst="rect">
            <a:avLst/>
          </a:prstGeom>
          <a:noFill/>
          <a:ln>
            <a:noFill/>
          </a:ln>
        </p:spPr>
      </p:pic>
      <p:sp>
        <p:nvSpPr>
          <p:cNvPr id="206" name="Google Shape;206;p8"/>
          <p:cNvSpPr txBox="1"/>
          <p:nvPr/>
        </p:nvSpPr>
        <p:spPr>
          <a:xfrm>
            <a:off x="469557" y="4489449"/>
            <a:ext cx="796146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These will often be detailed in a publicly available and regularly updated Sustainability or Environmental Policy</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Concept of Green Entrepreneurship </a:t>
            </a:r>
            <a:br>
              <a:rPr lang="en-US"/>
            </a:br>
            <a:endParaRPr/>
          </a:p>
        </p:txBody>
      </p:sp>
      <p:sp>
        <p:nvSpPr>
          <p:cNvPr id="212" name="Google Shape;212;p9"/>
          <p:cNvSpPr txBox="1">
            <a:spLocks noGrp="1"/>
          </p:cNvSpPr>
          <p:nvPr>
            <p:ph type="subTitle" idx="1"/>
          </p:nvPr>
        </p:nvSpPr>
        <p:spPr>
          <a:xfrm>
            <a:off x="1227066" y="1217141"/>
            <a:ext cx="3202831" cy="3558745"/>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1600" b="1" i="0" u="none" strike="noStrike" cap="none">
                <a:solidFill>
                  <a:srgbClr val="2B2D83"/>
                </a:solidFill>
                <a:latin typeface="Arial"/>
                <a:ea typeface="Arial"/>
                <a:cs typeface="Arial"/>
                <a:sym typeface="Arial"/>
              </a:rPr>
              <a:t>Facts</a:t>
            </a:r>
            <a:r>
              <a:rPr lang="en-US" sz="1600" b="0" i="0" u="none" strike="noStrike" cap="none">
                <a:solidFill>
                  <a:srgbClr val="2B2D83"/>
                </a:solidFill>
                <a:latin typeface="Arial"/>
                <a:ea typeface="Arial"/>
                <a:cs typeface="Arial"/>
                <a:sym typeface="Arial"/>
              </a:rPr>
              <a:t>:</a:t>
            </a:r>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15A7A1"/>
                </a:solidFill>
                <a:latin typeface="Arial"/>
                <a:ea typeface="Arial"/>
                <a:cs typeface="Arial"/>
                <a:sym typeface="Arial"/>
              </a:rPr>
              <a:t>60 percent of businesses today are measuring efficiency through green programmes out of which 78 percent of them achieve power efficiency</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2B2D83"/>
                </a:solidFill>
                <a:latin typeface="Arial"/>
                <a:ea typeface="Arial"/>
                <a:cs typeface="Arial"/>
                <a:sym typeface="Arial"/>
              </a:rPr>
              <a:t>two-thirds indicate heating/cooling and paper savings</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15A7A1"/>
                </a:solidFill>
                <a:latin typeface="Arial"/>
                <a:ea typeface="Arial"/>
                <a:cs typeface="Arial"/>
                <a:sym typeface="Arial"/>
              </a:rPr>
              <a:t>60 percent are cutting costs on water consumptions</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2B2D83"/>
                </a:solidFill>
                <a:latin typeface="Arial"/>
                <a:ea typeface="Arial"/>
                <a:cs typeface="Arial"/>
                <a:sym typeface="Arial"/>
              </a:rPr>
              <a:t>about 69 percent indicate that they are already exploring green in their different endeavours</a:t>
            </a:r>
            <a:endParaRPr sz="1400" b="0" i="0" u="none" strike="noStrike" cap="none">
              <a:solidFill>
                <a:srgbClr val="2B2D83"/>
              </a:solidFill>
              <a:latin typeface="Arial"/>
              <a:ea typeface="Arial"/>
              <a:cs typeface="Arial"/>
              <a:sym typeface="Arial"/>
            </a:endParaRPr>
          </a:p>
        </p:txBody>
      </p:sp>
      <p:pic>
        <p:nvPicPr>
          <p:cNvPr id="213" name="Google Shape;213;p9" descr="A Green Future - BusinessToday"/>
          <p:cNvPicPr preferRelativeResize="0"/>
          <p:nvPr/>
        </p:nvPicPr>
        <p:blipFill rotWithShape="1">
          <a:blip r:embed="rId3">
            <a:alphaModFix/>
          </a:blip>
          <a:srcRect/>
          <a:stretch/>
        </p:blipFill>
        <p:spPr>
          <a:xfrm>
            <a:off x="4868047" y="1551100"/>
            <a:ext cx="3770216" cy="2570205"/>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Bildschirmpräsentation (16:9)</PresentationFormat>
  <Paragraphs>131</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Noto Sans</vt:lpstr>
      <vt:lpstr>Arial</vt:lpstr>
      <vt:lpstr>Calibri</vt:lpstr>
      <vt:lpstr>Bebas Neue</vt:lpstr>
      <vt:lpstr>Nunito</vt:lpstr>
      <vt:lpstr>Creal Modern Portfolio by Slidesgo</vt:lpstr>
      <vt:lpstr>Microsoft Word Document</vt:lpstr>
      <vt:lpstr>Green entrepreneurship and business</vt:lpstr>
      <vt:lpstr>01</vt:lpstr>
      <vt:lpstr>01</vt:lpstr>
      <vt:lpstr>Conceptual framework</vt:lpstr>
      <vt:lpstr>What is green entrepreneurship and why is it important?</vt:lpstr>
      <vt:lpstr>What is green entrepreneurship and why is it important?</vt:lpstr>
      <vt:lpstr>What is green entrepreneurship and why is it important?</vt:lpstr>
      <vt:lpstr>So, what is a green business?</vt:lpstr>
      <vt:lpstr>The Concept of Green Entrepreneurship  </vt:lpstr>
      <vt:lpstr>The Concept of Creative Green Entrepreneur</vt:lpstr>
      <vt:lpstr>The Concept of Firm’s Life Cycle in Green Entrepreneurship</vt:lpstr>
      <vt:lpstr>The Concept of Institutional Structure in Green Entrepreneurship</vt:lpstr>
      <vt:lpstr>The Concept of Greenwashing in Green Entrepreneurship </vt:lpstr>
      <vt:lpstr>The Concept of Greenwashing in Green Entrepreneurship </vt:lpstr>
      <vt:lpstr>How can you tell if you’re dealing with greenwashing?</vt:lpstr>
      <vt:lpstr>How can you tell if you’re dealing with greenwashing?</vt:lpstr>
      <vt:lpstr>How can you tell if you’re dealing with greenwashing?</vt:lpstr>
      <vt:lpstr>The benefits of doing Green Entrepreneurship</vt:lpstr>
      <vt:lpstr>Tips for Green Entrepreneurs</vt:lpstr>
      <vt:lpstr>Conclusions</vt:lpstr>
      <vt:lpstr>Assessment – green business canvas</vt:lpstr>
      <vt:lpstr>Green entrepreneurship and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entrepreneurship and business</dc:title>
  <dc:creator>Alex S</dc:creator>
  <cp:lastModifiedBy>saskia_ha@web.de</cp:lastModifiedBy>
  <cp:revision>1</cp:revision>
  <dcterms:modified xsi:type="dcterms:W3CDTF">2023-06-22T13:32:30Z</dcterms:modified>
</cp:coreProperties>
</file>