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8" r:id="rId3"/>
    <p:sldId id="264" r:id="rId4"/>
    <p:sldId id="259" r:id="rId5"/>
    <p:sldId id="280" r:id="rId6"/>
    <p:sldId id="260" r:id="rId7"/>
    <p:sldId id="300" r:id="rId8"/>
    <p:sldId id="281" r:id="rId9"/>
    <p:sldId id="282" r:id="rId10"/>
    <p:sldId id="283" r:id="rId11"/>
    <p:sldId id="284" r:id="rId12"/>
    <p:sldId id="301" r:id="rId13"/>
    <p:sldId id="303" r:id="rId14"/>
    <p:sldId id="304" r:id="rId15"/>
    <p:sldId id="305" r:id="rId16"/>
    <p:sldId id="306" r:id="rId17"/>
    <p:sldId id="307" r:id="rId18"/>
    <p:sldId id="261" r:id="rId19"/>
    <p:sldId id="308" r:id="rId20"/>
    <p:sldId id="309" r:id="rId21"/>
    <p:sldId id="310" r:id="rId22"/>
    <p:sldId id="279"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oto Sans" panose="020B0502040504020204" pitchFamily="34"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D83"/>
    <a:srgbClr val="15A7A1"/>
    <a:srgbClr val="059540"/>
    <a:srgbClr val="E75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D20CC-C3A6-471A-BF8B-2624E2FE98B8}"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EEDA55F7-2E3E-4D31-8F5A-276536EBFAB7}">
      <dgm:prSet phldrT="[Text]"/>
      <dgm:spPr/>
      <dgm:t>
        <a:bodyPr/>
        <a:lstStyle/>
        <a:p>
          <a:r>
            <a:rPr lang="en-GB" dirty="0" err="1"/>
            <a:t>Razvoj</a:t>
          </a:r>
          <a:r>
            <a:rPr lang="en-GB" dirty="0"/>
            <a:t> koji </a:t>
          </a:r>
          <a:r>
            <a:rPr lang="en-GB" dirty="0" err="1"/>
            <a:t>održava</a:t>
          </a:r>
          <a:r>
            <a:rPr lang="en-GB" dirty="0"/>
            <a:t> </a:t>
          </a:r>
          <a:r>
            <a:rPr lang="en-GB" dirty="0" err="1"/>
            <a:t>potrebe</a:t>
          </a:r>
          <a:r>
            <a:rPr lang="en-GB" dirty="0"/>
            <a:t> </a:t>
          </a:r>
          <a:r>
            <a:rPr lang="en-GB" dirty="0" err="1"/>
            <a:t>današnjice</a:t>
          </a:r>
          <a:endParaRPr lang="en-US" dirty="0"/>
        </a:p>
      </dgm:t>
    </dgm:pt>
    <dgm:pt modelId="{00419A53-5A2B-4D5D-812D-703A867480F7}" type="parTrans" cxnId="{721570C5-5869-46CB-AB51-CD3964A813B6}">
      <dgm:prSet/>
      <dgm:spPr/>
      <dgm:t>
        <a:bodyPr/>
        <a:lstStyle/>
        <a:p>
          <a:endParaRPr lang="en-US"/>
        </a:p>
      </dgm:t>
    </dgm:pt>
    <dgm:pt modelId="{CF659E19-75B4-4ED1-967F-4583C6E63090}" type="sibTrans" cxnId="{721570C5-5869-46CB-AB51-CD3964A813B6}">
      <dgm:prSet/>
      <dgm:spPr/>
      <dgm:t>
        <a:bodyPr/>
        <a:lstStyle/>
        <a:p>
          <a:endParaRPr lang="en-US"/>
        </a:p>
      </dgm:t>
    </dgm:pt>
    <dgm:pt modelId="{2D29D376-7B92-4B29-9802-6544F7CFDC50}">
      <dgm:prSet phldrT="[Text]"/>
      <dgm:spPr/>
      <dgm:t>
        <a:bodyPr/>
        <a:lstStyle/>
        <a:p>
          <a:r>
            <a:rPr lang="en-GB" dirty="0"/>
            <a:t>Bez </a:t>
          </a:r>
          <a:r>
            <a:rPr lang="en-GB" dirty="0" err="1"/>
            <a:t>komprimitiranja</a:t>
          </a:r>
          <a:r>
            <a:rPr lang="en-GB" dirty="0"/>
            <a:t> </a:t>
          </a:r>
          <a:r>
            <a:rPr lang="en-GB" dirty="0" err="1"/>
            <a:t>budućih</a:t>
          </a:r>
          <a:r>
            <a:rPr lang="en-GB" dirty="0"/>
            <a:t> </a:t>
          </a:r>
          <a:r>
            <a:rPr lang="en-GB" dirty="0" err="1"/>
            <a:t>generacija</a:t>
          </a:r>
          <a:r>
            <a:rPr lang="en-GB" dirty="0"/>
            <a:t> da </a:t>
          </a:r>
          <a:r>
            <a:rPr lang="en-GB" dirty="0" err="1"/>
            <a:t>ostvare</a:t>
          </a:r>
          <a:r>
            <a:rPr lang="en-GB" dirty="0"/>
            <a:t> </a:t>
          </a:r>
          <a:r>
            <a:rPr lang="en-GB" dirty="0" err="1"/>
            <a:t>svoje</a:t>
          </a:r>
          <a:r>
            <a:rPr lang="en-GB" dirty="0"/>
            <a:t> </a:t>
          </a:r>
          <a:r>
            <a:rPr lang="en-GB" dirty="0" err="1"/>
            <a:t>potrebe</a:t>
          </a:r>
          <a:endParaRPr lang="en-US" dirty="0"/>
        </a:p>
      </dgm:t>
    </dgm:pt>
    <dgm:pt modelId="{5B172CD1-16D0-4ACD-8A0D-1C469AD3DC81}" type="parTrans" cxnId="{C976AE4C-E1F2-458C-A3F3-A7CFE3D0D23B}">
      <dgm:prSet/>
      <dgm:spPr/>
      <dgm:t>
        <a:bodyPr/>
        <a:lstStyle/>
        <a:p>
          <a:endParaRPr lang="en-US"/>
        </a:p>
      </dgm:t>
    </dgm:pt>
    <dgm:pt modelId="{A6E58BE0-33BA-443B-9286-046FE1BB8727}" type="sibTrans" cxnId="{C976AE4C-E1F2-458C-A3F3-A7CFE3D0D23B}">
      <dgm:prSet/>
      <dgm:spPr/>
      <dgm:t>
        <a:bodyPr/>
        <a:lstStyle/>
        <a:p>
          <a:endParaRPr lang="en-US"/>
        </a:p>
      </dgm:t>
    </dgm:pt>
    <dgm:pt modelId="{83D32D2F-F79F-4763-860E-9C8C6AFA0C9D}">
      <dgm:prSet phldrT="[Text]"/>
      <dgm:spPr/>
      <dgm:t>
        <a:bodyPr/>
        <a:lstStyle/>
        <a:p>
          <a:r>
            <a:rPr lang="en-US" dirty="0" err="1"/>
            <a:t>Zeleno</a:t>
          </a:r>
          <a:r>
            <a:rPr lang="en-US" dirty="0"/>
            <a:t> </a:t>
          </a:r>
          <a:r>
            <a:rPr lang="en-US" dirty="0" err="1"/>
            <a:t>poduzetništvo</a:t>
          </a:r>
          <a:endParaRPr lang="en-US" dirty="0"/>
        </a:p>
      </dgm:t>
    </dgm:pt>
    <dgm:pt modelId="{ADB3B577-5D97-4568-AFA0-033801ADD86C}" type="parTrans" cxnId="{0FEC23E3-4AFE-4093-B52B-1D19FAABF24A}">
      <dgm:prSet/>
      <dgm:spPr/>
      <dgm:t>
        <a:bodyPr/>
        <a:lstStyle/>
        <a:p>
          <a:endParaRPr lang="en-US"/>
        </a:p>
      </dgm:t>
    </dgm:pt>
    <dgm:pt modelId="{E3CFA9E6-C945-4FCD-A53B-85088F513558}" type="sibTrans" cxnId="{0FEC23E3-4AFE-4093-B52B-1D19FAABF24A}">
      <dgm:prSet/>
      <dgm:spPr/>
      <dgm:t>
        <a:bodyPr/>
        <a:lstStyle/>
        <a:p>
          <a:endParaRPr lang="en-US"/>
        </a:p>
      </dgm:t>
    </dgm:pt>
    <dgm:pt modelId="{4A3BB5EB-68AC-4864-A839-307F3501B3A3}" type="pres">
      <dgm:prSet presAssocID="{530D20CC-C3A6-471A-BF8B-2624E2FE98B8}" presName="linearFlow" presStyleCnt="0">
        <dgm:presLayoutVars>
          <dgm:dir/>
          <dgm:resizeHandles val="exact"/>
        </dgm:presLayoutVars>
      </dgm:prSet>
      <dgm:spPr/>
    </dgm:pt>
    <dgm:pt modelId="{23944349-DDFF-4726-9EC3-5760CC1A5834}" type="pres">
      <dgm:prSet presAssocID="{EEDA55F7-2E3E-4D31-8F5A-276536EBFAB7}" presName="node" presStyleLbl="node1" presStyleIdx="0" presStyleCnt="3">
        <dgm:presLayoutVars>
          <dgm:bulletEnabled val="1"/>
        </dgm:presLayoutVars>
      </dgm:prSet>
      <dgm:spPr/>
    </dgm:pt>
    <dgm:pt modelId="{5D50668A-4D9B-46A3-8D83-D4B9D20B73A8}" type="pres">
      <dgm:prSet presAssocID="{CF659E19-75B4-4ED1-967F-4583C6E63090}" presName="spacerL" presStyleCnt="0"/>
      <dgm:spPr/>
    </dgm:pt>
    <dgm:pt modelId="{77784BB3-E5F7-4F70-94A5-3560F9A99282}" type="pres">
      <dgm:prSet presAssocID="{CF659E19-75B4-4ED1-967F-4583C6E63090}" presName="sibTrans" presStyleLbl="sibTrans2D1" presStyleIdx="0" presStyleCnt="2"/>
      <dgm:spPr/>
    </dgm:pt>
    <dgm:pt modelId="{71603686-0AA3-4E3F-B177-63A399FD8AEF}" type="pres">
      <dgm:prSet presAssocID="{CF659E19-75B4-4ED1-967F-4583C6E63090}" presName="spacerR" presStyleCnt="0"/>
      <dgm:spPr/>
    </dgm:pt>
    <dgm:pt modelId="{3151C379-B26A-440C-8118-78DEA46810CA}" type="pres">
      <dgm:prSet presAssocID="{2D29D376-7B92-4B29-9802-6544F7CFDC50}" presName="node" presStyleLbl="node1" presStyleIdx="1" presStyleCnt="3">
        <dgm:presLayoutVars>
          <dgm:bulletEnabled val="1"/>
        </dgm:presLayoutVars>
      </dgm:prSet>
      <dgm:spPr/>
    </dgm:pt>
    <dgm:pt modelId="{3A062934-729D-4E03-819E-03111A27C997}" type="pres">
      <dgm:prSet presAssocID="{A6E58BE0-33BA-443B-9286-046FE1BB8727}" presName="spacerL" presStyleCnt="0"/>
      <dgm:spPr/>
    </dgm:pt>
    <dgm:pt modelId="{4A558155-0837-43BD-B682-BBFA82788627}" type="pres">
      <dgm:prSet presAssocID="{A6E58BE0-33BA-443B-9286-046FE1BB8727}" presName="sibTrans" presStyleLbl="sibTrans2D1" presStyleIdx="1" presStyleCnt="2"/>
      <dgm:spPr/>
    </dgm:pt>
    <dgm:pt modelId="{05B75715-E199-4117-A8BA-A00B72F96CE8}" type="pres">
      <dgm:prSet presAssocID="{A6E58BE0-33BA-443B-9286-046FE1BB8727}" presName="spacerR" presStyleCnt="0"/>
      <dgm:spPr/>
    </dgm:pt>
    <dgm:pt modelId="{9B3A6E08-2772-4996-9DE6-4E779BD6426A}" type="pres">
      <dgm:prSet presAssocID="{83D32D2F-F79F-4763-860E-9C8C6AFA0C9D}" presName="node" presStyleLbl="node1" presStyleIdx="2" presStyleCnt="3">
        <dgm:presLayoutVars>
          <dgm:bulletEnabled val="1"/>
        </dgm:presLayoutVars>
      </dgm:prSet>
      <dgm:spPr/>
    </dgm:pt>
  </dgm:ptLst>
  <dgm:cxnLst>
    <dgm:cxn modelId="{85CD5703-D281-457F-BA82-88AA1EC8DE5B}" type="presOf" srcId="{EEDA55F7-2E3E-4D31-8F5A-276536EBFAB7}" destId="{23944349-DDFF-4726-9EC3-5760CC1A5834}" srcOrd="0" destOrd="0" presId="urn:microsoft.com/office/officeart/2005/8/layout/equation1"/>
    <dgm:cxn modelId="{B9A6EC68-3C49-4A6F-8DAE-A2CB6BE54B8B}" type="presOf" srcId="{2D29D376-7B92-4B29-9802-6544F7CFDC50}" destId="{3151C379-B26A-440C-8118-78DEA46810CA}" srcOrd="0" destOrd="0" presId="urn:microsoft.com/office/officeart/2005/8/layout/equation1"/>
    <dgm:cxn modelId="{E7E3EA69-2AD0-4C02-86FD-0C5E51178870}" type="presOf" srcId="{83D32D2F-F79F-4763-860E-9C8C6AFA0C9D}" destId="{9B3A6E08-2772-4996-9DE6-4E779BD6426A}" srcOrd="0" destOrd="0" presId="urn:microsoft.com/office/officeart/2005/8/layout/equation1"/>
    <dgm:cxn modelId="{C976AE4C-E1F2-458C-A3F3-A7CFE3D0D23B}" srcId="{530D20CC-C3A6-471A-BF8B-2624E2FE98B8}" destId="{2D29D376-7B92-4B29-9802-6544F7CFDC50}" srcOrd="1" destOrd="0" parTransId="{5B172CD1-16D0-4ACD-8A0D-1C469AD3DC81}" sibTransId="{A6E58BE0-33BA-443B-9286-046FE1BB8727}"/>
    <dgm:cxn modelId="{5FE21D4E-9C8E-48E5-A1B6-B7B773DCBF36}" type="presOf" srcId="{A6E58BE0-33BA-443B-9286-046FE1BB8727}" destId="{4A558155-0837-43BD-B682-BBFA82788627}" srcOrd="0" destOrd="0" presId="urn:microsoft.com/office/officeart/2005/8/layout/equation1"/>
    <dgm:cxn modelId="{C0EA5995-B43C-45C0-BEFF-64622A989F5A}" type="presOf" srcId="{CF659E19-75B4-4ED1-967F-4583C6E63090}" destId="{77784BB3-E5F7-4F70-94A5-3560F9A99282}" srcOrd="0" destOrd="0" presId="urn:microsoft.com/office/officeart/2005/8/layout/equation1"/>
    <dgm:cxn modelId="{721570C5-5869-46CB-AB51-CD3964A813B6}" srcId="{530D20CC-C3A6-471A-BF8B-2624E2FE98B8}" destId="{EEDA55F7-2E3E-4D31-8F5A-276536EBFAB7}" srcOrd="0" destOrd="0" parTransId="{00419A53-5A2B-4D5D-812D-703A867480F7}" sibTransId="{CF659E19-75B4-4ED1-967F-4583C6E63090}"/>
    <dgm:cxn modelId="{4D5B4AD4-CDB0-49B4-8E3C-7D9A8DED497B}" type="presOf" srcId="{530D20CC-C3A6-471A-BF8B-2624E2FE98B8}" destId="{4A3BB5EB-68AC-4864-A839-307F3501B3A3}" srcOrd="0" destOrd="0" presId="urn:microsoft.com/office/officeart/2005/8/layout/equation1"/>
    <dgm:cxn modelId="{0FEC23E3-4AFE-4093-B52B-1D19FAABF24A}" srcId="{530D20CC-C3A6-471A-BF8B-2624E2FE98B8}" destId="{83D32D2F-F79F-4763-860E-9C8C6AFA0C9D}" srcOrd="2" destOrd="0" parTransId="{ADB3B577-5D97-4568-AFA0-033801ADD86C}" sibTransId="{E3CFA9E6-C945-4FCD-A53B-85088F513558}"/>
    <dgm:cxn modelId="{F444710F-E198-44E5-8184-941024AB2D04}" type="presParOf" srcId="{4A3BB5EB-68AC-4864-A839-307F3501B3A3}" destId="{23944349-DDFF-4726-9EC3-5760CC1A5834}" srcOrd="0" destOrd="0" presId="urn:microsoft.com/office/officeart/2005/8/layout/equation1"/>
    <dgm:cxn modelId="{AE06457C-E143-48F2-865C-7A7579F19BCA}" type="presParOf" srcId="{4A3BB5EB-68AC-4864-A839-307F3501B3A3}" destId="{5D50668A-4D9B-46A3-8D83-D4B9D20B73A8}" srcOrd="1" destOrd="0" presId="urn:microsoft.com/office/officeart/2005/8/layout/equation1"/>
    <dgm:cxn modelId="{9726E25C-E7DD-4F6A-AEF8-E9B77EC4BE0A}" type="presParOf" srcId="{4A3BB5EB-68AC-4864-A839-307F3501B3A3}" destId="{77784BB3-E5F7-4F70-94A5-3560F9A99282}" srcOrd="2" destOrd="0" presId="urn:microsoft.com/office/officeart/2005/8/layout/equation1"/>
    <dgm:cxn modelId="{4E0D23A6-64CE-4CB5-A7B0-4E972C7E5D83}" type="presParOf" srcId="{4A3BB5EB-68AC-4864-A839-307F3501B3A3}" destId="{71603686-0AA3-4E3F-B177-63A399FD8AEF}" srcOrd="3" destOrd="0" presId="urn:microsoft.com/office/officeart/2005/8/layout/equation1"/>
    <dgm:cxn modelId="{2738D2F4-D780-46F8-AC48-8142747ED2E6}" type="presParOf" srcId="{4A3BB5EB-68AC-4864-A839-307F3501B3A3}" destId="{3151C379-B26A-440C-8118-78DEA46810CA}" srcOrd="4" destOrd="0" presId="urn:microsoft.com/office/officeart/2005/8/layout/equation1"/>
    <dgm:cxn modelId="{97DB12F9-4BF7-41FF-8737-B484BD090CA0}" type="presParOf" srcId="{4A3BB5EB-68AC-4864-A839-307F3501B3A3}" destId="{3A062934-729D-4E03-819E-03111A27C997}" srcOrd="5" destOrd="0" presId="urn:microsoft.com/office/officeart/2005/8/layout/equation1"/>
    <dgm:cxn modelId="{23FAB2EF-5B41-4EDE-869D-0F5E7A95F762}" type="presParOf" srcId="{4A3BB5EB-68AC-4864-A839-307F3501B3A3}" destId="{4A558155-0837-43BD-B682-BBFA82788627}" srcOrd="6" destOrd="0" presId="urn:microsoft.com/office/officeart/2005/8/layout/equation1"/>
    <dgm:cxn modelId="{5DCF0144-5207-47D4-90DD-41CB74966934}" type="presParOf" srcId="{4A3BB5EB-68AC-4864-A839-307F3501B3A3}" destId="{05B75715-E199-4117-A8BA-A00B72F96CE8}" srcOrd="7" destOrd="0" presId="urn:microsoft.com/office/officeart/2005/8/layout/equation1"/>
    <dgm:cxn modelId="{31B93D64-23EF-4A95-8F0D-21957B9FE8C3}" type="presParOf" srcId="{4A3BB5EB-68AC-4864-A839-307F3501B3A3}" destId="{9B3A6E08-2772-4996-9DE6-4E779BD6426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05A96-787C-4159-88E3-0F57FC43A32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B2BE5F4-2612-4F8D-B71E-DF1D0FAB04FE}">
      <dgm:prSet phldrT="[Text]" phldr="1"/>
      <dgm:spPr>
        <a:solidFill>
          <a:srgbClr val="2B2D83"/>
        </a:solidFill>
      </dgm:spPr>
      <dgm:t>
        <a:bodyPr/>
        <a:lstStyle/>
        <a:p>
          <a:endParaRPr lang="en-US" dirty="0"/>
        </a:p>
      </dgm:t>
    </dgm:pt>
    <dgm:pt modelId="{B7BC9B1B-04D9-493B-9A05-6C2E76E6ADFF}" type="parTrans" cxnId="{1F322873-94E8-453D-83D5-B0AC2671BFCF}">
      <dgm:prSet/>
      <dgm:spPr/>
      <dgm:t>
        <a:bodyPr/>
        <a:lstStyle/>
        <a:p>
          <a:endParaRPr lang="en-US"/>
        </a:p>
      </dgm:t>
    </dgm:pt>
    <dgm:pt modelId="{5F1EB256-4174-4B53-84B7-45701E0E11D5}" type="sibTrans" cxnId="{1F322873-94E8-453D-83D5-B0AC2671BFCF}">
      <dgm:prSet/>
      <dgm:spPr/>
      <dgm:t>
        <a:bodyPr/>
        <a:lstStyle/>
        <a:p>
          <a:endParaRPr lang="en-US"/>
        </a:p>
      </dgm:t>
    </dgm:pt>
    <dgm:pt modelId="{5D127629-DB78-4C76-A6F4-337D755947D1}">
      <dgm:prSet phldrT="[Text]" custT="1"/>
      <dgm:spPr>
        <a:solidFill>
          <a:srgbClr val="15A7A1"/>
        </a:solidFill>
      </dgm:spPr>
      <dgm:t>
        <a:bodyPr/>
        <a:lstStyle/>
        <a:p>
          <a:r>
            <a:rPr lang="en-GB" sz="1200" dirty="0" err="1"/>
            <a:t>Uključuje</a:t>
          </a:r>
          <a:r>
            <a:rPr lang="en-GB" sz="1200" dirty="0"/>
            <a:t> </a:t>
          </a:r>
          <a:r>
            <a:rPr lang="en-GB" sz="1200" dirty="0" err="1"/>
            <a:t>principe</a:t>
          </a:r>
          <a:r>
            <a:rPr lang="en-GB" sz="1200" dirty="0"/>
            <a:t> </a:t>
          </a:r>
          <a:r>
            <a:rPr lang="en-GB" sz="1200" dirty="0" err="1"/>
            <a:t>održivosti</a:t>
          </a:r>
          <a:r>
            <a:rPr lang="en-GB" sz="1200" dirty="0"/>
            <a:t> u </a:t>
          </a:r>
          <a:r>
            <a:rPr lang="en-GB" sz="1200" dirty="0" err="1"/>
            <a:t>poslovanje</a:t>
          </a:r>
          <a:endParaRPr lang="en-US" sz="1200" dirty="0"/>
        </a:p>
      </dgm:t>
    </dgm:pt>
    <dgm:pt modelId="{4E76280E-A3DB-4ED4-B625-F6F81641F2B7}" type="parTrans" cxnId="{09CECF47-0AE8-463D-9653-BF80D449AA37}">
      <dgm:prSet/>
      <dgm:spPr/>
      <dgm:t>
        <a:bodyPr/>
        <a:lstStyle/>
        <a:p>
          <a:endParaRPr lang="en-US"/>
        </a:p>
      </dgm:t>
    </dgm:pt>
    <dgm:pt modelId="{EC0E1A75-1162-4781-8372-7754A1969225}" type="sibTrans" cxnId="{09CECF47-0AE8-463D-9653-BF80D449AA37}">
      <dgm:prSet/>
      <dgm:spPr/>
      <dgm:t>
        <a:bodyPr/>
        <a:lstStyle/>
        <a:p>
          <a:endParaRPr lang="en-US"/>
        </a:p>
      </dgm:t>
    </dgm:pt>
    <dgm:pt modelId="{B4CF0591-F75C-4CAE-B512-BCB255E15C5F}">
      <dgm:prSet phldrT="[Text]" custT="1"/>
      <dgm:spPr>
        <a:solidFill>
          <a:srgbClr val="15A7A1"/>
        </a:solidFill>
      </dgm:spPr>
      <dgm:t>
        <a:bodyPr/>
        <a:lstStyle/>
        <a:p>
          <a:r>
            <a:rPr lang="en-GB" sz="1200" dirty="0" err="1"/>
            <a:t>Zaposlenici</a:t>
          </a:r>
          <a:r>
            <a:rPr lang="en-GB" sz="1200" dirty="0"/>
            <a:t> se </a:t>
          </a:r>
          <a:r>
            <a:rPr lang="en-GB" sz="1200" dirty="0" err="1"/>
            <a:t>plaćaju</a:t>
          </a:r>
          <a:r>
            <a:rPr lang="en-GB" sz="1200" dirty="0"/>
            <a:t> </a:t>
          </a:r>
          <a:r>
            <a:rPr lang="en-GB" sz="1200" dirty="0" err="1"/>
            <a:t>pravedno</a:t>
          </a:r>
          <a:endParaRPr lang="en-US" sz="1200" dirty="0"/>
        </a:p>
      </dgm:t>
    </dgm:pt>
    <dgm:pt modelId="{F4D77ACA-1EB9-4B24-A2D5-14A930BC0C38}" type="parTrans" cxnId="{28CEE441-2909-4B9C-B2F3-ECC699B12144}">
      <dgm:prSet/>
      <dgm:spPr/>
      <dgm:t>
        <a:bodyPr/>
        <a:lstStyle/>
        <a:p>
          <a:endParaRPr lang="en-US"/>
        </a:p>
      </dgm:t>
    </dgm:pt>
    <dgm:pt modelId="{27D5D54B-08FF-4050-8AE1-ADEDCC69CDF1}" type="sibTrans" cxnId="{28CEE441-2909-4B9C-B2F3-ECC699B12144}">
      <dgm:prSet/>
      <dgm:spPr/>
      <dgm:t>
        <a:bodyPr/>
        <a:lstStyle/>
        <a:p>
          <a:endParaRPr lang="en-US"/>
        </a:p>
      </dgm:t>
    </dgm:pt>
    <dgm:pt modelId="{9D383431-98F1-48AC-AAA0-A072B0A5F8DF}">
      <dgm:prSet phldrT="[Text]" custT="1"/>
      <dgm:spPr>
        <a:solidFill>
          <a:srgbClr val="15A7A1"/>
        </a:solidFill>
      </dgm:spPr>
      <dgm:t>
        <a:bodyPr/>
        <a:lstStyle/>
        <a:p>
          <a:r>
            <a:rPr lang="en-US" sz="1200" dirty="0" err="1"/>
            <a:t>Ravnomjerno</a:t>
          </a:r>
          <a:r>
            <a:rPr lang="en-US" sz="1200" dirty="0"/>
            <a:t> </a:t>
          </a:r>
          <a:r>
            <a:rPr lang="en-US" sz="1200" dirty="0" err="1"/>
            <a:t>raspodijelite</a:t>
          </a:r>
          <a:r>
            <a:rPr lang="en-US" sz="1200" dirty="0"/>
            <a:t> </a:t>
          </a:r>
          <a:r>
            <a:rPr lang="en-US" sz="1200" dirty="0" err="1"/>
            <a:t>koristi</a:t>
          </a:r>
          <a:r>
            <a:rPr lang="en-US" sz="1200" dirty="0"/>
            <a:t> </a:t>
          </a:r>
          <a:r>
            <a:rPr lang="en-US" sz="1200" dirty="0" err="1"/>
            <a:t>kroz</a:t>
          </a:r>
          <a:r>
            <a:rPr lang="en-US" sz="1200" dirty="0"/>
            <a:t> </a:t>
          </a:r>
          <a:r>
            <a:rPr lang="en-US" sz="1200" dirty="0" err="1"/>
            <a:t>lanac</a:t>
          </a:r>
          <a:r>
            <a:rPr lang="en-US" sz="1200" dirty="0"/>
            <a:t> </a:t>
          </a:r>
          <a:r>
            <a:rPr lang="en-US" sz="1200" dirty="0" err="1"/>
            <a:t>vrijednosti</a:t>
          </a:r>
          <a:endParaRPr lang="en-US" sz="1200" dirty="0"/>
        </a:p>
      </dgm:t>
    </dgm:pt>
    <dgm:pt modelId="{ED50372A-F70B-4CB4-956D-4D5F29098E8A}" type="parTrans" cxnId="{2C0224A3-4E00-4533-B379-CD87281AFD08}">
      <dgm:prSet/>
      <dgm:spPr/>
      <dgm:t>
        <a:bodyPr/>
        <a:lstStyle/>
        <a:p>
          <a:endParaRPr lang="en-US"/>
        </a:p>
      </dgm:t>
    </dgm:pt>
    <dgm:pt modelId="{71FD4E37-958E-4DBA-BBDA-7A8E51EFF844}" type="sibTrans" cxnId="{2C0224A3-4E00-4533-B379-CD87281AFD08}">
      <dgm:prSet/>
      <dgm:spPr/>
      <dgm:t>
        <a:bodyPr/>
        <a:lstStyle/>
        <a:p>
          <a:endParaRPr lang="en-US"/>
        </a:p>
      </dgm:t>
    </dgm:pt>
    <dgm:pt modelId="{EECD070D-B04C-4047-A521-CCF8CBD93A45}">
      <dgm:prSet phldrT="[Text]"/>
      <dgm:spPr>
        <a:solidFill>
          <a:srgbClr val="15A7A1"/>
        </a:solidFill>
      </dgm:spPr>
      <dgm:t>
        <a:bodyPr/>
        <a:lstStyle/>
        <a:p>
          <a:r>
            <a:rPr lang="en-US" dirty="0"/>
            <a:t>U </a:t>
          </a:r>
          <a:r>
            <a:rPr lang="en-US" dirty="0" err="1"/>
            <a:t>svom</a:t>
          </a:r>
          <a:r>
            <a:rPr lang="en-US" dirty="0"/>
            <a:t> </a:t>
          </a:r>
          <a:r>
            <a:rPr lang="en-US" dirty="0" err="1"/>
            <a:t>poslovanju</a:t>
          </a:r>
          <a:r>
            <a:rPr lang="en-US" dirty="0"/>
            <a:t> </a:t>
          </a:r>
          <a:r>
            <a:rPr lang="en-US" dirty="0" err="1"/>
            <a:t>trajno</a:t>
          </a:r>
          <a:r>
            <a:rPr lang="en-US" dirty="0"/>
            <a:t> se </a:t>
          </a:r>
          <a:r>
            <a:rPr lang="en-US" dirty="0" err="1"/>
            <a:t>posvetite</a:t>
          </a:r>
          <a:r>
            <a:rPr lang="en-US" dirty="0"/>
            <a:t> </a:t>
          </a:r>
          <a:r>
            <a:rPr lang="en-US" dirty="0" err="1"/>
            <a:t>ekološkim</a:t>
          </a:r>
          <a:r>
            <a:rPr lang="en-US" dirty="0"/>
            <a:t> </a:t>
          </a:r>
          <a:r>
            <a:rPr lang="en-US" dirty="0" err="1"/>
            <a:t>načelima</a:t>
          </a:r>
          <a:endParaRPr lang="en-US" dirty="0"/>
        </a:p>
      </dgm:t>
    </dgm:pt>
    <dgm:pt modelId="{4574B265-794B-4818-9F63-3705A536720D}" type="parTrans" cxnId="{9D943ACE-87CB-40A1-B743-3FB8D756CA00}">
      <dgm:prSet/>
      <dgm:spPr/>
      <dgm:t>
        <a:bodyPr/>
        <a:lstStyle/>
        <a:p>
          <a:endParaRPr lang="en-US"/>
        </a:p>
      </dgm:t>
    </dgm:pt>
    <dgm:pt modelId="{B02C585C-3ED0-4762-915F-F21E51376FD6}" type="sibTrans" cxnId="{9D943ACE-87CB-40A1-B743-3FB8D756CA00}">
      <dgm:prSet/>
      <dgm:spPr/>
      <dgm:t>
        <a:bodyPr/>
        <a:lstStyle/>
        <a:p>
          <a:endParaRPr lang="en-US"/>
        </a:p>
      </dgm:t>
    </dgm:pt>
    <dgm:pt modelId="{6751C74D-A82E-46DD-AA0E-4DF85E1292BF}">
      <dgm:prSet phldrT="[Text]" custT="1"/>
      <dgm:spPr>
        <a:solidFill>
          <a:srgbClr val="15A7A1"/>
        </a:solidFill>
      </dgm:spPr>
      <dgm:t>
        <a:bodyPr/>
        <a:lstStyle/>
        <a:p>
          <a:r>
            <a:rPr lang="en-US" sz="1200" dirty="0" err="1"/>
            <a:t>Povećajte</a:t>
          </a:r>
          <a:r>
            <a:rPr lang="en-US" sz="1200" dirty="0"/>
            <a:t> </a:t>
          </a:r>
          <a:r>
            <a:rPr lang="en-US" sz="1200" dirty="0" err="1"/>
            <a:t>društvene</a:t>
          </a:r>
          <a:r>
            <a:rPr lang="en-US" sz="1200" dirty="0"/>
            <a:t> </a:t>
          </a:r>
          <a:r>
            <a:rPr lang="en-US" sz="1200" dirty="0" err="1"/>
            <a:t>koristi</a:t>
          </a:r>
          <a:r>
            <a:rPr lang="en-US" sz="1200" dirty="0"/>
            <a:t> </a:t>
          </a:r>
          <a:r>
            <a:rPr lang="en-US" sz="1200" dirty="0" err="1"/>
            <a:t>poslovanja</a:t>
          </a:r>
          <a:endParaRPr lang="en-US" sz="1200" dirty="0"/>
        </a:p>
      </dgm:t>
    </dgm:pt>
    <dgm:pt modelId="{19661BFA-EA93-411E-9082-AE0102A0F29D}" type="parTrans" cxnId="{FB61295A-DA87-4CD8-B9BB-065F8F279D1C}">
      <dgm:prSet/>
      <dgm:spPr/>
      <dgm:t>
        <a:bodyPr/>
        <a:lstStyle/>
        <a:p>
          <a:endParaRPr lang="en-US"/>
        </a:p>
      </dgm:t>
    </dgm:pt>
    <dgm:pt modelId="{23649F91-82DB-4E8A-9D48-0D76635BE63E}" type="sibTrans" cxnId="{FB61295A-DA87-4CD8-B9BB-065F8F279D1C}">
      <dgm:prSet/>
      <dgm:spPr/>
      <dgm:t>
        <a:bodyPr/>
        <a:lstStyle/>
        <a:p>
          <a:endParaRPr lang="en-US"/>
        </a:p>
      </dgm:t>
    </dgm:pt>
    <dgm:pt modelId="{26072832-C04E-4771-AAE4-32D09320B0E2}">
      <dgm:prSet phldrT="[Text]" custT="1"/>
      <dgm:spPr>
        <a:solidFill>
          <a:srgbClr val="15A7A1"/>
        </a:solidFill>
      </dgm:spPr>
      <dgm:t>
        <a:bodyPr/>
        <a:lstStyle/>
        <a:p>
          <a:r>
            <a:rPr lang="en-GB" sz="1200" dirty="0" err="1"/>
            <a:t>Opskrbljujte</a:t>
          </a:r>
          <a:r>
            <a:rPr lang="en-GB" sz="1200" dirty="0"/>
            <a:t> </a:t>
          </a:r>
          <a:r>
            <a:rPr lang="en-GB" sz="1200" dirty="0" err="1"/>
            <a:t>lokalna</a:t>
          </a:r>
          <a:r>
            <a:rPr lang="en-GB" sz="1200" dirty="0"/>
            <a:t> </a:t>
          </a:r>
          <a:r>
            <a:rPr lang="en-GB" sz="1200" dirty="0" err="1"/>
            <a:t>poduzeća</a:t>
          </a:r>
          <a:r>
            <a:rPr lang="en-GB" sz="1200" dirty="0"/>
            <a:t> I </a:t>
          </a:r>
          <a:r>
            <a:rPr lang="en-GB" sz="1200" dirty="0" err="1"/>
            <a:t>usluge</a:t>
          </a:r>
          <a:r>
            <a:rPr lang="en-GB" sz="1200" dirty="0"/>
            <a:t> koji </a:t>
          </a:r>
          <a:r>
            <a:rPr lang="en-GB" sz="1200" dirty="0" err="1"/>
            <a:t>su</a:t>
          </a:r>
          <a:r>
            <a:rPr lang="en-GB" sz="1200" dirty="0"/>
            <a:t> </a:t>
          </a:r>
          <a:r>
            <a:rPr lang="en-GB" sz="1200" dirty="0" err="1"/>
            <a:t>društveno</a:t>
          </a:r>
          <a:r>
            <a:rPr lang="en-GB" sz="1200" dirty="0"/>
            <a:t> </a:t>
          </a:r>
          <a:r>
            <a:rPr lang="en-GB" sz="1200" dirty="0" err="1"/>
            <a:t>odgovorni</a:t>
          </a:r>
          <a:endParaRPr lang="en-US" sz="1200" dirty="0"/>
        </a:p>
      </dgm:t>
    </dgm:pt>
    <dgm:pt modelId="{832A5780-6784-4F3D-98CF-7C10D8C39E63}" type="parTrans" cxnId="{F00A1887-9BA2-41DF-B31A-AFEBB2E9C66E}">
      <dgm:prSet/>
      <dgm:spPr/>
      <dgm:t>
        <a:bodyPr/>
        <a:lstStyle/>
        <a:p>
          <a:endParaRPr lang="en-US"/>
        </a:p>
      </dgm:t>
    </dgm:pt>
    <dgm:pt modelId="{00193A30-798C-407A-89AF-42A9AC5EB1E3}" type="sibTrans" cxnId="{F00A1887-9BA2-41DF-B31A-AFEBB2E9C66E}">
      <dgm:prSet/>
      <dgm:spPr/>
      <dgm:t>
        <a:bodyPr/>
        <a:lstStyle/>
        <a:p>
          <a:endParaRPr lang="en-US"/>
        </a:p>
      </dgm:t>
    </dgm:pt>
    <dgm:pt modelId="{C7A0411A-3F4B-46F4-B5F5-3D562C2E237C}">
      <dgm:prSet phldrT="[Text]"/>
      <dgm:spPr>
        <a:solidFill>
          <a:srgbClr val="15A7A1"/>
        </a:solidFill>
      </dgm:spPr>
      <dgm:t>
        <a:bodyPr/>
        <a:lstStyle/>
        <a:p>
          <a:r>
            <a:rPr lang="en-GB" dirty="0" err="1"/>
            <a:t>Pomozite</a:t>
          </a:r>
          <a:r>
            <a:rPr lang="en-GB" dirty="0"/>
            <a:t> </a:t>
          </a:r>
          <a:r>
            <a:rPr lang="en-GB" dirty="0" err="1"/>
            <a:t>društvu</a:t>
          </a:r>
          <a:r>
            <a:rPr lang="en-GB" dirty="0"/>
            <a:t> da </a:t>
          </a:r>
          <a:r>
            <a:rPr lang="en-GB" dirty="0" err="1"/>
            <a:t>bude</a:t>
          </a:r>
          <a:r>
            <a:rPr lang="en-GB" dirty="0"/>
            <a:t> </a:t>
          </a:r>
          <a:r>
            <a:rPr lang="en-GB" dirty="0" err="1"/>
            <a:t>održivije</a:t>
          </a:r>
          <a:endParaRPr lang="en-US" dirty="0"/>
        </a:p>
      </dgm:t>
    </dgm:pt>
    <dgm:pt modelId="{76E0B9FA-6E2F-4912-8F4F-55698F7F0D0B}" type="parTrans" cxnId="{87700456-C36C-483F-A4C0-D1F66AF7D538}">
      <dgm:prSet/>
      <dgm:spPr/>
      <dgm:t>
        <a:bodyPr/>
        <a:lstStyle/>
        <a:p>
          <a:endParaRPr lang="en-US"/>
        </a:p>
      </dgm:t>
    </dgm:pt>
    <dgm:pt modelId="{DBFBA1D2-88DB-4374-A83F-9A114E52FC03}" type="sibTrans" cxnId="{87700456-C36C-483F-A4C0-D1F66AF7D538}">
      <dgm:prSet/>
      <dgm:spPr/>
      <dgm:t>
        <a:bodyPr/>
        <a:lstStyle/>
        <a:p>
          <a:endParaRPr lang="en-US"/>
        </a:p>
      </dgm:t>
    </dgm:pt>
    <dgm:pt modelId="{33FCED20-98D3-4723-86DF-9566C4F43249}">
      <dgm:prSet phldrT="[Text]"/>
      <dgm:spPr>
        <a:solidFill>
          <a:srgbClr val="15A7A1"/>
        </a:solidFill>
      </dgm:spPr>
      <dgm:t>
        <a:bodyPr/>
        <a:lstStyle/>
        <a:p>
          <a:r>
            <a:rPr lang="en-GB" dirty="0" err="1"/>
            <a:t>Smanjite</a:t>
          </a:r>
          <a:r>
            <a:rPr lang="en-GB" dirty="0"/>
            <a:t> </a:t>
          </a:r>
          <a:r>
            <a:rPr lang="en-GB" dirty="0" err="1"/>
            <a:t>potrošnju</a:t>
          </a:r>
          <a:r>
            <a:rPr lang="en-GB" dirty="0"/>
            <a:t> </a:t>
          </a:r>
          <a:r>
            <a:rPr lang="en-GB" dirty="0" err="1"/>
            <a:t>resursa</a:t>
          </a:r>
          <a:endParaRPr lang="en-US" dirty="0"/>
        </a:p>
      </dgm:t>
    </dgm:pt>
    <dgm:pt modelId="{A321E2BD-C725-4849-9F12-FBAB7602F849}" type="parTrans" cxnId="{ECAE0F2A-4839-4EBB-ACCE-E21B56AC0BA0}">
      <dgm:prSet/>
      <dgm:spPr/>
      <dgm:t>
        <a:bodyPr/>
        <a:lstStyle/>
        <a:p>
          <a:endParaRPr lang="en-US"/>
        </a:p>
      </dgm:t>
    </dgm:pt>
    <dgm:pt modelId="{8911D590-C08F-4841-BD6F-9E2EBCAE12D9}" type="sibTrans" cxnId="{ECAE0F2A-4839-4EBB-ACCE-E21B56AC0BA0}">
      <dgm:prSet/>
      <dgm:spPr/>
      <dgm:t>
        <a:bodyPr/>
        <a:lstStyle/>
        <a:p>
          <a:endParaRPr lang="en-US"/>
        </a:p>
      </dgm:t>
    </dgm:pt>
    <dgm:pt modelId="{211D92DE-7DC3-4A68-8E8B-D971F5B0CB43}" type="pres">
      <dgm:prSet presAssocID="{EAD05A96-787C-4159-88E3-0F57FC43A32A}" presName="composite" presStyleCnt="0">
        <dgm:presLayoutVars>
          <dgm:chMax val="1"/>
          <dgm:dir/>
          <dgm:resizeHandles val="exact"/>
        </dgm:presLayoutVars>
      </dgm:prSet>
      <dgm:spPr/>
    </dgm:pt>
    <dgm:pt modelId="{43A9FAB7-2334-424F-8A18-DEE74BD73E27}" type="pres">
      <dgm:prSet presAssocID="{2B2BE5F4-2612-4F8D-B71E-DF1D0FAB04FE}" presName="roof" presStyleLbl="dkBgShp" presStyleIdx="0" presStyleCnt="2"/>
      <dgm:spPr/>
    </dgm:pt>
    <dgm:pt modelId="{16F54B25-6A49-427C-ACBC-3479A8470C06}" type="pres">
      <dgm:prSet presAssocID="{2B2BE5F4-2612-4F8D-B71E-DF1D0FAB04FE}" presName="pillars" presStyleCnt="0"/>
      <dgm:spPr/>
    </dgm:pt>
    <dgm:pt modelId="{A388122F-0611-4590-A425-00233BF867C7}" type="pres">
      <dgm:prSet presAssocID="{2B2BE5F4-2612-4F8D-B71E-DF1D0FAB04FE}" presName="pillar1" presStyleLbl="node1" presStyleIdx="0" presStyleCnt="8">
        <dgm:presLayoutVars>
          <dgm:bulletEnabled val="1"/>
        </dgm:presLayoutVars>
      </dgm:prSet>
      <dgm:spPr/>
    </dgm:pt>
    <dgm:pt modelId="{E310D1DF-A50C-4E32-8376-59289ED5AC62}" type="pres">
      <dgm:prSet presAssocID="{B4CF0591-F75C-4CAE-B512-BCB255E15C5F}" presName="pillarX" presStyleLbl="node1" presStyleIdx="1" presStyleCnt="8">
        <dgm:presLayoutVars>
          <dgm:bulletEnabled val="1"/>
        </dgm:presLayoutVars>
      </dgm:prSet>
      <dgm:spPr/>
    </dgm:pt>
    <dgm:pt modelId="{4BF693E7-19FF-476B-8DFF-93F4754BC395}" type="pres">
      <dgm:prSet presAssocID="{9D383431-98F1-48AC-AAA0-A072B0A5F8DF}" presName="pillarX" presStyleLbl="node1" presStyleIdx="2" presStyleCnt="8">
        <dgm:presLayoutVars>
          <dgm:bulletEnabled val="1"/>
        </dgm:presLayoutVars>
      </dgm:prSet>
      <dgm:spPr/>
    </dgm:pt>
    <dgm:pt modelId="{0DEF22B2-95C4-41AF-A448-A1AB6798EC76}" type="pres">
      <dgm:prSet presAssocID="{6751C74D-A82E-46DD-AA0E-4DF85E1292BF}" presName="pillarX" presStyleLbl="node1" presStyleIdx="3" presStyleCnt="8">
        <dgm:presLayoutVars>
          <dgm:bulletEnabled val="1"/>
        </dgm:presLayoutVars>
      </dgm:prSet>
      <dgm:spPr/>
    </dgm:pt>
    <dgm:pt modelId="{449BA1E3-D40C-439A-AF5B-C447FF4860A2}" type="pres">
      <dgm:prSet presAssocID="{26072832-C04E-4771-AAE4-32D09320B0E2}" presName="pillarX" presStyleLbl="node1" presStyleIdx="4" presStyleCnt="8">
        <dgm:presLayoutVars>
          <dgm:bulletEnabled val="1"/>
        </dgm:presLayoutVars>
      </dgm:prSet>
      <dgm:spPr/>
    </dgm:pt>
    <dgm:pt modelId="{015722EB-8F5F-472F-8490-DC118DAE91C9}" type="pres">
      <dgm:prSet presAssocID="{C7A0411A-3F4B-46F4-B5F5-3D562C2E237C}" presName="pillarX" presStyleLbl="node1" presStyleIdx="5" presStyleCnt="8">
        <dgm:presLayoutVars>
          <dgm:bulletEnabled val="1"/>
        </dgm:presLayoutVars>
      </dgm:prSet>
      <dgm:spPr/>
    </dgm:pt>
    <dgm:pt modelId="{B7B70BD8-A364-4ADC-9B32-65424B99AF53}" type="pres">
      <dgm:prSet presAssocID="{33FCED20-98D3-4723-86DF-9566C4F43249}" presName="pillarX" presStyleLbl="node1" presStyleIdx="6" presStyleCnt="8">
        <dgm:presLayoutVars>
          <dgm:bulletEnabled val="1"/>
        </dgm:presLayoutVars>
      </dgm:prSet>
      <dgm:spPr/>
    </dgm:pt>
    <dgm:pt modelId="{B4D93126-64F4-443B-A9E4-991A540D9CB7}" type="pres">
      <dgm:prSet presAssocID="{EECD070D-B04C-4047-A521-CCF8CBD93A45}" presName="pillarX" presStyleLbl="node1" presStyleIdx="7" presStyleCnt="8">
        <dgm:presLayoutVars>
          <dgm:bulletEnabled val="1"/>
        </dgm:presLayoutVars>
      </dgm:prSet>
      <dgm:spPr/>
    </dgm:pt>
    <dgm:pt modelId="{4D43C10D-7421-434F-AB4F-01F515CBF528}" type="pres">
      <dgm:prSet presAssocID="{2B2BE5F4-2612-4F8D-B71E-DF1D0FAB04FE}" presName="base" presStyleLbl="dkBgShp" presStyleIdx="1" presStyleCnt="2"/>
      <dgm:spPr>
        <a:solidFill>
          <a:srgbClr val="2B2D83"/>
        </a:solidFill>
      </dgm:spPr>
    </dgm:pt>
  </dgm:ptLst>
  <dgm:cxnLst>
    <dgm:cxn modelId="{3EC83405-2858-47AA-A876-0DF4E340A8D1}" type="presOf" srcId="{5D127629-DB78-4C76-A6F4-337D755947D1}" destId="{A388122F-0611-4590-A425-00233BF867C7}" srcOrd="0" destOrd="0" presId="urn:microsoft.com/office/officeart/2005/8/layout/hList3"/>
    <dgm:cxn modelId="{ECAE0F2A-4839-4EBB-ACCE-E21B56AC0BA0}" srcId="{2B2BE5F4-2612-4F8D-B71E-DF1D0FAB04FE}" destId="{33FCED20-98D3-4723-86DF-9566C4F43249}" srcOrd="6" destOrd="0" parTransId="{A321E2BD-C725-4849-9F12-FBAB7602F849}" sibTransId="{8911D590-C08F-4841-BD6F-9E2EBCAE12D9}"/>
    <dgm:cxn modelId="{3BB8302B-625B-47D5-BBA5-E93249B216C8}" type="presOf" srcId="{EAD05A96-787C-4159-88E3-0F57FC43A32A}" destId="{211D92DE-7DC3-4A68-8E8B-D971F5B0CB43}" srcOrd="0" destOrd="0" presId="urn:microsoft.com/office/officeart/2005/8/layout/hList3"/>
    <dgm:cxn modelId="{28CEE441-2909-4B9C-B2F3-ECC699B12144}" srcId="{2B2BE5F4-2612-4F8D-B71E-DF1D0FAB04FE}" destId="{B4CF0591-F75C-4CAE-B512-BCB255E15C5F}" srcOrd="1" destOrd="0" parTransId="{F4D77ACA-1EB9-4B24-A2D5-14A930BC0C38}" sibTransId="{27D5D54B-08FF-4050-8AE1-ADEDCC69CDF1}"/>
    <dgm:cxn modelId="{09CECF47-0AE8-463D-9653-BF80D449AA37}" srcId="{2B2BE5F4-2612-4F8D-B71E-DF1D0FAB04FE}" destId="{5D127629-DB78-4C76-A6F4-337D755947D1}" srcOrd="0" destOrd="0" parTransId="{4E76280E-A3DB-4ED4-B625-F6F81641F2B7}" sibTransId="{EC0E1A75-1162-4781-8372-7754A1969225}"/>
    <dgm:cxn modelId="{1F322873-94E8-453D-83D5-B0AC2671BFCF}" srcId="{EAD05A96-787C-4159-88E3-0F57FC43A32A}" destId="{2B2BE5F4-2612-4F8D-B71E-DF1D0FAB04FE}" srcOrd="0" destOrd="0" parTransId="{B7BC9B1B-04D9-493B-9A05-6C2E76E6ADFF}" sibTransId="{5F1EB256-4174-4B53-84B7-45701E0E11D5}"/>
    <dgm:cxn modelId="{D21BD275-4DBD-433D-9C84-25FCD2235742}" type="presOf" srcId="{9D383431-98F1-48AC-AAA0-A072B0A5F8DF}" destId="{4BF693E7-19FF-476B-8DFF-93F4754BC395}" srcOrd="0" destOrd="0" presId="urn:microsoft.com/office/officeart/2005/8/layout/hList3"/>
    <dgm:cxn modelId="{87700456-C36C-483F-A4C0-D1F66AF7D538}" srcId="{2B2BE5F4-2612-4F8D-B71E-DF1D0FAB04FE}" destId="{C7A0411A-3F4B-46F4-B5F5-3D562C2E237C}" srcOrd="5" destOrd="0" parTransId="{76E0B9FA-6E2F-4912-8F4F-55698F7F0D0B}" sibTransId="{DBFBA1D2-88DB-4374-A83F-9A114E52FC03}"/>
    <dgm:cxn modelId="{FB61295A-DA87-4CD8-B9BB-065F8F279D1C}" srcId="{2B2BE5F4-2612-4F8D-B71E-DF1D0FAB04FE}" destId="{6751C74D-A82E-46DD-AA0E-4DF85E1292BF}" srcOrd="3" destOrd="0" parTransId="{19661BFA-EA93-411E-9082-AE0102A0F29D}" sibTransId="{23649F91-82DB-4E8A-9D48-0D76635BE63E}"/>
    <dgm:cxn modelId="{EA53A585-7B9D-4AF4-A756-B0C96060C7EA}" type="presOf" srcId="{26072832-C04E-4771-AAE4-32D09320B0E2}" destId="{449BA1E3-D40C-439A-AF5B-C447FF4860A2}" srcOrd="0" destOrd="0" presId="urn:microsoft.com/office/officeart/2005/8/layout/hList3"/>
    <dgm:cxn modelId="{F2B0CB86-A6BB-49F7-AFA3-A3DF3F923A58}" type="presOf" srcId="{6751C74D-A82E-46DD-AA0E-4DF85E1292BF}" destId="{0DEF22B2-95C4-41AF-A448-A1AB6798EC76}" srcOrd="0" destOrd="0" presId="urn:microsoft.com/office/officeart/2005/8/layout/hList3"/>
    <dgm:cxn modelId="{F00A1887-9BA2-41DF-B31A-AFEBB2E9C66E}" srcId="{2B2BE5F4-2612-4F8D-B71E-DF1D0FAB04FE}" destId="{26072832-C04E-4771-AAE4-32D09320B0E2}" srcOrd="4" destOrd="0" parTransId="{832A5780-6784-4F3D-98CF-7C10D8C39E63}" sibTransId="{00193A30-798C-407A-89AF-42A9AC5EB1E3}"/>
    <dgm:cxn modelId="{B8EFB98D-C534-43B2-BAA0-12E288324802}" type="presOf" srcId="{C7A0411A-3F4B-46F4-B5F5-3D562C2E237C}" destId="{015722EB-8F5F-472F-8490-DC118DAE91C9}" srcOrd="0" destOrd="0" presId="urn:microsoft.com/office/officeart/2005/8/layout/hList3"/>
    <dgm:cxn modelId="{2C0224A3-4E00-4533-B379-CD87281AFD08}" srcId="{2B2BE5F4-2612-4F8D-B71E-DF1D0FAB04FE}" destId="{9D383431-98F1-48AC-AAA0-A072B0A5F8DF}" srcOrd="2" destOrd="0" parTransId="{ED50372A-F70B-4CB4-956D-4D5F29098E8A}" sibTransId="{71FD4E37-958E-4DBA-BBDA-7A8E51EFF844}"/>
    <dgm:cxn modelId="{9D943ACE-87CB-40A1-B743-3FB8D756CA00}" srcId="{2B2BE5F4-2612-4F8D-B71E-DF1D0FAB04FE}" destId="{EECD070D-B04C-4047-A521-CCF8CBD93A45}" srcOrd="7" destOrd="0" parTransId="{4574B265-794B-4818-9F63-3705A536720D}" sibTransId="{B02C585C-3ED0-4762-915F-F21E51376FD6}"/>
    <dgm:cxn modelId="{CD18E8D3-2D4B-4713-92F7-EFE3F4449C32}" type="presOf" srcId="{EECD070D-B04C-4047-A521-CCF8CBD93A45}" destId="{B4D93126-64F4-443B-A9E4-991A540D9CB7}" srcOrd="0" destOrd="0" presId="urn:microsoft.com/office/officeart/2005/8/layout/hList3"/>
    <dgm:cxn modelId="{477BEFDC-404B-41F5-9186-8416EE46ECD4}" type="presOf" srcId="{33FCED20-98D3-4723-86DF-9566C4F43249}" destId="{B7B70BD8-A364-4ADC-9B32-65424B99AF53}" srcOrd="0" destOrd="0" presId="urn:microsoft.com/office/officeart/2005/8/layout/hList3"/>
    <dgm:cxn modelId="{33B96AEF-ACE4-4BFF-9362-7E6CDA8B4E93}" type="presOf" srcId="{B4CF0591-F75C-4CAE-B512-BCB255E15C5F}" destId="{E310D1DF-A50C-4E32-8376-59289ED5AC62}" srcOrd="0" destOrd="0" presId="urn:microsoft.com/office/officeart/2005/8/layout/hList3"/>
    <dgm:cxn modelId="{0544D5F6-8107-4F3C-A491-A8824857E2EA}" type="presOf" srcId="{2B2BE5F4-2612-4F8D-B71E-DF1D0FAB04FE}" destId="{43A9FAB7-2334-424F-8A18-DEE74BD73E27}" srcOrd="0" destOrd="0" presId="urn:microsoft.com/office/officeart/2005/8/layout/hList3"/>
    <dgm:cxn modelId="{5ECA577A-8C64-447F-97F8-3B1B90C3E1B7}" type="presParOf" srcId="{211D92DE-7DC3-4A68-8E8B-D971F5B0CB43}" destId="{43A9FAB7-2334-424F-8A18-DEE74BD73E27}" srcOrd="0" destOrd="0" presId="urn:microsoft.com/office/officeart/2005/8/layout/hList3"/>
    <dgm:cxn modelId="{C8FC4AD8-0219-4E64-ACD9-2118E6C03E20}" type="presParOf" srcId="{211D92DE-7DC3-4A68-8E8B-D971F5B0CB43}" destId="{16F54B25-6A49-427C-ACBC-3479A8470C06}" srcOrd="1" destOrd="0" presId="urn:microsoft.com/office/officeart/2005/8/layout/hList3"/>
    <dgm:cxn modelId="{840F0DE1-AECC-4481-A458-CEC19ED6B69A}" type="presParOf" srcId="{16F54B25-6A49-427C-ACBC-3479A8470C06}" destId="{A388122F-0611-4590-A425-00233BF867C7}" srcOrd="0" destOrd="0" presId="urn:microsoft.com/office/officeart/2005/8/layout/hList3"/>
    <dgm:cxn modelId="{ED8A16B8-DBFF-4DF5-8BC6-1B63177A5DB2}" type="presParOf" srcId="{16F54B25-6A49-427C-ACBC-3479A8470C06}" destId="{E310D1DF-A50C-4E32-8376-59289ED5AC62}" srcOrd="1" destOrd="0" presId="urn:microsoft.com/office/officeart/2005/8/layout/hList3"/>
    <dgm:cxn modelId="{42CFBEF7-046C-44A1-9957-49599A4DDD44}" type="presParOf" srcId="{16F54B25-6A49-427C-ACBC-3479A8470C06}" destId="{4BF693E7-19FF-476B-8DFF-93F4754BC395}" srcOrd="2" destOrd="0" presId="urn:microsoft.com/office/officeart/2005/8/layout/hList3"/>
    <dgm:cxn modelId="{C6EF39C5-7D12-4F73-9F8D-7C8E277395BB}" type="presParOf" srcId="{16F54B25-6A49-427C-ACBC-3479A8470C06}" destId="{0DEF22B2-95C4-41AF-A448-A1AB6798EC76}" srcOrd="3" destOrd="0" presId="urn:microsoft.com/office/officeart/2005/8/layout/hList3"/>
    <dgm:cxn modelId="{F4C20582-4258-456A-A9BC-4FC74C33E7F7}" type="presParOf" srcId="{16F54B25-6A49-427C-ACBC-3479A8470C06}" destId="{449BA1E3-D40C-439A-AF5B-C447FF4860A2}" srcOrd="4" destOrd="0" presId="urn:microsoft.com/office/officeart/2005/8/layout/hList3"/>
    <dgm:cxn modelId="{B11F5CF7-402D-41BC-BBF9-367946AF1F93}" type="presParOf" srcId="{16F54B25-6A49-427C-ACBC-3479A8470C06}" destId="{015722EB-8F5F-472F-8490-DC118DAE91C9}" srcOrd="5" destOrd="0" presId="urn:microsoft.com/office/officeart/2005/8/layout/hList3"/>
    <dgm:cxn modelId="{1689A8F4-74BF-44EB-B074-E592523002D3}" type="presParOf" srcId="{16F54B25-6A49-427C-ACBC-3479A8470C06}" destId="{B7B70BD8-A364-4ADC-9B32-65424B99AF53}" srcOrd="6" destOrd="0" presId="urn:microsoft.com/office/officeart/2005/8/layout/hList3"/>
    <dgm:cxn modelId="{7A2CA883-8A72-470A-B7D5-A3498EC01E89}" type="presParOf" srcId="{16F54B25-6A49-427C-ACBC-3479A8470C06}" destId="{B4D93126-64F4-443B-A9E4-991A540D9CB7}" srcOrd="7" destOrd="0" presId="urn:microsoft.com/office/officeart/2005/8/layout/hList3"/>
    <dgm:cxn modelId="{FB71843B-5FC3-4284-98EB-4F07200D3DFB}" type="presParOf" srcId="{211D92DE-7DC3-4A68-8E8B-D971F5B0CB43}" destId="{4D43C10D-7421-434F-AB4F-01F515CBF5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16EB0-8479-4D08-A51F-D507AB2E8889}" type="doc">
      <dgm:prSet loTypeId="urn:microsoft.com/office/officeart/2005/8/layout/equation1" loCatId="process" qsTypeId="urn:microsoft.com/office/officeart/2005/8/quickstyle/simple1" qsCatId="simple" csTypeId="urn:microsoft.com/office/officeart/2005/8/colors/accent6_2" csCatId="accent6" phldr="1"/>
      <dgm:spPr/>
    </dgm:pt>
    <dgm:pt modelId="{3BF94C3E-E6D5-41D5-9478-5CB619FD2F6E}">
      <dgm:prSet phldrT="[Text]"/>
      <dgm:spPr/>
      <dgm:t>
        <a:bodyPr/>
        <a:lstStyle/>
        <a:p>
          <a:r>
            <a:rPr lang="en-US" dirty="0"/>
            <a:t>Reduction of environmental impact</a:t>
          </a:r>
          <a:endParaRPr lang="ro-RO" dirty="0"/>
        </a:p>
      </dgm:t>
    </dgm:pt>
    <dgm:pt modelId="{ACD8A7EF-6F18-49F4-8E4D-F2DD55871C6F}" type="parTrans" cxnId="{6F8F45CD-07C5-4EB3-BC1A-DE9D93F786BC}">
      <dgm:prSet/>
      <dgm:spPr/>
      <dgm:t>
        <a:bodyPr/>
        <a:lstStyle/>
        <a:p>
          <a:endParaRPr lang="ro-RO"/>
        </a:p>
      </dgm:t>
    </dgm:pt>
    <dgm:pt modelId="{8AC5BCB3-4D0B-43FD-B984-EFE74F15ACCD}" type="sibTrans" cxnId="{6F8F45CD-07C5-4EB3-BC1A-DE9D93F786BC}">
      <dgm:prSet/>
      <dgm:spPr/>
      <dgm:t>
        <a:bodyPr/>
        <a:lstStyle/>
        <a:p>
          <a:endParaRPr lang="ro-RO"/>
        </a:p>
      </dgm:t>
    </dgm:pt>
    <dgm:pt modelId="{D51220A1-6A33-40F2-BDF2-C9FCF21ED119}">
      <dgm:prSet phldrT="[Text]"/>
      <dgm:spPr/>
      <dgm:t>
        <a:bodyPr/>
        <a:lstStyle/>
        <a:p>
          <a:r>
            <a:rPr lang="en-US" dirty="0"/>
            <a:t>Greening the business process, products and services</a:t>
          </a:r>
          <a:endParaRPr lang="ro-RO" dirty="0"/>
        </a:p>
      </dgm:t>
    </dgm:pt>
    <dgm:pt modelId="{8899CF27-1810-4980-A020-9372A517ABE5}" type="parTrans" cxnId="{4F55DDF1-AC44-4978-B2BF-77BF94BE8964}">
      <dgm:prSet/>
      <dgm:spPr/>
      <dgm:t>
        <a:bodyPr/>
        <a:lstStyle/>
        <a:p>
          <a:endParaRPr lang="ro-RO"/>
        </a:p>
      </dgm:t>
    </dgm:pt>
    <dgm:pt modelId="{76B87539-93BB-43F4-BA88-EAD36236B353}" type="sibTrans" cxnId="{4F55DDF1-AC44-4978-B2BF-77BF94BE8964}">
      <dgm:prSet/>
      <dgm:spPr/>
      <dgm:t>
        <a:bodyPr/>
        <a:lstStyle/>
        <a:p>
          <a:endParaRPr lang="ro-RO"/>
        </a:p>
      </dgm:t>
    </dgm:pt>
    <dgm:pt modelId="{EB7BBF2A-FABC-4FC5-ADD3-49D639DD9D90}">
      <dgm:prSet phldrT="[Text]"/>
      <dgm:spPr>
        <a:solidFill>
          <a:srgbClr val="15A7A1"/>
        </a:solidFill>
      </dgm:spPr>
      <dgm:t>
        <a:bodyPr/>
        <a:lstStyle/>
        <a:p>
          <a:r>
            <a:rPr lang="en-US" dirty="0">
              <a:solidFill>
                <a:schemeClr val="tx1"/>
              </a:solidFill>
            </a:rPr>
            <a:t>Business becomes greener</a:t>
          </a:r>
          <a:endParaRPr lang="ro-RO" dirty="0">
            <a:solidFill>
              <a:schemeClr val="tx1"/>
            </a:solidFill>
          </a:endParaRPr>
        </a:p>
      </dgm:t>
    </dgm:pt>
    <dgm:pt modelId="{383E5734-62B2-4A77-8425-0A915D7B7998}" type="parTrans" cxnId="{0ECA37F9-419F-4BFB-B23E-5F8F362F80DE}">
      <dgm:prSet/>
      <dgm:spPr/>
      <dgm:t>
        <a:bodyPr/>
        <a:lstStyle/>
        <a:p>
          <a:endParaRPr lang="ro-RO"/>
        </a:p>
      </dgm:t>
    </dgm:pt>
    <dgm:pt modelId="{0378C0AF-1870-4B92-AB55-4987600FE283}" type="sibTrans" cxnId="{0ECA37F9-419F-4BFB-B23E-5F8F362F80DE}">
      <dgm:prSet/>
      <dgm:spPr/>
      <dgm:t>
        <a:bodyPr/>
        <a:lstStyle/>
        <a:p>
          <a:endParaRPr lang="ro-RO"/>
        </a:p>
      </dgm:t>
    </dgm:pt>
    <dgm:pt modelId="{48A9CC4D-98B3-4409-9C00-8091EE05BDC4}" type="pres">
      <dgm:prSet presAssocID="{88F16EB0-8479-4D08-A51F-D507AB2E8889}" presName="linearFlow" presStyleCnt="0">
        <dgm:presLayoutVars>
          <dgm:dir/>
          <dgm:resizeHandles val="exact"/>
        </dgm:presLayoutVars>
      </dgm:prSet>
      <dgm:spPr/>
    </dgm:pt>
    <dgm:pt modelId="{338CE8E2-27F3-4475-BE22-8B194EE8DB7B}" type="pres">
      <dgm:prSet presAssocID="{3BF94C3E-E6D5-41D5-9478-5CB619FD2F6E}" presName="node" presStyleLbl="node1" presStyleIdx="0" presStyleCnt="3">
        <dgm:presLayoutVars>
          <dgm:bulletEnabled val="1"/>
        </dgm:presLayoutVars>
      </dgm:prSet>
      <dgm:spPr/>
    </dgm:pt>
    <dgm:pt modelId="{F5281437-48F7-4F92-923C-F20EBAB1C6C1}" type="pres">
      <dgm:prSet presAssocID="{8AC5BCB3-4D0B-43FD-B984-EFE74F15ACCD}" presName="spacerL" presStyleCnt="0"/>
      <dgm:spPr/>
    </dgm:pt>
    <dgm:pt modelId="{B6FB8AE2-0048-4D3A-9D80-431D7EEF752D}" type="pres">
      <dgm:prSet presAssocID="{8AC5BCB3-4D0B-43FD-B984-EFE74F15ACCD}" presName="sibTrans" presStyleLbl="sibTrans2D1" presStyleIdx="0" presStyleCnt="2"/>
      <dgm:spPr/>
    </dgm:pt>
    <dgm:pt modelId="{233710D0-012F-4071-8EAE-A3CBE69EC75D}" type="pres">
      <dgm:prSet presAssocID="{8AC5BCB3-4D0B-43FD-B984-EFE74F15ACCD}" presName="spacerR" presStyleCnt="0"/>
      <dgm:spPr/>
    </dgm:pt>
    <dgm:pt modelId="{66B656AE-65D4-4676-8B39-1ED704A0457A}" type="pres">
      <dgm:prSet presAssocID="{D51220A1-6A33-40F2-BDF2-C9FCF21ED119}" presName="node" presStyleLbl="node1" presStyleIdx="1" presStyleCnt="3">
        <dgm:presLayoutVars>
          <dgm:bulletEnabled val="1"/>
        </dgm:presLayoutVars>
      </dgm:prSet>
      <dgm:spPr/>
    </dgm:pt>
    <dgm:pt modelId="{C2EBCB2E-B6DB-4BC9-A5E4-14905F5F1401}" type="pres">
      <dgm:prSet presAssocID="{76B87539-93BB-43F4-BA88-EAD36236B353}" presName="spacerL" presStyleCnt="0"/>
      <dgm:spPr/>
    </dgm:pt>
    <dgm:pt modelId="{754AAA4F-06A4-458C-8ABC-9FA5086FCA95}" type="pres">
      <dgm:prSet presAssocID="{76B87539-93BB-43F4-BA88-EAD36236B353}" presName="sibTrans" presStyleLbl="sibTrans2D1" presStyleIdx="1" presStyleCnt="2"/>
      <dgm:spPr/>
    </dgm:pt>
    <dgm:pt modelId="{0E8C6FCF-9322-4CFF-BF9F-72FE6EECFFC1}" type="pres">
      <dgm:prSet presAssocID="{76B87539-93BB-43F4-BA88-EAD36236B353}" presName="spacerR" presStyleCnt="0"/>
      <dgm:spPr/>
    </dgm:pt>
    <dgm:pt modelId="{7677CF22-BBAC-4D3B-BF18-AD0331A65776}" type="pres">
      <dgm:prSet presAssocID="{EB7BBF2A-FABC-4FC5-ADD3-49D639DD9D90}" presName="node" presStyleLbl="node1" presStyleIdx="2" presStyleCnt="3">
        <dgm:presLayoutVars>
          <dgm:bulletEnabled val="1"/>
        </dgm:presLayoutVars>
      </dgm:prSet>
      <dgm:spPr/>
    </dgm:pt>
  </dgm:ptLst>
  <dgm:cxnLst>
    <dgm:cxn modelId="{2A7D5E06-3842-4934-866E-EF806856921A}" type="presOf" srcId="{3BF94C3E-E6D5-41D5-9478-5CB619FD2F6E}" destId="{338CE8E2-27F3-4475-BE22-8B194EE8DB7B}" srcOrd="0" destOrd="0" presId="urn:microsoft.com/office/officeart/2005/8/layout/equation1"/>
    <dgm:cxn modelId="{E9136A6C-7951-4AFF-A6FD-826D4BBD2E85}" type="presOf" srcId="{8AC5BCB3-4D0B-43FD-B984-EFE74F15ACCD}" destId="{B6FB8AE2-0048-4D3A-9D80-431D7EEF752D}" srcOrd="0" destOrd="0" presId="urn:microsoft.com/office/officeart/2005/8/layout/equation1"/>
    <dgm:cxn modelId="{0399359C-0358-4279-BE3B-1F3B7FF18AAD}" type="presOf" srcId="{D51220A1-6A33-40F2-BDF2-C9FCF21ED119}" destId="{66B656AE-65D4-4676-8B39-1ED704A0457A}" srcOrd="0" destOrd="0" presId="urn:microsoft.com/office/officeart/2005/8/layout/equation1"/>
    <dgm:cxn modelId="{740E08BF-1D03-4A01-8378-F475FE58D73B}" type="presOf" srcId="{76B87539-93BB-43F4-BA88-EAD36236B353}" destId="{754AAA4F-06A4-458C-8ABC-9FA5086FCA95}" srcOrd="0" destOrd="0" presId="urn:microsoft.com/office/officeart/2005/8/layout/equation1"/>
    <dgm:cxn modelId="{6F8F45CD-07C5-4EB3-BC1A-DE9D93F786BC}" srcId="{88F16EB0-8479-4D08-A51F-D507AB2E8889}" destId="{3BF94C3E-E6D5-41D5-9478-5CB619FD2F6E}" srcOrd="0" destOrd="0" parTransId="{ACD8A7EF-6F18-49F4-8E4D-F2DD55871C6F}" sibTransId="{8AC5BCB3-4D0B-43FD-B984-EFE74F15ACCD}"/>
    <dgm:cxn modelId="{17AD94CF-04AA-43E8-95BB-F8E6DB47A3CF}" type="presOf" srcId="{EB7BBF2A-FABC-4FC5-ADD3-49D639DD9D90}" destId="{7677CF22-BBAC-4D3B-BF18-AD0331A65776}" srcOrd="0" destOrd="0" presId="urn:microsoft.com/office/officeart/2005/8/layout/equation1"/>
    <dgm:cxn modelId="{C3D52FF0-E6EB-44EC-B153-DFF32DE362B3}" type="presOf" srcId="{88F16EB0-8479-4D08-A51F-D507AB2E8889}" destId="{48A9CC4D-98B3-4409-9C00-8091EE05BDC4}" srcOrd="0" destOrd="0" presId="urn:microsoft.com/office/officeart/2005/8/layout/equation1"/>
    <dgm:cxn modelId="{4F55DDF1-AC44-4978-B2BF-77BF94BE8964}" srcId="{88F16EB0-8479-4D08-A51F-D507AB2E8889}" destId="{D51220A1-6A33-40F2-BDF2-C9FCF21ED119}" srcOrd="1" destOrd="0" parTransId="{8899CF27-1810-4980-A020-9372A517ABE5}" sibTransId="{76B87539-93BB-43F4-BA88-EAD36236B353}"/>
    <dgm:cxn modelId="{0ECA37F9-419F-4BFB-B23E-5F8F362F80DE}" srcId="{88F16EB0-8479-4D08-A51F-D507AB2E8889}" destId="{EB7BBF2A-FABC-4FC5-ADD3-49D639DD9D90}" srcOrd="2" destOrd="0" parTransId="{383E5734-62B2-4A77-8425-0A915D7B7998}" sibTransId="{0378C0AF-1870-4B92-AB55-4987600FE283}"/>
    <dgm:cxn modelId="{112A212E-1442-4784-B689-FE2811AFF6B0}" type="presParOf" srcId="{48A9CC4D-98B3-4409-9C00-8091EE05BDC4}" destId="{338CE8E2-27F3-4475-BE22-8B194EE8DB7B}" srcOrd="0" destOrd="0" presId="urn:microsoft.com/office/officeart/2005/8/layout/equation1"/>
    <dgm:cxn modelId="{15F49D8F-3CEF-4770-8330-EB104CC0A0BE}" type="presParOf" srcId="{48A9CC4D-98B3-4409-9C00-8091EE05BDC4}" destId="{F5281437-48F7-4F92-923C-F20EBAB1C6C1}" srcOrd="1" destOrd="0" presId="urn:microsoft.com/office/officeart/2005/8/layout/equation1"/>
    <dgm:cxn modelId="{05AC6013-0F79-44B4-A020-CC3D842A2215}" type="presParOf" srcId="{48A9CC4D-98B3-4409-9C00-8091EE05BDC4}" destId="{B6FB8AE2-0048-4D3A-9D80-431D7EEF752D}" srcOrd="2" destOrd="0" presId="urn:microsoft.com/office/officeart/2005/8/layout/equation1"/>
    <dgm:cxn modelId="{BA974414-9ED5-4280-B15B-397A0A613BE3}" type="presParOf" srcId="{48A9CC4D-98B3-4409-9C00-8091EE05BDC4}" destId="{233710D0-012F-4071-8EAE-A3CBE69EC75D}" srcOrd="3" destOrd="0" presId="urn:microsoft.com/office/officeart/2005/8/layout/equation1"/>
    <dgm:cxn modelId="{113B42EF-B150-44BE-90F1-4049E3568ABA}" type="presParOf" srcId="{48A9CC4D-98B3-4409-9C00-8091EE05BDC4}" destId="{66B656AE-65D4-4676-8B39-1ED704A0457A}" srcOrd="4" destOrd="0" presId="urn:microsoft.com/office/officeart/2005/8/layout/equation1"/>
    <dgm:cxn modelId="{9F7D4954-ABC4-42A5-B9D4-D369BC57E379}" type="presParOf" srcId="{48A9CC4D-98B3-4409-9C00-8091EE05BDC4}" destId="{C2EBCB2E-B6DB-4BC9-A5E4-14905F5F1401}" srcOrd="5" destOrd="0" presId="urn:microsoft.com/office/officeart/2005/8/layout/equation1"/>
    <dgm:cxn modelId="{9849E100-7875-4B61-9F8D-A6DBD69D3570}" type="presParOf" srcId="{48A9CC4D-98B3-4409-9C00-8091EE05BDC4}" destId="{754AAA4F-06A4-458C-8ABC-9FA5086FCA95}" srcOrd="6" destOrd="0" presId="urn:microsoft.com/office/officeart/2005/8/layout/equation1"/>
    <dgm:cxn modelId="{514E9666-60A4-4877-9E52-9121604145F7}" type="presParOf" srcId="{48A9CC4D-98B3-4409-9C00-8091EE05BDC4}" destId="{0E8C6FCF-9322-4CFF-BF9F-72FE6EECFFC1}" srcOrd="7" destOrd="0" presId="urn:microsoft.com/office/officeart/2005/8/layout/equation1"/>
    <dgm:cxn modelId="{A7FC36FC-4EAB-4BFB-8126-6A8F85CBAE59}" type="presParOf" srcId="{48A9CC4D-98B3-4409-9C00-8091EE05BDC4}" destId="{7677CF22-BBAC-4D3B-BF18-AD0331A6577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44349-DDFF-4726-9EC3-5760CC1A5834}">
      <dsp:nvSpPr>
        <dsp:cNvPr id="0" name=""/>
        <dsp:cNvSpPr/>
      </dsp:nvSpPr>
      <dsp:spPr>
        <a:xfrm>
          <a:off x="1330" y="765140"/>
          <a:ext cx="1763561" cy="17635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Razvoj</a:t>
          </a:r>
          <a:r>
            <a:rPr lang="en-GB" sz="1400" kern="1200" dirty="0"/>
            <a:t> koji </a:t>
          </a:r>
          <a:r>
            <a:rPr lang="en-GB" sz="1400" kern="1200" dirty="0" err="1"/>
            <a:t>održava</a:t>
          </a:r>
          <a:r>
            <a:rPr lang="en-GB" sz="1400" kern="1200" dirty="0"/>
            <a:t> </a:t>
          </a:r>
          <a:r>
            <a:rPr lang="en-GB" sz="1400" kern="1200" dirty="0" err="1"/>
            <a:t>potrebe</a:t>
          </a:r>
          <a:r>
            <a:rPr lang="en-GB" sz="1400" kern="1200" dirty="0"/>
            <a:t> </a:t>
          </a:r>
          <a:r>
            <a:rPr lang="en-GB" sz="1400" kern="1200" dirty="0" err="1"/>
            <a:t>današnjice</a:t>
          </a:r>
          <a:endParaRPr lang="en-US" sz="1400" kern="1200" dirty="0"/>
        </a:p>
      </dsp:txBody>
      <dsp:txXfrm>
        <a:off x="259598" y="1023408"/>
        <a:ext cx="1247025" cy="1247025"/>
      </dsp:txXfrm>
    </dsp:sp>
    <dsp:sp modelId="{77784BB3-E5F7-4F70-94A5-3560F9A99282}">
      <dsp:nvSpPr>
        <dsp:cNvPr id="0" name=""/>
        <dsp:cNvSpPr/>
      </dsp:nvSpPr>
      <dsp:spPr>
        <a:xfrm>
          <a:off x="1908093" y="1135488"/>
          <a:ext cx="1022865" cy="102286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43674" y="1526632"/>
        <a:ext cx="751703" cy="240577"/>
      </dsp:txXfrm>
    </dsp:sp>
    <dsp:sp modelId="{3151C379-B26A-440C-8118-78DEA46810CA}">
      <dsp:nvSpPr>
        <dsp:cNvPr id="0" name=""/>
        <dsp:cNvSpPr/>
      </dsp:nvSpPr>
      <dsp:spPr>
        <a:xfrm>
          <a:off x="3074159" y="765140"/>
          <a:ext cx="1763561" cy="1763561"/>
        </a:xfrm>
        <a:prstGeom prst="ellipse">
          <a:avLst/>
        </a:prstGeom>
        <a:solidFill>
          <a:schemeClr val="accent3">
            <a:hueOff val="938815"/>
            <a:satOff val="4369"/>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Bez </a:t>
          </a:r>
          <a:r>
            <a:rPr lang="en-GB" sz="1400" kern="1200" dirty="0" err="1"/>
            <a:t>komprimitiranja</a:t>
          </a:r>
          <a:r>
            <a:rPr lang="en-GB" sz="1400" kern="1200" dirty="0"/>
            <a:t> </a:t>
          </a:r>
          <a:r>
            <a:rPr lang="en-GB" sz="1400" kern="1200" dirty="0" err="1"/>
            <a:t>budućih</a:t>
          </a:r>
          <a:r>
            <a:rPr lang="en-GB" sz="1400" kern="1200" dirty="0"/>
            <a:t> </a:t>
          </a:r>
          <a:r>
            <a:rPr lang="en-GB" sz="1400" kern="1200" dirty="0" err="1"/>
            <a:t>generacija</a:t>
          </a:r>
          <a:r>
            <a:rPr lang="en-GB" sz="1400" kern="1200" dirty="0"/>
            <a:t> da </a:t>
          </a:r>
          <a:r>
            <a:rPr lang="en-GB" sz="1400" kern="1200" dirty="0" err="1"/>
            <a:t>ostvare</a:t>
          </a:r>
          <a:r>
            <a:rPr lang="en-GB" sz="1400" kern="1200" dirty="0"/>
            <a:t> </a:t>
          </a:r>
          <a:r>
            <a:rPr lang="en-GB" sz="1400" kern="1200" dirty="0" err="1"/>
            <a:t>svoje</a:t>
          </a:r>
          <a:r>
            <a:rPr lang="en-GB" sz="1400" kern="1200" dirty="0"/>
            <a:t> </a:t>
          </a:r>
          <a:r>
            <a:rPr lang="en-GB" sz="1400" kern="1200" dirty="0" err="1"/>
            <a:t>potrebe</a:t>
          </a:r>
          <a:endParaRPr lang="en-US" sz="1400" kern="1200" dirty="0"/>
        </a:p>
      </dsp:txBody>
      <dsp:txXfrm>
        <a:off x="3332427" y="1023408"/>
        <a:ext cx="1247025" cy="1247025"/>
      </dsp:txXfrm>
    </dsp:sp>
    <dsp:sp modelId="{4A558155-0837-43BD-B682-BBFA82788627}">
      <dsp:nvSpPr>
        <dsp:cNvPr id="0" name=""/>
        <dsp:cNvSpPr/>
      </dsp:nvSpPr>
      <dsp:spPr>
        <a:xfrm>
          <a:off x="4980922" y="1135488"/>
          <a:ext cx="1022865" cy="1022865"/>
        </a:xfrm>
        <a:prstGeom prst="mathEqual">
          <a:avLst/>
        </a:prstGeom>
        <a:solidFill>
          <a:schemeClr val="accent3">
            <a:hueOff val="1877629"/>
            <a:satOff val="8738"/>
            <a:lumOff val="-3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16503" y="1346198"/>
        <a:ext cx="751703" cy="601445"/>
      </dsp:txXfrm>
    </dsp:sp>
    <dsp:sp modelId="{9B3A6E08-2772-4996-9DE6-4E779BD6426A}">
      <dsp:nvSpPr>
        <dsp:cNvPr id="0" name=""/>
        <dsp:cNvSpPr/>
      </dsp:nvSpPr>
      <dsp:spPr>
        <a:xfrm>
          <a:off x="6146989" y="765140"/>
          <a:ext cx="1763561" cy="1763561"/>
        </a:xfrm>
        <a:prstGeom prst="ellipse">
          <a:avLst/>
        </a:prstGeom>
        <a:solidFill>
          <a:schemeClr val="accent3">
            <a:hueOff val="1877629"/>
            <a:satOff val="8738"/>
            <a:lumOff val="-3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Zeleno</a:t>
          </a:r>
          <a:r>
            <a:rPr lang="en-US" sz="1400" kern="1200" dirty="0"/>
            <a:t> </a:t>
          </a:r>
          <a:r>
            <a:rPr lang="en-US" sz="1400" kern="1200" dirty="0" err="1"/>
            <a:t>poduzetništvo</a:t>
          </a:r>
          <a:endParaRPr lang="en-US" sz="1400" kern="1200" dirty="0"/>
        </a:p>
      </dsp:txBody>
      <dsp:txXfrm>
        <a:off x="6405257" y="1023408"/>
        <a:ext cx="1247025" cy="124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9FAB7-2334-424F-8A18-DEE74BD73E27}">
      <dsp:nvSpPr>
        <dsp:cNvPr id="0" name=""/>
        <dsp:cNvSpPr/>
      </dsp:nvSpPr>
      <dsp:spPr>
        <a:xfrm>
          <a:off x="0" y="0"/>
          <a:ext cx="7961466" cy="1076449"/>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0" y="0"/>
        <a:ext cx="7961466" cy="1076449"/>
      </dsp:txXfrm>
    </dsp:sp>
    <dsp:sp modelId="{A388122F-0611-4590-A425-00233BF867C7}">
      <dsp:nvSpPr>
        <dsp:cNvPr id="0" name=""/>
        <dsp:cNvSpPr/>
      </dsp:nvSpPr>
      <dsp:spPr>
        <a:xfrm>
          <a:off x="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Uključuje</a:t>
          </a:r>
          <a:r>
            <a:rPr lang="en-GB" sz="1200" kern="1200" dirty="0"/>
            <a:t> </a:t>
          </a:r>
          <a:r>
            <a:rPr lang="en-GB" sz="1200" kern="1200" dirty="0" err="1"/>
            <a:t>principe</a:t>
          </a:r>
          <a:r>
            <a:rPr lang="en-GB" sz="1200" kern="1200" dirty="0"/>
            <a:t> </a:t>
          </a:r>
          <a:r>
            <a:rPr lang="en-GB" sz="1200" kern="1200" dirty="0" err="1"/>
            <a:t>održivosti</a:t>
          </a:r>
          <a:r>
            <a:rPr lang="en-GB" sz="1200" kern="1200" dirty="0"/>
            <a:t> u </a:t>
          </a:r>
          <a:r>
            <a:rPr lang="en-GB" sz="1200" kern="1200" dirty="0" err="1"/>
            <a:t>poslovanje</a:t>
          </a:r>
          <a:endParaRPr lang="en-US" sz="1200" kern="1200" dirty="0"/>
        </a:p>
      </dsp:txBody>
      <dsp:txXfrm>
        <a:off x="0" y="1076449"/>
        <a:ext cx="995183" cy="2260543"/>
      </dsp:txXfrm>
    </dsp:sp>
    <dsp:sp modelId="{E310D1DF-A50C-4E32-8376-59289ED5AC62}">
      <dsp:nvSpPr>
        <dsp:cNvPr id="0" name=""/>
        <dsp:cNvSpPr/>
      </dsp:nvSpPr>
      <dsp:spPr>
        <a:xfrm>
          <a:off x="9951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Zaposlenici</a:t>
          </a:r>
          <a:r>
            <a:rPr lang="en-GB" sz="1200" kern="1200" dirty="0"/>
            <a:t> se </a:t>
          </a:r>
          <a:r>
            <a:rPr lang="en-GB" sz="1200" kern="1200" dirty="0" err="1"/>
            <a:t>plaćaju</a:t>
          </a:r>
          <a:r>
            <a:rPr lang="en-GB" sz="1200" kern="1200" dirty="0"/>
            <a:t> </a:t>
          </a:r>
          <a:r>
            <a:rPr lang="en-GB" sz="1200" kern="1200" dirty="0" err="1"/>
            <a:t>pravedno</a:t>
          </a:r>
          <a:endParaRPr lang="en-US" sz="1200" kern="1200" dirty="0"/>
        </a:p>
      </dsp:txBody>
      <dsp:txXfrm>
        <a:off x="995183" y="1076449"/>
        <a:ext cx="995183" cy="2260543"/>
      </dsp:txXfrm>
    </dsp:sp>
    <dsp:sp modelId="{4BF693E7-19FF-476B-8DFF-93F4754BC395}">
      <dsp:nvSpPr>
        <dsp:cNvPr id="0" name=""/>
        <dsp:cNvSpPr/>
      </dsp:nvSpPr>
      <dsp:spPr>
        <a:xfrm>
          <a:off x="199036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Ravnomjerno</a:t>
          </a:r>
          <a:r>
            <a:rPr lang="en-US" sz="1200" kern="1200" dirty="0"/>
            <a:t> </a:t>
          </a:r>
          <a:r>
            <a:rPr lang="en-US" sz="1200" kern="1200" dirty="0" err="1"/>
            <a:t>raspodijelite</a:t>
          </a:r>
          <a:r>
            <a:rPr lang="en-US" sz="1200" kern="1200" dirty="0"/>
            <a:t> </a:t>
          </a:r>
          <a:r>
            <a:rPr lang="en-US" sz="1200" kern="1200" dirty="0" err="1"/>
            <a:t>koristi</a:t>
          </a:r>
          <a:r>
            <a:rPr lang="en-US" sz="1200" kern="1200" dirty="0"/>
            <a:t> </a:t>
          </a:r>
          <a:r>
            <a:rPr lang="en-US" sz="1200" kern="1200" dirty="0" err="1"/>
            <a:t>kroz</a:t>
          </a:r>
          <a:r>
            <a:rPr lang="en-US" sz="1200" kern="1200" dirty="0"/>
            <a:t> </a:t>
          </a:r>
          <a:r>
            <a:rPr lang="en-US" sz="1200" kern="1200" dirty="0" err="1"/>
            <a:t>lanac</a:t>
          </a:r>
          <a:r>
            <a:rPr lang="en-US" sz="1200" kern="1200" dirty="0"/>
            <a:t> </a:t>
          </a:r>
          <a:r>
            <a:rPr lang="en-US" sz="1200" kern="1200" dirty="0" err="1"/>
            <a:t>vrijednosti</a:t>
          </a:r>
          <a:endParaRPr lang="en-US" sz="1200" kern="1200" dirty="0"/>
        </a:p>
      </dsp:txBody>
      <dsp:txXfrm>
        <a:off x="1990366" y="1076449"/>
        <a:ext cx="995183" cy="2260543"/>
      </dsp:txXfrm>
    </dsp:sp>
    <dsp:sp modelId="{0DEF22B2-95C4-41AF-A448-A1AB6798EC76}">
      <dsp:nvSpPr>
        <dsp:cNvPr id="0" name=""/>
        <dsp:cNvSpPr/>
      </dsp:nvSpPr>
      <dsp:spPr>
        <a:xfrm>
          <a:off x="298555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Povećajte</a:t>
          </a:r>
          <a:r>
            <a:rPr lang="en-US" sz="1200" kern="1200" dirty="0"/>
            <a:t> </a:t>
          </a:r>
          <a:r>
            <a:rPr lang="en-US" sz="1200" kern="1200" dirty="0" err="1"/>
            <a:t>društvene</a:t>
          </a:r>
          <a:r>
            <a:rPr lang="en-US" sz="1200" kern="1200" dirty="0"/>
            <a:t> </a:t>
          </a:r>
          <a:r>
            <a:rPr lang="en-US" sz="1200" kern="1200" dirty="0" err="1"/>
            <a:t>koristi</a:t>
          </a:r>
          <a:r>
            <a:rPr lang="en-US" sz="1200" kern="1200" dirty="0"/>
            <a:t> </a:t>
          </a:r>
          <a:r>
            <a:rPr lang="en-US" sz="1200" kern="1200" dirty="0" err="1"/>
            <a:t>poslovanja</a:t>
          </a:r>
          <a:endParaRPr lang="en-US" sz="1200" kern="1200" dirty="0"/>
        </a:p>
      </dsp:txBody>
      <dsp:txXfrm>
        <a:off x="2985550" y="1076449"/>
        <a:ext cx="995183" cy="2260543"/>
      </dsp:txXfrm>
    </dsp:sp>
    <dsp:sp modelId="{449BA1E3-D40C-439A-AF5B-C447FF4860A2}">
      <dsp:nvSpPr>
        <dsp:cNvPr id="0" name=""/>
        <dsp:cNvSpPr/>
      </dsp:nvSpPr>
      <dsp:spPr>
        <a:xfrm>
          <a:off x="398073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Opskrbljujte</a:t>
          </a:r>
          <a:r>
            <a:rPr lang="en-GB" sz="1200" kern="1200" dirty="0"/>
            <a:t> </a:t>
          </a:r>
          <a:r>
            <a:rPr lang="en-GB" sz="1200" kern="1200" dirty="0" err="1"/>
            <a:t>lokalna</a:t>
          </a:r>
          <a:r>
            <a:rPr lang="en-GB" sz="1200" kern="1200" dirty="0"/>
            <a:t> </a:t>
          </a:r>
          <a:r>
            <a:rPr lang="en-GB" sz="1200" kern="1200" dirty="0" err="1"/>
            <a:t>poduzeća</a:t>
          </a:r>
          <a:r>
            <a:rPr lang="en-GB" sz="1200" kern="1200" dirty="0"/>
            <a:t> I </a:t>
          </a:r>
          <a:r>
            <a:rPr lang="en-GB" sz="1200" kern="1200" dirty="0" err="1"/>
            <a:t>usluge</a:t>
          </a:r>
          <a:r>
            <a:rPr lang="en-GB" sz="1200" kern="1200" dirty="0"/>
            <a:t> koji </a:t>
          </a:r>
          <a:r>
            <a:rPr lang="en-GB" sz="1200" kern="1200" dirty="0" err="1"/>
            <a:t>su</a:t>
          </a:r>
          <a:r>
            <a:rPr lang="en-GB" sz="1200" kern="1200" dirty="0"/>
            <a:t> </a:t>
          </a:r>
          <a:r>
            <a:rPr lang="en-GB" sz="1200" kern="1200" dirty="0" err="1"/>
            <a:t>društveno</a:t>
          </a:r>
          <a:r>
            <a:rPr lang="en-GB" sz="1200" kern="1200" dirty="0"/>
            <a:t> </a:t>
          </a:r>
          <a:r>
            <a:rPr lang="en-GB" sz="1200" kern="1200" dirty="0" err="1"/>
            <a:t>odgovorni</a:t>
          </a:r>
          <a:endParaRPr lang="en-US" sz="1200" kern="1200" dirty="0"/>
        </a:p>
      </dsp:txBody>
      <dsp:txXfrm>
        <a:off x="3980733" y="1076449"/>
        <a:ext cx="995183" cy="2260543"/>
      </dsp:txXfrm>
    </dsp:sp>
    <dsp:sp modelId="{015722EB-8F5F-472F-8490-DC118DAE91C9}">
      <dsp:nvSpPr>
        <dsp:cNvPr id="0" name=""/>
        <dsp:cNvSpPr/>
      </dsp:nvSpPr>
      <dsp:spPr>
        <a:xfrm>
          <a:off x="497591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Pomozite</a:t>
          </a:r>
          <a:r>
            <a:rPr lang="en-GB" sz="1400" kern="1200" dirty="0"/>
            <a:t> </a:t>
          </a:r>
          <a:r>
            <a:rPr lang="en-GB" sz="1400" kern="1200" dirty="0" err="1"/>
            <a:t>društvu</a:t>
          </a:r>
          <a:r>
            <a:rPr lang="en-GB" sz="1400" kern="1200" dirty="0"/>
            <a:t> da </a:t>
          </a:r>
          <a:r>
            <a:rPr lang="en-GB" sz="1400" kern="1200" dirty="0" err="1"/>
            <a:t>bude</a:t>
          </a:r>
          <a:r>
            <a:rPr lang="en-GB" sz="1400" kern="1200" dirty="0"/>
            <a:t> </a:t>
          </a:r>
          <a:r>
            <a:rPr lang="en-GB" sz="1400" kern="1200" dirty="0" err="1"/>
            <a:t>održivije</a:t>
          </a:r>
          <a:endParaRPr lang="en-US" sz="1400" kern="1200" dirty="0"/>
        </a:p>
      </dsp:txBody>
      <dsp:txXfrm>
        <a:off x="4975916" y="1076449"/>
        <a:ext cx="995183" cy="2260543"/>
      </dsp:txXfrm>
    </dsp:sp>
    <dsp:sp modelId="{B7B70BD8-A364-4ADC-9B32-65424B99AF53}">
      <dsp:nvSpPr>
        <dsp:cNvPr id="0" name=""/>
        <dsp:cNvSpPr/>
      </dsp:nvSpPr>
      <dsp:spPr>
        <a:xfrm>
          <a:off x="597110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err="1"/>
            <a:t>Smanjite</a:t>
          </a:r>
          <a:r>
            <a:rPr lang="en-GB" sz="1400" kern="1200" dirty="0"/>
            <a:t> </a:t>
          </a:r>
          <a:r>
            <a:rPr lang="en-GB" sz="1400" kern="1200" dirty="0" err="1"/>
            <a:t>potrošnju</a:t>
          </a:r>
          <a:r>
            <a:rPr lang="en-GB" sz="1400" kern="1200" dirty="0"/>
            <a:t> </a:t>
          </a:r>
          <a:r>
            <a:rPr lang="en-GB" sz="1400" kern="1200" dirty="0" err="1"/>
            <a:t>resursa</a:t>
          </a:r>
          <a:endParaRPr lang="en-US" sz="1400" kern="1200" dirty="0"/>
        </a:p>
      </dsp:txBody>
      <dsp:txXfrm>
        <a:off x="5971100" y="1076449"/>
        <a:ext cx="995183" cy="2260543"/>
      </dsp:txXfrm>
    </dsp:sp>
    <dsp:sp modelId="{B4D93126-64F4-443B-A9E4-991A540D9CB7}">
      <dsp:nvSpPr>
        <dsp:cNvPr id="0" name=""/>
        <dsp:cNvSpPr/>
      </dsp:nvSpPr>
      <dsp:spPr>
        <a:xfrm>
          <a:off x="69662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 </a:t>
          </a:r>
          <a:r>
            <a:rPr lang="en-US" sz="1400" kern="1200" dirty="0" err="1"/>
            <a:t>svom</a:t>
          </a:r>
          <a:r>
            <a:rPr lang="en-US" sz="1400" kern="1200" dirty="0"/>
            <a:t> </a:t>
          </a:r>
          <a:r>
            <a:rPr lang="en-US" sz="1400" kern="1200" dirty="0" err="1"/>
            <a:t>poslovanju</a:t>
          </a:r>
          <a:r>
            <a:rPr lang="en-US" sz="1400" kern="1200" dirty="0"/>
            <a:t> </a:t>
          </a:r>
          <a:r>
            <a:rPr lang="en-US" sz="1400" kern="1200" dirty="0" err="1"/>
            <a:t>trajno</a:t>
          </a:r>
          <a:r>
            <a:rPr lang="en-US" sz="1400" kern="1200" dirty="0"/>
            <a:t> se </a:t>
          </a:r>
          <a:r>
            <a:rPr lang="en-US" sz="1400" kern="1200" dirty="0" err="1"/>
            <a:t>posvetite</a:t>
          </a:r>
          <a:r>
            <a:rPr lang="en-US" sz="1400" kern="1200" dirty="0"/>
            <a:t> </a:t>
          </a:r>
          <a:r>
            <a:rPr lang="en-US" sz="1400" kern="1200" dirty="0" err="1"/>
            <a:t>ekološkim</a:t>
          </a:r>
          <a:r>
            <a:rPr lang="en-US" sz="1400" kern="1200" dirty="0"/>
            <a:t> </a:t>
          </a:r>
          <a:r>
            <a:rPr lang="en-US" sz="1400" kern="1200" dirty="0" err="1"/>
            <a:t>načelima</a:t>
          </a:r>
          <a:endParaRPr lang="en-US" sz="1400" kern="1200" dirty="0"/>
        </a:p>
      </dsp:txBody>
      <dsp:txXfrm>
        <a:off x="6966283" y="1076449"/>
        <a:ext cx="995183" cy="2260543"/>
      </dsp:txXfrm>
    </dsp:sp>
    <dsp:sp modelId="{4D43C10D-7421-434F-AB4F-01F515CBF528}">
      <dsp:nvSpPr>
        <dsp:cNvPr id="0" name=""/>
        <dsp:cNvSpPr/>
      </dsp:nvSpPr>
      <dsp:spPr>
        <a:xfrm>
          <a:off x="0" y="3336993"/>
          <a:ext cx="7961466" cy="251171"/>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CE8E2-27F3-4475-BE22-8B194EE8DB7B}">
      <dsp:nvSpPr>
        <dsp:cNvPr id="0" name=""/>
        <dsp:cNvSpPr/>
      </dsp:nvSpPr>
      <dsp:spPr>
        <a:xfrm>
          <a:off x="1175"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Reduction of environmental impact</a:t>
          </a:r>
          <a:endParaRPr lang="ro-RO" sz="1300" kern="1200" dirty="0"/>
        </a:p>
      </dsp:txBody>
      <dsp:txXfrm>
        <a:off x="229359" y="743153"/>
        <a:ext cx="1101771" cy="1101771"/>
      </dsp:txXfrm>
    </dsp:sp>
    <dsp:sp modelId="{B6FB8AE2-0048-4D3A-9D80-431D7EEF752D}">
      <dsp:nvSpPr>
        <dsp:cNvPr id="0" name=""/>
        <dsp:cNvSpPr/>
      </dsp:nvSpPr>
      <dsp:spPr>
        <a:xfrm>
          <a:off x="1685835" y="842178"/>
          <a:ext cx="903720" cy="903720"/>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o-RO" sz="1000" kern="1200"/>
        </a:p>
      </dsp:txBody>
      <dsp:txXfrm>
        <a:off x="1805623" y="1187761"/>
        <a:ext cx="664144" cy="212554"/>
      </dsp:txXfrm>
    </dsp:sp>
    <dsp:sp modelId="{66B656AE-65D4-4676-8B39-1ED704A0457A}">
      <dsp:nvSpPr>
        <dsp:cNvPr id="0" name=""/>
        <dsp:cNvSpPr/>
      </dsp:nvSpPr>
      <dsp:spPr>
        <a:xfrm>
          <a:off x="2716077"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Greening the business process, products and services</a:t>
          </a:r>
          <a:endParaRPr lang="ro-RO" sz="1300" kern="1200" dirty="0"/>
        </a:p>
      </dsp:txBody>
      <dsp:txXfrm>
        <a:off x="2944261" y="743153"/>
        <a:ext cx="1101771" cy="1101771"/>
      </dsp:txXfrm>
    </dsp:sp>
    <dsp:sp modelId="{754AAA4F-06A4-458C-8ABC-9FA5086FCA95}">
      <dsp:nvSpPr>
        <dsp:cNvPr id="0" name=""/>
        <dsp:cNvSpPr/>
      </dsp:nvSpPr>
      <dsp:spPr>
        <a:xfrm>
          <a:off x="4400738" y="842178"/>
          <a:ext cx="903720" cy="903720"/>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o-RO" sz="1000" kern="1200"/>
        </a:p>
      </dsp:txBody>
      <dsp:txXfrm>
        <a:off x="4520526" y="1028344"/>
        <a:ext cx="664144" cy="531388"/>
      </dsp:txXfrm>
    </dsp:sp>
    <dsp:sp modelId="{7677CF22-BBAC-4D3B-BF18-AD0331A65776}">
      <dsp:nvSpPr>
        <dsp:cNvPr id="0" name=""/>
        <dsp:cNvSpPr/>
      </dsp:nvSpPr>
      <dsp:spPr>
        <a:xfrm>
          <a:off x="5430979" y="514969"/>
          <a:ext cx="1558139" cy="1558139"/>
        </a:xfrm>
        <a:prstGeom prst="ellipse">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Business becomes greener</a:t>
          </a:r>
          <a:endParaRPr lang="ro-RO" sz="1300" kern="1200" dirty="0">
            <a:solidFill>
              <a:schemeClr val="tx1"/>
            </a:solidFill>
          </a:endParaRPr>
        </a:p>
      </dsp:txBody>
      <dsp:txXfrm>
        <a:off x="5659163" y="743153"/>
        <a:ext cx="1101771" cy="110177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56dbdc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ea56dbdc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60DCCC06-2328-99F7-8A20-3EB51A99EEBE}"/>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AA90650-56EA-8371-4AB1-408BA6C3AE7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4" descr="Graphical user interface, text, application&#10;&#10;Description automatically generated">
            <a:extLst>
              <a:ext uri="{FF2B5EF4-FFF2-40B4-BE49-F238E27FC236}">
                <a16:creationId xmlns:a16="http://schemas.microsoft.com/office/drawing/2014/main" id="{DAD7943B-428B-3509-9EAE-C672EA8C5CD9}"/>
              </a:ext>
            </a:extLst>
          </p:cNvPr>
          <p:cNvPicPr>
            <a:picLocks noChangeAspect="1"/>
          </p:cNvPicPr>
          <p:nvPr userDrawn="1"/>
        </p:nvPicPr>
        <p:blipFill rotWithShape="1">
          <a:blip r:embed="rId4"/>
          <a:srcRect r="25005"/>
          <a:stretch/>
        </p:blipFill>
        <p:spPr>
          <a:xfrm>
            <a:off x="72618" y="4805183"/>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00B88AD3-EB9A-5244-AE1A-38E00406A597}"/>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E6C75AD0-065E-C9D7-285C-2A836427F7C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3421278-12A2-6CAE-8560-AC8D17C18A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BE7E7BF0-D876-B34E-876D-2771B2D2FB90}"/>
              </a:ext>
            </a:extLst>
          </p:cNvPr>
          <p:cNvPicPr>
            <a:picLocks noChangeAspect="1"/>
          </p:cNvPicPr>
          <p:nvPr userDrawn="1"/>
        </p:nvPicPr>
        <p:blipFill rotWithShape="1">
          <a:blip r:embed="rId3"/>
          <a:srcRect r="25005"/>
          <a:stretch/>
        </p:blipFill>
        <p:spPr>
          <a:xfrm>
            <a:off x="37409" y="4827345"/>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B354459-9A99-7940-0399-6B2488D720D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77D224B-9DD1-6B6B-5879-6713D627967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954AFDB8-47C2-C04A-8B52-071020BE8326}"/>
              </a:ext>
            </a:extLst>
          </p:cNvPr>
          <p:cNvPicPr>
            <a:picLocks noChangeAspect="1"/>
          </p:cNvPicPr>
          <p:nvPr userDrawn="1"/>
        </p:nvPicPr>
        <p:blipFill rotWithShape="1">
          <a:blip r:embed="rId3"/>
          <a:srcRect r="25005"/>
          <a:stretch/>
        </p:blipFill>
        <p:spPr>
          <a:xfrm>
            <a:off x="161518" y="4754561"/>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EA939854-C7A1-C8B3-DA66-DF3E0963A32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3549D95-1755-76BE-7297-2D08C314E0F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3F8ED0B-D4BF-FA4E-993F-F704D8F705F8}"/>
              </a:ext>
            </a:extLst>
          </p:cNvPr>
          <p:cNvPicPr>
            <a:picLocks noChangeAspect="1"/>
          </p:cNvPicPr>
          <p:nvPr userDrawn="1"/>
        </p:nvPicPr>
        <p:blipFill rotWithShape="1">
          <a:blip r:embed="rId3"/>
          <a:srcRect r="25005"/>
          <a:stretch/>
        </p:blipFill>
        <p:spPr>
          <a:xfrm>
            <a:off x="72618" y="4805183"/>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7A785924-78B4-3A8F-AEBE-856F46FE156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9809AFD5-9A9A-4FAC-A69F-A7DB9011CD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A38B91C-6338-6740-B71A-CA2868FE1AF3}"/>
              </a:ext>
            </a:extLst>
          </p:cNvPr>
          <p:cNvPicPr>
            <a:picLocks noChangeAspect="1"/>
          </p:cNvPicPr>
          <p:nvPr userDrawn="1"/>
        </p:nvPicPr>
        <p:blipFill rotWithShape="1">
          <a:blip r:embed="rId3"/>
          <a:srcRect r="25005"/>
          <a:stretch/>
        </p:blipFill>
        <p:spPr>
          <a:xfrm>
            <a:off x="72618" y="4827345"/>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FFC169B0-48F9-CE22-DE71-017684F29CF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8210897-B604-6C5C-EA1E-71A10F5DF81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5F979A96-ADBE-2087-1017-1F97D00AF41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2D04234-7EFE-3F84-46E3-3E412774316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A8F0E9F5-4CE5-2146-AD8F-4242816B64D4}"/>
              </a:ext>
            </a:extLst>
          </p:cNvPr>
          <p:cNvPicPr>
            <a:picLocks noChangeAspect="1"/>
          </p:cNvPicPr>
          <p:nvPr userDrawn="1"/>
        </p:nvPicPr>
        <p:blipFill rotWithShape="1">
          <a:blip r:embed="rId3"/>
          <a:srcRect r="25005"/>
          <a:stretch/>
        </p:blipFill>
        <p:spPr>
          <a:xfrm>
            <a:off x="72618" y="477328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E5517220-0601-23EA-6AAD-16426F459D7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4F9483B-45CF-2C1B-0119-D697248C6A6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05CBFEA6-BDB6-724A-A326-D9EE47EF67FA}"/>
              </a:ext>
            </a:extLst>
          </p:cNvPr>
          <p:cNvPicPr>
            <a:picLocks noChangeAspect="1"/>
          </p:cNvPicPr>
          <p:nvPr userDrawn="1"/>
        </p:nvPicPr>
        <p:blipFill rotWithShape="1">
          <a:blip r:embed="rId3"/>
          <a:srcRect r="25005"/>
          <a:stretch/>
        </p:blipFill>
        <p:spPr>
          <a:xfrm>
            <a:off x="72618" y="4802151"/>
            <a:ext cx="1006682" cy="275804"/>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ADD11C34-D7DE-01CE-4BE1-57CD8485D1E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993FD5FC-8F3B-B008-ECF6-49784CB3A22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a:off x="16276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4" name="Google Shape;114;p13"/>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5" name="Google Shape;115;p13"/>
          <p:cNvSpPr txBox="1">
            <a:spLocks noGrp="1"/>
          </p:cNvSpPr>
          <p:nvPr>
            <p:ph type="title" idx="3" hasCustomPrompt="1"/>
          </p:nvPr>
        </p:nvSpPr>
        <p:spPr>
          <a:xfrm>
            <a:off x="16276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6" name="Google Shape;116;p13"/>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7" name="Google Shape;117;p13"/>
          <p:cNvSpPr txBox="1">
            <a:spLocks noGrp="1"/>
          </p:cNvSpPr>
          <p:nvPr>
            <p:ph type="title" idx="5" hasCustomPrompt="1"/>
          </p:nvPr>
        </p:nvSpPr>
        <p:spPr>
          <a:xfrm>
            <a:off x="57424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8" name="Google Shape;118;p13"/>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9" name="Google Shape;119;p13"/>
          <p:cNvSpPr txBox="1">
            <a:spLocks noGrp="1"/>
          </p:cNvSpPr>
          <p:nvPr>
            <p:ph type="title" idx="7" hasCustomPrompt="1"/>
          </p:nvPr>
        </p:nvSpPr>
        <p:spPr>
          <a:xfrm>
            <a:off x="57424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20" name="Google Shape;120;p13"/>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22" name="Google Shape;122;p1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3"/>
          <p:cNvGrpSpPr/>
          <p:nvPr/>
        </p:nvGrpSpPr>
        <p:grpSpPr>
          <a:xfrm>
            <a:off x="163735" y="4251112"/>
            <a:ext cx="811262" cy="1280739"/>
            <a:chOff x="4210925" y="3949824"/>
            <a:chExt cx="325625" cy="514601"/>
          </a:xfrm>
          <a:solidFill>
            <a:srgbClr val="E7501B"/>
          </a:solidFill>
        </p:grpSpPr>
        <p:sp>
          <p:nvSpPr>
            <p:cNvPr id="129" name="Google Shape;1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0013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ubTitle" idx="9"/>
          </p:nvPr>
        </p:nvSpPr>
        <p:spPr>
          <a:xfrm>
            <a:off x="1631625" y="3916000"/>
            <a:ext cx="2479800" cy="53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 name="Picture 25" descr="Logo&#10;&#10;Description automatically generated">
            <a:extLst>
              <a:ext uri="{FF2B5EF4-FFF2-40B4-BE49-F238E27FC236}">
                <a16:creationId xmlns:a16="http://schemas.microsoft.com/office/drawing/2014/main" id="{A387ABD6-CD55-8049-BA6B-90692CD0E7CE}"/>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7" name="Picture 26" descr="Graphical user interface, text, application&#10;&#10;Description automatically generated">
            <a:extLst>
              <a:ext uri="{FF2B5EF4-FFF2-40B4-BE49-F238E27FC236}">
                <a16:creationId xmlns:a16="http://schemas.microsoft.com/office/drawing/2014/main" id="{C25C0A15-E513-A445-8FD4-BDC2C8677491}"/>
              </a:ext>
            </a:extLst>
          </p:cNvPr>
          <p:cNvPicPr>
            <a:picLocks noChangeAspect="1"/>
          </p:cNvPicPr>
          <p:nvPr userDrawn="1"/>
        </p:nvPicPr>
        <p:blipFill rotWithShape="1">
          <a:blip r:embed="rId3"/>
          <a:srcRect r="25005"/>
          <a:stretch/>
        </p:blipFill>
        <p:spPr>
          <a:xfrm>
            <a:off x="72618" y="4808755"/>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89A2F8D-4DD1-028D-DFEA-E0571354238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F582F14-63A8-D107-0F0A-3E68B597FCF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D24A89EF-3633-F18C-AD83-1DA318BC956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1E40CDD-A815-A2EE-56F1-559033003B5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A5A2EF-CCD0-5F43-BC20-F53C706EC9AE}"/>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A754C307-F408-1D38-278B-E60641623D4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35FDF7B-9446-37C5-EDF7-BA54B0AA2CD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6"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https://surjitschool.files.wordpress.com/2019/07/green-entrepreneurship.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https://i.pinimg.com/474x/64/f4/7c/64f47c9cb219429f697797640d5d9256.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https://www.marketing91.com/wp-content/uploads/2015/03/Green-business-strategies-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https://akm-img-a-in.tosshub.com/businesstoday/images/story/201608/green660_08221601020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1221167" y="954028"/>
            <a:ext cx="6141228" cy="1768500"/>
          </a:xfrm>
          <a:prstGeom prst="rect">
            <a:avLst/>
          </a:prstGeom>
        </p:spPr>
        <p:txBody>
          <a:bodyPr spcFirstLastPara="1" wrap="square" lIns="91425" tIns="91425" rIns="91425" bIns="91425" anchor="t" anchorCtr="0">
            <a:noAutofit/>
          </a:bodyPr>
          <a:lstStyle/>
          <a:p>
            <a:pPr lvl="0" algn="l" rtl="0"/>
            <a:r>
              <a:rPr lang="en-GB" b="1" dirty="0"/>
              <a:t>Zeleno poduzetništvo i poslovanje</a:t>
            </a:r>
            <a:endParaRPr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Koncept kreativnog zelenog poduzetnika</a:t>
            </a:r>
            <a:endParaRPr/>
          </a:p>
        </p:txBody>
      </p:sp>
      <p:sp>
        <p:nvSpPr>
          <p:cNvPr id="6" name="Google Shape;335;p32"/>
          <p:cNvSpPr txBox="1">
            <a:spLocks/>
          </p:cNvSpPr>
          <p:nvPr/>
        </p:nvSpPr>
        <p:spPr>
          <a:xfrm>
            <a:off x="380628" y="1322174"/>
            <a:ext cx="3202831" cy="2916194"/>
          </a:xfrm>
          <a:prstGeom prst="rect">
            <a:avLst/>
          </a:prstGeom>
        </p:spPr>
        <p:txBody>
          <a:bodyPr spcFirstLastPara="1" wrap="square" lIns="91425" tIns="91425" rIns="91425" bIns="91425" anchor="t" anchorCtr="0">
            <a:noAutofit/>
          </a:bodyPr>
          <a:lstStyle/>
          <a:p>
            <a:pPr marL="114300" lvl="0" indent="12700" algn="l" rtl="0">
              <a:buSzPts val="1600"/>
            </a:pPr>
            <a:r>
              <a:rPr lang="en-US" dirty="0" err="1">
                <a:solidFill>
                  <a:srgbClr val="15A7A1"/>
                </a:solidFill>
              </a:rPr>
              <a:t>Zeleno</a:t>
            </a:r>
            <a:r>
              <a:rPr lang="en-US" dirty="0">
                <a:solidFill>
                  <a:srgbClr val="15A7A1"/>
                </a:solidFill>
              </a:rPr>
              <a:t> </a:t>
            </a:r>
            <a:r>
              <a:rPr lang="en-US" dirty="0" err="1">
                <a:solidFill>
                  <a:srgbClr val="15A7A1"/>
                </a:solidFill>
              </a:rPr>
              <a:t>kreativno</a:t>
            </a:r>
            <a:r>
              <a:rPr lang="en-US" dirty="0">
                <a:solidFill>
                  <a:srgbClr val="15A7A1"/>
                </a:solidFill>
              </a:rPr>
              <a:t> poduzetništvo se promatra kao sposobnost poduzetnika da dobije odobrenje dionika za svoje ideje, preuzme kontrolu nad lancima vrijednosti i bude nagrađen za svoju genijalnost u rješavanju ekoloških problema.</a:t>
            </a:r>
          </a:p>
          <a:p>
            <a:pPr marL="114300" lvl="0" indent="12700" algn="l" rtl="0">
              <a:buSzPts val="1600"/>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14300" lvl="0" indent="12700" algn="l" rtl="0">
              <a:buSzPts val="1600"/>
            </a:pPr>
            <a:r>
              <a:rPr lang="en-US" dirty="0">
                <a:solidFill>
                  <a:srgbClr val="2B2D83"/>
                </a:solidFill>
              </a:rPr>
              <a:t>Sposobnost poduzetnika da privuku investitore za svoje kreativne ideje definira razinu uspjeha </a:t>
            </a:r>
            <a:r>
              <a:rPr lang="en-US" dirty="0" err="1">
                <a:solidFill>
                  <a:srgbClr val="2B2D83"/>
                </a:solidFill>
              </a:rPr>
              <a:t>postignutu</a:t>
            </a:r>
            <a:r>
              <a:rPr lang="en-US" dirty="0">
                <a:solidFill>
                  <a:srgbClr val="2B2D83"/>
                </a:solidFill>
              </a:rPr>
              <a:t> </a:t>
            </a:r>
            <a:r>
              <a:rPr lang="en-US" dirty="0" err="1">
                <a:solidFill>
                  <a:srgbClr val="2B2D83"/>
                </a:solidFill>
              </a:rPr>
              <a:t>inovativnim</a:t>
            </a:r>
            <a:r>
              <a:rPr lang="en-US" dirty="0">
                <a:solidFill>
                  <a:srgbClr val="2B2D83"/>
                </a:solidFill>
              </a:rPr>
              <a:t> </a:t>
            </a:r>
            <a:r>
              <a:rPr lang="en-US" dirty="0" err="1">
                <a:solidFill>
                  <a:srgbClr val="2B2D83"/>
                </a:solidFill>
              </a:rPr>
              <a:t>nastojanjima</a:t>
            </a:r>
            <a:r>
              <a:rPr lang="en-US" dirty="0">
                <a:solidFill>
                  <a:srgbClr val="2B2D83"/>
                </a:solidFill>
              </a:rPr>
              <a:t>.</a:t>
            </a:r>
            <a:endParaRPr kumimoji="0" lang="en-US" sz="1400" b="0" i="0" u="none" strike="noStrike" kern="0" cap="none" spc="0" normalizeH="0" baseline="0" noProof="0" dirty="0">
              <a:ln>
                <a:noFill/>
              </a:ln>
              <a:solidFill>
                <a:srgbClr val="2B2D83"/>
              </a:solidFill>
              <a:effectLst/>
              <a:uLnTx/>
              <a:uFillTx/>
              <a:latin typeface="Arial"/>
              <a:ea typeface="Arial"/>
              <a:cs typeface="Arial"/>
              <a:sym typeface="Arial"/>
            </a:endParaRPr>
          </a:p>
        </p:txBody>
      </p:sp>
      <p:pic>
        <p:nvPicPr>
          <p:cNvPr id="69634" name="Picture 2" descr="shutterstock_388063573-1000x600"/>
          <p:cNvPicPr>
            <a:picLocks noChangeAspect="1" noChangeArrowheads="1"/>
          </p:cNvPicPr>
          <p:nvPr/>
        </p:nvPicPr>
        <p:blipFill>
          <a:blip r:embed="rId3"/>
          <a:srcRect/>
          <a:stretch>
            <a:fillRect/>
          </a:stretch>
        </p:blipFill>
        <p:spPr bwMode="auto">
          <a:xfrm>
            <a:off x="4650775" y="1476634"/>
            <a:ext cx="3162300" cy="189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Koncept životnog ciklusa poduzeća u zelenom poduzetništvu</a:t>
            </a:r>
            <a:endParaRPr/>
          </a:p>
        </p:txBody>
      </p:sp>
      <p:sp>
        <p:nvSpPr>
          <p:cNvPr id="335" name="Google Shape;335;p32"/>
          <p:cNvSpPr txBox="1">
            <a:spLocks noGrp="1"/>
          </p:cNvSpPr>
          <p:nvPr>
            <p:ph type="subTitle" idx="4294967295"/>
          </p:nvPr>
        </p:nvSpPr>
        <p:spPr>
          <a:xfrm>
            <a:off x="601734" y="1752600"/>
            <a:ext cx="4359504" cy="1742302"/>
          </a:xfrm>
          <a:prstGeom prst="rect">
            <a:avLst/>
          </a:prstGeom>
        </p:spPr>
        <p:txBody>
          <a:bodyPr spcFirstLastPara="1" wrap="square" lIns="91425" tIns="91425" rIns="91425" bIns="91425" anchor="t" anchorCtr="0">
            <a:noAutofit/>
          </a:bodyPr>
          <a:lstStyle/>
          <a:p>
            <a:pPr marL="114300" indent="12700" algn="l" rtl="0">
              <a:buSzPts val="1600"/>
            </a:pPr>
            <a:r>
              <a:rPr lang="en-GB" sz="2000" dirty="0">
                <a:solidFill>
                  <a:srgbClr val="15A7A1"/>
                </a:solidFill>
              </a:rPr>
              <a:t>Životni ciklus tvrtke je napredak tvrtke od trenutka kada je lansirana u poslovni svijet do trenutka dok može preživjeti u okruženju.</a:t>
            </a:r>
          </a:p>
        </p:txBody>
      </p:sp>
      <p:pic>
        <p:nvPicPr>
          <p:cNvPr id="77825" name="Picture 1" descr="shutterstock_387630025"/>
          <p:cNvPicPr>
            <a:picLocks noChangeAspect="1" noChangeArrowheads="1"/>
          </p:cNvPicPr>
          <p:nvPr/>
        </p:nvPicPr>
        <p:blipFill>
          <a:blip r:embed="rId3"/>
          <a:srcRect/>
          <a:stretch>
            <a:fillRect/>
          </a:stretch>
        </p:blipFill>
        <p:spPr bwMode="auto">
          <a:xfrm>
            <a:off x="5685765" y="1551100"/>
            <a:ext cx="3069110" cy="3069110"/>
          </a:xfrm>
          <a:prstGeom prst="rect">
            <a:avLst/>
          </a:prstGeom>
          <a:noFill/>
          <a:ln w="9525">
            <a:noFill/>
            <a:miter lim="800000"/>
            <a:headEnd/>
            <a:tailEnd/>
          </a:ln>
        </p:spPr>
      </p:pic>
      <p:pic>
        <p:nvPicPr>
          <p:cNvPr id="77827" name="Picture 3" descr="Moving the Small and Mid-Sized Firm Out of Start-Up"/>
          <p:cNvPicPr>
            <a:picLocks noChangeAspect="1" noChangeArrowheads="1"/>
          </p:cNvPicPr>
          <p:nvPr/>
        </p:nvPicPr>
        <p:blipFill>
          <a:blip r:embed="rId4"/>
          <a:srcRect/>
          <a:stretch>
            <a:fillRect/>
          </a:stretch>
        </p:blipFill>
        <p:spPr bwMode="auto">
          <a:xfrm>
            <a:off x="1617963" y="3105192"/>
            <a:ext cx="3343275" cy="1772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Koncept institucionalne strukture u zelenom poduzetništvu</a:t>
            </a:r>
            <a:endParaRPr/>
          </a:p>
        </p:txBody>
      </p:sp>
      <p:sp>
        <p:nvSpPr>
          <p:cNvPr id="335" name="Google Shape;335;p32"/>
          <p:cNvSpPr txBox="1">
            <a:spLocks noGrp="1"/>
          </p:cNvSpPr>
          <p:nvPr>
            <p:ph type="subTitle" idx="4294967295"/>
          </p:nvPr>
        </p:nvSpPr>
        <p:spPr>
          <a:xfrm>
            <a:off x="601734" y="1752600"/>
            <a:ext cx="4359504" cy="1742302"/>
          </a:xfrm>
          <a:prstGeom prst="rect">
            <a:avLst/>
          </a:prstGeom>
        </p:spPr>
        <p:txBody>
          <a:bodyPr spcFirstLastPara="1" wrap="square" lIns="91425" tIns="91425" rIns="91425" bIns="91425" anchor="t" anchorCtr="0">
            <a:noAutofit/>
          </a:bodyPr>
          <a:lstStyle/>
          <a:p>
            <a:pPr marL="114300" indent="12700" algn="l" rtl="0">
              <a:buSzPts val="1600"/>
            </a:pPr>
            <a:r>
              <a:rPr lang="en-US" sz="2000" dirty="0">
                <a:solidFill>
                  <a:srgbClr val="15A7A1"/>
                </a:solidFill>
              </a:rPr>
              <a:t>Zeleno poduzetništvo može postojati na dva načina i to; '</a:t>
            </a:r>
            <a:r>
              <a:rPr lang="en-US" sz="2000" dirty="0">
                <a:solidFill>
                  <a:srgbClr val="2B2D83"/>
                </a:solidFill>
              </a:rPr>
              <a:t>već uspostavljena</a:t>
            </a:r>
            <a:r>
              <a:rPr lang="en-US" sz="2000" dirty="0">
                <a:solidFill>
                  <a:srgbClr val="15A7A1"/>
                </a:solidFill>
              </a:rPr>
              <a:t>' tvrtke koje migriraju u ekološke i </a:t>
            </a:r>
            <a:r>
              <a:rPr lang="en-US" sz="2000" dirty="0" err="1">
                <a:solidFill>
                  <a:srgbClr val="15A7A1"/>
                </a:solidFill>
              </a:rPr>
              <a:t>nove</a:t>
            </a:r>
            <a:r>
              <a:rPr lang="en-US" sz="2000" dirty="0">
                <a:solidFill>
                  <a:srgbClr val="15A7A1"/>
                </a:solidFill>
              </a:rPr>
              <a:t> </a:t>
            </a:r>
            <a:r>
              <a:rPr lang="en-US" sz="2000" dirty="0">
                <a:solidFill>
                  <a:srgbClr val="2B2D83"/>
                </a:solidFill>
              </a:rPr>
              <a:t>nova </a:t>
            </a:r>
            <a:r>
              <a:rPr lang="en-US" sz="2000" dirty="0" err="1">
                <a:solidFill>
                  <a:srgbClr val="2B2D83"/>
                </a:solidFill>
              </a:rPr>
              <a:t>zelena</a:t>
            </a:r>
            <a:r>
              <a:rPr lang="en-US" sz="2000" dirty="0">
                <a:solidFill>
                  <a:srgbClr val="2B2D83"/>
                </a:solidFill>
              </a:rPr>
              <a:t> </a:t>
            </a:r>
            <a:r>
              <a:rPr lang="en-US" sz="2000" dirty="0">
                <a:solidFill>
                  <a:srgbClr val="15A7A1"/>
                </a:solidFill>
              </a:rPr>
              <a:t>'</a:t>
            </a:r>
            <a:r>
              <a:rPr lang="en-US" sz="2000" dirty="0" err="1">
                <a:solidFill>
                  <a:srgbClr val="15A7A1"/>
                </a:solidFill>
              </a:rPr>
              <a:t>poduzeća</a:t>
            </a:r>
            <a:r>
              <a:rPr lang="en-US" sz="2000" dirty="0">
                <a:solidFill>
                  <a:srgbClr val="15A7A1"/>
                </a:solidFill>
              </a:rPr>
              <a:t>.</a:t>
            </a:r>
            <a:endParaRPr lang="en-GB" sz="2000" dirty="0">
              <a:solidFill>
                <a:srgbClr val="15A7A1"/>
              </a:solidFill>
            </a:endParaRPr>
          </a:p>
        </p:txBody>
      </p:sp>
      <p:pic>
        <p:nvPicPr>
          <p:cNvPr id="107522" name="Picture 2" descr="Integrated Sustainable Green Entrepreneurship for North East India – Surjit"/>
          <p:cNvPicPr>
            <a:picLocks noChangeAspect="1" noChangeArrowheads="1"/>
          </p:cNvPicPr>
          <p:nvPr/>
        </p:nvPicPr>
        <p:blipFill>
          <a:blip r:embed="rId3" r:link="rId4"/>
          <a:srcRect/>
          <a:stretch>
            <a:fillRect/>
          </a:stretch>
        </p:blipFill>
        <p:spPr bwMode="auto">
          <a:xfrm>
            <a:off x="4967556" y="1866901"/>
            <a:ext cx="1961222" cy="1308100"/>
          </a:xfrm>
          <a:prstGeom prst="rect">
            <a:avLst/>
          </a:prstGeom>
          <a:noFill/>
          <a:ln w="9525">
            <a:noFill/>
            <a:miter lim="800000"/>
            <a:headEnd/>
            <a:tailEnd/>
          </a:ln>
        </p:spPr>
      </p:pic>
      <p:sp>
        <p:nvSpPr>
          <p:cNvPr id="7" name="Google Shape;335;p32"/>
          <p:cNvSpPr txBox="1">
            <a:spLocks/>
          </p:cNvSpPr>
          <p:nvPr/>
        </p:nvSpPr>
        <p:spPr>
          <a:xfrm>
            <a:off x="608052" y="3409950"/>
            <a:ext cx="7469148" cy="1153298"/>
          </a:xfrm>
          <a:prstGeom prst="rect">
            <a:avLst/>
          </a:prstGeom>
          <a:ln>
            <a:solidFill>
              <a:srgbClr val="15A7A1"/>
            </a:solidFill>
          </a:ln>
        </p:spPr>
        <p:txBody>
          <a:bodyPr spcFirstLastPara="1" wrap="square" lIns="91425" tIns="91425" rIns="91425" bIns="91425" anchor="t" anchorCtr="0">
            <a:noAutofit/>
          </a:bodyPr>
          <a:lstStyle/>
          <a:p>
            <a:pPr marL="114300" indent="12700" algn="l" rtl="0">
              <a:buSzPts val="1600"/>
            </a:pPr>
            <a:r>
              <a:rPr lang="en-US" sz="2000" b="1" dirty="0" err="1">
                <a:solidFill>
                  <a:srgbClr val="15A7A1"/>
                </a:solidFill>
              </a:rPr>
              <a:t>Praktična</a:t>
            </a:r>
            <a:r>
              <a:rPr lang="en-US" sz="2000" b="1" dirty="0">
                <a:solidFill>
                  <a:srgbClr val="15A7A1"/>
                </a:solidFill>
              </a:rPr>
              <a:t> </a:t>
            </a:r>
            <a:r>
              <a:rPr lang="en-US" sz="2000" b="1" dirty="0" err="1">
                <a:solidFill>
                  <a:srgbClr val="15A7A1"/>
                </a:solidFill>
              </a:rPr>
              <a:t>vježba</a:t>
            </a:r>
            <a:r>
              <a:rPr lang="en-US" sz="2000" b="1" dirty="0">
                <a:solidFill>
                  <a:srgbClr val="15A7A1"/>
                </a:solidFill>
              </a:rPr>
              <a:t> </a:t>
            </a:r>
            <a:r>
              <a:rPr lang="en-US" sz="2000" dirty="0">
                <a:solidFill>
                  <a:srgbClr val="2B2D83"/>
                </a:solidFill>
              </a:rPr>
              <a:t>- </a:t>
            </a:r>
            <a:r>
              <a:rPr lang="en-US" sz="2000" dirty="0" err="1">
                <a:solidFill>
                  <a:srgbClr val="2B2D83"/>
                </a:solidFill>
              </a:rPr>
              <a:t>Razgovarajte</a:t>
            </a:r>
            <a:r>
              <a:rPr lang="en-US" sz="2000" dirty="0">
                <a:solidFill>
                  <a:srgbClr val="2B2D83"/>
                </a:solidFill>
              </a:rPr>
              <a:t> s kolegama </a:t>
            </a:r>
            <a:r>
              <a:rPr lang="en-US" sz="2000" dirty="0" err="1">
                <a:solidFill>
                  <a:srgbClr val="2B2D83"/>
                </a:solidFill>
              </a:rPr>
              <a:t>iz</a:t>
            </a:r>
            <a:r>
              <a:rPr lang="en-US" sz="2000" dirty="0">
                <a:solidFill>
                  <a:srgbClr val="2B2D83"/>
                </a:solidFill>
              </a:rPr>
              <a:t> </a:t>
            </a:r>
            <a:r>
              <a:rPr lang="en-US" sz="2000" dirty="0" err="1">
                <a:solidFill>
                  <a:srgbClr val="2B2D83"/>
                </a:solidFill>
              </a:rPr>
              <a:t>tima</a:t>
            </a:r>
            <a:r>
              <a:rPr lang="en-US" sz="2000" dirty="0">
                <a:solidFill>
                  <a:srgbClr val="2B2D83"/>
                </a:solidFill>
              </a:rPr>
              <a:t> </a:t>
            </a:r>
            <a:r>
              <a:rPr lang="en-US" sz="2000" dirty="0" err="1">
                <a:solidFill>
                  <a:srgbClr val="2B2D83"/>
                </a:solidFill>
              </a:rPr>
              <a:t>i</a:t>
            </a:r>
            <a:r>
              <a:rPr lang="en-US" sz="2000" dirty="0">
                <a:solidFill>
                  <a:srgbClr val="2B2D83"/>
                </a:solidFill>
              </a:rPr>
              <a:t> </a:t>
            </a:r>
            <a:r>
              <a:rPr lang="en-US" sz="2000" dirty="0" err="1">
                <a:solidFill>
                  <a:srgbClr val="2B2D83"/>
                </a:solidFill>
              </a:rPr>
              <a:t>ar</a:t>
            </a:r>
            <a:r>
              <a:rPr kumimoji="0" lang="en-US" sz="2000" b="0" i="0" u="none" strike="noStrike" kern="0" cap="none" spc="0" normalizeH="0" noProof="0" dirty="0" err="1">
                <a:ln>
                  <a:noFill/>
                </a:ln>
                <a:solidFill>
                  <a:srgbClr val="2B2D83"/>
                </a:solidFill>
                <a:effectLst/>
                <a:uLnTx/>
                <a:uFillTx/>
                <a:latin typeface="Arial"/>
                <a:ea typeface="Arial"/>
                <a:cs typeface="Arial"/>
                <a:sym typeface="Arial"/>
              </a:rPr>
              <a:t>gumentirajte</a:t>
            </a:r>
            <a:r>
              <a:rPr kumimoji="0" lang="en-US" sz="2000" b="0" i="0" u="none" strike="noStrike" kern="0" cap="none" spc="0" normalizeH="0" noProof="0" dirty="0">
                <a:ln>
                  <a:noFill/>
                </a:ln>
                <a:solidFill>
                  <a:srgbClr val="2B2D83"/>
                </a:solidFill>
                <a:effectLst/>
                <a:uLnTx/>
                <a:uFillTx/>
                <a:latin typeface="Arial"/>
                <a:ea typeface="Arial"/>
                <a:cs typeface="Arial"/>
                <a:sym typeface="Arial"/>
              </a:rPr>
              <a:t> o tome koja je od dvije gore navedene vrste zelenog poduzetništva učinkovitija i zašto</a:t>
            </a:r>
            <a:r>
              <a:rPr kumimoji="0" lang="en-US" sz="2000" b="0" i="0" u="none" strike="noStrike" kern="0" cap="none" spc="0" normalizeH="0" baseline="0" noProof="0" dirty="0">
                <a:ln>
                  <a:noFill/>
                </a:ln>
                <a:solidFill>
                  <a:srgbClr val="2B2D83"/>
                </a:solidFill>
                <a:effectLst/>
                <a:uLnTx/>
                <a:uFillTx/>
                <a:latin typeface="Arial"/>
                <a:ea typeface="Arial"/>
                <a:cs typeface="Arial"/>
                <a:sym typeface="Arial"/>
              </a:rPr>
              <a:t>.</a:t>
            </a:r>
            <a:endParaRPr kumimoji="0" lang="en-GB" sz="2000" b="0" i="0" u="none" strike="noStrike" kern="0" cap="none" spc="0" normalizeH="0" baseline="0" noProof="0" dirty="0">
              <a:ln>
                <a:noFill/>
              </a:ln>
              <a:solidFill>
                <a:srgbClr val="2B2D83"/>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algn="l" rtl="0"/>
            <a:r>
              <a:rPr lang="en-GB" b="1" dirty="0" err="1"/>
              <a:t>Koncept</a:t>
            </a:r>
            <a:r>
              <a:rPr lang="en-GB" b="1" dirty="0"/>
              <a:t> </a:t>
            </a:r>
            <a:r>
              <a:rPr lang="en-GB" b="1" dirty="0" err="1"/>
              <a:t>Greenwashingu</a:t>
            </a:r>
            <a:r>
              <a:rPr lang="en-GB" b="1" dirty="0"/>
              <a:t> zelenom poduzetništvu</a:t>
            </a:r>
            <a:endParaRPr lang="en-US" dirty="0"/>
          </a:p>
        </p:txBody>
      </p:sp>
      <p:sp>
        <p:nvSpPr>
          <p:cNvPr id="335" name="Google Shape;335;p32"/>
          <p:cNvSpPr txBox="1">
            <a:spLocks noGrp="1"/>
          </p:cNvSpPr>
          <p:nvPr>
            <p:ph type="subTitle" idx="4294967295"/>
          </p:nvPr>
        </p:nvSpPr>
        <p:spPr>
          <a:xfrm>
            <a:off x="601734" y="1752600"/>
            <a:ext cx="7951716" cy="2819400"/>
          </a:xfrm>
          <a:prstGeom prst="rect">
            <a:avLst/>
          </a:prstGeom>
        </p:spPr>
        <p:txBody>
          <a:bodyPr spcFirstLastPara="1" wrap="square" lIns="91425" tIns="91425" rIns="91425" bIns="91425" anchor="t" anchorCtr="0">
            <a:noAutofit/>
          </a:bodyPr>
          <a:lstStyle/>
          <a:p>
            <a:pPr marL="114300" indent="12700" algn="l" rtl="0">
              <a:buSzPts val="1600"/>
            </a:pPr>
            <a:r>
              <a:rPr lang="en-US" sz="2000" dirty="0" err="1">
                <a:solidFill>
                  <a:srgbClr val="2B2D83"/>
                </a:solidFill>
              </a:rPr>
              <a:t>Što</a:t>
            </a:r>
            <a:r>
              <a:rPr lang="en-US" sz="2000" dirty="0">
                <a:solidFill>
                  <a:srgbClr val="2B2D83"/>
                </a:solidFill>
              </a:rPr>
              <a:t> je Greenwashing?</a:t>
            </a:r>
          </a:p>
          <a:p>
            <a:pPr marL="114300" indent="12700" algn="l" rtl="0">
              <a:buSzPts val="1600"/>
            </a:pPr>
            <a:endParaRPr lang="en-US" sz="2000" dirty="0">
              <a:solidFill>
                <a:srgbClr val="15A7A1"/>
              </a:solidFill>
            </a:endParaRPr>
          </a:p>
          <a:p>
            <a:pPr marL="114300" indent="12700" algn="l" rtl="0">
              <a:buSzPts val="1600"/>
              <a:buFont typeface="Arial" pitchFamily="34" charset="0"/>
              <a:buChar char="•"/>
            </a:pPr>
            <a:r>
              <a:rPr lang="en-US" sz="1600" dirty="0">
                <a:solidFill>
                  <a:srgbClr val="15A7A1"/>
                </a:solidFill>
              </a:rPr>
              <a:t> </a:t>
            </a:r>
            <a:r>
              <a:rPr lang="en-US" sz="1600" dirty="0" err="1">
                <a:solidFill>
                  <a:srgbClr val="15A7A1"/>
                </a:solidFill>
              </a:rPr>
              <a:t>Prikladan</a:t>
            </a:r>
            <a:r>
              <a:rPr lang="en-US" sz="1600" dirty="0">
                <a:solidFill>
                  <a:srgbClr val="15A7A1"/>
                </a:solidFill>
              </a:rPr>
              <a:t> za </a:t>
            </a:r>
            <a:r>
              <a:rPr lang="en-US" sz="1600" dirty="0" err="1">
                <a:solidFill>
                  <a:srgbClr val="15A7A1"/>
                </a:solidFill>
              </a:rPr>
              <a:t>prirodu</a:t>
            </a:r>
            <a:r>
              <a:rPr lang="en-US" sz="1600" dirty="0">
                <a:solidFill>
                  <a:srgbClr val="15A7A1"/>
                </a:solidFill>
              </a:rPr>
              <a:t> </a:t>
            </a:r>
            <a:r>
              <a:rPr lang="en-US" sz="1600" dirty="0" err="1">
                <a:solidFill>
                  <a:srgbClr val="15A7A1"/>
                </a:solidFill>
              </a:rPr>
              <a:t>riječi</a:t>
            </a:r>
            <a:r>
              <a:rPr lang="en-US" sz="1600" dirty="0">
                <a:solidFill>
                  <a:srgbClr val="15A7A1"/>
                </a:solidFill>
              </a:rPr>
              <a:t> kao što su "eko", "bio" i "organska" održivost koriste se retorički od strane nekih beskrupuloznih tvrtki samo kako bi zavarale potrošače koji ne sumnjaju da vjeruju da su te tvrtke svjesne okoliša u </a:t>
            </a:r>
            <a:r>
              <a:rPr lang="en-US" sz="1600" dirty="0" err="1">
                <a:solidFill>
                  <a:srgbClr val="15A7A1"/>
                </a:solidFill>
              </a:rPr>
              <a:t>svom</a:t>
            </a:r>
            <a:r>
              <a:rPr lang="en-US" sz="1600" dirty="0">
                <a:solidFill>
                  <a:srgbClr val="15A7A1"/>
                </a:solidFill>
              </a:rPr>
              <a:t> </a:t>
            </a:r>
            <a:r>
              <a:rPr lang="en-US" sz="1600" dirty="0" err="1">
                <a:solidFill>
                  <a:srgbClr val="15A7A1"/>
                </a:solidFill>
              </a:rPr>
              <a:t>poslovanju</a:t>
            </a:r>
            <a:r>
              <a:rPr lang="en-US" sz="1600" dirty="0">
                <a:solidFill>
                  <a:srgbClr val="15A7A1"/>
                </a:solidFill>
              </a:rPr>
              <a:t> </a:t>
            </a:r>
            <a:r>
              <a:rPr lang="en-US" sz="1600" dirty="0" err="1">
                <a:solidFill>
                  <a:srgbClr val="15A7A1"/>
                </a:solidFill>
              </a:rPr>
              <a:t>operacije</a:t>
            </a:r>
            <a:r>
              <a:rPr lang="en-US" sz="1600" dirty="0">
                <a:solidFill>
                  <a:srgbClr val="15A7A1"/>
                </a:solidFill>
              </a:rPr>
              <a:t>.</a:t>
            </a:r>
          </a:p>
          <a:p>
            <a:pPr marL="114300" indent="12700" algn="l" rtl="0">
              <a:buSzPts val="1600"/>
              <a:buFont typeface="Arial" pitchFamily="34" charset="0"/>
              <a:buChar char="•"/>
            </a:pPr>
            <a:endParaRPr lang="en-US" sz="1600" dirty="0">
              <a:solidFill>
                <a:srgbClr val="15A7A1"/>
              </a:solidFill>
            </a:endParaRPr>
          </a:p>
          <a:p>
            <a:pPr marL="114300" indent="12700" algn="l" rtl="0">
              <a:buSzPts val="1600"/>
              <a:buFont typeface="Arial" pitchFamily="34" charset="0"/>
              <a:buChar char="•"/>
            </a:pPr>
            <a:r>
              <a:rPr lang="en-US" sz="1600" dirty="0">
                <a:solidFill>
                  <a:srgbClr val="15A7A1"/>
                </a:solidFill>
              </a:rPr>
              <a:t> </a:t>
            </a:r>
            <a:r>
              <a:rPr lang="en-US" sz="1600" dirty="0" err="1">
                <a:solidFill>
                  <a:srgbClr val="15A7A1"/>
                </a:solidFill>
              </a:rPr>
              <a:t>Primjećeno</a:t>
            </a:r>
            <a:r>
              <a:rPr lang="en-US" sz="1600" dirty="0">
                <a:solidFill>
                  <a:srgbClr val="15A7A1"/>
                </a:solidFill>
              </a:rPr>
              <a:t> je da su tvrtke namjerne u odabiru “</a:t>
            </a:r>
            <a:r>
              <a:rPr lang="en-US" sz="1600" dirty="0" err="1">
                <a:solidFill>
                  <a:srgbClr val="15A7A1"/>
                </a:solidFill>
              </a:rPr>
              <a:t>zeleno</a:t>
            </a:r>
            <a:r>
              <a:rPr lang="en-US" sz="1600" dirty="0">
                <a:solidFill>
                  <a:srgbClr val="15A7A1"/>
                </a:solidFill>
              </a:rPr>
              <a:t> </a:t>
            </a:r>
            <a:r>
              <a:rPr lang="en-US" sz="1600" dirty="0" err="1">
                <a:solidFill>
                  <a:srgbClr val="15A7A1"/>
                </a:solidFill>
              </a:rPr>
              <a:t>pranje</a:t>
            </a:r>
            <a:r>
              <a:rPr lang="en-US" sz="1600" dirty="0">
                <a:solidFill>
                  <a:srgbClr val="15A7A1"/>
                </a:solidFill>
              </a:rPr>
              <a:t>” </a:t>
            </a:r>
            <a:r>
              <a:rPr lang="en-US" sz="1600" dirty="0" err="1">
                <a:solidFill>
                  <a:srgbClr val="15A7A1"/>
                </a:solidFill>
              </a:rPr>
              <a:t>što</a:t>
            </a:r>
            <a:r>
              <a:rPr lang="en-US" sz="1600" dirty="0">
                <a:solidFill>
                  <a:srgbClr val="15A7A1"/>
                </a:solidFill>
              </a:rPr>
              <a:t> doslovno znači obmanjivati ​​javnost putem marketinških kampanja.</a:t>
            </a:r>
            <a:endParaRPr lang="en-GB" sz="1600" dirty="0">
              <a:solidFill>
                <a:srgbClr val="15A7A1"/>
              </a:solidFill>
            </a:endParaRPr>
          </a:p>
        </p:txBody>
      </p:sp>
      <p:pic>
        <p:nvPicPr>
          <p:cNvPr id="4" name="Picture 2" descr="Are UK business owners guilty of &amp;#39;greenwashing&amp;#39;? | Business Leader News"/>
          <p:cNvPicPr>
            <a:picLocks noChangeAspect="1" noChangeArrowheads="1"/>
          </p:cNvPicPr>
          <p:nvPr/>
        </p:nvPicPr>
        <p:blipFill>
          <a:blip r:embed="rId3"/>
          <a:srcRect/>
          <a:stretch>
            <a:fillRect/>
          </a:stretch>
        </p:blipFill>
        <p:spPr bwMode="auto">
          <a:xfrm>
            <a:off x="7131050" y="1114321"/>
            <a:ext cx="1320800" cy="132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algn="l" rtl="0"/>
            <a:r>
              <a:rPr lang="en-GB" b="1" dirty="0"/>
              <a:t>Koncept</a:t>
            </a:r>
            <a:r>
              <a:rPr lang="en-GB" b="1" dirty="0" err="1"/>
              <a:t>Greenwashing</a:t>
            </a:r>
            <a:r>
              <a:rPr lang="en-GB" b="1" dirty="0"/>
              <a:t>u zelenom poduzetništvu</a:t>
            </a:r>
            <a:endParaRPr lang="en-US" dirty="0"/>
          </a:p>
        </p:txBody>
      </p:sp>
      <p:sp>
        <p:nvSpPr>
          <p:cNvPr id="335" name="Google Shape;335;p32"/>
          <p:cNvSpPr txBox="1">
            <a:spLocks noGrp="1"/>
          </p:cNvSpPr>
          <p:nvPr>
            <p:ph type="subTitle" idx="4294967295"/>
          </p:nvPr>
        </p:nvSpPr>
        <p:spPr>
          <a:xfrm>
            <a:off x="4038599" y="1758374"/>
            <a:ext cx="4540251" cy="3011383"/>
          </a:xfrm>
          <a:prstGeom prst="rect">
            <a:avLst/>
          </a:prstGeom>
          <a:ln>
            <a:solidFill>
              <a:srgbClr val="2B2D83"/>
            </a:solidFill>
          </a:ln>
        </p:spPr>
        <p:txBody>
          <a:bodyPr spcFirstLastPara="1" wrap="square" lIns="91425" tIns="91425" rIns="91425" bIns="91425" anchor="t" anchorCtr="0">
            <a:noAutofit/>
          </a:bodyPr>
          <a:lstStyle/>
          <a:p>
            <a:pPr marL="114300" indent="12700" algn="l" rtl="0">
              <a:buSzPts val="1600"/>
            </a:pPr>
            <a:r>
              <a:rPr lang="en-US" sz="2000" b="1" dirty="0">
                <a:solidFill>
                  <a:srgbClr val="2B2D83"/>
                </a:solidFill>
              </a:rPr>
              <a:t>Praktična vježba</a:t>
            </a:r>
          </a:p>
          <a:p>
            <a:pPr marL="114300" indent="12700" algn="l" rtl="0">
              <a:buSzPts val="1600"/>
            </a:pPr>
            <a:endParaRPr lang="en-US" sz="2000" dirty="0">
              <a:solidFill>
                <a:srgbClr val="15A7A1"/>
              </a:solidFill>
            </a:endParaRPr>
          </a:p>
          <a:p>
            <a:pPr marL="114300" indent="12700" algn="l" rtl="0">
              <a:buSzPts val="1600"/>
            </a:pPr>
            <a:r>
              <a:rPr lang="en-US" sz="1600" dirty="0">
                <a:solidFill>
                  <a:srgbClr val="15A7A1"/>
                </a:solidFill>
              </a:rPr>
              <a:t>Pogledajte sljedeći video i identificirajte tvrtke koje to </a:t>
            </a:r>
            <a:r>
              <a:rPr lang="en-US" sz="1600" dirty="0" err="1">
                <a:solidFill>
                  <a:srgbClr val="15A7A1"/>
                </a:solidFill>
              </a:rPr>
              <a:t>rade</a:t>
            </a:r>
            <a:r>
              <a:rPr lang="en-US" sz="1600" dirty="0">
                <a:solidFill>
                  <a:srgbClr val="15A7A1"/>
                </a:solidFill>
              </a:rPr>
              <a:t> Greenwashing.</a:t>
            </a:r>
          </a:p>
          <a:p>
            <a:pPr marL="114300" indent="12700" algn="l" rtl="0">
              <a:buSzPts val="1600"/>
            </a:pPr>
            <a:r>
              <a:rPr lang="en-US" sz="1600" dirty="0">
                <a:solidFill>
                  <a:srgbClr val="15A7A1"/>
                </a:solidFill>
              </a:rPr>
              <a:t>Nakon toga raspravite sa grupom o učincima koje imaju radnje tvrtki koje ste identificirali.</a:t>
            </a:r>
          </a:p>
          <a:p>
            <a:pPr marL="114300" indent="12700" algn="l" rtl="0">
              <a:buSzPts val="1600"/>
            </a:pPr>
            <a:endParaRPr lang="en-US" sz="1600" dirty="0">
              <a:solidFill>
                <a:srgbClr val="15A7A1"/>
              </a:solidFill>
            </a:endParaRPr>
          </a:p>
          <a:p>
            <a:pPr marL="114300" indent="12700" algn="l" rtl="0">
              <a:buSzPts val="1600"/>
            </a:pPr>
            <a:r>
              <a:rPr lang="en-US" dirty="0">
                <a:solidFill>
                  <a:srgbClr val="2B2D83"/>
                </a:solidFill>
                <a:hlinkClick r:id="rId3"/>
              </a:rPr>
              <a:t>https://www.youtube.com/watch?v=5cEl-esdjpU</a:t>
            </a:r>
            <a:endParaRPr lang="en-US" dirty="0">
              <a:solidFill>
                <a:srgbClr val="2B2D83"/>
              </a:solidFill>
            </a:endParaRPr>
          </a:p>
          <a:p>
            <a:pPr marL="114300" indent="12700" algn="l" rtl="0">
              <a:buSzPts val="1600"/>
            </a:pPr>
            <a:endParaRPr lang="en-US" sz="1600" dirty="0">
              <a:solidFill>
                <a:srgbClr val="15A7A1"/>
              </a:solidFill>
            </a:endParaRPr>
          </a:p>
          <a:p>
            <a:pPr marL="114300" indent="12700" algn="l" rtl="0">
              <a:buSzPts val="1600"/>
            </a:pPr>
            <a:endParaRPr lang="en-US" sz="1600" dirty="0">
              <a:solidFill>
                <a:srgbClr val="15A7A1"/>
              </a:solidFill>
            </a:endParaRPr>
          </a:p>
        </p:txBody>
      </p:sp>
      <p:pic>
        <p:nvPicPr>
          <p:cNvPr id="108546" name="Picture 2" descr="11 Greenwashing ideas in 2021 | environmental issues, awareness, environment"/>
          <p:cNvPicPr>
            <a:picLocks noChangeAspect="1" noChangeArrowheads="1"/>
          </p:cNvPicPr>
          <p:nvPr/>
        </p:nvPicPr>
        <p:blipFill>
          <a:blip r:embed="rId4" r:link="rId5"/>
          <a:srcRect/>
          <a:stretch>
            <a:fillRect/>
          </a:stretch>
        </p:blipFill>
        <p:spPr bwMode="auto">
          <a:xfrm>
            <a:off x="444178" y="1751693"/>
            <a:ext cx="2820307" cy="2820307"/>
          </a:xfrm>
          <a:prstGeom prst="rect">
            <a:avLst/>
          </a:prstGeom>
          <a:noFill/>
          <a:ln w="9525">
            <a:noFill/>
            <a:miter lim="800000"/>
            <a:headEnd/>
            <a:tailEnd/>
          </a:ln>
        </p:spPr>
      </p:pic>
      <p:sp>
        <p:nvSpPr>
          <p:cNvPr id="108547" name="Text Box 3"/>
          <p:cNvSpPr txBox="1">
            <a:spLocks noChangeArrowheads="1"/>
          </p:cNvSpPr>
          <p:nvPr/>
        </p:nvSpPr>
        <p:spPr bwMode="auto">
          <a:xfrm>
            <a:off x="444178" y="1758374"/>
            <a:ext cx="2820307" cy="35394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700" b="1" i="0" u="none" strike="noStrike" cap="none" normalizeH="0" baseline="0" dirty="0" err="1">
                <a:ln>
                  <a:noFill/>
                </a:ln>
                <a:solidFill>
                  <a:schemeClr val="tx1"/>
                </a:solidFill>
                <a:effectLst/>
                <a:latin typeface="Calibri" pitchFamily="34" charset="0"/>
                <a:cs typeface="Arial" pitchFamily="34" charset="0"/>
              </a:rPr>
              <a:t>Šest</a:t>
            </a:r>
            <a:r>
              <a:rPr kumimoji="0" lang="en-GB" sz="1700" b="1" i="0" u="none" strike="noStrike" cap="none" normalizeH="0" baseline="0" dirty="0">
                <a:ln>
                  <a:noFill/>
                </a:ln>
                <a:solidFill>
                  <a:schemeClr val="tx1"/>
                </a:solidFill>
                <a:effectLst/>
                <a:latin typeface="Calibri" pitchFamily="34" charset="0"/>
                <a:cs typeface="Arial" pitchFamily="34" charset="0"/>
              </a:rPr>
              <a:t> </a:t>
            </a:r>
            <a:r>
              <a:rPr kumimoji="0" lang="en-GB" sz="1700" b="1" i="0" u="none" strike="noStrike" cap="none" normalizeH="0" baseline="0" dirty="0" err="1">
                <a:ln>
                  <a:noFill/>
                </a:ln>
                <a:solidFill>
                  <a:schemeClr val="tx1"/>
                </a:solidFill>
                <a:effectLst/>
                <a:latin typeface="Calibri" pitchFamily="34" charset="0"/>
                <a:cs typeface="Arial" pitchFamily="34" charset="0"/>
              </a:rPr>
              <a:t>grijeha</a:t>
            </a:r>
            <a:r>
              <a:rPr kumimoji="0" lang="en-GB" sz="1700" b="1" i="0" u="none" strike="noStrike" cap="none" normalizeH="0" baseline="0" dirty="0">
                <a:ln>
                  <a:noFill/>
                </a:ln>
                <a:solidFill>
                  <a:schemeClr val="tx1"/>
                </a:solidFill>
                <a:effectLst/>
                <a:latin typeface="Calibri" pitchFamily="34" charset="0"/>
                <a:cs typeface="Arial" pitchFamily="34" charset="0"/>
              </a:rPr>
              <a:t> </a:t>
            </a:r>
            <a:r>
              <a:rPr kumimoji="0" lang="en-GB" sz="1700" b="1" i="0" u="none" strike="noStrike" cap="none" normalizeH="0" baseline="0" dirty="0" err="1">
                <a:ln>
                  <a:noFill/>
                </a:ln>
                <a:solidFill>
                  <a:schemeClr val="tx1"/>
                </a:solidFill>
                <a:effectLst/>
                <a:latin typeface="Calibri" pitchFamily="34" charset="0"/>
                <a:cs typeface="Arial" pitchFamily="34" charset="0"/>
              </a:rPr>
              <a:t>Greenwashinga</a:t>
            </a:r>
            <a:endParaRPr kumimoji="0" lang="en-US" sz="17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lgn="l" rtl="0"/>
            <a:r>
              <a:rPr lang="en-US" sz="3200" b="1" dirty="0">
                <a:solidFill>
                  <a:srgbClr val="2B2D83"/>
                </a:solidFill>
              </a:rPr>
              <a:t>Kako možete znati imate li posla s</a:t>
            </a:r>
            <a:r>
              <a:rPr lang="en-US" sz="3200" b="1" dirty="0" err="1">
                <a:solidFill>
                  <a:srgbClr val="2B2D83"/>
                </a:solidFill>
              </a:rPr>
              <a:t>zeleno pranje</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505857"/>
            <a:ext cx="8261350" cy="2757383"/>
          </a:xfrm>
          <a:prstGeom prst="rect">
            <a:avLst/>
          </a:prstGeom>
          <a:ln>
            <a:noFill/>
          </a:ln>
        </p:spPr>
        <p:txBody>
          <a:bodyPr spcFirstLastPara="1" wrap="square" lIns="91425" tIns="91425" rIns="91425" bIns="91425" anchor="t" anchorCtr="0">
            <a:noAutofit/>
          </a:bodyPr>
          <a:lstStyle/>
          <a:p>
            <a:pPr marL="114300" indent="12700" algn="l" rtl="0">
              <a:buSzPts val="1600"/>
            </a:pPr>
            <a:r>
              <a:rPr lang="en-US" sz="1800" dirty="0">
                <a:solidFill>
                  <a:srgbClr val="15A7A1"/>
                </a:solidFill>
              </a:rPr>
              <a:t>1. </a:t>
            </a:r>
            <a:r>
              <a:rPr lang="en-US" sz="1800" dirty="0" err="1">
                <a:solidFill>
                  <a:srgbClr val="15A7A1"/>
                </a:solidFill>
              </a:rPr>
              <a:t>Čini</a:t>
            </a:r>
            <a:r>
              <a:rPr lang="en-US" sz="1800" dirty="0">
                <a:solidFill>
                  <a:srgbClr val="15A7A1"/>
                </a:solidFill>
              </a:rPr>
              <a:t> li </a:t>
            </a:r>
            <a:r>
              <a:rPr lang="en-US" sz="1800" dirty="0" err="1">
                <a:solidFill>
                  <a:srgbClr val="15A7A1"/>
                </a:solidFill>
              </a:rPr>
              <a:t>vam</a:t>
            </a:r>
            <a:r>
              <a:rPr lang="en-US" sz="1800" dirty="0">
                <a:solidFill>
                  <a:srgbClr val="15A7A1"/>
                </a:solidFill>
              </a:rPr>
              <a:t> se da </a:t>
            </a:r>
            <a:r>
              <a:rPr lang="en-US" sz="1800" dirty="0" err="1">
                <a:solidFill>
                  <a:srgbClr val="15A7A1"/>
                </a:solidFill>
              </a:rPr>
              <a:t>vidite</a:t>
            </a:r>
            <a:r>
              <a:rPr lang="en-US" sz="1800" dirty="0">
                <a:solidFill>
                  <a:srgbClr val="15A7A1"/>
                </a:solidFill>
              </a:rPr>
              <a:t> </a:t>
            </a:r>
            <a:r>
              <a:rPr lang="en-US" sz="1800" dirty="0" err="1">
                <a:solidFill>
                  <a:srgbClr val="15A7A1"/>
                </a:solidFill>
              </a:rPr>
              <a:t>sjajnu</a:t>
            </a:r>
            <a:r>
              <a:rPr lang="en-US" sz="1800" dirty="0">
                <a:solidFill>
                  <a:srgbClr val="15A7A1"/>
                </a:solidFill>
              </a:rPr>
              <a:t> zelenu tvrdnju? Provjerite još jednom. Idite na njihovu web stranicu. Ima li puno informacija? Ili vidite puno nejasnoća? Ako je doista nejasno i neodređeno – jest </a:t>
            </a:r>
            <a:r>
              <a:rPr lang="en-US" sz="1800" dirty="0" err="1">
                <a:solidFill>
                  <a:srgbClr val="15A7A1"/>
                </a:solidFill>
              </a:rPr>
              <a:t>zeleno</a:t>
            </a:r>
            <a:r>
              <a:rPr lang="en-US" sz="1800" dirty="0">
                <a:solidFill>
                  <a:srgbClr val="15A7A1"/>
                </a:solidFill>
              </a:rPr>
              <a:t> </a:t>
            </a:r>
            <a:r>
              <a:rPr lang="en-US" sz="1800" dirty="0" err="1">
                <a:solidFill>
                  <a:srgbClr val="15A7A1"/>
                </a:solidFill>
              </a:rPr>
              <a:t>pranje</a:t>
            </a:r>
            <a:r>
              <a:rPr lang="en-US" sz="1800" dirty="0">
                <a:solidFill>
                  <a:srgbClr val="15A7A1"/>
                </a:solidFill>
              </a:rPr>
              <a:t>.</a:t>
            </a:r>
          </a:p>
          <a:p>
            <a:pPr marL="114300" indent="12700" algn="l" rtl="0">
              <a:buSzPts val="1600"/>
              <a:buAutoNum type="arabicPeriod"/>
            </a:pPr>
            <a:endParaRPr lang="en-US" sz="1800" dirty="0">
              <a:solidFill>
                <a:srgbClr val="15A7A1"/>
              </a:solidFill>
            </a:endParaRPr>
          </a:p>
          <a:p>
            <a:pPr marL="114300" indent="12700" algn="l" rtl="0">
              <a:buSzPts val="1600"/>
              <a:buAutoNum type="arabicPeriod"/>
            </a:pPr>
            <a:endParaRPr lang="en-US" sz="1800" dirty="0">
              <a:solidFill>
                <a:srgbClr val="15A7A1"/>
              </a:solidFill>
            </a:endParaRPr>
          </a:p>
          <a:p>
            <a:pPr marL="114300" indent="12700" algn="l" rtl="0">
              <a:buSzPts val="1600"/>
            </a:pPr>
            <a:r>
              <a:rPr lang="en-US" sz="1800" dirty="0">
                <a:solidFill>
                  <a:srgbClr val="2B2D83"/>
                </a:solidFill>
              </a:rPr>
              <a:t>2. Odvraća li vas oglas od velike slike? </a:t>
            </a:r>
            <a:r>
              <a:rPr lang="en-US" sz="1800">
                <a:solidFill>
                  <a:srgbClr val="2B2D83"/>
                </a:solidFill>
              </a:rPr>
              <a:t>Naravno</a:t>
            </a:r>
            <a:r>
              <a:rPr lang="en-US" sz="1800" dirty="0">
                <a:solidFill>
                  <a:srgbClr val="2B2D83"/>
                </a:solidFill>
              </a:rPr>
              <a:t>,  BP je pomogao očistiti umiljate male patke. </a:t>
            </a:r>
            <a:r>
              <a:rPr lang="en-US" sz="1800" dirty="0" err="1">
                <a:solidFill>
                  <a:srgbClr val="2B2D83"/>
                </a:solidFill>
              </a:rPr>
              <a:t>Fascinirao</a:t>
            </a:r>
            <a:r>
              <a:rPr lang="en-US" sz="1800" dirty="0">
                <a:solidFill>
                  <a:srgbClr val="2B2D83"/>
                </a:solidFill>
              </a:rPr>
              <a:t> </a:t>
            </a:r>
            <a:r>
              <a:rPr lang="en-US" sz="1800" dirty="0" err="1">
                <a:solidFill>
                  <a:srgbClr val="2B2D83"/>
                </a:solidFill>
              </a:rPr>
              <a:t>te</a:t>
            </a:r>
            <a:r>
              <a:rPr lang="en-US" sz="1800" dirty="0">
                <a:solidFill>
                  <a:srgbClr val="2B2D83"/>
                </a:solidFill>
              </a:rPr>
              <a:t>. Kako divno! Ali, da nije bilo njihove velike nepažnje, te male patke ne bi uopće bile prekrivene uljem. To je </a:t>
            </a:r>
            <a:r>
              <a:rPr lang="en-US" sz="1800" dirty="0" err="1">
                <a:solidFill>
                  <a:srgbClr val="2B2D83"/>
                </a:solidFill>
              </a:rPr>
              <a:t>zeleno</a:t>
            </a:r>
            <a:r>
              <a:rPr lang="en-US" sz="1800" dirty="0">
                <a:solidFill>
                  <a:srgbClr val="2B2D83"/>
                </a:solidFill>
              </a:rPr>
              <a:t> </a:t>
            </a:r>
            <a:r>
              <a:rPr lang="en-US" sz="1800" dirty="0" err="1">
                <a:solidFill>
                  <a:srgbClr val="2B2D83"/>
                </a:solidFill>
              </a:rPr>
              <a:t>pranje</a:t>
            </a:r>
            <a:r>
              <a:rPr lang="en-US" sz="1800" dirty="0">
                <a:solidFill>
                  <a:srgbClr val="2B2D83"/>
                </a:solidFill>
              </a:rPr>
              <a:t>.</a:t>
            </a:r>
            <a:r>
              <a:rPr lang="en-US" sz="1800" dirty="0">
                <a:solidFill>
                  <a:srgbClr val="15A7A1"/>
                </a:solidFill>
              </a:rPr>
              <a:t> </a:t>
            </a:r>
          </a:p>
        </p:txBody>
      </p:sp>
      <p:pic>
        <p:nvPicPr>
          <p:cNvPr id="114697"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3832569"/>
            <a:ext cx="2049008" cy="8468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lgn="l" rtl="0"/>
            <a:r>
              <a:rPr lang="en-US" sz="3200" b="1" dirty="0">
                <a:solidFill>
                  <a:srgbClr val="2B2D83"/>
                </a:solidFill>
              </a:rPr>
              <a:t>Kako možete znati imate li posla s</a:t>
            </a:r>
            <a:r>
              <a:rPr lang="en-US" sz="3200" b="1" dirty="0" err="1">
                <a:solidFill>
                  <a:srgbClr val="2B2D83"/>
                </a:solidFill>
              </a:rPr>
              <a:t>zeleno pranje</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384300"/>
            <a:ext cx="8261350" cy="2871683"/>
          </a:xfrm>
          <a:prstGeom prst="rect">
            <a:avLst/>
          </a:prstGeom>
          <a:ln>
            <a:noFill/>
          </a:ln>
        </p:spPr>
        <p:txBody>
          <a:bodyPr spcFirstLastPara="1" wrap="square" lIns="91425" tIns="91425" rIns="91425" bIns="91425" anchor="t" anchorCtr="0">
            <a:noAutofit/>
          </a:bodyPr>
          <a:lstStyle/>
          <a:p>
            <a:pPr marL="114300" indent="12700" algn="l" rtl="0">
              <a:buSzPts val="1600"/>
            </a:pPr>
            <a:r>
              <a:rPr lang="en-US" sz="2000" dirty="0">
                <a:solidFill>
                  <a:srgbClr val="15A7A1"/>
                </a:solidFill>
              </a:rPr>
              <a:t>3. Jesu li riječi obmanjujuće? Govore li hrpu ničega? Ima li bitnih informacija? Jesu li njihovi izvori za svoje tvrdnje stvarne potvrde ili dokazive činjenice?</a:t>
            </a:r>
          </a:p>
          <a:p>
            <a:pPr marL="114300" indent="12700" algn="l" rtl="0">
              <a:buSzPts val="1600"/>
            </a:pPr>
            <a:r>
              <a:rPr lang="en-US" sz="2000" dirty="0">
                <a:solidFill>
                  <a:srgbClr val="15A7A1"/>
                </a:solidFill>
              </a:rPr>
              <a:t> </a:t>
            </a:r>
          </a:p>
          <a:p>
            <a:pPr marL="114300" indent="12700" algn="l" rtl="0">
              <a:buSzPts val="1600"/>
            </a:pPr>
            <a:r>
              <a:rPr lang="en-US" sz="2000" dirty="0">
                <a:solidFill>
                  <a:srgbClr val="2B2D83"/>
                </a:solidFill>
              </a:rPr>
              <a:t>4. Što je s grafikom? Jesu li grafike sve zelene? Prikazuju li prekrasne prizore iz prirode? Pokušavaju li učiniti da se osjećate kao da je proizvod prirodan, a može biti sve samo ne?</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3898899"/>
            <a:ext cx="2049008" cy="84682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lgn="l" rtl="0"/>
            <a:r>
              <a:rPr lang="en-US" sz="3200" b="1" dirty="0">
                <a:solidFill>
                  <a:srgbClr val="2B2D83"/>
                </a:solidFill>
              </a:rPr>
              <a:t>Kako možete znati imate li posla s</a:t>
            </a:r>
            <a:r>
              <a:rPr lang="en-US" sz="3200" b="1" dirty="0" err="1">
                <a:solidFill>
                  <a:srgbClr val="2B2D83"/>
                </a:solidFill>
              </a:rPr>
              <a:t>zeleno pranje</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244600"/>
            <a:ext cx="8261350" cy="3011383"/>
          </a:xfrm>
          <a:prstGeom prst="rect">
            <a:avLst/>
          </a:prstGeom>
          <a:ln>
            <a:noFill/>
          </a:ln>
        </p:spPr>
        <p:txBody>
          <a:bodyPr spcFirstLastPara="1" wrap="square" lIns="91425" tIns="91425" rIns="91425" bIns="91425" anchor="t" anchorCtr="0">
            <a:noAutofit/>
          </a:bodyPr>
          <a:lstStyle/>
          <a:p>
            <a:pPr marL="114300" indent="12700" algn="l" rtl="0">
              <a:buSzPts val="1600"/>
            </a:pPr>
            <a:r>
              <a:rPr lang="en-US" sz="1800" dirty="0">
                <a:solidFill>
                  <a:srgbClr val="15A7A1"/>
                </a:solidFill>
              </a:rPr>
              <a:t>5. Čini li se tvrdnja previše dobrom da bi bila istinita? Prenaglašavaju li namjere? Mislite li stvarno da tvrtka može ispuniti svoje zahtjeve?</a:t>
            </a:r>
          </a:p>
          <a:p>
            <a:pPr marL="114300" indent="12700" algn="l" rtl="0">
              <a:buSzPts val="1600"/>
            </a:pPr>
            <a:endParaRPr lang="en-US" sz="1800" dirty="0">
              <a:solidFill>
                <a:srgbClr val="15A7A1"/>
              </a:solidFill>
            </a:endParaRPr>
          </a:p>
          <a:p>
            <a:pPr marL="114300" indent="12700" algn="l" rtl="0">
              <a:buSzPts val="1600"/>
            </a:pPr>
            <a:r>
              <a:rPr lang="en-US" sz="1800" dirty="0">
                <a:solidFill>
                  <a:srgbClr val="2B2D83"/>
                </a:solidFill>
              </a:rPr>
              <a:t>6. Kakva je tvoja instinkt reakcija? Prilično sam siguran da svi znamo da reklame ne treba uzimati zdravo za gotovo. Uvijek postoji skriveni motiv da se dočepate svoje džepne knjižice. Vjeruj si.</a:t>
            </a:r>
          </a:p>
          <a:p>
            <a:pPr marL="114300" indent="12700" algn="l" rtl="0">
              <a:buSzPts val="1600"/>
            </a:pPr>
            <a:endParaRPr lang="en-US" sz="1800" dirty="0">
              <a:solidFill>
                <a:srgbClr val="15A7A1"/>
              </a:solidFill>
            </a:endParaRPr>
          </a:p>
          <a:p>
            <a:pPr marL="114300" indent="12700" algn="l" rtl="0">
              <a:buSzPts val="1600"/>
            </a:pPr>
            <a:r>
              <a:rPr lang="en-US" sz="1800" dirty="0">
                <a:solidFill>
                  <a:srgbClr val="15A7A1"/>
                </a:solidFill>
              </a:rPr>
              <a:t>7. Kad ste u nedoumici</a:t>
            </a:r>
            <a:r>
              <a:rPr lang="en-US" sz="1800" dirty="0" err="1">
                <a:solidFill>
                  <a:srgbClr val="15A7A1"/>
                </a:solidFill>
              </a:rPr>
              <a:t>google</a:t>
            </a:r>
            <a:r>
              <a:rPr lang="en-US" sz="1800" dirty="0">
                <a:solidFill>
                  <a:srgbClr val="15A7A1"/>
                </a:solidFill>
              </a:rPr>
              <a:t>to. Sjajna stvar kod interneta je to što je sva povijest tu.</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4000499"/>
            <a:ext cx="2049008" cy="84682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Prednosti bavljenja zelenim poduzetništvom</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572237" y="1422401"/>
            <a:ext cx="7763324" cy="2901826"/>
          </a:xfrm>
          <a:prstGeom prst="rect">
            <a:avLst/>
          </a:prstGeom>
          <a:noFill/>
          <a:ln>
            <a:noFill/>
          </a:ln>
        </p:spPr>
        <p:txBody>
          <a:bodyPr spcFirstLastPara="1" wrap="square" lIns="91425" tIns="91425" rIns="91425" bIns="91425" anchor="ctr" anchorCtr="0">
            <a:noAutofit/>
          </a:bodyPr>
          <a:lstStyle/>
          <a:p>
            <a:pPr algn="l" rtl="0">
              <a:buFont typeface="Arial" pitchFamily="34" charset="0"/>
              <a:buChar char="•"/>
            </a:pPr>
            <a:r>
              <a:rPr lang="en-GB" sz="2000" dirty="0">
                <a:solidFill>
                  <a:srgbClr val="15A7A1"/>
                </a:solidFill>
              </a:rPr>
              <a:t>Zeleni marketingsvijest</a:t>
            </a:r>
          </a:p>
          <a:p>
            <a:pPr algn="l" rtl="0">
              <a:buFont typeface="Arial" pitchFamily="34" charset="0"/>
              <a:buChar char="•"/>
            </a:pPr>
            <a:endParaRPr lang="en-GB" sz="2000" dirty="0">
              <a:solidFill>
                <a:srgbClr val="15A7A1"/>
              </a:solidFill>
            </a:endParaRPr>
          </a:p>
          <a:p>
            <a:pPr algn="l" rtl="0">
              <a:buFont typeface="Arial" pitchFamily="34" charset="0"/>
              <a:buChar char="•"/>
            </a:pPr>
            <a:r>
              <a:rPr lang="en-US" sz="2000" dirty="0">
                <a:solidFill>
                  <a:srgbClr val="2B2D83"/>
                </a:solidFill>
                <a:sym typeface="Nunito"/>
              </a:rPr>
              <a:t>Jednostavna provedba ekološkihzakonodavstvo</a:t>
            </a:r>
          </a:p>
          <a:p>
            <a:pPr algn="l" rtl="0">
              <a:buFont typeface="Arial" pitchFamily="34" charset="0"/>
              <a:buChar char="•"/>
            </a:pPr>
            <a:endParaRPr lang="en-US" sz="2000" dirty="0">
              <a:solidFill>
                <a:srgbClr val="2B2D83"/>
              </a:solidFill>
              <a:sym typeface="Nunito"/>
            </a:endParaRPr>
          </a:p>
          <a:p>
            <a:pPr algn="l" rtl="0">
              <a:buFont typeface="Arial" pitchFamily="34" charset="0"/>
              <a:buChar char="•"/>
            </a:pPr>
            <a:r>
              <a:rPr lang="en-US" sz="2000" dirty="0">
                <a:solidFill>
                  <a:srgbClr val="15A7A1"/>
                </a:solidFill>
                <a:sym typeface="Nunito"/>
              </a:rPr>
              <a:t>Postizanje zelenih ulaganja i stjecanje kredita s boljimPojmovi</a:t>
            </a:r>
          </a:p>
          <a:p>
            <a:pPr algn="l" rtl="0">
              <a:buFont typeface="Arial" pitchFamily="34" charset="0"/>
              <a:buChar char="•"/>
            </a:pPr>
            <a:endParaRPr lang="en-US" sz="2000" dirty="0">
              <a:solidFill>
                <a:srgbClr val="15A7A1"/>
              </a:solidFill>
              <a:sym typeface="Nunito"/>
            </a:endParaRPr>
          </a:p>
          <a:p>
            <a:pPr algn="l" rtl="0">
              <a:buFont typeface="Arial" pitchFamily="34" charset="0"/>
              <a:buChar char="•"/>
            </a:pPr>
            <a:r>
              <a:rPr lang="en-US" sz="2000" dirty="0">
                <a:solidFill>
                  <a:srgbClr val="2B2D83"/>
                </a:solidFill>
                <a:sym typeface="Nunito"/>
              </a:rPr>
              <a:t>Novi obrtprilike</a:t>
            </a:r>
          </a:p>
          <a:p>
            <a:pPr algn="l" rtl="0">
              <a:buFont typeface="Arial" pitchFamily="34" charset="0"/>
              <a:buChar char="•"/>
            </a:pPr>
            <a:endParaRPr lang="en-US" sz="2000" dirty="0">
              <a:solidFill>
                <a:srgbClr val="2B2D83"/>
              </a:solidFill>
              <a:sym typeface="Nunito"/>
            </a:endParaRPr>
          </a:p>
          <a:p>
            <a:pPr algn="l" rtl="0">
              <a:buFont typeface="Arial" pitchFamily="34" charset="0"/>
              <a:buChar char="•"/>
            </a:pPr>
            <a:r>
              <a:rPr lang="en-US" sz="2000" dirty="0">
                <a:solidFill>
                  <a:srgbClr val="15A7A1"/>
                </a:solidFill>
                <a:sym typeface="Nunito"/>
              </a:rPr>
              <a:t>Smanjenje operativnih troškova</a:t>
            </a:r>
            <a:endParaRPr lang="en" sz="2000" dirty="0">
              <a:solidFill>
                <a:srgbClr val="15A7A1"/>
              </a:solidFill>
              <a:sym typeface="Nunito"/>
            </a:endParaRPr>
          </a:p>
        </p:txBody>
      </p:sp>
      <p:pic>
        <p:nvPicPr>
          <p:cNvPr id="33794" name="Picture 2" descr="The Hidden Benefits of Going Green | SCORE"/>
          <p:cNvPicPr>
            <a:picLocks noChangeAspect="1" noChangeArrowheads="1"/>
          </p:cNvPicPr>
          <p:nvPr/>
        </p:nvPicPr>
        <p:blipFill>
          <a:blip r:embed="rId3"/>
          <a:srcRect/>
          <a:stretch>
            <a:fillRect/>
          </a:stretch>
        </p:blipFill>
        <p:spPr bwMode="auto">
          <a:xfrm>
            <a:off x="5868679" y="2991738"/>
            <a:ext cx="2377723" cy="15753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Savjeti za ekološke poduzetnike</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374650" y="1562101"/>
            <a:ext cx="8299449" cy="2901826"/>
          </a:xfrm>
          <a:prstGeom prst="rect">
            <a:avLst/>
          </a:prstGeom>
          <a:noFill/>
          <a:ln>
            <a:noFill/>
          </a:ln>
        </p:spPr>
        <p:txBody>
          <a:bodyPr spcFirstLastPara="1" wrap="square" lIns="91425" tIns="91425" rIns="91425" bIns="91425" numCol="2" anchor="ctr" anchorCtr="0">
            <a:noAutofit/>
          </a:bodyPr>
          <a:lstStyle/>
          <a:p>
            <a:pPr algn="ctr" rtl="0">
              <a:buFont typeface="Arial" pitchFamily="34" charset="0"/>
              <a:buChar char="•"/>
            </a:pPr>
            <a:r>
              <a:rPr lang="en-US" sz="1800" dirty="0">
                <a:solidFill>
                  <a:srgbClr val="15A7A1"/>
                </a:solidFill>
              </a:rPr>
              <a:t>Budite spremni promijeniti svoju početnu ideju!</a:t>
            </a:r>
            <a:endParaRPr lang="en-GB" sz="1800" dirty="0">
              <a:solidFill>
                <a:srgbClr val="15A7A1"/>
              </a:solidFill>
            </a:endParaRPr>
          </a:p>
          <a:p>
            <a:pPr algn="ctr" rtl="0">
              <a:buFont typeface="Arial" pitchFamily="34" charset="0"/>
              <a:buChar char="•"/>
            </a:pPr>
            <a:r>
              <a:rPr lang="en-US" sz="1800" dirty="0">
                <a:solidFill>
                  <a:srgbClr val="2B2D83"/>
                </a:solidFill>
                <a:sym typeface="Nunito"/>
              </a:rPr>
              <a:t>Upoznajte sebe… i svoje granice!</a:t>
            </a:r>
          </a:p>
          <a:p>
            <a:pPr algn="ctr" rtl="0">
              <a:buFont typeface="Arial" pitchFamily="34" charset="0"/>
              <a:buChar char="•"/>
            </a:pPr>
            <a:r>
              <a:rPr lang="en-US" sz="1800" dirty="0">
                <a:solidFill>
                  <a:srgbClr val="15A7A1"/>
                </a:solidFill>
                <a:sym typeface="Nunito"/>
              </a:rPr>
              <a:t>Mogu li sam pokrenuti i voditi svoj posao?</a:t>
            </a:r>
          </a:p>
          <a:p>
            <a:pPr algn="ctr" rtl="0">
              <a:buFont typeface="Arial" pitchFamily="34" charset="0"/>
              <a:buChar char="•"/>
            </a:pPr>
            <a:r>
              <a:rPr lang="en-US" sz="1800" dirty="0">
                <a:solidFill>
                  <a:srgbClr val="2B2D83"/>
                </a:solidFill>
                <a:sym typeface="Nunito"/>
              </a:rPr>
              <a:t>Budite zeleni poduzetnik</a:t>
            </a:r>
          </a:p>
          <a:p>
            <a:pPr algn="ctr" rtl="0">
              <a:buFont typeface="Arial" pitchFamily="34" charset="0"/>
              <a:buChar char="•"/>
            </a:pPr>
            <a:r>
              <a:rPr lang="en-US" sz="1800" dirty="0">
                <a:solidFill>
                  <a:srgbClr val="15A7A1"/>
                </a:solidFill>
                <a:sym typeface="Nunito"/>
              </a:rPr>
              <a:t>Misli veliko!</a:t>
            </a:r>
          </a:p>
          <a:p>
            <a:pPr algn="ctr" rtl="0">
              <a:buFont typeface="Arial" pitchFamily="34" charset="0"/>
              <a:buChar char="•"/>
            </a:pPr>
            <a:r>
              <a:rPr lang="en-US" sz="1800" dirty="0">
                <a:solidFill>
                  <a:srgbClr val="2B2D83"/>
                </a:solidFill>
                <a:sym typeface="Nunito"/>
              </a:rPr>
              <a:t>Postavite dobartim</a:t>
            </a:r>
          </a:p>
          <a:p>
            <a:pPr algn="ctr" rtl="0">
              <a:buFont typeface="Arial" pitchFamily="34" charset="0"/>
              <a:buChar char="•"/>
            </a:pPr>
            <a:r>
              <a:rPr lang="en-US" sz="1800" dirty="0">
                <a:solidFill>
                  <a:srgbClr val="15A7A1"/>
                </a:solidFill>
                <a:sym typeface="Nunito"/>
              </a:rPr>
              <a:t>Identificirajtesudionici</a:t>
            </a:r>
          </a:p>
          <a:p>
            <a:pPr algn="ctr" rtl="0">
              <a:buFont typeface="Arial" pitchFamily="34" charset="0"/>
              <a:buChar char="•"/>
            </a:pPr>
            <a:r>
              <a:rPr lang="en-US" sz="1800" dirty="0">
                <a:solidFill>
                  <a:srgbClr val="2B2D83"/>
                </a:solidFill>
                <a:sym typeface="Nunito"/>
              </a:rPr>
              <a:t>Uključite kupce isudionici</a:t>
            </a:r>
          </a:p>
          <a:p>
            <a:pPr algn="ctr" rtl="0">
              <a:buFont typeface="Arial" pitchFamily="34" charset="0"/>
              <a:buChar char="•"/>
            </a:pPr>
            <a:r>
              <a:rPr lang="en-US" sz="1800" dirty="0">
                <a:solidFill>
                  <a:srgbClr val="15A7A1"/>
                </a:solidFill>
                <a:sym typeface="Nunito"/>
              </a:rPr>
              <a:t>Pogledajte prilike na međunarodnom tržištu!</a:t>
            </a:r>
          </a:p>
          <a:p>
            <a:pPr algn="ctr" rtl="0">
              <a:buFont typeface="Arial" pitchFamily="34" charset="0"/>
              <a:buChar char="•"/>
            </a:pPr>
            <a:r>
              <a:rPr lang="en-US" sz="1800" dirty="0">
                <a:solidFill>
                  <a:srgbClr val="2B2D83"/>
                </a:solidFill>
                <a:sym typeface="Nunito"/>
              </a:rPr>
              <a:t>Mislite na ekonomsku održivost!</a:t>
            </a:r>
          </a:p>
          <a:p>
            <a:pPr algn="ctr" rtl="0">
              <a:buFont typeface="Arial" pitchFamily="34" charset="0"/>
              <a:buChar char="•"/>
            </a:pPr>
            <a:r>
              <a:rPr lang="en-US" sz="1800" dirty="0">
                <a:solidFill>
                  <a:srgbClr val="15A7A1"/>
                </a:solidFill>
                <a:sym typeface="Nunito"/>
              </a:rPr>
              <a:t>Imajte jedinstvenu ponudu vrijednosti!</a:t>
            </a:r>
          </a:p>
          <a:p>
            <a:pPr algn="ctr" rtl="0">
              <a:buFont typeface="Arial" pitchFamily="34" charset="0"/>
              <a:buChar char="•"/>
            </a:pPr>
            <a:r>
              <a:rPr lang="en-US" sz="1800" dirty="0">
                <a:solidFill>
                  <a:srgbClr val="2B2D83"/>
                </a:solidFill>
                <a:sym typeface="Nunito"/>
              </a:rPr>
              <a:t>Partner sa svojom opskrbomlanac</a:t>
            </a:r>
          </a:p>
          <a:p>
            <a:pPr algn="ctr" rtl="0">
              <a:buFont typeface="Arial" pitchFamily="34" charset="0"/>
              <a:buChar char="•"/>
            </a:pPr>
            <a:r>
              <a:rPr lang="en-US" sz="1800" dirty="0">
                <a:solidFill>
                  <a:srgbClr val="15A7A1"/>
                </a:solidFill>
                <a:sym typeface="Nunito"/>
              </a:rPr>
              <a:t>Komuniciratimudro</a:t>
            </a:r>
          </a:p>
          <a:p>
            <a:pPr algn="ctr" rtl="0">
              <a:buFont typeface="Arial" pitchFamily="34" charset="0"/>
              <a:buChar char="•"/>
            </a:pPr>
            <a:r>
              <a:rPr lang="en-US" sz="1800" dirty="0">
                <a:solidFill>
                  <a:srgbClr val="2B2D83"/>
                </a:solidFill>
                <a:sym typeface="Nunito"/>
              </a:rPr>
              <a:t>Ublažavanje pokretanjaglavni</a:t>
            </a:r>
          </a:p>
          <a:p>
            <a:pPr algn="ctr" rtl="0">
              <a:buFont typeface="Arial" pitchFamily="34" charset="0"/>
              <a:buChar char="•"/>
            </a:pPr>
            <a:r>
              <a:rPr lang="en-US" sz="1800" dirty="0">
                <a:solidFill>
                  <a:srgbClr val="15A7A1"/>
                </a:solidFill>
                <a:sym typeface="Nunito"/>
              </a:rPr>
              <a:t>Budite svjesni novih poslovnih modela!</a:t>
            </a:r>
          </a:p>
          <a:p>
            <a:pPr algn="ctr" rtl="0">
              <a:buFont typeface="Arial" pitchFamily="34" charset="0"/>
              <a:buChar char="•"/>
            </a:pPr>
            <a:r>
              <a:rPr lang="en-US" sz="1800" dirty="0">
                <a:solidFill>
                  <a:srgbClr val="2B2D83"/>
                </a:solidFill>
                <a:sym typeface="Nunito"/>
              </a:rPr>
              <a:t>Nemojte se bojati neuspjeha!</a:t>
            </a:r>
          </a:p>
          <a:p>
            <a:pPr algn="ctr" rtl="0">
              <a:buFont typeface="Arial" pitchFamily="34" charset="0"/>
              <a:buChar char="•"/>
            </a:pPr>
            <a:r>
              <a:rPr lang="en-US" sz="1800" dirty="0">
                <a:solidFill>
                  <a:srgbClr val="15A7A1"/>
                </a:solidFill>
                <a:sym typeface="Nunito"/>
              </a:rPr>
              <a:t>Moram li biti bogat da bih pokrenuo zeleni posao?</a:t>
            </a:r>
          </a:p>
          <a:p>
            <a:pPr algn="ctr" rtl="0">
              <a:buFont typeface="Arial" pitchFamily="34" charset="0"/>
              <a:buChar char="•"/>
            </a:pPr>
            <a:r>
              <a:rPr lang="en-US" sz="1800" dirty="0">
                <a:solidFill>
                  <a:srgbClr val="2B2D83"/>
                </a:solidFill>
                <a:sym typeface="Nunito"/>
              </a:rPr>
              <a:t>Potrudite se uvjeriti institucije za financiranje!</a:t>
            </a:r>
          </a:p>
          <a:p>
            <a:pPr algn="ctr" rtl="0">
              <a:buFont typeface="Arial" pitchFamily="34" charset="0"/>
              <a:buChar char="•"/>
            </a:pPr>
            <a:r>
              <a:rPr lang="en-US" sz="1800" dirty="0">
                <a:solidFill>
                  <a:srgbClr val="15A7A1"/>
                </a:solidFill>
                <a:sym typeface="Nunito"/>
              </a:rPr>
              <a:t>Ostanite povezani!</a:t>
            </a:r>
            <a:endParaRPr lang="en" sz="1800" dirty="0">
              <a:solidFill>
                <a:srgbClr val="15A7A1"/>
              </a:solidFill>
              <a:sym typeface="Nunito"/>
            </a:endParaRPr>
          </a:p>
        </p:txBody>
      </p:sp>
      <p:pic>
        <p:nvPicPr>
          <p:cNvPr id="120834" name="Picture 2" descr="Tips to Increase Your Business Sustainability Capital - Taiga Company"/>
          <p:cNvPicPr>
            <a:picLocks noChangeAspect="1" noChangeArrowheads="1"/>
          </p:cNvPicPr>
          <p:nvPr/>
        </p:nvPicPr>
        <p:blipFill>
          <a:blip r:embed="rId3"/>
          <a:srcRect/>
          <a:stretch>
            <a:fillRect/>
          </a:stretch>
        </p:blipFill>
        <p:spPr bwMode="auto">
          <a:xfrm>
            <a:off x="6127602" y="292349"/>
            <a:ext cx="1073150" cy="10731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16276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05" name="Google Shape;305;p30"/>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 meni</a:t>
            </a:r>
            <a:endParaRPr/>
          </a:p>
        </p:txBody>
      </p:sp>
      <p:sp>
        <p:nvSpPr>
          <p:cNvPr id="306" name="Google Shape;306;p30"/>
          <p:cNvSpPr txBox="1">
            <a:spLocks noGrp="1"/>
          </p:cNvSpPr>
          <p:nvPr>
            <p:ph type="title" idx="3"/>
          </p:nvPr>
        </p:nvSpPr>
        <p:spPr>
          <a:xfrm>
            <a:off x="16276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a:p>
        </p:txBody>
      </p:sp>
      <p:sp>
        <p:nvSpPr>
          <p:cNvPr id="307" name="Google Shape;307;p30"/>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Moje iskustvo</a:t>
            </a:r>
            <a:endParaRPr/>
          </a:p>
        </p:txBody>
      </p:sp>
      <p:sp>
        <p:nvSpPr>
          <p:cNvPr id="308" name="Google Shape;308;p30"/>
          <p:cNvSpPr txBox="1">
            <a:spLocks noGrp="1"/>
          </p:cNvSpPr>
          <p:nvPr>
            <p:ph type="title" idx="5"/>
          </p:nvPr>
        </p:nvSpPr>
        <p:spPr>
          <a:xfrm>
            <a:off x="57424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a:p>
        </p:txBody>
      </p:sp>
      <p:sp>
        <p:nvSpPr>
          <p:cNvPr id="309" name="Google Shape;309;p30"/>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Što ja radim</a:t>
            </a:r>
            <a:endParaRPr/>
          </a:p>
        </p:txBody>
      </p:sp>
      <p:sp>
        <p:nvSpPr>
          <p:cNvPr id="310" name="Google Shape;310;p30"/>
          <p:cNvSpPr txBox="1">
            <a:spLocks noGrp="1"/>
          </p:cNvSpPr>
          <p:nvPr>
            <p:ph type="title" idx="7"/>
          </p:nvPr>
        </p:nvSpPr>
        <p:spPr>
          <a:xfrm>
            <a:off x="57424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11" name="Google Shape;311;p30"/>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Moj posao</a:t>
            </a:r>
            <a:endParaRPr/>
          </a:p>
        </p:txBody>
      </p:sp>
      <p:sp>
        <p:nvSpPr>
          <p:cNvPr id="312" name="Google Shape;312;p30"/>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p>
            <a:pPr algn="l" rtl="0"/>
            <a:r>
              <a:rPr lang="en-US" dirty="0"/>
              <a:t>Moje ime je ….</a:t>
            </a:r>
          </a:p>
          <a:p>
            <a:pPr algn="l" rtl="0"/>
            <a:endParaRPr lang="en" dirty="0"/>
          </a:p>
        </p:txBody>
      </p:sp>
      <p:sp>
        <p:nvSpPr>
          <p:cNvPr id="313" name="Google Shape;313;p30"/>
          <p:cNvSpPr txBox="1">
            <a:spLocks noGrp="1"/>
          </p:cNvSpPr>
          <p:nvPr>
            <p:ph type="subTitle" idx="9"/>
          </p:nvPr>
        </p:nvSpPr>
        <p:spPr>
          <a:xfrm>
            <a:off x="1631625" y="3916000"/>
            <a:ext cx="2899080" cy="534300"/>
          </a:xfrm>
          <a:prstGeom prst="rect">
            <a:avLst/>
          </a:prstGeom>
        </p:spPr>
        <p:txBody>
          <a:bodyPr spcFirstLastPara="1" wrap="square" lIns="91425" tIns="91425" rIns="91425" bIns="91425" anchor="t" anchorCtr="0">
            <a:noAutofit/>
          </a:bodyPr>
          <a:lstStyle/>
          <a:p>
            <a:pPr marL="342900" indent="-342900" algn="l" rtl="0"/>
            <a:r>
              <a:rPr lang="en-US" dirty="0">
                <a:solidFill>
                  <a:srgbClr val="00134D"/>
                </a:solidFill>
              </a:rPr>
              <a:t>Tijekom ovog tečaja razmišljao sam o zelenom poslovanju u…</a:t>
            </a:r>
          </a:p>
        </p:txBody>
      </p:sp>
      <p:sp>
        <p:nvSpPr>
          <p:cNvPr id="314" name="Google Shape;314;p30"/>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p>
            <a:pPr marL="342900" indent="-342900" algn="l" rtl="0"/>
            <a:r>
              <a:rPr lang="en-US" dirty="0">
                <a:solidFill>
                  <a:srgbClr val="00134D"/>
                </a:solidFill>
              </a:rPr>
              <a:t>I radim u…</a:t>
            </a:r>
          </a:p>
        </p:txBody>
      </p:sp>
      <p:sp>
        <p:nvSpPr>
          <p:cNvPr id="315" name="Google Shape;315;p30"/>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p>
            <a:pPr marL="342900" indent="-342900" algn="l" rtl="0"/>
            <a:r>
              <a:rPr lang="en-US" dirty="0">
                <a:solidFill>
                  <a:srgbClr val="00134D"/>
                </a:solidFill>
              </a:rPr>
              <a:t>Moje glavne sposobnosti su…</a:t>
            </a:r>
          </a:p>
        </p:txBody>
      </p:sp>
      <p:pic>
        <p:nvPicPr>
          <p:cNvPr id="14" name="Picture 2" descr="Image result for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337" y="1655036"/>
            <a:ext cx="1992736" cy="1653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Zaključci</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Nomogramă 4"/>
          <p:cNvGraphicFramePr/>
          <p:nvPr>
            <p:extLst>
              <p:ext uri="{D42A27DB-BD31-4B8C-83A1-F6EECF244321}">
                <p14:modId xmlns:p14="http://schemas.microsoft.com/office/powerpoint/2010/main" val="4107130738"/>
              </p:ext>
            </p:extLst>
          </p:nvPr>
        </p:nvGraphicFramePr>
        <p:xfrm>
          <a:off x="916128" y="1263650"/>
          <a:ext cx="6990295" cy="258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reptunghi rotunjit 6"/>
          <p:cNvSpPr/>
          <p:nvPr/>
        </p:nvSpPr>
        <p:spPr>
          <a:xfrm>
            <a:off x="1576337" y="3752850"/>
            <a:ext cx="5719665" cy="513183"/>
          </a:xfrm>
          <a:prstGeom prst="roundRect">
            <a:avLst/>
          </a:prstGeom>
          <a:solidFill>
            <a:srgbClr val="15A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2B2D83"/>
                </a:solidFill>
              </a:rPr>
              <a:t>Neka zeleno razmišljanje postane dio tvrtke</a:t>
            </a:r>
            <a:endParaRPr lang="ro-RO" dirty="0">
              <a:solidFill>
                <a:srgbClr val="2B2D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Procjena –</a:t>
            </a:r>
            <a:r>
              <a:rPr lang="en-GB" b="1" dirty="0">
                <a:solidFill>
                  <a:srgbClr val="15A7A1"/>
                </a:solidFill>
              </a:rPr>
              <a:t>zeleno poslovno platno</a:t>
            </a:r>
            <a:endParaRPr>
              <a:solidFill>
                <a:srgbClr val="15A7A1"/>
              </a:solidFill>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1858" name="Object 2"/>
          <p:cNvGraphicFramePr>
            <a:graphicFrameLocks noChangeAspect="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name="Document" r:id="rId3" imgW="9304683" imgH="5779049" progId="Word.Document.12">
                  <p:embed/>
                </p:oleObj>
              </mc:Choice>
              <mc:Fallback>
                <p:oleObj name="Document" r:id="rId3" imgW="9304683" imgH="577904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605" y="1263650"/>
                        <a:ext cx="5909347" cy="3650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Google Shape;335;p32"/>
          <p:cNvSpPr txBox="1">
            <a:spLocks/>
          </p:cNvSpPr>
          <p:nvPr/>
        </p:nvSpPr>
        <p:spPr>
          <a:xfrm>
            <a:off x="327855" y="1263650"/>
            <a:ext cx="1933431" cy="3506058"/>
          </a:xfrm>
          <a:prstGeom prst="rect">
            <a:avLst/>
          </a:prstGeom>
          <a:ln>
            <a:solidFill>
              <a:srgbClr val="2B2D83"/>
            </a:solidFill>
          </a:ln>
        </p:spPr>
        <p:txBody>
          <a:bodyPr spcFirstLastPara="1" wrap="square" lIns="91425" tIns="91425" rIns="91425" bIns="91425" anchor="t" anchorCtr="0">
            <a:noAutofit/>
          </a:bodyPr>
          <a:lstStyle/>
          <a:p>
            <a:pPr marL="114300" marR="0" lvl="0" indent="1270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2B2D83"/>
                </a:solidFill>
                <a:effectLst/>
                <a:uLnTx/>
                <a:uFillTx/>
                <a:latin typeface="Arial"/>
                <a:ea typeface="Arial"/>
                <a:cs typeface="Arial"/>
                <a:sym typeface="Arial"/>
              </a:rPr>
              <a:t>Praktična vježba</a:t>
            </a:r>
          </a:p>
          <a:p>
            <a:pPr marL="114300" marR="0" lvl="0" indent="1270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Nakon razgovora o savjetima za zelene poduzetnike, ispunite PLATNO ZELENOG POSLOVANJA, uzimajući</a:t>
            </a:r>
            <a:r>
              <a:rPr kumimoji="0" lang="en-US" sz="1600" b="0" i="0" u="none" strike="noStrike" kern="0" cap="none" spc="0" normalizeH="0" noProof="0" dirty="0">
                <a:ln>
                  <a:noFill/>
                </a:ln>
                <a:solidFill>
                  <a:srgbClr val="15A7A1"/>
                </a:solidFill>
                <a:effectLst/>
                <a:uLnTx/>
                <a:uFillTx/>
                <a:latin typeface="Arial"/>
                <a:ea typeface="Arial"/>
                <a:cs typeface="Arial"/>
                <a:sym typeface="Arial"/>
              </a:rPr>
              <a:t>uzeti u obzir indikacije u prikazanom primjeru.</a:t>
            </a:r>
            <a:endParaRPr kumimoji="0" lang="en-US" sz="1600" b="0" i="0" u="none" strike="noStrike" kern="0" cap="none" spc="0" normalizeH="0" baseline="0" noProof="0" dirty="0">
              <a:ln>
                <a:noFill/>
              </a:ln>
              <a:solidFill>
                <a:srgbClr val="15A7A1"/>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18" name="Google Shape;718;p51"/>
          <p:cNvSpPr txBox="1">
            <a:spLocks noGrp="1"/>
          </p:cNvSpPr>
          <p:nvPr>
            <p:ph type="title"/>
          </p:nvPr>
        </p:nvSpPr>
        <p:spPr>
          <a:xfrm>
            <a:off x="713225" y="1477724"/>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Zeleno poduzetništvo</a:t>
            </a:r>
            <a:br>
              <a:rPr lang="en-US" dirty="0"/>
            </a:br>
            <a:r>
              <a:rPr lang="en-US" dirty="0"/>
              <a:t>i posao</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1" name="Picture 3" descr="C:\Windows\system32\config\systemprofile\Desktop\9-Green-Business-Opportunities-for-Eco-Entrepreneurs.jpg"/>
          <p:cNvPicPr>
            <a:picLocks noChangeAspect="1" noChangeArrowheads="1"/>
          </p:cNvPicPr>
          <p:nvPr/>
        </p:nvPicPr>
        <p:blipFill>
          <a:blip r:embed="rId3"/>
          <a:srcRect/>
          <a:stretch>
            <a:fillRect/>
          </a:stretch>
        </p:blipFill>
        <p:spPr bwMode="auto">
          <a:xfrm>
            <a:off x="4735445" y="1107510"/>
            <a:ext cx="3310460" cy="2230672"/>
          </a:xfrm>
          <a:prstGeom prst="rect">
            <a:avLst/>
          </a:prstGeom>
          <a:noFill/>
        </p:spPr>
      </p:pic>
      <p:grpSp>
        <p:nvGrpSpPr>
          <p:cNvPr id="729" name="Google Shape;729;p51"/>
          <p:cNvGrpSpPr/>
          <p:nvPr/>
        </p:nvGrpSpPr>
        <p:grpSpPr>
          <a:xfrm>
            <a:off x="6977632" y="2444298"/>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063109" y="2836416"/>
            <a:ext cx="1282199" cy="954107"/>
          </a:xfrm>
          <a:prstGeom prst="rect">
            <a:avLst/>
          </a:prstGeom>
        </p:spPr>
        <p:txBody>
          <a:bodyPr wrap="square">
            <a:spAutoFit/>
          </a:bodyPr>
          <a:lstStyle/>
          <a:p>
            <a:pPr lvl="0" algn="ctr" rtl="0"/>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Zahvaliti</a:t>
            </a:r>
          </a:p>
          <a:p>
            <a:pPr lvl="0" algn="ctr" rtl="0"/>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vas!</a:t>
            </a:r>
          </a:p>
        </p:txBody>
      </p:sp>
      <p:grpSp>
        <p:nvGrpSpPr>
          <p:cNvPr id="733" name="Google Shape;733;p51"/>
          <p:cNvGrpSpPr/>
          <p:nvPr/>
        </p:nvGrpSpPr>
        <p:grpSpPr>
          <a:xfrm>
            <a:off x="6676663" y="3488350"/>
            <a:ext cx="539391" cy="1120229"/>
            <a:chOff x="4089139" y="3416366"/>
            <a:chExt cx="446516" cy="927342"/>
          </a:xfrm>
        </p:grpSpPr>
        <p:sp>
          <p:nvSpPr>
            <p:cNvPr id="734" name="Google Shape;734;p5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t>01</a:t>
            </a:r>
            <a:endParaRPr/>
          </a:p>
        </p:txBody>
      </p:sp>
      <p:sp>
        <p:nvSpPr>
          <p:cNvPr id="427" name="Google Shape;427;p36"/>
          <p:cNvSpPr txBox="1">
            <a:spLocks noGrp="1"/>
          </p:cNvSpPr>
          <p:nvPr>
            <p:ph type="title" idx="2"/>
          </p:nvPr>
        </p:nvSpPr>
        <p:spPr>
          <a:xfrm>
            <a:off x="1839871" y="2827150"/>
            <a:ext cx="7632600" cy="1066200"/>
          </a:xfrm>
          <a:prstGeom prst="rect">
            <a:avLst/>
          </a:prstGeom>
        </p:spPr>
        <p:txBody>
          <a:bodyPr spcFirstLastPara="1" wrap="square" lIns="91425" tIns="91425" rIns="91425" bIns="91425" anchor="t" anchorCtr="0">
            <a:noAutofit/>
          </a:bodyPr>
          <a:lstStyle/>
          <a:p>
            <a:pPr lvl="0" algn="l" rtl="0"/>
            <a:r>
              <a:rPr lang="en-GB" b="1" dirty="0"/>
              <a:t>Zeleno poduzetništvo</a:t>
            </a:r>
            <a:endParaRPr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331562" y="1216081"/>
            <a:ext cx="7717800" cy="646800"/>
          </a:xfrm>
          <a:prstGeom prst="rect">
            <a:avLst/>
          </a:prstGeom>
        </p:spPr>
        <p:txBody>
          <a:bodyPr spcFirstLastPara="1" wrap="square" lIns="91425" tIns="91425" rIns="91425" bIns="91425" anchor="t" anchorCtr="0">
            <a:noAutofit/>
          </a:bodyPr>
          <a:lstStyle/>
          <a:p>
            <a:pPr algn="l" rtl="0"/>
            <a:r>
              <a:rPr lang="en-GB" b="1" dirty="0"/>
              <a:t>Konceptualni okvir</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958260" y="2103720"/>
            <a:ext cx="7633765" cy="1176900"/>
          </a:xfrm>
          <a:prstGeom prst="rect">
            <a:avLst/>
          </a:prstGeom>
        </p:spPr>
        <p:txBody>
          <a:bodyPr spcFirstLastPara="1" wrap="square" lIns="91425" tIns="91425" rIns="91425" bIns="91425" anchor="t" anchorCtr="0">
            <a:noAutofit/>
          </a:bodyPr>
          <a:lstStyle/>
          <a:p>
            <a:pPr algn="l" rtl="0"/>
            <a:r>
              <a:rPr lang="en-GB" sz="1600" dirty="0"/>
              <a:t>Industrija ekoloških dobara i usluga sastoji se od aktivnosti koje proizvode dobra i usluge za mjerenje, sprječavanje, ograničavanje, minimiziranje ili ispravljanje ekoloških šteta za vodu, zrak i tlo, kao i probleme povezane s otpadom, bukom i ekosustavima. To uključuje čistije tehnologije, proizvode i usluge koje smanjuju rizik za okoliš i minimiziraju zagađenje i resursekoristiti.</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sz="2800" b="1" dirty="0"/>
              <a:t>Što je zeleno poduzetništvo i zašto je važno?</a:t>
            </a:r>
            <a:endParaRPr sz="2800"/>
          </a:p>
        </p:txBody>
      </p:sp>
      <p:graphicFrame>
        <p:nvGraphicFramePr>
          <p:cNvPr id="5" name="Diagram 4"/>
          <p:cNvGraphicFramePr/>
          <p:nvPr>
            <p:extLst>
              <p:ext uri="{D42A27DB-BD31-4B8C-83A1-F6EECF244321}">
                <p14:modId xmlns:p14="http://schemas.microsoft.com/office/powerpoint/2010/main" val="1642413087"/>
              </p:ext>
            </p:extLst>
          </p:nvPr>
        </p:nvGraphicFramePr>
        <p:xfrm>
          <a:off x="519143" y="1309656"/>
          <a:ext cx="7911881" cy="329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sz="3600" b="1" dirty="0"/>
              <a:t>Što je zeleno poduzetništvo i zašto je važno?</a:t>
            </a:r>
            <a:endParaRPr sz="3600"/>
          </a:p>
        </p:txBody>
      </p:sp>
      <p:sp>
        <p:nvSpPr>
          <p:cNvPr id="335" name="Google Shape;335;p32"/>
          <p:cNvSpPr txBox="1">
            <a:spLocks noGrp="1"/>
          </p:cNvSpPr>
          <p:nvPr>
            <p:ph type="subTitle" idx="4294967295"/>
          </p:nvPr>
        </p:nvSpPr>
        <p:spPr>
          <a:xfrm>
            <a:off x="519143" y="2070243"/>
            <a:ext cx="4483510" cy="2507410"/>
          </a:xfrm>
          <a:prstGeom prst="rect">
            <a:avLst/>
          </a:prstGeom>
        </p:spPr>
        <p:txBody>
          <a:bodyPr spcFirstLastPara="1" wrap="square" lIns="91425" tIns="91425" rIns="91425" bIns="91425" anchor="t" anchorCtr="0">
            <a:noAutofit/>
          </a:bodyPr>
          <a:lstStyle/>
          <a:p>
            <a:pPr marL="114300" lvl="0" indent="12700" algn="l" rtl="0">
              <a:buSzPts val="1600"/>
            </a:pPr>
            <a:r>
              <a:rPr lang="en-GB" sz="2000" dirty="0"/>
              <a:t>Kao što je </a:t>
            </a:r>
            <a:r>
              <a:rPr lang="en-GB" sz="2000" dirty="0" err="1"/>
              <a:t>prikazano</a:t>
            </a:r>
            <a:r>
              <a:rPr lang="en-GB" sz="2000" dirty="0"/>
              <a:t> </a:t>
            </a:r>
            <a:r>
              <a:rPr lang="en-GB" sz="2000" dirty="0" err="1"/>
              <a:t>ovdje,održivo</a:t>
            </a:r>
            <a:r>
              <a:rPr lang="en-GB" sz="2000" dirty="0"/>
              <a:t> poslovanje nastoji uravnotežiti ekonomske (financijske), društvene (ljudi) i ekološke (bioraznolikost, ekosustavi) koristi poslovanja kao dio svog osnovnog poslovnog cilja.</a:t>
            </a:r>
            <a:endParaRPr lang="en-US" sz="2000" dirty="0"/>
          </a:p>
        </p:txBody>
      </p:sp>
      <p:pic>
        <p:nvPicPr>
          <p:cNvPr id="35846" name="Picture 6" descr="Untitled-1"/>
          <p:cNvPicPr>
            <a:picLocks noChangeAspect="1" noChangeArrowheads="1"/>
          </p:cNvPicPr>
          <p:nvPr/>
        </p:nvPicPr>
        <p:blipFill>
          <a:blip r:embed="rId3"/>
          <a:srcRect/>
          <a:stretch>
            <a:fillRect/>
          </a:stretch>
        </p:blipFill>
        <p:spPr bwMode="auto">
          <a:xfrm>
            <a:off x="5511346" y="1203661"/>
            <a:ext cx="2780352" cy="3564554"/>
          </a:xfrm>
          <a:prstGeom prst="rect">
            <a:avLst/>
          </a:prstGeom>
          <a:noFill/>
          <a:ln w="9525">
            <a:noFill/>
            <a:miter lim="800000"/>
            <a:headEnd/>
            <a:tailEnd/>
          </a:ln>
        </p:spPr>
      </p:pic>
      <p:grpSp>
        <p:nvGrpSpPr>
          <p:cNvPr id="35847" name="Group 7"/>
          <p:cNvGrpSpPr>
            <a:grpSpLocks/>
          </p:cNvGrpSpPr>
          <p:nvPr/>
        </p:nvGrpSpPr>
        <p:grpSpPr bwMode="auto">
          <a:xfrm>
            <a:off x="5758048" y="2070243"/>
            <a:ext cx="2404110" cy="2133600"/>
            <a:chOff x="1770" y="5400"/>
            <a:chExt cx="3786" cy="3360"/>
          </a:xfrm>
        </p:grpSpPr>
        <p:sp>
          <p:nvSpPr>
            <p:cNvPr id="35848" name="Text Box 8"/>
            <p:cNvSpPr txBox="1">
              <a:spLocks noChangeArrowheads="1"/>
            </p:cNvSpPr>
            <p:nvPr/>
          </p:nvSpPr>
          <p:spPr bwMode="auto">
            <a:xfrm>
              <a:off x="2765" y="5400"/>
              <a:ext cx="214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Održivost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49" name="Text Box 9"/>
            <p:cNvSpPr txBox="1">
              <a:spLocks noChangeArrowheads="1"/>
            </p:cNvSpPr>
            <p:nvPr/>
          </p:nvSpPr>
          <p:spPr bwMode="auto">
            <a:xfrm>
              <a:off x="1770"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Društveni</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0" name="Text Box 10"/>
            <p:cNvSpPr txBox="1">
              <a:spLocks noChangeArrowheads="1"/>
            </p:cNvSpPr>
            <p:nvPr/>
          </p:nvSpPr>
          <p:spPr bwMode="auto">
            <a:xfrm>
              <a:off x="3495"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1600" b="1" dirty="0">
                  <a:solidFill>
                    <a:schemeClr val="tx1"/>
                  </a:solidFill>
                  <a:latin typeface="Calibri" pitchFamily="34" charset="0"/>
                  <a:cs typeface="Arial" pitchFamily="34" charset="0"/>
                </a:rPr>
                <a:t>Zaštita okoliša</a:t>
              </a:r>
              <a:r>
                <a:rPr kumimoji="0" lang="en-GB" sz="1600" b="1" i="0" u="none" strike="noStrike" cap="none" normalizeH="0" baseline="0" dirty="0">
                  <a:ln>
                    <a:noFill/>
                  </a:ln>
                  <a:solidFill>
                    <a:schemeClr val="tx1"/>
                  </a:solidFill>
                  <a:effectLst/>
                  <a:latin typeface="Calibri" pitchFamily="34" charset="0"/>
                  <a:cs typeface="Arial" pitchFamily="34" charset="0"/>
                </a:rPr>
                <a:t>tal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1" name="Text Box 11"/>
            <p:cNvSpPr txBox="1">
              <a:spLocks noChangeArrowheads="1"/>
            </p:cNvSpPr>
            <p:nvPr/>
          </p:nvSpPr>
          <p:spPr bwMode="auto">
            <a:xfrm>
              <a:off x="4926" y="6615"/>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Ekonomski</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sz="3600" b="1" dirty="0"/>
              <a:t>Što je zeleno poduzetništvo i zašto je važno?</a:t>
            </a:r>
            <a:endParaRPr sz="3600"/>
          </a:p>
        </p:txBody>
      </p:sp>
      <p:sp>
        <p:nvSpPr>
          <p:cNvPr id="335" name="Google Shape;335;p32"/>
          <p:cNvSpPr txBox="1">
            <a:spLocks noGrp="1"/>
          </p:cNvSpPr>
          <p:nvPr>
            <p:ph type="subTitle" idx="4294967295"/>
          </p:nvPr>
        </p:nvSpPr>
        <p:spPr>
          <a:xfrm>
            <a:off x="2625845" y="1699260"/>
            <a:ext cx="3538735" cy="2772450"/>
          </a:xfrm>
          <a:prstGeom prst="rect">
            <a:avLst/>
          </a:prstGeom>
        </p:spPr>
        <p:txBody>
          <a:bodyPr spcFirstLastPara="1" wrap="square" lIns="91425" tIns="91425" rIns="91425" bIns="91425" anchor="t" anchorCtr="0">
            <a:noAutofit/>
          </a:bodyPr>
          <a:lstStyle/>
          <a:p>
            <a:pPr marL="114300" lvl="0" indent="12700" algn="ctr" rtl="0">
              <a:buSzPts val="1600"/>
            </a:pPr>
            <a:r>
              <a:rPr lang="en-US" sz="2400" dirty="0">
                <a:solidFill>
                  <a:srgbClr val="15A7A1"/>
                </a:solidFill>
              </a:rPr>
              <a:t>Zapišite primjer zelenog poduzetništva kojeg se možete sjetiti.</a:t>
            </a:r>
          </a:p>
          <a:p>
            <a:pPr marL="114300" lvl="0" indent="12700" algn="ctr" rtl="0">
              <a:buSzPts val="1600"/>
            </a:pPr>
            <a:endParaRPr lang="en-US" sz="2400" dirty="0"/>
          </a:p>
          <a:p>
            <a:pPr marL="114300" lvl="0" indent="12700" algn="ctr" rtl="0">
              <a:buSzPts val="1600"/>
            </a:pPr>
            <a:r>
              <a:rPr lang="en-US" sz="2400" dirty="0">
                <a:solidFill>
                  <a:srgbClr val="2B2D83"/>
                </a:solidFill>
              </a:rPr>
              <a:t>Nakon toga predstavite svoj izbor razredu i dobijete povratnu informaciju.</a:t>
            </a:r>
            <a:endParaRPr sz="2400">
              <a:solidFill>
                <a:srgbClr val="2B2D8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rtl="0"/>
            <a:r>
              <a:rPr lang="en-GB" b="1" dirty="0"/>
              <a:t>Dakle, što je zeleno poslovanje?</a:t>
            </a:r>
            <a:endParaRPr/>
          </a:p>
        </p:txBody>
      </p:sp>
      <p:graphicFrame>
        <p:nvGraphicFramePr>
          <p:cNvPr id="37" name="Diagram 36"/>
          <p:cNvGraphicFramePr/>
          <p:nvPr>
            <p:extLst>
              <p:ext uri="{D42A27DB-BD31-4B8C-83A1-F6EECF244321}">
                <p14:modId xmlns:p14="http://schemas.microsoft.com/office/powerpoint/2010/main" val="1344975193"/>
              </p:ext>
            </p:extLst>
          </p:nvPr>
        </p:nvGraphicFramePr>
        <p:xfrm>
          <a:off x="469557" y="1144473"/>
          <a:ext cx="7961467" cy="358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29" name="Picture 1" descr="Green Business strategies - SWOT of green business"/>
          <p:cNvPicPr>
            <a:picLocks noChangeAspect="1" noChangeArrowheads="1"/>
          </p:cNvPicPr>
          <p:nvPr/>
        </p:nvPicPr>
        <p:blipFill>
          <a:blip r:embed="rId8" r:link="rId9"/>
          <a:srcRect/>
          <a:stretch>
            <a:fillRect/>
          </a:stretch>
        </p:blipFill>
        <p:spPr bwMode="auto">
          <a:xfrm>
            <a:off x="3557314" y="1129709"/>
            <a:ext cx="1700486" cy="1062376"/>
          </a:xfrm>
          <a:prstGeom prst="rect">
            <a:avLst/>
          </a:prstGeom>
          <a:noFill/>
          <a:ln w="9525">
            <a:noFill/>
            <a:miter lim="800000"/>
            <a:headEnd/>
            <a:tailEnd/>
          </a:ln>
        </p:spPr>
      </p:pic>
      <p:sp>
        <p:nvSpPr>
          <p:cNvPr id="38" name="TextBox 37"/>
          <p:cNvSpPr txBox="1"/>
          <p:nvPr/>
        </p:nvSpPr>
        <p:spPr>
          <a:xfrm>
            <a:off x="367957" y="4493486"/>
            <a:ext cx="8202729" cy="253916"/>
          </a:xfrm>
          <a:prstGeom prst="rect">
            <a:avLst/>
          </a:prstGeom>
          <a:noFill/>
        </p:spPr>
        <p:txBody>
          <a:bodyPr wrap="square" rtlCol="0">
            <a:spAutoFit/>
          </a:bodyPr>
          <a:lstStyle/>
          <a:p>
            <a:pPr algn="ctr" rtl="0"/>
            <a:r>
              <a:rPr lang="en-GB" sz="1050" b="1" dirty="0">
                <a:solidFill>
                  <a:schemeClr val="bg1"/>
                </a:solidFill>
              </a:rPr>
              <a:t>Oni će često biti detaljno navedeni u javno dostupnim i redovito ažuriranim politikama održivosti ili politike zaštite okoliša</a:t>
            </a:r>
            <a:endParaRPr lang="en-US" sz="105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algn="l" rtl="0"/>
            <a:r>
              <a:rPr lang="en-GB" b="1" dirty="0"/>
              <a:t>Koncept zelenog poduzetništva</a:t>
            </a:r>
            <a:br>
              <a:rPr lang="en-US" dirty="0"/>
            </a:br>
            <a:endParaRPr/>
          </a:p>
        </p:txBody>
      </p:sp>
      <p:sp>
        <p:nvSpPr>
          <p:cNvPr id="335" name="Google Shape;335;p32"/>
          <p:cNvSpPr txBox="1">
            <a:spLocks noGrp="1"/>
          </p:cNvSpPr>
          <p:nvPr>
            <p:ph type="subTitle" idx="4294967295"/>
          </p:nvPr>
        </p:nvSpPr>
        <p:spPr>
          <a:xfrm>
            <a:off x="1227066" y="1217141"/>
            <a:ext cx="3202831" cy="3558745"/>
          </a:xfrm>
          <a:prstGeom prst="rect">
            <a:avLst/>
          </a:prstGeom>
        </p:spPr>
        <p:txBody>
          <a:bodyPr spcFirstLastPara="1" wrap="square" lIns="91425" tIns="91425" rIns="91425" bIns="91425" anchor="t" anchorCtr="0">
            <a:noAutofit/>
          </a:bodyPr>
          <a:lstStyle/>
          <a:p>
            <a:pPr marL="114300" indent="12700" algn="l" rtl="0">
              <a:buSzPts val="1600"/>
            </a:pPr>
            <a:r>
              <a:rPr lang="en-GB" sz="1600" b="1" dirty="0">
                <a:solidFill>
                  <a:srgbClr val="2B2D83"/>
                </a:solidFill>
              </a:rPr>
              <a:t>činjenice</a:t>
            </a:r>
            <a:r>
              <a:rPr lang="en-GB" sz="1600" dirty="0">
                <a:solidFill>
                  <a:srgbClr val="2B2D83"/>
                </a:solidFill>
              </a:rPr>
              <a:t>:</a:t>
            </a:r>
          </a:p>
          <a:p>
            <a:pPr marL="114300" indent="12700" algn="l" rtl="0">
              <a:buSzPts val="1600"/>
              <a:buFont typeface="Arial" pitchFamily="34" charset="0"/>
              <a:buChar char="•"/>
            </a:pPr>
            <a:r>
              <a:rPr lang="en-GB" dirty="0"/>
              <a:t> </a:t>
            </a:r>
            <a:r>
              <a:rPr lang="en-GB" dirty="0">
                <a:solidFill>
                  <a:srgbClr val="15A7A1"/>
                </a:solidFill>
              </a:rPr>
              <a:t>60 </a:t>
            </a:r>
            <a:r>
              <a:rPr lang="en-GB" dirty="0" err="1">
                <a:solidFill>
                  <a:srgbClr val="15A7A1"/>
                </a:solidFill>
              </a:rPr>
              <a:t>posto</a:t>
            </a:r>
            <a:r>
              <a:rPr lang="en-GB" dirty="0">
                <a:solidFill>
                  <a:srgbClr val="15A7A1"/>
                </a:solidFill>
              </a:rPr>
              <a:t> poduzeća danas mjeri učinkovitost kroz zelene programe od kojih 78 posto njih postiže snaguučinkovitost</a:t>
            </a:r>
          </a:p>
          <a:p>
            <a:pPr marL="114300" indent="12700" algn="l" rtl="0">
              <a:buSzPts val="1600"/>
              <a:buFont typeface="Arial" pitchFamily="34" charset="0"/>
              <a:buChar char="•"/>
            </a:pPr>
            <a:endParaRPr lang="en-GB" dirty="0"/>
          </a:p>
          <a:p>
            <a:pPr marL="114300" indent="12700" algn="l" rtl="0">
              <a:buSzPts val="1600"/>
              <a:buFont typeface="Arial" pitchFamily="34" charset="0"/>
              <a:buChar char="•"/>
            </a:pPr>
            <a:r>
              <a:rPr lang="en-GB" dirty="0"/>
              <a:t> </a:t>
            </a:r>
            <a:r>
              <a:rPr lang="en-GB" dirty="0" err="1">
                <a:solidFill>
                  <a:srgbClr val="2B2D83"/>
                </a:solidFill>
              </a:rPr>
              <a:t>dvije</a:t>
            </a:r>
            <a:r>
              <a:rPr lang="en-GB" dirty="0">
                <a:solidFill>
                  <a:srgbClr val="2B2D83"/>
                </a:solidFill>
              </a:rPr>
              <a:t> </a:t>
            </a:r>
            <a:r>
              <a:rPr lang="en-GB" dirty="0" err="1">
                <a:solidFill>
                  <a:srgbClr val="2B2D83"/>
                </a:solidFill>
              </a:rPr>
              <a:t>trećine</a:t>
            </a:r>
            <a:r>
              <a:rPr lang="en-GB" dirty="0">
                <a:solidFill>
                  <a:srgbClr val="2B2D83"/>
                </a:solidFill>
              </a:rPr>
              <a:t> </a:t>
            </a:r>
            <a:r>
              <a:rPr lang="en-GB" dirty="0" err="1">
                <a:solidFill>
                  <a:srgbClr val="2B2D83"/>
                </a:solidFill>
              </a:rPr>
              <a:t>označavaju</a:t>
            </a:r>
            <a:r>
              <a:rPr lang="en-GB" dirty="0">
                <a:solidFill>
                  <a:srgbClr val="2B2D83"/>
                </a:solidFill>
              </a:rPr>
              <a:t> grijanje/hlađenje </a:t>
            </a:r>
            <a:r>
              <a:rPr lang="en-GB" dirty="0" err="1">
                <a:solidFill>
                  <a:srgbClr val="2B2D83"/>
                </a:solidFill>
              </a:rPr>
              <a:t>i</a:t>
            </a:r>
            <a:r>
              <a:rPr lang="en-GB" dirty="0">
                <a:solidFill>
                  <a:srgbClr val="2B2D83"/>
                </a:solidFill>
              </a:rPr>
              <a:t> </a:t>
            </a:r>
            <a:r>
              <a:rPr lang="en-GB" dirty="0" err="1">
                <a:solidFill>
                  <a:srgbClr val="2B2D83"/>
                </a:solidFill>
              </a:rPr>
              <a:t>papir</a:t>
            </a:r>
            <a:r>
              <a:rPr lang="en-GB" dirty="0">
                <a:solidFill>
                  <a:srgbClr val="2B2D83"/>
                </a:solidFill>
              </a:rPr>
              <a:t>/</a:t>
            </a:r>
            <a:r>
              <a:rPr lang="en-GB" dirty="0" err="1">
                <a:solidFill>
                  <a:srgbClr val="2B2D83"/>
                </a:solidFill>
              </a:rPr>
              <a:t>štednja</a:t>
            </a:r>
            <a:endParaRPr lang="en-GB" dirty="0">
              <a:solidFill>
                <a:srgbClr val="2B2D83"/>
              </a:solidFill>
            </a:endParaRPr>
          </a:p>
          <a:p>
            <a:pPr marL="114300" indent="12700" algn="l" rtl="0">
              <a:buSzPts val="1600"/>
              <a:buFont typeface="Arial" pitchFamily="34" charset="0"/>
              <a:buChar char="•"/>
            </a:pPr>
            <a:endParaRPr lang="en-GB" dirty="0"/>
          </a:p>
          <a:p>
            <a:pPr marL="114300" indent="12700" algn="l" rtl="0">
              <a:buSzPts val="1600"/>
              <a:buFont typeface="Arial" pitchFamily="34" charset="0"/>
              <a:buChar char="•"/>
            </a:pPr>
            <a:r>
              <a:rPr lang="en-GB" dirty="0"/>
              <a:t> </a:t>
            </a:r>
            <a:r>
              <a:rPr lang="en-GB" dirty="0">
                <a:solidFill>
                  <a:srgbClr val="15A7A1"/>
                </a:solidFill>
              </a:rPr>
              <a:t>60 </a:t>
            </a:r>
            <a:r>
              <a:rPr lang="en-GB" dirty="0" err="1">
                <a:solidFill>
                  <a:srgbClr val="15A7A1"/>
                </a:solidFill>
              </a:rPr>
              <a:t>posto</a:t>
            </a:r>
            <a:r>
              <a:rPr lang="en-GB" dirty="0">
                <a:solidFill>
                  <a:srgbClr val="15A7A1"/>
                </a:solidFill>
              </a:rPr>
              <a:t> režu troškove vodepotrošnje</a:t>
            </a:r>
          </a:p>
          <a:p>
            <a:pPr marL="114300" indent="12700" algn="l" rtl="0">
              <a:buSzPts val="1600"/>
              <a:buFont typeface="Arial" pitchFamily="34" charset="0"/>
              <a:buChar char="•"/>
            </a:pPr>
            <a:endParaRPr lang="en-GB" dirty="0"/>
          </a:p>
          <a:p>
            <a:pPr marL="114300" indent="12700" algn="l" rtl="0">
              <a:buSzPts val="1600"/>
              <a:buFont typeface="Arial" pitchFamily="34" charset="0"/>
              <a:buChar char="•"/>
            </a:pPr>
            <a:r>
              <a:rPr lang="en-GB" dirty="0"/>
              <a:t> </a:t>
            </a:r>
            <a:r>
              <a:rPr lang="en-GB" dirty="0" err="1">
                <a:solidFill>
                  <a:srgbClr val="2B2D83"/>
                </a:solidFill>
              </a:rPr>
              <a:t>oko</a:t>
            </a:r>
            <a:r>
              <a:rPr lang="en-GB" dirty="0">
                <a:solidFill>
                  <a:srgbClr val="2B2D83"/>
                </a:solidFill>
              </a:rPr>
              <a:t> 69 </a:t>
            </a:r>
            <a:r>
              <a:rPr lang="en-GB" dirty="0" err="1">
                <a:solidFill>
                  <a:srgbClr val="2B2D83"/>
                </a:solidFill>
              </a:rPr>
              <a:t>posto</a:t>
            </a:r>
            <a:r>
              <a:rPr lang="en-GB" dirty="0">
                <a:solidFill>
                  <a:srgbClr val="2B2D83"/>
                </a:solidFill>
              </a:rPr>
              <a:t> </a:t>
            </a:r>
            <a:r>
              <a:rPr lang="en-GB" dirty="0" err="1">
                <a:solidFill>
                  <a:srgbClr val="2B2D83"/>
                </a:solidFill>
              </a:rPr>
              <a:t>naznačilo</a:t>
            </a:r>
            <a:r>
              <a:rPr lang="en-GB" dirty="0">
                <a:solidFill>
                  <a:srgbClr val="2B2D83"/>
                </a:solidFill>
              </a:rPr>
              <a:t> je da već istražuju zeleno u svojim različitim nastojanjima</a:t>
            </a:r>
            <a:endParaRPr lang="en-US" dirty="0">
              <a:solidFill>
                <a:srgbClr val="2B2D83"/>
              </a:solidFill>
            </a:endParaRPr>
          </a:p>
        </p:txBody>
      </p:sp>
      <p:pic>
        <p:nvPicPr>
          <p:cNvPr id="71683" name="Picture 3" descr="A Green Future - BusinessToday"/>
          <p:cNvPicPr>
            <a:picLocks noChangeAspect="1" noChangeArrowheads="1"/>
          </p:cNvPicPr>
          <p:nvPr/>
        </p:nvPicPr>
        <p:blipFill>
          <a:blip r:embed="rId3" r:link="rId4"/>
          <a:srcRect/>
          <a:stretch>
            <a:fillRect/>
          </a:stretch>
        </p:blipFill>
        <p:spPr bwMode="auto">
          <a:xfrm>
            <a:off x="4868047" y="1551100"/>
            <a:ext cx="3770216" cy="257020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Bildschirmpräsentation (16:9)</PresentationFormat>
  <Paragraphs>130</Paragraphs>
  <Slides>22</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Arial</vt:lpstr>
      <vt:lpstr>Noto Sans</vt:lpstr>
      <vt:lpstr>Bebas Neue</vt:lpstr>
      <vt:lpstr>Nunito</vt:lpstr>
      <vt:lpstr>Calibri</vt:lpstr>
      <vt:lpstr>Creal Modern Portfolio by Slidesgo</vt:lpstr>
      <vt:lpstr>Document</vt:lpstr>
      <vt:lpstr>Zeleno poduzetništvo i poslovanje</vt:lpstr>
      <vt:lpstr>01</vt:lpstr>
      <vt:lpstr>01</vt:lpstr>
      <vt:lpstr>Konceptualni okvir</vt:lpstr>
      <vt:lpstr>Što je zeleno poduzetništvo i zašto je važno?</vt:lpstr>
      <vt:lpstr>Što je zeleno poduzetništvo i zašto je važno?</vt:lpstr>
      <vt:lpstr>Što je zeleno poduzetništvo i zašto je važno?</vt:lpstr>
      <vt:lpstr>Dakle, što je zeleno poslovanje?</vt:lpstr>
      <vt:lpstr>Koncept zelenog poduzetništva </vt:lpstr>
      <vt:lpstr>Koncept kreativnog zelenog poduzetnika</vt:lpstr>
      <vt:lpstr>Koncept životnog ciklusa poduzeća u zelenom poduzetništvu</vt:lpstr>
      <vt:lpstr>Koncept institucionalne strukture u zelenom poduzetništvu</vt:lpstr>
      <vt:lpstr>Koncept Greenwashingu zelenom poduzetništvu</vt:lpstr>
      <vt:lpstr>KonceptGreenwashingu zelenom poduzetništvu</vt:lpstr>
      <vt:lpstr>Kako možete znati imate li posla szeleno pranje?</vt:lpstr>
      <vt:lpstr>Kako možete znati imate li posla szeleno pranje?</vt:lpstr>
      <vt:lpstr>Kako možete znati imate li posla szeleno pranje?</vt:lpstr>
      <vt:lpstr>Prednosti bavljenja zelenim poduzetništvom</vt:lpstr>
      <vt:lpstr>Savjeti za ekološke poduzetnike</vt:lpstr>
      <vt:lpstr>Zaključci</vt:lpstr>
      <vt:lpstr>Procjena –zeleno poslovno platno</vt:lpstr>
      <vt:lpstr>Zeleno poduzetništvo i posao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lastModifiedBy>saskia_ha@web.de</cp:lastModifiedBy>
  <cp:revision>72</cp:revision>
  <dcterms:modified xsi:type="dcterms:W3CDTF">2023-06-26T11:51:08Z</dcterms:modified>
</cp:coreProperties>
</file>