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58" r:id="rId3"/>
    <p:sldId id="264" r:id="rId4"/>
    <p:sldId id="259" r:id="rId5"/>
    <p:sldId id="280" r:id="rId6"/>
    <p:sldId id="260" r:id="rId7"/>
    <p:sldId id="300" r:id="rId8"/>
    <p:sldId id="281" r:id="rId9"/>
    <p:sldId id="282" r:id="rId10"/>
    <p:sldId id="283" r:id="rId11"/>
    <p:sldId id="284" r:id="rId12"/>
    <p:sldId id="301" r:id="rId13"/>
    <p:sldId id="303" r:id="rId14"/>
    <p:sldId id="304" r:id="rId15"/>
    <p:sldId id="305" r:id="rId16"/>
    <p:sldId id="306" r:id="rId17"/>
    <p:sldId id="307" r:id="rId18"/>
    <p:sldId id="261" r:id="rId19"/>
    <p:sldId id="308" r:id="rId20"/>
    <p:sldId id="309" r:id="rId21"/>
    <p:sldId id="310" r:id="rId22"/>
    <p:sldId id="279" r:id="rId23"/>
  </p:sldIdLst>
  <p:sldSz cx="9144000" cy="5143500" type="screen16x9"/>
  <p:notesSz cx="6858000" cy="9144000"/>
  <p:embeddedFontLs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Noto Sans" panose="020B0502040504020204" pitchFamily="34" charset="0"/>
      <p:regular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7A1"/>
    <a:srgbClr val="2B2D83"/>
    <a:srgbClr val="059540"/>
    <a:srgbClr val="E75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716"/>
  </p:normalViewPr>
  <p:slideViewPr>
    <p:cSldViewPr snapToGrid="0" snapToObjects="1">
      <p:cViewPr varScale="1">
        <p:scale>
          <a:sx n="102" d="100"/>
          <a:sy n="102" d="100"/>
        </p:scale>
        <p:origin x="14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D20CC-C3A6-471A-BF8B-2624E2FE98B8}"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EEDA55F7-2E3E-4D31-8F5A-276536EBFAB7}">
      <dgm:prSet phldrT="[Text]"/>
      <dgm:spPr/>
      <dgm:t>
        <a:bodyPr/>
        <a:lstStyle/>
        <a:p>
          <a:r>
            <a:rPr lang="en-GB" dirty="0"/>
            <a:t>Entwicklung, die den Bedürfnissen der Gegenwart entspricht</a:t>
          </a:r>
          <a:endParaRPr lang="en-US" dirty="0"/>
        </a:p>
      </dgm:t>
    </dgm:pt>
    <dgm:pt modelId="{00419A53-5A2B-4D5D-812D-703A867480F7}" type="parTrans" cxnId="{721570C5-5869-46CB-AB51-CD3964A813B6}">
      <dgm:prSet/>
      <dgm:spPr/>
      <dgm:t>
        <a:bodyPr/>
        <a:lstStyle/>
        <a:p>
          <a:endParaRPr lang="en-US"/>
        </a:p>
      </dgm:t>
    </dgm:pt>
    <dgm:pt modelId="{CF659E19-75B4-4ED1-967F-4583C6E63090}" type="sibTrans" cxnId="{721570C5-5869-46CB-AB51-CD3964A813B6}">
      <dgm:prSet/>
      <dgm:spPr/>
      <dgm:t>
        <a:bodyPr/>
        <a:lstStyle/>
        <a:p>
          <a:endParaRPr lang="en-US"/>
        </a:p>
      </dgm:t>
    </dgm:pt>
    <dgm:pt modelId="{2D29D376-7B92-4B29-9802-6544F7CFDC50}">
      <dgm:prSet phldrT="[Text]"/>
      <dgm:spPr/>
      <dgm:t>
        <a:bodyPr/>
        <a:lstStyle/>
        <a:p>
          <a:r>
            <a:rPr lang="en-GB" dirty="0"/>
            <a:t>ohne die Fähigkeit künftiger Generationen zu gefährden, ihre eigenen Bedürfnisse zu befriedigen</a:t>
          </a:r>
          <a:endParaRPr lang="en-US" dirty="0"/>
        </a:p>
      </dgm:t>
    </dgm:pt>
    <dgm:pt modelId="{5B172CD1-16D0-4ACD-8A0D-1C469AD3DC81}" type="parTrans" cxnId="{C976AE4C-E1F2-458C-A3F3-A7CFE3D0D23B}">
      <dgm:prSet/>
      <dgm:spPr/>
      <dgm:t>
        <a:bodyPr/>
        <a:lstStyle/>
        <a:p>
          <a:endParaRPr lang="en-US"/>
        </a:p>
      </dgm:t>
    </dgm:pt>
    <dgm:pt modelId="{A6E58BE0-33BA-443B-9286-046FE1BB8727}" type="sibTrans" cxnId="{C976AE4C-E1F2-458C-A3F3-A7CFE3D0D23B}">
      <dgm:prSet/>
      <dgm:spPr/>
      <dgm:t>
        <a:bodyPr/>
        <a:lstStyle/>
        <a:p>
          <a:endParaRPr lang="en-US"/>
        </a:p>
      </dgm:t>
    </dgm:pt>
    <dgm:pt modelId="{83D32D2F-F79F-4763-860E-9C8C6AFA0C9D}">
      <dgm:prSet phldrT="[Text]"/>
      <dgm:spPr/>
      <dgm:t>
        <a:bodyPr/>
        <a:lstStyle/>
        <a:p>
          <a:r>
            <a:rPr lang="en-US" dirty="0"/>
            <a:t>Grünes Unternehmertum</a:t>
          </a:r>
        </a:p>
      </dgm:t>
    </dgm:pt>
    <dgm:pt modelId="{ADB3B577-5D97-4568-AFA0-033801ADD86C}" type="parTrans" cxnId="{0FEC23E3-4AFE-4093-B52B-1D19FAABF24A}">
      <dgm:prSet/>
      <dgm:spPr/>
      <dgm:t>
        <a:bodyPr/>
        <a:lstStyle/>
        <a:p>
          <a:endParaRPr lang="en-US"/>
        </a:p>
      </dgm:t>
    </dgm:pt>
    <dgm:pt modelId="{E3CFA9E6-C945-4FCD-A53B-85088F513558}" type="sibTrans" cxnId="{0FEC23E3-4AFE-4093-B52B-1D19FAABF24A}">
      <dgm:prSet/>
      <dgm:spPr/>
      <dgm:t>
        <a:bodyPr/>
        <a:lstStyle/>
        <a:p>
          <a:endParaRPr lang="en-US"/>
        </a:p>
      </dgm:t>
    </dgm:pt>
    <dgm:pt modelId="{4A3BB5EB-68AC-4864-A839-307F3501B3A3}" type="pres">
      <dgm:prSet presAssocID="{530D20CC-C3A6-471A-BF8B-2624E2FE98B8}" presName="linearFlow" presStyleCnt="0">
        <dgm:presLayoutVars>
          <dgm:dir/>
          <dgm:resizeHandles val="exact"/>
        </dgm:presLayoutVars>
      </dgm:prSet>
      <dgm:spPr/>
    </dgm:pt>
    <dgm:pt modelId="{23944349-DDFF-4726-9EC3-5760CC1A5834}" type="pres">
      <dgm:prSet presAssocID="{EEDA55F7-2E3E-4D31-8F5A-276536EBFAB7}" presName="node" presStyleLbl="node1" presStyleIdx="0" presStyleCnt="3">
        <dgm:presLayoutVars>
          <dgm:bulletEnabled val="1"/>
        </dgm:presLayoutVars>
      </dgm:prSet>
      <dgm:spPr/>
    </dgm:pt>
    <dgm:pt modelId="{5D50668A-4D9B-46A3-8D83-D4B9D20B73A8}" type="pres">
      <dgm:prSet presAssocID="{CF659E19-75B4-4ED1-967F-4583C6E63090}" presName="spacerL" presStyleCnt="0"/>
      <dgm:spPr/>
    </dgm:pt>
    <dgm:pt modelId="{77784BB3-E5F7-4F70-94A5-3560F9A99282}" type="pres">
      <dgm:prSet presAssocID="{CF659E19-75B4-4ED1-967F-4583C6E63090}" presName="sibTrans" presStyleLbl="sibTrans2D1" presStyleIdx="0" presStyleCnt="2"/>
      <dgm:spPr/>
    </dgm:pt>
    <dgm:pt modelId="{71603686-0AA3-4E3F-B177-63A399FD8AEF}" type="pres">
      <dgm:prSet presAssocID="{CF659E19-75B4-4ED1-967F-4583C6E63090}" presName="spacerR" presStyleCnt="0"/>
      <dgm:spPr/>
    </dgm:pt>
    <dgm:pt modelId="{3151C379-B26A-440C-8118-78DEA46810CA}" type="pres">
      <dgm:prSet presAssocID="{2D29D376-7B92-4B29-9802-6544F7CFDC50}" presName="node" presStyleLbl="node1" presStyleIdx="1" presStyleCnt="3">
        <dgm:presLayoutVars>
          <dgm:bulletEnabled val="1"/>
        </dgm:presLayoutVars>
      </dgm:prSet>
      <dgm:spPr/>
    </dgm:pt>
    <dgm:pt modelId="{3A062934-729D-4E03-819E-03111A27C997}" type="pres">
      <dgm:prSet presAssocID="{A6E58BE0-33BA-443B-9286-046FE1BB8727}" presName="spacerL" presStyleCnt="0"/>
      <dgm:spPr/>
    </dgm:pt>
    <dgm:pt modelId="{4A558155-0837-43BD-B682-BBFA82788627}" type="pres">
      <dgm:prSet presAssocID="{A6E58BE0-33BA-443B-9286-046FE1BB8727}" presName="sibTrans" presStyleLbl="sibTrans2D1" presStyleIdx="1" presStyleCnt="2"/>
      <dgm:spPr/>
    </dgm:pt>
    <dgm:pt modelId="{05B75715-E199-4117-A8BA-A00B72F96CE8}" type="pres">
      <dgm:prSet presAssocID="{A6E58BE0-33BA-443B-9286-046FE1BB8727}" presName="spacerR" presStyleCnt="0"/>
      <dgm:spPr/>
    </dgm:pt>
    <dgm:pt modelId="{9B3A6E08-2772-4996-9DE6-4E779BD6426A}" type="pres">
      <dgm:prSet presAssocID="{83D32D2F-F79F-4763-860E-9C8C6AFA0C9D}" presName="node" presStyleLbl="node1" presStyleIdx="2" presStyleCnt="3">
        <dgm:presLayoutVars>
          <dgm:bulletEnabled val="1"/>
        </dgm:presLayoutVars>
      </dgm:prSet>
      <dgm:spPr/>
    </dgm:pt>
  </dgm:ptLst>
  <dgm:cxnLst>
    <dgm:cxn modelId="{85CD5703-D281-457F-BA82-88AA1EC8DE5B}" type="presOf" srcId="{EEDA55F7-2E3E-4D31-8F5A-276536EBFAB7}" destId="{23944349-DDFF-4726-9EC3-5760CC1A5834}" srcOrd="0" destOrd="0" presId="urn:microsoft.com/office/officeart/2005/8/layout/equation1"/>
    <dgm:cxn modelId="{B9A6EC68-3C49-4A6F-8DAE-A2CB6BE54B8B}" type="presOf" srcId="{2D29D376-7B92-4B29-9802-6544F7CFDC50}" destId="{3151C379-B26A-440C-8118-78DEA46810CA}" srcOrd="0" destOrd="0" presId="urn:microsoft.com/office/officeart/2005/8/layout/equation1"/>
    <dgm:cxn modelId="{E7E3EA69-2AD0-4C02-86FD-0C5E51178870}" type="presOf" srcId="{83D32D2F-F79F-4763-860E-9C8C6AFA0C9D}" destId="{9B3A6E08-2772-4996-9DE6-4E779BD6426A}" srcOrd="0" destOrd="0" presId="urn:microsoft.com/office/officeart/2005/8/layout/equation1"/>
    <dgm:cxn modelId="{C976AE4C-E1F2-458C-A3F3-A7CFE3D0D23B}" srcId="{530D20CC-C3A6-471A-BF8B-2624E2FE98B8}" destId="{2D29D376-7B92-4B29-9802-6544F7CFDC50}" srcOrd="1" destOrd="0" parTransId="{5B172CD1-16D0-4ACD-8A0D-1C469AD3DC81}" sibTransId="{A6E58BE0-33BA-443B-9286-046FE1BB8727}"/>
    <dgm:cxn modelId="{5FE21D4E-9C8E-48E5-A1B6-B7B773DCBF36}" type="presOf" srcId="{A6E58BE0-33BA-443B-9286-046FE1BB8727}" destId="{4A558155-0837-43BD-B682-BBFA82788627}" srcOrd="0" destOrd="0" presId="urn:microsoft.com/office/officeart/2005/8/layout/equation1"/>
    <dgm:cxn modelId="{C0EA5995-B43C-45C0-BEFF-64622A989F5A}" type="presOf" srcId="{CF659E19-75B4-4ED1-967F-4583C6E63090}" destId="{77784BB3-E5F7-4F70-94A5-3560F9A99282}" srcOrd="0" destOrd="0" presId="urn:microsoft.com/office/officeart/2005/8/layout/equation1"/>
    <dgm:cxn modelId="{721570C5-5869-46CB-AB51-CD3964A813B6}" srcId="{530D20CC-C3A6-471A-BF8B-2624E2FE98B8}" destId="{EEDA55F7-2E3E-4D31-8F5A-276536EBFAB7}" srcOrd="0" destOrd="0" parTransId="{00419A53-5A2B-4D5D-812D-703A867480F7}" sibTransId="{CF659E19-75B4-4ED1-967F-4583C6E63090}"/>
    <dgm:cxn modelId="{4D5B4AD4-CDB0-49B4-8E3C-7D9A8DED497B}" type="presOf" srcId="{530D20CC-C3A6-471A-BF8B-2624E2FE98B8}" destId="{4A3BB5EB-68AC-4864-A839-307F3501B3A3}" srcOrd="0" destOrd="0" presId="urn:microsoft.com/office/officeart/2005/8/layout/equation1"/>
    <dgm:cxn modelId="{0FEC23E3-4AFE-4093-B52B-1D19FAABF24A}" srcId="{530D20CC-C3A6-471A-BF8B-2624E2FE98B8}" destId="{83D32D2F-F79F-4763-860E-9C8C6AFA0C9D}" srcOrd="2" destOrd="0" parTransId="{ADB3B577-5D97-4568-AFA0-033801ADD86C}" sibTransId="{E3CFA9E6-C945-4FCD-A53B-85088F513558}"/>
    <dgm:cxn modelId="{F444710F-E198-44E5-8184-941024AB2D04}" type="presParOf" srcId="{4A3BB5EB-68AC-4864-A839-307F3501B3A3}" destId="{23944349-DDFF-4726-9EC3-5760CC1A5834}" srcOrd="0" destOrd="0" presId="urn:microsoft.com/office/officeart/2005/8/layout/equation1"/>
    <dgm:cxn modelId="{AE06457C-E143-48F2-865C-7A7579F19BCA}" type="presParOf" srcId="{4A3BB5EB-68AC-4864-A839-307F3501B3A3}" destId="{5D50668A-4D9B-46A3-8D83-D4B9D20B73A8}" srcOrd="1" destOrd="0" presId="urn:microsoft.com/office/officeart/2005/8/layout/equation1"/>
    <dgm:cxn modelId="{9726E25C-E7DD-4F6A-AEF8-E9B77EC4BE0A}" type="presParOf" srcId="{4A3BB5EB-68AC-4864-A839-307F3501B3A3}" destId="{77784BB3-E5F7-4F70-94A5-3560F9A99282}" srcOrd="2" destOrd="0" presId="urn:microsoft.com/office/officeart/2005/8/layout/equation1"/>
    <dgm:cxn modelId="{4E0D23A6-64CE-4CB5-A7B0-4E972C7E5D83}" type="presParOf" srcId="{4A3BB5EB-68AC-4864-A839-307F3501B3A3}" destId="{71603686-0AA3-4E3F-B177-63A399FD8AEF}" srcOrd="3" destOrd="0" presId="urn:microsoft.com/office/officeart/2005/8/layout/equation1"/>
    <dgm:cxn modelId="{2738D2F4-D780-46F8-AC48-8142747ED2E6}" type="presParOf" srcId="{4A3BB5EB-68AC-4864-A839-307F3501B3A3}" destId="{3151C379-B26A-440C-8118-78DEA46810CA}" srcOrd="4" destOrd="0" presId="urn:microsoft.com/office/officeart/2005/8/layout/equation1"/>
    <dgm:cxn modelId="{97DB12F9-4BF7-41FF-8737-B484BD090CA0}" type="presParOf" srcId="{4A3BB5EB-68AC-4864-A839-307F3501B3A3}" destId="{3A062934-729D-4E03-819E-03111A27C997}" srcOrd="5" destOrd="0" presId="urn:microsoft.com/office/officeart/2005/8/layout/equation1"/>
    <dgm:cxn modelId="{23FAB2EF-5B41-4EDE-869D-0F5E7A95F762}" type="presParOf" srcId="{4A3BB5EB-68AC-4864-A839-307F3501B3A3}" destId="{4A558155-0837-43BD-B682-BBFA82788627}" srcOrd="6" destOrd="0" presId="urn:microsoft.com/office/officeart/2005/8/layout/equation1"/>
    <dgm:cxn modelId="{5DCF0144-5207-47D4-90DD-41CB74966934}" type="presParOf" srcId="{4A3BB5EB-68AC-4864-A839-307F3501B3A3}" destId="{05B75715-E199-4117-A8BA-A00B72F96CE8}" srcOrd="7" destOrd="0" presId="urn:microsoft.com/office/officeart/2005/8/layout/equation1"/>
    <dgm:cxn modelId="{31B93D64-23EF-4A95-8F0D-21957B9FE8C3}" type="presParOf" srcId="{4A3BB5EB-68AC-4864-A839-307F3501B3A3}" destId="{9B3A6E08-2772-4996-9DE6-4E779BD6426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05A96-787C-4159-88E3-0F57FC43A32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B2BE5F4-2612-4F8D-B71E-DF1D0FAB04FE}">
      <dgm:prSet phldrT="[Text]" phldr="1"/>
      <dgm:spPr>
        <a:solidFill>
          <a:srgbClr val="2B2D83"/>
        </a:solidFill>
      </dgm:spPr>
      <dgm:t>
        <a:bodyPr/>
        <a:lstStyle/>
        <a:p>
          <a:endParaRPr lang="en-US" dirty="0"/>
        </a:p>
      </dgm:t>
    </dgm:pt>
    <dgm:pt modelId="{B7BC9B1B-04D9-493B-9A05-6C2E76E6ADFF}" type="parTrans" cxnId="{1F322873-94E8-453D-83D5-B0AC2671BFCF}">
      <dgm:prSet/>
      <dgm:spPr/>
      <dgm:t>
        <a:bodyPr/>
        <a:lstStyle/>
        <a:p>
          <a:endParaRPr lang="en-US"/>
        </a:p>
      </dgm:t>
    </dgm:pt>
    <dgm:pt modelId="{5F1EB256-4174-4B53-84B7-45701E0E11D5}" type="sibTrans" cxnId="{1F322873-94E8-453D-83D5-B0AC2671BFCF}">
      <dgm:prSet/>
      <dgm:spPr/>
      <dgm:t>
        <a:bodyPr/>
        <a:lstStyle/>
        <a:p>
          <a:endParaRPr lang="en-US"/>
        </a:p>
      </dgm:t>
    </dgm:pt>
    <dgm:pt modelId="{5D127629-DB78-4C76-A6F4-337D755947D1}">
      <dgm:prSet phldrT="[Text]" custT="1"/>
      <dgm:spPr>
        <a:solidFill>
          <a:srgbClr val="15A7A1"/>
        </a:solidFill>
      </dgm:spPr>
      <dgm:t>
        <a:bodyPr/>
        <a:lstStyle/>
        <a:p>
          <a:r>
            <a:rPr lang="en-GB" sz="1200" dirty="0"/>
            <a:t>Einbeziehung der Grundsätze der Nachhaltigkeit in ihre Geschäftstätigkeit</a:t>
          </a:r>
          <a:endParaRPr lang="en-US" sz="1200" dirty="0"/>
        </a:p>
      </dgm:t>
    </dgm:pt>
    <dgm:pt modelId="{4E76280E-A3DB-4ED4-B625-F6F81641F2B7}" type="parTrans" cxnId="{09CECF47-0AE8-463D-9653-BF80D449AA37}">
      <dgm:prSet/>
      <dgm:spPr/>
      <dgm:t>
        <a:bodyPr/>
        <a:lstStyle/>
        <a:p>
          <a:endParaRPr lang="en-US"/>
        </a:p>
      </dgm:t>
    </dgm:pt>
    <dgm:pt modelId="{EC0E1A75-1162-4781-8372-7754A1969225}" type="sibTrans" cxnId="{09CECF47-0AE8-463D-9653-BF80D449AA37}">
      <dgm:prSet/>
      <dgm:spPr/>
      <dgm:t>
        <a:bodyPr/>
        <a:lstStyle/>
        <a:p>
          <a:endParaRPr lang="en-US"/>
        </a:p>
      </dgm:t>
    </dgm:pt>
    <dgm:pt modelId="{B4CF0591-F75C-4CAE-B512-BCB255E15C5F}">
      <dgm:prSet phldrT="[Text]" custT="1"/>
      <dgm:spPr>
        <a:solidFill>
          <a:srgbClr val="15A7A1"/>
        </a:solidFill>
      </dgm:spPr>
      <dgm:t>
        <a:bodyPr/>
        <a:lstStyle/>
        <a:p>
          <a:r>
            <a:rPr lang="en-GB" sz="1200" dirty="0"/>
            <a:t>dem Personal einen angemessenen Lohn für die geleistete Arbeit zahlen</a:t>
          </a:r>
          <a:endParaRPr lang="en-US" sz="1200" dirty="0"/>
        </a:p>
      </dgm:t>
    </dgm:pt>
    <dgm:pt modelId="{F4D77ACA-1EB9-4B24-A2D5-14A930BC0C38}" type="parTrans" cxnId="{28CEE441-2909-4B9C-B2F3-ECC699B12144}">
      <dgm:prSet/>
      <dgm:spPr/>
      <dgm:t>
        <a:bodyPr/>
        <a:lstStyle/>
        <a:p>
          <a:endParaRPr lang="en-US"/>
        </a:p>
      </dgm:t>
    </dgm:pt>
    <dgm:pt modelId="{27D5D54B-08FF-4050-8AE1-ADEDCC69CDF1}" type="sibTrans" cxnId="{28CEE441-2909-4B9C-B2F3-ECC699B12144}">
      <dgm:prSet/>
      <dgm:spPr/>
      <dgm:t>
        <a:bodyPr/>
        <a:lstStyle/>
        <a:p>
          <a:endParaRPr lang="en-US"/>
        </a:p>
      </dgm:t>
    </dgm:pt>
    <dgm:pt modelId="{9D383431-98F1-48AC-AAA0-A072B0A5F8DF}">
      <dgm:prSet phldrT="[Text]" custT="1"/>
      <dgm:spPr>
        <a:solidFill>
          <a:srgbClr val="15A7A1"/>
        </a:solidFill>
      </dgm:spPr>
      <dgm:t>
        <a:bodyPr/>
        <a:lstStyle/>
        <a:p>
          <a:r>
            <a:rPr lang="en-GB" sz="1200" dirty="0"/>
            <a:t>Gerechte Verteilung der Vorteile über die gesamte Wertschöpfungskette</a:t>
          </a:r>
          <a:endParaRPr lang="en-US" sz="1200" dirty="0"/>
        </a:p>
      </dgm:t>
    </dgm:pt>
    <dgm:pt modelId="{ED50372A-F70B-4CB4-956D-4D5F29098E8A}" type="parTrans" cxnId="{2C0224A3-4E00-4533-B379-CD87281AFD08}">
      <dgm:prSet/>
      <dgm:spPr/>
      <dgm:t>
        <a:bodyPr/>
        <a:lstStyle/>
        <a:p>
          <a:endParaRPr lang="en-US"/>
        </a:p>
      </dgm:t>
    </dgm:pt>
    <dgm:pt modelId="{71FD4E37-958E-4DBA-BBDA-7A8E51EFF844}" type="sibTrans" cxnId="{2C0224A3-4E00-4533-B379-CD87281AFD08}">
      <dgm:prSet/>
      <dgm:spPr/>
      <dgm:t>
        <a:bodyPr/>
        <a:lstStyle/>
        <a:p>
          <a:endParaRPr lang="en-US"/>
        </a:p>
      </dgm:t>
    </dgm:pt>
    <dgm:pt modelId="{EECD070D-B04C-4047-A521-CCF8CBD93A45}">
      <dgm:prSet phldrT="[Text]"/>
      <dgm:spPr>
        <a:solidFill>
          <a:srgbClr val="15A7A1"/>
        </a:solidFill>
      </dgm:spPr>
      <dgm:t>
        <a:bodyPr/>
        <a:lstStyle/>
        <a:p>
          <a:r>
            <a:rPr lang="en-GB" dirty="0"/>
            <a:t>Engagieren Sie sich dauerhaft für Umweltprinzipien in Ihrer Geschäftstätigkeit</a:t>
          </a:r>
          <a:endParaRPr lang="en-US" dirty="0"/>
        </a:p>
      </dgm:t>
    </dgm:pt>
    <dgm:pt modelId="{4574B265-794B-4818-9F63-3705A536720D}" type="parTrans" cxnId="{9D943ACE-87CB-40A1-B743-3FB8D756CA00}">
      <dgm:prSet/>
      <dgm:spPr/>
      <dgm:t>
        <a:bodyPr/>
        <a:lstStyle/>
        <a:p>
          <a:endParaRPr lang="en-US"/>
        </a:p>
      </dgm:t>
    </dgm:pt>
    <dgm:pt modelId="{B02C585C-3ED0-4762-915F-F21E51376FD6}" type="sibTrans" cxnId="{9D943ACE-87CB-40A1-B743-3FB8D756CA00}">
      <dgm:prSet/>
      <dgm:spPr/>
      <dgm:t>
        <a:bodyPr/>
        <a:lstStyle/>
        <a:p>
          <a:endParaRPr lang="en-US"/>
        </a:p>
      </dgm:t>
    </dgm:pt>
    <dgm:pt modelId="{6751C74D-A82E-46DD-AA0E-4DF85E1292BF}">
      <dgm:prSet phldrT="[Text]" custT="1"/>
      <dgm:spPr>
        <a:solidFill>
          <a:srgbClr val="15A7A1"/>
        </a:solidFill>
      </dgm:spPr>
      <dgm:t>
        <a:bodyPr/>
        <a:lstStyle/>
        <a:p>
          <a:r>
            <a:rPr lang="en-GB" sz="1200" dirty="0"/>
            <a:t>Maximierung des sozialen Nutzens des Unternehmens </a:t>
          </a:r>
          <a:endParaRPr lang="en-US" sz="1200" dirty="0"/>
        </a:p>
      </dgm:t>
    </dgm:pt>
    <dgm:pt modelId="{19661BFA-EA93-411E-9082-AE0102A0F29D}" type="parTrans" cxnId="{FB61295A-DA87-4CD8-B9BB-065F8F279D1C}">
      <dgm:prSet/>
      <dgm:spPr/>
      <dgm:t>
        <a:bodyPr/>
        <a:lstStyle/>
        <a:p>
          <a:endParaRPr lang="en-US"/>
        </a:p>
      </dgm:t>
    </dgm:pt>
    <dgm:pt modelId="{23649F91-82DB-4E8A-9D48-0D76635BE63E}" type="sibTrans" cxnId="{FB61295A-DA87-4CD8-B9BB-065F8F279D1C}">
      <dgm:prSet/>
      <dgm:spPr/>
      <dgm:t>
        <a:bodyPr/>
        <a:lstStyle/>
        <a:p>
          <a:endParaRPr lang="en-US"/>
        </a:p>
      </dgm:t>
    </dgm:pt>
    <dgm:pt modelId="{26072832-C04E-4771-AAE4-32D09320B0E2}">
      <dgm:prSet phldrT="[Text]" custT="1"/>
      <dgm:spPr>
        <a:solidFill>
          <a:srgbClr val="15A7A1"/>
        </a:solidFill>
      </dgm:spPr>
      <dgm:t>
        <a:bodyPr/>
        <a:lstStyle/>
        <a:p>
          <a:r>
            <a:rPr lang="en-GB" sz="1200" dirty="0"/>
            <a:t>Angebot von umweltfreundlichen und/oder lokalen Produkten und Dienstleistungen</a:t>
          </a:r>
          <a:endParaRPr lang="en-US" sz="1200" dirty="0"/>
        </a:p>
      </dgm:t>
    </dgm:pt>
    <dgm:pt modelId="{832A5780-6784-4F3D-98CF-7C10D8C39E63}" type="parTrans" cxnId="{F00A1887-9BA2-41DF-B31A-AFEBB2E9C66E}">
      <dgm:prSet/>
      <dgm:spPr/>
      <dgm:t>
        <a:bodyPr/>
        <a:lstStyle/>
        <a:p>
          <a:endParaRPr lang="en-US"/>
        </a:p>
      </dgm:t>
    </dgm:pt>
    <dgm:pt modelId="{00193A30-798C-407A-89AF-42A9AC5EB1E3}" type="sibTrans" cxnId="{F00A1887-9BA2-41DF-B31A-AFEBB2E9C66E}">
      <dgm:prSet/>
      <dgm:spPr/>
      <dgm:t>
        <a:bodyPr/>
        <a:lstStyle/>
        <a:p>
          <a:endParaRPr lang="en-US"/>
        </a:p>
      </dgm:t>
    </dgm:pt>
    <dgm:pt modelId="{C7A0411A-3F4B-46F4-B5F5-3D562C2E237C}">
      <dgm:prSet phldrT="[Text]"/>
      <dgm:spPr>
        <a:solidFill>
          <a:srgbClr val="15A7A1"/>
        </a:solidFill>
      </dgm:spPr>
      <dgm:t>
        <a:bodyPr/>
        <a:lstStyle/>
        <a:p>
          <a:r>
            <a:rPr lang="en-GB" dirty="0"/>
            <a:t>Der Gemeinschaft zu mehr Nachhaltigkeit verhelfen </a:t>
          </a:r>
          <a:endParaRPr lang="en-US" dirty="0"/>
        </a:p>
      </dgm:t>
    </dgm:pt>
    <dgm:pt modelId="{76E0B9FA-6E2F-4912-8F4F-55698F7F0D0B}" type="parTrans" cxnId="{87700456-C36C-483F-A4C0-D1F66AF7D538}">
      <dgm:prSet/>
      <dgm:spPr/>
      <dgm:t>
        <a:bodyPr/>
        <a:lstStyle/>
        <a:p>
          <a:endParaRPr lang="en-US"/>
        </a:p>
      </dgm:t>
    </dgm:pt>
    <dgm:pt modelId="{DBFBA1D2-88DB-4374-A83F-9A114E52FC03}" type="sibTrans" cxnId="{87700456-C36C-483F-A4C0-D1F66AF7D538}">
      <dgm:prSet/>
      <dgm:spPr/>
      <dgm:t>
        <a:bodyPr/>
        <a:lstStyle/>
        <a:p>
          <a:endParaRPr lang="en-US"/>
        </a:p>
      </dgm:t>
    </dgm:pt>
    <dgm:pt modelId="{33FCED20-98D3-4723-86DF-9566C4F43249}">
      <dgm:prSet phldrT="[Text]"/>
      <dgm:spPr>
        <a:solidFill>
          <a:srgbClr val="15A7A1"/>
        </a:solidFill>
      </dgm:spPr>
      <dgm:t>
        <a:bodyPr/>
        <a:lstStyle/>
        <a:p>
          <a:r>
            <a:rPr lang="en-GB" dirty="0"/>
            <a:t>Anstrengungen zur Reduzierung der Ressourcen</a:t>
          </a:r>
          <a:endParaRPr lang="en-US" dirty="0"/>
        </a:p>
      </dgm:t>
    </dgm:pt>
    <dgm:pt modelId="{A321E2BD-C725-4849-9F12-FBAB7602F849}" type="parTrans" cxnId="{ECAE0F2A-4839-4EBB-ACCE-E21B56AC0BA0}">
      <dgm:prSet/>
      <dgm:spPr/>
      <dgm:t>
        <a:bodyPr/>
        <a:lstStyle/>
        <a:p>
          <a:endParaRPr lang="en-US"/>
        </a:p>
      </dgm:t>
    </dgm:pt>
    <dgm:pt modelId="{8911D590-C08F-4841-BD6F-9E2EBCAE12D9}" type="sibTrans" cxnId="{ECAE0F2A-4839-4EBB-ACCE-E21B56AC0BA0}">
      <dgm:prSet/>
      <dgm:spPr/>
      <dgm:t>
        <a:bodyPr/>
        <a:lstStyle/>
        <a:p>
          <a:endParaRPr lang="en-US"/>
        </a:p>
      </dgm:t>
    </dgm:pt>
    <dgm:pt modelId="{211D92DE-7DC3-4A68-8E8B-D971F5B0CB43}" type="pres">
      <dgm:prSet presAssocID="{EAD05A96-787C-4159-88E3-0F57FC43A32A}" presName="composite" presStyleCnt="0">
        <dgm:presLayoutVars>
          <dgm:chMax val="1"/>
          <dgm:dir/>
          <dgm:resizeHandles val="exact"/>
        </dgm:presLayoutVars>
      </dgm:prSet>
      <dgm:spPr/>
    </dgm:pt>
    <dgm:pt modelId="{43A9FAB7-2334-424F-8A18-DEE74BD73E27}" type="pres">
      <dgm:prSet presAssocID="{2B2BE5F4-2612-4F8D-B71E-DF1D0FAB04FE}" presName="roof" presStyleLbl="dkBgShp" presStyleIdx="0" presStyleCnt="2"/>
      <dgm:spPr/>
    </dgm:pt>
    <dgm:pt modelId="{16F54B25-6A49-427C-ACBC-3479A8470C06}" type="pres">
      <dgm:prSet presAssocID="{2B2BE5F4-2612-4F8D-B71E-DF1D0FAB04FE}" presName="pillars" presStyleCnt="0"/>
      <dgm:spPr/>
    </dgm:pt>
    <dgm:pt modelId="{A388122F-0611-4590-A425-00233BF867C7}" type="pres">
      <dgm:prSet presAssocID="{2B2BE5F4-2612-4F8D-B71E-DF1D0FAB04FE}" presName="pillar1" presStyleLbl="node1" presStyleIdx="0" presStyleCnt="8">
        <dgm:presLayoutVars>
          <dgm:bulletEnabled val="1"/>
        </dgm:presLayoutVars>
      </dgm:prSet>
      <dgm:spPr/>
    </dgm:pt>
    <dgm:pt modelId="{E310D1DF-A50C-4E32-8376-59289ED5AC62}" type="pres">
      <dgm:prSet presAssocID="{B4CF0591-F75C-4CAE-B512-BCB255E15C5F}" presName="pillarX" presStyleLbl="node1" presStyleIdx="1" presStyleCnt="8">
        <dgm:presLayoutVars>
          <dgm:bulletEnabled val="1"/>
        </dgm:presLayoutVars>
      </dgm:prSet>
      <dgm:spPr/>
    </dgm:pt>
    <dgm:pt modelId="{4BF693E7-19FF-476B-8DFF-93F4754BC395}" type="pres">
      <dgm:prSet presAssocID="{9D383431-98F1-48AC-AAA0-A072B0A5F8DF}" presName="pillarX" presStyleLbl="node1" presStyleIdx="2" presStyleCnt="8">
        <dgm:presLayoutVars>
          <dgm:bulletEnabled val="1"/>
        </dgm:presLayoutVars>
      </dgm:prSet>
      <dgm:spPr/>
    </dgm:pt>
    <dgm:pt modelId="{0DEF22B2-95C4-41AF-A448-A1AB6798EC76}" type="pres">
      <dgm:prSet presAssocID="{6751C74D-A82E-46DD-AA0E-4DF85E1292BF}" presName="pillarX" presStyleLbl="node1" presStyleIdx="3" presStyleCnt="8">
        <dgm:presLayoutVars>
          <dgm:bulletEnabled val="1"/>
        </dgm:presLayoutVars>
      </dgm:prSet>
      <dgm:spPr/>
    </dgm:pt>
    <dgm:pt modelId="{449BA1E3-D40C-439A-AF5B-C447FF4860A2}" type="pres">
      <dgm:prSet presAssocID="{26072832-C04E-4771-AAE4-32D09320B0E2}" presName="pillarX" presStyleLbl="node1" presStyleIdx="4" presStyleCnt="8">
        <dgm:presLayoutVars>
          <dgm:bulletEnabled val="1"/>
        </dgm:presLayoutVars>
      </dgm:prSet>
      <dgm:spPr/>
    </dgm:pt>
    <dgm:pt modelId="{015722EB-8F5F-472F-8490-DC118DAE91C9}" type="pres">
      <dgm:prSet presAssocID="{C7A0411A-3F4B-46F4-B5F5-3D562C2E237C}" presName="pillarX" presStyleLbl="node1" presStyleIdx="5" presStyleCnt="8">
        <dgm:presLayoutVars>
          <dgm:bulletEnabled val="1"/>
        </dgm:presLayoutVars>
      </dgm:prSet>
      <dgm:spPr/>
    </dgm:pt>
    <dgm:pt modelId="{B7B70BD8-A364-4ADC-9B32-65424B99AF53}" type="pres">
      <dgm:prSet presAssocID="{33FCED20-98D3-4723-86DF-9566C4F43249}" presName="pillarX" presStyleLbl="node1" presStyleIdx="6" presStyleCnt="8">
        <dgm:presLayoutVars>
          <dgm:bulletEnabled val="1"/>
        </dgm:presLayoutVars>
      </dgm:prSet>
      <dgm:spPr/>
    </dgm:pt>
    <dgm:pt modelId="{B4D93126-64F4-443B-A9E4-991A540D9CB7}" type="pres">
      <dgm:prSet presAssocID="{EECD070D-B04C-4047-A521-CCF8CBD93A45}" presName="pillarX" presStyleLbl="node1" presStyleIdx="7" presStyleCnt="8">
        <dgm:presLayoutVars>
          <dgm:bulletEnabled val="1"/>
        </dgm:presLayoutVars>
      </dgm:prSet>
      <dgm:spPr/>
    </dgm:pt>
    <dgm:pt modelId="{4D43C10D-7421-434F-AB4F-01F515CBF528}" type="pres">
      <dgm:prSet presAssocID="{2B2BE5F4-2612-4F8D-B71E-DF1D0FAB04FE}" presName="base" presStyleLbl="dkBgShp" presStyleIdx="1" presStyleCnt="2"/>
      <dgm:spPr>
        <a:solidFill>
          <a:srgbClr val="2B2D83"/>
        </a:solidFill>
      </dgm:spPr>
    </dgm:pt>
  </dgm:ptLst>
  <dgm:cxnLst>
    <dgm:cxn modelId="{3EC83405-2858-47AA-A876-0DF4E340A8D1}" type="presOf" srcId="{5D127629-DB78-4C76-A6F4-337D755947D1}" destId="{A388122F-0611-4590-A425-00233BF867C7}" srcOrd="0" destOrd="0" presId="urn:microsoft.com/office/officeart/2005/8/layout/hList3"/>
    <dgm:cxn modelId="{ECAE0F2A-4839-4EBB-ACCE-E21B56AC0BA0}" srcId="{2B2BE5F4-2612-4F8D-B71E-DF1D0FAB04FE}" destId="{33FCED20-98D3-4723-86DF-9566C4F43249}" srcOrd="6" destOrd="0" parTransId="{A321E2BD-C725-4849-9F12-FBAB7602F849}" sibTransId="{8911D590-C08F-4841-BD6F-9E2EBCAE12D9}"/>
    <dgm:cxn modelId="{3BB8302B-625B-47D5-BBA5-E93249B216C8}" type="presOf" srcId="{EAD05A96-787C-4159-88E3-0F57FC43A32A}" destId="{211D92DE-7DC3-4A68-8E8B-D971F5B0CB43}" srcOrd="0" destOrd="0" presId="urn:microsoft.com/office/officeart/2005/8/layout/hList3"/>
    <dgm:cxn modelId="{28CEE441-2909-4B9C-B2F3-ECC699B12144}" srcId="{2B2BE5F4-2612-4F8D-B71E-DF1D0FAB04FE}" destId="{B4CF0591-F75C-4CAE-B512-BCB255E15C5F}" srcOrd="1" destOrd="0" parTransId="{F4D77ACA-1EB9-4B24-A2D5-14A930BC0C38}" sibTransId="{27D5D54B-08FF-4050-8AE1-ADEDCC69CDF1}"/>
    <dgm:cxn modelId="{09CECF47-0AE8-463D-9653-BF80D449AA37}" srcId="{2B2BE5F4-2612-4F8D-B71E-DF1D0FAB04FE}" destId="{5D127629-DB78-4C76-A6F4-337D755947D1}" srcOrd="0" destOrd="0" parTransId="{4E76280E-A3DB-4ED4-B625-F6F81641F2B7}" sibTransId="{EC0E1A75-1162-4781-8372-7754A1969225}"/>
    <dgm:cxn modelId="{1F322873-94E8-453D-83D5-B0AC2671BFCF}" srcId="{EAD05A96-787C-4159-88E3-0F57FC43A32A}" destId="{2B2BE5F4-2612-4F8D-B71E-DF1D0FAB04FE}" srcOrd="0" destOrd="0" parTransId="{B7BC9B1B-04D9-493B-9A05-6C2E76E6ADFF}" sibTransId="{5F1EB256-4174-4B53-84B7-45701E0E11D5}"/>
    <dgm:cxn modelId="{D21BD275-4DBD-433D-9C84-25FCD2235742}" type="presOf" srcId="{9D383431-98F1-48AC-AAA0-A072B0A5F8DF}" destId="{4BF693E7-19FF-476B-8DFF-93F4754BC395}" srcOrd="0" destOrd="0" presId="urn:microsoft.com/office/officeart/2005/8/layout/hList3"/>
    <dgm:cxn modelId="{87700456-C36C-483F-A4C0-D1F66AF7D538}" srcId="{2B2BE5F4-2612-4F8D-B71E-DF1D0FAB04FE}" destId="{C7A0411A-3F4B-46F4-B5F5-3D562C2E237C}" srcOrd="5" destOrd="0" parTransId="{76E0B9FA-6E2F-4912-8F4F-55698F7F0D0B}" sibTransId="{DBFBA1D2-88DB-4374-A83F-9A114E52FC03}"/>
    <dgm:cxn modelId="{FB61295A-DA87-4CD8-B9BB-065F8F279D1C}" srcId="{2B2BE5F4-2612-4F8D-B71E-DF1D0FAB04FE}" destId="{6751C74D-A82E-46DD-AA0E-4DF85E1292BF}" srcOrd="3" destOrd="0" parTransId="{19661BFA-EA93-411E-9082-AE0102A0F29D}" sibTransId="{23649F91-82DB-4E8A-9D48-0D76635BE63E}"/>
    <dgm:cxn modelId="{EA53A585-7B9D-4AF4-A756-B0C96060C7EA}" type="presOf" srcId="{26072832-C04E-4771-AAE4-32D09320B0E2}" destId="{449BA1E3-D40C-439A-AF5B-C447FF4860A2}" srcOrd="0" destOrd="0" presId="urn:microsoft.com/office/officeart/2005/8/layout/hList3"/>
    <dgm:cxn modelId="{F2B0CB86-A6BB-49F7-AFA3-A3DF3F923A58}" type="presOf" srcId="{6751C74D-A82E-46DD-AA0E-4DF85E1292BF}" destId="{0DEF22B2-95C4-41AF-A448-A1AB6798EC76}" srcOrd="0" destOrd="0" presId="urn:microsoft.com/office/officeart/2005/8/layout/hList3"/>
    <dgm:cxn modelId="{F00A1887-9BA2-41DF-B31A-AFEBB2E9C66E}" srcId="{2B2BE5F4-2612-4F8D-B71E-DF1D0FAB04FE}" destId="{26072832-C04E-4771-AAE4-32D09320B0E2}" srcOrd="4" destOrd="0" parTransId="{832A5780-6784-4F3D-98CF-7C10D8C39E63}" sibTransId="{00193A30-798C-407A-89AF-42A9AC5EB1E3}"/>
    <dgm:cxn modelId="{B8EFB98D-C534-43B2-BAA0-12E288324802}" type="presOf" srcId="{C7A0411A-3F4B-46F4-B5F5-3D562C2E237C}" destId="{015722EB-8F5F-472F-8490-DC118DAE91C9}" srcOrd="0" destOrd="0" presId="urn:microsoft.com/office/officeart/2005/8/layout/hList3"/>
    <dgm:cxn modelId="{2C0224A3-4E00-4533-B379-CD87281AFD08}" srcId="{2B2BE5F4-2612-4F8D-B71E-DF1D0FAB04FE}" destId="{9D383431-98F1-48AC-AAA0-A072B0A5F8DF}" srcOrd="2" destOrd="0" parTransId="{ED50372A-F70B-4CB4-956D-4D5F29098E8A}" sibTransId="{71FD4E37-958E-4DBA-BBDA-7A8E51EFF844}"/>
    <dgm:cxn modelId="{9D943ACE-87CB-40A1-B743-3FB8D756CA00}" srcId="{2B2BE5F4-2612-4F8D-B71E-DF1D0FAB04FE}" destId="{EECD070D-B04C-4047-A521-CCF8CBD93A45}" srcOrd="7" destOrd="0" parTransId="{4574B265-794B-4818-9F63-3705A536720D}" sibTransId="{B02C585C-3ED0-4762-915F-F21E51376FD6}"/>
    <dgm:cxn modelId="{CD18E8D3-2D4B-4713-92F7-EFE3F4449C32}" type="presOf" srcId="{EECD070D-B04C-4047-A521-CCF8CBD93A45}" destId="{B4D93126-64F4-443B-A9E4-991A540D9CB7}" srcOrd="0" destOrd="0" presId="urn:microsoft.com/office/officeart/2005/8/layout/hList3"/>
    <dgm:cxn modelId="{477BEFDC-404B-41F5-9186-8416EE46ECD4}" type="presOf" srcId="{33FCED20-98D3-4723-86DF-9566C4F43249}" destId="{B7B70BD8-A364-4ADC-9B32-65424B99AF53}" srcOrd="0" destOrd="0" presId="urn:microsoft.com/office/officeart/2005/8/layout/hList3"/>
    <dgm:cxn modelId="{33B96AEF-ACE4-4BFF-9362-7E6CDA8B4E93}" type="presOf" srcId="{B4CF0591-F75C-4CAE-B512-BCB255E15C5F}" destId="{E310D1DF-A50C-4E32-8376-59289ED5AC62}" srcOrd="0" destOrd="0" presId="urn:microsoft.com/office/officeart/2005/8/layout/hList3"/>
    <dgm:cxn modelId="{0544D5F6-8107-4F3C-A491-A8824857E2EA}" type="presOf" srcId="{2B2BE5F4-2612-4F8D-B71E-DF1D0FAB04FE}" destId="{43A9FAB7-2334-424F-8A18-DEE74BD73E27}" srcOrd="0" destOrd="0" presId="urn:microsoft.com/office/officeart/2005/8/layout/hList3"/>
    <dgm:cxn modelId="{5ECA577A-8C64-447F-97F8-3B1B90C3E1B7}" type="presParOf" srcId="{211D92DE-7DC3-4A68-8E8B-D971F5B0CB43}" destId="{43A9FAB7-2334-424F-8A18-DEE74BD73E27}" srcOrd="0" destOrd="0" presId="urn:microsoft.com/office/officeart/2005/8/layout/hList3"/>
    <dgm:cxn modelId="{C8FC4AD8-0219-4E64-ACD9-2118E6C03E20}" type="presParOf" srcId="{211D92DE-7DC3-4A68-8E8B-D971F5B0CB43}" destId="{16F54B25-6A49-427C-ACBC-3479A8470C06}" srcOrd="1" destOrd="0" presId="urn:microsoft.com/office/officeart/2005/8/layout/hList3"/>
    <dgm:cxn modelId="{840F0DE1-AECC-4481-A458-CEC19ED6B69A}" type="presParOf" srcId="{16F54B25-6A49-427C-ACBC-3479A8470C06}" destId="{A388122F-0611-4590-A425-00233BF867C7}" srcOrd="0" destOrd="0" presId="urn:microsoft.com/office/officeart/2005/8/layout/hList3"/>
    <dgm:cxn modelId="{ED8A16B8-DBFF-4DF5-8BC6-1B63177A5DB2}" type="presParOf" srcId="{16F54B25-6A49-427C-ACBC-3479A8470C06}" destId="{E310D1DF-A50C-4E32-8376-59289ED5AC62}" srcOrd="1" destOrd="0" presId="urn:microsoft.com/office/officeart/2005/8/layout/hList3"/>
    <dgm:cxn modelId="{42CFBEF7-046C-44A1-9957-49599A4DDD44}" type="presParOf" srcId="{16F54B25-6A49-427C-ACBC-3479A8470C06}" destId="{4BF693E7-19FF-476B-8DFF-93F4754BC395}" srcOrd="2" destOrd="0" presId="urn:microsoft.com/office/officeart/2005/8/layout/hList3"/>
    <dgm:cxn modelId="{C6EF39C5-7D12-4F73-9F8D-7C8E277395BB}" type="presParOf" srcId="{16F54B25-6A49-427C-ACBC-3479A8470C06}" destId="{0DEF22B2-95C4-41AF-A448-A1AB6798EC76}" srcOrd="3" destOrd="0" presId="urn:microsoft.com/office/officeart/2005/8/layout/hList3"/>
    <dgm:cxn modelId="{F4C20582-4258-456A-A9BC-4FC74C33E7F7}" type="presParOf" srcId="{16F54B25-6A49-427C-ACBC-3479A8470C06}" destId="{449BA1E3-D40C-439A-AF5B-C447FF4860A2}" srcOrd="4" destOrd="0" presId="urn:microsoft.com/office/officeart/2005/8/layout/hList3"/>
    <dgm:cxn modelId="{B11F5CF7-402D-41BC-BBF9-367946AF1F93}" type="presParOf" srcId="{16F54B25-6A49-427C-ACBC-3479A8470C06}" destId="{015722EB-8F5F-472F-8490-DC118DAE91C9}" srcOrd="5" destOrd="0" presId="urn:microsoft.com/office/officeart/2005/8/layout/hList3"/>
    <dgm:cxn modelId="{1689A8F4-74BF-44EB-B074-E592523002D3}" type="presParOf" srcId="{16F54B25-6A49-427C-ACBC-3479A8470C06}" destId="{B7B70BD8-A364-4ADC-9B32-65424B99AF53}" srcOrd="6" destOrd="0" presId="urn:microsoft.com/office/officeart/2005/8/layout/hList3"/>
    <dgm:cxn modelId="{7A2CA883-8A72-470A-B7D5-A3498EC01E89}" type="presParOf" srcId="{16F54B25-6A49-427C-ACBC-3479A8470C06}" destId="{B4D93126-64F4-443B-A9E4-991A540D9CB7}" srcOrd="7" destOrd="0" presId="urn:microsoft.com/office/officeart/2005/8/layout/hList3"/>
    <dgm:cxn modelId="{FB71843B-5FC3-4284-98EB-4F07200D3DFB}" type="presParOf" srcId="{211D92DE-7DC3-4A68-8E8B-D971F5B0CB43}" destId="{4D43C10D-7421-434F-AB4F-01F515CBF52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16EB0-8479-4D08-A51F-D507AB2E8889}" type="doc">
      <dgm:prSet loTypeId="urn:microsoft.com/office/officeart/2005/8/layout/equation1" loCatId="process" qsTypeId="urn:microsoft.com/office/officeart/2005/8/quickstyle/simple1" qsCatId="simple" csTypeId="urn:microsoft.com/office/officeart/2005/8/colors/accent6_2" csCatId="accent6" phldr="1"/>
      <dgm:spPr/>
    </dgm:pt>
    <dgm:pt modelId="{3BF94C3E-E6D5-41D5-9478-5CB619FD2F6E}">
      <dgm:prSet phldrT="[Text]"/>
      <dgm:spPr/>
      <dgm:t>
        <a:bodyPr/>
        <a:lstStyle/>
        <a:p>
          <a:r>
            <a:rPr lang="en-US" dirty="0"/>
            <a:t>Verringerung der Umweltauswirkungen</a:t>
          </a:r>
          <a:endParaRPr lang="ro-RO" dirty="0"/>
        </a:p>
      </dgm:t>
    </dgm:pt>
    <dgm:pt modelId="{ACD8A7EF-6F18-49F4-8E4D-F2DD55871C6F}" type="parTrans" cxnId="{6F8F45CD-07C5-4EB3-BC1A-DE9D93F786BC}">
      <dgm:prSet/>
      <dgm:spPr/>
      <dgm:t>
        <a:bodyPr/>
        <a:lstStyle/>
        <a:p>
          <a:endParaRPr lang="ro-RO"/>
        </a:p>
      </dgm:t>
    </dgm:pt>
    <dgm:pt modelId="{8AC5BCB3-4D0B-43FD-B984-EFE74F15ACCD}" type="sibTrans" cxnId="{6F8F45CD-07C5-4EB3-BC1A-DE9D93F786BC}">
      <dgm:prSet/>
      <dgm:spPr/>
      <dgm:t>
        <a:bodyPr/>
        <a:lstStyle/>
        <a:p>
          <a:endParaRPr lang="ro-RO"/>
        </a:p>
      </dgm:t>
    </dgm:pt>
    <dgm:pt modelId="{D51220A1-6A33-40F2-BDF2-C9FCF21ED119}">
      <dgm:prSet phldrT="[Text]"/>
      <dgm:spPr/>
      <dgm:t>
        <a:bodyPr/>
        <a:lstStyle/>
        <a:p>
          <a:r>
            <a:rPr lang="en-US" dirty="0"/>
            <a:t>Ökologisierung der Geschäftsprozesse, Produkte und Dienstleistungen</a:t>
          </a:r>
          <a:endParaRPr lang="ro-RO" dirty="0"/>
        </a:p>
      </dgm:t>
    </dgm:pt>
    <dgm:pt modelId="{8899CF27-1810-4980-A020-9372A517ABE5}" type="parTrans" cxnId="{4F55DDF1-AC44-4978-B2BF-77BF94BE8964}">
      <dgm:prSet/>
      <dgm:spPr/>
      <dgm:t>
        <a:bodyPr/>
        <a:lstStyle/>
        <a:p>
          <a:endParaRPr lang="ro-RO"/>
        </a:p>
      </dgm:t>
    </dgm:pt>
    <dgm:pt modelId="{76B87539-93BB-43F4-BA88-EAD36236B353}" type="sibTrans" cxnId="{4F55DDF1-AC44-4978-B2BF-77BF94BE8964}">
      <dgm:prSet/>
      <dgm:spPr/>
      <dgm:t>
        <a:bodyPr/>
        <a:lstStyle/>
        <a:p>
          <a:endParaRPr lang="ro-RO"/>
        </a:p>
      </dgm:t>
    </dgm:pt>
    <dgm:pt modelId="{EB7BBF2A-FABC-4FC5-ADD3-49D639DD9D90}">
      <dgm:prSet phldrT="[Text]"/>
      <dgm:spPr>
        <a:solidFill>
          <a:srgbClr val="15A7A1"/>
        </a:solidFill>
      </dgm:spPr>
      <dgm:t>
        <a:bodyPr/>
        <a:lstStyle/>
        <a:p>
          <a:r>
            <a:rPr lang="en-US" dirty="0">
              <a:solidFill>
                <a:schemeClr val="tx1"/>
              </a:solidFill>
            </a:rPr>
            <a:t>Die Wirtschaft wird grüner</a:t>
          </a:r>
          <a:endParaRPr lang="ro-RO" dirty="0">
            <a:solidFill>
              <a:schemeClr val="tx1"/>
            </a:solidFill>
          </a:endParaRPr>
        </a:p>
      </dgm:t>
    </dgm:pt>
    <dgm:pt modelId="{383E5734-62B2-4A77-8425-0A915D7B7998}" type="parTrans" cxnId="{0ECA37F9-419F-4BFB-B23E-5F8F362F80DE}">
      <dgm:prSet/>
      <dgm:spPr/>
      <dgm:t>
        <a:bodyPr/>
        <a:lstStyle/>
        <a:p>
          <a:endParaRPr lang="ro-RO"/>
        </a:p>
      </dgm:t>
    </dgm:pt>
    <dgm:pt modelId="{0378C0AF-1870-4B92-AB55-4987600FE283}" type="sibTrans" cxnId="{0ECA37F9-419F-4BFB-B23E-5F8F362F80DE}">
      <dgm:prSet/>
      <dgm:spPr/>
      <dgm:t>
        <a:bodyPr/>
        <a:lstStyle/>
        <a:p>
          <a:endParaRPr lang="ro-RO"/>
        </a:p>
      </dgm:t>
    </dgm:pt>
    <dgm:pt modelId="{48A9CC4D-98B3-4409-9C00-8091EE05BDC4}" type="pres">
      <dgm:prSet presAssocID="{88F16EB0-8479-4D08-A51F-D507AB2E8889}" presName="linearFlow" presStyleCnt="0">
        <dgm:presLayoutVars>
          <dgm:dir/>
          <dgm:resizeHandles val="exact"/>
        </dgm:presLayoutVars>
      </dgm:prSet>
      <dgm:spPr/>
    </dgm:pt>
    <dgm:pt modelId="{338CE8E2-27F3-4475-BE22-8B194EE8DB7B}" type="pres">
      <dgm:prSet presAssocID="{3BF94C3E-E6D5-41D5-9478-5CB619FD2F6E}" presName="node" presStyleLbl="node1" presStyleIdx="0" presStyleCnt="3">
        <dgm:presLayoutVars>
          <dgm:bulletEnabled val="1"/>
        </dgm:presLayoutVars>
      </dgm:prSet>
      <dgm:spPr/>
    </dgm:pt>
    <dgm:pt modelId="{F5281437-48F7-4F92-923C-F20EBAB1C6C1}" type="pres">
      <dgm:prSet presAssocID="{8AC5BCB3-4D0B-43FD-B984-EFE74F15ACCD}" presName="spacerL" presStyleCnt="0"/>
      <dgm:spPr/>
    </dgm:pt>
    <dgm:pt modelId="{B6FB8AE2-0048-4D3A-9D80-431D7EEF752D}" type="pres">
      <dgm:prSet presAssocID="{8AC5BCB3-4D0B-43FD-B984-EFE74F15ACCD}" presName="sibTrans" presStyleLbl="sibTrans2D1" presStyleIdx="0" presStyleCnt="2"/>
      <dgm:spPr/>
    </dgm:pt>
    <dgm:pt modelId="{233710D0-012F-4071-8EAE-A3CBE69EC75D}" type="pres">
      <dgm:prSet presAssocID="{8AC5BCB3-4D0B-43FD-B984-EFE74F15ACCD}" presName="spacerR" presStyleCnt="0"/>
      <dgm:spPr/>
    </dgm:pt>
    <dgm:pt modelId="{66B656AE-65D4-4676-8B39-1ED704A0457A}" type="pres">
      <dgm:prSet presAssocID="{D51220A1-6A33-40F2-BDF2-C9FCF21ED119}" presName="node" presStyleLbl="node1" presStyleIdx="1" presStyleCnt="3">
        <dgm:presLayoutVars>
          <dgm:bulletEnabled val="1"/>
        </dgm:presLayoutVars>
      </dgm:prSet>
      <dgm:spPr/>
    </dgm:pt>
    <dgm:pt modelId="{C2EBCB2E-B6DB-4BC9-A5E4-14905F5F1401}" type="pres">
      <dgm:prSet presAssocID="{76B87539-93BB-43F4-BA88-EAD36236B353}" presName="spacerL" presStyleCnt="0"/>
      <dgm:spPr/>
    </dgm:pt>
    <dgm:pt modelId="{754AAA4F-06A4-458C-8ABC-9FA5086FCA95}" type="pres">
      <dgm:prSet presAssocID="{76B87539-93BB-43F4-BA88-EAD36236B353}" presName="sibTrans" presStyleLbl="sibTrans2D1" presStyleIdx="1" presStyleCnt="2"/>
      <dgm:spPr/>
    </dgm:pt>
    <dgm:pt modelId="{0E8C6FCF-9322-4CFF-BF9F-72FE6EECFFC1}" type="pres">
      <dgm:prSet presAssocID="{76B87539-93BB-43F4-BA88-EAD36236B353}" presName="spacerR" presStyleCnt="0"/>
      <dgm:spPr/>
    </dgm:pt>
    <dgm:pt modelId="{7677CF22-BBAC-4D3B-BF18-AD0331A65776}" type="pres">
      <dgm:prSet presAssocID="{EB7BBF2A-FABC-4FC5-ADD3-49D639DD9D90}" presName="node" presStyleLbl="node1" presStyleIdx="2" presStyleCnt="3">
        <dgm:presLayoutVars>
          <dgm:bulletEnabled val="1"/>
        </dgm:presLayoutVars>
      </dgm:prSet>
      <dgm:spPr/>
    </dgm:pt>
  </dgm:ptLst>
  <dgm:cxnLst>
    <dgm:cxn modelId="{2A7D5E06-3842-4934-866E-EF806856921A}" type="presOf" srcId="{3BF94C3E-E6D5-41D5-9478-5CB619FD2F6E}" destId="{338CE8E2-27F3-4475-BE22-8B194EE8DB7B}" srcOrd="0" destOrd="0" presId="urn:microsoft.com/office/officeart/2005/8/layout/equation1"/>
    <dgm:cxn modelId="{E9136A6C-7951-4AFF-A6FD-826D4BBD2E85}" type="presOf" srcId="{8AC5BCB3-4D0B-43FD-B984-EFE74F15ACCD}" destId="{B6FB8AE2-0048-4D3A-9D80-431D7EEF752D}" srcOrd="0" destOrd="0" presId="urn:microsoft.com/office/officeart/2005/8/layout/equation1"/>
    <dgm:cxn modelId="{0399359C-0358-4279-BE3B-1F3B7FF18AAD}" type="presOf" srcId="{D51220A1-6A33-40F2-BDF2-C9FCF21ED119}" destId="{66B656AE-65D4-4676-8B39-1ED704A0457A}" srcOrd="0" destOrd="0" presId="urn:microsoft.com/office/officeart/2005/8/layout/equation1"/>
    <dgm:cxn modelId="{740E08BF-1D03-4A01-8378-F475FE58D73B}" type="presOf" srcId="{76B87539-93BB-43F4-BA88-EAD36236B353}" destId="{754AAA4F-06A4-458C-8ABC-9FA5086FCA95}" srcOrd="0" destOrd="0" presId="urn:microsoft.com/office/officeart/2005/8/layout/equation1"/>
    <dgm:cxn modelId="{6F8F45CD-07C5-4EB3-BC1A-DE9D93F786BC}" srcId="{88F16EB0-8479-4D08-A51F-D507AB2E8889}" destId="{3BF94C3E-E6D5-41D5-9478-5CB619FD2F6E}" srcOrd="0" destOrd="0" parTransId="{ACD8A7EF-6F18-49F4-8E4D-F2DD55871C6F}" sibTransId="{8AC5BCB3-4D0B-43FD-B984-EFE74F15ACCD}"/>
    <dgm:cxn modelId="{17AD94CF-04AA-43E8-95BB-F8E6DB47A3CF}" type="presOf" srcId="{EB7BBF2A-FABC-4FC5-ADD3-49D639DD9D90}" destId="{7677CF22-BBAC-4D3B-BF18-AD0331A65776}" srcOrd="0" destOrd="0" presId="urn:microsoft.com/office/officeart/2005/8/layout/equation1"/>
    <dgm:cxn modelId="{C3D52FF0-E6EB-44EC-B153-DFF32DE362B3}" type="presOf" srcId="{88F16EB0-8479-4D08-A51F-D507AB2E8889}" destId="{48A9CC4D-98B3-4409-9C00-8091EE05BDC4}" srcOrd="0" destOrd="0" presId="urn:microsoft.com/office/officeart/2005/8/layout/equation1"/>
    <dgm:cxn modelId="{4F55DDF1-AC44-4978-B2BF-77BF94BE8964}" srcId="{88F16EB0-8479-4D08-A51F-D507AB2E8889}" destId="{D51220A1-6A33-40F2-BDF2-C9FCF21ED119}" srcOrd="1" destOrd="0" parTransId="{8899CF27-1810-4980-A020-9372A517ABE5}" sibTransId="{76B87539-93BB-43F4-BA88-EAD36236B353}"/>
    <dgm:cxn modelId="{0ECA37F9-419F-4BFB-B23E-5F8F362F80DE}" srcId="{88F16EB0-8479-4D08-A51F-D507AB2E8889}" destId="{EB7BBF2A-FABC-4FC5-ADD3-49D639DD9D90}" srcOrd="2" destOrd="0" parTransId="{383E5734-62B2-4A77-8425-0A915D7B7998}" sibTransId="{0378C0AF-1870-4B92-AB55-4987600FE283}"/>
    <dgm:cxn modelId="{112A212E-1442-4784-B689-FE2811AFF6B0}" type="presParOf" srcId="{48A9CC4D-98B3-4409-9C00-8091EE05BDC4}" destId="{338CE8E2-27F3-4475-BE22-8B194EE8DB7B}" srcOrd="0" destOrd="0" presId="urn:microsoft.com/office/officeart/2005/8/layout/equation1"/>
    <dgm:cxn modelId="{15F49D8F-3CEF-4770-8330-EB104CC0A0BE}" type="presParOf" srcId="{48A9CC4D-98B3-4409-9C00-8091EE05BDC4}" destId="{F5281437-48F7-4F92-923C-F20EBAB1C6C1}" srcOrd="1" destOrd="0" presId="urn:microsoft.com/office/officeart/2005/8/layout/equation1"/>
    <dgm:cxn modelId="{05AC6013-0F79-44B4-A020-CC3D842A2215}" type="presParOf" srcId="{48A9CC4D-98B3-4409-9C00-8091EE05BDC4}" destId="{B6FB8AE2-0048-4D3A-9D80-431D7EEF752D}" srcOrd="2" destOrd="0" presId="urn:microsoft.com/office/officeart/2005/8/layout/equation1"/>
    <dgm:cxn modelId="{BA974414-9ED5-4280-B15B-397A0A613BE3}" type="presParOf" srcId="{48A9CC4D-98B3-4409-9C00-8091EE05BDC4}" destId="{233710D0-012F-4071-8EAE-A3CBE69EC75D}" srcOrd="3" destOrd="0" presId="urn:microsoft.com/office/officeart/2005/8/layout/equation1"/>
    <dgm:cxn modelId="{113B42EF-B150-44BE-90F1-4049E3568ABA}" type="presParOf" srcId="{48A9CC4D-98B3-4409-9C00-8091EE05BDC4}" destId="{66B656AE-65D4-4676-8B39-1ED704A0457A}" srcOrd="4" destOrd="0" presId="urn:microsoft.com/office/officeart/2005/8/layout/equation1"/>
    <dgm:cxn modelId="{9F7D4954-ABC4-42A5-B9D4-D369BC57E379}" type="presParOf" srcId="{48A9CC4D-98B3-4409-9C00-8091EE05BDC4}" destId="{C2EBCB2E-B6DB-4BC9-A5E4-14905F5F1401}" srcOrd="5" destOrd="0" presId="urn:microsoft.com/office/officeart/2005/8/layout/equation1"/>
    <dgm:cxn modelId="{9849E100-7875-4B61-9F8D-A6DBD69D3570}" type="presParOf" srcId="{48A9CC4D-98B3-4409-9C00-8091EE05BDC4}" destId="{754AAA4F-06A4-458C-8ABC-9FA5086FCA95}" srcOrd="6" destOrd="0" presId="urn:microsoft.com/office/officeart/2005/8/layout/equation1"/>
    <dgm:cxn modelId="{514E9666-60A4-4877-9E52-9121604145F7}" type="presParOf" srcId="{48A9CC4D-98B3-4409-9C00-8091EE05BDC4}" destId="{0E8C6FCF-9322-4CFF-BF9F-72FE6EECFFC1}" srcOrd="7" destOrd="0" presId="urn:microsoft.com/office/officeart/2005/8/layout/equation1"/>
    <dgm:cxn modelId="{A7FC36FC-4EAB-4BFB-8126-6A8F85CBAE59}" type="presParOf" srcId="{48A9CC4D-98B3-4409-9C00-8091EE05BDC4}" destId="{7677CF22-BBAC-4D3B-BF18-AD0331A6577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44349-DDFF-4726-9EC3-5760CC1A5834}">
      <dsp:nvSpPr>
        <dsp:cNvPr id="0" name=""/>
        <dsp:cNvSpPr/>
      </dsp:nvSpPr>
      <dsp:spPr>
        <a:xfrm>
          <a:off x="1330" y="765140"/>
          <a:ext cx="1763561" cy="17635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Entwicklung, die den Bedürfnissen der Gegenwart entspricht</a:t>
          </a:r>
          <a:endParaRPr lang="en-US" sz="1100" kern="1200" dirty="0"/>
        </a:p>
      </dsp:txBody>
      <dsp:txXfrm>
        <a:off x="259598" y="1023408"/>
        <a:ext cx="1247025" cy="1247025"/>
      </dsp:txXfrm>
    </dsp:sp>
    <dsp:sp modelId="{77784BB3-E5F7-4F70-94A5-3560F9A99282}">
      <dsp:nvSpPr>
        <dsp:cNvPr id="0" name=""/>
        <dsp:cNvSpPr/>
      </dsp:nvSpPr>
      <dsp:spPr>
        <a:xfrm>
          <a:off x="1908093" y="1135488"/>
          <a:ext cx="1022865" cy="102286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043674" y="1526632"/>
        <a:ext cx="751703" cy="240577"/>
      </dsp:txXfrm>
    </dsp:sp>
    <dsp:sp modelId="{3151C379-B26A-440C-8118-78DEA46810CA}">
      <dsp:nvSpPr>
        <dsp:cNvPr id="0" name=""/>
        <dsp:cNvSpPr/>
      </dsp:nvSpPr>
      <dsp:spPr>
        <a:xfrm>
          <a:off x="3074159" y="765140"/>
          <a:ext cx="1763561" cy="1763561"/>
        </a:xfrm>
        <a:prstGeom prst="ellipse">
          <a:avLst/>
        </a:prstGeom>
        <a:solidFill>
          <a:schemeClr val="accent3">
            <a:hueOff val="938815"/>
            <a:satOff val="4369"/>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ohne die Fähigkeit künftiger Generationen zu gefährden, ihre eigenen Bedürfnisse zu befriedigen</a:t>
          </a:r>
          <a:endParaRPr lang="en-US" sz="1100" kern="1200" dirty="0"/>
        </a:p>
      </dsp:txBody>
      <dsp:txXfrm>
        <a:off x="3332427" y="1023408"/>
        <a:ext cx="1247025" cy="1247025"/>
      </dsp:txXfrm>
    </dsp:sp>
    <dsp:sp modelId="{4A558155-0837-43BD-B682-BBFA82788627}">
      <dsp:nvSpPr>
        <dsp:cNvPr id="0" name=""/>
        <dsp:cNvSpPr/>
      </dsp:nvSpPr>
      <dsp:spPr>
        <a:xfrm>
          <a:off x="4980922" y="1135488"/>
          <a:ext cx="1022865" cy="1022865"/>
        </a:xfrm>
        <a:prstGeom prst="mathEqual">
          <a:avLst/>
        </a:prstGeom>
        <a:solidFill>
          <a:schemeClr val="accent3">
            <a:hueOff val="1877629"/>
            <a:satOff val="8738"/>
            <a:lumOff val="-3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116503" y="1346198"/>
        <a:ext cx="751703" cy="601445"/>
      </dsp:txXfrm>
    </dsp:sp>
    <dsp:sp modelId="{9B3A6E08-2772-4996-9DE6-4E779BD6426A}">
      <dsp:nvSpPr>
        <dsp:cNvPr id="0" name=""/>
        <dsp:cNvSpPr/>
      </dsp:nvSpPr>
      <dsp:spPr>
        <a:xfrm>
          <a:off x="6146989" y="765140"/>
          <a:ext cx="1763561" cy="1763561"/>
        </a:xfrm>
        <a:prstGeom prst="ellipse">
          <a:avLst/>
        </a:prstGeom>
        <a:solidFill>
          <a:schemeClr val="accent3">
            <a:hueOff val="1877629"/>
            <a:satOff val="8738"/>
            <a:lumOff val="-3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Grünes Unternehmertum</a:t>
          </a:r>
        </a:p>
      </dsp:txBody>
      <dsp:txXfrm>
        <a:off x="6405257" y="1023408"/>
        <a:ext cx="1247025" cy="1247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9FAB7-2334-424F-8A18-DEE74BD73E27}">
      <dsp:nvSpPr>
        <dsp:cNvPr id="0" name=""/>
        <dsp:cNvSpPr/>
      </dsp:nvSpPr>
      <dsp:spPr>
        <a:xfrm>
          <a:off x="0" y="0"/>
          <a:ext cx="7961466" cy="1076449"/>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0" y="0"/>
        <a:ext cx="7961466" cy="1076449"/>
      </dsp:txXfrm>
    </dsp:sp>
    <dsp:sp modelId="{A388122F-0611-4590-A425-00233BF867C7}">
      <dsp:nvSpPr>
        <dsp:cNvPr id="0" name=""/>
        <dsp:cNvSpPr/>
      </dsp:nvSpPr>
      <dsp:spPr>
        <a:xfrm>
          <a:off x="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Einbeziehung der Grundsätze der Nachhaltigkeit in ihre Geschäftstätigkeit</a:t>
          </a:r>
          <a:endParaRPr lang="en-US" sz="1200" kern="1200" dirty="0"/>
        </a:p>
      </dsp:txBody>
      <dsp:txXfrm>
        <a:off x="0" y="1076449"/>
        <a:ext cx="995183" cy="2260543"/>
      </dsp:txXfrm>
    </dsp:sp>
    <dsp:sp modelId="{E310D1DF-A50C-4E32-8376-59289ED5AC62}">
      <dsp:nvSpPr>
        <dsp:cNvPr id="0" name=""/>
        <dsp:cNvSpPr/>
      </dsp:nvSpPr>
      <dsp:spPr>
        <a:xfrm>
          <a:off x="99518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dem Personal einen angemessenen Lohn für die geleistete Arbeit zahlen</a:t>
          </a:r>
          <a:endParaRPr lang="en-US" sz="1200" kern="1200" dirty="0"/>
        </a:p>
      </dsp:txBody>
      <dsp:txXfrm>
        <a:off x="995183" y="1076449"/>
        <a:ext cx="995183" cy="2260543"/>
      </dsp:txXfrm>
    </dsp:sp>
    <dsp:sp modelId="{4BF693E7-19FF-476B-8DFF-93F4754BC395}">
      <dsp:nvSpPr>
        <dsp:cNvPr id="0" name=""/>
        <dsp:cNvSpPr/>
      </dsp:nvSpPr>
      <dsp:spPr>
        <a:xfrm>
          <a:off x="1990366"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Gerechte Verteilung der Vorteile über die gesamte Wertschöpfungskette</a:t>
          </a:r>
          <a:endParaRPr lang="en-US" sz="1200" kern="1200" dirty="0"/>
        </a:p>
      </dsp:txBody>
      <dsp:txXfrm>
        <a:off x="1990366" y="1076449"/>
        <a:ext cx="995183" cy="2260543"/>
      </dsp:txXfrm>
    </dsp:sp>
    <dsp:sp modelId="{0DEF22B2-95C4-41AF-A448-A1AB6798EC76}">
      <dsp:nvSpPr>
        <dsp:cNvPr id="0" name=""/>
        <dsp:cNvSpPr/>
      </dsp:nvSpPr>
      <dsp:spPr>
        <a:xfrm>
          <a:off x="298555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Maximierung des sozialen Nutzens des Unternehmens </a:t>
          </a:r>
          <a:endParaRPr lang="en-US" sz="1200" kern="1200" dirty="0"/>
        </a:p>
      </dsp:txBody>
      <dsp:txXfrm>
        <a:off x="2985550" y="1076449"/>
        <a:ext cx="995183" cy="2260543"/>
      </dsp:txXfrm>
    </dsp:sp>
    <dsp:sp modelId="{449BA1E3-D40C-439A-AF5B-C447FF4860A2}">
      <dsp:nvSpPr>
        <dsp:cNvPr id="0" name=""/>
        <dsp:cNvSpPr/>
      </dsp:nvSpPr>
      <dsp:spPr>
        <a:xfrm>
          <a:off x="398073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Angebot von umweltfreundlichen und/oder lokalen Produkten und Dienstleistungen</a:t>
          </a:r>
          <a:endParaRPr lang="en-US" sz="1200" kern="1200" dirty="0"/>
        </a:p>
      </dsp:txBody>
      <dsp:txXfrm>
        <a:off x="3980733" y="1076449"/>
        <a:ext cx="995183" cy="2260543"/>
      </dsp:txXfrm>
    </dsp:sp>
    <dsp:sp modelId="{015722EB-8F5F-472F-8490-DC118DAE91C9}">
      <dsp:nvSpPr>
        <dsp:cNvPr id="0" name=""/>
        <dsp:cNvSpPr/>
      </dsp:nvSpPr>
      <dsp:spPr>
        <a:xfrm>
          <a:off x="4975916"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Der Gemeinschaft zu mehr Nachhaltigkeit verhelfen </a:t>
          </a:r>
          <a:endParaRPr lang="en-US" sz="900" kern="1200" dirty="0"/>
        </a:p>
      </dsp:txBody>
      <dsp:txXfrm>
        <a:off x="4975916" y="1076449"/>
        <a:ext cx="995183" cy="2260543"/>
      </dsp:txXfrm>
    </dsp:sp>
    <dsp:sp modelId="{B7B70BD8-A364-4ADC-9B32-65424B99AF53}">
      <dsp:nvSpPr>
        <dsp:cNvPr id="0" name=""/>
        <dsp:cNvSpPr/>
      </dsp:nvSpPr>
      <dsp:spPr>
        <a:xfrm>
          <a:off x="597110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Anstrengungen zur Reduzierung der Ressourcen</a:t>
          </a:r>
          <a:endParaRPr lang="en-US" sz="900" kern="1200" dirty="0"/>
        </a:p>
      </dsp:txBody>
      <dsp:txXfrm>
        <a:off x="5971100" y="1076449"/>
        <a:ext cx="995183" cy="2260543"/>
      </dsp:txXfrm>
    </dsp:sp>
    <dsp:sp modelId="{B4D93126-64F4-443B-A9E4-991A540D9CB7}">
      <dsp:nvSpPr>
        <dsp:cNvPr id="0" name=""/>
        <dsp:cNvSpPr/>
      </dsp:nvSpPr>
      <dsp:spPr>
        <a:xfrm>
          <a:off x="696628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Engagieren Sie sich dauerhaft für Umweltprinzipien in Ihrer Geschäftstätigkeit</a:t>
          </a:r>
          <a:endParaRPr lang="en-US" sz="900" kern="1200" dirty="0"/>
        </a:p>
      </dsp:txBody>
      <dsp:txXfrm>
        <a:off x="6966283" y="1076449"/>
        <a:ext cx="995183" cy="2260543"/>
      </dsp:txXfrm>
    </dsp:sp>
    <dsp:sp modelId="{4D43C10D-7421-434F-AB4F-01F515CBF528}">
      <dsp:nvSpPr>
        <dsp:cNvPr id="0" name=""/>
        <dsp:cNvSpPr/>
      </dsp:nvSpPr>
      <dsp:spPr>
        <a:xfrm>
          <a:off x="0" y="3336993"/>
          <a:ext cx="7961466" cy="251171"/>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CE8E2-27F3-4475-BE22-8B194EE8DB7B}">
      <dsp:nvSpPr>
        <dsp:cNvPr id="0" name=""/>
        <dsp:cNvSpPr/>
      </dsp:nvSpPr>
      <dsp:spPr>
        <a:xfrm>
          <a:off x="1175"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Verringerung der Umweltauswirkungen</a:t>
          </a:r>
          <a:endParaRPr lang="ro-RO" sz="800" kern="1200" dirty="0"/>
        </a:p>
      </dsp:txBody>
      <dsp:txXfrm>
        <a:off x="229359" y="743153"/>
        <a:ext cx="1101771" cy="1101771"/>
      </dsp:txXfrm>
    </dsp:sp>
    <dsp:sp modelId="{B6FB8AE2-0048-4D3A-9D80-431D7EEF752D}">
      <dsp:nvSpPr>
        <dsp:cNvPr id="0" name=""/>
        <dsp:cNvSpPr/>
      </dsp:nvSpPr>
      <dsp:spPr>
        <a:xfrm>
          <a:off x="1685835" y="842178"/>
          <a:ext cx="903720" cy="903720"/>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o-RO" sz="700" kern="1200"/>
        </a:p>
      </dsp:txBody>
      <dsp:txXfrm>
        <a:off x="1805623" y="1187761"/>
        <a:ext cx="664144" cy="212554"/>
      </dsp:txXfrm>
    </dsp:sp>
    <dsp:sp modelId="{66B656AE-65D4-4676-8B39-1ED704A0457A}">
      <dsp:nvSpPr>
        <dsp:cNvPr id="0" name=""/>
        <dsp:cNvSpPr/>
      </dsp:nvSpPr>
      <dsp:spPr>
        <a:xfrm>
          <a:off x="2716077"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Ökologisierung der Geschäftsprozesse, Produkte und Dienstleistungen</a:t>
          </a:r>
          <a:endParaRPr lang="ro-RO" sz="800" kern="1200" dirty="0"/>
        </a:p>
      </dsp:txBody>
      <dsp:txXfrm>
        <a:off x="2944261" y="743153"/>
        <a:ext cx="1101771" cy="1101771"/>
      </dsp:txXfrm>
    </dsp:sp>
    <dsp:sp modelId="{754AAA4F-06A4-458C-8ABC-9FA5086FCA95}">
      <dsp:nvSpPr>
        <dsp:cNvPr id="0" name=""/>
        <dsp:cNvSpPr/>
      </dsp:nvSpPr>
      <dsp:spPr>
        <a:xfrm>
          <a:off x="4400738" y="842178"/>
          <a:ext cx="903720" cy="903720"/>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ro-RO" sz="700" kern="1200"/>
        </a:p>
      </dsp:txBody>
      <dsp:txXfrm>
        <a:off x="4520526" y="1028344"/>
        <a:ext cx="664144" cy="531388"/>
      </dsp:txXfrm>
    </dsp:sp>
    <dsp:sp modelId="{7677CF22-BBAC-4D3B-BF18-AD0331A65776}">
      <dsp:nvSpPr>
        <dsp:cNvPr id="0" name=""/>
        <dsp:cNvSpPr/>
      </dsp:nvSpPr>
      <dsp:spPr>
        <a:xfrm>
          <a:off x="5430979" y="514969"/>
          <a:ext cx="1558139" cy="1558139"/>
        </a:xfrm>
        <a:prstGeom prst="ellipse">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Die Wirtschaft wird grüner</a:t>
          </a:r>
          <a:endParaRPr lang="ro-RO" sz="800" kern="1200" dirty="0">
            <a:solidFill>
              <a:schemeClr val="tx1"/>
            </a:solidFill>
          </a:endParaRPr>
        </a:p>
      </dsp:txBody>
      <dsp:txXfrm>
        <a:off x="5659163" y="743153"/>
        <a:ext cx="1101771" cy="110177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ea56dbdc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ea56dbdc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D04B27AA-AEE0-AAB3-00FB-87EE6B88375D}"/>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6968498-D497-3D2A-5633-A20E607E76C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Picture 4" descr="Graphical user interface, text, application&#10;&#10;Description automatically generated">
            <a:extLst>
              <a:ext uri="{FF2B5EF4-FFF2-40B4-BE49-F238E27FC236}">
                <a16:creationId xmlns:a16="http://schemas.microsoft.com/office/drawing/2014/main" id="{25FC946C-B323-A3EC-68B9-615A48475A8D}"/>
              </a:ext>
            </a:extLst>
          </p:cNvPr>
          <p:cNvPicPr>
            <a:picLocks noChangeAspect="1"/>
          </p:cNvPicPr>
          <p:nvPr userDrawn="1"/>
        </p:nvPicPr>
        <p:blipFill rotWithShape="1">
          <a:blip r:embed="rId4"/>
          <a:srcRect r="25005"/>
          <a:stretch/>
        </p:blipFill>
        <p:spPr>
          <a:xfrm>
            <a:off x="72618" y="4775683"/>
            <a:ext cx="1006682" cy="275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00B88AD3-EB9A-5244-AE1A-38E00406A597}"/>
              </a:ext>
            </a:extLst>
          </p:cNvPr>
          <p:cNvPicPr>
            <a:picLocks noChangeAspect="1"/>
          </p:cNvPicPr>
          <p:nvPr userDrawn="1"/>
        </p:nvPicPr>
        <p:blipFill rotWithShape="1">
          <a:blip r:embed="rId3"/>
          <a:srcRect r="25005"/>
          <a:stretch/>
        </p:blipFill>
        <p:spPr>
          <a:xfrm>
            <a:off x="72618" y="4756044"/>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8A789FF1-1F31-2F64-3418-2A3EF77D6D6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88DD214-2C64-36F7-15F0-3354AD5FF39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BE7E7BF0-D876-B34E-876D-2771B2D2FB90}"/>
              </a:ext>
            </a:extLst>
          </p:cNvPr>
          <p:cNvPicPr>
            <a:picLocks noChangeAspect="1"/>
          </p:cNvPicPr>
          <p:nvPr userDrawn="1"/>
        </p:nvPicPr>
        <p:blipFill rotWithShape="1">
          <a:blip r:embed="rId3"/>
          <a:srcRect r="25005"/>
          <a:stretch/>
        </p:blipFill>
        <p:spPr>
          <a:xfrm>
            <a:off x="72618" y="4708678"/>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AB6232FA-F7E6-7452-556D-69712D1EB0A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83D9BF5-69E3-623D-D054-ED60D3A0208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954AFDB8-47C2-C04A-8B52-071020BE8326}"/>
              </a:ext>
            </a:extLst>
          </p:cNvPr>
          <p:cNvPicPr>
            <a:picLocks noChangeAspect="1"/>
          </p:cNvPicPr>
          <p:nvPr userDrawn="1"/>
        </p:nvPicPr>
        <p:blipFill rotWithShape="1">
          <a:blip r:embed="rId3"/>
          <a:srcRect r="25005"/>
          <a:stretch/>
        </p:blipFill>
        <p:spPr>
          <a:xfrm>
            <a:off x="172479"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3E7A6CBC-4BF7-21CF-3F86-12642AC541A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F98815E-CF31-9339-BFD1-281CAAA62DE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E3F8ED0B-D4BF-FA4E-993F-F704D8F705F8}"/>
              </a:ext>
            </a:extLst>
          </p:cNvPr>
          <p:cNvPicPr>
            <a:picLocks noChangeAspect="1"/>
          </p:cNvPicPr>
          <p:nvPr userDrawn="1"/>
        </p:nvPicPr>
        <p:blipFill rotWithShape="1">
          <a:blip r:embed="rId3"/>
          <a:srcRect r="25005"/>
          <a:stretch/>
        </p:blipFill>
        <p:spPr>
          <a:xfrm>
            <a:off x="72618" y="4775683"/>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88B90D0A-0855-B1FD-6E4A-E95FDFCA3596}"/>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10DF9012-41A3-2C0B-513F-A8DAE480778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A38B91C-6338-6740-B71A-CA2868FE1AF3}"/>
              </a:ext>
            </a:extLst>
          </p:cNvPr>
          <p:cNvPicPr>
            <a:picLocks noChangeAspect="1"/>
          </p:cNvPicPr>
          <p:nvPr userDrawn="1"/>
        </p:nvPicPr>
        <p:blipFill rotWithShape="1">
          <a:blip r:embed="rId3"/>
          <a:srcRect r="25005"/>
          <a:stretch/>
        </p:blipFill>
        <p:spPr>
          <a:xfrm>
            <a:off x="1615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1585E7ED-A110-7FB5-2C3D-E6C1E15D072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68E0340-FF59-10DD-E618-992EDE4FF0B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2B58A10C-0273-641B-B6BE-6B63F2CA3E8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BFA2A02-BF8F-9842-8ECF-C741B1D0F5B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A8F0E9F5-4CE5-2146-AD8F-4242816B64D4}"/>
              </a:ext>
            </a:extLst>
          </p:cNvPr>
          <p:cNvPicPr>
            <a:picLocks noChangeAspect="1"/>
          </p:cNvPicPr>
          <p:nvPr userDrawn="1"/>
        </p:nvPicPr>
        <p:blipFill rotWithShape="1">
          <a:blip r:embed="rId3"/>
          <a:srcRect r="25005"/>
          <a:stretch/>
        </p:blipFill>
        <p:spPr>
          <a:xfrm>
            <a:off x="161518" y="4757123"/>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2F1B6D57-D1FA-4E1B-35A4-8183F682CC9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C07A1D75-30D9-2AC8-7316-F3A191C3141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05CBFEA6-BDB6-724A-A326-D9EE47EF67FA}"/>
              </a:ext>
            </a:extLst>
          </p:cNvPr>
          <p:cNvPicPr>
            <a:picLocks noChangeAspect="1"/>
          </p:cNvPicPr>
          <p:nvPr userDrawn="1"/>
        </p:nvPicPr>
        <p:blipFill rotWithShape="1">
          <a:blip r:embed="rId3"/>
          <a:srcRect r="25005"/>
          <a:stretch/>
        </p:blipFill>
        <p:spPr>
          <a:xfrm>
            <a:off x="72618" y="4764355"/>
            <a:ext cx="1006682" cy="275804"/>
          </a:xfrm>
          <a:prstGeom prst="rect">
            <a:avLst/>
          </a:prstGeom>
        </p:spPr>
      </p:pic>
      <p:pic>
        <p:nvPicPr>
          <p:cNvPr id="4" name="Grafik 3" descr="Ein Bild, das Symbol, Kreis, Schrift, Grafiken enthält.&#10;&#10;Automatisch generierte Beschreibung">
            <a:extLst>
              <a:ext uri="{FF2B5EF4-FFF2-40B4-BE49-F238E27FC236}">
                <a16:creationId xmlns:a16="http://schemas.microsoft.com/office/drawing/2014/main" id="{A659CC00-92E4-CDE3-CB08-1A7D6DFC458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276A8C74-6629-C3C0-B8A7-386C1C89AB9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2"/>
        <p:cNvGrpSpPr/>
        <p:nvPr/>
      </p:nvGrpSpPr>
      <p:grpSpPr>
        <a:xfrm>
          <a:off x="0" y="0"/>
          <a:ext cx="0" cy="0"/>
          <a:chOff x="0" y="0"/>
          <a:chExt cx="0" cy="0"/>
        </a:xfrm>
      </p:grpSpPr>
      <p:sp>
        <p:nvSpPr>
          <p:cNvPr id="113" name="Google Shape;113;p13"/>
          <p:cNvSpPr txBox="1">
            <a:spLocks noGrp="1"/>
          </p:cNvSpPr>
          <p:nvPr>
            <p:ph type="title" hasCustomPrompt="1"/>
          </p:nvPr>
        </p:nvSpPr>
        <p:spPr>
          <a:xfrm>
            <a:off x="16276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4" name="Google Shape;114;p13"/>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5" name="Google Shape;115;p13"/>
          <p:cNvSpPr txBox="1">
            <a:spLocks noGrp="1"/>
          </p:cNvSpPr>
          <p:nvPr>
            <p:ph type="title" idx="3" hasCustomPrompt="1"/>
          </p:nvPr>
        </p:nvSpPr>
        <p:spPr>
          <a:xfrm>
            <a:off x="16276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6" name="Google Shape;116;p13"/>
          <p:cNvSpPr txBox="1">
            <a:spLocks noGrp="1"/>
          </p:cNvSpPr>
          <p:nvPr>
            <p:ph type="title" idx="4"/>
          </p:nvPr>
        </p:nvSpPr>
        <p:spPr>
          <a:xfrm>
            <a:off x="16316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7" name="Google Shape;117;p13"/>
          <p:cNvSpPr txBox="1">
            <a:spLocks noGrp="1"/>
          </p:cNvSpPr>
          <p:nvPr>
            <p:ph type="title" idx="5" hasCustomPrompt="1"/>
          </p:nvPr>
        </p:nvSpPr>
        <p:spPr>
          <a:xfrm>
            <a:off x="57424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8" name="Google Shape;118;p13"/>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9" name="Google Shape;119;p13"/>
          <p:cNvSpPr txBox="1">
            <a:spLocks noGrp="1"/>
          </p:cNvSpPr>
          <p:nvPr>
            <p:ph type="title" idx="7" hasCustomPrompt="1"/>
          </p:nvPr>
        </p:nvSpPr>
        <p:spPr>
          <a:xfrm>
            <a:off x="57424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20" name="Google Shape;120;p13"/>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22" name="Google Shape;122;p1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3"/>
          <p:cNvGrpSpPr/>
          <p:nvPr/>
        </p:nvGrpSpPr>
        <p:grpSpPr>
          <a:xfrm>
            <a:off x="163735" y="4251112"/>
            <a:ext cx="811262" cy="1280739"/>
            <a:chOff x="4210925" y="3949824"/>
            <a:chExt cx="325625" cy="514601"/>
          </a:xfrm>
          <a:solidFill>
            <a:srgbClr val="E7501B"/>
          </a:solidFill>
        </p:grpSpPr>
        <p:sp>
          <p:nvSpPr>
            <p:cNvPr id="129" name="Google Shape;1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0013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ubTitle" idx="9"/>
          </p:nvPr>
        </p:nvSpPr>
        <p:spPr>
          <a:xfrm>
            <a:off x="1631625" y="3916000"/>
            <a:ext cx="2479800" cy="53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3"/>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3"/>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 name="Picture 25" descr="Logo&#10;&#10;Description automatically generated">
            <a:extLst>
              <a:ext uri="{FF2B5EF4-FFF2-40B4-BE49-F238E27FC236}">
                <a16:creationId xmlns:a16="http://schemas.microsoft.com/office/drawing/2014/main" id="{A387ABD6-CD55-8049-BA6B-90692CD0E7CE}"/>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7" name="Picture 26" descr="Graphical user interface, text, application&#10;&#10;Description automatically generated">
            <a:extLst>
              <a:ext uri="{FF2B5EF4-FFF2-40B4-BE49-F238E27FC236}">
                <a16:creationId xmlns:a16="http://schemas.microsoft.com/office/drawing/2014/main" id="{C25C0A15-E513-A445-8FD4-BDC2C8677491}"/>
              </a:ext>
            </a:extLst>
          </p:cNvPr>
          <p:cNvPicPr>
            <a:picLocks noChangeAspect="1"/>
          </p:cNvPicPr>
          <p:nvPr userDrawn="1"/>
        </p:nvPicPr>
        <p:blipFill rotWithShape="1">
          <a:blip r:embed="rId3"/>
          <a:srcRect r="25005"/>
          <a:stretch/>
        </p:blipFill>
        <p:spPr>
          <a:xfrm>
            <a:off x="172479" y="4731990"/>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903C412B-288C-1EE4-0D77-90D57758206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4B32AEC-4EE6-BBD3-7EFD-EBE7AA2CBD1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197573-3498-EA4F-8464-1B1AA8082082}"/>
              </a:ext>
            </a:extLst>
          </p:cNvPr>
          <p:cNvPicPr>
            <a:picLocks noChangeAspect="1"/>
          </p:cNvPicPr>
          <p:nvPr userDrawn="1"/>
        </p:nvPicPr>
        <p:blipFill rotWithShape="1">
          <a:blip r:embed="rId3"/>
          <a:srcRect r="25005"/>
          <a:stretch/>
        </p:blipFill>
        <p:spPr>
          <a:xfrm>
            <a:off x="209884" y="4604000"/>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1C37B067-7AFF-ECAD-13DE-CEEBAB15B65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8C75CB0-06D9-4EFF-74FE-02E52AEB3B9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A5A2EF-CCD0-5F43-BC20-F53C706EC9AE}"/>
              </a:ext>
            </a:extLst>
          </p:cNvPr>
          <p:cNvPicPr>
            <a:picLocks noChangeAspect="1"/>
          </p:cNvPicPr>
          <p:nvPr userDrawn="1"/>
        </p:nvPicPr>
        <p:blipFill rotWithShape="1">
          <a:blip r:embed="rId3"/>
          <a:srcRect r="25005"/>
          <a:stretch/>
        </p:blipFill>
        <p:spPr>
          <a:xfrm>
            <a:off x="172479" y="4744988"/>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B273DF7-FF86-2E1A-B45B-30D01C89C2BC}"/>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3CF5DC0-DF78-EC93-E9F1-CAE7EC7EDB6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59" r:id="rId7"/>
    <p:sldLayoutId id="2147483666"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https://surjitschool.files.wordpress.com/2019/07/green-entrepreneurship.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cEl-esdjp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https://i.pinimg.com/474x/64/f4/7c/64f47c9cb219429f697797640d5d9256.jpg"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https://www.marketing91.com/wp-content/uploads/2015/03/Green-business-strategies-2.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https://akm-img-a-in.tosshub.com/businesstoday/images/story/201608/green660_08221601020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1221167" y="954028"/>
            <a:ext cx="6141228" cy="1768500"/>
          </a:xfrm>
          <a:prstGeom prst="rect">
            <a:avLst/>
          </a:prstGeom>
        </p:spPr>
        <p:txBody>
          <a:bodyPr spcFirstLastPara="1" wrap="square" lIns="91425" tIns="91425" rIns="91425" bIns="91425" anchor="t" anchorCtr="0">
            <a:noAutofit/>
          </a:bodyPr>
          <a:lstStyle/>
          <a:p>
            <a:pPr lvl="0"/>
            <a:r>
              <a:rPr lang="en-GB" b="1" dirty="0"/>
              <a:t>Grünes Unternehmertum und Wirtschaft</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Das Konzept des kreativen grünen Unternehmers</a:t>
            </a:r>
            <a:endParaRPr dirty="0"/>
          </a:p>
        </p:txBody>
      </p:sp>
      <p:sp>
        <p:nvSpPr>
          <p:cNvPr id="6" name="Google Shape;335;p32"/>
          <p:cNvSpPr txBox="1">
            <a:spLocks/>
          </p:cNvSpPr>
          <p:nvPr/>
        </p:nvSpPr>
        <p:spPr>
          <a:xfrm>
            <a:off x="380628" y="1720442"/>
            <a:ext cx="4191372" cy="2916194"/>
          </a:xfrm>
          <a:prstGeom prst="rect">
            <a:avLst/>
          </a:prstGeom>
        </p:spPr>
        <p:txBody>
          <a:bodyPr spcFirstLastPara="1" wrap="square" lIns="91425" tIns="91425" rIns="91425" bIns="91425" anchor="t" anchorCtr="0">
            <a:noAutofit/>
          </a:bodyPr>
          <a:lstStyle/>
          <a:p>
            <a:pPr marL="114300" lvl="0" indent="12700">
              <a:buSzPts val="1600"/>
            </a:pPr>
            <a:r>
              <a:rPr lang="en-US" dirty="0">
                <a:solidFill>
                  <a:srgbClr val="15A7A1"/>
                </a:solidFill>
              </a:rPr>
              <a:t>Grünes kreatives Unternehmertum wird als die Fähigkeit eines Unternehmers angesehen, die Zustimmung der Interessengruppen zu seinen Ideen zu erhalten, die Kontrolle über die Wertschöpfungsketten zu übernehmen und für seinen Einfallsreichtum bei der Lösung von Umweltproblemen belohnt zu werden.</a:t>
            </a:r>
          </a:p>
          <a:p>
            <a:pPr marL="114300" lvl="0" indent="12700">
              <a:buSzPts val="1600"/>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14300" lvl="0" indent="12700" algn="just">
              <a:buSzPts val="1600"/>
            </a:pPr>
            <a:r>
              <a:rPr lang="en-US" dirty="0">
                <a:solidFill>
                  <a:srgbClr val="2B2D83"/>
                </a:solidFill>
              </a:rPr>
              <a:t>Die Fähigkeit des Unternehmers, Investoren für seine kreativen Ideen zu gewinnen, bestimmt den Grad des Erfolgs, den er mit seinen innovativen Bemühungen erzielt.</a:t>
            </a:r>
            <a:endParaRPr kumimoji="0" lang="en-US" sz="1400" b="0" i="0" u="none" strike="noStrike" kern="0" cap="none" spc="0" normalizeH="0" baseline="0" noProof="0" dirty="0">
              <a:ln>
                <a:noFill/>
              </a:ln>
              <a:solidFill>
                <a:srgbClr val="2B2D83"/>
              </a:solidFill>
              <a:effectLst/>
              <a:uLnTx/>
              <a:uFillTx/>
              <a:latin typeface="Arial"/>
              <a:ea typeface="Arial"/>
              <a:cs typeface="Arial"/>
              <a:sym typeface="Arial"/>
            </a:endParaRPr>
          </a:p>
        </p:txBody>
      </p:sp>
      <p:pic>
        <p:nvPicPr>
          <p:cNvPr id="69634" name="Picture 2" descr="shutterstock_388063573-1000x600"/>
          <p:cNvPicPr>
            <a:picLocks noChangeAspect="1" noChangeArrowheads="1"/>
          </p:cNvPicPr>
          <p:nvPr/>
        </p:nvPicPr>
        <p:blipFill>
          <a:blip r:embed="rId3"/>
          <a:srcRect/>
          <a:stretch>
            <a:fillRect/>
          </a:stretch>
        </p:blipFill>
        <p:spPr bwMode="auto">
          <a:xfrm>
            <a:off x="5268725" y="2140942"/>
            <a:ext cx="3162300" cy="189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77825" name="Picture 1" descr="shutterstock_387630025"/>
          <p:cNvPicPr>
            <a:picLocks noChangeAspect="1" noChangeArrowheads="1"/>
          </p:cNvPicPr>
          <p:nvPr/>
        </p:nvPicPr>
        <p:blipFill rotWithShape="1">
          <a:blip r:embed="rId3"/>
          <a:srcRect r="5911" b="5637"/>
          <a:stretch/>
        </p:blipFill>
        <p:spPr bwMode="auto">
          <a:xfrm>
            <a:off x="5713821" y="1808753"/>
            <a:ext cx="2887712" cy="2896109"/>
          </a:xfrm>
          <a:prstGeom prst="rect">
            <a:avLst/>
          </a:prstGeom>
          <a:noFill/>
          <a:ln w="9525">
            <a:noFill/>
            <a:miter lim="800000"/>
            <a:headEnd/>
            <a:tailEnd/>
          </a:ln>
        </p:spPr>
      </p:pic>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Das Konzept des Lebenszyklus eines Unternehmens im grünen Unternehmertum</a:t>
            </a:r>
            <a:endParaRPr dirty="0"/>
          </a:p>
        </p:txBody>
      </p:sp>
      <p:sp>
        <p:nvSpPr>
          <p:cNvPr id="335" name="Google Shape;335;p32"/>
          <p:cNvSpPr txBox="1">
            <a:spLocks noGrp="1"/>
          </p:cNvSpPr>
          <p:nvPr>
            <p:ph type="subTitle" idx="4294967295"/>
          </p:nvPr>
        </p:nvSpPr>
        <p:spPr>
          <a:xfrm>
            <a:off x="456498" y="1691549"/>
            <a:ext cx="5131502" cy="1413643"/>
          </a:xfrm>
          <a:prstGeom prst="rect">
            <a:avLst/>
          </a:prstGeom>
        </p:spPr>
        <p:txBody>
          <a:bodyPr spcFirstLastPara="1" wrap="square" lIns="91425" tIns="91425" rIns="91425" bIns="91425" anchor="t" anchorCtr="0">
            <a:noAutofit/>
          </a:bodyPr>
          <a:lstStyle/>
          <a:p>
            <a:pPr marL="114300" indent="12700" algn="just">
              <a:buSzPts val="1600"/>
            </a:pPr>
            <a:r>
              <a:rPr lang="en-GB" sz="1600" dirty="0">
                <a:solidFill>
                  <a:srgbClr val="15A7A1"/>
                </a:solidFill>
              </a:rPr>
              <a:t>Der Lebenszyklus eines Unternehmens ist die Entwicklung eines Unternehmens vom Zeitpunkt seiner Einführung in die Geschäftswelt bis zu dem Zeitpunkt, an dem es in seinem Umfeld überleben kann.</a:t>
            </a:r>
          </a:p>
        </p:txBody>
      </p:sp>
      <p:pic>
        <p:nvPicPr>
          <p:cNvPr id="77827" name="Picture 3" descr="Moving the Small and Mid-Sized Firm Out of Start-Up"/>
          <p:cNvPicPr>
            <a:picLocks noChangeAspect="1" noChangeArrowheads="1"/>
          </p:cNvPicPr>
          <p:nvPr/>
        </p:nvPicPr>
        <p:blipFill>
          <a:blip r:embed="rId4"/>
          <a:srcRect/>
          <a:stretch>
            <a:fillRect/>
          </a:stretch>
        </p:blipFill>
        <p:spPr bwMode="auto">
          <a:xfrm>
            <a:off x="1617963" y="2953097"/>
            <a:ext cx="3343275" cy="17726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Das Konzept der institutionellen Struktur im grünen Unternehmertum</a:t>
            </a:r>
            <a:endParaRPr dirty="0"/>
          </a:p>
        </p:txBody>
      </p:sp>
      <p:sp>
        <p:nvSpPr>
          <p:cNvPr id="335" name="Google Shape;335;p32"/>
          <p:cNvSpPr txBox="1">
            <a:spLocks noGrp="1"/>
          </p:cNvSpPr>
          <p:nvPr>
            <p:ph type="subTitle" idx="4294967295"/>
          </p:nvPr>
        </p:nvSpPr>
        <p:spPr>
          <a:xfrm>
            <a:off x="713225" y="1900274"/>
            <a:ext cx="4734592" cy="1342952"/>
          </a:xfrm>
          <a:prstGeom prst="rect">
            <a:avLst/>
          </a:prstGeom>
        </p:spPr>
        <p:txBody>
          <a:bodyPr spcFirstLastPara="1" wrap="square" lIns="91425" tIns="91425" rIns="91425" bIns="91425" anchor="t" anchorCtr="0">
            <a:noAutofit/>
          </a:bodyPr>
          <a:lstStyle/>
          <a:p>
            <a:pPr marL="114300" indent="12700" algn="just">
              <a:buSzPts val="1600"/>
            </a:pPr>
            <a:r>
              <a:rPr lang="en-US" sz="1600" dirty="0">
                <a:solidFill>
                  <a:srgbClr val="15A7A1"/>
                </a:solidFill>
              </a:rPr>
              <a:t>Grünes Unternehmertum kann auf zwei Arten entstehen, nämlich durch "</a:t>
            </a:r>
            <a:r>
              <a:rPr lang="en-US" sz="1600" dirty="0">
                <a:solidFill>
                  <a:srgbClr val="2B2D83"/>
                </a:solidFill>
              </a:rPr>
              <a:t>bereits etablierte</a:t>
            </a:r>
            <a:r>
              <a:rPr lang="en-US" sz="1600" dirty="0">
                <a:solidFill>
                  <a:srgbClr val="15A7A1"/>
                </a:solidFill>
              </a:rPr>
              <a:t>" Unternehmen, die sich der Ökologisierung zuwenden, und durch neue "</a:t>
            </a:r>
            <a:r>
              <a:rPr lang="en-US" sz="1600" dirty="0">
                <a:solidFill>
                  <a:srgbClr val="2B2D83"/>
                </a:solidFill>
              </a:rPr>
              <a:t>geborene grüne</a:t>
            </a:r>
            <a:r>
              <a:rPr lang="en-US" sz="1600" dirty="0">
                <a:solidFill>
                  <a:srgbClr val="15A7A1"/>
                </a:solidFill>
              </a:rPr>
              <a:t>" Unternehmen. </a:t>
            </a:r>
            <a:endParaRPr lang="en-GB" sz="1600" dirty="0">
              <a:solidFill>
                <a:srgbClr val="15A7A1"/>
              </a:solidFill>
            </a:endParaRPr>
          </a:p>
        </p:txBody>
      </p:sp>
      <p:pic>
        <p:nvPicPr>
          <p:cNvPr id="107522" name="Picture 2" descr="Integrated Sustainable Green Entrepreneurship for North East India – Surjit"/>
          <p:cNvPicPr>
            <a:picLocks noChangeAspect="1" noChangeArrowheads="1"/>
          </p:cNvPicPr>
          <p:nvPr/>
        </p:nvPicPr>
        <p:blipFill>
          <a:blip r:embed="rId3" r:link="rId4"/>
          <a:srcRect/>
          <a:stretch>
            <a:fillRect/>
          </a:stretch>
        </p:blipFill>
        <p:spPr bwMode="auto">
          <a:xfrm>
            <a:off x="5947508" y="1830094"/>
            <a:ext cx="2223916" cy="1483312"/>
          </a:xfrm>
          <a:prstGeom prst="rect">
            <a:avLst/>
          </a:prstGeom>
          <a:noFill/>
          <a:ln w="9525">
            <a:noFill/>
            <a:miter lim="800000"/>
            <a:headEnd/>
            <a:tailEnd/>
          </a:ln>
        </p:spPr>
      </p:pic>
      <p:sp>
        <p:nvSpPr>
          <p:cNvPr id="7" name="Google Shape;335;p32"/>
          <p:cNvSpPr txBox="1">
            <a:spLocks/>
          </p:cNvSpPr>
          <p:nvPr/>
        </p:nvSpPr>
        <p:spPr>
          <a:xfrm>
            <a:off x="702276" y="3530644"/>
            <a:ext cx="7469148" cy="1153298"/>
          </a:xfrm>
          <a:prstGeom prst="rect">
            <a:avLst/>
          </a:prstGeom>
          <a:ln>
            <a:solidFill>
              <a:srgbClr val="15A7A1"/>
            </a:solidFill>
          </a:ln>
        </p:spPr>
        <p:txBody>
          <a:bodyPr spcFirstLastPara="1" wrap="square" lIns="91425" tIns="91425" rIns="91425" bIns="91425" anchor="t" anchorCtr="0">
            <a:noAutofit/>
          </a:bodyPr>
          <a:lstStyle/>
          <a:p>
            <a:pPr marL="114300" indent="12700" algn="just">
              <a:buSzPts val="1600"/>
            </a:pPr>
            <a:r>
              <a:rPr lang="en-US" sz="1600" b="1" dirty="0">
                <a:solidFill>
                  <a:srgbClr val="15A7A1"/>
                </a:solidFill>
              </a:rPr>
              <a:t>Praktische Übung </a:t>
            </a:r>
            <a:r>
              <a:rPr lang="en-US" sz="1600" dirty="0">
                <a:solidFill>
                  <a:srgbClr val="2B2D83"/>
                </a:solidFill>
              </a:rPr>
              <a:t>- Diskutieren Sie mit Ihren Teamkollegen </a:t>
            </a:r>
            <a:r>
              <a:rPr kumimoji="0" lang="en-US" sz="1600" b="0" i="0" u="none" strike="noStrike" kern="0" cap="none" spc="0" normalizeH="0" baseline="0" noProof="0" dirty="0">
                <a:ln>
                  <a:noFill/>
                </a:ln>
                <a:solidFill>
                  <a:srgbClr val="2B2D83"/>
                </a:solidFill>
                <a:effectLst/>
                <a:uLnTx/>
                <a:uFillTx/>
                <a:latin typeface="Arial"/>
                <a:ea typeface="Arial"/>
                <a:cs typeface="Arial"/>
                <a:sym typeface="Arial"/>
              </a:rPr>
              <a:t>und </a:t>
            </a:r>
            <a:r>
              <a:rPr kumimoji="0" lang="en-US" sz="1600" b="0" i="0" u="none" strike="noStrike" kern="0" cap="none" spc="0" normalizeH="0" noProof="0" dirty="0">
                <a:ln>
                  <a:noFill/>
                </a:ln>
                <a:solidFill>
                  <a:srgbClr val="2B2D83"/>
                </a:solidFill>
                <a:effectLst/>
                <a:uLnTx/>
                <a:uFillTx/>
                <a:latin typeface="Arial"/>
                <a:ea typeface="Arial"/>
                <a:cs typeface="Arial"/>
                <a:sym typeface="Arial"/>
              </a:rPr>
              <a:t>finden Sie Argumente dafür, welche der beiden oben genannten Arten des grünen Unternehmertums effizienter ist und warum</a:t>
            </a:r>
            <a:r>
              <a:rPr kumimoji="0" lang="en-US" sz="1600" b="0" i="0" u="none" strike="noStrike" kern="0" cap="none" spc="0" normalizeH="0" baseline="0" noProof="0" dirty="0">
                <a:ln>
                  <a:noFill/>
                </a:ln>
                <a:solidFill>
                  <a:srgbClr val="2B2D83"/>
                </a:solidFill>
                <a:effectLst/>
                <a:uLnTx/>
                <a:uFillTx/>
                <a:latin typeface="Arial"/>
                <a:ea typeface="Arial"/>
                <a:cs typeface="Arial"/>
                <a:sym typeface="Arial"/>
              </a:rPr>
              <a:t>. </a:t>
            </a:r>
            <a:endParaRPr kumimoji="0" lang="en-GB" sz="1600" b="0" i="0" u="none" strike="noStrike" kern="0" cap="none" spc="0" normalizeH="0" baseline="0" noProof="0" dirty="0">
              <a:ln>
                <a:noFill/>
              </a:ln>
              <a:solidFill>
                <a:srgbClr val="2B2D83"/>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r>
              <a:rPr lang="en-GB" b="1" dirty="0"/>
              <a:t>Das Konzept des </a:t>
            </a:r>
            <a:r>
              <a:rPr lang="en-GB" b="1" dirty="0" err="1"/>
              <a:t>Greenwashing </a:t>
            </a:r>
            <a:r>
              <a:rPr lang="en-GB" b="1" dirty="0"/>
              <a:t>im grünen Unternehmertum </a:t>
            </a:r>
            <a:endParaRPr lang="en-US" dirty="0"/>
          </a:p>
        </p:txBody>
      </p:sp>
      <p:sp>
        <p:nvSpPr>
          <p:cNvPr id="335" name="Google Shape;335;p32"/>
          <p:cNvSpPr txBox="1">
            <a:spLocks noGrp="1"/>
          </p:cNvSpPr>
          <p:nvPr>
            <p:ph type="subTitle" idx="4294967295"/>
          </p:nvPr>
        </p:nvSpPr>
        <p:spPr>
          <a:xfrm>
            <a:off x="601734" y="1752600"/>
            <a:ext cx="7951716" cy="2819400"/>
          </a:xfrm>
          <a:prstGeom prst="rect">
            <a:avLst/>
          </a:prstGeom>
        </p:spPr>
        <p:txBody>
          <a:bodyPr spcFirstLastPara="1" wrap="square" lIns="91425" tIns="91425" rIns="91425" bIns="91425" anchor="t" anchorCtr="0">
            <a:noAutofit/>
          </a:bodyPr>
          <a:lstStyle/>
          <a:p>
            <a:pPr marL="114300" indent="12700" algn="just">
              <a:buSzPts val="1600"/>
            </a:pPr>
            <a:r>
              <a:rPr lang="en-US" sz="2000" dirty="0">
                <a:solidFill>
                  <a:srgbClr val="2B2D83"/>
                </a:solidFill>
              </a:rPr>
              <a:t>Was ist </a:t>
            </a:r>
            <a:r>
              <a:rPr lang="en-US" sz="2000" dirty="0" err="1">
                <a:solidFill>
                  <a:srgbClr val="2B2D83"/>
                </a:solidFill>
              </a:rPr>
              <a:t>Greenwashing</a:t>
            </a:r>
            <a:r>
              <a:rPr lang="en-US" sz="2000" dirty="0">
                <a:solidFill>
                  <a:srgbClr val="2B2D83"/>
                </a:solidFill>
              </a:rPr>
              <a:t>?</a:t>
            </a:r>
          </a:p>
          <a:p>
            <a:pPr marL="114300" indent="12700" algn="just">
              <a:buSzPts val="1600"/>
            </a:pPr>
            <a:endParaRPr lang="en-US" sz="2000" dirty="0">
              <a:solidFill>
                <a:srgbClr val="15A7A1"/>
              </a:solidFill>
            </a:endParaRPr>
          </a:p>
          <a:p>
            <a:pPr marL="114300" indent="12700" algn="just">
              <a:buSzPts val="1600"/>
              <a:buFont typeface="Arial" pitchFamily="34" charset="0"/>
              <a:buChar char="•"/>
            </a:pPr>
            <a:r>
              <a:rPr lang="en-US" sz="1600" dirty="0">
                <a:solidFill>
                  <a:srgbClr val="15A7A1"/>
                </a:solidFill>
              </a:rPr>
              <a:t> Naturfreundliche Begriffe wie "Öko", "Bio" und "organische" Nachhaltigkeit werden von einigen skrupellosen Unternehmen rhetorisch verwendet, um ahnungslosen Verbrauchern vorzugaukeln, dass diese Unternehmen bei ihrer Geschäftstätigkeit umweltbewusst vorgehen.</a:t>
            </a:r>
          </a:p>
          <a:p>
            <a:pPr marL="114300" indent="12700" algn="just">
              <a:buSzPts val="1600"/>
              <a:buFont typeface="Arial" pitchFamily="34" charset="0"/>
              <a:buChar char="•"/>
            </a:pPr>
            <a:endParaRPr lang="en-US" sz="1600" dirty="0">
              <a:solidFill>
                <a:srgbClr val="15A7A1"/>
              </a:solidFill>
            </a:endParaRPr>
          </a:p>
          <a:p>
            <a:pPr marL="114300" indent="12700" algn="just">
              <a:buSzPts val="1600"/>
              <a:buFont typeface="Arial" pitchFamily="34" charset="0"/>
              <a:buChar char="•"/>
            </a:pPr>
            <a:r>
              <a:rPr lang="en-US" sz="1600" dirty="0">
                <a:solidFill>
                  <a:srgbClr val="15A7A1"/>
                </a:solidFill>
              </a:rPr>
              <a:t> Es ist zu beobachten, dass die Unternehmen bewusst "</a:t>
            </a:r>
            <a:r>
              <a:rPr lang="en-US" sz="1600" dirty="0" err="1">
                <a:solidFill>
                  <a:srgbClr val="15A7A1"/>
                </a:solidFill>
              </a:rPr>
              <a:t>Greenwashing</a:t>
            </a:r>
            <a:r>
              <a:rPr lang="en-US" sz="1600" dirty="0">
                <a:solidFill>
                  <a:srgbClr val="15A7A1"/>
                </a:solidFill>
              </a:rPr>
              <a:t>" betreiben, was wörtlich bedeutet, dass sie die Öffentlichkeit durch Marketingkampagnen in die Irre führen.</a:t>
            </a:r>
            <a:endParaRPr lang="en-GB" sz="1600" dirty="0">
              <a:solidFill>
                <a:srgbClr val="15A7A1"/>
              </a:solidFill>
            </a:endParaRPr>
          </a:p>
        </p:txBody>
      </p:sp>
      <p:pic>
        <p:nvPicPr>
          <p:cNvPr id="4" name="Picture 2" descr="Are UK business owners guilty of &amp;#39;greenwashing&amp;#39;? | Business Leader News"/>
          <p:cNvPicPr>
            <a:picLocks noChangeAspect="1" noChangeArrowheads="1"/>
          </p:cNvPicPr>
          <p:nvPr/>
        </p:nvPicPr>
        <p:blipFill>
          <a:blip r:embed="rId3"/>
          <a:srcRect/>
          <a:stretch>
            <a:fillRect/>
          </a:stretch>
        </p:blipFill>
        <p:spPr bwMode="auto">
          <a:xfrm>
            <a:off x="7131050" y="1114321"/>
            <a:ext cx="1320800" cy="132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r>
              <a:rPr lang="en-GB" b="1" dirty="0"/>
              <a:t>Das Konzept des </a:t>
            </a:r>
            <a:r>
              <a:rPr lang="en-GB" b="1" dirty="0" err="1"/>
              <a:t>Greenwashing </a:t>
            </a:r>
            <a:r>
              <a:rPr lang="en-GB" b="1" dirty="0"/>
              <a:t>im grünen Unternehmertum </a:t>
            </a:r>
            <a:endParaRPr lang="en-US" dirty="0"/>
          </a:p>
        </p:txBody>
      </p:sp>
      <p:sp>
        <p:nvSpPr>
          <p:cNvPr id="335" name="Google Shape;335;p32"/>
          <p:cNvSpPr txBox="1">
            <a:spLocks noGrp="1"/>
          </p:cNvSpPr>
          <p:nvPr>
            <p:ph type="subTitle" idx="4294967295"/>
          </p:nvPr>
        </p:nvSpPr>
        <p:spPr>
          <a:xfrm>
            <a:off x="4038599" y="1758374"/>
            <a:ext cx="4540251" cy="3011383"/>
          </a:xfrm>
          <a:prstGeom prst="rect">
            <a:avLst/>
          </a:prstGeom>
          <a:ln>
            <a:solidFill>
              <a:srgbClr val="2B2D83"/>
            </a:solidFill>
          </a:ln>
        </p:spPr>
        <p:txBody>
          <a:bodyPr spcFirstLastPara="1" wrap="square" lIns="91425" tIns="91425" rIns="91425" bIns="91425" anchor="t" anchorCtr="0">
            <a:noAutofit/>
          </a:bodyPr>
          <a:lstStyle/>
          <a:p>
            <a:pPr marL="114300" indent="12700" algn="just">
              <a:buSzPts val="1600"/>
            </a:pPr>
            <a:r>
              <a:rPr lang="en-US" sz="2000" b="1" dirty="0">
                <a:solidFill>
                  <a:srgbClr val="2B2D83"/>
                </a:solidFill>
              </a:rPr>
              <a:t>Praktische Übung</a:t>
            </a:r>
          </a:p>
          <a:p>
            <a:pPr marL="114300" indent="12700" algn="just">
              <a:buSzPts val="1600"/>
            </a:pPr>
            <a:endParaRPr lang="en-US" sz="2000" dirty="0">
              <a:solidFill>
                <a:srgbClr val="15A7A1"/>
              </a:solidFill>
            </a:endParaRPr>
          </a:p>
          <a:p>
            <a:pPr marL="114300" indent="12700" algn="just">
              <a:buSzPts val="1600"/>
            </a:pPr>
            <a:r>
              <a:rPr lang="en-US" sz="1600" dirty="0">
                <a:solidFill>
                  <a:srgbClr val="15A7A1"/>
                </a:solidFill>
              </a:rPr>
              <a:t>Bitte sehen Sie sich das folgende Video an und identifizieren Sie Unternehmen, die </a:t>
            </a:r>
            <a:r>
              <a:rPr lang="en-US" sz="1600" dirty="0" err="1">
                <a:solidFill>
                  <a:srgbClr val="15A7A1"/>
                </a:solidFill>
              </a:rPr>
              <a:t>Greenwashing </a:t>
            </a:r>
            <a:r>
              <a:rPr lang="en-US" sz="1600" dirty="0">
                <a:solidFill>
                  <a:srgbClr val="15A7A1"/>
                </a:solidFill>
              </a:rPr>
              <a:t>betreiben.</a:t>
            </a:r>
          </a:p>
          <a:p>
            <a:pPr marL="114300" indent="12700" algn="just">
              <a:buSzPts val="1600"/>
            </a:pPr>
            <a:r>
              <a:rPr lang="en-US" sz="1600" dirty="0">
                <a:solidFill>
                  <a:srgbClr val="15A7A1"/>
                </a:solidFill>
              </a:rPr>
              <a:t>Diskutieren Sie anschließend mit der Gruppe über die Auswirkungen, die die Maßnahmen der von Ihnen identifizierten Unternehmen haben.</a:t>
            </a:r>
          </a:p>
          <a:p>
            <a:pPr marL="114300" indent="12700" algn="just">
              <a:buSzPts val="1600"/>
            </a:pPr>
            <a:endParaRPr lang="en-US" sz="1600" dirty="0">
              <a:solidFill>
                <a:srgbClr val="15A7A1"/>
              </a:solidFill>
            </a:endParaRPr>
          </a:p>
          <a:p>
            <a:pPr marL="114300" indent="12700" algn="just">
              <a:buSzPts val="1600"/>
            </a:pPr>
            <a:r>
              <a:rPr lang="en-US" dirty="0">
                <a:solidFill>
                  <a:srgbClr val="2B2D83"/>
                </a:solidFill>
                <a:hlinkClick r:id="rId3"/>
              </a:rPr>
              <a:t>https://www.youtube.com/watch?v=5cEl-esdjpU</a:t>
            </a:r>
            <a:endParaRPr lang="en-US" dirty="0">
              <a:solidFill>
                <a:srgbClr val="2B2D83"/>
              </a:solidFill>
            </a:endParaRPr>
          </a:p>
          <a:p>
            <a:pPr marL="114300" indent="12700" algn="just">
              <a:buSzPts val="1600"/>
            </a:pPr>
            <a:endParaRPr lang="en-US" sz="1600" dirty="0">
              <a:solidFill>
                <a:srgbClr val="15A7A1"/>
              </a:solidFill>
            </a:endParaRPr>
          </a:p>
          <a:p>
            <a:pPr marL="114300" indent="12700" algn="just">
              <a:buSzPts val="1600"/>
            </a:pPr>
            <a:endParaRPr lang="en-US" sz="1600" dirty="0">
              <a:solidFill>
                <a:srgbClr val="15A7A1"/>
              </a:solidFill>
            </a:endParaRPr>
          </a:p>
        </p:txBody>
      </p:sp>
      <p:pic>
        <p:nvPicPr>
          <p:cNvPr id="108546" name="Picture 2" descr="11 Greenwashing ideas in 2021 | environmental issues, awareness, environment"/>
          <p:cNvPicPr>
            <a:picLocks noChangeAspect="1" noChangeArrowheads="1"/>
          </p:cNvPicPr>
          <p:nvPr/>
        </p:nvPicPr>
        <p:blipFill>
          <a:blip r:embed="rId4" r:link="rId5"/>
          <a:srcRect/>
          <a:stretch>
            <a:fillRect/>
          </a:stretch>
        </p:blipFill>
        <p:spPr bwMode="auto">
          <a:xfrm>
            <a:off x="444177" y="1783693"/>
            <a:ext cx="2820307" cy="282030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Woran erkennt man, dass es sich um </a:t>
            </a:r>
            <a:r>
              <a:rPr lang="en-US" sz="3200" b="1" dirty="0" err="1">
                <a:solidFill>
                  <a:srgbClr val="2B2D83"/>
                </a:solidFill>
              </a:rPr>
              <a:t>Greenwashing handelt</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498600"/>
            <a:ext cx="8261350" cy="2151185"/>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600" dirty="0">
                <a:solidFill>
                  <a:srgbClr val="15A7A1"/>
                </a:solidFill>
              </a:rPr>
              <a:t>1. Siehst du eine grüne Behauptung? Überprüfen Sie es. Besuchen Sie ihre Website. Gibt es eine Menge Informationen? Oder sehen Sie eine Menge Unklarheiten? Wenn die Angaben sehr vage und unspezifisch sind, handelt es sich um </a:t>
            </a:r>
            <a:r>
              <a:rPr lang="en-US" sz="1600" dirty="0" err="1">
                <a:solidFill>
                  <a:srgbClr val="15A7A1"/>
                </a:solidFill>
              </a:rPr>
              <a:t>Greenwashing</a:t>
            </a:r>
            <a:r>
              <a:rPr lang="en-US" sz="1600" dirty="0">
                <a:solidFill>
                  <a:srgbClr val="15A7A1"/>
                </a:solidFill>
              </a:rPr>
              <a:t>. </a:t>
            </a:r>
          </a:p>
          <a:p>
            <a:pPr marL="114300" algn="just">
              <a:buSzPts val="1600"/>
            </a:pPr>
            <a:endParaRPr lang="en-US" sz="1600" dirty="0">
              <a:solidFill>
                <a:srgbClr val="15A7A1"/>
              </a:solidFill>
            </a:endParaRPr>
          </a:p>
          <a:p>
            <a:pPr marL="114300" indent="12700" algn="just">
              <a:buSzPts val="1600"/>
            </a:pPr>
            <a:r>
              <a:rPr lang="en-US" sz="1600" dirty="0">
                <a:solidFill>
                  <a:srgbClr val="2B2D83"/>
                </a:solidFill>
              </a:rPr>
              <a:t>2. Lenkt Sie die Werbung vom großen Ganzen ab? Sicherlich hat BP geholfen, kleine Enten zu säubern. Das geht einem ans Herz. Wie niedlich! Aber wenn das Unternehmen nicht grob fahrlässig gehandelt hätte, wären diese kleinen Enten gar nicht erst mit Öl bedeckt worden. Das ist </a:t>
            </a:r>
            <a:r>
              <a:rPr lang="en-US" sz="1600" dirty="0" err="1">
                <a:solidFill>
                  <a:srgbClr val="2B2D83"/>
                </a:solidFill>
              </a:rPr>
              <a:t>Greenwashing</a:t>
            </a:r>
            <a:r>
              <a:rPr lang="en-US" sz="1600" dirty="0">
                <a:solidFill>
                  <a:srgbClr val="15A7A1"/>
                </a:solidFill>
              </a:rPr>
              <a:t>. </a:t>
            </a:r>
          </a:p>
        </p:txBody>
      </p:sp>
      <p:pic>
        <p:nvPicPr>
          <p:cNvPr id="114697" name="Picture 9" descr="C:\Windows\system32\config\systemprofile\Desktop\1-d0NzhBXQddytHENXvyVVpg.jpeg"/>
          <p:cNvPicPr>
            <a:picLocks noChangeAspect="1" noChangeArrowheads="1"/>
          </p:cNvPicPr>
          <p:nvPr/>
        </p:nvPicPr>
        <p:blipFill>
          <a:blip r:embed="rId3"/>
          <a:srcRect/>
          <a:stretch>
            <a:fillRect/>
          </a:stretch>
        </p:blipFill>
        <p:spPr bwMode="auto">
          <a:xfrm>
            <a:off x="5381019" y="3501293"/>
            <a:ext cx="2897606" cy="119754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Woran erkennt man, dass es sich um </a:t>
            </a:r>
            <a:r>
              <a:rPr lang="en-US" sz="3200" b="1" dirty="0" err="1">
                <a:solidFill>
                  <a:srgbClr val="2B2D83"/>
                </a:solidFill>
              </a:rPr>
              <a:t>Greenwashing handelt</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289050" y="1861039"/>
            <a:ext cx="8261350" cy="28716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600" dirty="0">
                <a:solidFill>
                  <a:srgbClr val="15A7A1"/>
                </a:solidFill>
              </a:rPr>
              <a:t>3. Sind die Worte irreführend? Sagen sie einen Haufen Nichts? Gibt es irgendwelche substanziellen Informationen? Gibt es Quellen für ihre Behauptungen wie tatsächliche Bescheinigungen oder nachweisbare Fakten?</a:t>
            </a:r>
          </a:p>
          <a:p>
            <a:pPr marL="114300" indent="12700" algn="just">
              <a:buSzPts val="1600"/>
            </a:pPr>
            <a:r>
              <a:rPr lang="en-US" sz="1600" dirty="0">
                <a:solidFill>
                  <a:srgbClr val="15A7A1"/>
                </a:solidFill>
              </a:rPr>
              <a:t> </a:t>
            </a:r>
          </a:p>
          <a:p>
            <a:pPr marL="114300" indent="12700" algn="just">
              <a:buSzPts val="1600"/>
            </a:pPr>
            <a:r>
              <a:rPr lang="en-US" sz="1600" dirty="0">
                <a:solidFill>
                  <a:srgbClr val="2B2D83"/>
                </a:solidFill>
              </a:rPr>
              <a:t>4. Wie sieht es mit den Grafiken aus? Sind die Grafiken alle grün? Zeigen sie schöne Naturszenen? Versuchen sie, Ihnen das Gefühl zu geben, dass das Produkt natürlich ist, obwohl es vielleicht alles andere als das ist?</a:t>
            </a:r>
          </a:p>
        </p:txBody>
      </p:sp>
      <p:pic>
        <p:nvPicPr>
          <p:cNvPr id="5" name="Picture 9" descr="C:\Windows\system32\config\systemprofile\Desktop\1-d0NzhBXQddytHENXvyVVpg.jpeg">
            <a:extLst>
              <a:ext uri="{FF2B5EF4-FFF2-40B4-BE49-F238E27FC236}">
                <a16:creationId xmlns:a16="http://schemas.microsoft.com/office/drawing/2014/main" id="{97682C68-1247-376D-34BE-5EC51C8107D9}"/>
              </a:ext>
            </a:extLst>
          </p:cNvPr>
          <p:cNvPicPr>
            <a:picLocks noChangeAspect="1" noChangeArrowheads="1"/>
          </p:cNvPicPr>
          <p:nvPr/>
        </p:nvPicPr>
        <p:blipFill>
          <a:blip r:embed="rId3"/>
          <a:srcRect/>
          <a:stretch>
            <a:fillRect/>
          </a:stretch>
        </p:blipFill>
        <p:spPr bwMode="auto">
          <a:xfrm>
            <a:off x="5381019" y="3501293"/>
            <a:ext cx="2897606" cy="11975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Woran erkennt man, dass es sich um </a:t>
            </a:r>
            <a:r>
              <a:rPr lang="en-US" sz="3200" b="1" dirty="0" err="1">
                <a:solidFill>
                  <a:srgbClr val="2B2D83"/>
                </a:solidFill>
              </a:rPr>
              <a:t>Greenwashing handelt</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447800"/>
            <a:ext cx="8261350" cy="30113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600" dirty="0">
                <a:solidFill>
                  <a:srgbClr val="15A7A1"/>
                </a:solidFill>
              </a:rPr>
              <a:t>5. Ist die Behauptung zu schön, um wahr zu sein? Übertreiben sie ihre Absichten? Glauben Sie wirklich, dass das Unternehmen seine Behauptungen einhalten kann? </a:t>
            </a:r>
          </a:p>
          <a:p>
            <a:pPr marL="114300" indent="12700" algn="just">
              <a:buSzPts val="1600"/>
            </a:pPr>
            <a:endParaRPr lang="en-US" sz="1600" dirty="0">
              <a:solidFill>
                <a:srgbClr val="15A7A1"/>
              </a:solidFill>
            </a:endParaRPr>
          </a:p>
          <a:p>
            <a:pPr marL="114300" indent="12700" algn="just">
              <a:buSzPts val="1600"/>
            </a:pPr>
            <a:r>
              <a:rPr lang="en-US" sz="1600" dirty="0">
                <a:solidFill>
                  <a:srgbClr val="2B2D83"/>
                </a:solidFill>
              </a:rPr>
              <a:t>6. Wie reagiert Ihr Bauchgefühl? Ich bin mir ziemlich sicher, dass wir alle wissen, dass man Werbung nicht für bare Münze nehmen sollte. Es gibt immer einen Hintergedanken, um an Ihr Portemonnaie zu kommen. Vertrauen Sie sich selbst.</a:t>
            </a:r>
          </a:p>
          <a:p>
            <a:pPr marL="114300" indent="12700" algn="just">
              <a:buSzPts val="1600"/>
            </a:pPr>
            <a:endParaRPr lang="en-US" sz="1600" dirty="0">
              <a:solidFill>
                <a:srgbClr val="15A7A1"/>
              </a:solidFill>
            </a:endParaRPr>
          </a:p>
          <a:p>
            <a:pPr marL="114300" indent="12700" algn="just">
              <a:buSzPts val="1600"/>
            </a:pPr>
            <a:r>
              <a:rPr lang="en-US" sz="1600" dirty="0">
                <a:solidFill>
                  <a:srgbClr val="15A7A1"/>
                </a:solidFill>
              </a:rPr>
              <a:t>7. Im Zweifelsfall </a:t>
            </a:r>
            <a:r>
              <a:rPr lang="en-US" sz="1600" dirty="0" err="1">
                <a:solidFill>
                  <a:srgbClr val="15A7A1"/>
                </a:solidFill>
              </a:rPr>
              <a:t>googeln Sie </a:t>
            </a:r>
            <a:r>
              <a:rPr lang="en-US" sz="1600" dirty="0">
                <a:solidFill>
                  <a:srgbClr val="15A7A1"/>
                </a:solidFill>
              </a:rPr>
              <a:t>es. Das Tolle am Internet ist, dass die Geschichte dort zu finden ist.</a:t>
            </a:r>
          </a:p>
        </p:txBody>
      </p:sp>
      <p:pic>
        <p:nvPicPr>
          <p:cNvPr id="2" name="Picture 9" descr="C:\Windows\system32\config\systemprofile\Desktop\1-d0NzhBXQddytHENXvyVVpg.jpeg">
            <a:extLst>
              <a:ext uri="{FF2B5EF4-FFF2-40B4-BE49-F238E27FC236}">
                <a16:creationId xmlns:a16="http://schemas.microsoft.com/office/drawing/2014/main" id="{1E0021F2-D435-41E1-689E-F1DB9080B7BE}"/>
              </a:ext>
            </a:extLst>
          </p:cNvPr>
          <p:cNvPicPr>
            <a:picLocks noChangeAspect="1" noChangeArrowheads="1"/>
          </p:cNvPicPr>
          <p:nvPr/>
        </p:nvPicPr>
        <p:blipFill>
          <a:blip r:embed="rId3"/>
          <a:srcRect/>
          <a:stretch>
            <a:fillRect/>
          </a:stretch>
        </p:blipFill>
        <p:spPr bwMode="auto">
          <a:xfrm>
            <a:off x="5381019" y="3501293"/>
            <a:ext cx="2897606" cy="119754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Die Vorteile des grünen Unternehmertums</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572237" y="1422401"/>
            <a:ext cx="7763324" cy="2901826"/>
          </a:xfrm>
          <a:prstGeom prst="rect">
            <a:avLst/>
          </a:prstGeom>
          <a:noFill/>
          <a:ln>
            <a:noFill/>
          </a:ln>
        </p:spPr>
        <p:txBody>
          <a:bodyPr spcFirstLastPara="1" wrap="square" lIns="91425" tIns="91425" rIns="91425" bIns="91425" anchor="ctr" anchorCtr="0">
            <a:noAutofit/>
          </a:bodyPr>
          <a:lstStyle/>
          <a:p>
            <a:pPr algn="just">
              <a:buFont typeface="Arial" pitchFamily="34" charset="0"/>
              <a:buChar char="•"/>
            </a:pPr>
            <a:r>
              <a:rPr lang="en-GB" sz="2000" dirty="0">
                <a:solidFill>
                  <a:srgbClr val="15A7A1"/>
                </a:solidFill>
              </a:rPr>
              <a:t>Bewusstsein für grünes Marketing</a:t>
            </a:r>
          </a:p>
          <a:p>
            <a:pPr algn="just">
              <a:buFont typeface="Arial" pitchFamily="34" charset="0"/>
              <a:buChar char="•"/>
            </a:pPr>
            <a:endParaRPr lang="en-GB" sz="2000" dirty="0">
              <a:solidFill>
                <a:srgbClr val="15A7A1"/>
              </a:solidFill>
            </a:endParaRPr>
          </a:p>
          <a:p>
            <a:pPr algn="just">
              <a:buFont typeface="Arial" pitchFamily="34" charset="0"/>
              <a:buChar char="•"/>
            </a:pPr>
            <a:r>
              <a:rPr lang="en-US" sz="2000" dirty="0">
                <a:solidFill>
                  <a:srgbClr val="2B2D83"/>
                </a:solidFill>
                <a:sym typeface="Nunito"/>
              </a:rPr>
              <a:t>Einfache Umsetzung der Umweltvorschriften</a:t>
            </a:r>
          </a:p>
          <a:p>
            <a:pPr algn="just">
              <a:buFont typeface="Arial" pitchFamily="34" charset="0"/>
              <a:buChar char="•"/>
            </a:pPr>
            <a:endParaRPr lang="en-US" sz="2000" dirty="0">
              <a:solidFill>
                <a:srgbClr val="2B2D83"/>
              </a:solidFill>
              <a:sym typeface="Nunito"/>
            </a:endParaRPr>
          </a:p>
          <a:p>
            <a:pPr algn="just">
              <a:buFont typeface="Arial" pitchFamily="34" charset="0"/>
              <a:buChar char="•"/>
            </a:pPr>
            <a:r>
              <a:rPr lang="en-US" sz="2000" dirty="0">
                <a:solidFill>
                  <a:srgbClr val="15A7A1"/>
                </a:solidFill>
                <a:sym typeface="Nunito"/>
              </a:rPr>
              <a:t>Erzielung von umweltfreundlichen Investitionen und Erwerb von Darlehen mit besseren Konditionen</a:t>
            </a:r>
          </a:p>
          <a:p>
            <a:pPr algn="just">
              <a:buFont typeface="Arial" pitchFamily="34" charset="0"/>
              <a:buChar char="•"/>
            </a:pPr>
            <a:endParaRPr lang="en-US" sz="2000" dirty="0">
              <a:solidFill>
                <a:srgbClr val="15A7A1"/>
              </a:solidFill>
              <a:sym typeface="Nunito"/>
            </a:endParaRPr>
          </a:p>
          <a:p>
            <a:pPr algn="just">
              <a:buFont typeface="Arial" pitchFamily="34" charset="0"/>
              <a:buChar char="•"/>
            </a:pPr>
            <a:r>
              <a:rPr lang="en-US" sz="2000" dirty="0">
                <a:solidFill>
                  <a:srgbClr val="2B2D83"/>
                </a:solidFill>
                <a:sym typeface="Nunito"/>
              </a:rPr>
              <a:t>Neue Handelsmöglichkeiten</a:t>
            </a:r>
          </a:p>
          <a:p>
            <a:pPr algn="just">
              <a:buFont typeface="Arial" pitchFamily="34" charset="0"/>
              <a:buChar char="•"/>
            </a:pPr>
            <a:endParaRPr lang="en-US" sz="2000" dirty="0">
              <a:solidFill>
                <a:srgbClr val="2B2D83"/>
              </a:solidFill>
              <a:sym typeface="Nunito"/>
            </a:endParaRPr>
          </a:p>
          <a:p>
            <a:pPr algn="just">
              <a:buFont typeface="Arial" pitchFamily="34" charset="0"/>
              <a:buChar char="•"/>
            </a:pPr>
            <a:r>
              <a:rPr lang="en-US" sz="2000" dirty="0">
                <a:solidFill>
                  <a:srgbClr val="15A7A1"/>
                </a:solidFill>
                <a:sym typeface="Nunito"/>
              </a:rPr>
              <a:t>Senkung der Betriebskosten</a:t>
            </a:r>
            <a:endParaRPr lang="en" sz="2000" dirty="0">
              <a:solidFill>
                <a:srgbClr val="15A7A1"/>
              </a:solidFill>
              <a:sym typeface="Nunito"/>
            </a:endParaRPr>
          </a:p>
        </p:txBody>
      </p:sp>
      <p:pic>
        <p:nvPicPr>
          <p:cNvPr id="33794" name="Picture 2" descr="The Hidden Benefits of Going Green | SCORE"/>
          <p:cNvPicPr>
            <a:picLocks noChangeAspect="1" noChangeArrowheads="1"/>
          </p:cNvPicPr>
          <p:nvPr/>
        </p:nvPicPr>
        <p:blipFill>
          <a:blip r:embed="rId3"/>
          <a:srcRect/>
          <a:stretch>
            <a:fillRect/>
          </a:stretch>
        </p:blipFill>
        <p:spPr bwMode="auto">
          <a:xfrm>
            <a:off x="5868679" y="2991738"/>
            <a:ext cx="2377723" cy="15753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lgn="l"/>
            <a:r>
              <a:rPr lang="en-GB" b="1" dirty="0"/>
              <a:t>Tipps für grüne Unternehmer</a:t>
            </a:r>
            <a:endParaRPr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374650" y="1562101"/>
            <a:ext cx="8299449" cy="2901826"/>
          </a:xfrm>
          <a:prstGeom prst="rect">
            <a:avLst/>
          </a:prstGeom>
          <a:noFill/>
          <a:ln>
            <a:noFill/>
          </a:ln>
        </p:spPr>
        <p:txBody>
          <a:bodyPr spcFirstLastPara="1" wrap="square" lIns="91425" tIns="91425" rIns="91425" bIns="91425" numCol="2" anchor="ctr" anchorCtr="0">
            <a:noAutofit/>
          </a:bodyPr>
          <a:lstStyle/>
          <a:p>
            <a:pPr>
              <a:buFont typeface="Arial" pitchFamily="34" charset="0"/>
              <a:buChar char="•"/>
            </a:pPr>
            <a:r>
              <a:rPr lang="en-US" dirty="0">
                <a:solidFill>
                  <a:srgbClr val="15A7A1"/>
                </a:solidFill>
              </a:rPr>
              <a:t>Seien Sie bereit, Ihre ursprüngliche Idee zu ändern!</a:t>
            </a:r>
            <a:endParaRPr lang="en-GB" dirty="0">
              <a:solidFill>
                <a:srgbClr val="15A7A1"/>
              </a:solidFill>
            </a:endParaRPr>
          </a:p>
          <a:p>
            <a:pPr>
              <a:buFont typeface="Arial" pitchFamily="34" charset="0"/>
              <a:buChar char="•"/>
            </a:pPr>
            <a:r>
              <a:rPr lang="en-US" dirty="0">
                <a:solidFill>
                  <a:srgbClr val="2B2D83"/>
                </a:solidFill>
                <a:sym typeface="Nunito"/>
              </a:rPr>
              <a:t>Erkenne dich selbst... und deine Grenzen!</a:t>
            </a:r>
          </a:p>
          <a:p>
            <a:pPr>
              <a:buFont typeface="Arial" pitchFamily="34" charset="0"/>
              <a:buChar char="•"/>
            </a:pPr>
            <a:r>
              <a:rPr lang="en-US" dirty="0">
                <a:solidFill>
                  <a:srgbClr val="15A7A1"/>
                </a:solidFill>
                <a:sym typeface="Nunito"/>
              </a:rPr>
              <a:t>Kann ich mein Unternehmen allein gründen und führen?</a:t>
            </a:r>
          </a:p>
          <a:p>
            <a:pPr>
              <a:buFont typeface="Arial" pitchFamily="34" charset="0"/>
              <a:buChar char="•"/>
            </a:pPr>
            <a:r>
              <a:rPr lang="en-US" dirty="0">
                <a:solidFill>
                  <a:srgbClr val="2B2D83"/>
                </a:solidFill>
                <a:sym typeface="Nunito"/>
              </a:rPr>
              <a:t>Werden Sie ein grüner Unternehmer</a:t>
            </a:r>
          </a:p>
          <a:p>
            <a:pPr>
              <a:buFont typeface="Arial" pitchFamily="34" charset="0"/>
              <a:buChar char="•"/>
            </a:pPr>
            <a:r>
              <a:rPr lang="en-US" dirty="0">
                <a:solidFill>
                  <a:srgbClr val="15A7A1"/>
                </a:solidFill>
                <a:sym typeface="Nunito"/>
              </a:rPr>
              <a:t>Denken Sie groß!</a:t>
            </a:r>
          </a:p>
          <a:p>
            <a:pPr>
              <a:buFont typeface="Arial" pitchFamily="34" charset="0"/>
              <a:buChar char="•"/>
            </a:pPr>
            <a:r>
              <a:rPr lang="en-US" dirty="0">
                <a:solidFill>
                  <a:srgbClr val="2B2D83"/>
                </a:solidFill>
                <a:sym typeface="Nunito"/>
              </a:rPr>
              <a:t>Ein gutes Team zusammenstellen</a:t>
            </a:r>
          </a:p>
          <a:p>
            <a:pPr>
              <a:buFont typeface="Arial" pitchFamily="34" charset="0"/>
              <a:buChar char="•"/>
            </a:pPr>
            <a:r>
              <a:rPr lang="en-US" dirty="0">
                <a:solidFill>
                  <a:srgbClr val="15A7A1"/>
                </a:solidFill>
                <a:sym typeface="Nunito"/>
              </a:rPr>
              <a:t>Identifizieren Sie die Interessengruppen</a:t>
            </a:r>
          </a:p>
          <a:p>
            <a:pPr>
              <a:buFont typeface="Arial" pitchFamily="34" charset="0"/>
              <a:buChar char="•"/>
            </a:pPr>
            <a:r>
              <a:rPr lang="en-US" dirty="0">
                <a:solidFill>
                  <a:srgbClr val="2B2D83"/>
                </a:solidFill>
                <a:sym typeface="Nunito"/>
              </a:rPr>
              <a:t>Kunden und Interessengruppen einbeziehen</a:t>
            </a:r>
          </a:p>
          <a:p>
            <a:pPr>
              <a:buFont typeface="Arial" pitchFamily="34" charset="0"/>
              <a:buChar char="•"/>
            </a:pPr>
            <a:r>
              <a:rPr lang="en-US" dirty="0">
                <a:solidFill>
                  <a:srgbClr val="15A7A1"/>
                </a:solidFill>
                <a:sym typeface="Nunito"/>
              </a:rPr>
              <a:t>Schauen Sie sich die internationalen Marktchancen an!</a:t>
            </a:r>
          </a:p>
          <a:p>
            <a:pPr>
              <a:buFont typeface="Arial" pitchFamily="34" charset="0"/>
              <a:buChar char="•"/>
            </a:pPr>
            <a:r>
              <a:rPr lang="en-US" dirty="0">
                <a:solidFill>
                  <a:srgbClr val="2B2D83"/>
                </a:solidFill>
                <a:sym typeface="Nunito"/>
              </a:rPr>
              <a:t>Denken Sie an wirtschaftliche Nachhaltigkeit!</a:t>
            </a:r>
          </a:p>
          <a:p>
            <a:pPr>
              <a:buFont typeface="Arial" pitchFamily="34" charset="0"/>
              <a:buChar char="•"/>
            </a:pPr>
            <a:r>
              <a:rPr lang="en-US" dirty="0">
                <a:solidFill>
                  <a:srgbClr val="15A7A1"/>
                </a:solidFill>
                <a:sym typeface="Nunito"/>
              </a:rPr>
              <a:t>Haben Sie ein einzigartiges Nutzenversprechen!</a:t>
            </a:r>
          </a:p>
          <a:p>
            <a:pPr>
              <a:buFont typeface="Arial" pitchFamily="34" charset="0"/>
              <a:buChar char="•"/>
            </a:pPr>
            <a:r>
              <a:rPr lang="en-US" dirty="0">
                <a:solidFill>
                  <a:srgbClr val="2B2D83"/>
                </a:solidFill>
                <a:sym typeface="Nunito"/>
              </a:rPr>
              <a:t>Partnerschaft mit Ihrer Lieferkette</a:t>
            </a:r>
          </a:p>
          <a:p>
            <a:pPr>
              <a:buFont typeface="Arial" pitchFamily="34" charset="0"/>
              <a:buChar char="•"/>
            </a:pPr>
            <a:r>
              <a:rPr lang="en-US" dirty="0">
                <a:solidFill>
                  <a:srgbClr val="15A7A1"/>
                </a:solidFill>
                <a:sym typeface="Nunito"/>
              </a:rPr>
              <a:t>Klug kommunizieren</a:t>
            </a:r>
          </a:p>
          <a:p>
            <a:pPr>
              <a:buFont typeface="Arial" pitchFamily="34" charset="0"/>
              <a:buChar char="•"/>
            </a:pPr>
            <a:r>
              <a:rPr lang="en-US" dirty="0">
                <a:solidFill>
                  <a:srgbClr val="2B2D83"/>
                </a:solidFill>
                <a:sym typeface="Nunito"/>
              </a:rPr>
              <a:t>Erleichterung des Startkapitals</a:t>
            </a:r>
          </a:p>
          <a:p>
            <a:pPr>
              <a:buFont typeface="Arial" pitchFamily="34" charset="0"/>
              <a:buChar char="•"/>
            </a:pPr>
            <a:r>
              <a:rPr lang="en-US" dirty="0">
                <a:solidFill>
                  <a:srgbClr val="15A7A1"/>
                </a:solidFill>
                <a:sym typeface="Nunito"/>
              </a:rPr>
              <a:t>Achten Sie auf neue Geschäftsmodelle!</a:t>
            </a:r>
          </a:p>
          <a:p>
            <a:pPr>
              <a:buFont typeface="Arial" pitchFamily="34" charset="0"/>
              <a:buChar char="•"/>
            </a:pPr>
            <a:r>
              <a:rPr lang="en-US" dirty="0">
                <a:solidFill>
                  <a:srgbClr val="2B2D83"/>
                </a:solidFill>
                <a:sym typeface="Nunito"/>
              </a:rPr>
              <a:t>Haben Sie keine Angst vor dem Scheitern!</a:t>
            </a:r>
          </a:p>
          <a:p>
            <a:pPr>
              <a:buFont typeface="Arial" pitchFamily="34" charset="0"/>
              <a:buChar char="•"/>
            </a:pPr>
            <a:r>
              <a:rPr lang="en-US" dirty="0">
                <a:solidFill>
                  <a:srgbClr val="15A7A1"/>
                </a:solidFill>
                <a:sym typeface="Nunito"/>
              </a:rPr>
              <a:t>Muss ich reich sein, um ein grünes Unternehmen zu gründen?</a:t>
            </a:r>
          </a:p>
          <a:p>
            <a:pPr>
              <a:buFont typeface="Arial" pitchFamily="34" charset="0"/>
              <a:buChar char="•"/>
            </a:pPr>
            <a:r>
              <a:rPr lang="en-US" dirty="0">
                <a:solidFill>
                  <a:srgbClr val="2B2D83"/>
                </a:solidFill>
                <a:sym typeface="Nunito"/>
              </a:rPr>
              <a:t>Versuchen Sie, die Finanzinstitute zu überzeugen!</a:t>
            </a:r>
          </a:p>
          <a:p>
            <a:pPr>
              <a:buFont typeface="Arial" pitchFamily="34" charset="0"/>
              <a:buChar char="•"/>
            </a:pPr>
            <a:r>
              <a:rPr lang="en-US" dirty="0">
                <a:solidFill>
                  <a:srgbClr val="15A7A1"/>
                </a:solidFill>
                <a:sym typeface="Nunito"/>
              </a:rPr>
              <a:t>Bleiben Sie in Verbindung!</a:t>
            </a:r>
            <a:endParaRPr lang="en" dirty="0">
              <a:solidFill>
                <a:srgbClr val="15A7A1"/>
              </a:solidFill>
              <a:sym typeface="Nunito"/>
            </a:endParaRPr>
          </a:p>
        </p:txBody>
      </p:sp>
      <p:pic>
        <p:nvPicPr>
          <p:cNvPr id="120834" name="Picture 2" descr="Tips to Increase Your Business Sustainability Capital - Taiga Company"/>
          <p:cNvPicPr>
            <a:picLocks noChangeAspect="1" noChangeArrowheads="1"/>
          </p:cNvPicPr>
          <p:nvPr/>
        </p:nvPicPr>
        <p:blipFill>
          <a:blip r:embed="rId3"/>
          <a:srcRect/>
          <a:stretch>
            <a:fillRect/>
          </a:stretch>
        </p:blipFill>
        <p:spPr bwMode="auto">
          <a:xfrm>
            <a:off x="6127602" y="292349"/>
            <a:ext cx="1073150" cy="10731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title"/>
          </p:nvPr>
        </p:nvSpPr>
        <p:spPr>
          <a:xfrm>
            <a:off x="16276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305" name="Google Shape;305;p30"/>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Über mich  </a:t>
            </a:r>
            <a:endParaRPr/>
          </a:p>
        </p:txBody>
      </p:sp>
      <p:sp>
        <p:nvSpPr>
          <p:cNvPr id="306" name="Google Shape;306;p30"/>
          <p:cNvSpPr txBox="1">
            <a:spLocks noGrp="1"/>
          </p:cNvSpPr>
          <p:nvPr>
            <p:ph type="title" idx="3"/>
          </p:nvPr>
        </p:nvSpPr>
        <p:spPr>
          <a:xfrm>
            <a:off x="1627625" y="2721646"/>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sp>
        <p:nvSpPr>
          <p:cNvPr id="307" name="Google Shape;307;p30"/>
          <p:cNvSpPr txBox="1">
            <a:spLocks noGrp="1"/>
          </p:cNvSpPr>
          <p:nvPr>
            <p:ph type="title" idx="4"/>
          </p:nvPr>
        </p:nvSpPr>
        <p:spPr>
          <a:xfrm>
            <a:off x="1631625" y="3208229"/>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Meine Erfahrung</a:t>
            </a:r>
            <a:endParaRPr dirty="0"/>
          </a:p>
        </p:txBody>
      </p:sp>
      <p:sp>
        <p:nvSpPr>
          <p:cNvPr id="308" name="Google Shape;308;p30"/>
          <p:cNvSpPr txBox="1">
            <a:spLocks noGrp="1"/>
          </p:cNvSpPr>
          <p:nvPr>
            <p:ph type="title" idx="5"/>
          </p:nvPr>
        </p:nvSpPr>
        <p:spPr>
          <a:xfrm>
            <a:off x="57424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a:p>
        </p:txBody>
      </p:sp>
      <p:sp>
        <p:nvSpPr>
          <p:cNvPr id="309" name="Google Shape;309;p30"/>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Was ich tue</a:t>
            </a:r>
            <a:endParaRPr/>
          </a:p>
        </p:txBody>
      </p:sp>
      <p:sp>
        <p:nvSpPr>
          <p:cNvPr id="310" name="Google Shape;310;p30"/>
          <p:cNvSpPr txBox="1">
            <a:spLocks noGrp="1"/>
          </p:cNvSpPr>
          <p:nvPr>
            <p:ph type="title" idx="7"/>
          </p:nvPr>
        </p:nvSpPr>
        <p:spPr>
          <a:xfrm>
            <a:off x="57424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311" name="Google Shape;311;p30"/>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Meine Arbeit</a:t>
            </a:r>
            <a:endParaRPr/>
          </a:p>
        </p:txBody>
      </p:sp>
      <p:sp>
        <p:nvSpPr>
          <p:cNvPr id="312" name="Google Shape;312;p30"/>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p>
            <a:r>
              <a:rPr lang="en-US" dirty="0"/>
              <a:t>Mein Name ist ....</a:t>
            </a:r>
          </a:p>
          <a:p>
            <a:endParaRPr lang="en" dirty="0"/>
          </a:p>
        </p:txBody>
      </p:sp>
      <p:sp>
        <p:nvSpPr>
          <p:cNvPr id="313" name="Google Shape;313;p30"/>
          <p:cNvSpPr txBox="1">
            <a:spLocks noGrp="1"/>
          </p:cNvSpPr>
          <p:nvPr>
            <p:ph type="subTitle" idx="9"/>
          </p:nvPr>
        </p:nvSpPr>
        <p:spPr>
          <a:xfrm>
            <a:off x="1631625" y="3916000"/>
            <a:ext cx="2899080" cy="5343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Während dieses Kurses dachte ich an ein grünes Unternehmen in ...</a:t>
            </a:r>
          </a:p>
        </p:txBody>
      </p:sp>
      <p:sp>
        <p:nvSpPr>
          <p:cNvPr id="314" name="Google Shape;314;p30"/>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Und ich arbeite bei ...</a:t>
            </a:r>
          </a:p>
        </p:txBody>
      </p:sp>
      <p:sp>
        <p:nvSpPr>
          <p:cNvPr id="315" name="Google Shape;315;p30"/>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Meine Hauptfähigkeiten sind ...</a:t>
            </a:r>
          </a:p>
        </p:txBody>
      </p:sp>
      <p:pic>
        <p:nvPicPr>
          <p:cNvPr id="14" name="Picture 2" descr="Image result for h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337" y="1655036"/>
            <a:ext cx="1992736" cy="1653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Schlussfolgerungen</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 name="Nomogramă 4"/>
          <p:cNvGraphicFramePr/>
          <p:nvPr>
            <p:extLst>
              <p:ext uri="{D42A27DB-BD31-4B8C-83A1-F6EECF244321}">
                <p14:modId xmlns:p14="http://schemas.microsoft.com/office/powerpoint/2010/main" val="4107130738"/>
              </p:ext>
            </p:extLst>
          </p:nvPr>
        </p:nvGraphicFramePr>
        <p:xfrm>
          <a:off x="916128" y="1263650"/>
          <a:ext cx="6990295" cy="258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reptunghi rotunjit 6"/>
          <p:cNvSpPr/>
          <p:nvPr/>
        </p:nvSpPr>
        <p:spPr>
          <a:xfrm>
            <a:off x="1576337" y="3752850"/>
            <a:ext cx="5719665" cy="513183"/>
          </a:xfrm>
          <a:prstGeom prst="roundRect">
            <a:avLst/>
          </a:prstGeom>
          <a:solidFill>
            <a:srgbClr val="15A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B2D83"/>
                </a:solidFill>
              </a:rPr>
              <a:t>Ökologisches Denken in der Firma verankern</a:t>
            </a:r>
            <a:endParaRPr lang="ro-RO" dirty="0">
              <a:solidFill>
                <a:srgbClr val="2B2D8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Bewertung - </a:t>
            </a:r>
            <a:r>
              <a:rPr lang="en-GB" b="1" dirty="0">
                <a:solidFill>
                  <a:srgbClr val="15A7A1"/>
                </a:solidFill>
              </a:rPr>
              <a:t>Green Business Canvas</a:t>
            </a:r>
            <a:endParaRPr>
              <a:solidFill>
                <a:srgbClr val="15A7A1"/>
              </a:solidFill>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1858" name="Object 2"/>
          <p:cNvGraphicFramePr>
            <a:graphicFrameLocks noChangeAspect="1"/>
          </p:cNvGraphicFramePr>
          <p:nvPr/>
        </p:nvGraphicFramePr>
        <p:xfrm>
          <a:off x="2380605" y="1263650"/>
          <a:ext cx="5909347" cy="3650127"/>
        </p:xfrm>
        <a:graphic>
          <a:graphicData uri="http://schemas.openxmlformats.org/presentationml/2006/ole">
            <mc:AlternateContent xmlns:mc="http://schemas.openxmlformats.org/markup-compatibility/2006">
              <mc:Choice xmlns:v="urn:schemas-microsoft-com:vml" Requires="v">
                <p:oleObj name="Document" r:id="rId3" imgW="9304683" imgH="5779049" progId="Word.Document.12">
                  <p:embed/>
                </p:oleObj>
              </mc:Choice>
              <mc:Fallback>
                <p:oleObj name="Document" r:id="rId3" imgW="9304683" imgH="577904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605" y="1263650"/>
                        <a:ext cx="5909347" cy="3650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Google Shape;335;p32"/>
          <p:cNvSpPr txBox="1">
            <a:spLocks/>
          </p:cNvSpPr>
          <p:nvPr/>
        </p:nvSpPr>
        <p:spPr>
          <a:xfrm>
            <a:off x="327855" y="1263650"/>
            <a:ext cx="1933431" cy="3506058"/>
          </a:xfrm>
          <a:prstGeom prst="rect">
            <a:avLst/>
          </a:prstGeom>
          <a:ln>
            <a:solidFill>
              <a:srgbClr val="2B2D83"/>
            </a:solidFill>
          </a:ln>
        </p:spPr>
        <p:txBody>
          <a:bodyPr spcFirstLastPara="1" wrap="square" lIns="91425" tIns="91425" rIns="91425" bIns="91425" anchor="t" anchorCtr="0">
            <a:noAutofit/>
          </a:bodyPr>
          <a:lstStyle/>
          <a:p>
            <a:pPr marL="114300" marR="0" lvl="0" indent="12700" algn="just"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b="1" i="0" u="none" strike="noStrike" kern="0" cap="none" spc="0" normalizeH="0" baseline="0" noProof="0" dirty="0">
                <a:ln>
                  <a:noFill/>
                </a:ln>
                <a:solidFill>
                  <a:srgbClr val="2B2D83"/>
                </a:solidFill>
                <a:effectLst/>
                <a:uLnTx/>
                <a:uFillTx/>
                <a:latin typeface="Arial"/>
                <a:ea typeface="Arial"/>
                <a:cs typeface="Arial"/>
                <a:sym typeface="Arial"/>
              </a:rPr>
              <a:t>Praktische Übung</a:t>
            </a:r>
          </a:p>
          <a:p>
            <a:pPr marL="114300" marR="0" lvl="0" indent="12700" algn="just"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lang="en-US" b="0" i="0" u="none" strike="noStrike" kern="0" cap="none" spc="0" normalizeH="0" baseline="0" noProof="0" dirty="0">
              <a:ln>
                <a:noFill/>
              </a:ln>
              <a:solidFill>
                <a:srgbClr val="15A7A1"/>
              </a:solidFill>
              <a:effectLst/>
              <a:uLnTx/>
              <a:uFillTx/>
              <a:latin typeface="Arial"/>
              <a:ea typeface="Arial"/>
              <a:cs typeface="Arial"/>
              <a:sym typeface="Arial"/>
            </a:endParaRPr>
          </a:p>
          <a:p>
            <a:pPr marL="114300" marR="0" lvl="0" indent="12700" algn="just"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b="0" i="0" u="none" strike="noStrike" kern="0" cap="none" spc="0" normalizeH="0" baseline="0" noProof="0" dirty="0" err="1">
                <a:ln>
                  <a:noFill/>
                </a:ln>
                <a:solidFill>
                  <a:srgbClr val="15A7A1"/>
                </a:solidFill>
                <a:effectLst/>
                <a:uLnTx/>
                <a:uFillTx/>
                <a:latin typeface="Arial"/>
                <a:ea typeface="Arial"/>
                <a:cs typeface="Arial"/>
                <a:sym typeface="Arial"/>
              </a:rPr>
              <a:t>Nachdem</a:t>
            </a:r>
            <a:r>
              <a:rPr kumimoji="0" lang="en-US" b="0" i="0" u="none" strike="noStrike" kern="0" cap="none" spc="0" normalizeH="0" baseline="0" noProof="0" dirty="0">
                <a:ln>
                  <a:noFill/>
                </a:ln>
                <a:solidFill>
                  <a:srgbClr val="15A7A1"/>
                </a:solidFill>
                <a:effectLst/>
                <a:uLnTx/>
                <a:uFillTx/>
                <a:latin typeface="Arial"/>
                <a:ea typeface="Arial"/>
                <a:cs typeface="Arial"/>
                <a:sym typeface="Arial"/>
              </a:rPr>
              <a:t> Sie die Tipps für grüne Unternehmer besprochen haben, füllen Sie bitte einen GRÜNEN UNTERNEHMENSKANON aus und </a:t>
            </a:r>
            <a:r>
              <a:rPr kumimoji="0" lang="en-US" b="0" i="0" u="none" strike="noStrike" kern="0" cap="none" spc="0" normalizeH="0" noProof="0" dirty="0">
                <a:ln>
                  <a:noFill/>
                </a:ln>
                <a:solidFill>
                  <a:srgbClr val="15A7A1"/>
                </a:solidFill>
                <a:effectLst/>
                <a:uLnTx/>
                <a:uFillTx/>
                <a:latin typeface="Arial"/>
                <a:ea typeface="Arial"/>
                <a:cs typeface="Arial"/>
                <a:sym typeface="Arial"/>
              </a:rPr>
              <a:t>berücksichtigen Sie dabei die Angaben im gezeigten Beispiel.</a:t>
            </a:r>
            <a:endParaRPr kumimoji="0" lang="en-US" b="0" i="0" u="none" strike="noStrike" kern="0" cap="none" spc="0" normalizeH="0" baseline="0" noProof="0" dirty="0">
              <a:ln>
                <a:noFill/>
              </a:ln>
              <a:solidFill>
                <a:srgbClr val="15A7A1"/>
              </a:solidFill>
              <a:effectLst/>
              <a:uLnTx/>
              <a:uFillTx/>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33135" y="195747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18" name="Google Shape;718;p51"/>
          <p:cNvSpPr txBox="1">
            <a:spLocks noGrp="1"/>
          </p:cNvSpPr>
          <p:nvPr>
            <p:ph type="title"/>
          </p:nvPr>
        </p:nvSpPr>
        <p:spPr>
          <a:xfrm>
            <a:off x="713225" y="1477724"/>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Grünes Unternehmertum</a:t>
            </a:r>
            <a:br>
              <a:rPr lang="en-US" dirty="0"/>
            </a:br>
            <a:r>
              <a:rPr lang="en-US" dirty="0"/>
              <a:t>und Unternehmen</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1" name="Picture 3" descr="C:\Windows\system32\config\systemprofile\Desktop\9-Green-Business-Opportunities-for-Eco-Entrepreneurs.jpg"/>
          <p:cNvPicPr>
            <a:picLocks noChangeAspect="1" noChangeArrowheads="1"/>
          </p:cNvPicPr>
          <p:nvPr/>
        </p:nvPicPr>
        <p:blipFill>
          <a:blip r:embed="rId3"/>
          <a:srcRect/>
          <a:stretch>
            <a:fillRect/>
          </a:stretch>
        </p:blipFill>
        <p:spPr bwMode="auto">
          <a:xfrm>
            <a:off x="4735445" y="1107510"/>
            <a:ext cx="3310460" cy="2230672"/>
          </a:xfrm>
          <a:prstGeom prst="rect">
            <a:avLst/>
          </a:prstGeom>
          <a:noFill/>
        </p:spPr>
      </p:pic>
      <p:grpSp>
        <p:nvGrpSpPr>
          <p:cNvPr id="729" name="Google Shape;729;p51"/>
          <p:cNvGrpSpPr/>
          <p:nvPr/>
        </p:nvGrpSpPr>
        <p:grpSpPr>
          <a:xfrm>
            <a:off x="6977632" y="2444298"/>
            <a:ext cx="1453150" cy="1880570"/>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063109" y="2836416"/>
            <a:ext cx="1282199" cy="954107"/>
          </a:xfrm>
          <a:prstGeom prst="rect">
            <a:avLst/>
          </a:prstGeom>
        </p:spPr>
        <p:txBody>
          <a:bodyPr wrap="square">
            <a:spAutoFit/>
          </a:bodyPr>
          <a:lstStyle/>
          <a:p>
            <a:pPr lvl="0"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Vielen</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Dank!</a:t>
            </a:r>
          </a:p>
        </p:txBody>
      </p:sp>
      <p:grpSp>
        <p:nvGrpSpPr>
          <p:cNvPr id="733" name="Google Shape;733;p51"/>
          <p:cNvGrpSpPr/>
          <p:nvPr/>
        </p:nvGrpSpPr>
        <p:grpSpPr>
          <a:xfrm>
            <a:off x="6464535" y="3371718"/>
            <a:ext cx="539391" cy="1120229"/>
            <a:chOff x="4089139" y="3416366"/>
            <a:chExt cx="446516" cy="927342"/>
          </a:xfrm>
        </p:grpSpPr>
        <p:sp>
          <p:nvSpPr>
            <p:cNvPr id="734" name="Google Shape;734;p5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a:t>01</a:t>
            </a:r>
            <a:endParaRPr/>
          </a:p>
        </p:txBody>
      </p:sp>
      <p:sp>
        <p:nvSpPr>
          <p:cNvPr id="427" name="Google Shape;427;p36"/>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p>
            <a:pPr lvl="0"/>
            <a:r>
              <a:rPr lang="en-GB" b="1" dirty="0"/>
              <a:t>Grünes Unternehmertum</a:t>
            </a:r>
            <a:endParaRPr/>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343185" y="1268681"/>
            <a:ext cx="5274829" cy="646800"/>
          </a:xfrm>
          <a:prstGeom prst="rect">
            <a:avLst/>
          </a:prstGeom>
        </p:spPr>
        <p:txBody>
          <a:bodyPr spcFirstLastPara="1" wrap="square" lIns="91425" tIns="91425" rIns="91425" bIns="91425" anchor="t" anchorCtr="0">
            <a:noAutofit/>
          </a:bodyPr>
          <a:lstStyle/>
          <a:p>
            <a:r>
              <a:rPr lang="en-GB" b="1" dirty="0"/>
              <a:t>Konzeptioneller Rahmen</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030773" y="2146437"/>
            <a:ext cx="7633765" cy="1176900"/>
          </a:xfrm>
          <a:prstGeom prst="rect">
            <a:avLst/>
          </a:prstGeom>
        </p:spPr>
        <p:txBody>
          <a:bodyPr spcFirstLastPara="1" wrap="square" lIns="91425" tIns="91425" rIns="91425" bIns="91425" anchor="t" anchorCtr="0">
            <a:noAutofit/>
          </a:bodyPr>
          <a:lstStyle/>
          <a:p>
            <a:pPr algn="just"/>
            <a:r>
              <a:rPr lang="en-GB" dirty="0"/>
              <a:t>Die Umweltgüter- und -dienstleistungsindustrie umfasst Tätigkeiten, die Waren und Dienstleistungen zur Messung, Vermeidung, Begrenzung, Minimierung oder Korrektur von Umweltschäden an Wasser, Luft und Boden sowie von Problemen im Zusammenhang mit Abfall, Lärm und Ökosystemen herstellen. Dazu gehören sauberere Technologien, Produkte und Dienstleistungen, die Umweltrisiken verringern und die Verschmutzung und den Ressourcenverbrauch minimieren.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2800" b="1" dirty="0"/>
              <a:t>Was ist grünes Unternehmertum und warum ist es wichtig?</a:t>
            </a:r>
            <a:endParaRPr sz="2800"/>
          </a:p>
        </p:txBody>
      </p:sp>
      <p:graphicFrame>
        <p:nvGraphicFramePr>
          <p:cNvPr id="5" name="Diagram 4"/>
          <p:cNvGraphicFramePr/>
          <p:nvPr/>
        </p:nvGraphicFramePr>
        <p:xfrm>
          <a:off x="519143" y="1309656"/>
          <a:ext cx="7911881" cy="3293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2975" y="499928"/>
            <a:ext cx="7717800" cy="1011600"/>
          </a:xfrm>
          <a:prstGeom prst="rect">
            <a:avLst/>
          </a:prstGeom>
        </p:spPr>
        <p:txBody>
          <a:bodyPr spcFirstLastPara="1" wrap="square" lIns="91425" tIns="91425" rIns="91425" bIns="91425" anchor="t" anchorCtr="0">
            <a:noAutofit/>
          </a:bodyPr>
          <a:lstStyle/>
          <a:p>
            <a:pPr lvl="0"/>
            <a:r>
              <a:rPr lang="en-GB" sz="3600" b="1" dirty="0"/>
              <a:t>Was ist grünes Unternehmertum und warum ist es wichtig?</a:t>
            </a:r>
            <a:endParaRPr sz="3600" dirty="0"/>
          </a:p>
        </p:txBody>
      </p:sp>
      <p:sp>
        <p:nvSpPr>
          <p:cNvPr id="335" name="Google Shape;335;p32"/>
          <p:cNvSpPr txBox="1">
            <a:spLocks noGrp="1"/>
          </p:cNvSpPr>
          <p:nvPr>
            <p:ph type="subTitle" idx="4294967295"/>
          </p:nvPr>
        </p:nvSpPr>
        <p:spPr>
          <a:xfrm>
            <a:off x="519143" y="1827633"/>
            <a:ext cx="4483510" cy="2507410"/>
          </a:xfrm>
          <a:prstGeom prst="rect">
            <a:avLst/>
          </a:prstGeom>
        </p:spPr>
        <p:txBody>
          <a:bodyPr spcFirstLastPara="1" wrap="square" lIns="91425" tIns="91425" rIns="91425" bIns="91425" anchor="t" anchorCtr="0">
            <a:noAutofit/>
          </a:bodyPr>
          <a:lstStyle/>
          <a:p>
            <a:pPr marL="114300" lvl="0" indent="12700">
              <a:buSzPts val="1600"/>
            </a:pPr>
            <a:r>
              <a:rPr lang="en-GB" sz="2000" dirty="0"/>
              <a:t>Wie hier gezeigt wird, strebt ein nachhaltiges Unternehmen ein Gleichgewicht zwischen wirtschaftlichem (finanziellem), sozialem (menschlichem) und ökologischem (biologische Vielfalt, Ökosysteme) Nutzen als Teil des Kerngeschäftsziels des Unternehmens an.</a:t>
            </a:r>
            <a:endParaRPr lang="en-US" sz="2000" dirty="0"/>
          </a:p>
        </p:txBody>
      </p:sp>
      <p:pic>
        <p:nvPicPr>
          <p:cNvPr id="35846" name="Picture 6" descr="Untitled-1"/>
          <p:cNvPicPr>
            <a:picLocks noChangeAspect="1" noChangeArrowheads="1"/>
          </p:cNvPicPr>
          <p:nvPr/>
        </p:nvPicPr>
        <p:blipFill>
          <a:blip r:embed="rId3"/>
          <a:srcRect/>
          <a:stretch>
            <a:fillRect/>
          </a:stretch>
        </p:blipFill>
        <p:spPr bwMode="auto">
          <a:xfrm>
            <a:off x="5598302" y="1064677"/>
            <a:ext cx="2832473" cy="3631376"/>
          </a:xfrm>
          <a:prstGeom prst="rect">
            <a:avLst/>
          </a:prstGeom>
          <a:noFill/>
          <a:ln w="9525">
            <a:noFill/>
            <a:miter lim="800000"/>
            <a:headEnd/>
            <a:tailEnd/>
          </a:ln>
        </p:spPr>
      </p:pic>
      <p:grpSp>
        <p:nvGrpSpPr>
          <p:cNvPr id="35847" name="Group 7"/>
          <p:cNvGrpSpPr>
            <a:grpSpLocks/>
          </p:cNvGrpSpPr>
          <p:nvPr/>
        </p:nvGrpSpPr>
        <p:grpSpPr bwMode="auto">
          <a:xfrm>
            <a:off x="5758048" y="1827633"/>
            <a:ext cx="2533650" cy="2133600"/>
            <a:chOff x="1770" y="5400"/>
            <a:chExt cx="3990" cy="3360"/>
          </a:xfrm>
        </p:grpSpPr>
        <p:sp>
          <p:nvSpPr>
            <p:cNvPr id="35848" name="Text Box 8"/>
            <p:cNvSpPr txBox="1">
              <a:spLocks noChangeArrowheads="1"/>
            </p:cNvSpPr>
            <p:nvPr/>
          </p:nvSpPr>
          <p:spPr bwMode="auto">
            <a:xfrm>
              <a:off x="2765" y="5400"/>
              <a:ext cx="2269"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Nachhaltigkeit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49" name="Text Box 9"/>
            <p:cNvSpPr txBox="1">
              <a:spLocks noChangeArrowheads="1"/>
            </p:cNvSpPr>
            <p:nvPr/>
          </p:nvSpPr>
          <p:spPr bwMode="auto">
            <a:xfrm>
              <a:off x="1770" y="6540"/>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Soziales</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0" name="Text Box 10"/>
            <p:cNvSpPr txBox="1">
              <a:spLocks noChangeArrowheads="1"/>
            </p:cNvSpPr>
            <p:nvPr/>
          </p:nvSpPr>
          <p:spPr bwMode="auto">
            <a:xfrm>
              <a:off x="3495" y="6540"/>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Umwelt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1" name="Text Box 11"/>
            <p:cNvSpPr txBox="1">
              <a:spLocks noChangeArrowheads="1"/>
            </p:cNvSpPr>
            <p:nvPr/>
          </p:nvSpPr>
          <p:spPr bwMode="auto">
            <a:xfrm>
              <a:off x="5130" y="6615"/>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Wirtschaft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3600" b="1" dirty="0"/>
              <a:t>Was ist grünes Unternehmertum und warum ist es wichtig?</a:t>
            </a:r>
            <a:endParaRPr sz="3600"/>
          </a:p>
        </p:txBody>
      </p:sp>
      <p:sp>
        <p:nvSpPr>
          <p:cNvPr id="335" name="Google Shape;335;p32"/>
          <p:cNvSpPr txBox="1">
            <a:spLocks noGrp="1"/>
          </p:cNvSpPr>
          <p:nvPr>
            <p:ph type="subTitle" idx="4294967295"/>
          </p:nvPr>
        </p:nvSpPr>
        <p:spPr>
          <a:xfrm>
            <a:off x="1786694" y="1803610"/>
            <a:ext cx="5570611" cy="2772450"/>
          </a:xfrm>
          <a:prstGeom prst="rect">
            <a:avLst/>
          </a:prstGeom>
        </p:spPr>
        <p:txBody>
          <a:bodyPr spcFirstLastPara="1" wrap="square" lIns="91425" tIns="91425" rIns="91425" bIns="91425" anchor="t" anchorCtr="0">
            <a:noAutofit/>
          </a:bodyPr>
          <a:lstStyle/>
          <a:p>
            <a:pPr marL="114300" lvl="0" indent="12700" algn="ctr">
              <a:buSzPts val="1600"/>
            </a:pPr>
            <a:r>
              <a:rPr lang="en-US" sz="2400" dirty="0">
                <a:solidFill>
                  <a:srgbClr val="15A7A1"/>
                </a:solidFill>
              </a:rPr>
              <a:t>Schreiben Sie ein Beispiel für grünes Unternehmertum auf, das Ihnen einfällt.</a:t>
            </a:r>
          </a:p>
          <a:p>
            <a:pPr marL="114300" lvl="0" indent="12700" algn="ctr">
              <a:buSzPts val="1600"/>
            </a:pPr>
            <a:endParaRPr lang="en-US" sz="2400" dirty="0"/>
          </a:p>
          <a:p>
            <a:pPr marL="114300" lvl="0" indent="12700" algn="ctr">
              <a:buSzPts val="1600"/>
            </a:pPr>
            <a:r>
              <a:rPr lang="en-US" sz="2400" dirty="0">
                <a:solidFill>
                  <a:srgbClr val="2B2D83"/>
                </a:solidFill>
              </a:rPr>
              <a:t>Anschließend stellen Sie Ihre Wahl der Klasse vor und holen sich ein Feedback ein.</a:t>
            </a:r>
            <a:endParaRPr sz="2400" dirty="0">
              <a:solidFill>
                <a:srgbClr val="2B2D8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2976" y="142352"/>
            <a:ext cx="7717800" cy="1011600"/>
          </a:xfrm>
          <a:prstGeom prst="rect">
            <a:avLst/>
          </a:prstGeom>
        </p:spPr>
        <p:txBody>
          <a:bodyPr spcFirstLastPara="1" wrap="square" lIns="91425" tIns="91425" rIns="91425" bIns="91425" anchor="t" anchorCtr="0">
            <a:noAutofit/>
          </a:bodyPr>
          <a:lstStyle/>
          <a:p>
            <a:pPr lvl="0"/>
            <a:r>
              <a:rPr lang="en-GB" b="1" dirty="0"/>
              <a:t>Was ist also ein grünes Unternehmen?</a:t>
            </a:r>
            <a:endParaRPr dirty="0"/>
          </a:p>
        </p:txBody>
      </p:sp>
      <p:graphicFrame>
        <p:nvGraphicFramePr>
          <p:cNvPr id="37" name="Diagram 36"/>
          <p:cNvGraphicFramePr/>
          <p:nvPr>
            <p:extLst>
              <p:ext uri="{D42A27DB-BD31-4B8C-83A1-F6EECF244321}">
                <p14:modId xmlns:p14="http://schemas.microsoft.com/office/powerpoint/2010/main" val="2706658526"/>
              </p:ext>
            </p:extLst>
          </p:nvPr>
        </p:nvGraphicFramePr>
        <p:xfrm>
          <a:off x="469309" y="987579"/>
          <a:ext cx="7961467" cy="3588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29" name="Picture 1" descr="Green Business strategies - SWOT of green business"/>
          <p:cNvPicPr>
            <a:picLocks noChangeAspect="1" noChangeArrowheads="1"/>
          </p:cNvPicPr>
          <p:nvPr/>
        </p:nvPicPr>
        <p:blipFill>
          <a:blip r:embed="rId8" r:link="rId9"/>
          <a:srcRect/>
          <a:stretch>
            <a:fillRect/>
          </a:stretch>
        </p:blipFill>
        <p:spPr bwMode="auto">
          <a:xfrm>
            <a:off x="3557066" y="972815"/>
            <a:ext cx="1700486" cy="1062376"/>
          </a:xfrm>
          <a:prstGeom prst="rect">
            <a:avLst/>
          </a:prstGeom>
          <a:noFill/>
          <a:ln w="9525">
            <a:noFill/>
            <a:miter lim="800000"/>
            <a:headEnd/>
            <a:tailEnd/>
          </a:ln>
        </p:spPr>
      </p:pic>
      <p:sp>
        <p:nvSpPr>
          <p:cNvPr id="38" name="TextBox 37"/>
          <p:cNvSpPr txBox="1"/>
          <p:nvPr/>
        </p:nvSpPr>
        <p:spPr>
          <a:xfrm>
            <a:off x="57189" y="4321828"/>
            <a:ext cx="8785706" cy="253916"/>
          </a:xfrm>
          <a:prstGeom prst="rect">
            <a:avLst/>
          </a:prstGeom>
          <a:noFill/>
        </p:spPr>
        <p:txBody>
          <a:bodyPr wrap="square" rtlCol="0">
            <a:spAutoFit/>
          </a:bodyPr>
          <a:lstStyle/>
          <a:p>
            <a:pPr algn="ctr"/>
            <a:r>
              <a:rPr lang="en-GB" sz="1000" b="1" dirty="0">
                <a:solidFill>
                  <a:schemeClr val="bg1"/>
                </a:solidFill>
              </a:rPr>
              <a:t>Diese werden häufig in einer öffentlich zugänglichen und regelmäßig aktualisierten Nachhaltigkeits- oder Umweltpolitik dargelegt.</a:t>
            </a:r>
            <a:endParaRPr lang="en-US" sz="10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r>
              <a:rPr lang="en-GB" b="1" dirty="0"/>
              <a:t>Das Konzept des grünen Unternehmertums </a:t>
            </a:r>
            <a:br>
              <a:rPr lang="en-US" dirty="0"/>
            </a:br>
            <a:endParaRPr/>
          </a:p>
        </p:txBody>
      </p:sp>
      <p:sp>
        <p:nvSpPr>
          <p:cNvPr id="335" name="Google Shape;335;p32"/>
          <p:cNvSpPr txBox="1">
            <a:spLocks noGrp="1"/>
          </p:cNvSpPr>
          <p:nvPr>
            <p:ph type="subTitle" idx="4294967295"/>
          </p:nvPr>
        </p:nvSpPr>
        <p:spPr>
          <a:xfrm>
            <a:off x="324697" y="1217141"/>
            <a:ext cx="4336112" cy="3558745"/>
          </a:xfrm>
          <a:prstGeom prst="rect">
            <a:avLst/>
          </a:prstGeom>
        </p:spPr>
        <p:txBody>
          <a:bodyPr spcFirstLastPara="1" wrap="square" lIns="91425" tIns="91425" rIns="91425" bIns="91425" anchor="t" anchorCtr="0">
            <a:noAutofit/>
          </a:bodyPr>
          <a:lstStyle/>
          <a:p>
            <a:pPr marL="114300" indent="12700">
              <a:buSzPts val="1600"/>
            </a:pPr>
            <a:r>
              <a:rPr lang="en-GB" sz="1600" b="1" dirty="0">
                <a:solidFill>
                  <a:srgbClr val="2B2D83"/>
                </a:solidFill>
              </a:rPr>
              <a:t>Fakten</a:t>
            </a:r>
            <a:r>
              <a:rPr lang="en-GB" sz="1600" dirty="0">
                <a:solidFill>
                  <a:srgbClr val="2B2D83"/>
                </a:solidFill>
              </a:rPr>
              <a:t>:</a:t>
            </a:r>
          </a:p>
          <a:p>
            <a:pPr marL="114300" indent="12700" algn="just">
              <a:buSzPts val="1600"/>
              <a:buFont typeface="Arial" pitchFamily="34" charset="0"/>
              <a:buChar char="•"/>
            </a:pPr>
            <a:r>
              <a:rPr lang="en-GB" dirty="0">
                <a:solidFill>
                  <a:srgbClr val="15A7A1"/>
                </a:solidFill>
              </a:rPr>
              <a:t> 60 Prozent der Unternehmen messen heute die Effizienz durch grüne Programme, von denen 78 Prozent die Energieeffizienz erreichen</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2B2D83"/>
                </a:solidFill>
              </a:rPr>
              <a:t> zwei Drittel geben an, dass sie bei Heizung/Kühlung und Papier sparen</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15A7A1"/>
                </a:solidFill>
              </a:rPr>
              <a:t> 60 Prozent senken die Kosten für den Wasserverbrauch</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2B2D83"/>
                </a:solidFill>
              </a:rPr>
              <a:t> Etwa 69 Prozent der Befragten geben an, dass sie in ihren verschiedenen Geschäftsbereichen bereits auf grüne Technologien setzen.</a:t>
            </a:r>
            <a:endParaRPr lang="en-US" dirty="0">
              <a:solidFill>
                <a:srgbClr val="2B2D83"/>
              </a:solidFill>
            </a:endParaRPr>
          </a:p>
        </p:txBody>
      </p:sp>
      <p:pic>
        <p:nvPicPr>
          <p:cNvPr id="71683" name="Picture 3" descr="A Green Future - BusinessToday"/>
          <p:cNvPicPr>
            <a:picLocks noChangeAspect="1" noChangeArrowheads="1"/>
          </p:cNvPicPr>
          <p:nvPr/>
        </p:nvPicPr>
        <p:blipFill>
          <a:blip r:embed="rId3" r:link="rId4"/>
          <a:srcRect/>
          <a:stretch>
            <a:fillRect/>
          </a:stretch>
        </p:blipFill>
        <p:spPr bwMode="auto">
          <a:xfrm>
            <a:off x="4868047" y="1551100"/>
            <a:ext cx="3770216" cy="257020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1228</Words>
  <Application>Microsoft Office PowerPoint</Application>
  <PresentationFormat>Bildschirmpräsentation (16:9)</PresentationFormat>
  <Paragraphs>128</Paragraphs>
  <Slides>22</Slides>
  <Notes>22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9" baseType="lpstr">
      <vt:lpstr>Noto Sans</vt:lpstr>
      <vt:lpstr>Arial</vt:lpstr>
      <vt:lpstr>Calibri</vt:lpstr>
      <vt:lpstr>Bebas Neue</vt:lpstr>
      <vt:lpstr>Nunito</vt:lpstr>
      <vt:lpstr>Creal Modern Portfolio by Slidesgo</vt:lpstr>
      <vt:lpstr>Document</vt:lpstr>
      <vt:lpstr>Grünes Unternehmertum und Wirtschaft</vt:lpstr>
      <vt:lpstr>01</vt:lpstr>
      <vt:lpstr>01</vt:lpstr>
      <vt:lpstr>Konzeptioneller Rahmen</vt:lpstr>
      <vt:lpstr>Was ist grünes Unternehmertum und warum ist es wichtig?</vt:lpstr>
      <vt:lpstr>Was ist grünes Unternehmertum und warum ist es wichtig?</vt:lpstr>
      <vt:lpstr>Was ist grünes Unternehmertum und warum ist es wichtig?</vt:lpstr>
      <vt:lpstr>Was ist also ein grünes Unternehmen?</vt:lpstr>
      <vt:lpstr>Das Konzept des grünen Unternehmertums  </vt:lpstr>
      <vt:lpstr>Das Konzept des kreativen grünen Unternehmers</vt:lpstr>
      <vt:lpstr>Das Konzept des Lebenszyklus eines Unternehmens im grünen Unternehmertum</vt:lpstr>
      <vt:lpstr>Das Konzept der institutionellen Struktur im grünen Unternehmertum</vt:lpstr>
      <vt:lpstr>Das Konzept des Greenwashing im grünen Unternehmertum </vt:lpstr>
      <vt:lpstr>Das Konzept des Greenwashing im grünen Unternehmertum </vt:lpstr>
      <vt:lpstr>Woran erkennt man, dass es sich um Greenwashing handelt?</vt:lpstr>
      <vt:lpstr>Woran erkennt man, dass es sich um Greenwashing handelt?</vt:lpstr>
      <vt:lpstr>Woran erkennt man, dass es sich um Greenwashing handelt?</vt:lpstr>
      <vt:lpstr>Die Vorteile des grünen Unternehmertums</vt:lpstr>
      <vt:lpstr>Tipps für grüne Unternehmer</vt:lpstr>
      <vt:lpstr>Schlussfolgerungen</vt:lpstr>
      <vt:lpstr>Bewertung - Green Business Canvas</vt:lpstr>
      <vt:lpstr>Grünes Unternehmertum und Unternehmen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docId:2542272A094F0901B488E5F7159C77B8</cp:keywords>
  <cp:lastModifiedBy>saskia_ha@web.de</cp:lastModifiedBy>
  <cp:revision>72</cp:revision>
  <dcterms:modified xsi:type="dcterms:W3CDTF">2023-06-22T13:29:42Z</dcterms:modified>
</cp:coreProperties>
</file>